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771" r:id="rId3"/>
    <p:sldId id="396" r:id="rId4"/>
    <p:sldId id="392" r:id="rId5"/>
    <p:sldId id="519" r:id="rId6"/>
    <p:sldId id="497" r:id="rId7"/>
    <p:sldId id="395" r:id="rId8"/>
    <p:sldId id="399" r:id="rId9"/>
    <p:sldId id="400" r:id="rId10"/>
    <p:sldId id="372" r:id="rId11"/>
    <p:sldId id="366" r:id="rId12"/>
    <p:sldId id="367" r:id="rId13"/>
    <p:sldId id="368" r:id="rId14"/>
    <p:sldId id="369" r:id="rId15"/>
    <p:sldId id="370" r:id="rId16"/>
    <p:sldId id="371" r:id="rId17"/>
    <p:sldId id="402" r:id="rId18"/>
    <p:sldId id="405" r:id="rId19"/>
    <p:sldId id="406" r:id="rId20"/>
    <p:sldId id="422" r:id="rId21"/>
    <p:sldId id="520" r:id="rId22"/>
    <p:sldId id="408" r:id="rId23"/>
    <p:sldId id="404" r:id="rId24"/>
    <p:sldId id="421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 showGuides="1">
      <p:cViewPr varScale="1">
        <p:scale>
          <a:sx n="159" d="100"/>
          <a:sy n="159" d="100"/>
        </p:scale>
        <p:origin x="300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6C6136-12FA-43DD-860A-472DC4615BAB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D24CF4-3B72-4EAF-B49D-8AD88BCC72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677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>
            <a:extLst>
              <a:ext uri="{FF2B5EF4-FFF2-40B4-BE49-F238E27FC236}">
                <a16:creationId xmlns:a16="http://schemas.microsoft.com/office/drawing/2014/main" id="{17D47E00-6C69-4523-990C-063D1359604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7171" name="备注占位符 2">
            <a:extLst>
              <a:ext uri="{FF2B5EF4-FFF2-40B4-BE49-F238E27FC236}">
                <a16:creationId xmlns:a16="http://schemas.microsoft.com/office/drawing/2014/main" id="{51221A64-6119-43DC-8DA9-87FF4710C5D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z="1800">
              <a:latin typeface="DengXian" panose="02010600030101010101" pitchFamily="2" charset="-122"/>
              <a:ea typeface="DengXian" panose="02010600030101010101" pitchFamily="2" charset="-122"/>
            </a:endParaRPr>
          </a:p>
        </p:txBody>
      </p:sp>
      <p:sp>
        <p:nvSpPr>
          <p:cNvPr id="7172" name="灯片编号占位符 3">
            <a:extLst>
              <a:ext uri="{FF2B5EF4-FFF2-40B4-BE49-F238E27FC236}">
                <a16:creationId xmlns:a16="http://schemas.microsoft.com/office/drawing/2014/main" id="{0C7E6993-CC33-45C4-AF96-2B0B4DF1F3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69CE8B-97A7-4AEC-A662-129D831796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24CF4-3B72-4EAF-B49D-8AD88BCC723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7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24CF4-3B72-4EAF-B49D-8AD88BCC723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67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7339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5306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CBF06-CE54-4139-AB3C-0B5D950736DE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E45ED-EE95-497C-B298-5A7407E87DD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379" y="70291"/>
            <a:ext cx="2283242" cy="144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314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CBF06-CE54-4139-AB3C-0B5D950736DE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E45ED-EE95-497C-B298-5A7407E87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63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CBF06-CE54-4139-AB3C-0B5D950736DE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E45ED-EE95-497C-B298-5A7407E87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6031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1"/>
              <a:t>Click to edit Master subtitle style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D8A8B-D833-43B2-8A15-E31924937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DF881-1729-46C6-B143-98A9035C2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842777-4AC5-4300-AB7B-5E659E433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1E294-1A41-43BA-B8A2-79E52D600171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4723891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DA50B3-DB7D-43AC-BD98-9FFFC1CB7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4CFB8-E83B-47D2-98D2-3A837222E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464E19-DEB8-43B1-96EA-25725C406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DF9E1-F9F2-4B59-83E0-144CC79103B2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396451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DE995-115B-4905-81FC-FA5B14072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D7A66-70A0-46AF-AB7A-BC8C76F66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B8B17-76D8-4179-BB80-CC06445EA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DBD37-D7DB-4A6B-81D0-E05A2E54F82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472513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982B7E-264F-47DA-A5C3-046877735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6EA5EE-8390-4E11-AB7A-701A28739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1285E4-2DBB-4CDA-BBEE-48488C5F4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263BA-C278-423E-9A51-E70B4C4031CA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918466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FE3CC22-479B-4E73-BBA6-68C57DA3A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1261478-41ED-44D4-9AEC-678FC99E5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ABD5DC0-4D43-43CC-9BC3-D2E142B1B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7B7B8-241A-4512-BEBE-B0DE6159165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425975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1DB19D-8F61-42EE-ACB0-D8DAEA36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D44769F-AA9B-4099-BF7C-63444DABF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A72D73B-5B01-4A98-BCD4-73C0F5E5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41549-CCC8-4C3D-AAB3-5D1869E0BA30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42907936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90D63D1-2E35-40A2-B6AE-AE1A1AAE8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806FE33-3541-4280-85D1-10B3EA56D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6EFC58-0368-4F9A-96C6-AEAFF522C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0742D-7CB4-46D6-A25F-B8EF2E42E028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40748957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D92EC0-DC7B-4894-A2B6-534F2F104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0EA1CDF-B3BC-4381-A5C9-221E7C194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EE8458-8DAF-4480-9D16-8BCEF86F2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28DD3-D59B-4B56-9A39-B49597FA9D2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487174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CBF06-CE54-4139-AB3C-0B5D950736DE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E45ED-EE95-497C-B298-5A7407E87DD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56" y="6411952"/>
            <a:ext cx="4523241" cy="438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5066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628E4B3-DDA3-483B-9191-45054628E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C7A7960-F7B1-415C-8C96-C587B16A0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FD0C6D-E486-4B57-9DD1-1AAE8A623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03FFC-48AC-4E15-93DB-F1F922D2F071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3414561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A36138-7939-4B5A-A39A-D7824B36E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59BFA-F81D-4D79-BCA6-642B3C174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C3A022-4F96-4256-84DE-8E0A40F89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0E82E-607C-4DEB-A251-0D824292BB0B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3985796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41E47-931A-4A55-93F7-7A1108580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33FE8E-9DBD-47DC-A080-94EB84C6A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A90890-2D0C-4C09-813A-AB03AB12A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F108B-E68C-45DC-A0EA-C457F4CCAC78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490904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CBF06-CE54-4139-AB3C-0B5D950736DE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E45ED-EE95-497C-B298-5A7407E87DD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379" y="70291"/>
            <a:ext cx="2283242" cy="144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701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CBF06-CE54-4139-AB3C-0B5D950736DE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E45ED-EE95-497C-B298-5A7407E87DD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5" y="6436664"/>
            <a:ext cx="4523241" cy="438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545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CBF06-CE54-4139-AB3C-0B5D950736DE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E45ED-EE95-497C-B298-5A7407E87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591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CBF06-CE54-4139-AB3C-0B5D950736DE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E45ED-EE95-497C-B298-5A7407E87DD5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9" y="6424308"/>
            <a:ext cx="4523241" cy="438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075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CBF06-CE54-4139-AB3C-0B5D950736DE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E45ED-EE95-497C-B298-5A7407E87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19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CBF06-CE54-4139-AB3C-0B5D950736DE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E45ED-EE95-497C-B298-5A7407E87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694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CBF06-CE54-4139-AB3C-0B5D950736DE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E45ED-EE95-497C-B298-5A7407E87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396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CBF06-CE54-4139-AB3C-0B5D950736DE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E45ED-EE95-497C-B298-5A7407E87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696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4BD6BF11-583A-4AE9-A7F5-E74CB5B8CAE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334146E-EA11-4A82-A6D2-B20C9385F1D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3DF8B-F00C-49CB-ACCC-5FD5E66A7F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4286EB-C9F1-4AE6-B04D-612D6A4A3F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FCA8D-170E-43D0-B592-4D0FC724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BCC83D88-08EB-4C4A-9BB6-0F12B6DE8D0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453720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0">
            <a:extLst>
              <a:ext uri="{FF2B5EF4-FFF2-40B4-BE49-F238E27FC236}">
                <a16:creationId xmlns:a16="http://schemas.microsoft.com/office/drawing/2014/main" id="{3B143519-D100-4DC4-B946-EBDF6F156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9438" y="857250"/>
            <a:ext cx="6532562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SimSun" panose="02010600030101010101" pitchFamily="2" charset="-122"/>
                <a:cs typeface="Arial" panose="020B0604020202020204" pitchFamily="34" charset="0"/>
              </a:rPr>
              <a:t>Course on Wastewater Treatment Developments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600" dirty="0">
                <a:solidFill>
                  <a:srgbClr val="000000"/>
                </a:solidFill>
                <a:latin typeface="Roboto Slab" pitchFamily="2" charset="0"/>
                <a:ea typeface="SimSun" panose="02010600030101010101" pitchFamily="2" charset="-122"/>
                <a:cs typeface="Arial" panose="020B0604020202020204" pitchFamily="34" charset="0"/>
              </a:rPr>
              <a:t>Planning and Implementing Flexible and Adaptable Urban Water Management Infrastructure</a:t>
            </a:r>
          </a:p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 pitchFamily="2" charset="0"/>
                <a:ea typeface="SimSun" panose="02010600030101010101" pitchFamily="2" charset="-122"/>
                <a:cs typeface="Arial" panose="020B0604020202020204" pitchFamily="34" charset="0"/>
              </a:rPr>
              <a:t>Glen T. Daigger</a:t>
            </a:r>
            <a:endParaRPr kumimoji="0" lang="en-US" altLang="zh-CN" sz="28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050548-CF07-40AA-96CE-5605D6F114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089" y="5691809"/>
            <a:ext cx="1668855" cy="1065971"/>
          </a:xfrm>
          <a:prstGeom prst="rect">
            <a:avLst/>
          </a:prstGeom>
        </p:spPr>
      </p:pic>
    </p:spTree>
  </p:cSld>
  <p:clrMapOvr>
    <a:masterClrMapping/>
  </p:clrMapOvr>
  <p:transition spd="slow" advTm="32533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4D248E-8C0E-44C9-09B2-6873FAF38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59AD7-8183-3E37-87FF-DA0CC1215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8897983" cy="1325563"/>
          </a:xfrm>
        </p:spPr>
        <p:txBody>
          <a:bodyPr>
            <a:no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Example WRRF Layout Illustrating     the Building Block Approach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EE137B0-05B1-A942-2761-FFF653F67042}"/>
              </a:ext>
            </a:extLst>
          </p:cNvPr>
          <p:cNvGrpSpPr/>
          <p:nvPr/>
        </p:nvGrpSpPr>
        <p:grpSpPr>
          <a:xfrm>
            <a:off x="2124011" y="1769217"/>
            <a:ext cx="8099244" cy="4584954"/>
            <a:chOff x="503120" y="1737361"/>
            <a:chExt cx="8099244" cy="458495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5B3317-C0FF-9781-50FE-9A3EA892F643}"/>
                </a:ext>
              </a:extLst>
            </p:cNvPr>
            <p:cNvSpPr/>
            <p:nvPr/>
          </p:nvSpPr>
          <p:spPr>
            <a:xfrm>
              <a:off x="503120" y="2039972"/>
              <a:ext cx="1723523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6215758-DD17-2B80-0C95-FA721F01B616}"/>
                </a:ext>
              </a:extLst>
            </p:cNvPr>
            <p:cNvSpPr/>
            <p:nvPr/>
          </p:nvSpPr>
          <p:spPr>
            <a:xfrm>
              <a:off x="2226643" y="2039972"/>
              <a:ext cx="1723523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13CBBCC-EA6B-44EE-4A5C-25125197E46F}"/>
                </a:ext>
              </a:extLst>
            </p:cNvPr>
            <p:cNvSpPr/>
            <p:nvPr/>
          </p:nvSpPr>
          <p:spPr>
            <a:xfrm>
              <a:off x="3950167" y="2039972"/>
              <a:ext cx="2112706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6427F6A-9D92-DEC1-B06D-E5A0B7B9B9F1}"/>
                </a:ext>
              </a:extLst>
            </p:cNvPr>
            <p:cNvSpPr/>
            <p:nvPr/>
          </p:nvSpPr>
          <p:spPr>
            <a:xfrm>
              <a:off x="2427309" y="3820468"/>
              <a:ext cx="466504" cy="46713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B625604-9017-E50B-A7DD-6CA7F09BAB05}"/>
                </a:ext>
              </a:extLst>
            </p:cNvPr>
            <p:cNvSpPr/>
            <p:nvPr/>
          </p:nvSpPr>
          <p:spPr>
            <a:xfrm>
              <a:off x="2893813" y="4599774"/>
              <a:ext cx="1056354" cy="561908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92718A8-697A-D798-7310-C6EA2DA8BD41}"/>
                </a:ext>
              </a:extLst>
            </p:cNvPr>
            <p:cNvSpPr/>
            <p:nvPr/>
          </p:nvSpPr>
          <p:spPr>
            <a:xfrm>
              <a:off x="6062872" y="2039972"/>
              <a:ext cx="1167549" cy="99894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0C15461-584B-4F0F-01F1-55D1411E0750}"/>
                </a:ext>
              </a:extLst>
            </p:cNvPr>
            <p:cNvSpPr/>
            <p:nvPr/>
          </p:nvSpPr>
          <p:spPr>
            <a:xfrm>
              <a:off x="3950167" y="3038919"/>
              <a:ext cx="2112706" cy="499473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ED6F096-90AA-E690-C395-BF65EEA6158A}"/>
                </a:ext>
              </a:extLst>
            </p:cNvPr>
            <p:cNvSpPr/>
            <p:nvPr/>
          </p:nvSpPr>
          <p:spPr>
            <a:xfrm>
              <a:off x="3950167" y="3538392"/>
              <a:ext cx="2112706" cy="499473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D627B77-6EE9-D1EF-B845-737BB4D48C09}"/>
                </a:ext>
              </a:extLst>
            </p:cNvPr>
            <p:cNvSpPr/>
            <p:nvPr/>
          </p:nvSpPr>
          <p:spPr>
            <a:xfrm>
              <a:off x="2226643" y="5536286"/>
              <a:ext cx="945159" cy="49947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AD3A035-4982-A400-C79F-0ABBB928FA01}"/>
                </a:ext>
              </a:extLst>
            </p:cNvPr>
            <p:cNvSpPr/>
            <p:nvPr/>
          </p:nvSpPr>
          <p:spPr>
            <a:xfrm>
              <a:off x="1448279" y="5661155"/>
              <a:ext cx="778366" cy="37460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67D1F99-C340-205F-ADC0-638EF87F56B8}"/>
                </a:ext>
              </a:extLst>
            </p:cNvPr>
            <p:cNvSpPr/>
            <p:nvPr/>
          </p:nvSpPr>
          <p:spPr>
            <a:xfrm>
              <a:off x="6062872" y="5036813"/>
              <a:ext cx="1167549" cy="998947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A678A71-C7AE-6897-8904-91004EE8F62B}"/>
                </a:ext>
              </a:extLst>
            </p:cNvPr>
            <p:cNvSpPr/>
            <p:nvPr/>
          </p:nvSpPr>
          <p:spPr>
            <a:xfrm>
              <a:off x="6062872" y="4037866"/>
              <a:ext cx="1167549" cy="998947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92C4DA4-5455-DE5D-0DBB-671DB8330ABA}"/>
                </a:ext>
              </a:extLst>
            </p:cNvPr>
            <p:cNvSpPr/>
            <p:nvPr/>
          </p:nvSpPr>
          <p:spPr>
            <a:xfrm>
              <a:off x="6062872" y="3038919"/>
              <a:ext cx="1167549" cy="998947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7107A0B-2952-90EC-6BDE-64B5B4B7B859}"/>
                </a:ext>
              </a:extLst>
            </p:cNvPr>
            <p:cNvSpPr/>
            <p:nvPr/>
          </p:nvSpPr>
          <p:spPr>
            <a:xfrm>
              <a:off x="3950167" y="4037866"/>
              <a:ext cx="2112706" cy="499473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1DFEEEC-28EB-807B-4AEE-8158F430C998}"/>
                </a:ext>
              </a:extLst>
            </p:cNvPr>
            <p:cNvSpPr/>
            <p:nvPr/>
          </p:nvSpPr>
          <p:spPr>
            <a:xfrm>
              <a:off x="3950167" y="4537339"/>
              <a:ext cx="2112706" cy="499473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C2D9189-8A5D-C9A8-BDAF-694FFE3D9505}"/>
                </a:ext>
              </a:extLst>
            </p:cNvPr>
            <p:cNvSpPr/>
            <p:nvPr/>
          </p:nvSpPr>
          <p:spPr>
            <a:xfrm>
              <a:off x="2893813" y="2914050"/>
              <a:ext cx="1056354" cy="561908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A9CAE71-21A8-FAFC-E59F-DEDBBAC4C8A4}"/>
                </a:ext>
              </a:extLst>
            </p:cNvPr>
            <p:cNvSpPr/>
            <p:nvPr/>
          </p:nvSpPr>
          <p:spPr>
            <a:xfrm>
              <a:off x="2893813" y="3475958"/>
              <a:ext cx="1056354" cy="561908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4BB7581-9D8D-56F1-0640-F06FD6A78F7E}"/>
                </a:ext>
              </a:extLst>
            </p:cNvPr>
            <p:cNvSpPr/>
            <p:nvPr/>
          </p:nvSpPr>
          <p:spPr>
            <a:xfrm>
              <a:off x="2893813" y="4037866"/>
              <a:ext cx="1056354" cy="561908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AA6A051-861F-E494-9317-0EE26F9BC1FF}"/>
                </a:ext>
              </a:extLst>
            </p:cNvPr>
            <p:cNvSpPr/>
            <p:nvPr/>
          </p:nvSpPr>
          <p:spPr>
            <a:xfrm>
              <a:off x="7522415" y="2434128"/>
              <a:ext cx="333585" cy="249737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CE72F5A-C72B-3C41-EAE7-77B23B1D4761}"/>
                </a:ext>
              </a:extLst>
            </p:cNvPr>
            <p:cNvSpPr/>
            <p:nvPr/>
          </p:nvSpPr>
          <p:spPr>
            <a:xfrm>
              <a:off x="7522415" y="2746299"/>
              <a:ext cx="333585" cy="249737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7C02502-BBEA-2D03-1718-6275D12FBE66}"/>
                </a:ext>
              </a:extLst>
            </p:cNvPr>
            <p:cNvSpPr/>
            <p:nvPr/>
          </p:nvSpPr>
          <p:spPr>
            <a:xfrm>
              <a:off x="7529483" y="3388206"/>
              <a:ext cx="333585" cy="24973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3AFFC52-9BA3-8E59-BB3C-2FCEBFFE00E0}"/>
                </a:ext>
              </a:extLst>
            </p:cNvPr>
            <p:cNvSpPr/>
            <p:nvPr/>
          </p:nvSpPr>
          <p:spPr>
            <a:xfrm>
              <a:off x="7529483" y="3076034"/>
              <a:ext cx="333585" cy="249737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79C3D87-7EC8-A8E0-2C1C-62C2C3C3715A}"/>
                </a:ext>
              </a:extLst>
            </p:cNvPr>
            <p:cNvSpPr txBox="1"/>
            <p:nvPr/>
          </p:nvSpPr>
          <p:spPr>
            <a:xfrm flipH="1">
              <a:off x="7856001" y="2381254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1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660FBBD-DA6D-81B6-98A1-8CED9DA086AD}"/>
                </a:ext>
              </a:extLst>
            </p:cNvPr>
            <p:cNvSpPr txBox="1"/>
            <p:nvPr/>
          </p:nvSpPr>
          <p:spPr>
            <a:xfrm flipH="1">
              <a:off x="7856001" y="2693426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2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CE84F3F-07A4-6FC2-C048-FAD998F0FC2F}"/>
                </a:ext>
              </a:extLst>
            </p:cNvPr>
            <p:cNvSpPr txBox="1"/>
            <p:nvPr/>
          </p:nvSpPr>
          <p:spPr>
            <a:xfrm flipH="1">
              <a:off x="7863067" y="3023160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3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6463F75-1D3F-DDD5-0106-B67A6562161B}"/>
                </a:ext>
              </a:extLst>
            </p:cNvPr>
            <p:cNvSpPr txBox="1"/>
            <p:nvPr/>
          </p:nvSpPr>
          <p:spPr>
            <a:xfrm flipH="1">
              <a:off x="7863067" y="3335332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4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B3E20A0-35B3-5B55-374A-60B2A526D78E}"/>
                </a:ext>
              </a:extLst>
            </p:cNvPr>
            <p:cNvSpPr txBox="1"/>
            <p:nvPr/>
          </p:nvSpPr>
          <p:spPr>
            <a:xfrm>
              <a:off x="1449927" y="5737046"/>
              <a:ext cx="716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Admin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BCC79BB-49EB-A605-BC29-501876069C31}"/>
                </a:ext>
              </a:extLst>
            </p:cNvPr>
            <p:cNvSpPr txBox="1"/>
            <p:nvPr/>
          </p:nvSpPr>
          <p:spPr>
            <a:xfrm>
              <a:off x="2416807" y="5707247"/>
              <a:ext cx="6115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O&amp;M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225A0C2-F89C-DA5F-093A-5C5C5F96E9FA}"/>
                </a:ext>
              </a:extLst>
            </p:cNvPr>
            <p:cNvSpPr txBox="1"/>
            <p:nvPr/>
          </p:nvSpPr>
          <p:spPr>
            <a:xfrm>
              <a:off x="886779" y="3802895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Tertiary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6D47F88-FE69-1BAA-B63E-90840D2BF178}"/>
                </a:ext>
              </a:extLst>
            </p:cNvPr>
            <p:cNvSpPr txBox="1"/>
            <p:nvPr/>
          </p:nvSpPr>
          <p:spPr>
            <a:xfrm>
              <a:off x="2983285" y="3788129"/>
              <a:ext cx="88956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Primary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BB1BBB5-C99D-7E41-301F-0887E677CA24}"/>
                </a:ext>
              </a:extLst>
            </p:cNvPr>
            <p:cNvSpPr txBox="1"/>
            <p:nvPr/>
          </p:nvSpPr>
          <p:spPr>
            <a:xfrm>
              <a:off x="4506141" y="3860123"/>
              <a:ext cx="945159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Bioreactors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762F409-01A0-7042-EE92-54EF1D6E4AB7}"/>
                </a:ext>
              </a:extLst>
            </p:cNvPr>
            <p:cNvSpPr txBox="1"/>
            <p:nvPr/>
          </p:nvSpPr>
          <p:spPr>
            <a:xfrm>
              <a:off x="2983285" y="3756912"/>
              <a:ext cx="88956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Primary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159DAAA-BF19-CD32-8A10-F7CA3A2C8682}"/>
                </a:ext>
              </a:extLst>
            </p:cNvPr>
            <p:cNvSpPr txBox="1"/>
            <p:nvPr/>
          </p:nvSpPr>
          <p:spPr>
            <a:xfrm>
              <a:off x="6174067" y="3922557"/>
              <a:ext cx="88956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Clarifiers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331F0C0-4FA7-8B97-1228-DCB3BA775DB1}"/>
                </a:ext>
              </a:extLst>
            </p:cNvPr>
            <p:cNvSpPr txBox="1"/>
            <p:nvPr/>
          </p:nvSpPr>
          <p:spPr>
            <a:xfrm>
              <a:off x="4506142" y="2164840"/>
              <a:ext cx="945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Biological</a:t>
              </a:r>
            </a:p>
            <a:p>
              <a:pPr algn="ctr"/>
              <a:r>
                <a:rPr lang="en-US" sz="1200" dirty="0"/>
                <a:t>Treatment</a:t>
              </a:r>
            </a:p>
            <a:p>
              <a:pPr algn="ctr"/>
              <a:r>
                <a:rPr lang="en-US" sz="1200" dirty="0"/>
                <a:t>Upgrade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122AEF3-F437-E829-CBC5-6B52866759F3}"/>
                </a:ext>
              </a:extLst>
            </p:cNvPr>
            <p:cNvSpPr txBox="1"/>
            <p:nvPr/>
          </p:nvSpPr>
          <p:spPr>
            <a:xfrm>
              <a:off x="4506142" y="5161681"/>
              <a:ext cx="945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Biological</a:t>
              </a:r>
            </a:p>
            <a:p>
              <a:pPr algn="ctr"/>
              <a:r>
                <a:rPr lang="en-US" sz="1200" dirty="0"/>
                <a:t>Treatment</a:t>
              </a:r>
            </a:p>
            <a:p>
              <a:pPr algn="ctr"/>
              <a:r>
                <a:rPr lang="en-US" sz="1200" dirty="0"/>
                <a:t>Upgrade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0EB6345-3368-E793-9576-20DCB20533B3}"/>
                </a:ext>
              </a:extLst>
            </p:cNvPr>
            <p:cNvSpPr txBox="1"/>
            <p:nvPr/>
          </p:nvSpPr>
          <p:spPr>
            <a:xfrm>
              <a:off x="2166619" y="3358803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Head</a:t>
              </a:r>
            </a:p>
            <a:p>
              <a:pPr algn="ctr"/>
              <a:r>
                <a:rPr lang="en-US" sz="1200" dirty="0"/>
                <a:t>works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E4DBEF2-B56E-3A90-5319-A038BAB69B9C}"/>
                </a:ext>
              </a:extLst>
            </p:cNvPr>
            <p:cNvSpPr txBox="1"/>
            <p:nvPr/>
          </p:nvSpPr>
          <p:spPr>
            <a:xfrm>
              <a:off x="2477200" y="2259614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Solids</a:t>
              </a:r>
            </a:p>
            <a:p>
              <a:pPr algn="ctr"/>
              <a:r>
                <a:rPr lang="en-US" sz="1200" dirty="0"/>
                <a:t>Processing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49E6FA0-1888-FBE8-D299-57504D8A1E76}"/>
                </a:ext>
              </a:extLst>
            </p:cNvPr>
            <p:cNvSpPr txBox="1"/>
            <p:nvPr/>
          </p:nvSpPr>
          <p:spPr>
            <a:xfrm>
              <a:off x="2449033" y="5224115"/>
              <a:ext cx="16123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Solids Processing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48E783E-64F7-B745-30C9-62ABA7131BDF}"/>
                </a:ext>
              </a:extLst>
            </p:cNvPr>
            <p:cNvSpPr txBox="1"/>
            <p:nvPr/>
          </p:nvSpPr>
          <p:spPr>
            <a:xfrm>
              <a:off x="2337838" y="1737361"/>
              <a:ext cx="1417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Service Entrances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3F8E38E-21F5-A9E5-EB9D-C05B7E43C335}"/>
                </a:ext>
              </a:extLst>
            </p:cNvPr>
            <p:cNvSpPr txBox="1"/>
            <p:nvPr/>
          </p:nvSpPr>
          <p:spPr>
            <a:xfrm>
              <a:off x="1503875" y="6045316"/>
              <a:ext cx="1417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Public Entrances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56893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102235-B903-C6C9-DDDF-2D74720E5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FA765-12D6-030A-7752-08601BB02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15400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Layout Facility for Anticipated   Capacity Expansions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4C4FE8E-3A2C-CAED-DF70-7F98B77690E8}"/>
              </a:ext>
            </a:extLst>
          </p:cNvPr>
          <p:cNvGrpSpPr/>
          <p:nvPr/>
        </p:nvGrpSpPr>
        <p:grpSpPr>
          <a:xfrm>
            <a:off x="2124011" y="1769217"/>
            <a:ext cx="8099244" cy="4584954"/>
            <a:chOff x="503120" y="1737361"/>
            <a:chExt cx="8099244" cy="458495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B811F1C-A245-48C9-17C7-63F8E0DE6D63}"/>
                </a:ext>
              </a:extLst>
            </p:cNvPr>
            <p:cNvSpPr/>
            <p:nvPr/>
          </p:nvSpPr>
          <p:spPr>
            <a:xfrm>
              <a:off x="503120" y="2039972"/>
              <a:ext cx="1723523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D8B0670-34F2-1A54-9010-FD114102FDF3}"/>
                </a:ext>
              </a:extLst>
            </p:cNvPr>
            <p:cNvSpPr/>
            <p:nvPr/>
          </p:nvSpPr>
          <p:spPr>
            <a:xfrm>
              <a:off x="2226643" y="2039972"/>
              <a:ext cx="1723523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F2AA7F3-6022-790A-67DD-9CD42C277B07}"/>
                </a:ext>
              </a:extLst>
            </p:cNvPr>
            <p:cNvSpPr/>
            <p:nvPr/>
          </p:nvSpPr>
          <p:spPr>
            <a:xfrm>
              <a:off x="3950167" y="2039972"/>
              <a:ext cx="2112706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BCD6499-8567-EF35-F21D-03630AD41CD0}"/>
                </a:ext>
              </a:extLst>
            </p:cNvPr>
            <p:cNvSpPr/>
            <p:nvPr/>
          </p:nvSpPr>
          <p:spPr>
            <a:xfrm>
              <a:off x="2427309" y="3820468"/>
              <a:ext cx="466504" cy="46713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B059F9E-37BD-A40E-A5FF-1A44D598276D}"/>
                </a:ext>
              </a:extLst>
            </p:cNvPr>
            <p:cNvSpPr/>
            <p:nvPr/>
          </p:nvSpPr>
          <p:spPr>
            <a:xfrm>
              <a:off x="2893813" y="4599774"/>
              <a:ext cx="1056354" cy="561908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0FF1CF3-DB09-065E-508B-64F59944DF56}"/>
                </a:ext>
              </a:extLst>
            </p:cNvPr>
            <p:cNvSpPr/>
            <p:nvPr/>
          </p:nvSpPr>
          <p:spPr>
            <a:xfrm>
              <a:off x="6062872" y="2039972"/>
              <a:ext cx="1167549" cy="99894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5F4EA1C-7CA0-F98C-F6E8-FD9D23D12375}"/>
                </a:ext>
              </a:extLst>
            </p:cNvPr>
            <p:cNvSpPr/>
            <p:nvPr/>
          </p:nvSpPr>
          <p:spPr>
            <a:xfrm>
              <a:off x="3950167" y="3038919"/>
              <a:ext cx="2112706" cy="499473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3C06B64-3071-F48C-0960-5FBDE9446F4F}"/>
                </a:ext>
              </a:extLst>
            </p:cNvPr>
            <p:cNvSpPr/>
            <p:nvPr/>
          </p:nvSpPr>
          <p:spPr>
            <a:xfrm>
              <a:off x="3950167" y="3538392"/>
              <a:ext cx="2112706" cy="499473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410D417-C3A2-EE5B-89D0-D1079078CAB6}"/>
                </a:ext>
              </a:extLst>
            </p:cNvPr>
            <p:cNvSpPr/>
            <p:nvPr/>
          </p:nvSpPr>
          <p:spPr>
            <a:xfrm>
              <a:off x="2226643" y="5536286"/>
              <a:ext cx="945159" cy="49947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90E92E0-8519-3806-50A0-79C3B31FDD2F}"/>
                </a:ext>
              </a:extLst>
            </p:cNvPr>
            <p:cNvSpPr/>
            <p:nvPr/>
          </p:nvSpPr>
          <p:spPr>
            <a:xfrm>
              <a:off x="1448279" y="5661155"/>
              <a:ext cx="778366" cy="37460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D369286-2DA9-8CF5-FF7E-D607E48E4AA5}"/>
                </a:ext>
              </a:extLst>
            </p:cNvPr>
            <p:cNvSpPr/>
            <p:nvPr/>
          </p:nvSpPr>
          <p:spPr>
            <a:xfrm>
              <a:off x="6062872" y="5036813"/>
              <a:ext cx="1167549" cy="998947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DBC23E9-F8A9-FD31-84A0-7A6B9272B67A}"/>
                </a:ext>
              </a:extLst>
            </p:cNvPr>
            <p:cNvSpPr/>
            <p:nvPr/>
          </p:nvSpPr>
          <p:spPr>
            <a:xfrm>
              <a:off x="6062872" y="4037866"/>
              <a:ext cx="1167549" cy="998947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CB07C73-A8F6-7680-41A2-4B71EF699DF2}"/>
                </a:ext>
              </a:extLst>
            </p:cNvPr>
            <p:cNvSpPr/>
            <p:nvPr/>
          </p:nvSpPr>
          <p:spPr>
            <a:xfrm>
              <a:off x="6062872" y="3038919"/>
              <a:ext cx="1167549" cy="998947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76EA959-E549-6095-7400-087D1B5DE45F}"/>
                </a:ext>
              </a:extLst>
            </p:cNvPr>
            <p:cNvSpPr/>
            <p:nvPr/>
          </p:nvSpPr>
          <p:spPr>
            <a:xfrm>
              <a:off x="3950167" y="4037866"/>
              <a:ext cx="2112706" cy="499473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D09196-E361-CF02-BA0F-A8B4CE634C64}"/>
                </a:ext>
              </a:extLst>
            </p:cNvPr>
            <p:cNvSpPr/>
            <p:nvPr/>
          </p:nvSpPr>
          <p:spPr>
            <a:xfrm>
              <a:off x="3950167" y="4537339"/>
              <a:ext cx="2112706" cy="499473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699C830-A5DF-6385-7CBA-AFA56DC3050B}"/>
                </a:ext>
              </a:extLst>
            </p:cNvPr>
            <p:cNvSpPr/>
            <p:nvPr/>
          </p:nvSpPr>
          <p:spPr>
            <a:xfrm>
              <a:off x="2893813" y="2914050"/>
              <a:ext cx="1056354" cy="561908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00044AB-C943-11C9-A8DA-B2854EECFDFB}"/>
                </a:ext>
              </a:extLst>
            </p:cNvPr>
            <p:cNvSpPr/>
            <p:nvPr/>
          </p:nvSpPr>
          <p:spPr>
            <a:xfrm>
              <a:off x="2893813" y="3475958"/>
              <a:ext cx="1056354" cy="561908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B1F5D40-F8B0-A6C4-7CE9-0064893E08F6}"/>
                </a:ext>
              </a:extLst>
            </p:cNvPr>
            <p:cNvSpPr/>
            <p:nvPr/>
          </p:nvSpPr>
          <p:spPr>
            <a:xfrm>
              <a:off x="2893813" y="4037866"/>
              <a:ext cx="1056354" cy="561908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E113D98-CAA2-2E8C-05CD-595B36B67199}"/>
                </a:ext>
              </a:extLst>
            </p:cNvPr>
            <p:cNvSpPr/>
            <p:nvPr/>
          </p:nvSpPr>
          <p:spPr>
            <a:xfrm>
              <a:off x="7522415" y="2434128"/>
              <a:ext cx="333585" cy="249737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3B277C2-0750-2F4D-A3DB-1CA800A66E4C}"/>
                </a:ext>
              </a:extLst>
            </p:cNvPr>
            <p:cNvSpPr/>
            <p:nvPr/>
          </p:nvSpPr>
          <p:spPr>
            <a:xfrm>
              <a:off x="7522415" y="2746299"/>
              <a:ext cx="333585" cy="249737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F990A32-B996-7E39-F896-61DA7D7E6709}"/>
                </a:ext>
              </a:extLst>
            </p:cNvPr>
            <p:cNvSpPr/>
            <p:nvPr/>
          </p:nvSpPr>
          <p:spPr>
            <a:xfrm>
              <a:off x="7529483" y="3388206"/>
              <a:ext cx="333585" cy="24973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55C76A8-13DF-D077-D437-A746ACABBFB5}"/>
                </a:ext>
              </a:extLst>
            </p:cNvPr>
            <p:cNvSpPr/>
            <p:nvPr/>
          </p:nvSpPr>
          <p:spPr>
            <a:xfrm>
              <a:off x="7529483" y="3076034"/>
              <a:ext cx="333585" cy="249737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0F55A4E-DF36-731A-7369-6DB0C8A5EEF1}"/>
                </a:ext>
              </a:extLst>
            </p:cNvPr>
            <p:cNvSpPr txBox="1"/>
            <p:nvPr/>
          </p:nvSpPr>
          <p:spPr>
            <a:xfrm flipH="1">
              <a:off x="7856001" y="2381254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1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53BF4B7-F595-32F4-0D5D-3F7F0010CBA3}"/>
                </a:ext>
              </a:extLst>
            </p:cNvPr>
            <p:cNvSpPr txBox="1"/>
            <p:nvPr/>
          </p:nvSpPr>
          <p:spPr>
            <a:xfrm flipH="1">
              <a:off x="7856001" y="2693426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2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35313F1-901F-8E02-9445-71F2C3C69D1D}"/>
                </a:ext>
              </a:extLst>
            </p:cNvPr>
            <p:cNvSpPr txBox="1"/>
            <p:nvPr/>
          </p:nvSpPr>
          <p:spPr>
            <a:xfrm flipH="1">
              <a:off x="7863067" y="3023160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3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264EFA6-6900-A72C-F1E0-6722E4E0BA12}"/>
                </a:ext>
              </a:extLst>
            </p:cNvPr>
            <p:cNvSpPr txBox="1"/>
            <p:nvPr/>
          </p:nvSpPr>
          <p:spPr>
            <a:xfrm flipH="1">
              <a:off x="7863067" y="3335332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4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BA6A978-C576-D276-FF2D-1F89089A3E89}"/>
                </a:ext>
              </a:extLst>
            </p:cNvPr>
            <p:cNvSpPr txBox="1"/>
            <p:nvPr/>
          </p:nvSpPr>
          <p:spPr>
            <a:xfrm>
              <a:off x="1449927" y="5737046"/>
              <a:ext cx="716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Admin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F4E2CC6-2F5A-0A35-2348-A50B34E3525E}"/>
                </a:ext>
              </a:extLst>
            </p:cNvPr>
            <p:cNvSpPr txBox="1"/>
            <p:nvPr/>
          </p:nvSpPr>
          <p:spPr>
            <a:xfrm>
              <a:off x="2416807" y="5707247"/>
              <a:ext cx="6115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O&amp;M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D07C2A3-FC81-1BB6-19FB-E76ECC9552C4}"/>
                </a:ext>
              </a:extLst>
            </p:cNvPr>
            <p:cNvSpPr txBox="1"/>
            <p:nvPr/>
          </p:nvSpPr>
          <p:spPr>
            <a:xfrm>
              <a:off x="886779" y="3802895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Tertiary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9795D48-6109-2ECB-1B4B-A94F52D76078}"/>
                </a:ext>
              </a:extLst>
            </p:cNvPr>
            <p:cNvSpPr txBox="1"/>
            <p:nvPr/>
          </p:nvSpPr>
          <p:spPr>
            <a:xfrm>
              <a:off x="2983285" y="3788129"/>
              <a:ext cx="88956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Primary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DEBE5EB-7297-E9C8-480E-3404B049208A}"/>
                </a:ext>
              </a:extLst>
            </p:cNvPr>
            <p:cNvSpPr txBox="1"/>
            <p:nvPr/>
          </p:nvSpPr>
          <p:spPr>
            <a:xfrm>
              <a:off x="4506141" y="3860123"/>
              <a:ext cx="945159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Bioreactors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23B0033-8CA4-3039-0339-734FFB840DD4}"/>
                </a:ext>
              </a:extLst>
            </p:cNvPr>
            <p:cNvSpPr txBox="1"/>
            <p:nvPr/>
          </p:nvSpPr>
          <p:spPr>
            <a:xfrm>
              <a:off x="2983285" y="3756912"/>
              <a:ext cx="88956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Primary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1887421-0F73-EB15-BE5D-3B00D8E2704B}"/>
                </a:ext>
              </a:extLst>
            </p:cNvPr>
            <p:cNvSpPr txBox="1"/>
            <p:nvPr/>
          </p:nvSpPr>
          <p:spPr>
            <a:xfrm>
              <a:off x="6174067" y="3922557"/>
              <a:ext cx="88956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Clarifiers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88315FA-54D0-2885-FCBD-9B7D2BFC3109}"/>
                </a:ext>
              </a:extLst>
            </p:cNvPr>
            <p:cNvSpPr txBox="1"/>
            <p:nvPr/>
          </p:nvSpPr>
          <p:spPr>
            <a:xfrm>
              <a:off x="4506142" y="2164840"/>
              <a:ext cx="945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Biological</a:t>
              </a:r>
            </a:p>
            <a:p>
              <a:pPr algn="ctr"/>
              <a:r>
                <a:rPr lang="en-US" sz="1200" dirty="0"/>
                <a:t>Treatment</a:t>
              </a:r>
            </a:p>
            <a:p>
              <a:pPr algn="ctr"/>
              <a:r>
                <a:rPr lang="en-US" sz="1200" dirty="0"/>
                <a:t>Upgrade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1CD9BA-247C-C1FC-1133-542EAB8E1D57}"/>
                </a:ext>
              </a:extLst>
            </p:cNvPr>
            <p:cNvSpPr txBox="1"/>
            <p:nvPr/>
          </p:nvSpPr>
          <p:spPr>
            <a:xfrm>
              <a:off x="4506142" y="5161681"/>
              <a:ext cx="945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Biological</a:t>
              </a:r>
            </a:p>
            <a:p>
              <a:pPr algn="ctr"/>
              <a:r>
                <a:rPr lang="en-US" sz="1200" dirty="0"/>
                <a:t>Treatment</a:t>
              </a:r>
            </a:p>
            <a:p>
              <a:pPr algn="ctr"/>
              <a:r>
                <a:rPr lang="en-US" sz="1200" dirty="0"/>
                <a:t>Upgrade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952A901-53EE-9CAD-73C3-62A8B7F25938}"/>
                </a:ext>
              </a:extLst>
            </p:cNvPr>
            <p:cNvSpPr txBox="1"/>
            <p:nvPr/>
          </p:nvSpPr>
          <p:spPr>
            <a:xfrm>
              <a:off x="2166619" y="3358803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Head</a:t>
              </a:r>
            </a:p>
            <a:p>
              <a:pPr algn="ctr"/>
              <a:r>
                <a:rPr lang="en-US" sz="1200" dirty="0"/>
                <a:t>works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A523919-A782-FD45-45AD-44575E84E6C3}"/>
                </a:ext>
              </a:extLst>
            </p:cNvPr>
            <p:cNvSpPr txBox="1"/>
            <p:nvPr/>
          </p:nvSpPr>
          <p:spPr>
            <a:xfrm>
              <a:off x="2477200" y="2259614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Solids</a:t>
              </a:r>
            </a:p>
            <a:p>
              <a:pPr algn="ctr"/>
              <a:r>
                <a:rPr lang="en-US" sz="1200" dirty="0"/>
                <a:t>Processing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7D57FE9-75AA-AA64-06DA-A545CFF0218C}"/>
                </a:ext>
              </a:extLst>
            </p:cNvPr>
            <p:cNvSpPr txBox="1"/>
            <p:nvPr/>
          </p:nvSpPr>
          <p:spPr>
            <a:xfrm>
              <a:off x="2449033" y="5224115"/>
              <a:ext cx="16123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Solids Processing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7FF4D50-B711-DBC8-55DC-D80D5B53F65C}"/>
                </a:ext>
              </a:extLst>
            </p:cNvPr>
            <p:cNvSpPr txBox="1"/>
            <p:nvPr/>
          </p:nvSpPr>
          <p:spPr>
            <a:xfrm>
              <a:off x="2337838" y="1737361"/>
              <a:ext cx="1417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Service Entrances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6194F58-A32A-7E7A-5095-B652D2F02E84}"/>
                </a:ext>
              </a:extLst>
            </p:cNvPr>
            <p:cNvSpPr txBox="1"/>
            <p:nvPr/>
          </p:nvSpPr>
          <p:spPr>
            <a:xfrm>
              <a:off x="1503875" y="6045316"/>
              <a:ext cx="1417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Public Entrances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2D558E12-FB3E-A84F-BC45-4B74CD215859}"/>
              </a:ext>
            </a:extLst>
          </p:cNvPr>
          <p:cNvSpPr/>
          <p:nvPr/>
        </p:nvSpPr>
        <p:spPr>
          <a:xfrm>
            <a:off x="2051718" y="1966680"/>
            <a:ext cx="1770499" cy="4119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E6A26F47-7B3D-7D92-274F-620A6A058960}"/>
              </a:ext>
            </a:extLst>
          </p:cNvPr>
          <p:cNvGrpSpPr/>
          <p:nvPr/>
        </p:nvGrpSpPr>
        <p:grpSpPr>
          <a:xfrm>
            <a:off x="5615313" y="2013077"/>
            <a:ext cx="2057894" cy="4113290"/>
            <a:chOff x="4091185" y="1998361"/>
            <a:chExt cx="2057894" cy="4113290"/>
          </a:xfrm>
          <a:solidFill>
            <a:schemeClr val="bg1"/>
          </a:solidFill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F54FBEFC-3001-4B49-E814-36E0C608CE3B}"/>
                </a:ext>
              </a:extLst>
            </p:cNvPr>
            <p:cNvSpPr/>
            <p:nvPr/>
          </p:nvSpPr>
          <p:spPr>
            <a:xfrm>
              <a:off x="4108710" y="1998361"/>
              <a:ext cx="2025643" cy="9107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8673417B-D733-C247-4EF0-F8D512DAB601}"/>
                </a:ext>
              </a:extLst>
            </p:cNvPr>
            <p:cNvSpPr/>
            <p:nvPr/>
          </p:nvSpPr>
          <p:spPr>
            <a:xfrm>
              <a:off x="4091185" y="5200914"/>
              <a:ext cx="2057894" cy="9107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181AB21C-B165-72B5-4346-0BE7BB5C7342}"/>
              </a:ext>
            </a:extLst>
          </p:cNvPr>
          <p:cNvGrpSpPr/>
          <p:nvPr/>
        </p:nvGrpSpPr>
        <p:grpSpPr>
          <a:xfrm>
            <a:off x="3297411" y="1769217"/>
            <a:ext cx="1971636" cy="4511272"/>
            <a:chOff x="1815803" y="1788789"/>
            <a:chExt cx="1971636" cy="4491700"/>
          </a:xfrm>
          <a:solidFill>
            <a:schemeClr val="bg1"/>
          </a:solidFill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2AD02D1-6604-CCAF-BFE5-A90777C114D1}"/>
                </a:ext>
              </a:extLst>
            </p:cNvPr>
            <p:cNvSpPr/>
            <p:nvPr/>
          </p:nvSpPr>
          <p:spPr>
            <a:xfrm>
              <a:off x="2540591" y="1788789"/>
              <a:ext cx="1246848" cy="2035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2764934-334D-7498-089C-DD5FB85E0C9C}"/>
                </a:ext>
              </a:extLst>
            </p:cNvPr>
            <p:cNvSpPr/>
            <p:nvPr/>
          </p:nvSpPr>
          <p:spPr>
            <a:xfrm>
              <a:off x="1815803" y="6076972"/>
              <a:ext cx="1246848" cy="2035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2433774-E20D-7DB9-2CA3-B7E45B599352}"/>
              </a:ext>
            </a:extLst>
          </p:cNvPr>
          <p:cNvGrpSpPr/>
          <p:nvPr/>
        </p:nvGrpSpPr>
        <p:grpSpPr>
          <a:xfrm>
            <a:off x="3713739" y="1976833"/>
            <a:ext cx="2048107" cy="4216227"/>
            <a:chOff x="2193570" y="1976832"/>
            <a:chExt cx="1821212" cy="4216227"/>
          </a:xfrm>
          <a:solidFill>
            <a:schemeClr val="bg1"/>
          </a:solidFill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CAF144-7DF0-075A-7F72-A84F1510780E}"/>
                </a:ext>
              </a:extLst>
            </p:cNvPr>
            <p:cNvSpPr/>
            <p:nvPr/>
          </p:nvSpPr>
          <p:spPr>
            <a:xfrm>
              <a:off x="2193570" y="1976832"/>
              <a:ext cx="1790467" cy="9488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8CEA8FD5-3BFB-A246-C217-9C3D364F3AA6}"/>
                </a:ext>
              </a:extLst>
            </p:cNvPr>
            <p:cNvSpPr/>
            <p:nvPr/>
          </p:nvSpPr>
          <p:spPr>
            <a:xfrm>
              <a:off x="2230508" y="2917895"/>
              <a:ext cx="154086" cy="31399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73B0F31-7278-2CB2-46CD-B2A4B2864BB4}"/>
                </a:ext>
              </a:extLst>
            </p:cNvPr>
            <p:cNvSpPr/>
            <p:nvPr/>
          </p:nvSpPr>
          <p:spPr>
            <a:xfrm>
              <a:off x="2224315" y="5244183"/>
              <a:ext cx="1790467" cy="9488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5A8E4CC2-812C-36F7-A754-99BC25811DAD}"/>
              </a:ext>
            </a:extLst>
          </p:cNvPr>
          <p:cNvCxnSpPr/>
          <p:nvPr/>
        </p:nvCxnSpPr>
        <p:spPr>
          <a:xfrm>
            <a:off x="5519177" y="2937146"/>
            <a:ext cx="0" cy="1115983"/>
          </a:xfrm>
          <a:prstGeom prst="straightConnector1">
            <a:avLst/>
          </a:prstGeom>
          <a:ln w="31750" cmpd="sng">
            <a:solidFill>
              <a:srgbClr val="C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AC974D55-4493-30A4-9E81-C052D8A6AD0F}"/>
              </a:ext>
            </a:extLst>
          </p:cNvPr>
          <p:cNvCxnSpPr/>
          <p:nvPr/>
        </p:nvCxnSpPr>
        <p:spPr>
          <a:xfrm flipH="1" flipV="1">
            <a:off x="5519178" y="4069723"/>
            <a:ext cx="12971" cy="1123815"/>
          </a:xfrm>
          <a:prstGeom prst="straightConnector1">
            <a:avLst/>
          </a:prstGeom>
          <a:ln w="31750" cmpd="sng">
            <a:solidFill>
              <a:srgbClr val="C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917E9980-E22D-ACC4-EE36-E72B6A86391A}"/>
              </a:ext>
            </a:extLst>
          </p:cNvPr>
          <p:cNvCxnSpPr/>
          <p:nvPr/>
        </p:nvCxnSpPr>
        <p:spPr>
          <a:xfrm>
            <a:off x="5627435" y="4053129"/>
            <a:ext cx="6878" cy="1015541"/>
          </a:xfrm>
          <a:prstGeom prst="straightConnector1">
            <a:avLst/>
          </a:prstGeom>
          <a:ln w="31750" cmpd="sng">
            <a:solidFill>
              <a:srgbClr val="C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84356347-B8A3-4391-E412-5F841F7E7AE4}"/>
              </a:ext>
            </a:extLst>
          </p:cNvPr>
          <p:cNvCxnSpPr/>
          <p:nvPr/>
        </p:nvCxnSpPr>
        <p:spPr>
          <a:xfrm flipV="1">
            <a:off x="5624945" y="3070775"/>
            <a:ext cx="2620" cy="960898"/>
          </a:xfrm>
          <a:prstGeom prst="straightConnector1">
            <a:avLst/>
          </a:prstGeom>
          <a:ln w="31750" cmpd="sng">
            <a:solidFill>
              <a:srgbClr val="C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D5B168F1-D783-6F8D-999E-FDEBC6B7C751}"/>
              </a:ext>
            </a:extLst>
          </p:cNvPr>
          <p:cNvCxnSpPr/>
          <p:nvPr/>
        </p:nvCxnSpPr>
        <p:spPr>
          <a:xfrm>
            <a:off x="7626197" y="3055016"/>
            <a:ext cx="7530" cy="998112"/>
          </a:xfrm>
          <a:prstGeom prst="straightConnector1">
            <a:avLst/>
          </a:prstGeom>
          <a:ln w="31750" cmpd="sng">
            <a:solidFill>
              <a:srgbClr val="C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1736D130-75E4-4213-3C79-FEE9755DAA55}"/>
              </a:ext>
            </a:extLst>
          </p:cNvPr>
          <p:cNvCxnSpPr/>
          <p:nvPr/>
        </p:nvCxnSpPr>
        <p:spPr>
          <a:xfrm flipV="1">
            <a:off x="7633728" y="4069724"/>
            <a:ext cx="1" cy="998944"/>
          </a:xfrm>
          <a:prstGeom prst="straightConnector1">
            <a:avLst/>
          </a:prstGeom>
          <a:ln w="31750" cmpd="sng">
            <a:solidFill>
              <a:srgbClr val="C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E4F86EE4-C82E-FABD-169C-9D4FE60E84C2}"/>
              </a:ext>
            </a:extLst>
          </p:cNvPr>
          <p:cNvCxnSpPr/>
          <p:nvPr/>
        </p:nvCxnSpPr>
        <p:spPr>
          <a:xfrm>
            <a:off x="7741985" y="4053128"/>
            <a:ext cx="6878" cy="2014488"/>
          </a:xfrm>
          <a:prstGeom prst="straightConnector1">
            <a:avLst/>
          </a:prstGeom>
          <a:ln w="31750" cmpd="sng">
            <a:solidFill>
              <a:srgbClr val="C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721F87BA-618D-C3E4-DBA3-4AB73638904B}"/>
              </a:ext>
            </a:extLst>
          </p:cNvPr>
          <p:cNvCxnSpPr/>
          <p:nvPr/>
        </p:nvCxnSpPr>
        <p:spPr>
          <a:xfrm flipV="1">
            <a:off x="7739495" y="2071829"/>
            <a:ext cx="9368" cy="1959845"/>
          </a:xfrm>
          <a:prstGeom prst="straightConnector1">
            <a:avLst/>
          </a:prstGeom>
          <a:ln w="31750" cmpd="sng">
            <a:solidFill>
              <a:srgbClr val="C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836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B6F5BF-D982-7E4C-663C-FFBEE859F3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9BBEE-209D-15FE-F45F-C18420521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8924109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Layout Facility for Treatment Upgrade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146B037-ECAC-AC80-33F7-B01E09D39807}"/>
              </a:ext>
            </a:extLst>
          </p:cNvPr>
          <p:cNvGrpSpPr/>
          <p:nvPr/>
        </p:nvGrpSpPr>
        <p:grpSpPr>
          <a:xfrm>
            <a:off x="2124011" y="1769217"/>
            <a:ext cx="8099244" cy="4584954"/>
            <a:chOff x="503120" y="1737361"/>
            <a:chExt cx="8099244" cy="458495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A84803E-373B-830B-521B-61499372AA1B}"/>
                </a:ext>
              </a:extLst>
            </p:cNvPr>
            <p:cNvSpPr/>
            <p:nvPr/>
          </p:nvSpPr>
          <p:spPr>
            <a:xfrm>
              <a:off x="503120" y="2039972"/>
              <a:ext cx="1723523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0EB3F13-8DAF-DEC6-A7AE-37C448BE589A}"/>
                </a:ext>
              </a:extLst>
            </p:cNvPr>
            <p:cNvSpPr/>
            <p:nvPr/>
          </p:nvSpPr>
          <p:spPr>
            <a:xfrm>
              <a:off x="2226643" y="2039972"/>
              <a:ext cx="1723523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B335D35-7317-0665-B847-5FC085B8EFA7}"/>
                </a:ext>
              </a:extLst>
            </p:cNvPr>
            <p:cNvSpPr/>
            <p:nvPr/>
          </p:nvSpPr>
          <p:spPr>
            <a:xfrm>
              <a:off x="3950167" y="2039972"/>
              <a:ext cx="2112706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F916FAC-8834-CDF6-5B52-CC25995DD107}"/>
                </a:ext>
              </a:extLst>
            </p:cNvPr>
            <p:cNvSpPr/>
            <p:nvPr/>
          </p:nvSpPr>
          <p:spPr>
            <a:xfrm>
              <a:off x="2427309" y="3820468"/>
              <a:ext cx="466504" cy="46713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BA18E5E-BF63-3059-574A-E07A03D44AC8}"/>
                </a:ext>
              </a:extLst>
            </p:cNvPr>
            <p:cNvSpPr/>
            <p:nvPr/>
          </p:nvSpPr>
          <p:spPr>
            <a:xfrm>
              <a:off x="2893813" y="4599774"/>
              <a:ext cx="1056354" cy="561908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127072C-61E4-B6A0-D781-CD502BBD035A}"/>
                </a:ext>
              </a:extLst>
            </p:cNvPr>
            <p:cNvSpPr/>
            <p:nvPr/>
          </p:nvSpPr>
          <p:spPr>
            <a:xfrm>
              <a:off x="6062872" y="2039972"/>
              <a:ext cx="1167549" cy="99894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E0C0D94-204D-18C5-BC98-E82343BD6D03}"/>
                </a:ext>
              </a:extLst>
            </p:cNvPr>
            <p:cNvSpPr/>
            <p:nvPr/>
          </p:nvSpPr>
          <p:spPr>
            <a:xfrm>
              <a:off x="3950167" y="3038919"/>
              <a:ext cx="2112706" cy="499473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DF88FA5-CE3B-4DB4-799D-426907314F6F}"/>
                </a:ext>
              </a:extLst>
            </p:cNvPr>
            <p:cNvSpPr/>
            <p:nvPr/>
          </p:nvSpPr>
          <p:spPr>
            <a:xfrm>
              <a:off x="3950167" y="3538392"/>
              <a:ext cx="2112706" cy="499473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6ADE70F-4B32-6430-9F10-E25DE83F6BBB}"/>
                </a:ext>
              </a:extLst>
            </p:cNvPr>
            <p:cNvSpPr/>
            <p:nvPr/>
          </p:nvSpPr>
          <p:spPr>
            <a:xfrm>
              <a:off x="2226643" y="5536286"/>
              <a:ext cx="945159" cy="49947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F408189-B986-B715-CFA7-8385E04BC7D0}"/>
                </a:ext>
              </a:extLst>
            </p:cNvPr>
            <p:cNvSpPr/>
            <p:nvPr/>
          </p:nvSpPr>
          <p:spPr>
            <a:xfrm>
              <a:off x="1448279" y="5661155"/>
              <a:ext cx="778366" cy="37460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724B9D-894A-AA40-06FC-A7D75AD3AC7F}"/>
                </a:ext>
              </a:extLst>
            </p:cNvPr>
            <p:cNvSpPr/>
            <p:nvPr/>
          </p:nvSpPr>
          <p:spPr>
            <a:xfrm>
              <a:off x="6062872" y="5036813"/>
              <a:ext cx="1167549" cy="998947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C417F87-2136-19DD-FB48-54C35AF785BF}"/>
                </a:ext>
              </a:extLst>
            </p:cNvPr>
            <p:cNvSpPr/>
            <p:nvPr/>
          </p:nvSpPr>
          <p:spPr>
            <a:xfrm>
              <a:off x="6062872" y="4037866"/>
              <a:ext cx="1167549" cy="998947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1926BE1-2585-807B-24B9-85D5A105197F}"/>
                </a:ext>
              </a:extLst>
            </p:cNvPr>
            <p:cNvSpPr/>
            <p:nvPr/>
          </p:nvSpPr>
          <p:spPr>
            <a:xfrm>
              <a:off x="6062872" y="3038919"/>
              <a:ext cx="1167549" cy="998947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11E496E-A883-62CF-0572-0B42C75936C1}"/>
                </a:ext>
              </a:extLst>
            </p:cNvPr>
            <p:cNvSpPr/>
            <p:nvPr/>
          </p:nvSpPr>
          <p:spPr>
            <a:xfrm>
              <a:off x="3950167" y="4037866"/>
              <a:ext cx="2112706" cy="499473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0E3F2BD-B284-6610-A240-8DA08A177804}"/>
                </a:ext>
              </a:extLst>
            </p:cNvPr>
            <p:cNvSpPr/>
            <p:nvPr/>
          </p:nvSpPr>
          <p:spPr>
            <a:xfrm>
              <a:off x="3950167" y="4537339"/>
              <a:ext cx="2112706" cy="499473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848109C-FC31-AA16-2AF1-16E1939CA574}"/>
                </a:ext>
              </a:extLst>
            </p:cNvPr>
            <p:cNvSpPr/>
            <p:nvPr/>
          </p:nvSpPr>
          <p:spPr>
            <a:xfrm>
              <a:off x="2893813" y="2914050"/>
              <a:ext cx="1056354" cy="561908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B86DD7D-E169-9DBC-6F1A-3DB0A4534D71}"/>
                </a:ext>
              </a:extLst>
            </p:cNvPr>
            <p:cNvSpPr/>
            <p:nvPr/>
          </p:nvSpPr>
          <p:spPr>
            <a:xfrm>
              <a:off x="2893813" y="3475958"/>
              <a:ext cx="1056354" cy="561908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8A1D664-E0DD-51D6-A254-8F7764B8A7C9}"/>
                </a:ext>
              </a:extLst>
            </p:cNvPr>
            <p:cNvSpPr/>
            <p:nvPr/>
          </p:nvSpPr>
          <p:spPr>
            <a:xfrm>
              <a:off x="2893813" y="4037866"/>
              <a:ext cx="1056354" cy="561908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5159F37-5FFF-2CEA-6080-C9E44475992D}"/>
                </a:ext>
              </a:extLst>
            </p:cNvPr>
            <p:cNvSpPr/>
            <p:nvPr/>
          </p:nvSpPr>
          <p:spPr>
            <a:xfrm>
              <a:off x="7522415" y="2434128"/>
              <a:ext cx="333585" cy="249737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A7DBCDE-DB74-18BB-8849-B84806E01FD0}"/>
                </a:ext>
              </a:extLst>
            </p:cNvPr>
            <p:cNvSpPr/>
            <p:nvPr/>
          </p:nvSpPr>
          <p:spPr>
            <a:xfrm>
              <a:off x="7522415" y="2746299"/>
              <a:ext cx="333585" cy="249737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80B3C2C-CEA5-F0B2-FF3F-51953490F0C1}"/>
                </a:ext>
              </a:extLst>
            </p:cNvPr>
            <p:cNvSpPr/>
            <p:nvPr/>
          </p:nvSpPr>
          <p:spPr>
            <a:xfrm>
              <a:off x="7529483" y="3388206"/>
              <a:ext cx="333585" cy="24973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B017E5A-FBE2-2939-6CE7-D25A8E6685FE}"/>
                </a:ext>
              </a:extLst>
            </p:cNvPr>
            <p:cNvSpPr/>
            <p:nvPr/>
          </p:nvSpPr>
          <p:spPr>
            <a:xfrm>
              <a:off x="7529483" y="3076034"/>
              <a:ext cx="333585" cy="249737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B9E33B3-87A7-628F-C233-D513D1837194}"/>
                </a:ext>
              </a:extLst>
            </p:cNvPr>
            <p:cNvSpPr txBox="1"/>
            <p:nvPr/>
          </p:nvSpPr>
          <p:spPr>
            <a:xfrm flipH="1">
              <a:off x="7856001" y="2381254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1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B705580-6CDA-FD06-9876-91A6B8C8A9E7}"/>
                </a:ext>
              </a:extLst>
            </p:cNvPr>
            <p:cNvSpPr txBox="1"/>
            <p:nvPr/>
          </p:nvSpPr>
          <p:spPr>
            <a:xfrm flipH="1">
              <a:off x="7856001" y="2693426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2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BCE7835-A3C5-8F28-4216-414185307C63}"/>
                </a:ext>
              </a:extLst>
            </p:cNvPr>
            <p:cNvSpPr txBox="1"/>
            <p:nvPr/>
          </p:nvSpPr>
          <p:spPr>
            <a:xfrm flipH="1">
              <a:off x="7863067" y="3023160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3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45035B8-7A6D-6521-7B45-646237336E64}"/>
                </a:ext>
              </a:extLst>
            </p:cNvPr>
            <p:cNvSpPr txBox="1"/>
            <p:nvPr/>
          </p:nvSpPr>
          <p:spPr>
            <a:xfrm flipH="1">
              <a:off x="7863067" y="3335332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4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8DB2CF0-9B33-F6CC-A79D-8279DD12679F}"/>
                </a:ext>
              </a:extLst>
            </p:cNvPr>
            <p:cNvSpPr txBox="1"/>
            <p:nvPr/>
          </p:nvSpPr>
          <p:spPr>
            <a:xfrm>
              <a:off x="1449927" y="5737046"/>
              <a:ext cx="716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Admin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66B5602-B02D-603F-A788-3CA0D0429D92}"/>
                </a:ext>
              </a:extLst>
            </p:cNvPr>
            <p:cNvSpPr txBox="1"/>
            <p:nvPr/>
          </p:nvSpPr>
          <p:spPr>
            <a:xfrm>
              <a:off x="2416807" y="5707247"/>
              <a:ext cx="6115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O&amp;M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10409F0-E67B-6118-85B3-99B25F39E193}"/>
                </a:ext>
              </a:extLst>
            </p:cNvPr>
            <p:cNvSpPr txBox="1"/>
            <p:nvPr/>
          </p:nvSpPr>
          <p:spPr>
            <a:xfrm>
              <a:off x="886779" y="3802895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Tertiary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694B886-C9A8-666D-0CC5-2CB8BBDDC916}"/>
                </a:ext>
              </a:extLst>
            </p:cNvPr>
            <p:cNvSpPr txBox="1"/>
            <p:nvPr/>
          </p:nvSpPr>
          <p:spPr>
            <a:xfrm>
              <a:off x="2983285" y="3788129"/>
              <a:ext cx="88956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Primary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02FFE07-E749-EBD1-A162-F7D1999C39DB}"/>
                </a:ext>
              </a:extLst>
            </p:cNvPr>
            <p:cNvSpPr txBox="1"/>
            <p:nvPr/>
          </p:nvSpPr>
          <p:spPr>
            <a:xfrm>
              <a:off x="4506141" y="3860123"/>
              <a:ext cx="945159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Bioreactors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791CB85-76B0-1638-92C5-A557C150D381}"/>
                </a:ext>
              </a:extLst>
            </p:cNvPr>
            <p:cNvSpPr txBox="1"/>
            <p:nvPr/>
          </p:nvSpPr>
          <p:spPr>
            <a:xfrm>
              <a:off x="2983285" y="3756912"/>
              <a:ext cx="88956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Primary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F73541C-E881-3266-E4D3-4B574B154530}"/>
                </a:ext>
              </a:extLst>
            </p:cNvPr>
            <p:cNvSpPr txBox="1"/>
            <p:nvPr/>
          </p:nvSpPr>
          <p:spPr>
            <a:xfrm>
              <a:off x="6174067" y="3922557"/>
              <a:ext cx="88956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Clarifiers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714682E-AD13-EB96-664B-E3261BD22A60}"/>
                </a:ext>
              </a:extLst>
            </p:cNvPr>
            <p:cNvSpPr txBox="1"/>
            <p:nvPr/>
          </p:nvSpPr>
          <p:spPr>
            <a:xfrm>
              <a:off x="4506142" y="2164840"/>
              <a:ext cx="945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Biological</a:t>
              </a:r>
            </a:p>
            <a:p>
              <a:pPr algn="ctr"/>
              <a:r>
                <a:rPr lang="en-US" sz="1200" dirty="0"/>
                <a:t>Treatment</a:t>
              </a:r>
            </a:p>
            <a:p>
              <a:pPr algn="ctr"/>
              <a:r>
                <a:rPr lang="en-US" sz="1200" dirty="0"/>
                <a:t>Upgrade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A3E5996-1B85-3F64-ABB6-D08AD58BDDEA}"/>
                </a:ext>
              </a:extLst>
            </p:cNvPr>
            <p:cNvSpPr txBox="1"/>
            <p:nvPr/>
          </p:nvSpPr>
          <p:spPr>
            <a:xfrm>
              <a:off x="4506142" y="5161681"/>
              <a:ext cx="945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Biological</a:t>
              </a:r>
            </a:p>
            <a:p>
              <a:pPr algn="ctr"/>
              <a:r>
                <a:rPr lang="en-US" sz="1200" dirty="0"/>
                <a:t>Treatment</a:t>
              </a:r>
            </a:p>
            <a:p>
              <a:pPr algn="ctr"/>
              <a:r>
                <a:rPr lang="en-US" sz="1200" dirty="0"/>
                <a:t>Upgrade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C82C275-FBD0-E0F5-E5EF-3A840A887D93}"/>
                </a:ext>
              </a:extLst>
            </p:cNvPr>
            <p:cNvSpPr txBox="1"/>
            <p:nvPr/>
          </p:nvSpPr>
          <p:spPr>
            <a:xfrm>
              <a:off x="2166619" y="3358803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Head</a:t>
              </a:r>
            </a:p>
            <a:p>
              <a:pPr algn="ctr"/>
              <a:r>
                <a:rPr lang="en-US" sz="1200" dirty="0"/>
                <a:t>works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4E458EB-845C-2B56-4E3A-D1E41A9CE9CF}"/>
                </a:ext>
              </a:extLst>
            </p:cNvPr>
            <p:cNvSpPr txBox="1"/>
            <p:nvPr/>
          </p:nvSpPr>
          <p:spPr>
            <a:xfrm>
              <a:off x="2477200" y="2259614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Solids</a:t>
              </a:r>
            </a:p>
            <a:p>
              <a:pPr algn="ctr"/>
              <a:r>
                <a:rPr lang="en-US" sz="1200" dirty="0"/>
                <a:t>Processing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C142F9D-68B6-26C5-CA60-A19525EBE932}"/>
                </a:ext>
              </a:extLst>
            </p:cNvPr>
            <p:cNvSpPr txBox="1"/>
            <p:nvPr/>
          </p:nvSpPr>
          <p:spPr>
            <a:xfrm>
              <a:off x="2449033" y="5224115"/>
              <a:ext cx="16123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Solids Processing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0623C12-E1C3-409A-B911-A3CD0CBB35FE}"/>
                </a:ext>
              </a:extLst>
            </p:cNvPr>
            <p:cNvSpPr txBox="1"/>
            <p:nvPr/>
          </p:nvSpPr>
          <p:spPr>
            <a:xfrm>
              <a:off x="2337838" y="1737361"/>
              <a:ext cx="1417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Service Entrances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B4B8434-785A-6192-AC25-834F0DAD2491}"/>
                </a:ext>
              </a:extLst>
            </p:cNvPr>
            <p:cNvSpPr txBox="1"/>
            <p:nvPr/>
          </p:nvSpPr>
          <p:spPr>
            <a:xfrm>
              <a:off x="1503875" y="6045316"/>
              <a:ext cx="1417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Public Entrances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8D3D3FE2-38E0-E28B-7860-0A6677F39A56}"/>
              </a:ext>
            </a:extLst>
          </p:cNvPr>
          <p:cNvSpPr/>
          <p:nvPr/>
        </p:nvSpPr>
        <p:spPr>
          <a:xfrm>
            <a:off x="2051718" y="1966680"/>
            <a:ext cx="1770499" cy="4119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1D990E8-ECBD-BA1E-B154-348C1F451507}"/>
              </a:ext>
            </a:extLst>
          </p:cNvPr>
          <p:cNvGrpSpPr/>
          <p:nvPr/>
        </p:nvGrpSpPr>
        <p:grpSpPr>
          <a:xfrm>
            <a:off x="3297411" y="1788789"/>
            <a:ext cx="1971636" cy="4491700"/>
            <a:chOff x="1815803" y="1788789"/>
            <a:chExt cx="1971636" cy="4491700"/>
          </a:xfrm>
          <a:solidFill>
            <a:schemeClr val="bg1"/>
          </a:solidFill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7E6E5691-32CB-DF69-13E6-10B67E875B8D}"/>
                </a:ext>
              </a:extLst>
            </p:cNvPr>
            <p:cNvSpPr/>
            <p:nvPr/>
          </p:nvSpPr>
          <p:spPr>
            <a:xfrm>
              <a:off x="2540591" y="1788789"/>
              <a:ext cx="1246848" cy="2035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F1B4C387-8EEF-19F3-C357-D5CDD5D34F18}"/>
                </a:ext>
              </a:extLst>
            </p:cNvPr>
            <p:cNvSpPr/>
            <p:nvPr/>
          </p:nvSpPr>
          <p:spPr>
            <a:xfrm>
              <a:off x="1815803" y="6076972"/>
              <a:ext cx="1246848" cy="2035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1A223E54-D9FD-1522-EBE9-21A5524293E4}"/>
              </a:ext>
            </a:extLst>
          </p:cNvPr>
          <p:cNvSpPr/>
          <p:nvPr/>
        </p:nvSpPr>
        <p:spPr>
          <a:xfrm>
            <a:off x="3722141" y="1976832"/>
            <a:ext cx="1830472" cy="948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B4B0E0D-BB60-0964-49C3-BC52394A261B}"/>
              </a:ext>
            </a:extLst>
          </p:cNvPr>
          <p:cNvSpPr/>
          <p:nvPr/>
        </p:nvSpPr>
        <p:spPr>
          <a:xfrm>
            <a:off x="3721805" y="2917896"/>
            <a:ext cx="157529" cy="3139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FA7D8ED-042C-9ED8-38D7-1446C0DCA3FE}"/>
              </a:ext>
            </a:extLst>
          </p:cNvPr>
          <p:cNvSpPr/>
          <p:nvPr/>
        </p:nvSpPr>
        <p:spPr>
          <a:xfrm>
            <a:off x="3721823" y="5218573"/>
            <a:ext cx="1830472" cy="948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5452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74F8E4-DE18-64BB-DACC-A338CA865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CDBCF-0B76-042D-F9BD-8C1887C73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260" y="247060"/>
            <a:ext cx="8829466" cy="1450757"/>
          </a:xfrm>
        </p:spPr>
        <p:txBody>
          <a:bodyPr>
            <a:no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Solids Processing Can be Expanded  and Upgraded When Sufficient       Space Allocated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E08AFE7-9E83-35D8-E972-C9FFB967317A}"/>
              </a:ext>
            </a:extLst>
          </p:cNvPr>
          <p:cNvGrpSpPr/>
          <p:nvPr/>
        </p:nvGrpSpPr>
        <p:grpSpPr>
          <a:xfrm>
            <a:off x="2124011" y="1769217"/>
            <a:ext cx="8099244" cy="4584954"/>
            <a:chOff x="503120" y="1737361"/>
            <a:chExt cx="8099244" cy="458495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9CC45CC-C862-20C8-A57A-0061E026AE6B}"/>
                </a:ext>
              </a:extLst>
            </p:cNvPr>
            <p:cNvSpPr/>
            <p:nvPr/>
          </p:nvSpPr>
          <p:spPr>
            <a:xfrm>
              <a:off x="503120" y="2039972"/>
              <a:ext cx="1723523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83C810E-D1E0-83B8-B1A4-11679F3C1C86}"/>
                </a:ext>
              </a:extLst>
            </p:cNvPr>
            <p:cNvSpPr/>
            <p:nvPr/>
          </p:nvSpPr>
          <p:spPr>
            <a:xfrm>
              <a:off x="2226643" y="2039972"/>
              <a:ext cx="1723523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E48CD13-6959-5C0A-C5F1-AE8CDA804841}"/>
                </a:ext>
              </a:extLst>
            </p:cNvPr>
            <p:cNvSpPr/>
            <p:nvPr/>
          </p:nvSpPr>
          <p:spPr>
            <a:xfrm>
              <a:off x="3950167" y="2039972"/>
              <a:ext cx="2112706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5145A94-7AB2-6000-A419-F4106546CEDA}"/>
                </a:ext>
              </a:extLst>
            </p:cNvPr>
            <p:cNvSpPr/>
            <p:nvPr/>
          </p:nvSpPr>
          <p:spPr>
            <a:xfrm>
              <a:off x="2427309" y="3820468"/>
              <a:ext cx="466504" cy="46713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821741C-456D-3932-5ED9-03D19C304414}"/>
                </a:ext>
              </a:extLst>
            </p:cNvPr>
            <p:cNvSpPr/>
            <p:nvPr/>
          </p:nvSpPr>
          <p:spPr>
            <a:xfrm>
              <a:off x="2893813" y="4599774"/>
              <a:ext cx="1056354" cy="561908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8F41168-59CA-C887-0703-961488A5763B}"/>
                </a:ext>
              </a:extLst>
            </p:cNvPr>
            <p:cNvSpPr/>
            <p:nvPr/>
          </p:nvSpPr>
          <p:spPr>
            <a:xfrm>
              <a:off x="6062872" y="2039972"/>
              <a:ext cx="1167549" cy="99894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D780203-F8ED-8B98-2446-0E692CBB606C}"/>
                </a:ext>
              </a:extLst>
            </p:cNvPr>
            <p:cNvSpPr/>
            <p:nvPr/>
          </p:nvSpPr>
          <p:spPr>
            <a:xfrm>
              <a:off x="3950167" y="3038919"/>
              <a:ext cx="2112706" cy="499473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7DA3C0D-6037-B54A-E17A-5C86360019C1}"/>
                </a:ext>
              </a:extLst>
            </p:cNvPr>
            <p:cNvSpPr/>
            <p:nvPr/>
          </p:nvSpPr>
          <p:spPr>
            <a:xfrm>
              <a:off x="3950167" y="3538392"/>
              <a:ext cx="2112706" cy="499473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E703DB9-18C8-9B1A-9CC2-CC6E9E644883}"/>
                </a:ext>
              </a:extLst>
            </p:cNvPr>
            <p:cNvSpPr/>
            <p:nvPr/>
          </p:nvSpPr>
          <p:spPr>
            <a:xfrm>
              <a:off x="2226643" y="5536286"/>
              <a:ext cx="945159" cy="49947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0CA9DF-5349-08DF-C657-C49000D7798B}"/>
                </a:ext>
              </a:extLst>
            </p:cNvPr>
            <p:cNvSpPr/>
            <p:nvPr/>
          </p:nvSpPr>
          <p:spPr>
            <a:xfrm>
              <a:off x="1448279" y="5661155"/>
              <a:ext cx="778366" cy="37460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35340F4-F6CB-CF5C-451B-3B9BB1F5B151}"/>
                </a:ext>
              </a:extLst>
            </p:cNvPr>
            <p:cNvSpPr/>
            <p:nvPr/>
          </p:nvSpPr>
          <p:spPr>
            <a:xfrm>
              <a:off x="6062872" y="5036813"/>
              <a:ext cx="1167549" cy="998947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C6BEC2F-2DF6-9B53-D721-A28571EAEA5B}"/>
                </a:ext>
              </a:extLst>
            </p:cNvPr>
            <p:cNvSpPr/>
            <p:nvPr/>
          </p:nvSpPr>
          <p:spPr>
            <a:xfrm>
              <a:off x="6062872" y="4037866"/>
              <a:ext cx="1167549" cy="998947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170AC56-7D15-5AEF-446A-36CB763EED37}"/>
                </a:ext>
              </a:extLst>
            </p:cNvPr>
            <p:cNvSpPr/>
            <p:nvPr/>
          </p:nvSpPr>
          <p:spPr>
            <a:xfrm>
              <a:off x="6062872" y="3038919"/>
              <a:ext cx="1167549" cy="998947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04891AC-8000-110C-C337-EECCA6DBAAF8}"/>
                </a:ext>
              </a:extLst>
            </p:cNvPr>
            <p:cNvSpPr/>
            <p:nvPr/>
          </p:nvSpPr>
          <p:spPr>
            <a:xfrm>
              <a:off x="3950167" y="4037866"/>
              <a:ext cx="2112706" cy="499473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E71ABDA-270F-AE76-1DE7-3385975D91DE}"/>
                </a:ext>
              </a:extLst>
            </p:cNvPr>
            <p:cNvSpPr/>
            <p:nvPr/>
          </p:nvSpPr>
          <p:spPr>
            <a:xfrm>
              <a:off x="3950167" y="4537339"/>
              <a:ext cx="2112706" cy="499473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E8C365C-58A7-DE86-7164-DA87939C2468}"/>
                </a:ext>
              </a:extLst>
            </p:cNvPr>
            <p:cNvSpPr/>
            <p:nvPr/>
          </p:nvSpPr>
          <p:spPr>
            <a:xfrm>
              <a:off x="2893813" y="2914050"/>
              <a:ext cx="1056354" cy="561908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515C369-6908-97C2-F76D-197F6D70FC5D}"/>
                </a:ext>
              </a:extLst>
            </p:cNvPr>
            <p:cNvSpPr/>
            <p:nvPr/>
          </p:nvSpPr>
          <p:spPr>
            <a:xfrm>
              <a:off x="2893813" y="3475958"/>
              <a:ext cx="1056354" cy="561908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BFD2080-9A90-F2B9-4491-A03A90F63C85}"/>
                </a:ext>
              </a:extLst>
            </p:cNvPr>
            <p:cNvSpPr/>
            <p:nvPr/>
          </p:nvSpPr>
          <p:spPr>
            <a:xfrm>
              <a:off x="2893813" y="4037866"/>
              <a:ext cx="1056354" cy="561908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6C206C1-7564-B4DF-0E55-EDA2707BD959}"/>
                </a:ext>
              </a:extLst>
            </p:cNvPr>
            <p:cNvSpPr/>
            <p:nvPr/>
          </p:nvSpPr>
          <p:spPr>
            <a:xfrm>
              <a:off x="7522415" y="2434128"/>
              <a:ext cx="333585" cy="249737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E642C59-D461-3B62-DCC5-0A809C9928EA}"/>
                </a:ext>
              </a:extLst>
            </p:cNvPr>
            <p:cNvSpPr/>
            <p:nvPr/>
          </p:nvSpPr>
          <p:spPr>
            <a:xfrm>
              <a:off x="7522415" y="2746299"/>
              <a:ext cx="333585" cy="249737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C27B129-F693-7C8C-2157-CCF005C8C4DD}"/>
                </a:ext>
              </a:extLst>
            </p:cNvPr>
            <p:cNvSpPr/>
            <p:nvPr/>
          </p:nvSpPr>
          <p:spPr>
            <a:xfrm>
              <a:off x="7529483" y="3388206"/>
              <a:ext cx="333585" cy="24973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B8DBFA2-42E3-5467-09E1-D736877B9933}"/>
                </a:ext>
              </a:extLst>
            </p:cNvPr>
            <p:cNvSpPr/>
            <p:nvPr/>
          </p:nvSpPr>
          <p:spPr>
            <a:xfrm>
              <a:off x="7529483" y="3076034"/>
              <a:ext cx="333585" cy="249737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1035DC3-4699-9146-7F66-75184B489123}"/>
                </a:ext>
              </a:extLst>
            </p:cNvPr>
            <p:cNvSpPr txBox="1"/>
            <p:nvPr/>
          </p:nvSpPr>
          <p:spPr>
            <a:xfrm flipH="1">
              <a:off x="7856001" y="2381254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1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9B8A359-E5C5-E761-65E1-9402B76578F7}"/>
                </a:ext>
              </a:extLst>
            </p:cNvPr>
            <p:cNvSpPr txBox="1"/>
            <p:nvPr/>
          </p:nvSpPr>
          <p:spPr>
            <a:xfrm flipH="1">
              <a:off x="7856001" y="2693426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2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0020171-9E9F-EF59-7BDD-B6B99469ED9C}"/>
                </a:ext>
              </a:extLst>
            </p:cNvPr>
            <p:cNvSpPr txBox="1"/>
            <p:nvPr/>
          </p:nvSpPr>
          <p:spPr>
            <a:xfrm flipH="1">
              <a:off x="7863067" y="3023160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3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8D7CAE5-9FC1-7E3D-D0C0-FA5930EB337C}"/>
                </a:ext>
              </a:extLst>
            </p:cNvPr>
            <p:cNvSpPr txBox="1"/>
            <p:nvPr/>
          </p:nvSpPr>
          <p:spPr>
            <a:xfrm flipH="1">
              <a:off x="7863067" y="3335332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4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C80B646-E582-06F3-DEF6-6AEB79A9E158}"/>
                </a:ext>
              </a:extLst>
            </p:cNvPr>
            <p:cNvSpPr txBox="1"/>
            <p:nvPr/>
          </p:nvSpPr>
          <p:spPr>
            <a:xfrm>
              <a:off x="1449927" y="5737046"/>
              <a:ext cx="716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Admin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79F80B9-9D67-D44B-43CD-7FFCAAB089F3}"/>
                </a:ext>
              </a:extLst>
            </p:cNvPr>
            <p:cNvSpPr txBox="1"/>
            <p:nvPr/>
          </p:nvSpPr>
          <p:spPr>
            <a:xfrm>
              <a:off x="2416807" y="5707247"/>
              <a:ext cx="6115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O&amp;M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BEB5D05-70DB-8712-D81B-6AAF8B03CCA9}"/>
                </a:ext>
              </a:extLst>
            </p:cNvPr>
            <p:cNvSpPr txBox="1"/>
            <p:nvPr/>
          </p:nvSpPr>
          <p:spPr>
            <a:xfrm>
              <a:off x="886779" y="3802895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Tertiary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C68566E-FC5F-783F-57CD-C146508EB078}"/>
                </a:ext>
              </a:extLst>
            </p:cNvPr>
            <p:cNvSpPr txBox="1"/>
            <p:nvPr/>
          </p:nvSpPr>
          <p:spPr>
            <a:xfrm>
              <a:off x="2983285" y="3788129"/>
              <a:ext cx="88956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Primary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64F9EF1-2CF5-CEF8-D6E6-A8490182E403}"/>
                </a:ext>
              </a:extLst>
            </p:cNvPr>
            <p:cNvSpPr txBox="1"/>
            <p:nvPr/>
          </p:nvSpPr>
          <p:spPr>
            <a:xfrm>
              <a:off x="4506141" y="3860123"/>
              <a:ext cx="945159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Bioreactors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7368792-95B3-1490-4BB5-32098E5B73F4}"/>
                </a:ext>
              </a:extLst>
            </p:cNvPr>
            <p:cNvSpPr txBox="1"/>
            <p:nvPr/>
          </p:nvSpPr>
          <p:spPr>
            <a:xfrm>
              <a:off x="2983285" y="3756912"/>
              <a:ext cx="88956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Primary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BCAF8B2-EF94-311E-9522-4F8B5240CE27}"/>
                </a:ext>
              </a:extLst>
            </p:cNvPr>
            <p:cNvSpPr txBox="1"/>
            <p:nvPr/>
          </p:nvSpPr>
          <p:spPr>
            <a:xfrm>
              <a:off x="6174067" y="3922557"/>
              <a:ext cx="88956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Clarifiers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449B1CC-17B0-FA4F-7400-AD5F7CD2DBA3}"/>
                </a:ext>
              </a:extLst>
            </p:cNvPr>
            <p:cNvSpPr txBox="1"/>
            <p:nvPr/>
          </p:nvSpPr>
          <p:spPr>
            <a:xfrm>
              <a:off x="4506142" y="2164840"/>
              <a:ext cx="945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Biological</a:t>
              </a:r>
            </a:p>
            <a:p>
              <a:pPr algn="ctr"/>
              <a:r>
                <a:rPr lang="en-US" sz="1200" dirty="0"/>
                <a:t>Treatment</a:t>
              </a:r>
            </a:p>
            <a:p>
              <a:pPr algn="ctr"/>
              <a:r>
                <a:rPr lang="en-US" sz="1200" dirty="0"/>
                <a:t>Upgrade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788B60C-963E-B66F-6758-AA15D62DD1D2}"/>
                </a:ext>
              </a:extLst>
            </p:cNvPr>
            <p:cNvSpPr txBox="1"/>
            <p:nvPr/>
          </p:nvSpPr>
          <p:spPr>
            <a:xfrm>
              <a:off x="4506142" y="5161681"/>
              <a:ext cx="945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Biological</a:t>
              </a:r>
            </a:p>
            <a:p>
              <a:pPr algn="ctr"/>
              <a:r>
                <a:rPr lang="en-US" sz="1200" dirty="0"/>
                <a:t>Treatment</a:t>
              </a:r>
            </a:p>
            <a:p>
              <a:pPr algn="ctr"/>
              <a:r>
                <a:rPr lang="en-US" sz="1200" dirty="0"/>
                <a:t>Upgrade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35B261B-5E50-49C0-7608-9D1989703AD1}"/>
                </a:ext>
              </a:extLst>
            </p:cNvPr>
            <p:cNvSpPr txBox="1"/>
            <p:nvPr/>
          </p:nvSpPr>
          <p:spPr>
            <a:xfrm>
              <a:off x="2166619" y="3358803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Head</a:t>
              </a:r>
            </a:p>
            <a:p>
              <a:pPr algn="ctr"/>
              <a:r>
                <a:rPr lang="en-US" sz="1200" dirty="0"/>
                <a:t>works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3ECD0DE-3EA4-D35D-95E5-ACEC1513533E}"/>
                </a:ext>
              </a:extLst>
            </p:cNvPr>
            <p:cNvSpPr txBox="1"/>
            <p:nvPr/>
          </p:nvSpPr>
          <p:spPr>
            <a:xfrm>
              <a:off x="2477200" y="2259614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Solids</a:t>
              </a:r>
            </a:p>
            <a:p>
              <a:pPr algn="ctr"/>
              <a:r>
                <a:rPr lang="en-US" sz="1200" dirty="0"/>
                <a:t>Processing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7446C7B-0021-CE35-49FF-3B3452394CF6}"/>
                </a:ext>
              </a:extLst>
            </p:cNvPr>
            <p:cNvSpPr txBox="1"/>
            <p:nvPr/>
          </p:nvSpPr>
          <p:spPr>
            <a:xfrm>
              <a:off x="2449033" y="5224115"/>
              <a:ext cx="16123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Solids Processing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3E0CE78-D5B0-4D5E-B7BC-6F45D9B80293}"/>
                </a:ext>
              </a:extLst>
            </p:cNvPr>
            <p:cNvSpPr txBox="1"/>
            <p:nvPr/>
          </p:nvSpPr>
          <p:spPr>
            <a:xfrm>
              <a:off x="2337838" y="1737361"/>
              <a:ext cx="1417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Service Entrances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97905B0-1150-7A79-7A6F-F62EC97D5F84}"/>
                </a:ext>
              </a:extLst>
            </p:cNvPr>
            <p:cNvSpPr txBox="1"/>
            <p:nvPr/>
          </p:nvSpPr>
          <p:spPr>
            <a:xfrm>
              <a:off x="1503875" y="6045316"/>
              <a:ext cx="1417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Public Entrances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4CE16DEE-9F9D-8620-25F8-83809F793CCF}"/>
              </a:ext>
            </a:extLst>
          </p:cNvPr>
          <p:cNvSpPr/>
          <p:nvPr/>
        </p:nvSpPr>
        <p:spPr>
          <a:xfrm>
            <a:off x="2064418" y="1966680"/>
            <a:ext cx="1770499" cy="4119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EDB8EA5-1FEF-0FC9-28AD-32E0ACBAA8A2}"/>
              </a:ext>
            </a:extLst>
          </p:cNvPr>
          <p:cNvGrpSpPr/>
          <p:nvPr/>
        </p:nvGrpSpPr>
        <p:grpSpPr>
          <a:xfrm>
            <a:off x="3297411" y="1788789"/>
            <a:ext cx="1971636" cy="4491700"/>
            <a:chOff x="1815803" y="1788789"/>
            <a:chExt cx="1971636" cy="4491700"/>
          </a:xfrm>
          <a:solidFill>
            <a:schemeClr val="bg1"/>
          </a:solidFill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803A799-4585-1C7F-08A2-403D182C7A6B}"/>
                </a:ext>
              </a:extLst>
            </p:cNvPr>
            <p:cNvSpPr/>
            <p:nvPr/>
          </p:nvSpPr>
          <p:spPr>
            <a:xfrm>
              <a:off x="2540591" y="1788789"/>
              <a:ext cx="1246848" cy="2035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CC90ADA4-13D6-751C-0EFE-6E77DE8723A6}"/>
                </a:ext>
              </a:extLst>
            </p:cNvPr>
            <p:cNvSpPr/>
            <p:nvPr/>
          </p:nvSpPr>
          <p:spPr>
            <a:xfrm>
              <a:off x="1815803" y="6076972"/>
              <a:ext cx="1246848" cy="2035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969238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6E09FE-3F17-A35B-4F81-ACCED5D37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A54DF-000E-3C17-BA5C-CD6DA4331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8906691" cy="1325563"/>
          </a:xfrm>
        </p:spPr>
        <p:txBody>
          <a:bodyPr>
            <a:no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Space Allocation for Tertiary   Treatment Mitigates Solids and Headworks Off-Site Impacts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EAE5219-F865-E074-C9AC-FDD40960FB35}"/>
              </a:ext>
            </a:extLst>
          </p:cNvPr>
          <p:cNvGrpSpPr/>
          <p:nvPr/>
        </p:nvGrpSpPr>
        <p:grpSpPr>
          <a:xfrm>
            <a:off x="2124011" y="1769217"/>
            <a:ext cx="8099244" cy="4584954"/>
            <a:chOff x="503120" y="1737361"/>
            <a:chExt cx="8099244" cy="458495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66F4C66-CBB6-9A4B-884D-2A59D751C9BC}"/>
                </a:ext>
              </a:extLst>
            </p:cNvPr>
            <p:cNvSpPr/>
            <p:nvPr/>
          </p:nvSpPr>
          <p:spPr>
            <a:xfrm>
              <a:off x="503120" y="2039972"/>
              <a:ext cx="1723523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2BA2DC1-DF99-2783-50AF-F1922BEC7BAD}"/>
                </a:ext>
              </a:extLst>
            </p:cNvPr>
            <p:cNvSpPr/>
            <p:nvPr/>
          </p:nvSpPr>
          <p:spPr>
            <a:xfrm>
              <a:off x="2226643" y="2039972"/>
              <a:ext cx="1723523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A7048BE-9AB3-650C-03B0-E52D46616168}"/>
                </a:ext>
              </a:extLst>
            </p:cNvPr>
            <p:cNvSpPr/>
            <p:nvPr/>
          </p:nvSpPr>
          <p:spPr>
            <a:xfrm>
              <a:off x="3950167" y="2039972"/>
              <a:ext cx="2112706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05800AF-93E6-3518-B320-D11A81605EA4}"/>
                </a:ext>
              </a:extLst>
            </p:cNvPr>
            <p:cNvSpPr/>
            <p:nvPr/>
          </p:nvSpPr>
          <p:spPr>
            <a:xfrm>
              <a:off x="2427309" y="3820468"/>
              <a:ext cx="466504" cy="46713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46FB7DB-1F23-7E32-D706-37567A33EEE9}"/>
                </a:ext>
              </a:extLst>
            </p:cNvPr>
            <p:cNvSpPr/>
            <p:nvPr/>
          </p:nvSpPr>
          <p:spPr>
            <a:xfrm>
              <a:off x="2893813" y="4599774"/>
              <a:ext cx="1056354" cy="561908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C4423FD-AA47-5A06-7E03-59A68FF79925}"/>
                </a:ext>
              </a:extLst>
            </p:cNvPr>
            <p:cNvSpPr/>
            <p:nvPr/>
          </p:nvSpPr>
          <p:spPr>
            <a:xfrm>
              <a:off x="6062872" y="2039972"/>
              <a:ext cx="1167549" cy="99894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B0A7716-60EF-231F-F452-21385B02837C}"/>
                </a:ext>
              </a:extLst>
            </p:cNvPr>
            <p:cNvSpPr/>
            <p:nvPr/>
          </p:nvSpPr>
          <p:spPr>
            <a:xfrm>
              <a:off x="3950167" y="3038919"/>
              <a:ext cx="2112706" cy="499473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366282F-D492-2548-DF0D-C652A75F5A40}"/>
                </a:ext>
              </a:extLst>
            </p:cNvPr>
            <p:cNvSpPr/>
            <p:nvPr/>
          </p:nvSpPr>
          <p:spPr>
            <a:xfrm>
              <a:off x="3950167" y="3538392"/>
              <a:ext cx="2112706" cy="499473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9B8F564-448B-24A6-2AA2-D7626428DD5B}"/>
                </a:ext>
              </a:extLst>
            </p:cNvPr>
            <p:cNvSpPr/>
            <p:nvPr/>
          </p:nvSpPr>
          <p:spPr>
            <a:xfrm>
              <a:off x="2226643" y="5536286"/>
              <a:ext cx="945159" cy="49947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F3B2A5F-FA0E-D846-3D34-D63AB6E60F87}"/>
                </a:ext>
              </a:extLst>
            </p:cNvPr>
            <p:cNvSpPr/>
            <p:nvPr/>
          </p:nvSpPr>
          <p:spPr>
            <a:xfrm>
              <a:off x="1448279" y="5661155"/>
              <a:ext cx="778366" cy="37460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42CB54A-D7AA-6B5C-D674-A832273350D5}"/>
                </a:ext>
              </a:extLst>
            </p:cNvPr>
            <p:cNvSpPr/>
            <p:nvPr/>
          </p:nvSpPr>
          <p:spPr>
            <a:xfrm>
              <a:off x="6062872" y="5036813"/>
              <a:ext cx="1167549" cy="998947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2C076C9-DB2F-FE00-4804-B2CB83C83615}"/>
                </a:ext>
              </a:extLst>
            </p:cNvPr>
            <p:cNvSpPr/>
            <p:nvPr/>
          </p:nvSpPr>
          <p:spPr>
            <a:xfrm>
              <a:off x="6062872" y="4037866"/>
              <a:ext cx="1167549" cy="998947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B4FDC64-4FF5-E4B2-AC32-A81A686216CB}"/>
                </a:ext>
              </a:extLst>
            </p:cNvPr>
            <p:cNvSpPr/>
            <p:nvPr/>
          </p:nvSpPr>
          <p:spPr>
            <a:xfrm>
              <a:off x="6062872" y="3038919"/>
              <a:ext cx="1167549" cy="998947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4076219-F96A-4B4B-85B7-637135152EB6}"/>
                </a:ext>
              </a:extLst>
            </p:cNvPr>
            <p:cNvSpPr/>
            <p:nvPr/>
          </p:nvSpPr>
          <p:spPr>
            <a:xfrm>
              <a:off x="3950167" y="4037866"/>
              <a:ext cx="2112706" cy="499473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D79CCC4-D0FC-0840-B9CC-2665F4852639}"/>
                </a:ext>
              </a:extLst>
            </p:cNvPr>
            <p:cNvSpPr/>
            <p:nvPr/>
          </p:nvSpPr>
          <p:spPr>
            <a:xfrm>
              <a:off x="3950167" y="4537339"/>
              <a:ext cx="2112706" cy="499473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43063BA-5978-5B02-92E5-40C1241B72B8}"/>
                </a:ext>
              </a:extLst>
            </p:cNvPr>
            <p:cNvSpPr/>
            <p:nvPr/>
          </p:nvSpPr>
          <p:spPr>
            <a:xfrm>
              <a:off x="2893813" y="2914050"/>
              <a:ext cx="1056354" cy="561908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ED0E037-A883-13EF-66DC-DAE3A5A24E87}"/>
                </a:ext>
              </a:extLst>
            </p:cNvPr>
            <p:cNvSpPr/>
            <p:nvPr/>
          </p:nvSpPr>
          <p:spPr>
            <a:xfrm>
              <a:off x="2893813" y="3475958"/>
              <a:ext cx="1056354" cy="561908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D3EAAFF-796A-6B52-E994-7FE52352B906}"/>
                </a:ext>
              </a:extLst>
            </p:cNvPr>
            <p:cNvSpPr/>
            <p:nvPr/>
          </p:nvSpPr>
          <p:spPr>
            <a:xfrm>
              <a:off x="2893813" y="4037866"/>
              <a:ext cx="1056354" cy="561908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131F5DC-25AF-9BA9-E8FD-807081CFB85C}"/>
                </a:ext>
              </a:extLst>
            </p:cNvPr>
            <p:cNvSpPr/>
            <p:nvPr/>
          </p:nvSpPr>
          <p:spPr>
            <a:xfrm>
              <a:off x="7522415" y="2434128"/>
              <a:ext cx="333585" cy="249737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A39129E-3B05-83BB-D423-16CCFD95C6AB}"/>
                </a:ext>
              </a:extLst>
            </p:cNvPr>
            <p:cNvSpPr/>
            <p:nvPr/>
          </p:nvSpPr>
          <p:spPr>
            <a:xfrm>
              <a:off x="7522415" y="2746299"/>
              <a:ext cx="333585" cy="249737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26DD50F-2666-90A0-B27F-D47C1793914D}"/>
                </a:ext>
              </a:extLst>
            </p:cNvPr>
            <p:cNvSpPr/>
            <p:nvPr/>
          </p:nvSpPr>
          <p:spPr>
            <a:xfrm>
              <a:off x="7529483" y="3388206"/>
              <a:ext cx="333585" cy="24973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455EB36-A704-CB18-7739-7533FC86B8C0}"/>
                </a:ext>
              </a:extLst>
            </p:cNvPr>
            <p:cNvSpPr/>
            <p:nvPr/>
          </p:nvSpPr>
          <p:spPr>
            <a:xfrm>
              <a:off x="7529483" y="3076034"/>
              <a:ext cx="333585" cy="249737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32C4C0C-35B9-A589-AEAA-5177C63EFCCD}"/>
                </a:ext>
              </a:extLst>
            </p:cNvPr>
            <p:cNvSpPr txBox="1"/>
            <p:nvPr/>
          </p:nvSpPr>
          <p:spPr>
            <a:xfrm flipH="1">
              <a:off x="7856001" y="2381254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1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B07320E-30BD-F142-DDE7-FE93A10A59CC}"/>
                </a:ext>
              </a:extLst>
            </p:cNvPr>
            <p:cNvSpPr txBox="1"/>
            <p:nvPr/>
          </p:nvSpPr>
          <p:spPr>
            <a:xfrm flipH="1">
              <a:off x="7856001" y="2693426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2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E408713-3A14-96D6-476A-E6C3E9C2315A}"/>
                </a:ext>
              </a:extLst>
            </p:cNvPr>
            <p:cNvSpPr txBox="1"/>
            <p:nvPr/>
          </p:nvSpPr>
          <p:spPr>
            <a:xfrm flipH="1">
              <a:off x="7863067" y="3023160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3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97E9DE5-1EAE-0D50-489A-A192E073D5D4}"/>
                </a:ext>
              </a:extLst>
            </p:cNvPr>
            <p:cNvSpPr txBox="1"/>
            <p:nvPr/>
          </p:nvSpPr>
          <p:spPr>
            <a:xfrm flipH="1">
              <a:off x="7863067" y="3335332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4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38870CF-6050-EA7B-9D6B-36CE6E5FEB6F}"/>
                </a:ext>
              </a:extLst>
            </p:cNvPr>
            <p:cNvSpPr txBox="1"/>
            <p:nvPr/>
          </p:nvSpPr>
          <p:spPr>
            <a:xfrm>
              <a:off x="1449927" y="5737046"/>
              <a:ext cx="716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Admin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3C0ECDD-40F5-CB3E-C575-5D71E68A37EF}"/>
                </a:ext>
              </a:extLst>
            </p:cNvPr>
            <p:cNvSpPr txBox="1"/>
            <p:nvPr/>
          </p:nvSpPr>
          <p:spPr>
            <a:xfrm>
              <a:off x="2416807" y="5707247"/>
              <a:ext cx="6115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O&amp;M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D004014-9734-6FC8-B666-23C2A8F8DBED}"/>
                </a:ext>
              </a:extLst>
            </p:cNvPr>
            <p:cNvSpPr txBox="1"/>
            <p:nvPr/>
          </p:nvSpPr>
          <p:spPr>
            <a:xfrm>
              <a:off x="886779" y="3802895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Tertiary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74209FF-C61E-2C99-544B-F2C4A16C473A}"/>
                </a:ext>
              </a:extLst>
            </p:cNvPr>
            <p:cNvSpPr txBox="1"/>
            <p:nvPr/>
          </p:nvSpPr>
          <p:spPr>
            <a:xfrm>
              <a:off x="2983285" y="3788129"/>
              <a:ext cx="88956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Primary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CE7565B-732B-2FD4-FA1B-EE7A28BD548A}"/>
                </a:ext>
              </a:extLst>
            </p:cNvPr>
            <p:cNvSpPr txBox="1"/>
            <p:nvPr/>
          </p:nvSpPr>
          <p:spPr>
            <a:xfrm>
              <a:off x="4506141" y="3860123"/>
              <a:ext cx="945159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Bioreactors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21E221C-5A7F-0A06-20FB-DE34EFFB6A08}"/>
                </a:ext>
              </a:extLst>
            </p:cNvPr>
            <p:cNvSpPr txBox="1"/>
            <p:nvPr/>
          </p:nvSpPr>
          <p:spPr>
            <a:xfrm>
              <a:off x="2983285" y="3756912"/>
              <a:ext cx="88956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Primary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3012090-3FE2-A200-213D-4550D03856B7}"/>
                </a:ext>
              </a:extLst>
            </p:cNvPr>
            <p:cNvSpPr txBox="1"/>
            <p:nvPr/>
          </p:nvSpPr>
          <p:spPr>
            <a:xfrm>
              <a:off x="6174067" y="3922557"/>
              <a:ext cx="88956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Clarifiers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6002F54-FEE5-E55A-B842-0E15E965A69F}"/>
                </a:ext>
              </a:extLst>
            </p:cNvPr>
            <p:cNvSpPr txBox="1"/>
            <p:nvPr/>
          </p:nvSpPr>
          <p:spPr>
            <a:xfrm>
              <a:off x="4506142" y="2164840"/>
              <a:ext cx="945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Biological</a:t>
              </a:r>
            </a:p>
            <a:p>
              <a:pPr algn="ctr"/>
              <a:r>
                <a:rPr lang="en-US" sz="1200" dirty="0"/>
                <a:t>Treatment</a:t>
              </a:r>
            </a:p>
            <a:p>
              <a:pPr algn="ctr"/>
              <a:r>
                <a:rPr lang="en-US" sz="1200" dirty="0"/>
                <a:t>Upgrade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06A0FE3-66FD-78E1-C2D3-8D0CB6D2BB47}"/>
                </a:ext>
              </a:extLst>
            </p:cNvPr>
            <p:cNvSpPr txBox="1"/>
            <p:nvPr/>
          </p:nvSpPr>
          <p:spPr>
            <a:xfrm>
              <a:off x="4506142" y="5161681"/>
              <a:ext cx="945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Biological</a:t>
              </a:r>
            </a:p>
            <a:p>
              <a:pPr algn="ctr"/>
              <a:r>
                <a:rPr lang="en-US" sz="1200" dirty="0"/>
                <a:t>Treatment</a:t>
              </a:r>
            </a:p>
            <a:p>
              <a:pPr algn="ctr"/>
              <a:r>
                <a:rPr lang="en-US" sz="1200" dirty="0"/>
                <a:t>Upgrade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DD13B66-6408-C9AD-0DB9-9289CF271AD5}"/>
                </a:ext>
              </a:extLst>
            </p:cNvPr>
            <p:cNvSpPr txBox="1"/>
            <p:nvPr/>
          </p:nvSpPr>
          <p:spPr>
            <a:xfrm>
              <a:off x="2166619" y="3358803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Head</a:t>
              </a:r>
            </a:p>
            <a:p>
              <a:pPr algn="ctr"/>
              <a:r>
                <a:rPr lang="en-US" sz="1200" dirty="0"/>
                <a:t>works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F6D237D-B9CE-8B17-A9D2-711F56B04A2A}"/>
                </a:ext>
              </a:extLst>
            </p:cNvPr>
            <p:cNvSpPr txBox="1"/>
            <p:nvPr/>
          </p:nvSpPr>
          <p:spPr>
            <a:xfrm>
              <a:off x="2477200" y="2259614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Solids</a:t>
              </a:r>
            </a:p>
            <a:p>
              <a:pPr algn="ctr"/>
              <a:r>
                <a:rPr lang="en-US" sz="1200" dirty="0"/>
                <a:t>Processing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6D99F08-49A7-E5D7-FCA4-7AE2E26685D6}"/>
                </a:ext>
              </a:extLst>
            </p:cNvPr>
            <p:cNvSpPr txBox="1"/>
            <p:nvPr/>
          </p:nvSpPr>
          <p:spPr>
            <a:xfrm>
              <a:off x="2449033" y="5224115"/>
              <a:ext cx="16123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Solids Processing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6A2AE72-5208-CEC4-ACB5-09FF8C4DC842}"/>
                </a:ext>
              </a:extLst>
            </p:cNvPr>
            <p:cNvSpPr txBox="1"/>
            <p:nvPr/>
          </p:nvSpPr>
          <p:spPr>
            <a:xfrm>
              <a:off x="2337838" y="1737361"/>
              <a:ext cx="1417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Service Entrances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6502D11-18A9-8A1C-E07D-A49409814D75}"/>
                </a:ext>
              </a:extLst>
            </p:cNvPr>
            <p:cNvSpPr txBox="1"/>
            <p:nvPr/>
          </p:nvSpPr>
          <p:spPr>
            <a:xfrm>
              <a:off x="1503875" y="6045316"/>
              <a:ext cx="1417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Public Entrances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0EE823C-DB0D-572D-1D3F-B9B0B41C80DC}"/>
              </a:ext>
            </a:extLst>
          </p:cNvPr>
          <p:cNvGrpSpPr/>
          <p:nvPr/>
        </p:nvGrpSpPr>
        <p:grpSpPr>
          <a:xfrm>
            <a:off x="3297411" y="1788789"/>
            <a:ext cx="1971636" cy="4491700"/>
            <a:chOff x="1815803" y="1788789"/>
            <a:chExt cx="1971636" cy="4491700"/>
          </a:xfrm>
          <a:solidFill>
            <a:schemeClr val="bg1"/>
          </a:solidFill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D935200E-7F66-64DA-CB8D-E555E7537AB7}"/>
                </a:ext>
              </a:extLst>
            </p:cNvPr>
            <p:cNvSpPr/>
            <p:nvPr/>
          </p:nvSpPr>
          <p:spPr>
            <a:xfrm>
              <a:off x="2540591" y="1788789"/>
              <a:ext cx="1246848" cy="2035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68A0236-FE20-7C6F-0203-56487FA17A37}"/>
                </a:ext>
              </a:extLst>
            </p:cNvPr>
            <p:cNvSpPr/>
            <p:nvPr/>
          </p:nvSpPr>
          <p:spPr>
            <a:xfrm>
              <a:off x="1815803" y="6076972"/>
              <a:ext cx="1246848" cy="2035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634012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E54760-7B91-4E0B-EF35-FA051709A7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08DAF9-D301-BAD6-917C-7EB5909D3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8932817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Separate Entrances Separate Operational and Public Functions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7EC412C-67D4-3E53-9F88-3652C39D0EF3}"/>
              </a:ext>
            </a:extLst>
          </p:cNvPr>
          <p:cNvGrpSpPr/>
          <p:nvPr/>
        </p:nvGrpSpPr>
        <p:grpSpPr>
          <a:xfrm>
            <a:off x="2124011" y="1769217"/>
            <a:ext cx="8099244" cy="4584954"/>
            <a:chOff x="503120" y="1737361"/>
            <a:chExt cx="8099244" cy="458495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9FACD98-236F-C734-5D42-39443BC7E178}"/>
                </a:ext>
              </a:extLst>
            </p:cNvPr>
            <p:cNvSpPr/>
            <p:nvPr/>
          </p:nvSpPr>
          <p:spPr>
            <a:xfrm>
              <a:off x="503120" y="2039972"/>
              <a:ext cx="1723523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5D25A38-E2AE-B17E-72D6-47DC1F15550D}"/>
                </a:ext>
              </a:extLst>
            </p:cNvPr>
            <p:cNvSpPr/>
            <p:nvPr/>
          </p:nvSpPr>
          <p:spPr>
            <a:xfrm>
              <a:off x="2226643" y="2039972"/>
              <a:ext cx="1723523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AB01F5E-09FC-9DBC-60BC-FA217727C86B}"/>
                </a:ext>
              </a:extLst>
            </p:cNvPr>
            <p:cNvSpPr/>
            <p:nvPr/>
          </p:nvSpPr>
          <p:spPr>
            <a:xfrm>
              <a:off x="3950167" y="2039972"/>
              <a:ext cx="2112706" cy="39957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B9C87C9-13E0-8E6F-4071-FECB379AA1C5}"/>
                </a:ext>
              </a:extLst>
            </p:cNvPr>
            <p:cNvSpPr/>
            <p:nvPr/>
          </p:nvSpPr>
          <p:spPr>
            <a:xfrm>
              <a:off x="2427309" y="3820468"/>
              <a:ext cx="466504" cy="46713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62E6354-5C7B-0189-8DD4-1BB23DAA0EC9}"/>
                </a:ext>
              </a:extLst>
            </p:cNvPr>
            <p:cNvSpPr/>
            <p:nvPr/>
          </p:nvSpPr>
          <p:spPr>
            <a:xfrm>
              <a:off x="2893813" y="4599774"/>
              <a:ext cx="1056354" cy="561908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120C935-FA45-4D05-82D4-1FF446A669A6}"/>
                </a:ext>
              </a:extLst>
            </p:cNvPr>
            <p:cNvSpPr/>
            <p:nvPr/>
          </p:nvSpPr>
          <p:spPr>
            <a:xfrm>
              <a:off x="6062872" y="2039972"/>
              <a:ext cx="1167549" cy="99894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362F1AD-59B5-DF0C-B4E7-C2F5F8ACF4A1}"/>
                </a:ext>
              </a:extLst>
            </p:cNvPr>
            <p:cNvSpPr/>
            <p:nvPr/>
          </p:nvSpPr>
          <p:spPr>
            <a:xfrm>
              <a:off x="3950167" y="3038919"/>
              <a:ext cx="2112706" cy="499473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A23A44B-DD60-36FE-82C6-095A595674A9}"/>
                </a:ext>
              </a:extLst>
            </p:cNvPr>
            <p:cNvSpPr/>
            <p:nvPr/>
          </p:nvSpPr>
          <p:spPr>
            <a:xfrm>
              <a:off x="3950167" y="3538392"/>
              <a:ext cx="2112706" cy="499473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556BFE4-33C4-359E-54BA-0B5828C31AB7}"/>
                </a:ext>
              </a:extLst>
            </p:cNvPr>
            <p:cNvSpPr/>
            <p:nvPr/>
          </p:nvSpPr>
          <p:spPr>
            <a:xfrm>
              <a:off x="2226643" y="5536286"/>
              <a:ext cx="945159" cy="49947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EEF39B3-F2A2-22C8-F587-D617542A106A}"/>
                </a:ext>
              </a:extLst>
            </p:cNvPr>
            <p:cNvSpPr/>
            <p:nvPr/>
          </p:nvSpPr>
          <p:spPr>
            <a:xfrm>
              <a:off x="1448279" y="5661155"/>
              <a:ext cx="778366" cy="37460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5A750FB-5947-C635-D3AD-356B7C380270}"/>
                </a:ext>
              </a:extLst>
            </p:cNvPr>
            <p:cNvSpPr/>
            <p:nvPr/>
          </p:nvSpPr>
          <p:spPr>
            <a:xfrm>
              <a:off x="6062872" y="5036813"/>
              <a:ext cx="1167549" cy="998947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A69949D-BAA5-DE25-02FC-E3A3D3B40D29}"/>
                </a:ext>
              </a:extLst>
            </p:cNvPr>
            <p:cNvSpPr/>
            <p:nvPr/>
          </p:nvSpPr>
          <p:spPr>
            <a:xfrm>
              <a:off x="6062872" y="4037866"/>
              <a:ext cx="1167549" cy="998947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855818D-2153-9DF0-8E10-3FEA569FFC13}"/>
                </a:ext>
              </a:extLst>
            </p:cNvPr>
            <p:cNvSpPr/>
            <p:nvPr/>
          </p:nvSpPr>
          <p:spPr>
            <a:xfrm>
              <a:off x="6062872" y="3038919"/>
              <a:ext cx="1167549" cy="998947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4C80D4D-8E23-983B-3B94-3524365D0DD0}"/>
                </a:ext>
              </a:extLst>
            </p:cNvPr>
            <p:cNvSpPr/>
            <p:nvPr/>
          </p:nvSpPr>
          <p:spPr>
            <a:xfrm>
              <a:off x="3950167" y="4037866"/>
              <a:ext cx="2112706" cy="499473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04E6105-DBF9-407E-1167-A6ED9651E7B9}"/>
                </a:ext>
              </a:extLst>
            </p:cNvPr>
            <p:cNvSpPr/>
            <p:nvPr/>
          </p:nvSpPr>
          <p:spPr>
            <a:xfrm>
              <a:off x="3950167" y="4537339"/>
              <a:ext cx="2112706" cy="499473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CA6AE8A-1786-8FC8-D320-AE04768D251C}"/>
                </a:ext>
              </a:extLst>
            </p:cNvPr>
            <p:cNvSpPr/>
            <p:nvPr/>
          </p:nvSpPr>
          <p:spPr>
            <a:xfrm>
              <a:off x="2893813" y="2914050"/>
              <a:ext cx="1056354" cy="561908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E061EFF-AAC9-F1F2-3005-E563AB210C01}"/>
                </a:ext>
              </a:extLst>
            </p:cNvPr>
            <p:cNvSpPr/>
            <p:nvPr/>
          </p:nvSpPr>
          <p:spPr>
            <a:xfrm>
              <a:off x="2893813" y="3475958"/>
              <a:ext cx="1056354" cy="561908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C7241AB-8D13-EE8E-C9E4-63257B88B4FB}"/>
                </a:ext>
              </a:extLst>
            </p:cNvPr>
            <p:cNvSpPr/>
            <p:nvPr/>
          </p:nvSpPr>
          <p:spPr>
            <a:xfrm>
              <a:off x="2893813" y="4037866"/>
              <a:ext cx="1056354" cy="561908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9BAFE65-9ACC-37D0-1DBC-BB00881447B8}"/>
                </a:ext>
              </a:extLst>
            </p:cNvPr>
            <p:cNvSpPr/>
            <p:nvPr/>
          </p:nvSpPr>
          <p:spPr>
            <a:xfrm>
              <a:off x="7522415" y="2434128"/>
              <a:ext cx="333585" cy="249737"/>
            </a:xfrm>
            <a:prstGeom prst="rect">
              <a:avLst/>
            </a:prstGeom>
            <a:pattFill prst="ltHorz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E65AA19-CAA9-B18C-15F9-CBC4CE5C9776}"/>
                </a:ext>
              </a:extLst>
            </p:cNvPr>
            <p:cNvSpPr/>
            <p:nvPr/>
          </p:nvSpPr>
          <p:spPr>
            <a:xfrm>
              <a:off x="7522415" y="2746299"/>
              <a:ext cx="333585" cy="249737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BA3E738-1C43-C0DC-B0C3-831EB09D6C68}"/>
                </a:ext>
              </a:extLst>
            </p:cNvPr>
            <p:cNvSpPr/>
            <p:nvPr/>
          </p:nvSpPr>
          <p:spPr>
            <a:xfrm>
              <a:off x="7529483" y="3388206"/>
              <a:ext cx="333585" cy="24973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FE7A866-7A54-EFD1-0CB5-6B3D230A6994}"/>
                </a:ext>
              </a:extLst>
            </p:cNvPr>
            <p:cNvSpPr/>
            <p:nvPr/>
          </p:nvSpPr>
          <p:spPr>
            <a:xfrm>
              <a:off x="7529483" y="3076034"/>
              <a:ext cx="333585" cy="249737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91A6C55-DDEA-104E-3AF5-A63455597DC4}"/>
                </a:ext>
              </a:extLst>
            </p:cNvPr>
            <p:cNvSpPr txBox="1"/>
            <p:nvPr/>
          </p:nvSpPr>
          <p:spPr>
            <a:xfrm flipH="1">
              <a:off x="7856001" y="2381254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1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C0031D7-D15B-276E-DFBD-0234BF9AA671}"/>
                </a:ext>
              </a:extLst>
            </p:cNvPr>
            <p:cNvSpPr txBox="1"/>
            <p:nvPr/>
          </p:nvSpPr>
          <p:spPr>
            <a:xfrm flipH="1">
              <a:off x="7856001" y="2693426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2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BD6A6C5-3EC5-2D48-585C-49A7BCE1D4B3}"/>
                </a:ext>
              </a:extLst>
            </p:cNvPr>
            <p:cNvSpPr txBox="1"/>
            <p:nvPr/>
          </p:nvSpPr>
          <p:spPr>
            <a:xfrm flipH="1">
              <a:off x="7863067" y="3023160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3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605CB47-278D-94D7-E9FB-1DF93E717FA3}"/>
                </a:ext>
              </a:extLst>
            </p:cNvPr>
            <p:cNvSpPr txBox="1"/>
            <p:nvPr/>
          </p:nvSpPr>
          <p:spPr>
            <a:xfrm flipH="1">
              <a:off x="7863067" y="3335332"/>
              <a:ext cx="7392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Phase 4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CC6324F-949D-F9DC-BF91-B9F6389691F8}"/>
                </a:ext>
              </a:extLst>
            </p:cNvPr>
            <p:cNvSpPr txBox="1"/>
            <p:nvPr/>
          </p:nvSpPr>
          <p:spPr>
            <a:xfrm>
              <a:off x="1449927" y="5737046"/>
              <a:ext cx="716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Admin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718654A-F5F0-69BA-1388-F6BF7FB17980}"/>
                </a:ext>
              </a:extLst>
            </p:cNvPr>
            <p:cNvSpPr txBox="1"/>
            <p:nvPr/>
          </p:nvSpPr>
          <p:spPr>
            <a:xfrm>
              <a:off x="2416807" y="5707247"/>
              <a:ext cx="6115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O&amp;M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D0FA782-D4F0-744F-1FBB-43F35EA85D0A}"/>
                </a:ext>
              </a:extLst>
            </p:cNvPr>
            <p:cNvSpPr txBox="1"/>
            <p:nvPr/>
          </p:nvSpPr>
          <p:spPr>
            <a:xfrm>
              <a:off x="886779" y="3802895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Tertiary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257B1E0-BA08-95B4-F478-FD78378ED840}"/>
                </a:ext>
              </a:extLst>
            </p:cNvPr>
            <p:cNvSpPr txBox="1"/>
            <p:nvPr/>
          </p:nvSpPr>
          <p:spPr>
            <a:xfrm>
              <a:off x="2983285" y="3788129"/>
              <a:ext cx="88956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Primary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6B8997F-39C5-46DE-1A92-00E6AB71D597}"/>
                </a:ext>
              </a:extLst>
            </p:cNvPr>
            <p:cNvSpPr txBox="1"/>
            <p:nvPr/>
          </p:nvSpPr>
          <p:spPr>
            <a:xfrm>
              <a:off x="4506141" y="3860123"/>
              <a:ext cx="945159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Bioreactors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AD3D8EC-0C48-4B59-2E58-79F2C4CE4996}"/>
                </a:ext>
              </a:extLst>
            </p:cNvPr>
            <p:cNvSpPr txBox="1"/>
            <p:nvPr/>
          </p:nvSpPr>
          <p:spPr>
            <a:xfrm>
              <a:off x="2983285" y="3756912"/>
              <a:ext cx="88956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Primary</a:t>
              </a:r>
            </a:p>
            <a:p>
              <a:pPr algn="ctr"/>
              <a:r>
                <a:rPr lang="en-US" sz="1200" dirty="0"/>
                <a:t>Treatment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9B07FBF-8F7C-364D-623A-3EC8C542CAA1}"/>
                </a:ext>
              </a:extLst>
            </p:cNvPr>
            <p:cNvSpPr txBox="1"/>
            <p:nvPr/>
          </p:nvSpPr>
          <p:spPr>
            <a:xfrm>
              <a:off x="6174067" y="3922557"/>
              <a:ext cx="88956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Clarifiers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BBA401C-714C-2E5F-1019-1D2BE3A52DFE}"/>
                </a:ext>
              </a:extLst>
            </p:cNvPr>
            <p:cNvSpPr txBox="1"/>
            <p:nvPr/>
          </p:nvSpPr>
          <p:spPr>
            <a:xfrm>
              <a:off x="4506142" y="2164840"/>
              <a:ext cx="945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Biological</a:t>
              </a:r>
            </a:p>
            <a:p>
              <a:pPr algn="ctr"/>
              <a:r>
                <a:rPr lang="en-US" sz="1200" dirty="0"/>
                <a:t>Treatment</a:t>
              </a:r>
            </a:p>
            <a:p>
              <a:pPr algn="ctr"/>
              <a:r>
                <a:rPr lang="en-US" sz="1200" dirty="0"/>
                <a:t>Upgrade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359468C-2BC4-FBED-4E0C-F510AFD9F7C8}"/>
                </a:ext>
              </a:extLst>
            </p:cNvPr>
            <p:cNvSpPr txBox="1"/>
            <p:nvPr/>
          </p:nvSpPr>
          <p:spPr>
            <a:xfrm>
              <a:off x="4506142" y="5161681"/>
              <a:ext cx="945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Biological</a:t>
              </a:r>
            </a:p>
            <a:p>
              <a:pPr algn="ctr"/>
              <a:r>
                <a:rPr lang="en-US" sz="1200" dirty="0"/>
                <a:t>Treatment</a:t>
              </a:r>
            </a:p>
            <a:p>
              <a:pPr algn="ctr"/>
              <a:r>
                <a:rPr lang="en-US" sz="1200" dirty="0"/>
                <a:t>Upgrade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38E60EE-4882-1C33-3778-0E483FCF8C7E}"/>
                </a:ext>
              </a:extLst>
            </p:cNvPr>
            <p:cNvSpPr txBox="1"/>
            <p:nvPr/>
          </p:nvSpPr>
          <p:spPr>
            <a:xfrm>
              <a:off x="2166619" y="3358803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Head</a:t>
              </a:r>
            </a:p>
            <a:p>
              <a:pPr algn="ctr"/>
              <a:r>
                <a:rPr lang="en-US" sz="1200" dirty="0"/>
                <a:t>works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9739BAB-3D8A-7CF5-C2A8-1A8EAA5442D8}"/>
                </a:ext>
              </a:extLst>
            </p:cNvPr>
            <p:cNvSpPr txBox="1"/>
            <p:nvPr/>
          </p:nvSpPr>
          <p:spPr>
            <a:xfrm>
              <a:off x="2477200" y="2259614"/>
              <a:ext cx="945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Solids</a:t>
              </a:r>
            </a:p>
            <a:p>
              <a:pPr algn="ctr"/>
              <a:r>
                <a:rPr lang="en-US" sz="1200" dirty="0"/>
                <a:t>Processing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F6B094F-E711-38A4-B529-E16B60CB1FF9}"/>
                </a:ext>
              </a:extLst>
            </p:cNvPr>
            <p:cNvSpPr txBox="1"/>
            <p:nvPr/>
          </p:nvSpPr>
          <p:spPr>
            <a:xfrm>
              <a:off x="2449033" y="5224115"/>
              <a:ext cx="16123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Solids Processing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4929F0F-EE0A-3631-9241-1F0ABE86092B}"/>
                </a:ext>
              </a:extLst>
            </p:cNvPr>
            <p:cNvSpPr txBox="1"/>
            <p:nvPr/>
          </p:nvSpPr>
          <p:spPr>
            <a:xfrm>
              <a:off x="2337838" y="1737361"/>
              <a:ext cx="1417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Service Entrances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00DFAC6-939F-4A36-031C-74E89BE15C5C}"/>
                </a:ext>
              </a:extLst>
            </p:cNvPr>
            <p:cNvSpPr txBox="1"/>
            <p:nvPr/>
          </p:nvSpPr>
          <p:spPr>
            <a:xfrm>
              <a:off x="1503875" y="6045316"/>
              <a:ext cx="1417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Public Entrances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32877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EB09C4-8AB6-F4FC-32CE-A7A0A1C648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5506B-24CC-AF8A-1052-68A973C56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US" dirty="0">
                <a:latin typeface="Roboto Slab" pitchFamily="2" charset="0"/>
                <a:ea typeface="Roboto Slab" pitchFamily="2" charset="0"/>
              </a:rPr>
              <a:t>Adapting Practices to Current Needs</a:t>
            </a:r>
          </a:p>
        </p:txBody>
      </p:sp>
    </p:spTree>
    <p:extLst>
      <p:ext uri="{BB962C8B-B14F-4D97-AF65-F5344CB8AC3E}">
        <p14:creationId xmlns:p14="http://schemas.microsoft.com/office/powerpoint/2010/main" val="22137327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199" y="365125"/>
            <a:ext cx="8958943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Useful Life of Facility Components Indicates Replacement Priorities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4580602"/>
              </p:ext>
            </p:extLst>
          </p:nvPr>
        </p:nvGraphicFramePr>
        <p:xfrm>
          <a:off x="516836" y="1830324"/>
          <a:ext cx="8196470" cy="4573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1320">
                  <a:extLst>
                    <a:ext uri="{9D8B030D-6E8A-4147-A177-3AD203B41FA5}">
                      <a16:colId xmlns:a16="http://schemas.microsoft.com/office/drawing/2014/main" val="662812796"/>
                    </a:ext>
                  </a:extLst>
                </a:gridCol>
                <a:gridCol w="1338045">
                  <a:extLst>
                    <a:ext uri="{9D8B030D-6E8A-4147-A177-3AD203B41FA5}">
                      <a16:colId xmlns:a16="http://schemas.microsoft.com/office/drawing/2014/main" val="821115769"/>
                    </a:ext>
                  </a:extLst>
                </a:gridCol>
                <a:gridCol w="4467105">
                  <a:extLst>
                    <a:ext uri="{9D8B030D-6E8A-4147-A177-3AD203B41FA5}">
                      <a16:colId xmlns:a16="http://schemas.microsoft.com/office/drawing/2014/main" val="3133058394"/>
                    </a:ext>
                  </a:extLst>
                </a:gridCol>
              </a:tblGrid>
              <a:tr h="91089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Roboto Slab" pitchFamily="2" charset="0"/>
                          <a:ea typeface="Roboto Slab" pitchFamily="2" charset="0"/>
                        </a:rPr>
                        <a:t>Item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Roboto Slab" pitchFamily="2" charset="0"/>
                          <a:ea typeface="Roboto Slab" pitchFamily="2" charset="0"/>
                        </a:rPr>
                        <a:t>Useful Life (Years)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Roboto Slab" pitchFamily="2" charset="0"/>
                          <a:ea typeface="Roboto Slab" pitchFamily="2" charset="0"/>
                        </a:rPr>
                        <a:t>Comments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424410924"/>
                  </a:ext>
                </a:extLst>
              </a:tr>
              <a:tr h="79044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Roboto Slab" pitchFamily="2" charset="0"/>
                          <a:ea typeface="Roboto Slab" pitchFamily="2" charset="0"/>
                        </a:rPr>
                        <a:t>Structures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Roboto Slab" pitchFamily="2" charset="0"/>
                          <a:ea typeface="Roboto Slab" pitchFamily="2" charset="0"/>
                        </a:rPr>
                        <a:t>50-100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latin typeface="Roboto Slab" pitchFamily="2" charset="0"/>
                          <a:ea typeface="Roboto Slab" pitchFamily="2" charset="0"/>
                          <a:cs typeface="+mn-cs"/>
                        </a:rPr>
                        <a:t>Lifetime of Concrete Structures (Including Rehab)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9512892"/>
                  </a:ext>
                </a:extLst>
              </a:tr>
              <a:tr h="79044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Roboto Slab" pitchFamily="2" charset="0"/>
                          <a:ea typeface="Roboto Slab" pitchFamily="2" charset="0"/>
                        </a:rPr>
                        <a:t>Mechanical Equipment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Roboto Slab" pitchFamily="2" charset="0"/>
                          <a:ea typeface="Roboto Slab" pitchFamily="2" charset="0"/>
                        </a:rPr>
                        <a:t>15-40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latin typeface="Roboto Slab" pitchFamily="2" charset="0"/>
                          <a:ea typeface="Roboto Slab" pitchFamily="2" charset="0"/>
                          <a:cs typeface="+mn-cs"/>
                        </a:rPr>
                        <a:t>Rotating Equipment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236996819"/>
                  </a:ext>
                </a:extLst>
              </a:tr>
              <a:tr h="79044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Roboto Slab" pitchFamily="2" charset="0"/>
                          <a:ea typeface="Roboto Slab" pitchFamily="2" charset="0"/>
                        </a:rPr>
                        <a:t>Electrical</a:t>
                      </a:r>
                      <a:r>
                        <a:rPr lang="en-US" sz="2000" baseline="0" dirty="0">
                          <a:latin typeface="Roboto Slab" pitchFamily="2" charset="0"/>
                          <a:ea typeface="Roboto Slab" pitchFamily="2" charset="0"/>
                        </a:rPr>
                        <a:t> Equipment</a:t>
                      </a:r>
                      <a:endParaRPr lang="en-US" sz="20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Roboto Slab" pitchFamily="2" charset="0"/>
                          <a:ea typeface="Roboto Slab" pitchFamily="2" charset="0"/>
                        </a:rPr>
                        <a:t>10-20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latin typeface="Roboto Slab" pitchFamily="2" charset="0"/>
                          <a:ea typeface="Roboto Slab" pitchFamily="2" charset="0"/>
                          <a:cs typeface="+mn-cs"/>
                        </a:rPr>
                        <a:t>Determined by Obsolescence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753529454"/>
                  </a:ext>
                </a:extLst>
              </a:tr>
              <a:tr h="79044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Roboto Slab" pitchFamily="2" charset="0"/>
                          <a:ea typeface="Roboto Slab" pitchFamily="2" charset="0"/>
                        </a:rPr>
                        <a:t>Treatment Technology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Roboto Slab" pitchFamily="2" charset="0"/>
                          <a:ea typeface="Roboto Slab" pitchFamily="2" charset="0"/>
                        </a:rPr>
                        <a:t>10-20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latin typeface="Roboto Slab" pitchFamily="2" charset="0"/>
                          <a:ea typeface="Roboto Slab" pitchFamily="2" charset="0"/>
                          <a:cs typeface="+mn-cs"/>
                        </a:rPr>
                        <a:t>Determined by Effluent Standards and Evolution of Technology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052285155"/>
                  </a:ext>
                </a:extLst>
              </a:tr>
              <a:tr h="429101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Roboto Slab" pitchFamily="2" charset="0"/>
                          <a:ea typeface="Roboto Slab" pitchFamily="2" charset="0"/>
                        </a:rPr>
                        <a:t>I&amp;C Technology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Roboto Slab" pitchFamily="2" charset="0"/>
                          <a:ea typeface="Roboto Slab" pitchFamily="2" charset="0"/>
                        </a:rPr>
                        <a:t>5-15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Roboto Slab" pitchFamily="2" charset="0"/>
                          <a:ea typeface="Roboto Slab" pitchFamily="2" charset="0"/>
                        </a:rPr>
                        <a:t>Determined by Obsolescence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93526796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9667887" y="6543838"/>
            <a:ext cx="25423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  <a:tabLst>
                <a:tab pos="0" algn="l"/>
              </a:tabLst>
            </a:pPr>
            <a:r>
              <a:rPr lang="en-US" sz="1400" dirty="0">
                <a:ea typeface="Times New Roman" panose="02020603050405020304" pitchFamily="18" charset="0"/>
              </a:rPr>
              <a:t>Daigger, </a:t>
            </a:r>
            <a:r>
              <a:rPr lang="en-US" sz="1400" i="1" dirty="0">
                <a:ea typeface="Times New Roman" panose="02020603050405020304" pitchFamily="18" charset="0"/>
              </a:rPr>
              <a:t>Wat. Sci. &amp; Tech.</a:t>
            </a:r>
            <a:r>
              <a:rPr lang="en-US" sz="1400" dirty="0">
                <a:ea typeface="Times New Roman" panose="02020603050405020304" pitchFamily="18" charset="0"/>
              </a:rPr>
              <a:t>, 2011</a:t>
            </a:r>
          </a:p>
        </p:txBody>
      </p:sp>
    </p:spTree>
    <p:extLst>
      <p:ext uri="{BB962C8B-B14F-4D97-AF65-F5344CB8AC3E}">
        <p14:creationId xmlns:p14="http://schemas.microsoft.com/office/powerpoint/2010/main" val="33455002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897983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Rapid Technological Change Means a New Paradigm – Design for Retrofit </a:t>
            </a:r>
          </a:p>
        </p:txBody>
      </p:sp>
      <p:pic>
        <p:nvPicPr>
          <p:cNvPr id="3" name="Picture 14" descr="Figure02"/>
          <p:cNvPicPr>
            <a:picLocks noChangeAspect="1" noChangeArrowheads="1"/>
          </p:cNvPicPr>
          <p:nvPr/>
        </p:nvPicPr>
        <p:blipFill>
          <a:blip r:embed="rId3" cstate="print"/>
          <a:srcRect b="29849"/>
          <a:stretch>
            <a:fillRect/>
          </a:stretch>
        </p:blipFill>
        <p:spPr bwMode="auto">
          <a:xfrm>
            <a:off x="468327" y="1624084"/>
            <a:ext cx="11462890" cy="4769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3885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8153400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“Legacy Systems” Can be Successfully Dealt With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Roboto Slab" pitchFamily="2" charset="0"/>
                <a:ea typeface="Roboto Slab" pitchFamily="2" charset="0"/>
              </a:rPr>
              <a:t>Centralized Systems Serve Existing Development</a:t>
            </a:r>
          </a:p>
          <a:p>
            <a:r>
              <a:rPr lang="en-US" dirty="0">
                <a:latin typeface="Roboto Slab" pitchFamily="2" charset="0"/>
                <a:ea typeface="Roboto Slab" pitchFamily="2" charset="0"/>
              </a:rPr>
              <a:t>Distributed Elements Aggressively Incorporated Into New Developments and Redevelopment</a:t>
            </a:r>
          </a:p>
          <a:p>
            <a:pPr lvl="1"/>
            <a:r>
              <a:rPr lang="en-US" dirty="0">
                <a:latin typeface="Roboto Slab" pitchFamily="2" charset="0"/>
                <a:ea typeface="Roboto Slab" pitchFamily="2" charset="0"/>
              </a:rPr>
              <a:t>Allows System to be Converted Over Time</a:t>
            </a:r>
          </a:p>
          <a:p>
            <a:r>
              <a:rPr lang="en-US" dirty="0">
                <a:latin typeface="Roboto Slab" pitchFamily="2" charset="0"/>
                <a:ea typeface="Roboto Slab" pitchFamily="2" charset="0"/>
              </a:rPr>
              <a:t>Existing Water Distribution and Wastewater Collection System Provides Necessary Capacity as Urban Density Increases</a:t>
            </a:r>
          </a:p>
          <a:p>
            <a:pPr lvl="1"/>
            <a:r>
              <a:rPr lang="en-US" dirty="0">
                <a:latin typeface="Roboto Slab" pitchFamily="2" charset="0"/>
                <a:ea typeface="Roboto Slab" pitchFamily="2" charset="0"/>
              </a:rPr>
              <a:t>Avoids Need for System Expansion</a:t>
            </a:r>
          </a:p>
          <a:p>
            <a:pPr lvl="1"/>
            <a:r>
              <a:rPr lang="en-US" dirty="0">
                <a:latin typeface="Roboto Slab" pitchFamily="2" charset="0"/>
                <a:ea typeface="Roboto Slab" pitchFamily="2" charset="0"/>
              </a:rPr>
              <a:t>May be “Downsized” Over Time and “Re-Purposed”</a:t>
            </a:r>
          </a:p>
          <a:p>
            <a:r>
              <a:rPr lang="en-US" dirty="0">
                <a:latin typeface="Roboto Slab" pitchFamily="2" charset="0"/>
                <a:ea typeface="Roboto Slab" pitchFamily="2" charset="0"/>
              </a:rPr>
              <a:t>Centralized Plant Transitions From “Wastewater” to “Organic Matter” Processing Facility</a:t>
            </a:r>
          </a:p>
          <a:p>
            <a:endParaRPr lang="en-US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798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623" y="365125"/>
            <a:ext cx="8924109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Water and Resource Recovery Facility (WRRF) of the Future Must: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624" y="1747986"/>
            <a:ext cx="10515600" cy="4351338"/>
          </a:xfrm>
        </p:spPr>
        <p:txBody>
          <a:bodyPr>
            <a:noAutofit/>
          </a:bodyPr>
          <a:lstStyle/>
          <a:p>
            <a:r>
              <a:rPr lang="en-US" sz="1800" dirty="0">
                <a:latin typeface="Roboto Slab" pitchFamily="2" charset="0"/>
                <a:ea typeface="Roboto Slab" pitchFamily="2" charset="0"/>
              </a:rPr>
              <a:t>Produce Product Water Which:</a:t>
            </a:r>
          </a:p>
          <a:p>
            <a:pPr lvl="1"/>
            <a:r>
              <a:rPr lang="en-US" sz="1600" dirty="0">
                <a:latin typeface="Roboto Slab" pitchFamily="2" charset="0"/>
                <a:ea typeface="Roboto Slab" pitchFamily="2" charset="0"/>
              </a:rPr>
              <a:t>Matches Water Quality Standards of Receiving Water Bodies</a:t>
            </a:r>
          </a:p>
          <a:p>
            <a:pPr lvl="1"/>
            <a:r>
              <a:rPr lang="en-US" sz="1600" dirty="0">
                <a:latin typeface="Roboto Slab" pitchFamily="2" charset="0"/>
                <a:ea typeface="Roboto Slab" pitchFamily="2" charset="0"/>
              </a:rPr>
              <a:t>Meets “Fit for Purpose” Water Reuse Standards</a:t>
            </a:r>
          </a:p>
          <a:p>
            <a:pPr lvl="2"/>
            <a:r>
              <a:rPr lang="en-US" sz="1200" dirty="0">
                <a:latin typeface="Roboto Slab" pitchFamily="2" charset="0"/>
                <a:ea typeface="Roboto Slab" pitchFamily="2" charset="0"/>
              </a:rPr>
              <a:t>Non-Potable</a:t>
            </a:r>
          </a:p>
          <a:p>
            <a:pPr lvl="2"/>
            <a:r>
              <a:rPr lang="en-US" sz="1200" dirty="0">
                <a:latin typeface="Roboto Slab" pitchFamily="2" charset="0"/>
                <a:ea typeface="Roboto Slab" pitchFamily="2" charset="0"/>
              </a:rPr>
              <a:t>Indirect Potable</a:t>
            </a:r>
          </a:p>
          <a:p>
            <a:pPr lvl="2"/>
            <a:r>
              <a:rPr lang="en-US" sz="1200" dirty="0">
                <a:latin typeface="Roboto Slab" pitchFamily="2" charset="0"/>
                <a:ea typeface="Roboto Slab" pitchFamily="2" charset="0"/>
              </a:rPr>
              <a:t>Direct Potable</a:t>
            </a:r>
          </a:p>
          <a:p>
            <a:r>
              <a:rPr lang="en-US" sz="1800" dirty="0">
                <a:latin typeface="Roboto Slab" pitchFamily="2" charset="0"/>
                <a:ea typeface="Roboto Slab" pitchFamily="2" charset="0"/>
              </a:rPr>
              <a:t>Process Increased Peak Wet Weather Flows</a:t>
            </a:r>
          </a:p>
          <a:p>
            <a:r>
              <a:rPr lang="en-US" sz="1800" dirty="0">
                <a:latin typeface="Roboto Slab" pitchFamily="2" charset="0"/>
                <a:ea typeface="Roboto Slab" pitchFamily="2" charset="0"/>
              </a:rPr>
              <a:t>Recover a Wide Varity of Products:</a:t>
            </a:r>
          </a:p>
          <a:p>
            <a:pPr lvl="1"/>
            <a:r>
              <a:rPr lang="en-US" sz="1600" dirty="0">
                <a:latin typeface="Roboto Slab" pitchFamily="2" charset="0"/>
                <a:ea typeface="Roboto Slab" pitchFamily="2" charset="0"/>
              </a:rPr>
              <a:t>Energy</a:t>
            </a:r>
          </a:p>
          <a:p>
            <a:pPr lvl="1"/>
            <a:r>
              <a:rPr lang="en-US" sz="1600" dirty="0">
                <a:latin typeface="Roboto Slab" pitchFamily="2" charset="0"/>
                <a:ea typeface="Roboto Slab" pitchFamily="2" charset="0"/>
              </a:rPr>
              <a:t>Nutrients</a:t>
            </a:r>
          </a:p>
          <a:p>
            <a:pPr lvl="1"/>
            <a:r>
              <a:rPr lang="en-US" sz="1600" dirty="0">
                <a:latin typeface="Roboto Slab" pitchFamily="2" charset="0"/>
                <a:ea typeface="Roboto Slab" pitchFamily="2" charset="0"/>
              </a:rPr>
              <a:t>Organics</a:t>
            </a:r>
          </a:p>
          <a:p>
            <a:pPr lvl="1"/>
            <a:r>
              <a:rPr lang="en-US" sz="1600" dirty="0">
                <a:latin typeface="Roboto Slab" pitchFamily="2" charset="0"/>
                <a:ea typeface="Roboto Slab" pitchFamily="2" charset="0"/>
              </a:rPr>
              <a:t>Inorganics</a:t>
            </a:r>
          </a:p>
          <a:p>
            <a:r>
              <a:rPr lang="en-US" sz="1800" dirty="0">
                <a:latin typeface="Roboto Slab" pitchFamily="2" charset="0"/>
                <a:ea typeface="Roboto Slab" pitchFamily="2" charset="0"/>
              </a:rPr>
              <a:t>Adapt to Evolving Roles in the Overall System:</a:t>
            </a:r>
          </a:p>
          <a:p>
            <a:pPr lvl="1"/>
            <a:r>
              <a:rPr lang="en-US" sz="1800" dirty="0">
                <a:latin typeface="Roboto Slab" pitchFamily="2" charset="0"/>
                <a:ea typeface="Roboto Slab" pitchFamily="2" charset="0"/>
              </a:rPr>
              <a:t>Water and Resource Recovery</a:t>
            </a:r>
          </a:p>
          <a:p>
            <a:pPr lvl="1"/>
            <a:r>
              <a:rPr lang="en-US" sz="1800" dirty="0">
                <a:latin typeface="Roboto Slab" pitchFamily="2" charset="0"/>
                <a:ea typeface="Roboto Slab" pitchFamily="2" charset="0"/>
              </a:rPr>
              <a:t>Resource Recovery with “Upstream” Water Recovery</a:t>
            </a:r>
          </a:p>
          <a:p>
            <a:endParaRPr lang="en-US" sz="20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54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A9CB7B-B84D-5ABD-A0C4-E0046B732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8FC84-8D04-3906-4438-76AC0EAFD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406" y="365125"/>
            <a:ext cx="7646116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Managing (Not Taking) Risks is Key to Successful Innovation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890B69D1-F865-F908-6008-FE75D3BF04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9676196"/>
              </p:ext>
            </p:extLst>
          </p:nvPr>
        </p:nvGraphicFramePr>
        <p:xfrm>
          <a:off x="5709988" y="2138886"/>
          <a:ext cx="5770482" cy="112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5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42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30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6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18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98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397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Roboto Slab" pitchFamily="2" charset="0"/>
                          <a:ea typeface="Roboto Slab" pitchFamily="2" charset="0"/>
                        </a:rPr>
                        <a:t>Item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Roboto Slab" pitchFamily="2" charset="0"/>
                          <a:ea typeface="Roboto Slab" pitchFamily="2" charset="0"/>
                        </a:rPr>
                        <a:t>Description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Roboto Slab" pitchFamily="2" charset="0"/>
                          <a:ea typeface="Roboto Slab" pitchFamily="2" charset="0"/>
                        </a:rPr>
                        <a:t>Probability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Roboto Slab" pitchFamily="2" charset="0"/>
                          <a:ea typeface="Roboto Slab" pitchFamily="2" charset="0"/>
                        </a:rPr>
                        <a:t>Impact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Roboto Slab" pitchFamily="2" charset="0"/>
                          <a:ea typeface="Roboto Slab" pitchFamily="2" charset="0"/>
                        </a:rPr>
                        <a:t>Mitigation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Roboto Slab" pitchFamily="2" charset="0"/>
                          <a:ea typeface="Roboto Slab" pitchFamily="2" charset="0"/>
                        </a:rPr>
                        <a:t>Cost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769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Roboto Slab" pitchFamily="2" charset="0"/>
                          <a:ea typeface="Roboto Slab" pitchFamily="2" charset="0"/>
                        </a:rPr>
                        <a:t>1.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Roboto Slab" pitchFamily="2" charset="0"/>
                          <a:ea typeface="Roboto Slab" pitchFamily="2" charset="0"/>
                        </a:rPr>
                        <a:t>xxxxx</a:t>
                      </a:r>
                      <a:endParaRPr lang="en-US" sz="14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Roboto Slab" pitchFamily="2" charset="0"/>
                          <a:ea typeface="Roboto Slab" pitchFamily="2" charset="0"/>
                        </a:rPr>
                        <a:t>xx %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Roboto Slab" pitchFamily="2" charset="0"/>
                          <a:ea typeface="Roboto Slab" pitchFamily="2" charset="0"/>
                        </a:rPr>
                        <a:t>xxxxx</a:t>
                      </a:r>
                      <a:endParaRPr lang="en-US" sz="14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Roboto Slab" pitchFamily="2" charset="0"/>
                          <a:ea typeface="Roboto Slab" pitchFamily="2" charset="0"/>
                        </a:rPr>
                        <a:t>xxxxx</a:t>
                      </a:r>
                      <a:endParaRPr lang="en-US" sz="14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Roboto Slab" pitchFamily="2" charset="0"/>
                          <a:ea typeface="Roboto Slab" pitchFamily="2" charset="0"/>
                        </a:rPr>
                        <a:t>$xx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769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Roboto Slab" pitchFamily="2" charset="0"/>
                          <a:ea typeface="Roboto Slab" pitchFamily="2" charset="0"/>
                        </a:rPr>
                        <a:t>2.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Roboto Slab" pitchFamily="2" charset="0"/>
                          <a:ea typeface="Roboto Slab" pitchFamily="2" charset="0"/>
                        </a:rPr>
                        <a:t>xxxxx</a:t>
                      </a:r>
                      <a:endParaRPr lang="en-US" sz="14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Roboto Slab" pitchFamily="2" charset="0"/>
                          <a:ea typeface="Roboto Slab" pitchFamily="2" charset="0"/>
                        </a:rPr>
                        <a:t>xx %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Roboto Slab" pitchFamily="2" charset="0"/>
                          <a:ea typeface="Roboto Slab" pitchFamily="2" charset="0"/>
                        </a:rPr>
                        <a:t>xxxxx</a:t>
                      </a:r>
                      <a:endParaRPr lang="en-US" sz="14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Roboto Slab" pitchFamily="2" charset="0"/>
                          <a:ea typeface="Roboto Slab" pitchFamily="2" charset="0"/>
                        </a:rPr>
                        <a:t>xxxxx</a:t>
                      </a:r>
                      <a:endParaRPr lang="en-US" sz="14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Roboto Slab" pitchFamily="2" charset="0"/>
                          <a:ea typeface="Roboto Slab" pitchFamily="2" charset="0"/>
                        </a:rPr>
                        <a:t>$xx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9769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Roboto Slab" pitchFamily="2" charset="0"/>
                          <a:ea typeface="Roboto Slab" pitchFamily="2" charset="0"/>
                        </a:rPr>
                        <a:t>3.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Roboto Slab" pitchFamily="2" charset="0"/>
                          <a:ea typeface="Roboto Slab" pitchFamily="2" charset="0"/>
                        </a:rPr>
                        <a:t>xxxxx</a:t>
                      </a:r>
                      <a:endParaRPr lang="en-US" sz="14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Roboto Slab" pitchFamily="2" charset="0"/>
                          <a:ea typeface="Roboto Slab" pitchFamily="2" charset="0"/>
                        </a:rPr>
                        <a:t>xx %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Roboto Slab" pitchFamily="2" charset="0"/>
                          <a:ea typeface="Roboto Slab" pitchFamily="2" charset="0"/>
                        </a:rPr>
                        <a:t>xxxxx</a:t>
                      </a:r>
                      <a:endParaRPr lang="en-US" sz="14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Roboto Slab" pitchFamily="2" charset="0"/>
                          <a:ea typeface="Roboto Slab" pitchFamily="2" charset="0"/>
                        </a:rPr>
                        <a:t>xxxxx</a:t>
                      </a:r>
                      <a:r>
                        <a:rPr lang="en-US" sz="1400" dirty="0">
                          <a:latin typeface="Roboto Slab" pitchFamily="2" charset="0"/>
                          <a:ea typeface="Roboto Slab" pitchFamily="2" charset="0"/>
                        </a:rPr>
                        <a:t>: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Roboto Slab" pitchFamily="2" charset="0"/>
                          <a:ea typeface="Roboto Slab" pitchFamily="2" charset="0"/>
                        </a:rPr>
                        <a:t>$xx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97607E8-D049-1AC3-F319-534B39F3D682}"/>
              </a:ext>
            </a:extLst>
          </p:cNvPr>
          <p:cNvSpPr txBox="1">
            <a:spLocks/>
          </p:cNvSpPr>
          <p:nvPr/>
        </p:nvSpPr>
        <p:spPr bwMode="auto">
          <a:xfrm>
            <a:off x="759187" y="2289260"/>
            <a:ext cx="4435997" cy="3065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57175" indent="-257175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400" dirty="0">
                <a:latin typeface="Roboto Slab" pitchFamily="2" charset="0"/>
                <a:ea typeface="Roboto Slab" pitchFamily="2" charset="0"/>
              </a:rPr>
              <a:t>Risk/Opportunity Analysis.</a:t>
            </a:r>
          </a:p>
          <a:p>
            <a:pPr marL="257175" indent="-257175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400" dirty="0">
                <a:latin typeface="Roboto Slab" pitchFamily="2" charset="0"/>
                <a:ea typeface="Roboto Slab" pitchFamily="2" charset="0"/>
              </a:rPr>
              <a:t>Fatal Flaws?  Risks That Cannot be Mitigated.</a:t>
            </a:r>
          </a:p>
          <a:p>
            <a:pPr marL="257175" indent="-257175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400" dirty="0">
                <a:latin typeface="Roboto Slab" pitchFamily="2" charset="0"/>
                <a:ea typeface="Roboto Slab" pitchFamily="2" charset="0"/>
              </a:rPr>
              <a:t>Compare Option Mid-Points.</a:t>
            </a:r>
          </a:p>
          <a:p>
            <a:pPr marL="257175" indent="-257175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400" dirty="0">
                <a:latin typeface="Roboto Slab" pitchFamily="2" charset="0"/>
                <a:ea typeface="Roboto Slab" pitchFamily="2" charset="0"/>
              </a:rPr>
              <a:t>Implementation Plan Mitigates Risks, Seizes Opportunities.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E8C0576-0A66-85C7-EDBF-173DBFCE3D4F}"/>
              </a:ext>
            </a:extLst>
          </p:cNvPr>
          <p:cNvGrpSpPr/>
          <p:nvPr/>
        </p:nvGrpSpPr>
        <p:grpSpPr>
          <a:xfrm>
            <a:off x="5614373" y="3576075"/>
            <a:ext cx="5221787" cy="2960658"/>
            <a:chOff x="5614373" y="3576075"/>
            <a:chExt cx="5221787" cy="2960658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E5DE8013-622B-F2C1-02B2-4FE0FC590656}"/>
                </a:ext>
              </a:extLst>
            </p:cNvPr>
            <p:cNvGrpSpPr/>
            <p:nvPr/>
          </p:nvGrpSpPr>
          <p:grpSpPr>
            <a:xfrm>
              <a:off x="5614373" y="3576075"/>
              <a:ext cx="5221787" cy="2960658"/>
              <a:chOff x="5614373" y="3576075"/>
              <a:chExt cx="5221787" cy="2960658"/>
            </a:xfrm>
          </p:grpSpPr>
          <p:grpSp>
            <p:nvGrpSpPr>
              <p:cNvPr id="19" name="Group 21">
                <a:extLst>
                  <a:ext uri="{FF2B5EF4-FFF2-40B4-BE49-F238E27FC236}">
                    <a16:creationId xmlns:a16="http://schemas.microsoft.com/office/drawing/2014/main" id="{C0654A5C-1834-0178-62D4-796954950EB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614373" y="3576075"/>
                <a:ext cx="5221787" cy="2960658"/>
                <a:chOff x="3820566" y="3124201"/>
                <a:chExt cx="5094837" cy="2828349"/>
              </a:xfrm>
            </p:grpSpPr>
            <p:cxnSp>
              <p:nvCxnSpPr>
                <p:cNvPr id="26" name="Straight Connector 6">
                  <a:extLst>
                    <a:ext uri="{FF2B5EF4-FFF2-40B4-BE49-F238E27FC236}">
                      <a16:creationId xmlns:a16="http://schemas.microsoft.com/office/drawing/2014/main" id="{9AB3099A-1E79-3614-565A-CF1C159F965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4267201" y="5562600"/>
                  <a:ext cx="4648202" cy="0"/>
                </a:xfrm>
                <a:prstGeom prst="line">
                  <a:avLst/>
                </a:prstGeom>
                <a:noFill/>
                <a:ln w="38100" algn="ctr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27" name="Straight Connector 7">
                  <a:extLst>
                    <a:ext uri="{FF2B5EF4-FFF2-40B4-BE49-F238E27FC236}">
                      <a16:creationId xmlns:a16="http://schemas.microsoft.com/office/drawing/2014/main" id="{3CF18108-19AF-5833-D602-BF61BB7BC900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5400000" flipH="1" flipV="1">
                  <a:off x="3086101" y="4381500"/>
                  <a:ext cx="2362201" cy="0"/>
                </a:xfrm>
                <a:prstGeom prst="line">
                  <a:avLst/>
                </a:prstGeom>
                <a:noFill/>
                <a:ln w="38100" algn="ctr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sp>
              <p:nvSpPr>
                <p:cNvPr id="28" name="TextBox 8">
                  <a:extLst>
                    <a:ext uri="{FF2B5EF4-FFF2-40B4-BE49-F238E27FC236}">
                      <a16:creationId xmlns:a16="http://schemas.microsoft.com/office/drawing/2014/main" id="{C7776D45-7A9B-4047-18E2-775023B73C7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910395" y="5643827"/>
                  <a:ext cx="1178029" cy="3087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500" b="1" dirty="0">
                      <a:latin typeface="Roboto Slab" pitchFamily="2" charset="0"/>
                      <a:ea typeface="Roboto Slab" pitchFamily="2" charset="0"/>
                    </a:rPr>
                    <a:t>Probability</a:t>
                  </a:r>
                </a:p>
              </p:txBody>
            </p:sp>
            <p:cxnSp>
              <p:nvCxnSpPr>
                <p:cNvPr id="29" name="Straight Connector 9">
                  <a:extLst>
                    <a:ext uri="{FF2B5EF4-FFF2-40B4-BE49-F238E27FC236}">
                      <a16:creationId xmlns:a16="http://schemas.microsoft.com/office/drawing/2014/main" id="{52514AA6-4446-3E38-F9AD-5DB36226C49A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5181602" y="4343401"/>
                  <a:ext cx="2438400" cy="0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sp>
              <p:nvSpPr>
                <p:cNvPr id="30" name="TextBox 10">
                  <a:extLst>
                    <a:ext uri="{FF2B5EF4-FFF2-40B4-BE49-F238E27FC236}">
                      <a16:creationId xmlns:a16="http://schemas.microsoft.com/office/drawing/2014/main" id="{3B96CFD4-305F-E04E-0C26-929E3EEDD80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095733" y="5244288"/>
                  <a:ext cx="807354" cy="2946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404" b="1" dirty="0">
                      <a:latin typeface="Roboto Slab" pitchFamily="2" charset="0"/>
                      <a:ea typeface="Roboto Slab" pitchFamily="2" charset="0"/>
                    </a:rPr>
                    <a:t>50 %tile</a:t>
                  </a:r>
                </a:p>
              </p:txBody>
            </p:sp>
            <p:sp>
              <p:nvSpPr>
                <p:cNvPr id="31" name="TextBox 11">
                  <a:extLst>
                    <a:ext uri="{FF2B5EF4-FFF2-40B4-BE49-F238E27FC236}">
                      <a16:creationId xmlns:a16="http://schemas.microsoft.com/office/drawing/2014/main" id="{BD377158-07A8-076B-E517-D4D2895D538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3563074" y="4042618"/>
                  <a:ext cx="830292" cy="3153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500" b="1" dirty="0">
                      <a:latin typeface="Roboto Slab" pitchFamily="2" charset="0"/>
                      <a:ea typeface="Roboto Slab" pitchFamily="2" charset="0"/>
                    </a:rPr>
                    <a:t>PW ($)</a:t>
                  </a:r>
                </a:p>
              </p:txBody>
            </p:sp>
          </p:grpSp>
          <p:grpSp>
            <p:nvGrpSpPr>
              <p:cNvPr id="20" name="Group 23">
                <a:extLst>
                  <a:ext uri="{FF2B5EF4-FFF2-40B4-BE49-F238E27FC236}">
                    <a16:creationId xmlns:a16="http://schemas.microsoft.com/office/drawing/2014/main" id="{4509336C-CFD7-B22C-8EDC-E26A09E98C9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326551" y="3692127"/>
                <a:ext cx="3748567" cy="1595293"/>
                <a:chOff x="4876798" y="3124204"/>
                <a:chExt cx="3657599" cy="1524002"/>
              </a:xfrm>
            </p:grpSpPr>
            <p:sp>
              <p:nvSpPr>
                <p:cNvPr id="24" name="Freeform 13">
                  <a:extLst>
                    <a:ext uri="{FF2B5EF4-FFF2-40B4-BE49-F238E27FC236}">
                      <a16:creationId xmlns:a16="http://schemas.microsoft.com/office/drawing/2014/main" id="{ECADFEC2-04B2-F817-3CC0-9EB1E02536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76798" y="3124204"/>
                  <a:ext cx="3657599" cy="1524002"/>
                </a:xfrm>
                <a:custGeom>
                  <a:avLst/>
                  <a:gdLst>
                    <a:gd name="T0" fmla="*/ 0 w 3668332"/>
                    <a:gd name="T1" fmla="*/ 430311 h 2090670"/>
                    <a:gd name="T2" fmla="*/ 1193009 w 3668332"/>
                    <a:gd name="T3" fmla="*/ 250058 h 2090670"/>
                    <a:gd name="T4" fmla="*/ 1776821 w 3668332"/>
                    <a:gd name="T5" fmla="*/ 80407 h 2090670"/>
                    <a:gd name="T6" fmla="*/ 2462164 w 3668332"/>
                    <a:gd name="T7" fmla="*/ 22089 h 2090670"/>
                    <a:gd name="T8" fmla="*/ 3439414 w 3668332"/>
                    <a:gd name="T9" fmla="*/ 3535 h 2090670"/>
                    <a:gd name="T10" fmla="*/ 3515567 w 3668332"/>
                    <a:gd name="T11" fmla="*/ 883 h 209067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68332"/>
                    <a:gd name="T19" fmla="*/ 0 h 2090670"/>
                    <a:gd name="T20" fmla="*/ 3668332 w 3668332"/>
                    <a:gd name="T21" fmla="*/ 2090670 h 209067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68332" h="2090670">
                      <a:moveTo>
                        <a:pt x="0" y="2090670"/>
                      </a:moveTo>
                      <a:cubicBezTo>
                        <a:pt x="455053" y="1794456"/>
                        <a:pt x="910107" y="1498242"/>
                        <a:pt x="1210614" y="1214907"/>
                      </a:cubicBezTo>
                      <a:cubicBezTo>
                        <a:pt x="1511121" y="931572"/>
                        <a:pt x="1588394" y="575256"/>
                        <a:pt x="1803042" y="390659"/>
                      </a:cubicBezTo>
                      <a:cubicBezTo>
                        <a:pt x="2017690" y="206062"/>
                        <a:pt x="2217312" y="169572"/>
                        <a:pt x="2498501" y="107324"/>
                      </a:cubicBezTo>
                      <a:cubicBezTo>
                        <a:pt x="2779690" y="45076"/>
                        <a:pt x="3312016" y="34344"/>
                        <a:pt x="3490174" y="17172"/>
                      </a:cubicBezTo>
                      <a:cubicBezTo>
                        <a:pt x="3668332" y="0"/>
                        <a:pt x="3567448" y="4293"/>
                        <a:pt x="3567448" y="4293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 sz="1404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25" name="TextBox 14">
                  <a:extLst>
                    <a:ext uri="{FF2B5EF4-FFF2-40B4-BE49-F238E27FC236}">
                      <a16:creationId xmlns:a16="http://schemas.microsoft.com/office/drawing/2014/main" id="{926B2DD8-8DE3-6421-5A4E-1DE0AC4BD27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241214" y="3505200"/>
                  <a:ext cx="1112390" cy="3087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r"/>
                  <a:r>
                    <a:rPr lang="en-US" sz="1500" b="1" dirty="0">
                      <a:latin typeface="Roboto Slab" pitchFamily="2" charset="0"/>
                      <a:ea typeface="Roboto Slab" pitchFamily="2" charset="0"/>
                    </a:rPr>
                    <a:t>Developed</a:t>
                  </a:r>
                </a:p>
              </p:txBody>
            </p:sp>
          </p:grp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C1CC37C9-BDF2-C3B5-A115-E3A93A8186C9}"/>
                </a:ext>
              </a:extLst>
            </p:cNvPr>
            <p:cNvGrpSpPr/>
            <p:nvPr/>
          </p:nvGrpSpPr>
          <p:grpSpPr>
            <a:xfrm>
              <a:off x="6218710" y="4090946"/>
              <a:ext cx="3748258" cy="1058641"/>
              <a:chOff x="6218710" y="4090946"/>
              <a:chExt cx="3748258" cy="1058641"/>
            </a:xfrm>
          </p:grpSpPr>
          <p:sp>
            <p:nvSpPr>
              <p:cNvPr id="22" name="Freeform 17">
                <a:extLst>
                  <a:ext uri="{FF2B5EF4-FFF2-40B4-BE49-F238E27FC236}">
                    <a16:creationId xmlns:a16="http://schemas.microsoft.com/office/drawing/2014/main" id="{CD19DA47-6184-D047-D737-BECE2B608F3D}"/>
                  </a:ext>
                </a:extLst>
              </p:cNvPr>
              <p:cNvSpPr>
                <a:spLocks/>
              </p:cNvSpPr>
              <p:nvPr/>
            </p:nvSpPr>
            <p:spPr bwMode="auto">
              <a:xfrm rot="20488514">
                <a:off x="6218710" y="4197208"/>
                <a:ext cx="3748258" cy="952379"/>
              </a:xfrm>
              <a:custGeom>
                <a:avLst/>
                <a:gdLst>
                  <a:gd name="T0" fmla="*/ 0 w 3668332"/>
                  <a:gd name="T1" fmla="*/ 2090670 h 2090670"/>
                  <a:gd name="T2" fmla="*/ 1210614 w 3668332"/>
                  <a:gd name="T3" fmla="*/ 1214907 h 2090670"/>
                  <a:gd name="T4" fmla="*/ 1803042 w 3668332"/>
                  <a:gd name="T5" fmla="*/ 390659 h 2090670"/>
                  <a:gd name="T6" fmla="*/ 2498500 w 3668332"/>
                  <a:gd name="T7" fmla="*/ 107324 h 2090670"/>
                  <a:gd name="T8" fmla="*/ 3490174 w 3668332"/>
                  <a:gd name="T9" fmla="*/ 17172 h 2090670"/>
                  <a:gd name="T10" fmla="*/ 3567448 w 3668332"/>
                  <a:gd name="T11" fmla="*/ 4293 h 20906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68332"/>
                  <a:gd name="T19" fmla="*/ 0 h 2090670"/>
                  <a:gd name="T20" fmla="*/ 3668332 w 3668332"/>
                  <a:gd name="T21" fmla="*/ 2090670 h 20906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68332" h="2090670">
                    <a:moveTo>
                      <a:pt x="0" y="2090670"/>
                    </a:moveTo>
                    <a:cubicBezTo>
                      <a:pt x="455053" y="1794456"/>
                      <a:pt x="910107" y="1498242"/>
                      <a:pt x="1210614" y="1214907"/>
                    </a:cubicBezTo>
                    <a:cubicBezTo>
                      <a:pt x="1511121" y="931572"/>
                      <a:pt x="1588394" y="575256"/>
                      <a:pt x="1803042" y="390659"/>
                    </a:cubicBezTo>
                    <a:cubicBezTo>
                      <a:pt x="2017690" y="206062"/>
                      <a:pt x="2217312" y="169572"/>
                      <a:pt x="2498501" y="107324"/>
                    </a:cubicBezTo>
                    <a:cubicBezTo>
                      <a:pt x="2779690" y="45076"/>
                      <a:pt x="3312016" y="34344"/>
                      <a:pt x="3490174" y="17172"/>
                    </a:cubicBezTo>
                    <a:cubicBezTo>
                      <a:pt x="3668332" y="0"/>
                      <a:pt x="3567448" y="4293"/>
                      <a:pt x="3567448" y="4293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sz="1404">
                  <a:latin typeface="Roboto Slab" pitchFamily="2" charset="0"/>
                  <a:ea typeface="Roboto Slab" pitchFamily="2" charset="0"/>
                </a:endParaRPr>
              </a:p>
            </p:txBody>
          </p:sp>
          <p:sp>
            <p:nvSpPr>
              <p:cNvPr id="23" name="TextBox 18">
                <a:extLst>
                  <a:ext uri="{FF2B5EF4-FFF2-40B4-BE49-F238E27FC236}">
                    <a16:creationId xmlns:a16="http://schemas.microsoft.com/office/drawing/2014/main" id="{49F21151-8EBC-028F-7685-8220DA36BE2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595229" y="4090946"/>
                <a:ext cx="1223412" cy="3231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500" b="1" dirty="0">
                    <a:latin typeface="Roboto Slab" pitchFamily="2" charset="0"/>
                    <a:ea typeface="Roboto Slab" pitchFamily="2" charset="0"/>
                  </a:rPr>
                  <a:t>Developing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538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7663070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Water Service Provision Must Meet Multiple Criteria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085266"/>
              </p:ext>
            </p:extLst>
          </p:nvPr>
        </p:nvGraphicFramePr>
        <p:xfrm>
          <a:off x="914402" y="1555067"/>
          <a:ext cx="8004312" cy="5057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4207">
                  <a:extLst>
                    <a:ext uri="{9D8B030D-6E8A-4147-A177-3AD203B41FA5}">
                      <a16:colId xmlns:a16="http://schemas.microsoft.com/office/drawing/2014/main" val="2166774071"/>
                    </a:ext>
                  </a:extLst>
                </a:gridCol>
                <a:gridCol w="2716696">
                  <a:extLst>
                    <a:ext uri="{9D8B030D-6E8A-4147-A177-3AD203B41FA5}">
                      <a16:colId xmlns:a16="http://schemas.microsoft.com/office/drawing/2014/main" val="4064880639"/>
                    </a:ext>
                  </a:extLst>
                </a:gridCol>
                <a:gridCol w="3253409">
                  <a:extLst>
                    <a:ext uri="{9D8B030D-6E8A-4147-A177-3AD203B41FA5}">
                      <a16:colId xmlns:a16="http://schemas.microsoft.com/office/drawing/2014/main" val="2689449698"/>
                    </a:ext>
                  </a:extLst>
                </a:gridCol>
              </a:tblGrid>
              <a:tr h="41389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Environmental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Social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Economic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051417332"/>
                  </a:ext>
                </a:extLst>
              </a:tr>
              <a:tr h="1765384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Meets Environmental</a:t>
                      </a:r>
                      <a:r>
                        <a:rPr lang="en-US" sz="1600" baseline="0" dirty="0">
                          <a:latin typeface="Roboto Slab" pitchFamily="2" charset="0"/>
                          <a:ea typeface="Roboto Slab" pitchFamily="2" charset="0"/>
                        </a:rPr>
                        <a:t> Standards: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>
                          <a:latin typeface="Roboto Slab" pitchFamily="2" charset="0"/>
                          <a:ea typeface="Roboto Slab" pitchFamily="2" charset="0"/>
                        </a:rPr>
                        <a:t>Water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>
                          <a:latin typeface="Roboto Slab" pitchFamily="2" charset="0"/>
                          <a:ea typeface="Roboto Slab" pitchFamily="2" charset="0"/>
                        </a:rPr>
                        <a:t>Air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>
                          <a:latin typeface="Roboto Slab" pitchFamily="2" charset="0"/>
                          <a:ea typeface="Roboto Slab" pitchFamily="2" charset="0"/>
                        </a:rPr>
                        <a:t>Soil</a:t>
                      </a:r>
                      <a:endParaRPr lang="en-US" sz="16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Service Coverage and Reliability: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Water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Sanitation/Wastewater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Flooding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Sustainable Service Provision: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Organizational Stability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Reliable</a:t>
                      </a:r>
                      <a:r>
                        <a:rPr lang="en-US" sz="1600" baseline="0" dirty="0">
                          <a:latin typeface="Roboto Slab" pitchFamily="2" charset="0"/>
                          <a:ea typeface="Roboto Slab" pitchFamily="2" charset="0"/>
                        </a:rPr>
                        <a:t> Water Management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>
                          <a:latin typeface="Roboto Slab" pitchFamily="2" charset="0"/>
                          <a:ea typeface="Roboto Slab" pitchFamily="2" charset="0"/>
                        </a:rPr>
                        <a:t>Asset Renewal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>
                          <a:latin typeface="Roboto Slab" pitchFamily="2" charset="0"/>
                          <a:ea typeface="Roboto Slab" pitchFamily="2" charset="0"/>
                        </a:rPr>
                        <a:t>Sustainable Funding</a:t>
                      </a:r>
                      <a:endParaRPr lang="en-US" sz="16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89851417"/>
                  </a:ext>
                </a:extLst>
              </a:tr>
              <a:tr h="1765384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Resource Consumption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Level of Service: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Non-Discrimination</a:t>
                      </a:r>
                      <a:r>
                        <a:rPr lang="en-US" sz="1600" baseline="0" dirty="0">
                          <a:latin typeface="Roboto Slab" pitchFamily="2" charset="0"/>
                          <a:ea typeface="Roboto Slab" pitchFamily="2" charset="0"/>
                        </a:rPr>
                        <a:t> and Equity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Transparency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Affordability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Participation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Contribution</a:t>
                      </a:r>
                      <a:r>
                        <a:rPr lang="en-US" sz="1600" baseline="0" dirty="0">
                          <a:latin typeface="Roboto Slab" pitchFamily="2" charset="0"/>
                          <a:ea typeface="Roboto Slab" pitchFamily="2" charset="0"/>
                        </a:rPr>
                        <a:t> to Economic Development: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>
                          <a:latin typeface="Roboto Slab" pitchFamily="2" charset="0"/>
                          <a:ea typeface="Roboto Slab" pitchFamily="2" charset="0"/>
                        </a:rPr>
                        <a:t>Readily Expandable</a:t>
                      </a:r>
                      <a:endParaRPr lang="en-US" sz="16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62045156"/>
                  </a:ext>
                </a:extLst>
              </a:tr>
              <a:tr h="413894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Ecosystem</a:t>
                      </a:r>
                      <a:r>
                        <a:rPr lang="en-US" sz="1600" baseline="0" dirty="0">
                          <a:latin typeface="Roboto Slab" pitchFamily="2" charset="0"/>
                          <a:ea typeface="Roboto Slab" pitchFamily="2" charset="0"/>
                        </a:rPr>
                        <a:t> Restoration</a:t>
                      </a:r>
                      <a:endParaRPr lang="en-US" sz="16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Enhance</a:t>
                      </a:r>
                      <a:r>
                        <a:rPr lang="en-US" sz="1600" baseline="0" dirty="0">
                          <a:latin typeface="Roboto Slab" pitchFamily="2" charset="0"/>
                          <a:ea typeface="Roboto Slab" pitchFamily="2" charset="0"/>
                        </a:rPr>
                        <a:t> Public Health and Wellbeing</a:t>
                      </a:r>
                      <a:endParaRPr lang="en-US" sz="16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973321789"/>
                  </a:ext>
                </a:extLst>
              </a:tr>
              <a:tr h="413894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Minimize Toxics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Broader</a:t>
                      </a:r>
                      <a:r>
                        <a:rPr lang="en-US" sz="1600" baseline="0" dirty="0">
                          <a:latin typeface="Roboto Slab" pitchFamily="2" charset="0"/>
                          <a:ea typeface="Roboto Slab" pitchFamily="2" charset="0"/>
                        </a:rPr>
                        <a:t> Public and Social Benefits</a:t>
                      </a:r>
                      <a:endParaRPr lang="en-US" sz="16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546960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78261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524461" cy="1325563"/>
          </a:xfrm>
        </p:spPr>
        <p:txBody>
          <a:bodyPr>
            <a:no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Concepts of Uncertainty, Learning, and Flexibility Can be Incorporated into Planning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2746680"/>
              </p:ext>
            </p:extLst>
          </p:nvPr>
        </p:nvGraphicFramePr>
        <p:xfrm>
          <a:off x="974034" y="1925449"/>
          <a:ext cx="7679636" cy="4567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9909">
                  <a:extLst>
                    <a:ext uri="{9D8B030D-6E8A-4147-A177-3AD203B41FA5}">
                      <a16:colId xmlns:a16="http://schemas.microsoft.com/office/drawing/2014/main" val="447825864"/>
                    </a:ext>
                  </a:extLst>
                </a:gridCol>
                <a:gridCol w="1919909">
                  <a:extLst>
                    <a:ext uri="{9D8B030D-6E8A-4147-A177-3AD203B41FA5}">
                      <a16:colId xmlns:a16="http://schemas.microsoft.com/office/drawing/2014/main" val="3557005056"/>
                    </a:ext>
                  </a:extLst>
                </a:gridCol>
                <a:gridCol w="1919909">
                  <a:extLst>
                    <a:ext uri="{9D8B030D-6E8A-4147-A177-3AD203B41FA5}">
                      <a16:colId xmlns:a16="http://schemas.microsoft.com/office/drawing/2014/main" val="289620895"/>
                    </a:ext>
                  </a:extLst>
                </a:gridCol>
                <a:gridCol w="1919909">
                  <a:extLst>
                    <a:ext uri="{9D8B030D-6E8A-4147-A177-3AD203B41FA5}">
                      <a16:colId xmlns:a16="http://schemas.microsoft.com/office/drawing/2014/main" val="1012355574"/>
                    </a:ext>
                  </a:extLst>
                </a:gridCol>
              </a:tblGrid>
              <a:tr h="50454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Uncertainty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Learning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Approach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Outcome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87771881"/>
                  </a:ext>
                </a:extLst>
              </a:tr>
              <a:tr h="1354295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Low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Little to None Needed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Project</a:t>
                      </a:r>
                      <a:r>
                        <a:rPr lang="en-US" sz="1600" baseline="0" dirty="0">
                          <a:latin typeface="Roboto Slab" pitchFamily="2" charset="0"/>
                          <a:ea typeface="Roboto Slab" pitchFamily="2" charset="0"/>
                        </a:rPr>
                        <a:t> Future and Develop Plan</a:t>
                      </a:r>
                      <a:endParaRPr lang="en-US" sz="16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Static Plan with</a:t>
                      </a:r>
                      <a:r>
                        <a:rPr lang="en-US" sz="1600" baseline="0" dirty="0">
                          <a:latin typeface="Roboto Slab" pitchFamily="2" charset="0"/>
                          <a:ea typeface="Roboto Slab" pitchFamily="2" charset="0"/>
                        </a:rPr>
                        <a:t> Fixed Implementation “Triggers”</a:t>
                      </a:r>
                      <a:endParaRPr lang="en-US" sz="16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5720741"/>
                  </a:ext>
                </a:extLst>
              </a:tr>
              <a:tr h="1354295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Medium to High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Little to None Needed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Scenario Planning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“No Regrets” Steps, Followed by Alternate Paths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462310669"/>
                  </a:ext>
                </a:extLst>
              </a:tr>
              <a:tr h="1354295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Medium to High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Significant</a:t>
                      </a:r>
                      <a:r>
                        <a:rPr lang="en-US" sz="1600" baseline="0" dirty="0">
                          <a:latin typeface="Roboto Slab" pitchFamily="2" charset="0"/>
                          <a:ea typeface="Roboto Slab" pitchFamily="2" charset="0"/>
                        </a:rPr>
                        <a:t> Opportunity</a:t>
                      </a:r>
                      <a:endParaRPr lang="en-US" sz="16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Real Options Analysis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Roboto Slab" pitchFamily="2" charset="0"/>
                          <a:ea typeface="Roboto Slab" pitchFamily="2" charset="0"/>
                        </a:rPr>
                        <a:t>“No Regrets” Steps, Followed by Adaptive Options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982035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27288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7378148" cy="1325563"/>
          </a:xfrm>
        </p:spPr>
        <p:txBody>
          <a:bodyPr>
            <a:no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Resulting in a Learning-Based and Adaptive Planning and Implementation Process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70457" y="6279173"/>
            <a:ext cx="44209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err="1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Malekpour</a:t>
            </a:r>
            <a:r>
              <a:rPr lang="en-US" sz="1000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, de </a:t>
            </a:r>
            <a:r>
              <a:rPr lang="en-US" sz="1000" dirty="0" err="1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Haan</a:t>
            </a:r>
            <a:r>
              <a:rPr lang="en-US" sz="1000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 &amp; Brown, 2016</a:t>
            </a:r>
            <a:endParaRPr lang="en-AU" sz="1000" dirty="0">
              <a:latin typeface="Roboto Slab" pitchFamily="2" charset="0"/>
              <a:ea typeface="Roboto Slab" pitchFamily="2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6552440" y="4163124"/>
            <a:ext cx="4316736" cy="33855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AU" sz="1600" b="1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Explore </a:t>
            </a:r>
            <a:r>
              <a:rPr lang="en-AU" sz="1600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a portfolio of future possibilities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6814599" y="4778698"/>
            <a:ext cx="4104457" cy="33855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AU" sz="1600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Deep uncertainties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854466" y="4763309"/>
            <a:ext cx="4041388" cy="70788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AU" sz="1600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Resolvable uncertainties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AU" sz="1600" dirty="0">
              <a:latin typeface="Roboto Slab" pitchFamily="2" charset="0"/>
              <a:ea typeface="Roboto Slab" pitchFamily="2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182972" y="5804446"/>
            <a:ext cx="3384376" cy="33855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AU" sz="1600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An </a:t>
            </a:r>
            <a:r>
              <a:rPr lang="en-AU" sz="1600" b="1" dirty="0">
                <a:solidFill>
                  <a:srgbClr val="00B0F0"/>
                </a:solidFill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optimal</a:t>
            </a:r>
            <a:r>
              <a:rPr lang="en-AU" sz="1600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 plan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7070371" y="5813323"/>
            <a:ext cx="3376888" cy="33855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AU" sz="1600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A </a:t>
            </a:r>
            <a:r>
              <a:rPr lang="en-AU" sz="1600" b="1" dirty="0">
                <a:solidFill>
                  <a:srgbClr val="00B0F0"/>
                </a:solidFill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robust</a:t>
            </a:r>
            <a:r>
              <a:rPr lang="en-AU" sz="1600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 plan</a:t>
            </a:r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3875160" y="5270708"/>
            <a:ext cx="0" cy="324224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 bwMode="auto">
          <a:xfrm>
            <a:off x="8758815" y="5267983"/>
            <a:ext cx="0" cy="326949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 bwMode="auto">
          <a:xfrm>
            <a:off x="2008783" y="3068709"/>
            <a:ext cx="3578696" cy="33855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AU" sz="1600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Forecasting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2096784" y="4169925"/>
            <a:ext cx="3578696" cy="33855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AU" sz="1600" b="1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Predict </a:t>
            </a:r>
            <a:r>
              <a:rPr lang="en-AU" sz="1600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future conditions</a:t>
            </a:r>
            <a:r>
              <a:rPr lang="en-AU" sz="1600" b="1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 </a:t>
            </a:r>
            <a:endParaRPr lang="en-AU" sz="1600" dirty="0">
              <a:latin typeface="Roboto Slab" pitchFamily="2" charset="0"/>
              <a:ea typeface="Roboto Slab" pitchFamily="2" charset="0"/>
              <a:cs typeface="Arial" panose="020B0604020202020204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>
            <a:off x="3886132" y="3665649"/>
            <a:ext cx="0" cy="324224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 bwMode="auto">
          <a:xfrm>
            <a:off x="6814599" y="3063411"/>
            <a:ext cx="3888433" cy="33855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AU" sz="1600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Exploring</a:t>
            </a:r>
          </a:p>
        </p:txBody>
      </p:sp>
      <p:cxnSp>
        <p:nvCxnSpPr>
          <p:cNvPr id="15" name="Straight Arrow Connector 14"/>
          <p:cNvCxnSpPr/>
          <p:nvPr/>
        </p:nvCxnSpPr>
        <p:spPr bwMode="auto">
          <a:xfrm>
            <a:off x="8721328" y="3665650"/>
            <a:ext cx="0" cy="341187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 bwMode="auto">
          <a:xfrm>
            <a:off x="2008783" y="2551216"/>
            <a:ext cx="3578696" cy="33855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AU" sz="1600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Valuation criteria: Limited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6969468" y="2601566"/>
            <a:ext cx="3578696" cy="33855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AU" sz="1600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Valuation criteria: Multiple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1328616" y="2056822"/>
            <a:ext cx="4755052" cy="33855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AU" sz="1600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Planning approach: Incremental, reactive 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5965115" y="2056822"/>
            <a:ext cx="5491387" cy="33855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AU" sz="1600" dirty="0"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Planning approach: Visionary, proactive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6146017" y="1975164"/>
            <a:ext cx="0" cy="41760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9323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US" dirty="0">
                <a:latin typeface="Roboto Slab" pitchFamily="2" charset="0"/>
                <a:ea typeface="Roboto Slab" pitchFamily="2" charset="0"/>
              </a:rPr>
              <a:t>Understanding the </a:t>
            </a:r>
            <a:br>
              <a:rPr lang="en-US" dirty="0">
                <a:latin typeface="Roboto Slab" pitchFamily="2" charset="0"/>
                <a:ea typeface="Roboto Slab" pitchFamily="2" charset="0"/>
              </a:rPr>
            </a:br>
            <a:r>
              <a:rPr lang="en-US" dirty="0">
                <a:latin typeface="Roboto Slab" pitchFamily="2" charset="0"/>
                <a:ea typeface="Roboto Slab" pitchFamily="2" charset="0"/>
              </a:rPr>
              <a:t>Innovation Process</a:t>
            </a:r>
          </a:p>
        </p:txBody>
      </p:sp>
    </p:spTree>
    <p:extLst>
      <p:ext uri="{BB962C8B-B14F-4D97-AF65-F5344CB8AC3E}">
        <p14:creationId xmlns:p14="http://schemas.microsoft.com/office/powerpoint/2010/main" val="3547350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1050" y="624973"/>
            <a:ext cx="8993777" cy="1325563"/>
          </a:xfrm>
        </p:spPr>
        <p:txBody>
          <a:bodyPr>
            <a:no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Adoption of Innovations is a Social Process:  Motives and Incentives for Adoption Change as Different Groups Implement</a:t>
            </a:r>
          </a:p>
        </p:txBody>
      </p:sp>
      <p:sp>
        <p:nvSpPr>
          <p:cNvPr id="36" name="Content Placeholder 35"/>
          <p:cNvSpPr>
            <a:spLocks noGrp="1"/>
          </p:cNvSpPr>
          <p:nvPr>
            <p:ph idx="1"/>
          </p:nvPr>
        </p:nvSpPr>
        <p:spPr>
          <a:xfrm>
            <a:off x="634912" y="2783720"/>
            <a:ext cx="3910584" cy="4074280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Roboto Slab" pitchFamily="2" charset="0"/>
                <a:ea typeface="Roboto Slab" pitchFamily="2" charset="0"/>
              </a:rPr>
              <a:t>Nature of ‘Conversations’ Must Change Over Time</a:t>
            </a:r>
          </a:p>
          <a:p>
            <a:pPr lvl="1"/>
            <a:r>
              <a:rPr lang="en-US" sz="2000" dirty="0">
                <a:latin typeface="Roboto Slab" pitchFamily="2" charset="0"/>
                <a:ea typeface="Roboto Slab" pitchFamily="2" charset="0"/>
              </a:rPr>
              <a:t>Discuss Features with Innovators</a:t>
            </a:r>
          </a:p>
          <a:p>
            <a:pPr lvl="1"/>
            <a:r>
              <a:rPr lang="en-US" sz="2000" dirty="0">
                <a:latin typeface="Roboto Slab" pitchFamily="2" charset="0"/>
                <a:ea typeface="Roboto Slab" pitchFamily="2" charset="0"/>
              </a:rPr>
              <a:t>Discuss Benefits with Others</a:t>
            </a:r>
          </a:p>
          <a:p>
            <a:r>
              <a:rPr lang="en-US" sz="2000" dirty="0">
                <a:latin typeface="Roboto Slab" pitchFamily="2" charset="0"/>
                <a:ea typeface="Roboto Slab" pitchFamily="2" charset="0"/>
              </a:rPr>
              <a:t>Disruptive Innovations Often Enter at the ‘Low End’</a:t>
            </a:r>
          </a:p>
        </p:txBody>
      </p:sp>
      <p:sp>
        <p:nvSpPr>
          <p:cNvPr id="3" name="Text Box 21"/>
          <p:cNvSpPr txBox="1">
            <a:spLocks noChangeArrowheads="1"/>
          </p:cNvSpPr>
          <p:nvPr/>
        </p:nvSpPr>
        <p:spPr bwMode="auto">
          <a:xfrm>
            <a:off x="721050" y="6414773"/>
            <a:ext cx="515901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00" dirty="0">
                <a:latin typeface="Roboto Slab" pitchFamily="2" charset="0"/>
                <a:ea typeface="Roboto Slab" pitchFamily="2" charset="0"/>
                <a:cs typeface="Arial" pitchFamily="34" charset="0"/>
              </a:rPr>
              <a:t>Rogers, E. M., </a:t>
            </a:r>
            <a:r>
              <a:rPr lang="en-US" sz="1000" i="1" dirty="0">
                <a:latin typeface="Roboto Slab" pitchFamily="2" charset="0"/>
                <a:ea typeface="Roboto Slab" pitchFamily="2" charset="0"/>
                <a:cs typeface="Arial" pitchFamily="34" charset="0"/>
              </a:rPr>
              <a:t>Diffusion of Innovations</a:t>
            </a:r>
            <a:r>
              <a:rPr lang="en-US" sz="1000" dirty="0">
                <a:latin typeface="Roboto Slab" pitchFamily="2" charset="0"/>
                <a:ea typeface="Roboto Slab" pitchFamily="2" charset="0"/>
                <a:cs typeface="Arial" pitchFamily="34" charset="0"/>
              </a:rPr>
              <a:t>, Free Press, NY, 2003.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201058F1-A586-42AB-A927-36BC5555F7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939" y="1950536"/>
            <a:ext cx="5850834" cy="4587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09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891" y="574457"/>
            <a:ext cx="8710648" cy="1126184"/>
          </a:xfrm>
        </p:spPr>
        <p:txBody>
          <a:bodyPr>
            <a:no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The S-Curve of Adoption is Demonstrated to Apply to Water Technologies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730" y="2711661"/>
            <a:ext cx="4728044" cy="35288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0712" y="2645544"/>
            <a:ext cx="4295311" cy="31935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13591" y="5927991"/>
            <a:ext cx="30074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latin typeface="Roboto Slab" pitchFamily="2" charset="0"/>
                <a:ea typeface="Roboto Slab" pitchFamily="2" charset="0"/>
              </a:rPr>
              <a:t>Parker, </a:t>
            </a:r>
            <a:r>
              <a:rPr lang="en-US" sz="1000" i="1" dirty="0">
                <a:latin typeface="Roboto Slab" pitchFamily="2" charset="0"/>
                <a:ea typeface="Roboto Slab" pitchFamily="2" charset="0"/>
              </a:rPr>
              <a:t>Wat. </a:t>
            </a:r>
            <a:r>
              <a:rPr lang="en-US" sz="1000" i="1" dirty="0" err="1">
                <a:latin typeface="Roboto Slab" pitchFamily="2" charset="0"/>
                <a:ea typeface="Roboto Slab" pitchFamily="2" charset="0"/>
              </a:rPr>
              <a:t>Envir</a:t>
            </a:r>
            <a:r>
              <a:rPr lang="en-US" sz="1000" i="1" dirty="0">
                <a:latin typeface="Roboto Slab" pitchFamily="2" charset="0"/>
                <a:ea typeface="Roboto Slab" pitchFamily="2" charset="0"/>
              </a:rPr>
              <a:t>. Res</a:t>
            </a:r>
            <a:r>
              <a:rPr lang="en-US" sz="1000" dirty="0">
                <a:latin typeface="Roboto Slab" pitchFamily="2" charset="0"/>
                <a:ea typeface="Roboto Slab" pitchFamily="2" charset="0"/>
              </a:rPr>
              <a:t>, 2011. </a:t>
            </a:r>
          </a:p>
        </p:txBody>
      </p:sp>
    </p:spTree>
    <p:extLst>
      <p:ext uri="{BB962C8B-B14F-4D97-AF65-F5344CB8AC3E}">
        <p14:creationId xmlns:p14="http://schemas.microsoft.com/office/powerpoint/2010/main" val="287164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1823037"/>
              </p:ext>
            </p:extLst>
          </p:nvPr>
        </p:nvGraphicFramePr>
        <p:xfrm>
          <a:off x="357807" y="1837248"/>
          <a:ext cx="10369827" cy="45948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00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51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13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38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92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4043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Stage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Mechanism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Cost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Market Share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Learning Rate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43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Invention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Random Breakthroughs and Basic Research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High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0%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-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962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Innovation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Applied Research, Development, and Demonstration (</a:t>
                      </a:r>
                      <a:r>
                        <a:rPr lang="en-US" sz="1800" dirty="0" err="1">
                          <a:latin typeface="Roboto Slab" pitchFamily="2" charset="0"/>
                          <a:ea typeface="Roboto Slab" pitchFamily="2" charset="0"/>
                        </a:rPr>
                        <a:t>RD&amp;D</a:t>
                      </a:r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High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0%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-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695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Niche Market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Niche Applications; Replace Existing Use; Learning by Doing, Suppliers and Users Close Relationship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High but Declining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0-5%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20-40%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0962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Pervasive Diffusion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Standardization, Mass</a:t>
                      </a:r>
                      <a:r>
                        <a:rPr lang="en-US" sz="1800" baseline="0" dirty="0">
                          <a:latin typeface="Roboto Slab" pitchFamily="2" charset="0"/>
                          <a:ea typeface="Roboto Slab" pitchFamily="2" charset="0"/>
                        </a:rPr>
                        <a:t> Production, Economies of Scale, Network Effects</a:t>
                      </a:r>
                      <a:endParaRPr lang="en-US" sz="18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Rapidly</a:t>
                      </a:r>
                      <a:r>
                        <a:rPr lang="en-US" sz="1800" baseline="0" dirty="0">
                          <a:latin typeface="Roboto Slab" pitchFamily="2" charset="0"/>
                          <a:ea typeface="Roboto Slab" pitchFamily="2" charset="0"/>
                        </a:rPr>
                        <a:t> Declining</a:t>
                      </a:r>
                      <a:endParaRPr lang="en-US" sz="1800" dirty="0">
                        <a:latin typeface="Roboto Slab" pitchFamily="2" charset="0"/>
                        <a:ea typeface="Roboto Slab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5-50%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10-30%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4043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Saturation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Commodity, Intense Competition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Low and Declining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Up to 100 %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0-5%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1068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Senescence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Few Improvements Possible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Low and Declining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Declining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Roboto Slab" pitchFamily="2" charset="0"/>
                          <a:ea typeface="Roboto Slab" pitchFamily="2" charset="0"/>
                        </a:rPr>
                        <a:t>0-5%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436" name="TextBox 3"/>
          <p:cNvSpPr txBox="1">
            <a:spLocks noChangeArrowheads="1"/>
          </p:cNvSpPr>
          <p:nvPr/>
        </p:nvSpPr>
        <p:spPr bwMode="auto">
          <a:xfrm>
            <a:off x="229607" y="6492875"/>
            <a:ext cx="296748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sz="1000" dirty="0" err="1">
                <a:latin typeface="Roboto Slab" pitchFamily="2" charset="0"/>
                <a:ea typeface="Roboto Slab" pitchFamily="2" charset="0"/>
                <a:cs typeface="Arial" pitchFamily="34" charset="0"/>
              </a:rPr>
              <a:t>Grübler</a:t>
            </a:r>
            <a:r>
              <a:rPr lang="en-US" sz="1000" dirty="0">
                <a:latin typeface="Roboto Slab" pitchFamily="2" charset="0"/>
                <a:ea typeface="Roboto Slab" pitchFamily="2" charset="0"/>
                <a:cs typeface="Arial" pitchFamily="34" charset="0"/>
              </a:rPr>
              <a:t>, </a:t>
            </a:r>
            <a:r>
              <a:rPr lang="en-US" sz="1000" i="1" dirty="0">
                <a:latin typeface="Roboto Slab" pitchFamily="2" charset="0"/>
                <a:ea typeface="Roboto Slab" pitchFamily="2" charset="0"/>
                <a:cs typeface="Arial" pitchFamily="34" charset="0"/>
              </a:rPr>
              <a:t>et al</a:t>
            </a:r>
            <a:r>
              <a:rPr lang="en-US" sz="1000" dirty="0">
                <a:latin typeface="Roboto Slab" pitchFamily="2" charset="0"/>
                <a:ea typeface="Roboto Slab" pitchFamily="2" charset="0"/>
                <a:cs typeface="Arial" pitchFamily="34" charset="0"/>
              </a:rPr>
              <a:t>., </a:t>
            </a:r>
            <a:r>
              <a:rPr lang="en-US" sz="1000" i="1" dirty="0">
                <a:latin typeface="Roboto Slab" pitchFamily="2" charset="0"/>
                <a:ea typeface="Roboto Slab" pitchFamily="2" charset="0"/>
                <a:cs typeface="Arial" pitchFamily="34" charset="0"/>
              </a:rPr>
              <a:t>Energy Policy</a:t>
            </a:r>
            <a:r>
              <a:rPr lang="en-US" sz="1000" dirty="0">
                <a:latin typeface="Roboto Slab" pitchFamily="2" charset="0"/>
                <a:ea typeface="Roboto Slab" pitchFamily="2" charset="0"/>
                <a:cs typeface="Arial" pitchFamily="34" charset="0"/>
              </a:rPr>
              <a:t>, </a:t>
            </a:r>
            <a:r>
              <a:rPr lang="en-US" sz="1000" b="1" dirty="0">
                <a:latin typeface="Roboto Slab" pitchFamily="2" charset="0"/>
                <a:ea typeface="Roboto Slab" pitchFamily="2" charset="0"/>
                <a:cs typeface="Arial" pitchFamily="34" charset="0"/>
              </a:rPr>
              <a:t>27</a:t>
            </a:r>
            <a:r>
              <a:rPr lang="en-US" sz="1000" dirty="0">
                <a:latin typeface="Roboto Slab" pitchFamily="2" charset="0"/>
                <a:ea typeface="Roboto Slab" pitchFamily="2" charset="0"/>
                <a:cs typeface="Arial" pitchFamily="34" charset="0"/>
              </a:rPr>
              <a:t>, 1999, 247-280.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41526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New Technologies and Innovations First Find “Replacement” Niche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A862F7-5C43-42D1-9C57-1170D9950908}"/>
              </a:ext>
            </a:extLst>
          </p:cNvPr>
          <p:cNvSpPr/>
          <p:nvPr/>
        </p:nvSpPr>
        <p:spPr>
          <a:xfrm>
            <a:off x="1762539" y="3743739"/>
            <a:ext cx="4393096" cy="7818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420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9246" y="1792001"/>
            <a:ext cx="6567725" cy="4375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58943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Once Introduced, New Technologies Follow Learning Curve</a:t>
            </a: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125630" y="6268531"/>
            <a:ext cx="296747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sz="1000" dirty="0" err="1">
                <a:latin typeface="Roboto Slab" pitchFamily="2" charset="0"/>
                <a:ea typeface="Roboto Slab" pitchFamily="2" charset="0"/>
                <a:cs typeface="Arial" pitchFamily="34" charset="0"/>
              </a:rPr>
              <a:t>Grübler</a:t>
            </a:r>
            <a:r>
              <a:rPr lang="en-US" sz="1000" dirty="0">
                <a:latin typeface="Roboto Slab" pitchFamily="2" charset="0"/>
                <a:ea typeface="Roboto Slab" pitchFamily="2" charset="0"/>
                <a:cs typeface="Arial" pitchFamily="34" charset="0"/>
              </a:rPr>
              <a:t>, </a:t>
            </a:r>
            <a:r>
              <a:rPr lang="en-US" sz="1000" i="1" dirty="0">
                <a:latin typeface="Roboto Slab" pitchFamily="2" charset="0"/>
                <a:ea typeface="Roboto Slab" pitchFamily="2" charset="0"/>
                <a:cs typeface="Arial" pitchFamily="34" charset="0"/>
              </a:rPr>
              <a:t>et al</a:t>
            </a:r>
            <a:r>
              <a:rPr lang="en-US" sz="1000" dirty="0">
                <a:latin typeface="Roboto Slab" pitchFamily="2" charset="0"/>
                <a:ea typeface="Roboto Slab" pitchFamily="2" charset="0"/>
                <a:cs typeface="Arial" pitchFamily="34" charset="0"/>
              </a:rPr>
              <a:t>., </a:t>
            </a:r>
            <a:r>
              <a:rPr lang="en-US" sz="1000" i="1" dirty="0">
                <a:latin typeface="Roboto Slab" pitchFamily="2" charset="0"/>
                <a:ea typeface="Roboto Slab" pitchFamily="2" charset="0"/>
                <a:cs typeface="Arial" pitchFamily="34" charset="0"/>
              </a:rPr>
              <a:t>Energy Policy</a:t>
            </a:r>
            <a:r>
              <a:rPr lang="en-US" sz="1000" dirty="0">
                <a:latin typeface="Roboto Slab" pitchFamily="2" charset="0"/>
                <a:ea typeface="Roboto Slab" pitchFamily="2" charset="0"/>
                <a:cs typeface="Arial" pitchFamily="34" charset="0"/>
              </a:rPr>
              <a:t>, </a:t>
            </a:r>
            <a:r>
              <a:rPr lang="en-US" sz="1000" b="1" dirty="0">
                <a:latin typeface="Roboto Slab" pitchFamily="2" charset="0"/>
                <a:ea typeface="Roboto Slab" pitchFamily="2" charset="0"/>
                <a:cs typeface="Arial" pitchFamily="34" charset="0"/>
              </a:rPr>
              <a:t>27</a:t>
            </a:r>
            <a:r>
              <a:rPr lang="en-US" sz="1000" dirty="0">
                <a:latin typeface="Roboto Slab" pitchFamily="2" charset="0"/>
                <a:ea typeface="Roboto Slab" pitchFamily="2" charset="0"/>
                <a:cs typeface="Arial" pitchFamily="34" charset="0"/>
              </a:rPr>
              <a:t>, 1999, 247-280.</a:t>
            </a:r>
          </a:p>
        </p:txBody>
      </p:sp>
    </p:spTree>
    <p:extLst>
      <p:ext uri="{BB962C8B-B14F-4D97-AF65-F5344CB8AC3E}">
        <p14:creationId xmlns:p14="http://schemas.microsoft.com/office/powerpoint/2010/main" val="1798954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421" y="1725551"/>
            <a:ext cx="5696544" cy="4583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06691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Technologies Compete While             They Evolve</a:t>
            </a: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061182" y="6492875"/>
            <a:ext cx="296747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sz="1000" dirty="0" err="1">
                <a:latin typeface="Roboto Slab" pitchFamily="2" charset="0"/>
                <a:ea typeface="Roboto Slab" pitchFamily="2" charset="0"/>
                <a:cs typeface="Arial" pitchFamily="34" charset="0"/>
              </a:rPr>
              <a:t>Grübler</a:t>
            </a:r>
            <a:r>
              <a:rPr lang="en-US" sz="1000" dirty="0">
                <a:latin typeface="Roboto Slab" pitchFamily="2" charset="0"/>
                <a:ea typeface="Roboto Slab" pitchFamily="2" charset="0"/>
                <a:cs typeface="Arial" pitchFamily="34" charset="0"/>
              </a:rPr>
              <a:t>, </a:t>
            </a:r>
            <a:r>
              <a:rPr lang="en-US" sz="1000" i="1" dirty="0">
                <a:latin typeface="Roboto Slab" pitchFamily="2" charset="0"/>
                <a:ea typeface="Roboto Slab" pitchFamily="2" charset="0"/>
                <a:cs typeface="Arial" pitchFamily="34" charset="0"/>
              </a:rPr>
              <a:t>et al</a:t>
            </a:r>
            <a:r>
              <a:rPr lang="en-US" sz="1000" dirty="0">
                <a:latin typeface="Roboto Slab" pitchFamily="2" charset="0"/>
                <a:ea typeface="Roboto Slab" pitchFamily="2" charset="0"/>
                <a:cs typeface="Arial" pitchFamily="34" charset="0"/>
              </a:rPr>
              <a:t>., </a:t>
            </a:r>
            <a:r>
              <a:rPr lang="en-US" sz="1000" i="1" dirty="0">
                <a:latin typeface="Roboto Slab" pitchFamily="2" charset="0"/>
                <a:ea typeface="Roboto Slab" pitchFamily="2" charset="0"/>
                <a:cs typeface="Arial" pitchFamily="34" charset="0"/>
              </a:rPr>
              <a:t>Energy Policy</a:t>
            </a:r>
            <a:r>
              <a:rPr lang="en-US" sz="1000" dirty="0">
                <a:latin typeface="Roboto Slab" pitchFamily="2" charset="0"/>
                <a:ea typeface="Roboto Slab" pitchFamily="2" charset="0"/>
                <a:cs typeface="Arial" pitchFamily="34" charset="0"/>
              </a:rPr>
              <a:t>, </a:t>
            </a:r>
            <a:r>
              <a:rPr lang="en-US" sz="1000" b="1" dirty="0">
                <a:latin typeface="Roboto Slab" pitchFamily="2" charset="0"/>
                <a:ea typeface="Roboto Slab" pitchFamily="2" charset="0"/>
                <a:cs typeface="Arial" pitchFamily="34" charset="0"/>
              </a:rPr>
              <a:t>27</a:t>
            </a:r>
            <a:r>
              <a:rPr lang="en-US" sz="1000" dirty="0">
                <a:latin typeface="Roboto Slab" pitchFamily="2" charset="0"/>
                <a:ea typeface="Roboto Slab" pitchFamily="2" charset="0"/>
                <a:cs typeface="Arial" pitchFamily="34" charset="0"/>
              </a:rPr>
              <a:t>, 1999, 247-280.</a:t>
            </a:r>
          </a:p>
        </p:txBody>
      </p:sp>
    </p:spTree>
    <p:extLst>
      <p:ext uri="{BB962C8B-B14F-4D97-AF65-F5344CB8AC3E}">
        <p14:creationId xmlns:p14="http://schemas.microsoft.com/office/powerpoint/2010/main" val="2777799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2F497D-4D86-3DBE-45AB-873DD479C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AA5D86-4BAD-0A29-D65C-B78EF6B23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693" y="2306086"/>
            <a:ext cx="10515600" cy="2852737"/>
          </a:xfrm>
        </p:spPr>
        <p:txBody>
          <a:bodyPr anchor="ctr">
            <a:noAutofit/>
          </a:bodyPr>
          <a:lstStyle/>
          <a:p>
            <a:r>
              <a:rPr lang="en-US" dirty="0">
                <a:latin typeface="Roboto Slab" pitchFamily="2" charset="0"/>
                <a:ea typeface="Roboto Slab" pitchFamily="2" charset="0"/>
              </a:rPr>
              <a:t>“Building Block” is Traditional Approach to Adapt to Varying Needs Over Time</a:t>
            </a:r>
          </a:p>
        </p:txBody>
      </p:sp>
    </p:spTree>
    <p:extLst>
      <p:ext uri="{BB962C8B-B14F-4D97-AF65-F5344CB8AC3E}">
        <p14:creationId xmlns:p14="http://schemas.microsoft.com/office/powerpoint/2010/main" val="7528455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1236</TotalTime>
  <Words>1071</Words>
  <Application>Microsoft Office PowerPoint</Application>
  <PresentationFormat>Widescreen</PresentationFormat>
  <Paragraphs>368</Paragraphs>
  <Slides>23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DengXian</vt:lpstr>
      <vt:lpstr>SimSun</vt:lpstr>
      <vt:lpstr>Arial</vt:lpstr>
      <vt:lpstr>Calibri</vt:lpstr>
      <vt:lpstr>Calibri Light</vt:lpstr>
      <vt:lpstr>Roboto Slab</vt:lpstr>
      <vt:lpstr>Times New Roman</vt:lpstr>
      <vt:lpstr>Wingdings</vt:lpstr>
      <vt:lpstr>Office Theme</vt:lpstr>
      <vt:lpstr>1_Office Theme</vt:lpstr>
      <vt:lpstr>PowerPoint Presentation</vt:lpstr>
      <vt:lpstr>Water and Resource Recovery Facility (WRRF) of the Future Must:</vt:lpstr>
      <vt:lpstr>Understanding the  Innovation Process</vt:lpstr>
      <vt:lpstr>Adoption of Innovations is a Social Process:  Motives and Incentives for Adoption Change as Different Groups Implement</vt:lpstr>
      <vt:lpstr>The S-Curve of Adoption is Demonstrated to Apply to Water Technologies</vt:lpstr>
      <vt:lpstr>New Technologies and Innovations First Find “Replacement” Niche</vt:lpstr>
      <vt:lpstr>Once Introduced, New Technologies Follow Learning Curve</vt:lpstr>
      <vt:lpstr>Technologies Compete While             They Evolve</vt:lpstr>
      <vt:lpstr>“Building Block” is Traditional Approach to Adapt to Varying Needs Over Time</vt:lpstr>
      <vt:lpstr>Example WRRF Layout Illustrating     the Building Block Approach</vt:lpstr>
      <vt:lpstr>Layout Facility for Anticipated   Capacity Expansions</vt:lpstr>
      <vt:lpstr>Layout Facility for Treatment Upgrade</vt:lpstr>
      <vt:lpstr>Solids Processing Can be Expanded  and Upgraded When Sufficient       Space Allocated</vt:lpstr>
      <vt:lpstr>Space Allocation for Tertiary   Treatment Mitigates Solids and Headworks Off-Site Impacts</vt:lpstr>
      <vt:lpstr>Separate Entrances Separate Operational and Public Functions</vt:lpstr>
      <vt:lpstr>Adapting Practices to Current Needs</vt:lpstr>
      <vt:lpstr>Useful Life of Facility Components Indicates Replacement Priorities</vt:lpstr>
      <vt:lpstr>Rapid Technological Change Means a New Paradigm – Design for Retrofit </vt:lpstr>
      <vt:lpstr>“Legacy Systems” Can be Successfully Dealt With</vt:lpstr>
      <vt:lpstr>Managing (Not Taking) Risks is Key to Successful Innovation</vt:lpstr>
      <vt:lpstr>Water Service Provision Must Meet Multiple Criteria </vt:lpstr>
      <vt:lpstr>Concepts of Uncertainty, Learning, and Flexibility Can be Incorporated into Planning</vt:lpstr>
      <vt:lpstr>Resulting in a Learning-Based and Adaptive Planning and Implementation Process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Glen Daigger</dc:creator>
  <cp:lastModifiedBy>Damir Brdanovic</cp:lastModifiedBy>
  <cp:revision>110</cp:revision>
  <dcterms:created xsi:type="dcterms:W3CDTF">2016-03-27T19:42:22Z</dcterms:created>
  <dcterms:modified xsi:type="dcterms:W3CDTF">2024-03-14T11:29:24Z</dcterms:modified>
</cp:coreProperties>
</file>