
<file path=[Content_Types].xml><?xml version="1.0" encoding="utf-8"?>
<Types xmlns="http://schemas.openxmlformats.org/package/2006/content-types">
  <Default Extension="png" ContentType="image/png"/>
  <Default Extension="svg" ContentType="image/svg+xml"/>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ti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771" r:id="rId3"/>
    <p:sldId id="405" r:id="rId4"/>
    <p:sldId id="420" r:id="rId5"/>
    <p:sldId id="406" r:id="rId6"/>
    <p:sldId id="407" r:id="rId7"/>
    <p:sldId id="408" r:id="rId8"/>
    <p:sldId id="409" r:id="rId9"/>
    <p:sldId id="257" r:id="rId10"/>
    <p:sldId id="410" r:id="rId11"/>
    <p:sldId id="411" r:id="rId12"/>
    <p:sldId id="298" r:id="rId13"/>
    <p:sldId id="412" r:id="rId14"/>
    <p:sldId id="258" r:id="rId15"/>
    <p:sldId id="259" r:id="rId16"/>
    <p:sldId id="413" r:id="rId17"/>
    <p:sldId id="260" r:id="rId18"/>
    <p:sldId id="415" r:id="rId19"/>
    <p:sldId id="261" r:id="rId20"/>
    <p:sldId id="416" r:id="rId21"/>
    <p:sldId id="414" r:id="rId22"/>
    <p:sldId id="404" r:id="rId23"/>
    <p:sldId id="263" r:id="rId24"/>
    <p:sldId id="417" r:id="rId25"/>
    <p:sldId id="262" r:id="rId26"/>
    <p:sldId id="772"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p:cViewPr varScale="1">
        <p:scale>
          <a:sx n="65" d="100"/>
          <a:sy n="65" d="100"/>
        </p:scale>
        <p:origin x="66" y="20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846837-696E-46C7-8966-54440ED126BF}" type="datetimeFigureOut">
              <a:rPr lang="en-GB" smtClean="0"/>
              <a:t>08/04/2024</a:t>
            </a:fld>
            <a:endParaRPr lang="en-GB" dirty="0"/>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A37DEE-8D80-4796-9500-EDD3270F655D}" type="slidenum">
              <a:rPr lang="en-GB" smtClean="0"/>
              <a:t>‹#›</a:t>
            </a:fld>
            <a:endParaRPr lang="en-GB" dirty="0"/>
          </a:p>
        </p:txBody>
      </p:sp>
    </p:spTree>
    <p:extLst>
      <p:ext uri="{BB962C8B-B14F-4D97-AF65-F5344CB8AC3E}">
        <p14:creationId xmlns:p14="http://schemas.microsoft.com/office/powerpoint/2010/main" val="40179646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a:extLst>
              <a:ext uri="{FF2B5EF4-FFF2-40B4-BE49-F238E27FC236}">
                <a16:creationId xmlns:a16="http://schemas.microsoft.com/office/drawing/2014/main" id="{17D47E00-6C69-4523-990C-063D1359604D}"/>
              </a:ext>
            </a:extLst>
          </p:cNvPr>
          <p:cNvSpPr>
            <a:spLocks noGrp="1" noRot="1" noChangeAspect="1" noChangeArrowheads="1" noTextEdit="1"/>
          </p:cNvSpPr>
          <p:nvPr>
            <p:ph type="sldImg" idx="4294967295"/>
          </p:nvPr>
        </p:nvSpPr>
        <p:spPr>
          <a:ln/>
        </p:spPr>
      </p:sp>
      <p:sp>
        <p:nvSpPr>
          <p:cNvPr id="7171" name="备注占位符 2">
            <a:extLst>
              <a:ext uri="{FF2B5EF4-FFF2-40B4-BE49-F238E27FC236}">
                <a16:creationId xmlns:a16="http://schemas.microsoft.com/office/drawing/2014/main" id="{51221A64-6119-43DC-8DA9-87FF4710C5D2}"/>
              </a:ext>
            </a:extLst>
          </p:cNvPr>
          <p:cNvSpPr>
            <a:spLocks noGrp="1" noChangeArrowheads="1"/>
          </p:cNvSpPr>
          <p:nvPr>
            <p:ph type="body" idx="4294967295"/>
          </p:nvPr>
        </p:nvSpPr>
        <p:spPr/>
        <p:txBody>
          <a:bodyPr>
            <a:prstTxWarp prst="textNoShape">
              <a:avLst/>
            </a:prstTxWarp>
          </a:bodyPr>
          <a:lstStyle/>
          <a:p>
            <a:pPr eaLnBrk="1" hangingPunct="1">
              <a:spcBef>
                <a:spcPct val="0"/>
              </a:spcBef>
            </a:pPr>
            <a:endParaRPr lang="zh-CN" altLang="zh-CN" sz="1800">
              <a:latin typeface="DengXian" panose="02010600030101010101" pitchFamily="2" charset="-122"/>
              <a:ea typeface="DengXian" panose="02010600030101010101" pitchFamily="2" charset="-122"/>
            </a:endParaRPr>
          </a:p>
        </p:txBody>
      </p:sp>
      <p:sp>
        <p:nvSpPr>
          <p:cNvPr id="7172" name="灯片编号占位符 3">
            <a:extLst>
              <a:ext uri="{FF2B5EF4-FFF2-40B4-BE49-F238E27FC236}">
                <a16:creationId xmlns:a16="http://schemas.microsoft.com/office/drawing/2014/main" id="{0C7E6993-CC33-45C4-AF96-2B0B4DF1F3D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panose="020B0604020202020204" pitchFamily="34" charset="0"/>
                <a:cs typeface="Arial" panose="020B0604020202020204" pitchFamily="34" charset="0"/>
              </a:defRPr>
            </a:lvl1pPr>
            <a:lvl2pPr marL="742950" indent="-285750">
              <a:defRPr sz="3200">
                <a:solidFill>
                  <a:schemeClr val="tx1"/>
                </a:solidFill>
                <a:latin typeface="Arial" panose="020B0604020202020204" pitchFamily="34" charset="0"/>
                <a:cs typeface="Arial" panose="020B0604020202020204" pitchFamily="34" charset="0"/>
              </a:defRPr>
            </a:lvl2pPr>
            <a:lvl3pPr marL="1143000" indent="-228600">
              <a:defRPr sz="3200">
                <a:solidFill>
                  <a:schemeClr val="tx1"/>
                </a:solidFill>
                <a:latin typeface="Arial" panose="020B0604020202020204" pitchFamily="34" charset="0"/>
                <a:cs typeface="Arial" panose="020B0604020202020204" pitchFamily="34" charset="0"/>
              </a:defRPr>
            </a:lvl3pPr>
            <a:lvl4pPr marL="1600200" indent="-228600">
              <a:defRPr sz="3200">
                <a:solidFill>
                  <a:schemeClr val="tx1"/>
                </a:solidFill>
                <a:latin typeface="Arial" panose="020B0604020202020204" pitchFamily="34" charset="0"/>
                <a:cs typeface="Arial" panose="020B0604020202020204" pitchFamily="34" charset="0"/>
              </a:defRPr>
            </a:lvl4pPr>
            <a:lvl5pPr marL="2057400" indent="-228600">
              <a:defRPr sz="3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169CE8B-97A7-4AEC-A662-129D8317964E}" type="slidenum">
              <a:rPr kumimoji="0" lang="zh-CN" altLang="en-US" sz="1200" b="0" i="0" u="none" strike="noStrike" kern="1200" cap="none" spc="0" normalizeH="0" baseline="0" noProof="0" smtClean="0">
                <a:ln>
                  <a:noFill/>
                </a:ln>
                <a:solidFill>
                  <a:srgbClr val="000000"/>
                </a:solidFill>
                <a:effectLst/>
                <a:uLnTx/>
                <a:uFillTx/>
                <a:latin typeface="DengXian" panose="02010600030101010101" pitchFamily="2" charset="-122"/>
                <a:ea typeface="DengXian" panose="02010600030101010101" pitchFamily="2" charset="-122"/>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zh-CN" altLang="en-US" sz="1200" b="0" i="0" u="none" strike="noStrike" kern="1200" cap="none" spc="0" normalizeH="0" baseline="0" noProof="0">
              <a:ln>
                <a:noFill/>
              </a:ln>
              <a:solidFill>
                <a:srgbClr val="000000"/>
              </a:solidFill>
              <a:effectLst/>
              <a:uLnTx/>
              <a:uFillTx/>
              <a:latin typeface="DengXian" panose="02010600030101010101" pitchFamily="2" charset="-122"/>
              <a:ea typeface="DengXian" panose="02010600030101010101" pitchFamily="2" charset="-122"/>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algn="ctr" eaLnBrk="0" fontAlgn="base" hangingPunct="0">
              <a:spcBef>
                <a:spcPct val="0"/>
              </a:spcBef>
              <a:spcAft>
                <a:spcPct val="0"/>
              </a:spcAft>
              <a:defRPr sz="2400">
                <a:solidFill>
                  <a:schemeClr val="tx1"/>
                </a:solidFill>
                <a:latin typeface="Arial" pitchFamily="34" charset="0"/>
              </a:defRPr>
            </a:lvl6pPr>
            <a:lvl7pPr marL="2971800" indent="-228600" algn="ctr" eaLnBrk="0" fontAlgn="base" hangingPunct="0">
              <a:spcBef>
                <a:spcPct val="0"/>
              </a:spcBef>
              <a:spcAft>
                <a:spcPct val="0"/>
              </a:spcAft>
              <a:defRPr sz="2400">
                <a:solidFill>
                  <a:schemeClr val="tx1"/>
                </a:solidFill>
                <a:latin typeface="Arial" pitchFamily="34" charset="0"/>
              </a:defRPr>
            </a:lvl7pPr>
            <a:lvl8pPr marL="3429000" indent="-228600" algn="ctr" eaLnBrk="0" fontAlgn="base" hangingPunct="0">
              <a:spcBef>
                <a:spcPct val="0"/>
              </a:spcBef>
              <a:spcAft>
                <a:spcPct val="0"/>
              </a:spcAft>
              <a:defRPr sz="2400">
                <a:solidFill>
                  <a:schemeClr val="tx1"/>
                </a:solidFill>
                <a:latin typeface="Arial" pitchFamily="34" charset="0"/>
              </a:defRPr>
            </a:lvl8pPr>
            <a:lvl9pPr marL="3886200" indent="-228600" algn="ctr" eaLnBrk="0" fontAlgn="base" hangingPunct="0">
              <a:spcBef>
                <a:spcPct val="0"/>
              </a:spcBef>
              <a:spcAft>
                <a:spcPct val="0"/>
              </a:spcAft>
              <a:defRPr sz="2400">
                <a:solidFill>
                  <a:schemeClr val="tx1"/>
                </a:solidFill>
                <a:latin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28A5CF91-0AFA-4EA2-A75D-36DF9B71D2BD}" type="slidenum">
              <a:rPr kumimoji="0" lang="en-US" sz="1200" b="0" i="0" u="none" strike="noStrike" kern="1200" cap="none" spc="0" normalizeH="0" baseline="0" noProof="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Arial" pitchFamily="34" charset="0"/>
              <a:ea typeface="+mn-ea"/>
              <a:cs typeface="+mn-cs"/>
            </a:endParaRPr>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p:spPr>
        <p:txBody>
          <a:bodyPr/>
          <a:lstStyle/>
          <a:p>
            <a:pPr eaLnBrk="1" hangingPunct="1"/>
            <a:endParaRPr lang="de-DE"/>
          </a:p>
        </p:txBody>
      </p:sp>
    </p:spTree>
    <p:extLst>
      <p:ext uri="{BB962C8B-B14F-4D97-AF65-F5344CB8AC3E}">
        <p14:creationId xmlns:p14="http://schemas.microsoft.com/office/powerpoint/2010/main" val="10271817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a:extLst>
              <a:ext uri="{FF2B5EF4-FFF2-40B4-BE49-F238E27FC236}">
                <a16:creationId xmlns:a16="http://schemas.microsoft.com/office/drawing/2014/main" id="{AC7E6ED3-C87D-6BAC-33F3-3292B7367C19}"/>
              </a:ext>
            </a:extLst>
          </p:cNvPr>
          <p:cNvSpPr>
            <a:spLocks noGrp="1" noChangeArrowheads="1"/>
          </p:cNvSpPr>
          <p:nvPr>
            <p:ph type="sldNum" sz="quarter" idx="5"/>
          </p:nvPr>
        </p:nvSpPr>
        <p:spPr>
          <a:noFill/>
        </p:spPr>
        <p:txBody>
          <a:bodyP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lnSpc>
                <a:spcPct val="125000"/>
              </a:lnSpc>
              <a:spcBef>
                <a:spcPct val="20000"/>
              </a:spcBef>
              <a:spcAft>
                <a:spcPct val="0"/>
              </a:spcAft>
              <a:defRPr sz="1600" b="1">
                <a:solidFill>
                  <a:schemeClr val="tx1"/>
                </a:solidFill>
                <a:latin typeface="Arial" panose="020B0604020202020204" pitchFamily="34" charset="0"/>
              </a:defRPr>
            </a:lvl6pPr>
            <a:lvl7pPr marL="2971800" indent="-228600" eaLnBrk="0" fontAlgn="base" hangingPunct="0">
              <a:lnSpc>
                <a:spcPct val="125000"/>
              </a:lnSpc>
              <a:spcBef>
                <a:spcPct val="20000"/>
              </a:spcBef>
              <a:spcAft>
                <a:spcPct val="0"/>
              </a:spcAft>
              <a:defRPr sz="1600" b="1">
                <a:solidFill>
                  <a:schemeClr val="tx1"/>
                </a:solidFill>
                <a:latin typeface="Arial" panose="020B0604020202020204" pitchFamily="34" charset="0"/>
              </a:defRPr>
            </a:lvl7pPr>
            <a:lvl8pPr marL="3429000" indent="-228600" eaLnBrk="0" fontAlgn="base" hangingPunct="0">
              <a:lnSpc>
                <a:spcPct val="125000"/>
              </a:lnSpc>
              <a:spcBef>
                <a:spcPct val="20000"/>
              </a:spcBef>
              <a:spcAft>
                <a:spcPct val="0"/>
              </a:spcAft>
              <a:defRPr sz="1600" b="1">
                <a:solidFill>
                  <a:schemeClr val="tx1"/>
                </a:solidFill>
                <a:latin typeface="Arial" panose="020B0604020202020204" pitchFamily="34" charset="0"/>
              </a:defRPr>
            </a:lvl8pPr>
            <a:lvl9pPr marL="3886200" indent="-228600" eaLnBrk="0" fontAlgn="base" hangingPunct="0">
              <a:lnSpc>
                <a:spcPct val="125000"/>
              </a:lnSpc>
              <a:spcBef>
                <a:spcPct val="20000"/>
              </a:spcBef>
              <a:spcAft>
                <a:spcPct val="0"/>
              </a:spcAft>
              <a:defRPr sz="1600" b="1">
                <a:solidFill>
                  <a:schemeClr val="tx1"/>
                </a:solidFill>
                <a:latin typeface="Arial" panose="020B0604020202020204" pitchFamily="34" charset="0"/>
              </a:defRPr>
            </a:lvl9pPr>
          </a:lstStyle>
          <a:p>
            <a:pPr eaLnBrk="1" hangingPunct="1"/>
            <a:fld id="{BFF5E17E-8F1B-4EFD-8AD7-6BC6581D3F0D}" type="slidenum">
              <a:rPr lang="de-AT" altLang="en-US" sz="1200" b="0"/>
              <a:pPr eaLnBrk="1" hangingPunct="1"/>
              <a:t>21</a:t>
            </a:fld>
            <a:endParaRPr lang="de-AT" altLang="en-US" sz="1200" b="0"/>
          </a:p>
        </p:txBody>
      </p:sp>
      <p:sp>
        <p:nvSpPr>
          <p:cNvPr id="108547" name="Rectangle 2">
            <a:extLst>
              <a:ext uri="{FF2B5EF4-FFF2-40B4-BE49-F238E27FC236}">
                <a16:creationId xmlns:a16="http://schemas.microsoft.com/office/drawing/2014/main" id="{BC112447-3820-A4AE-F333-5B09E00A75AF}"/>
              </a:ext>
            </a:extLst>
          </p:cNvPr>
          <p:cNvSpPr>
            <a:spLocks noGrp="1" noRot="1" noChangeAspect="1" noChangeArrowheads="1" noTextEdit="1"/>
          </p:cNvSpPr>
          <p:nvPr>
            <p:ph type="sldImg"/>
          </p:nvPr>
        </p:nvSpPr>
        <p:spPr>
          <a:xfrm>
            <a:off x="88900" y="746125"/>
            <a:ext cx="6604000" cy="3714750"/>
          </a:xfrm>
          <a:ln/>
        </p:spPr>
      </p:sp>
      <p:sp>
        <p:nvSpPr>
          <p:cNvPr id="108548" name="Rectangle 3">
            <a:extLst>
              <a:ext uri="{FF2B5EF4-FFF2-40B4-BE49-F238E27FC236}">
                <a16:creationId xmlns:a16="http://schemas.microsoft.com/office/drawing/2014/main" id="{9CA1457B-C5E4-6501-2954-6CA872398A5F}"/>
              </a:ext>
            </a:extLst>
          </p:cNvPr>
          <p:cNvSpPr>
            <a:spLocks noGrp="1" noChangeArrowheads="1"/>
          </p:cNvSpPr>
          <p:nvPr>
            <p:ph type="body" idx="1"/>
          </p:nvPr>
        </p:nvSpPr>
        <p:spPr>
          <a:xfrm>
            <a:off x="904875" y="4710113"/>
            <a:ext cx="4972050" cy="4464050"/>
          </a:xfrm>
          <a:noFill/>
        </p:spPr>
        <p:txBody>
          <a:bodyPr/>
          <a:lstStyle/>
          <a:p>
            <a:pPr eaLnBrk="1" hangingPunct="1"/>
            <a:endParaRPr lang="en-GB"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37E94C8-0DD0-6D6B-E26B-E73443060D0D}"/>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endParaRPr lang="en-GB"/>
          </a:p>
        </p:txBody>
      </p:sp>
      <p:sp>
        <p:nvSpPr>
          <p:cNvPr id="3" name="Untertitel 2">
            <a:extLst>
              <a:ext uri="{FF2B5EF4-FFF2-40B4-BE49-F238E27FC236}">
                <a16:creationId xmlns:a16="http://schemas.microsoft.com/office/drawing/2014/main" id="{B75ACFD3-ABB1-8993-9AD0-0A1BEDCAA0A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GB"/>
          </a:p>
        </p:txBody>
      </p:sp>
      <p:sp>
        <p:nvSpPr>
          <p:cNvPr id="4" name="Datumsplatzhalter 3">
            <a:extLst>
              <a:ext uri="{FF2B5EF4-FFF2-40B4-BE49-F238E27FC236}">
                <a16:creationId xmlns:a16="http://schemas.microsoft.com/office/drawing/2014/main" id="{E6C268FD-CC3F-8728-34BF-C1E9A83EACB2}"/>
              </a:ext>
            </a:extLst>
          </p:cNvPr>
          <p:cNvSpPr>
            <a:spLocks noGrp="1"/>
          </p:cNvSpPr>
          <p:nvPr>
            <p:ph type="dt" sz="half" idx="10"/>
          </p:nvPr>
        </p:nvSpPr>
        <p:spPr/>
        <p:txBody>
          <a:bodyPr/>
          <a:lstStyle/>
          <a:p>
            <a:fld id="{6CCA64AF-B7B1-437D-BF6B-074C7D97AB99}" type="datetimeFigureOut">
              <a:rPr lang="en-GB" smtClean="0"/>
              <a:t>08/04/2024</a:t>
            </a:fld>
            <a:endParaRPr lang="en-GB" dirty="0"/>
          </a:p>
        </p:txBody>
      </p:sp>
      <p:sp>
        <p:nvSpPr>
          <p:cNvPr id="5" name="Fußzeilenplatzhalter 4">
            <a:extLst>
              <a:ext uri="{FF2B5EF4-FFF2-40B4-BE49-F238E27FC236}">
                <a16:creationId xmlns:a16="http://schemas.microsoft.com/office/drawing/2014/main" id="{3A5B0D43-C591-6FEC-7EAB-F1CB6D9D5669}"/>
              </a:ext>
            </a:extLst>
          </p:cNvPr>
          <p:cNvSpPr>
            <a:spLocks noGrp="1"/>
          </p:cNvSpPr>
          <p:nvPr>
            <p:ph type="ftr" sz="quarter" idx="11"/>
          </p:nvPr>
        </p:nvSpPr>
        <p:spPr/>
        <p:txBody>
          <a:bodyPr/>
          <a:lstStyle/>
          <a:p>
            <a:endParaRPr lang="en-GB" dirty="0"/>
          </a:p>
        </p:txBody>
      </p:sp>
      <p:sp>
        <p:nvSpPr>
          <p:cNvPr id="6" name="Foliennummernplatzhalter 5">
            <a:extLst>
              <a:ext uri="{FF2B5EF4-FFF2-40B4-BE49-F238E27FC236}">
                <a16:creationId xmlns:a16="http://schemas.microsoft.com/office/drawing/2014/main" id="{E4814839-7936-DD0F-816F-301CC88F478A}"/>
              </a:ext>
            </a:extLst>
          </p:cNvPr>
          <p:cNvSpPr>
            <a:spLocks noGrp="1"/>
          </p:cNvSpPr>
          <p:nvPr>
            <p:ph type="sldNum" sz="quarter" idx="12"/>
          </p:nvPr>
        </p:nvSpPr>
        <p:spPr/>
        <p:txBody>
          <a:bodyPr/>
          <a:lstStyle/>
          <a:p>
            <a:fld id="{B136DF19-FA9E-48D9-93D8-3778AD119650}" type="slidenum">
              <a:rPr lang="en-GB" smtClean="0"/>
              <a:t>‹#›</a:t>
            </a:fld>
            <a:endParaRPr lang="en-GB" dirty="0"/>
          </a:p>
        </p:txBody>
      </p:sp>
    </p:spTree>
    <p:extLst>
      <p:ext uri="{BB962C8B-B14F-4D97-AF65-F5344CB8AC3E}">
        <p14:creationId xmlns:p14="http://schemas.microsoft.com/office/powerpoint/2010/main" val="21437680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F3FE78-71E4-A3B2-1B85-D2E1D17330AD}"/>
              </a:ext>
            </a:extLst>
          </p:cNvPr>
          <p:cNvSpPr>
            <a:spLocks noGrp="1"/>
          </p:cNvSpPr>
          <p:nvPr>
            <p:ph type="title"/>
          </p:nvPr>
        </p:nvSpPr>
        <p:spPr/>
        <p:txBody>
          <a:bodyPr/>
          <a:lstStyle/>
          <a:p>
            <a:r>
              <a:rPr lang="de-DE"/>
              <a:t>Mastertitelformat bearbeiten</a:t>
            </a:r>
            <a:endParaRPr lang="en-GB"/>
          </a:p>
        </p:txBody>
      </p:sp>
      <p:sp>
        <p:nvSpPr>
          <p:cNvPr id="3" name="Vertikaler Textplatzhalter 2">
            <a:extLst>
              <a:ext uri="{FF2B5EF4-FFF2-40B4-BE49-F238E27FC236}">
                <a16:creationId xmlns:a16="http://schemas.microsoft.com/office/drawing/2014/main" id="{0C4DFC7E-42E8-29A4-3619-89D9C6720553}"/>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Datumsplatzhalter 3">
            <a:extLst>
              <a:ext uri="{FF2B5EF4-FFF2-40B4-BE49-F238E27FC236}">
                <a16:creationId xmlns:a16="http://schemas.microsoft.com/office/drawing/2014/main" id="{2383279F-A3AE-52DD-D628-88ECFB848BDB}"/>
              </a:ext>
            </a:extLst>
          </p:cNvPr>
          <p:cNvSpPr>
            <a:spLocks noGrp="1"/>
          </p:cNvSpPr>
          <p:nvPr>
            <p:ph type="dt" sz="half" idx="10"/>
          </p:nvPr>
        </p:nvSpPr>
        <p:spPr/>
        <p:txBody>
          <a:bodyPr/>
          <a:lstStyle/>
          <a:p>
            <a:fld id="{6CCA64AF-B7B1-437D-BF6B-074C7D97AB99}" type="datetimeFigureOut">
              <a:rPr lang="en-GB" smtClean="0"/>
              <a:t>08/04/2024</a:t>
            </a:fld>
            <a:endParaRPr lang="en-GB" dirty="0"/>
          </a:p>
        </p:txBody>
      </p:sp>
      <p:sp>
        <p:nvSpPr>
          <p:cNvPr id="5" name="Fußzeilenplatzhalter 4">
            <a:extLst>
              <a:ext uri="{FF2B5EF4-FFF2-40B4-BE49-F238E27FC236}">
                <a16:creationId xmlns:a16="http://schemas.microsoft.com/office/drawing/2014/main" id="{4995327B-3B88-8A51-F589-DA9113BDA05D}"/>
              </a:ext>
            </a:extLst>
          </p:cNvPr>
          <p:cNvSpPr>
            <a:spLocks noGrp="1"/>
          </p:cNvSpPr>
          <p:nvPr>
            <p:ph type="ftr" sz="quarter" idx="11"/>
          </p:nvPr>
        </p:nvSpPr>
        <p:spPr/>
        <p:txBody>
          <a:bodyPr/>
          <a:lstStyle/>
          <a:p>
            <a:endParaRPr lang="en-GB" dirty="0"/>
          </a:p>
        </p:txBody>
      </p:sp>
      <p:sp>
        <p:nvSpPr>
          <p:cNvPr id="6" name="Foliennummernplatzhalter 5">
            <a:extLst>
              <a:ext uri="{FF2B5EF4-FFF2-40B4-BE49-F238E27FC236}">
                <a16:creationId xmlns:a16="http://schemas.microsoft.com/office/drawing/2014/main" id="{20B3566E-FD1F-B153-BF8F-84741109D44E}"/>
              </a:ext>
            </a:extLst>
          </p:cNvPr>
          <p:cNvSpPr>
            <a:spLocks noGrp="1"/>
          </p:cNvSpPr>
          <p:nvPr>
            <p:ph type="sldNum" sz="quarter" idx="12"/>
          </p:nvPr>
        </p:nvSpPr>
        <p:spPr/>
        <p:txBody>
          <a:bodyPr/>
          <a:lstStyle/>
          <a:p>
            <a:fld id="{B136DF19-FA9E-48D9-93D8-3778AD119650}" type="slidenum">
              <a:rPr lang="en-GB" smtClean="0"/>
              <a:t>‹#›</a:t>
            </a:fld>
            <a:endParaRPr lang="en-GB" dirty="0"/>
          </a:p>
        </p:txBody>
      </p:sp>
    </p:spTree>
    <p:extLst>
      <p:ext uri="{BB962C8B-B14F-4D97-AF65-F5344CB8AC3E}">
        <p14:creationId xmlns:p14="http://schemas.microsoft.com/office/powerpoint/2010/main" val="5200099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44C58996-61E2-6299-439D-5E0C61454206}"/>
              </a:ext>
            </a:extLst>
          </p:cNvPr>
          <p:cNvSpPr>
            <a:spLocks noGrp="1"/>
          </p:cNvSpPr>
          <p:nvPr>
            <p:ph type="title" orient="vert"/>
          </p:nvPr>
        </p:nvSpPr>
        <p:spPr>
          <a:xfrm>
            <a:off x="8724900" y="365125"/>
            <a:ext cx="2628900" cy="5811838"/>
          </a:xfrm>
        </p:spPr>
        <p:txBody>
          <a:bodyPr vert="eaVert"/>
          <a:lstStyle/>
          <a:p>
            <a:r>
              <a:rPr lang="de-DE"/>
              <a:t>Mastertitelformat bearbeiten</a:t>
            </a:r>
            <a:endParaRPr lang="en-GB"/>
          </a:p>
        </p:txBody>
      </p:sp>
      <p:sp>
        <p:nvSpPr>
          <p:cNvPr id="3" name="Vertikaler Textplatzhalter 2">
            <a:extLst>
              <a:ext uri="{FF2B5EF4-FFF2-40B4-BE49-F238E27FC236}">
                <a16:creationId xmlns:a16="http://schemas.microsoft.com/office/drawing/2014/main" id="{0E5CFD18-EAEC-8DEB-85C0-55A8B7EEBBCC}"/>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Datumsplatzhalter 3">
            <a:extLst>
              <a:ext uri="{FF2B5EF4-FFF2-40B4-BE49-F238E27FC236}">
                <a16:creationId xmlns:a16="http://schemas.microsoft.com/office/drawing/2014/main" id="{554E6DFB-E135-B803-0FA5-1666605AC96A}"/>
              </a:ext>
            </a:extLst>
          </p:cNvPr>
          <p:cNvSpPr>
            <a:spLocks noGrp="1"/>
          </p:cNvSpPr>
          <p:nvPr>
            <p:ph type="dt" sz="half" idx="10"/>
          </p:nvPr>
        </p:nvSpPr>
        <p:spPr/>
        <p:txBody>
          <a:bodyPr/>
          <a:lstStyle/>
          <a:p>
            <a:fld id="{6CCA64AF-B7B1-437D-BF6B-074C7D97AB99}" type="datetimeFigureOut">
              <a:rPr lang="en-GB" smtClean="0"/>
              <a:t>08/04/2024</a:t>
            </a:fld>
            <a:endParaRPr lang="en-GB" dirty="0"/>
          </a:p>
        </p:txBody>
      </p:sp>
      <p:sp>
        <p:nvSpPr>
          <p:cNvPr id="5" name="Fußzeilenplatzhalter 4">
            <a:extLst>
              <a:ext uri="{FF2B5EF4-FFF2-40B4-BE49-F238E27FC236}">
                <a16:creationId xmlns:a16="http://schemas.microsoft.com/office/drawing/2014/main" id="{506B582B-7D59-DAB1-9090-BA289E115673}"/>
              </a:ext>
            </a:extLst>
          </p:cNvPr>
          <p:cNvSpPr>
            <a:spLocks noGrp="1"/>
          </p:cNvSpPr>
          <p:nvPr>
            <p:ph type="ftr" sz="quarter" idx="11"/>
          </p:nvPr>
        </p:nvSpPr>
        <p:spPr/>
        <p:txBody>
          <a:bodyPr/>
          <a:lstStyle/>
          <a:p>
            <a:endParaRPr lang="en-GB" dirty="0"/>
          </a:p>
        </p:txBody>
      </p:sp>
      <p:sp>
        <p:nvSpPr>
          <p:cNvPr id="6" name="Foliennummernplatzhalter 5">
            <a:extLst>
              <a:ext uri="{FF2B5EF4-FFF2-40B4-BE49-F238E27FC236}">
                <a16:creationId xmlns:a16="http://schemas.microsoft.com/office/drawing/2014/main" id="{6EFA2512-F8B1-4F03-486F-2A9EDD185E1B}"/>
              </a:ext>
            </a:extLst>
          </p:cNvPr>
          <p:cNvSpPr>
            <a:spLocks noGrp="1"/>
          </p:cNvSpPr>
          <p:nvPr>
            <p:ph type="sldNum" sz="quarter" idx="12"/>
          </p:nvPr>
        </p:nvSpPr>
        <p:spPr/>
        <p:txBody>
          <a:bodyPr/>
          <a:lstStyle/>
          <a:p>
            <a:fld id="{B136DF19-FA9E-48D9-93D8-3778AD119650}" type="slidenum">
              <a:rPr lang="en-GB" smtClean="0"/>
              <a:t>‹#›</a:t>
            </a:fld>
            <a:endParaRPr lang="en-GB" dirty="0"/>
          </a:p>
        </p:txBody>
      </p:sp>
    </p:spTree>
    <p:extLst>
      <p:ext uri="{BB962C8B-B14F-4D97-AF65-F5344CB8AC3E}">
        <p14:creationId xmlns:p14="http://schemas.microsoft.com/office/powerpoint/2010/main" val="348201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noProof="1"/>
              <a:t>Click to edit Master title style</a:t>
            </a:r>
            <a:endParaRPr lang="en-GB"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1"/>
              <a:t>Click to edit Master subtitle style</a:t>
            </a:r>
            <a:endParaRPr lang="en-GB" noProof="1"/>
          </a:p>
        </p:txBody>
      </p:sp>
      <p:sp>
        <p:nvSpPr>
          <p:cNvPr id="4" name="Date Placeholder 3">
            <a:extLst>
              <a:ext uri="{FF2B5EF4-FFF2-40B4-BE49-F238E27FC236}">
                <a16:creationId xmlns:a16="http://schemas.microsoft.com/office/drawing/2014/main" id="{CFCD8A8B-D833-43B2-8A15-E31924937526}"/>
              </a:ext>
            </a:extLst>
          </p:cNvPr>
          <p:cNvSpPr>
            <a:spLocks noGrp="1"/>
          </p:cNvSpPr>
          <p:nvPr>
            <p:ph type="dt" sz="half" idx="10"/>
          </p:nvPr>
        </p:nvSpPr>
        <p:spPr/>
        <p:txBody>
          <a:bodyPr/>
          <a:lstStyle>
            <a:lvl1pPr>
              <a:defRPr/>
            </a:lvl1pPr>
          </a:lstStyle>
          <a:p>
            <a:pPr>
              <a:defRPr/>
            </a:pPr>
            <a:endParaRPr lang="en-GB" altLang="zh-CN" dirty="0"/>
          </a:p>
        </p:txBody>
      </p:sp>
      <p:sp>
        <p:nvSpPr>
          <p:cNvPr id="5" name="Footer Placeholder 4">
            <a:extLst>
              <a:ext uri="{FF2B5EF4-FFF2-40B4-BE49-F238E27FC236}">
                <a16:creationId xmlns:a16="http://schemas.microsoft.com/office/drawing/2014/main" id="{108DF881-1729-46C6-B143-98A9035C287F}"/>
              </a:ext>
            </a:extLst>
          </p:cNvPr>
          <p:cNvSpPr>
            <a:spLocks noGrp="1"/>
          </p:cNvSpPr>
          <p:nvPr>
            <p:ph type="ftr" sz="quarter" idx="11"/>
          </p:nvPr>
        </p:nvSpPr>
        <p:spPr/>
        <p:txBody>
          <a:bodyPr/>
          <a:lstStyle>
            <a:lvl1pPr>
              <a:defRPr/>
            </a:lvl1pPr>
          </a:lstStyle>
          <a:p>
            <a:pPr>
              <a:defRPr/>
            </a:pPr>
            <a:endParaRPr lang="en-GB" altLang="zh-CN" dirty="0"/>
          </a:p>
        </p:txBody>
      </p:sp>
      <p:sp>
        <p:nvSpPr>
          <p:cNvPr id="6" name="Slide Number Placeholder 5">
            <a:extLst>
              <a:ext uri="{FF2B5EF4-FFF2-40B4-BE49-F238E27FC236}">
                <a16:creationId xmlns:a16="http://schemas.microsoft.com/office/drawing/2014/main" id="{BF842777-4AC5-4300-AB7B-5E659E433AF3}"/>
              </a:ext>
            </a:extLst>
          </p:cNvPr>
          <p:cNvSpPr>
            <a:spLocks noGrp="1"/>
          </p:cNvSpPr>
          <p:nvPr>
            <p:ph type="sldNum" sz="quarter" idx="12"/>
          </p:nvPr>
        </p:nvSpPr>
        <p:spPr/>
        <p:txBody>
          <a:bodyPr/>
          <a:lstStyle>
            <a:lvl1pPr>
              <a:defRPr/>
            </a:lvl1pPr>
          </a:lstStyle>
          <a:p>
            <a:pPr>
              <a:defRPr/>
            </a:pPr>
            <a:fld id="{06B1E294-1A41-43BA-B8A2-79E52D600171}" type="slidenum">
              <a:rPr lang="en-GB" altLang="zh-CN"/>
              <a:pPr>
                <a:defRPr/>
              </a:pPr>
              <a:t>‹#›</a:t>
            </a:fld>
            <a:endParaRPr lang="en-GB" altLang="zh-CN" dirty="0"/>
          </a:p>
        </p:txBody>
      </p:sp>
    </p:spTree>
    <p:extLst>
      <p:ext uri="{BB962C8B-B14F-4D97-AF65-F5344CB8AC3E}">
        <p14:creationId xmlns:p14="http://schemas.microsoft.com/office/powerpoint/2010/main" val="14564593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
        <p:nvSpPr>
          <p:cNvPr id="3" name="Content Placeholder 2"/>
          <p:cNvSpPr>
            <a:spLocks noGrp="1"/>
          </p:cNvSpPr>
          <p:nvPr>
            <p:ph idx="1"/>
          </p:nvPr>
        </p:nvSpPr>
        <p:spPr/>
        <p:txBody>
          <a:bodyPr/>
          <a:lstStyle/>
          <a:p>
            <a:pPr lvl="0"/>
            <a:r>
              <a:rPr lang="en-US" noProof="1"/>
              <a:t>Edit Master text styles</a:t>
            </a:r>
          </a:p>
          <a:p>
            <a:pPr lvl="1"/>
            <a:r>
              <a:rPr lang="en-US" noProof="1"/>
              <a:t>Second level</a:t>
            </a:r>
          </a:p>
          <a:p>
            <a:pPr lvl="2"/>
            <a:r>
              <a:rPr lang="en-US" noProof="1"/>
              <a:t>Third level</a:t>
            </a:r>
          </a:p>
          <a:p>
            <a:pPr lvl="3"/>
            <a:r>
              <a:rPr lang="en-US" noProof="1"/>
              <a:t>Fourth level</a:t>
            </a:r>
          </a:p>
          <a:p>
            <a:pPr lvl="4"/>
            <a:r>
              <a:rPr lang="en-US" noProof="1"/>
              <a:t>Fifth level</a:t>
            </a:r>
            <a:endParaRPr lang="en-GB" noProof="1"/>
          </a:p>
        </p:txBody>
      </p:sp>
      <p:sp>
        <p:nvSpPr>
          <p:cNvPr id="4" name="Date Placeholder 3">
            <a:extLst>
              <a:ext uri="{FF2B5EF4-FFF2-40B4-BE49-F238E27FC236}">
                <a16:creationId xmlns:a16="http://schemas.microsoft.com/office/drawing/2014/main" id="{76DA50B3-DB7D-43AC-BD98-9FFFC1CB7C67}"/>
              </a:ext>
            </a:extLst>
          </p:cNvPr>
          <p:cNvSpPr>
            <a:spLocks noGrp="1"/>
          </p:cNvSpPr>
          <p:nvPr>
            <p:ph type="dt" sz="half" idx="10"/>
          </p:nvPr>
        </p:nvSpPr>
        <p:spPr/>
        <p:txBody>
          <a:bodyPr/>
          <a:lstStyle>
            <a:lvl1pPr>
              <a:defRPr/>
            </a:lvl1pPr>
          </a:lstStyle>
          <a:p>
            <a:pPr>
              <a:defRPr/>
            </a:pPr>
            <a:endParaRPr lang="en-GB" altLang="zh-CN" dirty="0"/>
          </a:p>
        </p:txBody>
      </p:sp>
      <p:sp>
        <p:nvSpPr>
          <p:cNvPr id="5" name="Footer Placeholder 4">
            <a:extLst>
              <a:ext uri="{FF2B5EF4-FFF2-40B4-BE49-F238E27FC236}">
                <a16:creationId xmlns:a16="http://schemas.microsoft.com/office/drawing/2014/main" id="{DB54CFB8-E83B-47D2-98D2-3A837222E84C}"/>
              </a:ext>
            </a:extLst>
          </p:cNvPr>
          <p:cNvSpPr>
            <a:spLocks noGrp="1"/>
          </p:cNvSpPr>
          <p:nvPr>
            <p:ph type="ftr" sz="quarter" idx="11"/>
          </p:nvPr>
        </p:nvSpPr>
        <p:spPr/>
        <p:txBody>
          <a:bodyPr/>
          <a:lstStyle>
            <a:lvl1pPr>
              <a:defRPr/>
            </a:lvl1pPr>
          </a:lstStyle>
          <a:p>
            <a:pPr>
              <a:defRPr/>
            </a:pPr>
            <a:endParaRPr lang="en-GB" altLang="zh-CN" dirty="0"/>
          </a:p>
        </p:txBody>
      </p:sp>
      <p:sp>
        <p:nvSpPr>
          <p:cNvPr id="6" name="Slide Number Placeholder 5">
            <a:extLst>
              <a:ext uri="{FF2B5EF4-FFF2-40B4-BE49-F238E27FC236}">
                <a16:creationId xmlns:a16="http://schemas.microsoft.com/office/drawing/2014/main" id="{1A464E19-DEB8-43B1-96EA-25725C406251}"/>
              </a:ext>
            </a:extLst>
          </p:cNvPr>
          <p:cNvSpPr>
            <a:spLocks noGrp="1"/>
          </p:cNvSpPr>
          <p:nvPr>
            <p:ph type="sldNum" sz="quarter" idx="12"/>
          </p:nvPr>
        </p:nvSpPr>
        <p:spPr/>
        <p:txBody>
          <a:bodyPr/>
          <a:lstStyle>
            <a:lvl1pPr>
              <a:defRPr/>
            </a:lvl1pPr>
          </a:lstStyle>
          <a:p>
            <a:pPr>
              <a:defRPr/>
            </a:pPr>
            <a:fld id="{E65DF9E1-F9F2-4B59-83E0-144CC79103B2}" type="slidenum">
              <a:rPr lang="en-GB" altLang="zh-CN"/>
              <a:pPr>
                <a:defRPr/>
              </a:pPr>
              <a:t>‹#›</a:t>
            </a:fld>
            <a:endParaRPr lang="en-GB" altLang="zh-CN" dirty="0"/>
          </a:p>
        </p:txBody>
      </p:sp>
    </p:spTree>
    <p:extLst>
      <p:ext uri="{BB962C8B-B14F-4D97-AF65-F5344CB8AC3E}">
        <p14:creationId xmlns:p14="http://schemas.microsoft.com/office/powerpoint/2010/main" val="31281961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noProof="1"/>
              <a:t>Click to edit Master title style</a:t>
            </a:r>
            <a:endParaRPr lang="en-GB" noProof="1"/>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1"/>
              <a:t>Edit Master text styles</a:t>
            </a:r>
          </a:p>
        </p:txBody>
      </p:sp>
      <p:sp>
        <p:nvSpPr>
          <p:cNvPr id="4" name="Date Placeholder 3">
            <a:extLst>
              <a:ext uri="{FF2B5EF4-FFF2-40B4-BE49-F238E27FC236}">
                <a16:creationId xmlns:a16="http://schemas.microsoft.com/office/drawing/2014/main" id="{D4FDE995-115B-4905-81FC-FA5B14072F4E}"/>
              </a:ext>
            </a:extLst>
          </p:cNvPr>
          <p:cNvSpPr>
            <a:spLocks noGrp="1"/>
          </p:cNvSpPr>
          <p:nvPr>
            <p:ph type="dt" sz="half" idx="10"/>
          </p:nvPr>
        </p:nvSpPr>
        <p:spPr/>
        <p:txBody>
          <a:bodyPr/>
          <a:lstStyle>
            <a:lvl1pPr>
              <a:defRPr/>
            </a:lvl1pPr>
          </a:lstStyle>
          <a:p>
            <a:pPr>
              <a:defRPr/>
            </a:pPr>
            <a:endParaRPr lang="en-GB" altLang="zh-CN" dirty="0"/>
          </a:p>
        </p:txBody>
      </p:sp>
      <p:sp>
        <p:nvSpPr>
          <p:cNvPr id="5" name="Footer Placeholder 4">
            <a:extLst>
              <a:ext uri="{FF2B5EF4-FFF2-40B4-BE49-F238E27FC236}">
                <a16:creationId xmlns:a16="http://schemas.microsoft.com/office/drawing/2014/main" id="{F34D7A66-70A0-46AF-AB7A-BC8C76F66F2D}"/>
              </a:ext>
            </a:extLst>
          </p:cNvPr>
          <p:cNvSpPr>
            <a:spLocks noGrp="1"/>
          </p:cNvSpPr>
          <p:nvPr>
            <p:ph type="ftr" sz="quarter" idx="11"/>
          </p:nvPr>
        </p:nvSpPr>
        <p:spPr/>
        <p:txBody>
          <a:bodyPr/>
          <a:lstStyle>
            <a:lvl1pPr>
              <a:defRPr/>
            </a:lvl1pPr>
          </a:lstStyle>
          <a:p>
            <a:pPr>
              <a:defRPr/>
            </a:pPr>
            <a:endParaRPr lang="en-GB" altLang="zh-CN" dirty="0"/>
          </a:p>
        </p:txBody>
      </p:sp>
      <p:sp>
        <p:nvSpPr>
          <p:cNvPr id="6" name="Slide Number Placeholder 5">
            <a:extLst>
              <a:ext uri="{FF2B5EF4-FFF2-40B4-BE49-F238E27FC236}">
                <a16:creationId xmlns:a16="http://schemas.microsoft.com/office/drawing/2014/main" id="{C89B8B17-76D8-4179-BB80-CC06445EABAD}"/>
              </a:ext>
            </a:extLst>
          </p:cNvPr>
          <p:cNvSpPr>
            <a:spLocks noGrp="1"/>
          </p:cNvSpPr>
          <p:nvPr>
            <p:ph type="sldNum" sz="quarter" idx="12"/>
          </p:nvPr>
        </p:nvSpPr>
        <p:spPr/>
        <p:txBody>
          <a:bodyPr/>
          <a:lstStyle>
            <a:lvl1pPr>
              <a:defRPr/>
            </a:lvl1pPr>
          </a:lstStyle>
          <a:p>
            <a:pPr>
              <a:defRPr/>
            </a:pPr>
            <a:fld id="{497DBD37-D7DB-4A6B-81D0-E05A2E54F82D}" type="slidenum">
              <a:rPr lang="en-GB" altLang="zh-CN"/>
              <a:pPr>
                <a:defRPr/>
              </a:pPr>
              <a:t>‹#›</a:t>
            </a:fld>
            <a:endParaRPr lang="en-GB" altLang="zh-CN" dirty="0"/>
          </a:p>
        </p:txBody>
      </p:sp>
    </p:spTree>
    <p:extLst>
      <p:ext uri="{BB962C8B-B14F-4D97-AF65-F5344CB8AC3E}">
        <p14:creationId xmlns:p14="http://schemas.microsoft.com/office/powerpoint/2010/main" val="28481029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
        <p:nvSpPr>
          <p:cNvPr id="3" name="Content Placeholder 2"/>
          <p:cNvSpPr>
            <a:spLocks noGrp="1"/>
          </p:cNvSpPr>
          <p:nvPr>
            <p:ph sz="half" idx="1"/>
          </p:nvPr>
        </p:nvSpPr>
        <p:spPr>
          <a:xfrm>
            <a:off x="838200" y="1825625"/>
            <a:ext cx="5181600" cy="4351338"/>
          </a:xfrm>
        </p:spPr>
        <p:txBody>
          <a:bodyPr/>
          <a:lstStyle/>
          <a:p>
            <a:pPr lvl="0"/>
            <a:r>
              <a:rPr lang="en-US" noProof="1"/>
              <a:t>Edit Master text styles</a:t>
            </a:r>
          </a:p>
          <a:p>
            <a:pPr lvl="1"/>
            <a:r>
              <a:rPr lang="en-US" noProof="1"/>
              <a:t>Second level</a:t>
            </a:r>
          </a:p>
          <a:p>
            <a:pPr lvl="2"/>
            <a:r>
              <a:rPr lang="en-US" noProof="1"/>
              <a:t>Third level</a:t>
            </a:r>
          </a:p>
          <a:p>
            <a:pPr lvl="3"/>
            <a:r>
              <a:rPr lang="en-US" noProof="1"/>
              <a:t>Fourth level</a:t>
            </a:r>
          </a:p>
          <a:p>
            <a:pPr lvl="4"/>
            <a:r>
              <a:rPr lang="en-US" noProof="1"/>
              <a:t>Fifth level</a:t>
            </a:r>
            <a:endParaRPr lang="en-GB" noProof="1"/>
          </a:p>
        </p:txBody>
      </p:sp>
      <p:sp>
        <p:nvSpPr>
          <p:cNvPr id="4" name="Content Placeholder 3"/>
          <p:cNvSpPr>
            <a:spLocks noGrp="1"/>
          </p:cNvSpPr>
          <p:nvPr>
            <p:ph sz="half" idx="2"/>
          </p:nvPr>
        </p:nvSpPr>
        <p:spPr>
          <a:xfrm>
            <a:off x="6172200" y="1825625"/>
            <a:ext cx="5181600" cy="4351338"/>
          </a:xfrm>
        </p:spPr>
        <p:txBody>
          <a:bodyPr/>
          <a:lstStyle/>
          <a:p>
            <a:pPr lvl="0"/>
            <a:r>
              <a:rPr lang="en-US" noProof="1"/>
              <a:t>Edit Master text styles</a:t>
            </a:r>
          </a:p>
          <a:p>
            <a:pPr lvl="1"/>
            <a:r>
              <a:rPr lang="en-US" noProof="1"/>
              <a:t>Second level</a:t>
            </a:r>
          </a:p>
          <a:p>
            <a:pPr lvl="2"/>
            <a:r>
              <a:rPr lang="en-US" noProof="1"/>
              <a:t>Third level</a:t>
            </a:r>
          </a:p>
          <a:p>
            <a:pPr lvl="3"/>
            <a:r>
              <a:rPr lang="en-US" noProof="1"/>
              <a:t>Fourth level</a:t>
            </a:r>
          </a:p>
          <a:p>
            <a:pPr lvl="4"/>
            <a:r>
              <a:rPr lang="en-US" noProof="1"/>
              <a:t>Fifth level</a:t>
            </a:r>
            <a:endParaRPr lang="en-GB" noProof="1"/>
          </a:p>
        </p:txBody>
      </p:sp>
      <p:sp>
        <p:nvSpPr>
          <p:cNvPr id="5" name="Date Placeholder 3">
            <a:extLst>
              <a:ext uri="{FF2B5EF4-FFF2-40B4-BE49-F238E27FC236}">
                <a16:creationId xmlns:a16="http://schemas.microsoft.com/office/drawing/2014/main" id="{B7982B7E-264F-47DA-A5C3-0468777355C2}"/>
              </a:ext>
            </a:extLst>
          </p:cNvPr>
          <p:cNvSpPr>
            <a:spLocks noGrp="1"/>
          </p:cNvSpPr>
          <p:nvPr>
            <p:ph type="dt" sz="half" idx="10"/>
          </p:nvPr>
        </p:nvSpPr>
        <p:spPr/>
        <p:txBody>
          <a:bodyPr/>
          <a:lstStyle>
            <a:lvl1pPr>
              <a:defRPr/>
            </a:lvl1pPr>
          </a:lstStyle>
          <a:p>
            <a:pPr>
              <a:defRPr/>
            </a:pPr>
            <a:endParaRPr lang="en-GB" altLang="zh-CN" dirty="0"/>
          </a:p>
        </p:txBody>
      </p:sp>
      <p:sp>
        <p:nvSpPr>
          <p:cNvPr id="6" name="Footer Placeholder 4">
            <a:extLst>
              <a:ext uri="{FF2B5EF4-FFF2-40B4-BE49-F238E27FC236}">
                <a16:creationId xmlns:a16="http://schemas.microsoft.com/office/drawing/2014/main" id="{556EA5EE-8390-4E11-AB7A-701A28739DA2}"/>
              </a:ext>
            </a:extLst>
          </p:cNvPr>
          <p:cNvSpPr>
            <a:spLocks noGrp="1"/>
          </p:cNvSpPr>
          <p:nvPr>
            <p:ph type="ftr" sz="quarter" idx="11"/>
          </p:nvPr>
        </p:nvSpPr>
        <p:spPr/>
        <p:txBody>
          <a:bodyPr/>
          <a:lstStyle>
            <a:lvl1pPr>
              <a:defRPr/>
            </a:lvl1pPr>
          </a:lstStyle>
          <a:p>
            <a:pPr>
              <a:defRPr/>
            </a:pPr>
            <a:endParaRPr lang="en-GB" altLang="zh-CN" dirty="0"/>
          </a:p>
        </p:txBody>
      </p:sp>
      <p:sp>
        <p:nvSpPr>
          <p:cNvPr id="7" name="Slide Number Placeholder 5">
            <a:extLst>
              <a:ext uri="{FF2B5EF4-FFF2-40B4-BE49-F238E27FC236}">
                <a16:creationId xmlns:a16="http://schemas.microsoft.com/office/drawing/2014/main" id="{A31285E4-2DBB-4CDA-BBEE-48488C5F4FE5}"/>
              </a:ext>
            </a:extLst>
          </p:cNvPr>
          <p:cNvSpPr>
            <a:spLocks noGrp="1"/>
          </p:cNvSpPr>
          <p:nvPr>
            <p:ph type="sldNum" sz="quarter" idx="12"/>
          </p:nvPr>
        </p:nvSpPr>
        <p:spPr/>
        <p:txBody>
          <a:bodyPr/>
          <a:lstStyle>
            <a:lvl1pPr>
              <a:defRPr/>
            </a:lvl1pPr>
          </a:lstStyle>
          <a:p>
            <a:pPr>
              <a:defRPr/>
            </a:pPr>
            <a:fld id="{611263BA-C278-423E-9A51-E70B4C4031CA}" type="slidenum">
              <a:rPr lang="en-GB" altLang="zh-CN"/>
              <a:pPr>
                <a:defRPr/>
              </a:pPr>
              <a:t>‹#›</a:t>
            </a:fld>
            <a:endParaRPr lang="en-GB" altLang="zh-CN" dirty="0"/>
          </a:p>
        </p:txBody>
      </p:sp>
    </p:spTree>
    <p:extLst>
      <p:ext uri="{BB962C8B-B14F-4D97-AF65-F5344CB8AC3E}">
        <p14:creationId xmlns:p14="http://schemas.microsoft.com/office/powerpoint/2010/main" val="34980899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noProof="1"/>
              <a:t>Click to edit Master title style</a:t>
            </a:r>
            <a:endParaRPr lang="en-GB" noProof="1"/>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noProof="1"/>
              <a:t>Edit Master text styles</a:t>
            </a:r>
          </a:p>
          <a:p>
            <a:pPr lvl="1"/>
            <a:r>
              <a:rPr lang="en-US" noProof="1"/>
              <a:t>Second level</a:t>
            </a:r>
          </a:p>
          <a:p>
            <a:pPr lvl="2"/>
            <a:r>
              <a:rPr lang="en-US" noProof="1"/>
              <a:t>Third level</a:t>
            </a:r>
          </a:p>
          <a:p>
            <a:pPr lvl="3"/>
            <a:r>
              <a:rPr lang="en-US" noProof="1"/>
              <a:t>Fourth level</a:t>
            </a:r>
          </a:p>
          <a:p>
            <a:pPr lvl="4"/>
            <a:r>
              <a:rPr lang="en-US" noProof="1"/>
              <a:t>Fifth level</a:t>
            </a:r>
            <a:endParaRPr lang="en-GB" noProof="1"/>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noProof="1"/>
              <a:t>Edit Master text styles</a:t>
            </a:r>
          </a:p>
          <a:p>
            <a:pPr lvl="1"/>
            <a:r>
              <a:rPr lang="en-US" noProof="1"/>
              <a:t>Second level</a:t>
            </a:r>
          </a:p>
          <a:p>
            <a:pPr lvl="2"/>
            <a:r>
              <a:rPr lang="en-US" noProof="1"/>
              <a:t>Third level</a:t>
            </a:r>
          </a:p>
          <a:p>
            <a:pPr lvl="3"/>
            <a:r>
              <a:rPr lang="en-US" noProof="1"/>
              <a:t>Fourth level</a:t>
            </a:r>
          </a:p>
          <a:p>
            <a:pPr lvl="4"/>
            <a:r>
              <a:rPr lang="en-US" noProof="1"/>
              <a:t>Fifth level</a:t>
            </a:r>
            <a:endParaRPr lang="en-GB" noProof="1"/>
          </a:p>
        </p:txBody>
      </p:sp>
      <p:sp>
        <p:nvSpPr>
          <p:cNvPr id="7" name="Date Placeholder 3">
            <a:extLst>
              <a:ext uri="{FF2B5EF4-FFF2-40B4-BE49-F238E27FC236}">
                <a16:creationId xmlns:a16="http://schemas.microsoft.com/office/drawing/2014/main" id="{CFE3CC22-479B-4E73-BBA6-68C57DA3A88C}"/>
              </a:ext>
            </a:extLst>
          </p:cNvPr>
          <p:cNvSpPr>
            <a:spLocks noGrp="1"/>
          </p:cNvSpPr>
          <p:nvPr>
            <p:ph type="dt" sz="half" idx="10"/>
          </p:nvPr>
        </p:nvSpPr>
        <p:spPr/>
        <p:txBody>
          <a:bodyPr/>
          <a:lstStyle>
            <a:lvl1pPr>
              <a:defRPr/>
            </a:lvl1pPr>
          </a:lstStyle>
          <a:p>
            <a:pPr>
              <a:defRPr/>
            </a:pPr>
            <a:endParaRPr lang="en-GB" altLang="zh-CN" dirty="0"/>
          </a:p>
        </p:txBody>
      </p:sp>
      <p:sp>
        <p:nvSpPr>
          <p:cNvPr id="8" name="Footer Placeholder 4">
            <a:extLst>
              <a:ext uri="{FF2B5EF4-FFF2-40B4-BE49-F238E27FC236}">
                <a16:creationId xmlns:a16="http://schemas.microsoft.com/office/drawing/2014/main" id="{91261478-41ED-44D4-9AEC-678FC99E5D26}"/>
              </a:ext>
            </a:extLst>
          </p:cNvPr>
          <p:cNvSpPr>
            <a:spLocks noGrp="1"/>
          </p:cNvSpPr>
          <p:nvPr>
            <p:ph type="ftr" sz="quarter" idx="11"/>
          </p:nvPr>
        </p:nvSpPr>
        <p:spPr/>
        <p:txBody>
          <a:bodyPr/>
          <a:lstStyle>
            <a:lvl1pPr>
              <a:defRPr/>
            </a:lvl1pPr>
          </a:lstStyle>
          <a:p>
            <a:pPr>
              <a:defRPr/>
            </a:pPr>
            <a:endParaRPr lang="en-GB" altLang="zh-CN" dirty="0"/>
          </a:p>
        </p:txBody>
      </p:sp>
      <p:sp>
        <p:nvSpPr>
          <p:cNvPr id="9" name="Slide Number Placeholder 5">
            <a:extLst>
              <a:ext uri="{FF2B5EF4-FFF2-40B4-BE49-F238E27FC236}">
                <a16:creationId xmlns:a16="http://schemas.microsoft.com/office/drawing/2014/main" id="{5ABD5DC0-4D43-43CC-9BC3-D2E142B1B293}"/>
              </a:ext>
            </a:extLst>
          </p:cNvPr>
          <p:cNvSpPr>
            <a:spLocks noGrp="1"/>
          </p:cNvSpPr>
          <p:nvPr>
            <p:ph type="sldNum" sz="quarter" idx="12"/>
          </p:nvPr>
        </p:nvSpPr>
        <p:spPr/>
        <p:txBody>
          <a:bodyPr/>
          <a:lstStyle>
            <a:lvl1pPr>
              <a:defRPr/>
            </a:lvl1pPr>
          </a:lstStyle>
          <a:p>
            <a:pPr>
              <a:defRPr/>
            </a:pPr>
            <a:fld id="{4C87B7B8-241A-4512-BEBE-B0DE61591653}" type="slidenum">
              <a:rPr lang="en-GB" altLang="zh-CN"/>
              <a:pPr>
                <a:defRPr/>
              </a:pPr>
              <a:t>‹#›</a:t>
            </a:fld>
            <a:endParaRPr lang="en-GB" altLang="zh-CN" dirty="0"/>
          </a:p>
        </p:txBody>
      </p:sp>
    </p:spTree>
    <p:extLst>
      <p:ext uri="{BB962C8B-B14F-4D97-AF65-F5344CB8AC3E}">
        <p14:creationId xmlns:p14="http://schemas.microsoft.com/office/powerpoint/2010/main" val="8821322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
        <p:nvSpPr>
          <p:cNvPr id="3" name="Date Placeholder 3">
            <a:extLst>
              <a:ext uri="{FF2B5EF4-FFF2-40B4-BE49-F238E27FC236}">
                <a16:creationId xmlns:a16="http://schemas.microsoft.com/office/drawing/2014/main" id="{3C1DB19D-8F61-42EE-ACB0-D8DAEA366FA2}"/>
              </a:ext>
            </a:extLst>
          </p:cNvPr>
          <p:cNvSpPr>
            <a:spLocks noGrp="1"/>
          </p:cNvSpPr>
          <p:nvPr>
            <p:ph type="dt" sz="half" idx="10"/>
          </p:nvPr>
        </p:nvSpPr>
        <p:spPr/>
        <p:txBody>
          <a:bodyPr/>
          <a:lstStyle>
            <a:lvl1pPr>
              <a:defRPr/>
            </a:lvl1pPr>
          </a:lstStyle>
          <a:p>
            <a:pPr>
              <a:defRPr/>
            </a:pPr>
            <a:endParaRPr lang="en-GB" altLang="zh-CN" dirty="0"/>
          </a:p>
        </p:txBody>
      </p:sp>
      <p:sp>
        <p:nvSpPr>
          <p:cNvPr id="4" name="Footer Placeholder 4">
            <a:extLst>
              <a:ext uri="{FF2B5EF4-FFF2-40B4-BE49-F238E27FC236}">
                <a16:creationId xmlns:a16="http://schemas.microsoft.com/office/drawing/2014/main" id="{8D44769F-AA9B-4099-BF7C-63444DABF290}"/>
              </a:ext>
            </a:extLst>
          </p:cNvPr>
          <p:cNvSpPr>
            <a:spLocks noGrp="1"/>
          </p:cNvSpPr>
          <p:nvPr>
            <p:ph type="ftr" sz="quarter" idx="11"/>
          </p:nvPr>
        </p:nvSpPr>
        <p:spPr/>
        <p:txBody>
          <a:bodyPr/>
          <a:lstStyle>
            <a:lvl1pPr>
              <a:defRPr/>
            </a:lvl1pPr>
          </a:lstStyle>
          <a:p>
            <a:pPr>
              <a:defRPr/>
            </a:pPr>
            <a:endParaRPr lang="en-GB" altLang="zh-CN" dirty="0"/>
          </a:p>
        </p:txBody>
      </p:sp>
      <p:sp>
        <p:nvSpPr>
          <p:cNvPr id="5" name="Slide Number Placeholder 5">
            <a:extLst>
              <a:ext uri="{FF2B5EF4-FFF2-40B4-BE49-F238E27FC236}">
                <a16:creationId xmlns:a16="http://schemas.microsoft.com/office/drawing/2014/main" id="{7A72D73B-5B01-4A98-BCD4-73C0F5E50C1A}"/>
              </a:ext>
            </a:extLst>
          </p:cNvPr>
          <p:cNvSpPr>
            <a:spLocks noGrp="1"/>
          </p:cNvSpPr>
          <p:nvPr>
            <p:ph type="sldNum" sz="quarter" idx="12"/>
          </p:nvPr>
        </p:nvSpPr>
        <p:spPr/>
        <p:txBody>
          <a:bodyPr/>
          <a:lstStyle>
            <a:lvl1pPr>
              <a:defRPr/>
            </a:lvl1pPr>
          </a:lstStyle>
          <a:p>
            <a:pPr>
              <a:defRPr/>
            </a:pPr>
            <a:fld id="{4C141549-CCC8-4C3D-AAB3-5D1869E0BA30}" type="slidenum">
              <a:rPr lang="en-GB" altLang="zh-CN"/>
              <a:pPr>
                <a:defRPr/>
              </a:pPr>
              <a:t>‹#›</a:t>
            </a:fld>
            <a:endParaRPr lang="en-GB" altLang="zh-CN" dirty="0"/>
          </a:p>
        </p:txBody>
      </p:sp>
    </p:spTree>
    <p:extLst>
      <p:ext uri="{BB962C8B-B14F-4D97-AF65-F5344CB8AC3E}">
        <p14:creationId xmlns:p14="http://schemas.microsoft.com/office/powerpoint/2010/main" val="18046006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990D63D1-2E35-40A2-B6AE-AE1A1AAE843A}"/>
              </a:ext>
            </a:extLst>
          </p:cNvPr>
          <p:cNvSpPr>
            <a:spLocks noGrp="1"/>
          </p:cNvSpPr>
          <p:nvPr>
            <p:ph type="dt" sz="half" idx="10"/>
          </p:nvPr>
        </p:nvSpPr>
        <p:spPr/>
        <p:txBody>
          <a:bodyPr/>
          <a:lstStyle>
            <a:lvl1pPr>
              <a:defRPr/>
            </a:lvl1pPr>
          </a:lstStyle>
          <a:p>
            <a:pPr>
              <a:defRPr/>
            </a:pPr>
            <a:endParaRPr lang="en-GB" altLang="zh-CN" dirty="0"/>
          </a:p>
        </p:txBody>
      </p:sp>
      <p:sp>
        <p:nvSpPr>
          <p:cNvPr id="3" name="Footer Placeholder 4">
            <a:extLst>
              <a:ext uri="{FF2B5EF4-FFF2-40B4-BE49-F238E27FC236}">
                <a16:creationId xmlns:a16="http://schemas.microsoft.com/office/drawing/2014/main" id="{6806FE33-3541-4280-85D1-10B3EA56DF1D}"/>
              </a:ext>
            </a:extLst>
          </p:cNvPr>
          <p:cNvSpPr>
            <a:spLocks noGrp="1"/>
          </p:cNvSpPr>
          <p:nvPr>
            <p:ph type="ftr" sz="quarter" idx="11"/>
          </p:nvPr>
        </p:nvSpPr>
        <p:spPr/>
        <p:txBody>
          <a:bodyPr/>
          <a:lstStyle>
            <a:lvl1pPr>
              <a:defRPr/>
            </a:lvl1pPr>
          </a:lstStyle>
          <a:p>
            <a:pPr>
              <a:defRPr/>
            </a:pPr>
            <a:endParaRPr lang="en-GB" altLang="zh-CN" dirty="0"/>
          </a:p>
        </p:txBody>
      </p:sp>
      <p:sp>
        <p:nvSpPr>
          <p:cNvPr id="4" name="Slide Number Placeholder 5">
            <a:extLst>
              <a:ext uri="{FF2B5EF4-FFF2-40B4-BE49-F238E27FC236}">
                <a16:creationId xmlns:a16="http://schemas.microsoft.com/office/drawing/2014/main" id="{8C6EFC58-0368-4F9A-96C6-AEAFF522C105}"/>
              </a:ext>
            </a:extLst>
          </p:cNvPr>
          <p:cNvSpPr>
            <a:spLocks noGrp="1"/>
          </p:cNvSpPr>
          <p:nvPr>
            <p:ph type="sldNum" sz="quarter" idx="12"/>
          </p:nvPr>
        </p:nvSpPr>
        <p:spPr/>
        <p:txBody>
          <a:bodyPr/>
          <a:lstStyle>
            <a:lvl1pPr>
              <a:defRPr/>
            </a:lvl1pPr>
          </a:lstStyle>
          <a:p>
            <a:pPr>
              <a:defRPr/>
            </a:pPr>
            <a:fld id="{0460742D-7CB4-46D6-A25F-B8EF2E42E028}" type="slidenum">
              <a:rPr lang="en-GB" altLang="zh-CN"/>
              <a:pPr>
                <a:defRPr/>
              </a:pPr>
              <a:t>‹#›</a:t>
            </a:fld>
            <a:endParaRPr lang="en-GB" altLang="zh-CN" dirty="0"/>
          </a:p>
        </p:txBody>
      </p:sp>
    </p:spTree>
    <p:extLst>
      <p:ext uri="{BB962C8B-B14F-4D97-AF65-F5344CB8AC3E}">
        <p14:creationId xmlns:p14="http://schemas.microsoft.com/office/powerpoint/2010/main" val="4119417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noProof="1"/>
              <a:t>Click to edit Master title style</a:t>
            </a:r>
            <a:endParaRPr lang="en-GB" noProof="1"/>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Edit Master text styles</a:t>
            </a:r>
          </a:p>
          <a:p>
            <a:pPr lvl="1"/>
            <a:r>
              <a:rPr lang="en-US" noProof="1"/>
              <a:t>Second level</a:t>
            </a:r>
          </a:p>
          <a:p>
            <a:pPr lvl="2"/>
            <a:r>
              <a:rPr lang="en-US" noProof="1"/>
              <a:t>Third level</a:t>
            </a:r>
          </a:p>
          <a:p>
            <a:pPr lvl="3"/>
            <a:r>
              <a:rPr lang="en-US" noProof="1"/>
              <a:t>Fourth level</a:t>
            </a:r>
          </a:p>
          <a:p>
            <a:pPr lvl="4"/>
            <a:r>
              <a:rPr lang="en-US" noProof="1"/>
              <a:t>Fifth level</a:t>
            </a:r>
            <a:endParaRPr lang="en-GB"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1"/>
              <a:t>Edit Master text styles</a:t>
            </a:r>
          </a:p>
        </p:txBody>
      </p:sp>
      <p:sp>
        <p:nvSpPr>
          <p:cNvPr id="5" name="Date Placeholder 3">
            <a:extLst>
              <a:ext uri="{FF2B5EF4-FFF2-40B4-BE49-F238E27FC236}">
                <a16:creationId xmlns:a16="http://schemas.microsoft.com/office/drawing/2014/main" id="{9CD92EC0-DC7B-4894-A2B6-534F2F104B38}"/>
              </a:ext>
            </a:extLst>
          </p:cNvPr>
          <p:cNvSpPr>
            <a:spLocks noGrp="1"/>
          </p:cNvSpPr>
          <p:nvPr>
            <p:ph type="dt" sz="half" idx="10"/>
          </p:nvPr>
        </p:nvSpPr>
        <p:spPr/>
        <p:txBody>
          <a:bodyPr/>
          <a:lstStyle>
            <a:lvl1pPr>
              <a:defRPr/>
            </a:lvl1pPr>
          </a:lstStyle>
          <a:p>
            <a:pPr>
              <a:defRPr/>
            </a:pPr>
            <a:endParaRPr lang="en-GB" altLang="zh-CN" dirty="0"/>
          </a:p>
        </p:txBody>
      </p:sp>
      <p:sp>
        <p:nvSpPr>
          <p:cNvPr id="6" name="Footer Placeholder 4">
            <a:extLst>
              <a:ext uri="{FF2B5EF4-FFF2-40B4-BE49-F238E27FC236}">
                <a16:creationId xmlns:a16="http://schemas.microsoft.com/office/drawing/2014/main" id="{40EA1CDF-B3BC-4381-A5C9-221E7C194B0C}"/>
              </a:ext>
            </a:extLst>
          </p:cNvPr>
          <p:cNvSpPr>
            <a:spLocks noGrp="1"/>
          </p:cNvSpPr>
          <p:nvPr>
            <p:ph type="ftr" sz="quarter" idx="11"/>
          </p:nvPr>
        </p:nvSpPr>
        <p:spPr/>
        <p:txBody>
          <a:bodyPr/>
          <a:lstStyle>
            <a:lvl1pPr>
              <a:defRPr/>
            </a:lvl1pPr>
          </a:lstStyle>
          <a:p>
            <a:pPr>
              <a:defRPr/>
            </a:pPr>
            <a:endParaRPr lang="en-GB" altLang="zh-CN" dirty="0"/>
          </a:p>
        </p:txBody>
      </p:sp>
      <p:sp>
        <p:nvSpPr>
          <p:cNvPr id="7" name="Slide Number Placeholder 5">
            <a:extLst>
              <a:ext uri="{FF2B5EF4-FFF2-40B4-BE49-F238E27FC236}">
                <a16:creationId xmlns:a16="http://schemas.microsoft.com/office/drawing/2014/main" id="{0CEE8458-8DAF-4480-9D16-8BCEF86F228F}"/>
              </a:ext>
            </a:extLst>
          </p:cNvPr>
          <p:cNvSpPr>
            <a:spLocks noGrp="1"/>
          </p:cNvSpPr>
          <p:nvPr>
            <p:ph type="sldNum" sz="quarter" idx="12"/>
          </p:nvPr>
        </p:nvSpPr>
        <p:spPr/>
        <p:txBody>
          <a:bodyPr/>
          <a:lstStyle>
            <a:lvl1pPr>
              <a:defRPr/>
            </a:lvl1pPr>
          </a:lstStyle>
          <a:p>
            <a:pPr>
              <a:defRPr/>
            </a:pPr>
            <a:fld id="{15E28DD3-D59B-4B56-9A39-B49597FA9D23}" type="slidenum">
              <a:rPr lang="en-GB" altLang="zh-CN"/>
              <a:pPr>
                <a:defRPr/>
              </a:pPr>
              <a:t>‹#›</a:t>
            </a:fld>
            <a:endParaRPr lang="en-GB" altLang="zh-CN" dirty="0"/>
          </a:p>
        </p:txBody>
      </p:sp>
    </p:spTree>
    <p:extLst>
      <p:ext uri="{BB962C8B-B14F-4D97-AF65-F5344CB8AC3E}">
        <p14:creationId xmlns:p14="http://schemas.microsoft.com/office/powerpoint/2010/main" val="2290083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603D8B-8631-E46F-3274-4866D63DA4A9}"/>
              </a:ext>
            </a:extLst>
          </p:cNvPr>
          <p:cNvSpPr>
            <a:spLocks noGrp="1"/>
          </p:cNvSpPr>
          <p:nvPr>
            <p:ph type="title"/>
          </p:nvPr>
        </p:nvSpPr>
        <p:spPr/>
        <p:txBody>
          <a:bodyPr/>
          <a:lstStyle/>
          <a:p>
            <a:r>
              <a:rPr lang="de-DE"/>
              <a:t>Mastertitelformat bearbeiten</a:t>
            </a:r>
            <a:endParaRPr lang="en-GB"/>
          </a:p>
        </p:txBody>
      </p:sp>
      <p:sp>
        <p:nvSpPr>
          <p:cNvPr id="3" name="Inhaltsplatzhalter 2">
            <a:extLst>
              <a:ext uri="{FF2B5EF4-FFF2-40B4-BE49-F238E27FC236}">
                <a16:creationId xmlns:a16="http://schemas.microsoft.com/office/drawing/2014/main" id="{37D28169-CC81-032F-7B96-EE9ACF2CA938}"/>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Datumsplatzhalter 3">
            <a:extLst>
              <a:ext uri="{FF2B5EF4-FFF2-40B4-BE49-F238E27FC236}">
                <a16:creationId xmlns:a16="http://schemas.microsoft.com/office/drawing/2014/main" id="{4EE50514-D509-AE8F-184B-B49C1F714C06}"/>
              </a:ext>
            </a:extLst>
          </p:cNvPr>
          <p:cNvSpPr>
            <a:spLocks noGrp="1"/>
          </p:cNvSpPr>
          <p:nvPr>
            <p:ph type="dt" sz="half" idx="10"/>
          </p:nvPr>
        </p:nvSpPr>
        <p:spPr/>
        <p:txBody>
          <a:bodyPr/>
          <a:lstStyle/>
          <a:p>
            <a:fld id="{6CCA64AF-B7B1-437D-BF6B-074C7D97AB99}" type="datetimeFigureOut">
              <a:rPr lang="en-GB" smtClean="0"/>
              <a:t>08/04/2024</a:t>
            </a:fld>
            <a:endParaRPr lang="en-GB" dirty="0"/>
          </a:p>
        </p:txBody>
      </p:sp>
      <p:sp>
        <p:nvSpPr>
          <p:cNvPr id="5" name="Fußzeilenplatzhalter 4">
            <a:extLst>
              <a:ext uri="{FF2B5EF4-FFF2-40B4-BE49-F238E27FC236}">
                <a16:creationId xmlns:a16="http://schemas.microsoft.com/office/drawing/2014/main" id="{43F39306-5709-A470-D45D-3ABF2A668DC2}"/>
              </a:ext>
            </a:extLst>
          </p:cNvPr>
          <p:cNvSpPr>
            <a:spLocks noGrp="1"/>
          </p:cNvSpPr>
          <p:nvPr>
            <p:ph type="ftr" sz="quarter" idx="11"/>
          </p:nvPr>
        </p:nvSpPr>
        <p:spPr/>
        <p:txBody>
          <a:bodyPr/>
          <a:lstStyle/>
          <a:p>
            <a:endParaRPr lang="en-GB" dirty="0"/>
          </a:p>
        </p:txBody>
      </p:sp>
      <p:sp>
        <p:nvSpPr>
          <p:cNvPr id="6" name="Foliennummernplatzhalter 5">
            <a:extLst>
              <a:ext uri="{FF2B5EF4-FFF2-40B4-BE49-F238E27FC236}">
                <a16:creationId xmlns:a16="http://schemas.microsoft.com/office/drawing/2014/main" id="{AB95D0DB-BB4B-EA69-FE03-0168BC28D31C}"/>
              </a:ext>
            </a:extLst>
          </p:cNvPr>
          <p:cNvSpPr>
            <a:spLocks noGrp="1"/>
          </p:cNvSpPr>
          <p:nvPr>
            <p:ph type="sldNum" sz="quarter" idx="12"/>
          </p:nvPr>
        </p:nvSpPr>
        <p:spPr/>
        <p:txBody>
          <a:bodyPr/>
          <a:lstStyle/>
          <a:p>
            <a:fld id="{B136DF19-FA9E-48D9-93D8-3778AD119650}" type="slidenum">
              <a:rPr lang="en-GB" smtClean="0"/>
              <a:t>‹#›</a:t>
            </a:fld>
            <a:endParaRPr lang="en-GB" dirty="0"/>
          </a:p>
        </p:txBody>
      </p:sp>
    </p:spTree>
    <p:extLst>
      <p:ext uri="{BB962C8B-B14F-4D97-AF65-F5344CB8AC3E}">
        <p14:creationId xmlns:p14="http://schemas.microsoft.com/office/powerpoint/2010/main" val="4894080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noProof="1"/>
              <a:t>Click to edit Master title style</a:t>
            </a:r>
            <a:endParaRPr lang="en-GB" noProof="1"/>
          </a:p>
        </p:txBody>
      </p:sp>
      <p:sp>
        <p:nvSpPr>
          <p:cNvPr id="3" name="Picture Placeholder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1"/>
              <a:t>Edit Master text styles</a:t>
            </a:r>
          </a:p>
        </p:txBody>
      </p:sp>
      <p:sp>
        <p:nvSpPr>
          <p:cNvPr id="5" name="Date Placeholder 3">
            <a:extLst>
              <a:ext uri="{FF2B5EF4-FFF2-40B4-BE49-F238E27FC236}">
                <a16:creationId xmlns:a16="http://schemas.microsoft.com/office/drawing/2014/main" id="{0628E4B3-DDA3-483B-9191-45054628E6F9}"/>
              </a:ext>
            </a:extLst>
          </p:cNvPr>
          <p:cNvSpPr>
            <a:spLocks noGrp="1"/>
          </p:cNvSpPr>
          <p:nvPr>
            <p:ph type="dt" sz="half" idx="10"/>
          </p:nvPr>
        </p:nvSpPr>
        <p:spPr/>
        <p:txBody>
          <a:bodyPr/>
          <a:lstStyle>
            <a:lvl1pPr>
              <a:defRPr/>
            </a:lvl1pPr>
          </a:lstStyle>
          <a:p>
            <a:pPr>
              <a:defRPr/>
            </a:pPr>
            <a:endParaRPr lang="en-GB" altLang="zh-CN" dirty="0"/>
          </a:p>
        </p:txBody>
      </p:sp>
      <p:sp>
        <p:nvSpPr>
          <p:cNvPr id="6" name="Footer Placeholder 4">
            <a:extLst>
              <a:ext uri="{FF2B5EF4-FFF2-40B4-BE49-F238E27FC236}">
                <a16:creationId xmlns:a16="http://schemas.microsoft.com/office/drawing/2014/main" id="{FC7A7960-F7B1-415C-8C96-C587B16A0DCC}"/>
              </a:ext>
            </a:extLst>
          </p:cNvPr>
          <p:cNvSpPr>
            <a:spLocks noGrp="1"/>
          </p:cNvSpPr>
          <p:nvPr>
            <p:ph type="ftr" sz="quarter" idx="11"/>
          </p:nvPr>
        </p:nvSpPr>
        <p:spPr/>
        <p:txBody>
          <a:bodyPr/>
          <a:lstStyle>
            <a:lvl1pPr>
              <a:defRPr/>
            </a:lvl1pPr>
          </a:lstStyle>
          <a:p>
            <a:pPr>
              <a:defRPr/>
            </a:pPr>
            <a:endParaRPr lang="en-GB" altLang="zh-CN" dirty="0"/>
          </a:p>
        </p:txBody>
      </p:sp>
      <p:sp>
        <p:nvSpPr>
          <p:cNvPr id="7" name="Slide Number Placeholder 5">
            <a:extLst>
              <a:ext uri="{FF2B5EF4-FFF2-40B4-BE49-F238E27FC236}">
                <a16:creationId xmlns:a16="http://schemas.microsoft.com/office/drawing/2014/main" id="{36FD0C6D-E486-4B57-9DD1-1AAE8A6233D3}"/>
              </a:ext>
            </a:extLst>
          </p:cNvPr>
          <p:cNvSpPr>
            <a:spLocks noGrp="1"/>
          </p:cNvSpPr>
          <p:nvPr>
            <p:ph type="sldNum" sz="quarter" idx="12"/>
          </p:nvPr>
        </p:nvSpPr>
        <p:spPr/>
        <p:txBody>
          <a:bodyPr/>
          <a:lstStyle>
            <a:lvl1pPr>
              <a:defRPr/>
            </a:lvl1pPr>
          </a:lstStyle>
          <a:p>
            <a:pPr>
              <a:defRPr/>
            </a:pPr>
            <a:fld id="{71F03FFC-48AC-4E15-93DB-F1F922D2F071}" type="slidenum">
              <a:rPr lang="en-GB" altLang="zh-CN"/>
              <a:pPr>
                <a:defRPr/>
              </a:pPr>
              <a:t>‹#›</a:t>
            </a:fld>
            <a:endParaRPr lang="en-GB" altLang="zh-CN" dirty="0"/>
          </a:p>
        </p:txBody>
      </p:sp>
    </p:spTree>
    <p:extLst>
      <p:ext uri="{BB962C8B-B14F-4D97-AF65-F5344CB8AC3E}">
        <p14:creationId xmlns:p14="http://schemas.microsoft.com/office/powerpoint/2010/main" val="10600524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
        <p:nvSpPr>
          <p:cNvPr id="3" name="Vertical Text Placeholder 2"/>
          <p:cNvSpPr>
            <a:spLocks noGrp="1"/>
          </p:cNvSpPr>
          <p:nvPr>
            <p:ph type="body" orient="vert" idx="1"/>
          </p:nvPr>
        </p:nvSpPr>
        <p:spPr/>
        <p:txBody>
          <a:bodyPr vert="eaVert"/>
          <a:lstStyle/>
          <a:p>
            <a:pPr lvl="0"/>
            <a:r>
              <a:rPr lang="en-US" noProof="1"/>
              <a:t>Edit Master text styles</a:t>
            </a:r>
          </a:p>
          <a:p>
            <a:pPr lvl="1"/>
            <a:r>
              <a:rPr lang="en-US" noProof="1"/>
              <a:t>Second level</a:t>
            </a:r>
          </a:p>
          <a:p>
            <a:pPr lvl="2"/>
            <a:r>
              <a:rPr lang="en-US" noProof="1"/>
              <a:t>Third level</a:t>
            </a:r>
          </a:p>
          <a:p>
            <a:pPr lvl="3"/>
            <a:r>
              <a:rPr lang="en-US" noProof="1"/>
              <a:t>Fourth level</a:t>
            </a:r>
          </a:p>
          <a:p>
            <a:pPr lvl="4"/>
            <a:r>
              <a:rPr lang="en-US" noProof="1"/>
              <a:t>Fifth level</a:t>
            </a:r>
            <a:endParaRPr lang="en-GB" noProof="1"/>
          </a:p>
        </p:txBody>
      </p:sp>
      <p:sp>
        <p:nvSpPr>
          <p:cNvPr id="4" name="Date Placeholder 3">
            <a:extLst>
              <a:ext uri="{FF2B5EF4-FFF2-40B4-BE49-F238E27FC236}">
                <a16:creationId xmlns:a16="http://schemas.microsoft.com/office/drawing/2014/main" id="{44A36138-7939-4B5A-A39A-D7824B36EDA7}"/>
              </a:ext>
            </a:extLst>
          </p:cNvPr>
          <p:cNvSpPr>
            <a:spLocks noGrp="1"/>
          </p:cNvSpPr>
          <p:nvPr>
            <p:ph type="dt" sz="half" idx="10"/>
          </p:nvPr>
        </p:nvSpPr>
        <p:spPr/>
        <p:txBody>
          <a:bodyPr/>
          <a:lstStyle>
            <a:lvl1pPr>
              <a:defRPr/>
            </a:lvl1pPr>
          </a:lstStyle>
          <a:p>
            <a:pPr>
              <a:defRPr/>
            </a:pPr>
            <a:endParaRPr lang="en-GB" altLang="zh-CN" dirty="0"/>
          </a:p>
        </p:txBody>
      </p:sp>
      <p:sp>
        <p:nvSpPr>
          <p:cNvPr id="5" name="Footer Placeholder 4">
            <a:extLst>
              <a:ext uri="{FF2B5EF4-FFF2-40B4-BE49-F238E27FC236}">
                <a16:creationId xmlns:a16="http://schemas.microsoft.com/office/drawing/2014/main" id="{87059BFA-F81D-4D79-BCA6-642B3C174BDD}"/>
              </a:ext>
            </a:extLst>
          </p:cNvPr>
          <p:cNvSpPr>
            <a:spLocks noGrp="1"/>
          </p:cNvSpPr>
          <p:nvPr>
            <p:ph type="ftr" sz="quarter" idx="11"/>
          </p:nvPr>
        </p:nvSpPr>
        <p:spPr/>
        <p:txBody>
          <a:bodyPr/>
          <a:lstStyle>
            <a:lvl1pPr>
              <a:defRPr/>
            </a:lvl1pPr>
          </a:lstStyle>
          <a:p>
            <a:pPr>
              <a:defRPr/>
            </a:pPr>
            <a:endParaRPr lang="en-GB" altLang="zh-CN" dirty="0"/>
          </a:p>
        </p:txBody>
      </p:sp>
      <p:sp>
        <p:nvSpPr>
          <p:cNvPr id="6" name="Slide Number Placeholder 5">
            <a:extLst>
              <a:ext uri="{FF2B5EF4-FFF2-40B4-BE49-F238E27FC236}">
                <a16:creationId xmlns:a16="http://schemas.microsoft.com/office/drawing/2014/main" id="{9AC3A022-4F96-4256-84DE-8E0A40F8945C}"/>
              </a:ext>
            </a:extLst>
          </p:cNvPr>
          <p:cNvSpPr>
            <a:spLocks noGrp="1"/>
          </p:cNvSpPr>
          <p:nvPr>
            <p:ph type="sldNum" sz="quarter" idx="12"/>
          </p:nvPr>
        </p:nvSpPr>
        <p:spPr/>
        <p:txBody>
          <a:bodyPr/>
          <a:lstStyle>
            <a:lvl1pPr>
              <a:defRPr/>
            </a:lvl1pPr>
          </a:lstStyle>
          <a:p>
            <a:pPr>
              <a:defRPr/>
            </a:pPr>
            <a:fld id="{6460E82E-607C-4DEB-A251-0D824292BB0B}" type="slidenum">
              <a:rPr lang="en-GB" altLang="zh-CN"/>
              <a:pPr>
                <a:defRPr/>
              </a:pPr>
              <a:t>‹#›</a:t>
            </a:fld>
            <a:endParaRPr lang="en-GB" altLang="zh-CN" dirty="0"/>
          </a:p>
        </p:txBody>
      </p:sp>
    </p:spTree>
    <p:extLst>
      <p:ext uri="{BB962C8B-B14F-4D97-AF65-F5344CB8AC3E}">
        <p14:creationId xmlns:p14="http://schemas.microsoft.com/office/powerpoint/2010/main" val="7378954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noProof="1"/>
              <a:t>Click to edit Master title style</a:t>
            </a:r>
            <a:endParaRPr lang="en-GB" noProof="1"/>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noProof="1"/>
              <a:t>Edit Master text styles</a:t>
            </a:r>
          </a:p>
          <a:p>
            <a:pPr lvl="1"/>
            <a:r>
              <a:rPr lang="en-US" noProof="1"/>
              <a:t>Second level</a:t>
            </a:r>
          </a:p>
          <a:p>
            <a:pPr lvl="2"/>
            <a:r>
              <a:rPr lang="en-US" noProof="1"/>
              <a:t>Third level</a:t>
            </a:r>
          </a:p>
          <a:p>
            <a:pPr lvl="3"/>
            <a:r>
              <a:rPr lang="en-US" noProof="1"/>
              <a:t>Fourth level</a:t>
            </a:r>
          </a:p>
          <a:p>
            <a:pPr lvl="4"/>
            <a:r>
              <a:rPr lang="en-US" noProof="1"/>
              <a:t>Fifth level</a:t>
            </a:r>
            <a:endParaRPr lang="en-GB" noProof="1"/>
          </a:p>
        </p:txBody>
      </p:sp>
      <p:sp>
        <p:nvSpPr>
          <p:cNvPr id="4" name="Date Placeholder 3">
            <a:extLst>
              <a:ext uri="{FF2B5EF4-FFF2-40B4-BE49-F238E27FC236}">
                <a16:creationId xmlns:a16="http://schemas.microsoft.com/office/drawing/2014/main" id="{10041E47-931A-4A55-93F7-7A1108580E25}"/>
              </a:ext>
            </a:extLst>
          </p:cNvPr>
          <p:cNvSpPr>
            <a:spLocks noGrp="1"/>
          </p:cNvSpPr>
          <p:nvPr>
            <p:ph type="dt" sz="half" idx="10"/>
          </p:nvPr>
        </p:nvSpPr>
        <p:spPr/>
        <p:txBody>
          <a:bodyPr/>
          <a:lstStyle>
            <a:lvl1pPr>
              <a:defRPr/>
            </a:lvl1pPr>
          </a:lstStyle>
          <a:p>
            <a:pPr>
              <a:defRPr/>
            </a:pPr>
            <a:endParaRPr lang="en-GB" altLang="zh-CN" dirty="0"/>
          </a:p>
        </p:txBody>
      </p:sp>
      <p:sp>
        <p:nvSpPr>
          <p:cNvPr id="5" name="Footer Placeholder 4">
            <a:extLst>
              <a:ext uri="{FF2B5EF4-FFF2-40B4-BE49-F238E27FC236}">
                <a16:creationId xmlns:a16="http://schemas.microsoft.com/office/drawing/2014/main" id="{2633FE8E-9DBD-47DC-A080-94EB84C6A71B}"/>
              </a:ext>
            </a:extLst>
          </p:cNvPr>
          <p:cNvSpPr>
            <a:spLocks noGrp="1"/>
          </p:cNvSpPr>
          <p:nvPr>
            <p:ph type="ftr" sz="quarter" idx="11"/>
          </p:nvPr>
        </p:nvSpPr>
        <p:spPr/>
        <p:txBody>
          <a:bodyPr/>
          <a:lstStyle>
            <a:lvl1pPr>
              <a:defRPr/>
            </a:lvl1pPr>
          </a:lstStyle>
          <a:p>
            <a:pPr>
              <a:defRPr/>
            </a:pPr>
            <a:endParaRPr lang="en-GB" altLang="zh-CN" dirty="0"/>
          </a:p>
        </p:txBody>
      </p:sp>
      <p:sp>
        <p:nvSpPr>
          <p:cNvPr id="6" name="Slide Number Placeholder 5">
            <a:extLst>
              <a:ext uri="{FF2B5EF4-FFF2-40B4-BE49-F238E27FC236}">
                <a16:creationId xmlns:a16="http://schemas.microsoft.com/office/drawing/2014/main" id="{68A90890-2D0C-4C09-813A-AB03AB12A055}"/>
              </a:ext>
            </a:extLst>
          </p:cNvPr>
          <p:cNvSpPr>
            <a:spLocks noGrp="1"/>
          </p:cNvSpPr>
          <p:nvPr>
            <p:ph type="sldNum" sz="quarter" idx="12"/>
          </p:nvPr>
        </p:nvSpPr>
        <p:spPr/>
        <p:txBody>
          <a:bodyPr/>
          <a:lstStyle>
            <a:lvl1pPr>
              <a:defRPr/>
            </a:lvl1pPr>
          </a:lstStyle>
          <a:p>
            <a:pPr>
              <a:defRPr/>
            </a:pPr>
            <a:fld id="{7FFF108B-E68C-45DC-A0EA-C457F4CCAC78}" type="slidenum">
              <a:rPr lang="en-GB" altLang="zh-CN"/>
              <a:pPr>
                <a:defRPr/>
              </a:pPr>
              <a:t>‹#›</a:t>
            </a:fld>
            <a:endParaRPr lang="en-GB" altLang="zh-CN" dirty="0"/>
          </a:p>
        </p:txBody>
      </p:sp>
    </p:spTree>
    <p:extLst>
      <p:ext uri="{BB962C8B-B14F-4D97-AF65-F5344CB8AC3E}">
        <p14:creationId xmlns:p14="http://schemas.microsoft.com/office/powerpoint/2010/main" val="7584613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B828630-BC1B-A9A1-A70F-7D71256A1B6F}"/>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endParaRPr lang="en-GB"/>
          </a:p>
        </p:txBody>
      </p:sp>
      <p:sp>
        <p:nvSpPr>
          <p:cNvPr id="3" name="Textplatzhalter 2">
            <a:extLst>
              <a:ext uri="{FF2B5EF4-FFF2-40B4-BE49-F238E27FC236}">
                <a16:creationId xmlns:a16="http://schemas.microsoft.com/office/drawing/2014/main" id="{7E041EEC-1691-EF98-CAA0-6CF293E8ADD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7762AF62-E98C-1E5D-057C-0028FD3331D4}"/>
              </a:ext>
            </a:extLst>
          </p:cNvPr>
          <p:cNvSpPr>
            <a:spLocks noGrp="1"/>
          </p:cNvSpPr>
          <p:nvPr>
            <p:ph type="dt" sz="half" idx="10"/>
          </p:nvPr>
        </p:nvSpPr>
        <p:spPr/>
        <p:txBody>
          <a:bodyPr/>
          <a:lstStyle/>
          <a:p>
            <a:fld id="{6CCA64AF-B7B1-437D-BF6B-074C7D97AB99}" type="datetimeFigureOut">
              <a:rPr lang="en-GB" smtClean="0"/>
              <a:t>08/04/2024</a:t>
            </a:fld>
            <a:endParaRPr lang="en-GB" dirty="0"/>
          </a:p>
        </p:txBody>
      </p:sp>
      <p:sp>
        <p:nvSpPr>
          <p:cNvPr id="5" name="Fußzeilenplatzhalter 4">
            <a:extLst>
              <a:ext uri="{FF2B5EF4-FFF2-40B4-BE49-F238E27FC236}">
                <a16:creationId xmlns:a16="http://schemas.microsoft.com/office/drawing/2014/main" id="{3ACF07BF-65F7-8DE9-CBE8-8513C57AAA3B}"/>
              </a:ext>
            </a:extLst>
          </p:cNvPr>
          <p:cNvSpPr>
            <a:spLocks noGrp="1"/>
          </p:cNvSpPr>
          <p:nvPr>
            <p:ph type="ftr" sz="quarter" idx="11"/>
          </p:nvPr>
        </p:nvSpPr>
        <p:spPr/>
        <p:txBody>
          <a:bodyPr/>
          <a:lstStyle/>
          <a:p>
            <a:endParaRPr lang="en-GB" dirty="0"/>
          </a:p>
        </p:txBody>
      </p:sp>
      <p:sp>
        <p:nvSpPr>
          <p:cNvPr id="6" name="Foliennummernplatzhalter 5">
            <a:extLst>
              <a:ext uri="{FF2B5EF4-FFF2-40B4-BE49-F238E27FC236}">
                <a16:creationId xmlns:a16="http://schemas.microsoft.com/office/drawing/2014/main" id="{6B6194FF-EE9C-F8FB-C910-149B05E7204A}"/>
              </a:ext>
            </a:extLst>
          </p:cNvPr>
          <p:cNvSpPr>
            <a:spLocks noGrp="1"/>
          </p:cNvSpPr>
          <p:nvPr>
            <p:ph type="sldNum" sz="quarter" idx="12"/>
          </p:nvPr>
        </p:nvSpPr>
        <p:spPr/>
        <p:txBody>
          <a:bodyPr/>
          <a:lstStyle/>
          <a:p>
            <a:fld id="{B136DF19-FA9E-48D9-93D8-3778AD119650}" type="slidenum">
              <a:rPr lang="en-GB" smtClean="0"/>
              <a:t>‹#›</a:t>
            </a:fld>
            <a:endParaRPr lang="en-GB" dirty="0"/>
          </a:p>
        </p:txBody>
      </p:sp>
    </p:spTree>
    <p:extLst>
      <p:ext uri="{BB962C8B-B14F-4D97-AF65-F5344CB8AC3E}">
        <p14:creationId xmlns:p14="http://schemas.microsoft.com/office/powerpoint/2010/main" val="3102299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3F61B29-873A-8940-23DF-054C9DCBAA4A}"/>
              </a:ext>
            </a:extLst>
          </p:cNvPr>
          <p:cNvSpPr>
            <a:spLocks noGrp="1"/>
          </p:cNvSpPr>
          <p:nvPr>
            <p:ph type="title"/>
          </p:nvPr>
        </p:nvSpPr>
        <p:spPr/>
        <p:txBody>
          <a:bodyPr/>
          <a:lstStyle/>
          <a:p>
            <a:r>
              <a:rPr lang="de-DE"/>
              <a:t>Mastertitelformat bearbeiten</a:t>
            </a:r>
            <a:endParaRPr lang="en-GB"/>
          </a:p>
        </p:txBody>
      </p:sp>
      <p:sp>
        <p:nvSpPr>
          <p:cNvPr id="3" name="Inhaltsplatzhalter 2">
            <a:extLst>
              <a:ext uri="{FF2B5EF4-FFF2-40B4-BE49-F238E27FC236}">
                <a16:creationId xmlns:a16="http://schemas.microsoft.com/office/drawing/2014/main" id="{8F538797-77CB-95E2-2EDF-8E55F6C3EB83}"/>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Inhaltsplatzhalter 3">
            <a:extLst>
              <a:ext uri="{FF2B5EF4-FFF2-40B4-BE49-F238E27FC236}">
                <a16:creationId xmlns:a16="http://schemas.microsoft.com/office/drawing/2014/main" id="{7EEC0F85-3C9B-7212-F5C5-AF43927FAE79}"/>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5" name="Datumsplatzhalter 4">
            <a:extLst>
              <a:ext uri="{FF2B5EF4-FFF2-40B4-BE49-F238E27FC236}">
                <a16:creationId xmlns:a16="http://schemas.microsoft.com/office/drawing/2014/main" id="{73BAF338-7424-F594-26E3-018C1BA48B62}"/>
              </a:ext>
            </a:extLst>
          </p:cNvPr>
          <p:cNvSpPr>
            <a:spLocks noGrp="1"/>
          </p:cNvSpPr>
          <p:nvPr>
            <p:ph type="dt" sz="half" idx="10"/>
          </p:nvPr>
        </p:nvSpPr>
        <p:spPr/>
        <p:txBody>
          <a:bodyPr/>
          <a:lstStyle/>
          <a:p>
            <a:fld id="{6CCA64AF-B7B1-437D-BF6B-074C7D97AB99}" type="datetimeFigureOut">
              <a:rPr lang="en-GB" smtClean="0"/>
              <a:t>08/04/2024</a:t>
            </a:fld>
            <a:endParaRPr lang="en-GB" dirty="0"/>
          </a:p>
        </p:txBody>
      </p:sp>
      <p:sp>
        <p:nvSpPr>
          <p:cNvPr id="6" name="Fußzeilenplatzhalter 5">
            <a:extLst>
              <a:ext uri="{FF2B5EF4-FFF2-40B4-BE49-F238E27FC236}">
                <a16:creationId xmlns:a16="http://schemas.microsoft.com/office/drawing/2014/main" id="{FF2F3B8B-FCD5-D3C5-0073-F791A6C6B48A}"/>
              </a:ext>
            </a:extLst>
          </p:cNvPr>
          <p:cNvSpPr>
            <a:spLocks noGrp="1"/>
          </p:cNvSpPr>
          <p:nvPr>
            <p:ph type="ftr" sz="quarter" idx="11"/>
          </p:nvPr>
        </p:nvSpPr>
        <p:spPr/>
        <p:txBody>
          <a:bodyPr/>
          <a:lstStyle/>
          <a:p>
            <a:endParaRPr lang="en-GB" dirty="0"/>
          </a:p>
        </p:txBody>
      </p:sp>
      <p:sp>
        <p:nvSpPr>
          <p:cNvPr id="7" name="Foliennummernplatzhalter 6">
            <a:extLst>
              <a:ext uri="{FF2B5EF4-FFF2-40B4-BE49-F238E27FC236}">
                <a16:creationId xmlns:a16="http://schemas.microsoft.com/office/drawing/2014/main" id="{C4C0795C-42A6-9EE6-1EEE-6DF40FCBEC98}"/>
              </a:ext>
            </a:extLst>
          </p:cNvPr>
          <p:cNvSpPr>
            <a:spLocks noGrp="1"/>
          </p:cNvSpPr>
          <p:nvPr>
            <p:ph type="sldNum" sz="quarter" idx="12"/>
          </p:nvPr>
        </p:nvSpPr>
        <p:spPr/>
        <p:txBody>
          <a:bodyPr/>
          <a:lstStyle/>
          <a:p>
            <a:fld id="{B136DF19-FA9E-48D9-93D8-3778AD119650}" type="slidenum">
              <a:rPr lang="en-GB" smtClean="0"/>
              <a:t>‹#›</a:t>
            </a:fld>
            <a:endParaRPr lang="en-GB" dirty="0"/>
          </a:p>
        </p:txBody>
      </p:sp>
    </p:spTree>
    <p:extLst>
      <p:ext uri="{BB962C8B-B14F-4D97-AF65-F5344CB8AC3E}">
        <p14:creationId xmlns:p14="http://schemas.microsoft.com/office/powerpoint/2010/main" val="5869949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90DD3E-55C3-62B0-496C-0C419D43D61E}"/>
              </a:ext>
            </a:extLst>
          </p:cNvPr>
          <p:cNvSpPr>
            <a:spLocks noGrp="1"/>
          </p:cNvSpPr>
          <p:nvPr>
            <p:ph type="title"/>
          </p:nvPr>
        </p:nvSpPr>
        <p:spPr>
          <a:xfrm>
            <a:off x="839788" y="365125"/>
            <a:ext cx="10515600" cy="1325563"/>
          </a:xfrm>
        </p:spPr>
        <p:txBody>
          <a:bodyPr/>
          <a:lstStyle/>
          <a:p>
            <a:r>
              <a:rPr lang="de-DE"/>
              <a:t>Mastertitelformat bearbeiten</a:t>
            </a:r>
            <a:endParaRPr lang="en-GB"/>
          </a:p>
        </p:txBody>
      </p:sp>
      <p:sp>
        <p:nvSpPr>
          <p:cNvPr id="3" name="Textplatzhalter 2">
            <a:extLst>
              <a:ext uri="{FF2B5EF4-FFF2-40B4-BE49-F238E27FC236}">
                <a16:creationId xmlns:a16="http://schemas.microsoft.com/office/drawing/2014/main" id="{93F8EEFE-5AAE-226F-5EB3-114F17C687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5F52BF94-82FA-52A5-B006-7A93014F5D00}"/>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5" name="Textplatzhalter 4">
            <a:extLst>
              <a:ext uri="{FF2B5EF4-FFF2-40B4-BE49-F238E27FC236}">
                <a16:creationId xmlns:a16="http://schemas.microsoft.com/office/drawing/2014/main" id="{60801EDC-9BDF-2841-122F-193EEF47A4A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B53C8B25-5235-8C0E-46D3-539B7A089E36}"/>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7" name="Datumsplatzhalter 6">
            <a:extLst>
              <a:ext uri="{FF2B5EF4-FFF2-40B4-BE49-F238E27FC236}">
                <a16:creationId xmlns:a16="http://schemas.microsoft.com/office/drawing/2014/main" id="{836A7F31-7A3D-BA00-9AB4-C817B61EF4F5}"/>
              </a:ext>
            </a:extLst>
          </p:cNvPr>
          <p:cNvSpPr>
            <a:spLocks noGrp="1"/>
          </p:cNvSpPr>
          <p:nvPr>
            <p:ph type="dt" sz="half" idx="10"/>
          </p:nvPr>
        </p:nvSpPr>
        <p:spPr/>
        <p:txBody>
          <a:bodyPr/>
          <a:lstStyle/>
          <a:p>
            <a:fld id="{6CCA64AF-B7B1-437D-BF6B-074C7D97AB99}" type="datetimeFigureOut">
              <a:rPr lang="en-GB" smtClean="0"/>
              <a:t>08/04/2024</a:t>
            </a:fld>
            <a:endParaRPr lang="en-GB" dirty="0"/>
          </a:p>
        </p:txBody>
      </p:sp>
      <p:sp>
        <p:nvSpPr>
          <p:cNvPr id="8" name="Fußzeilenplatzhalter 7">
            <a:extLst>
              <a:ext uri="{FF2B5EF4-FFF2-40B4-BE49-F238E27FC236}">
                <a16:creationId xmlns:a16="http://schemas.microsoft.com/office/drawing/2014/main" id="{EAAA1840-1406-C1B5-C890-99ACD14890FB}"/>
              </a:ext>
            </a:extLst>
          </p:cNvPr>
          <p:cNvSpPr>
            <a:spLocks noGrp="1"/>
          </p:cNvSpPr>
          <p:nvPr>
            <p:ph type="ftr" sz="quarter" idx="11"/>
          </p:nvPr>
        </p:nvSpPr>
        <p:spPr/>
        <p:txBody>
          <a:bodyPr/>
          <a:lstStyle/>
          <a:p>
            <a:endParaRPr lang="en-GB" dirty="0"/>
          </a:p>
        </p:txBody>
      </p:sp>
      <p:sp>
        <p:nvSpPr>
          <p:cNvPr id="9" name="Foliennummernplatzhalter 8">
            <a:extLst>
              <a:ext uri="{FF2B5EF4-FFF2-40B4-BE49-F238E27FC236}">
                <a16:creationId xmlns:a16="http://schemas.microsoft.com/office/drawing/2014/main" id="{12EFFFEA-AA3F-988D-BC7C-F12562F15EE9}"/>
              </a:ext>
            </a:extLst>
          </p:cNvPr>
          <p:cNvSpPr>
            <a:spLocks noGrp="1"/>
          </p:cNvSpPr>
          <p:nvPr>
            <p:ph type="sldNum" sz="quarter" idx="12"/>
          </p:nvPr>
        </p:nvSpPr>
        <p:spPr/>
        <p:txBody>
          <a:bodyPr/>
          <a:lstStyle/>
          <a:p>
            <a:fld id="{B136DF19-FA9E-48D9-93D8-3778AD119650}" type="slidenum">
              <a:rPr lang="en-GB" smtClean="0"/>
              <a:t>‹#›</a:t>
            </a:fld>
            <a:endParaRPr lang="en-GB" dirty="0"/>
          </a:p>
        </p:txBody>
      </p:sp>
    </p:spTree>
    <p:extLst>
      <p:ext uri="{BB962C8B-B14F-4D97-AF65-F5344CB8AC3E}">
        <p14:creationId xmlns:p14="http://schemas.microsoft.com/office/powerpoint/2010/main" val="1335561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19F583-FE8F-CC1A-E12A-FFD5310CFB16}"/>
              </a:ext>
            </a:extLst>
          </p:cNvPr>
          <p:cNvSpPr>
            <a:spLocks noGrp="1"/>
          </p:cNvSpPr>
          <p:nvPr>
            <p:ph type="title"/>
          </p:nvPr>
        </p:nvSpPr>
        <p:spPr/>
        <p:txBody>
          <a:bodyPr/>
          <a:lstStyle/>
          <a:p>
            <a:r>
              <a:rPr lang="de-DE"/>
              <a:t>Mastertitelformat bearbeiten</a:t>
            </a:r>
            <a:endParaRPr lang="en-GB"/>
          </a:p>
        </p:txBody>
      </p:sp>
      <p:sp>
        <p:nvSpPr>
          <p:cNvPr id="3" name="Datumsplatzhalter 2">
            <a:extLst>
              <a:ext uri="{FF2B5EF4-FFF2-40B4-BE49-F238E27FC236}">
                <a16:creationId xmlns:a16="http://schemas.microsoft.com/office/drawing/2014/main" id="{84535132-9A4C-C6CA-D6C2-FD36B0217829}"/>
              </a:ext>
            </a:extLst>
          </p:cNvPr>
          <p:cNvSpPr>
            <a:spLocks noGrp="1"/>
          </p:cNvSpPr>
          <p:nvPr>
            <p:ph type="dt" sz="half" idx="10"/>
          </p:nvPr>
        </p:nvSpPr>
        <p:spPr/>
        <p:txBody>
          <a:bodyPr/>
          <a:lstStyle/>
          <a:p>
            <a:fld id="{6CCA64AF-B7B1-437D-BF6B-074C7D97AB99}" type="datetimeFigureOut">
              <a:rPr lang="en-GB" smtClean="0"/>
              <a:t>08/04/2024</a:t>
            </a:fld>
            <a:endParaRPr lang="en-GB" dirty="0"/>
          </a:p>
        </p:txBody>
      </p:sp>
      <p:sp>
        <p:nvSpPr>
          <p:cNvPr id="4" name="Fußzeilenplatzhalter 3">
            <a:extLst>
              <a:ext uri="{FF2B5EF4-FFF2-40B4-BE49-F238E27FC236}">
                <a16:creationId xmlns:a16="http://schemas.microsoft.com/office/drawing/2014/main" id="{51D21987-FA93-1EA1-2987-065E0ADD40C5}"/>
              </a:ext>
            </a:extLst>
          </p:cNvPr>
          <p:cNvSpPr>
            <a:spLocks noGrp="1"/>
          </p:cNvSpPr>
          <p:nvPr>
            <p:ph type="ftr" sz="quarter" idx="11"/>
          </p:nvPr>
        </p:nvSpPr>
        <p:spPr/>
        <p:txBody>
          <a:bodyPr/>
          <a:lstStyle/>
          <a:p>
            <a:endParaRPr lang="en-GB" dirty="0"/>
          </a:p>
        </p:txBody>
      </p:sp>
      <p:sp>
        <p:nvSpPr>
          <p:cNvPr id="5" name="Foliennummernplatzhalter 4">
            <a:extLst>
              <a:ext uri="{FF2B5EF4-FFF2-40B4-BE49-F238E27FC236}">
                <a16:creationId xmlns:a16="http://schemas.microsoft.com/office/drawing/2014/main" id="{0BB43162-A4BC-F957-FEE8-9EDF4FEA0F36}"/>
              </a:ext>
            </a:extLst>
          </p:cNvPr>
          <p:cNvSpPr>
            <a:spLocks noGrp="1"/>
          </p:cNvSpPr>
          <p:nvPr>
            <p:ph type="sldNum" sz="quarter" idx="12"/>
          </p:nvPr>
        </p:nvSpPr>
        <p:spPr/>
        <p:txBody>
          <a:bodyPr/>
          <a:lstStyle/>
          <a:p>
            <a:fld id="{B136DF19-FA9E-48D9-93D8-3778AD119650}" type="slidenum">
              <a:rPr lang="en-GB" smtClean="0"/>
              <a:t>‹#›</a:t>
            </a:fld>
            <a:endParaRPr lang="en-GB" dirty="0"/>
          </a:p>
        </p:txBody>
      </p:sp>
    </p:spTree>
    <p:extLst>
      <p:ext uri="{BB962C8B-B14F-4D97-AF65-F5344CB8AC3E}">
        <p14:creationId xmlns:p14="http://schemas.microsoft.com/office/powerpoint/2010/main" val="1975844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B3326A3F-1348-5E42-8D20-C43434FBE203}"/>
              </a:ext>
            </a:extLst>
          </p:cNvPr>
          <p:cNvSpPr>
            <a:spLocks noGrp="1"/>
          </p:cNvSpPr>
          <p:nvPr>
            <p:ph type="dt" sz="half" idx="10"/>
          </p:nvPr>
        </p:nvSpPr>
        <p:spPr/>
        <p:txBody>
          <a:bodyPr/>
          <a:lstStyle/>
          <a:p>
            <a:fld id="{6CCA64AF-B7B1-437D-BF6B-074C7D97AB99}" type="datetimeFigureOut">
              <a:rPr lang="en-GB" smtClean="0"/>
              <a:t>08/04/2024</a:t>
            </a:fld>
            <a:endParaRPr lang="en-GB" dirty="0"/>
          </a:p>
        </p:txBody>
      </p:sp>
      <p:sp>
        <p:nvSpPr>
          <p:cNvPr id="3" name="Fußzeilenplatzhalter 2">
            <a:extLst>
              <a:ext uri="{FF2B5EF4-FFF2-40B4-BE49-F238E27FC236}">
                <a16:creationId xmlns:a16="http://schemas.microsoft.com/office/drawing/2014/main" id="{D9032E27-BA9D-5F98-9576-FBF35CE744AF}"/>
              </a:ext>
            </a:extLst>
          </p:cNvPr>
          <p:cNvSpPr>
            <a:spLocks noGrp="1"/>
          </p:cNvSpPr>
          <p:nvPr>
            <p:ph type="ftr" sz="quarter" idx="11"/>
          </p:nvPr>
        </p:nvSpPr>
        <p:spPr/>
        <p:txBody>
          <a:bodyPr/>
          <a:lstStyle/>
          <a:p>
            <a:endParaRPr lang="en-GB" dirty="0"/>
          </a:p>
        </p:txBody>
      </p:sp>
      <p:sp>
        <p:nvSpPr>
          <p:cNvPr id="4" name="Foliennummernplatzhalter 3">
            <a:extLst>
              <a:ext uri="{FF2B5EF4-FFF2-40B4-BE49-F238E27FC236}">
                <a16:creationId xmlns:a16="http://schemas.microsoft.com/office/drawing/2014/main" id="{56E9A8E1-E56E-1CE8-8D24-E3792E204E41}"/>
              </a:ext>
            </a:extLst>
          </p:cNvPr>
          <p:cNvSpPr>
            <a:spLocks noGrp="1"/>
          </p:cNvSpPr>
          <p:nvPr>
            <p:ph type="sldNum" sz="quarter" idx="12"/>
          </p:nvPr>
        </p:nvSpPr>
        <p:spPr/>
        <p:txBody>
          <a:bodyPr/>
          <a:lstStyle/>
          <a:p>
            <a:fld id="{B136DF19-FA9E-48D9-93D8-3778AD119650}" type="slidenum">
              <a:rPr lang="en-GB" smtClean="0"/>
              <a:t>‹#›</a:t>
            </a:fld>
            <a:endParaRPr lang="en-GB" dirty="0"/>
          </a:p>
        </p:txBody>
      </p:sp>
    </p:spTree>
    <p:extLst>
      <p:ext uri="{BB962C8B-B14F-4D97-AF65-F5344CB8AC3E}">
        <p14:creationId xmlns:p14="http://schemas.microsoft.com/office/powerpoint/2010/main" val="17924031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30A3BB-CA3F-CDAD-1B07-ED93605C40F9}"/>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en-GB"/>
          </a:p>
        </p:txBody>
      </p:sp>
      <p:sp>
        <p:nvSpPr>
          <p:cNvPr id="3" name="Inhaltsplatzhalter 2">
            <a:extLst>
              <a:ext uri="{FF2B5EF4-FFF2-40B4-BE49-F238E27FC236}">
                <a16:creationId xmlns:a16="http://schemas.microsoft.com/office/drawing/2014/main" id="{1B083C18-310F-6869-FFA8-9991DD5091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Textplatzhalter 3">
            <a:extLst>
              <a:ext uri="{FF2B5EF4-FFF2-40B4-BE49-F238E27FC236}">
                <a16:creationId xmlns:a16="http://schemas.microsoft.com/office/drawing/2014/main" id="{D38DB199-C7A0-8A7C-A8E4-B4C46A03C3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E486709D-01D3-D10D-6249-9C10DF1008F2}"/>
              </a:ext>
            </a:extLst>
          </p:cNvPr>
          <p:cNvSpPr>
            <a:spLocks noGrp="1"/>
          </p:cNvSpPr>
          <p:nvPr>
            <p:ph type="dt" sz="half" idx="10"/>
          </p:nvPr>
        </p:nvSpPr>
        <p:spPr/>
        <p:txBody>
          <a:bodyPr/>
          <a:lstStyle/>
          <a:p>
            <a:fld id="{6CCA64AF-B7B1-437D-BF6B-074C7D97AB99}" type="datetimeFigureOut">
              <a:rPr lang="en-GB" smtClean="0"/>
              <a:t>08/04/2024</a:t>
            </a:fld>
            <a:endParaRPr lang="en-GB" dirty="0"/>
          </a:p>
        </p:txBody>
      </p:sp>
      <p:sp>
        <p:nvSpPr>
          <p:cNvPr id="6" name="Fußzeilenplatzhalter 5">
            <a:extLst>
              <a:ext uri="{FF2B5EF4-FFF2-40B4-BE49-F238E27FC236}">
                <a16:creationId xmlns:a16="http://schemas.microsoft.com/office/drawing/2014/main" id="{50CFADAD-A195-8631-9C9A-36B8D66BF6E1}"/>
              </a:ext>
            </a:extLst>
          </p:cNvPr>
          <p:cNvSpPr>
            <a:spLocks noGrp="1"/>
          </p:cNvSpPr>
          <p:nvPr>
            <p:ph type="ftr" sz="quarter" idx="11"/>
          </p:nvPr>
        </p:nvSpPr>
        <p:spPr/>
        <p:txBody>
          <a:bodyPr/>
          <a:lstStyle/>
          <a:p>
            <a:endParaRPr lang="en-GB" dirty="0"/>
          </a:p>
        </p:txBody>
      </p:sp>
      <p:sp>
        <p:nvSpPr>
          <p:cNvPr id="7" name="Foliennummernplatzhalter 6">
            <a:extLst>
              <a:ext uri="{FF2B5EF4-FFF2-40B4-BE49-F238E27FC236}">
                <a16:creationId xmlns:a16="http://schemas.microsoft.com/office/drawing/2014/main" id="{D7A6FCF6-A0B7-9B23-9BCC-7B4BFA1DB3CF}"/>
              </a:ext>
            </a:extLst>
          </p:cNvPr>
          <p:cNvSpPr>
            <a:spLocks noGrp="1"/>
          </p:cNvSpPr>
          <p:nvPr>
            <p:ph type="sldNum" sz="quarter" idx="12"/>
          </p:nvPr>
        </p:nvSpPr>
        <p:spPr/>
        <p:txBody>
          <a:bodyPr/>
          <a:lstStyle/>
          <a:p>
            <a:fld id="{B136DF19-FA9E-48D9-93D8-3778AD119650}" type="slidenum">
              <a:rPr lang="en-GB" smtClean="0"/>
              <a:t>‹#›</a:t>
            </a:fld>
            <a:endParaRPr lang="en-GB" dirty="0"/>
          </a:p>
        </p:txBody>
      </p:sp>
    </p:spTree>
    <p:extLst>
      <p:ext uri="{BB962C8B-B14F-4D97-AF65-F5344CB8AC3E}">
        <p14:creationId xmlns:p14="http://schemas.microsoft.com/office/powerpoint/2010/main" val="4769014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8D1C0E2-D821-1F4B-2121-0E30FFB7AC2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en-GB"/>
          </a:p>
        </p:txBody>
      </p:sp>
      <p:sp>
        <p:nvSpPr>
          <p:cNvPr id="3" name="Bildplatzhalter 2">
            <a:extLst>
              <a:ext uri="{FF2B5EF4-FFF2-40B4-BE49-F238E27FC236}">
                <a16:creationId xmlns:a16="http://schemas.microsoft.com/office/drawing/2014/main" id="{F025AED6-B499-F0C9-90F5-33F65C9CB34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platzhalter 3">
            <a:extLst>
              <a:ext uri="{FF2B5EF4-FFF2-40B4-BE49-F238E27FC236}">
                <a16:creationId xmlns:a16="http://schemas.microsoft.com/office/drawing/2014/main" id="{236203C6-7085-E899-CF50-4ABD9E12FAA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296390C0-A20D-BCF3-DCF3-E287906E8088}"/>
              </a:ext>
            </a:extLst>
          </p:cNvPr>
          <p:cNvSpPr>
            <a:spLocks noGrp="1"/>
          </p:cNvSpPr>
          <p:nvPr>
            <p:ph type="dt" sz="half" idx="10"/>
          </p:nvPr>
        </p:nvSpPr>
        <p:spPr/>
        <p:txBody>
          <a:bodyPr/>
          <a:lstStyle/>
          <a:p>
            <a:fld id="{6CCA64AF-B7B1-437D-BF6B-074C7D97AB99}" type="datetimeFigureOut">
              <a:rPr lang="en-GB" smtClean="0"/>
              <a:t>08/04/2024</a:t>
            </a:fld>
            <a:endParaRPr lang="en-GB" dirty="0"/>
          </a:p>
        </p:txBody>
      </p:sp>
      <p:sp>
        <p:nvSpPr>
          <p:cNvPr id="6" name="Fußzeilenplatzhalter 5">
            <a:extLst>
              <a:ext uri="{FF2B5EF4-FFF2-40B4-BE49-F238E27FC236}">
                <a16:creationId xmlns:a16="http://schemas.microsoft.com/office/drawing/2014/main" id="{C0D9F51F-1CB5-32D8-2FD5-6161E11C6C10}"/>
              </a:ext>
            </a:extLst>
          </p:cNvPr>
          <p:cNvSpPr>
            <a:spLocks noGrp="1"/>
          </p:cNvSpPr>
          <p:nvPr>
            <p:ph type="ftr" sz="quarter" idx="11"/>
          </p:nvPr>
        </p:nvSpPr>
        <p:spPr/>
        <p:txBody>
          <a:bodyPr/>
          <a:lstStyle/>
          <a:p>
            <a:endParaRPr lang="en-GB" dirty="0"/>
          </a:p>
        </p:txBody>
      </p:sp>
      <p:sp>
        <p:nvSpPr>
          <p:cNvPr id="7" name="Foliennummernplatzhalter 6">
            <a:extLst>
              <a:ext uri="{FF2B5EF4-FFF2-40B4-BE49-F238E27FC236}">
                <a16:creationId xmlns:a16="http://schemas.microsoft.com/office/drawing/2014/main" id="{F5A0B94C-DE8A-178E-E55B-DB9D5D504F83}"/>
              </a:ext>
            </a:extLst>
          </p:cNvPr>
          <p:cNvSpPr>
            <a:spLocks noGrp="1"/>
          </p:cNvSpPr>
          <p:nvPr>
            <p:ph type="sldNum" sz="quarter" idx="12"/>
          </p:nvPr>
        </p:nvSpPr>
        <p:spPr/>
        <p:txBody>
          <a:bodyPr/>
          <a:lstStyle/>
          <a:p>
            <a:fld id="{B136DF19-FA9E-48D9-93D8-3778AD119650}" type="slidenum">
              <a:rPr lang="en-GB" smtClean="0"/>
              <a:t>‹#›</a:t>
            </a:fld>
            <a:endParaRPr lang="en-GB" dirty="0"/>
          </a:p>
        </p:txBody>
      </p:sp>
    </p:spTree>
    <p:extLst>
      <p:ext uri="{BB962C8B-B14F-4D97-AF65-F5344CB8AC3E}">
        <p14:creationId xmlns:p14="http://schemas.microsoft.com/office/powerpoint/2010/main" val="28465434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A20EC131-26E7-BEDD-15DE-BB802C1C030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endParaRPr lang="en-GB"/>
          </a:p>
        </p:txBody>
      </p:sp>
      <p:sp>
        <p:nvSpPr>
          <p:cNvPr id="3" name="Textplatzhalter 2">
            <a:extLst>
              <a:ext uri="{FF2B5EF4-FFF2-40B4-BE49-F238E27FC236}">
                <a16:creationId xmlns:a16="http://schemas.microsoft.com/office/drawing/2014/main" id="{73FB6508-5DFC-47DF-86E9-9D353D5AB71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Datumsplatzhalter 3">
            <a:extLst>
              <a:ext uri="{FF2B5EF4-FFF2-40B4-BE49-F238E27FC236}">
                <a16:creationId xmlns:a16="http://schemas.microsoft.com/office/drawing/2014/main" id="{2E364343-B114-D2E9-3719-743C6C44B9D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CCA64AF-B7B1-437D-BF6B-074C7D97AB99}" type="datetimeFigureOut">
              <a:rPr lang="en-GB" smtClean="0"/>
              <a:t>08/04/2024</a:t>
            </a:fld>
            <a:endParaRPr lang="en-GB" dirty="0"/>
          </a:p>
        </p:txBody>
      </p:sp>
      <p:sp>
        <p:nvSpPr>
          <p:cNvPr id="5" name="Fußzeilenplatzhalter 4">
            <a:extLst>
              <a:ext uri="{FF2B5EF4-FFF2-40B4-BE49-F238E27FC236}">
                <a16:creationId xmlns:a16="http://schemas.microsoft.com/office/drawing/2014/main" id="{A01D0D33-7264-6609-5CEA-61F8CBDA0B4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dirty="0"/>
          </a:p>
        </p:txBody>
      </p:sp>
      <p:sp>
        <p:nvSpPr>
          <p:cNvPr id="6" name="Foliennummernplatzhalter 5">
            <a:extLst>
              <a:ext uri="{FF2B5EF4-FFF2-40B4-BE49-F238E27FC236}">
                <a16:creationId xmlns:a16="http://schemas.microsoft.com/office/drawing/2014/main" id="{BC89C8F8-A50D-0C01-66B6-73DB1AF5973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136DF19-FA9E-48D9-93D8-3778AD119650}" type="slidenum">
              <a:rPr lang="en-GB" smtClean="0"/>
              <a:t>‹#›</a:t>
            </a:fld>
            <a:endParaRPr lang="en-GB" dirty="0"/>
          </a:p>
        </p:txBody>
      </p:sp>
    </p:spTree>
    <p:extLst>
      <p:ext uri="{BB962C8B-B14F-4D97-AF65-F5344CB8AC3E}">
        <p14:creationId xmlns:p14="http://schemas.microsoft.com/office/powerpoint/2010/main" val="31817043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4BD6BF11-583A-4AE9-A7F5-E74CB5B8CAE7}"/>
              </a:ext>
            </a:extLst>
          </p:cNvPr>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6334146E-EA11-4A82-A6D2-B20C9385F1D9}"/>
              </a:ext>
            </a:extLst>
          </p:cNvPr>
          <p:cNvSpPr>
            <a:spLocks noGrp="1" noChangeArrowheads="1"/>
          </p:cNvSpPr>
          <p:nvPr>
            <p:ph type="body" idx="4294967295"/>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DF03DF8B-F00C-49CB-ACCC-5FD5E66A7F7B}"/>
              </a:ext>
            </a:extLst>
          </p:cNvPr>
          <p:cNvSpPr>
            <a:spLocks noGrp="1"/>
          </p:cNvSpPr>
          <p:nvPr>
            <p:ph type="dt" sz="half" idx="2"/>
          </p:nvPr>
        </p:nvSpPr>
        <p:spPr>
          <a:xfrm>
            <a:off x="838200" y="6356350"/>
            <a:ext cx="2743200" cy="365125"/>
          </a:xfrm>
          <a:prstGeom prst="rect">
            <a:avLst/>
          </a:prstGeom>
        </p:spPr>
        <p:txBody>
          <a:bodyPr vert="horz" wrap="square" lIns="91440" tIns="45720" rIns="91440" bIns="45720" numCol="1" anchor="ctr" anchorCtr="0" compatLnSpc="1">
            <a:prstTxWarp prst="textNoShape">
              <a:avLst/>
            </a:prstTxWarp>
          </a:bodyPr>
          <a:lstStyle>
            <a:lvl1pPr eaLnBrk="1" hangingPunct="1">
              <a:spcBef>
                <a:spcPct val="20000"/>
              </a:spcBef>
              <a:buClr>
                <a:schemeClr val="hlink"/>
              </a:buClr>
              <a:defRPr sz="1200">
                <a:solidFill>
                  <a:srgbClr val="898989"/>
                </a:solidFill>
                <a:effectLst>
                  <a:outerShdw blurRad="38100" dist="38100" dir="2700000" algn="tl">
                    <a:srgbClr val="C0C0C0"/>
                  </a:outerShdw>
                </a:effectLst>
                <a:ea typeface="SimSun" panose="02010600030101010101" pitchFamily="2" charset="-122"/>
                <a:cs typeface="+mn-cs"/>
              </a:defRPr>
            </a:lvl1pPr>
          </a:lstStyle>
          <a:p>
            <a:pPr>
              <a:defRPr/>
            </a:pPr>
            <a:endParaRPr lang="en-GB" altLang="zh-CN" dirty="0"/>
          </a:p>
        </p:txBody>
      </p:sp>
      <p:sp>
        <p:nvSpPr>
          <p:cNvPr id="5" name="Footer Placeholder 4">
            <a:extLst>
              <a:ext uri="{FF2B5EF4-FFF2-40B4-BE49-F238E27FC236}">
                <a16:creationId xmlns:a16="http://schemas.microsoft.com/office/drawing/2014/main" id="{D34286EB-C9F1-4AE6-B04D-612D6A4A3F24}"/>
              </a:ext>
            </a:extLst>
          </p:cNvPr>
          <p:cNvSpPr>
            <a:spLocks noGrp="1"/>
          </p:cNvSpPr>
          <p:nvPr>
            <p:ph type="ftr" sz="quarter" idx="3"/>
          </p:nvPr>
        </p:nvSpPr>
        <p:spPr>
          <a:xfrm>
            <a:off x="4038600" y="6356350"/>
            <a:ext cx="41148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hlink"/>
              </a:buClr>
              <a:defRPr sz="1200">
                <a:solidFill>
                  <a:srgbClr val="898989"/>
                </a:solidFill>
                <a:effectLst>
                  <a:outerShdw blurRad="38100" dist="38100" dir="2700000" algn="tl">
                    <a:srgbClr val="C0C0C0"/>
                  </a:outerShdw>
                </a:effectLst>
                <a:ea typeface="SimSun" panose="02010600030101010101" pitchFamily="2" charset="-122"/>
                <a:cs typeface="+mn-cs"/>
              </a:defRPr>
            </a:lvl1pPr>
          </a:lstStyle>
          <a:p>
            <a:pPr>
              <a:defRPr/>
            </a:pPr>
            <a:endParaRPr lang="en-GB" altLang="zh-CN" dirty="0"/>
          </a:p>
        </p:txBody>
      </p:sp>
      <p:sp>
        <p:nvSpPr>
          <p:cNvPr id="6" name="Slide Number Placeholder 5">
            <a:extLst>
              <a:ext uri="{FF2B5EF4-FFF2-40B4-BE49-F238E27FC236}">
                <a16:creationId xmlns:a16="http://schemas.microsoft.com/office/drawing/2014/main" id="{DB6FCA8D-170E-43D0-B592-4D0FC72446AC}"/>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hlink"/>
              </a:buClr>
              <a:defRPr sz="1200">
                <a:solidFill>
                  <a:srgbClr val="898989"/>
                </a:solidFill>
                <a:effectLst>
                  <a:outerShdw blurRad="38100" dist="38100" dir="2700000" algn="tl">
                    <a:srgbClr val="C0C0C0"/>
                  </a:outerShdw>
                </a:effectLst>
                <a:ea typeface="SimSun" panose="02010600030101010101" pitchFamily="2" charset="-122"/>
                <a:cs typeface="+mn-cs"/>
              </a:defRPr>
            </a:lvl1pPr>
          </a:lstStyle>
          <a:p>
            <a:pPr>
              <a:defRPr/>
            </a:pPr>
            <a:fld id="{BCC83D88-08EB-4C4A-9BB6-0F12B6DE8D0D}" type="slidenum">
              <a:rPr lang="en-GB" altLang="zh-CN"/>
              <a:pPr>
                <a:defRPr/>
              </a:pPr>
              <a:t>‹#›</a:t>
            </a:fld>
            <a:endParaRPr lang="en-GB" altLang="zh-CN" dirty="0"/>
          </a:p>
        </p:txBody>
      </p:sp>
    </p:spTree>
    <p:extLst>
      <p:ext uri="{BB962C8B-B14F-4D97-AF65-F5344CB8AC3E}">
        <p14:creationId xmlns:p14="http://schemas.microsoft.com/office/powerpoint/2010/main" val="31912153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t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t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tif"/><Relationship Id="rId1" Type="http://schemas.openxmlformats.org/officeDocument/2006/relationships/slideLayout" Target="../slideLayouts/slideLayout2.xml"/><Relationship Id="rId5" Type="http://schemas.openxmlformats.org/officeDocument/2006/relationships/image" Target="../media/image11.sv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t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t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t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4.emf"/><Relationship Id="rId5" Type="http://schemas.openxmlformats.org/officeDocument/2006/relationships/oleObject" Target="../embeddings/oleObject1.bin"/><Relationship Id="rId4" Type="http://schemas.openxmlformats.org/officeDocument/2006/relationships/image" Target="../media/image3.tif"/></Relationships>
</file>

<file path=ppt/slides/_rels/slide22.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t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tif"/><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3.t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146" name="TextBox 10">
            <a:extLst>
              <a:ext uri="{FF2B5EF4-FFF2-40B4-BE49-F238E27FC236}">
                <a16:creationId xmlns:a16="http://schemas.microsoft.com/office/drawing/2014/main" id="{3B143519-D100-4DC4-B946-EBDF6F156272}"/>
              </a:ext>
            </a:extLst>
          </p:cNvPr>
          <p:cNvSpPr txBox="1">
            <a:spLocks noChangeArrowheads="1"/>
          </p:cNvSpPr>
          <p:nvPr/>
        </p:nvSpPr>
        <p:spPr bwMode="auto">
          <a:xfrm>
            <a:off x="5659438" y="857250"/>
            <a:ext cx="6532562" cy="372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Roboto Slab" pitchFamily="2" charset="0"/>
                <a:ea typeface="SimSun" panose="02010600030101010101" pitchFamily="2" charset="-122"/>
                <a:cs typeface="Arial" panose="020B0604020202020204" pitchFamily="34" charset="0"/>
              </a:rPr>
              <a:t>Course on Wastewater Treatment Developments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1400" b="0" i="0" u="none" strike="noStrike" kern="1200" cap="none" spc="0" normalizeH="0" baseline="0" noProof="0" dirty="0">
              <a:ln>
                <a:noFill/>
              </a:ln>
              <a:solidFill>
                <a:srgbClr val="FFFFFF"/>
              </a:solidFill>
              <a:effectLst/>
              <a:uLnTx/>
              <a:uFillTx/>
              <a:latin typeface="Roboto Slab" pitchFamily="2" charset="0"/>
              <a:ea typeface="SimSun"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3600" b="0" i="0" u="none" strike="noStrike" kern="1200" cap="none" spc="0" normalizeH="0" baseline="0" noProof="0" dirty="0">
              <a:ln>
                <a:noFill/>
              </a:ln>
              <a:solidFill>
                <a:srgbClr val="000000"/>
              </a:solidFill>
              <a:effectLst/>
              <a:uLnTx/>
              <a:uFillTx/>
              <a:latin typeface="Roboto Slab" pitchFamily="2" charset="0"/>
              <a:ea typeface="SimSun"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600" b="0" i="0" u="none" strike="noStrike" kern="1200" cap="none" spc="0" normalizeH="0" baseline="0" noProof="0" dirty="0">
                <a:ln>
                  <a:noFill/>
                </a:ln>
                <a:solidFill>
                  <a:srgbClr val="000000"/>
                </a:solidFill>
                <a:effectLst/>
                <a:uLnTx/>
                <a:uFillTx/>
                <a:latin typeface="Roboto Slab" pitchFamily="2" charset="0"/>
                <a:ea typeface="SimSun" panose="02010600030101010101" pitchFamily="2" charset="-122"/>
                <a:cs typeface="Arial" panose="020B0604020202020204" pitchFamily="34" charset="0"/>
              </a:rPr>
              <a:t>Biological Wastewater Treatment in the Context of Water Quality Management</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3600" b="0" i="0" u="none" strike="noStrike" kern="1200" cap="none" spc="0" normalizeH="0" baseline="0" noProof="0" dirty="0">
              <a:ln>
                <a:noFill/>
              </a:ln>
              <a:solidFill>
                <a:srgbClr val="000000"/>
              </a:solidFill>
              <a:effectLst/>
              <a:uLnTx/>
              <a:uFillTx/>
              <a:latin typeface="Roboto Slab" pitchFamily="2" charset="0"/>
              <a:ea typeface="SimSun"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Roboto Slab" pitchFamily="2" charset="0"/>
                <a:ea typeface="SimSun" panose="02010600030101010101" pitchFamily="2" charset="-122"/>
                <a:cs typeface="Arial" panose="020B0604020202020204" pitchFamily="34" charset="0"/>
              </a:rPr>
              <a:t>Helmut Kroiss</a:t>
            </a:r>
            <a:endParaRPr kumimoji="0" lang="en-US" altLang="zh-CN" sz="2800" b="0" i="0" u="none" strike="noStrike" kern="1200" cap="none" spc="0" normalizeH="0" baseline="30000" noProof="0" dirty="0">
              <a:ln>
                <a:noFill/>
              </a:ln>
              <a:solidFill>
                <a:srgbClr val="000000"/>
              </a:solidFill>
              <a:effectLst/>
              <a:uLnTx/>
              <a:uFillTx/>
              <a:latin typeface="Roboto Slab" pitchFamily="2" charset="0"/>
              <a:ea typeface="SimSun" panose="02010600030101010101" pitchFamily="2" charset="-122"/>
              <a:cs typeface="Arial" panose="020B0604020202020204" pitchFamily="34" charset="0"/>
            </a:endParaRPr>
          </a:p>
        </p:txBody>
      </p:sp>
      <p:pic>
        <p:nvPicPr>
          <p:cNvPr id="1026" name="Picture 2" descr="File:TU-Logo-Austria CMYK.png - Wikipedia">
            <a:extLst>
              <a:ext uri="{FF2B5EF4-FFF2-40B4-BE49-F238E27FC236}">
                <a16:creationId xmlns:a16="http://schemas.microsoft.com/office/drawing/2014/main" id="{BB4FD2DA-940B-46F6-B2DE-05F046AD09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07968" y="5733256"/>
            <a:ext cx="1919536" cy="8432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Tm="32533"/>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375A4A91-B44D-0111-052F-39F5CC93987F}"/>
              </a:ext>
            </a:extLst>
          </p:cNvPr>
          <p:cNvSpPr>
            <a:spLocks noGrp="1"/>
          </p:cNvSpPr>
          <p:nvPr>
            <p:ph idx="1"/>
          </p:nvPr>
        </p:nvSpPr>
        <p:spPr>
          <a:xfrm>
            <a:off x="767408" y="1596385"/>
            <a:ext cx="10515600" cy="4351338"/>
          </a:xfrm>
        </p:spPr>
        <p:txBody>
          <a:bodyPr/>
          <a:lstStyle/>
          <a:p>
            <a:pPr marL="0" indent="0">
              <a:buNone/>
            </a:pPr>
            <a:r>
              <a:rPr lang="de-AT" b="1" dirty="0">
                <a:solidFill>
                  <a:srgbClr val="00B0F0"/>
                </a:solidFill>
                <a:latin typeface="Roboto Slab" pitchFamily="2" charset="0"/>
                <a:ea typeface="Roboto Slab" pitchFamily="2" charset="0"/>
              </a:rPr>
              <a:t>It is not us treating the wastewater, but microorganisms for which we provide favourable environmental conditions to meet our goals.</a:t>
            </a:r>
          </a:p>
          <a:p>
            <a:pPr lvl="1"/>
            <a:endParaRPr lang="de-AT" dirty="0">
              <a:latin typeface="Roboto Slab" pitchFamily="2" charset="0"/>
              <a:ea typeface="Roboto Slab" pitchFamily="2" charset="0"/>
            </a:endParaRPr>
          </a:p>
          <a:p>
            <a:pPr lvl="1"/>
            <a:r>
              <a:rPr lang="de-AT" dirty="0">
                <a:latin typeface="Roboto Slab" pitchFamily="2" charset="0"/>
                <a:ea typeface="Roboto Slab" pitchFamily="2" charset="0"/>
              </a:rPr>
              <a:t>Beyond engineering based on scientific cause-effect relationships we have to understand microorganisms in their complex living ecosystem.</a:t>
            </a:r>
            <a:endParaRPr lang="en-GB" dirty="0">
              <a:latin typeface="Roboto Slab" pitchFamily="2" charset="0"/>
              <a:ea typeface="Roboto Slab" pitchFamily="2" charset="0"/>
            </a:endParaRPr>
          </a:p>
        </p:txBody>
      </p:sp>
      <p:sp>
        <p:nvSpPr>
          <p:cNvPr id="6" name="Titel 1">
            <a:extLst>
              <a:ext uri="{FF2B5EF4-FFF2-40B4-BE49-F238E27FC236}">
                <a16:creationId xmlns:a16="http://schemas.microsoft.com/office/drawing/2014/main" id="{912496C3-AA0A-4A89-AB8C-0DC1B0012A52}"/>
              </a:ext>
            </a:extLst>
          </p:cNvPr>
          <p:cNvSpPr>
            <a:spLocks noGrp="1"/>
          </p:cNvSpPr>
          <p:nvPr>
            <p:ph type="title"/>
          </p:nvPr>
        </p:nvSpPr>
        <p:spPr>
          <a:xfrm>
            <a:off x="767408" y="261424"/>
            <a:ext cx="10515600" cy="1325563"/>
          </a:xfrm>
        </p:spPr>
        <p:txBody>
          <a:bodyPr>
            <a:normAutofit/>
          </a:bodyPr>
          <a:lstStyle/>
          <a:p>
            <a:r>
              <a:rPr lang="de-AT" sz="4000" dirty="0">
                <a:solidFill>
                  <a:srgbClr val="0070C0"/>
                </a:solidFill>
                <a:latin typeface="Roboto Slab" pitchFamily="2" charset="0"/>
                <a:ea typeface="Roboto Slab" pitchFamily="2" charset="0"/>
              </a:rPr>
              <a:t>Message no.2</a:t>
            </a:r>
            <a:endParaRPr lang="en-GB" sz="4000" dirty="0">
              <a:solidFill>
                <a:srgbClr val="0070C0"/>
              </a:solidFill>
              <a:latin typeface="Roboto Slab" pitchFamily="2" charset="0"/>
              <a:ea typeface="Roboto Slab" pitchFamily="2" charset="0"/>
            </a:endParaRPr>
          </a:p>
        </p:txBody>
      </p:sp>
    </p:spTree>
    <p:extLst>
      <p:ext uri="{BB962C8B-B14F-4D97-AF65-F5344CB8AC3E}">
        <p14:creationId xmlns:p14="http://schemas.microsoft.com/office/powerpoint/2010/main" val="4717718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983432" y="409996"/>
            <a:ext cx="9889439" cy="1066800"/>
          </a:xfrm>
        </p:spPr>
        <p:txBody>
          <a:bodyPr>
            <a:noAutofit/>
          </a:bodyPr>
          <a:lstStyle/>
          <a:p>
            <a:pPr eaLnBrk="1" hangingPunct="1"/>
            <a:r>
              <a:rPr lang="en-US" sz="4000" dirty="0">
                <a:latin typeface="Roboto Slab" pitchFamily="2" charset="0"/>
                <a:ea typeface="Roboto Slab" pitchFamily="2" charset="0"/>
                <a:cs typeface="Arial" pitchFamily="34" charset="0"/>
              </a:rPr>
              <a:t>Five laws of applied microbiology </a:t>
            </a:r>
            <a:br>
              <a:rPr lang="en-US" sz="4000" dirty="0">
                <a:latin typeface="Roboto Slab" pitchFamily="2" charset="0"/>
                <a:ea typeface="Roboto Slab" pitchFamily="2" charset="0"/>
                <a:cs typeface="Arial" pitchFamily="34" charset="0"/>
              </a:rPr>
            </a:br>
            <a:r>
              <a:rPr lang="en-US" sz="4000" dirty="0">
                <a:latin typeface="Roboto Slab" pitchFamily="2" charset="0"/>
                <a:ea typeface="Roboto Slab" pitchFamily="2" charset="0"/>
                <a:cs typeface="Arial" pitchFamily="34" charset="0"/>
              </a:rPr>
              <a:t>in biotechnology</a:t>
            </a:r>
            <a:endParaRPr lang="de-AT" sz="4000" dirty="0">
              <a:latin typeface="Roboto Slab" pitchFamily="2" charset="0"/>
              <a:ea typeface="Roboto Slab" pitchFamily="2" charset="0"/>
              <a:cs typeface="Arial" pitchFamily="34" charset="0"/>
            </a:endParaRPr>
          </a:p>
        </p:txBody>
      </p:sp>
      <p:sp>
        <p:nvSpPr>
          <p:cNvPr id="25603" name="Text Box 3"/>
          <p:cNvSpPr txBox="1">
            <a:spLocks noChangeArrowheads="1"/>
          </p:cNvSpPr>
          <p:nvPr/>
        </p:nvSpPr>
        <p:spPr bwMode="auto">
          <a:xfrm>
            <a:off x="1127448" y="1916832"/>
            <a:ext cx="8459787" cy="4141787"/>
          </a:xfrm>
          <a:prstGeom prst="rect">
            <a:avLst/>
          </a:prstGeom>
          <a:noFill/>
          <a:ln>
            <a:noFill/>
          </a:ln>
          <a:effectLst/>
          <a:extLst>
            <a:ext uri="{909E8E84-426E-40DD-AFC4-6F175D3DCCD1}">
              <a14:hiddenFill xmlns:a14="http://schemas.microsoft.com/office/drawing/2010/main">
                <a:solidFill>
                  <a:srgbClr val="F5F5F5"/>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61950" indent="-361950"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algn="ctr" eaLnBrk="0" fontAlgn="base" hangingPunct="0">
              <a:spcBef>
                <a:spcPct val="0"/>
              </a:spcBef>
              <a:spcAft>
                <a:spcPct val="0"/>
              </a:spcAft>
              <a:defRPr sz="2400">
                <a:solidFill>
                  <a:schemeClr val="tx1"/>
                </a:solidFill>
                <a:latin typeface="Arial" pitchFamily="34" charset="0"/>
              </a:defRPr>
            </a:lvl6pPr>
            <a:lvl7pPr marL="2971800" indent="-228600" algn="ctr" eaLnBrk="0" fontAlgn="base" hangingPunct="0">
              <a:spcBef>
                <a:spcPct val="0"/>
              </a:spcBef>
              <a:spcAft>
                <a:spcPct val="0"/>
              </a:spcAft>
              <a:defRPr sz="2400">
                <a:solidFill>
                  <a:schemeClr val="tx1"/>
                </a:solidFill>
                <a:latin typeface="Arial" pitchFamily="34" charset="0"/>
              </a:defRPr>
            </a:lvl7pPr>
            <a:lvl8pPr marL="3429000" indent="-228600" algn="ctr" eaLnBrk="0" fontAlgn="base" hangingPunct="0">
              <a:spcBef>
                <a:spcPct val="0"/>
              </a:spcBef>
              <a:spcAft>
                <a:spcPct val="0"/>
              </a:spcAft>
              <a:defRPr sz="2400">
                <a:solidFill>
                  <a:schemeClr val="tx1"/>
                </a:solidFill>
                <a:latin typeface="Arial" pitchFamily="34" charset="0"/>
              </a:defRPr>
            </a:lvl8pPr>
            <a:lvl9pPr marL="3886200" indent="-228600" algn="ctr" eaLnBrk="0" fontAlgn="base" hangingPunct="0">
              <a:spcBef>
                <a:spcPct val="0"/>
              </a:spcBef>
              <a:spcAft>
                <a:spcPct val="0"/>
              </a:spcAft>
              <a:defRPr sz="2400">
                <a:solidFill>
                  <a:schemeClr val="tx1"/>
                </a:solidFill>
                <a:latin typeface="Arial" pitchFamily="34" charset="0"/>
              </a:defRPr>
            </a:lvl9pPr>
          </a:lstStyle>
          <a:p>
            <a:pPr marL="457200" indent="-457200" eaLnBrk="1" hangingPunct="1">
              <a:spcBef>
                <a:spcPct val="50000"/>
              </a:spcBef>
              <a:buFont typeface="+mj-lt"/>
              <a:buAutoNum type="arabicPeriod"/>
            </a:pPr>
            <a:r>
              <a:rPr lang="en-GB" b="1" dirty="0">
                <a:solidFill>
                  <a:schemeClr val="tx1">
                    <a:lumMod val="65000"/>
                    <a:lumOff val="35000"/>
                  </a:schemeClr>
                </a:solidFill>
                <a:latin typeface="Roboto Slab" pitchFamily="2" charset="0"/>
                <a:ea typeface="Roboto Slab" pitchFamily="2" charset="0"/>
                <a:cs typeface="Times New Roman" pitchFamily="18" charset="0"/>
              </a:rPr>
              <a:t>The microorganism is always right, your friend and a sensitive partner.</a:t>
            </a:r>
          </a:p>
          <a:p>
            <a:pPr marL="457200" indent="-457200" eaLnBrk="1" hangingPunct="1">
              <a:spcBef>
                <a:spcPct val="50000"/>
              </a:spcBef>
              <a:buFont typeface="+mj-lt"/>
              <a:buAutoNum type="arabicPeriod"/>
            </a:pPr>
            <a:r>
              <a:rPr lang="en-GB" b="1" dirty="0">
                <a:solidFill>
                  <a:schemeClr val="tx1">
                    <a:lumMod val="65000"/>
                    <a:lumOff val="35000"/>
                  </a:schemeClr>
                </a:solidFill>
                <a:latin typeface="Roboto Slab" pitchFamily="2" charset="0"/>
                <a:ea typeface="Roboto Slab" pitchFamily="2" charset="0"/>
                <a:cs typeface="Times New Roman" pitchFamily="18" charset="0"/>
              </a:rPr>
              <a:t>There are no stupid micro-organisms.</a:t>
            </a:r>
          </a:p>
          <a:p>
            <a:pPr marL="457200" indent="-457200" eaLnBrk="1" hangingPunct="1">
              <a:spcBef>
                <a:spcPct val="50000"/>
              </a:spcBef>
              <a:buFont typeface="+mj-lt"/>
              <a:buAutoNum type="arabicPeriod"/>
            </a:pPr>
            <a:r>
              <a:rPr lang="en-GB" b="1" dirty="0">
                <a:solidFill>
                  <a:schemeClr val="tx1">
                    <a:lumMod val="65000"/>
                    <a:lumOff val="35000"/>
                  </a:schemeClr>
                </a:solidFill>
                <a:latin typeface="Roboto Slab" pitchFamily="2" charset="0"/>
                <a:ea typeface="Roboto Slab" pitchFamily="2" charset="0"/>
                <a:cs typeface="Times New Roman" pitchFamily="18" charset="0"/>
              </a:rPr>
              <a:t>Microorganisms can and will do everything.</a:t>
            </a:r>
          </a:p>
          <a:p>
            <a:pPr marL="457200" indent="-457200" eaLnBrk="1" hangingPunct="1">
              <a:spcBef>
                <a:spcPct val="50000"/>
              </a:spcBef>
              <a:buFont typeface="+mj-lt"/>
              <a:buAutoNum type="arabicPeriod"/>
            </a:pPr>
            <a:r>
              <a:rPr lang="en-GB" b="1" dirty="0">
                <a:solidFill>
                  <a:schemeClr val="tx1">
                    <a:lumMod val="65000"/>
                    <a:lumOff val="35000"/>
                  </a:schemeClr>
                </a:solidFill>
                <a:latin typeface="Roboto Slab" pitchFamily="2" charset="0"/>
                <a:ea typeface="Roboto Slab" pitchFamily="2" charset="0"/>
                <a:cs typeface="Times New Roman" pitchFamily="18" charset="0"/>
              </a:rPr>
              <a:t>Microorganisms are smarter, wiser, more energetic than chemists, engineers and others.</a:t>
            </a:r>
          </a:p>
          <a:p>
            <a:pPr marL="457200" indent="-457200" eaLnBrk="1" hangingPunct="1">
              <a:spcBef>
                <a:spcPct val="50000"/>
              </a:spcBef>
              <a:buFont typeface="+mj-lt"/>
              <a:buAutoNum type="arabicPeriod"/>
            </a:pPr>
            <a:r>
              <a:rPr lang="en-GB" b="1" dirty="0">
                <a:solidFill>
                  <a:schemeClr val="tx1">
                    <a:lumMod val="65000"/>
                    <a:lumOff val="35000"/>
                  </a:schemeClr>
                </a:solidFill>
                <a:latin typeface="Roboto Slab" pitchFamily="2" charset="0"/>
                <a:ea typeface="Roboto Slab" pitchFamily="2" charset="0"/>
                <a:cs typeface="Times New Roman" pitchFamily="18" charset="0"/>
              </a:rPr>
              <a:t>If you take care of your microbial friends they </a:t>
            </a:r>
            <a:br>
              <a:rPr lang="en-GB" b="1" dirty="0">
                <a:solidFill>
                  <a:schemeClr val="tx1">
                    <a:lumMod val="65000"/>
                    <a:lumOff val="35000"/>
                  </a:schemeClr>
                </a:solidFill>
                <a:latin typeface="Roboto Slab" pitchFamily="2" charset="0"/>
                <a:ea typeface="Roboto Slab" pitchFamily="2" charset="0"/>
                <a:cs typeface="Times New Roman" pitchFamily="18" charset="0"/>
              </a:rPr>
            </a:br>
            <a:r>
              <a:rPr lang="en-GB" b="1" dirty="0">
                <a:solidFill>
                  <a:schemeClr val="tx1">
                    <a:lumMod val="65000"/>
                    <a:lumOff val="35000"/>
                  </a:schemeClr>
                </a:solidFill>
                <a:latin typeface="Roboto Slab" pitchFamily="2" charset="0"/>
                <a:ea typeface="Roboto Slab" pitchFamily="2" charset="0"/>
                <a:cs typeface="Times New Roman" pitchFamily="18" charset="0"/>
              </a:rPr>
              <a:t>will take care of your future. </a:t>
            </a:r>
            <a:endParaRPr lang="de-DE" b="1" dirty="0">
              <a:solidFill>
                <a:schemeClr val="tx1">
                  <a:lumMod val="65000"/>
                  <a:lumOff val="35000"/>
                </a:schemeClr>
              </a:solidFill>
              <a:latin typeface="Roboto Slab" pitchFamily="2" charset="0"/>
              <a:ea typeface="Roboto Slab" pitchFamily="2" charset="0"/>
              <a:cs typeface="Times New Roman" pitchFamily="18" charset="0"/>
            </a:endParaRPr>
          </a:p>
          <a:p>
            <a:pPr marL="0" indent="0" algn="r" eaLnBrk="1" hangingPunct="1">
              <a:lnSpc>
                <a:spcPct val="125000"/>
              </a:lnSpc>
              <a:spcBef>
                <a:spcPct val="20000"/>
              </a:spcBef>
            </a:pPr>
            <a:r>
              <a:rPr lang="de-DE" sz="1800" dirty="0">
                <a:solidFill>
                  <a:schemeClr val="tx1">
                    <a:lumMod val="65000"/>
                    <a:lumOff val="35000"/>
                  </a:schemeClr>
                </a:solidFill>
                <a:latin typeface="Roboto Slab" pitchFamily="2" charset="0"/>
                <a:ea typeface="Roboto Slab" pitchFamily="2" charset="0"/>
                <a:cs typeface="Times New Roman" pitchFamily="18" charset="0"/>
              </a:rPr>
              <a:t>D. Perlman, 1980</a:t>
            </a:r>
            <a:endParaRPr lang="de-AT" sz="1800" dirty="0">
              <a:solidFill>
                <a:schemeClr val="tx1">
                  <a:lumMod val="65000"/>
                  <a:lumOff val="35000"/>
                </a:schemeClr>
              </a:solidFill>
              <a:latin typeface="Roboto Slab" pitchFamily="2" charset="0"/>
              <a:ea typeface="Roboto Slab" pitchFamily="2" charset="0"/>
              <a:cs typeface="Times New Roman" pitchFamily="18" charset="0"/>
            </a:endParaRPr>
          </a:p>
        </p:txBody>
      </p:sp>
    </p:spTree>
    <p:extLst>
      <p:ext uri="{BB962C8B-B14F-4D97-AF65-F5344CB8AC3E}">
        <p14:creationId xmlns:p14="http://schemas.microsoft.com/office/powerpoint/2010/main" val="30710197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06D6F6-090C-09F7-284D-516087F139CF}"/>
              </a:ext>
            </a:extLst>
          </p:cNvPr>
          <p:cNvSpPr>
            <a:spLocks noGrp="1"/>
          </p:cNvSpPr>
          <p:nvPr>
            <p:ph type="title"/>
          </p:nvPr>
        </p:nvSpPr>
        <p:spPr>
          <a:xfrm>
            <a:off x="942949" y="238409"/>
            <a:ext cx="10515600" cy="1325563"/>
          </a:xfrm>
        </p:spPr>
        <p:txBody>
          <a:bodyPr>
            <a:normAutofit/>
          </a:bodyPr>
          <a:lstStyle/>
          <a:p>
            <a:r>
              <a:rPr lang="de-AT" sz="4000" dirty="0">
                <a:latin typeface="Roboto Slab" pitchFamily="2" charset="0"/>
                <a:ea typeface="Roboto Slab" pitchFamily="2" charset="0"/>
              </a:rPr>
              <a:t>Microorganisms do the job</a:t>
            </a:r>
            <a:endParaRPr lang="en-GB" sz="4000" dirty="0">
              <a:latin typeface="Roboto Slab" pitchFamily="2" charset="0"/>
              <a:ea typeface="Roboto Slab" pitchFamily="2" charset="0"/>
            </a:endParaRPr>
          </a:p>
        </p:txBody>
      </p:sp>
      <p:sp>
        <p:nvSpPr>
          <p:cNvPr id="10" name="Rechteck 9">
            <a:extLst>
              <a:ext uri="{FF2B5EF4-FFF2-40B4-BE49-F238E27FC236}">
                <a16:creationId xmlns:a16="http://schemas.microsoft.com/office/drawing/2014/main" id="{F9CEB5CA-D6AB-2882-3A6C-26922AA457B9}"/>
              </a:ext>
            </a:extLst>
          </p:cNvPr>
          <p:cNvSpPr/>
          <p:nvPr/>
        </p:nvSpPr>
        <p:spPr>
          <a:xfrm>
            <a:off x="5159896" y="6453336"/>
            <a:ext cx="792088" cy="28803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latin typeface="Roboto Slab" pitchFamily="2" charset="0"/>
              <a:ea typeface="Roboto Slab" pitchFamily="2" charset="0"/>
            </a:endParaRPr>
          </a:p>
        </p:txBody>
      </p:sp>
      <p:grpSp>
        <p:nvGrpSpPr>
          <p:cNvPr id="6" name="Group 3">
            <a:extLst>
              <a:ext uri="{FF2B5EF4-FFF2-40B4-BE49-F238E27FC236}">
                <a16:creationId xmlns:a16="http://schemas.microsoft.com/office/drawing/2014/main" id="{57CF9481-A2B4-5916-D549-B0B2028BFCFA}"/>
              </a:ext>
            </a:extLst>
          </p:cNvPr>
          <p:cNvGrpSpPr>
            <a:grpSpLocks/>
          </p:cNvGrpSpPr>
          <p:nvPr/>
        </p:nvGrpSpPr>
        <p:grpSpPr bwMode="auto">
          <a:xfrm>
            <a:off x="911424" y="2060848"/>
            <a:ext cx="5091234" cy="3192066"/>
            <a:chOff x="727" y="844"/>
            <a:chExt cx="5168" cy="3445"/>
          </a:xfrm>
        </p:grpSpPr>
        <p:sp>
          <p:nvSpPr>
            <p:cNvPr id="7" name="Freeform 4">
              <a:extLst>
                <a:ext uri="{FF2B5EF4-FFF2-40B4-BE49-F238E27FC236}">
                  <a16:creationId xmlns:a16="http://schemas.microsoft.com/office/drawing/2014/main" id="{E511DEA1-F956-047B-FB8B-6E54C662E77F}"/>
                </a:ext>
              </a:extLst>
            </p:cNvPr>
            <p:cNvSpPr>
              <a:spLocks/>
            </p:cNvSpPr>
            <p:nvPr/>
          </p:nvSpPr>
          <p:spPr bwMode="auto">
            <a:xfrm>
              <a:off x="3251" y="2297"/>
              <a:ext cx="292" cy="269"/>
            </a:xfrm>
            <a:custGeom>
              <a:avLst/>
              <a:gdLst>
                <a:gd name="T0" fmla="*/ 90 w 326"/>
                <a:gd name="T1" fmla="*/ 249 h 302"/>
                <a:gd name="T2" fmla="*/ 62 w 326"/>
                <a:gd name="T3" fmla="*/ 229 h 302"/>
                <a:gd name="T4" fmla="*/ 42 w 326"/>
                <a:gd name="T5" fmla="*/ 205 h 302"/>
                <a:gd name="T6" fmla="*/ 30 w 326"/>
                <a:gd name="T7" fmla="*/ 183 h 302"/>
                <a:gd name="T8" fmla="*/ 24 w 326"/>
                <a:gd name="T9" fmla="*/ 160 h 302"/>
                <a:gd name="T10" fmla="*/ 24 w 326"/>
                <a:gd name="T11" fmla="*/ 138 h 302"/>
                <a:gd name="T12" fmla="*/ 29 w 326"/>
                <a:gd name="T13" fmla="*/ 117 h 302"/>
                <a:gd name="T14" fmla="*/ 40 w 326"/>
                <a:gd name="T15" fmla="*/ 95 h 302"/>
                <a:gd name="T16" fmla="*/ 55 w 326"/>
                <a:gd name="T17" fmla="*/ 75 h 302"/>
                <a:gd name="T18" fmla="*/ 74 w 326"/>
                <a:gd name="T19" fmla="*/ 58 h 302"/>
                <a:gd name="T20" fmla="*/ 97 w 326"/>
                <a:gd name="T21" fmla="*/ 44 h 302"/>
                <a:gd name="T22" fmla="*/ 124 w 326"/>
                <a:gd name="T23" fmla="*/ 33 h 302"/>
                <a:gd name="T24" fmla="*/ 151 w 326"/>
                <a:gd name="T25" fmla="*/ 25 h 302"/>
                <a:gd name="T26" fmla="*/ 182 w 326"/>
                <a:gd name="T27" fmla="*/ 24 h 302"/>
                <a:gd name="T28" fmla="*/ 214 w 326"/>
                <a:gd name="T29" fmla="*/ 26 h 302"/>
                <a:gd name="T30" fmla="*/ 246 w 326"/>
                <a:gd name="T31" fmla="*/ 35 h 302"/>
                <a:gd name="T32" fmla="*/ 280 w 326"/>
                <a:gd name="T33" fmla="*/ 50 h 302"/>
                <a:gd name="T34" fmla="*/ 273 w 326"/>
                <a:gd name="T35" fmla="*/ 20 h 302"/>
                <a:gd name="T36" fmla="*/ 236 w 326"/>
                <a:gd name="T37" fmla="*/ 7 h 302"/>
                <a:gd name="T38" fmla="*/ 200 w 326"/>
                <a:gd name="T39" fmla="*/ 1 h 302"/>
                <a:gd name="T40" fmla="*/ 164 w 326"/>
                <a:gd name="T41" fmla="*/ 1 h 302"/>
                <a:gd name="T42" fmla="*/ 132 w 326"/>
                <a:gd name="T43" fmla="*/ 5 h 302"/>
                <a:gd name="T44" fmla="*/ 100 w 326"/>
                <a:gd name="T45" fmla="*/ 16 h 302"/>
                <a:gd name="T46" fmla="*/ 73 w 326"/>
                <a:gd name="T47" fmla="*/ 31 h 302"/>
                <a:gd name="T48" fmla="*/ 48 w 326"/>
                <a:gd name="T49" fmla="*/ 50 h 302"/>
                <a:gd name="T50" fmla="*/ 28 w 326"/>
                <a:gd name="T51" fmla="*/ 70 h 302"/>
                <a:gd name="T52" fmla="*/ 13 w 326"/>
                <a:gd name="T53" fmla="*/ 95 h 302"/>
                <a:gd name="T54" fmla="*/ 4 w 326"/>
                <a:gd name="T55" fmla="*/ 122 h 302"/>
                <a:gd name="T56" fmla="*/ 0 w 326"/>
                <a:gd name="T57" fmla="*/ 150 h 302"/>
                <a:gd name="T58" fmla="*/ 4 w 326"/>
                <a:gd name="T59" fmla="*/ 178 h 302"/>
                <a:gd name="T60" fmla="*/ 14 w 326"/>
                <a:gd name="T61" fmla="*/ 205 h 302"/>
                <a:gd name="T62" fmla="*/ 34 w 326"/>
                <a:gd name="T63" fmla="*/ 232 h 302"/>
                <a:gd name="T64" fmla="*/ 62 w 326"/>
                <a:gd name="T65" fmla="*/ 257 h 302"/>
                <a:gd name="T66" fmla="*/ 78 w 326"/>
                <a:gd name="T67" fmla="*/ 269 h 3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6" h="302">
                  <a:moveTo>
                    <a:pt x="102" y="280"/>
                  </a:moveTo>
                  <a:lnTo>
                    <a:pt x="101" y="280"/>
                  </a:lnTo>
                  <a:lnTo>
                    <a:pt x="84" y="268"/>
                  </a:lnTo>
                  <a:lnTo>
                    <a:pt x="69" y="257"/>
                  </a:lnTo>
                  <a:lnTo>
                    <a:pt x="57" y="243"/>
                  </a:lnTo>
                  <a:lnTo>
                    <a:pt x="47" y="230"/>
                  </a:lnTo>
                  <a:lnTo>
                    <a:pt x="40" y="219"/>
                  </a:lnTo>
                  <a:lnTo>
                    <a:pt x="33" y="205"/>
                  </a:lnTo>
                  <a:lnTo>
                    <a:pt x="29" y="193"/>
                  </a:lnTo>
                  <a:lnTo>
                    <a:pt x="27" y="180"/>
                  </a:lnTo>
                  <a:lnTo>
                    <a:pt x="25" y="168"/>
                  </a:lnTo>
                  <a:lnTo>
                    <a:pt x="27" y="155"/>
                  </a:lnTo>
                  <a:lnTo>
                    <a:pt x="29" y="143"/>
                  </a:lnTo>
                  <a:lnTo>
                    <a:pt x="32" y="131"/>
                  </a:lnTo>
                  <a:lnTo>
                    <a:pt x="38" y="118"/>
                  </a:lnTo>
                  <a:lnTo>
                    <a:pt x="45" y="107"/>
                  </a:lnTo>
                  <a:lnTo>
                    <a:pt x="52" y="95"/>
                  </a:lnTo>
                  <a:lnTo>
                    <a:pt x="61" y="84"/>
                  </a:lnTo>
                  <a:lnTo>
                    <a:pt x="71" y="75"/>
                  </a:lnTo>
                  <a:lnTo>
                    <a:pt x="83" y="65"/>
                  </a:lnTo>
                  <a:lnTo>
                    <a:pt x="94" y="57"/>
                  </a:lnTo>
                  <a:lnTo>
                    <a:pt x="108" y="49"/>
                  </a:lnTo>
                  <a:lnTo>
                    <a:pt x="122" y="42"/>
                  </a:lnTo>
                  <a:lnTo>
                    <a:pt x="138" y="37"/>
                  </a:lnTo>
                  <a:lnTo>
                    <a:pt x="153" y="32"/>
                  </a:lnTo>
                  <a:lnTo>
                    <a:pt x="169" y="28"/>
                  </a:lnTo>
                  <a:lnTo>
                    <a:pt x="186" y="27"/>
                  </a:lnTo>
                  <a:lnTo>
                    <a:pt x="203" y="27"/>
                  </a:lnTo>
                  <a:lnTo>
                    <a:pt x="221" y="27"/>
                  </a:lnTo>
                  <a:lnTo>
                    <a:pt x="239" y="29"/>
                  </a:lnTo>
                  <a:lnTo>
                    <a:pt x="257" y="33"/>
                  </a:lnTo>
                  <a:lnTo>
                    <a:pt x="275" y="39"/>
                  </a:lnTo>
                  <a:lnTo>
                    <a:pt x="294" y="47"/>
                  </a:lnTo>
                  <a:lnTo>
                    <a:pt x="313" y="56"/>
                  </a:lnTo>
                  <a:lnTo>
                    <a:pt x="326" y="33"/>
                  </a:lnTo>
                  <a:lnTo>
                    <a:pt x="305" y="23"/>
                  </a:lnTo>
                  <a:lnTo>
                    <a:pt x="284" y="14"/>
                  </a:lnTo>
                  <a:lnTo>
                    <a:pt x="264" y="8"/>
                  </a:lnTo>
                  <a:lnTo>
                    <a:pt x="243" y="4"/>
                  </a:lnTo>
                  <a:lnTo>
                    <a:pt x="223" y="1"/>
                  </a:lnTo>
                  <a:lnTo>
                    <a:pt x="203" y="0"/>
                  </a:lnTo>
                  <a:lnTo>
                    <a:pt x="183" y="1"/>
                  </a:lnTo>
                  <a:lnTo>
                    <a:pt x="165" y="3"/>
                  </a:lnTo>
                  <a:lnTo>
                    <a:pt x="147" y="6"/>
                  </a:lnTo>
                  <a:lnTo>
                    <a:pt x="129" y="12"/>
                  </a:lnTo>
                  <a:lnTo>
                    <a:pt x="112" y="18"/>
                  </a:lnTo>
                  <a:lnTo>
                    <a:pt x="96" y="26"/>
                  </a:lnTo>
                  <a:lnTo>
                    <a:pt x="81" y="35"/>
                  </a:lnTo>
                  <a:lnTo>
                    <a:pt x="67" y="44"/>
                  </a:lnTo>
                  <a:lnTo>
                    <a:pt x="54" y="56"/>
                  </a:lnTo>
                  <a:lnTo>
                    <a:pt x="42" y="67"/>
                  </a:lnTo>
                  <a:lnTo>
                    <a:pt x="31" y="79"/>
                  </a:lnTo>
                  <a:lnTo>
                    <a:pt x="22" y="93"/>
                  </a:lnTo>
                  <a:lnTo>
                    <a:pt x="14" y="107"/>
                  </a:lnTo>
                  <a:lnTo>
                    <a:pt x="8" y="121"/>
                  </a:lnTo>
                  <a:lnTo>
                    <a:pt x="4" y="137"/>
                  </a:lnTo>
                  <a:lnTo>
                    <a:pt x="1" y="152"/>
                  </a:lnTo>
                  <a:lnTo>
                    <a:pt x="0" y="168"/>
                  </a:lnTo>
                  <a:lnTo>
                    <a:pt x="1" y="183"/>
                  </a:lnTo>
                  <a:lnTo>
                    <a:pt x="4" y="200"/>
                  </a:lnTo>
                  <a:lnTo>
                    <a:pt x="8" y="215"/>
                  </a:lnTo>
                  <a:lnTo>
                    <a:pt x="16" y="230"/>
                  </a:lnTo>
                  <a:lnTo>
                    <a:pt x="26" y="247"/>
                  </a:lnTo>
                  <a:lnTo>
                    <a:pt x="38" y="261"/>
                  </a:lnTo>
                  <a:lnTo>
                    <a:pt x="52" y="275"/>
                  </a:lnTo>
                  <a:lnTo>
                    <a:pt x="69" y="289"/>
                  </a:lnTo>
                  <a:lnTo>
                    <a:pt x="88" y="302"/>
                  </a:lnTo>
                  <a:lnTo>
                    <a:pt x="87" y="302"/>
                  </a:lnTo>
                  <a:lnTo>
                    <a:pt x="102" y="28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8" name="Freeform 5">
              <a:extLst>
                <a:ext uri="{FF2B5EF4-FFF2-40B4-BE49-F238E27FC236}">
                  <a16:creationId xmlns:a16="http://schemas.microsoft.com/office/drawing/2014/main" id="{CD80C7DF-A8CA-05CB-5FA9-414C7B02936A}"/>
                </a:ext>
              </a:extLst>
            </p:cNvPr>
            <p:cNvSpPr>
              <a:spLocks/>
            </p:cNvSpPr>
            <p:nvPr/>
          </p:nvSpPr>
          <p:spPr bwMode="auto">
            <a:xfrm>
              <a:off x="3329" y="2547"/>
              <a:ext cx="95" cy="56"/>
            </a:xfrm>
            <a:custGeom>
              <a:avLst/>
              <a:gdLst>
                <a:gd name="T0" fmla="*/ 95 w 106"/>
                <a:gd name="T1" fmla="*/ 33 h 63"/>
                <a:gd name="T2" fmla="*/ 89 w 106"/>
                <a:gd name="T3" fmla="*/ 32 h 63"/>
                <a:gd name="T4" fmla="*/ 83 w 106"/>
                <a:gd name="T5" fmla="*/ 30 h 63"/>
                <a:gd name="T6" fmla="*/ 77 w 106"/>
                <a:gd name="T7" fmla="*/ 29 h 63"/>
                <a:gd name="T8" fmla="*/ 72 w 106"/>
                <a:gd name="T9" fmla="*/ 27 h 63"/>
                <a:gd name="T10" fmla="*/ 65 w 106"/>
                <a:gd name="T11" fmla="*/ 25 h 63"/>
                <a:gd name="T12" fmla="*/ 59 w 106"/>
                <a:gd name="T13" fmla="*/ 21 h 63"/>
                <a:gd name="T14" fmla="*/ 53 w 106"/>
                <a:gd name="T15" fmla="*/ 20 h 63"/>
                <a:gd name="T16" fmla="*/ 47 w 106"/>
                <a:gd name="T17" fmla="*/ 17 h 63"/>
                <a:gd name="T18" fmla="*/ 41 w 106"/>
                <a:gd name="T19" fmla="*/ 15 h 63"/>
                <a:gd name="T20" fmla="*/ 36 w 106"/>
                <a:gd name="T21" fmla="*/ 12 h 63"/>
                <a:gd name="T22" fmla="*/ 30 w 106"/>
                <a:gd name="T23" fmla="*/ 10 h 63"/>
                <a:gd name="T24" fmla="*/ 26 w 106"/>
                <a:gd name="T25" fmla="*/ 8 h 63"/>
                <a:gd name="T26" fmla="*/ 22 w 106"/>
                <a:gd name="T27" fmla="*/ 4 h 63"/>
                <a:gd name="T28" fmla="*/ 18 w 106"/>
                <a:gd name="T29" fmla="*/ 4 h 63"/>
                <a:gd name="T30" fmla="*/ 16 w 106"/>
                <a:gd name="T31" fmla="*/ 2 h 63"/>
                <a:gd name="T32" fmla="*/ 13 w 106"/>
                <a:gd name="T33" fmla="*/ 0 h 63"/>
                <a:gd name="T34" fmla="*/ 0 w 106"/>
                <a:gd name="T35" fmla="*/ 20 h 63"/>
                <a:gd name="T36" fmla="*/ 4 w 106"/>
                <a:gd name="T37" fmla="*/ 20 h 63"/>
                <a:gd name="T38" fmla="*/ 6 w 106"/>
                <a:gd name="T39" fmla="*/ 23 h 63"/>
                <a:gd name="T40" fmla="*/ 11 w 106"/>
                <a:gd name="T41" fmla="*/ 26 h 63"/>
                <a:gd name="T42" fmla="*/ 15 w 106"/>
                <a:gd name="T43" fmla="*/ 28 h 63"/>
                <a:gd name="T44" fmla="*/ 22 w 106"/>
                <a:gd name="T45" fmla="*/ 30 h 63"/>
                <a:gd name="T46" fmla="*/ 26 w 106"/>
                <a:gd name="T47" fmla="*/ 33 h 63"/>
                <a:gd name="T48" fmla="*/ 31 w 106"/>
                <a:gd name="T49" fmla="*/ 36 h 63"/>
                <a:gd name="T50" fmla="*/ 38 w 106"/>
                <a:gd name="T51" fmla="*/ 38 h 63"/>
                <a:gd name="T52" fmla="*/ 44 w 106"/>
                <a:gd name="T53" fmla="*/ 41 h 63"/>
                <a:gd name="T54" fmla="*/ 50 w 106"/>
                <a:gd name="T55" fmla="*/ 44 h 63"/>
                <a:gd name="T56" fmla="*/ 56 w 106"/>
                <a:gd name="T57" fmla="*/ 46 h 63"/>
                <a:gd name="T58" fmla="*/ 64 w 106"/>
                <a:gd name="T59" fmla="*/ 48 h 63"/>
                <a:gd name="T60" fmla="*/ 70 w 106"/>
                <a:gd name="T61" fmla="*/ 50 h 63"/>
                <a:gd name="T62" fmla="*/ 77 w 106"/>
                <a:gd name="T63" fmla="*/ 53 h 63"/>
                <a:gd name="T64" fmla="*/ 83 w 106"/>
                <a:gd name="T65" fmla="*/ 54 h 63"/>
                <a:gd name="T66" fmla="*/ 90 w 106"/>
                <a:gd name="T67" fmla="*/ 56 h 63"/>
                <a:gd name="T68" fmla="*/ 95 w 106"/>
                <a:gd name="T69" fmla="*/ 33 h 6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6" h="63">
                  <a:moveTo>
                    <a:pt x="106" y="37"/>
                  </a:moveTo>
                  <a:lnTo>
                    <a:pt x="99" y="36"/>
                  </a:lnTo>
                  <a:lnTo>
                    <a:pt x="93" y="34"/>
                  </a:lnTo>
                  <a:lnTo>
                    <a:pt x="86" y="33"/>
                  </a:lnTo>
                  <a:lnTo>
                    <a:pt x="80" y="30"/>
                  </a:lnTo>
                  <a:lnTo>
                    <a:pt x="72" y="28"/>
                  </a:lnTo>
                  <a:lnTo>
                    <a:pt x="66" y="24"/>
                  </a:lnTo>
                  <a:lnTo>
                    <a:pt x="59" y="22"/>
                  </a:lnTo>
                  <a:lnTo>
                    <a:pt x="52" y="19"/>
                  </a:lnTo>
                  <a:lnTo>
                    <a:pt x="46" y="17"/>
                  </a:lnTo>
                  <a:lnTo>
                    <a:pt x="40" y="14"/>
                  </a:lnTo>
                  <a:lnTo>
                    <a:pt x="34" y="11"/>
                  </a:lnTo>
                  <a:lnTo>
                    <a:pt x="29" y="9"/>
                  </a:lnTo>
                  <a:lnTo>
                    <a:pt x="24" y="5"/>
                  </a:lnTo>
                  <a:lnTo>
                    <a:pt x="20" y="4"/>
                  </a:lnTo>
                  <a:lnTo>
                    <a:pt x="18" y="2"/>
                  </a:lnTo>
                  <a:lnTo>
                    <a:pt x="15" y="0"/>
                  </a:lnTo>
                  <a:lnTo>
                    <a:pt x="0" y="22"/>
                  </a:lnTo>
                  <a:lnTo>
                    <a:pt x="4" y="23"/>
                  </a:lnTo>
                  <a:lnTo>
                    <a:pt x="7" y="26"/>
                  </a:lnTo>
                  <a:lnTo>
                    <a:pt x="12" y="29"/>
                  </a:lnTo>
                  <a:lnTo>
                    <a:pt x="17" y="32"/>
                  </a:lnTo>
                  <a:lnTo>
                    <a:pt x="24" y="34"/>
                  </a:lnTo>
                  <a:lnTo>
                    <a:pt x="29" y="37"/>
                  </a:lnTo>
                  <a:lnTo>
                    <a:pt x="35" y="40"/>
                  </a:lnTo>
                  <a:lnTo>
                    <a:pt x="42" y="43"/>
                  </a:lnTo>
                  <a:lnTo>
                    <a:pt x="49" y="46"/>
                  </a:lnTo>
                  <a:lnTo>
                    <a:pt x="56" y="49"/>
                  </a:lnTo>
                  <a:lnTo>
                    <a:pt x="63" y="52"/>
                  </a:lnTo>
                  <a:lnTo>
                    <a:pt x="71" y="54"/>
                  </a:lnTo>
                  <a:lnTo>
                    <a:pt x="78" y="56"/>
                  </a:lnTo>
                  <a:lnTo>
                    <a:pt x="86" y="60"/>
                  </a:lnTo>
                  <a:lnTo>
                    <a:pt x="93" y="61"/>
                  </a:lnTo>
                  <a:lnTo>
                    <a:pt x="100" y="63"/>
                  </a:lnTo>
                  <a:lnTo>
                    <a:pt x="106" y="37"/>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1" name="Freeform 6">
              <a:extLst>
                <a:ext uri="{FF2B5EF4-FFF2-40B4-BE49-F238E27FC236}">
                  <a16:creationId xmlns:a16="http://schemas.microsoft.com/office/drawing/2014/main" id="{B3D9E41F-BAD6-5F03-7AFD-C8025BF09823}"/>
                </a:ext>
              </a:extLst>
            </p:cNvPr>
            <p:cNvSpPr>
              <a:spLocks/>
            </p:cNvSpPr>
            <p:nvPr/>
          </p:nvSpPr>
          <p:spPr bwMode="auto">
            <a:xfrm>
              <a:off x="3419" y="2580"/>
              <a:ext cx="123" cy="49"/>
            </a:xfrm>
            <a:custGeom>
              <a:avLst/>
              <a:gdLst>
                <a:gd name="T0" fmla="*/ 95 w 137"/>
                <a:gd name="T1" fmla="*/ 37 h 55"/>
                <a:gd name="T2" fmla="*/ 109 w 137"/>
                <a:gd name="T3" fmla="*/ 22 h 55"/>
                <a:gd name="T4" fmla="*/ 5 w 137"/>
                <a:gd name="T5" fmla="*/ 0 h 55"/>
                <a:gd name="T6" fmla="*/ 0 w 137"/>
                <a:gd name="T7" fmla="*/ 23 h 55"/>
                <a:gd name="T8" fmla="*/ 104 w 137"/>
                <a:gd name="T9" fmla="*/ 45 h 55"/>
                <a:gd name="T10" fmla="*/ 118 w 137"/>
                <a:gd name="T11" fmla="*/ 30 h 55"/>
                <a:gd name="T12" fmla="*/ 104 w 137"/>
                <a:gd name="T13" fmla="*/ 45 h 55"/>
                <a:gd name="T14" fmla="*/ 123 w 137"/>
                <a:gd name="T15" fmla="*/ 49 h 55"/>
                <a:gd name="T16" fmla="*/ 118 w 137"/>
                <a:gd name="T17" fmla="*/ 30 h 55"/>
                <a:gd name="T18" fmla="*/ 95 w 137"/>
                <a:gd name="T19" fmla="*/ 37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7" h="55">
                  <a:moveTo>
                    <a:pt x="106" y="42"/>
                  </a:moveTo>
                  <a:lnTo>
                    <a:pt x="121" y="25"/>
                  </a:lnTo>
                  <a:lnTo>
                    <a:pt x="6" y="0"/>
                  </a:lnTo>
                  <a:lnTo>
                    <a:pt x="0" y="26"/>
                  </a:lnTo>
                  <a:lnTo>
                    <a:pt x="116" y="51"/>
                  </a:lnTo>
                  <a:lnTo>
                    <a:pt x="131" y="34"/>
                  </a:lnTo>
                  <a:lnTo>
                    <a:pt x="116" y="51"/>
                  </a:lnTo>
                  <a:lnTo>
                    <a:pt x="137" y="55"/>
                  </a:lnTo>
                  <a:lnTo>
                    <a:pt x="131" y="34"/>
                  </a:lnTo>
                  <a:lnTo>
                    <a:pt x="106" y="42"/>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2" name="Freeform 7">
              <a:extLst>
                <a:ext uri="{FF2B5EF4-FFF2-40B4-BE49-F238E27FC236}">
                  <a16:creationId xmlns:a16="http://schemas.microsoft.com/office/drawing/2014/main" id="{A1FD7ECB-3FD3-34CC-337A-283FECBD5FFE}"/>
                </a:ext>
              </a:extLst>
            </p:cNvPr>
            <p:cNvSpPr>
              <a:spLocks/>
            </p:cNvSpPr>
            <p:nvPr/>
          </p:nvSpPr>
          <p:spPr bwMode="auto">
            <a:xfrm>
              <a:off x="3476" y="2489"/>
              <a:ext cx="60" cy="128"/>
            </a:xfrm>
            <a:custGeom>
              <a:avLst/>
              <a:gdLst>
                <a:gd name="T0" fmla="*/ 21 w 67"/>
                <a:gd name="T1" fmla="*/ 4 h 144"/>
                <a:gd name="T2" fmla="*/ 6 w 67"/>
                <a:gd name="T3" fmla="*/ 19 h 144"/>
                <a:gd name="T4" fmla="*/ 38 w 67"/>
                <a:gd name="T5" fmla="*/ 128 h 144"/>
                <a:gd name="T6" fmla="*/ 60 w 67"/>
                <a:gd name="T7" fmla="*/ 121 h 144"/>
                <a:gd name="T8" fmla="*/ 28 w 67"/>
                <a:gd name="T9" fmla="*/ 12 h 144"/>
                <a:gd name="T10" fmla="*/ 14 w 67"/>
                <a:gd name="T11" fmla="*/ 27 h 144"/>
                <a:gd name="T12" fmla="*/ 21 w 67"/>
                <a:gd name="T13" fmla="*/ 4 h 144"/>
                <a:gd name="T14" fmla="*/ 0 w 67"/>
                <a:gd name="T15" fmla="*/ 0 h 144"/>
                <a:gd name="T16" fmla="*/ 6 w 67"/>
                <a:gd name="T17" fmla="*/ 19 h 144"/>
                <a:gd name="T18" fmla="*/ 21 w 67"/>
                <a:gd name="T19" fmla="*/ 4 h 1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7" h="144">
                  <a:moveTo>
                    <a:pt x="23" y="4"/>
                  </a:moveTo>
                  <a:lnTo>
                    <a:pt x="7" y="21"/>
                  </a:lnTo>
                  <a:lnTo>
                    <a:pt x="42" y="144"/>
                  </a:lnTo>
                  <a:lnTo>
                    <a:pt x="67" y="136"/>
                  </a:lnTo>
                  <a:lnTo>
                    <a:pt x="31" y="14"/>
                  </a:lnTo>
                  <a:lnTo>
                    <a:pt x="16" y="30"/>
                  </a:lnTo>
                  <a:lnTo>
                    <a:pt x="23" y="4"/>
                  </a:lnTo>
                  <a:lnTo>
                    <a:pt x="0" y="0"/>
                  </a:lnTo>
                  <a:lnTo>
                    <a:pt x="7" y="21"/>
                  </a:lnTo>
                  <a:lnTo>
                    <a:pt x="23" y="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3" name="Freeform 8">
              <a:extLst>
                <a:ext uri="{FF2B5EF4-FFF2-40B4-BE49-F238E27FC236}">
                  <a16:creationId xmlns:a16="http://schemas.microsoft.com/office/drawing/2014/main" id="{C5817F6C-1058-6EE9-F961-1181F39C3F45}"/>
                </a:ext>
              </a:extLst>
            </p:cNvPr>
            <p:cNvSpPr>
              <a:spLocks/>
            </p:cNvSpPr>
            <p:nvPr/>
          </p:nvSpPr>
          <p:spPr bwMode="auto">
            <a:xfrm>
              <a:off x="3491" y="2492"/>
              <a:ext cx="178" cy="64"/>
            </a:xfrm>
            <a:custGeom>
              <a:avLst/>
              <a:gdLst>
                <a:gd name="T0" fmla="*/ 155 w 199"/>
                <a:gd name="T1" fmla="*/ 51 h 71"/>
                <a:gd name="T2" fmla="*/ 169 w 199"/>
                <a:gd name="T3" fmla="*/ 41 h 71"/>
                <a:gd name="T4" fmla="*/ 6 w 199"/>
                <a:gd name="T5" fmla="*/ 0 h 71"/>
                <a:gd name="T6" fmla="*/ 0 w 199"/>
                <a:gd name="T7" fmla="*/ 23 h 71"/>
                <a:gd name="T8" fmla="*/ 163 w 199"/>
                <a:gd name="T9" fmla="*/ 64 h 71"/>
                <a:gd name="T10" fmla="*/ 178 w 199"/>
                <a:gd name="T11" fmla="*/ 54 h 71"/>
                <a:gd name="T12" fmla="*/ 155 w 199"/>
                <a:gd name="T13" fmla="*/ 51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9" h="71">
                  <a:moveTo>
                    <a:pt x="173" y="57"/>
                  </a:moveTo>
                  <a:lnTo>
                    <a:pt x="189" y="46"/>
                  </a:lnTo>
                  <a:lnTo>
                    <a:pt x="7" y="0"/>
                  </a:lnTo>
                  <a:lnTo>
                    <a:pt x="0" y="26"/>
                  </a:lnTo>
                  <a:lnTo>
                    <a:pt x="182" y="71"/>
                  </a:lnTo>
                  <a:lnTo>
                    <a:pt x="199" y="60"/>
                  </a:lnTo>
                  <a:lnTo>
                    <a:pt x="173" y="57"/>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4" name="Freeform 9">
              <a:extLst>
                <a:ext uri="{FF2B5EF4-FFF2-40B4-BE49-F238E27FC236}">
                  <a16:creationId xmlns:a16="http://schemas.microsoft.com/office/drawing/2014/main" id="{CD8F8E25-FCAA-8477-8DD8-C28B683E1836}"/>
                </a:ext>
              </a:extLst>
            </p:cNvPr>
            <p:cNvSpPr>
              <a:spLocks/>
            </p:cNvSpPr>
            <p:nvPr/>
          </p:nvSpPr>
          <p:spPr bwMode="auto">
            <a:xfrm>
              <a:off x="3532" y="2327"/>
              <a:ext cx="137" cy="219"/>
            </a:xfrm>
            <a:custGeom>
              <a:avLst/>
              <a:gdLst>
                <a:gd name="T0" fmla="*/ 0 w 153"/>
                <a:gd name="T1" fmla="*/ 20 h 246"/>
                <a:gd name="T2" fmla="*/ 0 w 153"/>
                <a:gd name="T3" fmla="*/ 20 h 246"/>
                <a:gd name="T4" fmla="*/ 22 w 153"/>
                <a:gd name="T5" fmla="*/ 33 h 246"/>
                <a:gd name="T6" fmla="*/ 41 w 153"/>
                <a:gd name="T7" fmla="*/ 49 h 246"/>
                <a:gd name="T8" fmla="*/ 57 w 153"/>
                <a:gd name="T9" fmla="*/ 64 h 246"/>
                <a:gd name="T10" fmla="*/ 70 w 153"/>
                <a:gd name="T11" fmla="*/ 79 h 246"/>
                <a:gd name="T12" fmla="*/ 81 w 153"/>
                <a:gd name="T13" fmla="*/ 96 h 246"/>
                <a:gd name="T14" fmla="*/ 91 w 153"/>
                <a:gd name="T15" fmla="*/ 112 h 246"/>
                <a:gd name="T16" fmla="*/ 98 w 153"/>
                <a:gd name="T17" fmla="*/ 128 h 246"/>
                <a:gd name="T18" fmla="*/ 104 w 153"/>
                <a:gd name="T19" fmla="*/ 145 h 246"/>
                <a:gd name="T20" fmla="*/ 107 w 153"/>
                <a:gd name="T21" fmla="*/ 159 h 246"/>
                <a:gd name="T22" fmla="*/ 110 w 153"/>
                <a:gd name="T23" fmla="*/ 173 h 246"/>
                <a:gd name="T24" fmla="*/ 112 w 153"/>
                <a:gd name="T25" fmla="*/ 186 h 246"/>
                <a:gd name="T26" fmla="*/ 113 w 153"/>
                <a:gd name="T27" fmla="*/ 197 h 246"/>
                <a:gd name="T28" fmla="*/ 113 w 153"/>
                <a:gd name="T29" fmla="*/ 206 h 246"/>
                <a:gd name="T30" fmla="*/ 113 w 153"/>
                <a:gd name="T31" fmla="*/ 212 h 246"/>
                <a:gd name="T32" fmla="*/ 113 w 153"/>
                <a:gd name="T33" fmla="*/ 216 h 246"/>
                <a:gd name="T34" fmla="*/ 114 w 153"/>
                <a:gd name="T35" fmla="*/ 216 h 246"/>
                <a:gd name="T36" fmla="*/ 137 w 153"/>
                <a:gd name="T37" fmla="*/ 219 h 246"/>
                <a:gd name="T38" fmla="*/ 137 w 153"/>
                <a:gd name="T39" fmla="*/ 216 h 246"/>
                <a:gd name="T40" fmla="*/ 137 w 153"/>
                <a:gd name="T41" fmla="*/ 212 h 246"/>
                <a:gd name="T42" fmla="*/ 137 w 153"/>
                <a:gd name="T43" fmla="*/ 205 h 246"/>
                <a:gd name="T44" fmla="*/ 136 w 153"/>
                <a:gd name="T45" fmla="*/ 195 h 246"/>
                <a:gd name="T46" fmla="*/ 135 w 153"/>
                <a:gd name="T47" fmla="*/ 183 h 246"/>
                <a:gd name="T48" fmla="*/ 133 w 153"/>
                <a:gd name="T49" fmla="*/ 169 h 246"/>
                <a:gd name="T50" fmla="*/ 130 w 153"/>
                <a:gd name="T51" fmla="*/ 154 h 246"/>
                <a:gd name="T52" fmla="*/ 125 w 153"/>
                <a:gd name="T53" fmla="*/ 137 h 246"/>
                <a:gd name="T54" fmla="*/ 120 w 153"/>
                <a:gd name="T55" fmla="*/ 120 h 246"/>
                <a:gd name="T56" fmla="*/ 112 w 153"/>
                <a:gd name="T57" fmla="*/ 102 h 246"/>
                <a:gd name="T58" fmla="*/ 101 w 153"/>
                <a:gd name="T59" fmla="*/ 84 h 246"/>
                <a:gd name="T60" fmla="*/ 89 w 153"/>
                <a:gd name="T61" fmla="*/ 66 h 246"/>
                <a:gd name="T62" fmla="*/ 74 w 153"/>
                <a:gd name="T63" fmla="*/ 48 h 246"/>
                <a:gd name="T64" fmla="*/ 56 w 153"/>
                <a:gd name="T65" fmla="*/ 30 h 246"/>
                <a:gd name="T66" fmla="*/ 35 w 153"/>
                <a:gd name="T67" fmla="*/ 15 h 246"/>
                <a:gd name="T68" fmla="*/ 12 w 153"/>
                <a:gd name="T69" fmla="*/ 0 h 246"/>
                <a:gd name="T70" fmla="*/ 12 w 153"/>
                <a:gd name="T71" fmla="*/ 0 h 246"/>
                <a:gd name="T72" fmla="*/ 0 w 153"/>
                <a:gd name="T73" fmla="*/ 20 h 24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53" h="246">
                  <a:moveTo>
                    <a:pt x="0" y="23"/>
                  </a:moveTo>
                  <a:lnTo>
                    <a:pt x="0" y="23"/>
                  </a:lnTo>
                  <a:lnTo>
                    <a:pt x="25" y="37"/>
                  </a:lnTo>
                  <a:lnTo>
                    <a:pt x="46" y="55"/>
                  </a:lnTo>
                  <a:lnTo>
                    <a:pt x="64" y="72"/>
                  </a:lnTo>
                  <a:lnTo>
                    <a:pt x="78" y="89"/>
                  </a:lnTo>
                  <a:lnTo>
                    <a:pt x="91" y="108"/>
                  </a:lnTo>
                  <a:lnTo>
                    <a:pt x="102" y="126"/>
                  </a:lnTo>
                  <a:lnTo>
                    <a:pt x="109" y="144"/>
                  </a:lnTo>
                  <a:lnTo>
                    <a:pt x="116" y="163"/>
                  </a:lnTo>
                  <a:lnTo>
                    <a:pt x="120" y="179"/>
                  </a:lnTo>
                  <a:lnTo>
                    <a:pt x="123" y="194"/>
                  </a:lnTo>
                  <a:lnTo>
                    <a:pt x="125" y="209"/>
                  </a:lnTo>
                  <a:lnTo>
                    <a:pt x="126" y="221"/>
                  </a:lnTo>
                  <a:lnTo>
                    <a:pt x="126" y="231"/>
                  </a:lnTo>
                  <a:lnTo>
                    <a:pt x="126" y="238"/>
                  </a:lnTo>
                  <a:lnTo>
                    <a:pt x="126" y="243"/>
                  </a:lnTo>
                  <a:lnTo>
                    <a:pt x="127" y="243"/>
                  </a:lnTo>
                  <a:lnTo>
                    <a:pt x="153" y="246"/>
                  </a:lnTo>
                  <a:lnTo>
                    <a:pt x="153" y="243"/>
                  </a:lnTo>
                  <a:lnTo>
                    <a:pt x="153" y="238"/>
                  </a:lnTo>
                  <a:lnTo>
                    <a:pt x="153" y="230"/>
                  </a:lnTo>
                  <a:lnTo>
                    <a:pt x="152" y="219"/>
                  </a:lnTo>
                  <a:lnTo>
                    <a:pt x="151" y="205"/>
                  </a:lnTo>
                  <a:lnTo>
                    <a:pt x="149" y="190"/>
                  </a:lnTo>
                  <a:lnTo>
                    <a:pt x="145" y="173"/>
                  </a:lnTo>
                  <a:lnTo>
                    <a:pt x="140" y="154"/>
                  </a:lnTo>
                  <a:lnTo>
                    <a:pt x="134" y="135"/>
                  </a:lnTo>
                  <a:lnTo>
                    <a:pt x="125" y="115"/>
                  </a:lnTo>
                  <a:lnTo>
                    <a:pt x="113" y="94"/>
                  </a:lnTo>
                  <a:lnTo>
                    <a:pt x="99" y="74"/>
                  </a:lnTo>
                  <a:lnTo>
                    <a:pt x="83" y="54"/>
                  </a:lnTo>
                  <a:lnTo>
                    <a:pt x="63" y="34"/>
                  </a:lnTo>
                  <a:lnTo>
                    <a:pt x="39" y="17"/>
                  </a:lnTo>
                  <a:lnTo>
                    <a:pt x="13" y="0"/>
                  </a:lnTo>
                  <a:lnTo>
                    <a:pt x="0" y="23"/>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5" name="Freeform 10">
              <a:extLst>
                <a:ext uri="{FF2B5EF4-FFF2-40B4-BE49-F238E27FC236}">
                  <a16:creationId xmlns:a16="http://schemas.microsoft.com/office/drawing/2014/main" id="{E1EA7351-7AF3-CB08-A64A-939AD889C38D}"/>
                </a:ext>
              </a:extLst>
            </p:cNvPr>
            <p:cNvSpPr>
              <a:spLocks/>
            </p:cNvSpPr>
            <p:nvPr/>
          </p:nvSpPr>
          <p:spPr bwMode="auto">
            <a:xfrm>
              <a:off x="3440" y="1873"/>
              <a:ext cx="416" cy="320"/>
            </a:xfrm>
            <a:custGeom>
              <a:avLst/>
              <a:gdLst>
                <a:gd name="T0" fmla="*/ 77 w 464"/>
                <a:gd name="T1" fmla="*/ 113 h 360"/>
                <a:gd name="T2" fmla="*/ 51 w 464"/>
                <a:gd name="T3" fmla="*/ 133 h 360"/>
                <a:gd name="T4" fmla="*/ 31 w 464"/>
                <a:gd name="T5" fmla="*/ 154 h 360"/>
                <a:gd name="T6" fmla="*/ 17 w 464"/>
                <a:gd name="T7" fmla="*/ 172 h 360"/>
                <a:gd name="T8" fmla="*/ 7 w 464"/>
                <a:gd name="T9" fmla="*/ 192 h 360"/>
                <a:gd name="T10" fmla="*/ 3 w 464"/>
                <a:gd name="T11" fmla="*/ 211 h 360"/>
                <a:gd name="T12" fmla="*/ 0 w 464"/>
                <a:gd name="T13" fmla="*/ 230 h 360"/>
                <a:gd name="T14" fmla="*/ 1 w 464"/>
                <a:gd name="T15" fmla="*/ 250 h 360"/>
                <a:gd name="T16" fmla="*/ 4 w 464"/>
                <a:gd name="T17" fmla="*/ 270 h 360"/>
                <a:gd name="T18" fmla="*/ 11 w 464"/>
                <a:gd name="T19" fmla="*/ 288 h 360"/>
                <a:gd name="T20" fmla="*/ 22 w 464"/>
                <a:gd name="T21" fmla="*/ 302 h 360"/>
                <a:gd name="T22" fmla="*/ 38 w 464"/>
                <a:gd name="T23" fmla="*/ 312 h 360"/>
                <a:gd name="T24" fmla="*/ 55 w 464"/>
                <a:gd name="T25" fmla="*/ 316 h 360"/>
                <a:gd name="T26" fmla="*/ 74 w 464"/>
                <a:gd name="T27" fmla="*/ 319 h 360"/>
                <a:gd name="T28" fmla="*/ 93 w 464"/>
                <a:gd name="T29" fmla="*/ 319 h 360"/>
                <a:gd name="T30" fmla="*/ 112 w 464"/>
                <a:gd name="T31" fmla="*/ 316 h 360"/>
                <a:gd name="T32" fmla="*/ 134 w 464"/>
                <a:gd name="T33" fmla="*/ 311 h 360"/>
                <a:gd name="T34" fmla="*/ 155 w 464"/>
                <a:gd name="T35" fmla="*/ 304 h 360"/>
                <a:gd name="T36" fmla="*/ 174 w 464"/>
                <a:gd name="T37" fmla="*/ 298 h 360"/>
                <a:gd name="T38" fmla="*/ 192 w 464"/>
                <a:gd name="T39" fmla="*/ 291 h 360"/>
                <a:gd name="T40" fmla="*/ 208 w 464"/>
                <a:gd name="T41" fmla="*/ 284 h 360"/>
                <a:gd name="T42" fmla="*/ 223 w 464"/>
                <a:gd name="T43" fmla="*/ 276 h 360"/>
                <a:gd name="T44" fmla="*/ 238 w 464"/>
                <a:gd name="T45" fmla="*/ 270 h 360"/>
                <a:gd name="T46" fmla="*/ 250 w 464"/>
                <a:gd name="T47" fmla="*/ 263 h 360"/>
                <a:gd name="T48" fmla="*/ 264 w 464"/>
                <a:gd name="T49" fmla="*/ 256 h 360"/>
                <a:gd name="T50" fmla="*/ 282 w 464"/>
                <a:gd name="T51" fmla="*/ 246 h 360"/>
                <a:gd name="T52" fmla="*/ 303 w 464"/>
                <a:gd name="T53" fmla="*/ 233 h 360"/>
                <a:gd name="T54" fmla="*/ 326 w 464"/>
                <a:gd name="T55" fmla="*/ 219 h 360"/>
                <a:gd name="T56" fmla="*/ 351 w 464"/>
                <a:gd name="T57" fmla="*/ 203 h 360"/>
                <a:gd name="T58" fmla="*/ 373 w 464"/>
                <a:gd name="T59" fmla="*/ 187 h 360"/>
                <a:gd name="T60" fmla="*/ 394 w 464"/>
                <a:gd name="T61" fmla="*/ 172 h 360"/>
                <a:gd name="T62" fmla="*/ 410 w 464"/>
                <a:gd name="T63" fmla="*/ 158 h 360"/>
                <a:gd name="T64" fmla="*/ 412 w 464"/>
                <a:gd name="T65" fmla="*/ 150 h 360"/>
                <a:gd name="T66" fmla="*/ 401 w 464"/>
                <a:gd name="T67" fmla="*/ 142 h 360"/>
                <a:gd name="T68" fmla="*/ 388 w 464"/>
                <a:gd name="T69" fmla="*/ 138 h 360"/>
                <a:gd name="T70" fmla="*/ 376 w 464"/>
                <a:gd name="T71" fmla="*/ 132 h 360"/>
                <a:gd name="T72" fmla="*/ 362 w 464"/>
                <a:gd name="T73" fmla="*/ 127 h 360"/>
                <a:gd name="T74" fmla="*/ 350 w 464"/>
                <a:gd name="T75" fmla="*/ 123 h 360"/>
                <a:gd name="T76" fmla="*/ 338 w 464"/>
                <a:gd name="T77" fmla="*/ 120 h 360"/>
                <a:gd name="T78" fmla="*/ 331 w 464"/>
                <a:gd name="T79" fmla="*/ 116 h 360"/>
                <a:gd name="T80" fmla="*/ 331 w 464"/>
                <a:gd name="T81" fmla="*/ 104 h 360"/>
                <a:gd name="T82" fmla="*/ 342 w 464"/>
                <a:gd name="T83" fmla="*/ 69 h 360"/>
                <a:gd name="T84" fmla="*/ 352 w 464"/>
                <a:gd name="T85" fmla="*/ 28 h 360"/>
                <a:gd name="T86" fmla="*/ 359 w 464"/>
                <a:gd name="T87" fmla="*/ 1 h 360"/>
                <a:gd name="T88" fmla="*/ 342 w 464"/>
                <a:gd name="T89" fmla="*/ 15 h 360"/>
                <a:gd name="T90" fmla="*/ 314 w 464"/>
                <a:gd name="T91" fmla="*/ 38 h 360"/>
                <a:gd name="T92" fmla="*/ 283 w 464"/>
                <a:gd name="T93" fmla="*/ 51 h 360"/>
                <a:gd name="T94" fmla="*/ 251 w 464"/>
                <a:gd name="T95" fmla="*/ 58 h 360"/>
                <a:gd name="T96" fmla="*/ 218 w 464"/>
                <a:gd name="T97" fmla="*/ 62 h 360"/>
                <a:gd name="T98" fmla="*/ 183 w 464"/>
                <a:gd name="T99" fmla="*/ 67 h 360"/>
                <a:gd name="T100" fmla="*/ 148 w 464"/>
                <a:gd name="T101" fmla="*/ 76 h 360"/>
                <a:gd name="T102" fmla="*/ 111 w 464"/>
                <a:gd name="T103" fmla="*/ 91 h 36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64" h="360">
                  <a:moveTo>
                    <a:pt x="103" y="114"/>
                  </a:moveTo>
                  <a:lnTo>
                    <a:pt x="86" y="127"/>
                  </a:lnTo>
                  <a:lnTo>
                    <a:pt x="70" y="138"/>
                  </a:lnTo>
                  <a:lnTo>
                    <a:pt x="57" y="150"/>
                  </a:lnTo>
                  <a:lnTo>
                    <a:pt x="45" y="162"/>
                  </a:lnTo>
                  <a:lnTo>
                    <a:pt x="35" y="173"/>
                  </a:lnTo>
                  <a:lnTo>
                    <a:pt x="26" y="183"/>
                  </a:lnTo>
                  <a:lnTo>
                    <a:pt x="19" y="194"/>
                  </a:lnTo>
                  <a:lnTo>
                    <a:pt x="13" y="206"/>
                  </a:lnTo>
                  <a:lnTo>
                    <a:pt x="8" y="216"/>
                  </a:lnTo>
                  <a:lnTo>
                    <a:pt x="5" y="226"/>
                  </a:lnTo>
                  <a:lnTo>
                    <a:pt x="3" y="237"/>
                  </a:lnTo>
                  <a:lnTo>
                    <a:pt x="1" y="248"/>
                  </a:lnTo>
                  <a:lnTo>
                    <a:pt x="0" y="259"/>
                  </a:lnTo>
                  <a:lnTo>
                    <a:pt x="0" y="269"/>
                  </a:lnTo>
                  <a:lnTo>
                    <a:pt x="1" y="281"/>
                  </a:lnTo>
                  <a:lnTo>
                    <a:pt x="2" y="291"/>
                  </a:lnTo>
                  <a:lnTo>
                    <a:pt x="4" y="304"/>
                  </a:lnTo>
                  <a:lnTo>
                    <a:pt x="8" y="315"/>
                  </a:lnTo>
                  <a:lnTo>
                    <a:pt x="12" y="324"/>
                  </a:lnTo>
                  <a:lnTo>
                    <a:pt x="18" y="332"/>
                  </a:lnTo>
                  <a:lnTo>
                    <a:pt x="25" y="340"/>
                  </a:lnTo>
                  <a:lnTo>
                    <a:pt x="33" y="346"/>
                  </a:lnTo>
                  <a:lnTo>
                    <a:pt x="42" y="351"/>
                  </a:lnTo>
                  <a:lnTo>
                    <a:pt x="51" y="354"/>
                  </a:lnTo>
                  <a:lnTo>
                    <a:pt x="61" y="356"/>
                  </a:lnTo>
                  <a:lnTo>
                    <a:pt x="71" y="358"/>
                  </a:lnTo>
                  <a:lnTo>
                    <a:pt x="82" y="359"/>
                  </a:lnTo>
                  <a:lnTo>
                    <a:pt x="93" y="360"/>
                  </a:lnTo>
                  <a:lnTo>
                    <a:pt x="104" y="359"/>
                  </a:lnTo>
                  <a:lnTo>
                    <a:pt x="115" y="357"/>
                  </a:lnTo>
                  <a:lnTo>
                    <a:pt x="125" y="356"/>
                  </a:lnTo>
                  <a:lnTo>
                    <a:pt x="136" y="353"/>
                  </a:lnTo>
                  <a:lnTo>
                    <a:pt x="149" y="350"/>
                  </a:lnTo>
                  <a:lnTo>
                    <a:pt x="162" y="346"/>
                  </a:lnTo>
                  <a:lnTo>
                    <a:pt x="173" y="342"/>
                  </a:lnTo>
                  <a:lnTo>
                    <a:pt x="184" y="338"/>
                  </a:lnTo>
                  <a:lnTo>
                    <a:pt x="194" y="335"/>
                  </a:lnTo>
                  <a:lnTo>
                    <a:pt x="204" y="331"/>
                  </a:lnTo>
                  <a:lnTo>
                    <a:pt x="214" y="327"/>
                  </a:lnTo>
                  <a:lnTo>
                    <a:pt x="223" y="323"/>
                  </a:lnTo>
                  <a:lnTo>
                    <a:pt x="232" y="319"/>
                  </a:lnTo>
                  <a:lnTo>
                    <a:pt x="241" y="315"/>
                  </a:lnTo>
                  <a:lnTo>
                    <a:pt x="249" y="311"/>
                  </a:lnTo>
                  <a:lnTo>
                    <a:pt x="257" y="307"/>
                  </a:lnTo>
                  <a:lnTo>
                    <a:pt x="265" y="304"/>
                  </a:lnTo>
                  <a:lnTo>
                    <a:pt x="272" y="300"/>
                  </a:lnTo>
                  <a:lnTo>
                    <a:pt x="279" y="296"/>
                  </a:lnTo>
                  <a:lnTo>
                    <a:pt x="287" y="292"/>
                  </a:lnTo>
                  <a:lnTo>
                    <a:pt x="294" y="288"/>
                  </a:lnTo>
                  <a:lnTo>
                    <a:pt x="304" y="283"/>
                  </a:lnTo>
                  <a:lnTo>
                    <a:pt x="315" y="277"/>
                  </a:lnTo>
                  <a:lnTo>
                    <a:pt x="325" y="270"/>
                  </a:lnTo>
                  <a:lnTo>
                    <a:pt x="338" y="262"/>
                  </a:lnTo>
                  <a:lnTo>
                    <a:pt x="351" y="254"/>
                  </a:lnTo>
                  <a:lnTo>
                    <a:pt x="364" y="246"/>
                  </a:lnTo>
                  <a:lnTo>
                    <a:pt x="377" y="237"/>
                  </a:lnTo>
                  <a:lnTo>
                    <a:pt x="391" y="228"/>
                  </a:lnTo>
                  <a:lnTo>
                    <a:pt x="404" y="219"/>
                  </a:lnTo>
                  <a:lnTo>
                    <a:pt x="416" y="210"/>
                  </a:lnTo>
                  <a:lnTo>
                    <a:pt x="428" y="201"/>
                  </a:lnTo>
                  <a:lnTo>
                    <a:pt x="439" y="193"/>
                  </a:lnTo>
                  <a:lnTo>
                    <a:pt x="449" y="185"/>
                  </a:lnTo>
                  <a:lnTo>
                    <a:pt x="457" y="178"/>
                  </a:lnTo>
                  <a:lnTo>
                    <a:pt x="464" y="172"/>
                  </a:lnTo>
                  <a:lnTo>
                    <a:pt x="459" y="169"/>
                  </a:lnTo>
                  <a:lnTo>
                    <a:pt x="454" y="164"/>
                  </a:lnTo>
                  <a:lnTo>
                    <a:pt x="447" y="160"/>
                  </a:lnTo>
                  <a:lnTo>
                    <a:pt x="440" y="157"/>
                  </a:lnTo>
                  <a:lnTo>
                    <a:pt x="433" y="155"/>
                  </a:lnTo>
                  <a:lnTo>
                    <a:pt x="426" y="151"/>
                  </a:lnTo>
                  <a:lnTo>
                    <a:pt x="419" y="149"/>
                  </a:lnTo>
                  <a:lnTo>
                    <a:pt x="411" y="145"/>
                  </a:lnTo>
                  <a:lnTo>
                    <a:pt x="404" y="143"/>
                  </a:lnTo>
                  <a:lnTo>
                    <a:pt x="396" y="141"/>
                  </a:lnTo>
                  <a:lnTo>
                    <a:pt x="390" y="138"/>
                  </a:lnTo>
                  <a:lnTo>
                    <a:pt x="383" y="136"/>
                  </a:lnTo>
                  <a:lnTo>
                    <a:pt x="377" y="135"/>
                  </a:lnTo>
                  <a:lnTo>
                    <a:pt x="372" y="132"/>
                  </a:lnTo>
                  <a:lnTo>
                    <a:pt x="369" y="130"/>
                  </a:lnTo>
                  <a:lnTo>
                    <a:pt x="366" y="128"/>
                  </a:lnTo>
                  <a:lnTo>
                    <a:pt x="369" y="117"/>
                  </a:lnTo>
                  <a:lnTo>
                    <a:pt x="374" y="101"/>
                  </a:lnTo>
                  <a:lnTo>
                    <a:pt x="381" y="78"/>
                  </a:lnTo>
                  <a:lnTo>
                    <a:pt x="387" y="54"/>
                  </a:lnTo>
                  <a:lnTo>
                    <a:pt x="393" y="31"/>
                  </a:lnTo>
                  <a:lnTo>
                    <a:pt x="398" y="13"/>
                  </a:lnTo>
                  <a:lnTo>
                    <a:pt x="400" y="1"/>
                  </a:lnTo>
                  <a:lnTo>
                    <a:pt x="398" y="0"/>
                  </a:lnTo>
                  <a:lnTo>
                    <a:pt x="382" y="17"/>
                  </a:lnTo>
                  <a:lnTo>
                    <a:pt x="367" y="31"/>
                  </a:lnTo>
                  <a:lnTo>
                    <a:pt x="350" y="43"/>
                  </a:lnTo>
                  <a:lnTo>
                    <a:pt x="333" y="51"/>
                  </a:lnTo>
                  <a:lnTo>
                    <a:pt x="316" y="57"/>
                  </a:lnTo>
                  <a:lnTo>
                    <a:pt x="298" y="61"/>
                  </a:lnTo>
                  <a:lnTo>
                    <a:pt x="280" y="65"/>
                  </a:lnTo>
                  <a:lnTo>
                    <a:pt x="262" y="68"/>
                  </a:lnTo>
                  <a:lnTo>
                    <a:pt x="243" y="70"/>
                  </a:lnTo>
                  <a:lnTo>
                    <a:pt x="224" y="72"/>
                  </a:lnTo>
                  <a:lnTo>
                    <a:pt x="204" y="75"/>
                  </a:lnTo>
                  <a:lnTo>
                    <a:pt x="185" y="80"/>
                  </a:lnTo>
                  <a:lnTo>
                    <a:pt x="165" y="85"/>
                  </a:lnTo>
                  <a:lnTo>
                    <a:pt x="145" y="93"/>
                  </a:lnTo>
                  <a:lnTo>
                    <a:pt x="124" y="102"/>
                  </a:lnTo>
                  <a:lnTo>
                    <a:pt x="103" y="114"/>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6" name="Freeform 11">
              <a:extLst>
                <a:ext uri="{FF2B5EF4-FFF2-40B4-BE49-F238E27FC236}">
                  <a16:creationId xmlns:a16="http://schemas.microsoft.com/office/drawing/2014/main" id="{F661C172-54E6-C20F-C718-478FEF5DCB5A}"/>
                </a:ext>
              </a:extLst>
            </p:cNvPr>
            <p:cNvSpPr>
              <a:spLocks/>
            </p:cNvSpPr>
            <p:nvPr/>
          </p:nvSpPr>
          <p:spPr bwMode="auto">
            <a:xfrm>
              <a:off x="3430" y="1965"/>
              <a:ext cx="109" cy="169"/>
            </a:xfrm>
            <a:custGeom>
              <a:avLst/>
              <a:gdLst>
                <a:gd name="T0" fmla="*/ 24 w 122"/>
                <a:gd name="T1" fmla="*/ 166 h 189"/>
                <a:gd name="T2" fmla="*/ 24 w 122"/>
                <a:gd name="T3" fmla="*/ 166 h 189"/>
                <a:gd name="T4" fmla="*/ 22 w 122"/>
                <a:gd name="T5" fmla="*/ 156 h 189"/>
                <a:gd name="T6" fmla="*/ 22 w 122"/>
                <a:gd name="T7" fmla="*/ 148 h 189"/>
                <a:gd name="T8" fmla="*/ 22 w 122"/>
                <a:gd name="T9" fmla="*/ 139 h 189"/>
                <a:gd name="T10" fmla="*/ 22 w 122"/>
                <a:gd name="T11" fmla="*/ 130 h 189"/>
                <a:gd name="T12" fmla="*/ 24 w 122"/>
                <a:gd name="T13" fmla="*/ 121 h 189"/>
                <a:gd name="T14" fmla="*/ 26 w 122"/>
                <a:gd name="T15" fmla="*/ 113 h 189"/>
                <a:gd name="T16" fmla="*/ 29 w 122"/>
                <a:gd name="T17" fmla="*/ 105 h 189"/>
                <a:gd name="T18" fmla="*/ 33 w 122"/>
                <a:gd name="T19" fmla="*/ 96 h 189"/>
                <a:gd name="T20" fmla="*/ 38 w 122"/>
                <a:gd name="T21" fmla="*/ 87 h 189"/>
                <a:gd name="T22" fmla="*/ 44 w 122"/>
                <a:gd name="T23" fmla="*/ 79 h 189"/>
                <a:gd name="T24" fmla="*/ 51 w 122"/>
                <a:gd name="T25" fmla="*/ 69 h 189"/>
                <a:gd name="T26" fmla="*/ 59 w 122"/>
                <a:gd name="T27" fmla="*/ 59 h 189"/>
                <a:gd name="T28" fmla="*/ 70 w 122"/>
                <a:gd name="T29" fmla="*/ 49 h 189"/>
                <a:gd name="T30" fmla="*/ 80 w 122"/>
                <a:gd name="T31" fmla="*/ 40 h 189"/>
                <a:gd name="T32" fmla="*/ 95 w 122"/>
                <a:gd name="T33" fmla="*/ 30 h 189"/>
                <a:gd name="T34" fmla="*/ 109 w 122"/>
                <a:gd name="T35" fmla="*/ 19 h 189"/>
                <a:gd name="T36" fmla="*/ 96 w 122"/>
                <a:gd name="T37" fmla="*/ 0 h 189"/>
                <a:gd name="T38" fmla="*/ 80 w 122"/>
                <a:gd name="T39" fmla="*/ 11 h 189"/>
                <a:gd name="T40" fmla="*/ 66 w 122"/>
                <a:gd name="T41" fmla="*/ 21 h 189"/>
                <a:gd name="T42" fmla="*/ 54 w 122"/>
                <a:gd name="T43" fmla="*/ 33 h 189"/>
                <a:gd name="T44" fmla="*/ 43 w 122"/>
                <a:gd name="T45" fmla="*/ 44 h 189"/>
                <a:gd name="T46" fmla="*/ 33 w 122"/>
                <a:gd name="T47" fmla="*/ 54 h 189"/>
                <a:gd name="T48" fmla="*/ 25 w 122"/>
                <a:gd name="T49" fmla="*/ 64 h 189"/>
                <a:gd name="T50" fmla="*/ 18 w 122"/>
                <a:gd name="T51" fmla="*/ 74 h 189"/>
                <a:gd name="T52" fmla="*/ 13 w 122"/>
                <a:gd name="T53" fmla="*/ 86 h 189"/>
                <a:gd name="T54" fmla="*/ 8 w 122"/>
                <a:gd name="T55" fmla="*/ 96 h 189"/>
                <a:gd name="T56" fmla="*/ 4 w 122"/>
                <a:gd name="T57" fmla="*/ 106 h 189"/>
                <a:gd name="T58" fmla="*/ 2 w 122"/>
                <a:gd name="T59" fmla="*/ 116 h 189"/>
                <a:gd name="T60" fmla="*/ 1 w 122"/>
                <a:gd name="T61" fmla="*/ 128 h 189"/>
                <a:gd name="T62" fmla="*/ 0 w 122"/>
                <a:gd name="T63" fmla="*/ 138 h 189"/>
                <a:gd name="T64" fmla="*/ 0 w 122"/>
                <a:gd name="T65" fmla="*/ 148 h 189"/>
                <a:gd name="T66" fmla="*/ 1 w 122"/>
                <a:gd name="T67" fmla="*/ 158 h 189"/>
                <a:gd name="T68" fmla="*/ 1 w 122"/>
                <a:gd name="T69" fmla="*/ 169 h 189"/>
                <a:gd name="T70" fmla="*/ 1 w 122"/>
                <a:gd name="T71" fmla="*/ 169 h 189"/>
                <a:gd name="T72" fmla="*/ 24 w 122"/>
                <a:gd name="T73" fmla="*/ 166 h 1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2" h="189">
                  <a:moveTo>
                    <a:pt x="27" y="186"/>
                  </a:moveTo>
                  <a:lnTo>
                    <a:pt x="27" y="186"/>
                  </a:lnTo>
                  <a:lnTo>
                    <a:pt x="25" y="175"/>
                  </a:lnTo>
                  <a:lnTo>
                    <a:pt x="25" y="165"/>
                  </a:lnTo>
                  <a:lnTo>
                    <a:pt x="25" y="155"/>
                  </a:lnTo>
                  <a:lnTo>
                    <a:pt x="25" y="145"/>
                  </a:lnTo>
                  <a:lnTo>
                    <a:pt x="27" y="135"/>
                  </a:lnTo>
                  <a:lnTo>
                    <a:pt x="29" y="126"/>
                  </a:lnTo>
                  <a:lnTo>
                    <a:pt x="33" y="117"/>
                  </a:lnTo>
                  <a:lnTo>
                    <a:pt x="37" y="107"/>
                  </a:lnTo>
                  <a:lnTo>
                    <a:pt x="43" y="97"/>
                  </a:lnTo>
                  <a:lnTo>
                    <a:pt x="49" y="88"/>
                  </a:lnTo>
                  <a:lnTo>
                    <a:pt x="57" y="77"/>
                  </a:lnTo>
                  <a:lnTo>
                    <a:pt x="66" y="66"/>
                  </a:lnTo>
                  <a:lnTo>
                    <a:pt x="78" y="55"/>
                  </a:lnTo>
                  <a:lnTo>
                    <a:pt x="90" y="45"/>
                  </a:lnTo>
                  <a:lnTo>
                    <a:pt x="106" y="33"/>
                  </a:lnTo>
                  <a:lnTo>
                    <a:pt x="122" y="21"/>
                  </a:lnTo>
                  <a:lnTo>
                    <a:pt x="108" y="0"/>
                  </a:lnTo>
                  <a:lnTo>
                    <a:pt x="90" y="12"/>
                  </a:lnTo>
                  <a:lnTo>
                    <a:pt x="74" y="24"/>
                  </a:lnTo>
                  <a:lnTo>
                    <a:pt x="60" y="37"/>
                  </a:lnTo>
                  <a:lnTo>
                    <a:pt x="48" y="49"/>
                  </a:lnTo>
                  <a:lnTo>
                    <a:pt x="37" y="60"/>
                  </a:lnTo>
                  <a:lnTo>
                    <a:pt x="28" y="72"/>
                  </a:lnTo>
                  <a:lnTo>
                    <a:pt x="20" y="83"/>
                  </a:lnTo>
                  <a:lnTo>
                    <a:pt x="14" y="96"/>
                  </a:lnTo>
                  <a:lnTo>
                    <a:pt x="9" y="107"/>
                  </a:lnTo>
                  <a:lnTo>
                    <a:pt x="5" y="119"/>
                  </a:lnTo>
                  <a:lnTo>
                    <a:pt x="2" y="130"/>
                  </a:lnTo>
                  <a:lnTo>
                    <a:pt x="1" y="143"/>
                  </a:lnTo>
                  <a:lnTo>
                    <a:pt x="0" y="154"/>
                  </a:lnTo>
                  <a:lnTo>
                    <a:pt x="0" y="166"/>
                  </a:lnTo>
                  <a:lnTo>
                    <a:pt x="1" y="177"/>
                  </a:lnTo>
                  <a:lnTo>
                    <a:pt x="1" y="189"/>
                  </a:lnTo>
                  <a:lnTo>
                    <a:pt x="27" y="18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7" name="Freeform 12">
              <a:extLst>
                <a:ext uri="{FF2B5EF4-FFF2-40B4-BE49-F238E27FC236}">
                  <a16:creationId xmlns:a16="http://schemas.microsoft.com/office/drawing/2014/main" id="{C7B83B16-95C4-4EBB-67E9-7FCB57261840}"/>
                </a:ext>
              </a:extLst>
            </p:cNvPr>
            <p:cNvSpPr>
              <a:spLocks/>
            </p:cNvSpPr>
            <p:nvPr/>
          </p:nvSpPr>
          <p:spPr bwMode="auto">
            <a:xfrm>
              <a:off x="3431" y="2131"/>
              <a:ext cx="134" cy="73"/>
            </a:xfrm>
            <a:custGeom>
              <a:avLst/>
              <a:gdLst>
                <a:gd name="T0" fmla="*/ 129 w 150"/>
                <a:gd name="T1" fmla="*/ 45 h 82"/>
                <a:gd name="T2" fmla="*/ 120 w 150"/>
                <a:gd name="T3" fmla="*/ 46 h 82"/>
                <a:gd name="T4" fmla="*/ 111 w 150"/>
                <a:gd name="T5" fmla="*/ 48 h 82"/>
                <a:gd name="T6" fmla="*/ 101 w 150"/>
                <a:gd name="T7" fmla="*/ 50 h 82"/>
                <a:gd name="T8" fmla="*/ 93 w 150"/>
                <a:gd name="T9" fmla="*/ 50 h 82"/>
                <a:gd name="T10" fmla="*/ 83 w 150"/>
                <a:gd name="T11" fmla="*/ 50 h 82"/>
                <a:gd name="T12" fmla="*/ 75 w 150"/>
                <a:gd name="T13" fmla="*/ 50 h 82"/>
                <a:gd name="T14" fmla="*/ 67 w 150"/>
                <a:gd name="T15" fmla="*/ 48 h 82"/>
                <a:gd name="T16" fmla="*/ 59 w 150"/>
                <a:gd name="T17" fmla="*/ 46 h 82"/>
                <a:gd name="T18" fmla="*/ 53 w 150"/>
                <a:gd name="T19" fmla="*/ 43 h 82"/>
                <a:gd name="T20" fmla="*/ 46 w 150"/>
                <a:gd name="T21" fmla="*/ 39 h 82"/>
                <a:gd name="T22" fmla="*/ 40 w 150"/>
                <a:gd name="T23" fmla="*/ 36 h 82"/>
                <a:gd name="T24" fmla="*/ 35 w 150"/>
                <a:gd name="T25" fmla="*/ 30 h 82"/>
                <a:gd name="T26" fmla="*/ 30 w 150"/>
                <a:gd name="T27" fmla="*/ 25 h 82"/>
                <a:gd name="T28" fmla="*/ 28 w 150"/>
                <a:gd name="T29" fmla="*/ 18 h 82"/>
                <a:gd name="T30" fmla="*/ 25 w 150"/>
                <a:gd name="T31" fmla="*/ 10 h 82"/>
                <a:gd name="T32" fmla="*/ 23 w 150"/>
                <a:gd name="T33" fmla="*/ 0 h 82"/>
                <a:gd name="T34" fmla="*/ 0 w 150"/>
                <a:gd name="T35" fmla="*/ 3 h 82"/>
                <a:gd name="T36" fmla="*/ 3 w 150"/>
                <a:gd name="T37" fmla="*/ 15 h 82"/>
                <a:gd name="T38" fmla="*/ 5 w 150"/>
                <a:gd name="T39" fmla="*/ 27 h 82"/>
                <a:gd name="T40" fmla="*/ 12 w 150"/>
                <a:gd name="T41" fmla="*/ 37 h 82"/>
                <a:gd name="T42" fmla="*/ 17 w 150"/>
                <a:gd name="T43" fmla="*/ 45 h 82"/>
                <a:gd name="T44" fmla="*/ 25 w 150"/>
                <a:gd name="T45" fmla="*/ 53 h 82"/>
                <a:gd name="T46" fmla="*/ 33 w 150"/>
                <a:gd name="T47" fmla="*/ 59 h 82"/>
                <a:gd name="T48" fmla="*/ 42 w 150"/>
                <a:gd name="T49" fmla="*/ 64 h 82"/>
                <a:gd name="T50" fmla="*/ 53 w 150"/>
                <a:gd name="T51" fmla="*/ 68 h 82"/>
                <a:gd name="T52" fmla="*/ 62 w 150"/>
                <a:gd name="T53" fmla="*/ 71 h 82"/>
                <a:gd name="T54" fmla="*/ 72 w 150"/>
                <a:gd name="T55" fmla="*/ 72 h 82"/>
                <a:gd name="T56" fmla="*/ 83 w 150"/>
                <a:gd name="T57" fmla="*/ 72 h 82"/>
                <a:gd name="T58" fmla="*/ 93 w 150"/>
                <a:gd name="T59" fmla="*/ 73 h 82"/>
                <a:gd name="T60" fmla="*/ 104 w 150"/>
                <a:gd name="T61" fmla="*/ 72 h 82"/>
                <a:gd name="T62" fmla="*/ 113 w 150"/>
                <a:gd name="T63" fmla="*/ 71 h 82"/>
                <a:gd name="T64" fmla="*/ 123 w 150"/>
                <a:gd name="T65" fmla="*/ 69 h 82"/>
                <a:gd name="T66" fmla="*/ 134 w 150"/>
                <a:gd name="T67" fmla="*/ 68 h 82"/>
                <a:gd name="T68" fmla="*/ 129 w 150"/>
                <a:gd name="T69" fmla="*/ 45 h 8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50" h="82">
                  <a:moveTo>
                    <a:pt x="144" y="50"/>
                  </a:moveTo>
                  <a:lnTo>
                    <a:pt x="134" y="52"/>
                  </a:lnTo>
                  <a:lnTo>
                    <a:pt x="124" y="54"/>
                  </a:lnTo>
                  <a:lnTo>
                    <a:pt x="113" y="56"/>
                  </a:lnTo>
                  <a:lnTo>
                    <a:pt x="104" y="56"/>
                  </a:lnTo>
                  <a:lnTo>
                    <a:pt x="93" y="56"/>
                  </a:lnTo>
                  <a:lnTo>
                    <a:pt x="84" y="56"/>
                  </a:lnTo>
                  <a:lnTo>
                    <a:pt x="75" y="54"/>
                  </a:lnTo>
                  <a:lnTo>
                    <a:pt x="66" y="52"/>
                  </a:lnTo>
                  <a:lnTo>
                    <a:pt x="59" y="48"/>
                  </a:lnTo>
                  <a:lnTo>
                    <a:pt x="51" y="44"/>
                  </a:lnTo>
                  <a:lnTo>
                    <a:pt x="45" y="40"/>
                  </a:lnTo>
                  <a:lnTo>
                    <a:pt x="39" y="34"/>
                  </a:lnTo>
                  <a:lnTo>
                    <a:pt x="34" y="28"/>
                  </a:lnTo>
                  <a:lnTo>
                    <a:pt x="31" y="20"/>
                  </a:lnTo>
                  <a:lnTo>
                    <a:pt x="28" y="11"/>
                  </a:lnTo>
                  <a:lnTo>
                    <a:pt x="26" y="0"/>
                  </a:lnTo>
                  <a:lnTo>
                    <a:pt x="0" y="3"/>
                  </a:lnTo>
                  <a:lnTo>
                    <a:pt x="3" y="17"/>
                  </a:lnTo>
                  <a:lnTo>
                    <a:pt x="6" y="30"/>
                  </a:lnTo>
                  <a:lnTo>
                    <a:pt x="13" y="41"/>
                  </a:lnTo>
                  <a:lnTo>
                    <a:pt x="19" y="51"/>
                  </a:lnTo>
                  <a:lnTo>
                    <a:pt x="28" y="60"/>
                  </a:lnTo>
                  <a:lnTo>
                    <a:pt x="37" y="66"/>
                  </a:lnTo>
                  <a:lnTo>
                    <a:pt x="47" y="72"/>
                  </a:lnTo>
                  <a:lnTo>
                    <a:pt x="59" y="76"/>
                  </a:lnTo>
                  <a:lnTo>
                    <a:pt x="69" y="80"/>
                  </a:lnTo>
                  <a:lnTo>
                    <a:pt x="81" y="81"/>
                  </a:lnTo>
                  <a:lnTo>
                    <a:pt x="93" y="81"/>
                  </a:lnTo>
                  <a:lnTo>
                    <a:pt x="104" y="82"/>
                  </a:lnTo>
                  <a:lnTo>
                    <a:pt x="116" y="81"/>
                  </a:lnTo>
                  <a:lnTo>
                    <a:pt x="127" y="80"/>
                  </a:lnTo>
                  <a:lnTo>
                    <a:pt x="138" y="78"/>
                  </a:lnTo>
                  <a:lnTo>
                    <a:pt x="150" y="76"/>
                  </a:lnTo>
                  <a:lnTo>
                    <a:pt x="144" y="5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8" name="Freeform 13">
              <a:extLst>
                <a:ext uri="{FF2B5EF4-FFF2-40B4-BE49-F238E27FC236}">
                  <a16:creationId xmlns:a16="http://schemas.microsoft.com/office/drawing/2014/main" id="{A59ABD62-7292-8981-770B-CFD8ECCD0960}"/>
                </a:ext>
              </a:extLst>
            </p:cNvPr>
            <p:cNvSpPr>
              <a:spLocks/>
            </p:cNvSpPr>
            <p:nvPr/>
          </p:nvSpPr>
          <p:spPr bwMode="auto">
            <a:xfrm>
              <a:off x="3560" y="2123"/>
              <a:ext cx="143" cy="76"/>
            </a:xfrm>
            <a:custGeom>
              <a:avLst/>
              <a:gdLst>
                <a:gd name="T0" fmla="*/ 132 w 160"/>
                <a:gd name="T1" fmla="*/ 0 h 85"/>
                <a:gd name="T2" fmla="*/ 126 w 160"/>
                <a:gd name="T3" fmla="*/ 3 h 85"/>
                <a:gd name="T4" fmla="*/ 120 w 160"/>
                <a:gd name="T5" fmla="*/ 5 h 85"/>
                <a:gd name="T6" fmla="*/ 113 w 160"/>
                <a:gd name="T7" fmla="*/ 9 h 85"/>
                <a:gd name="T8" fmla="*/ 105 w 160"/>
                <a:gd name="T9" fmla="*/ 13 h 85"/>
                <a:gd name="T10" fmla="*/ 98 w 160"/>
                <a:gd name="T11" fmla="*/ 17 h 85"/>
                <a:gd name="T12" fmla="*/ 91 w 160"/>
                <a:gd name="T13" fmla="*/ 21 h 85"/>
                <a:gd name="T14" fmla="*/ 84 w 160"/>
                <a:gd name="T15" fmla="*/ 24 h 85"/>
                <a:gd name="T16" fmla="*/ 76 w 160"/>
                <a:gd name="T17" fmla="*/ 28 h 85"/>
                <a:gd name="T18" fmla="*/ 68 w 160"/>
                <a:gd name="T19" fmla="*/ 30 h 85"/>
                <a:gd name="T20" fmla="*/ 60 w 160"/>
                <a:gd name="T21" fmla="*/ 33 h 85"/>
                <a:gd name="T22" fmla="*/ 51 w 160"/>
                <a:gd name="T23" fmla="*/ 38 h 85"/>
                <a:gd name="T24" fmla="*/ 42 w 160"/>
                <a:gd name="T25" fmla="*/ 41 h 85"/>
                <a:gd name="T26" fmla="*/ 32 w 160"/>
                <a:gd name="T27" fmla="*/ 44 h 85"/>
                <a:gd name="T28" fmla="*/ 21 w 160"/>
                <a:gd name="T29" fmla="*/ 46 h 85"/>
                <a:gd name="T30" fmla="*/ 12 w 160"/>
                <a:gd name="T31" fmla="*/ 50 h 85"/>
                <a:gd name="T32" fmla="*/ 0 w 160"/>
                <a:gd name="T33" fmla="*/ 53 h 85"/>
                <a:gd name="T34" fmla="*/ 5 w 160"/>
                <a:gd name="T35" fmla="*/ 76 h 85"/>
                <a:gd name="T36" fmla="*/ 17 w 160"/>
                <a:gd name="T37" fmla="*/ 73 h 85"/>
                <a:gd name="T38" fmla="*/ 29 w 160"/>
                <a:gd name="T39" fmla="*/ 69 h 85"/>
                <a:gd name="T40" fmla="*/ 38 w 160"/>
                <a:gd name="T41" fmla="*/ 66 h 85"/>
                <a:gd name="T42" fmla="*/ 50 w 160"/>
                <a:gd name="T43" fmla="*/ 63 h 85"/>
                <a:gd name="T44" fmla="*/ 59 w 160"/>
                <a:gd name="T45" fmla="*/ 59 h 85"/>
                <a:gd name="T46" fmla="*/ 68 w 160"/>
                <a:gd name="T47" fmla="*/ 55 h 85"/>
                <a:gd name="T48" fmla="*/ 77 w 160"/>
                <a:gd name="T49" fmla="*/ 52 h 85"/>
                <a:gd name="T50" fmla="*/ 85 w 160"/>
                <a:gd name="T51" fmla="*/ 48 h 85"/>
                <a:gd name="T52" fmla="*/ 94 w 160"/>
                <a:gd name="T53" fmla="*/ 45 h 85"/>
                <a:gd name="T54" fmla="*/ 101 w 160"/>
                <a:gd name="T55" fmla="*/ 41 h 85"/>
                <a:gd name="T56" fmla="*/ 109 w 160"/>
                <a:gd name="T57" fmla="*/ 38 h 85"/>
                <a:gd name="T58" fmla="*/ 115 w 160"/>
                <a:gd name="T59" fmla="*/ 33 h 85"/>
                <a:gd name="T60" fmla="*/ 122 w 160"/>
                <a:gd name="T61" fmla="*/ 30 h 85"/>
                <a:gd name="T62" fmla="*/ 130 w 160"/>
                <a:gd name="T63" fmla="*/ 27 h 85"/>
                <a:gd name="T64" fmla="*/ 136 w 160"/>
                <a:gd name="T65" fmla="*/ 24 h 85"/>
                <a:gd name="T66" fmla="*/ 143 w 160"/>
                <a:gd name="T67" fmla="*/ 21 h 85"/>
                <a:gd name="T68" fmla="*/ 132 w 160"/>
                <a:gd name="T69" fmla="*/ 0 h 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60" h="85">
                  <a:moveTo>
                    <a:pt x="148" y="0"/>
                  </a:moveTo>
                  <a:lnTo>
                    <a:pt x="141" y="3"/>
                  </a:lnTo>
                  <a:lnTo>
                    <a:pt x="134" y="6"/>
                  </a:lnTo>
                  <a:lnTo>
                    <a:pt x="126" y="10"/>
                  </a:lnTo>
                  <a:lnTo>
                    <a:pt x="118" y="14"/>
                  </a:lnTo>
                  <a:lnTo>
                    <a:pt x="110" y="19"/>
                  </a:lnTo>
                  <a:lnTo>
                    <a:pt x="102" y="23"/>
                  </a:lnTo>
                  <a:lnTo>
                    <a:pt x="94" y="27"/>
                  </a:lnTo>
                  <a:lnTo>
                    <a:pt x="85" y="31"/>
                  </a:lnTo>
                  <a:lnTo>
                    <a:pt x="76" y="34"/>
                  </a:lnTo>
                  <a:lnTo>
                    <a:pt x="67" y="37"/>
                  </a:lnTo>
                  <a:lnTo>
                    <a:pt x="57" y="42"/>
                  </a:lnTo>
                  <a:lnTo>
                    <a:pt x="47" y="46"/>
                  </a:lnTo>
                  <a:lnTo>
                    <a:pt x="36" y="49"/>
                  </a:lnTo>
                  <a:lnTo>
                    <a:pt x="24" y="52"/>
                  </a:lnTo>
                  <a:lnTo>
                    <a:pt x="13" y="56"/>
                  </a:lnTo>
                  <a:lnTo>
                    <a:pt x="0" y="59"/>
                  </a:lnTo>
                  <a:lnTo>
                    <a:pt x="6" y="85"/>
                  </a:lnTo>
                  <a:lnTo>
                    <a:pt x="19" y="82"/>
                  </a:lnTo>
                  <a:lnTo>
                    <a:pt x="32" y="77"/>
                  </a:lnTo>
                  <a:lnTo>
                    <a:pt x="43" y="74"/>
                  </a:lnTo>
                  <a:lnTo>
                    <a:pt x="56" y="70"/>
                  </a:lnTo>
                  <a:lnTo>
                    <a:pt x="66" y="66"/>
                  </a:lnTo>
                  <a:lnTo>
                    <a:pt x="76" y="62"/>
                  </a:lnTo>
                  <a:lnTo>
                    <a:pt x="86" y="58"/>
                  </a:lnTo>
                  <a:lnTo>
                    <a:pt x="95" y="54"/>
                  </a:lnTo>
                  <a:lnTo>
                    <a:pt x="105" y="50"/>
                  </a:lnTo>
                  <a:lnTo>
                    <a:pt x="113" y="46"/>
                  </a:lnTo>
                  <a:lnTo>
                    <a:pt x="122" y="42"/>
                  </a:lnTo>
                  <a:lnTo>
                    <a:pt x="129" y="37"/>
                  </a:lnTo>
                  <a:lnTo>
                    <a:pt x="137" y="34"/>
                  </a:lnTo>
                  <a:lnTo>
                    <a:pt x="145" y="30"/>
                  </a:lnTo>
                  <a:lnTo>
                    <a:pt x="152" y="27"/>
                  </a:lnTo>
                  <a:lnTo>
                    <a:pt x="160" y="23"/>
                  </a:lnTo>
                  <a:lnTo>
                    <a:pt x="148"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9" name="Freeform 14">
              <a:extLst>
                <a:ext uri="{FF2B5EF4-FFF2-40B4-BE49-F238E27FC236}">
                  <a16:creationId xmlns:a16="http://schemas.microsoft.com/office/drawing/2014/main" id="{3D656169-E018-19B3-4090-7FA0557A5CA1}"/>
                </a:ext>
              </a:extLst>
            </p:cNvPr>
            <p:cNvSpPr>
              <a:spLocks/>
            </p:cNvSpPr>
            <p:nvPr/>
          </p:nvSpPr>
          <p:spPr bwMode="auto">
            <a:xfrm>
              <a:off x="3692" y="2018"/>
              <a:ext cx="180" cy="125"/>
            </a:xfrm>
            <a:custGeom>
              <a:avLst/>
              <a:gdLst>
                <a:gd name="T0" fmla="*/ 156 w 201"/>
                <a:gd name="T1" fmla="*/ 17 h 141"/>
                <a:gd name="T2" fmla="*/ 155 w 201"/>
                <a:gd name="T3" fmla="*/ 0 h 141"/>
                <a:gd name="T4" fmla="*/ 150 w 201"/>
                <a:gd name="T5" fmla="*/ 5 h 141"/>
                <a:gd name="T6" fmla="*/ 142 w 201"/>
                <a:gd name="T7" fmla="*/ 11 h 141"/>
                <a:gd name="T8" fmla="*/ 134 w 201"/>
                <a:gd name="T9" fmla="*/ 18 h 141"/>
                <a:gd name="T10" fmla="*/ 124 w 201"/>
                <a:gd name="T11" fmla="*/ 25 h 141"/>
                <a:gd name="T12" fmla="*/ 115 w 201"/>
                <a:gd name="T13" fmla="*/ 33 h 141"/>
                <a:gd name="T14" fmla="*/ 103 w 201"/>
                <a:gd name="T15" fmla="*/ 40 h 141"/>
                <a:gd name="T16" fmla="*/ 92 w 201"/>
                <a:gd name="T17" fmla="*/ 48 h 141"/>
                <a:gd name="T18" fmla="*/ 81 w 201"/>
                <a:gd name="T19" fmla="*/ 56 h 141"/>
                <a:gd name="T20" fmla="*/ 68 w 201"/>
                <a:gd name="T21" fmla="*/ 63 h 141"/>
                <a:gd name="T22" fmla="*/ 56 w 201"/>
                <a:gd name="T23" fmla="*/ 72 h 141"/>
                <a:gd name="T24" fmla="*/ 45 w 201"/>
                <a:gd name="T25" fmla="*/ 79 h 141"/>
                <a:gd name="T26" fmla="*/ 34 w 201"/>
                <a:gd name="T27" fmla="*/ 85 h 141"/>
                <a:gd name="T28" fmla="*/ 24 w 201"/>
                <a:gd name="T29" fmla="*/ 91 h 141"/>
                <a:gd name="T30" fmla="*/ 14 w 201"/>
                <a:gd name="T31" fmla="*/ 97 h 141"/>
                <a:gd name="T32" fmla="*/ 6 w 201"/>
                <a:gd name="T33" fmla="*/ 100 h 141"/>
                <a:gd name="T34" fmla="*/ 0 w 201"/>
                <a:gd name="T35" fmla="*/ 105 h 141"/>
                <a:gd name="T36" fmla="*/ 11 w 201"/>
                <a:gd name="T37" fmla="*/ 125 h 141"/>
                <a:gd name="T38" fmla="*/ 18 w 201"/>
                <a:gd name="T39" fmla="*/ 121 h 141"/>
                <a:gd name="T40" fmla="*/ 26 w 201"/>
                <a:gd name="T41" fmla="*/ 117 h 141"/>
                <a:gd name="T42" fmla="*/ 36 w 201"/>
                <a:gd name="T43" fmla="*/ 111 h 141"/>
                <a:gd name="T44" fmla="*/ 46 w 201"/>
                <a:gd name="T45" fmla="*/ 105 h 141"/>
                <a:gd name="T46" fmla="*/ 56 w 201"/>
                <a:gd name="T47" fmla="*/ 98 h 141"/>
                <a:gd name="T48" fmla="*/ 69 w 201"/>
                <a:gd name="T49" fmla="*/ 91 h 141"/>
                <a:gd name="T50" fmla="*/ 81 w 201"/>
                <a:gd name="T51" fmla="*/ 84 h 141"/>
                <a:gd name="T52" fmla="*/ 93 w 201"/>
                <a:gd name="T53" fmla="*/ 75 h 141"/>
                <a:gd name="T54" fmla="*/ 105 w 201"/>
                <a:gd name="T55" fmla="*/ 66 h 141"/>
                <a:gd name="T56" fmla="*/ 116 w 201"/>
                <a:gd name="T57" fmla="*/ 59 h 141"/>
                <a:gd name="T58" fmla="*/ 127 w 201"/>
                <a:gd name="T59" fmla="*/ 51 h 141"/>
                <a:gd name="T60" fmla="*/ 139 w 201"/>
                <a:gd name="T61" fmla="*/ 43 h 141"/>
                <a:gd name="T62" fmla="*/ 149 w 201"/>
                <a:gd name="T63" fmla="*/ 35 h 141"/>
                <a:gd name="T64" fmla="*/ 158 w 201"/>
                <a:gd name="T65" fmla="*/ 29 h 141"/>
                <a:gd name="T66" fmla="*/ 165 w 201"/>
                <a:gd name="T67" fmla="*/ 22 h 141"/>
                <a:gd name="T68" fmla="*/ 172 w 201"/>
                <a:gd name="T69" fmla="*/ 17 h 141"/>
                <a:gd name="T70" fmla="*/ 171 w 201"/>
                <a:gd name="T71" fmla="*/ 0 h 141"/>
                <a:gd name="T72" fmla="*/ 172 w 201"/>
                <a:gd name="T73" fmla="*/ 17 h 141"/>
                <a:gd name="T74" fmla="*/ 180 w 201"/>
                <a:gd name="T75" fmla="*/ 8 h 141"/>
                <a:gd name="T76" fmla="*/ 171 w 201"/>
                <a:gd name="T77" fmla="*/ 0 h 141"/>
                <a:gd name="T78" fmla="*/ 156 w 201"/>
                <a:gd name="T79" fmla="*/ 17 h 14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01" h="141">
                  <a:moveTo>
                    <a:pt x="174" y="19"/>
                  </a:moveTo>
                  <a:lnTo>
                    <a:pt x="173" y="0"/>
                  </a:lnTo>
                  <a:lnTo>
                    <a:pt x="167" y="6"/>
                  </a:lnTo>
                  <a:lnTo>
                    <a:pt x="159" y="12"/>
                  </a:lnTo>
                  <a:lnTo>
                    <a:pt x="150" y="20"/>
                  </a:lnTo>
                  <a:lnTo>
                    <a:pt x="139" y="28"/>
                  </a:lnTo>
                  <a:lnTo>
                    <a:pt x="128" y="37"/>
                  </a:lnTo>
                  <a:lnTo>
                    <a:pt x="115" y="45"/>
                  </a:lnTo>
                  <a:lnTo>
                    <a:pt x="103" y="54"/>
                  </a:lnTo>
                  <a:lnTo>
                    <a:pt x="90" y="63"/>
                  </a:lnTo>
                  <a:lnTo>
                    <a:pt x="76" y="71"/>
                  </a:lnTo>
                  <a:lnTo>
                    <a:pt x="63" y="81"/>
                  </a:lnTo>
                  <a:lnTo>
                    <a:pt x="50" y="89"/>
                  </a:lnTo>
                  <a:lnTo>
                    <a:pt x="38" y="96"/>
                  </a:lnTo>
                  <a:lnTo>
                    <a:pt x="27" y="103"/>
                  </a:lnTo>
                  <a:lnTo>
                    <a:pt x="16" y="109"/>
                  </a:lnTo>
                  <a:lnTo>
                    <a:pt x="7" y="113"/>
                  </a:lnTo>
                  <a:lnTo>
                    <a:pt x="0" y="118"/>
                  </a:lnTo>
                  <a:lnTo>
                    <a:pt x="12" y="141"/>
                  </a:lnTo>
                  <a:lnTo>
                    <a:pt x="20" y="137"/>
                  </a:lnTo>
                  <a:lnTo>
                    <a:pt x="29" y="132"/>
                  </a:lnTo>
                  <a:lnTo>
                    <a:pt x="40" y="125"/>
                  </a:lnTo>
                  <a:lnTo>
                    <a:pt x="51" y="118"/>
                  </a:lnTo>
                  <a:lnTo>
                    <a:pt x="63" y="111"/>
                  </a:lnTo>
                  <a:lnTo>
                    <a:pt x="77" y="103"/>
                  </a:lnTo>
                  <a:lnTo>
                    <a:pt x="90" y="95"/>
                  </a:lnTo>
                  <a:lnTo>
                    <a:pt x="104" y="85"/>
                  </a:lnTo>
                  <a:lnTo>
                    <a:pt x="117" y="75"/>
                  </a:lnTo>
                  <a:lnTo>
                    <a:pt x="130" y="66"/>
                  </a:lnTo>
                  <a:lnTo>
                    <a:pt x="142" y="57"/>
                  </a:lnTo>
                  <a:lnTo>
                    <a:pt x="155" y="49"/>
                  </a:lnTo>
                  <a:lnTo>
                    <a:pt x="166" y="40"/>
                  </a:lnTo>
                  <a:lnTo>
                    <a:pt x="176" y="33"/>
                  </a:lnTo>
                  <a:lnTo>
                    <a:pt x="184" y="25"/>
                  </a:lnTo>
                  <a:lnTo>
                    <a:pt x="192" y="19"/>
                  </a:lnTo>
                  <a:lnTo>
                    <a:pt x="191" y="0"/>
                  </a:lnTo>
                  <a:lnTo>
                    <a:pt x="192" y="19"/>
                  </a:lnTo>
                  <a:lnTo>
                    <a:pt x="201" y="9"/>
                  </a:lnTo>
                  <a:lnTo>
                    <a:pt x="191" y="0"/>
                  </a:lnTo>
                  <a:lnTo>
                    <a:pt x="174" y="19"/>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0" name="Freeform 15">
              <a:extLst>
                <a:ext uri="{FF2B5EF4-FFF2-40B4-BE49-F238E27FC236}">
                  <a16:creationId xmlns:a16="http://schemas.microsoft.com/office/drawing/2014/main" id="{BF8CB45F-98F6-28A8-F82B-5B45B76FBCE1}"/>
                </a:ext>
              </a:extLst>
            </p:cNvPr>
            <p:cNvSpPr>
              <a:spLocks/>
            </p:cNvSpPr>
            <p:nvPr/>
          </p:nvSpPr>
          <p:spPr bwMode="auto">
            <a:xfrm>
              <a:off x="3755" y="1978"/>
              <a:ext cx="108" cy="57"/>
            </a:xfrm>
            <a:custGeom>
              <a:avLst/>
              <a:gdLst>
                <a:gd name="T0" fmla="*/ 3 w 121"/>
                <a:gd name="T1" fmla="*/ 5 h 64"/>
                <a:gd name="T2" fmla="*/ 6 w 121"/>
                <a:gd name="T3" fmla="*/ 18 h 64"/>
                <a:gd name="T4" fmla="*/ 11 w 121"/>
                <a:gd name="T5" fmla="*/ 20 h 64"/>
                <a:gd name="T6" fmla="*/ 14 w 121"/>
                <a:gd name="T7" fmla="*/ 23 h 64"/>
                <a:gd name="T8" fmla="*/ 20 w 121"/>
                <a:gd name="T9" fmla="*/ 26 h 64"/>
                <a:gd name="T10" fmla="*/ 25 w 121"/>
                <a:gd name="T11" fmla="*/ 28 h 64"/>
                <a:gd name="T12" fmla="*/ 31 w 121"/>
                <a:gd name="T13" fmla="*/ 29 h 64"/>
                <a:gd name="T14" fmla="*/ 37 w 121"/>
                <a:gd name="T15" fmla="*/ 31 h 64"/>
                <a:gd name="T16" fmla="*/ 44 w 121"/>
                <a:gd name="T17" fmla="*/ 33 h 64"/>
                <a:gd name="T18" fmla="*/ 50 w 121"/>
                <a:gd name="T19" fmla="*/ 36 h 64"/>
                <a:gd name="T20" fmla="*/ 56 w 121"/>
                <a:gd name="T21" fmla="*/ 37 h 64"/>
                <a:gd name="T22" fmla="*/ 62 w 121"/>
                <a:gd name="T23" fmla="*/ 41 h 64"/>
                <a:gd name="T24" fmla="*/ 69 w 121"/>
                <a:gd name="T25" fmla="*/ 44 h 64"/>
                <a:gd name="T26" fmla="*/ 75 w 121"/>
                <a:gd name="T27" fmla="*/ 45 h 64"/>
                <a:gd name="T28" fmla="*/ 81 w 121"/>
                <a:gd name="T29" fmla="*/ 48 h 64"/>
                <a:gd name="T30" fmla="*/ 86 w 121"/>
                <a:gd name="T31" fmla="*/ 51 h 64"/>
                <a:gd name="T32" fmla="*/ 89 w 121"/>
                <a:gd name="T33" fmla="*/ 53 h 64"/>
                <a:gd name="T34" fmla="*/ 93 w 121"/>
                <a:gd name="T35" fmla="*/ 57 h 64"/>
                <a:gd name="T36" fmla="*/ 108 w 121"/>
                <a:gd name="T37" fmla="*/ 40 h 64"/>
                <a:gd name="T38" fmla="*/ 104 w 121"/>
                <a:gd name="T39" fmla="*/ 37 h 64"/>
                <a:gd name="T40" fmla="*/ 98 w 121"/>
                <a:gd name="T41" fmla="*/ 32 h 64"/>
                <a:gd name="T42" fmla="*/ 92 w 121"/>
                <a:gd name="T43" fmla="*/ 28 h 64"/>
                <a:gd name="T44" fmla="*/ 84 w 121"/>
                <a:gd name="T45" fmla="*/ 24 h 64"/>
                <a:gd name="T46" fmla="*/ 78 w 121"/>
                <a:gd name="T47" fmla="*/ 21 h 64"/>
                <a:gd name="T48" fmla="*/ 71 w 121"/>
                <a:gd name="T49" fmla="*/ 19 h 64"/>
                <a:gd name="T50" fmla="*/ 64 w 121"/>
                <a:gd name="T51" fmla="*/ 16 h 64"/>
                <a:gd name="T52" fmla="*/ 56 w 121"/>
                <a:gd name="T53" fmla="*/ 13 h 64"/>
                <a:gd name="T54" fmla="*/ 52 w 121"/>
                <a:gd name="T55" fmla="*/ 12 h 64"/>
                <a:gd name="T56" fmla="*/ 45 w 121"/>
                <a:gd name="T57" fmla="*/ 9 h 64"/>
                <a:gd name="T58" fmla="*/ 38 w 121"/>
                <a:gd name="T59" fmla="*/ 7 h 64"/>
                <a:gd name="T60" fmla="*/ 32 w 121"/>
                <a:gd name="T61" fmla="*/ 5 h 64"/>
                <a:gd name="T62" fmla="*/ 28 w 121"/>
                <a:gd name="T63" fmla="*/ 4 h 64"/>
                <a:gd name="T64" fmla="*/ 24 w 121"/>
                <a:gd name="T65" fmla="*/ 3 h 64"/>
                <a:gd name="T66" fmla="*/ 22 w 121"/>
                <a:gd name="T67" fmla="*/ 1 h 64"/>
                <a:gd name="T68" fmla="*/ 21 w 121"/>
                <a:gd name="T69" fmla="*/ 0 h 64"/>
                <a:gd name="T70" fmla="*/ 24 w 121"/>
                <a:gd name="T71" fmla="*/ 12 h 64"/>
                <a:gd name="T72" fmla="*/ 3 w 121"/>
                <a:gd name="T73" fmla="*/ 5 h 64"/>
                <a:gd name="T74" fmla="*/ 0 w 121"/>
                <a:gd name="T75" fmla="*/ 13 h 64"/>
                <a:gd name="T76" fmla="*/ 6 w 121"/>
                <a:gd name="T77" fmla="*/ 18 h 64"/>
                <a:gd name="T78" fmla="*/ 3 w 121"/>
                <a:gd name="T79" fmla="*/ 5 h 6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1" h="64">
                  <a:moveTo>
                    <a:pt x="3" y="6"/>
                  </a:moveTo>
                  <a:lnTo>
                    <a:pt x="7" y="20"/>
                  </a:lnTo>
                  <a:lnTo>
                    <a:pt x="12" y="23"/>
                  </a:lnTo>
                  <a:lnTo>
                    <a:pt x="16" y="26"/>
                  </a:lnTo>
                  <a:lnTo>
                    <a:pt x="22" y="29"/>
                  </a:lnTo>
                  <a:lnTo>
                    <a:pt x="28" y="31"/>
                  </a:lnTo>
                  <a:lnTo>
                    <a:pt x="35" y="32"/>
                  </a:lnTo>
                  <a:lnTo>
                    <a:pt x="41" y="35"/>
                  </a:lnTo>
                  <a:lnTo>
                    <a:pt x="49" y="37"/>
                  </a:lnTo>
                  <a:lnTo>
                    <a:pt x="56" y="40"/>
                  </a:lnTo>
                  <a:lnTo>
                    <a:pt x="63" y="42"/>
                  </a:lnTo>
                  <a:lnTo>
                    <a:pt x="70" y="46"/>
                  </a:lnTo>
                  <a:lnTo>
                    <a:pt x="77" y="49"/>
                  </a:lnTo>
                  <a:lnTo>
                    <a:pt x="84" y="51"/>
                  </a:lnTo>
                  <a:lnTo>
                    <a:pt x="91" y="54"/>
                  </a:lnTo>
                  <a:lnTo>
                    <a:pt x="96" y="57"/>
                  </a:lnTo>
                  <a:lnTo>
                    <a:pt x="100" y="60"/>
                  </a:lnTo>
                  <a:lnTo>
                    <a:pt x="104" y="64"/>
                  </a:lnTo>
                  <a:lnTo>
                    <a:pt x="121" y="45"/>
                  </a:lnTo>
                  <a:lnTo>
                    <a:pt x="116" y="41"/>
                  </a:lnTo>
                  <a:lnTo>
                    <a:pt x="110" y="36"/>
                  </a:lnTo>
                  <a:lnTo>
                    <a:pt x="103" y="31"/>
                  </a:lnTo>
                  <a:lnTo>
                    <a:pt x="94" y="27"/>
                  </a:lnTo>
                  <a:lnTo>
                    <a:pt x="87" y="24"/>
                  </a:lnTo>
                  <a:lnTo>
                    <a:pt x="80" y="21"/>
                  </a:lnTo>
                  <a:lnTo>
                    <a:pt x="72" y="18"/>
                  </a:lnTo>
                  <a:lnTo>
                    <a:pt x="63" y="15"/>
                  </a:lnTo>
                  <a:lnTo>
                    <a:pt x="58" y="13"/>
                  </a:lnTo>
                  <a:lnTo>
                    <a:pt x="50" y="10"/>
                  </a:lnTo>
                  <a:lnTo>
                    <a:pt x="43" y="8"/>
                  </a:lnTo>
                  <a:lnTo>
                    <a:pt x="36" y="6"/>
                  </a:lnTo>
                  <a:lnTo>
                    <a:pt x="31" y="4"/>
                  </a:lnTo>
                  <a:lnTo>
                    <a:pt x="27" y="3"/>
                  </a:lnTo>
                  <a:lnTo>
                    <a:pt x="25" y="1"/>
                  </a:lnTo>
                  <a:lnTo>
                    <a:pt x="23" y="0"/>
                  </a:lnTo>
                  <a:lnTo>
                    <a:pt x="27" y="14"/>
                  </a:lnTo>
                  <a:lnTo>
                    <a:pt x="3" y="6"/>
                  </a:lnTo>
                  <a:lnTo>
                    <a:pt x="0" y="15"/>
                  </a:lnTo>
                  <a:lnTo>
                    <a:pt x="7" y="20"/>
                  </a:lnTo>
                  <a:lnTo>
                    <a:pt x="3" y="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1" name="Freeform 16">
              <a:extLst>
                <a:ext uri="{FF2B5EF4-FFF2-40B4-BE49-F238E27FC236}">
                  <a16:creationId xmlns:a16="http://schemas.microsoft.com/office/drawing/2014/main" id="{9F186692-5BEB-1B00-D0D0-54B52970A726}"/>
                </a:ext>
              </a:extLst>
            </p:cNvPr>
            <p:cNvSpPr>
              <a:spLocks/>
            </p:cNvSpPr>
            <p:nvPr/>
          </p:nvSpPr>
          <p:spPr bwMode="auto">
            <a:xfrm>
              <a:off x="3758" y="1864"/>
              <a:ext cx="52" cy="126"/>
            </a:xfrm>
            <a:custGeom>
              <a:avLst/>
              <a:gdLst>
                <a:gd name="T0" fmla="*/ 48 w 59"/>
                <a:gd name="T1" fmla="*/ 16 h 142"/>
                <a:gd name="T2" fmla="*/ 32 w 59"/>
                <a:gd name="T3" fmla="*/ 17 h 142"/>
                <a:gd name="T4" fmla="*/ 28 w 59"/>
                <a:gd name="T5" fmla="*/ 10 h 142"/>
                <a:gd name="T6" fmla="*/ 28 w 59"/>
                <a:gd name="T7" fmla="*/ 12 h 142"/>
                <a:gd name="T8" fmla="*/ 27 w 59"/>
                <a:gd name="T9" fmla="*/ 18 h 142"/>
                <a:gd name="T10" fmla="*/ 26 w 59"/>
                <a:gd name="T11" fmla="*/ 26 h 142"/>
                <a:gd name="T12" fmla="*/ 24 w 59"/>
                <a:gd name="T13" fmla="*/ 34 h 142"/>
                <a:gd name="T14" fmla="*/ 20 w 59"/>
                <a:gd name="T15" fmla="*/ 43 h 142"/>
                <a:gd name="T16" fmla="*/ 18 w 59"/>
                <a:gd name="T17" fmla="*/ 54 h 142"/>
                <a:gd name="T18" fmla="*/ 15 w 59"/>
                <a:gd name="T19" fmla="*/ 65 h 142"/>
                <a:gd name="T20" fmla="*/ 11 w 59"/>
                <a:gd name="T21" fmla="*/ 75 h 142"/>
                <a:gd name="T22" fmla="*/ 9 w 59"/>
                <a:gd name="T23" fmla="*/ 85 h 142"/>
                <a:gd name="T24" fmla="*/ 7 w 59"/>
                <a:gd name="T25" fmla="*/ 96 h 142"/>
                <a:gd name="T26" fmla="*/ 4 w 59"/>
                <a:gd name="T27" fmla="*/ 103 h 142"/>
                <a:gd name="T28" fmla="*/ 3 w 59"/>
                <a:gd name="T29" fmla="*/ 110 h 142"/>
                <a:gd name="T30" fmla="*/ 0 w 59"/>
                <a:gd name="T31" fmla="*/ 116 h 142"/>
                <a:gd name="T32" fmla="*/ 0 w 59"/>
                <a:gd name="T33" fmla="*/ 119 h 142"/>
                <a:gd name="T34" fmla="*/ 21 w 59"/>
                <a:gd name="T35" fmla="*/ 126 h 142"/>
                <a:gd name="T36" fmla="*/ 23 w 59"/>
                <a:gd name="T37" fmla="*/ 122 h 142"/>
                <a:gd name="T38" fmla="*/ 24 w 59"/>
                <a:gd name="T39" fmla="*/ 117 h 142"/>
                <a:gd name="T40" fmla="*/ 26 w 59"/>
                <a:gd name="T41" fmla="*/ 110 h 142"/>
                <a:gd name="T42" fmla="*/ 29 w 59"/>
                <a:gd name="T43" fmla="*/ 101 h 142"/>
                <a:gd name="T44" fmla="*/ 32 w 59"/>
                <a:gd name="T45" fmla="*/ 91 h 142"/>
                <a:gd name="T46" fmla="*/ 34 w 59"/>
                <a:gd name="T47" fmla="*/ 81 h 142"/>
                <a:gd name="T48" fmla="*/ 37 w 59"/>
                <a:gd name="T49" fmla="*/ 71 h 142"/>
                <a:gd name="T50" fmla="*/ 41 w 59"/>
                <a:gd name="T51" fmla="*/ 59 h 142"/>
                <a:gd name="T52" fmla="*/ 43 w 59"/>
                <a:gd name="T53" fmla="*/ 50 h 142"/>
                <a:gd name="T54" fmla="*/ 46 w 59"/>
                <a:gd name="T55" fmla="*/ 39 h 142"/>
                <a:gd name="T56" fmla="*/ 48 w 59"/>
                <a:gd name="T57" fmla="*/ 31 h 142"/>
                <a:gd name="T58" fmla="*/ 49 w 59"/>
                <a:gd name="T59" fmla="*/ 22 h 142"/>
                <a:gd name="T60" fmla="*/ 51 w 59"/>
                <a:gd name="T61" fmla="*/ 17 h 142"/>
                <a:gd name="T62" fmla="*/ 52 w 59"/>
                <a:gd name="T63" fmla="*/ 10 h 142"/>
                <a:gd name="T64" fmla="*/ 48 w 59"/>
                <a:gd name="T65" fmla="*/ 0 h 142"/>
                <a:gd name="T66" fmla="*/ 30 w 59"/>
                <a:gd name="T67" fmla="*/ 1 h 142"/>
                <a:gd name="T68" fmla="*/ 48 w 59"/>
                <a:gd name="T69" fmla="*/ 16 h 1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 h="142">
                  <a:moveTo>
                    <a:pt x="55" y="18"/>
                  </a:moveTo>
                  <a:lnTo>
                    <a:pt x="36" y="19"/>
                  </a:lnTo>
                  <a:lnTo>
                    <a:pt x="32" y="11"/>
                  </a:lnTo>
                  <a:lnTo>
                    <a:pt x="32" y="14"/>
                  </a:lnTo>
                  <a:lnTo>
                    <a:pt x="31" y="20"/>
                  </a:lnTo>
                  <a:lnTo>
                    <a:pt x="29" y="29"/>
                  </a:lnTo>
                  <a:lnTo>
                    <a:pt x="27" y="38"/>
                  </a:lnTo>
                  <a:lnTo>
                    <a:pt x="23" y="49"/>
                  </a:lnTo>
                  <a:lnTo>
                    <a:pt x="20" y="61"/>
                  </a:lnTo>
                  <a:lnTo>
                    <a:pt x="17" y="73"/>
                  </a:lnTo>
                  <a:lnTo>
                    <a:pt x="13" y="85"/>
                  </a:lnTo>
                  <a:lnTo>
                    <a:pt x="10" y="96"/>
                  </a:lnTo>
                  <a:lnTo>
                    <a:pt x="8" y="108"/>
                  </a:lnTo>
                  <a:lnTo>
                    <a:pt x="5" y="116"/>
                  </a:lnTo>
                  <a:lnTo>
                    <a:pt x="3" y="124"/>
                  </a:lnTo>
                  <a:lnTo>
                    <a:pt x="0" y="131"/>
                  </a:lnTo>
                  <a:lnTo>
                    <a:pt x="0" y="134"/>
                  </a:lnTo>
                  <a:lnTo>
                    <a:pt x="24" y="142"/>
                  </a:lnTo>
                  <a:lnTo>
                    <a:pt x="26" y="137"/>
                  </a:lnTo>
                  <a:lnTo>
                    <a:pt x="27" y="132"/>
                  </a:lnTo>
                  <a:lnTo>
                    <a:pt x="30" y="124"/>
                  </a:lnTo>
                  <a:lnTo>
                    <a:pt x="33" y="114"/>
                  </a:lnTo>
                  <a:lnTo>
                    <a:pt x="36" y="103"/>
                  </a:lnTo>
                  <a:lnTo>
                    <a:pt x="39" y="91"/>
                  </a:lnTo>
                  <a:lnTo>
                    <a:pt x="42" y="80"/>
                  </a:lnTo>
                  <a:lnTo>
                    <a:pt x="46" y="67"/>
                  </a:lnTo>
                  <a:lnTo>
                    <a:pt x="49" y="56"/>
                  </a:lnTo>
                  <a:lnTo>
                    <a:pt x="52" y="44"/>
                  </a:lnTo>
                  <a:lnTo>
                    <a:pt x="55" y="35"/>
                  </a:lnTo>
                  <a:lnTo>
                    <a:pt x="56" y="25"/>
                  </a:lnTo>
                  <a:lnTo>
                    <a:pt x="58" y="19"/>
                  </a:lnTo>
                  <a:lnTo>
                    <a:pt x="59" y="11"/>
                  </a:lnTo>
                  <a:lnTo>
                    <a:pt x="55" y="0"/>
                  </a:lnTo>
                  <a:lnTo>
                    <a:pt x="34" y="1"/>
                  </a:lnTo>
                  <a:lnTo>
                    <a:pt x="55" y="18"/>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2" name="Freeform 17">
              <a:extLst>
                <a:ext uri="{FF2B5EF4-FFF2-40B4-BE49-F238E27FC236}">
                  <a16:creationId xmlns:a16="http://schemas.microsoft.com/office/drawing/2014/main" id="{80F4EF27-73C0-957C-762B-D971FA3FC92C}"/>
                </a:ext>
              </a:extLst>
            </p:cNvPr>
            <p:cNvSpPr>
              <a:spLocks/>
            </p:cNvSpPr>
            <p:nvPr/>
          </p:nvSpPr>
          <p:spPr bwMode="auto">
            <a:xfrm>
              <a:off x="3526" y="1865"/>
              <a:ext cx="281" cy="120"/>
            </a:xfrm>
            <a:custGeom>
              <a:avLst/>
              <a:gdLst>
                <a:gd name="T0" fmla="*/ 13 w 313"/>
                <a:gd name="T1" fmla="*/ 119 h 135"/>
                <a:gd name="T2" fmla="*/ 13 w 313"/>
                <a:gd name="T3" fmla="*/ 120 h 135"/>
                <a:gd name="T4" fmla="*/ 31 w 313"/>
                <a:gd name="T5" fmla="*/ 108 h 135"/>
                <a:gd name="T6" fmla="*/ 48 w 313"/>
                <a:gd name="T7" fmla="*/ 100 h 135"/>
                <a:gd name="T8" fmla="*/ 66 w 313"/>
                <a:gd name="T9" fmla="*/ 95 h 135"/>
                <a:gd name="T10" fmla="*/ 83 w 313"/>
                <a:gd name="T11" fmla="*/ 91 h 135"/>
                <a:gd name="T12" fmla="*/ 100 w 313"/>
                <a:gd name="T13" fmla="*/ 87 h 135"/>
                <a:gd name="T14" fmla="*/ 117 w 313"/>
                <a:gd name="T15" fmla="*/ 84 h 135"/>
                <a:gd name="T16" fmla="*/ 134 w 313"/>
                <a:gd name="T17" fmla="*/ 82 h 135"/>
                <a:gd name="T18" fmla="*/ 151 w 313"/>
                <a:gd name="T19" fmla="*/ 79 h 135"/>
                <a:gd name="T20" fmla="*/ 167 w 313"/>
                <a:gd name="T21" fmla="*/ 77 h 135"/>
                <a:gd name="T22" fmla="*/ 185 w 313"/>
                <a:gd name="T23" fmla="*/ 75 h 135"/>
                <a:gd name="T24" fmla="*/ 201 w 313"/>
                <a:gd name="T25" fmla="*/ 70 h 135"/>
                <a:gd name="T26" fmla="*/ 217 w 313"/>
                <a:gd name="T27" fmla="*/ 63 h 135"/>
                <a:gd name="T28" fmla="*/ 234 w 313"/>
                <a:gd name="T29" fmla="*/ 55 h 135"/>
                <a:gd name="T30" fmla="*/ 250 w 313"/>
                <a:gd name="T31" fmla="*/ 45 h 135"/>
                <a:gd name="T32" fmla="*/ 266 w 313"/>
                <a:gd name="T33" fmla="*/ 32 h 135"/>
                <a:gd name="T34" fmla="*/ 281 w 313"/>
                <a:gd name="T35" fmla="*/ 15 h 135"/>
                <a:gd name="T36" fmla="*/ 262 w 313"/>
                <a:gd name="T37" fmla="*/ 0 h 135"/>
                <a:gd name="T38" fmla="*/ 249 w 313"/>
                <a:gd name="T39" fmla="*/ 15 h 135"/>
                <a:gd name="T40" fmla="*/ 236 w 313"/>
                <a:gd name="T41" fmla="*/ 26 h 135"/>
                <a:gd name="T42" fmla="*/ 223 w 313"/>
                <a:gd name="T43" fmla="*/ 36 h 135"/>
                <a:gd name="T44" fmla="*/ 208 w 313"/>
                <a:gd name="T45" fmla="*/ 43 h 135"/>
                <a:gd name="T46" fmla="*/ 193 w 313"/>
                <a:gd name="T47" fmla="*/ 48 h 135"/>
                <a:gd name="T48" fmla="*/ 180 w 313"/>
                <a:gd name="T49" fmla="*/ 52 h 135"/>
                <a:gd name="T50" fmla="*/ 163 w 313"/>
                <a:gd name="T51" fmla="*/ 54 h 135"/>
                <a:gd name="T52" fmla="*/ 147 w 313"/>
                <a:gd name="T53" fmla="*/ 57 h 135"/>
                <a:gd name="T54" fmla="*/ 130 w 313"/>
                <a:gd name="T55" fmla="*/ 59 h 135"/>
                <a:gd name="T56" fmla="*/ 114 w 313"/>
                <a:gd name="T57" fmla="*/ 61 h 135"/>
                <a:gd name="T58" fmla="*/ 96 w 313"/>
                <a:gd name="T59" fmla="*/ 64 h 135"/>
                <a:gd name="T60" fmla="*/ 77 w 313"/>
                <a:gd name="T61" fmla="*/ 67 h 135"/>
                <a:gd name="T62" fmla="*/ 59 w 313"/>
                <a:gd name="T63" fmla="*/ 73 h 135"/>
                <a:gd name="T64" fmla="*/ 39 w 313"/>
                <a:gd name="T65" fmla="*/ 79 h 135"/>
                <a:gd name="T66" fmla="*/ 20 w 313"/>
                <a:gd name="T67" fmla="*/ 88 h 135"/>
                <a:gd name="T68" fmla="*/ 0 w 313"/>
                <a:gd name="T69" fmla="*/ 100 h 135"/>
                <a:gd name="T70" fmla="*/ 0 w 313"/>
                <a:gd name="T71" fmla="*/ 100 h 135"/>
                <a:gd name="T72" fmla="*/ 13 w 313"/>
                <a:gd name="T73" fmla="*/ 119 h 13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13" h="135">
                  <a:moveTo>
                    <a:pt x="14" y="134"/>
                  </a:moveTo>
                  <a:lnTo>
                    <a:pt x="14" y="135"/>
                  </a:lnTo>
                  <a:lnTo>
                    <a:pt x="34" y="122"/>
                  </a:lnTo>
                  <a:lnTo>
                    <a:pt x="54" y="113"/>
                  </a:lnTo>
                  <a:lnTo>
                    <a:pt x="73" y="107"/>
                  </a:lnTo>
                  <a:lnTo>
                    <a:pt x="92" y="102"/>
                  </a:lnTo>
                  <a:lnTo>
                    <a:pt x="111" y="98"/>
                  </a:lnTo>
                  <a:lnTo>
                    <a:pt x="130" y="94"/>
                  </a:lnTo>
                  <a:lnTo>
                    <a:pt x="149" y="92"/>
                  </a:lnTo>
                  <a:lnTo>
                    <a:pt x="168" y="89"/>
                  </a:lnTo>
                  <a:lnTo>
                    <a:pt x="186" y="87"/>
                  </a:lnTo>
                  <a:lnTo>
                    <a:pt x="206" y="84"/>
                  </a:lnTo>
                  <a:lnTo>
                    <a:pt x="224" y="79"/>
                  </a:lnTo>
                  <a:lnTo>
                    <a:pt x="242" y="71"/>
                  </a:lnTo>
                  <a:lnTo>
                    <a:pt x="261" y="62"/>
                  </a:lnTo>
                  <a:lnTo>
                    <a:pt x="278" y="51"/>
                  </a:lnTo>
                  <a:lnTo>
                    <a:pt x="296" y="36"/>
                  </a:lnTo>
                  <a:lnTo>
                    <a:pt x="313" y="17"/>
                  </a:lnTo>
                  <a:lnTo>
                    <a:pt x="292" y="0"/>
                  </a:lnTo>
                  <a:lnTo>
                    <a:pt x="277" y="17"/>
                  </a:lnTo>
                  <a:lnTo>
                    <a:pt x="263" y="29"/>
                  </a:lnTo>
                  <a:lnTo>
                    <a:pt x="248" y="40"/>
                  </a:lnTo>
                  <a:lnTo>
                    <a:pt x="232" y="48"/>
                  </a:lnTo>
                  <a:lnTo>
                    <a:pt x="215" y="54"/>
                  </a:lnTo>
                  <a:lnTo>
                    <a:pt x="200" y="58"/>
                  </a:lnTo>
                  <a:lnTo>
                    <a:pt x="182" y="61"/>
                  </a:lnTo>
                  <a:lnTo>
                    <a:pt x="164" y="64"/>
                  </a:lnTo>
                  <a:lnTo>
                    <a:pt x="145" y="66"/>
                  </a:lnTo>
                  <a:lnTo>
                    <a:pt x="127" y="69"/>
                  </a:lnTo>
                  <a:lnTo>
                    <a:pt x="107" y="72"/>
                  </a:lnTo>
                  <a:lnTo>
                    <a:pt x="86" y="75"/>
                  </a:lnTo>
                  <a:lnTo>
                    <a:pt x="66" y="82"/>
                  </a:lnTo>
                  <a:lnTo>
                    <a:pt x="43" y="89"/>
                  </a:lnTo>
                  <a:lnTo>
                    <a:pt x="22" y="99"/>
                  </a:lnTo>
                  <a:lnTo>
                    <a:pt x="0" y="112"/>
                  </a:lnTo>
                  <a:lnTo>
                    <a:pt x="0" y="113"/>
                  </a:lnTo>
                  <a:lnTo>
                    <a:pt x="14" y="13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3" name="Freeform 18">
              <a:extLst>
                <a:ext uri="{FF2B5EF4-FFF2-40B4-BE49-F238E27FC236}">
                  <a16:creationId xmlns:a16="http://schemas.microsoft.com/office/drawing/2014/main" id="{1AC206BF-E126-1280-5D93-0BAF819F7D9D}"/>
                </a:ext>
              </a:extLst>
            </p:cNvPr>
            <p:cNvSpPr>
              <a:spLocks/>
            </p:cNvSpPr>
            <p:nvPr/>
          </p:nvSpPr>
          <p:spPr bwMode="auto">
            <a:xfrm>
              <a:off x="2783" y="2043"/>
              <a:ext cx="408" cy="382"/>
            </a:xfrm>
            <a:custGeom>
              <a:avLst/>
              <a:gdLst>
                <a:gd name="T0" fmla="*/ 162 w 455"/>
                <a:gd name="T1" fmla="*/ 354 h 429"/>
                <a:gd name="T2" fmla="*/ 183 w 455"/>
                <a:gd name="T3" fmla="*/ 367 h 429"/>
                <a:gd name="T4" fmla="*/ 197 w 455"/>
                <a:gd name="T5" fmla="*/ 377 h 429"/>
                <a:gd name="T6" fmla="*/ 207 w 455"/>
                <a:gd name="T7" fmla="*/ 381 h 429"/>
                <a:gd name="T8" fmla="*/ 215 w 455"/>
                <a:gd name="T9" fmla="*/ 382 h 429"/>
                <a:gd name="T10" fmla="*/ 225 w 455"/>
                <a:gd name="T11" fmla="*/ 381 h 429"/>
                <a:gd name="T12" fmla="*/ 238 w 455"/>
                <a:gd name="T13" fmla="*/ 379 h 429"/>
                <a:gd name="T14" fmla="*/ 257 w 455"/>
                <a:gd name="T15" fmla="*/ 378 h 429"/>
                <a:gd name="T16" fmla="*/ 284 w 455"/>
                <a:gd name="T17" fmla="*/ 378 h 429"/>
                <a:gd name="T18" fmla="*/ 316 w 455"/>
                <a:gd name="T19" fmla="*/ 371 h 429"/>
                <a:gd name="T20" fmla="*/ 347 w 455"/>
                <a:gd name="T21" fmla="*/ 355 h 429"/>
                <a:gd name="T22" fmla="*/ 375 w 455"/>
                <a:gd name="T23" fmla="*/ 334 h 429"/>
                <a:gd name="T24" fmla="*/ 395 w 455"/>
                <a:gd name="T25" fmla="*/ 307 h 429"/>
                <a:gd name="T26" fmla="*/ 406 w 455"/>
                <a:gd name="T27" fmla="*/ 279 h 429"/>
                <a:gd name="T28" fmla="*/ 405 w 455"/>
                <a:gd name="T29" fmla="*/ 248 h 429"/>
                <a:gd name="T30" fmla="*/ 388 w 455"/>
                <a:gd name="T31" fmla="*/ 217 h 429"/>
                <a:gd name="T32" fmla="*/ 364 w 455"/>
                <a:gd name="T33" fmla="*/ 197 h 429"/>
                <a:gd name="T34" fmla="*/ 346 w 455"/>
                <a:gd name="T35" fmla="*/ 182 h 429"/>
                <a:gd name="T36" fmla="*/ 328 w 455"/>
                <a:gd name="T37" fmla="*/ 167 h 429"/>
                <a:gd name="T38" fmla="*/ 310 w 455"/>
                <a:gd name="T39" fmla="*/ 155 h 429"/>
                <a:gd name="T40" fmla="*/ 292 w 455"/>
                <a:gd name="T41" fmla="*/ 143 h 429"/>
                <a:gd name="T42" fmla="*/ 277 w 455"/>
                <a:gd name="T43" fmla="*/ 134 h 429"/>
                <a:gd name="T44" fmla="*/ 262 w 455"/>
                <a:gd name="T45" fmla="*/ 128 h 429"/>
                <a:gd name="T46" fmla="*/ 247 w 455"/>
                <a:gd name="T47" fmla="*/ 125 h 429"/>
                <a:gd name="T48" fmla="*/ 230 w 455"/>
                <a:gd name="T49" fmla="*/ 123 h 429"/>
                <a:gd name="T50" fmla="*/ 210 w 455"/>
                <a:gd name="T51" fmla="*/ 118 h 429"/>
                <a:gd name="T52" fmla="*/ 195 w 455"/>
                <a:gd name="T53" fmla="*/ 106 h 429"/>
                <a:gd name="T54" fmla="*/ 181 w 455"/>
                <a:gd name="T55" fmla="*/ 91 h 429"/>
                <a:gd name="T56" fmla="*/ 171 w 455"/>
                <a:gd name="T57" fmla="*/ 72 h 429"/>
                <a:gd name="T58" fmla="*/ 167 w 455"/>
                <a:gd name="T59" fmla="*/ 53 h 429"/>
                <a:gd name="T60" fmla="*/ 165 w 455"/>
                <a:gd name="T61" fmla="*/ 31 h 429"/>
                <a:gd name="T62" fmla="*/ 167 w 455"/>
                <a:gd name="T63" fmla="*/ 10 h 429"/>
                <a:gd name="T64" fmla="*/ 166 w 455"/>
                <a:gd name="T65" fmla="*/ 11 h 429"/>
                <a:gd name="T66" fmla="*/ 155 w 455"/>
                <a:gd name="T67" fmla="*/ 40 h 429"/>
                <a:gd name="T68" fmla="*/ 140 w 455"/>
                <a:gd name="T69" fmla="*/ 72 h 429"/>
                <a:gd name="T70" fmla="*/ 120 w 455"/>
                <a:gd name="T71" fmla="*/ 104 h 429"/>
                <a:gd name="T72" fmla="*/ 105 w 455"/>
                <a:gd name="T73" fmla="*/ 118 h 429"/>
                <a:gd name="T74" fmla="*/ 93 w 455"/>
                <a:gd name="T75" fmla="*/ 116 h 429"/>
                <a:gd name="T76" fmla="*/ 76 w 455"/>
                <a:gd name="T77" fmla="*/ 113 h 429"/>
                <a:gd name="T78" fmla="*/ 57 w 455"/>
                <a:gd name="T79" fmla="*/ 110 h 429"/>
                <a:gd name="T80" fmla="*/ 37 w 455"/>
                <a:gd name="T81" fmla="*/ 106 h 429"/>
                <a:gd name="T82" fmla="*/ 20 w 455"/>
                <a:gd name="T83" fmla="*/ 103 h 429"/>
                <a:gd name="T84" fmla="*/ 7 w 455"/>
                <a:gd name="T85" fmla="*/ 101 h 429"/>
                <a:gd name="T86" fmla="*/ 0 w 455"/>
                <a:gd name="T87" fmla="*/ 100 h 429"/>
                <a:gd name="T88" fmla="*/ 37 w 455"/>
                <a:gd name="T89" fmla="*/ 118 h 429"/>
                <a:gd name="T90" fmla="*/ 61 w 455"/>
                <a:gd name="T91" fmla="*/ 143 h 429"/>
                <a:gd name="T92" fmla="*/ 76 w 455"/>
                <a:gd name="T93" fmla="*/ 176 h 429"/>
                <a:gd name="T94" fmla="*/ 87 w 455"/>
                <a:gd name="T95" fmla="*/ 213 h 429"/>
                <a:gd name="T96" fmla="*/ 96 w 455"/>
                <a:gd name="T97" fmla="*/ 250 h 429"/>
                <a:gd name="T98" fmla="*/ 108 w 455"/>
                <a:gd name="T99" fmla="*/ 287 h 429"/>
                <a:gd name="T100" fmla="*/ 124 w 455"/>
                <a:gd name="T101" fmla="*/ 317 h 429"/>
                <a:gd name="T102" fmla="*/ 149 w 455"/>
                <a:gd name="T103" fmla="*/ 344 h 42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55" h="429">
                  <a:moveTo>
                    <a:pt x="166" y="386"/>
                  </a:moveTo>
                  <a:lnTo>
                    <a:pt x="181" y="397"/>
                  </a:lnTo>
                  <a:lnTo>
                    <a:pt x="194" y="406"/>
                  </a:lnTo>
                  <a:lnTo>
                    <a:pt x="204" y="412"/>
                  </a:lnTo>
                  <a:lnTo>
                    <a:pt x="214" y="418"/>
                  </a:lnTo>
                  <a:lnTo>
                    <a:pt x="220" y="423"/>
                  </a:lnTo>
                  <a:lnTo>
                    <a:pt x="226" y="426"/>
                  </a:lnTo>
                  <a:lnTo>
                    <a:pt x="231" y="428"/>
                  </a:lnTo>
                  <a:lnTo>
                    <a:pt x="236" y="429"/>
                  </a:lnTo>
                  <a:lnTo>
                    <a:pt x="240" y="429"/>
                  </a:lnTo>
                  <a:lnTo>
                    <a:pt x="245" y="429"/>
                  </a:lnTo>
                  <a:lnTo>
                    <a:pt x="251" y="428"/>
                  </a:lnTo>
                  <a:lnTo>
                    <a:pt x="257" y="427"/>
                  </a:lnTo>
                  <a:lnTo>
                    <a:pt x="265" y="426"/>
                  </a:lnTo>
                  <a:lnTo>
                    <a:pt x="275" y="426"/>
                  </a:lnTo>
                  <a:lnTo>
                    <a:pt x="287" y="425"/>
                  </a:lnTo>
                  <a:lnTo>
                    <a:pt x="301" y="426"/>
                  </a:lnTo>
                  <a:lnTo>
                    <a:pt x="317" y="425"/>
                  </a:lnTo>
                  <a:lnTo>
                    <a:pt x="335" y="421"/>
                  </a:lnTo>
                  <a:lnTo>
                    <a:pt x="352" y="417"/>
                  </a:lnTo>
                  <a:lnTo>
                    <a:pt x="369" y="408"/>
                  </a:lnTo>
                  <a:lnTo>
                    <a:pt x="387" y="399"/>
                  </a:lnTo>
                  <a:lnTo>
                    <a:pt x="402" y="388"/>
                  </a:lnTo>
                  <a:lnTo>
                    <a:pt x="418" y="375"/>
                  </a:lnTo>
                  <a:lnTo>
                    <a:pt x="430" y="360"/>
                  </a:lnTo>
                  <a:lnTo>
                    <a:pt x="441" y="345"/>
                  </a:lnTo>
                  <a:lnTo>
                    <a:pt x="449" y="329"/>
                  </a:lnTo>
                  <a:lnTo>
                    <a:pt x="453" y="313"/>
                  </a:lnTo>
                  <a:lnTo>
                    <a:pt x="455" y="295"/>
                  </a:lnTo>
                  <a:lnTo>
                    <a:pt x="452" y="279"/>
                  </a:lnTo>
                  <a:lnTo>
                    <a:pt x="445" y="262"/>
                  </a:lnTo>
                  <a:lnTo>
                    <a:pt x="433" y="244"/>
                  </a:lnTo>
                  <a:lnTo>
                    <a:pt x="416" y="228"/>
                  </a:lnTo>
                  <a:lnTo>
                    <a:pt x="406" y="221"/>
                  </a:lnTo>
                  <a:lnTo>
                    <a:pt x="396" y="212"/>
                  </a:lnTo>
                  <a:lnTo>
                    <a:pt x="386" y="204"/>
                  </a:lnTo>
                  <a:lnTo>
                    <a:pt x="376" y="197"/>
                  </a:lnTo>
                  <a:lnTo>
                    <a:pt x="366" y="188"/>
                  </a:lnTo>
                  <a:lnTo>
                    <a:pt x="355" y="182"/>
                  </a:lnTo>
                  <a:lnTo>
                    <a:pt x="346" y="174"/>
                  </a:lnTo>
                  <a:lnTo>
                    <a:pt x="336" y="168"/>
                  </a:lnTo>
                  <a:lnTo>
                    <a:pt x="326" y="161"/>
                  </a:lnTo>
                  <a:lnTo>
                    <a:pt x="318" y="156"/>
                  </a:lnTo>
                  <a:lnTo>
                    <a:pt x="309" y="151"/>
                  </a:lnTo>
                  <a:lnTo>
                    <a:pt x="300" y="147"/>
                  </a:lnTo>
                  <a:lnTo>
                    <a:pt x="292" y="144"/>
                  </a:lnTo>
                  <a:lnTo>
                    <a:pt x="284" y="141"/>
                  </a:lnTo>
                  <a:lnTo>
                    <a:pt x="275" y="140"/>
                  </a:lnTo>
                  <a:lnTo>
                    <a:pt x="268" y="139"/>
                  </a:lnTo>
                  <a:lnTo>
                    <a:pt x="256" y="138"/>
                  </a:lnTo>
                  <a:lnTo>
                    <a:pt x="245" y="136"/>
                  </a:lnTo>
                  <a:lnTo>
                    <a:pt x="234" y="132"/>
                  </a:lnTo>
                  <a:lnTo>
                    <a:pt x="225" y="126"/>
                  </a:lnTo>
                  <a:lnTo>
                    <a:pt x="217" y="119"/>
                  </a:lnTo>
                  <a:lnTo>
                    <a:pt x="209" y="111"/>
                  </a:lnTo>
                  <a:lnTo>
                    <a:pt x="202" y="102"/>
                  </a:lnTo>
                  <a:lnTo>
                    <a:pt x="197" y="92"/>
                  </a:lnTo>
                  <a:lnTo>
                    <a:pt x="191" y="81"/>
                  </a:lnTo>
                  <a:lnTo>
                    <a:pt x="188" y="71"/>
                  </a:lnTo>
                  <a:lnTo>
                    <a:pt x="186" y="59"/>
                  </a:lnTo>
                  <a:lnTo>
                    <a:pt x="184" y="47"/>
                  </a:lnTo>
                  <a:lnTo>
                    <a:pt x="184" y="35"/>
                  </a:lnTo>
                  <a:lnTo>
                    <a:pt x="185" y="23"/>
                  </a:lnTo>
                  <a:lnTo>
                    <a:pt x="186" y="11"/>
                  </a:lnTo>
                  <a:lnTo>
                    <a:pt x="190" y="0"/>
                  </a:lnTo>
                  <a:lnTo>
                    <a:pt x="185" y="12"/>
                  </a:lnTo>
                  <a:lnTo>
                    <a:pt x="180" y="28"/>
                  </a:lnTo>
                  <a:lnTo>
                    <a:pt x="173" y="45"/>
                  </a:lnTo>
                  <a:lnTo>
                    <a:pt x="165" y="63"/>
                  </a:lnTo>
                  <a:lnTo>
                    <a:pt x="156" y="81"/>
                  </a:lnTo>
                  <a:lnTo>
                    <a:pt x="146" y="100"/>
                  </a:lnTo>
                  <a:lnTo>
                    <a:pt x="134" y="117"/>
                  </a:lnTo>
                  <a:lnTo>
                    <a:pt x="121" y="132"/>
                  </a:lnTo>
                  <a:lnTo>
                    <a:pt x="117" y="132"/>
                  </a:lnTo>
                  <a:lnTo>
                    <a:pt x="111" y="131"/>
                  </a:lnTo>
                  <a:lnTo>
                    <a:pt x="104" y="130"/>
                  </a:lnTo>
                  <a:lnTo>
                    <a:pt x="95" y="129"/>
                  </a:lnTo>
                  <a:lnTo>
                    <a:pt x="85" y="127"/>
                  </a:lnTo>
                  <a:lnTo>
                    <a:pt x="74" y="125"/>
                  </a:lnTo>
                  <a:lnTo>
                    <a:pt x="64" y="123"/>
                  </a:lnTo>
                  <a:lnTo>
                    <a:pt x="53" y="121"/>
                  </a:lnTo>
                  <a:lnTo>
                    <a:pt x="41" y="119"/>
                  </a:lnTo>
                  <a:lnTo>
                    <a:pt x="31" y="118"/>
                  </a:lnTo>
                  <a:lnTo>
                    <a:pt x="22" y="116"/>
                  </a:lnTo>
                  <a:lnTo>
                    <a:pt x="14" y="114"/>
                  </a:lnTo>
                  <a:lnTo>
                    <a:pt x="8" y="113"/>
                  </a:lnTo>
                  <a:lnTo>
                    <a:pt x="3" y="112"/>
                  </a:lnTo>
                  <a:lnTo>
                    <a:pt x="0" y="112"/>
                  </a:lnTo>
                  <a:lnTo>
                    <a:pt x="22" y="121"/>
                  </a:lnTo>
                  <a:lnTo>
                    <a:pt x="41" y="132"/>
                  </a:lnTo>
                  <a:lnTo>
                    <a:pt x="55" y="146"/>
                  </a:lnTo>
                  <a:lnTo>
                    <a:pt x="68" y="161"/>
                  </a:lnTo>
                  <a:lnTo>
                    <a:pt x="77" y="179"/>
                  </a:lnTo>
                  <a:lnTo>
                    <a:pt x="85" y="198"/>
                  </a:lnTo>
                  <a:lnTo>
                    <a:pt x="92" y="219"/>
                  </a:lnTo>
                  <a:lnTo>
                    <a:pt x="97" y="239"/>
                  </a:lnTo>
                  <a:lnTo>
                    <a:pt x="102" y="260"/>
                  </a:lnTo>
                  <a:lnTo>
                    <a:pt x="107" y="281"/>
                  </a:lnTo>
                  <a:lnTo>
                    <a:pt x="113" y="301"/>
                  </a:lnTo>
                  <a:lnTo>
                    <a:pt x="120" y="322"/>
                  </a:lnTo>
                  <a:lnTo>
                    <a:pt x="128" y="340"/>
                  </a:lnTo>
                  <a:lnTo>
                    <a:pt x="138" y="356"/>
                  </a:lnTo>
                  <a:lnTo>
                    <a:pt x="150" y="372"/>
                  </a:lnTo>
                  <a:lnTo>
                    <a:pt x="166" y="386"/>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4" name="Freeform 19">
              <a:extLst>
                <a:ext uri="{FF2B5EF4-FFF2-40B4-BE49-F238E27FC236}">
                  <a16:creationId xmlns:a16="http://schemas.microsoft.com/office/drawing/2014/main" id="{CADF37F4-816F-2662-DAC1-AF1A20626F63}"/>
                </a:ext>
              </a:extLst>
            </p:cNvPr>
            <p:cNvSpPr>
              <a:spLocks/>
            </p:cNvSpPr>
            <p:nvPr/>
          </p:nvSpPr>
          <p:spPr bwMode="auto">
            <a:xfrm>
              <a:off x="2925" y="2377"/>
              <a:ext cx="129" cy="59"/>
            </a:xfrm>
            <a:custGeom>
              <a:avLst/>
              <a:gdLst>
                <a:gd name="T0" fmla="*/ 129 w 144"/>
                <a:gd name="T1" fmla="*/ 33 h 67"/>
                <a:gd name="T2" fmla="*/ 116 w 144"/>
                <a:gd name="T3" fmla="*/ 33 h 67"/>
                <a:gd name="T4" fmla="*/ 104 w 144"/>
                <a:gd name="T5" fmla="*/ 33 h 67"/>
                <a:gd name="T6" fmla="*/ 95 w 144"/>
                <a:gd name="T7" fmla="*/ 33 h 67"/>
                <a:gd name="T8" fmla="*/ 88 w 144"/>
                <a:gd name="T9" fmla="*/ 34 h 67"/>
                <a:gd name="T10" fmla="*/ 82 w 144"/>
                <a:gd name="T11" fmla="*/ 35 h 67"/>
                <a:gd name="T12" fmla="*/ 77 w 144"/>
                <a:gd name="T13" fmla="*/ 36 h 67"/>
                <a:gd name="T14" fmla="*/ 73 w 144"/>
                <a:gd name="T15" fmla="*/ 37 h 67"/>
                <a:gd name="T16" fmla="*/ 71 w 144"/>
                <a:gd name="T17" fmla="*/ 36 h 67"/>
                <a:gd name="T18" fmla="*/ 69 w 144"/>
                <a:gd name="T19" fmla="*/ 36 h 67"/>
                <a:gd name="T20" fmla="*/ 66 w 144"/>
                <a:gd name="T21" fmla="*/ 34 h 67"/>
                <a:gd name="T22" fmla="*/ 61 w 144"/>
                <a:gd name="T23" fmla="*/ 33 h 67"/>
                <a:gd name="T24" fmla="*/ 56 w 144"/>
                <a:gd name="T25" fmla="*/ 28 h 67"/>
                <a:gd name="T26" fmla="*/ 48 w 144"/>
                <a:gd name="T27" fmla="*/ 24 h 67"/>
                <a:gd name="T28" fmla="*/ 39 w 144"/>
                <a:gd name="T29" fmla="*/ 18 h 67"/>
                <a:gd name="T30" fmla="*/ 27 w 144"/>
                <a:gd name="T31" fmla="*/ 10 h 67"/>
                <a:gd name="T32" fmla="*/ 13 w 144"/>
                <a:gd name="T33" fmla="*/ 0 h 67"/>
                <a:gd name="T34" fmla="*/ 0 w 144"/>
                <a:gd name="T35" fmla="*/ 18 h 67"/>
                <a:gd name="T36" fmla="*/ 14 w 144"/>
                <a:gd name="T37" fmla="*/ 28 h 67"/>
                <a:gd name="T38" fmla="*/ 25 w 144"/>
                <a:gd name="T39" fmla="*/ 37 h 67"/>
                <a:gd name="T40" fmla="*/ 35 w 144"/>
                <a:gd name="T41" fmla="*/ 43 h 67"/>
                <a:gd name="T42" fmla="*/ 43 w 144"/>
                <a:gd name="T43" fmla="*/ 48 h 67"/>
                <a:gd name="T44" fmla="*/ 50 w 144"/>
                <a:gd name="T45" fmla="*/ 52 h 67"/>
                <a:gd name="T46" fmla="*/ 56 w 144"/>
                <a:gd name="T47" fmla="*/ 55 h 67"/>
                <a:gd name="T48" fmla="*/ 63 w 144"/>
                <a:gd name="T49" fmla="*/ 57 h 67"/>
                <a:gd name="T50" fmla="*/ 68 w 144"/>
                <a:gd name="T51" fmla="*/ 58 h 67"/>
                <a:gd name="T52" fmla="*/ 73 w 144"/>
                <a:gd name="T53" fmla="*/ 59 h 67"/>
                <a:gd name="T54" fmla="*/ 79 w 144"/>
                <a:gd name="T55" fmla="*/ 58 h 67"/>
                <a:gd name="T56" fmla="*/ 83 w 144"/>
                <a:gd name="T57" fmla="*/ 57 h 67"/>
                <a:gd name="T58" fmla="*/ 90 w 144"/>
                <a:gd name="T59" fmla="*/ 57 h 67"/>
                <a:gd name="T60" fmla="*/ 97 w 144"/>
                <a:gd name="T61" fmla="*/ 56 h 67"/>
                <a:gd name="T62" fmla="*/ 105 w 144"/>
                <a:gd name="T63" fmla="*/ 56 h 67"/>
                <a:gd name="T64" fmla="*/ 116 w 144"/>
                <a:gd name="T65" fmla="*/ 55 h 67"/>
                <a:gd name="T66" fmla="*/ 128 w 144"/>
                <a:gd name="T67" fmla="*/ 56 h 67"/>
                <a:gd name="T68" fmla="*/ 129 w 144"/>
                <a:gd name="T69" fmla="*/ 33 h 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4" h="67">
                  <a:moveTo>
                    <a:pt x="144" y="37"/>
                  </a:moveTo>
                  <a:lnTo>
                    <a:pt x="129" y="37"/>
                  </a:lnTo>
                  <a:lnTo>
                    <a:pt x="116" y="37"/>
                  </a:lnTo>
                  <a:lnTo>
                    <a:pt x="106" y="38"/>
                  </a:lnTo>
                  <a:lnTo>
                    <a:pt x="98" y="39"/>
                  </a:lnTo>
                  <a:lnTo>
                    <a:pt x="92" y="40"/>
                  </a:lnTo>
                  <a:lnTo>
                    <a:pt x="86" y="41"/>
                  </a:lnTo>
                  <a:lnTo>
                    <a:pt x="82" y="42"/>
                  </a:lnTo>
                  <a:lnTo>
                    <a:pt x="79" y="41"/>
                  </a:lnTo>
                  <a:lnTo>
                    <a:pt x="77" y="41"/>
                  </a:lnTo>
                  <a:lnTo>
                    <a:pt x="74" y="39"/>
                  </a:lnTo>
                  <a:lnTo>
                    <a:pt x="68" y="37"/>
                  </a:lnTo>
                  <a:lnTo>
                    <a:pt x="63" y="32"/>
                  </a:lnTo>
                  <a:lnTo>
                    <a:pt x="54" y="27"/>
                  </a:lnTo>
                  <a:lnTo>
                    <a:pt x="43" y="20"/>
                  </a:lnTo>
                  <a:lnTo>
                    <a:pt x="30" y="11"/>
                  </a:lnTo>
                  <a:lnTo>
                    <a:pt x="15" y="0"/>
                  </a:lnTo>
                  <a:lnTo>
                    <a:pt x="0" y="21"/>
                  </a:lnTo>
                  <a:lnTo>
                    <a:pt x="16" y="32"/>
                  </a:lnTo>
                  <a:lnTo>
                    <a:pt x="28" y="42"/>
                  </a:lnTo>
                  <a:lnTo>
                    <a:pt x="39" y="49"/>
                  </a:lnTo>
                  <a:lnTo>
                    <a:pt x="48" y="55"/>
                  </a:lnTo>
                  <a:lnTo>
                    <a:pt x="56" y="59"/>
                  </a:lnTo>
                  <a:lnTo>
                    <a:pt x="63" y="62"/>
                  </a:lnTo>
                  <a:lnTo>
                    <a:pt x="70" y="65"/>
                  </a:lnTo>
                  <a:lnTo>
                    <a:pt x="76" y="66"/>
                  </a:lnTo>
                  <a:lnTo>
                    <a:pt x="82" y="67"/>
                  </a:lnTo>
                  <a:lnTo>
                    <a:pt x="88" y="66"/>
                  </a:lnTo>
                  <a:lnTo>
                    <a:pt x="93" y="65"/>
                  </a:lnTo>
                  <a:lnTo>
                    <a:pt x="101" y="65"/>
                  </a:lnTo>
                  <a:lnTo>
                    <a:pt x="108" y="64"/>
                  </a:lnTo>
                  <a:lnTo>
                    <a:pt x="117" y="64"/>
                  </a:lnTo>
                  <a:lnTo>
                    <a:pt x="129" y="63"/>
                  </a:lnTo>
                  <a:lnTo>
                    <a:pt x="143" y="64"/>
                  </a:lnTo>
                  <a:lnTo>
                    <a:pt x="144" y="37"/>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5" name="Freeform 20">
              <a:extLst>
                <a:ext uri="{FF2B5EF4-FFF2-40B4-BE49-F238E27FC236}">
                  <a16:creationId xmlns:a16="http://schemas.microsoft.com/office/drawing/2014/main" id="{CFCAF8F5-A8B0-DFBF-5F16-53FDB7924597}"/>
                </a:ext>
              </a:extLst>
            </p:cNvPr>
            <p:cNvSpPr>
              <a:spLocks/>
            </p:cNvSpPr>
            <p:nvPr/>
          </p:nvSpPr>
          <p:spPr bwMode="auto">
            <a:xfrm>
              <a:off x="3053" y="2237"/>
              <a:ext cx="149" cy="197"/>
            </a:xfrm>
            <a:custGeom>
              <a:avLst/>
              <a:gdLst>
                <a:gd name="T0" fmla="*/ 95 w 167"/>
                <a:gd name="T1" fmla="*/ 19 h 221"/>
                <a:gd name="T2" fmla="*/ 95 w 167"/>
                <a:gd name="T3" fmla="*/ 18 h 221"/>
                <a:gd name="T4" fmla="*/ 110 w 167"/>
                <a:gd name="T5" fmla="*/ 31 h 221"/>
                <a:gd name="T6" fmla="*/ 119 w 167"/>
                <a:gd name="T7" fmla="*/ 44 h 221"/>
                <a:gd name="T8" fmla="*/ 124 w 167"/>
                <a:gd name="T9" fmla="*/ 57 h 221"/>
                <a:gd name="T10" fmla="*/ 127 w 167"/>
                <a:gd name="T11" fmla="*/ 70 h 221"/>
                <a:gd name="T12" fmla="*/ 125 w 167"/>
                <a:gd name="T13" fmla="*/ 82 h 221"/>
                <a:gd name="T14" fmla="*/ 121 w 167"/>
                <a:gd name="T15" fmla="*/ 95 h 221"/>
                <a:gd name="T16" fmla="*/ 115 w 167"/>
                <a:gd name="T17" fmla="*/ 107 h 221"/>
                <a:gd name="T18" fmla="*/ 106 w 167"/>
                <a:gd name="T19" fmla="*/ 119 h 221"/>
                <a:gd name="T20" fmla="*/ 96 w 167"/>
                <a:gd name="T21" fmla="*/ 131 h 221"/>
                <a:gd name="T22" fmla="*/ 83 w 167"/>
                <a:gd name="T23" fmla="*/ 143 h 221"/>
                <a:gd name="T24" fmla="*/ 70 w 167"/>
                <a:gd name="T25" fmla="*/ 152 h 221"/>
                <a:gd name="T26" fmla="*/ 56 w 167"/>
                <a:gd name="T27" fmla="*/ 160 h 221"/>
                <a:gd name="T28" fmla="*/ 42 w 167"/>
                <a:gd name="T29" fmla="*/ 166 h 221"/>
                <a:gd name="T30" fmla="*/ 27 w 167"/>
                <a:gd name="T31" fmla="*/ 170 h 221"/>
                <a:gd name="T32" fmla="*/ 13 w 167"/>
                <a:gd name="T33" fmla="*/ 173 h 221"/>
                <a:gd name="T34" fmla="*/ 1 w 167"/>
                <a:gd name="T35" fmla="*/ 173 h 221"/>
                <a:gd name="T36" fmla="*/ 0 w 167"/>
                <a:gd name="T37" fmla="*/ 197 h 221"/>
                <a:gd name="T38" fmla="*/ 16 w 167"/>
                <a:gd name="T39" fmla="*/ 196 h 221"/>
                <a:gd name="T40" fmla="*/ 33 w 167"/>
                <a:gd name="T41" fmla="*/ 193 h 221"/>
                <a:gd name="T42" fmla="*/ 50 w 167"/>
                <a:gd name="T43" fmla="*/ 188 h 221"/>
                <a:gd name="T44" fmla="*/ 66 w 167"/>
                <a:gd name="T45" fmla="*/ 180 h 221"/>
                <a:gd name="T46" fmla="*/ 83 w 167"/>
                <a:gd name="T47" fmla="*/ 171 h 221"/>
                <a:gd name="T48" fmla="*/ 98 w 167"/>
                <a:gd name="T49" fmla="*/ 160 h 221"/>
                <a:gd name="T50" fmla="*/ 112 w 167"/>
                <a:gd name="T51" fmla="*/ 148 h 221"/>
                <a:gd name="T52" fmla="*/ 124 w 167"/>
                <a:gd name="T53" fmla="*/ 135 h 221"/>
                <a:gd name="T54" fmla="*/ 135 w 167"/>
                <a:gd name="T55" fmla="*/ 119 h 221"/>
                <a:gd name="T56" fmla="*/ 143 w 167"/>
                <a:gd name="T57" fmla="*/ 103 h 221"/>
                <a:gd name="T58" fmla="*/ 147 w 167"/>
                <a:gd name="T59" fmla="*/ 86 h 221"/>
                <a:gd name="T60" fmla="*/ 149 w 167"/>
                <a:gd name="T61" fmla="*/ 69 h 221"/>
                <a:gd name="T62" fmla="*/ 146 w 167"/>
                <a:gd name="T63" fmla="*/ 51 h 221"/>
                <a:gd name="T64" fmla="*/ 139 w 167"/>
                <a:gd name="T65" fmla="*/ 33 h 221"/>
                <a:gd name="T66" fmla="*/ 127 w 167"/>
                <a:gd name="T67" fmla="*/ 15 h 221"/>
                <a:gd name="T68" fmla="*/ 110 w 167"/>
                <a:gd name="T69" fmla="*/ 0 h 221"/>
                <a:gd name="T70" fmla="*/ 110 w 167"/>
                <a:gd name="T71" fmla="*/ 0 h 221"/>
                <a:gd name="T72" fmla="*/ 95 w 167"/>
                <a:gd name="T73" fmla="*/ 19 h 22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67" h="221">
                  <a:moveTo>
                    <a:pt x="107" y="21"/>
                  </a:moveTo>
                  <a:lnTo>
                    <a:pt x="107" y="20"/>
                  </a:lnTo>
                  <a:lnTo>
                    <a:pt x="123" y="35"/>
                  </a:lnTo>
                  <a:lnTo>
                    <a:pt x="133" y="49"/>
                  </a:lnTo>
                  <a:lnTo>
                    <a:pt x="139" y="64"/>
                  </a:lnTo>
                  <a:lnTo>
                    <a:pt x="142" y="78"/>
                  </a:lnTo>
                  <a:lnTo>
                    <a:pt x="140" y="92"/>
                  </a:lnTo>
                  <a:lnTo>
                    <a:pt x="136" y="107"/>
                  </a:lnTo>
                  <a:lnTo>
                    <a:pt x="129" y="120"/>
                  </a:lnTo>
                  <a:lnTo>
                    <a:pt x="119" y="133"/>
                  </a:lnTo>
                  <a:lnTo>
                    <a:pt x="108" y="147"/>
                  </a:lnTo>
                  <a:lnTo>
                    <a:pt x="93" y="160"/>
                  </a:lnTo>
                  <a:lnTo>
                    <a:pt x="78" y="170"/>
                  </a:lnTo>
                  <a:lnTo>
                    <a:pt x="63" y="179"/>
                  </a:lnTo>
                  <a:lnTo>
                    <a:pt x="47" y="186"/>
                  </a:lnTo>
                  <a:lnTo>
                    <a:pt x="30" y="191"/>
                  </a:lnTo>
                  <a:lnTo>
                    <a:pt x="15" y="194"/>
                  </a:lnTo>
                  <a:lnTo>
                    <a:pt x="1" y="194"/>
                  </a:lnTo>
                  <a:lnTo>
                    <a:pt x="0" y="221"/>
                  </a:lnTo>
                  <a:lnTo>
                    <a:pt x="18" y="220"/>
                  </a:lnTo>
                  <a:lnTo>
                    <a:pt x="37" y="217"/>
                  </a:lnTo>
                  <a:lnTo>
                    <a:pt x="56" y="211"/>
                  </a:lnTo>
                  <a:lnTo>
                    <a:pt x="74" y="202"/>
                  </a:lnTo>
                  <a:lnTo>
                    <a:pt x="93" y="192"/>
                  </a:lnTo>
                  <a:lnTo>
                    <a:pt x="110" y="180"/>
                  </a:lnTo>
                  <a:lnTo>
                    <a:pt x="126" y="166"/>
                  </a:lnTo>
                  <a:lnTo>
                    <a:pt x="139" y="151"/>
                  </a:lnTo>
                  <a:lnTo>
                    <a:pt x="151" y="133"/>
                  </a:lnTo>
                  <a:lnTo>
                    <a:pt x="160" y="115"/>
                  </a:lnTo>
                  <a:lnTo>
                    <a:pt x="165" y="96"/>
                  </a:lnTo>
                  <a:lnTo>
                    <a:pt x="167" y="77"/>
                  </a:lnTo>
                  <a:lnTo>
                    <a:pt x="164" y="57"/>
                  </a:lnTo>
                  <a:lnTo>
                    <a:pt x="156" y="37"/>
                  </a:lnTo>
                  <a:lnTo>
                    <a:pt x="142" y="17"/>
                  </a:lnTo>
                  <a:lnTo>
                    <a:pt x="123" y="0"/>
                  </a:lnTo>
                  <a:lnTo>
                    <a:pt x="107" y="2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6" name="Freeform 21">
              <a:extLst>
                <a:ext uri="{FF2B5EF4-FFF2-40B4-BE49-F238E27FC236}">
                  <a16:creationId xmlns:a16="http://schemas.microsoft.com/office/drawing/2014/main" id="{D80F57CF-8F5E-6280-C723-3B9311E8FCC4}"/>
                </a:ext>
              </a:extLst>
            </p:cNvPr>
            <p:cNvSpPr>
              <a:spLocks/>
            </p:cNvSpPr>
            <p:nvPr/>
          </p:nvSpPr>
          <p:spPr bwMode="auto">
            <a:xfrm>
              <a:off x="3023" y="2155"/>
              <a:ext cx="140" cy="101"/>
            </a:xfrm>
            <a:custGeom>
              <a:avLst/>
              <a:gdLst>
                <a:gd name="T0" fmla="*/ 0 w 156"/>
                <a:gd name="T1" fmla="*/ 24 h 113"/>
                <a:gd name="T2" fmla="*/ 0 w 156"/>
                <a:gd name="T3" fmla="*/ 23 h 113"/>
                <a:gd name="T4" fmla="*/ 5 w 156"/>
                <a:gd name="T5" fmla="*/ 24 h 113"/>
                <a:gd name="T6" fmla="*/ 11 w 156"/>
                <a:gd name="T7" fmla="*/ 26 h 113"/>
                <a:gd name="T8" fmla="*/ 18 w 156"/>
                <a:gd name="T9" fmla="*/ 27 h 113"/>
                <a:gd name="T10" fmla="*/ 23 w 156"/>
                <a:gd name="T11" fmla="*/ 29 h 113"/>
                <a:gd name="T12" fmla="*/ 31 w 156"/>
                <a:gd name="T13" fmla="*/ 34 h 113"/>
                <a:gd name="T14" fmla="*/ 39 w 156"/>
                <a:gd name="T15" fmla="*/ 37 h 113"/>
                <a:gd name="T16" fmla="*/ 47 w 156"/>
                <a:gd name="T17" fmla="*/ 42 h 113"/>
                <a:gd name="T18" fmla="*/ 55 w 156"/>
                <a:gd name="T19" fmla="*/ 47 h 113"/>
                <a:gd name="T20" fmla="*/ 63 w 156"/>
                <a:gd name="T21" fmla="*/ 53 h 113"/>
                <a:gd name="T22" fmla="*/ 72 w 156"/>
                <a:gd name="T23" fmla="*/ 59 h 113"/>
                <a:gd name="T24" fmla="*/ 81 w 156"/>
                <a:gd name="T25" fmla="*/ 65 h 113"/>
                <a:gd name="T26" fmla="*/ 90 w 156"/>
                <a:gd name="T27" fmla="*/ 72 h 113"/>
                <a:gd name="T28" fmla="*/ 98 w 156"/>
                <a:gd name="T29" fmla="*/ 79 h 113"/>
                <a:gd name="T30" fmla="*/ 107 w 156"/>
                <a:gd name="T31" fmla="*/ 87 h 113"/>
                <a:gd name="T32" fmla="*/ 117 w 156"/>
                <a:gd name="T33" fmla="*/ 94 h 113"/>
                <a:gd name="T34" fmla="*/ 126 w 156"/>
                <a:gd name="T35" fmla="*/ 101 h 113"/>
                <a:gd name="T36" fmla="*/ 140 w 156"/>
                <a:gd name="T37" fmla="*/ 82 h 113"/>
                <a:gd name="T38" fmla="*/ 131 w 156"/>
                <a:gd name="T39" fmla="*/ 75 h 113"/>
                <a:gd name="T40" fmla="*/ 121 w 156"/>
                <a:gd name="T41" fmla="*/ 68 h 113"/>
                <a:gd name="T42" fmla="*/ 113 w 156"/>
                <a:gd name="T43" fmla="*/ 61 h 113"/>
                <a:gd name="T44" fmla="*/ 103 w 156"/>
                <a:gd name="T45" fmla="*/ 55 h 113"/>
                <a:gd name="T46" fmla="*/ 94 w 156"/>
                <a:gd name="T47" fmla="*/ 47 h 113"/>
                <a:gd name="T48" fmla="*/ 85 w 156"/>
                <a:gd name="T49" fmla="*/ 40 h 113"/>
                <a:gd name="T50" fmla="*/ 77 w 156"/>
                <a:gd name="T51" fmla="*/ 34 h 113"/>
                <a:gd name="T52" fmla="*/ 67 w 156"/>
                <a:gd name="T53" fmla="*/ 27 h 113"/>
                <a:gd name="T54" fmla="*/ 59 w 156"/>
                <a:gd name="T55" fmla="*/ 22 h 113"/>
                <a:gd name="T56" fmla="*/ 50 w 156"/>
                <a:gd name="T57" fmla="*/ 17 h 113"/>
                <a:gd name="T58" fmla="*/ 42 w 156"/>
                <a:gd name="T59" fmla="*/ 13 h 113"/>
                <a:gd name="T60" fmla="*/ 34 w 156"/>
                <a:gd name="T61" fmla="*/ 9 h 113"/>
                <a:gd name="T62" fmla="*/ 24 w 156"/>
                <a:gd name="T63" fmla="*/ 5 h 113"/>
                <a:gd name="T64" fmla="*/ 17 w 156"/>
                <a:gd name="T65" fmla="*/ 3 h 113"/>
                <a:gd name="T66" fmla="*/ 8 w 156"/>
                <a:gd name="T67" fmla="*/ 1 h 113"/>
                <a:gd name="T68" fmla="*/ 0 w 156"/>
                <a:gd name="T69" fmla="*/ 1 h 113"/>
                <a:gd name="T70" fmla="*/ 0 w 156"/>
                <a:gd name="T71" fmla="*/ 0 h 113"/>
                <a:gd name="T72" fmla="*/ 0 w 156"/>
                <a:gd name="T73" fmla="*/ 24 h 11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56" h="113">
                  <a:moveTo>
                    <a:pt x="0" y="27"/>
                  </a:moveTo>
                  <a:lnTo>
                    <a:pt x="0" y="26"/>
                  </a:lnTo>
                  <a:lnTo>
                    <a:pt x="6" y="27"/>
                  </a:lnTo>
                  <a:lnTo>
                    <a:pt x="12" y="29"/>
                  </a:lnTo>
                  <a:lnTo>
                    <a:pt x="20" y="30"/>
                  </a:lnTo>
                  <a:lnTo>
                    <a:pt x="26" y="33"/>
                  </a:lnTo>
                  <a:lnTo>
                    <a:pt x="35" y="38"/>
                  </a:lnTo>
                  <a:lnTo>
                    <a:pt x="44" y="41"/>
                  </a:lnTo>
                  <a:lnTo>
                    <a:pt x="52" y="47"/>
                  </a:lnTo>
                  <a:lnTo>
                    <a:pt x="61" y="53"/>
                  </a:lnTo>
                  <a:lnTo>
                    <a:pt x="70" y="59"/>
                  </a:lnTo>
                  <a:lnTo>
                    <a:pt x="80" y="66"/>
                  </a:lnTo>
                  <a:lnTo>
                    <a:pt x="90" y="73"/>
                  </a:lnTo>
                  <a:lnTo>
                    <a:pt x="100" y="81"/>
                  </a:lnTo>
                  <a:lnTo>
                    <a:pt x="109" y="88"/>
                  </a:lnTo>
                  <a:lnTo>
                    <a:pt x="119" y="97"/>
                  </a:lnTo>
                  <a:lnTo>
                    <a:pt x="130" y="105"/>
                  </a:lnTo>
                  <a:lnTo>
                    <a:pt x="140" y="113"/>
                  </a:lnTo>
                  <a:lnTo>
                    <a:pt x="156" y="92"/>
                  </a:lnTo>
                  <a:lnTo>
                    <a:pt x="146" y="84"/>
                  </a:lnTo>
                  <a:lnTo>
                    <a:pt x="135" y="76"/>
                  </a:lnTo>
                  <a:lnTo>
                    <a:pt x="126" y="68"/>
                  </a:lnTo>
                  <a:lnTo>
                    <a:pt x="115" y="61"/>
                  </a:lnTo>
                  <a:lnTo>
                    <a:pt x="105" y="53"/>
                  </a:lnTo>
                  <a:lnTo>
                    <a:pt x="95" y="45"/>
                  </a:lnTo>
                  <a:lnTo>
                    <a:pt x="86" y="38"/>
                  </a:lnTo>
                  <a:lnTo>
                    <a:pt x="75" y="30"/>
                  </a:lnTo>
                  <a:lnTo>
                    <a:pt x="66" y="25"/>
                  </a:lnTo>
                  <a:lnTo>
                    <a:pt x="56" y="19"/>
                  </a:lnTo>
                  <a:lnTo>
                    <a:pt x="47" y="14"/>
                  </a:lnTo>
                  <a:lnTo>
                    <a:pt x="38" y="10"/>
                  </a:lnTo>
                  <a:lnTo>
                    <a:pt x="27" y="6"/>
                  </a:lnTo>
                  <a:lnTo>
                    <a:pt x="19" y="3"/>
                  </a:lnTo>
                  <a:lnTo>
                    <a:pt x="9" y="1"/>
                  </a:lnTo>
                  <a:lnTo>
                    <a:pt x="0" y="1"/>
                  </a:lnTo>
                  <a:lnTo>
                    <a:pt x="0" y="0"/>
                  </a:lnTo>
                  <a:lnTo>
                    <a:pt x="0" y="27"/>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7" name="Freeform 22">
              <a:extLst>
                <a:ext uri="{FF2B5EF4-FFF2-40B4-BE49-F238E27FC236}">
                  <a16:creationId xmlns:a16="http://schemas.microsoft.com/office/drawing/2014/main" id="{3616895E-9B17-463C-99BC-42FEA0E4CC72}"/>
                </a:ext>
              </a:extLst>
            </p:cNvPr>
            <p:cNvSpPr>
              <a:spLocks/>
            </p:cNvSpPr>
            <p:nvPr/>
          </p:nvSpPr>
          <p:spPr bwMode="auto">
            <a:xfrm>
              <a:off x="2936" y="2037"/>
              <a:ext cx="87" cy="142"/>
            </a:xfrm>
            <a:custGeom>
              <a:avLst/>
              <a:gdLst>
                <a:gd name="T0" fmla="*/ 28 w 97"/>
                <a:gd name="T1" fmla="*/ 10 h 159"/>
                <a:gd name="T2" fmla="*/ 6 w 97"/>
                <a:gd name="T3" fmla="*/ 1 h 159"/>
                <a:gd name="T4" fmla="*/ 3 w 97"/>
                <a:gd name="T5" fmla="*/ 13 h 159"/>
                <a:gd name="T6" fmla="*/ 1 w 97"/>
                <a:gd name="T7" fmla="*/ 24 h 159"/>
                <a:gd name="T8" fmla="*/ 0 w 97"/>
                <a:gd name="T9" fmla="*/ 37 h 159"/>
                <a:gd name="T10" fmla="*/ 1 w 97"/>
                <a:gd name="T11" fmla="*/ 48 h 159"/>
                <a:gd name="T12" fmla="*/ 2 w 97"/>
                <a:gd name="T13" fmla="*/ 61 h 159"/>
                <a:gd name="T14" fmla="*/ 4 w 97"/>
                <a:gd name="T15" fmla="*/ 71 h 159"/>
                <a:gd name="T16" fmla="*/ 8 w 97"/>
                <a:gd name="T17" fmla="*/ 82 h 159"/>
                <a:gd name="T18" fmla="*/ 13 w 97"/>
                <a:gd name="T19" fmla="*/ 93 h 159"/>
                <a:gd name="T20" fmla="*/ 18 w 97"/>
                <a:gd name="T21" fmla="*/ 103 h 159"/>
                <a:gd name="T22" fmla="*/ 25 w 97"/>
                <a:gd name="T23" fmla="*/ 112 h 159"/>
                <a:gd name="T24" fmla="*/ 33 w 97"/>
                <a:gd name="T25" fmla="*/ 120 h 159"/>
                <a:gd name="T26" fmla="*/ 42 w 97"/>
                <a:gd name="T27" fmla="*/ 128 h 159"/>
                <a:gd name="T28" fmla="*/ 52 w 97"/>
                <a:gd name="T29" fmla="*/ 133 h 159"/>
                <a:gd name="T30" fmla="*/ 63 w 97"/>
                <a:gd name="T31" fmla="*/ 137 h 159"/>
                <a:gd name="T32" fmla="*/ 74 w 97"/>
                <a:gd name="T33" fmla="*/ 140 h 159"/>
                <a:gd name="T34" fmla="*/ 87 w 97"/>
                <a:gd name="T35" fmla="*/ 142 h 159"/>
                <a:gd name="T36" fmla="*/ 87 w 97"/>
                <a:gd name="T37" fmla="*/ 118 h 159"/>
                <a:gd name="T38" fmla="*/ 79 w 97"/>
                <a:gd name="T39" fmla="*/ 118 h 159"/>
                <a:gd name="T40" fmla="*/ 70 w 97"/>
                <a:gd name="T41" fmla="*/ 115 h 159"/>
                <a:gd name="T42" fmla="*/ 62 w 97"/>
                <a:gd name="T43" fmla="*/ 113 h 159"/>
                <a:gd name="T44" fmla="*/ 55 w 97"/>
                <a:gd name="T45" fmla="*/ 109 h 159"/>
                <a:gd name="T46" fmla="*/ 49 w 97"/>
                <a:gd name="T47" fmla="*/ 103 h 159"/>
                <a:gd name="T48" fmla="*/ 43 w 97"/>
                <a:gd name="T49" fmla="*/ 97 h 159"/>
                <a:gd name="T50" fmla="*/ 39 w 97"/>
                <a:gd name="T51" fmla="*/ 90 h 159"/>
                <a:gd name="T52" fmla="*/ 34 w 97"/>
                <a:gd name="T53" fmla="*/ 82 h 159"/>
                <a:gd name="T54" fmla="*/ 30 w 97"/>
                <a:gd name="T55" fmla="*/ 74 h 159"/>
                <a:gd name="T56" fmla="*/ 27 w 97"/>
                <a:gd name="T57" fmla="*/ 65 h 159"/>
                <a:gd name="T58" fmla="*/ 25 w 97"/>
                <a:gd name="T59" fmla="*/ 56 h 159"/>
                <a:gd name="T60" fmla="*/ 23 w 97"/>
                <a:gd name="T61" fmla="*/ 46 h 159"/>
                <a:gd name="T62" fmla="*/ 23 w 97"/>
                <a:gd name="T63" fmla="*/ 37 h 159"/>
                <a:gd name="T64" fmla="*/ 23 w 97"/>
                <a:gd name="T65" fmla="*/ 27 h 159"/>
                <a:gd name="T66" fmla="*/ 26 w 97"/>
                <a:gd name="T67" fmla="*/ 18 h 159"/>
                <a:gd name="T68" fmla="*/ 28 w 97"/>
                <a:gd name="T69" fmla="*/ 9 h 159"/>
                <a:gd name="T70" fmla="*/ 6 w 97"/>
                <a:gd name="T71" fmla="*/ 0 h 159"/>
                <a:gd name="T72" fmla="*/ 28 w 97"/>
                <a:gd name="T73" fmla="*/ 10 h 1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7" h="159">
                  <a:moveTo>
                    <a:pt x="31" y="11"/>
                  </a:moveTo>
                  <a:lnTo>
                    <a:pt x="7" y="1"/>
                  </a:lnTo>
                  <a:lnTo>
                    <a:pt x="3" y="15"/>
                  </a:lnTo>
                  <a:lnTo>
                    <a:pt x="1" y="27"/>
                  </a:lnTo>
                  <a:lnTo>
                    <a:pt x="0" y="41"/>
                  </a:lnTo>
                  <a:lnTo>
                    <a:pt x="1" y="54"/>
                  </a:lnTo>
                  <a:lnTo>
                    <a:pt x="2" y="68"/>
                  </a:lnTo>
                  <a:lnTo>
                    <a:pt x="5" y="80"/>
                  </a:lnTo>
                  <a:lnTo>
                    <a:pt x="9" y="92"/>
                  </a:lnTo>
                  <a:lnTo>
                    <a:pt x="14" y="104"/>
                  </a:lnTo>
                  <a:lnTo>
                    <a:pt x="20" y="115"/>
                  </a:lnTo>
                  <a:lnTo>
                    <a:pt x="28" y="125"/>
                  </a:lnTo>
                  <a:lnTo>
                    <a:pt x="37" y="134"/>
                  </a:lnTo>
                  <a:lnTo>
                    <a:pt x="47" y="143"/>
                  </a:lnTo>
                  <a:lnTo>
                    <a:pt x="58" y="149"/>
                  </a:lnTo>
                  <a:lnTo>
                    <a:pt x="70" y="153"/>
                  </a:lnTo>
                  <a:lnTo>
                    <a:pt x="83" y="157"/>
                  </a:lnTo>
                  <a:lnTo>
                    <a:pt x="97" y="159"/>
                  </a:lnTo>
                  <a:lnTo>
                    <a:pt x="97" y="132"/>
                  </a:lnTo>
                  <a:lnTo>
                    <a:pt x="88" y="132"/>
                  </a:lnTo>
                  <a:lnTo>
                    <a:pt x="78" y="129"/>
                  </a:lnTo>
                  <a:lnTo>
                    <a:pt x="69" y="126"/>
                  </a:lnTo>
                  <a:lnTo>
                    <a:pt x="61" y="122"/>
                  </a:lnTo>
                  <a:lnTo>
                    <a:pt x="55" y="115"/>
                  </a:lnTo>
                  <a:lnTo>
                    <a:pt x="48" y="109"/>
                  </a:lnTo>
                  <a:lnTo>
                    <a:pt x="43" y="101"/>
                  </a:lnTo>
                  <a:lnTo>
                    <a:pt x="38" y="92"/>
                  </a:lnTo>
                  <a:lnTo>
                    <a:pt x="33" y="83"/>
                  </a:lnTo>
                  <a:lnTo>
                    <a:pt x="30" y="73"/>
                  </a:lnTo>
                  <a:lnTo>
                    <a:pt x="28" y="63"/>
                  </a:lnTo>
                  <a:lnTo>
                    <a:pt x="26" y="52"/>
                  </a:lnTo>
                  <a:lnTo>
                    <a:pt x="26" y="41"/>
                  </a:lnTo>
                  <a:lnTo>
                    <a:pt x="26" y="30"/>
                  </a:lnTo>
                  <a:lnTo>
                    <a:pt x="29" y="20"/>
                  </a:lnTo>
                  <a:lnTo>
                    <a:pt x="31" y="10"/>
                  </a:lnTo>
                  <a:lnTo>
                    <a:pt x="7" y="0"/>
                  </a:lnTo>
                  <a:lnTo>
                    <a:pt x="31" y="1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8" name="Freeform 23">
              <a:extLst>
                <a:ext uri="{FF2B5EF4-FFF2-40B4-BE49-F238E27FC236}">
                  <a16:creationId xmlns:a16="http://schemas.microsoft.com/office/drawing/2014/main" id="{FC6BA9C3-D745-0D9D-8B77-054908D7871B}"/>
                </a:ext>
              </a:extLst>
            </p:cNvPr>
            <p:cNvSpPr>
              <a:spLocks/>
            </p:cNvSpPr>
            <p:nvPr/>
          </p:nvSpPr>
          <p:spPr bwMode="auto">
            <a:xfrm>
              <a:off x="2883" y="2037"/>
              <a:ext cx="81" cy="134"/>
            </a:xfrm>
            <a:custGeom>
              <a:avLst/>
              <a:gdLst>
                <a:gd name="T0" fmla="*/ 9 w 90"/>
                <a:gd name="T1" fmla="*/ 134 h 150"/>
                <a:gd name="T2" fmla="*/ 16 w 90"/>
                <a:gd name="T3" fmla="*/ 131 h 150"/>
                <a:gd name="T4" fmla="*/ 23 w 90"/>
                <a:gd name="T5" fmla="*/ 123 h 150"/>
                <a:gd name="T6" fmla="*/ 29 w 90"/>
                <a:gd name="T7" fmla="*/ 117 h 150"/>
                <a:gd name="T8" fmla="*/ 35 w 90"/>
                <a:gd name="T9" fmla="*/ 109 h 150"/>
                <a:gd name="T10" fmla="*/ 41 w 90"/>
                <a:gd name="T11" fmla="*/ 101 h 150"/>
                <a:gd name="T12" fmla="*/ 46 w 90"/>
                <a:gd name="T13" fmla="*/ 92 h 150"/>
                <a:gd name="T14" fmla="*/ 50 w 90"/>
                <a:gd name="T15" fmla="*/ 84 h 150"/>
                <a:gd name="T16" fmla="*/ 54 w 90"/>
                <a:gd name="T17" fmla="*/ 76 h 150"/>
                <a:gd name="T18" fmla="*/ 58 w 90"/>
                <a:gd name="T19" fmla="*/ 66 h 150"/>
                <a:gd name="T20" fmla="*/ 62 w 90"/>
                <a:gd name="T21" fmla="*/ 58 h 150"/>
                <a:gd name="T22" fmla="*/ 66 w 90"/>
                <a:gd name="T23" fmla="*/ 50 h 150"/>
                <a:gd name="T24" fmla="*/ 68 w 90"/>
                <a:gd name="T25" fmla="*/ 41 h 150"/>
                <a:gd name="T26" fmla="*/ 71 w 90"/>
                <a:gd name="T27" fmla="*/ 34 h 150"/>
                <a:gd name="T28" fmla="*/ 75 w 90"/>
                <a:gd name="T29" fmla="*/ 27 h 150"/>
                <a:gd name="T30" fmla="*/ 77 w 90"/>
                <a:gd name="T31" fmla="*/ 21 h 150"/>
                <a:gd name="T32" fmla="*/ 79 w 90"/>
                <a:gd name="T33" fmla="*/ 14 h 150"/>
                <a:gd name="T34" fmla="*/ 81 w 90"/>
                <a:gd name="T35" fmla="*/ 10 h 150"/>
                <a:gd name="T36" fmla="*/ 59 w 90"/>
                <a:gd name="T37" fmla="*/ 0 h 150"/>
                <a:gd name="T38" fmla="*/ 58 w 90"/>
                <a:gd name="T39" fmla="*/ 6 h 150"/>
                <a:gd name="T40" fmla="*/ 55 w 90"/>
                <a:gd name="T41" fmla="*/ 12 h 150"/>
                <a:gd name="T42" fmla="*/ 52 w 90"/>
                <a:gd name="T43" fmla="*/ 19 h 150"/>
                <a:gd name="T44" fmla="*/ 50 w 90"/>
                <a:gd name="T45" fmla="*/ 27 h 150"/>
                <a:gd name="T46" fmla="*/ 47 w 90"/>
                <a:gd name="T47" fmla="*/ 34 h 150"/>
                <a:gd name="T48" fmla="*/ 44 w 90"/>
                <a:gd name="T49" fmla="*/ 41 h 150"/>
                <a:gd name="T50" fmla="*/ 41 w 90"/>
                <a:gd name="T51" fmla="*/ 49 h 150"/>
                <a:gd name="T52" fmla="*/ 37 w 90"/>
                <a:gd name="T53" fmla="*/ 57 h 150"/>
                <a:gd name="T54" fmla="*/ 33 w 90"/>
                <a:gd name="T55" fmla="*/ 65 h 150"/>
                <a:gd name="T56" fmla="*/ 29 w 90"/>
                <a:gd name="T57" fmla="*/ 73 h 150"/>
                <a:gd name="T58" fmla="*/ 24 w 90"/>
                <a:gd name="T59" fmla="*/ 81 h 150"/>
                <a:gd name="T60" fmla="*/ 20 w 90"/>
                <a:gd name="T61" fmla="*/ 88 h 150"/>
                <a:gd name="T62" fmla="*/ 16 w 90"/>
                <a:gd name="T63" fmla="*/ 96 h 150"/>
                <a:gd name="T64" fmla="*/ 11 w 90"/>
                <a:gd name="T65" fmla="*/ 103 h 150"/>
                <a:gd name="T66" fmla="*/ 5 w 90"/>
                <a:gd name="T67" fmla="*/ 109 h 150"/>
                <a:gd name="T68" fmla="*/ 0 w 90"/>
                <a:gd name="T69" fmla="*/ 115 h 150"/>
                <a:gd name="T70" fmla="*/ 7 w 90"/>
                <a:gd name="T71" fmla="*/ 112 h 150"/>
                <a:gd name="T72" fmla="*/ 9 w 90"/>
                <a:gd name="T73" fmla="*/ 134 h 150"/>
                <a:gd name="T74" fmla="*/ 14 w 90"/>
                <a:gd name="T75" fmla="*/ 134 h 150"/>
                <a:gd name="T76" fmla="*/ 16 w 90"/>
                <a:gd name="T77" fmla="*/ 131 h 150"/>
                <a:gd name="T78" fmla="*/ 9 w 90"/>
                <a:gd name="T79" fmla="*/ 134 h 1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0" h="150">
                  <a:moveTo>
                    <a:pt x="10" y="150"/>
                  </a:moveTo>
                  <a:lnTo>
                    <a:pt x="18" y="147"/>
                  </a:lnTo>
                  <a:lnTo>
                    <a:pt x="26" y="138"/>
                  </a:lnTo>
                  <a:lnTo>
                    <a:pt x="32" y="131"/>
                  </a:lnTo>
                  <a:lnTo>
                    <a:pt x="39" y="122"/>
                  </a:lnTo>
                  <a:lnTo>
                    <a:pt x="45" y="113"/>
                  </a:lnTo>
                  <a:lnTo>
                    <a:pt x="51" y="103"/>
                  </a:lnTo>
                  <a:lnTo>
                    <a:pt x="55" y="94"/>
                  </a:lnTo>
                  <a:lnTo>
                    <a:pt x="60" y="85"/>
                  </a:lnTo>
                  <a:lnTo>
                    <a:pt x="64" y="74"/>
                  </a:lnTo>
                  <a:lnTo>
                    <a:pt x="69" y="65"/>
                  </a:lnTo>
                  <a:lnTo>
                    <a:pt x="73" y="56"/>
                  </a:lnTo>
                  <a:lnTo>
                    <a:pt x="76" y="46"/>
                  </a:lnTo>
                  <a:lnTo>
                    <a:pt x="79" y="38"/>
                  </a:lnTo>
                  <a:lnTo>
                    <a:pt x="83" y="30"/>
                  </a:lnTo>
                  <a:lnTo>
                    <a:pt x="85" y="23"/>
                  </a:lnTo>
                  <a:lnTo>
                    <a:pt x="88" y="16"/>
                  </a:lnTo>
                  <a:lnTo>
                    <a:pt x="90" y="11"/>
                  </a:lnTo>
                  <a:lnTo>
                    <a:pt x="66" y="0"/>
                  </a:lnTo>
                  <a:lnTo>
                    <a:pt x="64" y="7"/>
                  </a:lnTo>
                  <a:lnTo>
                    <a:pt x="61" y="13"/>
                  </a:lnTo>
                  <a:lnTo>
                    <a:pt x="58" y="21"/>
                  </a:lnTo>
                  <a:lnTo>
                    <a:pt x="55" y="30"/>
                  </a:lnTo>
                  <a:lnTo>
                    <a:pt x="52" y="38"/>
                  </a:lnTo>
                  <a:lnTo>
                    <a:pt x="49" y="46"/>
                  </a:lnTo>
                  <a:lnTo>
                    <a:pt x="45" y="55"/>
                  </a:lnTo>
                  <a:lnTo>
                    <a:pt x="41" y="64"/>
                  </a:lnTo>
                  <a:lnTo>
                    <a:pt x="37" y="73"/>
                  </a:lnTo>
                  <a:lnTo>
                    <a:pt x="32" y="82"/>
                  </a:lnTo>
                  <a:lnTo>
                    <a:pt x="27" y="91"/>
                  </a:lnTo>
                  <a:lnTo>
                    <a:pt x="22" y="99"/>
                  </a:lnTo>
                  <a:lnTo>
                    <a:pt x="18" y="108"/>
                  </a:lnTo>
                  <a:lnTo>
                    <a:pt x="12" y="115"/>
                  </a:lnTo>
                  <a:lnTo>
                    <a:pt x="6" y="122"/>
                  </a:lnTo>
                  <a:lnTo>
                    <a:pt x="0" y="129"/>
                  </a:lnTo>
                  <a:lnTo>
                    <a:pt x="8" y="125"/>
                  </a:lnTo>
                  <a:lnTo>
                    <a:pt x="10" y="150"/>
                  </a:lnTo>
                  <a:lnTo>
                    <a:pt x="15" y="150"/>
                  </a:lnTo>
                  <a:lnTo>
                    <a:pt x="18" y="147"/>
                  </a:lnTo>
                  <a:lnTo>
                    <a:pt x="10" y="15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9" name="Freeform 24">
              <a:extLst>
                <a:ext uri="{FF2B5EF4-FFF2-40B4-BE49-F238E27FC236}">
                  <a16:creationId xmlns:a16="http://schemas.microsoft.com/office/drawing/2014/main" id="{282DBD77-19C4-9642-D0A1-F15FBCC37670}"/>
                </a:ext>
              </a:extLst>
            </p:cNvPr>
            <p:cNvSpPr>
              <a:spLocks/>
            </p:cNvSpPr>
            <p:nvPr/>
          </p:nvSpPr>
          <p:spPr bwMode="auto">
            <a:xfrm>
              <a:off x="2779" y="2130"/>
              <a:ext cx="113" cy="42"/>
            </a:xfrm>
            <a:custGeom>
              <a:avLst/>
              <a:gdLst>
                <a:gd name="T0" fmla="*/ 7 w 127"/>
                <a:gd name="T1" fmla="*/ 1 h 47"/>
                <a:gd name="T2" fmla="*/ 8 w 127"/>
                <a:gd name="T3" fmla="*/ 1 h 47"/>
                <a:gd name="T4" fmla="*/ 4 w 127"/>
                <a:gd name="T5" fmla="*/ 24 h 47"/>
                <a:gd name="T6" fmla="*/ 5 w 127"/>
                <a:gd name="T7" fmla="*/ 23 h 47"/>
                <a:gd name="T8" fmla="*/ 9 w 127"/>
                <a:gd name="T9" fmla="*/ 25 h 47"/>
                <a:gd name="T10" fmla="*/ 15 w 127"/>
                <a:gd name="T11" fmla="*/ 26 h 47"/>
                <a:gd name="T12" fmla="*/ 22 w 127"/>
                <a:gd name="T13" fmla="*/ 27 h 47"/>
                <a:gd name="T14" fmla="*/ 29 w 127"/>
                <a:gd name="T15" fmla="*/ 29 h 47"/>
                <a:gd name="T16" fmla="*/ 39 w 127"/>
                <a:gd name="T17" fmla="*/ 30 h 47"/>
                <a:gd name="T18" fmla="*/ 49 w 127"/>
                <a:gd name="T19" fmla="*/ 32 h 47"/>
                <a:gd name="T20" fmla="*/ 59 w 127"/>
                <a:gd name="T21" fmla="*/ 34 h 47"/>
                <a:gd name="T22" fmla="*/ 69 w 127"/>
                <a:gd name="T23" fmla="*/ 35 h 47"/>
                <a:gd name="T24" fmla="*/ 78 w 127"/>
                <a:gd name="T25" fmla="*/ 38 h 47"/>
                <a:gd name="T26" fmla="*/ 87 w 127"/>
                <a:gd name="T27" fmla="*/ 38 h 47"/>
                <a:gd name="T28" fmla="*/ 95 w 127"/>
                <a:gd name="T29" fmla="*/ 39 h 47"/>
                <a:gd name="T30" fmla="*/ 102 w 127"/>
                <a:gd name="T31" fmla="*/ 41 h 47"/>
                <a:gd name="T32" fmla="*/ 109 w 127"/>
                <a:gd name="T33" fmla="*/ 42 h 47"/>
                <a:gd name="T34" fmla="*/ 113 w 127"/>
                <a:gd name="T35" fmla="*/ 41 h 47"/>
                <a:gd name="T36" fmla="*/ 111 w 127"/>
                <a:gd name="T37" fmla="*/ 19 h 47"/>
                <a:gd name="T38" fmla="*/ 109 w 127"/>
                <a:gd name="T39" fmla="*/ 18 h 47"/>
                <a:gd name="T40" fmla="*/ 105 w 127"/>
                <a:gd name="T41" fmla="*/ 18 h 47"/>
                <a:gd name="T42" fmla="*/ 99 w 127"/>
                <a:gd name="T43" fmla="*/ 18 h 47"/>
                <a:gd name="T44" fmla="*/ 91 w 127"/>
                <a:gd name="T45" fmla="*/ 16 h 47"/>
                <a:gd name="T46" fmla="*/ 82 w 127"/>
                <a:gd name="T47" fmla="*/ 14 h 47"/>
                <a:gd name="T48" fmla="*/ 73 w 127"/>
                <a:gd name="T49" fmla="*/ 13 h 47"/>
                <a:gd name="T50" fmla="*/ 63 w 127"/>
                <a:gd name="T51" fmla="*/ 12 h 47"/>
                <a:gd name="T52" fmla="*/ 53 w 127"/>
                <a:gd name="T53" fmla="*/ 10 h 47"/>
                <a:gd name="T54" fmla="*/ 44 w 127"/>
                <a:gd name="T55" fmla="*/ 8 h 47"/>
                <a:gd name="T56" fmla="*/ 35 w 127"/>
                <a:gd name="T57" fmla="*/ 5 h 47"/>
                <a:gd name="T58" fmla="*/ 26 w 127"/>
                <a:gd name="T59" fmla="*/ 4 h 47"/>
                <a:gd name="T60" fmla="*/ 20 w 127"/>
                <a:gd name="T61" fmla="*/ 3 h 47"/>
                <a:gd name="T62" fmla="*/ 13 w 127"/>
                <a:gd name="T63" fmla="*/ 2 h 47"/>
                <a:gd name="T64" fmla="*/ 8 w 127"/>
                <a:gd name="T65" fmla="*/ 1 h 47"/>
                <a:gd name="T66" fmla="*/ 4 w 127"/>
                <a:gd name="T67" fmla="*/ 0 h 47"/>
                <a:gd name="T68" fmla="*/ 0 w 127"/>
                <a:gd name="T69" fmla="*/ 23 h 47"/>
                <a:gd name="T70" fmla="*/ 1 w 127"/>
                <a:gd name="T71" fmla="*/ 23 h 47"/>
                <a:gd name="T72" fmla="*/ 7 w 127"/>
                <a:gd name="T73" fmla="*/ 1 h 4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7" h="47">
                  <a:moveTo>
                    <a:pt x="8" y="1"/>
                  </a:moveTo>
                  <a:lnTo>
                    <a:pt x="9" y="1"/>
                  </a:lnTo>
                  <a:lnTo>
                    <a:pt x="5" y="27"/>
                  </a:lnTo>
                  <a:lnTo>
                    <a:pt x="6" y="26"/>
                  </a:lnTo>
                  <a:lnTo>
                    <a:pt x="10" y="28"/>
                  </a:lnTo>
                  <a:lnTo>
                    <a:pt x="17" y="29"/>
                  </a:lnTo>
                  <a:lnTo>
                    <a:pt x="25" y="30"/>
                  </a:lnTo>
                  <a:lnTo>
                    <a:pt x="33" y="32"/>
                  </a:lnTo>
                  <a:lnTo>
                    <a:pt x="44" y="34"/>
                  </a:lnTo>
                  <a:lnTo>
                    <a:pt x="55" y="36"/>
                  </a:lnTo>
                  <a:lnTo>
                    <a:pt x="66" y="38"/>
                  </a:lnTo>
                  <a:lnTo>
                    <a:pt x="78" y="39"/>
                  </a:lnTo>
                  <a:lnTo>
                    <a:pt x="88" y="42"/>
                  </a:lnTo>
                  <a:lnTo>
                    <a:pt x="98" y="43"/>
                  </a:lnTo>
                  <a:lnTo>
                    <a:pt x="107" y="44"/>
                  </a:lnTo>
                  <a:lnTo>
                    <a:pt x="115" y="46"/>
                  </a:lnTo>
                  <a:lnTo>
                    <a:pt x="122" y="47"/>
                  </a:lnTo>
                  <a:lnTo>
                    <a:pt x="127" y="46"/>
                  </a:lnTo>
                  <a:lnTo>
                    <a:pt x="125" y="21"/>
                  </a:lnTo>
                  <a:lnTo>
                    <a:pt x="123" y="20"/>
                  </a:lnTo>
                  <a:lnTo>
                    <a:pt x="118" y="20"/>
                  </a:lnTo>
                  <a:lnTo>
                    <a:pt x="111" y="20"/>
                  </a:lnTo>
                  <a:lnTo>
                    <a:pt x="102" y="18"/>
                  </a:lnTo>
                  <a:lnTo>
                    <a:pt x="92" y="16"/>
                  </a:lnTo>
                  <a:lnTo>
                    <a:pt x="82" y="15"/>
                  </a:lnTo>
                  <a:lnTo>
                    <a:pt x="71" y="13"/>
                  </a:lnTo>
                  <a:lnTo>
                    <a:pt x="60" y="11"/>
                  </a:lnTo>
                  <a:lnTo>
                    <a:pt x="49" y="9"/>
                  </a:lnTo>
                  <a:lnTo>
                    <a:pt x="39" y="6"/>
                  </a:lnTo>
                  <a:lnTo>
                    <a:pt x="29" y="5"/>
                  </a:lnTo>
                  <a:lnTo>
                    <a:pt x="22" y="3"/>
                  </a:lnTo>
                  <a:lnTo>
                    <a:pt x="15" y="2"/>
                  </a:lnTo>
                  <a:lnTo>
                    <a:pt x="9" y="1"/>
                  </a:lnTo>
                  <a:lnTo>
                    <a:pt x="5" y="0"/>
                  </a:lnTo>
                  <a:lnTo>
                    <a:pt x="0" y="26"/>
                  </a:lnTo>
                  <a:lnTo>
                    <a:pt x="1" y="26"/>
                  </a:lnTo>
                  <a:lnTo>
                    <a:pt x="8" y="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0" name="Freeform 25">
              <a:extLst>
                <a:ext uri="{FF2B5EF4-FFF2-40B4-BE49-F238E27FC236}">
                  <a16:creationId xmlns:a16="http://schemas.microsoft.com/office/drawing/2014/main" id="{71E289AC-0EDD-329B-948E-4AA66052D072}"/>
                </a:ext>
              </a:extLst>
            </p:cNvPr>
            <p:cNvSpPr>
              <a:spLocks/>
            </p:cNvSpPr>
            <p:nvPr/>
          </p:nvSpPr>
          <p:spPr bwMode="auto">
            <a:xfrm>
              <a:off x="2779" y="2131"/>
              <a:ext cx="159" cy="264"/>
            </a:xfrm>
            <a:custGeom>
              <a:avLst/>
              <a:gdLst>
                <a:gd name="T0" fmla="*/ 159 w 177"/>
                <a:gd name="T1" fmla="*/ 245 h 297"/>
                <a:gd name="T2" fmla="*/ 147 w 177"/>
                <a:gd name="T3" fmla="*/ 236 h 297"/>
                <a:gd name="T4" fmla="*/ 137 w 177"/>
                <a:gd name="T5" fmla="*/ 223 h 297"/>
                <a:gd name="T6" fmla="*/ 128 w 177"/>
                <a:gd name="T7" fmla="*/ 208 h 297"/>
                <a:gd name="T8" fmla="*/ 122 w 177"/>
                <a:gd name="T9" fmla="*/ 193 h 297"/>
                <a:gd name="T10" fmla="*/ 116 w 177"/>
                <a:gd name="T11" fmla="*/ 176 h 297"/>
                <a:gd name="T12" fmla="*/ 111 w 177"/>
                <a:gd name="T13" fmla="*/ 158 h 297"/>
                <a:gd name="T14" fmla="*/ 108 w 177"/>
                <a:gd name="T15" fmla="*/ 140 h 297"/>
                <a:gd name="T16" fmla="*/ 102 w 177"/>
                <a:gd name="T17" fmla="*/ 122 h 297"/>
                <a:gd name="T18" fmla="*/ 97 w 177"/>
                <a:gd name="T19" fmla="*/ 104 h 297"/>
                <a:gd name="T20" fmla="*/ 91 w 177"/>
                <a:gd name="T21" fmla="*/ 84 h 297"/>
                <a:gd name="T22" fmla="*/ 83 w 177"/>
                <a:gd name="T23" fmla="*/ 67 h 297"/>
                <a:gd name="T24" fmla="*/ 74 w 177"/>
                <a:gd name="T25" fmla="*/ 50 h 297"/>
                <a:gd name="T26" fmla="*/ 61 w 177"/>
                <a:gd name="T27" fmla="*/ 34 h 297"/>
                <a:gd name="T28" fmla="*/ 47 w 177"/>
                <a:gd name="T29" fmla="*/ 20 h 297"/>
                <a:gd name="T30" fmla="*/ 29 w 177"/>
                <a:gd name="T31" fmla="*/ 9 h 297"/>
                <a:gd name="T32" fmla="*/ 6 w 177"/>
                <a:gd name="T33" fmla="*/ 0 h 297"/>
                <a:gd name="T34" fmla="*/ 0 w 177"/>
                <a:gd name="T35" fmla="*/ 22 h 297"/>
                <a:gd name="T36" fmla="*/ 18 w 177"/>
                <a:gd name="T37" fmla="*/ 29 h 297"/>
                <a:gd name="T38" fmla="*/ 32 w 177"/>
                <a:gd name="T39" fmla="*/ 38 h 297"/>
                <a:gd name="T40" fmla="*/ 44 w 177"/>
                <a:gd name="T41" fmla="*/ 50 h 297"/>
                <a:gd name="T42" fmla="*/ 54 w 177"/>
                <a:gd name="T43" fmla="*/ 62 h 297"/>
                <a:gd name="T44" fmla="*/ 62 w 177"/>
                <a:gd name="T45" fmla="*/ 76 h 297"/>
                <a:gd name="T46" fmla="*/ 69 w 177"/>
                <a:gd name="T47" fmla="*/ 92 h 297"/>
                <a:gd name="T48" fmla="*/ 74 w 177"/>
                <a:gd name="T49" fmla="*/ 109 h 297"/>
                <a:gd name="T50" fmla="*/ 79 w 177"/>
                <a:gd name="T51" fmla="*/ 128 h 297"/>
                <a:gd name="T52" fmla="*/ 84 w 177"/>
                <a:gd name="T53" fmla="*/ 146 h 297"/>
                <a:gd name="T54" fmla="*/ 89 w 177"/>
                <a:gd name="T55" fmla="*/ 164 h 297"/>
                <a:gd name="T56" fmla="*/ 94 w 177"/>
                <a:gd name="T57" fmla="*/ 183 h 297"/>
                <a:gd name="T58" fmla="*/ 100 w 177"/>
                <a:gd name="T59" fmla="*/ 203 h 297"/>
                <a:gd name="T60" fmla="*/ 108 w 177"/>
                <a:gd name="T61" fmla="*/ 220 h 297"/>
                <a:gd name="T62" fmla="*/ 118 w 177"/>
                <a:gd name="T63" fmla="*/ 236 h 297"/>
                <a:gd name="T64" fmla="*/ 130 w 177"/>
                <a:gd name="T65" fmla="*/ 251 h 297"/>
                <a:gd name="T66" fmla="*/ 146 w 177"/>
                <a:gd name="T67" fmla="*/ 264 h 297"/>
                <a:gd name="T68" fmla="*/ 159 w 177"/>
                <a:gd name="T69" fmla="*/ 245 h 29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77" h="297">
                  <a:moveTo>
                    <a:pt x="177" y="276"/>
                  </a:moveTo>
                  <a:lnTo>
                    <a:pt x="164" y="265"/>
                  </a:lnTo>
                  <a:lnTo>
                    <a:pt x="152" y="251"/>
                  </a:lnTo>
                  <a:lnTo>
                    <a:pt x="143" y="234"/>
                  </a:lnTo>
                  <a:lnTo>
                    <a:pt x="136" y="217"/>
                  </a:lnTo>
                  <a:lnTo>
                    <a:pt x="129" y="198"/>
                  </a:lnTo>
                  <a:lnTo>
                    <a:pt x="124" y="178"/>
                  </a:lnTo>
                  <a:lnTo>
                    <a:pt x="120" y="158"/>
                  </a:lnTo>
                  <a:lnTo>
                    <a:pt x="114" y="137"/>
                  </a:lnTo>
                  <a:lnTo>
                    <a:pt x="108" y="117"/>
                  </a:lnTo>
                  <a:lnTo>
                    <a:pt x="101" y="94"/>
                  </a:lnTo>
                  <a:lnTo>
                    <a:pt x="92" y="75"/>
                  </a:lnTo>
                  <a:lnTo>
                    <a:pt x="82" y="56"/>
                  </a:lnTo>
                  <a:lnTo>
                    <a:pt x="68" y="38"/>
                  </a:lnTo>
                  <a:lnTo>
                    <a:pt x="52" y="23"/>
                  </a:lnTo>
                  <a:lnTo>
                    <a:pt x="32" y="10"/>
                  </a:lnTo>
                  <a:lnTo>
                    <a:pt x="7" y="0"/>
                  </a:lnTo>
                  <a:lnTo>
                    <a:pt x="0" y="25"/>
                  </a:lnTo>
                  <a:lnTo>
                    <a:pt x="20" y="33"/>
                  </a:lnTo>
                  <a:lnTo>
                    <a:pt x="36" y="43"/>
                  </a:lnTo>
                  <a:lnTo>
                    <a:pt x="49" y="56"/>
                  </a:lnTo>
                  <a:lnTo>
                    <a:pt x="60" y="70"/>
                  </a:lnTo>
                  <a:lnTo>
                    <a:pt x="69" y="86"/>
                  </a:lnTo>
                  <a:lnTo>
                    <a:pt x="77" y="103"/>
                  </a:lnTo>
                  <a:lnTo>
                    <a:pt x="82" y="123"/>
                  </a:lnTo>
                  <a:lnTo>
                    <a:pt x="88" y="144"/>
                  </a:lnTo>
                  <a:lnTo>
                    <a:pt x="94" y="164"/>
                  </a:lnTo>
                  <a:lnTo>
                    <a:pt x="99" y="185"/>
                  </a:lnTo>
                  <a:lnTo>
                    <a:pt x="105" y="206"/>
                  </a:lnTo>
                  <a:lnTo>
                    <a:pt x="111" y="228"/>
                  </a:lnTo>
                  <a:lnTo>
                    <a:pt x="120" y="247"/>
                  </a:lnTo>
                  <a:lnTo>
                    <a:pt x="131" y="265"/>
                  </a:lnTo>
                  <a:lnTo>
                    <a:pt x="145" y="282"/>
                  </a:lnTo>
                  <a:lnTo>
                    <a:pt x="162" y="297"/>
                  </a:lnTo>
                  <a:lnTo>
                    <a:pt x="177" y="27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1" name="Freeform 26">
              <a:extLst>
                <a:ext uri="{FF2B5EF4-FFF2-40B4-BE49-F238E27FC236}">
                  <a16:creationId xmlns:a16="http://schemas.microsoft.com/office/drawing/2014/main" id="{21492A3B-3205-DD93-9F4F-02228D97D017}"/>
                </a:ext>
              </a:extLst>
            </p:cNvPr>
            <p:cNvSpPr>
              <a:spLocks/>
            </p:cNvSpPr>
            <p:nvPr/>
          </p:nvSpPr>
          <p:spPr bwMode="auto">
            <a:xfrm>
              <a:off x="3159" y="1717"/>
              <a:ext cx="373" cy="376"/>
            </a:xfrm>
            <a:custGeom>
              <a:avLst/>
              <a:gdLst>
                <a:gd name="T0" fmla="*/ 75 w 416"/>
                <a:gd name="T1" fmla="*/ 114 h 423"/>
                <a:gd name="T2" fmla="*/ 51 w 416"/>
                <a:gd name="T3" fmla="*/ 134 h 423"/>
                <a:gd name="T4" fmla="*/ 33 w 416"/>
                <a:gd name="T5" fmla="*/ 155 h 423"/>
                <a:gd name="T6" fmla="*/ 20 w 416"/>
                <a:gd name="T7" fmla="*/ 173 h 423"/>
                <a:gd name="T8" fmla="*/ 12 w 416"/>
                <a:gd name="T9" fmla="*/ 194 h 423"/>
                <a:gd name="T10" fmla="*/ 6 w 416"/>
                <a:gd name="T11" fmla="*/ 212 h 423"/>
                <a:gd name="T12" fmla="*/ 4 w 416"/>
                <a:gd name="T13" fmla="*/ 231 h 423"/>
                <a:gd name="T14" fmla="*/ 2 w 416"/>
                <a:gd name="T15" fmla="*/ 251 h 423"/>
                <a:gd name="T16" fmla="*/ 0 w 416"/>
                <a:gd name="T17" fmla="*/ 275 h 423"/>
                <a:gd name="T18" fmla="*/ 4 w 416"/>
                <a:gd name="T19" fmla="*/ 301 h 423"/>
                <a:gd name="T20" fmla="*/ 16 w 416"/>
                <a:gd name="T21" fmla="*/ 325 h 423"/>
                <a:gd name="T22" fmla="*/ 31 w 416"/>
                <a:gd name="T23" fmla="*/ 343 h 423"/>
                <a:gd name="T24" fmla="*/ 52 w 416"/>
                <a:gd name="T25" fmla="*/ 358 h 423"/>
                <a:gd name="T26" fmla="*/ 74 w 416"/>
                <a:gd name="T27" fmla="*/ 369 h 423"/>
                <a:gd name="T28" fmla="*/ 100 w 416"/>
                <a:gd name="T29" fmla="*/ 375 h 423"/>
                <a:gd name="T30" fmla="*/ 125 w 416"/>
                <a:gd name="T31" fmla="*/ 376 h 423"/>
                <a:gd name="T32" fmla="*/ 148 w 416"/>
                <a:gd name="T33" fmla="*/ 372 h 423"/>
                <a:gd name="T34" fmla="*/ 169 w 416"/>
                <a:gd name="T35" fmla="*/ 364 h 423"/>
                <a:gd name="T36" fmla="*/ 188 w 416"/>
                <a:gd name="T37" fmla="*/ 353 h 423"/>
                <a:gd name="T38" fmla="*/ 207 w 416"/>
                <a:gd name="T39" fmla="*/ 339 h 423"/>
                <a:gd name="T40" fmla="*/ 224 w 416"/>
                <a:gd name="T41" fmla="*/ 322 h 423"/>
                <a:gd name="T42" fmla="*/ 239 w 416"/>
                <a:gd name="T43" fmla="*/ 304 h 423"/>
                <a:gd name="T44" fmla="*/ 251 w 416"/>
                <a:gd name="T45" fmla="*/ 284 h 423"/>
                <a:gd name="T46" fmla="*/ 260 w 416"/>
                <a:gd name="T47" fmla="*/ 264 h 423"/>
                <a:gd name="T48" fmla="*/ 267 w 416"/>
                <a:gd name="T49" fmla="*/ 245 h 423"/>
                <a:gd name="T50" fmla="*/ 278 w 416"/>
                <a:gd name="T51" fmla="*/ 226 h 423"/>
                <a:gd name="T52" fmla="*/ 291 w 416"/>
                <a:gd name="T53" fmla="*/ 206 h 423"/>
                <a:gd name="T54" fmla="*/ 306 w 416"/>
                <a:gd name="T55" fmla="*/ 189 h 423"/>
                <a:gd name="T56" fmla="*/ 323 w 416"/>
                <a:gd name="T57" fmla="*/ 173 h 423"/>
                <a:gd name="T58" fmla="*/ 339 w 416"/>
                <a:gd name="T59" fmla="*/ 160 h 423"/>
                <a:gd name="T60" fmla="*/ 355 w 416"/>
                <a:gd name="T61" fmla="*/ 149 h 423"/>
                <a:gd name="T62" fmla="*/ 368 w 416"/>
                <a:gd name="T63" fmla="*/ 142 h 423"/>
                <a:gd name="T64" fmla="*/ 366 w 416"/>
                <a:gd name="T65" fmla="*/ 134 h 423"/>
                <a:gd name="T66" fmla="*/ 353 w 416"/>
                <a:gd name="T67" fmla="*/ 126 h 423"/>
                <a:gd name="T68" fmla="*/ 342 w 416"/>
                <a:gd name="T69" fmla="*/ 122 h 423"/>
                <a:gd name="T70" fmla="*/ 332 w 416"/>
                <a:gd name="T71" fmla="*/ 118 h 423"/>
                <a:gd name="T72" fmla="*/ 330 w 416"/>
                <a:gd name="T73" fmla="*/ 106 h 423"/>
                <a:gd name="T74" fmla="*/ 340 w 416"/>
                <a:gd name="T75" fmla="*/ 69 h 423"/>
                <a:gd name="T76" fmla="*/ 351 w 416"/>
                <a:gd name="T77" fmla="*/ 28 h 423"/>
                <a:gd name="T78" fmla="*/ 358 w 416"/>
                <a:gd name="T79" fmla="*/ 2 h 423"/>
                <a:gd name="T80" fmla="*/ 343 w 416"/>
                <a:gd name="T81" fmla="*/ 16 h 423"/>
                <a:gd name="T82" fmla="*/ 313 w 416"/>
                <a:gd name="T83" fmla="*/ 38 h 423"/>
                <a:gd name="T84" fmla="*/ 282 w 416"/>
                <a:gd name="T85" fmla="*/ 52 h 423"/>
                <a:gd name="T86" fmla="*/ 250 w 416"/>
                <a:gd name="T87" fmla="*/ 59 h 423"/>
                <a:gd name="T88" fmla="*/ 217 w 416"/>
                <a:gd name="T89" fmla="*/ 63 h 423"/>
                <a:gd name="T90" fmla="*/ 183 w 416"/>
                <a:gd name="T91" fmla="*/ 68 h 423"/>
                <a:gd name="T92" fmla="*/ 147 w 416"/>
                <a:gd name="T93" fmla="*/ 76 h 423"/>
                <a:gd name="T94" fmla="*/ 110 w 416"/>
                <a:gd name="T95" fmla="*/ 91 h 4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16" h="423">
                  <a:moveTo>
                    <a:pt x="102" y="115"/>
                  </a:moveTo>
                  <a:lnTo>
                    <a:pt x="84" y="128"/>
                  </a:lnTo>
                  <a:lnTo>
                    <a:pt x="69" y="139"/>
                  </a:lnTo>
                  <a:lnTo>
                    <a:pt x="57" y="151"/>
                  </a:lnTo>
                  <a:lnTo>
                    <a:pt x="46" y="162"/>
                  </a:lnTo>
                  <a:lnTo>
                    <a:pt x="37" y="174"/>
                  </a:lnTo>
                  <a:lnTo>
                    <a:pt x="28" y="185"/>
                  </a:lnTo>
                  <a:lnTo>
                    <a:pt x="22" y="195"/>
                  </a:lnTo>
                  <a:lnTo>
                    <a:pt x="17" y="207"/>
                  </a:lnTo>
                  <a:lnTo>
                    <a:pt x="13" y="218"/>
                  </a:lnTo>
                  <a:lnTo>
                    <a:pt x="9" y="228"/>
                  </a:lnTo>
                  <a:lnTo>
                    <a:pt x="7" y="239"/>
                  </a:lnTo>
                  <a:lnTo>
                    <a:pt x="5" y="250"/>
                  </a:lnTo>
                  <a:lnTo>
                    <a:pt x="4" y="260"/>
                  </a:lnTo>
                  <a:lnTo>
                    <a:pt x="3" y="271"/>
                  </a:lnTo>
                  <a:lnTo>
                    <a:pt x="2" y="282"/>
                  </a:lnTo>
                  <a:lnTo>
                    <a:pt x="1" y="292"/>
                  </a:lnTo>
                  <a:lnTo>
                    <a:pt x="0" y="309"/>
                  </a:lnTo>
                  <a:lnTo>
                    <a:pt x="2" y="325"/>
                  </a:lnTo>
                  <a:lnTo>
                    <a:pt x="5" y="339"/>
                  </a:lnTo>
                  <a:lnTo>
                    <a:pt x="11" y="353"/>
                  </a:lnTo>
                  <a:lnTo>
                    <a:pt x="18" y="366"/>
                  </a:lnTo>
                  <a:lnTo>
                    <a:pt x="26" y="376"/>
                  </a:lnTo>
                  <a:lnTo>
                    <a:pt x="35" y="386"/>
                  </a:lnTo>
                  <a:lnTo>
                    <a:pt x="46" y="395"/>
                  </a:lnTo>
                  <a:lnTo>
                    <a:pt x="58" y="403"/>
                  </a:lnTo>
                  <a:lnTo>
                    <a:pt x="70" y="409"/>
                  </a:lnTo>
                  <a:lnTo>
                    <a:pt x="83" y="415"/>
                  </a:lnTo>
                  <a:lnTo>
                    <a:pt x="97" y="419"/>
                  </a:lnTo>
                  <a:lnTo>
                    <a:pt x="111" y="422"/>
                  </a:lnTo>
                  <a:lnTo>
                    <a:pt x="125" y="423"/>
                  </a:lnTo>
                  <a:lnTo>
                    <a:pt x="139" y="423"/>
                  </a:lnTo>
                  <a:lnTo>
                    <a:pt x="153" y="421"/>
                  </a:lnTo>
                  <a:lnTo>
                    <a:pt x="165" y="419"/>
                  </a:lnTo>
                  <a:lnTo>
                    <a:pt x="177" y="415"/>
                  </a:lnTo>
                  <a:lnTo>
                    <a:pt x="188" y="409"/>
                  </a:lnTo>
                  <a:lnTo>
                    <a:pt x="200" y="404"/>
                  </a:lnTo>
                  <a:lnTo>
                    <a:pt x="210" y="397"/>
                  </a:lnTo>
                  <a:lnTo>
                    <a:pt x="221" y="390"/>
                  </a:lnTo>
                  <a:lnTo>
                    <a:pt x="231" y="381"/>
                  </a:lnTo>
                  <a:lnTo>
                    <a:pt x="241" y="372"/>
                  </a:lnTo>
                  <a:lnTo>
                    <a:pt x="250" y="362"/>
                  </a:lnTo>
                  <a:lnTo>
                    <a:pt x="258" y="352"/>
                  </a:lnTo>
                  <a:lnTo>
                    <a:pt x="266" y="342"/>
                  </a:lnTo>
                  <a:lnTo>
                    <a:pt x="273" y="330"/>
                  </a:lnTo>
                  <a:lnTo>
                    <a:pt x="280" y="320"/>
                  </a:lnTo>
                  <a:lnTo>
                    <a:pt x="284" y="309"/>
                  </a:lnTo>
                  <a:lnTo>
                    <a:pt x="290" y="297"/>
                  </a:lnTo>
                  <a:lnTo>
                    <a:pt x="294" y="288"/>
                  </a:lnTo>
                  <a:lnTo>
                    <a:pt x="298" y="276"/>
                  </a:lnTo>
                  <a:lnTo>
                    <a:pt x="303" y="265"/>
                  </a:lnTo>
                  <a:lnTo>
                    <a:pt x="310" y="254"/>
                  </a:lnTo>
                  <a:lnTo>
                    <a:pt x="317" y="243"/>
                  </a:lnTo>
                  <a:lnTo>
                    <a:pt x="325" y="232"/>
                  </a:lnTo>
                  <a:lnTo>
                    <a:pt x="333" y="222"/>
                  </a:lnTo>
                  <a:lnTo>
                    <a:pt x="341" y="213"/>
                  </a:lnTo>
                  <a:lnTo>
                    <a:pt x="351" y="204"/>
                  </a:lnTo>
                  <a:lnTo>
                    <a:pt x="360" y="195"/>
                  </a:lnTo>
                  <a:lnTo>
                    <a:pt x="369" y="187"/>
                  </a:lnTo>
                  <a:lnTo>
                    <a:pt x="378" y="180"/>
                  </a:lnTo>
                  <a:lnTo>
                    <a:pt x="387" y="174"/>
                  </a:lnTo>
                  <a:lnTo>
                    <a:pt x="396" y="168"/>
                  </a:lnTo>
                  <a:lnTo>
                    <a:pt x="403" y="164"/>
                  </a:lnTo>
                  <a:lnTo>
                    <a:pt x="410" y="160"/>
                  </a:lnTo>
                  <a:lnTo>
                    <a:pt x="416" y="158"/>
                  </a:lnTo>
                  <a:lnTo>
                    <a:pt x="408" y="151"/>
                  </a:lnTo>
                  <a:lnTo>
                    <a:pt x="401" y="146"/>
                  </a:lnTo>
                  <a:lnTo>
                    <a:pt x="394" y="142"/>
                  </a:lnTo>
                  <a:lnTo>
                    <a:pt x="387" y="139"/>
                  </a:lnTo>
                  <a:lnTo>
                    <a:pt x="381" y="137"/>
                  </a:lnTo>
                  <a:lnTo>
                    <a:pt x="375" y="134"/>
                  </a:lnTo>
                  <a:lnTo>
                    <a:pt x="370" y="133"/>
                  </a:lnTo>
                  <a:lnTo>
                    <a:pt x="365" y="129"/>
                  </a:lnTo>
                  <a:lnTo>
                    <a:pt x="368" y="119"/>
                  </a:lnTo>
                  <a:lnTo>
                    <a:pt x="373" y="101"/>
                  </a:lnTo>
                  <a:lnTo>
                    <a:pt x="379" y="78"/>
                  </a:lnTo>
                  <a:lnTo>
                    <a:pt x="386" y="54"/>
                  </a:lnTo>
                  <a:lnTo>
                    <a:pt x="392" y="32"/>
                  </a:lnTo>
                  <a:lnTo>
                    <a:pt x="396" y="14"/>
                  </a:lnTo>
                  <a:lnTo>
                    <a:pt x="399" y="2"/>
                  </a:lnTo>
                  <a:lnTo>
                    <a:pt x="397" y="0"/>
                  </a:lnTo>
                  <a:lnTo>
                    <a:pt x="382" y="18"/>
                  </a:lnTo>
                  <a:lnTo>
                    <a:pt x="365" y="32"/>
                  </a:lnTo>
                  <a:lnTo>
                    <a:pt x="349" y="43"/>
                  </a:lnTo>
                  <a:lnTo>
                    <a:pt x="332" y="51"/>
                  </a:lnTo>
                  <a:lnTo>
                    <a:pt x="314" y="59"/>
                  </a:lnTo>
                  <a:lnTo>
                    <a:pt x="297" y="63"/>
                  </a:lnTo>
                  <a:lnTo>
                    <a:pt x="279" y="66"/>
                  </a:lnTo>
                  <a:lnTo>
                    <a:pt x="261" y="68"/>
                  </a:lnTo>
                  <a:lnTo>
                    <a:pt x="242" y="71"/>
                  </a:lnTo>
                  <a:lnTo>
                    <a:pt x="223" y="73"/>
                  </a:lnTo>
                  <a:lnTo>
                    <a:pt x="204" y="77"/>
                  </a:lnTo>
                  <a:lnTo>
                    <a:pt x="184" y="80"/>
                  </a:lnTo>
                  <a:lnTo>
                    <a:pt x="164" y="86"/>
                  </a:lnTo>
                  <a:lnTo>
                    <a:pt x="144" y="93"/>
                  </a:lnTo>
                  <a:lnTo>
                    <a:pt x="123" y="102"/>
                  </a:lnTo>
                  <a:lnTo>
                    <a:pt x="102" y="115"/>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2" name="Freeform 27">
              <a:extLst>
                <a:ext uri="{FF2B5EF4-FFF2-40B4-BE49-F238E27FC236}">
                  <a16:creationId xmlns:a16="http://schemas.microsoft.com/office/drawing/2014/main" id="{D29A3379-FF77-5DDE-E746-F88D5B38D162}"/>
                </a:ext>
              </a:extLst>
            </p:cNvPr>
            <p:cNvSpPr>
              <a:spLocks/>
            </p:cNvSpPr>
            <p:nvPr/>
          </p:nvSpPr>
          <p:spPr bwMode="auto">
            <a:xfrm>
              <a:off x="3148" y="1810"/>
              <a:ext cx="109" cy="168"/>
            </a:xfrm>
            <a:custGeom>
              <a:avLst/>
              <a:gdLst>
                <a:gd name="T0" fmla="*/ 23 w 121"/>
                <a:gd name="T1" fmla="*/ 168 h 188"/>
                <a:gd name="T2" fmla="*/ 24 w 121"/>
                <a:gd name="T3" fmla="*/ 159 h 188"/>
                <a:gd name="T4" fmla="*/ 24 w 121"/>
                <a:gd name="T5" fmla="*/ 150 h 188"/>
                <a:gd name="T6" fmla="*/ 26 w 121"/>
                <a:gd name="T7" fmla="*/ 139 h 188"/>
                <a:gd name="T8" fmla="*/ 27 w 121"/>
                <a:gd name="T9" fmla="*/ 130 h 188"/>
                <a:gd name="T10" fmla="*/ 29 w 121"/>
                <a:gd name="T11" fmla="*/ 122 h 188"/>
                <a:gd name="T12" fmla="*/ 31 w 121"/>
                <a:gd name="T13" fmla="*/ 113 h 188"/>
                <a:gd name="T14" fmla="*/ 33 w 121"/>
                <a:gd name="T15" fmla="*/ 105 h 188"/>
                <a:gd name="T16" fmla="*/ 36 w 121"/>
                <a:gd name="T17" fmla="*/ 96 h 188"/>
                <a:gd name="T18" fmla="*/ 41 w 121"/>
                <a:gd name="T19" fmla="*/ 87 h 188"/>
                <a:gd name="T20" fmla="*/ 46 w 121"/>
                <a:gd name="T21" fmla="*/ 78 h 188"/>
                <a:gd name="T22" fmla="*/ 52 w 121"/>
                <a:gd name="T23" fmla="*/ 69 h 188"/>
                <a:gd name="T24" fmla="*/ 60 w 121"/>
                <a:gd name="T25" fmla="*/ 59 h 188"/>
                <a:gd name="T26" fmla="*/ 69 w 121"/>
                <a:gd name="T27" fmla="*/ 49 h 188"/>
                <a:gd name="T28" fmla="*/ 81 w 121"/>
                <a:gd name="T29" fmla="*/ 39 h 188"/>
                <a:gd name="T30" fmla="*/ 95 w 121"/>
                <a:gd name="T31" fmla="*/ 29 h 188"/>
                <a:gd name="T32" fmla="*/ 109 w 121"/>
                <a:gd name="T33" fmla="*/ 19 h 188"/>
                <a:gd name="T34" fmla="*/ 96 w 121"/>
                <a:gd name="T35" fmla="*/ 0 h 188"/>
                <a:gd name="T36" fmla="*/ 80 w 121"/>
                <a:gd name="T37" fmla="*/ 11 h 188"/>
                <a:gd name="T38" fmla="*/ 66 w 121"/>
                <a:gd name="T39" fmla="*/ 21 h 188"/>
                <a:gd name="T40" fmla="*/ 54 w 121"/>
                <a:gd name="T41" fmla="*/ 32 h 188"/>
                <a:gd name="T42" fmla="*/ 43 w 121"/>
                <a:gd name="T43" fmla="*/ 43 h 188"/>
                <a:gd name="T44" fmla="*/ 35 w 121"/>
                <a:gd name="T45" fmla="*/ 55 h 188"/>
                <a:gd name="T46" fmla="*/ 27 w 121"/>
                <a:gd name="T47" fmla="*/ 65 h 188"/>
                <a:gd name="T48" fmla="*/ 20 w 121"/>
                <a:gd name="T49" fmla="*/ 76 h 188"/>
                <a:gd name="T50" fmla="*/ 14 w 121"/>
                <a:gd name="T51" fmla="*/ 87 h 188"/>
                <a:gd name="T52" fmla="*/ 11 w 121"/>
                <a:gd name="T53" fmla="*/ 97 h 188"/>
                <a:gd name="T54" fmla="*/ 8 w 121"/>
                <a:gd name="T55" fmla="*/ 107 h 188"/>
                <a:gd name="T56" fmla="*/ 6 w 121"/>
                <a:gd name="T57" fmla="*/ 117 h 188"/>
                <a:gd name="T58" fmla="*/ 4 w 121"/>
                <a:gd name="T59" fmla="*/ 127 h 188"/>
                <a:gd name="T60" fmla="*/ 3 w 121"/>
                <a:gd name="T61" fmla="*/ 138 h 188"/>
                <a:gd name="T62" fmla="*/ 2 w 121"/>
                <a:gd name="T63" fmla="*/ 147 h 188"/>
                <a:gd name="T64" fmla="*/ 2 w 121"/>
                <a:gd name="T65" fmla="*/ 157 h 188"/>
                <a:gd name="T66" fmla="*/ 0 w 121"/>
                <a:gd name="T67" fmla="*/ 166 h 188"/>
                <a:gd name="T68" fmla="*/ 23 w 121"/>
                <a:gd name="T69" fmla="*/ 168 h 18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21" h="188">
                  <a:moveTo>
                    <a:pt x="25" y="188"/>
                  </a:moveTo>
                  <a:lnTo>
                    <a:pt x="27" y="178"/>
                  </a:lnTo>
                  <a:lnTo>
                    <a:pt x="27" y="168"/>
                  </a:lnTo>
                  <a:lnTo>
                    <a:pt x="29" y="156"/>
                  </a:lnTo>
                  <a:lnTo>
                    <a:pt x="30" y="146"/>
                  </a:lnTo>
                  <a:lnTo>
                    <a:pt x="32" y="136"/>
                  </a:lnTo>
                  <a:lnTo>
                    <a:pt x="34" y="127"/>
                  </a:lnTo>
                  <a:lnTo>
                    <a:pt x="37" y="117"/>
                  </a:lnTo>
                  <a:lnTo>
                    <a:pt x="40" y="107"/>
                  </a:lnTo>
                  <a:lnTo>
                    <a:pt x="45" y="97"/>
                  </a:lnTo>
                  <a:lnTo>
                    <a:pt x="51" y="87"/>
                  </a:lnTo>
                  <a:lnTo>
                    <a:pt x="58" y="77"/>
                  </a:lnTo>
                  <a:lnTo>
                    <a:pt x="67" y="66"/>
                  </a:lnTo>
                  <a:lnTo>
                    <a:pt x="77" y="55"/>
                  </a:lnTo>
                  <a:lnTo>
                    <a:pt x="90" y="44"/>
                  </a:lnTo>
                  <a:lnTo>
                    <a:pt x="105" y="33"/>
                  </a:lnTo>
                  <a:lnTo>
                    <a:pt x="121" y="21"/>
                  </a:lnTo>
                  <a:lnTo>
                    <a:pt x="107" y="0"/>
                  </a:lnTo>
                  <a:lnTo>
                    <a:pt x="89" y="12"/>
                  </a:lnTo>
                  <a:lnTo>
                    <a:pt x="73" y="24"/>
                  </a:lnTo>
                  <a:lnTo>
                    <a:pt x="60" y="36"/>
                  </a:lnTo>
                  <a:lnTo>
                    <a:pt x="48" y="48"/>
                  </a:lnTo>
                  <a:lnTo>
                    <a:pt x="39" y="61"/>
                  </a:lnTo>
                  <a:lnTo>
                    <a:pt x="30" y="73"/>
                  </a:lnTo>
                  <a:lnTo>
                    <a:pt x="22" y="85"/>
                  </a:lnTo>
                  <a:lnTo>
                    <a:pt x="16" y="97"/>
                  </a:lnTo>
                  <a:lnTo>
                    <a:pt x="12" y="109"/>
                  </a:lnTo>
                  <a:lnTo>
                    <a:pt x="9" y="120"/>
                  </a:lnTo>
                  <a:lnTo>
                    <a:pt x="7" y="131"/>
                  </a:lnTo>
                  <a:lnTo>
                    <a:pt x="4" y="142"/>
                  </a:lnTo>
                  <a:lnTo>
                    <a:pt x="3" y="154"/>
                  </a:lnTo>
                  <a:lnTo>
                    <a:pt x="2" y="165"/>
                  </a:lnTo>
                  <a:lnTo>
                    <a:pt x="2" y="176"/>
                  </a:lnTo>
                  <a:lnTo>
                    <a:pt x="0" y="186"/>
                  </a:lnTo>
                  <a:lnTo>
                    <a:pt x="25" y="188"/>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3" name="Freeform 28">
              <a:extLst>
                <a:ext uri="{FF2B5EF4-FFF2-40B4-BE49-F238E27FC236}">
                  <a16:creationId xmlns:a16="http://schemas.microsoft.com/office/drawing/2014/main" id="{43E09411-00EA-0F85-E451-CC5761312A87}"/>
                </a:ext>
              </a:extLst>
            </p:cNvPr>
            <p:cNvSpPr>
              <a:spLocks/>
            </p:cNvSpPr>
            <p:nvPr/>
          </p:nvSpPr>
          <p:spPr bwMode="auto">
            <a:xfrm>
              <a:off x="3148" y="1976"/>
              <a:ext cx="150" cy="129"/>
            </a:xfrm>
            <a:custGeom>
              <a:avLst/>
              <a:gdLst>
                <a:gd name="T0" fmla="*/ 146 w 167"/>
                <a:gd name="T1" fmla="*/ 104 h 145"/>
                <a:gd name="T2" fmla="*/ 146 w 167"/>
                <a:gd name="T3" fmla="*/ 104 h 145"/>
                <a:gd name="T4" fmla="*/ 136 w 167"/>
                <a:gd name="T5" fmla="*/ 105 h 145"/>
                <a:gd name="T6" fmla="*/ 123 w 167"/>
                <a:gd name="T7" fmla="*/ 105 h 145"/>
                <a:gd name="T8" fmla="*/ 111 w 167"/>
                <a:gd name="T9" fmla="*/ 105 h 145"/>
                <a:gd name="T10" fmla="*/ 101 w 167"/>
                <a:gd name="T11" fmla="*/ 102 h 145"/>
                <a:gd name="T12" fmla="*/ 90 w 167"/>
                <a:gd name="T13" fmla="*/ 100 h 145"/>
                <a:gd name="T14" fmla="*/ 78 w 167"/>
                <a:gd name="T15" fmla="*/ 95 h 145"/>
                <a:gd name="T16" fmla="*/ 69 w 167"/>
                <a:gd name="T17" fmla="*/ 90 h 145"/>
                <a:gd name="T18" fmla="*/ 59 w 167"/>
                <a:gd name="T19" fmla="*/ 84 h 145"/>
                <a:gd name="T20" fmla="*/ 50 w 167"/>
                <a:gd name="T21" fmla="*/ 77 h 145"/>
                <a:gd name="T22" fmla="*/ 43 w 167"/>
                <a:gd name="T23" fmla="*/ 69 h 145"/>
                <a:gd name="T24" fmla="*/ 36 w 167"/>
                <a:gd name="T25" fmla="*/ 60 h 145"/>
                <a:gd name="T26" fmla="*/ 31 w 167"/>
                <a:gd name="T27" fmla="*/ 51 h 145"/>
                <a:gd name="T28" fmla="*/ 27 w 167"/>
                <a:gd name="T29" fmla="*/ 39 h 145"/>
                <a:gd name="T30" fmla="*/ 24 w 167"/>
                <a:gd name="T31" fmla="*/ 28 h 145"/>
                <a:gd name="T32" fmla="*/ 22 w 167"/>
                <a:gd name="T33" fmla="*/ 15 h 145"/>
                <a:gd name="T34" fmla="*/ 22 w 167"/>
                <a:gd name="T35" fmla="*/ 2 h 145"/>
                <a:gd name="T36" fmla="*/ 0 w 167"/>
                <a:gd name="T37" fmla="*/ 0 h 145"/>
                <a:gd name="T38" fmla="*/ 0 w 167"/>
                <a:gd name="T39" fmla="*/ 17 h 145"/>
                <a:gd name="T40" fmla="*/ 2 w 167"/>
                <a:gd name="T41" fmla="*/ 32 h 145"/>
                <a:gd name="T42" fmla="*/ 4 w 167"/>
                <a:gd name="T43" fmla="*/ 47 h 145"/>
                <a:gd name="T44" fmla="*/ 10 w 167"/>
                <a:gd name="T45" fmla="*/ 60 h 145"/>
                <a:gd name="T46" fmla="*/ 17 w 167"/>
                <a:gd name="T47" fmla="*/ 73 h 145"/>
                <a:gd name="T48" fmla="*/ 25 w 167"/>
                <a:gd name="T49" fmla="*/ 84 h 145"/>
                <a:gd name="T50" fmla="*/ 35 w 167"/>
                <a:gd name="T51" fmla="*/ 93 h 145"/>
                <a:gd name="T52" fmla="*/ 46 w 167"/>
                <a:gd name="T53" fmla="*/ 102 h 145"/>
                <a:gd name="T54" fmla="*/ 57 w 167"/>
                <a:gd name="T55" fmla="*/ 109 h 145"/>
                <a:gd name="T56" fmla="*/ 69 w 167"/>
                <a:gd name="T57" fmla="*/ 117 h 145"/>
                <a:gd name="T58" fmla="*/ 82 w 167"/>
                <a:gd name="T59" fmla="*/ 122 h 145"/>
                <a:gd name="T60" fmla="*/ 94 w 167"/>
                <a:gd name="T61" fmla="*/ 125 h 145"/>
                <a:gd name="T62" fmla="*/ 109 w 167"/>
                <a:gd name="T63" fmla="*/ 127 h 145"/>
                <a:gd name="T64" fmla="*/ 123 w 167"/>
                <a:gd name="T65" fmla="*/ 129 h 145"/>
                <a:gd name="T66" fmla="*/ 136 w 167"/>
                <a:gd name="T67" fmla="*/ 129 h 145"/>
                <a:gd name="T68" fmla="*/ 150 w 167"/>
                <a:gd name="T69" fmla="*/ 127 h 145"/>
                <a:gd name="T70" fmla="*/ 149 w 167"/>
                <a:gd name="T71" fmla="*/ 127 h 145"/>
                <a:gd name="T72" fmla="*/ 146 w 167"/>
                <a:gd name="T73" fmla="*/ 104 h 14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67" h="145">
                  <a:moveTo>
                    <a:pt x="163" y="117"/>
                  </a:moveTo>
                  <a:lnTo>
                    <a:pt x="163" y="117"/>
                  </a:lnTo>
                  <a:lnTo>
                    <a:pt x="151" y="118"/>
                  </a:lnTo>
                  <a:lnTo>
                    <a:pt x="137" y="118"/>
                  </a:lnTo>
                  <a:lnTo>
                    <a:pt x="124" y="118"/>
                  </a:lnTo>
                  <a:lnTo>
                    <a:pt x="112" y="115"/>
                  </a:lnTo>
                  <a:lnTo>
                    <a:pt x="100" y="112"/>
                  </a:lnTo>
                  <a:lnTo>
                    <a:pt x="87" y="107"/>
                  </a:lnTo>
                  <a:lnTo>
                    <a:pt x="77" y="101"/>
                  </a:lnTo>
                  <a:lnTo>
                    <a:pt x="66" y="94"/>
                  </a:lnTo>
                  <a:lnTo>
                    <a:pt x="56" y="86"/>
                  </a:lnTo>
                  <a:lnTo>
                    <a:pt x="48" y="77"/>
                  </a:lnTo>
                  <a:lnTo>
                    <a:pt x="40" y="67"/>
                  </a:lnTo>
                  <a:lnTo>
                    <a:pt x="35" y="57"/>
                  </a:lnTo>
                  <a:lnTo>
                    <a:pt x="30" y="44"/>
                  </a:lnTo>
                  <a:lnTo>
                    <a:pt x="27" y="32"/>
                  </a:lnTo>
                  <a:lnTo>
                    <a:pt x="25" y="17"/>
                  </a:lnTo>
                  <a:lnTo>
                    <a:pt x="25" y="2"/>
                  </a:lnTo>
                  <a:lnTo>
                    <a:pt x="0" y="0"/>
                  </a:lnTo>
                  <a:lnTo>
                    <a:pt x="0" y="19"/>
                  </a:lnTo>
                  <a:lnTo>
                    <a:pt x="2" y="36"/>
                  </a:lnTo>
                  <a:lnTo>
                    <a:pt x="5" y="53"/>
                  </a:lnTo>
                  <a:lnTo>
                    <a:pt x="11" y="67"/>
                  </a:lnTo>
                  <a:lnTo>
                    <a:pt x="19" y="82"/>
                  </a:lnTo>
                  <a:lnTo>
                    <a:pt x="28" y="94"/>
                  </a:lnTo>
                  <a:lnTo>
                    <a:pt x="39" y="105"/>
                  </a:lnTo>
                  <a:lnTo>
                    <a:pt x="51" y="115"/>
                  </a:lnTo>
                  <a:lnTo>
                    <a:pt x="63" y="123"/>
                  </a:lnTo>
                  <a:lnTo>
                    <a:pt x="77" y="131"/>
                  </a:lnTo>
                  <a:lnTo>
                    <a:pt x="91" y="137"/>
                  </a:lnTo>
                  <a:lnTo>
                    <a:pt x="105" y="141"/>
                  </a:lnTo>
                  <a:lnTo>
                    <a:pt x="121" y="143"/>
                  </a:lnTo>
                  <a:lnTo>
                    <a:pt x="137" y="145"/>
                  </a:lnTo>
                  <a:lnTo>
                    <a:pt x="151" y="145"/>
                  </a:lnTo>
                  <a:lnTo>
                    <a:pt x="167" y="143"/>
                  </a:lnTo>
                  <a:lnTo>
                    <a:pt x="166" y="143"/>
                  </a:lnTo>
                  <a:lnTo>
                    <a:pt x="163" y="117"/>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4" name="Freeform 29">
              <a:extLst>
                <a:ext uri="{FF2B5EF4-FFF2-40B4-BE49-F238E27FC236}">
                  <a16:creationId xmlns:a16="http://schemas.microsoft.com/office/drawing/2014/main" id="{B7CB753B-DB17-C291-AFBB-84A57DE342F1}"/>
                </a:ext>
              </a:extLst>
            </p:cNvPr>
            <p:cNvSpPr>
              <a:spLocks/>
            </p:cNvSpPr>
            <p:nvPr/>
          </p:nvSpPr>
          <p:spPr bwMode="auto">
            <a:xfrm>
              <a:off x="3294" y="1969"/>
              <a:ext cx="139" cy="134"/>
            </a:xfrm>
            <a:custGeom>
              <a:avLst/>
              <a:gdLst>
                <a:gd name="T0" fmla="*/ 117 w 155"/>
                <a:gd name="T1" fmla="*/ 0 h 151"/>
                <a:gd name="T2" fmla="*/ 114 w 155"/>
                <a:gd name="T3" fmla="*/ 8 h 151"/>
                <a:gd name="T4" fmla="*/ 109 w 155"/>
                <a:gd name="T5" fmla="*/ 18 h 151"/>
                <a:gd name="T6" fmla="*/ 105 w 155"/>
                <a:gd name="T7" fmla="*/ 28 h 151"/>
                <a:gd name="T8" fmla="*/ 100 w 155"/>
                <a:gd name="T9" fmla="*/ 36 h 151"/>
                <a:gd name="T10" fmla="*/ 94 w 155"/>
                <a:gd name="T11" fmla="*/ 45 h 151"/>
                <a:gd name="T12" fmla="*/ 87 w 155"/>
                <a:gd name="T13" fmla="*/ 54 h 151"/>
                <a:gd name="T14" fmla="*/ 80 w 155"/>
                <a:gd name="T15" fmla="*/ 62 h 151"/>
                <a:gd name="T16" fmla="*/ 73 w 155"/>
                <a:gd name="T17" fmla="*/ 70 h 151"/>
                <a:gd name="T18" fmla="*/ 64 w 155"/>
                <a:gd name="T19" fmla="*/ 78 h 151"/>
                <a:gd name="T20" fmla="*/ 56 w 155"/>
                <a:gd name="T21" fmla="*/ 86 h 151"/>
                <a:gd name="T22" fmla="*/ 47 w 155"/>
                <a:gd name="T23" fmla="*/ 91 h 151"/>
                <a:gd name="T24" fmla="*/ 39 w 155"/>
                <a:gd name="T25" fmla="*/ 98 h 151"/>
                <a:gd name="T26" fmla="*/ 29 w 155"/>
                <a:gd name="T27" fmla="*/ 102 h 151"/>
                <a:gd name="T28" fmla="*/ 19 w 155"/>
                <a:gd name="T29" fmla="*/ 106 h 151"/>
                <a:gd name="T30" fmla="*/ 10 w 155"/>
                <a:gd name="T31" fmla="*/ 109 h 151"/>
                <a:gd name="T32" fmla="*/ 0 w 155"/>
                <a:gd name="T33" fmla="*/ 111 h 151"/>
                <a:gd name="T34" fmla="*/ 3 w 155"/>
                <a:gd name="T35" fmla="*/ 134 h 151"/>
                <a:gd name="T36" fmla="*/ 15 w 155"/>
                <a:gd name="T37" fmla="*/ 132 h 151"/>
                <a:gd name="T38" fmla="*/ 27 w 155"/>
                <a:gd name="T39" fmla="*/ 129 h 151"/>
                <a:gd name="T40" fmla="*/ 39 w 155"/>
                <a:gd name="T41" fmla="*/ 123 h 151"/>
                <a:gd name="T42" fmla="*/ 50 w 155"/>
                <a:gd name="T43" fmla="*/ 117 h 151"/>
                <a:gd name="T44" fmla="*/ 61 w 155"/>
                <a:gd name="T45" fmla="*/ 111 h 151"/>
                <a:gd name="T46" fmla="*/ 69 w 155"/>
                <a:gd name="T47" fmla="*/ 104 h 151"/>
                <a:gd name="T48" fmla="*/ 80 w 155"/>
                <a:gd name="T49" fmla="*/ 96 h 151"/>
                <a:gd name="T50" fmla="*/ 90 w 155"/>
                <a:gd name="T51" fmla="*/ 87 h 151"/>
                <a:gd name="T52" fmla="*/ 98 w 155"/>
                <a:gd name="T53" fmla="*/ 78 h 151"/>
                <a:gd name="T54" fmla="*/ 105 w 155"/>
                <a:gd name="T55" fmla="*/ 68 h 151"/>
                <a:gd name="T56" fmla="*/ 112 w 155"/>
                <a:gd name="T57" fmla="*/ 58 h 151"/>
                <a:gd name="T58" fmla="*/ 119 w 155"/>
                <a:gd name="T59" fmla="*/ 48 h 151"/>
                <a:gd name="T60" fmla="*/ 126 w 155"/>
                <a:gd name="T61" fmla="*/ 38 h 151"/>
                <a:gd name="T62" fmla="*/ 131 w 155"/>
                <a:gd name="T63" fmla="*/ 28 h 151"/>
                <a:gd name="T64" fmla="*/ 136 w 155"/>
                <a:gd name="T65" fmla="*/ 17 h 151"/>
                <a:gd name="T66" fmla="*/ 139 w 155"/>
                <a:gd name="T67" fmla="*/ 7 h 151"/>
                <a:gd name="T68" fmla="*/ 117 w 155"/>
                <a:gd name="T69" fmla="*/ 0 h 15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55" h="151">
                  <a:moveTo>
                    <a:pt x="130" y="0"/>
                  </a:moveTo>
                  <a:lnTo>
                    <a:pt x="127" y="9"/>
                  </a:lnTo>
                  <a:lnTo>
                    <a:pt x="122" y="20"/>
                  </a:lnTo>
                  <a:lnTo>
                    <a:pt x="117" y="31"/>
                  </a:lnTo>
                  <a:lnTo>
                    <a:pt x="111" y="41"/>
                  </a:lnTo>
                  <a:lnTo>
                    <a:pt x="105" y="51"/>
                  </a:lnTo>
                  <a:lnTo>
                    <a:pt x="97" y="61"/>
                  </a:lnTo>
                  <a:lnTo>
                    <a:pt x="89" y="70"/>
                  </a:lnTo>
                  <a:lnTo>
                    <a:pt x="81" y="79"/>
                  </a:lnTo>
                  <a:lnTo>
                    <a:pt x="71" y="88"/>
                  </a:lnTo>
                  <a:lnTo>
                    <a:pt x="63" y="97"/>
                  </a:lnTo>
                  <a:lnTo>
                    <a:pt x="52" y="103"/>
                  </a:lnTo>
                  <a:lnTo>
                    <a:pt x="43" y="110"/>
                  </a:lnTo>
                  <a:lnTo>
                    <a:pt x="32" y="115"/>
                  </a:lnTo>
                  <a:lnTo>
                    <a:pt x="21" y="120"/>
                  </a:lnTo>
                  <a:lnTo>
                    <a:pt x="11" y="123"/>
                  </a:lnTo>
                  <a:lnTo>
                    <a:pt x="0" y="125"/>
                  </a:lnTo>
                  <a:lnTo>
                    <a:pt x="3" y="151"/>
                  </a:lnTo>
                  <a:lnTo>
                    <a:pt x="17" y="149"/>
                  </a:lnTo>
                  <a:lnTo>
                    <a:pt x="30" y="145"/>
                  </a:lnTo>
                  <a:lnTo>
                    <a:pt x="43" y="139"/>
                  </a:lnTo>
                  <a:lnTo>
                    <a:pt x="56" y="132"/>
                  </a:lnTo>
                  <a:lnTo>
                    <a:pt x="68" y="125"/>
                  </a:lnTo>
                  <a:lnTo>
                    <a:pt x="77" y="117"/>
                  </a:lnTo>
                  <a:lnTo>
                    <a:pt x="89" y="108"/>
                  </a:lnTo>
                  <a:lnTo>
                    <a:pt x="100" y="98"/>
                  </a:lnTo>
                  <a:lnTo>
                    <a:pt x="109" y="88"/>
                  </a:lnTo>
                  <a:lnTo>
                    <a:pt x="117" y="77"/>
                  </a:lnTo>
                  <a:lnTo>
                    <a:pt x="125" y="65"/>
                  </a:lnTo>
                  <a:lnTo>
                    <a:pt x="133" y="54"/>
                  </a:lnTo>
                  <a:lnTo>
                    <a:pt x="140" y="43"/>
                  </a:lnTo>
                  <a:lnTo>
                    <a:pt x="146" y="32"/>
                  </a:lnTo>
                  <a:lnTo>
                    <a:pt x="152" y="19"/>
                  </a:lnTo>
                  <a:lnTo>
                    <a:pt x="155" y="8"/>
                  </a:lnTo>
                  <a:lnTo>
                    <a:pt x="130"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5" name="Freeform 30">
              <a:extLst>
                <a:ext uri="{FF2B5EF4-FFF2-40B4-BE49-F238E27FC236}">
                  <a16:creationId xmlns:a16="http://schemas.microsoft.com/office/drawing/2014/main" id="{57297071-4531-1553-5AE5-C0E7A4A3BC3E}"/>
                </a:ext>
              </a:extLst>
            </p:cNvPr>
            <p:cNvSpPr>
              <a:spLocks/>
            </p:cNvSpPr>
            <p:nvPr/>
          </p:nvSpPr>
          <p:spPr bwMode="auto">
            <a:xfrm>
              <a:off x="3411" y="1846"/>
              <a:ext cx="143" cy="130"/>
            </a:xfrm>
            <a:custGeom>
              <a:avLst/>
              <a:gdLst>
                <a:gd name="T0" fmla="*/ 114 w 160"/>
                <a:gd name="T1" fmla="*/ 20 h 146"/>
                <a:gd name="T2" fmla="*/ 118 w 160"/>
                <a:gd name="T3" fmla="*/ 0 h 146"/>
                <a:gd name="T4" fmla="*/ 112 w 160"/>
                <a:gd name="T5" fmla="*/ 3 h 146"/>
                <a:gd name="T6" fmla="*/ 104 w 160"/>
                <a:gd name="T7" fmla="*/ 6 h 146"/>
                <a:gd name="T8" fmla="*/ 96 w 160"/>
                <a:gd name="T9" fmla="*/ 11 h 146"/>
                <a:gd name="T10" fmla="*/ 88 w 160"/>
                <a:gd name="T11" fmla="*/ 16 h 146"/>
                <a:gd name="T12" fmla="*/ 80 w 160"/>
                <a:gd name="T13" fmla="*/ 21 h 146"/>
                <a:gd name="T14" fmla="*/ 72 w 160"/>
                <a:gd name="T15" fmla="*/ 28 h 146"/>
                <a:gd name="T16" fmla="*/ 63 w 160"/>
                <a:gd name="T17" fmla="*/ 36 h 146"/>
                <a:gd name="T18" fmla="*/ 55 w 160"/>
                <a:gd name="T19" fmla="*/ 44 h 146"/>
                <a:gd name="T20" fmla="*/ 46 w 160"/>
                <a:gd name="T21" fmla="*/ 53 h 146"/>
                <a:gd name="T22" fmla="*/ 38 w 160"/>
                <a:gd name="T23" fmla="*/ 61 h 146"/>
                <a:gd name="T24" fmla="*/ 30 w 160"/>
                <a:gd name="T25" fmla="*/ 71 h 146"/>
                <a:gd name="T26" fmla="*/ 23 w 160"/>
                <a:gd name="T27" fmla="*/ 81 h 146"/>
                <a:gd name="T28" fmla="*/ 16 w 160"/>
                <a:gd name="T29" fmla="*/ 91 h 146"/>
                <a:gd name="T30" fmla="*/ 10 w 160"/>
                <a:gd name="T31" fmla="*/ 102 h 146"/>
                <a:gd name="T32" fmla="*/ 4 w 160"/>
                <a:gd name="T33" fmla="*/ 112 h 146"/>
                <a:gd name="T34" fmla="*/ 0 w 160"/>
                <a:gd name="T35" fmla="*/ 123 h 146"/>
                <a:gd name="T36" fmla="*/ 22 w 160"/>
                <a:gd name="T37" fmla="*/ 130 h 146"/>
                <a:gd name="T38" fmla="*/ 27 w 160"/>
                <a:gd name="T39" fmla="*/ 121 h 146"/>
                <a:gd name="T40" fmla="*/ 30 w 160"/>
                <a:gd name="T41" fmla="*/ 112 h 146"/>
                <a:gd name="T42" fmla="*/ 36 w 160"/>
                <a:gd name="T43" fmla="*/ 102 h 146"/>
                <a:gd name="T44" fmla="*/ 41 w 160"/>
                <a:gd name="T45" fmla="*/ 93 h 146"/>
                <a:gd name="T46" fmla="*/ 48 w 160"/>
                <a:gd name="T47" fmla="*/ 85 h 146"/>
                <a:gd name="T48" fmla="*/ 55 w 160"/>
                <a:gd name="T49" fmla="*/ 77 h 146"/>
                <a:gd name="T50" fmla="*/ 63 w 160"/>
                <a:gd name="T51" fmla="*/ 69 h 146"/>
                <a:gd name="T52" fmla="*/ 71 w 160"/>
                <a:gd name="T53" fmla="*/ 61 h 146"/>
                <a:gd name="T54" fmla="*/ 78 w 160"/>
                <a:gd name="T55" fmla="*/ 53 h 146"/>
                <a:gd name="T56" fmla="*/ 87 w 160"/>
                <a:gd name="T57" fmla="*/ 46 h 146"/>
                <a:gd name="T58" fmla="*/ 94 w 160"/>
                <a:gd name="T59" fmla="*/ 40 h 146"/>
                <a:gd name="T60" fmla="*/ 101 w 160"/>
                <a:gd name="T61" fmla="*/ 35 h 146"/>
                <a:gd name="T62" fmla="*/ 108 w 160"/>
                <a:gd name="T63" fmla="*/ 30 h 146"/>
                <a:gd name="T64" fmla="*/ 115 w 160"/>
                <a:gd name="T65" fmla="*/ 28 h 146"/>
                <a:gd name="T66" fmla="*/ 120 w 160"/>
                <a:gd name="T67" fmla="*/ 24 h 146"/>
                <a:gd name="T68" fmla="*/ 124 w 160"/>
                <a:gd name="T69" fmla="*/ 23 h 146"/>
                <a:gd name="T70" fmla="*/ 129 w 160"/>
                <a:gd name="T71" fmla="*/ 3 h 146"/>
                <a:gd name="T72" fmla="*/ 124 w 160"/>
                <a:gd name="T73" fmla="*/ 23 h 146"/>
                <a:gd name="T74" fmla="*/ 143 w 160"/>
                <a:gd name="T75" fmla="*/ 17 h 146"/>
                <a:gd name="T76" fmla="*/ 129 w 160"/>
                <a:gd name="T77" fmla="*/ 3 h 146"/>
                <a:gd name="T78" fmla="*/ 114 w 160"/>
                <a:gd name="T79" fmla="*/ 20 h 14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60" h="146">
                  <a:moveTo>
                    <a:pt x="127" y="22"/>
                  </a:moveTo>
                  <a:lnTo>
                    <a:pt x="132" y="0"/>
                  </a:lnTo>
                  <a:lnTo>
                    <a:pt x="125" y="3"/>
                  </a:lnTo>
                  <a:lnTo>
                    <a:pt x="116" y="7"/>
                  </a:lnTo>
                  <a:lnTo>
                    <a:pt x="107" y="12"/>
                  </a:lnTo>
                  <a:lnTo>
                    <a:pt x="98" y="18"/>
                  </a:lnTo>
                  <a:lnTo>
                    <a:pt x="89" y="24"/>
                  </a:lnTo>
                  <a:lnTo>
                    <a:pt x="80" y="32"/>
                  </a:lnTo>
                  <a:lnTo>
                    <a:pt x="70" y="40"/>
                  </a:lnTo>
                  <a:lnTo>
                    <a:pt x="61" y="49"/>
                  </a:lnTo>
                  <a:lnTo>
                    <a:pt x="51" y="59"/>
                  </a:lnTo>
                  <a:lnTo>
                    <a:pt x="42" y="69"/>
                  </a:lnTo>
                  <a:lnTo>
                    <a:pt x="34" y="80"/>
                  </a:lnTo>
                  <a:lnTo>
                    <a:pt x="26" y="91"/>
                  </a:lnTo>
                  <a:lnTo>
                    <a:pt x="18" y="102"/>
                  </a:lnTo>
                  <a:lnTo>
                    <a:pt x="11" y="114"/>
                  </a:lnTo>
                  <a:lnTo>
                    <a:pt x="5" y="126"/>
                  </a:lnTo>
                  <a:lnTo>
                    <a:pt x="0" y="138"/>
                  </a:lnTo>
                  <a:lnTo>
                    <a:pt x="25" y="146"/>
                  </a:lnTo>
                  <a:lnTo>
                    <a:pt x="30" y="136"/>
                  </a:lnTo>
                  <a:lnTo>
                    <a:pt x="34" y="126"/>
                  </a:lnTo>
                  <a:lnTo>
                    <a:pt x="40" y="115"/>
                  </a:lnTo>
                  <a:lnTo>
                    <a:pt x="46" y="105"/>
                  </a:lnTo>
                  <a:lnTo>
                    <a:pt x="54" y="95"/>
                  </a:lnTo>
                  <a:lnTo>
                    <a:pt x="62" y="86"/>
                  </a:lnTo>
                  <a:lnTo>
                    <a:pt x="70" y="77"/>
                  </a:lnTo>
                  <a:lnTo>
                    <a:pt x="79" y="68"/>
                  </a:lnTo>
                  <a:lnTo>
                    <a:pt x="87" y="59"/>
                  </a:lnTo>
                  <a:lnTo>
                    <a:pt x="97" y="52"/>
                  </a:lnTo>
                  <a:lnTo>
                    <a:pt x="105" y="45"/>
                  </a:lnTo>
                  <a:lnTo>
                    <a:pt x="113" y="39"/>
                  </a:lnTo>
                  <a:lnTo>
                    <a:pt x="121" y="34"/>
                  </a:lnTo>
                  <a:lnTo>
                    <a:pt x="129" y="31"/>
                  </a:lnTo>
                  <a:lnTo>
                    <a:pt x="134" y="27"/>
                  </a:lnTo>
                  <a:lnTo>
                    <a:pt x="139" y="26"/>
                  </a:lnTo>
                  <a:lnTo>
                    <a:pt x="144" y="3"/>
                  </a:lnTo>
                  <a:lnTo>
                    <a:pt x="139" y="26"/>
                  </a:lnTo>
                  <a:lnTo>
                    <a:pt x="160" y="19"/>
                  </a:lnTo>
                  <a:lnTo>
                    <a:pt x="144" y="3"/>
                  </a:lnTo>
                  <a:lnTo>
                    <a:pt x="127" y="22"/>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6" name="Freeform 31">
              <a:extLst>
                <a:ext uri="{FF2B5EF4-FFF2-40B4-BE49-F238E27FC236}">
                  <a16:creationId xmlns:a16="http://schemas.microsoft.com/office/drawing/2014/main" id="{B951020C-1281-414F-EFE6-EBD062974CE2}"/>
                </a:ext>
              </a:extLst>
            </p:cNvPr>
            <p:cNvSpPr>
              <a:spLocks/>
            </p:cNvSpPr>
            <p:nvPr/>
          </p:nvSpPr>
          <p:spPr bwMode="auto">
            <a:xfrm>
              <a:off x="3473" y="1824"/>
              <a:ext cx="67" cy="41"/>
            </a:xfrm>
            <a:custGeom>
              <a:avLst/>
              <a:gdLst>
                <a:gd name="T0" fmla="*/ 3 w 75"/>
                <a:gd name="T1" fmla="*/ 4 h 47"/>
                <a:gd name="T2" fmla="*/ 6 w 75"/>
                <a:gd name="T3" fmla="*/ 17 h 47"/>
                <a:gd name="T4" fmla="*/ 13 w 75"/>
                <a:gd name="T5" fmla="*/ 21 h 47"/>
                <a:gd name="T6" fmla="*/ 18 w 75"/>
                <a:gd name="T7" fmla="*/ 24 h 47"/>
                <a:gd name="T8" fmla="*/ 24 w 75"/>
                <a:gd name="T9" fmla="*/ 25 h 47"/>
                <a:gd name="T10" fmla="*/ 29 w 75"/>
                <a:gd name="T11" fmla="*/ 28 h 47"/>
                <a:gd name="T12" fmla="*/ 34 w 75"/>
                <a:gd name="T13" fmla="*/ 29 h 47"/>
                <a:gd name="T14" fmla="*/ 39 w 75"/>
                <a:gd name="T15" fmla="*/ 32 h 47"/>
                <a:gd name="T16" fmla="*/ 46 w 75"/>
                <a:gd name="T17" fmla="*/ 37 h 47"/>
                <a:gd name="T18" fmla="*/ 52 w 75"/>
                <a:gd name="T19" fmla="*/ 41 h 47"/>
                <a:gd name="T20" fmla="*/ 67 w 75"/>
                <a:gd name="T21" fmla="*/ 24 h 47"/>
                <a:gd name="T22" fmla="*/ 59 w 75"/>
                <a:gd name="T23" fmla="*/ 17 h 47"/>
                <a:gd name="T24" fmla="*/ 51 w 75"/>
                <a:gd name="T25" fmla="*/ 12 h 47"/>
                <a:gd name="T26" fmla="*/ 44 w 75"/>
                <a:gd name="T27" fmla="*/ 9 h 47"/>
                <a:gd name="T28" fmla="*/ 38 w 75"/>
                <a:gd name="T29" fmla="*/ 6 h 47"/>
                <a:gd name="T30" fmla="*/ 31 w 75"/>
                <a:gd name="T31" fmla="*/ 3 h 47"/>
                <a:gd name="T32" fmla="*/ 27 w 75"/>
                <a:gd name="T33" fmla="*/ 3 h 47"/>
                <a:gd name="T34" fmla="*/ 23 w 75"/>
                <a:gd name="T35" fmla="*/ 1 h 47"/>
                <a:gd name="T36" fmla="*/ 21 w 75"/>
                <a:gd name="T37" fmla="*/ 0 h 47"/>
                <a:gd name="T38" fmla="*/ 24 w 75"/>
                <a:gd name="T39" fmla="*/ 11 h 47"/>
                <a:gd name="T40" fmla="*/ 3 w 75"/>
                <a:gd name="T41" fmla="*/ 4 h 47"/>
                <a:gd name="T42" fmla="*/ 0 w 75"/>
                <a:gd name="T43" fmla="*/ 12 h 47"/>
                <a:gd name="T44" fmla="*/ 6 w 75"/>
                <a:gd name="T45" fmla="*/ 17 h 47"/>
                <a:gd name="T46" fmla="*/ 3 w 75"/>
                <a:gd name="T47" fmla="*/ 4 h 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5" h="47">
                  <a:moveTo>
                    <a:pt x="3" y="5"/>
                  </a:moveTo>
                  <a:lnTo>
                    <a:pt x="7" y="19"/>
                  </a:lnTo>
                  <a:lnTo>
                    <a:pt x="14" y="24"/>
                  </a:lnTo>
                  <a:lnTo>
                    <a:pt x="20" y="27"/>
                  </a:lnTo>
                  <a:lnTo>
                    <a:pt x="27" y="29"/>
                  </a:lnTo>
                  <a:lnTo>
                    <a:pt x="32" y="32"/>
                  </a:lnTo>
                  <a:lnTo>
                    <a:pt x="38" y="33"/>
                  </a:lnTo>
                  <a:lnTo>
                    <a:pt x="44" y="37"/>
                  </a:lnTo>
                  <a:lnTo>
                    <a:pt x="51" y="42"/>
                  </a:lnTo>
                  <a:lnTo>
                    <a:pt x="58" y="47"/>
                  </a:lnTo>
                  <a:lnTo>
                    <a:pt x="75" y="28"/>
                  </a:lnTo>
                  <a:lnTo>
                    <a:pt x="66" y="20"/>
                  </a:lnTo>
                  <a:lnTo>
                    <a:pt x="57" y="14"/>
                  </a:lnTo>
                  <a:lnTo>
                    <a:pt x="49" y="10"/>
                  </a:lnTo>
                  <a:lnTo>
                    <a:pt x="42" y="7"/>
                  </a:lnTo>
                  <a:lnTo>
                    <a:pt x="35" y="4"/>
                  </a:lnTo>
                  <a:lnTo>
                    <a:pt x="30" y="3"/>
                  </a:lnTo>
                  <a:lnTo>
                    <a:pt x="26" y="1"/>
                  </a:lnTo>
                  <a:lnTo>
                    <a:pt x="23" y="0"/>
                  </a:lnTo>
                  <a:lnTo>
                    <a:pt x="27" y="13"/>
                  </a:lnTo>
                  <a:lnTo>
                    <a:pt x="3" y="5"/>
                  </a:lnTo>
                  <a:lnTo>
                    <a:pt x="0" y="14"/>
                  </a:lnTo>
                  <a:lnTo>
                    <a:pt x="7" y="19"/>
                  </a:lnTo>
                  <a:lnTo>
                    <a:pt x="3" y="5"/>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7" name="Freeform 32">
              <a:extLst>
                <a:ext uri="{FF2B5EF4-FFF2-40B4-BE49-F238E27FC236}">
                  <a16:creationId xmlns:a16="http://schemas.microsoft.com/office/drawing/2014/main" id="{1F7C344A-909F-AB6E-5CEC-2A26C383E337}"/>
                </a:ext>
              </a:extLst>
            </p:cNvPr>
            <p:cNvSpPr>
              <a:spLocks/>
            </p:cNvSpPr>
            <p:nvPr/>
          </p:nvSpPr>
          <p:spPr bwMode="auto">
            <a:xfrm>
              <a:off x="3475" y="1708"/>
              <a:ext cx="53" cy="127"/>
            </a:xfrm>
            <a:custGeom>
              <a:avLst/>
              <a:gdLst>
                <a:gd name="T0" fmla="*/ 49 w 59"/>
                <a:gd name="T1" fmla="*/ 17 h 143"/>
                <a:gd name="T2" fmla="*/ 31 w 59"/>
                <a:gd name="T3" fmla="*/ 17 h 143"/>
                <a:gd name="T4" fmla="*/ 29 w 59"/>
                <a:gd name="T5" fmla="*/ 11 h 143"/>
                <a:gd name="T6" fmla="*/ 29 w 59"/>
                <a:gd name="T7" fmla="*/ 13 h 143"/>
                <a:gd name="T8" fmla="*/ 27 w 59"/>
                <a:gd name="T9" fmla="*/ 19 h 143"/>
                <a:gd name="T10" fmla="*/ 26 w 59"/>
                <a:gd name="T11" fmla="*/ 26 h 143"/>
                <a:gd name="T12" fmla="*/ 23 w 59"/>
                <a:gd name="T13" fmla="*/ 35 h 143"/>
                <a:gd name="T14" fmla="*/ 22 w 59"/>
                <a:gd name="T15" fmla="*/ 44 h 143"/>
                <a:gd name="T16" fmla="*/ 18 w 59"/>
                <a:gd name="T17" fmla="*/ 54 h 143"/>
                <a:gd name="T18" fmla="*/ 15 w 59"/>
                <a:gd name="T19" fmla="*/ 66 h 143"/>
                <a:gd name="T20" fmla="*/ 13 w 59"/>
                <a:gd name="T21" fmla="*/ 75 h 143"/>
                <a:gd name="T22" fmla="*/ 10 w 59"/>
                <a:gd name="T23" fmla="*/ 86 h 143"/>
                <a:gd name="T24" fmla="*/ 6 w 59"/>
                <a:gd name="T25" fmla="*/ 96 h 143"/>
                <a:gd name="T26" fmla="*/ 5 w 59"/>
                <a:gd name="T27" fmla="*/ 104 h 143"/>
                <a:gd name="T28" fmla="*/ 2 w 59"/>
                <a:gd name="T29" fmla="*/ 111 h 143"/>
                <a:gd name="T30" fmla="*/ 1 w 59"/>
                <a:gd name="T31" fmla="*/ 117 h 143"/>
                <a:gd name="T32" fmla="*/ 0 w 59"/>
                <a:gd name="T33" fmla="*/ 120 h 143"/>
                <a:gd name="T34" fmla="*/ 22 w 59"/>
                <a:gd name="T35" fmla="*/ 127 h 143"/>
                <a:gd name="T36" fmla="*/ 22 w 59"/>
                <a:gd name="T37" fmla="*/ 123 h 143"/>
                <a:gd name="T38" fmla="*/ 24 w 59"/>
                <a:gd name="T39" fmla="*/ 118 h 143"/>
                <a:gd name="T40" fmla="*/ 26 w 59"/>
                <a:gd name="T41" fmla="*/ 111 h 143"/>
                <a:gd name="T42" fmla="*/ 30 w 59"/>
                <a:gd name="T43" fmla="*/ 102 h 143"/>
                <a:gd name="T44" fmla="*/ 31 w 59"/>
                <a:gd name="T45" fmla="*/ 91 h 143"/>
                <a:gd name="T46" fmla="*/ 35 w 59"/>
                <a:gd name="T47" fmla="*/ 82 h 143"/>
                <a:gd name="T48" fmla="*/ 39 w 59"/>
                <a:gd name="T49" fmla="*/ 71 h 143"/>
                <a:gd name="T50" fmla="*/ 41 w 59"/>
                <a:gd name="T51" fmla="*/ 61 h 143"/>
                <a:gd name="T52" fmla="*/ 44 w 59"/>
                <a:gd name="T53" fmla="*/ 50 h 143"/>
                <a:gd name="T54" fmla="*/ 47 w 59"/>
                <a:gd name="T55" fmla="*/ 41 h 143"/>
                <a:gd name="T56" fmla="*/ 49 w 59"/>
                <a:gd name="T57" fmla="*/ 32 h 143"/>
                <a:gd name="T58" fmla="*/ 51 w 59"/>
                <a:gd name="T59" fmla="*/ 24 h 143"/>
                <a:gd name="T60" fmla="*/ 52 w 59"/>
                <a:gd name="T61" fmla="*/ 17 h 143"/>
                <a:gd name="T62" fmla="*/ 53 w 59"/>
                <a:gd name="T63" fmla="*/ 11 h 143"/>
                <a:gd name="T64" fmla="*/ 49 w 59"/>
                <a:gd name="T65" fmla="*/ 0 h 143"/>
                <a:gd name="T66" fmla="*/ 31 w 59"/>
                <a:gd name="T67" fmla="*/ 2 h 143"/>
                <a:gd name="T68" fmla="*/ 49 w 59"/>
                <a:gd name="T69" fmla="*/ 17 h 14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 h="143">
                  <a:moveTo>
                    <a:pt x="54" y="19"/>
                  </a:moveTo>
                  <a:lnTo>
                    <a:pt x="35" y="19"/>
                  </a:lnTo>
                  <a:lnTo>
                    <a:pt x="32" y="12"/>
                  </a:lnTo>
                  <a:lnTo>
                    <a:pt x="32" y="15"/>
                  </a:lnTo>
                  <a:lnTo>
                    <a:pt x="30" y="21"/>
                  </a:lnTo>
                  <a:lnTo>
                    <a:pt x="29" y="29"/>
                  </a:lnTo>
                  <a:lnTo>
                    <a:pt x="26" y="39"/>
                  </a:lnTo>
                  <a:lnTo>
                    <a:pt x="24" y="50"/>
                  </a:lnTo>
                  <a:lnTo>
                    <a:pt x="20" y="61"/>
                  </a:lnTo>
                  <a:lnTo>
                    <a:pt x="17" y="74"/>
                  </a:lnTo>
                  <a:lnTo>
                    <a:pt x="14" y="85"/>
                  </a:lnTo>
                  <a:lnTo>
                    <a:pt x="11" y="97"/>
                  </a:lnTo>
                  <a:lnTo>
                    <a:pt x="7" y="108"/>
                  </a:lnTo>
                  <a:lnTo>
                    <a:pt x="6" y="117"/>
                  </a:lnTo>
                  <a:lnTo>
                    <a:pt x="2" y="125"/>
                  </a:lnTo>
                  <a:lnTo>
                    <a:pt x="1" y="132"/>
                  </a:lnTo>
                  <a:lnTo>
                    <a:pt x="0" y="135"/>
                  </a:lnTo>
                  <a:lnTo>
                    <a:pt x="24" y="143"/>
                  </a:lnTo>
                  <a:lnTo>
                    <a:pt x="25" y="139"/>
                  </a:lnTo>
                  <a:lnTo>
                    <a:pt x="27" y="133"/>
                  </a:lnTo>
                  <a:lnTo>
                    <a:pt x="29" y="125"/>
                  </a:lnTo>
                  <a:lnTo>
                    <a:pt x="33" y="115"/>
                  </a:lnTo>
                  <a:lnTo>
                    <a:pt x="35" y="103"/>
                  </a:lnTo>
                  <a:lnTo>
                    <a:pt x="39" y="92"/>
                  </a:lnTo>
                  <a:lnTo>
                    <a:pt x="43" y="80"/>
                  </a:lnTo>
                  <a:lnTo>
                    <a:pt x="46" y="69"/>
                  </a:lnTo>
                  <a:lnTo>
                    <a:pt x="49" y="56"/>
                  </a:lnTo>
                  <a:lnTo>
                    <a:pt x="52" y="46"/>
                  </a:lnTo>
                  <a:lnTo>
                    <a:pt x="55" y="36"/>
                  </a:lnTo>
                  <a:lnTo>
                    <a:pt x="57" y="27"/>
                  </a:lnTo>
                  <a:lnTo>
                    <a:pt x="58" y="19"/>
                  </a:lnTo>
                  <a:lnTo>
                    <a:pt x="59" y="12"/>
                  </a:lnTo>
                  <a:lnTo>
                    <a:pt x="55" y="0"/>
                  </a:lnTo>
                  <a:lnTo>
                    <a:pt x="34" y="2"/>
                  </a:lnTo>
                  <a:lnTo>
                    <a:pt x="54" y="19"/>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8" name="Freeform 33">
              <a:extLst>
                <a:ext uri="{FF2B5EF4-FFF2-40B4-BE49-F238E27FC236}">
                  <a16:creationId xmlns:a16="http://schemas.microsoft.com/office/drawing/2014/main" id="{CC70BBD9-36D9-05C1-11FC-64B34B05EC45}"/>
                </a:ext>
              </a:extLst>
            </p:cNvPr>
            <p:cNvSpPr>
              <a:spLocks/>
            </p:cNvSpPr>
            <p:nvPr/>
          </p:nvSpPr>
          <p:spPr bwMode="auto">
            <a:xfrm>
              <a:off x="3244" y="1710"/>
              <a:ext cx="280" cy="119"/>
            </a:xfrm>
            <a:custGeom>
              <a:avLst/>
              <a:gdLst>
                <a:gd name="T0" fmla="*/ 13 w 312"/>
                <a:gd name="T1" fmla="*/ 119 h 134"/>
                <a:gd name="T2" fmla="*/ 13 w 312"/>
                <a:gd name="T3" fmla="*/ 119 h 134"/>
                <a:gd name="T4" fmla="*/ 31 w 312"/>
                <a:gd name="T5" fmla="*/ 109 h 134"/>
                <a:gd name="T6" fmla="*/ 48 w 312"/>
                <a:gd name="T7" fmla="*/ 101 h 134"/>
                <a:gd name="T8" fmla="*/ 65 w 312"/>
                <a:gd name="T9" fmla="*/ 94 h 134"/>
                <a:gd name="T10" fmla="*/ 82 w 312"/>
                <a:gd name="T11" fmla="*/ 90 h 134"/>
                <a:gd name="T12" fmla="*/ 99 w 312"/>
                <a:gd name="T13" fmla="*/ 86 h 134"/>
                <a:gd name="T14" fmla="*/ 116 w 312"/>
                <a:gd name="T15" fmla="*/ 83 h 134"/>
                <a:gd name="T16" fmla="*/ 134 w 312"/>
                <a:gd name="T17" fmla="*/ 81 h 134"/>
                <a:gd name="T18" fmla="*/ 150 w 312"/>
                <a:gd name="T19" fmla="*/ 80 h 134"/>
                <a:gd name="T20" fmla="*/ 167 w 312"/>
                <a:gd name="T21" fmla="*/ 76 h 134"/>
                <a:gd name="T22" fmla="*/ 184 w 312"/>
                <a:gd name="T23" fmla="*/ 74 h 134"/>
                <a:gd name="T24" fmla="*/ 200 w 312"/>
                <a:gd name="T25" fmla="*/ 69 h 134"/>
                <a:gd name="T26" fmla="*/ 217 w 312"/>
                <a:gd name="T27" fmla="*/ 64 h 134"/>
                <a:gd name="T28" fmla="*/ 233 w 312"/>
                <a:gd name="T29" fmla="*/ 55 h 134"/>
                <a:gd name="T30" fmla="*/ 249 w 312"/>
                <a:gd name="T31" fmla="*/ 44 h 134"/>
                <a:gd name="T32" fmla="*/ 266 w 312"/>
                <a:gd name="T33" fmla="*/ 31 h 134"/>
                <a:gd name="T34" fmla="*/ 280 w 312"/>
                <a:gd name="T35" fmla="*/ 15 h 134"/>
                <a:gd name="T36" fmla="*/ 262 w 312"/>
                <a:gd name="T37" fmla="*/ 0 h 134"/>
                <a:gd name="T38" fmla="*/ 249 w 312"/>
                <a:gd name="T39" fmla="*/ 15 h 134"/>
                <a:gd name="T40" fmla="*/ 236 w 312"/>
                <a:gd name="T41" fmla="*/ 27 h 134"/>
                <a:gd name="T42" fmla="*/ 222 w 312"/>
                <a:gd name="T43" fmla="*/ 36 h 134"/>
                <a:gd name="T44" fmla="*/ 208 w 312"/>
                <a:gd name="T45" fmla="*/ 43 h 134"/>
                <a:gd name="T46" fmla="*/ 194 w 312"/>
                <a:gd name="T47" fmla="*/ 48 h 134"/>
                <a:gd name="T48" fmla="*/ 179 w 312"/>
                <a:gd name="T49" fmla="*/ 52 h 134"/>
                <a:gd name="T50" fmla="*/ 162 w 312"/>
                <a:gd name="T51" fmla="*/ 54 h 134"/>
                <a:gd name="T52" fmla="*/ 147 w 312"/>
                <a:gd name="T53" fmla="*/ 57 h 134"/>
                <a:gd name="T54" fmla="*/ 131 w 312"/>
                <a:gd name="T55" fmla="*/ 60 h 134"/>
                <a:gd name="T56" fmla="*/ 113 w 312"/>
                <a:gd name="T57" fmla="*/ 60 h 134"/>
                <a:gd name="T58" fmla="*/ 95 w 312"/>
                <a:gd name="T59" fmla="*/ 64 h 134"/>
                <a:gd name="T60" fmla="*/ 77 w 312"/>
                <a:gd name="T61" fmla="*/ 67 h 134"/>
                <a:gd name="T62" fmla="*/ 58 w 312"/>
                <a:gd name="T63" fmla="*/ 72 h 134"/>
                <a:gd name="T64" fmla="*/ 39 w 312"/>
                <a:gd name="T65" fmla="*/ 79 h 134"/>
                <a:gd name="T66" fmla="*/ 19 w 312"/>
                <a:gd name="T67" fmla="*/ 88 h 134"/>
                <a:gd name="T68" fmla="*/ 0 w 312"/>
                <a:gd name="T69" fmla="*/ 99 h 134"/>
                <a:gd name="T70" fmla="*/ 0 w 312"/>
                <a:gd name="T71" fmla="*/ 100 h 134"/>
                <a:gd name="T72" fmla="*/ 13 w 312"/>
                <a:gd name="T73" fmla="*/ 119 h 13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12" h="134">
                  <a:moveTo>
                    <a:pt x="14" y="134"/>
                  </a:moveTo>
                  <a:lnTo>
                    <a:pt x="14" y="134"/>
                  </a:lnTo>
                  <a:lnTo>
                    <a:pt x="34" y="123"/>
                  </a:lnTo>
                  <a:lnTo>
                    <a:pt x="54" y="114"/>
                  </a:lnTo>
                  <a:lnTo>
                    <a:pt x="72" y="106"/>
                  </a:lnTo>
                  <a:lnTo>
                    <a:pt x="91" y="101"/>
                  </a:lnTo>
                  <a:lnTo>
                    <a:pt x="110" y="97"/>
                  </a:lnTo>
                  <a:lnTo>
                    <a:pt x="129" y="94"/>
                  </a:lnTo>
                  <a:lnTo>
                    <a:pt x="149" y="91"/>
                  </a:lnTo>
                  <a:lnTo>
                    <a:pt x="167" y="90"/>
                  </a:lnTo>
                  <a:lnTo>
                    <a:pt x="186" y="86"/>
                  </a:lnTo>
                  <a:lnTo>
                    <a:pt x="205" y="83"/>
                  </a:lnTo>
                  <a:lnTo>
                    <a:pt x="223" y="78"/>
                  </a:lnTo>
                  <a:lnTo>
                    <a:pt x="242" y="72"/>
                  </a:lnTo>
                  <a:lnTo>
                    <a:pt x="260" y="62"/>
                  </a:lnTo>
                  <a:lnTo>
                    <a:pt x="278" y="50"/>
                  </a:lnTo>
                  <a:lnTo>
                    <a:pt x="296" y="35"/>
                  </a:lnTo>
                  <a:lnTo>
                    <a:pt x="312" y="17"/>
                  </a:lnTo>
                  <a:lnTo>
                    <a:pt x="292" y="0"/>
                  </a:lnTo>
                  <a:lnTo>
                    <a:pt x="277" y="17"/>
                  </a:lnTo>
                  <a:lnTo>
                    <a:pt x="263" y="30"/>
                  </a:lnTo>
                  <a:lnTo>
                    <a:pt x="247" y="40"/>
                  </a:lnTo>
                  <a:lnTo>
                    <a:pt x="232" y="48"/>
                  </a:lnTo>
                  <a:lnTo>
                    <a:pt x="216" y="54"/>
                  </a:lnTo>
                  <a:lnTo>
                    <a:pt x="199" y="58"/>
                  </a:lnTo>
                  <a:lnTo>
                    <a:pt x="181" y="61"/>
                  </a:lnTo>
                  <a:lnTo>
                    <a:pt x="164" y="64"/>
                  </a:lnTo>
                  <a:lnTo>
                    <a:pt x="146" y="67"/>
                  </a:lnTo>
                  <a:lnTo>
                    <a:pt x="126" y="68"/>
                  </a:lnTo>
                  <a:lnTo>
                    <a:pt x="106" y="72"/>
                  </a:lnTo>
                  <a:lnTo>
                    <a:pt x="86" y="76"/>
                  </a:lnTo>
                  <a:lnTo>
                    <a:pt x="65" y="81"/>
                  </a:lnTo>
                  <a:lnTo>
                    <a:pt x="44" y="89"/>
                  </a:lnTo>
                  <a:lnTo>
                    <a:pt x="21" y="99"/>
                  </a:lnTo>
                  <a:lnTo>
                    <a:pt x="0" y="112"/>
                  </a:lnTo>
                  <a:lnTo>
                    <a:pt x="0" y="113"/>
                  </a:lnTo>
                  <a:lnTo>
                    <a:pt x="14" y="13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9" name="Freeform 34">
              <a:extLst>
                <a:ext uri="{FF2B5EF4-FFF2-40B4-BE49-F238E27FC236}">
                  <a16:creationId xmlns:a16="http://schemas.microsoft.com/office/drawing/2014/main" id="{C2F0CCE2-D56B-A980-118E-83409B2BE936}"/>
                </a:ext>
              </a:extLst>
            </p:cNvPr>
            <p:cNvSpPr>
              <a:spLocks/>
            </p:cNvSpPr>
            <p:nvPr/>
          </p:nvSpPr>
          <p:spPr bwMode="auto">
            <a:xfrm>
              <a:off x="3569" y="1939"/>
              <a:ext cx="20" cy="21"/>
            </a:xfrm>
            <a:custGeom>
              <a:avLst/>
              <a:gdLst>
                <a:gd name="T0" fmla="*/ 10 w 22"/>
                <a:gd name="T1" fmla="*/ 0 h 23"/>
                <a:gd name="T2" fmla="*/ 15 w 22"/>
                <a:gd name="T3" fmla="*/ 1 h 23"/>
                <a:gd name="T4" fmla="*/ 17 w 22"/>
                <a:gd name="T5" fmla="*/ 3 h 23"/>
                <a:gd name="T6" fmla="*/ 19 w 22"/>
                <a:gd name="T7" fmla="*/ 6 h 23"/>
                <a:gd name="T8" fmla="*/ 20 w 22"/>
                <a:gd name="T9" fmla="*/ 10 h 23"/>
                <a:gd name="T10" fmla="*/ 19 w 22"/>
                <a:gd name="T11" fmla="*/ 14 h 23"/>
                <a:gd name="T12" fmla="*/ 17 w 22"/>
                <a:gd name="T13" fmla="*/ 17 h 23"/>
                <a:gd name="T14" fmla="*/ 15 w 22"/>
                <a:gd name="T15" fmla="*/ 19 h 23"/>
                <a:gd name="T16" fmla="*/ 10 w 22"/>
                <a:gd name="T17" fmla="*/ 21 h 23"/>
                <a:gd name="T18" fmla="*/ 6 w 22"/>
                <a:gd name="T19" fmla="*/ 19 h 23"/>
                <a:gd name="T20" fmla="*/ 4 w 22"/>
                <a:gd name="T21" fmla="*/ 17 h 23"/>
                <a:gd name="T22" fmla="*/ 1 w 22"/>
                <a:gd name="T23" fmla="*/ 14 h 23"/>
                <a:gd name="T24" fmla="*/ 0 w 22"/>
                <a:gd name="T25" fmla="*/ 10 h 23"/>
                <a:gd name="T26" fmla="*/ 1 w 22"/>
                <a:gd name="T27" fmla="*/ 6 h 23"/>
                <a:gd name="T28" fmla="*/ 4 w 22"/>
                <a:gd name="T29" fmla="*/ 3 h 23"/>
                <a:gd name="T30" fmla="*/ 6 w 22"/>
                <a:gd name="T31" fmla="*/ 1 h 23"/>
                <a:gd name="T32" fmla="*/ 10 w 22"/>
                <a:gd name="T33" fmla="*/ 0 h 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 h="23">
                  <a:moveTo>
                    <a:pt x="11" y="0"/>
                  </a:moveTo>
                  <a:lnTo>
                    <a:pt x="16" y="1"/>
                  </a:lnTo>
                  <a:lnTo>
                    <a:pt x="19" y="3"/>
                  </a:lnTo>
                  <a:lnTo>
                    <a:pt x="21" y="7"/>
                  </a:lnTo>
                  <a:lnTo>
                    <a:pt x="22" y="11"/>
                  </a:lnTo>
                  <a:lnTo>
                    <a:pt x="21" y="15"/>
                  </a:lnTo>
                  <a:lnTo>
                    <a:pt x="19" y="19"/>
                  </a:lnTo>
                  <a:lnTo>
                    <a:pt x="16" y="21"/>
                  </a:lnTo>
                  <a:lnTo>
                    <a:pt x="11" y="23"/>
                  </a:lnTo>
                  <a:lnTo>
                    <a:pt x="7" y="21"/>
                  </a:lnTo>
                  <a:lnTo>
                    <a:pt x="4" y="19"/>
                  </a:lnTo>
                  <a:lnTo>
                    <a:pt x="1" y="15"/>
                  </a:lnTo>
                  <a:lnTo>
                    <a:pt x="0" y="11"/>
                  </a:lnTo>
                  <a:lnTo>
                    <a:pt x="1" y="7"/>
                  </a:lnTo>
                  <a:lnTo>
                    <a:pt x="4" y="3"/>
                  </a:lnTo>
                  <a:lnTo>
                    <a:pt x="7" y="1"/>
                  </a:lnTo>
                  <a:lnTo>
                    <a:pt x="11"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0" name="Freeform 35">
              <a:extLst>
                <a:ext uri="{FF2B5EF4-FFF2-40B4-BE49-F238E27FC236}">
                  <a16:creationId xmlns:a16="http://schemas.microsoft.com/office/drawing/2014/main" id="{D5D01C3A-6CCE-40E4-F3B4-4118ECDE6AD9}"/>
                </a:ext>
              </a:extLst>
            </p:cNvPr>
            <p:cNvSpPr>
              <a:spLocks/>
            </p:cNvSpPr>
            <p:nvPr/>
          </p:nvSpPr>
          <p:spPr bwMode="auto">
            <a:xfrm>
              <a:off x="3579" y="1936"/>
              <a:ext cx="14" cy="13"/>
            </a:xfrm>
            <a:custGeom>
              <a:avLst/>
              <a:gdLst>
                <a:gd name="T0" fmla="*/ 14 w 15"/>
                <a:gd name="T1" fmla="*/ 13 h 15"/>
                <a:gd name="T2" fmla="*/ 12 w 15"/>
                <a:gd name="T3" fmla="*/ 8 h 15"/>
                <a:gd name="T4" fmla="*/ 9 w 15"/>
                <a:gd name="T5" fmla="*/ 4 h 15"/>
                <a:gd name="T6" fmla="*/ 6 w 15"/>
                <a:gd name="T7" fmla="*/ 2 h 15"/>
                <a:gd name="T8" fmla="*/ 0 w 15"/>
                <a:gd name="T9" fmla="*/ 0 h 15"/>
                <a:gd name="T10" fmla="*/ 0 w 15"/>
                <a:gd name="T11" fmla="*/ 6 h 15"/>
                <a:gd name="T12" fmla="*/ 3 w 15"/>
                <a:gd name="T13" fmla="*/ 8 h 15"/>
                <a:gd name="T14" fmla="*/ 6 w 15"/>
                <a:gd name="T15" fmla="*/ 8 h 15"/>
                <a:gd name="T16" fmla="*/ 7 w 15"/>
                <a:gd name="T17" fmla="*/ 10 h 15"/>
                <a:gd name="T18" fmla="*/ 7 w 15"/>
                <a:gd name="T19" fmla="*/ 13 h 15"/>
                <a:gd name="T20" fmla="*/ 14 w 15"/>
                <a:gd name="T21" fmla="*/ 13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 h="15">
                  <a:moveTo>
                    <a:pt x="15" y="15"/>
                  </a:moveTo>
                  <a:lnTo>
                    <a:pt x="13" y="9"/>
                  </a:lnTo>
                  <a:lnTo>
                    <a:pt x="10" y="5"/>
                  </a:lnTo>
                  <a:lnTo>
                    <a:pt x="6" y="2"/>
                  </a:lnTo>
                  <a:lnTo>
                    <a:pt x="0" y="0"/>
                  </a:lnTo>
                  <a:lnTo>
                    <a:pt x="0" y="7"/>
                  </a:lnTo>
                  <a:lnTo>
                    <a:pt x="3" y="9"/>
                  </a:lnTo>
                  <a:lnTo>
                    <a:pt x="6" y="9"/>
                  </a:lnTo>
                  <a:lnTo>
                    <a:pt x="7" y="12"/>
                  </a:lnTo>
                  <a:lnTo>
                    <a:pt x="8" y="15"/>
                  </a:lnTo>
                  <a:lnTo>
                    <a:pt x="15" y="15"/>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1" name="Freeform 36">
              <a:extLst>
                <a:ext uri="{FF2B5EF4-FFF2-40B4-BE49-F238E27FC236}">
                  <a16:creationId xmlns:a16="http://schemas.microsoft.com/office/drawing/2014/main" id="{50AA7536-BF06-1746-AA95-051649635CC3}"/>
                </a:ext>
              </a:extLst>
            </p:cNvPr>
            <p:cNvSpPr>
              <a:spLocks/>
            </p:cNvSpPr>
            <p:nvPr/>
          </p:nvSpPr>
          <p:spPr bwMode="auto">
            <a:xfrm>
              <a:off x="3579" y="1949"/>
              <a:ext cx="14" cy="14"/>
            </a:xfrm>
            <a:custGeom>
              <a:avLst/>
              <a:gdLst>
                <a:gd name="T0" fmla="*/ 0 w 15"/>
                <a:gd name="T1" fmla="*/ 14 h 15"/>
                <a:gd name="T2" fmla="*/ 6 w 15"/>
                <a:gd name="T3" fmla="*/ 12 h 15"/>
                <a:gd name="T4" fmla="*/ 9 w 15"/>
                <a:gd name="T5" fmla="*/ 9 h 15"/>
                <a:gd name="T6" fmla="*/ 12 w 15"/>
                <a:gd name="T7" fmla="*/ 6 h 15"/>
                <a:gd name="T8" fmla="*/ 14 w 15"/>
                <a:gd name="T9" fmla="*/ 0 h 15"/>
                <a:gd name="T10" fmla="*/ 7 w 15"/>
                <a:gd name="T11" fmla="*/ 0 h 15"/>
                <a:gd name="T12" fmla="*/ 7 w 15"/>
                <a:gd name="T13" fmla="*/ 3 h 15"/>
                <a:gd name="T14" fmla="*/ 6 w 15"/>
                <a:gd name="T15" fmla="*/ 6 h 15"/>
                <a:gd name="T16" fmla="*/ 3 w 15"/>
                <a:gd name="T17" fmla="*/ 7 h 15"/>
                <a:gd name="T18" fmla="*/ 0 w 15"/>
                <a:gd name="T19" fmla="*/ 7 h 15"/>
                <a:gd name="T20" fmla="*/ 0 w 15"/>
                <a:gd name="T21" fmla="*/ 14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 h="15">
                  <a:moveTo>
                    <a:pt x="0" y="15"/>
                  </a:moveTo>
                  <a:lnTo>
                    <a:pt x="6" y="13"/>
                  </a:lnTo>
                  <a:lnTo>
                    <a:pt x="10" y="10"/>
                  </a:lnTo>
                  <a:lnTo>
                    <a:pt x="13" y="6"/>
                  </a:lnTo>
                  <a:lnTo>
                    <a:pt x="15" y="0"/>
                  </a:lnTo>
                  <a:lnTo>
                    <a:pt x="8" y="0"/>
                  </a:lnTo>
                  <a:lnTo>
                    <a:pt x="7" y="3"/>
                  </a:lnTo>
                  <a:lnTo>
                    <a:pt x="6" y="6"/>
                  </a:lnTo>
                  <a:lnTo>
                    <a:pt x="3" y="7"/>
                  </a:lnTo>
                  <a:lnTo>
                    <a:pt x="0" y="8"/>
                  </a:lnTo>
                  <a:lnTo>
                    <a:pt x="0" y="15"/>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2" name="Freeform 37">
              <a:extLst>
                <a:ext uri="{FF2B5EF4-FFF2-40B4-BE49-F238E27FC236}">
                  <a16:creationId xmlns:a16="http://schemas.microsoft.com/office/drawing/2014/main" id="{A8CFC8B6-DB48-B4D6-7117-D498B56CC6D6}"/>
                </a:ext>
              </a:extLst>
            </p:cNvPr>
            <p:cNvSpPr>
              <a:spLocks/>
            </p:cNvSpPr>
            <p:nvPr/>
          </p:nvSpPr>
          <p:spPr bwMode="auto">
            <a:xfrm>
              <a:off x="3567" y="1949"/>
              <a:ext cx="12" cy="14"/>
            </a:xfrm>
            <a:custGeom>
              <a:avLst/>
              <a:gdLst>
                <a:gd name="T0" fmla="*/ 0 w 14"/>
                <a:gd name="T1" fmla="*/ 0 h 15"/>
                <a:gd name="T2" fmla="*/ 1 w 14"/>
                <a:gd name="T3" fmla="*/ 6 h 15"/>
                <a:gd name="T4" fmla="*/ 3 w 14"/>
                <a:gd name="T5" fmla="*/ 9 h 15"/>
                <a:gd name="T6" fmla="*/ 8 w 14"/>
                <a:gd name="T7" fmla="*/ 12 h 15"/>
                <a:gd name="T8" fmla="*/ 12 w 14"/>
                <a:gd name="T9" fmla="*/ 14 h 15"/>
                <a:gd name="T10" fmla="*/ 12 w 14"/>
                <a:gd name="T11" fmla="*/ 7 h 15"/>
                <a:gd name="T12" fmla="*/ 9 w 14"/>
                <a:gd name="T13" fmla="*/ 7 h 15"/>
                <a:gd name="T14" fmla="*/ 8 w 14"/>
                <a:gd name="T15" fmla="*/ 6 h 15"/>
                <a:gd name="T16" fmla="*/ 6 w 14"/>
                <a:gd name="T17" fmla="*/ 3 h 15"/>
                <a:gd name="T18" fmla="*/ 6 w 14"/>
                <a:gd name="T19" fmla="*/ 0 h 15"/>
                <a:gd name="T20" fmla="*/ 0 w 14"/>
                <a:gd name="T21" fmla="*/ 0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 h="15">
                  <a:moveTo>
                    <a:pt x="0" y="0"/>
                  </a:moveTo>
                  <a:lnTo>
                    <a:pt x="1" y="6"/>
                  </a:lnTo>
                  <a:lnTo>
                    <a:pt x="4" y="10"/>
                  </a:lnTo>
                  <a:lnTo>
                    <a:pt x="9" y="13"/>
                  </a:lnTo>
                  <a:lnTo>
                    <a:pt x="14" y="15"/>
                  </a:lnTo>
                  <a:lnTo>
                    <a:pt x="14" y="8"/>
                  </a:lnTo>
                  <a:lnTo>
                    <a:pt x="11" y="7"/>
                  </a:lnTo>
                  <a:lnTo>
                    <a:pt x="9" y="6"/>
                  </a:lnTo>
                  <a:lnTo>
                    <a:pt x="7" y="3"/>
                  </a:lnTo>
                  <a:lnTo>
                    <a:pt x="7" y="0"/>
                  </a:lnTo>
                  <a:lnTo>
                    <a:pt x="0"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3" name="Freeform 38">
              <a:extLst>
                <a:ext uri="{FF2B5EF4-FFF2-40B4-BE49-F238E27FC236}">
                  <a16:creationId xmlns:a16="http://schemas.microsoft.com/office/drawing/2014/main" id="{493A9989-38E5-A686-5B8E-BD172087845E}"/>
                </a:ext>
              </a:extLst>
            </p:cNvPr>
            <p:cNvSpPr>
              <a:spLocks/>
            </p:cNvSpPr>
            <p:nvPr/>
          </p:nvSpPr>
          <p:spPr bwMode="auto">
            <a:xfrm>
              <a:off x="3567" y="1936"/>
              <a:ext cx="12" cy="13"/>
            </a:xfrm>
            <a:custGeom>
              <a:avLst/>
              <a:gdLst>
                <a:gd name="T0" fmla="*/ 12 w 14"/>
                <a:gd name="T1" fmla="*/ 0 h 15"/>
                <a:gd name="T2" fmla="*/ 8 w 14"/>
                <a:gd name="T3" fmla="*/ 2 h 15"/>
                <a:gd name="T4" fmla="*/ 3 w 14"/>
                <a:gd name="T5" fmla="*/ 4 h 15"/>
                <a:gd name="T6" fmla="*/ 1 w 14"/>
                <a:gd name="T7" fmla="*/ 8 h 15"/>
                <a:gd name="T8" fmla="*/ 0 w 14"/>
                <a:gd name="T9" fmla="*/ 13 h 15"/>
                <a:gd name="T10" fmla="*/ 6 w 14"/>
                <a:gd name="T11" fmla="*/ 13 h 15"/>
                <a:gd name="T12" fmla="*/ 6 w 14"/>
                <a:gd name="T13" fmla="*/ 10 h 15"/>
                <a:gd name="T14" fmla="*/ 8 w 14"/>
                <a:gd name="T15" fmla="*/ 8 h 15"/>
                <a:gd name="T16" fmla="*/ 9 w 14"/>
                <a:gd name="T17" fmla="*/ 8 h 15"/>
                <a:gd name="T18" fmla="*/ 12 w 14"/>
                <a:gd name="T19" fmla="*/ 6 h 15"/>
                <a:gd name="T20" fmla="*/ 12 w 14"/>
                <a:gd name="T21" fmla="*/ 0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 h="15">
                  <a:moveTo>
                    <a:pt x="14" y="0"/>
                  </a:moveTo>
                  <a:lnTo>
                    <a:pt x="9" y="2"/>
                  </a:lnTo>
                  <a:lnTo>
                    <a:pt x="4" y="5"/>
                  </a:lnTo>
                  <a:lnTo>
                    <a:pt x="1" y="9"/>
                  </a:lnTo>
                  <a:lnTo>
                    <a:pt x="0" y="15"/>
                  </a:lnTo>
                  <a:lnTo>
                    <a:pt x="7" y="15"/>
                  </a:lnTo>
                  <a:lnTo>
                    <a:pt x="7" y="12"/>
                  </a:lnTo>
                  <a:lnTo>
                    <a:pt x="9" y="9"/>
                  </a:lnTo>
                  <a:lnTo>
                    <a:pt x="11" y="9"/>
                  </a:lnTo>
                  <a:lnTo>
                    <a:pt x="14" y="7"/>
                  </a:lnTo>
                  <a:lnTo>
                    <a:pt x="14"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4" name="Freeform 39">
              <a:extLst>
                <a:ext uri="{FF2B5EF4-FFF2-40B4-BE49-F238E27FC236}">
                  <a16:creationId xmlns:a16="http://schemas.microsoft.com/office/drawing/2014/main" id="{ADC8C000-F5F6-80CF-2570-99553DB6C37B}"/>
                </a:ext>
              </a:extLst>
            </p:cNvPr>
            <p:cNvSpPr>
              <a:spLocks/>
            </p:cNvSpPr>
            <p:nvPr/>
          </p:nvSpPr>
          <p:spPr bwMode="auto">
            <a:xfrm>
              <a:off x="3649" y="2202"/>
              <a:ext cx="43" cy="42"/>
            </a:xfrm>
            <a:custGeom>
              <a:avLst/>
              <a:gdLst>
                <a:gd name="T0" fmla="*/ 22 w 48"/>
                <a:gd name="T1" fmla="*/ 0 h 47"/>
                <a:gd name="T2" fmla="*/ 26 w 48"/>
                <a:gd name="T3" fmla="*/ 0 h 47"/>
                <a:gd name="T4" fmla="*/ 30 w 48"/>
                <a:gd name="T5" fmla="*/ 1 h 47"/>
                <a:gd name="T6" fmla="*/ 33 w 48"/>
                <a:gd name="T7" fmla="*/ 4 h 47"/>
                <a:gd name="T8" fmla="*/ 37 w 48"/>
                <a:gd name="T9" fmla="*/ 5 h 47"/>
                <a:gd name="T10" fmla="*/ 39 w 48"/>
                <a:gd name="T11" fmla="*/ 9 h 47"/>
                <a:gd name="T12" fmla="*/ 41 w 48"/>
                <a:gd name="T13" fmla="*/ 13 h 47"/>
                <a:gd name="T14" fmla="*/ 42 w 48"/>
                <a:gd name="T15" fmla="*/ 16 h 47"/>
                <a:gd name="T16" fmla="*/ 43 w 48"/>
                <a:gd name="T17" fmla="*/ 21 h 47"/>
                <a:gd name="T18" fmla="*/ 42 w 48"/>
                <a:gd name="T19" fmla="*/ 25 h 47"/>
                <a:gd name="T20" fmla="*/ 41 w 48"/>
                <a:gd name="T21" fmla="*/ 29 h 47"/>
                <a:gd name="T22" fmla="*/ 39 w 48"/>
                <a:gd name="T23" fmla="*/ 33 h 47"/>
                <a:gd name="T24" fmla="*/ 37 w 48"/>
                <a:gd name="T25" fmla="*/ 37 h 47"/>
                <a:gd name="T26" fmla="*/ 33 w 48"/>
                <a:gd name="T27" fmla="*/ 39 h 47"/>
                <a:gd name="T28" fmla="*/ 30 w 48"/>
                <a:gd name="T29" fmla="*/ 41 h 47"/>
                <a:gd name="T30" fmla="*/ 26 w 48"/>
                <a:gd name="T31" fmla="*/ 42 h 47"/>
                <a:gd name="T32" fmla="*/ 22 w 48"/>
                <a:gd name="T33" fmla="*/ 42 h 47"/>
                <a:gd name="T34" fmla="*/ 17 w 48"/>
                <a:gd name="T35" fmla="*/ 42 h 47"/>
                <a:gd name="T36" fmla="*/ 13 w 48"/>
                <a:gd name="T37" fmla="*/ 41 h 47"/>
                <a:gd name="T38" fmla="*/ 10 w 48"/>
                <a:gd name="T39" fmla="*/ 39 h 47"/>
                <a:gd name="T40" fmla="*/ 7 w 48"/>
                <a:gd name="T41" fmla="*/ 37 h 47"/>
                <a:gd name="T42" fmla="*/ 4 w 48"/>
                <a:gd name="T43" fmla="*/ 33 h 47"/>
                <a:gd name="T44" fmla="*/ 2 w 48"/>
                <a:gd name="T45" fmla="*/ 29 h 47"/>
                <a:gd name="T46" fmla="*/ 1 w 48"/>
                <a:gd name="T47" fmla="*/ 25 h 47"/>
                <a:gd name="T48" fmla="*/ 0 w 48"/>
                <a:gd name="T49" fmla="*/ 21 h 47"/>
                <a:gd name="T50" fmla="*/ 1 w 48"/>
                <a:gd name="T51" fmla="*/ 16 h 47"/>
                <a:gd name="T52" fmla="*/ 2 w 48"/>
                <a:gd name="T53" fmla="*/ 13 h 47"/>
                <a:gd name="T54" fmla="*/ 4 w 48"/>
                <a:gd name="T55" fmla="*/ 9 h 47"/>
                <a:gd name="T56" fmla="*/ 7 w 48"/>
                <a:gd name="T57" fmla="*/ 5 h 47"/>
                <a:gd name="T58" fmla="*/ 10 w 48"/>
                <a:gd name="T59" fmla="*/ 4 h 47"/>
                <a:gd name="T60" fmla="*/ 13 w 48"/>
                <a:gd name="T61" fmla="*/ 1 h 47"/>
                <a:gd name="T62" fmla="*/ 17 w 48"/>
                <a:gd name="T63" fmla="*/ 0 h 47"/>
                <a:gd name="T64" fmla="*/ 22 w 48"/>
                <a:gd name="T65" fmla="*/ 0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 h="47">
                  <a:moveTo>
                    <a:pt x="24" y="0"/>
                  </a:moveTo>
                  <a:lnTo>
                    <a:pt x="29" y="0"/>
                  </a:lnTo>
                  <a:lnTo>
                    <a:pt x="34" y="1"/>
                  </a:lnTo>
                  <a:lnTo>
                    <a:pt x="37" y="4"/>
                  </a:lnTo>
                  <a:lnTo>
                    <a:pt x="41" y="6"/>
                  </a:lnTo>
                  <a:lnTo>
                    <a:pt x="44" y="10"/>
                  </a:lnTo>
                  <a:lnTo>
                    <a:pt x="46" y="14"/>
                  </a:lnTo>
                  <a:lnTo>
                    <a:pt x="47" y="18"/>
                  </a:lnTo>
                  <a:lnTo>
                    <a:pt x="48" y="23"/>
                  </a:lnTo>
                  <a:lnTo>
                    <a:pt x="47" y="28"/>
                  </a:lnTo>
                  <a:lnTo>
                    <a:pt x="46" y="33"/>
                  </a:lnTo>
                  <a:lnTo>
                    <a:pt x="44" y="37"/>
                  </a:lnTo>
                  <a:lnTo>
                    <a:pt x="41" y="41"/>
                  </a:lnTo>
                  <a:lnTo>
                    <a:pt x="37" y="44"/>
                  </a:lnTo>
                  <a:lnTo>
                    <a:pt x="34" y="46"/>
                  </a:lnTo>
                  <a:lnTo>
                    <a:pt x="29" y="47"/>
                  </a:lnTo>
                  <a:lnTo>
                    <a:pt x="24" y="47"/>
                  </a:lnTo>
                  <a:lnTo>
                    <a:pt x="19" y="47"/>
                  </a:lnTo>
                  <a:lnTo>
                    <a:pt x="15" y="46"/>
                  </a:lnTo>
                  <a:lnTo>
                    <a:pt x="11" y="44"/>
                  </a:lnTo>
                  <a:lnTo>
                    <a:pt x="8" y="41"/>
                  </a:lnTo>
                  <a:lnTo>
                    <a:pt x="4" y="37"/>
                  </a:lnTo>
                  <a:lnTo>
                    <a:pt x="2" y="33"/>
                  </a:lnTo>
                  <a:lnTo>
                    <a:pt x="1" y="28"/>
                  </a:lnTo>
                  <a:lnTo>
                    <a:pt x="0" y="23"/>
                  </a:lnTo>
                  <a:lnTo>
                    <a:pt x="1" y="18"/>
                  </a:lnTo>
                  <a:lnTo>
                    <a:pt x="2" y="14"/>
                  </a:lnTo>
                  <a:lnTo>
                    <a:pt x="4" y="10"/>
                  </a:lnTo>
                  <a:lnTo>
                    <a:pt x="8" y="6"/>
                  </a:lnTo>
                  <a:lnTo>
                    <a:pt x="11" y="4"/>
                  </a:lnTo>
                  <a:lnTo>
                    <a:pt x="15" y="1"/>
                  </a:lnTo>
                  <a:lnTo>
                    <a:pt x="19" y="0"/>
                  </a:lnTo>
                  <a:lnTo>
                    <a:pt x="24"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5" name="Freeform 40">
              <a:extLst>
                <a:ext uri="{FF2B5EF4-FFF2-40B4-BE49-F238E27FC236}">
                  <a16:creationId xmlns:a16="http://schemas.microsoft.com/office/drawing/2014/main" id="{1A9374C5-E2B2-36E7-2994-57E0B138E801}"/>
                </a:ext>
              </a:extLst>
            </p:cNvPr>
            <p:cNvSpPr>
              <a:spLocks/>
            </p:cNvSpPr>
            <p:nvPr/>
          </p:nvSpPr>
          <p:spPr bwMode="auto">
            <a:xfrm>
              <a:off x="3671" y="2198"/>
              <a:ext cx="25" cy="25"/>
            </a:xfrm>
            <a:custGeom>
              <a:avLst/>
              <a:gdLst>
                <a:gd name="T0" fmla="*/ 25 w 28"/>
                <a:gd name="T1" fmla="*/ 25 h 28"/>
                <a:gd name="T2" fmla="*/ 25 w 28"/>
                <a:gd name="T3" fmla="*/ 21 h 28"/>
                <a:gd name="T4" fmla="*/ 23 w 28"/>
                <a:gd name="T5" fmla="*/ 16 h 28"/>
                <a:gd name="T6" fmla="*/ 21 w 28"/>
                <a:gd name="T7" fmla="*/ 12 h 28"/>
                <a:gd name="T8" fmla="*/ 19 w 28"/>
                <a:gd name="T9" fmla="*/ 7 h 28"/>
                <a:gd name="T10" fmla="*/ 14 w 28"/>
                <a:gd name="T11" fmla="*/ 4 h 28"/>
                <a:gd name="T12" fmla="*/ 11 w 28"/>
                <a:gd name="T13" fmla="*/ 3 h 28"/>
                <a:gd name="T14" fmla="*/ 5 w 28"/>
                <a:gd name="T15" fmla="*/ 1 h 28"/>
                <a:gd name="T16" fmla="*/ 0 w 28"/>
                <a:gd name="T17" fmla="*/ 0 h 28"/>
                <a:gd name="T18" fmla="*/ 0 w 28"/>
                <a:gd name="T19" fmla="*/ 8 h 28"/>
                <a:gd name="T20" fmla="*/ 4 w 28"/>
                <a:gd name="T21" fmla="*/ 8 h 28"/>
                <a:gd name="T22" fmla="*/ 7 w 28"/>
                <a:gd name="T23" fmla="*/ 9 h 28"/>
                <a:gd name="T24" fmla="*/ 11 w 28"/>
                <a:gd name="T25" fmla="*/ 12 h 28"/>
                <a:gd name="T26" fmla="*/ 13 w 28"/>
                <a:gd name="T27" fmla="*/ 13 h 28"/>
                <a:gd name="T28" fmla="*/ 15 w 28"/>
                <a:gd name="T29" fmla="*/ 16 h 28"/>
                <a:gd name="T30" fmla="*/ 16 w 28"/>
                <a:gd name="T31" fmla="*/ 19 h 28"/>
                <a:gd name="T32" fmla="*/ 17 w 28"/>
                <a:gd name="T33" fmla="*/ 21 h 28"/>
                <a:gd name="T34" fmla="*/ 18 w 28"/>
                <a:gd name="T35" fmla="*/ 25 h 28"/>
                <a:gd name="T36" fmla="*/ 25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28"/>
                  </a:moveTo>
                  <a:lnTo>
                    <a:pt x="28" y="23"/>
                  </a:lnTo>
                  <a:lnTo>
                    <a:pt x="26" y="18"/>
                  </a:lnTo>
                  <a:lnTo>
                    <a:pt x="24" y="13"/>
                  </a:lnTo>
                  <a:lnTo>
                    <a:pt x="21" y="8"/>
                  </a:lnTo>
                  <a:lnTo>
                    <a:pt x="16" y="5"/>
                  </a:lnTo>
                  <a:lnTo>
                    <a:pt x="12" y="3"/>
                  </a:lnTo>
                  <a:lnTo>
                    <a:pt x="6" y="1"/>
                  </a:lnTo>
                  <a:lnTo>
                    <a:pt x="0" y="0"/>
                  </a:lnTo>
                  <a:lnTo>
                    <a:pt x="0" y="9"/>
                  </a:lnTo>
                  <a:lnTo>
                    <a:pt x="5" y="9"/>
                  </a:lnTo>
                  <a:lnTo>
                    <a:pt x="8" y="10"/>
                  </a:lnTo>
                  <a:lnTo>
                    <a:pt x="12" y="13"/>
                  </a:lnTo>
                  <a:lnTo>
                    <a:pt x="14" y="14"/>
                  </a:lnTo>
                  <a:lnTo>
                    <a:pt x="17" y="18"/>
                  </a:lnTo>
                  <a:lnTo>
                    <a:pt x="18" y="21"/>
                  </a:lnTo>
                  <a:lnTo>
                    <a:pt x="19" y="24"/>
                  </a:lnTo>
                  <a:lnTo>
                    <a:pt x="20" y="28"/>
                  </a:lnTo>
                  <a:lnTo>
                    <a:pt x="28"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6" name="Freeform 41">
              <a:extLst>
                <a:ext uri="{FF2B5EF4-FFF2-40B4-BE49-F238E27FC236}">
                  <a16:creationId xmlns:a16="http://schemas.microsoft.com/office/drawing/2014/main" id="{CF6C53FC-4DAA-37F1-4D04-3BE186643D63}"/>
                </a:ext>
              </a:extLst>
            </p:cNvPr>
            <p:cNvSpPr>
              <a:spLocks/>
            </p:cNvSpPr>
            <p:nvPr/>
          </p:nvSpPr>
          <p:spPr bwMode="auto">
            <a:xfrm>
              <a:off x="3671" y="2223"/>
              <a:ext cx="25" cy="25"/>
            </a:xfrm>
            <a:custGeom>
              <a:avLst/>
              <a:gdLst>
                <a:gd name="T0" fmla="*/ 0 w 28"/>
                <a:gd name="T1" fmla="*/ 25 h 29"/>
                <a:gd name="T2" fmla="*/ 5 w 28"/>
                <a:gd name="T3" fmla="*/ 24 h 29"/>
                <a:gd name="T4" fmla="*/ 11 w 28"/>
                <a:gd name="T5" fmla="*/ 23 h 29"/>
                <a:gd name="T6" fmla="*/ 15 w 28"/>
                <a:gd name="T7" fmla="*/ 21 h 29"/>
                <a:gd name="T8" fmla="*/ 19 w 28"/>
                <a:gd name="T9" fmla="*/ 18 h 29"/>
                <a:gd name="T10" fmla="*/ 21 w 28"/>
                <a:gd name="T11" fmla="*/ 15 h 29"/>
                <a:gd name="T12" fmla="*/ 23 w 28"/>
                <a:gd name="T13" fmla="*/ 10 h 29"/>
                <a:gd name="T14" fmla="*/ 25 w 28"/>
                <a:gd name="T15" fmla="*/ 5 h 29"/>
                <a:gd name="T16" fmla="*/ 25 w 28"/>
                <a:gd name="T17" fmla="*/ 0 h 29"/>
                <a:gd name="T18" fmla="*/ 18 w 28"/>
                <a:gd name="T19" fmla="*/ 0 h 29"/>
                <a:gd name="T20" fmla="*/ 17 w 28"/>
                <a:gd name="T21" fmla="*/ 4 h 29"/>
                <a:gd name="T22" fmla="*/ 16 w 28"/>
                <a:gd name="T23" fmla="*/ 8 h 29"/>
                <a:gd name="T24" fmla="*/ 15 w 28"/>
                <a:gd name="T25" fmla="*/ 9 h 29"/>
                <a:gd name="T26" fmla="*/ 13 w 28"/>
                <a:gd name="T27" fmla="*/ 12 h 29"/>
                <a:gd name="T28" fmla="*/ 10 w 28"/>
                <a:gd name="T29" fmla="*/ 15 h 29"/>
                <a:gd name="T30" fmla="*/ 7 w 28"/>
                <a:gd name="T31" fmla="*/ 16 h 29"/>
                <a:gd name="T32" fmla="*/ 4 w 28"/>
                <a:gd name="T33" fmla="*/ 16 h 29"/>
                <a:gd name="T34" fmla="*/ 0 w 28"/>
                <a:gd name="T35" fmla="*/ 17 h 29"/>
                <a:gd name="T36" fmla="*/ 0 w 28"/>
                <a:gd name="T37" fmla="*/ 25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0" y="29"/>
                  </a:moveTo>
                  <a:lnTo>
                    <a:pt x="6" y="28"/>
                  </a:lnTo>
                  <a:lnTo>
                    <a:pt x="12" y="27"/>
                  </a:lnTo>
                  <a:lnTo>
                    <a:pt x="17" y="24"/>
                  </a:lnTo>
                  <a:lnTo>
                    <a:pt x="21" y="21"/>
                  </a:lnTo>
                  <a:lnTo>
                    <a:pt x="24" y="17"/>
                  </a:lnTo>
                  <a:lnTo>
                    <a:pt x="26" y="12"/>
                  </a:lnTo>
                  <a:lnTo>
                    <a:pt x="28" y="6"/>
                  </a:lnTo>
                  <a:lnTo>
                    <a:pt x="28" y="0"/>
                  </a:lnTo>
                  <a:lnTo>
                    <a:pt x="20" y="0"/>
                  </a:lnTo>
                  <a:lnTo>
                    <a:pt x="19" y="5"/>
                  </a:lnTo>
                  <a:lnTo>
                    <a:pt x="18" y="9"/>
                  </a:lnTo>
                  <a:lnTo>
                    <a:pt x="17" y="11"/>
                  </a:lnTo>
                  <a:lnTo>
                    <a:pt x="14" y="14"/>
                  </a:lnTo>
                  <a:lnTo>
                    <a:pt x="11" y="17"/>
                  </a:lnTo>
                  <a:lnTo>
                    <a:pt x="8" y="19"/>
                  </a:lnTo>
                  <a:lnTo>
                    <a:pt x="5" y="19"/>
                  </a:lnTo>
                  <a:lnTo>
                    <a:pt x="0" y="20"/>
                  </a:lnTo>
                  <a:lnTo>
                    <a:pt x="0" y="29"/>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7" name="Freeform 42">
              <a:extLst>
                <a:ext uri="{FF2B5EF4-FFF2-40B4-BE49-F238E27FC236}">
                  <a16:creationId xmlns:a16="http://schemas.microsoft.com/office/drawing/2014/main" id="{39DB47D6-8D5D-8353-2AE2-720C0BF274DB}"/>
                </a:ext>
              </a:extLst>
            </p:cNvPr>
            <p:cNvSpPr>
              <a:spLocks/>
            </p:cNvSpPr>
            <p:nvPr/>
          </p:nvSpPr>
          <p:spPr bwMode="auto">
            <a:xfrm>
              <a:off x="3646" y="2223"/>
              <a:ext cx="25" cy="25"/>
            </a:xfrm>
            <a:custGeom>
              <a:avLst/>
              <a:gdLst>
                <a:gd name="T0" fmla="*/ 0 w 28"/>
                <a:gd name="T1" fmla="*/ 0 h 29"/>
                <a:gd name="T2" fmla="*/ 0 w 28"/>
                <a:gd name="T3" fmla="*/ 5 h 29"/>
                <a:gd name="T4" fmla="*/ 2 w 28"/>
                <a:gd name="T5" fmla="*/ 10 h 29"/>
                <a:gd name="T6" fmla="*/ 4 w 28"/>
                <a:gd name="T7" fmla="*/ 15 h 29"/>
                <a:gd name="T8" fmla="*/ 7 w 28"/>
                <a:gd name="T9" fmla="*/ 18 h 29"/>
                <a:gd name="T10" fmla="*/ 11 w 28"/>
                <a:gd name="T11" fmla="*/ 21 h 29"/>
                <a:gd name="T12" fmla="*/ 15 w 28"/>
                <a:gd name="T13" fmla="*/ 23 h 29"/>
                <a:gd name="T14" fmla="*/ 21 w 28"/>
                <a:gd name="T15" fmla="*/ 24 h 29"/>
                <a:gd name="T16" fmla="*/ 25 w 28"/>
                <a:gd name="T17" fmla="*/ 25 h 29"/>
                <a:gd name="T18" fmla="*/ 25 w 28"/>
                <a:gd name="T19" fmla="*/ 17 h 29"/>
                <a:gd name="T20" fmla="*/ 21 w 28"/>
                <a:gd name="T21" fmla="*/ 16 h 29"/>
                <a:gd name="T22" fmla="*/ 19 w 28"/>
                <a:gd name="T23" fmla="*/ 16 h 29"/>
                <a:gd name="T24" fmla="*/ 15 w 28"/>
                <a:gd name="T25" fmla="*/ 16 h 29"/>
                <a:gd name="T26" fmla="*/ 13 w 28"/>
                <a:gd name="T27" fmla="*/ 12 h 29"/>
                <a:gd name="T28" fmla="*/ 11 w 28"/>
                <a:gd name="T29" fmla="*/ 9 h 29"/>
                <a:gd name="T30" fmla="*/ 9 w 28"/>
                <a:gd name="T31" fmla="*/ 8 h 29"/>
                <a:gd name="T32" fmla="*/ 8 w 28"/>
                <a:gd name="T33" fmla="*/ 4 h 29"/>
                <a:gd name="T34" fmla="*/ 8 w 28"/>
                <a:gd name="T35" fmla="*/ 0 h 29"/>
                <a:gd name="T36" fmla="*/ 0 w 28"/>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0" y="0"/>
                  </a:moveTo>
                  <a:lnTo>
                    <a:pt x="0" y="6"/>
                  </a:lnTo>
                  <a:lnTo>
                    <a:pt x="2" y="12"/>
                  </a:lnTo>
                  <a:lnTo>
                    <a:pt x="5" y="17"/>
                  </a:lnTo>
                  <a:lnTo>
                    <a:pt x="8" y="21"/>
                  </a:lnTo>
                  <a:lnTo>
                    <a:pt x="12" y="24"/>
                  </a:lnTo>
                  <a:lnTo>
                    <a:pt x="17" y="27"/>
                  </a:lnTo>
                  <a:lnTo>
                    <a:pt x="23" y="28"/>
                  </a:lnTo>
                  <a:lnTo>
                    <a:pt x="28" y="29"/>
                  </a:lnTo>
                  <a:lnTo>
                    <a:pt x="28" y="20"/>
                  </a:lnTo>
                  <a:lnTo>
                    <a:pt x="24" y="19"/>
                  </a:lnTo>
                  <a:lnTo>
                    <a:pt x="21" y="19"/>
                  </a:lnTo>
                  <a:lnTo>
                    <a:pt x="17" y="18"/>
                  </a:lnTo>
                  <a:lnTo>
                    <a:pt x="15" y="14"/>
                  </a:lnTo>
                  <a:lnTo>
                    <a:pt x="12" y="11"/>
                  </a:lnTo>
                  <a:lnTo>
                    <a:pt x="10" y="9"/>
                  </a:lnTo>
                  <a:lnTo>
                    <a:pt x="9" y="5"/>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8" name="Freeform 43">
              <a:extLst>
                <a:ext uri="{FF2B5EF4-FFF2-40B4-BE49-F238E27FC236}">
                  <a16:creationId xmlns:a16="http://schemas.microsoft.com/office/drawing/2014/main" id="{43EAE9E7-4C09-246D-1DBD-8746DA57AEF5}"/>
                </a:ext>
              </a:extLst>
            </p:cNvPr>
            <p:cNvSpPr>
              <a:spLocks/>
            </p:cNvSpPr>
            <p:nvPr/>
          </p:nvSpPr>
          <p:spPr bwMode="auto">
            <a:xfrm>
              <a:off x="3646" y="2198"/>
              <a:ext cx="25" cy="25"/>
            </a:xfrm>
            <a:custGeom>
              <a:avLst/>
              <a:gdLst>
                <a:gd name="T0" fmla="*/ 25 w 28"/>
                <a:gd name="T1" fmla="*/ 0 h 28"/>
                <a:gd name="T2" fmla="*/ 21 w 28"/>
                <a:gd name="T3" fmla="*/ 1 h 28"/>
                <a:gd name="T4" fmla="*/ 15 w 28"/>
                <a:gd name="T5" fmla="*/ 3 h 28"/>
                <a:gd name="T6" fmla="*/ 11 w 28"/>
                <a:gd name="T7" fmla="*/ 4 h 28"/>
                <a:gd name="T8" fmla="*/ 7 w 28"/>
                <a:gd name="T9" fmla="*/ 7 h 28"/>
                <a:gd name="T10" fmla="*/ 4 w 28"/>
                <a:gd name="T11" fmla="*/ 12 h 28"/>
                <a:gd name="T12" fmla="*/ 2 w 28"/>
                <a:gd name="T13" fmla="*/ 16 h 28"/>
                <a:gd name="T14" fmla="*/ 0 w 28"/>
                <a:gd name="T15" fmla="*/ 21 h 28"/>
                <a:gd name="T16" fmla="*/ 0 w 28"/>
                <a:gd name="T17" fmla="*/ 25 h 28"/>
                <a:gd name="T18" fmla="*/ 8 w 28"/>
                <a:gd name="T19" fmla="*/ 25 h 28"/>
                <a:gd name="T20" fmla="*/ 8 w 28"/>
                <a:gd name="T21" fmla="*/ 21 h 28"/>
                <a:gd name="T22" fmla="*/ 9 w 28"/>
                <a:gd name="T23" fmla="*/ 19 h 28"/>
                <a:gd name="T24" fmla="*/ 11 w 28"/>
                <a:gd name="T25" fmla="*/ 16 h 28"/>
                <a:gd name="T26" fmla="*/ 13 w 28"/>
                <a:gd name="T27" fmla="*/ 13 h 28"/>
                <a:gd name="T28" fmla="*/ 15 w 28"/>
                <a:gd name="T29" fmla="*/ 12 h 28"/>
                <a:gd name="T30" fmla="*/ 19 w 28"/>
                <a:gd name="T31" fmla="*/ 9 h 28"/>
                <a:gd name="T32" fmla="*/ 21 w 28"/>
                <a:gd name="T33" fmla="*/ 8 h 28"/>
                <a:gd name="T34" fmla="*/ 25 w 28"/>
                <a:gd name="T35" fmla="*/ 8 h 28"/>
                <a:gd name="T36" fmla="*/ 25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0"/>
                  </a:moveTo>
                  <a:lnTo>
                    <a:pt x="23" y="1"/>
                  </a:lnTo>
                  <a:lnTo>
                    <a:pt x="17" y="3"/>
                  </a:lnTo>
                  <a:lnTo>
                    <a:pt x="12" y="5"/>
                  </a:lnTo>
                  <a:lnTo>
                    <a:pt x="8" y="8"/>
                  </a:lnTo>
                  <a:lnTo>
                    <a:pt x="4" y="13"/>
                  </a:lnTo>
                  <a:lnTo>
                    <a:pt x="2" y="18"/>
                  </a:lnTo>
                  <a:lnTo>
                    <a:pt x="0" y="23"/>
                  </a:lnTo>
                  <a:lnTo>
                    <a:pt x="0" y="28"/>
                  </a:lnTo>
                  <a:lnTo>
                    <a:pt x="9" y="28"/>
                  </a:lnTo>
                  <a:lnTo>
                    <a:pt x="9" y="24"/>
                  </a:lnTo>
                  <a:lnTo>
                    <a:pt x="10" y="21"/>
                  </a:lnTo>
                  <a:lnTo>
                    <a:pt x="12" y="18"/>
                  </a:lnTo>
                  <a:lnTo>
                    <a:pt x="15" y="14"/>
                  </a:lnTo>
                  <a:lnTo>
                    <a:pt x="17" y="13"/>
                  </a:lnTo>
                  <a:lnTo>
                    <a:pt x="21" y="10"/>
                  </a:lnTo>
                  <a:lnTo>
                    <a:pt x="24" y="9"/>
                  </a:lnTo>
                  <a:lnTo>
                    <a:pt x="28" y="9"/>
                  </a:lnTo>
                  <a:lnTo>
                    <a:pt x="28"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9" name="Freeform 44">
              <a:extLst>
                <a:ext uri="{FF2B5EF4-FFF2-40B4-BE49-F238E27FC236}">
                  <a16:creationId xmlns:a16="http://schemas.microsoft.com/office/drawing/2014/main" id="{553726BC-29A0-F645-68BB-378399AD0F33}"/>
                </a:ext>
              </a:extLst>
            </p:cNvPr>
            <p:cNvSpPr>
              <a:spLocks/>
            </p:cNvSpPr>
            <p:nvPr/>
          </p:nvSpPr>
          <p:spPr bwMode="auto">
            <a:xfrm>
              <a:off x="3808" y="1939"/>
              <a:ext cx="42" cy="42"/>
            </a:xfrm>
            <a:custGeom>
              <a:avLst/>
              <a:gdLst>
                <a:gd name="T0" fmla="*/ 21 w 47"/>
                <a:gd name="T1" fmla="*/ 0 h 47"/>
                <a:gd name="T2" fmla="*/ 25 w 47"/>
                <a:gd name="T3" fmla="*/ 0 h 47"/>
                <a:gd name="T4" fmla="*/ 29 w 47"/>
                <a:gd name="T5" fmla="*/ 1 h 47"/>
                <a:gd name="T6" fmla="*/ 33 w 47"/>
                <a:gd name="T7" fmla="*/ 3 h 47"/>
                <a:gd name="T8" fmla="*/ 37 w 47"/>
                <a:gd name="T9" fmla="*/ 5 h 47"/>
                <a:gd name="T10" fmla="*/ 39 w 47"/>
                <a:gd name="T11" fmla="*/ 9 h 47"/>
                <a:gd name="T12" fmla="*/ 41 w 47"/>
                <a:gd name="T13" fmla="*/ 13 h 47"/>
                <a:gd name="T14" fmla="*/ 42 w 47"/>
                <a:gd name="T15" fmla="*/ 17 h 47"/>
                <a:gd name="T16" fmla="*/ 42 w 47"/>
                <a:gd name="T17" fmla="*/ 21 h 47"/>
                <a:gd name="T18" fmla="*/ 42 w 47"/>
                <a:gd name="T19" fmla="*/ 25 h 47"/>
                <a:gd name="T20" fmla="*/ 41 w 47"/>
                <a:gd name="T21" fmla="*/ 29 h 47"/>
                <a:gd name="T22" fmla="*/ 39 w 47"/>
                <a:gd name="T23" fmla="*/ 33 h 47"/>
                <a:gd name="T24" fmla="*/ 37 w 47"/>
                <a:gd name="T25" fmla="*/ 36 h 47"/>
                <a:gd name="T26" fmla="*/ 33 w 47"/>
                <a:gd name="T27" fmla="*/ 38 h 47"/>
                <a:gd name="T28" fmla="*/ 29 w 47"/>
                <a:gd name="T29" fmla="*/ 41 h 47"/>
                <a:gd name="T30" fmla="*/ 25 w 47"/>
                <a:gd name="T31" fmla="*/ 42 h 47"/>
                <a:gd name="T32" fmla="*/ 21 w 47"/>
                <a:gd name="T33" fmla="*/ 42 h 47"/>
                <a:gd name="T34" fmla="*/ 16 w 47"/>
                <a:gd name="T35" fmla="*/ 42 h 47"/>
                <a:gd name="T36" fmla="*/ 13 w 47"/>
                <a:gd name="T37" fmla="*/ 41 h 47"/>
                <a:gd name="T38" fmla="*/ 9 w 47"/>
                <a:gd name="T39" fmla="*/ 38 h 47"/>
                <a:gd name="T40" fmla="*/ 6 w 47"/>
                <a:gd name="T41" fmla="*/ 36 h 47"/>
                <a:gd name="T42" fmla="*/ 4 w 47"/>
                <a:gd name="T43" fmla="*/ 33 h 47"/>
                <a:gd name="T44" fmla="*/ 2 w 47"/>
                <a:gd name="T45" fmla="*/ 29 h 47"/>
                <a:gd name="T46" fmla="*/ 0 w 47"/>
                <a:gd name="T47" fmla="*/ 25 h 47"/>
                <a:gd name="T48" fmla="*/ 0 w 47"/>
                <a:gd name="T49" fmla="*/ 21 h 47"/>
                <a:gd name="T50" fmla="*/ 0 w 47"/>
                <a:gd name="T51" fmla="*/ 17 h 47"/>
                <a:gd name="T52" fmla="*/ 2 w 47"/>
                <a:gd name="T53" fmla="*/ 13 h 47"/>
                <a:gd name="T54" fmla="*/ 4 w 47"/>
                <a:gd name="T55" fmla="*/ 9 h 47"/>
                <a:gd name="T56" fmla="*/ 6 w 47"/>
                <a:gd name="T57" fmla="*/ 5 h 47"/>
                <a:gd name="T58" fmla="*/ 9 w 47"/>
                <a:gd name="T59" fmla="*/ 3 h 47"/>
                <a:gd name="T60" fmla="*/ 13 w 47"/>
                <a:gd name="T61" fmla="*/ 1 h 47"/>
                <a:gd name="T62" fmla="*/ 16 w 47"/>
                <a:gd name="T63" fmla="*/ 0 h 47"/>
                <a:gd name="T64" fmla="*/ 21 w 47"/>
                <a:gd name="T65" fmla="*/ 0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7" h="47">
                  <a:moveTo>
                    <a:pt x="23" y="0"/>
                  </a:moveTo>
                  <a:lnTo>
                    <a:pt x="28" y="0"/>
                  </a:lnTo>
                  <a:lnTo>
                    <a:pt x="33" y="1"/>
                  </a:lnTo>
                  <a:lnTo>
                    <a:pt x="37" y="3"/>
                  </a:lnTo>
                  <a:lnTo>
                    <a:pt x="41" y="6"/>
                  </a:lnTo>
                  <a:lnTo>
                    <a:pt x="44" y="10"/>
                  </a:lnTo>
                  <a:lnTo>
                    <a:pt x="46" y="14"/>
                  </a:lnTo>
                  <a:lnTo>
                    <a:pt x="47" y="19"/>
                  </a:lnTo>
                  <a:lnTo>
                    <a:pt x="47" y="24"/>
                  </a:lnTo>
                  <a:lnTo>
                    <a:pt x="47" y="28"/>
                  </a:lnTo>
                  <a:lnTo>
                    <a:pt x="46" y="33"/>
                  </a:lnTo>
                  <a:lnTo>
                    <a:pt x="44" y="37"/>
                  </a:lnTo>
                  <a:lnTo>
                    <a:pt x="41" y="40"/>
                  </a:lnTo>
                  <a:lnTo>
                    <a:pt x="37" y="43"/>
                  </a:lnTo>
                  <a:lnTo>
                    <a:pt x="33" y="46"/>
                  </a:lnTo>
                  <a:lnTo>
                    <a:pt x="28" y="47"/>
                  </a:lnTo>
                  <a:lnTo>
                    <a:pt x="23" y="47"/>
                  </a:lnTo>
                  <a:lnTo>
                    <a:pt x="18" y="47"/>
                  </a:lnTo>
                  <a:lnTo>
                    <a:pt x="14" y="46"/>
                  </a:lnTo>
                  <a:lnTo>
                    <a:pt x="10" y="43"/>
                  </a:lnTo>
                  <a:lnTo>
                    <a:pt x="7" y="40"/>
                  </a:lnTo>
                  <a:lnTo>
                    <a:pt x="4" y="37"/>
                  </a:lnTo>
                  <a:lnTo>
                    <a:pt x="2" y="33"/>
                  </a:lnTo>
                  <a:lnTo>
                    <a:pt x="0" y="28"/>
                  </a:lnTo>
                  <a:lnTo>
                    <a:pt x="0" y="24"/>
                  </a:lnTo>
                  <a:lnTo>
                    <a:pt x="0" y="19"/>
                  </a:lnTo>
                  <a:lnTo>
                    <a:pt x="2" y="14"/>
                  </a:lnTo>
                  <a:lnTo>
                    <a:pt x="4" y="10"/>
                  </a:lnTo>
                  <a:lnTo>
                    <a:pt x="7" y="6"/>
                  </a:lnTo>
                  <a:lnTo>
                    <a:pt x="10" y="3"/>
                  </a:lnTo>
                  <a:lnTo>
                    <a:pt x="14" y="1"/>
                  </a:lnTo>
                  <a:lnTo>
                    <a:pt x="18" y="0"/>
                  </a:lnTo>
                  <a:lnTo>
                    <a:pt x="23"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0" name="Freeform 45">
              <a:extLst>
                <a:ext uri="{FF2B5EF4-FFF2-40B4-BE49-F238E27FC236}">
                  <a16:creationId xmlns:a16="http://schemas.microsoft.com/office/drawing/2014/main" id="{0AF80104-6A00-AEE9-AB21-BE30F4121AF1}"/>
                </a:ext>
              </a:extLst>
            </p:cNvPr>
            <p:cNvSpPr>
              <a:spLocks/>
            </p:cNvSpPr>
            <p:nvPr/>
          </p:nvSpPr>
          <p:spPr bwMode="auto">
            <a:xfrm>
              <a:off x="3828" y="1935"/>
              <a:ext cx="26" cy="26"/>
            </a:xfrm>
            <a:custGeom>
              <a:avLst/>
              <a:gdLst>
                <a:gd name="T0" fmla="*/ 26 w 29"/>
                <a:gd name="T1" fmla="*/ 26 h 29"/>
                <a:gd name="T2" fmla="*/ 25 w 29"/>
                <a:gd name="T3" fmla="*/ 21 h 29"/>
                <a:gd name="T4" fmla="*/ 24 w 29"/>
                <a:gd name="T5" fmla="*/ 15 h 29"/>
                <a:gd name="T6" fmla="*/ 22 w 29"/>
                <a:gd name="T7" fmla="*/ 12 h 29"/>
                <a:gd name="T8" fmla="*/ 19 w 29"/>
                <a:gd name="T9" fmla="*/ 7 h 29"/>
                <a:gd name="T10" fmla="*/ 14 w 29"/>
                <a:gd name="T11" fmla="*/ 4 h 29"/>
                <a:gd name="T12" fmla="*/ 11 w 29"/>
                <a:gd name="T13" fmla="*/ 2 h 29"/>
                <a:gd name="T14" fmla="*/ 5 w 29"/>
                <a:gd name="T15" fmla="*/ 1 h 29"/>
                <a:gd name="T16" fmla="*/ 0 w 29"/>
                <a:gd name="T17" fmla="*/ 0 h 29"/>
                <a:gd name="T18" fmla="*/ 0 w 29"/>
                <a:gd name="T19" fmla="*/ 8 h 29"/>
                <a:gd name="T20" fmla="*/ 4 w 29"/>
                <a:gd name="T21" fmla="*/ 9 h 29"/>
                <a:gd name="T22" fmla="*/ 8 w 29"/>
                <a:gd name="T23" fmla="*/ 9 h 29"/>
                <a:gd name="T24" fmla="*/ 11 w 29"/>
                <a:gd name="T25" fmla="*/ 11 h 29"/>
                <a:gd name="T26" fmla="*/ 13 w 29"/>
                <a:gd name="T27" fmla="*/ 13 h 29"/>
                <a:gd name="T28" fmla="*/ 15 w 29"/>
                <a:gd name="T29" fmla="*/ 15 h 29"/>
                <a:gd name="T30" fmla="*/ 17 w 29"/>
                <a:gd name="T31" fmla="*/ 18 h 29"/>
                <a:gd name="T32" fmla="*/ 17 w 29"/>
                <a:gd name="T33" fmla="*/ 22 h 29"/>
                <a:gd name="T34" fmla="*/ 18 w 29"/>
                <a:gd name="T35" fmla="*/ 26 h 29"/>
                <a:gd name="T36" fmla="*/ 26 w 29"/>
                <a:gd name="T37" fmla="*/ 26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9">
                  <a:moveTo>
                    <a:pt x="29" y="29"/>
                  </a:moveTo>
                  <a:lnTo>
                    <a:pt x="28" y="23"/>
                  </a:lnTo>
                  <a:lnTo>
                    <a:pt x="27" y="17"/>
                  </a:lnTo>
                  <a:lnTo>
                    <a:pt x="24" y="13"/>
                  </a:lnTo>
                  <a:lnTo>
                    <a:pt x="21" y="8"/>
                  </a:lnTo>
                  <a:lnTo>
                    <a:pt x="16" y="5"/>
                  </a:lnTo>
                  <a:lnTo>
                    <a:pt x="12" y="2"/>
                  </a:lnTo>
                  <a:lnTo>
                    <a:pt x="6" y="1"/>
                  </a:lnTo>
                  <a:lnTo>
                    <a:pt x="0" y="0"/>
                  </a:lnTo>
                  <a:lnTo>
                    <a:pt x="0" y="9"/>
                  </a:lnTo>
                  <a:lnTo>
                    <a:pt x="5" y="10"/>
                  </a:lnTo>
                  <a:lnTo>
                    <a:pt x="9" y="10"/>
                  </a:lnTo>
                  <a:lnTo>
                    <a:pt x="12" y="12"/>
                  </a:lnTo>
                  <a:lnTo>
                    <a:pt x="14" y="15"/>
                  </a:lnTo>
                  <a:lnTo>
                    <a:pt x="17" y="17"/>
                  </a:lnTo>
                  <a:lnTo>
                    <a:pt x="19" y="20"/>
                  </a:lnTo>
                  <a:lnTo>
                    <a:pt x="19" y="24"/>
                  </a:lnTo>
                  <a:lnTo>
                    <a:pt x="20" y="29"/>
                  </a:lnTo>
                  <a:lnTo>
                    <a:pt x="29" y="29"/>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1" name="Freeform 46">
              <a:extLst>
                <a:ext uri="{FF2B5EF4-FFF2-40B4-BE49-F238E27FC236}">
                  <a16:creationId xmlns:a16="http://schemas.microsoft.com/office/drawing/2014/main" id="{29C43D79-E1CC-3908-3E59-755C75C0F724}"/>
                </a:ext>
              </a:extLst>
            </p:cNvPr>
            <p:cNvSpPr>
              <a:spLocks/>
            </p:cNvSpPr>
            <p:nvPr/>
          </p:nvSpPr>
          <p:spPr bwMode="auto">
            <a:xfrm>
              <a:off x="3828" y="1961"/>
              <a:ext cx="26" cy="25"/>
            </a:xfrm>
            <a:custGeom>
              <a:avLst/>
              <a:gdLst>
                <a:gd name="T0" fmla="*/ 0 w 29"/>
                <a:gd name="T1" fmla="*/ 25 h 28"/>
                <a:gd name="T2" fmla="*/ 5 w 29"/>
                <a:gd name="T3" fmla="*/ 24 h 28"/>
                <a:gd name="T4" fmla="*/ 11 w 29"/>
                <a:gd name="T5" fmla="*/ 22 h 28"/>
                <a:gd name="T6" fmla="*/ 15 w 29"/>
                <a:gd name="T7" fmla="*/ 21 h 28"/>
                <a:gd name="T8" fmla="*/ 19 w 29"/>
                <a:gd name="T9" fmla="*/ 17 h 28"/>
                <a:gd name="T10" fmla="*/ 22 w 29"/>
                <a:gd name="T11" fmla="*/ 13 h 28"/>
                <a:gd name="T12" fmla="*/ 24 w 29"/>
                <a:gd name="T13" fmla="*/ 9 h 28"/>
                <a:gd name="T14" fmla="*/ 25 w 29"/>
                <a:gd name="T15" fmla="*/ 4 h 28"/>
                <a:gd name="T16" fmla="*/ 26 w 29"/>
                <a:gd name="T17" fmla="*/ 0 h 28"/>
                <a:gd name="T18" fmla="*/ 18 w 29"/>
                <a:gd name="T19" fmla="*/ 0 h 28"/>
                <a:gd name="T20" fmla="*/ 17 w 29"/>
                <a:gd name="T21" fmla="*/ 4 h 28"/>
                <a:gd name="T22" fmla="*/ 17 w 29"/>
                <a:gd name="T23" fmla="*/ 6 h 28"/>
                <a:gd name="T24" fmla="*/ 15 w 29"/>
                <a:gd name="T25" fmla="*/ 9 h 28"/>
                <a:gd name="T26" fmla="*/ 13 w 29"/>
                <a:gd name="T27" fmla="*/ 12 h 28"/>
                <a:gd name="T28" fmla="*/ 10 w 29"/>
                <a:gd name="T29" fmla="*/ 13 h 28"/>
                <a:gd name="T30" fmla="*/ 8 w 29"/>
                <a:gd name="T31" fmla="*/ 16 h 28"/>
                <a:gd name="T32" fmla="*/ 4 w 29"/>
                <a:gd name="T33" fmla="*/ 16 h 28"/>
                <a:gd name="T34" fmla="*/ 0 w 29"/>
                <a:gd name="T35" fmla="*/ 16 h 28"/>
                <a:gd name="T36" fmla="*/ 0 w 29"/>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0" y="28"/>
                  </a:moveTo>
                  <a:lnTo>
                    <a:pt x="6" y="27"/>
                  </a:lnTo>
                  <a:lnTo>
                    <a:pt x="12" y="25"/>
                  </a:lnTo>
                  <a:lnTo>
                    <a:pt x="17" y="23"/>
                  </a:lnTo>
                  <a:lnTo>
                    <a:pt x="21" y="19"/>
                  </a:lnTo>
                  <a:lnTo>
                    <a:pt x="24" y="15"/>
                  </a:lnTo>
                  <a:lnTo>
                    <a:pt x="27" y="10"/>
                  </a:lnTo>
                  <a:lnTo>
                    <a:pt x="28" y="5"/>
                  </a:lnTo>
                  <a:lnTo>
                    <a:pt x="29" y="0"/>
                  </a:lnTo>
                  <a:lnTo>
                    <a:pt x="20" y="0"/>
                  </a:lnTo>
                  <a:lnTo>
                    <a:pt x="19" y="4"/>
                  </a:lnTo>
                  <a:lnTo>
                    <a:pt x="19" y="7"/>
                  </a:lnTo>
                  <a:lnTo>
                    <a:pt x="17" y="10"/>
                  </a:lnTo>
                  <a:lnTo>
                    <a:pt x="14" y="13"/>
                  </a:lnTo>
                  <a:lnTo>
                    <a:pt x="11" y="15"/>
                  </a:lnTo>
                  <a:lnTo>
                    <a:pt x="9" y="18"/>
                  </a:lnTo>
                  <a:lnTo>
                    <a:pt x="5" y="18"/>
                  </a:lnTo>
                  <a:lnTo>
                    <a:pt x="0" y="18"/>
                  </a:lnTo>
                  <a:lnTo>
                    <a:pt x="0"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2" name="Freeform 47">
              <a:extLst>
                <a:ext uri="{FF2B5EF4-FFF2-40B4-BE49-F238E27FC236}">
                  <a16:creationId xmlns:a16="http://schemas.microsoft.com/office/drawing/2014/main" id="{DFA404ED-62BC-A294-C83B-B5240AA48539}"/>
                </a:ext>
              </a:extLst>
            </p:cNvPr>
            <p:cNvSpPr>
              <a:spLocks/>
            </p:cNvSpPr>
            <p:nvPr/>
          </p:nvSpPr>
          <p:spPr bwMode="auto">
            <a:xfrm>
              <a:off x="3803" y="1961"/>
              <a:ext cx="25" cy="25"/>
            </a:xfrm>
            <a:custGeom>
              <a:avLst/>
              <a:gdLst>
                <a:gd name="T0" fmla="*/ 0 w 28"/>
                <a:gd name="T1" fmla="*/ 0 h 28"/>
                <a:gd name="T2" fmla="*/ 1 w 28"/>
                <a:gd name="T3" fmla="*/ 4 h 28"/>
                <a:gd name="T4" fmla="*/ 3 w 28"/>
                <a:gd name="T5" fmla="*/ 9 h 28"/>
                <a:gd name="T6" fmla="*/ 4 w 28"/>
                <a:gd name="T7" fmla="*/ 13 h 28"/>
                <a:gd name="T8" fmla="*/ 8 w 28"/>
                <a:gd name="T9" fmla="*/ 17 h 28"/>
                <a:gd name="T10" fmla="*/ 12 w 28"/>
                <a:gd name="T11" fmla="*/ 21 h 28"/>
                <a:gd name="T12" fmla="*/ 16 w 28"/>
                <a:gd name="T13" fmla="*/ 22 h 28"/>
                <a:gd name="T14" fmla="*/ 21 w 28"/>
                <a:gd name="T15" fmla="*/ 24 h 28"/>
                <a:gd name="T16" fmla="*/ 25 w 28"/>
                <a:gd name="T17" fmla="*/ 25 h 28"/>
                <a:gd name="T18" fmla="*/ 25 w 28"/>
                <a:gd name="T19" fmla="*/ 16 h 28"/>
                <a:gd name="T20" fmla="*/ 21 w 28"/>
                <a:gd name="T21" fmla="*/ 16 h 28"/>
                <a:gd name="T22" fmla="*/ 19 w 28"/>
                <a:gd name="T23" fmla="*/ 16 h 28"/>
                <a:gd name="T24" fmla="*/ 16 w 28"/>
                <a:gd name="T25" fmla="*/ 14 h 28"/>
                <a:gd name="T26" fmla="*/ 13 w 28"/>
                <a:gd name="T27" fmla="*/ 12 h 28"/>
                <a:gd name="T28" fmla="*/ 11 w 28"/>
                <a:gd name="T29" fmla="*/ 9 h 28"/>
                <a:gd name="T30" fmla="*/ 9 w 28"/>
                <a:gd name="T31" fmla="*/ 6 h 28"/>
                <a:gd name="T32" fmla="*/ 8 w 28"/>
                <a:gd name="T33" fmla="*/ 4 h 28"/>
                <a:gd name="T34" fmla="*/ 8 w 28"/>
                <a:gd name="T35" fmla="*/ 0 h 28"/>
                <a:gd name="T36" fmla="*/ 0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0"/>
                  </a:moveTo>
                  <a:lnTo>
                    <a:pt x="1" y="5"/>
                  </a:lnTo>
                  <a:lnTo>
                    <a:pt x="3" y="10"/>
                  </a:lnTo>
                  <a:lnTo>
                    <a:pt x="5" y="15"/>
                  </a:lnTo>
                  <a:lnTo>
                    <a:pt x="9" y="19"/>
                  </a:lnTo>
                  <a:lnTo>
                    <a:pt x="13" y="23"/>
                  </a:lnTo>
                  <a:lnTo>
                    <a:pt x="18" y="25"/>
                  </a:lnTo>
                  <a:lnTo>
                    <a:pt x="23" y="27"/>
                  </a:lnTo>
                  <a:lnTo>
                    <a:pt x="28" y="28"/>
                  </a:lnTo>
                  <a:lnTo>
                    <a:pt x="28" y="18"/>
                  </a:lnTo>
                  <a:lnTo>
                    <a:pt x="24" y="18"/>
                  </a:lnTo>
                  <a:lnTo>
                    <a:pt x="21" y="18"/>
                  </a:lnTo>
                  <a:lnTo>
                    <a:pt x="18" y="16"/>
                  </a:lnTo>
                  <a:lnTo>
                    <a:pt x="15" y="13"/>
                  </a:lnTo>
                  <a:lnTo>
                    <a:pt x="12" y="10"/>
                  </a:lnTo>
                  <a:lnTo>
                    <a:pt x="10" y="7"/>
                  </a:lnTo>
                  <a:lnTo>
                    <a:pt x="9" y="4"/>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3" name="Freeform 48">
              <a:extLst>
                <a:ext uri="{FF2B5EF4-FFF2-40B4-BE49-F238E27FC236}">
                  <a16:creationId xmlns:a16="http://schemas.microsoft.com/office/drawing/2014/main" id="{4AFB5150-D995-AACA-D1F8-FE1381C916E9}"/>
                </a:ext>
              </a:extLst>
            </p:cNvPr>
            <p:cNvSpPr>
              <a:spLocks/>
            </p:cNvSpPr>
            <p:nvPr/>
          </p:nvSpPr>
          <p:spPr bwMode="auto">
            <a:xfrm>
              <a:off x="3803" y="1935"/>
              <a:ext cx="25" cy="26"/>
            </a:xfrm>
            <a:custGeom>
              <a:avLst/>
              <a:gdLst>
                <a:gd name="T0" fmla="*/ 25 w 28"/>
                <a:gd name="T1" fmla="*/ 0 h 29"/>
                <a:gd name="T2" fmla="*/ 21 w 28"/>
                <a:gd name="T3" fmla="*/ 1 h 29"/>
                <a:gd name="T4" fmla="*/ 16 w 28"/>
                <a:gd name="T5" fmla="*/ 2 h 29"/>
                <a:gd name="T6" fmla="*/ 12 w 28"/>
                <a:gd name="T7" fmla="*/ 4 h 29"/>
                <a:gd name="T8" fmla="*/ 8 w 28"/>
                <a:gd name="T9" fmla="*/ 7 h 29"/>
                <a:gd name="T10" fmla="*/ 4 w 28"/>
                <a:gd name="T11" fmla="*/ 11 h 29"/>
                <a:gd name="T12" fmla="*/ 3 w 28"/>
                <a:gd name="T13" fmla="*/ 15 h 29"/>
                <a:gd name="T14" fmla="*/ 1 w 28"/>
                <a:gd name="T15" fmla="*/ 21 h 29"/>
                <a:gd name="T16" fmla="*/ 0 w 28"/>
                <a:gd name="T17" fmla="*/ 26 h 29"/>
                <a:gd name="T18" fmla="*/ 8 w 28"/>
                <a:gd name="T19" fmla="*/ 26 h 29"/>
                <a:gd name="T20" fmla="*/ 8 w 28"/>
                <a:gd name="T21" fmla="*/ 22 h 29"/>
                <a:gd name="T22" fmla="*/ 9 w 28"/>
                <a:gd name="T23" fmla="*/ 18 h 29"/>
                <a:gd name="T24" fmla="*/ 12 w 28"/>
                <a:gd name="T25" fmla="*/ 16 h 29"/>
                <a:gd name="T26" fmla="*/ 13 w 28"/>
                <a:gd name="T27" fmla="*/ 13 h 29"/>
                <a:gd name="T28" fmla="*/ 16 w 28"/>
                <a:gd name="T29" fmla="*/ 11 h 29"/>
                <a:gd name="T30" fmla="*/ 19 w 28"/>
                <a:gd name="T31" fmla="*/ 9 h 29"/>
                <a:gd name="T32" fmla="*/ 21 w 28"/>
                <a:gd name="T33" fmla="*/ 9 h 29"/>
                <a:gd name="T34" fmla="*/ 25 w 28"/>
                <a:gd name="T35" fmla="*/ 8 h 29"/>
                <a:gd name="T36" fmla="*/ 25 w 28"/>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28" y="0"/>
                  </a:moveTo>
                  <a:lnTo>
                    <a:pt x="23" y="1"/>
                  </a:lnTo>
                  <a:lnTo>
                    <a:pt x="18" y="2"/>
                  </a:lnTo>
                  <a:lnTo>
                    <a:pt x="13" y="5"/>
                  </a:lnTo>
                  <a:lnTo>
                    <a:pt x="9" y="8"/>
                  </a:lnTo>
                  <a:lnTo>
                    <a:pt x="5" y="12"/>
                  </a:lnTo>
                  <a:lnTo>
                    <a:pt x="3" y="17"/>
                  </a:lnTo>
                  <a:lnTo>
                    <a:pt x="1" y="23"/>
                  </a:lnTo>
                  <a:lnTo>
                    <a:pt x="0" y="29"/>
                  </a:lnTo>
                  <a:lnTo>
                    <a:pt x="9" y="29"/>
                  </a:lnTo>
                  <a:lnTo>
                    <a:pt x="9" y="24"/>
                  </a:lnTo>
                  <a:lnTo>
                    <a:pt x="10" y="20"/>
                  </a:lnTo>
                  <a:lnTo>
                    <a:pt x="13" y="18"/>
                  </a:lnTo>
                  <a:lnTo>
                    <a:pt x="15" y="15"/>
                  </a:lnTo>
                  <a:lnTo>
                    <a:pt x="18" y="12"/>
                  </a:lnTo>
                  <a:lnTo>
                    <a:pt x="21" y="10"/>
                  </a:lnTo>
                  <a:lnTo>
                    <a:pt x="24" y="10"/>
                  </a:lnTo>
                  <a:lnTo>
                    <a:pt x="28" y="9"/>
                  </a:lnTo>
                  <a:lnTo>
                    <a:pt x="28"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4" name="Freeform 49">
              <a:extLst>
                <a:ext uri="{FF2B5EF4-FFF2-40B4-BE49-F238E27FC236}">
                  <a16:creationId xmlns:a16="http://schemas.microsoft.com/office/drawing/2014/main" id="{3EF22F57-0E0E-B097-7BCA-0EF678A527F3}"/>
                </a:ext>
              </a:extLst>
            </p:cNvPr>
            <p:cNvSpPr>
              <a:spLocks/>
            </p:cNvSpPr>
            <p:nvPr/>
          </p:nvSpPr>
          <p:spPr bwMode="auto">
            <a:xfrm>
              <a:off x="3569" y="2582"/>
              <a:ext cx="43" cy="42"/>
            </a:xfrm>
            <a:custGeom>
              <a:avLst/>
              <a:gdLst>
                <a:gd name="T0" fmla="*/ 22 w 48"/>
                <a:gd name="T1" fmla="*/ 0 h 48"/>
                <a:gd name="T2" fmla="*/ 26 w 48"/>
                <a:gd name="T3" fmla="*/ 1 h 48"/>
                <a:gd name="T4" fmla="*/ 30 w 48"/>
                <a:gd name="T5" fmla="*/ 2 h 48"/>
                <a:gd name="T6" fmla="*/ 33 w 48"/>
                <a:gd name="T7" fmla="*/ 4 h 48"/>
                <a:gd name="T8" fmla="*/ 37 w 48"/>
                <a:gd name="T9" fmla="*/ 6 h 48"/>
                <a:gd name="T10" fmla="*/ 39 w 48"/>
                <a:gd name="T11" fmla="*/ 10 h 48"/>
                <a:gd name="T12" fmla="*/ 41 w 48"/>
                <a:gd name="T13" fmla="*/ 13 h 48"/>
                <a:gd name="T14" fmla="*/ 42 w 48"/>
                <a:gd name="T15" fmla="*/ 17 h 48"/>
                <a:gd name="T16" fmla="*/ 43 w 48"/>
                <a:gd name="T17" fmla="*/ 21 h 48"/>
                <a:gd name="T18" fmla="*/ 42 w 48"/>
                <a:gd name="T19" fmla="*/ 25 h 48"/>
                <a:gd name="T20" fmla="*/ 41 w 48"/>
                <a:gd name="T21" fmla="*/ 30 h 48"/>
                <a:gd name="T22" fmla="*/ 39 w 48"/>
                <a:gd name="T23" fmla="*/ 32 h 48"/>
                <a:gd name="T24" fmla="*/ 37 w 48"/>
                <a:gd name="T25" fmla="*/ 36 h 48"/>
                <a:gd name="T26" fmla="*/ 33 w 48"/>
                <a:gd name="T27" fmla="*/ 39 h 48"/>
                <a:gd name="T28" fmla="*/ 30 w 48"/>
                <a:gd name="T29" fmla="*/ 40 h 48"/>
                <a:gd name="T30" fmla="*/ 26 w 48"/>
                <a:gd name="T31" fmla="*/ 41 h 48"/>
                <a:gd name="T32" fmla="*/ 22 w 48"/>
                <a:gd name="T33" fmla="*/ 42 h 48"/>
                <a:gd name="T34" fmla="*/ 17 w 48"/>
                <a:gd name="T35" fmla="*/ 41 h 48"/>
                <a:gd name="T36" fmla="*/ 13 w 48"/>
                <a:gd name="T37" fmla="*/ 40 h 48"/>
                <a:gd name="T38" fmla="*/ 10 w 48"/>
                <a:gd name="T39" fmla="*/ 39 h 48"/>
                <a:gd name="T40" fmla="*/ 7 w 48"/>
                <a:gd name="T41" fmla="*/ 36 h 48"/>
                <a:gd name="T42" fmla="*/ 4 w 48"/>
                <a:gd name="T43" fmla="*/ 32 h 48"/>
                <a:gd name="T44" fmla="*/ 2 w 48"/>
                <a:gd name="T45" fmla="*/ 30 h 48"/>
                <a:gd name="T46" fmla="*/ 1 w 48"/>
                <a:gd name="T47" fmla="*/ 25 h 48"/>
                <a:gd name="T48" fmla="*/ 0 w 48"/>
                <a:gd name="T49" fmla="*/ 21 h 48"/>
                <a:gd name="T50" fmla="*/ 1 w 48"/>
                <a:gd name="T51" fmla="*/ 17 h 48"/>
                <a:gd name="T52" fmla="*/ 2 w 48"/>
                <a:gd name="T53" fmla="*/ 13 h 48"/>
                <a:gd name="T54" fmla="*/ 4 w 48"/>
                <a:gd name="T55" fmla="*/ 10 h 48"/>
                <a:gd name="T56" fmla="*/ 7 w 48"/>
                <a:gd name="T57" fmla="*/ 6 h 48"/>
                <a:gd name="T58" fmla="*/ 10 w 48"/>
                <a:gd name="T59" fmla="*/ 4 h 48"/>
                <a:gd name="T60" fmla="*/ 13 w 48"/>
                <a:gd name="T61" fmla="*/ 2 h 48"/>
                <a:gd name="T62" fmla="*/ 17 w 48"/>
                <a:gd name="T63" fmla="*/ 1 h 48"/>
                <a:gd name="T64" fmla="*/ 22 w 48"/>
                <a:gd name="T65" fmla="*/ 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 h="48">
                  <a:moveTo>
                    <a:pt x="24" y="0"/>
                  </a:moveTo>
                  <a:lnTo>
                    <a:pt x="29" y="1"/>
                  </a:lnTo>
                  <a:lnTo>
                    <a:pt x="33" y="2"/>
                  </a:lnTo>
                  <a:lnTo>
                    <a:pt x="37" y="4"/>
                  </a:lnTo>
                  <a:lnTo>
                    <a:pt x="41" y="7"/>
                  </a:lnTo>
                  <a:lnTo>
                    <a:pt x="44" y="11"/>
                  </a:lnTo>
                  <a:lnTo>
                    <a:pt x="46" y="15"/>
                  </a:lnTo>
                  <a:lnTo>
                    <a:pt x="47" y="19"/>
                  </a:lnTo>
                  <a:lnTo>
                    <a:pt x="48" y="24"/>
                  </a:lnTo>
                  <a:lnTo>
                    <a:pt x="47" y="29"/>
                  </a:lnTo>
                  <a:lnTo>
                    <a:pt x="46" y="34"/>
                  </a:lnTo>
                  <a:lnTo>
                    <a:pt x="44" y="37"/>
                  </a:lnTo>
                  <a:lnTo>
                    <a:pt x="41" y="41"/>
                  </a:lnTo>
                  <a:lnTo>
                    <a:pt x="37" y="44"/>
                  </a:lnTo>
                  <a:lnTo>
                    <a:pt x="33" y="46"/>
                  </a:lnTo>
                  <a:lnTo>
                    <a:pt x="29" y="47"/>
                  </a:lnTo>
                  <a:lnTo>
                    <a:pt x="24" y="48"/>
                  </a:lnTo>
                  <a:lnTo>
                    <a:pt x="19" y="47"/>
                  </a:lnTo>
                  <a:lnTo>
                    <a:pt x="14" y="46"/>
                  </a:lnTo>
                  <a:lnTo>
                    <a:pt x="11" y="44"/>
                  </a:lnTo>
                  <a:lnTo>
                    <a:pt x="8" y="41"/>
                  </a:lnTo>
                  <a:lnTo>
                    <a:pt x="4" y="37"/>
                  </a:lnTo>
                  <a:lnTo>
                    <a:pt x="2" y="34"/>
                  </a:lnTo>
                  <a:lnTo>
                    <a:pt x="1" y="29"/>
                  </a:lnTo>
                  <a:lnTo>
                    <a:pt x="0" y="24"/>
                  </a:lnTo>
                  <a:lnTo>
                    <a:pt x="1" y="19"/>
                  </a:lnTo>
                  <a:lnTo>
                    <a:pt x="2" y="15"/>
                  </a:lnTo>
                  <a:lnTo>
                    <a:pt x="4" y="11"/>
                  </a:lnTo>
                  <a:lnTo>
                    <a:pt x="8" y="7"/>
                  </a:lnTo>
                  <a:lnTo>
                    <a:pt x="11" y="4"/>
                  </a:lnTo>
                  <a:lnTo>
                    <a:pt x="14" y="2"/>
                  </a:lnTo>
                  <a:lnTo>
                    <a:pt x="19" y="1"/>
                  </a:lnTo>
                  <a:lnTo>
                    <a:pt x="24"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5" name="Freeform 50">
              <a:extLst>
                <a:ext uri="{FF2B5EF4-FFF2-40B4-BE49-F238E27FC236}">
                  <a16:creationId xmlns:a16="http://schemas.microsoft.com/office/drawing/2014/main" id="{C1A30F13-71BE-F0DE-D57C-BECCBB7A4CA6}"/>
                </a:ext>
              </a:extLst>
            </p:cNvPr>
            <p:cNvSpPr>
              <a:spLocks/>
            </p:cNvSpPr>
            <p:nvPr/>
          </p:nvSpPr>
          <p:spPr bwMode="auto">
            <a:xfrm>
              <a:off x="3591" y="2578"/>
              <a:ext cx="25" cy="25"/>
            </a:xfrm>
            <a:custGeom>
              <a:avLst/>
              <a:gdLst>
                <a:gd name="T0" fmla="*/ 25 w 28"/>
                <a:gd name="T1" fmla="*/ 25 h 28"/>
                <a:gd name="T2" fmla="*/ 25 w 28"/>
                <a:gd name="T3" fmla="*/ 20 h 28"/>
                <a:gd name="T4" fmla="*/ 23 w 28"/>
                <a:gd name="T5" fmla="*/ 15 h 28"/>
                <a:gd name="T6" fmla="*/ 21 w 28"/>
                <a:gd name="T7" fmla="*/ 11 h 28"/>
                <a:gd name="T8" fmla="*/ 19 w 28"/>
                <a:gd name="T9" fmla="*/ 6 h 28"/>
                <a:gd name="T10" fmla="*/ 13 w 28"/>
                <a:gd name="T11" fmla="*/ 4 h 28"/>
                <a:gd name="T12" fmla="*/ 10 w 28"/>
                <a:gd name="T13" fmla="*/ 2 h 28"/>
                <a:gd name="T14" fmla="*/ 4 w 28"/>
                <a:gd name="T15" fmla="*/ 1 h 28"/>
                <a:gd name="T16" fmla="*/ 0 w 28"/>
                <a:gd name="T17" fmla="*/ 0 h 28"/>
                <a:gd name="T18" fmla="*/ 0 w 28"/>
                <a:gd name="T19" fmla="*/ 7 h 28"/>
                <a:gd name="T20" fmla="*/ 4 w 28"/>
                <a:gd name="T21" fmla="*/ 8 h 28"/>
                <a:gd name="T22" fmla="*/ 7 w 28"/>
                <a:gd name="T23" fmla="*/ 9 h 28"/>
                <a:gd name="T24" fmla="*/ 10 w 28"/>
                <a:gd name="T25" fmla="*/ 11 h 28"/>
                <a:gd name="T26" fmla="*/ 12 w 28"/>
                <a:gd name="T27" fmla="*/ 13 h 28"/>
                <a:gd name="T28" fmla="*/ 14 w 28"/>
                <a:gd name="T29" fmla="*/ 15 h 28"/>
                <a:gd name="T30" fmla="*/ 16 w 28"/>
                <a:gd name="T31" fmla="*/ 19 h 28"/>
                <a:gd name="T32" fmla="*/ 17 w 28"/>
                <a:gd name="T33" fmla="*/ 21 h 28"/>
                <a:gd name="T34" fmla="*/ 17 w 28"/>
                <a:gd name="T35" fmla="*/ 25 h 28"/>
                <a:gd name="T36" fmla="*/ 25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28"/>
                  </a:moveTo>
                  <a:lnTo>
                    <a:pt x="28" y="22"/>
                  </a:lnTo>
                  <a:lnTo>
                    <a:pt x="26" y="17"/>
                  </a:lnTo>
                  <a:lnTo>
                    <a:pt x="24" y="12"/>
                  </a:lnTo>
                  <a:lnTo>
                    <a:pt x="21" y="7"/>
                  </a:lnTo>
                  <a:lnTo>
                    <a:pt x="15" y="4"/>
                  </a:lnTo>
                  <a:lnTo>
                    <a:pt x="11" y="2"/>
                  </a:lnTo>
                  <a:lnTo>
                    <a:pt x="5" y="1"/>
                  </a:lnTo>
                  <a:lnTo>
                    <a:pt x="0" y="0"/>
                  </a:lnTo>
                  <a:lnTo>
                    <a:pt x="0" y="8"/>
                  </a:lnTo>
                  <a:lnTo>
                    <a:pt x="4" y="9"/>
                  </a:lnTo>
                  <a:lnTo>
                    <a:pt x="8" y="10"/>
                  </a:lnTo>
                  <a:lnTo>
                    <a:pt x="11" y="12"/>
                  </a:lnTo>
                  <a:lnTo>
                    <a:pt x="13" y="14"/>
                  </a:lnTo>
                  <a:lnTo>
                    <a:pt x="16" y="17"/>
                  </a:lnTo>
                  <a:lnTo>
                    <a:pt x="18" y="21"/>
                  </a:lnTo>
                  <a:lnTo>
                    <a:pt x="19" y="24"/>
                  </a:lnTo>
                  <a:lnTo>
                    <a:pt x="19" y="28"/>
                  </a:lnTo>
                  <a:lnTo>
                    <a:pt x="28"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6" name="Freeform 51">
              <a:extLst>
                <a:ext uri="{FF2B5EF4-FFF2-40B4-BE49-F238E27FC236}">
                  <a16:creationId xmlns:a16="http://schemas.microsoft.com/office/drawing/2014/main" id="{AF554C8D-8A00-98AE-15A3-5D7B7BBA3980}"/>
                </a:ext>
              </a:extLst>
            </p:cNvPr>
            <p:cNvSpPr>
              <a:spLocks/>
            </p:cNvSpPr>
            <p:nvPr/>
          </p:nvSpPr>
          <p:spPr bwMode="auto">
            <a:xfrm>
              <a:off x="3591" y="2603"/>
              <a:ext cx="25" cy="25"/>
            </a:xfrm>
            <a:custGeom>
              <a:avLst/>
              <a:gdLst>
                <a:gd name="T0" fmla="*/ 0 w 28"/>
                <a:gd name="T1" fmla="*/ 25 h 28"/>
                <a:gd name="T2" fmla="*/ 4 w 28"/>
                <a:gd name="T3" fmla="*/ 25 h 28"/>
                <a:gd name="T4" fmla="*/ 10 w 28"/>
                <a:gd name="T5" fmla="*/ 23 h 28"/>
                <a:gd name="T6" fmla="*/ 14 w 28"/>
                <a:gd name="T7" fmla="*/ 21 h 28"/>
                <a:gd name="T8" fmla="*/ 19 w 28"/>
                <a:gd name="T9" fmla="*/ 18 h 28"/>
                <a:gd name="T10" fmla="*/ 21 w 28"/>
                <a:gd name="T11" fmla="*/ 15 h 28"/>
                <a:gd name="T12" fmla="*/ 23 w 28"/>
                <a:gd name="T13" fmla="*/ 11 h 28"/>
                <a:gd name="T14" fmla="*/ 25 w 28"/>
                <a:gd name="T15" fmla="*/ 5 h 28"/>
                <a:gd name="T16" fmla="*/ 25 w 28"/>
                <a:gd name="T17" fmla="*/ 0 h 28"/>
                <a:gd name="T18" fmla="*/ 17 w 28"/>
                <a:gd name="T19" fmla="*/ 0 h 28"/>
                <a:gd name="T20" fmla="*/ 17 w 28"/>
                <a:gd name="T21" fmla="*/ 4 h 28"/>
                <a:gd name="T22" fmla="*/ 16 w 28"/>
                <a:gd name="T23" fmla="*/ 7 h 28"/>
                <a:gd name="T24" fmla="*/ 14 w 28"/>
                <a:gd name="T25" fmla="*/ 10 h 28"/>
                <a:gd name="T26" fmla="*/ 12 w 28"/>
                <a:gd name="T27" fmla="*/ 12 h 28"/>
                <a:gd name="T28" fmla="*/ 9 w 28"/>
                <a:gd name="T29" fmla="*/ 15 h 28"/>
                <a:gd name="T30" fmla="*/ 7 w 28"/>
                <a:gd name="T31" fmla="*/ 16 h 28"/>
                <a:gd name="T32" fmla="*/ 4 w 28"/>
                <a:gd name="T33" fmla="*/ 17 h 28"/>
                <a:gd name="T34" fmla="*/ 0 w 28"/>
                <a:gd name="T35" fmla="*/ 18 h 28"/>
                <a:gd name="T36" fmla="*/ 0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28"/>
                  </a:moveTo>
                  <a:lnTo>
                    <a:pt x="5" y="28"/>
                  </a:lnTo>
                  <a:lnTo>
                    <a:pt x="11" y="26"/>
                  </a:lnTo>
                  <a:lnTo>
                    <a:pt x="16" y="24"/>
                  </a:lnTo>
                  <a:lnTo>
                    <a:pt x="21" y="20"/>
                  </a:lnTo>
                  <a:lnTo>
                    <a:pt x="24" y="17"/>
                  </a:lnTo>
                  <a:lnTo>
                    <a:pt x="26" y="12"/>
                  </a:lnTo>
                  <a:lnTo>
                    <a:pt x="28" y="6"/>
                  </a:lnTo>
                  <a:lnTo>
                    <a:pt x="28" y="0"/>
                  </a:lnTo>
                  <a:lnTo>
                    <a:pt x="19" y="0"/>
                  </a:lnTo>
                  <a:lnTo>
                    <a:pt x="19" y="5"/>
                  </a:lnTo>
                  <a:lnTo>
                    <a:pt x="18" y="8"/>
                  </a:lnTo>
                  <a:lnTo>
                    <a:pt x="16" y="11"/>
                  </a:lnTo>
                  <a:lnTo>
                    <a:pt x="13" y="13"/>
                  </a:lnTo>
                  <a:lnTo>
                    <a:pt x="10" y="17"/>
                  </a:lnTo>
                  <a:lnTo>
                    <a:pt x="8" y="18"/>
                  </a:lnTo>
                  <a:lnTo>
                    <a:pt x="4" y="19"/>
                  </a:lnTo>
                  <a:lnTo>
                    <a:pt x="0" y="20"/>
                  </a:lnTo>
                  <a:lnTo>
                    <a:pt x="0"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7" name="Freeform 52">
              <a:extLst>
                <a:ext uri="{FF2B5EF4-FFF2-40B4-BE49-F238E27FC236}">
                  <a16:creationId xmlns:a16="http://schemas.microsoft.com/office/drawing/2014/main" id="{AAA4E23D-2036-CA01-124F-7227F541444C}"/>
                </a:ext>
              </a:extLst>
            </p:cNvPr>
            <p:cNvSpPr>
              <a:spLocks/>
            </p:cNvSpPr>
            <p:nvPr/>
          </p:nvSpPr>
          <p:spPr bwMode="auto">
            <a:xfrm>
              <a:off x="3565" y="2603"/>
              <a:ext cx="26" cy="25"/>
            </a:xfrm>
            <a:custGeom>
              <a:avLst/>
              <a:gdLst>
                <a:gd name="T0" fmla="*/ 0 w 29"/>
                <a:gd name="T1" fmla="*/ 0 h 28"/>
                <a:gd name="T2" fmla="*/ 1 w 29"/>
                <a:gd name="T3" fmla="*/ 5 h 28"/>
                <a:gd name="T4" fmla="*/ 3 w 29"/>
                <a:gd name="T5" fmla="*/ 11 h 28"/>
                <a:gd name="T6" fmla="*/ 5 w 29"/>
                <a:gd name="T7" fmla="*/ 15 h 28"/>
                <a:gd name="T8" fmla="*/ 8 w 29"/>
                <a:gd name="T9" fmla="*/ 18 h 28"/>
                <a:gd name="T10" fmla="*/ 12 w 29"/>
                <a:gd name="T11" fmla="*/ 21 h 28"/>
                <a:gd name="T12" fmla="*/ 16 w 29"/>
                <a:gd name="T13" fmla="*/ 23 h 28"/>
                <a:gd name="T14" fmla="*/ 21 w 29"/>
                <a:gd name="T15" fmla="*/ 25 h 28"/>
                <a:gd name="T16" fmla="*/ 26 w 29"/>
                <a:gd name="T17" fmla="*/ 25 h 28"/>
                <a:gd name="T18" fmla="*/ 26 w 29"/>
                <a:gd name="T19" fmla="*/ 18 h 28"/>
                <a:gd name="T20" fmla="*/ 22 w 29"/>
                <a:gd name="T21" fmla="*/ 17 h 28"/>
                <a:gd name="T22" fmla="*/ 19 w 29"/>
                <a:gd name="T23" fmla="*/ 16 h 28"/>
                <a:gd name="T24" fmla="*/ 16 w 29"/>
                <a:gd name="T25" fmla="*/ 15 h 28"/>
                <a:gd name="T26" fmla="*/ 14 w 29"/>
                <a:gd name="T27" fmla="*/ 12 h 28"/>
                <a:gd name="T28" fmla="*/ 12 w 29"/>
                <a:gd name="T29" fmla="*/ 10 h 28"/>
                <a:gd name="T30" fmla="*/ 10 w 29"/>
                <a:gd name="T31" fmla="*/ 7 h 28"/>
                <a:gd name="T32" fmla="*/ 9 w 29"/>
                <a:gd name="T33" fmla="*/ 4 h 28"/>
                <a:gd name="T34" fmla="*/ 8 w 29"/>
                <a:gd name="T35" fmla="*/ 0 h 28"/>
                <a:gd name="T36" fmla="*/ 0 w 29"/>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0" y="0"/>
                  </a:moveTo>
                  <a:lnTo>
                    <a:pt x="1" y="6"/>
                  </a:lnTo>
                  <a:lnTo>
                    <a:pt x="3" y="12"/>
                  </a:lnTo>
                  <a:lnTo>
                    <a:pt x="6" y="17"/>
                  </a:lnTo>
                  <a:lnTo>
                    <a:pt x="9" y="20"/>
                  </a:lnTo>
                  <a:lnTo>
                    <a:pt x="13" y="23"/>
                  </a:lnTo>
                  <a:lnTo>
                    <a:pt x="18" y="26"/>
                  </a:lnTo>
                  <a:lnTo>
                    <a:pt x="23" y="28"/>
                  </a:lnTo>
                  <a:lnTo>
                    <a:pt x="29" y="28"/>
                  </a:lnTo>
                  <a:lnTo>
                    <a:pt x="29" y="20"/>
                  </a:lnTo>
                  <a:lnTo>
                    <a:pt x="24" y="19"/>
                  </a:lnTo>
                  <a:lnTo>
                    <a:pt x="21" y="18"/>
                  </a:lnTo>
                  <a:lnTo>
                    <a:pt x="18" y="17"/>
                  </a:lnTo>
                  <a:lnTo>
                    <a:pt x="16" y="13"/>
                  </a:lnTo>
                  <a:lnTo>
                    <a:pt x="13" y="11"/>
                  </a:lnTo>
                  <a:lnTo>
                    <a:pt x="11" y="8"/>
                  </a:lnTo>
                  <a:lnTo>
                    <a:pt x="10" y="5"/>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8" name="Freeform 53">
              <a:extLst>
                <a:ext uri="{FF2B5EF4-FFF2-40B4-BE49-F238E27FC236}">
                  <a16:creationId xmlns:a16="http://schemas.microsoft.com/office/drawing/2014/main" id="{BFA50B33-0439-9783-BA9A-019164D70F93}"/>
                </a:ext>
              </a:extLst>
            </p:cNvPr>
            <p:cNvSpPr>
              <a:spLocks/>
            </p:cNvSpPr>
            <p:nvPr/>
          </p:nvSpPr>
          <p:spPr bwMode="auto">
            <a:xfrm>
              <a:off x="3565" y="2578"/>
              <a:ext cx="26" cy="25"/>
            </a:xfrm>
            <a:custGeom>
              <a:avLst/>
              <a:gdLst>
                <a:gd name="T0" fmla="*/ 26 w 29"/>
                <a:gd name="T1" fmla="*/ 0 h 28"/>
                <a:gd name="T2" fmla="*/ 21 w 29"/>
                <a:gd name="T3" fmla="*/ 1 h 28"/>
                <a:gd name="T4" fmla="*/ 16 w 29"/>
                <a:gd name="T5" fmla="*/ 2 h 28"/>
                <a:gd name="T6" fmla="*/ 12 w 29"/>
                <a:gd name="T7" fmla="*/ 4 h 28"/>
                <a:gd name="T8" fmla="*/ 8 w 29"/>
                <a:gd name="T9" fmla="*/ 6 h 28"/>
                <a:gd name="T10" fmla="*/ 4 w 29"/>
                <a:gd name="T11" fmla="*/ 11 h 28"/>
                <a:gd name="T12" fmla="*/ 3 w 29"/>
                <a:gd name="T13" fmla="*/ 15 h 28"/>
                <a:gd name="T14" fmla="*/ 1 w 29"/>
                <a:gd name="T15" fmla="*/ 20 h 28"/>
                <a:gd name="T16" fmla="*/ 0 w 29"/>
                <a:gd name="T17" fmla="*/ 25 h 28"/>
                <a:gd name="T18" fmla="*/ 8 w 29"/>
                <a:gd name="T19" fmla="*/ 25 h 28"/>
                <a:gd name="T20" fmla="*/ 9 w 29"/>
                <a:gd name="T21" fmla="*/ 21 h 28"/>
                <a:gd name="T22" fmla="*/ 10 w 29"/>
                <a:gd name="T23" fmla="*/ 19 h 28"/>
                <a:gd name="T24" fmla="*/ 12 w 29"/>
                <a:gd name="T25" fmla="*/ 15 h 28"/>
                <a:gd name="T26" fmla="*/ 14 w 29"/>
                <a:gd name="T27" fmla="*/ 13 h 28"/>
                <a:gd name="T28" fmla="*/ 16 w 29"/>
                <a:gd name="T29" fmla="*/ 11 h 28"/>
                <a:gd name="T30" fmla="*/ 19 w 29"/>
                <a:gd name="T31" fmla="*/ 9 h 28"/>
                <a:gd name="T32" fmla="*/ 22 w 29"/>
                <a:gd name="T33" fmla="*/ 8 h 28"/>
                <a:gd name="T34" fmla="*/ 26 w 29"/>
                <a:gd name="T35" fmla="*/ 7 h 28"/>
                <a:gd name="T36" fmla="*/ 26 w 29"/>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29" y="0"/>
                  </a:moveTo>
                  <a:lnTo>
                    <a:pt x="23" y="1"/>
                  </a:lnTo>
                  <a:lnTo>
                    <a:pt x="18" y="2"/>
                  </a:lnTo>
                  <a:lnTo>
                    <a:pt x="13" y="4"/>
                  </a:lnTo>
                  <a:lnTo>
                    <a:pt x="9" y="7"/>
                  </a:lnTo>
                  <a:lnTo>
                    <a:pt x="5" y="12"/>
                  </a:lnTo>
                  <a:lnTo>
                    <a:pt x="3" y="17"/>
                  </a:lnTo>
                  <a:lnTo>
                    <a:pt x="1" y="22"/>
                  </a:lnTo>
                  <a:lnTo>
                    <a:pt x="0" y="28"/>
                  </a:lnTo>
                  <a:lnTo>
                    <a:pt x="9" y="28"/>
                  </a:lnTo>
                  <a:lnTo>
                    <a:pt x="10" y="24"/>
                  </a:lnTo>
                  <a:lnTo>
                    <a:pt x="11" y="21"/>
                  </a:lnTo>
                  <a:lnTo>
                    <a:pt x="13" y="17"/>
                  </a:lnTo>
                  <a:lnTo>
                    <a:pt x="16" y="14"/>
                  </a:lnTo>
                  <a:lnTo>
                    <a:pt x="18" y="12"/>
                  </a:lnTo>
                  <a:lnTo>
                    <a:pt x="21" y="10"/>
                  </a:lnTo>
                  <a:lnTo>
                    <a:pt x="24" y="9"/>
                  </a:lnTo>
                  <a:lnTo>
                    <a:pt x="29" y="8"/>
                  </a:lnTo>
                  <a:lnTo>
                    <a:pt x="29"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9" name="Freeform 54">
              <a:extLst>
                <a:ext uri="{FF2B5EF4-FFF2-40B4-BE49-F238E27FC236}">
                  <a16:creationId xmlns:a16="http://schemas.microsoft.com/office/drawing/2014/main" id="{DCFAF414-FDFB-5763-FCF2-A3C19C1F6DA3}"/>
                </a:ext>
              </a:extLst>
            </p:cNvPr>
            <p:cNvSpPr>
              <a:spLocks/>
            </p:cNvSpPr>
            <p:nvPr/>
          </p:nvSpPr>
          <p:spPr bwMode="auto">
            <a:xfrm>
              <a:off x="3251" y="2586"/>
              <a:ext cx="42" cy="43"/>
            </a:xfrm>
            <a:custGeom>
              <a:avLst/>
              <a:gdLst>
                <a:gd name="T0" fmla="*/ 21 w 47"/>
                <a:gd name="T1" fmla="*/ 0 h 48"/>
                <a:gd name="T2" fmla="*/ 25 w 47"/>
                <a:gd name="T3" fmla="*/ 1 h 48"/>
                <a:gd name="T4" fmla="*/ 29 w 47"/>
                <a:gd name="T5" fmla="*/ 2 h 48"/>
                <a:gd name="T6" fmla="*/ 33 w 47"/>
                <a:gd name="T7" fmla="*/ 4 h 48"/>
                <a:gd name="T8" fmla="*/ 37 w 47"/>
                <a:gd name="T9" fmla="*/ 6 h 48"/>
                <a:gd name="T10" fmla="*/ 38 w 47"/>
                <a:gd name="T11" fmla="*/ 10 h 48"/>
                <a:gd name="T12" fmla="*/ 41 w 47"/>
                <a:gd name="T13" fmla="*/ 13 h 48"/>
                <a:gd name="T14" fmla="*/ 42 w 47"/>
                <a:gd name="T15" fmla="*/ 17 h 48"/>
                <a:gd name="T16" fmla="*/ 42 w 47"/>
                <a:gd name="T17" fmla="*/ 22 h 48"/>
                <a:gd name="T18" fmla="*/ 42 w 47"/>
                <a:gd name="T19" fmla="*/ 26 h 48"/>
                <a:gd name="T20" fmla="*/ 41 w 47"/>
                <a:gd name="T21" fmla="*/ 30 h 48"/>
                <a:gd name="T22" fmla="*/ 38 w 47"/>
                <a:gd name="T23" fmla="*/ 33 h 48"/>
                <a:gd name="T24" fmla="*/ 37 w 47"/>
                <a:gd name="T25" fmla="*/ 36 h 48"/>
                <a:gd name="T26" fmla="*/ 33 w 47"/>
                <a:gd name="T27" fmla="*/ 39 h 48"/>
                <a:gd name="T28" fmla="*/ 29 w 47"/>
                <a:gd name="T29" fmla="*/ 41 h 48"/>
                <a:gd name="T30" fmla="*/ 25 w 47"/>
                <a:gd name="T31" fmla="*/ 42 h 48"/>
                <a:gd name="T32" fmla="*/ 21 w 47"/>
                <a:gd name="T33" fmla="*/ 43 h 48"/>
                <a:gd name="T34" fmla="*/ 16 w 47"/>
                <a:gd name="T35" fmla="*/ 42 h 48"/>
                <a:gd name="T36" fmla="*/ 13 w 47"/>
                <a:gd name="T37" fmla="*/ 41 h 48"/>
                <a:gd name="T38" fmla="*/ 8 w 47"/>
                <a:gd name="T39" fmla="*/ 39 h 48"/>
                <a:gd name="T40" fmla="*/ 5 w 47"/>
                <a:gd name="T41" fmla="*/ 36 h 48"/>
                <a:gd name="T42" fmla="*/ 3 w 47"/>
                <a:gd name="T43" fmla="*/ 33 h 48"/>
                <a:gd name="T44" fmla="*/ 1 w 47"/>
                <a:gd name="T45" fmla="*/ 30 h 48"/>
                <a:gd name="T46" fmla="*/ 0 w 47"/>
                <a:gd name="T47" fmla="*/ 26 h 48"/>
                <a:gd name="T48" fmla="*/ 0 w 47"/>
                <a:gd name="T49" fmla="*/ 22 h 48"/>
                <a:gd name="T50" fmla="*/ 0 w 47"/>
                <a:gd name="T51" fmla="*/ 17 h 48"/>
                <a:gd name="T52" fmla="*/ 1 w 47"/>
                <a:gd name="T53" fmla="*/ 13 h 48"/>
                <a:gd name="T54" fmla="*/ 3 w 47"/>
                <a:gd name="T55" fmla="*/ 10 h 48"/>
                <a:gd name="T56" fmla="*/ 5 w 47"/>
                <a:gd name="T57" fmla="*/ 6 h 48"/>
                <a:gd name="T58" fmla="*/ 8 w 47"/>
                <a:gd name="T59" fmla="*/ 4 h 48"/>
                <a:gd name="T60" fmla="*/ 13 w 47"/>
                <a:gd name="T61" fmla="*/ 2 h 48"/>
                <a:gd name="T62" fmla="*/ 16 w 47"/>
                <a:gd name="T63" fmla="*/ 1 h 48"/>
                <a:gd name="T64" fmla="*/ 21 w 47"/>
                <a:gd name="T65" fmla="*/ 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7" h="48">
                  <a:moveTo>
                    <a:pt x="23" y="0"/>
                  </a:moveTo>
                  <a:lnTo>
                    <a:pt x="28" y="1"/>
                  </a:lnTo>
                  <a:lnTo>
                    <a:pt x="33" y="2"/>
                  </a:lnTo>
                  <a:lnTo>
                    <a:pt x="37" y="4"/>
                  </a:lnTo>
                  <a:lnTo>
                    <a:pt x="41" y="7"/>
                  </a:lnTo>
                  <a:lnTo>
                    <a:pt x="43" y="11"/>
                  </a:lnTo>
                  <a:lnTo>
                    <a:pt x="46" y="15"/>
                  </a:lnTo>
                  <a:lnTo>
                    <a:pt x="47" y="19"/>
                  </a:lnTo>
                  <a:lnTo>
                    <a:pt x="47" y="24"/>
                  </a:lnTo>
                  <a:lnTo>
                    <a:pt x="47" y="29"/>
                  </a:lnTo>
                  <a:lnTo>
                    <a:pt x="46" y="34"/>
                  </a:lnTo>
                  <a:lnTo>
                    <a:pt x="43" y="37"/>
                  </a:lnTo>
                  <a:lnTo>
                    <a:pt x="41" y="40"/>
                  </a:lnTo>
                  <a:lnTo>
                    <a:pt x="37" y="44"/>
                  </a:lnTo>
                  <a:lnTo>
                    <a:pt x="33" y="46"/>
                  </a:lnTo>
                  <a:lnTo>
                    <a:pt x="28" y="47"/>
                  </a:lnTo>
                  <a:lnTo>
                    <a:pt x="23" y="48"/>
                  </a:lnTo>
                  <a:lnTo>
                    <a:pt x="18" y="47"/>
                  </a:lnTo>
                  <a:lnTo>
                    <a:pt x="14" y="46"/>
                  </a:lnTo>
                  <a:lnTo>
                    <a:pt x="9" y="44"/>
                  </a:lnTo>
                  <a:lnTo>
                    <a:pt x="6" y="40"/>
                  </a:lnTo>
                  <a:lnTo>
                    <a:pt x="3" y="37"/>
                  </a:lnTo>
                  <a:lnTo>
                    <a:pt x="1" y="34"/>
                  </a:lnTo>
                  <a:lnTo>
                    <a:pt x="0" y="29"/>
                  </a:lnTo>
                  <a:lnTo>
                    <a:pt x="0" y="24"/>
                  </a:lnTo>
                  <a:lnTo>
                    <a:pt x="0" y="19"/>
                  </a:lnTo>
                  <a:lnTo>
                    <a:pt x="1" y="15"/>
                  </a:lnTo>
                  <a:lnTo>
                    <a:pt x="3" y="11"/>
                  </a:lnTo>
                  <a:lnTo>
                    <a:pt x="6" y="7"/>
                  </a:lnTo>
                  <a:lnTo>
                    <a:pt x="9" y="4"/>
                  </a:lnTo>
                  <a:lnTo>
                    <a:pt x="14" y="2"/>
                  </a:lnTo>
                  <a:lnTo>
                    <a:pt x="18" y="1"/>
                  </a:lnTo>
                  <a:lnTo>
                    <a:pt x="23"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60" name="Freeform 55">
              <a:extLst>
                <a:ext uri="{FF2B5EF4-FFF2-40B4-BE49-F238E27FC236}">
                  <a16:creationId xmlns:a16="http://schemas.microsoft.com/office/drawing/2014/main" id="{C181A147-2A83-EB0D-327A-56A961CF1841}"/>
                </a:ext>
              </a:extLst>
            </p:cNvPr>
            <p:cNvSpPr>
              <a:spLocks/>
            </p:cNvSpPr>
            <p:nvPr/>
          </p:nvSpPr>
          <p:spPr bwMode="auto">
            <a:xfrm>
              <a:off x="3271" y="2582"/>
              <a:ext cx="25" cy="25"/>
            </a:xfrm>
            <a:custGeom>
              <a:avLst/>
              <a:gdLst>
                <a:gd name="T0" fmla="*/ 25 w 28"/>
                <a:gd name="T1" fmla="*/ 25 h 28"/>
                <a:gd name="T2" fmla="*/ 25 w 28"/>
                <a:gd name="T3" fmla="*/ 21 h 28"/>
                <a:gd name="T4" fmla="*/ 23 w 28"/>
                <a:gd name="T5" fmla="*/ 15 h 28"/>
                <a:gd name="T6" fmla="*/ 21 w 28"/>
                <a:gd name="T7" fmla="*/ 11 h 28"/>
                <a:gd name="T8" fmla="*/ 19 w 28"/>
                <a:gd name="T9" fmla="*/ 6 h 28"/>
                <a:gd name="T10" fmla="*/ 14 w 28"/>
                <a:gd name="T11" fmla="*/ 4 h 28"/>
                <a:gd name="T12" fmla="*/ 10 w 28"/>
                <a:gd name="T13" fmla="*/ 2 h 28"/>
                <a:gd name="T14" fmla="*/ 4 w 28"/>
                <a:gd name="T15" fmla="*/ 0 h 28"/>
                <a:gd name="T16" fmla="*/ 0 w 28"/>
                <a:gd name="T17" fmla="*/ 0 h 28"/>
                <a:gd name="T18" fmla="*/ 0 w 28"/>
                <a:gd name="T19" fmla="*/ 8 h 28"/>
                <a:gd name="T20" fmla="*/ 4 w 28"/>
                <a:gd name="T21" fmla="*/ 8 h 28"/>
                <a:gd name="T22" fmla="*/ 7 w 28"/>
                <a:gd name="T23" fmla="*/ 9 h 28"/>
                <a:gd name="T24" fmla="*/ 10 w 28"/>
                <a:gd name="T25" fmla="*/ 11 h 28"/>
                <a:gd name="T26" fmla="*/ 13 w 28"/>
                <a:gd name="T27" fmla="*/ 13 h 28"/>
                <a:gd name="T28" fmla="*/ 14 w 28"/>
                <a:gd name="T29" fmla="*/ 15 h 28"/>
                <a:gd name="T30" fmla="*/ 17 w 28"/>
                <a:gd name="T31" fmla="*/ 19 h 28"/>
                <a:gd name="T32" fmla="*/ 17 w 28"/>
                <a:gd name="T33" fmla="*/ 21 h 28"/>
                <a:gd name="T34" fmla="*/ 17 w 28"/>
                <a:gd name="T35" fmla="*/ 25 h 28"/>
                <a:gd name="T36" fmla="*/ 25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28"/>
                  </a:moveTo>
                  <a:lnTo>
                    <a:pt x="28" y="23"/>
                  </a:lnTo>
                  <a:lnTo>
                    <a:pt x="26" y="17"/>
                  </a:lnTo>
                  <a:lnTo>
                    <a:pt x="24" y="12"/>
                  </a:lnTo>
                  <a:lnTo>
                    <a:pt x="21" y="7"/>
                  </a:lnTo>
                  <a:lnTo>
                    <a:pt x="16" y="4"/>
                  </a:lnTo>
                  <a:lnTo>
                    <a:pt x="11" y="2"/>
                  </a:lnTo>
                  <a:lnTo>
                    <a:pt x="5" y="0"/>
                  </a:lnTo>
                  <a:lnTo>
                    <a:pt x="0" y="0"/>
                  </a:lnTo>
                  <a:lnTo>
                    <a:pt x="0" y="9"/>
                  </a:lnTo>
                  <a:lnTo>
                    <a:pt x="5" y="9"/>
                  </a:lnTo>
                  <a:lnTo>
                    <a:pt x="8" y="10"/>
                  </a:lnTo>
                  <a:lnTo>
                    <a:pt x="11" y="12"/>
                  </a:lnTo>
                  <a:lnTo>
                    <a:pt x="14" y="14"/>
                  </a:lnTo>
                  <a:lnTo>
                    <a:pt x="16" y="17"/>
                  </a:lnTo>
                  <a:lnTo>
                    <a:pt x="19" y="21"/>
                  </a:lnTo>
                  <a:lnTo>
                    <a:pt x="19" y="24"/>
                  </a:lnTo>
                  <a:lnTo>
                    <a:pt x="19" y="28"/>
                  </a:lnTo>
                  <a:lnTo>
                    <a:pt x="28"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61" name="Freeform 56">
              <a:extLst>
                <a:ext uri="{FF2B5EF4-FFF2-40B4-BE49-F238E27FC236}">
                  <a16:creationId xmlns:a16="http://schemas.microsoft.com/office/drawing/2014/main" id="{F6D1C6B6-6067-A105-B1F1-E99A8EEE1312}"/>
                </a:ext>
              </a:extLst>
            </p:cNvPr>
            <p:cNvSpPr>
              <a:spLocks/>
            </p:cNvSpPr>
            <p:nvPr/>
          </p:nvSpPr>
          <p:spPr bwMode="auto">
            <a:xfrm>
              <a:off x="3271" y="2607"/>
              <a:ext cx="25" cy="25"/>
            </a:xfrm>
            <a:custGeom>
              <a:avLst/>
              <a:gdLst>
                <a:gd name="T0" fmla="*/ 0 w 28"/>
                <a:gd name="T1" fmla="*/ 25 h 28"/>
                <a:gd name="T2" fmla="*/ 4 w 28"/>
                <a:gd name="T3" fmla="*/ 25 h 28"/>
                <a:gd name="T4" fmla="*/ 10 w 28"/>
                <a:gd name="T5" fmla="*/ 23 h 28"/>
                <a:gd name="T6" fmla="*/ 14 w 28"/>
                <a:gd name="T7" fmla="*/ 21 h 28"/>
                <a:gd name="T8" fmla="*/ 19 w 28"/>
                <a:gd name="T9" fmla="*/ 18 h 28"/>
                <a:gd name="T10" fmla="*/ 21 w 28"/>
                <a:gd name="T11" fmla="*/ 14 h 28"/>
                <a:gd name="T12" fmla="*/ 23 w 28"/>
                <a:gd name="T13" fmla="*/ 11 h 28"/>
                <a:gd name="T14" fmla="*/ 25 w 28"/>
                <a:gd name="T15" fmla="*/ 5 h 28"/>
                <a:gd name="T16" fmla="*/ 25 w 28"/>
                <a:gd name="T17" fmla="*/ 0 h 28"/>
                <a:gd name="T18" fmla="*/ 17 w 28"/>
                <a:gd name="T19" fmla="*/ 0 h 28"/>
                <a:gd name="T20" fmla="*/ 17 w 28"/>
                <a:gd name="T21" fmla="*/ 4 h 28"/>
                <a:gd name="T22" fmla="*/ 17 w 28"/>
                <a:gd name="T23" fmla="*/ 7 h 28"/>
                <a:gd name="T24" fmla="*/ 14 w 28"/>
                <a:gd name="T25" fmla="*/ 10 h 28"/>
                <a:gd name="T26" fmla="*/ 13 w 28"/>
                <a:gd name="T27" fmla="*/ 12 h 28"/>
                <a:gd name="T28" fmla="*/ 9 w 28"/>
                <a:gd name="T29" fmla="*/ 14 h 28"/>
                <a:gd name="T30" fmla="*/ 7 w 28"/>
                <a:gd name="T31" fmla="*/ 16 h 28"/>
                <a:gd name="T32" fmla="*/ 4 w 28"/>
                <a:gd name="T33" fmla="*/ 17 h 28"/>
                <a:gd name="T34" fmla="*/ 0 w 28"/>
                <a:gd name="T35" fmla="*/ 18 h 28"/>
                <a:gd name="T36" fmla="*/ 0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28"/>
                  </a:moveTo>
                  <a:lnTo>
                    <a:pt x="5" y="28"/>
                  </a:lnTo>
                  <a:lnTo>
                    <a:pt x="11" y="26"/>
                  </a:lnTo>
                  <a:lnTo>
                    <a:pt x="16" y="24"/>
                  </a:lnTo>
                  <a:lnTo>
                    <a:pt x="21" y="20"/>
                  </a:lnTo>
                  <a:lnTo>
                    <a:pt x="24" y="16"/>
                  </a:lnTo>
                  <a:lnTo>
                    <a:pt x="26" y="12"/>
                  </a:lnTo>
                  <a:lnTo>
                    <a:pt x="28" y="6"/>
                  </a:lnTo>
                  <a:lnTo>
                    <a:pt x="28" y="0"/>
                  </a:lnTo>
                  <a:lnTo>
                    <a:pt x="19" y="0"/>
                  </a:lnTo>
                  <a:lnTo>
                    <a:pt x="19" y="5"/>
                  </a:lnTo>
                  <a:lnTo>
                    <a:pt x="19" y="8"/>
                  </a:lnTo>
                  <a:lnTo>
                    <a:pt x="16" y="11"/>
                  </a:lnTo>
                  <a:lnTo>
                    <a:pt x="14" y="13"/>
                  </a:lnTo>
                  <a:lnTo>
                    <a:pt x="10" y="16"/>
                  </a:lnTo>
                  <a:lnTo>
                    <a:pt x="8" y="18"/>
                  </a:lnTo>
                  <a:lnTo>
                    <a:pt x="5" y="19"/>
                  </a:lnTo>
                  <a:lnTo>
                    <a:pt x="0" y="20"/>
                  </a:lnTo>
                  <a:lnTo>
                    <a:pt x="0"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62" name="Freeform 57">
              <a:extLst>
                <a:ext uri="{FF2B5EF4-FFF2-40B4-BE49-F238E27FC236}">
                  <a16:creationId xmlns:a16="http://schemas.microsoft.com/office/drawing/2014/main" id="{1BD2791E-B60C-01AE-895B-7386C7FE2A9E}"/>
                </a:ext>
              </a:extLst>
            </p:cNvPr>
            <p:cNvSpPr>
              <a:spLocks/>
            </p:cNvSpPr>
            <p:nvPr/>
          </p:nvSpPr>
          <p:spPr bwMode="auto">
            <a:xfrm>
              <a:off x="3246" y="2607"/>
              <a:ext cx="25" cy="25"/>
            </a:xfrm>
            <a:custGeom>
              <a:avLst/>
              <a:gdLst>
                <a:gd name="T0" fmla="*/ 0 w 28"/>
                <a:gd name="T1" fmla="*/ 0 h 28"/>
                <a:gd name="T2" fmla="*/ 0 w 28"/>
                <a:gd name="T3" fmla="*/ 5 h 28"/>
                <a:gd name="T4" fmla="*/ 2 w 28"/>
                <a:gd name="T5" fmla="*/ 11 h 28"/>
                <a:gd name="T6" fmla="*/ 4 w 28"/>
                <a:gd name="T7" fmla="*/ 14 h 28"/>
                <a:gd name="T8" fmla="*/ 7 w 28"/>
                <a:gd name="T9" fmla="*/ 18 h 28"/>
                <a:gd name="T10" fmla="*/ 11 w 28"/>
                <a:gd name="T11" fmla="*/ 21 h 28"/>
                <a:gd name="T12" fmla="*/ 15 w 28"/>
                <a:gd name="T13" fmla="*/ 23 h 28"/>
                <a:gd name="T14" fmla="*/ 21 w 28"/>
                <a:gd name="T15" fmla="*/ 25 h 28"/>
                <a:gd name="T16" fmla="*/ 25 w 28"/>
                <a:gd name="T17" fmla="*/ 25 h 28"/>
                <a:gd name="T18" fmla="*/ 25 w 28"/>
                <a:gd name="T19" fmla="*/ 18 h 28"/>
                <a:gd name="T20" fmla="*/ 21 w 28"/>
                <a:gd name="T21" fmla="*/ 17 h 28"/>
                <a:gd name="T22" fmla="*/ 18 w 28"/>
                <a:gd name="T23" fmla="*/ 16 h 28"/>
                <a:gd name="T24" fmla="*/ 16 w 28"/>
                <a:gd name="T25" fmla="*/ 14 h 28"/>
                <a:gd name="T26" fmla="*/ 13 w 28"/>
                <a:gd name="T27" fmla="*/ 12 h 28"/>
                <a:gd name="T28" fmla="*/ 10 w 28"/>
                <a:gd name="T29" fmla="*/ 10 h 28"/>
                <a:gd name="T30" fmla="*/ 9 w 28"/>
                <a:gd name="T31" fmla="*/ 7 h 28"/>
                <a:gd name="T32" fmla="*/ 9 w 28"/>
                <a:gd name="T33" fmla="*/ 4 h 28"/>
                <a:gd name="T34" fmla="*/ 8 w 28"/>
                <a:gd name="T35" fmla="*/ 0 h 28"/>
                <a:gd name="T36" fmla="*/ 0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0"/>
                  </a:moveTo>
                  <a:lnTo>
                    <a:pt x="0" y="6"/>
                  </a:lnTo>
                  <a:lnTo>
                    <a:pt x="2" y="12"/>
                  </a:lnTo>
                  <a:lnTo>
                    <a:pt x="5" y="16"/>
                  </a:lnTo>
                  <a:lnTo>
                    <a:pt x="8" y="20"/>
                  </a:lnTo>
                  <a:lnTo>
                    <a:pt x="12" y="23"/>
                  </a:lnTo>
                  <a:lnTo>
                    <a:pt x="17" y="26"/>
                  </a:lnTo>
                  <a:lnTo>
                    <a:pt x="23" y="28"/>
                  </a:lnTo>
                  <a:lnTo>
                    <a:pt x="28" y="28"/>
                  </a:lnTo>
                  <a:lnTo>
                    <a:pt x="28" y="20"/>
                  </a:lnTo>
                  <a:lnTo>
                    <a:pt x="24" y="19"/>
                  </a:lnTo>
                  <a:lnTo>
                    <a:pt x="20" y="18"/>
                  </a:lnTo>
                  <a:lnTo>
                    <a:pt x="18" y="16"/>
                  </a:lnTo>
                  <a:lnTo>
                    <a:pt x="14" y="13"/>
                  </a:lnTo>
                  <a:lnTo>
                    <a:pt x="11" y="11"/>
                  </a:lnTo>
                  <a:lnTo>
                    <a:pt x="10" y="8"/>
                  </a:lnTo>
                  <a:lnTo>
                    <a:pt x="10" y="5"/>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63" name="Freeform 58">
              <a:extLst>
                <a:ext uri="{FF2B5EF4-FFF2-40B4-BE49-F238E27FC236}">
                  <a16:creationId xmlns:a16="http://schemas.microsoft.com/office/drawing/2014/main" id="{58306B01-D277-E892-9D9A-C4BB807E2FEF}"/>
                </a:ext>
              </a:extLst>
            </p:cNvPr>
            <p:cNvSpPr>
              <a:spLocks/>
            </p:cNvSpPr>
            <p:nvPr/>
          </p:nvSpPr>
          <p:spPr bwMode="auto">
            <a:xfrm>
              <a:off x="3246" y="2582"/>
              <a:ext cx="25" cy="25"/>
            </a:xfrm>
            <a:custGeom>
              <a:avLst/>
              <a:gdLst>
                <a:gd name="T0" fmla="*/ 25 w 28"/>
                <a:gd name="T1" fmla="*/ 0 h 28"/>
                <a:gd name="T2" fmla="*/ 21 w 28"/>
                <a:gd name="T3" fmla="*/ 0 h 28"/>
                <a:gd name="T4" fmla="*/ 15 w 28"/>
                <a:gd name="T5" fmla="*/ 2 h 28"/>
                <a:gd name="T6" fmla="*/ 11 w 28"/>
                <a:gd name="T7" fmla="*/ 4 h 28"/>
                <a:gd name="T8" fmla="*/ 7 w 28"/>
                <a:gd name="T9" fmla="*/ 6 h 28"/>
                <a:gd name="T10" fmla="*/ 4 w 28"/>
                <a:gd name="T11" fmla="*/ 11 h 28"/>
                <a:gd name="T12" fmla="*/ 2 w 28"/>
                <a:gd name="T13" fmla="*/ 15 h 28"/>
                <a:gd name="T14" fmla="*/ 0 w 28"/>
                <a:gd name="T15" fmla="*/ 21 h 28"/>
                <a:gd name="T16" fmla="*/ 0 w 28"/>
                <a:gd name="T17" fmla="*/ 25 h 28"/>
                <a:gd name="T18" fmla="*/ 8 w 28"/>
                <a:gd name="T19" fmla="*/ 25 h 28"/>
                <a:gd name="T20" fmla="*/ 9 w 28"/>
                <a:gd name="T21" fmla="*/ 21 h 28"/>
                <a:gd name="T22" fmla="*/ 9 w 28"/>
                <a:gd name="T23" fmla="*/ 19 h 28"/>
                <a:gd name="T24" fmla="*/ 11 w 28"/>
                <a:gd name="T25" fmla="*/ 15 h 28"/>
                <a:gd name="T26" fmla="*/ 13 w 28"/>
                <a:gd name="T27" fmla="*/ 13 h 28"/>
                <a:gd name="T28" fmla="*/ 16 w 28"/>
                <a:gd name="T29" fmla="*/ 11 h 28"/>
                <a:gd name="T30" fmla="*/ 18 w 28"/>
                <a:gd name="T31" fmla="*/ 9 h 28"/>
                <a:gd name="T32" fmla="*/ 21 w 28"/>
                <a:gd name="T33" fmla="*/ 8 h 28"/>
                <a:gd name="T34" fmla="*/ 25 w 28"/>
                <a:gd name="T35" fmla="*/ 8 h 28"/>
                <a:gd name="T36" fmla="*/ 25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0"/>
                  </a:moveTo>
                  <a:lnTo>
                    <a:pt x="23" y="0"/>
                  </a:lnTo>
                  <a:lnTo>
                    <a:pt x="17" y="2"/>
                  </a:lnTo>
                  <a:lnTo>
                    <a:pt x="12" y="4"/>
                  </a:lnTo>
                  <a:lnTo>
                    <a:pt x="8" y="7"/>
                  </a:lnTo>
                  <a:lnTo>
                    <a:pt x="5" y="12"/>
                  </a:lnTo>
                  <a:lnTo>
                    <a:pt x="2" y="17"/>
                  </a:lnTo>
                  <a:lnTo>
                    <a:pt x="0" y="23"/>
                  </a:lnTo>
                  <a:lnTo>
                    <a:pt x="0" y="28"/>
                  </a:lnTo>
                  <a:lnTo>
                    <a:pt x="9" y="28"/>
                  </a:lnTo>
                  <a:lnTo>
                    <a:pt x="10" y="24"/>
                  </a:lnTo>
                  <a:lnTo>
                    <a:pt x="10" y="21"/>
                  </a:lnTo>
                  <a:lnTo>
                    <a:pt x="12" y="17"/>
                  </a:lnTo>
                  <a:lnTo>
                    <a:pt x="14" y="14"/>
                  </a:lnTo>
                  <a:lnTo>
                    <a:pt x="18" y="12"/>
                  </a:lnTo>
                  <a:lnTo>
                    <a:pt x="20" y="10"/>
                  </a:lnTo>
                  <a:lnTo>
                    <a:pt x="24" y="9"/>
                  </a:lnTo>
                  <a:lnTo>
                    <a:pt x="28" y="9"/>
                  </a:lnTo>
                  <a:lnTo>
                    <a:pt x="28"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64" name="Freeform 59">
              <a:extLst>
                <a:ext uri="{FF2B5EF4-FFF2-40B4-BE49-F238E27FC236}">
                  <a16:creationId xmlns:a16="http://schemas.microsoft.com/office/drawing/2014/main" id="{9341FABF-C55E-E9B9-81DE-89004DD264C5}"/>
                </a:ext>
              </a:extLst>
            </p:cNvPr>
            <p:cNvSpPr>
              <a:spLocks/>
            </p:cNvSpPr>
            <p:nvPr/>
          </p:nvSpPr>
          <p:spPr bwMode="auto">
            <a:xfrm>
              <a:off x="3029" y="2863"/>
              <a:ext cx="43" cy="42"/>
            </a:xfrm>
            <a:custGeom>
              <a:avLst/>
              <a:gdLst>
                <a:gd name="T0" fmla="*/ 22 w 48"/>
                <a:gd name="T1" fmla="*/ 0 h 47"/>
                <a:gd name="T2" fmla="*/ 26 w 48"/>
                <a:gd name="T3" fmla="*/ 0 h 47"/>
                <a:gd name="T4" fmla="*/ 30 w 48"/>
                <a:gd name="T5" fmla="*/ 1 h 47"/>
                <a:gd name="T6" fmla="*/ 33 w 48"/>
                <a:gd name="T7" fmla="*/ 4 h 47"/>
                <a:gd name="T8" fmla="*/ 37 w 48"/>
                <a:gd name="T9" fmla="*/ 5 h 47"/>
                <a:gd name="T10" fmla="*/ 39 w 48"/>
                <a:gd name="T11" fmla="*/ 9 h 47"/>
                <a:gd name="T12" fmla="*/ 41 w 48"/>
                <a:gd name="T13" fmla="*/ 13 h 47"/>
                <a:gd name="T14" fmla="*/ 42 w 48"/>
                <a:gd name="T15" fmla="*/ 17 h 47"/>
                <a:gd name="T16" fmla="*/ 43 w 48"/>
                <a:gd name="T17" fmla="*/ 21 h 47"/>
                <a:gd name="T18" fmla="*/ 42 w 48"/>
                <a:gd name="T19" fmla="*/ 26 h 47"/>
                <a:gd name="T20" fmla="*/ 41 w 48"/>
                <a:gd name="T21" fmla="*/ 29 h 47"/>
                <a:gd name="T22" fmla="*/ 39 w 48"/>
                <a:gd name="T23" fmla="*/ 33 h 47"/>
                <a:gd name="T24" fmla="*/ 37 w 48"/>
                <a:gd name="T25" fmla="*/ 37 h 47"/>
                <a:gd name="T26" fmla="*/ 33 w 48"/>
                <a:gd name="T27" fmla="*/ 39 h 47"/>
                <a:gd name="T28" fmla="*/ 30 w 48"/>
                <a:gd name="T29" fmla="*/ 41 h 47"/>
                <a:gd name="T30" fmla="*/ 26 w 48"/>
                <a:gd name="T31" fmla="*/ 42 h 47"/>
                <a:gd name="T32" fmla="*/ 22 w 48"/>
                <a:gd name="T33" fmla="*/ 42 h 47"/>
                <a:gd name="T34" fmla="*/ 16 w 48"/>
                <a:gd name="T35" fmla="*/ 42 h 47"/>
                <a:gd name="T36" fmla="*/ 13 w 48"/>
                <a:gd name="T37" fmla="*/ 41 h 47"/>
                <a:gd name="T38" fmla="*/ 9 w 48"/>
                <a:gd name="T39" fmla="*/ 39 h 47"/>
                <a:gd name="T40" fmla="*/ 6 w 48"/>
                <a:gd name="T41" fmla="*/ 37 h 47"/>
                <a:gd name="T42" fmla="*/ 4 w 48"/>
                <a:gd name="T43" fmla="*/ 33 h 47"/>
                <a:gd name="T44" fmla="*/ 2 w 48"/>
                <a:gd name="T45" fmla="*/ 29 h 47"/>
                <a:gd name="T46" fmla="*/ 0 w 48"/>
                <a:gd name="T47" fmla="*/ 26 h 47"/>
                <a:gd name="T48" fmla="*/ 0 w 48"/>
                <a:gd name="T49" fmla="*/ 21 h 47"/>
                <a:gd name="T50" fmla="*/ 0 w 48"/>
                <a:gd name="T51" fmla="*/ 17 h 47"/>
                <a:gd name="T52" fmla="*/ 2 w 48"/>
                <a:gd name="T53" fmla="*/ 13 h 47"/>
                <a:gd name="T54" fmla="*/ 4 w 48"/>
                <a:gd name="T55" fmla="*/ 9 h 47"/>
                <a:gd name="T56" fmla="*/ 6 w 48"/>
                <a:gd name="T57" fmla="*/ 5 h 47"/>
                <a:gd name="T58" fmla="*/ 9 w 48"/>
                <a:gd name="T59" fmla="*/ 4 h 47"/>
                <a:gd name="T60" fmla="*/ 13 w 48"/>
                <a:gd name="T61" fmla="*/ 1 h 47"/>
                <a:gd name="T62" fmla="*/ 16 w 48"/>
                <a:gd name="T63" fmla="*/ 0 h 47"/>
                <a:gd name="T64" fmla="*/ 22 w 48"/>
                <a:gd name="T65" fmla="*/ 0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 h="47">
                  <a:moveTo>
                    <a:pt x="24" y="0"/>
                  </a:moveTo>
                  <a:lnTo>
                    <a:pt x="29" y="0"/>
                  </a:lnTo>
                  <a:lnTo>
                    <a:pt x="33" y="1"/>
                  </a:lnTo>
                  <a:lnTo>
                    <a:pt x="37" y="4"/>
                  </a:lnTo>
                  <a:lnTo>
                    <a:pt x="41" y="6"/>
                  </a:lnTo>
                  <a:lnTo>
                    <a:pt x="44" y="10"/>
                  </a:lnTo>
                  <a:lnTo>
                    <a:pt x="46" y="14"/>
                  </a:lnTo>
                  <a:lnTo>
                    <a:pt x="47" y="19"/>
                  </a:lnTo>
                  <a:lnTo>
                    <a:pt x="48" y="24"/>
                  </a:lnTo>
                  <a:lnTo>
                    <a:pt x="47" y="29"/>
                  </a:lnTo>
                  <a:lnTo>
                    <a:pt x="46" y="33"/>
                  </a:lnTo>
                  <a:lnTo>
                    <a:pt x="44" y="37"/>
                  </a:lnTo>
                  <a:lnTo>
                    <a:pt x="41" y="41"/>
                  </a:lnTo>
                  <a:lnTo>
                    <a:pt x="37" y="44"/>
                  </a:lnTo>
                  <a:lnTo>
                    <a:pt x="33" y="46"/>
                  </a:lnTo>
                  <a:lnTo>
                    <a:pt x="29" y="47"/>
                  </a:lnTo>
                  <a:lnTo>
                    <a:pt x="24" y="47"/>
                  </a:lnTo>
                  <a:lnTo>
                    <a:pt x="18" y="47"/>
                  </a:lnTo>
                  <a:lnTo>
                    <a:pt x="14" y="46"/>
                  </a:lnTo>
                  <a:lnTo>
                    <a:pt x="10" y="44"/>
                  </a:lnTo>
                  <a:lnTo>
                    <a:pt x="7" y="41"/>
                  </a:lnTo>
                  <a:lnTo>
                    <a:pt x="4" y="37"/>
                  </a:lnTo>
                  <a:lnTo>
                    <a:pt x="2" y="33"/>
                  </a:lnTo>
                  <a:lnTo>
                    <a:pt x="0" y="29"/>
                  </a:lnTo>
                  <a:lnTo>
                    <a:pt x="0" y="24"/>
                  </a:lnTo>
                  <a:lnTo>
                    <a:pt x="0" y="19"/>
                  </a:lnTo>
                  <a:lnTo>
                    <a:pt x="2" y="14"/>
                  </a:lnTo>
                  <a:lnTo>
                    <a:pt x="4" y="10"/>
                  </a:lnTo>
                  <a:lnTo>
                    <a:pt x="7" y="6"/>
                  </a:lnTo>
                  <a:lnTo>
                    <a:pt x="10" y="4"/>
                  </a:lnTo>
                  <a:lnTo>
                    <a:pt x="14" y="1"/>
                  </a:lnTo>
                  <a:lnTo>
                    <a:pt x="18" y="0"/>
                  </a:lnTo>
                  <a:lnTo>
                    <a:pt x="24"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65" name="Freeform 60">
              <a:extLst>
                <a:ext uri="{FF2B5EF4-FFF2-40B4-BE49-F238E27FC236}">
                  <a16:creationId xmlns:a16="http://schemas.microsoft.com/office/drawing/2014/main" id="{5D5B38A0-488D-0C0E-EDAC-C3E3EE3B55F6}"/>
                </a:ext>
              </a:extLst>
            </p:cNvPr>
            <p:cNvSpPr>
              <a:spLocks/>
            </p:cNvSpPr>
            <p:nvPr/>
          </p:nvSpPr>
          <p:spPr bwMode="auto">
            <a:xfrm>
              <a:off x="3051" y="2859"/>
              <a:ext cx="25" cy="25"/>
            </a:xfrm>
            <a:custGeom>
              <a:avLst/>
              <a:gdLst>
                <a:gd name="T0" fmla="*/ 25 w 28"/>
                <a:gd name="T1" fmla="*/ 25 h 29"/>
                <a:gd name="T2" fmla="*/ 24 w 28"/>
                <a:gd name="T3" fmla="*/ 21 h 29"/>
                <a:gd name="T4" fmla="*/ 23 w 28"/>
                <a:gd name="T5" fmla="*/ 16 h 29"/>
                <a:gd name="T6" fmla="*/ 21 w 28"/>
                <a:gd name="T7" fmla="*/ 11 h 29"/>
                <a:gd name="T8" fmla="*/ 19 w 28"/>
                <a:gd name="T9" fmla="*/ 7 h 29"/>
                <a:gd name="T10" fmla="*/ 14 w 28"/>
                <a:gd name="T11" fmla="*/ 4 h 29"/>
                <a:gd name="T12" fmla="*/ 10 w 28"/>
                <a:gd name="T13" fmla="*/ 3 h 29"/>
                <a:gd name="T14" fmla="*/ 4 w 28"/>
                <a:gd name="T15" fmla="*/ 1 h 29"/>
                <a:gd name="T16" fmla="*/ 0 w 28"/>
                <a:gd name="T17" fmla="*/ 0 h 29"/>
                <a:gd name="T18" fmla="*/ 0 w 28"/>
                <a:gd name="T19" fmla="*/ 9 h 29"/>
                <a:gd name="T20" fmla="*/ 4 w 28"/>
                <a:gd name="T21" fmla="*/ 9 h 29"/>
                <a:gd name="T22" fmla="*/ 7 w 28"/>
                <a:gd name="T23" fmla="*/ 9 h 29"/>
                <a:gd name="T24" fmla="*/ 10 w 28"/>
                <a:gd name="T25" fmla="*/ 11 h 29"/>
                <a:gd name="T26" fmla="*/ 13 w 28"/>
                <a:gd name="T27" fmla="*/ 13 h 29"/>
                <a:gd name="T28" fmla="*/ 14 w 28"/>
                <a:gd name="T29" fmla="*/ 16 h 29"/>
                <a:gd name="T30" fmla="*/ 16 w 28"/>
                <a:gd name="T31" fmla="*/ 18 h 29"/>
                <a:gd name="T32" fmla="*/ 17 w 28"/>
                <a:gd name="T33" fmla="*/ 21 h 29"/>
                <a:gd name="T34" fmla="*/ 17 w 28"/>
                <a:gd name="T35" fmla="*/ 25 h 29"/>
                <a:gd name="T36" fmla="*/ 25 w 28"/>
                <a:gd name="T37" fmla="*/ 25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28" y="29"/>
                  </a:moveTo>
                  <a:lnTo>
                    <a:pt x="27" y="24"/>
                  </a:lnTo>
                  <a:lnTo>
                    <a:pt x="26" y="18"/>
                  </a:lnTo>
                  <a:lnTo>
                    <a:pt x="24" y="13"/>
                  </a:lnTo>
                  <a:lnTo>
                    <a:pt x="21" y="8"/>
                  </a:lnTo>
                  <a:lnTo>
                    <a:pt x="16" y="5"/>
                  </a:lnTo>
                  <a:lnTo>
                    <a:pt x="11" y="3"/>
                  </a:lnTo>
                  <a:lnTo>
                    <a:pt x="5" y="1"/>
                  </a:lnTo>
                  <a:lnTo>
                    <a:pt x="0" y="0"/>
                  </a:lnTo>
                  <a:lnTo>
                    <a:pt x="0" y="10"/>
                  </a:lnTo>
                  <a:lnTo>
                    <a:pt x="4" y="10"/>
                  </a:lnTo>
                  <a:lnTo>
                    <a:pt x="8" y="10"/>
                  </a:lnTo>
                  <a:lnTo>
                    <a:pt x="11" y="13"/>
                  </a:lnTo>
                  <a:lnTo>
                    <a:pt x="14" y="15"/>
                  </a:lnTo>
                  <a:lnTo>
                    <a:pt x="16" y="18"/>
                  </a:lnTo>
                  <a:lnTo>
                    <a:pt x="18" y="21"/>
                  </a:lnTo>
                  <a:lnTo>
                    <a:pt x="19" y="24"/>
                  </a:lnTo>
                  <a:lnTo>
                    <a:pt x="19" y="29"/>
                  </a:lnTo>
                  <a:lnTo>
                    <a:pt x="28" y="29"/>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66" name="Freeform 61">
              <a:extLst>
                <a:ext uri="{FF2B5EF4-FFF2-40B4-BE49-F238E27FC236}">
                  <a16:creationId xmlns:a16="http://schemas.microsoft.com/office/drawing/2014/main" id="{FCDE0A7B-AB4C-2B1B-3AF1-79E6AACFF6FB}"/>
                </a:ext>
              </a:extLst>
            </p:cNvPr>
            <p:cNvSpPr>
              <a:spLocks/>
            </p:cNvSpPr>
            <p:nvPr/>
          </p:nvSpPr>
          <p:spPr bwMode="auto">
            <a:xfrm>
              <a:off x="3051" y="2884"/>
              <a:ext cx="25" cy="25"/>
            </a:xfrm>
            <a:custGeom>
              <a:avLst/>
              <a:gdLst>
                <a:gd name="T0" fmla="*/ 0 w 28"/>
                <a:gd name="T1" fmla="*/ 25 h 28"/>
                <a:gd name="T2" fmla="*/ 4 w 28"/>
                <a:gd name="T3" fmla="*/ 24 h 28"/>
                <a:gd name="T4" fmla="*/ 10 w 28"/>
                <a:gd name="T5" fmla="*/ 23 h 28"/>
                <a:gd name="T6" fmla="*/ 14 w 28"/>
                <a:gd name="T7" fmla="*/ 21 h 28"/>
                <a:gd name="T8" fmla="*/ 19 w 28"/>
                <a:gd name="T9" fmla="*/ 18 h 28"/>
                <a:gd name="T10" fmla="*/ 21 w 28"/>
                <a:gd name="T11" fmla="*/ 14 h 28"/>
                <a:gd name="T12" fmla="*/ 23 w 28"/>
                <a:gd name="T13" fmla="*/ 10 h 28"/>
                <a:gd name="T14" fmla="*/ 24 w 28"/>
                <a:gd name="T15" fmla="*/ 4 h 28"/>
                <a:gd name="T16" fmla="*/ 25 w 28"/>
                <a:gd name="T17" fmla="*/ 0 h 28"/>
                <a:gd name="T18" fmla="*/ 17 w 28"/>
                <a:gd name="T19" fmla="*/ 0 h 28"/>
                <a:gd name="T20" fmla="*/ 17 w 28"/>
                <a:gd name="T21" fmla="*/ 4 h 28"/>
                <a:gd name="T22" fmla="*/ 16 w 28"/>
                <a:gd name="T23" fmla="*/ 7 h 28"/>
                <a:gd name="T24" fmla="*/ 14 w 28"/>
                <a:gd name="T25" fmla="*/ 9 h 28"/>
                <a:gd name="T26" fmla="*/ 13 w 28"/>
                <a:gd name="T27" fmla="*/ 12 h 28"/>
                <a:gd name="T28" fmla="*/ 10 w 28"/>
                <a:gd name="T29" fmla="*/ 14 h 28"/>
                <a:gd name="T30" fmla="*/ 7 w 28"/>
                <a:gd name="T31" fmla="*/ 16 h 28"/>
                <a:gd name="T32" fmla="*/ 4 w 28"/>
                <a:gd name="T33" fmla="*/ 16 h 28"/>
                <a:gd name="T34" fmla="*/ 0 w 28"/>
                <a:gd name="T35" fmla="*/ 17 h 28"/>
                <a:gd name="T36" fmla="*/ 0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28"/>
                  </a:moveTo>
                  <a:lnTo>
                    <a:pt x="5" y="27"/>
                  </a:lnTo>
                  <a:lnTo>
                    <a:pt x="11" y="26"/>
                  </a:lnTo>
                  <a:lnTo>
                    <a:pt x="16" y="23"/>
                  </a:lnTo>
                  <a:lnTo>
                    <a:pt x="21" y="20"/>
                  </a:lnTo>
                  <a:lnTo>
                    <a:pt x="24" y="16"/>
                  </a:lnTo>
                  <a:lnTo>
                    <a:pt x="26" y="11"/>
                  </a:lnTo>
                  <a:lnTo>
                    <a:pt x="27" y="5"/>
                  </a:lnTo>
                  <a:lnTo>
                    <a:pt x="28" y="0"/>
                  </a:lnTo>
                  <a:lnTo>
                    <a:pt x="19" y="0"/>
                  </a:lnTo>
                  <a:lnTo>
                    <a:pt x="19" y="4"/>
                  </a:lnTo>
                  <a:lnTo>
                    <a:pt x="18" y="8"/>
                  </a:lnTo>
                  <a:lnTo>
                    <a:pt x="16" y="10"/>
                  </a:lnTo>
                  <a:lnTo>
                    <a:pt x="14" y="13"/>
                  </a:lnTo>
                  <a:lnTo>
                    <a:pt x="11" y="16"/>
                  </a:lnTo>
                  <a:lnTo>
                    <a:pt x="8" y="18"/>
                  </a:lnTo>
                  <a:lnTo>
                    <a:pt x="4" y="18"/>
                  </a:lnTo>
                  <a:lnTo>
                    <a:pt x="0" y="19"/>
                  </a:lnTo>
                  <a:lnTo>
                    <a:pt x="0"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67" name="Freeform 62">
              <a:extLst>
                <a:ext uri="{FF2B5EF4-FFF2-40B4-BE49-F238E27FC236}">
                  <a16:creationId xmlns:a16="http://schemas.microsoft.com/office/drawing/2014/main" id="{288202E1-F196-D946-0AC2-034074B8E84C}"/>
                </a:ext>
              </a:extLst>
            </p:cNvPr>
            <p:cNvSpPr>
              <a:spLocks/>
            </p:cNvSpPr>
            <p:nvPr/>
          </p:nvSpPr>
          <p:spPr bwMode="auto">
            <a:xfrm>
              <a:off x="3025" y="2884"/>
              <a:ext cx="26" cy="25"/>
            </a:xfrm>
            <a:custGeom>
              <a:avLst/>
              <a:gdLst>
                <a:gd name="T0" fmla="*/ 0 w 29"/>
                <a:gd name="T1" fmla="*/ 0 h 28"/>
                <a:gd name="T2" fmla="*/ 1 w 29"/>
                <a:gd name="T3" fmla="*/ 4 h 28"/>
                <a:gd name="T4" fmla="*/ 3 w 29"/>
                <a:gd name="T5" fmla="*/ 10 h 28"/>
                <a:gd name="T6" fmla="*/ 4 w 29"/>
                <a:gd name="T7" fmla="*/ 14 h 28"/>
                <a:gd name="T8" fmla="*/ 8 w 29"/>
                <a:gd name="T9" fmla="*/ 18 h 28"/>
                <a:gd name="T10" fmla="*/ 12 w 29"/>
                <a:gd name="T11" fmla="*/ 21 h 28"/>
                <a:gd name="T12" fmla="*/ 16 w 29"/>
                <a:gd name="T13" fmla="*/ 23 h 28"/>
                <a:gd name="T14" fmla="*/ 21 w 29"/>
                <a:gd name="T15" fmla="*/ 24 h 28"/>
                <a:gd name="T16" fmla="*/ 26 w 29"/>
                <a:gd name="T17" fmla="*/ 25 h 28"/>
                <a:gd name="T18" fmla="*/ 26 w 29"/>
                <a:gd name="T19" fmla="*/ 17 h 28"/>
                <a:gd name="T20" fmla="*/ 22 w 29"/>
                <a:gd name="T21" fmla="*/ 16 h 28"/>
                <a:gd name="T22" fmla="*/ 19 w 29"/>
                <a:gd name="T23" fmla="*/ 16 h 28"/>
                <a:gd name="T24" fmla="*/ 16 w 29"/>
                <a:gd name="T25" fmla="*/ 15 h 28"/>
                <a:gd name="T26" fmla="*/ 13 w 29"/>
                <a:gd name="T27" fmla="*/ 12 h 28"/>
                <a:gd name="T28" fmla="*/ 11 w 29"/>
                <a:gd name="T29" fmla="*/ 9 h 28"/>
                <a:gd name="T30" fmla="*/ 9 w 29"/>
                <a:gd name="T31" fmla="*/ 7 h 28"/>
                <a:gd name="T32" fmla="*/ 9 w 29"/>
                <a:gd name="T33" fmla="*/ 4 h 28"/>
                <a:gd name="T34" fmla="*/ 8 w 29"/>
                <a:gd name="T35" fmla="*/ 0 h 28"/>
                <a:gd name="T36" fmla="*/ 0 w 29"/>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0" y="0"/>
                  </a:moveTo>
                  <a:lnTo>
                    <a:pt x="1" y="5"/>
                  </a:lnTo>
                  <a:lnTo>
                    <a:pt x="3" y="11"/>
                  </a:lnTo>
                  <a:lnTo>
                    <a:pt x="5" y="16"/>
                  </a:lnTo>
                  <a:lnTo>
                    <a:pt x="9" y="20"/>
                  </a:lnTo>
                  <a:lnTo>
                    <a:pt x="13" y="23"/>
                  </a:lnTo>
                  <a:lnTo>
                    <a:pt x="18" y="26"/>
                  </a:lnTo>
                  <a:lnTo>
                    <a:pt x="23" y="27"/>
                  </a:lnTo>
                  <a:lnTo>
                    <a:pt x="29" y="28"/>
                  </a:lnTo>
                  <a:lnTo>
                    <a:pt x="29" y="19"/>
                  </a:lnTo>
                  <a:lnTo>
                    <a:pt x="24" y="18"/>
                  </a:lnTo>
                  <a:lnTo>
                    <a:pt x="21" y="18"/>
                  </a:lnTo>
                  <a:lnTo>
                    <a:pt x="18" y="17"/>
                  </a:lnTo>
                  <a:lnTo>
                    <a:pt x="15" y="13"/>
                  </a:lnTo>
                  <a:lnTo>
                    <a:pt x="12" y="10"/>
                  </a:lnTo>
                  <a:lnTo>
                    <a:pt x="10" y="8"/>
                  </a:lnTo>
                  <a:lnTo>
                    <a:pt x="10" y="4"/>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68" name="Freeform 63">
              <a:extLst>
                <a:ext uri="{FF2B5EF4-FFF2-40B4-BE49-F238E27FC236}">
                  <a16:creationId xmlns:a16="http://schemas.microsoft.com/office/drawing/2014/main" id="{9F9CE527-D1E3-D015-4495-BFFC8A37D17A}"/>
                </a:ext>
              </a:extLst>
            </p:cNvPr>
            <p:cNvSpPr>
              <a:spLocks/>
            </p:cNvSpPr>
            <p:nvPr/>
          </p:nvSpPr>
          <p:spPr bwMode="auto">
            <a:xfrm>
              <a:off x="3025" y="2859"/>
              <a:ext cx="26" cy="25"/>
            </a:xfrm>
            <a:custGeom>
              <a:avLst/>
              <a:gdLst>
                <a:gd name="T0" fmla="*/ 26 w 29"/>
                <a:gd name="T1" fmla="*/ 0 h 29"/>
                <a:gd name="T2" fmla="*/ 21 w 29"/>
                <a:gd name="T3" fmla="*/ 1 h 29"/>
                <a:gd name="T4" fmla="*/ 16 w 29"/>
                <a:gd name="T5" fmla="*/ 3 h 29"/>
                <a:gd name="T6" fmla="*/ 12 w 29"/>
                <a:gd name="T7" fmla="*/ 4 h 29"/>
                <a:gd name="T8" fmla="*/ 8 w 29"/>
                <a:gd name="T9" fmla="*/ 7 h 29"/>
                <a:gd name="T10" fmla="*/ 4 w 29"/>
                <a:gd name="T11" fmla="*/ 11 h 29"/>
                <a:gd name="T12" fmla="*/ 3 w 29"/>
                <a:gd name="T13" fmla="*/ 16 h 29"/>
                <a:gd name="T14" fmla="*/ 1 w 29"/>
                <a:gd name="T15" fmla="*/ 21 h 29"/>
                <a:gd name="T16" fmla="*/ 0 w 29"/>
                <a:gd name="T17" fmla="*/ 25 h 29"/>
                <a:gd name="T18" fmla="*/ 8 w 29"/>
                <a:gd name="T19" fmla="*/ 25 h 29"/>
                <a:gd name="T20" fmla="*/ 9 w 29"/>
                <a:gd name="T21" fmla="*/ 21 h 29"/>
                <a:gd name="T22" fmla="*/ 9 w 29"/>
                <a:gd name="T23" fmla="*/ 18 h 29"/>
                <a:gd name="T24" fmla="*/ 12 w 29"/>
                <a:gd name="T25" fmla="*/ 16 h 29"/>
                <a:gd name="T26" fmla="*/ 13 w 29"/>
                <a:gd name="T27" fmla="*/ 13 h 29"/>
                <a:gd name="T28" fmla="*/ 16 w 29"/>
                <a:gd name="T29" fmla="*/ 11 h 29"/>
                <a:gd name="T30" fmla="*/ 19 w 29"/>
                <a:gd name="T31" fmla="*/ 9 h 29"/>
                <a:gd name="T32" fmla="*/ 22 w 29"/>
                <a:gd name="T33" fmla="*/ 9 h 29"/>
                <a:gd name="T34" fmla="*/ 26 w 29"/>
                <a:gd name="T35" fmla="*/ 9 h 29"/>
                <a:gd name="T36" fmla="*/ 26 w 29"/>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9">
                  <a:moveTo>
                    <a:pt x="29" y="0"/>
                  </a:moveTo>
                  <a:lnTo>
                    <a:pt x="23" y="1"/>
                  </a:lnTo>
                  <a:lnTo>
                    <a:pt x="18" y="3"/>
                  </a:lnTo>
                  <a:lnTo>
                    <a:pt x="13" y="5"/>
                  </a:lnTo>
                  <a:lnTo>
                    <a:pt x="9" y="8"/>
                  </a:lnTo>
                  <a:lnTo>
                    <a:pt x="5" y="13"/>
                  </a:lnTo>
                  <a:lnTo>
                    <a:pt x="3" y="18"/>
                  </a:lnTo>
                  <a:lnTo>
                    <a:pt x="1" y="24"/>
                  </a:lnTo>
                  <a:lnTo>
                    <a:pt x="0" y="29"/>
                  </a:lnTo>
                  <a:lnTo>
                    <a:pt x="9" y="29"/>
                  </a:lnTo>
                  <a:lnTo>
                    <a:pt x="10" y="24"/>
                  </a:lnTo>
                  <a:lnTo>
                    <a:pt x="10" y="21"/>
                  </a:lnTo>
                  <a:lnTo>
                    <a:pt x="13" y="19"/>
                  </a:lnTo>
                  <a:lnTo>
                    <a:pt x="15" y="15"/>
                  </a:lnTo>
                  <a:lnTo>
                    <a:pt x="18" y="13"/>
                  </a:lnTo>
                  <a:lnTo>
                    <a:pt x="21" y="10"/>
                  </a:lnTo>
                  <a:lnTo>
                    <a:pt x="24" y="10"/>
                  </a:lnTo>
                  <a:lnTo>
                    <a:pt x="29" y="10"/>
                  </a:lnTo>
                  <a:lnTo>
                    <a:pt x="29"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69" name="Freeform 64">
              <a:extLst>
                <a:ext uri="{FF2B5EF4-FFF2-40B4-BE49-F238E27FC236}">
                  <a16:creationId xmlns:a16="http://schemas.microsoft.com/office/drawing/2014/main" id="{D113ED5D-11EB-4442-0BE2-2623FEF67AB9}"/>
                </a:ext>
              </a:extLst>
            </p:cNvPr>
            <p:cNvSpPr>
              <a:spLocks/>
            </p:cNvSpPr>
            <p:nvPr/>
          </p:nvSpPr>
          <p:spPr bwMode="auto">
            <a:xfrm>
              <a:off x="3151" y="2435"/>
              <a:ext cx="43" cy="42"/>
            </a:xfrm>
            <a:custGeom>
              <a:avLst/>
              <a:gdLst>
                <a:gd name="T0" fmla="*/ 22 w 48"/>
                <a:gd name="T1" fmla="*/ 0 h 48"/>
                <a:gd name="T2" fmla="*/ 26 w 48"/>
                <a:gd name="T3" fmla="*/ 1 h 48"/>
                <a:gd name="T4" fmla="*/ 30 w 48"/>
                <a:gd name="T5" fmla="*/ 2 h 48"/>
                <a:gd name="T6" fmla="*/ 33 w 48"/>
                <a:gd name="T7" fmla="*/ 4 h 48"/>
                <a:gd name="T8" fmla="*/ 37 w 48"/>
                <a:gd name="T9" fmla="*/ 6 h 48"/>
                <a:gd name="T10" fmla="*/ 39 w 48"/>
                <a:gd name="T11" fmla="*/ 10 h 48"/>
                <a:gd name="T12" fmla="*/ 41 w 48"/>
                <a:gd name="T13" fmla="*/ 13 h 48"/>
                <a:gd name="T14" fmla="*/ 42 w 48"/>
                <a:gd name="T15" fmla="*/ 17 h 48"/>
                <a:gd name="T16" fmla="*/ 43 w 48"/>
                <a:gd name="T17" fmla="*/ 21 h 48"/>
                <a:gd name="T18" fmla="*/ 42 w 48"/>
                <a:gd name="T19" fmla="*/ 25 h 48"/>
                <a:gd name="T20" fmla="*/ 41 w 48"/>
                <a:gd name="T21" fmla="*/ 30 h 48"/>
                <a:gd name="T22" fmla="*/ 39 w 48"/>
                <a:gd name="T23" fmla="*/ 32 h 48"/>
                <a:gd name="T24" fmla="*/ 37 w 48"/>
                <a:gd name="T25" fmla="*/ 37 h 48"/>
                <a:gd name="T26" fmla="*/ 33 w 48"/>
                <a:gd name="T27" fmla="*/ 39 h 48"/>
                <a:gd name="T28" fmla="*/ 30 w 48"/>
                <a:gd name="T29" fmla="*/ 41 h 48"/>
                <a:gd name="T30" fmla="*/ 26 w 48"/>
                <a:gd name="T31" fmla="*/ 42 h 48"/>
                <a:gd name="T32" fmla="*/ 22 w 48"/>
                <a:gd name="T33" fmla="*/ 42 h 48"/>
                <a:gd name="T34" fmla="*/ 17 w 48"/>
                <a:gd name="T35" fmla="*/ 42 h 48"/>
                <a:gd name="T36" fmla="*/ 13 w 48"/>
                <a:gd name="T37" fmla="*/ 41 h 48"/>
                <a:gd name="T38" fmla="*/ 10 w 48"/>
                <a:gd name="T39" fmla="*/ 39 h 48"/>
                <a:gd name="T40" fmla="*/ 7 w 48"/>
                <a:gd name="T41" fmla="*/ 37 h 48"/>
                <a:gd name="T42" fmla="*/ 4 w 48"/>
                <a:gd name="T43" fmla="*/ 32 h 48"/>
                <a:gd name="T44" fmla="*/ 2 w 48"/>
                <a:gd name="T45" fmla="*/ 30 h 48"/>
                <a:gd name="T46" fmla="*/ 0 w 48"/>
                <a:gd name="T47" fmla="*/ 25 h 48"/>
                <a:gd name="T48" fmla="*/ 0 w 48"/>
                <a:gd name="T49" fmla="*/ 21 h 48"/>
                <a:gd name="T50" fmla="*/ 0 w 48"/>
                <a:gd name="T51" fmla="*/ 17 h 48"/>
                <a:gd name="T52" fmla="*/ 2 w 48"/>
                <a:gd name="T53" fmla="*/ 13 h 48"/>
                <a:gd name="T54" fmla="*/ 4 w 48"/>
                <a:gd name="T55" fmla="*/ 10 h 48"/>
                <a:gd name="T56" fmla="*/ 7 w 48"/>
                <a:gd name="T57" fmla="*/ 6 h 48"/>
                <a:gd name="T58" fmla="*/ 10 w 48"/>
                <a:gd name="T59" fmla="*/ 4 h 48"/>
                <a:gd name="T60" fmla="*/ 13 w 48"/>
                <a:gd name="T61" fmla="*/ 2 h 48"/>
                <a:gd name="T62" fmla="*/ 17 w 48"/>
                <a:gd name="T63" fmla="*/ 1 h 48"/>
                <a:gd name="T64" fmla="*/ 22 w 48"/>
                <a:gd name="T65" fmla="*/ 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 h="48">
                  <a:moveTo>
                    <a:pt x="24" y="0"/>
                  </a:moveTo>
                  <a:lnTo>
                    <a:pt x="29" y="1"/>
                  </a:lnTo>
                  <a:lnTo>
                    <a:pt x="33" y="2"/>
                  </a:lnTo>
                  <a:lnTo>
                    <a:pt x="37" y="5"/>
                  </a:lnTo>
                  <a:lnTo>
                    <a:pt x="41" y="7"/>
                  </a:lnTo>
                  <a:lnTo>
                    <a:pt x="44" y="11"/>
                  </a:lnTo>
                  <a:lnTo>
                    <a:pt x="46" y="15"/>
                  </a:lnTo>
                  <a:lnTo>
                    <a:pt x="47" y="19"/>
                  </a:lnTo>
                  <a:lnTo>
                    <a:pt x="48" y="24"/>
                  </a:lnTo>
                  <a:lnTo>
                    <a:pt x="47" y="29"/>
                  </a:lnTo>
                  <a:lnTo>
                    <a:pt x="46" y="34"/>
                  </a:lnTo>
                  <a:lnTo>
                    <a:pt x="44" y="37"/>
                  </a:lnTo>
                  <a:lnTo>
                    <a:pt x="41" y="42"/>
                  </a:lnTo>
                  <a:lnTo>
                    <a:pt x="37" y="45"/>
                  </a:lnTo>
                  <a:lnTo>
                    <a:pt x="33" y="47"/>
                  </a:lnTo>
                  <a:lnTo>
                    <a:pt x="29" y="48"/>
                  </a:lnTo>
                  <a:lnTo>
                    <a:pt x="24" y="48"/>
                  </a:lnTo>
                  <a:lnTo>
                    <a:pt x="19" y="48"/>
                  </a:lnTo>
                  <a:lnTo>
                    <a:pt x="14" y="47"/>
                  </a:lnTo>
                  <a:lnTo>
                    <a:pt x="11" y="45"/>
                  </a:lnTo>
                  <a:lnTo>
                    <a:pt x="8" y="42"/>
                  </a:lnTo>
                  <a:lnTo>
                    <a:pt x="4" y="37"/>
                  </a:lnTo>
                  <a:lnTo>
                    <a:pt x="2" y="34"/>
                  </a:lnTo>
                  <a:lnTo>
                    <a:pt x="0" y="29"/>
                  </a:lnTo>
                  <a:lnTo>
                    <a:pt x="0" y="24"/>
                  </a:lnTo>
                  <a:lnTo>
                    <a:pt x="0" y="19"/>
                  </a:lnTo>
                  <a:lnTo>
                    <a:pt x="2" y="15"/>
                  </a:lnTo>
                  <a:lnTo>
                    <a:pt x="4" y="11"/>
                  </a:lnTo>
                  <a:lnTo>
                    <a:pt x="8" y="7"/>
                  </a:lnTo>
                  <a:lnTo>
                    <a:pt x="11" y="5"/>
                  </a:lnTo>
                  <a:lnTo>
                    <a:pt x="14" y="2"/>
                  </a:lnTo>
                  <a:lnTo>
                    <a:pt x="19" y="1"/>
                  </a:lnTo>
                  <a:lnTo>
                    <a:pt x="24"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70" name="Freeform 65">
              <a:extLst>
                <a:ext uri="{FF2B5EF4-FFF2-40B4-BE49-F238E27FC236}">
                  <a16:creationId xmlns:a16="http://schemas.microsoft.com/office/drawing/2014/main" id="{81C9D909-BC3F-D99F-7170-42B342CD4ECB}"/>
                </a:ext>
              </a:extLst>
            </p:cNvPr>
            <p:cNvSpPr>
              <a:spLocks/>
            </p:cNvSpPr>
            <p:nvPr/>
          </p:nvSpPr>
          <p:spPr bwMode="auto">
            <a:xfrm>
              <a:off x="3173" y="2431"/>
              <a:ext cx="25" cy="25"/>
            </a:xfrm>
            <a:custGeom>
              <a:avLst/>
              <a:gdLst>
                <a:gd name="T0" fmla="*/ 25 w 28"/>
                <a:gd name="T1" fmla="*/ 25 h 28"/>
                <a:gd name="T2" fmla="*/ 24 w 28"/>
                <a:gd name="T3" fmla="*/ 21 h 28"/>
                <a:gd name="T4" fmla="*/ 23 w 28"/>
                <a:gd name="T5" fmla="*/ 16 h 28"/>
                <a:gd name="T6" fmla="*/ 21 w 28"/>
                <a:gd name="T7" fmla="*/ 12 h 28"/>
                <a:gd name="T8" fmla="*/ 18 w 28"/>
                <a:gd name="T9" fmla="*/ 7 h 28"/>
                <a:gd name="T10" fmla="*/ 13 w 28"/>
                <a:gd name="T11" fmla="*/ 4 h 28"/>
                <a:gd name="T12" fmla="*/ 10 w 28"/>
                <a:gd name="T13" fmla="*/ 3 h 28"/>
                <a:gd name="T14" fmla="*/ 4 w 28"/>
                <a:gd name="T15" fmla="*/ 1 h 28"/>
                <a:gd name="T16" fmla="*/ 0 w 28"/>
                <a:gd name="T17" fmla="*/ 0 h 28"/>
                <a:gd name="T18" fmla="*/ 0 w 28"/>
                <a:gd name="T19" fmla="*/ 8 h 28"/>
                <a:gd name="T20" fmla="*/ 4 w 28"/>
                <a:gd name="T21" fmla="*/ 8 h 28"/>
                <a:gd name="T22" fmla="*/ 7 w 28"/>
                <a:gd name="T23" fmla="*/ 9 h 28"/>
                <a:gd name="T24" fmla="*/ 10 w 28"/>
                <a:gd name="T25" fmla="*/ 12 h 28"/>
                <a:gd name="T26" fmla="*/ 12 w 28"/>
                <a:gd name="T27" fmla="*/ 13 h 28"/>
                <a:gd name="T28" fmla="*/ 14 w 28"/>
                <a:gd name="T29" fmla="*/ 16 h 28"/>
                <a:gd name="T30" fmla="*/ 16 w 28"/>
                <a:gd name="T31" fmla="*/ 19 h 28"/>
                <a:gd name="T32" fmla="*/ 16 w 28"/>
                <a:gd name="T33" fmla="*/ 21 h 28"/>
                <a:gd name="T34" fmla="*/ 17 w 28"/>
                <a:gd name="T35" fmla="*/ 25 h 28"/>
                <a:gd name="T36" fmla="*/ 25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28"/>
                  </a:moveTo>
                  <a:lnTo>
                    <a:pt x="27" y="23"/>
                  </a:lnTo>
                  <a:lnTo>
                    <a:pt x="26" y="18"/>
                  </a:lnTo>
                  <a:lnTo>
                    <a:pt x="24" y="13"/>
                  </a:lnTo>
                  <a:lnTo>
                    <a:pt x="20" y="8"/>
                  </a:lnTo>
                  <a:lnTo>
                    <a:pt x="15" y="4"/>
                  </a:lnTo>
                  <a:lnTo>
                    <a:pt x="11" y="3"/>
                  </a:lnTo>
                  <a:lnTo>
                    <a:pt x="5" y="1"/>
                  </a:lnTo>
                  <a:lnTo>
                    <a:pt x="0" y="0"/>
                  </a:lnTo>
                  <a:lnTo>
                    <a:pt x="0" y="9"/>
                  </a:lnTo>
                  <a:lnTo>
                    <a:pt x="4" y="9"/>
                  </a:lnTo>
                  <a:lnTo>
                    <a:pt x="8" y="10"/>
                  </a:lnTo>
                  <a:lnTo>
                    <a:pt x="11" y="13"/>
                  </a:lnTo>
                  <a:lnTo>
                    <a:pt x="13" y="14"/>
                  </a:lnTo>
                  <a:lnTo>
                    <a:pt x="16" y="18"/>
                  </a:lnTo>
                  <a:lnTo>
                    <a:pt x="18" y="21"/>
                  </a:lnTo>
                  <a:lnTo>
                    <a:pt x="18" y="24"/>
                  </a:lnTo>
                  <a:lnTo>
                    <a:pt x="19" y="28"/>
                  </a:lnTo>
                  <a:lnTo>
                    <a:pt x="28"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71" name="Freeform 66">
              <a:extLst>
                <a:ext uri="{FF2B5EF4-FFF2-40B4-BE49-F238E27FC236}">
                  <a16:creationId xmlns:a16="http://schemas.microsoft.com/office/drawing/2014/main" id="{1EE26201-6472-9704-282D-8070448195F5}"/>
                </a:ext>
              </a:extLst>
            </p:cNvPr>
            <p:cNvSpPr>
              <a:spLocks/>
            </p:cNvSpPr>
            <p:nvPr/>
          </p:nvSpPr>
          <p:spPr bwMode="auto">
            <a:xfrm>
              <a:off x="3173" y="2456"/>
              <a:ext cx="25" cy="26"/>
            </a:xfrm>
            <a:custGeom>
              <a:avLst/>
              <a:gdLst>
                <a:gd name="T0" fmla="*/ 0 w 28"/>
                <a:gd name="T1" fmla="*/ 26 h 29"/>
                <a:gd name="T2" fmla="*/ 4 w 28"/>
                <a:gd name="T3" fmla="*/ 25 h 29"/>
                <a:gd name="T4" fmla="*/ 10 w 28"/>
                <a:gd name="T5" fmla="*/ 24 h 29"/>
                <a:gd name="T6" fmla="*/ 14 w 28"/>
                <a:gd name="T7" fmla="*/ 22 h 29"/>
                <a:gd name="T8" fmla="*/ 18 w 28"/>
                <a:gd name="T9" fmla="*/ 19 h 29"/>
                <a:gd name="T10" fmla="*/ 21 w 28"/>
                <a:gd name="T11" fmla="*/ 15 h 29"/>
                <a:gd name="T12" fmla="*/ 23 w 28"/>
                <a:gd name="T13" fmla="*/ 11 h 29"/>
                <a:gd name="T14" fmla="*/ 24 w 28"/>
                <a:gd name="T15" fmla="*/ 5 h 29"/>
                <a:gd name="T16" fmla="*/ 25 w 28"/>
                <a:gd name="T17" fmla="*/ 0 h 29"/>
                <a:gd name="T18" fmla="*/ 17 w 28"/>
                <a:gd name="T19" fmla="*/ 0 h 29"/>
                <a:gd name="T20" fmla="*/ 16 w 28"/>
                <a:gd name="T21" fmla="*/ 4 h 29"/>
                <a:gd name="T22" fmla="*/ 16 w 28"/>
                <a:gd name="T23" fmla="*/ 8 h 29"/>
                <a:gd name="T24" fmla="*/ 14 w 28"/>
                <a:gd name="T25" fmla="*/ 10 h 29"/>
                <a:gd name="T26" fmla="*/ 12 w 28"/>
                <a:gd name="T27" fmla="*/ 12 h 29"/>
                <a:gd name="T28" fmla="*/ 9 w 28"/>
                <a:gd name="T29" fmla="*/ 15 h 29"/>
                <a:gd name="T30" fmla="*/ 7 w 28"/>
                <a:gd name="T31" fmla="*/ 17 h 29"/>
                <a:gd name="T32" fmla="*/ 4 w 28"/>
                <a:gd name="T33" fmla="*/ 17 h 29"/>
                <a:gd name="T34" fmla="*/ 0 w 28"/>
                <a:gd name="T35" fmla="*/ 18 h 29"/>
                <a:gd name="T36" fmla="*/ 0 w 28"/>
                <a:gd name="T37" fmla="*/ 26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0" y="29"/>
                  </a:moveTo>
                  <a:lnTo>
                    <a:pt x="5" y="28"/>
                  </a:lnTo>
                  <a:lnTo>
                    <a:pt x="11" y="27"/>
                  </a:lnTo>
                  <a:lnTo>
                    <a:pt x="16" y="24"/>
                  </a:lnTo>
                  <a:lnTo>
                    <a:pt x="20" y="21"/>
                  </a:lnTo>
                  <a:lnTo>
                    <a:pt x="24" y="17"/>
                  </a:lnTo>
                  <a:lnTo>
                    <a:pt x="26" y="12"/>
                  </a:lnTo>
                  <a:lnTo>
                    <a:pt x="27" y="6"/>
                  </a:lnTo>
                  <a:lnTo>
                    <a:pt x="28" y="0"/>
                  </a:lnTo>
                  <a:lnTo>
                    <a:pt x="19" y="0"/>
                  </a:lnTo>
                  <a:lnTo>
                    <a:pt x="18" y="5"/>
                  </a:lnTo>
                  <a:lnTo>
                    <a:pt x="18" y="9"/>
                  </a:lnTo>
                  <a:lnTo>
                    <a:pt x="16" y="11"/>
                  </a:lnTo>
                  <a:lnTo>
                    <a:pt x="13" y="13"/>
                  </a:lnTo>
                  <a:lnTo>
                    <a:pt x="10" y="17"/>
                  </a:lnTo>
                  <a:lnTo>
                    <a:pt x="8" y="19"/>
                  </a:lnTo>
                  <a:lnTo>
                    <a:pt x="4" y="19"/>
                  </a:lnTo>
                  <a:lnTo>
                    <a:pt x="0" y="20"/>
                  </a:lnTo>
                  <a:lnTo>
                    <a:pt x="0" y="29"/>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72" name="Freeform 67">
              <a:extLst>
                <a:ext uri="{FF2B5EF4-FFF2-40B4-BE49-F238E27FC236}">
                  <a16:creationId xmlns:a16="http://schemas.microsoft.com/office/drawing/2014/main" id="{86BF9367-B21C-EFD1-48D3-D2E1DF25853D}"/>
                </a:ext>
              </a:extLst>
            </p:cNvPr>
            <p:cNvSpPr>
              <a:spLocks/>
            </p:cNvSpPr>
            <p:nvPr/>
          </p:nvSpPr>
          <p:spPr bwMode="auto">
            <a:xfrm>
              <a:off x="3147" y="2456"/>
              <a:ext cx="26" cy="26"/>
            </a:xfrm>
            <a:custGeom>
              <a:avLst/>
              <a:gdLst>
                <a:gd name="T0" fmla="*/ 0 w 29"/>
                <a:gd name="T1" fmla="*/ 0 h 29"/>
                <a:gd name="T2" fmla="*/ 1 w 29"/>
                <a:gd name="T3" fmla="*/ 5 h 29"/>
                <a:gd name="T4" fmla="*/ 3 w 29"/>
                <a:gd name="T5" fmla="*/ 11 h 29"/>
                <a:gd name="T6" fmla="*/ 4 w 29"/>
                <a:gd name="T7" fmla="*/ 15 h 29"/>
                <a:gd name="T8" fmla="*/ 8 w 29"/>
                <a:gd name="T9" fmla="*/ 19 h 29"/>
                <a:gd name="T10" fmla="*/ 12 w 29"/>
                <a:gd name="T11" fmla="*/ 22 h 29"/>
                <a:gd name="T12" fmla="*/ 16 w 29"/>
                <a:gd name="T13" fmla="*/ 24 h 29"/>
                <a:gd name="T14" fmla="*/ 21 w 29"/>
                <a:gd name="T15" fmla="*/ 25 h 29"/>
                <a:gd name="T16" fmla="*/ 26 w 29"/>
                <a:gd name="T17" fmla="*/ 26 h 29"/>
                <a:gd name="T18" fmla="*/ 26 w 29"/>
                <a:gd name="T19" fmla="*/ 18 h 29"/>
                <a:gd name="T20" fmla="*/ 22 w 29"/>
                <a:gd name="T21" fmla="*/ 17 h 29"/>
                <a:gd name="T22" fmla="*/ 19 w 29"/>
                <a:gd name="T23" fmla="*/ 17 h 29"/>
                <a:gd name="T24" fmla="*/ 16 w 29"/>
                <a:gd name="T25" fmla="*/ 16 h 29"/>
                <a:gd name="T26" fmla="*/ 14 w 29"/>
                <a:gd name="T27" fmla="*/ 12 h 29"/>
                <a:gd name="T28" fmla="*/ 12 w 29"/>
                <a:gd name="T29" fmla="*/ 10 h 29"/>
                <a:gd name="T30" fmla="*/ 10 w 29"/>
                <a:gd name="T31" fmla="*/ 8 h 29"/>
                <a:gd name="T32" fmla="*/ 9 w 29"/>
                <a:gd name="T33" fmla="*/ 4 h 29"/>
                <a:gd name="T34" fmla="*/ 8 w 29"/>
                <a:gd name="T35" fmla="*/ 0 h 29"/>
                <a:gd name="T36" fmla="*/ 0 w 29"/>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9">
                  <a:moveTo>
                    <a:pt x="0" y="0"/>
                  </a:moveTo>
                  <a:lnTo>
                    <a:pt x="1" y="6"/>
                  </a:lnTo>
                  <a:lnTo>
                    <a:pt x="3" y="12"/>
                  </a:lnTo>
                  <a:lnTo>
                    <a:pt x="5" y="17"/>
                  </a:lnTo>
                  <a:lnTo>
                    <a:pt x="9" y="21"/>
                  </a:lnTo>
                  <a:lnTo>
                    <a:pt x="13" y="24"/>
                  </a:lnTo>
                  <a:lnTo>
                    <a:pt x="18" y="27"/>
                  </a:lnTo>
                  <a:lnTo>
                    <a:pt x="23" y="28"/>
                  </a:lnTo>
                  <a:lnTo>
                    <a:pt x="29" y="29"/>
                  </a:lnTo>
                  <a:lnTo>
                    <a:pt x="29" y="20"/>
                  </a:lnTo>
                  <a:lnTo>
                    <a:pt x="24" y="19"/>
                  </a:lnTo>
                  <a:lnTo>
                    <a:pt x="21" y="19"/>
                  </a:lnTo>
                  <a:lnTo>
                    <a:pt x="18" y="18"/>
                  </a:lnTo>
                  <a:lnTo>
                    <a:pt x="16" y="13"/>
                  </a:lnTo>
                  <a:lnTo>
                    <a:pt x="13" y="11"/>
                  </a:lnTo>
                  <a:lnTo>
                    <a:pt x="11" y="9"/>
                  </a:lnTo>
                  <a:lnTo>
                    <a:pt x="10" y="5"/>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73" name="Freeform 68">
              <a:extLst>
                <a:ext uri="{FF2B5EF4-FFF2-40B4-BE49-F238E27FC236}">
                  <a16:creationId xmlns:a16="http://schemas.microsoft.com/office/drawing/2014/main" id="{783AEBCE-5CD5-E83F-B27D-10971152266F}"/>
                </a:ext>
              </a:extLst>
            </p:cNvPr>
            <p:cNvSpPr>
              <a:spLocks/>
            </p:cNvSpPr>
            <p:nvPr/>
          </p:nvSpPr>
          <p:spPr bwMode="auto">
            <a:xfrm>
              <a:off x="3147" y="2431"/>
              <a:ext cx="26" cy="25"/>
            </a:xfrm>
            <a:custGeom>
              <a:avLst/>
              <a:gdLst>
                <a:gd name="T0" fmla="*/ 26 w 29"/>
                <a:gd name="T1" fmla="*/ 0 h 28"/>
                <a:gd name="T2" fmla="*/ 21 w 29"/>
                <a:gd name="T3" fmla="*/ 1 h 28"/>
                <a:gd name="T4" fmla="*/ 16 w 29"/>
                <a:gd name="T5" fmla="*/ 3 h 28"/>
                <a:gd name="T6" fmla="*/ 12 w 29"/>
                <a:gd name="T7" fmla="*/ 4 h 28"/>
                <a:gd name="T8" fmla="*/ 8 w 29"/>
                <a:gd name="T9" fmla="*/ 7 h 28"/>
                <a:gd name="T10" fmla="*/ 4 w 29"/>
                <a:gd name="T11" fmla="*/ 12 h 28"/>
                <a:gd name="T12" fmla="*/ 3 w 29"/>
                <a:gd name="T13" fmla="*/ 16 h 28"/>
                <a:gd name="T14" fmla="*/ 1 w 29"/>
                <a:gd name="T15" fmla="*/ 21 h 28"/>
                <a:gd name="T16" fmla="*/ 0 w 29"/>
                <a:gd name="T17" fmla="*/ 25 h 28"/>
                <a:gd name="T18" fmla="*/ 8 w 29"/>
                <a:gd name="T19" fmla="*/ 25 h 28"/>
                <a:gd name="T20" fmla="*/ 9 w 29"/>
                <a:gd name="T21" fmla="*/ 21 h 28"/>
                <a:gd name="T22" fmla="*/ 10 w 29"/>
                <a:gd name="T23" fmla="*/ 19 h 28"/>
                <a:gd name="T24" fmla="*/ 12 w 29"/>
                <a:gd name="T25" fmla="*/ 16 h 28"/>
                <a:gd name="T26" fmla="*/ 14 w 29"/>
                <a:gd name="T27" fmla="*/ 13 h 28"/>
                <a:gd name="T28" fmla="*/ 16 w 29"/>
                <a:gd name="T29" fmla="*/ 12 h 28"/>
                <a:gd name="T30" fmla="*/ 19 w 29"/>
                <a:gd name="T31" fmla="*/ 9 h 28"/>
                <a:gd name="T32" fmla="*/ 22 w 29"/>
                <a:gd name="T33" fmla="*/ 8 h 28"/>
                <a:gd name="T34" fmla="*/ 26 w 29"/>
                <a:gd name="T35" fmla="*/ 8 h 28"/>
                <a:gd name="T36" fmla="*/ 26 w 29"/>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29" y="0"/>
                  </a:moveTo>
                  <a:lnTo>
                    <a:pt x="23" y="1"/>
                  </a:lnTo>
                  <a:lnTo>
                    <a:pt x="18" y="3"/>
                  </a:lnTo>
                  <a:lnTo>
                    <a:pt x="13" y="4"/>
                  </a:lnTo>
                  <a:lnTo>
                    <a:pt x="9" y="8"/>
                  </a:lnTo>
                  <a:lnTo>
                    <a:pt x="5" y="13"/>
                  </a:lnTo>
                  <a:lnTo>
                    <a:pt x="3" y="18"/>
                  </a:lnTo>
                  <a:lnTo>
                    <a:pt x="1" y="23"/>
                  </a:lnTo>
                  <a:lnTo>
                    <a:pt x="0" y="28"/>
                  </a:lnTo>
                  <a:lnTo>
                    <a:pt x="9" y="28"/>
                  </a:lnTo>
                  <a:lnTo>
                    <a:pt x="10" y="24"/>
                  </a:lnTo>
                  <a:lnTo>
                    <a:pt x="11" y="21"/>
                  </a:lnTo>
                  <a:lnTo>
                    <a:pt x="13" y="18"/>
                  </a:lnTo>
                  <a:lnTo>
                    <a:pt x="16" y="14"/>
                  </a:lnTo>
                  <a:lnTo>
                    <a:pt x="18" y="13"/>
                  </a:lnTo>
                  <a:lnTo>
                    <a:pt x="21" y="10"/>
                  </a:lnTo>
                  <a:lnTo>
                    <a:pt x="24" y="9"/>
                  </a:lnTo>
                  <a:lnTo>
                    <a:pt x="29" y="9"/>
                  </a:lnTo>
                  <a:lnTo>
                    <a:pt x="29"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74" name="Freeform 69">
              <a:extLst>
                <a:ext uri="{FF2B5EF4-FFF2-40B4-BE49-F238E27FC236}">
                  <a16:creationId xmlns:a16="http://schemas.microsoft.com/office/drawing/2014/main" id="{57B47A06-8EC7-BDEC-4DB5-11AF4CB0DA12}"/>
                </a:ext>
              </a:extLst>
            </p:cNvPr>
            <p:cNvSpPr>
              <a:spLocks/>
            </p:cNvSpPr>
            <p:nvPr/>
          </p:nvSpPr>
          <p:spPr bwMode="auto">
            <a:xfrm>
              <a:off x="3358" y="2123"/>
              <a:ext cx="43" cy="42"/>
            </a:xfrm>
            <a:custGeom>
              <a:avLst/>
              <a:gdLst>
                <a:gd name="T0" fmla="*/ 22 w 48"/>
                <a:gd name="T1" fmla="*/ 0 h 47"/>
                <a:gd name="T2" fmla="*/ 27 w 48"/>
                <a:gd name="T3" fmla="*/ 0 h 47"/>
                <a:gd name="T4" fmla="*/ 30 w 48"/>
                <a:gd name="T5" fmla="*/ 1 h 47"/>
                <a:gd name="T6" fmla="*/ 34 w 48"/>
                <a:gd name="T7" fmla="*/ 4 h 47"/>
                <a:gd name="T8" fmla="*/ 37 w 48"/>
                <a:gd name="T9" fmla="*/ 5 h 47"/>
                <a:gd name="T10" fmla="*/ 39 w 48"/>
                <a:gd name="T11" fmla="*/ 9 h 47"/>
                <a:gd name="T12" fmla="*/ 41 w 48"/>
                <a:gd name="T13" fmla="*/ 13 h 47"/>
                <a:gd name="T14" fmla="*/ 43 w 48"/>
                <a:gd name="T15" fmla="*/ 17 h 47"/>
                <a:gd name="T16" fmla="*/ 43 w 48"/>
                <a:gd name="T17" fmla="*/ 21 h 47"/>
                <a:gd name="T18" fmla="*/ 43 w 48"/>
                <a:gd name="T19" fmla="*/ 26 h 47"/>
                <a:gd name="T20" fmla="*/ 41 w 48"/>
                <a:gd name="T21" fmla="*/ 29 h 47"/>
                <a:gd name="T22" fmla="*/ 39 w 48"/>
                <a:gd name="T23" fmla="*/ 33 h 47"/>
                <a:gd name="T24" fmla="*/ 37 w 48"/>
                <a:gd name="T25" fmla="*/ 37 h 47"/>
                <a:gd name="T26" fmla="*/ 34 w 48"/>
                <a:gd name="T27" fmla="*/ 39 h 47"/>
                <a:gd name="T28" fmla="*/ 30 w 48"/>
                <a:gd name="T29" fmla="*/ 41 h 47"/>
                <a:gd name="T30" fmla="*/ 27 w 48"/>
                <a:gd name="T31" fmla="*/ 42 h 47"/>
                <a:gd name="T32" fmla="*/ 22 w 48"/>
                <a:gd name="T33" fmla="*/ 42 h 47"/>
                <a:gd name="T34" fmla="*/ 17 w 48"/>
                <a:gd name="T35" fmla="*/ 42 h 47"/>
                <a:gd name="T36" fmla="*/ 13 w 48"/>
                <a:gd name="T37" fmla="*/ 41 h 47"/>
                <a:gd name="T38" fmla="*/ 10 w 48"/>
                <a:gd name="T39" fmla="*/ 39 h 47"/>
                <a:gd name="T40" fmla="*/ 6 w 48"/>
                <a:gd name="T41" fmla="*/ 37 h 47"/>
                <a:gd name="T42" fmla="*/ 4 w 48"/>
                <a:gd name="T43" fmla="*/ 33 h 47"/>
                <a:gd name="T44" fmla="*/ 1 w 48"/>
                <a:gd name="T45" fmla="*/ 29 h 47"/>
                <a:gd name="T46" fmla="*/ 1 w 48"/>
                <a:gd name="T47" fmla="*/ 26 h 47"/>
                <a:gd name="T48" fmla="*/ 0 w 48"/>
                <a:gd name="T49" fmla="*/ 21 h 47"/>
                <a:gd name="T50" fmla="*/ 1 w 48"/>
                <a:gd name="T51" fmla="*/ 17 h 47"/>
                <a:gd name="T52" fmla="*/ 1 w 48"/>
                <a:gd name="T53" fmla="*/ 13 h 47"/>
                <a:gd name="T54" fmla="*/ 4 w 48"/>
                <a:gd name="T55" fmla="*/ 9 h 47"/>
                <a:gd name="T56" fmla="*/ 6 w 48"/>
                <a:gd name="T57" fmla="*/ 5 h 47"/>
                <a:gd name="T58" fmla="*/ 10 w 48"/>
                <a:gd name="T59" fmla="*/ 4 h 47"/>
                <a:gd name="T60" fmla="*/ 13 w 48"/>
                <a:gd name="T61" fmla="*/ 1 h 47"/>
                <a:gd name="T62" fmla="*/ 17 w 48"/>
                <a:gd name="T63" fmla="*/ 0 h 47"/>
                <a:gd name="T64" fmla="*/ 22 w 48"/>
                <a:gd name="T65" fmla="*/ 0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 h="47">
                  <a:moveTo>
                    <a:pt x="25" y="0"/>
                  </a:moveTo>
                  <a:lnTo>
                    <a:pt x="30" y="0"/>
                  </a:lnTo>
                  <a:lnTo>
                    <a:pt x="34" y="1"/>
                  </a:lnTo>
                  <a:lnTo>
                    <a:pt x="38" y="4"/>
                  </a:lnTo>
                  <a:lnTo>
                    <a:pt x="41" y="6"/>
                  </a:lnTo>
                  <a:lnTo>
                    <a:pt x="44" y="10"/>
                  </a:lnTo>
                  <a:lnTo>
                    <a:pt x="46" y="14"/>
                  </a:lnTo>
                  <a:lnTo>
                    <a:pt x="48" y="19"/>
                  </a:lnTo>
                  <a:lnTo>
                    <a:pt x="48" y="24"/>
                  </a:lnTo>
                  <a:lnTo>
                    <a:pt x="48" y="29"/>
                  </a:lnTo>
                  <a:lnTo>
                    <a:pt x="46" y="33"/>
                  </a:lnTo>
                  <a:lnTo>
                    <a:pt x="44" y="37"/>
                  </a:lnTo>
                  <a:lnTo>
                    <a:pt x="41" y="41"/>
                  </a:lnTo>
                  <a:lnTo>
                    <a:pt x="38" y="44"/>
                  </a:lnTo>
                  <a:lnTo>
                    <a:pt x="34" y="46"/>
                  </a:lnTo>
                  <a:lnTo>
                    <a:pt x="30" y="47"/>
                  </a:lnTo>
                  <a:lnTo>
                    <a:pt x="25" y="47"/>
                  </a:lnTo>
                  <a:lnTo>
                    <a:pt x="19" y="47"/>
                  </a:lnTo>
                  <a:lnTo>
                    <a:pt x="15" y="46"/>
                  </a:lnTo>
                  <a:lnTo>
                    <a:pt x="11" y="44"/>
                  </a:lnTo>
                  <a:lnTo>
                    <a:pt x="7" y="41"/>
                  </a:lnTo>
                  <a:lnTo>
                    <a:pt x="4" y="37"/>
                  </a:lnTo>
                  <a:lnTo>
                    <a:pt x="1" y="33"/>
                  </a:lnTo>
                  <a:lnTo>
                    <a:pt x="1" y="29"/>
                  </a:lnTo>
                  <a:lnTo>
                    <a:pt x="0" y="24"/>
                  </a:lnTo>
                  <a:lnTo>
                    <a:pt x="1" y="19"/>
                  </a:lnTo>
                  <a:lnTo>
                    <a:pt x="1" y="14"/>
                  </a:lnTo>
                  <a:lnTo>
                    <a:pt x="4" y="10"/>
                  </a:lnTo>
                  <a:lnTo>
                    <a:pt x="7" y="6"/>
                  </a:lnTo>
                  <a:lnTo>
                    <a:pt x="11" y="4"/>
                  </a:lnTo>
                  <a:lnTo>
                    <a:pt x="15" y="1"/>
                  </a:lnTo>
                  <a:lnTo>
                    <a:pt x="19" y="0"/>
                  </a:lnTo>
                  <a:lnTo>
                    <a:pt x="25"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75" name="Freeform 70">
              <a:extLst>
                <a:ext uri="{FF2B5EF4-FFF2-40B4-BE49-F238E27FC236}">
                  <a16:creationId xmlns:a16="http://schemas.microsoft.com/office/drawing/2014/main" id="{9EF0167A-5B47-AED8-8B3A-02E1DA7D86B0}"/>
                </a:ext>
              </a:extLst>
            </p:cNvPr>
            <p:cNvSpPr>
              <a:spLocks/>
            </p:cNvSpPr>
            <p:nvPr/>
          </p:nvSpPr>
          <p:spPr bwMode="auto">
            <a:xfrm>
              <a:off x="3380" y="2118"/>
              <a:ext cx="26" cy="26"/>
            </a:xfrm>
            <a:custGeom>
              <a:avLst/>
              <a:gdLst>
                <a:gd name="T0" fmla="*/ 26 w 28"/>
                <a:gd name="T1" fmla="*/ 26 h 29"/>
                <a:gd name="T2" fmla="*/ 25 w 28"/>
                <a:gd name="T3" fmla="*/ 22 h 29"/>
                <a:gd name="T4" fmla="*/ 23 w 28"/>
                <a:gd name="T5" fmla="*/ 16 h 29"/>
                <a:gd name="T6" fmla="*/ 21 w 28"/>
                <a:gd name="T7" fmla="*/ 12 h 29"/>
                <a:gd name="T8" fmla="*/ 18 w 28"/>
                <a:gd name="T9" fmla="*/ 7 h 29"/>
                <a:gd name="T10" fmla="*/ 13 w 28"/>
                <a:gd name="T11" fmla="*/ 4 h 29"/>
                <a:gd name="T12" fmla="*/ 9 w 28"/>
                <a:gd name="T13" fmla="*/ 3 h 29"/>
                <a:gd name="T14" fmla="*/ 5 w 28"/>
                <a:gd name="T15" fmla="*/ 1 h 29"/>
                <a:gd name="T16" fmla="*/ 0 w 28"/>
                <a:gd name="T17" fmla="*/ 0 h 29"/>
                <a:gd name="T18" fmla="*/ 0 w 28"/>
                <a:gd name="T19" fmla="*/ 9 h 29"/>
                <a:gd name="T20" fmla="*/ 4 w 28"/>
                <a:gd name="T21" fmla="*/ 9 h 29"/>
                <a:gd name="T22" fmla="*/ 7 w 28"/>
                <a:gd name="T23" fmla="*/ 9 h 29"/>
                <a:gd name="T24" fmla="*/ 9 w 28"/>
                <a:gd name="T25" fmla="*/ 12 h 29"/>
                <a:gd name="T26" fmla="*/ 12 w 28"/>
                <a:gd name="T27" fmla="*/ 13 h 29"/>
                <a:gd name="T28" fmla="*/ 14 w 28"/>
                <a:gd name="T29" fmla="*/ 16 h 29"/>
                <a:gd name="T30" fmla="*/ 17 w 28"/>
                <a:gd name="T31" fmla="*/ 19 h 29"/>
                <a:gd name="T32" fmla="*/ 17 w 28"/>
                <a:gd name="T33" fmla="*/ 22 h 29"/>
                <a:gd name="T34" fmla="*/ 18 w 28"/>
                <a:gd name="T35" fmla="*/ 26 h 29"/>
                <a:gd name="T36" fmla="*/ 26 w 28"/>
                <a:gd name="T37" fmla="*/ 26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28" y="29"/>
                  </a:moveTo>
                  <a:lnTo>
                    <a:pt x="27" y="24"/>
                  </a:lnTo>
                  <a:lnTo>
                    <a:pt x="25" y="18"/>
                  </a:lnTo>
                  <a:lnTo>
                    <a:pt x="23" y="13"/>
                  </a:lnTo>
                  <a:lnTo>
                    <a:pt x="19" y="8"/>
                  </a:lnTo>
                  <a:lnTo>
                    <a:pt x="14" y="5"/>
                  </a:lnTo>
                  <a:lnTo>
                    <a:pt x="10" y="3"/>
                  </a:lnTo>
                  <a:lnTo>
                    <a:pt x="5" y="1"/>
                  </a:lnTo>
                  <a:lnTo>
                    <a:pt x="0" y="0"/>
                  </a:lnTo>
                  <a:lnTo>
                    <a:pt x="0" y="10"/>
                  </a:lnTo>
                  <a:lnTo>
                    <a:pt x="4" y="10"/>
                  </a:lnTo>
                  <a:lnTo>
                    <a:pt x="7" y="10"/>
                  </a:lnTo>
                  <a:lnTo>
                    <a:pt x="10" y="13"/>
                  </a:lnTo>
                  <a:lnTo>
                    <a:pt x="13" y="15"/>
                  </a:lnTo>
                  <a:lnTo>
                    <a:pt x="15" y="18"/>
                  </a:lnTo>
                  <a:lnTo>
                    <a:pt x="18" y="21"/>
                  </a:lnTo>
                  <a:lnTo>
                    <a:pt x="18" y="24"/>
                  </a:lnTo>
                  <a:lnTo>
                    <a:pt x="19" y="29"/>
                  </a:lnTo>
                  <a:lnTo>
                    <a:pt x="28" y="29"/>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76" name="Freeform 71">
              <a:extLst>
                <a:ext uri="{FF2B5EF4-FFF2-40B4-BE49-F238E27FC236}">
                  <a16:creationId xmlns:a16="http://schemas.microsoft.com/office/drawing/2014/main" id="{ECFF4BDD-6105-63A3-F139-CD05EC9DC65B}"/>
                </a:ext>
              </a:extLst>
            </p:cNvPr>
            <p:cNvSpPr>
              <a:spLocks/>
            </p:cNvSpPr>
            <p:nvPr/>
          </p:nvSpPr>
          <p:spPr bwMode="auto">
            <a:xfrm>
              <a:off x="3380" y="2144"/>
              <a:ext cx="26" cy="25"/>
            </a:xfrm>
            <a:custGeom>
              <a:avLst/>
              <a:gdLst>
                <a:gd name="T0" fmla="*/ 0 w 28"/>
                <a:gd name="T1" fmla="*/ 25 h 28"/>
                <a:gd name="T2" fmla="*/ 5 w 28"/>
                <a:gd name="T3" fmla="*/ 24 h 28"/>
                <a:gd name="T4" fmla="*/ 9 w 28"/>
                <a:gd name="T5" fmla="*/ 23 h 28"/>
                <a:gd name="T6" fmla="*/ 14 w 28"/>
                <a:gd name="T7" fmla="*/ 21 h 28"/>
                <a:gd name="T8" fmla="*/ 18 w 28"/>
                <a:gd name="T9" fmla="*/ 18 h 28"/>
                <a:gd name="T10" fmla="*/ 21 w 28"/>
                <a:gd name="T11" fmla="*/ 14 h 28"/>
                <a:gd name="T12" fmla="*/ 23 w 28"/>
                <a:gd name="T13" fmla="*/ 10 h 28"/>
                <a:gd name="T14" fmla="*/ 25 w 28"/>
                <a:gd name="T15" fmla="*/ 4 h 28"/>
                <a:gd name="T16" fmla="*/ 26 w 28"/>
                <a:gd name="T17" fmla="*/ 0 h 28"/>
                <a:gd name="T18" fmla="*/ 18 w 28"/>
                <a:gd name="T19" fmla="*/ 0 h 28"/>
                <a:gd name="T20" fmla="*/ 17 w 28"/>
                <a:gd name="T21" fmla="*/ 4 h 28"/>
                <a:gd name="T22" fmla="*/ 17 w 28"/>
                <a:gd name="T23" fmla="*/ 7 h 28"/>
                <a:gd name="T24" fmla="*/ 14 w 28"/>
                <a:gd name="T25" fmla="*/ 9 h 28"/>
                <a:gd name="T26" fmla="*/ 12 w 28"/>
                <a:gd name="T27" fmla="*/ 12 h 28"/>
                <a:gd name="T28" fmla="*/ 8 w 28"/>
                <a:gd name="T29" fmla="*/ 14 h 28"/>
                <a:gd name="T30" fmla="*/ 7 w 28"/>
                <a:gd name="T31" fmla="*/ 16 h 28"/>
                <a:gd name="T32" fmla="*/ 4 w 28"/>
                <a:gd name="T33" fmla="*/ 16 h 28"/>
                <a:gd name="T34" fmla="*/ 0 w 28"/>
                <a:gd name="T35" fmla="*/ 17 h 28"/>
                <a:gd name="T36" fmla="*/ 0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28"/>
                  </a:moveTo>
                  <a:lnTo>
                    <a:pt x="5" y="27"/>
                  </a:lnTo>
                  <a:lnTo>
                    <a:pt x="10" y="26"/>
                  </a:lnTo>
                  <a:lnTo>
                    <a:pt x="15" y="23"/>
                  </a:lnTo>
                  <a:lnTo>
                    <a:pt x="19" y="20"/>
                  </a:lnTo>
                  <a:lnTo>
                    <a:pt x="23" y="16"/>
                  </a:lnTo>
                  <a:lnTo>
                    <a:pt x="25" y="11"/>
                  </a:lnTo>
                  <a:lnTo>
                    <a:pt x="27" y="5"/>
                  </a:lnTo>
                  <a:lnTo>
                    <a:pt x="28" y="0"/>
                  </a:lnTo>
                  <a:lnTo>
                    <a:pt x="19" y="0"/>
                  </a:lnTo>
                  <a:lnTo>
                    <a:pt x="18" y="4"/>
                  </a:lnTo>
                  <a:lnTo>
                    <a:pt x="18" y="8"/>
                  </a:lnTo>
                  <a:lnTo>
                    <a:pt x="15" y="10"/>
                  </a:lnTo>
                  <a:lnTo>
                    <a:pt x="13" y="13"/>
                  </a:lnTo>
                  <a:lnTo>
                    <a:pt x="9" y="16"/>
                  </a:lnTo>
                  <a:lnTo>
                    <a:pt x="7" y="18"/>
                  </a:lnTo>
                  <a:lnTo>
                    <a:pt x="4" y="18"/>
                  </a:lnTo>
                  <a:lnTo>
                    <a:pt x="0" y="19"/>
                  </a:lnTo>
                  <a:lnTo>
                    <a:pt x="0"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77" name="Freeform 72">
              <a:extLst>
                <a:ext uri="{FF2B5EF4-FFF2-40B4-BE49-F238E27FC236}">
                  <a16:creationId xmlns:a16="http://schemas.microsoft.com/office/drawing/2014/main" id="{82426A35-73EA-3864-9E6E-5A3368DBBC63}"/>
                </a:ext>
              </a:extLst>
            </p:cNvPr>
            <p:cNvSpPr>
              <a:spLocks/>
            </p:cNvSpPr>
            <p:nvPr/>
          </p:nvSpPr>
          <p:spPr bwMode="auto">
            <a:xfrm>
              <a:off x="3354" y="2144"/>
              <a:ext cx="26" cy="25"/>
            </a:xfrm>
            <a:custGeom>
              <a:avLst/>
              <a:gdLst>
                <a:gd name="T0" fmla="*/ 0 w 29"/>
                <a:gd name="T1" fmla="*/ 0 h 28"/>
                <a:gd name="T2" fmla="*/ 1 w 29"/>
                <a:gd name="T3" fmla="*/ 4 h 28"/>
                <a:gd name="T4" fmla="*/ 2 w 29"/>
                <a:gd name="T5" fmla="*/ 10 h 28"/>
                <a:gd name="T6" fmla="*/ 4 w 29"/>
                <a:gd name="T7" fmla="*/ 14 h 28"/>
                <a:gd name="T8" fmla="*/ 7 w 29"/>
                <a:gd name="T9" fmla="*/ 18 h 28"/>
                <a:gd name="T10" fmla="*/ 11 w 29"/>
                <a:gd name="T11" fmla="*/ 21 h 28"/>
                <a:gd name="T12" fmla="*/ 15 w 29"/>
                <a:gd name="T13" fmla="*/ 23 h 28"/>
                <a:gd name="T14" fmla="*/ 21 w 29"/>
                <a:gd name="T15" fmla="*/ 24 h 28"/>
                <a:gd name="T16" fmla="*/ 26 w 29"/>
                <a:gd name="T17" fmla="*/ 25 h 28"/>
                <a:gd name="T18" fmla="*/ 26 w 29"/>
                <a:gd name="T19" fmla="*/ 17 h 28"/>
                <a:gd name="T20" fmla="*/ 22 w 29"/>
                <a:gd name="T21" fmla="*/ 16 h 28"/>
                <a:gd name="T22" fmla="*/ 18 w 29"/>
                <a:gd name="T23" fmla="*/ 16 h 28"/>
                <a:gd name="T24" fmla="*/ 16 w 29"/>
                <a:gd name="T25" fmla="*/ 15 h 28"/>
                <a:gd name="T26" fmla="*/ 13 w 29"/>
                <a:gd name="T27" fmla="*/ 12 h 28"/>
                <a:gd name="T28" fmla="*/ 10 w 29"/>
                <a:gd name="T29" fmla="*/ 9 h 28"/>
                <a:gd name="T30" fmla="*/ 9 w 29"/>
                <a:gd name="T31" fmla="*/ 7 h 28"/>
                <a:gd name="T32" fmla="*/ 8 w 29"/>
                <a:gd name="T33" fmla="*/ 4 h 28"/>
                <a:gd name="T34" fmla="*/ 8 w 29"/>
                <a:gd name="T35" fmla="*/ 0 h 28"/>
                <a:gd name="T36" fmla="*/ 0 w 29"/>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0" y="0"/>
                  </a:moveTo>
                  <a:lnTo>
                    <a:pt x="1" y="5"/>
                  </a:lnTo>
                  <a:lnTo>
                    <a:pt x="2" y="11"/>
                  </a:lnTo>
                  <a:lnTo>
                    <a:pt x="5" y="16"/>
                  </a:lnTo>
                  <a:lnTo>
                    <a:pt x="8" y="20"/>
                  </a:lnTo>
                  <a:lnTo>
                    <a:pt x="12" y="23"/>
                  </a:lnTo>
                  <a:lnTo>
                    <a:pt x="17" y="26"/>
                  </a:lnTo>
                  <a:lnTo>
                    <a:pt x="23" y="27"/>
                  </a:lnTo>
                  <a:lnTo>
                    <a:pt x="29" y="28"/>
                  </a:lnTo>
                  <a:lnTo>
                    <a:pt x="29" y="19"/>
                  </a:lnTo>
                  <a:lnTo>
                    <a:pt x="24" y="18"/>
                  </a:lnTo>
                  <a:lnTo>
                    <a:pt x="20" y="18"/>
                  </a:lnTo>
                  <a:lnTo>
                    <a:pt x="18" y="17"/>
                  </a:lnTo>
                  <a:lnTo>
                    <a:pt x="15" y="13"/>
                  </a:lnTo>
                  <a:lnTo>
                    <a:pt x="11" y="10"/>
                  </a:lnTo>
                  <a:lnTo>
                    <a:pt x="10" y="8"/>
                  </a:lnTo>
                  <a:lnTo>
                    <a:pt x="9" y="4"/>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78" name="Freeform 73">
              <a:extLst>
                <a:ext uri="{FF2B5EF4-FFF2-40B4-BE49-F238E27FC236}">
                  <a16:creationId xmlns:a16="http://schemas.microsoft.com/office/drawing/2014/main" id="{132C75AA-501A-F7FB-624F-A936EE2B8D4D}"/>
                </a:ext>
              </a:extLst>
            </p:cNvPr>
            <p:cNvSpPr>
              <a:spLocks/>
            </p:cNvSpPr>
            <p:nvPr/>
          </p:nvSpPr>
          <p:spPr bwMode="auto">
            <a:xfrm>
              <a:off x="3354" y="2118"/>
              <a:ext cx="26" cy="26"/>
            </a:xfrm>
            <a:custGeom>
              <a:avLst/>
              <a:gdLst>
                <a:gd name="T0" fmla="*/ 26 w 29"/>
                <a:gd name="T1" fmla="*/ 0 h 29"/>
                <a:gd name="T2" fmla="*/ 21 w 29"/>
                <a:gd name="T3" fmla="*/ 1 h 29"/>
                <a:gd name="T4" fmla="*/ 15 w 29"/>
                <a:gd name="T5" fmla="*/ 3 h 29"/>
                <a:gd name="T6" fmla="*/ 11 w 29"/>
                <a:gd name="T7" fmla="*/ 4 h 29"/>
                <a:gd name="T8" fmla="*/ 7 w 29"/>
                <a:gd name="T9" fmla="*/ 7 h 29"/>
                <a:gd name="T10" fmla="*/ 4 w 29"/>
                <a:gd name="T11" fmla="*/ 12 h 29"/>
                <a:gd name="T12" fmla="*/ 2 w 29"/>
                <a:gd name="T13" fmla="*/ 16 h 29"/>
                <a:gd name="T14" fmla="*/ 1 w 29"/>
                <a:gd name="T15" fmla="*/ 22 h 29"/>
                <a:gd name="T16" fmla="*/ 0 w 29"/>
                <a:gd name="T17" fmla="*/ 26 h 29"/>
                <a:gd name="T18" fmla="*/ 8 w 29"/>
                <a:gd name="T19" fmla="*/ 26 h 29"/>
                <a:gd name="T20" fmla="*/ 8 w 29"/>
                <a:gd name="T21" fmla="*/ 22 h 29"/>
                <a:gd name="T22" fmla="*/ 9 w 29"/>
                <a:gd name="T23" fmla="*/ 19 h 29"/>
                <a:gd name="T24" fmla="*/ 11 w 29"/>
                <a:gd name="T25" fmla="*/ 17 h 29"/>
                <a:gd name="T26" fmla="*/ 13 w 29"/>
                <a:gd name="T27" fmla="*/ 13 h 29"/>
                <a:gd name="T28" fmla="*/ 16 w 29"/>
                <a:gd name="T29" fmla="*/ 12 h 29"/>
                <a:gd name="T30" fmla="*/ 18 w 29"/>
                <a:gd name="T31" fmla="*/ 9 h 29"/>
                <a:gd name="T32" fmla="*/ 22 w 29"/>
                <a:gd name="T33" fmla="*/ 9 h 29"/>
                <a:gd name="T34" fmla="*/ 26 w 29"/>
                <a:gd name="T35" fmla="*/ 9 h 29"/>
                <a:gd name="T36" fmla="*/ 26 w 29"/>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9">
                  <a:moveTo>
                    <a:pt x="29" y="0"/>
                  </a:moveTo>
                  <a:lnTo>
                    <a:pt x="23" y="1"/>
                  </a:lnTo>
                  <a:lnTo>
                    <a:pt x="17" y="3"/>
                  </a:lnTo>
                  <a:lnTo>
                    <a:pt x="12" y="5"/>
                  </a:lnTo>
                  <a:lnTo>
                    <a:pt x="8" y="8"/>
                  </a:lnTo>
                  <a:lnTo>
                    <a:pt x="4" y="13"/>
                  </a:lnTo>
                  <a:lnTo>
                    <a:pt x="2" y="18"/>
                  </a:lnTo>
                  <a:lnTo>
                    <a:pt x="1" y="24"/>
                  </a:lnTo>
                  <a:lnTo>
                    <a:pt x="0" y="29"/>
                  </a:lnTo>
                  <a:lnTo>
                    <a:pt x="9" y="29"/>
                  </a:lnTo>
                  <a:lnTo>
                    <a:pt x="9" y="24"/>
                  </a:lnTo>
                  <a:lnTo>
                    <a:pt x="10" y="21"/>
                  </a:lnTo>
                  <a:lnTo>
                    <a:pt x="12" y="19"/>
                  </a:lnTo>
                  <a:lnTo>
                    <a:pt x="15" y="15"/>
                  </a:lnTo>
                  <a:lnTo>
                    <a:pt x="18" y="13"/>
                  </a:lnTo>
                  <a:lnTo>
                    <a:pt x="20" y="10"/>
                  </a:lnTo>
                  <a:lnTo>
                    <a:pt x="24" y="10"/>
                  </a:lnTo>
                  <a:lnTo>
                    <a:pt x="29" y="10"/>
                  </a:lnTo>
                  <a:lnTo>
                    <a:pt x="29"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79" name="Freeform 74">
              <a:extLst>
                <a:ext uri="{FF2B5EF4-FFF2-40B4-BE49-F238E27FC236}">
                  <a16:creationId xmlns:a16="http://schemas.microsoft.com/office/drawing/2014/main" id="{37887A7A-005D-15CC-EC33-0D1666AC500D}"/>
                </a:ext>
              </a:extLst>
            </p:cNvPr>
            <p:cNvSpPr>
              <a:spLocks/>
            </p:cNvSpPr>
            <p:nvPr/>
          </p:nvSpPr>
          <p:spPr bwMode="auto">
            <a:xfrm>
              <a:off x="3774" y="2965"/>
              <a:ext cx="42" cy="43"/>
            </a:xfrm>
            <a:custGeom>
              <a:avLst/>
              <a:gdLst>
                <a:gd name="T0" fmla="*/ 21 w 47"/>
                <a:gd name="T1" fmla="*/ 0 h 48"/>
                <a:gd name="T2" fmla="*/ 25 w 47"/>
                <a:gd name="T3" fmla="*/ 1 h 48"/>
                <a:gd name="T4" fmla="*/ 29 w 47"/>
                <a:gd name="T5" fmla="*/ 2 h 48"/>
                <a:gd name="T6" fmla="*/ 33 w 47"/>
                <a:gd name="T7" fmla="*/ 4 h 48"/>
                <a:gd name="T8" fmla="*/ 37 w 47"/>
                <a:gd name="T9" fmla="*/ 5 h 48"/>
                <a:gd name="T10" fmla="*/ 38 w 47"/>
                <a:gd name="T11" fmla="*/ 10 h 48"/>
                <a:gd name="T12" fmla="*/ 41 w 47"/>
                <a:gd name="T13" fmla="*/ 13 h 48"/>
                <a:gd name="T14" fmla="*/ 42 w 47"/>
                <a:gd name="T15" fmla="*/ 17 h 48"/>
                <a:gd name="T16" fmla="*/ 42 w 47"/>
                <a:gd name="T17" fmla="*/ 22 h 48"/>
                <a:gd name="T18" fmla="*/ 42 w 47"/>
                <a:gd name="T19" fmla="*/ 26 h 48"/>
                <a:gd name="T20" fmla="*/ 41 w 47"/>
                <a:gd name="T21" fmla="*/ 30 h 48"/>
                <a:gd name="T22" fmla="*/ 38 w 47"/>
                <a:gd name="T23" fmla="*/ 33 h 48"/>
                <a:gd name="T24" fmla="*/ 37 w 47"/>
                <a:gd name="T25" fmla="*/ 36 h 48"/>
                <a:gd name="T26" fmla="*/ 33 w 47"/>
                <a:gd name="T27" fmla="*/ 39 h 48"/>
                <a:gd name="T28" fmla="*/ 29 w 47"/>
                <a:gd name="T29" fmla="*/ 41 h 48"/>
                <a:gd name="T30" fmla="*/ 25 w 47"/>
                <a:gd name="T31" fmla="*/ 42 h 48"/>
                <a:gd name="T32" fmla="*/ 21 w 47"/>
                <a:gd name="T33" fmla="*/ 43 h 48"/>
                <a:gd name="T34" fmla="*/ 17 w 47"/>
                <a:gd name="T35" fmla="*/ 42 h 48"/>
                <a:gd name="T36" fmla="*/ 13 w 47"/>
                <a:gd name="T37" fmla="*/ 41 h 48"/>
                <a:gd name="T38" fmla="*/ 9 w 47"/>
                <a:gd name="T39" fmla="*/ 39 h 48"/>
                <a:gd name="T40" fmla="*/ 6 w 47"/>
                <a:gd name="T41" fmla="*/ 36 h 48"/>
                <a:gd name="T42" fmla="*/ 4 w 47"/>
                <a:gd name="T43" fmla="*/ 33 h 48"/>
                <a:gd name="T44" fmla="*/ 1 w 47"/>
                <a:gd name="T45" fmla="*/ 30 h 48"/>
                <a:gd name="T46" fmla="*/ 0 w 47"/>
                <a:gd name="T47" fmla="*/ 26 h 48"/>
                <a:gd name="T48" fmla="*/ 0 w 47"/>
                <a:gd name="T49" fmla="*/ 22 h 48"/>
                <a:gd name="T50" fmla="*/ 0 w 47"/>
                <a:gd name="T51" fmla="*/ 17 h 48"/>
                <a:gd name="T52" fmla="*/ 1 w 47"/>
                <a:gd name="T53" fmla="*/ 13 h 48"/>
                <a:gd name="T54" fmla="*/ 4 w 47"/>
                <a:gd name="T55" fmla="*/ 10 h 48"/>
                <a:gd name="T56" fmla="*/ 6 w 47"/>
                <a:gd name="T57" fmla="*/ 5 h 48"/>
                <a:gd name="T58" fmla="*/ 9 w 47"/>
                <a:gd name="T59" fmla="*/ 4 h 48"/>
                <a:gd name="T60" fmla="*/ 13 w 47"/>
                <a:gd name="T61" fmla="*/ 2 h 48"/>
                <a:gd name="T62" fmla="*/ 17 w 47"/>
                <a:gd name="T63" fmla="*/ 1 h 48"/>
                <a:gd name="T64" fmla="*/ 21 w 47"/>
                <a:gd name="T65" fmla="*/ 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7" h="48">
                  <a:moveTo>
                    <a:pt x="23" y="0"/>
                  </a:moveTo>
                  <a:lnTo>
                    <a:pt x="28" y="1"/>
                  </a:lnTo>
                  <a:lnTo>
                    <a:pt x="33" y="2"/>
                  </a:lnTo>
                  <a:lnTo>
                    <a:pt x="37" y="4"/>
                  </a:lnTo>
                  <a:lnTo>
                    <a:pt x="41" y="6"/>
                  </a:lnTo>
                  <a:lnTo>
                    <a:pt x="43" y="11"/>
                  </a:lnTo>
                  <a:lnTo>
                    <a:pt x="46" y="15"/>
                  </a:lnTo>
                  <a:lnTo>
                    <a:pt x="47" y="19"/>
                  </a:lnTo>
                  <a:lnTo>
                    <a:pt x="47" y="24"/>
                  </a:lnTo>
                  <a:lnTo>
                    <a:pt x="47" y="29"/>
                  </a:lnTo>
                  <a:lnTo>
                    <a:pt x="46" y="33"/>
                  </a:lnTo>
                  <a:lnTo>
                    <a:pt x="43" y="37"/>
                  </a:lnTo>
                  <a:lnTo>
                    <a:pt x="41" y="40"/>
                  </a:lnTo>
                  <a:lnTo>
                    <a:pt x="37" y="44"/>
                  </a:lnTo>
                  <a:lnTo>
                    <a:pt x="33" y="46"/>
                  </a:lnTo>
                  <a:lnTo>
                    <a:pt x="28" y="47"/>
                  </a:lnTo>
                  <a:lnTo>
                    <a:pt x="23" y="48"/>
                  </a:lnTo>
                  <a:lnTo>
                    <a:pt x="19" y="47"/>
                  </a:lnTo>
                  <a:lnTo>
                    <a:pt x="14" y="46"/>
                  </a:lnTo>
                  <a:lnTo>
                    <a:pt x="10" y="44"/>
                  </a:lnTo>
                  <a:lnTo>
                    <a:pt x="7" y="40"/>
                  </a:lnTo>
                  <a:lnTo>
                    <a:pt x="4" y="37"/>
                  </a:lnTo>
                  <a:lnTo>
                    <a:pt x="1" y="33"/>
                  </a:lnTo>
                  <a:lnTo>
                    <a:pt x="0" y="29"/>
                  </a:lnTo>
                  <a:lnTo>
                    <a:pt x="0" y="24"/>
                  </a:lnTo>
                  <a:lnTo>
                    <a:pt x="0" y="19"/>
                  </a:lnTo>
                  <a:lnTo>
                    <a:pt x="1" y="15"/>
                  </a:lnTo>
                  <a:lnTo>
                    <a:pt x="4" y="11"/>
                  </a:lnTo>
                  <a:lnTo>
                    <a:pt x="7" y="6"/>
                  </a:lnTo>
                  <a:lnTo>
                    <a:pt x="10" y="4"/>
                  </a:lnTo>
                  <a:lnTo>
                    <a:pt x="14" y="2"/>
                  </a:lnTo>
                  <a:lnTo>
                    <a:pt x="19" y="1"/>
                  </a:lnTo>
                  <a:lnTo>
                    <a:pt x="23"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80" name="Freeform 75">
              <a:extLst>
                <a:ext uri="{FF2B5EF4-FFF2-40B4-BE49-F238E27FC236}">
                  <a16:creationId xmlns:a16="http://schemas.microsoft.com/office/drawing/2014/main" id="{169CB118-9EDD-DBEA-8AC0-2FDE9753213C}"/>
                </a:ext>
              </a:extLst>
            </p:cNvPr>
            <p:cNvSpPr>
              <a:spLocks/>
            </p:cNvSpPr>
            <p:nvPr/>
          </p:nvSpPr>
          <p:spPr bwMode="auto">
            <a:xfrm>
              <a:off x="3794" y="2961"/>
              <a:ext cx="25" cy="26"/>
            </a:xfrm>
            <a:custGeom>
              <a:avLst/>
              <a:gdLst>
                <a:gd name="T0" fmla="*/ 25 w 28"/>
                <a:gd name="T1" fmla="*/ 26 h 29"/>
                <a:gd name="T2" fmla="*/ 25 w 28"/>
                <a:gd name="T3" fmla="*/ 21 h 29"/>
                <a:gd name="T4" fmla="*/ 23 w 28"/>
                <a:gd name="T5" fmla="*/ 16 h 29"/>
                <a:gd name="T6" fmla="*/ 21 w 28"/>
                <a:gd name="T7" fmla="*/ 12 h 29"/>
                <a:gd name="T8" fmla="*/ 19 w 28"/>
                <a:gd name="T9" fmla="*/ 7 h 29"/>
                <a:gd name="T10" fmla="*/ 14 w 28"/>
                <a:gd name="T11" fmla="*/ 4 h 29"/>
                <a:gd name="T12" fmla="*/ 11 w 28"/>
                <a:gd name="T13" fmla="*/ 2 h 29"/>
                <a:gd name="T14" fmla="*/ 5 w 28"/>
                <a:gd name="T15" fmla="*/ 1 h 29"/>
                <a:gd name="T16" fmla="*/ 0 w 28"/>
                <a:gd name="T17" fmla="*/ 0 h 29"/>
                <a:gd name="T18" fmla="*/ 0 w 28"/>
                <a:gd name="T19" fmla="*/ 8 h 29"/>
                <a:gd name="T20" fmla="*/ 4 w 28"/>
                <a:gd name="T21" fmla="*/ 9 h 29"/>
                <a:gd name="T22" fmla="*/ 7 w 28"/>
                <a:gd name="T23" fmla="*/ 10 h 29"/>
                <a:gd name="T24" fmla="*/ 11 w 28"/>
                <a:gd name="T25" fmla="*/ 11 h 29"/>
                <a:gd name="T26" fmla="*/ 13 w 28"/>
                <a:gd name="T27" fmla="*/ 13 h 29"/>
                <a:gd name="T28" fmla="*/ 15 w 28"/>
                <a:gd name="T29" fmla="*/ 16 h 29"/>
                <a:gd name="T30" fmla="*/ 17 w 28"/>
                <a:gd name="T31" fmla="*/ 19 h 29"/>
                <a:gd name="T32" fmla="*/ 17 w 28"/>
                <a:gd name="T33" fmla="*/ 22 h 29"/>
                <a:gd name="T34" fmla="*/ 17 w 28"/>
                <a:gd name="T35" fmla="*/ 26 h 29"/>
                <a:gd name="T36" fmla="*/ 25 w 28"/>
                <a:gd name="T37" fmla="*/ 26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28" y="29"/>
                  </a:moveTo>
                  <a:lnTo>
                    <a:pt x="28" y="23"/>
                  </a:lnTo>
                  <a:lnTo>
                    <a:pt x="26" y="18"/>
                  </a:lnTo>
                  <a:lnTo>
                    <a:pt x="24" y="13"/>
                  </a:lnTo>
                  <a:lnTo>
                    <a:pt x="21" y="8"/>
                  </a:lnTo>
                  <a:lnTo>
                    <a:pt x="16" y="5"/>
                  </a:lnTo>
                  <a:lnTo>
                    <a:pt x="12" y="2"/>
                  </a:lnTo>
                  <a:lnTo>
                    <a:pt x="6" y="1"/>
                  </a:lnTo>
                  <a:lnTo>
                    <a:pt x="0" y="0"/>
                  </a:lnTo>
                  <a:lnTo>
                    <a:pt x="0" y="9"/>
                  </a:lnTo>
                  <a:lnTo>
                    <a:pt x="5" y="10"/>
                  </a:lnTo>
                  <a:lnTo>
                    <a:pt x="8" y="11"/>
                  </a:lnTo>
                  <a:lnTo>
                    <a:pt x="12" y="12"/>
                  </a:lnTo>
                  <a:lnTo>
                    <a:pt x="14" y="15"/>
                  </a:lnTo>
                  <a:lnTo>
                    <a:pt x="17" y="18"/>
                  </a:lnTo>
                  <a:lnTo>
                    <a:pt x="19" y="21"/>
                  </a:lnTo>
                  <a:lnTo>
                    <a:pt x="19" y="25"/>
                  </a:lnTo>
                  <a:lnTo>
                    <a:pt x="19" y="29"/>
                  </a:lnTo>
                  <a:lnTo>
                    <a:pt x="28" y="29"/>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81" name="Freeform 76">
              <a:extLst>
                <a:ext uri="{FF2B5EF4-FFF2-40B4-BE49-F238E27FC236}">
                  <a16:creationId xmlns:a16="http://schemas.microsoft.com/office/drawing/2014/main" id="{168816CB-4CB0-3723-F082-1530BE1EE658}"/>
                </a:ext>
              </a:extLst>
            </p:cNvPr>
            <p:cNvSpPr>
              <a:spLocks/>
            </p:cNvSpPr>
            <p:nvPr/>
          </p:nvSpPr>
          <p:spPr bwMode="auto">
            <a:xfrm>
              <a:off x="3794" y="2987"/>
              <a:ext cx="25" cy="25"/>
            </a:xfrm>
            <a:custGeom>
              <a:avLst/>
              <a:gdLst>
                <a:gd name="T0" fmla="*/ 0 w 28"/>
                <a:gd name="T1" fmla="*/ 25 h 28"/>
                <a:gd name="T2" fmla="*/ 5 w 28"/>
                <a:gd name="T3" fmla="*/ 25 h 28"/>
                <a:gd name="T4" fmla="*/ 11 w 28"/>
                <a:gd name="T5" fmla="*/ 22 h 28"/>
                <a:gd name="T6" fmla="*/ 15 w 28"/>
                <a:gd name="T7" fmla="*/ 21 h 28"/>
                <a:gd name="T8" fmla="*/ 19 w 28"/>
                <a:gd name="T9" fmla="*/ 18 h 28"/>
                <a:gd name="T10" fmla="*/ 21 w 28"/>
                <a:gd name="T11" fmla="*/ 13 h 28"/>
                <a:gd name="T12" fmla="*/ 23 w 28"/>
                <a:gd name="T13" fmla="*/ 9 h 28"/>
                <a:gd name="T14" fmla="*/ 25 w 28"/>
                <a:gd name="T15" fmla="*/ 5 h 28"/>
                <a:gd name="T16" fmla="*/ 25 w 28"/>
                <a:gd name="T17" fmla="*/ 0 h 28"/>
                <a:gd name="T18" fmla="*/ 17 w 28"/>
                <a:gd name="T19" fmla="*/ 0 h 28"/>
                <a:gd name="T20" fmla="*/ 17 w 28"/>
                <a:gd name="T21" fmla="*/ 4 h 28"/>
                <a:gd name="T22" fmla="*/ 17 w 28"/>
                <a:gd name="T23" fmla="*/ 6 h 28"/>
                <a:gd name="T24" fmla="*/ 15 w 28"/>
                <a:gd name="T25" fmla="*/ 9 h 28"/>
                <a:gd name="T26" fmla="*/ 13 w 28"/>
                <a:gd name="T27" fmla="*/ 12 h 28"/>
                <a:gd name="T28" fmla="*/ 10 w 28"/>
                <a:gd name="T29" fmla="*/ 13 h 28"/>
                <a:gd name="T30" fmla="*/ 7 w 28"/>
                <a:gd name="T31" fmla="*/ 16 h 28"/>
                <a:gd name="T32" fmla="*/ 4 w 28"/>
                <a:gd name="T33" fmla="*/ 17 h 28"/>
                <a:gd name="T34" fmla="*/ 0 w 28"/>
                <a:gd name="T35" fmla="*/ 17 h 28"/>
                <a:gd name="T36" fmla="*/ 0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28"/>
                  </a:moveTo>
                  <a:lnTo>
                    <a:pt x="6" y="28"/>
                  </a:lnTo>
                  <a:lnTo>
                    <a:pt x="12" y="25"/>
                  </a:lnTo>
                  <a:lnTo>
                    <a:pt x="17" y="24"/>
                  </a:lnTo>
                  <a:lnTo>
                    <a:pt x="21" y="20"/>
                  </a:lnTo>
                  <a:lnTo>
                    <a:pt x="24" y="15"/>
                  </a:lnTo>
                  <a:lnTo>
                    <a:pt x="26" y="10"/>
                  </a:lnTo>
                  <a:lnTo>
                    <a:pt x="28" y="6"/>
                  </a:lnTo>
                  <a:lnTo>
                    <a:pt x="28" y="0"/>
                  </a:lnTo>
                  <a:lnTo>
                    <a:pt x="19" y="0"/>
                  </a:lnTo>
                  <a:lnTo>
                    <a:pt x="19" y="4"/>
                  </a:lnTo>
                  <a:lnTo>
                    <a:pt x="19" y="7"/>
                  </a:lnTo>
                  <a:lnTo>
                    <a:pt x="17" y="10"/>
                  </a:lnTo>
                  <a:lnTo>
                    <a:pt x="14" y="13"/>
                  </a:lnTo>
                  <a:lnTo>
                    <a:pt x="11" y="15"/>
                  </a:lnTo>
                  <a:lnTo>
                    <a:pt x="8" y="18"/>
                  </a:lnTo>
                  <a:lnTo>
                    <a:pt x="5" y="19"/>
                  </a:lnTo>
                  <a:lnTo>
                    <a:pt x="0" y="19"/>
                  </a:lnTo>
                  <a:lnTo>
                    <a:pt x="0"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82" name="Freeform 77">
              <a:extLst>
                <a:ext uri="{FF2B5EF4-FFF2-40B4-BE49-F238E27FC236}">
                  <a16:creationId xmlns:a16="http://schemas.microsoft.com/office/drawing/2014/main" id="{0814660B-AE67-7964-87BC-118A088F1EC9}"/>
                </a:ext>
              </a:extLst>
            </p:cNvPr>
            <p:cNvSpPr>
              <a:spLocks/>
            </p:cNvSpPr>
            <p:nvPr/>
          </p:nvSpPr>
          <p:spPr bwMode="auto">
            <a:xfrm>
              <a:off x="3769" y="2987"/>
              <a:ext cx="25" cy="25"/>
            </a:xfrm>
            <a:custGeom>
              <a:avLst/>
              <a:gdLst>
                <a:gd name="T0" fmla="*/ 0 w 28"/>
                <a:gd name="T1" fmla="*/ 0 h 28"/>
                <a:gd name="T2" fmla="*/ 0 w 28"/>
                <a:gd name="T3" fmla="*/ 5 h 28"/>
                <a:gd name="T4" fmla="*/ 2 w 28"/>
                <a:gd name="T5" fmla="*/ 9 h 28"/>
                <a:gd name="T6" fmla="*/ 4 w 28"/>
                <a:gd name="T7" fmla="*/ 13 h 28"/>
                <a:gd name="T8" fmla="*/ 8 w 28"/>
                <a:gd name="T9" fmla="*/ 18 h 28"/>
                <a:gd name="T10" fmla="*/ 11 w 28"/>
                <a:gd name="T11" fmla="*/ 21 h 28"/>
                <a:gd name="T12" fmla="*/ 15 w 28"/>
                <a:gd name="T13" fmla="*/ 22 h 28"/>
                <a:gd name="T14" fmla="*/ 21 w 28"/>
                <a:gd name="T15" fmla="*/ 25 h 28"/>
                <a:gd name="T16" fmla="*/ 25 w 28"/>
                <a:gd name="T17" fmla="*/ 25 h 28"/>
                <a:gd name="T18" fmla="*/ 25 w 28"/>
                <a:gd name="T19" fmla="*/ 17 h 28"/>
                <a:gd name="T20" fmla="*/ 21 w 28"/>
                <a:gd name="T21" fmla="*/ 17 h 28"/>
                <a:gd name="T22" fmla="*/ 18 w 28"/>
                <a:gd name="T23" fmla="*/ 16 h 28"/>
                <a:gd name="T24" fmla="*/ 16 w 28"/>
                <a:gd name="T25" fmla="*/ 14 h 28"/>
                <a:gd name="T26" fmla="*/ 13 w 28"/>
                <a:gd name="T27" fmla="*/ 12 h 28"/>
                <a:gd name="T28" fmla="*/ 11 w 28"/>
                <a:gd name="T29" fmla="*/ 9 h 28"/>
                <a:gd name="T30" fmla="*/ 9 w 28"/>
                <a:gd name="T31" fmla="*/ 6 h 28"/>
                <a:gd name="T32" fmla="*/ 9 w 28"/>
                <a:gd name="T33" fmla="*/ 4 h 28"/>
                <a:gd name="T34" fmla="*/ 8 w 28"/>
                <a:gd name="T35" fmla="*/ 0 h 28"/>
                <a:gd name="T36" fmla="*/ 0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0"/>
                  </a:moveTo>
                  <a:lnTo>
                    <a:pt x="0" y="6"/>
                  </a:lnTo>
                  <a:lnTo>
                    <a:pt x="2" y="10"/>
                  </a:lnTo>
                  <a:lnTo>
                    <a:pt x="5" y="15"/>
                  </a:lnTo>
                  <a:lnTo>
                    <a:pt x="9" y="20"/>
                  </a:lnTo>
                  <a:lnTo>
                    <a:pt x="12" y="23"/>
                  </a:lnTo>
                  <a:lnTo>
                    <a:pt x="17" y="25"/>
                  </a:lnTo>
                  <a:lnTo>
                    <a:pt x="23" y="28"/>
                  </a:lnTo>
                  <a:lnTo>
                    <a:pt x="28" y="28"/>
                  </a:lnTo>
                  <a:lnTo>
                    <a:pt x="28" y="19"/>
                  </a:lnTo>
                  <a:lnTo>
                    <a:pt x="24" y="19"/>
                  </a:lnTo>
                  <a:lnTo>
                    <a:pt x="20" y="18"/>
                  </a:lnTo>
                  <a:lnTo>
                    <a:pt x="18" y="16"/>
                  </a:lnTo>
                  <a:lnTo>
                    <a:pt x="15" y="13"/>
                  </a:lnTo>
                  <a:lnTo>
                    <a:pt x="12" y="10"/>
                  </a:lnTo>
                  <a:lnTo>
                    <a:pt x="10" y="7"/>
                  </a:lnTo>
                  <a:lnTo>
                    <a:pt x="10" y="4"/>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83" name="Freeform 78">
              <a:extLst>
                <a:ext uri="{FF2B5EF4-FFF2-40B4-BE49-F238E27FC236}">
                  <a16:creationId xmlns:a16="http://schemas.microsoft.com/office/drawing/2014/main" id="{0B294D3C-D463-5F15-67DF-571CDD181F63}"/>
                </a:ext>
              </a:extLst>
            </p:cNvPr>
            <p:cNvSpPr>
              <a:spLocks/>
            </p:cNvSpPr>
            <p:nvPr/>
          </p:nvSpPr>
          <p:spPr bwMode="auto">
            <a:xfrm>
              <a:off x="3769" y="2961"/>
              <a:ext cx="25" cy="26"/>
            </a:xfrm>
            <a:custGeom>
              <a:avLst/>
              <a:gdLst>
                <a:gd name="T0" fmla="*/ 25 w 28"/>
                <a:gd name="T1" fmla="*/ 0 h 29"/>
                <a:gd name="T2" fmla="*/ 21 w 28"/>
                <a:gd name="T3" fmla="*/ 1 h 29"/>
                <a:gd name="T4" fmla="*/ 15 w 28"/>
                <a:gd name="T5" fmla="*/ 2 h 29"/>
                <a:gd name="T6" fmla="*/ 11 w 28"/>
                <a:gd name="T7" fmla="*/ 4 h 29"/>
                <a:gd name="T8" fmla="*/ 8 w 28"/>
                <a:gd name="T9" fmla="*/ 7 h 29"/>
                <a:gd name="T10" fmla="*/ 4 w 28"/>
                <a:gd name="T11" fmla="*/ 11 h 29"/>
                <a:gd name="T12" fmla="*/ 2 w 28"/>
                <a:gd name="T13" fmla="*/ 16 h 29"/>
                <a:gd name="T14" fmla="*/ 0 w 28"/>
                <a:gd name="T15" fmla="*/ 21 h 29"/>
                <a:gd name="T16" fmla="*/ 0 w 28"/>
                <a:gd name="T17" fmla="*/ 26 h 29"/>
                <a:gd name="T18" fmla="*/ 8 w 28"/>
                <a:gd name="T19" fmla="*/ 26 h 29"/>
                <a:gd name="T20" fmla="*/ 9 w 28"/>
                <a:gd name="T21" fmla="*/ 22 h 29"/>
                <a:gd name="T22" fmla="*/ 9 w 28"/>
                <a:gd name="T23" fmla="*/ 19 h 29"/>
                <a:gd name="T24" fmla="*/ 11 w 28"/>
                <a:gd name="T25" fmla="*/ 16 h 29"/>
                <a:gd name="T26" fmla="*/ 13 w 28"/>
                <a:gd name="T27" fmla="*/ 13 h 29"/>
                <a:gd name="T28" fmla="*/ 16 w 28"/>
                <a:gd name="T29" fmla="*/ 11 h 29"/>
                <a:gd name="T30" fmla="*/ 18 w 28"/>
                <a:gd name="T31" fmla="*/ 10 h 29"/>
                <a:gd name="T32" fmla="*/ 21 w 28"/>
                <a:gd name="T33" fmla="*/ 9 h 29"/>
                <a:gd name="T34" fmla="*/ 25 w 28"/>
                <a:gd name="T35" fmla="*/ 8 h 29"/>
                <a:gd name="T36" fmla="*/ 25 w 28"/>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28" y="0"/>
                  </a:moveTo>
                  <a:lnTo>
                    <a:pt x="23" y="1"/>
                  </a:lnTo>
                  <a:lnTo>
                    <a:pt x="17" y="2"/>
                  </a:lnTo>
                  <a:lnTo>
                    <a:pt x="12" y="5"/>
                  </a:lnTo>
                  <a:lnTo>
                    <a:pt x="9" y="8"/>
                  </a:lnTo>
                  <a:lnTo>
                    <a:pt x="5" y="12"/>
                  </a:lnTo>
                  <a:lnTo>
                    <a:pt x="2" y="18"/>
                  </a:lnTo>
                  <a:lnTo>
                    <a:pt x="0" y="23"/>
                  </a:lnTo>
                  <a:lnTo>
                    <a:pt x="0" y="29"/>
                  </a:lnTo>
                  <a:lnTo>
                    <a:pt x="9" y="29"/>
                  </a:lnTo>
                  <a:lnTo>
                    <a:pt x="10" y="25"/>
                  </a:lnTo>
                  <a:lnTo>
                    <a:pt x="10" y="21"/>
                  </a:lnTo>
                  <a:lnTo>
                    <a:pt x="12" y="18"/>
                  </a:lnTo>
                  <a:lnTo>
                    <a:pt x="15" y="15"/>
                  </a:lnTo>
                  <a:lnTo>
                    <a:pt x="18" y="12"/>
                  </a:lnTo>
                  <a:lnTo>
                    <a:pt x="20" y="11"/>
                  </a:lnTo>
                  <a:lnTo>
                    <a:pt x="24" y="10"/>
                  </a:lnTo>
                  <a:lnTo>
                    <a:pt x="28" y="9"/>
                  </a:lnTo>
                  <a:lnTo>
                    <a:pt x="28"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84" name="Freeform 79">
              <a:extLst>
                <a:ext uri="{FF2B5EF4-FFF2-40B4-BE49-F238E27FC236}">
                  <a16:creationId xmlns:a16="http://schemas.microsoft.com/office/drawing/2014/main" id="{CCA0B0CF-227F-B4C3-C4A3-DD62C055A2C4}"/>
                </a:ext>
              </a:extLst>
            </p:cNvPr>
            <p:cNvSpPr>
              <a:spLocks/>
            </p:cNvSpPr>
            <p:nvPr/>
          </p:nvSpPr>
          <p:spPr bwMode="auto">
            <a:xfrm>
              <a:off x="3947" y="3003"/>
              <a:ext cx="43" cy="43"/>
            </a:xfrm>
            <a:custGeom>
              <a:avLst/>
              <a:gdLst>
                <a:gd name="T0" fmla="*/ 22 w 48"/>
                <a:gd name="T1" fmla="*/ 0 h 48"/>
                <a:gd name="T2" fmla="*/ 26 w 48"/>
                <a:gd name="T3" fmla="*/ 1 h 48"/>
                <a:gd name="T4" fmla="*/ 30 w 48"/>
                <a:gd name="T5" fmla="*/ 2 h 48"/>
                <a:gd name="T6" fmla="*/ 33 w 48"/>
                <a:gd name="T7" fmla="*/ 4 h 48"/>
                <a:gd name="T8" fmla="*/ 37 w 48"/>
                <a:gd name="T9" fmla="*/ 5 h 48"/>
                <a:gd name="T10" fmla="*/ 39 w 48"/>
                <a:gd name="T11" fmla="*/ 10 h 48"/>
                <a:gd name="T12" fmla="*/ 41 w 48"/>
                <a:gd name="T13" fmla="*/ 13 h 48"/>
                <a:gd name="T14" fmla="*/ 43 w 48"/>
                <a:gd name="T15" fmla="*/ 17 h 48"/>
                <a:gd name="T16" fmla="*/ 43 w 48"/>
                <a:gd name="T17" fmla="*/ 22 h 48"/>
                <a:gd name="T18" fmla="*/ 43 w 48"/>
                <a:gd name="T19" fmla="*/ 26 h 48"/>
                <a:gd name="T20" fmla="*/ 41 w 48"/>
                <a:gd name="T21" fmla="*/ 30 h 48"/>
                <a:gd name="T22" fmla="*/ 39 w 48"/>
                <a:gd name="T23" fmla="*/ 33 h 48"/>
                <a:gd name="T24" fmla="*/ 37 w 48"/>
                <a:gd name="T25" fmla="*/ 36 h 48"/>
                <a:gd name="T26" fmla="*/ 33 w 48"/>
                <a:gd name="T27" fmla="*/ 39 h 48"/>
                <a:gd name="T28" fmla="*/ 30 w 48"/>
                <a:gd name="T29" fmla="*/ 41 h 48"/>
                <a:gd name="T30" fmla="*/ 26 w 48"/>
                <a:gd name="T31" fmla="*/ 42 h 48"/>
                <a:gd name="T32" fmla="*/ 22 w 48"/>
                <a:gd name="T33" fmla="*/ 43 h 48"/>
                <a:gd name="T34" fmla="*/ 17 w 48"/>
                <a:gd name="T35" fmla="*/ 42 h 48"/>
                <a:gd name="T36" fmla="*/ 13 w 48"/>
                <a:gd name="T37" fmla="*/ 41 h 48"/>
                <a:gd name="T38" fmla="*/ 10 w 48"/>
                <a:gd name="T39" fmla="*/ 39 h 48"/>
                <a:gd name="T40" fmla="*/ 6 w 48"/>
                <a:gd name="T41" fmla="*/ 36 h 48"/>
                <a:gd name="T42" fmla="*/ 4 w 48"/>
                <a:gd name="T43" fmla="*/ 33 h 48"/>
                <a:gd name="T44" fmla="*/ 2 w 48"/>
                <a:gd name="T45" fmla="*/ 30 h 48"/>
                <a:gd name="T46" fmla="*/ 1 w 48"/>
                <a:gd name="T47" fmla="*/ 26 h 48"/>
                <a:gd name="T48" fmla="*/ 0 w 48"/>
                <a:gd name="T49" fmla="*/ 22 h 48"/>
                <a:gd name="T50" fmla="*/ 1 w 48"/>
                <a:gd name="T51" fmla="*/ 17 h 48"/>
                <a:gd name="T52" fmla="*/ 2 w 48"/>
                <a:gd name="T53" fmla="*/ 13 h 48"/>
                <a:gd name="T54" fmla="*/ 4 w 48"/>
                <a:gd name="T55" fmla="*/ 10 h 48"/>
                <a:gd name="T56" fmla="*/ 6 w 48"/>
                <a:gd name="T57" fmla="*/ 5 h 48"/>
                <a:gd name="T58" fmla="*/ 10 w 48"/>
                <a:gd name="T59" fmla="*/ 4 h 48"/>
                <a:gd name="T60" fmla="*/ 13 w 48"/>
                <a:gd name="T61" fmla="*/ 2 h 48"/>
                <a:gd name="T62" fmla="*/ 17 w 48"/>
                <a:gd name="T63" fmla="*/ 1 h 48"/>
                <a:gd name="T64" fmla="*/ 22 w 48"/>
                <a:gd name="T65" fmla="*/ 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 h="48">
                  <a:moveTo>
                    <a:pt x="24" y="0"/>
                  </a:moveTo>
                  <a:lnTo>
                    <a:pt x="29" y="1"/>
                  </a:lnTo>
                  <a:lnTo>
                    <a:pt x="34" y="2"/>
                  </a:lnTo>
                  <a:lnTo>
                    <a:pt x="37" y="4"/>
                  </a:lnTo>
                  <a:lnTo>
                    <a:pt x="41" y="6"/>
                  </a:lnTo>
                  <a:lnTo>
                    <a:pt x="44" y="11"/>
                  </a:lnTo>
                  <a:lnTo>
                    <a:pt x="46" y="15"/>
                  </a:lnTo>
                  <a:lnTo>
                    <a:pt x="48" y="19"/>
                  </a:lnTo>
                  <a:lnTo>
                    <a:pt x="48" y="24"/>
                  </a:lnTo>
                  <a:lnTo>
                    <a:pt x="48" y="29"/>
                  </a:lnTo>
                  <a:lnTo>
                    <a:pt x="46" y="34"/>
                  </a:lnTo>
                  <a:lnTo>
                    <a:pt x="44" y="37"/>
                  </a:lnTo>
                  <a:lnTo>
                    <a:pt x="41" y="40"/>
                  </a:lnTo>
                  <a:lnTo>
                    <a:pt x="37" y="44"/>
                  </a:lnTo>
                  <a:lnTo>
                    <a:pt x="34" y="46"/>
                  </a:lnTo>
                  <a:lnTo>
                    <a:pt x="29" y="47"/>
                  </a:lnTo>
                  <a:lnTo>
                    <a:pt x="24" y="48"/>
                  </a:lnTo>
                  <a:lnTo>
                    <a:pt x="19" y="47"/>
                  </a:lnTo>
                  <a:lnTo>
                    <a:pt x="15" y="46"/>
                  </a:lnTo>
                  <a:lnTo>
                    <a:pt x="11" y="44"/>
                  </a:lnTo>
                  <a:lnTo>
                    <a:pt x="7" y="40"/>
                  </a:lnTo>
                  <a:lnTo>
                    <a:pt x="4" y="37"/>
                  </a:lnTo>
                  <a:lnTo>
                    <a:pt x="2" y="34"/>
                  </a:lnTo>
                  <a:lnTo>
                    <a:pt x="1" y="29"/>
                  </a:lnTo>
                  <a:lnTo>
                    <a:pt x="0" y="24"/>
                  </a:lnTo>
                  <a:lnTo>
                    <a:pt x="1" y="19"/>
                  </a:lnTo>
                  <a:lnTo>
                    <a:pt x="2" y="15"/>
                  </a:lnTo>
                  <a:lnTo>
                    <a:pt x="4" y="11"/>
                  </a:lnTo>
                  <a:lnTo>
                    <a:pt x="7" y="6"/>
                  </a:lnTo>
                  <a:lnTo>
                    <a:pt x="11" y="4"/>
                  </a:lnTo>
                  <a:lnTo>
                    <a:pt x="15" y="2"/>
                  </a:lnTo>
                  <a:lnTo>
                    <a:pt x="19" y="1"/>
                  </a:lnTo>
                  <a:lnTo>
                    <a:pt x="24"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85" name="Freeform 80">
              <a:extLst>
                <a:ext uri="{FF2B5EF4-FFF2-40B4-BE49-F238E27FC236}">
                  <a16:creationId xmlns:a16="http://schemas.microsoft.com/office/drawing/2014/main" id="{3A654799-0702-27E4-47C8-8BDBC42D3279}"/>
                </a:ext>
              </a:extLst>
            </p:cNvPr>
            <p:cNvSpPr>
              <a:spLocks/>
            </p:cNvSpPr>
            <p:nvPr/>
          </p:nvSpPr>
          <p:spPr bwMode="auto">
            <a:xfrm>
              <a:off x="3969" y="2999"/>
              <a:ext cx="26" cy="25"/>
            </a:xfrm>
            <a:custGeom>
              <a:avLst/>
              <a:gdLst>
                <a:gd name="T0" fmla="*/ 26 w 29"/>
                <a:gd name="T1" fmla="*/ 25 h 28"/>
                <a:gd name="T2" fmla="*/ 25 w 29"/>
                <a:gd name="T3" fmla="*/ 20 h 28"/>
                <a:gd name="T4" fmla="*/ 23 w 29"/>
                <a:gd name="T5" fmla="*/ 15 h 28"/>
                <a:gd name="T6" fmla="*/ 22 w 29"/>
                <a:gd name="T7" fmla="*/ 11 h 28"/>
                <a:gd name="T8" fmla="*/ 18 w 29"/>
                <a:gd name="T9" fmla="*/ 6 h 28"/>
                <a:gd name="T10" fmla="*/ 14 w 29"/>
                <a:gd name="T11" fmla="*/ 4 h 28"/>
                <a:gd name="T12" fmla="*/ 10 w 29"/>
                <a:gd name="T13" fmla="*/ 1 h 28"/>
                <a:gd name="T14" fmla="*/ 5 w 29"/>
                <a:gd name="T15" fmla="*/ 0 h 28"/>
                <a:gd name="T16" fmla="*/ 0 w 29"/>
                <a:gd name="T17" fmla="*/ 0 h 28"/>
                <a:gd name="T18" fmla="*/ 0 w 29"/>
                <a:gd name="T19" fmla="*/ 7 h 28"/>
                <a:gd name="T20" fmla="*/ 4 w 29"/>
                <a:gd name="T21" fmla="*/ 8 h 28"/>
                <a:gd name="T22" fmla="*/ 7 w 29"/>
                <a:gd name="T23" fmla="*/ 9 h 28"/>
                <a:gd name="T24" fmla="*/ 10 w 29"/>
                <a:gd name="T25" fmla="*/ 10 h 28"/>
                <a:gd name="T26" fmla="*/ 13 w 29"/>
                <a:gd name="T27" fmla="*/ 13 h 28"/>
                <a:gd name="T28" fmla="*/ 14 w 29"/>
                <a:gd name="T29" fmla="*/ 15 h 28"/>
                <a:gd name="T30" fmla="*/ 17 w 29"/>
                <a:gd name="T31" fmla="*/ 18 h 28"/>
                <a:gd name="T32" fmla="*/ 17 w 29"/>
                <a:gd name="T33" fmla="*/ 21 h 28"/>
                <a:gd name="T34" fmla="*/ 18 w 29"/>
                <a:gd name="T35" fmla="*/ 25 h 28"/>
                <a:gd name="T36" fmla="*/ 26 w 29"/>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29" y="28"/>
                  </a:moveTo>
                  <a:lnTo>
                    <a:pt x="28" y="22"/>
                  </a:lnTo>
                  <a:lnTo>
                    <a:pt x="26" y="17"/>
                  </a:lnTo>
                  <a:lnTo>
                    <a:pt x="24" y="12"/>
                  </a:lnTo>
                  <a:lnTo>
                    <a:pt x="20" y="7"/>
                  </a:lnTo>
                  <a:lnTo>
                    <a:pt x="16" y="4"/>
                  </a:lnTo>
                  <a:lnTo>
                    <a:pt x="11" y="1"/>
                  </a:lnTo>
                  <a:lnTo>
                    <a:pt x="6" y="0"/>
                  </a:lnTo>
                  <a:lnTo>
                    <a:pt x="0" y="0"/>
                  </a:lnTo>
                  <a:lnTo>
                    <a:pt x="0" y="8"/>
                  </a:lnTo>
                  <a:lnTo>
                    <a:pt x="5" y="9"/>
                  </a:lnTo>
                  <a:lnTo>
                    <a:pt x="8" y="10"/>
                  </a:lnTo>
                  <a:lnTo>
                    <a:pt x="11" y="11"/>
                  </a:lnTo>
                  <a:lnTo>
                    <a:pt x="14" y="14"/>
                  </a:lnTo>
                  <a:lnTo>
                    <a:pt x="16" y="17"/>
                  </a:lnTo>
                  <a:lnTo>
                    <a:pt x="19" y="20"/>
                  </a:lnTo>
                  <a:lnTo>
                    <a:pt x="19" y="24"/>
                  </a:lnTo>
                  <a:lnTo>
                    <a:pt x="20" y="28"/>
                  </a:lnTo>
                  <a:lnTo>
                    <a:pt x="29"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86" name="Freeform 81">
              <a:extLst>
                <a:ext uri="{FF2B5EF4-FFF2-40B4-BE49-F238E27FC236}">
                  <a16:creationId xmlns:a16="http://schemas.microsoft.com/office/drawing/2014/main" id="{62DD3E90-CDD5-B573-DFE0-A33CADD17CFC}"/>
                </a:ext>
              </a:extLst>
            </p:cNvPr>
            <p:cNvSpPr>
              <a:spLocks/>
            </p:cNvSpPr>
            <p:nvPr/>
          </p:nvSpPr>
          <p:spPr bwMode="auto">
            <a:xfrm>
              <a:off x="3969" y="3024"/>
              <a:ext cx="26" cy="25"/>
            </a:xfrm>
            <a:custGeom>
              <a:avLst/>
              <a:gdLst>
                <a:gd name="T0" fmla="*/ 0 w 29"/>
                <a:gd name="T1" fmla="*/ 25 h 28"/>
                <a:gd name="T2" fmla="*/ 5 w 29"/>
                <a:gd name="T3" fmla="*/ 25 h 28"/>
                <a:gd name="T4" fmla="*/ 10 w 29"/>
                <a:gd name="T5" fmla="*/ 23 h 28"/>
                <a:gd name="T6" fmla="*/ 14 w 29"/>
                <a:gd name="T7" fmla="*/ 21 h 28"/>
                <a:gd name="T8" fmla="*/ 18 w 29"/>
                <a:gd name="T9" fmla="*/ 18 h 28"/>
                <a:gd name="T10" fmla="*/ 22 w 29"/>
                <a:gd name="T11" fmla="*/ 14 h 28"/>
                <a:gd name="T12" fmla="*/ 23 w 29"/>
                <a:gd name="T13" fmla="*/ 10 h 28"/>
                <a:gd name="T14" fmla="*/ 25 w 29"/>
                <a:gd name="T15" fmla="*/ 5 h 28"/>
                <a:gd name="T16" fmla="*/ 26 w 29"/>
                <a:gd name="T17" fmla="*/ 0 h 28"/>
                <a:gd name="T18" fmla="*/ 18 w 29"/>
                <a:gd name="T19" fmla="*/ 0 h 28"/>
                <a:gd name="T20" fmla="*/ 17 w 29"/>
                <a:gd name="T21" fmla="*/ 4 h 28"/>
                <a:gd name="T22" fmla="*/ 17 w 29"/>
                <a:gd name="T23" fmla="*/ 7 h 28"/>
                <a:gd name="T24" fmla="*/ 14 w 29"/>
                <a:gd name="T25" fmla="*/ 9 h 28"/>
                <a:gd name="T26" fmla="*/ 13 w 29"/>
                <a:gd name="T27" fmla="*/ 12 h 28"/>
                <a:gd name="T28" fmla="*/ 10 w 29"/>
                <a:gd name="T29" fmla="*/ 14 h 28"/>
                <a:gd name="T30" fmla="*/ 7 w 29"/>
                <a:gd name="T31" fmla="*/ 16 h 28"/>
                <a:gd name="T32" fmla="*/ 4 w 29"/>
                <a:gd name="T33" fmla="*/ 17 h 28"/>
                <a:gd name="T34" fmla="*/ 0 w 29"/>
                <a:gd name="T35" fmla="*/ 18 h 28"/>
                <a:gd name="T36" fmla="*/ 0 w 29"/>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0" y="28"/>
                  </a:moveTo>
                  <a:lnTo>
                    <a:pt x="6" y="28"/>
                  </a:lnTo>
                  <a:lnTo>
                    <a:pt x="11" y="26"/>
                  </a:lnTo>
                  <a:lnTo>
                    <a:pt x="16" y="24"/>
                  </a:lnTo>
                  <a:lnTo>
                    <a:pt x="20" y="20"/>
                  </a:lnTo>
                  <a:lnTo>
                    <a:pt x="24" y="16"/>
                  </a:lnTo>
                  <a:lnTo>
                    <a:pt x="26" y="11"/>
                  </a:lnTo>
                  <a:lnTo>
                    <a:pt x="28" y="6"/>
                  </a:lnTo>
                  <a:lnTo>
                    <a:pt x="29" y="0"/>
                  </a:lnTo>
                  <a:lnTo>
                    <a:pt x="20" y="0"/>
                  </a:lnTo>
                  <a:lnTo>
                    <a:pt x="19" y="5"/>
                  </a:lnTo>
                  <a:lnTo>
                    <a:pt x="19" y="8"/>
                  </a:lnTo>
                  <a:lnTo>
                    <a:pt x="16" y="10"/>
                  </a:lnTo>
                  <a:lnTo>
                    <a:pt x="14" y="13"/>
                  </a:lnTo>
                  <a:lnTo>
                    <a:pt x="11" y="16"/>
                  </a:lnTo>
                  <a:lnTo>
                    <a:pt x="8" y="18"/>
                  </a:lnTo>
                  <a:lnTo>
                    <a:pt x="5" y="19"/>
                  </a:lnTo>
                  <a:lnTo>
                    <a:pt x="0" y="20"/>
                  </a:lnTo>
                  <a:lnTo>
                    <a:pt x="0"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87" name="Freeform 82">
              <a:extLst>
                <a:ext uri="{FF2B5EF4-FFF2-40B4-BE49-F238E27FC236}">
                  <a16:creationId xmlns:a16="http://schemas.microsoft.com/office/drawing/2014/main" id="{C86AAB69-ADFD-2AF8-DCCD-6CBEFBB4F37F}"/>
                </a:ext>
              </a:extLst>
            </p:cNvPr>
            <p:cNvSpPr>
              <a:spLocks/>
            </p:cNvSpPr>
            <p:nvPr/>
          </p:nvSpPr>
          <p:spPr bwMode="auto">
            <a:xfrm>
              <a:off x="3944" y="3024"/>
              <a:ext cx="25" cy="25"/>
            </a:xfrm>
            <a:custGeom>
              <a:avLst/>
              <a:gdLst>
                <a:gd name="T0" fmla="*/ 0 w 28"/>
                <a:gd name="T1" fmla="*/ 0 h 28"/>
                <a:gd name="T2" fmla="*/ 1 w 28"/>
                <a:gd name="T3" fmla="*/ 5 h 28"/>
                <a:gd name="T4" fmla="*/ 2 w 28"/>
                <a:gd name="T5" fmla="*/ 10 h 28"/>
                <a:gd name="T6" fmla="*/ 4 w 28"/>
                <a:gd name="T7" fmla="*/ 14 h 28"/>
                <a:gd name="T8" fmla="*/ 7 w 28"/>
                <a:gd name="T9" fmla="*/ 18 h 28"/>
                <a:gd name="T10" fmla="*/ 11 w 28"/>
                <a:gd name="T11" fmla="*/ 21 h 28"/>
                <a:gd name="T12" fmla="*/ 15 w 28"/>
                <a:gd name="T13" fmla="*/ 23 h 28"/>
                <a:gd name="T14" fmla="*/ 20 w 28"/>
                <a:gd name="T15" fmla="*/ 25 h 28"/>
                <a:gd name="T16" fmla="*/ 25 w 28"/>
                <a:gd name="T17" fmla="*/ 25 h 28"/>
                <a:gd name="T18" fmla="*/ 25 w 28"/>
                <a:gd name="T19" fmla="*/ 18 h 28"/>
                <a:gd name="T20" fmla="*/ 21 w 28"/>
                <a:gd name="T21" fmla="*/ 17 h 28"/>
                <a:gd name="T22" fmla="*/ 18 w 28"/>
                <a:gd name="T23" fmla="*/ 16 h 28"/>
                <a:gd name="T24" fmla="*/ 15 w 28"/>
                <a:gd name="T25" fmla="*/ 14 h 28"/>
                <a:gd name="T26" fmla="*/ 13 w 28"/>
                <a:gd name="T27" fmla="*/ 12 h 28"/>
                <a:gd name="T28" fmla="*/ 10 w 28"/>
                <a:gd name="T29" fmla="*/ 9 h 28"/>
                <a:gd name="T30" fmla="*/ 9 w 28"/>
                <a:gd name="T31" fmla="*/ 7 h 28"/>
                <a:gd name="T32" fmla="*/ 8 w 28"/>
                <a:gd name="T33" fmla="*/ 4 h 28"/>
                <a:gd name="T34" fmla="*/ 8 w 28"/>
                <a:gd name="T35" fmla="*/ 0 h 28"/>
                <a:gd name="T36" fmla="*/ 0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0"/>
                  </a:moveTo>
                  <a:lnTo>
                    <a:pt x="1" y="6"/>
                  </a:lnTo>
                  <a:lnTo>
                    <a:pt x="2" y="11"/>
                  </a:lnTo>
                  <a:lnTo>
                    <a:pt x="5" y="16"/>
                  </a:lnTo>
                  <a:lnTo>
                    <a:pt x="8" y="20"/>
                  </a:lnTo>
                  <a:lnTo>
                    <a:pt x="12" y="23"/>
                  </a:lnTo>
                  <a:lnTo>
                    <a:pt x="17" y="26"/>
                  </a:lnTo>
                  <a:lnTo>
                    <a:pt x="22" y="28"/>
                  </a:lnTo>
                  <a:lnTo>
                    <a:pt x="28" y="28"/>
                  </a:lnTo>
                  <a:lnTo>
                    <a:pt x="28" y="20"/>
                  </a:lnTo>
                  <a:lnTo>
                    <a:pt x="24" y="19"/>
                  </a:lnTo>
                  <a:lnTo>
                    <a:pt x="20" y="18"/>
                  </a:lnTo>
                  <a:lnTo>
                    <a:pt x="17" y="16"/>
                  </a:lnTo>
                  <a:lnTo>
                    <a:pt x="15" y="13"/>
                  </a:lnTo>
                  <a:lnTo>
                    <a:pt x="11" y="10"/>
                  </a:lnTo>
                  <a:lnTo>
                    <a:pt x="10" y="8"/>
                  </a:lnTo>
                  <a:lnTo>
                    <a:pt x="9" y="5"/>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88" name="Freeform 83">
              <a:extLst>
                <a:ext uri="{FF2B5EF4-FFF2-40B4-BE49-F238E27FC236}">
                  <a16:creationId xmlns:a16="http://schemas.microsoft.com/office/drawing/2014/main" id="{89DE0FCF-76BE-1B63-CC31-DCDC4C6BF930}"/>
                </a:ext>
              </a:extLst>
            </p:cNvPr>
            <p:cNvSpPr>
              <a:spLocks/>
            </p:cNvSpPr>
            <p:nvPr/>
          </p:nvSpPr>
          <p:spPr bwMode="auto">
            <a:xfrm>
              <a:off x="3944" y="2999"/>
              <a:ext cx="25" cy="25"/>
            </a:xfrm>
            <a:custGeom>
              <a:avLst/>
              <a:gdLst>
                <a:gd name="T0" fmla="*/ 25 w 28"/>
                <a:gd name="T1" fmla="*/ 0 h 28"/>
                <a:gd name="T2" fmla="*/ 20 w 28"/>
                <a:gd name="T3" fmla="*/ 0 h 28"/>
                <a:gd name="T4" fmla="*/ 15 w 28"/>
                <a:gd name="T5" fmla="*/ 1 h 28"/>
                <a:gd name="T6" fmla="*/ 11 w 28"/>
                <a:gd name="T7" fmla="*/ 4 h 28"/>
                <a:gd name="T8" fmla="*/ 7 w 28"/>
                <a:gd name="T9" fmla="*/ 6 h 28"/>
                <a:gd name="T10" fmla="*/ 4 w 28"/>
                <a:gd name="T11" fmla="*/ 10 h 28"/>
                <a:gd name="T12" fmla="*/ 2 w 28"/>
                <a:gd name="T13" fmla="*/ 15 h 28"/>
                <a:gd name="T14" fmla="*/ 1 w 28"/>
                <a:gd name="T15" fmla="*/ 20 h 28"/>
                <a:gd name="T16" fmla="*/ 0 w 28"/>
                <a:gd name="T17" fmla="*/ 25 h 28"/>
                <a:gd name="T18" fmla="*/ 8 w 28"/>
                <a:gd name="T19" fmla="*/ 25 h 28"/>
                <a:gd name="T20" fmla="*/ 8 w 28"/>
                <a:gd name="T21" fmla="*/ 21 h 28"/>
                <a:gd name="T22" fmla="*/ 9 w 28"/>
                <a:gd name="T23" fmla="*/ 18 h 28"/>
                <a:gd name="T24" fmla="*/ 11 w 28"/>
                <a:gd name="T25" fmla="*/ 15 h 28"/>
                <a:gd name="T26" fmla="*/ 13 w 28"/>
                <a:gd name="T27" fmla="*/ 13 h 28"/>
                <a:gd name="T28" fmla="*/ 15 w 28"/>
                <a:gd name="T29" fmla="*/ 10 h 28"/>
                <a:gd name="T30" fmla="*/ 18 w 28"/>
                <a:gd name="T31" fmla="*/ 9 h 28"/>
                <a:gd name="T32" fmla="*/ 21 w 28"/>
                <a:gd name="T33" fmla="*/ 8 h 28"/>
                <a:gd name="T34" fmla="*/ 25 w 28"/>
                <a:gd name="T35" fmla="*/ 7 h 28"/>
                <a:gd name="T36" fmla="*/ 25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0"/>
                  </a:moveTo>
                  <a:lnTo>
                    <a:pt x="22" y="0"/>
                  </a:lnTo>
                  <a:lnTo>
                    <a:pt x="17" y="1"/>
                  </a:lnTo>
                  <a:lnTo>
                    <a:pt x="12" y="4"/>
                  </a:lnTo>
                  <a:lnTo>
                    <a:pt x="8" y="7"/>
                  </a:lnTo>
                  <a:lnTo>
                    <a:pt x="4" y="11"/>
                  </a:lnTo>
                  <a:lnTo>
                    <a:pt x="2" y="17"/>
                  </a:lnTo>
                  <a:lnTo>
                    <a:pt x="1" y="22"/>
                  </a:lnTo>
                  <a:lnTo>
                    <a:pt x="0" y="28"/>
                  </a:lnTo>
                  <a:lnTo>
                    <a:pt x="9" y="28"/>
                  </a:lnTo>
                  <a:lnTo>
                    <a:pt x="9" y="24"/>
                  </a:lnTo>
                  <a:lnTo>
                    <a:pt x="10" y="20"/>
                  </a:lnTo>
                  <a:lnTo>
                    <a:pt x="12" y="17"/>
                  </a:lnTo>
                  <a:lnTo>
                    <a:pt x="15" y="14"/>
                  </a:lnTo>
                  <a:lnTo>
                    <a:pt x="17" y="11"/>
                  </a:lnTo>
                  <a:lnTo>
                    <a:pt x="20" y="10"/>
                  </a:lnTo>
                  <a:lnTo>
                    <a:pt x="24" y="9"/>
                  </a:lnTo>
                  <a:lnTo>
                    <a:pt x="28" y="8"/>
                  </a:lnTo>
                  <a:lnTo>
                    <a:pt x="28"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89" name="Freeform 84">
              <a:extLst>
                <a:ext uri="{FF2B5EF4-FFF2-40B4-BE49-F238E27FC236}">
                  <a16:creationId xmlns:a16="http://schemas.microsoft.com/office/drawing/2014/main" id="{B9666EA8-C635-16C7-CA7C-DA7846539E1F}"/>
                </a:ext>
              </a:extLst>
            </p:cNvPr>
            <p:cNvSpPr>
              <a:spLocks/>
            </p:cNvSpPr>
            <p:nvPr/>
          </p:nvSpPr>
          <p:spPr bwMode="auto">
            <a:xfrm>
              <a:off x="4159" y="3001"/>
              <a:ext cx="43" cy="43"/>
            </a:xfrm>
            <a:custGeom>
              <a:avLst/>
              <a:gdLst>
                <a:gd name="T0" fmla="*/ 22 w 48"/>
                <a:gd name="T1" fmla="*/ 0 h 48"/>
                <a:gd name="T2" fmla="*/ 26 w 48"/>
                <a:gd name="T3" fmla="*/ 1 h 48"/>
                <a:gd name="T4" fmla="*/ 30 w 48"/>
                <a:gd name="T5" fmla="*/ 2 h 48"/>
                <a:gd name="T6" fmla="*/ 33 w 48"/>
                <a:gd name="T7" fmla="*/ 4 h 48"/>
                <a:gd name="T8" fmla="*/ 38 w 48"/>
                <a:gd name="T9" fmla="*/ 6 h 48"/>
                <a:gd name="T10" fmla="*/ 39 w 48"/>
                <a:gd name="T11" fmla="*/ 10 h 48"/>
                <a:gd name="T12" fmla="*/ 42 w 48"/>
                <a:gd name="T13" fmla="*/ 13 h 48"/>
                <a:gd name="T14" fmla="*/ 42 w 48"/>
                <a:gd name="T15" fmla="*/ 17 h 48"/>
                <a:gd name="T16" fmla="*/ 43 w 48"/>
                <a:gd name="T17" fmla="*/ 22 h 48"/>
                <a:gd name="T18" fmla="*/ 42 w 48"/>
                <a:gd name="T19" fmla="*/ 26 h 48"/>
                <a:gd name="T20" fmla="*/ 42 w 48"/>
                <a:gd name="T21" fmla="*/ 30 h 48"/>
                <a:gd name="T22" fmla="*/ 39 w 48"/>
                <a:gd name="T23" fmla="*/ 33 h 48"/>
                <a:gd name="T24" fmla="*/ 38 w 48"/>
                <a:gd name="T25" fmla="*/ 37 h 48"/>
                <a:gd name="T26" fmla="*/ 33 w 48"/>
                <a:gd name="T27" fmla="*/ 39 h 48"/>
                <a:gd name="T28" fmla="*/ 30 w 48"/>
                <a:gd name="T29" fmla="*/ 41 h 48"/>
                <a:gd name="T30" fmla="*/ 26 w 48"/>
                <a:gd name="T31" fmla="*/ 42 h 48"/>
                <a:gd name="T32" fmla="*/ 22 w 48"/>
                <a:gd name="T33" fmla="*/ 43 h 48"/>
                <a:gd name="T34" fmla="*/ 17 w 48"/>
                <a:gd name="T35" fmla="*/ 42 h 48"/>
                <a:gd name="T36" fmla="*/ 13 w 48"/>
                <a:gd name="T37" fmla="*/ 41 h 48"/>
                <a:gd name="T38" fmla="*/ 10 w 48"/>
                <a:gd name="T39" fmla="*/ 39 h 48"/>
                <a:gd name="T40" fmla="*/ 7 w 48"/>
                <a:gd name="T41" fmla="*/ 37 h 48"/>
                <a:gd name="T42" fmla="*/ 4 w 48"/>
                <a:gd name="T43" fmla="*/ 33 h 48"/>
                <a:gd name="T44" fmla="*/ 2 w 48"/>
                <a:gd name="T45" fmla="*/ 30 h 48"/>
                <a:gd name="T46" fmla="*/ 1 w 48"/>
                <a:gd name="T47" fmla="*/ 26 h 48"/>
                <a:gd name="T48" fmla="*/ 0 w 48"/>
                <a:gd name="T49" fmla="*/ 22 h 48"/>
                <a:gd name="T50" fmla="*/ 1 w 48"/>
                <a:gd name="T51" fmla="*/ 17 h 48"/>
                <a:gd name="T52" fmla="*/ 2 w 48"/>
                <a:gd name="T53" fmla="*/ 13 h 48"/>
                <a:gd name="T54" fmla="*/ 4 w 48"/>
                <a:gd name="T55" fmla="*/ 10 h 48"/>
                <a:gd name="T56" fmla="*/ 7 w 48"/>
                <a:gd name="T57" fmla="*/ 6 h 48"/>
                <a:gd name="T58" fmla="*/ 10 w 48"/>
                <a:gd name="T59" fmla="*/ 4 h 48"/>
                <a:gd name="T60" fmla="*/ 13 w 48"/>
                <a:gd name="T61" fmla="*/ 2 h 48"/>
                <a:gd name="T62" fmla="*/ 17 w 48"/>
                <a:gd name="T63" fmla="*/ 1 h 48"/>
                <a:gd name="T64" fmla="*/ 22 w 48"/>
                <a:gd name="T65" fmla="*/ 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 h="48">
                  <a:moveTo>
                    <a:pt x="24" y="0"/>
                  </a:moveTo>
                  <a:lnTo>
                    <a:pt x="29" y="1"/>
                  </a:lnTo>
                  <a:lnTo>
                    <a:pt x="34" y="2"/>
                  </a:lnTo>
                  <a:lnTo>
                    <a:pt x="37" y="4"/>
                  </a:lnTo>
                  <a:lnTo>
                    <a:pt x="42" y="7"/>
                  </a:lnTo>
                  <a:lnTo>
                    <a:pt x="44" y="11"/>
                  </a:lnTo>
                  <a:lnTo>
                    <a:pt x="47" y="15"/>
                  </a:lnTo>
                  <a:lnTo>
                    <a:pt x="47" y="19"/>
                  </a:lnTo>
                  <a:lnTo>
                    <a:pt x="48" y="24"/>
                  </a:lnTo>
                  <a:lnTo>
                    <a:pt x="47" y="29"/>
                  </a:lnTo>
                  <a:lnTo>
                    <a:pt x="47" y="34"/>
                  </a:lnTo>
                  <a:lnTo>
                    <a:pt x="44" y="37"/>
                  </a:lnTo>
                  <a:lnTo>
                    <a:pt x="42" y="41"/>
                  </a:lnTo>
                  <a:lnTo>
                    <a:pt x="37" y="44"/>
                  </a:lnTo>
                  <a:lnTo>
                    <a:pt x="34" y="46"/>
                  </a:lnTo>
                  <a:lnTo>
                    <a:pt x="29" y="47"/>
                  </a:lnTo>
                  <a:lnTo>
                    <a:pt x="24" y="48"/>
                  </a:lnTo>
                  <a:lnTo>
                    <a:pt x="19" y="47"/>
                  </a:lnTo>
                  <a:lnTo>
                    <a:pt x="15" y="46"/>
                  </a:lnTo>
                  <a:lnTo>
                    <a:pt x="11" y="44"/>
                  </a:lnTo>
                  <a:lnTo>
                    <a:pt x="8" y="41"/>
                  </a:lnTo>
                  <a:lnTo>
                    <a:pt x="5" y="37"/>
                  </a:lnTo>
                  <a:lnTo>
                    <a:pt x="2" y="34"/>
                  </a:lnTo>
                  <a:lnTo>
                    <a:pt x="1" y="29"/>
                  </a:lnTo>
                  <a:lnTo>
                    <a:pt x="0" y="24"/>
                  </a:lnTo>
                  <a:lnTo>
                    <a:pt x="1" y="19"/>
                  </a:lnTo>
                  <a:lnTo>
                    <a:pt x="2" y="15"/>
                  </a:lnTo>
                  <a:lnTo>
                    <a:pt x="5" y="11"/>
                  </a:lnTo>
                  <a:lnTo>
                    <a:pt x="8" y="7"/>
                  </a:lnTo>
                  <a:lnTo>
                    <a:pt x="11" y="4"/>
                  </a:lnTo>
                  <a:lnTo>
                    <a:pt x="15" y="2"/>
                  </a:lnTo>
                  <a:lnTo>
                    <a:pt x="19" y="1"/>
                  </a:lnTo>
                  <a:lnTo>
                    <a:pt x="24"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90" name="Freeform 85">
              <a:extLst>
                <a:ext uri="{FF2B5EF4-FFF2-40B4-BE49-F238E27FC236}">
                  <a16:creationId xmlns:a16="http://schemas.microsoft.com/office/drawing/2014/main" id="{3A0E7090-7C30-4DB6-DCC5-23B36FF845DF}"/>
                </a:ext>
              </a:extLst>
            </p:cNvPr>
            <p:cNvSpPr>
              <a:spLocks/>
            </p:cNvSpPr>
            <p:nvPr/>
          </p:nvSpPr>
          <p:spPr bwMode="auto">
            <a:xfrm>
              <a:off x="4180" y="2997"/>
              <a:ext cx="25" cy="25"/>
            </a:xfrm>
            <a:custGeom>
              <a:avLst/>
              <a:gdLst>
                <a:gd name="T0" fmla="*/ 25 w 28"/>
                <a:gd name="T1" fmla="*/ 25 h 28"/>
                <a:gd name="T2" fmla="*/ 25 w 28"/>
                <a:gd name="T3" fmla="*/ 20 h 28"/>
                <a:gd name="T4" fmla="*/ 24 w 28"/>
                <a:gd name="T5" fmla="*/ 15 h 28"/>
                <a:gd name="T6" fmla="*/ 21 w 28"/>
                <a:gd name="T7" fmla="*/ 11 h 28"/>
                <a:gd name="T8" fmla="*/ 19 w 28"/>
                <a:gd name="T9" fmla="*/ 7 h 28"/>
                <a:gd name="T10" fmla="*/ 14 w 28"/>
                <a:gd name="T11" fmla="*/ 4 h 28"/>
                <a:gd name="T12" fmla="*/ 11 w 28"/>
                <a:gd name="T13" fmla="*/ 2 h 28"/>
                <a:gd name="T14" fmla="*/ 5 w 28"/>
                <a:gd name="T15" fmla="*/ 0 h 28"/>
                <a:gd name="T16" fmla="*/ 0 w 28"/>
                <a:gd name="T17" fmla="*/ 0 h 28"/>
                <a:gd name="T18" fmla="*/ 0 w 28"/>
                <a:gd name="T19" fmla="*/ 7 h 28"/>
                <a:gd name="T20" fmla="*/ 4 w 28"/>
                <a:gd name="T21" fmla="*/ 8 h 28"/>
                <a:gd name="T22" fmla="*/ 8 w 28"/>
                <a:gd name="T23" fmla="*/ 9 h 28"/>
                <a:gd name="T24" fmla="*/ 11 w 28"/>
                <a:gd name="T25" fmla="*/ 11 h 28"/>
                <a:gd name="T26" fmla="*/ 13 w 28"/>
                <a:gd name="T27" fmla="*/ 13 h 28"/>
                <a:gd name="T28" fmla="*/ 15 w 28"/>
                <a:gd name="T29" fmla="*/ 15 h 28"/>
                <a:gd name="T30" fmla="*/ 16 w 28"/>
                <a:gd name="T31" fmla="*/ 19 h 28"/>
                <a:gd name="T32" fmla="*/ 17 w 28"/>
                <a:gd name="T33" fmla="*/ 21 h 28"/>
                <a:gd name="T34" fmla="*/ 18 w 28"/>
                <a:gd name="T35" fmla="*/ 25 h 28"/>
                <a:gd name="T36" fmla="*/ 25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28"/>
                  </a:moveTo>
                  <a:lnTo>
                    <a:pt x="28" y="22"/>
                  </a:lnTo>
                  <a:lnTo>
                    <a:pt x="27" y="17"/>
                  </a:lnTo>
                  <a:lnTo>
                    <a:pt x="24" y="12"/>
                  </a:lnTo>
                  <a:lnTo>
                    <a:pt x="21" y="8"/>
                  </a:lnTo>
                  <a:lnTo>
                    <a:pt x="16" y="4"/>
                  </a:lnTo>
                  <a:lnTo>
                    <a:pt x="12" y="2"/>
                  </a:lnTo>
                  <a:lnTo>
                    <a:pt x="6" y="0"/>
                  </a:lnTo>
                  <a:lnTo>
                    <a:pt x="0" y="0"/>
                  </a:lnTo>
                  <a:lnTo>
                    <a:pt x="0" y="8"/>
                  </a:lnTo>
                  <a:lnTo>
                    <a:pt x="5" y="9"/>
                  </a:lnTo>
                  <a:lnTo>
                    <a:pt x="9" y="10"/>
                  </a:lnTo>
                  <a:lnTo>
                    <a:pt x="12" y="12"/>
                  </a:lnTo>
                  <a:lnTo>
                    <a:pt x="14" y="14"/>
                  </a:lnTo>
                  <a:lnTo>
                    <a:pt x="17" y="17"/>
                  </a:lnTo>
                  <a:lnTo>
                    <a:pt x="18" y="21"/>
                  </a:lnTo>
                  <a:lnTo>
                    <a:pt x="19" y="24"/>
                  </a:lnTo>
                  <a:lnTo>
                    <a:pt x="20" y="28"/>
                  </a:lnTo>
                  <a:lnTo>
                    <a:pt x="28"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91" name="Freeform 86">
              <a:extLst>
                <a:ext uri="{FF2B5EF4-FFF2-40B4-BE49-F238E27FC236}">
                  <a16:creationId xmlns:a16="http://schemas.microsoft.com/office/drawing/2014/main" id="{E17F29BC-5117-2DCA-60D5-1840AE106ED4}"/>
                </a:ext>
              </a:extLst>
            </p:cNvPr>
            <p:cNvSpPr>
              <a:spLocks/>
            </p:cNvSpPr>
            <p:nvPr/>
          </p:nvSpPr>
          <p:spPr bwMode="auto">
            <a:xfrm>
              <a:off x="4180" y="3022"/>
              <a:ext cx="25" cy="25"/>
            </a:xfrm>
            <a:custGeom>
              <a:avLst/>
              <a:gdLst>
                <a:gd name="T0" fmla="*/ 0 w 28"/>
                <a:gd name="T1" fmla="*/ 25 h 28"/>
                <a:gd name="T2" fmla="*/ 5 w 28"/>
                <a:gd name="T3" fmla="*/ 25 h 28"/>
                <a:gd name="T4" fmla="*/ 11 w 28"/>
                <a:gd name="T5" fmla="*/ 23 h 28"/>
                <a:gd name="T6" fmla="*/ 15 w 28"/>
                <a:gd name="T7" fmla="*/ 21 h 28"/>
                <a:gd name="T8" fmla="*/ 19 w 28"/>
                <a:gd name="T9" fmla="*/ 18 h 28"/>
                <a:gd name="T10" fmla="*/ 21 w 28"/>
                <a:gd name="T11" fmla="*/ 15 h 28"/>
                <a:gd name="T12" fmla="*/ 24 w 28"/>
                <a:gd name="T13" fmla="*/ 11 h 28"/>
                <a:gd name="T14" fmla="*/ 25 w 28"/>
                <a:gd name="T15" fmla="*/ 5 h 28"/>
                <a:gd name="T16" fmla="*/ 25 w 28"/>
                <a:gd name="T17" fmla="*/ 0 h 28"/>
                <a:gd name="T18" fmla="*/ 18 w 28"/>
                <a:gd name="T19" fmla="*/ 0 h 28"/>
                <a:gd name="T20" fmla="*/ 17 w 28"/>
                <a:gd name="T21" fmla="*/ 4 h 28"/>
                <a:gd name="T22" fmla="*/ 16 w 28"/>
                <a:gd name="T23" fmla="*/ 7 h 28"/>
                <a:gd name="T24" fmla="*/ 15 w 28"/>
                <a:gd name="T25" fmla="*/ 10 h 28"/>
                <a:gd name="T26" fmla="*/ 13 w 28"/>
                <a:gd name="T27" fmla="*/ 12 h 28"/>
                <a:gd name="T28" fmla="*/ 10 w 28"/>
                <a:gd name="T29" fmla="*/ 15 h 28"/>
                <a:gd name="T30" fmla="*/ 8 w 28"/>
                <a:gd name="T31" fmla="*/ 16 h 28"/>
                <a:gd name="T32" fmla="*/ 4 w 28"/>
                <a:gd name="T33" fmla="*/ 17 h 28"/>
                <a:gd name="T34" fmla="*/ 0 w 28"/>
                <a:gd name="T35" fmla="*/ 18 h 28"/>
                <a:gd name="T36" fmla="*/ 0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28"/>
                  </a:moveTo>
                  <a:lnTo>
                    <a:pt x="6" y="28"/>
                  </a:lnTo>
                  <a:lnTo>
                    <a:pt x="12" y="26"/>
                  </a:lnTo>
                  <a:lnTo>
                    <a:pt x="17" y="24"/>
                  </a:lnTo>
                  <a:lnTo>
                    <a:pt x="21" y="20"/>
                  </a:lnTo>
                  <a:lnTo>
                    <a:pt x="24" y="17"/>
                  </a:lnTo>
                  <a:lnTo>
                    <a:pt x="27" y="12"/>
                  </a:lnTo>
                  <a:lnTo>
                    <a:pt x="28" y="6"/>
                  </a:lnTo>
                  <a:lnTo>
                    <a:pt x="28" y="0"/>
                  </a:lnTo>
                  <a:lnTo>
                    <a:pt x="20" y="0"/>
                  </a:lnTo>
                  <a:lnTo>
                    <a:pt x="19" y="5"/>
                  </a:lnTo>
                  <a:lnTo>
                    <a:pt x="18" y="8"/>
                  </a:lnTo>
                  <a:lnTo>
                    <a:pt x="17" y="11"/>
                  </a:lnTo>
                  <a:lnTo>
                    <a:pt x="14" y="13"/>
                  </a:lnTo>
                  <a:lnTo>
                    <a:pt x="11" y="17"/>
                  </a:lnTo>
                  <a:lnTo>
                    <a:pt x="9" y="18"/>
                  </a:lnTo>
                  <a:lnTo>
                    <a:pt x="5" y="19"/>
                  </a:lnTo>
                  <a:lnTo>
                    <a:pt x="0" y="20"/>
                  </a:lnTo>
                  <a:lnTo>
                    <a:pt x="0"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92" name="Freeform 87">
              <a:extLst>
                <a:ext uri="{FF2B5EF4-FFF2-40B4-BE49-F238E27FC236}">
                  <a16:creationId xmlns:a16="http://schemas.microsoft.com/office/drawing/2014/main" id="{8326C607-E646-3958-3AE0-4F113D972E11}"/>
                </a:ext>
              </a:extLst>
            </p:cNvPr>
            <p:cNvSpPr>
              <a:spLocks/>
            </p:cNvSpPr>
            <p:nvPr/>
          </p:nvSpPr>
          <p:spPr bwMode="auto">
            <a:xfrm>
              <a:off x="4155" y="3022"/>
              <a:ext cx="25" cy="25"/>
            </a:xfrm>
            <a:custGeom>
              <a:avLst/>
              <a:gdLst>
                <a:gd name="T0" fmla="*/ 0 w 28"/>
                <a:gd name="T1" fmla="*/ 0 h 28"/>
                <a:gd name="T2" fmla="*/ 0 w 28"/>
                <a:gd name="T3" fmla="*/ 5 h 28"/>
                <a:gd name="T4" fmla="*/ 2 w 28"/>
                <a:gd name="T5" fmla="*/ 11 h 28"/>
                <a:gd name="T6" fmla="*/ 4 w 28"/>
                <a:gd name="T7" fmla="*/ 15 h 28"/>
                <a:gd name="T8" fmla="*/ 8 w 28"/>
                <a:gd name="T9" fmla="*/ 18 h 28"/>
                <a:gd name="T10" fmla="*/ 12 w 28"/>
                <a:gd name="T11" fmla="*/ 21 h 28"/>
                <a:gd name="T12" fmla="*/ 16 w 28"/>
                <a:gd name="T13" fmla="*/ 23 h 28"/>
                <a:gd name="T14" fmla="*/ 21 w 28"/>
                <a:gd name="T15" fmla="*/ 25 h 28"/>
                <a:gd name="T16" fmla="*/ 25 w 28"/>
                <a:gd name="T17" fmla="*/ 25 h 28"/>
                <a:gd name="T18" fmla="*/ 25 w 28"/>
                <a:gd name="T19" fmla="*/ 18 h 28"/>
                <a:gd name="T20" fmla="*/ 21 w 28"/>
                <a:gd name="T21" fmla="*/ 17 h 28"/>
                <a:gd name="T22" fmla="*/ 19 w 28"/>
                <a:gd name="T23" fmla="*/ 16 h 28"/>
                <a:gd name="T24" fmla="*/ 16 w 28"/>
                <a:gd name="T25" fmla="*/ 15 h 28"/>
                <a:gd name="T26" fmla="*/ 13 w 28"/>
                <a:gd name="T27" fmla="*/ 12 h 28"/>
                <a:gd name="T28" fmla="*/ 11 w 28"/>
                <a:gd name="T29" fmla="*/ 10 h 28"/>
                <a:gd name="T30" fmla="*/ 9 w 28"/>
                <a:gd name="T31" fmla="*/ 7 h 28"/>
                <a:gd name="T32" fmla="*/ 8 w 28"/>
                <a:gd name="T33" fmla="*/ 4 h 28"/>
                <a:gd name="T34" fmla="*/ 8 w 28"/>
                <a:gd name="T35" fmla="*/ 0 h 28"/>
                <a:gd name="T36" fmla="*/ 0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0"/>
                  </a:moveTo>
                  <a:lnTo>
                    <a:pt x="0" y="6"/>
                  </a:lnTo>
                  <a:lnTo>
                    <a:pt x="2" y="12"/>
                  </a:lnTo>
                  <a:lnTo>
                    <a:pt x="5" y="17"/>
                  </a:lnTo>
                  <a:lnTo>
                    <a:pt x="9" y="20"/>
                  </a:lnTo>
                  <a:lnTo>
                    <a:pt x="13" y="23"/>
                  </a:lnTo>
                  <a:lnTo>
                    <a:pt x="18" y="26"/>
                  </a:lnTo>
                  <a:lnTo>
                    <a:pt x="23" y="28"/>
                  </a:lnTo>
                  <a:lnTo>
                    <a:pt x="28" y="28"/>
                  </a:lnTo>
                  <a:lnTo>
                    <a:pt x="28" y="20"/>
                  </a:lnTo>
                  <a:lnTo>
                    <a:pt x="24" y="19"/>
                  </a:lnTo>
                  <a:lnTo>
                    <a:pt x="21" y="18"/>
                  </a:lnTo>
                  <a:lnTo>
                    <a:pt x="18" y="17"/>
                  </a:lnTo>
                  <a:lnTo>
                    <a:pt x="15" y="13"/>
                  </a:lnTo>
                  <a:lnTo>
                    <a:pt x="12" y="11"/>
                  </a:lnTo>
                  <a:lnTo>
                    <a:pt x="10" y="8"/>
                  </a:lnTo>
                  <a:lnTo>
                    <a:pt x="9" y="5"/>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93" name="Freeform 88">
              <a:extLst>
                <a:ext uri="{FF2B5EF4-FFF2-40B4-BE49-F238E27FC236}">
                  <a16:creationId xmlns:a16="http://schemas.microsoft.com/office/drawing/2014/main" id="{E62776FF-75D5-4C5B-B0F4-4730A5526ABB}"/>
                </a:ext>
              </a:extLst>
            </p:cNvPr>
            <p:cNvSpPr>
              <a:spLocks/>
            </p:cNvSpPr>
            <p:nvPr/>
          </p:nvSpPr>
          <p:spPr bwMode="auto">
            <a:xfrm>
              <a:off x="4155" y="2997"/>
              <a:ext cx="25" cy="25"/>
            </a:xfrm>
            <a:custGeom>
              <a:avLst/>
              <a:gdLst>
                <a:gd name="T0" fmla="*/ 25 w 28"/>
                <a:gd name="T1" fmla="*/ 0 h 28"/>
                <a:gd name="T2" fmla="*/ 21 w 28"/>
                <a:gd name="T3" fmla="*/ 0 h 28"/>
                <a:gd name="T4" fmla="*/ 16 w 28"/>
                <a:gd name="T5" fmla="*/ 2 h 28"/>
                <a:gd name="T6" fmla="*/ 12 w 28"/>
                <a:gd name="T7" fmla="*/ 4 h 28"/>
                <a:gd name="T8" fmla="*/ 8 w 28"/>
                <a:gd name="T9" fmla="*/ 7 h 28"/>
                <a:gd name="T10" fmla="*/ 4 w 28"/>
                <a:gd name="T11" fmla="*/ 11 h 28"/>
                <a:gd name="T12" fmla="*/ 2 w 28"/>
                <a:gd name="T13" fmla="*/ 15 h 28"/>
                <a:gd name="T14" fmla="*/ 0 w 28"/>
                <a:gd name="T15" fmla="*/ 20 h 28"/>
                <a:gd name="T16" fmla="*/ 0 w 28"/>
                <a:gd name="T17" fmla="*/ 25 h 28"/>
                <a:gd name="T18" fmla="*/ 8 w 28"/>
                <a:gd name="T19" fmla="*/ 25 h 28"/>
                <a:gd name="T20" fmla="*/ 8 w 28"/>
                <a:gd name="T21" fmla="*/ 21 h 28"/>
                <a:gd name="T22" fmla="*/ 9 w 28"/>
                <a:gd name="T23" fmla="*/ 19 h 28"/>
                <a:gd name="T24" fmla="*/ 12 w 28"/>
                <a:gd name="T25" fmla="*/ 15 h 28"/>
                <a:gd name="T26" fmla="*/ 13 w 28"/>
                <a:gd name="T27" fmla="*/ 13 h 28"/>
                <a:gd name="T28" fmla="*/ 16 w 28"/>
                <a:gd name="T29" fmla="*/ 11 h 28"/>
                <a:gd name="T30" fmla="*/ 19 w 28"/>
                <a:gd name="T31" fmla="*/ 9 h 28"/>
                <a:gd name="T32" fmla="*/ 21 w 28"/>
                <a:gd name="T33" fmla="*/ 8 h 28"/>
                <a:gd name="T34" fmla="*/ 25 w 28"/>
                <a:gd name="T35" fmla="*/ 7 h 28"/>
                <a:gd name="T36" fmla="*/ 25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0"/>
                  </a:moveTo>
                  <a:lnTo>
                    <a:pt x="23" y="0"/>
                  </a:lnTo>
                  <a:lnTo>
                    <a:pt x="18" y="2"/>
                  </a:lnTo>
                  <a:lnTo>
                    <a:pt x="13" y="4"/>
                  </a:lnTo>
                  <a:lnTo>
                    <a:pt x="9" y="8"/>
                  </a:lnTo>
                  <a:lnTo>
                    <a:pt x="4" y="12"/>
                  </a:lnTo>
                  <a:lnTo>
                    <a:pt x="2" y="17"/>
                  </a:lnTo>
                  <a:lnTo>
                    <a:pt x="0" y="22"/>
                  </a:lnTo>
                  <a:lnTo>
                    <a:pt x="0" y="28"/>
                  </a:lnTo>
                  <a:lnTo>
                    <a:pt x="9" y="28"/>
                  </a:lnTo>
                  <a:lnTo>
                    <a:pt x="9" y="24"/>
                  </a:lnTo>
                  <a:lnTo>
                    <a:pt x="10" y="21"/>
                  </a:lnTo>
                  <a:lnTo>
                    <a:pt x="13" y="17"/>
                  </a:lnTo>
                  <a:lnTo>
                    <a:pt x="15" y="14"/>
                  </a:lnTo>
                  <a:lnTo>
                    <a:pt x="18" y="12"/>
                  </a:lnTo>
                  <a:lnTo>
                    <a:pt x="21" y="10"/>
                  </a:lnTo>
                  <a:lnTo>
                    <a:pt x="24" y="9"/>
                  </a:lnTo>
                  <a:lnTo>
                    <a:pt x="28" y="8"/>
                  </a:lnTo>
                  <a:lnTo>
                    <a:pt x="28"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94" name="Freeform 89">
              <a:extLst>
                <a:ext uri="{FF2B5EF4-FFF2-40B4-BE49-F238E27FC236}">
                  <a16:creationId xmlns:a16="http://schemas.microsoft.com/office/drawing/2014/main" id="{4740E2F0-9CBA-3862-9D93-AA9FC4F3A759}"/>
                </a:ext>
              </a:extLst>
            </p:cNvPr>
            <p:cNvSpPr>
              <a:spLocks/>
            </p:cNvSpPr>
            <p:nvPr/>
          </p:nvSpPr>
          <p:spPr bwMode="auto">
            <a:xfrm>
              <a:off x="4290" y="2636"/>
              <a:ext cx="43" cy="43"/>
            </a:xfrm>
            <a:custGeom>
              <a:avLst/>
              <a:gdLst>
                <a:gd name="T0" fmla="*/ 22 w 48"/>
                <a:gd name="T1" fmla="*/ 0 h 48"/>
                <a:gd name="T2" fmla="*/ 26 w 48"/>
                <a:gd name="T3" fmla="*/ 1 h 48"/>
                <a:gd name="T4" fmla="*/ 30 w 48"/>
                <a:gd name="T5" fmla="*/ 2 h 48"/>
                <a:gd name="T6" fmla="*/ 33 w 48"/>
                <a:gd name="T7" fmla="*/ 4 h 48"/>
                <a:gd name="T8" fmla="*/ 37 w 48"/>
                <a:gd name="T9" fmla="*/ 6 h 48"/>
                <a:gd name="T10" fmla="*/ 39 w 48"/>
                <a:gd name="T11" fmla="*/ 10 h 48"/>
                <a:gd name="T12" fmla="*/ 41 w 48"/>
                <a:gd name="T13" fmla="*/ 13 h 48"/>
                <a:gd name="T14" fmla="*/ 42 w 48"/>
                <a:gd name="T15" fmla="*/ 17 h 48"/>
                <a:gd name="T16" fmla="*/ 43 w 48"/>
                <a:gd name="T17" fmla="*/ 22 h 48"/>
                <a:gd name="T18" fmla="*/ 42 w 48"/>
                <a:gd name="T19" fmla="*/ 26 h 48"/>
                <a:gd name="T20" fmla="*/ 41 w 48"/>
                <a:gd name="T21" fmla="*/ 30 h 48"/>
                <a:gd name="T22" fmla="*/ 39 w 48"/>
                <a:gd name="T23" fmla="*/ 33 h 48"/>
                <a:gd name="T24" fmla="*/ 37 w 48"/>
                <a:gd name="T25" fmla="*/ 36 h 48"/>
                <a:gd name="T26" fmla="*/ 33 w 48"/>
                <a:gd name="T27" fmla="*/ 39 h 48"/>
                <a:gd name="T28" fmla="*/ 30 w 48"/>
                <a:gd name="T29" fmla="*/ 41 h 48"/>
                <a:gd name="T30" fmla="*/ 26 w 48"/>
                <a:gd name="T31" fmla="*/ 42 h 48"/>
                <a:gd name="T32" fmla="*/ 22 w 48"/>
                <a:gd name="T33" fmla="*/ 43 h 48"/>
                <a:gd name="T34" fmla="*/ 17 w 48"/>
                <a:gd name="T35" fmla="*/ 42 h 48"/>
                <a:gd name="T36" fmla="*/ 13 w 48"/>
                <a:gd name="T37" fmla="*/ 41 h 48"/>
                <a:gd name="T38" fmla="*/ 9 w 48"/>
                <a:gd name="T39" fmla="*/ 39 h 48"/>
                <a:gd name="T40" fmla="*/ 6 w 48"/>
                <a:gd name="T41" fmla="*/ 36 h 48"/>
                <a:gd name="T42" fmla="*/ 3 w 48"/>
                <a:gd name="T43" fmla="*/ 33 h 48"/>
                <a:gd name="T44" fmla="*/ 2 w 48"/>
                <a:gd name="T45" fmla="*/ 30 h 48"/>
                <a:gd name="T46" fmla="*/ 0 w 48"/>
                <a:gd name="T47" fmla="*/ 26 h 48"/>
                <a:gd name="T48" fmla="*/ 0 w 48"/>
                <a:gd name="T49" fmla="*/ 22 h 48"/>
                <a:gd name="T50" fmla="*/ 0 w 48"/>
                <a:gd name="T51" fmla="*/ 17 h 48"/>
                <a:gd name="T52" fmla="*/ 2 w 48"/>
                <a:gd name="T53" fmla="*/ 13 h 48"/>
                <a:gd name="T54" fmla="*/ 3 w 48"/>
                <a:gd name="T55" fmla="*/ 10 h 48"/>
                <a:gd name="T56" fmla="*/ 6 w 48"/>
                <a:gd name="T57" fmla="*/ 6 h 48"/>
                <a:gd name="T58" fmla="*/ 9 w 48"/>
                <a:gd name="T59" fmla="*/ 4 h 48"/>
                <a:gd name="T60" fmla="*/ 13 w 48"/>
                <a:gd name="T61" fmla="*/ 2 h 48"/>
                <a:gd name="T62" fmla="*/ 17 w 48"/>
                <a:gd name="T63" fmla="*/ 1 h 48"/>
                <a:gd name="T64" fmla="*/ 22 w 48"/>
                <a:gd name="T65" fmla="*/ 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 h="48">
                  <a:moveTo>
                    <a:pt x="24" y="0"/>
                  </a:moveTo>
                  <a:lnTo>
                    <a:pt x="29" y="1"/>
                  </a:lnTo>
                  <a:lnTo>
                    <a:pt x="33" y="2"/>
                  </a:lnTo>
                  <a:lnTo>
                    <a:pt x="37" y="4"/>
                  </a:lnTo>
                  <a:lnTo>
                    <a:pt x="41" y="7"/>
                  </a:lnTo>
                  <a:lnTo>
                    <a:pt x="44" y="11"/>
                  </a:lnTo>
                  <a:lnTo>
                    <a:pt x="46" y="15"/>
                  </a:lnTo>
                  <a:lnTo>
                    <a:pt x="47" y="19"/>
                  </a:lnTo>
                  <a:lnTo>
                    <a:pt x="48" y="24"/>
                  </a:lnTo>
                  <a:lnTo>
                    <a:pt x="47" y="29"/>
                  </a:lnTo>
                  <a:lnTo>
                    <a:pt x="46" y="34"/>
                  </a:lnTo>
                  <a:lnTo>
                    <a:pt x="44" y="37"/>
                  </a:lnTo>
                  <a:lnTo>
                    <a:pt x="41" y="40"/>
                  </a:lnTo>
                  <a:lnTo>
                    <a:pt x="37" y="44"/>
                  </a:lnTo>
                  <a:lnTo>
                    <a:pt x="33" y="46"/>
                  </a:lnTo>
                  <a:lnTo>
                    <a:pt x="29" y="47"/>
                  </a:lnTo>
                  <a:lnTo>
                    <a:pt x="24" y="48"/>
                  </a:lnTo>
                  <a:lnTo>
                    <a:pt x="19" y="47"/>
                  </a:lnTo>
                  <a:lnTo>
                    <a:pt x="14" y="46"/>
                  </a:lnTo>
                  <a:lnTo>
                    <a:pt x="10" y="44"/>
                  </a:lnTo>
                  <a:lnTo>
                    <a:pt x="7" y="40"/>
                  </a:lnTo>
                  <a:lnTo>
                    <a:pt x="3" y="37"/>
                  </a:lnTo>
                  <a:lnTo>
                    <a:pt x="2" y="34"/>
                  </a:lnTo>
                  <a:lnTo>
                    <a:pt x="0" y="29"/>
                  </a:lnTo>
                  <a:lnTo>
                    <a:pt x="0" y="24"/>
                  </a:lnTo>
                  <a:lnTo>
                    <a:pt x="0" y="19"/>
                  </a:lnTo>
                  <a:lnTo>
                    <a:pt x="2" y="15"/>
                  </a:lnTo>
                  <a:lnTo>
                    <a:pt x="3" y="11"/>
                  </a:lnTo>
                  <a:lnTo>
                    <a:pt x="7" y="7"/>
                  </a:lnTo>
                  <a:lnTo>
                    <a:pt x="10" y="4"/>
                  </a:lnTo>
                  <a:lnTo>
                    <a:pt x="14" y="2"/>
                  </a:lnTo>
                  <a:lnTo>
                    <a:pt x="19" y="1"/>
                  </a:lnTo>
                  <a:lnTo>
                    <a:pt x="24"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95" name="Freeform 90">
              <a:extLst>
                <a:ext uri="{FF2B5EF4-FFF2-40B4-BE49-F238E27FC236}">
                  <a16:creationId xmlns:a16="http://schemas.microsoft.com/office/drawing/2014/main" id="{0755B467-B55E-ED88-6AB4-028485B86516}"/>
                </a:ext>
              </a:extLst>
            </p:cNvPr>
            <p:cNvSpPr>
              <a:spLocks/>
            </p:cNvSpPr>
            <p:nvPr/>
          </p:nvSpPr>
          <p:spPr bwMode="auto">
            <a:xfrm>
              <a:off x="4311" y="2632"/>
              <a:ext cx="25" cy="25"/>
            </a:xfrm>
            <a:custGeom>
              <a:avLst/>
              <a:gdLst>
                <a:gd name="T0" fmla="*/ 25 w 28"/>
                <a:gd name="T1" fmla="*/ 25 h 28"/>
                <a:gd name="T2" fmla="*/ 24 w 28"/>
                <a:gd name="T3" fmla="*/ 21 h 28"/>
                <a:gd name="T4" fmla="*/ 23 w 28"/>
                <a:gd name="T5" fmla="*/ 15 h 28"/>
                <a:gd name="T6" fmla="*/ 21 w 28"/>
                <a:gd name="T7" fmla="*/ 11 h 28"/>
                <a:gd name="T8" fmla="*/ 19 w 28"/>
                <a:gd name="T9" fmla="*/ 6 h 28"/>
                <a:gd name="T10" fmla="*/ 14 w 28"/>
                <a:gd name="T11" fmla="*/ 4 h 28"/>
                <a:gd name="T12" fmla="*/ 10 w 28"/>
                <a:gd name="T13" fmla="*/ 2 h 28"/>
                <a:gd name="T14" fmla="*/ 5 w 28"/>
                <a:gd name="T15" fmla="*/ 0 h 28"/>
                <a:gd name="T16" fmla="*/ 0 w 28"/>
                <a:gd name="T17" fmla="*/ 0 h 28"/>
                <a:gd name="T18" fmla="*/ 0 w 28"/>
                <a:gd name="T19" fmla="*/ 8 h 28"/>
                <a:gd name="T20" fmla="*/ 4 w 28"/>
                <a:gd name="T21" fmla="*/ 8 h 28"/>
                <a:gd name="T22" fmla="*/ 6 w 28"/>
                <a:gd name="T23" fmla="*/ 9 h 28"/>
                <a:gd name="T24" fmla="*/ 10 w 28"/>
                <a:gd name="T25" fmla="*/ 11 h 28"/>
                <a:gd name="T26" fmla="*/ 13 w 28"/>
                <a:gd name="T27" fmla="*/ 13 h 28"/>
                <a:gd name="T28" fmla="*/ 14 w 28"/>
                <a:gd name="T29" fmla="*/ 15 h 28"/>
                <a:gd name="T30" fmla="*/ 16 w 28"/>
                <a:gd name="T31" fmla="*/ 19 h 28"/>
                <a:gd name="T32" fmla="*/ 17 w 28"/>
                <a:gd name="T33" fmla="*/ 21 h 28"/>
                <a:gd name="T34" fmla="*/ 17 w 28"/>
                <a:gd name="T35" fmla="*/ 25 h 28"/>
                <a:gd name="T36" fmla="*/ 25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28"/>
                  </a:moveTo>
                  <a:lnTo>
                    <a:pt x="27" y="23"/>
                  </a:lnTo>
                  <a:lnTo>
                    <a:pt x="26" y="17"/>
                  </a:lnTo>
                  <a:lnTo>
                    <a:pt x="24" y="12"/>
                  </a:lnTo>
                  <a:lnTo>
                    <a:pt x="21" y="7"/>
                  </a:lnTo>
                  <a:lnTo>
                    <a:pt x="16" y="4"/>
                  </a:lnTo>
                  <a:lnTo>
                    <a:pt x="11" y="2"/>
                  </a:lnTo>
                  <a:lnTo>
                    <a:pt x="6" y="0"/>
                  </a:lnTo>
                  <a:lnTo>
                    <a:pt x="0" y="0"/>
                  </a:lnTo>
                  <a:lnTo>
                    <a:pt x="0" y="9"/>
                  </a:lnTo>
                  <a:lnTo>
                    <a:pt x="4" y="9"/>
                  </a:lnTo>
                  <a:lnTo>
                    <a:pt x="7" y="10"/>
                  </a:lnTo>
                  <a:lnTo>
                    <a:pt x="11" y="12"/>
                  </a:lnTo>
                  <a:lnTo>
                    <a:pt x="14" y="14"/>
                  </a:lnTo>
                  <a:lnTo>
                    <a:pt x="16" y="17"/>
                  </a:lnTo>
                  <a:lnTo>
                    <a:pt x="18" y="21"/>
                  </a:lnTo>
                  <a:lnTo>
                    <a:pt x="19" y="24"/>
                  </a:lnTo>
                  <a:lnTo>
                    <a:pt x="19" y="28"/>
                  </a:lnTo>
                  <a:lnTo>
                    <a:pt x="28"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96" name="Freeform 91">
              <a:extLst>
                <a:ext uri="{FF2B5EF4-FFF2-40B4-BE49-F238E27FC236}">
                  <a16:creationId xmlns:a16="http://schemas.microsoft.com/office/drawing/2014/main" id="{04E7DE6B-4552-8BFD-86B5-30D5C62C0EEE}"/>
                </a:ext>
              </a:extLst>
            </p:cNvPr>
            <p:cNvSpPr>
              <a:spLocks/>
            </p:cNvSpPr>
            <p:nvPr/>
          </p:nvSpPr>
          <p:spPr bwMode="auto">
            <a:xfrm>
              <a:off x="4311" y="2657"/>
              <a:ext cx="25" cy="25"/>
            </a:xfrm>
            <a:custGeom>
              <a:avLst/>
              <a:gdLst>
                <a:gd name="T0" fmla="*/ 0 w 28"/>
                <a:gd name="T1" fmla="*/ 25 h 28"/>
                <a:gd name="T2" fmla="*/ 5 w 28"/>
                <a:gd name="T3" fmla="*/ 25 h 28"/>
                <a:gd name="T4" fmla="*/ 10 w 28"/>
                <a:gd name="T5" fmla="*/ 23 h 28"/>
                <a:gd name="T6" fmla="*/ 14 w 28"/>
                <a:gd name="T7" fmla="*/ 21 h 28"/>
                <a:gd name="T8" fmla="*/ 19 w 28"/>
                <a:gd name="T9" fmla="*/ 18 h 28"/>
                <a:gd name="T10" fmla="*/ 21 w 28"/>
                <a:gd name="T11" fmla="*/ 14 h 28"/>
                <a:gd name="T12" fmla="*/ 23 w 28"/>
                <a:gd name="T13" fmla="*/ 11 h 28"/>
                <a:gd name="T14" fmla="*/ 24 w 28"/>
                <a:gd name="T15" fmla="*/ 5 h 28"/>
                <a:gd name="T16" fmla="*/ 25 w 28"/>
                <a:gd name="T17" fmla="*/ 0 h 28"/>
                <a:gd name="T18" fmla="*/ 17 w 28"/>
                <a:gd name="T19" fmla="*/ 0 h 28"/>
                <a:gd name="T20" fmla="*/ 17 w 28"/>
                <a:gd name="T21" fmla="*/ 4 h 28"/>
                <a:gd name="T22" fmla="*/ 16 w 28"/>
                <a:gd name="T23" fmla="*/ 7 h 28"/>
                <a:gd name="T24" fmla="*/ 14 w 28"/>
                <a:gd name="T25" fmla="*/ 10 h 28"/>
                <a:gd name="T26" fmla="*/ 13 w 28"/>
                <a:gd name="T27" fmla="*/ 12 h 28"/>
                <a:gd name="T28" fmla="*/ 10 w 28"/>
                <a:gd name="T29" fmla="*/ 14 h 28"/>
                <a:gd name="T30" fmla="*/ 6 w 28"/>
                <a:gd name="T31" fmla="*/ 16 h 28"/>
                <a:gd name="T32" fmla="*/ 4 w 28"/>
                <a:gd name="T33" fmla="*/ 17 h 28"/>
                <a:gd name="T34" fmla="*/ 0 w 28"/>
                <a:gd name="T35" fmla="*/ 18 h 28"/>
                <a:gd name="T36" fmla="*/ 0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28"/>
                  </a:moveTo>
                  <a:lnTo>
                    <a:pt x="6" y="28"/>
                  </a:lnTo>
                  <a:lnTo>
                    <a:pt x="11" y="26"/>
                  </a:lnTo>
                  <a:lnTo>
                    <a:pt x="16" y="24"/>
                  </a:lnTo>
                  <a:lnTo>
                    <a:pt x="21" y="20"/>
                  </a:lnTo>
                  <a:lnTo>
                    <a:pt x="24" y="16"/>
                  </a:lnTo>
                  <a:lnTo>
                    <a:pt x="26" y="12"/>
                  </a:lnTo>
                  <a:lnTo>
                    <a:pt x="27" y="6"/>
                  </a:lnTo>
                  <a:lnTo>
                    <a:pt x="28" y="0"/>
                  </a:lnTo>
                  <a:lnTo>
                    <a:pt x="19" y="0"/>
                  </a:lnTo>
                  <a:lnTo>
                    <a:pt x="19" y="5"/>
                  </a:lnTo>
                  <a:lnTo>
                    <a:pt x="18" y="8"/>
                  </a:lnTo>
                  <a:lnTo>
                    <a:pt x="16" y="11"/>
                  </a:lnTo>
                  <a:lnTo>
                    <a:pt x="14" y="13"/>
                  </a:lnTo>
                  <a:lnTo>
                    <a:pt x="11" y="16"/>
                  </a:lnTo>
                  <a:lnTo>
                    <a:pt x="7" y="18"/>
                  </a:lnTo>
                  <a:lnTo>
                    <a:pt x="4" y="19"/>
                  </a:lnTo>
                  <a:lnTo>
                    <a:pt x="0" y="20"/>
                  </a:lnTo>
                  <a:lnTo>
                    <a:pt x="0"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97" name="Freeform 92">
              <a:extLst>
                <a:ext uri="{FF2B5EF4-FFF2-40B4-BE49-F238E27FC236}">
                  <a16:creationId xmlns:a16="http://schemas.microsoft.com/office/drawing/2014/main" id="{290064D6-F35B-8C5F-7D10-DD532C1189DB}"/>
                </a:ext>
              </a:extLst>
            </p:cNvPr>
            <p:cNvSpPr>
              <a:spLocks/>
            </p:cNvSpPr>
            <p:nvPr/>
          </p:nvSpPr>
          <p:spPr bwMode="auto">
            <a:xfrm>
              <a:off x="4285" y="2657"/>
              <a:ext cx="26" cy="25"/>
            </a:xfrm>
            <a:custGeom>
              <a:avLst/>
              <a:gdLst>
                <a:gd name="T0" fmla="*/ 0 w 29"/>
                <a:gd name="T1" fmla="*/ 0 h 28"/>
                <a:gd name="T2" fmla="*/ 1 w 29"/>
                <a:gd name="T3" fmla="*/ 5 h 28"/>
                <a:gd name="T4" fmla="*/ 3 w 29"/>
                <a:gd name="T5" fmla="*/ 11 h 28"/>
                <a:gd name="T6" fmla="*/ 4 w 29"/>
                <a:gd name="T7" fmla="*/ 14 h 28"/>
                <a:gd name="T8" fmla="*/ 7 w 29"/>
                <a:gd name="T9" fmla="*/ 18 h 28"/>
                <a:gd name="T10" fmla="*/ 12 w 29"/>
                <a:gd name="T11" fmla="*/ 21 h 28"/>
                <a:gd name="T12" fmla="*/ 16 w 29"/>
                <a:gd name="T13" fmla="*/ 23 h 28"/>
                <a:gd name="T14" fmla="*/ 21 w 29"/>
                <a:gd name="T15" fmla="*/ 25 h 28"/>
                <a:gd name="T16" fmla="*/ 26 w 29"/>
                <a:gd name="T17" fmla="*/ 25 h 28"/>
                <a:gd name="T18" fmla="*/ 26 w 29"/>
                <a:gd name="T19" fmla="*/ 18 h 28"/>
                <a:gd name="T20" fmla="*/ 22 w 29"/>
                <a:gd name="T21" fmla="*/ 17 h 28"/>
                <a:gd name="T22" fmla="*/ 19 w 29"/>
                <a:gd name="T23" fmla="*/ 16 h 28"/>
                <a:gd name="T24" fmla="*/ 16 w 29"/>
                <a:gd name="T25" fmla="*/ 14 h 28"/>
                <a:gd name="T26" fmla="*/ 13 w 29"/>
                <a:gd name="T27" fmla="*/ 12 h 28"/>
                <a:gd name="T28" fmla="*/ 11 w 29"/>
                <a:gd name="T29" fmla="*/ 10 h 28"/>
                <a:gd name="T30" fmla="*/ 9 w 29"/>
                <a:gd name="T31" fmla="*/ 7 h 28"/>
                <a:gd name="T32" fmla="*/ 9 w 29"/>
                <a:gd name="T33" fmla="*/ 4 h 28"/>
                <a:gd name="T34" fmla="*/ 8 w 29"/>
                <a:gd name="T35" fmla="*/ 0 h 28"/>
                <a:gd name="T36" fmla="*/ 0 w 29"/>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0" y="0"/>
                  </a:moveTo>
                  <a:lnTo>
                    <a:pt x="1" y="6"/>
                  </a:lnTo>
                  <a:lnTo>
                    <a:pt x="3" y="12"/>
                  </a:lnTo>
                  <a:lnTo>
                    <a:pt x="5" y="16"/>
                  </a:lnTo>
                  <a:lnTo>
                    <a:pt x="8" y="20"/>
                  </a:lnTo>
                  <a:lnTo>
                    <a:pt x="13" y="23"/>
                  </a:lnTo>
                  <a:lnTo>
                    <a:pt x="18" y="26"/>
                  </a:lnTo>
                  <a:lnTo>
                    <a:pt x="23" y="28"/>
                  </a:lnTo>
                  <a:lnTo>
                    <a:pt x="29" y="28"/>
                  </a:lnTo>
                  <a:lnTo>
                    <a:pt x="29" y="20"/>
                  </a:lnTo>
                  <a:lnTo>
                    <a:pt x="24" y="19"/>
                  </a:lnTo>
                  <a:lnTo>
                    <a:pt x="21" y="18"/>
                  </a:lnTo>
                  <a:lnTo>
                    <a:pt x="18" y="16"/>
                  </a:lnTo>
                  <a:lnTo>
                    <a:pt x="15" y="13"/>
                  </a:lnTo>
                  <a:lnTo>
                    <a:pt x="12" y="11"/>
                  </a:lnTo>
                  <a:lnTo>
                    <a:pt x="10" y="8"/>
                  </a:lnTo>
                  <a:lnTo>
                    <a:pt x="10" y="5"/>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98" name="Freeform 93">
              <a:extLst>
                <a:ext uri="{FF2B5EF4-FFF2-40B4-BE49-F238E27FC236}">
                  <a16:creationId xmlns:a16="http://schemas.microsoft.com/office/drawing/2014/main" id="{D10D5A44-A521-ADF8-8F54-A72FEA0CE8E1}"/>
                </a:ext>
              </a:extLst>
            </p:cNvPr>
            <p:cNvSpPr>
              <a:spLocks/>
            </p:cNvSpPr>
            <p:nvPr/>
          </p:nvSpPr>
          <p:spPr bwMode="auto">
            <a:xfrm>
              <a:off x="4285" y="2632"/>
              <a:ext cx="26" cy="25"/>
            </a:xfrm>
            <a:custGeom>
              <a:avLst/>
              <a:gdLst>
                <a:gd name="T0" fmla="*/ 26 w 29"/>
                <a:gd name="T1" fmla="*/ 0 h 28"/>
                <a:gd name="T2" fmla="*/ 21 w 29"/>
                <a:gd name="T3" fmla="*/ 0 h 28"/>
                <a:gd name="T4" fmla="*/ 16 w 29"/>
                <a:gd name="T5" fmla="*/ 2 h 28"/>
                <a:gd name="T6" fmla="*/ 12 w 29"/>
                <a:gd name="T7" fmla="*/ 4 h 28"/>
                <a:gd name="T8" fmla="*/ 7 w 29"/>
                <a:gd name="T9" fmla="*/ 6 h 28"/>
                <a:gd name="T10" fmla="*/ 4 w 29"/>
                <a:gd name="T11" fmla="*/ 11 h 28"/>
                <a:gd name="T12" fmla="*/ 3 w 29"/>
                <a:gd name="T13" fmla="*/ 15 h 28"/>
                <a:gd name="T14" fmla="*/ 1 w 29"/>
                <a:gd name="T15" fmla="*/ 21 h 28"/>
                <a:gd name="T16" fmla="*/ 0 w 29"/>
                <a:gd name="T17" fmla="*/ 25 h 28"/>
                <a:gd name="T18" fmla="*/ 8 w 29"/>
                <a:gd name="T19" fmla="*/ 25 h 28"/>
                <a:gd name="T20" fmla="*/ 9 w 29"/>
                <a:gd name="T21" fmla="*/ 21 h 28"/>
                <a:gd name="T22" fmla="*/ 9 w 29"/>
                <a:gd name="T23" fmla="*/ 19 h 28"/>
                <a:gd name="T24" fmla="*/ 12 w 29"/>
                <a:gd name="T25" fmla="*/ 16 h 28"/>
                <a:gd name="T26" fmla="*/ 13 w 29"/>
                <a:gd name="T27" fmla="*/ 13 h 28"/>
                <a:gd name="T28" fmla="*/ 16 w 29"/>
                <a:gd name="T29" fmla="*/ 11 h 28"/>
                <a:gd name="T30" fmla="*/ 19 w 29"/>
                <a:gd name="T31" fmla="*/ 9 h 28"/>
                <a:gd name="T32" fmla="*/ 22 w 29"/>
                <a:gd name="T33" fmla="*/ 8 h 28"/>
                <a:gd name="T34" fmla="*/ 26 w 29"/>
                <a:gd name="T35" fmla="*/ 8 h 28"/>
                <a:gd name="T36" fmla="*/ 26 w 29"/>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29" y="0"/>
                  </a:moveTo>
                  <a:lnTo>
                    <a:pt x="23" y="0"/>
                  </a:lnTo>
                  <a:lnTo>
                    <a:pt x="18" y="2"/>
                  </a:lnTo>
                  <a:lnTo>
                    <a:pt x="13" y="4"/>
                  </a:lnTo>
                  <a:lnTo>
                    <a:pt x="8" y="7"/>
                  </a:lnTo>
                  <a:lnTo>
                    <a:pt x="5" y="12"/>
                  </a:lnTo>
                  <a:lnTo>
                    <a:pt x="3" y="17"/>
                  </a:lnTo>
                  <a:lnTo>
                    <a:pt x="1" y="23"/>
                  </a:lnTo>
                  <a:lnTo>
                    <a:pt x="0" y="28"/>
                  </a:lnTo>
                  <a:lnTo>
                    <a:pt x="9" y="28"/>
                  </a:lnTo>
                  <a:lnTo>
                    <a:pt x="10" y="24"/>
                  </a:lnTo>
                  <a:lnTo>
                    <a:pt x="10" y="21"/>
                  </a:lnTo>
                  <a:lnTo>
                    <a:pt x="13" y="18"/>
                  </a:lnTo>
                  <a:lnTo>
                    <a:pt x="15" y="14"/>
                  </a:lnTo>
                  <a:lnTo>
                    <a:pt x="18" y="12"/>
                  </a:lnTo>
                  <a:lnTo>
                    <a:pt x="21" y="10"/>
                  </a:lnTo>
                  <a:lnTo>
                    <a:pt x="24" y="9"/>
                  </a:lnTo>
                  <a:lnTo>
                    <a:pt x="29" y="9"/>
                  </a:lnTo>
                  <a:lnTo>
                    <a:pt x="29"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99" name="Freeform 94">
              <a:extLst>
                <a:ext uri="{FF2B5EF4-FFF2-40B4-BE49-F238E27FC236}">
                  <a16:creationId xmlns:a16="http://schemas.microsoft.com/office/drawing/2014/main" id="{CD0789BE-C55B-1768-5D71-F3679076349D}"/>
                </a:ext>
              </a:extLst>
            </p:cNvPr>
            <p:cNvSpPr>
              <a:spLocks/>
            </p:cNvSpPr>
            <p:nvPr/>
          </p:nvSpPr>
          <p:spPr bwMode="auto">
            <a:xfrm>
              <a:off x="3974" y="2580"/>
              <a:ext cx="42" cy="43"/>
            </a:xfrm>
            <a:custGeom>
              <a:avLst/>
              <a:gdLst>
                <a:gd name="T0" fmla="*/ 21 w 47"/>
                <a:gd name="T1" fmla="*/ 0 h 48"/>
                <a:gd name="T2" fmla="*/ 25 w 47"/>
                <a:gd name="T3" fmla="*/ 1 h 48"/>
                <a:gd name="T4" fmla="*/ 29 w 47"/>
                <a:gd name="T5" fmla="*/ 2 h 48"/>
                <a:gd name="T6" fmla="*/ 33 w 47"/>
                <a:gd name="T7" fmla="*/ 4 h 48"/>
                <a:gd name="T8" fmla="*/ 37 w 47"/>
                <a:gd name="T9" fmla="*/ 6 h 48"/>
                <a:gd name="T10" fmla="*/ 38 w 47"/>
                <a:gd name="T11" fmla="*/ 10 h 48"/>
                <a:gd name="T12" fmla="*/ 41 w 47"/>
                <a:gd name="T13" fmla="*/ 13 h 48"/>
                <a:gd name="T14" fmla="*/ 42 w 47"/>
                <a:gd name="T15" fmla="*/ 17 h 48"/>
                <a:gd name="T16" fmla="*/ 42 w 47"/>
                <a:gd name="T17" fmla="*/ 22 h 48"/>
                <a:gd name="T18" fmla="*/ 42 w 47"/>
                <a:gd name="T19" fmla="*/ 26 h 48"/>
                <a:gd name="T20" fmla="*/ 41 w 47"/>
                <a:gd name="T21" fmla="*/ 30 h 48"/>
                <a:gd name="T22" fmla="*/ 38 w 47"/>
                <a:gd name="T23" fmla="*/ 34 h 48"/>
                <a:gd name="T24" fmla="*/ 37 w 47"/>
                <a:gd name="T25" fmla="*/ 37 h 48"/>
                <a:gd name="T26" fmla="*/ 33 w 47"/>
                <a:gd name="T27" fmla="*/ 39 h 48"/>
                <a:gd name="T28" fmla="*/ 29 w 47"/>
                <a:gd name="T29" fmla="*/ 42 h 48"/>
                <a:gd name="T30" fmla="*/ 25 w 47"/>
                <a:gd name="T31" fmla="*/ 42 h 48"/>
                <a:gd name="T32" fmla="*/ 21 w 47"/>
                <a:gd name="T33" fmla="*/ 43 h 48"/>
                <a:gd name="T34" fmla="*/ 17 w 47"/>
                <a:gd name="T35" fmla="*/ 42 h 48"/>
                <a:gd name="T36" fmla="*/ 13 w 47"/>
                <a:gd name="T37" fmla="*/ 42 h 48"/>
                <a:gd name="T38" fmla="*/ 9 w 47"/>
                <a:gd name="T39" fmla="*/ 39 h 48"/>
                <a:gd name="T40" fmla="*/ 6 w 47"/>
                <a:gd name="T41" fmla="*/ 37 h 48"/>
                <a:gd name="T42" fmla="*/ 4 w 47"/>
                <a:gd name="T43" fmla="*/ 34 h 48"/>
                <a:gd name="T44" fmla="*/ 1 w 47"/>
                <a:gd name="T45" fmla="*/ 30 h 48"/>
                <a:gd name="T46" fmla="*/ 0 w 47"/>
                <a:gd name="T47" fmla="*/ 26 h 48"/>
                <a:gd name="T48" fmla="*/ 0 w 47"/>
                <a:gd name="T49" fmla="*/ 22 h 48"/>
                <a:gd name="T50" fmla="*/ 0 w 47"/>
                <a:gd name="T51" fmla="*/ 17 h 48"/>
                <a:gd name="T52" fmla="*/ 1 w 47"/>
                <a:gd name="T53" fmla="*/ 13 h 48"/>
                <a:gd name="T54" fmla="*/ 4 w 47"/>
                <a:gd name="T55" fmla="*/ 10 h 48"/>
                <a:gd name="T56" fmla="*/ 6 w 47"/>
                <a:gd name="T57" fmla="*/ 6 h 48"/>
                <a:gd name="T58" fmla="*/ 9 w 47"/>
                <a:gd name="T59" fmla="*/ 4 h 48"/>
                <a:gd name="T60" fmla="*/ 13 w 47"/>
                <a:gd name="T61" fmla="*/ 2 h 48"/>
                <a:gd name="T62" fmla="*/ 17 w 47"/>
                <a:gd name="T63" fmla="*/ 1 h 48"/>
                <a:gd name="T64" fmla="*/ 21 w 47"/>
                <a:gd name="T65" fmla="*/ 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7" h="48">
                  <a:moveTo>
                    <a:pt x="24" y="0"/>
                  </a:moveTo>
                  <a:lnTo>
                    <a:pt x="28" y="1"/>
                  </a:lnTo>
                  <a:lnTo>
                    <a:pt x="33" y="2"/>
                  </a:lnTo>
                  <a:lnTo>
                    <a:pt x="37" y="5"/>
                  </a:lnTo>
                  <a:lnTo>
                    <a:pt x="41" y="7"/>
                  </a:lnTo>
                  <a:lnTo>
                    <a:pt x="43" y="11"/>
                  </a:lnTo>
                  <a:lnTo>
                    <a:pt x="46" y="15"/>
                  </a:lnTo>
                  <a:lnTo>
                    <a:pt x="47" y="19"/>
                  </a:lnTo>
                  <a:lnTo>
                    <a:pt x="47" y="24"/>
                  </a:lnTo>
                  <a:lnTo>
                    <a:pt x="47" y="29"/>
                  </a:lnTo>
                  <a:lnTo>
                    <a:pt x="46" y="34"/>
                  </a:lnTo>
                  <a:lnTo>
                    <a:pt x="43" y="38"/>
                  </a:lnTo>
                  <a:lnTo>
                    <a:pt x="41" y="41"/>
                  </a:lnTo>
                  <a:lnTo>
                    <a:pt x="37" y="44"/>
                  </a:lnTo>
                  <a:lnTo>
                    <a:pt x="33" y="47"/>
                  </a:lnTo>
                  <a:lnTo>
                    <a:pt x="28" y="47"/>
                  </a:lnTo>
                  <a:lnTo>
                    <a:pt x="24" y="48"/>
                  </a:lnTo>
                  <a:lnTo>
                    <a:pt x="19" y="47"/>
                  </a:lnTo>
                  <a:lnTo>
                    <a:pt x="14" y="47"/>
                  </a:lnTo>
                  <a:lnTo>
                    <a:pt x="10" y="44"/>
                  </a:lnTo>
                  <a:lnTo>
                    <a:pt x="7" y="41"/>
                  </a:lnTo>
                  <a:lnTo>
                    <a:pt x="4" y="38"/>
                  </a:lnTo>
                  <a:lnTo>
                    <a:pt x="1" y="34"/>
                  </a:lnTo>
                  <a:lnTo>
                    <a:pt x="0" y="29"/>
                  </a:lnTo>
                  <a:lnTo>
                    <a:pt x="0" y="24"/>
                  </a:lnTo>
                  <a:lnTo>
                    <a:pt x="0" y="19"/>
                  </a:lnTo>
                  <a:lnTo>
                    <a:pt x="1" y="15"/>
                  </a:lnTo>
                  <a:lnTo>
                    <a:pt x="4" y="11"/>
                  </a:lnTo>
                  <a:lnTo>
                    <a:pt x="7" y="7"/>
                  </a:lnTo>
                  <a:lnTo>
                    <a:pt x="10" y="5"/>
                  </a:lnTo>
                  <a:lnTo>
                    <a:pt x="14" y="2"/>
                  </a:lnTo>
                  <a:lnTo>
                    <a:pt x="19" y="1"/>
                  </a:lnTo>
                  <a:lnTo>
                    <a:pt x="24"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00" name="Freeform 95">
              <a:extLst>
                <a:ext uri="{FF2B5EF4-FFF2-40B4-BE49-F238E27FC236}">
                  <a16:creationId xmlns:a16="http://schemas.microsoft.com/office/drawing/2014/main" id="{13FA85C3-69CE-2824-0B4C-04A7C39B7A0F}"/>
                </a:ext>
              </a:extLst>
            </p:cNvPr>
            <p:cNvSpPr>
              <a:spLocks/>
            </p:cNvSpPr>
            <p:nvPr/>
          </p:nvSpPr>
          <p:spPr bwMode="auto">
            <a:xfrm>
              <a:off x="3996" y="2576"/>
              <a:ext cx="25" cy="25"/>
            </a:xfrm>
            <a:custGeom>
              <a:avLst/>
              <a:gdLst>
                <a:gd name="T0" fmla="*/ 25 w 28"/>
                <a:gd name="T1" fmla="*/ 25 h 28"/>
                <a:gd name="T2" fmla="*/ 25 w 28"/>
                <a:gd name="T3" fmla="*/ 21 h 28"/>
                <a:gd name="T4" fmla="*/ 22 w 28"/>
                <a:gd name="T5" fmla="*/ 16 h 28"/>
                <a:gd name="T6" fmla="*/ 21 w 28"/>
                <a:gd name="T7" fmla="*/ 12 h 28"/>
                <a:gd name="T8" fmla="*/ 18 w 28"/>
                <a:gd name="T9" fmla="*/ 7 h 28"/>
                <a:gd name="T10" fmla="*/ 13 w 28"/>
                <a:gd name="T11" fmla="*/ 4 h 28"/>
                <a:gd name="T12" fmla="*/ 9 w 28"/>
                <a:gd name="T13" fmla="*/ 3 h 28"/>
                <a:gd name="T14" fmla="*/ 4 w 28"/>
                <a:gd name="T15" fmla="*/ 1 h 28"/>
                <a:gd name="T16" fmla="*/ 0 w 28"/>
                <a:gd name="T17" fmla="*/ 0 h 28"/>
                <a:gd name="T18" fmla="*/ 0 w 28"/>
                <a:gd name="T19" fmla="*/ 8 h 28"/>
                <a:gd name="T20" fmla="*/ 4 w 28"/>
                <a:gd name="T21" fmla="*/ 8 h 28"/>
                <a:gd name="T22" fmla="*/ 6 w 28"/>
                <a:gd name="T23" fmla="*/ 9 h 28"/>
                <a:gd name="T24" fmla="*/ 9 w 28"/>
                <a:gd name="T25" fmla="*/ 11 h 28"/>
                <a:gd name="T26" fmla="*/ 13 w 28"/>
                <a:gd name="T27" fmla="*/ 13 h 28"/>
                <a:gd name="T28" fmla="*/ 13 w 28"/>
                <a:gd name="T29" fmla="*/ 16 h 28"/>
                <a:gd name="T30" fmla="*/ 16 w 28"/>
                <a:gd name="T31" fmla="*/ 19 h 28"/>
                <a:gd name="T32" fmla="*/ 16 w 28"/>
                <a:gd name="T33" fmla="*/ 21 h 28"/>
                <a:gd name="T34" fmla="*/ 16 w 28"/>
                <a:gd name="T35" fmla="*/ 25 h 28"/>
                <a:gd name="T36" fmla="*/ 25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28"/>
                  </a:moveTo>
                  <a:lnTo>
                    <a:pt x="28" y="23"/>
                  </a:lnTo>
                  <a:lnTo>
                    <a:pt x="25" y="18"/>
                  </a:lnTo>
                  <a:lnTo>
                    <a:pt x="23" y="13"/>
                  </a:lnTo>
                  <a:lnTo>
                    <a:pt x="20" y="8"/>
                  </a:lnTo>
                  <a:lnTo>
                    <a:pt x="15" y="4"/>
                  </a:lnTo>
                  <a:lnTo>
                    <a:pt x="10" y="3"/>
                  </a:lnTo>
                  <a:lnTo>
                    <a:pt x="5" y="1"/>
                  </a:lnTo>
                  <a:lnTo>
                    <a:pt x="0" y="0"/>
                  </a:lnTo>
                  <a:lnTo>
                    <a:pt x="0" y="9"/>
                  </a:lnTo>
                  <a:lnTo>
                    <a:pt x="4" y="9"/>
                  </a:lnTo>
                  <a:lnTo>
                    <a:pt x="7" y="10"/>
                  </a:lnTo>
                  <a:lnTo>
                    <a:pt x="10" y="12"/>
                  </a:lnTo>
                  <a:lnTo>
                    <a:pt x="14" y="14"/>
                  </a:lnTo>
                  <a:lnTo>
                    <a:pt x="15" y="18"/>
                  </a:lnTo>
                  <a:lnTo>
                    <a:pt x="18" y="21"/>
                  </a:lnTo>
                  <a:lnTo>
                    <a:pt x="18" y="24"/>
                  </a:lnTo>
                  <a:lnTo>
                    <a:pt x="18" y="28"/>
                  </a:lnTo>
                  <a:lnTo>
                    <a:pt x="28"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01" name="Freeform 96">
              <a:extLst>
                <a:ext uri="{FF2B5EF4-FFF2-40B4-BE49-F238E27FC236}">
                  <a16:creationId xmlns:a16="http://schemas.microsoft.com/office/drawing/2014/main" id="{0951FBAB-E0CE-A6F7-7738-255BDDECD8D4}"/>
                </a:ext>
              </a:extLst>
            </p:cNvPr>
            <p:cNvSpPr>
              <a:spLocks/>
            </p:cNvSpPr>
            <p:nvPr/>
          </p:nvSpPr>
          <p:spPr bwMode="auto">
            <a:xfrm>
              <a:off x="3996" y="2601"/>
              <a:ext cx="25" cy="25"/>
            </a:xfrm>
            <a:custGeom>
              <a:avLst/>
              <a:gdLst>
                <a:gd name="T0" fmla="*/ 0 w 28"/>
                <a:gd name="T1" fmla="*/ 25 h 28"/>
                <a:gd name="T2" fmla="*/ 4 w 28"/>
                <a:gd name="T3" fmla="*/ 25 h 28"/>
                <a:gd name="T4" fmla="*/ 9 w 28"/>
                <a:gd name="T5" fmla="*/ 24 h 28"/>
                <a:gd name="T6" fmla="*/ 13 w 28"/>
                <a:gd name="T7" fmla="*/ 21 h 28"/>
                <a:gd name="T8" fmla="*/ 18 w 28"/>
                <a:gd name="T9" fmla="*/ 18 h 28"/>
                <a:gd name="T10" fmla="*/ 21 w 28"/>
                <a:gd name="T11" fmla="*/ 15 h 28"/>
                <a:gd name="T12" fmla="*/ 22 w 28"/>
                <a:gd name="T13" fmla="*/ 11 h 28"/>
                <a:gd name="T14" fmla="*/ 25 w 28"/>
                <a:gd name="T15" fmla="*/ 5 h 28"/>
                <a:gd name="T16" fmla="*/ 25 w 28"/>
                <a:gd name="T17" fmla="*/ 0 h 28"/>
                <a:gd name="T18" fmla="*/ 16 w 28"/>
                <a:gd name="T19" fmla="*/ 0 h 28"/>
                <a:gd name="T20" fmla="*/ 16 w 28"/>
                <a:gd name="T21" fmla="*/ 4 h 28"/>
                <a:gd name="T22" fmla="*/ 16 w 28"/>
                <a:gd name="T23" fmla="*/ 8 h 28"/>
                <a:gd name="T24" fmla="*/ 13 w 28"/>
                <a:gd name="T25" fmla="*/ 10 h 28"/>
                <a:gd name="T26" fmla="*/ 13 w 28"/>
                <a:gd name="T27" fmla="*/ 13 h 28"/>
                <a:gd name="T28" fmla="*/ 9 w 28"/>
                <a:gd name="T29" fmla="*/ 15 h 28"/>
                <a:gd name="T30" fmla="*/ 6 w 28"/>
                <a:gd name="T31" fmla="*/ 17 h 28"/>
                <a:gd name="T32" fmla="*/ 4 w 28"/>
                <a:gd name="T33" fmla="*/ 17 h 28"/>
                <a:gd name="T34" fmla="*/ 0 w 28"/>
                <a:gd name="T35" fmla="*/ 18 h 28"/>
                <a:gd name="T36" fmla="*/ 0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28"/>
                  </a:moveTo>
                  <a:lnTo>
                    <a:pt x="5" y="28"/>
                  </a:lnTo>
                  <a:lnTo>
                    <a:pt x="10" y="27"/>
                  </a:lnTo>
                  <a:lnTo>
                    <a:pt x="15" y="24"/>
                  </a:lnTo>
                  <a:lnTo>
                    <a:pt x="20" y="20"/>
                  </a:lnTo>
                  <a:lnTo>
                    <a:pt x="23" y="17"/>
                  </a:lnTo>
                  <a:lnTo>
                    <a:pt x="25" y="12"/>
                  </a:lnTo>
                  <a:lnTo>
                    <a:pt x="28" y="6"/>
                  </a:lnTo>
                  <a:lnTo>
                    <a:pt x="28" y="0"/>
                  </a:lnTo>
                  <a:lnTo>
                    <a:pt x="18" y="0"/>
                  </a:lnTo>
                  <a:lnTo>
                    <a:pt x="18" y="5"/>
                  </a:lnTo>
                  <a:lnTo>
                    <a:pt x="18" y="9"/>
                  </a:lnTo>
                  <a:lnTo>
                    <a:pt x="15" y="11"/>
                  </a:lnTo>
                  <a:lnTo>
                    <a:pt x="14" y="14"/>
                  </a:lnTo>
                  <a:lnTo>
                    <a:pt x="10" y="17"/>
                  </a:lnTo>
                  <a:lnTo>
                    <a:pt x="7" y="19"/>
                  </a:lnTo>
                  <a:lnTo>
                    <a:pt x="4" y="19"/>
                  </a:lnTo>
                  <a:lnTo>
                    <a:pt x="0" y="20"/>
                  </a:lnTo>
                  <a:lnTo>
                    <a:pt x="0"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02" name="Freeform 97">
              <a:extLst>
                <a:ext uri="{FF2B5EF4-FFF2-40B4-BE49-F238E27FC236}">
                  <a16:creationId xmlns:a16="http://schemas.microsoft.com/office/drawing/2014/main" id="{190B8E30-EE99-98C4-1006-8E7375EA56B8}"/>
                </a:ext>
              </a:extLst>
            </p:cNvPr>
            <p:cNvSpPr>
              <a:spLocks/>
            </p:cNvSpPr>
            <p:nvPr/>
          </p:nvSpPr>
          <p:spPr bwMode="auto">
            <a:xfrm>
              <a:off x="3970" y="2601"/>
              <a:ext cx="26" cy="25"/>
            </a:xfrm>
            <a:custGeom>
              <a:avLst/>
              <a:gdLst>
                <a:gd name="T0" fmla="*/ 0 w 29"/>
                <a:gd name="T1" fmla="*/ 0 h 28"/>
                <a:gd name="T2" fmla="*/ 1 w 29"/>
                <a:gd name="T3" fmla="*/ 5 h 28"/>
                <a:gd name="T4" fmla="*/ 2 w 29"/>
                <a:gd name="T5" fmla="*/ 11 h 28"/>
                <a:gd name="T6" fmla="*/ 4 w 29"/>
                <a:gd name="T7" fmla="*/ 15 h 28"/>
                <a:gd name="T8" fmla="*/ 8 w 29"/>
                <a:gd name="T9" fmla="*/ 18 h 28"/>
                <a:gd name="T10" fmla="*/ 11 w 29"/>
                <a:gd name="T11" fmla="*/ 21 h 28"/>
                <a:gd name="T12" fmla="*/ 16 w 29"/>
                <a:gd name="T13" fmla="*/ 24 h 28"/>
                <a:gd name="T14" fmla="*/ 21 w 29"/>
                <a:gd name="T15" fmla="*/ 25 h 28"/>
                <a:gd name="T16" fmla="*/ 26 w 29"/>
                <a:gd name="T17" fmla="*/ 25 h 28"/>
                <a:gd name="T18" fmla="*/ 26 w 29"/>
                <a:gd name="T19" fmla="*/ 18 h 28"/>
                <a:gd name="T20" fmla="*/ 22 w 29"/>
                <a:gd name="T21" fmla="*/ 17 h 28"/>
                <a:gd name="T22" fmla="*/ 19 w 29"/>
                <a:gd name="T23" fmla="*/ 17 h 28"/>
                <a:gd name="T24" fmla="*/ 16 w 29"/>
                <a:gd name="T25" fmla="*/ 15 h 28"/>
                <a:gd name="T26" fmla="*/ 13 w 29"/>
                <a:gd name="T27" fmla="*/ 13 h 28"/>
                <a:gd name="T28" fmla="*/ 11 w 29"/>
                <a:gd name="T29" fmla="*/ 10 h 28"/>
                <a:gd name="T30" fmla="*/ 9 w 29"/>
                <a:gd name="T31" fmla="*/ 8 h 28"/>
                <a:gd name="T32" fmla="*/ 9 w 29"/>
                <a:gd name="T33" fmla="*/ 4 h 28"/>
                <a:gd name="T34" fmla="*/ 8 w 29"/>
                <a:gd name="T35" fmla="*/ 0 h 28"/>
                <a:gd name="T36" fmla="*/ 0 w 29"/>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0" y="0"/>
                  </a:moveTo>
                  <a:lnTo>
                    <a:pt x="1" y="6"/>
                  </a:lnTo>
                  <a:lnTo>
                    <a:pt x="2" y="12"/>
                  </a:lnTo>
                  <a:lnTo>
                    <a:pt x="5" y="17"/>
                  </a:lnTo>
                  <a:lnTo>
                    <a:pt x="9" y="20"/>
                  </a:lnTo>
                  <a:lnTo>
                    <a:pt x="12" y="23"/>
                  </a:lnTo>
                  <a:lnTo>
                    <a:pt x="18" y="27"/>
                  </a:lnTo>
                  <a:lnTo>
                    <a:pt x="23" y="28"/>
                  </a:lnTo>
                  <a:lnTo>
                    <a:pt x="29" y="28"/>
                  </a:lnTo>
                  <a:lnTo>
                    <a:pt x="29" y="20"/>
                  </a:lnTo>
                  <a:lnTo>
                    <a:pt x="24" y="19"/>
                  </a:lnTo>
                  <a:lnTo>
                    <a:pt x="21" y="19"/>
                  </a:lnTo>
                  <a:lnTo>
                    <a:pt x="18" y="17"/>
                  </a:lnTo>
                  <a:lnTo>
                    <a:pt x="15" y="14"/>
                  </a:lnTo>
                  <a:lnTo>
                    <a:pt x="12" y="11"/>
                  </a:lnTo>
                  <a:lnTo>
                    <a:pt x="10" y="9"/>
                  </a:lnTo>
                  <a:lnTo>
                    <a:pt x="10" y="5"/>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03" name="Freeform 98">
              <a:extLst>
                <a:ext uri="{FF2B5EF4-FFF2-40B4-BE49-F238E27FC236}">
                  <a16:creationId xmlns:a16="http://schemas.microsoft.com/office/drawing/2014/main" id="{DB5D926C-E287-992D-A3A4-A45EAC05AD54}"/>
                </a:ext>
              </a:extLst>
            </p:cNvPr>
            <p:cNvSpPr>
              <a:spLocks/>
            </p:cNvSpPr>
            <p:nvPr/>
          </p:nvSpPr>
          <p:spPr bwMode="auto">
            <a:xfrm>
              <a:off x="3970" y="2576"/>
              <a:ext cx="26" cy="25"/>
            </a:xfrm>
            <a:custGeom>
              <a:avLst/>
              <a:gdLst>
                <a:gd name="T0" fmla="*/ 26 w 29"/>
                <a:gd name="T1" fmla="*/ 0 h 28"/>
                <a:gd name="T2" fmla="*/ 21 w 29"/>
                <a:gd name="T3" fmla="*/ 1 h 28"/>
                <a:gd name="T4" fmla="*/ 16 w 29"/>
                <a:gd name="T5" fmla="*/ 3 h 28"/>
                <a:gd name="T6" fmla="*/ 11 w 29"/>
                <a:gd name="T7" fmla="*/ 4 h 28"/>
                <a:gd name="T8" fmla="*/ 8 w 29"/>
                <a:gd name="T9" fmla="*/ 7 h 28"/>
                <a:gd name="T10" fmla="*/ 4 w 29"/>
                <a:gd name="T11" fmla="*/ 11 h 28"/>
                <a:gd name="T12" fmla="*/ 2 w 29"/>
                <a:gd name="T13" fmla="*/ 16 h 28"/>
                <a:gd name="T14" fmla="*/ 1 w 29"/>
                <a:gd name="T15" fmla="*/ 21 h 28"/>
                <a:gd name="T16" fmla="*/ 0 w 29"/>
                <a:gd name="T17" fmla="*/ 25 h 28"/>
                <a:gd name="T18" fmla="*/ 8 w 29"/>
                <a:gd name="T19" fmla="*/ 25 h 28"/>
                <a:gd name="T20" fmla="*/ 9 w 29"/>
                <a:gd name="T21" fmla="*/ 21 h 28"/>
                <a:gd name="T22" fmla="*/ 9 w 29"/>
                <a:gd name="T23" fmla="*/ 19 h 28"/>
                <a:gd name="T24" fmla="*/ 11 w 29"/>
                <a:gd name="T25" fmla="*/ 16 h 28"/>
                <a:gd name="T26" fmla="*/ 13 w 29"/>
                <a:gd name="T27" fmla="*/ 13 h 28"/>
                <a:gd name="T28" fmla="*/ 16 w 29"/>
                <a:gd name="T29" fmla="*/ 11 h 28"/>
                <a:gd name="T30" fmla="*/ 19 w 29"/>
                <a:gd name="T31" fmla="*/ 9 h 28"/>
                <a:gd name="T32" fmla="*/ 22 w 29"/>
                <a:gd name="T33" fmla="*/ 8 h 28"/>
                <a:gd name="T34" fmla="*/ 26 w 29"/>
                <a:gd name="T35" fmla="*/ 8 h 28"/>
                <a:gd name="T36" fmla="*/ 26 w 29"/>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29" y="0"/>
                  </a:moveTo>
                  <a:lnTo>
                    <a:pt x="23" y="1"/>
                  </a:lnTo>
                  <a:lnTo>
                    <a:pt x="18" y="3"/>
                  </a:lnTo>
                  <a:lnTo>
                    <a:pt x="12" y="4"/>
                  </a:lnTo>
                  <a:lnTo>
                    <a:pt x="9" y="8"/>
                  </a:lnTo>
                  <a:lnTo>
                    <a:pt x="5" y="12"/>
                  </a:lnTo>
                  <a:lnTo>
                    <a:pt x="2" y="18"/>
                  </a:lnTo>
                  <a:lnTo>
                    <a:pt x="1" y="23"/>
                  </a:lnTo>
                  <a:lnTo>
                    <a:pt x="0" y="28"/>
                  </a:lnTo>
                  <a:lnTo>
                    <a:pt x="9" y="28"/>
                  </a:lnTo>
                  <a:lnTo>
                    <a:pt x="10" y="24"/>
                  </a:lnTo>
                  <a:lnTo>
                    <a:pt x="10" y="21"/>
                  </a:lnTo>
                  <a:lnTo>
                    <a:pt x="12" y="18"/>
                  </a:lnTo>
                  <a:lnTo>
                    <a:pt x="15" y="14"/>
                  </a:lnTo>
                  <a:lnTo>
                    <a:pt x="18" y="12"/>
                  </a:lnTo>
                  <a:lnTo>
                    <a:pt x="21" y="10"/>
                  </a:lnTo>
                  <a:lnTo>
                    <a:pt x="24" y="9"/>
                  </a:lnTo>
                  <a:lnTo>
                    <a:pt x="29" y="9"/>
                  </a:lnTo>
                  <a:lnTo>
                    <a:pt x="29"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04" name="Freeform 99">
              <a:extLst>
                <a:ext uri="{FF2B5EF4-FFF2-40B4-BE49-F238E27FC236}">
                  <a16:creationId xmlns:a16="http://schemas.microsoft.com/office/drawing/2014/main" id="{5C6E81DC-B7DE-2CE7-E68F-03EFAF0B8DD3}"/>
                </a:ext>
              </a:extLst>
            </p:cNvPr>
            <p:cNvSpPr>
              <a:spLocks/>
            </p:cNvSpPr>
            <p:nvPr/>
          </p:nvSpPr>
          <p:spPr bwMode="auto">
            <a:xfrm>
              <a:off x="3811" y="2605"/>
              <a:ext cx="42" cy="42"/>
            </a:xfrm>
            <a:custGeom>
              <a:avLst/>
              <a:gdLst>
                <a:gd name="T0" fmla="*/ 21 w 47"/>
                <a:gd name="T1" fmla="*/ 0 h 47"/>
                <a:gd name="T2" fmla="*/ 25 w 47"/>
                <a:gd name="T3" fmla="*/ 0 h 47"/>
                <a:gd name="T4" fmla="*/ 29 w 47"/>
                <a:gd name="T5" fmla="*/ 1 h 47"/>
                <a:gd name="T6" fmla="*/ 33 w 47"/>
                <a:gd name="T7" fmla="*/ 3 h 47"/>
                <a:gd name="T8" fmla="*/ 37 w 47"/>
                <a:gd name="T9" fmla="*/ 5 h 47"/>
                <a:gd name="T10" fmla="*/ 38 w 47"/>
                <a:gd name="T11" fmla="*/ 9 h 47"/>
                <a:gd name="T12" fmla="*/ 41 w 47"/>
                <a:gd name="T13" fmla="*/ 13 h 47"/>
                <a:gd name="T14" fmla="*/ 42 w 47"/>
                <a:gd name="T15" fmla="*/ 16 h 47"/>
                <a:gd name="T16" fmla="*/ 42 w 47"/>
                <a:gd name="T17" fmla="*/ 21 h 47"/>
                <a:gd name="T18" fmla="*/ 42 w 47"/>
                <a:gd name="T19" fmla="*/ 25 h 47"/>
                <a:gd name="T20" fmla="*/ 41 w 47"/>
                <a:gd name="T21" fmla="*/ 29 h 47"/>
                <a:gd name="T22" fmla="*/ 38 w 47"/>
                <a:gd name="T23" fmla="*/ 33 h 47"/>
                <a:gd name="T24" fmla="*/ 37 w 47"/>
                <a:gd name="T25" fmla="*/ 36 h 47"/>
                <a:gd name="T26" fmla="*/ 33 w 47"/>
                <a:gd name="T27" fmla="*/ 38 h 47"/>
                <a:gd name="T28" fmla="*/ 29 w 47"/>
                <a:gd name="T29" fmla="*/ 40 h 47"/>
                <a:gd name="T30" fmla="*/ 25 w 47"/>
                <a:gd name="T31" fmla="*/ 42 h 47"/>
                <a:gd name="T32" fmla="*/ 21 w 47"/>
                <a:gd name="T33" fmla="*/ 42 h 47"/>
                <a:gd name="T34" fmla="*/ 17 w 47"/>
                <a:gd name="T35" fmla="*/ 42 h 47"/>
                <a:gd name="T36" fmla="*/ 13 w 47"/>
                <a:gd name="T37" fmla="*/ 40 h 47"/>
                <a:gd name="T38" fmla="*/ 9 w 47"/>
                <a:gd name="T39" fmla="*/ 38 h 47"/>
                <a:gd name="T40" fmla="*/ 6 w 47"/>
                <a:gd name="T41" fmla="*/ 36 h 47"/>
                <a:gd name="T42" fmla="*/ 4 w 47"/>
                <a:gd name="T43" fmla="*/ 33 h 47"/>
                <a:gd name="T44" fmla="*/ 1 w 47"/>
                <a:gd name="T45" fmla="*/ 29 h 47"/>
                <a:gd name="T46" fmla="*/ 0 w 47"/>
                <a:gd name="T47" fmla="*/ 25 h 47"/>
                <a:gd name="T48" fmla="*/ 0 w 47"/>
                <a:gd name="T49" fmla="*/ 21 h 47"/>
                <a:gd name="T50" fmla="*/ 0 w 47"/>
                <a:gd name="T51" fmla="*/ 16 h 47"/>
                <a:gd name="T52" fmla="*/ 1 w 47"/>
                <a:gd name="T53" fmla="*/ 13 h 47"/>
                <a:gd name="T54" fmla="*/ 4 w 47"/>
                <a:gd name="T55" fmla="*/ 9 h 47"/>
                <a:gd name="T56" fmla="*/ 6 w 47"/>
                <a:gd name="T57" fmla="*/ 5 h 47"/>
                <a:gd name="T58" fmla="*/ 9 w 47"/>
                <a:gd name="T59" fmla="*/ 3 h 47"/>
                <a:gd name="T60" fmla="*/ 13 w 47"/>
                <a:gd name="T61" fmla="*/ 1 h 47"/>
                <a:gd name="T62" fmla="*/ 17 w 47"/>
                <a:gd name="T63" fmla="*/ 0 h 47"/>
                <a:gd name="T64" fmla="*/ 21 w 47"/>
                <a:gd name="T65" fmla="*/ 0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7" h="47">
                  <a:moveTo>
                    <a:pt x="23" y="0"/>
                  </a:moveTo>
                  <a:lnTo>
                    <a:pt x="28" y="0"/>
                  </a:lnTo>
                  <a:lnTo>
                    <a:pt x="33" y="1"/>
                  </a:lnTo>
                  <a:lnTo>
                    <a:pt x="37" y="3"/>
                  </a:lnTo>
                  <a:lnTo>
                    <a:pt x="41" y="6"/>
                  </a:lnTo>
                  <a:lnTo>
                    <a:pt x="43" y="10"/>
                  </a:lnTo>
                  <a:lnTo>
                    <a:pt x="46" y="14"/>
                  </a:lnTo>
                  <a:lnTo>
                    <a:pt x="47" y="18"/>
                  </a:lnTo>
                  <a:lnTo>
                    <a:pt x="47" y="23"/>
                  </a:lnTo>
                  <a:lnTo>
                    <a:pt x="47" y="28"/>
                  </a:lnTo>
                  <a:lnTo>
                    <a:pt x="46" y="33"/>
                  </a:lnTo>
                  <a:lnTo>
                    <a:pt x="43" y="37"/>
                  </a:lnTo>
                  <a:lnTo>
                    <a:pt x="41" y="40"/>
                  </a:lnTo>
                  <a:lnTo>
                    <a:pt x="37" y="43"/>
                  </a:lnTo>
                  <a:lnTo>
                    <a:pt x="33" y="45"/>
                  </a:lnTo>
                  <a:lnTo>
                    <a:pt x="28" y="47"/>
                  </a:lnTo>
                  <a:lnTo>
                    <a:pt x="23" y="47"/>
                  </a:lnTo>
                  <a:lnTo>
                    <a:pt x="19" y="47"/>
                  </a:lnTo>
                  <a:lnTo>
                    <a:pt x="14" y="45"/>
                  </a:lnTo>
                  <a:lnTo>
                    <a:pt x="10" y="43"/>
                  </a:lnTo>
                  <a:lnTo>
                    <a:pt x="7" y="40"/>
                  </a:lnTo>
                  <a:lnTo>
                    <a:pt x="4" y="37"/>
                  </a:lnTo>
                  <a:lnTo>
                    <a:pt x="1" y="33"/>
                  </a:lnTo>
                  <a:lnTo>
                    <a:pt x="0" y="28"/>
                  </a:lnTo>
                  <a:lnTo>
                    <a:pt x="0" y="23"/>
                  </a:lnTo>
                  <a:lnTo>
                    <a:pt x="0" y="18"/>
                  </a:lnTo>
                  <a:lnTo>
                    <a:pt x="1" y="14"/>
                  </a:lnTo>
                  <a:lnTo>
                    <a:pt x="4" y="10"/>
                  </a:lnTo>
                  <a:lnTo>
                    <a:pt x="7" y="6"/>
                  </a:lnTo>
                  <a:lnTo>
                    <a:pt x="10" y="3"/>
                  </a:lnTo>
                  <a:lnTo>
                    <a:pt x="14" y="1"/>
                  </a:lnTo>
                  <a:lnTo>
                    <a:pt x="19" y="0"/>
                  </a:lnTo>
                  <a:lnTo>
                    <a:pt x="23"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05" name="Freeform 100">
              <a:extLst>
                <a:ext uri="{FF2B5EF4-FFF2-40B4-BE49-F238E27FC236}">
                  <a16:creationId xmlns:a16="http://schemas.microsoft.com/office/drawing/2014/main" id="{3A7E1760-85FC-1F8E-E92F-65BBB92566EB}"/>
                </a:ext>
              </a:extLst>
            </p:cNvPr>
            <p:cNvSpPr>
              <a:spLocks/>
            </p:cNvSpPr>
            <p:nvPr/>
          </p:nvSpPr>
          <p:spPr bwMode="auto">
            <a:xfrm>
              <a:off x="3832" y="2600"/>
              <a:ext cx="25" cy="25"/>
            </a:xfrm>
            <a:custGeom>
              <a:avLst/>
              <a:gdLst>
                <a:gd name="T0" fmla="*/ 25 w 28"/>
                <a:gd name="T1" fmla="*/ 25 h 28"/>
                <a:gd name="T2" fmla="*/ 25 w 28"/>
                <a:gd name="T3" fmla="*/ 21 h 28"/>
                <a:gd name="T4" fmla="*/ 24 w 28"/>
                <a:gd name="T5" fmla="*/ 15 h 28"/>
                <a:gd name="T6" fmla="*/ 21 w 28"/>
                <a:gd name="T7" fmla="*/ 12 h 28"/>
                <a:gd name="T8" fmla="*/ 19 w 28"/>
                <a:gd name="T9" fmla="*/ 7 h 28"/>
                <a:gd name="T10" fmla="*/ 14 w 28"/>
                <a:gd name="T11" fmla="*/ 4 h 28"/>
                <a:gd name="T12" fmla="*/ 11 w 28"/>
                <a:gd name="T13" fmla="*/ 2 h 28"/>
                <a:gd name="T14" fmla="*/ 5 w 28"/>
                <a:gd name="T15" fmla="*/ 1 h 28"/>
                <a:gd name="T16" fmla="*/ 0 w 28"/>
                <a:gd name="T17" fmla="*/ 0 h 28"/>
                <a:gd name="T18" fmla="*/ 0 w 28"/>
                <a:gd name="T19" fmla="*/ 8 h 28"/>
                <a:gd name="T20" fmla="*/ 4 w 28"/>
                <a:gd name="T21" fmla="*/ 9 h 28"/>
                <a:gd name="T22" fmla="*/ 7 w 28"/>
                <a:gd name="T23" fmla="*/ 9 h 28"/>
                <a:gd name="T24" fmla="*/ 11 w 28"/>
                <a:gd name="T25" fmla="*/ 11 h 28"/>
                <a:gd name="T26" fmla="*/ 13 w 28"/>
                <a:gd name="T27" fmla="*/ 13 h 28"/>
                <a:gd name="T28" fmla="*/ 15 w 28"/>
                <a:gd name="T29" fmla="*/ 15 h 28"/>
                <a:gd name="T30" fmla="*/ 17 w 28"/>
                <a:gd name="T31" fmla="*/ 18 h 28"/>
                <a:gd name="T32" fmla="*/ 17 w 28"/>
                <a:gd name="T33" fmla="*/ 21 h 28"/>
                <a:gd name="T34" fmla="*/ 18 w 28"/>
                <a:gd name="T35" fmla="*/ 25 h 28"/>
                <a:gd name="T36" fmla="*/ 25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28"/>
                  </a:moveTo>
                  <a:lnTo>
                    <a:pt x="28" y="23"/>
                  </a:lnTo>
                  <a:lnTo>
                    <a:pt x="27" y="17"/>
                  </a:lnTo>
                  <a:lnTo>
                    <a:pt x="24" y="13"/>
                  </a:lnTo>
                  <a:lnTo>
                    <a:pt x="21" y="8"/>
                  </a:lnTo>
                  <a:lnTo>
                    <a:pt x="16" y="5"/>
                  </a:lnTo>
                  <a:lnTo>
                    <a:pt x="12" y="2"/>
                  </a:lnTo>
                  <a:lnTo>
                    <a:pt x="6" y="1"/>
                  </a:lnTo>
                  <a:lnTo>
                    <a:pt x="0" y="0"/>
                  </a:lnTo>
                  <a:lnTo>
                    <a:pt x="0" y="9"/>
                  </a:lnTo>
                  <a:lnTo>
                    <a:pt x="5" y="10"/>
                  </a:lnTo>
                  <a:lnTo>
                    <a:pt x="8" y="10"/>
                  </a:lnTo>
                  <a:lnTo>
                    <a:pt x="12" y="12"/>
                  </a:lnTo>
                  <a:lnTo>
                    <a:pt x="14" y="15"/>
                  </a:lnTo>
                  <a:lnTo>
                    <a:pt x="17" y="17"/>
                  </a:lnTo>
                  <a:lnTo>
                    <a:pt x="19" y="20"/>
                  </a:lnTo>
                  <a:lnTo>
                    <a:pt x="19" y="24"/>
                  </a:lnTo>
                  <a:lnTo>
                    <a:pt x="20" y="28"/>
                  </a:lnTo>
                  <a:lnTo>
                    <a:pt x="28"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06" name="Freeform 101">
              <a:extLst>
                <a:ext uri="{FF2B5EF4-FFF2-40B4-BE49-F238E27FC236}">
                  <a16:creationId xmlns:a16="http://schemas.microsoft.com/office/drawing/2014/main" id="{A52D4DE5-3E65-4AF7-8B96-79D36780C060}"/>
                </a:ext>
              </a:extLst>
            </p:cNvPr>
            <p:cNvSpPr>
              <a:spLocks/>
            </p:cNvSpPr>
            <p:nvPr/>
          </p:nvSpPr>
          <p:spPr bwMode="auto">
            <a:xfrm>
              <a:off x="3832" y="2625"/>
              <a:ext cx="25" cy="26"/>
            </a:xfrm>
            <a:custGeom>
              <a:avLst/>
              <a:gdLst>
                <a:gd name="T0" fmla="*/ 0 w 28"/>
                <a:gd name="T1" fmla="*/ 26 h 29"/>
                <a:gd name="T2" fmla="*/ 5 w 28"/>
                <a:gd name="T3" fmla="*/ 25 h 29"/>
                <a:gd name="T4" fmla="*/ 11 w 28"/>
                <a:gd name="T5" fmla="*/ 23 h 29"/>
                <a:gd name="T6" fmla="*/ 15 w 28"/>
                <a:gd name="T7" fmla="*/ 22 h 29"/>
                <a:gd name="T8" fmla="*/ 19 w 28"/>
                <a:gd name="T9" fmla="*/ 18 h 29"/>
                <a:gd name="T10" fmla="*/ 21 w 28"/>
                <a:gd name="T11" fmla="*/ 14 h 29"/>
                <a:gd name="T12" fmla="*/ 24 w 28"/>
                <a:gd name="T13" fmla="*/ 10 h 29"/>
                <a:gd name="T14" fmla="*/ 25 w 28"/>
                <a:gd name="T15" fmla="*/ 5 h 29"/>
                <a:gd name="T16" fmla="*/ 25 w 28"/>
                <a:gd name="T17" fmla="*/ 0 h 29"/>
                <a:gd name="T18" fmla="*/ 18 w 28"/>
                <a:gd name="T19" fmla="*/ 0 h 29"/>
                <a:gd name="T20" fmla="*/ 17 w 28"/>
                <a:gd name="T21" fmla="*/ 4 h 29"/>
                <a:gd name="T22" fmla="*/ 17 w 28"/>
                <a:gd name="T23" fmla="*/ 7 h 29"/>
                <a:gd name="T24" fmla="*/ 15 w 28"/>
                <a:gd name="T25" fmla="*/ 9 h 29"/>
                <a:gd name="T26" fmla="*/ 13 w 28"/>
                <a:gd name="T27" fmla="*/ 13 h 29"/>
                <a:gd name="T28" fmla="*/ 10 w 28"/>
                <a:gd name="T29" fmla="*/ 14 h 29"/>
                <a:gd name="T30" fmla="*/ 7 w 28"/>
                <a:gd name="T31" fmla="*/ 17 h 29"/>
                <a:gd name="T32" fmla="*/ 4 w 28"/>
                <a:gd name="T33" fmla="*/ 17 h 29"/>
                <a:gd name="T34" fmla="*/ 0 w 28"/>
                <a:gd name="T35" fmla="*/ 18 h 29"/>
                <a:gd name="T36" fmla="*/ 0 w 28"/>
                <a:gd name="T37" fmla="*/ 26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0" y="29"/>
                  </a:moveTo>
                  <a:lnTo>
                    <a:pt x="6" y="28"/>
                  </a:lnTo>
                  <a:lnTo>
                    <a:pt x="12" y="26"/>
                  </a:lnTo>
                  <a:lnTo>
                    <a:pt x="17" y="24"/>
                  </a:lnTo>
                  <a:lnTo>
                    <a:pt x="21" y="20"/>
                  </a:lnTo>
                  <a:lnTo>
                    <a:pt x="24" y="16"/>
                  </a:lnTo>
                  <a:lnTo>
                    <a:pt x="27" y="11"/>
                  </a:lnTo>
                  <a:lnTo>
                    <a:pt x="28" y="6"/>
                  </a:lnTo>
                  <a:lnTo>
                    <a:pt x="28" y="0"/>
                  </a:lnTo>
                  <a:lnTo>
                    <a:pt x="20" y="0"/>
                  </a:lnTo>
                  <a:lnTo>
                    <a:pt x="19" y="5"/>
                  </a:lnTo>
                  <a:lnTo>
                    <a:pt x="19" y="8"/>
                  </a:lnTo>
                  <a:lnTo>
                    <a:pt x="17" y="10"/>
                  </a:lnTo>
                  <a:lnTo>
                    <a:pt x="14" y="14"/>
                  </a:lnTo>
                  <a:lnTo>
                    <a:pt x="11" y="16"/>
                  </a:lnTo>
                  <a:lnTo>
                    <a:pt x="8" y="19"/>
                  </a:lnTo>
                  <a:lnTo>
                    <a:pt x="5" y="19"/>
                  </a:lnTo>
                  <a:lnTo>
                    <a:pt x="0" y="20"/>
                  </a:lnTo>
                  <a:lnTo>
                    <a:pt x="0" y="29"/>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07" name="Freeform 102">
              <a:extLst>
                <a:ext uri="{FF2B5EF4-FFF2-40B4-BE49-F238E27FC236}">
                  <a16:creationId xmlns:a16="http://schemas.microsoft.com/office/drawing/2014/main" id="{E1054C12-641E-F929-DC46-5F5CB1D04347}"/>
                </a:ext>
              </a:extLst>
            </p:cNvPr>
            <p:cNvSpPr>
              <a:spLocks/>
            </p:cNvSpPr>
            <p:nvPr/>
          </p:nvSpPr>
          <p:spPr bwMode="auto">
            <a:xfrm>
              <a:off x="3807" y="2625"/>
              <a:ext cx="25" cy="26"/>
            </a:xfrm>
            <a:custGeom>
              <a:avLst/>
              <a:gdLst>
                <a:gd name="T0" fmla="*/ 0 w 28"/>
                <a:gd name="T1" fmla="*/ 0 h 29"/>
                <a:gd name="T2" fmla="*/ 1 w 28"/>
                <a:gd name="T3" fmla="*/ 5 h 29"/>
                <a:gd name="T4" fmla="*/ 3 w 28"/>
                <a:gd name="T5" fmla="*/ 10 h 29"/>
                <a:gd name="T6" fmla="*/ 4 w 28"/>
                <a:gd name="T7" fmla="*/ 14 h 29"/>
                <a:gd name="T8" fmla="*/ 8 w 28"/>
                <a:gd name="T9" fmla="*/ 18 h 29"/>
                <a:gd name="T10" fmla="*/ 11 w 28"/>
                <a:gd name="T11" fmla="*/ 22 h 29"/>
                <a:gd name="T12" fmla="*/ 15 w 28"/>
                <a:gd name="T13" fmla="*/ 23 h 29"/>
                <a:gd name="T14" fmla="*/ 21 w 28"/>
                <a:gd name="T15" fmla="*/ 25 h 29"/>
                <a:gd name="T16" fmla="*/ 25 w 28"/>
                <a:gd name="T17" fmla="*/ 26 h 29"/>
                <a:gd name="T18" fmla="*/ 25 w 28"/>
                <a:gd name="T19" fmla="*/ 18 h 29"/>
                <a:gd name="T20" fmla="*/ 21 w 28"/>
                <a:gd name="T21" fmla="*/ 17 h 29"/>
                <a:gd name="T22" fmla="*/ 18 w 28"/>
                <a:gd name="T23" fmla="*/ 17 h 29"/>
                <a:gd name="T24" fmla="*/ 16 w 28"/>
                <a:gd name="T25" fmla="*/ 15 h 29"/>
                <a:gd name="T26" fmla="*/ 13 w 28"/>
                <a:gd name="T27" fmla="*/ 13 h 29"/>
                <a:gd name="T28" fmla="*/ 11 w 28"/>
                <a:gd name="T29" fmla="*/ 9 h 29"/>
                <a:gd name="T30" fmla="*/ 9 w 28"/>
                <a:gd name="T31" fmla="*/ 7 h 29"/>
                <a:gd name="T32" fmla="*/ 9 w 28"/>
                <a:gd name="T33" fmla="*/ 4 h 29"/>
                <a:gd name="T34" fmla="*/ 8 w 28"/>
                <a:gd name="T35" fmla="*/ 0 h 29"/>
                <a:gd name="T36" fmla="*/ 0 w 28"/>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0" y="0"/>
                  </a:moveTo>
                  <a:lnTo>
                    <a:pt x="1" y="6"/>
                  </a:lnTo>
                  <a:lnTo>
                    <a:pt x="3" y="11"/>
                  </a:lnTo>
                  <a:lnTo>
                    <a:pt x="5" y="16"/>
                  </a:lnTo>
                  <a:lnTo>
                    <a:pt x="9" y="20"/>
                  </a:lnTo>
                  <a:lnTo>
                    <a:pt x="12" y="24"/>
                  </a:lnTo>
                  <a:lnTo>
                    <a:pt x="17" y="26"/>
                  </a:lnTo>
                  <a:lnTo>
                    <a:pt x="23" y="28"/>
                  </a:lnTo>
                  <a:lnTo>
                    <a:pt x="28" y="29"/>
                  </a:lnTo>
                  <a:lnTo>
                    <a:pt x="28" y="20"/>
                  </a:lnTo>
                  <a:lnTo>
                    <a:pt x="24" y="19"/>
                  </a:lnTo>
                  <a:lnTo>
                    <a:pt x="20" y="19"/>
                  </a:lnTo>
                  <a:lnTo>
                    <a:pt x="18" y="17"/>
                  </a:lnTo>
                  <a:lnTo>
                    <a:pt x="15" y="14"/>
                  </a:lnTo>
                  <a:lnTo>
                    <a:pt x="12" y="10"/>
                  </a:lnTo>
                  <a:lnTo>
                    <a:pt x="10" y="8"/>
                  </a:lnTo>
                  <a:lnTo>
                    <a:pt x="10" y="5"/>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08" name="Freeform 103">
              <a:extLst>
                <a:ext uri="{FF2B5EF4-FFF2-40B4-BE49-F238E27FC236}">
                  <a16:creationId xmlns:a16="http://schemas.microsoft.com/office/drawing/2014/main" id="{1546722A-4743-D051-EB3C-638B1238A992}"/>
                </a:ext>
              </a:extLst>
            </p:cNvPr>
            <p:cNvSpPr>
              <a:spLocks/>
            </p:cNvSpPr>
            <p:nvPr/>
          </p:nvSpPr>
          <p:spPr bwMode="auto">
            <a:xfrm>
              <a:off x="3807" y="2600"/>
              <a:ext cx="25" cy="25"/>
            </a:xfrm>
            <a:custGeom>
              <a:avLst/>
              <a:gdLst>
                <a:gd name="T0" fmla="*/ 25 w 28"/>
                <a:gd name="T1" fmla="*/ 0 h 28"/>
                <a:gd name="T2" fmla="*/ 21 w 28"/>
                <a:gd name="T3" fmla="*/ 1 h 28"/>
                <a:gd name="T4" fmla="*/ 15 w 28"/>
                <a:gd name="T5" fmla="*/ 2 h 28"/>
                <a:gd name="T6" fmla="*/ 11 w 28"/>
                <a:gd name="T7" fmla="*/ 4 h 28"/>
                <a:gd name="T8" fmla="*/ 8 w 28"/>
                <a:gd name="T9" fmla="*/ 7 h 28"/>
                <a:gd name="T10" fmla="*/ 4 w 28"/>
                <a:gd name="T11" fmla="*/ 11 h 28"/>
                <a:gd name="T12" fmla="*/ 3 w 28"/>
                <a:gd name="T13" fmla="*/ 15 h 28"/>
                <a:gd name="T14" fmla="*/ 1 w 28"/>
                <a:gd name="T15" fmla="*/ 21 h 28"/>
                <a:gd name="T16" fmla="*/ 0 w 28"/>
                <a:gd name="T17" fmla="*/ 25 h 28"/>
                <a:gd name="T18" fmla="*/ 8 w 28"/>
                <a:gd name="T19" fmla="*/ 25 h 28"/>
                <a:gd name="T20" fmla="*/ 9 w 28"/>
                <a:gd name="T21" fmla="*/ 21 h 28"/>
                <a:gd name="T22" fmla="*/ 9 w 28"/>
                <a:gd name="T23" fmla="*/ 18 h 28"/>
                <a:gd name="T24" fmla="*/ 11 w 28"/>
                <a:gd name="T25" fmla="*/ 16 h 28"/>
                <a:gd name="T26" fmla="*/ 13 w 28"/>
                <a:gd name="T27" fmla="*/ 13 h 28"/>
                <a:gd name="T28" fmla="*/ 16 w 28"/>
                <a:gd name="T29" fmla="*/ 11 h 28"/>
                <a:gd name="T30" fmla="*/ 18 w 28"/>
                <a:gd name="T31" fmla="*/ 9 h 28"/>
                <a:gd name="T32" fmla="*/ 21 w 28"/>
                <a:gd name="T33" fmla="*/ 9 h 28"/>
                <a:gd name="T34" fmla="*/ 25 w 28"/>
                <a:gd name="T35" fmla="*/ 8 h 28"/>
                <a:gd name="T36" fmla="*/ 25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0"/>
                  </a:moveTo>
                  <a:lnTo>
                    <a:pt x="23" y="1"/>
                  </a:lnTo>
                  <a:lnTo>
                    <a:pt x="17" y="2"/>
                  </a:lnTo>
                  <a:lnTo>
                    <a:pt x="12" y="5"/>
                  </a:lnTo>
                  <a:lnTo>
                    <a:pt x="9" y="8"/>
                  </a:lnTo>
                  <a:lnTo>
                    <a:pt x="5" y="12"/>
                  </a:lnTo>
                  <a:lnTo>
                    <a:pt x="3" y="17"/>
                  </a:lnTo>
                  <a:lnTo>
                    <a:pt x="1" y="23"/>
                  </a:lnTo>
                  <a:lnTo>
                    <a:pt x="0" y="28"/>
                  </a:lnTo>
                  <a:lnTo>
                    <a:pt x="9" y="28"/>
                  </a:lnTo>
                  <a:lnTo>
                    <a:pt x="10" y="24"/>
                  </a:lnTo>
                  <a:lnTo>
                    <a:pt x="10" y="20"/>
                  </a:lnTo>
                  <a:lnTo>
                    <a:pt x="12" y="18"/>
                  </a:lnTo>
                  <a:lnTo>
                    <a:pt x="15" y="15"/>
                  </a:lnTo>
                  <a:lnTo>
                    <a:pt x="18" y="12"/>
                  </a:lnTo>
                  <a:lnTo>
                    <a:pt x="20" y="10"/>
                  </a:lnTo>
                  <a:lnTo>
                    <a:pt x="24" y="10"/>
                  </a:lnTo>
                  <a:lnTo>
                    <a:pt x="28" y="9"/>
                  </a:lnTo>
                  <a:lnTo>
                    <a:pt x="28"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09" name="Freeform 104">
              <a:extLst>
                <a:ext uri="{FF2B5EF4-FFF2-40B4-BE49-F238E27FC236}">
                  <a16:creationId xmlns:a16="http://schemas.microsoft.com/office/drawing/2014/main" id="{E261B3DE-AD26-E1F6-D670-0B6B6715774B}"/>
                </a:ext>
              </a:extLst>
            </p:cNvPr>
            <p:cNvSpPr>
              <a:spLocks/>
            </p:cNvSpPr>
            <p:nvPr/>
          </p:nvSpPr>
          <p:spPr bwMode="auto">
            <a:xfrm>
              <a:off x="2856" y="2080"/>
              <a:ext cx="43" cy="43"/>
            </a:xfrm>
            <a:custGeom>
              <a:avLst/>
              <a:gdLst>
                <a:gd name="T0" fmla="*/ 1 w 48"/>
                <a:gd name="T1" fmla="*/ 30 h 48"/>
                <a:gd name="T2" fmla="*/ 1 w 48"/>
                <a:gd name="T3" fmla="*/ 26 h 48"/>
                <a:gd name="T4" fmla="*/ 0 w 48"/>
                <a:gd name="T5" fmla="*/ 22 h 48"/>
                <a:gd name="T6" fmla="*/ 1 w 48"/>
                <a:gd name="T7" fmla="*/ 18 h 48"/>
                <a:gd name="T8" fmla="*/ 1 w 48"/>
                <a:gd name="T9" fmla="*/ 13 h 48"/>
                <a:gd name="T10" fmla="*/ 4 w 48"/>
                <a:gd name="T11" fmla="*/ 10 h 48"/>
                <a:gd name="T12" fmla="*/ 6 w 48"/>
                <a:gd name="T13" fmla="*/ 6 h 48"/>
                <a:gd name="T14" fmla="*/ 9 w 48"/>
                <a:gd name="T15" fmla="*/ 4 h 48"/>
                <a:gd name="T16" fmla="*/ 13 w 48"/>
                <a:gd name="T17" fmla="*/ 1 h 48"/>
                <a:gd name="T18" fmla="*/ 18 w 48"/>
                <a:gd name="T19" fmla="*/ 1 h 48"/>
                <a:gd name="T20" fmla="*/ 22 w 48"/>
                <a:gd name="T21" fmla="*/ 0 h 48"/>
                <a:gd name="T22" fmla="*/ 26 w 48"/>
                <a:gd name="T23" fmla="*/ 1 h 48"/>
                <a:gd name="T24" fmla="*/ 30 w 48"/>
                <a:gd name="T25" fmla="*/ 1 h 48"/>
                <a:gd name="T26" fmla="*/ 33 w 48"/>
                <a:gd name="T27" fmla="*/ 4 h 48"/>
                <a:gd name="T28" fmla="*/ 36 w 48"/>
                <a:gd name="T29" fmla="*/ 6 h 48"/>
                <a:gd name="T30" fmla="*/ 39 w 48"/>
                <a:gd name="T31" fmla="*/ 10 h 48"/>
                <a:gd name="T32" fmla="*/ 41 w 48"/>
                <a:gd name="T33" fmla="*/ 13 h 48"/>
                <a:gd name="T34" fmla="*/ 42 w 48"/>
                <a:gd name="T35" fmla="*/ 18 h 48"/>
                <a:gd name="T36" fmla="*/ 43 w 48"/>
                <a:gd name="T37" fmla="*/ 22 h 48"/>
                <a:gd name="T38" fmla="*/ 42 w 48"/>
                <a:gd name="T39" fmla="*/ 26 h 48"/>
                <a:gd name="T40" fmla="*/ 41 w 48"/>
                <a:gd name="T41" fmla="*/ 30 h 48"/>
                <a:gd name="T42" fmla="*/ 39 w 48"/>
                <a:gd name="T43" fmla="*/ 34 h 48"/>
                <a:gd name="T44" fmla="*/ 36 w 48"/>
                <a:gd name="T45" fmla="*/ 37 h 48"/>
                <a:gd name="T46" fmla="*/ 33 w 48"/>
                <a:gd name="T47" fmla="*/ 39 h 48"/>
                <a:gd name="T48" fmla="*/ 30 w 48"/>
                <a:gd name="T49" fmla="*/ 41 h 48"/>
                <a:gd name="T50" fmla="*/ 26 w 48"/>
                <a:gd name="T51" fmla="*/ 43 h 48"/>
                <a:gd name="T52" fmla="*/ 22 w 48"/>
                <a:gd name="T53" fmla="*/ 43 h 48"/>
                <a:gd name="T54" fmla="*/ 17 w 48"/>
                <a:gd name="T55" fmla="*/ 43 h 48"/>
                <a:gd name="T56" fmla="*/ 13 w 48"/>
                <a:gd name="T57" fmla="*/ 41 h 48"/>
                <a:gd name="T58" fmla="*/ 9 w 48"/>
                <a:gd name="T59" fmla="*/ 39 h 48"/>
                <a:gd name="T60" fmla="*/ 6 w 48"/>
                <a:gd name="T61" fmla="*/ 37 h 48"/>
                <a:gd name="T62" fmla="*/ 4 w 48"/>
                <a:gd name="T63" fmla="*/ 34 h 48"/>
                <a:gd name="T64" fmla="*/ 1 w 48"/>
                <a:gd name="T65" fmla="*/ 3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 h="48">
                  <a:moveTo>
                    <a:pt x="1" y="33"/>
                  </a:moveTo>
                  <a:lnTo>
                    <a:pt x="1" y="29"/>
                  </a:lnTo>
                  <a:lnTo>
                    <a:pt x="0" y="25"/>
                  </a:lnTo>
                  <a:lnTo>
                    <a:pt x="1" y="20"/>
                  </a:lnTo>
                  <a:lnTo>
                    <a:pt x="1" y="15"/>
                  </a:lnTo>
                  <a:lnTo>
                    <a:pt x="4" y="11"/>
                  </a:lnTo>
                  <a:lnTo>
                    <a:pt x="7" y="7"/>
                  </a:lnTo>
                  <a:lnTo>
                    <a:pt x="10" y="4"/>
                  </a:lnTo>
                  <a:lnTo>
                    <a:pt x="15" y="1"/>
                  </a:lnTo>
                  <a:lnTo>
                    <a:pt x="20" y="1"/>
                  </a:lnTo>
                  <a:lnTo>
                    <a:pt x="24" y="0"/>
                  </a:lnTo>
                  <a:lnTo>
                    <a:pt x="29" y="1"/>
                  </a:lnTo>
                  <a:lnTo>
                    <a:pt x="34" y="1"/>
                  </a:lnTo>
                  <a:lnTo>
                    <a:pt x="37" y="4"/>
                  </a:lnTo>
                  <a:lnTo>
                    <a:pt x="40" y="7"/>
                  </a:lnTo>
                  <a:lnTo>
                    <a:pt x="43" y="11"/>
                  </a:lnTo>
                  <a:lnTo>
                    <a:pt x="46" y="15"/>
                  </a:lnTo>
                  <a:lnTo>
                    <a:pt x="47" y="20"/>
                  </a:lnTo>
                  <a:lnTo>
                    <a:pt x="48" y="25"/>
                  </a:lnTo>
                  <a:lnTo>
                    <a:pt x="47" y="29"/>
                  </a:lnTo>
                  <a:lnTo>
                    <a:pt x="46" y="33"/>
                  </a:lnTo>
                  <a:lnTo>
                    <a:pt x="43" y="38"/>
                  </a:lnTo>
                  <a:lnTo>
                    <a:pt x="40" y="41"/>
                  </a:lnTo>
                  <a:lnTo>
                    <a:pt x="37" y="44"/>
                  </a:lnTo>
                  <a:lnTo>
                    <a:pt x="33" y="46"/>
                  </a:lnTo>
                  <a:lnTo>
                    <a:pt x="29" y="48"/>
                  </a:lnTo>
                  <a:lnTo>
                    <a:pt x="24" y="48"/>
                  </a:lnTo>
                  <a:lnTo>
                    <a:pt x="19" y="48"/>
                  </a:lnTo>
                  <a:lnTo>
                    <a:pt x="15" y="46"/>
                  </a:lnTo>
                  <a:lnTo>
                    <a:pt x="10" y="44"/>
                  </a:lnTo>
                  <a:lnTo>
                    <a:pt x="7" y="41"/>
                  </a:lnTo>
                  <a:lnTo>
                    <a:pt x="4" y="38"/>
                  </a:lnTo>
                  <a:lnTo>
                    <a:pt x="1" y="33"/>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10" name="Freeform 105">
              <a:extLst>
                <a:ext uri="{FF2B5EF4-FFF2-40B4-BE49-F238E27FC236}">
                  <a16:creationId xmlns:a16="http://schemas.microsoft.com/office/drawing/2014/main" id="{E1E5F40C-63D9-D46C-2F28-98756A277421}"/>
                </a:ext>
              </a:extLst>
            </p:cNvPr>
            <p:cNvSpPr>
              <a:spLocks/>
            </p:cNvSpPr>
            <p:nvPr/>
          </p:nvSpPr>
          <p:spPr bwMode="auto">
            <a:xfrm>
              <a:off x="2853" y="2078"/>
              <a:ext cx="19" cy="32"/>
            </a:xfrm>
            <a:custGeom>
              <a:avLst/>
              <a:gdLst>
                <a:gd name="T0" fmla="*/ 15 w 21"/>
                <a:gd name="T1" fmla="*/ 0 h 36"/>
                <a:gd name="T2" fmla="*/ 11 w 21"/>
                <a:gd name="T3" fmla="*/ 3 h 36"/>
                <a:gd name="T4" fmla="*/ 7 w 21"/>
                <a:gd name="T5" fmla="*/ 5 h 36"/>
                <a:gd name="T6" fmla="*/ 5 w 21"/>
                <a:gd name="T7" fmla="*/ 9 h 36"/>
                <a:gd name="T8" fmla="*/ 1 w 21"/>
                <a:gd name="T9" fmla="*/ 13 h 36"/>
                <a:gd name="T10" fmla="*/ 0 w 21"/>
                <a:gd name="T11" fmla="*/ 19 h 36"/>
                <a:gd name="T12" fmla="*/ 0 w 21"/>
                <a:gd name="T13" fmla="*/ 24 h 36"/>
                <a:gd name="T14" fmla="*/ 0 w 21"/>
                <a:gd name="T15" fmla="*/ 28 h 36"/>
                <a:gd name="T16" fmla="*/ 1 w 21"/>
                <a:gd name="T17" fmla="*/ 32 h 36"/>
                <a:gd name="T18" fmla="*/ 8 w 21"/>
                <a:gd name="T19" fmla="*/ 29 h 36"/>
                <a:gd name="T20" fmla="*/ 8 w 21"/>
                <a:gd name="T21" fmla="*/ 27 h 36"/>
                <a:gd name="T22" fmla="*/ 7 w 21"/>
                <a:gd name="T23" fmla="*/ 24 h 36"/>
                <a:gd name="T24" fmla="*/ 8 w 21"/>
                <a:gd name="T25" fmla="*/ 20 h 36"/>
                <a:gd name="T26" fmla="*/ 8 w 21"/>
                <a:gd name="T27" fmla="*/ 16 h 36"/>
                <a:gd name="T28" fmla="*/ 10 w 21"/>
                <a:gd name="T29" fmla="*/ 14 h 36"/>
                <a:gd name="T30" fmla="*/ 13 w 21"/>
                <a:gd name="T31" fmla="*/ 12 h 36"/>
                <a:gd name="T32" fmla="*/ 15 w 21"/>
                <a:gd name="T33" fmla="*/ 8 h 36"/>
                <a:gd name="T34" fmla="*/ 19 w 21"/>
                <a:gd name="T35" fmla="*/ 7 h 36"/>
                <a:gd name="T36" fmla="*/ 15 w 21"/>
                <a:gd name="T37" fmla="*/ 0 h 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 h="36">
                  <a:moveTo>
                    <a:pt x="17" y="0"/>
                  </a:moveTo>
                  <a:lnTo>
                    <a:pt x="12" y="3"/>
                  </a:lnTo>
                  <a:lnTo>
                    <a:pt x="8" y="6"/>
                  </a:lnTo>
                  <a:lnTo>
                    <a:pt x="5" y="10"/>
                  </a:lnTo>
                  <a:lnTo>
                    <a:pt x="1" y="15"/>
                  </a:lnTo>
                  <a:lnTo>
                    <a:pt x="0" y="21"/>
                  </a:lnTo>
                  <a:lnTo>
                    <a:pt x="0" y="27"/>
                  </a:lnTo>
                  <a:lnTo>
                    <a:pt x="0" y="31"/>
                  </a:lnTo>
                  <a:lnTo>
                    <a:pt x="1" y="36"/>
                  </a:lnTo>
                  <a:lnTo>
                    <a:pt x="9" y="33"/>
                  </a:lnTo>
                  <a:lnTo>
                    <a:pt x="9" y="30"/>
                  </a:lnTo>
                  <a:lnTo>
                    <a:pt x="8" y="27"/>
                  </a:lnTo>
                  <a:lnTo>
                    <a:pt x="9" y="22"/>
                  </a:lnTo>
                  <a:lnTo>
                    <a:pt x="9" y="18"/>
                  </a:lnTo>
                  <a:lnTo>
                    <a:pt x="11" y="16"/>
                  </a:lnTo>
                  <a:lnTo>
                    <a:pt x="14" y="13"/>
                  </a:lnTo>
                  <a:lnTo>
                    <a:pt x="17" y="9"/>
                  </a:lnTo>
                  <a:lnTo>
                    <a:pt x="21" y="8"/>
                  </a:lnTo>
                  <a:lnTo>
                    <a:pt x="17"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11" name="Freeform 106">
              <a:extLst>
                <a:ext uri="{FF2B5EF4-FFF2-40B4-BE49-F238E27FC236}">
                  <a16:creationId xmlns:a16="http://schemas.microsoft.com/office/drawing/2014/main" id="{D12682AD-4D4C-9A7B-31BA-9EBB392C2279}"/>
                </a:ext>
              </a:extLst>
            </p:cNvPr>
            <p:cNvSpPr>
              <a:spLocks/>
            </p:cNvSpPr>
            <p:nvPr/>
          </p:nvSpPr>
          <p:spPr bwMode="auto">
            <a:xfrm>
              <a:off x="2868" y="2077"/>
              <a:ext cx="33" cy="18"/>
            </a:xfrm>
            <a:custGeom>
              <a:avLst/>
              <a:gdLst>
                <a:gd name="T0" fmla="*/ 33 w 37"/>
                <a:gd name="T1" fmla="*/ 15 h 21"/>
                <a:gd name="T2" fmla="*/ 30 w 37"/>
                <a:gd name="T3" fmla="*/ 10 h 21"/>
                <a:gd name="T4" fmla="*/ 27 w 37"/>
                <a:gd name="T5" fmla="*/ 7 h 21"/>
                <a:gd name="T6" fmla="*/ 24 w 37"/>
                <a:gd name="T7" fmla="*/ 4 h 21"/>
                <a:gd name="T8" fmla="*/ 20 w 37"/>
                <a:gd name="T9" fmla="*/ 2 h 21"/>
                <a:gd name="T10" fmla="*/ 14 w 37"/>
                <a:gd name="T11" fmla="*/ 0 h 21"/>
                <a:gd name="T12" fmla="*/ 10 w 37"/>
                <a:gd name="T13" fmla="*/ 0 h 21"/>
                <a:gd name="T14" fmla="*/ 5 w 37"/>
                <a:gd name="T15" fmla="*/ 0 h 21"/>
                <a:gd name="T16" fmla="*/ 0 w 37"/>
                <a:gd name="T17" fmla="*/ 2 h 21"/>
                <a:gd name="T18" fmla="*/ 4 w 37"/>
                <a:gd name="T19" fmla="*/ 9 h 21"/>
                <a:gd name="T20" fmla="*/ 6 w 37"/>
                <a:gd name="T21" fmla="*/ 8 h 21"/>
                <a:gd name="T22" fmla="*/ 10 w 37"/>
                <a:gd name="T23" fmla="*/ 8 h 21"/>
                <a:gd name="T24" fmla="*/ 14 w 37"/>
                <a:gd name="T25" fmla="*/ 8 h 21"/>
                <a:gd name="T26" fmla="*/ 17 w 37"/>
                <a:gd name="T27" fmla="*/ 9 h 21"/>
                <a:gd name="T28" fmla="*/ 19 w 37"/>
                <a:gd name="T29" fmla="*/ 9 h 21"/>
                <a:gd name="T30" fmla="*/ 21 w 37"/>
                <a:gd name="T31" fmla="*/ 13 h 21"/>
                <a:gd name="T32" fmla="*/ 24 w 37"/>
                <a:gd name="T33" fmla="*/ 15 h 21"/>
                <a:gd name="T34" fmla="*/ 26 w 37"/>
                <a:gd name="T35" fmla="*/ 18 h 21"/>
                <a:gd name="T36" fmla="*/ 33 w 37"/>
                <a:gd name="T37" fmla="*/ 15 h 2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7" h="21">
                  <a:moveTo>
                    <a:pt x="37" y="18"/>
                  </a:moveTo>
                  <a:lnTo>
                    <a:pt x="34" y="12"/>
                  </a:lnTo>
                  <a:lnTo>
                    <a:pt x="30" y="8"/>
                  </a:lnTo>
                  <a:lnTo>
                    <a:pt x="27" y="5"/>
                  </a:lnTo>
                  <a:lnTo>
                    <a:pt x="22" y="2"/>
                  </a:lnTo>
                  <a:lnTo>
                    <a:pt x="16" y="0"/>
                  </a:lnTo>
                  <a:lnTo>
                    <a:pt x="11" y="0"/>
                  </a:lnTo>
                  <a:lnTo>
                    <a:pt x="6" y="0"/>
                  </a:lnTo>
                  <a:lnTo>
                    <a:pt x="0" y="2"/>
                  </a:lnTo>
                  <a:lnTo>
                    <a:pt x="4" y="10"/>
                  </a:lnTo>
                  <a:lnTo>
                    <a:pt x="7" y="9"/>
                  </a:lnTo>
                  <a:lnTo>
                    <a:pt x="11" y="9"/>
                  </a:lnTo>
                  <a:lnTo>
                    <a:pt x="16" y="9"/>
                  </a:lnTo>
                  <a:lnTo>
                    <a:pt x="19" y="10"/>
                  </a:lnTo>
                  <a:lnTo>
                    <a:pt x="21" y="11"/>
                  </a:lnTo>
                  <a:lnTo>
                    <a:pt x="24" y="15"/>
                  </a:lnTo>
                  <a:lnTo>
                    <a:pt x="27" y="18"/>
                  </a:lnTo>
                  <a:lnTo>
                    <a:pt x="29" y="21"/>
                  </a:lnTo>
                  <a:lnTo>
                    <a:pt x="37" y="1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12" name="Freeform 107">
              <a:extLst>
                <a:ext uri="{FF2B5EF4-FFF2-40B4-BE49-F238E27FC236}">
                  <a16:creationId xmlns:a16="http://schemas.microsoft.com/office/drawing/2014/main" id="{EFEF560D-BEE7-085F-23D9-92CB5FB30FF3}"/>
                </a:ext>
              </a:extLst>
            </p:cNvPr>
            <p:cNvSpPr>
              <a:spLocks/>
            </p:cNvSpPr>
            <p:nvPr/>
          </p:nvSpPr>
          <p:spPr bwMode="auto">
            <a:xfrm>
              <a:off x="2884" y="2093"/>
              <a:ext cx="19" cy="32"/>
            </a:xfrm>
            <a:custGeom>
              <a:avLst/>
              <a:gdLst>
                <a:gd name="T0" fmla="*/ 3 w 21"/>
                <a:gd name="T1" fmla="*/ 32 h 36"/>
                <a:gd name="T2" fmla="*/ 8 w 21"/>
                <a:gd name="T3" fmla="*/ 30 h 36"/>
                <a:gd name="T4" fmla="*/ 11 w 21"/>
                <a:gd name="T5" fmla="*/ 27 h 36"/>
                <a:gd name="T6" fmla="*/ 14 w 21"/>
                <a:gd name="T7" fmla="*/ 23 h 36"/>
                <a:gd name="T8" fmla="*/ 17 w 21"/>
                <a:gd name="T9" fmla="*/ 18 h 36"/>
                <a:gd name="T10" fmla="*/ 19 w 21"/>
                <a:gd name="T11" fmla="*/ 13 h 36"/>
                <a:gd name="T12" fmla="*/ 19 w 21"/>
                <a:gd name="T13" fmla="*/ 10 h 36"/>
                <a:gd name="T14" fmla="*/ 19 w 21"/>
                <a:gd name="T15" fmla="*/ 5 h 36"/>
                <a:gd name="T16" fmla="*/ 17 w 21"/>
                <a:gd name="T17" fmla="*/ 0 h 36"/>
                <a:gd name="T18" fmla="*/ 10 w 21"/>
                <a:gd name="T19" fmla="*/ 3 h 36"/>
                <a:gd name="T20" fmla="*/ 11 w 21"/>
                <a:gd name="T21" fmla="*/ 5 h 36"/>
                <a:gd name="T22" fmla="*/ 11 w 21"/>
                <a:gd name="T23" fmla="*/ 10 h 36"/>
                <a:gd name="T24" fmla="*/ 11 w 21"/>
                <a:gd name="T25" fmla="*/ 13 h 36"/>
                <a:gd name="T26" fmla="*/ 10 w 21"/>
                <a:gd name="T27" fmla="*/ 15 h 36"/>
                <a:gd name="T28" fmla="*/ 8 w 21"/>
                <a:gd name="T29" fmla="*/ 18 h 36"/>
                <a:gd name="T30" fmla="*/ 5 w 21"/>
                <a:gd name="T31" fmla="*/ 21 h 36"/>
                <a:gd name="T32" fmla="*/ 3 w 21"/>
                <a:gd name="T33" fmla="*/ 23 h 36"/>
                <a:gd name="T34" fmla="*/ 0 w 21"/>
                <a:gd name="T35" fmla="*/ 26 h 36"/>
                <a:gd name="T36" fmla="*/ 3 w 21"/>
                <a:gd name="T37" fmla="*/ 32 h 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 h="36">
                  <a:moveTo>
                    <a:pt x="3" y="36"/>
                  </a:moveTo>
                  <a:lnTo>
                    <a:pt x="9" y="34"/>
                  </a:lnTo>
                  <a:lnTo>
                    <a:pt x="12" y="30"/>
                  </a:lnTo>
                  <a:lnTo>
                    <a:pt x="16" y="26"/>
                  </a:lnTo>
                  <a:lnTo>
                    <a:pt x="19" y="20"/>
                  </a:lnTo>
                  <a:lnTo>
                    <a:pt x="21" y="15"/>
                  </a:lnTo>
                  <a:lnTo>
                    <a:pt x="21" y="11"/>
                  </a:lnTo>
                  <a:lnTo>
                    <a:pt x="21" y="6"/>
                  </a:lnTo>
                  <a:lnTo>
                    <a:pt x="19" y="0"/>
                  </a:lnTo>
                  <a:lnTo>
                    <a:pt x="11" y="3"/>
                  </a:lnTo>
                  <a:lnTo>
                    <a:pt x="12" y="6"/>
                  </a:lnTo>
                  <a:lnTo>
                    <a:pt x="12" y="11"/>
                  </a:lnTo>
                  <a:lnTo>
                    <a:pt x="12" y="15"/>
                  </a:lnTo>
                  <a:lnTo>
                    <a:pt x="11" y="17"/>
                  </a:lnTo>
                  <a:lnTo>
                    <a:pt x="9" y="20"/>
                  </a:lnTo>
                  <a:lnTo>
                    <a:pt x="6" y="24"/>
                  </a:lnTo>
                  <a:lnTo>
                    <a:pt x="3" y="26"/>
                  </a:lnTo>
                  <a:lnTo>
                    <a:pt x="0" y="29"/>
                  </a:lnTo>
                  <a:lnTo>
                    <a:pt x="3" y="36"/>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13" name="Freeform 108">
              <a:extLst>
                <a:ext uri="{FF2B5EF4-FFF2-40B4-BE49-F238E27FC236}">
                  <a16:creationId xmlns:a16="http://schemas.microsoft.com/office/drawing/2014/main" id="{68B3B4AC-A457-76CC-66F5-E8B3758EBDA4}"/>
                </a:ext>
              </a:extLst>
            </p:cNvPr>
            <p:cNvSpPr>
              <a:spLocks/>
            </p:cNvSpPr>
            <p:nvPr/>
          </p:nvSpPr>
          <p:spPr bwMode="auto">
            <a:xfrm>
              <a:off x="2854" y="2108"/>
              <a:ext cx="33" cy="19"/>
            </a:xfrm>
            <a:custGeom>
              <a:avLst/>
              <a:gdLst>
                <a:gd name="T0" fmla="*/ 0 w 37"/>
                <a:gd name="T1" fmla="*/ 3 h 22"/>
                <a:gd name="T2" fmla="*/ 3 w 37"/>
                <a:gd name="T3" fmla="*/ 8 h 22"/>
                <a:gd name="T4" fmla="*/ 6 w 37"/>
                <a:gd name="T5" fmla="*/ 11 h 22"/>
                <a:gd name="T6" fmla="*/ 10 w 37"/>
                <a:gd name="T7" fmla="*/ 15 h 22"/>
                <a:gd name="T8" fmla="*/ 14 w 37"/>
                <a:gd name="T9" fmla="*/ 16 h 22"/>
                <a:gd name="T10" fmla="*/ 20 w 37"/>
                <a:gd name="T11" fmla="*/ 18 h 22"/>
                <a:gd name="T12" fmla="*/ 24 w 37"/>
                <a:gd name="T13" fmla="*/ 19 h 22"/>
                <a:gd name="T14" fmla="*/ 29 w 37"/>
                <a:gd name="T15" fmla="*/ 18 h 22"/>
                <a:gd name="T16" fmla="*/ 33 w 37"/>
                <a:gd name="T17" fmla="*/ 16 h 22"/>
                <a:gd name="T18" fmla="*/ 30 w 37"/>
                <a:gd name="T19" fmla="*/ 10 h 22"/>
                <a:gd name="T20" fmla="*/ 28 w 37"/>
                <a:gd name="T21" fmla="*/ 10 h 22"/>
                <a:gd name="T22" fmla="*/ 24 w 37"/>
                <a:gd name="T23" fmla="*/ 10 h 22"/>
                <a:gd name="T24" fmla="*/ 21 w 37"/>
                <a:gd name="T25" fmla="*/ 10 h 22"/>
                <a:gd name="T26" fmla="*/ 18 w 37"/>
                <a:gd name="T27" fmla="*/ 10 h 22"/>
                <a:gd name="T28" fmla="*/ 14 w 37"/>
                <a:gd name="T29" fmla="*/ 8 h 22"/>
                <a:gd name="T30" fmla="*/ 12 w 37"/>
                <a:gd name="T31" fmla="*/ 6 h 22"/>
                <a:gd name="T32" fmla="*/ 10 w 37"/>
                <a:gd name="T33" fmla="*/ 3 h 22"/>
                <a:gd name="T34" fmla="*/ 7 w 37"/>
                <a:gd name="T35" fmla="*/ 0 h 22"/>
                <a:gd name="T36" fmla="*/ 0 w 37"/>
                <a:gd name="T37" fmla="*/ 3 h 2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7" h="22">
                  <a:moveTo>
                    <a:pt x="0" y="3"/>
                  </a:moveTo>
                  <a:lnTo>
                    <a:pt x="3" y="9"/>
                  </a:lnTo>
                  <a:lnTo>
                    <a:pt x="7" y="13"/>
                  </a:lnTo>
                  <a:lnTo>
                    <a:pt x="11" y="17"/>
                  </a:lnTo>
                  <a:lnTo>
                    <a:pt x="16" y="19"/>
                  </a:lnTo>
                  <a:lnTo>
                    <a:pt x="22" y="21"/>
                  </a:lnTo>
                  <a:lnTo>
                    <a:pt x="27" y="22"/>
                  </a:lnTo>
                  <a:lnTo>
                    <a:pt x="32" y="21"/>
                  </a:lnTo>
                  <a:lnTo>
                    <a:pt x="37" y="19"/>
                  </a:lnTo>
                  <a:lnTo>
                    <a:pt x="34" y="12"/>
                  </a:lnTo>
                  <a:lnTo>
                    <a:pt x="31" y="12"/>
                  </a:lnTo>
                  <a:lnTo>
                    <a:pt x="27" y="12"/>
                  </a:lnTo>
                  <a:lnTo>
                    <a:pt x="23" y="12"/>
                  </a:lnTo>
                  <a:lnTo>
                    <a:pt x="20" y="12"/>
                  </a:lnTo>
                  <a:lnTo>
                    <a:pt x="16" y="9"/>
                  </a:lnTo>
                  <a:lnTo>
                    <a:pt x="13" y="7"/>
                  </a:lnTo>
                  <a:lnTo>
                    <a:pt x="11" y="3"/>
                  </a:lnTo>
                  <a:lnTo>
                    <a:pt x="8" y="0"/>
                  </a:lnTo>
                  <a:lnTo>
                    <a:pt x="0" y="3"/>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14" name="Freeform 109">
              <a:extLst>
                <a:ext uri="{FF2B5EF4-FFF2-40B4-BE49-F238E27FC236}">
                  <a16:creationId xmlns:a16="http://schemas.microsoft.com/office/drawing/2014/main" id="{5BAB302D-F562-6C77-138E-497E09F33CE5}"/>
                </a:ext>
              </a:extLst>
            </p:cNvPr>
            <p:cNvSpPr>
              <a:spLocks/>
            </p:cNvSpPr>
            <p:nvPr/>
          </p:nvSpPr>
          <p:spPr bwMode="auto">
            <a:xfrm>
              <a:off x="3526" y="1784"/>
              <a:ext cx="43" cy="42"/>
            </a:xfrm>
            <a:custGeom>
              <a:avLst/>
              <a:gdLst>
                <a:gd name="T0" fmla="*/ 22 w 48"/>
                <a:gd name="T1" fmla="*/ 0 h 48"/>
                <a:gd name="T2" fmla="*/ 26 w 48"/>
                <a:gd name="T3" fmla="*/ 1 h 48"/>
                <a:gd name="T4" fmla="*/ 30 w 48"/>
                <a:gd name="T5" fmla="*/ 2 h 48"/>
                <a:gd name="T6" fmla="*/ 33 w 48"/>
                <a:gd name="T7" fmla="*/ 4 h 48"/>
                <a:gd name="T8" fmla="*/ 37 w 48"/>
                <a:gd name="T9" fmla="*/ 6 h 48"/>
                <a:gd name="T10" fmla="*/ 39 w 48"/>
                <a:gd name="T11" fmla="*/ 10 h 48"/>
                <a:gd name="T12" fmla="*/ 41 w 48"/>
                <a:gd name="T13" fmla="*/ 13 h 48"/>
                <a:gd name="T14" fmla="*/ 42 w 48"/>
                <a:gd name="T15" fmla="*/ 17 h 48"/>
                <a:gd name="T16" fmla="*/ 43 w 48"/>
                <a:gd name="T17" fmla="*/ 21 h 48"/>
                <a:gd name="T18" fmla="*/ 42 w 48"/>
                <a:gd name="T19" fmla="*/ 25 h 48"/>
                <a:gd name="T20" fmla="*/ 41 w 48"/>
                <a:gd name="T21" fmla="*/ 30 h 48"/>
                <a:gd name="T22" fmla="*/ 39 w 48"/>
                <a:gd name="T23" fmla="*/ 33 h 48"/>
                <a:gd name="T24" fmla="*/ 37 w 48"/>
                <a:gd name="T25" fmla="*/ 36 h 48"/>
                <a:gd name="T26" fmla="*/ 33 w 48"/>
                <a:gd name="T27" fmla="*/ 39 h 48"/>
                <a:gd name="T28" fmla="*/ 30 w 48"/>
                <a:gd name="T29" fmla="*/ 40 h 48"/>
                <a:gd name="T30" fmla="*/ 26 w 48"/>
                <a:gd name="T31" fmla="*/ 42 h 48"/>
                <a:gd name="T32" fmla="*/ 22 w 48"/>
                <a:gd name="T33" fmla="*/ 42 h 48"/>
                <a:gd name="T34" fmla="*/ 17 w 48"/>
                <a:gd name="T35" fmla="*/ 42 h 48"/>
                <a:gd name="T36" fmla="*/ 13 w 48"/>
                <a:gd name="T37" fmla="*/ 40 h 48"/>
                <a:gd name="T38" fmla="*/ 10 w 48"/>
                <a:gd name="T39" fmla="*/ 39 h 48"/>
                <a:gd name="T40" fmla="*/ 6 w 48"/>
                <a:gd name="T41" fmla="*/ 36 h 48"/>
                <a:gd name="T42" fmla="*/ 4 w 48"/>
                <a:gd name="T43" fmla="*/ 33 h 48"/>
                <a:gd name="T44" fmla="*/ 1 w 48"/>
                <a:gd name="T45" fmla="*/ 30 h 48"/>
                <a:gd name="T46" fmla="*/ 1 w 48"/>
                <a:gd name="T47" fmla="*/ 25 h 48"/>
                <a:gd name="T48" fmla="*/ 0 w 48"/>
                <a:gd name="T49" fmla="*/ 21 h 48"/>
                <a:gd name="T50" fmla="*/ 1 w 48"/>
                <a:gd name="T51" fmla="*/ 17 h 48"/>
                <a:gd name="T52" fmla="*/ 1 w 48"/>
                <a:gd name="T53" fmla="*/ 13 h 48"/>
                <a:gd name="T54" fmla="*/ 4 w 48"/>
                <a:gd name="T55" fmla="*/ 10 h 48"/>
                <a:gd name="T56" fmla="*/ 6 w 48"/>
                <a:gd name="T57" fmla="*/ 6 h 48"/>
                <a:gd name="T58" fmla="*/ 10 w 48"/>
                <a:gd name="T59" fmla="*/ 4 h 48"/>
                <a:gd name="T60" fmla="*/ 13 w 48"/>
                <a:gd name="T61" fmla="*/ 2 h 48"/>
                <a:gd name="T62" fmla="*/ 17 w 48"/>
                <a:gd name="T63" fmla="*/ 1 h 48"/>
                <a:gd name="T64" fmla="*/ 22 w 48"/>
                <a:gd name="T65" fmla="*/ 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 h="48">
                  <a:moveTo>
                    <a:pt x="24" y="0"/>
                  </a:moveTo>
                  <a:lnTo>
                    <a:pt x="29" y="1"/>
                  </a:lnTo>
                  <a:lnTo>
                    <a:pt x="33" y="2"/>
                  </a:lnTo>
                  <a:lnTo>
                    <a:pt x="37" y="4"/>
                  </a:lnTo>
                  <a:lnTo>
                    <a:pt x="41" y="7"/>
                  </a:lnTo>
                  <a:lnTo>
                    <a:pt x="43" y="11"/>
                  </a:lnTo>
                  <a:lnTo>
                    <a:pt x="46" y="15"/>
                  </a:lnTo>
                  <a:lnTo>
                    <a:pt x="47" y="19"/>
                  </a:lnTo>
                  <a:lnTo>
                    <a:pt x="48" y="24"/>
                  </a:lnTo>
                  <a:lnTo>
                    <a:pt x="47" y="29"/>
                  </a:lnTo>
                  <a:lnTo>
                    <a:pt x="46" y="34"/>
                  </a:lnTo>
                  <a:lnTo>
                    <a:pt x="43" y="38"/>
                  </a:lnTo>
                  <a:lnTo>
                    <a:pt x="41" y="41"/>
                  </a:lnTo>
                  <a:lnTo>
                    <a:pt x="37" y="45"/>
                  </a:lnTo>
                  <a:lnTo>
                    <a:pt x="33" y="46"/>
                  </a:lnTo>
                  <a:lnTo>
                    <a:pt x="29" y="48"/>
                  </a:lnTo>
                  <a:lnTo>
                    <a:pt x="24" y="48"/>
                  </a:lnTo>
                  <a:lnTo>
                    <a:pt x="19" y="48"/>
                  </a:lnTo>
                  <a:lnTo>
                    <a:pt x="14" y="46"/>
                  </a:lnTo>
                  <a:lnTo>
                    <a:pt x="11" y="45"/>
                  </a:lnTo>
                  <a:lnTo>
                    <a:pt x="7" y="41"/>
                  </a:lnTo>
                  <a:lnTo>
                    <a:pt x="4" y="38"/>
                  </a:lnTo>
                  <a:lnTo>
                    <a:pt x="1" y="34"/>
                  </a:lnTo>
                  <a:lnTo>
                    <a:pt x="1" y="29"/>
                  </a:lnTo>
                  <a:lnTo>
                    <a:pt x="0" y="24"/>
                  </a:lnTo>
                  <a:lnTo>
                    <a:pt x="1" y="19"/>
                  </a:lnTo>
                  <a:lnTo>
                    <a:pt x="1" y="15"/>
                  </a:lnTo>
                  <a:lnTo>
                    <a:pt x="4" y="11"/>
                  </a:lnTo>
                  <a:lnTo>
                    <a:pt x="7" y="7"/>
                  </a:lnTo>
                  <a:lnTo>
                    <a:pt x="11" y="4"/>
                  </a:lnTo>
                  <a:lnTo>
                    <a:pt x="14" y="2"/>
                  </a:lnTo>
                  <a:lnTo>
                    <a:pt x="19" y="1"/>
                  </a:lnTo>
                  <a:lnTo>
                    <a:pt x="24"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15" name="Freeform 110">
              <a:extLst>
                <a:ext uri="{FF2B5EF4-FFF2-40B4-BE49-F238E27FC236}">
                  <a16:creationId xmlns:a16="http://schemas.microsoft.com/office/drawing/2014/main" id="{550687E4-EBBA-490D-1EE7-0B63C9A5392A}"/>
                </a:ext>
              </a:extLst>
            </p:cNvPr>
            <p:cNvSpPr>
              <a:spLocks/>
            </p:cNvSpPr>
            <p:nvPr/>
          </p:nvSpPr>
          <p:spPr bwMode="auto">
            <a:xfrm>
              <a:off x="3547" y="1780"/>
              <a:ext cx="25" cy="25"/>
            </a:xfrm>
            <a:custGeom>
              <a:avLst/>
              <a:gdLst>
                <a:gd name="T0" fmla="*/ 25 w 28"/>
                <a:gd name="T1" fmla="*/ 25 h 28"/>
                <a:gd name="T2" fmla="*/ 25 w 28"/>
                <a:gd name="T3" fmla="*/ 20 h 28"/>
                <a:gd name="T4" fmla="*/ 23 w 28"/>
                <a:gd name="T5" fmla="*/ 15 h 28"/>
                <a:gd name="T6" fmla="*/ 21 w 28"/>
                <a:gd name="T7" fmla="*/ 11 h 28"/>
                <a:gd name="T8" fmla="*/ 18 w 28"/>
                <a:gd name="T9" fmla="*/ 6 h 28"/>
                <a:gd name="T10" fmla="*/ 13 w 28"/>
                <a:gd name="T11" fmla="*/ 4 h 28"/>
                <a:gd name="T12" fmla="*/ 9 w 28"/>
                <a:gd name="T13" fmla="*/ 2 h 28"/>
                <a:gd name="T14" fmla="*/ 4 w 28"/>
                <a:gd name="T15" fmla="*/ 1 h 28"/>
                <a:gd name="T16" fmla="*/ 0 w 28"/>
                <a:gd name="T17" fmla="*/ 0 h 28"/>
                <a:gd name="T18" fmla="*/ 0 w 28"/>
                <a:gd name="T19" fmla="*/ 8 h 28"/>
                <a:gd name="T20" fmla="*/ 4 w 28"/>
                <a:gd name="T21" fmla="*/ 8 h 28"/>
                <a:gd name="T22" fmla="*/ 6 w 28"/>
                <a:gd name="T23" fmla="*/ 9 h 28"/>
                <a:gd name="T24" fmla="*/ 9 w 28"/>
                <a:gd name="T25" fmla="*/ 11 h 28"/>
                <a:gd name="T26" fmla="*/ 13 w 28"/>
                <a:gd name="T27" fmla="*/ 13 h 28"/>
                <a:gd name="T28" fmla="*/ 13 w 28"/>
                <a:gd name="T29" fmla="*/ 15 h 28"/>
                <a:gd name="T30" fmla="*/ 16 w 28"/>
                <a:gd name="T31" fmla="*/ 19 h 28"/>
                <a:gd name="T32" fmla="*/ 17 w 28"/>
                <a:gd name="T33" fmla="*/ 21 h 28"/>
                <a:gd name="T34" fmla="*/ 17 w 28"/>
                <a:gd name="T35" fmla="*/ 25 h 28"/>
                <a:gd name="T36" fmla="*/ 25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28"/>
                  </a:moveTo>
                  <a:lnTo>
                    <a:pt x="28" y="22"/>
                  </a:lnTo>
                  <a:lnTo>
                    <a:pt x="26" y="17"/>
                  </a:lnTo>
                  <a:lnTo>
                    <a:pt x="24" y="12"/>
                  </a:lnTo>
                  <a:lnTo>
                    <a:pt x="20" y="7"/>
                  </a:lnTo>
                  <a:lnTo>
                    <a:pt x="15" y="4"/>
                  </a:lnTo>
                  <a:lnTo>
                    <a:pt x="10" y="2"/>
                  </a:lnTo>
                  <a:lnTo>
                    <a:pt x="5" y="1"/>
                  </a:lnTo>
                  <a:lnTo>
                    <a:pt x="0" y="0"/>
                  </a:lnTo>
                  <a:lnTo>
                    <a:pt x="0" y="9"/>
                  </a:lnTo>
                  <a:lnTo>
                    <a:pt x="4" y="9"/>
                  </a:lnTo>
                  <a:lnTo>
                    <a:pt x="7" y="10"/>
                  </a:lnTo>
                  <a:lnTo>
                    <a:pt x="10" y="12"/>
                  </a:lnTo>
                  <a:lnTo>
                    <a:pt x="14" y="14"/>
                  </a:lnTo>
                  <a:lnTo>
                    <a:pt x="15" y="17"/>
                  </a:lnTo>
                  <a:lnTo>
                    <a:pt x="18" y="21"/>
                  </a:lnTo>
                  <a:lnTo>
                    <a:pt x="19" y="24"/>
                  </a:lnTo>
                  <a:lnTo>
                    <a:pt x="19" y="28"/>
                  </a:lnTo>
                  <a:lnTo>
                    <a:pt x="28"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16" name="Freeform 111">
              <a:extLst>
                <a:ext uri="{FF2B5EF4-FFF2-40B4-BE49-F238E27FC236}">
                  <a16:creationId xmlns:a16="http://schemas.microsoft.com/office/drawing/2014/main" id="{62BC78D6-6C9A-89BB-DF75-0577A5F44B31}"/>
                </a:ext>
              </a:extLst>
            </p:cNvPr>
            <p:cNvSpPr>
              <a:spLocks/>
            </p:cNvSpPr>
            <p:nvPr/>
          </p:nvSpPr>
          <p:spPr bwMode="auto">
            <a:xfrm>
              <a:off x="3547" y="1805"/>
              <a:ext cx="25" cy="26"/>
            </a:xfrm>
            <a:custGeom>
              <a:avLst/>
              <a:gdLst>
                <a:gd name="T0" fmla="*/ 0 w 28"/>
                <a:gd name="T1" fmla="*/ 26 h 29"/>
                <a:gd name="T2" fmla="*/ 4 w 28"/>
                <a:gd name="T3" fmla="*/ 25 h 29"/>
                <a:gd name="T4" fmla="*/ 9 w 28"/>
                <a:gd name="T5" fmla="*/ 23 h 29"/>
                <a:gd name="T6" fmla="*/ 13 w 28"/>
                <a:gd name="T7" fmla="*/ 22 h 29"/>
                <a:gd name="T8" fmla="*/ 18 w 28"/>
                <a:gd name="T9" fmla="*/ 19 h 29"/>
                <a:gd name="T10" fmla="*/ 21 w 28"/>
                <a:gd name="T11" fmla="*/ 14 h 29"/>
                <a:gd name="T12" fmla="*/ 23 w 28"/>
                <a:gd name="T13" fmla="*/ 10 h 29"/>
                <a:gd name="T14" fmla="*/ 25 w 28"/>
                <a:gd name="T15" fmla="*/ 5 h 29"/>
                <a:gd name="T16" fmla="*/ 25 w 28"/>
                <a:gd name="T17" fmla="*/ 0 h 29"/>
                <a:gd name="T18" fmla="*/ 17 w 28"/>
                <a:gd name="T19" fmla="*/ 0 h 29"/>
                <a:gd name="T20" fmla="*/ 17 w 28"/>
                <a:gd name="T21" fmla="*/ 4 h 29"/>
                <a:gd name="T22" fmla="*/ 16 w 28"/>
                <a:gd name="T23" fmla="*/ 7 h 29"/>
                <a:gd name="T24" fmla="*/ 13 w 28"/>
                <a:gd name="T25" fmla="*/ 10 h 29"/>
                <a:gd name="T26" fmla="*/ 13 w 28"/>
                <a:gd name="T27" fmla="*/ 13 h 29"/>
                <a:gd name="T28" fmla="*/ 9 w 28"/>
                <a:gd name="T29" fmla="*/ 14 h 29"/>
                <a:gd name="T30" fmla="*/ 6 w 28"/>
                <a:gd name="T31" fmla="*/ 17 h 29"/>
                <a:gd name="T32" fmla="*/ 4 w 28"/>
                <a:gd name="T33" fmla="*/ 17 h 29"/>
                <a:gd name="T34" fmla="*/ 0 w 28"/>
                <a:gd name="T35" fmla="*/ 18 h 29"/>
                <a:gd name="T36" fmla="*/ 0 w 28"/>
                <a:gd name="T37" fmla="*/ 26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0" y="29"/>
                  </a:moveTo>
                  <a:lnTo>
                    <a:pt x="5" y="28"/>
                  </a:lnTo>
                  <a:lnTo>
                    <a:pt x="10" y="26"/>
                  </a:lnTo>
                  <a:lnTo>
                    <a:pt x="15" y="24"/>
                  </a:lnTo>
                  <a:lnTo>
                    <a:pt x="20" y="21"/>
                  </a:lnTo>
                  <a:lnTo>
                    <a:pt x="24" y="16"/>
                  </a:lnTo>
                  <a:lnTo>
                    <a:pt x="26" y="11"/>
                  </a:lnTo>
                  <a:lnTo>
                    <a:pt x="28" y="6"/>
                  </a:lnTo>
                  <a:lnTo>
                    <a:pt x="28" y="0"/>
                  </a:lnTo>
                  <a:lnTo>
                    <a:pt x="19" y="0"/>
                  </a:lnTo>
                  <a:lnTo>
                    <a:pt x="19" y="5"/>
                  </a:lnTo>
                  <a:lnTo>
                    <a:pt x="18" y="8"/>
                  </a:lnTo>
                  <a:lnTo>
                    <a:pt x="15" y="11"/>
                  </a:lnTo>
                  <a:lnTo>
                    <a:pt x="14" y="14"/>
                  </a:lnTo>
                  <a:lnTo>
                    <a:pt x="10" y="16"/>
                  </a:lnTo>
                  <a:lnTo>
                    <a:pt x="7" y="19"/>
                  </a:lnTo>
                  <a:lnTo>
                    <a:pt x="4" y="19"/>
                  </a:lnTo>
                  <a:lnTo>
                    <a:pt x="0" y="20"/>
                  </a:lnTo>
                  <a:lnTo>
                    <a:pt x="0" y="29"/>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17" name="Freeform 112">
              <a:extLst>
                <a:ext uri="{FF2B5EF4-FFF2-40B4-BE49-F238E27FC236}">
                  <a16:creationId xmlns:a16="http://schemas.microsoft.com/office/drawing/2014/main" id="{512BD25A-1FC2-2F63-6636-F409EC9A8608}"/>
                </a:ext>
              </a:extLst>
            </p:cNvPr>
            <p:cNvSpPr>
              <a:spLocks/>
            </p:cNvSpPr>
            <p:nvPr/>
          </p:nvSpPr>
          <p:spPr bwMode="auto">
            <a:xfrm>
              <a:off x="3522" y="1805"/>
              <a:ext cx="25" cy="26"/>
            </a:xfrm>
            <a:custGeom>
              <a:avLst/>
              <a:gdLst>
                <a:gd name="T0" fmla="*/ 0 w 28"/>
                <a:gd name="T1" fmla="*/ 0 h 29"/>
                <a:gd name="T2" fmla="*/ 0 w 28"/>
                <a:gd name="T3" fmla="*/ 5 h 29"/>
                <a:gd name="T4" fmla="*/ 1 w 28"/>
                <a:gd name="T5" fmla="*/ 10 h 29"/>
                <a:gd name="T6" fmla="*/ 4 w 28"/>
                <a:gd name="T7" fmla="*/ 14 h 29"/>
                <a:gd name="T8" fmla="*/ 7 w 28"/>
                <a:gd name="T9" fmla="*/ 19 h 29"/>
                <a:gd name="T10" fmla="*/ 10 w 28"/>
                <a:gd name="T11" fmla="*/ 22 h 29"/>
                <a:gd name="T12" fmla="*/ 14 w 28"/>
                <a:gd name="T13" fmla="*/ 23 h 29"/>
                <a:gd name="T14" fmla="*/ 20 w 28"/>
                <a:gd name="T15" fmla="*/ 25 h 29"/>
                <a:gd name="T16" fmla="*/ 25 w 28"/>
                <a:gd name="T17" fmla="*/ 26 h 29"/>
                <a:gd name="T18" fmla="*/ 25 w 28"/>
                <a:gd name="T19" fmla="*/ 18 h 29"/>
                <a:gd name="T20" fmla="*/ 21 w 28"/>
                <a:gd name="T21" fmla="*/ 17 h 29"/>
                <a:gd name="T22" fmla="*/ 17 w 28"/>
                <a:gd name="T23" fmla="*/ 17 h 29"/>
                <a:gd name="T24" fmla="*/ 15 w 28"/>
                <a:gd name="T25" fmla="*/ 15 h 29"/>
                <a:gd name="T26" fmla="*/ 13 w 28"/>
                <a:gd name="T27" fmla="*/ 13 h 29"/>
                <a:gd name="T28" fmla="*/ 10 w 28"/>
                <a:gd name="T29" fmla="*/ 10 h 29"/>
                <a:gd name="T30" fmla="*/ 9 w 28"/>
                <a:gd name="T31" fmla="*/ 7 h 29"/>
                <a:gd name="T32" fmla="*/ 8 w 28"/>
                <a:gd name="T33" fmla="*/ 4 h 29"/>
                <a:gd name="T34" fmla="*/ 7 w 28"/>
                <a:gd name="T35" fmla="*/ 0 h 29"/>
                <a:gd name="T36" fmla="*/ 0 w 28"/>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0" y="0"/>
                  </a:moveTo>
                  <a:lnTo>
                    <a:pt x="0" y="6"/>
                  </a:lnTo>
                  <a:lnTo>
                    <a:pt x="1" y="11"/>
                  </a:lnTo>
                  <a:lnTo>
                    <a:pt x="5" y="16"/>
                  </a:lnTo>
                  <a:lnTo>
                    <a:pt x="8" y="21"/>
                  </a:lnTo>
                  <a:lnTo>
                    <a:pt x="11" y="24"/>
                  </a:lnTo>
                  <a:lnTo>
                    <a:pt x="16" y="26"/>
                  </a:lnTo>
                  <a:lnTo>
                    <a:pt x="22" y="28"/>
                  </a:lnTo>
                  <a:lnTo>
                    <a:pt x="28" y="29"/>
                  </a:lnTo>
                  <a:lnTo>
                    <a:pt x="28" y="20"/>
                  </a:lnTo>
                  <a:lnTo>
                    <a:pt x="23" y="19"/>
                  </a:lnTo>
                  <a:lnTo>
                    <a:pt x="19" y="19"/>
                  </a:lnTo>
                  <a:lnTo>
                    <a:pt x="17" y="17"/>
                  </a:lnTo>
                  <a:lnTo>
                    <a:pt x="15" y="14"/>
                  </a:lnTo>
                  <a:lnTo>
                    <a:pt x="11" y="11"/>
                  </a:lnTo>
                  <a:lnTo>
                    <a:pt x="10" y="8"/>
                  </a:lnTo>
                  <a:lnTo>
                    <a:pt x="9" y="5"/>
                  </a:lnTo>
                  <a:lnTo>
                    <a:pt x="8"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18" name="Freeform 113">
              <a:extLst>
                <a:ext uri="{FF2B5EF4-FFF2-40B4-BE49-F238E27FC236}">
                  <a16:creationId xmlns:a16="http://schemas.microsoft.com/office/drawing/2014/main" id="{63884E59-0348-59EB-126E-138D8F24570F}"/>
                </a:ext>
              </a:extLst>
            </p:cNvPr>
            <p:cNvSpPr>
              <a:spLocks/>
            </p:cNvSpPr>
            <p:nvPr/>
          </p:nvSpPr>
          <p:spPr bwMode="auto">
            <a:xfrm>
              <a:off x="3522" y="1780"/>
              <a:ext cx="25" cy="25"/>
            </a:xfrm>
            <a:custGeom>
              <a:avLst/>
              <a:gdLst>
                <a:gd name="T0" fmla="*/ 25 w 28"/>
                <a:gd name="T1" fmla="*/ 0 h 28"/>
                <a:gd name="T2" fmla="*/ 20 w 28"/>
                <a:gd name="T3" fmla="*/ 1 h 28"/>
                <a:gd name="T4" fmla="*/ 14 w 28"/>
                <a:gd name="T5" fmla="*/ 2 h 28"/>
                <a:gd name="T6" fmla="*/ 10 w 28"/>
                <a:gd name="T7" fmla="*/ 4 h 28"/>
                <a:gd name="T8" fmla="*/ 7 w 28"/>
                <a:gd name="T9" fmla="*/ 6 h 28"/>
                <a:gd name="T10" fmla="*/ 4 w 28"/>
                <a:gd name="T11" fmla="*/ 11 h 28"/>
                <a:gd name="T12" fmla="*/ 1 w 28"/>
                <a:gd name="T13" fmla="*/ 15 h 28"/>
                <a:gd name="T14" fmla="*/ 0 w 28"/>
                <a:gd name="T15" fmla="*/ 20 h 28"/>
                <a:gd name="T16" fmla="*/ 0 w 28"/>
                <a:gd name="T17" fmla="*/ 25 h 28"/>
                <a:gd name="T18" fmla="*/ 7 w 28"/>
                <a:gd name="T19" fmla="*/ 25 h 28"/>
                <a:gd name="T20" fmla="*/ 8 w 28"/>
                <a:gd name="T21" fmla="*/ 21 h 28"/>
                <a:gd name="T22" fmla="*/ 9 w 28"/>
                <a:gd name="T23" fmla="*/ 19 h 28"/>
                <a:gd name="T24" fmla="*/ 10 w 28"/>
                <a:gd name="T25" fmla="*/ 15 h 28"/>
                <a:gd name="T26" fmla="*/ 13 w 28"/>
                <a:gd name="T27" fmla="*/ 13 h 28"/>
                <a:gd name="T28" fmla="*/ 15 w 28"/>
                <a:gd name="T29" fmla="*/ 11 h 28"/>
                <a:gd name="T30" fmla="*/ 17 w 28"/>
                <a:gd name="T31" fmla="*/ 9 h 28"/>
                <a:gd name="T32" fmla="*/ 21 w 28"/>
                <a:gd name="T33" fmla="*/ 8 h 28"/>
                <a:gd name="T34" fmla="*/ 25 w 28"/>
                <a:gd name="T35" fmla="*/ 8 h 28"/>
                <a:gd name="T36" fmla="*/ 25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0"/>
                  </a:moveTo>
                  <a:lnTo>
                    <a:pt x="22" y="1"/>
                  </a:lnTo>
                  <a:lnTo>
                    <a:pt x="16" y="2"/>
                  </a:lnTo>
                  <a:lnTo>
                    <a:pt x="11" y="4"/>
                  </a:lnTo>
                  <a:lnTo>
                    <a:pt x="8" y="7"/>
                  </a:lnTo>
                  <a:lnTo>
                    <a:pt x="4" y="12"/>
                  </a:lnTo>
                  <a:lnTo>
                    <a:pt x="1" y="17"/>
                  </a:lnTo>
                  <a:lnTo>
                    <a:pt x="0" y="22"/>
                  </a:lnTo>
                  <a:lnTo>
                    <a:pt x="0" y="28"/>
                  </a:lnTo>
                  <a:lnTo>
                    <a:pt x="8" y="28"/>
                  </a:lnTo>
                  <a:lnTo>
                    <a:pt x="9" y="24"/>
                  </a:lnTo>
                  <a:lnTo>
                    <a:pt x="10" y="21"/>
                  </a:lnTo>
                  <a:lnTo>
                    <a:pt x="11" y="17"/>
                  </a:lnTo>
                  <a:lnTo>
                    <a:pt x="15" y="14"/>
                  </a:lnTo>
                  <a:lnTo>
                    <a:pt x="17" y="12"/>
                  </a:lnTo>
                  <a:lnTo>
                    <a:pt x="19" y="10"/>
                  </a:lnTo>
                  <a:lnTo>
                    <a:pt x="23" y="9"/>
                  </a:lnTo>
                  <a:lnTo>
                    <a:pt x="28" y="9"/>
                  </a:lnTo>
                  <a:lnTo>
                    <a:pt x="28"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19" name="Freeform 114">
              <a:extLst>
                <a:ext uri="{FF2B5EF4-FFF2-40B4-BE49-F238E27FC236}">
                  <a16:creationId xmlns:a16="http://schemas.microsoft.com/office/drawing/2014/main" id="{A3C3EA85-A562-11C9-2FCD-4378FA11130D}"/>
                </a:ext>
              </a:extLst>
            </p:cNvPr>
            <p:cNvSpPr>
              <a:spLocks/>
            </p:cNvSpPr>
            <p:nvPr/>
          </p:nvSpPr>
          <p:spPr bwMode="auto">
            <a:xfrm>
              <a:off x="3330" y="1523"/>
              <a:ext cx="43" cy="42"/>
            </a:xfrm>
            <a:custGeom>
              <a:avLst/>
              <a:gdLst>
                <a:gd name="T0" fmla="*/ 22 w 48"/>
                <a:gd name="T1" fmla="*/ 0 h 47"/>
                <a:gd name="T2" fmla="*/ 26 w 48"/>
                <a:gd name="T3" fmla="*/ 0 h 47"/>
                <a:gd name="T4" fmla="*/ 30 w 48"/>
                <a:gd name="T5" fmla="*/ 1 h 47"/>
                <a:gd name="T6" fmla="*/ 33 w 48"/>
                <a:gd name="T7" fmla="*/ 3 h 47"/>
                <a:gd name="T8" fmla="*/ 37 w 48"/>
                <a:gd name="T9" fmla="*/ 5 h 47"/>
                <a:gd name="T10" fmla="*/ 39 w 48"/>
                <a:gd name="T11" fmla="*/ 9 h 47"/>
                <a:gd name="T12" fmla="*/ 41 w 48"/>
                <a:gd name="T13" fmla="*/ 13 h 47"/>
                <a:gd name="T14" fmla="*/ 42 w 48"/>
                <a:gd name="T15" fmla="*/ 17 h 47"/>
                <a:gd name="T16" fmla="*/ 43 w 48"/>
                <a:gd name="T17" fmla="*/ 21 h 47"/>
                <a:gd name="T18" fmla="*/ 42 w 48"/>
                <a:gd name="T19" fmla="*/ 25 h 47"/>
                <a:gd name="T20" fmla="*/ 41 w 48"/>
                <a:gd name="T21" fmla="*/ 29 h 47"/>
                <a:gd name="T22" fmla="*/ 39 w 48"/>
                <a:gd name="T23" fmla="*/ 33 h 47"/>
                <a:gd name="T24" fmla="*/ 37 w 48"/>
                <a:gd name="T25" fmla="*/ 36 h 47"/>
                <a:gd name="T26" fmla="*/ 33 w 48"/>
                <a:gd name="T27" fmla="*/ 38 h 47"/>
                <a:gd name="T28" fmla="*/ 30 w 48"/>
                <a:gd name="T29" fmla="*/ 41 h 47"/>
                <a:gd name="T30" fmla="*/ 26 w 48"/>
                <a:gd name="T31" fmla="*/ 42 h 47"/>
                <a:gd name="T32" fmla="*/ 22 w 48"/>
                <a:gd name="T33" fmla="*/ 42 h 47"/>
                <a:gd name="T34" fmla="*/ 17 w 48"/>
                <a:gd name="T35" fmla="*/ 42 h 47"/>
                <a:gd name="T36" fmla="*/ 13 w 48"/>
                <a:gd name="T37" fmla="*/ 41 h 47"/>
                <a:gd name="T38" fmla="*/ 10 w 48"/>
                <a:gd name="T39" fmla="*/ 38 h 47"/>
                <a:gd name="T40" fmla="*/ 7 w 48"/>
                <a:gd name="T41" fmla="*/ 36 h 47"/>
                <a:gd name="T42" fmla="*/ 4 w 48"/>
                <a:gd name="T43" fmla="*/ 33 h 47"/>
                <a:gd name="T44" fmla="*/ 2 w 48"/>
                <a:gd name="T45" fmla="*/ 29 h 47"/>
                <a:gd name="T46" fmla="*/ 0 w 48"/>
                <a:gd name="T47" fmla="*/ 25 h 47"/>
                <a:gd name="T48" fmla="*/ 0 w 48"/>
                <a:gd name="T49" fmla="*/ 21 h 47"/>
                <a:gd name="T50" fmla="*/ 0 w 48"/>
                <a:gd name="T51" fmla="*/ 17 h 47"/>
                <a:gd name="T52" fmla="*/ 2 w 48"/>
                <a:gd name="T53" fmla="*/ 13 h 47"/>
                <a:gd name="T54" fmla="*/ 4 w 48"/>
                <a:gd name="T55" fmla="*/ 9 h 47"/>
                <a:gd name="T56" fmla="*/ 7 w 48"/>
                <a:gd name="T57" fmla="*/ 5 h 47"/>
                <a:gd name="T58" fmla="*/ 10 w 48"/>
                <a:gd name="T59" fmla="*/ 3 h 47"/>
                <a:gd name="T60" fmla="*/ 13 w 48"/>
                <a:gd name="T61" fmla="*/ 1 h 47"/>
                <a:gd name="T62" fmla="*/ 17 w 48"/>
                <a:gd name="T63" fmla="*/ 0 h 47"/>
                <a:gd name="T64" fmla="*/ 22 w 48"/>
                <a:gd name="T65" fmla="*/ 0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 h="47">
                  <a:moveTo>
                    <a:pt x="24" y="0"/>
                  </a:moveTo>
                  <a:lnTo>
                    <a:pt x="29" y="0"/>
                  </a:lnTo>
                  <a:lnTo>
                    <a:pt x="33" y="1"/>
                  </a:lnTo>
                  <a:lnTo>
                    <a:pt x="37" y="3"/>
                  </a:lnTo>
                  <a:lnTo>
                    <a:pt x="41" y="6"/>
                  </a:lnTo>
                  <a:lnTo>
                    <a:pt x="44" y="10"/>
                  </a:lnTo>
                  <a:lnTo>
                    <a:pt x="46" y="14"/>
                  </a:lnTo>
                  <a:lnTo>
                    <a:pt x="47" y="19"/>
                  </a:lnTo>
                  <a:lnTo>
                    <a:pt x="48" y="24"/>
                  </a:lnTo>
                  <a:lnTo>
                    <a:pt x="47" y="28"/>
                  </a:lnTo>
                  <a:lnTo>
                    <a:pt x="46" y="33"/>
                  </a:lnTo>
                  <a:lnTo>
                    <a:pt x="44" y="37"/>
                  </a:lnTo>
                  <a:lnTo>
                    <a:pt x="41" y="40"/>
                  </a:lnTo>
                  <a:lnTo>
                    <a:pt x="37" y="43"/>
                  </a:lnTo>
                  <a:lnTo>
                    <a:pt x="33" y="46"/>
                  </a:lnTo>
                  <a:lnTo>
                    <a:pt x="29" y="47"/>
                  </a:lnTo>
                  <a:lnTo>
                    <a:pt x="24" y="47"/>
                  </a:lnTo>
                  <a:lnTo>
                    <a:pt x="19" y="47"/>
                  </a:lnTo>
                  <a:lnTo>
                    <a:pt x="14" y="46"/>
                  </a:lnTo>
                  <a:lnTo>
                    <a:pt x="11" y="43"/>
                  </a:lnTo>
                  <a:lnTo>
                    <a:pt x="8" y="40"/>
                  </a:lnTo>
                  <a:lnTo>
                    <a:pt x="4" y="37"/>
                  </a:lnTo>
                  <a:lnTo>
                    <a:pt x="2" y="33"/>
                  </a:lnTo>
                  <a:lnTo>
                    <a:pt x="0" y="28"/>
                  </a:lnTo>
                  <a:lnTo>
                    <a:pt x="0" y="24"/>
                  </a:lnTo>
                  <a:lnTo>
                    <a:pt x="0" y="19"/>
                  </a:lnTo>
                  <a:lnTo>
                    <a:pt x="2" y="14"/>
                  </a:lnTo>
                  <a:lnTo>
                    <a:pt x="4" y="10"/>
                  </a:lnTo>
                  <a:lnTo>
                    <a:pt x="8" y="6"/>
                  </a:lnTo>
                  <a:lnTo>
                    <a:pt x="11" y="3"/>
                  </a:lnTo>
                  <a:lnTo>
                    <a:pt x="14" y="1"/>
                  </a:lnTo>
                  <a:lnTo>
                    <a:pt x="19" y="0"/>
                  </a:lnTo>
                  <a:lnTo>
                    <a:pt x="24"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20" name="Freeform 115">
              <a:extLst>
                <a:ext uri="{FF2B5EF4-FFF2-40B4-BE49-F238E27FC236}">
                  <a16:creationId xmlns:a16="http://schemas.microsoft.com/office/drawing/2014/main" id="{AD479A80-7E7D-FD2F-B1D7-B0C7C50299A8}"/>
                </a:ext>
              </a:extLst>
            </p:cNvPr>
            <p:cNvSpPr>
              <a:spLocks/>
            </p:cNvSpPr>
            <p:nvPr/>
          </p:nvSpPr>
          <p:spPr bwMode="auto">
            <a:xfrm>
              <a:off x="3352" y="1519"/>
              <a:ext cx="25" cy="26"/>
            </a:xfrm>
            <a:custGeom>
              <a:avLst/>
              <a:gdLst>
                <a:gd name="T0" fmla="*/ 25 w 28"/>
                <a:gd name="T1" fmla="*/ 26 h 29"/>
                <a:gd name="T2" fmla="*/ 24 w 28"/>
                <a:gd name="T3" fmla="*/ 21 h 29"/>
                <a:gd name="T4" fmla="*/ 23 w 28"/>
                <a:gd name="T5" fmla="*/ 15 h 29"/>
                <a:gd name="T6" fmla="*/ 21 w 28"/>
                <a:gd name="T7" fmla="*/ 12 h 29"/>
                <a:gd name="T8" fmla="*/ 19 w 28"/>
                <a:gd name="T9" fmla="*/ 7 h 29"/>
                <a:gd name="T10" fmla="*/ 13 w 28"/>
                <a:gd name="T11" fmla="*/ 4 h 29"/>
                <a:gd name="T12" fmla="*/ 10 w 28"/>
                <a:gd name="T13" fmla="*/ 2 h 29"/>
                <a:gd name="T14" fmla="*/ 4 w 28"/>
                <a:gd name="T15" fmla="*/ 1 h 29"/>
                <a:gd name="T16" fmla="*/ 0 w 28"/>
                <a:gd name="T17" fmla="*/ 0 h 29"/>
                <a:gd name="T18" fmla="*/ 0 w 28"/>
                <a:gd name="T19" fmla="*/ 8 h 29"/>
                <a:gd name="T20" fmla="*/ 4 w 28"/>
                <a:gd name="T21" fmla="*/ 9 h 29"/>
                <a:gd name="T22" fmla="*/ 7 w 28"/>
                <a:gd name="T23" fmla="*/ 9 h 29"/>
                <a:gd name="T24" fmla="*/ 10 w 28"/>
                <a:gd name="T25" fmla="*/ 11 h 29"/>
                <a:gd name="T26" fmla="*/ 12 w 28"/>
                <a:gd name="T27" fmla="*/ 13 h 29"/>
                <a:gd name="T28" fmla="*/ 14 w 28"/>
                <a:gd name="T29" fmla="*/ 15 h 29"/>
                <a:gd name="T30" fmla="*/ 16 w 28"/>
                <a:gd name="T31" fmla="*/ 18 h 29"/>
                <a:gd name="T32" fmla="*/ 16 w 28"/>
                <a:gd name="T33" fmla="*/ 22 h 29"/>
                <a:gd name="T34" fmla="*/ 17 w 28"/>
                <a:gd name="T35" fmla="*/ 26 h 29"/>
                <a:gd name="T36" fmla="*/ 25 w 28"/>
                <a:gd name="T37" fmla="*/ 26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28" y="29"/>
                  </a:moveTo>
                  <a:lnTo>
                    <a:pt x="27" y="23"/>
                  </a:lnTo>
                  <a:lnTo>
                    <a:pt x="26" y="17"/>
                  </a:lnTo>
                  <a:lnTo>
                    <a:pt x="24" y="13"/>
                  </a:lnTo>
                  <a:lnTo>
                    <a:pt x="21" y="8"/>
                  </a:lnTo>
                  <a:lnTo>
                    <a:pt x="15" y="5"/>
                  </a:lnTo>
                  <a:lnTo>
                    <a:pt x="11" y="2"/>
                  </a:lnTo>
                  <a:lnTo>
                    <a:pt x="5" y="1"/>
                  </a:lnTo>
                  <a:lnTo>
                    <a:pt x="0" y="0"/>
                  </a:lnTo>
                  <a:lnTo>
                    <a:pt x="0" y="9"/>
                  </a:lnTo>
                  <a:lnTo>
                    <a:pt x="4" y="10"/>
                  </a:lnTo>
                  <a:lnTo>
                    <a:pt x="8" y="10"/>
                  </a:lnTo>
                  <a:lnTo>
                    <a:pt x="11" y="12"/>
                  </a:lnTo>
                  <a:lnTo>
                    <a:pt x="13" y="15"/>
                  </a:lnTo>
                  <a:lnTo>
                    <a:pt x="16" y="17"/>
                  </a:lnTo>
                  <a:lnTo>
                    <a:pt x="18" y="20"/>
                  </a:lnTo>
                  <a:lnTo>
                    <a:pt x="18" y="24"/>
                  </a:lnTo>
                  <a:lnTo>
                    <a:pt x="19" y="29"/>
                  </a:lnTo>
                  <a:lnTo>
                    <a:pt x="28" y="29"/>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21" name="Freeform 116">
              <a:extLst>
                <a:ext uri="{FF2B5EF4-FFF2-40B4-BE49-F238E27FC236}">
                  <a16:creationId xmlns:a16="http://schemas.microsoft.com/office/drawing/2014/main" id="{F37C951F-8A6C-D78D-AFB3-FDFC1C490353}"/>
                </a:ext>
              </a:extLst>
            </p:cNvPr>
            <p:cNvSpPr>
              <a:spLocks/>
            </p:cNvSpPr>
            <p:nvPr/>
          </p:nvSpPr>
          <p:spPr bwMode="auto">
            <a:xfrm>
              <a:off x="3352" y="1545"/>
              <a:ext cx="25" cy="25"/>
            </a:xfrm>
            <a:custGeom>
              <a:avLst/>
              <a:gdLst>
                <a:gd name="T0" fmla="*/ 0 w 28"/>
                <a:gd name="T1" fmla="*/ 25 h 28"/>
                <a:gd name="T2" fmla="*/ 4 w 28"/>
                <a:gd name="T3" fmla="*/ 24 h 28"/>
                <a:gd name="T4" fmla="*/ 10 w 28"/>
                <a:gd name="T5" fmla="*/ 22 h 28"/>
                <a:gd name="T6" fmla="*/ 14 w 28"/>
                <a:gd name="T7" fmla="*/ 21 h 28"/>
                <a:gd name="T8" fmla="*/ 19 w 28"/>
                <a:gd name="T9" fmla="*/ 17 h 28"/>
                <a:gd name="T10" fmla="*/ 21 w 28"/>
                <a:gd name="T11" fmla="*/ 13 h 28"/>
                <a:gd name="T12" fmla="*/ 23 w 28"/>
                <a:gd name="T13" fmla="*/ 9 h 28"/>
                <a:gd name="T14" fmla="*/ 24 w 28"/>
                <a:gd name="T15" fmla="*/ 4 h 28"/>
                <a:gd name="T16" fmla="*/ 25 w 28"/>
                <a:gd name="T17" fmla="*/ 0 h 28"/>
                <a:gd name="T18" fmla="*/ 17 w 28"/>
                <a:gd name="T19" fmla="*/ 0 h 28"/>
                <a:gd name="T20" fmla="*/ 16 w 28"/>
                <a:gd name="T21" fmla="*/ 4 h 28"/>
                <a:gd name="T22" fmla="*/ 16 w 28"/>
                <a:gd name="T23" fmla="*/ 6 h 28"/>
                <a:gd name="T24" fmla="*/ 14 w 28"/>
                <a:gd name="T25" fmla="*/ 9 h 28"/>
                <a:gd name="T26" fmla="*/ 12 w 28"/>
                <a:gd name="T27" fmla="*/ 12 h 28"/>
                <a:gd name="T28" fmla="*/ 9 w 28"/>
                <a:gd name="T29" fmla="*/ 13 h 28"/>
                <a:gd name="T30" fmla="*/ 7 w 28"/>
                <a:gd name="T31" fmla="*/ 16 h 28"/>
                <a:gd name="T32" fmla="*/ 4 w 28"/>
                <a:gd name="T33" fmla="*/ 16 h 28"/>
                <a:gd name="T34" fmla="*/ 0 w 28"/>
                <a:gd name="T35" fmla="*/ 16 h 28"/>
                <a:gd name="T36" fmla="*/ 0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28"/>
                  </a:moveTo>
                  <a:lnTo>
                    <a:pt x="5" y="27"/>
                  </a:lnTo>
                  <a:lnTo>
                    <a:pt x="11" y="25"/>
                  </a:lnTo>
                  <a:lnTo>
                    <a:pt x="16" y="23"/>
                  </a:lnTo>
                  <a:lnTo>
                    <a:pt x="21" y="19"/>
                  </a:lnTo>
                  <a:lnTo>
                    <a:pt x="24" y="15"/>
                  </a:lnTo>
                  <a:lnTo>
                    <a:pt x="26" y="10"/>
                  </a:lnTo>
                  <a:lnTo>
                    <a:pt x="27" y="5"/>
                  </a:lnTo>
                  <a:lnTo>
                    <a:pt x="28" y="0"/>
                  </a:lnTo>
                  <a:lnTo>
                    <a:pt x="19" y="0"/>
                  </a:lnTo>
                  <a:lnTo>
                    <a:pt x="18" y="4"/>
                  </a:lnTo>
                  <a:lnTo>
                    <a:pt x="18" y="7"/>
                  </a:lnTo>
                  <a:lnTo>
                    <a:pt x="16" y="10"/>
                  </a:lnTo>
                  <a:lnTo>
                    <a:pt x="13" y="13"/>
                  </a:lnTo>
                  <a:lnTo>
                    <a:pt x="10" y="15"/>
                  </a:lnTo>
                  <a:lnTo>
                    <a:pt x="8" y="18"/>
                  </a:lnTo>
                  <a:lnTo>
                    <a:pt x="4" y="18"/>
                  </a:lnTo>
                  <a:lnTo>
                    <a:pt x="0" y="18"/>
                  </a:lnTo>
                  <a:lnTo>
                    <a:pt x="0"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22" name="Freeform 117">
              <a:extLst>
                <a:ext uri="{FF2B5EF4-FFF2-40B4-BE49-F238E27FC236}">
                  <a16:creationId xmlns:a16="http://schemas.microsoft.com/office/drawing/2014/main" id="{8FB39D8F-DEBC-5BA4-C9C1-AFDDCB30E46D}"/>
                </a:ext>
              </a:extLst>
            </p:cNvPr>
            <p:cNvSpPr>
              <a:spLocks/>
            </p:cNvSpPr>
            <p:nvPr/>
          </p:nvSpPr>
          <p:spPr bwMode="auto">
            <a:xfrm>
              <a:off x="3326" y="1545"/>
              <a:ext cx="26" cy="25"/>
            </a:xfrm>
            <a:custGeom>
              <a:avLst/>
              <a:gdLst>
                <a:gd name="T0" fmla="*/ 0 w 29"/>
                <a:gd name="T1" fmla="*/ 0 h 28"/>
                <a:gd name="T2" fmla="*/ 1 w 29"/>
                <a:gd name="T3" fmla="*/ 4 h 28"/>
                <a:gd name="T4" fmla="*/ 3 w 29"/>
                <a:gd name="T5" fmla="*/ 9 h 28"/>
                <a:gd name="T6" fmla="*/ 4 w 29"/>
                <a:gd name="T7" fmla="*/ 13 h 28"/>
                <a:gd name="T8" fmla="*/ 8 w 29"/>
                <a:gd name="T9" fmla="*/ 17 h 28"/>
                <a:gd name="T10" fmla="*/ 12 w 29"/>
                <a:gd name="T11" fmla="*/ 21 h 28"/>
                <a:gd name="T12" fmla="*/ 16 w 29"/>
                <a:gd name="T13" fmla="*/ 22 h 28"/>
                <a:gd name="T14" fmla="*/ 21 w 29"/>
                <a:gd name="T15" fmla="*/ 24 h 28"/>
                <a:gd name="T16" fmla="*/ 26 w 29"/>
                <a:gd name="T17" fmla="*/ 25 h 28"/>
                <a:gd name="T18" fmla="*/ 26 w 29"/>
                <a:gd name="T19" fmla="*/ 16 h 28"/>
                <a:gd name="T20" fmla="*/ 22 w 29"/>
                <a:gd name="T21" fmla="*/ 16 h 28"/>
                <a:gd name="T22" fmla="*/ 19 w 29"/>
                <a:gd name="T23" fmla="*/ 16 h 28"/>
                <a:gd name="T24" fmla="*/ 17 w 29"/>
                <a:gd name="T25" fmla="*/ 14 h 28"/>
                <a:gd name="T26" fmla="*/ 14 w 29"/>
                <a:gd name="T27" fmla="*/ 12 h 28"/>
                <a:gd name="T28" fmla="*/ 12 w 29"/>
                <a:gd name="T29" fmla="*/ 9 h 28"/>
                <a:gd name="T30" fmla="*/ 10 w 29"/>
                <a:gd name="T31" fmla="*/ 6 h 28"/>
                <a:gd name="T32" fmla="*/ 9 w 29"/>
                <a:gd name="T33" fmla="*/ 4 h 28"/>
                <a:gd name="T34" fmla="*/ 8 w 29"/>
                <a:gd name="T35" fmla="*/ 0 h 28"/>
                <a:gd name="T36" fmla="*/ 0 w 29"/>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0" y="0"/>
                  </a:moveTo>
                  <a:lnTo>
                    <a:pt x="1" y="5"/>
                  </a:lnTo>
                  <a:lnTo>
                    <a:pt x="3" y="10"/>
                  </a:lnTo>
                  <a:lnTo>
                    <a:pt x="5" y="15"/>
                  </a:lnTo>
                  <a:lnTo>
                    <a:pt x="9" y="19"/>
                  </a:lnTo>
                  <a:lnTo>
                    <a:pt x="13" y="23"/>
                  </a:lnTo>
                  <a:lnTo>
                    <a:pt x="18" y="25"/>
                  </a:lnTo>
                  <a:lnTo>
                    <a:pt x="23" y="27"/>
                  </a:lnTo>
                  <a:lnTo>
                    <a:pt x="29" y="28"/>
                  </a:lnTo>
                  <a:lnTo>
                    <a:pt x="29" y="18"/>
                  </a:lnTo>
                  <a:lnTo>
                    <a:pt x="24" y="18"/>
                  </a:lnTo>
                  <a:lnTo>
                    <a:pt x="21" y="18"/>
                  </a:lnTo>
                  <a:lnTo>
                    <a:pt x="19" y="16"/>
                  </a:lnTo>
                  <a:lnTo>
                    <a:pt x="16" y="13"/>
                  </a:lnTo>
                  <a:lnTo>
                    <a:pt x="13" y="10"/>
                  </a:lnTo>
                  <a:lnTo>
                    <a:pt x="11" y="7"/>
                  </a:lnTo>
                  <a:lnTo>
                    <a:pt x="10" y="4"/>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23" name="Freeform 118">
              <a:extLst>
                <a:ext uri="{FF2B5EF4-FFF2-40B4-BE49-F238E27FC236}">
                  <a16:creationId xmlns:a16="http://schemas.microsoft.com/office/drawing/2014/main" id="{07E50381-0908-796E-460F-93A24EE5E337}"/>
                </a:ext>
              </a:extLst>
            </p:cNvPr>
            <p:cNvSpPr>
              <a:spLocks/>
            </p:cNvSpPr>
            <p:nvPr/>
          </p:nvSpPr>
          <p:spPr bwMode="auto">
            <a:xfrm>
              <a:off x="3326" y="1519"/>
              <a:ext cx="26" cy="26"/>
            </a:xfrm>
            <a:custGeom>
              <a:avLst/>
              <a:gdLst>
                <a:gd name="T0" fmla="*/ 26 w 29"/>
                <a:gd name="T1" fmla="*/ 0 h 29"/>
                <a:gd name="T2" fmla="*/ 21 w 29"/>
                <a:gd name="T3" fmla="*/ 1 h 29"/>
                <a:gd name="T4" fmla="*/ 16 w 29"/>
                <a:gd name="T5" fmla="*/ 2 h 29"/>
                <a:gd name="T6" fmla="*/ 12 w 29"/>
                <a:gd name="T7" fmla="*/ 4 h 29"/>
                <a:gd name="T8" fmla="*/ 8 w 29"/>
                <a:gd name="T9" fmla="*/ 7 h 29"/>
                <a:gd name="T10" fmla="*/ 4 w 29"/>
                <a:gd name="T11" fmla="*/ 11 h 29"/>
                <a:gd name="T12" fmla="*/ 3 w 29"/>
                <a:gd name="T13" fmla="*/ 15 h 29"/>
                <a:gd name="T14" fmla="*/ 1 w 29"/>
                <a:gd name="T15" fmla="*/ 21 h 29"/>
                <a:gd name="T16" fmla="*/ 0 w 29"/>
                <a:gd name="T17" fmla="*/ 26 h 29"/>
                <a:gd name="T18" fmla="*/ 8 w 29"/>
                <a:gd name="T19" fmla="*/ 26 h 29"/>
                <a:gd name="T20" fmla="*/ 9 w 29"/>
                <a:gd name="T21" fmla="*/ 22 h 29"/>
                <a:gd name="T22" fmla="*/ 10 w 29"/>
                <a:gd name="T23" fmla="*/ 18 h 29"/>
                <a:gd name="T24" fmla="*/ 12 w 29"/>
                <a:gd name="T25" fmla="*/ 16 h 29"/>
                <a:gd name="T26" fmla="*/ 14 w 29"/>
                <a:gd name="T27" fmla="*/ 13 h 29"/>
                <a:gd name="T28" fmla="*/ 17 w 29"/>
                <a:gd name="T29" fmla="*/ 11 h 29"/>
                <a:gd name="T30" fmla="*/ 19 w 29"/>
                <a:gd name="T31" fmla="*/ 9 h 29"/>
                <a:gd name="T32" fmla="*/ 22 w 29"/>
                <a:gd name="T33" fmla="*/ 9 h 29"/>
                <a:gd name="T34" fmla="*/ 26 w 29"/>
                <a:gd name="T35" fmla="*/ 8 h 29"/>
                <a:gd name="T36" fmla="*/ 26 w 29"/>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9">
                  <a:moveTo>
                    <a:pt x="29" y="0"/>
                  </a:moveTo>
                  <a:lnTo>
                    <a:pt x="23" y="1"/>
                  </a:lnTo>
                  <a:lnTo>
                    <a:pt x="18" y="2"/>
                  </a:lnTo>
                  <a:lnTo>
                    <a:pt x="13" y="5"/>
                  </a:lnTo>
                  <a:lnTo>
                    <a:pt x="9" y="8"/>
                  </a:lnTo>
                  <a:lnTo>
                    <a:pt x="5" y="12"/>
                  </a:lnTo>
                  <a:lnTo>
                    <a:pt x="3" y="17"/>
                  </a:lnTo>
                  <a:lnTo>
                    <a:pt x="1" y="23"/>
                  </a:lnTo>
                  <a:lnTo>
                    <a:pt x="0" y="29"/>
                  </a:lnTo>
                  <a:lnTo>
                    <a:pt x="9" y="29"/>
                  </a:lnTo>
                  <a:lnTo>
                    <a:pt x="10" y="24"/>
                  </a:lnTo>
                  <a:lnTo>
                    <a:pt x="11" y="20"/>
                  </a:lnTo>
                  <a:lnTo>
                    <a:pt x="13" y="18"/>
                  </a:lnTo>
                  <a:lnTo>
                    <a:pt x="16" y="15"/>
                  </a:lnTo>
                  <a:lnTo>
                    <a:pt x="19" y="12"/>
                  </a:lnTo>
                  <a:lnTo>
                    <a:pt x="21" y="10"/>
                  </a:lnTo>
                  <a:lnTo>
                    <a:pt x="24" y="10"/>
                  </a:lnTo>
                  <a:lnTo>
                    <a:pt x="29" y="9"/>
                  </a:lnTo>
                  <a:lnTo>
                    <a:pt x="29"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24" name="Freeform 119">
              <a:extLst>
                <a:ext uri="{FF2B5EF4-FFF2-40B4-BE49-F238E27FC236}">
                  <a16:creationId xmlns:a16="http://schemas.microsoft.com/office/drawing/2014/main" id="{B747BCAD-7110-65CD-7743-E5C596784999}"/>
                </a:ext>
              </a:extLst>
            </p:cNvPr>
            <p:cNvSpPr>
              <a:spLocks/>
            </p:cNvSpPr>
            <p:nvPr/>
          </p:nvSpPr>
          <p:spPr bwMode="auto">
            <a:xfrm>
              <a:off x="3121" y="1208"/>
              <a:ext cx="42" cy="42"/>
            </a:xfrm>
            <a:custGeom>
              <a:avLst/>
              <a:gdLst>
                <a:gd name="T0" fmla="*/ 21 w 47"/>
                <a:gd name="T1" fmla="*/ 0 h 47"/>
                <a:gd name="T2" fmla="*/ 25 w 47"/>
                <a:gd name="T3" fmla="*/ 0 h 47"/>
                <a:gd name="T4" fmla="*/ 29 w 47"/>
                <a:gd name="T5" fmla="*/ 2 h 47"/>
                <a:gd name="T6" fmla="*/ 33 w 47"/>
                <a:gd name="T7" fmla="*/ 4 h 47"/>
                <a:gd name="T8" fmla="*/ 37 w 47"/>
                <a:gd name="T9" fmla="*/ 6 h 47"/>
                <a:gd name="T10" fmla="*/ 38 w 47"/>
                <a:gd name="T11" fmla="*/ 10 h 47"/>
                <a:gd name="T12" fmla="*/ 41 w 47"/>
                <a:gd name="T13" fmla="*/ 13 h 47"/>
                <a:gd name="T14" fmla="*/ 42 w 47"/>
                <a:gd name="T15" fmla="*/ 17 h 47"/>
                <a:gd name="T16" fmla="*/ 42 w 47"/>
                <a:gd name="T17" fmla="*/ 21 h 47"/>
                <a:gd name="T18" fmla="*/ 42 w 47"/>
                <a:gd name="T19" fmla="*/ 26 h 47"/>
                <a:gd name="T20" fmla="*/ 41 w 47"/>
                <a:gd name="T21" fmla="*/ 29 h 47"/>
                <a:gd name="T22" fmla="*/ 38 w 47"/>
                <a:gd name="T23" fmla="*/ 33 h 47"/>
                <a:gd name="T24" fmla="*/ 37 w 47"/>
                <a:gd name="T25" fmla="*/ 37 h 47"/>
                <a:gd name="T26" fmla="*/ 33 w 47"/>
                <a:gd name="T27" fmla="*/ 39 h 47"/>
                <a:gd name="T28" fmla="*/ 29 w 47"/>
                <a:gd name="T29" fmla="*/ 41 h 47"/>
                <a:gd name="T30" fmla="*/ 25 w 47"/>
                <a:gd name="T31" fmla="*/ 42 h 47"/>
                <a:gd name="T32" fmla="*/ 21 w 47"/>
                <a:gd name="T33" fmla="*/ 42 h 47"/>
                <a:gd name="T34" fmla="*/ 17 w 47"/>
                <a:gd name="T35" fmla="*/ 42 h 47"/>
                <a:gd name="T36" fmla="*/ 13 w 47"/>
                <a:gd name="T37" fmla="*/ 41 h 47"/>
                <a:gd name="T38" fmla="*/ 9 w 47"/>
                <a:gd name="T39" fmla="*/ 39 h 47"/>
                <a:gd name="T40" fmla="*/ 6 w 47"/>
                <a:gd name="T41" fmla="*/ 37 h 47"/>
                <a:gd name="T42" fmla="*/ 4 w 47"/>
                <a:gd name="T43" fmla="*/ 33 h 47"/>
                <a:gd name="T44" fmla="*/ 1 w 47"/>
                <a:gd name="T45" fmla="*/ 29 h 47"/>
                <a:gd name="T46" fmla="*/ 0 w 47"/>
                <a:gd name="T47" fmla="*/ 26 h 47"/>
                <a:gd name="T48" fmla="*/ 0 w 47"/>
                <a:gd name="T49" fmla="*/ 21 h 47"/>
                <a:gd name="T50" fmla="*/ 0 w 47"/>
                <a:gd name="T51" fmla="*/ 17 h 47"/>
                <a:gd name="T52" fmla="*/ 1 w 47"/>
                <a:gd name="T53" fmla="*/ 13 h 47"/>
                <a:gd name="T54" fmla="*/ 4 w 47"/>
                <a:gd name="T55" fmla="*/ 10 h 47"/>
                <a:gd name="T56" fmla="*/ 6 w 47"/>
                <a:gd name="T57" fmla="*/ 6 h 47"/>
                <a:gd name="T58" fmla="*/ 9 w 47"/>
                <a:gd name="T59" fmla="*/ 4 h 47"/>
                <a:gd name="T60" fmla="*/ 13 w 47"/>
                <a:gd name="T61" fmla="*/ 2 h 47"/>
                <a:gd name="T62" fmla="*/ 17 w 47"/>
                <a:gd name="T63" fmla="*/ 0 h 47"/>
                <a:gd name="T64" fmla="*/ 21 w 47"/>
                <a:gd name="T65" fmla="*/ 0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7" h="47">
                  <a:moveTo>
                    <a:pt x="24" y="0"/>
                  </a:moveTo>
                  <a:lnTo>
                    <a:pt x="28" y="0"/>
                  </a:lnTo>
                  <a:lnTo>
                    <a:pt x="33" y="2"/>
                  </a:lnTo>
                  <a:lnTo>
                    <a:pt x="37" y="4"/>
                  </a:lnTo>
                  <a:lnTo>
                    <a:pt x="41" y="7"/>
                  </a:lnTo>
                  <a:lnTo>
                    <a:pt x="43" y="11"/>
                  </a:lnTo>
                  <a:lnTo>
                    <a:pt x="46" y="14"/>
                  </a:lnTo>
                  <a:lnTo>
                    <a:pt x="47" y="19"/>
                  </a:lnTo>
                  <a:lnTo>
                    <a:pt x="47" y="24"/>
                  </a:lnTo>
                  <a:lnTo>
                    <a:pt x="47" y="29"/>
                  </a:lnTo>
                  <a:lnTo>
                    <a:pt x="46" y="33"/>
                  </a:lnTo>
                  <a:lnTo>
                    <a:pt x="43" y="37"/>
                  </a:lnTo>
                  <a:lnTo>
                    <a:pt x="41" y="41"/>
                  </a:lnTo>
                  <a:lnTo>
                    <a:pt x="37" y="44"/>
                  </a:lnTo>
                  <a:lnTo>
                    <a:pt x="33" y="46"/>
                  </a:lnTo>
                  <a:lnTo>
                    <a:pt x="28" y="47"/>
                  </a:lnTo>
                  <a:lnTo>
                    <a:pt x="24" y="47"/>
                  </a:lnTo>
                  <a:lnTo>
                    <a:pt x="19" y="47"/>
                  </a:lnTo>
                  <a:lnTo>
                    <a:pt x="14" y="46"/>
                  </a:lnTo>
                  <a:lnTo>
                    <a:pt x="10" y="44"/>
                  </a:lnTo>
                  <a:lnTo>
                    <a:pt x="7" y="41"/>
                  </a:lnTo>
                  <a:lnTo>
                    <a:pt x="4" y="37"/>
                  </a:lnTo>
                  <a:lnTo>
                    <a:pt x="1" y="33"/>
                  </a:lnTo>
                  <a:lnTo>
                    <a:pt x="0" y="29"/>
                  </a:lnTo>
                  <a:lnTo>
                    <a:pt x="0" y="24"/>
                  </a:lnTo>
                  <a:lnTo>
                    <a:pt x="0" y="19"/>
                  </a:lnTo>
                  <a:lnTo>
                    <a:pt x="1" y="14"/>
                  </a:lnTo>
                  <a:lnTo>
                    <a:pt x="4" y="11"/>
                  </a:lnTo>
                  <a:lnTo>
                    <a:pt x="7" y="7"/>
                  </a:lnTo>
                  <a:lnTo>
                    <a:pt x="10" y="4"/>
                  </a:lnTo>
                  <a:lnTo>
                    <a:pt x="14" y="2"/>
                  </a:lnTo>
                  <a:lnTo>
                    <a:pt x="19" y="0"/>
                  </a:lnTo>
                  <a:lnTo>
                    <a:pt x="24"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25" name="Freeform 120">
              <a:extLst>
                <a:ext uri="{FF2B5EF4-FFF2-40B4-BE49-F238E27FC236}">
                  <a16:creationId xmlns:a16="http://schemas.microsoft.com/office/drawing/2014/main" id="{BBF13BDD-EB28-27F6-16E0-24BEF4134702}"/>
                </a:ext>
              </a:extLst>
            </p:cNvPr>
            <p:cNvSpPr>
              <a:spLocks/>
            </p:cNvSpPr>
            <p:nvPr/>
          </p:nvSpPr>
          <p:spPr bwMode="auto">
            <a:xfrm>
              <a:off x="3142" y="1204"/>
              <a:ext cx="25" cy="26"/>
            </a:xfrm>
            <a:custGeom>
              <a:avLst/>
              <a:gdLst>
                <a:gd name="T0" fmla="*/ 25 w 28"/>
                <a:gd name="T1" fmla="*/ 26 h 29"/>
                <a:gd name="T2" fmla="*/ 25 w 28"/>
                <a:gd name="T3" fmla="*/ 21 h 29"/>
                <a:gd name="T4" fmla="*/ 23 w 28"/>
                <a:gd name="T5" fmla="*/ 16 h 29"/>
                <a:gd name="T6" fmla="*/ 21 w 28"/>
                <a:gd name="T7" fmla="*/ 13 h 29"/>
                <a:gd name="T8" fmla="*/ 18 w 28"/>
                <a:gd name="T9" fmla="*/ 8 h 29"/>
                <a:gd name="T10" fmla="*/ 13 w 28"/>
                <a:gd name="T11" fmla="*/ 4 h 29"/>
                <a:gd name="T12" fmla="*/ 9 w 28"/>
                <a:gd name="T13" fmla="*/ 3 h 29"/>
                <a:gd name="T14" fmla="*/ 4 w 28"/>
                <a:gd name="T15" fmla="*/ 1 h 29"/>
                <a:gd name="T16" fmla="*/ 0 w 28"/>
                <a:gd name="T17" fmla="*/ 0 h 29"/>
                <a:gd name="T18" fmla="*/ 0 w 28"/>
                <a:gd name="T19" fmla="*/ 8 h 29"/>
                <a:gd name="T20" fmla="*/ 4 w 28"/>
                <a:gd name="T21" fmla="*/ 9 h 29"/>
                <a:gd name="T22" fmla="*/ 6 w 28"/>
                <a:gd name="T23" fmla="*/ 9 h 29"/>
                <a:gd name="T24" fmla="*/ 9 w 28"/>
                <a:gd name="T25" fmla="*/ 12 h 29"/>
                <a:gd name="T26" fmla="*/ 13 w 28"/>
                <a:gd name="T27" fmla="*/ 13 h 29"/>
                <a:gd name="T28" fmla="*/ 14 w 28"/>
                <a:gd name="T29" fmla="*/ 16 h 29"/>
                <a:gd name="T30" fmla="*/ 16 w 28"/>
                <a:gd name="T31" fmla="*/ 19 h 29"/>
                <a:gd name="T32" fmla="*/ 16 w 28"/>
                <a:gd name="T33" fmla="*/ 22 h 29"/>
                <a:gd name="T34" fmla="*/ 17 w 28"/>
                <a:gd name="T35" fmla="*/ 26 h 29"/>
                <a:gd name="T36" fmla="*/ 25 w 28"/>
                <a:gd name="T37" fmla="*/ 26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28" y="29"/>
                  </a:moveTo>
                  <a:lnTo>
                    <a:pt x="28" y="23"/>
                  </a:lnTo>
                  <a:lnTo>
                    <a:pt x="26" y="18"/>
                  </a:lnTo>
                  <a:lnTo>
                    <a:pt x="23" y="14"/>
                  </a:lnTo>
                  <a:lnTo>
                    <a:pt x="20" y="9"/>
                  </a:lnTo>
                  <a:lnTo>
                    <a:pt x="15" y="5"/>
                  </a:lnTo>
                  <a:lnTo>
                    <a:pt x="10" y="3"/>
                  </a:lnTo>
                  <a:lnTo>
                    <a:pt x="5" y="1"/>
                  </a:lnTo>
                  <a:lnTo>
                    <a:pt x="0" y="0"/>
                  </a:lnTo>
                  <a:lnTo>
                    <a:pt x="0" y="9"/>
                  </a:lnTo>
                  <a:lnTo>
                    <a:pt x="4" y="10"/>
                  </a:lnTo>
                  <a:lnTo>
                    <a:pt x="7" y="10"/>
                  </a:lnTo>
                  <a:lnTo>
                    <a:pt x="10" y="13"/>
                  </a:lnTo>
                  <a:lnTo>
                    <a:pt x="14" y="15"/>
                  </a:lnTo>
                  <a:lnTo>
                    <a:pt x="16" y="18"/>
                  </a:lnTo>
                  <a:lnTo>
                    <a:pt x="18" y="21"/>
                  </a:lnTo>
                  <a:lnTo>
                    <a:pt x="18" y="24"/>
                  </a:lnTo>
                  <a:lnTo>
                    <a:pt x="19" y="29"/>
                  </a:lnTo>
                  <a:lnTo>
                    <a:pt x="28" y="29"/>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26" name="Freeform 121">
              <a:extLst>
                <a:ext uri="{FF2B5EF4-FFF2-40B4-BE49-F238E27FC236}">
                  <a16:creationId xmlns:a16="http://schemas.microsoft.com/office/drawing/2014/main" id="{F2ACF37B-86C7-A2DC-44C4-0453AA6A7A1C}"/>
                </a:ext>
              </a:extLst>
            </p:cNvPr>
            <p:cNvSpPr>
              <a:spLocks/>
            </p:cNvSpPr>
            <p:nvPr/>
          </p:nvSpPr>
          <p:spPr bwMode="auto">
            <a:xfrm>
              <a:off x="3142" y="1230"/>
              <a:ext cx="25" cy="24"/>
            </a:xfrm>
            <a:custGeom>
              <a:avLst/>
              <a:gdLst>
                <a:gd name="T0" fmla="*/ 0 w 28"/>
                <a:gd name="T1" fmla="*/ 24 h 28"/>
                <a:gd name="T2" fmla="*/ 4 w 28"/>
                <a:gd name="T3" fmla="*/ 23 h 28"/>
                <a:gd name="T4" fmla="*/ 9 w 28"/>
                <a:gd name="T5" fmla="*/ 22 h 28"/>
                <a:gd name="T6" fmla="*/ 14 w 28"/>
                <a:gd name="T7" fmla="*/ 20 h 28"/>
                <a:gd name="T8" fmla="*/ 18 w 28"/>
                <a:gd name="T9" fmla="*/ 17 h 28"/>
                <a:gd name="T10" fmla="*/ 21 w 28"/>
                <a:gd name="T11" fmla="*/ 14 h 28"/>
                <a:gd name="T12" fmla="*/ 23 w 28"/>
                <a:gd name="T13" fmla="*/ 9 h 28"/>
                <a:gd name="T14" fmla="*/ 25 w 28"/>
                <a:gd name="T15" fmla="*/ 4 h 28"/>
                <a:gd name="T16" fmla="*/ 25 w 28"/>
                <a:gd name="T17" fmla="*/ 0 h 28"/>
                <a:gd name="T18" fmla="*/ 17 w 28"/>
                <a:gd name="T19" fmla="*/ 0 h 28"/>
                <a:gd name="T20" fmla="*/ 16 w 28"/>
                <a:gd name="T21" fmla="*/ 3 h 28"/>
                <a:gd name="T22" fmla="*/ 16 w 28"/>
                <a:gd name="T23" fmla="*/ 7 h 28"/>
                <a:gd name="T24" fmla="*/ 14 w 28"/>
                <a:gd name="T25" fmla="*/ 9 h 28"/>
                <a:gd name="T26" fmla="*/ 13 w 28"/>
                <a:gd name="T27" fmla="*/ 11 h 28"/>
                <a:gd name="T28" fmla="*/ 9 w 28"/>
                <a:gd name="T29" fmla="*/ 14 h 28"/>
                <a:gd name="T30" fmla="*/ 6 w 28"/>
                <a:gd name="T31" fmla="*/ 15 h 28"/>
                <a:gd name="T32" fmla="*/ 4 w 28"/>
                <a:gd name="T33" fmla="*/ 15 h 28"/>
                <a:gd name="T34" fmla="*/ 0 w 28"/>
                <a:gd name="T35" fmla="*/ 16 h 28"/>
                <a:gd name="T36" fmla="*/ 0 w 28"/>
                <a:gd name="T37" fmla="*/ 24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28"/>
                  </a:moveTo>
                  <a:lnTo>
                    <a:pt x="5" y="27"/>
                  </a:lnTo>
                  <a:lnTo>
                    <a:pt x="10" y="26"/>
                  </a:lnTo>
                  <a:lnTo>
                    <a:pt x="16" y="23"/>
                  </a:lnTo>
                  <a:lnTo>
                    <a:pt x="20" y="20"/>
                  </a:lnTo>
                  <a:lnTo>
                    <a:pt x="23" y="16"/>
                  </a:lnTo>
                  <a:lnTo>
                    <a:pt x="26" y="11"/>
                  </a:lnTo>
                  <a:lnTo>
                    <a:pt x="28" y="5"/>
                  </a:lnTo>
                  <a:lnTo>
                    <a:pt x="28" y="0"/>
                  </a:lnTo>
                  <a:lnTo>
                    <a:pt x="19" y="0"/>
                  </a:lnTo>
                  <a:lnTo>
                    <a:pt x="18" y="4"/>
                  </a:lnTo>
                  <a:lnTo>
                    <a:pt x="18" y="8"/>
                  </a:lnTo>
                  <a:lnTo>
                    <a:pt x="16" y="10"/>
                  </a:lnTo>
                  <a:lnTo>
                    <a:pt x="14" y="13"/>
                  </a:lnTo>
                  <a:lnTo>
                    <a:pt x="10" y="16"/>
                  </a:lnTo>
                  <a:lnTo>
                    <a:pt x="7" y="18"/>
                  </a:lnTo>
                  <a:lnTo>
                    <a:pt x="4" y="18"/>
                  </a:lnTo>
                  <a:lnTo>
                    <a:pt x="0" y="19"/>
                  </a:lnTo>
                  <a:lnTo>
                    <a:pt x="0"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27" name="Freeform 122">
              <a:extLst>
                <a:ext uri="{FF2B5EF4-FFF2-40B4-BE49-F238E27FC236}">
                  <a16:creationId xmlns:a16="http://schemas.microsoft.com/office/drawing/2014/main" id="{8E8C2C2E-9134-4468-B2E4-9152F628C739}"/>
                </a:ext>
              </a:extLst>
            </p:cNvPr>
            <p:cNvSpPr>
              <a:spLocks/>
            </p:cNvSpPr>
            <p:nvPr/>
          </p:nvSpPr>
          <p:spPr bwMode="auto">
            <a:xfrm>
              <a:off x="3116" y="1230"/>
              <a:ext cx="26" cy="24"/>
            </a:xfrm>
            <a:custGeom>
              <a:avLst/>
              <a:gdLst>
                <a:gd name="T0" fmla="*/ 0 w 29"/>
                <a:gd name="T1" fmla="*/ 0 h 28"/>
                <a:gd name="T2" fmla="*/ 0 w 29"/>
                <a:gd name="T3" fmla="*/ 4 h 28"/>
                <a:gd name="T4" fmla="*/ 2 w 29"/>
                <a:gd name="T5" fmla="*/ 9 h 28"/>
                <a:gd name="T6" fmla="*/ 4 w 29"/>
                <a:gd name="T7" fmla="*/ 14 h 28"/>
                <a:gd name="T8" fmla="*/ 8 w 29"/>
                <a:gd name="T9" fmla="*/ 17 h 28"/>
                <a:gd name="T10" fmla="*/ 11 w 29"/>
                <a:gd name="T11" fmla="*/ 20 h 28"/>
                <a:gd name="T12" fmla="*/ 15 w 29"/>
                <a:gd name="T13" fmla="*/ 22 h 28"/>
                <a:gd name="T14" fmla="*/ 21 w 29"/>
                <a:gd name="T15" fmla="*/ 23 h 28"/>
                <a:gd name="T16" fmla="*/ 26 w 29"/>
                <a:gd name="T17" fmla="*/ 24 h 28"/>
                <a:gd name="T18" fmla="*/ 26 w 29"/>
                <a:gd name="T19" fmla="*/ 16 h 28"/>
                <a:gd name="T20" fmla="*/ 22 w 29"/>
                <a:gd name="T21" fmla="*/ 15 h 28"/>
                <a:gd name="T22" fmla="*/ 18 w 29"/>
                <a:gd name="T23" fmla="*/ 15 h 28"/>
                <a:gd name="T24" fmla="*/ 16 w 29"/>
                <a:gd name="T25" fmla="*/ 15 h 28"/>
                <a:gd name="T26" fmla="*/ 13 w 29"/>
                <a:gd name="T27" fmla="*/ 11 h 28"/>
                <a:gd name="T28" fmla="*/ 11 w 29"/>
                <a:gd name="T29" fmla="*/ 9 h 28"/>
                <a:gd name="T30" fmla="*/ 9 w 29"/>
                <a:gd name="T31" fmla="*/ 7 h 28"/>
                <a:gd name="T32" fmla="*/ 9 w 29"/>
                <a:gd name="T33" fmla="*/ 3 h 28"/>
                <a:gd name="T34" fmla="*/ 8 w 29"/>
                <a:gd name="T35" fmla="*/ 0 h 28"/>
                <a:gd name="T36" fmla="*/ 0 w 29"/>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0" y="0"/>
                  </a:moveTo>
                  <a:lnTo>
                    <a:pt x="0" y="5"/>
                  </a:lnTo>
                  <a:lnTo>
                    <a:pt x="2" y="11"/>
                  </a:lnTo>
                  <a:lnTo>
                    <a:pt x="5" y="16"/>
                  </a:lnTo>
                  <a:lnTo>
                    <a:pt x="9" y="20"/>
                  </a:lnTo>
                  <a:lnTo>
                    <a:pt x="12" y="23"/>
                  </a:lnTo>
                  <a:lnTo>
                    <a:pt x="17" y="26"/>
                  </a:lnTo>
                  <a:lnTo>
                    <a:pt x="23" y="27"/>
                  </a:lnTo>
                  <a:lnTo>
                    <a:pt x="29" y="28"/>
                  </a:lnTo>
                  <a:lnTo>
                    <a:pt x="29" y="19"/>
                  </a:lnTo>
                  <a:lnTo>
                    <a:pt x="24" y="18"/>
                  </a:lnTo>
                  <a:lnTo>
                    <a:pt x="20" y="18"/>
                  </a:lnTo>
                  <a:lnTo>
                    <a:pt x="18" y="17"/>
                  </a:lnTo>
                  <a:lnTo>
                    <a:pt x="15" y="13"/>
                  </a:lnTo>
                  <a:lnTo>
                    <a:pt x="12" y="10"/>
                  </a:lnTo>
                  <a:lnTo>
                    <a:pt x="10" y="8"/>
                  </a:lnTo>
                  <a:lnTo>
                    <a:pt x="10" y="4"/>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28" name="Freeform 123">
              <a:extLst>
                <a:ext uri="{FF2B5EF4-FFF2-40B4-BE49-F238E27FC236}">
                  <a16:creationId xmlns:a16="http://schemas.microsoft.com/office/drawing/2014/main" id="{4D7FED9E-F1ED-4B9E-2B3B-511231602ADF}"/>
                </a:ext>
              </a:extLst>
            </p:cNvPr>
            <p:cNvSpPr>
              <a:spLocks/>
            </p:cNvSpPr>
            <p:nvPr/>
          </p:nvSpPr>
          <p:spPr bwMode="auto">
            <a:xfrm>
              <a:off x="3116" y="1204"/>
              <a:ext cx="26" cy="26"/>
            </a:xfrm>
            <a:custGeom>
              <a:avLst/>
              <a:gdLst>
                <a:gd name="T0" fmla="*/ 26 w 29"/>
                <a:gd name="T1" fmla="*/ 0 h 29"/>
                <a:gd name="T2" fmla="*/ 21 w 29"/>
                <a:gd name="T3" fmla="*/ 1 h 29"/>
                <a:gd name="T4" fmla="*/ 15 w 29"/>
                <a:gd name="T5" fmla="*/ 3 h 29"/>
                <a:gd name="T6" fmla="*/ 11 w 29"/>
                <a:gd name="T7" fmla="*/ 4 h 29"/>
                <a:gd name="T8" fmla="*/ 8 w 29"/>
                <a:gd name="T9" fmla="*/ 8 h 29"/>
                <a:gd name="T10" fmla="*/ 4 w 29"/>
                <a:gd name="T11" fmla="*/ 12 h 29"/>
                <a:gd name="T12" fmla="*/ 2 w 29"/>
                <a:gd name="T13" fmla="*/ 16 h 29"/>
                <a:gd name="T14" fmla="*/ 0 w 29"/>
                <a:gd name="T15" fmla="*/ 21 h 29"/>
                <a:gd name="T16" fmla="*/ 0 w 29"/>
                <a:gd name="T17" fmla="*/ 26 h 29"/>
                <a:gd name="T18" fmla="*/ 8 w 29"/>
                <a:gd name="T19" fmla="*/ 26 h 29"/>
                <a:gd name="T20" fmla="*/ 9 w 29"/>
                <a:gd name="T21" fmla="*/ 22 h 29"/>
                <a:gd name="T22" fmla="*/ 9 w 29"/>
                <a:gd name="T23" fmla="*/ 19 h 29"/>
                <a:gd name="T24" fmla="*/ 11 w 29"/>
                <a:gd name="T25" fmla="*/ 17 h 29"/>
                <a:gd name="T26" fmla="*/ 13 w 29"/>
                <a:gd name="T27" fmla="*/ 13 h 29"/>
                <a:gd name="T28" fmla="*/ 16 w 29"/>
                <a:gd name="T29" fmla="*/ 12 h 29"/>
                <a:gd name="T30" fmla="*/ 18 w 29"/>
                <a:gd name="T31" fmla="*/ 9 h 29"/>
                <a:gd name="T32" fmla="*/ 22 w 29"/>
                <a:gd name="T33" fmla="*/ 9 h 29"/>
                <a:gd name="T34" fmla="*/ 26 w 29"/>
                <a:gd name="T35" fmla="*/ 8 h 29"/>
                <a:gd name="T36" fmla="*/ 26 w 29"/>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9">
                  <a:moveTo>
                    <a:pt x="29" y="0"/>
                  </a:moveTo>
                  <a:lnTo>
                    <a:pt x="23" y="1"/>
                  </a:lnTo>
                  <a:lnTo>
                    <a:pt x="17" y="3"/>
                  </a:lnTo>
                  <a:lnTo>
                    <a:pt x="12" y="5"/>
                  </a:lnTo>
                  <a:lnTo>
                    <a:pt x="9" y="9"/>
                  </a:lnTo>
                  <a:lnTo>
                    <a:pt x="5" y="13"/>
                  </a:lnTo>
                  <a:lnTo>
                    <a:pt x="2" y="18"/>
                  </a:lnTo>
                  <a:lnTo>
                    <a:pt x="0" y="23"/>
                  </a:lnTo>
                  <a:lnTo>
                    <a:pt x="0" y="29"/>
                  </a:lnTo>
                  <a:lnTo>
                    <a:pt x="9" y="29"/>
                  </a:lnTo>
                  <a:lnTo>
                    <a:pt x="10" y="24"/>
                  </a:lnTo>
                  <a:lnTo>
                    <a:pt x="10" y="21"/>
                  </a:lnTo>
                  <a:lnTo>
                    <a:pt x="12" y="19"/>
                  </a:lnTo>
                  <a:lnTo>
                    <a:pt x="15" y="15"/>
                  </a:lnTo>
                  <a:lnTo>
                    <a:pt x="18" y="13"/>
                  </a:lnTo>
                  <a:lnTo>
                    <a:pt x="20" y="10"/>
                  </a:lnTo>
                  <a:lnTo>
                    <a:pt x="24" y="10"/>
                  </a:lnTo>
                  <a:lnTo>
                    <a:pt x="29" y="9"/>
                  </a:lnTo>
                  <a:lnTo>
                    <a:pt x="29"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29" name="Freeform 124">
              <a:extLst>
                <a:ext uri="{FF2B5EF4-FFF2-40B4-BE49-F238E27FC236}">
                  <a16:creationId xmlns:a16="http://schemas.microsoft.com/office/drawing/2014/main" id="{30DA55C1-9E76-0070-0CDA-3BF276D71672}"/>
                </a:ext>
              </a:extLst>
            </p:cNvPr>
            <p:cNvSpPr>
              <a:spLocks/>
            </p:cNvSpPr>
            <p:nvPr/>
          </p:nvSpPr>
          <p:spPr bwMode="auto">
            <a:xfrm>
              <a:off x="3637" y="1124"/>
              <a:ext cx="43" cy="42"/>
            </a:xfrm>
            <a:custGeom>
              <a:avLst/>
              <a:gdLst>
                <a:gd name="T0" fmla="*/ 22 w 48"/>
                <a:gd name="T1" fmla="*/ 0 h 47"/>
                <a:gd name="T2" fmla="*/ 27 w 48"/>
                <a:gd name="T3" fmla="*/ 0 h 47"/>
                <a:gd name="T4" fmla="*/ 30 w 48"/>
                <a:gd name="T5" fmla="*/ 1 h 47"/>
                <a:gd name="T6" fmla="*/ 34 w 48"/>
                <a:gd name="T7" fmla="*/ 3 h 47"/>
                <a:gd name="T8" fmla="*/ 37 w 48"/>
                <a:gd name="T9" fmla="*/ 5 h 47"/>
                <a:gd name="T10" fmla="*/ 40 w 48"/>
                <a:gd name="T11" fmla="*/ 9 h 47"/>
                <a:gd name="T12" fmla="*/ 41 w 48"/>
                <a:gd name="T13" fmla="*/ 13 h 47"/>
                <a:gd name="T14" fmla="*/ 43 w 48"/>
                <a:gd name="T15" fmla="*/ 16 h 47"/>
                <a:gd name="T16" fmla="*/ 43 w 48"/>
                <a:gd name="T17" fmla="*/ 21 h 47"/>
                <a:gd name="T18" fmla="*/ 43 w 48"/>
                <a:gd name="T19" fmla="*/ 25 h 47"/>
                <a:gd name="T20" fmla="*/ 41 w 48"/>
                <a:gd name="T21" fmla="*/ 29 h 47"/>
                <a:gd name="T22" fmla="*/ 40 w 48"/>
                <a:gd name="T23" fmla="*/ 32 h 47"/>
                <a:gd name="T24" fmla="*/ 37 w 48"/>
                <a:gd name="T25" fmla="*/ 36 h 47"/>
                <a:gd name="T26" fmla="*/ 34 w 48"/>
                <a:gd name="T27" fmla="*/ 38 h 47"/>
                <a:gd name="T28" fmla="*/ 30 w 48"/>
                <a:gd name="T29" fmla="*/ 40 h 47"/>
                <a:gd name="T30" fmla="*/ 27 w 48"/>
                <a:gd name="T31" fmla="*/ 42 h 47"/>
                <a:gd name="T32" fmla="*/ 22 w 48"/>
                <a:gd name="T33" fmla="*/ 42 h 47"/>
                <a:gd name="T34" fmla="*/ 17 w 48"/>
                <a:gd name="T35" fmla="*/ 42 h 47"/>
                <a:gd name="T36" fmla="*/ 13 w 48"/>
                <a:gd name="T37" fmla="*/ 40 h 47"/>
                <a:gd name="T38" fmla="*/ 10 w 48"/>
                <a:gd name="T39" fmla="*/ 38 h 47"/>
                <a:gd name="T40" fmla="*/ 7 w 48"/>
                <a:gd name="T41" fmla="*/ 36 h 47"/>
                <a:gd name="T42" fmla="*/ 4 w 48"/>
                <a:gd name="T43" fmla="*/ 32 h 47"/>
                <a:gd name="T44" fmla="*/ 2 w 48"/>
                <a:gd name="T45" fmla="*/ 29 h 47"/>
                <a:gd name="T46" fmla="*/ 1 w 48"/>
                <a:gd name="T47" fmla="*/ 25 h 47"/>
                <a:gd name="T48" fmla="*/ 0 w 48"/>
                <a:gd name="T49" fmla="*/ 21 h 47"/>
                <a:gd name="T50" fmla="*/ 1 w 48"/>
                <a:gd name="T51" fmla="*/ 16 h 47"/>
                <a:gd name="T52" fmla="*/ 2 w 48"/>
                <a:gd name="T53" fmla="*/ 13 h 47"/>
                <a:gd name="T54" fmla="*/ 4 w 48"/>
                <a:gd name="T55" fmla="*/ 9 h 47"/>
                <a:gd name="T56" fmla="*/ 7 w 48"/>
                <a:gd name="T57" fmla="*/ 5 h 47"/>
                <a:gd name="T58" fmla="*/ 10 w 48"/>
                <a:gd name="T59" fmla="*/ 3 h 47"/>
                <a:gd name="T60" fmla="*/ 13 w 48"/>
                <a:gd name="T61" fmla="*/ 1 h 47"/>
                <a:gd name="T62" fmla="*/ 17 w 48"/>
                <a:gd name="T63" fmla="*/ 0 h 47"/>
                <a:gd name="T64" fmla="*/ 22 w 48"/>
                <a:gd name="T65" fmla="*/ 0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 h="47">
                  <a:moveTo>
                    <a:pt x="24" y="0"/>
                  </a:moveTo>
                  <a:lnTo>
                    <a:pt x="30" y="0"/>
                  </a:lnTo>
                  <a:lnTo>
                    <a:pt x="34" y="1"/>
                  </a:lnTo>
                  <a:lnTo>
                    <a:pt x="38" y="3"/>
                  </a:lnTo>
                  <a:lnTo>
                    <a:pt x="41" y="6"/>
                  </a:lnTo>
                  <a:lnTo>
                    <a:pt x="45" y="10"/>
                  </a:lnTo>
                  <a:lnTo>
                    <a:pt x="46" y="14"/>
                  </a:lnTo>
                  <a:lnTo>
                    <a:pt x="48" y="18"/>
                  </a:lnTo>
                  <a:lnTo>
                    <a:pt x="48" y="23"/>
                  </a:lnTo>
                  <a:lnTo>
                    <a:pt x="48" y="28"/>
                  </a:lnTo>
                  <a:lnTo>
                    <a:pt x="46" y="33"/>
                  </a:lnTo>
                  <a:lnTo>
                    <a:pt x="45" y="36"/>
                  </a:lnTo>
                  <a:lnTo>
                    <a:pt x="41" y="40"/>
                  </a:lnTo>
                  <a:lnTo>
                    <a:pt x="38" y="43"/>
                  </a:lnTo>
                  <a:lnTo>
                    <a:pt x="34" y="45"/>
                  </a:lnTo>
                  <a:lnTo>
                    <a:pt x="30" y="47"/>
                  </a:lnTo>
                  <a:lnTo>
                    <a:pt x="24" y="47"/>
                  </a:lnTo>
                  <a:lnTo>
                    <a:pt x="19" y="47"/>
                  </a:lnTo>
                  <a:lnTo>
                    <a:pt x="15" y="45"/>
                  </a:lnTo>
                  <a:lnTo>
                    <a:pt x="11" y="43"/>
                  </a:lnTo>
                  <a:lnTo>
                    <a:pt x="8" y="40"/>
                  </a:lnTo>
                  <a:lnTo>
                    <a:pt x="4" y="36"/>
                  </a:lnTo>
                  <a:lnTo>
                    <a:pt x="2" y="33"/>
                  </a:lnTo>
                  <a:lnTo>
                    <a:pt x="1" y="28"/>
                  </a:lnTo>
                  <a:lnTo>
                    <a:pt x="0" y="23"/>
                  </a:lnTo>
                  <a:lnTo>
                    <a:pt x="1" y="18"/>
                  </a:lnTo>
                  <a:lnTo>
                    <a:pt x="2" y="14"/>
                  </a:lnTo>
                  <a:lnTo>
                    <a:pt x="4" y="10"/>
                  </a:lnTo>
                  <a:lnTo>
                    <a:pt x="8" y="6"/>
                  </a:lnTo>
                  <a:lnTo>
                    <a:pt x="11" y="3"/>
                  </a:lnTo>
                  <a:lnTo>
                    <a:pt x="15" y="1"/>
                  </a:lnTo>
                  <a:lnTo>
                    <a:pt x="19" y="0"/>
                  </a:lnTo>
                  <a:lnTo>
                    <a:pt x="24"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30" name="Freeform 125">
              <a:extLst>
                <a:ext uri="{FF2B5EF4-FFF2-40B4-BE49-F238E27FC236}">
                  <a16:creationId xmlns:a16="http://schemas.microsoft.com/office/drawing/2014/main" id="{65FAD547-ED5F-84B5-2D27-55FC960DFD9F}"/>
                </a:ext>
              </a:extLst>
            </p:cNvPr>
            <p:cNvSpPr>
              <a:spLocks/>
            </p:cNvSpPr>
            <p:nvPr/>
          </p:nvSpPr>
          <p:spPr bwMode="auto">
            <a:xfrm>
              <a:off x="3658" y="1120"/>
              <a:ext cx="26" cy="25"/>
            </a:xfrm>
            <a:custGeom>
              <a:avLst/>
              <a:gdLst>
                <a:gd name="T0" fmla="*/ 26 w 29"/>
                <a:gd name="T1" fmla="*/ 25 h 28"/>
                <a:gd name="T2" fmla="*/ 25 w 29"/>
                <a:gd name="T3" fmla="*/ 21 h 28"/>
                <a:gd name="T4" fmla="*/ 23 w 29"/>
                <a:gd name="T5" fmla="*/ 15 h 28"/>
                <a:gd name="T6" fmla="*/ 22 w 29"/>
                <a:gd name="T7" fmla="*/ 12 h 28"/>
                <a:gd name="T8" fmla="*/ 19 w 29"/>
                <a:gd name="T9" fmla="*/ 7 h 28"/>
                <a:gd name="T10" fmla="*/ 14 w 29"/>
                <a:gd name="T11" fmla="*/ 4 h 28"/>
                <a:gd name="T12" fmla="*/ 11 w 29"/>
                <a:gd name="T13" fmla="*/ 2 h 28"/>
                <a:gd name="T14" fmla="*/ 5 w 29"/>
                <a:gd name="T15" fmla="*/ 1 h 28"/>
                <a:gd name="T16" fmla="*/ 0 w 29"/>
                <a:gd name="T17" fmla="*/ 0 h 28"/>
                <a:gd name="T18" fmla="*/ 0 w 29"/>
                <a:gd name="T19" fmla="*/ 8 h 28"/>
                <a:gd name="T20" fmla="*/ 4 w 29"/>
                <a:gd name="T21" fmla="*/ 9 h 28"/>
                <a:gd name="T22" fmla="*/ 7 w 29"/>
                <a:gd name="T23" fmla="*/ 9 h 28"/>
                <a:gd name="T24" fmla="*/ 11 w 29"/>
                <a:gd name="T25" fmla="*/ 11 h 28"/>
                <a:gd name="T26" fmla="*/ 13 w 29"/>
                <a:gd name="T27" fmla="*/ 13 h 28"/>
                <a:gd name="T28" fmla="*/ 15 w 29"/>
                <a:gd name="T29" fmla="*/ 15 h 28"/>
                <a:gd name="T30" fmla="*/ 17 w 29"/>
                <a:gd name="T31" fmla="*/ 18 h 28"/>
                <a:gd name="T32" fmla="*/ 17 w 29"/>
                <a:gd name="T33" fmla="*/ 21 h 28"/>
                <a:gd name="T34" fmla="*/ 18 w 29"/>
                <a:gd name="T35" fmla="*/ 25 h 28"/>
                <a:gd name="T36" fmla="*/ 26 w 29"/>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29" y="28"/>
                  </a:moveTo>
                  <a:lnTo>
                    <a:pt x="28" y="23"/>
                  </a:lnTo>
                  <a:lnTo>
                    <a:pt x="26" y="17"/>
                  </a:lnTo>
                  <a:lnTo>
                    <a:pt x="24" y="13"/>
                  </a:lnTo>
                  <a:lnTo>
                    <a:pt x="21" y="8"/>
                  </a:lnTo>
                  <a:lnTo>
                    <a:pt x="16" y="5"/>
                  </a:lnTo>
                  <a:lnTo>
                    <a:pt x="12" y="2"/>
                  </a:lnTo>
                  <a:lnTo>
                    <a:pt x="6" y="1"/>
                  </a:lnTo>
                  <a:lnTo>
                    <a:pt x="0" y="0"/>
                  </a:lnTo>
                  <a:lnTo>
                    <a:pt x="0" y="9"/>
                  </a:lnTo>
                  <a:lnTo>
                    <a:pt x="5" y="10"/>
                  </a:lnTo>
                  <a:lnTo>
                    <a:pt x="8" y="10"/>
                  </a:lnTo>
                  <a:lnTo>
                    <a:pt x="12" y="12"/>
                  </a:lnTo>
                  <a:lnTo>
                    <a:pt x="14" y="15"/>
                  </a:lnTo>
                  <a:lnTo>
                    <a:pt x="17" y="17"/>
                  </a:lnTo>
                  <a:lnTo>
                    <a:pt x="19" y="20"/>
                  </a:lnTo>
                  <a:lnTo>
                    <a:pt x="19" y="24"/>
                  </a:lnTo>
                  <a:lnTo>
                    <a:pt x="20" y="28"/>
                  </a:lnTo>
                  <a:lnTo>
                    <a:pt x="29"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31" name="Freeform 126">
              <a:extLst>
                <a:ext uri="{FF2B5EF4-FFF2-40B4-BE49-F238E27FC236}">
                  <a16:creationId xmlns:a16="http://schemas.microsoft.com/office/drawing/2014/main" id="{D0C3AC7F-D9BE-BAEA-078F-63A4D659CB0B}"/>
                </a:ext>
              </a:extLst>
            </p:cNvPr>
            <p:cNvSpPr>
              <a:spLocks/>
            </p:cNvSpPr>
            <p:nvPr/>
          </p:nvSpPr>
          <p:spPr bwMode="auto">
            <a:xfrm>
              <a:off x="3658" y="1145"/>
              <a:ext cx="26" cy="26"/>
            </a:xfrm>
            <a:custGeom>
              <a:avLst/>
              <a:gdLst>
                <a:gd name="T0" fmla="*/ 0 w 29"/>
                <a:gd name="T1" fmla="*/ 26 h 29"/>
                <a:gd name="T2" fmla="*/ 5 w 29"/>
                <a:gd name="T3" fmla="*/ 25 h 29"/>
                <a:gd name="T4" fmla="*/ 11 w 29"/>
                <a:gd name="T5" fmla="*/ 23 h 29"/>
                <a:gd name="T6" fmla="*/ 15 w 29"/>
                <a:gd name="T7" fmla="*/ 22 h 29"/>
                <a:gd name="T8" fmla="*/ 19 w 29"/>
                <a:gd name="T9" fmla="*/ 18 h 29"/>
                <a:gd name="T10" fmla="*/ 22 w 29"/>
                <a:gd name="T11" fmla="*/ 14 h 29"/>
                <a:gd name="T12" fmla="*/ 23 w 29"/>
                <a:gd name="T13" fmla="*/ 10 h 29"/>
                <a:gd name="T14" fmla="*/ 25 w 29"/>
                <a:gd name="T15" fmla="*/ 4 h 29"/>
                <a:gd name="T16" fmla="*/ 26 w 29"/>
                <a:gd name="T17" fmla="*/ 0 h 29"/>
                <a:gd name="T18" fmla="*/ 18 w 29"/>
                <a:gd name="T19" fmla="*/ 0 h 29"/>
                <a:gd name="T20" fmla="*/ 17 w 29"/>
                <a:gd name="T21" fmla="*/ 4 h 29"/>
                <a:gd name="T22" fmla="*/ 17 w 29"/>
                <a:gd name="T23" fmla="*/ 7 h 29"/>
                <a:gd name="T24" fmla="*/ 15 w 29"/>
                <a:gd name="T25" fmla="*/ 9 h 29"/>
                <a:gd name="T26" fmla="*/ 13 w 29"/>
                <a:gd name="T27" fmla="*/ 12 h 29"/>
                <a:gd name="T28" fmla="*/ 10 w 29"/>
                <a:gd name="T29" fmla="*/ 14 h 29"/>
                <a:gd name="T30" fmla="*/ 7 w 29"/>
                <a:gd name="T31" fmla="*/ 17 h 29"/>
                <a:gd name="T32" fmla="*/ 4 w 29"/>
                <a:gd name="T33" fmla="*/ 17 h 29"/>
                <a:gd name="T34" fmla="*/ 0 w 29"/>
                <a:gd name="T35" fmla="*/ 17 h 29"/>
                <a:gd name="T36" fmla="*/ 0 w 29"/>
                <a:gd name="T37" fmla="*/ 26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9">
                  <a:moveTo>
                    <a:pt x="0" y="29"/>
                  </a:moveTo>
                  <a:lnTo>
                    <a:pt x="6" y="28"/>
                  </a:lnTo>
                  <a:lnTo>
                    <a:pt x="12" y="26"/>
                  </a:lnTo>
                  <a:lnTo>
                    <a:pt x="17" y="24"/>
                  </a:lnTo>
                  <a:lnTo>
                    <a:pt x="21" y="20"/>
                  </a:lnTo>
                  <a:lnTo>
                    <a:pt x="24" y="16"/>
                  </a:lnTo>
                  <a:lnTo>
                    <a:pt x="26" y="11"/>
                  </a:lnTo>
                  <a:lnTo>
                    <a:pt x="28" y="5"/>
                  </a:lnTo>
                  <a:lnTo>
                    <a:pt x="29" y="0"/>
                  </a:lnTo>
                  <a:lnTo>
                    <a:pt x="20" y="0"/>
                  </a:lnTo>
                  <a:lnTo>
                    <a:pt x="19" y="5"/>
                  </a:lnTo>
                  <a:lnTo>
                    <a:pt x="19" y="8"/>
                  </a:lnTo>
                  <a:lnTo>
                    <a:pt x="17" y="10"/>
                  </a:lnTo>
                  <a:lnTo>
                    <a:pt x="14" y="13"/>
                  </a:lnTo>
                  <a:lnTo>
                    <a:pt x="11" y="16"/>
                  </a:lnTo>
                  <a:lnTo>
                    <a:pt x="8" y="19"/>
                  </a:lnTo>
                  <a:lnTo>
                    <a:pt x="5" y="19"/>
                  </a:lnTo>
                  <a:lnTo>
                    <a:pt x="0" y="19"/>
                  </a:lnTo>
                  <a:lnTo>
                    <a:pt x="0" y="29"/>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32" name="Freeform 127">
              <a:extLst>
                <a:ext uri="{FF2B5EF4-FFF2-40B4-BE49-F238E27FC236}">
                  <a16:creationId xmlns:a16="http://schemas.microsoft.com/office/drawing/2014/main" id="{0EA1BF36-8B00-9D28-241F-7311B65D0ABF}"/>
                </a:ext>
              </a:extLst>
            </p:cNvPr>
            <p:cNvSpPr>
              <a:spLocks/>
            </p:cNvSpPr>
            <p:nvPr/>
          </p:nvSpPr>
          <p:spPr bwMode="auto">
            <a:xfrm>
              <a:off x="3633" y="1145"/>
              <a:ext cx="25" cy="26"/>
            </a:xfrm>
            <a:custGeom>
              <a:avLst/>
              <a:gdLst>
                <a:gd name="T0" fmla="*/ 0 w 28"/>
                <a:gd name="T1" fmla="*/ 0 h 29"/>
                <a:gd name="T2" fmla="*/ 1 w 28"/>
                <a:gd name="T3" fmla="*/ 4 h 29"/>
                <a:gd name="T4" fmla="*/ 3 w 28"/>
                <a:gd name="T5" fmla="*/ 10 h 29"/>
                <a:gd name="T6" fmla="*/ 4 w 28"/>
                <a:gd name="T7" fmla="*/ 14 h 29"/>
                <a:gd name="T8" fmla="*/ 7 w 28"/>
                <a:gd name="T9" fmla="*/ 18 h 29"/>
                <a:gd name="T10" fmla="*/ 11 w 28"/>
                <a:gd name="T11" fmla="*/ 22 h 29"/>
                <a:gd name="T12" fmla="*/ 15 w 28"/>
                <a:gd name="T13" fmla="*/ 23 h 29"/>
                <a:gd name="T14" fmla="*/ 21 w 28"/>
                <a:gd name="T15" fmla="*/ 25 h 29"/>
                <a:gd name="T16" fmla="*/ 25 w 28"/>
                <a:gd name="T17" fmla="*/ 26 h 29"/>
                <a:gd name="T18" fmla="*/ 25 w 28"/>
                <a:gd name="T19" fmla="*/ 17 h 29"/>
                <a:gd name="T20" fmla="*/ 21 w 28"/>
                <a:gd name="T21" fmla="*/ 17 h 29"/>
                <a:gd name="T22" fmla="*/ 19 w 28"/>
                <a:gd name="T23" fmla="*/ 17 h 29"/>
                <a:gd name="T24" fmla="*/ 15 w 28"/>
                <a:gd name="T25" fmla="*/ 15 h 29"/>
                <a:gd name="T26" fmla="*/ 13 w 28"/>
                <a:gd name="T27" fmla="*/ 12 h 29"/>
                <a:gd name="T28" fmla="*/ 11 w 28"/>
                <a:gd name="T29" fmla="*/ 9 h 29"/>
                <a:gd name="T30" fmla="*/ 9 w 28"/>
                <a:gd name="T31" fmla="*/ 7 h 29"/>
                <a:gd name="T32" fmla="*/ 8 w 28"/>
                <a:gd name="T33" fmla="*/ 4 h 29"/>
                <a:gd name="T34" fmla="*/ 8 w 28"/>
                <a:gd name="T35" fmla="*/ 0 h 29"/>
                <a:gd name="T36" fmla="*/ 0 w 28"/>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0" y="0"/>
                  </a:moveTo>
                  <a:lnTo>
                    <a:pt x="1" y="5"/>
                  </a:lnTo>
                  <a:lnTo>
                    <a:pt x="3" y="11"/>
                  </a:lnTo>
                  <a:lnTo>
                    <a:pt x="5" y="16"/>
                  </a:lnTo>
                  <a:lnTo>
                    <a:pt x="8" y="20"/>
                  </a:lnTo>
                  <a:lnTo>
                    <a:pt x="12" y="24"/>
                  </a:lnTo>
                  <a:lnTo>
                    <a:pt x="17" y="26"/>
                  </a:lnTo>
                  <a:lnTo>
                    <a:pt x="23" y="28"/>
                  </a:lnTo>
                  <a:lnTo>
                    <a:pt x="28" y="29"/>
                  </a:lnTo>
                  <a:lnTo>
                    <a:pt x="28" y="19"/>
                  </a:lnTo>
                  <a:lnTo>
                    <a:pt x="24" y="19"/>
                  </a:lnTo>
                  <a:lnTo>
                    <a:pt x="21" y="19"/>
                  </a:lnTo>
                  <a:lnTo>
                    <a:pt x="17" y="17"/>
                  </a:lnTo>
                  <a:lnTo>
                    <a:pt x="15" y="13"/>
                  </a:lnTo>
                  <a:lnTo>
                    <a:pt x="12" y="10"/>
                  </a:lnTo>
                  <a:lnTo>
                    <a:pt x="10" y="8"/>
                  </a:lnTo>
                  <a:lnTo>
                    <a:pt x="9" y="5"/>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33" name="Freeform 128">
              <a:extLst>
                <a:ext uri="{FF2B5EF4-FFF2-40B4-BE49-F238E27FC236}">
                  <a16:creationId xmlns:a16="http://schemas.microsoft.com/office/drawing/2014/main" id="{79A4AFF0-759F-B50B-7386-79B83FC4CCF0}"/>
                </a:ext>
              </a:extLst>
            </p:cNvPr>
            <p:cNvSpPr>
              <a:spLocks/>
            </p:cNvSpPr>
            <p:nvPr/>
          </p:nvSpPr>
          <p:spPr bwMode="auto">
            <a:xfrm>
              <a:off x="3633" y="1120"/>
              <a:ext cx="25" cy="25"/>
            </a:xfrm>
            <a:custGeom>
              <a:avLst/>
              <a:gdLst>
                <a:gd name="T0" fmla="*/ 25 w 28"/>
                <a:gd name="T1" fmla="*/ 0 h 28"/>
                <a:gd name="T2" fmla="*/ 21 w 28"/>
                <a:gd name="T3" fmla="*/ 1 h 28"/>
                <a:gd name="T4" fmla="*/ 15 w 28"/>
                <a:gd name="T5" fmla="*/ 2 h 28"/>
                <a:gd name="T6" fmla="*/ 11 w 28"/>
                <a:gd name="T7" fmla="*/ 4 h 28"/>
                <a:gd name="T8" fmla="*/ 7 w 28"/>
                <a:gd name="T9" fmla="*/ 7 h 28"/>
                <a:gd name="T10" fmla="*/ 4 w 28"/>
                <a:gd name="T11" fmla="*/ 11 h 28"/>
                <a:gd name="T12" fmla="*/ 3 w 28"/>
                <a:gd name="T13" fmla="*/ 15 h 28"/>
                <a:gd name="T14" fmla="*/ 1 w 28"/>
                <a:gd name="T15" fmla="*/ 21 h 28"/>
                <a:gd name="T16" fmla="*/ 0 w 28"/>
                <a:gd name="T17" fmla="*/ 25 h 28"/>
                <a:gd name="T18" fmla="*/ 8 w 28"/>
                <a:gd name="T19" fmla="*/ 25 h 28"/>
                <a:gd name="T20" fmla="*/ 8 w 28"/>
                <a:gd name="T21" fmla="*/ 21 h 28"/>
                <a:gd name="T22" fmla="*/ 9 w 28"/>
                <a:gd name="T23" fmla="*/ 18 h 28"/>
                <a:gd name="T24" fmla="*/ 11 w 28"/>
                <a:gd name="T25" fmla="*/ 16 h 28"/>
                <a:gd name="T26" fmla="*/ 13 w 28"/>
                <a:gd name="T27" fmla="*/ 13 h 28"/>
                <a:gd name="T28" fmla="*/ 15 w 28"/>
                <a:gd name="T29" fmla="*/ 11 h 28"/>
                <a:gd name="T30" fmla="*/ 19 w 28"/>
                <a:gd name="T31" fmla="*/ 9 h 28"/>
                <a:gd name="T32" fmla="*/ 21 w 28"/>
                <a:gd name="T33" fmla="*/ 9 h 28"/>
                <a:gd name="T34" fmla="*/ 25 w 28"/>
                <a:gd name="T35" fmla="*/ 8 h 28"/>
                <a:gd name="T36" fmla="*/ 25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0"/>
                  </a:moveTo>
                  <a:lnTo>
                    <a:pt x="23" y="1"/>
                  </a:lnTo>
                  <a:lnTo>
                    <a:pt x="17" y="2"/>
                  </a:lnTo>
                  <a:lnTo>
                    <a:pt x="12" y="5"/>
                  </a:lnTo>
                  <a:lnTo>
                    <a:pt x="8" y="8"/>
                  </a:lnTo>
                  <a:lnTo>
                    <a:pt x="4" y="12"/>
                  </a:lnTo>
                  <a:lnTo>
                    <a:pt x="3" y="17"/>
                  </a:lnTo>
                  <a:lnTo>
                    <a:pt x="1" y="23"/>
                  </a:lnTo>
                  <a:lnTo>
                    <a:pt x="0" y="28"/>
                  </a:lnTo>
                  <a:lnTo>
                    <a:pt x="9" y="28"/>
                  </a:lnTo>
                  <a:lnTo>
                    <a:pt x="9" y="24"/>
                  </a:lnTo>
                  <a:lnTo>
                    <a:pt x="10" y="20"/>
                  </a:lnTo>
                  <a:lnTo>
                    <a:pt x="12" y="18"/>
                  </a:lnTo>
                  <a:lnTo>
                    <a:pt x="15" y="15"/>
                  </a:lnTo>
                  <a:lnTo>
                    <a:pt x="17" y="12"/>
                  </a:lnTo>
                  <a:lnTo>
                    <a:pt x="21" y="10"/>
                  </a:lnTo>
                  <a:lnTo>
                    <a:pt x="24" y="10"/>
                  </a:lnTo>
                  <a:lnTo>
                    <a:pt x="28" y="9"/>
                  </a:lnTo>
                  <a:lnTo>
                    <a:pt x="28"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34" name="Freeform 129">
              <a:extLst>
                <a:ext uri="{FF2B5EF4-FFF2-40B4-BE49-F238E27FC236}">
                  <a16:creationId xmlns:a16="http://schemas.microsoft.com/office/drawing/2014/main" id="{1F04DCCC-EF72-0DD1-797F-FE216E74FC0C}"/>
                </a:ext>
              </a:extLst>
            </p:cNvPr>
            <p:cNvSpPr>
              <a:spLocks/>
            </p:cNvSpPr>
            <p:nvPr/>
          </p:nvSpPr>
          <p:spPr bwMode="auto">
            <a:xfrm>
              <a:off x="4403" y="1130"/>
              <a:ext cx="43" cy="43"/>
            </a:xfrm>
            <a:custGeom>
              <a:avLst/>
              <a:gdLst>
                <a:gd name="T0" fmla="*/ 22 w 48"/>
                <a:gd name="T1" fmla="*/ 0 h 48"/>
                <a:gd name="T2" fmla="*/ 26 w 48"/>
                <a:gd name="T3" fmla="*/ 1 h 48"/>
                <a:gd name="T4" fmla="*/ 30 w 48"/>
                <a:gd name="T5" fmla="*/ 2 h 48"/>
                <a:gd name="T6" fmla="*/ 33 w 48"/>
                <a:gd name="T7" fmla="*/ 4 h 48"/>
                <a:gd name="T8" fmla="*/ 37 w 48"/>
                <a:gd name="T9" fmla="*/ 6 h 48"/>
                <a:gd name="T10" fmla="*/ 39 w 48"/>
                <a:gd name="T11" fmla="*/ 10 h 48"/>
                <a:gd name="T12" fmla="*/ 41 w 48"/>
                <a:gd name="T13" fmla="*/ 13 h 48"/>
                <a:gd name="T14" fmla="*/ 42 w 48"/>
                <a:gd name="T15" fmla="*/ 17 h 48"/>
                <a:gd name="T16" fmla="*/ 43 w 48"/>
                <a:gd name="T17" fmla="*/ 22 h 48"/>
                <a:gd name="T18" fmla="*/ 42 w 48"/>
                <a:gd name="T19" fmla="*/ 26 h 48"/>
                <a:gd name="T20" fmla="*/ 41 w 48"/>
                <a:gd name="T21" fmla="*/ 30 h 48"/>
                <a:gd name="T22" fmla="*/ 39 w 48"/>
                <a:gd name="T23" fmla="*/ 33 h 48"/>
                <a:gd name="T24" fmla="*/ 37 w 48"/>
                <a:gd name="T25" fmla="*/ 37 h 48"/>
                <a:gd name="T26" fmla="*/ 33 w 48"/>
                <a:gd name="T27" fmla="*/ 40 h 48"/>
                <a:gd name="T28" fmla="*/ 30 w 48"/>
                <a:gd name="T29" fmla="*/ 41 h 48"/>
                <a:gd name="T30" fmla="*/ 26 w 48"/>
                <a:gd name="T31" fmla="*/ 43 h 48"/>
                <a:gd name="T32" fmla="*/ 22 w 48"/>
                <a:gd name="T33" fmla="*/ 43 h 48"/>
                <a:gd name="T34" fmla="*/ 17 w 48"/>
                <a:gd name="T35" fmla="*/ 43 h 48"/>
                <a:gd name="T36" fmla="*/ 13 w 48"/>
                <a:gd name="T37" fmla="*/ 41 h 48"/>
                <a:gd name="T38" fmla="*/ 10 w 48"/>
                <a:gd name="T39" fmla="*/ 40 h 48"/>
                <a:gd name="T40" fmla="*/ 6 w 48"/>
                <a:gd name="T41" fmla="*/ 37 h 48"/>
                <a:gd name="T42" fmla="*/ 4 w 48"/>
                <a:gd name="T43" fmla="*/ 33 h 48"/>
                <a:gd name="T44" fmla="*/ 2 w 48"/>
                <a:gd name="T45" fmla="*/ 30 h 48"/>
                <a:gd name="T46" fmla="*/ 1 w 48"/>
                <a:gd name="T47" fmla="*/ 26 h 48"/>
                <a:gd name="T48" fmla="*/ 0 w 48"/>
                <a:gd name="T49" fmla="*/ 22 h 48"/>
                <a:gd name="T50" fmla="*/ 1 w 48"/>
                <a:gd name="T51" fmla="*/ 17 h 48"/>
                <a:gd name="T52" fmla="*/ 2 w 48"/>
                <a:gd name="T53" fmla="*/ 13 h 48"/>
                <a:gd name="T54" fmla="*/ 4 w 48"/>
                <a:gd name="T55" fmla="*/ 10 h 48"/>
                <a:gd name="T56" fmla="*/ 6 w 48"/>
                <a:gd name="T57" fmla="*/ 6 h 48"/>
                <a:gd name="T58" fmla="*/ 10 w 48"/>
                <a:gd name="T59" fmla="*/ 4 h 48"/>
                <a:gd name="T60" fmla="*/ 13 w 48"/>
                <a:gd name="T61" fmla="*/ 2 h 48"/>
                <a:gd name="T62" fmla="*/ 17 w 48"/>
                <a:gd name="T63" fmla="*/ 1 h 48"/>
                <a:gd name="T64" fmla="*/ 22 w 48"/>
                <a:gd name="T65" fmla="*/ 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 h="48">
                  <a:moveTo>
                    <a:pt x="24" y="0"/>
                  </a:moveTo>
                  <a:lnTo>
                    <a:pt x="29" y="1"/>
                  </a:lnTo>
                  <a:lnTo>
                    <a:pt x="33" y="2"/>
                  </a:lnTo>
                  <a:lnTo>
                    <a:pt x="37" y="4"/>
                  </a:lnTo>
                  <a:lnTo>
                    <a:pt x="41" y="7"/>
                  </a:lnTo>
                  <a:lnTo>
                    <a:pt x="44" y="11"/>
                  </a:lnTo>
                  <a:lnTo>
                    <a:pt x="46" y="15"/>
                  </a:lnTo>
                  <a:lnTo>
                    <a:pt x="47" y="19"/>
                  </a:lnTo>
                  <a:lnTo>
                    <a:pt x="48" y="24"/>
                  </a:lnTo>
                  <a:lnTo>
                    <a:pt x="47" y="29"/>
                  </a:lnTo>
                  <a:lnTo>
                    <a:pt x="46" y="34"/>
                  </a:lnTo>
                  <a:lnTo>
                    <a:pt x="44" y="37"/>
                  </a:lnTo>
                  <a:lnTo>
                    <a:pt x="41" y="41"/>
                  </a:lnTo>
                  <a:lnTo>
                    <a:pt x="37" y="45"/>
                  </a:lnTo>
                  <a:lnTo>
                    <a:pt x="33" y="46"/>
                  </a:lnTo>
                  <a:lnTo>
                    <a:pt x="29" y="48"/>
                  </a:lnTo>
                  <a:lnTo>
                    <a:pt x="24" y="48"/>
                  </a:lnTo>
                  <a:lnTo>
                    <a:pt x="19" y="48"/>
                  </a:lnTo>
                  <a:lnTo>
                    <a:pt x="14" y="46"/>
                  </a:lnTo>
                  <a:lnTo>
                    <a:pt x="11" y="45"/>
                  </a:lnTo>
                  <a:lnTo>
                    <a:pt x="7" y="41"/>
                  </a:lnTo>
                  <a:lnTo>
                    <a:pt x="4" y="37"/>
                  </a:lnTo>
                  <a:lnTo>
                    <a:pt x="2" y="34"/>
                  </a:lnTo>
                  <a:lnTo>
                    <a:pt x="1" y="29"/>
                  </a:lnTo>
                  <a:lnTo>
                    <a:pt x="0" y="24"/>
                  </a:lnTo>
                  <a:lnTo>
                    <a:pt x="1" y="19"/>
                  </a:lnTo>
                  <a:lnTo>
                    <a:pt x="2" y="15"/>
                  </a:lnTo>
                  <a:lnTo>
                    <a:pt x="4" y="11"/>
                  </a:lnTo>
                  <a:lnTo>
                    <a:pt x="7" y="7"/>
                  </a:lnTo>
                  <a:lnTo>
                    <a:pt x="11" y="4"/>
                  </a:lnTo>
                  <a:lnTo>
                    <a:pt x="14" y="2"/>
                  </a:lnTo>
                  <a:lnTo>
                    <a:pt x="19" y="1"/>
                  </a:lnTo>
                  <a:lnTo>
                    <a:pt x="24"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35" name="Freeform 130">
              <a:extLst>
                <a:ext uri="{FF2B5EF4-FFF2-40B4-BE49-F238E27FC236}">
                  <a16:creationId xmlns:a16="http://schemas.microsoft.com/office/drawing/2014/main" id="{ADE59CE0-F0F3-9BBB-0EA1-A124AB95A2F2}"/>
                </a:ext>
              </a:extLst>
            </p:cNvPr>
            <p:cNvSpPr>
              <a:spLocks/>
            </p:cNvSpPr>
            <p:nvPr/>
          </p:nvSpPr>
          <p:spPr bwMode="auto">
            <a:xfrm>
              <a:off x="4425" y="1126"/>
              <a:ext cx="25" cy="25"/>
            </a:xfrm>
            <a:custGeom>
              <a:avLst/>
              <a:gdLst>
                <a:gd name="T0" fmla="*/ 25 w 28"/>
                <a:gd name="T1" fmla="*/ 25 h 28"/>
                <a:gd name="T2" fmla="*/ 25 w 28"/>
                <a:gd name="T3" fmla="*/ 20 h 28"/>
                <a:gd name="T4" fmla="*/ 23 w 28"/>
                <a:gd name="T5" fmla="*/ 15 h 28"/>
                <a:gd name="T6" fmla="*/ 21 w 28"/>
                <a:gd name="T7" fmla="*/ 11 h 28"/>
                <a:gd name="T8" fmla="*/ 19 w 28"/>
                <a:gd name="T9" fmla="*/ 7 h 28"/>
                <a:gd name="T10" fmla="*/ 14 w 28"/>
                <a:gd name="T11" fmla="*/ 4 h 28"/>
                <a:gd name="T12" fmla="*/ 10 w 28"/>
                <a:gd name="T13" fmla="*/ 3 h 28"/>
                <a:gd name="T14" fmla="*/ 4 w 28"/>
                <a:gd name="T15" fmla="*/ 1 h 28"/>
                <a:gd name="T16" fmla="*/ 0 w 28"/>
                <a:gd name="T17" fmla="*/ 0 h 28"/>
                <a:gd name="T18" fmla="*/ 0 w 28"/>
                <a:gd name="T19" fmla="*/ 8 h 28"/>
                <a:gd name="T20" fmla="*/ 4 w 28"/>
                <a:gd name="T21" fmla="*/ 8 h 28"/>
                <a:gd name="T22" fmla="*/ 6 w 28"/>
                <a:gd name="T23" fmla="*/ 9 h 28"/>
                <a:gd name="T24" fmla="*/ 10 w 28"/>
                <a:gd name="T25" fmla="*/ 11 h 28"/>
                <a:gd name="T26" fmla="*/ 13 w 28"/>
                <a:gd name="T27" fmla="*/ 13 h 28"/>
                <a:gd name="T28" fmla="*/ 14 w 28"/>
                <a:gd name="T29" fmla="*/ 15 h 28"/>
                <a:gd name="T30" fmla="*/ 16 w 28"/>
                <a:gd name="T31" fmla="*/ 19 h 28"/>
                <a:gd name="T32" fmla="*/ 17 w 28"/>
                <a:gd name="T33" fmla="*/ 21 h 28"/>
                <a:gd name="T34" fmla="*/ 17 w 28"/>
                <a:gd name="T35" fmla="*/ 25 h 28"/>
                <a:gd name="T36" fmla="*/ 25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28"/>
                  </a:moveTo>
                  <a:lnTo>
                    <a:pt x="28" y="22"/>
                  </a:lnTo>
                  <a:lnTo>
                    <a:pt x="26" y="17"/>
                  </a:lnTo>
                  <a:lnTo>
                    <a:pt x="24" y="12"/>
                  </a:lnTo>
                  <a:lnTo>
                    <a:pt x="21" y="8"/>
                  </a:lnTo>
                  <a:lnTo>
                    <a:pt x="16" y="4"/>
                  </a:lnTo>
                  <a:lnTo>
                    <a:pt x="11" y="3"/>
                  </a:lnTo>
                  <a:lnTo>
                    <a:pt x="5" y="1"/>
                  </a:lnTo>
                  <a:lnTo>
                    <a:pt x="0" y="0"/>
                  </a:lnTo>
                  <a:lnTo>
                    <a:pt x="0" y="9"/>
                  </a:lnTo>
                  <a:lnTo>
                    <a:pt x="4" y="9"/>
                  </a:lnTo>
                  <a:lnTo>
                    <a:pt x="7" y="10"/>
                  </a:lnTo>
                  <a:lnTo>
                    <a:pt x="11" y="12"/>
                  </a:lnTo>
                  <a:lnTo>
                    <a:pt x="14" y="14"/>
                  </a:lnTo>
                  <a:lnTo>
                    <a:pt x="16" y="17"/>
                  </a:lnTo>
                  <a:lnTo>
                    <a:pt x="18" y="21"/>
                  </a:lnTo>
                  <a:lnTo>
                    <a:pt x="19" y="24"/>
                  </a:lnTo>
                  <a:lnTo>
                    <a:pt x="19" y="28"/>
                  </a:lnTo>
                  <a:lnTo>
                    <a:pt x="28"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36" name="Freeform 131">
              <a:extLst>
                <a:ext uri="{FF2B5EF4-FFF2-40B4-BE49-F238E27FC236}">
                  <a16:creationId xmlns:a16="http://schemas.microsoft.com/office/drawing/2014/main" id="{8ADC3E67-FD05-2842-7F81-F17A8DA0B1DA}"/>
                </a:ext>
              </a:extLst>
            </p:cNvPr>
            <p:cNvSpPr>
              <a:spLocks/>
            </p:cNvSpPr>
            <p:nvPr/>
          </p:nvSpPr>
          <p:spPr bwMode="auto">
            <a:xfrm>
              <a:off x="4425" y="1151"/>
              <a:ext cx="25" cy="26"/>
            </a:xfrm>
            <a:custGeom>
              <a:avLst/>
              <a:gdLst>
                <a:gd name="T0" fmla="*/ 0 w 28"/>
                <a:gd name="T1" fmla="*/ 26 h 29"/>
                <a:gd name="T2" fmla="*/ 4 w 28"/>
                <a:gd name="T3" fmla="*/ 25 h 29"/>
                <a:gd name="T4" fmla="*/ 10 w 28"/>
                <a:gd name="T5" fmla="*/ 23 h 29"/>
                <a:gd name="T6" fmla="*/ 14 w 28"/>
                <a:gd name="T7" fmla="*/ 22 h 29"/>
                <a:gd name="T8" fmla="*/ 19 w 28"/>
                <a:gd name="T9" fmla="*/ 19 h 29"/>
                <a:gd name="T10" fmla="*/ 21 w 28"/>
                <a:gd name="T11" fmla="*/ 15 h 29"/>
                <a:gd name="T12" fmla="*/ 23 w 28"/>
                <a:gd name="T13" fmla="*/ 11 h 29"/>
                <a:gd name="T14" fmla="*/ 25 w 28"/>
                <a:gd name="T15" fmla="*/ 5 h 29"/>
                <a:gd name="T16" fmla="*/ 25 w 28"/>
                <a:gd name="T17" fmla="*/ 0 h 29"/>
                <a:gd name="T18" fmla="*/ 17 w 28"/>
                <a:gd name="T19" fmla="*/ 0 h 29"/>
                <a:gd name="T20" fmla="*/ 17 w 28"/>
                <a:gd name="T21" fmla="*/ 4 h 29"/>
                <a:gd name="T22" fmla="*/ 16 w 28"/>
                <a:gd name="T23" fmla="*/ 7 h 29"/>
                <a:gd name="T24" fmla="*/ 14 w 28"/>
                <a:gd name="T25" fmla="*/ 10 h 29"/>
                <a:gd name="T26" fmla="*/ 13 w 28"/>
                <a:gd name="T27" fmla="*/ 12 h 29"/>
                <a:gd name="T28" fmla="*/ 10 w 28"/>
                <a:gd name="T29" fmla="*/ 15 h 29"/>
                <a:gd name="T30" fmla="*/ 6 w 28"/>
                <a:gd name="T31" fmla="*/ 16 h 29"/>
                <a:gd name="T32" fmla="*/ 4 w 28"/>
                <a:gd name="T33" fmla="*/ 17 h 29"/>
                <a:gd name="T34" fmla="*/ 0 w 28"/>
                <a:gd name="T35" fmla="*/ 18 h 29"/>
                <a:gd name="T36" fmla="*/ 0 w 28"/>
                <a:gd name="T37" fmla="*/ 26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0" y="29"/>
                  </a:moveTo>
                  <a:lnTo>
                    <a:pt x="5" y="28"/>
                  </a:lnTo>
                  <a:lnTo>
                    <a:pt x="11" y="26"/>
                  </a:lnTo>
                  <a:lnTo>
                    <a:pt x="16" y="24"/>
                  </a:lnTo>
                  <a:lnTo>
                    <a:pt x="21" y="21"/>
                  </a:lnTo>
                  <a:lnTo>
                    <a:pt x="24" y="17"/>
                  </a:lnTo>
                  <a:lnTo>
                    <a:pt x="26" y="12"/>
                  </a:lnTo>
                  <a:lnTo>
                    <a:pt x="28" y="6"/>
                  </a:lnTo>
                  <a:lnTo>
                    <a:pt x="28" y="0"/>
                  </a:lnTo>
                  <a:lnTo>
                    <a:pt x="19" y="0"/>
                  </a:lnTo>
                  <a:lnTo>
                    <a:pt x="19" y="4"/>
                  </a:lnTo>
                  <a:lnTo>
                    <a:pt x="18" y="8"/>
                  </a:lnTo>
                  <a:lnTo>
                    <a:pt x="16" y="11"/>
                  </a:lnTo>
                  <a:lnTo>
                    <a:pt x="14" y="13"/>
                  </a:lnTo>
                  <a:lnTo>
                    <a:pt x="11" y="17"/>
                  </a:lnTo>
                  <a:lnTo>
                    <a:pt x="7" y="18"/>
                  </a:lnTo>
                  <a:lnTo>
                    <a:pt x="4" y="19"/>
                  </a:lnTo>
                  <a:lnTo>
                    <a:pt x="0" y="20"/>
                  </a:lnTo>
                  <a:lnTo>
                    <a:pt x="0" y="29"/>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37" name="Freeform 132">
              <a:extLst>
                <a:ext uri="{FF2B5EF4-FFF2-40B4-BE49-F238E27FC236}">
                  <a16:creationId xmlns:a16="http://schemas.microsoft.com/office/drawing/2014/main" id="{57E27D59-9200-04F2-F5BB-B5106698F837}"/>
                </a:ext>
              </a:extLst>
            </p:cNvPr>
            <p:cNvSpPr>
              <a:spLocks/>
            </p:cNvSpPr>
            <p:nvPr/>
          </p:nvSpPr>
          <p:spPr bwMode="auto">
            <a:xfrm>
              <a:off x="4400" y="1151"/>
              <a:ext cx="25" cy="26"/>
            </a:xfrm>
            <a:custGeom>
              <a:avLst/>
              <a:gdLst>
                <a:gd name="T0" fmla="*/ 0 w 28"/>
                <a:gd name="T1" fmla="*/ 0 h 29"/>
                <a:gd name="T2" fmla="*/ 0 w 28"/>
                <a:gd name="T3" fmla="*/ 5 h 29"/>
                <a:gd name="T4" fmla="*/ 2 w 28"/>
                <a:gd name="T5" fmla="*/ 11 h 29"/>
                <a:gd name="T6" fmla="*/ 4 w 28"/>
                <a:gd name="T7" fmla="*/ 15 h 29"/>
                <a:gd name="T8" fmla="*/ 7 w 28"/>
                <a:gd name="T9" fmla="*/ 19 h 29"/>
                <a:gd name="T10" fmla="*/ 11 w 28"/>
                <a:gd name="T11" fmla="*/ 22 h 29"/>
                <a:gd name="T12" fmla="*/ 14 w 28"/>
                <a:gd name="T13" fmla="*/ 23 h 29"/>
                <a:gd name="T14" fmla="*/ 20 w 28"/>
                <a:gd name="T15" fmla="*/ 25 h 29"/>
                <a:gd name="T16" fmla="*/ 25 w 28"/>
                <a:gd name="T17" fmla="*/ 26 h 29"/>
                <a:gd name="T18" fmla="*/ 25 w 28"/>
                <a:gd name="T19" fmla="*/ 18 h 29"/>
                <a:gd name="T20" fmla="*/ 21 w 28"/>
                <a:gd name="T21" fmla="*/ 17 h 29"/>
                <a:gd name="T22" fmla="*/ 18 w 28"/>
                <a:gd name="T23" fmla="*/ 16 h 29"/>
                <a:gd name="T24" fmla="*/ 15 w 28"/>
                <a:gd name="T25" fmla="*/ 15 h 29"/>
                <a:gd name="T26" fmla="*/ 13 w 28"/>
                <a:gd name="T27" fmla="*/ 12 h 29"/>
                <a:gd name="T28" fmla="*/ 10 w 28"/>
                <a:gd name="T29" fmla="*/ 10 h 29"/>
                <a:gd name="T30" fmla="*/ 9 w 28"/>
                <a:gd name="T31" fmla="*/ 7 h 29"/>
                <a:gd name="T32" fmla="*/ 8 w 28"/>
                <a:gd name="T33" fmla="*/ 4 h 29"/>
                <a:gd name="T34" fmla="*/ 8 w 28"/>
                <a:gd name="T35" fmla="*/ 0 h 29"/>
                <a:gd name="T36" fmla="*/ 0 w 28"/>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0" y="0"/>
                  </a:moveTo>
                  <a:lnTo>
                    <a:pt x="0" y="6"/>
                  </a:lnTo>
                  <a:lnTo>
                    <a:pt x="2" y="12"/>
                  </a:lnTo>
                  <a:lnTo>
                    <a:pt x="5" y="17"/>
                  </a:lnTo>
                  <a:lnTo>
                    <a:pt x="8" y="21"/>
                  </a:lnTo>
                  <a:lnTo>
                    <a:pt x="12" y="24"/>
                  </a:lnTo>
                  <a:lnTo>
                    <a:pt x="16" y="26"/>
                  </a:lnTo>
                  <a:lnTo>
                    <a:pt x="22" y="28"/>
                  </a:lnTo>
                  <a:lnTo>
                    <a:pt x="28" y="29"/>
                  </a:lnTo>
                  <a:lnTo>
                    <a:pt x="28" y="20"/>
                  </a:lnTo>
                  <a:lnTo>
                    <a:pt x="23" y="19"/>
                  </a:lnTo>
                  <a:lnTo>
                    <a:pt x="20" y="18"/>
                  </a:lnTo>
                  <a:lnTo>
                    <a:pt x="17" y="17"/>
                  </a:lnTo>
                  <a:lnTo>
                    <a:pt x="15" y="13"/>
                  </a:lnTo>
                  <a:lnTo>
                    <a:pt x="11" y="11"/>
                  </a:lnTo>
                  <a:lnTo>
                    <a:pt x="10" y="8"/>
                  </a:lnTo>
                  <a:lnTo>
                    <a:pt x="9" y="4"/>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38" name="Freeform 133">
              <a:extLst>
                <a:ext uri="{FF2B5EF4-FFF2-40B4-BE49-F238E27FC236}">
                  <a16:creationId xmlns:a16="http://schemas.microsoft.com/office/drawing/2014/main" id="{A3C486FF-B0F5-CBFC-0845-35B3A0DCA318}"/>
                </a:ext>
              </a:extLst>
            </p:cNvPr>
            <p:cNvSpPr>
              <a:spLocks/>
            </p:cNvSpPr>
            <p:nvPr/>
          </p:nvSpPr>
          <p:spPr bwMode="auto">
            <a:xfrm>
              <a:off x="4400" y="1126"/>
              <a:ext cx="25" cy="25"/>
            </a:xfrm>
            <a:custGeom>
              <a:avLst/>
              <a:gdLst>
                <a:gd name="T0" fmla="*/ 25 w 28"/>
                <a:gd name="T1" fmla="*/ 0 h 28"/>
                <a:gd name="T2" fmla="*/ 20 w 28"/>
                <a:gd name="T3" fmla="*/ 1 h 28"/>
                <a:gd name="T4" fmla="*/ 14 w 28"/>
                <a:gd name="T5" fmla="*/ 3 h 28"/>
                <a:gd name="T6" fmla="*/ 11 w 28"/>
                <a:gd name="T7" fmla="*/ 4 h 28"/>
                <a:gd name="T8" fmla="*/ 7 w 28"/>
                <a:gd name="T9" fmla="*/ 7 h 28"/>
                <a:gd name="T10" fmla="*/ 4 w 28"/>
                <a:gd name="T11" fmla="*/ 11 h 28"/>
                <a:gd name="T12" fmla="*/ 2 w 28"/>
                <a:gd name="T13" fmla="*/ 15 h 28"/>
                <a:gd name="T14" fmla="*/ 0 w 28"/>
                <a:gd name="T15" fmla="*/ 20 h 28"/>
                <a:gd name="T16" fmla="*/ 0 w 28"/>
                <a:gd name="T17" fmla="*/ 25 h 28"/>
                <a:gd name="T18" fmla="*/ 8 w 28"/>
                <a:gd name="T19" fmla="*/ 25 h 28"/>
                <a:gd name="T20" fmla="*/ 8 w 28"/>
                <a:gd name="T21" fmla="*/ 21 h 28"/>
                <a:gd name="T22" fmla="*/ 9 w 28"/>
                <a:gd name="T23" fmla="*/ 19 h 28"/>
                <a:gd name="T24" fmla="*/ 11 w 28"/>
                <a:gd name="T25" fmla="*/ 15 h 28"/>
                <a:gd name="T26" fmla="*/ 13 w 28"/>
                <a:gd name="T27" fmla="*/ 13 h 28"/>
                <a:gd name="T28" fmla="*/ 15 w 28"/>
                <a:gd name="T29" fmla="*/ 11 h 28"/>
                <a:gd name="T30" fmla="*/ 18 w 28"/>
                <a:gd name="T31" fmla="*/ 9 h 28"/>
                <a:gd name="T32" fmla="*/ 21 w 28"/>
                <a:gd name="T33" fmla="*/ 8 h 28"/>
                <a:gd name="T34" fmla="*/ 25 w 28"/>
                <a:gd name="T35" fmla="*/ 8 h 28"/>
                <a:gd name="T36" fmla="*/ 25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0"/>
                  </a:moveTo>
                  <a:lnTo>
                    <a:pt x="22" y="1"/>
                  </a:lnTo>
                  <a:lnTo>
                    <a:pt x="16" y="3"/>
                  </a:lnTo>
                  <a:lnTo>
                    <a:pt x="12" y="4"/>
                  </a:lnTo>
                  <a:lnTo>
                    <a:pt x="8" y="8"/>
                  </a:lnTo>
                  <a:lnTo>
                    <a:pt x="4" y="12"/>
                  </a:lnTo>
                  <a:lnTo>
                    <a:pt x="2" y="17"/>
                  </a:lnTo>
                  <a:lnTo>
                    <a:pt x="0" y="22"/>
                  </a:lnTo>
                  <a:lnTo>
                    <a:pt x="0" y="28"/>
                  </a:lnTo>
                  <a:lnTo>
                    <a:pt x="9" y="28"/>
                  </a:lnTo>
                  <a:lnTo>
                    <a:pt x="9" y="24"/>
                  </a:lnTo>
                  <a:lnTo>
                    <a:pt x="10" y="21"/>
                  </a:lnTo>
                  <a:lnTo>
                    <a:pt x="12" y="17"/>
                  </a:lnTo>
                  <a:lnTo>
                    <a:pt x="15" y="14"/>
                  </a:lnTo>
                  <a:lnTo>
                    <a:pt x="17" y="12"/>
                  </a:lnTo>
                  <a:lnTo>
                    <a:pt x="20" y="10"/>
                  </a:lnTo>
                  <a:lnTo>
                    <a:pt x="23" y="9"/>
                  </a:lnTo>
                  <a:lnTo>
                    <a:pt x="28" y="9"/>
                  </a:lnTo>
                  <a:lnTo>
                    <a:pt x="28"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39" name="Freeform 134">
              <a:extLst>
                <a:ext uri="{FF2B5EF4-FFF2-40B4-BE49-F238E27FC236}">
                  <a16:creationId xmlns:a16="http://schemas.microsoft.com/office/drawing/2014/main" id="{C01C9909-ECCB-6355-0949-CDA6E1AD30D6}"/>
                </a:ext>
              </a:extLst>
            </p:cNvPr>
            <p:cNvSpPr>
              <a:spLocks/>
            </p:cNvSpPr>
            <p:nvPr/>
          </p:nvSpPr>
          <p:spPr bwMode="auto">
            <a:xfrm>
              <a:off x="3820" y="1653"/>
              <a:ext cx="43" cy="43"/>
            </a:xfrm>
            <a:custGeom>
              <a:avLst/>
              <a:gdLst>
                <a:gd name="T0" fmla="*/ 22 w 48"/>
                <a:gd name="T1" fmla="*/ 0 h 48"/>
                <a:gd name="T2" fmla="*/ 26 w 48"/>
                <a:gd name="T3" fmla="*/ 1 h 48"/>
                <a:gd name="T4" fmla="*/ 30 w 48"/>
                <a:gd name="T5" fmla="*/ 2 h 48"/>
                <a:gd name="T6" fmla="*/ 33 w 48"/>
                <a:gd name="T7" fmla="*/ 4 h 48"/>
                <a:gd name="T8" fmla="*/ 37 w 48"/>
                <a:gd name="T9" fmla="*/ 6 h 48"/>
                <a:gd name="T10" fmla="*/ 39 w 48"/>
                <a:gd name="T11" fmla="*/ 10 h 48"/>
                <a:gd name="T12" fmla="*/ 41 w 48"/>
                <a:gd name="T13" fmla="*/ 13 h 48"/>
                <a:gd name="T14" fmla="*/ 42 w 48"/>
                <a:gd name="T15" fmla="*/ 17 h 48"/>
                <a:gd name="T16" fmla="*/ 43 w 48"/>
                <a:gd name="T17" fmla="*/ 22 h 48"/>
                <a:gd name="T18" fmla="*/ 42 w 48"/>
                <a:gd name="T19" fmla="*/ 26 h 48"/>
                <a:gd name="T20" fmla="*/ 41 w 48"/>
                <a:gd name="T21" fmla="*/ 30 h 48"/>
                <a:gd name="T22" fmla="*/ 39 w 48"/>
                <a:gd name="T23" fmla="*/ 34 h 48"/>
                <a:gd name="T24" fmla="*/ 37 w 48"/>
                <a:gd name="T25" fmla="*/ 37 h 48"/>
                <a:gd name="T26" fmla="*/ 33 w 48"/>
                <a:gd name="T27" fmla="*/ 40 h 48"/>
                <a:gd name="T28" fmla="*/ 30 w 48"/>
                <a:gd name="T29" fmla="*/ 41 h 48"/>
                <a:gd name="T30" fmla="*/ 26 w 48"/>
                <a:gd name="T31" fmla="*/ 43 h 48"/>
                <a:gd name="T32" fmla="*/ 22 w 48"/>
                <a:gd name="T33" fmla="*/ 43 h 48"/>
                <a:gd name="T34" fmla="*/ 17 w 48"/>
                <a:gd name="T35" fmla="*/ 43 h 48"/>
                <a:gd name="T36" fmla="*/ 13 w 48"/>
                <a:gd name="T37" fmla="*/ 41 h 48"/>
                <a:gd name="T38" fmla="*/ 9 w 48"/>
                <a:gd name="T39" fmla="*/ 40 h 48"/>
                <a:gd name="T40" fmla="*/ 6 w 48"/>
                <a:gd name="T41" fmla="*/ 37 h 48"/>
                <a:gd name="T42" fmla="*/ 4 w 48"/>
                <a:gd name="T43" fmla="*/ 34 h 48"/>
                <a:gd name="T44" fmla="*/ 2 w 48"/>
                <a:gd name="T45" fmla="*/ 30 h 48"/>
                <a:gd name="T46" fmla="*/ 0 w 48"/>
                <a:gd name="T47" fmla="*/ 26 h 48"/>
                <a:gd name="T48" fmla="*/ 0 w 48"/>
                <a:gd name="T49" fmla="*/ 22 h 48"/>
                <a:gd name="T50" fmla="*/ 0 w 48"/>
                <a:gd name="T51" fmla="*/ 17 h 48"/>
                <a:gd name="T52" fmla="*/ 2 w 48"/>
                <a:gd name="T53" fmla="*/ 13 h 48"/>
                <a:gd name="T54" fmla="*/ 4 w 48"/>
                <a:gd name="T55" fmla="*/ 10 h 48"/>
                <a:gd name="T56" fmla="*/ 6 w 48"/>
                <a:gd name="T57" fmla="*/ 6 h 48"/>
                <a:gd name="T58" fmla="*/ 9 w 48"/>
                <a:gd name="T59" fmla="*/ 4 h 48"/>
                <a:gd name="T60" fmla="*/ 13 w 48"/>
                <a:gd name="T61" fmla="*/ 2 h 48"/>
                <a:gd name="T62" fmla="*/ 17 w 48"/>
                <a:gd name="T63" fmla="*/ 1 h 48"/>
                <a:gd name="T64" fmla="*/ 22 w 48"/>
                <a:gd name="T65" fmla="*/ 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 h="48">
                  <a:moveTo>
                    <a:pt x="24" y="0"/>
                  </a:moveTo>
                  <a:lnTo>
                    <a:pt x="29" y="1"/>
                  </a:lnTo>
                  <a:lnTo>
                    <a:pt x="33" y="2"/>
                  </a:lnTo>
                  <a:lnTo>
                    <a:pt x="37" y="4"/>
                  </a:lnTo>
                  <a:lnTo>
                    <a:pt x="41" y="7"/>
                  </a:lnTo>
                  <a:lnTo>
                    <a:pt x="44" y="11"/>
                  </a:lnTo>
                  <a:lnTo>
                    <a:pt x="46" y="15"/>
                  </a:lnTo>
                  <a:lnTo>
                    <a:pt x="47" y="19"/>
                  </a:lnTo>
                  <a:lnTo>
                    <a:pt x="48" y="24"/>
                  </a:lnTo>
                  <a:lnTo>
                    <a:pt x="47" y="29"/>
                  </a:lnTo>
                  <a:lnTo>
                    <a:pt x="46" y="34"/>
                  </a:lnTo>
                  <a:lnTo>
                    <a:pt x="44" y="38"/>
                  </a:lnTo>
                  <a:lnTo>
                    <a:pt x="41" y="41"/>
                  </a:lnTo>
                  <a:lnTo>
                    <a:pt x="37" y="45"/>
                  </a:lnTo>
                  <a:lnTo>
                    <a:pt x="33" y="46"/>
                  </a:lnTo>
                  <a:lnTo>
                    <a:pt x="29" y="48"/>
                  </a:lnTo>
                  <a:lnTo>
                    <a:pt x="24" y="48"/>
                  </a:lnTo>
                  <a:lnTo>
                    <a:pt x="19" y="48"/>
                  </a:lnTo>
                  <a:lnTo>
                    <a:pt x="14" y="46"/>
                  </a:lnTo>
                  <a:lnTo>
                    <a:pt x="10" y="45"/>
                  </a:lnTo>
                  <a:lnTo>
                    <a:pt x="7" y="41"/>
                  </a:lnTo>
                  <a:lnTo>
                    <a:pt x="4" y="38"/>
                  </a:lnTo>
                  <a:lnTo>
                    <a:pt x="2" y="34"/>
                  </a:lnTo>
                  <a:lnTo>
                    <a:pt x="0" y="29"/>
                  </a:lnTo>
                  <a:lnTo>
                    <a:pt x="0" y="24"/>
                  </a:lnTo>
                  <a:lnTo>
                    <a:pt x="0" y="19"/>
                  </a:lnTo>
                  <a:lnTo>
                    <a:pt x="2" y="15"/>
                  </a:lnTo>
                  <a:lnTo>
                    <a:pt x="4" y="11"/>
                  </a:lnTo>
                  <a:lnTo>
                    <a:pt x="7" y="7"/>
                  </a:lnTo>
                  <a:lnTo>
                    <a:pt x="10" y="4"/>
                  </a:lnTo>
                  <a:lnTo>
                    <a:pt x="14" y="2"/>
                  </a:lnTo>
                  <a:lnTo>
                    <a:pt x="19" y="1"/>
                  </a:lnTo>
                  <a:lnTo>
                    <a:pt x="24"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40" name="Freeform 135">
              <a:extLst>
                <a:ext uri="{FF2B5EF4-FFF2-40B4-BE49-F238E27FC236}">
                  <a16:creationId xmlns:a16="http://schemas.microsoft.com/office/drawing/2014/main" id="{39774919-D778-7B48-DBA9-F4DEEB9A3ACD}"/>
                </a:ext>
              </a:extLst>
            </p:cNvPr>
            <p:cNvSpPr>
              <a:spLocks/>
            </p:cNvSpPr>
            <p:nvPr/>
          </p:nvSpPr>
          <p:spPr bwMode="auto">
            <a:xfrm>
              <a:off x="3842" y="1650"/>
              <a:ext cx="25" cy="25"/>
            </a:xfrm>
            <a:custGeom>
              <a:avLst/>
              <a:gdLst>
                <a:gd name="T0" fmla="*/ 25 w 28"/>
                <a:gd name="T1" fmla="*/ 25 h 28"/>
                <a:gd name="T2" fmla="*/ 24 w 28"/>
                <a:gd name="T3" fmla="*/ 20 h 28"/>
                <a:gd name="T4" fmla="*/ 23 w 28"/>
                <a:gd name="T5" fmla="*/ 15 h 28"/>
                <a:gd name="T6" fmla="*/ 21 w 28"/>
                <a:gd name="T7" fmla="*/ 12 h 28"/>
                <a:gd name="T8" fmla="*/ 19 w 28"/>
                <a:gd name="T9" fmla="*/ 7 h 28"/>
                <a:gd name="T10" fmla="*/ 14 w 28"/>
                <a:gd name="T11" fmla="*/ 4 h 28"/>
                <a:gd name="T12" fmla="*/ 10 w 28"/>
                <a:gd name="T13" fmla="*/ 3 h 28"/>
                <a:gd name="T14" fmla="*/ 5 w 28"/>
                <a:gd name="T15" fmla="*/ 1 h 28"/>
                <a:gd name="T16" fmla="*/ 0 w 28"/>
                <a:gd name="T17" fmla="*/ 0 h 28"/>
                <a:gd name="T18" fmla="*/ 0 w 28"/>
                <a:gd name="T19" fmla="*/ 8 h 28"/>
                <a:gd name="T20" fmla="*/ 4 w 28"/>
                <a:gd name="T21" fmla="*/ 8 h 28"/>
                <a:gd name="T22" fmla="*/ 7 w 28"/>
                <a:gd name="T23" fmla="*/ 9 h 28"/>
                <a:gd name="T24" fmla="*/ 10 w 28"/>
                <a:gd name="T25" fmla="*/ 12 h 28"/>
                <a:gd name="T26" fmla="*/ 13 w 28"/>
                <a:gd name="T27" fmla="*/ 13 h 28"/>
                <a:gd name="T28" fmla="*/ 14 w 28"/>
                <a:gd name="T29" fmla="*/ 15 h 28"/>
                <a:gd name="T30" fmla="*/ 16 w 28"/>
                <a:gd name="T31" fmla="*/ 19 h 28"/>
                <a:gd name="T32" fmla="*/ 17 w 28"/>
                <a:gd name="T33" fmla="*/ 21 h 28"/>
                <a:gd name="T34" fmla="*/ 17 w 28"/>
                <a:gd name="T35" fmla="*/ 25 h 28"/>
                <a:gd name="T36" fmla="*/ 25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28"/>
                  </a:moveTo>
                  <a:lnTo>
                    <a:pt x="27" y="22"/>
                  </a:lnTo>
                  <a:lnTo>
                    <a:pt x="26" y="17"/>
                  </a:lnTo>
                  <a:lnTo>
                    <a:pt x="24" y="13"/>
                  </a:lnTo>
                  <a:lnTo>
                    <a:pt x="21" y="8"/>
                  </a:lnTo>
                  <a:lnTo>
                    <a:pt x="16" y="4"/>
                  </a:lnTo>
                  <a:lnTo>
                    <a:pt x="11" y="3"/>
                  </a:lnTo>
                  <a:lnTo>
                    <a:pt x="6" y="1"/>
                  </a:lnTo>
                  <a:lnTo>
                    <a:pt x="0" y="0"/>
                  </a:lnTo>
                  <a:lnTo>
                    <a:pt x="0" y="9"/>
                  </a:lnTo>
                  <a:lnTo>
                    <a:pt x="4" y="9"/>
                  </a:lnTo>
                  <a:lnTo>
                    <a:pt x="8" y="10"/>
                  </a:lnTo>
                  <a:lnTo>
                    <a:pt x="11" y="13"/>
                  </a:lnTo>
                  <a:lnTo>
                    <a:pt x="14" y="14"/>
                  </a:lnTo>
                  <a:lnTo>
                    <a:pt x="16" y="17"/>
                  </a:lnTo>
                  <a:lnTo>
                    <a:pt x="18" y="21"/>
                  </a:lnTo>
                  <a:lnTo>
                    <a:pt x="19" y="24"/>
                  </a:lnTo>
                  <a:lnTo>
                    <a:pt x="19" y="28"/>
                  </a:lnTo>
                  <a:lnTo>
                    <a:pt x="28"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41" name="Freeform 136">
              <a:extLst>
                <a:ext uri="{FF2B5EF4-FFF2-40B4-BE49-F238E27FC236}">
                  <a16:creationId xmlns:a16="http://schemas.microsoft.com/office/drawing/2014/main" id="{AB9BCC54-59D9-AB5C-49CC-F62295FE2FF0}"/>
                </a:ext>
              </a:extLst>
            </p:cNvPr>
            <p:cNvSpPr>
              <a:spLocks/>
            </p:cNvSpPr>
            <p:nvPr/>
          </p:nvSpPr>
          <p:spPr bwMode="auto">
            <a:xfrm>
              <a:off x="3842" y="1675"/>
              <a:ext cx="25" cy="26"/>
            </a:xfrm>
            <a:custGeom>
              <a:avLst/>
              <a:gdLst>
                <a:gd name="T0" fmla="*/ 0 w 28"/>
                <a:gd name="T1" fmla="*/ 26 h 29"/>
                <a:gd name="T2" fmla="*/ 5 w 28"/>
                <a:gd name="T3" fmla="*/ 25 h 29"/>
                <a:gd name="T4" fmla="*/ 10 w 28"/>
                <a:gd name="T5" fmla="*/ 24 h 29"/>
                <a:gd name="T6" fmla="*/ 14 w 28"/>
                <a:gd name="T7" fmla="*/ 22 h 29"/>
                <a:gd name="T8" fmla="*/ 19 w 28"/>
                <a:gd name="T9" fmla="*/ 19 h 29"/>
                <a:gd name="T10" fmla="*/ 21 w 28"/>
                <a:gd name="T11" fmla="*/ 15 h 29"/>
                <a:gd name="T12" fmla="*/ 23 w 28"/>
                <a:gd name="T13" fmla="*/ 11 h 29"/>
                <a:gd name="T14" fmla="*/ 24 w 28"/>
                <a:gd name="T15" fmla="*/ 5 h 29"/>
                <a:gd name="T16" fmla="*/ 25 w 28"/>
                <a:gd name="T17" fmla="*/ 0 h 29"/>
                <a:gd name="T18" fmla="*/ 17 w 28"/>
                <a:gd name="T19" fmla="*/ 0 h 29"/>
                <a:gd name="T20" fmla="*/ 17 w 28"/>
                <a:gd name="T21" fmla="*/ 4 h 29"/>
                <a:gd name="T22" fmla="*/ 16 w 28"/>
                <a:gd name="T23" fmla="*/ 7 h 29"/>
                <a:gd name="T24" fmla="*/ 14 w 28"/>
                <a:gd name="T25" fmla="*/ 10 h 29"/>
                <a:gd name="T26" fmla="*/ 13 w 28"/>
                <a:gd name="T27" fmla="*/ 13 h 29"/>
                <a:gd name="T28" fmla="*/ 10 w 28"/>
                <a:gd name="T29" fmla="*/ 15 h 29"/>
                <a:gd name="T30" fmla="*/ 7 w 28"/>
                <a:gd name="T31" fmla="*/ 17 h 29"/>
                <a:gd name="T32" fmla="*/ 4 w 28"/>
                <a:gd name="T33" fmla="*/ 17 h 29"/>
                <a:gd name="T34" fmla="*/ 0 w 28"/>
                <a:gd name="T35" fmla="*/ 18 h 29"/>
                <a:gd name="T36" fmla="*/ 0 w 28"/>
                <a:gd name="T37" fmla="*/ 26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0" y="29"/>
                  </a:moveTo>
                  <a:lnTo>
                    <a:pt x="6" y="28"/>
                  </a:lnTo>
                  <a:lnTo>
                    <a:pt x="11" y="27"/>
                  </a:lnTo>
                  <a:lnTo>
                    <a:pt x="16" y="24"/>
                  </a:lnTo>
                  <a:lnTo>
                    <a:pt x="21" y="21"/>
                  </a:lnTo>
                  <a:lnTo>
                    <a:pt x="24" y="17"/>
                  </a:lnTo>
                  <a:lnTo>
                    <a:pt x="26" y="12"/>
                  </a:lnTo>
                  <a:lnTo>
                    <a:pt x="27" y="6"/>
                  </a:lnTo>
                  <a:lnTo>
                    <a:pt x="28" y="0"/>
                  </a:lnTo>
                  <a:lnTo>
                    <a:pt x="19" y="0"/>
                  </a:lnTo>
                  <a:lnTo>
                    <a:pt x="19" y="5"/>
                  </a:lnTo>
                  <a:lnTo>
                    <a:pt x="18" y="8"/>
                  </a:lnTo>
                  <a:lnTo>
                    <a:pt x="16" y="11"/>
                  </a:lnTo>
                  <a:lnTo>
                    <a:pt x="14" y="14"/>
                  </a:lnTo>
                  <a:lnTo>
                    <a:pt x="11" y="17"/>
                  </a:lnTo>
                  <a:lnTo>
                    <a:pt x="8" y="19"/>
                  </a:lnTo>
                  <a:lnTo>
                    <a:pt x="4" y="19"/>
                  </a:lnTo>
                  <a:lnTo>
                    <a:pt x="0" y="20"/>
                  </a:lnTo>
                  <a:lnTo>
                    <a:pt x="0" y="29"/>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42" name="Freeform 137">
              <a:extLst>
                <a:ext uri="{FF2B5EF4-FFF2-40B4-BE49-F238E27FC236}">
                  <a16:creationId xmlns:a16="http://schemas.microsoft.com/office/drawing/2014/main" id="{C2071F73-8DE3-EC1B-E475-4992A351B3C2}"/>
                </a:ext>
              </a:extLst>
            </p:cNvPr>
            <p:cNvSpPr>
              <a:spLocks/>
            </p:cNvSpPr>
            <p:nvPr/>
          </p:nvSpPr>
          <p:spPr bwMode="auto">
            <a:xfrm>
              <a:off x="3816" y="1675"/>
              <a:ext cx="26" cy="26"/>
            </a:xfrm>
            <a:custGeom>
              <a:avLst/>
              <a:gdLst>
                <a:gd name="T0" fmla="*/ 0 w 29"/>
                <a:gd name="T1" fmla="*/ 0 h 29"/>
                <a:gd name="T2" fmla="*/ 1 w 29"/>
                <a:gd name="T3" fmla="*/ 5 h 29"/>
                <a:gd name="T4" fmla="*/ 3 w 29"/>
                <a:gd name="T5" fmla="*/ 11 h 29"/>
                <a:gd name="T6" fmla="*/ 4 w 29"/>
                <a:gd name="T7" fmla="*/ 15 h 29"/>
                <a:gd name="T8" fmla="*/ 8 w 29"/>
                <a:gd name="T9" fmla="*/ 19 h 29"/>
                <a:gd name="T10" fmla="*/ 12 w 29"/>
                <a:gd name="T11" fmla="*/ 22 h 29"/>
                <a:gd name="T12" fmla="*/ 16 w 29"/>
                <a:gd name="T13" fmla="*/ 24 h 29"/>
                <a:gd name="T14" fmla="*/ 21 w 29"/>
                <a:gd name="T15" fmla="*/ 25 h 29"/>
                <a:gd name="T16" fmla="*/ 26 w 29"/>
                <a:gd name="T17" fmla="*/ 26 h 29"/>
                <a:gd name="T18" fmla="*/ 26 w 29"/>
                <a:gd name="T19" fmla="*/ 18 h 29"/>
                <a:gd name="T20" fmla="*/ 22 w 29"/>
                <a:gd name="T21" fmla="*/ 17 h 29"/>
                <a:gd name="T22" fmla="*/ 19 w 29"/>
                <a:gd name="T23" fmla="*/ 17 h 29"/>
                <a:gd name="T24" fmla="*/ 16 w 29"/>
                <a:gd name="T25" fmla="*/ 15 h 29"/>
                <a:gd name="T26" fmla="*/ 13 w 29"/>
                <a:gd name="T27" fmla="*/ 13 h 29"/>
                <a:gd name="T28" fmla="*/ 11 w 29"/>
                <a:gd name="T29" fmla="*/ 10 h 29"/>
                <a:gd name="T30" fmla="*/ 9 w 29"/>
                <a:gd name="T31" fmla="*/ 7 h 29"/>
                <a:gd name="T32" fmla="*/ 9 w 29"/>
                <a:gd name="T33" fmla="*/ 4 h 29"/>
                <a:gd name="T34" fmla="*/ 8 w 29"/>
                <a:gd name="T35" fmla="*/ 0 h 29"/>
                <a:gd name="T36" fmla="*/ 0 w 29"/>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9">
                  <a:moveTo>
                    <a:pt x="0" y="0"/>
                  </a:moveTo>
                  <a:lnTo>
                    <a:pt x="1" y="6"/>
                  </a:lnTo>
                  <a:lnTo>
                    <a:pt x="3" y="12"/>
                  </a:lnTo>
                  <a:lnTo>
                    <a:pt x="5" y="17"/>
                  </a:lnTo>
                  <a:lnTo>
                    <a:pt x="9" y="21"/>
                  </a:lnTo>
                  <a:lnTo>
                    <a:pt x="13" y="24"/>
                  </a:lnTo>
                  <a:lnTo>
                    <a:pt x="18" y="27"/>
                  </a:lnTo>
                  <a:lnTo>
                    <a:pt x="23" y="28"/>
                  </a:lnTo>
                  <a:lnTo>
                    <a:pt x="29" y="29"/>
                  </a:lnTo>
                  <a:lnTo>
                    <a:pt x="29" y="20"/>
                  </a:lnTo>
                  <a:lnTo>
                    <a:pt x="24" y="19"/>
                  </a:lnTo>
                  <a:lnTo>
                    <a:pt x="21" y="19"/>
                  </a:lnTo>
                  <a:lnTo>
                    <a:pt x="18" y="17"/>
                  </a:lnTo>
                  <a:lnTo>
                    <a:pt x="15" y="14"/>
                  </a:lnTo>
                  <a:lnTo>
                    <a:pt x="12" y="11"/>
                  </a:lnTo>
                  <a:lnTo>
                    <a:pt x="10" y="8"/>
                  </a:lnTo>
                  <a:lnTo>
                    <a:pt x="10" y="5"/>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43" name="Freeform 138">
              <a:extLst>
                <a:ext uri="{FF2B5EF4-FFF2-40B4-BE49-F238E27FC236}">
                  <a16:creationId xmlns:a16="http://schemas.microsoft.com/office/drawing/2014/main" id="{7F6362AA-F1BB-3262-414C-7968907F81C5}"/>
                </a:ext>
              </a:extLst>
            </p:cNvPr>
            <p:cNvSpPr>
              <a:spLocks/>
            </p:cNvSpPr>
            <p:nvPr/>
          </p:nvSpPr>
          <p:spPr bwMode="auto">
            <a:xfrm>
              <a:off x="3816" y="1650"/>
              <a:ext cx="26" cy="25"/>
            </a:xfrm>
            <a:custGeom>
              <a:avLst/>
              <a:gdLst>
                <a:gd name="T0" fmla="*/ 26 w 29"/>
                <a:gd name="T1" fmla="*/ 0 h 28"/>
                <a:gd name="T2" fmla="*/ 21 w 29"/>
                <a:gd name="T3" fmla="*/ 1 h 28"/>
                <a:gd name="T4" fmla="*/ 16 w 29"/>
                <a:gd name="T5" fmla="*/ 3 h 28"/>
                <a:gd name="T6" fmla="*/ 12 w 29"/>
                <a:gd name="T7" fmla="*/ 4 h 28"/>
                <a:gd name="T8" fmla="*/ 8 w 29"/>
                <a:gd name="T9" fmla="*/ 7 h 28"/>
                <a:gd name="T10" fmla="*/ 4 w 29"/>
                <a:gd name="T11" fmla="*/ 12 h 28"/>
                <a:gd name="T12" fmla="*/ 3 w 29"/>
                <a:gd name="T13" fmla="*/ 15 h 28"/>
                <a:gd name="T14" fmla="*/ 1 w 29"/>
                <a:gd name="T15" fmla="*/ 20 h 28"/>
                <a:gd name="T16" fmla="*/ 0 w 29"/>
                <a:gd name="T17" fmla="*/ 25 h 28"/>
                <a:gd name="T18" fmla="*/ 8 w 29"/>
                <a:gd name="T19" fmla="*/ 25 h 28"/>
                <a:gd name="T20" fmla="*/ 9 w 29"/>
                <a:gd name="T21" fmla="*/ 21 h 28"/>
                <a:gd name="T22" fmla="*/ 9 w 29"/>
                <a:gd name="T23" fmla="*/ 19 h 28"/>
                <a:gd name="T24" fmla="*/ 12 w 29"/>
                <a:gd name="T25" fmla="*/ 15 h 28"/>
                <a:gd name="T26" fmla="*/ 13 w 29"/>
                <a:gd name="T27" fmla="*/ 13 h 28"/>
                <a:gd name="T28" fmla="*/ 16 w 29"/>
                <a:gd name="T29" fmla="*/ 12 h 28"/>
                <a:gd name="T30" fmla="*/ 19 w 29"/>
                <a:gd name="T31" fmla="*/ 9 h 28"/>
                <a:gd name="T32" fmla="*/ 22 w 29"/>
                <a:gd name="T33" fmla="*/ 8 h 28"/>
                <a:gd name="T34" fmla="*/ 26 w 29"/>
                <a:gd name="T35" fmla="*/ 8 h 28"/>
                <a:gd name="T36" fmla="*/ 26 w 29"/>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29" y="0"/>
                  </a:moveTo>
                  <a:lnTo>
                    <a:pt x="23" y="1"/>
                  </a:lnTo>
                  <a:lnTo>
                    <a:pt x="18" y="3"/>
                  </a:lnTo>
                  <a:lnTo>
                    <a:pt x="13" y="4"/>
                  </a:lnTo>
                  <a:lnTo>
                    <a:pt x="9" y="8"/>
                  </a:lnTo>
                  <a:lnTo>
                    <a:pt x="5" y="13"/>
                  </a:lnTo>
                  <a:lnTo>
                    <a:pt x="3" y="17"/>
                  </a:lnTo>
                  <a:lnTo>
                    <a:pt x="1" y="22"/>
                  </a:lnTo>
                  <a:lnTo>
                    <a:pt x="0" y="28"/>
                  </a:lnTo>
                  <a:lnTo>
                    <a:pt x="9" y="28"/>
                  </a:lnTo>
                  <a:lnTo>
                    <a:pt x="10" y="24"/>
                  </a:lnTo>
                  <a:lnTo>
                    <a:pt x="10" y="21"/>
                  </a:lnTo>
                  <a:lnTo>
                    <a:pt x="13" y="17"/>
                  </a:lnTo>
                  <a:lnTo>
                    <a:pt x="15" y="14"/>
                  </a:lnTo>
                  <a:lnTo>
                    <a:pt x="18" y="13"/>
                  </a:lnTo>
                  <a:lnTo>
                    <a:pt x="21" y="10"/>
                  </a:lnTo>
                  <a:lnTo>
                    <a:pt x="24" y="9"/>
                  </a:lnTo>
                  <a:lnTo>
                    <a:pt x="29" y="9"/>
                  </a:lnTo>
                  <a:lnTo>
                    <a:pt x="29"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44" name="Freeform 139">
              <a:extLst>
                <a:ext uri="{FF2B5EF4-FFF2-40B4-BE49-F238E27FC236}">
                  <a16:creationId xmlns:a16="http://schemas.microsoft.com/office/drawing/2014/main" id="{44B93406-F9D6-E33F-DF9F-DB39BF9CD375}"/>
                </a:ext>
              </a:extLst>
            </p:cNvPr>
            <p:cNvSpPr>
              <a:spLocks/>
            </p:cNvSpPr>
            <p:nvPr/>
          </p:nvSpPr>
          <p:spPr bwMode="auto">
            <a:xfrm>
              <a:off x="4150" y="1744"/>
              <a:ext cx="42" cy="42"/>
            </a:xfrm>
            <a:custGeom>
              <a:avLst/>
              <a:gdLst>
                <a:gd name="T0" fmla="*/ 21 w 47"/>
                <a:gd name="T1" fmla="*/ 0 h 47"/>
                <a:gd name="T2" fmla="*/ 26 w 47"/>
                <a:gd name="T3" fmla="*/ 0 h 47"/>
                <a:gd name="T4" fmla="*/ 29 w 47"/>
                <a:gd name="T5" fmla="*/ 1 h 47"/>
                <a:gd name="T6" fmla="*/ 33 w 47"/>
                <a:gd name="T7" fmla="*/ 3 h 47"/>
                <a:gd name="T8" fmla="*/ 37 w 47"/>
                <a:gd name="T9" fmla="*/ 5 h 47"/>
                <a:gd name="T10" fmla="*/ 38 w 47"/>
                <a:gd name="T11" fmla="*/ 8 h 47"/>
                <a:gd name="T12" fmla="*/ 41 w 47"/>
                <a:gd name="T13" fmla="*/ 13 h 47"/>
                <a:gd name="T14" fmla="*/ 42 w 47"/>
                <a:gd name="T15" fmla="*/ 17 h 47"/>
                <a:gd name="T16" fmla="*/ 42 w 47"/>
                <a:gd name="T17" fmla="*/ 21 h 47"/>
                <a:gd name="T18" fmla="*/ 42 w 47"/>
                <a:gd name="T19" fmla="*/ 25 h 47"/>
                <a:gd name="T20" fmla="*/ 41 w 47"/>
                <a:gd name="T21" fmla="*/ 29 h 47"/>
                <a:gd name="T22" fmla="*/ 38 w 47"/>
                <a:gd name="T23" fmla="*/ 33 h 47"/>
                <a:gd name="T24" fmla="*/ 37 w 47"/>
                <a:gd name="T25" fmla="*/ 36 h 47"/>
                <a:gd name="T26" fmla="*/ 33 w 47"/>
                <a:gd name="T27" fmla="*/ 38 h 47"/>
                <a:gd name="T28" fmla="*/ 29 w 47"/>
                <a:gd name="T29" fmla="*/ 41 h 47"/>
                <a:gd name="T30" fmla="*/ 26 w 47"/>
                <a:gd name="T31" fmla="*/ 42 h 47"/>
                <a:gd name="T32" fmla="*/ 21 w 47"/>
                <a:gd name="T33" fmla="*/ 42 h 47"/>
                <a:gd name="T34" fmla="*/ 17 w 47"/>
                <a:gd name="T35" fmla="*/ 42 h 47"/>
                <a:gd name="T36" fmla="*/ 13 w 47"/>
                <a:gd name="T37" fmla="*/ 41 h 47"/>
                <a:gd name="T38" fmla="*/ 9 w 47"/>
                <a:gd name="T39" fmla="*/ 38 h 47"/>
                <a:gd name="T40" fmla="*/ 5 w 47"/>
                <a:gd name="T41" fmla="*/ 36 h 47"/>
                <a:gd name="T42" fmla="*/ 3 w 47"/>
                <a:gd name="T43" fmla="*/ 33 h 47"/>
                <a:gd name="T44" fmla="*/ 1 w 47"/>
                <a:gd name="T45" fmla="*/ 29 h 47"/>
                <a:gd name="T46" fmla="*/ 0 w 47"/>
                <a:gd name="T47" fmla="*/ 25 h 47"/>
                <a:gd name="T48" fmla="*/ 0 w 47"/>
                <a:gd name="T49" fmla="*/ 21 h 47"/>
                <a:gd name="T50" fmla="*/ 0 w 47"/>
                <a:gd name="T51" fmla="*/ 17 h 47"/>
                <a:gd name="T52" fmla="*/ 1 w 47"/>
                <a:gd name="T53" fmla="*/ 13 h 47"/>
                <a:gd name="T54" fmla="*/ 3 w 47"/>
                <a:gd name="T55" fmla="*/ 8 h 47"/>
                <a:gd name="T56" fmla="*/ 5 w 47"/>
                <a:gd name="T57" fmla="*/ 5 h 47"/>
                <a:gd name="T58" fmla="*/ 9 w 47"/>
                <a:gd name="T59" fmla="*/ 3 h 47"/>
                <a:gd name="T60" fmla="*/ 13 w 47"/>
                <a:gd name="T61" fmla="*/ 1 h 47"/>
                <a:gd name="T62" fmla="*/ 17 w 47"/>
                <a:gd name="T63" fmla="*/ 0 h 47"/>
                <a:gd name="T64" fmla="*/ 21 w 47"/>
                <a:gd name="T65" fmla="*/ 0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7" h="47">
                  <a:moveTo>
                    <a:pt x="24" y="0"/>
                  </a:moveTo>
                  <a:lnTo>
                    <a:pt x="29" y="0"/>
                  </a:lnTo>
                  <a:lnTo>
                    <a:pt x="33" y="1"/>
                  </a:lnTo>
                  <a:lnTo>
                    <a:pt x="37" y="3"/>
                  </a:lnTo>
                  <a:lnTo>
                    <a:pt x="41" y="6"/>
                  </a:lnTo>
                  <a:lnTo>
                    <a:pt x="43" y="9"/>
                  </a:lnTo>
                  <a:lnTo>
                    <a:pt x="46" y="14"/>
                  </a:lnTo>
                  <a:lnTo>
                    <a:pt x="47" y="19"/>
                  </a:lnTo>
                  <a:lnTo>
                    <a:pt x="47" y="23"/>
                  </a:lnTo>
                  <a:lnTo>
                    <a:pt x="47" y="28"/>
                  </a:lnTo>
                  <a:lnTo>
                    <a:pt x="46" y="33"/>
                  </a:lnTo>
                  <a:lnTo>
                    <a:pt x="43" y="37"/>
                  </a:lnTo>
                  <a:lnTo>
                    <a:pt x="41" y="40"/>
                  </a:lnTo>
                  <a:lnTo>
                    <a:pt x="37" y="43"/>
                  </a:lnTo>
                  <a:lnTo>
                    <a:pt x="33" y="46"/>
                  </a:lnTo>
                  <a:lnTo>
                    <a:pt x="29" y="47"/>
                  </a:lnTo>
                  <a:lnTo>
                    <a:pt x="24" y="47"/>
                  </a:lnTo>
                  <a:lnTo>
                    <a:pt x="19" y="47"/>
                  </a:lnTo>
                  <a:lnTo>
                    <a:pt x="14" y="46"/>
                  </a:lnTo>
                  <a:lnTo>
                    <a:pt x="10" y="43"/>
                  </a:lnTo>
                  <a:lnTo>
                    <a:pt x="6" y="40"/>
                  </a:lnTo>
                  <a:lnTo>
                    <a:pt x="3" y="37"/>
                  </a:lnTo>
                  <a:lnTo>
                    <a:pt x="1" y="33"/>
                  </a:lnTo>
                  <a:lnTo>
                    <a:pt x="0" y="28"/>
                  </a:lnTo>
                  <a:lnTo>
                    <a:pt x="0" y="23"/>
                  </a:lnTo>
                  <a:lnTo>
                    <a:pt x="0" y="19"/>
                  </a:lnTo>
                  <a:lnTo>
                    <a:pt x="1" y="14"/>
                  </a:lnTo>
                  <a:lnTo>
                    <a:pt x="3" y="9"/>
                  </a:lnTo>
                  <a:lnTo>
                    <a:pt x="6" y="6"/>
                  </a:lnTo>
                  <a:lnTo>
                    <a:pt x="10" y="3"/>
                  </a:lnTo>
                  <a:lnTo>
                    <a:pt x="14" y="1"/>
                  </a:lnTo>
                  <a:lnTo>
                    <a:pt x="19" y="0"/>
                  </a:lnTo>
                  <a:lnTo>
                    <a:pt x="24"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45" name="Freeform 140">
              <a:extLst>
                <a:ext uri="{FF2B5EF4-FFF2-40B4-BE49-F238E27FC236}">
                  <a16:creationId xmlns:a16="http://schemas.microsoft.com/office/drawing/2014/main" id="{D08502BD-2A73-25BB-F22E-828B0A0AD758}"/>
                </a:ext>
              </a:extLst>
            </p:cNvPr>
            <p:cNvSpPr>
              <a:spLocks/>
            </p:cNvSpPr>
            <p:nvPr/>
          </p:nvSpPr>
          <p:spPr bwMode="auto">
            <a:xfrm>
              <a:off x="4171" y="1740"/>
              <a:ext cx="25" cy="25"/>
            </a:xfrm>
            <a:custGeom>
              <a:avLst/>
              <a:gdLst>
                <a:gd name="T0" fmla="*/ 25 w 28"/>
                <a:gd name="T1" fmla="*/ 25 h 28"/>
                <a:gd name="T2" fmla="*/ 24 w 28"/>
                <a:gd name="T3" fmla="*/ 21 h 28"/>
                <a:gd name="T4" fmla="*/ 22 w 28"/>
                <a:gd name="T5" fmla="*/ 15 h 28"/>
                <a:gd name="T6" fmla="*/ 21 w 28"/>
                <a:gd name="T7" fmla="*/ 12 h 28"/>
                <a:gd name="T8" fmla="*/ 18 w 28"/>
                <a:gd name="T9" fmla="*/ 7 h 28"/>
                <a:gd name="T10" fmla="*/ 13 w 28"/>
                <a:gd name="T11" fmla="*/ 4 h 28"/>
                <a:gd name="T12" fmla="*/ 9 w 28"/>
                <a:gd name="T13" fmla="*/ 2 h 28"/>
                <a:gd name="T14" fmla="*/ 4 w 28"/>
                <a:gd name="T15" fmla="*/ 0 h 28"/>
                <a:gd name="T16" fmla="*/ 0 w 28"/>
                <a:gd name="T17" fmla="*/ 0 h 28"/>
                <a:gd name="T18" fmla="*/ 0 w 28"/>
                <a:gd name="T19" fmla="*/ 8 h 28"/>
                <a:gd name="T20" fmla="*/ 4 w 28"/>
                <a:gd name="T21" fmla="*/ 9 h 28"/>
                <a:gd name="T22" fmla="*/ 6 w 28"/>
                <a:gd name="T23" fmla="*/ 9 h 28"/>
                <a:gd name="T24" fmla="*/ 9 w 28"/>
                <a:gd name="T25" fmla="*/ 11 h 28"/>
                <a:gd name="T26" fmla="*/ 13 w 28"/>
                <a:gd name="T27" fmla="*/ 13 h 28"/>
                <a:gd name="T28" fmla="*/ 13 w 28"/>
                <a:gd name="T29" fmla="*/ 15 h 28"/>
                <a:gd name="T30" fmla="*/ 16 w 28"/>
                <a:gd name="T31" fmla="*/ 18 h 28"/>
                <a:gd name="T32" fmla="*/ 17 w 28"/>
                <a:gd name="T33" fmla="*/ 21 h 28"/>
                <a:gd name="T34" fmla="*/ 17 w 28"/>
                <a:gd name="T35" fmla="*/ 25 h 28"/>
                <a:gd name="T36" fmla="*/ 25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28"/>
                  </a:moveTo>
                  <a:lnTo>
                    <a:pt x="27" y="23"/>
                  </a:lnTo>
                  <a:lnTo>
                    <a:pt x="25" y="17"/>
                  </a:lnTo>
                  <a:lnTo>
                    <a:pt x="23" y="13"/>
                  </a:lnTo>
                  <a:lnTo>
                    <a:pt x="20" y="8"/>
                  </a:lnTo>
                  <a:lnTo>
                    <a:pt x="15" y="5"/>
                  </a:lnTo>
                  <a:lnTo>
                    <a:pt x="10" y="2"/>
                  </a:lnTo>
                  <a:lnTo>
                    <a:pt x="5" y="0"/>
                  </a:lnTo>
                  <a:lnTo>
                    <a:pt x="0" y="0"/>
                  </a:lnTo>
                  <a:lnTo>
                    <a:pt x="0" y="9"/>
                  </a:lnTo>
                  <a:lnTo>
                    <a:pt x="4" y="10"/>
                  </a:lnTo>
                  <a:lnTo>
                    <a:pt x="7" y="10"/>
                  </a:lnTo>
                  <a:lnTo>
                    <a:pt x="10" y="12"/>
                  </a:lnTo>
                  <a:lnTo>
                    <a:pt x="14" y="14"/>
                  </a:lnTo>
                  <a:lnTo>
                    <a:pt x="15" y="17"/>
                  </a:lnTo>
                  <a:lnTo>
                    <a:pt x="18" y="20"/>
                  </a:lnTo>
                  <a:lnTo>
                    <a:pt x="19" y="24"/>
                  </a:lnTo>
                  <a:lnTo>
                    <a:pt x="19" y="28"/>
                  </a:lnTo>
                  <a:lnTo>
                    <a:pt x="28"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46" name="Freeform 141">
              <a:extLst>
                <a:ext uri="{FF2B5EF4-FFF2-40B4-BE49-F238E27FC236}">
                  <a16:creationId xmlns:a16="http://schemas.microsoft.com/office/drawing/2014/main" id="{736CF91D-989D-FC03-7D8A-53462FFC0416}"/>
                </a:ext>
              </a:extLst>
            </p:cNvPr>
            <p:cNvSpPr>
              <a:spLocks/>
            </p:cNvSpPr>
            <p:nvPr/>
          </p:nvSpPr>
          <p:spPr bwMode="auto">
            <a:xfrm>
              <a:off x="4171" y="1765"/>
              <a:ext cx="25" cy="25"/>
            </a:xfrm>
            <a:custGeom>
              <a:avLst/>
              <a:gdLst>
                <a:gd name="T0" fmla="*/ 0 w 28"/>
                <a:gd name="T1" fmla="*/ 25 h 28"/>
                <a:gd name="T2" fmla="*/ 4 w 28"/>
                <a:gd name="T3" fmla="*/ 25 h 28"/>
                <a:gd name="T4" fmla="*/ 9 w 28"/>
                <a:gd name="T5" fmla="*/ 23 h 28"/>
                <a:gd name="T6" fmla="*/ 13 w 28"/>
                <a:gd name="T7" fmla="*/ 21 h 28"/>
                <a:gd name="T8" fmla="*/ 18 w 28"/>
                <a:gd name="T9" fmla="*/ 18 h 28"/>
                <a:gd name="T10" fmla="*/ 21 w 28"/>
                <a:gd name="T11" fmla="*/ 14 h 28"/>
                <a:gd name="T12" fmla="*/ 22 w 28"/>
                <a:gd name="T13" fmla="*/ 10 h 28"/>
                <a:gd name="T14" fmla="*/ 24 w 28"/>
                <a:gd name="T15" fmla="*/ 5 h 28"/>
                <a:gd name="T16" fmla="*/ 25 w 28"/>
                <a:gd name="T17" fmla="*/ 0 h 28"/>
                <a:gd name="T18" fmla="*/ 17 w 28"/>
                <a:gd name="T19" fmla="*/ 0 h 28"/>
                <a:gd name="T20" fmla="*/ 17 w 28"/>
                <a:gd name="T21" fmla="*/ 4 h 28"/>
                <a:gd name="T22" fmla="*/ 16 w 28"/>
                <a:gd name="T23" fmla="*/ 7 h 28"/>
                <a:gd name="T24" fmla="*/ 13 w 28"/>
                <a:gd name="T25" fmla="*/ 10 h 28"/>
                <a:gd name="T26" fmla="*/ 13 w 28"/>
                <a:gd name="T27" fmla="*/ 13 h 28"/>
                <a:gd name="T28" fmla="*/ 9 w 28"/>
                <a:gd name="T29" fmla="*/ 14 h 28"/>
                <a:gd name="T30" fmla="*/ 6 w 28"/>
                <a:gd name="T31" fmla="*/ 17 h 28"/>
                <a:gd name="T32" fmla="*/ 4 w 28"/>
                <a:gd name="T33" fmla="*/ 17 h 28"/>
                <a:gd name="T34" fmla="*/ 0 w 28"/>
                <a:gd name="T35" fmla="*/ 17 h 28"/>
                <a:gd name="T36" fmla="*/ 0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28"/>
                  </a:moveTo>
                  <a:lnTo>
                    <a:pt x="5" y="28"/>
                  </a:lnTo>
                  <a:lnTo>
                    <a:pt x="10" y="26"/>
                  </a:lnTo>
                  <a:lnTo>
                    <a:pt x="15" y="24"/>
                  </a:lnTo>
                  <a:lnTo>
                    <a:pt x="20" y="20"/>
                  </a:lnTo>
                  <a:lnTo>
                    <a:pt x="23" y="16"/>
                  </a:lnTo>
                  <a:lnTo>
                    <a:pt x="25" y="11"/>
                  </a:lnTo>
                  <a:lnTo>
                    <a:pt x="27" y="6"/>
                  </a:lnTo>
                  <a:lnTo>
                    <a:pt x="28" y="0"/>
                  </a:lnTo>
                  <a:lnTo>
                    <a:pt x="19" y="0"/>
                  </a:lnTo>
                  <a:lnTo>
                    <a:pt x="19" y="5"/>
                  </a:lnTo>
                  <a:lnTo>
                    <a:pt x="18" y="8"/>
                  </a:lnTo>
                  <a:lnTo>
                    <a:pt x="15" y="11"/>
                  </a:lnTo>
                  <a:lnTo>
                    <a:pt x="14" y="14"/>
                  </a:lnTo>
                  <a:lnTo>
                    <a:pt x="10" y="16"/>
                  </a:lnTo>
                  <a:lnTo>
                    <a:pt x="7" y="19"/>
                  </a:lnTo>
                  <a:lnTo>
                    <a:pt x="4" y="19"/>
                  </a:lnTo>
                  <a:lnTo>
                    <a:pt x="0" y="19"/>
                  </a:lnTo>
                  <a:lnTo>
                    <a:pt x="0"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47" name="Freeform 142">
              <a:extLst>
                <a:ext uri="{FF2B5EF4-FFF2-40B4-BE49-F238E27FC236}">
                  <a16:creationId xmlns:a16="http://schemas.microsoft.com/office/drawing/2014/main" id="{D8836613-B766-C65A-453D-90A1BB3E0724}"/>
                </a:ext>
              </a:extLst>
            </p:cNvPr>
            <p:cNvSpPr>
              <a:spLocks/>
            </p:cNvSpPr>
            <p:nvPr/>
          </p:nvSpPr>
          <p:spPr bwMode="auto">
            <a:xfrm>
              <a:off x="4145" y="1765"/>
              <a:ext cx="26" cy="25"/>
            </a:xfrm>
            <a:custGeom>
              <a:avLst/>
              <a:gdLst>
                <a:gd name="T0" fmla="*/ 0 w 29"/>
                <a:gd name="T1" fmla="*/ 0 h 28"/>
                <a:gd name="T2" fmla="*/ 1 w 29"/>
                <a:gd name="T3" fmla="*/ 5 h 28"/>
                <a:gd name="T4" fmla="*/ 2 w 29"/>
                <a:gd name="T5" fmla="*/ 10 h 28"/>
                <a:gd name="T6" fmla="*/ 4 w 29"/>
                <a:gd name="T7" fmla="*/ 14 h 28"/>
                <a:gd name="T8" fmla="*/ 7 w 29"/>
                <a:gd name="T9" fmla="*/ 18 h 28"/>
                <a:gd name="T10" fmla="*/ 11 w 29"/>
                <a:gd name="T11" fmla="*/ 21 h 28"/>
                <a:gd name="T12" fmla="*/ 15 w 29"/>
                <a:gd name="T13" fmla="*/ 23 h 28"/>
                <a:gd name="T14" fmla="*/ 21 w 29"/>
                <a:gd name="T15" fmla="*/ 25 h 28"/>
                <a:gd name="T16" fmla="*/ 26 w 29"/>
                <a:gd name="T17" fmla="*/ 25 h 28"/>
                <a:gd name="T18" fmla="*/ 26 w 29"/>
                <a:gd name="T19" fmla="*/ 17 h 28"/>
                <a:gd name="T20" fmla="*/ 22 w 29"/>
                <a:gd name="T21" fmla="*/ 17 h 28"/>
                <a:gd name="T22" fmla="*/ 18 w 29"/>
                <a:gd name="T23" fmla="*/ 17 h 28"/>
                <a:gd name="T24" fmla="*/ 16 w 29"/>
                <a:gd name="T25" fmla="*/ 15 h 28"/>
                <a:gd name="T26" fmla="*/ 13 w 29"/>
                <a:gd name="T27" fmla="*/ 13 h 28"/>
                <a:gd name="T28" fmla="*/ 10 w 29"/>
                <a:gd name="T29" fmla="*/ 10 h 28"/>
                <a:gd name="T30" fmla="*/ 9 w 29"/>
                <a:gd name="T31" fmla="*/ 7 h 28"/>
                <a:gd name="T32" fmla="*/ 9 w 29"/>
                <a:gd name="T33" fmla="*/ 4 h 28"/>
                <a:gd name="T34" fmla="*/ 8 w 29"/>
                <a:gd name="T35" fmla="*/ 0 h 28"/>
                <a:gd name="T36" fmla="*/ 0 w 29"/>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0" y="0"/>
                  </a:moveTo>
                  <a:lnTo>
                    <a:pt x="1" y="6"/>
                  </a:lnTo>
                  <a:lnTo>
                    <a:pt x="2" y="11"/>
                  </a:lnTo>
                  <a:lnTo>
                    <a:pt x="5" y="16"/>
                  </a:lnTo>
                  <a:lnTo>
                    <a:pt x="8" y="20"/>
                  </a:lnTo>
                  <a:lnTo>
                    <a:pt x="12" y="24"/>
                  </a:lnTo>
                  <a:lnTo>
                    <a:pt x="17" y="26"/>
                  </a:lnTo>
                  <a:lnTo>
                    <a:pt x="23" y="28"/>
                  </a:lnTo>
                  <a:lnTo>
                    <a:pt x="29" y="28"/>
                  </a:lnTo>
                  <a:lnTo>
                    <a:pt x="29" y="19"/>
                  </a:lnTo>
                  <a:lnTo>
                    <a:pt x="24" y="19"/>
                  </a:lnTo>
                  <a:lnTo>
                    <a:pt x="20" y="19"/>
                  </a:lnTo>
                  <a:lnTo>
                    <a:pt x="18" y="17"/>
                  </a:lnTo>
                  <a:lnTo>
                    <a:pt x="15" y="14"/>
                  </a:lnTo>
                  <a:lnTo>
                    <a:pt x="11" y="11"/>
                  </a:lnTo>
                  <a:lnTo>
                    <a:pt x="10" y="8"/>
                  </a:lnTo>
                  <a:lnTo>
                    <a:pt x="10" y="5"/>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48" name="Freeform 143">
              <a:extLst>
                <a:ext uri="{FF2B5EF4-FFF2-40B4-BE49-F238E27FC236}">
                  <a16:creationId xmlns:a16="http://schemas.microsoft.com/office/drawing/2014/main" id="{7EF4657A-7A25-226A-1CF2-2D057AA03EC9}"/>
                </a:ext>
              </a:extLst>
            </p:cNvPr>
            <p:cNvSpPr>
              <a:spLocks/>
            </p:cNvSpPr>
            <p:nvPr/>
          </p:nvSpPr>
          <p:spPr bwMode="auto">
            <a:xfrm>
              <a:off x="4145" y="1740"/>
              <a:ext cx="26" cy="25"/>
            </a:xfrm>
            <a:custGeom>
              <a:avLst/>
              <a:gdLst>
                <a:gd name="T0" fmla="*/ 26 w 29"/>
                <a:gd name="T1" fmla="*/ 0 h 28"/>
                <a:gd name="T2" fmla="*/ 21 w 29"/>
                <a:gd name="T3" fmla="*/ 0 h 28"/>
                <a:gd name="T4" fmla="*/ 15 w 29"/>
                <a:gd name="T5" fmla="*/ 2 h 28"/>
                <a:gd name="T6" fmla="*/ 11 w 29"/>
                <a:gd name="T7" fmla="*/ 4 h 28"/>
                <a:gd name="T8" fmla="*/ 7 w 29"/>
                <a:gd name="T9" fmla="*/ 7 h 28"/>
                <a:gd name="T10" fmla="*/ 4 w 29"/>
                <a:gd name="T11" fmla="*/ 11 h 28"/>
                <a:gd name="T12" fmla="*/ 2 w 29"/>
                <a:gd name="T13" fmla="*/ 15 h 28"/>
                <a:gd name="T14" fmla="*/ 1 w 29"/>
                <a:gd name="T15" fmla="*/ 21 h 28"/>
                <a:gd name="T16" fmla="*/ 0 w 29"/>
                <a:gd name="T17" fmla="*/ 25 h 28"/>
                <a:gd name="T18" fmla="*/ 8 w 29"/>
                <a:gd name="T19" fmla="*/ 25 h 28"/>
                <a:gd name="T20" fmla="*/ 9 w 29"/>
                <a:gd name="T21" fmla="*/ 21 h 28"/>
                <a:gd name="T22" fmla="*/ 9 w 29"/>
                <a:gd name="T23" fmla="*/ 18 h 28"/>
                <a:gd name="T24" fmla="*/ 11 w 29"/>
                <a:gd name="T25" fmla="*/ 16 h 28"/>
                <a:gd name="T26" fmla="*/ 13 w 29"/>
                <a:gd name="T27" fmla="*/ 13 h 28"/>
                <a:gd name="T28" fmla="*/ 16 w 29"/>
                <a:gd name="T29" fmla="*/ 11 h 28"/>
                <a:gd name="T30" fmla="*/ 18 w 29"/>
                <a:gd name="T31" fmla="*/ 9 h 28"/>
                <a:gd name="T32" fmla="*/ 22 w 29"/>
                <a:gd name="T33" fmla="*/ 9 h 28"/>
                <a:gd name="T34" fmla="*/ 26 w 29"/>
                <a:gd name="T35" fmla="*/ 8 h 28"/>
                <a:gd name="T36" fmla="*/ 26 w 29"/>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29" y="0"/>
                  </a:moveTo>
                  <a:lnTo>
                    <a:pt x="23" y="0"/>
                  </a:lnTo>
                  <a:lnTo>
                    <a:pt x="17" y="2"/>
                  </a:lnTo>
                  <a:lnTo>
                    <a:pt x="12" y="5"/>
                  </a:lnTo>
                  <a:lnTo>
                    <a:pt x="8" y="8"/>
                  </a:lnTo>
                  <a:lnTo>
                    <a:pt x="5" y="12"/>
                  </a:lnTo>
                  <a:lnTo>
                    <a:pt x="2" y="17"/>
                  </a:lnTo>
                  <a:lnTo>
                    <a:pt x="1" y="23"/>
                  </a:lnTo>
                  <a:lnTo>
                    <a:pt x="0" y="28"/>
                  </a:lnTo>
                  <a:lnTo>
                    <a:pt x="9" y="28"/>
                  </a:lnTo>
                  <a:lnTo>
                    <a:pt x="10" y="24"/>
                  </a:lnTo>
                  <a:lnTo>
                    <a:pt x="10" y="20"/>
                  </a:lnTo>
                  <a:lnTo>
                    <a:pt x="12" y="18"/>
                  </a:lnTo>
                  <a:lnTo>
                    <a:pt x="15" y="14"/>
                  </a:lnTo>
                  <a:lnTo>
                    <a:pt x="18" y="12"/>
                  </a:lnTo>
                  <a:lnTo>
                    <a:pt x="20" y="10"/>
                  </a:lnTo>
                  <a:lnTo>
                    <a:pt x="24" y="10"/>
                  </a:lnTo>
                  <a:lnTo>
                    <a:pt x="29" y="9"/>
                  </a:lnTo>
                  <a:lnTo>
                    <a:pt x="29"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49" name="Freeform 144">
              <a:extLst>
                <a:ext uri="{FF2B5EF4-FFF2-40B4-BE49-F238E27FC236}">
                  <a16:creationId xmlns:a16="http://schemas.microsoft.com/office/drawing/2014/main" id="{CC06B04E-11F4-BA99-B3EA-13A8E8A30CB3}"/>
                </a:ext>
              </a:extLst>
            </p:cNvPr>
            <p:cNvSpPr>
              <a:spLocks/>
            </p:cNvSpPr>
            <p:nvPr/>
          </p:nvSpPr>
          <p:spPr bwMode="auto">
            <a:xfrm>
              <a:off x="4651" y="1942"/>
              <a:ext cx="43" cy="43"/>
            </a:xfrm>
            <a:custGeom>
              <a:avLst/>
              <a:gdLst>
                <a:gd name="T0" fmla="*/ 22 w 48"/>
                <a:gd name="T1" fmla="*/ 0 h 48"/>
                <a:gd name="T2" fmla="*/ 26 w 48"/>
                <a:gd name="T3" fmla="*/ 0 h 48"/>
                <a:gd name="T4" fmla="*/ 30 w 48"/>
                <a:gd name="T5" fmla="*/ 2 h 48"/>
                <a:gd name="T6" fmla="*/ 33 w 48"/>
                <a:gd name="T7" fmla="*/ 4 h 48"/>
                <a:gd name="T8" fmla="*/ 37 w 48"/>
                <a:gd name="T9" fmla="*/ 6 h 48"/>
                <a:gd name="T10" fmla="*/ 39 w 48"/>
                <a:gd name="T11" fmla="*/ 10 h 48"/>
                <a:gd name="T12" fmla="*/ 41 w 48"/>
                <a:gd name="T13" fmla="*/ 13 h 48"/>
                <a:gd name="T14" fmla="*/ 42 w 48"/>
                <a:gd name="T15" fmla="*/ 17 h 48"/>
                <a:gd name="T16" fmla="*/ 43 w 48"/>
                <a:gd name="T17" fmla="*/ 22 h 48"/>
                <a:gd name="T18" fmla="*/ 42 w 48"/>
                <a:gd name="T19" fmla="*/ 26 h 48"/>
                <a:gd name="T20" fmla="*/ 41 w 48"/>
                <a:gd name="T21" fmla="*/ 30 h 48"/>
                <a:gd name="T22" fmla="*/ 39 w 48"/>
                <a:gd name="T23" fmla="*/ 33 h 48"/>
                <a:gd name="T24" fmla="*/ 37 w 48"/>
                <a:gd name="T25" fmla="*/ 36 h 48"/>
                <a:gd name="T26" fmla="*/ 33 w 48"/>
                <a:gd name="T27" fmla="*/ 39 h 48"/>
                <a:gd name="T28" fmla="*/ 30 w 48"/>
                <a:gd name="T29" fmla="*/ 41 h 48"/>
                <a:gd name="T30" fmla="*/ 26 w 48"/>
                <a:gd name="T31" fmla="*/ 42 h 48"/>
                <a:gd name="T32" fmla="*/ 22 w 48"/>
                <a:gd name="T33" fmla="*/ 43 h 48"/>
                <a:gd name="T34" fmla="*/ 16 w 48"/>
                <a:gd name="T35" fmla="*/ 42 h 48"/>
                <a:gd name="T36" fmla="*/ 13 w 48"/>
                <a:gd name="T37" fmla="*/ 41 h 48"/>
                <a:gd name="T38" fmla="*/ 9 w 48"/>
                <a:gd name="T39" fmla="*/ 39 h 48"/>
                <a:gd name="T40" fmla="*/ 6 w 48"/>
                <a:gd name="T41" fmla="*/ 36 h 48"/>
                <a:gd name="T42" fmla="*/ 3 w 48"/>
                <a:gd name="T43" fmla="*/ 33 h 48"/>
                <a:gd name="T44" fmla="*/ 2 w 48"/>
                <a:gd name="T45" fmla="*/ 30 h 48"/>
                <a:gd name="T46" fmla="*/ 0 w 48"/>
                <a:gd name="T47" fmla="*/ 26 h 48"/>
                <a:gd name="T48" fmla="*/ 0 w 48"/>
                <a:gd name="T49" fmla="*/ 22 h 48"/>
                <a:gd name="T50" fmla="*/ 0 w 48"/>
                <a:gd name="T51" fmla="*/ 17 h 48"/>
                <a:gd name="T52" fmla="*/ 2 w 48"/>
                <a:gd name="T53" fmla="*/ 13 h 48"/>
                <a:gd name="T54" fmla="*/ 3 w 48"/>
                <a:gd name="T55" fmla="*/ 10 h 48"/>
                <a:gd name="T56" fmla="*/ 6 w 48"/>
                <a:gd name="T57" fmla="*/ 6 h 48"/>
                <a:gd name="T58" fmla="*/ 9 w 48"/>
                <a:gd name="T59" fmla="*/ 4 h 48"/>
                <a:gd name="T60" fmla="*/ 13 w 48"/>
                <a:gd name="T61" fmla="*/ 2 h 48"/>
                <a:gd name="T62" fmla="*/ 16 w 48"/>
                <a:gd name="T63" fmla="*/ 0 h 48"/>
                <a:gd name="T64" fmla="*/ 22 w 48"/>
                <a:gd name="T65" fmla="*/ 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 h="48">
                  <a:moveTo>
                    <a:pt x="24" y="0"/>
                  </a:moveTo>
                  <a:lnTo>
                    <a:pt x="29" y="0"/>
                  </a:lnTo>
                  <a:lnTo>
                    <a:pt x="33" y="2"/>
                  </a:lnTo>
                  <a:lnTo>
                    <a:pt x="37" y="4"/>
                  </a:lnTo>
                  <a:lnTo>
                    <a:pt x="41" y="7"/>
                  </a:lnTo>
                  <a:lnTo>
                    <a:pt x="44" y="11"/>
                  </a:lnTo>
                  <a:lnTo>
                    <a:pt x="46" y="15"/>
                  </a:lnTo>
                  <a:lnTo>
                    <a:pt x="47" y="19"/>
                  </a:lnTo>
                  <a:lnTo>
                    <a:pt x="48" y="24"/>
                  </a:lnTo>
                  <a:lnTo>
                    <a:pt x="47" y="29"/>
                  </a:lnTo>
                  <a:lnTo>
                    <a:pt x="46" y="33"/>
                  </a:lnTo>
                  <a:lnTo>
                    <a:pt x="44" y="37"/>
                  </a:lnTo>
                  <a:lnTo>
                    <a:pt x="41" y="40"/>
                  </a:lnTo>
                  <a:lnTo>
                    <a:pt x="37" y="44"/>
                  </a:lnTo>
                  <a:lnTo>
                    <a:pt x="33" y="46"/>
                  </a:lnTo>
                  <a:lnTo>
                    <a:pt x="29" y="47"/>
                  </a:lnTo>
                  <a:lnTo>
                    <a:pt x="24" y="48"/>
                  </a:lnTo>
                  <a:lnTo>
                    <a:pt x="18" y="47"/>
                  </a:lnTo>
                  <a:lnTo>
                    <a:pt x="14" y="46"/>
                  </a:lnTo>
                  <a:lnTo>
                    <a:pt x="10" y="44"/>
                  </a:lnTo>
                  <a:lnTo>
                    <a:pt x="7" y="40"/>
                  </a:lnTo>
                  <a:lnTo>
                    <a:pt x="3" y="37"/>
                  </a:lnTo>
                  <a:lnTo>
                    <a:pt x="2" y="33"/>
                  </a:lnTo>
                  <a:lnTo>
                    <a:pt x="0" y="29"/>
                  </a:lnTo>
                  <a:lnTo>
                    <a:pt x="0" y="24"/>
                  </a:lnTo>
                  <a:lnTo>
                    <a:pt x="0" y="19"/>
                  </a:lnTo>
                  <a:lnTo>
                    <a:pt x="2" y="15"/>
                  </a:lnTo>
                  <a:lnTo>
                    <a:pt x="3" y="11"/>
                  </a:lnTo>
                  <a:lnTo>
                    <a:pt x="7" y="7"/>
                  </a:lnTo>
                  <a:lnTo>
                    <a:pt x="10" y="4"/>
                  </a:lnTo>
                  <a:lnTo>
                    <a:pt x="14" y="2"/>
                  </a:lnTo>
                  <a:lnTo>
                    <a:pt x="18" y="0"/>
                  </a:lnTo>
                  <a:lnTo>
                    <a:pt x="24"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50" name="Freeform 145">
              <a:extLst>
                <a:ext uri="{FF2B5EF4-FFF2-40B4-BE49-F238E27FC236}">
                  <a16:creationId xmlns:a16="http://schemas.microsoft.com/office/drawing/2014/main" id="{B20979AB-A01C-6252-B20F-6D4DCE030F65}"/>
                </a:ext>
              </a:extLst>
            </p:cNvPr>
            <p:cNvSpPr>
              <a:spLocks/>
            </p:cNvSpPr>
            <p:nvPr/>
          </p:nvSpPr>
          <p:spPr bwMode="auto">
            <a:xfrm>
              <a:off x="4672" y="1938"/>
              <a:ext cx="25" cy="25"/>
            </a:xfrm>
            <a:custGeom>
              <a:avLst/>
              <a:gdLst>
                <a:gd name="T0" fmla="*/ 25 w 28"/>
                <a:gd name="T1" fmla="*/ 25 h 29"/>
                <a:gd name="T2" fmla="*/ 24 w 28"/>
                <a:gd name="T3" fmla="*/ 20 h 29"/>
                <a:gd name="T4" fmla="*/ 22 w 28"/>
                <a:gd name="T5" fmla="*/ 15 h 29"/>
                <a:gd name="T6" fmla="*/ 21 w 28"/>
                <a:gd name="T7" fmla="*/ 11 h 29"/>
                <a:gd name="T8" fmla="*/ 18 w 28"/>
                <a:gd name="T9" fmla="*/ 7 h 29"/>
                <a:gd name="T10" fmla="*/ 14 w 28"/>
                <a:gd name="T11" fmla="*/ 4 h 29"/>
                <a:gd name="T12" fmla="*/ 10 w 28"/>
                <a:gd name="T13" fmla="*/ 2 h 29"/>
                <a:gd name="T14" fmla="*/ 4 w 28"/>
                <a:gd name="T15" fmla="*/ 1 h 29"/>
                <a:gd name="T16" fmla="*/ 0 w 28"/>
                <a:gd name="T17" fmla="*/ 0 h 29"/>
                <a:gd name="T18" fmla="*/ 0 w 28"/>
                <a:gd name="T19" fmla="*/ 8 h 29"/>
                <a:gd name="T20" fmla="*/ 4 w 28"/>
                <a:gd name="T21" fmla="*/ 9 h 29"/>
                <a:gd name="T22" fmla="*/ 6 w 28"/>
                <a:gd name="T23" fmla="*/ 9 h 29"/>
                <a:gd name="T24" fmla="*/ 10 w 28"/>
                <a:gd name="T25" fmla="*/ 10 h 29"/>
                <a:gd name="T26" fmla="*/ 13 w 28"/>
                <a:gd name="T27" fmla="*/ 13 h 29"/>
                <a:gd name="T28" fmla="*/ 14 w 28"/>
                <a:gd name="T29" fmla="*/ 15 h 29"/>
                <a:gd name="T30" fmla="*/ 16 w 28"/>
                <a:gd name="T31" fmla="*/ 18 h 29"/>
                <a:gd name="T32" fmla="*/ 17 w 28"/>
                <a:gd name="T33" fmla="*/ 22 h 29"/>
                <a:gd name="T34" fmla="*/ 17 w 28"/>
                <a:gd name="T35" fmla="*/ 25 h 29"/>
                <a:gd name="T36" fmla="*/ 25 w 28"/>
                <a:gd name="T37" fmla="*/ 25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28" y="29"/>
                  </a:moveTo>
                  <a:lnTo>
                    <a:pt x="27" y="23"/>
                  </a:lnTo>
                  <a:lnTo>
                    <a:pt x="25" y="17"/>
                  </a:lnTo>
                  <a:lnTo>
                    <a:pt x="24" y="13"/>
                  </a:lnTo>
                  <a:lnTo>
                    <a:pt x="20" y="8"/>
                  </a:lnTo>
                  <a:lnTo>
                    <a:pt x="16" y="5"/>
                  </a:lnTo>
                  <a:lnTo>
                    <a:pt x="11" y="2"/>
                  </a:lnTo>
                  <a:lnTo>
                    <a:pt x="5" y="1"/>
                  </a:lnTo>
                  <a:lnTo>
                    <a:pt x="0" y="0"/>
                  </a:lnTo>
                  <a:lnTo>
                    <a:pt x="0" y="9"/>
                  </a:lnTo>
                  <a:lnTo>
                    <a:pt x="4" y="10"/>
                  </a:lnTo>
                  <a:lnTo>
                    <a:pt x="7" y="11"/>
                  </a:lnTo>
                  <a:lnTo>
                    <a:pt x="11" y="12"/>
                  </a:lnTo>
                  <a:lnTo>
                    <a:pt x="14" y="15"/>
                  </a:lnTo>
                  <a:lnTo>
                    <a:pt x="16" y="17"/>
                  </a:lnTo>
                  <a:lnTo>
                    <a:pt x="18" y="21"/>
                  </a:lnTo>
                  <a:lnTo>
                    <a:pt x="19" y="25"/>
                  </a:lnTo>
                  <a:lnTo>
                    <a:pt x="19" y="29"/>
                  </a:lnTo>
                  <a:lnTo>
                    <a:pt x="28" y="29"/>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51" name="Freeform 146">
              <a:extLst>
                <a:ext uri="{FF2B5EF4-FFF2-40B4-BE49-F238E27FC236}">
                  <a16:creationId xmlns:a16="http://schemas.microsoft.com/office/drawing/2014/main" id="{3DE70999-6363-84DB-C874-36519DA7479D}"/>
                </a:ext>
              </a:extLst>
            </p:cNvPr>
            <p:cNvSpPr>
              <a:spLocks/>
            </p:cNvSpPr>
            <p:nvPr/>
          </p:nvSpPr>
          <p:spPr bwMode="auto">
            <a:xfrm>
              <a:off x="4672" y="1963"/>
              <a:ext cx="25" cy="25"/>
            </a:xfrm>
            <a:custGeom>
              <a:avLst/>
              <a:gdLst>
                <a:gd name="T0" fmla="*/ 0 w 28"/>
                <a:gd name="T1" fmla="*/ 25 h 28"/>
                <a:gd name="T2" fmla="*/ 4 w 28"/>
                <a:gd name="T3" fmla="*/ 24 h 28"/>
                <a:gd name="T4" fmla="*/ 10 w 28"/>
                <a:gd name="T5" fmla="*/ 22 h 28"/>
                <a:gd name="T6" fmla="*/ 14 w 28"/>
                <a:gd name="T7" fmla="*/ 21 h 28"/>
                <a:gd name="T8" fmla="*/ 18 w 28"/>
                <a:gd name="T9" fmla="*/ 18 h 28"/>
                <a:gd name="T10" fmla="*/ 21 w 28"/>
                <a:gd name="T11" fmla="*/ 13 h 28"/>
                <a:gd name="T12" fmla="*/ 22 w 28"/>
                <a:gd name="T13" fmla="*/ 10 h 28"/>
                <a:gd name="T14" fmla="*/ 24 w 28"/>
                <a:gd name="T15" fmla="*/ 5 h 28"/>
                <a:gd name="T16" fmla="*/ 25 w 28"/>
                <a:gd name="T17" fmla="*/ 0 h 28"/>
                <a:gd name="T18" fmla="*/ 17 w 28"/>
                <a:gd name="T19" fmla="*/ 0 h 28"/>
                <a:gd name="T20" fmla="*/ 17 w 28"/>
                <a:gd name="T21" fmla="*/ 4 h 28"/>
                <a:gd name="T22" fmla="*/ 16 w 28"/>
                <a:gd name="T23" fmla="*/ 6 h 28"/>
                <a:gd name="T24" fmla="*/ 14 w 28"/>
                <a:gd name="T25" fmla="*/ 10 h 28"/>
                <a:gd name="T26" fmla="*/ 13 w 28"/>
                <a:gd name="T27" fmla="*/ 12 h 28"/>
                <a:gd name="T28" fmla="*/ 10 w 28"/>
                <a:gd name="T29" fmla="*/ 13 h 28"/>
                <a:gd name="T30" fmla="*/ 6 w 28"/>
                <a:gd name="T31" fmla="*/ 16 h 28"/>
                <a:gd name="T32" fmla="*/ 4 w 28"/>
                <a:gd name="T33" fmla="*/ 17 h 28"/>
                <a:gd name="T34" fmla="*/ 0 w 28"/>
                <a:gd name="T35" fmla="*/ 17 h 28"/>
                <a:gd name="T36" fmla="*/ 0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28"/>
                  </a:moveTo>
                  <a:lnTo>
                    <a:pt x="5" y="27"/>
                  </a:lnTo>
                  <a:lnTo>
                    <a:pt x="11" y="25"/>
                  </a:lnTo>
                  <a:lnTo>
                    <a:pt x="16" y="24"/>
                  </a:lnTo>
                  <a:lnTo>
                    <a:pt x="20" y="20"/>
                  </a:lnTo>
                  <a:lnTo>
                    <a:pt x="24" y="15"/>
                  </a:lnTo>
                  <a:lnTo>
                    <a:pt x="25" y="11"/>
                  </a:lnTo>
                  <a:lnTo>
                    <a:pt x="27" y="6"/>
                  </a:lnTo>
                  <a:lnTo>
                    <a:pt x="28" y="0"/>
                  </a:lnTo>
                  <a:lnTo>
                    <a:pt x="19" y="0"/>
                  </a:lnTo>
                  <a:lnTo>
                    <a:pt x="19" y="4"/>
                  </a:lnTo>
                  <a:lnTo>
                    <a:pt x="18" y="7"/>
                  </a:lnTo>
                  <a:lnTo>
                    <a:pt x="16" y="11"/>
                  </a:lnTo>
                  <a:lnTo>
                    <a:pt x="14" y="13"/>
                  </a:lnTo>
                  <a:lnTo>
                    <a:pt x="11" y="15"/>
                  </a:lnTo>
                  <a:lnTo>
                    <a:pt x="7" y="18"/>
                  </a:lnTo>
                  <a:lnTo>
                    <a:pt x="4" y="19"/>
                  </a:lnTo>
                  <a:lnTo>
                    <a:pt x="0" y="19"/>
                  </a:lnTo>
                  <a:lnTo>
                    <a:pt x="0"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52" name="Freeform 147">
              <a:extLst>
                <a:ext uri="{FF2B5EF4-FFF2-40B4-BE49-F238E27FC236}">
                  <a16:creationId xmlns:a16="http://schemas.microsoft.com/office/drawing/2014/main" id="{796F7985-D301-67F4-183F-05BA9424BB61}"/>
                </a:ext>
              </a:extLst>
            </p:cNvPr>
            <p:cNvSpPr>
              <a:spLocks/>
            </p:cNvSpPr>
            <p:nvPr/>
          </p:nvSpPr>
          <p:spPr bwMode="auto">
            <a:xfrm>
              <a:off x="4646" y="1963"/>
              <a:ext cx="26" cy="25"/>
            </a:xfrm>
            <a:custGeom>
              <a:avLst/>
              <a:gdLst>
                <a:gd name="T0" fmla="*/ 0 w 29"/>
                <a:gd name="T1" fmla="*/ 0 h 28"/>
                <a:gd name="T2" fmla="*/ 1 w 29"/>
                <a:gd name="T3" fmla="*/ 5 h 28"/>
                <a:gd name="T4" fmla="*/ 2 w 29"/>
                <a:gd name="T5" fmla="*/ 10 h 28"/>
                <a:gd name="T6" fmla="*/ 4 w 29"/>
                <a:gd name="T7" fmla="*/ 13 h 28"/>
                <a:gd name="T8" fmla="*/ 7 w 29"/>
                <a:gd name="T9" fmla="*/ 18 h 28"/>
                <a:gd name="T10" fmla="*/ 11 w 29"/>
                <a:gd name="T11" fmla="*/ 21 h 28"/>
                <a:gd name="T12" fmla="*/ 15 w 29"/>
                <a:gd name="T13" fmla="*/ 22 h 28"/>
                <a:gd name="T14" fmla="*/ 21 w 29"/>
                <a:gd name="T15" fmla="*/ 24 h 28"/>
                <a:gd name="T16" fmla="*/ 26 w 29"/>
                <a:gd name="T17" fmla="*/ 25 h 28"/>
                <a:gd name="T18" fmla="*/ 26 w 29"/>
                <a:gd name="T19" fmla="*/ 17 h 28"/>
                <a:gd name="T20" fmla="*/ 22 w 29"/>
                <a:gd name="T21" fmla="*/ 17 h 28"/>
                <a:gd name="T22" fmla="*/ 19 w 29"/>
                <a:gd name="T23" fmla="*/ 16 h 28"/>
                <a:gd name="T24" fmla="*/ 16 w 29"/>
                <a:gd name="T25" fmla="*/ 14 h 28"/>
                <a:gd name="T26" fmla="*/ 13 w 29"/>
                <a:gd name="T27" fmla="*/ 12 h 28"/>
                <a:gd name="T28" fmla="*/ 11 w 29"/>
                <a:gd name="T29" fmla="*/ 10 h 28"/>
                <a:gd name="T30" fmla="*/ 9 w 29"/>
                <a:gd name="T31" fmla="*/ 6 h 28"/>
                <a:gd name="T32" fmla="*/ 9 w 29"/>
                <a:gd name="T33" fmla="*/ 4 h 28"/>
                <a:gd name="T34" fmla="*/ 8 w 29"/>
                <a:gd name="T35" fmla="*/ 0 h 28"/>
                <a:gd name="T36" fmla="*/ 0 w 29"/>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0" y="0"/>
                  </a:moveTo>
                  <a:lnTo>
                    <a:pt x="1" y="6"/>
                  </a:lnTo>
                  <a:lnTo>
                    <a:pt x="2" y="11"/>
                  </a:lnTo>
                  <a:lnTo>
                    <a:pt x="5" y="15"/>
                  </a:lnTo>
                  <a:lnTo>
                    <a:pt x="8" y="20"/>
                  </a:lnTo>
                  <a:lnTo>
                    <a:pt x="12" y="23"/>
                  </a:lnTo>
                  <a:lnTo>
                    <a:pt x="17" y="25"/>
                  </a:lnTo>
                  <a:lnTo>
                    <a:pt x="23" y="27"/>
                  </a:lnTo>
                  <a:lnTo>
                    <a:pt x="29" y="28"/>
                  </a:lnTo>
                  <a:lnTo>
                    <a:pt x="29" y="19"/>
                  </a:lnTo>
                  <a:lnTo>
                    <a:pt x="24" y="19"/>
                  </a:lnTo>
                  <a:lnTo>
                    <a:pt x="21" y="18"/>
                  </a:lnTo>
                  <a:lnTo>
                    <a:pt x="18" y="16"/>
                  </a:lnTo>
                  <a:lnTo>
                    <a:pt x="15" y="13"/>
                  </a:lnTo>
                  <a:lnTo>
                    <a:pt x="12" y="11"/>
                  </a:lnTo>
                  <a:lnTo>
                    <a:pt x="10" y="7"/>
                  </a:lnTo>
                  <a:lnTo>
                    <a:pt x="10" y="4"/>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53" name="Freeform 148">
              <a:extLst>
                <a:ext uri="{FF2B5EF4-FFF2-40B4-BE49-F238E27FC236}">
                  <a16:creationId xmlns:a16="http://schemas.microsoft.com/office/drawing/2014/main" id="{DCE004A1-8871-CDDC-A4E4-9AC6CE96E9ED}"/>
                </a:ext>
              </a:extLst>
            </p:cNvPr>
            <p:cNvSpPr>
              <a:spLocks/>
            </p:cNvSpPr>
            <p:nvPr/>
          </p:nvSpPr>
          <p:spPr bwMode="auto">
            <a:xfrm>
              <a:off x="4646" y="1938"/>
              <a:ext cx="26" cy="25"/>
            </a:xfrm>
            <a:custGeom>
              <a:avLst/>
              <a:gdLst>
                <a:gd name="T0" fmla="*/ 26 w 29"/>
                <a:gd name="T1" fmla="*/ 0 h 29"/>
                <a:gd name="T2" fmla="*/ 21 w 29"/>
                <a:gd name="T3" fmla="*/ 1 h 29"/>
                <a:gd name="T4" fmla="*/ 15 w 29"/>
                <a:gd name="T5" fmla="*/ 2 h 29"/>
                <a:gd name="T6" fmla="*/ 11 w 29"/>
                <a:gd name="T7" fmla="*/ 4 h 29"/>
                <a:gd name="T8" fmla="*/ 7 w 29"/>
                <a:gd name="T9" fmla="*/ 7 h 29"/>
                <a:gd name="T10" fmla="*/ 4 w 29"/>
                <a:gd name="T11" fmla="*/ 10 h 29"/>
                <a:gd name="T12" fmla="*/ 2 w 29"/>
                <a:gd name="T13" fmla="*/ 15 h 29"/>
                <a:gd name="T14" fmla="*/ 1 w 29"/>
                <a:gd name="T15" fmla="*/ 20 h 29"/>
                <a:gd name="T16" fmla="*/ 0 w 29"/>
                <a:gd name="T17" fmla="*/ 25 h 29"/>
                <a:gd name="T18" fmla="*/ 8 w 29"/>
                <a:gd name="T19" fmla="*/ 25 h 29"/>
                <a:gd name="T20" fmla="*/ 9 w 29"/>
                <a:gd name="T21" fmla="*/ 22 h 29"/>
                <a:gd name="T22" fmla="*/ 9 w 29"/>
                <a:gd name="T23" fmla="*/ 18 h 29"/>
                <a:gd name="T24" fmla="*/ 11 w 29"/>
                <a:gd name="T25" fmla="*/ 16 h 29"/>
                <a:gd name="T26" fmla="*/ 13 w 29"/>
                <a:gd name="T27" fmla="*/ 13 h 29"/>
                <a:gd name="T28" fmla="*/ 16 w 29"/>
                <a:gd name="T29" fmla="*/ 10 h 29"/>
                <a:gd name="T30" fmla="*/ 19 w 29"/>
                <a:gd name="T31" fmla="*/ 9 h 29"/>
                <a:gd name="T32" fmla="*/ 22 w 29"/>
                <a:gd name="T33" fmla="*/ 9 h 29"/>
                <a:gd name="T34" fmla="*/ 26 w 29"/>
                <a:gd name="T35" fmla="*/ 8 h 29"/>
                <a:gd name="T36" fmla="*/ 26 w 29"/>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9">
                  <a:moveTo>
                    <a:pt x="29" y="0"/>
                  </a:moveTo>
                  <a:lnTo>
                    <a:pt x="23" y="1"/>
                  </a:lnTo>
                  <a:lnTo>
                    <a:pt x="17" y="2"/>
                  </a:lnTo>
                  <a:lnTo>
                    <a:pt x="12" y="5"/>
                  </a:lnTo>
                  <a:lnTo>
                    <a:pt x="8" y="8"/>
                  </a:lnTo>
                  <a:lnTo>
                    <a:pt x="5" y="12"/>
                  </a:lnTo>
                  <a:lnTo>
                    <a:pt x="2" y="17"/>
                  </a:lnTo>
                  <a:lnTo>
                    <a:pt x="1" y="23"/>
                  </a:lnTo>
                  <a:lnTo>
                    <a:pt x="0" y="29"/>
                  </a:lnTo>
                  <a:lnTo>
                    <a:pt x="9" y="29"/>
                  </a:lnTo>
                  <a:lnTo>
                    <a:pt x="10" y="25"/>
                  </a:lnTo>
                  <a:lnTo>
                    <a:pt x="10" y="21"/>
                  </a:lnTo>
                  <a:lnTo>
                    <a:pt x="12" y="18"/>
                  </a:lnTo>
                  <a:lnTo>
                    <a:pt x="15" y="15"/>
                  </a:lnTo>
                  <a:lnTo>
                    <a:pt x="18" y="12"/>
                  </a:lnTo>
                  <a:lnTo>
                    <a:pt x="21" y="11"/>
                  </a:lnTo>
                  <a:lnTo>
                    <a:pt x="24" y="10"/>
                  </a:lnTo>
                  <a:lnTo>
                    <a:pt x="29" y="9"/>
                  </a:lnTo>
                  <a:lnTo>
                    <a:pt x="29"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54" name="Freeform 149">
              <a:extLst>
                <a:ext uri="{FF2B5EF4-FFF2-40B4-BE49-F238E27FC236}">
                  <a16:creationId xmlns:a16="http://schemas.microsoft.com/office/drawing/2014/main" id="{4F5F783B-F3EF-3D34-29B9-6A10843405C3}"/>
                </a:ext>
              </a:extLst>
            </p:cNvPr>
            <p:cNvSpPr>
              <a:spLocks/>
            </p:cNvSpPr>
            <p:nvPr/>
          </p:nvSpPr>
          <p:spPr bwMode="auto">
            <a:xfrm>
              <a:off x="4826" y="2233"/>
              <a:ext cx="43" cy="43"/>
            </a:xfrm>
            <a:custGeom>
              <a:avLst/>
              <a:gdLst>
                <a:gd name="T0" fmla="*/ 21 w 48"/>
                <a:gd name="T1" fmla="*/ 0 h 48"/>
                <a:gd name="T2" fmla="*/ 25 w 48"/>
                <a:gd name="T3" fmla="*/ 0 h 48"/>
                <a:gd name="T4" fmla="*/ 30 w 48"/>
                <a:gd name="T5" fmla="*/ 2 h 48"/>
                <a:gd name="T6" fmla="*/ 33 w 48"/>
                <a:gd name="T7" fmla="*/ 4 h 48"/>
                <a:gd name="T8" fmla="*/ 36 w 48"/>
                <a:gd name="T9" fmla="*/ 6 h 48"/>
                <a:gd name="T10" fmla="*/ 39 w 48"/>
                <a:gd name="T11" fmla="*/ 10 h 48"/>
                <a:gd name="T12" fmla="*/ 41 w 48"/>
                <a:gd name="T13" fmla="*/ 13 h 48"/>
                <a:gd name="T14" fmla="*/ 42 w 48"/>
                <a:gd name="T15" fmla="*/ 17 h 48"/>
                <a:gd name="T16" fmla="*/ 43 w 48"/>
                <a:gd name="T17" fmla="*/ 22 h 48"/>
                <a:gd name="T18" fmla="*/ 42 w 48"/>
                <a:gd name="T19" fmla="*/ 26 h 48"/>
                <a:gd name="T20" fmla="*/ 41 w 48"/>
                <a:gd name="T21" fmla="*/ 30 h 48"/>
                <a:gd name="T22" fmla="*/ 39 w 48"/>
                <a:gd name="T23" fmla="*/ 33 h 48"/>
                <a:gd name="T24" fmla="*/ 36 w 48"/>
                <a:gd name="T25" fmla="*/ 36 h 48"/>
                <a:gd name="T26" fmla="*/ 33 w 48"/>
                <a:gd name="T27" fmla="*/ 39 h 48"/>
                <a:gd name="T28" fmla="*/ 30 w 48"/>
                <a:gd name="T29" fmla="*/ 41 h 48"/>
                <a:gd name="T30" fmla="*/ 25 w 48"/>
                <a:gd name="T31" fmla="*/ 42 h 48"/>
                <a:gd name="T32" fmla="*/ 21 w 48"/>
                <a:gd name="T33" fmla="*/ 43 h 48"/>
                <a:gd name="T34" fmla="*/ 16 w 48"/>
                <a:gd name="T35" fmla="*/ 42 h 48"/>
                <a:gd name="T36" fmla="*/ 13 w 48"/>
                <a:gd name="T37" fmla="*/ 41 h 48"/>
                <a:gd name="T38" fmla="*/ 9 w 48"/>
                <a:gd name="T39" fmla="*/ 39 h 48"/>
                <a:gd name="T40" fmla="*/ 6 w 48"/>
                <a:gd name="T41" fmla="*/ 36 h 48"/>
                <a:gd name="T42" fmla="*/ 3 w 48"/>
                <a:gd name="T43" fmla="*/ 33 h 48"/>
                <a:gd name="T44" fmla="*/ 2 w 48"/>
                <a:gd name="T45" fmla="*/ 30 h 48"/>
                <a:gd name="T46" fmla="*/ 0 w 48"/>
                <a:gd name="T47" fmla="*/ 26 h 48"/>
                <a:gd name="T48" fmla="*/ 0 w 48"/>
                <a:gd name="T49" fmla="*/ 22 h 48"/>
                <a:gd name="T50" fmla="*/ 0 w 48"/>
                <a:gd name="T51" fmla="*/ 17 h 48"/>
                <a:gd name="T52" fmla="*/ 2 w 48"/>
                <a:gd name="T53" fmla="*/ 13 h 48"/>
                <a:gd name="T54" fmla="*/ 3 w 48"/>
                <a:gd name="T55" fmla="*/ 10 h 48"/>
                <a:gd name="T56" fmla="*/ 6 w 48"/>
                <a:gd name="T57" fmla="*/ 6 h 48"/>
                <a:gd name="T58" fmla="*/ 9 w 48"/>
                <a:gd name="T59" fmla="*/ 4 h 48"/>
                <a:gd name="T60" fmla="*/ 13 w 48"/>
                <a:gd name="T61" fmla="*/ 2 h 48"/>
                <a:gd name="T62" fmla="*/ 16 w 48"/>
                <a:gd name="T63" fmla="*/ 0 h 48"/>
                <a:gd name="T64" fmla="*/ 21 w 48"/>
                <a:gd name="T65" fmla="*/ 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 h="48">
                  <a:moveTo>
                    <a:pt x="23" y="0"/>
                  </a:moveTo>
                  <a:lnTo>
                    <a:pt x="28" y="0"/>
                  </a:lnTo>
                  <a:lnTo>
                    <a:pt x="33" y="2"/>
                  </a:lnTo>
                  <a:lnTo>
                    <a:pt x="37" y="4"/>
                  </a:lnTo>
                  <a:lnTo>
                    <a:pt x="40" y="7"/>
                  </a:lnTo>
                  <a:lnTo>
                    <a:pt x="44" y="11"/>
                  </a:lnTo>
                  <a:lnTo>
                    <a:pt x="46" y="14"/>
                  </a:lnTo>
                  <a:lnTo>
                    <a:pt x="47" y="19"/>
                  </a:lnTo>
                  <a:lnTo>
                    <a:pt x="48" y="24"/>
                  </a:lnTo>
                  <a:lnTo>
                    <a:pt x="47" y="29"/>
                  </a:lnTo>
                  <a:lnTo>
                    <a:pt x="46" y="33"/>
                  </a:lnTo>
                  <a:lnTo>
                    <a:pt x="44" y="37"/>
                  </a:lnTo>
                  <a:lnTo>
                    <a:pt x="40" y="40"/>
                  </a:lnTo>
                  <a:lnTo>
                    <a:pt x="37" y="44"/>
                  </a:lnTo>
                  <a:lnTo>
                    <a:pt x="33" y="46"/>
                  </a:lnTo>
                  <a:lnTo>
                    <a:pt x="28" y="47"/>
                  </a:lnTo>
                  <a:lnTo>
                    <a:pt x="23" y="48"/>
                  </a:lnTo>
                  <a:lnTo>
                    <a:pt x="18" y="47"/>
                  </a:lnTo>
                  <a:lnTo>
                    <a:pt x="14" y="46"/>
                  </a:lnTo>
                  <a:lnTo>
                    <a:pt x="10" y="44"/>
                  </a:lnTo>
                  <a:lnTo>
                    <a:pt x="7" y="40"/>
                  </a:lnTo>
                  <a:lnTo>
                    <a:pt x="3" y="37"/>
                  </a:lnTo>
                  <a:lnTo>
                    <a:pt x="2" y="33"/>
                  </a:lnTo>
                  <a:lnTo>
                    <a:pt x="0" y="29"/>
                  </a:lnTo>
                  <a:lnTo>
                    <a:pt x="0" y="24"/>
                  </a:lnTo>
                  <a:lnTo>
                    <a:pt x="0" y="19"/>
                  </a:lnTo>
                  <a:lnTo>
                    <a:pt x="2" y="14"/>
                  </a:lnTo>
                  <a:lnTo>
                    <a:pt x="3" y="11"/>
                  </a:lnTo>
                  <a:lnTo>
                    <a:pt x="7" y="7"/>
                  </a:lnTo>
                  <a:lnTo>
                    <a:pt x="10" y="4"/>
                  </a:lnTo>
                  <a:lnTo>
                    <a:pt x="14" y="2"/>
                  </a:lnTo>
                  <a:lnTo>
                    <a:pt x="18" y="0"/>
                  </a:lnTo>
                  <a:lnTo>
                    <a:pt x="23"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55" name="Freeform 150">
              <a:extLst>
                <a:ext uri="{FF2B5EF4-FFF2-40B4-BE49-F238E27FC236}">
                  <a16:creationId xmlns:a16="http://schemas.microsoft.com/office/drawing/2014/main" id="{4631EFF9-26DF-E450-D0F7-2C06392D7880}"/>
                </a:ext>
              </a:extLst>
            </p:cNvPr>
            <p:cNvSpPr>
              <a:spLocks/>
            </p:cNvSpPr>
            <p:nvPr/>
          </p:nvSpPr>
          <p:spPr bwMode="auto">
            <a:xfrm>
              <a:off x="4847" y="2229"/>
              <a:ext cx="26" cy="26"/>
            </a:xfrm>
            <a:custGeom>
              <a:avLst/>
              <a:gdLst>
                <a:gd name="T0" fmla="*/ 26 w 29"/>
                <a:gd name="T1" fmla="*/ 26 h 29"/>
                <a:gd name="T2" fmla="*/ 25 w 29"/>
                <a:gd name="T3" fmla="*/ 21 h 29"/>
                <a:gd name="T4" fmla="*/ 23 w 29"/>
                <a:gd name="T5" fmla="*/ 15 h 29"/>
                <a:gd name="T6" fmla="*/ 22 w 29"/>
                <a:gd name="T7" fmla="*/ 12 h 29"/>
                <a:gd name="T8" fmla="*/ 19 w 29"/>
                <a:gd name="T9" fmla="*/ 7 h 29"/>
                <a:gd name="T10" fmla="*/ 14 w 29"/>
                <a:gd name="T11" fmla="*/ 4 h 29"/>
                <a:gd name="T12" fmla="*/ 11 w 29"/>
                <a:gd name="T13" fmla="*/ 2 h 29"/>
                <a:gd name="T14" fmla="*/ 5 w 29"/>
                <a:gd name="T15" fmla="*/ 1 h 29"/>
                <a:gd name="T16" fmla="*/ 0 w 29"/>
                <a:gd name="T17" fmla="*/ 0 h 29"/>
                <a:gd name="T18" fmla="*/ 0 w 29"/>
                <a:gd name="T19" fmla="*/ 8 h 29"/>
                <a:gd name="T20" fmla="*/ 4 w 29"/>
                <a:gd name="T21" fmla="*/ 9 h 29"/>
                <a:gd name="T22" fmla="*/ 7 w 29"/>
                <a:gd name="T23" fmla="*/ 10 h 29"/>
                <a:gd name="T24" fmla="*/ 11 w 29"/>
                <a:gd name="T25" fmla="*/ 11 h 29"/>
                <a:gd name="T26" fmla="*/ 13 w 29"/>
                <a:gd name="T27" fmla="*/ 13 h 29"/>
                <a:gd name="T28" fmla="*/ 15 w 29"/>
                <a:gd name="T29" fmla="*/ 15 h 29"/>
                <a:gd name="T30" fmla="*/ 17 w 29"/>
                <a:gd name="T31" fmla="*/ 19 h 29"/>
                <a:gd name="T32" fmla="*/ 17 w 29"/>
                <a:gd name="T33" fmla="*/ 22 h 29"/>
                <a:gd name="T34" fmla="*/ 18 w 29"/>
                <a:gd name="T35" fmla="*/ 26 h 29"/>
                <a:gd name="T36" fmla="*/ 26 w 29"/>
                <a:gd name="T37" fmla="*/ 26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9">
                  <a:moveTo>
                    <a:pt x="29" y="29"/>
                  </a:moveTo>
                  <a:lnTo>
                    <a:pt x="28" y="23"/>
                  </a:lnTo>
                  <a:lnTo>
                    <a:pt x="26" y="17"/>
                  </a:lnTo>
                  <a:lnTo>
                    <a:pt x="25" y="13"/>
                  </a:lnTo>
                  <a:lnTo>
                    <a:pt x="21" y="8"/>
                  </a:lnTo>
                  <a:lnTo>
                    <a:pt x="16" y="5"/>
                  </a:lnTo>
                  <a:lnTo>
                    <a:pt x="12" y="2"/>
                  </a:lnTo>
                  <a:lnTo>
                    <a:pt x="6" y="1"/>
                  </a:lnTo>
                  <a:lnTo>
                    <a:pt x="0" y="0"/>
                  </a:lnTo>
                  <a:lnTo>
                    <a:pt x="0" y="9"/>
                  </a:lnTo>
                  <a:lnTo>
                    <a:pt x="5" y="10"/>
                  </a:lnTo>
                  <a:lnTo>
                    <a:pt x="8" y="11"/>
                  </a:lnTo>
                  <a:lnTo>
                    <a:pt x="12" y="12"/>
                  </a:lnTo>
                  <a:lnTo>
                    <a:pt x="14" y="15"/>
                  </a:lnTo>
                  <a:lnTo>
                    <a:pt x="17" y="17"/>
                  </a:lnTo>
                  <a:lnTo>
                    <a:pt x="19" y="21"/>
                  </a:lnTo>
                  <a:lnTo>
                    <a:pt x="19" y="24"/>
                  </a:lnTo>
                  <a:lnTo>
                    <a:pt x="20" y="29"/>
                  </a:lnTo>
                  <a:lnTo>
                    <a:pt x="29" y="29"/>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56" name="Freeform 151">
              <a:extLst>
                <a:ext uri="{FF2B5EF4-FFF2-40B4-BE49-F238E27FC236}">
                  <a16:creationId xmlns:a16="http://schemas.microsoft.com/office/drawing/2014/main" id="{0677DEC4-0086-54FE-36C6-60135AA2621C}"/>
                </a:ext>
              </a:extLst>
            </p:cNvPr>
            <p:cNvSpPr>
              <a:spLocks/>
            </p:cNvSpPr>
            <p:nvPr/>
          </p:nvSpPr>
          <p:spPr bwMode="auto">
            <a:xfrm>
              <a:off x="4847" y="2255"/>
              <a:ext cx="26" cy="25"/>
            </a:xfrm>
            <a:custGeom>
              <a:avLst/>
              <a:gdLst>
                <a:gd name="T0" fmla="*/ 0 w 29"/>
                <a:gd name="T1" fmla="*/ 25 h 28"/>
                <a:gd name="T2" fmla="*/ 5 w 29"/>
                <a:gd name="T3" fmla="*/ 24 h 28"/>
                <a:gd name="T4" fmla="*/ 11 w 29"/>
                <a:gd name="T5" fmla="*/ 22 h 28"/>
                <a:gd name="T6" fmla="*/ 15 w 29"/>
                <a:gd name="T7" fmla="*/ 21 h 28"/>
                <a:gd name="T8" fmla="*/ 19 w 29"/>
                <a:gd name="T9" fmla="*/ 18 h 28"/>
                <a:gd name="T10" fmla="*/ 22 w 29"/>
                <a:gd name="T11" fmla="*/ 13 h 28"/>
                <a:gd name="T12" fmla="*/ 23 w 29"/>
                <a:gd name="T13" fmla="*/ 10 h 28"/>
                <a:gd name="T14" fmla="*/ 25 w 29"/>
                <a:gd name="T15" fmla="*/ 4 h 28"/>
                <a:gd name="T16" fmla="*/ 26 w 29"/>
                <a:gd name="T17" fmla="*/ 0 h 28"/>
                <a:gd name="T18" fmla="*/ 18 w 29"/>
                <a:gd name="T19" fmla="*/ 0 h 28"/>
                <a:gd name="T20" fmla="*/ 17 w 29"/>
                <a:gd name="T21" fmla="*/ 4 h 28"/>
                <a:gd name="T22" fmla="*/ 17 w 29"/>
                <a:gd name="T23" fmla="*/ 6 h 28"/>
                <a:gd name="T24" fmla="*/ 15 w 29"/>
                <a:gd name="T25" fmla="*/ 9 h 28"/>
                <a:gd name="T26" fmla="*/ 13 w 29"/>
                <a:gd name="T27" fmla="*/ 12 h 28"/>
                <a:gd name="T28" fmla="*/ 10 w 29"/>
                <a:gd name="T29" fmla="*/ 13 h 28"/>
                <a:gd name="T30" fmla="*/ 7 w 29"/>
                <a:gd name="T31" fmla="*/ 16 h 28"/>
                <a:gd name="T32" fmla="*/ 4 w 29"/>
                <a:gd name="T33" fmla="*/ 16 h 28"/>
                <a:gd name="T34" fmla="*/ 0 w 29"/>
                <a:gd name="T35" fmla="*/ 17 h 28"/>
                <a:gd name="T36" fmla="*/ 0 w 29"/>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0" y="28"/>
                  </a:moveTo>
                  <a:lnTo>
                    <a:pt x="6" y="27"/>
                  </a:lnTo>
                  <a:lnTo>
                    <a:pt x="12" y="25"/>
                  </a:lnTo>
                  <a:lnTo>
                    <a:pt x="17" y="24"/>
                  </a:lnTo>
                  <a:lnTo>
                    <a:pt x="21" y="20"/>
                  </a:lnTo>
                  <a:lnTo>
                    <a:pt x="25" y="15"/>
                  </a:lnTo>
                  <a:lnTo>
                    <a:pt x="26" y="11"/>
                  </a:lnTo>
                  <a:lnTo>
                    <a:pt x="28" y="5"/>
                  </a:lnTo>
                  <a:lnTo>
                    <a:pt x="29" y="0"/>
                  </a:lnTo>
                  <a:lnTo>
                    <a:pt x="20" y="0"/>
                  </a:lnTo>
                  <a:lnTo>
                    <a:pt x="19" y="4"/>
                  </a:lnTo>
                  <a:lnTo>
                    <a:pt x="19" y="7"/>
                  </a:lnTo>
                  <a:lnTo>
                    <a:pt x="17" y="10"/>
                  </a:lnTo>
                  <a:lnTo>
                    <a:pt x="14" y="13"/>
                  </a:lnTo>
                  <a:lnTo>
                    <a:pt x="11" y="15"/>
                  </a:lnTo>
                  <a:lnTo>
                    <a:pt x="8" y="18"/>
                  </a:lnTo>
                  <a:lnTo>
                    <a:pt x="5" y="18"/>
                  </a:lnTo>
                  <a:lnTo>
                    <a:pt x="0" y="19"/>
                  </a:lnTo>
                  <a:lnTo>
                    <a:pt x="0"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57" name="Freeform 152">
              <a:extLst>
                <a:ext uri="{FF2B5EF4-FFF2-40B4-BE49-F238E27FC236}">
                  <a16:creationId xmlns:a16="http://schemas.microsoft.com/office/drawing/2014/main" id="{FAE5071F-B48D-AA3B-B752-CE7CCE83C88A}"/>
                </a:ext>
              </a:extLst>
            </p:cNvPr>
            <p:cNvSpPr>
              <a:spLocks/>
            </p:cNvSpPr>
            <p:nvPr/>
          </p:nvSpPr>
          <p:spPr bwMode="auto">
            <a:xfrm>
              <a:off x="4822" y="2255"/>
              <a:ext cx="25" cy="25"/>
            </a:xfrm>
            <a:custGeom>
              <a:avLst/>
              <a:gdLst>
                <a:gd name="T0" fmla="*/ 0 w 28"/>
                <a:gd name="T1" fmla="*/ 0 h 28"/>
                <a:gd name="T2" fmla="*/ 1 w 28"/>
                <a:gd name="T3" fmla="*/ 4 h 28"/>
                <a:gd name="T4" fmla="*/ 3 w 28"/>
                <a:gd name="T5" fmla="*/ 10 h 28"/>
                <a:gd name="T6" fmla="*/ 4 w 28"/>
                <a:gd name="T7" fmla="*/ 13 h 28"/>
                <a:gd name="T8" fmla="*/ 7 w 28"/>
                <a:gd name="T9" fmla="*/ 18 h 28"/>
                <a:gd name="T10" fmla="*/ 11 w 28"/>
                <a:gd name="T11" fmla="*/ 21 h 28"/>
                <a:gd name="T12" fmla="*/ 15 w 28"/>
                <a:gd name="T13" fmla="*/ 22 h 28"/>
                <a:gd name="T14" fmla="*/ 21 w 28"/>
                <a:gd name="T15" fmla="*/ 24 h 28"/>
                <a:gd name="T16" fmla="*/ 25 w 28"/>
                <a:gd name="T17" fmla="*/ 25 h 28"/>
                <a:gd name="T18" fmla="*/ 25 w 28"/>
                <a:gd name="T19" fmla="*/ 17 h 28"/>
                <a:gd name="T20" fmla="*/ 21 w 28"/>
                <a:gd name="T21" fmla="*/ 16 h 28"/>
                <a:gd name="T22" fmla="*/ 19 w 28"/>
                <a:gd name="T23" fmla="*/ 16 h 28"/>
                <a:gd name="T24" fmla="*/ 16 w 28"/>
                <a:gd name="T25" fmla="*/ 14 h 28"/>
                <a:gd name="T26" fmla="*/ 13 w 28"/>
                <a:gd name="T27" fmla="*/ 12 h 28"/>
                <a:gd name="T28" fmla="*/ 11 w 28"/>
                <a:gd name="T29" fmla="*/ 9 h 28"/>
                <a:gd name="T30" fmla="*/ 9 w 28"/>
                <a:gd name="T31" fmla="*/ 6 h 28"/>
                <a:gd name="T32" fmla="*/ 9 w 28"/>
                <a:gd name="T33" fmla="*/ 4 h 28"/>
                <a:gd name="T34" fmla="*/ 8 w 28"/>
                <a:gd name="T35" fmla="*/ 0 h 28"/>
                <a:gd name="T36" fmla="*/ 0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0"/>
                  </a:moveTo>
                  <a:lnTo>
                    <a:pt x="1" y="5"/>
                  </a:lnTo>
                  <a:lnTo>
                    <a:pt x="3" y="11"/>
                  </a:lnTo>
                  <a:lnTo>
                    <a:pt x="5" y="15"/>
                  </a:lnTo>
                  <a:lnTo>
                    <a:pt x="8" y="20"/>
                  </a:lnTo>
                  <a:lnTo>
                    <a:pt x="12" y="23"/>
                  </a:lnTo>
                  <a:lnTo>
                    <a:pt x="17" y="25"/>
                  </a:lnTo>
                  <a:lnTo>
                    <a:pt x="23" y="27"/>
                  </a:lnTo>
                  <a:lnTo>
                    <a:pt x="28" y="28"/>
                  </a:lnTo>
                  <a:lnTo>
                    <a:pt x="28" y="19"/>
                  </a:lnTo>
                  <a:lnTo>
                    <a:pt x="24" y="18"/>
                  </a:lnTo>
                  <a:lnTo>
                    <a:pt x="21" y="18"/>
                  </a:lnTo>
                  <a:lnTo>
                    <a:pt x="18" y="16"/>
                  </a:lnTo>
                  <a:lnTo>
                    <a:pt x="15" y="13"/>
                  </a:lnTo>
                  <a:lnTo>
                    <a:pt x="12" y="10"/>
                  </a:lnTo>
                  <a:lnTo>
                    <a:pt x="10" y="7"/>
                  </a:lnTo>
                  <a:lnTo>
                    <a:pt x="10" y="4"/>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58" name="Freeform 153">
              <a:extLst>
                <a:ext uri="{FF2B5EF4-FFF2-40B4-BE49-F238E27FC236}">
                  <a16:creationId xmlns:a16="http://schemas.microsoft.com/office/drawing/2014/main" id="{59BE5CF4-F3A3-8F24-DDF4-3515EE1BF024}"/>
                </a:ext>
              </a:extLst>
            </p:cNvPr>
            <p:cNvSpPr>
              <a:spLocks/>
            </p:cNvSpPr>
            <p:nvPr/>
          </p:nvSpPr>
          <p:spPr bwMode="auto">
            <a:xfrm>
              <a:off x="4822" y="2229"/>
              <a:ext cx="25" cy="26"/>
            </a:xfrm>
            <a:custGeom>
              <a:avLst/>
              <a:gdLst>
                <a:gd name="T0" fmla="*/ 25 w 28"/>
                <a:gd name="T1" fmla="*/ 0 h 29"/>
                <a:gd name="T2" fmla="*/ 21 w 28"/>
                <a:gd name="T3" fmla="*/ 1 h 29"/>
                <a:gd name="T4" fmla="*/ 15 w 28"/>
                <a:gd name="T5" fmla="*/ 2 h 29"/>
                <a:gd name="T6" fmla="*/ 11 w 28"/>
                <a:gd name="T7" fmla="*/ 4 h 29"/>
                <a:gd name="T8" fmla="*/ 7 w 28"/>
                <a:gd name="T9" fmla="*/ 7 h 29"/>
                <a:gd name="T10" fmla="*/ 4 w 28"/>
                <a:gd name="T11" fmla="*/ 11 h 29"/>
                <a:gd name="T12" fmla="*/ 3 w 28"/>
                <a:gd name="T13" fmla="*/ 15 h 29"/>
                <a:gd name="T14" fmla="*/ 1 w 28"/>
                <a:gd name="T15" fmla="*/ 21 h 29"/>
                <a:gd name="T16" fmla="*/ 0 w 28"/>
                <a:gd name="T17" fmla="*/ 26 h 29"/>
                <a:gd name="T18" fmla="*/ 8 w 28"/>
                <a:gd name="T19" fmla="*/ 26 h 29"/>
                <a:gd name="T20" fmla="*/ 9 w 28"/>
                <a:gd name="T21" fmla="*/ 22 h 29"/>
                <a:gd name="T22" fmla="*/ 9 w 28"/>
                <a:gd name="T23" fmla="*/ 19 h 29"/>
                <a:gd name="T24" fmla="*/ 11 w 28"/>
                <a:gd name="T25" fmla="*/ 16 h 29"/>
                <a:gd name="T26" fmla="*/ 13 w 28"/>
                <a:gd name="T27" fmla="*/ 13 h 29"/>
                <a:gd name="T28" fmla="*/ 16 w 28"/>
                <a:gd name="T29" fmla="*/ 11 h 29"/>
                <a:gd name="T30" fmla="*/ 19 w 28"/>
                <a:gd name="T31" fmla="*/ 10 h 29"/>
                <a:gd name="T32" fmla="*/ 21 w 28"/>
                <a:gd name="T33" fmla="*/ 9 h 29"/>
                <a:gd name="T34" fmla="*/ 25 w 28"/>
                <a:gd name="T35" fmla="*/ 8 h 29"/>
                <a:gd name="T36" fmla="*/ 25 w 28"/>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28" y="0"/>
                  </a:moveTo>
                  <a:lnTo>
                    <a:pt x="23" y="1"/>
                  </a:lnTo>
                  <a:lnTo>
                    <a:pt x="17" y="2"/>
                  </a:lnTo>
                  <a:lnTo>
                    <a:pt x="12" y="5"/>
                  </a:lnTo>
                  <a:lnTo>
                    <a:pt x="8" y="8"/>
                  </a:lnTo>
                  <a:lnTo>
                    <a:pt x="5" y="12"/>
                  </a:lnTo>
                  <a:lnTo>
                    <a:pt x="3" y="17"/>
                  </a:lnTo>
                  <a:lnTo>
                    <a:pt x="1" y="23"/>
                  </a:lnTo>
                  <a:lnTo>
                    <a:pt x="0" y="29"/>
                  </a:lnTo>
                  <a:lnTo>
                    <a:pt x="9" y="29"/>
                  </a:lnTo>
                  <a:lnTo>
                    <a:pt x="10" y="24"/>
                  </a:lnTo>
                  <a:lnTo>
                    <a:pt x="10" y="21"/>
                  </a:lnTo>
                  <a:lnTo>
                    <a:pt x="12" y="18"/>
                  </a:lnTo>
                  <a:lnTo>
                    <a:pt x="15" y="15"/>
                  </a:lnTo>
                  <a:lnTo>
                    <a:pt x="18" y="12"/>
                  </a:lnTo>
                  <a:lnTo>
                    <a:pt x="21" y="11"/>
                  </a:lnTo>
                  <a:lnTo>
                    <a:pt x="24" y="10"/>
                  </a:lnTo>
                  <a:lnTo>
                    <a:pt x="28" y="9"/>
                  </a:lnTo>
                  <a:lnTo>
                    <a:pt x="28"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59" name="Freeform 154">
              <a:extLst>
                <a:ext uri="{FF2B5EF4-FFF2-40B4-BE49-F238E27FC236}">
                  <a16:creationId xmlns:a16="http://schemas.microsoft.com/office/drawing/2014/main" id="{FBCB87A3-DF81-A634-9251-80AB12A3C07C}"/>
                </a:ext>
              </a:extLst>
            </p:cNvPr>
            <p:cNvSpPr>
              <a:spLocks/>
            </p:cNvSpPr>
            <p:nvPr/>
          </p:nvSpPr>
          <p:spPr bwMode="auto">
            <a:xfrm>
              <a:off x="4381" y="2327"/>
              <a:ext cx="42" cy="42"/>
            </a:xfrm>
            <a:custGeom>
              <a:avLst/>
              <a:gdLst>
                <a:gd name="T0" fmla="*/ 21 w 47"/>
                <a:gd name="T1" fmla="*/ 0 h 47"/>
                <a:gd name="T2" fmla="*/ 26 w 47"/>
                <a:gd name="T3" fmla="*/ 0 h 47"/>
                <a:gd name="T4" fmla="*/ 29 w 47"/>
                <a:gd name="T5" fmla="*/ 1 h 47"/>
                <a:gd name="T6" fmla="*/ 33 w 47"/>
                <a:gd name="T7" fmla="*/ 4 h 47"/>
                <a:gd name="T8" fmla="*/ 37 w 47"/>
                <a:gd name="T9" fmla="*/ 5 h 47"/>
                <a:gd name="T10" fmla="*/ 39 w 47"/>
                <a:gd name="T11" fmla="*/ 9 h 47"/>
                <a:gd name="T12" fmla="*/ 41 w 47"/>
                <a:gd name="T13" fmla="*/ 13 h 47"/>
                <a:gd name="T14" fmla="*/ 42 w 47"/>
                <a:gd name="T15" fmla="*/ 16 h 47"/>
                <a:gd name="T16" fmla="*/ 42 w 47"/>
                <a:gd name="T17" fmla="*/ 21 h 47"/>
                <a:gd name="T18" fmla="*/ 42 w 47"/>
                <a:gd name="T19" fmla="*/ 25 h 47"/>
                <a:gd name="T20" fmla="*/ 41 w 47"/>
                <a:gd name="T21" fmla="*/ 29 h 47"/>
                <a:gd name="T22" fmla="*/ 39 w 47"/>
                <a:gd name="T23" fmla="*/ 33 h 47"/>
                <a:gd name="T24" fmla="*/ 37 w 47"/>
                <a:gd name="T25" fmla="*/ 36 h 47"/>
                <a:gd name="T26" fmla="*/ 33 w 47"/>
                <a:gd name="T27" fmla="*/ 38 h 47"/>
                <a:gd name="T28" fmla="*/ 29 w 47"/>
                <a:gd name="T29" fmla="*/ 41 h 47"/>
                <a:gd name="T30" fmla="*/ 26 w 47"/>
                <a:gd name="T31" fmla="*/ 41 h 47"/>
                <a:gd name="T32" fmla="*/ 21 w 47"/>
                <a:gd name="T33" fmla="*/ 42 h 47"/>
                <a:gd name="T34" fmla="*/ 17 w 47"/>
                <a:gd name="T35" fmla="*/ 41 h 47"/>
                <a:gd name="T36" fmla="*/ 13 w 47"/>
                <a:gd name="T37" fmla="*/ 41 h 47"/>
                <a:gd name="T38" fmla="*/ 9 w 47"/>
                <a:gd name="T39" fmla="*/ 38 h 47"/>
                <a:gd name="T40" fmla="*/ 6 w 47"/>
                <a:gd name="T41" fmla="*/ 36 h 47"/>
                <a:gd name="T42" fmla="*/ 4 w 47"/>
                <a:gd name="T43" fmla="*/ 33 h 47"/>
                <a:gd name="T44" fmla="*/ 2 w 47"/>
                <a:gd name="T45" fmla="*/ 29 h 47"/>
                <a:gd name="T46" fmla="*/ 0 w 47"/>
                <a:gd name="T47" fmla="*/ 25 h 47"/>
                <a:gd name="T48" fmla="*/ 0 w 47"/>
                <a:gd name="T49" fmla="*/ 21 h 47"/>
                <a:gd name="T50" fmla="*/ 0 w 47"/>
                <a:gd name="T51" fmla="*/ 16 h 47"/>
                <a:gd name="T52" fmla="*/ 2 w 47"/>
                <a:gd name="T53" fmla="*/ 13 h 47"/>
                <a:gd name="T54" fmla="*/ 4 w 47"/>
                <a:gd name="T55" fmla="*/ 9 h 47"/>
                <a:gd name="T56" fmla="*/ 6 w 47"/>
                <a:gd name="T57" fmla="*/ 5 h 47"/>
                <a:gd name="T58" fmla="*/ 9 w 47"/>
                <a:gd name="T59" fmla="*/ 4 h 47"/>
                <a:gd name="T60" fmla="*/ 13 w 47"/>
                <a:gd name="T61" fmla="*/ 1 h 47"/>
                <a:gd name="T62" fmla="*/ 17 w 47"/>
                <a:gd name="T63" fmla="*/ 0 h 47"/>
                <a:gd name="T64" fmla="*/ 21 w 47"/>
                <a:gd name="T65" fmla="*/ 0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7" h="47">
                  <a:moveTo>
                    <a:pt x="24" y="0"/>
                  </a:moveTo>
                  <a:lnTo>
                    <a:pt x="29" y="0"/>
                  </a:lnTo>
                  <a:lnTo>
                    <a:pt x="33" y="1"/>
                  </a:lnTo>
                  <a:lnTo>
                    <a:pt x="37" y="4"/>
                  </a:lnTo>
                  <a:lnTo>
                    <a:pt x="41" y="6"/>
                  </a:lnTo>
                  <a:lnTo>
                    <a:pt x="44" y="10"/>
                  </a:lnTo>
                  <a:lnTo>
                    <a:pt x="46" y="14"/>
                  </a:lnTo>
                  <a:lnTo>
                    <a:pt x="47" y="18"/>
                  </a:lnTo>
                  <a:lnTo>
                    <a:pt x="47" y="23"/>
                  </a:lnTo>
                  <a:lnTo>
                    <a:pt x="47" y="28"/>
                  </a:lnTo>
                  <a:lnTo>
                    <a:pt x="46" y="32"/>
                  </a:lnTo>
                  <a:lnTo>
                    <a:pt x="44" y="37"/>
                  </a:lnTo>
                  <a:lnTo>
                    <a:pt x="41" y="40"/>
                  </a:lnTo>
                  <a:lnTo>
                    <a:pt x="37" y="43"/>
                  </a:lnTo>
                  <a:lnTo>
                    <a:pt x="33" y="46"/>
                  </a:lnTo>
                  <a:lnTo>
                    <a:pt x="29" y="46"/>
                  </a:lnTo>
                  <a:lnTo>
                    <a:pt x="24" y="47"/>
                  </a:lnTo>
                  <a:lnTo>
                    <a:pt x="19" y="46"/>
                  </a:lnTo>
                  <a:lnTo>
                    <a:pt x="14" y="46"/>
                  </a:lnTo>
                  <a:lnTo>
                    <a:pt x="10" y="43"/>
                  </a:lnTo>
                  <a:lnTo>
                    <a:pt x="7" y="40"/>
                  </a:lnTo>
                  <a:lnTo>
                    <a:pt x="4" y="37"/>
                  </a:lnTo>
                  <a:lnTo>
                    <a:pt x="2" y="32"/>
                  </a:lnTo>
                  <a:lnTo>
                    <a:pt x="0" y="28"/>
                  </a:lnTo>
                  <a:lnTo>
                    <a:pt x="0" y="23"/>
                  </a:lnTo>
                  <a:lnTo>
                    <a:pt x="0" y="18"/>
                  </a:lnTo>
                  <a:lnTo>
                    <a:pt x="2" y="14"/>
                  </a:lnTo>
                  <a:lnTo>
                    <a:pt x="4" y="10"/>
                  </a:lnTo>
                  <a:lnTo>
                    <a:pt x="7" y="6"/>
                  </a:lnTo>
                  <a:lnTo>
                    <a:pt x="10" y="4"/>
                  </a:lnTo>
                  <a:lnTo>
                    <a:pt x="14" y="1"/>
                  </a:lnTo>
                  <a:lnTo>
                    <a:pt x="19" y="0"/>
                  </a:lnTo>
                  <a:lnTo>
                    <a:pt x="24"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60" name="Freeform 155">
              <a:extLst>
                <a:ext uri="{FF2B5EF4-FFF2-40B4-BE49-F238E27FC236}">
                  <a16:creationId xmlns:a16="http://schemas.microsoft.com/office/drawing/2014/main" id="{ABFB012C-8457-F8C3-5101-C65A323F6681}"/>
                </a:ext>
              </a:extLst>
            </p:cNvPr>
            <p:cNvSpPr>
              <a:spLocks/>
            </p:cNvSpPr>
            <p:nvPr/>
          </p:nvSpPr>
          <p:spPr bwMode="auto">
            <a:xfrm>
              <a:off x="4402" y="2322"/>
              <a:ext cx="26" cy="25"/>
            </a:xfrm>
            <a:custGeom>
              <a:avLst/>
              <a:gdLst>
                <a:gd name="T0" fmla="*/ 26 w 28"/>
                <a:gd name="T1" fmla="*/ 25 h 28"/>
                <a:gd name="T2" fmla="*/ 25 w 28"/>
                <a:gd name="T3" fmla="*/ 21 h 28"/>
                <a:gd name="T4" fmla="*/ 24 w 28"/>
                <a:gd name="T5" fmla="*/ 16 h 28"/>
                <a:gd name="T6" fmla="*/ 21 w 28"/>
                <a:gd name="T7" fmla="*/ 12 h 28"/>
                <a:gd name="T8" fmla="*/ 19 w 28"/>
                <a:gd name="T9" fmla="*/ 7 h 28"/>
                <a:gd name="T10" fmla="*/ 14 w 28"/>
                <a:gd name="T11" fmla="*/ 4 h 28"/>
                <a:gd name="T12" fmla="*/ 10 w 28"/>
                <a:gd name="T13" fmla="*/ 2 h 28"/>
                <a:gd name="T14" fmla="*/ 6 w 28"/>
                <a:gd name="T15" fmla="*/ 0 h 28"/>
                <a:gd name="T16" fmla="*/ 0 w 28"/>
                <a:gd name="T17" fmla="*/ 0 h 28"/>
                <a:gd name="T18" fmla="*/ 0 w 28"/>
                <a:gd name="T19" fmla="*/ 8 h 28"/>
                <a:gd name="T20" fmla="*/ 4 w 28"/>
                <a:gd name="T21" fmla="*/ 8 h 28"/>
                <a:gd name="T22" fmla="*/ 7 w 28"/>
                <a:gd name="T23" fmla="*/ 9 h 28"/>
                <a:gd name="T24" fmla="*/ 10 w 28"/>
                <a:gd name="T25" fmla="*/ 12 h 28"/>
                <a:gd name="T26" fmla="*/ 12 w 28"/>
                <a:gd name="T27" fmla="*/ 13 h 28"/>
                <a:gd name="T28" fmla="*/ 15 w 28"/>
                <a:gd name="T29" fmla="*/ 16 h 28"/>
                <a:gd name="T30" fmla="*/ 17 w 28"/>
                <a:gd name="T31" fmla="*/ 19 h 28"/>
                <a:gd name="T32" fmla="*/ 17 w 28"/>
                <a:gd name="T33" fmla="*/ 21 h 28"/>
                <a:gd name="T34" fmla="*/ 18 w 28"/>
                <a:gd name="T35" fmla="*/ 25 h 28"/>
                <a:gd name="T36" fmla="*/ 26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28"/>
                  </a:moveTo>
                  <a:lnTo>
                    <a:pt x="27" y="23"/>
                  </a:lnTo>
                  <a:lnTo>
                    <a:pt x="26" y="18"/>
                  </a:lnTo>
                  <a:lnTo>
                    <a:pt x="23" y="13"/>
                  </a:lnTo>
                  <a:lnTo>
                    <a:pt x="20" y="8"/>
                  </a:lnTo>
                  <a:lnTo>
                    <a:pt x="15" y="5"/>
                  </a:lnTo>
                  <a:lnTo>
                    <a:pt x="11" y="2"/>
                  </a:lnTo>
                  <a:lnTo>
                    <a:pt x="6" y="0"/>
                  </a:lnTo>
                  <a:lnTo>
                    <a:pt x="0" y="0"/>
                  </a:lnTo>
                  <a:lnTo>
                    <a:pt x="0" y="9"/>
                  </a:lnTo>
                  <a:lnTo>
                    <a:pt x="4" y="9"/>
                  </a:lnTo>
                  <a:lnTo>
                    <a:pt x="8" y="10"/>
                  </a:lnTo>
                  <a:lnTo>
                    <a:pt x="11" y="13"/>
                  </a:lnTo>
                  <a:lnTo>
                    <a:pt x="13" y="14"/>
                  </a:lnTo>
                  <a:lnTo>
                    <a:pt x="16" y="18"/>
                  </a:lnTo>
                  <a:lnTo>
                    <a:pt x="18" y="21"/>
                  </a:lnTo>
                  <a:lnTo>
                    <a:pt x="18" y="24"/>
                  </a:lnTo>
                  <a:lnTo>
                    <a:pt x="19" y="28"/>
                  </a:lnTo>
                  <a:lnTo>
                    <a:pt x="28"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61" name="Freeform 156">
              <a:extLst>
                <a:ext uri="{FF2B5EF4-FFF2-40B4-BE49-F238E27FC236}">
                  <a16:creationId xmlns:a16="http://schemas.microsoft.com/office/drawing/2014/main" id="{F9E1CD47-6526-0D79-381A-8A70CCB8F323}"/>
                </a:ext>
              </a:extLst>
            </p:cNvPr>
            <p:cNvSpPr>
              <a:spLocks/>
            </p:cNvSpPr>
            <p:nvPr/>
          </p:nvSpPr>
          <p:spPr bwMode="auto">
            <a:xfrm>
              <a:off x="4402" y="2347"/>
              <a:ext cx="26" cy="25"/>
            </a:xfrm>
            <a:custGeom>
              <a:avLst/>
              <a:gdLst>
                <a:gd name="T0" fmla="*/ 0 w 28"/>
                <a:gd name="T1" fmla="*/ 25 h 28"/>
                <a:gd name="T2" fmla="*/ 6 w 28"/>
                <a:gd name="T3" fmla="*/ 25 h 28"/>
                <a:gd name="T4" fmla="*/ 10 w 28"/>
                <a:gd name="T5" fmla="*/ 24 h 28"/>
                <a:gd name="T6" fmla="*/ 15 w 28"/>
                <a:gd name="T7" fmla="*/ 21 h 28"/>
                <a:gd name="T8" fmla="*/ 19 w 28"/>
                <a:gd name="T9" fmla="*/ 18 h 28"/>
                <a:gd name="T10" fmla="*/ 21 w 28"/>
                <a:gd name="T11" fmla="*/ 14 h 28"/>
                <a:gd name="T12" fmla="*/ 24 w 28"/>
                <a:gd name="T13" fmla="*/ 10 h 28"/>
                <a:gd name="T14" fmla="*/ 25 w 28"/>
                <a:gd name="T15" fmla="*/ 5 h 28"/>
                <a:gd name="T16" fmla="*/ 26 w 28"/>
                <a:gd name="T17" fmla="*/ 0 h 28"/>
                <a:gd name="T18" fmla="*/ 18 w 28"/>
                <a:gd name="T19" fmla="*/ 0 h 28"/>
                <a:gd name="T20" fmla="*/ 17 w 28"/>
                <a:gd name="T21" fmla="*/ 4 h 28"/>
                <a:gd name="T22" fmla="*/ 17 w 28"/>
                <a:gd name="T23" fmla="*/ 7 h 28"/>
                <a:gd name="T24" fmla="*/ 15 w 28"/>
                <a:gd name="T25" fmla="*/ 10 h 28"/>
                <a:gd name="T26" fmla="*/ 12 w 28"/>
                <a:gd name="T27" fmla="*/ 13 h 28"/>
                <a:gd name="T28" fmla="*/ 10 w 28"/>
                <a:gd name="T29" fmla="*/ 14 h 28"/>
                <a:gd name="T30" fmla="*/ 7 w 28"/>
                <a:gd name="T31" fmla="*/ 17 h 28"/>
                <a:gd name="T32" fmla="*/ 4 w 28"/>
                <a:gd name="T33" fmla="*/ 17 h 28"/>
                <a:gd name="T34" fmla="*/ 0 w 28"/>
                <a:gd name="T35" fmla="*/ 17 h 28"/>
                <a:gd name="T36" fmla="*/ 0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28"/>
                  </a:moveTo>
                  <a:lnTo>
                    <a:pt x="6" y="28"/>
                  </a:lnTo>
                  <a:lnTo>
                    <a:pt x="11" y="27"/>
                  </a:lnTo>
                  <a:lnTo>
                    <a:pt x="16" y="24"/>
                  </a:lnTo>
                  <a:lnTo>
                    <a:pt x="20" y="20"/>
                  </a:lnTo>
                  <a:lnTo>
                    <a:pt x="23" y="16"/>
                  </a:lnTo>
                  <a:lnTo>
                    <a:pt x="26" y="11"/>
                  </a:lnTo>
                  <a:lnTo>
                    <a:pt x="27" y="6"/>
                  </a:lnTo>
                  <a:lnTo>
                    <a:pt x="28" y="0"/>
                  </a:lnTo>
                  <a:lnTo>
                    <a:pt x="19" y="0"/>
                  </a:lnTo>
                  <a:lnTo>
                    <a:pt x="18" y="5"/>
                  </a:lnTo>
                  <a:lnTo>
                    <a:pt x="18" y="8"/>
                  </a:lnTo>
                  <a:lnTo>
                    <a:pt x="16" y="11"/>
                  </a:lnTo>
                  <a:lnTo>
                    <a:pt x="13" y="14"/>
                  </a:lnTo>
                  <a:lnTo>
                    <a:pt x="11" y="16"/>
                  </a:lnTo>
                  <a:lnTo>
                    <a:pt x="8" y="19"/>
                  </a:lnTo>
                  <a:lnTo>
                    <a:pt x="4" y="19"/>
                  </a:lnTo>
                  <a:lnTo>
                    <a:pt x="0" y="19"/>
                  </a:lnTo>
                  <a:lnTo>
                    <a:pt x="0"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62" name="Freeform 157">
              <a:extLst>
                <a:ext uri="{FF2B5EF4-FFF2-40B4-BE49-F238E27FC236}">
                  <a16:creationId xmlns:a16="http://schemas.microsoft.com/office/drawing/2014/main" id="{3353EE65-E997-0511-D7CE-6E347DFF3482}"/>
                </a:ext>
              </a:extLst>
            </p:cNvPr>
            <p:cNvSpPr>
              <a:spLocks/>
            </p:cNvSpPr>
            <p:nvPr/>
          </p:nvSpPr>
          <p:spPr bwMode="auto">
            <a:xfrm>
              <a:off x="4376" y="2347"/>
              <a:ext cx="26" cy="25"/>
            </a:xfrm>
            <a:custGeom>
              <a:avLst/>
              <a:gdLst>
                <a:gd name="T0" fmla="*/ 0 w 29"/>
                <a:gd name="T1" fmla="*/ 0 h 28"/>
                <a:gd name="T2" fmla="*/ 1 w 29"/>
                <a:gd name="T3" fmla="*/ 5 h 28"/>
                <a:gd name="T4" fmla="*/ 3 w 29"/>
                <a:gd name="T5" fmla="*/ 10 h 28"/>
                <a:gd name="T6" fmla="*/ 4 w 29"/>
                <a:gd name="T7" fmla="*/ 14 h 28"/>
                <a:gd name="T8" fmla="*/ 8 w 29"/>
                <a:gd name="T9" fmla="*/ 18 h 28"/>
                <a:gd name="T10" fmla="*/ 12 w 29"/>
                <a:gd name="T11" fmla="*/ 21 h 28"/>
                <a:gd name="T12" fmla="*/ 16 w 29"/>
                <a:gd name="T13" fmla="*/ 24 h 28"/>
                <a:gd name="T14" fmla="*/ 21 w 29"/>
                <a:gd name="T15" fmla="*/ 25 h 28"/>
                <a:gd name="T16" fmla="*/ 26 w 29"/>
                <a:gd name="T17" fmla="*/ 25 h 28"/>
                <a:gd name="T18" fmla="*/ 26 w 29"/>
                <a:gd name="T19" fmla="*/ 17 h 28"/>
                <a:gd name="T20" fmla="*/ 22 w 29"/>
                <a:gd name="T21" fmla="*/ 17 h 28"/>
                <a:gd name="T22" fmla="*/ 19 w 29"/>
                <a:gd name="T23" fmla="*/ 17 h 28"/>
                <a:gd name="T24" fmla="*/ 16 w 29"/>
                <a:gd name="T25" fmla="*/ 15 h 28"/>
                <a:gd name="T26" fmla="*/ 13 w 29"/>
                <a:gd name="T27" fmla="*/ 13 h 28"/>
                <a:gd name="T28" fmla="*/ 11 w 29"/>
                <a:gd name="T29" fmla="*/ 10 h 28"/>
                <a:gd name="T30" fmla="*/ 9 w 29"/>
                <a:gd name="T31" fmla="*/ 7 h 28"/>
                <a:gd name="T32" fmla="*/ 9 w 29"/>
                <a:gd name="T33" fmla="*/ 4 h 28"/>
                <a:gd name="T34" fmla="*/ 8 w 29"/>
                <a:gd name="T35" fmla="*/ 0 h 28"/>
                <a:gd name="T36" fmla="*/ 0 w 29"/>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0" y="0"/>
                  </a:moveTo>
                  <a:lnTo>
                    <a:pt x="1" y="6"/>
                  </a:lnTo>
                  <a:lnTo>
                    <a:pt x="3" y="11"/>
                  </a:lnTo>
                  <a:lnTo>
                    <a:pt x="5" y="16"/>
                  </a:lnTo>
                  <a:lnTo>
                    <a:pt x="9" y="20"/>
                  </a:lnTo>
                  <a:lnTo>
                    <a:pt x="13" y="23"/>
                  </a:lnTo>
                  <a:lnTo>
                    <a:pt x="18" y="27"/>
                  </a:lnTo>
                  <a:lnTo>
                    <a:pt x="23" y="28"/>
                  </a:lnTo>
                  <a:lnTo>
                    <a:pt x="29" y="28"/>
                  </a:lnTo>
                  <a:lnTo>
                    <a:pt x="29" y="19"/>
                  </a:lnTo>
                  <a:lnTo>
                    <a:pt x="24" y="19"/>
                  </a:lnTo>
                  <a:lnTo>
                    <a:pt x="21" y="19"/>
                  </a:lnTo>
                  <a:lnTo>
                    <a:pt x="18" y="17"/>
                  </a:lnTo>
                  <a:lnTo>
                    <a:pt x="15" y="14"/>
                  </a:lnTo>
                  <a:lnTo>
                    <a:pt x="12" y="11"/>
                  </a:lnTo>
                  <a:lnTo>
                    <a:pt x="10" y="8"/>
                  </a:lnTo>
                  <a:lnTo>
                    <a:pt x="10" y="5"/>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63" name="Freeform 158">
              <a:extLst>
                <a:ext uri="{FF2B5EF4-FFF2-40B4-BE49-F238E27FC236}">
                  <a16:creationId xmlns:a16="http://schemas.microsoft.com/office/drawing/2014/main" id="{9186F77E-E9BA-4F1E-04DB-7A5B7C513632}"/>
                </a:ext>
              </a:extLst>
            </p:cNvPr>
            <p:cNvSpPr>
              <a:spLocks/>
            </p:cNvSpPr>
            <p:nvPr/>
          </p:nvSpPr>
          <p:spPr bwMode="auto">
            <a:xfrm>
              <a:off x="4376" y="2322"/>
              <a:ext cx="26" cy="25"/>
            </a:xfrm>
            <a:custGeom>
              <a:avLst/>
              <a:gdLst>
                <a:gd name="T0" fmla="*/ 26 w 29"/>
                <a:gd name="T1" fmla="*/ 0 h 28"/>
                <a:gd name="T2" fmla="*/ 21 w 29"/>
                <a:gd name="T3" fmla="*/ 0 h 28"/>
                <a:gd name="T4" fmla="*/ 16 w 29"/>
                <a:gd name="T5" fmla="*/ 2 h 28"/>
                <a:gd name="T6" fmla="*/ 12 w 29"/>
                <a:gd name="T7" fmla="*/ 4 h 28"/>
                <a:gd name="T8" fmla="*/ 8 w 29"/>
                <a:gd name="T9" fmla="*/ 7 h 28"/>
                <a:gd name="T10" fmla="*/ 4 w 29"/>
                <a:gd name="T11" fmla="*/ 12 h 28"/>
                <a:gd name="T12" fmla="*/ 3 w 29"/>
                <a:gd name="T13" fmla="*/ 16 h 28"/>
                <a:gd name="T14" fmla="*/ 1 w 29"/>
                <a:gd name="T15" fmla="*/ 21 h 28"/>
                <a:gd name="T16" fmla="*/ 0 w 29"/>
                <a:gd name="T17" fmla="*/ 25 h 28"/>
                <a:gd name="T18" fmla="*/ 8 w 29"/>
                <a:gd name="T19" fmla="*/ 25 h 28"/>
                <a:gd name="T20" fmla="*/ 9 w 29"/>
                <a:gd name="T21" fmla="*/ 21 h 28"/>
                <a:gd name="T22" fmla="*/ 9 w 29"/>
                <a:gd name="T23" fmla="*/ 19 h 28"/>
                <a:gd name="T24" fmla="*/ 12 w 29"/>
                <a:gd name="T25" fmla="*/ 16 h 28"/>
                <a:gd name="T26" fmla="*/ 13 w 29"/>
                <a:gd name="T27" fmla="*/ 13 h 28"/>
                <a:gd name="T28" fmla="*/ 16 w 29"/>
                <a:gd name="T29" fmla="*/ 12 h 28"/>
                <a:gd name="T30" fmla="*/ 19 w 29"/>
                <a:gd name="T31" fmla="*/ 9 h 28"/>
                <a:gd name="T32" fmla="*/ 22 w 29"/>
                <a:gd name="T33" fmla="*/ 8 h 28"/>
                <a:gd name="T34" fmla="*/ 26 w 29"/>
                <a:gd name="T35" fmla="*/ 8 h 28"/>
                <a:gd name="T36" fmla="*/ 26 w 29"/>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29" y="0"/>
                  </a:moveTo>
                  <a:lnTo>
                    <a:pt x="23" y="0"/>
                  </a:lnTo>
                  <a:lnTo>
                    <a:pt x="18" y="2"/>
                  </a:lnTo>
                  <a:lnTo>
                    <a:pt x="13" y="5"/>
                  </a:lnTo>
                  <a:lnTo>
                    <a:pt x="9" y="8"/>
                  </a:lnTo>
                  <a:lnTo>
                    <a:pt x="5" y="13"/>
                  </a:lnTo>
                  <a:lnTo>
                    <a:pt x="3" y="18"/>
                  </a:lnTo>
                  <a:lnTo>
                    <a:pt x="1" y="23"/>
                  </a:lnTo>
                  <a:lnTo>
                    <a:pt x="0" y="28"/>
                  </a:lnTo>
                  <a:lnTo>
                    <a:pt x="9" y="28"/>
                  </a:lnTo>
                  <a:lnTo>
                    <a:pt x="10" y="24"/>
                  </a:lnTo>
                  <a:lnTo>
                    <a:pt x="10" y="21"/>
                  </a:lnTo>
                  <a:lnTo>
                    <a:pt x="13" y="18"/>
                  </a:lnTo>
                  <a:lnTo>
                    <a:pt x="15" y="14"/>
                  </a:lnTo>
                  <a:lnTo>
                    <a:pt x="18" y="13"/>
                  </a:lnTo>
                  <a:lnTo>
                    <a:pt x="21" y="10"/>
                  </a:lnTo>
                  <a:lnTo>
                    <a:pt x="24" y="9"/>
                  </a:lnTo>
                  <a:lnTo>
                    <a:pt x="29" y="9"/>
                  </a:lnTo>
                  <a:lnTo>
                    <a:pt x="29"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64" name="Freeform 159">
              <a:extLst>
                <a:ext uri="{FF2B5EF4-FFF2-40B4-BE49-F238E27FC236}">
                  <a16:creationId xmlns:a16="http://schemas.microsoft.com/office/drawing/2014/main" id="{C752B8FA-75E0-BF7D-8832-A4AAC830F222}"/>
                </a:ext>
              </a:extLst>
            </p:cNvPr>
            <p:cNvSpPr>
              <a:spLocks/>
            </p:cNvSpPr>
            <p:nvPr/>
          </p:nvSpPr>
          <p:spPr bwMode="auto">
            <a:xfrm>
              <a:off x="4571" y="2774"/>
              <a:ext cx="43" cy="43"/>
            </a:xfrm>
            <a:custGeom>
              <a:avLst/>
              <a:gdLst>
                <a:gd name="T0" fmla="*/ 22 w 48"/>
                <a:gd name="T1" fmla="*/ 0 h 48"/>
                <a:gd name="T2" fmla="*/ 27 w 48"/>
                <a:gd name="T3" fmla="*/ 1 h 48"/>
                <a:gd name="T4" fmla="*/ 30 w 48"/>
                <a:gd name="T5" fmla="*/ 2 h 48"/>
                <a:gd name="T6" fmla="*/ 34 w 48"/>
                <a:gd name="T7" fmla="*/ 4 h 48"/>
                <a:gd name="T8" fmla="*/ 37 w 48"/>
                <a:gd name="T9" fmla="*/ 6 h 48"/>
                <a:gd name="T10" fmla="*/ 39 w 48"/>
                <a:gd name="T11" fmla="*/ 10 h 48"/>
                <a:gd name="T12" fmla="*/ 41 w 48"/>
                <a:gd name="T13" fmla="*/ 13 h 48"/>
                <a:gd name="T14" fmla="*/ 43 w 48"/>
                <a:gd name="T15" fmla="*/ 17 h 48"/>
                <a:gd name="T16" fmla="*/ 43 w 48"/>
                <a:gd name="T17" fmla="*/ 22 h 48"/>
                <a:gd name="T18" fmla="*/ 43 w 48"/>
                <a:gd name="T19" fmla="*/ 26 h 48"/>
                <a:gd name="T20" fmla="*/ 41 w 48"/>
                <a:gd name="T21" fmla="*/ 30 h 48"/>
                <a:gd name="T22" fmla="*/ 39 w 48"/>
                <a:gd name="T23" fmla="*/ 33 h 48"/>
                <a:gd name="T24" fmla="*/ 37 w 48"/>
                <a:gd name="T25" fmla="*/ 36 h 48"/>
                <a:gd name="T26" fmla="*/ 34 w 48"/>
                <a:gd name="T27" fmla="*/ 39 h 48"/>
                <a:gd name="T28" fmla="*/ 30 w 48"/>
                <a:gd name="T29" fmla="*/ 41 h 48"/>
                <a:gd name="T30" fmla="*/ 27 w 48"/>
                <a:gd name="T31" fmla="*/ 42 h 48"/>
                <a:gd name="T32" fmla="*/ 22 w 48"/>
                <a:gd name="T33" fmla="*/ 43 h 48"/>
                <a:gd name="T34" fmla="*/ 18 w 48"/>
                <a:gd name="T35" fmla="*/ 42 h 48"/>
                <a:gd name="T36" fmla="*/ 13 w 48"/>
                <a:gd name="T37" fmla="*/ 41 h 48"/>
                <a:gd name="T38" fmla="*/ 10 w 48"/>
                <a:gd name="T39" fmla="*/ 39 h 48"/>
                <a:gd name="T40" fmla="*/ 6 w 48"/>
                <a:gd name="T41" fmla="*/ 36 h 48"/>
                <a:gd name="T42" fmla="*/ 4 w 48"/>
                <a:gd name="T43" fmla="*/ 33 h 48"/>
                <a:gd name="T44" fmla="*/ 2 w 48"/>
                <a:gd name="T45" fmla="*/ 30 h 48"/>
                <a:gd name="T46" fmla="*/ 1 w 48"/>
                <a:gd name="T47" fmla="*/ 26 h 48"/>
                <a:gd name="T48" fmla="*/ 0 w 48"/>
                <a:gd name="T49" fmla="*/ 22 h 48"/>
                <a:gd name="T50" fmla="*/ 1 w 48"/>
                <a:gd name="T51" fmla="*/ 17 h 48"/>
                <a:gd name="T52" fmla="*/ 2 w 48"/>
                <a:gd name="T53" fmla="*/ 13 h 48"/>
                <a:gd name="T54" fmla="*/ 4 w 48"/>
                <a:gd name="T55" fmla="*/ 10 h 48"/>
                <a:gd name="T56" fmla="*/ 6 w 48"/>
                <a:gd name="T57" fmla="*/ 6 h 48"/>
                <a:gd name="T58" fmla="*/ 10 w 48"/>
                <a:gd name="T59" fmla="*/ 4 h 48"/>
                <a:gd name="T60" fmla="*/ 13 w 48"/>
                <a:gd name="T61" fmla="*/ 2 h 48"/>
                <a:gd name="T62" fmla="*/ 18 w 48"/>
                <a:gd name="T63" fmla="*/ 1 h 48"/>
                <a:gd name="T64" fmla="*/ 22 w 48"/>
                <a:gd name="T65" fmla="*/ 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 h="48">
                  <a:moveTo>
                    <a:pt x="25" y="0"/>
                  </a:moveTo>
                  <a:lnTo>
                    <a:pt x="30" y="1"/>
                  </a:lnTo>
                  <a:lnTo>
                    <a:pt x="34" y="2"/>
                  </a:lnTo>
                  <a:lnTo>
                    <a:pt x="38" y="4"/>
                  </a:lnTo>
                  <a:lnTo>
                    <a:pt x="41" y="7"/>
                  </a:lnTo>
                  <a:lnTo>
                    <a:pt x="44" y="11"/>
                  </a:lnTo>
                  <a:lnTo>
                    <a:pt x="46" y="15"/>
                  </a:lnTo>
                  <a:lnTo>
                    <a:pt x="48" y="19"/>
                  </a:lnTo>
                  <a:lnTo>
                    <a:pt x="48" y="24"/>
                  </a:lnTo>
                  <a:lnTo>
                    <a:pt x="48" y="29"/>
                  </a:lnTo>
                  <a:lnTo>
                    <a:pt x="46" y="34"/>
                  </a:lnTo>
                  <a:lnTo>
                    <a:pt x="44" y="37"/>
                  </a:lnTo>
                  <a:lnTo>
                    <a:pt x="41" y="40"/>
                  </a:lnTo>
                  <a:lnTo>
                    <a:pt x="38" y="44"/>
                  </a:lnTo>
                  <a:lnTo>
                    <a:pt x="34" y="46"/>
                  </a:lnTo>
                  <a:lnTo>
                    <a:pt x="30" y="47"/>
                  </a:lnTo>
                  <a:lnTo>
                    <a:pt x="25" y="48"/>
                  </a:lnTo>
                  <a:lnTo>
                    <a:pt x="20" y="47"/>
                  </a:lnTo>
                  <a:lnTo>
                    <a:pt x="15" y="46"/>
                  </a:lnTo>
                  <a:lnTo>
                    <a:pt x="11" y="44"/>
                  </a:lnTo>
                  <a:lnTo>
                    <a:pt x="7" y="40"/>
                  </a:lnTo>
                  <a:lnTo>
                    <a:pt x="4" y="37"/>
                  </a:lnTo>
                  <a:lnTo>
                    <a:pt x="2" y="34"/>
                  </a:lnTo>
                  <a:lnTo>
                    <a:pt x="1" y="29"/>
                  </a:lnTo>
                  <a:lnTo>
                    <a:pt x="0" y="24"/>
                  </a:lnTo>
                  <a:lnTo>
                    <a:pt x="1" y="19"/>
                  </a:lnTo>
                  <a:lnTo>
                    <a:pt x="2" y="15"/>
                  </a:lnTo>
                  <a:lnTo>
                    <a:pt x="4" y="11"/>
                  </a:lnTo>
                  <a:lnTo>
                    <a:pt x="7" y="7"/>
                  </a:lnTo>
                  <a:lnTo>
                    <a:pt x="11" y="4"/>
                  </a:lnTo>
                  <a:lnTo>
                    <a:pt x="15" y="2"/>
                  </a:lnTo>
                  <a:lnTo>
                    <a:pt x="20" y="1"/>
                  </a:lnTo>
                  <a:lnTo>
                    <a:pt x="25"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65" name="Freeform 160">
              <a:extLst>
                <a:ext uri="{FF2B5EF4-FFF2-40B4-BE49-F238E27FC236}">
                  <a16:creationId xmlns:a16="http://schemas.microsoft.com/office/drawing/2014/main" id="{4E2464C0-9C4D-C606-B93C-B132C2F6B22B}"/>
                </a:ext>
              </a:extLst>
            </p:cNvPr>
            <p:cNvSpPr>
              <a:spLocks/>
            </p:cNvSpPr>
            <p:nvPr/>
          </p:nvSpPr>
          <p:spPr bwMode="auto">
            <a:xfrm>
              <a:off x="4593" y="2770"/>
              <a:ext cx="25" cy="25"/>
            </a:xfrm>
            <a:custGeom>
              <a:avLst/>
              <a:gdLst>
                <a:gd name="T0" fmla="*/ 25 w 28"/>
                <a:gd name="T1" fmla="*/ 25 h 28"/>
                <a:gd name="T2" fmla="*/ 24 w 28"/>
                <a:gd name="T3" fmla="*/ 21 h 28"/>
                <a:gd name="T4" fmla="*/ 22 w 28"/>
                <a:gd name="T5" fmla="*/ 15 h 28"/>
                <a:gd name="T6" fmla="*/ 21 w 28"/>
                <a:gd name="T7" fmla="*/ 11 h 28"/>
                <a:gd name="T8" fmla="*/ 17 w 28"/>
                <a:gd name="T9" fmla="*/ 6 h 28"/>
                <a:gd name="T10" fmla="*/ 13 w 28"/>
                <a:gd name="T11" fmla="*/ 4 h 28"/>
                <a:gd name="T12" fmla="*/ 9 w 28"/>
                <a:gd name="T13" fmla="*/ 1 h 28"/>
                <a:gd name="T14" fmla="*/ 4 w 28"/>
                <a:gd name="T15" fmla="*/ 0 h 28"/>
                <a:gd name="T16" fmla="*/ 0 w 28"/>
                <a:gd name="T17" fmla="*/ 0 h 28"/>
                <a:gd name="T18" fmla="*/ 0 w 28"/>
                <a:gd name="T19" fmla="*/ 8 h 28"/>
                <a:gd name="T20" fmla="*/ 4 w 28"/>
                <a:gd name="T21" fmla="*/ 8 h 28"/>
                <a:gd name="T22" fmla="*/ 6 w 28"/>
                <a:gd name="T23" fmla="*/ 9 h 28"/>
                <a:gd name="T24" fmla="*/ 9 w 28"/>
                <a:gd name="T25" fmla="*/ 11 h 28"/>
                <a:gd name="T26" fmla="*/ 12 w 28"/>
                <a:gd name="T27" fmla="*/ 13 h 28"/>
                <a:gd name="T28" fmla="*/ 13 w 28"/>
                <a:gd name="T29" fmla="*/ 15 h 28"/>
                <a:gd name="T30" fmla="*/ 16 w 28"/>
                <a:gd name="T31" fmla="*/ 18 h 28"/>
                <a:gd name="T32" fmla="*/ 16 w 28"/>
                <a:gd name="T33" fmla="*/ 21 h 28"/>
                <a:gd name="T34" fmla="*/ 17 w 28"/>
                <a:gd name="T35" fmla="*/ 25 h 28"/>
                <a:gd name="T36" fmla="*/ 25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28"/>
                  </a:moveTo>
                  <a:lnTo>
                    <a:pt x="27" y="23"/>
                  </a:lnTo>
                  <a:lnTo>
                    <a:pt x="25" y="17"/>
                  </a:lnTo>
                  <a:lnTo>
                    <a:pt x="23" y="12"/>
                  </a:lnTo>
                  <a:lnTo>
                    <a:pt x="19" y="7"/>
                  </a:lnTo>
                  <a:lnTo>
                    <a:pt x="15" y="4"/>
                  </a:lnTo>
                  <a:lnTo>
                    <a:pt x="10" y="1"/>
                  </a:lnTo>
                  <a:lnTo>
                    <a:pt x="5" y="0"/>
                  </a:lnTo>
                  <a:lnTo>
                    <a:pt x="0" y="0"/>
                  </a:lnTo>
                  <a:lnTo>
                    <a:pt x="0" y="9"/>
                  </a:lnTo>
                  <a:lnTo>
                    <a:pt x="4" y="9"/>
                  </a:lnTo>
                  <a:lnTo>
                    <a:pt x="7" y="10"/>
                  </a:lnTo>
                  <a:lnTo>
                    <a:pt x="10" y="12"/>
                  </a:lnTo>
                  <a:lnTo>
                    <a:pt x="13" y="14"/>
                  </a:lnTo>
                  <a:lnTo>
                    <a:pt x="15" y="17"/>
                  </a:lnTo>
                  <a:lnTo>
                    <a:pt x="18" y="20"/>
                  </a:lnTo>
                  <a:lnTo>
                    <a:pt x="18" y="24"/>
                  </a:lnTo>
                  <a:lnTo>
                    <a:pt x="19" y="28"/>
                  </a:lnTo>
                  <a:lnTo>
                    <a:pt x="28"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66" name="Freeform 161">
              <a:extLst>
                <a:ext uri="{FF2B5EF4-FFF2-40B4-BE49-F238E27FC236}">
                  <a16:creationId xmlns:a16="http://schemas.microsoft.com/office/drawing/2014/main" id="{C36DB805-CD8D-19DC-4927-D3D4DC44F5A3}"/>
                </a:ext>
              </a:extLst>
            </p:cNvPr>
            <p:cNvSpPr>
              <a:spLocks/>
            </p:cNvSpPr>
            <p:nvPr/>
          </p:nvSpPr>
          <p:spPr bwMode="auto">
            <a:xfrm>
              <a:off x="4593" y="2795"/>
              <a:ext cx="25" cy="25"/>
            </a:xfrm>
            <a:custGeom>
              <a:avLst/>
              <a:gdLst>
                <a:gd name="T0" fmla="*/ 0 w 28"/>
                <a:gd name="T1" fmla="*/ 25 h 28"/>
                <a:gd name="T2" fmla="*/ 4 w 28"/>
                <a:gd name="T3" fmla="*/ 25 h 28"/>
                <a:gd name="T4" fmla="*/ 9 w 28"/>
                <a:gd name="T5" fmla="*/ 23 h 28"/>
                <a:gd name="T6" fmla="*/ 13 w 28"/>
                <a:gd name="T7" fmla="*/ 21 h 28"/>
                <a:gd name="T8" fmla="*/ 17 w 28"/>
                <a:gd name="T9" fmla="*/ 18 h 28"/>
                <a:gd name="T10" fmla="*/ 21 w 28"/>
                <a:gd name="T11" fmla="*/ 14 h 28"/>
                <a:gd name="T12" fmla="*/ 22 w 28"/>
                <a:gd name="T13" fmla="*/ 10 h 28"/>
                <a:gd name="T14" fmla="*/ 24 w 28"/>
                <a:gd name="T15" fmla="*/ 5 h 28"/>
                <a:gd name="T16" fmla="*/ 25 w 28"/>
                <a:gd name="T17" fmla="*/ 0 h 28"/>
                <a:gd name="T18" fmla="*/ 17 w 28"/>
                <a:gd name="T19" fmla="*/ 0 h 28"/>
                <a:gd name="T20" fmla="*/ 16 w 28"/>
                <a:gd name="T21" fmla="*/ 4 h 28"/>
                <a:gd name="T22" fmla="*/ 16 w 28"/>
                <a:gd name="T23" fmla="*/ 7 h 28"/>
                <a:gd name="T24" fmla="*/ 13 w 28"/>
                <a:gd name="T25" fmla="*/ 10 h 28"/>
                <a:gd name="T26" fmla="*/ 12 w 28"/>
                <a:gd name="T27" fmla="*/ 12 h 28"/>
                <a:gd name="T28" fmla="*/ 9 w 28"/>
                <a:gd name="T29" fmla="*/ 14 h 28"/>
                <a:gd name="T30" fmla="*/ 6 w 28"/>
                <a:gd name="T31" fmla="*/ 16 h 28"/>
                <a:gd name="T32" fmla="*/ 4 w 28"/>
                <a:gd name="T33" fmla="*/ 17 h 28"/>
                <a:gd name="T34" fmla="*/ 0 w 28"/>
                <a:gd name="T35" fmla="*/ 18 h 28"/>
                <a:gd name="T36" fmla="*/ 0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28"/>
                  </a:moveTo>
                  <a:lnTo>
                    <a:pt x="5" y="28"/>
                  </a:lnTo>
                  <a:lnTo>
                    <a:pt x="10" y="26"/>
                  </a:lnTo>
                  <a:lnTo>
                    <a:pt x="15" y="24"/>
                  </a:lnTo>
                  <a:lnTo>
                    <a:pt x="19" y="20"/>
                  </a:lnTo>
                  <a:lnTo>
                    <a:pt x="23" y="16"/>
                  </a:lnTo>
                  <a:lnTo>
                    <a:pt x="25" y="11"/>
                  </a:lnTo>
                  <a:lnTo>
                    <a:pt x="27" y="6"/>
                  </a:lnTo>
                  <a:lnTo>
                    <a:pt x="28" y="0"/>
                  </a:lnTo>
                  <a:lnTo>
                    <a:pt x="19" y="0"/>
                  </a:lnTo>
                  <a:lnTo>
                    <a:pt x="18" y="5"/>
                  </a:lnTo>
                  <a:lnTo>
                    <a:pt x="18" y="8"/>
                  </a:lnTo>
                  <a:lnTo>
                    <a:pt x="15" y="11"/>
                  </a:lnTo>
                  <a:lnTo>
                    <a:pt x="13" y="13"/>
                  </a:lnTo>
                  <a:lnTo>
                    <a:pt x="10" y="16"/>
                  </a:lnTo>
                  <a:lnTo>
                    <a:pt x="7" y="18"/>
                  </a:lnTo>
                  <a:lnTo>
                    <a:pt x="4" y="19"/>
                  </a:lnTo>
                  <a:lnTo>
                    <a:pt x="0" y="20"/>
                  </a:lnTo>
                  <a:lnTo>
                    <a:pt x="0"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67" name="Freeform 162">
              <a:extLst>
                <a:ext uri="{FF2B5EF4-FFF2-40B4-BE49-F238E27FC236}">
                  <a16:creationId xmlns:a16="http://schemas.microsoft.com/office/drawing/2014/main" id="{FC56D8DE-9764-6171-B8E8-1C598B48F56B}"/>
                </a:ext>
              </a:extLst>
            </p:cNvPr>
            <p:cNvSpPr>
              <a:spLocks/>
            </p:cNvSpPr>
            <p:nvPr/>
          </p:nvSpPr>
          <p:spPr bwMode="auto">
            <a:xfrm>
              <a:off x="4567" y="2795"/>
              <a:ext cx="26" cy="25"/>
            </a:xfrm>
            <a:custGeom>
              <a:avLst/>
              <a:gdLst>
                <a:gd name="T0" fmla="*/ 0 w 29"/>
                <a:gd name="T1" fmla="*/ 0 h 28"/>
                <a:gd name="T2" fmla="*/ 1 w 29"/>
                <a:gd name="T3" fmla="*/ 5 h 28"/>
                <a:gd name="T4" fmla="*/ 2 w 29"/>
                <a:gd name="T5" fmla="*/ 10 h 28"/>
                <a:gd name="T6" fmla="*/ 4 w 29"/>
                <a:gd name="T7" fmla="*/ 14 h 28"/>
                <a:gd name="T8" fmla="*/ 7 w 29"/>
                <a:gd name="T9" fmla="*/ 18 h 28"/>
                <a:gd name="T10" fmla="*/ 11 w 29"/>
                <a:gd name="T11" fmla="*/ 21 h 28"/>
                <a:gd name="T12" fmla="*/ 15 w 29"/>
                <a:gd name="T13" fmla="*/ 23 h 28"/>
                <a:gd name="T14" fmla="*/ 21 w 29"/>
                <a:gd name="T15" fmla="*/ 25 h 28"/>
                <a:gd name="T16" fmla="*/ 26 w 29"/>
                <a:gd name="T17" fmla="*/ 25 h 28"/>
                <a:gd name="T18" fmla="*/ 26 w 29"/>
                <a:gd name="T19" fmla="*/ 18 h 28"/>
                <a:gd name="T20" fmla="*/ 22 w 29"/>
                <a:gd name="T21" fmla="*/ 17 h 28"/>
                <a:gd name="T22" fmla="*/ 18 w 29"/>
                <a:gd name="T23" fmla="*/ 16 h 28"/>
                <a:gd name="T24" fmla="*/ 16 w 29"/>
                <a:gd name="T25" fmla="*/ 14 h 28"/>
                <a:gd name="T26" fmla="*/ 13 w 29"/>
                <a:gd name="T27" fmla="*/ 12 h 28"/>
                <a:gd name="T28" fmla="*/ 10 w 29"/>
                <a:gd name="T29" fmla="*/ 10 h 28"/>
                <a:gd name="T30" fmla="*/ 9 w 29"/>
                <a:gd name="T31" fmla="*/ 7 h 28"/>
                <a:gd name="T32" fmla="*/ 9 w 29"/>
                <a:gd name="T33" fmla="*/ 4 h 28"/>
                <a:gd name="T34" fmla="*/ 8 w 29"/>
                <a:gd name="T35" fmla="*/ 0 h 28"/>
                <a:gd name="T36" fmla="*/ 0 w 29"/>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0" y="0"/>
                  </a:moveTo>
                  <a:lnTo>
                    <a:pt x="1" y="6"/>
                  </a:lnTo>
                  <a:lnTo>
                    <a:pt x="2" y="11"/>
                  </a:lnTo>
                  <a:lnTo>
                    <a:pt x="5" y="16"/>
                  </a:lnTo>
                  <a:lnTo>
                    <a:pt x="8" y="20"/>
                  </a:lnTo>
                  <a:lnTo>
                    <a:pt x="12" y="23"/>
                  </a:lnTo>
                  <a:lnTo>
                    <a:pt x="17" y="26"/>
                  </a:lnTo>
                  <a:lnTo>
                    <a:pt x="23" y="28"/>
                  </a:lnTo>
                  <a:lnTo>
                    <a:pt x="29" y="28"/>
                  </a:lnTo>
                  <a:lnTo>
                    <a:pt x="29" y="20"/>
                  </a:lnTo>
                  <a:lnTo>
                    <a:pt x="24" y="19"/>
                  </a:lnTo>
                  <a:lnTo>
                    <a:pt x="20" y="18"/>
                  </a:lnTo>
                  <a:lnTo>
                    <a:pt x="18" y="16"/>
                  </a:lnTo>
                  <a:lnTo>
                    <a:pt x="15" y="13"/>
                  </a:lnTo>
                  <a:lnTo>
                    <a:pt x="11" y="11"/>
                  </a:lnTo>
                  <a:lnTo>
                    <a:pt x="10" y="8"/>
                  </a:lnTo>
                  <a:lnTo>
                    <a:pt x="10" y="5"/>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68" name="Freeform 163">
              <a:extLst>
                <a:ext uri="{FF2B5EF4-FFF2-40B4-BE49-F238E27FC236}">
                  <a16:creationId xmlns:a16="http://schemas.microsoft.com/office/drawing/2014/main" id="{42FA5FF6-2329-11A4-AD9D-E26316D79E5E}"/>
                </a:ext>
              </a:extLst>
            </p:cNvPr>
            <p:cNvSpPr>
              <a:spLocks/>
            </p:cNvSpPr>
            <p:nvPr/>
          </p:nvSpPr>
          <p:spPr bwMode="auto">
            <a:xfrm>
              <a:off x="4567" y="2770"/>
              <a:ext cx="26" cy="25"/>
            </a:xfrm>
            <a:custGeom>
              <a:avLst/>
              <a:gdLst>
                <a:gd name="T0" fmla="*/ 26 w 29"/>
                <a:gd name="T1" fmla="*/ 0 h 28"/>
                <a:gd name="T2" fmla="*/ 21 w 29"/>
                <a:gd name="T3" fmla="*/ 0 h 28"/>
                <a:gd name="T4" fmla="*/ 15 w 29"/>
                <a:gd name="T5" fmla="*/ 1 h 28"/>
                <a:gd name="T6" fmla="*/ 11 w 29"/>
                <a:gd name="T7" fmla="*/ 4 h 28"/>
                <a:gd name="T8" fmla="*/ 7 w 29"/>
                <a:gd name="T9" fmla="*/ 6 h 28"/>
                <a:gd name="T10" fmla="*/ 4 w 29"/>
                <a:gd name="T11" fmla="*/ 11 h 28"/>
                <a:gd name="T12" fmla="*/ 2 w 29"/>
                <a:gd name="T13" fmla="*/ 15 h 28"/>
                <a:gd name="T14" fmla="*/ 1 w 29"/>
                <a:gd name="T15" fmla="*/ 21 h 28"/>
                <a:gd name="T16" fmla="*/ 0 w 29"/>
                <a:gd name="T17" fmla="*/ 25 h 28"/>
                <a:gd name="T18" fmla="*/ 8 w 29"/>
                <a:gd name="T19" fmla="*/ 25 h 28"/>
                <a:gd name="T20" fmla="*/ 9 w 29"/>
                <a:gd name="T21" fmla="*/ 21 h 28"/>
                <a:gd name="T22" fmla="*/ 9 w 29"/>
                <a:gd name="T23" fmla="*/ 18 h 28"/>
                <a:gd name="T24" fmla="*/ 11 w 29"/>
                <a:gd name="T25" fmla="*/ 15 h 28"/>
                <a:gd name="T26" fmla="*/ 13 w 29"/>
                <a:gd name="T27" fmla="*/ 13 h 28"/>
                <a:gd name="T28" fmla="*/ 16 w 29"/>
                <a:gd name="T29" fmla="*/ 11 h 28"/>
                <a:gd name="T30" fmla="*/ 18 w 29"/>
                <a:gd name="T31" fmla="*/ 9 h 28"/>
                <a:gd name="T32" fmla="*/ 22 w 29"/>
                <a:gd name="T33" fmla="*/ 8 h 28"/>
                <a:gd name="T34" fmla="*/ 26 w 29"/>
                <a:gd name="T35" fmla="*/ 8 h 28"/>
                <a:gd name="T36" fmla="*/ 26 w 29"/>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29" y="0"/>
                  </a:moveTo>
                  <a:lnTo>
                    <a:pt x="23" y="0"/>
                  </a:lnTo>
                  <a:lnTo>
                    <a:pt x="17" y="1"/>
                  </a:lnTo>
                  <a:lnTo>
                    <a:pt x="12" y="4"/>
                  </a:lnTo>
                  <a:lnTo>
                    <a:pt x="8" y="7"/>
                  </a:lnTo>
                  <a:lnTo>
                    <a:pt x="4" y="12"/>
                  </a:lnTo>
                  <a:lnTo>
                    <a:pt x="2" y="17"/>
                  </a:lnTo>
                  <a:lnTo>
                    <a:pt x="1" y="23"/>
                  </a:lnTo>
                  <a:lnTo>
                    <a:pt x="0" y="28"/>
                  </a:lnTo>
                  <a:lnTo>
                    <a:pt x="9" y="28"/>
                  </a:lnTo>
                  <a:lnTo>
                    <a:pt x="10" y="24"/>
                  </a:lnTo>
                  <a:lnTo>
                    <a:pt x="10" y="20"/>
                  </a:lnTo>
                  <a:lnTo>
                    <a:pt x="12" y="17"/>
                  </a:lnTo>
                  <a:lnTo>
                    <a:pt x="15" y="14"/>
                  </a:lnTo>
                  <a:lnTo>
                    <a:pt x="18" y="12"/>
                  </a:lnTo>
                  <a:lnTo>
                    <a:pt x="20" y="10"/>
                  </a:lnTo>
                  <a:lnTo>
                    <a:pt x="24" y="9"/>
                  </a:lnTo>
                  <a:lnTo>
                    <a:pt x="29" y="9"/>
                  </a:lnTo>
                  <a:lnTo>
                    <a:pt x="29"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69" name="Freeform 164">
              <a:extLst>
                <a:ext uri="{FF2B5EF4-FFF2-40B4-BE49-F238E27FC236}">
                  <a16:creationId xmlns:a16="http://schemas.microsoft.com/office/drawing/2014/main" id="{9D812FB8-0A17-27D0-485D-CA572BC3BD0E}"/>
                </a:ext>
              </a:extLst>
            </p:cNvPr>
            <p:cNvSpPr>
              <a:spLocks/>
            </p:cNvSpPr>
            <p:nvPr/>
          </p:nvSpPr>
          <p:spPr bwMode="auto">
            <a:xfrm>
              <a:off x="4840" y="2883"/>
              <a:ext cx="43" cy="42"/>
            </a:xfrm>
            <a:custGeom>
              <a:avLst/>
              <a:gdLst>
                <a:gd name="T0" fmla="*/ 22 w 47"/>
                <a:gd name="T1" fmla="*/ 0 h 48"/>
                <a:gd name="T2" fmla="*/ 26 w 47"/>
                <a:gd name="T3" fmla="*/ 1 h 48"/>
                <a:gd name="T4" fmla="*/ 30 w 47"/>
                <a:gd name="T5" fmla="*/ 1 h 48"/>
                <a:gd name="T6" fmla="*/ 34 w 47"/>
                <a:gd name="T7" fmla="*/ 4 h 48"/>
                <a:gd name="T8" fmla="*/ 38 w 47"/>
                <a:gd name="T9" fmla="*/ 5 h 48"/>
                <a:gd name="T10" fmla="*/ 39 w 47"/>
                <a:gd name="T11" fmla="*/ 10 h 48"/>
                <a:gd name="T12" fmla="*/ 42 w 47"/>
                <a:gd name="T13" fmla="*/ 12 h 48"/>
                <a:gd name="T14" fmla="*/ 43 w 47"/>
                <a:gd name="T15" fmla="*/ 17 h 48"/>
                <a:gd name="T16" fmla="*/ 43 w 47"/>
                <a:gd name="T17" fmla="*/ 21 h 48"/>
                <a:gd name="T18" fmla="*/ 43 w 47"/>
                <a:gd name="T19" fmla="*/ 25 h 48"/>
                <a:gd name="T20" fmla="*/ 42 w 47"/>
                <a:gd name="T21" fmla="*/ 29 h 48"/>
                <a:gd name="T22" fmla="*/ 39 w 47"/>
                <a:gd name="T23" fmla="*/ 32 h 48"/>
                <a:gd name="T24" fmla="*/ 38 w 47"/>
                <a:gd name="T25" fmla="*/ 35 h 48"/>
                <a:gd name="T26" fmla="*/ 34 w 47"/>
                <a:gd name="T27" fmla="*/ 38 h 48"/>
                <a:gd name="T28" fmla="*/ 30 w 47"/>
                <a:gd name="T29" fmla="*/ 40 h 48"/>
                <a:gd name="T30" fmla="*/ 26 w 47"/>
                <a:gd name="T31" fmla="*/ 41 h 48"/>
                <a:gd name="T32" fmla="*/ 22 w 47"/>
                <a:gd name="T33" fmla="*/ 42 h 48"/>
                <a:gd name="T34" fmla="*/ 17 w 47"/>
                <a:gd name="T35" fmla="*/ 41 h 48"/>
                <a:gd name="T36" fmla="*/ 13 w 47"/>
                <a:gd name="T37" fmla="*/ 40 h 48"/>
                <a:gd name="T38" fmla="*/ 9 w 47"/>
                <a:gd name="T39" fmla="*/ 38 h 48"/>
                <a:gd name="T40" fmla="*/ 6 w 47"/>
                <a:gd name="T41" fmla="*/ 35 h 48"/>
                <a:gd name="T42" fmla="*/ 4 w 47"/>
                <a:gd name="T43" fmla="*/ 32 h 48"/>
                <a:gd name="T44" fmla="*/ 1 w 47"/>
                <a:gd name="T45" fmla="*/ 29 h 48"/>
                <a:gd name="T46" fmla="*/ 0 w 47"/>
                <a:gd name="T47" fmla="*/ 25 h 48"/>
                <a:gd name="T48" fmla="*/ 0 w 47"/>
                <a:gd name="T49" fmla="*/ 21 h 48"/>
                <a:gd name="T50" fmla="*/ 0 w 47"/>
                <a:gd name="T51" fmla="*/ 17 h 48"/>
                <a:gd name="T52" fmla="*/ 1 w 47"/>
                <a:gd name="T53" fmla="*/ 12 h 48"/>
                <a:gd name="T54" fmla="*/ 4 w 47"/>
                <a:gd name="T55" fmla="*/ 10 h 48"/>
                <a:gd name="T56" fmla="*/ 6 w 47"/>
                <a:gd name="T57" fmla="*/ 5 h 48"/>
                <a:gd name="T58" fmla="*/ 9 w 47"/>
                <a:gd name="T59" fmla="*/ 4 h 48"/>
                <a:gd name="T60" fmla="*/ 13 w 47"/>
                <a:gd name="T61" fmla="*/ 1 h 48"/>
                <a:gd name="T62" fmla="*/ 17 w 47"/>
                <a:gd name="T63" fmla="*/ 1 h 48"/>
                <a:gd name="T64" fmla="*/ 22 w 47"/>
                <a:gd name="T65" fmla="*/ 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7" h="48">
                  <a:moveTo>
                    <a:pt x="24" y="0"/>
                  </a:moveTo>
                  <a:lnTo>
                    <a:pt x="28" y="1"/>
                  </a:lnTo>
                  <a:lnTo>
                    <a:pt x="33" y="1"/>
                  </a:lnTo>
                  <a:lnTo>
                    <a:pt x="37" y="4"/>
                  </a:lnTo>
                  <a:lnTo>
                    <a:pt x="41" y="6"/>
                  </a:lnTo>
                  <a:lnTo>
                    <a:pt x="43" y="11"/>
                  </a:lnTo>
                  <a:lnTo>
                    <a:pt x="46" y="14"/>
                  </a:lnTo>
                  <a:lnTo>
                    <a:pt x="47" y="19"/>
                  </a:lnTo>
                  <a:lnTo>
                    <a:pt x="47" y="24"/>
                  </a:lnTo>
                  <a:lnTo>
                    <a:pt x="47" y="29"/>
                  </a:lnTo>
                  <a:lnTo>
                    <a:pt x="46" y="33"/>
                  </a:lnTo>
                  <a:lnTo>
                    <a:pt x="43" y="37"/>
                  </a:lnTo>
                  <a:lnTo>
                    <a:pt x="41" y="40"/>
                  </a:lnTo>
                  <a:lnTo>
                    <a:pt x="37" y="43"/>
                  </a:lnTo>
                  <a:lnTo>
                    <a:pt x="33" y="46"/>
                  </a:lnTo>
                  <a:lnTo>
                    <a:pt x="28" y="47"/>
                  </a:lnTo>
                  <a:lnTo>
                    <a:pt x="24" y="48"/>
                  </a:lnTo>
                  <a:lnTo>
                    <a:pt x="19" y="47"/>
                  </a:lnTo>
                  <a:lnTo>
                    <a:pt x="14" y="46"/>
                  </a:lnTo>
                  <a:lnTo>
                    <a:pt x="10" y="43"/>
                  </a:lnTo>
                  <a:lnTo>
                    <a:pt x="7" y="40"/>
                  </a:lnTo>
                  <a:lnTo>
                    <a:pt x="4" y="37"/>
                  </a:lnTo>
                  <a:lnTo>
                    <a:pt x="1" y="33"/>
                  </a:lnTo>
                  <a:lnTo>
                    <a:pt x="0" y="29"/>
                  </a:lnTo>
                  <a:lnTo>
                    <a:pt x="0" y="24"/>
                  </a:lnTo>
                  <a:lnTo>
                    <a:pt x="0" y="19"/>
                  </a:lnTo>
                  <a:lnTo>
                    <a:pt x="1" y="14"/>
                  </a:lnTo>
                  <a:lnTo>
                    <a:pt x="4" y="11"/>
                  </a:lnTo>
                  <a:lnTo>
                    <a:pt x="7" y="6"/>
                  </a:lnTo>
                  <a:lnTo>
                    <a:pt x="10" y="4"/>
                  </a:lnTo>
                  <a:lnTo>
                    <a:pt x="14" y="1"/>
                  </a:lnTo>
                  <a:lnTo>
                    <a:pt x="19" y="1"/>
                  </a:lnTo>
                  <a:lnTo>
                    <a:pt x="24"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70" name="Freeform 165">
              <a:extLst>
                <a:ext uri="{FF2B5EF4-FFF2-40B4-BE49-F238E27FC236}">
                  <a16:creationId xmlns:a16="http://schemas.microsoft.com/office/drawing/2014/main" id="{FB81E0DE-A765-2DD1-89B0-39D0B89323BF}"/>
                </a:ext>
              </a:extLst>
            </p:cNvPr>
            <p:cNvSpPr>
              <a:spLocks/>
            </p:cNvSpPr>
            <p:nvPr/>
          </p:nvSpPr>
          <p:spPr bwMode="auto">
            <a:xfrm>
              <a:off x="4862" y="2878"/>
              <a:ext cx="25" cy="26"/>
            </a:xfrm>
            <a:custGeom>
              <a:avLst/>
              <a:gdLst>
                <a:gd name="T0" fmla="*/ 25 w 28"/>
                <a:gd name="T1" fmla="*/ 26 h 29"/>
                <a:gd name="T2" fmla="*/ 25 w 28"/>
                <a:gd name="T3" fmla="*/ 21 h 29"/>
                <a:gd name="T4" fmla="*/ 23 w 28"/>
                <a:gd name="T5" fmla="*/ 15 h 29"/>
                <a:gd name="T6" fmla="*/ 21 w 28"/>
                <a:gd name="T7" fmla="*/ 12 h 29"/>
                <a:gd name="T8" fmla="*/ 18 w 28"/>
                <a:gd name="T9" fmla="*/ 7 h 29"/>
                <a:gd name="T10" fmla="*/ 13 w 28"/>
                <a:gd name="T11" fmla="*/ 4 h 29"/>
                <a:gd name="T12" fmla="*/ 10 w 28"/>
                <a:gd name="T13" fmla="*/ 2 h 29"/>
                <a:gd name="T14" fmla="*/ 4 w 28"/>
                <a:gd name="T15" fmla="*/ 1 h 29"/>
                <a:gd name="T16" fmla="*/ 0 w 28"/>
                <a:gd name="T17" fmla="*/ 0 h 29"/>
                <a:gd name="T18" fmla="*/ 0 w 28"/>
                <a:gd name="T19" fmla="*/ 8 h 29"/>
                <a:gd name="T20" fmla="*/ 4 w 28"/>
                <a:gd name="T21" fmla="*/ 9 h 29"/>
                <a:gd name="T22" fmla="*/ 7 w 28"/>
                <a:gd name="T23" fmla="*/ 10 h 29"/>
                <a:gd name="T24" fmla="*/ 10 w 28"/>
                <a:gd name="T25" fmla="*/ 11 h 29"/>
                <a:gd name="T26" fmla="*/ 13 w 28"/>
                <a:gd name="T27" fmla="*/ 13 h 29"/>
                <a:gd name="T28" fmla="*/ 14 w 28"/>
                <a:gd name="T29" fmla="*/ 15 h 29"/>
                <a:gd name="T30" fmla="*/ 16 w 28"/>
                <a:gd name="T31" fmla="*/ 18 h 29"/>
                <a:gd name="T32" fmla="*/ 16 w 28"/>
                <a:gd name="T33" fmla="*/ 22 h 29"/>
                <a:gd name="T34" fmla="*/ 17 w 28"/>
                <a:gd name="T35" fmla="*/ 26 h 29"/>
                <a:gd name="T36" fmla="*/ 25 w 28"/>
                <a:gd name="T37" fmla="*/ 26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28" y="29"/>
                  </a:moveTo>
                  <a:lnTo>
                    <a:pt x="28" y="23"/>
                  </a:lnTo>
                  <a:lnTo>
                    <a:pt x="26" y="17"/>
                  </a:lnTo>
                  <a:lnTo>
                    <a:pt x="23" y="13"/>
                  </a:lnTo>
                  <a:lnTo>
                    <a:pt x="20" y="8"/>
                  </a:lnTo>
                  <a:lnTo>
                    <a:pt x="15" y="5"/>
                  </a:lnTo>
                  <a:lnTo>
                    <a:pt x="11" y="2"/>
                  </a:lnTo>
                  <a:lnTo>
                    <a:pt x="5" y="1"/>
                  </a:lnTo>
                  <a:lnTo>
                    <a:pt x="0" y="0"/>
                  </a:lnTo>
                  <a:lnTo>
                    <a:pt x="0" y="9"/>
                  </a:lnTo>
                  <a:lnTo>
                    <a:pt x="4" y="10"/>
                  </a:lnTo>
                  <a:lnTo>
                    <a:pt x="8" y="11"/>
                  </a:lnTo>
                  <a:lnTo>
                    <a:pt x="11" y="12"/>
                  </a:lnTo>
                  <a:lnTo>
                    <a:pt x="14" y="15"/>
                  </a:lnTo>
                  <a:lnTo>
                    <a:pt x="16" y="17"/>
                  </a:lnTo>
                  <a:lnTo>
                    <a:pt x="18" y="20"/>
                  </a:lnTo>
                  <a:lnTo>
                    <a:pt x="18" y="24"/>
                  </a:lnTo>
                  <a:lnTo>
                    <a:pt x="19" y="29"/>
                  </a:lnTo>
                  <a:lnTo>
                    <a:pt x="28" y="29"/>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71" name="Freeform 166">
              <a:extLst>
                <a:ext uri="{FF2B5EF4-FFF2-40B4-BE49-F238E27FC236}">
                  <a16:creationId xmlns:a16="http://schemas.microsoft.com/office/drawing/2014/main" id="{8D740B98-95CF-FB9B-C530-96C8564158A6}"/>
                </a:ext>
              </a:extLst>
            </p:cNvPr>
            <p:cNvSpPr>
              <a:spLocks/>
            </p:cNvSpPr>
            <p:nvPr/>
          </p:nvSpPr>
          <p:spPr bwMode="auto">
            <a:xfrm>
              <a:off x="4862" y="2904"/>
              <a:ext cx="25" cy="25"/>
            </a:xfrm>
            <a:custGeom>
              <a:avLst/>
              <a:gdLst>
                <a:gd name="T0" fmla="*/ 0 w 28"/>
                <a:gd name="T1" fmla="*/ 25 h 28"/>
                <a:gd name="T2" fmla="*/ 4 w 28"/>
                <a:gd name="T3" fmla="*/ 25 h 28"/>
                <a:gd name="T4" fmla="*/ 10 w 28"/>
                <a:gd name="T5" fmla="*/ 22 h 28"/>
                <a:gd name="T6" fmla="*/ 14 w 28"/>
                <a:gd name="T7" fmla="*/ 21 h 28"/>
                <a:gd name="T8" fmla="*/ 18 w 28"/>
                <a:gd name="T9" fmla="*/ 17 h 28"/>
                <a:gd name="T10" fmla="*/ 21 w 28"/>
                <a:gd name="T11" fmla="*/ 13 h 28"/>
                <a:gd name="T12" fmla="*/ 23 w 28"/>
                <a:gd name="T13" fmla="*/ 9 h 28"/>
                <a:gd name="T14" fmla="*/ 25 w 28"/>
                <a:gd name="T15" fmla="*/ 4 h 28"/>
                <a:gd name="T16" fmla="*/ 25 w 28"/>
                <a:gd name="T17" fmla="*/ 0 h 28"/>
                <a:gd name="T18" fmla="*/ 17 w 28"/>
                <a:gd name="T19" fmla="*/ 0 h 28"/>
                <a:gd name="T20" fmla="*/ 16 w 28"/>
                <a:gd name="T21" fmla="*/ 4 h 28"/>
                <a:gd name="T22" fmla="*/ 16 w 28"/>
                <a:gd name="T23" fmla="*/ 6 h 28"/>
                <a:gd name="T24" fmla="*/ 14 w 28"/>
                <a:gd name="T25" fmla="*/ 9 h 28"/>
                <a:gd name="T26" fmla="*/ 13 w 28"/>
                <a:gd name="T27" fmla="*/ 12 h 28"/>
                <a:gd name="T28" fmla="*/ 9 w 28"/>
                <a:gd name="T29" fmla="*/ 13 h 28"/>
                <a:gd name="T30" fmla="*/ 7 w 28"/>
                <a:gd name="T31" fmla="*/ 16 h 28"/>
                <a:gd name="T32" fmla="*/ 4 w 28"/>
                <a:gd name="T33" fmla="*/ 17 h 28"/>
                <a:gd name="T34" fmla="*/ 0 w 28"/>
                <a:gd name="T35" fmla="*/ 17 h 28"/>
                <a:gd name="T36" fmla="*/ 0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28"/>
                  </a:moveTo>
                  <a:lnTo>
                    <a:pt x="5" y="28"/>
                  </a:lnTo>
                  <a:lnTo>
                    <a:pt x="11" y="25"/>
                  </a:lnTo>
                  <a:lnTo>
                    <a:pt x="16" y="24"/>
                  </a:lnTo>
                  <a:lnTo>
                    <a:pt x="20" y="19"/>
                  </a:lnTo>
                  <a:lnTo>
                    <a:pt x="23" y="15"/>
                  </a:lnTo>
                  <a:lnTo>
                    <a:pt x="26" y="10"/>
                  </a:lnTo>
                  <a:lnTo>
                    <a:pt x="28" y="5"/>
                  </a:lnTo>
                  <a:lnTo>
                    <a:pt x="28" y="0"/>
                  </a:lnTo>
                  <a:lnTo>
                    <a:pt x="19" y="0"/>
                  </a:lnTo>
                  <a:lnTo>
                    <a:pt x="18" y="4"/>
                  </a:lnTo>
                  <a:lnTo>
                    <a:pt x="18" y="7"/>
                  </a:lnTo>
                  <a:lnTo>
                    <a:pt x="16" y="10"/>
                  </a:lnTo>
                  <a:lnTo>
                    <a:pt x="14" y="13"/>
                  </a:lnTo>
                  <a:lnTo>
                    <a:pt x="10" y="15"/>
                  </a:lnTo>
                  <a:lnTo>
                    <a:pt x="8" y="18"/>
                  </a:lnTo>
                  <a:lnTo>
                    <a:pt x="4" y="19"/>
                  </a:lnTo>
                  <a:lnTo>
                    <a:pt x="0" y="19"/>
                  </a:lnTo>
                  <a:lnTo>
                    <a:pt x="0"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72" name="Freeform 167">
              <a:extLst>
                <a:ext uri="{FF2B5EF4-FFF2-40B4-BE49-F238E27FC236}">
                  <a16:creationId xmlns:a16="http://schemas.microsoft.com/office/drawing/2014/main" id="{50AE0A14-4700-9585-701E-C7A8CE03A851}"/>
                </a:ext>
              </a:extLst>
            </p:cNvPr>
            <p:cNvSpPr>
              <a:spLocks/>
            </p:cNvSpPr>
            <p:nvPr/>
          </p:nvSpPr>
          <p:spPr bwMode="auto">
            <a:xfrm>
              <a:off x="4837" y="2904"/>
              <a:ext cx="25" cy="25"/>
            </a:xfrm>
            <a:custGeom>
              <a:avLst/>
              <a:gdLst>
                <a:gd name="T0" fmla="*/ 0 w 28"/>
                <a:gd name="T1" fmla="*/ 0 h 28"/>
                <a:gd name="T2" fmla="*/ 0 w 28"/>
                <a:gd name="T3" fmla="*/ 4 h 28"/>
                <a:gd name="T4" fmla="*/ 1 w 28"/>
                <a:gd name="T5" fmla="*/ 9 h 28"/>
                <a:gd name="T6" fmla="*/ 4 w 28"/>
                <a:gd name="T7" fmla="*/ 13 h 28"/>
                <a:gd name="T8" fmla="*/ 7 w 28"/>
                <a:gd name="T9" fmla="*/ 17 h 28"/>
                <a:gd name="T10" fmla="*/ 10 w 28"/>
                <a:gd name="T11" fmla="*/ 21 h 28"/>
                <a:gd name="T12" fmla="*/ 14 w 28"/>
                <a:gd name="T13" fmla="*/ 22 h 28"/>
                <a:gd name="T14" fmla="*/ 20 w 28"/>
                <a:gd name="T15" fmla="*/ 25 h 28"/>
                <a:gd name="T16" fmla="*/ 25 w 28"/>
                <a:gd name="T17" fmla="*/ 25 h 28"/>
                <a:gd name="T18" fmla="*/ 25 w 28"/>
                <a:gd name="T19" fmla="*/ 17 h 28"/>
                <a:gd name="T20" fmla="*/ 21 w 28"/>
                <a:gd name="T21" fmla="*/ 17 h 28"/>
                <a:gd name="T22" fmla="*/ 17 w 28"/>
                <a:gd name="T23" fmla="*/ 16 h 28"/>
                <a:gd name="T24" fmla="*/ 15 w 28"/>
                <a:gd name="T25" fmla="*/ 14 h 28"/>
                <a:gd name="T26" fmla="*/ 13 w 28"/>
                <a:gd name="T27" fmla="*/ 12 h 28"/>
                <a:gd name="T28" fmla="*/ 10 w 28"/>
                <a:gd name="T29" fmla="*/ 9 h 28"/>
                <a:gd name="T30" fmla="*/ 8 w 28"/>
                <a:gd name="T31" fmla="*/ 6 h 28"/>
                <a:gd name="T32" fmla="*/ 8 w 28"/>
                <a:gd name="T33" fmla="*/ 4 h 28"/>
                <a:gd name="T34" fmla="*/ 7 w 28"/>
                <a:gd name="T35" fmla="*/ 0 h 28"/>
                <a:gd name="T36" fmla="*/ 0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0"/>
                  </a:moveTo>
                  <a:lnTo>
                    <a:pt x="0" y="5"/>
                  </a:lnTo>
                  <a:lnTo>
                    <a:pt x="1" y="10"/>
                  </a:lnTo>
                  <a:lnTo>
                    <a:pt x="4" y="15"/>
                  </a:lnTo>
                  <a:lnTo>
                    <a:pt x="8" y="19"/>
                  </a:lnTo>
                  <a:lnTo>
                    <a:pt x="11" y="23"/>
                  </a:lnTo>
                  <a:lnTo>
                    <a:pt x="16" y="25"/>
                  </a:lnTo>
                  <a:lnTo>
                    <a:pt x="22" y="28"/>
                  </a:lnTo>
                  <a:lnTo>
                    <a:pt x="28" y="28"/>
                  </a:lnTo>
                  <a:lnTo>
                    <a:pt x="28" y="19"/>
                  </a:lnTo>
                  <a:lnTo>
                    <a:pt x="23" y="19"/>
                  </a:lnTo>
                  <a:lnTo>
                    <a:pt x="19" y="18"/>
                  </a:lnTo>
                  <a:lnTo>
                    <a:pt x="17" y="16"/>
                  </a:lnTo>
                  <a:lnTo>
                    <a:pt x="14" y="13"/>
                  </a:lnTo>
                  <a:lnTo>
                    <a:pt x="11" y="10"/>
                  </a:lnTo>
                  <a:lnTo>
                    <a:pt x="9" y="7"/>
                  </a:lnTo>
                  <a:lnTo>
                    <a:pt x="9" y="4"/>
                  </a:lnTo>
                  <a:lnTo>
                    <a:pt x="8"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73" name="Freeform 168">
              <a:extLst>
                <a:ext uri="{FF2B5EF4-FFF2-40B4-BE49-F238E27FC236}">
                  <a16:creationId xmlns:a16="http://schemas.microsoft.com/office/drawing/2014/main" id="{E3696A90-F28D-655E-014D-359B1E731B23}"/>
                </a:ext>
              </a:extLst>
            </p:cNvPr>
            <p:cNvSpPr>
              <a:spLocks/>
            </p:cNvSpPr>
            <p:nvPr/>
          </p:nvSpPr>
          <p:spPr bwMode="auto">
            <a:xfrm>
              <a:off x="4837" y="2878"/>
              <a:ext cx="25" cy="26"/>
            </a:xfrm>
            <a:custGeom>
              <a:avLst/>
              <a:gdLst>
                <a:gd name="T0" fmla="*/ 25 w 28"/>
                <a:gd name="T1" fmla="*/ 0 h 29"/>
                <a:gd name="T2" fmla="*/ 20 w 28"/>
                <a:gd name="T3" fmla="*/ 1 h 29"/>
                <a:gd name="T4" fmla="*/ 14 w 28"/>
                <a:gd name="T5" fmla="*/ 2 h 29"/>
                <a:gd name="T6" fmla="*/ 10 w 28"/>
                <a:gd name="T7" fmla="*/ 4 h 29"/>
                <a:gd name="T8" fmla="*/ 7 w 28"/>
                <a:gd name="T9" fmla="*/ 7 h 29"/>
                <a:gd name="T10" fmla="*/ 4 w 28"/>
                <a:gd name="T11" fmla="*/ 11 h 29"/>
                <a:gd name="T12" fmla="*/ 1 w 28"/>
                <a:gd name="T13" fmla="*/ 15 h 29"/>
                <a:gd name="T14" fmla="*/ 0 w 28"/>
                <a:gd name="T15" fmla="*/ 21 h 29"/>
                <a:gd name="T16" fmla="*/ 0 w 28"/>
                <a:gd name="T17" fmla="*/ 26 h 29"/>
                <a:gd name="T18" fmla="*/ 7 w 28"/>
                <a:gd name="T19" fmla="*/ 26 h 29"/>
                <a:gd name="T20" fmla="*/ 8 w 28"/>
                <a:gd name="T21" fmla="*/ 22 h 29"/>
                <a:gd name="T22" fmla="*/ 8 w 28"/>
                <a:gd name="T23" fmla="*/ 18 h 29"/>
                <a:gd name="T24" fmla="*/ 10 w 28"/>
                <a:gd name="T25" fmla="*/ 16 h 29"/>
                <a:gd name="T26" fmla="*/ 13 w 28"/>
                <a:gd name="T27" fmla="*/ 13 h 29"/>
                <a:gd name="T28" fmla="*/ 15 w 28"/>
                <a:gd name="T29" fmla="*/ 11 h 29"/>
                <a:gd name="T30" fmla="*/ 17 w 28"/>
                <a:gd name="T31" fmla="*/ 10 h 29"/>
                <a:gd name="T32" fmla="*/ 21 w 28"/>
                <a:gd name="T33" fmla="*/ 9 h 29"/>
                <a:gd name="T34" fmla="*/ 25 w 28"/>
                <a:gd name="T35" fmla="*/ 8 h 29"/>
                <a:gd name="T36" fmla="*/ 25 w 28"/>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28" y="0"/>
                  </a:moveTo>
                  <a:lnTo>
                    <a:pt x="22" y="1"/>
                  </a:lnTo>
                  <a:lnTo>
                    <a:pt x="16" y="2"/>
                  </a:lnTo>
                  <a:lnTo>
                    <a:pt x="11" y="5"/>
                  </a:lnTo>
                  <a:lnTo>
                    <a:pt x="8" y="8"/>
                  </a:lnTo>
                  <a:lnTo>
                    <a:pt x="4" y="12"/>
                  </a:lnTo>
                  <a:lnTo>
                    <a:pt x="1" y="17"/>
                  </a:lnTo>
                  <a:lnTo>
                    <a:pt x="0" y="23"/>
                  </a:lnTo>
                  <a:lnTo>
                    <a:pt x="0" y="29"/>
                  </a:lnTo>
                  <a:lnTo>
                    <a:pt x="8" y="29"/>
                  </a:lnTo>
                  <a:lnTo>
                    <a:pt x="9" y="24"/>
                  </a:lnTo>
                  <a:lnTo>
                    <a:pt x="9" y="20"/>
                  </a:lnTo>
                  <a:lnTo>
                    <a:pt x="11" y="18"/>
                  </a:lnTo>
                  <a:lnTo>
                    <a:pt x="14" y="15"/>
                  </a:lnTo>
                  <a:lnTo>
                    <a:pt x="17" y="12"/>
                  </a:lnTo>
                  <a:lnTo>
                    <a:pt x="19" y="11"/>
                  </a:lnTo>
                  <a:lnTo>
                    <a:pt x="23" y="10"/>
                  </a:lnTo>
                  <a:lnTo>
                    <a:pt x="28" y="9"/>
                  </a:lnTo>
                  <a:lnTo>
                    <a:pt x="28"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74" name="Freeform 169">
              <a:extLst>
                <a:ext uri="{FF2B5EF4-FFF2-40B4-BE49-F238E27FC236}">
                  <a16:creationId xmlns:a16="http://schemas.microsoft.com/office/drawing/2014/main" id="{38C9A760-F94B-1279-3880-B0F5A98C7112}"/>
                </a:ext>
              </a:extLst>
            </p:cNvPr>
            <p:cNvSpPr>
              <a:spLocks/>
            </p:cNvSpPr>
            <p:nvPr/>
          </p:nvSpPr>
          <p:spPr bwMode="auto">
            <a:xfrm>
              <a:off x="4437" y="3165"/>
              <a:ext cx="43" cy="43"/>
            </a:xfrm>
            <a:custGeom>
              <a:avLst/>
              <a:gdLst>
                <a:gd name="T0" fmla="*/ 22 w 48"/>
                <a:gd name="T1" fmla="*/ 0 h 48"/>
                <a:gd name="T2" fmla="*/ 26 w 48"/>
                <a:gd name="T3" fmla="*/ 1 h 48"/>
                <a:gd name="T4" fmla="*/ 30 w 48"/>
                <a:gd name="T5" fmla="*/ 2 h 48"/>
                <a:gd name="T6" fmla="*/ 33 w 48"/>
                <a:gd name="T7" fmla="*/ 4 h 48"/>
                <a:gd name="T8" fmla="*/ 37 w 48"/>
                <a:gd name="T9" fmla="*/ 6 h 48"/>
                <a:gd name="T10" fmla="*/ 39 w 48"/>
                <a:gd name="T11" fmla="*/ 10 h 48"/>
                <a:gd name="T12" fmla="*/ 41 w 48"/>
                <a:gd name="T13" fmla="*/ 13 h 48"/>
                <a:gd name="T14" fmla="*/ 42 w 48"/>
                <a:gd name="T15" fmla="*/ 17 h 48"/>
                <a:gd name="T16" fmla="*/ 43 w 48"/>
                <a:gd name="T17" fmla="*/ 22 h 48"/>
                <a:gd name="T18" fmla="*/ 42 w 48"/>
                <a:gd name="T19" fmla="*/ 26 h 48"/>
                <a:gd name="T20" fmla="*/ 41 w 48"/>
                <a:gd name="T21" fmla="*/ 30 h 48"/>
                <a:gd name="T22" fmla="*/ 39 w 48"/>
                <a:gd name="T23" fmla="*/ 33 h 48"/>
                <a:gd name="T24" fmla="*/ 37 w 48"/>
                <a:gd name="T25" fmla="*/ 36 h 48"/>
                <a:gd name="T26" fmla="*/ 33 w 48"/>
                <a:gd name="T27" fmla="*/ 39 h 48"/>
                <a:gd name="T28" fmla="*/ 30 w 48"/>
                <a:gd name="T29" fmla="*/ 41 h 48"/>
                <a:gd name="T30" fmla="*/ 26 w 48"/>
                <a:gd name="T31" fmla="*/ 42 h 48"/>
                <a:gd name="T32" fmla="*/ 22 w 48"/>
                <a:gd name="T33" fmla="*/ 43 h 48"/>
                <a:gd name="T34" fmla="*/ 17 w 48"/>
                <a:gd name="T35" fmla="*/ 42 h 48"/>
                <a:gd name="T36" fmla="*/ 13 w 48"/>
                <a:gd name="T37" fmla="*/ 41 h 48"/>
                <a:gd name="T38" fmla="*/ 10 w 48"/>
                <a:gd name="T39" fmla="*/ 39 h 48"/>
                <a:gd name="T40" fmla="*/ 6 w 48"/>
                <a:gd name="T41" fmla="*/ 36 h 48"/>
                <a:gd name="T42" fmla="*/ 4 w 48"/>
                <a:gd name="T43" fmla="*/ 33 h 48"/>
                <a:gd name="T44" fmla="*/ 2 w 48"/>
                <a:gd name="T45" fmla="*/ 30 h 48"/>
                <a:gd name="T46" fmla="*/ 1 w 48"/>
                <a:gd name="T47" fmla="*/ 26 h 48"/>
                <a:gd name="T48" fmla="*/ 0 w 48"/>
                <a:gd name="T49" fmla="*/ 22 h 48"/>
                <a:gd name="T50" fmla="*/ 1 w 48"/>
                <a:gd name="T51" fmla="*/ 17 h 48"/>
                <a:gd name="T52" fmla="*/ 2 w 48"/>
                <a:gd name="T53" fmla="*/ 13 h 48"/>
                <a:gd name="T54" fmla="*/ 4 w 48"/>
                <a:gd name="T55" fmla="*/ 10 h 48"/>
                <a:gd name="T56" fmla="*/ 6 w 48"/>
                <a:gd name="T57" fmla="*/ 6 h 48"/>
                <a:gd name="T58" fmla="*/ 10 w 48"/>
                <a:gd name="T59" fmla="*/ 4 h 48"/>
                <a:gd name="T60" fmla="*/ 13 w 48"/>
                <a:gd name="T61" fmla="*/ 2 h 48"/>
                <a:gd name="T62" fmla="*/ 17 w 48"/>
                <a:gd name="T63" fmla="*/ 1 h 48"/>
                <a:gd name="T64" fmla="*/ 22 w 48"/>
                <a:gd name="T65" fmla="*/ 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 h="48">
                  <a:moveTo>
                    <a:pt x="24" y="0"/>
                  </a:moveTo>
                  <a:lnTo>
                    <a:pt x="29" y="1"/>
                  </a:lnTo>
                  <a:lnTo>
                    <a:pt x="34" y="2"/>
                  </a:lnTo>
                  <a:lnTo>
                    <a:pt x="37" y="4"/>
                  </a:lnTo>
                  <a:lnTo>
                    <a:pt x="41" y="7"/>
                  </a:lnTo>
                  <a:lnTo>
                    <a:pt x="44" y="11"/>
                  </a:lnTo>
                  <a:lnTo>
                    <a:pt x="46" y="15"/>
                  </a:lnTo>
                  <a:lnTo>
                    <a:pt x="47" y="19"/>
                  </a:lnTo>
                  <a:lnTo>
                    <a:pt x="48" y="24"/>
                  </a:lnTo>
                  <a:lnTo>
                    <a:pt x="47" y="29"/>
                  </a:lnTo>
                  <a:lnTo>
                    <a:pt x="46" y="33"/>
                  </a:lnTo>
                  <a:lnTo>
                    <a:pt x="44" y="37"/>
                  </a:lnTo>
                  <a:lnTo>
                    <a:pt x="41" y="40"/>
                  </a:lnTo>
                  <a:lnTo>
                    <a:pt x="37" y="44"/>
                  </a:lnTo>
                  <a:lnTo>
                    <a:pt x="34" y="46"/>
                  </a:lnTo>
                  <a:lnTo>
                    <a:pt x="29" y="47"/>
                  </a:lnTo>
                  <a:lnTo>
                    <a:pt x="24" y="48"/>
                  </a:lnTo>
                  <a:lnTo>
                    <a:pt x="19" y="47"/>
                  </a:lnTo>
                  <a:lnTo>
                    <a:pt x="15" y="46"/>
                  </a:lnTo>
                  <a:lnTo>
                    <a:pt x="11" y="44"/>
                  </a:lnTo>
                  <a:lnTo>
                    <a:pt x="7" y="40"/>
                  </a:lnTo>
                  <a:lnTo>
                    <a:pt x="4" y="37"/>
                  </a:lnTo>
                  <a:lnTo>
                    <a:pt x="2" y="33"/>
                  </a:lnTo>
                  <a:lnTo>
                    <a:pt x="1" y="29"/>
                  </a:lnTo>
                  <a:lnTo>
                    <a:pt x="0" y="24"/>
                  </a:lnTo>
                  <a:lnTo>
                    <a:pt x="1" y="19"/>
                  </a:lnTo>
                  <a:lnTo>
                    <a:pt x="2" y="15"/>
                  </a:lnTo>
                  <a:lnTo>
                    <a:pt x="4" y="11"/>
                  </a:lnTo>
                  <a:lnTo>
                    <a:pt x="7" y="7"/>
                  </a:lnTo>
                  <a:lnTo>
                    <a:pt x="11" y="4"/>
                  </a:lnTo>
                  <a:lnTo>
                    <a:pt x="15" y="2"/>
                  </a:lnTo>
                  <a:lnTo>
                    <a:pt x="19" y="1"/>
                  </a:lnTo>
                  <a:lnTo>
                    <a:pt x="24"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75" name="Freeform 170">
              <a:extLst>
                <a:ext uri="{FF2B5EF4-FFF2-40B4-BE49-F238E27FC236}">
                  <a16:creationId xmlns:a16="http://schemas.microsoft.com/office/drawing/2014/main" id="{CD67EC99-0660-94BD-72DF-A995B3FC068E}"/>
                </a:ext>
              </a:extLst>
            </p:cNvPr>
            <p:cNvSpPr>
              <a:spLocks/>
            </p:cNvSpPr>
            <p:nvPr/>
          </p:nvSpPr>
          <p:spPr bwMode="auto">
            <a:xfrm>
              <a:off x="4459" y="3161"/>
              <a:ext cx="26" cy="25"/>
            </a:xfrm>
            <a:custGeom>
              <a:avLst/>
              <a:gdLst>
                <a:gd name="T0" fmla="*/ 26 w 29"/>
                <a:gd name="T1" fmla="*/ 25 h 28"/>
                <a:gd name="T2" fmla="*/ 25 w 29"/>
                <a:gd name="T3" fmla="*/ 20 h 28"/>
                <a:gd name="T4" fmla="*/ 23 w 29"/>
                <a:gd name="T5" fmla="*/ 15 h 28"/>
                <a:gd name="T6" fmla="*/ 22 w 29"/>
                <a:gd name="T7" fmla="*/ 11 h 28"/>
                <a:gd name="T8" fmla="*/ 18 w 29"/>
                <a:gd name="T9" fmla="*/ 6 h 28"/>
                <a:gd name="T10" fmla="*/ 13 w 29"/>
                <a:gd name="T11" fmla="*/ 4 h 28"/>
                <a:gd name="T12" fmla="*/ 10 w 29"/>
                <a:gd name="T13" fmla="*/ 2 h 28"/>
                <a:gd name="T14" fmla="*/ 5 w 29"/>
                <a:gd name="T15" fmla="*/ 1 h 28"/>
                <a:gd name="T16" fmla="*/ 0 w 29"/>
                <a:gd name="T17" fmla="*/ 0 h 28"/>
                <a:gd name="T18" fmla="*/ 0 w 29"/>
                <a:gd name="T19" fmla="*/ 8 h 28"/>
                <a:gd name="T20" fmla="*/ 4 w 29"/>
                <a:gd name="T21" fmla="*/ 8 h 28"/>
                <a:gd name="T22" fmla="*/ 7 w 29"/>
                <a:gd name="T23" fmla="*/ 9 h 28"/>
                <a:gd name="T24" fmla="*/ 10 w 29"/>
                <a:gd name="T25" fmla="*/ 11 h 28"/>
                <a:gd name="T26" fmla="*/ 13 w 29"/>
                <a:gd name="T27" fmla="*/ 13 h 28"/>
                <a:gd name="T28" fmla="*/ 14 w 29"/>
                <a:gd name="T29" fmla="*/ 15 h 28"/>
                <a:gd name="T30" fmla="*/ 16 w 29"/>
                <a:gd name="T31" fmla="*/ 18 h 28"/>
                <a:gd name="T32" fmla="*/ 17 w 29"/>
                <a:gd name="T33" fmla="*/ 21 h 28"/>
                <a:gd name="T34" fmla="*/ 18 w 29"/>
                <a:gd name="T35" fmla="*/ 25 h 28"/>
                <a:gd name="T36" fmla="*/ 26 w 29"/>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29" y="28"/>
                  </a:moveTo>
                  <a:lnTo>
                    <a:pt x="28" y="22"/>
                  </a:lnTo>
                  <a:lnTo>
                    <a:pt x="26" y="17"/>
                  </a:lnTo>
                  <a:lnTo>
                    <a:pt x="24" y="12"/>
                  </a:lnTo>
                  <a:lnTo>
                    <a:pt x="20" y="7"/>
                  </a:lnTo>
                  <a:lnTo>
                    <a:pt x="15" y="4"/>
                  </a:lnTo>
                  <a:lnTo>
                    <a:pt x="11" y="2"/>
                  </a:lnTo>
                  <a:lnTo>
                    <a:pt x="6" y="1"/>
                  </a:lnTo>
                  <a:lnTo>
                    <a:pt x="0" y="0"/>
                  </a:lnTo>
                  <a:lnTo>
                    <a:pt x="0" y="9"/>
                  </a:lnTo>
                  <a:lnTo>
                    <a:pt x="5" y="9"/>
                  </a:lnTo>
                  <a:lnTo>
                    <a:pt x="8" y="10"/>
                  </a:lnTo>
                  <a:lnTo>
                    <a:pt x="11" y="12"/>
                  </a:lnTo>
                  <a:lnTo>
                    <a:pt x="14" y="14"/>
                  </a:lnTo>
                  <a:lnTo>
                    <a:pt x="16" y="17"/>
                  </a:lnTo>
                  <a:lnTo>
                    <a:pt x="18" y="20"/>
                  </a:lnTo>
                  <a:lnTo>
                    <a:pt x="19" y="24"/>
                  </a:lnTo>
                  <a:lnTo>
                    <a:pt x="20" y="28"/>
                  </a:lnTo>
                  <a:lnTo>
                    <a:pt x="29"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76" name="Freeform 171">
              <a:extLst>
                <a:ext uri="{FF2B5EF4-FFF2-40B4-BE49-F238E27FC236}">
                  <a16:creationId xmlns:a16="http://schemas.microsoft.com/office/drawing/2014/main" id="{9F125923-0CCD-17DA-1DDD-EA26B6725DCF}"/>
                </a:ext>
              </a:extLst>
            </p:cNvPr>
            <p:cNvSpPr>
              <a:spLocks/>
            </p:cNvSpPr>
            <p:nvPr/>
          </p:nvSpPr>
          <p:spPr bwMode="auto">
            <a:xfrm>
              <a:off x="4459" y="3186"/>
              <a:ext cx="26" cy="26"/>
            </a:xfrm>
            <a:custGeom>
              <a:avLst/>
              <a:gdLst>
                <a:gd name="T0" fmla="*/ 0 w 29"/>
                <a:gd name="T1" fmla="*/ 26 h 29"/>
                <a:gd name="T2" fmla="*/ 5 w 29"/>
                <a:gd name="T3" fmla="*/ 25 h 29"/>
                <a:gd name="T4" fmla="*/ 10 w 29"/>
                <a:gd name="T5" fmla="*/ 23 h 29"/>
                <a:gd name="T6" fmla="*/ 14 w 29"/>
                <a:gd name="T7" fmla="*/ 22 h 29"/>
                <a:gd name="T8" fmla="*/ 18 w 29"/>
                <a:gd name="T9" fmla="*/ 18 h 29"/>
                <a:gd name="T10" fmla="*/ 22 w 29"/>
                <a:gd name="T11" fmla="*/ 14 h 29"/>
                <a:gd name="T12" fmla="*/ 23 w 29"/>
                <a:gd name="T13" fmla="*/ 10 h 29"/>
                <a:gd name="T14" fmla="*/ 25 w 29"/>
                <a:gd name="T15" fmla="*/ 5 h 29"/>
                <a:gd name="T16" fmla="*/ 26 w 29"/>
                <a:gd name="T17" fmla="*/ 0 h 29"/>
                <a:gd name="T18" fmla="*/ 18 w 29"/>
                <a:gd name="T19" fmla="*/ 0 h 29"/>
                <a:gd name="T20" fmla="*/ 17 w 29"/>
                <a:gd name="T21" fmla="*/ 4 h 29"/>
                <a:gd name="T22" fmla="*/ 16 w 29"/>
                <a:gd name="T23" fmla="*/ 6 h 29"/>
                <a:gd name="T24" fmla="*/ 14 w 29"/>
                <a:gd name="T25" fmla="*/ 10 h 29"/>
                <a:gd name="T26" fmla="*/ 13 w 29"/>
                <a:gd name="T27" fmla="*/ 12 h 29"/>
                <a:gd name="T28" fmla="*/ 10 w 29"/>
                <a:gd name="T29" fmla="*/ 14 h 29"/>
                <a:gd name="T30" fmla="*/ 7 w 29"/>
                <a:gd name="T31" fmla="*/ 16 h 29"/>
                <a:gd name="T32" fmla="*/ 4 w 29"/>
                <a:gd name="T33" fmla="*/ 17 h 29"/>
                <a:gd name="T34" fmla="*/ 0 w 29"/>
                <a:gd name="T35" fmla="*/ 18 h 29"/>
                <a:gd name="T36" fmla="*/ 0 w 29"/>
                <a:gd name="T37" fmla="*/ 26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9">
                  <a:moveTo>
                    <a:pt x="0" y="29"/>
                  </a:moveTo>
                  <a:lnTo>
                    <a:pt x="6" y="28"/>
                  </a:lnTo>
                  <a:lnTo>
                    <a:pt x="11" y="26"/>
                  </a:lnTo>
                  <a:lnTo>
                    <a:pt x="16" y="24"/>
                  </a:lnTo>
                  <a:lnTo>
                    <a:pt x="20" y="20"/>
                  </a:lnTo>
                  <a:lnTo>
                    <a:pt x="24" y="16"/>
                  </a:lnTo>
                  <a:lnTo>
                    <a:pt x="26" y="11"/>
                  </a:lnTo>
                  <a:lnTo>
                    <a:pt x="28" y="6"/>
                  </a:lnTo>
                  <a:lnTo>
                    <a:pt x="29" y="0"/>
                  </a:lnTo>
                  <a:lnTo>
                    <a:pt x="20" y="0"/>
                  </a:lnTo>
                  <a:lnTo>
                    <a:pt x="19" y="4"/>
                  </a:lnTo>
                  <a:lnTo>
                    <a:pt x="18" y="7"/>
                  </a:lnTo>
                  <a:lnTo>
                    <a:pt x="16" y="11"/>
                  </a:lnTo>
                  <a:lnTo>
                    <a:pt x="14" y="13"/>
                  </a:lnTo>
                  <a:lnTo>
                    <a:pt x="11" y="16"/>
                  </a:lnTo>
                  <a:lnTo>
                    <a:pt x="8" y="18"/>
                  </a:lnTo>
                  <a:lnTo>
                    <a:pt x="5" y="19"/>
                  </a:lnTo>
                  <a:lnTo>
                    <a:pt x="0" y="20"/>
                  </a:lnTo>
                  <a:lnTo>
                    <a:pt x="0" y="29"/>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77" name="Freeform 172">
              <a:extLst>
                <a:ext uri="{FF2B5EF4-FFF2-40B4-BE49-F238E27FC236}">
                  <a16:creationId xmlns:a16="http://schemas.microsoft.com/office/drawing/2014/main" id="{A1E6B6AB-9DAE-6B9C-0A05-E48B4F86D43F}"/>
                </a:ext>
              </a:extLst>
            </p:cNvPr>
            <p:cNvSpPr>
              <a:spLocks/>
            </p:cNvSpPr>
            <p:nvPr/>
          </p:nvSpPr>
          <p:spPr bwMode="auto">
            <a:xfrm>
              <a:off x="4434" y="3186"/>
              <a:ext cx="25" cy="26"/>
            </a:xfrm>
            <a:custGeom>
              <a:avLst/>
              <a:gdLst>
                <a:gd name="T0" fmla="*/ 0 w 28"/>
                <a:gd name="T1" fmla="*/ 0 h 29"/>
                <a:gd name="T2" fmla="*/ 1 w 28"/>
                <a:gd name="T3" fmla="*/ 5 h 29"/>
                <a:gd name="T4" fmla="*/ 2 w 28"/>
                <a:gd name="T5" fmla="*/ 10 h 29"/>
                <a:gd name="T6" fmla="*/ 4 w 28"/>
                <a:gd name="T7" fmla="*/ 14 h 29"/>
                <a:gd name="T8" fmla="*/ 7 w 28"/>
                <a:gd name="T9" fmla="*/ 18 h 29"/>
                <a:gd name="T10" fmla="*/ 11 w 28"/>
                <a:gd name="T11" fmla="*/ 21 h 29"/>
                <a:gd name="T12" fmla="*/ 15 w 28"/>
                <a:gd name="T13" fmla="*/ 23 h 29"/>
                <a:gd name="T14" fmla="*/ 21 w 28"/>
                <a:gd name="T15" fmla="*/ 25 h 29"/>
                <a:gd name="T16" fmla="*/ 25 w 28"/>
                <a:gd name="T17" fmla="*/ 26 h 29"/>
                <a:gd name="T18" fmla="*/ 25 w 28"/>
                <a:gd name="T19" fmla="*/ 18 h 29"/>
                <a:gd name="T20" fmla="*/ 21 w 28"/>
                <a:gd name="T21" fmla="*/ 17 h 29"/>
                <a:gd name="T22" fmla="*/ 18 w 28"/>
                <a:gd name="T23" fmla="*/ 16 h 29"/>
                <a:gd name="T24" fmla="*/ 16 w 28"/>
                <a:gd name="T25" fmla="*/ 14 h 29"/>
                <a:gd name="T26" fmla="*/ 13 w 28"/>
                <a:gd name="T27" fmla="*/ 12 h 29"/>
                <a:gd name="T28" fmla="*/ 10 w 28"/>
                <a:gd name="T29" fmla="*/ 10 h 29"/>
                <a:gd name="T30" fmla="*/ 9 w 28"/>
                <a:gd name="T31" fmla="*/ 6 h 29"/>
                <a:gd name="T32" fmla="*/ 8 w 28"/>
                <a:gd name="T33" fmla="*/ 4 h 29"/>
                <a:gd name="T34" fmla="*/ 8 w 28"/>
                <a:gd name="T35" fmla="*/ 0 h 29"/>
                <a:gd name="T36" fmla="*/ 0 w 28"/>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0" y="0"/>
                  </a:moveTo>
                  <a:lnTo>
                    <a:pt x="1" y="6"/>
                  </a:lnTo>
                  <a:lnTo>
                    <a:pt x="2" y="11"/>
                  </a:lnTo>
                  <a:lnTo>
                    <a:pt x="5" y="16"/>
                  </a:lnTo>
                  <a:lnTo>
                    <a:pt x="8" y="20"/>
                  </a:lnTo>
                  <a:lnTo>
                    <a:pt x="12" y="23"/>
                  </a:lnTo>
                  <a:lnTo>
                    <a:pt x="17" y="26"/>
                  </a:lnTo>
                  <a:lnTo>
                    <a:pt x="23" y="28"/>
                  </a:lnTo>
                  <a:lnTo>
                    <a:pt x="28" y="29"/>
                  </a:lnTo>
                  <a:lnTo>
                    <a:pt x="28" y="20"/>
                  </a:lnTo>
                  <a:lnTo>
                    <a:pt x="24" y="19"/>
                  </a:lnTo>
                  <a:lnTo>
                    <a:pt x="20" y="18"/>
                  </a:lnTo>
                  <a:lnTo>
                    <a:pt x="18" y="16"/>
                  </a:lnTo>
                  <a:lnTo>
                    <a:pt x="15" y="13"/>
                  </a:lnTo>
                  <a:lnTo>
                    <a:pt x="11" y="11"/>
                  </a:lnTo>
                  <a:lnTo>
                    <a:pt x="10" y="7"/>
                  </a:lnTo>
                  <a:lnTo>
                    <a:pt x="9" y="4"/>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78" name="Freeform 173">
              <a:extLst>
                <a:ext uri="{FF2B5EF4-FFF2-40B4-BE49-F238E27FC236}">
                  <a16:creationId xmlns:a16="http://schemas.microsoft.com/office/drawing/2014/main" id="{00D81E0E-DED8-9F20-7B3D-A5A28B4BF38B}"/>
                </a:ext>
              </a:extLst>
            </p:cNvPr>
            <p:cNvSpPr>
              <a:spLocks/>
            </p:cNvSpPr>
            <p:nvPr/>
          </p:nvSpPr>
          <p:spPr bwMode="auto">
            <a:xfrm>
              <a:off x="4434" y="3161"/>
              <a:ext cx="25" cy="25"/>
            </a:xfrm>
            <a:custGeom>
              <a:avLst/>
              <a:gdLst>
                <a:gd name="T0" fmla="*/ 25 w 28"/>
                <a:gd name="T1" fmla="*/ 0 h 28"/>
                <a:gd name="T2" fmla="*/ 21 w 28"/>
                <a:gd name="T3" fmla="*/ 1 h 28"/>
                <a:gd name="T4" fmla="*/ 15 w 28"/>
                <a:gd name="T5" fmla="*/ 2 h 28"/>
                <a:gd name="T6" fmla="*/ 11 w 28"/>
                <a:gd name="T7" fmla="*/ 4 h 28"/>
                <a:gd name="T8" fmla="*/ 7 w 28"/>
                <a:gd name="T9" fmla="*/ 6 h 28"/>
                <a:gd name="T10" fmla="*/ 4 w 28"/>
                <a:gd name="T11" fmla="*/ 11 h 28"/>
                <a:gd name="T12" fmla="*/ 2 w 28"/>
                <a:gd name="T13" fmla="*/ 15 h 28"/>
                <a:gd name="T14" fmla="*/ 1 w 28"/>
                <a:gd name="T15" fmla="*/ 20 h 28"/>
                <a:gd name="T16" fmla="*/ 0 w 28"/>
                <a:gd name="T17" fmla="*/ 25 h 28"/>
                <a:gd name="T18" fmla="*/ 8 w 28"/>
                <a:gd name="T19" fmla="*/ 25 h 28"/>
                <a:gd name="T20" fmla="*/ 8 w 28"/>
                <a:gd name="T21" fmla="*/ 21 h 28"/>
                <a:gd name="T22" fmla="*/ 9 w 28"/>
                <a:gd name="T23" fmla="*/ 18 h 28"/>
                <a:gd name="T24" fmla="*/ 11 w 28"/>
                <a:gd name="T25" fmla="*/ 15 h 28"/>
                <a:gd name="T26" fmla="*/ 13 w 28"/>
                <a:gd name="T27" fmla="*/ 13 h 28"/>
                <a:gd name="T28" fmla="*/ 16 w 28"/>
                <a:gd name="T29" fmla="*/ 11 h 28"/>
                <a:gd name="T30" fmla="*/ 18 w 28"/>
                <a:gd name="T31" fmla="*/ 9 h 28"/>
                <a:gd name="T32" fmla="*/ 21 w 28"/>
                <a:gd name="T33" fmla="*/ 8 h 28"/>
                <a:gd name="T34" fmla="*/ 25 w 28"/>
                <a:gd name="T35" fmla="*/ 8 h 28"/>
                <a:gd name="T36" fmla="*/ 25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0"/>
                  </a:moveTo>
                  <a:lnTo>
                    <a:pt x="23" y="1"/>
                  </a:lnTo>
                  <a:lnTo>
                    <a:pt x="17" y="2"/>
                  </a:lnTo>
                  <a:lnTo>
                    <a:pt x="12" y="4"/>
                  </a:lnTo>
                  <a:lnTo>
                    <a:pt x="8" y="7"/>
                  </a:lnTo>
                  <a:lnTo>
                    <a:pt x="4" y="12"/>
                  </a:lnTo>
                  <a:lnTo>
                    <a:pt x="2" y="17"/>
                  </a:lnTo>
                  <a:lnTo>
                    <a:pt x="1" y="22"/>
                  </a:lnTo>
                  <a:lnTo>
                    <a:pt x="0" y="28"/>
                  </a:lnTo>
                  <a:lnTo>
                    <a:pt x="9" y="28"/>
                  </a:lnTo>
                  <a:lnTo>
                    <a:pt x="9" y="24"/>
                  </a:lnTo>
                  <a:lnTo>
                    <a:pt x="10" y="20"/>
                  </a:lnTo>
                  <a:lnTo>
                    <a:pt x="12" y="17"/>
                  </a:lnTo>
                  <a:lnTo>
                    <a:pt x="15" y="14"/>
                  </a:lnTo>
                  <a:lnTo>
                    <a:pt x="18" y="12"/>
                  </a:lnTo>
                  <a:lnTo>
                    <a:pt x="20" y="10"/>
                  </a:lnTo>
                  <a:lnTo>
                    <a:pt x="24" y="9"/>
                  </a:lnTo>
                  <a:lnTo>
                    <a:pt x="28" y="9"/>
                  </a:lnTo>
                  <a:lnTo>
                    <a:pt x="28"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79" name="Freeform 174">
              <a:extLst>
                <a:ext uri="{FF2B5EF4-FFF2-40B4-BE49-F238E27FC236}">
                  <a16:creationId xmlns:a16="http://schemas.microsoft.com/office/drawing/2014/main" id="{07B63CF6-CE34-109F-0649-723D152DCEFC}"/>
                </a:ext>
              </a:extLst>
            </p:cNvPr>
            <p:cNvSpPr>
              <a:spLocks/>
            </p:cNvSpPr>
            <p:nvPr/>
          </p:nvSpPr>
          <p:spPr bwMode="auto">
            <a:xfrm>
              <a:off x="3998" y="3931"/>
              <a:ext cx="43" cy="43"/>
            </a:xfrm>
            <a:custGeom>
              <a:avLst/>
              <a:gdLst>
                <a:gd name="T0" fmla="*/ 22 w 48"/>
                <a:gd name="T1" fmla="*/ 0 h 48"/>
                <a:gd name="T2" fmla="*/ 26 w 48"/>
                <a:gd name="T3" fmla="*/ 1 h 48"/>
                <a:gd name="T4" fmla="*/ 30 w 48"/>
                <a:gd name="T5" fmla="*/ 1 h 48"/>
                <a:gd name="T6" fmla="*/ 33 w 48"/>
                <a:gd name="T7" fmla="*/ 4 h 48"/>
                <a:gd name="T8" fmla="*/ 37 w 48"/>
                <a:gd name="T9" fmla="*/ 5 h 48"/>
                <a:gd name="T10" fmla="*/ 39 w 48"/>
                <a:gd name="T11" fmla="*/ 9 h 48"/>
                <a:gd name="T12" fmla="*/ 41 w 48"/>
                <a:gd name="T13" fmla="*/ 13 h 48"/>
                <a:gd name="T14" fmla="*/ 42 w 48"/>
                <a:gd name="T15" fmla="*/ 17 h 48"/>
                <a:gd name="T16" fmla="*/ 43 w 48"/>
                <a:gd name="T17" fmla="*/ 22 h 48"/>
                <a:gd name="T18" fmla="*/ 42 w 48"/>
                <a:gd name="T19" fmla="*/ 26 h 48"/>
                <a:gd name="T20" fmla="*/ 41 w 48"/>
                <a:gd name="T21" fmla="*/ 30 h 48"/>
                <a:gd name="T22" fmla="*/ 39 w 48"/>
                <a:gd name="T23" fmla="*/ 33 h 48"/>
                <a:gd name="T24" fmla="*/ 37 w 48"/>
                <a:gd name="T25" fmla="*/ 36 h 48"/>
                <a:gd name="T26" fmla="*/ 33 w 48"/>
                <a:gd name="T27" fmla="*/ 39 h 48"/>
                <a:gd name="T28" fmla="*/ 30 w 48"/>
                <a:gd name="T29" fmla="*/ 41 h 48"/>
                <a:gd name="T30" fmla="*/ 26 w 48"/>
                <a:gd name="T31" fmla="*/ 42 h 48"/>
                <a:gd name="T32" fmla="*/ 22 w 48"/>
                <a:gd name="T33" fmla="*/ 43 h 48"/>
                <a:gd name="T34" fmla="*/ 17 w 48"/>
                <a:gd name="T35" fmla="*/ 42 h 48"/>
                <a:gd name="T36" fmla="*/ 13 w 48"/>
                <a:gd name="T37" fmla="*/ 41 h 48"/>
                <a:gd name="T38" fmla="*/ 10 w 48"/>
                <a:gd name="T39" fmla="*/ 39 h 48"/>
                <a:gd name="T40" fmla="*/ 6 w 48"/>
                <a:gd name="T41" fmla="*/ 36 h 48"/>
                <a:gd name="T42" fmla="*/ 4 w 48"/>
                <a:gd name="T43" fmla="*/ 33 h 48"/>
                <a:gd name="T44" fmla="*/ 1 w 48"/>
                <a:gd name="T45" fmla="*/ 30 h 48"/>
                <a:gd name="T46" fmla="*/ 1 w 48"/>
                <a:gd name="T47" fmla="*/ 26 h 48"/>
                <a:gd name="T48" fmla="*/ 0 w 48"/>
                <a:gd name="T49" fmla="*/ 22 h 48"/>
                <a:gd name="T50" fmla="*/ 1 w 48"/>
                <a:gd name="T51" fmla="*/ 17 h 48"/>
                <a:gd name="T52" fmla="*/ 1 w 48"/>
                <a:gd name="T53" fmla="*/ 13 h 48"/>
                <a:gd name="T54" fmla="*/ 4 w 48"/>
                <a:gd name="T55" fmla="*/ 9 h 48"/>
                <a:gd name="T56" fmla="*/ 6 w 48"/>
                <a:gd name="T57" fmla="*/ 5 h 48"/>
                <a:gd name="T58" fmla="*/ 10 w 48"/>
                <a:gd name="T59" fmla="*/ 4 h 48"/>
                <a:gd name="T60" fmla="*/ 13 w 48"/>
                <a:gd name="T61" fmla="*/ 1 h 48"/>
                <a:gd name="T62" fmla="*/ 17 w 48"/>
                <a:gd name="T63" fmla="*/ 1 h 48"/>
                <a:gd name="T64" fmla="*/ 22 w 48"/>
                <a:gd name="T65" fmla="*/ 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 h="48">
                  <a:moveTo>
                    <a:pt x="24" y="0"/>
                  </a:moveTo>
                  <a:lnTo>
                    <a:pt x="29" y="1"/>
                  </a:lnTo>
                  <a:lnTo>
                    <a:pt x="33" y="1"/>
                  </a:lnTo>
                  <a:lnTo>
                    <a:pt x="37" y="4"/>
                  </a:lnTo>
                  <a:lnTo>
                    <a:pt x="41" y="6"/>
                  </a:lnTo>
                  <a:lnTo>
                    <a:pt x="43" y="10"/>
                  </a:lnTo>
                  <a:lnTo>
                    <a:pt x="46" y="15"/>
                  </a:lnTo>
                  <a:lnTo>
                    <a:pt x="47" y="19"/>
                  </a:lnTo>
                  <a:lnTo>
                    <a:pt x="48" y="24"/>
                  </a:lnTo>
                  <a:lnTo>
                    <a:pt x="47" y="29"/>
                  </a:lnTo>
                  <a:lnTo>
                    <a:pt x="46" y="34"/>
                  </a:lnTo>
                  <a:lnTo>
                    <a:pt x="43" y="37"/>
                  </a:lnTo>
                  <a:lnTo>
                    <a:pt x="41" y="40"/>
                  </a:lnTo>
                  <a:lnTo>
                    <a:pt x="37" y="43"/>
                  </a:lnTo>
                  <a:lnTo>
                    <a:pt x="33" y="46"/>
                  </a:lnTo>
                  <a:lnTo>
                    <a:pt x="29" y="47"/>
                  </a:lnTo>
                  <a:lnTo>
                    <a:pt x="24" y="48"/>
                  </a:lnTo>
                  <a:lnTo>
                    <a:pt x="19" y="47"/>
                  </a:lnTo>
                  <a:lnTo>
                    <a:pt x="14" y="46"/>
                  </a:lnTo>
                  <a:lnTo>
                    <a:pt x="11" y="43"/>
                  </a:lnTo>
                  <a:lnTo>
                    <a:pt x="7" y="40"/>
                  </a:lnTo>
                  <a:lnTo>
                    <a:pt x="4" y="37"/>
                  </a:lnTo>
                  <a:lnTo>
                    <a:pt x="1" y="34"/>
                  </a:lnTo>
                  <a:lnTo>
                    <a:pt x="1" y="29"/>
                  </a:lnTo>
                  <a:lnTo>
                    <a:pt x="0" y="24"/>
                  </a:lnTo>
                  <a:lnTo>
                    <a:pt x="1" y="19"/>
                  </a:lnTo>
                  <a:lnTo>
                    <a:pt x="1" y="15"/>
                  </a:lnTo>
                  <a:lnTo>
                    <a:pt x="4" y="10"/>
                  </a:lnTo>
                  <a:lnTo>
                    <a:pt x="7" y="6"/>
                  </a:lnTo>
                  <a:lnTo>
                    <a:pt x="11" y="4"/>
                  </a:lnTo>
                  <a:lnTo>
                    <a:pt x="14" y="1"/>
                  </a:lnTo>
                  <a:lnTo>
                    <a:pt x="19" y="1"/>
                  </a:lnTo>
                  <a:lnTo>
                    <a:pt x="24"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80" name="Freeform 175">
              <a:extLst>
                <a:ext uri="{FF2B5EF4-FFF2-40B4-BE49-F238E27FC236}">
                  <a16:creationId xmlns:a16="http://schemas.microsoft.com/office/drawing/2014/main" id="{6C30C4EA-718D-CEA2-2EC5-4DD0BBC36EF0}"/>
                </a:ext>
              </a:extLst>
            </p:cNvPr>
            <p:cNvSpPr>
              <a:spLocks/>
            </p:cNvSpPr>
            <p:nvPr/>
          </p:nvSpPr>
          <p:spPr bwMode="auto">
            <a:xfrm>
              <a:off x="4020" y="3927"/>
              <a:ext cx="25" cy="25"/>
            </a:xfrm>
            <a:custGeom>
              <a:avLst/>
              <a:gdLst>
                <a:gd name="T0" fmla="*/ 25 w 28"/>
                <a:gd name="T1" fmla="*/ 25 h 28"/>
                <a:gd name="T2" fmla="*/ 25 w 28"/>
                <a:gd name="T3" fmla="*/ 21 h 28"/>
                <a:gd name="T4" fmla="*/ 23 w 28"/>
                <a:gd name="T5" fmla="*/ 15 h 28"/>
                <a:gd name="T6" fmla="*/ 21 w 28"/>
                <a:gd name="T7" fmla="*/ 11 h 28"/>
                <a:gd name="T8" fmla="*/ 18 w 28"/>
                <a:gd name="T9" fmla="*/ 6 h 28"/>
                <a:gd name="T10" fmla="*/ 13 w 28"/>
                <a:gd name="T11" fmla="*/ 4 h 28"/>
                <a:gd name="T12" fmla="*/ 10 w 28"/>
                <a:gd name="T13" fmla="*/ 1 h 28"/>
                <a:gd name="T14" fmla="*/ 4 w 28"/>
                <a:gd name="T15" fmla="*/ 0 h 28"/>
                <a:gd name="T16" fmla="*/ 0 w 28"/>
                <a:gd name="T17" fmla="*/ 0 h 28"/>
                <a:gd name="T18" fmla="*/ 0 w 28"/>
                <a:gd name="T19" fmla="*/ 7 h 28"/>
                <a:gd name="T20" fmla="*/ 4 w 28"/>
                <a:gd name="T21" fmla="*/ 8 h 28"/>
                <a:gd name="T22" fmla="*/ 6 w 28"/>
                <a:gd name="T23" fmla="*/ 9 h 28"/>
                <a:gd name="T24" fmla="*/ 10 w 28"/>
                <a:gd name="T25" fmla="*/ 11 h 28"/>
                <a:gd name="T26" fmla="*/ 13 w 28"/>
                <a:gd name="T27" fmla="*/ 13 h 28"/>
                <a:gd name="T28" fmla="*/ 14 w 28"/>
                <a:gd name="T29" fmla="*/ 15 h 28"/>
                <a:gd name="T30" fmla="*/ 16 w 28"/>
                <a:gd name="T31" fmla="*/ 18 h 28"/>
                <a:gd name="T32" fmla="*/ 17 w 28"/>
                <a:gd name="T33" fmla="*/ 21 h 28"/>
                <a:gd name="T34" fmla="*/ 17 w 28"/>
                <a:gd name="T35" fmla="*/ 25 h 28"/>
                <a:gd name="T36" fmla="*/ 25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28"/>
                  </a:moveTo>
                  <a:lnTo>
                    <a:pt x="28" y="23"/>
                  </a:lnTo>
                  <a:lnTo>
                    <a:pt x="26" y="17"/>
                  </a:lnTo>
                  <a:lnTo>
                    <a:pt x="24" y="12"/>
                  </a:lnTo>
                  <a:lnTo>
                    <a:pt x="20" y="7"/>
                  </a:lnTo>
                  <a:lnTo>
                    <a:pt x="15" y="4"/>
                  </a:lnTo>
                  <a:lnTo>
                    <a:pt x="11" y="1"/>
                  </a:lnTo>
                  <a:lnTo>
                    <a:pt x="5" y="0"/>
                  </a:lnTo>
                  <a:lnTo>
                    <a:pt x="0" y="0"/>
                  </a:lnTo>
                  <a:lnTo>
                    <a:pt x="0" y="8"/>
                  </a:lnTo>
                  <a:lnTo>
                    <a:pt x="4" y="9"/>
                  </a:lnTo>
                  <a:lnTo>
                    <a:pt x="7" y="10"/>
                  </a:lnTo>
                  <a:lnTo>
                    <a:pt x="11" y="12"/>
                  </a:lnTo>
                  <a:lnTo>
                    <a:pt x="14" y="14"/>
                  </a:lnTo>
                  <a:lnTo>
                    <a:pt x="16" y="17"/>
                  </a:lnTo>
                  <a:lnTo>
                    <a:pt x="18" y="20"/>
                  </a:lnTo>
                  <a:lnTo>
                    <a:pt x="19" y="24"/>
                  </a:lnTo>
                  <a:lnTo>
                    <a:pt x="19" y="28"/>
                  </a:lnTo>
                  <a:lnTo>
                    <a:pt x="28"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81" name="Freeform 176">
              <a:extLst>
                <a:ext uri="{FF2B5EF4-FFF2-40B4-BE49-F238E27FC236}">
                  <a16:creationId xmlns:a16="http://schemas.microsoft.com/office/drawing/2014/main" id="{5010B8FF-B5D4-41DE-AF94-EE849E5B2746}"/>
                </a:ext>
              </a:extLst>
            </p:cNvPr>
            <p:cNvSpPr>
              <a:spLocks/>
            </p:cNvSpPr>
            <p:nvPr/>
          </p:nvSpPr>
          <p:spPr bwMode="auto">
            <a:xfrm>
              <a:off x="4020" y="3952"/>
              <a:ext cx="25" cy="25"/>
            </a:xfrm>
            <a:custGeom>
              <a:avLst/>
              <a:gdLst>
                <a:gd name="T0" fmla="*/ 0 w 28"/>
                <a:gd name="T1" fmla="*/ 25 h 28"/>
                <a:gd name="T2" fmla="*/ 4 w 28"/>
                <a:gd name="T3" fmla="*/ 25 h 28"/>
                <a:gd name="T4" fmla="*/ 10 w 28"/>
                <a:gd name="T5" fmla="*/ 23 h 28"/>
                <a:gd name="T6" fmla="*/ 14 w 28"/>
                <a:gd name="T7" fmla="*/ 21 h 28"/>
                <a:gd name="T8" fmla="*/ 18 w 28"/>
                <a:gd name="T9" fmla="*/ 17 h 28"/>
                <a:gd name="T10" fmla="*/ 21 w 28"/>
                <a:gd name="T11" fmla="*/ 14 h 28"/>
                <a:gd name="T12" fmla="*/ 23 w 28"/>
                <a:gd name="T13" fmla="*/ 10 h 28"/>
                <a:gd name="T14" fmla="*/ 25 w 28"/>
                <a:gd name="T15" fmla="*/ 4 h 28"/>
                <a:gd name="T16" fmla="*/ 25 w 28"/>
                <a:gd name="T17" fmla="*/ 0 h 28"/>
                <a:gd name="T18" fmla="*/ 17 w 28"/>
                <a:gd name="T19" fmla="*/ 0 h 28"/>
                <a:gd name="T20" fmla="*/ 17 w 28"/>
                <a:gd name="T21" fmla="*/ 4 h 28"/>
                <a:gd name="T22" fmla="*/ 16 w 28"/>
                <a:gd name="T23" fmla="*/ 7 h 28"/>
                <a:gd name="T24" fmla="*/ 14 w 28"/>
                <a:gd name="T25" fmla="*/ 9 h 28"/>
                <a:gd name="T26" fmla="*/ 13 w 28"/>
                <a:gd name="T27" fmla="*/ 12 h 28"/>
                <a:gd name="T28" fmla="*/ 9 w 28"/>
                <a:gd name="T29" fmla="*/ 14 h 28"/>
                <a:gd name="T30" fmla="*/ 6 w 28"/>
                <a:gd name="T31" fmla="*/ 16 h 28"/>
                <a:gd name="T32" fmla="*/ 4 w 28"/>
                <a:gd name="T33" fmla="*/ 17 h 28"/>
                <a:gd name="T34" fmla="*/ 0 w 28"/>
                <a:gd name="T35" fmla="*/ 17 h 28"/>
                <a:gd name="T36" fmla="*/ 0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28"/>
                  </a:moveTo>
                  <a:lnTo>
                    <a:pt x="5" y="28"/>
                  </a:lnTo>
                  <a:lnTo>
                    <a:pt x="11" y="26"/>
                  </a:lnTo>
                  <a:lnTo>
                    <a:pt x="16" y="24"/>
                  </a:lnTo>
                  <a:lnTo>
                    <a:pt x="20" y="19"/>
                  </a:lnTo>
                  <a:lnTo>
                    <a:pt x="24" y="16"/>
                  </a:lnTo>
                  <a:lnTo>
                    <a:pt x="26" y="11"/>
                  </a:lnTo>
                  <a:lnTo>
                    <a:pt x="28" y="5"/>
                  </a:lnTo>
                  <a:lnTo>
                    <a:pt x="28" y="0"/>
                  </a:lnTo>
                  <a:lnTo>
                    <a:pt x="19" y="0"/>
                  </a:lnTo>
                  <a:lnTo>
                    <a:pt x="19" y="5"/>
                  </a:lnTo>
                  <a:lnTo>
                    <a:pt x="18" y="8"/>
                  </a:lnTo>
                  <a:lnTo>
                    <a:pt x="16" y="10"/>
                  </a:lnTo>
                  <a:lnTo>
                    <a:pt x="14" y="13"/>
                  </a:lnTo>
                  <a:lnTo>
                    <a:pt x="10" y="16"/>
                  </a:lnTo>
                  <a:lnTo>
                    <a:pt x="7" y="18"/>
                  </a:lnTo>
                  <a:lnTo>
                    <a:pt x="4" y="19"/>
                  </a:lnTo>
                  <a:lnTo>
                    <a:pt x="0" y="19"/>
                  </a:lnTo>
                  <a:lnTo>
                    <a:pt x="0"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82" name="Freeform 177">
              <a:extLst>
                <a:ext uri="{FF2B5EF4-FFF2-40B4-BE49-F238E27FC236}">
                  <a16:creationId xmlns:a16="http://schemas.microsoft.com/office/drawing/2014/main" id="{EC6759FE-CFEE-4883-34FF-EF0CE1297066}"/>
                </a:ext>
              </a:extLst>
            </p:cNvPr>
            <p:cNvSpPr>
              <a:spLocks/>
            </p:cNvSpPr>
            <p:nvPr/>
          </p:nvSpPr>
          <p:spPr bwMode="auto">
            <a:xfrm>
              <a:off x="3995" y="3952"/>
              <a:ext cx="25" cy="25"/>
            </a:xfrm>
            <a:custGeom>
              <a:avLst/>
              <a:gdLst>
                <a:gd name="T0" fmla="*/ 0 w 28"/>
                <a:gd name="T1" fmla="*/ 0 h 28"/>
                <a:gd name="T2" fmla="*/ 0 w 28"/>
                <a:gd name="T3" fmla="*/ 4 h 28"/>
                <a:gd name="T4" fmla="*/ 1 w 28"/>
                <a:gd name="T5" fmla="*/ 10 h 28"/>
                <a:gd name="T6" fmla="*/ 4 w 28"/>
                <a:gd name="T7" fmla="*/ 14 h 28"/>
                <a:gd name="T8" fmla="*/ 7 w 28"/>
                <a:gd name="T9" fmla="*/ 17 h 28"/>
                <a:gd name="T10" fmla="*/ 10 w 28"/>
                <a:gd name="T11" fmla="*/ 21 h 28"/>
                <a:gd name="T12" fmla="*/ 14 w 28"/>
                <a:gd name="T13" fmla="*/ 23 h 28"/>
                <a:gd name="T14" fmla="*/ 20 w 28"/>
                <a:gd name="T15" fmla="*/ 25 h 28"/>
                <a:gd name="T16" fmla="*/ 25 w 28"/>
                <a:gd name="T17" fmla="*/ 25 h 28"/>
                <a:gd name="T18" fmla="*/ 25 w 28"/>
                <a:gd name="T19" fmla="*/ 17 h 28"/>
                <a:gd name="T20" fmla="*/ 21 w 28"/>
                <a:gd name="T21" fmla="*/ 17 h 28"/>
                <a:gd name="T22" fmla="*/ 17 w 28"/>
                <a:gd name="T23" fmla="*/ 16 h 28"/>
                <a:gd name="T24" fmla="*/ 15 w 28"/>
                <a:gd name="T25" fmla="*/ 14 h 28"/>
                <a:gd name="T26" fmla="*/ 13 w 28"/>
                <a:gd name="T27" fmla="*/ 12 h 28"/>
                <a:gd name="T28" fmla="*/ 10 w 28"/>
                <a:gd name="T29" fmla="*/ 9 h 28"/>
                <a:gd name="T30" fmla="*/ 9 w 28"/>
                <a:gd name="T31" fmla="*/ 7 h 28"/>
                <a:gd name="T32" fmla="*/ 8 w 28"/>
                <a:gd name="T33" fmla="*/ 4 h 28"/>
                <a:gd name="T34" fmla="*/ 7 w 28"/>
                <a:gd name="T35" fmla="*/ 0 h 28"/>
                <a:gd name="T36" fmla="*/ 0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0"/>
                  </a:moveTo>
                  <a:lnTo>
                    <a:pt x="0" y="5"/>
                  </a:lnTo>
                  <a:lnTo>
                    <a:pt x="1" y="11"/>
                  </a:lnTo>
                  <a:lnTo>
                    <a:pt x="5" y="16"/>
                  </a:lnTo>
                  <a:lnTo>
                    <a:pt x="8" y="19"/>
                  </a:lnTo>
                  <a:lnTo>
                    <a:pt x="11" y="23"/>
                  </a:lnTo>
                  <a:lnTo>
                    <a:pt x="16" y="26"/>
                  </a:lnTo>
                  <a:lnTo>
                    <a:pt x="22" y="28"/>
                  </a:lnTo>
                  <a:lnTo>
                    <a:pt x="28" y="28"/>
                  </a:lnTo>
                  <a:lnTo>
                    <a:pt x="28" y="19"/>
                  </a:lnTo>
                  <a:lnTo>
                    <a:pt x="23" y="19"/>
                  </a:lnTo>
                  <a:lnTo>
                    <a:pt x="19" y="18"/>
                  </a:lnTo>
                  <a:lnTo>
                    <a:pt x="17" y="16"/>
                  </a:lnTo>
                  <a:lnTo>
                    <a:pt x="15" y="13"/>
                  </a:lnTo>
                  <a:lnTo>
                    <a:pt x="11" y="10"/>
                  </a:lnTo>
                  <a:lnTo>
                    <a:pt x="10" y="8"/>
                  </a:lnTo>
                  <a:lnTo>
                    <a:pt x="9" y="5"/>
                  </a:lnTo>
                  <a:lnTo>
                    <a:pt x="8"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83" name="Freeform 178">
              <a:extLst>
                <a:ext uri="{FF2B5EF4-FFF2-40B4-BE49-F238E27FC236}">
                  <a16:creationId xmlns:a16="http://schemas.microsoft.com/office/drawing/2014/main" id="{814C7BE1-2AA7-1AA7-71A8-DCC67259D871}"/>
                </a:ext>
              </a:extLst>
            </p:cNvPr>
            <p:cNvSpPr>
              <a:spLocks/>
            </p:cNvSpPr>
            <p:nvPr/>
          </p:nvSpPr>
          <p:spPr bwMode="auto">
            <a:xfrm>
              <a:off x="3995" y="3927"/>
              <a:ext cx="25" cy="25"/>
            </a:xfrm>
            <a:custGeom>
              <a:avLst/>
              <a:gdLst>
                <a:gd name="T0" fmla="*/ 25 w 28"/>
                <a:gd name="T1" fmla="*/ 0 h 28"/>
                <a:gd name="T2" fmla="*/ 20 w 28"/>
                <a:gd name="T3" fmla="*/ 0 h 28"/>
                <a:gd name="T4" fmla="*/ 14 w 28"/>
                <a:gd name="T5" fmla="*/ 1 h 28"/>
                <a:gd name="T6" fmla="*/ 10 w 28"/>
                <a:gd name="T7" fmla="*/ 4 h 28"/>
                <a:gd name="T8" fmla="*/ 7 w 28"/>
                <a:gd name="T9" fmla="*/ 6 h 28"/>
                <a:gd name="T10" fmla="*/ 4 w 28"/>
                <a:gd name="T11" fmla="*/ 11 h 28"/>
                <a:gd name="T12" fmla="*/ 1 w 28"/>
                <a:gd name="T13" fmla="*/ 15 h 28"/>
                <a:gd name="T14" fmla="*/ 0 w 28"/>
                <a:gd name="T15" fmla="*/ 21 h 28"/>
                <a:gd name="T16" fmla="*/ 0 w 28"/>
                <a:gd name="T17" fmla="*/ 25 h 28"/>
                <a:gd name="T18" fmla="*/ 7 w 28"/>
                <a:gd name="T19" fmla="*/ 25 h 28"/>
                <a:gd name="T20" fmla="*/ 8 w 28"/>
                <a:gd name="T21" fmla="*/ 21 h 28"/>
                <a:gd name="T22" fmla="*/ 9 w 28"/>
                <a:gd name="T23" fmla="*/ 18 h 28"/>
                <a:gd name="T24" fmla="*/ 10 w 28"/>
                <a:gd name="T25" fmla="*/ 15 h 28"/>
                <a:gd name="T26" fmla="*/ 13 w 28"/>
                <a:gd name="T27" fmla="*/ 13 h 28"/>
                <a:gd name="T28" fmla="*/ 15 w 28"/>
                <a:gd name="T29" fmla="*/ 11 h 28"/>
                <a:gd name="T30" fmla="*/ 17 w 28"/>
                <a:gd name="T31" fmla="*/ 9 h 28"/>
                <a:gd name="T32" fmla="*/ 21 w 28"/>
                <a:gd name="T33" fmla="*/ 8 h 28"/>
                <a:gd name="T34" fmla="*/ 25 w 28"/>
                <a:gd name="T35" fmla="*/ 7 h 28"/>
                <a:gd name="T36" fmla="*/ 25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0"/>
                  </a:moveTo>
                  <a:lnTo>
                    <a:pt x="22" y="0"/>
                  </a:lnTo>
                  <a:lnTo>
                    <a:pt x="16" y="1"/>
                  </a:lnTo>
                  <a:lnTo>
                    <a:pt x="11" y="4"/>
                  </a:lnTo>
                  <a:lnTo>
                    <a:pt x="8" y="7"/>
                  </a:lnTo>
                  <a:lnTo>
                    <a:pt x="4" y="12"/>
                  </a:lnTo>
                  <a:lnTo>
                    <a:pt x="1" y="17"/>
                  </a:lnTo>
                  <a:lnTo>
                    <a:pt x="0" y="23"/>
                  </a:lnTo>
                  <a:lnTo>
                    <a:pt x="0" y="28"/>
                  </a:lnTo>
                  <a:lnTo>
                    <a:pt x="8" y="28"/>
                  </a:lnTo>
                  <a:lnTo>
                    <a:pt x="9" y="24"/>
                  </a:lnTo>
                  <a:lnTo>
                    <a:pt x="10" y="20"/>
                  </a:lnTo>
                  <a:lnTo>
                    <a:pt x="11" y="17"/>
                  </a:lnTo>
                  <a:lnTo>
                    <a:pt x="15" y="14"/>
                  </a:lnTo>
                  <a:lnTo>
                    <a:pt x="17" y="12"/>
                  </a:lnTo>
                  <a:lnTo>
                    <a:pt x="19" y="10"/>
                  </a:lnTo>
                  <a:lnTo>
                    <a:pt x="23" y="9"/>
                  </a:lnTo>
                  <a:lnTo>
                    <a:pt x="28" y="8"/>
                  </a:lnTo>
                  <a:lnTo>
                    <a:pt x="28"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84" name="Freeform 179">
              <a:extLst>
                <a:ext uri="{FF2B5EF4-FFF2-40B4-BE49-F238E27FC236}">
                  <a16:creationId xmlns:a16="http://schemas.microsoft.com/office/drawing/2014/main" id="{2757FD6C-9EA0-4616-87C8-695391B48525}"/>
                </a:ext>
              </a:extLst>
            </p:cNvPr>
            <p:cNvSpPr>
              <a:spLocks/>
            </p:cNvSpPr>
            <p:nvPr/>
          </p:nvSpPr>
          <p:spPr bwMode="auto">
            <a:xfrm>
              <a:off x="3447" y="4184"/>
              <a:ext cx="42" cy="43"/>
            </a:xfrm>
            <a:custGeom>
              <a:avLst/>
              <a:gdLst>
                <a:gd name="T0" fmla="*/ 21 w 47"/>
                <a:gd name="T1" fmla="*/ 0 h 48"/>
                <a:gd name="T2" fmla="*/ 26 w 47"/>
                <a:gd name="T3" fmla="*/ 1 h 48"/>
                <a:gd name="T4" fmla="*/ 29 w 47"/>
                <a:gd name="T5" fmla="*/ 2 h 48"/>
                <a:gd name="T6" fmla="*/ 34 w 47"/>
                <a:gd name="T7" fmla="*/ 4 h 48"/>
                <a:gd name="T8" fmla="*/ 37 w 47"/>
                <a:gd name="T9" fmla="*/ 6 h 48"/>
                <a:gd name="T10" fmla="*/ 39 w 47"/>
                <a:gd name="T11" fmla="*/ 10 h 48"/>
                <a:gd name="T12" fmla="*/ 41 w 47"/>
                <a:gd name="T13" fmla="*/ 13 h 48"/>
                <a:gd name="T14" fmla="*/ 42 w 47"/>
                <a:gd name="T15" fmla="*/ 17 h 48"/>
                <a:gd name="T16" fmla="*/ 42 w 47"/>
                <a:gd name="T17" fmla="*/ 22 h 48"/>
                <a:gd name="T18" fmla="*/ 42 w 47"/>
                <a:gd name="T19" fmla="*/ 26 h 48"/>
                <a:gd name="T20" fmla="*/ 41 w 47"/>
                <a:gd name="T21" fmla="*/ 30 h 48"/>
                <a:gd name="T22" fmla="*/ 39 w 47"/>
                <a:gd name="T23" fmla="*/ 33 h 48"/>
                <a:gd name="T24" fmla="*/ 37 w 47"/>
                <a:gd name="T25" fmla="*/ 36 h 48"/>
                <a:gd name="T26" fmla="*/ 34 w 47"/>
                <a:gd name="T27" fmla="*/ 39 h 48"/>
                <a:gd name="T28" fmla="*/ 29 w 47"/>
                <a:gd name="T29" fmla="*/ 41 h 48"/>
                <a:gd name="T30" fmla="*/ 26 w 47"/>
                <a:gd name="T31" fmla="*/ 42 h 48"/>
                <a:gd name="T32" fmla="*/ 21 w 47"/>
                <a:gd name="T33" fmla="*/ 43 h 48"/>
                <a:gd name="T34" fmla="*/ 17 w 47"/>
                <a:gd name="T35" fmla="*/ 42 h 48"/>
                <a:gd name="T36" fmla="*/ 13 w 47"/>
                <a:gd name="T37" fmla="*/ 41 h 48"/>
                <a:gd name="T38" fmla="*/ 9 w 47"/>
                <a:gd name="T39" fmla="*/ 39 h 48"/>
                <a:gd name="T40" fmla="*/ 6 w 47"/>
                <a:gd name="T41" fmla="*/ 36 h 48"/>
                <a:gd name="T42" fmla="*/ 4 w 47"/>
                <a:gd name="T43" fmla="*/ 33 h 48"/>
                <a:gd name="T44" fmla="*/ 1 w 47"/>
                <a:gd name="T45" fmla="*/ 30 h 48"/>
                <a:gd name="T46" fmla="*/ 1 w 47"/>
                <a:gd name="T47" fmla="*/ 26 h 48"/>
                <a:gd name="T48" fmla="*/ 0 w 47"/>
                <a:gd name="T49" fmla="*/ 22 h 48"/>
                <a:gd name="T50" fmla="*/ 1 w 47"/>
                <a:gd name="T51" fmla="*/ 17 h 48"/>
                <a:gd name="T52" fmla="*/ 1 w 47"/>
                <a:gd name="T53" fmla="*/ 13 h 48"/>
                <a:gd name="T54" fmla="*/ 4 w 47"/>
                <a:gd name="T55" fmla="*/ 10 h 48"/>
                <a:gd name="T56" fmla="*/ 6 w 47"/>
                <a:gd name="T57" fmla="*/ 6 h 48"/>
                <a:gd name="T58" fmla="*/ 9 w 47"/>
                <a:gd name="T59" fmla="*/ 4 h 48"/>
                <a:gd name="T60" fmla="*/ 13 w 47"/>
                <a:gd name="T61" fmla="*/ 2 h 48"/>
                <a:gd name="T62" fmla="*/ 17 w 47"/>
                <a:gd name="T63" fmla="*/ 1 h 48"/>
                <a:gd name="T64" fmla="*/ 21 w 47"/>
                <a:gd name="T65" fmla="*/ 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7" h="48">
                  <a:moveTo>
                    <a:pt x="24" y="0"/>
                  </a:moveTo>
                  <a:lnTo>
                    <a:pt x="29" y="1"/>
                  </a:lnTo>
                  <a:lnTo>
                    <a:pt x="33" y="2"/>
                  </a:lnTo>
                  <a:lnTo>
                    <a:pt x="38" y="4"/>
                  </a:lnTo>
                  <a:lnTo>
                    <a:pt x="41" y="7"/>
                  </a:lnTo>
                  <a:lnTo>
                    <a:pt x="44" y="11"/>
                  </a:lnTo>
                  <a:lnTo>
                    <a:pt x="46" y="15"/>
                  </a:lnTo>
                  <a:lnTo>
                    <a:pt x="47" y="19"/>
                  </a:lnTo>
                  <a:lnTo>
                    <a:pt x="47" y="24"/>
                  </a:lnTo>
                  <a:lnTo>
                    <a:pt x="47" y="29"/>
                  </a:lnTo>
                  <a:lnTo>
                    <a:pt x="46" y="33"/>
                  </a:lnTo>
                  <a:lnTo>
                    <a:pt x="44" y="37"/>
                  </a:lnTo>
                  <a:lnTo>
                    <a:pt x="41" y="40"/>
                  </a:lnTo>
                  <a:lnTo>
                    <a:pt x="38" y="44"/>
                  </a:lnTo>
                  <a:lnTo>
                    <a:pt x="33" y="46"/>
                  </a:lnTo>
                  <a:lnTo>
                    <a:pt x="29" y="47"/>
                  </a:lnTo>
                  <a:lnTo>
                    <a:pt x="24" y="48"/>
                  </a:lnTo>
                  <a:lnTo>
                    <a:pt x="19" y="47"/>
                  </a:lnTo>
                  <a:lnTo>
                    <a:pt x="15" y="46"/>
                  </a:lnTo>
                  <a:lnTo>
                    <a:pt x="10" y="44"/>
                  </a:lnTo>
                  <a:lnTo>
                    <a:pt x="7" y="40"/>
                  </a:lnTo>
                  <a:lnTo>
                    <a:pt x="4" y="37"/>
                  </a:lnTo>
                  <a:lnTo>
                    <a:pt x="1" y="33"/>
                  </a:lnTo>
                  <a:lnTo>
                    <a:pt x="1" y="29"/>
                  </a:lnTo>
                  <a:lnTo>
                    <a:pt x="0" y="24"/>
                  </a:lnTo>
                  <a:lnTo>
                    <a:pt x="1" y="19"/>
                  </a:lnTo>
                  <a:lnTo>
                    <a:pt x="1" y="15"/>
                  </a:lnTo>
                  <a:lnTo>
                    <a:pt x="4" y="11"/>
                  </a:lnTo>
                  <a:lnTo>
                    <a:pt x="7" y="7"/>
                  </a:lnTo>
                  <a:lnTo>
                    <a:pt x="10" y="4"/>
                  </a:lnTo>
                  <a:lnTo>
                    <a:pt x="15" y="2"/>
                  </a:lnTo>
                  <a:lnTo>
                    <a:pt x="19" y="1"/>
                  </a:lnTo>
                  <a:lnTo>
                    <a:pt x="24"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85" name="Freeform 180">
              <a:extLst>
                <a:ext uri="{FF2B5EF4-FFF2-40B4-BE49-F238E27FC236}">
                  <a16:creationId xmlns:a16="http://schemas.microsoft.com/office/drawing/2014/main" id="{C89DE515-A3F8-A290-EE23-AF388CDF6245}"/>
                </a:ext>
              </a:extLst>
            </p:cNvPr>
            <p:cNvSpPr>
              <a:spLocks/>
            </p:cNvSpPr>
            <p:nvPr/>
          </p:nvSpPr>
          <p:spPr bwMode="auto">
            <a:xfrm>
              <a:off x="3468" y="4180"/>
              <a:ext cx="25" cy="25"/>
            </a:xfrm>
            <a:custGeom>
              <a:avLst/>
              <a:gdLst>
                <a:gd name="T0" fmla="*/ 25 w 28"/>
                <a:gd name="T1" fmla="*/ 25 h 28"/>
                <a:gd name="T2" fmla="*/ 25 w 28"/>
                <a:gd name="T3" fmla="*/ 20 h 28"/>
                <a:gd name="T4" fmla="*/ 23 w 28"/>
                <a:gd name="T5" fmla="*/ 15 h 28"/>
                <a:gd name="T6" fmla="*/ 21 w 28"/>
                <a:gd name="T7" fmla="*/ 11 h 28"/>
                <a:gd name="T8" fmla="*/ 18 w 28"/>
                <a:gd name="T9" fmla="*/ 6 h 28"/>
                <a:gd name="T10" fmla="*/ 13 w 28"/>
                <a:gd name="T11" fmla="*/ 4 h 28"/>
                <a:gd name="T12" fmla="*/ 10 w 28"/>
                <a:gd name="T13" fmla="*/ 2 h 28"/>
                <a:gd name="T14" fmla="*/ 4 w 28"/>
                <a:gd name="T15" fmla="*/ 0 h 28"/>
                <a:gd name="T16" fmla="*/ 0 w 28"/>
                <a:gd name="T17" fmla="*/ 0 h 28"/>
                <a:gd name="T18" fmla="*/ 0 w 28"/>
                <a:gd name="T19" fmla="*/ 8 h 28"/>
                <a:gd name="T20" fmla="*/ 4 w 28"/>
                <a:gd name="T21" fmla="*/ 8 h 28"/>
                <a:gd name="T22" fmla="*/ 7 w 28"/>
                <a:gd name="T23" fmla="*/ 9 h 28"/>
                <a:gd name="T24" fmla="*/ 10 w 28"/>
                <a:gd name="T25" fmla="*/ 11 h 28"/>
                <a:gd name="T26" fmla="*/ 13 w 28"/>
                <a:gd name="T27" fmla="*/ 13 h 28"/>
                <a:gd name="T28" fmla="*/ 14 w 28"/>
                <a:gd name="T29" fmla="*/ 15 h 28"/>
                <a:gd name="T30" fmla="*/ 17 w 28"/>
                <a:gd name="T31" fmla="*/ 18 h 28"/>
                <a:gd name="T32" fmla="*/ 17 w 28"/>
                <a:gd name="T33" fmla="*/ 21 h 28"/>
                <a:gd name="T34" fmla="*/ 17 w 28"/>
                <a:gd name="T35" fmla="*/ 25 h 28"/>
                <a:gd name="T36" fmla="*/ 25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28"/>
                  </a:moveTo>
                  <a:lnTo>
                    <a:pt x="28" y="22"/>
                  </a:lnTo>
                  <a:lnTo>
                    <a:pt x="26" y="17"/>
                  </a:lnTo>
                  <a:lnTo>
                    <a:pt x="23" y="12"/>
                  </a:lnTo>
                  <a:lnTo>
                    <a:pt x="20" y="7"/>
                  </a:lnTo>
                  <a:lnTo>
                    <a:pt x="15" y="4"/>
                  </a:lnTo>
                  <a:lnTo>
                    <a:pt x="11" y="2"/>
                  </a:lnTo>
                  <a:lnTo>
                    <a:pt x="5" y="0"/>
                  </a:lnTo>
                  <a:lnTo>
                    <a:pt x="0" y="0"/>
                  </a:lnTo>
                  <a:lnTo>
                    <a:pt x="0" y="9"/>
                  </a:lnTo>
                  <a:lnTo>
                    <a:pt x="5" y="9"/>
                  </a:lnTo>
                  <a:lnTo>
                    <a:pt x="8" y="10"/>
                  </a:lnTo>
                  <a:lnTo>
                    <a:pt x="11" y="12"/>
                  </a:lnTo>
                  <a:lnTo>
                    <a:pt x="14" y="14"/>
                  </a:lnTo>
                  <a:lnTo>
                    <a:pt x="16" y="17"/>
                  </a:lnTo>
                  <a:lnTo>
                    <a:pt x="19" y="20"/>
                  </a:lnTo>
                  <a:lnTo>
                    <a:pt x="19" y="24"/>
                  </a:lnTo>
                  <a:lnTo>
                    <a:pt x="19" y="28"/>
                  </a:lnTo>
                  <a:lnTo>
                    <a:pt x="28"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86" name="Freeform 181">
              <a:extLst>
                <a:ext uri="{FF2B5EF4-FFF2-40B4-BE49-F238E27FC236}">
                  <a16:creationId xmlns:a16="http://schemas.microsoft.com/office/drawing/2014/main" id="{4E026509-DE44-5E3A-618B-044D18D2B16D}"/>
                </a:ext>
              </a:extLst>
            </p:cNvPr>
            <p:cNvSpPr>
              <a:spLocks/>
            </p:cNvSpPr>
            <p:nvPr/>
          </p:nvSpPr>
          <p:spPr bwMode="auto">
            <a:xfrm>
              <a:off x="3468" y="4205"/>
              <a:ext cx="25" cy="26"/>
            </a:xfrm>
            <a:custGeom>
              <a:avLst/>
              <a:gdLst>
                <a:gd name="T0" fmla="*/ 0 w 28"/>
                <a:gd name="T1" fmla="*/ 26 h 29"/>
                <a:gd name="T2" fmla="*/ 4 w 28"/>
                <a:gd name="T3" fmla="*/ 25 h 29"/>
                <a:gd name="T4" fmla="*/ 10 w 28"/>
                <a:gd name="T5" fmla="*/ 23 h 29"/>
                <a:gd name="T6" fmla="*/ 14 w 28"/>
                <a:gd name="T7" fmla="*/ 22 h 29"/>
                <a:gd name="T8" fmla="*/ 18 w 28"/>
                <a:gd name="T9" fmla="*/ 18 h 29"/>
                <a:gd name="T10" fmla="*/ 21 w 28"/>
                <a:gd name="T11" fmla="*/ 14 h 29"/>
                <a:gd name="T12" fmla="*/ 23 w 28"/>
                <a:gd name="T13" fmla="*/ 10 h 29"/>
                <a:gd name="T14" fmla="*/ 25 w 28"/>
                <a:gd name="T15" fmla="*/ 5 h 29"/>
                <a:gd name="T16" fmla="*/ 25 w 28"/>
                <a:gd name="T17" fmla="*/ 0 h 29"/>
                <a:gd name="T18" fmla="*/ 17 w 28"/>
                <a:gd name="T19" fmla="*/ 0 h 29"/>
                <a:gd name="T20" fmla="*/ 17 w 28"/>
                <a:gd name="T21" fmla="*/ 4 h 29"/>
                <a:gd name="T22" fmla="*/ 17 w 28"/>
                <a:gd name="T23" fmla="*/ 6 h 29"/>
                <a:gd name="T24" fmla="*/ 14 w 28"/>
                <a:gd name="T25" fmla="*/ 10 h 29"/>
                <a:gd name="T26" fmla="*/ 13 w 28"/>
                <a:gd name="T27" fmla="*/ 12 h 29"/>
                <a:gd name="T28" fmla="*/ 9 w 28"/>
                <a:gd name="T29" fmla="*/ 14 h 29"/>
                <a:gd name="T30" fmla="*/ 7 w 28"/>
                <a:gd name="T31" fmla="*/ 16 h 29"/>
                <a:gd name="T32" fmla="*/ 4 w 28"/>
                <a:gd name="T33" fmla="*/ 17 h 29"/>
                <a:gd name="T34" fmla="*/ 0 w 28"/>
                <a:gd name="T35" fmla="*/ 18 h 29"/>
                <a:gd name="T36" fmla="*/ 0 w 28"/>
                <a:gd name="T37" fmla="*/ 26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0" y="29"/>
                  </a:moveTo>
                  <a:lnTo>
                    <a:pt x="5" y="28"/>
                  </a:lnTo>
                  <a:lnTo>
                    <a:pt x="11" y="26"/>
                  </a:lnTo>
                  <a:lnTo>
                    <a:pt x="16" y="24"/>
                  </a:lnTo>
                  <a:lnTo>
                    <a:pt x="20" y="20"/>
                  </a:lnTo>
                  <a:lnTo>
                    <a:pt x="23" y="16"/>
                  </a:lnTo>
                  <a:lnTo>
                    <a:pt x="26" y="11"/>
                  </a:lnTo>
                  <a:lnTo>
                    <a:pt x="28" y="6"/>
                  </a:lnTo>
                  <a:lnTo>
                    <a:pt x="28" y="0"/>
                  </a:lnTo>
                  <a:lnTo>
                    <a:pt x="19" y="0"/>
                  </a:lnTo>
                  <a:lnTo>
                    <a:pt x="19" y="4"/>
                  </a:lnTo>
                  <a:lnTo>
                    <a:pt x="19" y="7"/>
                  </a:lnTo>
                  <a:lnTo>
                    <a:pt x="16" y="11"/>
                  </a:lnTo>
                  <a:lnTo>
                    <a:pt x="14" y="13"/>
                  </a:lnTo>
                  <a:lnTo>
                    <a:pt x="10" y="16"/>
                  </a:lnTo>
                  <a:lnTo>
                    <a:pt x="8" y="18"/>
                  </a:lnTo>
                  <a:lnTo>
                    <a:pt x="5" y="19"/>
                  </a:lnTo>
                  <a:lnTo>
                    <a:pt x="0" y="20"/>
                  </a:lnTo>
                  <a:lnTo>
                    <a:pt x="0" y="29"/>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87" name="Freeform 182">
              <a:extLst>
                <a:ext uri="{FF2B5EF4-FFF2-40B4-BE49-F238E27FC236}">
                  <a16:creationId xmlns:a16="http://schemas.microsoft.com/office/drawing/2014/main" id="{15AD9F33-7F70-BA7A-978D-ADF90948DE2D}"/>
                </a:ext>
              </a:extLst>
            </p:cNvPr>
            <p:cNvSpPr>
              <a:spLocks/>
            </p:cNvSpPr>
            <p:nvPr/>
          </p:nvSpPr>
          <p:spPr bwMode="auto">
            <a:xfrm>
              <a:off x="3443" y="4205"/>
              <a:ext cx="25" cy="26"/>
            </a:xfrm>
            <a:custGeom>
              <a:avLst/>
              <a:gdLst>
                <a:gd name="T0" fmla="*/ 0 w 28"/>
                <a:gd name="T1" fmla="*/ 0 h 29"/>
                <a:gd name="T2" fmla="*/ 0 w 28"/>
                <a:gd name="T3" fmla="*/ 5 h 29"/>
                <a:gd name="T4" fmla="*/ 2 w 28"/>
                <a:gd name="T5" fmla="*/ 10 h 29"/>
                <a:gd name="T6" fmla="*/ 4 w 28"/>
                <a:gd name="T7" fmla="*/ 14 h 29"/>
                <a:gd name="T8" fmla="*/ 7 w 28"/>
                <a:gd name="T9" fmla="*/ 18 h 29"/>
                <a:gd name="T10" fmla="*/ 11 w 28"/>
                <a:gd name="T11" fmla="*/ 21 h 29"/>
                <a:gd name="T12" fmla="*/ 15 w 28"/>
                <a:gd name="T13" fmla="*/ 23 h 29"/>
                <a:gd name="T14" fmla="*/ 20 w 28"/>
                <a:gd name="T15" fmla="*/ 25 h 29"/>
                <a:gd name="T16" fmla="*/ 25 w 28"/>
                <a:gd name="T17" fmla="*/ 26 h 29"/>
                <a:gd name="T18" fmla="*/ 25 w 28"/>
                <a:gd name="T19" fmla="*/ 18 h 29"/>
                <a:gd name="T20" fmla="*/ 21 w 28"/>
                <a:gd name="T21" fmla="*/ 17 h 29"/>
                <a:gd name="T22" fmla="*/ 18 w 28"/>
                <a:gd name="T23" fmla="*/ 16 h 29"/>
                <a:gd name="T24" fmla="*/ 15 w 28"/>
                <a:gd name="T25" fmla="*/ 14 h 29"/>
                <a:gd name="T26" fmla="*/ 13 w 28"/>
                <a:gd name="T27" fmla="*/ 12 h 29"/>
                <a:gd name="T28" fmla="*/ 10 w 28"/>
                <a:gd name="T29" fmla="*/ 10 h 29"/>
                <a:gd name="T30" fmla="*/ 8 w 28"/>
                <a:gd name="T31" fmla="*/ 6 h 29"/>
                <a:gd name="T32" fmla="*/ 8 w 28"/>
                <a:gd name="T33" fmla="*/ 4 h 29"/>
                <a:gd name="T34" fmla="*/ 8 w 28"/>
                <a:gd name="T35" fmla="*/ 0 h 29"/>
                <a:gd name="T36" fmla="*/ 0 w 28"/>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0" y="0"/>
                  </a:moveTo>
                  <a:lnTo>
                    <a:pt x="0" y="6"/>
                  </a:lnTo>
                  <a:lnTo>
                    <a:pt x="2" y="11"/>
                  </a:lnTo>
                  <a:lnTo>
                    <a:pt x="5" y="16"/>
                  </a:lnTo>
                  <a:lnTo>
                    <a:pt x="8" y="20"/>
                  </a:lnTo>
                  <a:lnTo>
                    <a:pt x="12" y="23"/>
                  </a:lnTo>
                  <a:lnTo>
                    <a:pt x="17" y="26"/>
                  </a:lnTo>
                  <a:lnTo>
                    <a:pt x="22" y="28"/>
                  </a:lnTo>
                  <a:lnTo>
                    <a:pt x="28" y="29"/>
                  </a:lnTo>
                  <a:lnTo>
                    <a:pt x="28" y="20"/>
                  </a:lnTo>
                  <a:lnTo>
                    <a:pt x="23" y="19"/>
                  </a:lnTo>
                  <a:lnTo>
                    <a:pt x="20" y="18"/>
                  </a:lnTo>
                  <a:lnTo>
                    <a:pt x="17" y="16"/>
                  </a:lnTo>
                  <a:lnTo>
                    <a:pt x="14" y="13"/>
                  </a:lnTo>
                  <a:lnTo>
                    <a:pt x="11" y="11"/>
                  </a:lnTo>
                  <a:lnTo>
                    <a:pt x="9" y="7"/>
                  </a:lnTo>
                  <a:lnTo>
                    <a:pt x="9" y="4"/>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88" name="Freeform 183">
              <a:extLst>
                <a:ext uri="{FF2B5EF4-FFF2-40B4-BE49-F238E27FC236}">
                  <a16:creationId xmlns:a16="http://schemas.microsoft.com/office/drawing/2014/main" id="{FAFED73B-C6E3-0468-B6FE-BADA12C6EE45}"/>
                </a:ext>
              </a:extLst>
            </p:cNvPr>
            <p:cNvSpPr>
              <a:spLocks/>
            </p:cNvSpPr>
            <p:nvPr/>
          </p:nvSpPr>
          <p:spPr bwMode="auto">
            <a:xfrm>
              <a:off x="3443" y="4180"/>
              <a:ext cx="25" cy="25"/>
            </a:xfrm>
            <a:custGeom>
              <a:avLst/>
              <a:gdLst>
                <a:gd name="T0" fmla="*/ 25 w 28"/>
                <a:gd name="T1" fmla="*/ 0 h 28"/>
                <a:gd name="T2" fmla="*/ 20 w 28"/>
                <a:gd name="T3" fmla="*/ 0 h 28"/>
                <a:gd name="T4" fmla="*/ 15 w 28"/>
                <a:gd name="T5" fmla="*/ 2 h 28"/>
                <a:gd name="T6" fmla="*/ 11 w 28"/>
                <a:gd name="T7" fmla="*/ 4 h 28"/>
                <a:gd name="T8" fmla="*/ 7 w 28"/>
                <a:gd name="T9" fmla="*/ 6 h 28"/>
                <a:gd name="T10" fmla="*/ 4 w 28"/>
                <a:gd name="T11" fmla="*/ 11 h 28"/>
                <a:gd name="T12" fmla="*/ 2 w 28"/>
                <a:gd name="T13" fmla="*/ 15 h 28"/>
                <a:gd name="T14" fmla="*/ 0 w 28"/>
                <a:gd name="T15" fmla="*/ 20 h 28"/>
                <a:gd name="T16" fmla="*/ 0 w 28"/>
                <a:gd name="T17" fmla="*/ 25 h 28"/>
                <a:gd name="T18" fmla="*/ 8 w 28"/>
                <a:gd name="T19" fmla="*/ 25 h 28"/>
                <a:gd name="T20" fmla="*/ 8 w 28"/>
                <a:gd name="T21" fmla="*/ 21 h 28"/>
                <a:gd name="T22" fmla="*/ 8 w 28"/>
                <a:gd name="T23" fmla="*/ 18 h 28"/>
                <a:gd name="T24" fmla="*/ 11 w 28"/>
                <a:gd name="T25" fmla="*/ 15 h 28"/>
                <a:gd name="T26" fmla="*/ 13 w 28"/>
                <a:gd name="T27" fmla="*/ 13 h 28"/>
                <a:gd name="T28" fmla="*/ 15 w 28"/>
                <a:gd name="T29" fmla="*/ 11 h 28"/>
                <a:gd name="T30" fmla="*/ 18 w 28"/>
                <a:gd name="T31" fmla="*/ 9 h 28"/>
                <a:gd name="T32" fmla="*/ 21 w 28"/>
                <a:gd name="T33" fmla="*/ 8 h 28"/>
                <a:gd name="T34" fmla="*/ 25 w 28"/>
                <a:gd name="T35" fmla="*/ 8 h 28"/>
                <a:gd name="T36" fmla="*/ 25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0"/>
                  </a:moveTo>
                  <a:lnTo>
                    <a:pt x="22" y="0"/>
                  </a:lnTo>
                  <a:lnTo>
                    <a:pt x="17" y="2"/>
                  </a:lnTo>
                  <a:lnTo>
                    <a:pt x="12" y="4"/>
                  </a:lnTo>
                  <a:lnTo>
                    <a:pt x="8" y="7"/>
                  </a:lnTo>
                  <a:lnTo>
                    <a:pt x="4" y="12"/>
                  </a:lnTo>
                  <a:lnTo>
                    <a:pt x="2" y="17"/>
                  </a:lnTo>
                  <a:lnTo>
                    <a:pt x="0" y="22"/>
                  </a:lnTo>
                  <a:lnTo>
                    <a:pt x="0" y="28"/>
                  </a:lnTo>
                  <a:lnTo>
                    <a:pt x="9" y="28"/>
                  </a:lnTo>
                  <a:lnTo>
                    <a:pt x="9" y="24"/>
                  </a:lnTo>
                  <a:lnTo>
                    <a:pt x="9" y="20"/>
                  </a:lnTo>
                  <a:lnTo>
                    <a:pt x="12" y="17"/>
                  </a:lnTo>
                  <a:lnTo>
                    <a:pt x="14" y="14"/>
                  </a:lnTo>
                  <a:lnTo>
                    <a:pt x="17" y="12"/>
                  </a:lnTo>
                  <a:lnTo>
                    <a:pt x="20" y="10"/>
                  </a:lnTo>
                  <a:lnTo>
                    <a:pt x="23" y="9"/>
                  </a:lnTo>
                  <a:lnTo>
                    <a:pt x="28" y="9"/>
                  </a:lnTo>
                  <a:lnTo>
                    <a:pt x="28"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89" name="Freeform 184">
              <a:extLst>
                <a:ext uri="{FF2B5EF4-FFF2-40B4-BE49-F238E27FC236}">
                  <a16:creationId xmlns:a16="http://schemas.microsoft.com/office/drawing/2014/main" id="{ECF03B75-6EA5-4304-20E5-C3C2E9E6880F}"/>
                </a:ext>
              </a:extLst>
            </p:cNvPr>
            <p:cNvSpPr>
              <a:spLocks/>
            </p:cNvSpPr>
            <p:nvPr/>
          </p:nvSpPr>
          <p:spPr bwMode="auto">
            <a:xfrm>
              <a:off x="3179" y="3990"/>
              <a:ext cx="42" cy="42"/>
            </a:xfrm>
            <a:custGeom>
              <a:avLst/>
              <a:gdLst>
                <a:gd name="T0" fmla="*/ 21 w 47"/>
                <a:gd name="T1" fmla="*/ 0 h 48"/>
                <a:gd name="T2" fmla="*/ 26 w 47"/>
                <a:gd name="T3" fmla="*/ 1 h 48"/>
                <a:gd name="T4" fmla="*/ 29 w 47"/>
                <a:gd name="T5" fmla="*/ 2 h 48"/>
                <a:gd name="T6" fmla="*/ 33 w 47"/>
                <a:gd name="T7" fmla="*/ 4 h 48"/>
                <a:gd name="T8" fmla="*/ 36 w 47"/>
                <a:gd name="T9" fmla="*/ 6 h 48"/>
                <a:gd name="T10" fmla="*/ 38 w 47"/>
                <a:gd name="T11" fmla="*/ 10 h 48"/>
                <a:gd name="T12" fmla="*/ 40 w 47"/>
                <a:gd name="T13" fmla="*/ 13 h 48"/>
                <a:gd name="T14" fmla="*/ 42 w 47"/>
                <a:gd name="T15" fmla="*/ 17 h 48"/>
                <a:gd name="T16" fmla="*/ 42 w 47"/>
                <a:gd name="T17" fmla="*/ 21 h 48"/>
                <a:gd name="T18" fmla="*/ 42 w 47"/>
                <a:gd name="T19" fmla="*/ 25 h 48"/>
                <a:gd name="T20" fmla="*/ 40 w 47"/>
                <a:gd name="T21" fmla="*/ 29 h 48"/>
                <a:gd name="T22" fmla="*/ 38 w 47"/>
                <a:gd name="T23" fmla="*/ 33 h 48"/>
                <a:gd name="T24" fmla="*/ 36 w 47"/>
                <a:gd name="T25" fmla="*/ 36 h 48"/>
                <a:gd name="T26" fmla="*/ 33 w 47"/>
                <a:gd name="T27" fmla="*/ 39 h 48"/>
                <a:gd name="T28" fmla="*/ 29 w 47"/>
                <a:gd name="T29" fmla="*/ 41 h 48"/>
                <a:gd name="T30" fmla="*/ 26 w 47"/>
                <a:gd name="T31" fmla="*/ 41 h 48"/>
                <a:gd name="T32" fmla="*/ 21 w 47"/>
                <a:gd name="T33" fmla="*/ 42 h 48"/>
                <a:gd name="T34" fmla="*/ 17 w 47"/>
                <a:gd name="T35" fmla="*/ 41 h 48"/>
                <a:gd name="T36" fmla="*/ 13 w 47"/>
                <a:gd name="T37" fmla="*/ 41 h 48"/>
                <a:gd name="T38" fmla="*/ 9 w 47"/>
                <a:gd name="T39" fmla="*/ 39 h 48"/>
                <a:gd name="T40" fmla="*/ 5 w 47"/>
                <a:gd name="T41" fmla="*/ 36 h 48"/>
                <a:gd name="T42" fmla="*/ 3 w 47"/>
                <a:gd name="T43" fmla="*/ 33 h 48"/>
                <a:gd name="T44" fmla="*/ 1 w 47"/>
                <a:gd name="T45" fmla="*/ 29 h 48"/>
                <a:gd name="T46" fmla="*/ 0 w 47"/>
                <a:gd name="T47" fmla="*/ 25 h 48"/>
                <a:gd name="T48" fmla="*/ 0 w 47"/>
                <a:gd name="T49" fmla="*/ 21 h 48"/>
                <a:gd name="T50" fmla="*/ 0 w 47"/>
                <a:gd name="T51" fmla="*/ 17 h 48"/>
                <a:gd name="T52" fmla="*/ 1 w 47"/>
                <a:gd name="T53" fmla="*/ 13 h 48"/>
                <a:gd name="T54" fmla="*/ 3 w 47"/>
                <a:gd name="T55" fmla="*/ 10 h 48"/>
                <a:gd name="T56" fmla="*/ 5 w 47"/>
                <a:gd name="T57" fmla="*/ 6 h 48"/>
                <a:gd name="T58" fmla="*/ 9 w 47"/>
                <a:gd name="T59" fmla="*/ 4 h 48"/>
                <a:gd name="T60" fmla="*/ 13 w 47"/>
                <a:gd name="T61" fmla="*/ 2 h 48"/>
                <a:gd name="T62" fmla="*/ 17 w 47"/>
                <a:gd name="T63" fmla="*/ 1 h 48"/>
                <a:gd name="T64" fmla="*/ 21 w 47"/>
                <a:gd name="T65" fmla="*/ 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7" h="48">
                  <a:moveTo>
                    <a:pt x="24" y="0"/>
                  </a:moveTo>
                  <a:lnTo>
                    <a:pt x="29" y="1"/>
                  </a:lnTo>
                  <a:lnTo>
                    <a:pt x="33" y="2"/>
                  </a:lnTo>
                  <a:lnTo>
                    <a:pt x="37" y="5"/>
                  </a:lnTo>
                  <a:lnTo>
                    <a:pt x="40" y="7"/>
                  </a:lnTo>
                  <a:lnTo>
                    <a:pt x="43" y="11"/>
                  </a:lnTo>
                  <a:lnTo>
                    <a:pt x="45" y="15"/>
                  </a:lnTo>
                  <a:lnTo>
                    <a:pt x="47" y="19"/>
                  </a:lnTo>
                  <a:lnTo>
                    <a:pt x="47" y="24"/>
                  </a:lnTo>
                  <a:lnTo>
                    <a:pt x="47" y="29"/>
                  </a:lnTo>
                  <a:lnTo>
                    <a:pt x="45" y="33"/>
                  </a:lnTo>
                  <a:lnTo>
                    <a:pt x="43" y="38"/>
                  </a:lnTo>
                  <a:lnTo>
                    <a:pt x="40" y="41"/>
                  </a:lnTo>
                  <a:lnTo>
                    <a:pt x="37" y="44"/>
                  </a:lnTo>
                  <a:lnTo>
                    <a:pt x="33" y="47"/>
                  </a:lnTo>
                  <a:lnTo>
                    <a:pt x="29" y="47"/>
                  </a:lnTo>
                  <a:lnTo>
                    <a:pt x="24" y="48"/>
                  </a:lnTo>
                  <a:lnTo>
                    <a:pt x="19" y="47"/>
                  </a:lnTo>
                  <a:lnTo>
                    <a:pt x="14" y="47"/>
                  </a:lnTo>
                  <a:lnTo>
                    <a:pt x="10" y="44"/>
                  </a:lnTo>
                  <a:lnTo>
                    <a:pt x="6" y="41"/>
                  </a:lnTo>
                  <a:lnTo>
                    <a:pt x="3" y="38"/>
                  </a:lnTo>
                  <a:lnTo>
                    <a:pt x="1" y="33"/>
                  </a:lnTo>
                  <a:lnTo>
                    <a:pt x="0" y="29"/>
                  </a:lnTo>
                  <a:lnTo>
                    <a:pt x="0" y="24"/>
                  </a:lnTo>
                  <a:lnTo>
                    <a:pt x="0" y="19"/>
                  </a:lnTo>
                  <a:lnTo>
                    <a:pt x="1" y="15"/>
                  </a:lnTo>
                  <a:lnTo>
                    <a:pt x="3" y="11"/>
                  </a:lnTo>
                  <a:lnTo>
                    <a:pt x="6" y="7"/>
                  </a:lnTo>
                  <a:lnTo>
                    <a:pt x="10" y="5"/>
                  </a:lnTo>
                  <a:lnTo>
                    <a:pt x="14" y="2"/>
                  </a:lnTo>
                  <a:lnTo>
                    <a:pt x="19" y="1"/>
                  </a:lnTo>
                  <a:lnTo>
                    <a:pt x="24"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90" name="Freeform 185">
              <a:extLst>
                <a:ext uri="{FF2B5EF4-FFF2-40B4-BE49-F238E27FC236}">
                  <a16:creationId xmlns:a16="http://schemas.microsoft.com/office/drawing/2014/main" id="{67E71483-2899-3A25-9536-4A8E9D773244}"/>
                </a:ext>
              </a:extLst>
            </p:cNvPr>
            <p:cNvSpPr>
              <a:spLocks/>
            </p:cNvSpPr>
            <p:nvPr/>
          </p:nvSpPr>
          <p:spPr bwMode="auto">
            <a:xfrm>
              <a:off x="3200" y="3986"/>
              <a:ext cx="25" cy="25"/>
            </a:xfrm>
            <a:custGeom>
              <a:avLst/>
              <a:gdLst>
                <a:gd name="T0" fmla="*/ 25 w 28"/>
                <a:gd name="T1" fmla="*/ 25 h 28"/>
                <a:gd name="T2" fmla="*/ 24 w 28"/>
                <a:gd name="T3" fmla="*/ 21 h 28"/>
                <a:gd name="T4" fmla="*/ 22 w 28"/>
                <a:gd name="T5" fmla="*/ 16 h 28"/>
                <a:gd name="T6" fmla="*/ 21 w 28"/>
                <a:gd name="T7" fmla="*/ 12 h 28"/>
                <a:gd name="T8" fmla="*/ 17 w 28"/>
                <a:gd name="T9" fmla="*/ 7 h 28"/>
                <a:gd name="T10" fmla="*/ 13 w 28"/>
                <a:gd name="T11" fmla="*/ 4 h 28"/>
                <a:gd name="T12" fmla="*/ 9 w 28"/>
                <a:gd name="T13" fmla="*/ 2 h 28"/>
                <a:gd name="T14" fmla="*/ 4 w 28"/>
                <a:gd name="T15" fmla="*/ 0 h 28"/>
                <a:gd name="T16" fmla="*/ 0 w 28"/>
                <a:gd name="T17" fmla="*/ 0 h 28"/>
                <a:gd name="T18" fmla="*/ 0 w 28"/>
                <a:gd name="T19" fmla="*/ 8 h 28"/>
                <a:gd name="T20" fmla="*/ 4 w 28"/>
                <a:gd name="T21" fmla="*/ 8 h 28"/>
                <a:gd name="T22" fmla="*/ 6 w 28"/>
                <a:gd name="T23" fmla="*/ 9 h 28"/>
                <a:gd name="T24" fmla="*/ 9 w 28"/>
                <a:gd name="T25" fmla="*/ 12 h 28"/>
                <a:gd name="T26" fmla="*/ 12 w 28"/>
                <a:gd name="T27" fmla="*/ 13 h 28"/>
                <a:gd name="T28" fmla="*/ 13 w 28"/>
                <a:gd name="T29" fmla="*/ 16 h 28"/>
                <a:gd name="T30" fmla="*/ 16 w 28"/>
                <a:gd name="T31" fmla="*/ 19 h 28"/>
                <a:gd name="T32" fmla="*/ 16 w 28"/>
                <a:gd name="T33" fmla="*/ 21 h 28"/>
                <a:gd name="T34" fmla="*/ 17 w 28"/>
                <a:gd name="T35" fmla="*/ 25 h 28"/>
                <a:gd name="T36" fmla="*/ 25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28"/>
                  </a:moveTo>
                  <a:lnTo>
                    <a:pt x="27" y="23"/>
                  </a:lnTo>
                  <a:lnTo>
                    <a:pt x="25" y="18"/>
                  </a:lnTo>
                  <a:lnTo>
                    <a:pt x="23" y="13"/>
                  </a:lnTo>
                  <a:lnTo>
                    <a:pt x="19" y="8"/>
                  </a:lnTo>
                  <a:lnTo>
                    <a:pt x="14" y="4"/>
                  </a:lnTo>
                  <a:lnTo>
                    <a:pt x="10" y="2"/>
                  </a:lnTo>
                  <a:lnTo>
                    <a:pt x="5" y="0"/>
                  </a:lnTo>
                  <a:lnTo>
                    <a:pt x="0" y="0"/>
                  </a:lnTo>
                  <a:lnTo>
                    <a:pt x="0" y="9"/>
                  </a:lnTo>
                  <a:lnTo>
                    <a:pt x="4" y="9"/>
                  </a:lnTo>
                  <a:lnTo>
                    <a:pt x="7" y="10"/>
                  </a:lnTo>
                  <a:lnTo>
                    <a:pt x="10" y="13"/>
                  </a:lnTo>
                  <a:lnTo>
                    <a:pt x="13" y="14"/>
                  </a:lnTo>
                  <a:lnTo>
                    <a:pt x="15" y="18"/>
                  </a:lnTo>
                  <a:lnTo>
                    <a:pt x="18" y="21"/>
                  </a:lnTo>
                  <a:lnTo>
                    <a:pt x="18" y="24"/>
                  </a:lnTo>
                  <a:lnTo>
                    <a:pt x="19" y="28"/>
                  </a:lnTo>
                  <a:lnTo>
                    <a:pt x="28"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91" name="Freeform 186">
              <a:extLst>
                <a:ext uri="{FF2B5EF4-FFF2-40B4-BE49-F238E27FC236}">
                  <a16:creationId xmlns:a16="http://schemas.microsoft.com/office/drawing/2014/main" id="{C4951069-8B83-08B8-9A6E-A4FC24DAEA13}"/>
                </a:ext>
              </a:extLst>
            </p:cNvPr>
            <p:cNvSpPr>
              <a:spLocks/>
            </p:cNvSpPr>
            <p:nvPr/>
          </p:nvSpPr>
          <p:spPr bwMode="auto">
            <a:xfrm>
              <a:off x="3200" y="4011"/>
              <a:ext cx="25" cy="25"/>
            </a:xfrm>
            <a:custGeom>
              <a:avLst/>
              <a:gdLst>
                <a:gd name="T0" fmla="*/ 0 w 28"/>
                <a:gd name="T1" fmla="*/ 25 h 28"/>
                <a:gd name="T2" fmla="*/ 4 w 28"/>
                <a:gd name="T3" fmla="*/ 25 h 28"/>
                <a:gd name="T4" fmla="*/ 9 w 28"/>
                <a:gd name="T5" fmla="*/ 24 h 28"/>
                <a:gd name="T6" fmla="*/ 13 w 28"/>
                <a:gd name="T7" fmla="*/ 21 h 28"/>
                <a:gd name="T8" fmla="*/ 17 w 28"/>
                <a:gd name="T9" fmla="*/ 18 h 28"/>
                <a:gd name="T10" fmla="*/ 21 w 28"/>
                <a:gd name="T11" fmla="*/ 14 h 28"/>
                <a:gd name="T12" fmla="*/ 22 w 28"/>
                <a:gd name="T13" fmla="*/ 10 h 28"/>
                <a:gd name="T14" fmla="*/ 24 w 28"/>
                <a:gd name="T15" fmla="*/ 5 h 28"/>
                <a:gd name="T16" fmla="*/ 25 w 28"/>
                <a:gd name="T17" fmla="*/ 0 h 28"/>
                <a:gd name="T18" fmla="*/ 17 w 28"/>
                <a:gd name="T19" fmla="*/ 0 h 28"/>
                <a:gd name="T20" fmla="*/ 16 w 28"/>
                <a:gd name="T21" fmla="*/ 4 h 28"/>
                <a:gd name="T22" fmla="*/ 16 w 28"/>
                <a:gd name="T23" fmla="*/ 7 h 28"/>
                <a:gd name="T24" fmla="*/ 13 w 28"/>
                <a:gd name="T25" fmla="*/ 10 h 28"/>
                <a:gd name="T26" fmla="*/ 12 w 28"/>
                <a:gd name="T27" fmla="*/ 13 h 28"/>
                <a:gd name="T28" fmla="*/ 8 w 28"/>
                <a:gd name="T29" fmla="*/ 14 h 28"/>
                <a:gd name="T30" fmla="*/ 6 w 28"/>
                <a:gd name="T31" fmla="*/ 16 h 28"/>
                <a:gd name="T32" fmla="*/ 4 w 28"/>
                <a:gd name="T33" fmla="*/ 17 h 28"/>
                <a:gd name="T34" fmla="*/ 0 w 28"/>
                <a:gd name="T35" fmla="*/ 17 h 28"/>
                <a:gd name="T36" fmla="*/ 0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28"/>
                  </a:moveTo>
                  <a:lnTo>
                    <a:pt x="5" y="28"/>
                  </a:lnTo>
                  <a:lnTo>
                    <a:pt x="10" y="27"/>
                  </a:lnTo>
                  <a:lnTo>
                    <a:pt x="15" y="24"/>
                  </a:lnTo>
                  <a:lnTo>
                    <a:pt x="19" y="20"/>
                  </a:lnTo>
                  <a:lnTo>
                    <a:pt x="23" y="16"/>
                  </a:lnTo>
                  <a:lnTo>
                    <a:pt x="25" y="11"/>
                  </a:lnTo>
                  <a:lnTo>
                    <a:pt x="27" y="6"/>
                  </a:lnTo>
                  <a:lnTo>
                    <a:pt x="28" y="0"/>
                  </a:lnTo>
                  <a:lnTo>
                    <a:pt x="19" y="0"/>
                  </a:lnTo>
                  <a:lnTo>
                    <a:pt x="18" y="4"/>
                  </a:lnTo>
                  <a:lnTo>
                    <a:pt x="18" y="8"/>
                  </a:lnTo>
                  <a:lnTo>
                    <a:pt x="15" y="11"/>
                  </a:lnTo>
                  <a:lnTo>
                    <a:pt x="13" y="14"/>
                  </a:lnTo>
                  <a:lnTo>
                    <a:pt x="9" y="16"/>
                  </a:lnTo>
                  <a:lnTo>
                    <a:pt x="7" y="18"/>
                  </a:lnTo>
                  <a:lnTo>
                    <a:pt x="4" y="19"/>
                  </a:lnTo>
                  <a:lnTo>
                    <a:pt x="0" y="19"/>
                  </a:lnTo>
                  <a:lnTo>
                    <a:pt x="0"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92" name="Freeform 187">
              <a:extLst>
                <a:ext uri="{FF2B5EF4-FFF2-40B4-BE49-F238E27FC236}">
                  <a16:creationId xmlns:a16="http://schemas.microsoft.com/office/drawing/2014/main" id="{07C9FF56-9457-7C8C-3F3F-C1D25DE62B1B}"/>
                </a:ext>
              </a:extLst>
            </p:cNvPr>
            <p:cNvSpPr>
              <a:spLocks/>
            </p:cNvSpPr>
            <p:nvPr/>
          </p:nvSpPr>
          <p:spPr bwMode="auto">
            <a:xfrm>
              <a:off x="3174" y="4011"/>
              <a:ext cx="26" cy="25"/>
            </a:xfrm>
            <a:custGeom>
              <a:avLst/>
              <a:gdLst>
                <a:gd name="T0" fmla="*/ 0 w 29"/>
                <a:gd name="T1" fmla="*/ 0 h 28"/>
                <a:gd name="T2" fmla="*/ 1 w 29"/>
                <a:gd name="T3" fmla="*/ 5 h 28"/>
                <a:gd name="T4" fmla="*/ 2 w 29"/>
                <a:gd name="T5" fmla="*/ 10 h 28"/>
                <a:gd name="T6" fmla="*/ 4 w 29"/>
                <a:gd name="T7" fmla="*/ 14 h 28"/>
                <a:gd name="T8" fmla="*/ 7 w 29"/>
                <a:gd name="T9" fmla="*/ 18 h 28"/>
                <a:gd name="T10" fmla="*/ 11 w 29"/>
                <a:gd name="T11" fmla="*/ 21 h 28"/>
                <a:gd name="T12" fmla="*/ 15 w 29"/>
                <a:gd name="T13" fmla="*/ 24 h 28"/>
                <a:gd name="T14" fmla="*/ 21 w 29"/>
                <a:gd name="T15" fmla="*/ 25 h 28"/>
                <a:gd name="T16" fmla="*/ 26 w 29"/>
                <a:gd name="T17" fmla="*/ 25 h 28"/>
                <a:gd name="T18" fmla="*/ 26 w 29"/>
                <a:gd name="T19" fmla="*/ 17 h 28"/>
                <a:gd name="T20" fmla="*/ 22 w 29"/>
                <a:gd name="T21" fmla="*/ 17 h 28"/>
                <a:gd name="T22" fmla="*/ 18 w 29"/>
                <a:gd name="T23" fmla="*/ 16 h 28"/>
                <a:gd name="T24" fmla="*/ 16 w 29"/>
                <a:gd name="T25" fmla="*/ 15 h 28"/>
                <a:gd name="T26" fmla="*/ 13 w 29"/>
                <a:gd name="T27" fmla="*/ 13 h 28"/>
                <a:gd name="T28" fmla="*/ 10 w 29"/>
                <a:gd name="T29" fmla="*/ 10 h 28"/>
                <a:gd name="T30" fmla="*/ 9 w 29"/>
                <a:gd name="T31" fmla="*/ 7 h 28"/>
                <a:gd name="T32" fmla="*/ 9 w 29"/>
                <a:gd name="T33" fmla="*/ 4 h 28"/>
                <a:gd name="T34" fmla="*/ 8 w 29"/>
                <a:gd name="T35" fmla="*/ 0 h 28"/>
                <a:gd name="T36" fmla="*/ 0 w 29"/>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0" y="0"/>
                  </a:moveTo>
                  <a:lnTo>
                    <a:pt x="1" y="6"/>
                  </a:lnTo>
                  <a:lnTo>
                    <a:pt x="2" y="11"/>
                  </a:lnTo>
                  <a:lnTo>
                    <a:pt x="5" y="16"/>
                  </a:lnTo>
                  <a:lnTo>
                    <a:pt x="8" y="20"/>
                  </a:lnTo>
                  <a:lnTo>
                    <a:pt x="12" y="23"/>
                  </a:lnTo>
                  <a:lnTo>
                    <a:pt x="17" y="27"/>
                  </a:lnTo>
                  <a:lnTo>
                    <a:pt x="23" y="28"/>
                  </a:lnTo>
                  <a:lnTo>
                    <a:pt x="29" y="28"/>
                  </a:lnTo>
                  <a:lnTo>
                    <a:pt x="29" y="19"/>
                  </a:lnTo>
                  <a:lnTo>
                    <a:pt x="24" y="19"/>
                  </a:lnTo>
                  <a:lnTo>
                    <a:pt x="20" y="18"/>
                  </a:lnTo>
                  <a:lnTo>
                    <a:pt x="18" y="17"/>
                  </a:lnTo>
                  <a:lnTo>
                    <a:pt x="15" y="14"/>
                  </a:lnTo>
                  <a:lnTo>
                    <a:pt x="11" y="11"/>
                  </a:lnTo>
                  <a:lnTo>
                    <a:pt x="10" y="8"/>
                  </a:lnTo>
                  <a:lnTo>
                    <a:pt x="10" y="4"/>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93" name="Freeform 188">
              <a:extLst>
                <a:ext uri="{FF2B5EF4-FFF2-40B4-BE49-F238E27FC236}">
                  <a16:creationId xmlns:a16="http://schemas.microsoft.com/office/drawing/2014/main" id="{A116F14C-D2C2-079A-2895-7AA997AB8CEF}"/>
                </a:ext>
              </a:extLst>
            </p:cNvPr>
            <p:cNvSpPr>
              <a:spLocks/>
            </p:cNvSpPr>
            <p:nvPr/>
          </p:nvSpPr>
          <p:spPr bwMode="auto">
            <a:xfrm>
              <a:off x="3174" y="3986"/>
              <a:ext cx="26" cy="25"/>
            </a:xfrm>
            <a:custGeom>
              <a:avLst/>
              <a:gdLst>
                <a:gd name="T0" fmla="*/ 26 w 29"/>
                <a:gd name="T1" fmla="*/ 0 h 28"/>
                <a:gd name="T2" fmla="*/ 21 w 29"/>
                <a:gd name="T3" fmla="*/ 0 h 28"/>
                <a:gd name="T4" fmla="*/ 15 w 29"/>
                <a:gd name="T5" fmla="*/ 2 h 28"/>
                <a:gd name="T6" fmla="*/ 11 w 29"/>
                <a:gd name="T7" fmla="*/ 4 h 28"/>
                <a:gd name="T8" fmla="*/ 7 w 29"/>
                <a:gd name="T9" fmla="*/ 7 h 28"/>
                <a:gd name="T10" fmla="*/ 4 w 29"/>
                <a:gd name="T11" fmla="*/ 12 h 28"/>
                <a:gd name="T12" fmla="*/ 2 w 29"/>
                <a:gd name="T13" fmla="*/ 16 h 28"/>
                <a:gd name="T14" fmla="*/ 1 w 29"/>
                <a:gd name="T15" fmla="*/ 21 h 28"/>
                <a:gd name="T16" fmla="*/ 0 w 29"/>
                <a:gd name="T17" fmla="*/ 25 h 28"/>
                <a:gd name="T18" fmla="*/ 8 w 29"/>
                <a:gd name="T19" fmla="*/ 25 h 28"/>
                <a:gd name="T20" fmla="*/ 9 w 29"/>
                <a:gd name="T21" fmla="*/ 21 h 28"/>
                <a:gd name="T22" fmla="*/ 9 w 29"/>
                <a:gd name="T23" fmla="*/ 19 h 28"/>
                <a:gd name="T24" fmla="*/ 11 w 29"/>
                <a:gd name="T25" fmla="*/ 16 h 28"/>
                <a:gd name="T26" fmla="*/ 13 w 29"/>
                <a:gd name="T27" fmla="*/ 13 h 28"/>
                <a:gd name="T28" fmla="*/ 16 w 29"/>
                <a:gd name="T29" fmla="*/ 12 h 28"/>
                <a:gd name="T30" fmla="*/ 18 w 29"/>
                <a:gd name="T31" fmla="*/ 9 h 28"/>
                <a:gd name="T32" fmla="*/ 22 w 29"/>
                <a:gd name="T33" fmla="*/ 8 h 28"/>
                <a:gd name="T34" fmla="*/ 26 w 29"/>
                <a:gd name="T35" fmla="*/ 8 h 28"/>
                <a:gd name="T36" fmla="*/ 26 w 29"/>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29" y="0"/>
                  </a:moveTo>
                  <a:lnTo>
                    <a:pt x="23" y="0"/>
                  </a:lnTo>
                  <a:lnTo>
                    <a:pt x="17" y="2"/>
                  </a:lnTo>
                  <a:lnTo>
                    <a:pt x="12" y="4"/>
                  </a:lnTo>
                  <a:lnTo>
                    <a:pt x="8" y="8"/>
                  </a:lnTo>
                  <a:lnTo>
                    <a:pt x="5" y="13"/>
                  </a:lnTo>
                  <a:lnTo>
                    <a:pt x="2" y="18"/>
                  </a:lnTo>
                  <a:lnTo>
                    <a:pt x="1" y="23"/>
                  </a:lnTo>
                  <a:lnTo>
                    <a:pt x="0" y="28"/>
                  </a:lnTo>
                  <a:lnTo>
                    <a:pt x="9" y="28"/>
                  </a:lnTo>
                  <a:lnTo>
                    <a:pt x="10" y="24"/>
                  </a:lnTo>
                  <a:lnTo>
                    <a:pt x="10" y="21"/>
                  </a:lnTo>
                  <a:lnTo>
                    <a:pt x="12" y="18"/>
                  </a:lnTo>
                  <a:lnTo>
                    <a:pt x="15" y="14"/>
                  </a:lnTo>
                  <a:lnTo>
                    <a:pt x="18" y="13"/>
                  </a:lnTo>
                  <a:lnTo>
                    <a:pt x="20" y="10"/>
                  </a:lnTo>
                  <a:lnTo>
                    <a:pt x="24" y="9"/>
                  </a:lnTo>
                  <a:lnTo>
                    <a:pt x="29" y="9"/>
                  </a:lnTo>
                  <a:lnTo>
                    <a:pt x="29"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94" name="Freeform 189">
              <a:extLst>
                <a:ext uri="{FF2B5EF4-FFF2-40B4-BE49-F238E27FC236}">
                  <a16:creationId xmlns:a16="http://schemas.microsoft.com/office/drawing/2014/main" id="{C85C4227-D839-2562-1DB2-5E7BCF2D62BB}"/>
                </a:ext>
              </a:extLst>
            </p:cNvPr>
            <p:cNvSpPr>
              <a:spLocks/>
            </p:cNvSpPr>
            <p:nvPr/>
          </p:nvSpPr>
          <p:spPr bwMode="auto">
            <a:xfrm>
              <a:off x="3157" y="3314"/>
              <a:ext cx="42" cy="42"/>
            </a:xfrm>
            <a:custGeom>
              <a:avLst/>
              <a:gdLst>
                <a:gd name="T0" fmla="*/ 21 w 47"/>
                <a:gd name="T1" fmla="*/ 0 h 48"/>
                <a:gd name="T2" fmla="*/ 25 w 47"/>
                <a:gd name="T3" fmla="*/ 1 h 48"/>
                <a:gd name="T4" fmla="*/ 29 w 47"/>
                <a:gd name="T5" fmla="*/ 2 h 48"/>
                <a:gd name="T6" fmla="*/ 32 w 47"/>
                <a:gd name="T7" fmla="*/ 4 h 48"/>
                <a:gd name="T8" fmla="*/ 36 w 47"/>
                <a:gd name="T9" fmla="*/ 6 h 48"/>
                <a:gd name="T10" fmla="*/ 39 w 47"/>
                <a:gd name="T11" fmla="*/ 10 h 48"/>
                <a:gd name="T12" fmla="*/ 40 w 47"/>
                <a:gd name="T13" fmla="*/ 12 h 48"/>
                <a:gd name="T14" fmla="*/ 42 w 47"/>
                <a:gd name="T15" fmla="*/ 17 h 48"/>
                <a:gd name="T16" fmla="*/ 42 w 47"/>
                <a:gd name="T17" fmla="*/ 21 h 48"/>
                <a:gd name="T18" fmla="*/ 42 w 47"/>
                <a:gd name="T19" fmla="*/ 25 h 48"/>
                <a:gd name="T20" fmla="*/ 40 w 47"/>
                <a:gd name="T21" fmla="*/ 29 h 48"/>
                <a:gd name="T22" fmla="*/ 39 w 47"/>
                <a:gd name="T23" fmla="*/ 32 h 48"/>
                <a:gd name="T24" fmla="*/ 36 w 47"/>
                <a:gd name="T25" fmla="*/ 35 h 48"/>
                <a:gd name="T26" fmla="*/ 32 w 47"/>
                <a:gd name="T27" fmla="*/ 39 h 48"/>
                <a:gd name="T28" fmla="*/ 29 w 47"/>
                <a:gd name="T29" fmla="*/ 40 h 48"/>
                <a:gd name="T30" fmla="*/ 25 w 47"/>
                <a:gd name="T31" fmla="*/ 41 h 48"/>
                <a:gd name="T32" fmla="*/ 21 w 47"/>
                <a:gd name="T33" fmla="*/ 42 h 48"/>
                <a:gd name="T34" fmla="*/ 16 w 47"/>
                <a:gd name="T35" fmla="*/ 41 h 48"/>
                <a:gd name="T36" fmla="*/ 13 w 47"/>
                <a:gd name="T37" fmla="*/ 40 h 48"/>
                <a:gd name="T38" fmla="*/ 9 w 47"/>
                <a:gd name="T39" fmla="*/ 39 h 48"/>
                <a:gd name="T40" fmla="*/ 6 w 47"/>
                <a:gd name="T41" fmla="*/ 35 h 48"/>
                <a:gd name="T42" fmla="*/ 3 w 47"/>
                <a:gd name="T43" fmla="*/ 32 h 48"/>
                <a:gd name="T44" fmla="*/ 2 w 47"/>
                <a:gd name="T45" fmla="*/ 29 h 48"/>
                <a:gd name="T46" fmla="*/ 0 w 47"/>
                <a:gd name="T47" fmla="*/ 25 h 48"/>
                <a:gd name="T48" fmla="*/ 0 w 47"/>
                <a:gd name="T49" fmla="*/ 21 h 48"/>
                <a:gd name="T50" fmla="*/ 0 w 47"/>
                <a:gd name="T51" fmla="*/ 17 h 48"/>
                <a:gd name="T52" fmla="*/ 2 w 47"/>
                <a:gd name="T53" fmla="*/ 12 h 48"/>
                <a:gd name="T54" fmla="*/ 3 w 47"/>
                <a:gd name="T55" fmla="*/ 10 h 48"/>
                <a:gd name="T56" fmla="*/ 6 w 47"/>
                <a:gd name="T57" fmla="*/ 6 h 48"/>
                <a:gd name="T58" fmla="*/ 9 w 47"/>
                <a:gd name="T59" fmla="*/ 4 h 48"/>
                <a:gd name="T60" fmla="*/ 13 w 47"/>
                <a:gd name="T61" fmla="*/ 2 h 48"/>
                <a:gd name="T62" fmla="*/ 16 w 47"/>
                <a:gd name="T63" fmla="*/ 1 h 48"/>
                <a:gd name="T64" fmla="*/ 21 w 47"/>
                <a:gd name="T65" fmla="*/ 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7" h="48">
                  <a:moveTo>
                    <a:pt x="23" y="0"/>
                  </a:moveTo>
                  <a:lnTo>
                    <a:pt x="28" y="1"/>
                  </a:lnTo>
                  <a:lnTo>
                    <a:pt x="33" y="2"/>
                  </a:lnTo>
                  <a:lnTo>
                    <a:pt x="36" y="4"/>
                  </a:lnTo>
                  <a:lnTo>
                    <a:pt x="40" y="7"/>
                  </a:lnTo>
                  <a:lnTo>
                    <a:pt x="44" y="11"/>
                  </a:lnTo>
                  <a:lnTo>
                    <a:pt x="45" y="14"/>
                  </a:lnTo>
                  <a:lnTo>
                    <a:pt x="47" y="19"/>
                  </a:lnTo>
                  <a:lnTo>
                    <a:pt x="47" y="24"/>
                  </a:lnTo>
                  <a:lnTo>
                    <a:pt x="47" y="29"/>
                  </a:lnTo>
                  <a:lnTo>
                    <a:pt x="45" y="33"/>
                  </a:lnTo>
                  <a:lnTo>
                    <a:pt x="44" y="37"/>
                  </a:lnTo>
                  <a:lnTo>
                    <a:pt x="40" y="40"/>
                  </a:lnTo>
                  <a:lnTo>
                    <a:pt x="36" y="44"/>
                  </a:lnTo>
                  <a:lnTo>
                    <a:pt x="33" y="46"/>
                  </a:lnTo>
                  <a:lnTo>
                    <a:pt x="28" y="47"/>
                  </a:lnTo>
                  <a:lnTo>
                    <a:pt x="23" y="48"/>
                  </a:lnTo>
                  <a:lnTo>
                    <a:pt x="18" y="47"/>
                  </a:lnTo>
                  <a:lnTo>
                    <a:pt x="14" y="46"/>
                  </a:lnTo>
                  <a:lnTo>
                    <a:pt x="10" y="44"/>
                  </a:lnTo>
                  <a:lnTo>
                    <a:pt x="7" y="40"/>
                  </a:lnTo>
                  <a:lnTo>
                    <a:pt x="3" y="37"/>
                  </a:lnTo>
                  <a:lnTo>
                    <a:pt x="2" y="33"/>
                  </a:lnTo>
                  <a:lnTo>
                    <a:pt x="0" y="29"/>
                  </a:lnTo>
                  <a:lnTo>
                    <a:pt x="0" y="24"/>
                  </a:lnTo>
                  <a:lnTo>
                    <a:pt x="0" y="19"/>
                  </a:lnTo>
                  <a:lnTo>
                    <a:pt x="2" y="14"/>
                  </a:lnTo>
                  <a:lnTo>
                    <a:pt x="3" y="11"/>
                  </a:lnTo>
                  <a:lnTo>
                    <a:pt x="7" y="7"/>
                  </a:lnTo>
                  <a:lnTo>
                    <a:pt x="10" y="4"/>
                  </a:lnTo>
                  <a:lnTo>
                    <a:pt x="14" y="2"/>
                  </a:lnTo>
                  <a:lnTo>
                    <a:pt x="18" y="1"/>
                  </a:lnTo>
                  <a:lnTo>
                    <a:pt x="23"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95" name="Freeform 190">
              <a:extLst>
                <a:ext uri="{FF2B5EF4-FFF2-40B4-BE49-F238E27FC236}">
                  <a16:creationId xmlns:a16="http://schemas.microsoft.com/office/drawing/2014/main" id="{63554BF8-7E42-27FA-DF8E-1767B37E8480}"/>
                </a:ext>
              </a:extLst>
            </p:cNvPr>
            <p:cNvSpPr>
              <a:spLocks/>
            </p:cNvSpPr>
            <p:nvPr/>
          </p:nvSpPr>
          <p:spPr bwMode="auto">
            <a:xfrm>
              <a:off x="3177" y="3310"/>
              <a:ext cx="26" cy="25"/>
            </a:xfrm>
            <a:custGeom>
              <a:avLst/>
              <a:gdLst>
                <a:gd name="T0" fmla="*/ 26 w 29"/>
                <a:gd name="T1" fmla="*/ 25 h 28"/>
                <a:gd name="T2" fmla="*/ 25 w 29"/>
                <a:gd name="T3" fmla="*/ 20 h 28"/>
                <a:gd name="T4" fmla="*/ 23 w 29"/>
                <a:gd name="T5" fmla="*/ 14 h 28"/>
                <a:gd name="T6" fmla="*/ 22 w 29"/>
                <a:gd name="T7" fmla="*/ 11 h 28"/>
                <a:gd name="T8" fmla="*/ 19 w 29"/>
                <a:gd name="T9" fmla="*/ 6 h 28"/>
                <a:gd name="T10" fmla="*/ 14 w 29"/>
                <a:gd name="T11" fmla="*/ 4 h 28"/>
                <a:gd name="T12" fmla="*/ 11 w 29"/>
                <a:gd name="T13" fmla="*/ 2 h 28"/>
                <a:gd name="T14" fmla="*/ 5 w 29"/>
                <a:gd name="T15" fmla="*/ 0 h 28"/>
                <a:gd name="T16" fmla="*/ 0 w 29"/>
                <a:gd name="T17" fmla="*/ 0 h 28"/>
                <a:gd name="T18" fmla="*/ 0 w 29"/>
                <a:gd name="T19" fmla="*/ 7 h 28"/>
                <a:gd name="T20" fmla="*/ 4 w 29"/>
                <a:gd name="T21" fmla="*/ 8 h 28"/>
                <a:gd name="T22" fmla="*/ 7 w 29"/>
                <a:gd name="T23" fmla="*/ 9 h 28"/>
                <a:gd name="T24" fmla="*/ 11 w 29"/>
                <a:gd name="T25" fmla="*/ 11 h 28"/>
                <a:gd name="T26" fmla="*/ 13 w 29"/>
                <a:gd name="T27" fmla="*/ 13 h 28"/>
                <a:gd name="T28" fmla="*/ 15 w 29"/>
                <a:gd name="T29" fmla="*/ 14 h 28"/>
                <a:gd name="T30" fmla="*/ 17 w 29"/>
                <a:gd name="T31" fmla="*/ 18 h 28"/>
                <a:gd name="T32" fmla="*/ 17 w 29"/>
                <a:gd name="T33" fmla="*/ 21 h 28"/>
                <a:gd name="T34" fmla="*/ 18 w 29"/>
                <a:gd name="T35" fmla="*/ 25 h 28"/>
                <a:gd name="T36" fmla="*/ 26 w 29"/>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29" y="28"/>
                  </a:moveTo>
                  <a:lnTo>
                    <a:pt x="28" y="22"/>
                  </a:lnTo>
                  <a:lnTo>
                    <a:pt x="26" y="16"/>
                  </a:lnTo>
                  <a:lnTo>
                    <a:pt x="24" y="12"/>
                  </a:lnTo>
                  <a:lnTo>
                    <a:pt x="21" y="7"/>
                  </a:lnTo>
                  <a:lnTo>
                    <a:pt x="16" y="4"/>
                  </a:lnTo>
                  <a:lnTo>
                    <a:pt x="12" y="2"/>
                  </a:lnTo>
                  <a:lnTo>
                    <a:pt x="6" y="0"/>
                  </a:lnTo>
                  <a:lnTo>
                    <a:pt x="0" y="0"/>
                  </a:lnTo>
                  <a:lnTo>
                    <a:pt x="0" y="8"/>
                  </a:lnTo>
                  <a:lnTo>
                    <a:pt x="5" y="9"/>
                  </a:lnTo>
                  <a:lnTo>
                    <a:pt x="8" y="10"/>
                  </a:lnTo>
                  <a:lnTo>
                    <a:pt x="12" y="12"/>
                  </a:lnTo>
                  <a:lnTo>
                    <a:pt x="14" y="14"/>
                  </a:lnTo>
                  <a:lnTo>
                    <a:pt x="17" y="16"/>
                  </a:lnTo>
                  <a:lnTo>
                    <a:pt x="19" y="20"/>
                  </a:lnTo>
                  <a:lnTo>
                    <a:pt x="19" y="23"/>
                  </a:lnTo>
                  <a:lnTo>
                    <a:pt x="20" y="28"/>
                  </a:lnTo>
                  <a:lnTo>
                    <a:pt x="29"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96" name="Freeform 191">
              <a:extLst>
                <a:ext uri="{FF2B5EF4-FFF2-40B4-BE49-F238E27FC236}">
                  <a16:creationId xmlns:a16="http://schemas.microsoft.com/office/drawing/2014/main" id="{7FAE1664-04C9-0163-92FF-CCFB6F0647E5}"/>
                </a:ext>
              </a:extLst>
            </p:cNvPr>
            <p:cNvSpPr>
              <a:spLocks/>
            </p:cNvSpPr>
            <p:nvPr/>
          </p:nvSpPr>
          <p:spPr bwMode="auto">
            <a:xfrm>
              <a:off x="3177" y="3335"/>
              <a:ext cx="26" cy="25"/>
            </a:xfrm>
            <a:custGeom>
              <a:avLst/>
              <a:gdLst>
                <a:gd name="T0" fmla="*/ 0 w 29"/>
                <a:gd name="T1" fmla="*/ 25 h 28"/>
                <a:gd name="T2" fmla="*/ 5 w 29"/>
                <a:gd name="T3" fmla="*/ 25 h 28"/>
                <a:gd name="T4" fmla="*/ 11 w 29"/>
                <a:gd name="T5" fmla="*/ 23 h 28"/>
                <a:gd name="T6" fmla="*/ 15 w 29"/>
                <a:gd name="T7" fmla="*/ 21 h 28"/>
                <a:gd name="T8" fmla="*/ 19 w 29"/>
                <a:gd name="T9" fmla="*/ 18 h 28"/>
                <a:gd name="T10" fmla="*/ 22 w 29"/>
                <a:gd name="T11" fmla="*/ 14 h 28"/>
                <a:gd name="T12" fmla="*/ 23 w 29"/>
                <a:gd name="T13" fmla="*/ 10 h 28"/>
                <a:gd name="T14" fmla="*/ 25 w 29"/>
                <a:gd name="T15" fmla="*/ 5 h 28"/>
                <a:gd name="T16" fmla="*/ 26 w 29"/>
                <a:gd name="T17" fmla="*/ 0 h 28"/>
                <a:gd name="T18" fmla="*/ 18 w 29"/>
                <a:gd name="T19" fmla="*/ 0 h 28"/>
                <a:gd name="T20" fmla="*/ 17 w 29"/>
                <a:gd name="T21" fmla="*/ 4 h 28"/>
                <a:gd name="T22" fmla="*/ 17 w 29"/>
                <a:gd name="T23" fmla="*/ 6 h 28"/>
                <a:gd name="T24" fmla="*/ 15 w 29"/>
                <a:gd name="T25" fmla="*/ 10 h 28"/>
                <a:gd name="T26" fmla="*/ 13 w 29"/>
                <a:gd name="T27" fmla="*/ 12 h 28"/>
                <a:gd name="T28" fmla="*/ 10 w 29"/>
                <a:gd name="T29" fmla="*/ 14 h 28"/>
                <a:gd name="T30" fmla="*/ 7 w 29"/>
                <a:gd name="T31" fmla="*/ 16 h 28"/>
                <a:gd name="T32" fmla="*/ 4 w 29"/>
                <a:gd name="T33" fmla="*/ 17 h 28"/>
                <a:gd name="T34" fmla="*/ 0 w 29"/>
                <a:gd name="T35" fmla="*/ 18 h 28"/>
                <a:gd name="T36" fmla="*/ 0 w 29"/>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0" y="28"/>
                  </a:moveTo>
                  <a:lnTo>
                    <a:pt x="6" y="28"/>
                  </a:lnTo>
                  <a:lnTo>
                    <a:pt x="12" y="26"/>
                  </a:lnTo>
                  <a:lnTo>
                    <a:pt x="17" y="24"/>
                  </a:lnTo>
                  <a:lnTo>
                    <a:pt x="21" y="20"/>
                  </a:lnTo>
                  <a:lnTo>
                    <a:pt x="24" y="16"/>
                  </a:lnTo>
                  <a:lnTo>
                    <a:pt x="26" y="11"/>
                  </a:lnTo>
                  <a:lnTo>
                    <a:pt x="28" y="6"/>
                  </a:lnTo>
                  <a:lnTo>
                    <a:pt x="29" y="0"/>
                  </a:lnTo>
                  <a:lnTo>
                    <a:pt x="20" y="0"/>
                  </a:lnTo>
                  <a:lnTo>
                    <a:pt x="19" y="4"/>
                  </a:lnTo>
                  <a:lnTo>
                    <a:pt x="19" y="7"/>
                  </a:lnTo>
                  <a:lnTo>
                    <a:pt x="17" y="11"/>
                  </a:lnTo>
                  <a:lnTo>
                    <a:pt x="14" y="13"/>
                  </a:lnTo>
                  <a:lnTo>
                    <a:pt x="11" y="16"/>
                  </a:lnTo>
                  <a:lnTo>
                    <a:pt x="8" y="18"/>
                  </a:lnTo>
                  <a:lnTo>
                    <a:pt x="5" y="19"/>
                  </a:lnTo>
                  <a:lnTo>
                    <a:pt x="0" y="20"/>
                  </a:lnTo>
                  <a:lnTo>
                    <a:pt x="0"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97" name="Freeform 192">
              <a:extLst>
                <a:ext uri="{FF2B5EF4-FFF2-40B4-BE49-F238E27FC236}">
                  <a16:creationId xmlns:a16="http://schemas.microsoft.com/office/drawing/2014/main" id="{5CC030C3-9C40-0754-7AF5-EE9C357C0705}"/>
                </a:ext>
              </a:extLst>
            </p:cNvPr>
            <p:cNvSpPr>
              <a:spLocks/>
            </p:cNvSpPr>
            <p:nvPr/>
          </p:nvSpPr>
          <p:spPr bwMode="auto">
            <a:xfrm>
              <a:off x="3152" y="3335"/>
              <a:ext cx="25" cy="25"/>
            </a:xfrm>
            <a:custGeom>
              <a:avLst/>
              <a:gdLst>
                <a:gd name="T0" fmla="*/ 0 w 28"/>
                <a:gd name="T1" fmla="*/ 0 h 28"/>
                <a:gd name="T2" fmla="*/ 1 w 28"/>
                <a:gd name="T3" fmla="*/ 5 h 28"/>
                <a:gd name="T4" fmla="*/ 3 w 28"/>
                <a:gd name="T5" fmla="*/ 10 h 28"/>
                <a:gd name="T6" fmla="*/ 4 w 28"/>
                <a:gd name="T7" fmla="*/ 14 h 28"/>
                <a:gd name="T8" fmla="*/ 7 w 28"/>
                <a:gd name="T9" fmla="*/ 18 h 28"/>
                <a:gd name="T10" fmla="*/ 11 w 28"/>
                <a:gd name="T11" fmla="*/ 21 h 28"/>
                <a:gd name="T12" fmla="*/ 15 w 28"/>
                <a:gd name="T13" fmla="*/ 23 h 28"/>
                <a:gd name="T14" fmla="*/ 21 w 28"/>
                <a:gd name="T15" fmla="*/ 25 h 28"/>
                <a:gd name="T16" fmla="*/ 25 w 28"/>
                <a:gd name="T17" fmla="*/ 25 h 28"/>
                <a:gd name="T18" fmla="*/ 25 w 28"/>
                <a:gd name="T19" fmla="*/ 18 h 28"/>
                <a:gd name="T20" fmla="*/ 21 w 28"/>
                <a:gd name="T21" fmla="*/ 17 h 28"/>
                <a:gd name="T22" fmla="*/ 19 w 28"/>
                <a:gd name="T23" fmla="*/ 16 h 28"/>
                <a:gd name="T24" fmla="*/ 16 w 28"/>
                <a:gd name="T25" fmla="*/ 14 h 28"/>
                <a:gd name="T26" fmla="*/ 13 w 28"/>
                <a:gd name="T27" fmla="*/ 12 h 28"/>
                <a:gd name="T28" fmla="*/ 11 w 28"/>
                <a:gd name="T29" fmla="*/ 10 h 28"/>
                <a:gd name="T30" fmla="*/ 9 w 28"/>
                <a:gd name="T31" fmla="*/ 6 h 28"/>
                <a:gd name="T32" fmla="*/ 9 w 28"/>
                <a:gd name="T33" fmla="*/ 4 h 28"/>
                <a:gd name="T34" fmla="*/ 8 w 28"/>
                <a:gd name="T35" fmla="*/ 0 h 28"/>
                <a:gd name="T36" fmla="*/ 0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0"/>
                  </a:moveTo>
                  <a:lnTo>
                    <a:pt x="1" y="6"/>
                  </a:lnTo>
                  <a:lnTo>
                    <a:pt x="3" y="11"/>
                  </a:lnTo>
                  <a:lnTo>
                    <a:pt x="5" y="16"/>
                  </a:lnTo>
                  <a:lnTo>
                    <a:pt x="8" y="20"/>
                  </a:lnTo>
                  <a:lnTo>
                    <a:pt x="12" y="23"/>
                  </a:lnTo>
                  <a:lnTo>
                    <a:pt x="17" y="26"/>
                  </a:lnTo>
                  <a:lnTo>
                    <a:pt x="23" y="28"/>
                  </a:lnTo>
                  <a:lnTo>
                    <a:pt x="28" y="28"/>
                  </a:lnTo>
                  <a:lnTo>
                    <a:pt x="28" y="20"/>
                  </a:lnTo>
                  <a:lnTo>
                    <a:pt x="24" y="19"/>
                  </a:lnTo>
                  <a:lnTo>
                    <a:pt x="21" y="18"/>
                  </a:lnTo>
                  <a:lnTo>
                    <a:pt x="18" y="16"/>
                  </a:lnTo>
                  <a:lnTo>
                    <a:pt x="15" y="13"/>
                  </a:lnTo>
                  <a:lnTo>
                    <a:pt x="12" y="11"/>
                  </a:lnTo>
                  <a:lnTo>
                    <a:pt x="10" y="7"/>
                  </a:lnTo>
                  <a:lnTo>
                    <a:pt x="10" y="4"/>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98" name="Freeform 193">
              <a:extLst>
                <a:ext uri="{FF2B5EF4-FFF2-40B4-BE49-F238E27FC236}">
                  <a16:creationId xmlns:a16="http://schemas.microsoft.com/office/drawing/2014/main" id="{18864E82-EEBC-6A40-2956-63515D42036B}"/>
                </a:ext>
              </a:extLst>
            </p:cNvPr>
            <p:cNvSpPr>
              <a:spLocks/>
            </p:cNvSpPr>
            <p:nvPr/>
          </p:nvSpPr>
          <p:spPr bwMode="auto">
            <a:xfrm>
              <a:off x="3152" y="3310"/>
              <a:ext cx="25" cy="25"/>
            </a:xfrm>
            <a:custGeom>
              <a:avLst/>
              <a:gdLst>
                <a:gd name="T0" fmla="*/ 25 w 28"/>
                <a:gd name="T1" fmla="*/ 0 h 28"/>
                <a:gd name="T2" fmla="*/ 21 w 28"/>
                <a:gd name="T3" fmla="*/ 0 h 28"/>
                <a:gd name="T4" fmla="*/ 15 w 28"/>
                <a:gd name="T5" fmla="*/ 2 h 28"/>
                <a:gd name="T6" fmla="*/ 11 w 28"/>
                <a:gd name="T7" fmla="*/ 4 h 28"/>
                <a:gd name="T8" fmla="*/ 7 w 28"/>
                <a:gd name="T9" fmla="*/ 6 h 28"/>
                <a:gd name="T10" fmla="*/ 4 w 28"/>
                <a:gd name="T11" fmla="*/ 11 h 28"/>
                <a:gd name="T12" fmla="*/ 3 w 28"/>
                <a:gd name="T13" fmla="*/ 14 h 28"/>
                <a:gd name="T14" fmla="*/ 1 w 28"/>
                <a:gd name="T15" fmla="*/ 20 h 28"/>
                <a:gd name="T16" fmla="*/ 0 w 28"/>
                <a:gd name="T17" fmla="*/ 25 h 28"/>
                <a:gd name="T18" fmla="*/ 8 w 28"/>
                <a:gd name="T19" fmla="*/ 25 h 28"/>
                <a:gd name="T20" fmla="*/ 9 w 28"/>
                <a:gd name="T21" fmla="*/ 21 h 28"/>
                <a:gd name="T22" fmla="*/ 9 w 28"/>
                <a:gd name="T23" fmla="*/ 18 h 28"/>
                <a:gd name="T24" fmla="*/ 11 w 28"/>
                <a:gd name="T25" fmla="*/ 15 h 28"/>
                <a:gd name="T26" fmla="*/ 13 w 28"/>
                <a:gd name="T27" fmla="*/ 13 h 28"/>
                <a:gd name="T28" fmla="*/ 16 w 28"/>
                <a:gd name="T29" fmla="*/ 11 h 28"/>
                <a:gd name="T30" fmla="*/ 19 w 28"/>
                <a:gd name="T31" fmla="*/ 9 h 28"/>
                <a:gd name="T32" fmla="*/ 21 w 28"/>
                <a:gd name="T33" fmla="*/ 8 h 28"/>
                <a:gd name="T34" fmla="*/ 25 w 28"/>
                <a:gd name="T35" fmla="*/ 7 h 28"/>
                <a:gd name="T36" fmla="*/ 25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0"/>
                  </a:moveTo>
                  <a:lnTo>
                    <a:pt x="23" y="0"/>
                  </a:lnTo>
                  <a:lnTo>
                    <a:pt x="17" y="2"/>
                  </a:lnTo>
                  <a:lnTo>
                    <a:pt x="12" y="4"/>
                  </a:lnTo>
                  <a:lnTo>
                    <a:pt x="8" y="7"/>
                  </a:lnTo>
                  <a:lnTo>
                    <a:pt x="5" y="12"/>
                  </a:lnTo>
                  <a:lnTo>
                    <a:pt x="3" y="16"/>
                  </a:lnTo>
                  <a:lnTo>
                    <a:pt x="1" y="22"/>
                  </a:lnTo>
                  <a:lnTo>
                    <a:pt x="0" y="28"/>
                  </a:lnTo>
                  <a:lnTo>
                    <a:pt x="9" y="28"/>
                  </a:lnTo>
                  <a:lnTo>
                    <a:pt x="10" y="23"/>
                  </a:lnTo>
                  <a:lnTo>
                    <a:pt x="10" y="20"/>
                  </a:lnTo>
                  <a:lnTo>
                    <a:pt x="12" y="17"/>
                  </a:lnTo>
                  <a:lnTo>
                    <a:pt x="15" y="14"/>
                  </a:lnTo>
                  <a:lnTo>
                    <a:pt x="18" y="12"/>
                  </a:lnTo>
                  <a:lnTo>
                    <a:pt x="21" y="10"/>
                  </a:lnTo>
                  <a:lnTo>
                    <a:pt x="24" y="9"/>
                  </a:lnTo>
                  <a:lnTo>
                    <a:pt x="28" y="8"/>
                  </a:lnTo>
                  <a:lnTo>
                    <a:pt x="28"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199" name="Freeform 194">
              <a:extLst>
                <a:ext uri="{FF2B5EF4-FFF2-40B4-BE49-F238E27FC236}">
                  <a16:creationId xmlns:a16="http://schemas.microsoft.com/office/drawing/2014/main" id="{7B065452-E4E4-CBE5-AB80-D540FF16FD59}"/>
                </a:ext>
              </a:extLst>
            </p:cNvPr>
            <p:cNvSpPr>
              <a:spLocks/>
            </p:cNvSpPr>
            <p:nvPr/>
          </p:nvSpPr>
          <p:spPr bwMode="auto">
            <a:xfrm>
              <a:off x="2590" y="3618"/>
              <a:ext cx="43" cy="43"/>
            </a:xfrm>
            <a:custGeom>
              <a:avLst/>
              <a:gdLst>
                <a:gd name="T0" fmla="*/ 22 w 48"/>
                <a:gd name="T1" fmla="*/ 0 h 48"/>
                <a:gd name="T2" fmla="*/ 26 w 48"/>
                <a:gd name="T3" fmla="*/ 1 h 48"/>
                <a:gd name="T4" fmla="*/ 30 w 48"/>
                <a:gd name="T5" fmla="*/ 2 h 48"/>
                <a:gd name="T6" fmla="*/ 33 w 48"/>
                <a:gd name="T7" fmla="*/ 4 h 48"/>
                <a:gd name="T8" fmla="*/ 38 w 48"/>
                <a:gd name="T9" fmla="*/ 6 h 48"/>
                <a:gd name="T10" fmla="*/ 39 w 48"/>
                <a:gd name="T11" fmla="*/ 10 h 48"/>
                <a:gd name="T12" fmla="*/ 42 w 48"/>
                <a:gd name="T13" fmla="*/ 13 h 48"/>
                <a:gd name="T14" fmla="*/ 42 w 48"/>
                <a:gd name="T15" fmla="*/ 17 h 48"/>
                <a:gd name="T16" fmla="*/ 43 w 48"/>
                <a:gd name="T17" fmla="*/ 22 h 48"/>
                <a:gd name="T18" fmla="*/ 42 w 48"/>
                <a:gd name="T19" fmla="*/ 26 h 48"/>
                <a:gd name="T20" fmla="*/ 42 w 48"/>
                <a:gd name="T21" fmla="*/ 30 h 48"/>
                <a:gd name="T22" fmla="*/ 39 w 48"/>
                <a:gd name="T23" fmla="*/ 33 h 48"/>
                <a:gd name="T24" fmla="*/ 38 w 48"/>
                <a:gd name="T25" fmla="*/ 36 h 48"/>
                <a:gd name="T26" fmla="*/ 33 w 48"/>
                <a:gd name="T27" fmla="*/ 39 h 48"/>
                <a:gd name="T28" fmla="*/ 30 w 48"/>
                <a:gd name="T29" fmla="*/ 41 h 48"/>
                <a:gd name="T30" fmla="*/ 26 w 48"/>
                <a:gd name="T31" fmla="*/ 43 h 48"/>
                <a:gd name="T32" fmla="*/ 22 w 48"/>
                <a:gd name="T33" fmla="*/ 43 h 48"/>
                <a:gd name="T34" fmla="*/ 17 w 48"/>
                <a:gd name="T35" fmla="*/ 43 h 48"/>
                <a:gd name="T36" fmla="*/ 13 w 48"/>
                <a:gd name="T37" fmla="*/ 41 h 48"/>
                <a:gd name="T38" fmla="*/ 10 w 48"/>
                <a:gd name="T39" fmla="*/ 39 h 48"/>
                <a:gd name="T40" fmla="*/ 7 w 48"/>
                <a:gd name="T41" fmla="*/ 36 h 48"/>
                <a:gd name="T42" fmla="*/ 4 w 48"/>
                <a:gd name="T43" fmla="*/ 33 h 48"/>
                <a:gd name="T44" fmla="*/ 2 w 48"/>
                <a:gd name="T45" fmla="*/ 30 h 48"/>
                <a:gd name="T46" fmla="*/ 1 w 48"/>
                <a:gd name="T47" fmla="*/ 26 h 48"/>
                <a:gd name="T48" fmla="*/ 0 w 48"/>
                <a:gd name="T49" fmla="*/ 22 h 48"/>
                <a:gd name="T50" fmla="*/ 1 w 48"/>
                <a:gd name="T51" fmla="*/ 17 h 48"/>
                <a:gd name="T52" fmla="*/ 2 w 48"/>
                <a:gd name="T53" fmla="*/ 13 h 48"/>
                <a:gd name="T54" fmla="*/ 4 w 48"/>
                <a:gd name="T55" fmla="*/ 10 h 48"/>
                <a:gd name="T56" fmla="*/ 7 w 48"/>
                <a:gd name="T57" fmla="*/ 6 h 48"/>
                <a:gd name="T58" fmla="*/ 10 w 48"/>
                <a:gd name="T59" fmla="*/ 4 h 48"/>
                <a:gd name="T60" fmla="*/ 13 w 48"/>
                <a:gd name="T61" fmla="*/ 2 h 48"/>
                <a:gd name="T62" fmla="*/ 17 w 48"/>
                <a:gd name="T63" fmla="*/ 1 h 48"/>
                <a:gd name="T64" fmla="*/ 22 w 48"/>
                <a:gd name="T65" fmla="*/ 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 h="48">
                  <a:moveTo>
                    <a:pt x="24" y="0"/>
                  </a:moveTo>
                  <a:lnTo>
                    <a:pt x="29" y="1"/>
                  </a:lnTo>
                  <a:lnTo>
                    <a:pt x="33" y="2"/>
                  </a:lnTo>
                  <a:lnTo>
                    <a:pt x="37" y="4"/>
                  </a:lnTo>
                  <a:lnTo>
                    <a:pt x="42" y="7"/>
                  </a:lnTo>
                  <a:lnTo>
                    <a:pt x="44" y="11"/>
                  </a:lnTo>
                  <a:lnTo>
                    <a:pt x="47" y="15"/>
                  </a:lnTo>
                  <a:lnTo>
                    <a:pt x="47" y="19"/>
                  </a:lnTo>
                  <a:lnTo>
                    <a:pt x="48" y="24"/>
                  </a:lnTo>
                  <a:lnTo>
                    <a:pt x="47" y="29"/>
                  </a:lnTo>
                  <a:lnTo>
                    <a:pt x="47" y="34"/>
                  </a:lnTo>
                  <a:lnTo>
                    <a:pt x="44" y="37"/>
                  </a:lnTo>
                  <a:lnTo>
                    <a:pt x="42" y="40"/>
                  </a:lnTo>
                  <a:lnTo>
                    <a:pt x="37" y="44"/>
                  </a:lnTo>
                  <a:lnTo>
                    <a:pt x="33" y="46"/>
                  </a:lnTo>
                  <a:lnTo>
                    <a:pt x="29" y="48"/>
                  </a:lnTo>
                  <a:lnTo>
                    <a:pt x="24" y="48"/>
                  </a:lnTo>
                  <a:lnTo>
                    <a:pt x="19" y="48"/>
                  </a:lnTo>
                  <a:lnTo>
                    <a:pt x="15" y="46"/>
                  </a:lnTo>
                  <a:lnTo>
                    <a:pt x="11" y="44"/>
                  </a:lnTo>
                  <a:lnTo>
                    <a:pt x="8" y="40"/>
                  </a:lnTo>
                  <a:lnTo>
                    <a:pt x="4" y="37"/>
                  </a:lnTo>
                  <a:lnTo>
                    <a:pt x="2" y="34"/>
                  </a:lnTo>
                  <a:lnTo>
                    <a:pt x="1" y="29"/>
                  </a:lnTo>
                  <a:lnTo>
                    <a:pt x="0" y="24"/>
                  </a:lnTo>
                  <a:lnTo>
                    <a:pt x="1" y="19"/>
                  </a:lnTo>
                  <a:lnTo>
                    <a:pt x="2" y="15"/>
                  </a:lnTo>
                  <a:lnTo>
                    <a:pt x="4" y="11"/>
                  </a:lnTo>
                  <a:lnTo>
                    <a:pt x="8" y="7"/>
                  </a:lnTo>
                  <a:lnTo>
                    <a:pt x="11" y="4"/>
                  </a:lnTo>
                  <a:lnTo>
                    <a:pt x="15" y="2"/>
                  </a:lnTo>
                  <a:lnTo>
                    <a:pt x="19" y="1"/>
                  </a:lnTo>
                  <a:lnTo>
                    <a:pt x="24"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00" name="Freeform 195">
              <a:extLst>
                <a:ext uri="{FF2B5EF4-FFF2-40B4-BE49-F238E27FC236}">
                  <a16:creationId xmlns:a16="http://schemas.microsoft.com/office/drawing/2014/main" id="{4738CE28-8F26-7204-7A5C-B6D921BF5A68}"/>
                </a:ext>
              </a:extLst>
            </p:cNvPr>
            <p:cNvSpPr>
              <a:spLocks/>
            </p:cNvSpPr>
            <p:nvPr/>
          </p:nvSpPr>
          <p:spPr bwMode="auto">
            <a:xfrm>
              <a:off x="2611" y="3615"/>
              <a:ext cx="26" cy="25"/>
            </a:xfrm>
            <a:custGeom>
              <a:avLst/>
              <a:gdLst>
                <a:gd name="T0" fmla="*/ 26 w 29"/>
                <a:gd name="T1" fmla="*/ 25 h 28"/>
                <a:gd name="T2" fmla="*/ 25 w 29"/>
                <a:gd name="T3" fmla="*/ 21 h 28"/>
                <a:gd name="T4" fmla="*/ 24 w 29"/>
                <a:gd name="T5" fmla="*/ 15 h 28"/>
                <a:gd name="T6" fmla="*/ 22 w 29"/>
                <a:gd name="T7" fmla="*/ 12 h 28"/>
                <a:gd name="T8" fmla="*/ 19 w 29"/>
                <a:gd name="T9" fmla="*/ 7 h 28"/>
                <a:gd name="T10" fmla="*/ 14 w 29"/>
                <a:gd name="T11" fmla="*/ 4 h 28"/>
                <a:gd name="T12" fmla="*/ 10 w 29"/>
                <a:gd name="T13" fmla="*/ 2 h 28"/>
                <a:gd name="T14" fmla="*/ 5 w 29"/>
                <a:gd name="T15" fmla="*/ 1 h 28"/>
                <a:gd name="T16" fmla="*/ 0 w 29"/>
                <a:gd name="T17" fmla="*/ 0 h 28"/>
                <a:gd name="T18" fmla="*/ 0 w 29"/>
                <a:gd name="T19" fmla="*/ 8 h 28"/>
                <a:gd name="T20" fmla="*/ 4 w 29"/>
                <a:gd name="T21" fmla="*/ 9 h 28"/>
                <a:gd name="T22" fmla="*/ 7 w 29"/>
                <a:gd name="T23" fmla="*/ 9 h 28"/>
                <a:gd name="T24" fmla="*/ 10 w 29"/>
                <a:gd name="T25" fmla="*/ 11 h 28"/>
                <a:gd name="T26" fmla="*/ 13 w 29"/>
                <a:gd name="T27" fmla="*/ 13 h 28"/>
                <a:gd name="T28" fmla="*/ 14 w 29"/>
                <a:gd name="T29" fmla="*/ 15 h 28"/>
                <a:gd name="T30" fmla="*/ 16 w 29"/>
                <a:gd name="T31" fmla="*/ 18 h 28"/>
                <a:gd name="T32" fmla="*/ 17 w 29"/>
                <a:gd name="T33" fmla="*/ 21 h 28"/>
                <a:gd name="T34" fmla="*/ 18 w 29"/>
                <a:gd name="T35" fmla="*/ 25 h 28"/>
                <a:gd name="T36" fmla="*/ 26 w 29"/>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29" y="28"/>
                  </a:moveTo>
                  <a:lnTo>
                    <a:pt x="28" y="23"/>
                  </a:lnTo>
                  <a:lnTo>
                    <a:pt x="27" y="17"/>
                  </a:lnTo>
                  <a:lnTo>
                    <a:pt x="24" y="13"/>
                  </a:lnTo>
                  <a:lnTo>
                    <a:pt x="21" y="8"/>
                  </a:lnTo>
                  <a:lnTo>
                    <a:pt x="16" y="4"/>
                  </a:lnTo>
                  <a:lnTo>
                    <a:pt x="11" y="2"/>
                  </a:lnTo>
                  <a:lnTo>
                    <a:pt x="6" y="1"/>
                  </a:lnTo>
                  <a:lnTo>
                    <a:pt x="0" y="0"/>
                  </a:lnTo>
                  <a:lnTo>
                    <a:pt x="0" y="9"/>
                  </a:lnTo>
                  <a:lnTo>
                    <a:pt x="4" y="10"/>
                  </a:lnTo>
                  <a:lnTo>
                    <a:pt x="8" y="10"/>
                  </a:lnTo>
                  <a:lnTo>
                    <a:pt x="11" y="12"/>
                  </a:lnTo>
                  <a:lnTo>
                    <a:pt x="14" y="15"/>
                  </a:lnTo>
                  <a:lnTo>
                    <a:pt x="16" y="17"/>
                  </a:lnTo>
                  <a:lnTo>
                    <a:pt x="18" y="20"/>
                  </a:lnTo>
                  <a:lnTo>
                    <a:pt x="19" y="24"/>
                  </a:lnTo>
                  <a:lnTo>
                    <a:pt x="20" y="28"/>
                  </a:lnTo>
                  <a:lnTo>
                    <a:pt x="29"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01" name="Freeform 196">
              <a:extLst>
                <a:ext uri="{FF2B5EF4-FFF2-40B4-BE49-F238E27FC236}">
                  <a16:creationId xmlns:a16="http://schemas.microsoft.com/office/drawing/2014/main" id="{70A60A7B-33DD-02BB-84BA-967DA762F3B3}"/>
                </a:ext>
              </a:extLst>
            </p:cNvPr>
            <p:cNvSpPr>
              <a:spLocks/>
            </p:cNvSpPr>
            <p:nvPr/>
          </p:nvSpPr>
          <p:spPr bwMode="auto">
            <a:xfrm>
              <a:off x="2611" y="3640"/>
              <a:ext cx="26" cy="25"/>
            </a:xfrm>
            <a:custGeom>
              <a:avLst/>
              <a:gdLst>
                <a:gd name="T0" fmla="*/ 0 w 29"/>
                <a:gd name="T1" fmla="*/ 25 h 29"/>
                <a:gd name="T2" fmla="*/ 5 w 29"/>
                <a:gd name="T3" fmla="*/ 24 h 29"/>
                <a:gd name="T4" fmla="*/ 10 w 29"/>
                <a:gd name="T5" fmla="*/ 22 h 29"/>
                <a:gd name="T6" fmla="*/ 14 w 29"/>
                <a:gd name="T7" fmla="*/ 21 h 29"/>
                <a:gd name="T8" fmla="*/ 19 w 29"/>
                <a:gd name="T9" fmla="*/ 17 h 29"/>
                <a:gd name="T10" fmla="*/ 22 w 29"/>
                <a:gd name="T11" fmla="*/ 14 h 29"/>
                <a:gd name="T12" fmla="*/ 24 w 29"/>
                <a:gd name="T13" fmla="*/ 9 h 29"/>
                <a:gd name="T14" fmla="*/ 25 w 29"/>
                <a:gd name="T15" fmla="*/ 5 h 29"/>
                <a:gd name="T16" fmla="*/ 26 w 29"/>
                <a:gd name="T17" fmla="*/ 0 h 29"/>
                <a:gd name="T18" fmla="*/ 18 w 29"/>
                <a:gd name="T19" fmla="*/ 0 h 29"/>
                <a:gd name="T20" fmla="*/ 17 w 29"/>
                <a:gd name="T21" fmla="*/ 4 h 29"/>
                <a:gd name="T22" fmla="*/ 16 w 29"/>
                <a:gd name="T23" fmla="*/ 7 h 29"/>
                <a:gd name="T24" fmla="*/ 14 w 29"/>
                <a:gd name="T25" fmla="*/ 9 h 29"/>
                <a:gd name="T26" fmla="*/ 13 w 29"/>
                <a:gd name="T27" fmla="*/ 11 h 29"/>
                <a:gd name="T28" fmla="*/ 10 w 29"/>
                <a:gd name="T29" fmla="*/ 14 h 29"/>
                <a:gd name="T30" fmla="*/ 7 w 29"/>
                <a:gd name="T31" fmla="*/ 16 h 29"/>
                <a:gd name="T32" fmla="*/ 4 w 29"/>
                <a:gd name="T33" fmla="*/ 16 h 29"/>
                <a:gd name="T34" fmla="*/ 0 w 29"/>
                <a:gd name="T35" fmla="*/ 17 h 29"/>
                <a:gd name="T36" fmla="*/ 0 w 29"/>
                <a:gd name="T37" fmla="*/ 25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9">
                  <a:moveTo>
                    <a:pt x="0" y="29"/>
                  </a:moveTo>
                  <a:lnTo>
                    <a:pt x="6" y="28"/>
                  </a:lnTo>
                  <a:lnTo>
                    <a:pt x="11" y="26"/>
                  </a:lnTo>
                  <a:lnTo>
                    <a:pt x="16" y="24"/>
                  </a:lnTo>
                  <a:lnTo>
                    <a:pt x="21" y="20"/>
                  </a:lnTo>
                  <a:lnTo>
                    <a:pt x="24" y="16"/>
                  </a:lnTo>
                  <a:lnTo>
                    <a:pt x="27" y="11"/>
                  </a:lnTo>
                  <a:lnTo>
                    <a:pt x="28" y="6"/>
                  </a:lnTo>
                  <a:lnTo>
                    <a:pt x="29" y="0"/>
                  </a:lnTo>
                  <a:lnTo>
                    <a:pt x="20" y="0"/>
                  </a:lnTo>
                  <a:lnTo>
                    <a:pt x="19" y="5"/>
                  </a:lnTo>
                  <a:lnTo>
                    <a:pt x="18" y="8"/>
                  </a:lnTo>
                  <a:lnTo>
                    <a:pt x="16" y="11"/>
                  </a:lnTo>
                  <a:lnTo>
                    <a:pt x="14" y="13"/>
                  </a:lnTo>
                  <a:lnTo>
                    <a:pt x="11" y="16"/>
                  </a:lnTo>
                  <a:lnTo>
                    <a:pt x="8" y="18"/>
                  </a:lnTo>
                  <a:lnTo>
                    <a:pt x="4" y="19"/>
                  </a:lnTo>
                  <a:lnTo>
                    <a:pt x="0" y="20"/>
                  </a:lnTo>
                  <a:lnTo>
                    <a:pt x="0" y="29"/>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02" name="Freeform 197">
              <a:extLst>
                <a:ext uri="{FF2B5EF4-FFF2-40B4-BE49-F238E27FC236}">
                  <a16:creationId xmlns:a16="http://schemas.microsoft.com/office/drawing/2014/main" id="{08C3D96A-BCA3-4FD4-E5A2-5F743E5A7E3A}"/>
                </a:ext>
              </a:extLst>
            </p:cNvPr>
            <p:cNvSpPr>
              <a:spLocks/>
            </p:cNvSpPr>
            <p:nvPr/>
          </p:nvSpPr>
          <p:spPr bwMode="auto">
            <a:xfrm>
              <a:off x="2586" y="3640"/>
              <a:ext cx="25" cy="25"/>
            </a:xfrm>
            <a:custGeom>
              <a:avLst/>
              <a:gdLst>
                <a:gd name="T0" fmla="*/ 0 w 28"/>
                <a:gd name="T1" fmla="*/ 0 h 29"/>
                <a:gd name="T2" fmla="*/ 0 w 28"/>
                <a:gd name="T3" fmla="*/ 5 h 29"/>
                <a:gd name="T4" fmla="*/ 2 w 28"/>
                <a:gd name="T5" fmla="*/ 9 h 29"/>
                <a:gd name="T6" fmla="*/ 4 w 28"/>
                <a:gd name="T7" fmla="*/ 14 h 29"/>
                <a:gd name="T8" fmla="*/ 7 w 28"/>
                <a:gd name="T9" fmla="*/ 17 h 29"/>
                <a:gd name="T10" fmla="*/ 12 w 28"/>
                <a:gd name="T11" fmla="*/ 21 h 29"/>
                <a:gd name="T12" fmla="*/ 16 w 28"/>
                <a:gd name="T13" fmla="*/ 22 h 29"/>
                <a:gd name="T14" fmla="*/ 21 w 28"/>
                <a:gd name="T15" fmla="*/ 24 h 29"/>
                <a:gd name="T16" fmla="*/ 25 w 28"/>
                <a:gd name="T17" fmla="*/ 25 h 29"/>
                <a:gd name="T18" fmla="*/ 25 w 28"/>
                <a:gd name="T19" fmla="*/ 17 h 29"/>
                <a:gd name="T20" fmla="*/ 21 w 28"/>
                <a:gd name="T21" fmla="*/ 16 h 29"/>
                <a:gd name="T22" fmla="*/ 19 w 28"/>
                <a:gd name="T23" fmla="*/ 16 h 29"/>
                <a:gd name="T24" fmla="*/ 16 w 28"/>
                <a:gd name="T25" fmla="*/ 14 h 29"/>
                <a:gd name="T26" fmla="*/ 13 w 28"/>
                <a:gd name="T27" fmla="*/ 11 h 29"/>
                <a:gd name="T28" fmla="*/ 11 w 28"/>
                <a:gd name="T29" fmla="*/ 9 h 29"/>
                <a:gd name="T30" fmla="*/ 9 w 28"/>
                <a:gd name="T31" fmla="*/ 7 h 29"/>
                <a:gd name="T32" fmla="*/ 8 w 28"/>
                <a:gd name="T33" fmla="*/ 4 h 29"/>
                <a:gd name="T34" fmla="*/ 8 w 28"/>
                <a:gd name="T35" fmla="*/ 0 h 29"/>
                <a:gd name="T36" fmla="*/ 0 w 28"/>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0" y="0"/>
                  </a:moveTo>
                  <a:lnTo>
                    <a:pt x="0" y="6"/>
                  </a:lnTo>
                  <a:lnTo>
                    <a:pt x="2" y="11"/>
                  </a:lnTo>
                  <a:lnTo>
                    <a:pt x="5" y="16"/>
                  </a:lnTo>
                  <a:lnTo>
                    <a:pt x="8" y="20"/>
                  </a:lnTo>
                  <a:lnTo>
                    <a:pt x="13" y="24"/>
                  </a:lnTo>
                  <a:lnTo>
                    <a:pt x="18" y="26"/>
                  </a:lnTo>
                  <a:lnTo>
                    <a:pt x="23" y="28"/>
                  </a:lnTo>
                  <a:lnTo>
                    <a:pt x="28" y="29"/>
                  </a:lnTo>
                  <a:lnTo>
                    <a:pt x="28" y="20"/>
                  </a:lnTo>
                  <a:lnTo>
                    <a:pt x="24" y="19"/>
                  </a:lnTo>
                  <a:lnTo>
                    <a:pt x="21" y="18"/>
                  </a:lnTo>
                  <a:lnTo>
                    <a:pt x="18" y="16"/>
                  </a:lnTo>
                  <a:lnTo>
                    <a:pt x="15" y="13"/>
                  </a:lnTo>
                  <a:lnTo>
                    <a:pt x="12" y="11"/>
                  </a:lnTo>
                  <a:lnTo>
                    <a:pt x="10" y="8"/>
                  </a:lnTo>
                  <a:lnTo>
                    <a:pt x="9" y="5"/>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03" name="Freeform 198">
              <a:extLst>
                <a:ext uri="{FF2B5EF4-FFF2-40B4-BE49-F238E27FC236}">
                  <a16:creationId xmlns:a16="http://schemas.microsoft.com/office/drawing/2014/main" id="{ACEA30DC-28FA-5DDF-AB73-CECDD666D38A}"/>
                </a:ext>
              </a:extLst>
            </p:cNvPr>
            <p:cNvSpPr>
              <a:spLocks/>
            </p:cNvSpPr>
            <p:nvPr/>
          </p:nvSpPr>
          <p:spPr bwMode="auto">
            <a:xfrm>
              <a:off x="2586" y="3615"/>
              <a:ext cx="25" cy="25"/>
            </a:xfrm>
            <a:custGeom>
              <a:avLst/>
              <a:gdLst>
                <a:gd name="T0" fmla="*/ 25 w 28"/>
                <a:gd name="T1" fmla="*/ 0 h 28"/>
                <a:gd name="T2" fmla="*/ 21 w 28"/>
                <a:gd name="T3" fmla="*/ 1 h 28"/>
                <a:gd name="T4" fmla="*/ 16 w 28"/>
                <a:gd name="T5" fmla="*/ 2 h 28"/>
                <a:gd name="T6" fmla="*/ 12 w 28"/>
                <a:gd name="T7" fmla="*/ 4 h 28"/>
                <a:gd name="T8" fmla="*/ 7 w 28"/>
                <a:gd name="T9" fmla="*/ 7 h 28"/>
                <a:gd name="T10" fmla="*/ 4 w 28"/>
                <a:gd name="T11" fmla="*/ 11 h 28"/>
                <a:gd name="T12" fmla="*/ 2 w 28"/>
                <a:gd name="T13" fmla="*/ 15 h 28"/>
                <a:gd name="T14" fmla="*/ 0 w 28"/>
                <a:gd name="T15" fmla="*/ 21 h 28"/>
                <a:gd name="T16" fmla="*/ 0 w 28"/>
                <a:gd name="T17" fmla="*/ 25 h 28"/>
                <a:gd name="T18" fmla="*/ 8 w 28"/>
                <a:gd name="T19" fmla="*/ 25 h 28"/>
                <a:gd name="T20" fmla="*/ 8 w 28"/>
                <a:gd name="T21" fmla="*/ 21 h 28"/>
                <a:gd name="T22" fmla="*/ 9 w 28"/>
                <a:gd name="T23" fmla="*/ 18 h 28"/>
                <a:gd name="T24" fmla="*/ 12 w 28"/>
                <a:gd name="T25" fmla="*/ 16 h 28"/>
                <a:gd name="T26" fmla="*/ 13 w 28"/>
                <a:gd name="T27" fmla="*/ 13 h 28"/>
                <a:gd name="T28" fmla="*/ 16 w 28"/>
                <a:gd name="T29" fmla="*/ 11 h 28"/>
                <a:gd name="T30" fmla="*/ 19 w 28"/>
                <a:gd name="T31" fmla="*/ 9 h 28"/>
                <a:gd name="T32" fmla="*/ 21 w 28"/>
                <a:gd name="T33" fmla="*/ 9 h 28"/>
                <a:gd name="T34" fmla="*/ 25 w 28"/>
                <a:gd name="T35" fmla="*/ 8 h 28"/>
                <a:gd name="T36" fmla="*/ 25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0"/>
                  </a:moveTo>
                  <a:lnTo>
                    <a:pt x="23" y="1"/>
                  </a:lnTo>
                  <a:lnTo>
                    <a:pt x="18" y="2"/>
                  </a:lnTo>
                  <a:lnTo>
                    <a:pt x="13" y="4"/>
                  </a:lnTo>
                  <a:lnTo>
                    <a:pt x="8" y="8"/>
                  </a:lnTo>
                  <a:lnTo>
                    <a:pt x="4" y="12"/>
                  </a:lnTo>
                  <a:lnTo>
                    <a:pt x="2" y="17"/>
                  </a:lnTo>
                  <a:lnTo>
                    <a:pt x="0" y="23"/>
                  </a:lnTo>
                  <a:lnTo>
                    <a:pt x="0" y="28"/>
                  </a:lnTo>
                  <a:lnTo>
                    <a:pt x="9" y="28"/>
                  </a:lnTo>
                  <a:lnTo>
                    <a:pt x="9" y="24"/>
                  </a:lnTo>
                  <a:lnTo>
                    <a:pt x="10" y="20"/>
                  </a:lnTo>
                  <a:lnTo>
                    <a:pt x="13" y="18"/>
                  </a:lnTo>
                  <a:lnTo>
                    <a:pt x="15" y="15"/>
                  </a:lnTo>
                  <a:lnTo>
                    <a:pt x="18" y="12"/>
                  </a:lnTo>
                  <a:lnTo>
                    <a:pt x="21" y="10"/>
                  </a:lnTo>
                  <a:lnTo>
                    <a:pt x="24" y="10"/>
                  </a:lnTo>
                  <a:lnTo>
                    <a:pt x="28" y="9"/>
                  </a:lnTo>
                  <a:lnTo>
                    <a:pt x="28"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04" name="Freeform 199">
              <a:extLst>
                <a:ext uri="{FF2B5EF4-FFF2-40B4-BE49-F238E27FC236}">
                  <a16:creationId xmlns:a16="http://schemas.microsoft.com/office/drawing/2014/main" id="{6B353B56-319A-7BCC-F40D-8ED0BB0EE377}"/>
                </a:ext>
              </a:extLst>
            </p:cNvPr>
            <p:cNvSpPr>
              <a:spLocks/>
            </p:cNvSpPr>
            <p:nvPr/>
          </p:nvSpPr>
          <p:spPr bwMode="auto">
            <a:xfrm>
              <a:off x="2538" y="3187"/>
              <a:ext cx="43" cy="42"/>
            </a:xfrm>
            <a:custGeom>
              <a:avLst/>
              <a:gdLst>
                <a:gd name="T0" fmla="*/ 22 w 48"/>
                <a:gd name="T1" fmla="*/ 0 h 47"/>
                <a:gd name="T2" fmla="*/ 27 w 48"/>
                <a:gd name="T3" fmla="*/ 0 h 47"/>
                <a:gd name="T4" fmla="*/ 30 w 48"/>
                <a:gd name="T5" fmla="*/ 1 h 47"/>
                <a:gd name="T6" fmla="*/ 34 w 48"/>
                <a:gd name="T7" fmla="*/ 4 h 47"/>
                <a:gd name="T8" fmla="*/ 37 w 48"/>
                <a:gd name="T9" fmla="*/ 5 h 47"/>
                <a:gd name="T10" fmla="*/ 39 w 48"/>
                <a:gd name="T11" fmla="*/ 9 h 47"/>
                <a:gd name="T12" fmla="*/ 41 w 48"/>
                <a:gd name="T13" fmla="*/ 13 h 47"/>
                <a:gd name="T14" fmla="*/ 43 w 48"/>
                <a:gd name="T15" fmla="*/ 17 h 47"/>
                <a:gd name="T16" fmla="*/ 43 w 48"/>
                <a:gd name="T17" fmla="*/ 21 h 47"/>
                <a:gd name="T18" fmla="*/ 43 w 48"/>
                <a:gd name="T19" fmla="*/ 26 h 47"/>
                <a:gd name="T20" fmla="*/ 41 w 48"/>
                <a:gd name="T21" fmla="*/ 29 h 47"/>
                <a:gd name="T22" fmla="*/ 39 w 48"/>
                <a:gd name="T23" fmla="*/ 34 h 47"/>
                <a:gd name="T24" fmla="*/ 37 w 48"/>
                <a:gd name="T25" fmla="*/ 37 h 47"/>
                <a:gd name="T26" fmla="*/ 34 w 48"/>
                <a:gd name="T27" fmla="*/ 39 h 47"/>
                <a:gd name="T28" fmla="*/ 30 w 48"/>
                <a:gd name="T29" fmla="*/ 41 h 47"/>
                <a:gd name="T30" fmla="*/ 27 w 48"/>
                <a:gd name="T31" fmla="*/ 42 h 47"/>
                <a:gd name="T32" fmla="*/ 22 w 48"/>
                <a:gd name="T33" fmla="*/ 42 h 47"/>
                <a:gd name="T34" fmla="*/ 18 w 48"/>
                <a:gd name="T35" fmla="*/ 42 h 47"/>
                <a:gd name="T36" fmla="*/ 13 w 48"/>
                <a:gd name="T37" fmla="*/ 41 h 47"/>
                <a:gd name="T38" fmla="*/ 10 w 48"/>
                <a:gd name="T39" fmla="*/ 39 h 47"/>
                <a:gd name="T40" fmla="*/ 6 w 48"/>
                <a:gd name="T41" fmla="*/ 37 h 47"/>
                <a:gd name="T42" fmla="*/ 4 w 48"/>
                <a:gd name="T43" fmla="*/ 34 h 47"/>
                <a:gd name="T44" fmla="*/ 2 w 48"/>
                <a:gd name="T45" fmla="*/ 29 h 47"/>
                <a:gd name="T46" fmla="*/ 1 w 48"/>
                <a:gd name="T47" fmla="*/ 26 h 47"/>
                <a:gd name="T48" fmla="*/ 0 w 48"/>
                <a:gd name="T49" fmla="*/ 21 h 47"/>
                <a:gd name="T50" fmla="*/ 1 w 48"/>
                <a:gd name="T51" fmla="*/ 17 h 47"/>
                <a:gd name="T52" fmla="*/ 2 w 48"/>
                <a:gd name="T53" fmla="*/ 13 h 47"/>
                <a:gd name="T54" fmla="*/ 4 w 48"/>
                <a:gd name="T55" fmla="*/ 9 h 47"/>
                <a:gd name="T56" fmla="*/ 6 w 48"/>
                <a:gd name="T57" fmla="*/ 5 h 47"/>
                <a:gd name="T58" fmla="*/ 10 w 48"/>
                <a:gd name="T59" fmla="*/ 4 h 47"/>
                <a:gd name="T60" fmla="*/ 13 w 48"/>
                <a:gd name="T61" fmla="*/ 1 h 47"/>
                <a:gd name="T62" fmla="*/ 18 w 48"/>
                <a:gd name="T63" fmla="*/ 0 h 47"/>
                <a:gd name="T64" fmla="*/ 22 w 48"/>
                <a:gd name="T65" fmla="*/ 0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 h="47">
                  <a:moveTo>
                    <a:pt x="25" y="0"/>
                  </a:moveTo>
                  <a:lnTo>
                    <a:pt x="30" y="0"/>
                  </a:lnTo>
                  <a:lnTo>
                    <a:pt x="34" y="1"/>
                  </a:lnTo>
                  <a:lnTo>
                    <a:pt x="38" y="4"/>
                  </a:lnTo>
                  <a:lnTo>
                    <a:pt x="41" y="6"/>
                  </a:lnTo>
                  <a:lnTo>
                    <a:pt x="44" y="10"/>
                  </a:lnTo>
                  <a:lnTo>
                    <a:pt x="46" y="14"/>
                  </a:lnTo>
                  <a:lnTo>
                    <a:pt x="48" y="19"/>
                  </a:lnTo>
                  <a:lnTo>
                    <a:pt x="48" y="24"/>
                  </a:lnTo>
                  <a:lnTo>
                    <a:pt x="48" y="29"/>
                  </a:lnTo>
                  <a:lnTo>
                    <a:pt x="46" y="33"/>
                  </a:lnTo>
                  <a:lnTo>
                    <a:pt x="44" y="38"/>
                  </a:lnTo>
                  <a:lnTo>
                    <a:pt x="41" y="41"/>
                  </a:lnTo>
                  <a:lnTo>
                    <a:pt x="38" y="44"/>
                  </a:lnTo>
                  <a:lnTo>
                    <a:pt x="34" y="46"/>
                  </a:lnTo>
                  <a:lnTo>
                    <a:pt x="30" y="47"/>
                  </a:lnTo>
                  <a:lnTo>
                    <a:pt x="25" y="47"/>
                  </a:lnTo>
                  <a:lnTo>
                    <a:pt x="20" y="47"/>
                  </a:lnTo>
                  <a:lnTo>
                    <a:pt x="15" y="46"/>
                  </a:lnTo>
                  <a:lnTo>
                    <a:pt x="11" y="44"/>
                  </a:lnTo>
                  <a:lnTo>
                    <a:pt x="7" y="41"/>
                  </a:lnTo>
                  <a:lnTo>
                    <a:pt x="4" y="38"/>
                  </a:lnTo>
                  <a:lnTo>
                    <a:pt x="2" y="33"/>
                  </a:lnTo>
                  <a:lnTo>
                    <a:pt x="1" y="29"/>
                  </a:lnTo>
                  <a:lnTo>
                    <a:pt x="0" y="24"/>
                  </a:lnTo>
                  <a:lnTo>
                    <a:pt x="1" y="19"/>
                  </a:lnTo>
                  <a:lnTo>
                    <a:pt x="2" y="14"/>
                  </a:lnTo>
                  <a:lnTo>
                    <a:pt x="4" y="10"/>
                  </a:lnTo>
                  <a:lnTo>
                    <a:pt x="7" y="6"/>
                  </a:lnTo>
                  <a:lnTo>
                    <a:pt x="11" y="4"/>
                  </a:lnTo>
                  <a:lnTo>
                    <a:pt x="15" y="1"/>
                  </a:lnTo>
                  <a:lnTo>
                    <a:pt x="20" y="0"/>
                  </a:lnTo>
                  <a:lnTo>
                    <a:pt x="25"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05" name="Freeform 200">
              <a:extLst>
                <a:ext uri="{FF2B5EF4-FFF2-40B4-BE49-F238E27FC236}">
                  <a16:creationId xmlns:a16="http://schemas.microsoft.com/office/drawing/2014/main" id="{6AF9B74A-9F15-CAA8-3B20-80463D14329C}"/>
                </a:ext>
              </a:extLst>
            </p:cNvPr>
            <p:cNvSpPr>
              <a:spLocks/>
            </p:cNvSpPr>
            <p:nvPr/>
          </p:nvSpPr>
          <p:spPr bwMode="auto">
            <a:xfrm>
              <a:off x="2560" y="3184"/>
              <a:ext cx="25" cy="25"/>
            </a:xfrm>
            <a:custGeom>
              <a:avLst/>
              <a:gdLst>
                <a:gd name="T0" fmla="*/ 25 w 28"/>
                <a:gd name="T1" fmla="*/ 25 h 28"/>
                <a:gd name="T2" fmla="*/ 24 w 28"/>
                <a:gd name="T3" fmla="*/ 21 h 28"/>
                <a:gd name="T4" fmla="*/ 22 w 28"/>
                <a:gd name="T5" fmla="*/ 15 h 28"/>
                <a:gd name="T6" fmla="*/ 21 w 28"/>
                <a:gd name="T7" fmla="*/ 11 h 28"/>
                <a:gd name="T8" fmla="*/ 17 w 28"/>
                <a:gd name="T9" fmla="*/ 6 h 28"/>
                <a:gd name="T10" fmla="*/ 13 w 28"/>
                <a:gd name="T11" fmla="*/ 4 h 28"/>
                <a:gd name="T12" fmla="*/ 9 w 28"/>
                <a:gd name="T13" fmla="*/ 2 h 28"/>
                <a:gd name="T14" fmla="*/ 4 w 28"/>
                <a:gd name="T15" fmla="*/ 0 h 28"/>
                <a:gd name="T16" fmla="*/ 0 w 28"/>
                <a:gd name="T17" fmla="*/ 0 h 28"/>
                <a:gd name="T18" fmla="*/ 0 w 28"/>
                <a:gd name="T19" fmla="*/ 8 h 28"/>
                <a:gd name="T20" fmla="*/ 4 w 28"/>
                <a:gd name="T21" fmla="*/ 8 h 28"/>
                <a:gd name="T22" fmla="*/ 6 w 28"/>
                <a:gd name="T23" fmla="*/ 8 h 28"/>
                <a:gd name="T24" fmla="*/ 9 w 28"/>
                <a:gd name="T25" fmla="*/ 11 h 28"/>
                <a:gd name="T26" fmla="*/ 12 w 28"/>
                <a:gd name="T27" fmla="*/ 13 h 28"/>
                <a:gd name="T28" fmla="*/ 13 w 28"/>
                <a:gd name="T29" fmla="*/ 15 h 28"/>
                <a:gd name="T30" fmla="*/ 16 w 28"/>
                <a:gd name="T31" fmla="*/ 18 h 28"/>
                <a:gd name="T32" fmla="*/ 16 w 28"/>
                <a:gd name="T33" fmla="*/ 21 h 28"/>
                <a:gd name="T34" fmla="*/ 17 w 28"/>
                <a:gd name="T35" fmla="*/ 25 h 28"/>
                <a:gd name="T36" fmla="*/ 25 w 28"/>
                <a:gd name="T37" fmla="*/ 25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28"/>
                  </a:moveTo>
                  <a:lnTo>
                    <a:pt x="27" y="23"/>
                  </a:lnTo>
                  <a:lnTo>
                    <a:pt x="25" y="17"/>
                  </a:lnTo>
                  <a:lnTo>
                    <a:pt x="23" y="12"/>
                  </a:lnTo>
                  <a:lnTo>
                    <a:pt x="19" y="7"/>
                  </a:lnTo>
                  <a:lnTo>
                    <a:pt x="14" y="4"/>
                  </a:lnTo>
                  <a:lnTo>
                    <a:pt x="10" y="2"/>
                  </a:lnTo>
                  <a:lnTo>
                    <a:pt x="5" y="0"/>
                  </a:lnTo>
                  <a:lnTo>
                    <a:pt x="0" y="0"/>
                  </a:lnTo>
                  <a:lnTo>
                    <a:pt x="0" y="9"/>
                  </a:lnTo>
                  <a:lnTo>
                    <a:pt x="4" y="9"/>
                  </a:lnTo>
                  <a:lnTo>
                    <a:pt x="7" y="9"/>
                  </a:lnTo>
                  <a:lnTo>
                    <a:pt x="10" y="12"/>
                  </a:lnTo>
                  <a:lnTo>
                    <a:pt x="13" y="14"/>
                  </a:lnTo>
                  <a:lnTo>
                    <a:pt x="15" y="17"/>
                  </a:lnTo>
                  <a:lnTo>
                    <a:pt x="18" y="20"/>
                  </a:lnTo>
                  <a:lnTo>
                    <a:pt x="18" y="23"/>
                  </a:lnTo>
                  <a:lnTo>
                    <a:pt x="19" y="28"/>
                  </a:lnTo>
                  <a:lnTo>
                    <a:pt x="28"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06" name="Freeform 201">
              <a:extLst>
                <a:ext uri="{FF2B5EF4-FFF2-40B4-BE49-F238E27FC236}">
                  <a16:creationId xmlns:a16="http://schemas.microsoft.com/office/drawing/2014/main" id="{1C0E2B35-4645-7908-29E4-977AC688447A}"/>
                </a:ext>
              </a:extLst>
            </p:cNvPr>
            <p:cNvSpPr>
              <a:spLocks/>
            </p:cNvSpPr>
            <p:nvPr/>
          </p:nvSpPr>
          <p:spPr bwMode="auto">
            <a:xfrm>
              <a:off x="2560" y="3209"/>
              <a:ext cx="25" cy="24"/>
            </a:xfrm>
            <a:custGeom>
              <a:avLst/>
              <a:gdLst>
                <a:gd name="T0" fmla="*/ 0 w 28"/>
                <a:gd name="T1" fmla="*/ 24 h 28"/>
                <a:gd name="T2" fmla="*/ 4 w 28"/>
                <a:gd name="T3" fmla="*/ 24 h 28"/>
                <a:gd name="T4" fmla="*/ 9 w 28"/>
                <a:gd name="T5" fmla="*/ 22 h 28"/>
                <a:gd name="T6" fmla="*/ 13 w 28"/>
                <a:gd name="T7" fmla="*/ 20 h 28"/>
                <a:gd name="T8" fmla="*/ 17 w 28"/>
                <a:gd name="T9" fmla="*/ 17 h 28"/>
                <a:gd name="T10" fmla="*/ 21 w 28"/>
                <a:gd name="T11" fmla="*/ 14 h 28"/>
                <a:gd name="T12" fmla="*/ 22 w 28"/>
                <a:gd name="T13" fmla="*/ 9 h 28"/>
                <a:gd name="T14" fmla="*/ 24 w 28"/>
                <a:gd name="T15" fmla="*/ 4 h 28"/>
                <a:gd name="T16" fmla="*/ 25 w 28"/>
                <a:gd name="T17" fmla="*/ 0 h 28"/>
                <a:gd name="T18" fmla="*/ 17 w 28"/>
                <a:gd name="T19" fmla="*/ 0 h 28"/>
                <a:gd name="T20" fmla="*/ 16 w 28"/>
                <a:gd name="T21" fmla="*/ 3 h 28"/>
                <a:gd name="T22" fmla="*/ 16 w 28"/>
                <a:gd name="T23" fmla="*/ 7 h 28"/>
                <a:gd name="T24" fmla="*/ 13 w 28"/>
                <a:gd name="T25" fmla="*/ 9 h 28"/>
                <a:gd name="T26" fmla="*/ 12 w 28"/>
                <a:gd name="T27" fmla="*/ 12 h 28"/>
                <a:gd name="T28" fmla="*/ 8 w 28"/>
                <a:gd name="T29" fmla="*/ 14 h 28"/>
                <a:gd name="T30" fmla="*/ 6 w 28"/>
                <a:gd name="T31" fmla="*/ 15 h 28"/>
                <a:gd name="T32" fmla="*/ 4 w 28"/>
                <a:gd name="T33" fmla="*/ 15 h 28"/>
                <a:gd name="T34" fmla="*/ 0 w 28"/>
                <a:gd name="T35" fmla="*/ 16 h 28"/>
                <a:gd name="T36" fmla="*/ 0 w 28"/>
                <a:gd name="T37" fmla="*/ 24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28"/>
                  </a:moveTo>
                  <a:lnTo>
                    <a:pt x="5" y="28"/>
                  </a:lnTo>
                  <a:lnTo>
                    <a:pt x="10" y="26"/>
                  </a:lnTo>
                  <a:lnTo>
                    <a:pt x="15" y="23"/>
                  </a:lnTo>
                  <a:lnTo>
                    <a:pt x="19" y="20"/>
                  </a:lnTo>
                  <a:lnTo>
                    <a:pt x="23" y="16"/>
                  </a:lnTo>
                  <a:lnTo>
                    <a:pt x="25" y="11"/>
                  </a:lnTo>
                  <a:lnTo>
                    <a:pt x="27" y="5"/>
                  </a:lnTo>
                  <a:lnTo>
                    <a:pt x="28" y="0"/>
                  </a:lnTo>
                  <a:lnTo>
                    <a:pt x="19" y="0"/>
                  </a:lnTo>
                  <a:lnTo>
                    <a:pt x="18" y="4"/>
                  </a:lnTo>
                  <a:lnTo>
                    <a:pt x="18" y="8"/>
                  </a:lnTo>
                  <a:lnTo>
                    <a:pt x="15" y="10"/>
                  </a:lnTo>
                  <a:lnTo>
                    <a:pt x="13" y="14"/>
                  </a:lnTo>
                  <a:lnTo>
                    <a:pt x="9" y="16"/>
                  </a:lnTo>
                  <a:lnTo>
                    <a:pt x="7" y="18"/>
                  </a:lnTo>
                  <a:lnTo>
                    <a:pt x="4" y="18"/>
                  </a:lnTo>
                  <a:lnTo>
                    <a:pt x="0" y="19"/>
                  </a:lnTo>
                  <a:lnTo>
                    <a:pt x="0"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07" name="Freeform 202">
              <a:extLst>
                <a:ext uri="{FF2B5EF4-FFF2-40B4-BE49-F238E27FC236}">
                  <a16:creationId xmlns:a16="http://schemas.microsoft.com/office/drawing/2014/main" id="{C05B60F2-8CA6-781D-99D4-5823F6BC5614}"/>
                </a:ext>
              </a:extLst>
            </p:cNvPr>
            <p:cNvSpPr>
              <a:spLocks/>
            </p:cNvSpPr>
            <p:nvPr/>
          </p:nvSpPr>
          <p:spPr bwMode="auto">
            <a:xfrm>
              <a:off x="2534" y="3209"/>
              <a:ext cx="26" cy="24"/>
            </a:xfrm>
            <a:custGeom>
              <a:avLst/>
              <a:gdLst>
                <a:gd name="T0" fmla="*/ 0 w 29"/>
                <a:gd name="T1" fmla="*/ 0 h 28"/>
                <a:gd name="T2" fmla="*/ 1 w 29"/>
                <a:gd name="T3" fmla="*/ 4 h 28"/>
                <a:gd name="T4" fmla="*/ 2 w 29"/>
                <a:gd name="T5" fmla="*/ 9 h 28"/>
                <a:gd name="T6" fmla="*/ 4 w 29"/>
                <a:gd name="T7" fmla="*/ 14 h 28"/>
                <a:gd name="T8" fmla="*/ 7 w 29"/>
                <a:gd name="T9" fmla="*/ 17 h 28"/>
                <a:gd name="T10" fmla="*/ 11 w 29"/>
                <a:gd name="T11" fmla="*/ 20 h 28"/>
                <a:gd name="T12" fmla="*/ 15 w 29"/>
                <a:gd name="T13" fmla="*/ 22 h 28"/>
                <a:gd name="T14" fmla="*/ 21 w 29"/>
                <a:gd name="T15" fmla="*/ 24 h 28"/>
                <a:gd name="T16" fmla="*/ 26 w 29"/>
                <a:gd name="T17" fmla="*/ 24 h 28"/>
                <a:gd name="T18" fmla="*/ 26 w 29"/>
                <a:gd name="T19" fmla="*/ 16 h 28"/>
                <a:gd name="T20" fmla="*/ 22 w 29"/>
                <a:gd name="T21" fmla="*/ 15 h 28"/>
                <a:gd name="T22" fmla="*/ 18 w 29"/>
                <a:gd name="T23" fmla="*/ 15 h 28"/>
                <a:gd name="T24" fmla="*/ 16 w 29"/>
                <a:gd name="T25" fmla="*/ 15 h 28"/>
                <a:gd name="T26" fmla="*/ 13 w 29"/>
                <a:gd name="T27" fmla="*/ 12 h 28"/>
                <a:gd name="T28" fmla="*/ 10 w 29"/>
                <a:gd name="T29" fmla="*/ 9 h 28"/>
                <a:gd name="T30" fmla="*/ 9 w 29"/>
                <a:gd name="T31" fmla="*/ 7 h 28"/>
                <a:gd name="T32" fmla="*/ 9 w 29"/>
                <a:gd name="T33" fmla="*/ 3 h 28"/>
                <a:gd name="T34" fmla="*/ 8 w 29"/>
                <a:gd name="T35" fmla="*/ 0 h 28"/>
                <a:gd name="T36" fmla="*/ 0 w 29"/>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0" y="0"/>
                  </a:moveTo>
                  <a:lnTo>
                    <a:pt x="1" y="5"/>
                  </a:lnTo>
                  <a:lnTo>
                    <a:pt x="2" y="11"/>
                  </a:lnTo>
                  <a:lnTo>
                    <a:pt x="5" y="16"/>
                  </a:lnTo>
                  <a:lnTo>
                    <a:pt x="8" y="20"/>
                  </a:lnTo>
                  <a:lnTo>
                    <a:pt x="12" y="23"/>
                  </a:lnTo>
                  <a:lnTo>
                    <a:pt x="17" y="26"/>
                  </a:lnTo>
                  <a:lnTo>
                    <a:pt x="23" y="28"/>
                  </a:lnTo>
                  <a:lnTo>
                    <a:pt x="29" y="28"/>
                  </a:lnTo>
                  <a:lnTo>
                    <a:pt x="29" y="19"/>
                  </a:lnTo>
                  <a:lnTo>
                    <a:pt x="24" y="18"/>
                  </a:lnTo>
                  <a:lnTo>
                    <a:pt x="20" y="18"/>
                  </a:lnTo>
                  <a:lnTo>
                    <a:pt x="18" y="17"/>
                  </a:lnTo>
                  <a:lnTo>
                    <a:pt x="15" y="14"/>
                  </a:lnTo>
                  <a:lnTo>
                    <a:pt x="11" y="10"/>
                  </a:lnTo>
                  <a:lnTo>
                    <a:pt x="10" y="8"/>
                  </a:lnTo>
                  <a:lnTo>
                    <a:pt x="10" y="4"/>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08" name="Freeform 203">
              <a:extLst>
                <a:ext uri="{FF2B5EF4-FFF2-40B4-BE49-F238E27FC236}">
                  <a16:creationId xmlns:a16="http://schemas.microsoft.com/office/drawing/2014/main" id="{5CB67BD3-D53F-084F-E885-3CFE20B51B85}"/>
                </a:ext>
              </a:extLst>
            </p:cNvPr>
            <p:cNvSpPr>
              <a:spLocks/>
            </p:cNvSpPr>
            <p:nvPr/>
          </p:nvSpPr>
          <p:spPr bwMode="auto">
            <a:xfrm>
              <a:off x="2534" y="3184"/>
              <a:ext cx="26" cy="25"/>
            </a:xfrm>
            <a:custGeom>
              <a:avLst/>
              <a:gdLst>
                <a:gd name="T0" fmla="*/ 26 w 29"/>
                <a:gd name="T1" fmla="*/ 0 h 28"/>
                <a:gd name="T2" fmla="*/ 21 w 29"/>
                <a:gd name="T3" fmla="*/ 0 h 28"/>
                <a:gd name="T4" fmla="*/ 15 w 29"/>
                <a:gd name="T5" fmla="*/ 2 h 28"/>
                <a:gd name="T6" fmla="*/ 11 w 29"/>
                <a:gd name="T7" fmla="*/ 4 h 28"/>
                <a:gd name="T8" fmla="*/ 7 w 29"/>
                <a:gd name="T9" fmla="*/ 6 h 28"/>
                <a:gd name="T10" fmla="*/ 4 w 29"/>
                <a:gd name="T11" fmla="*/ 11 h 28"/>
                <a:gd name="T12" fmla="*/ 2 w 29"/>
                <a:gd name="T13" fmla="*/ 15 h 28"/>
                <a:gd name="T14" fmla="*/ 1 w 29"/>
                <a:gd name="T15" fmla="*/ 21 h 28"/>
                <a:gd name="T16" fmla="*/ 0 w 29"/>
                <a:gd name="T17" fmla="*/ 25 h 28"/>
                <a:gd name="T18" fmla="*/ 8 w 29"/>
                <a:gd name="T19" fmla="*/ 25 h 28"/>
                <a:gd name="T20" fmla="*/ 9 w 29"/>
                <a:gd name="T21" fmla="*/ 21 h 28"/>
                <a:gd name="T22" fmla="*/ 9 w 29"/>
                <a:gd name="T23" fmla="*/ 18 h 28"/>
                <a:gd name="T24" fmla="*/ 11 w 29"/>
                <a:gd name="T25" fmla="*/ 16 h 28"/>
                <a:gd name="T26" fmla="*/ 13 w 29"/>
                <a:gd name="T27" fmla="*/ 13 h 28"/>
                <a:gd name="T28" fmla="*/ 16 w 29"/>
                <a:gd name="T29" fmla="*/ 11 h 28"/>
                <a:gd name="T30" fmla="*/ 18 w 29"/>
                <a:gd name="T31" fmla="*/ 8 h 28"/>
                <a:gd name="T32" fmla="*/ 22 w 29"/>
                <a:gd name="T33" fmla="*/ 8 h 28"/>
                <a:gd name="T34" fmla="*/ 26 w 29"/>
                <a:gd name="T35" fmla="*/ 8 h 28"/>
                <a:gd name="T36" fmla="*/ 26 w 29"/>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29" y="0"/>
                  </a:moveTo>
                  <a:lnTo>
                    <a:pt x="23" y="0"/>
                  </a:lnTo>
                  <a:lnTo>
                    <a:pt x="17" y="2"/>
                  </a:lnTo>
                  <a:lnTo>
                    <a:pt x="12" y="4"/>
                  </a:lnTo>
                  <a:lnTo>
                    <a:pt x="8" y="7"/>
                  </a:lnTo>
                  <a:lnTo>
                    <a:pt x="4" y="12"/>
                  </a:lnTo>
                  <a:lnTo>
                    <a:pt x="2" y="17"/>
                  </a:lnTo>
                  <a:lnTo>
                    <a:pt x="1" y="23"/>
                  </a:lnTo>
                  <a:lnTo>
                    <a:pt x="0" y="28"/>
                  </a:lnTo>
                  <a:lnTo>
                    <a:pt x="9" y="28"/>
                  </a:lnTo>
                  <a:lnTo>
                    <a:pt x="10" y="23"/>
                  </a:lnTo>
                  <a:lnTo>
                    <a:pt x="10" y="20"/>
                  </a:lnTo>
                  <a:lnTo>
                    <a:pt x="12" y="18"/>
                  </a:lnTo>
                  <a:lnTo>
                    <a:pt x="15" y="14"/>
                  </a:lnTo>
                  <a:lnTo>
                    <a:pt x="18" y="12"/>
                  </a:lnTo>
                  <a:lnTo>
                    <a:pt x="20" y="9"/>
                  </a:lnTo>
                  <a:lnTo>
                    <a:pt x="24" y="9"/>
                  </a:lnTo>
                  <a:lnTo>
                    <a:pt x="29" y="9"/>
                  </a:lnTo>
                  <a:lnTo>
                    <a:pt x="29"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grpSp>
          <p:nvGrpSpPr>
            <p:cNvPr id="209" name="Group 204">
              <a:extLst>
                <a:ext uri="{FF2B5EF4-FFF2-40B4-BE49-F238E27FC236}">
                  <a16:creationId xmlns:a16="http://schemas.microsoft.com/office/drawing/2014/main" id="{F934C56B-B8E6-8A01-7EB9-580FAFA087B5}"/>
                </a:ext>
              </a:extLst>
            </p:cNvPr>
            <p:cNvGrpSpPr>
              <a:grpSpLocks/>
            </p:cNvGrpSpPr>
            <p:nvPr/>
          </p:nvGrpSpPr>
          <p:grpSpPr bwMode="auto">
            <a:xfrm>
              <a:off x="2423" y="901"/>
              <a:ext cx="2419" cy="2890"/>
              <a:chOff x="1492" y="70"/>
              <a:chExt cx="2702" cy="3246"/>
            </a:xfrm>
          </p:grpSpPr>
          <p:sp>
            <p:nvSpPr>
              <p:cNvPr id="374" name="Freeform 205">
                <a:extLst>
                  <a:ext uri="{FF2B5EF4-FFF2-40B4-BE49-F238E27FC236}">
                    <a16:creationId xmlns:a16="http://schemas.microsoft.com/office/drawing/2014/main" id="{7BBCE5A3-BA63-2114-1A67-078A4B803666}"/>
                  </a:ext>
                </a:extLst>
              </p:cNvPr>
              <p:cNvSpPr>
                <a:spLocks/>
              </p:cNvSpPr>
              <p:nvPr/>
            </p:nvSpPr>
            <p:spPr bwMode="auto">
              <a:xfrm>
                <a:off x="1497" y="2279"/>
                <a:ext cx="47" cy="47"/>
              </a:xfrm>
              <a:custGeom>
                <a:avLst/>
                <a:gdLst>
                  <a:gd name="T0" fmla="*/ 23 w 47"/>
                  <a:gd name="T1" fmla="*/ 0 h 47"/>
                  <a:gd name="T2" fmla="*/ 28 w 47"/>
                  <a:gd name="T3" fmla="*/ 0 h 47"/>
                  <a:gd name="T4" fmla="*/ 32 w 47"/>
                  <a:gd name="T5" fmla="*/ 1 h 47"/>
                  <a:gd name="T6" fmla="*/ 37 w 47"/>
                  <a:gd name="T7" fmla="*/ 4 h 47"/>
                  <a:gd name="T8" fmla="*/ 41 w 47"/>
                  <a:gd name="T9" fmla="*/ 7 h 47"/>
                  <a:gd name="T10" fmla="*/ 43 w 47"/>
                  <a:gd name="T11" fmla="*/ 10 h 47"/>
                  <a:gd name="T12" fmla="*/ 46 w 47"/>
                  <a:gd name="T13" fmla="*/ 14 h 47"/>
                  <a:gd name="T14" fmla="*/ 46 w 47"/>
                  <a:gd name="T15" fmla="*/ 19 h 47"/>
                  <a:gd name="T16" fmla="*/ 47 w 47"/>
                  <a:gd name="T17" fmla="*/ 24 h 47"/>
                  <a:gd name="T18" fmla="*/ 46 w 47"/>
                  <a:gd name="T19" fmla="*/ 29 h 47"/>
                  <a:gd name="T20" fmla="*/ 46 w 47"/>
                  <a:gd name="T21" fmla="*/ 33 h 47"/>
                  <a:gd name="T22" fmla="*/ 43 w 47"/>
                  <a:gd name="T23" fmla="*/ 37 h 47"/>
                  <a:gd name="T24" fmla="*/ 41 w 47"/>
                  <a:gd name="T25" fmla="*/ 41 h 47"/>
                  <a:gd name="T26" fmla="*/ 37 w 47"/>
                  <a:gd name="T27" fmla="*/ 44 h 47"/>
                  <a:gd name="T28" fmla="*/ 32 w 47"/>
                  <a:gd name="T29" fmla="*/ 46 h 47"/>
                  <a:gd name="T30" fmla="*/ 28 w 47"/>
                  <a:gd name="T31" fmla="*/ 47 h 47"/>
                  <a:gd name="T32" fmla="*/ 23 w 47"/>
                  <a:gd name="T33" fmla="*/ 47 h 47"/>
                  <a:gd name="T34" fmla="*/ 18 w 47"/>
                  <a:gd name="T35" fmla="*/ 47 h 47"/>
                  <a:gd name="T36" fmla="*/ 14 w 47"/>
                  <a:gd name="T37" fmla="*/ 46 h 47"/>
                  <a:gd name="T38" fmla="*/ 10 w 47"/>
                  <a:gd name="T39" fmla="*/ 44 h 47"/>
                  <a:gd name="T40" fmla="*/ 7 w 47"/>
                  <a:gd name="T41" fmla="*/ 41 h 47"/>
                  <a:gd name="T42" fmla="*/ 4 w 47"/>
                  <a:gd name="T43" fmla="*/ 37 h 47"/>
                  <a:gd name="T44" fmla="*/ 1 w 47"/>
                  <a:gd name="T45" fmla="*/ 33 h 47"/>
                  <a:gd name="T46" fmla="*/ 0 w 47"/>
                  <a:gd name="T47" fmla="*/ 29 h 47"/>
                  <a:gd name="T48" fmla="*/ 0 w 47"/>
                  <a:gd name="T49" fmla="*/ 24 h 47"/>
                  <a:gd name="T50" fmla="*/ 0 w 47"/>
                  <a:gd name="T51" fmla="*/ 19 h 47"/>
                  <a:gd name="T52" fmla="*/ 1 w 47"/>
                  <a:gd name="T53" fmla="*/ 14 h 47"/>
                  <a:gd name="T54" fmla="*/ 4 w 47"/>
                  <a:gd name="T55" fmla="*/ 10 h 47"/>
                  <a:gd name="T56" fmla="*/ 7 w 47"/>
                  <a:gd name="T57" fmla="*/ 7 h 47"/>
                  <a:gd name="T58" fmla="*/ 10 w 47"/>
                  <a:gd name="T59" fmla="*/ 4 h 47"/>
                  <a:gd name="T60" fmla="*/ 14 w 47"/>
                  <a:gd name="T61" fmla="*/ 1 h 47"/>
                  <a:gd name="T62" fmla="*/ 18 w 47"/>
                  <a:gd name="T63" fmla="*/ 0 h 47"/>
                  <a:gd name="T64" fmla="*/ 23 w 47"/>
                  <a:gd name="T65" fmla="*/ 0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7" h="47">
                    <a:moveTo>
                      <a:pt x="23" y="0"/>
                    </a:moveTo>
                    <a:lnTo>
                      <a:pt x="28" y="0"/>
                    </a:lnTo>
                    <a:lnTo>
                      <a:pt x="32" y="1"/>
                    </a:lnTo>
                    <a:lnTo>
                      <a:pt x="37" y="4"/>
                    </a:lnTo>
                    <a:lnTo>
                      <a:pt x="41" y="7"/>
                    </a:lnTo>
                    <a:lnTo>
                      <a:pt x="43" y="10"/>
                    </a:lnTo>
                    <a:lnTo>
                      <a:pt x="46" y="14"/>
                    </a:lnTo>
                    <a:lnTo>
                      <a:pt x="46" y="19"/>
                    </a:lnTo>
                    <a:lnTo>
                      <a:pt x="47" y="24"/>
                    </a:lnTo>
                    <a:lnTo>
                      <a:pt x="46" y="29"/>
                    </a:lnTo>
                    <a:lnTo>
                      <a:pt x="46" y="33"/>
                    </a:lnTo>
                    <a:lnTo>
                      <a:pt x="43" y="37"/>
                    </a:lnTo>
                    <a:lnTo>
                      <a:pt x="41" y="41"/>
                    </a:lnTo>
                    <a:lnTo>
                      <a:pt x="37" y="44"/>
                    </a:lnTo>
                    <a:lnTo>
                      <a:pt x="32" y="46"/>
                    </a:lnTo>
                    <a:lnTo>
                      <a:pt x="28" y="47"/>
                    </a:lnTo>
                    <a:lnTo>
                      <a:pt x="23" y="47"/>
                    </a:lnTo>
                    <a:lnTo>
                      <a:pt x="18" y="47"/>
                    </a:lnTo>
                    <a:lnTo>
                      <a:pt x="14" y="46"/>
                    </a:lnTo>
                    <a:lnTo>
                      <a:pt x="10" y="44"/>
                    </a:lnTo>
                    <a:lnTo>
                      <a:pt x="7" y="41"/>
                    </a:lnTo>
                    <a:lnTo>
                      <a:pt x="4" y="37"/>
                    </a:lnTo>
                    <a:lnTo>
                      <a:pt x="1" y="33"/>
                    </a:lnTo>
                    <a:lnTo>
                      <a:pt x="0" y="29"/>
                    </a:lnTo>
                    <a:lnTo>
                      <a:pt x="0" y="24"/>
                    </a:lnTo>
                    <a:lnTo>
                      <a:pt x="0" y="19"/>
                    </a:lnTo>
                    <a:lnTo>
                      <a:pt x="1" y="14"/>
                    </a:lnTo>
                    <a:lnTo>
                      <a:pt x="4" y="10"/>
                    </a:lnTo>
                    <a:lnTo>
                      <a:pt x="7" y="7"/>
                    </a:lnTo>
                    <a:lnTo>
                      <a:pt x="10" y="4"/>
                    </a:lnTo>
                    <a:lnTo>
                      <a:pt x="14" y="1"/>
                    </a:lnTo>
                    <a:lnTo>
                      <a:pt x="18" y="0"/>
                    </a:lnTo>
                    <a:lnTo>
                      <a:pt x="23"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75" name="Freeform 206">
                <a:extLst>
                  <a:ext uri="{FF2B5EF4-FFF2-40B4-BE49-F238E27FC236}">
                    <a16:creationId xmlns:a16="http://schemas.microsoft.com/office/drawing/2014/main" id="{88FB6A80-01CC-5F13-DD94-17F612D684B1}"/>
                  </a:ext>
                </a:extLst>
              </p:cNvPr>
              <p:cNvSpPr>
                <a:spLocks/>
              </p:cNvSpPr>
              <p:nvPr/>
            </p:nvSpPr>
            <p:spPr bwMode="auto">
              <a:xfrm>
                <a:off x="1520" y="2274"/>
                <a:ext cx="28" cy="29"/>
              </a:xfrm>
              <a:custGeom>
                <a:avLst/>
                <a:gdLst>
                  <a:gd name="T0" fmla="*/ 28 w 28"/>
                  <a:gd name="T1" fmla="*/ 29 h 29"/>
                  <a:gd name="T2" fmla="*/ 28 w 28"/>
                  <a:gd name="T3" fmla="*/ 23 h 29"/>
                  <a:gd name="T4" fmla="*/ 27 w 28"/>
                  <a:gd name="T5" fmla="*/ 18 h 29"/>
                  <a:gd name="T6" fmla="*/ 24 w 28"/>
                  <a:gd name="T7" fmla="*/ 14 h 29"/>
                  <a:gd name="T8" fmla="*/ 21 w 28"/>
                  <a:gd name="T9" fmla="*/ 8 h 29"/>
                  <a:gd name="T10" fmla="*/ 16 w 28"/>
                  <a:gd name="T11" fmla="*/ 5 h 29"/>
                  <a:gd name="T12" fmla="*/ 12 w 28"/>
                  <a:gd name="T13" fmla="*/ 3 h 29"/>
                  <a:gd name="T14" fmla="*/ 6 w 28"/>
                  <a:gd name="T15" fmla="*/ 1 h 29"/>
                  <a:gd name="T16" fmla="*/ 0 w 28"/>
                  <a:gd name="T17" fmla="*/ 0 h 29"/>
                  <a:gd name="T18" fmla="*/ 0 w 28"/>
                  <a:gd name="T19" fmla="*/ 9 h 29"/>
                  <a:gd name="T20" fmla="*/ 5 w 28"/>
                  <a:gd name="T21" fmla="*/ 10 h 29"/>
                  <a:gd name="T22" fmla="*/ 8 w 28"/>
                  <a:gd name="T23" fmla="*/ 10 h 29"/>
                  <a:gd name="T24" fmla="*/ 12 w 28"/>
                  <a:gd name="T25" fmla="*/ 13 h 29"/>
                  <a:gd name="T26" fmla="*/ 14 w 28"/>
                  <a:gd name="T27" fmla="*/ 15 h 29"/>
                  <a:gd name="T28" fmla="*/ 17 w 28"/>
                  <a:gd name="T29" fmla="*/ 18 h 29"/>
                  <a:gd name="T30" fmla="*/ 19 w 28"/>
                  <a:gd name="T31" fmla="*/ 21 h 29"/>
                  <a:gd name="T32" fmla="*/ 19 w 28"/>
                  <a:gd name="T33" fmla="*/ 24 h 29"/>
                  <a:gd name="T34" fmla="*/ 20 w 28"/>
                  <a:gd name="T35" fmla="*/ 29 h 29"/>
                  <a:gd name="T36" fmla="*/ 28 w 28"/>
                  <a:gd name="T37" fmla="*/ 29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28" y="29"/>
                    </a:moveTo>
                    <a:lnTo>
                      <a:pt x="28" y="23"/>
                    </a:lnTo>
                    <a:lnTo>
                      <a:pt x="27" y="18"/>
                    </a:lnTo>
                    <a:lnTo>
                      <a:pt x="24" y="14"/>
                    </a:lnTo>
                    <a:lnTo>
                      <a:pt x="21" y="8"/>
                    </a:lnTo>
                    <a:lnTo>
                      <a:pt x="16" y="5"/>
                    </a:lnTo>
                    <a:lnTo>
                      <a:pt x="12" y="3"/>
                    </a:lnTo>
                    <a:lnTo>
                      <a:pt x="6" y="1"/>
                    </a:lnTo>
                    <a:lnTo>
                      <a:pt x="0" y="0"/>
                    </a:lnTo>
                    <a:lnTo>
                      <a:pt x="0" y="9"/>
                    </a:lnTo>
                    <a:lnTo>
                      <a:pt x="5" y="10"/>
                    </a:lnTo>
                    <a:lnTo>
                      <a:pt x="8" y="10"/>
                    </a:lnTo>
                    <a:lnTo>
                      <a:pt x="12" y="13"/>
                    </a:lnTo>
                    <a:lnTo>
                      <a:pt x="14" y="15"/>
                    </a:lnTo>
                    <a:lnTo>
                      <a:pt x="17" y="18"/>
                    </a:lnTo>
                    <a:lnTo>
                      <a:pt x="19" y="21"/>
                    </a:lnTo>
                    <a:lnTo>
                      <a:pt x="19" y="24"/>
                    </a:lnTo>
                    <a:lnTo>
                      <a:pt x="20" y="29"/>
                    </a:lnTo>
                    <a:lnTo>
                      <a:pt x="28" y="29"/>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76" name="Freeform 207">
                <a:extLst>
                  <a:ext uri="{FF2B5EF4-FFF2-40B4-BE49-F238E27FC236}">
                    <a16:creationId xmlns:a16="http://schemas.microsoft.com/office/drawing/2014/main" id="{09CED49D-681B-045F-D228-4A2204CCF414}"/>
                  </a:ext>
                </a:extLst>
              </p:cNvPr>
              <p:cNvSpPr>
                <a:spLocks/>
              </p:cNvSpPr>
              <p:nvPr/>
            </p:nvSpPr>
            <p:spPr bwMode="auto">
              <a:xfrm>
                <a:off x="1520" y="2303"/>
                <a:ext cx="28" cy="28"/>
              </a:xfrm>
              <a:custGeom>
                <a:avLst/>
                <a:gdLst>
                  <a:gd name="T0" fmla="*/ 0 w 28"/>
                  <a:gd name="T1" fmla="*/ 28 h 28"/>
                  <a:gd name="T2" fmla="*/ 6 w 28"/>
                  <a:gd name="T3" fmla="*/ 27 h 28"/>
                  <a:gd name="T4" fmla="*/ 12 w 28"/>
                  <a:gd name="T5" fmla="*/ 26 h 28"/>
                  <a:gd name="T6" fmla="*/ 17 w 28"/>
                  <a:gd name="T7" fmla="*/ 23 h 28"/>
                  <a:gd name="T8" fmla="*/ 21 w 28"/>
                  <a:gd name="T9" fmla="*/ 20 h 28"/>
                  <a:gd name="T10" fmla="*/ 24 w 28"/>
                  <a:gd name="T11" fmla="*/ 16 h 28"/>
                  <a:gd name="T12" fmla="*/ 27 w 28"/>
                  <a:gd name="T13" fmla="*/ 11 h 28"/>
                  <a:gd name="T14" fmla="*/ 28 w 28"/>
                  <a:gd name="T15" fmla="*/ 5 h 28"/>
                  <a:gd name="T16" fmla="*/ 28 w 28"/>
                  <a:gd name="T17" fmla="*/ 0 h 28"/>
                  <a:gd name="T18" fmla="*/ 20 w 28"/>
                  <a:gd name="T19" fmla="*/ 0 h 28"/>
                  <a:gd name="T20" fmla="*/ 19 w 28"/>
                  <a:gd name="T21" fmla="*/ 4 h 28"/>
                  <a:gd name="T22" fmla="*/ 19 w 28"/>
                  <a:gd name="T23" fmla="*/ 8 h 28"/>
                  <a:gd name="T24" fmla="*/ 17 w 28"/>
                  <a:gd name="T25" fmla="*/ 10 h 28"/>
                  <a:gd name="T26" fmla="*/ 14 w 28"/>
                  <a:gd name="T27" fmla="*/ 13 h 28"/>
                  <a:gd name="T28" fmla="*/ 11 w 28"/>
                  <a:gd name="T29" fmla="*/ 16 h 28"/>
                  <a:gd name="T30" fmla="*/ 8 w 28"/>
                  <a:gd name="T31" fmla="*/ 18 h 28"/>
                  <a:gd name="T32" fmla="*/ 5 w 28"/>
                  <a:gd name="T33" fmla="*/ 18 h 28"/>
                  <a:gd name="T34" fmla="*/ 0 w 28"/>
                  <a:gd name="T35" fmla="*/ 19 h 28"/>
                  <a:gd name="T36" fmla="*/ 0 w 28"/>
                  <a:gd name="T37" fmla="*/ 28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28"/>
                    </a:moveTo>
                    <a:lnTo>
                      <a:pt x="6" y="27"/>
                    </a:lnTo>
                    <a:lnTo>
                      <a:pt x="12" y="26"/>
                    </a:lnTo>
                    <a:lnTo>
                      <a:pt x="17" y="23"/>
                    </a:lnTo>
                    <a:lnTo>
                      <a:pt x="21" y="20"/>
                    </a:lnTo>
                    <a:lnTo>
                      <a:pt x="24" y="16"/>
                    </a:lnTo>
                    <a:lnTo>
                      <a:pt x="27" y="11"/>
                    </a:lnTo>
                    <a:lnTo>
                      <a:pt x="28" y="5"/>
                    </a:lnTo>
                    <a:lnTo>
                      <a:pt x="28" y="0"/>
                    </a:lnTo>
                    <a:lnTo>
                      <a:pt x="20" y="0"/>
                    </a:lnTo>
                    <a:lnTo>
                      <a:pt x="19" y="4"/>
                    </a:lnTo>
                    <a:lnTo>
                      <a:pt x="19" y="8"/>
                    </a:lnTo>
                    <a:lnTo>
                      <a:pt x="17" y="10"/>
                    </a:lnTo>
                    <a:lnTo>
                      <a:pt x="14" y="13"/>
                    </a:lnTo>
                    <a:lnTo>
                      <a:pt x="11" y="16"/>
                    </a:lnTo>
                    <a:lnTo>
                      <a:pt x="8" y="18"/>
                    </a:lnTo>
                    <a:lnTo>
                      <a:pt x="5" y="18"/>
                    </a:lnTo>
                    <a:lnTo>
                      <a:pt x="0" y="19"/>
                    </a:lnTo>
                    <a:lnTo>
                      <a:pt x="0"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77" name="Freeform 208">
                <a:extLst>
                  <a:ext uri="{FF2B5EF4-FFF2-40B4-BE49-F238E27FC236}">
                    <a16:creationId xmlns:a16="http://schemas.microsoft.com/office/drawing/2014/main" id="{C2ABBD2C-1D69-AD53-98FC-CC00F96C645D}"/>
                  </a:ext>
                </a:extLst>
              </p:cNvPr>
              <p:cNvSpPr>
                <a:spLocks/>
              </p:cNvSpPr>
              <p:nvPr/>
            </p:nvSpPr>
            <p:spPr bwMode="auto">
              <a:xfrm>
                <a:off x="1492" y="2303"/>
                <a:ext cx="28" cy="28"/>
              </a:xfrm>
              <a:custGeom>
                <a:avLst/>
                <a:gdLst>
                  <a:gd name="T0" fmla="*/ 0 w 28"/>
                  <a:gd name="T1" fmla="*/ 0 h 28"/>
                  <a:gd name="T2" fmla="*/ 0 w 28"/>
                  <a:gd name="T3" fmla="*/ 5 h 28"/>
                  <a:gd name="T4" fmla="*/ 2 w 28"/>
                  <a:gd name="T5" fmla="*/ 11 h 28"/>
                  <a:gd name="T6" fmla="*/ 5 w 28"/>
                  <a:gd name="T7" fmla="*/ 16 h 28"/>
                  <a:gd name="T8" fmla="*/ 9 w 28"/>
                  <a:gd name="T9" fmla="*/ 20 h 28"/>
                  <a:gd name="T10" fmla="*/ 12 w 28"/>
                  <a:gd name="T11" fmla="*/ 23 h 28"/>
                  <a:gd name="T12" fmla="*/ 17 w 28"/>
                  <a:gd name="T13" fmla="*/ 26 h 28"/>
                  <a:gd name="T14" fmla="*/ 23 w 28"/>
                  <a:gd name="T15" fmla="*/ 27 h 28"/>
                  <a:gd name="T16" fmla="*/ 28 w 28"/>
                  <a:gd name="T17" fmla="*/ 28 h 28"/>
                  <a:gd name="T18" fmla="*/ 28 w 28"/>
                  <a:gd name="T19" fmla="*/ 19 h 28"/>
                  <a:gd name="T20" fmla="*/ 23 w 28"/>
                  <a:gd name="T21" fmla="*/ 18 h 28"/>
                  <a:gd name="T22" fmla="*/ 20 w 28"/>
                  <a:gd name="T23" fmla="*/ 18 h 28"/>
                  <a:gd name="T24" fmla="*/ 18 w 28"/>
                  <a:gd name="T25" fmla="*/ 17 h 28"/>
                  <a:gd name="T26" fmla="*/ 15 w 28"/>
                  <a:gd name="T27" fmla="*/ 13 h 28"/>
                  <a:gd name="T28" fmla="*/ 12 w 28"/>
                  <a:gd name="T29" fmla="*/ 10 h 28"/>
                  <a:gd name="T30" fmla="*/ 10 w 28"/>
                  <a:gd name="T31" fmla="*/ 8 h 28"/>
                  <a:gd name="T32" fmla="*/ 9 w 28"/>
                  <a:gd name="T33" fmla="*/ 4 h 28"/>
                  <a:gd name="T34" fmla="*/ 9 w 28"/>
                  <a:gd name="T35" fmla="*/ 0 h 28"/>
                  <a:gd name="T36" fmla="*/ 0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0"/>
                    </a:moveTo>
                    <a:lnTo>
                      <a:pt x="0" y="5"/>
                    </a:lnTo>
                    <a:lnTo>
                      <a:pt x="2" y="11"/>
                    </a:lnTo>
                    <a:lnTo>
                      <a:pt x="5" y="16"/>
                    </a:lnTo>
                    <a:lnTo>
                      <a:pt x="9" y="20"/>
                    </a:lnTo>
                    <a:lnTo>
                      <a:pt x="12" y="23"/>
                    </a:lnTo>
                    <a:lnTo>
                      <a:pt x="17" y="26"/>
                    </a:lnTo>
                    <a:lnTo>
                      <a:pt x="23" y="27"/>
                    </a:lnTo>
                    <a:lnTo>
                      <a:pt x="28" y="28"/>
                    </a:lnTo>
                    <a:lnTo>
                      <a:pt x="28" y="19"/>
                    </a:lnTo>
                    <a:lnTo>
                      <a:pt x="23" y="18"/>
                    </a:lnTo>
                    <a:lnTo>
                      <a:pt x="20" y="18"/>
                    </a:lnTo>
                    <a:lnTo>
                      <a:pt x="18" y="17"/>
                    </a:lnTo>
                    <a:lnTo>
                      <a:pt x="15" y="13"/>
                    </a:lnTo>
                    <a:lnTo>
                      <a:pt x="12" y="10"/>
                    </a:lnTo>
                    <a:lnTo>
                      <a:pt x="10" y="8"/>
                    </a:lnTo>
                    <a:lnTo>
                      <a:pt x="9" y="4"/>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78" name="Freeform 209">
                <a:extLst>
                  <a:ext uri="{FF2B5EF4-FFF2-40B4-BE49-F238E27FC236}">
                    <a16:creationId xmlns:a16="http://schemas.microsoft.com/office/drawing/2014/main" id="{A6B35F02-6FFC-A971-C840-4D305CB9C5F8}"/>
                  </a:ext>
                </a:extLst>
              </p:cNvPr>
              <p:cNvSpPr>
                <a:spLocks/>
              </p:cNvSpPr>
              <p:nvPr/>
            </p:nvSpPr>
            <p:spPr bwMode="auto">
              <a:xfrm>
                <a:off x="1492" y="2274"/>
                <a:ext cx="28" cy="29"/>
              </a:xfrm>
              <a:custGeom>
                <a:avLst/>
                <a:gdLst>
                  <a:gd name="T0" fmla="*/ 28 w 28"/>
                  <a:gd name="T1" fmla="*/ 0 h 29"/>
                  <a:gd name="T2" fmla="*/ 23 w 28"/>
                  <a:gd name="T3" fmla="*/ 1 h 29"/>
                  <a:gd name="T4" fmla="*/ 17 w 28"/>
                  <a:gd name="T5" fmla="*/ 3 h 29"/>
                  <a:gd name="T6" fmla="*/ 12 w 28"/>
                  <a:gd name="T7" fmla="*/ 5 h 29"/>
                  <a:gd name="T8" fmla="*/ 9 w 28"/>
                  <a:gd name="T9" fmla="*/ 8 h 29"/>
                  <a:gd name="T10" fmla="*/ 5 w 28"/>
                  <a:gd name="T11" fmla="*/ 13 h 29"/>
                  <a:gd name="T12" fmla="*/ 2 w 28"/>
                  <a:gd name="T13" fmla="*/ 18 h 29"/>
                  <a:gd name="T14" fmla="*/ 0 w 28"/>
                  <a:gd name="T15" fmla="*/ 23 h 29"/>
                  <a:gd name="T16" fmla="*/ 0 w 28"/>
                  <a:gd name="T17" fmla="*/ 29 h 29"/>
                  <a:gd name="T18" fmla="*/ 9 w 28"/>
                  <a:gd name="T19" fmla="*/ 29 h 29"/>
                  <a:gd name="T20" fmla="*/ 9 w 28"/>
                  <a:gd name="T21" fmla="*/ 24 h 29"/>
                  <a:gd name="T22" fmla="*/ 10 w 28"/>
                  <a:gd name="T23" fmla="*/ 21 h 29"/>
                  <a:gd name="T24" fmla="*/ 12 w 28"/>
                  <a:gd name="T25" fmla="*/ 19 h 29"/>
                  <a:gd name="T26" fmla="*/ 15 w 28"/>
                  <a:gd name="T27" fmla="*/ 15 h 29"/>
                  <a:gd name="T28" fmla="*/ 18 w 28"/>
                  <a:gd name="T29" fmla="*/ 13 h 29"/>
                  <a:gd name="T30" fmla="*/ 20 w 28"/>
                  <a:gd name="T31" fmla="*/ 10 h 29"/>
                  <a:gd name="T32" fmla="*/ 23 w 28"/>
                  <a:gd name="T33" fmla="*/ 10 h 29"/>
                  <a:gd name="T34" fmla="*/ 28 w 28"/>
                  <a:gd name="T35" fmla="*/ 9 h 29"/>
                  <a:gd name="T36" fmla="*/ 28 w 28"/>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28" y="0"/>
                    </a:moveTo>
                    <a:lnTo>
                      <a:pt x="23" y="1"/>
                    </a:lnTo>
                    <a:lnTo>
                      <a:pt x="17" y="3"/>
                    </a:lnTo>
                    <a:lnTo>
                      <a:pt x="12" y="5"/>
                    </a:lnTo>
                    <a:lnTo>
                      <a:pt x="9" y="8"/>
                    </a:lnTo>
                    <a:lnTo>
                      <a:pt x="5" y="13"/>
                    </a:lnTo>
                    <a:lnTo>
                      <a:pt x="2" y="18"/>
                    </a:lnTo>
                    <a:lnTo>
                      <a:pt x="0" y="23"/>
                    </a:lnTo>
                    <a:lnTo>
                      <a:pt x="0" y="29"/>
                    </a:lnTo>
                    <a:lnTo>
                      <a:pt x="9" y="29"/>
                    </a:lnTo>
                    <a:lnTo>
                      <a:pt x="9" y="24"/>
                    </a:lnTo>
                    <a:lnTo>
                      <a:pt x="10" y="21"/>
                    </a:lnTo>
                    <a:lnTo>
                      <a:pt x="12" y="19"/>
                    </a:lnTo>
                    <a:lnTo>
                      <a:pt x="15" y="15"/>
                    </a:lnTo>
                    <a:lnTo>
                      <a:pt x="18" y="13"/>
                    </a:lnTo>
                    <a:lnTo>
                      <a:pt x="20" y="10"/>
                    </a:lnTo>
                    <a:lnTo>
                      <a:pt x="23" y="10"/>
                    </a:lnTo>
                    <a:lnTo>
                      <a:pt x="28" y="9"/>
                    </a:lnTo>
                    <a:lnTo>
                      <a:pt x="28"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79" name="Freeform 210">
                <a:extLst>
                  <a:ext uri="{FF2B5EF4-FFF2-40B4-BE49-F238E27FC236}">
                    <a16:creationId xmlns:a16="http://schemas.microsoft.com/office/drawing/2014/main" id="{0E238256-69CE-A61D-530E-A5471910D768}"/>
                  </a:ext>
                </a:extLst>
              </p:cNvPr>
              <p:cNvSpPr>
                <a:spLocks/>
              </p:cNvSpPr>
              <p:nvPr/>
            </p:nvSpPr>
            <p:spPr bwMode="auto">
              <a:xfrm>
                <a:off x="1704" y="1144"/>
                <a:ext cx="48" cy="47"/>
              </a:xfrm>
              <a:custGeom>
                <a:avLst/>
                <a:gdLst>
                  <a:gd name="T0" fmla="*/ 24 w 48"/>
                  <a:gd name="T1" fmla="*/ 0 h 47"/>
                  <a:gd name="T2" fmla="*/ 30 w 48"/>
                  <a:gd name="T3" fmla="*/ 0 h 47"/>
                  <a:gd name="T4" fmla="*/ 34 w 48"/>
                  <a:gd name="T5" fmla="*/ 1 h 47"/>
                  <a:gd name="T6" fmla="*/ 38 w 48"/>
                  <a:gd name="T7" fmla="*/ 4 h 47"/>
                  <a:gd name="T8" fmla="*/ 41 w 48"/>
                  <a:gd name="T9" fmla="*/ 7 h 47"/>
                  <a:gd name="T10" fmla="*/ 45 w 48"/>
                  <a:gd name="T11" fmla="*/ 10 h 47"/>
                  <a:gd name="T12" fmla="*/ 46 w 48"/>
                  <a:gd name="T13" fmla="*/ 14 h 47"/>
                  <a:gd name="T14" fmla="*/ 48 w 48"/>
                  <a:gd name="T15" fmla="*/ 19 h 47"/>
                  <a:gd name="T16" fmla="*/ 48 w 48"/>
                  <a:gd name="T17" fmla="*/ 23 h 47"/>
                  <a:gd name="T18" fmla="*/ 48 w 48"/>
                  <a:gd name="T19" fmla="*/ 28 h 47"/>
                  <a:gd name="T20" fmla="*/ 46 w 48"/>
                  <a:gd name="T21" fmla="*/ 33 h 47"/>
                  <a:gd name="T22" fmla="*/ 45 w 48"/>
                  <a:gd name="T23" fmla="*/ 37 h 47"/>
                  <a:gd name="T24" fmla="*/ 41 w 48"/>
                  <a:gd name="T25" fmla="*/ 40 h 47"/>
                  <a:gd name="T26" fmla="*/ 38 w 48"/>
                  <a:gd name="T27" fmla="*/ 43 h 47"/>
                  <a:gd name="T28" fmla="*/ 34 w 48"/>
                  <a:gd name="T29" fmla="*/ 46 h 47"/>
                  <a:gd name="T30" fmla="*/ 30 w 48"/>
                  <a:gd name="T31" fmla="*/ 47 h 47"/>
                  <a:gd name="T32" fmla="*/ 24 w 48"/>
                  <a:gd name="T33" fmla="*/ 47 h 47"/>
                  <a:gd name="T34" fmla="*/ 19 w 48"/>
                  <a:gd name="T35" fmla="*/ 47 h 47"/>
                  <a:gd name="T36" fmla="*/ 15 w 48"/>
                  <a:gd name="T37" fmla="*/ 46 h 47"/>
                  <a:gd name="T38" fmla="*/ 11 w 48"/>
                  <a:gd name="T39" fmla="*/ 43 h 47"/>
                  <a:gd name="T40" fmla="*/ 8 w 48"/>
                  <a:gd name="T41" fmla="*/ 40 h 47"/>
                  <a:gd name="T42" fmla="*/ 4 w 48"/>
                  <a:gd name="T43" fmla="*/ 37 h 47"/>
                  <a:gd name="T44" fmla="*/ 2 w 48"/>
                  <a:gd name="T45" fmla="*/ 33 h 47"/>
                  <a:gd name="T46" fmla="*/ 1 w 48"/>
                  <a:gd name="T47" fmla="*/ 28 h 47"/>
                  <a:gd name="T48" fmla="*/ 0 w 48"/>
                  <a:gd name="T49" fmla="*/ 23 h 47"/>
                  <a:gd name="T50" fmla="*/ 1 w 48"/>
                  <a:gd name="T51" fmla="*/ 19 h 47"/>
                  <a:gd name="T52" fmla="*/ 2 w 48"/>
                  <a:gd name="T53" fmla="*/ 14 h 47"/>
                  <a:gd name="T54" fmla="*/ 4 w 48"/>
                  <a:gd name="T55" fmla="*/ 10 h 47"/>
                  <a:gd name="T56" fmla="*/ 8 w 48"/>
                  <a:gd name="T57" fmla="*/ 7 h 47"/>
                  <a:gd name="T58" fmla="*/ 11 w 48"/>
                  <a:gd name="T59" fmla="*/ 4 h 47"/>
                  <a:gd name="T60" fmla="*/ 15 w 48"/>
                  <a:gd name="T61" fmla="*/ 1 h 47"/>
                  <a:gd name="T62" fmla="*/ 19 w 48"/>
                  <a:gd name="T63" fmla="*/ 0 h 47"/>
                  <a:gd name="T64" fmla="*/ 24 w 48"/>
                  <a:gd name="T65" fmla="*/ 0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 h="47">
                    <a:moveTo>
                      <a:pt x="24" y="0"/>
                    </a:moveTo>
                    <a:lnTo>
                      <a:pt x="30" y="0"/>
                    </a:lnTo>
                    <a:lnTo>
                      <a:pt x="34" y="1"/>
                    </a:lnTo>
                    <a:lnTo>
                      <a:pt x="38" y="4"/>
                    </a:lnTo>
                    <a:lnTo>
                      <a:pt x="41" y="7"/>
                    </a:lnTo>
                    <a:lnTo>
                      <a:pt x="45" y="10"/>
                    </a:lnTo>
                    <a:lnTo>
                      <a:pt x="46" y="14"/>
                    </a:lnTo>
                    <a:lnTo>
                      <a:pt x="48" y="19"/>
                    </a:lnTo>
                    <a:lnTo>
                      <a:pt x="48" y="23"/>
                    </a:lnTo>
                    <a:lnTo>
                      <a:pt x="48" y="28"/>
                    </a:lnTo>
                    <a:lnTo>
                      <a:pt x="46" y="33"/>
                    </a:lnTo>
                    <a:lnTo>
                      <a:pt x="45" y="37"/>
                    </a:lnTo>
                    <a:lnTo>
                      <a:pt x="41" y="40"/>
                    </a:lnTo>
                    <a:lnTo>
                      <a:pt x="38" y="43"/>
                    </a:lnTo>
                    <a:lnTo>
                      <a:pt x="34" y="46"/>
                    </a:lnTo>
                    <a:lnTo>
                      <a:pt x="30" y="47"/>
                    </a:lnTo>
                    <a:lnTo>
                      <a:pt x="24" y="47"/>
                    </a:lnTo>
                    <a:lnTo>
                      <a:pt x="19" y="47"/>
                    </a:lnTo>
                    <a:lnTo>
                      <a:pt x="15" y="46"/>
                    </a:lnTo>
                    <a:lnTo>
                      <a:pt x="11" y="43"/>
                    </a:lnTo>
                    <a:lnTo>
                      <a:pt x="8" y="40"/>
                    </a:lnTo>
                    <a:lnTo>
                      <a:pt x="4" y="37"/>
                    </a:lnTo>
                    <a:lnTo>
                      <a:pt x="2" y="33"/>
                    </a:lnTo>
                    <a:lnTo>
                      <a:pt x="1" y="28"/>
                    </a:lnTo>
                    <a:lnTo>
                      <a:pt x="0" y="23"/>
                    </a:lnTo>
                    <a:lnTo>
                      <a:pt x="1" y="19"/>
                    </a:lnTo>
                    <a:lnTo>
                      <a:pt x="2" y="14"/>
                    </a:lnTo>
                    <a:lnTo>
                      <a:pt x="4" y="10"/>
                    </a:lnTo>
                    <a:lnTo>
                      <a:pt x="8" y="7"/>
                    </a:lnTo>
                    <a:lnTo>
                      <a:pt x="11" y="4"/>
                    </a:lnTo>
                    <a:lnTo>
                      <a:pt x="15" y="1"/>
                    </a:lnTo>
                    <a:lnTo>
                      <a:pt x="19" y="0"/>
                    </a:lnTo>
                    <a:lnTo>
                      <a:pt x="24"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80" name="Freeform 211">
                <a:extLst>
                  <a:ext uri="{FF2B5EF4-FFF2-40B4-BE49-F238E27FC236}">
                    <a16:creationId xmlns:a16="http://schemas.microsoft.com/office/drawing/2014/main" id="{6B5F8F45-3F25-E80F-276A-E0AEB4F6D073}"/>
                  </a:ext>
                </a:extLst>
              </p:cNvPr>
              <p:cNvSpPr>
                <a:spLocks/>
              </p:cNvSpPr>
              <p:nvPr/>
            </p:nvSpPr>
            <p:spPr bwMode="auto">
              <a:xfrm>
                <a:off x="1728" y="1139"/>
                <a:ext cx="29" cy="28"/>
              </a:xfrm>
              <a:custGeom>
                <a:avLst/>
                <a:gdLst>
                  <a:gd name="T0" fmla="*/ 29 w 29"/>
                  <a:gd name="T1" fmla="*/ 28 h 28"/>
                  <a:gd name="T2" fmla="*/ 28 w 29"/>
                  <a:gd name="T3" fmla="*/ 24 h 28"/>
                  <a:gd name="T4" fmla="*/ 26 w 29"/>
                  <a:gd name="T5" fmla="*/ 18 h 28"/>
                  <a:gd name="T6" fmla="*/ 24 w 29"/>
                  <a:gd name="T7" fmla="*/ 14 h 28"/>
                  <a:gd name="T8" fmla="*/ 21 w 29"/>
                  <a:gd name="T9" fmla="*/ 8 h 28"/>
                  <a:gd name="T10" fmla="*/ 16 w 29"/>
                  <a:gd name="T11" fmla="*/ 5 h 28"/>
                  <a:gd name="T12" fmla="*/ 12 w 29"/>
                  <a:gd name="T13" fmla="*/ 3 h 28"/>
                  <a:gd name="T14" fmla="*/ 6 w 29"/>
                  <a:gd name="T15" fmla="*/ 1 h 28"/>
                  <a:gd name="T16" fmla="*/ 0 w 29"/>
                  <a:gd name="T17" fmla="*/ 0 h 28"/>
                  <a:gd name="T18" fmla="*/ 0 w 29"/>
                  <a:gd name="T19" fmla="*/ 10 h 28"/>
                  <a:gd name="T20" fmla="*/ 5 w 29"/>
                  <a:gd name="T21" fmla="*/ 10 h 28"/>
                  <a:gd name="T22" fmla="*/ 8 w 29"/>
                  <a:gd name="T23" fmla="*/ 10 h 28"/>
                  <a:gd name="T24" fmla="*/ 12 w 29"/>
                  <a:gd name="T25" fmla="*/ 13 h 28"/>
                  <a:gd name="T26" fmla="*/ 14 w 29"/>
                  <a:gd name="T27" fmla="*/ 15 h 28"/>
                  <a:gd name="T28" fmla="*/ 16 w 29"/>
                  <a:gd name="T29" fmla="*/ 18 h 28"/>
                  <a:gd name="T30" fmla="*/ 19 w 29"/>
                  <a:gd name="T31" fmla="*/ 21 h 28"/>
                  <a:gd name="T32" fmla="*/ 19 w 29"/>
                  <a:gd name="T33" fmla="*/ 24 h 28"/>
                  <a:gd name="T34" fmla="*/ 20 w 29"/>
                  <a:gd name="T35" fmla="*/ 28 h 28"/>
                  <a:gd name="T36" fmla="*/ 29 w 29"/>
                  <a:gd name="T37" fmla="*/ 28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29" y="28"/>
                    </a:moveTo>
                    <a:lnTo>
                      <a:pt x="28" y="24"/>
                    </a:lnTo>
                    <a:lnTo>
                      <a:pt x="26" y="18"/>
                    </a:lnTo>
                    <a:lnTo>
                      <a:pt x="24" y="14"/>
                    </a:lnTo>
                    <a:lnTo>
                      <a:pt x="21" y="8"/>
                    </a:lnTo>
                    <a:lnTo>
                      <a:pt x="16" y="5"/>
                    </a:lnTo>
                    <a:lnTo>
                      <a:pt x="12" y="3"/>
                    </a:lnTo>
                    <a:lnTo>
                      <a:pt x="6" y="1"/>
                    </a:lnTo>
                    <a:lnTo>
                      <a:pt x="0" y="0"/>
                    </a:lnTo>
                    <a:lnTo>
                      <a:pt x="0" y="10"/>
                    </a:lnTo>
                    <a:lnTo>
                      <a:pt x="5" y="10"/>
                    </a:lnTo>
                    <a:lnTo>
                      <a:pt x="8" y="10"/>
                    </a:lnTo>
                    <a:lnTo>
                      <a:pt x="12" y="13"/>
                    </a:lnTo>
                    <a:lnTo>
                      <a:pt x="14" y="15"/>
                    </a:lnTo>
                    <a:lnTo>
                      <a:pt x="16" y="18"/>
                    </a:lnTo>
                    <a:lnTo>
                      <a:pt x="19" y="21"/>
                    </a:lnTo>
                    <a:lnTo>
                      <a:pt x="19" y="24"/>
                    </a:lnTo>
                    <a:lnTo>
                      <a:pt x="20" y="28"/>
                    </a:lnTo>
                    <a:lnTo>
                      <a:pt x="29"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81" name="Freeform 212">
                <a:extLst>
                  <a:ext uri="{FF2B5EF4-FFF2-40B4-BE49-F238E27FC236}">
                    <a16:creationId xmlns:a16="http://schemas.microsoft.com/office/drawing/2014/main" id="{DF389DAA-894B-9B6B-BEF3-5B47D31C43EC}"/>
                  </a:ext>
                </a:extLst>
              </p:cNvPr>
              <p:cNvSpPr>
                <a:spLocks/>
              </p:cNvSpPr>
              <p:nvPr/>
            </p:nvSpPr>
            <p:spPr bwMode="auto">
              <a:xfrm>
                <a:off x="1728" y="1167"/>
                <a:ext cx="29" cy="29"/>
              </a:xfrm>
              <a:custGeom>
                <a:avLst/>
                <a:gdLst>
                  <a:gd name="T0" fmla="*/ 0 w 29"/>
                  <a:gd name="T1" fmla="*/ 29 h 29"/>
                  <a:gd name="T2" fmla="*/ 6 w 29"/>
                  <a:gd name="T3" fmla="*/ 28 h 29"/>
                  <a:gd name="T4" fmla="*/ 12 w 29"/>
                  <a:gd name="T5" fmla="*/ 27 h 29"/>
                  <a:gd name="T6" fmla="*/ 16 w 29"/>
                  <a:gd name="T7" fmla="*/ 24 h 29"/>
                  <a:gd name="T8" fmla="*/ 21 w 29"/>
                  <a:gd name="T9" fmla="*/ 20 h 29"/>
                  <a:gd name="T10" fmla="*/ 24 w 29"/>
                  <a:gd name="T11" fmla="*/ 17 h 29"/>
                  <a:gd name="T12" fmla="*/ 26 w 29"/>
                  <a:gd name="T13" fmla="*/ 12 h 29"/>
                  <a:gd name="T14" fmla="*/ 28 w 29"/>
                  <a:gd name="T15" fmla="*/ 6 h 29"/>
                  <a:gd name="T16" fmla="*/ 29 w 29"/>
                  <a:gd name="T17" fmla="*/ 0 h 29"/>
                  <a:gd name="T18" fmla="*/ 20 w 29"/>
                  <a:gd name="T19" fmla="*/ 0 h 29"/>
                  <a:gd name="T20" fmla="*/ 19 w 29"/>
                  <a:gd name="T21" fmla="*/ 5 h 29"/>
                  <a:gd name="T22" fmla="*/ 19 w 29"/>
                  <a:gd name="T23" fmla="*/ 9 h 29"/>
                  <a:gd name="T24" fmla="*/ 16 w 29"/>
                  <a:gd name="T25" fmla="*/ 11 h 29"/>
                  <a:gd name="T26" fmla="*/ 14 w 29"/>
                  <a:gd name="T27" fmla="*/ 14 h 29"/>
                  <a:gd name="T28" fmla="*/ 11 w 29"/>
                  <a:gd name="T29" fmla="*/ 17 h 29"/>
                  <a:gd name="T30" fmla="*/ 8 w 29"/>
                  <a:gd name="T31" fmla="*/ 19 h 29"/>
                  <a:gd name="T32" fmla="*/ 5 w 29"/>
                  <a:gd name="T33" fmla="*/ 19 h 29"/>
                  <a:gd name="T34" fmla="*/ 0 w 29"/>
                  <a:gd name="T35" fmla="*/ 20 h 29"/>
                  <a:gd name="T36" fmla="*/ 0 w 29"/>
                  <a:gd name="T37" fmla="*/ 29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9">
                    <a:moveTo>
                      <a:pt x="0" y="29"/>
                    </a:moveTo>
                    <a:lnTo>
                      <a:pt x="6" y="28"/>
                    </a:lnTo>
                    <a:lnTo>
                      <a:pt x="12" y="27"/>
                    </a:lnTo>
                    <a:lnTo>
                      <a:pt x="16" y="24"/>
                    </a:lnTo>
                    <a:lnTo>
                      <a:pt x="21" y="20"/>
                    </a:lnTo>
                    <a:lnTo>
                      <a:pt x="24" y="17"/>
                    </a:lnTo>
                    <a:lnTo>
                      <a:pt x="26" y="12"/>
                    </a:lnTo>
                    <a:lnTo>
                      <a:pt x="28" y="6"/>
                    </a:lnTo>
                    <a:lnTo>
                      <a:pt x="29" y="0"/>
                    </a:lnTo>
                    <a:lnTo>
                      <a:pt x="20" y="0"/>
                    </a:lnTo>
                    <a:lnTo>
                      <a:pt x="19" y="5"/>
                    </a:lnTo>
                    <a:lnTo>
                      <a:pt x="19" y="9"/>
                    </a:lnTo>
                    <a:lnTo>
                      <a:pt x="16" y="11"/>
                    </a:lnTo>
                    <a:lnTo>
                      <a:pt x="14" y="14"/>
                    </a:lnTo>
                    <a:lnTo>
                      <a:pt x="11" y="17"/>
                    </a:lnTo>
                    <a:lnTo>
                      <a:pt x="8" y="19"/>
                    </a:lnTo>
                    <a:lnTo>
                      <a:pt x="5" y="19"/>
                    </a:lnTo>
                    <a:lnTo>
                      <a:pt x="0" y="20"/>
                    </a:lnTo>
                    <a:lnTo>
                      <a:pt x="0" y="29"/>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82" name="Freeform 213">
                <a:extLst>
                  <a:ext uri="{FF2B5EF4-FFF2-40B4-BE49-F238E27FC236}">
                    <a16:creationId xmlns:a16="http://schemas.microsoft.com/office/drawing/2014/main" id="{82FDD68D-AACF-A0DF-0308-99E9E12964E4}"/>
                  </a:ext>
                </a:extLst>
              </p:cNvPr>
              <p:cNvSpPr>
                <a:spLocks/>
              </p:cNvSpPr>
              <p:nvPr/>
            </p:nvSpPr>
            <p:spPr bwMode="auto">
              <a:xfrm>
                <a:off x="1700" y="1167"/>
                <a:ext cx="28" cy="29"/>
              </a:xfrm>
              <a:custGeom>
                <a:avLst/>
                <a:gdLst>
                  <a:gd name="T0" fmla="*/ 0 w 28"/>
                  <a:gd name="T1" fmla="*/ 0 h 29"/>
                  <a:gd name="T2" fmla="*/ 1 w 28"/>
                  <a:gd name="T3" fmla="*/ 6 h 29"/>
                  <a:gd name="T4" fmla="*/ 2 w 28"/>
                  <a:gd name="T5" fmla="*/ 12 h 29"/>
                  <a:gd name="T6" fmla="*/ 5 w 28"/>
                  <a:gd name="T7" fmla="*/ 17 h 29"/>
                  <a:gd name="T8" fmla="*/ 8 w 28"/>
                  <a:gd name="T9" fmla="*/ 20 h 29"/>
                  <a:gd name="T10" fmla="*/ 12 w 28"/>
                  <a:gd name="T11" fmla="*/ 24 h 29"/>
                  <a:gd name="T12" fmla="*/ 17 w 28"/>
                  <a:gd name="T13" fmla="*/ 27 h 29"/>
                  <a:gd name="T14" fmla="*/ 23 w 28"/>
                  <a:gd name="T15" fmla="*/ 28 h 29"/>
                  <a:gd name="T16" fmla="*/ 28 w 28"/>
                  <a:gd name="T17" fmla="*/ 29 h 29"/>
                  <a:gd name="T18" fmla="*/ 28 w 28"/>
                  <a:gd name="T19" fmla="*/ 20 h 29"/>
                  <a:gd name="T20" fmla="*/ 24 w 28"/>
                  <a:gd name="T21" fmla="*/ 19 h 29"/>
                  <a:gd name="T22" fmla="*/ 21 w 28"/>
                  <a:gd name="T23" fmla="*/ 19 h 29"/>
                  <a:gd name="T24" fmla="*/ 17 w 28"/>
                  <a:gd name="T25" fmla="*/ 17 h 29"/>
                  <a:gd name="T26" fmla="*/ 15 w 28"/>
                  <a:gd name="T27" fmla="*/ 14 h 29"/>
                  <a:gd name="T28" fmla="*/ 12 w 28"/>
                  <a:gd name="T29" fmla="*/ 11 h 29"/>
                  <a:gd name="T30" fmla="*/ 10 w 28"/>
                  <a:gd name="T31" fmla="*/ 9 h 29"/>
                  <a:gd name="T32" fmla="*/ 9 w 28"/>
                  <a:gd name="T33" fmla="*/ 5 h 29"/>
                  <a:gd name="T34" fmla="*/ 9 w 28"/>
                  <a:gd name="T35" fmla="*/ 0 h 29"/>
                  <a:gd name="T36" fmla="*/ 0 w 28"/>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0" y="0"/>
                    </a:moveTo>
                    <a:lnTo>
                      <a:pt x="1" y="6"/>
                    </a:lnTo>
                    <a:lnTo>
                      <a:pt x="2" y="12"/>
                    </a:lnTo>
                    <a:lnTo>
                      <a:pt x="5" y="17"/>
                    </a:lnTo>
                    <a:lnTo>
                      <a:pt x="8" y="20"/>
                    </a:lnTo>
                    <a:lnTo>
                      <a:pt x="12" y="24"/>
                    </a:lnTo>
                    <a:lnTo>
                      <a:pt x="17" y="27"/>
                    </a:lnTo>
                    <a:lnTo>
                      <a:pt x="23" y="28"/>
                    </a:lnTo>
                    <a:lnTo>
                      <a:pt x="28" y="29"/>
                    </a:lnTo>
                    <a:lnTo>
                      <a:pt x="28" y="20"/>
                    </a:lnTo>
                    <a:lnTo>
                      <a:pt x="24" y="19"/>
                    </a:lnTo>
                    <a:lnTo>
                      <a:pt x="21" y="19"/>
                    </a:lnTo>
                    <a:lnTo>
                      <a:pt x="17" y="17"/>
                    </a:lnTo>
                    <a:lnTo>
                      <a:pt x="15" y="14"/>
                    </a:lnTo>
                    <a:lnTo>
                      <a:pt x="12" y="11"/>
                    </a:lnTo>
                    <a:lnTo>
                      <a:pt x="10" y="9"/>
                    </a:lnTo>
                    <a:lnTo>
                      <a:pt x="9" y="5"/>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83" name="Freeform 214">
                <a:extLst>
                  <a:ext uri="{FF2B5EF4-FFF2-40B4-BE49-F238E27FC236}">
                    <a16:creationId xmlns:a16="http://schemas.microsoft.com/office/drawing/2014/main" id="{380BDD82-BF2B-158B-6B93-E04F2AF13F28}"/>
                  </a:ext>
                </a:extLst>
              </p:cNvPr>
              <p:cNvSpPr>
                <a:spLocks/>
              </p:cNvSpPr>
              <p:nvPr/>
            </p:nvSpPr>
            <p:spPr bwMode="auto">
              <a:xfrm>
                <a:off x="1700" y="1139"/>
                <a:ext cx="28" cy="28"/>
              </a:xfrm>
              <a:custGeom>
                <a:avLst/>
                <a:gdLst>
                  <a:gd name="T0" fmla="*/ 28 w 28"/>
                  <a:gd name="T1" fmla="*/ 0 h 28"/>
                  <a:gd name="T2" fmla="*/ 23 w 28"/>
                  <a:gd name="T3" fmla="*/ 1 h 28"/>
                  <a:gd name="T4" fmla="*/ 17 w 28"/>
                  <a:gd name="T5" fmla="*/ 3 h 28"/>
                  <a:gd name="T6" fmla="*/ 12 w 28"/>
                  <a:gd name="T7" fmla="*/ 5 h 28"/>
                  <a:gd name="T8" fmla="*/ 8 w 28"/>
                  <a:gd name="T9" fmla="*/ 8 h 28"/>
                  <a:gd name="T10" fmla="*/ 4 w 28"/>
                  <a:gd name="T11" fmla="*/ 13 h 28"/>
                  <a:gd name="T12" fmla="*/ 2 w 28"/>
                  <a:gd name="T13" fmla="*/ 18 h 28"/>
                  <a:gd name="T14" fmla="*/ 1 w 28"/>
                  <a:gd name="T15" fmla="*/ 24 h 28"/>
                  <a:gd name="T16" fmla="*/ 0 w 28"/>
                  <a:gd name="T17" fmla="*/ 28 h 28"/>
                  <a:gd name="T18" fmla="*/ 9 w 28"/>
                  <a:gd name="T19" fmla="*/ 28 h 28"/>
                  <a:gd name="T20" fmla="*/ 9 w 28"/>
                  <a:gd name="T21" fmla="*/ 24 h 28"/>
                  <a:gd name="T22" fmla="*/ 10 w 28"/>
                  <a:gd name="T23" fmla="*/ 21 h 28"/>
                  <a:gd name="T24" fmla="*/ 12 w 28"/>
                  <a:gd name="T25" fmla="*/ 19 h 28"/>
                  <a:gd name="T26" fmla="*/ 15 w 28"/>
                  <a:gd name="T27" fmla="*/ 15 h 28"/>
                  <a:gd name="T28" fmla="*/ 17 w 28"/>
                  <a:gd name="T29" fmla="*/ 13 h 28"/>
                  <a:gd name="T30" fmla="*/ 21 w 28"/>
                  <a:gd name="T31" fmla="*/ 10 h 28"/>
                  <a:gd name="T32" fmla="*/ 24 w 28"/>
                  <a:gd name="T33" fmla="*/ 10 h 28"/>
                  <a:gd name="T34" fmla="*/ 28 w 28"/>
                  <a:gd name="T35" fmla="*/ 10 h 28"/>
                  <a:gd name="T36" fmla="*/ 28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0"/>
                    </a:moveTo>
                    <a:lnTo>
                      <a:pt x="23" y="1"/>
                    </a:lnTo>
                    <a:lnTo>
                      <a:pt x="17" y="3"/>
                    </a:lnTo>
                    <a:lnTo>
                      <a:pt x="12" y="5"/>
                    </a:lnTo>
                    <a:lnTo>
                      <a:pt x="8" y="8"/>
                    </a:lnTo>
                    <a:lnTo>
                      <a:pt x="4" y="13"/>
                    </a:lnTo>
                    <a:lnTo>
                      <a:pt x="2" y="18"/>
                    </a:lnTo>
                    <a:lnTo>
                      <a:pt x="1" y="24"/>
                    </a:lnTo>
                    <a:lnTo>
                      <a:pt x="0" y="28"/>
                    </a:lnTo>
                    <a:lnTo>
                      <a:pt x="9" y="28"/>
                    </a:lnTo>
                    <a:lnTo>
                      <a:pt x="9" y="24"/>
                    </a:lnTo>
                    <a:lnTo>
                      <a:pt x="10" y="21"/>
                    </a:lnTo>
                    <a:lnTo>
                      <a:pt x="12" y="19"/>
                    </a:lnTo>
                    <a:lnTo>
                      <a:pt x="15" y="15"/>
                    </a:lnTo>
                    <a:lnTo>
                      <a:pt x="17" y="13"/>
                    </a:lnTo>
                    <a:lnTo>
                      <a:pt x="21" y="10"/>
                    </a:lnTo>
                    <a:lnTo>
                      <a:pt x="24" y="10"/>
                    </a:lnTo>
                    <a:lnTo>
                      <a:pt x="28" y="10"/>
                    </a:lnTo>
                    <a:lnTo>
                      <a:pt x="28"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84" name="Freeform 215">
                <a:extLst>
                  <a:ext uri="{FF2B5EF4-FFF2-40B4-BE49-F238E27FC236}">
                    <a16:creationId xmlns:a16="http://schemas.microsoft.com/office/drawing/2014/main" id="{A0E0568B-FA1A-BE43-8048-DE8188E1B309}"/>
                  </a:ext>
                </a:extLst>
              </p:cNvPr>
              <p:cNvSpPr>
                <a:spLocks/>
              </p:cNvSpPr>
              <p:nvPr/>
            </p:nvSpPr>
            <p:spPr bwMode="auto">
              <a:xfrm>
                <a:off x="4141" y="3264"/>
                <a:ext cx="48" cy="48"/>
              </a:xfrm>
              <a:custGeom>
                <a:avLst/>
                <a:gdLst>
                  <a:gd name="T0" fmla="*/ 24 w 48"/>
                  <a:gd name="T1" fmla="*/ 0 h 48"/>
                  <a:gd name="T2" fmla="*/ 30 w 48"/>
                  <a:gd name="T3" fmla="*/ 0 h 48"/>
                  <a:gd name="T4" fmla="*/ 34 w 48"/>
                  <a:gd name="T5" fmla="*/ 2 h 48"/>
                  <a:gd name="T6" fmla="*/ 38 w 48"/>
                  <a:gd name="T7" fmla="*/ 4 h 48"/>
                  <a:gd name="T8" fmla="*/ 42 w 48"/>
                  <a:gd name="T9" fmla="*/ 7 h 48"/>
                  <a:gd name="T10" fmla="*/ 45 w 48"/>
                  <a:gd name="T11" fmla="*/ 11 h 48"/>
                  <a:gd name="T12" fmla="*/ 47 w 48"/>
                  <a:gd name="T13" fmla="*/ 14 h 48"/>
                  <a:gd name="T14" fmla="*/ 48 w 48"/>
                  <a:gd name="T15" fmla="*/ 19 h 48"/>
                  <a:gd name="T16" fmla="*/ 48 w 48"/>
                  <a:gd name="T17" fmla="*/ 24 h 48"/>
                  <a:gd name="T18" fmla="*/ 48 w 48"/>
                  <a:gd name="T19" fmla="*/ 29 h 48"/>
                  <a:gd name="T20" fmla="*/ 47 w 48"/>
                  <a:gd name="T21" fmla="*/ 33 h 48"/>
                  <a:gd name="T22" fmla="*/ 45 w 48"/>
                  <a:gd name="T23" fmla="*/ 37 h 48"/>
                  <a:gd name="T24" fmla="*/ 42 w 48"/>
                  <a:gd name="T25" fmla="*/ 41 h 48"/>
                  <a:gd name="T26" fmla="*/ 38 w 48"/>
                  <a:gd name="T27" fmla="*/ 44 h 48"/>
                  <a:gd name="T28" fmla="*/ 34 w 48"/>
                  <a:gd name="T29" fmla="*/ 47 h 48"/>
                  <a:gd name="T30" fmla="*/ 30 w 48"/>
                  <a:gd name="T31" fmla="*/ 47 h 48"/>
                  <a:gd name="T32" fmla="*/ 24 w 48"/>
                  <a:gd name="T33" fmla="*/ 48 h 48"/>
                  <a:gd name="T34" fmla="*/ 19 w 48"/>
                  <a:gd name="T35" fmla="*/ 47 h 48"/>
                  <a:gd name="T36" fmla="*/ 15 w 48"/>
                  <a:gd name="T37" fmla="*/ 47 h 48"/>
                  <a:gd name="T38" fmla="*/ 11 w 48"/>
                  <a:gd name="T39" fmla="*/ 44 h 48"/>
                  <a:gd name="T40" fmla="*/ 8 w 48"/>
                  <a:gd name="T41" fmla="*/ 41 h 48"/>
                  <a:gd name="T42" fmla="*/ 5 w 48"/>
                  <a:gd name="T43" fmla="*/ 37 h 48"/>
                  <a:gd name="T44" fmla="*/ 2 w 48"/>
                  <a:gd name="T45" fmla="*/ 33 h 48"/>
                  <a:gd name="T46" fmla="*/ 1 w 48"/>
                  <a:gd name="T47" fmla="*/ 29 h 48"/>
                  <a:gd name="T48" fmla="*/ 0 w 48"/>
                  <a:gd name="T49" fmla="*/ 24 h 48"/>
                  <a:gd name="T50" fmla="*/ 1 w 48"/>
                  <a:gd name="T51" fmla="*/ 19 h 48"/>
                  <a:gd name="T52" fmla="*/ 2 w 48"/>
                  <a:gd name="T53" fmla="*/ 14 h 48"/>
                  <a:gd name="T54" fmla="*/ 5 w 48"/>
                  <a:gd name="T55" fmla="*/ 11 h 48"/>
                  <a:gd name="T56" fmla="*/ 8 w 48"/>
                  <a:gd name="T57" fmla="*/ 7 h 48"/>
                  <a:gd name="T58" fmla="*/ 11 w 48"/>
                  <a:gd name="T59" fmla="*/ 4 h 48"/>
                  <a:gd name="T60" fmla="*/ 15 w 48"/>
                  <a:gd name="T61" fmla="*/ 2 h 48"/>
                  <a:gd name="T62" fmla="*/ 19 w 48"/>
                  <a:gd name="T63" fmla="*/ 0 h 48"/>
                  <a:gd name="T64" fmla="*/ 24 w 48"/>
                  <a:gd name="T65" fmla="*/ 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 h="48">
                    <a:moveTo>
                      <a:pt x="24" y="0"/>
                    </a:moveTo>
                    <a:lnTo>
                      <a:pt x="30" y="0"/>
                    </a:lnTo>
                    <a:lnTo>
                      <a:pt x="34" y="2"/>
                    </a:lnTo>
                    <a:lnTo>
                      <a:pt x="38" y="4"/>
                    </a:lnTo>
                    <a:lnTo>
                      <a:pt x="42" y="7"/>
                    </a:lnTo>
                    <a:lnTo>
                      <a:pt x="45" y="11"/>
                    </a:lnTo>
                    <a:lnTo>
                      <a:pt x="47" y="14"/>
                    </a:lnTo>
                    <a:lnTo>
                      <a:pt x="48" y="19"/>
                    </a:lnTo>
                    <a:lnTo>
                      <a:pt x="48" y="24"/>
                    </a:lnTo>
                    <a:lnTo>
                      <a:pt x="48" y="29"/>
                    </a:lnTo>
                    <a:lnTo>
                      <a:pt x="47" y="33"/>
                    </a:lnTo>
                    <a:lnTo>
                      <a:pt x="45" y="37"/>
                    </a:lnTo>
                    <a:lnTo>
                      <a:pt x="42" y="41"/>
                    </a:lnTo>
                    <a:lnTo>
                      <a:pt x="38" y="44"/>
                    </a:lnTo>
                    <a:lnTo>
                      <a:pt x="34" y="47"/>
                    </a:lnTo>
                    <a:lnTo>
                      <a:pt x="30" y="47"/>
                    </a:lnTo>
                    <a:lnTo>
                      <a:pt x="24" y="48"/>
                    </a:lnTo>
                    <a:lnTo>
                      <a:pt x="19" y="47"/>
                    </a:lnTo>
                    <a:lnTo>
                      <a:pt x="15" y="47"/>
                    </a:lnTo>
                    <a:lnTo>
                      <a:pt x="11" y="44"/>
                    </a:lnTo>
                    <a:lnTo>
                      <a:pt x="8" y="41"/>
                    </a:lnTo>
                    <a:lnTo>
                      <a:pt x="5" y="37"/>
                    </a:lnTo>
                    <a:lnTo>
                      <a:pt x="2" y="33"/>
                    </a:lnTo>
                    <a:lnTo>
                      <a:pt x="1" y="29"/>
                    </a:lnTo>
                    <a:lnTo>
                      <a:pt x="0" y="24"/>
                    </a:lnTo>
                    <a:lnTo>
                      <a:pt x="1" y="19"/>
                    </a:lnTo>
                    <a:lnTo>
                      <a:pt x="2" y="14"/>
                    </a:lnTo>
                    <a:lnTo>
                      <a:pt x="5" y="11"/>
                    </a:lnTo>
                    <a:lnTo>
                      <a:pt x="8" y="7"/>
                    </a:lnTo>
                    <a:lnTo>
                      <a:pt x="11" y="4"/>
                    </a:lnTo>
                    <a:lnTo>
                      <a:pt x="15" y="2"/>
                    </a:lnTo>
                    <a:lnTo>
                      <a:pt x="19" y="0"/>
                    </a:lnTo>
                    <a:lnTo>
                      <a:pt x="24"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85" name="Freeform 216">
                <a:extLst>
                  <a:ext uri="{FF2B5EF4-FFF2-40B4-BE49-F238E27FC236}">
                    <a16:creationId xmlns:a16="http://schemas.microsoft.com/office/drawing/2014/main" id="{31278D5B-F723-FA8F-41F8-A1C539A80E51}"/>
                  </a:ext>
                </a:extLst>
              </p:cNvPr>
              <p:cNvSpPr>
                <a:spLocks/>
              </p:cNvSpPr>
              <p:nvPr/>
            </p:nvSpPr>
            <p:spPr bwMode="auto">
              <a:xfrm>
                <a:off x="4165" y="3259"/>
                <a:ext cx="29" cy="29"/>
              </a:xfrm>
              <a:custGeom>
                <a:avLst/>
                <a:gdLst>
                  <a:gd name="T0" fmla="*/ 29 w 29"/>
                  <a:gd name="T1" fmla="*/ 29 h 29"/>
                  <a:gd name="T2" fmla="*/ 28 w 29"/>
                  <a:gd name="T3" fmla="*/ 24 h 29"/>
                  <a:gd name="T4" fmla="*/ 27 w 29"/>
                  <a:gd name="T5" fmla="*/ 18 h 29"/>
                  <a:gd name="T6" fmla="*/ 24 w 29"/>
                  <a:gd name="T7" fmla="*/ 14 h 29"/>
                  <a:gd name="T8" fmla="*/ 21 w 29"/>
                  <a:gd name="T9" fmla="*/ 9 h 29"/>
                  <a:gd name="T10" fmla="*/ 16 w 29"/>
                  <a:gd name="T11" fmla="*/ 5 h 29"/>
                  <a:gd name="T12" fmla="*/ 12 w 29"/>
                  <a:gd name="T13" fmla="*/ 3 h 29"/>
                  <a:gd name="T14" fmla="*/ 6 w 29"/>
                  <a:gd name="T15" fmla="*/ 1 h 29"/>
                  <a:gd name="T16" fmla="*/ 0 w 29"/>
                  <a:gd name="T17" fmla="*/ 0 h 29"/>
                  <a:gd name="T18" fmla="*/ 0 w 29"/>
                  <a:gd name="T19" fmla="*/ 10 h 29"/>
                  <a:gd name="T20" fmla="*/ 5 w 29"/>
                  <a:gd name="T21" fmla="*/ 10 h 29"/>
                  <a:gd name="T22" fmla="*/ 9 w 29"/>
                  <a:gd name="T23" fmla="*/ 10 h 29"/>
                  <a:gd name="T24" fmla="*/ 12 w 29"/>
                  <a:gd name="T25" fmla="*/ 13 h 29"/>
                  <a:gd name="T26" fmla="*/ 14 w 29"/>
                  <a:gd name="T27" fmla="*/ 15 h 29"/>
                  <a:gd name="T28" fmla="*/ 17 w 29"/>
                  <a:gd name="T29" fmla="*/ 18 h 29"/>
                  <a:gd name="T30" fmla="*/ 19 w 29"/>
                  <a:gd name="T31" fmla="*/ 21 h 29"/>
                  <a:gd name="T32" fmla="*/ 19 w 29"/>
                  <a:gd name="T33" fmla="*/ 25 h 29"/>
                  <a:gd name="T34" fmla="*/ 20 w 29"/>
                  <a:gd name="T35" fmla="*/ 29 h 29"/>
                  <a:gd name="T36" fmla="*/ 29 w 29"/>
                  <a:gd name="T37" fmla="*/ 29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9">
                    <a:moveTo>
                      <a:pt x="29" y="29"/>
                    </a:moveTo>
                    <a:lnTo>
                      <a:pt x="28" y="24"/>
                    </a:lnTo>
                    <a:lnTo>
                      <a:pt x="27" y="18"/>
                    </a:lnTo>
                    <a:lnTo>
                      <a:pt x="24" y="14"/>
                    </a:lnTo>
                    <a:lnTo>
                      <a:pt x="21" y="9"/>
                    </a:lnTo>
                    <a:lnTo>
                      <a:pt x="16" y="5"/>
                    </a:lnTo>
                    <a:lnTo>
                      <a:pt x="12" y="3"/>
                    </a:lnTo>
                    <a:lnTo>
                      <a:pt x="6" y="1"/>
                    </a:lnTo>
                    <a:lnTo>
                      <a:pt x="0" y="0"/>
                    </a:lnTo>
                    <a:lnTo>
                      <a:pt x="0" y="10"/>
                    </a:lnTo>
                    <a:lnTo>
                      <a:pt x="5" y="10"/>
                    </a:lnTo>
                    <a:lnTo>
                      <a:pt x="9" y="10"/>
                    </a:lnTo>
                    <a:lnTo>
                      <a:pt x="12" y="13"/>
                    </a:lnTo>
                    <a:lnTo>
                      <a:pt x="14" y="15"/>
                    </a:lnTo>
                    <a:lnTo>
                      <a:pt x="17" y="18"/>
                    </a:lnTo>
                    <a:lnTo>
                      <a:pt x="19" y="21"/>
                    </a:lnTo>
                    <a:lnTo>
                      <a:pt x="19" y="25"/>
                    </a:lnTo>
                    <a:lnTo>
                      <a:pt x="20" y="29"/>
                    </a:lnTo>
                    <a:lnTo>
                      <a:pt x="29" y="29"/>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86" name="Freeform 217">
                <a:extLst>
                  <a:ext uri="{FF2B5EF4-FFF2-40B4-BE49-F238E27FC236}">
                    <a16:creationId xmlns:a16="http://schemas.microsoft.com/office/drawing/2014/main" id="{1F491FA5-8A54-C335-BC94-D3E9EEBF73B6}"/>
                  </a:ext>
                </a:extLst>
              </p:cNvPr>
              <p:cNvSpPr>
                <a:spLocks/>
              </p:cNvSpPr>
              <p:nvPr/>
            </p:nvSpPr>
            <p:spPr bwMode="auto">
              <a:xfrm>
                <a:off x="4165" y="3288"/>
                <a:ext cx="29" cy="28"/>
              </a:xfrm>
              <a:custGeom>
                <a:avLst/>
                <a:gdLst>
                  <a:gd name="T0" fmla="*/ 0 w 29"/>
                  <a:gd name="T1" fmla="*/ 28 h 28"/>
                  <a:gd name="T2" fmla="*/ 6 w 29"/>
                  <a:gd name="T3" fmla="*/ 27 h 28"/>
                  <a:gd name="T4" fmla="*/ 12 w 29"/>
                  <a:gd name="T5" fmla="*/ 26 h 28"/>
                  <a:gd name="T6" fmla="*/ 17 w 29"/>
                  <a:gd name="T7" fmla="*/ 24 h 28"/>
                  <a:gd name="T8" fmla="*/ 21 w 29"/>
                  <a:gd name="T9" fmla="*/ 20 h 28"/>
                  <a:gd name="T10" fmla="*/ 24 w 29"/>
                  <a:gd name="T11" fmla="*/ 16 h 28"/>
                  <a:gd name="T12" fmla="*/ 27 w 29"/>
                  <a:gd name="T13" fmla="*/ 11 h 28"/>
                  <a:gd name="T14" fmla="*/ 28 w 29"/>
                  <a:gd name="T15" fmla="*/ 6 h 28"/>
                  <a:gd name="T16" fmla="*/ 29 w 29"/>
                  <a:gd name="T17" fmla="*/ 0 h 28"/>
                  <a:gd name="T18" fmla="*/ 20 w 29"/>
                  <a:gd name="T19" fmla="*/ 0 h 28"/>
                  <a:gd name="T20" fmla="*/ 19 w 29"/>
                  <a:gd name="T21" fmla="*/ 4 h 28"/>
                  <a:gd name="T22" fmla="*/ 19 w 29"/>
                  <a:gd name="T23" fmla="*/ 8 h 28"/>
                  <a:gd name="T24" fmla="*/ 17 w 29"/>
                  <a:gd name="T25" fmla="*/ 11 h 28"/>
                  <a:gd name="T26" fmla="*/ 14 w 29"/>
                  <a:gd name="T27" fmla="*/ 13 h 28"/>
                  <a:gd name="T28" fmla="*/ 11 w 29"/>
                  <a:gd name="T29" fmla="*/ 16 h 28"/>
                  <a:gd name="T30" fmla="*/ 9 w 29"/>
                  <a:gd name="T31" fmla="*/ 18 h 28"/>
                  <a:gd name="T32" fmla="*/ 5 w 29"/>
                  <a:gd name="T33" fmla="*/ 19 h 28"/>
                  <a:gd name="T34" fmla="*/ 0 w 29"/>
                  <a:gd name="T35" fmla="*/ 19 h 28"/>
                  <a:gd name="T36" fmla="*/ 0 w 29"/>
                  <a:gd name="T37" fmla="*/ 28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0" y="28"/>
                    </a:moveTo>
                    <a:lnTo>
                      <a:pt x="6" y="27"/>
                    </a:lnTo>
                    <a:lnTo>
                      <a:pt x="12" y="26"/>
                    </a:lnTo>
                    <a:lnTo>
                      <a:pt x="17" y="24"/>
                    </a:lnTo>
                    <a:lnTo>
                      <a:pt x="21" y="20"/>
                    </a:lnTo>
                    <a:lnTo>
                      <a:pt x="24" y="16"/>
                    </a:lnTo>
                    <a:lnTo>
                      <a:pt x="27" y="11"/>
                    </a:lnTo>
                    <a:lnTo>
                      <a:pt x="28" y="6"/>
                    </a:lnTo>
                    <a:lnTo>
                      <a:pt x="29" y="0"/>
                    </a:lnTo>
                    <a:lnTo>
                      <a:pt x="20" y="0"/>
                    </a:lnTo>
                    <a:lnTo>
                      <a:pt x="19" y="4"/>
                    </a:lnTo>
                    <a:lnTo>
                      <a:pt x="19" y="8"/>
                    </a:lnTo>
                    <a:lnTo>
                      <a:pt x="17" y="11"/>
                    </a:lnTo>
                    <a:lnTo>
                      <a:pt x="14" y="13"/>
                    </a:lnTo>
                    <a:lnTo>
                      <a:pt x="11" y="16"/>
                    </a:lnTo>
                    <a:lnTo>
                      <a:pt x="9" y="18"/>
                    </a:lnTo>
                    <a:lnTo>
                      <a:pt x="5" y="19"/>
                    </a:lnTo>
                    <a:lnTo>
                      <a:pt x="0" y="19"/>
                    </a:lnTo>
                    <a:lnTo>
                      <a:pt x="0"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87" name="Freeform 218">
                <a:extLst>
                  <a:ext uri="{FF2B5EF4-FFF2-40B4-BE49-F238E27FC236}">
                    <a16:creationId xmlns:a16="http://schemas.microsoft.com/office/drawing/2014/main" id="{6664B074-3CE6-9DE0-83DE-1FDBE782E4F6}"/>
                  </a:ext>
                </a:extLst>
              </p:cNvPr>
              <p:cNvSpPr>
                <a:spLocks/>
              </p:cNvSpPr>
              <p:nvPr/>
            </p:nvSpPr>
            <p:spPr bwMode="auto">
              <a:xfrm>
                <a:off x="4137" y="3288"/>
                <a:ext cx="28" cy="28"/>
              </a:xfrm>
              <a:custGeom>
                <a:avLst/>
                <a:gdLst>
                  <a:gd name="T0" fmla="*/ 0 w 28"/>
                  <a:gd name="T1" fmla="*/ 0 h 28"/>
                  <a:gd name="T2" fmla="*/ 1 w 28"/>
                  <a:gd name="T3" fmla="*/ 6 h 28"/>
                  <a:gd name="T4" fmla="*/ 3 w 28"/>
                  <a:gd name="T5" fmla="*/ 11 h 28"/>
                  <a:gd name="T6" fmla="*/ 5 w 28"/>
                  <a:gd name="T7" fmla="*/ 16 h 28"/>
                  <a:gd name="T8" fmla="*/ 9 w 28"/>
                  <a:gd name="T9" fmla="*/ 20 h 28"/>
                  <a:gd name="T10" fmla="*/ 13 w 28"/>
                  <a:gd name="T11" fmla="*/ 23 h 28"/>
                  <a:gd name="T12" fmla="*/ 18 w 28"/>
                  <a:gd name="T13" fmla="*/ 26 h 28"/>
                  <a:gd name="T14" fmla="*/ 23 w 28"/>
                  <a:gd name="T15" fmla="*/ 27 h 28"/>
                  <a:gd name="T16" fmla="*/ 28 w 28"/>
                  <a:gd name="T17" fmla="*/ 28 h 28"/>
                  <a:gd name="T18" fmla="*/ 28 w 28"/>
                  <a:gd name="T19" fmla="*/ 19 h 28"/>
                  <a:gd name="T20" fmla="*/ 24 w 28"/>
                  <a:gd name="T21" fmla="*/ 19 h 28"/>
                  <a:gd name="T22" fmla="*/ 21 w 28"/>
                  <a:gd name="T23" fmla="*/ 18 h 28"/>
                  <a:gd name="T24" fmla="*/ 18 w 28"/>
                  <a:gd name="T25" fmla="*/ 17 h 28"/>
                  <a:gd name="T26" fmla="*/ 15 w 28"/>
                  <a:gd name="T27" fmla="*/ 13 h 28"/>
                  <a:gd name="T28" fmla="*/ 12 w 28"/>
                  <a:gd name="T29" fmla="*/ 11 h 28"/>
                  <a:gd name="T30" fmla="*/ 10 w 28"/>
                  <a:gd name="T31" fmla="*/ 8 h 28"/>
                  <a:gd name="T32" fmla="*/ 9 w 28"/>
                  <a:gd name="T33" fmla="*/ 4 h 28"/>
                  <a:gd name="T34" fmla="*/ 9 w 28"/>
                  <a:gd name="T35" fmla="*/ 0 h 28"/>
                  <a:gd name="T36" fmla="*/ 0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0"/>
                    </a:moveTo>
                    <a:lnTo>
                      <a:pt x="1" y="6"/>
                    </a:lnTo>
                    <a:lnTo>
                      <a:pt x="3" y="11"/>
                    </a:lnTo>
                    <a:lnTo>
                      <a:pt x="5" y="16"/>
                    </a:lnTo>
                    <a:lnTo>
                      <a:pt x="9" y="20"/>
                    </a:lnTo>
                    <a:lnTo>
                      <a:pt x="13" y="23"/>
                    </a:lnTo>
                    <a:lnTo>
                      <a:pt x="18" y="26"/>
                    </a:lnTo>
                    <a:lnTo>
                      <a:pt x="23" y="27"/>
                    </a:lnTo>
                    <a:lnTo>
                      <a:pt x="28" y="28"/>
                    </a:lnTo>
                    <a:lnTo>
                      <a:pt x="28" y="19"/>
                    </a:lnTo>
                    <a:lnTo>
                      <a:pt x="24" y="19"/>
                    </a:lnTo>
                    <a:lnTo>
                      <a:pt x="21" y="18"/>
                    </a:lnTo>
                    <a:lnTo>
                      <a:pt x="18" y="17"/>
                    </a:lnTo>
                    <a:lnTo>
                      <a:pt x="15" y="13"/>
                    </a:lnTo>
                    <a:lnTo>
                      <a:pt x="12" y="11"/>
                    </a:lnTo>
                    <a:lnTo>
                      <a:pt x="10" y="8"/>
                    </a:lnTo>
                    <a:lnTo>
                      <a:pt x="9" y="4"/>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88" name="Freeform 219">
                <a:extLst>
                  <a:ext uri="{FF2B5EF4-FFF2-40B4-BE49-F238E27FC236}">
                    <a16:creationId xmlns:a16="http://schemas.microsoft.com/office/drawing/2014/main" id="{127AD32F-1832-4776-4F6E-B03904540233}"/>
                  </a:ext>
                </a:extLst>
              </p:cNvPr>
              <p:cNvSpPr>
                <a:spLocks/>
              </p:cNvSpPr>
              <p:nvPr/>
            </p:nvSpPr>
            <p:spPr bwMode="auto">
              <a:xfrm>
                <a:off x="4137" y="3259"/>
                <a:ext cx="28" cy="29"/>
              </a:xfrm>
              <a:custGeom>
                <a:avLst/>
                <a:gdLst>
                  <a:gd name="T0" fmla="*/ 28 w 28"/>
                  <a:gd name="T1" fmla="*/ 0 h 29"/>
                  <a:gd name="T2" fmla="*/ 23 w 28"/>
                  <a:gd name="T3" fmla="*/ 1 h 29"/>
                  <a:gd name="T4" fmla="*/ 18 w 28"/>
                  <a:gd name="T5" fmla="*/ 3 h 29"/>
                  <a:gd name="T6" fmla="*/ 13 w 28"/>
                  <a:gd name="T7" fmla="*/ 5 h 29"/>
                  <a:gd name="T8" fmla="*/ 9 w 28"/>
                  <a:gd name="T9" fmla="*/ 9 h 29"/>
                  <a:gd name="T10" fmla="*/ 4 w 28"/>
                  <a:gd name="T11" fmla="*/ 13 h 29"/>
                  <a:gd name="T12" fmla="*/ 3 w 28"/>
                  <a:gd name="T13" fmla="*/ 18 h 29"/>
                  <a:gd name="T14" fmla="*/ 1 w 28"/>
                  <a:gd name="T15" fmla="*/ 24 h 29"/>
                  <a:gd name="T16" fmla="*/ 0 w 28"/>
                  <a:gd name="T17" fmla="*/ 29 h 29"/>
                  <a:gd name="T18" fmla="*/ 9 w 28"/>
                  <a:gd name="T19" fmla="*/ 29 h 29"/>
                  <a:gd name="T20" fmla="*/ 9 w 28"/>
                  <a:gd name="T21" fmla="*/ 25 h 29"/>
                  <a:gd name="T22" fmla="*/ 10 w 28"/>
                  <a:gd name="T23" fmla="*/ 21 h 29"/>
                  <a:gd name="T24" fmla="*/ 13 w 28"/>
                  <a:gd name="T25" fmla="*/ 19 h 29"/>
                  <a:gd name="T26" fmla="*/ 15 w 28"/>
                  <a:gd name="T27" fmla="*/ 15 h 29"/>
                  <a:gd name="T28" fmla="*/ 18 w 28"/>
                  <a:gd name="T29" fmla="*/ 13 h 29"/>
                  <a:gd name="T30" fmla="*/ 21 w 28"/>
                  <a:gd name="T31" fmla="*/ 10 h 29"/>
                  <a:gd name="T32" fmla="*/ 24 w 28"/>
                  <a:gd name="T33" fmla="*/ 10 h 29"/>
                  <a:gd name="T34" fmla="*/ 28 w 28"/>
                  <a:gd name="T35" fmla="*/ 10 h 29"/>
                  <a:gd name="T36" fmla="*/ 28 w 28"/>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28" y="0"/>
                    </a:moveTo>
                    <a:lnTo>
                      <a:pt x="23" y="1"/>
                    </a:lnTo>
                    <a:lnTo>
                      <a:pt x="18" y="3"/>
                    </a:lnTo>
                    <a:lnTo>
                      <a:pt x="13" y="5"/>
                    </a:lnTo>
                    <a:lnTo>
                      <a:pt x="9" y="9"/>
                    </a:lnTo>
                    <a:lnTo>
                      <a:pt x="4" y="13"/>
                    </a:lnTo>
                    <a:lnTo>
                      <a:pt x="3" y="18"/>
                    </a:lnTo>
                    <a:lnTo>
                      <a:pt x="1" y="24"/>
                    </a:lnTo>
                    <a:lnTo>
                      <a:pt x="0" y="29"/>
                    </a:lnTo>
                    <a:lnTo>
                      <a:pt x="9" y="29"/>
                    </a:lnTo>
                    <a:lnTo>
                      <a:pt x="9" y="25"/>
                    </a:lnTo>
                    <a:lnTo>
                      <a:pt x="10" y="21"/>
                    </a:lnTo>
                    <a:lnTo>
                      <a:pt x="13" y="19"/>
                    </a:lnTo>
                    <a:lnTo>
                      <a:pt x="15" y="15"/>
                    </a:lnTo>
                    <a:lnTo>
                      <a:pt x="18" y="13"/>
                    </a:lnTo>
                    <a:lnTo>
                      <a:pt x="21" y="10"/>
                    </a:lnTo>
                    <a:lnTo>
                      <a:pt x="24" y="10"/>
                    </a:lnTo>
                    <a:lnTo>
                      <a:pt x="28" y="10"/>
                    </a:lnTo>
                    <a:lnTo>
                      <a:pt x="28"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89" name="Freeform 220">
                <a:extLst>
                  <a:ext uri="{FF2B5EF4-FFF2-40B4-BE49-F238E27FC236}">
                    <a16:creationId xmlns:a16="http://schemas.microsoft.com/office/drawing/2014/main" id="{7C39EE16-1A51-32FE-141F-E6E2863AAE01}"/>
                  </a:ext>
                </a:extLst>
              </p:cNvPr>
              <p:cNvSpPr>
                <a:spLocks/>
              </p:cNvSpPr>
              <p:nvPr/>
            </p:nvSpPr>
            <p:spPr bwMode="auto">
              <a:xfrm>
                <a:off x="3518" y="3205"/>
                <a:ext cx="48" cy="48"/>
              </a:xfrm>
              <a:custGeom>
                <a:avLst/>
                <a:gdLst>
                  <a:gd name="T0" fmla="*/ 24 w 48"/>
                  <a:gd name="T1" fmla="*/ 0 h 48"/>
                  <a:gd name="T2" fmla="*/ 29 w 48"/>
                  <a:gd name="T3" fmla="*/ 1 h 48"/>
                  <a:gd name="T4" fmla="*/ 34 w 48"/>
                  <a:gd name="T5" fmla="*/ 2 h 48"/>
                  <a:gd name="T6" fmla="*/ 38 w 48"/>
                  <a:gd name="T7" fmla="*/ 4 h 48"/>
                  <a:gd name="T8" fmla="*/ 41 w 48"/>
                  <a:gd name="T9" fmla="*/ 7 h 48"/>
                  <a:gd name="T10" fmla="*/ 44 w 48"/>
                  <a:gd name="T11" fmla="*/ 11 h 48"/>
                  <a:gd name="T12" fmla="*/ 46 w 48"/>
                  <a:gd name="T13" fmla="*/ 15 h 48"/>
                  <a:gd name="T14" fmla="*/ 48 w 48"/>
                  <a:gd name="T15" fmla="*/ 19 h 48"/>
                  <a:gd name="T16" fmla="*/ 48 w 48"/>
                  <a:gd name="T17" fmla="*/ 25 h 48"/>
                  <a:gd name="T18" fmla="*/ 48 w 48"/>
                  <a:gd name="T19" fmla="*/ 30 h 48"/>
                  <a:gd name="T20" fmla="*/ 46 w 48"/>
                  <a:gd name="T21" fmla="*/ 34 h 48"/>
                  <a:gd name="T22" fmla="*/ 44 w 48"/>
                  <a:gd name="T23" fmla="*/ 38 h 48"/>
                  <a:gd name="T24" fmla="*/ 41 w 48"/>
                  <a:gd name="T25" fmla="*/ 41 h 48"/>
                  <a:gd name="T26" fmla="*/ 38 w 48"/>
                  <a:gd name="T27" fmla="*/ 45 h 48"/>
                  <a:gd name="T28" fmla="*/ 34 w 48"/>
                  <a:gd name="T29" fmla="*/ 46 h 48"/>
                  <a:gd name="T30" fmla="*/ 29 w 48"/>
                  <a:gd name="T31" fmla="*/ 48 h 48"/>
                  <a:gd name="T32" fmla="*/ 24 w 48"/>
                  <a:gd name="T33" fmla="*/ 48 h 48"/>
                  <a:gd name="T34" fmla="*/ 19 w 48"/>
                  <a:gd name="T35" fmla="*/ 48 h 48"/>
                  <a:gd name="T36" fmla="*/ 15 w 48"/>
                  <a:gd name="T37" fmla="*/ 46 h 48"/>
                  <a:gd name="T38" fmla="*/ 11 w 48"/>
                  <a:gd name="T39" fmla="*/ 45 h 48"/>
                  <a:gd name="T40" fmla="*/ 7 w 48"/>
                  <a:gd name="T41" fmla="*/ 41 h 48"/>
                  <a:gd name="T42" fmla="*/ 4 w 48"/>
                  <a:gd name="T43" fmla="*/ 38 h 48"/>
                  <a:gd name="T44" fmla="*/ 2 w 48"/>
                  <a:gd name="T45" fmla="*/ 34 h 48"/>
                  <a:gd name="T46" fmla="*/ 1 w 48"/>
                  <a:gd name="T47" fmla="*/ 30 h 48"/>
                  <a:gd name="T48" fmla="*/ 0 w 48"/>
                  <a:gd name="T49" fmla="*/ 25 h 48"/>
                  <a:gd name="T50" fmla="*/ 1 w 48"/>
                  <a:gd name="T51" fmla="*/ 19 h 48"/>
                  <a:gd name="T52" fmla="*/ 2 w 48"/>
                  <a:gd name="T53" fmla="*/ 15 h 48"/>
                  <a:gd name="T54" fmla="*/ 4 w 48"/>
                  <a:gd name="T55" fmla="*/ 11 h 48"/>
                  <a:gd name="T56" fmla="*/ 7 w 48"/>
                  <a:gd name="T57" fmla="*/ 7 h 48"/>
                  <a:gd name="T58" fmla="*/ 11 w 48"/>
                  <a:gd name="T59" fmla="*/ 4 h 48"/>
                  <a:gd name="T60" fmla="*/ 15 w 48"/>
                  <a:gd name="T61" fmla="*/ 2 h 48"/>
                  <a:gd name="T62" fmla="*/ 19 w 48"/>
                  <a:gd name="T63" fmla="*/ 1 h 48"/>
                  <a:gd name="T64" fmla="*/ 24 w 48"/>
                  <a:gd name="T65" fmla="*/ 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 h="48">
                    <a:moveTo>
                      <a:pt x="24" y="0"/>
                    </a:moveTo>
                    <a:lnTo>
                      <a:pt x="29" y="1"/>
                    </a:lnTo>
                    <a:lnTo>
                      <a:pt x="34" y="2"/>
                    </a:lnTo>
                    <a:lnTo>
                      <a:pt x="38" y="4"/>
                    </a:lnTo>
                    <a:lnTo>
                      <a:pt x="41" y="7"/>
                    </a:lnTo>
                    <a:lnTo>
                      <a:pt x="44" y="11"/>
                    </a:lnTo>
                    <a:lnTo>
                      <a:pt x="46" y="15"/>
                    </a:lnTo>
                    <a:lnTo>
                      <a:pt x="48" y="19"/>
                    </a:lnTo>
                    <a:lnTo>
                      <a:pt x="48" y="25"/>
                    </a:lnTo>
                    <a:lnTo>
                      <a:pt x="48" y="30"/>
                    </a:lnTo>
                    <a:lnTo>
                      <a:pt x="46" y="34"/>
                    </a:lnTo>
                    <a:lnTo>
                      <a:pt x="44" y="38"/>
                    </a:lnTo>
                    <a:lnTo>
                      <a:pt x="41" y="41"/>
                    </a:lnTo>
                    <a:lnTo>
                      <a:pt x="38" y="45"/>
                    </a:lnTo>
                    <a:lnTo>
                      <a:pt x="34" y="46"/>
                    </a:lnTo>
                    <a:lnTo>
                      <a:pt x="29" y="48"/>
                    </a:lnTo>
                    <a:lnTo>
                      <a:pt x="24" y="48"/>
                    </a:lnTo>
                    <a:lnTo>
                      <a:pt x="19" y="48"/>
                    </a:lnTo>
                    <a:lnTo>
                      <a:pt x="15" y="46"/>
                    </a:lnTo>
                    <a:lnTo>
                      <a:pt x="11" y="45"/>
                    </a:lnTo>
                    <a:lnTo>
                      <a:pt x="7" y="41"/>
                    </a:lnTo>
                    <a:lnTo>
                      <a:pt x="4" y="38"/>
                    </a:lnTo>
                    <a:lnTo>
                      <a:pt x="2" y="34"/>
                    </a:lnTo>
                    <a:lnTo>
                      <a:pt x="1" y="30"/>
                    </a:lnTo>
                    <a:lnTo>
                      <a:pt x="0" y="25"/>
                    </a:lnTo>
                    <a:lnTo>
                      <a:pt x="1" y="19"/>
                    </a:lnTo>
                    <a:lnTo>
                      <a:pt x="2" y="15"/>
                    </a:lnTo>
                    <a:lnTo>
                      <a:pt x="4" y="11"/>
                    </a:lnTo>
                    <a:lnTo>
                      <a:pt x="7" y="7"/>
                    </a:lnTo>
                    <a:lnTo>
                      <a:pt x="11" y="4"/>
                    </a:lnTo>
                    <a:lnTo>
                      <a:pt x="15" y="2"/>
                    </a:lnTo>
                    <a:lnTo>
                      <a:pt x="19" y="1"/>
                    </a:lnTo>
                    <a:lnTo>
                      <a:pt x="24" y="0"/>
                    </a:lnTo>
                    <a:close/>
                  </a:path>
                </a:pathLst>
              </a:custGeom>
              <a:solidFill>
                <a:srgbClr val="CC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90" name="Freeform 221">
                <a:extLst>
                  <a:ext uri="{FF2B5EF4-FFF2-40B4-BE49-F238E27FC236}">
                    <a16:creationId xmlns:a16="http://schemas.microsoft.com/office/drawing/2014/main" id="{29106AC2-2C3D-68B5-F003-4EBF35B96B96}"/>
                  </a:ext>
                </a:extLst>
              </p:cNvPr>
              <p:cNvSpPr>
                <a:spLocks/>
              </p:cNvSpPr>
              <p:nvPr/>
            </p:nvSpPr>
            <p:spPr bwMode="auto">
              <a:xfrm>
                <a:off x="3542" y="3201"/>
                <a:ext cx="29" cy="29"/>
              </a:xfrm>
              <a:custGeom>
                <a:avLst/>
                <a:gdLst>
                  <a:gd name="T0" fmla="*/ 29 w 29"/>
                  <a:gd name="T1" fmla="*/ 29 h 29"/>
                  <a:gd name="T2" fmla="*/ 28 w 29"/>
                  <a:gd name="T3" fmla="*/ 23 h 29"/>
                  <a:gd name="T4" fmla="*/ 26 w 29"/>
                  <a:gd name="T5" fmla="*/ 17 h 29"/>
                  <a:gd name="T6" fmla="*/ 24 w 29"/>
                  <a:gd name="T7" fmla="*/ 12 h 29"/>
                  <a:gd name="T8" fmla="*/ 20 w 29"/>
                  <a:gd name="T9" fmla="*/ 7 h 29"/>
                  <a:gd name="T10" fmla="*/ 15 w 29"/>
                  <a:gd name="T11" fmla="*/ 4 h 29"/>
                  <a:gd name="T12" fmla="*/ 11 w 29"/>
                  <a:gd name="T13" fmla="*/ 2 h 29"/>
                  <a:gd name="T14" fmla="*/ 6 w 29"/>
                  <a:gd name="T15" fmla="*/ 1 h 29"/>
                  <a:gd name="T16" fmla="*/ 0 w 29"/>
                  <a:gd name="T17" fmla="*/ 0 h 29"/>
                  <a:gd name="T18" fmla="*/ 0 w 29"/>
                  <a:gd name="T19" fmla="*/ 9 h 29"/>
                  <a:gd name="T20" fmla="*/ 5 w 29"/>
                  <a:gd name="T21" fmla="*/ 9 h 29"/>
                  <a:gd name="T22" fmla="*/ 8 w 29"/>
                  <a:gd name="T23" fmla="*/ 10 h 29"/>
                  <a:gd name="T24" fmla="*/ 11 w 29"/>
                  <a:gd name="T25" fmla="*/ 12 h 29"/>
                  <a:gd name="T26" fmla="*/ 14 w 29"/>
                  <a:gd name="T27" fmla="*/ 14 h 29"/>
                  <a:gd name="T28" fmla="*/ 16 w 29"/>
                  <a:gd name="T29" fmla="*/ 17 h 29"/>
                  <a:gd name="T30" fmla="*/ 19 w 29"/>
                  <a:gd name="T31" fmla="*/ 21 h 29"/>
                  <a:gd name="T32" fmla="*/ 19 w 29"/>
                  <a:gd name="T33" fmla="*/ 24 h 29"/>
                  <a:gd name="T34" fmla="*/ 20 w 29"/>
                  <a:gd name="T35" fmla="*/ 29 h 29"/>
                  <a:gd name="T36" fmla="*/ 29 w 29"/>
                  <a:gd name="T37" fmla="*/ 29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9">
                    <a:moveTo>
                      <a:pt x="29" y="29"/>
                    </a:moveTo>
                    <a:lnTo>
                      <a:pt x="28" y="23"/>
                    </a:lnTo>
                    <a:lnTo>
                      <a:pt x="26" y="17"/>
                    </a:lnTo>
                    <a:lnTo>
                      <a:pt x="24" y="12"/>
                    </a:lnTo>
                    <a:lnTo>
                      <a:pt x="20" y="7"/>
                    </a:lnTo>
                    <a:lnTo>
                      <a:pt x="15" y="4"/>
                    </a:lnTo>
                    <a:lnTo>
                      <a:pt x="11" y="2"/>
                    </a:lnTo>
                    <a:lnTo>
                      <a:pt x="6" y="1"/>
                    </a:lnTo>
                    <a:lnTo>
                      <a:pt x="0" y="0"/>
                    </a:lnTo>
                    <a:lnTo>
                      <a:pt x="0" y="9"/>
                    </a:lnTo>
                    <a:lnTo>
                      <a:pt x="5" y="9"/>
                    </a:lnTo>
                    <a:lnTo>
                      <a:pt x="8" y="10"/>
                    </a:lnTo>
                    <a:lnTo>
                      <a:pt x="11" y="12"/>
                    </a:lnTo>
                    <a:lnTo>
                      <a:pt x="14" y="14"/>
                    </a:lnTo>
                    <a:lnTo>
                      <a:pt x="16" y="17"/>
                    </a:lnTo>
                    <a:lnTo>
                      <a:pt x="19" y="21"/>
                    </a:lnTo>
                    <a:lnTo>
                      <a:pt x="19" y="24"/>
                    </a:lnTo>
                    <a:lnTo>
                      <a:pt x="20" y="29"/>
                    </a:lnTo>
                    <a:lnTo>
                      <a:pt x="29" y="29"/>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91" name="Freeform 222">
                <a:extLst>
                  <a:ext uri="{FF2B5EF4-FFF2-40B4-BE49-F238E27FC236}">
                    <a16:creationId xmlns:a16="http://schemas.microsoft.com/office/drawing/2014/main" id="{962543E6-8821-ADC3-0B3F-B70CEA5AA482}"/>
                  </a:ext>
                </a:extLst>
              </p:cNvPr>
              <p:cNvSpPr>
                <a:spLocks/>
              </p:cNvSpPr>
              <p:nvPr/>
            </p:nvSpPr>
            <p:spPr bwMode="auto">
              <a:xfrm>
                <a:off x="3542" y="3230"/>
                <a:ext cx="29" cy="28"/>
              </a:xfrm>
              <a:custGeom>
                <a:avLst/>
                <a:gdLst>
                  <a:gd name="T0" fmla="*/ 0 w 29"/>
                  <a:gd name="T1" fmla="*/ 28 h 28"/>
                  <a:gd name="T2" fmla="*/ 6 w 29"/>
                  <a:gd name="T3" fmla="*/ 27 h 28"/>
                  <a:gd name="T4" fmla="*/ 11 w 29"/>
                  <a:gd name="T5" fmla="*/ 25 h 28"/>
                  <a:gd name="T6" fmla="*/ 16 w 29"/>
                  <a:gd name="T7" fmla="*/ 23 h 28"/>
                  <a:gd name="T8" fmla="*/ 20 w 29"/>
                  <a:gd name="T9" fmla="*/ 20 h 28"/>
                  <a:gd name="T10" fmla="*/ 24 w 29"/>
                  <a:gd name="T11" fmla="*/ 15 h 28"/>
                  <a:gd name="T12" fmla="*/ 26 w 29"/>
                  <a:gd name="T13" fmla="*/ 11 h 28"/>
                  <a:gd name="T14" fmla="*/ 28 w 29"/>
                  <a:gd name="T15" fmla="*/ 5 h 28"/>
                  <a:gd name="T16" fmla="*/ 29 w 29"/>
                  <a:gd name="T17" fmla="*/ 0 h 28"/>
                  <a:gd name="T18" fmla="*/ 20 w 29"/>
                  <a:gd name="T19" fmla="*/ 0 h 28"/>
                  <a:gd name="T20" fmla="*/ 19 w 29"/>
                  <a:gd name="T21" fmla="*/ 4 h 28"/>
                  <a:gd name="T22" fmla="*/ 19 w 29"/>
                  <a:gd name="T23" fmla="*/ 7 h 28"/>
                  <a:gd name="T24" fmla="*/ 16 w 29"/>
                  <a:gd name="T25" fmla="*/ 10 h 28"/>
                  <a:gd name="T26" fmla="*/ 14 w 29"/>
                  <a:gd name="T27" fmla="*/ 13 h 28"/>
                  <a:gd name="T28" fmla="*/ 10 w 29"/>
                  <a:gd name="T29" fmla="*/ 15 h 28"/>
                  <a:gd name="T30" fmla="*/ 8 w 29"/>
                  <a:gd name="T31" fmla="*/ 18 h 28"/>
                  <a:gd name="T32" fmla="*/ 5 w 29"/>
                  <a:gd name="T33" fmla="*/ 18 h 28"/>
                  <a:gd name="T34" fmla="*/ 0 w 29"/>
                  <a:gd name="T35" fmla="*/ 19 h 28"/>
                  <a:gd name="T36" fmla="*/ 0 w 29"/>
                  <a:gd name="T37" fmla="*/ 28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28">
                    <a:moveTo>
                      <a:pt x="0" y="28"/>
                    </a:moveTo>
                    <a:lnTo>
                      <a:pt x="6" y="27"/>
                    </a:lnTo>
                    <a:lnTo>
                      <a:pt x="11" y="25"/>
                    </a:lnTo>
                    <a:lnTo>
                      <a:pt x="16" y="23"/>
                    </a:lnTo>
                    <a:lnTo>
                      <a:pt x="20" y="20"/>
                    </a:lnTo>
                    <a:lnTo>
                      <a:pt x="24" y="15"/>
                    </a:lnTo>
                    <a:lnTo>
                      <a:pt x="26" y="11"/>
                    </a:lnTo>
                    <a:lnTo>
                      <a:pt x="28" y="5"/>
                    </a:lnTo>
                    <a:lnTo>
                      <a:pt x="29" y="0"/>
                    </a:lnTo>
                    <a:lnTo>
                      <a:pt x="20" y="0"/>
                    </a:lnTo>
                    <a:lnTo>
                      <a:pt x="19" y="4"/>
                    </a:lnTo>
                    <a:lnTo>
                      <a:pt x="19" y="7"/>
                    </a:lnTo>
                    <a:lnTo>
                      <a:pt x="16" y="10"/>
                    </a:lnTo>
                    <a:lnTo>
                      <a:pt x="14" y="13"/>
                    </a:lnTo>
                    <a:lnTo>
                      <a:pt x="10" y="15"/>
                    </a:lnTo>
                    <a:lnTo>
                      <a:pt x="8" y="18"/>
                    </a:lnTo>
                    <a:lnTo>
                      <a:pt x="5" y="18"/>
                    </a:lnTo>
                    <a:lnTo>
                      <a:pt x="0" y="19"/>
                    </a:lnTo>
                    <a:lnTo>
                      <a:pt x="0" y="28"/>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92" name="Freeform 223">
                <a:extLst>
                  <a:ext uri="{FF2B5EF4-FFF2-40B4-BE49-F238E27FC236}">
                    <a16:creationId xmlns:a16="http://schemas.microsoft.com/office/drawing/2014/main" id="{28ECA086-D7F5-8FF7-BC6C-488CF5C3BCEE}"/>
                  </a:ext>
                </a:extLst>
              </p:cNvPr>
              <p:cNvSpPr>
                <a:spLocks/>
              </p:cNvSpPr>
              <p:nvPr/>
            </p:nvSpPr>
            <p:spPr bwMode="auto">
              <a:xfrm>
                <a:off x="3514" y="3230"/>
                <a:ext cx="28" cy="28"/>
              </a:xfrm>
              <a:custGeom>
                <a:avLst/>
                <a:gdLst>
                  <a:gd name="T0" fmla="*/ 0 w 28"/>
                  <a:gd name="T1" fmla="*/ 0 h 28"/>
                  <a:gd name="T2" fmla="*/ 1 w 28"/>
                  <a:gd name="T3" fmla="*/ 5 h 28"/>
                  <a:gd name="T4" fmla="*/ 2 w 28"/>
                  <a:gd name="T5" fmla="*/ 11 h 28"/>
                  <a:gd name="T6" fmla="*/ 5 w 28"/>
                  <a:gd name="T7" fmla="*/ 15 h 28"/>
                  <a:gd name="T8" fmla="*/ 8 w 28"/>
                  <a:gd name="T9" fmla="*/ 20 h 28"/>
                  <a:gd name="T10" fmla="*/ 12 w 28"/>
                  <a:gd name="T11" fmla="*/ 23 h 28"/>
                  <a:gd name="T12" fmla="*/ 17 w 28"/>
                  <a:gd name="T13" fmla="*/ 25 h 28"/>
                  <a:gd name="T14" fmla="*/ 22 w 28"/>
                  <a:gd name="T15" fmla="*/ 27 h 28"/>
                  <a:gd name="T16" fmla="*/ 28 w 28"/>
                  <a:gd name="T17" fmla="*/ 28 h 28"/>
                  <a:gd name="T18" fmla="*/ 28 w 28"/>
                  <a:gd name="T19" fmla="*/ 19 h 28"/>
                  <a:gd name="T20" fmla="*/ 24 w 28"/>
                  <a:gd name="T21" fmla="*/ 18 h 28"/>
                  <a:gd name="T22" fmla="*/ 20 w 28"/>
                  <a:gd name="T23" fmla="*/ 18 h 28"/>
                  <a:gd name="T24" fmla="*/ 17 w 28"/>
                  <a:gd name="T25" fmla="*/ 16 h 28"/>
                  <a:gd name="T26" fmla="*/ 15 w 28"/>
                  <a:gd name="T27" fmla="*/ 13 h 28"/>
                  <a:gd name="T28" fmla="*/ 11 w 28"/>
                  <a:gd name="T29" fmla="*/ 10 h 28"/>
                  <a:gd name="T30" fmla="*/ 10 w 28"/>
                  <a:gd name="T31" fmla="*/ 7 h 28"/>
                  <a:gd name="T32" fmla="*/ 9 w 28"/>
                  <a:gd name="T33" fmla="*/ 4 h 28"/>
                  <a:gd name="T34" fmla="*/ 9 w 28"/>
                  <a:gd name="T35" fmla="*/ 0 h 28"/>
                  <a:gd name="T36" fmla="*/ 0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0"/>
                    </a:moveTo>
                    <a:lnTo>
                      <a:pt x="1" y="5"/>
                    </a:lnTo>
                    <a:lnTo>
                      <a:pt x="2" y="11"/>
                    </a:lnTo>
                    <a:lnTo>
                      <a:pt x="5" y="15"/>
                    </a:lnTo>
                    <a:lnTo>
                      <a:pt x="8" y="20"/>
                    </a:lnTo>
                    <a:lnTo>
                      <a:pt x="12" y="23"/>
                    </a:lnTo>
                    <a:lnTo>
                      <a:pt x="17" y="25"/>
                    </a:lnTo>
                    <a:lnTo>
                      <a:pt x="22" y="27"/>
                    </a:lnTo>
                    <a:lnTo>
                      <a:pt x="28" y="28"/>
                    </a:lnTo>
                    <a:lnTo>
                      <a:pt x="28" y="19"/>
                    </a:lnTo>
                    <a:lnTo>
                      <a:pt x="24" y="18"/>
                    </a:lnTo>
                    <a:lnTo>
                      <a:pt x="20" y="18"/>
                    </a:lnTo>
                    <a:lnTo>
                      <a:pt x="17" y="16"/>
                    </a:lnTo>
                    <a:lnTo>
                      <a:pt x="15" y="13"/>
                    </a:lnTo>
                    <a:lnTo>
                      <a:pt x="11" y="10"/>
                    </a:lnTo>
                    <a:lnTo>
                      <a:pt x="10" y="7"/>
                    </a:lnTo>
                    <a:lnTo>
                      <a:pt x="9" y="4"/>
                    </a:lnTo>
                    <a:lnTo>
                      <a:pt x="9" y="0"/>
                    </a:lnTo>
                    <a:lnTo>
                      <a:pt x="0"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93" name="Freeform 224">
                <a:extLst>
                  <a:ext uri="{FF2B5EF4-FFF2-40B4-BE49-F238E27FC236}">
                    <a16:creationId xmlns:a16="http://schemas.microsoft.com/office/drawing/2014/main" id="{D4AD588B-C2AF-AD0F-024A-67944506599A}"/>
                  </a:ext>
                </a:extLst>
              </p:cNvPr>
              <p:cNvSpPr>
                <a:spLocks/>
              </p:cNvSpPr>
              <p:nvPr/>
            </p:nvSpPr>
            <p:spPr bwMode="auto">
              <a:xfrm>
                <a:off x="3514" y="3201"/>
                <a:ext cx="28" cy="29"/>
              </a:xfrm>
              <a:custGeom>
                <a:avLst/>
                <a:gdLst>
                  <a:gd name="T0" fmla="*/ 28 w 28"/>
                  <a:gd name="T1" fmla="*/ 0 h 29"/>
                  <a:gd name="T2" fmla="*/ 22 w 28"/>
                  <a:gd name="T3" fmla="*/ 1 h 29"/>
                  <a:gd name="T4" fmla="*/ 17 w 28"/>
                  <a:gd name="T5" fmla="*/ 2 h 29"/>
                  <a:gd name="T6" fmla="*/ 12 w 28"/>
                  <a:gd name="T7" fmla="*/ 4 h 29"/>
                  <a:gd name="T8" fmla="*/ 8 w 28"/>
                  <a:gd name="T9" fmla="*/ 7 h 29"/>
                  <a:gd name="T10" fmla="*/ 4 w 28"/>
                  <a:gd name="T11" fmla="*/ 12 h 29"/>
                  <a:gd name="T12" fmla="*/ 2 w 28"/>
                  <a:gd name="T13" fmla="*/ 17 h 29"/>
                  <a:gd name="T14" fmla="*/ 1 w 28"/>
                  <a:gd name="T15" fmla="*/ 23 h 29"/>
                  <a:gd name="T16" fmla="*/ 0 w 28"/>
                  <a:gd name="T17" fmla="*/ 29 h 29"/>
                  <a:gd name="T18" fmla="*/ 9 w 28"/>
                  <a:gd name="T19" fmla="*/ 29 h 29"/>
                  <a:gd name="T20" fmla="*/ 9 w 28"/>
                  <a:gd name="T21" fmla="*/ 24 h 29"/>
                  <a:gd name="T22" fmla="*/ 10 w 28"/>
                  <a:gd name="T23" fmla="*/ 21 h 29"/>
                  <a:gd name="T24" fmla="*/ 12 w 28"/>
                  <a:gd name="T25" fmla="*/ 18 h 29"/>
                  <a:gd name="T26" fmla="*/ 15 w 28"/>
                  <a:gd name="T27" fmla="*/ 14 h 29"/>
                  <a:gd name="T28" fmla="*/ 17 w 28"/>
                  <a:gd name="T29" fmla="*/ 12 h 29"/>
                  <a:gd name="T30" fmla="*/ 20 w 28"/>
                  <a:gd name="T31" fmla="*/ 10 h 29"/>
                  <a:gd name="T32" fmla="*/ 24 w 28"/>
                  <a:gd name="T33" fmla="*/ 9 h 29"/>
                  <a:gd name="T34" fmla="*/ 28 w 28"/>
                  <a:gd name="T35" fmla="*/ 9 h 29"/>
                  <a:gd name="T36" fmla="*/ 28 w 28"/>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9">
                    <a:moveTo>
                      <a:pt x="28" y="0"/>
                    </a:moveTo>
                    <a:lnTo>
                      <a:pt x="22" y="1"/>
                    </a:lnTo>
                    <a:lnTo>
                      <a:pt x="17" y="2"/>
                    </a:lnTo>
                    <a:lnTo>
                      <a:pt x="12" y="4"/>
                    </a:lnTo>
                    <a:lnTo>
                      <a:pt x="8" y="7"/>
                    </a:lnTo>
                    <a:lnTo>
                      <a:pt x="4" y="12"/>
                    </a:lnTo>
                    <a:lnTo>
                      <a:pt x="2" y="17"/>
                    </a:lnTo>
                    <a:lnTo>
                      <a:pt x="1" y="23"/>
                    </a:lnTo>
                    <a:lnTo>
                      <a:pt x="0" y="29"/>
                    </a:lnTo>
                    <a:lnTo>
                      <a:pt x="9" y="29"/>
                    </a:lnTo>
                    <a:lnTo>
                      <a:pt x="9" y="24"/>
                    </a:lnTo>
                    <a:lnTo>
                      <a:pt x="10" y="21"/>
                    </a:lnTo>
                    <a:lnTo>
                      <a:pt x="12" y="18"/>
                    </a:lnTo>
                    <a:lnTo>
                      <a:pt x="15" y="14"/>
                    </a:lnTo>
                    <a:lnTo>
                      <a:pt x="17" y="12"/>
                    </a:lnTo>
                    <a:lnTo>
                      <a:pt x="20" y="10"/>
                    </a:lnTo>
                    <a:lnTo>
                      <a:pt x="24" y="9"/>
                    </a:lnTo>
                    <a:lnTo>
                      <a:pt x="28" y="9"/>
                    </a:lnTo>
                    <a:lnTo>
                      <a:pt x="28" y="0"/>
                    </a:ln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94" name="Freeform 225">
                <a:extLst>
                  <a:ext uri="{FF2B5EF4-FFF2-40B4-BE49-F238E27FC236}">
                    <a16:creationId xmlns:a16="http://schemas.microsoft.com/office/drawing/2014/main" id="{9B38E581-0491-35F2-31DA-F43ACBD89305}"/>
                  </a:ext>
                </a:extLst>
              </p:cNvPr>
              <p:cNvSpPr>
                <a:spLocks/>
              </p:cNvSpPr>
              <p:nvPr/>
            </p:nvSpPr>
            <p:spPr bwMode="auto">
              <a:xfrm>
                <a:off x="2893" y="1278"/>
                <a:ext cx="49" cy="49"/>
              </a:xfrm>
              <a:custGeom>
                <a:avLst/>
                <a:gdLst>
                  <a:gd name="T0" fmla="*/ 24 w 49"/>
                  <a:gd name="T1" fmla="*/ 0 h 49"/>
                  <a:gd name="T2" fmla="*/ 29 w 49"/>
                  <a:gd name="T3" fmla="*/ 1 h 49"/>
                  <a:gd name="T4" fmla="*/ 33 w 49"/>
                  <a:gd name="T5" fmla="*/ 1 h 49"/>
                  <a:gd name="T6" fmla="*/ 38 w 49"/>
                  <a:gd name="T7" fmla="*/ 5 h 49"/>
                  <a:gd name="T8" fmla="*/ 42 w 49"/>
                  <a:gd name="T9" fmla="*/ 7 h 49"/>
                  <a:gd name="T10" fmla="*/ 44 w 49"/>
                  <a:gd name="T11" fmla="*/ 11 h 49"/>
                  <a:gd name="T12" fmla="*/ 47 w 49"/>
                  <a:gd name="T13" fmla="*/ 15 h 49"/>
                  <a:gd name="T14" fmla="*/ 48 w 49"/>
                  <a:gd name="T15" fmla="*/ 20 h 49"/>
                  <a:gd name="T16" fmla="*/ 49 w 49"/>
                  <a:gd name="T17" fmla="*/ 25 h 49"/>
                  <a:gd name="T18" fmla="*/ 48 w 49"/>
                  <a:gd name="T19" fmla="*/ 29 h 49"/>
                  <a:gd name="T20" fmla="*/ 47 w 49"/>
                  <a:gd name="T21" fmla="*/ 34 h 49"/>
                  <a:gd name="T22" fmla="*/ 44 w 49"/>
                  <a:gd name="T23" fmla="*/ 38 h 49"/>
                  <a:gd name="T24" fmla="*/ 42 w 49"/>
                  <a:gd name="T25" fmla="*/ 42 h 49"/>
                  <a:gd name="T26" fmla="*/ 38 w 49"/>
                  <a:gd name="T27" fmla="*/ 44 h 49"/>
                  <a:gd name="T28" fmla="*/ 33 w 49"/>
                  <a:gd name="T29" fmla="*/ 47 h 49"/>
                  <a:gd name="T30" fmla="*/ 29 w 49"/>
                  <a:gd name="T31" fmla="*/ 48 h 49"/>
                  <a:gd name="T32" fmla="*/ 24 w 49"/>
                  <a:gd name="T33" fmla="*/ 49 h 49"/>
                  <a:gd name="T34" fmla="*/ 19 w 49"/>
                  <a:gd name="T35" fmla="*/ 48 h 49"/>
                  <a:gd name="T36" fmla="*/ 15 w 49"/>
                  <a:gd name="T37" fmla="*/ 47 h 49"/>
                  <a:gd name="T38" fmla="*/ 11 w 49"/>
                  <a:gd name="T39" fmla="*/ 44 h 49"/>
                  <a:gd name="T40" fmla="*/ 7 w 49"/>
                  <a:gd name="T41" fmla="*/ 42 h 49"/>
                  <a:gd name="T42" fmla="*/ 5 w 49"/>
                  <a:gd name="T43" fmla="*/ 38 h 49"/>
                  <a:gd name="T44" fmla="*/ 2 w 49"/>
                  <a:gd name="T45" fmla="*/ 34 h 49"/>
                  <a:gd name="T46" fmla="*/ 1 w 49"/>
                  <a:gd name="T47" fmla="*/ 29 h 49"/>
                  <a:gd name="T48" fmla="*/ 0 w 49"/>
                  <a:gd name="T49" fmla="*/ 25 h 49"/>
                  <a:gd name="T50" fmla="*/ 1 w 49"/>
                  <a:gd name="T51" fmla="*/ 20 h 49"/>
                  <a:gd name="T52" fmla="*/ 2 w 49"/>
                  <a:gd name="T53" fmla="*/ 15 h 49"/>
                  <a:gd name="T54" fmla="*/ 5 w 49"/>
                  <a:gd name="T55" fmla="*/ 11 h 49"/>
                  <a:gd name="T56" fmla="*/ 7 w 49"/>
                  <a:gd name="T57" fmla="*/ 7 h 49"/>
                  <a:gd name="T58" fmla="*/ 11 w 49"/>
                  <a:gd name="T59" fmla="*/ 5 h 49"/>
                  <a:gd name="T60" fmla="*/ 15 w 49"/>
                  <a:gd name="T61" fmla="*/ 1 h 49"/>
                  <a:gd name="T62" fmla="*/ 19 w 49"/>
                  <a:gd name="T63" fmla="*/ 1 h 49"/>
                  <a:gd name="T64" fmla="*/ 24 w 49"/>
                  <a:gd name="T65" fmla="*/ 0 h 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9" h="49">
                    <a:moveTo>
                      <a:pt x="24" y="0"/>
                    </a:moveTo>
                    <a:lnTo>
                      <a:pt x="29" y="1"/>
                    </a:lnTo>
                    <a:lnTo>
                      <a:pt x="33" y="1"/>
                    </a:lnTo>
                    <a:lnTo>
                      <a:pt x="38" y="5"/>
                    </a:lnTo>
                    <a:lnTo>
                      <a:pt x="42" y="7"/>
                    </a:lnTo>
                    <a:lnTo>
                      <a:pt x="44" y="11"/>
                    </a:lnTo>
                    <a:lnTo>
                      <a:pt x="47" y="15"/>
                    </a:lnTo>
                    <a:lnTo>
                      <a:pt x="48" y="20"/>
                    </a:lnTo>
                    <a:lnTo>
                      <a:pt x="49" y="25"/>
                    </a:lnTo>
                    <a:lnTo>
                      <a:pt x="48" y="29"/>
                    </a:lnTo>
                    <a:lnTo>
                      <a:pt x="47" y="34"/>
                    </a:lnTo>
                    <a:lnTo>
                      <a:pt x="44" y="38"/>
                    </a:lnTo>
                    <a:lnTo>
                      <a:pt x="42" y="42"/>
                    </a:lnTo>
                    <a:lnTo>
                      <a:pt x="38" y="44"/>
                    </a:lnTo>
                    <a:lnTo>
                      <a:pt x="33" y="47"/>
                    </a:lnTo>
                    <a:lnTo>
                      <a:pt x="29" y="48"/>
                    </a:lnTo>
                    <a:lnTo>
                      <a:pt x="24" y="49"/>
                    </a:lnTo>
                    <a:lnTo>
                      <a:pt x="19" y="48"/>
                    </a:lnTo>
                    <a:lnTo>
                      <a:pt x="15" y="47"/>
                    </a:lnTo>
                    <a:lnTo>
                      <a:pt x="11" y="44"/>
                    </a:lnTo>
                    <a:lnTo>
                      <a:pt x="7" y="42"/>
                    </a:lnTo>
                    <a:lnTo>
                      <a:pt x="5" y="38"/>
                    </a:lnTo>
                    <a:lnTo>
                      <a:pt x="2" y="34"/>
                    </a:lnTo>
                    <a:lnTo>
                      <a:pt x="1" y="29"/>
                    </a:lnTo>
                    <a:lnTo>
                      <a:pt x="0" y="25"/>
                    </a:lnTo>
                    <a:lnTo>
                      <a:pt x="1" y="20"/>
                    </a:lnTo>
                    <a:lnTo>
                      <a:pt x="2" y="15"/>
                    </a:lnTo>
                    <a:lnTo>
                      <a:pt x="5" y="11"/>
                    </a:lnTo>
                    <a:lnTo>
                      <a:pt x="7" y="7"/>
                    </a:lnTo>
                    <a:lnTo>
                      <a:pt x="11" y="5"/>
                    </a:lnTo>
                    <a:lnTo>
                      <a:pt x="15" y="1"/>
                    </a:lnTo>
                    <a:lnTo>
                      <a:pt x="19" y="1"/>
                    </a:lnTo>
                    <a:lnTo>
                      <a:pt x="24"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95" name="Freeform 226">
                <a:extLst>
                  <a:ext uri="{FF2B5EF4-FFF2-40B4-BE49-F238E27FC236}">
                    <a16:creationId xmlns:a16="http://schemas.microsoft.com/office/drawing/2014/main" id="{D8845BBF-FD30-B323-922E-12DF79F8512E}"/>
                  </a:ext>
                </a:extLst>
              </p:cNvPr>
              <p:cNvSpPr>
                <a:spLocks/>
              </p:cNvSpPr>
              <p:nvPr/>
            </p:nvSpPr>
            <p:spPr bwMode="auto">
              <a:xfrm>
                <a:off x="2917" y="1275"/>
                <a:ext cx="28" cy="28"/>
              </a:xfrm>
              <a:custGeom>
                <a:avLst/>
                <a:gdLst>
                  <a:gd name="T0" fmla="*/ 28 w 28"/>
                  <a:gd name="T1" fmla="*/ 28 h 28"/>
                  <a:gd name="T2" fmla="*/ 28 w 28"/>
                  <a:gd name="T3" fmla="*/ 22 h 28"/>
                  <a:gd name="T4" fmla="*/ 26 w 28"/>
                  <a:gd name="T5" fmla="*/ 16 h 28"/>
                  <a:gd name="T6" fmla="*/ 23 w 28"/>
                  <a:gd name="T7" fmla="*/ 13 h 28"/>
                  <a:gd name="T8" fmla="*/ 20 w 28"/>
                  <a:gd name="T9" fmla="*/ 8 h 28"/>
                  <a:gd name="T10" fmla="*/ 15 w 28"/>
                  <a:gd name="T11" fmla="*/ 4 h 28"/>
                  <a:gd name="T12" fmla="*/ 11 w 28"/>
                  <a:gd name="T13" fmla="*/ 2 h 28"/>
                  <a:gd name="T14" fmla="*/ 6 w 28"/>
                  <a:gd name="T15" fmla="*/ 0 h 28"/>
                  <a:gd name="T16" fmla="*/ 0 w 28"/>
                  <a:gd name="T17" fmla="*/ 0 h 28"/>
                  <a:gd name="T18" fmla="*/ 0 w 28"/>
                  <a:gd name="T19" fmla="*/ 6 h 28"/>
                  <a:gd name="T20" fmla="*/ 5 w 28"/>
                  <a:gd name="T21" fmla="*/ 7 h 28"/>
                  <a:gd name="T22" fmla="*/ 8 w 28"/>
                  <a:gd name="T23" fmla="*/ 8 h 28"/>
                  <a:gd name="T24" fmla="*/ 12 w 28"/>
                  <a:gd name="T25" fmla="*/ 10 h 28"/>
                  <a:gd name="T26" fmla="*/ 15 w 28"/>
                  <a:gd name="T27" fmla="*/ 13 h 28"/>
                  <a:gd name="T28" fmla="*/ 18 w 28"/>
                  <a:gd name="T29" fmla="*/ 16 h 28"/>
                  <a:gd name="T30" fmla="*/ 20 w 28"/>
                  <a:gd name="T31" fmla="*/ 19 h 28"/>
                  <a:gd name="T32" fmla="*/ 21 w 28"/>
                  <a:gd name="T33" fmla="*/ 23 h 28"/>
                  <a:gd name="T34" fmla="*/ 22 w 28"/>
                  <a:gd name="T35" fmla="*/ 28 h 28"/>
                  <a:gd name="T36" fmla="*/ 28 w 28"/>
                  <a:gd name="T37" fmla="*/ 28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28"/>
                    </a:moveTo>
                    <a:lnTo>
                      <a:pt x="28" y="22"/>
                    </a:lnTo>
                    <a:lnTo>
                      <a:pt x="26" y="16"/>
                    </a:lnTo>
                    <a:lnTo>
                      <a:pt x="23" y="13"/>
                    </a:lnTo>
                    <a:lnTo>
                      <a:pt x="20" y="8"/>
                    </a:lnTo>
                    <a:lnTo>
                      <a:pt x="15" y="4"/>
                    </a:lnTo>
                    <a:lnTo>
                      <a:pt x="11" y="2"/>
                    </a:lnTo>
                    <a:lnTo>
                      <a:pt x="6" y="0"/>
                    </a:lnTo>
                    <a:lnTo>
                      <a:pt x="0" y="0"/>
                    </a:lnTo>
                    <a:lnTo>
                      <a:pt x="0" y="6"/>
                    </a:lnTo>
                    <a:lnTo>
                      <a:pt x="5" y="7"/>
                    </a:lnTo>
                    <a:lnTo>
                      <a:pt x="8" y="8"/>
                    </a:lnTo>
                    <a:lnTo>
                      <a:pt x="12" y="10"/>
                    </a:lnTo>
                    <a:lnTo>
                      <a:pt x="15" y="13"/>
                    </a:lnTo>
                    <a:lnTo>
                      <a:pt x="18" y="16"/>
                    </a:lnTo>
                    <a:lnTo>
                      <a:pt x="20" y="19"/>
                    </a:lnTo>
                    <a:lnTo>
                      <a:pt x="21" y="23"/>
                    </a:lnTo>
                    <a:lnTo>
                      <a:pt x="22" y="28"/>
                    </a:lnTo>
                    <a:lnTo>
                      <a:pt x="28" y="28"/>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96" name="Freeform 227">
                <a:extLst>
                  <a:ext uri="{FF2B5EF4-FFF2-40B4-BE49-F238E27FC236}">
                    <a16:creationId xmlns:a16="http://schemas.microsoft.com/office/drawing/2014/main" id="{C5512FE0-91EB-6298-C5BF-8F422B62BCF9}"/>
                  </a:ext>
                </a:extLst>
              </p:cNvPr>
              <p:cNvSpPr>
                <a:spLocks/>
              </p:cNvSpPr>
              <p:nvPr/>
            </p:nvSpPr>
            <p:spPr bwMode="auto">
              <a:xfrm>
                <a:off x="2917" y="1303"/>
                <a:ext cx="28" cy="28"/>
              </a:xfrm>
              <a:custGeom>
                <a:avLst/>
                <a:gdLst>
                  <a:gd name="T0" fmla="*/ 0 w 28"/>
                  <a:gd name="T1" fmla="*/ 28 h 28"/>
                  <a:gd name="T2" fmla="*/ 6 w 28"/>
                  <a:gd name="T3" fmla="*/ 27 h 28"/>
                  <a:gd name="T4" fmla="*/ 11 w 28"/>
                  <a:gd name="T5" fmla="*/ 24 h 28"/>
                  <a:gd name="T6" fmla="*/ 15 w 28"/>
                  <a:gd name="T7" fmla="*/ 23 h 28"/>
                  <a:gd name="T8" fmla="*/ 20 w 28"/>
                  <a:gd name="T9" fmla="*/ 19 h 28"/>
                  <a:gd name="T10" fmla="*/ 23 w 28"/>
                  <a:gd name="T11" fmla="*/ 14 h 28"/>
                  <a:gd name="T12" fmla="*/ 26 w 28"/>
                  <a:gd name="T13" fmla="*/ 11 h 28"/>
                  <a:gd name="T14" fmla="*/ 28 w 28"/>
                  <a:gd name="T15" fmla="*/ 5 h 28"/>
                  <a:gd name="T16" fmla="*/ 28 w 28"/>
                  <a:gd name="T17" fmla="*/ 0 h 28"/>
                  <a:gd name="T18" fmla="*/ 22 w 28"/>
                  <a:gd name="T19" fmla="*/ 0 h 28"/>
                  <a:gd name="T20" fmla="*/ 21 w 28"/>
                  <a:gd name="T21" fmla="*/ 4 h 28"/>
                  <a:gd name="T22" fmla="*/ 20 w 28"/>
                  <a:gd name="T23" fmla="*/ 8 h 28"/>
                  <a:gd name="T24" fmla="*/ 18 w 28"/>
                  <a:gd name="T25" fmla="*/ 11 h 28"/>
                  <a:gd name="T26" fmla="*/ 15 w 28"/>
                  <a:gd name="T27" fmla="*/ 14 h 28"/>
                  <a:gd name="T28" fmla="*/ 12 w 28"/>
                  <a:gd name="T29" fmla="*/ 17 h 28"/>
                  <a:gd name="T30" fmla="*/ 8 w 28"/>
                  <a:gd name="T31" fmla="*/ 19 h 28"/>
                  <a:gd name="T32" fmla="*/ 5 w 28"/>
                  <a:gd name="T33" fmla="*/ 20 h 28"/>
                  <a:gd name="T34" fmla="*/ 0 w 28"/>
                  <a:gd name="T35" fmla="*/ 21 h 28"/>
                  <a:gd name="T36" fmla="*/ 0 w 28"/>
                  <a:gd name="T37" fmla="*/ 28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28"/>
                    </a:moveTo>
                    <a:lnTo>
                      <a:pt x="6" y="27"/>
                    </a:lnTo>
                    <a:lnTo>
                      <a:pt x="11" y="24"/>
                    </a:lnTo>
                    <a:lnTo>
                      <a:pt x="15" y="23"/>
                    </a:lnTo>
                    <a:lnTo>
                      <a:pt x="20" y="19"/>
                    </a:lnTo>
                    <a:lnTo>
                      <a:pt x="23" y="14"/>
                    </a:lnTo>
                    <a:lnTo>
                      <a:pt x="26" y="11"/>
                    </a:lnTo>
                    <a:lnTo>
                      <a:pt x="28" y="5"/>
                    </a:lnTo>
                    <a:lnTo>
                      <a:pt x="28" y="0"/>
                    </a:lnTo>
                    <a:lnTo>
                      <a:pt x="22" y="0"/>
                    </a:lnTo>
                    <a:lnTo>
                      <a:pt x="21" y="4"/>
                    </a:lnTo>
                    <a:lnTo>
                      <a:pt x="20" y="8"/>
                    </a:lnTo>
                    <a:lnTo>
                      <a:pt x="18" y="11"/>
                    </a:lnTo>
                    <a:lnTo>
                      <a:pt x="15" y="14"/>
                    </a:lnTo>
                    <a:lnTo>
                      <a:pt x="12" y="17"/>
                    </a:lnTo>
                    <a:lnTo>
                      <a:pt x="8" y="19"/>
                    </a:lnTo>
                    <a:lnTo>
                      <a:pt x="5" y="20"/>
                    </a:lnTo>
                    <a:lnTo>
                      <a:pt x="0" y="21"/>
                    </a:lnTo>
                    <a:lnTo>
                      <a:pt x="0" y="28"/>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97" name="Freeform 228">
                <a:extLst>
                  <a:ext uri="{FF2B5EF4-FFF2-40B4-BE49-F238E27FC236}">
                    <a16:creationId xmlns:a16="http://schemas.microsoft.com/office/drawing/2014/main" id="{85EA3C4F-6864-677C-405F-7F306F9E072F}"/>
                  </a:ext>
                </a:extLst>
              </p:cNvPr>
              <p:cNvSpPr>
                <a:spLocks/>
              </p:cNvSpPr>
              <p:nvPr/>
            </p:nvSpPr>
            <p:spPr bwMode="auto">
              <a:xfrm>
                <a:off x="2889" y="1303"/>
                <a:ext cx="28" cy="28"/>
              </a:xfrm>
              <a:custGeom>
                <a:avLst/>
                <a:gdLst>
                  <a:gd name="T0" fmla="*/ 0 w 28"/>
                  <a:gd name="T1" fmla="*/ 0 h 28"/>
                  <a:gd name="T2" fmla="*/ 1 w 28"/>
                  <a:gd name="T3" fmla="*/ 5 h 28"/>
                  <a:gd name="T4" fmla="*/ 4 w 28"/>
                  <a:gd name="T5" fmla="*/ 11 h 28"/>
                  <a:gd name="T6" fmla="*/ 5 w 28"/>
                  <a:gd name="T7" fmla="*/ 14 h 28"/>
                  <a:gd name="T8" fmla="*/ 9 w 28"/>
                  <a:gd name="T9" fmla="*/ 19 h 28"/>
                  <a:gd name="T10" fmla="*/ 14 w 28"/>
                  <a:gd name="T11" fmla="*/ 23 h 28"/>
                  <a:gd name="T12" fmla="*/ 17 w 28"/>
                  <a:gd name="T13" fmla="*/ 24 h 28"/>
                  <a:gd name="T14" fmla="*/ 23 w 28"/>
                  <a:gd name="T15" fmla="*/ 27 h 28"/>
                  <a:gd name="T16" fmla="*/ 28 w 28"/>
                  <a:gd name="T17" fmla="*/ 28 h 28"/>
                  <a:gd name="T18" fmla="*/ 28 w 28"/>
                  <a:gd name="T19" fmla="*/ 21 h 28"/>
                  <a:gd name="T20" fmla="*/ 23 w 28"/>
                  <a:gd name="T21" fmla="*/ 20 h 28"/>
                  <a:gd name="T22" fmla="*/ 20 w 28"/>
                  <a:gd name="T23" fmla="*/ 19 h 28"/>
                  <a:gd name="T24" fmla="*/ 17 w 28"/>
                  <a:gd name="T25" fmla="*/ 17 h 28"/>
                  <a:gd name="T26" fmla="*/ 14 w 28"/>
                  <a:gd name="T27" fmla="*/ 14 h 28"/>
                  <a:gd name="T28" fmla="*/ 11 w 28"/>
                  <a:gd name="T29" fmla="*/ 11 h 28"/>
                  <a:gd name="T30" fmla="*/ 9 w 28"/>
                  <a:gd name="T31" fmla="*/ 8 h 28"/>
                  <a:gd name="T32" fmla="*/ 8 w 28"/>
                  <a:gd name="T33" fmla="*/ 4 h 28"/>
                  <a:gd name="T34" fmla="*/ 7 w 28"/>
                  <a:gd name="T35" fmla="*/ 0 h 28"/>
                  <a:gd name="T36" fmla="*/ 0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0"/>
                    </a:moveTo>
                    <a:lnTo>
                      <a:pt x="1" y="5"/>
                    </a:lnTo>
                    <a:lnTo>
                      <a:pt x="4" y="11"/>
                    </a:lnTo>
                    <a:lnTo>
                      <a:pt x="5" y="14"/>
                    </a:lnTo>
                    <a:lnTo>
                      <a:pt x="9" y="19"/>
                    </a:lnTo>
                    <a:lnTo>
                      <a:pt x="14" y="23"/>
                    </a:lnTo>
                    <a:lnTo>
                      <a:pt x="17" y="24"/>
                    </a:lnTo>
                    <a:lnTo>
                      <a:pt x="23" y="27"/>
                    </a:lnTo>
                    <a:lnTo>
                      <a:pt x="28" y="28"/>
                    </a:lnTo>
                    <a:lnTo>
                      <a:pt x="28" y="21"/>
                    </a:lnTo>
                    <a:lnTo>
                      <a:pt x="23" y="20"/>
                    </a:lnTo>
                    <a:lnTo>
                      <a:pt x="20" y="19"/>
                    </a:lnTo>
                    <a:lnTo>
                      <a:pt x="17" y="17"/>
                    </a:lnTo>
                    <a:lnTo>
                      <a:pt x="14" y="14"/>
                    </a:lnTo>
                    <a:lnTo>
                      <a:pt x="11" y="11"/>
                    </a:lnTo>
                    <a:lnTo>
                      <a:pt x="9" y="8"/>
                    </a:lnTo>
                    <a:lnTo>
                      <a:pt x="8" y="4"/>
                    </a:lnTo>
                    <a:lnTo>
                      <a:pt x="7" y="0"/>
                    </a:lnTo>
                    <a:lnTo>
                      <a:pt x="0"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98" name="Freeform 229">
                <a:extLst>
                  <a:ext uri="{FF2B5EF4-FFF2-40B4-BE49-F238E27FC236}">
                    <a16:creationId xmlns:a16="http://schemas.microsoft.com/office/drawing/2014/main" id="{57E276F8-6BFD-B0C2-DD87-FD331C10535F}"/>
                  </a:ext>
                </a:extLst>
              </p:cNvPr>
              <p:cNvSpPr>
                <a:spLocks/>
              </p:cNvSpPr>
              <p:nvPr/>
            </p:nvSpPr>
            <p:spPr bwMode="auto">
              <a:xfrm>
                <a:off x="2889" y="1275"/>
                <a:ext cx="28" cy="28"/>
              </a:xfrm>
              <a:custGeom>
                <a:avLst/>
                <a:gdLst>
                  <a:gd name="T0" fmla="*/ 28 w 28"/>
                  <a:gd name="T1" fmla="*/ 0 h 28"/>
                  <a:gd name="T2" fmla="*/ 23 w 28"/>
                  <a:gd name="T3" fmla="*/ 0 h 28"/>
                  <a:gd name="T4" fmla="*/ 17 w 28"/>
                  <a:gd name="T5" fmla="*/ 2 h 28"/>
                  <a:gd name="T6" fmla="*/ 14 w 28"/>
                  <a:gd name="T7" fmla="*/ 4 h 28"/>
                  <a:gd name="T8" fmla="*/ 9 w 28"/>
                  <a:gd name="T9" fmla="*/ 8 h 28"/>
                  <a:gd name="T10" fmla="*/ 5 w 28"/>
                  <a:gd name="T11" fmla="*/ 13 h 28"/>
                  <a:gd name="T12" fmla="*/ 4 w 28"/>
                  <a:gd name="T13" fmla="*/ 16 h 28"/>
                  <a:gd name="T14" fmla="*/ 1 w 28"/>
                  <a:gd name="T15" fmla="*/ 22 h 28"/>
                  <a:gd name="T16" fmla="*/ 0 w 28"/>
                  <a:gd name="T17" fmla="*/ 28 h 28"/>
                  <a:gd name="T18" fmla="*/ 7 w 28"/>
                  <a:gd name="T19" fmla="*/ 28 h 28"/>
                  <a:gd name="T20" fmla="*/ 8 w 28"/>
                  <a:gd name="T21" fmla="*/ 23 h 28"/>
                  <a:gd name="T22" fmla="*/ 9 w 28"/>
                  <a:gd name="T23" fmla="*/ 19 h 28"/>
                  <a:gd name="T24" fmla="*/ 11 w 28"/>
                  <a:gd name="T25" fmla="*/ 16 h 28"/>
                  <a:gd name="T26" fmla="*/ 14 w 28"/>
                  <a:gd name="T27" fmla="*/ 13 h 28"/>
                  <a:gd name="T28" fmla="*/ 17 w 28"/>
                  <a:gd name="T29" fmla="*/ 10 h 28"/>
                  <a:gd name="T30" fmla="*/ 20 w 28"/>
                  <a:gd name="T31" fmla="*/ 8 h 28"/>
                  <a:gd name="T32" fmla="*/ 23 w 28"/>
                  <a:gd name="T33" fmla="*/ 7 h 28"/>
                  <a:gd name="T34" fmla="*/ 28 w 28"/>
                  <a:gd name="T35" fmla="*/ 6 h 28"/>
                  <a:gd name="T36" fmla="*/ 28 w 28"/>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28" y="0"/>
                    </a:moveTo>
                    <a:lnTo>
                      <a:pt x="23" y="0"/>
                    </a:lnTo>
                    <a:lnTo>
                      <a:pt x="17" y="2"/>
                    </a:lnTo>
                    <a:lnTo>
                      <a:pt x="14" y="4"/>
                    </a:lnTo>
                    <a:lnTo>
                      <a:pt x="9" y="8"/>
                    </a:lnTo>
                    <a:lnTo>
                      <a:pt x="5" y="13"/>
                    </a:lnTo>
                    <a:lnTo>
                      <a:pt x="4" y="16"/>
                    </a:lnTo>
                    <a:lnTo>
                      <a:pt x="1" y="22"/>
                    </a:lnTo>
                    <a:lnTo>
                      <a:pt x="0" y="28"/>
                    </a:lnTo>
                    <a:lnTo>
                      <a:pt x="7" y="28"/>
                    </a:lnTo>
                    <a:lnTo>
                      <a:pt x="8" y="23"/>
                    </a:lnTo>
                    <a:lnTo>
                      <a:pt x="9" y="19"/>
                    </a:lnTo>
                    <a:lnTo>
                      <a:pt x="11" y="16"/>
                    </a:lnTo>
                    <a:lnTo>
                      <a:pt x="14" y="13"/>
                    </a:lnTo>
                    <a:lnTo>
                      <a:pt x="17" y="10"/>
                    </a:lnTo>
                    <a:lnTo>
                      <a:pt x="20" y="8"/>
                    </a:lnTo>
                    <a:lnTo>
                      <a:pt x="23" y="7"/>
                    </a:lnTo>
                    <a:lnTo>
                      <a:pt x="28" y="6"/>
                    </a:lnTo>
                    <a:lnTo>
                      <a:pt x="28"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99" name="Freeform 230">
                <a:extLst>
                  <a:ext uri="{FF2B5EF4-FFF2-40B4-BE49-F238E27FC236}">
                    <a16:creationId xmlns:a16="http://schemas.microsoft.com/office/drawing/2014/main" id="{7A6BB937-C996-4197-9804-A4D2A5F8452A}"/>
                  </a:ext>
                </a:extLst>
              </p:cNvPr>
              <p:cNvSpPr>
                <a:spLocks/>
              </p:cNvSpPr>
              <p:nvPr/>
            </p:nvSpPr>
            <p:spPr bwMode="auto">
              <a:xfrm>
                <a:off x="2728" y="1795"/>
                <a:ext cx="49" cy="49"/>
              </a:xfrm>
              <a:custGeom>
                <a:avLst/>
                <a:gdLst>
                  <a:gd name="T0" fmla="*/ 24 w 49"/>
                  <a:gd name="T1" fmla="*/ 0 h 49"/>
                  <a:gd name="T2" fmla="*/ 29 w 49"/>
                  <a:gd name="T3" fmla="*/ 0 h 49"/>
                  <a:gd name="T4" fmla="*/ 34 w 49"/>
                  <a:gd name="T5" fmla="*/ 2 h 49"/>
                  <a:gd name="T6" fmla="*/ 37 w 49"/>
                  <a:gd name="T7" fmla="*/ 4 h 49"/>
                  <a:gd name="T8" fmla="*/ 41 w 49"/>
                  <a:gd name="T9" fmla="*/ 7 h 49"/>
                  <a:gd name="T10" fmla="*/ 44 w 49"/>
                  <a:gd name="T11" fmla="*/ 11 h 49"/>
                  <a:gd name="T12" fmla="*/ 47 w 49"/>
                  <a:gd name="T13" fmla="*/ 15 h 49"/>
                  <a:gd name="T14" fmla="*/ 48 w 49"/>
                  <a:gd name="T15" fmla="*/ 19 h 49"/>
                  <a:gd name="T16" fmla="*/ 49 w 49"/>
                  <a:gd name="T17" fmla="*/ 24 h 49"/>
                  <a:gd name="T18" fmla="*/ 48 w 49"/>
                  <a:gd name="T19" fmla="*/ 29 h 49"/>
                  <a:gd name="T20" fmla="*/ 47 w 49"/>
                  <a:gd name="T21" fmla="*/ 34 h 49"/>
                  <a:gd name="T22" fmla="*/ 44 w 49"/>
                  <a:gd name="T23" fmla="*/ 38 h 49"/>
                  <a:gd name="T24" fmla="*/ 41 w 49"/>
                  <a:gd name="T25" fmla="*/ 41 h 49"/>
                  <a:gd name="T26" fmla="*/ 37 w 49"/>
                  <a:gd name="T27" fmla="*/ 45 h 49"/>
                  <a:gd name="T28" fmla="*/ 34 w 49"/>
                  <a:gd name="T29" fmla="*/ 46 h 49"/>
                  <a:gd name="T30" fmla="*/ 29 w 49"/>
                  <a:gd name="T31" fmla="*/ 48 h 49"/>
                  <a:gd name="T32" fmla="*/ 24 w 49"/>
                  <a:gd name="T33" fmla="*/ 49 h 49"/>
                  <a:gd name="T34" fmla="*/ 19 w 49"/>
                  <a:gd name="T35" fmla="*/ 48 h 49"/>
                  <a:gd name="T36" fmla="*/ 15 w 49"/>
                  <a:gd name="T37" fmla="*/ 46 h 49"/>
                  <a:gd name="T38" fmla="*/ 11 w 49"/>
                  <a:gd name="T39" fmla="*/ 45 h 49"/>
                  <a:gd name="T40" fmla="*/ 7 w 49"/>
                  <a:gd name="T41" fmla="*/ 41 h 49"/>
                  <a:gd name="T42" fmla="*/ 4 w 49"/>
                  <a:gd name="T43" fmla="*/ 38 h 49"/>
                  <a:gd name="T44" fmla="*/ 2 w 49"/>
                  <a:gd name="T45" fmla="*/ 34 h 49"/>
                  <a:gd name="T46" fmla="*/ 0 w 49"/>
                  <a:gd name="T47" fmla="*/ 29 h 49"/>
                  <a:gd name="T48" fmla="*/ 0 w 49"/>
                  <a:gd name="T49" fmla="*/ 24 h 49"/>
                  <a:gd name="T50" fmla="*/ 0 w 49"/>
                  <a:gd name="T51" fmla="*/ 19 h 49"/>
                  <a:gd name="T52" fmla="*/ 2 w 49"/>
                  <a:gd name="T53" fmla="*/ 15 h 49"/>
                  <a:gd name="T54" fmla="*/ 4 w 49"/>
                  <a:gd name="T55" fmla="*/ 11 h 49"/>
                  <a:gd name="T56" fmla="*/ 7 w 49"/>
                  <a:gd name="T57" fmla="*/ 7 h 49"/>
                  <a:gd name="T58" fmla="*/ 11 w 49"/>
                  <a:gd name="T59" fmla="*/ 4 h 49"/>
                  <a:gd name="T60" fmla="*/ 15 w 49"/>
                  <a:gd name="T61" fmla="*/ 2 h 49"/>
                  <a:gd name="T62" fmla="*/ 19 w 49"/>
                  <a:gd name="T63" fmla="*/ 0 h 49"/>
                  <a:gd name="T64" fmla="*/ 24 w 49"/>
                  <a:gd name="T65" fmla="*/ 0 h 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9" h="49">
                    <a:moveTo>
                      <a:pt x="24" y="0"/>
                    </a:moveTo>
                    <a:lnTo>
                      <a:pt x="29" y="0"/>
                    </a:lnTo>
                    <a:lnTo>
                      <a:pt x="34" y="2"/>
                    </a:lnTo>
                    <a:lnTo>
                      <a:pt x="37" y="4"/>
                    </a:lnTo>
                    <a:lnTo>
                      <a:pt x="41" y="7"/>
                    </a:lnTo>
                    <a:lnTo>
                      <a:pt x="44" y="11"/>
                    </a:lnTo>
                    <a:lnTo>
                      <a:pt x="47" y="15"/>
                    </a:lnTo>
                    <a:lnTo>
                      <a:pt x="48" y="19"/>
                    </a:lnTo>
                    <a:lnTo>
                      <a:pt x="49" y="24"/>
                    </a:lnTo>
                    <a:lnTo>
                      <a:pt x="48" y="29"/>
                    </a:lnTo>
                    <a:lnTo>
                      <a:pt x="47" y="34"/>
                    </a:lnTo>
                    <a:lnTo>
                      <a:pt x="44" y="38"/>
                    </a:lnTo>
                    <a:lnTo>
                      <a:pt x="41" y="41"/>
                    </a:lnTo>
                    <a:lnTo>
                      <a:pt x="37" y="45"/>
                    </a:lnTo>
                    <a:lnTo>
                      <a:pt x="34" y="46"/>
                    </a:lnTo>
                    <a:lnTo>
                      <a:pt x="29" y="48"/>
                    </a:lnTo>
                    <a:lnTo>
                      <a:pt x="24" y="49"/>
                    </a:lnTo>
                    <a:lnTo>
                      <a:pt x="19" y="48"/>
                    </a:lnTo>
                    <a:lnTo>
                      <a:pt x="15" y="46"/>
                    </a:lnTo>
                    <a:lnTo>
                      <a:pt x="11" y="45"/>
                    </a:lnTo>
                    <a:lnTo>
                      <a:pt x="7" y="41"/>
                    </a:lnTo>
                    <a:lnTo>
                      <a:pt x="4" y="38"/>
                    </a:lnTo>
                    <a:lnTo>
                      <a:pt x="2" y="34"/>
                    </a:lnTo>
                    <a:lnTo>
                      <a:pt x="0" y="29"/>
                    </a:lnTo>
                    <a:lnTo>
                      <a:pt x="0" y="24"/>
                    </a:lnTo>
                    <a:lnTo>
                      <a:pt x="0" y="19"/>
                    </a:lnTo>
                    <a:lnTo>
                      <a:pt x="2" y="15"/>
                    </a:lnTo>
                    <a:lnTo>
                      <a:pt x="4" y="11"/>
                    </a:lnTo>
                    <a:lnTo>
                      <a:pt x="7" y="7"/>
                    </a:lnTo>
                    <a:lnTo>
                      <a:pt x="11" y="4"/>
                    </a:lnTo>
                    <a:lnTo>
                      <a:pt x="15" y="2"/>
                    </a:lnTo>
                    <a:lnTo>
                      <a:pt x="19" y="0"/>
                    </a:lnTo>
                    <a:lnTo>
                      <a:pt x="24"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00" name="Freeform 231">
                <a:extLst>
                  <a:ext uri="{FF2B5EF4-FFF2-40B4-BE49-F238E27FC236}">
                    <a16:creationId xmlns:a16="http://schemas.microsoft.com/office/drawing/2014/main" id="{25FB18CD-8D3E-EB8B-994D-307FDE0CA534}"/>
                  </a:ext>
                </a:extLst>
              </p:cNvPr>
              <p:cNvSpPr>
                <a:spLocks/>
              </p:cNvSpPr>
              <p:nvPr/>
            </p:nvSpPr>
            <p:spPr bwMode="auto">
              <a:xfrm>
                <a:off x="2752" y="1792"/>
                <a:ext cx="28" cy="27"/>
              </a:xfrm>
              <a:custGeom>
                <a:avLst/>
                <a:gdLst>
                  <a:gd name="T0" fmla="*/ 28 w 28"/>
                  <a:gd name="T1" fmla="*/ 27 h 27"/>
                  <a:gd name="T2" fmla="*/ 27 w 28"/>
                  <a:gd name="T3" fmla="*/ 21 h 27"/>
                  <a:gd name="T4" fmla="*/ 25 w 28"/>
                  <a:gd name="T5" fmla="*/ 16 h 27"/>
                  <a:gd name="T6" fmla="*/ 23 w 28"/>
                  <a:gd name="T7" fmla="*/ 12 h 27"/>
                  <a:gd name="T8" fmla="*/ 20 w 28"/>
                  <a:gd name="T9" fmla="*/ 8 h 27"/>
                  <a:gd name="T10" fmla="*/ 15 w 28"/>
                  <a:gd name="T11" fmla="*/ 5 h 27"/>
                  <a:gd name="T12" fmla="*/ 11 w 28"/>
                  <a:gd name="T13" fmla="*/ 1 h 27"/>
                  <a:gd name="T14" fmla="*/ 6 w 28"/>
                  <a:gd name="T15" fmla="*/ 0 h 27"/>
                  <a:gd name="T16" fmla="*/ 0 w 28"/>
                  <a:gd name="T17" fmla="*/ 0 h 27"/>
                  <a:gd name="T18" fmla="*/ 0 w 28"/>
                  <a:gd name="T19" fmla="*/ 6 h 27"/>
                  <a:gd name="T20" fmla="*/ 4 w 28"/>
                  <a:gd name="T21" fmla="*/ 6 h 27"/>
                  <a:gd name="T22" fmla="*/ 7 w 28"/>
                  <a:gd name="T23" fmla="*/ 7 h 27"/>
                  <a:gd name="T24" fmla="*/ 11 w 28"/>
                  <a:gd name="T25" fmla="*/ 10 h 27"/>
                  <a:gd name="T26" fmla="*/ 15 w 28"/>
                  <a:gd name="T27" fmla="*/ 12 h 27"/>
                  <a:gd name="T28" fmla="*/ 17 w 28"/>
                  <a:gd name="T29" fmla="*/ 15 h 27"/>
                  <a:gd name="T30" fmla="*/ 20 w 28"/>
                  <a:gd name="T31" fmla="*/ 20 h 27"/>
                  <a:gd name="T32" fmla="*/ 20 w 28"/>
                  <a:gd name="T33" fmla="*/ 23 h 27"/>
                  <a:gd name="T34" fmla="*/ 21 w 28"/>
                  <a:gd name="T35" fmla="*/ 27 h 27"/>
                  <a:gd name="T36" fmla="*/ 28 w 28"/>
                  <a:gd name="T37" fmla="*/ 27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7">
                    <a:moveTo>
                      <a:pt x="28" y="27"/>
                    </a:moveTo>
                    <a:lnTo>
                      <a:pt x="27" y="21"/>
                    </a:lnTo>
                    <a:lnTo>
                      <a:pt x="25" y="16"/>
                    </a:lnTo>
                    <a:lnTo>
                      <a:pt x="23" y="12"/>
                    </a:lnTo>
                    <a:lnTo>
                      <a:pt x="20" y="8"/>
                    </a:lnTo>
                    <a:lnTo>
                      <a:pt x="15" y="5"/>
                    </a:lnTo>
                    <a:lnTo>
                      <a:pt x="11" y="1"/>
                    </a:lnTo>
                    <a:lnTo>
                      <a:pt x="6" y="0"/>
                    </a:lnTo>
                    <a:lnTo>
                      <a:pt x="0" y="0"/>
                    </a:lnTo>
                    <a:lnTo>
                      <a:pt x="0" y="6"/>
                    </a:lnTo>
                    <a:lnTo>
                      <a:pt x="4" y="6"/>
                    </a:lnTo>
                    <a:lnTo>
                      <a:pt x="7" y="7"/>
                    </a:lnTo>
                    <a:lnTo>
                      <a:pt x="11" y="10"/>
                    </a:lnTo>
                    <a:lnTo>
                      <a:pt x="15" y="12"/>
                    </a:lnTo>
                    <a:lnTo>
                      <a:pt x="17" y="15"/>
                    </a:lnTo>
                    <a:lnTo>
                      <a:pt x="20" y="20"/>
                    </a:lnTo>
                    <a:lnTo>
                      <a:pt x="20" y="23"/>
                    </a:lnTo>
                    <a:lnTo>
                      <a:pt x="21" y="27"/>
                    </a:lnTo>
                    <a:lnTo>
                      <a:pt x="28" y="27"/>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01" name="Freeform 232">
                <a:extLst>
                  <a:ext uri="{FF2B5EF4-FFF2-40B4-BE49-F238E27FC236}">
                    <a16:creationId xmlns:a16="http://schemas.microsoft.com/office/drawing/2014/main" id="{B88D6920-5BEC-9E82-CF6B-74B5493E8EDD}"/>
                  </a:ext>
                </a:extLst>
              </p:cNvPr>
              <p:cNvSpPr>
                <a:spLocks/>
              </p:cNvSpPr>
              <p:nvPr/>
            </p:nvSpPr>
            <p:spPr bwMode="auto">
              <a:xfrm>
                <a:off x="2752" y="1819"/>
                <a:ext cx="28" cy="28"/>
              </a:xfrm>
              <a:custGeom>
                <a:avLst/>
                <a:gdLst>
                  <a:gd name="T0" fmla="*/ 0 w 28"/>
                  <a:gd name="T1" fmla="*/ 28 h 28"/>
                  <a:gd name="T2" fmla="*/ 6 w 28"/>
                  <a:gd name="T3" fmla="*/ 27 h 28"/>
                  <a:gd name="T4" fmla="*/ 11 w 28"/>
                  <a:gd name="T5" fmla="*/ 25 h 28"/>
                  <a:gd name="T6" fmla="*/ 15 w 28"/>
                  <a:gd name="T7" fmla="*/ 23 h 28"/>
                  <a:gd name="T8" fmla="*/ 20 w 28"/>
                  <a:gd name="T9" fmla="*/ 20 h 28"/>
                  <a:gd name="T10" fmla="*/ 23 w 28"/>
                  <a:gd name="T11" fmla="*/ 16 h 28"/>
                  <a:gd name="T12" fmla="*/ 25 w 28"/>
                  <a:gd name="T13" fmla="*/ 11 h 28"/>
                  <a:gd name="T14" fmla="*/ 27 w 28"/>
                  <a:gd name="T15" fmla="*/ 6 h 28"/>
                  <a:gd name="T16" fmla="*/ 28 w 28"/>
                  <a:gd name="T17" fmla="*/ 0 h 28"/>
                  <a:gd name="T18" fmla="*/ 21 w 28"/>
                  <a:gd name="T19" fmla="*/ 0 h 28"/>
                  <a:gd name="T20" fmla="*/ 20 w 28"/>
                  <a:gd name="T21" fmla="*/ 5 h 28"/>
                  <a:gd name="T22" fmla="*/ 20 w 28"/>
                  <a:gd name="T23" fmla="*/ 8 h 28"/>
                  <a:gd name="T24" fmla="*/ 17 w 28"/>
                  <a:gd name="T25" fmla="*/ 11 h 28"/>
                  <a:gd name="T26" fmla="*/ 15 w 28"/>
                  <a:gd name="T27" fmla="*/ 16 h 28"/>
                  <a:gd name="T28" fmla="*/ 11 w 28"/>
                  <a:gd name="T29" fmla="*/ 17 h 28"/>
                  <a:gd name="T30" fmla="*/ 7 w 28"/>
                  <a:gd name="T31" fmla="*/ 20 h 28"/>
                  <a:gd name="T32" fmla="*/ 4 w 28"/>
                  <a:gd name="T33" fmla="*/ 21 h 28"/>
                  <a:gd name="T34" fmla="*/ 0 w 28"/>
                  <a:gd name="T35" fmla="*/ 21 h 28"/>
                  <a:gd name="T36" fmla="*/ 0 w 28"/>
                  <a:gd name="T37" fmla="*/ 28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28"/>
                    </a:moveTo>
                    <a:lnTo>
                      <a:pt x="6" y="27"/>
                    </a:lnTo>
                    <a:lnTo>
                      <a:pt x="11" y="25"/>
                    </a:lnTo>
                    <a:lnTo>
                      <a:pt x="15" y="23"/>
                    </a:lnTo>
                    <a:lnTo>
                      <a:pt x="20" y="20"/>
                    </a:lnTo>
                    <a:lnTo>
                      <a:pt x="23" y="16"/>
                    </a:lnTo>
                    <a:lnTo>
                      <a:pt x="25" y="11"/>
                    </a:lnTo>
                    <a:lnTo>
                      <a:pt x="27" y="6"/>
                    </a:lnTo>
                    <a:lnTo>
                      <a:pt x="28" y="0"/>
                    </a:lnTo>
                    <a:lnTo>
                      <a:pt x="21" y="0"/>
                    </a:lnTo>
                    <a:lnTo>
                      <a:pt x="20" y="5"/>
                    </a:lnTo>
                    <a:lnTo>
                      <a:pt x="20" y="8"/>
                    </a:lnTo>
                    <a:lnTo>
                      <a:pt x="17" y="11"/>
                    </a:lnTo>
                    <a:lnTo>
                      <a:pt x="15" y="16"/>
                    </a:lnTo>
                    <a:lnTo>
                      <a:pt x="11" y="17"/>
                    </a:lnTo>
                    <a:lnTo>
                      <a:pt x="7" y="20"/>
                    </a:lnTo>
                    <a:lnTo>
                      <a:pt x="4" y="21"/>
                    </a:lnTo>
                    <a:lnTo>
                      <a:pt x="0" y="21"/>
                    </a:lnTo>
                    <a:lnTo>
                      <a:pt x="0" y="28"/>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02" name="Freeform 233">
                <a:extLst>
                  <a:ext uri="{FF2B5EF4-FFF2-40B4-BE49-F238E27FC236}">
                    <a16:creationId xmlns:a16="http://schemas.microsoft.com/office/drawing/2014/main" id="{2F54A069-DC3D-3415-F9CF-E0CA2077B762}"/>
                  </a:ext>
                </a:extLst>
              </p:cNvPr>
              <p:cNvSpPr>
                <a:spLocks/>
              </p:cNvSpPr>
              <p:nvPr/>
            </p:nvSpPr>
            <p:spPr bwMode="auto">
              <a:xfrm>
                <a:off x="2725" y="1819"/>
                <a:ext cx="27" cy="28"/>
              </a:xfrm>
              <a:custGeom>
                <a:avLst/>
                <a:gdLst>
                  <a:gd name="T0" fmla="*/ 0 w 27"/>
                  <a:gd name="T1" fmla="*/ 0 h 28"/>
                  <a:gd name="T2" fmla="*/ 0 w 27"/>
                  <a:gd name="T3" fmla="*/ 6 h 28"/>
                  <a:gd name="T4" fmla="*/ 2 w 27"/>
                  <a:gd name="T5" fmla="*/ 11 h 28"/>
                  <a:gd name="T6" fmla="*/ 5 w 27"/>
                  <a:gd name="T7" fmla="*/ 16 h 28"/>
                  <a:gd name="T8" fmla="*/ 8 w 27"/>
                  <a:gd name="T9" fmla="*/ 20 h 28"/>
                  <a:gd name="T10" fmla="*/ 12 w 27"/>
                  <a:gd name="T11" fmla="*/ 23 h 28"/>
                  <a:gd name="T12" fmla="*/ 16 w 27"/>
                  <a:gd name="T13" fmla="*/ 25 h 28"/>
                  <a:gd name="T14" fmla="*/ 21 w 27"/>
                  <a:gd name="T15" fmla="*/ 27 h 28"/>
                  <a:gd name="T16" fmla="*/ 27 w 27"/>
                  <a:gd name="T17" fmla="*/ 28 h 28"/>
                  <a:gd name="T18" fmla="*/ 27 w 27"/>
                  <a:gd name="T19" fmla="*/ 21 h 28"/>
                  <a:gd name="T20" fmla="*/ 23 w 27"/>
                  <a:gd name="T21" fmla="*/ 21 h 28"/>
                  <a:gd name="T22" fmla="*/ 19 w 27"/>
                  <a:gd name="T23" fmla="*/ 20 h 28"/>
                  <a:gd name="T24" fmla="*/ 15 w 27"/>
                  <a:gd name="T25" fmla="*/ 17 h 28"/>
                  <a:gd name="T26" fmla="*/ 12 w 27"/>
                  <a:gd name="T27" fmla="*/ 16 h 28"/>
                  <a:gd name="T28" fmla="*/ 10 w 27"/>
                  <a:gd name="T29" fmla="*/ 11 h 28"/>
                  <a:gd name="T30" fmla="*/ 8 w 27"/>
                  <a:gd name="T31" fmla="*/ 8 h 28"/>
                  <a:gd name="T32" fmla="*/ 6 w 27"/>
                  <a:gd name="T33" fmla="*/ 5 h 28"/>
                  <a:gd name="T34" fmla="*/ 6 w 27"/>
                  <a:gd name="T35" fmla="*/ 0 h 28"/>
                  <a:gd name="T36" fmla="*/ 0 w 27"/>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 h="28">
                    <a:moveTo>
                      <a:pt x="0" y="0"/>
                    </a:moveTo>
                    <a:lnTo>
                      <a:pt x="0" y="6"/>
                    </a:lnTo>
                    <a:lnTo>
                      <a:pt x="2" y="11"/>
                    </a:lnTo>
                    <a:lnTo>
                      <a:pt x="5" y="16"/>
                    </a:lnTo>
                    <a:lnTo>
                      <a:pt x="8" y="20"/>
                    </a:lnTo>
                    <a:lnTo>
                      <a:pt x="12" y="23"/>
                    </a:lnTo>
                    <a:lnTo>
                      <a:pt x="16" y="25"/>
                    </a:lnTo>
                    <a:lnTo>
                      <a:pt x="21" y="27"/>
                    </a:lnTo>
                    <a:lnTo>
                      <a:pt x="27" y="28"/>
                    </a:lnTo>
                    <a:lnTo>
                      <a:pt x="27" y="21"/>
                    </a:lnTo>
                    <a:lnTo>
                      <a:pt x="23" y="21"/>
                    </a:lnTo>
                    <a:lnTo>
                      <a:pt x="19" y="20"/>
                    </a:lnTo>
                    <a:lnTo>
                      <a:pt x="15" y="17"/>
                    </a:lnTo>
                    <a:lnTo>
                      <a:pt x="12" y="16"/>
                    </a:lnTo>
                    <a:lnTo>
                      <a:pt x="10" y="11"/>
                    </a:lnTo>
                    <a:lnTo>
                      <a:pt x="8" y="8"/>
                    </a:lnTo>
                    <a:lnTo>
                      <a:pt x="6" y="5"/>
                    </a:lnTo>
                    <a:lnTo>
                      <a:pt x="6" y="0"/>
                    </a:lnTo>
                    <a:lnTo>
                      <a:pt x="0"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03" name="Freeform 234">
                <a:extLst>
                  <a:ext uri="{FF2B5EF4-FFF2-40B4-BE49-F238E27FC236}">
                    <a16:creationId xmlns:a16="http://schemas.microsoft.com/office/drawing/2014/main" id="{E94A30D2-AE8E-6463-EC61-0CD8A941344F}"/>
                  </a:ext>
                </a:extLst>
              </p:cNvPr>
              <p:cNvSpPr>
                <a:spLocks/>
              </p:cNvSpPr>
              <p:nvPr/>
            </p:nvSpPr>
            <p:spPr bwMode="auto">
              <a:xfrm>
                <a:off x="2725" y="1792"/>
                <a:ext cx="27" cy="27"/>
              </a:xfrm>
              <a:custGeom>
                <a:avLst/>
                <a:gdLst>
                  <a:gd name="T0" fmla="*/ 27 w 27"/>
                  <a:gd name="T1" fmla="*/ 0 h 27"/>
                  <a:gd name="T2" fmla="*/ 21 w 27"/>
                  <a:gd name="T3" fmla="*/ 0 h 27"/>
                  <a:gd name="T4" fmla="*/ 16 w 27"/>
                  <a:gd name="T5" fmla="*/ 1 h 27"/>
                  <a:gd name="T6" fmla="*/ 12 w 27"/>
                  <a:gd name="T7" fmla="*/ 5 h 27"/>
                  <a:gd name="T8" fmla="*/ 8 w 27"/>
                  <a:gd name="T9" fmla="*/ 8 h 27"/>
                  <a:gd name="T10" fmla="*/ 5 w 27"/>
                  <a:gd name="T11" fmla="*/ 12 h 27"/>
                  <a:gd name="T12" fmla="*/ 2 w 27"/>
                  <a:gd name="T13" fmla="*/ 16 h 27"/>
                  <a:gd name="T14" fmla="*/ 0 w 27"/>
                  <a:gd name="T15" fmla="*/ 21 h 27"/>
                  <a:gd name="T16" fmla="*/ 0 w 27"/>
                  <a:gd name="T17" fmla="*/ 27 h 27"/>
                  <a:gd name="T18" fmla="*/ 6 w 27"/>
                  <a:gd name="T19" fmla="*/ 27 h 27"/>
                  <a:gd name="T20" fmla="*/ 6 w 27"/>
                  <a:gd name="T21" fmla="*/ 23 h 27"/>
                  <a:gd name="T22" fmla="*/ 8 w 27"/>
                  <a:gd name="T23" fmla="*/ 20 h 27"/>
                  <a:gd name="T24" fmla="*/ 10 w 27"/>
                  <a:gd name="T25" fmla="*/ 15 h 27"/>
                  <a:gd name="T26" fmla="*/ 12 w 27"/>
                  <a:gd name="T27" fmla="*/ 12 h 27"/>
                  <a:gd name="T28" fmla="*/ 15 w 27"/>
                  <a:gd name="T29" fmla="*/ 10 h 27"/>
                  <a:gd name="T30" fmla="*/ 19 w 27"/>
                  <a:gd name="T31" fmla="*/ 7 h 27"/>
                  <a:gd name="T32" fmla="*/ 23 w 27"/>
                  <a:gd name="T33" fmla="*/ 6 h 27"/>
                  <a:gd name="T34" fmla="*/ 27 w 27"/>
                  <a:gd name="T35" fmla="*/ 6 h 27"/>
                  <a:gd name="T36" fmla="*/ 27 w 27"/>
                  <a:gd name="T37" fmla="*/ 0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 h="27">
                    <a:moveTo>
                      <a:pt x="27" y="0"/>
                    </a:moveTo>
                    <a:lnTo>
                      <a:pt x="21" y="0"/>
                    </a:lnTo>
                    <a:lnTo>
                      <a:pt x="16" y="1"/>
                    </a:lnTo>
                    <a:lnTo>
                      <a:pt x="12" y="5"/>
                    </a:lnTo>
                    <a:lnTo>
                      <a:pt x="8" y="8"/>
                    </a:lnTo>
                    <a:lnTo>
                      <a:pt x="5" y="12"/>
                    </a:lnTo>
                    <a:lnTo>
                      <a:pt x="2" y="16"/>
                    </a:lnTo>
                    <a:lnTo>
                      <a:pt x="0" y="21"/>
                    </a:lnTo>
                    <a:lnTo>
                      <a:pt x="0" y="27"/>
                    </a:lnTo>
                    <a:lnTo>
                      <a:pt x="6" y="27"/>
                    </a:lnTo>
                    <a:lnTo>
                      <a:pt x="6" y="23"/>
                    </a:lnTo>
                    <a:lnTo>
                      <a:pt x="8" y="20"/>
                    </a:lnTo>
                    <a:lnTo>
                      <a:pt x="10" y="15"/>
                    </a:lnTo>
                    <a:lnTo>
                      <a:pt x="12" y="12"/>
                    </a:lnTo>
                    <a:lnTo>
                      <a:pt x="15" y="10"/>
                    </a:lnTo>
                    <a:lnTo>
                      <a:pt x="19" y="7"/>
                    </a:lnTo>
                    <a:lnTo>
                      <a:pt x="23" y="6"/>
                    </a:lnTo>
                    <a:lnTo>
                      <a:pt x="27" y="6"/>
                    </a:lnTo>
                    <a:lnTo>
                      <a:pt x="27"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04" name="Freeform 235">
                <a:extLst>
                  <a:ext uri="{FF2B5EF4-FFF2-40B4-BE49-F238E27FC236}">
                    <a16:creationId xmlns:a16="http://schemas.microsoft.com/office/drawing/2014/main" id="{C9F2497B-23FC-281B-6EEA-92B957D78415}"/>
                  </a:ext>
                </a:extLst>
              </p:cNvPr>
              <p:cNvSpPr>
                <a:spLocks/>
              </p:cNvSpPr>
              <p:nvPr/>
            </p:nvSpPr>
            <p:spPr bwMode="auto">
              <a:xfrm>
                <a:off x="2909" y="2349"/>
                <a:ext cx="49" cy="49"/>
              </a:xfrm>
              <a:custGeom>
                <a:avLst/>
                <a:gdLst>
                  <a:gd name="T0" fmla="*/ 41 w 49"/>
                  <a:gd name="T1" fmla="*/ 7 h 49"/>
                  <a:gd name="T2" fmla="*/ 46 w 49"/>
                  <a:gd name="T3" fmla="*/ 14 h 49"/>
                  <a:gd name="T4" fmla="*/ 49 w 49"/>
                  <a:gd name="T5" fmla="*/ 23 h 49"/>
                  <a:gd name="T6" fmla="*/ 47 w 49"/>
                  <a:gd name="T7" fmla="*/ 32 h 49"/>
                  <a:gd name="T8" fmla="*/ 42 w 49"/>
                  <a:gd name="T9" fmla="*/ 41 h 49"/>
                  <a:gd name="T10" fmla="*/ 38 w 49"/>
                  <a:gd name="T11" fmla="*/ 44 h 49"/>
                  <a:gd name="T12" fmla="*/ 35 w 49"/>
                  <a:gd name="T13" fmla="*/ 46 h 49"/>
                  <a:gd name="T14" fmla="*/ 30 w 49"/>
                  <a:gd name="T15" fmla="*/ 48 h 49"/>
                  <a:gd name="T16" fmla="*/ 26 w 49"/>
                  <a:gd name="T17" fmla="*/ 49 h 49"/>
                  <a:gd name="T18" fmla="*/ 21 w 49"/>
                  <a:gd name="T19" fmla="*/ 49 h 49"/>
                  <a:gd name="T20" fmla="*/ 16 w 49"/>
                  <a:gd name="T21" fmla="*/ 47 h 49"/>
                  <a:gd name="T22" fmla="*/ 12 w 49"/>
                  <a:gd name="T23" fmla="*/ 46 h 49"/>
                  <a:gd name="T24" fmla="*/ 8 w 49"/>
                  <a:gd name="T25" fmla="*/ 42 h 49"/>
                  <a:gd name="T26" fmla="*/ 2 w 49"/>
                  <a:gd name="T27" fmla="*/ 34 h 49"/>
                  <a:gd name="T28" fmla="*/ 0 w 49"/>
                  <a:gd name="T29" fmla="*/ 25 h 49"/>
                  <a:gd name="T30" fmla="*/ 2 w 49"/>
                  <a:gd name="T31" fmla="*/ 16 h 49"/>
                  <a:gd name="T32" fmla="*/ 7 w 49"/>
                  <a:gd name="T33" fmla="*/ 8 h 49"/>
                  <a:gd name="T34" fmla="*/ 11 w 49"/>
                  <a:gd name="T35" fmla="*/ 4 h 49"/>
                  <a:gd name="T36" fmla="*/ 14 w 49"/>
                  <a:gd name="T37" fmla="*/ 2 h 49"/>
                  <a:gd name="T38" fmla="*/ 19 w 49"/>
                  <a:gd name="T39" fmla="*/ 0 h 49"/>
                  <a:gd name="T40" fmla="*/ 23 w 49"/>
                  <a:gd name="T41" fmla="*/ 0 h 49"/>
                  <a:gd name="T42" fmla="*/ 28 w 49"/>
                  <a:gd name="T43" fmla="*/ 0 h 49"/>
                  <a:gd name="T44" fmla="*/ 33 w 49"/>
                  <a:gd name="T45" fmla="*/ 2 h 49"/>
                  <a:gd name="T46" fmla="*/ 37 w 49"/>
                  <a:gd name="T47" fmla="*/ 4 h 49"/>
                  <a:gd name="T48" fmla="*/ 41 w 49"/>
                  <a:gd name="T49" fmla="*/ 7 h 4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9" h="49">
                    <a:moveTo>
                      <a:pt x="41" y="7"/>
                    </a:moveTo>
                    <a:lnTo>
                      <a:pt x="46" y="14"/>
                    </a:lnTo>
                    <a:lnTo>
                      <a:pt x="49" y="23"/>
                    </a:lnTo>
                    <a:lnTo>
                      <a:pt x="47" y="32"/>
                    </a:lnTo>
                    <a:lnTo>
                      <a:pt x="42" y="41"/>
                    </a:lnTo>
                    <a:lnTo>
                      <a:pt x="38" y="44"/>
                    </a:lnTo>
                    <a:lnTo>
                      <a:pt x="35" y="46"/>
                    </a:lnTo>
                    <a:lnTo>
                      <a:pt x="30" y="48"/>
                    </a:lnTo>
                    <a:lnTo>
                      <a:pt x="26" y="49"/>
                    </a:lnTo>
                    <a:lnTo>
                      <a:pt x="21" y="49"/>
                    </a:lnTo>
                    <a:lnTo>
                      <a:pt x="16" y="47"/>
                    </a:lnTo>
                    <a:lnTo>
                      <a:pt x="12" y="46"/>
                    </a:lnTo>
                    <a:lnTo>
                      <a:pt x="8" y="42"/>
                    </a:lnTo>
                    <a:lnTo>
                      <a:pt x="2" y="34"/>
                    </a:lnTo>
                    <a:lnTo>
                      <a:pt x="0" y="25"/>
                    </a:lnTo>
                    <a:lnTo>
                      <a:pt x="2" y="16"/>
                    </a:lnTo>
                    <a:lnTo>
                      <a:pt x="7" y="8"/>
                    </a:lnTo>
                    <a:lnTo>
                      <a:pt x="11" y="4"/>
                    </a:lnTo>
                    <a:lnTo>
                      <a:pt x="14" y="2"/>
                    </a:lnTo>
                    <a:lnTo>
                      <a:pt x="19" y="0"/>
                    </a:lnTo>
                    <a:lnTo>
                      <a:pt x="23" y="0"/>
                    </a:lnTo>
                    <a:lnTo>
                      <a:pt x="28" y="0"/>
                    </a:lnTo>
                    <a:lnTo>
                      <a:pt x="33" y="2"/>
                    </a:lnTo>
                    <a:lnTo>
                      <a:pt x="37" y="4"/>
                    </a:lnTo>
                    <a:lnTo>
                      <a:pt x="41" y="7"/>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05" name="Freeform 236">
                <a:extLst>
                  <a:ext uri="{FF2B5EF4-FFF2-40B4-BE49-F238E27FC236}">
                    <a16:creationId xmlns:a16="http://schemas.microsoft.com/office/drawing/2014/main" id="{47C34B35-1481-0F47-E587-2E4EC3748BF0}"/>
                  </a:ext>
                </a:extLst>
              </p:cNvPr>
              <p:cNvSpPr>
                <a:spLocks/>
              </p:cNvSpPr>
              <p:nvPr/>
            </p:nvSpPr>
            <p:spPr bwMode="auto">
              <a:xfrm>
                <a:off x="2948" y="2353"/>
                <a:ext cx="13" cy="39"/>
              </a:xfrm>
              <a:custGeom>
                <a:avLst/>
                <a:gdLst>
                  <a:gd name="T0" fmla="*/ 6 w 13"/>
                  <a:gd name="T1" fmla="*/ 39 h 39"/>
                  <a:gd name="T2" fmla="*/ 9 w 13"/>
                  <a:gd name="T3" fmla="*/ 34 h 39"/>
                  <a:gd name="T4" fmla="*/ 11 w 13"/>
                  <a:gd name="T5" fmla="*/ 29 h 39"/>
                  <a:gd name="T6" fmla="*/ 13 w 13"/>
                  <a:gd name="T7" fmla="*/ 24 h 39"/>
                  <a:gd name="T8" fmla="*/ 13 w 13"/>
                  <a:gd name="T9" fmla="*/ 19 h 39"/>
                  <a:gd name="T10" fmla="*/ 12 w 13"/>
                  <a:gd name="T11" fmla="*/ 14 h 39"/>
                  <a:gd name="T12" fmla="*/ 11 w 13"/>
                  <a:gd name="T13" fmla="*/ 9 h 39"/>
                  <a:gd name="T14" fmla="*/ 8 w 13"/>
                  <a:gd name="T15" fmla="*/ 5 h 39"/>
                  <a:gd name="T16" fmla="*/ 4 w 13"/>
                  <a:gd name="T17" fmla="*/ 0 h 39"/>
                  <a:gd name="T18" fmla="*/ 0 w 13"/>
                  <a:gd name="T19" fmla="*/ 5 h 39"/>
                  <a:gd name="T20" fmla="*/ 2 w 13"/>
                  <a:gd name="T21" fmla="*/ 8 h 39"/>
                  <a:gd name="T22" fmla="*/ 5 w 13"/>
                  <a:gd name="T23" fmla="*/ 12 h 39"/>
                  <a:gd name="T24" fmla="*/ 6 w 13"/>
                  <a:gd name="T25" fmla="*/ 15 h 39"/>
                  <a:gd name="T26" fmla="*/ 6 w 13"/>
                  <a:gd name="T27" fmla="*/ 19 h 39"/>
                  <a:gd name="T28" fmla="*/ 6 w 13"/>
                  <a:gd name="T29" fmla="*/ 24 h 39"/>
                  <a:gd name="T30" fmla="*/ 5 w 13"/>
                  <a:gd name="T31" fmla="*/ 28 h 39"/>
                  <a:gd name="T32" fmla="*/ 4 w 13"/>
                  <a:gd name="T33" fmla="*/ 31 h 39"/>
                  <a:gd name="T34" fmla="*/ 1 w 13"/>
                  <a:gd name="T35" fmla="*/ 34 h 39"/>
                  <a:gd name="T36" fmla="*/ 6 w 13"/>
                  <a:gd name="T37" fmla="*/ 39 h 3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 h="39">
                    <a:moveTo>
                      <a:pt x="6" y="39"/>
                    </a:moveTo>
                    <a:lnTo>
                      <a:pt x="9" y="34"/>
                    </a:lnTo>
                    <a:lnTo>
                      <a:pt x="11" y="29"/>
                    </a:lnTo>
                    <a:lnTo>
                      <a:pt x="13" y="24"/>
                    </a:lnTo>
                    <a:lnTo>
                      <a:pt x="13" y="19"/>
                    </a:lnTo>
                    <a:lnTo>
                      <a:pt x="12" y="14"/>
                    </a:lnTo>
                    <a:lnTo>
                      <a:pt x="11" y="9"/>
                    </a:lnTo>
                    <a:lnTo>
                      <a:pt x="8" y="5"/>
                    </a:lnTo>
                    <a:lnTo>
                      <a:pt x="4" y="0"/>
                    </a:lnTo>
                    <a:lnTo>
                      <a:pt x="0" y="5"/>
                    </a:lnTo>
                    <a:lnTo>
                      <a:pt x="2" y="8"/>
                    </a:lnTo>
                    <a:lnTo>
                      <a:pt x="5" y="12"/>
                    </a:lnTo>
                    <a:lnTo>
                      <a:pt x="6" y="15"/>
                    </a:lnTo>
                    <a:lnTo>
                      <a:pt x="6" y="19"/>
                    </a:lnTo>
                    <a:lnTo>
                      <a:pt x="6" y="24"/>
                    </a:lnTo>
                    <a:lnTo>
                      <a:pt x="5" y="28"/>
                    </a:lnTo>
                    <a:lnTo>
                      <a:pt x="4" y="31"/>
                    </a:lnTo>
                    <a:lnTo>
                      <a:pt x="1" y="34"/>
                    </a:lnTo>
                    <a:lnTo>
                      <a:pt x="6" y="39"/>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06" name="Freeform 237">
                <a:extLst>
                  <a:ext uri="{FF2B5EF4-FFF2-40B4-BE49-F238E27FC236}">
                    <a16:creationId xmlns:a16="http://schemas.microsoft.com/office/drawing/2014/main" id="{ADF9E9E0-356A-5A1C-A7C1-2CD81571E20E}"/>
                  </a:ext>
                </a:extLst>
              </p:cNvPr>
              <p:cNvSpPr>
                <a:spLocks/>
              </p:cNvSpPr>
              <p:nvPr/>
            </p:nvSpPr>
            <p:spPr bwMode="auto">
              <a:xfrm>
                <a:off x="2914" y="2387"/>
                <a:ext cx="40" cy="14"/>
              </a:xfrm>
              <a:custGeom>
                <a:avLst/>
                <a:gdLst>
                  <a:gd name="T0" fmla="*/ 0 w 40"/>
                  <a:gd name="T1" fmla="*/ 6 h 14"/>
                  <a:gd name="T2" fmla="*/ 5 w 40"/>
                  <a:gd name="T3" fmla="*/ 10 h 14"/>
                  <a:gd name="T4" fmla="*/ 10 w 40"/>
                  <a:gd name="T5" fmla="*/ 13 h 14"/>
                  <a:gd name="T6" fmla="*/ 15 w 40"/>
                  <a:gd name="T7" fmla="*/ 14 h 14"/>
                  <a:gd name="T8" fmla="*/ 21 w 40"/>
                  <a:gd name="T9" fmla="*/ 14 h 14"/>
                  <a:gd name="T10" fmla="*/ 26 w 40"/>
                  <a:gd name="T11" fmla="*/ 13 h 14"/>
                  <a:gd name="T12" fmla="*/ 31 w 40"/>
                  <a:gd name="T13" fmla="*/ 12 h 14"/>
                  <a:gd name="T14" fmla="*/ 35 w 40"/>
                  <a:gd name="T15" fmla="*/ 9 h 14"/>
                  <a:gd name="T16" fmla="*/ 40 w 40"/>
                  <a:gd name="T17" fmla="*/ 5 h 14"/>
                  <a:gd name="T18" fmla="*/ 35 w 40"/>
                  <a:gd name="T19" fmla="*/ 0 h 14"/>
                  <a:gd name="T20" fmla="*/ 31 w 40"/>
                  <a:gd name="T21" fmla="*/ 4 h 14"/>
                  <a:gd name="T22" fmla="*/ 28 w 40"/>
                  <a:gd name="T23" fmla="*/ 6 h 14"/>
                  <a:gd name="T24" fmla="*/ 25 w 40"/>
                  <a:gd name="T25" fmla="*/ 7 h 14"/>
                  <a:gd name="T26" fmla="*/ 21 w 40"/>
                  <a:gd name="T27" fmla="*/ 8 h 14"/>
                  <a:gd name="T28" fmla="*/ 17 w 40"/>
                  <a:gd name="T29" fmla="*/ 8 h 14"/>
                  <a:gd name="T30" fmla="*/ 12 w 40"/>
                  <a:gd name="T31" fmla="*/ 6 h 14"/>
                  <a:gd name="T32" fmla="*/ 8 w 40"/>
                  <a:gd name="T33" fmla="*/ 4 h 14"/>
                  <a:gd name="T34" fmla="*/ 5 w 40"/>
                  <a:gd name="T35" fmla="*/ 2 h 14"/>
                  <a:gd name="T36" fmla="*/ 0 w 40"/>
                  <a:gd name="T37" fmla="*/ 6 h 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14">
                    <a:moveTo>
                      <a:pt x="0" y="6"/>
                    </a:moveTo>
                    <a:lnTo>
                      <a:pt x="5" y="10"/>
                    </a:lnTo>
                    <a:lnTo>
                      <a:pt x="10" y="13"/>
                    </a:lnTo>
                    <a:lnTo>
                      <a:pt x="15" y="14"/>
                    </a:lnTo>
                    <a:lnTo>
                      <a:pt x="21" y="14"/>
                    </a:lnTo>
                    <a:lnTo>
                      <a:pt x="26" y="13"/>
                    </a:lnTo>
                    <a:lnTo>
                      <a:pt x="31" y="12"/>
                    </a:lnTo>
                    <a:lnTo>
                      <a:pt x="35" y="9"/>
                    </a:lnTo>
                    <a:lnTo>
                      <a:pt x="40" y="5"/>
                    </a:lnTo>
                    <a:lnTo>
                      <a:pt x="35" y="0"/>
                    </a:lnTo>
                    <a:lnTo>
                      <a:pt x="31" y="4"/>
                    </a:lnTo>
                    <a:lnTo>
                      <a:pt x="28" y="6"/>
                    </a:lnTo>
                    <a:lnTo>
                      <a:pt x="25" y="7"/>
                    </a:lnTo>
                    <a:lnTo>
                      <a:pt x="21" y="8"/>
                    </a:lnTo>
                    <a:lnTo>
                      <a:pt x="17" y="8"/>
                    </a:lnTo>
                    <a:lnTo>
                      <a:pt x="12" y="6"/>
                    </a:lnTo>
                    <a:lnTo>
                      <a:pt x="8" y="4"/>
                    </a:lnTo>
                    <a:lnTo>
                      <a:pt x="5" y="2"/>
                    </a:lnTo>
                    <a:lnTo>
                      <a:pt x="0" y="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07" name="Freeform 238">
                <a:extLst>
                  <a:ext uri="{FF2B5EF4-FFF2-40B4-BE49-F238E27FC236}">
                    <a16:creationId xmlns:a16="http://schemas.microsoft.com/office/drawing/2014/main" id="{817FE8C9-0DDC-B2DA-7616-E95287296926}"/>
                  </a:ext>
                </a:extLst>
              </p:cNvPr>
              <p:cNvSpPr>
                <a:spLocks/>
              </p:cNvSpPr>
              <p:nvPr/>
            </p:nvSpPr>
            <p:spPr bwMode="auto">
              <a:xfrm>
                <a:off x="2906" y="2354"/>
                <a:ext cx="13" cy="39"/>
              </a:xfrm>
              <a:custGeom>
                <a:avLst/>
                <a:gdLst>
                  <a:gd name="T0" fmla="*/ 7 w 13"/>
                  <a:gd name="T1" fmla="*/ 0 h 39"/>
                  <a:gd name="T2" fmla="*/ 3 w 13"/>
                  <a:gd name="T3" fmla="*/ 5 h 39"/>
                  <a:gd name="T4" fmla="*/ 2 w 13"/>
                  <a:gd name="T5" fmla="*/ 10 h 39"/>
                  <a:gd name="T6" fmla="*/ 0 w 13"/>
                  <a:gd name="T7" fmla="*/ 15 h 39"/>
                  <a:gd name="T8" fmla="*/ 0 w 13"/>
                  <a:gd name="T9" fmla="*/ 20 h 39"/>
                  <a:gd name="T10" fmla="*/ 0 w 13"/>
                  <a:gd name="T11" fmla="*/ 25 h 39"/>
                  <a:gd name="T12" fmla="*/ 2 w 13"/>
                  <a:gd name="T13" fmla="*/ 31 h 39"/>
                  <a:gd name="T14" fmla="*/ 5 w 13"/>
                  <a:gd name="T15" fmla="*/ 35 h 39"/>
                  <a:gd name="T16" fmla="*/ 8 w 13"/>
                  <a:gd name="T17" fmla="*/ 39 h 39"/>
                  <a:gd name="T18" fmla="*/ 13 w 13"/>
                  <a:gd name="T19" fmla="*/ 35 h 39"/>
                  <a:gd name="T20" fmla="*/ 10 w 13"/>
                  <a:gd name="T21" fmla="*/ 32 h 39"/>
                  <a:gd name="T22" fmla="*/ 8 w 13"/>
                  <a:gd name="T23" fmla="*/ 27 h 39"/>
                  <a:gd name="T24" fmla="*/ 6 w 13"/>
                  <a:gd name="T25" fmla="*/ 24 h 39"/>
                  <a:gd name="T26" fmla="*/ 6 w 13"/>
                  <a:gd name="T27" fmla="*/ 20 h 39"/>
                  <a:gd name="T28" fmla="*/ 6 w 13"/>
                  <a:gd name="T29" fmla="*/ 16 h 39"/>
                  <a:gd name="T30" fmla="*/ 8 w 13"/>
                  <a:gd name="T31" fmla="*/ 12 h 39"/>
                  <a:gd name="T32" fmla="*/ 9 w 13"/>
                  <a:gd name="T33" fmla="*/ 9 h 39"/>
                  <a:gd name="T34" fmla="*/ 11 w 13"/>
                  <a:gd name="T35" fmla="*/ 5 h 39"/>
                  <a:gd name="T36" fmla="*/ 7 w 13"/>
                  <a:gd name="T37" fmla="*/ 0 h 3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 h="39">
                    <a:moveTo>
                      <a:pt x="7" y="0"/>
                    </a:moveTo>
                    <a:lnTo>
                      <a:pt x="3" y="5"/>
                    </a:lnTo>
                    <a:lnTo>
                      <a:pt x="2" y="10"/>
                    </a:lnTo>
                    <a:lnTo>
                      <a:pt x="0" y="15"/>
                    </a:lnTo>
                    <a:lnTo>
                      <a:pt x="0" y="20"/>
                    </a:lnTo>
                    <a:lnTo>
                      <a:pt x="0" y="25"/>
                    </a:lnTo>
                    <a:lnTo>
                      <a:pt x="2" y="31"/>
                    </a:lnTo>
                    <a:lnTo>
                      <a:pt x="5" y="35"/>
                    </a:lnTo>
                    <a:lnTo>
                      <a:pt x="8" y="39"/>
                    </a:lnTo>
                    <a:lnTo>
                      <a:pt x="13" y="35"/>
                    </a:lnTo>
                    <a:lnTo>
                      <a:pt x="10" y="32"/>
                    </a:lnTo>
                    <a:lnTo>
                      <a:pt x="8" y="27"/>
                    </a:lnTo>
                    <a:lnTo>
                      <a:pt x="6" y="24"/>
                    </a:lnTo>
                    <a:lnTo>
                      <a:pt x="6" y="20"/>
                    </a:lnTo>
                    <a:lnTo>
                      <a:pt x="6" y="16"/>
                    </a:lnTo>
                    <a:lnTo>
                      <a:pt x="8" y="12"/>
                    </a:lnTo>
                    <a:lnTo>
                      <a:pt x="9" y="9"/>
                    </a:lnTo>
                    <a:lnTo>
                      <a:pt x="11" y="5"/>
                    </a:lnTo>
                    <a:lnTo>
                      <a:pt x="7"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08" name="Freeform 239">
                <a:extLst>
                  <a:ext uri="{FF2B5EF4-FFF2-40B4-BE49-F238E27FC236}">
                    <a16:creationId xmlns:a16="http://schemas.microsoft.com/office/drawing/2014/main" id="{3EFA4D1C-85E9-0397-C703-E4C2B89BE746}"/>
                  </a:ext>
                </a:extLst>
              </p:cNvPr>
              <p:cNvSpPr>
                <a:spLocks/>
              </p:cNvSpPr>
              <p:nvPr/>
            </p:nvSpPr>
            <p:spPr bwMode="auto">
              <a:xfrm>
                <a:off x="2913" y="2345"/>
                <a:ext cx="39" cy="14"/>
              </a:xfrm>
              <a:custGeom>
                <a:avLst/>
                <a:gdLst>
                  <a:gd name="T0" fmla="*/ 39 w 39"/>
                  <a:gd name="T1" fmla="*/ 8 h 14"/>
                  <a:gd name="T2" fmla="*/ 35 w 39"/>
                  <a:gd name="T3" fmla="*/ 4 h 14"/>
                  <a:gd name="T4" fmla="*/ 30 w 39"/>
                  <a:gd name="T5" fmla="*/ 3 h 14"/>
                  <a:gd name="T6" fmla="*/ 25 w 39"/>
                  <a:gd name="T7" fmla="*/ 0 h 14"/>
                  <a:gd name="T8" fmla="*/ 19 w 39"/>
                  <a:gd name="T9" fmla="*/ 0 h 14"/>
                  <a:gd name="T10" fmla="*/ 14 w 39"/>
                  <a:gd name="T11" fmla="*/ 1 h 14"/>
                  <a:gd name="T12" fmla="*/ 9 w 39"/>
                  <a:gd name="T13" fmla="*/ 4 h 14"/>
                  <a:gd name="T14" fmla="*/ 4 w 39"/>
                  <a:gd name="T15" fmla="*/ 6 h 14"/>
                  <a:gd name="T16" fmla="*/ 0 w 39"/>
                  <a:gd name="T17" fmla="*/ 9 h 14"/>
                  <a:gd name="T18" fmla="*/ 4 w 39"/>
                  <a:gd name="T19" fmla="*/ 14 h 14"/>
                  <a:gd name="T20" fmla="*/ 9 w 39"/>
                  <a:gd name="T21" fmla="*/ 11 h 14"/>
                  <a:gd name="T22" fmla="*/ 12 w 39"/>
                  <a:gd name="T23" fmla="*/ 9 h 14"/>
                  <a:gd name="T24" fmla="*/ 15 w 39"/>
                  <a:gd name="T25" fmla="*/ 8 h 14"/>
                  <a:gd name="T26" fmla="*/ 19 w 39"/>
                  <a:gd name="T27" fmla="*/ 8 h 14"/>
                  <a:gd name="T28" fmla="*/ 24 w 39"/>
                  <a:gd name="T29" fmla="*/ 8 h 14"/>
                  <a:gd name="T30" fmla="*/ 27 w 39"/>
                  <a:gd name="T31" fmla="*/ 9 h 14"/>
                  <a:gd name="T32" fmla="*/ 32 w 39"/>
                  <a:gd name="T33" fmla="*/ 10 h 14"/>
                  <a:gd name="T34" fmla="*/ 35 w 39"/>
                  <a:gd name="T35" fmla="*/ 13 h 14"/>
                  <a:gd name="T36" fmla="*/ 39 w 39"/>
                  <a:gd name="T37" fmla="*/ 8 h 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9" h="14">
                    <a:moveTo>
                      <a:pt x="39" y="8"/>
                    </a:moveTo>
                    <a:lnTo>
                      <a:pt x="35" y="4"/>
                    </a:lnTo>
                    <a:lnTo>
                      <a:pt x="30" y="3"/>
                    </a:lnTo>
                    <a:lnTo>
                      <a:pt x="25" y="0"/>
                    </a:lnTo>
                    <a:lnTo>
                      <a:pt x="19" y="0"/>
                    </a:lnTo>
                    <a:lnTo>
                      <a:pt x="14" y="1"/>
                    </a:lnTo>
                    <a:lnTo>
                      <a:pt x="9" y="4"/>
                    </a:lnTo>
                    <a:lnTo>
                      <a:pt x="4" y="6"/>
                    </a:lnTo>
                    <a:lnTo>
                      <a:pt x="0" y="9"/>
                    </a:lnTo>
                    <a:lnTo>
                      <a:pt x="4" y="14"/>
                    </a:lnTo>
                    <a:lnTo>
                      <a:pt x="9" y="11"/>
                    </a:lnTo>
                    <a:lnTo>
                      <a:pt x="12" y="9"/>
                    </a:lnTo>
                    <a:lnTo>
                      <a:pt x="15" y="8"/>
                    </a:lnTo>
                    <a:lnTo>
                      <a:pt x="19" y="8"/>
                    </a:lnTo>
                    <a:lnTo>
                      <a:pt x="24" y="8"/>
                    </a:lnTo>
                    <a:lnTo>
                      <a:pt x="27" y="9"/>
                    </a:lnTo>
                    <a:lnTo>
                      <a:pt x="32" y="10"/>
                    </a:lnTo>
                    <a:lnTo>
                      <a:pt x="35" y="13"/>
                    </a:lnTo>
                    <a:lnTo>
                      <a:pt x="39" y="8"/>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09" name="Freeform 240">
                <a:extLst>
                  <a:ext uri="{FF2B5EF4-FFF2-40B4-BE49-F238E27FC236}">
                    <a16:creationId xmlns:a16="http://schemas.microsoft.com/office/drawing/2014/main" id="{57848DA2-9DBD-62C4-7D56-2A9018FE0775}"/>
                  </a:ext>
                </a:extLst>
              </p:cNvPr>
              <p:cNvSpPr>
                <a:spLocks/>
              </p:cNvSpPr>
              <p:nvPr/>
            </p:nvSpPr>
            <p:spPr bwMode="auto">
              <a:xfrm>
                <a:off x="3452" y="1898"/>
                <a:ext cx="49" cy="49"/>
              </a:xfrm>
              <a:custGeom>
                <a:avLst/>
                <a:gdLst>
                  <a:gd name="T0" fmla="*/ 41 w 49"/>
                  <a:gd name="T1" fmla="*/ 7 h 49"/>
                  <a:gd name="T2" fmla="*/ 47 w 49"/>
                  <a:gd name="T3" fmla="*/ 14 h 49"/>
                  <a:gd name="T4" fmla="*/ 49 w 49"/>
                  <a:gd name="T5" fmla="*/ 23 h 49"/>
                  <a:gd name="T6" fmla="*/ 48 w 49"/>
                  <a:gd name="T7" fmla="*/ 33 h 49"/>
                  <a:gd name="T8" fmla="*/ 42 w 49"/>
                  <a:gd name="T9" fmla="*/ 41 h 49"/>
                  <a:gd name="T10" fmla="*/ 39 w 49"/>
                  <a:gd name="T11" fmla="*/ 44 h 49"/>
                  <a:gd name="T12" fmla="*/ 35 w 49"/>
                  <a:gd name="T13" fmla="*/ 47 h 49"/>
                  <a:gd name="T14" fmla="*/ 30 w 49"/>
                  <a:gd name="T15" fmla="*/ 49 h 49"/>
                  <a:gd name="T16" fmla="*/ 26 w 49"/>
                  <a:gd name="T17" fmla="*/ 49 h 49"/>
                  <a:gd name="T18" fmla="*/ 21 w 49"/>
                  <a:gd name="T19" fmla="*/ 49 h 49"/>
                  <a:gd name="T20" fmla="*/ 16 w 49"/>
                  <a:gd name="T21" fmla="*/ 47 h 49"/>
                  <a:gd name="T22" fmla="*/ 12 w 49"/>
                  <a:gd name="T23" fmla="*/ 45 h 49"/>
                  <a:gd name="T24" fmla="*/ 8 w 49"/>
                  <a:gd name="T25" fmla="*/ 42 h 49"/>
                  <a:gd name="T26" fmla="*/ 2 w 49"/>
                  <a:gd name="T27" fmla="*/ 35 h 49"/>
                  <a:gd name="T28" fmla="*/ 0 w 49"/>
                  <a:gd name="T29" fmla="*/ 26 h 49"/>
                  <a:gd name="T30" fmla="*/ 2 w 49"/>
                  <a:gd name="T31" fmla="*/ 16 h 49"/>
                  <a:gd name="T32" fmla="*/ 7 w 49"/>
                  <a:gd name="T33" fmla="*/ 7 h 49"/>
                  <a:gd name="T34" fmla="*/ 11 w 49"/>
                  <a:gd name="T35" fmla="*/ 4 h 49"/>
                  <a:gd name="T36" fmla="*/ 15 w 49"/>
                  <a:gd name="T37" fmla="*/ 2 h 49"/>
                  <a:gd name="T38" fmla="*/ 19 w 49"/>
                  <a:gd name="T39" fmla="*/ 1 h 49"/>
                  <a:gd name="T40" fmla="*/ 23 w 49"/>
                  <a:gd name="T41" fmla="*/ 0 h 49"/>
                  <a:gd name="T42" fmla="*/ 28 w 49"/>
                  <a:gd name="T43" fmla="*/ 0 h 49"/>
                  <a:gd name="T44" fmla="*/ 33 w 49"/>
                  <a:gd name="T45" fmla="*/ 2 h 49"/>
                  <a:gd name="T46" fmla="*/ 37 w 49"/>
                  <a:gd name="T47" fmla="*/ 3 h 49"/>
                  <a:gd name="T48" fmla="*/ 41 w 49"/>
                  <a:gd name="T49" fmla="*/ 7 h 4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9" h="49">
                    <a:moveTo>
                      <a:pt x="41" y="7"/>
                    </a:moveTo>
                    <a:lnTo>
                      <a:pt x="47" y="14"/>
                    </a:lnTo>
                    <a:lnTo>
                      <a:pt x="49" y="23"/>
                    </a:lnTo>
                    <a:lnTo>
                      <a:pt x="48" y="33"/>
                    </a:lnTo>
                    <a:lnTo>
                      <a:pt x="42" y="41"/>
                    </a:lnTo>
                    <a:lnTo>
                      <a:pt x="39" y="44"/>
                    </a:lnTo>
                    <a:lnTo>
                      <a:pt x="35" y="47"/>
                    </a:lnTo>
                    <a:lnTo>
                      <a:pt x="30" y="49"/>
                    </a:lnTo>
                    <a:lnTo>
                      <a:pt x="26" y="49"/>
                    </a:lnTo>
                    <a:lnTo>
                      <a:pt x="21" y="49"/>
                    </a:lnTo>
                    <a:lnTo>
                      <a:pt x="16" y="47"/>
                    </a:lnTo>
                    <a:lnTo>
                      <a:pt x="12" y="45"/>
                    </a:lnTo>
                    <a:lnTo>
                      <a:pt x="8" y="42"/>
                    </a:lnTo>
                    <a:lnTo>
                      <a:pt x="2" y="35"/>
                    </a:lnTo>
                    <a:lnTo>
                      <a:pt x="0" y="26"/>
                    </a:lnTo>
                    <a:lnTo>
                      <a:pt x="2" y="16"/>
                    </a:lnTo>
                    <a:lnTo>
                      <a:pt x="7" y="7"/>
                    </a:lnTo>
                    <a:lnTo>
                      <a:pt x="11" y="4"/>
                    </a:lnTo>
                    <a:lnTo>
                      <a:pt x="15" y="2"/>
                    </a:lnTo>
                    <a:lnTo>
                      <a:pt x="19" y="1"/>
                    </a:lnTo>
                    <a:lnTo>
                      <a:pt x="23" y="0"/>
                    </a:lnTo>
                    <a:lnTo>
                      <a:pt x="28" y="0"/>
                    </a:lnTo>
                    <a:lnTo>
                      <a:pt x="33" y="2"/>
                    </a:lnTo>
                    <a:lnTo>
                      <a:pt x="37" y="3"/>
                    </a:lnTo>
                    <a:lnTo>
                      <a:pt x="41" y="7"/>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10" name="Freeform 241">
                <a:extLst>
                  <a:ext uri="{FF2B5EF4-FFF2-40B4-BE49-F238E27FC236}">
                    <a16:creationId xmlns:a16="http://schemas.microsoft.com/office/drawing/2014/main" id="{D0E09549-4334-7AAA-20FB-9DE9D68646B4}"/>
                  </a:ext>
                </a:extLst>
              </p:cNvPr>
              <p:cNvSpPr>
                <a:spLocks/>
              </p:cNvSpPr>
              <p:nvPr/>
            </p:nvSpPr>
            <p:spPr bwMode="auto">
              <a:xfrm>
                <a:off x="3491" y="1902"/>
                <a:ext cx="14" cy="40"/>
              </a:xfrm>
              <a:custGeom>
                <a:avLst/>
                <a:gdLst>
                  <a:gd name="T0" fmla="*/ 5 w 14"/>
                  <a:gd name="T1" fmla="*/ 40 h 40"/>
                  <a:gd name="T2" fmla="*/ 10 w 14"/>
                  <a:gd name="T3" fmla="*/ 35 h 40"/>
                  <a:gd name="T4" fmla="*/ 12 w 14"/>
                  <a:gd name="T5" fmla="*/ 30 h 40"/>
                  <a:gd name="T6" fmla="*/ 14 w 14"/>
                  <a:gd name="T7" fmla="*/ 25 h 40"/>
                  <a:gd name="T8" fmla="*/ 14 w 14"/>
                  <a:gd name="T9" fmla="*/ 19 h 40"/>
                  <a:gd name="T10" fmla="*/ 13 w 14"/>
                  <a:gd name="T11" fmla="*/ 14 h 40"/>
                  <a:gd name="T12" fmla="*/ 10 w 14"/>
                  <a:gd name="T13" fmla="*/ 8 h 40"/>
                  <a:gd name="T14" fmla="*/ 9 w 14"/>
                  <a:gd name="T15" fmla="*/ 5 h 40"/>
                  <a:gd name="T16" fmla="*/ 5 w 14"/>
                  <a:gd name="T17" fmla="*/ 0 h 40"/>
                  <a:gd name="T18" fmla="*/ 0 w 14"/>
                  <a:gd name="T19" fmla="*/ 5 h 40"/>
                  <a:gd name="T20" fmla="*/ 3 w 14"/>
                  <a:gd name="T21" fmla="*/ 8 h 40"/>
                  <a:gd name="T22" fmla="*/ 5 w 14"/>
                  <a:gd name="T23" fmla="*/ 12 h 40"/>
                  <a:gd name="T24" fmla="*/ 6 w 14"/>
                  <a:gd name="T25" fmla="*/ 15 h 40"/>
                  <a:gd name="T26" fmla="*/ 7 w 14"/>
                  <a:gd name="T27" fmla="*/ 19 h 40"/>
                  <a:gd name="T28" fmla="*/ 7 w 14"/>
                  <a:gd name="T29" fmla="*/ 24 h 40"/>
                  <a:gd name="T30" fmla="*/ 5 w 14"/>
                  <a:gd name="T31" fmla="*/ 27 h 40"/>
                  <a:gd name="T32" fmla="*/ 4 w 14"/>
                  <a:gd name="T33" fmla="*/ 31 h 40"/>
                  <a:gd name="T34" fmla="*/ 1 w 14"/>
                  <a:gd name="T35" fmla="*/ 35 h 40"/>
                  <a:gd name="T36" fmla="*/ 5 w 14"/>
                  <a:gd name="T37" fmla="*/ 40 h 4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4" h="40">
                    <a:moveTo>
                      <a:pt x="5" y="40"/>
                    </a:moveTo>
                    <a:lnTo>
                      <a:pt x="10" y="35"/>
                    </a:lnTo>
                    <a:lnTo>
                      <a:pt x="12" y="30"/>
                    </a:lnTo>
                    <a:lnTo>
                      <a:pt x="14" y="25"/>
                    </a:lnTo>
                    <a:lnTo>
                      <a:pt x="14" y="19"/>
                    </a:lnTo>
                    <a:lnTo>
                      <a:pt x="13" y="14"/>
                    </a:lnTo>
                    <a:lnTo>
                      <a:pt x="10" y="8"/>
                    </a:lnTo>
                    <a:lnTo>
                      <a:pt x="9" y="5"/>
                    </a:lnTo>
                    <a:lnTo>
                      <a:pt x="5" y="0"/>
                    </a:lnTo>
                    <a:lnTo>
                      <a:pt x="0" y="5"/>
                    </a:lnTo>
                    <a:lnTo>
                      <a:pt x="3" y="8"/>
                    </a:lnTo>
                    <a:lnTo>
                      <a:pt x="5" y="12"/>
                    </a:lnTo>
                    <a:lnTo>
                      <a:pt x="6" y="15"/>
                    </a:lnTo>
                    <a:lnTo>
                      <a:pt x="7" y="19"/>
                    </a:lnTo>
                    <a:lnTo>
                      <a:pt x="7" y="24"/>
                    </a:lnTo>
                    <a:lnTo>
                      <a:pt x="5" y="27"/>
                    </a:lnTo>
                    <a:lnTo>
                      <a:pt x="4" y="31"/>
                    </a:lnTo>
                    <a:lnTo>
                      <a:pt x="1" y="35"/>
                    </a:lnTo>
                    <a:lnTo>
                      <a:pt x="5" y="4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11" name="Freeform 242">
                <a:extLst>
                  <a:ext uri="{FF2B5EF4-FFF2-40B4-BE49-F238E27FC236}">
                    <a16:creationId xmlns:a16="http://schemas.microsoft.com/office/drawing/2014/main" id="{BA8910F6-52F8-371A-FC60-356F0C5FA34C}"/>
                  </a:ext>
                </a:extLst>
              </p:cNvPr>
              <p:cNvSpPr>
                <a:spLocks/>
              </p:cNvSpPr>
              <p:nvPr/>
            </p:nvSpPr>
            <p:spPr bwMode="auto">
              <a:xfrm>
                <a:off x="3458" y="1937"/>
                <a:ext cx="38" cy="13"/>
              </a:xfrm>
              <a:custGeom>
                <a:avLst/>
                <a:gdLst>
                  <a:gd name="T0" fmla="*/ 0 w 38"/>
                  <a:gd name="T1" fmla="*/ 5 h 13"/>
                  <a:gd name="T2" fmla="*/ 4 w 38"/>
                  <a:gd name="T3" fmla="*/ 10 h 13"/>
                  <a:gd name="T4" fmla="*/ 9 w 38"/>
                  <a:gd name="T5" fmla="*/ 11 h 13"/>
                  <a:gd name="T6" fmla="*/ 14 w 38"/>
                  <a:gd name="T7" fmla="*/ 13 h 13"/>
                  <a:gd name="T8" fmla="*/ 20 w 38"/>
                  <a:gd name="T9" fmla="*/ 13 h 13"/>
                  <a:gd name="T10" fmla="*/ 24 w 38"/>
                  <a:gd name="T11" fmla="*/ 13 h 13"/>
                  <a:gd name="T12" fmla="*/ 30 w 38"/>
                  <a:gd name="T13" fmla="*/ 10 h 13"/>
                  <a:gd name="T14" fmla="*/ 34 w 38"/>
                  <a:gd name="T15" fmla="*/ 8 h 13"/>
                  <a:gd name="T16" fmla="*/ 38 w 38"/>
                  <a:gd name="T17" fmla="*/ 5 h 13"/>
                  <a:gd name="T18" fmla="*/ 34 w 38"/>
                  <a:gd name="T19" fmla="*/ 0 h 13"/>
                  <a:gd name="T20" fmla="*/ 31 w 38"/>
                  <a:gd name="T21" fmla="*/ 3 h 13"/>
                  <a:gd name="T22" fmla="*/ 27 w 38"/>
                  <a:gd name="T23" fmla="*/ 5 h 13"/>
                  <a:gd name="T24" fmla="*/ 24 w 38"/>
                  <a:gd name="T25" fmla="*/ 6 h 13"/>
                  <a:gd name="T26" fmla="*/ 20 w 38"/>
                  <a:gd name="T27" fmla="*/ 6 h 13"/>
                  <a:gd name="T28" fmla="*/ 15 w 38"/>
                  <a:gd name="T29" fmla="*/ 6 h 13"/>
                  <a:gd name="T30" fmla="*/ 11 w 38"/>
                  <a:gd name="T31" fmla="*/ 5 h 13"/>
                  <a:gd name="T32" fmla="*/ 7 w 38"/>
                  <a:gd name="T33" fmla="*/ 4 h 13"/>
                  <a:gd name="T34" fmla="*/ 4 w 38"/>
                  <a:gd name="T35" fmla="*/ 1 h 13"/>
                  <a:gd name="T36" fmla="*/ 0 w 38"/>
                  <a:gd name="T37" fmla="*/ 5 h 1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8" h="13">
                    <a:moveTo>
                      <a:pt x="0" y="5"/>
                    </a:moveTo>
                    <a:lnTo>
                      <a:pt x="4" y="10"/>
                    </a:lnTo>
                    <a:lnTo>
                      <a:pt x="9" y="11"/>
                    </a:lnTo>
                    <a:lnTo>
                      <a:pt x="14" y="13"/>
                    </a:lnTo>
                    <a:lnTo>
                      <a:pt x="20" y="13"/>
                    </a:lnTo>
                    <a:lnTo>
                      <a:pt x="24" y="13"/>
                    </a:lnTo>
                    <a:lnTo>
                      <a:pt x="30" y="10"/>
                    </a:lnTo>
                    <a:lnTo>
                      <a:pt x="34" y="8"/>
                    </a:lnTo>
                    <a:lnTo>
                      <a:pt x="38" y="5"/>
                    </a:lnTo>
                    <a:lnTo>
                      <a:pt x="34" y="0"/>
                    </a:lnTo>
                    <a:lnTo>
                      <a:pt x="31" y="3"/>
                    </a:lnTo>
                    <a:lnTo>
                      <a:pt x="27" y="5"/>
                    </a:lnTo>
                    <a:lnTo>
                      <a:pt x="24" y="6"/>
                    </a:lnTo>
                    <a:lnTo>
                      <a:pt x="20" y="6"/>
                    </a:lnTo>
                    <a:lnTo>
                      <a:pt x="15" y="6"/>
                    </a:lnTo>
                    <a:lnTo>
                      <a:pt x="11" y="5"/>
                    </a:lnTo>
                    <a:lnTo>
                      <a:pt x="7" y="4"/>
                    </a:lnTo>
                    <a:lnTo>
                      <a:pt x="4" y="1"/>
                    </a:lnTo>
                    <a:lnTo>
                      <a:pt x="0" y="5"/>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12" name="Freeform 243">
                <a:extLst>
                  <a:ext uri="{FF2B5EF4-FFF2-40B4-BE49-F238E27FC236}">
                    <a16:creationId xmlns:a16="http://schemas.microsoft.com/office/drawing/2014/main" id="{D349099B-FAF2-4FC3-8658-84383249F86F}"/>
                  </a:ext>
                </a:extLst>
              </p:cNvPr>
              <p:cNvSpPr>
                <a:spLocks/>
              </p:cNvSpPr>
              <p:nvPr/>
            </p:nvSpPr>
            <p:spPr bwMode="auto">
              <a:xfrm>
                <a:off x="3449" y="1904"/>
                <a:ext cx="13" cy="38"/>
              </a:xfrm>
              <a:custGeom>
                <a:avLst/>
                <a:gdLst>
                  <a:gd name="T0" fmla="*/ 8 w 13"/>
                  <a:gd name="T1" fmla="*/ 0 h 38"/>
                  <a:gd name="T2" fmla="*/ 4 w 13"/>
                  <a:gd name="T3" fmla="*/ 4 h 38"/>
                  <a:gd name="T4" fmla="*/ 1 w 13"/>
                  <a:gd name="T5" fmla="*/ 9 h 38"/>
                  <a:gd name="T6" fmla="*/ 0 w 13"/>
                  <a:gd name="T7" fmla="*/ 14 h 38"/>
                  <a:gd name="T8" fmla="*/ 0 w 13"/>
                  <a:gd name="T9" fmla="*/ 20 h 38"/>
                  <a:gd name="T10" fmla="*/ 1 w 13"/>
                  <a:gd name="T11" fmla="*/ 24 h 38"/>
                  <a:gd name="T12" fmla="*/ 3 w 13"/>
                  <a:gd name="T13" fmla="*/ 30 h 38"/>
                  <a:gd name="T14" fmla="*/ 5 w 13"/>
                  <a:gd name="T15" fmla="*/ 34 h 38"/>
                  <a:gd name="T16" fmla="*/ 9 w 13"/>
                  <a:gd name="T17" fmla="*/ 38 h 38"/>
                  <a:gd name="T18" fmla="*/ 13 w 13"/>
                  <a:gd name="T19" fmla="*/ 34 h 38"/>
                  <a:gd name="T20" fmla="*/ 10 w 13"/>
                  <a:gd name="T21" fmla="*/ 30 h 38"/>
                  <a:gd name="T22" fmla="*/ 8 w 13"/>
                  <a:gd name="T23" fmla="*/ 27 h 38"/>
                  <a:gd name="T24" fmla="*/ 7 w 13"/>
                  <a:gd name="T25" fmla="*/ 24 h 38"/>
                  <a:gd name="T26" fmla="*/ 6 w 13"/>
                  <a:gd name="T27" fmla="*/ 20 h 38"/>
                  <a:gd name="T28" fmla="*/ 6 w 13"/>
                  <a:gd name="T29" fmla="*/ 15 h 38"/>
                  <a:gd name="T30" fmla="*/ 8 w 13"/>
                  <a:gd name="T31" fmla="*/ 11 h 38"/>
                  <a:gd name="T32" fmla="*/ 10 w 13"/>
                  <a:gd name="T33" fmla="*/ 7 h 38"/>
                  <a:gd name="T34" fmla="*/ 12 w 13"/>
                  <a:gd name="T35" fmla="*/ 4 h 38"/>
                  <a:gd name="T36" fmla="*/ 8 w 13"/>
                  <a:gd name="T37" fmla="*/ 0 h 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 h="38">
                    <a:moveTo>
                      <a:pt x="8" y="0"/>
                    </a:moveTo>
                    <a:lnTo>
                      <a:pt x="4" y="4"/>
                    </a:lnTo>
                    <a:lnTo>
                      <a:pt x="1" y="9"/>
                    </a:lnTo>
                    <a:lnTo>
                      <a:pt x="0" y="14"/>
                    </a:lnTo>
                    <a:lnTo>
                      <a:pt x="0" y="20"/>
                    </a:lnTo>
                    <a:lnTo>
                      <a:pt x="1" y="24"/>
                    </a:lnTo>
                    <a:lnTo>
                      <a:pt x="3" y="30"/>
                    </a:lnTo>
                    <a:lnTo>
                      <a:pt x="5" y="34"/>
                    </a:lnTo>
                    <a:lnTo>
                      <a:pt x="9" y="38"/>
                    </a:lnTo>
                    <a:lnTo>
                      <a:pt x="13" y="34"/>
                    </a:lnTo>
                    <a:lnTo>
                      <a:pt x="10" y="30"/>
                    </a:lnTo>
                    <a:lnTo>
                      <a:pt x="8" y="27"/>
                    </a:lnTo>
                    <a:lnTo>
                      <a:pt x="7" y="24"/>
                    </a:lnTo>
                    <a:lnTo>
                      <a:pt x="6" y="20"/>
                    </a:lnTo>
                    <a:lnTo>
                      <a:pt x="6" y="15"/>
                    </a:lnTo>
                    <a:lnTo>
                      <a:pt x="8" y="11"/>
                    </a:lnTo>
                    <a:lnTo>
                      <a:pt x="10" y="7"/>
                    </a:lnTo>
                    <a:lnTo>
                      <a:pt x="12" y="4"/>
                    </a:lnTo>
                    <a:lnTo>
                      <a:pt x="8"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13" name="Freeform 244">
                <a:extLst>
                  <a:ext uri="{FF2B5EF4-FFF2-40B4-BE49-F238E27FC236}">
                    <a16:creationId xmlns:a16="http://schemas.microsoft.com/office/drawing/2014/main" id="{C9B8B97E-6583-E0D9-0437-43C4A93E046F}"/>
                  </a:ext>
                </a:extLst>
              </p:cNvPr>
              <p:cNvSpPr>
                <a:spLocks/>
              </p:cNvSpPr>
              <p:nvPr/>
            </p:nvSpPr>
            <p:spPr bwMode="auto">
              <a:xfrm>
                <a:off x="3457" y="1895"/>
                <a:ext cx="39" cy="13"/>
              </a:xfrm>
              <a:custGeom>
                <a:avLst/>
                <a:gdLst>
                  <a:gd name="T0" fmla="*/ 39 w 39"/>
                  <a:gd name="T1" fmla="*/ 7 h 13"/>
                  <a:gd name="T2" fmla="*/ 34 w 39"/>
                  <a:gd name="T3" fmla="*/ 4 h 13"/>
                  <a:gd name="T4" fmla="*/ 29 w 39"/>
                  <a:gd name="T5" fmla="*/ 1 h 13"/>
                  <a:gd name="T6" fmla="*/ 24 w 39"/>
                  <a:gd name="T7" fmla="*/ 0 h 13"/>
                  <a:gd name="T8" fmla="*/ 18 w 39"/>
                  <a:gd name="T9" fmla="*/ 0 h 13"/>
                  <a:gd name="T10" fmla="*/ 13 w 39"/>
                  <a:gd name="T11" fmla="*/ 1 h 13"/>
                  <a:gd name="T12" fmla="*/ 8 w 39"/>
                  <a:gd name="T13" fmla="*/ 2 h 13"/>
                  <a:gd name="T14" fmla="*/ 4 w 39"/>
                  <a:gd name="T15" fmla="*/ 5 h 13"/>
                  <a:gd name="T16" fmla="*/ 0 w 39"/>
                  <a:gd name="T17" fmla="*/ 9 h 13"/>
                  <a:gd name="T18" fmla="*/ 4 w 39"/>
                  <a:gd name="T19" fmla="*/ 13 h 13"/>
                  <a:gd name="T20" fmla="*/ 7 w 39"/>
                  <a:gd name="T21" fmla="*/ 10 h 13"/>
                  <a:gd name="T22" fmla="*/ 11 w 39"/>
                  <a:gd name="T23" fmla="*/ 8 h 13"/>
                  <a:gd name="T24" fmla="*/ 15 w 39"/>
                  <a:gd name="T25" fmla="*/ 7 h 13"/>
                  <a:gd name="T26" fmla="*/ 18 w 39"/>
                  <a:gd name="T27" fmla="*/ 6 h 13"/>
                  <a:gd name="T28" fmla="*/ 23 w 39"/>
                  <a:gd name="T29" fmla="*/ 6 h 13"/>
                  <a:gd name="T30" fmla="*/ 26 w 39"/>
                  <a:gd name="T31" fmla="*/ 8 h 13"/>
                  <a:gd name="T32" fmla="*/ 30 w 39"/>
                  <a:gd name="T33" fmla="*/ 9 h 13"/>
                  <a:gd name="T34" fmla="*/ 34 w 39"/>
                  <a:gd name="T35" fmla="*/ 12 h 13"/>
                  <a:gd name="T36" fmla="*/ 39 w 39"/>
                  <a:gd name="T37" fmla="*/ 7 h 1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9" h="13">
                    <a:moveTo>
                      <a:pt x="39" y="7"/>
                    </a:moveTo>
                    <a:lnTo>
                      <a:pt x="34" y="4"/>
                    </a:lnTo>
                    <a:lnTo>
                      <a:pt x="29" y="1"/>
                    </a:lnTo>
                    <a:lnTo>
                      <a:pt x="24" y="0"/>
                    </a:lnTo>
                    <a:lnTo>
                      <a:pt x="18" y="0"/>
                    </a:lnTo>
                    <a:lnTo>
                      <a:pt x="13" y="1"/>
                    </a:lnTo>
                    <a:lnTo>
                      <a:pt x="8" y="2"/>
                    </a:lnTo>
                    <a:lnTo>
                      <a:pt x="4" y="5"/>
                    </a:lnTo>
                    <a:lnTo>
                      <a:pt x="0" y="9"/>
                    </a:lnTo>
                    <a:lnTo>
                      <a:pt x="4" y="13"/>
                    </a:lnTo>
                    <a:lnTo>
                      <a:pt x="7" y="10"/>
                    </a:lnTo>
                    <a:lnTo>
                      <a:pt x="11" y="8"/>
                    </a:lnTo>
                    <a:lnTo>
                      <a:pt x="15" y="7"/>
                    </a:lnTo>
                    <a:lnTo>
                      <a:pt x="18" y="6"/>
                    </a:lnTo>
                    <a:lnTo>
                      <a:pt x="23" y="6"/>
                    </a:lnTo>
                    <a:lnTo>
                      <a:pt x="26" y="8"/>
                    </a:lnTo>
                    <a:lnTo>
                      <a:pt x="30" y="9"/>
                    </a:lnTo>
                    <a:lnTo>
                      <a:pt x="34" y="12"/>
                    </a:lnTo>
                    <a:lnTo>
                      <a:pt x="39" y="7"/>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14" name="Freeform 245">
                <a:extLst>
                  <a:ext uri="{FF2B5EF4-FFF2-40B4-BE49-F238E27FC236}">
                    <a16:creationId xmlns:a16="http://schemas.microsoft.com/office/drawing/2014/main" id="{8F716206-E460-89C4-0E9A-1FEFF4B4D719}"/>
                  </a:ext>
                </a:extLst>
              </p:cNvPr>
              <p:cNvSpPr>
                <a:spLocks/>
              </p:cNvSpPr>
              <p:nvPr/>
            </p:nvSpPr>
            <p:spPr bwMode="auto">
              <a:xfrm>
                <a:off x="3001" y="1782"/>
                <a:ext cx="49" cy="48"/>
              </a:xfrm>
              <a:custGeom>
                <a:avLst/>
                <a:gdLst>
                  <a:gd name="T0" fmla="*/ 42 w 49"/>
                  <a:gd name="T1" fmla="*/ 6 h 48"/>
                  <a:gd name="T2" fmla="*/ 47 w 49"/>
                  <a:gd name="T3" fmla="*/ 14 h 48"/>
                  <a:gd name="T4" fmla="*/ 49 w 49"/>
                  <a:gd name="T5" fmla="*/ 23 h 48"/>
                  <a:gd name="T6" fmla="*/ 47 w 49"/>
                  <a:gd name="T7" fmla="*/ 32 h 48"/>
                  <a:gd name="T8" fmla="*/ 42 w 49"/>
                  <a:gd name="T9" fmla="*/ 40 h 48"/>
                  <a:gd name="T10" fmla="*/ 39 w 49"/>
                  <a:gd name="T11" fmla="*/ 44 h 48"/>
                  <a:gd name="T12" fmla="*/ 35 w 49"/>
                  <a:gd name="T13" fmla="*/ 46 h 48"/>
                  <a:gd name="T14" fmla="*/ 31 w 49"/>
                  <a:gd name="T15" fmla="*/ 48 h 48"/>
                  <a:gd name="T16" fmla="*/ 26 w 49"/>
                  <a:gd name="T17" fmla="*/ 48 h 48"/>
                  <a:gd name="T18" fmla="*/ 21 w 49"/>
                  <a:gd name="T19" fmla="*/ 48 h 48"/>
                  <a:gd name="T20" fmla="*/ 17 w 49"/>
                  <a:gd name="T21" fmla="*/ 47 h 48"/>
                  <a:gd name="T22" fmla="*/ 12 w 49"/>
                  <a:gd name="T23" fmla="*/ 45 h 48"/>
                  <a:gd name="T24" fmla="*/ 9 w 49"/>
                  <a:gd name="T25" fmla="*/ 42 h 48"/>
                  <a:gd name="T26" fmla="*/ 3 w 49"/>
                  <a:gd name="T27" fmla="*/ 34 h 48"/>
                  <a:gd name="T28" fmla="*/ 0 w 49"/>
                  <a:gd name="T29" fmla="*/ 25 h 48"/>
                  <a:gd name="T30" fmla="*/ 2 w 49"/>
                  <a:gd name="T31" fmla="*/ 16 h 48"/>
                  <a:gd name="T32" fmla="*/ 7 w 49"/>
                  <a:gd name="T33" fmla="*/ 7 h 48"/>
                  <a:gd name="T34" fmla="*/ 11 w 49"/>
                  <a:gd name="T35" fmla="*/ 4 h 48"/>
                  <a:gd name="T36" fmla="*/ 15 w 49"/>
                  <a:gd name="T37" fmla="*/ 2 h 48"/>
                  <a:gd name="T38" fmla="*/ 19 w 49"/>
                  <a:gd name="T39" fmla="*/ 0 h 48"/>
                  <a:gd name="T40" fmla="*/ 24 w 49"/>
                  <a:gd name="T41" fmla="*/ 0 h 48"/>
                  <a:gd name="T42" fmla="*/ 29 w 49"/>
                  <a:gd name="T43" fmla="*/ 0 h 48"/>
                  <a:gd name="T44" fmla="*/ 33 w 49"/>
                  <a:gd name="T45" fmla="*/ 2 h 48"/>
                  <a:gd name="T46" fmla="*/ 38 w 49"/>
                  <a:gd name="T47" fmla="*/ 3 h 48"/>
                  <a:gd name="T48" fmla="*/ 42 w 49"/>
                  <a:gd name="T49" fmla="*/ 6 h 4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9" h="48">
                    <a:moveTo>
                      <a:pt x="42" y="6"/>
                    </a:moveTo>
                    <a:lnTo>
                      <a:pt x="47" y="14"/>
                    </a:lnTo>
                    <a:lnTo>
                      <a:pt x="49" y="23"/>
                    </a:lnTo>
                    <a:lnTo>
                      <a:pt x="47" y="32"/>
                    </a:lnTo>
                    <a:lnTo>
                      <a:pt x="42" y="40"/>
                    </a:lnTo>
                    <a:lnTo>
                      <a:pt x="39" y="44"/>
                    </a:lnTo>
                    <a:lnTo>
                      <a:pt x="35" y="46"/>
                    </a:lnTo>
                    <a:lnTo>
                      <a:pt x="31" y="48"/>
                    </a:lnTo>
                    <a:lnTo>
                      <a:pt x="26" y="48"/>
                    </a:lnTo>
                    <a:lnTo>
                      <a:pt x="21" y="48"/>
                    </a:lnTo>
                    <a:lnTo>
                      <a:pt x="17" y="47"/>
                    </a:lnTo>
                    <a:lnTo>
                      <a:pt x="12" y="45"/>
                    </a:lnTo>
                    <a:lnTo>
                      <a:pt x="9" y="42"/>
                    </a:lnTo>
                    <a:lnTo>
                      <a:pt x="3" y="34"/>
                    </a:lnTo>
                    <a:lnTo>
                      <a:pt x="0" y="25"/>
                    </a:lnTo>
                    <a:lnTo>
                      <a:pt x="2" y="16"/>
                    </a:lnTo>
                    <a:lnTo>
                      <a:pt x="7" y="7"/>
                    </a:lnTo>
                    <a:lnTo>
                      <a:pt x="11" y="4"/>
                    </a:lnTo>
                    <a:lnTo>
                      <a:pt x="15" y="2"/>
                    </a:lnTo>
                    <a:lnTo>
                      <a:pt x="19" y="0"/>
                    </a:lnTo>
                    <a:lnTo>
                      <a:pt x="24" y="0"/>
                    </a:lnTo>
                    <a:lnTo>
                      <a:pt x="29" y="0"/>
                    </a:lnTo>
                    <a:lnTo>
                      <a:pt x="33" y="2"/>
                    </a:lnTo>
                    <a:lnTo>
                      <a:pt x="38" y="3"/>
                    </a:lnTo>
                    <a:lnTo>
                      <a:pt x="42" y="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15" name="Freeform 246">
                <a:extLst>
                  <a:ext uri="{FF2B5EF4-FFF2-40B4-BE49-F238E27FC236}">
                    <a16:creationId xmlns:a16="http://schemas.microsoft.com/office/drawing/2014/main" id="{F2EC8BB5-BBD2-C519-0C08-DF8323FA4EC8}"/>
                  </a:ext>
                </a:extLst>
              </p:cNvPr>
              <p:cNvSpPr>
                <a:spLocks/>
              </p:cNvSpPr>
              <p:nvPr/>
            </p:nvSpPr>
            <p:spPr bwMode="auto">
              <a:xfrm>
                <a:off x="3041" y="1786"/>
                <a:ext cx="12" cy="39"/>
              </a:xfrm>
              <a:custGeom>
                <a:avLst/>
                <a:gdLst>
                  <a:gd name="T0" fmla="*/ 5 w 12"/>
                  <a:gd name="T1" fmla="*/ 39 h 39"/>
                  <a:gd name="T2" fmla="*/ 9 w 12"/>
                  <a:gd name="T3" fmla="*/ 34 h 39"/>
                  <a:gd name="T4" fmla="*/ 11 w 12"/>
                  <a:gd name="T5" fmla="*/ 29 h 39"/>
                  <a:gd name="T6" fmla="*/ 12 w 12"/>
                  <a:gd name="T7" fmla="*/ 24 h 39"/>
                  <a:gd name="T8" fmla="*/ 12 w 12"/>
                  <a:gd name="T9" fmla="*/ 19 h 39"/>
                  <a:gd name="T10" fmla="*/ 12 w 12"/>
                  <a:gd name="T11" fmla="*/ 14 h 39"/>
                  <a:gd name="T12" fmla="*/ 10 w 12"/>
                  <a:gd name="T13" fmla="*/ 8 h 39"/>
                  <a:gd name="T14" fmla="*/ 7 w 12"/>
                  <a:gd name="T15" fmla="*/ 4 h 39"/>
                  <a:gd name="T16" fmla="*/ 4 w 12"/>
                  <a:gd name="T17" fmla="*/ 0 h 39"/>
                  <a:gd name="T18" fmla="*/ 0 w 12"/>
                  <a:gd name="T19" fmla="*/ 4 h 39"/>
                  <a:gd name="T20" fmla="*/ 2 w 12"/>
                  <a:gd name="T21" fmla="*/ 7 h 39"/>
                  <a:gd name="T22" fmla="*/ 4 w 12"/>
                  <a:gd name="T23" fmla="*/ 12 h 39"/>
                  <a:gd name="T24" fmla="*/ 6 w 12"/>
                  <a:gd name="T25" fmla="*/ 15 h 39"/>
                  <a:gd name="T26" fmla="*/ 6 w 12"/>
                  <a:gd name="T27" fmla="*/ 19 h 39"/>
                  <a:gd name="T28" fmla="*/ 6 w 12"/>
                  <a:gd name="T29" fmla="*/ 23 h 39"/>
                  <a:gd name="T30" fmla="*/ 4 w 12"/>
                  <a:gd name="T31" fmla="*/ 27 h 39"/>
                  <a:gd name="T32" fmla="*/ 3 w 12"/>
                  <a:gd name="T33" fmla="*/ 30 h 39"/>
                  <a:gd name="T34" fmla="*/ 1 w 12"/>
                  <a:gd name="T35" fmla="*/ 34 h 39"/>
                  <a:gd name="T36" fmla="*/ 5 w 12"/>
                  <a:gd name="T37" fmla="*/ 39 h 3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 h="39">
                    <a:moveTo>
                      <a:pt x="5" y="39"/>
                    </a:moveTo>
                    <a:lnTo>
                      <a:pt x="9" y="34"/>
                    </a:lnTo>
                    <a:lnTo>
                      <a:pt x="11" y="29"/>
                    </a:lnTo>
                    <a:lnTo>
                      <a:pt x="12" y="24"/>
                    </a:lnTo>
                    <a:lnTo>
                      <a:pt x="12" y="19"/>
                    </a:lnTo>
                    <a:lnTo>
                      <a:pt x="12" y="14"/>
                    </a:lnTo>
                    <a:lnTo>
                      <a:pt x="10" y="8"/>
                    </a:lnTo>
                    <a:lnTo>
                      <a:pt x="7" y="4"/>
                    </a:lnTo>
                    <a:lnTo>
                      <a:pt x="4" y="0"/>
                    </a:lnTo>
                    <a:lnTo>
                      <a:pt x="0" y="4"/>
                    </a:lnTo>
                    <a:lnTo>
                      <a:pt x="2" y="7"/>
                    </a:lnTo>
                    <a:lnTo>
                      <a:pt x="4" y="12"/>
                    </a:lnTo>
                    <a:lnTo>
                      <a:pt x="6" y="15"/>
                    </a:lnTo>
                    <a:lnTo>
                      <a:pt x="6" y="19"/>
                    </a:lnTo>
                    <a:lnTo>
                      <a:pt x="6" y="23"/>
                    </a:lnTo>
                    <a:lnTo>
                      <a:pt x="4" y="27"/>
                    </a:lnTo>
                    <a:lnTo>
                      <a:pt x="3" y="30"/>
                    </a:lnTo>
                    <a:lnTo>
                      <a:pt x="1" y="34"/>
                    </a:lnTo>
                    <a:lnTo>
                      <a:pt x="5" y="39"/>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16" name="Freeform 247">
                <a:extLst>
                  <a:ext uri="{FF2B5EF4-FFF2-40B4-BE49-F238E27FC236}">
                    <a16:creationId xmlns:a16="http://schemas.microsoft.com/office/drawing/2014/main" id="{6D1C2C42-A43B-608E-1350-A7A119FEEBA3}"/>
                  </a:ext>
                </a:extLst>
              </p:cNvPr>
              <p:cNvSpPr>
                <a:spLocks/>
              </p:cNvSpPr>
              <p:nvPr/>
            </p:nvSpPr>
            <p:spPr bwMode="auto">
              <a:xfrm>
                <a:off x="3007" y="1820"/>
                <a:ext cx="39" cy="14"/>
              </a:xfrm>
              <a:custGeom>
                <a:avLst/>
                <a:gdLst>
                  <a:gd name="T0" fmla="*/ 0 w 39"/>
                  <a:gd name="T1" fmla="*/ 6 h 14"/>
                  <a:gd name="T2" fmla="*/ 4 w 39"/>
                  <a:gd name="T3" fmla="*/ 10 h 14"/>
                  <a:gd name="T4" fmla="*/ 9 w 39"/>
                  <a:gd name="T5" fmla="*/ 12 h 14"/>
                  <a:gd name="T6" fmla="*/ 14 w 39"/>
                  <a:gd name="T7" fmla="*/ 14 h 14"/>
                  <a:gd name="T8" fmla="*/ 20 w 39"/>
                  <a:gd name="T9" fmla="*/ 14 h 14"/>
                  <a:gd name="T10" fmla="*/ 25 w 39"/>
                  <a:gd name="T11" fmla="*/ 13 h 14"/>
                  <a:gd name="T12" fmla="*/ 31 w 39"/>
                  <a:gd name="T13" fmla="*/ 10 h 14"/>
                  <a:gd name="T14" fmla="*/ 35 w 39"/>
                  <a:gd name="T15" fmla="*/ 9 h 14"/>
                  <a:gd name="T16" fmla="*/ 39 w 39"/>
                  <a:gd name="T17" fmla="*/ 5 h 14"/>
                  <a:gd name="T18" fmla="*/ 35 w 39"/>
                  <a:gd name="T19" fmla="*/ 0 h 14"/>
                  <a:gd name="T20" fmla="*/ 31 w 39"/>
                  <a:gd name="T21" fmla="*/ 3 h 14"/>
                  <a:gd name="T22" fmla="*/ 27 w 39"/>
                  <a:gd name="T23" fmla="*/ 6 h 14"/>
                  <a:gd name="T24" fmla="*/ 24 w 39"/>
                  <a:gd name="T25" fmla="*/ 6 h 14"/>
                  <a:gd name="T26" fmla="*/ 20 w 39"/>
                  <a:gd name="T27" fmla="*/ 7 h 14"/>
                  <a:gd name="T28" fmla="*/ 16 w 39"/>
                  <a:gd name="T29" fmla="*/ 7 h 14"/>
                  <a:gd name="T30" fmla="*/ 12 w 39"/>
                  <a:gd name="T31" fmla="*/ 6 h 14"/>
                  <a:gd name="T32" fmla="*/ 8 w 39"/>
                  <a:gd name="T33" fmla="*/ 4 h 14"/>
                  <a:gd name="T34" fmla="*/ 4 w 39"/>
                  <a:gd name="T35" fmla="*/ 1 h 14"/>
                  <a:gd name="T36" fmla="*/ 0 w 39"/>
                  <a:gd name="T37" fmla="*/ 6 h 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9" h="14">
                    <a:moveTo>
                      <a:pt x="0" y="6"/>
                    </a:moveTo>
                    <a:lnTo>
                      <a:pt x="4" y="10"/>
                    </a:lnTo>
                    <a:lnTo>
                      <a:pt x="9" y="12"/>
                    </a:lnTo>
                    <a:lnTo>
                      <a:pt x="14" y="14"/>
                    </a:lnTo>
                    <a:lnTo>
                      <a:pt x="20" y="14"/>
                    </a:lnTo>
                    <a:lnTo>
                      <a:pt x="25" y="13"/>
                    </a:lnTo>
                    <a:lnTo>
                      <a:pt x="31" y="10"/>
                    </a:lnTo>
                    <a:lnTo>
                      <a:pt x="35" y="9"/>
                    </a:lnTo>
                    <a:lnTo>
                      <a:pt x="39" y="5"/>
                    </a:lnTo>
                    <a:lnTo>
                      <a:pt x="35" y="0"/>
                    </a:lnTo>
                    <a:lnTo>
                      <a:pt x="31" y="3"/>
                    </a:lnTo>
                    <a:lnTo>
                      <a:pt x="27" y="6"/>
                    </a:lnTo>
                    <a:lnTo>
                      <a:pt x="24" y="6"/>
                    </a:lnTo>
                    <a:lnTo>
                      <a:pt x="20" y="7"/>
                    </a:lnTo>
                    <a:lnTo>
                      <a:pt x="16" y="7"/>
                    </a:lnTo>
                    <a:lnTo>
                      <a:pt x="12" y="6"/>
                    </a:lnTo>
                    <a:lnTo>
                      <a:pt x="8" y="4"/>
                    </a:lnTo>
                    <a:lnTo>
                      <a:pt x="4" y="1"/>
                    </a:lnTo>
                    <a:lnTo>
                      <a:pt x="0" y="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17" name="Freeform 248">
                <a:extLst>
                  <a:ext uri="{FF2B5EF4-FFF2-40B4-BE49-F238E27FC236}">
                    <a16:creationId xmlns:a16="http://schemas.microsoft.com/office/drawing/2014/main" id="{C11773BD-919F-FBA1-EFD8-645C99E41870}"/>
                  </a:ext>
                </a:extLst>
              </p:cNvPr>
              <p:cNvSpPr>
                <a:spLocks/>
              </p:cNvSpPr>
              <p:nvPr/>
            </p:nvSpPr>
            <p:spPr bwMode="auto">
              <a:xfrm>
                <a:off x="2998" y="1787"/>
                <a:ext cx="13" cy="39"/>
              </a:xfrm>
              <a:custGeom>
                <a:avLst/>
                <a:gdLst>
                  <a:gd name="T0" fmla="*/ 8 w 13"/>
                  <a:gd name="T1" fmla="*/ 0 h 39"/>
                  <a:gd name="T2" fmla="*/ 4 w 13"/>
                  <a:gd name="T3" fmla="*/ 5 h 39"/>
                  <a:gd name="T4" fmla="*/ 2 w 13"/>
                  <a:gd name="T5" fmla="*/ 10 h 39"/>
                  <a:gd name="T6" fmla="*/ 0 w 13"/>
                  <a:gd name="T7" fmla="*/ 15 h 39"/>
                  <a:gd name="T8" fmla="*/ 0 w 13"/>
                  <a:gd name="T9" fmla="*/ 20 h 39"/>
                  <a:gd name="T10" fmla="*/ 1 w 13"/>
                  <a:gd name="T11" fmla="*/ 25 h 39"/>
                  <a:gd name="T12" fmla="*/ 3 w 13"/>
                  <a:gd name="T13" fmla="*/ 30 h 39"/>
                  <a:gd name="T14" fmla="*/ 5 w 13"/>
                  <a:gd name="T15" fmla="*/ 34 h 39"/>
                  <a:gd name="T16" fmla="*/ 9 w 13"/>
                  <a:gd name="T17" fmla="*/ 39 h 39"/>
                  <a:gd name="T18" fmla="*/ 13 w 13"/>
                  <a:gd name="T19" fmla="*/ 34 h 39"/>
                  <a:gd name="T20" fmla="*/ 11 w 13"/>
                  <a:gd name="T21" fmla="*/ 31 h 39"/>
                  <a:gd name="T22" fmla="*/ 8 w 13"/>
                  <a:gd name="T23" fmla="*/ 27 h 39"/>
                  <a:gd name="T24" fmla="*/ 8 w 13"/>
                  <a:gd name="T25" fmla="*/ 24 h 39"/>
                  <a:gd name="T26" fmla="*/ 7 w 13"/>
                  <a:gd name="T27" fmla="*/ 20 h 39"/>
                  <a:gd name="T28" fmla="*/ 7 w 13"/>
                  <a:gd name="T29" fmla="*/ 15 h 39"/>
                  <a:gd name="T30" fmla="*/ 8 w 13"/>
                  <a:gd name="T31" fmla="*/ 11 h 39"/>
                  <a:gd name="T32" fmla="*/ 10 w 13"/>
                  <a:gd name="T33" fmla="*/ 8 h 39"/>
                  <a:gd name="T34" fmla="*/ 12 w 13"/>
                  <a:gd name="T35" fmla="*/ 5 h 39"/>
                  <a:gd name="T36" fmla="*/ 8 w 13"/>
                  <a:gd name="T37" fmla="*/ 0 h 3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 h="39">
                    <a:moveTo>
                      <a:pt x="8" y="0"/>
                    </a:moveTo>
                    <a:lnTo>
                      <a:pt x="4" y="5"/>
                    </a:lnTo>
                    <a:lnTo>
                      <a:pt x="2" y="10"/>
                    </a:lnTo>
                    <a:lnTo>
                      <a:pt x="0" y="15"/>
                    </a:lnTo>
                    <a:lnTo>
                      <a:pt x="0" y="20"/>
                    </a:lnTo>
                    <a:lnTo>
                      <a:pt x="1" y="25"/>
                    </a:lnTo>
                    <a:lnTo>
                      <a:pt x="3" y="30"/>
                    </a:lnTo>
                    <a:lnTo>
                      <a:pt x="5" y="34"/>
                    </a:lnTo>
                    <a:lnTo>
                      <a:pt x="9" y="39"/>
                    </a:lnTo>
                    <a:lnTo>
                      <a:pt x="13" y="34"/>
                    </a:lnTo>
                    <a:lnTo>
                      <a:pt x="11" y="31"/>
                    </a:lnTo>
                    <a:lnTo>
                      <a:pt x="8" y="27"/>
                    </a:lnTo>
                    <a:lnTo>
                      <a:pt x="8" y="24"/>
                    </a:lnTo>
                    <a:lnTo>
                      <a:pt x="7" y="20"/>
                    </a:lnTo>
                    <a:lnTo>
                      <a:pt x="7" y="15"/>
                    </a:lnTo>
                    <a:lnTo>
                      <a:pt x="8" y="11"/>
                    </a:lnTo>
                    <a:lnTo>
                      <a:pt x="10" y="8"/>
                    </a:lnTo>
                    <a:lnTo>
                      <a:pt x="12" y="5"/>
                    </a:lnTo>
                    <a:lnTo>
                      <a:pt x="8"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18" name="Freeform 249">
                <a:extLst>
                  <a:ext uri="{FF2B5EF4-FFF2-40B4-BE49-F238E27FC236}">
                    <a16:creationId xmlns:a16="http://schemas.microsoft.com/office/drawing/2014/main" id="{471BEAFF-6800-F760-EF42-78AFB77A4880}"/>
                  </a:ext>
                </a:extLst>
              </p:cNvPr>
              <p:cNvSpPr>
                <a:spLocks/>
              </p:cNvSpPr>
              <p:nvPr/>
            </p:nvSpPr>
            <p:spPr bwMode="auto">
              <a:xfrm>
                <a:off x="3006" y="1778"/>
                <a:ext cx="39" cy="14"/>
              </a:xfrm>
              <a:custGeom>
                <a:avLst/>
                <a:gdLst>
                  <a:gd name="T0" fmla="*/ 39 w 39"/>
                  <a:gd name="T1" fmla="*/ 8 h 14"/>
                  <a:gd name="T2" fmla="*/ 35 w 39"/>
                  <a:gd name="T3" fmla="*/ 4 h 14"/>
                  <a:gd name="T4" fmla="*/ 30 w 39"/>
                  <a:gd name="T5" fmla="*/ 2 h 14"/>
                  <a:gd name="T6" fmla="*/ 24 w 39"/>
                  <a:gd name="T7" fmla="*/ 0 h 14"/>
                  <a:gd name="T8" fmla="*/ 19 w 39"/>
                  <a:gd name="T9" fmla="*/ 0 h 14"/>
                  <a:gd name="T10" fmla="*/ 14 w 39"/>
                  <a:gd name="T11" fmla="*/ 1 h 14"/>
                  <a:gd name="T12" fmla="*/ 9 w 39"/>
                  <a:gd name="T13" fmla="*/ 3 h 14"/>
                  <a:gd name="T14" fmla="*/ 4 w 39"/>
                  <a:gd name="T15" fmla="*/ 6 h 14"/>
                  <a:gd name="T16" fmla="*/ 0 w 39"/>
                  <a:gd name="T17" fmla="*/ 9 h 14"/>
                  <a:gd name="T18" fmla="*/ 4 w 39"/>
                  <a:gd name="T19" fmla="*/ 14 h 14"/>
                  <a:gd name="T20" fmla="*/ 8 w 39"/>
                  <a:gd name="T21" fmla="*/ 10 h 14"/>
                  <a:gd name="T22" fmla="*/ 12 w 39"/>
                  <a:gd name="T23" fmla="*/ 9 h 14"/>
                  <a:gd name="T24" fmla="*/ 15 w 39"/>
                  <a:gd name="T25" fmla="*/ 7 h 14"/>
                  <a:gd name="T26" fmla="*/ 19 w 39"/>
                  <a:gd name="T27" fmla="*/ 7 h 14"/>
                  <a:gd name="T28" fmla="*/ 23 w 39"/>
                  <a:gd name="T29" fmla="*/ 7 h 14"/>
                  <a:gd name="T30" fmla="*/ 28 w 39"/>
                  <a:gd name="T31" fmla="*/ 9 h 14"/>
                  <a:gd name="T32" fmla="*/ 32 w 39"/>
                  <a:gd name="T33" fmla="*/ 10 h 14"/>
                  <a:gd name="T34" fmla="*/ 35 w 39"/>
                  <a:gd name="T35" fmla="*/ 12 h 14"/>
                  <a:gd name="T36" fmla="*/ 39 w 39"/>
                  <a:gd name="T37" fmla="*/ 8 h 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9" h="14">
                    <a:moveTo>
                      <a:pt x="39" y="8"/>
                    </a:moveTo>
                    <a:lnTo>
                      <a:pt x="35" y="4"/>
                    </a:lnTo>
                    <a:lnTo>
                      <a:pt x="30" y="2"/>
                    </a:lnTo>
                    <a:lnTo>
                      <a:pt x="24" y="0"/>
                    </a:lnTo>
                    <a:lnTo>
                      <a:pt x="19" y="0"/>
                    </a:lnTo>
                    <a:lnTo>
                      <a:pt x="14" y="1"/>
                    </a:lnTo>
                    <a:lnTo>
                      <a:pt x="9" y="3"/>
                    </a:lnTo>
                    <a:lnTo>
                      <a:pt x="4" y="6"/>
                    </a:lnTo>
                    <a:lnTo>
                      <a:pt x="0" y="9"/>
                    </a:lnTo>
                    <a:lnTo>
                      <a:pt x="4" y="14"/>
                    </a:lnTo>
                    <a:lnTo>
                      <a:pt x="8" y="10"/>
                    </a:lnTo>
                    <a:lnTo>
                      <a:pt x="12" y="9"/>
                    </a:lnTo>
                    <a:lnTo>
                      <a:pt x="15" y="7"/>
                    </a:lnTo>
                    <a:lnTo>
                      <a:pt x="19" y="7"/>
                    </a:lnTo>
                    <a:lnTo>
                      <a:pt x="23" y="7"/>
                    </a:lnTo>
                    <a:lnTo>
                      <a:pt x="28" y="9"/>
                    </a:lnTo>
                    <a:lnTo>
                      <a:pt x="32" y="10"/>
                    </a:lnTo>
                    <a:lnTo>
                      <a:pt x="35" y="12"/>
                    </a:lnTo>
                    <a:lnTo>
                      <a:pt x="39" y="8"/>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19" name="Freeform 250">
                <a:extLst>
                  <a:ext uri="{FF2B5EF4-FFF2-40B4-BE49-F238E27FC236}">
                    <a16:creationId xmlns:a16="http://schemas.microsoft.com/office/drawing/2014/main" id="{DFF3737C-219A-6A12-0406-95254FD2D0E9}"/>
                  </a:ext>
                </a:extLst>
              </p:cNvPr>
              <p:cNvSpPr>
                <a:spLocks/>
              </p:cNvSpPr>
              <p:nvPr/>
            </p:nvSpPr>
            <p:spPr bwMode="auto">
              <a:xfrm>
                <a:off x="2517" y="2400"/>
                <a:ext cx="49" cy="49"/>
              </a:xfrm>
              <a:custGeom>
                <a:avLst/>
                <a:gdLst>
                  <a:gd name="T0" fmla="*/ 40 w 49"/>
                  <a:gd name="T1" fmla="*/ 7 h 49"/>
                  <a:gd name="T2" fmla="*/ 46 w 49"/>
                  <a:gd name="T3" fmla="*/ 14 h 49"/>
                  <a:gd name="T4" fmla="*/ 49 w 49"/>
                  <a:gd name="T5" fmla="*/ 23 h 49"/>
                  <a:gd name="T6" fmla="*/ 47 w 49"/>
                  <a:gd name="T7" fmla="*/ 33 h 49"/>
                  <a:gd name="T8" fmla="*/ 42 w 49"/>
                  <a:gd name="T9" fmla="*/ 41 h 49"/>
                  <a:gd name="T10" fmla="*/ 38 w 49"/>
                  <a:gd name="T11" fmla="*/ 44 h 49"/>
                  <a:gd name="T12" fmla="*/ 34 w 49"/>
                  <a:gd name="T13" fmla="*/ 47 h 49"/>
                  <a:gd name="T14" fmla="*/ 30 w 49"/>
                  <a:gd name="T15" fmla="*/ 48 h 49"/>
                  <a:gd name="T16" fmla="*/ 25 w 49"/>
                  <a:gd name="T17" fmla="*/ 49 h 49"/>
                  <a:gd name="T18" fmla="*/ 20 w 49"/>
                  <a:gd name="T19" fmla="*/ 49 h 49"/>
                  <a:gd name="T20" fmla="*/ 16 w 49"/>
                  <a:gd name="T21" fmla="*/ 47 h 49"/>
                  <a:gd name="T22" fmla="*/ 12 w 49"/>
                  <a:gd name="T23" fmla="*/ 46 h 49"/>
                  <a:gd name="T24" fmla="*/ 7 w 49"/>
                  <a:gd name="T25" fmla="*/ 42 h 49"/>
                  <a:gd name="T26" fmla="*/ 2 w 49"/>
                  <a:gd name="T27" fmla="*/ 34 h 49"/>
                  <a:gd name="T28" fmla="*/ 0 w 49"/>
                  <a:gd name="T29" fmla="*/ 25 h 49"/>
                  <a:gd name="T30" fmla="*/ 2 w 49"/>
                  <a:gd name="T31" fmla="*/ 16 h 49"/>
                  <a:gd name="T32" fmla="*/ 7 w 49"/>
                  <a:gd name="T33" fmla="*/ 8 h 49"/>
                  <a:gd name="T34" fmla="*/ 10 w 49"/>
                  <a:gd name="T35" fmla="*/ 5 h 49"/>
                  <a:gd name="T36" fmla="*/ 14 w 49"/>
                  <a:gd name="T37" fmla="*/ 2 h 49"/>
                  <a:gd name="T38" fmla="*/ 18 w 49"/>
                  <a:gd name="T39" fmla="*/ 0 h 49"/>
                  <a:gd name="T40" fmla="*/ 23 w 49"/>
                  <a:gd name="T41" fmla="*/ 0 h 49"/>
                  <a:gd name="T42" fmla="*/ 28 w 49"/>
                  <a:gd name="T43" fmla="*/ 0 h 49"/>
                  <a:gd name="T44" fmla="*/ 32 w 49"/>
                  <a:gd name="T45" fmla="*/ 2 h 49"/>
                  <a:gd name="T46" fmla="*/ 37 w 49"/>
                  <a:gd name="T47" fmla="*/ 4 h 49"/>
                  <a:gd name="T48" fmla="*/ 40 w 49"/>
                  <a:gd name="T49" fmla="*/ 7 h 4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9" h="49">
                    <a:moveTo>
                      <a:pt x="40" y="7"/>
                    </a:moveTo>
                    <a:lnTo>
                      <a:pt x="46" y="14"/>
                    </a:lnTo>
                    <a:lnTo>
                      <a:pt x="49" y="23"/>
                    </a:lnTo>
                    <a:lnTo>
                      <a:pt x="47" y="33"/>
                    </a:lnTo>
                    <a:lnTo>
                      <a:pt x="42" y="41"/>
                    </a:lnTo>
                    <a:lnTo>
                      <a:pt x="38" y="44"/>
                    </a:lnTo>
                    <a:lnTo>
                      <a:pt x="34" y="47"/>
                    </a:lnTo>
                    <a:lnTo>
                      <a:pt x="30" y="48"/>
                    </a:lnTo>
                    <a:lnTo>
                      <a:pt x="25" y="49"/>
                    </a:lnTo>
                    <a:lnTo>
                      <a:pt x="20" y="49"/>
                    </a:lnTo>
                    <a:lnTo>
                      <a:pt x="16" y="47"/>
                    </a:lnTo>
                    <a:lnTo>
                      <a:pt x="12" y="46"/>
                    </a:lnTo>
                    <a:lnTo>
                      <a:pt x="7" y="42"/>
                    </a:lnTo>
                    <a:lnTo>
                      <a:pt x="2" y="34"/>
                    </a:lnTo>
                    <a:lnTo>
                      <a:pt x="0" y="25"/>
                    </a:lnTo>
                    <a:lnTo>
                      <a:pt x="2" y="16"/>
                    </a:lnTo>
                    <a:lnTo>
                      <a:pt x="7" y="8"/>
                    </a:lnTo>
                    <a:lnTo>
                      <a:pt x="10" y="5"/>
                    </a:lnTo>
                    <a:lnTo>
                      <a:pt x="14" y="2"/>
                    </a:lnTo>
                    <a:lnTo>
                      <a:pt x="18" y="0"/>
                    </a:lnTo>
                    <a:lnTo>
                      <a:pt x="23" y="0"/>
                    </a:lnTo>
                    <a:lnTo>
                      <a:pt x="28" y="0"/>
                    </a:lnTo>
                    <a:lnTo>
                      <a:pt x="32" y="2"/>
                    </a:lnTo>
                    <a:lnTo>
                      <a:pt x="37" y="4"/>
                    </a:lnTo>
                    <a:lnTo>
                      <a:pt x="40" y="7"/>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20" name="Freeform 251">
                <a:extLst>
                  <a:ext uri="{FF2B5EF4-FFF2-40B4-BE49-F238E27FC236}">
                    <a16:creationId xmlns:a16="http://schemas.microsoft.com/office/drawing/2014/main" id="{D6667376-B053-BFD2-584C-3FF22AAD5238}"/>
                  </a:ext>
                </a:extLst>
              </p:cNvPr>
              <p:cNvSpPr>
                <a:spLocks/>
              </p:cNvSpPr>
              <p:nvPr/>
            </p:nvSpPr>
            <p:spPr bwMode="auto">
              <a:xfrm>
                <a:off x="2556" y="2405"/>
                <a:ext cx="13" cy="38"/>
              </a:xfrm>
              <a:custGeom>
                <a:avLst/>
                <a:gdLst>
                  <a:gd name="T0" fmla="*/ 6 w 13"/>
                  <a:gd name="T1" fmla="*/ 38 h 38"/>
                  <a:gd name="T2" fmla="*/ 9 w 13"/>
                  <a:gd name="T3" fmla="*/ 33 h 38"/>
                  <a:gd name="T4" fmla="*/ 11 w 13"/>
                  <a:gd name="T5" fmla="*/ 28 h 38"/>
                  <a:gd name="T6" fmla="*/ 13 w 13"/>
                  <a:gd name="T7" fmla="*/ 23 h 38"/>
                  <a:gd name="T8" fmla="*/ 13 w 13"/>
                  <a:gd name="T9" fmla="*/ 18 h 38"/>
                  <a:gd name="T10" fmla="*/ 12 w 13"/>
                  <a:gd name="T11" fmla="*/ 14 h 38"/>
                  <a:gd name="T12" fmla="*/ 11 w 13"/>
                  <a:gd name="T13" fmla="*/ 8 h 38"/>
                  <a:gd name="T14" fmla="*/ 8 w 13"/>
                  <a:gd name="T15" fmla="*/ 4 h 38"/>
                  <a:gd name="T16" fmla="*/ 4 w 13"/>
                  <a:gd name="T17" fmla="*/ 0 h 38"/>
                  <a:gd name="T18" fmla="*/ 0 w 13"/>
                  <a:gd name="T19" fmla="*/ 4 h 38"/>
                  <a:gd name="T20" fmla="*/ 2 w 13"/>
                  <a:gd name="T21" fmla="*/ 7 h 38"/>
                  <a:gd name="T22" fmla="*/ 5 w 13"/>
                  <a:gd name="T23" fmla="*/ 11 h 38"/>
                  <a:gd name="T24" fmla="*/ 6 w 13"/>
                  <a:gd name="T25" fmla="*/ 14 h 38"/>
                  <a:gd name="T26" fmla="*/ 6 w 13"/>
                  <a:gd name="T27" fmla="*/ 18 h 38"/>
                  <a:gd name="T28" fmla="*/ 6 w 13"/>
                  <a:gd name="T29" fmla="*/ 23 h 38"/>
                  <a:gd name="T30" fmla="*/ 5 w 13"/>
                  <a:gd name="T31" fmla="*/ 27 h 38"/>
                  <a:gd name="T32" fmla="*/ 3 w 13"/>
                  <a:gd name="T33" fmla="*/ 30 h 38"/>
                  <a:gd name="T34" fmla="*/ 1 w 13"/>
                  <a:gd name="T35" fmla="*/ 33 h 38"/>
                  <a:gd name="T36" fmla="*/ 6 w 13"/>
                  <a:gd name="T37" fmla="*/ 38 h 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 h="38">
                    <a:moveTo>
                      <a:pt x="6" y="38"/>
                    </a:moveTo>
                    <a:lnTo>
                      <a:pt x="9" y="33"/>
                    </a:lnTo>
                    <a:lnTo>
                      <a:pt x="11" y="28"/>
                    </a:lnTo>
                    <a:lnTo>
                      <a:pt x="13" y="23"/>
                    </a:lnTo>
                    <a:lnTo>
                      <a:pt x="13" y="18"/>
                    </a:lnTo>
                    <a:lnTo>
                      <a:pt x="12" y="14"/>
                    </a:lnTo>
                    <a:lnTo>
                      <a:pt x="11" y="8"/>
                    </a:lnTo>
                    <a:lnTo>
                      <a:pt x="8" y="4"/>
                    </a:lnTo>
                    <a:lnTo>
                      <a:pt x="4" y="0"/>
                    </a:lnTo>
                    <a:lnTo>
                      <a:pt x="0" y="4"/>
                    </a:lnTo>
                    <a:lnTo>
                      <a:pt x="2" y="7"/>
                    </a:lnTo>
                    <a:lnTo>
                      <a:pt x="5" y="11"/>
                    </a:lnTo>
                    <a:lnTo>
                      <a:pt x="6" y="14"/>
                    </a:lnTo>
                    <a:lnTo>
                      <a:pt x="6" y="18"/>
                    </a:lnTo>
                    <a:lnTo>
                      <a:pt x="6" y="23"/>
                    </a:lnTo>
                    <a:lnTo>
                      <a:pt x="5" y="27"/>
                    </a:lnTo>
                    <a:lnTo>
                      <a:pt x="3" y="30"/>
                    </a:lnTo>
                    <a:lnTo>
                      <a:pt x="1" y="33"/>
                    </a:lnTo>
                    <a:lnTo>
                      <a:pt x="6" y="38"/>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21" name="Freeform 252">
                <a:extLst>
                  <a:ext uri="{FF2B5EF4-FFF2-40B4-BE49-F238E27FC236}">
                    <a16:creationId xmlns:a16="http://schemas.microsoft.com/office/drawing/2014/main" id="{7EFB3585-B62A-14FE-F5BF-FA8F0776C611}"/>
                  </a:ext>
                </a:extLst>
              </p:cNvPr>
              <p:cNvSpPr>
                <a:spLocks/>
              </p:cNvSpPr>
              <p:nvPr/>
            </p:nvSpPr>
            <p:spPr bwMode="auto">
              <a:xfrm>
                <a:off x="2522" y="2438"/>
                <a:ext cx="40" cy="14"/>
              </a:xfrm>
              <a:custGeom>
                <a:avLst/>
                <a:gdLst>
                  <a:gd name="T0" fmla="*/ 0 w 40"/>
                  <a:gd name="T1" fmla="*/ 6 h 14"/>
                  <a:gd name="T2" fmla="*/ 5 w 40"/>
                  <a:gd name="T3" fmla="*/ 10 h 14"/>
                  <a:gd name="T4" fmla="*/ 10 w 40"/>
                  <a:gd name="T5" fmla="*/ 13 h 14"/>
                  <a:gd name="T6" fmla="*/ 15 w 40"/>
                  <a:gd name="T7" fmla="*/ 14 h 14"/>
                  <a:gd name="T8" fmla="*/ 20 w 40"/>
                  <a:gd name="T9" fmla="*/ 14 h 14"/>
                  <a:gd name="T10" fmla="*/ 25 w 40"/>
                  <a:gd name="T11" fmla="*/ 13 h 14"/>
                  <a:gd name="T12" fmla="*/ 30 w 40"/>
                  <a:gd name="T13" fmla="*/ 11 h 14"/>
                  <a:gd name="T14" fmla="*/ 35 w 40"/>
                  <a:gd name="T15" fmla="*/ 9 h 14"/>
                  <a:gd name="T16" fmla="*/ 40 w 40"/>
                  <a:gd name="T17" fmla="*/ 5 h 14"/>
                  <a:gd name="T18" fmla="*/ 35 w 40"/>
                  <a:gd name="T19" fmla="*/ 0 h 14"/>
                  <a:gd name="T20" fmla="*/ 31 w 40"/>
                  <a:gd name="T21" fmla="*/ 4 h 14"/>
                  <a:gd name="T22" fmla="*/ 27 w 40"/>
                  <a:gd name="T23" fmla="*/ 6 h 14"/>
                  <a:gd name="T24" fmla="*/ 24 w 40"/>
                  <a:gd name="T25" fmla="*/ 7 h 14"/>
                  <a:gd name="T26" fmla="*/ 20 w 40"/>
                  <a:gd name="T27" fmla="*/ 8 h 14"/>
                  <a:gd name="T28" fmla="*/ 16 w 40"/>
                  <a:gd name="T29" fmla="*/ 8 h 14"/>
                  <a:gd name="T30" fmla="*/ 12 w 40"/>
                  <a:gd name="T31" fmla="*/ 6 h 14"/>
                  <a:gd name="T32" fmla="*/ 8 w 40"/>
                  <a:gd name="T33" fmla="*/ 4 h 14"/>
                  <a:gd name="T34" fmla="*/ 5 w 40"/>
                  <a:gd name="T35" fmla="*/ 2 h 14"/>
                  <a:gd name="T36" fmla="*/ 0 w 40"/>
                  <a:gd name="T37" fmla="*/ 6 h 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14">
                    <a:moveTo>
                      <a:pt x="0" y="6"/>
                    </a:moveTo>
                    <a:lnTo>
                      <a:pt x="5" y="10"/>
                    </a:lnTo>
                    <a:lnTo>
                      <a:pt x="10" y="13"/>
                    </a:lnTo>
                    <a:lnTo>
                      <a:pt x="15" y="14"/>
                    </a:lnTo>
                    <a:lnTo>
                      <a:pt x="20" y="14"/>
                    </a:lnTo>
                    <a:lnTo>
                      <a:pt x="25" y="13"/>
                    </a:lnTo>
                    <a:lnTo>
                      <a:pt x="30" y="11"/>
                    </a:lnTo>
                    <a:lnTo>
                      <a:pt x="35" y="9"/>
                    </a:lnTo>
                    <a:lnTo>
                      <a:pt x="40" y="5"/>
                    </a:lnTo>
                    <a:lnTo>
                      <a:pt x="35" y="0"/>
                    </a:lnTo>
                    <a:lnTo>
                      <a:pt x="31" y="4"/>
                    </a:lnTo>
                    <a:lnTo>
                      <a:pt x="27" y="6"/>
                    </a:lnTo>
                    <a:lnTo>
                      <a:pt x="24" y="7"/>
                    </a:lnTo>
                    <a:lnTo>
                      <a:pt x="20" y="8"/>
                    </a:lnTo>
                    <a:lnTo>
                      <a:pt x="16" y="8"/>
                    </a:lnTo>
                    <a:lnTo>
                      <a:pt x="12" y="6"/>
                    </a:lnTo>
                    <a:lnTo>
                      <a:pt x="8" y="4"/>
                    </a:lnTo>
                    <a:lnTo>
                      <a:pt x="5" y="2"/>
                    </a:lnTo>
                    <a:lnTo>
                      <a:pt x="0" y="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22" name="Freeform 253">
                <a:extLst>
                  <a:ext uri="{FF2B5EF4-FFF2-40B4-BE49-F238E27FC236}">
                    <a16:creationId xmlns:a16="http://schemas.microsoft.com/office/drawing/2014/main" id="{70CE45D5-D3DF-D712-89F7-7A142202E6D0}"/>
                  </a:ext>
                </a:extLst>
              </p:cNvPr>
              <p:cNvSpPr>
                <a:spLocks/>
              </p:cNvSpPr>
              <p:nvPr/>
            </p:nvSpPr>
            <p:spPr bwMode="auto">
              <a:xfrm>
                <a:off x="2514" y="2405"/>
                <a:ext cx="13" cy="39"/>
              </a:xfrm>
              <a:custGeom>
                <a:avLst/>
                <a:gdLst>
                  <a:gd name="T0" fmla="*/ 7 w 13"/>
                  <a:gd name="T1" fmla="*/ 0 h 39"/>
                  <a:gd name="T2" fmla="*/ 3 w 13"/>
                  <a:gd name="T3" fmla="*/ 5 h 39"/>
                  <a:gd name="T4" fmla="*/ 1 w 13"/>
                  <a:gd name="T5" fmla="*/ 10 h 39"/>
                  <a:gd name="T6" fmla="*/ 0 w 13"/>
                  <a:gd name="T7" fmla="*/ 15 h 39"/>
                  <a:gd name="T8" fmla="*/ 0 w 13"/>
                  <a:gd name="T9" fmla="*/ 20 h 39"/>
                  <a:gd name="T10" fmla="*/ 0 w 13"/>
                  <a:gd name="T11" fmla="*/ 25 h 39"/>
                  <a:gd name="T12" fmla="*/ 2 w 13"/>
                  <a:gd name="T13" fmla="*/ 31 h 39"/>
                  <a:gd name="T14" fmla="*/ 5 w 13"/>
                  <a:gd name="T15" fmla="*/ 35 h 39"/>
                  <a:gd name="T16" fmla="*/ 8 w 13"/>
                  <a:gd name="T17" fmla="*/ 39 h 39"/>
                  <a:gd name="T18" fmla="*/ 13 w 13"/>
                  <a:gd name="T19" fmla="*/ 35 h 39"/>
                  <a:gd name="T20" fmla="*/ 10 w 13"/>
                  <a:gd name="T21" fmla="*/ 32 h 39"/>
                  <a:gd name="T22" fmla="*/ 8 w 13"/>
                  <a:gd name="T23" fmla="*/ 28 h 39"/>
                  <a:gd name="T24" fmla="*/ 6 w 13"/>
                  <a:gd name="T25" fmla="*/ 24 h 39"/>
                  <a:gd name="T26" fmla="*/ 6 w 13"/>
                  <a:gd name="T27" fmla="*/ 20 h 39"/>
                  <a:gd name="T28" fmla="*/ 6 w 13"/>
                  <a:gd name="T29" fmla="*/ 16 h 39"/>
                  <a:gd name="T30" fmla="*/ 8 w 13"/>
                  <a:gd name="T31" fmla="*/ 12 h 39"/>
                  <a:gd name="T32" fmla="*/ 9 w 13"/>
                  <a:gd name="T33" fmla="*/ 9 h 39"/>
                  <a:gd name="T34" fmla="*/ 11 w 13"/>
                  <a:gd name="T35" fmla="*/ 5 h 39"/>
                  <a:gd name="T36" fmla="*/ 7 w 13"/>
                  <a:gd name="T37" fmla="*/ 0 h 3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 h="39">
                    <a:moveTo>
                      <a:pt x="7" y="0"/>
                    </a:moveTo>
                    <a:lnTo>
                      <a:pt x="3" y="5"/>
                    </a:lnTo>
                    <a:lnTo>
                      <a:pt x="1" y="10"/>
                    </a:lnTo>
                    <a:lnTo>
                      <a:pt x="0" y="15"/>
                    </a:lnTo>
                    <a:lnTo>
                      <a:pt x="0" y="20"/>
                    </a:lnTo>
                    <a:lnTo>
                      <a:pt x="0" y="25"/>
                    </a:lnTo>
                    <a:lnTo>
                      <a:pt x="2" y="31"/>
                    </a:lnTo>
                    <a:lnTo>
                      <a:pt x="5" y="35"/>
                    </a:lnTo>
                    <a:lnTo>
                      <a:pt x="8" y="39"/>
                    </a:lnTo>
                    <a:lnTo>
                      <a:pt x="13" y="35"/>
                    </a:lnTo>
                    <a:lnTo>
                      <a:pt x="10" y="32"/>
                    </a:lnTo>
                    <a:lnTo>
                      <a:pt x="8" y="28"/>
                    </a:lnTo>
                    <a:lnTo>
                      <a:pt x="6" y="24"/>
                    </a:lnTo>
                    <a:lnTo>
                      <a:pt x="6" y="20"/>
                    </a:lnTo>
                    <a:lnTo>
                      <a:pt x="6" y="16"/>
                    </a:lnTo>
                    <a:lnTo>
                      <a:pt x="8" y="12"/>
                    </a:lnTo>
                    <a:lnTo>
                      <a:pt x="9" y="9"/>
                    </a:lnTo>
                    <a:lnTo>
                      <a:pt x="11" y="5"/>
                    </a:lnTo>
                    <a:lnTo>
                      <a:pt x="7"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23" name="Freeform 254">
                <a:extLst>
                  <a:ext uri="{FF2B5EF4-FFF2-40B4-BE49-F238E27FC236}">
                    <a16:creationId xmlns:a16="http://schemas.microsoft.com/office/drawing/2014/main" id="{E077733F-F40A-6AAA-440E-D8205032A8F9}"/>
                  </a:ext>
                </a:extLst>
              </p:cNvPr>
              <p:cNvSpPr>
                <a:spLocks/>
              </p:cNvSpPr>
              <p:nvPr/>
            </p:nvSpPr>
            <p:spPr bwMode="auto">
              <a:xfrm>
                <a:off x="2521" y="2396"/>
                <a:ext cx="39" cy="14"/>
              </a:xfrm>
              <a:custGeom>
                <a:avLst/>
                <a:gdLst>
                  <a:gd name="T0" fmla="*/ 39 w 39"/>
                  <a:gd name="T1" fmla="*/ 9 h 14"/>
                  <a:gd name="T2" fmla="*/ 35 w 39"/>
                  <a:gd name="T3" fmla="*/ 4 h 14"/>
                  <a:gd name="T4" fmla="*/ 30 w 39"/>
                  <a:gd name="T5" fmla="*/ 3 h 14"/>
                  <a:gd name="T6" fmla="*/ 24 w 39"/>
                  <a:gd name="T7" fmla="*/ 0 h 14"/>
                  <a:gd name="T8" fmla="*/ 19 w 39"/>
                  <a:gd name="T9" fmla="*/ 0 h 14"/>
                  <a:gd name="T10" fmla="*/ 14 w 39"/>
                  <a:gd name="T11" fmla="*/ 1 h 14"/>
                  <a:gd name="T12" fmla="*/ 8 w 39"/>
                  <a:gd name="T13" fmla="*/ 4 h 14"/>
                  <a:gd name="T14" fmla="*/ 4 w 39"/>
                  <a:gd name="T15" fmla="*/ 6 h 14"/>
                  <a:gd name="T16" fmla="*/ 0 w 39"/>
                  <a:gd name="T17" fmla="*/ 9 h 14"/>
                  <a:gd name="T18" fmla="*/ 4 w 39"/>
                  <a:gd name="T19" fmla="*/ 14 h 14"/>
                  <a:gd name="T20" fmla="*/ 8 w 39"/>
                  <a:gd name="T21" fmla="*/ 11 h 14"/>
                  <a:gd name="T22" fmla="*/ 12 w 39"/>
                  <a:gd name="T23" fmla="*/ 9 h 14"/>
                  <a:gd name="T24" fmla="*/ 15 w 39"/>
                  <a:gd name="T25" fmla="*/ 8 h 14"/>
                  <a:gd name="T26" fmla="*/ 19 w 39"/>
                  <a:gd name="T27" fmla="*/ 8 h 14"/>
                  <a:gd name="T28" fmla="*/ 23 w 39"/>
                  <a:gd name="T29" fmla="*/ 8 h 14"/>
                  <a:gd name="T30" fmla="*/ 27 w 39"/>
                  <a:gd name="T31" fmla="*/ 9 h 14"/>
                  <a:gd name="T32" fmla="*/ 31 w 39"/>
                  <a:gd name="T33" fmla="*/ 10 h 14"/>
                  <a:gd name="T34" fmla="*/ 35 w 39"/>
                  <a:gd name="T35" fmla="*/ 13 h 14"/>
                  <a:gd name="T36" fmla="*/ 39 w 39"/>
                  <a:gd name="T37" fmla="*/ 9 h 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9" h="14">
                    <a:moveTo>
                      <a:pt x="39" y="9"/>
                    </a:moveTo>
                    <a:lnTo>
                      <a:pt x="35" y="4"/>
                    </a:lnTo>
                    <a:lnTo>
                      <a:pt x="30" y="3"/>
                    </a:lnTo>
                    <a:lnTo>
                      <a:pt x="24" y="0"/>
                    </a:lnTo>
                    <a:lnTo>
                      <a:pt x="19" y="0"/>
                    </a:lnTo>
                    <a:lnTo>
                      <a:pt x="14" y="1"/>
                    </a:lnTo>
                    <a:lnTo>
                      <a:pt x="8" y="4"/>
                    </a:lnTo>
                    <a:lnTo>
                      <a:pt x="4" y="6"/>
                    </a:lnTo>
                    <a:lnTo>
                      <a:pt x="0" y="9"/>
                    </a:lnTo>
                    <a:lnTo>
                      <a:pt x="4" y="14"/>
                    </a:lnTo>
                    <a:lnTo>
                      <a:pt x="8" y="11"/>
                    </a:lnTo>
                    <a:lnTo>
                      <a:pt x="12" y="9"/>
                    </a:lnTo>
                    <a:lnTo>
                      <a:pt x="15" y="8"/>
                    </a:lnTo>
                    <a:lnTo>
                      <a:pt x="19" y="8"/>
                    </a:lnTo>
                    <a:lnTo>
                      <a:pt x="23" y="8"/>
                    </a:lnTo>
                    <a:lnTo>
                      <a:pt x="27" y="9"/>
                    </a:lnTo>
                    <a:lnTo>
                      <a:pt x="31" y="10"/>
                    </a:lnTo>
                    <a:lnTo>
                      <a:pt x="35" y="13"/>
                    </a:lnTo>
                    <a:lnTo>
                      <a:pt x="39" y="9"/>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24" name="Freeform 255">
                <a:extLst>
                  <a:ext uri="{FF2B5EF4-FFF2-40B4-BE49-F238E27FC236}">
                    <a16:creationId xmlns:a16="http://schemas.microsoft.com/office/drawing/2014/main" id="{ED396A44-F1B3-0C31-8151-918E4DB7279B}"/>
                  </a:ext>
                </a:extLst>
              </p:cNvPr>
              <p:cNvSpPr>
                <a:spLocks/>
              </p:cNvSpPr>
              <p:nvPr/>
            </p:nvSpPr>
            <p:spPr bwMode="auto">
              <a:xfrm>
                <a:off x="2095" y="2108"/>
                <a:ext cx="48" cy="49"/>
              </a:xfrm>
              <a:custGeom>
                <a:avLst/>
                <a:gdLst>
                  <a:gd name="T0" fmla="*/ 41 w 48"/>
                  <a:gd name="T1" fmla="*/ 7 h 49"/>
                  <a:gd name="T2" fmla="*/ 46 w 48"/>
                  <a:gd name="T3" fmla="*/ 14 h 49"/>
                  <a:gd name="T4" fmla="*/ 48 w 48"/>
                  <a:gd name="T5" fmla="*/ 23 h 49"/>
                  <a:gd name="T6" fmla="*/ 46 w 48"/>
                  <a:gd name="T7" fmla="*/ 33 h 49"/>
                  <a:gd name="T8" fmla="*/ 42 w 48"/>
                  <a:gd name="T9" fmla="*/ 41 h 49"/>
                  <a:gd name="T10" fmla="*/ 37 w 48"/>
                  <a:gd name="T11" fmla="*/ 45 h 49"/>
                  <a:gd name="T12" fmla="*/ 34 w 48"/>
                  <a:gd name="T13" fmla="*/ 47 h 49"/>
                  <a:gd name="T14" fmla="*/ 29 w 48"/>
                  <a:gd name="T15" fmla="*/ 49 h 49"/>
                  <a:gd name="T16" fmla="*/ 25 w 48"/>
                  <a:gd name="T17" fmla="*/ 49 h 49"/>
                  <a:gd name="T18" fmla="*/ 20 w 48"/>
                  <a:gd name="T19" fmla="*/ 49 h 49"/>
                  <a:gd name="T20" fmla="*/ 16 w 48"/>
                  <a:gd name="T21" fmla="*/ 47 h 49"/>
                  <a:gd name="T22" fmla="*/ 11 w 48"/>
                  <a:gd name="T23" fmla="*/ 45 h 49"/>
                  <a:gd name="T24" fmla="*/ 8 w 48"/>
                  <a:gd name="T25" fmla="*/ 42 h 49"/>
                  <a:gd name="T26" fmla="*/ 2 w 48"/>
                  <a:gd name="T27" fmla="*/ 35 h 49"/>
                  <a:gd name="T28" fmla="*/ 0 w 48"/>
                  <a:gd name="T29" fmla="*/ 26 h 49"/>
                  <a:gd name="T30" fmla="*/ 1 w 48"/>
                  <a:gd name="T31" fmla="*/ 16 h 49"/>
                  <a:gd name="T32" fmla="*/ 6 w 48"/>
                  <a:gd name="T33" fmla="*/ 7 h 49"/>
                  <a:gd name="T34" fmla="*/ 10 w 48"/>
                  <a:gd name="T35" fmla="*/ 4 h 49"/>
                  <a:gd name="T36" fmla="*/ 14 w 48"/>
                  <a:gd name="T37" fmla="*/ 3 h 49"/>
                  <a:gd name="T38" fmla="*/ 18 w 48"/>
                  <a:gd name="T39" fmla="*/ 1 h 49"/>
                  <a:gd name="T40" fmla="*/ 23 w 48"/>
                  <a:gd name="T41" fmla="*/ 0 h 49"/>
                  <a:gd name="T42" fmla="*/ 28 w 48"/>
                  <a:gd name="T43" fmla="*/ 0 h 49"/>
                  <a:gd name="T44" fmla="*/ 32 w 48"/>
                  <a:gd name="T45" fmla="*/ 2 h 49"/>
                  <a:gd name="T46" fmla="*/ 37 w 48"/>
                  <a:gd name="T47" fmla="*/ 3 h 49"/>
                  <a:gd name="T48" fmla="*/ 41 w 48"/>
                  <a:gd name="T49" fmla="*/ 7 h 4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8" h="49">
                    <a:moveTo>
                      <a:pt x="41" y="7"/>
                    </a:moveTo>
                    <a:lnTo>
                      <a:pt x="46" y="14"/>
                    </a:lnTo>
                    <a:lnTo>
                      <a:pt x="48" y="23"/>
                    </a:lnTo>
                    <a:lnTo>
                      <a:pt x="46" y="33"/>
                    </a:lnTo>
                    <a:lnTo>
                      <a:pt x="42" y="41"/>
                    </a:lnTo>
                    <a:lnTo>
                      <a:pt x="37" y="45"/>
                    </a:lnTo>
                    <a:lnTo>
                      <a:pt x="34" y="47"/>
                    </a:lnTo>
                    <a:lnTo>
                      <a:pt x="29" y="49"/>
                    </a:lnTo>
                    <a:lnTo>
                      <a:pt x="25" y="49"/>
                    </a:lnTo>
                    <a:lnTo>
                      <a:pt x="20" y="49"/>
                    </a:lnTo>
                    <a:lnTo>
                      <a:pt x="16" y="47"/>
                    </a:lnTo>
                    <a:lnTo>
                      <a:pt x="11" y="45"/>
                    </a:lnTo>
                    <a:lnTo>
                      <a:pt x="8" y="42"/>
                    </a:lnTo>
                    <a:lnTo>
                      <a:pt x="2" y="35"/>
                    </a:lnTo>
                    <a:lnTo>
                      <a:pt x="0" y="26"/>
                    </a:lnTo>
                    <a:lnTo>
                      <a:pt x="1" y="16"/>
                    </a:lnTo>
                    <a:lnTo>
                      <a:pt x="6" y="7"/>
                    </a:lnTo>
                    <a:lnTo>
                      <a:pt x="10" y="4"/>
                    </a:lnTo>
                    <a:lnTo>
                      <a:pt x="14" y="3"/>
                    </a:lnTo>
                    <a:lnTo>
                      <a:pt x="18" y="1"/>
                    </a:lnTo>
                    <a:lnTo>
                      <a:pt x="23" y="0"/>
                    </a:lnTo>
                    <a:lnTo>
                      <a:pt x="28" y="0"/>
                    </a:lnTo>
                    <a:lnTo>
                      <a:pt x="32" y="2"/>
                    </a:lnTo>
                    <a:lnTo>
                      <a:pt x="37" y="3"/>
                    </a:lnTo>
                    <a:lnTo>
                      <a:pt x="41" y="7"/>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25" name="Freeform 256">
                <a:extLst>
                  <a:ext uri="{FF2B5EF4-FFF2-40B4-BE49-F238E27FC236}">
                    <a16:creationId xmlns:a16="http://schemas.microsoft.com/office/drawing/2014/main" id="{85119182-D447-3CC2-A7D2-1BF0AD612405}"/>
                  </a:ext>
                </a:extLst>
              </p:cNvPr>
              <p:cNvSpPr>
                <a:spLocks/>
              </p:cNvSpPr>
              <p:nvPr/>
            </p:nvSpPr>
            <p:spPr bwMode="auto">
              <a:xfrm>
                <a:off x="2133" y="2112"/>
                <a:ext cx="13" cy="40"/>
              </a:xfrm>
              <a:custGeom>
                <a:avLst/>
                <a:gdLst>
                  <a:gd name="T0" fmla="*/ 6 w 13"/>
                  <a:gd name="T1" fmla="*/ 40 h 40"/>
                  <a:gd name="T2" fmla="*/ 10 w 13"/>
                  <a:gd name="T3" fmla="*/ 35 h 40"/>
                  <a:gd name="T4" fmla="*/ 12 w 13"/>
                  <a:gd name="T5" fmla="*/ 30 h 40"/>
                  <a:gd name="T6" fmla="*/ 13 w 13"/>
                  <a:gd name="T7" fmla="*/ 25 h 40"/>
                  <a:gd name="T8" fmla="*/ 13 w 13"/>
                  <a:gd name="T9" fmla="*/ 19 h 40"/>
                  <a:gd name="T10" fmla="*/ 13 w 13"/>
                  <a:gd name="T11" fmla="*/ 14 h 40"/>
                  <a:gd name="T12" fmla="*/ 11 w 13"/>
                  <a:gd name="T13" fmla="*/ 8 h 40"/>
                  <a:gd name="T14" fmla="*/ 8 w 13"/>
                  <a:gd name="T15" fmla="*/ 5 h 40"/>
                  <a:gd name="T16" fmla="*/ 4 w 13"/>
                  <a:gd name="T17" fmla="*/ 0 h 40"/>
                  <a:gd name="T18" fmla="*/ 0 w 13"/>
                  <a:gd name="T19" fmla="*/ 5 h 40"/>
                  <a:gd name="T20" fmla="*/ 3 w 13"/>
                  <a:gd name="T21" fmla="*/ 8 h 40"/>
                  <a:gd name="T22" fmla="*/ 5 w 13"/>
                  <a:gd name="T23" fmla="*/ 12 h 40"/>
                  <a:gd name="T24" fmla="*/ 6 w 13"/>
                  <a:gd name="T25" fmla="*/ 16 h 40"/>
                  <a:gd name="T26" fmla="*/ 7 w 13"/>
                  <a:gd name="T27" fmla="*/ 19 h 40"/>
                  <a:gd name="T28" fmla="*/ 7 w 13"/>
                  <a:gd name="T29" fmla="*/ 24 h 40"/>
                  <a:gd name="T30" fmla="*/ 5 w 13"/>
                  <a:gd name="T31" fmla="*/ 28 h 40"/>
                  <a:gd name="T32" fmla="*/ 4 w 13"/>
                  <a:gd name="T33" fmla="*/ 31 h 40"/>
                  <a:gd name="T34" fmla="*/ 1 w 13"/>
                  <a:gd name="T35" fmla="*/ 35 h 40"/>
                  <a:gd name="T36" fmla="*/ 6 w 13"/>
                  <a:gd name="T37" fmla="*/ 40 h 4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 h="40">
                    <a:moveTo>
                      <a:pt x="6" y="40"/>
                    </a:moveTo>
                    <a:lnTo>
                      <a:pt x="10" y="35"/>
                    </a:lnTo>
                    <a:lnTo>
                      <a:pt x="12" y="30"/>
                    </a:lnTo>
                    <a:lnTo>
                      <a:pt x="13" y="25"/>
                    </a:lnTo>
                    <a:lnTo>
                      <a:pt x="13" y="19"/>
                    </a:lnTo>
                    <a:lnTo>
                      <a:pt x="13" y="14"/>
                    </a:lnTo>
                    <a:lnTo>
                      <a:pt x="11" y="8"/>
                    </a:lnTo>
                    <a:lnTo>
                      <a:pt x="8" y="5"/>
                    </a:lnTo>
                    <a:lnTo>
                      <a:pt x="4" y="0"/>
                    </a:lnTo>
                    <a:lnTo>
                      <a:pt x="0" y="5"/>
                    </a:lnTo>
                    <a:lnTo>
                      <a:pt x="3" y="8"/>
                    </a:lnTo>
                    <a:lnTo>
                      <a:pt x="5" y="12"/>
                    </a:lnTo>
                    <a:lnTo>
                      <a:pt x="6" y="16"/>
                    </a:lnTo>
                    <a:lnTo>
                      <a:pt x="7" y="19"/>
                    </a:lnTo>
                    <a:lnTo>
                      <a:pt x="7" y="24"/>
                    </a:lnTo>
                    <a:lnTo>
                      <a:pt x="5" y="28"/>
                    </a:lnTo>
                    <a:lnTo>
                      <a:pt x="4" y="31"/>
                    </a:lnTo>
                    <a:lnTo>
                      <a:pt x="1" y="35"/>
                    </a:lnTo>
                    <a:lnTo>
                      <a:pt x="6" y="4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26" name="Freeform 257">
                <a:extLst>
                  <a:ext uri="{FF2B5EF4-FFF2-40B4-BE49-F238E27FC236}">
                    <a16:creationId xmlns:a16="http://schemas.microsoft.com/office/drawing/2014/main" id="{92D4CC05-F7F2-6EB1-0278-8014D2840D19}"/>
                  </a:ext>
                </a:extLst>
              </p:cNvPr>
              <p:cNvSpPr>
                <a:spLocks/>
              </p:cNvSpPr>
              <p:nvPr/>
            </p:nvSpPr>
            <p:spPr bwMode="auto">
              <a:xfrm>
                <a:off x="2100" y="2147"/>
                <a:ext cx="39" cy="13"/>
              </a:xfrm>
              <a:custGeom>
                <a:avLst/>
                <a:gdLst>
                  <a:gd name="T0" fmla="*/ 0 w 39"/>
                  <a:gd name="T1" fmla="*/ 6 h 13"/>
                  <a:gd name="T2" fmla="*/ 4 w 39"/>
                  <a:gd name="T3" fmla="*/ 10 h 13"/>
                  <a:gd name="T4" fmla="*/ 9 w 39"/>
                  <a:gd name="T5" fmla="*/ 11 h 13"/>
                  <a:gd name="T6" fmla="*/ 14 w 39"/>
                  <a:gd name="T7" fmla="*/ 13 h 13"/>
                  <a:gd name="T8" fmla="*/ 20 w 39"/>
                  <a:gd name="T9" fmla="*/ 13 h 13"/>
                  <a:gd name="T10" fmla="*/ 25 w 39"/>
                  <a:gd name="T11" fmla="*/ 13 h 13"/>
                  <a:gd name="T12" fmla="*/ 31 w 39"/>
                  <a:gd name="T13" fmla="*/ 10 h 13"/>
                  <a:gd name="T14" fmla="*/ 34 w 39"/>
                  <a:gd name="T15" fmla="*/ 8 h 13"/>
                  <a:gd name="T16" fmla="*/ 39 w 39"/>
                  <a:gd name="T17" fmla="*/ 5 h 13"/>
                  <a:gd name="T18" fmla="*/ 34 w 39"/>
                  <a:gd name="T19" fmla="*/ 0 h 13"/>
                  <a:gd name="T20" fmla="*/ 31 w 39"/>
                  <a:gd name="T21" fmla="*/ 3 h 13"/>
                  <a:gd name="T22" fmla="*/ 27 w 39"/>
                  <a:gd name="T23" fmla="*/ 5 h 13"/>
                  <a:gd name="T24" fmla="*/ 24 w 39"/>
                  <a:gd name="T25" fmla="*/ 6 h 13"/>
                  <a:gd name="T26" fmla="*/ 20 w 39"/>
                  <a:gd name="T27" fmla="*/ 6 h 13"/>
                  <a:gd name="T28" fmla="*/ 16 w 39"/>
                  <a:gd name="T29" fmla="*/ 6 h 13"/>
                  <a:gd name="T30" fmla="*/ 12 w 39"/>
                  <a:gd name="T31" fmla="*/ 5 h 13"/>
                  <a:gd name="T32" fmla="*/ 8 w 39"/>
                  <a:gd name="T33" fmla="*/ 4 h 13"/>
                  <a:gd name="T34" fmla="*/ 4 w 39"/>
                  <a:gd name="T35" fmla="*/ 1 h 13"/>
                  <a:gd name="T36" fmla="*/ 0 w 39"/>
                  <a:gd name="T37" fmla="*/ 6 h 1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9" h="13">
                    <a:moveTo>
                      <a:pt x="0" y="6"/>
                    </a:moveTo>
                    <a:lnTo>
                      <a:pt x="4" y="10"/>
                    </a:lnTo>
                    <a:lnTo>
                      <a:pt x="9" y="11"/>
                    </a:lnTo>
                    <a:lnTo>
                      <a:pt x="14" y="13"/>
                    </a:lnTo>
                    <a:lnTo>
                      <a:pt x="20" y="13"/>
                    </a:lnTo>
                    <a:lnTo>
                      <a:pt x="25" y="13"/>
                    </a:lnTo>
                    <a:lnTo>
                      <a:pt x="31" y="10"/>
                    </a:lnTo>
                    <a:lnTo>
                      <a:pt x="34" y="8"/>
                    </a:lnTo>
                    <a:lnTo>
                      <a:pt x="39" y="5"/>
                    </a:lnTo>
                    <a:lnTo>
                      <a:pt x="34" y="0"/>
                    </a:lnTo>
                    <a:lnTo>
                      <a:pt x="31" y="3"/>
                    </a:lnTo>
                    <a:lnTo>
                      <a:pt x="27" y="5"/>
                    </a:lnTo>
                    <a:lnTo>
                      <a:pt x="24" y="6"/>
                    </a:lnTo>
                    <a:lnTo>
                      <a:pt x="20" y="6"/>
                    </a:lnTo>
                    <a:lnTo>
                      <a:pt x="16" y="6"/>
                    </a:lnTo>
                    <a:lnTo>
                      <a:pt x="12" y="5"/>
                    </a:lnTo>
                    <a:lnTo>
                      <a:pt x="8" y="4"/>
                    </a:lnTo>
                    <a:lnTo>
                      <a:pt x="4" y="1"/>
                    </a:lnTo>
                    <a:lnTo>
                      <a:pt x="0" y="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27" name="Freeform 258">
                <a:extLst>
                  <a:ext uri="{FF2B5EF4-FFF2-40B4-BE49-F238E27FC236}">
                    <a16:creationId xmlns:a16="http://schemas.microsoft.com/office/drawing/2014/main" id="{D8D2B970-8969-C338-14E6-835C7125C5A2}"/>
                  </a:ext>
                </a:extLst>
              </p:cNvPr>
              <p:cNvSpPr>
                <a:spLocks/>
              </p:cNvSpPr>
              <p:nvPr/>
            </p:nvSpPr>
            <p:spPr bwMode="auto">
              <a:xfrm>
                <a:off x="2091" y="2114"/>
                <a:ext cx="13" cy="39"/>
              </a:xfrm>
              <a:custGeom>
                <a:avLst/>
                <a:gdLst>
                  <a:gd name="T0" fmla="*/ 8 w 13"/>
                  <a:gd name="T1" fmla="*/ 0 h 39"/>
                  <a:gd name="T2" fmla="*/ 4 w 13"/>
                  <a:gd name="T3" fmla="*/ 4 h 39"/>
                  <a:gd name="T4" fmla="*/ 2 w 13"/>
                  <a:gd name="T5" fmla="*/ 9 h 39"/>
                  <a:gd name="T6" fmla="*/ 0 w 13"/>
                  <a:gd name="T7" fmla="*/ 14 h 39"/>
                  <a:gd name="T8" fmla="*/ 0 w 13"/>
                  <a:gd name="T9" fmla="*/ 20 h 39"/>
                  <a:gd name="T10" fmla="*/ 1 w 13"/>
                  <a:gd name="T11" fmla="*/ 25 h 39"/>
                  <a:gd name="T12" fmla="*/ 3 w 13"/>
                  <a:gd name="T13" fmla="*/ 30 h 39"/>
                  <a:gd name="T14" fmla="*/ 5 w 13"/>
                  <a:gd name="T15" fmla="*/ 34 h 39"/>
                  <a:gd name="T16" fmla="*/ 9 w 13"/>
                  <a:gd name="T17" fmla="*/ 39 h 39"/>
                  <a:gd name="T18" fmla="*/ 13 w 13"/>
                  <a:gd name="T19" fmla="*/ 34 h 39"/>
                  <a:gd name="T20" fmla="*/ 11 w 13"/>
                  <a:gd name="T21" fmla="*/ 31 h 39"/>
                  <a:gd name="T22" fmla="*/ 8 w 13"/>
                  <a:gd name="T23" fmla="*/ 27 h 39"/>
                  <a:gd name="T24" fmla="*/ 8 w 13"/>
                  <a:gd name="T25" fmla="*/ 24 h 39"/>
                  <a:gd name="T26" fmla="*/ 7 w 13"/>
                  <a:gd name="T27" fmla="*/ 20 h 39"/>
                  <a:gd name="T28" fmla="*/ 7 w 13"/>
                  <a:gd name="T29" fmla="*/ 15 h 39"/>
                  <a:gd name="T30" fmla="*/ 8 w 13"/>
                  <a:gd name="T31" fmla="*/ 11 h 39"/>
                  <a:gd name="T32" fmla="*/ 10 w 13"/>
                  <a:gd name="T33" fmla="*/ 7 h 39"/>
                  <a:gd name="T34" fmla="*/ 13 w 13"/>
                  <a:gd name="T35" fmla="*/ 4 h 39"/>
                  <a:gd name="T36" fmla="*/ 8 w 13"/>
                  <a:gd name="T37" fmla="*/ 0 h 3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 h="39">
                    <a:moveTo>
                      <a:pt x="8" y="0"/>
                    </a:moveTo>
                    <a:lnTo>
                      <a:pt x="4" y="4"/>
                    </a:lnTo>
                    <a:lnTo>
                      <a:pt x="2" y="9"/>
                    </a:lnTo>
                    <a:lnTo>
                      <a:pt x="0" y="14"/>
                    </a:lnTo>
                    <a:lnTo>
                      <a:pt x="0" y="20"/>
                    </a:lnTo>
                    <a:lnTo>
                      <a:pt x="1" y="25"/>
                    </a:lnTo>
                    <a:lnTo>
                      <a:pt x="3" y="30"/>
                    </a:lnTo>
                    <a:lnTo>
                      <a:pt x="5" y="34"/>
                    </a:lnTo>
                    <a:lnTo>
                      <a:pt x="9" y="39"/>
                    </a:lnTo>
                    <a:lnTo>
                      <a:pt x="13" y="34"/>
                    </a:lnTo>
                    <a:lnTo>
                      <a:pt x="11" y="31"/>
                    </a:lnTo>
                    <a:lnTo>
                      <a:pt x="8" y="27"/>
                    </a:lnTo>
                    <a:lnTo>
                      <a:pt x="8" y="24"/>
                    </a:lnTo>
                    <a:lnTo>
                      <a:pt x="7" y="20"/>
                    </a:lnTo>
                    <a:lnTo>
                      <a:pt x="7" y="15"/>
                    </a:lnTo>
                    <a:lnTo>
                      <a:pt x="8" y="11"/>
                    </a:lnTo>
                    <a:lnTo>
                      <a:pt x="10" y="7"/>
                    </a:lnTo>
                    <a:lnTo>
                      <a:pt x="13" y="4"/>
                    </a:lnTo>
                    <a:lnTo>
                      <a:pt x="8"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28" name="Freeform 259">
                <a:extLst>
                  <a:ext uri="{FF2B5EF4-FFF2-40B4-BE49-F238E27FC236}">
                    <a16:creationId xmlns:a16="http://schemas.microsoft.com/office/drawing/2014/main" id="{0A9E2343-A699-20F0-DE12-335252C570F5}"/>
                  </a:ext>
                </a:extLst>
              </p:cNvPr>
              <p:cNvSpPr>
                <a:spLocks/>
              </p:cNvSpPr>
              <p:nvPr/>
            </p:nvSpPr>
            <p:spPr bwMode="auto">
              <a:xfrm>
                <a:off x="2099" y="2105"/>
                <a:ext cx="38" cy="13"/>
              </a:xfrm>
              <a:custGeom>
                <a:avLst/>
                <a:gdLst>
                  <a:gd name="T0" fmla="*/ 38 w 38"/>
                  <a:gd name="T1" fmla="*/ 7 h 13"/>
                  <a:gd name="T2" fmla="*/ 34 w 38"/>
                  <a:gd name="T3" fmla="*/ 4 h 13"/>
                  <a:gd name="T4" fmla="*/ 29 w 38"/>
                  <a:gd name="T5" fmla="*/ 1 h 13"/>
                  <a:gd name="T6" fmla="*/ 24 w 38"/>
                  <a:gd name="T7" fmla="*/ 0 h 13"/>
                  <a:gd name="T8" fmla="*/ 19 w 38"/>
                  <a:gd name="T9" fmla="*/ 0 h 13"/>
                  <a:gd name="T10" fmla="*/ 14 w 38"/>
                  <a:gd name="T11" fmla="*/ 1 h 13"/>
                  <a:gd name="T12" fmla="*/ 9 w 38"/>
                  <a:gd name="T13" fmla="*/ 2 h 13"/>
                  <a:gd name="T14" fmla="*/ 5 w 38"/>
                  <a:gd name="T15" fmla="*/ 5 h 13"/>
                  <a:gd name="T16" fmla="*/ 0 w 38"/>
                  <a:gd name="T17" fmla="*/ 9 h 13"/>
                  <a:gd name="T18" fmla="*/ 5 w 38"/>
                  <a:gd name="T19" fmla="*/ 13 h 13"/>
                  <a:gd name="T20" fmla="*/ 8 w 38"/>
                  <a:gd name="T21" fmla="*/ 10 h 13"/>
                  <a:gd name="T22" fmla="*/ 12 w 38"/>
                  <a:gd name="T23" fmla="*/ 8 h 13"/>
                  <a:gd name="T24" fmla="*/ 15 w 38"/>
                  <a:gd name="T25" fmla="*/ 7 h 13"/>
                  <a:gd name="T26" fmla="*/ 19 w 38"/>
                  <a:gd name="T27" fmla="*/ 6 h 13"/>
                  <a:gd name="T28" fmla="*/ 24 w 38"/>
                  <a:gd name="T29" fmla="*/ 6 h 13"/>
                  <a:gd name="T30" fmla="*/ 27 w 38"/>
                  <a:gd name="T31" fmla="*/ 8 h 13"/>
                  <a:gd name="T32" fmla="*/ 31 w 38"/>
                  <a:gd name="T33" fmla="*/ 9 h 13"/>
                  <a:gd name="T34" fmla="*/ 34 w 38"/>
                  <a:gd name="T35" fmla="*/ 12 h 13"/>
                  <a:gd name="T36" fmla="*/ 38 w 38"/>
                  <a:gd name="T37" fmla="*/ 7 h 1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8" h="13">
                    <a:moveTo>
                      <a:pt x="38" y="7"/>
                    </a:moveTo>
                    <a:lnTo>
                      <a:pt x="34" y="4"/>
                    </a:lnTo>
                    <a:lnTo>
                      <a:pt x="29" y="1"/>
                    </a:lnTo>
                    <a:lnTo>
                      <a:pt x="24" y="0"/>
                    </a:lnTo>
                    <a:lnTo>
                      <a:pt x="19" y="0"/>
                    </a:lnTo>
                    <a:lnTo>
                      <a:pt x="14" y="1"/>
                    </a:lnTo>
                    <a:lnTo>
                      <a:pt x="9" y="2"/>
                    </a:lnTo>
                    <a:lnTo>
                      <a:pt x="5" y="5"/>
                    </a:lnTo>
                    <a:lnTo>
                      <a:pt x="0" y="9"/>
                    </a:lnTo>
                    <a:lnTo>
                      <a:pt x="5" y="13"/>
                    </a:lnTo>
                    <a:lnTo>
                      <a:pt x="8" y="10"/>
                    </a:lnTo>
                    <a:lnTo>
                      <a:pt x="12" y="8"/>
                    </a:lnTo>
                    <a:lnTo>
                      <a:pt x="15" y="7"/>
                    </a:lnTo>
                    <a:lnTo>
                      <a:pt x="19" y="6"/>
                    </a:lnTo>
                    <a:lnTo>
                      <a:pt x="24" y="6"/>
                    </a:lnTo>
                    <a:lnTo>
                      <a:pt x="27" y="8"/>
                    </a:lnTo>
                    <a:lnTo>
                      <a:pt x="31" y="9"/>
                    </a:lnTo>
                    <a:lnTo>
                      <a:pt x="34" y="12"/>
                    </a:lnTo>
                    <a:lnTo>
                      <a:pt x="38" y="7"/>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29" name="Freeform 260">
                <a:extLst>
                  <a:ext uri="{FF2B5EF4-FFF2-40B4-BE49-F238E27FC236}">
                    <a16:creationId xmlns:a16="http://schemas.microsoft.com/office/drawing/2014/main" id="{B7BE2FE1-10AF-76AF-F508-51A7D7F20378}"/>
                  </a:ext>
                </a:extLst>
              </p:cNvPr>
              <p:cNvSpPr>
                <a:spLocks/>
              </p:cNvSpPr>
              <p:nvPr/>
            </p:nvSpPr>
            <p:spPr bwMode="auto">
              <a:xfrm>
                <a:off x="2084" y="1536"/>
                <a:ext cx="48" cy="50"/>
              </a:xfrm>
              <a:custGeom>
                <a:avLst/>
                <a:gdLst>
                  <a:gd name="T0" fmla="*/ 1 w 48"/>
                  <a:gd name="T1" fmla="*/ 35 h 50"/>
                  <a:gd name="T2" fmla="*/ 1 w 48"/>
                  <a:gd name="T3" fmla="*/ 29 h 50"/>
                  <a:gd name="T4" fmla="*/ 0 w 48"/>
                  <a:gd name="T5" fmla="*/ 25 h 50"/>
                  <a:gd name="T6" fmla="*/ 1 w 48"/>
                  <a:gd name="T7" fmla="*/ 20 h 50"/>
                  <a:gd name="T8" fmla="*/ 1 w 48"/>
                  <a:gd name="T9" fmla="*/ 15 h 50"/>
                  <a:gd name="T10" fmla="*/ 4 w 48"/>
                  <a:gd name="T11" fmla="*/ 12 h 50"/>
                  <a:gd name="T12" fmla="*/ 7 w 48"/>
                  <a:gd name="T13" fmla="*/ 8 h 50"/>
                  <a:gd name="T14" fmla="*/ 11 w 48"/>
                  <a:gd name="T15" fmla="*/ 5 h 50"/>
                  <a:gd name="T16" fmla="*/ 15 w 48"/>
                  <a:gd name="T17" fmla="*/ 2 h 50"/>
                  <a:gd name="T18" fmla="*/ 20 w 48"/>
                  <a:gd name="T19" fmla="*/ 1 h 50"/>
                  <a:gd name="T20" fmla="*/ 25 w 48"/>
                  <a:gd name="T21" fmla="*/ 0 h 50"/>
                  <a:gd name="T22" fmla="*/ 29 w 48"/>
                  <a:gd name="T23" fmla="*/ 1 h 50"/>
                  <a:gd name="T24" fmla="*/ 34 w 48"/>
                  <a:gd name="T25" fmla="*/ 2 h 50"/>
                  <a:gd name="T26" fmla="*/ 38 w 48"/>
                  <a:gd name="T27" fmla="*/ 5 h 50"/>
                  <a:gd name="T28" fmla="*/ 42 w 48"/>
                  <a:gd name="T29" fmla="*/ 8 h 50"/>
                  <a:gd name="T30" fmla="*/ 45 w 48"/>
                  <a:gd name="T31" fmla="*/ 11 h 50"/>
                  <a:gd name="T32" fmla="*/ 47 w 48"/>
                  <a:gd name="T33" fmla="*/ 15 h 50"/>
                  <a:gd name="T34" fmla="*/ 48 w 48"/>
                  <a:gd name="T35" fmla="*/ 20 h 50"/>
                  <a:gd name="T36" fmla="*/ 48 w 48"/>
                  <a:gd name="T37" fmla="*/ 25 h 50"/>
                  <a:gd name="T38" fmla="*/ 48 w 48"/>
                  <a:gd name="T39" fmla="*/ 30 h 50"/>
                  <a:gd name="T40" fmla="*/ 47 w 48"/>
                  <a:gd name="T41" fmla="*/ 35 h 50"/>
                  <a:gd name="T42" fmla="*/ 45 w 48"/>
                  <a:gd name="T43" fmla="*/ 38 h 50"/>
                  <a:gd name="T44" fmla="*/ 42 w 48"/>
                  <a:gd name="T45" fmla="*/ 42 h 50"/>
                  <a:gd name="T46" fmla="*/ 39 w 48"/>
                  <a:gd name="T47" fmla="*/ 46 h 50"/>
                  <a:gd name="T48" fmla="*/ 34 w 48"/>
                  <a:gd name="T49" fmla="*/ 48 h 50"/>
                  <a:gd name="T50" fmla="*/ 29 w 48"/>
                  <a:gd name="T51" fmla="*/ 49 h 50"/>
                  <a:gd name="T52" fmla="*/ 25 w 48"/>
                  <a:gd name="T53" fmla="*/ 50 h 50"/>
                  <a:gd name="T54" fmla="*/ 20 w 48"/>
                  <a:gd name="T55" fmla="*/ 49 h 50"/>
                  <a:gd name="T56" fmla="*/ 15 w 48"/>
                  <a:gd name="T57" fmla="*/ 48 h 50"/>
                  <a:gd name="T58" fmla="*/ 11 w 48"/>
                  <a:gd name="T59" fmla="*/ 46 h 50"/>
                  <a:gd name="T60" fmla="*/ 7 w 48"/>
                  <a:gd name="T61" fmla="*/ 42 h 50"/>
                  <a:gd name="T62" fmla="*/ 4 w 48"/>
                  <a:gd name="T63" fmla="*/ 39 h 50"/>
                  <a:gd name="T64" fmla="*/ 1 w 48"/>
                  <a:gd name="T65" fmla="*/ 35 h 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 h="50">
                    <a:moveTo>
                      <a:pt x="1" y="35"/>
                    </a:moveTo>
                    <a:lnTo>
                      <a:pt x="1" y="29"/>
                    </a:lnTo>
                    <a:lnTo>
                      <a:pt x="0" y="25"/>
                    </a:lnTo>
                    <a:lnTo>
                      <a:pt x="1" y="20"/>
                    </a:lnTo>
                    <a:lnTo>
                      <a:pt x="1" y="15"/>
                    </a:lnTo>
                    <a:lnTo>
                      <a:pt x="4" y="12"/>
                    </a:lnTo>
                    <a:lnTo>
                      <a:pt x="7" y="8"/>
                    </a:lnTo>
                    <a:lnTo>
                      <a:pt x="11" y="5"/>
                    </a:lnTo>
                    <a:lnTo>
                      <a:pt x="15" y="2"/>
                    </a:lnTo>
                    <a:lnTo>
                      <a:pt x="20" y="1"/>
                    </a:lnTo>
                    <a:lnTo>
                      <a:pt x="25" y="0"/>
                    </a:lnTo>
                    <a:lnTo>
                      <a:pt x="29" y="1"/>
                    </a:lnTo>
                    <a:lnTo>
                      <a:pt x="34" y="2"/>
                    </a:lnTo>
                    <a:lnTo>
                      <a:pt x="38" y="5"/>
                    </a:lnTo>
                    <a:lnTo>
                      <a:pt x="42" y="8"/>
                    </a:lnTo>
                    <a:lnTo>
                      <a:pt x="45" y="11"/>
                    </a:lnTo>
                    <a:lnTo>
                      <a:pt x="47" y="15"/>
                    </a:lnTo>
                    <a:lnTo>
                      <a:pt x="48" y="20"/>
                    </a:lnTo>
                    <a:lnTo>
                      <a:pt x="48" y="25"/>
                    </a:lnTo>
                    <a:lnTo>
                      <a:pt x="48" y="30"/>
                    </a:lnTo>
                    <a:lnTo>
                      <a:pt x="47" y="35"/>
                    </a:lnTo>
                    <a:lnTo>
                      <a:pt x="45" y="38"/>
                    </a:lnTo>
                    <a:lnTo>
                      <a:pt x="42" y="42"/>
                    </a:lnTo>
                    <a:lnTo>
                      <a:pt x="39" y="46"/>
                    </a:lnTo>
                    <a:lnTo>
                      <a:pt x="34" y="48"/>
                    </a:lnTo>
                    <a:lnTo>
                      <a:pt x="29" y="49"/>
                    </a:lnTo>
                    <a:lnTo>
                      <a:pt x="25" y="50"/>
                    </a:lnTo>
                    <a:lnTo>
                      <a:pt x="20" y="49"/>
                    </a:lnTo>
                    <a:lnTo>
                      <a:pt x="15" y="48"/>
                    </a:lnTo>
                    <a:lnTo>
                      <a:pt x="11" y="46"/>
                    </a:lnTo>
                    <a:lnTo>
                      <a:pt x="7" y="42"/>
                    </a:lnTo>
                    <a:lnTo>
                      <a:pt x="4" y="39"/>
                    </a:lnTo>
                    <a:lnTo>
                      <a:pt x="1" y="35"/>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30" name="Freeform 261">
                <a:extLst>
                  <a:ext uri="{FF2B5EF4-FFF2-40B4-BE49-F238E27FC236}">
                    <a16:creationId xmlns:a16="http://schemas.microsoft.com/office/drawing/2014/main" id="{D11007BD-994E-11E6-45EB-263E5D0478FA}"/>
                  </a:ext>
                </a:extLst>
              </p:cNvPr>
              <p:cNvSpPr>
                <a:spLocks/>
              </p:cNvSpPr>
              <p:nvPr/>
            </p:nvSpPr>
            <p:spPr bwMode="auto">
              <a:xfrm>
                <a:off x="2081" y="1535"/>
                <a:ext cx="19" cy="37"/>
              </a:xfrm>
              <a:custGeom>
                <a:avLst/>
                <a:gdLst>
                  <a:gd name="T0" fmla="*/ 17 w 19"/>
                  <a:gd name="T1" fmla="*/ 0 h 37"/>
                  <a:gd name="T2" fmla="*/ 17 w 19"/>
                  <a:gd name="T3" fmla="*/ 1 h 37"/>
                  <a:gd name="T4" fmla="*/ 12 w 19"/>
                  <a:gd name="T5" fmla="*/ 3 h 37"/>
                  <a:gd name="T6" fmla="*/ 8 w 19"/>
                  <a:gd name="T7" fmla="*/ 6 h 37"/>
                  <a:gd name="T8" fmla="*/ 4 w 19"/>
                  <a:gd name="T9" fmla="*/ 11 h 37"/>
                  <a:gd name="T10" fmla="*/ 1 w 19"/>
                  <a:gd name="T11" fmla="*/ 15 h 37"/>
                  <a:gd name="T12" fmla="*/ 0 w 19"/>
                  <a:gd name="T13" fmla="*/ 20 h 37"/>
                  <a:gd name="T14" fmla="*/ 0 w 19"/>
                  <a:gd name="T15" fmla="*/ 26 h 37"/>
                  <a:gd name="T16" fmla="*/ 0 w 19"/>
                  <a:gd name="T17" fmla="*/ 31 h 37"/>
                  <a:gd name="T18" fmla="*/ 1 w 19"/>
                  <a:gd name="T19" fmla="*/ 37 h 37"/>
                  <a:gd name="T20" fmla="*/ 8 w 19"/>
                  <a:gd name="T21" fmla="*/ 34 h 37"/>
                  <a:gd name="T22" fmla="*/ 7 w 19"/>
                  <a:gd name="T23" fmla="*/ 30 h 37"/>
                  <a:gd name="T24" fmla="*/ 6 w 19"/>
                  <a:gd name="T25" fmla="*/ 26 h 37"/>
                  <a:gd name="T26" fmla="*/ 7 w 19"/>
                  <a:gd name="T27" fmla="*/ 21 h 37"/>
                  <a:gd name="T28" fmla="*/ 8 w 19"/>
                  <a:gd name="T29" fmla="*/ 18 h 37"/>
                  <a:gd name="T30" fmla="*/ 9 w 19"/>
                  <a:gd name="T31" fmla="*/ 15 h 37"/>
                  <a:gd name="T32" fmla="*/ 13 w 19"/>
                  <a:gd name="T33" fmla="*/ 11 h 37"/>
                  <a:gd name="T34" fmla="*/ 15 w 19"/>
                  <a:gd name="T35" fmla="*/ 8 h 37"/>
                  <a:gd name="T36" fmla="*/ 19 w 19"/>
                  <a:gd name="T37" fmla="*/ 6 h 37"/>
                  <a:gd name="T38" fmla="*/ 19 w 19"/>
                  <a:gd name="T39" fmla="*/ 6 h 37"/>
                  <a:gd name="T40" fmla="*/ 17 w 19"/>
                  <a:gd name="T41" fmla="*/ 0 h 3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9" h="37">
                    <a:moveTo>
                      <a:pt x="17" y="0"/>
                    </a:moveTo>
                    <a:lnTo>
                      <a:pt x="17" y="1"/>
                    </a:lnTo>
                    <a:lnTo>
                      <a:pt x="12" y="3"/>
                    </a:lnTo>
                    <a:lnTo>
                      <a:pt x="8" y="6"/>
                    </a:lnTo>
                    <a:lnTo>
                      <a:pt x="4" y="11"/>
                    </a:lnTo>
                    <a:lnTo>
                      <a:pt x="1" y="15"/>
                    </a:lnTo>
                    <a:lnTo>
                      <a:pt x="0" y="20"/>
                    </a:lnTo>
                    <a:lnTo>
                      <a:pt x="0" y="26"/>
                    </a:lnTo>
                    <a:lnTo>
                      <a:pt x="0" y="31"/>
                    </a:lnTo>
                    <a:lnTo>
                      <a:pt x="1" y="37"/>
                    </a:lnTo>
                    <a:lnTo>
                      <a:pt x="8" y="34"/>
                    </a:lnTo>
                    <a:lnTo>
                      <a:pt x="7" y="30"/>
                    </a:lnTo>
                    <a:lnTo>
                      <a:pt x="6" y="26"/>
                    </a:lnTo>
                    <a:lnTo>
                      <a:pt x="7" y="21"/>
                    </a:lnTo>
                    <a:lnTo>
                      <a:pt x="8" y="18"/>
                    </a:lnTo>
                    <a:lnTo>
                      <a:pt x="9" y="15"/>
                    </a:lnTo>
                    <a:lnTo>
                      <a:pt x="13" y="11"/>
                    </a:lnTo>
                    <a:lnTo>
                      <a:pt x="15" y="8"/>
                    </a:lnTo>
                    <a:lnTo>
                      <a:pt x="19" y="6"/>
                    </a:lnTo>
                    <a:lnTo>
                      <a:pt x="17"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31" name="Freeform 262">
                <a:extLst>
                  <a:ext uri="{FF2B5EF4-FFF2-40B4-BE49-F238E27FC236}">
                    <a16:creationId xmlns:a16="http://schemas.microsoft.com/office/drawing/2014/main" id="{D463D020-3D79-1555-92E6-B4FE0A7EFB91}"/>
                  </a:ext>
                </a:extLst>
              </p:cNvPr>
              <p:cNvSpPr>
                <a:spLocks/>
              </p:cNvSpPr>
              <p:nvPr/>
            </p:nvSpPr>
            <p:spPr bwMode="auto">
              <a:xfrm>
                <a:off x="2098" y="1533"/>
                <a:ext cx="36" cy="20"/>
              </a:xfrm>
              <a:custGeom>
                <a:avLst/>
                <a:gdLst>
                  <a:gd name="T0" fmla="*/ 36 w 36"/>
                  <a:gd name="T1" fmla="*/ 17 h 20"/>
                  <a:gd name="T2" fmla="*/ 36 w 36"/>
                  <a:gd name="T3" fmla="*/ 17 h 20"/>
                  <a:gd name="T4" fmla="*/ 34 w 36"/>
                  <a:gd name="T5" fmla="*/ 13 h 20"/>
                  <a:gd name="T6" fmla="*/ 29 w 36"/>
                  <a:gd name="T7" fmla="*/ 8 h 20"/>
                  <a:gd name="T8" fmla="*/ 25 w 36"/>
                  <a:gd name="T9" fmla="*/ 5 h 20"/>
                  <a:gd name="T10" fmla="*/ 21 w 36"/>
                  <a:gd name="T11" fmla="*/ 2 h 20"/>
                  <a:gd name="T12" fmla="*/ 16 w 36"/>
                  <a:gd name="T13" fmla="*/ 1 h 20"/>
                  <a:gd name="T14" fmla="*/ 11 w 36"/>
                  <a:gd name="T15" fmla="*/ 0 h 20"/>
                  <a:gd name="T16" fmla="*/ 6 w 36"/>
                  <a:gd name="T17" fmla="*/ 1 h 20"/>
                  <a:gd name="T18" fmla="*/ 0 w 36"/>
                  <a:gd name="T19" fmla="*/ 2 h 20"/>
                  <a:gd name="T20" fmla="*/ 2 w 36"/>
                  <a:gd name="T21" fmla="*/ 8 h 20"/>
                  <a:gd name="T22" fmla="*/ 6 w 36"/>
                  <a:gd name="T23" fmla="*/ 8 h 20"/>
                  <a:gd name="T24" fmla="*/ 11 w 36"/>
                  <a:gd name="T25" fmla="*/ 7 h 20"/>
                  <a:gd name="T26" fmla="*/ 15 w 36"/>
                  <a:gd name="T27" fmla="*/ 8 h 20"/>
                  <a:gd name="T28" fmla="*/ 19 w 36"/>
                  <a:gd name="T29" fmla="*/ 8 h 20"/>
                  <a:gd name="T30" fmla="*/ 22 w 36"/>
                  <a:gd name="T31" fmla="*/ 10 h 20"/>
                  <a:gd name="T32" fmla="*/ 25 w 36"/>
                  <a:gd name="T33" fmla="*/ 13 h 20"/>
                  <a:gd name="T34" fmla="*/ 28 w 36"/>
                  <a:gd name="T35" fmla="*/ 16 h 20"/>
                  <a:gd name="T36" fmla="*/ 30 w 36"/>
                  <a:gd name="T37" fmla="*/ 20 h 20"/>
                  <a:gd name="T38" fmla="*/ 29 w 36"/>
                  <a:gd name="T39" fmla="*/ 20 h 20"/>
                  <a:gd name="T40" fmla="*/ 36 w 36"/>
                  <a:gd name="T41" fmla="*/ 17 h 2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6" h="20">
                    <a:moveTo>
                      <a:pt x="36" y="17"/>
                    </a:moveTo>
                    <a:lnTo>
                      <a:pt x="36" y="17"/>
                    </a:lnTo>
                    <a:lnTo>
                      <a:pt x="34" y="13"/>
                    </a:lnTo>
                    <a:lnTo>
                      <a:pt x="29" y="8"/>
                    </a:lnTo>
                    <a:lnTo>
                      <a:pt x="25" y="5"/>
                    </a:lnTo>
                    <a:lnTo>
                      <a:pt x="21" y="2"/>
                    </a:lnTo>
                    <a:lnTo>
                      <a:pt x="16" y="1"/>
                    </a:lnTo>
                    <a:lnTo>
                      <a:pt x="11" y="0"/>
                    </a:lnTo>
                    <a:lnTo>
                      <a:pt x="6" y="1"/>
                    </a:lnTo>
                    <a:lnTo>
                      <a:pt x="0" y="2"/>
                    </a:lnTo>
                    <a:lnTo>
                      <a:pt x="2" y="8"/>
                    </a:lnTo>
                    <a:lnTo>
                      <a:pt x="6" y="8"/>
                    </a:lnTo>
                    <a:lnTo>
                      <a:pt x="11" y="7"/>
                    </a:lnTo>
                    <a:lnTo>
                      <a:pt x="15" y="8"/>
                    </a:lnTo>
                    <a:lnTo>
                      <a:pt x="19" y="8"/>
                    </a:lnTo>
                    <a:lnTo>
                      <a:pt x="22" y="10"/>
                    </a:lnTo>
                    <a:lnTo>
                      <a:pt x="25" y="13"/>
                    </a:lnTo>
                    <a:lnTo>
                      <a:pt x="28" y="16"/>
                    </a:lnTo>
                    <a:lnTo>
                      <a:pt x="30" y="20"/>
                    </a:lnTo>
                    <a:lnTo>
                      <a:pt x="29" y="20"/>
                    </a:lnTo>
                    <a:lnTo>
                      <a:pt x="36" y="17"/>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32" name="Freeform 263">
                <a:extLst>
                  <a:ext uri="{FF2B5EF4-FFF2-40B4-BE49-F238E27FC236}">
                    <a16:creationId xmlns:a16="http://schemas.microsoft.com/office/drawing/2014/main" id="{105A4986-5E4B-B3B7-1E11-4BC453DC9130}"/>
                  </a:ext>
                </a:extLst>
              </p:cNvPr>
              <p:cNvSpPr>
                <a:spLocks/>
              </p:cNvSpPr>
              <p:nvPr/>
            </p:nvSpPr>
            <p:spPr bwMode="auto">
              <a:xfrm>
                <a:off x="2117" y="1550"/>
                <a:ext cx="19" cy="38"/>
              </a:xfrm>
              <a:custGeom>
                <a:avLst/>
                <a:gdLst>
                  <a:gd name="T0" fmla="*/ 2 w 19"/>
                  <a:gd name="T1" fmla="*/ 38 h 38"/>
                  <a:gd name="T2" fmla="*/ 2 w 19"/>
                  <a:gd name="T3" fmla="*/ 37 h 38"/>
                  <a:gd name="T4" fmla="*/ 7 w 19"/>
                  <a:gd name="T5" fmla="*/ 34 h 38"/>
                  <a:gd name="T6" fmla="*/ 10 w 19"/>
                  <a:gd name="T7" fmla="*/ 31 h 38"/>
                  <a:gd name="T8" fmla="*/ 15 w 19"/>
                  <a:gd name="T9" fmla="*/ 26 h 38"/>
                  <a:gd name="T10" fmla="*/ 17 w 19"/>
                  <a:gd name="T11" fmla="*/ 22 h 38"/>
                  <a:gd name="T12" fmla="*/ 19 w 19"/>
                  <a:gd name="T13" fmla="*/ 17 h 38"/>
                  <a:gd name="T14" fmla="*/ 19 w 19"/>
                  <a:gd name="T15" fmla="*/ 11 h 38"/>
                  <a:gd name="T16" fmla="*/ 19 w 19"/>
                  <a:gd name="T17" fmla="*/ 6 h 38"/>
                  <a:gd name="T18" fmla="*/ 17 w 19"/>
                  <a:gd name="T19" fmla="*/ 0 h 38"/>
                  <a:gd name="T20" fmla="*/ 10 w 19"/>
                  <a:gd name="T21" fmla="*/ 3 h 38"/>
                  <a:gd name="T22" fmla="*/ 12 w 19"/>
                  <a:gd name="T23" fmla="*/ 7 h 38"/>
                  <a:gd name="T24" fmla="*/ 12 w 19"/>
                  <a:gd name="T25" fmla="*/ 11 h 38"/>
                  <a:gd name="T26" fmla="*/ 12 w 19"/>
                  <a:gd name="T27" fmla="*/ 15 h 38"/>
                  <a:gd name="T28" fmla="*/ 10 w 19"/>
                  <a:gd name="T29" fmla="*/ 19 h 38"/>
                  <a:gd name="T30" fmla="*/ 9 w 19"/>
                  <a:gd name="T31" fmla="*/ 23 h 38"/>
                  <a:gd name="T32" fmla="*/ 6 w 19"/>
                  <a:gd name="T33" fmla="*/ 26 h 38"/>
                  <a:gd name="T34" fmla="*/ 4 w 19"/>
                  <a:gd name="T35" fmla="*/ 29 h 38"/>
                  <a:gd name="T36" fmla="*/ 0 w 19"/>
                  <a:gd name="T37" fmla="*/ 31 h 38"/>
                  <a:gd name="T38" fmla="*/ 0 w 19"/>
                  <a:gd name="T39" fmla="*/ 31 h 38"/>
                  <a:gd name="T40" fmla="*/ 2 w 19"/>
                  <a:gd name="T41" fmla="*/ 38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9" h="38">
                    <a:moveTo>
                      <a:pt x="2" y="38"/>
                    </a:moveTo>
                    <a:lnTo>
                      <a:pt x="2" y="37"/>
                    </a:lnTo>
                    <a:lnTo>
                      <a:pt x="7" y="34"/>
                    </a:lnTo>
                    <a:lnTo>
                      <a:pt x="10" y="31"/>
                    </a:lnTo>
                    <a:lnTo>
                      <a:pt x="15" y="26"/>
                    </a:lnTo>
                    <a:lnTo>
                      <a:pt x="17" y="22"/>
                    </a:lnTo>
                    <a:lnTo>
                      <a:pt x="19" y="17"/>
                    </a:lnTo>
                    <a:lnTo>
                      <a:pt x="19" y="11"/>
                    </a:lnTo>
                    <a:lnTo>
                      <a:pt x="19" y="6"/>
                    </a:lnTo>
                    <a:lnTo>
                      <a:pt x="17" y="0"/>
                    </a:lnTo>
                    <a:lnTo>
                      <a:pt x="10" y="3"/>
                    </a:lnTo>
                    <a:lnTo>
                      <a:pt x="12" y="7"/>
                    </a:lnTo>
                    <a:lnTo>
                      <a:pt x="12" y="11"/>
                    </a:lnTo>
                    <a:lnTo>
                      <a:pt x="12" y="15"/>
                    </a:lnTo>
                    <a:lnTo>
                      <a:pt x="10" y="19"/>
                    </a:lnTo>
                    <a:lnTo>
                      <a:pt x="9" y="23"/>
                    </a:lnTo>
                    <a:lnTo>
                      <a:pt x="6" y="26"/>
                    </a:lnTo>
                    <a:lnTo>
                      <a:pt x="4" y="29"/>
                    </a:lnTo>
                    <a:lnTo>
                      <a:pt x="0" y="31"/>
                    </a:lnTo>
                    <a:lnTo>
                      <a:pt x="2" y="38"/>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33" name="Freeform 264">
                <a:extLst>
                  <a:ext uri="{FF2B5EF4-FFF2-40B4-BE49-F238E27FC236}">
                    <a16:creationId xmlns:a16="http://schemas.microsoft.com/office/drawing/2014/main" id="{718838BE-CAAB-DAC6-CA32-F3BB79057F76}"/>
                  </a:ext>
                </a:extLst>
              </p:cNvPr>
              <p:cNvSpPr>
                <a:spLocks/>
              </p:cNvSpPr>
              <p:nvPr/>
            </p:nvSpPr>
            <p:spPr bwMode="auto">
              <a:xfrm>
                <a:off x="2082" y="1569"/>
                <a:ext cx="37" cy="20"/>
              </a:xfrm>
              <a:custGeom>
                <a:avLst/>
                <a:gdLst>
                  <a:gd name="T0" fmla="*/ 0 w 37"/>
                  <a:gd name="T1" fmla="*/ 3 h 20"/>
                  <a:gd name="T2" fmla="*/ 1 w 37"/>
                  <a:gd name="T3" fmla="*/ 3 h 20"/>
                  <a:gd name="T4" fmla="*/ 3 w 37"/>
                  <a:gd name="T5" fmla="*/ 8 h 20"/>
                  <a:gd name="T6" fmla="*/ 7 w 37"/>
                  <a:gd name="T7" fmla="*/ 12 h 20"/>
                  <a:gd name="T8" fmla="*/ 12 w 37"/>
                  <a:gd name="T9" fmla="*/ 15 h 20"/>
                  <a:gd name="T10" fmla="*/ 16 w 37"/>
                  <a:gd name="T11" fmla="*/ 19 h 20"/>
                  <a:gd name="T12" fmla="*/ 21 w 37"/>
                  <a:gd name="T13" fmla="*/ 19 h 20"/>
                  <a:gd name="T14" fmla="*/ 27 w 37"/>
                  <a:gd name="T15" fmla="*/ 20 h 20"/>
                  <a:gd name="T16" fmla="*/ 31 w 37"/>
                  <a:gd name="T17" fmla="*/ 19 h 20"/>
                  <a:gd name="T18" fmla="*/ 37 w 37"/>
                  <a:gd name="T19" fmla="*/ 19 h 20"/>
                  <a:gd name="T20" fmla="*/ 35 w 37"/>
                  <a:gd name="T21" fmla="*/ 12 h 20"/>
                  <a:gd name="T22" fmla="*/ 31 w 37"/>
                  <a:gd name="T23" fmla="*/ 13 h 20"/>
                  <a:gd name="T24" fmla="*/ 27 w 37"/>
                  <a:gd name="T25" fmla="*/ 14 h 20"/>
                  <a:gd name="T26" fmla="*/ 22 w 37"/>
                  <a:gd name="T27" fmla="*/ 13 h 20"/>
                  <a:gd name="T28" fmla="*/ 18 w 37"/>
                  <a:gd name="T29" fmla="*/ 12 h 20"/>
                  <a:gd name="T30" fmla="*/ 15 w 37"/>
                  <a:gd name="T31" fmla="*/ 10 h 20"/>
                  <a:gd name="T32" fmla="*/ 12 w 37"/>
                  <a:gd name="T33" fmla="*/ 7 h 20"/>
                  <a:gd name="T34" fmla="*/ 8 w 37"/>
                  <a:gd name="T35" fmla="*/ 5 h 20"/>
                  <a:gd name="T36" fmla="*/ 7 w 37"/>
                  <a:gd name="T37" fmla="*/ 0 h 20"/>
                  <a:gd name="T38" fmla="*/ 7 w 37"/>
                  <a:gd name="T39" fmla="*/ 0 h 20"/>
                  <a:gd name="T40" fmla="*/ 0 w 37"/>
                  <a:gd name="T41" fmla="*/ 3 h 2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7" h="20">
                    <a:moveTo>
                      <a:pt x="0" y="3"/>
                    </a:moveTo>
                    <a:lnTo>
                      <a:pt x="1" y="3"/>
                    </a:lnTo>
                    <a:lnTo>
                      <a:pt x="3" y="8"/>
                    </a:lnTo>
                    <a:lnTo>
                      <a:pt x="7" y="12"/>
                    </a:lnTo>
                    <a:lnTo>
                      <a:pt x="12" y="15"/>
                    </a:lnTo>
                    <a:lnTo>
                      <a:pt x="16" y="19"/>
                    </a:lnTo>
                    <a:lnTo>
                      <a:pt x="21" y="19"/>
                    </a:lnTo>
                    <a:lnTo>
                      <a:pt x="27" y="20"/>
                    </a:lnTo>
                    <a:lnTo>
                      <a:pt x="31" y="19"/>
                    </a:lnTo>
                    <a:lnTo>
                      <a:pt x="37" y="19"/>
                    </a:lnTo>
                    <a:lnTo>
                      <a:pt x="35" y="12"/>
                    </a:lnTo>
                    <a:lnTo>
                      <a:pt x="31" y="13"/>
                    </a:lnTo>
                    <a:lnTo>
                      <a:pt x="27" y="14"/>
                    </a:lnTo>
                    <a:lnTo>
                      <a:pt x="22" y="13"/>
                    </a:lnTo>
                    <a:lnTo>
                      <a:pt x="18" y="12"/>
                    </a:lnTo>
                    <a:lnTo>
                      <a:pt x="15" y="10"/>
                    </a:lnTo>
                    <a:lnTo>
                      <a:pt x="12" y="7"/>
                    </a:lnTo>
                    <a:lnTo>
                      <a:pt x="8" y="5"/>
                    </a:lnTo>
                    <a:lnTo>
                      <a:pt x="7" y="0"/>
                    </a:lnTo>
                    <a:lnTo>
                      <a:pt x="0" y="3"/>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34" name="Freeform 265">
                <a:extLst>
                  <a:ext uri="{FF2B5EF4-FFF2-40B4-BE49-F238E27FC236}">
                    <a16:creationId xmlns:a16="http://schemas.microsoft.com/office/drawing/2014/main" id="{F5F1039E-6D09-54E9-DF71-A74D0FF43F6A}"/>
                  </a:ext>
                </a:extLst>
              </p:cNvPr>
              <p:cNvSpPr>
                <a:spLocks/>
              </p:cNvSpPr>
              <p:nvPr/>
            </p:nvSpPr>
            <p:spPr bwMode="auto">
              <a:xfrm>
                <a:off x="2578" y="1104"/>
                <a:ext cx="49" cy="49"/>
              </a:xfrm>
              <a:custGeom>
                <a:avLst/>
                <a:gdLst>
                  <a:gd name="T0" fmla="*/ 24 w 49"/>
                  <a:gd name="T1" fmla="*/ 0 h 49"/>
                  <a:gd name="T2" fmla="*/ 29 w 49"/>
                  <a:gd name="T3" fmla="*/ 1 h 49"/>
                  <a:gd name="T4" fmla="*/ 34 w 49"/>
                  <a:gd name="T5" fmla="*/ 2 h 49"/>
                  <a:gd name="T6" fmla="*/ 38 w 49"/>
                  <a:gd name="T7" fmla="*/ 4 h 49"/>
                  <a:gd name="T8" fmla="*/ 41 w 49"/>
                  <a:gd name="T9" fmla="*/ 7 h 49"/>
                  <a:gd name="T10" fmla="*/ 45 w 49"/>
                  <a:gd name="T11" fmla="*/ 11 h 49"/>
                  <a:gd name="T12" fmla="*/ 47 w 49"/>
                  <a:gd name="T13" fmla="*/ 15 h 49"/>
                  <a:gd name="T14" fmla="*/ 48 w 49"/>
                  <a:gd name="T15" fmla="*/ 19 h 49"/>
                  <a:gd name="T16" fmla="*/ 49 w 49"/>
                  <a:gd name="T17" fmla="*/ 24 h 49"/>
                  <a:gd name="T18" fmla="*/ 48 w 49"/>
                  <a:gd name="T19" fmla="*/ 29 h 49"/>
                  <a:gd name="T20" fmla="*/ 47 w 49"/>
                  <a:gd name="T21" fmla="*/ 34 h 49"/>
                  <a:gd name="T22" fmla="*/ 45 w 49"/>
                  <a:gd name="T23" fmla="*/ 38 h 49"/>
                  <a:gd name="T24" fmla="*/ 41 w 49"/>
                  <a:gd name="T25" fmla="*/ 41 h 49"/>
                  <a:gd name="T26" fmla="*/ 38 w 49"/>
                  <a:gd name="T27" fmla="*/ 45 h 49"/>
                  <a:gd name="T28" fmla="*/ 34 w 49"/>
                  <a:gd name="T29" fmla="*/ 47 h 49"/>
                  <a:gd name="T30" fmla="*/ 29 w 49"/>
                  <a:gd name="T31" fmla="*/ 49 h 49"/>
                  <a:gd name="T32" fmla="*/ 24 w 49"/>
                  <a:gd name="T33" fmla="*/ 49 h 49"/>
                  <a:gd name="T34" fmla="*/ 19 w 49"/>
                  <a:gd name="T35" fmla="*/ 49 h 49"/>
                  <a:gd name="T36" fmla="*/ 15 w 49"/>
                  <a:gd name="T37" fmla="*/ 47 h 49"/>
                  <a:gd name="T38" fmla="*/ 11 w 49"/>
                  <a:gd name="T39" fmla="*/ 45 h 49"/>
                  <a:gd name="T40" fmla="*/ 7 w 49"/>
                  <a:gd name="T41" fmla="*/ 41 h 49"/>
                  <a:gd name="T42" fmla="*/ 4 w 49"/>
                  <a:gd name="T43" fmla="*/ 38 h 49"/>
                  <a:gd name="T44" fmla="*/ 2 w 49"/>
                  <a:gd name="T45" fmla="*/ 34 h 49"/>
                  <a:gd name="T46" fmla="*/ 0 w 49"/>
                  <a:gd name="T47" fmla="*/ 29 h 49"/>
                  <a:gd name="T48" fmla="*/ 0 w 49"/>
                  <a:gd name="T49" fmla="*/ 24 h 49"/>
                  <a:gd name="T50" fmla="*/ 0 w 49"/>
                  <a:gd name="T51" fmla="*/ 19 h 49"/>
                  <a:gd name="T52" fmla="*/ 2 w 49"/>
                  <a:gd name="T53" fmla="*/ 15 h 49"/>
                  <a:gd name="T54" fmla="*/ 4 w 49"/>
                  <a:gd name="T55" fmla="*/ 11 h 49"/>
                  <a:gd name="T56" fmla="*/ 7 w 49"/>
                  <a:gd name="T57" fmla="*/ 7 h 49"/>
                  <a:gd name="T58" fmla="*/ 11 w 49"/>
                  <a:gd name="T59" fmla="*/ 4 h 49"/>
                  <a:gd name="T60" fmla="*/ 15 w 49"/>
                  <a:gd name="T61" fmla="*/ 2 h 49"/>
                  <a:gd name="T62" fmla="*/ 19 w 49"/>
                  <a:gd name="T63" fmla="*/ 1 h 49"/>
                  <a:gd name="T64" fmla="*/ 24 w 49"/>
                  <a:gd name="T65" fmla="*/ 0 h 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9" h="49">
                    <a:moveTo>
                      <a:pt x="24" y="0"/>
                    </a:moveTo>
                    <a:lnTo>
                      <a:pt x="29" y="1"/>
                    </a:lnTo>
                    <a:lnTo>
                      <a:pt x="34" y="2"/>
                    </a:lnTo>
                    <a:lnTo>
                      <a:pt x="38" y="4"/>
                    </a:lnTo>
                    <a:lnTo>
                      <a:pt x="41" y="7"/>
                    </a:lnTo>
                    <a:lnTo>
                      <a:pt x="45" y="11"/>
                    </a:lnTo>
                    <a:lnTo>
                      <a:pt x="47" y="15"/>
                    </a:lnTo>
                    <a:lnTo>
                      <a:pt x="48" y="19"/>
                    </a:lnTo>
                    <a:lnTo>
                      <a:pt x="49" y="24"/>
                    </a:lnTo>
                    <a:lnTo>
                      <a:pt x="48" y="29"/>
                    </a:lnTo>
                    <a:lnTo>
                      <a:pt x="47" y="34"/>
                    </a:lnTo>
                    <a:lnTo>
                      <a:pt x="45" y="38"/>
                    </a:lnTo>
                    <a:lnTo>
                      <a:pt x="41" y="41"/>
                    </a:lnTo>
                    <a:lnTo>
                      <a:pt x="38" y="45"/>
                    </a:lnTo>
                    <a:lnTo>
                      <a:pt x="34" y="47"/>
                    </a:lnTo>
                    <a:lnTo>
                      <a:pt x="29" y="49"/>
                    </a:lnTo>
                    <a:lnTo>
                      <a:pt x="24" y="49"/>
                    </a:lnTo>
                    <a:lnTo>
                      <a:pt x="19" y="49"/>
                    </a:lnTo>
                    <a:lnTo>
                      <a:pt x="15" y="47"/>
                    </a:lnTo>
                    <a:lnTo>
                      <a:pt x="11" y="45"/>
                    </a:lnTo>
                    <a:lnTo>
                      <a:pt x="7" y="41"/>
                    </a:lnTo>
                    <a:lnTo>
                      <a:pt x="4" y="38"/>
                    </a:lnTo>
                    <a:lnTo>
                      <a:pt x="2" y="34"/>
                    </a:lnTo>
                    <a:lnTo>
                      <a:pt x="0" y="29"/>
                    </a:lnTo>
                    <a:lnTo>
                      <a:pt x="0" y="24"/>
                    </a:lnTo>
                    <a:lnTo>
                      <a:pt x="0" y="19"/>
                    </a:lnTo>
                    <a:lnTo>
                      <a:pt x="2" y="15"/>
                    </a:lnTo>
                    <a:lnTo>
                      <a:pt x="4" y="11"/>
                    </a:lnTo>
                    <a:lnTo>
                      <a:pt x="7" y="7"/>
                    </a:lnTo>
                    <a:lnTo>
                      <a:pt x="11" y="4"/>
                    </a:lnTo>
                    <a:lnTo>
                      <a:pt x="15" y="2"/>
                    </a:lnTo>
                    <a:lnTo>
                      <a:pt x="19" y="1"/>
                    </a:lnTo>
                    <a:lnTo>
                      <a:pt x="24"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35" name="Freeform 266">
                <a:extLst>
                  <a:ext uri="{FF2B5EF4-FFF2-40B4-BE49-F238E27FC236}">
                    <a16:creationId xmlns:a16="http://schemas.microsoft.com/office/drawing/2014/main" id="{63B3F14E-CC97-460D-795A-C453180FD1D9}"/>
                  </a:ext>
                </a:extLst>
              </p:cNvPr>
              <p:cNvSpPr>
                <a:spLocks/>
              </p:cNvSpPr>
              <p:nvPr/>
            </p:nvSpPr>
            <p:spPr bwMode="auto">
              <a:xfrm>
                <a:off x="2602" y="1101"/>
                <a:ext cx="28" cy="27"/>
              </a:xfrm>
              <a:custGeom>
                <a:avLst/>
                <a:gdLst>
                  <a:gd name="T0" fmla="*/ 28 w 28"/>
                  <a:gd name="T1" fmla="*/ 27 h 27"/>
                  <a:gd name="T2" fmla="*/ 27 w 28"/>
                  <a:gd name="T3" fmla="*/ 22 h 27"/>
                  <a:gd name="T4" fmla="*/ 25 w 28"/>
                  <a:gd name="T5" fmla="*/ 16 h 27"/>
                  <a:gd name="T6" fmla="*/ 23 w 28"/>
                  <a:gd name="T7" fmla="*/ 12 h 27"/>
                  <a:gd name="T8" fmla="*/ 20 w 28"/>
                  <a:gd name="T9" fmla="*/ 8 h 27"/>
                  <a:gd name="T10" fmla="*/ 16 w 28"/>
                  <a:gd name="T11" fmla="*/ 5 h 27"/>
                  <a:gd name="T12" fmla="*/ 11 w 28"/>
                  <a:gd name="T13" fmla="*/ 2 h 27"/>
                  <a:gd name="T14" fmla="*/ 6 w 28"/>
                  <a:gd name="T15" fmla="*/ 1 h 27"/>
                  <a:gd name="T16" fmla="*/ 0 w 28"/>
                  <a:gd name="T17" fmla="*/ 0 h 27"/>
                  <a:gd name="T18" fmla="*/ 0 w 28"/>
                  <a:gd name="T19" fmla="*/ 6 h 27"/>
                  <a:gd name="T20" fmla="*/ 5 w 28"/>
                  <a:gd name="T21" fmla="*/ 7 h 27"/>
                  <a:gd name="T22" fmla="*/ 8 w 28"/>
                  <a:gd name="T23" fmla="*/ 7 h 27"/>
                  <a:gd name="T24" fmla="*/ 12 w 28"/>
                  <a:gd name="T25" fmla="*/ 10 h 27"/>
                  <a:gd name="T26" fmla="*/ 16 w 28"/>
                  <a:gd name="T27" fmla="*/ 12 h 27"/>
                  <a:gd name="T28" fmla="*/ 17 w 28"/>
                  <a:gd name="T29" fmla="*/ 15 h 27"/>
                  <a:gd name="T30" fmla="*/ 21 w 28"/>
                  <a:gd name="T31" fmla="*/ 20 h 27"/>
                  <a:gd name="T32" fmla="*/ 21 w 28"/>
                  <a:gd name="T33" fmla="*/ 23 h 27"/>
                  <a:gd name="T34" fmla="*/ 21 w 28"/>
                  <a:gd name="T35" fmla="*/ 27 h 27"/>
                  <a:gd name="T36" fmla="*/ 28 w 28"/>
                  <a:gd name="T37" fmla="*/ 27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7">
                    <a:moveTo>
                      <a:pt x="28" y="27"/>
                    </a:moveTo>
                    <a:lnTo>
                      <a:pt x="27" y="22"/>
                    </a:lnTo>
                    <a:lnTo>
                      <a:pt x="25" y="16"/>
                    </a:lnTo>
                    <a:lnTo>
                      <a:pt x="23" y="12"/>
                    </a:lnTo>
                    <a:lnTo>
                      <a:pt x="20" y="8"/>
                    </a:lnTo>
                    <a:lnTo>
                      <a:pt x="16" y="5"/>
                    </a:lnTo>
                    <a:lnTo>
                      <a:pt x="11" y="2"/>
                    </a:lnTo>
                    <a:lnTo>
                      <a:pt x="6" y="1"/>
                    </a:lnTo>
                    <a:lnTo>
                      <a:pt x="0" y="0"/>
                    </a:lnTo>
                    <a:lnTo>
                      <a:pt x="0" y="6"/>
                    </a:lnTo>
                    <a:lnTo>
                      <a:pt x="5" y="7"/>
                    </a:lnTo>
                    <a:lnTo>
                      <a:pt x="8" y="7"/>
                    </a:lnTo>
                    <a:lnTo>
                      <a:pt x="12" y="10"/>
                    </a:lnTo>
                    <a:lnTo>
                      <a:pt x="16" y="12"/>
                    </a:lnTo>
                    <a:lnTo>
                      <a:pt x="17" y="15"/>
                    </a:lnTo>
                    <a:lnTo>
                      <a:pt x="21" y="20"/>
                    </a:lnTo>
                    <a:lnTo>
                      <a:pt x="21" y="23"/>
                    </a:lnTo>
                    <a:lnTo>
                      <a:pt x="21" y="27"/>
                    </a:lnTo>
                    <a:lnTo>
                      <a:pt x="28" y="27"/>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36" name="Freeform 267">
                <a:extLst>
                  <a:ext uri="{FF2B5EF4-FFF2-40B4-BE49-F238E27FC236}">
                    <a16:creationId xmlns:a16="http://schemas.microsoft.com/office/drawing/2014/main" id="{80692963-F791-4A3E-C3A2-4E1CA58178F2}"/>
                  </a:ext>
                </a:extLst>
              </p:cNvPr>
              <p:cNvSpPr>
                <a:spLocks/>
              </p:cNvSpPr>
              <p:nvPr/>
            </p:nvSpPr>
            <p:spPr bwMode="auto">
              <a:xfrm>
                <a:off x="2602" y="1128"/>
                <a:ext cx="28" cy="28"/>
              </a:xfrm>
              <a:custGeom>
                <a:avLst/>
                <a:gdLst>
                  <a:gd name="T0" fmla="*/ 0 w 28"/>
                  <a:gd name="T1" fmla="*/ 28 h 28"/>
                  <a:gd name="T2" fmla="*/ 6 w 28"/>
                  <a:gd name="T3" fmla="*/ 28 h 28"/>
                  <a:gd name="T4" fmla="*/ 11 w 28"/>
                  <a:gd name="T5" fmla="*/ 25 h 28"/>
                  <a:gd name="T6" fmla="*/ 16 w 28"/>
                  <a:gd name="T7" fmla="*/ 23 h 28"/>
                  <a:gd name="T8" fmla="*/ 20 w 28"/>
                  <a:gd name="T9" fmla="*/ 20 h 28"/>
                  <a:gd name="T10" fmla="*/ 23 w 28"/>
                  <a:gd name="T11" fmla="*/ 16 h 28"/>
                  <a:gd name="T12" fmla="*/ 25 w 28"/>
                  <a:gd name="T13" fmla="*/ 11 h 28"/>
                  <a:gd name="T14" fmla="*/ 27 w 28"/>
                  <a:gd name="T15" fmla="*/ 6 h 28"/>
                  <a:gd name="T16" fmla="*/ 28 w 28"/>
                  <a:gd name="T17" fmla="*/ 0 h 28"/>
                  <a:gd name="T18" fmla="*/ 21 w 28"/>
                  <a:gd name="T19" fmla="*/ 0 h 28"/>
                  <a:gd name="T20" fmla="*/ 21 w 28"/>
                  <a:gd name="T21" fmla="*/ 5 h 28"/>
                  <a:gd name="T22" fmla="*/ 21 w 28"/>
                  <a:gd name="T23" fmla="*/ 8 h 28"/>
                  <a:gd name="T24" fmla="*/ 17 w 28"/>
                  <a:gd name="T25" fmla="*/ 12 h 28"/>
                  <a:gd name="T26" fmla="*/ 16 w 28"/>
                  <a:gd name="T27" fmla="*/ 16 h 28"/>
                  <a:gd name="T28" fmla="*/ 12 w 28"/>
                  <a:gd name="T29" fmla="*/ 17 h 28"/>
                  <a:gd name="T30" fmla="*/ 8 w 28"/>
                  <a:gd name="T31" fmla="*/ 20 h 28"/>
                  <a:gd name="T32" fmla="*/ 5 w 28"/>
                  <a:gd name="T33" fmla="*/ 21 h 28"/>
                  <a:gd name="T34" fmla="*/ 0 w 28"/>
                  <a:gd name="T35" fmla="*/ 21 h 28"/>
                  <a:gd name="T36" fmla="*/ 0 w 28"/>
                  <a:gd name="T37" fmla="*/ 28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28"/>
                    </a:moveTo>
                    <a:lnTo>
                      <a:pt x="6" y="28"/>
                    </a:lnTo>
                    <a:lnTo>
                      <a:pt x="11" y="25"/>
                    </a:lnTo>
                    <a:lnTo>
                      <a:pt x="16" y="23"/>
                    </a:lnTo>
                    <a:lnTo>
                      <a:pt x="20" y="20"/>
                    </a:lnTo>
                    <a:lnTo>
                      <a:pt x="23" y="16"/>
                    </a:lnTo>
                    <a:lnTo>
                      <a:pt x="25" y="11"/>
                    </a:lnTo>
                    <a:lnTo>
                      <a:pt x="27" y="6"/>
                    </a:lnTo>
                    <a:lnTo>
                      <a:pt x="28" y="0"/>
                    </a:lnTo>
                    <a:lnTo>
                      <a:pt x="21" y="0"/>
                    </a:lnTo>
                    <a:lnTo>
                      <a:pt x="21" y="5"/>
                    </a:lnTo>
                    <a:lnTo>
                      <a:pt x="21" y="8"/>
                    </a:lnTo>
                    <a:lnTo>
                      <a:pt x="17" y="12"/>
                    </a:lnTo>
                    <a:lnTo>
                      <a:pt x="16" y="16"/>
                    </a:lnTo>
                    <a:lnTo>
                      <a:pt x="12" y="17"/>
                    </a:lnTo>
                    <a:lnTo>
                      <a:pt x="8" y="20"/>
                    </a:lnTo>
                    <a:lnTo>
                      <a:pt x="5" y="21"/>
                    </a:lnTo>
                    <a:lnTo>
                      <a:pt x="0" y="21"/>
                    </a:lnTo>
                    <a:lnTo>
                      <a:pt x="0" y="28"/>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37" name="Freeform 268">
                <a:extLst>
                  <a:ext uri="{FF2B5EF4-FFF2-40B4-BE49-F238E27FC236}">
                    <a16:creationId xmlns:a16="http://schemas.microsoft.com/office/drawing/2014/main" id="{292F8C86-FE3E-2048-A59A-6C4692252E8B}"/>
                  </a:ext>
                </a:extLst>
              </p:cNvPr>
              <p:cNvSpPr>
                <a:spLocks/>
              </p:cNvSpPr>
              <p:nvPr/>
            </p:nvSpPr>
            <p:spPr bwMode="auto">
              <a:xfrm>
                <a:off x="2575" y="1128"/>
                <a:ext cx="27" cy="28"/>
              </a:xfrm>
              <a:custGeom>
                <a:avLst/>
                <a:gdLst>
                  <a:gd name="T0" fmla="*/ 0 w 27"/>
                  <a:gd name="T1" fmla="*/ 0 h 28"/>
                  <a:gd name="T2" fmla="*/ 0 w 27"/>
                  <a:gd name="T3" fmla="*/ 6 h 28"/>
                  <a:gd name="T4" fmla="*/ 2 w 27"/>
                  <a:gd name="T5" fmla="*/ 11 h 28"/>
                  <a:gd name="T6" fmla="*/ 5 w 27"/>
                  <a:gd name="T7" fmla="*/ 16 h 28"/>
                  <a:gd name="T8" fmla="*/ 8 w 27"/>
                  <a:gd name="T9" fmla="*/ 20 h 28"/>
                  <a:gd name="T10" fmla="*/ 12 w 27"/>
                  <a:gd name="T11" fmla="*/ 23 h 28"/>
                  <a:gd name="T12" fmla="*/ 16 w 27"/>
                  <a:gd name="T13" fmla="*/ 25 h 28"/>
                  <a:gd name="T14" fmla="*/ 21 w 27"/>
                  <a:gd name="T15" fmla="*/ 28 h 28"/>
                  <a:gd name="T16" fmla="*/ 27 w 27"/>
                  <a:gd name="T17" fmla="*/ 28 h 28"/>
                  <a:gd name="T18" fmla="*/ 27 w 27"/>
                  <a:gd name="T19" fmla="*/ 21 h 28"/>
                  <a:gd name="T20" fmla="*/ 23 w 27"/>
                  <a:gd name="T21" fmla="*/ 21 h 28"/>
                  <a:gd name="T22" fmla="*/ 20 w 27"/>
                  <a:gd name="T23" fmla="*/ 20 h 28"/>
                  <a:gd name="T24" fmla="*/ 15 w 27"/>
                  <a:gd name="T25" fmla="*/ 17 h 28"/>
                  <a:gd name="T26" fmla="*/ 12 w 27"/>
                  <a:gd name="T27" fmla="*/ 16 h 28"/>
                  <a:gd name="T28" fmla="*/ 10 w 27"/>
                  <a:gd name="T29" fmla="*/ 12 h 28"/>
                  <a:gd name="T30" fmla="*/ 8 w 27"/>
                  <a:gd name="T31" fmla="*/ 8 h 28"/>
                  <a:gd name="T32" fmla="*/ 6 w 27"/>
                  <a:gd name="T33" fmla="*/ 5 h 28"/>
                  <a:gd name="T34" fmla="*/ 6 w 27"/>
                  <a:gd name="T35" fmla="*/ 0 h 28"/>
                  <a:gd name="T36" fmla="*/ 0 w 27"/>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 h="28">
                    <a:moveTo>
                      <a:pt x="0" y="0"/>
                    </a:moveTo>
                    <a:lnTo>
                      <a:pt x="0" y="6"/>
                    </a:lnTo>
                    <a:lnTo>
                      <a:pt x="2" y="11"/>
                    </a:lnTo>
                    <a:lnTo>
                      <a:pt x="5" y="16"/>
                    </a:lnTo>
                    <a:lnTo>
                      <a:pt x="8" y="20"/>
                    </a:lnTo>
                    <a:lnTo>
                      <a:pt x="12" y="23"/>
                    </a:lnTo>
                    <a:lnTo>
                      <a:pt x="16" y="25"/>
                    </a:lnTo>
                    <a:lnTo>
                      <a:pt x="21" y="28"/>
                    </a:lnTo>
                    <a:lnTo>
                      <a:pt x="27" y="28"/>
                    </a:lnTo>
                    <a:lnTo>
                      <a:pt x="27" y="21"/>
                    </a:lnTo>
                    <a:lnTo>
                      <a:pt x="23" y="21"/>
                    </a:lnTo>
                    <a:lnTo>
                      <a:pt x="20" y="20"/>
                    </a:lnTo>
                    <a:lnTo>
                      <a:pt x="15" y="17"/>
                    </a:lnTo>
                    <a:lnTo>
                      <a:pt x="12" y="16"/>
                    </a:lnTo>
                    <a:lnTo>
                      <a:pt x="10" y="12"/>
                    </a:lnTo>
                    <a:lnTo>
                      <a:pt x="8" y="8"/>
                    </a:lnTo>
                    <a:lnTo>
                      <a:pt x="6" y="5"/>
                    </a:lnTo>
                    <a:lnTo>
                      <a:pt x="6" y="0"/>
                    </a:lnTo>
                    <a:lnTo>
                      <a:pt x="0"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38" name="Freeform 269">
                <a:extLst>
                  <a:ext uri="{FF2B5EF4-FFF2-40B4-BE49-F238E27FC236}">
                    <a16:creationId xmlns:a16="http://schemas.microsoft.com/office/drawing/2014/main" id="{8E4AC697-1027-F5CE-C6DE-AC65960EEEF3}"/>
                  </a:ext>
                </a:extLst>
              </p:cNvPr>
              <p:cNvSpPr>
                <a:spLocks/>
              </p:cNvSpPr>
              <p:nvPr/>
            </p:nvSpPr>
            <p:spPr bwMode="auto">
              <a:xfrm>
                <a:off x="2575" y="1101"/>
                <a:ext cx="27" cy="27"/>
              </a:xfrm>
              <a:custGeom>
                <a:avLst/>
                <a:gdLst>
                  <a:gd name="T0" fmla="*/ 27 w 27"/>
                  <a:gd name="T1" fmla="*/ 0 h 27"/>
                  <a:gd name="T2" fmla="*/ 21 w 27"/>
                  <a:gd name="T3" fmla="*/ 1 h 27"/>
                  <a:gd name="T4" fmla="*/ 16 w 27"/>
                  <a:gd name="T5" fmla="*/ 2 h 27"/>
                  <a:gd name="T6" fmla="*/ 12 w 27"/>
                  <a:gd name="T7" fmla="*/ 5 h 27"/>
                  <a:gd name="T8" fmla="*/ 8 w 27"/>
                  <a:gd name="T9" fmla="*/ 8 h 27"/>
                  <a:gd name="T10" fmla="*/ 5 w 27"/>
                  <a:gd name="T11" fmla="*/ 12 h 27"/>
                  <a:gd name="T12" fmla="*/ 2 w 27"/>
                  <a:gd name="T13" fmla="*/ 16 h 27"/>
                  <a:gd name="T14" fmla="*/ 0 w 27"/>
                  <a:gd name="T15" fmla="*/ 22 h 27"/>
                  <a:gd name="T16" fmla="*/ 0 w 27"/>
                  <a:gd name="T17" fmla="*/ 27 h 27"/>
                  <a:gd name="T18" fmla="*/ 6 w 27"/>
                  <a:gd name="T19" fmla="*/ 27 h 27"/>
                  <a:gd name="T20" fmla="*/ 6 w 27"/>
                  <a:gd name="T21" fmla="*/ 23 h 27"/>
                  <a:gd name="T22" fmla="*/ 8 w 27"/>
                  <a:gd name="T23" fmla="*/ 20 h 27"/>
                  <a:gd name="T24" fmla="*/ 10 w 27"/>
                  <a:gd name="T25" fmla="*/ 15 h 27"/>
                  <a:gd name="T26" fmla="*/ 12 w 27"/>
                  <a:gd name="T27" fmla="*/ 12 h 27"/>
                  <a:gd name="T28" fmla="*/ 15 w 27"/>
                  <a:gd name="T29" fmla="*/ 10 h 27"/>
                  <a:gd name="T30" fmla="*/ 20 w 27"/>
                  <a:gd name="T31" fmla="*/ 7 h 27"/>
                  <a:gd name="T32" fmla="*/ 23 w 27"/>
                  <a:gd name="T33" fmla="*/ 7 h 27"/>
                  <a:gd name="T34" fmla="*/ 27 w 27"/>
                  <a:gd name="T35" fmla="*/ 6 h 27"/>
                  <a:gd name="T36" fmla="*/ 27 w 27"/>
                  <a:gd name="T37" fmla="*/ 0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 h="27">
                    <a:moveTo>
                      <a:pt x="27" y="0"/>
                    </a:moveTo>
                    <a:lnTo>
                      <a:pt x="21" y="1"/>
                    </a:lnTo>
                    <a:lnTo>
                      <a:pt x="16" y="2"/>
                    </a:lnTo>
                    <a:lnTo>
                      <a:pt x="12" y="5"/>
                    </a:lnTo>
                    <a:lnTo>
                      <a:pt x="8" y="8"/>
                    </a:lnTo>
                    <a:lnTo>
                      <a:pt x="5" y="12"/>
                    </a:lnTo>
                    <a:lnTo>
                      <a:pt x="2" y="16"/>
                    </a:lnTo>
                    <a:lnTo>
                      <a:pt x="0" y="22"/>
                    </a:lnTo>
                    <a:lnTo>
                      <a:pt x="0" y="27"/>
                    </a:lnTo>
                    <a:lnTo>
                      <a:pt x="6" y="27"/>
                    </a:lnTo>
                    <a:lnTo>
                      <a:pt x="6" y="23"/>
                    </a:lnTo>
                    <a:lnTo>
                      <a:pt x="8" y="20"/>
                    </a:lnTo>
                    <a:lnTo>
                      <a:pt x="10" y="15"/>
                    </a:lnTo>
                    <a:lnTo>
                      <a:pt x="12" y="12"/>
                    </a:lnTo>
                    <a:lnTo>
                      <a:pt x="15" y="10"/>
                    </a:lnTo>
                    <a:lnTo>
                      <a:pt x="20" y="7"/>
                    </a:lnTo>
                    <a:lnTo>
                      <a:pt x="23" y="7"/>
                    </a:lnTo>
                    <a:lnTo>
                      <a:pt x="27" y="6"/>
                    </a:lnTo>
                    <a:lnTo>
                      <a:pt x="27"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39" name="Freeform 270">
                <a:extLst>
                  <a:ext uri="{FF2B5EF4-FFF2-40B4-BE49-F238E27FC236}">
                    <a16:creationId xmlns:a16="http://schemas.microsoft.com/office/drawing/2014/main" id="{31058138-6372-D99A-F8DF-96CAABB24E09}"/>
                  </a:ext>
                </a:extLst>
              </p:cNvPr>
              <p:cNvSpPr>
                <a:spLocks/>
              </p:cNvSpPr>
              <p:nvPr/>
            </p:nvSpPr>
            <p:spPr bwMode="auto">
              <a:xfrm>
                <a:off x="3417" y="73"/>
                <a:ext cx="49" cy="48"/>
              </a:xfrm>
              <a:custGeom>
                <a:avLst/>
                <a:gdLst>
                  <a:gd name="T0" fmla="*/ 24 w 49"/>
                  <a:gd name="T1" fmla="*/ 0 h 48"/>
                  <a:gd name="T2" fmla="*/ 30 w 49"/>
                  <a:gd name="T3" fmla="*/ 0 h 48"/>
                  <a:gd name="T4" fmla="*/ 34 w 49"/>
                  <a:gd name="T5" fmla="*/ 2 h 48"/>
                  <a:gd name="T6" fmla="*/ 38 w 49"/>
                  <a:gd name="T7" fmla="*/ 4 h 48"/>
                  <a:gd name="T8" fmla="*/ 42 w 49"/>
                  <a:gd name="T9" fmla="*/ 6 h 48"/>
                  <a:gd name="T10" fmla="*/ 45 w 49"/>
                  <a:gd name="T11" fmla="*/ 11 h 48"/>
                  <a:gd name="T12" fmla="*/ 47 w 49"/>
                  <a:gd name="T13" fmla="*/ 15 h 48"/>
                  <a:gd name="T14" fmla="*/ 48 w 49"/>
                  <a:gd name="T15" fmla="*/ 19 h 48"/>
                  <a:gd name="T16" fmla="*/ 49 w 49"/>
                  <a:gd name="T17" fmla="*/ 24 h 48"/>
                  <a:gd name="T18" fmla="*/ 48 w 49"/>
                  <a:gd name="T19" fmla="*/ 29 h 48"/>
                  <a:gd name="T20" fmla="*/ 47 w 49"/>
                  <a:gd name="T21" fmla="*/ 34 h 48"/>
                  <a:gd name="T22" fmla="*/ 45 w 49"/>
                  <a:gd name="T23" fmla="*/ 38 h 48"/>
                  <a:gd name="T24" fmla="*/ 42 w 49"/>
                  <a:gd name="T25" fmla="*/ 41 h 48"/>
                  <a:gd name="T26" fmla="*/ 38 w 49"/>
                  <a:gd name="T27" fmla="*/ 44 h 48"/>
                  <a:gd name="T28" fmla="*/ 34 w 49"/>
                  <a:gd name="T29" fmla="*/ 46 h 48"/>
                  <a:gd name="T30" fmla="*/ 30 w 49"/>
                  <a:gd name="T31" fmla="*/ 48 h 48"/>
                  <a:gd name="T32" fmla="*/ 24 w 49"/>
                  <a:gd name="T33" fmla="*/ 48 h 48"/>
                  <a:gd name="T34" fmla="*/ 19 w 49"/>
                  <a:gd name="T35" fmla="*/ 48 h 48"/>
                  <a:gd name="T36" fmla="*/ 15 w 49"/>
                  <a:gd name="T37" fmla="*/ 46 h 48"/>
                  <a:gd name="T38" fmla="*/ 11 w 49"/>
                  <a:gd name="T39" fmla="*/ 44 h 48"/>
                  <a:gd name="T40" fmla="*/ 7 w 49"/>
                  <a:gd name="T41" fmla="*/ 41 h 48"/>
                  <a:gd name="T42" fmla="*/ 5 w 49"/>
                  <a:gd name="T43" fmla="*/ 38 h 48"/>
                  <a:gd name="T44" fmla="*/ 2 w 49"/>
                  <a:gd name="T45" fmla="*/ 34 h 48"/>
                  <a:gd name="T46" fmla="*/ 0 w 49"/>
                  <a:gd name="T47" fmla="*/ 29 h 48"/>
                  <a:gd name="T48" fmla="*/ 0 w 49"/>
                  <a:gd name="T49" fmla="*/ 24 h 48"/>
                  <a:gd name="T50" fmla="*/ 0 w 49"/>
                  <a:gd name="T51" fmla="*/ 19 h 48"/>
                  <a:gd name="T52" fmla="*/ 2 w 49"/>
                  <a:gd name="T53" fmla="*/ 15 h 48"/>
                  <a:gd name="T54" fmla="*/ 5 w 49"/>
                  <a:gd name="T55" fmla="*/ 11 h 48"/>
                  <a:gd name="T56" fmla="*/ 7 w 49"/>
                  <a:gd name="T57" fmla="*/ 6 h 48"/>
                  <a:gd name="T58" fmla="*/ 11 w 49"/>
                  <a:gd name="T59" fmla="*/ 4 h 48"/>
                  <a:gd name="T60" fmla="*/ 15 w 49"/>
                  <a:gd name="T61" fmla="*/ 2 h 48"/>
                  <a:gd name="T62" fmla="*/ 19 w 49"/>
                  <a:gd name="T63" fmla="*/ 0 h 48"/>
                  <a:gd name="T64" fmla="*/ 24 w 49"/>
                  <a:gd name="T65" fmla="*/ 0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9" h="48">
                    <a:moveTo>
                      <a:pt x="24" y="0"/>
                    </a:moveTo>
                    <a:lnTo>
                      <a:pt x="30" y="0"/>
                    </a:lnTo>
                    <a:lnTo>
                      <a:pt x="34" y="2"/>
                    </a:lnTo>
                    <a:lnTo>
                      <a:pt x="38" y="4"/>
                    </a:lnTo>
                    <a:lnTo>
                      <a:pt x="42" y="6"/>
                    </a:lnTo>
                    <a:lnTo>
                      <a:pt x="45" y="11"/>
                    </a:lnTo>
                    <a:lnTo>
                      <a:pt x="47" y="15"/>
                    </a:lnTo>
                    <a:lnTo>
                      <a:pt x="48" y="19"/>
                    </a:lnTo>
                    <a:lnTo>
                      <a:pt x="49" y="24"/>
                    </a:lnTo>
                    <a:lnTo>
                      <a:pt x="48" y="29"/>
                    </a:lnTo>
                    <a:lnTo>
                      <a:pt x="47" y="34"/>
                    </a:lnTo>
                    <a:lnTo>
                      <a:pt x="45" y="38"/>
                    </a:lnTo>
                    <a:lnTo>
                      <a:pt x="42" y="41"/>
                    </a:lnTo>
                    <a:lnTo>
                      <a:pt x="38" y="44"/>
                    </a:lnTo>
                    <a:lnTo>
                      <a:pt x="34" y="46"/>
                    </a:lnTo>
                    <a:lnTo>
                      <a:pt x="30" y="48"/>
                    </a:lnTo>
                    <a:lnTo>
                      <a:pt x="24" y="48"/>
                    </a:lnTo>
                    <a:lnTo>
                      <a:pt x="19" y="48"/>
                    </a:lnTo>
                    <a:lnTo>
                      <a:pt x="15" y="46"/>
                    </a:lnTo>
                    <a:lnTo>
                      <a:pt x="11" y="44"/>
                    </a:lnTo>
                    <a:lnTo>
                      <a:pt x="7" y="41"/>
                    </a:lnTo>
                    <a:lnTo>
                      <a:pt x="5" y="38"/>
                    </a:lnTo>
                    <a:lnTo>
                      <a:pt x="2" y="34"/>
                    </a:lnTo>
                    <a:lnTo>
                      <a:pt x="0" y="29"/>
                    </a:lnTo>
                    <a:lnTo>
                      <a:pt x="0" y="24"/>
                    </a:lnTo>
                    <a:lnTo>
                      <a:pt x="0" y="19"/>
                    </a:lnTo>
                    <a:lnTo>
                      <a:pt x="2" y="15"/>
                    </a:lnTo>
                    <a:lnTo>
                      <a:pt x="5" y="11"/>
                    </a:lnTo>
                    <a:lnTo>
                      <a:pt x="7" y="6"/>
                    </a:lnTo>
                    <a:lnTo>
                      <a:pt x="11" y="4"/>
                    </a:lnTo>
                    <a:lnTo>
                      <a:pt x="15" y="2"/>
                    </a:lnTo>
                    <a:lnTo>
                      <a:pt x="19" y="0"/>
                    </a:lnTo>
                    <a:lnTo>
                      <a:pt x="24"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40" name="Freeform 271">
                <a:extLst>
                  <a:ext uri="{FF2B5EF4-FFF2-40B4-BE49-F238E27FC236}">
                    <a16:creationId xmlns:a16="http://schemas.microsoft.com/office/drawing/2014/main" id="{DE6E1074-148A-D790-A421-146BCDD6A501}"/>
                  </a:ext>
                </a:extLst>
              </p:cNvPr>
              <p:cNvSpPr>
                <a:spLocks/>
              </p:cNvSpPr>
              <p:nvPr/>
            </p:nvSpPr>
            <p:spPr bwMode="auto">
              <a:xfrm>
                <a:off x="3441" y="70"/>
                <a:ext cx="28" cy="27"/>
              </a:xfrm>
              <a:custGeom>
                <a:avLst/>
                <a:gdLst>
                  <a:gd name="T0" fmla="*/ 28 w 28"/>
                  <a:gd name="T1" fmla="*/ 27 h 27"/>
                  <a:gd name="T2" fmla="*/ 27 w 28"/>
                  <a:gd name="T3" fmla="*/ 21 h 27"/>
                  <a:gd name="T4" fmla="*/ 26 w 28"/>
                  <a:gd name="T5" fmla="*/ 16 h 27"/>
                  <a:gd name="T6" fmla="*/ 23 w 28"/>
                  <a:gd name="T7" fmla="*/ 12 h 27"/>
                  <a:gd name="T8" fmla="*/ 20 w 28"/>
                  <a:gd name="T9" fmla="*/ 8 h 27"/>
                  <a:gd name="T10" fmla="*/ 16 w 28"/>
                  <a:gd name="T11" fmla="*/ 5 h 27"/>
                  <a:gd name="T12" fmla="*/ 12 w 28"/>
                  <a:gd name="T13" fmla="*/ 1 h 27"/>
                  <a:gd name="T14" fmla="*/ 6 w 28"/>
                  <a:gd name="T15" fmla="*/ 0 h 27"/>
                  <a:gd name="T16" fmla="*/ 0 w 28"/>
                  <a:gd name="T17" fmla="*/ 0 h 27"/>
                  <a:gd name="T18" fmla="*/ 0 w 28"/>
                  <a:gd name="T19" fmla="*/ 6 h 27"/>
                  <a:gd name="T20" fmla="*/ 5 w 28"/>
                  <a:gd name="T21" fmla="*/ 6 h 27"/>
                  <a:gd name="T22" fmla="*/ 9 w 28"/>
                  <a:gd name="T23" fmla="*/ 7 h 27"/>
                  <a:gd name="T24" fmla="*/ 13 w 28"/>
                  <a:gd name="T25" fmla="*/ 9 h 27"/>
                  <a:gd name="T26" fmla="*/ 16 w 28"/>
                  <a:gd name="T27" fmla="*/ 12 h 27"/>
                  <a:gd name="T28" fmla="*/ 18 w 28"/>
                  <a:gd name="T29" fmla="*/ 15 h 27"/>
                  <a:gd name="T30" fmla="*/ 21 w 28"/>
                  <a:gd name="T31" fmla="*/ 19 h 27"/>
                  <a:gd name="T32" fmla="*/ 21 w 28"/>
                  <a:gd name="T33" fmla="*/ 23 h 27"/>
                  <a:gd name="T34" fmla="*/ 22 w 28"/>
                  <a:gd name="T35" fmla="*/ 27 h 27"/>
                  <a:gd name="T36" fmla="*/ 28 w 28"/>
                  <a:gd name="T37" fmla="*/ 27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7">
                    <a:moveTo>
                      <a:pt x="28" y="27"/>
                    </a:moveTo>
                    <a:lnTo>
                      <a:pt x="27" y="21"/>
                    </a:lnTo>
                    <a:lnTo>
                      <a:pt x="26" y="16"/>
                    </a:lnTo>
                    <a:lnTo>
                      <a:pt x="23" y="12"/>
                    </a:lnTo>
                    <a:lnTo>
                      <a:pt x="20" y="8"/>
                    </a:lnTo>
                    <a:lnTo>
                      <a:pt x="16" y="5"/>
                    </a:lnTo>
                    <a:lnTo>
                      <a:pt x="12" y="1"/>
                    </a:lnTo>
                    <a:lnTo>
                      <a:pt x="6" y="0"/>
                    </a:lnTo>
                    <a:lnTo>
                      <a:pt x="0" y="0"/>
                    </a:lnTo>
                    <a:lnTo>
                      <a:pt x="0" y="6"/>
                    </a:lnTo>
                    <a:lnTo>
                      <a:pt x="5" y="6"/>
                    </a:lnTo>
                    <a:lnTo>
                      <a:pt x="9" y="7"/>
                    </a:lnTo>
                    <a:lnTo>
                      <a:pt x="13" y="9"/>
                    </a:lnTo>
                    <a:lnTo>
                      <a:pt x="16" y="12"/>
                    </a:lnTo>
                    <a:lnTo>
                      <a:pt x="18" y="15"/>
                    </a:lnTo>
                    <a:lnTo>
                      <a:pt x="21" y="19"/>
                    </a:lnTo>
                    <a:lnTo>
                      <a:pt x="21" y="23"/>
                    </a:lnTo>
                    <a:lnTo>
                      <a:pt x="22" y="27"/>
                    </a:lnTo>
                    <a:lnTo>
                      <a:pt x="28" y="27"/>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41" name="Freeform 272">
                <a:extLst>
                  <a:ext uri="{FF2B5EF4-FFF2-40B4-BE49-F238E27FC236}">
                    <a16:creationId xmlns:a16="http://schemas.microsoft.com/office/drawing/2014/main" id="{C20718D0-E901-64F7-86C9-5B743F8CE968}"/>
                  </a:ext>
                </a:extLst>
              </p:cNvPr>
              <p:cNvSpPr>
                <a:spLocks/>
              </p:cNvSpPr>
              <p:nvPr/>
            </p:nvSpPr>
            <p:spPr bwMode="auto">
              <a:xfrm>
                <a:off x="3441" y="97"/>
                <a:ext cx="28" cy="28"/>
              </a:xfrm>
              <a:custGeom>
                <a:avLst/>
                <a:gdLst>
                  <a:gd name="T0" fmla="*/ 0 w 28"/>
                  <a:gd name="T1" fmla="*/ 28 h 28"/>
                  <a:gd name="T2" fmla="*/ 6 w 28"/>
                  <a:gd name="T3" fmla="*/ 27 h 28"/>
                  <a:gd name="T4" fmla="*/ 12 w 28"/>
                  <a:gd name="T5" fmla="*/ 25 h 28"/>
                  <a:gd name="T6" fmla="*/ 16 w 28"/>
                  <a:gd name="T7" fmla="*/ 23 h 28"/>
                  <a:gd name="T8" fmla="*/ 20 w 28"/>
                  <a:gd name="T9" fmla="*/ 20 h 28"/>
                  <a:gd name="T10" fmla="*/ 23 w 28"/>
                  <a:gd name="T11" fmla="*/ 15 h 28"/>
                  <a:gd name="T12" fmla="*/ 26 w 28"/>
                  <a:gd name="T13" fmla="*/ 11 h 28"/>
                  <a:gd name="T14" fmla="*/ 27 w 28"/>
                  <a:gd name="T15" fmla="*/ 6 h 28"/>
                  <a:gd name="T16" fmla="*/ 28 w 28"/>
                  <a:gd name="T17" fmla="*/ 0 h 28"/>
                  <a:gd name="T18" fmla="*/ 22 w 28"/>
                  <a:gd name="T19" fmla="*/ 0 h 28"/>
                  <a:gd name="T20" fmla="*/ 21 w 28"/>
                  <a:gd name="T21" fmla="*/ 5 h 28"/>
                  <a:gd name="T22" fmla="*/ 21 w 28"/>
                  <a:gd name="T23" fmla="*/ 8 h 28"/>
                  <a:gd name="T24" fmla="*/ 18 w 28"/>
                  <a:gd name="T25" fmla="*/ 12 h 28"/>
                  <a:gd name="T26" fmla="*/ 16 w 28"/>
                  <a:gd name="T27" fmla="*/ 15 h 28"/>
                  <a:gd name="T28" fmla="*/ 13 w 28"/>
                  <a:gd name="T29" fmla="*/ 17 h 28"/>
                  <a:gd name="T30" fmla="*/ 9 w 28"/>
                  <a:gd name="T31" fmla="*/ 20 h 28"/>
                  <a:gd name="T32" fmla="*/ 5 w 28"/>
                  <a:gd name="T33" fmla="*/ 20 h 28"/>
                  <a:gd name="T34" fmla="*/ 0 w 28"/>
                  <a:gd name="T35" fmla="*/ 21 h 28"/>
                  <a:gd name="T36" fmla="*/ 0 w 28"/>
                  <a:gd name="T37" fmla="*/ 28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8">
                    <a:moveTo>
                      <a:pt x="0" y="28"/>
                    </a:moveTo>
                    <a:lnTo>
                      <a:pt x="6" y="27"/>
                    </a:lnTo>
                    <a:lnTo>
                      <a:pt x="12" y="25"/>
                    </a:lnTo>
                    <a:lnTo>
                      <a:pt x="16" y="23"/>
                    </a:lnTo>
                    <a:lnTo>
                      <a:pt x="20" y="20"/>
                    </a:lnTo>
                    <a:lnTo>
                      <a:pt x="23" y="15"/>
                    </a:lnTo>
                    <a:lnTo>
                      <a:pt x="26" y="11"/>
                    </a:lnTo>
                    <a:lnTo>
                      <a:pt x="27" y="6"/>
                    </a:lnTo>
                    <a:lnTo>
                      <a:pt x="28" y="0"/>
                    </a:lnTo>
                    <a:lnTo>
                      <a:pt x="22" y="0"/>
                    </a:lnTo>
                    <a:lnTo>
                      <a:pt x="21" y="5"/>
                    </a:lnTo>
                    <a:lnTo>
                      <a:pt x="21" y="8"/>
                    </a:lnTo>
                    <a:lnTo>
                      <a:pt x="18" y="12"/>
                    </a:lnTo>
                    <a:lnTo>
                      <a:pt x="16" y="15"/>
                    </a:lnTo>
                    <a:lnTo>
                      <a:pt x="13" y="17"/>
                    </a:lnTo>
                    <a:lnTo>
                      <a:pt x="9" y="20"/>
                    </a:lnTo>
                    <a:lnTo>
                      <a:pt x="5" y="20"/>
                    </a:lnTo>
                    <a:lnTo>
                      <a:pt x="0" y="21"/>
                    </a:lnTo>
                    <a:lnTo>
                      <a:pt x="0" y="28"/>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42" name="Freeform 273">
                <a:extLst>
                  <a:ext uri="{FF2B5EF4-FFF2-40B4-BE49-F238E27FC236}">
                    <a16:creationId xmlns:a16="http://schemas.microsoft.com/office/drawing/2014/main" id="{A75C2E85-5E6D-84A2-05EA-5A33A21D08CE}"/>
                  </a:ext>
                </a:extLst>
              </p:cNvPr>
              <p:cNvSpPr>
                <a:spLocks/>
              </p:cNvSpPr>
              <p:nvPr/>
            </p:nvSpPr>
            <p:spPr bwMode="auto">
              <a:xfrm>
                <a:off x="3414" y="97"/>
                <a:ext cx="27" cy="28"/>
              </a:xfrm>
              <a:custGeom>
                <a:avLst/>
                <a:gdLst>
                  <a:gd name="T0" fmla="*/ 0 w 27"/>
                  <a:gd name="T1" fmla="*/ 0 h 28"/>
                  <a:gd name="T2" fmla="*/ 0 w 27"/>
                  <a:gd name="T3" fmla="*/ 6 h 28"/>
                  <a:gd name="T4" fmla="*/ 3 w 27"/>
                  <a:gd name="T5" fmla="*/ 11 h 28"/>
                  <a:gd name="T6" fmla="*/ 5 w 27"/>
                  <a:gd name="T7" fmla="*/ 15 h 28"/>
                  <a:gd name="T8" fmla="*/ 8 w 27"/>
                  <a:gd name="T9" fmla="*/ 20 h 28"/>
                  <a:gd name="T10" fmla="*/ 12 w 27"/>
                  <a:gd name="T11" fmla="*/ 23 h 28"/>
                  <a:gd name="T12" fmla="*/ 17 w 27"/>
                  <a:gd name="T13" fmla="*/ 25 h 28"/>
                  <a:gd name="T14" fmla="*/ 22 w 27"/>
                  <a:gd name="T15" fmla="*/ 27 h 28"/>
                  <a:gd name="T16" fmla="*/ 27 w 27"/>
                  <a:gd name="T17" fmla="*/ 28 h 28"/>
                  <a:gd name="T18" fmla="*/ 27 w 27"/>
                  <a:gd name="T19" fmla="*/ 21 h 28"/>
                  <a:gd name="T20" fmla="*/ 23 w 27"/>
                  <a:gd name="T21" fmla="*/ 20 h 28"/>
                  <a:gd name="T22" fmla="*/ 20 w 27"/>
                  <a:gd name="T23" fmla="*/ 20 h 28"/>
                  <a:gd name="T24" fmla="*/ 16 w 27"/>
                  <a:gd name="T25" fmla="*/ 17 h 28"/>
                  <a:gd name="T26" fmla="*/ 12 w 27"/>
                  <a:gd name="T27" fmla="*/ 15 h 28"/>
                  <a:gd name="T28" fmla="*/ 10 w 27"/>
                  <a:gd name="T29" fmla="*/ 12 h 28"/>
                  <a:gd name="T30" fmla="*/ 8 w 27"/>
                  <a:gd name="T31" fmla="*/ 8 h 28"/>
                  <a:gd name="T32" fmla="*/ 7 w 27"/>
                  <a:gd name="T33" fmla="*/ 5 h 28"/>
                  <a:gd name="T34" fmla="*/ 7 w 27"/>
                  <a:gd name="T35" fmla="*/ 0 h 28"/>
                  <a:gd name="T36" fmla="*/ 0 w 27"/>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 h="28">
                    <a:moveTo>
                      <a:pt x="0" y="0"/>
                    </a:moveTo>
                    <a:lnTo>
                      <a:pt x="0" y="6"/>
                    </a:lnTo>
                    <a:lnTo>
                      <a:pt x="3" y="11"/>
                    </a:lnTo>
                    <a:lnTo>
                      <a:pt x="5" y="15"/>
                    </a:lnTo>
                    <a:lnTo>
                      <a:pt x="8" y="20"/>
                    </a:lnTo>
                    <a:lnTo>
                      <a:pt x="12" y="23"/>
                    </a:lnTo>
                    <a:lnTo>
                      <a:pt x="17" y="25"/>
                    </a:lnTo>
                    <a:lnTo>
                      <a:pt x="22" y="27"/>
                    </a:lnTo>
                    <a:lnTo>
                      <a:pt x="27" y="28"/>
                    </a:lnTo>
                    <a:lnTo>
                      <a:pt x="27" y="21"/>
                    </a:lnTo>
                    <a:lnTo>
                      <a:pt x="23" y="20"/>
                    </a:lnTo>
                    <a:lnTo>
                      <a:pt x="20" y="20"/>
                    </a:lnTo>
                    <a:lnTo>
                      <a:pt x="16" y="17"/>
                    </a:lnTo>
                    <a:lnTo>
                      <a:pt x="12" y="15"/>
                    </a:lnTo>
                    <a:lnTo>
                      <a:pt x="10" y="12"/>
                    </a:lnTo>
                    <a:lnTo>
                      <a:pt x="8" y="8"/>
                    </a:lnTo>
                    <a:lnTo>
                      <a:pt x="7" y="5"/>
                    </a:lnTo>
                    <a:lnTo>
                      <a:pt x="7" y="0"/>
                    </a:lnTo>
                    <a:lnTo>
                      <a:pt x="0"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43" name="Freeform 274">
                <a:extLst>
                  <a:ext uri="{FF2B5EF4-FFF2-40B4-BE49-F238E27FC236}">
                    <a16:creationId xmlns:a16="http://schemas.microsoft.com/office/drawing/2014/main" id="{2B181FD3-FBE1-6BF0-F6EF-89D5E0875F43}"/>
                  </a:ext>
                </a:extLst>
              </p:cNvPr>
              <p:cNvSpPr>
                <a:spLocks/>
              </p:cNvSpPr>
              <p:nvPr/>
            </p:nvSpPr>
            <p:spPr bwMode="auto">
              <a:xfrm>
                <a:off x="3414" y="70"/>
                <a:ext cx="27" cy="27"/>
              </a:xfrm>
              <a:custGeom>
                <a:avLst/>
                <a:gdLst>
                  <a:gd name="T0" fmla="*/ 27 w 27"/>
                  <a:gd name="T1" fmla="*/ 0 h 27"/>
                  <a:gd name="T2" fmla="*/ 22 w 27"/>
                  <a:gd name="T3" fmla="*/ 0 h 27"/>
                  <a:gd name="T4" fmla="*/ 17 w 27"/>
                  <a:gd name="T5" fmla="*/ 1 h 27"/>
                  <a:gd name="T6" fmla="*/ 12 w 27"/>
                  <a:gd name="T7" fmla="*/ 5 h 27"/>
                  <a:gd name="T8" fmla="*/ 8 w 27"/>
                  <a:gd name="T9" fmla="*/ 8 h 27"/>
                  <a:gd name="T10" fmla="*/ 5 w 27"/>
                  <a:gd name="T11" fmla="*/ 12 h 27"/>
                  <a:gd name="T12" fmla="*/ 3 w 27"/>
                  <a:gd name="T13" fmla="*/ 16 h 27"/>
                  <a:gd name="T14" fmla="*/ 0 w 27"/>
                  <a:gd name="T15" fmla="*/ 21 h 27"/>
                  <a:gd name="T16" fmla="*/ 0 w 27"/>
                  <a:gd name="T17" fmla="*/ 27 h 27"/>
                  <a:gd name="T18" fmla="*/ 7 w 27"/>
                  <a:gd name="T19" fmla="*/ 27 h 27"/>
                  <a:gd name="T20" fmla="*/ 7 w 27"/>
                  <a:gd name="T21" fmla="*/ 23 h 27"/>
                  <a:gd name="T22" fmla="*/ 8 w 27"/>
                  <a:gd name="T23" fmla="*/ 19 h 27"/>
                  <a:gd name="T24" fmla="*/ 10 w 27"/>
                  <a:gd name="T25" fmla="*/ 15 h 27"/>
                  <a:gd name="T26" fmla="*/ 12 w 27"/>
                  <a:gd name="T27" fmla="*/ 12 h 27"/>
                  <a:gd name="T28" fmla="*/ 16 w 27"/>
                  <a:gd name="T29" fmla="*/ 9 h 27"/>
                  <a:gd name="T30" fmla="*/ 20 w 27"/>
                  <a:gd name="T31" fmla="*/ 7 h 27"/>
                  <a:gd name="T32" fmla="*/ 23 w 27"/>
                  <a:gd name="T33" fmla="*/ 6 h 27"/>
                  <a:gd name="T34" fmla="*/ 27 w 27"/>
                  <a:gd name="T35" fmla="*/ 6 h 27"/>
                  <a:gd name="T36" fmla="*/ 27 w 27"/>
                  <a:gd name="T37" fmla="*/ 0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 h="27">
                    <a:moveTo>
                      <a:pt x="27" y="0"/>
                    </a:moveTo>
                    <a:lnTo>
                      <a:pt x="22" y="0"/>
                    </a:lnTo>
                    <a:lnTo>
                      <a:pt x="17" y="1"/>
                    </a:lnTo>
                    <a:lnTo>
                      <a:pt x="12" y="5"/>
                    </a:lnTo>
                    <a:lnTo>
                      <a:pt x="8" y="8"/>
                    </a:lnTo>
                    <a:lnTo>
                      <a:pt x="5" y="12"/>
                    </a:lnTo>
                    <a:lnTo>
                      <a:pt x="3" y="16"/>
                    </a:lnTo>
                    <a:lnTo>
                      <a:pt x="0" y="21"/>
                    </a:lnTo>
                    <a:lnTo>
                      <a:pt x="0" y="27"/>
                    </a:lnTo>
                    <a:lnTo>
                      <a:pt x="7" y="27"/>
                    </a:lnTo>
                    <a:lnTo>
                      <a:pt x="7" y="23"/>
                    </a:lnTo>
                    <a:lnTo>
                      <a:pt x="8" y="19"/>
                    </a:lnTo>
                    <a:lnTo>
                      <a:pt x="10" y="15"/>
                    </a:lnTo>
                    <a:lnTo>
                      <a:pt x="12" y="12"/>
                    </a:lnTo>
                    <a:lnTo>
                      <a:pt x="16" y="9"/>
                    </a:lnTo>
                    <a:lnTo>
                      <a:pt x="20" y="7"/>
                    </a:lnTo>
                    <a:lnTo>
                      <a:pt x="23" y="6"/>
                    </a:lnTo>
                    <a:lnTo>
                      <a:pt x="27" y="6"/>
                    </a:lnTo>
                    <a:lnTo>
                      <a:pt x="27"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44" name="Freeform 275">
                <a:extLst>
                  <a:ext uri="{FF2B5EF4-FFF2-40B4-BE49-F238E27FC236}">
                    <a16:creationId xmlns:a16="http://schemas.microsoft.com/office/drawing/2014/main" id="{2E5141B1-1BBB-6C08-D043-973D2BAE6683}"/>
                  </a:ext>
                </a:extLst>
              </p:cNvPr>
              <p:cNvSpPr>
                <a:spLocks/>
              </p:cNvSpPr>
              <p:nvPr/>
            </p:nvSpPr>
            <p:spPr bwMode="auto">
              <a:xfrm>
                <a:off x="2599" y="1490"/>
                <a:ext cx="63" cy="163"/>
              </a:xfrm>
              <a:custGeom>
                <a:avLst/>
                <a:gdLst>
                  <a:gd name="T0" fmla="*/ 22 w 63"/>
                  <a:gd name="T1" fmla="*/ 163 h 163"/>
                  <a:gd name="T2" fmla="*/ 24 w 63"/>
                  <a:gd name="T3" fmla="*/ 154 h 163"/>
                  <a:gd name="T4" fmla="*/ 27 w 63"/>
                  <a:gd name="T5" fmla="*/ 144 h 163"/>
                  <a:gd name="T6" fmla="*/ 29 w 63"/>
                  <a:gd name="T7" fmla="*/ 134 h 163"/>
                  <a:gd name="T8" fmla="*/ 32 w 63"/>
                  <a:gd name="T9" fmla="*/ 123 h 163"/>
                  <a:gd name="T10" fmla="*/ 35 w 63"/>
                  <a:gd name="T11" fmla="*/ 113 h 163"/>
                  <a:gd name="T12" fmla="*/ 38 w 63"/>
                  <a:gd name="T13" fmla="*/ 103 h 163"/>
                  <a:gd name="T14" fmla="*/ 40 w 63"/>
                  <a:gd name="T15" fmla="*/ 94 h 163"/>
                  <a:gd name="T16" fmla="*/ 42 w 63"/>
                  <a:gd name="T17" fmla="*/ 84 h 163"/>
                  <a:gd name="T18" fmla="*/ 45 w 63"/>
                  <a:gd name="T19" fmla="*/ 74 h 163"/>
                  <a:gd name="T20" fmla="*/ 48 w 63"/>
                  <a:gd name="T21" fmla="*/ 65 h 163"/>
                  <a:gd name="T22" fmla="*/ 51 w 63"/>
                  <a:gd name="T23" fmla="*/ 55 h 163"/>
                  <a:gd name="T24" fmla="*/ 53 w 63"/>
                  <a:gd name="T25" fmla="*/ 45 h 163"/>
                  <a:gd name="T26" fmla="*/ 56 w 63"/>
                  <a:gd name="T27" fmla="*/ 35 h 163"/>
                  <a:gd name="T28" fmla="*/ 59 w 63"/>
                  <a:gd name="T29" fmla="*/ 25 h 163"/>
                  <a:gd name="T30" fmla="*/ 61 w 63"/>
                  <a:gd name="T31" fmla="*/ 14 h 163"/>
                  <a:gd name="T32" fmla="*/ 63 w 63"/>
                  <a:gd name="T33" fmla="*/ 4 h 163"/>
                  <a:gd name="T34" fmla="*/ 42 w 63"/>
                  <a:gd name="T35" fmla="*/ 0 h 163"/>
                  <a:gd name="T36" fmla="*/ 40 w 63"/>
                  <a:gd name="T37" fmla="*/ 10 h 163"/>
                  <a:gd name="T38" fmla="*/ 38 w 63"/>
                  <a:gd name="T39" fmla="*/ 19 h 163"/>
                  <a:gd name="T40" fmla="*/ 35 w 63"/>
                  <a:gd name="T41" fmla="*/ 30 h 163"/>
                  <a:gd name="T42" fmla="*/ 33 w 63"/>
                  <a:gd name="T43" fmla="*/ 40 h 163"/>
                  <a:gd name="T44" fmla="*/ 30 w 63"/>
                  <a:gd name="T45" fmla="*/ 50 h 163"/>
                  <a:gd name="T46" fmla="*/ 27 w 63"/>
                  <a:gd name="T47" fmla="*/ 60 h 163"/>
                  <a:gd name="T48" fmla="*/ 24 w 63"/>
                  <a:gd name="T49" fmla="*/ 69 h 163"/>
                  <a:gd name="T50" fmla="*/ 22 w 63"/>
                  <a:gd name="T51" fmla="*/ 79 h 163"/>
                  <a:gd name="T52" fmla="*/ 19 w 63"/>
                  <a:gd name="T53" fmla="*/ 88 h 163"/>
                  <a:gd name="T54" fmla="*/ 17 w 63"/>
                  <a:gd name="T55" fmla="*/ 98 h 163"/>
                  <a:gd name="T56" fmla="*/ 14 w 63"/>
                  <a:gd name="T57" fmla="*/ 107 h 163"/>
                  <a:gd name="T58" fmla="*/ 11 w 63"/>
                  <a:gd name="T59" fmla="*/ 117 h 163"/>
                  <a:gd name="T60" fmla="*/ 8 w 63"/>
                  <a:gd name="T61" fmla="*/ 128 h 163"/>
                  <a:gd name="T62" fmla="*/ 6 w 63"/>
                  <a:gd name="T63" fmla="*/ 138 h 163"/>
                  <a:gd name="T64" fmla="*/ 3 w 63"/>
                  <a:gd name="T65" fmla="*/ 148 h 163"/>
                  <a:gd name="T66" fmla="*/ 0 w 63"/>
                  <a:gd name="T67" fmla="*/ 158 h 163"/>
                  <a:gd name="T68" fmla="*/ 22 w 63"/>
                  <a:gd name="T69" fmla="*/ 163 h 16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3" h="163">
                    <a:moveTo>
                      <a:pt x="22" y="163"/>
                    </a:moveTo>
                    <a:lnTo>
                      <a:pt x="24" y="154"/>
                    </a:lnTo>
                    <a:lnTo>
                      <a:pt x="27" y="144"/>
                    </a:lnTo>
                    <a:lnTo>
                      <a:pt x="29" y="134"/>
                    </a:lnTo>
                    <a:lnTo>
                      <a:pt x="32" y="123"/>
                    </a:lnTo>
                    <a:lnTo>
                      <a:pt x="35" y="113"/>
                    </a:lnTo>
                    <a:lnTo>
                      <a:pt x="38" y="103"/>
                    </a:lnTo>
                    <a:lnTo>
                      <a:pt x="40" y="94"/>
                    </a:lnTo>
                    <a:lnTo>
                      <a:pt x="42" y="84"/>
                    </a:lnTo>
                    <a:lnTo>
                      <a:pt x="45" y="74"/>
                    </a:lnTo>
                    <a:lnTo>
                      <a:pt x="48" y="65"/>
                    </a:lnTo>
                    <a:lnTo>
                      <a:pt x="51" y="55"/>
                    </a:lnTo>
                    <a:lnTo>
                      <a:pt x="53" y="45"/>
                    </a:lnTo>
                    <a:lnTo>
                      <a:pt x="56" y="35"/>
                    </a:lnTo>
                    <a:lnTo>
                      <a:pt x="59" y="25"/>
                    </a:lnTo>
                    <a:lnTo>
                      <a:pt x="61" y="14"/>
                    </a:lnTo>
                    <a:lnTo>
                      <a:pt x="63" y="4"/>
                    </a:lnTo>
                    <a:lnTo>
                      <a:pt x="42" y="0"/>
                    </a:lnTo>
                    <a:lnTo>
                      <a:pt x="40" y="10"/>
                    </a:lnTo>
                    <a:lnTo>
                      <a:pt x="38" y="19"/>
                    </a:lnTo>
                    <a:lnTo>
                      <a:pt x="35" y="30"/>
                    </a:lnTo>
                    <a:lnTo>
                      <a:pt x="33" y="40"/>
                    </a:lnTo>
                    <a:lnTo>
                      <a:pt x="30" y="50"/>
                    </a:lnTo>
                    <a:lnTo>
                      <a:pt x="27" y="60"/>
                    </a:lnTo>
                    <a:lnTo>
                      <a:pt x="24" y="69"/>
                    </a:lnTo>
                    <a:lnTo>
                      <a:pt x="22" y="79"/>
                    </a:lnTo>
                    <a:lnTo>
                      <a:pt x="19" y="88"/>
                    </a:lnTo>
                    <a:lnTo>
                      <a:pt x="17" y="98"/>
                    </a:lnTo>
                    <a:lnTo>
                      <a:pt x="14" y="107"/>
                    </a:lnTo>
                    <a:lnTo>
                      <a:pt x="11" y="117"/>
                    </a:lnTo>
                    <a:lnTo>
                      <a:pt x="8" y="128"/>
                    </a:lnTo>
                    <a:lnTo>
                      <a:pt x="6" y="138"/>
                    </a:lnTo>
                    <a:lnTo>
                      <a:pt x="3" y="148"/>
                    </a:lnTo>
                    <a:lnTo>
                      <a:pt x="0" y="158"/>
                    </a:lnTo>
                    <a:lnTo>
                      <a:pt x="22" y="163"/>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45" name="Freeform 276">
                <a:extLst>
                  <a:ext uri="{FF2B5EF4-FFF2-40B4-BE49-F238E27FC236}">
                    <a16:creationId xmlns:a16="http://schemas.microsoft.com/office/drawing/2014/main" id="{C6BEB8B4-DC93-5758-A77E-DE079BC62FB9}"/>
                  </a:ext>
                </a:extLst>
              </p:cNvPr>
              <p:cNvSpPr>
                <a:spLocks/>
              </p:cNvSpPr>
              <p:nvPr/>
            </p:nvSpPr>
            <p:spPr bwMode="auto">
              <a:xfrm>
                <a:off x="2314" y="1854"/>
                <a:ext cx="126" cy="74"/>
              </a:xfrm>
              <a:custGeom>
                <a:avLst/>
                <a:gdLst>
                  <a:gd name="T0" fmla="*/ 7 w 126"/>
                  <a:gd name="T1" fmla="*/ 74 h 74"/>
                  <a:gd name="T2" fmla="*/ 14 w 126"/>
                  <a:gd name="T3" fmla="*/ 71 h 74"/>
                  <a:gd name="T4" fmla="*/ 21 w 126"/>
                  <a:gd name="T5" fmla="*/ 68 h 74"/>
                  <a:gd name="T6" fmla="*/ 28 w 126"/>
                  <a:gd name="T7" fmla="*/ 65 h 74"/>
                  <a:gd name="T8" fmla="*/ 37 w 126"/>
                  <a:gd name="T9" fmla="*/ 60 h 74"/>
                  <a:gd name="T10" fmla="*/ 44 w 126"/>
                  <a:gd name="T11" fmla="*/ 57 h 74"/>
                  <a:gd name="T12" fmla="*/ 52 w 126"/>
                  <a:gd name="T13" fmla="*/ 53 h 74"/>
                  <a:gd name="T14" fmla="*/ 61 w 126"/>
                  <a:gd name="T15" fmla="*/ 50 h 74"/>
                  <a:gd name="T16" fmla="*/ 69 w 126"/>
                  <a:gd name="T17" fmla="*/ 46 h 74"/>
                  <a:gd name="T18" fmla="*/ 77 w 126"/>
                  <a:gd name="T19" fmla="*/ 42 h 74"/>
                  <a:gd name="T20" fmla="*/ 85 w 126"/>
                  <a:gd name="T21" fmla="*/ 38 h 74"/>
                  <a:gd name="T22" fmla="*/ 94 w 126"/>
                  <a:gd name="T23" fmla="*/ 35 h 74"/>
                  <a:gd name="T24" fmla="*/ 101 w 126"/>
                  <a:gd name="T25" fmla="*/ 31 h 74"/>
                  <a:gd name="T26" fmla="*/ 108 w 126"/>
                  <a:gd name="T27" fmla="*/ 28 h 74"/>
                  <a:gd name="T28" fmla="*/ 115 w 126"/>
                  <a:gd name="T29" fmla="*/ 25 h 74"/>
                  <a:gd name="T30" fmla="*/ 121 w 126"/>
                  <a:gd name="T31" fmla="*/ 23 h 74"/>
                  <a:gd name="T32" fmla="*/ 126 w 126"/>
                  <a:gd name="T33" fmla="*/ 21 h 74"/>
                  <a:gd name="T34" fmla="*/ 121 w 126"/>
                  <a:gd name="T35" fmla="*/ 0 h 74"/>
                  <a:gd name="T36" fmla="*/ 114 w 126"/>
                  <a:gd name="T37" fmla="*/ 2 h 74"/>
                  <a:gd name="T38" fmla="*/ 108 w 126"/>
                  <a:gd name="T39" fmla="*/ 5 h 74"/>
                  <a:gd name="T40" fmla="*/ 101 w 126"/>
                  <a:gd name="T41" fmla="*/ 8 h 74"/>
                  <a:gd name="T42" fmla="*/ 93 w 126"/>
                  <a:gd name="T43" fmla="*/ 10 h 74"/>
                  <a:gd name="T44" fmla="*/ 84 w 126"/>
                  <a:gd name="T45" fmla="*/ 14 h 74"/>
                  <a:gd name="T46" fmla="*/ 76 w 126"/>
                  <a:gd name="T47" fmla="*/ 18 h 74"/>
                  <a:gd name="T48" fmla="*/ 68 w 126"/>
                  <a:gd name="T49" fmla="*/ 22 h 74"/>
                  <a:gd name="T50" fmla="*/ 60 w 126"/>
                  <a:gd name="T51" fmla="*/ 26 h 74"/>
                  <a:gd name="T52" fmla="*/ 52 w 126"/>
                  <a:gd name="T53" fmla="*/ 29 h 74"/>
                  <a:gd name="T54" fmla="*/ 43 w 126"/>
                  <a:gd name="T55" fmla="*/ 33 h 74"/>
                  <a:gd name="T56" fmla="*/ 35 w 126"/>
                  <a:gd name="T57" fmla="*/ 37 h 74"/>
                  <a:gd name="T58" fmla="*/ 27 w 126"/>
                  <a:gd name="T59" fmla="*/ 42 h 74"/>
                  <a:gd name="T60" fmla="*/ 19 w 126"/>
                  <a:gd name="T61" fmla="*/ 45 h 74"/>
                  <a:gd name="T62" fmla="*/ 12 w 126"/>
                  <a:gd name="T63" fmla="*/ 48 h 74"/>
                  <a:gd name="T64" fmla="*/ 6 w 126"/>
                  <a:gd name="T65" fmla="*/ 51 h 74"/>
                  <a:gd name="T66" fmla="*/ 0 w 126"/>
                  <a:gd name="T67" fmla="*/ 54 h 74"/>
                  <a:gd name="T68" fmla="*/ 7 w 126"/>
                  <a:gd name="T69" fmla="*/ 74 h 7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26" h="74">
                    <a:moveTo>
                      <a:pt x="7" y="74"/>
                    </a:moveTo>
                    <a:lnTo>
                      <a:pt x="14" y="71"/>
                    </a:lnTo>
                    <a:lnTo>
                      <a:pt x="21" y="68"/>
                    </a:lnTo>
                    <a:lnTo>
                      <a:pt x="28" y="65"/>
                    </a:lnTo>
                    <a:lnTo>
                      <a:pt x="37" y="60"/>
                    </a:lnTo>
                    <a:lnTo>
                      <a:pt x="44" y="57"/>
                    </a:lnTo>
                    <a:lnTo>
                      <a:pt x="52" y="53"/>
                    </a:lnTo>
                    <a:lnTo>
                      <a:pt x="61" y="50"/>
                    </a:lnTo>
                    <a:lnTo>
                      <a:pt x="69" y="46"/>
                    </a:lnTo>
                    <a:lnTo>
                      <a:pt x="77" y="42"/>
                    </a:lnTo>
                    <a:lnTo>
                      <a:pt x="85" y="38"/>
                    </a:lnTo>
                    <a:lnTo>
                      <a:pt x="94" y="35"/>
                    </a:lnTo>
                    <a:lnTo>
                      <a:pt x="101" y="31"/>
                    </a:lnTo>
                    <a:lnTo>
                      <a:pt x="108" y="28"/>
                    </a:lnTo>
                    <a:lnTo>
                      <a:pt x="115" y="25"/>
                    </a:lnTo>
                    <a:lnTo>
                      <a:pt x="121" y="23"/>
                    </a:lnTo>
                    <a:lnTo>
                      <a:pt x="126" y="21"/>
                    </a:lnTo>
                    <a:lnTo>
                      <a:pt x="121" y="0"/>
                    </a:lnTo>
                    <a:lnTo>
                      <a:pt x="114" y="2"/>
                    </a:lnTo>
                    <a:lnTo>
                      <a:pt x="108" y="5"/>
                    </a:lnTo>
                    <a:lnTo>
                      <a:pt x="101" y="8"/>
                    </a:lnTo>
                    <a:lnTo>
                      <a:pt x="93" y="10"/>
                    </a:lnTo>
                    <a:lnTo>
                      <a:pt x="84" y="14"/>
                    </a:lnTo>
                    <a:lnTo>
                      <a:pt x="76" y="18"/>
                    </a:lnTo>
                    <a:lnTo>
                      <a:pt x="68" y="22"/>
                    </a:lnTo>
                    <a:lnTo>
                      <a:pt x="60" y="26"/>
                    </a:lnTo>
                    <a:lnTo>
                      <a:pt x="52" y="29"/>
                    </a:lnTo>
                    <a:lnTo>
                      <a:pt x="43" y="33"/>
                    </a:lnTo>
                    <a:lnTo>
                      <a:pt x="35" y="37"/>
                    </a:lnTo>
                    <a:lnTo>
                      <a:pt x="27" y="42"/>
                    </a:lnTo>
                    <a:lnTo>
                      <a:pt x="19" y="45"/>
                    </a:lnTo>
                    <a:lnTo>
                      <a:pt x="12" y="48"/>
                    </a:lnTo>
                    <a:lnTo>
                      <a:pt x="6" y="51"/>
                    </a:lnTo>
                    <a:lnTo>
                      <a:pt x="0" y="54"/>
                    </a:lnTo>
                    <a:lnTo>
                      <a:pt x="7" y="7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46" name="Freeform 277">
                <a:extLst>
                  <a:ext uri="{FF2B5EF4-FFF2-40B4-BE49-F238E27FC236}">
                    <a16:creationId xmlns:a16="http://schemas.microsoft.com/office/drawing/2014/main" id="{4BC630C7-91D0-5D4D-2421-DBE04E4C2AF4}"/>
                  </a:ext>
                </a:extLst>
              </p:cNvPr>
              <p:cNvSpPr>
                <a:spLocks/>
              </p:cNvSpPr>
              <p:nvPr/>
            </p:nvSpPr>
            <p:spPr bwMode="auto">
              <a:xfrm>
                <a:off x="2180" y="1770"/>
                <a:ext cx="35" cy="83"/>
              </a:xfrm>
              <a:custGeom>
                <a:avLst/>
                <a:gdLst>
                  <a:gd name="T0" fmla="*/ 35 w 35"/>
                  <a:gd name="T1" fmla="*/ 65 h 83"/>
                  <a:gd name="T2" fmla="*/ 30 w 35"/>
                  <a:gd name="T3" fmla="*/ 60 h 83"/>
                  <a:gd name="T4" fmla="*/ 27 w 35"/>
                  <a:gd name="T5" fmla="*/ 54 h 83"/>
                  <a:gd name="T6" fmla="*/ 23 w 35"/>
                  <a:gd name="T7" fmla="*/ 46 h 83"/>
                  <a:gd name="T8" fmla="*/ 22 w 35"/>
                  <a:gd name="T9" fmla="*/ 38 h 83"/>
                  <a:gd name="T10" fmla="*/ 22 w 35"/>
                  <a:gd name="T11" fmla="*/ 31 h 83"/>
                  <a:gd name="T12" fmla="*/ 24 w 35"/>
                  <a:gd name="T13" fmla="*/ 23 h 83"/>
                  <a:gd name="T14" fmla="*/ 27 w 35"/>
                  <a:gd name="T15" fmla="*/ 17 h 83"/>
                  <a:gd name="T16" fmla="*/ 29 w 35"/>
                  <a:gd name="T17" fmla="*/ 12 h 83"/>
                  <a:gd name="T18" fmla="*/ 11 w 35"/>
                  <a:gd name="T19" fmla="*/ 0 h 83"/>
                  <a:gd name="T20" fmla="*/ 6 w 35"/>
                  <a:gd name="T21" fmla="*/ 8 h 83"/>
                  <a:gd name="T22" fmla="*/ 3 w 35"/>
                  <a:gd name="T23" fmla="*/ 18 h 83"/>
                  <a:gd name="T24" fmla="*/ 1 w 35"/>
                  <a:gd name="T25" fmla="*/ 28 h 83"/>
                  <a:gd name="T26" fmla="*/ 0 w 35"/>
                  <a:gd name="T27" fmla="*/ 40 h 83"/>
                  <a:gd name="T28" fmla="*/ 2 w 35"/>
                  <a:gd name="T29" fmla="*/ 52 h 83"/>
                  <a:gd name="T30" fmla="*/ 6 w 35"/>
                  <a:gd name="T31" fmla="*/ 63 h 83"/>
                  <a:gd name="T32" fmla="*/ 13 w 35"/>
                  <a:gd name="T33" fmla="*/ 74 h 83"/>
                  <a:gd name="T34" fmla="*/ 22 w 35"/>
                  <a:gd name="T35" fmla="*/ 83 h 83"/>
                  <a:gd name="T36" fmla="*/ 35 w 35"/>
                  <a:gd name="T37" fmla="*/ 65 h 8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5" h="83">
                    <a:moveTo>
                      <a:pt x="35" y="65"/>
                    </a:moveTo>
                    <a:lnTo>
                      <a:pt x="30" y="60"/>
                    </a:lnTo>
                    <a:lnTo>
                      <a:pt x="27" y="54"/>
                    </a:lnTo>
                    <a:lnTo>
                      <a:pt x="23" y="46"/>
                    </a:lnTo>
                    <a:lnTo>
                      <a:pt x="22" y="38"/>
                    </a:lnTo>
                    <a:lnTo>
                      <a:pt x="22" y="31"/>
                    </a:lnTo>
                    <a:lnTo>
                      <a:pt x="24" y="23"/>
                    </a:lnTo>
                    <a:lnTo>
                      <a:pt x="27" y="17"/>
                    </a:lnTo>
                    <a:lnTo>
                      <a:pt x="29" y="12"/>
                    </a:lnTo>
                    <a:lnTo>
                      <a:pt x="11" y="0"/>
                    </a:lnTo>
                    <a:lnTo>
                      <a:pt x="6" y="8"/>
                    </a:lnTo>
                    <a:lnTo>
                      <a:pt x="3" y="18"/>
                    </a:lnTo>
                    <a:lnTo>
                      <a:pt x="1" y="28"/>
                    </a:lnTo>
                    <a:lnTo>
                      <a:pt x="0" y="40"/>
                    </a:lnTo>
                    <a:lnTo>
                      <a:pt x="2" y="52"/>
                    </a:lnTo>
                    <a:lnTo>
                      <a:pt x="6" y="63"/>
                    </a:lnTo>
                    <a:lnTo>
                      <a:pt x="13" y="74"/>
                    </a:lnTo>
                    <a:lnTo>
                      <a:pt x="22" y="83"/>
                    </a:lnTo>
                    <a:lnTo>
                      <a:pt x="35" y="65"/>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47" name="Freeform 278">
                <a:extLst>
                  <a:ext uri="{FF2B5EF4-FFF2-40B4-BE49-F238E27FC236}">
                    <a16:creationId xmlns:a16="http://schemas.microsoft.com/office/drawing/2014/main" id="{E9984545-1E65-B7D9-4782-679DD892FD59}"/>
                  </a:ext>
                </a:extLst>
              </p:cNvPr>
              <p:cNvSpPr>
                <a:spLocks/>
              </p:cNvSpPr>
              <p:nvPr/>
            </p:nvSpPr>
            <p:spPr bwMode="auto">
              <a:xfrm>
                <a:off x="2155" y="1351"/>
                <a:ext cx="176" cy="137"/>
              </a:xfrm>
              <a:custGeom>
                <a:avLst/>
                <a:gdLst>
                  <a:gd name="T0" fmla="*/ 22 w 176"/>
                  <a:gd name="T1" fmla="*/ 137 h 137"/>
                  <a:gd name="T2" fmla="*/ 24 w 176"/>
                  <a:gd name="T3" fmla="*/ 129 h 137"/>
                  <a:gd name="T4" fmla="*/ 28 w 176"/>
                  <a:gd name="T5" fmla="*/ 121 h 137"/>
                  <a:gd name="T6" fmla="*/ 35 w 176"/>
                  <a:gd name="T7" fmla="*/ 112 h 137"/>
                  <a:gd name="T8" fmla="*/ 42 w 176"/>
                  <a:gd name="T9" fmla="*/ 104 h 137"/>
                  <a:gd name="T10" fmla="*/ 52 w 176"/>
                  <a:gd name="T11" fmla="*/ 95 h 137"/>
                  <a:gd name="T12" fmla="*/ 62 w 176"/>
                  <a:gd name="T13" fmla="*/ 87 h 137"/>
                  <a:gd name="T14" fmla="*/ 73 w 176"/>
                  <a:gd name="T15" fmla="*/ 79 h 137"/>
                  <a:gd name="T16" fmla="*/ 84 w 176"/>
                  <a:gd name="T17" fmla="*/ 72 h 137"/>
                  <a:gd name="T18" fmla="*/ 97 w 176"/>
                  <a:gd name="T19" fmla="*/ 65 h 137"/>
                  <a:gd name="T20" fmla="*/ 110 w 176"/>
                  <a:gd name="T21" fmla="*/ 57 h 137"/>
                  <a:gd name="T22" fmla="*/ 122 w 176"/>
                  <a:gd name="T23" fmla="*/ 50 h 137"/>
                  <a:gd name="T24" fmla="*/ 134 w 176"/>
                  <a:gd name="T25" fmla="*/ 43 h 137"/>
                  <a:gd name="T26" fmla="*/ 146 w 176"/>
                  <a:gd name="T27" fmla="*/ 36 h 137"/>
                  <a:gd name="T28" fmla="*/ 157 w 176"/>
                  <a:gd name="T29" fmla="*/ 31 h 137"/>
                  <a:gd name="T30" fmla="*/ 167 w 176"/>
                  <a:gd name="T31" fmla="*/ 23 h 137"/>
                  <a:gd name="T32" fmla="*/ 176 w 176"/>
                  <a:gd name="T33" fmla="*/ 17 h 137"/>
                  <a:gd name="T34" fmla="*/ 163 w 176"/>
                  <a:gd name="T35" fmla="*/ 0 h 137"/>
                  <a:gd name="T36" fmla="*/ 155 w 176"/>
                  <a:gd name="T37" fmla="*/ 5 h 137"/>
                  <a:gd name="T38" fmla="*/ 145 w 176"/>
                  <a:gd name="T39" fmla="*/ 12 h 137"/>
                  <a:gd name="T40" fmla="*/ 135 w 176"/>
                  <a:gd name="T41" fmla="*/ 17 h 137"/>
                  <a:gd name="T42" fmla="*/ 123 w 176"/>
                  <a:gd name="T43" fmla="*/ 24 h 137"/>
                  <a:gd name="T44" fmla="*/ 112 w 176"/>
                  <a:gd name="T45" fmla="*/ 31 h 137"/>
                  <a:gd name="T46" fmla="*/ 98 w 176"/>
                  <a:gd name="T47" fmla="*/ 38 h 137"/>
                  <a:gd name="T48" fmla="*/ 86 w 176"/>
                  <a:gd name="T49" fmla="*/ 45 h 137"/>
                  <a:gd name="T50" fmla="*/ 74 w 176"/>
                  <a:gd name="T51" fmla="*/ 53 h 137"/>
                  <a:gd name="T52" fmla="*/ 61 w 176"/>
                  <a:gd name="T53" fmla="*/ 62 h 137"/>
                  <a:gd name="T54" fmla="*/ 49 w 176"/>
                  <a:gd name="T55" fmla="*/ 70 h 137"/>
                  <a:gd name="T56" fmla="*/ 38 w 176"/>
                  <a:gd name="T57" fmla="*/ 78 h 137"/>
                  <a:gd name="T58" fmla="*/ 27 w 176"/>
                  <a:gd name="T59" fmla="*/ 88 h 137"/>
                  <a:gd name="T60" fmla="*/ 19 w 176"/>
                  <a:gd name="T61" fmla="*/ 98 h 137"/>
                  <a:gd name="T62" fmla="*/ 11 w 176"/>
                  <a:gd name="T63" fmla="*/ 109 h 137"/>
                  <a:gd name="T64" fmla="*/ 5 w 176"/>
                  <a:gd name="T65" fmla="*/ 120 h 137"/>
                  <a:gd name="T66" fmla="*/ 0 w 176"/>
                  <a:gd name="T67" fmla="*/ 133 h 137"/>
                  <a:gd name="T68" fmla="*/ 22 w 176"/>
                  <a:gd name="T69" fmla="*/ 137 h 13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76" h="137">
                    <a:moveTo>
                      <a:pt x="22" y="137"/>
                    </a:moveTo>
                    <a:lnTo>
                      <a:pt x="24" y="129"/>
                    </a:lnTo>
                    <a:lnTo>
                      <a:pt x="28" y="121"/>
                    </a:lnTo>
                    <a:lnTo>
                      <a:pt x="35" y="112"/>
                    </a:lnTo>
                    <a:lnTo>
                      <a:pt x="42" y="104"/>
                    </a:lnTo>
                    <a:lnTo>
                      <a:pt x="52" y="95"/>
                    </a:lnTo>
                    <a:lnTo>
                      <a:pt x="62" y="87"/>
                    </a:lnTo>
                    <a:lnTo>
                      <a:pt x="73" y="79"/>
                    </a:lnTo>
                    <a:lnTo>
                      <a:pt x="84" y="72"/>
                    </a:lnTo>
                    <a:lnTo>
                      <a:pt x="97" y="65"/>
                    </a:lnTo>
                    <a:lnTo>
                      <a:pt x="110" y="57"/>
                    </a:lnTo>
                    <a:lnTo>
                      <a:pt x="122" y="50"/>
                    </a:lnTo>
                    <a:lnTo>
                      <a:pt x="134" y="43"/>
                    </a:lnTo>
                    <a:lnTo>
                      <a:pt x="146" y="36"/>
                    </a:lnTo>
                    <a:lnTo>
                      <a:pt x="157" y="31"/>
                    </a:lnTo>
                    <a:lnTo>
                      <a:pt x="167" y="23"/>
                    </a:lnTo>
                    <a:lnTo>
                      <a:pt x="176" y="17"/>
                    </a:lnTo>
                    <a:lnTo>
                      <a:pt x="163" y="0"/>
                    </a:lnTo>
                    <a:lnTo>
                      <a:pt x="155" y="5"/>
                    </a:lnTo>
                    <a:lnTo>
                      <a:pt x="145" y="12"/>
                    </a:lnTo>
                    <a:lnTo>
                      <a:pt x="135" y="17"/>
                    </a:lnTo>
                    <a:lnTo>
                      <a:pt x="123" y="24"/>
                    </a:lnTo>
                    <a:lnTo>
                      <a:pt x="112" y="31"/>
                    </a:lnTo>
                    <a:lnTo>
                      <a:pt x="98" y="38"/>
                    </a:lnTo>
                    <a:lnTo>
                      <a:pt x="86" y="45"/>
                    </a:lnTo>
                    <a:lnTo>
                      <a:pt x="74" y="53"/>
                    </a:lnTo>
                    <a:lnTo>
                      <a:pt x="61" y="62"/>
                    </a:lnTo>
                    <a:lnTo>
                      <a:pt x="49" y="70"/>
                    </a:lnTo>
                    <a:lnTo>
                      <a:pt x="38" y="78"/>
                    </a:lnTo>
                    <a:lnTo>
                      <a:pt x="27" y="88"/>
                    </a:lnTo>
                    <a:lnTo>
                      <a:pt x="19" y="98"/>
                    </a:lnTo>
                    <a:lnTo>
                      <a:pt x="11" y="109"/>
                    </a:lnTo>
                    <a:lnTo>
                      <a:pt x="5" y="120"/>
                    </a:lnTo>
                    <a:lnTo>
                      <a:pt x="0" y="133"/>
                    </a:lnTo>
                    <a:lnTo>
                      <a:pt x="22" y="137"/>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48" name="Freeform 279">
                <a:extLst>
                  <a:ext uri="{FF2B5EF4-FFF2-40B4-BE49-F238E27FC236}">
                    <a16:creationId xmlns:a16="http://schemas.microsoft.com/office/drawing/2014/main" id="{0F0F4812-37F8-A4C0-B4E0-92FB6B0A36A0}"/>
                  </a:ext>
                </a:extLst>
              </p:cNvPr>
              <p:cNvSpPr>
                <a:spLocks/>
              </p:cNvSpPr>
              <p:nvPr/>
            </p:nvSpPr>
            <p:spPr bwMode="auto">
              <a:xfrm>
                <a:off x="2735" y="1527"/>
                <a:ext cx="24" cy="160"/>
              </a:xfrm>
              <a:custGeom>
                <a:avLst/>
                <a:gdLst>
                  <a:gd name="T0" fmla="*/ 24 w 24"/>
                  <a:gd name="T1" fmla="*/ 160 h 160"/>
                  <a:gd name="T2" fmla="*/ 24 w 24"/>
                  <a:gd name="T3" fmla="*/ 149 h 160"/>
                  <a:gd name="T4" fmla="*/ 24 w 24"/>
                  <a:gd name="T5" fmla="*/ 139 h 160"/>
                  <a:gd name="T6" fmla="*/ 24 w 24"/>
                  <a:gd name="T7" fmla="*/ 128 h 160"/>
                  <a:gd name="T8" fmla="*/ 24 w 24"/>
                  <a:gd name="T9" fmla="*/ 118 h 160"/>
                  <a:gd name="T10" fmla="*/ 24 w 24"/>
                  <a:gd name="T11" fmla="*/ 108 h 160"/>
                  <a:gd name="T12" fmla="*/ 23 w 24"/>
                  <a:gd name="T13" fmla="*/ 98 h 160"/>
                  <a:gd name="T14" fmla="*/ 23 w 24"/>
                  <a:gd name="T15" fmla="*/ 89 h 160"/>
                  <a:gd name="T16" fmla="*/ 23 w 24"/>
                  <a:gd name="T17" fmla="*/ 79 h 160"/>
                  <a:gd name="T18" fmla="*/ 23 w 24"/>
                  <a:gd name="T19" fmla="*/ 70 h 160"/>
                  <a:gd name="T20" fmla="*/ 22 w 24"/>
                  <a:gd name="T21" fmla="*/ 60 h 160"/>
                  <a:gd name="T22" fmla="*/ 22 w 24"/>
                  <a:gd name="T23" fmla="*/ 50 h 160"/>
                  <a:gd name="T24" fmla="*/ 21 w 24"/>
                  <a:gd name="T25" fmla="*/ 40 h 160"/>
                  <a:gd name="T26" fmla="*/ 21 w 24"/>
                  <a:gd name="T27" fmla="*/ 31 h 160"/>
                  <a:gd name="T28" fmla="*/ 21 w 24"/>
                  <a:gd name="T29" fmla="*/ 21 h 160"/>
                  <a:gd name="T30" fmla="*/ 21 w 24"/>
                  <a:gd name="T31" fmla="*/ 10 h 160"/>
                  <a:gd name="T32" fmla="*/ 21 w 24"/>
                  <a:gd name="T33" fmla="*/ 1 h 160"/>
                  <a:gd name="T34" fmla="*/ 0 w 24"/>
                  <a:gd name="T35" fmla="*/ 0 h 160"/>
                  <a:gd name="T36" fmla="*/ 0 w 24"/>
                  <a:gd name="T37" fmla="*/ 10 h 160"/>
                  <a:gd name="T38" fmla="*/ 0 w 24"/>
                  <a:gd name="T39" fmla="*/ 21 h 160"/>
                  <a:gd name="T40" fmla="*/ 0 w 24"/>
                  <a:gd name="T41" fmla="*/ 31 h 160"/>
                  <a:gd name="T42" fmla="*/ 0 w 24"/>
                  <a:gd name="T43" fmla="*/ 42 h 160"/>
                  <a:gd name="T44" fmla="*/ 1 w 24"/>
                  <a:gd name="T45" fmla="*/ 51 h 160"/>
                  <a:gd name="T46" fmla="*/ 1 w 24"/>
                  <a:gd name="T47" fmla="*/ 61 h 160"/>
                  <a:gd name="T48" fmla="*/ 1 w 24"/>
                  <a:gd name="T49" fmla="*/ 70 h 160"/>
                  <a:gd name="T50" fmla="*/ 2 w 24"/>
                  <a:gd name="T51" fmla="*/ 80 h 160"/>
                  <a:gd name="T52" fmla="*/ 3 w 24"/>
                  <a:gd name="T53" fmla="*/ 90 h 160"/>
                  <a:gd name="T54" fmla="*/ 3 w 24"/>
                  <a:gd name="T55" fmla="*/ 100 h 160"/>
                  <a:gd name="T56" fmla="*/ 3 w 24"/>
                  <a:gd name="T57" fmla="*/ 110 h 160"/>
                  <a:gd name="T58" fmla="*/ 3 w 24"/>
                  <a:gd name="T59" fmla="*/ 120 h 160"/>
                  <a:gd name="T60" fmla="*/ 4 w 24"/>
                  <a:gd name="T61" fmla="*/ 130 h 160"/>
                  <a:gd name="T62" fmla="*/ 4 w 24"/>
                  <a:gd name="T63" fmla="*/ 139 h 160"/>
                  <a:gd name="T64" fmla="*/ 4 w 24"/>
                  <a:gd name="T65" fmla="*/ 149 h 160"/>
                  <a:gd name="T66" fmla="*/ 3 w 24"/>
                  <a:gd name="T67" fmla="*/ 159 h 160"/>
                  <a:gd name="T68" fmla="*/ 24 w 24"/>
                  <a:gd name="T69" fmla="*/ 16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4" h="160">
                    <a:moveTo>
                      <a:pt x="24" y="160"/>
                    </a:moveTo>
                    <a:lnTo>
                      <a:pt x="24" y="149"/>
                    </a:lnTo>
                    <a:lnTo>
                      <a:pt x="24" y="139"/>
                    </a:lnTo>
                    <a:lnTo>
                      <a:pt x="24" y="128"/>
                    </a:lnTo>
                    <a:lnTo>
                      <a:pt x="24" y="118"/>
                    </a:lnTo>
                    <a:lnTo>
                      <a:pt x="24" y="108"/>
                    </a:lnTo>
                    <a:lnTo>
                      <a:pt x="23" y="98"/>
                    </a:lnTo>
                    <a:lnTo>
                      <a:pt x="23" y="89"/>
                    </a:lnTo>
                    <a:lnTo>
                      <a:pt x="23" y="79"/>
                    </a:lnTo>
                    <a:lnTo>
                      <a:pt x="23" y="70"/>
                    </a:lnTo>
                    <a:lnTo>
                      <a:pt x="22" y="60"/>
                    </a:lnTo>
                    <a:lnTo>
                      <a:pt x="22" y="50"/>
                    </a:lnTo>
                    <a:lnTo>
                      <a:pt x="21" y="40"/>
                    </a:lnTo>
                    <a:lnTo>
                      <a:pt x="21" y="31"/>
                    </a:lnTo>
                    <a:lnTo>
                      <a:pt x="21" y="21"/>
                    </a:lnTo>
                    <a:lnTo>
                      <a:pt x="21" y="10"/>
                    </a:lnTo>
                    <a:lnTo>
                      <a:pt x="21" y="1"/>
                    </a:lnTo>
                    <a:lnTo>
                      <a:pt x="0" y="0"/>
                    </a:lnTo>
                    <a:lnTo>
                      <a:pt x="0" y="10"/>
                    </a:lnTo>
                    <a:lnTo>
                      <a:pt x="0" y="21"/>
                    </a:lnTo>
                    <a:lnTo>
                      <a:pt x="0" y="31"/>
                    </a:lnTo>
                    <a:lnTo>
                      <a:pt x="0" y="42"/>
                    </a:lnTo>
                    <a:lnTo>
                      <a:pt x="1" y="51"/>
                    </a:lnTo>
                    <a:lnTo>
                      <a:pt x="1" y="61"/>
                    </a:lnTo>
                    <a:lnTo>
                      <a:pt x="1" y="70"/>
                    </a:lnTo>
                    <a:lnTo>
                      <a:pt x="2" y="80"/>
                    </a:lnTo>
                    <a:lnTo>
                      <a:pt x="3" y="90"/>
                    </a:lnTo>
                    <a:lnTo>
                      <a:pt x="3" y="100"/>
                    </a:lnTo>
                    <a:lnTo>
                      <a:pt x="3" y="110"/>
                    </a:lnTo>
                    <a:lnTo>
                      <a:pt x="3" y="120"/>
                    </a:lnTo>
                    <a:lnTo>
                      <a:pt x="4" y="130"/>
                    </a:lnTo>
                    <a:lnTo>
                      <a:pt x="4" y="139"/>
                    </a:lnTo>
                    <a:lnTo>
                      <a:pt x="4" y="149"/>
                    </a:lnTo>
                    <a:lnTo>
                      <a:pt x="3" y="159"/>
                    </a:lnTo>
                    <a:lnTo>
                      <a:pt x="24" y="16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49" name="Freeform 280">
                <a:extLst>
                  <a:ext uri="{FF2B5EF4-FFF2-40B4-BE49-F238E27FC236}">
                    <a16:creationId xmlns:a16="http://schemas.microsoft.com/office/drawing/2014/main" id="{D9276D96-F8AC-984A-EEE1-7AD458B9273B}"/>
                  </a:ext>
                </a:extLst>
              </p:cNvPr>
              <p:cNvSpPr>
                <a:spLocks/>
              </p:cNvSpPr>
              <p:nvPr/>
            </p:nvSpPr>
            <p:spPr bwMode="auto">
              <a:xfrm>
                <a:off x="2527" y="1960"/>
                <a:ext cx="60" cy="155"/>
              </a:xfrm>
              <a:custGeom>
                <a:avLst/>
                <a:gdLst>
                  <a:gd name="T0" fmla="*/ 21 w 60"/>
                  <a:gd name="T1" fmla="*/ 155 h 155"/>
                  <a:gd name="T2" fmla="*/ 21 w 60"/>
                  <a:gd name="T3" fmla="*/ 146 h 155"/>
                  <a:gd name="T4" fmla="*/ 23 w 60"/>
                  <a:gd name="T5" fmla="*/ 137 h 155"/>
                  <a:gd name="T6" fmla="*/ 25 w 60"/>
                  <a:gd name="T7" fmla="*/ 127 h 155"/>
                  <a:gd name="T8" fmla="*/ 27 w 60"/>
                  <a:gd name="T9" fmla="*/ 118 h 155"/>
                  <a:gd name="T10" fmla="*/ 30 w 60"/>
                  <a:gd name="T11" fmla="*/ 109 h 155"/>
                  <a:gd name="T12" fmla="*/ 33 w 60"/>
                  <a:gd name="T13" fmla="*/ 99 h 155"/>
                  <a:gd name="T14" fmla="*/ 37 w 60"/>
                  <a:gd name="T15" fmla="*/ 91 h 155"/>
                  <a:gd name="T16" fmla="*/ 40 w 60"/>
                  <a:gd name="T17" fmla="*/ 81 h 155"/>
                  <a:gd name="T18" fmla="*/ 44 w 60"/>
                  <a:gd name="T19" fmla="*/ 71 h 155"/>
                  <a:gd name="T20" fmla="*/ 47 w 60"/>
                  <a:gd name="T21" fmla="*/ 62 h 155"/>
                  <a:gd name="T22" fmla="*/ 51 w 60"/>
                  <a:gd name="T23" fmla="*/ 53 h 155"/>
                  <a:gd name="T24" fmla="*/ 54 w 60"/>
                  <a:gd name="T25" fmla="*/ 43 h 155"/>
                  <a:gd name="T26" fmla="*/ 56 w 60"/>
                  <a:gd name="T27" fmla="*/ 33 h 155"/>
                  <a:gd name="T28" fmla="*/ 58 w 60"/>
                  <a:gd name="T29" fmla="*/ 22 h 155"/>
                  <a:gd name="T30" fmla="*/ 59 w 60"/>
                  <a:gd name="T31" fmla="*/ 11 h 155"/>
                  <a:gd name="T32" fmla="*/ 60 w 60"/>
                  <a:gd name="T33" fmla="*/ 1 h 155"/>
                  <a:gd name="T34" fmla="*/ 40 w 60"/>
                  <a:gd name="T35" fmla="*/ 0 h 155"/>
                  <a:gd name="T36" fmla="*/ 39 w 60"/>
                  <a:gd name="T37" fmla="*/ 10 h 155"/>
                  <a:gd name="T38" fmla="*/ 37 w 60"/>
                  <a:gd name="T39" fmla="*/ 19 h 155"/>
                  <a:gd name="T40" fmla="*/ 35 w 60"/>
                  <a:gd name="T41" fmla="*/ 29 h 155"/>
                  <a:gd name="T42" fmla="*/ 32 w 60"/>
                  <a:gd name="T43" fmla="*/ 37 h 155"/>
                  <a:gd name="T44" fmla="*/ 30 w 60"/>
                  <a:gd name="T45" fmla="*/ 46 h 155"/>
                  <a:gd name="T46" fmla="*/ 27 w 60"/>
                  <a:gd name="T47" fmla="*/ 55 h 155"/>
                  <a:gd name="T48" fmla="*/ 24 w 60"/>
                  <a:gd name="T49" fmla="*/ 65 h 155"/>
                  <a:gd name="T50" fmla="*/ 20 w 60"/>
                  <a:gd name="T51" fmla="*/ 75 h 155"/>
                  <a:gd name="T52" fmla="*/ 16 w 60"/>
                  <a:gd name="T53" fmla="*/ 83 h 155"/>
                  <a:gd name="T54" fmla="*/ 13 w 60"/>
                  <a:gd name="T55" fmla="*/ 93 h 155"/>
                  <a:gd name="T56" fmla="*/ 10 w 60"/>
                  <a:gd name="T57" fmla="*/ 103 h 155"/>
                  <a:gd name="T58" fmla="*/ 7 w 60"/>
                  <a:gd name="T59" fmla="*/ 113 h 155"/>
                  <a:gd name="T60" fmla="*/ 4 w 60"/>
                  <a:gd name="T61" fmla="*/ 123 h 155"/>
                  <a:gd name="T62" fmla="*/ 2 w 60"/>
                  <a:gd name="T63" fmla="*/ 132 h 155"/>
                  <a:gd name="T64" fmla="*/ 0 w 60"/>
                  <a:gd name="T65" fmla="*/ 144 h 155"/>
                  <a:gd name="T66" fmla="*/ 0 w 60"/>
                  <a:gd name="T67" fmla="*/ 155 h 155"/>
                  <a:gd name="T68" fmla="*/ 21 w 60"/>
                  <a:gd name="T69" fmla="*/ 155 h 1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0" h="155">
                    <a:moveTo>
                      <a:pt x="21" y="155"/>
                    </a:moveTo>
                    <a:lnTo>
                      <a:pt x="21" y="146"/>
                    </a:lnTo>
                    <a:lnTo>
                      <a:pt x="23" y="137"/>
                    </a:lnTo>
                    <a:lnTo>
                      <a:pt x="25" y="127"/>
                    </a:lnTo>
                    <a:lnTo>
                      <a:pt x="27" y="118"/>
                    </a:lnTo>
                    <a:lnTo>
                      <a:pt x="30" y="109"/>
                    </a:lnTo>
                    <a:lnTo>
                      <a:pt x="33" y="99"/>
                    </a:lnTo>
                    <a:lnTo>
                      <a:pt x="37" y="91"/>
                    </a:lnTo>
                    <a:lnTo>
                      <a:pt x="40" y="81"/>
                    </a:lnTo>
                    <a:lnTo>
                      <a:pt x="44" y="71"/>
                    </a:lnTo>
                    <a:lnTo>
                      <a:pt x="47" y="62"/>
                    </a:lnTo>
                    <a:lnTo>
                      <a:pt x="51" y="53"/>
                    </a:lnTo>
                    <a:lnTo>
                      <a:pt x="54" y="43"/>
                    </a:lnTo>
                    <a:lnTo>
                      <a:pt x="56" y="33"/>
                    </a:lnTo>
                    <a:lnTo>
                      <a:pt x="58" y="22"/>
                    </a:lnTo>
                    <a:lnTo>
                      <a:pt x="59" y="11"/>
                    </a:lnTo>
                    <a:lnTo>
                      <a:pt x="60" y="1"/>
                    </a:lnTo>
                    <a:lnTo>
                      <a:pt x="40" y="0"/>
                    </a:lnTo>
                    <a:lnTo>
                      <a:pt x="39" y="10"/>
                    </a:lnTo>
                    <a:lnTo>
                      <a:pt x="37" y="19"/>
                    </a:lnTo>
                    <a:lnTo>
                      <a:pt x="35" y="29"/>
                    </a:lnTo>
                    <a:lnTo>
                      <a:pt x="32" y="37"/>
                    </a:lnTo>
                    <a:lnTo>
                      <a:pt x="30" y="46"/>
                    </a:lnTo>
                    <a:lnTo>
                      <a:pt x="27" y="55"/>
                    </a:lnTo>
                    <a:lnTo>
                      <a:pt x="24" y="65"/>
                    </a:lnTo>
                    <a:lnTo>
                      <a:pt x="20" y="75"/>
                    </a:lnTo>
                    <a:lnTo>
                      <a:pt x="16" y="83"/>
                    </a:lnTo>
                    <a:lnTo>
                      <a:pt x="13" y="93"/>
                    </a:lnTo>
                    <a:lnTo>
                      <a:pt x="10" y="103"/>
                    </a:lnTo>
                    <a:lnTo>
                      <a:pt x="7" y="113"/>
                    </a:lnTo>
                    <a:lnTo>
                      <a:pt x="4" y="123"/>
                    </a:lnTo>
                    <a:lnTo>
                      <a:pt x="2" y="132"/>
                    </a:lnTo>
                    <a:lnTo>
                      <a:pt x="0" y="144"/>
                    </a:lnTo>
                    <a:lnTo>
                      <a:pt x="0" y="155"/>
                    </a:lnTo>
                    <a:lnTo>
                      <a:pt x="21" y="155"/>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50" name="Freeform 281">
                <a:extLst>
                  <a:ext uri="{FF2B5EF4-FFF2-40B4-BE49-F238E27FC236}">
                    <a16:creationId xmlns:a16="http://schemas.microsoft.com/office/drawing/2014/main" id="{D6BC819A-B4E9-1DEB-3B8A-C613D76C9ABB}"/>
                  </a:ext>
                </a:extLst>
              </p:cNvPr>
              <p:cNvSpPr>
                <a:spLocks/>
              </p:cNvSpPr>
              <p:nvPr/>
            </p:nvSpPr>
            <p:spPr bwMode="auto">
              <a:xfrm>
                <a:off x="2718" y="2002"/>
                <a:ext cx="137" cy="113"/>
              </a:xfrm>
              <a:custGeom>
                <a:avLst/>
                <a:gdLst>
                  <a:gd name="T0" fmla="*/ 137 w 137"/>
                  <a:gd name="T1" fmla="*/ 113 h 113"/>
                  <a:gd name="T2" fmla="*/ 136 w 137"/>
                  <a:gd name="T3" fmla="*/ 100 h 113"/>
                  <a:gd name="T4" fmla="*/ 132 w 137"/>
                  <a:gd name="T5" fmla="*/ 90 h 113"/>
                  <a:gd name="T6" fmla="*/ 125 w 137"/>
                  <a:gd name="T7" fmla="*/ 80 h 113"/>
                  <a:gd name="T8" fmla="*/ 116 w 137"/>
                  <a:gd name="T9" fmla="*/ 71 h 113"/>
                  <a:gd name="T10" fmla="*/ 107 w 137"/>
                  <a:gd name="T11" fmla="*/ 65 h 113"/>
                  <a:gd name="T12" fmla="*/ 96 w 137"/>
                  <a:gd name="T13" fmla="*/ 58 h 113"/>
                  <a:gd name="T14" fmla="*/ 85 w 137"/>
                  <a:gd name="T15" fmla="*/ 53 h 113"/>
                  <a:gd name="T16" fmla="*/ 74 w 137"/>
                  <a:gd name="T17" fmla="*/ 48 h 113"/>
                  <a:gd name="T18" fmla="*/ 63 w 137"/>
                  <a:gd name="T19" fmla="*/ 42 h 113"/>
                  <a:gd name="T20" fmla="*/ 52 w 137"/>
                  <a:gd name="T21" fmla="*/ 36 h 113"/>
                  <a:gd name="T22" fmla="*/ 44 w 137"/>
                  <a:gd name="T23" fmla="*/ 31 h 113"/>
                  <a:gd name="T24" fmla="*/ 35 w 137"/>
                  <a:gd name="T25" fmla="*/ 25 h 113"/>
                  <a:gd name="T26" fmla="*/ 29 w 137"/>
                  <a:gd name="T27" fmla="*/ 20 h 113"/>
                  <a:gd name="T28" fmla="*/ 25 w 137"/>
                  <a:gd name="T29" fmla="*/ 13 h 113"/>
                  <a:gd name="T30" fmla="*/ 22 w 137"/>
                  <a:gd name="T31" fmla="*/ 7 h 113"/>
                  <a:gd name="T32" fmla="*/ 21 w 137"/>
                  <a:gd name="T33" fmla="*/ 1 h 113"/>
                  <a:gd name="T34" fmla="*/ 0 w 137"/>
                  <a:gd name="T35" fmla="*/ 0 h 113"/>
                  <a:gd name="T36" fmla="*/ 2 w 137"/>
                  <a:gd name="T37" fmla="*/ 13 h 113"/>
                  <a:gd name="T38" fmla="*/ 6 w 137"/>
                  <a:gd name="T39" fmla="*/ 25 h 113"/>
                  <a:gd name="T40" fmla="*/ 13 w 137"/>
                  <a:gd name="T41" fmla="*/ 34 h 113"/>
                  <a:gd name="T42" fmla="*/ 21 w 137"/>
                  <a:gd name="T43" fmla="*/ 42 h 113"/>
                  <a:gd name="T44" fmla="*/ 31 w 137"/>
                  <a:gd name="T45" fmla="*/ 49 h 113"/>
                  <a:gd name="T46" fmla="*/ 42 w 137"/>
                  <a:gd name="T47" fmla="*/ 55 h 113"/>
                  <a:gd name="T48" fmla="*/ 53 w 137"/>
                  <a:gd name="T49" fmla="*/ 61 h 113"/>
                  <a:gd name="T50" fmla="*/ 64 w 137"/>
                  <a:gd name="T51" fmla="*/ 66 h 113"/>
                  <a:gd name="T52" fmla="*/ 75 w 137"/>
                  <a:gd name="T53" fmla="*/ 71 h 113"/>
                  <a:gd name="T54" fmla="*/ 85 w 137"/>
                  <a:gd name="T55" fmla="*/ 77 h 113"/>
                  <a:gd name="T56" fmla="*/ 94 w 137"/>
                  <a:gd name="T57" fmla="*/ 83 h 113"/>
                  <a:gd name="T58" fmla="*/ 103 w 137"/>
                  <a:gd name="T59" fmla="*/ 89 h 113"/>
                  <a:gd name="T60" fmla="*/ 109 w 137"/>
                  <a:gd name="T61" fmla="*/ 95 h 113"/>
                  <a:gd name="T62" fmla="*/ 113 w 137"/>
                  <a:gd name="T63" fmla="*/ 100 h 113"/>
                  <a:gd name="T64" fmla="*/ 115 w 137"/>
                  <a:gd name="T65" fmla="*/ 106 h 113"/>
                  <a:gd name="T66" fmla="*/ 116 w 137"/>
                  <a:gd name="T67" fmla="*/ 113 h 113"/>
                  <a:gd name="T68" fmla="*/ 137 w 137"/>
                  <a:gd name="T69" fmla="*/ 113 h 1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37" h="113">
                    <a:moveTo>
                      <a:pt x="137" y="113"/>
                    </a:moveTo>
                    <a:lnTo>
                      <a:pt x="136" y="100"/>
                    </a:lnTo>
                    <a:lnTo>
                      <a:pt x="132" y="90"/>
                    </a:lnTo>
                    <a:lnTo>
                      <a:pt x="125" y="80"/>
                    </a:lnTo>
                    <a:lnTo>
                      <a:pt x="116" y="71"/>
                    </a:lnTo>
                    <a:lnTo>
                      <a:pt x="107" y="65"/>
                    </a:lnTo>
                    <a:lnTo>
                      <a:pt x="96" y="58"/>
                    </a:lnTo>
                    <a:lnTo>
                      <a:pt x="85" y="53"/>
                    </a:lnTo>
                    <a:lnTo>
                      <a:pt x="74" y="48"/>
                    </a:lnTo>
                    <a:lnTo>
                      <a:pt x="63" y="42"/>
                    </a:lnTo>
                    <a:lnTo>
                      <a:pt x="52" y="36"/>
                    </a:lnTo>
                    <a:lnTo>
                      <a:pt x="44" y="31"/>
                    </a:lnTo>
                    <a:lnTo>
                      <a:pt x="35" y="25"/>
                    </a:lnTo>
                    <a:lnTo>
                      <a:pt x="29" y="20"/>
                    </a:lnTo>
                    <a:lnTo>
                      <a:pt x="25" y="13"/>
                    </a:lnTo>
                    <a:lnTo>
                      <a:pt x="22" y="7"/>
                    </a:lnTo>
                    <a:lnTo>
                      <a:pt x="21" y="1"/>
                    </a:lnTo>
                    <a:lnTo>
                      <a:pt x="0" y="0"/>
                    </a:lnTo>
                    <a:lnTo>
                      <a:pt x="2" y="13"/>
                    </a:lnTo>
                    <a:lnTo>
                      <a:pt x="6" y="25"/>
                    </a:lnTo>
                    <a:lnTo>
                      <a:pt x="13" y="34"/>
                    </a:lnTo>
                    <a:lnTo>
                      <a:pt x="21" y="42"/>
                    </a:lnTo>
                    <a:lnTo>
                      <a:pt x="31" y="49"/>
                    </a:lnTo>
                    <a:lnTo>
                      <a:pt x="42" y="55"/>
                    </a:lnTo>
                    <a:lnTo>
                      <a:pt x="53" y="61"/>
                    </a:lnTo>
                    <a:lnTo>
                      <a:pt x="64" y="66"/>
                    </a:lnTo>
                    <a:lnTo>
                      <a:pt x="75" y="71"/>
                    </a:lnTo>
                    <a:lnTo>
                      <a:pt x="85" y="77"/>
                    </a:lnTo>
                    <a:lnTo>
                      <a:pt x="94" y="83"/>
                    </a:lnTo>
                    <a:lnTo>
                      <a:pt x="103" y="89"/>
                    </a:lnTo>
                    <a:lnTo>
                      <a:pt x="109" y="95"/>
                    </a:lnTo>
                    <a:lnTo>
                      <a:pt x="113" y="100"/>
                    </a:lnTo>
                    <a:lnTo>
                      <a:pt x="115" y="106"/>
                    </a:lnTo>
                    <a:lnTo>
                      <a:pt x="116" y="113"/>
                    </a:lnTo>
                    <a:lnTo>
                      <a:pt x="137" y="113"/>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51" name="Freeform 282">
                <a:extLst>
                  <a:ext uri="{FF2B5EF4-FFF2-40B4-BE49-F238E27FC236}">
                    <a16:creationId xmlns:a16="http://schemas.microsoft.com/office/drawing/2014/main" id="{350FAD67-0F60-1B02-D1E3-7F2DD9353467}"/>
                  </a:ext>
                </a:extLst>
              </p:cNvPr>
              <p:cNvSpPr>
                <a:spLocks/>
              </p:cNvSpPr>
              <p:nvPr/>
            </p:nvSpPr>
            <p:spPr bwMode="auto">
              <a:xfrm>
                <a:off x="2736" y="2187"/>
                <a:ext cx="74" cy="51"/>
              </a:xfrm>
              <a:custGeom>
                <a:avLst/>
                <a:gdLst>
                  <a:gd name="T0" fmla="*/ 74 w 74"/>
                  <a:gd name="T1" fmla="*/ 32 h 51"/>
                  <a:gd name="T2" fmla="*/ 61 w 74"/>
                  <a:gd name="T3" fmla="*/ 27 h 51"/>
                  <a:gd name="T4" fmla="*/ 48 w 74"/>
                  <a:gd name="T5" fmla="*/ 26 h 51"/>
                  <a:gd name="T6" fmla="*/ 38 w 74"/>
                  <a:gd name="T7" fmla="*/ 26 h 51"/>
                  <a:gd name="T8" fmla="*/ 29 w 74"/>
                  <a:gd name="T9" fmla="*/ 25 h 51"/>
                  <a:gd name="T10" fmla="*/ 26 w 74"/>
                  <a:gd name="T11" fmla="*/ 24 h 51"/>
                  <a:gd name="T12" fmla="*/ 24 w 74"/>
                  <a:gd name="T13" fmla="*/ 22 h 51"/>
                  <a:gd name="T14" fmla="*/ 22 w 74"/>
                  <a:gd name="T15" fmla="*/ 16 h 51"/>
                  <a:gd name="T16" fmla="*/ 21 w 74"/>
                  <a:gd name="T17" fmla="*/ 2 h 51"/>
                  <a:gd name="T18" fmla="*/ 0 w 74"/>
                  <a:gd name="T19" fmla="*/ 0 h 51"/>
                  <a:gd name="T20" fmla="*/ 0 w 74"/>
                  <a:gd name="T21" fmla="*/ 19 h 51"/>
                  <a:gd name="T22" fmla="*/ 5 w 74"/>
                  <a:gd name="T23" fmla="*/ 34 h 51"/>
                  <a:gd name="T24" fmla="*/ 15 w 74"/>
                  <a:gd name="T25" fmla="*/ 43 h 51"/>
                  <a:gd name="T26" fmla="*/ 26 w 74"/>
                  <a:gd name="T27" fmla="*/ 46 h 51"/>
                  <a:gd name="T28" fmla="*/ 36 w 74"/>
                  <a:gd name="T29" fmla="*/ 46 h 51"/>
                  <a:gd name="T30" fmla="*/ 46 w 74"/>
                  <a:gd name="T31" fmla="*/ 46 h 51"/>
                  <a:gd name="T32" fmla="*/ 55 w 74"/>
                  <a:gd name="T33" fmla="*/ 48 h 51"/>
                  <a:gd name="T34" fmla="*/ 64 w 74"/>
                  <a:gd name="T35" fmla="*/ 51 h 51"/>
                  <a:gd name="T36" fmla="*/ 74 w 74"/>
                  <a:gd name="T37" fmla="*/ 32 h 5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4" h="51">
                    <a:moveTo>
                      <a:pt x="74" y="32"/>
                    </a:moveTo>
                    <a:lnTo>
                      <a:pt x="61" y="27"/>
                    </a:lnTo>
                    <a:lnTo>
                      <a:pt x="48" y="26"/>
                    </a:lnTo>
                    <a:lnTo>
                      <a:pt x="38" y="26"/>
                    </a:lnTo>
                    <a:lnTo>
                      <a:pt x="29" y="25"/>
                    </a:lnTo>
                    <a:lnTo>
                      <a:pt x="26" y="24"/>
                    </a:lnTo>
                    <a:lnTo>
                      <a:pt x="24" y="22"/>
                    </a:lnTo>
                    <a:lnTo>
                      <a:pt x="22" y="16"/>
                    </a:lnTo>
                    <a:lnTo>
                      <a:pt x="21" y="2"/>
                    </a:lnTo>
                    <a:lnTo>
                      <a:pt x="0" y="0"/>
                    </a:lnTo>
                    <a:lnTo>
                      <a:pt x="0" y="19"/>
                    </a:lnTo>
                    <a:lnTo>
                      <a:pt x="5" y="34"/>
                    </a:lnTo>
                    <a:lnTo>
                      <a:pt x="15" y="43"/>
                    </a:lnTo>
                    <a:lnTo>
                      <a:pt x="26" y="46"/>
                    </a:lnTo>
                    <a:lnTo>
                      <a:pt x="36" y="46"/>
                    </a:lnTo>
                    <a:lnTo>
                      <a:pt x="46" y="46"/>
                    </a:lnTo>
                    <a:lnTo>
                      <a:pt x="55" y="48"/>
                    </a:lnTo>
                    <a:lnTo>
                      <a:pt x="64" y="51"/>
                    </a:lnTo>
                    <a:lnTo>
                      <a:pt x="74" y="32"/>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52" name="Freeform 283">
                <a:extLst>
                  <a:ext uri="{FF2B5EF4-FFF2-40B4-BE49-F238E27FC236}">
                    <a16:creationId xmlns:a16="http://schemas.microsoft.com/office/drawing/2014/main" id="{C249532F-5719-CA8E-33F0-9651C511351D}"/>
                  </a:ext>
                </a:extLst>
              </p:cNvPr>
              <p:cNvSpPr>
                <a:spLocks/>
              </p:cNvSpPr>
              <p:nvPr/>
            </p:nvSpPr>
            <p:spPr bwMode="auto">
              <a:xfrm>
                <a:off x="3162" y="2158"/>
                <a:ext cx="75" cy="51"/>
              </a:xfrm>
              <a:custGeom>
                <a:avLst/>
                <a:gdLst>
                  <a:gd name="T0" fmla="*/ 75 w 75"/>
                  <a:gd name="T1" fmla="*/ 32 h 51"/>
                  <a:gd name="T2" fmla="*/ 61 w 75"/>
                  <a:gd name="T3" fmla="*/ 27 h 51"/>
                  <a:gd name="T4" fmla="*/ 48 w 75"/>
                  <a:gd name="T5" fmla="*/ 25 h 51"/>
                  <a:gd name="T6" fmla="*/ 38 w 75"/>
                  <a:gd name="T7" fmla="*/ 25 h 51"/>
                  <a:gd name="T8" fmla="*/ 30 w 75"/>
                  <a:gd name="T9" fmla="*/ 24 h 51"/>
                  <a:gd name="T10" fmla="*/ 26 w 75"/>
                  <a:gd name="T11" fmla="*/ 24 h 51"/>
                  <a:gd name="T12" fmla="*/ 25 w 75"/>
                  <a:gd name="T13" fmla="*/ 23 h 51"/>
                  <a:gd name="T14" fmla="*/ 21 w 75"/>
                  <a:gd name="T15" fmla="*/ 15 h 51"/>
                  <a:gd name="T16" fmla="*/ 21 w 75"/>
                  <a:gd name="T17" fmla="*/ 1 h 51"/>
                  <a:gd name="T18" fmla="*/ 0 w 75"/>
                  <a:gd name="T19" fmla="*/ 0 h 51"/>
                  <a:gd name="T20" fmla="*/ 0 w 75"/>
                  <a:gd name="T21" fmla="*/ 18 h 51"/>
                  <a:gd name="T22" fmla="*/ 5 w 75"/>
                  <a:gd name="T23" fmla="*/ 33 h 51"/>
                  <a:gd name="T24" fmla="*/ 15 w 75"/>
                  <a:gd name="T25" fmla="*/ 43 h 51"/>
                  <a:gd name="T26" fmla="*/ 26 w 75"/>
                  <a:gd name="T27" fmla="*/ 46 h 51"/>
                  <a:gd name="T28" fmla="*/ 36 w 75"/>
                  <a:gd name="T29" fmla="*/ 46 h 51"/>
                  <a:gd name="T30" fmla="*/ 46 w 75"/>
                  <a:gd name="T31" fmla="*/ 46 h 51"/>
                  <a:gd name="T32" fmla="*/ 55 w 75"/>
                  <a:gd name="T33" fmla="*/ 48 h 51"/>
                  <a:gd name="T34" fmla="*/ 65 w 75"/>
                  <a:gd name="T35" fmla="*/ 51 h 51"/>
                  <a:gd name="T36" fmla="*/ 75 w 75"/>
                  <a:gd name="T37" fmla="*/ 32 h 5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5" h="51">
                    <a:moveTo>
                      <a:pt x="75" y="32"/>
                    </a:moveTo>
                    <a:lnTo>
                      <a:pt x="61" y="27"/>
                    </a:lnTo>
                    <a:lnTo>
                      <a:pt x="48" y="25"/>
                    </a:lnTo>
                    <a:lnTo>
                      <a:pt x="38" y="25"/>
                    </a:lnTo>
                    <a:lnTo>
                      <a:pt x="30" y="24"/>
                    </a:lnTo>
                    <a:lnTo>
                      <a:pt x="26" y="24"/>
                    </a:lnTo>
                    <a:lnTo>
                      <a:pt x="25" y="23"/>
                    </a:lnTo>
                    <a:lnTo>
                      <a:pt x="21" y="15"/>
                    </a:lnTo>
                    <a:lnTo>
                      <a:pt x="21" y="1"/>
                    </a:lnTo>
                    <a:lnTo>
                      <a:pt x="0" y="0"/>
                    </a:lnTo>
                    <a:lnTo>
                      <a:pt x="0" y="18"/>
                    </a:lnTo>
                    <a:lnTo>
                      <a:pt x="5" y="33"/>
                    </a:lnTo>
                    <a:lnTo>
                      <a:pt x="15" y="43"/>
                    </a:lnTo>
                    <a:lnTo>
                      <a:pt x="26" y="46"/>
                    </a:lnTo>
                    <a:lnTo>
                      <a:pt x="36" y="46"/>
                    </a:lnTo>
                    <a:lnTo>
                      <a:pt x="46" y="46"/>
                    </a:lnTo>
                    <a:lnTo>
                      <a:pt x="55" y="48"/>
                    </a:lnTo>
                    <a:lnTo>
                      <a:pt x="65" y="51"/>
                    </a:lnTo>
                    <a:lnTo>
                      <a:pt x="75" y="32"/>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53" name="Freeform 284">
                <a:extLst>
                  <a:ext uri="{FF2B5EF4-FFF2-40B4-BE49-F238E27FC236}">
                    <a16:creationId xmlns:a16="http://schemas.microsoft.com/office/drawing/2014/main" id="{3CDFAD4C-82E4-9351-C981-8D70CD93AF89}"/>
                  </a:ext>
                </a:extLst>
              </p:cNvPr>
              <p:cNvSpPr>
                <a:spLocks/>
              </p:cNvSpPr>
              <p:nvPr/>
            </p:nvSpPr>
            <p:spPr bwMode="auto">
              <a:xfrm>
                <a:off x="3335" y="1955"/>
                <a:ext cx="33" cy="147"/>
              </a:xfrm>
              <a:custGeom>
                <a:avLst/>
                <a:gdLst>
                  <a:gd name="T0" fmla="*/ 20 w 33"/>
                  <a:gd name="T1" fmla="*/ 147 h 147"/>
                  <a:gd name="T2" fmla="*/ 21 w 33"/>
                  <a:gd name="T3" fmla="*/ 142 h 147"/>
                  <a:gd name="T4" fmla="*/ 22 w 33"/>
                  <a:gd name="T5" fmla="*/ 137 h 147"/>
                  <a:gd name="T6" fmla="*/ 23 w 33"/>
                  <a:gd name="T7" fmla="*/ 132 h 147"/>
                  <a:gd name="T8" fmla="*/ 24 w 33"/>
                  <a:gd name="T9" fmla="*/ 125 h 147"/>
                  <a:gd name="T10" fmla="*/ 25 w 33"/>
                  <a:gd name="T11" fmla="*/ 118 h 147"/>
                  <a:gd name="T12" fmla="*/ 26 w 33"/>
                  <a:gd name="T13" fmla="*/ 109 h 147"/>
                  <a:gd name="T14" fmla="*/ 26 w 33"/>
                  <a:gd name="T15" fmla="*/ 100 h 147"/>
                  <a:gd name="T16" fmla="*/ 28 w 33"/>
                  <a:gd name="T17" fmla="*/ 90 h 147"/>
                  <a:gd name="T18" fmla="*/ 28 w 33"/>
                  <a:gd name="T19" fmla="*/ 79 h 147"/>
                  <a:gd name="T20" fmla="*/ 30 w 33"/>
                  <a:gd name="T21" fmla="*/ 67 h 147"/>
                  <a:gd name="T22" fmla="*/ 30 w 33"/>
                  <a:gd name="T23" fmla="*/ 56 h 147"/>
                  <a:gd name="T24" fmla="*/ 30 w 33"/>
                  <a:gd name="T25" fmla="*/ 45 h 147"/>
                  <a:gd name="T26" fmla="*/ 31 w 33"/>
                  <a:gd name="T27" fmla="*/ 34 h 147"/>
                  <a:gd name="T28" fmla="*/ 32 w 33"/>
                  <a:gd name="T29" fmla="*/ 22 h 147"/>
                  <a:gd name="T30" fmla="*/ 32 w 33"/>
                  <a:gd name="T31" fmla="*/ 11 h 147"/>
                  <a:gd name="T32" fmla="*/ 33 w 33"/>
                  <a:gd name="T33" fmla="*/ 1 h 147"/>
                  <a:gd name="T34" fmla="*/ 12 w 33"/>
                  <a:gd name="T35" fmla="*/ 0 h 147"/>
                  <a:gd name="T36" fmla="*/ 12 w 33"/>
                  <a:gd name="T37" fmla="*/ 11 h 147"/>
                  <a:gd name="T38" fmla="*/ 12 w 33"/>
                  <a:gd name="T39" fmla="*/ 22 h 147"/>
                  <a:gd name="T40" fmla="*/ 11 w 33"/>
                  <a:gd name="T41" fmla="*/ 33 h 147"/>
                  <a:gd name="T42" fmla="*/ 10 w 33"/>
                  <a:gd name="T43" fmla="*/ 44 h 147"/>
                  <a:gd name="T44" fmla="*/ 9 w 33"/>
                  <a:gd name="T45" fmla="*/ 55 h 147"/>
                  <a:gd name="T46" fmla="*/ 8 w 33"/>
                  <a:gd name="T47" fmla="*/ 67 h 147"/>
                  <a:gd name="T48" fmla="*/ 7 w 33"/>
                  <a:gd name="T49" fmla="*/ 76 h 147"/>
                  <a:gd name="T50" fmla="*/ 7 w 33"/>
                  <a:gd name="T51" fmla="*/ 87 h 147"/>
                  <a:gd name="T52" fmla="*/ 6 w 33"/>
                  <a:gd name="T53" fmla="*/ 97 h 147"/>
                  <a:gd name="T54" fmla="*/ 5 w 33"/>
                  <a:gd name="T55" fmla="*/ 106 h 147"/>
                  <a:gd name="T56" fmla="*/ 4 w 33"/>
                  <a:gd name="T57" fmla="*/ 114 h 147"/>
                  <a:gd name="T58" fmla="*/ 2 w 33"/>
                  <a:gd name="T59" fmla="*/ 123 h 147"/>
                  <a:gd name="T60" fmla="*/ 2 w 33"/>
                  <a:gd name="T61" fmla="*/ 129 h 147"/>
                  <a:gd name="T62" fmla="*/ 1 w 33"/>
                  <a:gd name="T63" fmla="*/ 134 h 147"/>
                  <a:gd name="T64" fmla="*/ 1 w 33"/>
                  <a:gd name="T65" fmla="*/ 138 h 147"/>
                  <a:gd name="T66" fmla="*/ 0 w 33"/>
                  <a:gd name="T67" fmla="*/ 139 h 147"/>
                  <a:gd name="T68" fmla="*/ 20 w 33"/>
                  <a:gd name="T69" fmla="*/ 147 h 14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3" h="147">
                    <a:moveTo>
                      <a:pt x="20" y="147"/>
                    </a:moveTo>
                    <a:lnTo>
                      <a:pt x="21" y="142"/>
                    </a:lnTo>
                    <a:lnTo>
                      <a:pt x="22" y="137"/>
                    </a:lnTo>
                    <a:lnTo>
                      <a:pt x="23" y="132"/>
                    </a:lnTo>
                    <a:lnTo>
                      <a:pt x="24" y="125"/>
                    </a:lnTo>
                    <a:lnTo>
                      <a:pt x="25" y="118"/>
                    </a:lnTo>
                    <a:lnTo>
                      <a:pt x="26" y="109"/>
                    </a:lnTo>
                    <a:lnTo>
                      <a:pt x="26" y="100"/>
                    </a:lnTo>
                    <a:lnTo>
                      <a:pt x="28" y="90"/>
                    </a:lnTo>
                    <a:lnTo>
                      <a:pt x="28" y="79"/>
                    </a:lnTo>
                    <a:lnTo>
                      <a:pt x="30" y="67"/>
                    </a:lnTo>
                    <a:lnTo>
                      <a:pt x="30" y="56"/>
                    </a:lnTo>
                    <a:lnTo>
                      <a:pt x="30" y="45"/>
                    </a:lnTo>
                    <a:lnTo>
                      <a:pt x="31" y="34"/>
                    </a:lnTo>
                    <a:lnTo>
                      <a:pt x="32" y="22"/>
                    </a:lnTo>
                    <a:lnTo>
                      <a:pt x="32" y="11"/>
                    </a:lnTo>
                    <a:lnTo>
                      <a:pt x="33" y="1"/>
                    </a:lnTo>
                    <a:lnTo>
                      <a:pt x="12" y="0"/>
                    </a:lnTo>
                    <a:lnTo>
                      <a:pt x="12" y="11"/>
                    </a:lnTo>
                    <a:lnTo>
                      <a:pt x="12" y="22"/>
                    </a:lnTo>
                    <a:lnTo>
                      <a:pt x="11" y="33"/>
                    </a:lnTo>
                    <a:lnTo>
                      <a:pt x="10" y="44"/>
                    </a:lnTo>
                    <a:lnTo>
                      <a:pt x="9" y="55"/>
                    </a:lnTo>
                    <a:lnTo>
                      <a:pt x="8" y="67"/>
                    </a:lnTo>
                    <a:lnTo>
                      <a:pt x="7" y="76"/>
                    </a:lnTo>
                    <a:lnTo>
                      <a:pt x="7" y="87"/>
                    </a:lnTo>
                    <a:lnTo>
                      <a:pt x="6" y="97"/>
                    </a:lnTo>
                    <a:lnTo>
                      <a:pt x="5" y="106"/>
                    </a:lnTo>
                    <a:lnTo>
                      <a:pt x="4" y="114"/>
                    </a:lnTo>
                    <a:lnTo>
                      <a:pt x="2" y="123"/>
                    </a:lnTo>
                    <a:lnTo>
                      <a:pt x="2" y="129"/>
                    </a:lnTo>
                    <a:lnTo>
                      <a:pt x="1" y="134"/>
                    </a:lnTo>
                    <a:lnTo>
                      <a:pt x="1" y="138"/>
                    </a:lnTo>
                    <a:lnTo>
                      <a:pt x="0" y="139"/>
                    </a:lnTo>
                    <a:lnTo>
                      <a:pt x="20" y="147"/>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54" name="Freeform 285">
                <a:extLst>
                  <a:ext uri="{FF2B5EF4-FFF2-40B4-BE49-F238E27FC236}">
                    <a16:creationId xmlns:a16="http://schemas.microsoft.com/office/drawing/2014/main" id="{045D00F9-BA00-27AE-3608-85CD314168B0}"/>
                  </a:ext>
                </a:extLst>
              </p:cNvPr>
              <p:cNvSpPr>
                <a:spLocks/>
              </p:cNvSpPr>
              <p:nvPr/>
            </p:nvSpPr>
            <p:spPr bwMode="auto">
              <a:xfrm>
                <a:off x="3191" y="1718"/>
                <a:ext cx="67" cy="31"/>
              </a:xfrm>
              <a:custGeom>
                <a:avLst/>
                <a:gdLst>
                  <a:gd name="T0" fmla="*/ 67 w 67"/>
                  <a:gd name="T1" fmla="*/ 14 h 31"/>
                  <a:gd name="T2" fmla="*/ 60 w 67"/>
                  <a:gd name="T3" fmla="*/ 10 h 31"/>
                  <a:gd name="T4" fmla="*/ 53 w 67"/>
                  <a:gd name="T5" fmla="*/ 7 h 31"/>
                  <a:gd name="T6" fmla="*/ 46 w 67"/>
                  <a:gd name="T7" fmla="*/ 4 h 31"/>
                  <a:gd name="T8" fmla="*/ 38 w 67"/>
                  <a:gd name="T9" fmla="*/ 2 h 31"/>
                  <a:gd name="T10" fmla="*/ 29 w 67"/>
                  <a:gd name="T11" fmla="*/ 1 h 31"/>
                  <a:gd name="T12" fmla="*/ 19 w 67"/>
                  <a:gd name="T13" fmla="*/ 0 h 31"/>
                  <a:gd name="T14" fmla="*/ 9 w 67"/>
                  <a:gd name="T15" fmla="*/ 1 h 31"/>
                  <a:gd name="T16" fmla="*/ 0 w 67"/>
                  <a:gd name="T17" fmla="*/ 2 h 31"/>
                  <a:gd name="T18" fmla="*/ 3 w 67"/>
                  <a:gd name="T19" fmla="*/ 24 h 31"/>
                  <a:gd name="T20" fmla="*/ 11 w 67"/>
                  <a:gd name="T21" fmla="*/ 23 h 31"/>
                  <a:gd name="T22" fmla="*/ 19 w 67"/>
                  <a:gd name="T23" fmla="*/ 22 h 31"/>
                  <a:gd name="T24" fmla="*/ 27 w 67"/>
                  <a:gd name="T25" fmla="*/ 23 h 31"/>
                  <a:gd name="T26" fmla="*/ 34 w 67"/>
                  <a:gd name="T27" fmla="*/ 24 h 31"/>
                  <a:gd name="T28" fmla="*/ 40 w 67"/>
                  <a:gd name="T29" fmla="*/ 25 h 31"/>
                  <a:gd name="T30" fmla="*/ 46 w 67"/>
                  <a:gd name="T31" fmla="*/ 27 h 31"/>
                  <a:gd name="T32" fmla="*/ 50 w 67"/>
                  <a:gd name="T33" fmla="*/ 28 h 31"/>
                  <a:gd name="T34" fmla="*/ 53 w 67"/>
                  <a:gd name="T35" fmla="*/ 31 h 31"/>
                  <a:gd name="T36" fmla="*/ 67 w 67"/>
                  <a:gd name="T37" fmla="*/ 14 h 3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7" h="31">
                    <a:moveTo>
                      <a:pt x="67" y="14"/>
                    </a:moveTo>
                    <a:lnTo>
                      <a:pt x="60" y="10"/>
                    </a:lnTo>
                    <a:lnTo>
                      <a:pt x="53" y="7"/>
                    </a:lnTo>
                    <a:lnTo>
                      <a:pt x="46" y="4"/>
                    </a:lnTo>
                    <a:lnTo>
                      <a:pt x="38" y="2"/>
                    </a:lnTo>
                    <a:lnTo>
                      <a:pt x="29" y="1"/>
                    </a:lnTo>
                    <a:lnTo>
                      <a:pt x="19" y="0"/>
                    </a:lnTo>
                    <a:lnTo>
                      <a:pt x="9" y="1"/>
                    </a:lnTo>
                    <a:lnTo>
                      <a:pt x="0" y="2"/>
                    </a:lnTo>
                    <a:lnTo>
                      <a:pt x="3" y="24"/>
                    </a:lnTo>
                    <a:lnTo>
                      <a:pt x="11" y="23"/>
                    </a:lnTo>
                    <a:lnTo>
                      <a:pt x="19" y="22"/>
                    </a:lnTo>
                    <a:lnTo>
                      <a:pt x="27" y="23"/>
                    </a:lnTo>
                    <a:lnTo>
                      <a:pt x="34" y="24"/>
                    </a:lnTo>
                    <a:lnTo>
                      <a:pt x="40" y="25"/>
                    </a:lnTo>
                    <a:lnTo>
                      <a:pt x="46" y="27"/>
                    </a:lnTo>
                    <a:lnTo>
                      <a:pt x="50" y="28"/>
                    </a:lnTo>
                    <a:lnTo>
                      <a:pt x="53" y="31"/>
                    </a:lnTo>
                    <a:lnTo>
                      <a:pt x="67" y="1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55" name="Freeform 286">
                <a:extLst>
                  <a:ext uri="{FF2B5EF4-FFF2-40B4-BE49-F238E27FC236}">
                    <a16:creationId xmlns:a16="http://schemas.microsoft.com/office/drawing/2014/main" id="{8A09FC2B-60FE-4330-3771-AED8ED820005}"/>
                  </a:ext>
                </a:extLst>
              </p:cNvPr>
              <p:cNvSpPr>
                <a:spLocks/>
              </p:cNvSpPr>
              <p:nvPr/>
            </p:nvSpPr>
            <p:spPr bwMode="auto">
              <a:xfrm>
                <a:off x="2809" y="1689"/>
                <a:ext cx="136" cy="62"/>
              </a:xfrm>
              <a:custGeom>
                <a:avLst/>
                <a:gdLst>
                  <a:gd name="T0" fmla="*/ 136 w 136"/>
                  <a:gd name="T1" fmla="*/ 5 h 62"/>
                  <a:gd name="T2" fmla="*/ 129 w 136"/>
                  <a:gd name="T3" fmla="*/ 1 h 62"/>
                  <a:gd name="T4" fmla="*/ 122 w 136"/>
                  <a:gd name="T5" fmla="*/ 0 h 62"/>
                  <a:gd name="T6" fmla="*/ 114 w 136"/>
                  <a:gd name="T7" fmla="*/ 0 h 62"/>
                  <a:gd name="T8" fmla="*/ 107 w 136"/>
                  <a:gd name="T9" fmla="*/ 1 h 62"/>
                  <a:gd name="T10" fmla="*/ 98 w 136"/>
                  <a:gd name="T11" fmla="*/ 2 h 62"/>
                  <a:gd name="T12" fmla="*/ 89 w 136"/>
                  <a:gd name="T13" fmla="*/ 4 h 62"/>
                  <a:gd name="T14" fmla="*/ 80 w 136"/>
                  <a:gd name="T15" fmla="*/ 6 h 62"/>
                  <a:gd name="T16" fmla="*/ 69 w 136"/>
                  <a:gd name="T17" fmla="*/ 11 h 62"/>
                  <a:gd name="T18" fmla="*/ 58 w 136"/>
                  <a:gd name="T19" fmla="*/ 14 h 62"/>
                  <a:gd name="T20" fmla="*/ 49 w 136"/>
                  <a:gd name="T21" fmla="*/ 17 h 62"/>
                  <a:gd name="T22" fmla="*/ 39 w 136"/>
                  <a:gd name="T23" fmla="*/ 21 h 62"/>
                  <a:gd name="T24" fmla="*/ 29 w 136"/>
                  <a:gd name="T25" fmla="*/ 26 h 62"/>
                  <a:gd name="T26" fmla="*/ 21 w 136"/>
                  <a:gd name="T27" fmla="*/ 31 h 62"/>
                  <a:gd name="T28" fmla="*/ 13 w 136"/>
                  <a:gd name="T29" fmla="*/ 36 h 62"/>
                  <a:gd name="T30" fmla="*/ 5 w 136"/>
                  <a:gd name="T31" fmla="*/ 42 h 62"/>
                  <a:gd name="T32" fmla="*/ 0 w 136"/>
                  <a:gd name="T33" fmla="*/ 47 h 62"/>
                  <a:gd name="T34" fmla="*/ 16 w 136"/>
                  <a:gd name="T35" fmla="*/ 62 h 62"/>
                  <a:gd name="T36" fmla="*/ 20 w 136"/>
                  <a:gd name="T37" fmla="*/ 58 h 62"/>
                  <a:gd name="T38" fmla="*/ 25 w 136"/>
                  <a:gd name="T39" fmla="*/ 53 h 62"/>
                  <a:gd name="T40" fmla="*/ 32 w 136"/>
                  <a:gd name="T41" fmla="*/ 50 h 62"/>
                  <a:gd name="T42" fmla="*/ 39 w 136"/>
                  <a:gd name="T43" fmla="*/ 45 h 62"/>
                  <a:gd name="T44" fmla="*/ 47 w 136"/>
                  <a:gd name="T45" fmla="*/ 42 h 62"/>
                  <a:gd name="T46" fmla="*/ 57 w 136"/>
                  <a:gd name="T47" fmla="*/ 38 h 62"/>
                  <a:gd name="T48" fmla="*/ 66 w 136"/>
                  <a:gd name="T49" fmla="*/ 34 h 62"/>
                  <a:gd name="T50" fmla="*/ 75 w 136"/>
                  <a:gd name="T51" fmla="*/ 30 h 62"/>
                  <a:gd name="T52" fmla="*/ 85 w 136"/>
                  <a:gd name="T53" fmla="*/ 28 h 62"/>
                  <a:gd name="T54" fmla="*/ 94 w 136"/>
                  <a:gd name="T55" fmla="*/ 25 h 62"/>
                  <a:gd name="T56" fmla="*/ 102 w 136"/>
                  <a:gd name="T57" fmla="*/ 23 h 62"/>
                  <a:gd name="T58" fmla="*/ 110 w 136"/>
                  <a:gd name="T59" fmla="*/ 22 h 62"/>
                  <a:gd name="T60" fmla="*/ 117 w 136"/>
                  <a:gd name="T61" fmla="*/ 20 h 62"/>
                  <a:gd name="T62" fmla="*/ 121 w 136"/>
                  <a:gd name="T63" fmla="*/ 20 h 62"/>
                  <a:gd name="T64" fmla="*/ 123 w 136"/>
                  <a:gd name="T65" fmla="*/ 21 h 62"/>
                  <a:gd name="T66" fmla="*/ 122 w 136"/>
                  <a:gd name="T67" fmla="*/ 20 h 62"/>
                  <a:gd name="T68" fmla="*/ 136 w 136"/>
                  <a:gd name="T69" fmla="*/ 5 h 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36" h="62">
                    <a:moveTo>
                      <a:pt x="136" y="5"/>
                    </a:moveTo>
                    <a:lnTo>
                      <a:pt x="129" y="1"/>
                    </a:lnTo>
                    <a:lnTo>
                      <a:pt x="122" y="0"/>
                    </a:lnTo>
                    <a:lnTo>
                      <a:pt x="114" y="0"/>
                    </a:lnTo>
                    <a:lnTo>
                      <a:pt x="107" y="1"/>
                    </a:lnTo>
                    <a:lnTo>
                      <a:pt x="98" y="2"/>
                    </a:lnTo>
                    <a:lnTo>
                      <a:pt x="89" y="4"/>
                    </a:lnTo>
                    <a:lnTo>
                      <a:pt x="80" y="6"/>
                    </a:lnTo>
                    <a:lnTo>
                      <a:pt x="69" y="11"/>
                    </a:lnTo>
                    <a:lnTo>
                      <a:pt x="58" y="14"/>
                    </a:lnTo>
                    <a:lnTo>
                      <a:pt x="49" y="17"/>
                    </a:lnTo>
                    <a:lnTo>
                      <a:pt x="39" y="21"/>
                    </a:lnTo>
                    <a:lnTo>
                      <a:pt x="29" y="26"/>
                    </a:lnTo>
                    <a:lnTo>
                      <a:pt x="21" y="31"/>
                    </a:lnTo>
                    <a:lnTo>
                      <a:pt x="13" y="36"/>
                    </a:lnTo>
                    <a:lnTo>
                      <a:pt x="5" y="42"/>
                    </a:lnTo>
                    <a:lnTo>
                      <a:pt x="0" y="47"/>
                    </a:lnTo>
                    <a:lnTo>
                      <a:pt x="16" y="62"/>
                    </a:lnTo>
                    <a:lnTo>
                      <a:pt x="20" y="58"/>
                    </a:lnTo>
                    <a:lnTo>
                      <a:pt x="25" y="53"/>
                    </a:lnTo>
                    <a:lnTo>
                      <a:pt x="32" y="50"/>
                    </a:lnTo>
                    <a:lnTo>
                      <a:pt x="39" y="45"/>
                    </a:lnTo>
                    <a:lnTo>
                      <a:pt x="47" y="42"/>
                    </a:lnTo>
                    <a:lnTo>
                      <a:pt x="57" y="38"/>
                    </a:lnTo>
                    <a:lnTo>
                      <a:pt x="66" y="34"/>
                    </a:lnTo>
                    <a:lnTo>
                      <a:pt x="75" y="30"/>
                    </a:lnTo>
                    <a:lnTo>
                      <a:pt x="85" y="28"/>
                    </a:lnTo>
                    <a:lnTo>
                      <a:pt x="94" y="25"/>
                    </a:lnTo>
                    <a:lnTo>
                      <a:pt x="102" y="23"/>
                    </a:lnTo>
                    <a:lnTo>
                      <a:pt x="110" y="22"/>
                    </a:lnTo>
                    <a:lnTo>
                      <a:pt x="117" y="20"/>
                    </a:lnTo>
                    <a:lnTo>
                      <a:pt x="121" y="20"/>
                    </a:lnTo>
                    <a:lnTo>
                      <a:pt x="123" y="21"/>
                    </a:lnTo>
                    <a:lnTo>
                      <a:pt x="122" y="20"/>
                    </a:lnTo>
                    <a:lnTo>
                      <a:pt x="136" y="5"/>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56" name="Freeform 287">
                <a:extLst>
                  <a:ext uri="{FF2B5EF4-FFF2-40B4-BE49-F238E27FC236}">
                    <a16:creationId xmlns:a16="http://schemas.microsoft.com/office/drawing/2014/main" id="{E394C91C-C87B-EA41-DD9E-BEA96B98C464}"/>
                  </a:ext>
                </a:extLst>
              </p:cNvPr>
              <p:cNvSpPr>
                <a:spLocks/>
              </p:cNvSpPr>
              <p:nvPr/>
            </p:nvSpPr>
            <p:spPr bwMode="auto">
              <a:xfrm>
                <a:off x="2328" y="1706"/>
                <a:ext cx="95" cy="75"/>
              </a:xfrm>
              <a:custGeom>
                <a:avLst/>
                <a:gdLst>
                  <a:gd name="T0" fmla="*/ 95 w 95"/>
                  <a:gd name="T1" fmla="*/ 54 h 75"/>
                  <a:gd name="T2" fmla="*/ 80 w 95"/>
                  <a:gd name="T3" fmla="*/ 50 h 75"/>
                  <a:gd name="T4" fmla="*/ 68 w 95"/>
                  <a:gd name="T5" fmla="*/ 46 h 75"/>
                  <a:gd name="T6" fmla="*/ 59 w 95"/>
                  <a:gd name="T7" fmla="*/ 43 h 75"/>
                  <a:gd name="T8" fmla="*/ 52 w 95"/>
                  <a:gd name="T9" fmla="*/ 40 h 75"/>
                  <a:gd name="T10" fmla="*/ 46 w 95"/>
                  <a:gd name="T11" fmla="*/ 35 h 75"/>
                  <a:gd name="T12" fmla="*/ 38 w 95"/>
                  <a:gd name="T13" fmla="*/ 26 h 75"/>
                  <a:gd name="T14" fmla="*/ 29 w 95"/>
                  <a:gd name="T15" fmla="*/ 15 h 75"/>
                  <a:gd name="T16" fmla="*/ 19 w 95"/>
                  <a:gd name="T17" fmla="*/ 0 h 75"/>
                  <a:gd name="T18" fmla="*/ 0 w 95"/>
                  <a:gd name="T19" fmla="*/ 13 h 75"/>
                  <a:gd name="T20" fmla="*/ 12 w 95"/>
                  <a:gd name="T21" fmla="*/ 28 h 75"/>
                  <a:gd name="T22" fmla="*/ 22 w 95"/>
                  <a:gd name="T23" fmla="*/ 40 h 75"/>
                  <a:gd name="T24" fmla="*/ 31 w 95"/>
                  <a:gd name="T25" fmla="*/ 50 h 75"/>
                  <a:gd name="T26" fmla="*/ 40 w 95"/>
                  <a:gd name="T27" fmla="*/ 57 h 75"/>
                  <a:gd name="T28" fmla="*/ 50 w 95"/>
                  <a:gd name="T29" fmla="*/ 64 h 75"/>
                  <a:gd name="T30" fmla="*/ 61 w 95"/>
                  <a:gd name="T31" fmla="*/ 68 h 75"/>
                  <a:gd name="T32" fmla="*/ 75 w 95"/>
                  <a:gd name="T33" fmla="*/ 71 h 75"/>
                  <a:gd name="T34" fmla="*/ 90 w 95"/>
                  <a:gd name="T35" fmla="*/ 75 h 75"/>
                  <a:gd name="T36" fmla="*/ 95 w 95"/>
                  <a:gd name="T37" fmla="*/ 54 h 7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5" h="75">
                    <a:moveTo>
                      <a:pt x="95" y="54"/>
                    </a:moveTo>
                    <a:lnTo>
                      <a:pt x="80" y="50"/>
                    </a:lnTo>
                    <a:lnTo>
                      <a:pt x="68" y="46"/>
                    </a:lnTo>
                    <a:lnTo>
                      <a:pt x="59" y="43"/>
                    </a:lnTo>
                    <a:lnTo>
                      <a:pt x="52" y="40"/>
                    </a:lnTo>
                    <a:lnTo>
                      <a:pt x="46" y="35"/>
                    </a:lnTo>
                    <a:lnTo>
                      <a:pt x="38" y="26"/>
                    </a:lnTo>
                    <a:lnTo>
                      <a:pt x="29" y="15"/>
                    </a:lnTo>
                    <a:lnTo>
                      <a:pt x="19" y="0"/>
                    </a:lnTo>
                    <a:lnTo>
                      <a:pt x="0" y="13"/>
                    </a:lnTo>
                    <a:lnTo>
                      <a:pt x="12" y="28"/>
                    </a:lnTo>
                    <a:lnTo>
                      <a:pt x="22" y="40"/>
                    </a:lnTo>
                    <a:lnTo>
                      <a:pt x="31" y="50"/>
                    </a:lnTo>
                    <a:lnTo>
                      <a:pt x="40" y="57"/>
                    </a:lnTo>
                    <a:lnTo>
                      <a:pt x="50" y="64"/>
                    </a:lnTo>
                    <a:lnTo>
                      <a:pt x="61" y="68"/>
                    </a:lnTo>
                    <a:lnTo>
                      <a:pt x="75" y="71"/>
                    </a:lnTo>
                    <a:lnTo>
                      <a:pt x="90" y="75"/>
                    </a:lnTo>
                    <a:lnTo>
                      <a:pt x="95" y="5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57" name="Freeform 288">
                <a:extLst>
                  <a:ext uri="{FF2B5EF4-FFF2-40B4-BE49-F238E27FC236}">
                    <a16:creationId xmlns:a16="http://schemas.microsoft.com/office/drawing/2014/main" id="{80BBFD1C-01C3-BCD0-1F4A-EAF0FE922758}"/>
                  </a:ext>
                </a:extLst>
              </p:cNvPr>
              <p:cNvSpPr>
                <a:spLocks/>
              </p:cNvSpPr>
              <p:nvPr/>
            </p:nvSpPr>
            <p:spPr bwMode="auto">
              <a:xfrm>
                <a:off x="2279" y="1391"/>
                <a:ext cx="111" cy="157"/>
              </a:xfrm>
              <a:custGeom>
                <a:avLst/>
                <a:gdLst>
                  <a:gd name="T0" fmla="*/ 21 w 111"/>
                  <a:gd name="T1" fmla="*/ 157 h 157"/>
                  <a:gd name="T2" fmla="*/ 22 w 111"/>
                  <a:gd name="T3" fmla="*/ 148 h 157"/>
                  <a:gd name="T4" fmla="*/ 24 w 111"/>
                  <a:gd name="T5" fmla="*/ 140 h 157"/>
                  <a:gd name="T6" fmla="*/ 27 w 111"/>
                  <a:gd name="T7" fmla="*/ 131 h 157"/>
                  <a:gd name="T8" fmla="*/ 31 w 111"/>
                  <a:gd name="T9" fmla="*/ 121 h 157"/>
                  <a:gd name="T10" fmla="*/ 37 w 111"/>
                  <a:gd name="T11" fmla="*/ 112 h 157"/>
                  <a:gd name="T12" fmla="*/ 43 w 111"/>
                  <a:gd name="T13" fmla="*/ 102 h 157"/>
                  <a:gd name="T14" fmla="*/ 49 w 111"/>
                  <a:gd name="T15" fmla="*/ 93 h 157"/>
                  <a:gd name="T16" fmla="*/ 56 w 111"/>
                  <a:gd name="T17" fmla="*/ 84 h 157"/>
                  <a:gd name="T18" fmla="*/ 63 w 111"/>
                  <a:gd name="T19" fmla="*/ 75 h 157"/>
                  <a:gd name="T20" fmla="*/ 71 w 111"/>
                  <a:gd name="T21" fmla="*/ 66 h 157"/>
                  <a:gd name="T22" fmla="*/ 78 w 111"/>
                  <a:gd name="T23" fmla="*/ 56 h 157"/>
                  <a:gd name="T24" fmla="*/ 86 w 111"/>
                  <a:gd name="T25" fmla="*/ 47 h 157"/>
                  <a:gd name="T26" fmla="*/ 92 w 111"/>
                  <a:gd name="T27" fmla="*/ 38 h 157"/>
                  <a:gd name="T28" fmla="*/ 99 w 111"/>
                  <a:gd name="T29" fmla="*/ 30 h 157"/>
                  <a:gd name="T30" fmla="*/ 105 w 111"/>
                  <a:gd name="T31" fmla="*/ 21 h 157"/>
                  <a:gd name="T32" fmla="*/ 111 w 111"/>
                  <a:gd name="T33" fmla="*/ 12 h 157"/>
                  <a:gd name="T34" fmla="*/ 92 w 111"/>
                  <a:gd name="T35" fmla="*/ 0 h 157"/>
                  <a:gd name="T36" fmla="*/ 88 w 111"/>
                  <a:gd name="T37" fmla="*/ 9 h 157"/>
                  <a:gd name="T38" fmla="*/ 82 w 111"/>
                  <a:gd name="T39" fmla="*/ 16 h 157"/>
                  <a:gd name="T40" fmla="*/ 76 w 111"/>
                  <a:gd name="T41" fmla="*/ 25 h 157"/>
                  <a:gd name="T42" fmla="*/ 69 w 111"/>
                  <a:gd name="T43" fmla="*/ 33 h 157"/>
                  <a:gd name="T44" fmla="*/ 62 w 111"/>
                  <a:gd name="T45" fmla="*/ 43 h 157"/>
                  <a:gd name="T46" fmla="*/ 54 w 111"/>
                  <a:gd name="T47" fmla="*/ 52 h 157"/>
                  <a:gd name="T48" fmla="*/ 46 w 111"/>
                  <a:gd name="T49" fmla="*/ 61 h 157"/>
                  <a:gd name="T50" fmla="*/ 40 w 111"/>
                  <a:gd name="T51" fmla="*/ 71 h 157"/>
                  <a:gd name="T52" fmla="*/ 31 w 111"/>
                  <a:gd name="T53" fmla="*/ 80 h 157"/>
                  <a:gd name="T54" fmla="*/ 25 w 111"/>
                  <a:gd name="T55" fmla="*/ 91 h 157"/>
                  <a:gd name="T56" fmla="*/ 18 w 111"/>
                  <a:gd name="T57" fmla="*/ 101 h 157"/>
                  <a:gd name="T58" fmla="*/ 12 w 111"/>
                  <a:gd name="T59" fmla="*/ 111 h 157"/>
                  <a:gd name="T60" fmla="*/ 7 w 111"/>
                  <a:gd name="T61" fmla="*/ 122 h 157"/>
                  <a:gd name="T62" fmla="*/ 3 w 111"/>
                  <a:gd name="T63" fmla="*/ 133 h 157"/>
                  <a:gd name="T64" fmla="*/ 1 w 111"/>
                  <a:gd name="T65" fmla="*/ 145 h 157"/>
                  <a:gd name="T66" fmla="*/ 0 w 111"/>
                  <a:gd name="T67" fmla="*/ 156 h 157"/>
                  <a:gd name="T68" fmla="*/ 21 w 111"/>
                  <a:gd name="T69" fmla="*/ 157 h 15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1" h="157">
                    <a:moveTo>
                      <a:pt x="21" y="157"/>
                    </a:moveTo>
                    <a:lnTo>
                      <a:pt x="22" y="148"/>
                    </a:lnTo>
                    <a:lnTo>
                      <a:pt x="24" y="140"/>
                    </a:lnTo>
                    <a:lnTo>
                      <a:pt x="27" y="131"/>
                    </a:lnTo>
                    <a:lnTo>
                      <a:pt x="31" y="121"/>
                    </a:lnTo>
                    <a:lnTo>
                      <a:pt x="37" y="112"/>
                    </a:lnTo>
                    <a:lnTo>
                      <a:pt x="43" y="102"/>
                    </a:lnTo>
                    <a:lnTo>
                      <a:pt x="49" y="93"/>
                    </a:lnTo>
                    <a:lnTo>
                      <a:pt x="56" y="84"/>
                    </a:lnTo>
                    <a:lnTo>
                      <a:pt x="63" y="75"/>
                    </a:lnTo>
                    <a:lnTo>
                      <a:pt x="71" y="66"/>
                    </a:lnTo>
                    <a:lnTo>
                      <a:pt x="78" y="56"/>
                    </a:lnTo>
                    <a:lnTo>
                      <a:pt x="86" y="47"/>
                    </a:lnTo>
                    <a:lnTo>
                      <a:pt x="92" y="38"/>
                    </a:lnTo>
                    <a:lnTo>
                      <a:pt x="99" y="30"/>
                    </a:lnTo>
                    <a:lnTo>
                      <a:pt x="105" y="21"/>
                    </a:lnTo>
                    <a:lnTo>
                      <a:pt x="111" y="12"/>
                    </a:lnTo>
                    <a:lnTo>
                      <a:pt x="92" y="0"/>
                    </a:lnTo>
                    <a:lnTo>
                      <a:pt x="88" y="9"/>
                    </a:lnTo>
                    <a:lnTo>
                      <a:pt x="82" y="16"/>
                    </a:lnTo>
                    <a:lnTo>
                      <a:pt x="76" y="25"/>
                    </a:lnTo>
                    <a:lnTo>
                      <a:pt x="69" y="33"/>
                    </a:lnTo>
                    <a:lnTo>
                      <a:pt x="62" y="43"/>
                    </a:lnTo>
                    <a:lnTo>
                      <a:pt x="54" y="52"/>
                    </a:lnTo>
                    <a:lnTo>
                      <a:pt x="46" y="61"/>
                    </a:lnTo>
                    <a:lnTo>
                      <a:pt x="40" y="71"/>
                    </a:lnTo>
                    <a:lnTo>
                      <a:pt x="31" y="80"/>
                    </a:lnTo>
                    <a:lnTo>
                      <a:pt x="25" y="91"/>
                    </a:lnTo>
                    <a:lnTo>
                      <a:pt x="18" y="101"/>
                    </a:lnTo>
                    <a:lnTo>
                      <a:pt x="12" y="111"/>
                    </a:lnTo>
                    <a:lnTo>
                      <a:pt x="7" y="122"/>
                    </a:lnTo>
                    <a:lnTo>
                      <a:pt x="3" y="133"/>
                    </a:lnTo>
                    <a:lnTo>
                      <a:pt x="1" y="145"/>
                    </a:lnTo>
                    <a:lnTo>
                      <a:pt x="0" y="156"/>
                    </a:lnTo>
                    <a:lnTo>
                      <a:pt x="21" y="157"/>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58" name="Freeform 289">
                <a:extLst>
                  <a:ext uri="{FF2B5EF4-FFF2-40B4-BE49-F238E27FC236}">
                    <a16:creationId xmlns:a16="http://schemas.microsoft.com/office/drawing/2014/main" id="{C9A9AFB4-147E-AB50-1DD3-EF84194FF3D1}"/>
                  </a:ext>
                </a:extLst>
              </p:cNvPr>
              <p:cNvSpPr>
                <a:spLocks/>
              </p:cNvSpPr>
              <p:nvPr/>
            </p:nvSpPr>
            <p:spPr bwMode="auto">
              <a:xfrm>
                <a:off x="2792" y="2037"/>
                <a:ext cx="384" cy="245"/>
              </a:xfrm>
              <a:custGeom>
                <a:avLst/>
                <a:gdLst>
                  <a:gd name="T0" fmla="*/ 27 w 384"/>
                  <a:gd name="T1" fmla="*/ 218 h 245"/>
                  <a:gd name="T2" fmla="*/ 26 w 384"/>
                  <a:gd name="T3" fmla="*/ 182 h 245"/>
                  <a:gd name="T4" fmla="*/ 31 w 384"/>
                  <a:gd name="T5" fmla="*/ 148 h 245"/>
                  <a:gd name="T6" fmla="*/ 44 w 384"/>
                  <a:gd name="T7" fmla="*/ 119 h 245"/>
                  <a:gd name="T8" fmla="*/ 61 w 384"/>
                  <a:gd name="T9" fmla="*/ 92 h 245"/>
                  <a:gd name="T10" fmla="*/ 85 w 384"/>
                  <a:gd name="T11" fmla="*/ 70 h 245"/>
                  <a:gd name="T12" fmla="*/ 111 w 384"/>
                  <a:gd name="T13" fmla="*/ 53 h 245"/>
                  <a:gd name="T14" fmla="*/ 142 w 384"/>
                  <a:gd name="T15" fmla="*/ 39 h 245"/>
                  <a:gd name="T16" fmla="*/ 173 w 384"/>
                  <a:gd name="T17" fmla="*/ 30 h 245"/>
                  <a:gd name="T18" fmla="*/ 205 w 384"/>
                  <a:gd name="T19" fmla="*/ 27 h 245"/>
                  <a:gd name="T20" fmla="*/ 238 w 384"/>
                  <a:gd name="T21" fmla="*/ 28 h 245"/>
                  <a:gd name="T22" fmla="*/ 267 w 384"/>
                  <a:gd name="T23" fmla="*/ 36 h 245"/>
                  <a:gd name="T24" fmla="*/ 295 w 384"/>
                  <a:gd name="T25" fmla="*/ 50 h 245"/>
                  <a:gd name="T26" fmla="*/ 319 w 384"/>
                  <a:gd name="T27" fmla="*/ 69 h 245"/>
                  <a:gd name="T28" fmla="*/ 339 w 384"/>
                  <a:gd name="T29" fmla="*/ 96 h 245"/>
                  <a:gd name="T30" fmla="*/ 354 w 384"/>
                  <a:gd name="T31" fmla="*/ 128 h 245"/>
                  <a:gd name="T32" fmla="*/ 384 w 384"/>
                  <a:gd name="T33" fmla="*/ 143 h 245"/>
                  <a:gd name="T34" fmla="*/ 370 w 384"/>
                  <a:gd name="T35" fmla="*/ 101 h 245"/>
                  <a:gd name="T36" fmla="*/ 350 w 384"/>
                  <a:gd name="T37" fmla="*/ 65 h 245"/>
                  <a:gd name="T38" fmla="*/ 324 w 384"/>
                  <a:gd name="T39" fmla="*/ 38 h 245"/>
                  <a:gd name="T40" fmla="*/ 293 w 384"/>
                  <a:gd name="T41" fmla="*/ 19 h 245"/>
                  <a:gd name="T42" fmla="*/ 259 w 384"/>
                  <a:gd name="T43" fmla="*/ 6 h 245"/>
                  <a:gd name="T44" fmla="*/ 223 w 384"/>
                  <a:gd name="T45" fmla="*/ 1 h 245"/>
                  <a:gd name="T46" fmla="*/ 186 w 384"/>
                  <a:gd name="T47" fmla="*/ 2 h 245"/>
                  <a:gd name="T48" fmla="*/ 151 w 384"/>
                  <a:gd name="T49" fmla="*/ 8 h 245"/>
                  <a:gd name="T50" fmla="*/ 116 w 384"/>
                  <a:gd name="T51" fmla="*/ 22 h 245"/>
                  <a:gd name="T52" fmla="*/ 83 w 384"/>
                  <a:gd name="T53" fmla="*/ 40 h 245"/>
                  <a:gd name="T54" fmla="*/ 55 w 384"/>
                  <a:gd name="T55" fmla="*/ 63 h 245"/>
                  <a:gd name="T56" fmla="*/ 31 w 384"/>
                  <a:gd name="T57" fmla="*/ 91 h 245"/>
                  <a:gd name="T58" fmla="*/ 12 w 384"/>
                  <a:gd name="T59" fmla="*/ 124 h 245"/>
                  <a:gd name="T60" fmla="*/ 2 w 384"/>
                  <a:gd name="T61" fmla="*/ 161 h 245"/>
                  <a:gd name="T62" fmla="*/ 0 w 384"/>
                  <a:gd name="T63" fmla="*/ 201 h 245"/>
                  <a:gd name="T64" fmla="*/ 7 w 384"/>
                  <a:gd name="T65" fmla="*/ 245 h 2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84" h="245">
                    <a:moveTo>
                      <a:pt x="33" y="238"/>
                    </a:moveTo>
                    <a:lnTo>
                      <a:pt x="27" y="218"/>
                    </a:lnTo>
                    <a:lnTo>
                      <a:pt x="26" y="200"/>
                    </a:lnTo>
                    <a:lnTo>
                      <a:pt x="26" y="182"/>
                    </a:lnTo>
                    <a:lnTo>
                      <a:pt x="27" y="166"/>
                    </a:lnTo>
                    <a:lnTo>
                      <a:pt x="31" y="148"/>
                    </a:lnTo>
                    <a:lnTo>
                      <a:pt x="36" y="134"/>
                    </a:lnTo>
                    <a:lnTo>
                      <a:pt x="44" y="119"/>
                    </a:lnTo>
                    <a:lnTo>
                      <a:pt x="51" y="106"/>
                    </a:lnTo>
                    <a:lnTo>
                      <a:pt x="61" y="92"/>
                    </a:lnTo>
                    <a:lnTo>
                      <a:pt x="73" y="82"/>
                    </a:lnTo>
                    <a:lnTo>
                      <a:pt x="85" y="70"/>
                    </a:lnTo>
                    <a:lnTo>
                      <a:pt x="97" y="60"/>
                    </a:lnTo>
                    <a:lnTo>
                      <a:pt x="111" y="53"/>
                    </a:lnTo>
                    <a:lnTo>
                      <a:pt x="126" y="45"/>
                    </a:lnTo>
                    <a:lnTo>
                      <a:pt x="142" y="39"/>
                    </a:lnTo>
                    <a:lnTo>
                      <a:pt x="158" y="34"/>
                    </a:lnTo>
                    <a:lnTo>
                      <a:pt x="173" y="30"/>
                    </a:lnTo>
                    <a:lnTo>
                      <a:pt x="190" y="27"/>
                    </a:lnTo>
                    <a:lnTo>
                      <a:pt x="205" y="27"/>
                    </a:lnTo>
                    <a:lnTo>
                      <a:pt x="222" y="27"/>
                    </a:lnTo>
                    <a:lnTo>
                      <a:pt x="238" y="28"/>
                    </a:lnTo>
                    <a:lnTo>
                      <a:pt x="252" y="32"/>
                    </a:lnTo>
                    <a:lnTo>
                      <a:pt x="267" y="36"/>
                    </a:lnTo>
                    <a:lnTo>
                      <a:pt x="282" y="42"/>
                    </a:lnTo>
                    <a:lnTo>
                      <a:pt x="295" y="50"/>
                    </a:lnTo>
                    <a:lnTo>
                      <a:pt x="307" y="59"/>
                    </a:lnTo>
                    <a:lnTo>
                      <a:pt x="319" y="69"/>
                    </a:lnTo>
                    <a:lnTo>
                      <a:pt x="330" y="81"/>
                    </a:lnTo>
                    <a:lnTo>
                      <a:pt x="339" y="96"/>
                    </a:lnTo>
                    <a:lnTo>
                      <a:pt x="347" y="111"/>
                    </a:lnTo>
                    <a:lnTo>
                      <a:pt x="354" y="128"/>
                    </a:lnTo>
                    <a:lnTo>
                      <a:pt x="359" y="148"/>
                    </a:lnTo>
                    <a:lnTo>
                      <a:pt x="384" y="143"/>
                    </a:lnTo>
                    <a:lnTo>
                      <a:pt x="377" y="120"/>
                    </a:lnTo>
                    <a:lnTo>
                      <a:pt x="370" y="101"/>
                    </a:lnTo>
                    <a:lnTo>
                      <a:pt x="361" y="82"/>
                    </a:lnTo>
                    <a:lnTo>
                      <a:pt x="350" y="65"/>
                    </a:lnTo>
                    <a:lnTo>
                      <a:pt x="338" y="51"/>
                    </a:lnTo>
                    <a:lnTo>
                      <a:pt x="324" y="38"/>
                    </a:lnTo>
                    <a:lnTo>
                      <a:pt x="308" y="27"/>
                    </a:lnTo>
                    <a:lnTo>
                      <a:pt x="293" y="19"/>
                    </a:lnTo>
                    <a:lnTo>
                      <a:pt x="276" y="12"/>
                    </a:lnTo>
                    <a:lnTo>
                      <a:pt x="259" y="6"/>
                    </a:lnTo>
                    <a:lnTo>
                      <a:pt x="242" y="3"/>
                    </a:lnTo>
                    <a:lnTo>
                      <a:pt x="223" y="1"/>
                    </a:lnTo>
                    <a:lnTo>
                      <a:pt x="205" y="0"/>
                    </a:lnTo>
                    <a:lnTo>
                      <a:pt x="186" y="2"/>
                    </a:lnTo>
                    <a:lnTo>
                      <a:pt x="168" y="4"/>
                    </a:lnTo>
                    <a:lnTo>
                      <a:pt x="151" y="8"/>
                    </a:lnTo>
                    <a:lnTo>
                      <a:pt x="133" y="14"/>
                    </a:lnTo>
                    <a:lnTo>
                      <a:pt x="116" y="22"/>
                    </a:lnTo>
                    <a:lnTo>
                      <a:pt x="99" y="29"/>
                    </a:lnTo>
                    <a:lnTo>
                      <a:pt x="83" y="40"/>
                    </a:lnTo>
                    <a:lnTo>
                      <a:pt x="68" y="50"/>
                    </a:lnTo>
                    <a:lnTo>
                      <a:pt x="55" y="63"/>
                    </a:lnTo>
                    <a:lnTo>
                      <a:pt x="41" y="76"/>
                    </a:lnTo>
                    <a:lnTo>
                      <a:pt x="31" y="91"/>
                    </a:lnTo>
                    <a:lnTo>
                      <a:pt x="20" y="106"/>
                    </a:lnTo>
                    <a:lnTo>
                      <a:pt x="12" y="124"/>
                    </a:lnTo>
                    <a:lnTo>
                      <a:pt x="6" y="142"/>
                    </a:lnTo>
                    <a:lnTo>
                      <a:pt x="2" y="161"/>
                    </a:lnTo>
                    <a:lnTo>
                      <a:pt x="0" y="181"/>
                    </a:lnTo>
                    <a:lnTo>
                      <a:pt x="0" y="201"/>
                    </a:lnTo>
                    <a:lnTo>
                      <a:pt x="2" y="223"/>
                    </a:lnTo>
                    <a:lnTo>
                      <a:pt x="7" y="245"/>
                    </a:lnTo>
                    <a:lnTo>
                      <a:pt x="33" y="238"/>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59" name="Freeform 290">
                <a:extLst>
                  <a:ext uri="{FF2B5EF4-FFF2-40B4-BE49-F238E27FC236}">
                    <a16:creationId xmlns:a16="http://schemas.microsoft.com/office/drawing/2014/main" id="{DA6A20D1-BDF8-7FA5-B24A-D120D801C2E0}"/>
                  </a:ext>
                </a:extLst>
              </p:cNvPr>
              <p:cNvSpPr>
                <a:spLocks/>
              </p:cNvSpPr>
              <p:nvPr/>
            </p:nvSpPr>
            <p:spPr bwMode="auto">
              <a:xfrm>
                <a:off x="2799" y="2275"/>
                <a:ext cx="67" cy="120"/>
              </a:xfrm>
              <a:custGeom>
                <a:avLst/>
                <a:gdLst>
                  <a:gd name="T0" fmla="*/ 67 w 67"/>
                  <a:gd name="T1" fmla="*/ 102 h 120"/>
                  <a:gd name="T2" fmla="*/ 64 w 67"/>
                  <a:gd name="T3" fmla="*/ 98 h 120"/>
                  <a:gd name="T4" fmla="*/ 61 w 67"/>
                  <a:gd name="T5" fmla="*/ 92 h 120"/>
                  <a:gd name="T6" fmla="*/ 57 w 67"/>
                  <a:gd name="T7" fmla="*/ 86 h 120"/>
                  <a:gd name="T8" fmla="*/ 53 w 67"/>
                  <a:gd name="T9" fmla="*/ 79 h 120"/>
                  <a:gd name="T10" fmla="*/ 49 w 67"/>
                  <a:gd name="T11" fmla="*/ 71 h 120"/>
                  <a:gd name="T12" fmla="*/ 47 w 67"/>
                  <a:gd name="T13" fmla="*/ 64 h 120"/>
                  <a:gd name="T14" fmla="*/ 43 w 67"/>
                  <a:gd name="T15" fmla="*/ 56 h 120"/>
                  <a:gd name="T16" fmla="*/ 41 w 67"/>
                  <a:gd name="T17" fmla="*/ 48 h 120"/>
                  <a:gd name="T18" fmla="*/ 38 w 67"/>
                  <a:gd name="T19" fmla="*/ 40 h 120"/>
                  <a:gd name="T20" fmla="*/ 35 w 67"/>
                  <a:gd name="T21" fmla="*/ 33 h 120"/>
                  <a:gd name="T22" fmla="*/ 33 w 67"/>
                  <a:gd name="T23" fmla="*/ 26 h 120"/>
                  <a:gd name="T24" fmla="*/ 31 w 67"/>
                  <a:gd name="T25" fmla="*/ 18 h 120"/>
                  <a:gd name="T26" fmla="*/ 29 w 67"/>
                  <a:gd name="T27" fmla="*/ 13 h 120"/>
                  <a:gd name="T28" fmla="*/ 28 w 67"/>
                  <a:gd name="T29" fmla="*/ 7 h 120"/>
                  <a:gd name="T30" fmla="*/ 26 w 67"/>
                  <a:gd name="T31" fmla="*/ 4 h 120"/>
                  <a:gd name="T32" fmla="*/ 26 w 67"/>
                  <a:gd name="T33" fmla="*/ 0 h 120"/>
                  <a:gd name="T34" fmla="*/ 0 w 67"/>
                  <a:gd name="T35" fmla="*/ 7 h 120"/>
                  <a:gd name="T36" fmla="*/ 1 w 67"/>
                  <a:gd name="T37" fmla="*/ 11 h 120"/>
                  <a:gd name="T38" fmla="*/ 3 w 67"/>
                  <a:gd name="T39" fmla="*/ 15 h 120"/>
                  <a:gd name="T40" fmla="*/ 4 w 67"/>
                  <a:gd name="T41" fmla="*/ 21 h 120"/>
                  <a:gd name="T42" fmla="*/ 6 w 67"/>
                  <a:gd name="T43" fmla="*/ 27 h 120"/>
                  <a:gd name="T44" fmla="*/ 8 w 67"/>
                  <a:gd name="T45" fmla="*/ 33 h 120"/>
                  <a:gd name="T46" fmla="*/ 10 w 67"/>
                  <a:gd name="T47" fmla="*/ 41 h 120"/>
                  <a:gd name="T48" fmla="*/ 13 w 67"/>
                  <a:gd name="T49" fmla="*/ 49 h 120"/>
                  <a:gd name="T50" fmla="*/ 16 w 67"/>
                  <a:gd name="T51" fmla="*/ 56 h 120"/>
                  <a:gd name="T52" fmla="*/ 19 w 67"/>
                  <a:gd name="T53" fmla="*/ 65 h 120"/>
                  <a:gd name="T54" fmla="*/ 22 w 67"/>
                  <a:gd name="T55" fmla="*/ 74 h 120"/>
                  <a:gd name="T56" fmla="*/ 26 w 67"/>
                  <a:gd name="T57" fmla="*/ 83 h 120"/>
                  <a:gd name="T58" fmla="*/ 30 w 67"/>
                  <a:gd name="T59" fmla="*/ 91 h 120"/>
                  <a:gd name="T60" fmla="*/ 34 w 67"/>
                  <a:gd name="T61" fmla="*/ 98 h 120"/>
                  <a:gd name="T62" fmla="*/ 38 w 67"/>
                  <a:gd name="T63" fmla="*/ 106 h 120"/>
                  <a:gd name="T64" fmla="*/ 43 w 67"/>
                  <a:gd name="T65" fmla="*/ 112 h 120"/>
                  <a:gd name="T66" fmla="*/ 48 w 67"/>
                  <a:gd name="T67" fmla="*/ 120 h 120"/>
                  <a:gd name="T68" fmla="*/ 67 w 67"/>
                  <a:gd name="T69" fmla="*/ 102 h 12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7" h="120">
                    <a:moveTo>
                      <a:pt x="67" y="102"/>
                    </a:moveTo>
                    <a:lnTo>
                      <a:pt x="64" y="98"/>
                    </a:lnTo>
                    <a:lnTo>
                      <a:pt x="61" y="92"/>
                    </a:lnTo>
                    <a:lnTo>
                      <a:pt x="57" y="86"/>
                    </a:lnTo>
                    <a:lnTo>
                      <a:pt x="53" y="79"/>
                    </a:lnTo>
                    <a:lnTo>
                      <a:pt x="49" y="71"/>
                    </a:lnTo>
                    <a:lnTo>
                      <a:pt x="47" y="64"/>
                    </a:lnTo>
                    <a:lnTo>
                      <a:pt x="43" y="56"/>
                    </a:lnTo>
                    <a:lnTo>
                      <a:pt x="41" y="48"/>
                    </a:lnTo>
                    <a:lnTo>
                      <a:pt x="38" y="40"/>
                    </a:lnTo>
                    <a:lnTo>
                      <a:pt x="35" y="33"/>
                    </a:lnTo>
                    <a:lnTo>
                      <a:pt x="33" y="26"/>
                    </a:lnTo>
                    <a:lnTo>
                      <a:pt x="31" y="18"/>
                    </a:lnTo>
                    <a:lnTo>
                      <a:pt x="29" y="13"/>
                    </a:lnTo>
                    <a:lnTo>
                      <a:pt x="28" y="7"/>
                    </a:lnTo>
                    <a:lnTo>
                      <a:pt x="26" y="4"/>
                    </a:lnTo>
                    <a:lnTo>
                      <a:pt x="26" y="0"/>
                    </a:lnTo>
                    <a:lnTo>
                      <a:pt x="0" y="7"/>
                    </a:lnTo>
                    <a:lnTo>
                      <a:pt x="1" y="11"/>
                    </a:lnTo>
                    <a:lnTo>
                      <a:pt x="3" y="15"/>
                    </a:lnTo>
                    <a:lnTo>
                      <a:pt x="4" y="21"/>
                    </a:lnTo>
                    <a:lnTo>
                      <a:pt x="6" y="27"/>
                    </a:lnTo>
                    <a:lnTo>
                      <a:pt x="8" y="33"/>
                    </a:lnTo>
                    <a:lnTo>
                      <a:pt x="10" y="41"/>
                    </a:lnTo>
                    <a:lnTo>
                      <a:pt x="13" y="49"/>
                    </a:lnTo>
                    <a:lnTo>
                      <a:pt x="16" y="56"/>
                    </a:lnTo>
                    <a:lnTo>
                      <a:pt x="19" y="65"/>
                    </a:lnTo>
                    <a:lnTo>
                      <a:pt x="22" y="74"/>
                    </a:lnTo>
                    <a:lnTo>
                      <a:pt x="26" y="83"/>
                    </a:lnTo>
                    <a:lnTo>
                      <a:pt x="30" y="91"/>
                    </a:lnTo>
                    <a:lnTo>
                      <a:pt x="34" y="98"/>
                    </a:lnTo>
                    <a:lnTo>
                      <a:pt x="38" y="106"/>
                    </a:lnTo>
                    <a:lnTo>
                      <a:pt x="43" y="112"/>
                    </a:lnTo>
                    <a:lnTo>
                      <a:pt x="48" y="120"/>
                    </a:lnTo>
                    <a:lnTo>
                      <a:pt x="67" y="102"/>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60" name="Freeform 291">
                <a:extLst>
                  <a:ext uri="{FF2B5EF4-FFF2-40B4-BE49-F238E27FC236}">
                    <a16:creationId xmlns:a16="http://schemas.microsoft.com/office/drawing/2014/main" id="{A16B979F-313D-FF4E-7C33-1D2AB87E5AC2}"/>
                  </a:ext>
                </a:extLst>
              </p:cNvPr>
              <p:cNvSpPr>
                <a:spLocks/>
              </p:cNvSpPr>
              <p:nvPr/>
            </p:nvSpPr>
            <p:spPr bwMode="auto">
              <a:xfrm>
                <a:off x="2847" y="2377"/>
                <a:ext cx="140" cy="188"/>
              </a:xfrm>
              <a:custGeom>
                <a:avLst/>
                <a:gdLst>
                  <a:gd name="T0" fmla="*/ 115 w 140"/>
                  <a:gd name="T1" fmla="*/ 155 h 188"/>
                  <a:gd name="T2" fmla="*/ 138 w 140"/>
                  <a:gd name="T3" fmla="*/ 149 h 188"/>
                  <a:gd name="T4" fmla="*/ 19 w 140"/>
                  <a:gd name="T5" fmla="*/ 0 h 188"/>
                  <a:gd name="T6" fmla="*/ 0 w 140"/>
                  <a:gd name="T7" fmla="*/ 18 h 188"/>
                  <a:gd name="T8" fmla="*/ 117 w 140"/>
                  <a:gd name="T9" fmla="*/ 165 h 188"/>
                  <a:gd name="T10" fmla="*/ 140 w 140"/>
                  <a:gd name="T11" fmla="*/ 159 h 188"/>
                  <a:gd name="T12" fmla="*/ 117 w 140"/>
                  <a:gd name="T13" fmla="*/ 165 h 188"/>
                  <a:gd name="T14" fmla="*/ 135 w 140"/>
                  <a:gd name="T15" fmla="*/ 188 h 188"/>
                  <a:gd name="T16" fmla="*/ 140 w 140"/>
                  <a:gd name="T17" fmla="*/ 159 h 188"/>
                  <a:gd name="T18" fmla="*/ 115 w 140"/>
                  <a:gd name="T19" fmla="*/ 155 h 1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0" h="188">
                    <a:moveTo>
                      <a:pt x="115" y="155"/>
                    </a:moveTo>
                    <a:lnTo>
                      <a:pt x="138" y="149"/>
                    </a:lnTo>
                    <a:lnTo>
                      <a:pt x="19" y="0"/>
                    </a:lnTo>
                    <a:lnTo>
                      <a:pt x="0" y="18"/>
                    </a:lnTo>
                    <a:lnTo>
                      <a:pt x="117" y="165"/>
                    </a:lnTo>
                    <a:lnTo>
                      <a:pt x="140" y="159"/>
                    </a:lnTo>
                    <a:lnTo>
                      <a:pt x="117" y="165"/>
                    </a:lnTo>
                    <a:lnTo>
                      <a:pt x="135" y="188"/>
                    </a:lnTo>
                    <a:lnTo>
                      <a:pt x="140" y="159"/>
                    </a:lnTo>
                    <a:lnTo>
                      <a:pt x="115" y="155"/>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61" name="Freeform 292">
                <a:extLst>
                  <a:ext uri="{FF2B5EF4-FFF2-40B4-BE49-F238E27FC236}">
                    <a16:creationId xmlns:a16="http://schemas.microsoft.com/office/drawing/2014/main" id="{581EDD26-4D6A-A9D9-1448-5C64745B5E2C}"/>
                  </a:ext>
                </a:extLst>
              </p:cNvPr>
              <p:cNvSpPr>
                <a:spLocks/>
              </p:cNvSpPr>
              <p:nvPr/>
            </p:nvSpPr>
            <p:spPr bwMode="auto">
              <a:xfrm>
                <a:off x="2962" y="2325"/>
                <a:ext cx="54" cy="211"/>
              </a:xfrm>
              <a:custGeom>
                <a:avLst/>
                <a:gdLst>
                  <a:gd name="T0" fmla="*/ 51 w 54"/>
                  <a:gd name="T1" fmla="*/ 19 h 211"/>
                  <a:gd name="T2" fmla="*/ 30 w 54"/>
                  <a:gd name="T3" fmla="*/ 26 h 211"/>
                  <a:gd name="T4" fmla="*/ 0 w 54"/>
                  <a:gd name="T5" fmla="*/ 207 h 211"/>
                  <a:gd name="T6" fmla="*/ 25 w 54"/>
                  <a:gd name="T7" fmla="*/ 211 h 211"/>
                  <a:gd name="T8" fmla="*/ 54 w 54"/>
                  <a:gd name="T9" fmla="*/ 31 h 211"/>
                  <a:gd name="T10" fmla="*/ 33 w 54"/>
                  <a:gd name="T11" fmla="*/ 38 h 211"/>
                  <a:gd name="T12" fmla="*/ 51 w 54"/>
                  <a:gd name="T13" fmla="*/ 19 h 211"/>
                  <a:gd name="T14" fmla="*/ 34 w 54"/>
                  <a:gd name="T15" fmla="*/ 0 h 211"/>
                  <a:gd name="T16" fmla="*/ 30 w 54"/>
                  <a:gd name="T17" fmla="*/ 26 h 211"/>
                  <a:gd name="T18" fmla="*/ 51 w 54"/>
                  <a:gd name="T19" fmla="*/ 19 h 2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4" h="211">
                    <a:moveTo>
                      <a:pt x="51" y="19"/>
                    </a:moveTo>
                    <a:lnTo>
                      <a:pt x="30" y="26"/>
                    </a:lnTo>
                    <a:lnTo>
                      <a:pt x="0" y="207"/>
                    </a:lnTo>
                    <a:lnTo>
                      <a:pt x="25" y="211"/>
                    </a:lnTo>
                    <a:lnTo>
                      <a:pt x="54" y="31"/>
                    </a:lnTo>
                    <a:lnTo>
                      <a:pt x="33" y="38"/>
                    </a:lnTo>
                    <a:lnTo>
                      <a:pt x="51" y="19"/>
                    </a:lnTo>
                    <a:lnTo>
                      <a:pt x="34" y="0"/>
                    </a:lnTo>
                    <a:lnTo>
                      <a:pt x="30" y="26"/>
                    </a:lnTo>
                    <a:lnTo>
                      <a:pt x="51" y="19"/>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62" name="Freeform 293">
                <a:extLst>
                  <a:ext uri="{FF2B5EF4-FFF2-40B4-BE49-F238E27FC236}">
                    <a16:creationId xmlns:a16="http://schemas.microsoft.com/office/drawing/2014/main" id="{958616A1-D94C-8098-A33A-3BF6F8499A15}"/>
                  </a:ext>
                </a:extLst>
              </p:cNvPr>
              <p:cNvSpPr>
                <a:spLocks/>
              </p:cNvSpPr>
              <p:nvPr/>
            </p:nvSpPr>
            <p:spPr bwMode="auto">
              <a:xfrm>
                <a:off x="2995" y="2344"/>
                <a:ext cx="148" cy="150"/>
              </a:xfrm>
              <a:custGeom>
                <a:avLst/>
                <a:gdLst>
                  <a:gd name="T0" fmla="*/ 123 w 148"/>
                  <a:gd name="T1" fmla="*/ 144 h 150"/>
                  <a:gd name="T2" fmla="*/ 145 w 148"/>
                  <a:gd name="T3" fmla="*/ 132 h 150"/>
                  <a:gd name="T4" fmla="*/ 18 w 148"/>
                  <a:gd name="T5" fmla="*/ 0 h 150"/>
                  <a:gd name="T6" fmla="*/ 0 w 148"/>
                  <a:gd name="T7" fmla="*/ 19 h 150"/>
                  <a:gd name="T8" fmla="*/ 126 w 148"/>
                  <a:gd name="T9" fmla="*/ 150 h 150"/>
                  <a:gd name="T10" fmla="*/ 148 w 148"/>
                  <a:gd name="T11" fmla="*/ 139 h 150"/>
                  <a:gd name="T12" fmla="*/ 123 w 148"/>
                  <a:gd name="T13" fmla="*/ 144 h 1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8" h="150">
                    <a:moveTo>
                      <a:pt x="123" y="144"/>
                    </a:moveTo>
                    <a:lnTo>
                      <a:pt x="145" y="132"/>
                    </a:lnTo>
                    <a:lnTo>
                      <a:pt x="18" y="0"/>
                    </a:lnTo>
                    <a:lnTo>
                      <a:pt x="0" y="19"/>
                    </a:lnTo>
                    <a:lnTo>
                      <a:pt x="126" y="150"/>
                    </a:lnTo>
                    <a:lnTo>
                      <a:pt x="148" y="139"/>
                    </a:lnTo>
                    <a:lnTo>
                      <a:pt x="123" y="14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63" name="Freeform 294">
                <a:extLst>
                  <a:ext uri="{FF2B5EF4-FFF2-40B4-BE49-F238E27FC236}">
                    <a16:creationId xmlns:a16="http://schemas.microsoft.com/office/drawing/2014/main" id="{AB422872-7419-F9E3-9EA4-E01F442BBEB8}"/>
                  </a:ext>
                </a:extLst>
              </p:cNvPr>
              <p:cNvSpPr>
                <a:spLocks/>
              </p:cNvSpPr>
              <p:nvPr/>
            </p:nvSpPr>
            <p:spPr bwMode="auto">
              <a:xfrm>
                <a:off x="3113" y="2417"/>
                <a:ext cx="30" cy="71"/>
              </a:xfrm>
              <a:custGeom>
                <a:avLst/>
                <a:gdLst>
                  <a:gd name="T0" fmla="*/ 5 w 30"/>
                  <a:gd name="T1" fmla="*/ 1 h 71"/>
                  <a:gd name="T2" fmla="*/ 5 w 30"/>
                  <a:gd name="T3" fmla="*/ 0 h 71"/>
                  <a:gd name="T4" fmla="*/ 1 w 30"/>
                  <a:gd name="T5" fmla="*/ 11 h 71"/>
                  <a:gd name="T6" fmla="*/ 0 w 30"/>
                  <a:gd name="T7" fmla="*/ 22 h 71"/>
                  <a:gd name="T8" fmla="*/ 0 w 30"/>
                  <a:gd name="T9" fmla="*/ 34 h 71"/>
                  <a:gd name="T10" fmla="*/ 0 w 30"/>
                  <a:gd name="T11" fmla="*/ 45 h 71"/>
                  <a:gd name="T12" fmla="*/ 1 w 30"/>
                  <a:gd name="T13" fmla="*/ 55 h 71"/>
                  <a:gd name="T14" fmla="*/ 3 w 30"/>
                  <a:gd name="T15" fmla="*/ 63 h 71"/>
                  <a:gd name="T16" fmla="*/ 4 w 30"/>
                  <a:gd name="T17" fmla="*/ 69 h 71"/>
                  <a:gd name="T18" fmla="*/ 5 w 30"/>
                  <a:gd name="T19" fmla="*/ 71 h 71"/>
                  <a:gd name="T20" fmla="*/ 30 w 30"/>
                  <a:gd name="T21" fmla="*/ 66 h 71"/>
                  <a:gd name="T22" fmla="*/ 29 w 30"/>
                  <a:gd name="T23" fmla="*/ 64 h 71"/>
                  <a:gd name="T24" fmla="*/ 28 w 30"/>
                  <a:gd name="T25" fmla="*/ 59 h 71"/>
                  <a:gd name="T26" fmla="*/ 28 w 30"/>
                  <a:gd name="T27" fmla="*/ 52 h 71"/>
                  <a:gd name="T28" fmla="*/ 26 w 30"/>
                  <a:gd name="T29" fmla="*/ 43 h 71"/>
                  <a:gd name="T30" fmla="*/ 26 w 30"/>
                  <a:gd name="T31" fmla="*/ 34 h 71"/>
                  <a:gd name="T32" fmla="*/ 26 w 30"/>
                  <a:gd name="T33" fmla="*/ 25 h 71"/>
                  <a:gd name="T34" fmla="*/ 28 w 30"/>
                  <a:gd name="T35" fmla="*/ 17 h 71"/>
                  <a:gd name="T36" fmla="*/ 29 w 30"/>
                  <a:gd name="T37" fmla="*/ 12 h 71"/>
                  <a:gd name="T38" fmla="*/ 29 w 30"/>
                  <a:gd name="T39" fmla="*/ 11 h 71"/>
                  <a:gd name="T40" fmla="*/ 5 w 30"/>
                  <a:gd name="T41" fmla="*/ 1 h 7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0" h="71">
                    <a:moveTo>
                      <a:pt x="5" y="1"/>
                    </a:moveTo>
                    <a:lnTo>
                      <a:pt x="5" y="0"/>
                    </a:lnTo>
                    <a:lnTo>
                      <a:pt x="1" y="11"/>
                    </a:lnTo>
                    <a:lnTo>
                      <a:pt x="0" y="22"/>
                    </a:lnTo>
                    <a:lnTo>
                      <a:pt x="0" y="34"/>
                    </a:lnTo>
                    <a:lnTo>
                      <a:pt x="0" y="45"/>
                    </a:lnTo>
                    <a:lnTo>
                      <a:pt x="1" y="55"/>
                    </a:lnTo>
                    <a:lnTo>
                      <a:pt x="3" y="63"/>
                    </a:lnTo>
                    <a:lnTo>
                      <a:pt x="4" y="69"/>
                    </a:lnTo>
                    <a:lnTo>
                      <a:pt x="5" y="71"/>
                    </a:lnTo>
                    <a:lnTo>
                      <a:pt x="30" y="66"/>
                    </a:lnTo>
                    <a:lnTo>
                      <a:pt x="29" y="64"/>
                    </a:lnTo>
                    <a:lnTo>
                      <a:pt x="28" y="59"/>
                    </a:lnTo>
                    <a:lnTo>
                      <a:pt x="28" y="52"/>
                    </a:lnTo>
                    <a:lnTo>
                      <a:pt x="26" y="43"/>
                    </a:lnTo>
                    <a:lnTo>
                      <a:pt x="26" y="34"/>
                    </a:lnTo>
                    <a:lnTo>
                      <a:pt x="26" y="25"/>
                    </a:lnTo>
                    <a:lnTo>
                      <a:pt x="28" y="17"/>
                    </a:lnTo>
                    <a:lnTo>
                      <a:pt x="29" y="12"/>
                    </a:lnTo>
                    <a:lnTo>
                      <a:pt x="29" y="11"/>
                    </a:lnTo>
                    <a:lnTo>
                      <a:pt x="5" y="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64" name="Freeform 295">
                <a:extLst>
                  <a:ext uri="{FF2B5EF4-FFF2-40B4-BE49-F238E27FC236}">
                    <a16:creationId xmlns:a16="http://schemas.microsoft.com/office/drawing/2014/main" id="{D8160680-FA56-C94C-8F9E-7FC303DC7649}"/>
                  </a:ext>
                </a:extLst>
              </p:cNvPr>
              <p:cNvSpPr>
                <a:spLocks/>
              </p:cNvSpPr>
              <p:nvPr/>
            </p:nvSpPr>
            <p:spPr bwMode="auto">
              <a:xfrm>
                <a:off x="3118" y="2180"/>
                <a:ext cx="66" cy="248"/>
              </a:xfrm>
              <a:custGeom>
                <a:avLst/>
                <a:gdLst>
                  <a:gd name="T0" fmla="*/ 33 w 66"/>
                  <a:gd name="T1" fmla="*/ 5 h 248"/>
                  <a:gd name="T2" fmla="*/ 36 w 66"/>
                  <a:gd name="T3" fmla="*/ 24 h 248"/>
                  <a:gd name="T4" fmla="*/ 38 w 66"/>
                  <a:gd name="T5" fmla="*/ 43 h 248"/>
                  <a:gd name="T6" fmla="*/ 39 w 66"/>
                  <a:gd name="T7" fmla="*/ 62 h 248"/>
                  <a:gd name="T8" fmla="*/ 39 w 66"/>
                  <a:gd name="T9" fmla="*/ 80 h 248"/>
                  <a:gd name="T10" fmla="*/ 39 w 66"/>
                  <a:gd name="T11" fmla="*/ 97 h 248"/>
                  <a:gd name="T12" fmla="*/ 37 w 66"/>
                  <a:gd name="T13" fmla="*/ 113 h 248"/>
                  <a:gd name="T14" fmla="*/ 36 w 66"/>
                  <a:gd name="T15" fmla="*/ 129 h 248"/>
                  <a:gd name="T16" fmla="*/ 33 w 66"/>
                  <a:gd name="T17" fmla="*/ 143 h 248"/>
                  <a:gd name="T18" fmla="*/ 30 w 66"/>
                  <a:gd name="T19" fmla="*/ 158 h 248"/>
                  <a:gd name="T20" fmla="*/ 26 w 66"/>
                  <a:gd name="T21" fmla="*/ 172 h 248"/>
                  <a:gd name="T22" fmla="*/ 23 w 66"/>
                  <a:gd name="T23" fmla="*/ 184 h 248"/>
                  <a:gd name="T24" fmla="*/ 19 w 66"/>
                  <a:gd name="T25" fmla="*/ 196 h 248"/>
                  <a:gd name="T26" fmla="*/ 14 w 66"/>
                  <a:gd name="T27" fmla="*/ 208 h 248"/>
                  <a:gd name="T28" fmla="*/ 10 w 66"/>
                  <a:gd name="T29" fmla="*/ 219 h 248"/>
                  <a:gd name="T30" fmla="*/ 5 w 66"/>
                  <a:gd name="T31" fmla="*/ 229 h 248"/>
                  <a:gd name="T32" fmla="*/ 0 w 66"/>
                  <a:gd name="T33" fmla="*/ 238 h 248"/>
                  <a:gd name="T34" fmla="*/ 24 w 66"/>
                  <a:gd name="T35" fmla="*/ 248 h 248"/>
                  <a:gd name="T36" fmla="*/ 28 w 66"/>
                  <a:gd name="T37" fmla="*/ 239 h 248"/>
                  <a:gd name="T38" fmla="*/ 33 w 66"/>
                  <a:gd name="T39" fmla="*/ 229 h 248"/>
                  <a:gd name="T40" fmla="*/ 38 w 66"/>
                  <a:gd name="T41" fmla="*/ 217 h 248"/>
                  <a:gd name="T42" fmla="*/ 42 w 66"/>
                  <a:gd name="T43" fmla="*/ 205 h 248"/>
                  <a:gd name="T44" fmla="*/ 47 w 66"/>
                  <a:gd name="T45" fmla="*/ 192 h 248"/>
                  <a:gd name="T46" fmla="*/ 51 w 66"/>
                  <a:gd name="T47" fmla="*/ 178 h 248"/>
                  <a:gd name="T48" fmla="*/ 56 w 66"/>
                  <a:gd name="T49" fmla="*/ 164 h 248"/>
                  <a:gd name="T50" fmla="*/ 59 w 66"/>
                  <a:gd name="T51" fmla="*/ 149 h 248"/>
                  <a:gd name="T52" fmla="*/ 61 w 66"/>
                  <a:gd name="T53" fmla="*/ 132 h 248"/>
                  <a:gd name="T54" fmla="*/ 64 w 66"/>
                  <a:gd name="T55" fmla="*/ 116 h 248"/>
                  <a:gd name="T56" fmla="*/ 65 w 66"/>
                  <a:gd name="T57" fmla="*/ 98 h 248"/>
                  <a:gd name="T58" fmla="*/ 66 w 66"/>
                  <a:gd name="T59" fmla="*/ 80 h 248"/>
                  <a:gd name="T60" fmla="*/ 65 w 66"/>
                  <a:gd name="T61" fmla="*/ 61 h 248"/>
                  <a:gd name="T62" fmla="*/ 64 w 66"/>
                  <a:gd name="T63" fmla="*/ 41 h 248"/>
                  <a:gd name="T64" fmla="*/ 61 w 66"/>
                  <a:gd name="T65" fmla="*/ 21 h 248"/>
                  <a:gd name="T66" fmla="*/ 58 w 66"/>
                  <a:gd name="T67" fmla="*/ 0 h 248"/>
                  <a:gd name="T68" fmla="*/ 33 w 66"/>
                  <a:gd name="T69" fmla="*/ 5 h 24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6" h="248">
                    <a:moveTo>
                      <a:pt x="33" y="5"/>
                    </a:moveTo>
                    <a:lnTo>
                      <a:pt x="36" y="24"/>
                    </a:lnTo>
                    <a:lnTo>
                      <a:pt x="38" y="43"/>
                    </a:lnTo>
                    <a:lnTo>
                      <a:pt x="39" y="62"/>
                    </a:lnTo>
                    <a:lnTo>
                      <a:pt x="39" y="80"/>
                    </a:lnTo>
                    <a:lnTo>
                      <a:pt x="39" y="97"/>
                    </a:lnTo>
                    <a:lnTo>
                      <a:pt x="37" y="113"/>
                    </a:lnTo>
                    <a:lnTo>
                      <a:pt x="36" y="129"/>
                    </a:lnTo>
                    <a:lnTo>
                      <a:pt x="33" y="143"/>
                    </a:lnTo>
                    <a:lnTo>
                      <a:pt x="30" y="158"/>
                    </a:lnTo>
                    <a:lnTo>
                      <a:pt x="26" y="172"/>
                    </a:lnTo>
                    <a:lnTo>
                      <a:pt x="23" y="184"/>
                    </a:lnTo>
                    <a:lnTo>
                      <a:pt x="19" y="196"/>
                    </a:lnTo>
                    <a:lnTo>
                      <a:pt x="14" y="208"/>
                    </a:lnTo>
                    <a:lnTo>
                      <a:pt x="10" y="219"/>
                    </a:lnTo>
                    <a:lnTo>
                      <a:pt x="5" y="229"/>
                    </a:lnTo>
                    <a:lnTo>
                      <a:pt x="0" y="238"/>
                    </a:lnTo>
                    <a:lnTo>
                      <a:pt x="24" y="248"/>
                    </a:lnTo>
                    <a:lnTo>
                      <a:pt x="28" y="239"/>
                    </a:lnTo>
                    <a:lnTo>
                      <a:pt x="33" y="229"/>
                    </a:lnTo>
                    <a:lnTo>
                      <a:pt x="38" y="217"/>
                    </a:lnTo>
                    <a:lnTo>
                      <a:pt x="42" y="205"/>
                    </a:lnTo>
                    <a:lnTo>
                      <a:pt x="47" y="192"/>
                    </a:lnTo>
                    <a:lnTo>
                      <a:pt x="51" y="178"/>
                    </a:lnTo>
                    <a:lnTo>
                      <a:pt x="56" y="164"/>
                    </a:lnTo>
                    <a:lnTo>
                      <a:pt x="59" y="149"/>
                    </a:lnTo>
                    <a:lnTo>
                      <a:pt x="61" y="132"/>
                    </a:lnTo>
                    <a:lnTo>
                      <a:pt x="64" y="116"/>
                    </a:lnTo>
                    <a:lnTo>
                      <a:pt x="65" y="98"/>
                    </a:lnTo>
                    <a:lnTo>
                      <a:pt x="66" y="80"/>
                    </a:lnTo>
                    <a:lnTo>
                      <a:pt x="65" y="61"/>
                    </a:lnTo>
                    <a:lnTo>
                      <a:pt x="64" y="41"/>
                    </a:lnTo>
                    <a:lnTo>
                      <a:pt x="61" y="21"/>
                    </a:lnTo>
                    <a:lnTo>
                      <a:pt x="58" y="0"/>
                    </a:lnTo>
                    <a:lnTo>
                      <a:pt x="33" y="5"/>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65" name="Freeform 296">
                <a:extLst>
                  <a:ext uri="{FF2B5EF4-FFF2-40B4-BE49-F238E27FC236}">
                    <a16:creationId xmlns:a16="http://schemas.microsoft.com/office/drawing/2014/main" id="{0D8689C3-0134-EB67-4F30-701498EAAF30}"/>
                  </a:ext>
                </a:extLst>
              </p:cNvPr>
              <p:cNvSpPr>
                <a:spLocks/>
              </p:cNvSpPr>
              <p:nvPr/>
            </p:nvSpPr>
            <p:spPr bwMode="auto">
              <a:xfrm>
                <a:off x="3235" y="1613"/>
                <a:ext cx="250" cy="301"/>
              </a:xfrm>
              <a:custGeom>
                <a:avLst/>
                <a:gdLst>
                  <a:gd name="T0" fmla="*/ 95 w 250"/>
                  <a:gd name="T1" fmla="*/ 284 h 301"/>
                  <a:gd name="T2" fmla="*/ 65 w 250"/>
                  <a:gd name="T3" fmla="*/ 233 h 301"/>
                  <a:gd name="T4" fmla="*/ 45 w 250"/>
                  <a:gd name="T5" fmla="*/ 186 h 301"/>
                  <a:gd name="T6" fmla="*/ 32 w 250"/>
                  <a:gd name="T7" fmla="*/ 146 h 301"/>
                  <a:gd name="T8" fmla="*/ 26 w 250"/>
                  <a:gd name="T9" fmla="*/ 110 h 301"/>
                  <a:gd name="T10" fmla="*/ 26 w 250"/>
                  <a:gd name="T11" fmla="*/ 82 h 301"/>
                  <a:gd name="T12" fmla="*/ 31 w 250"/>
                  <a:gd name="T13" fmla="*/ 59 h 301"/>
                  <a:gd name="T14" fmla="*/ 40 w 250"/>
                  <a:gd name="T15" fmla="*/ 43 h 301"/>
                  <a:gd name="T16" fmla="*/ 52 w 250"/>
                  <a:gd name="T17" fmla="*/ 32 h 301"/>
                  <a:gd name="T18" fmla="*/ 67 w 250"/>
                  <a:gd name="T19" fmla="*/ 26 h 301"/>
                  <a:gd name="T20" fmla="*/ 85 w 250"/>
                  <a:gd name="T21" fmla="*/ 26 h 301"/>
                  <a:gd name="T22" fmla="*/ 106 w 250"/>
                  <a:gd name="T23" fmla="*/ 31 h 301"/>
                  <a:gd name="T24" fmla="*/ 129 w 250"/>
                  <a:gd name="T25" fmla="*/ 43 h 301"/>
                  <a:gd name="T26" fmla="*/ 154 w 250"/>
                  <a:gd name="T27" fmla="*/ 62 h 301"/>
                  <a:gd name="T28" fmla="*/ 179 w 250"/>
                  <a:gd name="T29" fmla="*/ 88 h 301"/>
                  <a:gd name="T30" fmla="*/ 203 w 250"/>
                  <a:gd name="T31" fmla="*/ 123 h 301"/>
                  <a:gd name="T32" fmla="*/ 227 w 250"/>
                  <a:gd name="T33" fmla="*/ 165 h 301"/>
                  <a:gd name="T34" fmla="*/ 238 w 250"/>
                  <a:gd name="T35" fmla="*/ 130 h 301"/>
                  <a:gd name="T36" fmla="*/ 212 w 250"/>
                  <a:gd name="T37" fmla="*/ 89 h 301"/>
                  <a:gd name="T38" fmla="*/ 185 w 250"/>
                  <a:gd name="T39" fmla="*/ 56 h 301"/>
                  <a:gd name="T40" fmla="*/ 158 w 250"/>
                  <a:gd name="T41" fmla="*/ 31 h 301"/>
                  <a:gd name="T42" fmla="*/ 130 w 250"/>
                  <a:gd name="T43" fmla="*/ 13 h 301"/>
                  <a:gd name="T44" fmla="*/ 102 w 250"/>
                  <a:gd name="T45" fmla="*/ 2 h 301"/>
                  <a:gd name="T46" fmla="*/ 74 w 250"/>
                  <a:gd name="T47" fmla="*/ 0 h 301"/>
                  <a:gd name="T48" fmla="*/ 50 w 250"/>
                  <a:gd name="T49" fmla="*/ 4 h 301"/>
                  <a:gd name="T50" fmla="*/ 28 w 250"/>
                  <a:gd name="T51" fmla="*/ 17 h 301"/>
                  <a:gd name="T52" fmla="*/ 13 w 250"/>
                  <a:gd name="T53" fmla="*/ 37 h 301"/>
                  <a:gd name="T54" fmla="*/ 3 w 250"/>
                  <a:gd name="T55" fmla="*/ 64 h 301"/>
                  <a:gd name="T56" fmla="*/ 0 w 250"/>
                  <a:gd name="T57" fmla="*/ 95 h 301"/>
                  <a:gd name="T58" fmla="*/ 3 w 250"/>
                  <a:gd name="T59" fmla="*/ 132 h 301"/>
                  <a:gd name="T60" fmla="*/ 13 w 250"/>
                  <a:gd name="T61" fmla="*/ 174 h 301"/>
                  <a:gd name="T62" fmla="*/ 31 w 250"/>
                  <a:gd name="T63" fmla="*/ 220 h 301"/>
                  <a:gd name="T64" fmla="*/ 57 w 250"/>
                  <a:gd name="T65" fmla="*/ 271 h 301"/>
                  <a:gd name="T66" fmla="*/ 75 w 250"/>
                  <a:gd name="T67" fmla="*/ 301 h 3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50" h="301">
                    <a:moveTo>
                      <a:pt x="92" y="281"/>
                    </a:moveTo>
                    <a:lnTo>
                      <a:pt x="95" y="284"/>
                    </a:lnTo>
                    <a:lnTo>
                      <a:pt x="79" y="258"/>
                    </a:lnTo>
                    <a:lnTo>
                      <a:pt x="65" y="233"/>
                    </a:lnTo>
                    <a:lnTo>
                      <a:pt x="54" y="209"/>
                    </a:lnTo>
                    <a:lnTo>
                      <a:pt x="45" y="186"/>
                    </a:lnTo>
                    <a:lnTo>
                      <a:pt x="37" y="166"/>
                    </a:lnTo>
                    <a:lnTo>
                      <a:pt x="32" y="146"/>
                    </a:lnTo>
                    <a:lnTo>
                      <a:pt x="28" y="128"/>
                    </a:lnTo>
                    <a:lnTo>
                      <a:pt x="26" y="110"/>
                    </a:lnTo>
                    <a:lnTo>
                      <a:pt x="25" y="95"/>
                    </a:lnTo>
                    <a:lnTo>
                      <a:pt x="26" y="82"/>
                    </a:lnTo>
                    <a:lnTo>
                      <a:pt x="28" y="70"/>
                    </a:lnTo>
                    <a:lnTo>
                      <a:pt x="31" y="59"/>
                    </a:lnTo>
                    <a:lnTo>
                      <a:pt x="35" y="49"/>
                    </a:lnTo>
                    <a:lnTo>
                      <a:pt x="40" y="43"/>
                    </a:lnTo>
                    <a:lnTo>
                      <a:pt x="46" y="36"/>
                    </a:lnTo>
                    <a:lnTo>
                      <a:pt x="52" y="32"/>
                    </a:lnTo>
                    <a:lnTo>
                      <a:pt x="59" y="29"/>
                    </a:lnTo>
                    <a:lnTo>
                      <a:pt x="67" y="26"/>
                    </a:lnTo>
                    <a:lnTo>
                      <a:pt x="75" y="26"/>
                    </a:lnTo>
                    <a:lnTo>
                      <a:pt x="85" y="26"/>
                    </a:lnTo>
                    <a:lnTo>
                      <a:pt x="95" y="27"/>
                    </a:lnTo>
                    <a:lnTo>
                      <a:pt x="106" y="31"/>
                    </a:lnTo>
                    <a:lnTo>
                      <a:pt x="117" y="36"/>
                    </a:lnTo>
                    <a:lnTo>
                      <a:pt x="129" y="43"/>
                    </a:lnTo>
                    <a:lnTo>
                      <a:pt x="141" y="51"/>
                    </a:lnTo>
                    <a:lnTo>
                      <a:pt x="154" y="62"/>
                    </a:lnTo>
                    <a:lnTo>
                      <a:pt x="166" y="74"/>
                    </a:lnTo>
                    <a:lnTo>
                      <a:pt x="179" y="88"/>
                    </a:lnTo>
                    <a:lnTo>
                      <a:pt x="191" y="105"/>
                    </a:lnTo>
                    <a:lnTo>
                      <a:pt x="203" y="123"/>
                    </a:lnTo>
                    <a:lnTo>
                      <a:pt x="215" y="143"/>
                    </a:lnTo>
                    <a:lnTo>
                      <a:pt x="227" y="165"/>
                    </a:lnTo>
                    <a:lnTo>
                      <a:pt x="250" y="153"/>
                    </a:lnTo>
                    <a:lnTo>
                      <a:pt x="238" y="130"/>
                    </a:lnTo>
                    <a:lnTo>
                      <a:pt x="225" y="109"/>
                    </a:lnTo>
                    <a:lnTo>
                      <a:pt x="212" y="89"/>
                    </a:lnTo>
                    <a:lnTo>
                      <a:pt x="199" y="72"/>
                    </a:lnTo>
                    <a:lnTo>
                      <a:pt x="185" y="56"/>
                    </a:lnTo>
                    <a:lnTo>
                      <a:pt x="171" y="43"/>
                    </a:lnTo>
                    <a:lnTo>
                      <a:pt x="158" y="31"/>
                    </a:lnTo>
                    <a:lnTo>
                      <a:pt x="143" y="21"/>
                    </a:lnTo>
                    <a:lnTo>
                      <a:pt x="130" y="13"/>
                    </a:lnTo>
                    <a:lnTo>
                      <a:pt x="116" y="7"/>
                    </a:lnTo>
                    <a:lnTo>
                      <a:pt x="102" y="2"/>
                    </a:lnTo>
                    <a:lnTo>
                      <a:pt x="88" y="0"/>
                    </a:lnTo>
                    <a:lnTo>
                      <a:pt x="74" y="0"/>
                    </a:lnTo>
                    <a:lnTo>
                      <a:pt x="62" y="1"/>
                    </a:lnTo>
                    <a:lnTo>
                      <a:pt x="50" y="4"/>
                    </a:lnTo>
                    <a:lnTo>
                      <a:pt x="39" y="10"/>
                    </a:lnTo>
                    <a:lnTo>
                      <a:pt x="28" y="17"/>
                    </a:lnTo>
                    <a:lnTo>
                      <a:pt x="20" y="26"/>
                    </a:lnTo>
                    <a:lnTo>
                      <a:pt x="13" y="37"/>
                    </a:lnTo>
                    <a:lnTo>
                      <a:pt x="7" y="50"/>
                    </a:lnTo>
                    <a:lnTo>
                      <a:pt x="3" y="64"/>
                    </a:lnTo>
                    <a:lnTo>
                      <a:pt x="0" y="79"/>
                    </a:lnTo>
                    <a:lnTo>
                      <a:pt x="0" y="95"/>
                    </a:lnTo>
                    <a:lnTo>
                      <a:pt x="0" y="113"/>
                    </a:lnTo>
                    <a:lnTo>
                      <a:pt x="3" y="132"/>
                    </a:lnTo>
                    <a:lnTo>
                      <a:pt x="6" y="152"/>
                    </a:lnTo>
                    <a:lnTo>
                      <a:pt x="13" y="174"/>
                    </a:lnTo>
                    <a:lnTo>
                      <a:pt x="20" y="196"/>
                    </a:lnTo>
                    <a:lnTo>
                      <a:pt x="31" y="220"/>
                    </a:lnTo>
                    <a:lnTo>
                      <a:pt x="42" y="245"/>
                    </a:lnTo>
                    <a:lnTo>
                      <a:pt x="57" y="271"/>
                    </a:lnTo>
                    <a:lnTo>
                      <a:pt x="73" y="298"/>
                    </a:lnTo>
                    <a:lnTo>
                      <a:pt x="75" y="301"/>
                    </a:lnTo>
                    <a:lnTo>
                      <a:pt x="92" y="28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66" name="Freeform 297">
                <a:extLst>
                  <a:ext uri="{FF2B5EF4-FFF2-40B4-BE49-F238E27FC236}">
                    <a16:creationId xmlns:a16="http://schemas.microsoft.com/office/drawing/2014/main" id="{819B7D32-6567-8F90-DAC8-7C70B3DD8ED8}"/>
                  </a:ext>
                </a:extLst>
              </p:cNvPr>
              <p:cNvSpPr>
                <a:spLocks/>
              </p:cNvSpPr>
              <p:nvPr/>
            </p:nvSpPr>
            <p:spPr bwMode="auto">
              <a:xfrm>
                <a:off x="3310" y="1894"/>
                <a:ext cx="98" cy="91"/>
              </a:xfrm>
              <a:custGeom>
                <a:avLst/>
                <a:gdLst>
                  <a:gd name="T0" fmla="*/ 98 w 98"/>
                  <a:gd name="T1" fmla="*/ 72 h 91"/>
                  <a:gd name="T2" fmla="*/ 88 w 98"/>
                  <a:gd name="T3" fmla="*/ 62 h 91"/>
                  <a:gd name="T4" fmla="*/ 76 w 98"/>
                  <a:gd name="T5" fmla="*/ 52 h 91"/>
                  <a:gd name="T6" fmla="*/ 63 w 98"/>
                  <a:gd name="T7" fmla="*/ 40 h 91"/>
                  <a:gd name="T8" fmla="*/ 50 w 98"/>
                  <a:gd name="T9" fmla="*/ 28 h 91"/>
                  <a:gd name="T10" fmla="*/ 37 w 98"/>
                  <a:gd name="T11" fmla="*/ 17 h 91"/>
                  <a:gd name="T12" fmla="*/ 27 w 98"/>
                  <a:gd name="T13" fmla="*/ 9 h 91"/>
                  <a:gd name="T14" fmla="*/ 21 w 98"/>
                  <a:gd name="T15" fmla="*/ 2 h 91"/>
                  <a:gd name="T16" fmla="*/ 17 w 98"/>
                  <a:gd name="T17" fmla="*/ 0 h 91"/>
                  <a:gd name="T18" fmla="*/ 0 w 98"/>
                  <a:gd name="T19" fmla="*/ 20 h 91"/>
                  <a:gd name="T20" fmla="*/ 3 w 98"/>
                  <a:gd name="T21" fmla="*/ 22 h 91"/>
                  <a:gd name="T22" fmla="*/ 9 w 98"/>
                  <a:gd name="T23" fmla="*/ 28 h 91"/>
                  <a:gd name="T24" fmla="*/ 20 w 98"/>
                  <a:gd name="T25" fmla="*/ 37 h 91"/>
                  <a:gd name="T26" fmla="*/ 33 w 98"/>
                  <a:gd name="T27" fmla="*/ 48 h 91"/>
                  <a:gd name="T28" fmla="*/ 46 w 98"/>
                  <a:gd name="T29" fmla="*/ 59 h 91"/>
                  <a:gd name="T30" fmla="*/ 58 w 98"/>
                  <a:gd name="T31" fmla="*/ 70 h 91"/>
                  <a:gd name="T32" fmla="*/ 70 w 98"/>
                  <a:gd name="T33" fmla="*/ 81 h 91"/>
                  <a:gd name="T34" fmla="*/ 80 w 98"/>
                  <a:gd name="T35" fmla="*/ 91 h 91"/>
                  <a:gd name="T36" fmla="*/ 98 w 98"/>
                  <a:gd name="T37" fmla="*/ 72 h 9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8" h="91">
                    <a:moveTo>
                      <a:pt x="98" y="72"/>
                    </a:moveTo>
                    <a:lnTo>
                      <a:pt x="88" y="62"/>
                    </a:lnTo>
                    <a:lnTo>
                      <a:pt x="76" y="52"/>
                    </a:lnTo>
                    <a:lnTo>
                      <a:pt x="63" y="40"/>
                    </a:lnTo>
                    <a:lnTo>
                      <a:pt x="50" y="28"/>
                    </a:lnTo>
                    <a:lnTo>
                      <a:pt x="37" y="17"/>
                    </a:lnTo>
                    <a:lnTo>
                      <a:pt x="27" y="9"/>
                    </a:lnTo>
                    <a:lnTo>
                      <a:pt x="21" y="2"/>
                    </a:lnTo>
                    <a:lnTo>
                      <a:pt x="17" y="0"/>
                    </a:lnTo>
                    <a:lnTo>
                      <a:pt x="0" y="20"/>
                    </a:lnTo>
                    <a:lnTo>
                      <a:pt x="3" y="22"/>
                    </a:lnTo>
                    <a:lnTo>
                      <a:pt x="9" y="28"/>
                    </a:lnTo>
                    <a:lnTo>
                      <a:pt x="20" y="37"/>
                    </a:lnTo>
                    <a:lnTo>
                      <a:pt x="33" y="48"/>
                    </a:lnTo>
                    <a:lnTo>
                      <a:pt x="46" y="59"/>
                    </a:lnTo>
                    <a:lnTo>
                      <a:pt x="58" y="70"/>
                    </a:lnTo>
                    <a:lnTo>
                      <a:pt x="70" y="81"/>
                    </a:lnTo>
                    <a:lnTo>
                      <a:pt x="80" y="91"/>
                    </a:lnTo>
                    <a:lnTo>
                      <a:pt x="98" y="72"/>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67" name="Freeform 298">
                <a:extLst>
                  <a:ext uri="{FF2B5EF4-FFF2-40B4-BE49-F238E27FC236}">
                    <a16:creationId xmlns:a16="http://schemas.microsoft.com/office/drawing/2014/main" id="{85D4B927-2C57-67CB-7B32-932D7D3D6EC1}"/>
                  </a:ext>
                </a:extLst>
              </p:cNvPr>
              <p:cNvSpPr>
                <a:spLocks/>
              </p:cNvSpPr>
              <p:nvPr/>
            </p:nvSpPr>
            <p:spPr bwMode="auto">
              <a:xfrm>
                <a:off x="3390" y="1966"/>
                <a:ext cx="155" cy="163"/>
              </a:xfrm>
              <a:custGeom>
                <a:avLst/>
                <a:gdLst>
                  <a:gd name="T0" fmla="*/ 130 w 155"/>
                  <a:gd name="T1" fmla="*/ 134 h 163"/>
                  <a:gd name="T2" fmla="*/ 151 w 155"/>
                  <a:gd name="T3" fmla="*/ 125 h 163"/>
                  <a:gd name="T4" fmla="*/ 18 w 155"/>
                  <a:gd name="T5" fmla="*/ 0 h 163"/>
                  <a:gd name="T6" fmla="*/ 0 w 155"/>
                  <a:gd name="T7" fmla="*/ 19 h 163"/>
                  <a:gd name="T8" fmla="*/ 133 w 155"/>
                  <a:gd name="T9" fmla="*/ 144 h 163"/>
                  <a:gd name="T10" fmla="*/ 155 w 155"/>
                  <a:gd name="T11" fmla="*/ 135 h 163"/>
                  <a:gd name="T12" fmla="*/ 133 w 155"/>
                  <a:gd name="T13" fmla="*/ 144 h 163"/>
                  <a:gd name="T14" fmla="*/ 154 w 155"/>
                  <a:gd name="T15" fmla="*/ 163 h 163"/>
                  <a:gd name="T16" fmla="*/ 155 w 155"/>
                  <a:gd name="T17" fmla="*/ 135 h 163"/>
                  <a:gd name="T18" fmla="*/ 130 w 155"/>
                  <a:gd name="T19" fmla="*/ 134 h 1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5" h="163">
                    <a:moveTo>
                      <a:pt x="130" y="134"/>
                    </a:moveTo>
                    <a:lnTo>
                      <a:pt x="151" y="125"/>
                    </a:lnTo>
                    <a:lnTo>
                      <a:pt x="18" y="0"/>
                    </a:lnTo>
                    <a:lnTo>
                      <a:pt x="0" y="19"/>
                    </a:lnTo>
                    <a:lnTo>
                      <a:pt x="133" y="144"/>
                    </a:lnTo>
                    <a:lnTo>
                      <a:pt x="155" y="135"/>
                    </a:lnTo>
                    <a:lnTo>
                      <a:pt x="133" y="144"/>
                    </a:lnTo>
                    <a:lnTo>
                      <a:pt x="154" y="163"/>
                    </a:lnTo>
                    <a:lnTo>
                      <a:pt x="155" y="135"/>
                    </a:lnTo>
                    <a:lnTo>
                      <a:pt x="130" y="13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68" name="Freeform 299">
                <a:extLst>
                  <a:ext uri="{FF2B5EF4-FFF2-40B4-BE49-F238E27FC236}">
                    <a16:creationId xmlns:a16="http://schemas.microsoft.com/office/drawing/2014/main" id="{B9E38AB0-68EF-0C59-1670-CC2DFEB756E7}"/>
                  </a:ext>
                </a:extLst>
              </p:cNvPr>
              <p:cNvSpPr>
                <a:spLocks/>
              </p:cNvSpPr>
              <p:nvPr/>
            </p:nvSpPr>
            <p:spPr bwMode="auto">
              <a:xfrm>
                <a:off x="3513" y="1972"/>
                <a:ext cx="33" cy="129"/>
              </a:xfrm>
              <a:custGeom>
                <a:avLst/>
                <a:gdLst>
                  <a:gd name="T0" fmla="*/ 11 w 33"/>
                  <a:gd name="T1" fmla="*/ 0 h 129"/>
                  <a:gd name="T2" fmla="*/ 1 w 33"/>
                  <a:gd name="T3" fmla="*/ 14 h 129"/>
                  <a:gd name="T4" fmla="*/ 2 w 33"/>
                  <a:gd name="T5" fmla="*/ 22 h 129"/>
                  <a:gd name="T6" fmla="*/ 2 w 33"/>
                  <a:gd name="T7" fmla="*/ 28 h 129"/>
                  <a:gd name="T8" fmla="*/ 3 w 33"/>
                  <a:gd name="T9" fmla="*/ 34 h 129"/>
                  <a:gd name="T10" fmla="*/ 3 w 33"/>
                  <a:gd name="T11" fmla="*/ 40 h 129"/>
                  <a:gd name="T12" fmla="*/ 4 w 33"/>
                  <a:gd name="T13" fmla="*/ 45 h 129"/>
                  <a:gd name="T14" fmla="*/ 5 w 33"/>
                  <a:gd name="T15" fmla="*/ 50 h 129"/>
                  <a:gd name="T16" fmla="*/ 5 w 33"/>
                  <a:gd name="T17" fmla="*/ 56 h 129"/>
                  <a:gd name="T18" fmla="*/ 5 w 33"/>
                  <a:gd name="T19" fmla="*/ 61 h 129"/>
                  <a:gd name="T20" fmla="*/ 5 w 33"/>
                  <a:gd name="T21" fmla="*/ 68 h 129"/>
                  <a:gd name="T22" fmla="*/ 6 w 33"/>
                  <a:gd name="T23" fmla="*/ 73 h 129"/>
                  <a:gd name="T24" fmla="*/ 6 w 33"/>
                  <a:gd name="T25" fmla="*/ 81 h 129"/>
                  <a:gd name="T26" fmla="*/ 7 w 33"/>
                  <a:gd name="T27" fmla="*/ 88 h 129"/>
                  <a:gd name="T28" fmla="*/ 7 w 33"/>
                  <a:gd name="T29" fmla="*/ 96 h 129"/>
                  <a:gd name="T30" fmla="*/ 7 w 33"/>
                  <a:gd name="T31" fmla="*/ 105 h 129"/>
                  <a:gd name="T32" fmla="*/ 6 w 33"/>
                  <a:gd name="T33" fmla="*/ 116 h 129"/>
                  <a:gd name="T34" fmla="*/ 7 w 33"/>
                  <a:gd name="T35" fmla="*/ 128 h 129"/>
                  <a:gd name="T36" fmla="*/ 32 w 33"/>
                  <a:gd name="T37" fmla="*/ 129 h 129"/>
                  <a:gd name="T38" fmla="*/ 32 w 33"/>
                  <a:gd name="T39" fmla="*/ 117 h 129"/>
                  <a:gd name="T40" fmla="*/ 33 w 33"/>
                  <a:gd name="T41" fmla="*/ 106 h 129"/>
                  <a:gd name="T42" fmla="*/ 33 w 33"/>
                  <a:gd name="T43" fmla="*/ 96 h 129"/>
                  <a:gd name="T44" fmla="*/ 33 w 33"/>
                  <a:gd name="T45" fmla="*/ 87 h 129"/>
                  <a:gd name="T46" fmla="*/ 32 w 33"/>
                  <a:gd name="T47" fmla="*/ 79 h 129"/>
                  <a:gd name="T48" fmla="*/ 32 w 33"/>
                  <a:gd name="T49" fmla="*/ 73 h 129"/>
                  <a:gd name="T50" fmla="*/ 32 w 33"/>
                  <a:gd name="T51" fmla="*/ 66 h 129"/>
                  <a:gd name="T52" fmla="*/ 32 w 33"/>
                  <a:gd name="T53" fmla="*/ 60 h 129"/>
                  <a:gd name="T54" fmla="*/ 30 w 33"/>
                  <a:gd name="T55" fmla="*/ 54 h 129"/>
                  <a:gd name="T56" fmla="*/ 30 w 33"/>
                  <a:gd name="T57" fmla="*/ 49 h 129"/>
                  <a:gd name="T58" fmla="*/ 30 w 33"/>
                  <a:gd name="T59" fmla="*/ 43 h 129"/>
                  <a:gd name="T60" fmla="*/ 29 w 33"/>
                  <a:gd name="T61" fmla="*/ 37 h 129"/>
                  <a:gd name="T62" fmla="*/ 29 w 33"/>
                  <a:gd name="T63" fmla="*/ 31 h 129"/>
                  <a:gd name="T64" fmla="*/ 28 w 33"/>
                  <a:gd name="T65" fmla="*/ 25 h 129"/>
                  <a:gd name="T66" fmla="*/ 27 w 33"/>
                  <a:gd name="T67" fmla="*/ 18 h 129"/>
                  <a:gd name="T68" fmla="*/ 26 w 33"/>
                  <a:gd name="T69" fmla="*/ 12 h 129"/>
                  <a:gd name="T70" fmla="*/ 15 w 33"/>
                  <a:gd name="T71" fmla="*/ 26 h 129"/>
                  <a:gd name="T72" fmla="*/ 11 w 33"/>
                  <a:gd name="T73" fmla="*/ 0 h 129"/>
                  <a:gd name="T74" fmla="*/ 0 w 33"/>
                  <a:gd name="T75" fmla="*/ 2 h 129"/>
                  <a:gd name="T76" fmla="*/ 1 w 33"/>
                  <a:gd name="T77" fmla="*/ 14 h 129"/>
                  <a:gd name="T78" fmla="*/ 11 w 33"/>
                  <a:gd name="T79" fmla="*/ 0 h 12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3" h="129">
                    <a:moveTo>
                      <a:pt x="11" y="0"/>
                    </a:moveTo>
                    <a:lnTo>
                      <a:pt x="1" y="14"/>
                    </a:lnTo>
                    <a:lnTo>
                      <a:pt x="2" y="22"/>
                    </a:lnTo>
                    <a:lnTo>
                      <a:pt x="2" y="28"/>
                    </a:lnTo>
                    <a:lnTo>
                      <a:pt x="3" y="34"/>
                    </a:lnTo>
                    <a:lnTo>
                      <a:pt x="3" y="40"/>
                    </a:lnTo>
                    <a:lnTo>
                      <a:pt x="4" y="45"/>
                    </a:lnTo>
                    <a:lnTo>
                      <a:pt x="5" y="50"/>
                    </a:lnTo>
                    <a:lnTo>
                      <a:pt x="5" y="56"/>
                    </a:lnTo>
                    <a:lnTo>
                      <a:pt x="5" y="61"/>
                    </a:lnTo>
                    <a:lnTo>
                      <a:pt x="5" y="68"/>
                    </a:lnTo>
                    <a:lnTo>
                      <a:pt x="6" y="73"/>
                    </a:lnTo>
                    <a:lnTo>
                      <a:pt x="6" y="81"/>
                    </a:lnTo>
                    <a:lnTo>
                      <a:pt x="7" y="88"/>
                    </a:lnTo>
                    <a:lnTo>
                      <a:pt x="7" y="96"/>
                    </a:lnTo>
                    <a:lnTo>
                      <a:pt x="7" y="105"/>
                    </a:lnTo>
                    <a:lnTo>
                      <a:pt x="6" y="116"/>
                    </a:lnTo>
                    <a:lnTo>
                      <a:pt x="7" y="128"/>
                    </a:lnTo>
                    <a:lnTo>
                      <a:pt x="32" y="129"/>
                    </a:lnTo>
                    <a:lnTo>
                      <a:pt x="32" y="117"/>
                    </a:lnTo>
                    <a:lnTo>
                      <a:pt x="33" y="106"/>
                    </a:lnTo>
                    <a:lnTo>
                      <a:pt x="33" y="96"/>
                    </a:lnTo>
                    <a:lnTo>
                      <a:pt x="33" y="87"/>
                    </a:lnTo>
                    <a:lnTo>
                      <a:pt x="32" y="79"/>
                    </a:lnTo>
                    <a:lnTo>
                      <a:pt x="32" y="73"/>
                    </a:lnTo>
                    <a:lnTo>
                      <a:pt x="32" y="66"/>
                    </a:lnTo>
                    <a:lnTo>
                      <a:pt x="32" y="60"/>
                    </a:lnTo>
                    <a:lnTo>
                      <a:pt x="30" y="54"/>
                    </a:lnTo>
                    <a:lnTo>
                      <a:pt x="30" y="49"/>
                    </a:lnTo>
                    <a:lnTo>
                      <a:pt x="30" y="43"/>
                    </a:lnTo>
                    <a:lnTo>
                      <a:pt x="29" y="37"/>
                    </a:lnTo>
                    <a:lnTo>
                      <a:pt x="29" y="31"/>
                    </a:lnTo>
                    <a:lnTo>
                      <a:pt x="28" y="25"/>
                    </a:lnTo>
                    <a:lnTo>
                      <a:pt x="27" y="18"/>
                    </a:lnTo>
                    <a:lnTo>
                      <a:pt x="26" y="12"/>
                    </a:lnTo>
                    <a:lnTo>
                      <a:pt x="15" y="26"/>
                    </a:lnTo>
                    <a:lnTo>
                      <a:pt x="11" y="0"/>
                    </a:lnTo>
                    <a:lnTo>
                      <a:pt x="0" y="2"/>
                    </a:lnTo>
                    <a:lnTo>
                      <a:pt x="1" y="14"/>
                    </a:lnTo>
                    <a:lnTo>
                      <a:pt x="11"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69" name="Freeform 300">
                <a:extLst>
                  <a:ext uri="{FF2B5EF4-FFF2-40B4-BE49-F238E27FC236}">
                    <a16:creationId xmlns:a16="http://schemas.microsoft.com/office/drawing/2014/main" id="{DF69C323-DD97-524C-788D-57CEA97702FB}"/>
                  </a:ext>
                </a:extLst>
              </p:cNvPr>
              <p:cNvSpPr>
                <a:spLocks/>
              </p:cNvSpPr>
              <p:nvPr/>
            </p:nvSpPr>
            <p:spPr bwMode="auto">
              <a:xfrm>
                <a:off x="3524" y="1956"/>
                <a:ext cx="118" cy="42"/>
              </a:xfrm>
              <a:custGeom>
                <a:avLst/>
                <a:gdLst>
                  <a:gd name="T0" fmla="*/ 104 w 118"/>
                  <a:gd name="T1" fmla="*/ 23 h 42"/>
                  <a:gd name="T2" fmla="*/ 109 w 118"/>
                  <a:gd name="T3" fmla="*/ 0 h 42"/>
                  <a:gd name="T4" fmla="*/ 0 w 118"/>
                  <a:gd name="T5" fmla="*/ 16 h 42"/>
                  <a:gd name="T6" fmla="*/ 4 w 118"/>
                  <a:gd name="T7" fmla="*/ 42 h 42"/>
                  <a:gd name="T8" fmla="*/ 112 w 118"/>
                  <a:gd name="T9" fmla="*/ 25 h 42"/>
                  <a:gd name="T10" fmla="*/ 118 w 118"/>
                  <a:gd name="T11" fmla="*/ 1 h 42"/>
                  <a:gd name="T12" fmla="*/ 104 w 118"/>
                  <a:gd name="T13" fmla="*/ 23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42">
                    <a:moveTo>
                      <a:pt x="104" y="23"/>
                    </a:moveTo>
                    <a:lnTo>
                      <a:pt x="109" y="0"/>
                    </a:lnTo>
                    <a:lnTo>
                      <a:pt x="0" y="16"/>
                    </a:lnTo>
                    <a:lnTo>
                      <a:pt x="4" y="42"/>
                    </a:lnTo>
                    <a:lnTo>
                      <a:pt x="112" y="25"/>
                    </a:lnTo>
                    <a:lnTo>
                      <a:pt x="118" y="1"/>
                    </a:lnTo>
                    <a:lnTo>
                      <a:pt x="104" y="23"/>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70" name="Freeform 301">
                <a:extLst>
                  <a:ext uri="{FF2B5EF4-FFF2-40B4-BE49-F238E27FC236}">
                    <a16:creationId xmlns:a16="http://schemas.microsoft.com/office/drawing/2014/main" id="{4943AD2E-0330-31C1-EBC4-D77606C894D8}"/>
                  </a:ext>
                </a:extLst>
              </p:cNvPr>
              <p:cNvSpPr>
                <a:spLocks/>
              </p:cNvSpPr>
              <p:nvPr/>
            </p:nvSpPr>
            <p:spPr bwMode="auto">
              <a:xfrm>
                <a:off x="3567" y="1919"/>
                <a:ext cx="75" cy="60"/>
              </a:xfrm>
              <a:custGeom>
                <a:avLst/>
                <a:gdLst>
                  <a:gd name="T0" fmla="*/ 22 w 75"/>
                  <a:gd name="T1" fmla="*/ 6 h 60"/>
                  <a:gd name="T2" fmla="*/ 22 w 75"/>
                  <a:gd name="T3" fmla="*/ 7 h 60"/>
                  <a:gd name="T4" fmla="*/ 9 w 75"/>
                  <a:gd name="T5" fmla="*/ 26 h 60"/>
                  <a:gd name="T6" fmla="*/ 11 w 75"/>
                  <a:gd name="T7" fmla="*/ 27 h 60"/>
                  <a:gd name="T8" fmla="*/ 19 w 75"/>
                  <a:gd name="T9" fmla="*/ 33 h 60"/>
                  <a:gd name="T10" fmla="*/ 31 w 75"/>
                  <a:gd name="T11" fmla="*/ 38 h 60"/>
                  <a:gd name="T12" fmla="*/ 41 w 75"/>
                  <a:gd name="T13" fmla="*/ 47 h 60"/>
                  <a:gd name="T14" fmla="*/ 51 w 75"/>
                  <a:gd name="T15" fmla="*/ 53 h 60"/>
                  <a:gd name="T16" fmla="*/ 58 w 75"/>
                  <a:gd name="T17" fmla="*/ 58 h 60"/>
                  <a:gd name="T18" fmla="*/ 61 w 75"/>
                  <a:gd name="T19" fmla="*/ 60 h 60"/>
                  <a:gd name="T20" fmla="*/ 75 w 75"/>
                  <a:gd name="T21" fmla="*/ 38 h 60"/>
                  <a:gd name="T22" fmla="*/ 73 w 75"/>
                  <a:gd name="T23" fmla="*/ 37 h 60"/>
                  <a:gd name="T24" fmla="*/ 66 w 75"/>
                  <a:gd name="T25" fmla="*/ 33 h 60"/>
                  <a:gd name="T26" fmla="*/ 56 w 75"/>
                  <a:gd name="T27" fmla="*/ 26 h 60"/>
                  <a:gd name="T28" fmla="*/ 45 w 75"/>
                  <a:gd name="T29" fmla="*/ 18 h 60"/>
                  <a:gd name="T30" fmla="*/ 34 w 75"/>
                  <a:gd name="T31" fmla="*/ 10 h 60"/>
                  <a:gd name="T32" fmla="*/ 24 w 75"/>
                  <a:gd name="T33" fmla="*/ 5 h 60"/>
                  <a:gd name="T34" fmla="*/ 15 w 75"/>
                  <a:gd name="T35" fmla="*/ 0 h 60"/>
                  <a:gd name="T36" fmla="*/ 0 w 75"/>
                  <a:gd name="T37" fmla="*/ 21 h 60"/>
                  <a:gd name="T38" fmla="*/ 0 w 75"/>
                  <a:gd name="T39" fmla="*/ 22 h 60"/>
                  <a:gd name="T40" fmla="*/ 22 w 75"/>
                  <a:gd name="T41" fmla="*/ 6 h 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5" h="60">
                    <a:moveTo>
                      <a:pt x="22" y="6"/>
                    </a:moveTo>
                    <a:lnTo>
                      <a:pt x="22" y="7"/>
                    </a:lnTo>
                    <a:lnTo>
                      <a:pt x="9" y="26"/>
                    </a:lnTo>
                    <a:lnTo>
                      <a:pt x="11" y="27"/>
                    </a:lnTo>
                    <a:lnTo>
                      <a:pt x="19" y="33"/>
                    </a:lnTo>
                    <a:lnTo>
                      <a:pt x="31" y="38"/>
                    </a:lnTo>
                    <a:lnTo>
                      <a:pt x="41" y="47"/>
                    </a:lnTo>
                    <a:lnTo>
                      <a:pt x="51" y="53"/>
                    </a:lnTo>
                    <a:lnTo>
                      <a:pt x="58" y="58"/>
                    </a:lnTo>
                    <a:lnTo>
                      <a:pt x="61" y="60"/>
                    </a:lnTo>
                    <a:lnTo>
                      <a:pt x="75" y="38"/>
                    </a:lnTo>
                    <a:lnTo>
                      <a:pt x="73" y="37"/>
                    </a:lnTo>
                    <a:lnTo>
                      <a:pt x="66" y="33"/>
                    </a:lnTo>
                    <a:lnTo>
                      <a:pt x="56" y="26"/>
                    </a:lnTo>
                    <a:lnTo>
                      <a:pt x="45" y="18"/>
                    </a:lnTo>
                    <a:lnTo>
                      <a:pt x="34" y="10"/>
                    </a:lnTo>
                    <a:lnTo>
                      <a:pt x="24" y="5"/>
                    </a:lnTo>
                    <a:lnTo>
                      <a:pt x="15" y="0"/>
                    </a:lnTo>
                    <a:lnTo>
                      <a:pt x="0" y="21"/>
                    </a:lnTo>
                    <a:lnTo>
                      <a:pt x="0" y="22"/>
                    </a:lnTo>
                    <a:lnTo>
                      <a:pt x="22" y="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71" name="Freeform 302">
                <a:extLst>
                  <a:ext uri="{FF2B5EF4-FFF2-40B4-BE49-F238E27FC236}">
                    <a16:creationId xmlns:a16="http://schemas.microsoft.com/office/drawing/2014/main" id="{FF2EF3A9-4695-166B-7C91-7D6BB50C688F}"/>
                  </a:ext>
                </a:extLst>
              </p:cNvPr>
              <p:cNvSpPr>
                <a:spLocks/>
              </p:cNvSpPr>
              <p:nvPr/>
            </p:nvSpPr>
            <p:spPr bwMode="auto">
              <a:xfrm>
                <a:off x="3462" y="1766"/>
                <a:ext cx="130" cy="182"/>
              </a:xfrm>
              <a:custGeom>
                <a:avLst/>
                <a:gdLst>
                  <a:gd name="T0" fmla="*/ 0 w 130"/>
                  <a:gd name="T1" fmla="*/ 12 h 182"/>
                  <a:gd name="T2" fmla="*/ 8 w 130"/>
                  <a:gd name="T3" fmla="*/ 31 h 182"/>
                  <a:gd name="T4" fmla="*/ 19 w 130"/>
                  <a:gd name="T5" fmla="*/ 49 h 182"/>
                  <a:gd name="T6" fmla="*/ 29 w 130"/>
                  <a:gd name="T7" fmla="*/ 66 h 182"/>
                  <a:gd name="T8" fmla="*/ 39 w 130"/>
                  <a:gd name="T9" fmla="*/ 83 h 182"/>
                  <a:gd name="T10" fmla="*/ 49 w 130"/>
                  <a:gd name="T11" fmla="*/ 100 h 182"/>
                  <a:gd name="T12" fmla="*/ 60 w 130"/>
                  <a:gd name="T13" fmla="*/ 115 h 182"/>
                  <a:gd name="T14" fmla="*/ 69 w 130"/>
                  <a:gd name="T15" fmla="*/ 129 h 182"/>
                  <a:gd name="T16" fmla="*/ 79 w 130"/>
                  <a:gd name="T17" fmla="*/ 142 h 182"/>
                  <a:gd name="T18" fmla="*/ 87 w 130"/>
                  <a:gd name="T19" fmla="*/ 153 h 182"/>
                  <a:gd name="T20" fmla="*/ 94 w 130"/>
                  <a:gd name="T21" fmla="*/ 163 h 182"/>
                  <a:gd name="T22" fmla="*/ 100 w 130"/>
                  <a:gd name="T23" fmla="*/ 171 h 182"/>
                  <a:gd name="T24" fmla="*/ 105 w 130"/>
                  <a:gd name="T25" fmla="*/ 176 h 182"/>
                  <a:gd name="T26" fmla="*/ 109 w 130"/>
                  <a:gd name="T27" fmla="*/ 181 h 182"/>
                  <a:gd name="T28" fmla="*/ 129 w 130"/>
                  <a:gd name="T29" fmla="*/ 182 h 182"/>
                  <a:gd name="T30" fmla="*/ 130 w 130"/>
                  <a:gd name="T31" fmla="*/ 164 h 182"/>
                  <a:gd name="T32" fmla="*/ 127 w 130"/>
                  <a:gd name="T33" fmla="*/ 159 h 182"/>
                  <a:gd name="T34" fmla="*/ 105 w 130"/>
                  <a:gd name="T35" fmla="*/ 175 h 182"/>
                  <a:gd name="T36" fmla="*/ 108 w 130"/>
                  <a:gd name="T37" fmla="*/ 179 h 182"/>
                  <a:gd name="T38" fmla="*/ 111 w 130"/>
                  <a:gd name="T39" fmla="*/ 164 h 182"/>
                  <a:gd name="T40" fmla="*/ 128 w 130"/>
                  <a:gd name="T41" fmla="*/ 163 h 182"/>
                  <a:gd name="T42" fmla="*/ 125 w 130"/>
                  <a:gd name="T43" fmla="*/ 160 h 182"/>
                  <a:gd name="T44" fmla="*/ 120 w 130"/>
                  <a:gd name="T45" fmla="*/ 154 h 182"/>
                  <a:gd name="T46" fmla="*/ 115 w 130"/>
                  <a:gd name="T47" fmla="*/ 148 h 182"/>
                  <a:gd name="T48" fmla="*/ 108 w 130"/>
                  <a:gd name="T49" fmla="*/ 138 h 182"/>
                  <a:gd name="T50" fmla="*/ 100 w 130"/>
                  <a:gd name="T51" fmla="*/ 126 h 182"/>
                  <a:gd name="T52" fmla="*/ 90 w 130"/>
                  <a:gd name="T53" fmla="*/ 114 h 182"/>
                  <a:gd name="T54" fmla="*/ 81 w 130"/>
                  <a:gd name="T55" fmla="*/ 100 h 182"/>
                  <a:gd name="T56" fmla="*/ 72 w 130"/>
                  <a:gd name="T57" fmla="*/ 85 h 182"/>
                  <a:gd name="T58" fmla="*/ 61 w 130"/>
                  <a:gd name="T59" fmla="*/ 70 h 182"/>
                  <a:gd name="T60" fmla="*/ 51 w 130"/>
                  <a:gd name="T61" fmla="*/ 52 h 182"/>
                  <a:gd name="T62" fmla="*/ 41 w 130"/>
                  <a:gd name="T63" fmla="*/ 36 h 182"/>
                  <a:gd name="T64" fmla="*/ 32 w 130"/>
                  <a:gd name="T65" fmla="*/ 18 h 182"/>
                  <a:gd name="T66" fmla="*/ 23 w 130"/>
                  <a:gd name="T67" fmla="*/ 0 h 182"/>
                  <a:gd name="T68" fmla="*/ 0 w 130"/>
                  <a:gd name="T69" fmla="*/ 12 h 18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30" h="182">
                    <a:moveTo>
                      <a:pt x="0" y="12"/>
                    </a:moveTo>
                    <a:lnTo>
                      <a:pt x="8" y="31"/>
                    </a:lnTo>
                    <a:lnTo>
                      <a:pt x="19" y="49"/>
                    </a:lnTo>
                    <a:lnTo>
                      <a:pt x="29" y="66"/>
                    </a:lnTo>
                    <a:lnTo>
                      <a:pt x="39" y="83"/>
                    </a:lnTo>
                    <a:lnTo>
                      <a:pt x="49" y="100"/>
                    </a:lnTo>
                    <a:lnTo>
                      <a:pt x="60" y="115"/>
                    </a:lnTo>
                    <a:lnTo>
                      <a:pt x="69" y="129"/>
                    </a:lnTo>
                    <a:lnTo>
                      <a:pt x="79" y="142"/>
                    </a:lnTo>
                    <a:lnTo>
                      <a:pt x="87" y="153"/>
                    </a:lnTo>
                    <a:lnTo>
                      <a:pt x="94" y="163"/>
                    </a:lnTo>
                    <a:lnTo>
                      <a:pt x="100" y="171"/>
                    </a:lnTo>
                    <a:lnTo>
                      <a:pt x="105" y="176"/>
                    </a:lnTo>
                    <a:lnTo>
                      <a:pt x="109" y="181"/>
                    </a:lnTo>
                    <a:lnTo>
                      <a:pt x="129" y="182"/>
                    </a:lnTo>
                    <a:lnTo>
                      <a:pt x="130" y="164"/>
                    </a:lnTo>
                    <a:lnTo>
                      <a:pt x="127" y="159"/>
                    </a:lnTo>
                    <a:lnTo>
                      <a:pt x="105" y="175"/>
                    </a:lnTo>
                    <a:lnTo>
                      <a:pt x="108" y="179"/>
                    </a:lnTo>
                    <a:lnTo>
                      <a:pt x="111" y="164"/>
                    </a:lnTo>
                    <a:lnTo>
                      <a:pt x="128" y="163"/>
                    </a:lnTo>
                    <a:lnTo>
                      <a:pt x="125" y="160"/>
                    </a:lnTo>
                    <a:lnTo>
                      <a:pt x="120" y="154"/>
                    </a:lnTo>
                    <a:lnTo>
                      <a:pt x="115" y="148"/>
                    </a:lnTo>
                    <a:lnTo>
                      <a:pt x="108" y="138"/>
                    </a:lnTo>
                    <a:lnTo>
                      <a:pt x="100" y="126"/>
                    </a:lnTo>
                    <a:lnTo>
                      <a:pt x="90" y="114"/>
                    </a:lnTo>
                    <a:lnTo>
                      <a:pt x="81" y="100"/>
                    </a:lnTo>
                    <a:lnTo>
                      <a:pt x="72" y="85"/>
                    </a:lnTo>
                    <a:lnTo>
                      <a:pt x="61" y="70"/>
                    </a:lnTo>
                    <a:lnTo>
                      <a:pt x="51" y="52"/>
                    </a:lnTo>
                    <a:lnTo>
                      <a:pt x="41" y="36"/>
                    </a:lnTo>
                    <a:lnTo>
                      <a:pt x="32" y="18"/>
                    </a:lnTo>
                    <a:lnTo>
                      <a:pt x="23" y="0"/>
                    </a:lnTo>
                    <a:lnTo>
                      <a:pt x="0" y="12"/>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72" name="Freeform 303">
                <a:extLst>
                  <a:ext uri="{FF2B5EF4-FFF2-40B4-BE49-F238E27FC236}">
                    <a16:creationId xmlns:a16="http://schemas.microsoft.com/office/drawing/2014/main" id="{56E38502-E3D6-5448-E64A-DA59C7F13961}"/>
                  </a:ext>
                </a:extLst>
              </p:cNvPr>
              <p:cNvSpPr>
                <a:spLocks/>
              </p:cNvSpPr>
              <p:nvPr/>
            </p:nvSpPr>
            <p:spPr bwMode="auto">
              <a:xfrm>
                <a:off x="2925" y="1541"/>
                <a:ext cx="273" cy="304"/>
              </a:xfrm>
              <a:custGeom>
                <a:avLst/>
                <a:gdLst>
                  <a:gd name="T0" fmla="*/ 59 w 273"/>
                  <a:gd name="T1" fmla="*/ 294 h 304"/>
                  <a:gd name="T2" fmla="*/ 38 w 273"/>
                  <a:gd name="T3" fmla="*/ 238 h 304"/>
                  <a:gd name="T4" fmla="*/ 27 w 273"/>
                  <a:gd name="T5" fmla="*/ 190 h 304"/>
                  <a:gd name="T6" fmla="*/ 25 w 273"/>
                  <a:gd name="T7" fmla="*/ 146 h 304"/>
                  <a:gd name="T8" fmla="*/ 30 w 273"/>
                  <a:gd name="T9" fmla="*/ 111 h 304"/>
                  <a:gd name="T10" fmla="*/ 41 w 273"/>
                  <a:gd name="T11" fmla="*/ 81 h 304"/>
                  <a:gd name="T12" fmla="*/ 57 w 273"/>
                  <a:gd name="T13" fmla="*/ 58 h 304"/>
                  <a:gd name="T14" fmla="*/ 76 w 273"/>
                  <a:gd name="T15" fmla="*/ 40 h 304"/>
                  <a:gd name="T16" fmla="*/ 99 w 273"/>
                  <a:gd name="T17" fmla="*/ 30 h 304"/>
                  <a:gd name="T18" fmla="*/ 121 w 273"/>
                  <a:gd name="T19" fmla="*/ 26 h 304"/>
                  <a:gd name="T20" fmla="*/ 145 w 273"/>
                  <a:gd name="T21" fmla="*/ 28 h 304"/>
                  <a:gd name="T22" fmla="*/ 169 w 273"/>
                  <a:gd name="T23" fmla="*/ 37 h 304"/>
                  <a:gd name="T24" fmla="*/ 191 w 273"/>
                  <a:gd name="T25" fmla="*/ 51 h 304"/>
                  <a:gd name="T26" fmla="*/ 212 w 273"/>
                  <a:gd name="T27" fmla="*/ 75 h 304"/>
                  <a:gd name="T28" fmla="*/ 229 w 273"/>
                  <a:gd name="T29" fmla="*/ 106 h 304"/>
                  <a:gd name="T30" fmla="*/ 241 w 273"/>
                  <a:gd name="T31" fmla="*/ 145 h 304"/>
                  <a:gd name="T32" fmla="*/ 248 w 273"/>
                  <a:gd name="T33" fmla="*/ 193 h 304"/>
                  <a:gd name="T34" fmla="*/ 271 w 273"/>
                  <a:gd name="T35" fmla="*/ 165 h 304"/>
                  <a:gd name="T36" fmla="*/ 260 w 273"/>
                  <a:gd name="T37" fmla="*/ 117 h 304"/>
                  <a:gd name="T38" fmla="*/ 244 w 273"/>
                  <a:gd name="T39" fmla="*/ 77 h 304"/>
                  <a:gd name="T40" fmla="*/ 221 w 273"/>
                  <a:gd name="T41" fmla="*/ 45 h 304"/>
                  <a:gd name="T42" fmla="*/ 195 w 273"/>
                  <a:gd name="T43" fmla="*/ 22 h 304"/>
                  <a:gd name="T44" fmla="*/ 166 w 273"/>
                  <a:gd name="T45" fmla="*/ 7 h 304"/>
                  <a:gd name="T46" fmla="*/ 135 w 273"/>
                  <a:gd name="T47" fmla="*/ 0 h 304"/>
                  <a:gd name="T48" fmla="*/ 105 w 273"/>
                  <a:gd name="T49" fmla="*/ 1 h 304"/>
                  <a:gd name="T50" fmla="*/ 76 w 273"/>
                  <a:gd name="T51" fmla="*/ 11 h 304"/>
                  <a:gd name="T52" fmla="*/ 49 w 273"/>
                  <a:gd name="T53" fmla="*/ 29 h 304"/>
                  <a:gd name="T54" fmla="*/ 27 w 273"/>
                  <a:gd name="T55" fmla="*/ 53 h 304"/>
                  <a:gd name="T56" fmla="*/ 11 w 273"/>
                  <a:gd name="T57" fmla="*/ 86 h 304"/>
                  <a:gd name="T58" fmla="*/ 1 w 273"/>
                  <a:gd name="T59" fmla="*/ 124 h 304"/>
                  <a:gd name="T60" fmla="*/ 0 w 273"/>
                  <a:gd name="T61" fmla="*/ 168 h 304"/>
                  <a:gd name="T62" fmla="*/ 6 w 273"/>
                  <a:gd name="T63" fmla="*/ 218 h 304"/>
                  <a:gd name="T64" fmla="*/ 23 w 273"/>
                  <a:gd name="T65" fmla="*/ 274 h 304"/>
                  <a:gd name="T66" fmla="*/ 35 w 273"/>
                  <a:gd name="T67" fmla="*/ 303 h 30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73" h="304">
                    <a:moveTo>
                      <a:pt x="60" y="294"/>
                    </a:moveTo>
                    <a:lnTo>
                      <a:pt x="59" y="294"/>
                    </a:lnTo>
                    <a:lnTo>
                      <a:pt x="48" y="265"/>
                    </a:lnTo>
                    <a:lnTo>
                      <a:pt x="38" y="238"/>
                    </a:lnTo>
                    <a:lnTo>
                      <a:pt x="32" y="213"/>
                    </a:lnTo>
                    <a:lnTo>
                      <a:pt x="27" y="190"/>
                    </a:lnTo>
                    <a:lnTo>
                      <a:pt x="25" y="167"/>
                    </a:lnTo>
                    <a:lnTo>
                      <a:pt x="25" y="146"/>
                    </a:lnTo>
                    <a:lnTo>
                      <a:pt x="27" y="127"/>
                    </a:lnTo>
                    <a:lnTo>
                      <a:pt x="30" y="111"/>
                    </a:lnTo>
                    <a:lnTo>
                      <a:pt x="35" y="94"/>
                    </a:lnTo>
                    <a:lnTo>
                      <a:pt x="41" y="81"/>
                    </a:lnTo>
                    <a:lnTo>
                      <a:pt x="48" y="68"/>
                    </a:lnTo>
                    <a:lnTo>
                      <a:pt x="57" y="58"/>
                    </a:lnTo>
                    <a:lnTo>
                      <a:pt x="67" y="48"/>
                    </a:lnTo>
                    <a:lnTo>
                      <a:pt x="76" y="40"/>
                    </a:lnTo>
                    <a:lnTo>
                      <a:pt x="86" y="35"/>
                    </a:lnTo>
                    <a:lnTo>
                      <a:pt x="99" y="30"/>
                    </a:lnTo>
                    <a:lnTo>
                      <a:pt x="109" y="27"/>
                    </a:lnTo>
                    <a:lnTo>
                      <a:pt x="121" y="26"/>
                    </a:lnTo>
                    <a:lnTo>
                      <a:pt x="133" y="26"/>
                    </a:lnTo>
                    <a:lnTo>
                      <a:pt x="145" y="28"/>
                    </a:lnTo>
                    <a:lnTo>
                      <a:pt x="157" y="32"/>
                    </a:lnTo>
                    <a:lnTo>
                      <a:pt x="169" y="37"/>
                    </a:lnTo>
                    <a:lnTo>
                      <a:pt x="179" y="43"/>
                    </a:lnTo>
                    <a:lnTo>
                      <a:pt x="191" y="51"/>
                    </a:lnTo>
                    <a:lnTo>
                      <a:pt x="202" y="63"/>
                    </a:lnTo>
                    <a:lnTo>
                      <a:pt x="212" y="75"/>
                    </a:lnTo>
                    <a:lnTo>
                      <a:pt x="221" y="89"/>
                    </a:lnTo>
                    <a:lnTo>
                      <a:pt x="229" y="106"/>
                    </a:lnTo>
                    <a:lnTo>
                      <a:pt x="235" y="125"/>
                    </a:lnTo>
                    <a:lnTo>
                      <a:pt x="241" y="145"/>
                    </a:lnTo>
                    <a:lnTo>
                      <a:pt x="245" y="168"/>
                    </a:lnTo>
                    <a:lnTo>
                      <a:pt x="248" y="193"/>
                    </a:lnTo>
                    <a:lnTo>
                      <a:pt x="273" y="192"/>
                    </a:lnTo>
                    <a:lnTo>
                      <a:pt x="271" y="165"/>
                    </a:lnTo>
                    <a:lnTo>
                      <a:pt x="267" y="140"/>
                    </a:lnTo>
                    <a:lnTo>
                      <a:pt x="260" y="117"/>
                    </a:lnTo>
                    <a:lnTo>
                      <a:pt x="253" y="96"/>
                    </a:lnTo>
                    <a:lnTo>
                      <a:pt x="244" y="77"/>
                    </a:lnTo>
                    <a:lnTo>
                      <a:pt x="233" y="61"/>
                    </a:lnTo>
                    <a:lnTo>
                      <a:pt x="221" y="45"/>
                    </a:lnTo>
                    <a:lnTo>
                      <a:pt x="209" y="33"/>
                    </a:lnTo>
                    <a:lnTo>
                      <a:pt x="195" y="22"/>
                    </a:lnTo>
                    <a:lnTo>
                      <a:pt x="181" y="13"/>
                    </a:lnTo>
                    <a:lnTo>
                      <a:pt x="166" y="7"/>
                    </a:lnTo>
                    <a:lnTo>
                      <a:pt x="151" y="2"/>
                    </a:lnTo>
                    <a:lnTo>
                      <a:pt x="135" y="0"/>
                    </a:lnTo>
                    <a:lnTo>
                      <a:pt x="120" y="0"/>
                    </a:lnTo>
                    <a:lnTo>
                      <a:pt x="105" y="1"/>
                    </a:lnTo>
                    <a:lnTo>
                      <a:pt x="90" y="5"/>
                    </a:lnTo>
                    <a:lnTo>
                      <a:pt x="76" y="11"/>
                    </a:lnTo>
                    <a:lnTo>
                      <a:pt x="62" y="19"/>
                    </a:lnTo>
                    <a:lnTo>
                      <a:pt x="49" y="29"/>
                    </a:lnTo>
                    <a:lnTo>
                      <a:pt x="38" y="40"/>
                    </a:lnTo>
                    <a:lnTo>
                      <a:pt x="27" y="53"/>
                    </a:lnTo>
                    <a:lnTo>
                      <a:pt x="18" y="68"/>
                    </a:lnTo>
                    <a:lnTo>
                      <a:pt x="11" y="86"/>
                    </a:lnTo>
                    <a:lnTo>
                      <a:pt x="6" y="104"/>
                    </a:lnTo>
                    <a:lnTo>
                      <a:pt x="1" y="124"/>
                    </a:lnTo>
                    <a:lnTo>
                      <a:pt x="0" y="145"/>
                    </a:lnTo>
                    <a:lnTo>
                      <a:pt x="0" y="168"/>
                    </a:lnTo>
                    <a:lnTo>
                      <a:pt x="1" y="193"/>
                    </a:lnTo>
                    <a:lnTo>
                      <a:pt x="6" y="218"/>
                    </a:lnTo>
                    <a:lnTo>
                      <a:pt x="14" y="246"/>
                    </a:lnTo>
                    <a:lnTo>
                      <a:pt x="23" y="274"/>
                    </a:lnTo>
                    <a:lnTo>
                      <a:pt x="35" y="304"/>
                    </a:lnTo>
                    <a:lnTo>
                      <a:pt x="35" y="303"/>
                    </a:lnTo>
                    <a:lnTo>
                      <a:pt x="60" y="29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73" name="Freeform 304">
                <a:extLst>
                  <a:ext uri="{FF2B5EF4-FFF2-40B4-BE49-F238E27FC236}">
                    <a16:creationId xmlns:a16="http://schemas.microsoft.com/office/drawing/2014/main" id="{F3A9003C-B042-D34B-0AF7-E652AE9FC16A}"/>
                  </a:ext>
                </a:extLst>
              </p:cNvPr>
              <p:cNvSpPr>
                <a:spLocks/>
              </p:cNvSpPr>
              <p:nvPr/>
            </p:nvSpPr>
            <p:spPr bwMode="auto">
              <a:xfrm>
                <a:off x="2960" y="1835"/>
                <a:ext cx="45" cy="210"/>
              </a:xfrm>
              <a:custGeom>
                <a:avLst/>
                <a:gdLst>
                  <a:gd name="T0" fmla="*/ 19 w 45"/>
                  <a:gd name="T1" fmla="*/ 209 h 210"/>
                  <a:gd name="T2" fmla="*/ 45 w 45"/>
                  <a:gd name="T3" fmla="*/ 209 h 210"/>
                  <a:gd name="T4" fmla="*/ 45 w 45"/>
                  <a:gd name="T5" fmla="*/ 201 h 210"/>
                  <a:gd name="T6" fmla="*/ 44 w 45"/>
                  <a:gd name="T7" fmla="*/ 192 h 210"/>
                  <a:gd name="T8" fmla="*/ 43 w 45"/>
                  <a:gd name="T9" fmla="*/ 179 h 210"/>
                  <a:gd name="T10" fmla="*/ 41 w 45"/>
                  <a:gd name="T11" fmla="*/ 165 h 210"/>
                  <a:gd name="T12" fmla="*/ 41 w 45"/>
                  <a:gd name="T13" fmla="*/ 150 h 210"/>
                  <a:gd name="T14" fmla="*/ 39 w 45"/>
                  <a:gd name="T15" fmla="*/ 133 h 210"/>
                  <a:gd name="T16" fmla="*/ 37 w 45"/>
                  <a:gd name="T17" fmla="*/ 115 h 210"/>
                  <a:gd name="T18" fmla="*/ 36 w 45"/>
                  <a:gd name="T19" fmla="*/ 98 h 210"/>
                  <a:gd name="T20" fmla="*/ 34 w 45"/>
                  <a:gd name="T21" fmla="*/ 80 h 210"/>
                  <a:gd name="T22" fmla="*/ 32 w 45"/>
                  <a:gd name="T23" fmla="*/ 64 h 210"/>
                  <a:gd name="T24" fmla="*/ 31 w 45"/>
                  <a:gd name="T25" fmla="*/ 47 h 210"/>
                  <a:gd name="T26" fmla="*/ 29 w 45"/>
                  <a:gd name="T27" fmla="*/ 34 h 210"/>
                  <a:gd name="T28" fmla="*/ 28 w 45"/>
                  <a:gd name="T29" fmla="*/ 23 h 210"/>
                  <a:gd name="T30" fmla="*/ 27 w 45"/>
                  <a:gd name="T31" fmla="*/ 13 h 210"/>
                  <a:gd name="T32" fmla="*/ 26 w 45"/>
                  <a:gd name="T33" fmla="*/ 6 h 210"/>
                  <a:gd name="T34" fmla="*/ 25 w 45"/>
                  <a:gd name="T35" fmla="*/ 0 h 210"/>
                  <a:gd name="T36" fmla="*/ 0 w 45"/>
                  <a:gd name="T37" fmla="*/ 9 h 210"/>
                  <a:gd name="T38" fmla="*/ 0 w 45"/>
                  <a:gd name="T39" fmla="*/ 10 h 210"/>
                  <a:gd name="T40" fmla="*/ 1 w 45"/>
                  <a:gd name="T41" fmla="*/ 16 h 210"/>
                  <a:gd name="T42" fmla="*/ 2 w 45"/>
                  <a:gd name="T43" fmla="*/ 24 h 210"/>
                  <a:gd name="T44" fmla="*/ 4 w 45"/>
                  <a:gd name="T45" fmla="*/ 36 h 210"/>
                  <a:gd name="T46" fmla="*/ 5 w 45"/>
                  <a:gd name="T47" fmla="*/ 51 h 210"/>
                  <a:gd name="T48" fmla="*/ 7 w 45"/>
                  <a:gd name="T49" fmla="*/ 65 h 210"/>
                  <a:gd name="T50" fmla="*/ 8 w 45"/>
                  <a:gd name="T51" fmla="*/ 82 h 210"/>
                  <a:gd name="T52" fmla="*/ 10 w 45"/>
                  <a:gd name="T53" fmla="*/ 99 h 210"/>
                  <a:gd name="T54" fmla="*/ 12 w 45"/>
                  <a:gd name="T55" fmla="*/ 117 h 210"/>
                  <a:gd name="T56" fmla="*/ 13 w 45"/>
                  <a:gd name="T57" fmla="*/ 135 h 210"/>
                  <a:gd name="T58" fmla="*/ 15 w 45"/>
                  <a:gd name="T59" fmla="*/ 152 h 210"/>
                  <a:gd name="T60" fmla="*/ 16 w 45"/>
                  <a:gd name="T61" fmla="*/ 167 h 210"/>
                  <a:gd name="T62" fmla="*/ 18 w 45"/>
                  <a:gd name="T63" fmla="*/ 182 h 210"/>
                  <a:gd name="T64" fmla="*/ 18 w 45"/>
                  <a:gd name="T65" fmla="*/ 194 h 210"/>
                  <a:gd name="T66" fmla="*/ 19 w 45"/>
                  <a:gd name="T67" fmla="*/ 203 h 210"/>
                  <a:gd name="T68" fmla="*/ 19 w 45"/>
                  <a:gd name="T69" fmla="*/ 210 h 210"/>
                  <a:gd name="T70" fmla="*/ 45 w 45"/>
                  <a:gd name="T71" fmla="*/ 210 h 210"/>
                  <a:gd name="T72" fmla="*/ 19 w 45"/>
                  <a:gd name="T73" fmla="*/ 209 h 21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5" h="210">
                    <a:moveTo>
                      <a:pt x="19" y="209"/>
                    </a:moveTo>
                    <a:lnTo>
                      <a:pt x="45" y="209"/>
                    </a:lnTo>
                    <a:lnTo>
                      <a:pt x="45" y="201"/>
                    </a:lnTo>
                    <a:lnTo>
                      <a:pt x="44" y="192"/>
                    </a:lnTo>
                    <a:lnTo>
                      <a:pt x="43" y="179"/>
                    </a:lnTo>
                    <a:lnTo>
                      <a:pt x="41" y="165"/>
                    </a:lnTo>
                    <a:lnTo>
                      <a:pt x="41" y="150"/>
                    </a:lnTo>
                    <a:lnTo>
                      <a:pt x="39" y="133"/>
                    </a:lnTo>
                    <a:lnTo>
                      <a:pt x="37" y="115"/>
                    </a:lnTo>
                    <a:lnTo>
                      <a:pt x="36" y="98"/>
                    </a:lnTo>
                    <a:lnTo>
                      <a:pt x="34" y="80"/>
                    </a:lnTo>
                    <a:lnTo>
                      <a:pt x="32" y="64"/>
                    </a:lnTo>
                    <a:lnTo>
                      <a:pt x="31" y="47"/>
                    </a:lnTo>
                    <a:lnTo>
                      <a:pt x="29" y="34"/>
                    </a:lnTo>
                    <a:lnTo>
                      <a:pt x="28" y="23"/>
                    </a:lnTo>
                    <a:lnTo>
                      <a:pt x="27" y="13"/>
                    </a:lnTo>
                    <a:lnTo>
                      <a:pt x="26" y="6"/>
                    </a:lnTo>
                    <a:lnTo>
                      <a:pt x="25" y="0"/>
                    </a:lnTo>
                    <a:lnTo>
                      <a:pt x="0" y="9"/>
                    </a:lnTo>
                    <a:lnTo>
                      <a:pt x="0" y="10"/>
                    </a:lnTo>
                    <a:lnTo>
                      <a:pt x="1" y="16"/>
                    </a:lnTo>
                    <a:lnTo>
                      <a:pt x="2" y="24"/>
                    </a:lnTo>
                    <a:lnTo>
                      <a:pt x="4" y="36"/>
                    </a:lnTo>
                    <a:lnTo>
                      <a:pt x="5" y="51"/>
                    </a:lnTo>
                    <a:lnTo>
                      <a:pt x="7" y="65"/>
                    </a:lnTo>
                    <a:lnTo>
                      <a:pt x="8" y="82"/>
                    </a:lnTo>
                    <a:lnTo>
                      <a:pt x="10" y="99"/>
                    </a:lnTo>
                    <a:lnTo>
                      <a:pt x="12" y="117"/>
                    </a:lnTo>
                    <a:lnTo>
                      <a:pt x="13" y="135"/>
                    </a:lnTo>
                    <a:lnTo>
                      <a:pt x="15" y="152"/>
                    </a:lnTo>
                    <a:lnTo>
                      <a:pt x="16" y="167"/>
                    </a:lnTo>
                    <a:lnTo>
                      <a:pt x="18" y="182"/>
                    </a:lnTo>
                    <a:lnTo>
                      <a:pt x="18" y="194"/>
                    </a:lnTo>
                    <a:lnTo>
                      <a:pt x="19" y="203"/>
                    </a:lnTo>
                    <a:lnTo>
                      <a:pt x="19" y="210"/>
                    </a:lnTo>
                    <a:lnTo>
                      <a:pt x="45" y="210"/>
                    </a:lnTo>
                    <a:lnTo>
                      <a:pt x="19" y="209"/>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74" name="Freeform 305">
                <a:extLst>
                  <a:ext uri="{FF2B5EF4-FFF2-40B4-BE49-F238E27FC236}">
                    <a16:creationId xmlns:a16="http://schemas.microsoft.com/office/drawing/2014/main" id="{92D9F948-8138-4379-8647-9D9CC682957B}"/>
                  </a:ext>
                </a:extLst>
              </p:cNvPr>
              <p:cNvSpPr>
                <a:spLocks/>
              </p:cNvSpPr>
              <p:nvPr/>
            </p:nvSpPr>
            <p:spPr bwMode="auto">
              <a:xfrm>
                <a:off x="2979" y="1830"/>
                <a:ext cx="115" cy="215"/>
              </a:xfrm>
              <a:custGeom>
                <a:avLst/>
                <a:gdLst>
                  <a:gd name="T0" fmla="*/ 115 w 115"/>
                  <a:gd name="T1" fmla="*/ 11 h 215"/>
                  <a:gd name="T2" fmla="*/ 115 w 115"/>
                  <a:gd name="T3" fmla="*/ 20 h 215"/>
                  <a:gd name="T4" fmla="*/ 104 w 115"/>
                  <a:gd name="T5" fmla="*/ 0 h 215"/>
                  <a:gd name="T6" fmla="*/ 92 w 115"/>
                  <a:gd name="T7" fmla="*/ 7 h 215"/>
                  <a:gd name="T8" fmla="*/ 88 w 115"/>
                  <a:gd name="T9" fmla="*/ 13 h 215"/>
                  <a:gd name="T10" fmla="*/ 82 w 115"/>
                  <a:gd name="T11" fmla="*/ 21 h 215"/>
                  <a:gd name="T12" fmla="*/ 75 w 115"/>
                  <a:gd name="T13" fmla="*/ 33 h 215"/>
                  <a:gd name="T14" fmla="*/ 68 w 115"/>
                  <a:gd name="T15" fmla="*/ 45 h 215"/>
                  <a:gd name="T16" fmla="*/ 60 w 115"/>
                  <a:gd name="T17" fmla="*/ 61 h 215"/>
                  <a:gd name="T18" fmla="*/ 50 w 115"/>
                  <a:gd name="T19" fmla="*/ 76 h 215"/>
                  <a:gd name="T20" fmla="*/ 41 w 115"/>
                  <a:gd name="T21" fmla="*/ 94 h 215"/>
                  <a:gd name="T22" fmla="*/ 33 w 115"/>
                  <a:gd name="T23" fmla="*/ 112 h 215"/>
                  <a:gd name="T24" fmla="*/ 25 w 115"/>
                  <a:gd name="T25" fmla="*/ 129 h 215"/>
                  <a:gd name="T26" fmla="*/ 17 w 115"/>
                  <a:gd name="T27" fmla="*/ 147 h 215"/>
                  <a:gd name="T28" fmla="*/ 11 w 115"/>
                  <a:gd name="T29" fmla="*/ 165 h 215"/>
                  <a:gd name="T30" fmla="*/ 5 w 115"/>
                  <a:gd name="T31" fmla="*/ 182 h 215"/>
                  <a:gd name="T32" fmla="*/ 2 w 115"/>
                  <a:gd name="T33" fmla="*/ 199 h 215"/>
                  <a:gd name="T34" fmla="*/ 0 w 115"/>
                  <a:gd name="T35" fmla="*/ 214 h 215"/>
                  <a:gd name="T36" fmla="*/ 26 w 115"/>
                  <a:gd name="T37" fmla="*/ 215 h 215"/>
                  <a:gd name="T38" fmla="*/ 27 w 115"/>
                  <a:gd name="T39" fmla="*/ 203 h 215"/>
                  <a:gd name="T40" fmla="*/ 31 w 115"/>
                  <a:gd name="T41" fmla="*/ 188 h 215"/>
                  <a:gd name="T42" fmla="*/ 35 w 115"/>
                  <a:gd name="T43" fmla="*/ 173 h 215"/>
                  <a:gd name="T44" fmla="*/ 41 w 115"/>
                  <a:gd name="T45" fmla="*/ 157 h 215"/>
                  <a:gd name="T46" fmla="*/ 48 w 115"/>
                  <a:gd name="T47" fmla="*/ 140 h 215"/>
                  <a:gd name="T48" fmla="*/ 57 w 115"/>
                  <a:gd name="T49" fmla="*/ 122 h 215"/>
                  <a:gd name="T50" fmla="*/ 64 w 115"/>
                  <a:gd name="T51" fmla="*/ 104 h 215"/>
                  <a:gd name="T52" fmla="*/ 73 w 115"/>
                  <a:gd name="T53" fmla="*/ 89 h 215"/>
                  <a:gd name="T54" fmla="*/ 82 w 115"/>
                  <a:gd name="T55" fmla="*/ 72 h 215"/>
                  <a:gd name="T56" fmla="*/ 90 w 115"/>
                  <a:gd name="T57" fmla="*/ 59 h 215"/>
                  <a:gd name="T58" fmla="*/ 97 w 115"/>
                  <a:gd name="T59" fmla="*/ 46 h 215"/>
                  <a:gd name="T60" fmla="*/ 104 w 115"/>
                  <a:gd name="T61" fmla="*/ 36 h 215"/>
                  <a:gd name="T62" fmla="*/ 109 w 115"/>
                  <a:gd name="T63" fmla="*/ 28 h 215"/>
                  <a:gd name="T64" fmla="*/ 112 w 115"/>
                  <a:gd name="T65" fmla="*/ 24 h 215"/>
                  <a:gd name="T66" fmla="*/ 104 w 115"/>
                  <a:gd name="T67" fmla="*/ 26 h 215"/>
                  <a:gd name="T68" fmla="*/ 92 w 115"/>
                  <a:gd name="T69" fmla="*/ 10 h 215"/>
                  <a:gd name="T70" fmla="*/ 92 w 115"/>
                  <a:gd name="T71" fmla="*/ 19 h 215"/>
                  <a:gd name="T72" fmla="*/ 92 w 115"/>
                  <a:gd name="T73" fmla="*/ 10 h 215"/>
                  <a:gd name="T74" fmla="*/ 90 w 115"/>
                  <a:gd name="T75" fmla="*/ 14 h 215"/>
                  <a:gd name="T76" fmla="*/ 92 w 115"/>
                  <a:gd name="T77" fmla="*/ 19 h 215"/>
                  <a:gd name="T78" fmla="*/ 115 w 115"/>
                  <a:gd name="T79" fmla="*/ 11 h 21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15" h="215">
                    <a:moveTo>
                      <a:pt x="115" y="11"/>
                    </a:moveTo>
                    <a:lnTo>
                      <a:pt x="115" y="20"/>
                    </a:lnTo>
                    <a:lnTo>
                      <a:pt x="104" y="0"/>
                    </a:lnTo>
                    <a:lnTo>
                      <a:pt x="92" y="7"/>
                    </a:lnTo>
                    <a:lnTo>
                      <a:pt x="88" y="13"/>
                    </a:lnTo>
                    <a:lnTo>
                      <a:pt x="82" y="21"/>
                    </a:lnTo>
                    <a:lnTo>
                      <a:pt x="75" y="33"/>
                    </a:lnTo>
                    <a:lnTo>
                      <a:pt x="68" y="45"/>
                    </a:lnTo>
                    <a:lnTo>
                      <a:pt x="60" y="61"/>
                    </a:lnTo>
                    <a:lnTo>
                      <a:pt x="50" y="76"/>
                    </a:lnTo>
                    <a:lnTo>
                      <a:pt x="41" y="94"/>
                    </a:lnTo>
                    <a:lnTo>
                      <a:pt x="33" y="112"/>
                    </a:lnTo>
                    <a:lnTo>
                      <a:pt x="25" y="129"/>
                    </a:lnTo>
                    <a:lnTo>
                      <a:pt x="17" y="147"/>
                    </a:lnTo>
                    <a:lnTo>
                      <a:pt x="11" y="165"/>
                    </a:lnTo>
                    <a:lnTo>
                      <a:pt x="5" y="182"/>
                    </a:lnTo>
                    <a:lnTo>
                      <a:pt x="2" y="199"/>
                    </a:lnTo>
                    <a:lnTo>
                      <a:pt x="0" y="214"/>
                    </a:lnTo>
                    <a:lnTo>
                      <a:pt x="26" y="215"/>
                    </a:lnTo>
                    <a:lnTo>
                      <a:pt x="27" y="203"/>
                    </a:lnTo>
                    <a:lnTo>
                      <a:pt x="31" y="188"/>
                    </a:lnTo>
                    <a:lnTo>
                      <a:pt x="35" y="173"/>
                    </a:lnTo>
                    <a:lnTo>
                      <a:pt x="41" y="157"/>
                    </a:lnTo>
                    <a:lnTo>
                      <a:pt x="48" y="140"/>
                    </a:lnTo>
                    <a:lnTo>
                      <a:pt x="57" y="122"/>
                    </a:lnTo>
                    <a:lnTo>
                      <a:pt x="64" y="104"/>
                    </a:lnTo>
                    <a:lnTo>
                      <a:pt x="73" y="89"/>
                    </a:lnTo>
                    <a:lnTo>
                      <a:pt x="82" y="72"/>
                    </a:lnTo>
                    <a:lnTo>
                      <a:pt x="90" y="59"/>
                    </a:lnTo>
                    <a:lnTo>
                      <a:pt x="97" y="46"/>
                    </a:lnTo>
                    <a:lnTo>
                      <a:pt x="104" y="36"/>
                    </a:lnTo>
                    <a:lnTo>
                      <a:pt x="109" y="28"/>
                    </a:lnTo>
                    <a:lnTo>
                      <a:pt x="112" y="24"/>
                    </a:lnTo>
                    <a:lnTo>
                      <a:pt x="104" y="26"/>
                    </a:lnTo>
                    <a:lnTo>
                      <a:pt x="92" y="10"/>
                    </a:lnTo>
                    <a:lnTo>
                      <a:pt x="92" y="19"/>
                    </a:lnTo>
                    <a:lnTo>
                      <a:pt x="92" y="10"/>
                    </a:lnTo>
                    <a:lnTo>
                      <a:pt x="90" y="14"/>
                    </a:lnTo>
                    <a:lnTo>
                      <a:pt x="92" y="19"/>
                    </a:lnTo>
                    <a:lnTo>
                      <a:pt x="115" y="1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75" name="Freeform 306">
                <a:extLst>
                  <a:ext uri="{FF2B5EF4-FFF2-40B4-BE49-F238E27FC236}">
                    <a16:creationId xmlns:a16="http://schemas.microsoft.com/office/drawing/2014/main" id="{1DE0B89D-5E9E-74C5-A8BA-C9BB0BED7868}"/>
                  </a:ext>
                </a:extLst>
              </p:cNvPr>
              <p:cNvSpPr>
                <a:spLocks/>
              </p:cNvSpPr>
              <p:nvPr/>
            </p:nvSpPr>
            <p:spPr bwMode="auto">
              <a:xfrm>
                <a:off x="3071" y="1841"/>
                <a:ext cx="70" cy="150"/>
              </a:xfrm>
              <a:custGeom>
                <a:avLst/>
                <a:gdLst>
                  <a:gd name="T0" fmla="*/ 45 w 70"/>
                  <a:gd name="T1" fmla="*/ 140 h 150"/>
                  <a:gd name="T2" fmla="*/ 70 w 70"/>
                  <a:gd name="T3" fmla="*/ 141 h 150"/>
                  <a:gd name="T4" fmla="*/ 23 w 70"/>
                  <a:gd name="T5" fmla="*/ 0 h 150"/>
                  <a:gd name="T6" fmla="*/ 0 w 70"/>
                  <a:gd name="T7" fmla="*/ 8 h 150"/>
                  <a:gd name="T8" fmla="*/ 45 w 70"/>
                  <a:gd name="T9" fmla="*/ 149 h 150"/>
                  <a:gd name="T10" fmla="*/ 70 w 70"/>
                  <a:gd name="T11" fmla="*/ 150 h 150"/>
                  <a:gd name="T12" fmla="*/ 45 w 70"/>
                  <a:gd name="T13" fmla="*/ 140 h 1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150">
                    <a:moveTo>
                      <a:pt x="45" y="140"/>
                    </a:moveTo>
                    <a:lnTo>
                      <a:pt x="70" y="141"/>
                    </a:lnTo>
                    <a:lnTo>
                      <a:pt x="23" y="0"/>
                    </a:lnTo>
                    <a:lnTo>
                      <a:pt x="0" y="8"/>
                    </a:lnTo>
                    <a:lnTo>
                      <a:pt x="45" y="149"/>
                    </a:lnTo>
                    <a:lnTo>
                      <a:pt x="70" y="150"/>
                    </a:lnTo>
                    <a:lnTo>
                      <a:pt x="45" y="14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76" name="Freeform 307">
                <a:extLst>
                  <a:ext uri="{FF2B5EF4-FFF2-40B4-BE49-F238E27FC236}">
                    <a16:creationId xmlns:a16="http://schemas.microsoft.com/office/drawing/2014/main" id="{18824765-00E0-27D0-BB6E-6267797ED57C}"/>
                  </a:ext>
                </a:extLst>
              </p:cNvPr>
              <p:cNvSpPr>
                <a:spLocks/>
              </p:cNvSpPr>
              <p:nvPr/>
            </p:nvSpPr>
            <p:spPr bwMode="auto">
              <a:xfrm>
                <a:off x="3116" y="1733"/>
                <a:ext cx="83" cy="258"/>
              </a:xfrm>
              <a:custGeom>
                <a:avLst/>
                <a:gdLst>
                  <a:gd name="T0" fmla="*/ 57 w 83"/>
                  <a:gd name="T1" fmla="*/ 1 h 258"/>
                  <a:gd name="T2" fmla="*/ 57 w 83"/>
                  <a:gd name="T3" fmla="*/ 20 h 258"/>
                  <a:gd name="T4" fmla="*/ 56 w 83"/>
                  <a:gd name="T5" fmla="*/ 41 h 258"/>
                  <a:gd name="T6" fmla="*/ 53 w 83"/>
                  <a:gd name="T7" fmla="*/ 61 h 258"/>
                  <a:gd name="T8" fmla="*/ 50 w 83"/>
                  <a:gd name="T9" fmla="*/ 82 h 258"/>
                  <a:gd name="T10" fmla="*/ 46 w 83"/>
                  <a:gd name="T11" fmla="*/ 103 h 258"/>
                  <a:gd name="T12" fmla="*/ 41 w 83"/>
                  <a:gd name="T13" fmla="*/ 124 h 258"/>
                  <a:gd name="T14" fmla="*/ 36 w 83"/>
                  <a:gd name="T15" fmla="*/ 144 h 258"/>
                  <a:gd name="T16" fmla="*/ 31 w 83"/>
                  <a:gd name="T17" fmla="*/ 163 h 258"/>
                  <a:gd name="T18" fmla="*/ 25 w 83"/>
                  <a:gd name="T19" fmla="*/ 181 h 258"/>
                  <a:gd name="T20" fmla="*/ 20 w 83"/>
                  <a:gd name="T21" fmla="*/ 197 h 258"/>
                  <a:gd name="T22" fmla="*/ 15 w 83"/>
                  <a:gd name="T23" fmla="*/ 212 h 258"/>
                  <a:gd name="T24" fmla="*/ 10 w 83"/>
                  <a:gd name="T25" fmla="*/ 223 h 258"/>
                  <a:gd name="T26" fmla="*/ 6 w 83"/>
                  <a:gd name="T27" fmla="*/ 234 h 258"/>
                  <a:gd name="T28" fmla="*/ 3 w 83"/>
                  <a:gd name="T29" fmla="*/ 242 h 258"/>
                  <a:gd name="T30" fmla="*/ 1 w 83"/>
                  <a:gd name="T31" fmla="*/ 247 h 258"/>
                  <a:gd name="T32" fmla="*/ 0 w 83"/>
                  <a:gd name="T33" fmla="*/ 248 h 258"/>
                  <a:gd name="T34" fmla="*/ 25 w 83"/>
                  <a:gd name="T35" fmla="*/ 258 h 258"/>
                  <a:gd name="T36" fmla="*/ 25 w 83"/>
                  <a:gd name="T37" fmla="*/ 256 h 258"/>
                  <a:gd name="T38" fmla="*/ 28 w 83"/>
                  <a:gd name="T39" fmla="*/ 252 h 258"/>
                  <a:gd name="T40" fmla="*/ 30 w 83"/>
                  <a:gd name="T41" fmla="*/ 243 h 258"/>
                  <a:gd name="T42" fmla="*/ 35 w 83"/>
                  <a:gd name="T43" fmla="*/ 233 h 258"/>
                  <a:gd name="T44" fmla="*/ 39 w 83"/>
                  <a:gd name="T45" fmla="*/ 220 h 258"/>
                  <a:gd name="T46" fmla="*/ 44 w 83"/>
                  <a:gd name="T47" fmla="*/ 205 h 258"/>
                  <a:gd name="T48" fmla="*/ 49 w 83"/>
                  <a:gd name="T49" fmla="*/ 188 h 258"/>
                  <a:gd name="T50" fmla="*/ 55 w 83"/>
                  <a:gd name="T51" fmla="*/ 170 h 258"/>
                  <a:gd name="T52" fmla="*/ 62 w 83"/>
                  <a:gd name="T53" fmla="*/ 150 h 258"/>
                  <a:gd name="T54" fmla="*/ 67 w 83"/>
                  <a:gd name="T55" fmla="*/ 130 h 258"/>
                  <a:gd name="T56" fmla="*/ 72 w 83"/>
                  <a:gd name="T57" fmla="*/ 108 h 258"/>
                  <a:gd name="T58" fmla="*/ 76 w 83"/>
                  <a:gd name="T59" fmla="*/ 87 h 258"/>
                  <a:gd name="T60" fmla="*/ 79 w 83"/>
                  <a:gd name="T61" fmla="*/ 65 h 258"/>
                  <a:gd name="T62" fmla="*/ 81 w 83"/>
                  <a:gd name="T63" fmla="*/ 43 h 258"/>
                  <a:gd name="T64" fmla="*/ 83 w 83"/>
                  <a:gd name="T65" fmla="*/ 21 h 258"/>
                  <a:gd name="T66" fmla="*/ 82 w 83"/>
                  <a:gd name="T67" fmla="*/ 0 h 258"/>
                  <a:gd name="T68" fmla="*/ 57 w 83"/>
                  <a:gd name="T69" fmla="*/ 1 h 2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3" h="258">
                    <a:moveTo>
                      <a:pt x="57" y="1"/>
                    </a:moveTo>
                    <a:lnTo>
                      <a:pt x="57" y="20"/>
                    </a:lnTo>
                    <a:lnTo>
                      <a:pt x="56" y="41"/>
                    </a:lnTo>
                    <a:lnTo>
                      <a:pt x="53" y="61"/>
                    </a:lnTo>
                    <a:lnTo>
                      <a:pt x="50" y="82"/>
                    </a:lnTo>
                    <a:lnTo>
                      <a:pt x="46" y="103"/>
                    </a:lnTo>
                    <a:lnTo>
                      <a:pt x="41" y="124"/>
                    </a:lnTo>
                    <a:lnTo>
                      <a:pt x="36" y="144"/>
                    </a:lnTo>
                    <a:lnTo>
                      <a:pt x="31" y="163"/>
                    </a:lnTo>
                    <a:lnTo>
                      <a:pt x="25" y="181"/>
                    </a:lnTo>
                    <a:lnTo>
                      <a:pt x="20" y="197"/>
                    </a:lnTo>
                    <a:lnTo>
                      <a:pt x="15" y="212"/>
                    </a:lnTo>
                    <a:lnTo>
                      <a:pt x="10" y="223"/>
                    </a:lnTo>
                    <a:lnTo>
                      <a:pt x="6" y="234"/>
                    </a:lnTo>
                    <a:lnTo>
                      <a:pt x="3" y="242"/>
                    </a:lnTo>
                    <a:lnTo>
                      <a:pt x="1" y="247"/>
                    </a:lnTo>
                    <a:lnTo>
                      <a:pt x="0" y="248"/>
                    </a:lnTo>
                    <a:lnTo>
                      <a:pt x="25" y="258"/>
                    </a:lnTo>
                    <a:lnTo>
                      <a:pt x="25" y="256"/>
                    </a:lnTo>
                    <a:lnTo>
                      <a:pt x="28" y="252"/>
                    </a:lnTo>
                    <a:lnTo>
                      <a:pt x="30" y="243"/>
                    </a:lnTo>
                    <a:lnTo>
                      <a:pt x="35" y="233"/>
                    </a:lnTo>
                    <a:lnTo>
                      <a:pt x="39" y="220"/>
                    </a:lnTo>
                    <a:lnTo>
                      <a:pt x="44" y="205"/>
                    </a:lnTo>
                    <a:lnTo>
                      <a:pt x="49" y="188"/>
                    </a:lnTo>
                    <a:lnTo>
                      <a:pt x="55" y="170"/>
                    </a:lnTo>
                    <a:lnTo>
                      <a:pt x="62" y="150"/>
                    </a:lnTo>
                    <a:lnTo>
                      <a:pt x="67" y="130"/>
                    </a:lnTo>
                    <a:lnTo>
                      <a:pt x="72" y="108"/>
                    </a:lnTo>
                    <a:lnTo>
                      <a:pt x="76" y="87"/>
                    </a:lnTo>
                    <a:lnTo>
                      <a:pt x="79" y="65"/>
                    </a:lnTo>
                    <a:lnTo>
                      <a:pt x="81" y="43"/>
                    </a:lnTo>
                    <a:lnTo>
                      <a:pt x="83" y="21"/>
                    </a:lnTo>
                    <a:lnTo>
                      <a:pt x="82" y="0"/>
                    </a:lnTo>
                    <a:lnTo>
                      <a:pt x="57" y="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77" name="Freeform 308">
                <a:extLst>
                  <a:ext uri="{FF2B5EF4-FFF2-40B4-BE49-F238E27FC236}">
                    <a16:creationId xmlns:a16="http://schemas.microsoft.com/office/drawing/2014/main" id="{DFCFA486-627A-9D28-476C-02C0A8DC86BD}"/>
                  </a:ext>
                </a:extLst>
              </p:cNvPr>
              <p:cNvSpPr>
                <a:spLocks/>
              </p:cNvSpPr>
              <p:nvPr/>
            </p:nvSpPr>
            <p:spPr bwMode="auto">
              <a:xfrm>
                <a:off x="2403" y="2076"/>
                <a:ext cx="359" cy="299"/>
              </a:xfrm>
              <a:custGeom>
                <a:avLst/>
                <a:gdLst>
                  <a:gd name="T0" fmla="*/ 28 w 359"/>
                  <a:gd name="T1" fmla="*/ 273 h 299"/>
                  <a:gd name="T2" fmla="*/ 25 w 359"/>
                  <a:gd name="T3" fmla="*/ 235 h 299"/>
                  <a:gd name="T4" fmla="*/ 30 w 359"/>
                  <a:gd name="T5" fmla="*/ 198 h 299"/>
                  <a:gd name="T6" fmla="*/ 41 w 359"/>
                  <a:gd name="T7" fmla="*/ 164 h 299"/>
                  <a:gd name="T8" fmla="*/ 58 w 359"/>
                  <a:gd name="T9" fmla="*/ 132 h 299"/>
                  <a:gd name="T10" fmla="*/ 79 w 359"/>
                  <a:gd name="T11" fmla="*/ 103 h 299"/>
                  <a:gd name="T12" fmla="*/ 105 w 359"/>
                  <a:gd name="T13" fmla="*/ 77 h 299"/>
                  <a:gd name="T14" fmla="*/ 133 w 359"/>
                  <a:gd name="T15" fmla="*/ 57 h 299"/>
                  <a:gd name="T16" fmla="*/ 164 w 359"/>
                  <a:gd name="T17" fmla="*/ 41 h 299"/>
                  <a:gd name="T18" fmla="*/ 193 w 359"/>
                  <a:gd name="T19" fmla="*/ 31 h 299"/>
                  <a:gd name="T20" fmla="*/ 223 w 359"/>
                  <a:gd name="T21" fmla="*/ 25 h 299"/>
                  <a:gd name="T22" fmla="*/ 249 w 359"/>
                  <a:gd name="T23" fmla="*/ 27 h 299"/>
                  <a:gd name="T24" fmla="*/ 275 w 359"/>
                  <a:gd name="T25" fmla="*/ 35 h 299"/>
                  <a:gd name="T26" fmla="*/ 296 w 359"/>
                  <a:gd name="T27" fmla="*/ 50 h 299"/>
                  <a:gd name="T28" fmla="*/ 314 w 359"/>
                  <a:gd name="T29" fmla="*/ 72 h 299"/>
                  <a:gd name="T30" fmla="*/ 329 w 359"/>
                  <a:gd name="T31" fmla="*/ 103 h 299"/>
                  <a:gd name="T32" fmla="*/ 359 w 359"/>
                  <a:gd name="T33" fmla="*/ 117 h 299"/>
                  <a:gd name="T34" fmla="*/ 346 w 359"/>
                  <a:gd name="T35" fmla="*/ 76 h 299"/>
                  <a:gd name="T36" fmla="*/ 327 w 359"/>
                  <a:gd name="T37" fmla="*/ 43 h 299"/>
                  <a:gd name="T38" fmla="*/ 300 w 359"/>
                  <a:gd name="T39" fmla="*/ 20 h 299"/>
                  <a:gd name="T40" fmla="*/ 271 w 359"/>
                  <a:gd name="T41" fmla="*/ 6 h 299"/>
                  <a:gd name="T42" fmla="*/ 238 w 359"/>
                  <a:gd name="T43" fmla="*/ 0 h 299"/>
                  <a:gd name="T44" fmla="*/ 204 w 359"/>
                  <a:gd name="T45" fmla="*/ 2 h 299"/>
                  <a:gd name="T46" fmla="*/ 169 w 359"/>
                  <a:gd name="T47" fmla="*/ 11 h 299"/>
                  <a:gd name="T48" fmla="*/ 135 w 359"/>
                  <a:gd name="T49" fmla="*/ 25 h 299"/>
                  <a:gd name="T50" fmla="*/ 103 w 359"/>
                  <a:gd name="T51" fmla="*/ 46 h 299"/>
                  <a:gd name="T52" fmla="*/ 73 w 359"/>
                  <a:gd name="T53" fmla="*/ 71 h 299"/>
                  <a:gd name="T54" fmla="*/ 47 w 359"/>
                  <a:gd name="T55" fmla="*/ 100 h 299"/>
                  <a:gd name="T56" fmla="*/ 26 w 359"/>
                  <a:gd name="T57" fmla="*/ 135 h 299"/>
                  <a:gd name="T58" fmla="*/ 10 w 359"/>
                  <a:gd name="T59" fmla="*/ 173 h 299"/>
                  <a:gd name="T60" fmla="*/ 1 w 359"/>
                  <a:gd name="T61" fmla="*/ 212 h 299"/>
                  <a:gd name="T62" fmla="*/ 0 w 359"/>
                  <a:gd name="T63" fmla="*/ 255 h 299"/>
                  <a:gd name="T64" fmla="*/ 7 w 359"/>
                  <a:gd name="T65" fmla="*/ 299 h 29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9" h="299">
                    <a:moveTo>
                      <a:pt x="33" y="292"/>
                    </a:moveTo>
                    <a:lnTo>
                      <a:pt x="28" y="273"/>
                    </a:lnTo>
                    <a:lnTo>
                      <a:pt x="25" y="253"/>
                    </a:lnTo>
                    <a:lnTo>
                      <a:pt x="25" y="235"/>
                    </a:lnTo>
                    <a:lnTo>
                      <a:pt x="27" y="216"/>
                    </a:lnTo>
                    <a:lnTo>
                      <a:pt x="30" y="198"/>
                    </a:lnTo>
                    <a:lnTo>
                      <a:pt x="34" y="180"/>
                    </a:lnTo>
                    <a:lnTo>
                      <a:pt x="41" y="164"/>
                    </a:lnTo>
                    <a:lnTo>
                      <a:pt x="49" y="147"/>
                    </a:lnTo>
                    <a:lnTo>
                      <a:pt x="58" y="132"/>
                    </a:lnTo>
                    <a:lnTo>
                      <a:pt x="68" y="117"/>
                    </a:lnTo>
                    <a:lnTo>
                      <a:pt x="79" y="103"/>
                    </a:lnTo>
                    <a:lnTo>
                      <a:pt x="92" y="90"/>
                    </a:lnTo>
                    <a:lnTo>
                      <a:pt x="105" y="77"/>
                    </a:lnTo>
                    <a:lnTo>
                      <a:pt x="119" y="67"/>
                    </a:lnTo>
                    <a:lnTo>
                      <a:pt x="133" y="57"/>
                    </a:lnTo>
                    <a:lnTo>
                      <a:pt x="148" y="49"/>
                    </a:lnTo>
                    <a:lnTo>
                      <a:pt x="164" y="41"/>
                    </a:lnTo>
                    <a:lnTo>
                      <a:pt x="178" y="35"/>
                    </a:lnTo>
                    <a:lnTo>
                      <a:pt x="193" y="31"/>
                    </a:lnTo>
                    <a:lnTo>
                      <a:pt x="208" y="28"/>
                    </a:lnTo>
                    <a:lnTo>
                      <a:pt x="223" y="25"/>
                    </a:lnTo>
                    <a:lnTo>
                      <a:pt x="236" y="25"/>
                    </a:lnTo>
                    <a:lnTo>
                      <a:pt x="249" y="27"/>
                    </a:lnTo>
                    <a:lnTo>
                      <a:pt x="263" y="30"/>
                    </a:lnTo>
                    <a:lnTo>
                      <a:pt x="275" y="35"/>
                    </a:lnTo>
                    <a:lnTo>
                      <a:pt x="286" y="42"/>
                    </a:lnTo>
                    <a:lnTo>
                      <a:pt x="296" y="50"/>
                    </a:lnTo>
                    <a:lnTo>
                      <a:pt x="306" y="60"/>
                    </a:lnTo>
                    <a:lnTo>
                      <a:pt x="314" y="72"/>
                    </a:lnTo>
                    <a:lnTo>
                      <a:pt x="322" y="86"/>
                    </a:lnTo>
                    <a:lnTo>
                      <a:pt x="329" y="103"/>
                    </a:lnTo>
                    <a:lnTo>
                      <a:pt x="333" y="123"/>
                    </a:lnTo>
                    <a:lnTo>
                      <a:pt x="359" y="117"/>
                    </a:lnTo>
                    <a:lnTo>
                      <a:pt x="353" y="95"/>
                    </a:lnTo>
                    <a:lnTo>
                      <a:pt x="346" y="76"/>
                    </a:lnTo>
                    <a:lnTo>
                      <a:pt x="336" y="58"/>
                    </a:lnTo>
                    <a:lnTo>
                      <a:pt x="327" y="43"/>
                    </a:lnTo>
                    <a:lnTo>
                      <a:pt x="314" y="31"/>
                    </a:lnTo>
                    <a:lnTo>
                      <a:pt x="300" y="20"/>
                    </a:lnTo>
                    <a:lnTo>
                      <a:pt x="285" y="12"/>
                    </a:lnTo>
                    <a:lnTo>
                      <a:pt x="271" y="6"/>
                    </a:lnTo>
                    <a:lnTo>
                      <a:pt x="254" y="2"/>
                    </a:lnTo>
                    <a:lnTo>
                      <a:pt x="238" y="0"/>
                    </a:lnTo>
                    <a:lnTo>
                      <a:pt x="220" y="0"/>
                    </a:lnTo>
                    <a:lnTo>
                      <a:pt x="204" y="2"/>
                    </a:lnTo>
                    <a:lnTo>
                      <a:pt x="187" y="6"/>
                    </a:lnTo>
                    <a:lnTo>
                      <a:pt x="169" y="11"/>
                    </a:lnTo>
                    <a:lnTo>
                      <a:pt x="152" y="18"/>
                    </a:lnTo>
                    <a:lnTo>
                      <a:pt x="135" y="25"/>
                    </a:lnTo>
                    <a:lnTo>
                      <a:pt x="119" y="35"/>
                    </a:lnTo>
                    <a:lnTo>
                      <a:pt x="103" y="46"/>
                    </a:lnTo>
                    <a:lnTo>
                      <a:pt x="88" y="58"/>
                    </a:lnTo>
                    <a:lnTo>
                      <a:pt x="73" y="71"/>
                    </a:lnTo>
                    <a:lnTo>
                      <a:pt x="60" y="86"/>
                    </a:lnTo>
                    <a:lnTo>
                      <a:pt x="47" y="100"/>
                    </a:lnTo>
                    <a:lnTo>
                      <a:pt x="36" y="119"/>
                    </a:lnTo>
                    <a:lnTo>
                      <a:pt x="26" y="135"/>
                    </a:lnTo>
                    <a:lnTo>
                      <a:pt x="18" y="153"/>
                    </a:lnTo>
                    <a:lnTo>
                      <a:pt x="10" y="173"/>
                    </a:lnTo>
                    <a:lnTo>
                      <a:pt x="5" y="193"/>
                    </a:lnTo>
                    <a:lnTo>
                      <a:pt x="1" y="212"/>
                    </a:lnTo>
                    <a:lnTo>
                      <a:pt x="0" y="234"/>
                    </a:lnTo>
                    <a:lnTo>
                      <a:pt x="0" y="255"/>
                    </a:lnTo>
                    <a:lnTo>
                      <a:pt x="2" y="277"/>
                    </a:lnTo>
                    <a:lnTo>
                      <a:pt x="7" y="299"/>
                    </a:lnTo>
                    <a:lnTo>
                      <a:pt x="33" y="292"/>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78" name="Freeform 309">
                <a:extLst>
                  <a:ext uri="{FF2B5EF4-FFF2-40B4-BE49-F238E27FC236}">
                    <a16:creationId xmlns:a16="http://schemas.microsoft.com/office/drawing/2014/main" id="{743F42B8-CB6A-8ED1-59DF-2B8FCAC67764}"/>
                  </a:ext>
                </a:extLst>
              </p:cNvPr>
              <p:cNvSpPr>
                <a:spLocks/>
              </p:cNvSpPr>
              <p:nvPr/>
            </p:nvSpPr>
            <p:spPr bwMode="auto">
              <a:xfrm>
                <a:off x="2410" y="2368"/>
                <a:ext cx="72" cy="97"/>
              </a:xfrm>
              <a:custGeom>
                <a:avLst/>
                <a:gdLst>
                  <a:gd name="T0" fmla="*/ 72 w 72"/>
                  <a:gd name="T1" fmla="*/ 81 h 97"/>
                  <a:gd name="T2" fmla="*/ 64 w 72"/>
                  <a:gd name="T3" fmla="*/ 72 h 97"/>
                  <a:gd name="T4" fmla="*/ 58 w 72"/>
                  <a:gd name="T5" fmla="*/ 60 h 97"/>
                  <a:gd name="T6" fmla="*/ 49 w 72"/>
                  <a:gd name="T7" fmla="*/ 47 h 97"/>
                  <a:gd name="T8" fmla="*/ 43 w 72"/>
                  <a:gd name="T9" fmla="*/ 36 h 97"/>
                  <a:gd name="T10" fmla="*/ 36 w 72"/>
                  <a:gd name="T11" fmla="*/ 23 h 97"/>
                  <a:gd name="T12" fmla="*/ 30 w 72"/>
                  <a:gd name="T13" fmla="*/ 13 h 97"/>
                  <a:gd name="T14" fmla="*/ 27 w 72"/>
                  <a:gd name="T15" fmla="*/ 4 h 97"/>
                  <a:gd name="T16" fmla="*/ 26 w 72"/>
                  <a:gd name="T17" fmla="*/ 0 h 97"/>
                  <a:gd name="T18" fmla="*/ 0 w 72"/>
                  <a:gd name="T19" fmla="*/ 7 h 97"/>
                  <a:gd name="T20" fmla="*/ 3 w 72"/>
                  <a:gd name="T21" fmla="*/ 14 h 97"/>
                  <a:gd name="T22" fmla="*/ 7 w 72"/>
                  <a:gd name="T23" fmla="*/ 23 h 97"/>
                  <a:gd name="T24" fmla="*/ 13 w 72"/>
                  <a:gd name="T25" fmla="*/ 35 h 97"/>
                  <a:gd name="T26" fmla="*/ 20 w 72"/>
                  <a:gd name="T27" fmla="*/ 47 h 97"/>
                  <a:gd name="T28" fmla="*/ 27 w 72"/>
                  <a:gd name="T29" fmla="*/ 60 h 97"/>
                  <a:gd name="T30" fmla="*/ 35 w 72"/>
                  <a:gd name="T31" fmla="*/ 74 h 97"/>
                  <a:gd name="T32" fmla="*/ 44 w 72"/>
                  <a:gd name="T33" fmla="*/ 87 h 97"/>
                  <a:gd name="T34" fmla="*/ 52 w 72"/>
                  <a:gd name="T35" fmla="*/ 97 h 97"/>
                  <a:gd name="T36" fmla="*/ 72 w 72"/>
                  <a:gd name="T37" fmla="*/ 81 h 9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2" h="97">
                    <a:moveTo>
                      <a:pt x="72" y="81"/>
                    </a:moveTo>
                    <a:lnTo>
                      <a:pt x="64" y="72"/>
                    </a:lnTo>
                    <a:lnTo>
                      <a:pt x="58" y="60"/>
                    </a:lnTo>
                    <a:lnTo>
                      <a:pt x="49" y="47"/>
                    </a:lnTo>
                    <a:lnTo>
                      <a:pt x="43" y="36"/>
                    </a:lnTo>
                    <a:lnTo>
                      <a:pt x="36" y="23"/>
                    </a:lnTo>
                    <a:lnTo>
                      <a:pt x="30" y="13"/>
                    </a:lnTo>
                    <a:lnTo>
                      <a:pt x="27" y="4"/>
                    </a:lnTo>
                    <a:lnTo>
                      <a:pt x="26" y="0"/>
                    </a:lnTo>
                    <a:lnTo>
                      <a:pt x="0" y="7"/>
                    </a:lnTo>
                    <a:lnTo>
                      <a:pt x="3" y="14"/>
                    </a:lnTo>
                    <a:lnTo>
                      <a:pt x="7" y="23"/>
                    </a:lnTo>
                    <a:lnTo>
                      <a:pt x="13" y="35"/>
                    </a:lnTo>
                    <a:lnTo>
                      <a:pt x="20" y="47"/>
                    </a:lnTo>
                    <a:lnTo>
                      <a:pt x="27" y="60"/>
                    </a:lnTo>
                    <a:lnTo>
                      <a:pt x="35" y="74"/>
                    </a:lnTo>
                    <a:lnTo>
                      <a:pt x="44" y="87"/>
                    </a:lnTo>
                    <a:lnTo>
                      <a:pt x="52" y="97"/>
                    </a:lnTo>
                    <a:lnTo>
                      <a:pt x="72" y="8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79" name="Freeform 310">
                <a:extLst>
                  <a:ext uri="{FF2B5EF4-FFF2-40B4-BE49-F238E27FC236}">
                    <a16:creationId xmlns:a16="http://schemas.microsoft.com/office/drawing/2014/main" id="{2C462033-3B47-A95C-8D19-6D6BDDFCE21C}"/>
                  </a:ext>
                </a:extLst>
              </p:cNvPr>
              <p:cNvSpPr>
                <a:spLocks/>
              </p:cNvSpPr>
              <p:nvPr/>
            </p:nvSpPr>
            <p:spPr bwMode="auto">
              <a:xfrm>
                <a:off x="2462" y="2449"/>
                <a:ext cx="166" cy="139"/>
              </a:xfrm>
              <a:custGeom>
                <a:avLst/>
                <a:gdLst>
                  <a:gd name="T0" fmla="*/ 141 w 166"/>
                  <a:gd name="T1" fmla="*/ 119 h 139"/>
                  <a:gd name="T2" fmla="*/ 159 w 166"/>
                  <a:gd name="T3" fmla="*/ 108 h 139"/>
                  <a:gd name="T4" fmla="*/ 150 w 166"/>
                  <a:gd name="T5" fmla="*/ 104 h 139"/>
                  <a:gd name="T6" fmla="*/ 142 w 166"/>
                  <a:gd name="T7" fmla="*/ 99 h 139"/>
                  <a:gd name="T8" fmla="*/ 133 w 166"/>
                  <a:gd name="T9" fmla="*/ 95 h 139"/>
                  <a:gd name="T10" fmla="*/ 124 w 166"/>
                  <a:gd name="T11" fmla="*/ 90 h 139"/>
                  <a:gd name="T12" fmla="*/ 115 w 166"/>
                  <a:gd name="T13" fmla="*/ 84 h 139"/>
                  <a:gd name="T14" fmla="*/ 107 w 166"/>
                  <a:gd name="T15" fmla="*/ 78 h 139"/>
                  <a:gd name="T16" fmla="*/ 99 w 166"/>
                  <a:gd name="T17" fmla="*/ 73 h 139"/>
                  <a:gd name="T18" fmla="*/ 90 w 166"/>
                  <a:gd name="T19" fmla="*/ 67 h 139"/>
                  <a:gd name="T20" fmla="*/ 81 w 166"/>
                  <a:gd name="T21" fmla="*/ 60 h 139"/>
                  <a:gd name="T22" fmla="*/ 73 w 166"/>
                  <a:gd name="T23" fmla="*/ 53 h 139"/>
                  <a:gd name="T24" fmla="*/ 65 w 166"/>
                  <a:gd name="T25" fmla="*/ 46 h 139"/>
                  <a:gd name="T26" fmla="*/ 56 w 166"/>
                  <a:gd name="T27" fmla="*/ 37 h 139"/>
                  <a:gd name="T28" fmla="*/ 47 w 166"/>
                  <a:gd name="T29" fmla="*/ 29 h 139"/>
                  <a:gd name="T30" fmla="*/ 38 w 166"/>
                  <a:gd name="T31" fmla="*/ 20 h 139"/>
                  <a:gd name="T32" fmla="*/ 29 w 166"/>
                  <a:gd name="T33" fmla="*/ 10 h 139"/>
                  <a:gd name="T34" fmla="*/ 20 w 166"/>
                  <a:gd name="T35" fmla="*/ 0 h 139"/>
                  <a:gd name="T36" fmla="*/ 0 w 166"/>
                  <a:gd name="T37" fmla="*/ 16 h 139"/>
                  <a:gd name="T38" fmla="*/ 10 w 166"/>
                  <a:gd name="T39" fmla="*/ 27 h 139"/>
                  <a:gd name="T40" fmla="*/ 19 w 166"/>
                  <a:gd name="T41" fmla="*/ 37 h 139"/>
                  <a:gd name="T42" fmla="*/ 28 w 166"/>
                  <a:gd name="T43" fmla="*/ 48 h 139"/>
                  <a:gd name="T44" fmla="*/ 38 w 166"/>
                  <a:gd name="T45" fmla="*/ 57 h 139"/>
                  <a:gd name="T46" fmla="*/ 47 w 166"/>
                  <a:gd name="T47" fmla="*/ 65 h 139"/>
                  <a:gd name="T48" fmla="*/ 57 w 166"/>
                  <a:gd name="T49" fmla="*/ 73 h 139"/>
                  <a:gd name="T50" fmla="*/ 66 w 166"/>
                  <a:gd name="T51" fmla="*/ 80 h 139"/>
                  <a:gd name="T52" fmla="*/ 75 w 166"/>
                  <a:gd name="T53" fmla="*/ 87 h 139"/>
                  <a:gd name="T54" fmla="*/ 83 w 166"/>
                  <a:gd name="T55" fmla="*/ 94 h 139"/>
                  <a:gd name="T56" fmla="*/ 92 w 166"/>
                  <a:gd name="T57" fmla="*/ 101 h 139"/>
                  <a:gd name="T58" fmla="*/ 102 w 166"/>
                  <a:gd name="T59" fmla="*/ 106 h 139"/>
                  <a:gd name="T60" fmla="*/ 111 w 166"/>
                  <a:gd name="T61" fmla="*/ 112 h 139"/>
                  <a:gd name="T62" fmla="*/ 120 w 166"/>
                  <a:gd name="T63" fmla="*/ 117 h 139"/>
                  <a:gd name="T64" fmla="*/ 129 w 166"/>
                  <a:gd name="T65" fmla="*/ 123 h 139"/>
                  <a:gd name="T66" fmla="*/ 138 w 166"/>
                  <a:gd name="T67" fmla="*/ 127 h 139"/>
                  <a:gd name="T68" fmla="*/ 148 w 166"/>
                  <a:gd name="T69" fmla="*/ 131 h 139"/>
                  <a:gd name="T70" fmla="*/ 166 w 166"/>
                  <a:gd name="T71" fmla="*/ 120 h 139"/>
                  <a:gd name="T72" fmla="*/ 148 w 166"/>
                  <a:gd name="T73" fmla="*/ 131 h 139"/>
                  <a:gd name="T74" fmla="*/ 165 w 166"/>
                  <a:gd name="T75" fmla="*/ 139 h 139"/>
                  <a:gd name="T76" fmla="*/ 166 w 166"/>
                  <a:gd name="T77" fmla="*/ 120 h 139"/>
                  <a:gd name="T78" fmla="*/ 141 w 166"/>
                  <a:gd name="T79" fmla="*/ 119 h 13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66" h="139">
                    <a:moveTo>
                      <a:pt x="141" y="119"/>
                    </a:moveTo>
                    <a:lnTo>
                      <a:pt x="159" y="108"/>
                    </a:lnTo>
                    <a:lnTo>
                      <a:pt x="150" y="104"/>
                    </a:lnTo>
                    <a:lnTo>
                      <a:pt x="142" y="99"/>
                    </a:lnTo>
                    <a:lnTo>
                      <a:pt x="133" y="95"/>
                    </a:lnTo>
                    <a:lnTo>
                      <a:pt x="124" y="90"/>
                    </a:lnTo>
                    <a:lnTo>
                      <a:pt x="115" y="84"/>
                    </a:lnTo>
                    <a:lnTo>
                      <a:pt x="107" y="78"/>
                    </a:lnTo>
                    <a:lnTo>
                      <a:pt x="99" y="73"/>
                    </a:lnTo>
                    <a:lnTo>
                      <a:pt x="90" y="67"/>
                    </a:lnTo>
                    <a:lnTo>
                      <a:pt x="81" y="60"/>
                    </a:lnTo>
                    <a:lnTo>
                      <a:pt x="73" y="53"/>
                    </a:lnTo>
                    <a:lnTo>
                      <a:pt x="65" y="46"/>
                    </a:lnTo>
                    <a:lnTo>
                      <a:pt x="56" y="37"/>
                    </a:lnTo>
                    <a:lnTo>
                      <a:pt x="47" y="29"/>
                    </a:lnTo>
                    <a:lnTo>
                      <a:pt x="38" y="20"/>
                    </a:lnTo>
                    <a:lnTo>
                      <a:pt x="29" y="10"/>
                    </a:lnTo>
                    <a:lnTo>
                      <a:pt x="20" y="0"/>
                    </a:lnTo>
                    <a:lnTo>
                      <a:pt x="0" y="16"/>
                    </a:lnTo>
                    <a:lnTo>
                      <a:pt x="10" y="27"/>
                    </a:lnTo>
                    <a:lnTo>
                      <a:pt x="19" y="37"/>
                    </a:lnTo>
                    <a:lnTo>
                      <a:pt x="28" y="48"/>
                    </a:lnTo>
                    <a:lnTo>
                      <a:pt x="38" y="57"/>
                    </a:lnTo>
                    <a:lnTo>
                      <a:pt x="47" y="65"/>
                    </a:lnTo>
                    <a:lnTo>
                      <a:pt x="57" y="73"/>
                    </a:lnTo>
                    <a:lnTo>
                      <a:pt x="66" y="80"/>
                    </a:lnTo>
                    <a:lnTo>
                      <a:pt x="75" y="87"/>
                    </a:lnTo>
                    <a:lnTo>
                      <a:pt x="83" y="94"/>
                    </a:lnTo>
                    <a:lnTo>
                      <a:pt x="92" y="101"/>
                    </a:lnTo>
                    <a:lnTo>
                      <a:pt x="102" y="106"/>
                    </a:lnTo>
                    <a:lnTo>
                      <a:pt x="111" y="112"/>
                    </a:lnTo>
                    <a:lnTo>
                      <a:pt x="120" y="117"/>
                    </a:lnTo>
                    <a:lnTo>
                      <a:pt x="129" y="123"/>
                    </a:lnTo>
                    <a:lnTo>
                      <a:pt x="138" y="127"/>
                    </a:lnTo>
                    <a:lnTo>
                      <a:pt x="148" y="131"/>
                    </a:lnTo>
                    <a:lnTo>
                      <a:pt x="166" y="120"/>
                    </a:lnTo>
                    <a:lnTo>
                      <a:pt x="148" y="131"/>
                    </a:lnTo>
                    <a:lnTo>
                      <a:pt x="165" y="139"/>
                    </a:lnTo>
                    <a:lnTo>
                      <a:pt x="166" y="120"/>
                    </a:lnTo>
                    <a:lnTo>
                      <a:pt x="141" y="119"/>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80" name="Freeform 311">
                <a:extLst>
                  <a:ext uri="{FF2B5EF4-FFF2-40B4-BE49-F238E27FC236}">
                    <a16:creationId xmlns:a16="http://schemas.microsoft.com/office/drawing/2014/main" id="{2BE23744-7EFA-3546-3150-C8D3168D719F}"/>
                  </a:ext>
                </a:extLst>
              </p:cNvPr>
              <p:cNvSpPr>
                <a:spLocks/>
              </p:cNvSpPr>
              <p:nvPr/>
            </p:nvSpPr>
            <p:spPr bwMode="auto">
              <a:xfrm>
                <a:off x="2603" y="2366"/>
                <a:ext cx="37" cy="203"/>
              </a:xfrm>
              <a:custGeom>
                <a:avLst/>
                <a:gdLst>
                  <a:gd name="T0" fmla="*/ 32 w 37"/>
                  <a:gd name="T1" fmla="*/ 13 h 203"/>
                  <a:gd name="T2" fmla="*/ 11 w 37"/>
                  <a:gd name="T3" fmla="*/ 24 h 203"/>
                  <a:gd name="T4" fmla="*/ 0 w 37"/>
                  <a:gd name="T5" fmla="*/ 202 h 203"/>
                  <a:gd name="T6" fmla="*/ 25 w 37"/>
                  <a:gd name="T7" fmla="*/ 203 h 203"/>
                  <a:gd name="T8" fmla="*/ 37 w 37"/>
                  <a:gd name="T9" fmla="*/ 25 h 203"/>
                  <a:gd name="T10" fmla="*/ 16 w 37"/>
                  <a:gd name="T11" fmla="*/ 34 h 203"/>
                  <a:gd name="T12" fmla="*/ 32 w 37"/>
                  <a:gd name="T13" fmla="*/ 13 h 203"/>
                  <a:gd name="T14" fmla="*/ 13 w 37"/>
                  <a:gd name="T15" fmla="*/ 0 h 203"/>
                  <a:gd name="T16" fmla="*/ 11 w 37"/>
                  <a:gd name="T17" fmla="*/ 24 h 203"/>
                  <a:gd name="T18" fmla="*/ 32 w 37"/>
                  <a:gd name="T19" fmla="*/ 13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7" h="203">
                    <a:moveTo>
                      <a:pt x="32" y="13"/>
                    </a:moveTo>
                    <a:lnTo>
                      <a:pt x="11" y="24"/>
                    </a:lnTo>
                    <a:lnTo>
                      <a:pt x="0" y="202"/>
                    </a:lnTo>
                    <a:lnTo>
                      <a:pt x="25" y="203"/>
                    </a:lnTo>
                    <a:lnTo>
                      <a:pt x="37" y="25"/>
                    </a:lnTo>
                    <a:lnTo>
                      <a:pt x="16" y="34"/>
                    </a:lnTo>
                    <a:lnTo>
                      <a:pt x="32" y="13"/>
                    </a:lnTo>
                    <a:lnTo>
                      <a:pt x="13" y="0"/>
                    </a:lnTo>
                    <a:lnTo>
                      <a:pt x="11" y="24"/>
                    </a:lnTo>
                    <a:lnTo>
                      <a:pt x="32" y="13"/>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81" name="Freeform 312">
                <a:extLst>
                  <a:ext uri="{FF2B5EF4-FFF2-40B4-BE49-F238E27FC236}">
                    <a16:creationId xmlns:a16="http://schemas.microsoft.com/office/drawing/2014/main" id="{7F0145CC-BCB0-2455-A1C3-6CE0B0BCC0B2}"/>
                  </a:ext>
                </a:extLst>
              </p:cNvPr>
              <p:cNvSpPr>
                <a:spLocks/>
              </p:cNvSpPr>
              <p:nvPr/>
            </p:nvSpPr>
            <p:spPr bwMode="auto">
              <a:xfrm>
                <a:off x="2619" y="2379"/>
                <a:ext cx="134" cy="102"/>
              </a:xfrm>
              <a:custGeom>
                <a:avLst/>
                <a:gdLst>
                  <a:gd name="T0" fmla="*/ 108 w 134"/>
                  <a:gd name="T1" fmla="*/ 91 h 102"/>
                  <a:gd name="T2" fmla="*/ 129 w 134"/>
                  <a:gd name="T3" fmla="*/ 82 h 102"/>
                  <a:gd name="T4" fmla="*/ 16 w 134"/>
                  <a:gd name="T5" fmla="*/ 0 h 102"/>
                  <a:gd name="T6" fmla="*/ 0 w 134"/>
                  <a:gd name="T7" fmla="*/ 21 h 102"/>
                  <a:gd name="T8" fmla="*/ 113 w 134"/>
                  <a:gd name="T9" fmla="*/ 102 h 102"/>
                  <a:gd name="T10" fmla="*/ 134 w 134"/>
                  <a:gd name="T11" fmla="*/ 94 h 102"/>
                  <a:gd name="T12" fmla="*/ 108 w 134"/>
                  <a:gd name="T13" fmla="*/ 91 h 10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4" h="102">
                    <a:moveTo>
                      <a:pt x="108" y="91"/>
                    </a:moveTo>
                    <a:lnTo>
                      <a:pt x="129" y="82"/>
                    </a:lnTo>
                    <a:lnTo>
                      <a:pt x="16" y="0"/>
                    </a:lnTo>
                    <a:lnTo>
                      <a:pt x="0" y="21"/>
                    </a:lnTo>
                    <a:lnTo>
                      <a:pt x="113" y="102"/>
                    </a:lnTo>
                    <a:lnTo>
                      <a:pt x="134" y="94"/>
                    </a:lnTo>
                    <a:lnTo>
                      <a:pt x="108" y="9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82" name="Freeform 313">
                <a:extLst>
                  <a:ext uri="{FF2B5EF4-FFF2-40B4-BE49-F238E27FC236}">
                    <a16:creationId xmlns:a16="http://schemas.microsoft.com/office/drawing/2014/main" id="{45D8BBC0-B95E-DA73-DB8F-AFD1046F8A89}"/>
                  </a:ext>
                </a:extLst>
              </p:cNvPr>
              <p:cNvSpPr>
                <a:spLocks/>
              </p:cNvSpPr>
              <p:nvPr/>
            </p:nvSpPr>
            <p:spPr bwMode="auto">
              <a:xfrm>
                <a:off x="2727" y="2335"/>
                <a:ext cx="41" cy="138"/>
              </a:xfrm>
              <a:custGeom>
                <a:avLst/>
                <a:gdLst>
                  <a:gd name="T0" fmla="*/ 16 w 41"/>
                  <a:gd name="T1" fmla="*/ 0 h 138"/>
                  <a:gd name="T2" fmla="*/ 16 w 41"/>
                  <a:gd name="T3" fmla="*/ 4 h 138"/>
                  <a:gd name="T4" fmla="*/ 15 w 41"/>
                  <a:gd name="T5" fmla="*/ 10 h 138"/>
                  <a:gd name="T6" fmla="*/ 14 w 41"/>
                  <a:gd name="T7" fmla="*/ 18 h 138"/>
                  <a:gd name="T8" fmla="*/ 13 w 41"/>
                  <a:gd name="T9" fmla="*/ 28 h 138"/>
                  <a:gd name="T10" fmla="*/ 12 w 41"/>
                  <a:gd name="T11" fmla="*/ 37 h 138"/>
                  <a:gd name="T12" fmla="*/ 11 w 41"/>
                  <a:gd name="T13" fmla="*/ 49 h 138"/>
                  <a:gd name="T14" fmla="*/ 9 w 41"/>
                  <a:gd name="T15" fmla="*/ 61 h 138"/>
                  <a:gd name="T16" fmla="*/ 8 w 41"/>
                  <a:gd name="T17" fmla="*/ 73 h 138"/>
                  <a:gd name="T18" fmla="*/ 6 w 41"/>
                  <a:gd name="T19" fmla="*/ 85 h 138"/>
                  <a:gd name="T20" fmla="*/ 5 w 41"/>
                  <a:gd name="T21" fmla="*/ 96 h 138"/>
                  <a:gd name="T22" fmla="*/ 3 w 41"/>
                  <a:gd name="T23" fmla="*/ 106 h 138"/>
                  <a:gd name="T24" fmla="*/ 3 w 41"/>
                  <a:gd name="T25" fmla="*/ 116 h 138"/>
                  <a:gd name="T26" fmla="*/ 2 w 41"/>
                  <a:gd name="T27" fmla="*/ 123 h 138"/>
                  <a:gd name="T28" fmla="*/ 1 w 41"/>
                  <a:gd name="T29" fmla="*/ 129 h 138"/>
                  <a:gd name="T30" fmla="*/ 0 w 41"/>
                  <a:gd name="T31" fmla="*/ 133 h 138"/>
                  <a:gd name="T32" fmla="*/ 0 w 41"/>
                  <a:gd name="T33" fmla="*/ 135 h 138"/>
                  <a:gd name="T34" fmla="*/ 26 w 41"/>
                  <a:gd name="T35" fmla="*/ 138 h 138"/>
                  <a:gd name="T36" fmla="*/ 26 w 41"/>
                  <a:gd name="T37" fmla="*/ 136 h 138"/>
                  <a:gd name="T38" fmla="*/ 26 w 41"/>
                  <a:gd name="T39" fmla="*/ 133 h 138"/>
                  <a:gd name="T40" fmla="*/ 27 w 41"/>
                  <a:gd name="T41" fmla="*/ 126 h 138"/>
                  <a:gd name="T42" fmla="*/ 27 w 41"/>
                  <a:gd name="T43" fmla="*/ 118 h 138"/>
                  <a:gd name="T44" fmla="*/ 29 w 41"/>
                  <a:gd name="T45" fmla="*/ 109 h 138"/>
                  <a:gd name="T46" fmla="*/ 31 w 41"/>
                  <a:gd name="T47" fmla="*/ 99 h 138"/>
                  <a:gd name="T48" fmla="*/ 31 w 41"/>
                  <a:gd name="T49" fmla="*/ 88 h 138"/>
                  <a:gd name="T50" fmla="*/ 33 w 41"/>
                  <a:gd name="T51" fmla="*/ 76 h 138"/>
                  <a:gd name="T52" fmla="*/ 35 w 41"/>
                  <a:gd name="T53" fmla="*/ 65 h 138"/>
                  <a:gd name="T54" fmla="*/ 36 w 41"/>
                  <a:gd name="T55" fmla="*/ 52 h 138"/>
                  <a:gd name="T56" fmla="*/ 37 w 41"/>
                  <a:gd name="T57" fmla="*/ 41 h 138"/>
                  <a:gd name="T58" fmla="*/ 39 w 41"/>
                  <a:gd name="T59" fmla="*/ 31 h 138"/>
                  <a:gd name="T60" fmla="*/ 40 w 41"/>
                  <a:gd name="T61" fmla="*/ 21 h 138"/>
                  <a:gd name="T62" fmla="*/ 40 w 41"/>
                  <a:gd name="T63" fmla="*/ 13 h 138"/>
                  <a:gd name="T64" fmla="*/ 41 w 41"/>
                  <a:gd name="T65" fmla="*/ 7 h 138"/>
                  <a:gd name="T66" fmla="*/ 41 w 41"/>
                  <a:gd name="T67" fmla="*/ 2 h 138"/>
                  <a:gd name="T68" fmla="*/ 16 w 41"/>
                  <a:gd name="T69" fmla="*/ 0 h 13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1" h="138">
                    <a:moveTo>
                      <a:pt x="16" y="0"/>
                    </a:moveTo>
                    <a:lnTo>
                      <a:pt x="16" y="4"/>
                    </a:lnTo>
                    <a:lnTo>
                      <a:pt x="15" y="10"/>
                    </a:lnTo>
                    <a:lnTo>
                      <a:pt x="14" y="18"/>
                    </a:lnTo>
                    <a:lnTo>
                      <a:pt x="13" y="28"/>
                    </a:lnTo>
                    <a:lnTo>
                      <a:pt x="12" y="37"/>
                    </a:lnTo>
                    <a:lnTo>
                      <a:pt x="11" y="49"/>
                    </a:lnTo>
                    <a:lnTo>
                      <a:pt x="9" y="61"/>
                    </a:lnTo>
                    <a:lnTo>
                      <a:pt x="8" y="73"/>
                    </a:lnTo>
                    <a:lnTo>
                      <a:pt x="6" y="85"/>
                    </a:lnTo>
                    <a:lnTo>
                      <a:pt x="5" y="96"/>
                    </a:lnTo>
                    <a:lnTo>
                      <a:pt x="3" y="106"/>
                    </a:lnTo>
                    <a:lnTo>
                      <a:pt x="3" y="116"/>
                    </a:lnTo>
                    <a:lnTo>
                      <a:pt x="2" y="123"/>
                    </a:lnTo>
                    <a:lnTo>
                      <a:pt x="1" y="129"/>
                    </a:lnTo>
                    <a:lnTo>
                      <a:pt x="0" y="133"/>
                    </a:lnTo>
                    <a:lnTo>
                      <a:pt x="0" y="135"/>
                    </a:lnTo>
                    <a:lnTo>
                      <a:pt x="26" y="138"/>
                    </a:lnTo>
                    <a:lnTo>
                      <a:pt x="26" y="136"/>
                    </a:lnTo>
                    <a:lnTo>
                      <a:pt x="26" y="133"/>
                    </a:lnTo>
                    <a:lnTo>
                      <a:pt x="27" y="126"/>
                    </a:lnTo>
                    <a:lnTo>
                      <a:pt x="27" y="118"/>
                    </a:lnTo>
                    <a:lnTo>
                      <a:pt x="29" y="109"/>
                    </a:lnTo>
                    <a:lnTo>
                      <a:pt x="31" y="99"/>
                    </a:lnTo>
                    <a:lnTo>
                      <a:pt x="31" y="88"/>
                    </a:lnTo>
                    <a:lnTo>
                      <a:pt x="33" y="76"/>
                    </a:lnTo>
                    <a:lnTo>
                      <a:pt x="35" y="65"/>
                    </a:lnTo>
                    <a:lnTo>
                      <a:pt x="36" y="52"/>
                    </a:lnTo>
                    <a:lnTo>
                      <a:pt x="37" y="41"/>
                    </a:lnTo>
                    <a:lnTo>
                      <a:pt x="39" y="31"/>
                    </a:lnTo>
                    <a:lnTo>
                      <a:pt x="40" y="21"/>
                    </a:lnTo>
                    <a:lnTo>
                      <a:pt x="40" y="13"/>
                    </a:lnTo>
                    <a:lnTo>
                      <a:pt x="41" y="7"/>
                    </a:lnTo>
                    <a:lnTo>
                      <a:pt x="41" y="2"/>
                    </a:lnTo>
                    <a:lnTo>
                      <a:pt x="16"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83" name="Freeform 314">
                <a:extLst>
                  <a:ext uri="{FF2B5EF4-FFF2-40B4-BE49-F238E27FC236}">
                    <a16:creationId xmlns:a16="http://schemas.microsoft.com/office/drawing/2014/main" id="{980B694E-626F-ABA1-7346-162C55D63773}"/>
                  </a:ext>
                </a:extLst>
              </p:cNvPr>
              <p:cNvSpPr>
                <a:spLocks/>
              </p:cNvSpPr>
              <p:nvPr/>
            </p:nvSpPr>
            <p:spPr bwMode="auto">
              <a:xfrm>
                <a:off x="2736" y="2193"/>
                <a:ext cx="40" cy="144"/>
              </a:xfrm>
              <a:custGeom>
                <a:avLst/>
                <a:gdLst>
                  <a:gd name="T0" fmla="*/ 0 w 40"/>
                  <a:gd name="T1" fmla="*/ 6 h 144"/>
                  <a:gd name="T2" fmla="*/ 4 w 40"/>
                  <a:gd name="T3" fmla="*/ 24 h 144"/>
                  <a:gd name="T4" fmla="*/ 7 w 40"/>
                  <a:gd name="T5" fmla="*/ 40 h 144"/>
                  <a:gd name="T6" fmla="*/ 10 w 40"/>
                  <a:gd name="T7" fmla="*/ 55 h 144"/>
                  <a:gd name="T8" fmla="*/ 12 w 40"/>
                  <a:gd name="T9" fmla="*/ 67 h 144"/>
                  <a:gd name="T10" fmla="*/ 13 w 40"/>
                  <a:gd name="T11" fmla="*/ 76 h 144"/>
                  <a:gd name="T12" fmla="*/ 13 w 40"/>
                  <a:gd name="T13" fmla="*/ 86 h 144"/>
                  <a:gd name="T14" fmla="*/ 13 w 40"/>
                  <a:gd name="T15" fmla="*/ 93 h 144"/>
                  <a:gd name="T16" fmla="*/ 13 w 40"/>
                  <a:gd name="T17" fmla="*/ 98 h 144"/>
                  <a:gd name="T18" fmla="*/ 13 w 40"/>
                  <a:gd name="T19" fmla="*/ 104 h 144"/>
                  <a:gd name="T20" fmla="*/ 13 w 40"/>
                  <a:gd name="T21" fmla="*/ 108 h 144"/>
                  <a:gd name="T22" fmla="*/ 12 w 40"/>
                  <a:gd name="T23" fmla="*/ 113 h 144"/>
                  <a:gd name="T24" fmla="*/ 11 w 40"/>
                  <a:gd name="T25" fmla="*/ 118 h 144"/>
                  <a:gd name="T26" fmla="*/ 10 w 40"/>
                  <a:gd name="T27" fmla="*/ 122 h 144"/>
                  <a:gd name="T28" fmla="*/ 8 w 40"/>
                  <a:gd name="T29" fmla="*/ 128 h 144"/>
                  <a:gd name="T30" fmla="*/ 8 w 40"/>
                  <a:gd name="T31" fmla="*/ 135 h 144"/>
                  <a:gd name="T32" fmla="*/ 7 w 40"/>
                  <a:gd name="T33" fmla="*/ 142 h 144"/>
                  <a:gd name="T34" fmla="*/ 32 w 40"/>
                  <a:gd name="T35" fmla="*/ 144 h 144"/>
                  <a:gd name="T36" fmla="*/ 33 w 40"/>
                  <a:gd name="T37" fmla="*/ 138 h 144"/>
                  <a:gd name="T38" fmla="*/ 34 w 40"/>
                  <a:gd name="T39" fmla="*/ 132 h 144"/>
                  <a:gd name="T40" fmla="*/ 36 w 40"/>
                  <a:gd name="T41" fmla="*/ 128 h 144"/>
                  <a:gd name="T42" fmla="*/ 36 w 40"/>
                  <a:gd name="T43" fmla="*/ 122 h 144"/>
                  <a:gd name="T44" fmla="*/ 37 w 40"/>
                  <a:gd name="T45" fmla="*/ 117 h 144"/>
                  <a:gd name="T46" fmla="*/ 38 w 40"/>
                  <a:gd name="T47" fmla="*/ 112 h 144"/>
                  <a:gd name="T48" fmla="*/ 39 w 40"/>
                  <a:gd name="T49" fmla="*/ 106 h 144"/>
                  <a:gd name="T50" fmla="*/ 40 w 40"/>
                  <a:gd name="T51" fmla="*/ 100 h 144"/>
                  <a:gd name="T52" fmla="*/ 40 w 40"/>
                  <a:gd name="T53" fmla="*/ 91 h 144"/>
                  <a:gd name="T54" fmla="*/ 39 w 40"/>
                  <a:gd name="T55" fmla="*/ 83 h 144"/>
                  <a:gd name="T56" fmla="*/ 38 w 40"/>
                  <a:gd name="T57" fmla="*/ 74 h 144"/>
                  <a:gd name="T58" fmla="*/ 37 w 40"/>
                  <a:gd name="T59" fmla="*/ 63 h 144"/>
                  <a:gd name="T60" fmla="*/ 36 w 40"/>
                  <a:gd name="T61" fmla="*/ 51 h 144"/>
                  <a:gd name="T62" fmla="*/ 32 w 40"/>
                  <a:gd name="T63" fmla="*/ 36 h 144"/>
                  <a:gd name="T64" fmla="*/ 30 w 40"/>
                  <a:gd name="T65" fmla="*/ 20 h 144"/>
                  <a:gd name="T66" fmla="*/ 26 w 40"/>
                  <a:gd name="T67" fmla="*/ 0 h 144"/>
                  <a:gd name="T68" fmla="*/ 0 w 40"/>
                  <a:gd name="T69" fmla="*/ 6 h 1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0" h="144">
                    <a:moveTo>
                      <a:pt x="0" y="6"/>
                    </a:moveTo>
                    <a:lnTo>
                      <a:pt x="4" y="24"/>
                    </a:lnTo>
                    <a:lnTo>
                      <a:pt x="7" y="40"/>
                    </a:lnTo>
                    <a:lnTo>
                      <a:pt x="10" y="55"/>
                    </a:lnTo>
                    <a:lnTo>
                      <a:pt x="12" y="67"/>
                    </a:lnTo>
                    <a:lnTo>
                      <a:pt x="13" y="76"/>
                    </a:lnTo>
                    <a:lnTo>
                      <a:pt x="13" y="86"/>
                    </a:lnTo>
                    <a:lnTo>
                      <a:pt x="13" y="93"/>
                    </a:lnTo>
                    <a:lnTo>
                      <a:pt x="13" y="98"/>
                    </a:lnTo>
                    <a:lnTo>
                      <a:pt x="13" y="104"/>
                    </a:lnTo>
                    <a:lnTo>
                      <a:pt x="13" y="108"/>
                    </a:lnTo>
                    <a:lnTo>
                      <a:pt x="12" y="113"/>
                    </a:lnTo>
                    <a:lnTo>
                      <a:pt x="11" y="118"/>
                    </a:lnTo>
                    <a:lnTo>
                      <a:pt x="10" y="122"/>
                    </a:lnTo>
                    <a:lnTo>
                      <a:pt x="8" y="128"/>
                    </a:lnTo>
                    <a:lnTo>
                      <a:pt x="8" y="135"/>
                    </a:lnTo>
                    <a:lnTo>
                      <a:pt x="7" y="142"/>
                    </a:lnTo>
                    <a:lnTo>
                      <a:pt x="32" y="144"/>
                    </a:lnTo>
                    <a:lnTo>
                      <a:pt x="33" y="138"/>
                    </a:lnTo>
                    <a:lnTo>
                      <a:pt x="34" y="132"/>
                    </a:lnTo>
                    <a:lnTo>
                      <a:pt x="36" y="128"/>
                    </a:lnTo>
                    <a:lnTo>
                      <a:pt x="36" y="122"/>
                    </a:lnTo>
                    <a:lnTo>
                      <a:pt x="37" y="117"/>
                    </a:lnTo>
                    <a:lnTo>
                      <a:pt x="38" y="112"/>
                    </a:lnTo>
                    <a:lnTo>
                      <a:pt x="39" y="106"/>
                    </a:lnTo>
                    <a:lnTo>
                      <a:pt x="40" y="100"/>
                    </a:lnTo>
                    <a:lnTo>
                      <a:pt x="40" y="91"/>
                    </a:lnTo>
                    <a:lnTo>
                      <a:pt x="39" y="83"/>
                    </a:lnTo>
                    <a:lnTo>
                      <a:pt x="38" y="74"/>
                    </a:lnTo>
                    <a:lnTo>
                      <a:pt x="37" y="63"/>
                    </a:lnTo>
                    <a:lnTo>
                      <a:pt x="36" y="51"/>
                    </a:lnTo>
                    <a:lnTo>
                      <a:pt x="32" y="36"/>
                    </a:lnTo>
                    <a:lnTo>
                      <a:pt x="30" y="20"/>
                    </a:lnTo>
                    <a:lnTo>
                      <a:pt x="26" y="0"/>
                    </a:lnTo>
                    <a:lnTo>
                      <a:pt x="0" y="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84" name="Freeform 315">
                <a:extLst>
                  <a:ext uri="{FF2B5EF4-FFF2-40B4-BE49-F238E27FC236}">
                    <a16:creationId xmlns:a16="http://schemas.microsoft.com/office/drawing/2014/main" id="{F84AF5B7-3E76-FB06-806E-8B3B373BBE9D}"/>
                  </a:ext>
                </a:extLst>
              </p:cNvPr>
              <p:cNvSpPr>
                <a:spLocks/>
              </p:cNvSpPr>
              <p:nvPr/>
            </p:nvSpPr>
            <p:spPr bwMode="auto">
              <a:xfrm>
                <a:off x="2025" y="1831"/>
                <a:ext cx="320" cy="328"/>
              </a:xfrm>
              <a:custGeom>
                <a:avLst/>
                <a:gdLst>
                  <a:gd name="T0" fmla="*/ 48 w 320"/>
                  <a:gd name="T1" fmla="*/ 318 h 328"/>
                  <a:gd name="T2" fmla="*/ 33 w 320"/>
                  <a:gd name="T3" fmla="*/ 267 h 328"/>
                  <a:gd name="T4" fmla="*/ 27 w 320"/>
                  <a:gd name="T5" fmla="*/ 220 h 328"/>
                  <a:gd name="T6" fmla="*/ 28 w 320"/>
                  <a:gd name="T7" fmla="*/ 178 h 328"/>
                  <a:gd name="T8" fmla="*/ 36 w 320"/>
                  <a:gd name="T9" fmla="*/ 140 h 328"/>
                  <a:gd name="T10" fmla="*/ 49 w 320"/>
                  <a:gd name="T11" fmla="*/ 107 h 328"/>
                  <a:gd name="T12" fmla="*/ 67 w 320"/>
                  <a:gd name="T13" fmla="*/ 79 h 328"/>
                  <a:gd name="T14" fmla="*/ 88 w 320"/>
                  <a:gd name="T15" fmla="*/ 57 h 328"/>
                  <a:gd name="T16" fmla="*/ 111 w 320"/>
                  <a:gd name="T17" fmla="*/ 41 h 328"/>
                  <a:gd name="T18" fmla="*/ 136 w 320"/>
                  <a:gd name="T19" fmla="*/ 30 h 328"/>
                  <a:gd name="T20" fmla="*/ 162 w 320"/>
                  <a:gd name="T21" fmla="*/ 26 h 328"/>
                  <a:gd name="T22" fmla="*/ 188 w 320"/>
                  <a:gd name="T23" fmla="*/ 29 h 328"/>
                  <a:gd name="T24" fmla="*/ 213 w 320"/>
                  <a:gd name="T25" fmla="*/ 38 h 328"/>
                  <a:gd name="T26" fmla="*/ 238 w 320"/>
                  <a:gd name="T27" fmla="*/ 55 h 328"/>
                  <a:gd name="T28" fmla="*/ 261 w 320"/>
                  <a:gd name="T29" fmla="*/ 81 h 328"/>
                  <a:gd name="T30" fmla="*/ 280 w 320"/>
                  <a:gd name="T31" fmla="*/ 116 h 328"/>
                  <a:gd name="T32" fmla="*/ 295 w 320"/>
                  <a:gd name="T33" fmla="*/ 159 h 328"/>
                  <a:gd name="T34" fmla="*/ 313 w 320"/>
                  <a:gd name="T35" fmla="*/ 127 h 328"/>
                  <a:gd name="T36" fmla="*/ 293 w 320"/>
                  <a:gd name="T37" fmla="*/ 84 h 328"/>
                  <a:gd name="T38" fmla="*/ 269 w 320"/>
                  <a:gd name="T39" fmla="*/ 50 h 328"/>
                  <a:gd name="T40" fmla="*/ 241 w 320"/>
                  <a:gd name="T41" fmla="*/ 25 h 328"/>
                  <a:gd name="T42" fmla="*/ 210 w 320"/>
                  <a:gd name="T43" fmla="*/ 9 h 328"/>
                  <a:gd name="T44" fmla="*/ 177 w 320"/>
                  <a:gd name="T45" fmla="*/ 1 h 328"/>
                  <a:gd name="T46" fmla="*/ 145 w 320"/>
                  <a:gd name="T47" fmla="*/ 2 h 328"/>
                  <a:gd name="T48" fmla="*/ 113 w 320"/>
                  <a:gd name="T49" fmla="*/ 10 h 328"/>
                  <a:gd name="T50" fmla="*/ 84 w 320"/>
                  <a:gd name="T51" fmla="*/ 27 h 328"/>
                  <a:gd name="T52" fmla="*/ 57 w 320"/>
                  <a:gd name="T53" fmla="*/ 50 h 328"/>
                  <a:gd name="T54" fmla="*/ 35 w 320"/>
                  <a:gd name="T55" fmla="*/ 79 h 328"/>
                  <a:gd name="T56" fmla="*/ 18 w 320"/>
                  <a:gd name="T57" fmla="*/ 113 h 328"/>
                  <a:gd name="T58" fmla="*/ 5 w 320"/>
                  <a:gd name="T59" fmla="*/ 154 h 328"/>
                  <a:gd name="T60" fmla="*/ 0 w 320"/>
                  <a:gd name="T61" fmla="*/ 198 h 328"/>
                  <a:gd name="T62" fmla="*/ 4 w 320"/>
                  <a:gd name="T63" fmla="*/ 247 h 328"/>
                  <a:gd name="T64" fmla="*/ 14 w 320"/>
                  <a:gd name="T65" fmla="*/ 299 h 328"/>
                  <a:gd name="T66" fmla="*/ 24 w 320"/>
                  <a:gd name="T67" fmla="*/ 328 h 32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0" h="328">
                    <a:moveTo>
                      <a:pt x="47" y="317"/>
                    </a:moveTo>
                    <a:lnTo>
                      <a:pt x="48" y="318"/>
                    </a:lnTo>
                    <a:lnTo>
                      <a:pt x="40" y="293"/>
                    </a:lnTo>
                    <a:lnTo>
                      <a:pt x="33" y="267"/>
                    </a:lnTo>
                    <a:lnTo>
                      <a:pt x="29" y="244"/>
                    </a:lnTo>
                    <a:lnTo>
                      <a:pt x="27" y="220"/>
                    </a:lnTo>
                    <a:lnTo>
                      <a:pt x="27" y="199"/>
                    </a:lnTo>
                    <a:lnTo>
                      <a:pt x="28" y="178"/>
                    </a:lnTo>
                    <a:lnTo>
                      <a:pt x="32" y="159"/>
                    </a:lnTo>
                    <a:lnTo>
                      <a:pt x="36" y="140"/>
                    </a:lnTo>
                    <a:lnTo>
                      <a:pt x="42" y="123"/>
                    </a:lnTo>
                    <a:lnTo>
                      <a:pt x="49" y="107"/>
                    </a:lnTo>
                    <a:lnTo>
                      <a:pt x="57" y="93"/>
                    </a:lnTo>
                    <a:lnTo>
                      <a:pt x="67" y="79"/>
                    </a:lnTo>
                    <a:lnTo>
                      <a:pt x="76" y="68"/>
                    </a:lnTo>
                    <a:lnTo>
                      <a:pt x="88" y="57"/>
                    </a:lnTo>
                    <a:lnTo>
                      <a:pt x="98" y="48"/>
                    </a:lnTo>
                    <a:lnTo>
                      <a:pt x="111" y="41"/>
                    </a:lnTo>
                    <a:lnTo>
                      <a:pt x="123" y="35"/>
                    </a:lnTo>
                    <a:lnTo>
                      <a:pt x="136" y="30"/>
                    </a:lnTo>
                    <a:lnTo>
                      <a:pt x="149" y="27"/>
                    </a:lnTo>
                    <a:lnTo>
                      <a:pt x="162" y="26"/>
                    </a:lnTo>
                    <a:lnTo>
                      <a:pt x="174" y="27"/>
                    </a:lnTo>
                    <a:lnTo>
                      <a:pt x="188" y="29"/>
                    </a:lnTo>
                    <a:lnTo>
                      <a:pt x="201" y="32"/>
                    </a:lnTo>
                    <a:lnTo>
                      <a:pt x="213" y="38"/>
                    </a:lnTo>
                    <a:lnTo>
                      <a:pt x="226" y="46"/>
                    </a:lnTo>
                    <a:lnTo>
                      <a:pt x="238" y="55"/>
                    </a:lnTo>
                    <a:lnTo>
                      <a:pt x="249" y="68"/>
                    </a:lnTo>
                    <a:lnTo>
                      <a:pt x="261" y="81"/>
                    </a:lnTo>
                    <a:lnTo>
                      <a:pt x="271" y="97"/>
                    </a:lnTo>
                    <a:lnTo>
                      <a:pt x="280" y="116"/>
                    </a:lnTo>
                    <a:lnTo>
                      <a:pt x="289" y="136"/>
                    </a:lnTo>
                    <a:lnTo>
                      <a:pt x="295" y="159"/>
                    </a:lnTo>
                    <a:lnTo>
                      <a:pt x="320" y="153"/>
                    </a:lnTo>
                    <a:lnTo>
                      <a:pt x="313" y="127"/>
                    </a:lnTo>
                    <a:lnTo>
                      <a:pt x="303" y="105"/>
                    </a:lnTo>
                    <a:lnTo>
                      <a:pt x="293" y="84"/>
                    </a:lnTo>
                    <a:lnTo>
                      <a:pt x="281" y="66"/>
                    </a:lnTo>
                    <a:lnTo>
                      <a:pt x="269" y="50"/>
                    </a:lnTo>
                    <a:lnTo>
                      <a:pt x="256" y="37"/>
                    </a:lnTo>
                    <a:lnTo>
                      <a:pt x="241" y="25"/>
                    </a:lnTo>
                    <a:lnTo>
                      <a:pt x="225" y="15"/>
                    </a:lnTo>
                    <a:lnTo>
                      <a:pt x="210" y="9"/>
                    </a:lnTo>
                    <a:lnTo>
                      <a:pt x="194" y="4"/>
                    </a:lnTo>
                    <a:lnTo>
                      <a:pt x="177" y="1"/>
                    </a:lnTo>
                    <a:lnTo>
                      <a:pt x="161" y="0"/>
                    </a:lnTo>
                    <a:lnTo>
                      <a:pt x="145" y="2"/>
                    </a:lnTo>
                    <a:lnTo>
                      <a:pt x="130" y="5"/>
                    </a:lnTo>
                    <a:lnTo>
                      <a:pt x="113" y="10"/>
                    </a:lnTo>
                    <a:lnTo>
                      <a:pt x="98" y="18"/>
                    </a:lnTo>
                    <a:lnTo>
                      <a:pt x="84" y="27"/>
                    </a:lnTo>
                    <a:lnTo>
                      <a:pt x="70" y="37"/>
                    </a:lnTo>
                    <a:lnTo>
                      <a:pt x="57" y="50"/>
                    </a:lnTo>
                    <a:lnTo>
                      <a:pt x="46" y="64"/>
                    </a:lnTo>
                    <a:lnTo>
                      <a:pt x="35" y="79"/>
                    </a:lnTo>
                    <a:lnTo>
                      <a:pt x="26" y="95"/>
                    </a:lnTo>
                    <a:lnTo>
                      <a:pt x="18" y="113"/>
                    </a:lnTo>
                    <a:lnTo>
                      <a:pt x="11" y="132"/>
                    </a:lnTo>
                    <a:lnTo>
                      <a:pt x="5" y="154"/>
                    </a:lnTo>
                    <a:lnTo>
                      <a:pt x="2" y="175"/>
                    </a:lnTo>
                    <a:lnTo>
                      <a:pt x="0" y="198"/>
                    </a:lnTo>
                    <a:lnTo>
                      <a:pt x="1" y="222"/>
                    </a:lnTo>
                    <a:lnTo>
                      <a:pt x="4" y="247"/>
                    </a:lnTo>
                    <a:lnTo>
                      <a:pt x="8" y="273"/>
                    </a:lnTo>
                    <a:lnTo>
                      <a:pt x="14" y="299"/>
                    </a:lnTo>
                    <a:lnTo>
                      <a:pt x="23" y="327"/>
                    </a:lnTo>
                    <a:lnTo>
                      <a:pt x="24" y="328"/>
                    </a:lnTo>
                    <a:lnTo>
                      <a:pt x="47" y="317"/>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85" name="Freeform 316">
                <a:extLst>
                  <a:ext uri="{FF2B5EF4-FFF2-40B4-BE49-F238E27FC236}">
                    <a16:creationId xmlns:a16="http://schemas.microsoft.com/office/drawing/2014/main" id="{AC7F3A6A-3C0A-92F5-A64D-6B5A382A79DD}"/>
                  </a:ext>
                </a:extLst>
              </p:cNvPr>
              <p:cNvSpPr>
                <a:spLocks/>
              </p:cNvSpPr>
              <p:nvPr/>
            </p:nvSpPr>
            <p:spPr bwMode="auto">
              <a:xfrm>
                <a:off x="2048" y="2148"/>
                <a:ext cx="38" cy="60"/>
              </a:xfrm>
              <a:custGeom>
                <a:avLst/>
                <a:gdLst>
                  <a:gd name="T0" fmla="*/ 38 w 38"/>
                  <a:gd name="T1" fmla="*/ 47 h 60"/>
                  <a:gd name="T2" fmla="*/ 38 w 38"/>
                  <a:gd name="T3" fmla="*/ 47 h 60"/>
                  <a:gd name="T4" fmla="*/ 34 w 38"/>
                  <a:gd name="T5" fmla="*/ 39 h 60"/>
                  <a:gd name="T6" fmla="*/ 31 w 38"/>
                  <a:gd name="T7" fmla="*/ 32 h 60"/>
                  <a:gd name="T8" fmla="*/ 29 w 38"/>
                  <a:gd name="T9" fmla="*/ 25 h 60"/>
                  <a:gd name="T10" fmla="*/ 28 w 38"/>
                  <a:gd name="T11" fmla="*/ 19 h 60"/>
                  <a:gd name="T12" fmla="*/ 27 w 38"/>
                  <a:gd name="T13" fmla="*/ 15 h 60"/>
                  <a:gd name="T14" fmla="*/ 27 w 38"/>
                  <a:gd name="T15" fmla="*/ 9 h 60"/>
                  <a:gd name="T16" fmla="*/ 26 w 38"/>
                  <a:gd name="T17" fmla="*/ 5 h 60"/>
                  <a:gd name="T18" fmla="*/ 24 w 38"/>
                  <a:gd name="T19" fmla="*/ 0 h 60"/>
                  <a:gd name="T20" fmla="*/ 1 w 38"/>
                  <a:gd name="T21" fmla="*/ 11 h 60"/>
                  <a:gd name="T22" fmla="*/ 0 w 38"/>
                  <a:gd name="T23" fmla="*/ 10 h 60"/>
                  <a:gd name="T24" fmla="*/ 1 w 38"/>
                  <a:gd name="T25" fmla="*/ 13 h 60"/>
                  <a:gd name="T26" fmla="*/ 2 w 38"/>
                  <a:gd name="T27" fmla="*/ 17 h 60"/>
                  <a:gd name="T28" fmla="*/ 2 w 38"/>
                  <a:gd name="T29" fmla="*/ 23 h 60"/>
                  <a:gd name="T30" fmla="*/ 4 w 38"/>
                  <a:gd name="T31" fmla="*/ 32 h 60"/>
                  <a:gd name="T32" fmla="*/ 7 w 38"/>
                  <a:gd name="T33" fmla="*/ 41 h 60"/>
                  <a:gd name="T34" fmla="*/ 11 w 38"/>
                  <a:gd name="T35" fmla="*/ 50 h 60"/>
                  <a:gd name="T36" fmla="*/ 16 w 38"/>
                  <a:gd name="T37" fmla="*/ 60 h 60"/>
                  <a:gd name="T38" fmla="*/ 15 w 38"/>
                  <a:gd name="T39" fmla="*/ 60 h 60"/>
                  <a:gd name="T40" fmla="*/ 38 w 38"/>
                  <a:gd name="T41" fmla="*/ 47 h 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8" h="60">
                    <a:moveTo>
                      <a:pt x="38" y="47"/>
                    </a:moveTo>
                    <a:lnTo>
                      <a:pt x="38" y="47"/>
                    </a:lnTo>
                    <a:lnTo>
                      <a:pt x="34" y="39"/>
                    </a:lnTo>
                    <a:lnTo>
                      <a:pt x="31" y="32"/>
                    </a:lnTo>
                    <a:lnTo>
                      <a:pt x="29" y="25"/>
                    </a:lnTo>
                    <a:lnTo>
                      <a:pt x="28" y="19"/>
                    </a:lnTo>
                    <a:lnTo>
                      <a:pt x="27" y="15"/>
                    </a:lnTo>
                    <a:lnTo>
                      <a:pt x="27" y="9"/>
                    </a:lnTo>
                    <a:lnTo>
                      <a:pt x="26" y="5"/>
                    </a:lnTo>
                    <a:lnTo>
                      <a:pt x="24" y="0"/>
                    </a:lnTo>
                    <a:lnTo>
                      <a:pt x="1" y="11"/>
                    </a:lnTo>
                    <a:lnTo>
                      <a:pt x="0" y="10"/>
                    </a:lnTo>
                    <a:lnTo>
                      <a:pt x="1" y="13"/>
                    </a:lnTo>
                    <a:lnTo>
                      <a:pt x="2" y="17"/>
                    </a:lnTo>
                    <a:lnTo>
                      <a:pt x="2" y="23"/>
                    </a:lnTo>
                    <a:lnTo>
                      <a:pt x="4" y="32"/>
                    </a:lnTo>
                    <a:lnTo>
                      <a:pt x="7" y="41"/>
                    </a:lnTo>
                    <a:lnTo>
                      <a:pt x="11" y="50"/>
                    </a:lnTo>
                    <a:lnTo>
                      <a:pt x="16" y="60"/>
                    </a:lnTo>
                    <a:lnTo>
                      <a:pt x="15" y="60"/>
                    </a:lnTo>
                    <a:lnTo>
                      <a:pt x="38" y="47"/>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86" name="Freeform 317">
                <a:extLst>
                  <a:ext uri="{FF2B5EF4-FFF2-40B4-BE49-F238E27FC236}">
                    <a16:creationId xmlns:a16="http://schemas.microsoft.com/office/drawing/2014/main" id="{9160A97B-B34A-C192-67C9-265FC3BB55EE}"/>
                  </a:ext>
                </a:extLst>
              </p:cNvPr>
              <p:cNvSpPr>
                <a:spLocks/>
              </p:cNvSpPr>
              <p:nvPr/>
            </p:nvSpPr>
            <p:spPr bwMode="auto">
              <a:xfrm>
                <a:off x="2063" y="2195"/>
                <a:ext cx="53" cy="145"/>
              </a:xfrm>
              <a:custGeom>
                <a:avLst/>
                <a:gdLst>
                  <a:gd name="T0" fmla="*/ 29 w 53"/>
                  <a:gd name="T1" fmla="*/ 116 h 145"/>
                  <a:gd name="T2" fmla="*/ 50 w 53"/>
                  <a:gd name="T3" fmla="*/ 113 h 145"/>
                  <a:gd name="T4" fmla="*/ 48 w 53"/>
                  <a:gd name="T5" fmla="*/ 111 h 145"/>
                  <a:gd name="T6" fmla="*/ 46 w 53"/>
                  <a:gd name="T7" fmla="*/ 108 h 145"/>
                  <a:gd name="T8" fmla="*/ 46 w 53"/>
                  <a:gd name="T9" fmla="*/ 106 h 145"/>
                  <a:gd name="T10" fmla="*/ 46 w 53"/>
                  <a:gd name="T11" fmla="*/ 102 h 145"/>
                  <a:gd name="T12" fmla="*/ 45 w 53"/>
                  <a:gd name="T13" fmla="*/ 98 h 145"/>
                  <a:gd name="T14" fmla="*/ 45 w 53"/>
                  <a:gd name="T15" fmla="*/ 93 h 145"/>
                  <a:gd name="T16" fmla="*/ 45 w 53"/>
                  <a:gd name="T17" fmla="*/ 87 h 145"/>
                  <a:gd name="T18" fmla="*/ 45 w 53"/>
                  <a:gd name="T19" fmla="*/ 80 h 145"/>
                  <a:gd name="T20" fmla="*/ 45 w 53"/>
                  <a:gd name="T21" fmla="*/ 73 h 145"/>
                  <a:gd name="T22" fmla="*/ 45 w 53"/>
                  <a:gd name="T23" fmla="*/ 65 h 145"/>
                  <a:gd name="T24" fmla="*/ 43 w 53"/>
                  <a:gd name="T25" fmla="*/ 56 h 145"/>
                  <a:gd name="T26" fmla="*/ 41 w 53"/>
                  <a:gd name="T27" fmla="*/ 46 h 145"/>
                  <a:gd name="T28" fmla="*/ 40 w 53"/>
                  <a:gd name="T29" fmla="*/ 37 h 145"/>
                  <a:gd name="T30" fmla="*/ 36 w 53"/>
                  <a:gd name="T31" fmla="*/ 24 h 145"/>
                  <a:gd name="T32" fmla="*/ 30 w 53"/>
                  <a:gd name="T33" fmla="*/ 13 h 145"/>
                  <a:gd name="T34" fmla="*/ 23 w 53"/>
                  <a:gd name="T35" fmla="*/ 0 h 145"/>
                  <a:gd name="T36" fmla="*/ 0 w 53"/>
                  <a:gd name="T37" fmla="*/ 13 h 145"/>
                  <a:gd name="T38" fmla="*/ 7 w 53"/>
                  <a:gd name="T39" fmla="*/ 24 h 145"/>
                  <a:gd name="T40" fmla="*/ 11 w 53"/>
                  <a:gd name="T41" fmla="*/ 34 h 145"/>
                  <a:gd name="T42" fmla="*/ 13 w 53"/>
                  <a:gd name="T43" fmla="*/ 43 h 145"/>
                  <a:gd name="T44" fmla="*/ 16 w 53"/>
                  <a:gd name="T45" fmla="*/ 52 h 145"/>
                  <a:gd name="T46" fmla="*/ 18 w 53"/>
                  <a:gd name="T47" fmla="*/ 60 h 145"/>
                  <a:gd name="T48" fmla="*/ 18 w 53"/>
                  <a:gd name="T49" fmla="*/ 67 h 145"/>
                  <a:gd name="T50" fmla="*/ 19 w 53"/>
                  <a:gd name="T51" fmla="*/ 74 h 145"/>
                  <a:gd name="T52" fmla="*/ 19 w 53"/>
                  <a:gd name="T53" fmla="*/ 80 h 145"/>
                  <a:gd name="T54" fmla="*/ 19 w 53"/>
                  <a:gd name="T55" fmla="*/ 87 h 145"/>
                  <a:gd name="T56" fmla="*/ 19 w 53"/>
                  <a:gd name="T57" fmla="*/ 93 h 145"/>
                  <a:gd name="T58" fmla="*/ 19 w 53"/>
                  <a:gd name="T59" fmla="*/ 99 h 145"/>
                  <a:gd name="T60" fmla="*/ 20 w 53"/>
                  <a:gd name="T61" fmla="*/ 105 h 145"/>
                  <a:gd name="T62" fmla="*/ 20 w 53"/>
                  <a:gd name="T63" fmla="*/ 112 h 145"/>
                  <a:gd name="T64" fmla="*/ 23 w 53"/>
                  <a:gd name="T65" fmla="*/ 119 h 145"/>
                  <a:gd name="T66" fmla="*/ 27 w 53"/>
                  <a:gd name="T67" fmla="*/ 125 h 145"/>
                  <a:gd name="T68" fmla="*/ 32 w 53"/>
                  <a:gd name="T69" fmla="*/ 131 h 145"/>
                  <a:gd name="T70" fmla="*/ 53 w 53"/>
                  <a:gd name="T71" fmla="*/ 128 h 145"/>
                  <a:gd name="T72" fmla="*/ 32 w 53"/>
                  <a:gd name="T73" fmla="*/ 131 h 145"/>
                  <a:gd name="T74" fmla="*/ 45 w 53"/>
                  <a:gd name="T75" fmla="*/ 145 h 145"/>
                  <a:gd name="T76" fmla="*/ 53 w 53"/>
                  <a:gd name="T77" fmla="*/ 128 h 145"/>
                  <a:gd name="T78" fmla="*/ 29 w 53"/>
                  <a:gd name="T79" fmla="*/ 116 h 14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3" h="145">
                    <a:moveTo>
                      <a:pt x="29" y="116"/>
                    </a:moveTo>
                    <a:lnTo>
                      <a:pt x="50" y="113"/>
                    </a:lnTo>
                    <a:lnTo>
                      <a:pt x="48" y="111"/>
                    </a:lnTo>
                    <a:lnTo>
                      <a:pt x="46" y="108"/>
                    </a:lnTo>
                    <a:lnTo>
                      <a:pt x="46" y="106"/>
                    </a:lnTo>
                    <a:lnTo>
                      <a:pt x="46" y="102"/>
                    </a:lnTo>
                    <a:lnTo>
                      <a:pt x="45" y="98"/>
                    </a:lnTo>
                    <a:lnTo>
                      <a:pt x="45" y="93"/>
                    </a:lnTo>
                    <a:lnTo>
                      <a:pt x="45" y="87"/>
                    </a:lnTo>
                    <a:lnTo>
                      <a:pt x="45" y="80"/>
                    </a:lnTo>
                    <a:lnTo>
                      <a:pt x="45" y="73"/>
                    </a:lnTo>
                    <a:lnTo>
                      <a:pt x="45" y="65"/>
                    </a:lnTo>
                    <a:lnTo>
                      <a:pt x="43" y="56"/>
                    </a:lnTo>
                    <a:lnTo>
                      <a:pt x="41" y="46"/>
                    </a:lnTo>
                    <a:lnTo>
                      <a:pt x="40" y="37"/>
                    </a:lnTo>
                    <a:lnTo>
                      <a:pt x="36" y="24"/>
                    </a:lnTo>
                    <a:lnTo>
                      <a:pt x="30" y="13"/>
                    </a:lnTo>
                    <a:lnTo>
                      <a:pt x="23" y="0"/>
                    </a:lnTo>
                    <a:lnTo>
                      <a:pt x="0" y="13"/>
                    </a:lnTo>
                    <a:lnTo>
                      <a:pt x="7" y="24"/>
                    </a:lnTo>
                    <a:lnTo>
                      <a:pt x="11" y="34"/>
                    </a:lnTo>
                    <a:lnTo>
                      <a:pt x="13" y="43"/>
                    </a:lnTo>
                    <a:lnTo>
                      <a:pt x="16" y="52"/>
                    </a:lnTo>
                    <a:lnTo>
                      <a:pt x="18" y="60"/>
                    </a:lnTo>
                    <a:lnTo>
                      <a:pt x="18" y="67"/>
                    </a:lnTo>
                    <a:lnTo>
                      <a:pt x="19" y="74"/>
                    </a:lnTo>
                    <a:lnTo>
                      <a:pt x="19" y="80"/>
                    </a:lnTo>
                    <a:lnTo>
                      <a:pt x="19" y="87"/>
                    </a:lnTo>
                    <a:lnTo>
                      <a:pt x="19" y="93"/>
                    </a:lnTo>
                    <a:lnTo>
                      <a:pt x="19" y="99"/>
                    </a:lnTo>
                    <a:lnTo>
                      <a:pt x="20" y="105"/>
                    </a:lnTo>
                    <a:lnTo>
                      <a:pt x="20" y="112"/>
                    </a:lnTo>
                    <a:lnTo>
                      <a:pt x="23" y="119"/>
                    </a:lnTo>
                    <a:lnTo>
                      <a:pt x="27" y="125"/>
                    </a:lnTo>
                    <a:lnTo>
                      <a:pt x="32" y="131"/>
                    </a:lnTo>
                    <a:lnTo>
                      <a:pt x="53" y="128"/>
                    </a:lnTo>
                    <a:lnTo>
                      <a:pt x="32" y="131"/>
                    </a:lnTo>
                    <a:lnTo>
                      <a:pt x="45" y="145"/>
                    </a:lnTo>
                    <a:lnTo>
                      <a:pt x="53" y="128"/>
                    </a:lnTo>
                    <a:lnTo>
                      <a:pt x="29" y="11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87" name="Freeform 318">
                <a:extLst>
                  <a:ext uri="{FF2B5EF4-FFF2-40B4-BE49-F238E27FC236}">
                    <a16:creationId xmlns:a16="http://schemas.microsoft.com/office/drawing/2014/main" id="{0C7BF275-2455-BAA6-1457-3654149D6219}"/>
                  </a:ext>
                </a:extLst>
              </p:cNvPr>
              <p:cNvSpPr>
                <a:spLocks/>
              </p:cNvSpPr>
              <p:nvPr/>
            </p:nvSpPr>
            <p:spPr bwMode="auto">
              <a:xfrm>
                <a:off x="2092" y="2129"/>
                <a:ext cx="101" cy="194"/>
              </a:xfrm>
              <a:custGeom>
                <a:avLst/>
                <a:gdLst>
                  <a:gd name="T0" fmla="*/ 100 w 101"/>
                  <a:gd name="T1" fmla="*/ 16 h 194"/>
                  <a:gd name="T2" fmla="*/ 78 w 101"/>
                  <a:gd name="T3" fmla="*/ 19 h 194"/>
                  <a:gd name="T4" fmla="*/ 0 w 101"/>
                  <a:gd name="T5" fmla="*/ 182 h 194"/>
                  <a:gd name="T6" fmla="*/ 24 w 101"/>
                  <a:gd name="T7" fmla="*/ 194 h 194"/>
                  <a:gd name="T8" fmla="*/ 101 w 101"/>
                  <a:gd name="T9" fmla="*/ 29 h 194"/>
                  <a:gd name="T10" fmla="*/ 80 w 101"/>
                  <a:gd name="T11" fmla="*/ 33 h 194"/>
                  <a:gd name="T12" fmla="*/ 100 w 101"/>
                  <a:gd name="T13" fmla="*/ 16 h 194"/>
                  <a:gd name="T14" fmla="*/ 87 w 101"/>
                  <a:gd name="T15" fmla="*/ 0 h 194"/>
                  <a:gd name="T16" fmla="*/ 78 w 101"/>
                  <a:gd name="T17" fmla="*/ 19 h 194"/>
                  <a:gd name="T18" fmla="*/ 100 w 101"/>
                  <a:gd name="T19" fmla="*/ 16 h 1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1" h="194">
                    <a:moveTo>
                      <a:pt x="100" y="16"/>
                    </a:moveTo>
                    <a:lnTo>
                      <a:pt x="78" y="19"/>
                    </a:lnTo>
                    <a:lnTo>
                      <a:pt x="0" y="182"/>
                    </a:lnTo>
                    <a:lnTo>
                      <a:pt x="24" y="194"/>
                    </a:lnTo>
                    <a:lnTo>
                      <a:pt x="101" y="29"/>
                    </a:lnTo>
                    <a:lnTo>
                      <a:pt x="80" y="33"/>
                    </a:lnTo>
                    <a:lnTo>
                      <a:pt x="100" y="16"/>
                    </a:lnTo>
                    <a:lnTo>
                      <a:pt x="87" y="0"/>
                    </a:lnTo>
                    <a:lnTo>
                      <a:pt x="78" y="19"/>
                    </a:lnTo>
                    <a:lnTo>
                      <a:pt x="100" y="1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88" name="Freeform 319">
                <a:extLst>
                  <a:ext uri="{FF2B5EF4-FFF2-40B4-BE49-F238E27FC236}">
                    <a16:creationId xmlns:a16="http://schemas.microsoft.com/office/drawing/2014/main" id="{A09F90C4-1D55-924A-0613-DD33F7182463}"/>
                  </a:ext>
                </a:extLst>
              </p:cNvPr>
              <p:cNvSpPr>
                <a:spLocks/>
              </p:cNvSpPr>
              <p:nvPr/>
            </p:nvSpPr>
            <p:spPr bwMode="auto">
              <a:xfrm>
                <a:off x="2172" y="2145"/>
                <a:ext cx="113" cy="126"/>
              </a:xfrm>
              <a:custGeom>
                <a:avLst/>
                <a:gdLst>
                  <a:gd name="T0" fmla="*/ 113 w 113"/>
                  <a:gd name="T1" fmla="*/ 110 h 126"/>
                  <a:gd name="T2" fmla="*/ 20 w 113"/>
                  <a:gd name="T3" fmla="*/ 0 h 126"/>
                  <a:gd name="T4" fmla="*/ 0 w 113"/>
                  <a:gd name="T5" fmla="*/ 17 h 126"/>
                  <a:gd name="T6" fmla="*/ 93 w 113"/>
                  <a:gd name="T7" fmla="*/ 126 h 126"/>
                  <a:gd name="T8" fmla="*/ 113 w 113"/>
                  <a:gd name="T9" fmla="*/ 110 h 1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3" h="126">
                    <a:moveTo>
                      <a:pt x="113" y="110"/>
                    </a:moveTo>
                    <a:lnTo>
                      <a:pt x="20" y="0"/>
                    </a:lnTo>
                    <a:lnTo>
                      <a:pt x="0" y="17"/>
                    </a:lnTo>
                    <a:lnTo>
                      <a:pt x="93" y="126"/>
                    </a:lnTo>
                    <a:lnTo>
                      <a:pt x="113" y="11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89" name="Freeform 320">
                <a:extLst>
                  <a:ext uri="{FF2B5EF4-FFF2-40B4-BE49-F238E27FC236}">
                    <a16:creationId xmlns:a16="http://schemas.microsoft.com/office/drawing/2014/main" id="{564CB656-D23E-DFDD-18FF-05DC4A0E0BDD}"/>
                  </a:ext>
                </a:extLst>
              </p:cNvPr>
              <p:cNvSpPr>
                <a:spLocks/>
              </p:cNvSpPr>
              <p:nvPr/>
            </p:nvSpPr>
            <p:spPr bwMode="auto">
              <a:xfrm>
                <a:off x="2265" y="1984"/>
                <a:ext cx="89" cy="295"/>
              </a:xfrm>
              <a:custGeom>
                <a:avLst/>
                <a:gdLst>
                  <a:gd name="T0" fmla="*/ 55 w 89"/>
                  <a:gd name="T1" fmla="*/ 6 h 295"/>
                  <a:gd name="T2" fmla="*/ 59 w 89"/>
                  <a:gd name="T3" fmla="*/ 26 h 295"/>
                  <a:gd name="T4" fmla="*/ 62 w 89"/>
                  <a:gd name="T5" fmla="*/ 49 h 295"/>
                  <a:gd name="T6" fmla="*/ 62 w 89"/>
                  <a:gd name="T7" fmla="*/ 71 h 295"/>
                  <a:gd name="T8" fmla="*/ 62 w 89"/>
                  <a:gd name="T9" fmla="*/ 95 h 295"/>
                  <a:gd name="T10" fmla="*/ 59 w 89"/>
                  <a:gd name="T11" fmla="*/ 120 h 295"/>
                  <a:gd name="T12" fmla="*/ 56 w 89"/>
                  <a:gd name="T13" fmla="*/ 144 h 295"/>
                  <a:gd name="T14" fmla="*/ 52 w 89"/>
                  <a:gd name="T15" fmla="*/ 168 h 295"/>
                  <a:gd name="T16" fmla="*/ 46 w 89"/>
                  <a:gd name="T17" fmla="*/ 189 h 295"/>
                  <a:gd name="T18" fmla="*/ 41 w 89"/>
                  <a:gd name="T19" fmla="*/ 211 h 295"/>
                  <a:gd name="T20" fmla="*/ 35 w 89"/>
                  <a:gd name="T21" fmla="*/ 229 h 295"/>
                  <a:gd name="T22" fmla="*/ 28 w 89"/>
                  <a:gd name="T23" fmla="*/ 244 h 295"/>
                  <a:gd name="T24" fmla="*/ 22 w 89"/>
                  <a:gd name="T25" fmla="*/ 257 h 295"/>
                  <a:gd name="T26" fmla="*/ 17 w 89"/>
                  <a:gd name="T27" fmla="*/ 266 h 295"/>
                  <a:gd name="T28" fmla="*/ 14 w 89"/>
                  <a:gd name="T29" fmla="*/ 270 h 295"/>
                  <a:gd name="T30" fmla="*/ 16 w 89"/>
                  <a:gd name="T31" fmla="*/ 269 h 295"/>
                  <a:gd name="T32" fmla="*/ 20 w 89"/>
                  <a:gd name="T33" fmla="*/ 271 h 295"/>
                  <a:gd name="T34" fmla="*/ 0 w 89"/>
                  <a:gd name="T35" fmla="*/ 287 h 295"/>
                  <a:gd name="T36" fmla="*/ 14 w 89"/>
                  <a:gd name="T37" fmla="*/ 295 h 295"/>
                  <a:gd name="T38" fmla="*/ 28 w 89"/>
                  <a:gd name="T39" fmla="*/ 290 h 295"/>
                  <a:gd name="T40" fmla="*/ 38 w 89"/>
                  <a:gd name="T41" fmla="*/ 281 h 295"/>
                  <a:gd name="T42" fmla="*/ 45 w 89"/>
                  <a:gd name="T43" fmla="*/ 270 h 295"/>
                  <a:gd name="T44" fmla="*/ 53 w 89"/>
                  <a:gd name="T45" fmla="*/ 254 h 295"/>
                  <a:gd name="T46" fmla="*/ 59 w 89"/>
                  <a:gd name="T47" fmla="*/ 238 h 295"/>
                  <a:gd name="T48" fmla="*/ 65 w 89"/>
                  <a:gd name="T49" fmla="*/ 218 h 295"/>
                  <a:gd name="T50" fmla="*/ 72 w 89"/>
                  <a:gd name="T51" fmla="*/ 197 h 295"/>
                  <a:gd name="T52" fmla="*/ 77 w 89"/>
                  <a:gd name="T53" fmla="*/ 173 h 295"/>
                  <a:gd name="T54" fmla="*/ 82 w 89"/>
                  <a:gd name="T55" fmla="*/ 149 h 295"/>
                  <a:gd name="T56" fmla="*/ 85 w 89"/>
                  <a:gd name="T57" fmla="*/ 123 h 295"/>
                  <a:gd name="T58" fmla="*/ 87 w 89"/>
                  <a:gd name="T59" fmla="*/ 98 h 295"/>
                  <a:gd name="T60" fmla="*/ 89 w 89"/>
                  <a:gd name="T61" fmla="*/ 71 h 295"/>
                  <a:gd name="T62" fmla="*/ 87 w 89"/>
                  <a:gd name="T63" fmla="*/ 47 h 295"/>
                  <a:gd name="T64" fmla="*/ 85 w 89"/>
                  <a:gd name="T65" fmla="*/ 23 h 295"/>
                  <a:gd name="T66" fmla="*/ 80 w 89"/>
                  <a:gd name="T67" fmla="*/ 0 h 295"/>
                  <a:gd name="T68" fmla="*/ 55 w 89"/>
                  <a:gd name="T69" fmla="*/ 6 h 29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9" h="295">
                    <a:moveTo>
                      <a:pt x="55" y="6"/>
                    </a:moveTo>
                    <a:lnTo>
                      <a:pt x="59" y="26"/>
                    </a:lnTo>
                    <a:lnTo>
                      <a:pt x="62" y="49"/>
                    </a:lnTo>
                    <a:lnTo>
                      <a:pt x="62" y="71"/>
                    </a:lnTo>
                    <a:lnTo>
                      <a:pt x="62" y="95"/>
                    </a:lnTo>
                    <a:lnTo>
                      <a:pt x="59" y="120"/>
                    </a:lnTo>
                    <a:lnTo>
                      <a:pt x="56" y="144"/>
                    </a:lnTo>
                    <a:lnTo>
                      <a:pt x="52" y="168"/>
                    </a:lnTo>
                    <a:lnTo>
                      <a:pt x="46" y="189"/>
                    </a:lnTo>
                    <a:lnTo>
                      <a:pt x="41" y="211"/>
                    </a:lnTo>
                    <a:lnTo>
                      <a:pt x="35" y="229"/>
                    </a:lnTo>
                    <a:lnTo>
                      <a:pt x="28" y="244"/>
                    </a:lnTo>
                    <a:lnTo>
                      <a:pt x="22" y="257"/>
                    </a:lnTo>
                    <a:lnTo>
                      <a:pt x="17" y="266"/>
                    </a:lnTo>
                    <a:lnTo>
                      <a:pt x="14" y="270"/>
                    </a:lnTo>
                    <a:lnTo>
                      <a:pt x="16" y="269"/>
                    </a:lnTo>
                    <a:lnTo>
                      <a:pt x="20" y="271"/>
                    </a:lnTo>
                    <a:lnTo>
                      <a:pt x="0" y="287"/>
                    </a:lnTo>
                    <a:lnTo>
                      <a:pt x="14" y="295"/>
                    </a:lnTo>
                    <a:lnTo>
                      <a:pt x="28" y="290"/>
                    </a:lnTo>
                    <a:lnTo>
                      <a:pt x="38" y="281"/>
                    </a:lnTo>
                    <a:lnTo>
                      <a:pt x="45" y="270"/>
                    </a:lnTo>
                    <a:lnTo>
                      <a:pt x="53" y="254"/>
                    </a:lnTo>
                    <a:lnTo>
                      <a:pt x="59" y="238"/>
                    </a:lnTo>
                    <a:lnTo>
                      <a:pt x="65" y="218"/>
                    </a:lnTo>
                    <a:lnTo>
                      <a:pt x="72" y="197"/>
                    </a:lnTo>
                    <a:lnTo>
                      <a:pt x="77" y="173"/>
                    </a:lnTo>
                    <a:lnTo>
                      <a:pt x="82" y="149"/>
                    </a:lnTo>
                    <a:lnTo>
                      <a:pt x="85" y="123"/>
                    </a:lnTo>
                    <a:lnTo>
                      <a:pt x="87" y="98"/>
                    </a:lnTo>
                    <a:lnTo>
                      <a:pt x="89" y="71"/>
                    </a:lnTo>
                    <a:lnTo>
                      <a:pt x="87" y="47"/>
                    </a:lnTo>
                    <a:lnTo>
                      <a:pt x="85" y="23"/>
                    </a:lnTo>
                    <a:lnTo>
                      <a:pt x="80" y="0"/>
                    </a:lnTo>
                    <a:lnTo>
                      <a:pt x="55" y="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90" name="Freeform 321">
                <a:extLst>
                  <a:ext uri="{FF2B5EF4-FFF2-40B4-BE49-F238E27FC236}">
                    <a16:creationId xmlns:a16="http://schemas.microsoft.com/office/drawing/2014/main" id="{2A5EFB70-6FED-8935-F2C5-9EA706B7C1B6}"/>
                  </a:ext>
                </a:extLst>
              </p:cNvPr>
              <p:cNvSpPr>
                <a:spLocks/>
              </p:cNvSpPr>
              <p:nvPr/>
            </p:nvSpPr>
            <p:spPr bwMode="auto">
              <a:xfrm>
                <a:off x="1968" y="1322"/>
                <a:ext cx="136" cy="69"/>
              </a:xfrm>
              <a:custGeom>
                <a:avLst/>
                <a:gdLst>
                  <a:gd name="T0" fmla="*/ 11 w 136"/>
                  <a:gd name="T1" fmla="*/ 68 h 69"/>
                  <a:gd name="T2" fmla="*/ 9 w 136"/>
                  <a:gd name="T3" fmla="*/ 69 h 69"/>
                  <a:gd name="T4" fmla="*/ 136 w 136"/>
                  <a:gd name="T5" fmla="*/ 15 h 69"/>
                  <a:gd name="T6" fmla="*/ 129 w 136"/>
                  <a:gd name="T7" fmla="*/ 0 h 69"/>
                  <a:gd name="T8" fmla="*/ 2 w 136"/>
                  <a:gd name="T9" fmla="*/ 53 h 69"/>
                  <a:gd name="T10" fmla="*/ 0 w 136"/>
                  <a:gd name="T11" fmla="*/ 55 h 69"/>
                  <a:gd name="T12" fmla="*/ 2 w 136"/>
                  <a:gd name="T13" fmla="*/ 53 h 69"/>
                  <a:gd name="T14" fmla="*/ 1 w 136"/>
                  <a:gd name="T15" fmla="*/ 54 h 69"/>
                  <a:gd name="T16" fmla="*/ 0 w 136"/>
                  <a:gd name="T17" fmla="*/ 55 h 69"/>
                  <a:gd name="T18" fmla="*/ 11 w 136"/>
                  <a:gd name="T19" fmla="*/ 68 h 6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6" h="69">
                    <a:moveTo>
                      <a:pt x="11" y="68"/>
                    </a:moveTo>
                    <a:lnTo>
                      <a:pt x="9" y="69"/>
                    </a:lnTo>
                    <a:lnTo>
                      <a:pt x="136" y="15"/>
                    </a:lnTo>
                    <a:lnTo>
                      <a:pt x="129" y="0"/>
                    </a:lnTo>
                    <a:lnTo>
                      <a:pt x="2" y="53"/>
                    </a:lnTo>
                    <a:lnTo>
                      <a:pt x="0" y="55"/>
                    </a:lnTo>
                    <a:lnTo>
                      <a:pt x="2" y="53"/>
                    </a:lnTo>
                    <a:lnTo>
                      <a:pt x="1" y="54"/>
                    </a:lnTo>
                    <a:lnTo>
                      <a:pt x="0" y="55"/>
                    </a:lnTo>
                    <a:lnTo>
                      <a:pt x="11" y="68"/>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91" name="Freeform 322">
                <a:extLst>
                  <a:ext uri="{FF2B5EF4-FFF2-40B4-BE49-F238E27FC236}">
                    <a16:creationId xmlns:a16="http://schemas.microsoft.com/office/drawing/2014/main" id="{1E2D1C64-8AE2-CD5B-8712-4023D7C54F11}"/>
                  </a:ext>
                </a:extLst>
              </p:cNvPr>
              <p:cNvSpPr>
                <a:spLocks/>
              </p:cNvSpPr>
              <p:nvPr/>
            </p:nvSpPr>
            <p:spPr bwMode="auto">
              <a:xfrm>
                <a:off x="1869" y="1377"/>
                <a:ext cx="110" cy="99"/>
              </a:xfrm>
              <a:custGeom>
                <a:avLst/>
                <a:gdLst>
                  <a:gd name="T0" fmla="*/ 17 w 110"/>
                  <a:gd name="T1" fmla="*/ 94 h 99"/>
                  <a:gd name="T2" fmla="*/ 14 w 110"/>
                  <a:gd name="T3" fmla="*/ 99 h 99"/>
                  <a:gd name="T4" fmla="*/ 110 w 110"/>
                  <a:gd name="T5" fmla="*/ 13 h 99"/>
                  <a:gd name="T6" fmla="*/ 99 w 110"/>
                  <a:gd name="T7" fmla="*/ 0 h 99"/>
                  <a:gd name="T8" fmla="*/ 3 w 110"/>
                  <a:gd name="T9" fmla="*/ 86 h 99"/>
                  <a:gd name="T10" fmla="*/ 0 w 110"/>
                  <a:gd name="T11" fmla="*/ 91 h 99"/>
                  <a:gd name="T12" fmla="*/ 3 w 110"/>
                  <a:gd name="T13" fmla="*/ 86 h 99"/>
                  <a:gd name="T14" fmla="*/ 1 w 110"/>
                  <a:gd name="T15" fmla="*/ 89 h 99"/>
                  <a:gd name="T16" fmla="*/ 0 w 110"/>
                  <a:gd name="T17" fmla="*/ 91 h 99"/>
                  <a:gd name="T18" fmla="*/ 17 w 110"/>
                  <a:gd name="T19" fmla="*/ 94 h 9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0" h="99">
                    <a:moveTo>
                      <a:pt x="17" y="94"/>
                    </a:moveTo>
                    <a:lnTo>
                      <a:pt x="14" y="99"/>
                    </a:lnTo>
                    <a:lnTo>
                      <a:pt x="110" y="13"/>
                    </a:lnTo>
                    <a:lnTo>
                      <a:pt x="99" y="0"/>
                    </a:lnTo>
                    <a:lnTo>
                      <a:pt x="3" y="86"/>
                    </a:lnTo>
                    <a:lnTo>
                      <a:pt x="0" y="91"/>
                    </a:lnTo>
                    <a:lnTo>
                      <a:pt x="3" y="86"/>
                    </a:lnTo>
                    <a:lnTo>
                      <a:pt x="1" y="89"/>
                    </a:lnTo>
                    <a:lnTo>
                      <a:pt x="0" y="91"/>
                    </a:lnTo>
                    <a:lnTo>
                      <a:pt x="17" y="9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92" name="Freeform 323">
                <a:extLst>
                  <a:ext uri="{FF2B5EF4-FFF2-40B4-BE49-F238E27FC236}">
                    <a16:creationId xmlns:a16="http://schemas.microsoft.com/office/drawing/2014/main" id="{486EF2D4-F781-CD44-24D6-D7604D18EA43}"/>
                  </a:ext>
                </a:extLst>
              </p:cNvPr>
              <p:cNvSpPr>
                <a:spLocks/>
              </p:cNvSpPr>
              <p:nvPr/>
            </p:nvSpPr>
            <p:spPr bwMode="auto">
              <a:xfrm>
                <a:off x="1852" y="1468"/>
                <a:ext cx="34" cy="80"/>
              </a:xfrm>
              <a:custGeom>
                <a:avLst/>
                <a:gdLst>
                  <a:gd name="T0" fmla="*/ 17 w 34"/>
                  <a:gd name="T1" fmla="*/ 78 h 80"/>
                  <a:gd name="T2" fmla="*/ 17 w 34"/>
                  <a:gd name="T3" fmla="*/ 80 h 80"/>
                  <a:gd name="T4" fmla="*/ 34 w 34"/>
                  <a:gd name="T5" fmla="*/ 3 h 80"/>
                  <a:gd name="T6" fmla="*/ 17 w 34"/>
                  <a:gd name="T7" fmla="*/ 0 h 80"/>
                  <a:gd name="T8" fmla="*/ 0 w 34"/>
                  <a:gd name="T9" fmla="*/ 77 h 80"/>
                  <a:gd name="T10" fmla="*/ 0 w 34"/>
                  <a:gd name="T11" fmla="*/ 78 h 80"/>
                  <a:gd name="T12" fmla="*/ 0 w 34"/>
                  <a:gd name="T13" fmla="*/ 77 h 80"/>
                  <a:gd name="T14" fmla="*/ 0 w 34"/>
                  <a:gd name="T15" fmla="*/ 77 h 80"/>
                  <a:gd name="T16" fmla="*/ 0 w 34"/>
                  <a:gd name="T17" fmla="*/ 78 h 80"/>
                  <a:gd name="T18" fmla="*/ 17 w 34"/>
                  <a:gd name="T19" fmla="*/ 78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 h="80">
                    <a:moveTo>
                      <a:pt x="17" y="78"/>
                    </a:moveTo>
                    <a:lnTo>
                      <a:pt x="17" y="80"/>
                    </a:lnTo>
                    <a:lnTo>
                      <a:pt x="34" y="3"/>
                    </a:lnTo>
                    <a:lnTo>
                      <a:pt x="17" y="0"/>
                    </a:lnTo>
                    <a:lnTo>
                      <a:pt x="0" y="77"/>
                    </a:lnTo>
                    <a:lnTo>
                      <a:pt x="0" y="78"/>
                    </a:lnTo>
                    <a:lnTo>
                      <a:pt x="0" y="77"/>
                    </a:lnTo>
                    <a:lnTo>
                      <a:pt x="0" y="78"/>
                    </a:lnTo>
                    <a:lnTo>
                      <a:pt x="17" y="78"/>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93" name="Freeform 324">
                <a:extLst>
                  <a:ext uri="{FF2B5EF4-FFF2-40B4-BE49-F238E27FC236}">
                    <a16:creationId xmlns:a16="http://schemas.microsoft.com/office/drawing/2014/main" id="{3EF5853D-FE48-642D-D0A2-57A5E7935B41}"/>
                  </a:ext>
                </a:extLst>
              </p:cNvPr>
              <p:cNvSpPr>
                <a:spLocks/>
              </p:cNvSpPr>
              <p:nvPr/>
            </p:nvSpPr>
            <p:spPr bwMode="auto">
              <a:xfrm>
                <a:off x="1852" y="1546"/>
                <a:ext cx="17" cy="87"/>
              </a:xfrm>
              <a:custGeom>
                <a:avLst/>
                <a:gdLst>
                  <a:gd name="T0" fmla="*/ 17 w 17"/>
                  <a:gd name="T1" fmla="*/ 81 h 87"/>
                  <a:gd name="T2" fmla="*/ 17 w 17"/>
                  <a:gd name="T3" fmla="*/ 84 h 87"/>
                  <a:gd name="T4" fmla="*/ 17 w 17"/>
                  <a:gd name="T5" fmla="*/ 0 h 87"/>
                  <a:gd name="T6" fmla="*/ 0 w 17"/>
                  <a:gd name="T7" fmla="*/ 0 h 87"/>
                  <a:gd name="T8" fmla="*/ 0 w 17"/>
                  <a:gd name="T9" fmla="*/ 84 h 87"/>
                  <a:gd name="T10" fmla="*/ 0 w 17"/>
                  <a:gd name="T11" fmla="*/ 87 h 87"/>
                  <a:gd name="T12" fmla="*/ 0 w 17"/>
                  <a:gd name="T13" fmla="*/ 84 h 87"/>
                  <a:gd name="T14" fmla="*/ 0 w 17"/>
                  <a:gd name="T15" fmla="*/ 86 h 87"/>
                  <a:gd name="T16" fmla="*/ 0 w 17"/>
                  <a:gd name="T17" fmla="*/ 87 h 87"/>
                  <a:gd name="T18" fmla="*/ 17 w 17"/>
                  <a:gd name="T19" fmla="*/ 81 h 8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 h="87">
                    <a:moveTo>
                      <a:pt x="17" y="81"/>
                    </a:moveTo>
                    <a:lnTo>
                      <a:pt x="17" y="84"/>
                    </a:lnTo>
                    <a:lnTo>
                      <a:pt x="17" y="0"/>
                    </a:lnTo>
                    <a:lnTo>
                      <a:pt x="0" y="0"/>
                    </a:lnTo>
                    <a:lnTo>
                      <a:pt x="0" y="84"/>
                    </a:lnTo>
                    <a:lnTo>
                      <a:pt x="0" y="87"/>
                    </a:lnTo>
                    <a:lnTo>
                      <a:pt x="0" y="84"/>
                    </a:lnTo>
                    <a:lnTo>
                      <a:pt x="0" y="86"/>
                    </a:lnTo>
                    <a:lnTo>
                      <a:pt x="0" y="87"/>
                    </a:lnTo>
                    <a:lnTo>
                      <a:pt x="17" y="8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94" name="Freeform 325">
                <a:extLst>
                  <a:ext uri="{FF2B5EF4-FFF2-40B4-BE49-F238E27FC236}">
                    <a16:creationId xmlns:a16="http://schemas.microsoft.com/office/drawing/2014/main" id="{A1699EEE-1B8D-E8F4-54C3-06892BFF8ACC}"/>
                  </a:ext>
                </a:extLst>
              </p:cNvPr>
              <p:cNvSpPr>
                <a:spLocks/>
              </p:cNvSpPr>
              <p:nvPr/>
            </p:nvSpPr>
            <p:spPr bwMode="auto">
              <a:xfrm>
                <a:off x="1852" y="1627"/>
                <a:ext cx="47" cy="93"/>
              </a:xfrm>
              <a:custGeom>
                <a:avLst/>
                <a:gdLst>
                  <a:gd name="T0" fmla="*/ 46 w 47"/>
                  <a:gd name="T1" fmla="*/ 86 h 93"/>
                  <a:gd name="T2" fmla="*/ 47 w 47"/>
                  <a:gd name="T3" fmla="*/ 87 h 93"/>
                  <a:gd name="T4" fmla="*/ 17 w 47"/>
                  <a:gd name="T5" fmla="*/ 0 h 93"/>
                  <a:gd name="T6" fmla="*/ 0 w 47"/>
                  <a:gd name="T7" fmla="*/ 6 h 93"/>
                  <a:gd name="T8" fmla="*/ 31 w 47"/>
                  <a:gd name="T9" fmla="*/ 92 h 93"/>
                  <a:gd name="T10" fmla="*/ 31 w 47"/>
                  <a:gd name="T11" fmla="*/ 93 h 93"/>
                  <a:gd name="T12" fmla="*/ 46 w 47"/>
                  <a:gd name="T13" fmla="*/ 86 h 9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 h="93">
                    <a:moveTo>
                      <a:pt x="46" y="86"/>
                    </a:moveTo>
                    <a:lnTo>
                      <a:pt x="47" y="87"/>
                    </a:lnTo>
                    <a:lnTo>
                      <a:pt x="17" y="0"/>
                    </a:lnTo>
                    <a:lnTo>
                      <a:pt x="0" y="6"/>
                    </a:lnTo>
                    <a:lnTo>
                      <a:pt x="31" y="92"/>
                    </a:lnTo>
                    <a:lnTo>
                      <a:pt x="31" y="93"/>
                    </a:lnTo>
                    <a:lnTo>
                      <a:pt x="46" y="8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95" name="Freeform 326">
                <a:extLst>
                  <a:ext uri="{FF2B5EF4-FFF2-40B4-BE49-F238E27FC236}">
                    <a16:creationId xmlns:a16="http://schemas.microsoft.com/office/drawing/2014/main" id="{1E0070C4-C3C9-2B18-0984-B28FEFC69B01}"/>
                  </a:ext>
                </a:extLst>
              </p:cNvPr>
              <p:cNvSpPr>
                <a:spLocks/>
              </p:cNvSpPr>
              <p:nvPr/>
            </p:nvSpPr>
            <p:spPr bwMode="auto">
              <a:xfrm>
                <a:off x="1883" y="1713"/>
                <a:ext cx="56" cy="88"/>
              </a:xfrm>
              <a:custGeom>
                <a:avLst/>
                <a:gdLst>
                  <a:gd name="T0" fmla="*/ 56 w 56"/>
                  <a:gd name="T1" fmla="*/ 80 h 88"/>
                  <a:gd name="T2" fmla="*/ 56 w 56"/>
                  <a:gd name="T3" fmla="*/ 80 h 88"/>
                  <a:gd name="T4" fmla="*/ 15 w 56"/>
                  <a:gd name="T5" fmla="*/ 0 h 88"/>
                  <a:gd name="T6" fmla="*/ 0 w 56"/>
                  <a:gd name="T7" fmla="*/ 7 h 88"/>
                  <a:gd name="T8" fmla="*/ 40 w 56"/>
                  <a:gd name="T9" fmla="*/ 88 h 88"/>
                  <a:gd name="T10" fmla="*/ 40 w 56"/>
                  <a:gd name="T11" fmla="*/ 87 h 88"/>
                  <a:gd name="T12" fmla="*/ 56 w 56"/>
                  <a:gd name="T13" fmla="*/ 80 h 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88">
                    <a:moveTo>
                      <a:pt x="56" y="80"/>
                    </a:moveTo>
                    <a:lnTo>
                      <a:pt x="56" y="80"/>
                    </a:lnTo>
                    <a:lnTo>
                      <a:pt x="15" y="0"/>
                    </a:lnTo>
                    <a:lnTo>
                      <a:pt x="0" y="7"/>
                    </a:lnTo>
                    <a:lnTo>
                      <a:pt x="40" y="88"/>
                    </a:lnTo>
                    <a:lnTo>
                      <a:pt x="40" y="87"/>
                    </a:lnTo>
                    <a:lnTo>
                      <a:pt x="56" y="8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96" name="Freeform 327">
                <a:extLst>
                  <a:ext uri="{FF2B5EF4-FFF2-40B4-BE49-F238E27FC236}">
                    <a16:creationId xmlns:a16="http://schemas.microsoft.com/office/drawing/2014/main" id="{4F51E980-7FBA-327F-2124-9458C010BA42}"/>
                  </a:ext>
                </a:extLst>
              </p:cNvPr>
              <p:cNvSpPr>
                <a:spLocks/>
              </p:cNvSpPr>
              <p:nvPr/>
            </p:nvSpPr>
            <p:spPr bwMode="auto">
              <a:xfrm>
                <a:off x="1923" y="1793"/>
                <a:ext cx="53" cy="91"/>
              </a:xfrm>
              <a:custGeom>
                <a:avLst/>
                <a:gdLst>
                  <a:gd name="T0" fmla="*/ 53 w 53"/>
                  <a:gd name="T1" fmla="*/ 85 h 91"/>
                  <a:gd name="T2" fmla="*/ 52 w 53"/>
                  <a:gd name="T3" fmla="*/ 84 h 91"/>
                  <a:gd name="T4" fmla="*/ 16 w 53"/>
                  <a:gd name="T5" fmla="*/ 0 h 91"/>
                  <a:gd name="T6" fmla="*/ 0 w 53"/>
                  <a:gd name="T7" fmla="*/ 7 h 91"/>
                  <a:gd name="T8" fmla="*/ 36 w 53"/>
                  <a:gd name="T9" fmla="*/ 91 h 91"/>
                  <a:gd name="T10" fmla="*/ 36 w 53"/>
                  <a:gd name="T11" fmla="*/ 90 h 91"/>
                  <a:gd name="T12" fmla="*/ 53 w 53"/>
                  <a:gd name="T13" fmla="*/ 85 h 9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3" h="91">
                    <a:moveTo>
                      <a:pt x="53" y="85"/>
                    </a:moveTo>
                    <a:lnTo>
                      <a:pt x="52" y="84"/>
                    </a:lnTo>
                    <a:lnTo>
                      <a:pt x="16" y="0"/>
                    </a:lnTo>
                    <a:lnTo>
                      <a:pt x="0" y="7"/>
                    </a:lnTo>
                    <a:lnTo>
                      <a:pt x="36" y="91"/>
                    </a:lnTo>
                    <a:lnTo>
                      <a:pt x="36" y="90"/>
                    </a:lnTo>
                    <a:lnTo>
                      <a:pt x="53" y="85"/>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97" name="Freeform 328">
                <a:extLst>
                  <a:ext uri="{FF2B5EF4-FFF2-40B4-BE49-F238E27FC236}">
                    <a16:creationId xmlns:a16="http://schemas.microsoft.com/office/drawing/2014/main" id="{1ADE97BF-0E4F-63F2-62FF-4B182CA892CC}"/>
                  </a:ext>
                </a:extLst>
              </p:cNvPr>
              <p:cNvSpPr>
                <a:spLocks/>
              </p:cNvSpPr>
              <p:nvPr/>
            </p:nvSpPr>
            <p:spPr bwMode="auto">
              <a:xfrm>
                <a:off x="1959" y="1878"/>
                <a:ext cx="37" cy="75"/>
              </a:xfrm>
              <a:custGeom>
                <a:avLst/>
                <a:gdLst>
                  <a:gd name="T0" fmla="*/ 37 w 37"/>
                  <a:gd name="T1" fmla="*/ 71 h 75"/>
                  <a:gd name="T2" fmla="*/ 37 w 37"/>
                  <a:gd name="T3" fmla="*/ 70 h 75"/>
                  <a:gd name="T4" fmla="*/ 17 w 37"/>
                  <a:gd name="T5" fmla="*/ 0 h 75"/>
                  <a:gd name="T6" fmla="*/ 0 w 37"/>
                  <a:gd name="T7" fmla="*/ 5 h 75"/>
                  <a:gd name="T8" fmla="*/ 20 w 37"/>
                  <a:gd name="T9" fmla="*/ 75 h 75"/>
                  <a:gd name="T10" fmla="*/ 20 w 37"/>
                  <a:gd name="T11" fmla="*/ 74 h 75"/>
                  <a:gd name="T12" fmla="*/ 37 w 37"/>
                  <a:gd name="T13" fmla="*/ 71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 h="75">
                    <a:moveTo>
                      <a:pt x="37" y="71"/>
                    </a:moveTo>
                    <a:lnTo>
                      <a:pt x="37" y="70"/>
                    </a:lnTo>
                    <a:lnTo>
                      <a:pt x="17" y="0"/>
                    </a:lnTo>
                    <a:lnTo>
                      <a:pt x="0" y="5"/>
                    </a:lnTo>
                    <a:lnTo>
                      <a:pt x="20" y="75"/>
                    </a:lnTo>
                    <a:lnTo>
                      <a:pt x="20" y="74"/>
                    </a:lnTo>
                    <a:lnTo>
                      <a:pt x="37" y="7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98" name="Freeform 329">
                <a:extLst>
                  <a:ext uri="{FF2B5EF4-FFF2-40B4-BE49-F238E27FC236}">
                    <a16:creationId xmlns:a16="http://schemas.microsoft.com/office/drawing/2014/main" id="{7E37E628-0727-3733-41C7-B81269C3B6FE}"/>
                  </a:ext>
                </a:extLst>
              </p:cNvPr>
              <p:cNvSpPr>
                <a:spLocks/>
              </p:cNvSpPr>
              <p:nvPr/>
            </p:nvSpPr>
            <p:spPr bwMode="auto">
              <a:xfrm>
                <a:off x="1979" y="1949"/>
                <a:ext cx="23" cy="43"/>
              </a:xfrm>
              <a:custGeom>
                <a:avLst/>
                <a:gdLst>
                  <a:gd name="T0" fmla="*/ 23 w 23"/>
                  <a:gd name="T1" fmla="*/ 41 h 43"/>
                  <a:gd name="T2" fmla="*/ 23 w 23"/>
                  <a:gd name="T3" fmla="*/ 40 h 43"/>
                  <a:gd name="T4" fmla="*/ 17 w 23"/>
                  <a:gd name="T5" fmla="*/ 0 h 43"/>
                  <a:gd name="T6" fmla="*/ 0 w 23"/>
                  <a:gd name="T7" fmla="*/ 3 h 43"/>
                  <a:gd name="T8" fmla="*/ 7 w 23"/>
                  <a:gd name="T9" fmla="*/ 43 h 43"/>
                  <a:gd name="T10" fmla="*/ 7 w 23"/>
                  <a:gd name="T11" fmla="*/ 41 h 43"/>
                  <a:gd name="T12" fmla="*/ 23 w 23"/>
                  <a:gd name="T13" fmla="*/ 41 h 4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 h="43">
                    <a:moveTo>
                      <a:pt x="23" y="41"/>
                    </a:moveTo>
                    <a:lnTo>
                      <a:pt x="23" y="40"/>
                    </a:lnTo>
                    <a:lnTo>
                      <a:pt x="17" y="0"/>
                    </a:lnTo>
                    <a:lnTo>
                      <a:pt x="0" y="3"/>
                    </a:lnTo>
                    <a:lnTo>
                      <a:pt x="7" y="43"/>
                    </a:lnTo>
                    <a:lnTo>
                      <a:pt x="7" y="41"/>
                    </a:lnTo>
                    <a:lnTo>
                      <a:pt x="23" y="4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499" name="Freeform 330">
                <a:extLst>
                  <a:ext uri="{FF2B5EF4-FFF2-40B4-BE49-F238E27FC236}">
                    <a16:creationId xmlns:a16="http://schemas.microsoft.com/office/drawing/2014/main" id="{5A3AF60C-1624-7550-A27F-C27C5B8FB4BA}"/>
                  </a:ext>
                </a:extLst>
              </p:cNvPr>
              <p:cNvSpPr>
                <a:spLocks/>
              </p:cNvSpPr>
              <p:nvPr/>
            </p:nvSpPr>
            <p:spPr bwMode="auto">
              <a:xfrm>
                <a:off x="1986" y="1990"/>
                <a:ext cx="16" cy="50"/>
              </a:xfrm>
              <a:custGeom>
                <a:avLst/>
                <a:gdLst>
                  <a:gd name="T0" fmla="*/ 16 w 16"/>
                  <a:gd name="T1" fmla="*/ 50 h 50"/>
                  <a:gd name="T2" fmla="*/ 16 w 16"/>
                  <a:gd name="T3" fmla="*/ 48 h 50"/>
                  <a:gd name="T4" fmla="*/ 16 w 16"/>
                  <a:gd name="T5" fmla="*/ 0 h 50"/>
                  <a:gd name="T6" fmla="*/ 0 w 16"/>
                  <a:gd name="T7" fmla="*/ 0 h 50"/>
                  <a:gd name="T8" fmla="*/ 0 w 16"/>
                  <a:gd name="T9" fmla="*/ 48 h 50"/>
                  <a:gd name="T10" fmla="*/ 0 w 16"/>
                  <a:gd name="T11" fmla="*/ 46 h 50"/>
                  <a:gd name="T12" fmla="*/ 16 w 16"/>
                  <a:gd name="T13" fmla="*/ 50 h 50"/>
                  <a:gd name="T14" fmla="*/ 16 w 16"/>
                  <a:gd name="T15" fmla="*/ 48 h 50"/>
                  <a:gd name="T16" fmla="*/ 16 w 16"/>
                  <a:gd name="T17" fmla="*/ 48 h 50"/>
                  <a:gd name="T18" fmla="*/ 16 w 16"/>
                  <a:gd name="T19" fmla="*/ 5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50">
                    <a:moveTo>
                      <a:pt x="16" y="50"/>
                    </a:moveTo>
                    <a:lnTo>
                      <a:pt x="16" y="48"/>
                    </a:lnTo>
                    <a:lnTo>
                      <a:pt x="16" y="0"/>
                    </a:lnTo>
                    <a:lnTo>
                      <a:pt x="0" y="0"/>
                    </a:lnTo>
                    <a:lnTo>
                      <a:pt x="0" y="48"/>
                    </a:lnTo>
                    <a:lnTo>
                      <a:pt x="0" y="46"/>
                    </a:lnTo>
                    <a:lnTo>
                      <a:pt x="16" y="50"/>
                    </a:lnTo>
                    <a:lnTo>
                      <a:pt x="16" y="48"/>
                    </a:lnTo>
                    <a:lnTo>
                      <a:pt x="16" y="5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00" name="Freeform 331">
                <a:extLst>
                  <a:ext uri="{FF2B5EF4-FFF2-40B4-BE49-F238E27FC236}">
                    <a16:creationId xmlns:a16="http://schemas.microsoft.com/office/drawing/2014/main" id="{AD72AAE4-E234-E57D-49ED-E23ED5AFE94A}"/>
                  </a:ext>
                </a:extLst>
              </p:cNvPr>
              <p:cNvSpPr>
                <a:spLocks/>
              </p:cNvSpPr>
              <p:nvPr/>
            </p:nvSpPr>
            <p:spPr bwMode="auto">
              <a:xfrm>
                <a:off x="1976" y="2036"/>
                <a:ext cx="26" cy="56"/>
              </a:xfrm>
              <a:custGeom>
                <a:avLst/>
                <a:gdLst>
                  <a:gd name="T0" fmla="*/ 16 w 26"/>
                  <a:gd name="T1" fmla="*/ 56 h 56"/>
                  <a:gd name="T2" fmla="*/ 16 w 26"/>
                  <a:gd name="T3" fmla="*/ 56 h 56"/>
                  <a:gd name="T4" fmla="*/ 26 w 26"/>
                  <a:gd name="T5" fmla="*/ 4 h 56"/>
                  <a:gd name="T6" fmla="*/ 10 w 26"/>
                  <a:gd name="T7" fmla="*/ 0 h 56"/>
                  <a:gd name="T8" fmla="*/ 0 w 26"/>
                  <a:gd name="T9" fmla="*/ 53 h 56"/>
                  <a:gd name="T10" fmla="*/ 0 w 26"/>
                  <a:gd name="T11" fmla="*/ 54 h 56"/>
                  <a:gd name="T12" fmla="*/ 16 w 26"/>
                  <a:gd name="T13" fmla="*/ 56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 h="56">
                    <a:moveTo>
                      <a:pt x="16" y="56"/>
                    </a:moveTo>
                    <a:lnTo>
                      <a:pt x="16" y="56"/>
                    </a:lnTo>
                    <a:lnTo>
                      <a:pt x="26" y="4"/>
                    </a:lnTo>
                    <a:lnTo>
                      <a:pt x="10" y="0"/>
                    </a:lnTo>
                    <a:lnTo>
                      <a:pt x="0" y="53"/>
                    </a:lnTo>
                    <a:lnTo>
                      <a:pt x="0" y="54"/>
                    </a:lnTo>
                    <a:lnTo>
                      <a:pt x="16" y="5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01" name="Freeform 332">
                <a:extLst>
                  <a:ext uri="{FF2B5EF4-FFF2-40B4-BE49-F238E27FC236}">
                    <a16:creationId xmlns:a16="http://schemas.microsoft.com/office/drawing/2014/main" id="{1C451972-97B7-8FD4-347D-8D884E4318B1}"/>
                  </a:ext>
                </a:extLst>
              </p:cNvPr>
              <p:cNvSpPr>
                <a:spLocks/>
              </p:cNvSpPr>
              <p:nvPr/>
            </p:nvSpPr>
            <p:spPr bwMode="auto">
              <a:xfrm>
                <a:off x="1968" y="2090"/>
                <a:ext cx="24" cy="57"/>
              </a:xfrm>
              <a:custGeom>
                <a:avLst/>
                <a:gdLst>
                  <a:gd name="T0" fmla="*/ 18 w 24"/>
                  <a:gd name="T1" fmla="*/ 53 h 57"/>
                  <a:gd name="T2" fmla="*/ 18 w 24"/>
                  <a:gd name="T3" fmla="*/ 56 h 57"/>
                  <a:gd name="T4" fmla="*/ 24 w 24"/>
                  <a:gd name="T5" fmla="*/ 2 h 57"/>
                  <a:gd name="T6" fmla="*/ 8 w 24"/>
                  <a:gd name="T7" fmla="*/ 0 h 57"/>
                  <a:gd name="T8" fmla="*/ 1 w 24"/>
                  <a:gd name="T9" fmla="*/ 53 h 57"/>
                  <a:gd name="T10" fmla="*/ 1 w 24"/>
                  <a:gd name="T11" fmla="*/ 57 h 57"/>
                  <a:gd name="T12" fmla="*/ 1 w 24"/>
                  <a:gd name="T13" fmla="*/ 53 h 57"/>
                  <a:gd name="T14" fmla="*/ 0 w 24"/>
                  <a:gd name="T15" fmla="*/ 55 h 57"/>
                  <a:gd name="T16" fmla="*/ 1 w 24"/>
                  <a:gd name="T17" fmla="*/ 57 h 57"/>
                  <a:gd name="T18" fmla="*/ 18 w 24"/>
                  <a:gd name="T19" fmla="*/ 53 h 5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 h="57">
                    <a:moveTo>
                      <a:pt x="18" y="53"/>
                    </a:moveTo>
                    <a:lnTo>
                      <a:pt x="18" y="56"/>
                    </a:lnTo>
                    <a:lnTo>
                      <a:pt x="24" y="2"/>
                    </a:lnTo>
                    <a:lnTo>
                      <a:pt x="8" y="0"/>
                    </a:lnTo>
                    <a:lnTo>
                      <a:pt x="1" y="53"/>
                    </a:lnTo>
                    <a:lnTo>
                      <a:pt x="1" y="57"/>
                    </a:lnTo>
                    <a:lnTo>
                      <a:pt x="1" y="53"/>
                    </a:lnTo>
                    <a:lnTo>
                      <a:pt x="0" y="55"/>
                    </a:lnTo>
                    <a:lnTo>
                      <a:pt x="1" y="57"/>
                    </a:lnTo>
                    <a:lnTo>
                      <a:pt x="18" y="53"/>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02" name="Freeform 333">
                <a:extLst>
                  <a:ext uri="{FF2B5EF4-FFF2-40B4-BE49-F238E27FC236}">
                    <a16:creationId xmlns:a16="http://schemas.microsoft.com/office/drawing/2014/main" id="{DF2BB51D-C3AB-43F3-0C56-6CDFDBC1A32A}"/>
                  </a:ext>
                </a:extLst>
              </p:cNvPr>
              <p:cNvSpPr>
                <a:spLocks/>
              </p:cNvSpPr>
              <p:nvPr/>
            </p:nvSpPr>
            <p:spPr bwMode="auto">
              <a:xfrm>
                <a:off x="1969" y="2143"/>
                <a:ext cx="23" cy="44"/>
              </a:xfrm>
              <a:custGeom>
                <a:avLst/>
                <a:gdLst>
                  <a:gd name="T0" fmla="*/ 23 w 23"/>
                  <a:gd name="T1" fmla="*/ 39 h 44"/>
                  <a:gd name="T2" fmla="*/ 23 w 23"/>
                  <a:gd name="T3" fmla="*/ 40 h 44"/>
                  <a:gd name="T4" fmla="*/ 17 w 23"/>
                  <a:gd name="T5" fmla="*/ 0 h 44"/>
                  <a:gd name="T6" fmla="*/ 0 w 23"/>
                  <a:gd name="T7" fmla="*/ 4 h 44"/>
                  <a:gd name="T8" fmla="*/ 7 w 23"/>
                  <a:gd name="T9" fmla="*/ 43 h 44"/>
                  <a:gd name="T10" fmla="*/ 7 w 23"/>
                  <a:gd name="T11" fmla="*/ 44 h 44"/>
                  <a:gd name="T12" fmla="*/ 23 w 23"/>
                  <a:gd name="T13" fmla="*/ 39 h 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 h="44">
                    <a:moveTo>
                      <a:pt x="23" y="39"/>
                    </a:moveTo>
                    <a:lnTo>
                      <a:pt x="23" y="40"/>
                    </a:lnTo>
                    <a:lnTo>
                      <a:pt x="17" y="0"/>
                    </a:lnTo>
                    <a:lnTo>
                      <a:pt x="0" y="4"/>
                    </a:lnTo>
                    <a:lnTo>
                      <a:pt x="7" y="43"/>
                    </a:lnTo>
                    <a:lnTo>
                      <a:pt x="7" y="44"/>
                    </a:lnTo>
                    <a:lnTo>
                      <a:pt x="23" y="39"/>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03" name="Freeform 334">
                <a:extLst>
                  <a:ext uri="{FF2B5EF4-FFF2-40B4-BE49-F238E27FC236}">
                    <a16:creationId xmlns:a16="http://schemas.microsoft.com/office/drawing/2014/main" id="{48EEBB0C-2724-9831-098E-5977E0FA47A6}"/>
                  </a:ext>
                </a:extLst>
              </p:cNvPr>
              <p:cNvSpPr>
                <a:spLocks/>
              </p:cNvSpPr>
              <p:nvPr/>
            </p:nvSpPr>
            <p:spPr bwMode="auto">
              <a:xfrm>
                <a:off x="1976" y="2182"/>
                <a:ext cx="30" cy="54"/>
              </a:xfrm>
              <a:custGeom>
                <a:avLst/>
                <a:gdLst>
                  <a:gd name="T0" fmla="*/ 29 w 30"/>
                  <a:gd name="T1" fmla="*/ 45 h 54"/>
                  <a:gd name="T2" fmla="*/ 30 w 30"/>
                  <a:gd name="T3" fmla="*/ 47 h 54"/>
                  <a:gd name="T4" fmla="*/ 16 w 30"/>
                  <a:gd name="T5" fmla="*/ 0 h 54"/>
                  <a:gd name="T6" fmla="*/ 0 w 30"/>
                  <a:gd name="T7" fmla="*/ 5 h 54"/>
                  <a:gd name="T8" fmla="*/ 13 w 30"/>
                  <a:gd name="T9" fmla="*/ 51 h 54"/>
                  <a:gd name="T10" fmla="*/ 14 w 30"/>
                  <a:gd name="T11" fmla="*/ 54 h 54"/>
                  <a:gd name="T12" fmla="*/ 13 w 30"/>
                  <a:gd name="T13" fmla="*/ 51 h 54"/>
                  <a:gd name="T14" fmla="*/ 14 w 30"/>
                  <a:gd name="T15" fmla="*/ 53 h 54"/>
                  <a:gd name="T16" fmla="*/ 14 w 30"/>
                  <a:gd name="T17" fmla="*/ 54 h 54"/>
                  <a:gd name="T18" fmla="*/ 29 w 30"/>
                  <a:gd name="T19" fmla="*/ 45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 h="54">
                    <a:moveTo>
                      <a:pt x="29" y="45"/>
                    </a:moveTo>
                    <a:lnTo>
                      <a:pt x="30" y="47"/>
                    </a:lnTo>
                    <a:lnTo>
                      <a:pt x="16" y="0"/>
                    </a:lnTo>
                    <a:lnTo>
                      <a:pt x="0" y="5"/>
                    </a:lnTo>
                    <a:lnTo>
                      <a:pt x="13" y="51"/>
                    </a:lnTo>
                    <a:lnTo>
                      <a:pt x="14" y="54"/>
                    </a:lnTo>
                    <a:lnTo>
                      <a:pt x="13" y="51"/>
                    </a:lnTo>
                    <a:lnTo>
                      <a:pt x="14" y="53"/>
                    </a:lnTo>
                    <a:lnTo>
                      <a:pt x="14" y="54"/>
                    </a:lnTo>
                    <a:lnTo>
                      <a:pt x="29" y="45"/>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04" name="Freeform 335">
                <a:extLst>
                  <a:ext uri="{FF2B5EF4-FFF2-40B4-BE49-F238E27FC236}">
                    <a16:creationId xmlns:a16="http://schemas.microsoft.com/office/drawing/2014/main" id="{038213A0-B5EE-087F-081B-9ADF541984B2}"/>
                  </a:ext>
                </a:extLst>
              </p:cNvPr>
              <p:cNvSpPr>
                <a:spLocks/>
              </p:cNvSpPr>
              <p:nvPr/>
            </p:nvSpPr>
            <p:spPr bwMode="auto">
              <a:xfrm>
                <a:off x="1990" y="2227"/>
                <a:ext cx="54" cy="75"/>
              </a:xfrm>
              <a:custGeom>
                <a:avLst/>
                <a:gdLst>
                  <a:gd name="T0" fmla="*/ 52 w 54"/>
                  <a:gd name="T1" fmla="*/ 61 h 75"/>
                  <a:gd name="T2" fmla="*/ 54 w 54"/>
                  <a:gd name="T3" fmla="*/ 64 h 75"/>
                  <a:gd name="T4" fmla="*/ 15 w 54"/>
                  <a:gd name="T5" fmla="*/ 0 h 75"/>
                  <a:gd name="T6" fmla="*/ 0 w 54"/>
                  <a:gd name="T7" fmla="*/ 9 h 75"/>
                  <a:gd name="T8" fmla="*/ 40 w 54"/>
                  <a:gd name="T9" fmla="*/ 73 h 75"/>
                  <a:gd name="T10" fmla="*/ 43 w 54"/>
                  <a:gd name="T11" fmla="*/ 75 h 75"/>
                  <a:gd name="T12" fmla="*/ 40 w 54"/>
                  <a:gd name="T13" fmla="*/ 73 h 75"/>
                  <a:gd name="T14" fmla="*/ 41 w 54"/>
                  <a:gd name="T15" fmla="*/ 75 h 75"/>
                  <a:gd name="T16" fmla="*/ 43 w 54"/>
                  <a:gd name="T17" fmla="*/ 75 h 75"/>
                  <a:gd name="T18" fmla="*/ 52 w 54"/>
                  <a:gd name="T19" fmla="*/ 61 h 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4" h="75">
                    <a:moveTo>
                      <a:pt x="52" y="61"/>
                    </a:moveTo>
                    <a:lnTo>
                      <a:pt x="54" y="64"/>
                    </a:lnTo>
                    <a:lnTo>
                      <a:pt x="15" y="0"/>
                    </a:lnTo>
                    <a:lnTo>
                      <a:pt x="0" y="9"/>
                    </a:lnTo>
                    <a:lnTo>
                      <a:pt x="40" y="73"/>
                    </a:lnTo>
                    <a:lnTo>
                      <a:pt x="43" y="75"/>
                    </a:lnTo>
                    <a:lnTo>
                      <a:pt x="40" y="73"/>
                    </a:lnTo>
                    <a:lnTo>
                      <a:pt x="41" y="75"/>
                    </a:lnTo>
                    <a:lnTo>
                      <a:pt x="43" y="75"/>
                    </a:lnTo>
                    <a:lnTo>
                      <a:pt x="52" y="6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05" name="Freeform 336">
                <a:extLst>
                  <a:ext uri="{FF2B5EF4-FFF2-40B4-BE49-F238E27FC236}">
                    <a16:creationId xmlns:a16="http://schemas.microsoft.com/office/drawing/2014/main" id="{1F87CCCF-868E-E5C2-A86D-74CD982CB53C}"/>
                  </a:ext>
                </a:extLst>
              </p:cNvPr>
              <p:cNvSpPr>
                <a:spLocks/>
              </p:cNvSpPr>
              <p:nvPr/>
            </p:nvSpPr>
            <p:spPr bwMode="auto">
              <a:xfrm>
                <a:off x="2033" y="2288"/>
                <a:ext cx="72" cy="51"/>
              </a:xfrm>
              <a:custGeom>
                <a:avLst/>
                <a:gdLst>
                  <a:gd name="T0" fmla="*/ 71 w 72"/>
                  <a:gd name="T1" fmla="*/ 36 h 51"/>
                  <a:gd name="T2" fmla="*/ 72 w 72"/>
                  <a:gd name="T3" fmla="*/ 37 h 51"/>
                  <a:gd name="T4" fmla="*/ 9 w 72"/>
                  <a:gd name="T5" fmla="*/ 0 h 51"/>
                  <a:gd name="T6" fmla="*/ 0 w 72"/>
                  <a:gd name="T7" fmla="*/ 14 h 51"/>
                  <a:gd name="T8" fmla="*/ 63 w 72"/>
                  <a:gd name="T9" fmla="*/ 51 h 51"/>
                  <a:gd name="T10" fmla="*/ 64 w 72"/>
                  <a:gd name="T11" fmla="*/ 51 h 51"/>
                  <a:gd name="T12" fmla="*/ 71 w 72"/>
                  <a:gd name="T13" fmla="*/ 36 h 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2" h="51">
                    <a:moveTo>
                      <a:pt x="71" y="36"/>
                    </a:moveTo>
                    <a:lnTo>
                      <a:pt x="72" y="37"/>
                    </a:lnTo>
                    <a:lnTo>
                      <a:pt x="9" y="0"/>
                    </a:lnTo>
                    <a:lnTo>
                      <a:pt x="0" y="14"/>
                    </a:lnTo>
                    <a:lnTo>
                      <a:pt x="63" y="51"/>
                    </a:lnTo>
                    <a:lnTo>
                      <a:pt x="64" y="51"/>
                    </a:lnTo>
                    <a:lnTo>
                      <a:pt x="71" y="3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06" name="Freeform 337">
                <a:extLst>
                  <a:ext uri="{FF2B5EF4-FFF2-40B4-BE49-F238E27FC236}">
                    <a16:creationId xmlns:a16="http://schemas.microsoft.com/office/drawing/2014/main" id="{EFBFEBE2-298B-E91E-5D09-CFDCD69D5893}"/>
                  </a:ext>
                </a:extLst>
              </p:cNvPr>
              <p:cNvSpPr>
                <a:spLocks/>
              </p:cNvSpPr>
              <p:nvPr/>
            </p:nvSpPr>
            <p:spPr bwMode="auto">
              <a:xfrm>
                <a:off x="2097" y="2324"/>
                <a:ext cx="51" cy="39"/>
              </a:xfrm>
              <a:custGeom>
                <a:avLst/>
                <a:gdLst>
                  <a:gd name="T0" fmla="*/ 51 w 51"/>
                  <a:gd name="T1" fmla="*/ 24 h 39"/>
                  <a:gd name="T2" fmla="*/ 7 w 51"/>
                  <a:gd name="T3" fmla="*/ 0 h 39"/>
                  <a:gd name="T4" fmla="*/ 0 w 51"/>
                  <a:gd name="T5" fmla="*/ 15 h 39"/>
                  <a:gd name="T6" fmla="*/ 43 w 51"/>
                  <a:gd name="T7" fmla="*/ 39 h 39"/>
                  <a:gd name="T8" fmla="*/ 51 w 51"/>
                  <a:gd name="T9" fmla="*/ 24 h 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39">
                    <a:moveTo>
                      <a:pt x="51" y="24"/>
                    </a:moveTo>
                    <a:lnTo>
                      <a:pt x="7" y="0"/>
                    </a:lnTo>
                    <a:lnTo>
                      <a:pt x="0" y="15"/>
                    </a:lnTo>
                    <a:lnTo>
                      <a:pt x="43" y="39"/>
                    </a:lnTo>
                    <a:lnTo>
                      <a:pt x="51" y="2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07" name="Freeform 338">
                <a:extLst>
                  <a:ext uri="{FF2B5EF4-FFF2-40B4-BE49-F238E27FC236}">
                    <a16:creationId xmlns:a16="http://schemas.microsoft.com/office/drawing/2014/main" id="{59033B24-7ADB-71BA-9686-881976E2618A}"/>
                  </a:ext>
                </a:extLst>
              </p:cNvPr>
              <p:cNvSpPr>
                <a:spLocks/>
              </p:cNvSpPr>
              <p:nvPr/>
            </p:nvSpPr>
            <p:spPr bwMode="auto">
              <a:xfrm>
                <a:off x="2140" y="2348"/>
                <a:ext cx="34" cy="29"/>
              </a:xfrm>
              <a:custGeom>
                <a:avLst/>
                <a:gdLst>
                  <a:gd name="T0" fmla="*/ 29 w 34"/>
                  <a:gd name="T1" fmla="*/ 12 h 29"/>
                  <a:gd name="T2" fmla="*/ 34 w 34"/>
                  <a:gd name="T3" fmla="*/ 13 h 29"/>
                  <a:gd name="T4" fmla="*/ 8 w 34"/>
                  <a:gd name="T5" fmla="*/ 0 h 29"/>
                  <a:gd name="T6" fmla="*/ 0 w 34"/>
                  <a:gd name="T7" fmla="*/ 15 h 29"/>
                  <a:gd name="T8" fmla="*/ 27 w 34"/>
                  <a:gd name="T9" fmla="*/ 28 h 29"/>
                  <a:gd name="T10" fmla="*/ 33 w 34"/>
                  <a:gd name="T11" fmla="*/ 29 h 29"/>
                  <a:gd name="T12" fmla="*/ 27 w 34"/>
                  <a:gd name="T13" fmla="*/ 28 h 29"/>
                  <a:gd name="T14" fmla="*/ 30 w 34"/>
                  <a:gd name="T15" fmla="*/ 29 h 29"/>
                  <a:gd name="T16" fmla="*/ 33 w 34"/>
                  <a:gd name="T17" fmla="*/ 29 h 29"/>
                  <a:gd name="T18" fmla="*/ 29 w 34"/>
                  <a:gd name="T19" fmla="*/ 12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 h="29">
                    <a:moveTo>
                      <a:pt x="29" y="12"/>
                    </a:moveTo>
                    <a:lnTo>
                      <a:pt x="34" y="13"/>
                    </a:lnTo>
                    <a:lnTo>
                      <a:pt x="8" y="0"/>
                    </a:lnTo>
                    <a:lnTo>
                      <a:pt x="0" y="15"/>
                    </a:lnTo>
                    <a:lnTo>
                      <a:pt x="27" y="28"/>
                    </a:lnTo>
                    <a:lnTo>
                      <a:pt x="33" y="29"/>
                    </a:lnTo>
                    <a:lnTo>
                      <a:pt x="27" y="28"/>
                    </a:lnTo>
                    <a:lnTo>
                      <a:pt x="30" y="29"/>
                    </a:lnTo>
                    <a:lnTo>
                      <a:pt x="33" y="29"/>
                    </a:lnTo>
                    <a:lnTo>
                      <a:pt x="29" y="12"/>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08" name="Freeform 339">
                <a:extLst>
                  <a:ext uri="{FF2B5EF4-FFF2-40B4-BE49-F238E27FC236}">
                    <a16:creationId xmlns:a16="http://schemas.microsoft.com/office/drawing/2014/main" id="{298ABE95-9B52-2D3A-45B0-8C52A4EF36BC}"/>
                  </a:ext>
                </a:extLst>
              </p:cNvPr>
              <p:cNvSpPr>
                <a:spLocks/>
              </p:cNvSpPr>
              <p:nvPr/>
            </p:nvSpPr>
            <p:spPr bwMode="auto">
              <a:xfrm>
                <a:off x="2169" y="2350"/>
                <a:ext cx="38" cy="27"/>
              </a:xfrm>
              <a:custGeom>
                <a:avLst/>
                <a:gdLst>
                  <a:gd name="T0" fmla="*/ 33 w 38"/>
                  <a:gd name="T1" fmla="*/ 0 h 27"/>
                  <a:gd name="T2" fmla="*/ 33 w 38"/>
                  <a:gd name="T3" fmla="*/ 0 h 27"/>
                  <a:gd name="T4" fmla="*/ 0 w 38"/>
                  <a:gd name="T5" fmla="*/ 10 h 27"/>
                  <a:gd name="T6" fmla="*/ 4 w 38"/>
                  <a:gd name="T7" fmla="*/ 27 h 27"/>
                  <a:gd name="T8" fmla="*/ 38 w 38"/>
                  <a:gd name="T9" fmla="*/ 17 h 27"/>
                  <a:gd name="T10" fmla="*/ 36 w 38"/>
                  <a:gd name="T11" fmla="*/ 17 h 27"/>
                  <a:gd name="T12" fmla="*/ 33 w 38"/>
                  <a:gd name="T13" fmla="*/ 0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 h="27">
                    <a:moveTo>
                      <a:pt x="33" y="0"/>
                    </a:moveTo>
                    <a:lnTo>
                      <a:pt x="33" y="0"/>
                    </a:lnTo>
                    <a:lnTo>
                      <a:pt x="0" y="10"/>
                    </a:lnTo>
                    <a:lnTo>
                      <a:pt x="4" y="27"/>
                    </a:lnTo>
                    <a:lnTo>
                      <a:pt x="38" y="17"/>
                    </a:lnTo>
                    <a:lnTo>
                      <a:pt x="36" y="17"/>
                    </a:lnTo>
                    <a:lnTo>
                      <a:pt x="33"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09" name="Freeform 340">
                <a:extLst>
                  <a:ext uri="{FF2B5EF4-FFF2-40B4-BE49-F238E27FC236}">
                    <a16:creationId xmlns:a16="http://schemas.microsoft.com/office/drawing/2014/main" id="{F6B3FA95-44BC-ACA1-9EB3-42DFDB623F6C}"/>
                  </a:ext>
                </a:extLst>
              </p:cNvPr>
              <p:cNvSpPr>
                <a:spLocks/>
              </p:cNvSpPr>
              <p:nvPr/>
            </p:nvSpPr>
            <p:spPr bwMode="auto">
              <a:xfrm>
                <a:off x="2202" y="2346"/>
                <a:ext cx="28" cy="21"/>
              </a:xfrm>
              <a:custGeom>
                <a:avLst/>
                <a:gdLst>
                  <a:gd name="T0" fmla="*/ 28 w 28"/>
                  <a:gd name="T1" fmla="*/ 1 h 21"/>
                  <a:gd name="T2" fmla="*/ 24 w 28"/>
                  <a:gd name="T3" fmla="*/ 1 h 21"/>
                  <a:gd name="T4" fmla="*/ 0 w 28"/>
                  <a:gd name="T5" fmla="*/ 4 h 21"/>
                  <a:gd name="T6" fmla="*/ 3 w 28"/>
                  <a:gd name="T7" fmla="*/ 21 h 21"/>
                  <a:gd name="T8" fmla="*/ 26 w 28"/>
                  <a:gd name="T9" fmla="*/ 17 h 21"/>
                  <a:gd name="T10" fmla="*/ 23 w 28"/>
                  <a:gd name="T11" fmla="*/ 17 h 21"/>
                  <a:gd name="T12" fmla="*/ 28 w 28"/>
                  <a:gd name="T13" fmla="*/ 1 h 21"/>
                  <a:gd name="T14" fmla="*/ 26 w 28"/>
                  <a:gd name="T15" fmla="*/ 0 h 21"/>
                  <a:gd name="T16" fmla="*/ 24 w 28"/>
                  <a:gd name="T17" fmla="*/ 1 h 21"/>
                  <a:gd name="T18" fmla="*/ 28 w 28"/>
                  <a:gd name="T19" fmla="*/ 1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 h="21">
                    <a:moveTo>
                      <a:pt x="28" y="1"/>
                    </a:moveTo>
                    <a:lnTo>
                      <a:pt x="24" y="1"/>
                    </a:lnTo>
                    <a:lnTo>
                      <a:pt x="0" y="4"/>
                    </a:lnTo>
                    <a:lnTo>
                      <a:pt x="3" y="21"/>
                    </a:lnTo>
                    <a:lnTo>
                      <a:pt x="26" y="17"/>
                    </a:lnTo>
                    <a:lnTo>
                      <a:pt x="23" y="17"/>
                    </a:lnTo>
                    <a:lnTo>
                      <a:pt x="28" y="1"/>
                    </a:lnTo>
                    <a:lnTo>
                      <a:pt x="26" y="0"/>
                    </a:lnTo>
                    <a:lnTo>
                      <a:pt x="24" y="1"/>
                    </a:lnTo>
                    <a:lnTo>
                      <a:pt x="28" y="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10" name="Freeform 341">
                <a:extLst>
                  <a:ext uri="{FF2B5EF4-FFF2-40B4-BE49-F238E27FC236}">
                    <a16:creationId xmlns:a16="http://schemas.microsoft.com/office/drawing/2014/main" id="{0674395C-13B0-9388-CFDB-1BE883596330}"/>
                  </a:ext>
                </a:extLst>
              </p:cNvPr>
              <p:cNvSpPr>
                <a:spLocks/>
              </p:cNvSpPr>
              <p:nvPr/>
            </p:nvSpPr>
            <p:spPr bwMode="auto">
              <a:xfrm>
                <a:off x="2225" y="2347"/>
                <a:ext cx="46" cy="30"/>
              </a:xfrm>
              <a:custGeom>
                <a:avLst/>
                <a:gdLst>
                  <a:gd name="T0" fmla="*/ 46 w 46"/>
                  <a:gd name="T1" fmla="*/ 14 h 30"/>
                  <a:gd name="T2" fmla="*/ 45 w 46"/>
                  <a:gd name="T3" fmla="*/ 13 h 30"/>
                  <a:gd name="T4" fmla="*/ 5 w 46"/>
                  <a:gd name="T5" fmla="*/ 0 h 30"/>
                  <a:gd name="T6" fmla="*/ 0 w 46"/>
                  <a:gd name="T7" fmla="*/ 16 h 30"/>
                  <a:gd name="T8" fmla="*/ 39 w 46"/>
                  <a:gd name="T9" fmla="*/ 30 h 30"/>
                  <a:gd name="T10" fmla="*/ 38 w 46"/>
                  <a:gd name="T11" fmla="*/ 29 h 30"/>
                  <a:gd name="T12" fmla="*/ 46 w 46"/>
                  <a:gd name="T13" fmla="*/ 14 h 30"/>
                  <a:gd name="T14" fmla="*/ 46 w 46"/>
                  <a:gd name="T15" fmla="*/ 14 h 30"/>
                  <a:gd name="T16" fmla="*/ 45 w 46"/>
                  <a:gd name="T17" fmla="*/ 13 h 30"/>
                  <a:gd name="T18" fmla="*/ 46 w 46"/>
                  <a:gd name="T19" fmla="*/ 14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6" h="30">
                    <a:moveTo>
                      <a:pt x="46" y="14"/>
                    </a:moveTo>
                    <a:lnTo>
                      <a:pt x="45" y="13"/>
                    </a:lnTo>
                    <a:lnTo>
                      <a:pt x="5" y="0"/>
                    </a:lnTo>
                    <a:lnTo>
                      <a:pt x="0" y="16"/>
                    </a:lnTo>
                    <a:lnTo>
                      <a:pt x="39" y="30"/>
                    </a:lnTo>
                    <a:lnTo>
                      <a:pt x="38" y="29"/>
                    </a:lnTo>
                    <a:lnTo>
                      <a:pt x="46" y="14"/>
                    </a:lnTo>
                    <a:lnTo>
                      <a:pt x="45" y="13"/>
                    </a:lnTo>
                    <a:lnTo>
                      <a:pt x="46" y="1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11" name="Freeform 342">
                <a:extLst>
                  <a:ext uri="{FF2B5EF4-FFF2-40B4-BE49-F238E27FC236}">
                    <a16:creationId xmlns:a16="http://schemas.microsoft.com/office/drawing/2014/main" id="{972B933C-9E84-EF6A-065D-7344EBA401F3}"/>
                  </a:ext>
                </a:extLst>
              </p:cNvPr>
              <p:cNvSpPr>
                <a:spLocks/>
              </p:cNvSpPr>
              <p:nvPr/>
            </p:nvSpPr>
            <p:spPr bwMode="auto">
              <a:xfrm>
                <a:off x="2263" y="2361"/>
                <a:ext cx="58" cy="43"/>
              </a:xfrm>
              <a:custGeom>
                <a:avLst/>
                <a:gdLst>
                  <a:gd name="T0" fmla="*/ 58 w 58"/>
                  <a:gd name="T1" fmla="*/ 26 h 43"/>
                  <a:gd name="T2" fmla="*/ 8 w 58"/>
                  <a:gd name="T3" fmla="*/ 0 h 43"/>
                  <a:gd name="T4" fmla="*/ 0 w 58"/>
                  <a:gd name="T5" fmla="*/ 15 h 43"/>
                  <a:gd name="T6" fmla="*/ 51 w 58"/>
                  <a:gd name="T7" fmla="*/ 43 h 43"/>
                  <a:gd name="T8" fmla="*/ 58 w 58"/>
                  <a:gd name="T9" fmla="*/ 26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 h="43">
                    <a:moveTo>
                      <a:pt x="58" y="26"/>
                    </a:moveTo>
                    <a:lnTo>
                      <a:pt x="8" y="0"/>
                    </a:lnTo>
                    <a:lnTo>
                      <a:pt x="0" y="15"/>
                    </a:lnTo>
                    <a:lnTo>
                      <a:pt x="51" y="43"/>
                    </a:lnTo>
                    <a:lnTo>
                      <a:pt x="58" y="2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12" name="Freeform 343">
                <a:extLst>
                  <a:ext uri="{FF2B5EF4-FFF2-40B4-BE49-F238E27FC236}">
                    <a16:creationId xmlns:a16="http://schemas.microsoft.com/office/drawing/2014/main" id="{B9733055-79AA-7BD2-9F92-E22F5A4F4C94}"/>
                  </a:ext>
                </a:extLst>
              </p:cNvPr>
              <p:cNvSpPr>
                <a:spLocks/>
              </p:cNvSpPr>
              <p:nvPr/>
            </p:nvSpPr>
            <p:spPr bwMode="auto">
              <a:xfrm>
                <a:off x="2314" y="2387"/>
                <a:ext cx="58" cy="43"/>
              </a:xfrm>
              <a:custGeom>
                <a:avLst/>
                <a:gdLst>
                  <a:gd name="T0" fmla="*/ 58 w 58"/>
                  <a:gd name="T1" fmla="*/ 28 h 43"/>
                  <a:gd name="T2" fmla="*/ 56 w 58"/>
                  <a:gd name="T3" fmla="*/ 27 h 43"/>
                  <a:gd name="T4" fmla="*/ 7 w 58"/>
                  <a:gd name="T5" fmla="*/ 0 h 43"/>
                  <a:gd name="T6" fmla="*/ 0 w 58"/>
                  <a:gd name="T7" fmla="*/ 17 h 43"/>
                  <a:gd name="T8" fmla="*/ 49 w 58"/>
                  <a:gd name="T9" fmla="*/ 43 h 43"/>
                  <a:gd name="T10" fmla="*/ 47 w 58"/>
                  <a:gd name="T11" fmla="*/ 41 h 43"/>
                  <a:gd name="T12" fmla="*/ 58 w 58"/>
                  <a:gd name="T13" fmla="*/ 28 h 43"/>
                  <a:gd name="T14" fmla="*/ 57 w 58"/>
                  <a:gd name="T15" fmla="*/ 28 h 43"/>
                  <a:gd name="T16" fmla="*/ 56 w 58"/>
                  <a:gd name="T17" fmla="*/ 27 h 43"/>
                  <a:gd name="T18" fmla="*/ 58 w 58"/>
                  <a:gd name="T19" fmla="*/ 28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8" h="43">
                    <a:moveTo>
                      <a:pt x="58" y="28"/>
                    </a:moveTo>
                    <a:lnTo>
                      <a:pt x="56" y="27"/>
                    </a:lnTo>
                    <a:lnTo>
                      <a:pt x="7" y="0"/>
                    </a:lnTo>
                    <a:lnTo>
                      <a:pt x="0" y="17"/>
                    </a:lnTo>
                    <a:lnTo>
                      <a:pt x="49" y="43"/>
                    </a:lnTo>
                    <a:lnTo>
                      <a:pt x="47" y="41"/>
                    </a:lnTo>
                    <a:lnTo>
                      <a:pt x="58" y="28"/>
                    </a:lnTo>
                    <a:lnTo>
                      <a:pt x="57" y="28"/>
                    </a:lnTo>
                    <a:lnTo>
                      <a:pt x="56" y="27"/>
                    </a:lnTo>
                    <a:lnTo>
                      <a:pt x="58" y="28"/>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13" name="Freeform 344">
                <a:extLst>
                  <a:ext uri="{FF2B5EF4-FFF2-40B4-BE49-F238E27FC236}">
                    <a16:creationId xmlns:a16="http://schemas.microsoft.com/office/drawing/2014/main" id="{5C922CB2-975D-9815-45A1-4D4D49EF7FEA}"/>
                  </a:ext>
                </a:extLst>
              </p:cNvPr>
              <p:cNvSpPr>
                <a:spLocks/>
              </p:cNvSpPr>
              <p:nvPr/>
            </p:nvSpPr>
            <p:spPr bwMode="auto">
              <a:xfrm>
                <a:off x="2361" y="2415"/>
                <a:ext cx="58" cy="50"/>
              </a:xfrm>
              <a:custGeom>
                <a:avLst/>
                <a:gdLst>
                  <a:gd name="T0" fmla="*/ 58 w 58"/>
                  <a:gd name="T1" fmla="*/ 38 h 50"/>
                  <a:gd name="T2" fmla="*/ 58 w 58"/>
                  <a:gd name="T3" fmla="*/ 37 h 50"/>
                  <a:gd name="T4" fmla="*/ 11 w 58"/>
                  <a:gd name="T5" fmla="*/ 0 h 50"/>
                  <a:gd name="T6" fmla="*/ 0 w 58"/>
                  <a:gd name="T7" fmla="*/ 13 h 50"/>
                  <a:gd name="T8" fmla="*/ 47 w 58"/>
                  <a:gd name="T9" fmla="*/ 50 h 50"/>
                  <a:gd name="T10" fmla="*/ 47 w 58"/>
                  <a:gd name="T11" fmla="*/ 50 h 50"/>
                  <a:gd name="T12" fmla="*/ 58 w 58"/>
                  <a:gd name="T13" fmla="*/ 38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8" h="50">
                    <a:moveTo>
                      <a:pt x="58" y="38"/>
                    </a:moveTo>
                    <a:lnTo>
                      <a:pt x="58" y="37"/>
                    </a:lnTo>
                    <a:lnTo>
                      <a:pt x="11" y="0"/>
                    </a:lnTo>
                    <a:lnTo>
                      <a:pt x="0" y="13"/>
                    </a:lnTo>
                    <a:lnTo>
                      <a:pt x="47" y="50"/>
                    </a:lnTo>
                    <a:lnTo>
                      <a:pt x="58" y="38"/>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14" name="Freeform 345">
                <a:extLst>
                  <a:ext uri="{FF2B5EF4-FFF2-40B4-BE49-F238E27FC236}">
                    <a16:creationId xmlns:a16="http://schemas.microsoft.com/office/drawing/2014/main" id="{485BEC7C-573E-1E39-7982-F67DA79A8F16}"/>
                  </a:ext>
                </a:extLst>
              </p:cNvPr>
              <p:cNvSpPr>
                <a:spLocks/>
              </p:cNvSpPr>
              <p:nvPr/>
            </p:nvSpPr>
            <p:spPr bwMode="auto">
              <a:xfrm>
                <a:off x="2408" y="2453"/>
                <a:ext cx="52" cy="49"/>
              </a:xfrm>
              <a:custGeom>
                <a:avLst/>
                <a:gdLst>
                  <a:gd name="T0" fmla="*/ 52 w 52"/>
                  <a:gd name="T1" fmla="*/ 36 h 49"/>
                  <a:gd name="T2" fmla="*/ 51 w 52"/>
                  <a:gd name="T3" fmla="*/ 36 h 49"/>
                  <a:gd name="T4" fmla="*/ 11 w 52"/>
                  <a:gd name="T5" fmla="*/ 0 h 49"/>
                  <a:gd name="T6" fmla="*/ 0 w 52"/>
                  <a:gd name="T7" fmla="*/ 12 h 49"/>
                  <a:gd name="T8" fmla="*/ 40 w 52"/>
                  <a:gd name="T9" fmla="*/ 49 h 49"/>
                  <a:gd name="T10" fmla="*/ 39 w 52"/>
                  <a:gd name="T11" fmla="*/ 48 h 49"/>
                  <a:gd name="T12" fmla="*/ 52 w 52"/>
                  <a:gd name="T13" fmla="*/ 36 h 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 h="49">
                    <a:moveTo>
                      <a:pt x="52" y="36"/>
                    </a:moveTo>
                    <a:lnTo>
                      <a:pt x="51" y="36"/>
                    </a:lnTo>
                    <a:lnTo>
                      <a:pt x="11" y="0"/>
                    </a:lnTo>
                    <a:lnTo>
                      <a:pt x="0" y="12"/>
                    </a:lnTo>
                    <a:lnTo>
                      <a:pt x="40" y="49"/>
                    </a:lnTo>
                    <a:lnTo>
                      <a:pt x="39" y="48"/>
                    </a:lnTo>
                    <a:lnTo>
                      <a:pt x="52" y="3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15" name="Freeform 346">
                <a:extLst>
                  <a:ext uri="{FF2B5EF4-FFF2-40B4-BE49-F238E27FC236}">
                    <a16:creationId xmlns:a16="http://schemas.microsoft.com/office/drawing/2014/main" id="{ECC69578-2A97-CA4B-0F37-4705FCDBF453}"/>
                  </a:ext>
                </a:extLst>
              </p:cNvPr>
              <p:cNvSpPr>
                <a:spLocks/>
              </p:cNvSpPr>
              <p:nvPr/>
            </p:nvSpPr>
            <p:spPr bwMode="auto">
              <a:xfrm>
                <a:off x="2447" y="2489"/>
                <a:ext cx="40" cy="44"/>
              </a:xfrm>
              <a:custGeom>
                <a:avLst/>
                <a:gdLst>
                  <a:gd name="T0" fmla="*/ 37 w 40"/>
                  <a:gd name="T1" fmla="*/ 30 h 44"/>
                  <a:gd name="T2" fmla="*/ 40 w 40"/>
                  <a:gd name="T3" fmla="*/ 32 h 44"/>
                  <a:gd name="T4" fmla="*/ 13 w 40"/>
                  <a:gd name="T5" fmla="*/ 0 h 44"/>
                  <a:gd name="T6" fmla="*/ 0 w 40"/>
                  <a:gd name="T7" fmla="*/ 12 h 44"/>
                  <a:gd name="T8" fmla="*/ 26 w 40"/>
                  <a:gd name="T9" fmla="*/ 42 h 44"/>
                  <a:gd name="T10" fmla="*/ 29 w 40"/>
                  <a:gd name="T11" fmla="*/ 44 h 44"/>
                  <a:gd name="T12" fmla="*/ 26 w 40"/>
                  <a:gd name="T13" fmla="*/ 42 h 44"/>
                  <a:gd name="T14" fmla="*/ 27 w 40"/>
                  <a:gd name="T15" fmla="*/ 43 h 44"/>
                  <a:gd name="T16" fmla="*/ 29 w 40"/>
                  <a:gd name="T17" fmla="*/ 44 h 44"/>
                  <a:gd name="T18" fmla="*/ 37 w 40"/>
                  <a:gd name="T19" fmla="*/ 3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0" h="44">
                    <a:moveTo>
                      <a:pt x="37" y="30"/>
                    </a:moveTo>
                    <a:lnTo>
                      <a:pt x="40" y="32"/>
                    </a:lnTo>
                    <a:lnTo>
                      <a:pt x="13" y="0"/>
                    </a:lnTo>
                    <a:lnTo>
                      <a:pt x="0" y="12"/>
                    </a:lnTo>
                    <a:lnTo>
                      <a:pt x="26" y="42"/>
                    </a:lnTo>
                    <a:lnTo>
                      <a:pt x="29" y="44"/>
                    </a:lnTo>
                    <a:lnTo>
                      <a:pt x="26" y="42"/>
                    </a:lnTo>
                    <a:lnTo>
                      <a:pt x="27" y="43"/>
                    </a:lnTo>
                    <a:lnTo>
                      <a:pt x="29" y="44"/>
                    </a:lnTo>
                    <a:lnTo>
                      <a:pt x="37" y="3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16" name="Freeform 347">
                <a:extLst>
                  <a:ext uri="{FF2B5EF4-FFF2-40B4-BE49-F238E27FC236}">
                    <a16:creationId xmlns:a16="http://schemas.microsoft.com/office/drawing/2014/main" id="{A27A0C4E-CBAE-7B56-C93B-717C6C46C012}"/>
                  </a:ext>
                </a:extLst>
              </p:cNvPr>
              <p:cNvSpPr>
                <a:spLocks/>
              </p:cNvSpPr>
              <p:nvPr/>
            </p:nvSpPr>
            <p:spPr bwMode="auto">
              <a:xfrm>
                <a:off x="2476" y="2519"/>
                <a:ext cx="56" cy="45"/>
              </a:xfrm>
              <a:custGeom>
                <a:avLst/>
                <a:gdLst>
                  <a:gd name="T0" fmla="*/ 56 w 56"/>
                  <a:gd name="T1" fmla="*/ 30 h 45"/>
                  <a:gd name="T2" fmla="*/ 55 w 56"/>
                  <a:gd name="T3" fmla="*/ 30 h 45"/>
                  <a:gd name="T4" fmla="*/ 8 w 56"/>
                  <a:gd name="T5" fmla="*/ 0 h 45"/>
                  <a:gd name="T6" fmla="*/ 0 w 56"/>
                  <a:gd name="T7" fmla="*/ 14 h 45"/>
                  <a:gd name="T8" fmla="*/ 46 w 56"/>
                  <a:gd name="T9" fmla="*/ 45 h 45"/>
                  <a:gd name="T10" fmla="*/ 46 w 56"/>
                  <a:gd name="T11" fmla="*/ 45 h 45"/>
                  <a:gd name="T12" fmla="*/ 56 w 56"/>
                  <a:gd name="T13" fmla="*/ 30 h 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45">
                    <a:moveTo>
                      <a:pt x="56" y="30"/>
                    </a:moveTo>
                    <a:lnTo>
                      <a:pt x="55" y="30"/>
                    </a:lnTo>
                    <a:lnTo>
                      <a:pt x="8" y="0"/>
                    </a:lnTo>
                    <a:lnTo>
                      <a:pt x="0" y="14"/>
                    </a:lnTo>
                    <a:lnTo>
                      <a:pt x="46" y="45"/>
                    </a:lnTo>
                    <a:lnTo>
                      <a:pt x="56" y="3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17" name="Freeform 348">
                <a:extLst>
                  <a:ext uri="{FF2B5EF4-FFF2-40B4-BE49-F238E27FC236}">
                    <a16:creationId xmlns:a16="http://schemas.microsoft.com/office/drawing/2014/main" id="{5D02B467-A86D-20CA-3B9C-D79D1E52503A}"/>
                  </a:ext>
                </a:extLst>
              </p:cNvPr>
              <p:cNvSpPr>
                <a:spLocks/>
              </p:cNvSpPr>
              <p:nvPr/>
            </p:nvSpPr>
            <p:spPr bwMode="auto">
              <a:xfrm>
                <a:off x="2522" y="2549"/>
                <a:ext cx="33" cy="32"/>
              </a:xfrm>
              <a:custGeom>
                <a:avLst/>
                <a:gdLst>
                  <a:gd name="T0" fmla="*/ 30 w 33"/>
                  <a:gd name="T1" fmla="*/ 15 h 32"/>
                  <a:gd name="T2" fmla="*/ 33 w 33"/>
                  <a:gd name="T3" fmla="*/ 16 h 32"/>
                  <a:gd name="T4" fmla="*/ 10 w 33"/>
                  <a:gd name="T5" fmla="*/ 0 h 32"/>
                  <a:gd name="T6" fmla="*/ 0 w 33"/>
                  <a:gd name="T7" fmla="*/ 15 h 32"/>
                  <a:gd name="T8" fmla="*/ 23 w 33"/>
                  <a:gd name="T9" fmla="*/ 31 h 32"/>
                  <a:gd name="T10" fmla="*/ 25 w 33"/>
                  <a:gd name="T11" fmla="*/ 32 h 32"/>
                  <a:gd name="T12" fmla="*/ 23 w 33"/>
                  <a:gd name="T13" fmla="*/ 31 h 32"/>
                  <a:gd name="T14" fmla="*/ 24 w 33"/>
                  <a:gd name="T15" fmla="*/ 31 h 32"/>
                  <a:gd name="T16" fmla="*/ 25 w 33"/>
                  <a:gd name="T17" fmla="*/ 32 h 32"/>
                  <a:gd name="T18" fmla="*/ 30 w 33"/>
                  <a:gd name="T19" fmla="*/ 15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3" h="32">
                    <a:moveTo>
                      <a:pt x="30" y="15"/>
                    </a:moveTo>
                    <a:lnTo>
                      <a:pt x="33" y="16"/>
                    </a:lnTo>
                    <a:lnTo>
                      <a:pt x="10" y="0"/>
                    </a:lnTo>
                    <a:lnTo>
                      <a:pt x="0" y="15"/>
                    </a:lnTo>
                    <a:lnTo>
                      <a:pt x="23" y="31"/>
                    </a:lnTo>
                    <a:lnTo>
                      <a:pt x="25" y="32"/>
                    </a:lnTo>
                    <a:lnTo>
                      <a:pt x="23" y="31"/>
                    </a:lnTo>
                    <a:lnTo>
                      <a:pt x="24" y="31"/>
                    </a:lnTo>
                    <a:lnTo>
                      <a:pt x="25" y="32"/>
                    </a:lnTo>
                    <a:lnTo>
                      <a:pt x="30" y="15"/>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18" name="Freeform 349">
                <a:extLst>
                  <a:ext uri="{FF2B5EF4-FFF2-40B4-BE49-F238E27FC236}">
                    <a16:creationId xmlns:a16="http://schemas.microsoft.com/office/drawing/2014/main" id="{A3F1BDC4-3749-E6DE-0821-C96FFF578C15}"/>
                  </a:ext>
                </a:extLst>
              </p:cNvPr>
              <p:cNvSpPr>
                <a:spLocks/>
              </p:cNvSpPr>
              <p:nvPr/>
            </p:nvSpPr>
            <p:spPr bwMode="auto">
              <a:xfrm>
                <a:off x="2547" y="2564"/>
                <a:ext cx="56" cy="34"/>
              </a:xfrm>
              <a:custGeom>
                <a:avLst/>
                <a:gdLst>
                  <a:gd name="T0" fmla="*/ 52 w 56"/>
                  <a:gd name="T1" fmla="*/ 17 h 34"/>
                  <a:gd name="T2" fmla="*/ 56 w 56"/>
                  <a:gd name="T3" fmla="*/ 17 h 34"/>
                  <a:gd name="T4" fmla="*/ 5 w 56"/>
                  <a:gd name="T5" fmla="*/ 0 h 34"/>
                  <a:gd name="T6" fmla="*/ 0 w 56"/>
                  <a:gd name="T7" fmla="*/ 17 h 34"/>
                  <a:gd name="T8" fmla="*/ 50 w 56"/>
                  <a:gd name="T9" fmla="*/ 33 h 34"/>
                  <a:gd name="T10" fmla="*/ 53 w 56"/>
                  <a:gd name="T11" fmla="*/ 33 h 34"/>
                  <a:gd name="T12" fmla="*/ 50 w 56"/>
                  <a:gd name="T13" fmla="*/ 33 h 34"/>
                  <a:gd name="T14" fmla="*/ 52 w 56"/>
                  <a:gd name="T15" fmla="*/ 34 h 34"/>
                  <a:gd name="T16" fmla="*/ 53 w 56"/>
                  <a:gd name="T17" fmla="*/ 33 h 34"/>
                  <a:gd name="T18" fmla="*/ 52 w 56"/>
                  <a:gd name="T19" fmla="*/ 17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6" h="34">
                    <a:moveTo>
                      <a:pt x="52" y="17"/>
                    </a:moveTo>
                    <a:lnTo>
                      <a:pt x="56" y="17"/>
                    </a:lnTo>
                    <a:lnTo>
                      <a:pt x="5" y="0"/>
                    </a:lnTo>
                    <a:lnTo>
                      <a:pt x="0" y="17"/>
                    </a:lnTo>
                    <a:lnTo>
                      <a:pt x="50" y="33"/>
                    </a:lnTo>
                    <a:lnTo>
                      <a:pt x="53" y="33"/>
                    </a:lnTo>
                    <a:lnTo>
                      <a:pt x="50" y="33"/>
                    </a:lnTo>
                    <a:lnTo>
                      <a:pt x="52" y="34"/>
                    </a:lnTo>
                    <a:lnTo>
                      <a:pt x="53" y="33"/>
                    </a:lnTo>
                    <a:lnTo>
                      <a:pt x="52" y="17"/>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19" name="Freeform 350">
                <a:extLst>
                  <a:ext uri="{FF2B5EF4-FFF2-40B4-BE49-F238E27FC236}">
                    <a16:creationId xmlns:a16="http://schemas.microsoft.com/office/drawing/2014/main" id="{022279B1-4236-0BB9-12DC-7D6BF80936CC}"/>
                  </a:ext>
                </a:extLst>
              </p:cNvPr>
              <p:cNvSpPr>
                <a:spLocks/>
              </p:cNvSpPr>
              <p:nvPr/>
            </p:nvSpPr>
            <p:spPr bwMode="auto">
              <a:xfrm>
                <a:off x="2599" y="2578"/>
                <a:ext cx="59" cy="19"/>
              </a:xfrm>
              <a:custGeom>
                <a:avLst/>
                <a:gdLst>
                  <a:gd name="T0" fmla="*/ 56 w 59"/>
                  <a:gd name="T1" fmla="*/ 0 h 19"/>
                  <a:gd name="T2" fmla="*/ 57 w 59"/>
                  <a:gd name="T3" fmla="*/ 0 h 19"/>
                  <a:gd name="T4" fmla="*/ 0 w 59"/>
                  <a:gd name="T5" fmla="*/ 3 h 19"/>
                  <a:gd name="T6" fmla="*/ 1 w 59"/>
                  <a:gd name="T7" fmla="*/ 19 h 19"/>
                  <a:gd name="T8" fmla="*/ 58 w 59"/>
                  <a:gd name="T9" fmla="*/ 16 h 19"/>
                  <a:gd name="T10" fmla="*/ 59 w 59"/>
                  <a:gd name="T11" fmla="*/ 16 h 19"/>
                  <a:gd name="T12" fmla="*/ 56 w 59"/>
                  <a:gd name="T13" fmla="*/ 0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 h="19">
                    <a:moveTo>
                      <a:pt x="56" y="0"/>
                    </a:moveTo>
                    <a:lnTo>
                      <a:pt x="57" y="0"/>
                    </a:lnTo>
                    <a:lnTo>
                      <a:pt x="0" y="3"/>
                    </a:lnTo>
                    <a:lnTo>
                      <a:pt x="1" y="19"/>
                    </a:lnTo>
                    <a:lnTo>
                      <a:pt x="58" y="16"/>
                    </a:lnTo>
                    <a:lnTo>
                      <a:pt x="59" y="16"/>
                    </a:lnTo>
                    <a:lnTo>
                      <a:pt x="56"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20" name="Freeform 351">
                <a:extLst>
                  <a:ext uri="{FF2B5EF4-FFF2-40B4-BE49-F238E27FC236}">
                    <a16:creationId xmlns:a16="http://schemas.microsoft.com/office/drawing/2014/main" id="{43EEEA47-96B3-9D87-0F21-56FDAAA32103}"/>
                  </a:ext>
                </a:extLst>
              </p:cNvPr>
              <p:cNvSpPr>
                <a:spLocks/>
              </p:cNvSpPr>
              <p:nvPr/>
            </p:nvSpPr>
            <p:spPr bwMode="auto">
              <a:xfrm>
                <a:off x="2655" y="2568"/>
                <a:ext cx="62" cy="26"/>
              </a:xfrm>
              <a:custGeom>
                <a:avLst/>
                <a:gdLst>
                  <a:gd name="T0" fmla="*/ 55 w 62"/>
                  <a:gd name="T1" fmla="*/ 0 h 26"/>
                  <a:gd name="T2" fmla="*/ 57 w 62"/>
                  <a:gd name="T3" fmla="*/ 0 h 26"/>
                  <a:gd name="T4" fmla="*/ 0 w 62"/>
                  <a:gd name="T5" fmla="*/ 10 h 26"/>
                  <a:gd name="T6" fmla="*/ 3 w 62"/>
                  <a:gd name="T7" fmla="*/ 26 h 26"/>
                  <a:gd name="T8" fmla="*/ 61 w 62"/>
                  <a:gd name="T9" fmla="*/ 16 h 26"/>
                  <a:gd name="T10" fmla="*/ 62 w 62"/>
                  <a:gd name="T11" fmla="*/ 15 h 26"/>
                  <a:gd name="T12" fmla="*/ 61 w 62"/>
                  <a:gd name="T13" fmla="*/ 16 h 26"/>
                  <a:gd name="T14" fmla="*/ 61 w 62"/>
                  <a:gd name="T15" fmla="*/ 16 h 26"/>
                  <a:gd name="T16" fmla="*/ 62 w 62"/>
                  <a:gd name="T17" fmla="*/ 15 h 26"/>
                  <a:gd name="T18" fmla="*/ 55 w 62"/>
                  <a:gd name="T19" fmla="*/ 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2" h="26">
                    <a:moveTo>
                      <a:pt x="55" y="0"/>
                    </a:moveTo>
                    <a:lnTo>
                      <a:pt x="57" y="0"/>
                    </a:lnTo>
                    <a:lnTo>
                      <a:pt x="0" y="10"/>
                    </a:lnTo>
                    <a:lnTo>
                      <a:pt x="3" y="26"/>
                    </a:lnTo>
                    <a:lnTo>
                      <a:pt x="61" y="16"/>
                    </a:lnTo>
                    <a:lnTo>
                      <a:pt x="62" y="15"/>
                    </a:lnTo>
                    <a:lnTo>
                      <a:pt x="61" y="16"/>
                    </a:lnTo>
                    <a:lnTo>
                      <a:pt x="62" y="15"/>
                    </a:lnTo>
                    <a:lnTo>
                      <a:pt x="55"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21" name="Freeform 352">
                <a:extLst>
                  <a:ext uri="{FF2B5EF4-FFF2-40B4-BE49-F238E27FC236}">
                    <a16:creationId xmlns:a16="http://schemas.microsoft.com/office/drawing/2014/main" id="{63A0FA7E-A129-BBDE-C190-BAB84B21851A}"/>
                  </a:ext>
                </a:extLst>
              </p:cNvPr>
              <p:cNvSpPr>
                <a:spLocks/>
              </p:cNvSpPr>
              <p:nvPr/>
            </p:nvSpPr>
            <p:spPr bwMode="auto">
              <a:xfrm>
                <a:off x="2710" y="2537"/>
                <a:ext cx="64" cy="46"/>
              </a:xfrm>
              <a:custGeom>
                <a:avLst/>
                <a:gdLst>
                  <a:gd name="T0" fmla="*/ 58 w 64"/>
                  <a:gd name="T1" fmla="*/ 0 h 46"/>
                  <a:gd name="T2" fmla="*/ 57 w 64"/>
                  <a:gd name="T3" fmla="*/ 1 h 46"/>
                  <a:gd name="T4" fmla="*/ 0 w 64"/>
                  <a:gd name="T5" fmla="*/ 31 h 46"/>
                  <a:gd name="T6" fmla="*/ 7 w 64"/>
                  <a:gd name="T7" fmla="*/ 46 h 46"/>
                  <a:gd name="T8" fmla="*/ 64 w 64"/>
                  <a:gd name="T9" fmla="*/ 17 h 46"/>
                  <a:gd name="T10" fmla="*/ 62 w 64"/>
                  <a:gd name="T11" fmla="*/ 17 h 46"/>
                  <a:gd name="T12" fmla="*/ 58 w 64"/>
                  <a:gd name="T13" fmla="*/ 0 h 46"/>
                  <a:gd name="T14" fmla="*/ 57 w 64"/>
                  <a:gd name="T15" fmla="*/ 1 h 46"/>
                  <a:gd name="T16" fmla="*/ 57 w 64"/>
                  <a:gd name="T17" fmla="*/ 1 h 46"/>
                  <a:gd name="T18" fmla="*/ 58 w 64"/>
                  <a:gd name="T19" fmla="*/ 0 h 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4" h="46">
                    <a:moveTo>
                      <a:pt x="58" y="0"/>
                    </a:moveTo>
                    <a:lnTo>
                      <a:pt x="57" y="1"/>
                    </a:lnTo>
                    <a:lnTo>
                      <a:pt x="0" y="31"/>
                    </a:lnTo>
                    <a:lnTo>
                      <a:pt x="7" y="46"/>
                    </a:lnTo>
                    <a:lnTo>
                      <a:pt x="64" y="17"/>
                    </a:lnTo>
                    <a:lnTo>
                      <a:pt x="62" y="17"/>
                    </a:lnTo>
                    <a:lnTo>
                      <a:pt x="58" y="0"/>
                    </a:lnTo>
                    <a:lnTo>
                      <a:pt x="57" y="1"/>
                    </a:lnTo>
                    <a:lnTo>
                      <a:pt x="58"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22" name="Freeform 353">
                <a:extLst>
                  <a:ext uri="{FF2B5EF4-FFF2-40B4-BE49-F238E27FC236}">
                    <a16:creationId xmlns:a16="http://schemas.microsoft.com/office/drawing/2014/main" id="{8BDABEAE-527D-EA34-F286-F392DF121744}"/>
                  </a:ext>
                </a:extLst>
              </p:cNvPr>
              <p:cNvSpPr>
                <a:spLocks/>
              </p:cNvSpPr>
              <p:nvPr/>
            </p:nvSpPr>
            <p:spPr bwMode="auto">
              <a:xfrm>
                <a:off x="2768" y="2531"/>
                <a:ext cx="27" cy="23"/>
              </a:xfrm>
              <a:custGeom>
                <a:avLst/>
                <a:gdLst>
                  <a:gd name="T0" fmla="*/ 23 w 27"/>
                  <a:gd name="T1" fmla="*/ 0 h 23"/>
                  <a:gd name="T2" fmla="*/ 0 w 27"/>
                  <a:gd name="T3" fmla="*/ 6 h 23"/>
                  <a:gd name="T4" fmla="*/ 4 w 27"/>
                  <a:gd name="T5" fmla="*/ 23 h 23"/>
                  <a:gd name="T6" fmla="*/ 27 w 27"/>
                  <a:gd name="T7" fmla="*/ 17 h 23"/>
                  <a:gd name="T8" fmla="*/ 23 w 27"/>
                  <a:gd name="T9" fmla="*/ 0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23">
                    <a:moveTo>
                      <a:pt x="23" y="0"/>
                    </a:moveTo>
                    <a:lnTo>
                      <a:pt x="0" y="6"/>
                    </a:lnTo>
                    <a:lnTo>
                      <a:pt x="4" y="23"/>
                    </a:lnTo>
                    <a:lnTo>
                      <a:pt x="27" y="17"/>
                    </a:lnTo>
                    <a:lnTo>
                      <a:pt x="23"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23" name="Freeform 354">
                <a:extLst>
                  <a:ext uri="{FF2B5EF4-FFF2-40B4-BE49-F238E27FC236}">
                    <a16:creationId xmlns:a16="http://schemas.microsoft.com/office/drawing/2014/main" id="{7C447BFE-65E1-F5E8-5748-E61A7C831B44}"/>
                  </a:ext>
                </a:extLst>
              </p:cNvPr>
              <p:cNvSpPr>
                <a:spLocks/>
              </p:cNvSpPr>
              <p:nvPr/>
            </p:nvSpPr>
            <p:spPr bwMode="auto">
              <a:xfrm>
                <a:off x="2791" y="2524"/>
                <a:ext cx="28" cy="24"/>
              </a:xfrm>
              <a:custGeom>
                <a:avLst/>
                <a:gdLst>
                  <a:gd name="T0" fmla="*/ 26 w 28"/>
                  <a:gd name="T1" fmla="*/ 0 h 24"/>
                  <a:gd name="T2" fmla="*/ 23 w 28"/>
                  <a:gd name="T3" fmla="*/ 0 h 24"/>
                  <a:gd name="T4" fmla="*/ 0 w 28"/>
                  <a:gd name="T5" fmla="*/ 7 h 24"/>
                  <a:gd name="T6" fmla="*/ 4 w 28"/>
                  <a:gd name="T7" fmla="*/ 24 h 24"/>
                  <a:gd name="T8" fmla="*/ 28 w 28"/>
                  <a:gd name="T9" fmla="*/ 16 h 24"/>
                  <a:gd name="T10" fmla="*/ 26 w 28"/>
                  <a:gd name="T11" fmla="*/ 16 h 24"/>
                  <a:gd name="T12" fmla="*/ 26 w 28"/>
                  <a:gd name="T13" fmla="*/ 0 h 24"/>
                  <a:gd name="T14" fmla="*/ 25 w 28"/>
                  <a:gd name="T15" fmla="*/ 0 h 24"/>
                  <a:gd name="T16" fmla="*/ 23 w 28"/>
                  <a:gd name="T17" fmla="*/ 0 h 24"/>
                  <a:gd name="T18" fmla="*/ 26 w 28"/>
                  <a:gd name="T19" fmla="*/ 0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 h="24">
                    <a:moveTo>
                      <a:pt x="26" y="0"/>
                    </a:moveTo>
                    <a:lnTo>
                      <a:pt x="23" y="0"/>
                    </a:lnTo>
                    <a:lnTo>
                      <a:pt x="0" y="7"/>
                    </a:lnTo>
                    <a:lnTo>
                      <a:pt x="4" y="24"/>
                    </a:lnTo>
                    <a:lnTo>
                      <a:pt x="28" y="16"/>
                    </a:lnTo>
                    <a:lnTo>
                      <a:pt x="26" y="16"/>
                    </a:lnTo>
                    <a:lnTo>
                      <a:pt x="26" y="0"/>
                    </a:lnTo>
                    <a:lnTo>
                      <a:pt x="25" y="0"/>
                    </a:lnTo>
                    <a:lnTo>
                      <a:pt x="23" y="0"/>
                    </a:lnTo>
                    <a:lnTo>
                      <a:pt x="26"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24" name="Freeform 355">
                <a:extLst>
                  <a:ext uri="{FF2B5EF4-FFF2-40B4-BE49-F238E27FC236}">
                    <a16:creationId xmlns:a16="http://schemas.microsoft.com/office/drawing/2014/main" id="{A78FDBF0-5B26-23D4-8AE4-1776EDB32AF8}"/>
                  </a:ext>
                </a:extLst>
              </p:cNvPr>
              <p:cNvSpPr>
                <a:spLocks/>
              </p:cNvSpPr>
              <p:nvPr/>
            </p:nvSpPr>
            <p:spPr bwMode="auto">
              <a:xfrm>
                <a:off x="2817" y="2524"/>
                <a:ext cx="33" cy="16"/>
              </a:xfrm>
              <a:custGeom>
                <a:avLst/>
                <a:gdLst>
                  <a:gd name="T0" fmla="*/ 33 w 33"/>
                  <a:gd name="T1" fmla="*/ 0 h 16"/>
                  <a:gd name="T2" fmla="*/ 30 w 33"/>
                  <a:gd name="T3" fmla="*/ 0 h 16"/>
                  <a:gd name="T4" fmla="*/ 0 w 33"/>
                  <a:gd name="T5" fmla="*/ 0 h 16"/>
                  <a:gd name="T6" fmla="*/ 0 w 33"/>
                  <a:gd name="T7" fmla="*/ 16 h 16"/>
                  <a:gd name="T8" fmla="*/ 30 w 33"/>
                  <a:gd name="T9" fmla="*/ 16 h 16"/>
                  <a:gd name="T10" fmla="*/ 27 w 33"/>
                  <a:gd name="T11" fmla="*/ 16 h 16"/>
                  <a:gd name="T12" fmla="*/ 33 w 33"/>
                  <a:gd name="T13" fmla="*/ 0 h 16"/>
                  <a:gd name="T14" fmla="*/ 31 w 33"/>
                  <a:gd name="T15" fmla="*/ 0 h 16"/>
                  <a:gd name="T16" fmla="*/ 30 w 33"/>
                  <a:gd name="T17" fmla="*/ 0 h 16"/>
                  <a:gd name="T18" fmla="*/ 33 w 33"/>
                  <a:gd name="T19" fmla="*/ 0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3" h="16">
                    <a:moveTo>
                      <a:pt x="33" y="0"/>
                    </a:moveTo>
                    <a:lnTo>
                      <a:pt x="30" y="0"/>
                    </a:lnTo>
                    <a:lnTo>
                      <a:pt x="0" y="0"/>
                    </a:lnTo>
                    <a:lnTo>
                      <a:pt x="0" y="16"/>
                    </a:lnTo>
                    <a:lnTo>
                      <a:pt x="30" y="16"/>
                    </a:lnTo>
                    <a:lnTo>
                      <a:pt x="27" y="16"/>
                    </a:lnTo>
                    <a:lnTo>
                      <a:pt x="33" y="0"/>
                    </a:lnTo>
                    <a:lnTo>
                      <a:pt x="31" y="0"/>
                    </a:lnTo>
                    <a:lnTo>
                      <a:pt x="30" y="0"/>
                    </a:lnTo>
                    <a:lnTo>
                      <a:pt x="33"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25" name="Freeform 356">
                <a:extLst>
                  <a:ext uri="{FF2B5EF4-FFF2-40B4-BE49-F238E27FC236}">
                    <a16:creationId xmlns:a16="http://schemas.microsoft.com/office/drawing/2014/main" id="{04A1A0CD-8B34-1B4A-436C-4792B6F8CEF6}"/>
                  </a:ext>
                </a:extLst>
              </p:cNvPr>
              <p:cNvSpPr>
                <a:spLocks/>
              </p:cNvSpPr>
              <p:nvPr/>
            </p:nvSpPr>
            <p:spPr bwMode="auto">
              <a:xfrm>
                <a:off x="2844" y="2524"/>
                <a:ext cx="37" cy="27"/>
              </a:xfrm>
              <a:custGeom>
                <a:avLst/>
                <a:gdLst>
                  <a:gd name="T0" fmla="*/ 37 w 37"/>
                  <a:gd name="T1" fmla="*/ 11 h 27"/>
                  <a:gd name="T2" fmla="*/ 36 w 37"/>
                  <a:gd name="T3" fmla="*/ 10 h 27"/>
                  <a:gd name="T4" fmla="*/ 6 w 37"/>
                  <a:gd name="T5" fmla="*/ 0 h 27"/>
                  <a:gd name="T6" fmla="*/ 0 w 37"/>
                  <a:gd name="T7" fmla="*/ 16 h 27"/>
                  <a:gd name="T8" fmla="*/ 30 w 37"/>
                  <a:gd name="T9" fmla="*/ 27 h 27"/>
                  <a:gd name="T10" fmla="*/ 29 w 37"/>
                  <a:gd name="T11" fmla="*/ 26 h 27"/>
                  <a:gd name="T12" fmla="*/ 37 w 37"/>
                  <a:gd name="T13" fmla="*/ 11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 h="27">
                    <a:moveTo>
                      <a:pt x="37" y="11"/>
                    </a:moveTo>
                    <a:lnTo>
                      <a:pt x="36" y="10"/>
                    </a:lnTo>
                    <a:lnTo>
                      <a:pt x="6" y="0"/>
                    </a:lnTo>
                    <a:lnTo>
                      <a:pt x="0" y="16"/>
                    </a:lnTo>
                    <a:lnTo>
                      <a:pt x="30" y="27"/>
                    </a:lnTo>
                    <a:lnTo>
                      <a:pt x="29" y="26"/>
                    </a:lnTo>
                    <a:lnTo>
                      <a:pt x="37" y="1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26" name="Freeform 357">
                <a:extLst>
                  <a:ext uri="{FF2B5EF4-FFF2-40B4-BE49-F238E27FC236}">
                    <a16:creationId xmlns:a16="http://schemas.microsoft.com/office/drawing/2014/main" id="{524A5DA2-6481-331A-39AF-8DAFE828D3BF}"/>
                  </a:ext>
                </a:extLst>
              </p:cNvPr>
              <p:cNvSpPr>
                <a:spLocks/>
              </p:cNvSpPr>
              <p:nvPr/>
            </p:nvSpPr>
            <p:spPr bwMode="auto">
              <a:xfrm>
                <a:off x="2873" y="2535"/>
                <a:ext cx="41" cy="33"/>
              </a:xfrm>
              <a:custGeom>
                <a:avLst/>
                <a:gdLst>
                  <a:gd name="T0" fmla="*/ 37 w 41"/>
                  <a:gd name="T1" fmla="*/ 16 h 33"/>
                  <a:gd name="T2" fmla="*/ 41 w 41"/>
                  <a:gd name="T3" fmla="*/ 16 h 33"/>
                  <a:gd name="T4" fmla="*/ 8 w 41"/>
                  <a:gd name="T5" fmla="*/ 0 h 33"/>
                  <a:gd name="T6" fmla="*/ 0 w 41"/>
                  <a:gd name="T7" fmla="*/ 15 h 33"/>
                  <a:gd name="T8" fmla="*/ 33 w 41"/>
                  <a:gd name="T9" fmla="*/ 32 h 33"/>
                  <a:gd name="T10" fmla="*/ 37 w 41"/>
                  <a:gd name="T11" fmla="*/ 33 h 33"/>
                  <a:gd name="T12" fmla="*/ 33 w 41"/>
                  <a:gd name="T13" fmla="*/ 32 h 33"/>
                  <a:gd name="T14" fmla="*/ 35 w 41"/>
                  <a:gd name="T15" fmla="*/ 33 h 33"/>
                  <a:gd name="T16" fmla="*/ 37 w 41"/>
                  <a:gd name="T17" fmla="*/ 33 h 33"/>
                  <a:gd name="T18" fmla="*/ 37 w 41"/>
                  <a:gd name="T19" fmla="*/ 16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33">
                    <a:moveTo>
                      <a:pt x="37" y="16"/>
                    </a:moveTo>
                    <a:lnTo>
                      <a:pt x="41" y="16"/>
                    </a:lnTo>
                    <a:lnTo>
                      <a:pt x="8" y="0"/>
                    </a:lnTo>
                    <a:lnTo>
                      <a:pt x="0" y="15"/>
                    </a:lnTo>
                    <a:lnTo>
                      <a:pt x="33" y="32"/>
                    </a:lnTo>
                    <a:lnTo>
                      <a:pt x="37" y="33"/>
                    </a:lnTo>
                    <a:lnTo>
                      <a:pt x="33" y="32"/>
                    </a:lnTo>
                    <a:lnTo>
                      <a:pt x="35" y="33"/>
                    </a:lnTo>
                    <a:lnTo>
                      <a:pt x="37" y="33"/>
                    </a:lnTo>
                    <a:lnTo>
                      <a:pt x="37" y="1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27" name="Freeform 358">
                <a:extLst>
                  <a:ext uri="{FF2B5EF4-FFF2-40B4-BE49-F238E27FC236}">
                    <a16:creationId xmlns:a16="http://schemas.microsoft.com/office/drawing/2014/main" id="{330A1A65-D952-D9BD-03B3-BBFB11974888}"/>
                  </a:ext>
                </a:extLst>
              </p:cNvPr>
              <p:cNvSpPr>
                <a:spLocks/>
              </p:cNvSpPr>
              <p:nvPr/>
            </p:nvSpPr>
            <p:spPr bwMode="auto">
              <a:xfrm>
                <a:off x="2910" y="2551"/>
                <a:ext cx="38" cy="17"/>
              </a:xfrm>
              <a:custGeom>
                <a:avLst/>
                <a:gdLst>
                  <a:gd name="T0" fmla="*/ 35 w 38"/>
                  <a:gd name="T1" fmla="*/ 0 h 17"/>
                  <a:gd name="T2" fmla="*/ 37 w 38"/>
                  <a:gd name="T3" fmla="*/ 0 h 17"/>
                  <a:gd name="T4" fmla="*/ 0 w 38"/>
                  <a:gd name="T5" fmla="*/ 0 h 17"/>
                  <a:gd name="T6" fmla="*/ 0 w 38"/>
                  <a:gd name="T7" fmla="*/ 17 h 17"/>
                  <a:gd name="T8" fmla="*/ 37 w 38"/>
                  <a:gd name="T9" fmla="*/ 17 h 17"/>
                  <a:gd name="T10" fmla="*/ 38 w 38"/>
                  <a:gd name="T11" fmla="*/ 17 h 17"/>
                  <a:gd name="T12" fmla="*/ 35 w 38"/>
                  <a:gd name="T13" fmla="*/ 0 h 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 h="17">
                    <a:moveTo>
                      <a:pt x="35" y="0"/>
                    </a:moveTo>
                    <a:lnTo>
                      <a:pt x="37" y="0"/>
                    </a:lnTo>
                    <a:lnTo>
                      <a:pt x="0" y="0"/>
                    </a:lnTo>
                    <a:lnTo>
                      <a:pt x="0" y="17"/>
                    </a:lnTo>
                    <a:lnTo>
                      <a:pt x="37" y="17"/>
                    </a:lnTo>
                    <a:lnTo>
                      <a:pt x="38" y="17"/>
                    </a:lnTo>
                    <a:lnTo>
                      <a:pt x="35"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28" name="Freeform 359">
                <a:extLst>
                  <a:ext uri="{FF2B5EF4-FFF2-40B4-BE49-F238E27FC236}">
                    <a16:creationId xmlns:a16="http://schemas.microsoft.com/office/drawing/2014/main" id="{C57E5AAE-00D7-8685-2D1F-72610EFDABFD}"/>
                  </a:ext>
                </a:extLst>
              </p:cNvPr>
              <p:cNvSpPr>
                <a:spLocks/>
              </p:cNvSpPr>
              <p:nvPr/>
            </p:nvSpPr>
            <p:spPr bwMode="auto">
              <a:xfrm>
                <a:off x="2945" y="2548"/>
                <a:ext cx="37" cy="20"/>
              </a:xfrm>
              <a:custGeom>
                <a:avLst/>
                <a:gdLst>
                  <a:gd name="T0" fmla="*/ 33 w 37"/>
                  <a:gd name="T1" fmla="*/ 0 h 20"/>
                  <a:gd name="T2" fmla="*/ 34 w 37"/>
                  <a:gd name="T3" fmla="*/ 0 h 20"/>
                  <a:gd name="T4" fmla="*/ 0 w 37"/>
                  <a:gd name="T5" fmla="*/ 3 h 20"/>
                  <a:gd name="T6" fmla="*/ 3 w 37"/>
                  <a:gd name="T7" fmla="*/ 20 h 20"/>
                  <a:gd name="T8" fmla="*/ 37 w 37"/>
                  <a:gd name="T9" fmla="*/ 16 h 20"/>
                  <a:gd name="T10" fmla="*/ 37 w 37"/>
                  <a:gd name="T11" fmla="*/ 16 h 20"/>
                  <a:gd name="T12" fmla="*/ 33 w 37"/>
                  <a:gd name="T13" fmla="*/ 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 h="20">
                    <a:moveTo>
                      <a:pt x="33" y="0"/>
                    </a:moveTo>
                    <a:lnTo>
                      <a:pt x="34" y="0"/>
                    </a:lnTo>
                    <a:lnTo>
                      <a:pt x="0" y="3"/>
                    </a:lnTo>
                    <a:lnTo>
                      <a:pt x="3" y="20"/>
                    </a:lnTo>
                    <a:lnTo>
                      <a:pt x="37" y="16"/>
                    </a:lnTo>
                    <a:lnTo>
                      <a:pt x="33"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29" name="Freeform 360">
                <a:extLst>
                  <a:ext uri="{FF2B5EF4-FFF2-40B4-BE49-F238E27FC236}">
                    <a16:creationId xmlns:a16="http://schemas.microsoft.com/office/drawing/2014/main" id="{EAF29CF6-907A-887E-C6D9-5D164CAFFD8F}"/>
                  </a:ext>
                </a:extLst>
              </p:cNvPr>
              <p:cNvSpPr>
                <a:spLocks/>
              </p:cNvSpPr>
              <p:nvPr/>
            </p:nvSpPr>
            <p:spPr bwMode="auto">
              <a:xfrm>
                <a:off x="2978" y="2537"/>
                <a:ext cx="63" cy="27"/>
              </a:xfrm>
              <a:custGeom>
                <a:avLst/>
                <a:gdLst>
                  <a:gd name="T0" fmla="*/ 54 w 63"/>
                  <a:gd name="T1" fmla="*/ 1 h 27"/>
                  <a:gd name="T2" fmla="*/ 57 w 63"/>
                  <a:gd name="T3" fmla="*/ 0 h 27"/>
                  <a:gd name="T4" fmla="*/ 0 w 63"/>
                  <a:gd name="T5" fmla="*/ 11 h 27"/>
                  <a:gd name="T6" fmla="*/ 4 w 63"/>
                  <a:gd name="T7" fmla="*/ 27 h 27"/>
                  <a:gd name="T8" fmla="*/ 60 w 63"/>
                  <a:gd name="T9" fmla="*/ 17 h 27"/>
                  <a:gd name="T10" fmla="*/ 63 w 63"/>
                  <a:gd name="T11" fmla="*/ 17 h 27"/>
                  <a:gd name="T12" fmla="*/ 60 w 63"/>
                  <a:gd name="T13" fmla="*/ 17 h 27"/>
                  <a:gd name="T14" fmla="*/ 61 w 63"/>
                  <a:gd name="T15" fmla="*/ 17 h 27"/>
                  <a:gd name="T16" fmla="*/ 63 w 63"/>
                  <a:gd name="T17" fmla="*/ 17 h 27"/>
                  <a:gd name="T18" fmla="*/ 54 w 63"/>
                  <a:gd name="T19" fmla="*/ 1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3" h="27">
                    <a:moveTo>
                      <a:pt x="54" y="1"/>
                    </a:moveTo>
                    <a:lnTo>
                      <a:pt x="57" y="0"/>
                    </a:lnTo>
                    <a:lnTo>
                      <a:pt x="0" y="11"/>
                    </a:lnTo>
                    <a:lnTo>
                      <a:pt x="4" y="27"/>
                    </a:lnTo>
                    <a:lnTo>
                      <a:pt x="60" y="17"/>
                    </a:lnTo>
                    <a:lnTo>
                      <a:pt x="63" y="17"/>
                    </a:lnTo>
                    <a:lnTo>
                      <a:pt x="60" y="17"/>
                    </a:lnTo>
                    <a:lnTo>
                      <a:pt x="61" y="17"/>
                    </a:lnTo>
                    <a:lnTo>
                      <a:pt x="63" y="17"/>
                    </a:lnTo>
                    <a:lnTo>
                      <a:pt x="54" y="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30" name="Freeform 361">
                <a:extLst>
                  <a:ext uri="{FF2B5EF4-FFF2-40B4-BE49-F238E27FC236}">
                    <a16:creationId xmlns:a16="http://schemas.microsoft.com/office/drawing/2014/main" id="{64DBFB62-43D3-2DFD-0075-B2B5B920F704}"/>
                  </a:ext>
                </a:extLst>
              </p:cNvPr>
              <p:cNvSpPr>
                <a:spLocks/>
              </p:cNvSpPr>
              <p:nvPr/>
            </p:nvSpPr>
            <p:spPr bwMode="auto">
              <a:xfrm>
                <a:off x="3032" y="2521"/>
                <a:ext cx="39" cy="33"/>
              </a:xfrm>
              <a:custGeom>
                <a:avLst/>
                <a:gdLst>
                  <a:gd name="T0" fmla="*/ 34 w 39"/>
                  <a:gd name="T1" fmla="*/ 0 h 33"/>
                  <a:gd name="T2" fmla="*/ 30 w 39"/>
                  <a:gd name="T3" fmla="*/ 0 h 33"/>
                  <a:gd name="T4" fmla="*/ 0 w 39"/>
                  <a:gd name="T5" fmla="*/ 17 h 33"/>
                  <a:gd name="T6" fmla="*/ 9 w 39"/>
                  <a:gd name="T7" fmla="*/ 33 h 33"/>
                  <a:gd name="T8" fmla="*/ 39 w 39"/>
                  <a:gd name="T9" fmla="*/ 16 h 33"/>
                  <a:gd name="T10" fmla="*/ 35 w 39"/>
                  <a:gd name="T11" fmla="*/ 16 h 33"/>
                  <a:gd name="T12" fmla="*/ 34 w 39"/>
                  <a:gd name="T13" fmla="*/ 0 h 33"/>
                  <a:gd name="T14" fmla="*/ 31 w 39"/>
                  <a:gd name="T15" fmla="*/ 0 h 33"/>
                  <a:gd name="T16" fmla="*/ 30 w 39"/>
                  <a:gd name="T17" fmla="*/ 0 h 33"/>
                  <a:gd name="T18" fmla="*/ 34 w 39"/>
                  <a:gd name="T19" fmla="*/ 0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 h="33">
                    <a:moveTo>
                      <a:pt x="34" y="0"/>
                    </a:moveTo>
                    <a:lnTo>
                      <a:pt x="30" y="0"/>
                    </a:lnTo>
                    <a:lnTo>
                      <a:pt x="0" y="17"/>
                    </a:lnTo>
                    <a:lnTo>
                      <a:pt x="9" y="33"/>
                    </a:lnTo>
                    <a:lnTo>
                      <a:pt x="39" y="16"/>
                    </a:lnTo>
                    <a:lnTo>
                      <a:pt x="35" y="16"/>
                    </a:lnTo>
                    <a:lnTo>
                      <a:pt x="34" y="0"/>
                    </a:lnTo>
                    <a:lnTo>
                      <a:pt x="31" y="0"/>
                    </a:lnTo>
                    <a:lnTo>
                      <a:pt x="30" y="0"/>
                    </a:lnTo>
                    <a:lnTo>
                      <a:pt x="34"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31" name="Freeform 362">
                <a:extLst>
                  <a:ext uri="{FF2B5EF4-FFF2-40B4-BE49-F238E27FC236}">
                    <a16:creationId xmlns:a16="http://schemas.microsoft.com/office/drawing/2014/main" id="{B4F10777-151B-E035-C149-E4065C06ED48}"/>
                  </a:ext>
                </a:extLst>
              </p:cNvPr>
              <p:cNvSpPr>
                <a:spLocks/>
              </p:cNvSpPr>
              <p:nvPr/>
            </p:nvSpPr>
            <p:spPr bwMode="auto">
              <a:xfrm>
                <a:off x="3066" y="2517"/>
                <a:ext cx="35" cy="20"/>
              </a:xfrm>
              <a:custGeom>
                <a:avLst/>
                <a:gdLst>
                  <a:gd name="T0" fmla="*/ 35 w 35"/>
                  <a:gd name="T1" fmla="*/ 0 h 20"/>
                  <a:gd name="T2" fmla="*/ 33 w 35"/>
                  <a:gd name="T3" fmla="*/ 0 h 20"/>
                  <a:gd name="T4" fmla="*/ 0 w 35"/>
                  <a:gd name="T5" fmla="*/ 4 h 20"/>
                  <a:gd name="T6" fmla="*/ 1 w 35"/>
                  <a:gd name="T7" fmla="*/ 20 h 20"/>
                  <a:gd name="T8" fmla="*/ 35 w 35"/>
                  <a:gd name="T9" fmla="*/ 17 h 20"/>
                  <a:gd name="T10" fmla="*/ 33 w 35"/>
                  <a:gd name="T11" fmla="*/ 17 h 20"/>
                  <a:gd name="T12" fmla="*/ 35 w 35"/>
                  <a:gd name="T13" fmla="*/ 0 h 20"/>
                  <a:gd name="T14" fmla="*/ 33 w 35"/>
                  <a:gd name="T15" fmla="*/ 0 h 20"/>
                  <a:gd name="T16" fmla="*/ 33 w 35"/>
                  <a:gd name="T17" fmla="*/ 0 h 20"/>
                  <a:gd name="T18" fmla="*/ 35 w 35"/>
                  <a:gd name="T19" fmla="*/ 0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 h="20">
                    <a:moveTo>
                      <a:pt x="35" y="0"/>
                    </a:moveTo>
                    <a:lnTo>
                      <a:pt x="33" y="0"/>
                    </a:lnTo>
                    <a:lnTo>
                      <a:pt x="0" y="4"/>
                    </a:lnTo>
                    <a:lnTo>
                      <a:pt x="1" y="20"/>
                    </a:lnTo>
                    <a:lnTo>
                      <a:pt x="35" y="17"/>
                    </a:lnTo>
                    <a:lnTo>
                      <a:pt x="33" y="17"/>
                    </a:lnTo>
                    <a:lnTo>
                      <a:pt x="35" y="0"/>
                    </a:lnTo>
                    <a:lnTo>
                      <a:pt x="33" y="0"/>
                    </a:lnTo>
                    <a:lnTo>
                      <a:pt x="35"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32" name="Freeform 363">
                <a:extLst>
                  <a:ext uri="{FF2B5EF4-FFF2-40B4-BE49-F238E27FC236}">
                    <a16:creationId xmlns:a16="http://schemas.microsoft.com/office/drawing/2014/main" id="{B9FDF034-D3EC-2790-9502-F4AE37002512}"/>
                  </a:ext>
                </a:extLst>
              </p:cNvPr>
              <p:cNvSpPr>
                <a:spLocks/>
              </p:cNvSpPr>
              <p:nvPr/>
            </p:nvSpPr>
            <p:spPr bwMode="auto">
              <a:xfrm>
                <a:off x="3099" y="2517"/>
                <a:ext cx="28" cy="20"/>
              </a:xfrm>
              <a:custGeom>
                <a:avLst/>
                <a:gdLst>
                  <a:gd name="T0" fmla="*/ 28 w 28"/>
                  <a:gd name="T1" fmla="*/ 4 h 20"/>
                  <a:gd name="T2" fmla="*/ 28 w 28"/>
                  <a:gd name="T3" fmla="*/ 4 h 20"/>
                  <a:gd name="T4" fmla="*/ 2 w 28"/>
                  <a:gd name="T5" fmla="*/ 0 h 20"/>
                  <a:gd name="T6" fmla="*/ 0 w 28"/>
                  <a:gd name="T7" fmla="*/ 17 h 20"/>
                  <a:gd name="T8" fmla="*/ 26 w 28"/>
                  <a:gd name="T9" fmla="*/ 20 h 20"/>
                  <a:gd name="T10" fmla="*/ 27 w 28"/>
                  <a:gd name="T11" fmla="*/ 20 h 20"/>
                  <a:gd name="T12" fmla="*/ 28 w 28"/>
                  <a:gd name="T13" fmla="*/ 4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 h="20">
                    <a:moveTo>
                      <a:pt x="28" y="4"/>
                    </a:moveTo>
                    <a:lnTo>
                      <a:pt x="28" y="4"/>
                    </a:lnTo>
                    <a:lnTo>
                      <a:pt x="2" y="0"/>
                    </a:lnTo>
                    <a:lnTo>
                      <a:pt x="0" y="17"/>
                    </a:lnTo>
                    <a:lnTo>
                      <a:pt x="26" y="20"/>
                    </a:lnTo>
                    <a:lnTo>
                      <a:pt x="27" y="20"/>
                    </a:lnTo>
                    <a:lnTo>
                      <a:pt x="28" y="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33" name="Freeform 364">
                <a:extLst>
                  <a:ext uri="{FF2B5EF4-FFF2-40B4-BE49-F238E27FC236}">
                    <a16:creationId xmlns:a16="http://schemas.microsoft.com/office/drawing/2014/main" id="{9A1386DB-29F2-B2DA-622C-711D8FCC26AC}"/>
                  </a:ext>
                </a:extLst>
              </p:cNvPr>
              <p:cNvSpPr>
                <a:spLocks/>
              </p:cNvSpPr>
              <p:nvPr/>
            </p:nvSpPr>
            <p:spPr bwMode="auto">
              <a:xfrm>
                <a:off x="3126" y="2521"/>
                <a:ext cx="52" cy="19"/>
              </a:xfrm>
              <a:custGeom>
                <a:avLst/>
                <a:gdLst>
                  <a:gd name="T0" fmla="*/ 52 w 52"/>
                  <a:gd name="T1" fmla="*/ 3 h 19"/>
                  <a:gd name="T2" fmla="*/ 51 w 52"/>
                  <a:gd name="T3" fmla="*/ 3 h 19"/>
                  <a:gd name="T4" fmla="*/ 1 w 52"/>
                  <a:gd name="T5" fmla="*/ 0 h 19"/>
                  <a:gd name="T6" fmla="*/ 0 w 52"/>
                  <a:gd name="T7" fmla="*/ 16 h 19"/>
                  <a:gd name="T8" fmla="*/ 50 w 52"/>
                  <a:gd name="T9" fmla="*/ 19 h 19"/>
                  <a:gd name="T10" fmla="*/ 48 w 52"/>
                  <a:gd name="T11" fmla="*/ 19 h 19"/>
                  <a:gd name="T12" fmla="*/ 52 w 52"/>
                  <a:gd name="T13" fmla="*/ 3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 h="19">
                    <a:moveTo>
                      <a:pt x="52" y="3"/>
                    </a:moveTo>
                    <a:lnTo>
                      <a:pt x="51" y="3"/>
                    </a:lnTo>
                    <a:lnTo>
                      <a:pt x="1" y="0"/>
                    </a:lnTo>
                    <a:lnTo>
                      <a:pt x="0" y="16"/>
                    </a:lnTo>
                    <a:lnTo>
                      <a:pt x="50" y="19"/>
                    </a:lnTo>
                    <a:lnTo>
                      <a:pt x="48" y="19"/>
                    </a:lnTo>
                    <a:lnTo>
                      <a:pt x="52" y="3"/>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34" name="Freeform 365">
                <a:extLst>
                  <a:ext uri="{FF2B5EF4-FFF2-40B4-BE49-F238E27FC236}">
                    <a16:creationId xmlns:a16="http://schemas.microsoft.com/office/drawing/2014/main" id="{7438F37A-EF1D-CE49-9DD1-048F7DEA6D74}"/>
                  </a:ext>
                </a:extLst>
              </p:cNvPr>
              <p:cNvSpPr>
                <a:spLocks/>
              </p:cNvSpPr>
              <p:nvPr/>
            </p:nvSpPr>
            <p:spPr bwMode="auto">
              <a:xfrm>
                <a:off x="3174" y="2524"/>
                <a:ext cx="51" cy="27"/>
              </a:xfrm>
              <a:custGeom>
                <a:avLst/>
                <a:gdLst>
                  <a:gd name="T0" fmla="*/ 50 w 51"/>
                  <a:gd name="T1" fmla="*/ 10 h 27"/>
                  <a:gd name="T2" fmla="*/ 51 w 51"/>
                  <a:gd name="T3" fmla="*/ 10 h 27"/>
                  <a:gd name="T4" fmla="*/ 4 w 51"/>
                  <a:gd name="T5" fmla="*/ 0 h 27"/>
                  <a:gd name="T6" fmla="*/ 0 w 51"/>
                  <a:gd name="T7" fmla="*/ 16 h 27"/>
                  <a:gd name="T8" fmla="*/ 47 w 51"/>
                  <a:gd name="T9" fmla="*/ 27 h 27"/>
                  <a:gd name="T10" fmla="*/ 47 w 51"/>
                  <a:gd name="T11" fmla="*/ 27 h 27"/>
                  <a:gd name="T12" fmla="*/ 50 w 51"/>
                  <a:gd name="T13" fmla="*/ 10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1" h="27">
                    <a:moveTo>
                      <a:pt x="50" y="10"/>
                    </a:moveTo>
                    <a:lnTo>
                      <a:pt x="51" y="10"/>
                    </a:lnTo>
                    <a:lnTo>
                      <a:pt x="4" y="0"/>
                    </a:lnTo>
                    <a:lnTo>
                      <a:pt x="0" y="16"/>
                    </a:lnTo>
                    <a:lnTo>
                      <a:pt x="47" y="27"/>
                    </a:lnTo>
                    <a:lnTo>
                      <a:pt x="50" y="1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35" name="Freeform 366">
                <a:extLst>
                  <a:ext uri="{FF2B5EF4-FFF2-40B4-BE49-F238E27FC236}">
                    <a16:creationId xmlns:a16="http://schemas.microsoft.com/office/drawing/2014/main" id="{E2C0849F-E1E4-4B2D-5D09-E5EBFF986609}"/>
                  </a:ext>
                </a:extLst>
              </p:cNvPr>
              <p:cNvSpPr>
                <a:spLocks/>
              </p:cNvSpPr>
              <p:nvPr/>
            </p:nvSpPr>
            <p:spPr bwMode="auto">
              <a:xfrm>
                <a:off x="3221" y="2534"/>
                <a:ext cx="62" cy="24"/>
              </a:xfrm>
              <a:custGeom>
                <a:avLst/>
                <a:gdLst>
                  <a:gd name="T0" fmla="*/ 62 w 62"/>
                  <a:gd name="T1" fmla="*/ 6 h 24"/>
                  <a:gd name="T2" fmla="*/ 60 w 62"/>
                  <a:gd name="T3" fmla="*/ 6 h 24"/>
                  <a:gd name="T4" fmla="*/ 3 w 62"/>
                  <a:gd name="T5" fmla="*/ 0 h 24"/>
                  <a:gd name="T6" fmla="*/ 0 w 62"/>
                  <a:gd name="T7" fmla="*/ 17 h 24"/>
                  <a:gd name="T8" fmla="*/ 58 w 62"/>
                  <a:gd name="T9" fmla="*/ 24 h 24"/>
                  <a:gd name="T10" fmla="*/ 56 w 62"/>
                  <a:gd name="T11" fmla="*/ 24 h 24"/>
                  <a:gd name="T12" fmla="*/ 62 w 62"/>
                  <a:gd name="T13" fmla="*/ 6 h 24"/>
                  <a:gd name="T14" fmla="*/ 60 w 62"/>
                  <a:gd name="T15" fmla="*/ 6 h 24"/>
                  <a:gd name="T16" fmla="*/ 60 w 62"/>
                  <a:gd name="T17" fmla="*/ 6 h 24"/>
                  <a:gd name="T18" fmla="*/ 62 w 62"/>
                  <a:gd name="T19" fmla="*/ 6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2" h="24">
                    <a:moveTo>
                      <a:pt x="62" y="6"/>
                    </a:moveTo>
                    <a:lnTo>
                      <a:pt x="60" y="6"/>
                    </a:lnTo>
                    <a:lnTo>
                      <a:pt x="3" y="0"/>
                    </a:lnTo>
                    <a:lnTo>
                      <a:pt x="0" y="17"/>
                    </a:lnTo>
                    <a:lnTo>
                      <a:pt x="58" y="24"/>
                    </a:lnTo>
                    <a:lnTo>
                      <a:pt x="56" y="24"/>
                    </a:lnTo>
                    <a:lnTo>
                      <a:pt x="62" y="6"/>
                    </a:lnTo>
                    <a:lnTo>
                      <a:pt x="60" y="6"/>
                    </a:lnTo>
                    <a:lnTo>
                      <a:pt x="62" y="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36" name="Freeform 367">
                <a:extLst>
                  <a:ext uri="{FF2B5EF4-FFF2-40B4-BE49-F238E27FC236}">
                    <a16:creationId xmlns:a16="http://schemas.microsoft.com/office/drawing/2014/main" id="{097F6BD2-6ED9-F5A8-1A21-198703175BE5}"/>
                  </a:ext>
                </a:extLst>
              </p:cNvPr>
              <p:cNvSpPr>
                <a:spLocks/>
              </p:cNvSpPr>
              <p:nvPr/>
            </p:nvSpPr>
            <p:spPr bwMode="auto">
              <a:xfrm>
                <a:off x="3277" y="2540"/>
                <a:ext cx="46" cy="31"/>
              </a:xfrm>
              <a:custGeom>
                <a:avLst/>
                <a:gdLst>
                  <a:gd name="T0" fmla="*/ 43 w 46"/>
                  <a:gd name="T1" fmla="*/ 14 h 31"/>
                  <a:gd name="T2" fmla="*/ 46 w 46"/>
                  <a:gd name="T3" fmla="*/ 14 h 31"/>
                  <a:gd name="T4" fmla="*/ 6 w 46"/>
                  <a:gd name="T5" fmla="*/ 0 h 31"/>
                  <a:gd name="T6" fmla="*/ 0 w 46"/>
                  <a:gd name="T7" fmla="*/ 18 h 31"/>
                  <a:gd name="T8" fmla="*/ 40 w 46"/>
                  <a:gd name="T9" fmla="*/ 31 h 31"/>
                  <a:gd name="T10" fmla="*/ 42 w 46"/>
                  <a:gd name="T11" fmla="*/ 31 h 31"/>
                  <a:gd name="T12" fmla="*/ 40 w 46"/>
                  <a:gd name="T13" fmla="*/ 31 h 31"/>
                  <a:gd name="T14" fmla="*/ 42 w 46"/>
                  <a:gd name="T15" fmla="*/ 31 h 31"/>
                  <a:gd name="T16" fmla="*/ 42 w 46"/>
                  <a:gd name="T17" fmla="*/ 31 h 31"/>
                  <a:gd name="T18" fmla="*/ 43 w 46"/>
                  <a:gd name="T19" fmla="*/ 14 h 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6" h="31">
                    <a:moveTo>
                      <a:pt x="43" y="14"/>
                    </a:moveTo>
                    <a:lnTo>
                      <a:pt x="46" y="14"/>
                    </a:lnTo>
                    <a:lnTo>
                      <a:pt x="6" y="0"/>
                    </a:lnTo>
                    <a:lnTo>
                      <a:pt x="0" y="18"/>
                    </a:lnTo>
                    <a:lnTo>
                      <a:pt x="40" y="31"/>
                    </a:lnTo>
                    <a:lnTo>
                      <a:pt x="42" y="31"/>
                    </a:lnTo>
                    <a:lnTo>
                      <a:pt x="40" y="31"/>
                    </a:lnTo>
                    <a:lnTo>
                      <a:pt x="42" y="31"/>
                    </a:lnTo>
                    <a:lnTo>
                      <a:pt x="43" y="1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37" name="Freeform 368">
                <a:extLst>
                  <a:ext uri="{FF2B5EF4-FFF2-40B4-BE49-F238E27FC236}">
                    <a16:creationId xmlns:a16="http://schemas.microsoft.com/office/drawing/2014/main" id="{CE0D8B73-B68C-35C9-C9FF-1AF37D8DF554}"/>
                  </a:ext>
                </a:extLst>
              </p:cNvPr>
              <p:cNvSpPr>
                <a:spLocks/>
              </p:cNvSpPr>
              <p:nvPr/>
            </p:nvSpPr>
            <p:spPr bwMode="auto">
              <a:xfrm>
                <a:off x="3319" y="2554"/>
                <a:ext cx="39" cy="21"/>
              </a:xfrm>
              <a:custGeom>
                <a:avLst/>
                <a:gdLst>
                  <a:gd name="T0" fmla="*/ 36 w 39"/>
                  <a:gd name="T1" fmla="*/ 4 h 21"/>
                  <a:gd name="T2" fmla="*/ 38 w 39"/>
                  <a:gd name="T3" fmla="*/ 4 h 21"/>
                  <a:gd name="T4" fmla="*/ 1 w 39"/>
                  <a:gd name="T5" fmla="*/ 0 h 21"/>
                  <a:gd name="T6" fmla="*/ 0 w 39"/>
                  <a:gd name="T7" fmla="*/ 17 h 21"/>
                  <a:gd name="T8" fmla="*/ 37 w 39"/>
                  <a:gd name="T9" fmla="*/ 20 h 21"/>
                  <a:gd name="T10" fmla="*/ 39 w 39"/>
                  <a:gd name="T11" fmla="*/ 20 h 21"/>
                  <a:gd name="T12" fmla="*/ 37 w 39"/>
                  <a:gd name="T13" fmla="*/ 20 h 21"/>
                  <a:gd name="T14" fmla="*/ 38 w 39"/>
                  <a:gd name="T15" fmla="*/ 21 h 21"/>
                  <a:gd name="T16" fmla="*/ 39 w 39"/>
                  <a:gd name="T17" fmla="*/ 20 h 21"/>
                  <a:gd name="T18" fmla="*/ 36 w 39"/>
                  <a:gd name="T19" fmla="*/ 4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 h="21">
                    <a:moveTo>
                      <a:pt x="36" y="4"/>
                    </a:moveTo>
                    <a:lnTo>
                      <a:pt x="38" y="4"/>
                    </a:lnTo>
                    <a:lnTo>
                      <a:pt x="1" y="0"/>
                    </a:lnTo>
                    <a:lnTo>
                      <a:pt x="0" y="17"/>
                    </a:lnTo>
                    <a:lnTo>
                      <a:pt x="37" y="20"/>
                    </a:lnTo>
                    <a:lnTo>
                      <a:pt x="39" y="20"/>
                    </a:lnTo>
                    <a:lnTo>
                      <a:pt x="37" y="20"/>
                    </a:lnTo>
                    <a:lnTo>
                      <a:pt x="38" y="21"/>
                    </a:lnTo>
                    <a:lnTo>
                      <a:pt x="39" y="20"/>
                    </a:lnTo>
                    <a:lnTo>
                      <a:pt x="36" y="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38" name="Freeform 369">
                <a:extLst>
                  <a:ext uri="{FF2B5EF4-FFF2-40B4-BE49-F238E27FC236}">
                    <a16:creationId xmlns:a16="http://schemas.microsoft.com/office/drawing/2014/main" id="{8032114D-ADB7-D75D-5C7F-EA5050C95F2B}"/>
                  </a:ext>
                </a:extLst>
              </p:cNvPr>
              <p:cNvSpPr>
                <a:spLocks/>
              </p:cNvSpPr>
              <p:nvPr/>
            </p:nvSpPr>
            <p:spPr bwMode="auto">
              <a:xfrm>
                <a:off x="3355" y="2548"/>
                <a:ext cx="56" cy="26"/>
              </a:xfrm>
              <a:custGeom>
                <a:avLst/>
                <a:gdLst>
                  <a:gd name="T0" fmla="*/ 48 w 56"/>
                  <a:gd name="T1" fmla="*/ 1 h 26"/>
                  <a:gd name="T2" fmla="*/ 50 w 56"/>
                  <a:gd name="T3" fmla="*/ 0 h 26"/>
                  <a:gd name="T4" fmla="*/ 0 w 56"/>
                  <a:gd name="T5" fmla="*/ 10 h 26"/>
                  <a:gd name="T6" fmla="*/ 3 w 56"/>
                  <a:gd name="T7" fmla="*/ 26 h 26"/>
                  <a:gd name="T8" fmla="*/ 53 w 56"/>
                  <a:gd name="T9" fmla="*/ 16 h 26"/>
                  <a:gd name="T10" fmla="*/ 56 w 56"/>
                  <a:gd name="T11" fmla="*/ 16 h 26"/>
                  <a:gd name="T12" fmla="*/ 53 w 56"/>
                  <a:gd name="T13" fmla="*/ 16 h 26"/>
                  <a:gd name="T14" fmla="*/ 55 w 56"/>
                  <a:gd name="T15" fmla="*/ 16 h 26"/>
                  <a:gd name="T16" fmla="*/ 56 w 56"/>
                  <a:gd name="T17" fmla="*/ 16 h 26"/>
                  <a:gd name="T18" fmla="*/ 48 w 56"/>
                  <a:gd name="T19" fmla="*/ 1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6" h="26">
                    <a:moveTo>
                      <a:pt x="48" y="1"/>
                    </a:moveTo>
                    <a:lnTo>
                      <a:pt x="50" y="0"/>
                    </a:lnTo>
                    <a:lnTo>
                      <a:pt x="0" y="10"/>
                    </a:lnTo>
                    <a:lnTo>
                      <a:pt x="3" y="26"/>
                    </a:lnTo>
                    <a:lnTo>
                      <a:pt x="53" y="16"/>
                    </a:lnTo>
                    <a:lnTo>
                      <a:pt x="56" y="16"/>
                    </a:lnTo>
                    <a:lnTo>
                      <a:pt x="53" y="16"/>
                    </a:lnTo>
                    <a:lnTo>
                      <a:pt x="55" y="16"/>
                    </a:lnTo>
                    <a:lnTo>
                      <a:pt x="56" y="16"/>
                    </a:lnTo>
                    <a:lnTo>
                      <a:pt x="48" y="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39" name="Freeform 370">
                <a:extLst>
                  <a:ext uri="{FF2B5EF4-FFF2-40B4-BE49-F238E27FC236}">
                    <a16:creationId xmlns:a16="http://schemas.microsoft.com/office/drawing/2014/main" id="{0208900C-1FBE-E5C7-7396-4F25170C59E7}"/>
                  </a:ext>
                </a:extLst>
              </p:cNvPr>
              <p:cNvSpPr>
                <a:spLocks/>
              </p:cNvSpPr>
              <p:nvPr/>
            </p:nvSpPr>
            <p:spPr bwMode="auto">
              <a:xfrm>
                <a:off x="3403" y="2525"/>
                <a:ext cx="48" cy="39"/>
              </a:xfrm>
              <a:custGeom>
                <a:avLst/>
                <a:gdLst>
                  <a:gd name="T0" fmla="*/ 40 w 48"/>
                  <a:gd name="T1" fmla="*/ 0 h 39"/>
                  <a:gd name="T2" fmla="*/ 39 w 48"/>
                  <a:gd name="T3" fmla="*/ 1 h 39"/>
                  <a:gd name="T4" fmla="*/ 0 w 48"/>
                  <a:gd name="T5" fmla="*/ 24 h 39"/>
                  <a:gd name="T6" fmla="*/ 8 w 48"/>
                  <a:gd name="T7" fmla="*/ 39 h 39"/>
                  <a:gd name="T8" fmla="*/ 48 w 48"/>
                  <a:gd name="T9" fmla="*/ 15 h 39"/>
                  <a:gd name="T10" fmla="*/ 47 w 48"/>
                  <a:gd name="T11" fmla="*/ 15 h 39"/>
                  <a:gd name="T12" fmla="*/ 40 w 48"/>
                  <a:gd name="T13" fmla="*/ 0 h 3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39">
                    <a:moveTo>
                      <a:pt x="40" y="0"/>
                    </a:moveTo>
                    <a:lnTo>
                      <a:pt x="39" y="1"/>
                    </a:lnTo>
                    <a:lnTo>
                      <a:pt x="0" y="24"/>
                    </a:lnTo>
                    <a:lnTo>
                      <a:pt x="8" y="39"/>
                    </a:lnTo>
                    <a:lnTo>
                      <a:pt x="48" y="15"/>
                    </a:lnTo>
                    <a:lnTo>
                      <a:pt x="47" y="15"/>
                    </a:lnTo>
                    <a:lnTo>
                      <a:pt x="40"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40" name="Freeform 371">
                <a:extLst>
                  <a:ext uri="{FF2B5EF4-FFF2-40B4-BE49-F238E27FC236}">
                    <a16:creationId xmlns:a16="http://schemas.microsoft.com/office/drawing/2014/main" id="{AC155CC0-DC5A-56F1-47B4-3212C6723725}"/>
                  </a:ext>
                </a:extLst>
              </p:cNvPr>
              <p:cNvSpPr>
                <a:spLocks/>
              </p:cNvSpPr>
              <p:nvPr/>
            </p:nvSpPr>
            <p:spPr bwMode="auto">
              <a:xfrm>
                <a:off x="3443" y="2501"/>
                <a:ext cx="58" cy="39"/>
              </a:xfrm>
              <a:custGeom>
                <a:avLst/>
                <a:gdLst>
                  <a:gd name="T0" fmla="*/ 43 w 58"/>
                  <a:gd name="T1" fmla="*/ 4 h 39"/>
                  <a:gd name="T2" fmla="*/ 46 w 58"/>
                  <a:gd name="T3" fmla="*/ 0 h 39"/>
                  <a:gd name="T4" fmla="*/ 0 w 58"/>
                  <a:gd name="T5" fmla="*/ 24 h 39"/>
                  <a:gd name="T6" fmla="*/ 7 w 58"/>
                  <a:gd name="T7" fmla="*/ 39 h 39"/>
                  <a:gd name="T8" fmla="*/ 54 w 58"/>
                  <a:gd name="T9" fmla="*/ 16 h 39"/>
                  <a:gd name="T10" fmla="*/ 58 w 58"/>
                  <a:gd name="T11" fmla="*/ 11 h 39"/>
                  <a:gd name="T12" fmla="*/ 54 w 58"/>
                  <a:gd name="T13" fmla="*/ 16 h 39"/>
                  <a:gd name="T14" fmla="*/ 57 w 58"/>
                  <a:gd name="T15" fmla="*/ 14 h 39"/>
                  <a:gd name="T16" fmla="*/ 58 w 58"/>
                  <a:gd name="T17" fmla="*/ 11 h 39"/>
                  <a:gd name="T18" fmla="*/ 43 w 58"/>
                  <a:gd name="T19" fmla="*/ 4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8" h="39">
                    <a:moveTo>
                      <a:pt x="43" y="4"/>
                    </a:moveTo>
                    <a:lnTo>
                      <a:pt x="46" y="0"/>
                    </a:lnTo>
                    <a:lnTo>
                      <a:pt x="0" y="24"/>
                    </a:lnTo>
                    <a:lnTo>
                      <a:pt x="7" y="39"/>
                    </a:lnTo>
                    <a:lnTo>
                      <a:pt x="54" y="16"/>
                    </a:lnTo>
                    <a:lnTo>
                      <a:pt x="58" y="11"/>
                    </a:lnTo>
                    <a:lnTo>
                      <a:pt x="54" y="16"/>
                    </a:lnTo>
                    <a:lnTo>
                      <a:pt x="57" y="14"/>
                    </a:lnTo>
                    <a:lnTo>
                      <a:pt x="58" y="11"/>
                    </a:lnTo>
                    <a:lnTo>
                      <a:pt x="43" y="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41" name="Freeform 372">
                <a:extLst>
                  <a:ext uri="{FF2B5EF4-FFF2-40B4-BE49-F238E27FC236}">
                    <a16:creationId xmlns:a16="http://schemas.microsoft.com/office/drawing/2014/main" id="{68891890-F69F-E3B6-E7E3-34F84008E6E4}"/>
                  </a:ext>
                </a:extLst>
              </p:cNvPr>
              <p:cNvSpPr>
                <a:spLocks/>
              </p:cNvSpPr>
              <p:nvPr/>
            </p:nvSpPr>
            <p:spPr bwMode="auto">
              <a:xfrm>
                <a:off x="3486" y="2465"/>
                <a:ext cx="35" cy="47"/>
              </a:xfrm>
              <a:custGeom>
                <a:avLst/>
                <a:gdLst>
                  <a:gd name="T0" fmla="*/ 20 w 35"/>
                  <a:gd name="T1" fmla="*/ 0 h 47"/>
                  <a:gd name="T2" fmla="*/ 20 w 35"/>
                  <a:gd name="T3" fmla="*/ 0 h 47"/>
                  <a:gd name="T4" fmla="*/ 0 w 35"/>
                  <a:gd name="T5" fmla="*/ 40 h 47"/>
                  <a:gd name="T6" fmla="*/ 15 w 35"/>
                  <a:gd name="T7" fmla="*/ 47 h 47"/>
                  <a:gd name="T8" fmla="*/ 35 w 35"/>
                  <a:gd name="T9" fmla="*/ 8 h 47"/>
                  <a:gd name="T10" fmla="*/ 34 w 35"/>
                  <a:gd name="T11" fmla="*/ 8 h 47"/>
                  <a:gd name="T12" fmla="*/ 20 w 35"/>
                  <a:gd name="T13" fmla="*/ 0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 h="47">
                    <a:moveTo>
                      <a:pt x="20" y="0"/>
                    </a:moveTo>
                    <a:lnTo>
                      <a:pt x="20" y="0"/>
                    </a:lnTo>
                    <a:lnTo>
                      <a:pt x="0" y="40"/>
                    </a:lnTo>
                    <a:lnTo>
                      <a:pt x="15" y="47"/>
                    </a:lnTo>
                    <a:lnTo>
                      <a:pt x="35" y="8"/>
                    </a:lnTo>
                    <a:lnTo>
                      <a:pt x="34" y="8"/>
                    </a:lnTo>
                    <a:lnTo>
                      <a:pt x="20"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42" name="Freeform 373">
                <a:extLst>
                  <a:ext uri="{FF2B5EF4-FFF2-40B4-BE49-F238E27FC236}">
                    <a16:creationId xmlns:a16="http://schemas.microsoft.com/office/drawing/2014/main" id="{89980AAF-2523-F87D-AD9E-0DE2F0DFA572}"/>
                  </a:ext>
                </a:extLst>
              </p:cNvPr>
              <p:cNvSpPr>
                <a:spLocks/>
              </p:cNvSpPr>
              <p:nvPr/>
            </p:nvSpPr>
            <p:spPr bwMode="auto">
              <a:xfrm>
                <a:off x="3506" y="2421"/>
                <a:ext cx="41" cy="52"/>
              </a:xfrm>
              <a:custGeom>
                <a:avLst/>
                <a:gdLst>
                  <a:gd name="T0" fmla="*/ 27 w 41"/>
                  <a:gd name="T1" fmla="*/ 0 h 52"/>
                  <a:gd name="T2" fmla="*/ 0 w 41"/>
                  <a:gd name="T3" fmla="*/ 44 h 52"/>
                  <a:gd name="T4" fmla="*/ 14 w 41"/>
                  <a:gd name="T5" fmla="*/ 52 h 52"/>
                  <a:gd name="T6" fmla="*/ 41 w 41"/>
                  <a:gd name="T7" fmla="*/ 9 h 52"/>
                  <a:gd name="T8" fmla="*/ 27 w 41"/>
                  <a:gd name="T9" fmla="*/ 0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52">
                    <a:moveTo>
                      <a:pt x="27" y="0"/>
                    </a:moveTo>
                    <a:lnTo>
                      <a:pt x="0" y="44"/>
                    </a:lnTo>
                    <a:lnTo>
                      <a:pt x="14" y="52"/>
                    </a:lnTo>
                    <a:lnTo>
                      <a:pt x="41" y="9"/>
                    </a:lnTo>
                    <a:lnTo>
                      <a:pt x="27"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43" name="Freeform 374">
                <a:extLst>
                  <a:ext uri="{FF2B5EF4-FFF2-40B4-BE49-F238E27FC236}">
                    <a16:creationId xmlns:a16="http://schemas.microsoft.com/office/drawing/2014/main" id="{9F54A193-4063-7AB0-F7F6-9B5A86A6A578}"/>
                  </a:ext>
                </a:extLst>
              </p:cNvPr>
              <p:cNvSpPr>
                <a:spLocks/>
              </p:cNvSpPr>
              <p:nvPr/>
            </p:nvSpPr>
            <p:spPr bwMode="auto">
              <a:xfrm>
                <a:off x="3533" y="2381"/>
                <a:ext cx="42" cy="49"/>
              </a:xfrm>
              <a:custGeom>
                <a:avLst/>
                <a:gdLst>
                  <a:gd name="T0" fmla="*/ 25 w 42"/>
                  <a:gd name="T1" fmla="*/ 1 h 49"/>
                  <a:gd name="T2" fmla="*/ 26 w 42"/>
                  <a:gd name="T3" fmla="*/ 0 h 49"/>
                  <a:gd name="T4" fmla="*/ 0 w 42"/>
                  <a:gd name="T5" fmla="*/ 40 h 49"/>
                  <a:gd name="T6" fmla="*/ 14 w 42"/>
                  <a:gd name="T7" fmla="*/ 49 h 49"/>
                  <a:gd name="T8" fmla="*/ 41 w 42"/>
                  <a:gd name="T9" fmla="*/ 9 h 49"/>
                  <a:gd name="T10" fmla="*/ 42 w 42"/>
                  <a:gd name="T11" fmla="*/ 6 h 49"/>
                  <a:gd name="T12" fmla="*/ 41 w 42"/>
                  <a:gd name="T13" fmla="*/ 9 h 49"/>
                  <a:gd name="T14" fmla="*/ 41 w 42"/>
                  <a:gd name="T15" fmla="*/ 8 h 49"/>
                  <a:gd name="T16" fmla="*/ 42 w 42"/>
                  <a:gd name="T17" fmla="*/ 6 h 49"/>
                  <a:gd name="T18" fmla="*/ 25 w 42"/>
                  <a:gd name="T19" fmla="*/ 1 h 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2" h="49">
                    <a:moveTo>
                      <a:pt x="25" y="1"/>
                    </a:moveTo>
                    <a:lnTo>
                      <a:pt x="26" y="0"/>
                    </a:lnTo>
                    <a:lnTo>
                      <a:pt x="0" y="40"/>
                    </a:lnTo>
                    <a:lnTo>
                      <a:pt x="14" y="49"/>
                    </a:lnTo>
                    <a:lnTo>
                      <a:pt x="41" y="9"/>
                    </a:lnTo>
                    <a:lnTo>
                      <a:pt x="42" y="6"/>
                    </a:lnTo>
                    <a:lnTo>
                      <a:pt x="41" y="9"/>
                    </a:lnTo>
                    <a:lnTo>
                      <a:pt x="41" y="8"/>
                    </a:lnTo>
                    <a:lnTo>
                      <a:pt x="42" y="6"/>
                    </a:lnTo>
                    <a:lnTo>
                      <a:pt x="25" y="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44" name="Freeform 375">
                <a:extLst>
                  <a:ext uri="{FF2B5EF4-FFF2-40B4-BE49-F238E27FC236}">
                    <a16:creationId xmlns:a16="http://schemas.microsoft.com/office/drawing/2014/main" id="{0C480D0E-48AC-AD8C-B9EB-ECD555BCFDCE}"/>
                  </a:ext>
                </a:extLst>
              </p:cNvPr>
              <p:cNvSpPr>
                <a:spLocks/>
              </p:cNvSpPr>
              <p:nvPr/>
            </p:nvSpPr>
            <p:spPr bwMode="auto">
              <a:xfrm>
                <a:off x="3558" y="2275"/>
                <a:ext cx="50" cy="112"/>
              </a:xfrm>
              <a:custGeom>
                <a:avLst/>
                <a:gdLst>
                  <a:gd name="T0" fmla="*/ 33 w 50"/>
                  <a:gd name="T1" fmla="*/ 0 h 112"/>
                  <a:gd name="T2" fmla="*/ 0 w 50"/>
                  <a:gd name="T3" fmla="*/ 107 h 112"/>
                  <a:gd name="T4" fmla="*/ 17 w 50"/>
                  <a:gd name="T5" fmla="*/ 112 h 112"/>
                  <a:gd name="T6" fmla="*/ 50 w 50"/>
                  <a:gd name="T7" fmla="*/ 6 h 112"/>
                  <a:gd name="T8" fmla="*/ 33 w 50"/>
                  <a:gd name="T9" fmla="*/ 0 h 1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112">
                    <a:moveTo>
                      <a:pt x="33" y="0"/>
                    </a:moveTo>
                    <a:lnTo>
                      <a:pt x="0" y="107"/>
                    </a:lnTo>
                    <a:lnTo>
                      <a:pt x="17" y="112"/>
                    </a:lnTo>
                    <a:lnTo>
                      <a:pt x="50" y="6"/>
                    </a:lnTo>
                    <a:lnTo>
                      <a:pt x="33"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45" name="Freeform 376">
                <a:extLst>
                  <a:ext uri="{FF2B5EF4-FFF2-40B4-BE49-F238E27FC236}">
                    <a16:creationId xmlns:a16="http://schemas.microsoft.com/office/drawing/2014/main" id="{DA007F33-3D92-4E50-759C-ABD0B183C233}"/>
                  </a:ext>
                </a:extLst>
              </p:cNvPr>
              <p:cNvSpPr>
                <a:spLocks/>
              </p:cNvSpPr>
              <p:nvPr/>
            </p:nvSpPr>
            <p:spPr bwMode="auto">
              <a:xfrm>
                <a:off x="3591" y="2212"/>
                <a:ext cx="37" cy="69"/>
              </a:xfrm>
              <a:custGeom>
                <a:avLst/>
                <a:gdLst>
                  <a:gd name="T0" fmla="*/ 21 w 37"/>
                  <a:gd name="T1" fmla="*/ 1 h 69"/>
                  <a:gd name="T2" fmla="*/ 21 w 37"/>
                  <a:gd name="T3" fmla="*/ 0 h 69"/>
                  <a:gd name="T4" fmla="*/ 0 w 37"/>
                  <a:gd name="T5" fmla="*/ 63 h 69"/>
                  <a:gd name="T6" fmla="*/ 17 w 37"/>
                  <a:gd name="T7" fmla="*/ 69 h 69"/>
                  <a:gd name="T8" fmla="*/ 37 w 37"/>
                  <a:gd name="T9" fmla="*/ 6 h 69"/>
                  <a:gd name="T10" fmla="*/ 37 w 37"/>
                  <a:gd name="T11" fmla="*/ 4 h 69"/>
                  <a:gd name="T12" fmla="*/ 21 w 37"/>
                  <a:gd name="T13" fmla="*/ 1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 h="69">
                    <a:moveTo>
                      <a:pt x="21" y="1"/>
                    </a:moveTo>
                    <a:lnTo>
                      <a:pt x="21" y="0"/>
                    </a:lnTo>
                    <a:lnTo>
                      <a:pt x="0" y="63"/>
                    </a:lnTo>
                    <a:lnTo>
                      <a:pt x="17" y="69"/>
                    </a:lnTo>
                    <a:lnTo>
                      <a:pt x="37" y="6"/>
                    </a:lnTo>
                    <a:lnTo>
                      <a:pt x="37" y="4"/>
                    </a:lnTo>
                    <a:lnTo>
                      <a:pt x="21" y="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46" name="Freeform 377">
                <a:extLst>
                  <a:ext uri="{FF2B5EF4-FFF2-40B4-BE49-F238E27FC236}">
                    <a16:creationId xmlns:a16="http://schemas.microsoft.com/office/drawing/2014/main" id="{B3C79F9E-C920-89E4-16B5-50FBD1613D6B}"/>
                  </a:ext>
                </a:extLst>
              </p:cNvPr>
              <p:cNvSpPr>
                <a:spLocks/>
              </p:cNvSpPr>
              <p:nvPr/>
            </p:nvSpPr>
            <p:spPr bwMode="auto">
              <a:xfrm>
                <a:off x="3612" y="2153"/>
                <a:ext cx="29" cy="63"/>
              </a:xfrm>
              <a:custGeom>
                <a:avLst/>
                <a:gdLst>
                  <a:gd name="T0" fmla="*/ 13 w 29"/>
                  <a:gd name="T1" fmla="*/ 1 h 63"/>
                  <a:gd name="T2" fmla="*/ 13 w 29"/>
                  <a:gd name="T3" fmla="*/ 0 h 63"/>
                  <a:gd name="T4" fmla="*/ 0 w 29"/>
                  <a:gd name="T5" fmla="*/ 60 h 63"/>
                  <a:gd name="T6" fmla="*/ 16 w 29"/>
                  <a:gd name="T7" fmla="*/ 63 h 63"/>
                  <a:gd name="T8" fmla="*/ 29 w 29"/>
                  <a:gd name="T9" fmla="*/ 4 h 63"/>
                  <a:gd name="T10" fmla="*/ 29 w 29"/>
                  <a:gd name="T11" fmla="*/ 2 h 63"/>
                  <a:gd name="T12" fmla="*/ 13 w 29"/>
                  <a:gd name="T13" fmla="*/ 1 h 6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 h="63">
                    <a:moveTo>
                      <a:pt x="13" y="1"/>
                    </a:moveTo>
                    <a:lnTo>
                      <a:pt x="13" y="0"/>
                    </a:lnTo>
                    <a:lnTo>
                      <a:pt x="0" y="60"/>
                    </a:lnTo>
                    <a:lnTo>
                      <a:pt x="16" y="63"/>
                    </a:lnTo>
                    <a:lnTo>
                      <a:pt x="29" y="4"/>
                    </a:lnTo>
                    <a:lnTo>
                      <a:pt x="29" y="2"/>
                    </a:lnTo>
                    <a:lnTo>
                      <a:pt x="13" y="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47" name="Freeform 378">
                <a:extLst>
                  <a:ext uri="{FF2B5EF4-FFF2-40B4-BE49-F238E27FC236}">
                    <a16:creationId xmlns:a16="http://schemas.microsoft.com/office/drawing/2014/main" id="{1C509451-0A03-CA92-3CD2-06B5FD613310}"/>
                  </a:ext>
                </a:extLst>
              </p:cNvPr>
              <p:cNvSpPr>
                <a:spLocks/>
              </p:cNvSpPr>
              <p:nvPr/>
            </p:nvSpPr>
            <p:spPr bwMode="auto">
              <a:xfrm>
                <a:off x="3625" y="2080"/>
                <a:ext cx="24" cy="75"/>
              </a:xfrm>
              <a:custGeom>
                <a:avLst/>
                <a:gdLst>
                  <a:gd name="T0" fmla="*/ 6 w 24"/>
                  <a:gd name="T1" fmla="*/ 1 h 75"/>
                  <a:gd name="T2" fmla="*/ 7 w 24"/>
                  <a:gd name="T3" fmla="*/ 0 h 75"/>
                  <a:gd name="T4" fmla="*/ 0 w 24"/>
                  <a:gd name="T5" fmla="*/ 74 h 75"/>
                  <a:gd name="T6" fmla="*/ 16 w 24"/>
                  <a:gd name="T7" fmla="*/ 75 h 75"/>
                  <a:gd name="T8" fmla="*/ 23 w 24"/>
                  <a:gd name="T9" fmla="*/ 2 h 75"/>
                  <a:gd name="T10" fmla="*/ 24 w 24"/>
                  <a:gd name="T11" fmla="*/ 1 h 75"/>
                  <a:gd name="T12" fmla="*/ 6 w 24"/>
                  <a:gd name="T13" fmla="*/ 1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 h="75">
                    <a:moveTo>
                      <a:pt x="6" y="1"/>
                    </a:moveTo>
                    <a:lnTo>
                      <a:pt x="7" y="0"/>
                    </a:lnTo>
                    <a:lnTo>
                      <a:pt x="0" y="74"/>
                    </a:lnTo>
                    <a:lnTo>
                      <a:pt x="16" y="75"/>
                    </a:lnTo>
                    <a:lnTo>
                      <a:pt x="23" y="2"/>
                    </a:lnTo>
                    <a:lnTo>
                      <a:pt x="24" y="1"/>
                    </a:lnTo>
                    <a:lnTo>
                      <a:pt x="6" y="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48" name="Freeform 379">
                <a:extLst>
                  <a:ext uri="{FF2B5EF4-FFF2-40B4-BE49-F238E27FC236}">
                    <a16:creationId xmlns:a16="http://schemas.microsoft.com/office/drawing/2014/main" id="{69AFA754-3C79-56A6-F51A-F2C9E5874EB6}"/>
                  </a:ext>
                </a:extLst>
              </p:cNvPr>
              <p:cNvSpPr>
                <a:spLocks/>
              </p:cNvSpPr>
              <p:nvPr/>
            </p:nvSpPr>
            <p:spPr bwMode="auto">
              <a:xfrm>
                <a:off x="3631" y="1990"/>
                <a:ext cx="18" cy="91"/>
              </a:xfrm>
              <a:custGeom>
                <a:avLst/>
                <a:gdLst>
                  <a:gd name="T0" fmla="*/ 1 w 18"/>
                  <a:gd name="T1" fmla="*/ 1 h 91"/>
                  <a:gd name="T2" fmla="*/ 0 w 18"/>
                  <a:gd name="T3" fmla="*/ 0 h 91"/>
                  <a:gd name="T4" fmla="*/ 0 w 18"/>
                  <a:gd name="T5" fmla="*/ 91 h 91"/>
                  <a:gd name="T6" fmla="*/ 18 w 18"/>
                  <a:gd name="T7" fmla="*/ 91 h 91"/>
                  <a:gd name="T8" fmla="*/ 18 w 18"/>
                  <a:gd name="T9" fmla="*/ 0 h 91"/>
                  <a:gd name="T10" fmla="*/ 17 w 18"/>
                  <a:gd name="T11" fmla="*/ 0 h 91"/>
                  <a:gd name="T12" fmla="*/ 1 w 18"/>
                  <a:gd name="T13" fmla="*/ 1 h 9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91">
                    <a:moveTo>
                      <a:pt x="1" y="1"/>
                    </a:moveTo>
                    <a:lnTo>
                      <a:pt x="0" y="0"/>
                    </a:lnTo>
                    <a:lnTo>
                      <a:pt x="0" y="91"/>
                    </a:lnTo>
                    <a:lnTo>
                      <a:pt x="18" y="91"/>
                    </a:lnTo>
                    <a:lnTo>
                      <a:pt x="18" y="0"/>
                    </a:lnTo>
                    <a:lnTo>
                      <a:pt x="17" y="0"/>
                    </a:lnTo>
                    <a:lnTo>
                      <a:pt x="1" y="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49" name="Freeform 380">
                <a:extLst>
                  <a:ext uri="{FF2B5EF4-FFF2-40B4-BE49-F238E27FC236}">
                    <a16:creationId xmlns:a16="http://schemas.microsoft.com/office/drawing/2014/main" id="{6741C7E6-629F-EC33-DBFC-800768B97203}"/>
                  </a:ext>
                </a:extLst>
              </p:cNvPr>
              <p:cNvSpPr>
                <a:spLocks/>
              </p:cNvSpPr>
              <p:nvPr/>
            </p:nvSpPr>
            <p:spPr bwMode="auto">
              <a:xfrm>
                <a:off x="3628" y="1918"/>
                <a:ext cx="20" cy="73"/>
              </a:xfrm>
              <a:custGeom>
                <a:avLst/>
                <a:gdLst>
                  <a:gd name="T0" fmla="*/ 0 w 20"/>
                  <a:gd name="T1" fmla="*/ 6 h 73"/>
                  <a:gd name="T2" fmla="*/ 0 w 20"/>
                  <a:gd name="T3" fmla="*/ 3 h 73"/>
                  <a:gd name="T4" fmla="*/ 4 w 20"/>
                  <a:gd name="T5" fmla="*/ 73 h 73"/>
                  <a:gd name="T6" fmla="*/ 20 w 20"/>
                  <a:gd name="T7" fmla="*/ 72 h 73"/>
                  <a:gd name="T8" fmla="*/ 17 w 20"/>
                  <a:gd name="T9" fmla="*/ 2 h 73"/>
                  <a:gd name="T10" fmla="*/ 17 w 20"/>
                  <a:gd name="T11" fmla="*/ 0 h 73"/>
                  <a:gd name="T12" fmla="*/ 17 w 20"/>
                  <a:gd name="T13" fmla="*/ 2 h 73"/>
                  <a:gd name="T14" fmla="*/ 17 w 20"/>
                  <a:gd name="T15" fmla="*/ 1 h 73"/>
                  <a:gd name="T16" fmla="*/ 17 w 20"/>
                  <a:gd name="T17" fmla="*/ 0 h 73"/>
                  <a:gd name="T18" fmla="*/ 0 w 20"/>
                  <a:gd name="T19" fmla="*/ 6 h 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 h="73">
                    <a:moveTo>
                      <a:pt x="0" y="6"/>
                    </a:moveTo>
                    <a:lnTo>
                      <a:pt x="0" y="3"/>
                    </a:lnTo>
                    <a:lnTo>
                      <a:pt x="4" y="73"/>
                    </a:lnTo>
                    <a:lnTo>
                      <a:pt x="20" y="72"/>
                    </a:lnTo>
                    <a:lnTo>
                      <a:pt x="17" y="2"/>
                    </a:lnTo>
                    <a:lnTo>
                      <a:pt x="17" y="0"/>
                    </a:lnTo>
                    <a:lnTo>
                      <a:pt x="17" y="2"/>
                    </a:lnTo>
                    <a:lnTo>
                      <a:pt x="17" y="1"/>
                    </a:lnTo>
                    <a:lnTo>
                      <a:pt x="17" y="0"/>
                    </a:lnTo>
                    <a:lnTo>
                      <a:pt x="0" y="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50" name="Freeform 381">
                <a:extLst>
                  <a:ext uri="{FF2B5EF4-FFF2-40B4-BE49-F238E27FC236}">
                    <a16:creationId xmlns:a16="http://schemas.microsoft.com/office/drawing/2014/main" id="{F13D643F-8FA4-86C4-06E4-5B231390FB7D}"/>
                  </a:ext>
                </a:extLst>
              </p:cNvPr>
              <p:cNvSpPr>
                <a:spLocks/>
              </p:cNvSpPr>
              <p:nvPr/>
            </p:nvSpPr>
            <p:spPr bwMode="auto">
              <a:xfrm>
                <a:off x="3605" y="1844"/>
                <a:ext cx="40" cy="80"/>
              </a:xfrm>
              <a:custGeom>
                <a:avLst/>
                <a:gdLst>
                  <a:gd name="T0" fmla="*/ 2 w 40"/>
                  <a:gd name="T1" fmla="*/ 12 h 80"/>
                  <a:gd name="T2" fmla="*/ 0 w 40"/>
                  <a:gd name="T3" fmla="*/ 9 h 80"/>
                  <a:gd name="T4" fmla="*/ 23 w 40"/>
                  <a:gd name="T5" fmla="*/ 80 h 80"/>
                  <a:gd name="T6" fmla="*/ 40 w 40"/>
                  <a:gd name="T7" fmla="*/ 74 h 80"/>
                  <a:gd name="T8" fmla="*/ 17 w 40"/>
                  <a:gd name="T9" fmla="*/ 4 h 80"/>
                  <a:gd name="T10" fmla="*/ 15 w 40"/>
                  <a:gd name="T11" fmla="*/ 0 h 80"/>
                  <a:gd name="T12" fmla="*/ 17 w 40"/>
                  <a:gd name="T13" fmla="*/ 4 h 80"/>
                  <a:gd name="T14" fmla="*/ 16 w 40"/>
                  <a:gd name="T15" fmla="*/ 2 h 80"/>
                  <a:gd name="T16" fmla="*/ 15 w 40"/>
                  <a:gd name="T17" fmla="*/ 0 h 80"/>
                  <a:gd name="T18" fmla="*/ 2 w 40"/>
                  <a:gd name="T19" fmla="*/ 12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0" h="80">
                    <a:moveTo>
                      <a:pt x="2" y="12"/>
                    </a:moveTo>
                    <a:lnTo>
                      <a:pt x="0" y="9"/>
                    </a:lnTo>
                    <a:lnTo>
                      <a:pt x="23" y="80"/>
                    </a:lnTo>
                    <a:lnTo>
                      <a:pt x="40" y="74"/>
                    </a:lnTo>
                    <a:lnTo>
                      <a:pt x="17" y="4"/>
                    </a:lnTo>
                    <a:lnTo>
                      <a:pt x="15" y="0"/>
                    </a:lnTo>
                    <a:lnTo>
                      <a:pt x="17" y="4"/>
                    </a:lnTo>
                    <a:lnTo>
                      <a:pt x="16" y="2"/>
                    </a:lnTo>
                    <a:lnTo>
                      <a:pt x="15" y="0"/>
                    </a:lnTo>
                    <a:lnTo>
                      <a:pt x="2" y="12"/>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51" name="Freeform 382">
                <a:extLst>
                  <a:ext uri="{FF2B5EF4-FFF2-40B4-BE49-F238E27FC236}">
                    <a16:creationId xmlns:a16="http://schemas.microsoft.com/office/drawing/2014/main" id="{3BCD7E01-83AA-B2DA-11BB-4FD440CDD63D}"/>
                  </a:ext>
                </a:extLst>
              </p:cNvPr>
              <p:cNvSpPr>
                <a:spLocks/>
              </p:cNvSpPr>
              <p:nvPr/>
            </p:nvSpPr>
            <p:spPr bwMode="auto">
              <a:xfrm>
                <a:off x="3559" y="1792"/>
                <a:ext cx="61" cy="64"/>
              </a:xfrm>
              <a:custGeom>
                <a:avLst/>
                <a:gdLst>
                  <a:gd name="T0" fmla="*/ 0 w 61"/>
                  <a:gd name="T1" fmla="*/ 8 h 64"/>
                  <a:gd name="T2" fmla="*/ 1 w 61"/>
                  <a:gd name="T3" fmla="*/ 10 h 64"/>
                  <a:gd name="T4" fmla="*/ 48 w 61"/>
                  <a:gd name="T5" fmla="*/ 64 h 64"/>
                  <a:gd name="T6" fmla="*/ 61 w 61"/>
                  <a:gd name="T7" fmla="*/ 52 h 64"/>
                  <a:gd name="T8" fmla="*/ 14 w 61"/>
                  <a:gd name="T9" fmla="*/ 0 h 64"/>
                  <a:gd name="T10" fmla="*/ 15 w 61"/>
                  <a:gd name="T11" fmla="*/ 1 h 64"/>
                  <a:gd name="T12" fmla="*/ 0 w 61"/>
                  <a:gd name="T13" fmla="*/ 8 h 64"/>
                  <a:gd name="T14" fmla="*/ 0 w 61"/>
                  <a:gd name="T15" fmla="*/ 10 h 64"/>
                  <a:gd name="T16" fmla="*/ 1 w 61"/>
                  <a:gd name="T17" fmla="*/ 10 h 64"/>
                  <a:gd name="T18" fmla="*/ 0 w 61"/>
                  <a:gd name="T19" fmla="*/ 8 h 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1" h="64">
                    <a:moveTo>
                      <a:pt x="0" y="8"/>
                    </a:moveTo>
                    <a:lnTo>
                      <a:pt x="1" y="10"/>
                    </a:lnTo>
                    <a:lnTo>
                      <a:pt x="48" y="64"/>
                    </a:lnTo>
                    <a:lnTo>
                      <a:pt x="61" y="52"/>
                    </a:lnTo>
                    <a:lnTo>
                      <a:pt x="14" y="0"/>
                    </a:lnTo>
                    <a:lnTo>
                      <a:pt x="15" y="1"/>
                    </a:lnTo>
                    <a:lnTo>
                      <a:pt x="0" y="8"/>
                    </a:lnTo>
                    <a:lnTo>
                      <a:pt x="0" y="10"/>
                    </a:lnTo>
                    <a:lnTo>
                      <a:pt x="1" y="10"/>
                    </a:lnTo>
                    <a:lnTo>
                      <a:pt x="0" y="8"/>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52" name="Freeform 383">
                <a:extLst>
                  <a:ext uri="{FF2B5EF4-FFF2-40B4-BE49-F238E27FC236}">
                    <a16:creationId xmlns:a16="http://schemas.microsoft.com/office/drawing/2014/main" id="{206E2610-5F02-4CB3-8E64-8C43DD131E55}"/>
                  </a:ext>
                </a:extLst>
              </p:cNvPr>
              <p:cNvSpPr>
                <a:spLocks/>
              </p:cNvSpPr>
              <p:nvPr/>
            </p:nvSpPr>
            <p:spPr bwMode="auto">
              <a:xfrm>
                <a:off x="3545" y="1761"/>
                <a:ext cx="29" cy="39"/>
              </a:xfrm>
              <a:custGeom>
                <a:avLst/>
                <a:gdLst>
                  <a:gd name="T0" fmla="*/ 2 w 29"/>
                  <a:gd name="T1" fmla="*/ 12 h 39"/>
                  <a:gd name="T2" fmla="*/ 0 w 29"/>
                  <a:gd name="T3" fmla="*/ 9 h 39"/>
                  <a:gd name="T4" fmla="*/ 14 w 29"/>
                  <a:gd name="T5" fmla="*/ 39 h 39"/>
                  <a:gd name="T6" fmla="*/ 29 w 29"/>
                  <a:gd name="T7" fmla="*/ 32 h 39"/>
                  <a:gd name="T8" fmla="*/ 16 w 29"/>
                  <a:gd name="T9" fmla="*/ 3 h 39"/>
                  <a:gd name="T10" fmla="*/ 14 w 29"/>
                  <a:gd name="T11" fmla="*/ 0 h 39"/>
                  <a:gd name="T12" fmla="*/ 16 w 29"/>
                  <a:gd name="T13" fmla="*/ 3 h 39"/>
                  <a:gd name="T14" fmla="*/ 16 w 29"/>
                  <a:gd name="T15" fmla="*/ 1 h 39"/>
                  <a:gd name="T16" fmla="*/ 14 w 29"/>
                  <a:gd name="T17" fmla="*/ 0 h 39"/>
                  <a:gd name="T18" fmla="*/ 2 w 29"/>
                  <a:gd name="T19" fmla="*/ 12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9" h="39">
                    <a:moveTo>
                      <a:pt x="2" y="12"/>
                    </a:moveTo>
                    <a:lnTo>
                      <a:pt x="0" y="9"/>
                    </a:lnTo>
                    <a:lnTo>
                      <a:pt x="14" y="39"/>
                    </a:lnTo>
                    <a:lnTo>
                      <a:pt x="29" y="32"/>
                    </a:lnTo>
                    <a:lnTo>
                      <a:pt x="16" y="3"/>
                    </a:lnTo>
                    <a:lnTo>
                      <a:pt x="14" y="0"/>
                    </a:lnTo>
                    <a:lnTo>
                      <a:pt x="16" y="3"/>
                    </a:lnTo>
                    <a:lnTo>
                      <a:pt x="16" y="1"/>
                    </a:lnTo>
                    <a:lnTo>
                      <a:pt x="14" y="0"/>
                    </a:lnTo>
                    <a:lnTo>
                      <a:pt x="2" y="12"/>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53" name="Freeform 384">
                <a:extLst>
                  <a:ext uri="{FF2B5EF4-FFF2-40B4-BE49-F238E27FC236}">
                    <a16:creationId xmlns:a16="http://schemas.microsoft.com/office/drawing/2014/main" id="{D603F662-4F45-550B-63EE-D1162C0F2181}"/>
                  </a:ext>
                </a:extLst>
              </p:cNvPr>
              <p:cNvSpPr>
                <a:spLocks/>
              </p:cNvSpPr>
              <p:nvPr/>
            </p:nvSpPr>
            <p:spPr bwMode="auto">
              <a:xfrm>
                <a:off x="3506" y="1718"/>
                <a:ext cx="53" cy="55"/>
              </a:xfrm>
              <a:custGeom>
                <a:avLst/>
                <a:gdLst>
                  <a:gd name="T0" fmla="*/ 0 w 53"/>
                  <a:gd name="T1" fmla="*/ 10 h 55"/>
                  <a:gd name="T2" fmla="*/ 1 w 53"/>
                  <a:gd name="T3" fmla="*/ 11 h 55"/>
                  <a:gd name="T4" fmla="*/ 41 w 53"/>
                  <a:gd name="T5" fmla="*/ 55 h 55"/>
                  <a:gd name="T6" fmla="*/ 53 w 53"/>
                  <a:gd name="T7" fmla="*/ 43 h 55"/>
                  <a:gd name="T8" fmla="*/ 14 w 53"/>
                  <a:gd name="T9" fmla="*/ 0 h 55"/>
                  <a:gd name="T10" fmla="*/ 14 w 53"/>
                  <a:gd name="T11" fmla="*/ 0 h 55"/>
                  <a:gd name="T12" fmla="*/ 0 w 53"/>
                  <a:gd name="T13" fmla="*/ 10 h 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3" h="55">
                    <a:moveTo>
                      <a:pt x="0" y="10"/>
                    </a:moveTo>
                    <a:lnTo>
                      <a:pt x="1" y="11"/>
                    </a:lnTo>
                    <a:lnTo>
                      <a:pt x="41" y="55"/>
                    </a:lnTo>
                    <a:lnTo>
                      <a:pt x="53" y="43"/>
                    </a:lnTo>
                    <a:lnTo>
                      <a:pt x="14" y="0"/>
                    </a:lnTo>
                    <a:lnTo>
                      <a:pt x="0" y="1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54" name="Freeform 385">
                <a:extLst>
                  <a:ext uri="{FF2B5EF4-FFF2-40B4-BE49-F238E27FC236}">
                    <a16:creationId xmlns:a16="http://schemas.microsoft.com/office/drawing/2014/main" id="{FFA9CF00-9E4E-438E-C3B8-235AA9FC2B74}"/>
                  </a:ext>
                </a:extLst>
              </p:cNvPr>
              <p:cNvSpPr>
                <a:spLocks/>
              </p:cNvSpPr>
              <p:nvPr/>
            </p:nvSpPr>
            <p:spPr bwMode="auto">
              <a:xfrm>
                <a:off x="3479" y="1678"/>
                <a:ext cx="41" cy="50"/>
              </a:xfrm>
              <a:custGeom>
                <a:avLst/>
                <a:gdLst>
                  <a:gd name="T0" fmla="*/ 1 w 41"/>
                  <a:gd name="T1" fmla="*/ 11 h 50"/>
                  <a:gd name="T2" fmla="*/ 0 w 41"/>
                  <a:gd name="T3" fmla="*/ 10 h 50"/>
                  <a:gd name="T4" fmla="*/ 27 w 41"/>
                  <a:gd name="T5" fmla="*/ 50 h 50"/>
                  <a:gd name="T6" fmla="*/ 41 w 41"/>
                  <a:gd name="T7" fmla="*/ 40 h 50"/>
                  <a:gd name="T8" fmla="*/ 15 w 41"/>
                  <a:gd name="T9" fmla="*/ 0 h 50"/>
                  <a:gd name="T10" fmla="*/ 14 w 41"/>
                  <a:gd name="T11" fmla="*/ 0 h 50"/>
                  <a:gd name="T12" fmla="*/ 1 w 41"/>
                  <a:gd name="T13" fmla="*/ 11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1" h="50">
                    <a:moveTo>
                      <a:pt x="1" y="11"/>
                    </a:moveTo>
                    <a:lnTo>
                      <a:pt x="0" y="10"/>
                    </a:lnTo>
                    <a:lnTo>
                      <a:pt x="27" y="50"/>
                    </a:lnTo>
                    <a:lnTo>
                      <a:pt x="41" y="40"/>
                    </a:lnTo>
                    <a:lnTo>
                      <a:pt x="15" y="0"/>
                    </a:lnTo>
                    <a:lnTo>
                      <a:pt x="14" y="0"/>
                    </a:lnTo>
                    <a:lnTo>
                      <a:pt x="1" y="1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55" name="Freeform 386">
                <a:extLst>
                  <a:ext uri="{FF2B5EF4-FFF2-40B4-BE49-F238E27FC236}">
                    <a16:creationId xmlns:a16="http://schemas.microsoft.com/office/drawing/2014/main" id="{C16BDC70-471F-3D8D-7A81-1102AFBBC5CC}"/>
                  </a:ext>
                </a:extLst>
              </p:cNvPr>
              <p:cNvSpPr>
                <a:spLocks/>
              </p:cNvSpPr>
              <p:nvPr/>
            </p:nvSpPr>
            <p:spPr bwMode="auto">
              <a:xfrm>
                <a:off x="3460" y="1653"/>
                <a:ext cx="33" cy="36"/>
              </a:xfrm>
              <a:custGeom>
                <a:avLst/>
                <a:gdLst>
                  <a:gd name="T0" fmla="*/ 2 w 33"/>
                  <a:gd name="T1" fmla="*/ 14 h 36"/>
                  <a:gd name="T2" fmla="*/ 0 w 33"/>
                  <a:gd name="T3" fmla="*/ 13 h 36"/>
                  <a:gd name="T4" fmla="*/ 20 w 33"/>
                  <a:gd name="T5" fmla="*/ 36 h 36"/>
                  <a:gd name="T6" fmla="*/ 33 w 33"/>
                  <a:gd name="T7" fmla="*/ 25 h 36"/>
                  <a:gd name="T8" fmla="*/ 13 w 33"/>
                  <a:gd name="T9" fmla="*/ 1 h 36"/>
                  <a:gd name="T10" fmla="*/ 12 w 33"/>
                  <a:gd name="T11" fmla="*/ 0 h 36"/>
                  <a:gd name="T12" fmla="*/ 13 w 33"/>
                  <a:gd name="T13" fmla="*/ 1 h 36"/>
                  <a:gd name="T14" fmla="*/ 12 w 33"/>
                  <a:gd name="T15" fmla="*/ 0 h 36"/>
                  <a:gd name="T16" fmla="*/ 12 w 33"/>
                  <a:gd name="T17" fmla="*/ 0 h 36"/>
                  <a:gd name="T18" fmla="*/ 2 w 33"/>
                  <a:gd name="T19" fmla="*/ 14 h 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3" h="36">
                    <a:moveTo>
                      <a:pt x="2" y="14"/>
                    </a:moveTo>
                    <a:lnTo>
                      <a:pt x="0" y="13"/>
                    </a:lnTo>
                    <a:lnTo>
                      <a:pt x="20" y="36"/>
                    </a:lnTo>
                    <a:lnTo>
                      <a:pt x="33" y="25"/>
                    </a:lnTo>
                    <a:lnTo>
                      <a:pt x="13" y="1"/>
                    </a:lnTo>
                    <a:lnTo>
                      <a:pt x="12" y="0"/>
                    </a:lnTo>
                    <a:lnTo>
                      <a:pt x="13" y="1"/>
                    </a:lnTo>
                    <a:lnTo>
                      <a:pt x="12" y="0"/>
                    </a:lnTo>
                    <a:lnTo>
                      <a:pt x="2" y="1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56" name="Freeform 387">
                <a:extLst>
                  <a:ext uri="{FF2B5EF4-FFF2-40B4-BE49-F238E27FC236}">
                    <a16:creationId xmlns:a16="http://schemas.microsoft.com/office/drawing/2014/main" id="{1F9A0B58-D749-EB0E-43A9-AB03B7223BB0}"/>
                  </a:ext>
                </a:extLst>
              </p:cNvPr>
              <p:cNvSpPr>
                <a:spLocks/>
              </p:cNvSpPr>
              <p:nvPr/>
            </p:nvSpPr>
            <p:spPr bwMode="auto">
              <a:xfrm>
                <a:off x="3438" y="1635"/>
                <a:ext cx="34" cy="32"/>
              </a:xfrm>
              <a:custGeom>
                <a:avLst/>
                <a:gdLst>
                  <a:gd name="T0" fmla="*/ 1 w 34"/>
                  <a:gd name="T1" fmla="*/ 16 h 32"/>
                  <a:gd name="T2" fmla="*/ 0 w 34"/>
                  <a:gd name="T3" fmla="*/ 15 h 32"/>
                  <a:gd name="T4" fmla="*/ 24 w 34"/>
                  <a:gd name="T5" fmla="*/ 32 h 32"/>
                  <a:gd name="T6" fmla="*/ 34 w 34"/>
                  <a:gd name="T7" fmla="*/ 18 h 32"/>
                  <a:gd name="T8" fmla="*/ 10 w 34"/>
                  <a:gd name="T9" fmla="*/ 1 h 32"/>
                  <a:gd name="T10" fmla="*/ 9 w 34"/>
                  <a:gd name="T11" fmla="*/ 0 h 32"/>
                  <a:gd name="T12" fmla="*/ 1 w 34"/>
                  <a:gd name="T13" fmla="*/ 16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32">
                    <a:moveTo>
                      <a:pt x="1" y="16"/>
                    </a:moveTo>
                    <a:lnTo>
                      <a:pt x="0" y="15"/>
                    </a:lnTo>
                    <a:lnTo>
                      <a:pt x="24" y="32"/>
                    </a:lnTo>
                    <a:lnTo>
                      <a:pt x="34" y="18"/>
                    </a:lnTo>
                    <a:lnTo>
                      <a:pt x="10" y="1"/>
                    </a:lnTo>
                    <a:lnTo>
                      <a:pt x="9" y="0"/>
                    </a:lnTo>
                    <a:lnTo>
                      <a:pt x="1" y="1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57" name="Freeform 388">
                <a:extLst>
                  <a:ext uri="{FF2B5EF4-FFF2-40B4-BE49-F238E27FC236}">
                    <a16:creationId xmlns:a16="http://schemas.microsoft.com/office/drawing/2014/main" id="{F1EC849A-6583-55E2-340A-7C83F4D394A9}"/>
                  </a:ext>
                </a:extLst>
              </p:cNvPr>
              <p:cNvSpPr>
                <a:spLocks/>
              </p:cNvSpPr>
              <p:nvPr/>
            </p:nvSpPr>
            <p:spPr bwMode="auto">
              <a:xfrm>
                <a:off x="3365" y="1596"/>
                <a:ext cx="82" cy="55"/>
              </a:xfrm>
              <a:custGeom>
                <a:avLst/>
                <a:gdLst>
                  <a:gd name="T0" fmla="*/ 0 w 82"/>
                  <a:gd name="T1" fmla="*/ 15 h 55"/>
                  <a:gd name="T2" fmla="*/ 1 w 82"/>
                  <a:gd name="T3" fmla="*/ 15 h 55"/>
                  <a:gd name="T4" fmla="*/ 74 w 82"/>
                  <a:gd name="T5" fmla="*/ 55 h 55"/>
                  <a:gd name="T6" fmla="*/ 82 w 82"/>
                  <a:gd name="T7" fmla="*/ 39 h 55"/>
                  <a:gd name="T8" fmla="*/ 9 w 82"/>
                  <a:gd name="T9" fmla="*/ 0 h 55"/>
                  <a:gd name="T10" fmla="*/ 10 w 82"/>
                  <a:gd name="T11" fmla="*/ 0 h 55"/>
                  <a:gd name="T12" fmla="*/ 0 w 82"/>
                  <a:gd name="T13" fmla="*/ 15 h 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2" h="55">
                    <a:moveTo>
                      <a:pt x="0" y="15"/>
                    </a:moveTo>
                    <a:lnTo>
                      <a:pt x="1" y="15"/>
                    </a:lnTo>
                    <a:lnTo>
                      <a:pt x="74" y="55"/>
                    </a:lnTo>
                    <a:lnTo>
                      <a:pt x="82" y="39"/>
                    </a:lnTo>
                    <a:lnTo>
                      <a:pt x="9" y="0"/>
                    </a:lnTo>
                    <a:lnTo>
                      <a:pt x="10" y="0"/>
                    </a:lnTo>
                    <a:lnTo>
                      <a:pt x="0" y="15"/>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58" name="Freeform 389">
                <a:extLst>
                  <a:ext uri="{FF2B5EF4-FFF2-40B4-BE49-F238E27FC236}">
                    <a16:creationId xmlns:a16="http://schemas.microsoft.com/office/drawing/2014/main" id="{705EB527-508A-9B1B-52CE-AF44FB6A60B0}"/>
                  </a:ext>
                </a:extLst>
              </p:cNvPr>
              <p:cNvSpPr>
                <a:spLocks/>
              </p:cNvSpPr>
              <p:nvPr/>
            </p:nvSpPr>
            <p:spPr bwMode="auto">
              <a:xfrm>
                <a:off x="3329" y="1574"/>
                <a:ext cx="46" cy="37"/>
              </a:xfrm>
              <a:custGeom>
                <a:avLst/>
                <a:gdLst>
                  <a:gd name="T0" fmla="*/ 2 w 46"/>
                  <a:gd name="T1" fmla="*/ 17 h 37"/>
                  <a:gd name="T2" fmla="*/ 0 w 46"/>
                  <a:gd name="T3" fmla="*/ 17 h 37"/>
                  <a:gd name="T4" fmla="*/ 36 w 46"/>
                  <a:gd name="T5" fmla="*/ 37 h 37"/>
                  <a:gd name="T6" fmla="*/ 46 w 46"/>
                  <a:gd name="T7" fmla="*/ 22 h 37"/>
                  <a:gd name="T8" fmla="*/ 8 w 46"/>
                  <a:gd name="T9" fmla="*/ 1 h 37"/>
                  <a:gd name="T10" fmla="*/ 7 w 46"/>
                  <a:gd name="T11" fmla="*/ 0 h 37"/>
                  <a:gd name="T12" fmla="*/ 8 w 46"/>
                  <a:gd name="T13" fmla="*/ 1 h 37"/>
                  <a:gd name="T14" fmla="*/ 8 w 46"/>
                  <a:gd name="T15" fmla="*/ 1 h 37"/>
                  <a:gd name="T16" fmla="*/ 7 w 46"/>
                  <a:gd name="T17" fmla="*/ 0 h 37"/>
                  <a:gd name="T18" fmla="*/ 2 w 46"/>
                  <a:gd name="T19" fmla="*/ 17 h 3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6" h="37">
                    <a:moveTo>
                      <a:pt x="2" y="17"/>
                    </a:moveTo>
                    <a:lnTo>
                      <a:pt x="0" y="17"/>
                    </a:lnTo>
                    <a:lnTo>
                      <a:pt x="36" y="37"/>
                    </a:lnTo>
                    <a:lnTo>
                      <a:pt x="46" y="22"/>
                    </a:lnTo>
                    <a:lnTo>
                      <a:pt x="8" y="1"/>
                    </a:lnTo>
                    <a:lnTo>
                      <a:pt x="7" y="0"/>
                    </a:lnTo>
                    <a:lnTo>
                      <a:pt x="8" y="1"/>
                    </a:lnTo>
                    <a:lnTo>
                      <a:pt x="7" y="0"/>
                    </a:lnTo>
                    <a:lnTo>
                      <a:pt x="2" y="17"/>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59" name="Freeform 390">
                <a:extLst>
                  <a:ext uri="{FF2B5EF4-FFF2-40B4-BE49-F238E27FC236}">
                    <a16:creationId xmlns:a16="http://schemas.microsoft.com/office/drawing/2014/main" id="{31C00EBF-0B73-836A-8C60-1F36BA67A55D}"/>
                  </a:ext>
                </a:extLst>
              </p:cNvPr>
              <p:cNvSpPr>
                <a:spLocks/>
              </p:cNvSpPr>
              <p:nvPr/>
            </p:nvSpPr>
            <p:spPr bwMode="auto">
              <a:xfrm>
                <a:off x="3284" y="1561"/>
                <a:ext cx="52" cy="30"/>
              </a:xfrm>
              <a:custGeom>
                <a:avLst/>
                <a:gdLst>
                  <a:gd name="T0" fmla="*/ 0 w 52"/>
                  <a:gd name="T1" fmla="*/ 15 h 30"/>
                  <a:gd name="T2" fmla="*/ 3 w 52"/>
                  <a:gd name="T3" fmla="*/ 17 h 30"/>
                  <a:gd name="T4" fmla="*/ 47 w 52"/>
                  <a:gd name="T5" fmla="*/ 30 h 30"/>
                  <a:gd name="T6" fmla="*/ 52 w 52"/>
                  <a:gd name="T7" fmla="*/ 13 h 30"/>
                  <a:gd name="T8" fmla="*/ 9 w 52"/>
                  <a:gd name="T9" fmla="*/ 0 h 30"/>
                  <a:gd name="T10" fmla="*/ 12 w 52"/>
                  <a:gd name="T11" fmla="*/ 3 h 30"/>
                  <a:gd name="T12" fmla="*/ 0 w 52"/>
                  <a:gd name="T13" fmla="*/ 15 h 30"/>
                  <a:gd name="T14" fmla="*/ 2 w 52"/>
                  <a:gd name="T15" fmla="*/ 17 h 30"/>
                  <a:gd name="T16" fmla="*/ 3 w 52"/>
                  <a:gd name="T17" fmla="*/ 17 h 30"/>
                  <a:gd name="T18" fmla="*/ 0 w 52"/>
                  <a:gd name="T19" fmla="*/ 15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2" h="30">
                    <a:moveTo>
                      <a:pt x="0" y="15"/>
                    </a:moveTo>
                    <a:lnTo>
                      <a:pt x="3" y="17"/>
                    </a:lnTo>
                    <a:lnTo>
                      <a:pt x="47" y="30"/>
                    </a:lnTo>
                    <a:lnTo>
                      <a:pt x="52" y="13"/>
                    </a:lnTo>
                    <a:lnTo>
                      <a:pt x="9" y="0"/>
                    </a:lnTo>
                    <a:lnTo>
                      <a:pt x="12" y="3"/>
                    </a:lnTo>
                    <a:lnTo>
                      <a:pt x="0" y="15"/>
                    </a:lnTo>
                    <a:lnTo>
                      <a:pt x="2" y="17"/>
                    </a:lnTo>
                    <a:lnTo>
                      <a:pt x="3" y="17"/>
                    </a:lnTo>
                    <a:lnTo>
                      <a:pt x="0" y="15"/>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60" name="Freeform 391">
                <a:extLst>
                  <a:ext uri="{FF2B5EF4-FFF2-40B4-BE49-F238E27FC236}">
                    <a16:creationId xmlns:a16="http://schemas.microsoft.com/office/drawing/2014/main" id="{5E4D02B3-D221-3B8B-09A9-8D027CE2F391}"/>
                  </a:ext>
                </a:extLst>
              </p:cNvPr>
              <p:cNvSpPr>
                <a:spLocks/>
              </p:cNvSpPr>
              <p:nvPr/>
            </p:nvSpPr>
            <p:spPr bwMode="auto">
              <a:xfrm>
                <a:off x="3256" y="1536"/>
                <a:ext cx="40" cy="40"/>
              </a:xfrm>
              <a:custGeom>
                <a:avLst/>
                <a:gdLst>
                  <a:gd name="T0" fmla="*/ 0 w 40"/>
                  <a:gd name="T1" fmla="*/ 12 h 40"/>
                  <a:gd name="T2" fmla="*/ 1 w 40"/>
                  <a:gd name="T3" fmla="*/ 13 h 40"/>
                  <a:gd name="T4" fmla="*/ 28 w 40"/>
                  <a:gd name="T5" fmla="*/ 40 h 40"/>
                  <a:gd name="T6" fmla="*/ 40 w 40"/>
                  <a:gd name="T7" fmla="*/ 28 h 40"/>
                  <a:gd name="T8" fmla="*/ 13 w 40"/>
                  <a:gd name="T9" fmla="*/ 0 h 40"/>
                  <a:gd name="T10" fmla="*/ 13 w 40"/>
                  <a:gd name="T11" fmla="*/ 1 h 40"/>
                  <a:gd name="T12" fmla="*/ 0 w 40"/>
                  <a:gd name="T13" fmla="*/ 12 h 4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0" h="40">
                    <a:moveTo>
                      <a:pt x="0" y="12"/>
                    </a:moveTo>
                    <a:lnTo>
                      <a:pt x="1" y="13"/>
                    </a:lnTo>
                    <a:lnTo>
                      <a:pt x="28" y="40"/>
                    </a:lnTo>
                    <a:lnTo>
                      <a:pt x="40" y="28"/>
                    </a:lnTo>
                    <a:lnTo>
                      <a:pt x="13" y="0"/>
                    </a:lnTo>
                    <a:lnTo>
                      <a:pt x="13" y="1"/>
                    </a:lnTo>
                    <a:lnTo>
                      <a:pt x="0" y="12"/>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61" name="Freeform 392">
                <a:extLst>
                  <a:ext uri="{FF2B5EF4-FFF2-40B4-BE49-F238E27FC236}">
                    <a16:creationId xmlns:a16="http://schemas.microsoft.com/office/drawing/2014/main" id="{24A10A59-8FD4-6295-6B97-BFFF5EF17E70}"/>
                  </a:ext>
                </a:extLst>
              </p:cNvPr>
              <p:cNvSpPr>
                <a:spLocks/>
              </p:cNvSpPr>
              <p:nvPr/>
            </p:nvSpPr>
            <p:spPr bwMode="auto">
              <a:xfrm>
                <a:off x="3233" y="1509"/>
                <a:ext cx="36" cy="39"/>
              </a:xfrm>
              <a:custGeom>
                <a:avLst/>
                <a:gdLst>
                  <a:gd name="T0" fmla="*/ 2 w 36"/>
                  <a:gd name="T1" fmla="*/ 14 h 39"/>
                  <a:gd name="T2" fmla="*/ 0 w 36"/>
                  <a:gd name="T3" fmla="*/ 13 h 39"/>
                  <a:gd name="T4" fmla="*/ 23 w 36"/>
                  <a:gd name="T5" fmla="*/ 39 h 39"/>
                  <a:gd name="T6" fmla="*/ 36 w 36"/>
                  <a:gd name="T7" fmla="*/ 28 h 39"/>
                  <a:gd name="T8" fmla="*/ 13 w 36"/>
                  <a:gd name="T9" fmla="*/ 2 h 39"/>
                  <a:gd name="T10" fmla="*/ 12 w 36"/>
                  <a:gd name="T11" fmla="*/ 0 h 39"/>
                  <a:gd name="T12" fmla="*/ 2 w 36"/>
                  <a:gd name="T13" fmla="*/ 14 h 3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 h="39">
                    <a:moveTo>
                      <a:pt x="2" y="14"/>
                    </a:moveTo>
                    <a:lnTo>
                      <a:pt x="0" y="13"/>
                    </a:lnTo>
                    <a:lnTo>
                      <a:pt x="23" y="39"/>
                    </a:lnTo>
                    <a:lnTo>
                      <a:pt x="36" y="28"/>
                    </a:lnTo>
                    <a:lnTo>
                      <a:pt x="13" y="2"/>
                    </a:lnTo>
                    <a:lnTo>
                      <a:pt x="12" y="0"/>
                    </a:lnTo>
                    <a:lnTo>
                      <a:pt x="2" y="1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62" name="Freeform 393">
                <a:extLst>
                  <a:ext uri="{FF2B5EF4-FFF2-40B4-BE49-F238E27FC236}">
                    <a16:creationId xmlns:a16="http://schemas.microsoft.com/office/drawing/2014/main" id="{E228E7C9-10FA-3A13-7596-141193D378B8}"/>
                  </a:ext>
                </a:extLst>
              </p:cNvPr>
              <p:cNvSpPr>
                <a:spLocks/>
              </p:cNvSpPr>
              <p:nvPr/>
            </p:nvSpPr>
            <p:spPr bwMode="auto">
              <a:xfrm>
                <a:off x="3192" y="1476"/>
                <a:ext cx="53" cy="47"/>
              </a:xfrm>
              <a:custGeom>
                <a:avLst/>
                <a:gdLst>
                  <a:gd name="T0" fmla="*/ 0 w 53"/>
                  <a:gd name="T1" fmla="*/ 10 h 47"/>
                  <a:gd name="T2" fmla="*/ 2 w 53"/>
                  <a:gd name="T3" fmla="*/ 14 h 47"/>
                  <a:gd name="T4" fmla="*/ 43 w 53"/>
                  <a:gd name="T5" fmla="*/ 47 h 47"/>
                  <a:gd name="T6" fmla="*/ 53 w 53"/>
                  <a:gd name="T7" fmla="*/ 33 h 47"/>
                  <a:gd name="T8" fmla="*/ 13 w 53"/>
                  <a:gd name="T9" fmla="*/ 0 h 47"/>
                  <a:gd name="T10" fmla="*/ 15 w 53"/>
                  <a:gd name="T11" fmla="*/ 4 h 47"/>
                  <a:gd name="T12" fmla="*/ 0 w 53"/>
                  <a:gd name="T13" fmla="*/ 10 h 47"/>
                  <a:gd name="T14" fmla="*/ 1 w 53"/>
                  <a:gd name="T15" fmla="*/ 13 h 47"/>
                  <a:gd name="T16" fmla="*/ 2 w 53"/>
                  <a:gd name="T17" fmla="*/ 14 h 47"/>
                  <a:gd name="T18" fmla="*/ 0 w 53"/>
                  <a:gd name="T19" fmla="*/ 10 h 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3" h="47">
                    <a:moveTo>
                      <a:pt x="0" y="10"/>
                    </a:moveTo>
                    <a:lnTo>
                      <a:pt x="2" y="14"/>
                    </a:lnTo>
                    <a:lnTo>
                      <a:pt x="43" y="47"/>
                    </a:lnTo>
                    <a:lnTo>
                      <a:pt x="53" y="33"/>
                    </a:lnTo>
                    <a:lnTo>
                      <a:pt x="13" y="0"/>
                    </a:lnTo>
                    <a:lnTo>
                      <a:pt x="15" y="4"/>
                    </a:lnTo>
                    <a:lnTo>
                      <a:pt x="0" y="10"/>
                    </a:lnTo>
                    <a:lnTo>
                      <a:pt x="1" y="13"/>
                    </a:lnTo>
                    <a:lnTo>
                      <a:pt x="2" y="14"/>
                    </a:lnTo>
                    <a:lnTo>
                      <a:pt x="0" y="1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63" name="Freeform 394">
                <a:extLst>
                  <a:ext uri="{FF2B5EF4-FFF2-40B4-BE49-F238E27FC236}">
                    <a16:creationId xmlns:a16="http://schemas.microsoft.com/office/drawing/2014/main" id="{C3243799-322A-2232-1FE9-116C369579FF}"/>
                  </a:ext>
                </a:extLst>
              </p:cNvPr>
              <p:cNvSpPr>
                <a:spLocks/>
              </p:cNvSpPr>
              <p:nvPr/>
            </p:nvSpPr>
            <p:spPr bwMode="auto">
              <a:xfrm>
                <a:off x="3172" y="1434"/>
                <a:ext cx="35" cy="52"/>
              </a:xfrm>
              <a:custGeom>
                <a:avLst/>
                <a:gdLst>
                  <a:gd name="T0" fmla="*/ 1 w 35"/>
                  <a:gd name="T1" fmla="*/ 10 h 52"/>
                  <a:gd name="T2" fmla="*/ 0 w 35"/>
                  <a:gd name="T3" fmla="*/ 9 h 52"/>
                  <a:gd name="T4" fmla="*/ 20 w 35"/>
                  <a:gd name="T5" fmla="*/ 52 h 52"/>
                  <a:gd name="T6" fmla="*/ 35 w 35"/>
                  <a:gd name="T7" fmla="*/ 46 h 52"/>
                  <a:gd name="T8" fmla="*/ 16 w 35"/>
                  <a:gd name="T9" fmla="*/ 2 h 52"/>
                  <a:gd name="T10" fmla="*/ 15 w 35"/>
                  <a:gd name="T11" fmla="*/ 0 h 52"/>
                  <a:gd name="T12" fmla="*/ 16 w 35"/>
                  <a:gd name="T13" fmla="*/ 2 h 52"/>
                  <a:gd name="T14" fmla="*/ 15 w 35"/>
                  <a:gd name="T15" fmla="*/ 0 h 52"/>
                  <a:gd name="T16" fmla="*/ 15 w 35"/>
                  <a:gd name="T17" fmla="*/ 0 h 52"/>
                  <a:gd name="T18" fmla="*/ 1 w 35"/>
                  <a:gd name="T19" fmla="*/ 10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 h="52">
                    <a:moveTo>
                      <a:pt x="1" y="10"/>
                    </a:moveTo>
                    <a:lnTo>
                      <a:pt x="0" y="9"/>
                    </a:lnTo>
                    <a:lnTo>
                      <a:pt x="20" y="52"/>
                    </a:lnTo>
                    <a:lnTo>
                      <a:pt x="35" y="46"/>
                    </a:lnTo>
                    <a:lnTo>
                      <a:pt x="16" y="2"/>
                    </a:lnTo>
                    <a:lnTo>
                      <a:pt x="15" y="0"/>
                    </a:lnTo>
                    <a:lnTo>
                      <a:pt x="16" y="2"/>
                    </a:lnTo>
                    <a:lnTo>
                      <a:pt x="15" y="0"/>
                    </a:lnTo>
                    <a:lnTo>
                      <a:pt x="1" y="1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64" name="Freeform 395">
                <a:extLst>
                  <a:ext uri="{FF2B5EF4-FFF2-40B4-BE49-F238E27FC236}">
                    <a16:creationId xmlns:a16="http://schemas.microsoft.com/office/drawing/2014/main" id="{A62B7C3E-510D-9E00-3BD2-A4F32E3EAC71}"/>
                  </a:ext>
                </a:extLst>
              </p:cNvPr>
              <p:cNvSpPr>
                <a:spLocks/>
              </p:cNvSpPr>
              <p:nvPr/>
            </p:nvSpPr>
            <p:spPr bwMode="auto">
              <a:xfrm>
                <a:off x="3138" y="1387"/>
                <a:ext cx="49" cy="57"/>
              </a:xfrm>
              <a:custGeom>
                <a:avLst/>
                <a:gdLst>
                  <a:gd name="T0" fmla="*/ 0 w 49"/>
                  <a:gd name="T1" fmla="*/ 7 h 57"/>
                  <a:gd name="T2" fmla="*/ 1 w 49"/>
                  <a:gd name="T3" fmla="*/ 10 h 57"/>
                  <a:gd name="T4" fmla="*/ 35 w 49"/>
                  <a:gd name="T5" fmla="*/ 57 h 57"/>
                  <a:gd name="T6" fmla="*/ 49 w 49"/>
                  <a:gd name="T7" fmla="*/ 47 h 57"/>
                  <a:gd name="T8" fmla="*/ 16 w 49"/>
                  <a:gd name="T9" fmla="*/ 0 h 57"/>
                  <a:gd name="T10" fmla="*/ 17 w 49"/>
                  <a:gd name="T11" fmla="*/ 4 h 57"/>
                  <a:gd name="T12" fmla="*/ 0 w 49"/>
                  <a:gd name="T13" fmla="*/ 7 h 57"/>
                  <a:gd name="T14" fmla="*/ 0 w 49"/>
                  <a:gd name="T15" fmla="*/ 9 h 57"/>
                  <a:gd name="T16" fmla="*/ 1 w 49"/>
                  <a:gd name="T17" fmla="*/ 10 h 57"/>
                  <a:gd name="T18" fmla="*/ 0 w 49"/>
                  <a:gd name="T19" fmla="*/ 7 h 5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 h="57">
                    <a:moveTo>
                      <a:pt x="0" y="7"/>
                    </a:moveTo>
                    <a:lnTo>
                      <a:pt x="1" y="10"/>
                    </a:lnTo>
                    <a:lnTo>
                      <a:pt x="35" y="57"/>
                    </a:lnTo>
                    <a:lnTo>
                      <a:pt x="49" y="47"/>
                    </a:lnTo>
                    <a:lnTo>
                      <a:pt x="16" y="0"/>
                    </a:lnTo>
                    <a:lnTo>
                      <a:pt x="17" y="4"/>
                    </a:lnTo>
                    <a:lnTo>
                      <a:pt x="0" y="7"/>
                    </a:lnTo>
                    <a:lnTo>
                      <a:pt x="0" y="9"/>
                    </a:lnTo>
                    <a:lnTo>
                      <a:pt x="1" y="10"/>
                    </a:lnTo>
                    <a:lnTo>
                      <a:pt x="0" y="7"/>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65" name="Freeform 396">
                <a:extLst>
                  <a:ext uri="{FF2B5EF4-FFF2-40B4-BE49-F238E27FC236}">
                    <a16:creationId xmlns:a16="http://schemas.microsoft.com/office/drawing/2014/main" id="{18DCB2C6-BB08-49B2-AB92-ABC1224C5D2A}"/>
                  </a:ext>
                </a:extLst>
              </p:cNvPr>
              <p:cNvSpPr>
                <a:spLocks/>
              </p:cNvSpPr>
              <p:nvPr/>
            </p:nvSpPr>
            <p:spPr bwMode="auto">
              <a:xfrm>
                <a:off x="3128" y="1329"/>
                <a:ext cx="27" cy="65"/>
              </a:xfrm>
              <a:custGeom>
                <a:avLst/>
                <a:gdLst>
                  <a:gd name="T0" fmla="*/ 1 w 27"/>
                  <a:gd name="T1" fmla="*/ 6 h 65"/>
                  <a:gd name="T2" fmla="*/ 0 w 27"/>
                  <a:gd name="T3" fmla="*/ 5 h 65"/>
                  <a:gd name="T4" fmla="*/ 10 w 27"/>
                  <a:gd name="T5" fmla="*/ 65 h 65"/>
                  <a:gd name="T6" fmla="*/ 27 w 27"/>
                  <a:gd name="T7" fmla="*/ 62 h 65"/>
                  <a:gd name="T8" fmla="*/ 17 w 27"/>
                  <a:gd name="T9" fmla="*/ 2 h 65"/>
                  <a:gd name="T10" fmla="*/ 16 w 27"/>
                  <a:gd name="T11" fmla="*/ 0 h 65"/>
                  <a:gd name="T12" fmla="*/ 17 w 27"/>
                  <a:gd name="T13" fmla="*/ 2 h 65"/>
                  <a:gd name="T14" fmla="*/ 17 w 27"/>
                  <a:gd name="T15" fmla="*/ 2 h 65"/>
                  <a:gd name="T16" fmla="*/ 16 w 27"/>
                  <a:gd name="T17" fmla="*/ 0 h 65"/>
                  <a:gd name="T18" fmla="*/ 1 w 27"/>
                  <a:gd name="T19" fmla="*/ 6 h 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 h="65">
                    <a:moveTo>
                      <a:pt x="1" y="6"/>
                    </a:moveTo>
                    <a:lnTo>
                      <a:pt x="0" y="5"/>
                    </a:lnTo>
                    <a:lnTo>
                      <a:pt x="10" y="65"/>
                    </a:lnTo>
                    <a:lnTo>
                      <a:pt x="27" y="62"/>
                    </a:lnTo>
                    <a:lnTo>
                      <a:pt x="17" y="2"/>
                    </a:lnTo>
                    <a:lnTo>
                      <a:pt x="16" y="0"/>
                    </a:lnTo>
                    <a:lnTo>
                      <a:pt x="17" y="2"/>
                    </a:lnTo>
                    <a:lnTo>
                      <a:pt x="16" y="0"/>
                    </a:lnTo>
                    <a:lnTo>
                      <a:pt x="1" y="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66" name="Freeform 397">
                <a:extLst>
                  <a:ext uri="{FF2B5EF4-FFF2-40B4-BE49-F238E27FC236}">
                    <a16:creationId xmlns:a16="http://schemas.microsoft.com/office/drawing/2014/main" id="{B8832E3B-F27A-E15E-397A-35E2DAD57CD2}"/>
                  </a:ext>
                </a:extLst>
              </p:cNvPr>
              <p:cNvSpPr>
                <a:spLocks/>
              </p:cNvSpPr>
              <p:nvPr/>
            </p:nvSpPr>
            <p:spPr bwMode="auto">
              <a:xfrm>
                <a:off x="3114" y="1296"/>
                <a:ext cx="30" cy="39"/>
              </a:xfrm>
              <a:custGeom>
                <a:avLst/>
                <a:gdLst>
                  <a:gd name="T0" fmla="*/ 0 w 30"/>
                  <a:gd name="T1" fmla="*/ 4 h 39"/>
                  <a:gd name="T2" fmla="*/ 1 w 30"/>
                  <a:gd name="T3" fmla="*/ 7 h 39"/>
                  <a:gd name="T4" fmla="*/ 15 w 30"/>
                  <a:gd name="T5" fmla="*/ 39 h 39"/>
                  <a:gd name="T6" fmla="*/ 30 w 30"/>
                  <a:gd name="T7" fmla="*/ 33 h 39"/>
                  <a:gd name="T8" fmla="*/ 17 w 30"/>
                  <a:gd name="T9" fmla="*/ 0 h 39"/>
                  <a:gd name="T10" fmla="*/ 18 w 30"/>
                  <a:gd name="T11" fmla="*/ 2 h 39"/>
                  <a:gd name="T12" fmla="*/ 0 w 30"/>
                  <a:gd name="T13" fmla="*/ 4 h 39"/>
                  <a:gd name="T14" fmla="*/ 0 w 30"/>
                  <a:gd name="T15" fmla="*/ 6 h 39"/>
                  <a:gd name="T16" fmla="*/ 1 w 30"/>
                  <a:gd name="T17" fmla="*/ 7 h 39"/>
                  <a:gd name="T18" fmla="*/ 0 w 30"/>
                  <a:gd name="T19" fmla="*/ 4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 h="39">
                    <a:moveTo>
                      <a:pt x="0" y="4"/>
                    </a:moveTo>
                    <a:lnTo>
                      <a:pt x="1" y="7"/>
                    </a:lnTo>
                    <a:lnTo>
                      <a:pt x="15" y="39"/>
                    </a:lnTo>
                    <a:lnTo>
                      <a:pt x="30" y="33"/>
                    </a:lnTo>
                    <a:lnTo>
                      <a:pt x="17" y="0"/>
                    </a:lnTo>
                    <a:lnTo>
                      <a:pt x="18" y="2"/>
                    </a:lnTo>
                    <a:lnTo>
                      <a:pt x="0" y="4"/>
                    </a:lnTo>
                    <a:lnTo>
                      <a:pt x="0" y="6"/>
                    </a:lnTo>
                    <a:lnTo>
                      <a:pt x="1" y="7"/>
                    </a:lnTo>
                    <a:lnTo>
                      <a:pt x="0" y="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67" name="Freeform 398">
                <a:extLst>
                  <a:ext uri="{FF2B5EF4-FFF2-40B4-BE49-F238E27FC236}">
                    <a16:creationId xmlns:a16="http://schemas.microsoft.com/office/drawing/2014/main" id="{4273B4FA-506B-5DB9-FFA7-827949D320C1}"/>
                  </a:ext>
                </a:extLst>
              </p:cNvPr>
              <p:cNvSpPr>
                <a:spLocks/>
              </p:cNvSpPr>
              <p:nvPr/>
            </p:nvSpPr>
            <p:spPr bwMode="auto">
              <a:xfrm>
                <a:off x="3108" y="1244"/>
                <a:ext cx="24" cy="56"/>
              </a:xfrm>
              <a:custGeom>
                <a:avLst/>
                <a:gdLst>
                  <a:gd name="T0" fmla="*/ 0 w 24"/>
                  <a:gd name="T1" fmla="*/ 4 h 56"/>
                  <a:gd name="T2" fmla="*/ 0 w 24"/>
                  <a:gd name="T3" fmla="*/ 3 h 56"/>
                  <a:gd name="T4" fmla="*/ 6 w 24"/>
                  <a:gd name="T5" fmla="*/ 56 h 56"/>
                  <a:gd name="T6" fmla="*/ 24 w 24"/>
                  <a:gd name="T7" fmla="*/ 54 h 56"/>
                  <a:gd name="T8" fmla="*/ 17 w 24"/>
                  <a:gd name="T9" fmla="*/ 1 h 56"/>
                  <a:gd name="T10" fmla="*/ 17 w 24"/>
                  <a:gd name="T11" fmla="*/ 0 h 56"/>
                  <a:gd name="T12" fmla="*/ 0 w 24"/>
                  <a:gd name="T13" fmla="*/ 4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 h="56">
                    <a:moveTo>
                      <a:pt x="0" y="4"/>
                    </a:moveTo>
                    <a:lnTo>
                      <a:pt x="0" y="3"/>
                    </a:lnTo>
                    <a:lnTo>
                      <a:pt x="6" y="56"/>
                    </a:lnTo>
                    <a:lnTo>
                      <a:pt x="24" y="54"/>
                    </a:lnTo>
                    <a:lnTo>
                      <a:pt x="17" y="1"/>
                    </a:lnTo>
                    <a:lnTo>
                      <a:pt x="17" y="0"/>
                    </a:lnTo>
                    <a:lnTo>
                      <a:pt x="0" y="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68" name="Freeform 399">
                <a:extLst>
                  <a:ext uri="{FF2B5EF4-FFF2-40B4-BE49-F238E27FC236}">
                    <a16:creationId xmlns:a16="http://schemas.microsoft.com/office/drawing/2014/main" id="{46D1B764-C0B7-06B8-1EF4-03517308743B}"/>
                  </a:ext>
                </a:extLst>
              </p:cNvPr>
              <p:cNvSpPr>
                <a:spLocks/>
              </p:cNvSpPr>
              <p:nvPr/>
            </p:nvSpPr>
            <p:spPr bwMode="auto">
              <a:xfrm>
                <a:off x="3094" y="1187"/>
                <a:ext cx="31" cy="61"/>
              </a:xfrm>
              <a:custGeom>
                <a:avLst/>
                <a:gdLst>
                  <a:gd name="T0" fmla="*/ 2 w 31"/>
                  <a:gd name="T1" fmla="*/ 9 h 61"/>
                  <a:gd name="T2" fmla="*/ 0 w 31"/>
                  <a:gd name="T3" fmla="*/ 8 h 61"/>
                  <a:gd name="T4" fmla="*/ 14 w 31"/>
                  <a:gd name="T5" fmla="*/ 61 h 61"/>
                  <a:gd name="T6" fmla="*/ 31 w 31"/>
                  <a:gd name="T7" fmla="*/ 57 h 61"/>
                  <a:gd name="T8" fmla="*/ 17 w 31"/>
                  <a:gd name="T9" fmla="*/ 3 h 61"/>
                  <a:gd name="T10" fmla="*/ 16 w 31"/>
                  <a:gd name="T11" fmla="*/ 0 h 61"/>
                  <a:gd name="T12" fmla="*/ 17 w 31"/>
                  <a:gd name="T13" fmla="*/ 3 h 61"/>
                  <a:gd name="T14" fmla="*/ 17 w 31"/>
                  <a:gd name="T15" fmla="*/ 2 h 61"/>
                  <a:gd name="T16" fmla="*/ 16 w 31"/>
                  <a:gd name="T17" fmla="*/ 0 h 61"/>
                  <a:gd name="T18" fmla="*/ 2 w 31"/>
                  <a:gd name="T19" fmla="*/ 9 h 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 h="61">
                    <a:moveTo>
                      <a:pt x="2" y="9"/>
                    </a:moveTo>
                    <a:lnTo>
                      <a:pt x="0" y="8"/>
                    </a:lnTo>
                    <a:lnTo>
                      <a:pt x="14" y="61"/>
                    </a:lnTo>
                    <a:lnTo>
                      <a:pt x="31" y="57"/>
                    </a:lnTo>
                    <a:lnTo>
                      <a:pt x="17" y="3"/>
                    </a:lnTo>
                    <a:lnTo>
                      <a:pt x="16" y="0"/>
                    </a:lnTo>
                    <a:lnTo>
                      <a:pt x="17" y="3"/>
                    </a:lnTo>
                    <a:lnTo>
                      <a:pt x="17" y="2"/>
                    </a:lnTo>
                    <a:lnTo>
                      <a:pt x="16" y="0"/>
                    </a:lnTo>
                    <a:lnTo>
                      <a:pt x="2" y="9"/>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69" name="Freeform 400">
                <a:extLst>
                  <a:ext uri="{FF2B5EF4-FFF2-40B4-BE49-F238E27FC236}">
                    <a16:creationId xmlns:a16="http://schemas.microsoft.com/office/drawing/2014/main" id="{8A45A4DB-3665-0991-E7B9-17471BC85ABE}"/>
                  </a:ext>
                </a:extLst>
              </p:cNvPr>
              <p:cNvSpPr>
                <a:spLocks/>
              </p:cNvSpPr>
              <p:nvPr/>
            </p:nvSpPr>
            <p:spPr bwMode="auto">
              <a:xfrm>
                <a:off x="3076" y="1152"/>
                <a:ext cx="34" cy="44"/>
              </a:xfrm>
              <a:custGeom>
                <a:avLst/>
                <a:gdLst>
                  <a:gd name="T0" fmla="*/ 2 w 34"/>
                  <a:gd name="T1" fmla="*/ 14 h 44"/>
                  <a:gd name="T2" fmla="*/ 0 w 34"/>
                  <a:gd name="T3" fmla="*/ 11 h 44"/>
                  <a:gd name="T4" fmla="*/ 20 w 34"/>
                  <a:gd name="T5" fmla="*/ 44 h 44"/>
                  <a:gd name="T6" fmla="*/ 34 w 34"/>
                  <a:gd name="T7" fmla="*/ 35 h 44"/>
                  <a:gd name="T8" fmla="*/ 14 w 34"/>
                  <a:gd name="T9" fmla="*/ 2 h 44"/>
                  <a:gd name="T10" fmla="*/ 12 w 34"/>
                  <a:gd name="T11" fmla="*/ 0 h 44"/>
                  <a:gd name="T12" fmla="*/ 14 w 34"/>
                  <a:gd name="T13" fmla="*/ 2 h 44"/>
                  <a:gd name="T14" fmla="*/ 14 w 34"/>
                  <a:gd name="T15" fmla="*/ 1 h 44"/>
                  <a:gd name="T16" fmla="*/ 12 w 34"/>
                  <a:gd name="T17" fmla="*/ 0 h 44"/>
                  <a:gd name="T18" fmla="*/ 2 w 34"/>
                  <a:gd name="T19" fmla="*/ 14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 h="44">
                    <a:moveTo>
                      <a:pt x="2" y="14"/>
                    </a:moveTo>
                    <a:lnTo>
                      <a:pt x="0" y="11"/>
                    </a:lnTo>
                    <a:lnTo>
                      <a:pt x="20" y="44"/>
                    </a:lnTo>
                    <a:lnTo>
                      <a:pt x="34" y="35"/>
                    </a:lnTo>
                    <a:lnTo>
                      <a:pt x="14" y="2"/>
                    </a:lnTo>
                    <a:lnTo>
                      <a:pt x="12" y="0"/>
                    </a:lnTo>
                    <a:lnTo>
                      <a:pt x="14" y="2"/>
                    </a:lnTo>
                    <a:lnTo>
                      <a:pt x="14" y="1"/>
                    </a:lnTo>
                    <a:lnTo>
                      <a:pt x="12" y="0"/>
                    </a:lnTo>
                    <a:lnTo>
                      <a:pt x="2" y="1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70" name="Freeform 401">
                <a:extLst>
                  <a:ext uri="{FF2B5EF4-FFF2-40B4-BE49-F238E27FC236}">
                    <a16:creationId xmlns:a16="http://schemas.microsoft.com/office/drawing/2014/main" id="{30FD1B51-C895-A4E0-2A39-07A7E946FD9C}"/>
                  </a:ext>
                </a:extLst>
              </p:cNvPr>
              <p:cNvSpPr>
                <a:spLocks/>
              </p:cNvSpPr>
              <p:nvPr/>
            </p:nvSpPr>
            <p:spPr bwMode="auto">
              <a:xfrm>
                <a:off x="3058" y="1139"/>
                <a:ext cx="30" cy="27"/>
              </a:xfrm>
              <a:custGeom>
                <a:avLst/>
                <a:gdLst>
                  <a:gd name="T0" fmla="*/ 0 w 30"/>
                  <a:gd name="T1" fmla="*/ 14 h 27"/>
                  <a:gd name="T2" fmla="*/ 20 w 30"/>
                  <a:gd name="T3" fmla="*/ 27 h 27"/>
                  <a:gd name="T4" fmla="*/ 30 w 30"/>
                  <a:gd name="T5" fmla="*/ 13 h 27"/>
                  <a:gd name="T6" fmla="*/ 10 w 30"/>
                  <a:gd name="T7" fmla="*/ 0 h 27"/>
                  <a:gd name="T8" fmla="*/ 0 w 30"/>
                  <a:gd name="T9" fmla="*/ 14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27">
                    <a:moveTo>
                      <a:pt x="0" y="14"/>
                    </a:moveTo>
                    <a:lnTo>
                      <a:pt x="20" y="27"/>
                    </a:lnTo>
                    <a:lnTo>
                      <a:pt x="30" y="13"/>
                    </a:lnTo>
                    <a:lnTo>
                      <a:pt x="10" y="0"/>
                    </a:lnTo>
                    <a:lnTo>
                      <a:pt x="0" y="1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71" name="Freeform 402">
                <a:extLst>
                  <a:ext uri="{FF2B5EF4-FFF2-40B4-BE49-F238E27FC236}">
                    <a16:creationId xmlns:a16="http://schemas.microsoft.com/office/drawing/2014/main" id="{9AE478C0-1263-861A-560F-56ABA9D0BBF5}"/>
                  </a:ext>
                </a:extLst>
              </p:cNvPr>
              <p:cNvSpPr>
                <a:spLocks/>
              </p:cNvSpPr>
              <p:nvPr/>
            </p:nvSpPr>
            <p:spPr bwMode="auto">
              <a:xfrm>
                <a:off x="3015" y="1108"/>
                <a:ext cx="53" cy="45"/>
              </a:xfrm>
              <a:custGeom>
                <a:avLst/>
                <a:gdLst>
                  <a:gd name="T0" fmla="*/ 0 w 53"/>
                  <a:gd name="T1" fmla="*/ 15 h 45"/>
                  <a:gd name="T2" fmla="*/ 0 w 53"/>
                  <a:gd name="T3" fmla="*/ 15 h 45"/>
                  <a:gd name="T4" fmla="*/ 43 w 53"/>
                  <a:gd name="T5" fmla="*/ 45 h 45"/>
                  <a:gd name="T6" fmla="*/ 53 w 53"/>
                  <a:gd name="T7" fmla="*/ 31 h 45"/>
                  <a:gd name="T8" fmla="*/ 10 w 53"/>
                  <a:gd name="T9" fmla="*/ 0 h 45"/>
                  <a:gd name="T10" fmla="*/ 9 w 53"/>
                  <a:gd name="T11" fmla="*/ 0 h 45"/>
                  <a:gd name="T12" fmla="*/ 0 w 53"/>
                  <a:gd name="T13" fmla="*/ 15 h 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3" h="45">
                    <a:moveTo>
                      <a:pt x="0" y="15"/>
                    </a:moveTo>
                    <a:lnTo>
                      <a:pt x="0" y="15"/>
                    </a:lnTo>
                    <a:lnTo>
                      <a:pt x="43" y="45"/>
                    </a:lnTo>
                    <a:lnTo>
                      <a:pt x="53" y="31"/>
                    </a:lnTo>
                    <a:lnTo>
                      <a:pt x="10" y="0"/>
                    </a:lnTo>
                    <a:lnTo>
                      <a:pt x="9" y="0"/>
                    </a:lnTo>
                    <a:lnTo>
                      <a:pt x="0" y="15"/>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72" name="Freeform 403">
                <a:extLst>
                  <a:ext uri="{FF2B5EF4-FFF2-40B4-BE49-F238E27FC236}">
                    <a16:creationId xmlns:a16="http://schemas.microsoft.com/office/drawing/2014/main" id="{CDA0EAA8-7E26-6239-8AA8-BD6A093F73DF}"/>
                  </a:ext>
                </a:extLst>
              </p:cNvPr>
              <p:cNvSpPr>
                <a:spLocks/>
              </p:cNvSpPr>
              <p:nvPr/>
            </p:nvSpPr>
            <p:spPr bwMode="auto">
              <a:xfrm>
                <a:off x="2959" y="1075"/>
                <a:ext cx="65" cy="48"/>
              </a:xfrm>
              <a:custGeom>
                <a:avLst/>
                <a:gdLst>
                  <a:gd name="T0" fmla="*/ 0 w 65"/>
                  <a:gd name="T1" fmla="*/ 14 h 48"/>
                  <a:gd name="T2" fmla="*/ 0 w 65"/>
                  <a:gd name="T3" fmla="*/ 14 h 48"/>
                  <a:gd name="T4" fmla="*/ 56 w 65"/>
                  <a:gd name="T5" fmla="*/ 48 h 48"/>
                  <a:gd name="T6" fmla="*/ 65 w 65"/>
                  <a:gd name="T7" fmla="*/ 33 h 48"/>
                  <a:gd name="T8" fmla="*/ 9 w 65"/>
                  <a:gd name="T9" fmla="*/ 0 h 48"/>
                  <a:gd name="T10" fmla="*/ 9 w 65"/>
                  <a:gd name="T11" fmla="*/ 0 h 48"/>
                  <a:gd name="T12" fmla="*/ 0 w 65"/>
                  <a:gd name="T13" fmla="*/ 14 h 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5" h="48">
                    <a:moveTo>
                      <a:pt x="0" y="14"/>
                    </a:moveTo>
                    <a:lnTo>
                      <a:pt x="0" y="14"/>
                    </a:lnTo>
                    <a:lnTo>
                      <a:pt x="56" y="48"/>
                    </a:lnTo>
                    <a:lnTo>
                      <a:pt x="65" y="33"/>
                    </a:lnTo>
                    <a:lnTo>
                      <a:pt x="9" y="0"/>
                    </a:lnTo>
                    <a:lnTo>
                      <a:pt x="0" y="1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573" name="Freeform 404">
                <a:extLst>
                  <a:ext uri="{FF2B5EF4-FFF2-40B4-BE49-F238E27FC236}">
                    <a16:creationId xmlns:a16="http://schemas.microsoft.com/office/drawing/2014/main" id="{708F1F8C-E668-41AA-5C45-3D7387EB3385}"/>
                  </a:ext>
                </a:extLst>
              </p:cNvPr>
              <p:cNvSpPr>
                <a:spLocks/>
              </p:cNvSpPr>
              <p:nvPr/>
            </p:nvSpPr>
            <p:spPr bwMode="auto">
              <a:xfrm>
                <a:off x="2928" y="1054"/>
                <a:ext cx="40" cy="35"/>
              </a:xfrm>
              <a:custGeom>
                <a:avLst/>
                <a:gdLst>
                  <a:gd name="T0" fmla="*/ 2 w 40"/>
                  <a:gd name="T1" fmla="*/ 15 h 35"/>
                  <a:gd name="T2" fmla="*/ 0 w 40"/>
                  <a:gd name="T3" fmla="*/ 15 h 35"/>
                  <a:gd name="T4" fmla="*/ 31 w 40"/>
                  <a:gd name="T5" fmla="*/ 35 h 35"/>
                  <a:gd name="T6" fmla="*/ 40 w 40"/>
                  <a:gd name="T7" fmla="*/ 21 h 35"/>
                  <a:gd name="T8" fmla="*/ 11 w 40"/>
                  <a:gd name="T9" fmla="*/ 1 h 35"/>
                  <a:gd name="T10" fmla="*/ 9 w 40"/>
                  <a:gd name="T11" fmla="*/ 0 h 35"/>
                  <a:gd name="T12" fmla="*/ 2 w 40"/>
                  <a:gd name="T13" fmla="*/ 15 h 3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0" h="35">
                    <a:moveTo>
                      <a:pt x="2" y="15"/>
                    </a:moveTo>
                    <a:lnTo>
                      <a:pt x="0" y="15"/>
                    </a:lnTo>
                    <a:lnTo>
                      <a:pt x="31" y="35"/>
                    </a:lnTo>
                    <a:lnTo>
                      <a:pt x="40" y="21"/>
                    </a:lnTo>
                    <a:lnTo>
                      <a:pt x="11" y="1"/>
                    </a:lnTo>
                    <a:lnTo>
                      <a:pt x="9" y="0"/>
                    </a:lnTo>
                    <a:lnTo>
                      <a:pt x="2" y="15"/>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grpSp>
        <p:sp>
          <p:nvSpPr>
            <p:cNvPr id="210" name="Freeform 405">
              <a:extLst>
                <a:ext uri="{FF2B5EF4-FFF2-40B4-BE49-F238E27FC236}">
                  <a16:creationId xmlns:a16="http://schemas.microsoft.com/office/drawing/2014/main" id="{68B139B8-E542-88FC-39B0-E98361AF15D4}"/>
                </a:ext>
              </a:extLst>
            </p:cNvPr>
            <p:cNvSpPr>
              <a:spLocks/>
            </p:cNvSpPr>
            <p:nvPr/>
          </p:nvSpPr>
          <p:spPr bwMode="auto">
            <a:xfrm>
              <a:off x="3653" y="1747"/>
              <a:ext cx="64" cy="43"/>
            </a:xfrm>
            <a:custGeom>
              <a:avLst/>
              <a:gdLst>
                <a:gd name="T0" fmla="*/ 0 w 71"/>
                <a:gd name="T1" fmla="*/ 14 h 48"/>
                <a:gd name="T2" fmla="*/ 58 w 71"/>
                <a:gd name="T3" fmla="*/ 43 h 48"/>
                <a:gd name="T4" fmla="*/ 64 w 71"/>
                <a:gd name="T5" fmla="*/ 30 h 48"/>
                <a:gd name="T6" fmla="*/ 7 w 71"/>
                <a:gd name="T7" fmla="*/ 0 h 48"/>
                <a:gd name="T8" fmla="*/ 0 w 71"/>
                <a:gd name="T9" fmla="*/ 14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 h="48">
                  <a:moveTo>
                    <a:pt x="0" y="16"/>
                  </a:moveTo>
                  <a:lnTo>
                    <a:pt x="64" y="48"/>
                  </a:lnTo>
                  <a:lnTo>
                    <a:pt x="71" y="33"/>
                  </a:lnTo>
                  <a:lnTo>
                    <a:pt x="8" y="0"/>
                  </a:lnTo>
                  <a:lnTo>
                    <a:pt x="0" y="1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11" name="Freeform 406">
              <a:extLst>
                <a:ext uri="{FF2B5EF4-FFF2-40B4-BE49-F238E27FC236}">
                  <a16:creationId xmlns:a16="http://schemas.microsoft.com/office/drawing/2014/main" id="{25F0181C-62DB-A01F-4EBF-B5FC3A1CA546}"/>
                </a:ext>
              </a:extLst>
            </p:cNvPr>
            <p:cNvSpPr>
              <a:spLocks/>
            </p:cNvSpPr>
            <p:nvPr/>
          </p:nvSpPr>
          <p:spPr bwMode="auto">
            <a:xfrm>
              <a:off x="3624" y="1732"/>
              <a:ext cx="36" cy="30"/>
            </a:xfrm>
            <a:custGeom>
              <a:avLst/>
              <a:gdLst>
                <a:gd name="T0" fmla="*/ 2 w 41"/>
                <a:gd name="T1" fmla="*/ 15 h 33"/>
                <a:gd name="T2" fmla="*/ 0 w 41"/>
                <a:gd name="T3" fmla="*/ 14 h 33"/>
                <a:gd name="T4" fmla="*/ 29 w 41"/>
                <a:gd name="T5" fmla="*/ 30 h 33"/>
                <a:gd name="T6" fmla="*/ 36 w 41"/>
                <a:gd name="T7" fmla="*/ 15 h 33"/>
                <a:gd name="T8" fmla="*/ 7 w 41"/>
                <a:gd name="T9" fmla="*/ 0 h 33"/>
                <a:gd name="T10" fmla="*/ 4 w 41"/>
                <a:gd name="T11" fmla="*/ 0 h 33"/>
                <a:gd name="T12" fmla="*/ 7 w 41"/>
                <a:gd name="T13" fmla="*/ 0 h 33"/>
                <a:gd name="T14" fmla="*/ 6 w 41"/>
                <a:gd name="T15" fmla="*/ 0 h 33"/>
                <a:gd name="T16" fmla="*/ 4 w 41"/>
                <a:gd name="T17" fmla="*/ 0 h 33"/>
                <a:gd name="T18" fmla="*/ 2 w 41"/>
                <a:gd name="T19" fmla="*/ 15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33">
                  <a:moveTo>
                    <a:pt x="2" y="16"/>
                  </a:moveTo>
                  <a:lnTo>
                    <a:pt x="0" y="15"/>
                  </a:lnTo>
                  <a:lnTo>
                    <a:pt x="33" y="33"/>
                  </a:lnTo>
                  <a:lnTo>
                    <a:pt x="41" y="17"/>
                  </a:lnTo>
                  <a:lnTo>
                    <a:pt x="8" y="0"/>
                  </a:lnTo>
                  <a:lnTo>
                    <a:pt x="5" y="0"/>
                  </a:lnTo>
                  <a:lnTo>
                    <a:pt x="8" y="0"/>
                  </a:lnTo>
                  <a:lnTo>
                    <a:pt x="7" y="0"/>
                  </a:lnTo>
                  <a:lnTo>
                    <a:pt x="5" y="0"/>
                  </a:lnTo>
                  <a:lnTo>
                    <a:pt x="2" y="1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12" name="Freeform 407">
              <a:extLst>
                <a:ext uri="{FF2B5EF4-FFF2-40B4-BE49-F238E27FC236}">
                  <a16:creationId xmlns:a16="http://schemas.microsoft.com/office/drawing/2014/main" id="{452F097A-0D25-64A0-EB5E-13222C7040D8}"/>
                </a:ext>
              </a:extLst>
            </p:cNvPr>
            <p:cNvSpPr>
              <a:spLocks/>
            </p:cNvSpPr>
            <p:nvPr/>
          </p:nvSpPr>
          <p:spPr bwMode="auto">
            <a:xfrm>
              <a:off x="3577" y="1724"/>
              <a:ext cx="51" cy="22"/>
            </a:xfrm>
            <a:custGeom>
              <a:avLst/>
              <a:gdLst>
                <a:gd name="T0" fmla="*/ 0 w 56"/>
                <a:gd name="T1" fmla="*/ 14 h 26"/>
                <a:gd name="T2" fmla="*/ 0 w 56"/>
                <a:gd name="T3" fmla="*/ 14 h 26"/>
                <a:gd name="T4" fmla="*/ 48 w 56"/>
                <a:gd name="T5" fmla="*/ 22 h 26"/>
                <a:gd name="T6" fmla="*/ 51 w 56"/>
                <a:gd name="T7" fmla="*/ 8 h 26"/>
                <a:gd name="T8" fmla="*/ 4 w 56"/>
                <a:gd name="T9" fmla="*/ 0 h 26"/>
                <a:gd name="T10" fmla="*/ 3 w 56"/>
                <a:gd name="T11" fmla="*/ 0 h 26"/>
                <a:gd name="T12" fmla="*/ 0 w 56"/>
                <a:gd name="T13" fmla="*/ 14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6">
                  <a:moveTo>
                    <a:pt x="0" y="16"/>
                  </a:moveTo>
                  <a:lnTo>
                    <a:pt x="0" y="16"/>
                  </a:lnTo>
                  <a:lnTo>
                    <a:pt x="53" y="26"/>
                  </a:lnTo>
                  <a:lnTo>
                    <a:pt x="56" y="10"/>
                  </a:lnTo>
                  <a:lnTo>
                    <a:pt x="4" y="0"/>
                  </a:lnTo>
                  <a:lnTo>
                    <a:pt x="3" y="0"/>
                  </a:lnTo>
                  <a:lnTo>
                    <a:pt x="0" y="1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13" name="Freeform 408">
              <a:extLst>
                <a:ext uri="{FF2B5EF4-FFF2-40B4-BE49-F238E27FC236}">
                  <a16:creationId xmlns:a16="http://schemas.microsoft.com/office/drawing/2014/main" id="{E1114BA7-C327-B813-669B-A1D0966F4A3F}"/>
                </a:ext>
              </a:extLst>
            </p:cNvPr>
            <p:cNvSpPr>
              <a:spLocks/>
            </p:cNvSpPr>
            <p:nvPr/>
          </p:nvSpPr>
          <p:spPr bwMode="auto">
            <a:xfrm>
              <a:off x="3510" y="1714"/>
              <a:ext cx="70" cy="23"/>
            </a:xfrm>
            <a:custGeom>
              <a:avLst/>
              <a:gdLst>
                <a:gd name="T0" fmla="*/ 1 w 79"/>
                <a:gd name="T1" fmla="*/ 14 h 26"/>
                <a:gd name="T2" fmla="*/ 0 w 79"/>
                <a:gd name="T3" fmla="*/ 14 h 26"/>
                <a:gd name="T4" fmla="*/ 67 w 79"/>
                <a:gd name="T5" fmla="*/ 23 h 26"/>
                <a:gd name="T6" fmla="*/ 70 w 79"/>
                <a:gd name="T7" fmla="*/ 9 h 26"/>
                <a:gd name="T8" fmla="*/ 2 w 79"/>
                <a:gd name="T9" fmla="*/ 0 h 26"/>
                <a:gd name="T10" fmla="*/ 1 w 79"/>
                <a:gd name="T11" fmla="*/ 0 h 26"/>
                <a:gd name="T12" fmla="*/ 1 w 79"/>
                <a:gd name="T13" fmla="*/ 14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9" h="26">
                  <a:moveTo>
                    <a:pt x="1" y="16"/>
                  </a:moveTo>
                  <a:lnTo>
                    <a:pt x="0" y="16"/>
                  </a:lnTo>
                  <a:lnTo>
                    <a:pt x="76" y="26"/>
                  </a:lnTo>
                  <a:lnTo>
                    <a:pt x="79" y="10"/>
                  </a:lnTo>
                  <a:lnTo>
                    <a:pt x="2" y="0"/>
                  </a:lnTo>
                  <a:lnTo>
                    <a:pt x="1" y="0"/>
                  </a:lnTo>
                  <a:lnTo>
                    <a:pt x="1" y="1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14" name="Freeform 409">
              <a:extLst>
                <a:ext uri="{FF2B5EF4-FFF2-40B4-BE49-F238E27FC236}">
                  <a16:creationId xmlns:a16="http://schemas.microsoft.com/office/drawing/2014/main" id="{1273B653-D217-481F-87AE-AEA70F41D30C}"/>
                </a:ext>
              </a:extLst>
            </p:cNvPr>
            <p:cNvSpPr>
              <a:spLocks/>
            </p:cNvSpPr>
            <p:nvPr/>
          </p:nvSpPr>
          <p:spPr bwMode="auto">
            <a:xfrm>
              <a:off x="3456" y="1711"/>
              <a:ext cx="54" cy="18"/>
            </a:xfrm>
            <a:custGeom>
              <a:avLst/>
              <a:gdLst>
                <a:gd name="T0" fmla="*/ 1 w 61"/>
                <a:gd name="T1" fmla="*/ 15 h 19"/>
                <a:gd name="T2" fmla="*/ 0 w 61"/>
                <a:gd name="T3" fmla="*/ 15 h 19"/>
                <a:gd name="T4" fmla="*/ 54 w 61"/>
                <a:gd name="T5" fmla="*/ 18 h 19"/>
                <a:gd name="T6" fmla="*/ 54 w 61"/>
                <a:gd name="T7" fmla="*/ 3 h 19"/>
                <a:gd name="T8" fmla="*/ 1 w 61"/>
                <a:gd name="T9" fmla="*/ 0 h 19"/>
                <a:gd name="T10" fmla="*/ 0 w 61"/>
                <a:gd name="T11" fmla="*/ 0 h 19"/>
                <a:gd name="T12" fmla="*/ 1 w 61"/>
                <a:gd name="T13" fmla="*/ 15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 h="19">
                  <a:moveTo>
                    <a:pt x="1" y="16"/>
                  </a:moveTo>
                  <a:lnTo>
                    <a:pt x="0" y="16"/>
                  </a:lnTo>
                  <a:lnTo>
                    <a:pt x="61" y="19"/>
                  </a:lnTo>
                  <a:lnTo>
                    <a:pt x="61" y="3"/>
                  </a:lnTo>
                  <a:lnTo>
                    <a:pt x="1" y="0"/>
                  </a:lnTo>
                  <a:lnTo>
                    <a:pt x="0" y="0"/>
                  </a:lnTo>
                  <a:lnTo>
                    <a:pt x="1" y="1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15" name="Freeform 410">
              <a:extLst>
                <a:ext uri="{FF2B5EF4-FFF2-40B4-BE49-F238E27FC236}">
                  <a16:creationId xmlns:a16="http://schemas.microsoft.com/office/drawing/2014/main" id="{5379598C-BB5C-8653-0719-8EFA08C64BE3}"/>
                </a:ext>
              </a:extLst>
            </p:cNvPr>
            <p:cNvSpPr>
              <a:spLocks/>
            </p:cNvSpPr>
            <p:nvPr/>
          </p:nvSpPr>
          <p:spPr bwMode="auto">
            <a:xfrm>
              <a:off x="3410" y="1711"/>
              <a:ext cx="47" cy="18"/>
            </a:xfrm>
            <a:custGeom>
              <a:avLst/>
              <a:gdLst>
                <a:gd name="T0" fmla="*/ 3 w 52"/>
                <a:gd name="T1" fmla="*/ 18 h 19"/>
                <a:gd name="T2" fmla="*/ 2 w 52"/>
                <a:gd name="T3" fmla="*/ 18 h 19"/>
                <a:gd name="T4" fmla="*/ 47 w 52"/>
                <a:gd name="T5" fmla="*/ 15 h 19"/>
                <a:gd name="T6" fmla="*/ 46 w 52"/>
                <a:gd name="T7" fmla="*/ 0 h 19"/>
                <a:gd name="T8" fmla="*/ 1 w 52"/>
                <a:gd name="T9" fmla="*/ 3 h 19"/>
                <a:gd name="T10" fmla="*/ 0 w 52"/>
                <a:gd name="T11" fmla="*/ 3 h 19"/>
                <a:gd name="T12" fmla="*/ 3 w 52"/>
                <a:gd name="T13" fmla="*/ 18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 h="19">
                  <a:moveTo>
                    <a:pt x="3" y="19"/>
                  </a:moveTo>
                  <a:lnTo>
                    <a:pt x="2" y="19"/>
                  </a:lnTo>
                  <a:lnTo>
                    <a:pt x="52" y="16"/>
                  </a:lnTo>
                  <a:lnTo>
                    <a:pt x="51" y="0"/>
                  </a:lnTo>
                  <a:lnTo>
                    <a:pt x="1" y="3"/>
                  </a:lnTo>
                  <a:lnTo>
                    <a:pt x="0" y="3"/>
                  </a:lnTo>
                  <a:lnTo>
                    <a:pt x="3" y="19"/>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16" name="Freeform 411">
              <a:extLst>
                <a:ext uri="{FF2B5EF4-FFF2-40B4-BE49-F238E27FC236}">
                  <a16:creationId xmlns:a16="http://schemas.microsoft.com/office/drawing/2014/main" id="{2F5065D9-BD7F-50DD-6611-334C29503420}"/>
                </a:ext>
              </a:extLst>
            </p:cNvPr>
            <p:cNvSpPr>
              <a:spLocks/>
            </p:cNvSpPr>
            <p:nvPr/>
          </p:nvSpPr>
          <p:spPr bwMode="auto">
            <a:xfrm>
              <a:off x="3337" y="1714"/>
              <a:ext cx="76" cy="26"/>
            </a:xfrm>
            <a:custGeom>
              <a:avLst/>
              <a:gdLst>
                <a:gd name="T0" fmla="*/ 5 w 84"/>
                <a:gd name="T1" fmla="*/ 26 h 29"/>
                <a:gd name="T2" fmla="*/ 5 w 84"/>
                <a:gd name="T3" fmla="*/ 26 h 29"/>
                <a:gd name="T4" fmla="*/ 76 w 84"/>
                <a:gd name="T5" fmla="*/ 14 h 29"/>
                <a:gd name="T6" fmla="*/ 73 w 84"/>
                <a:gd name="T7" fmla="*/ 0 h 29"/>
                <a:gd name="T8" fmla="*/ 1 w 84"/>
                <a:gd name="T9" fmla="*/ 12 h 29"/>
                <a:gd name="T10" fmla="*/ 0 w 84"/>
                <a:gd name="T11" fmla="*/ 13 h 29"/>
                <a:gd name="T12" fmla="*/ 1 w 84"/>
                <a:gd name="T13" fmla="*/ 12 h 29"/>
                <a:gd name="T14" fmla="*/ 1 w 84"/>
                <a:gd name="T15" fmla="*/ 12 h 29"/>
                <a:gd name="T16" fmla="*/ 0 w 84"/>
                <a:gd name="T17" fmla="*/ 13 h 29"/>
                <a:gd name="T18" fmla="*/ 5 w 84"/>
                <a:gd name="T19" fmla="*/ 26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4" h="29">
                  <a:moveTo>
                    <a:pt x="6" y="29"/>
                  </a:moveTo>
                  <a:lnTo>
                    <a:pt x="5" y="29"/>
                  </a:lnTo>
                  <a:lnTo>
                    <a:pt x="84" y="16"/>
                  </a:lnTo>
                  <a:lnTo>
                    <a:pt x="81" y="0"/>
                  </a:lnTo>
                  <a:lnTo>
                    <a:pt x="1" y="13"/>
                  </a:lnTo>
                  <a:lnTo>
                    <a:pt x="0" y="14"/>
                  </a:lnTo>
                  <a:lnTo>
                    <a:pt x="1" y="13"/>
                  </a:lnTo>
                  <a:lnTo>
                    <a:pt x="0" y="14"/>
                  </a:lnTo>
                  <a:lnTo>
                    <a:pt x="6" y="29"/>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17" name="Freeform 412">
              <a:extLst>
                <a:ext uri="{FF2B5EF4-FFF2-40B4-BE49-F238E27FC236}">
                  <a16:creationId xmlns:a16="http://schemas.microsoft.com/office/drawing/2014/main" id="{06463E6C-298F-9609-48E9-2B06358E650D}"/>
                </a:ext>
              </a:extLst>
            </p:cNvPr>
            <p:cNvSpPr>
              <a:spLocks/>
            </p:cNvSpPr>
            <p:nvPr/>
          </p:nvSpPr>
          <p:spPr bwMode="auto">
            <a:xfrm>
              <a:off x="3306" y="1727"/>
              <a:ext cx="38" cy="24"/>
            </a:xfrm>
            <a:custGeom>
              <a:avLst/>
              <a:gdLst>
                <a:gd name="T0" fmla="*/ 7 w 41"/>
                <a:gd name="T1" fmla="*/ 24 h 28"/>
                <a:gd name="T2" fmla="*/ 7 w 41"/>
                <a:gd name="T3" fmla="*/ 24 h 28"/>
                <a:gd name="T4" fmla="*/ 38 w 41"/>
                <a:gd name="T5" fmla="*/ 13 h 28"/>
                <a:gd name="T6" fmla="*/ 32 w 41"/>
                <a:gd name="T7" fmla="*/ 0 h 28"/>
                <a:gd name="T8" fmla="*/ 1 w 41"/>
                <a:gd name="T9" fmla="*/ 11 h 28"/>
                <a:gd name="T10" fmla="*/ 0 w 41"/>
                <a:gd name="T11" fmla="*/ 11 h 28"/>
                <a:gd name="T12" fmla="*/ 7 w 41"/>
                <a:gd name="T13" fmla="*/ 24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1" h="28">
                  <a:moveTo>
                    <a:pt x="8" y="28"/>
                  </a:moveTo>
                  <a:lnTo>
                    <a:pt x="8" y="28"/>
                  </a:lnTo>
                  <a:lnTo>
                    <a:pt x="41" y="15"/>
                  </a:lnTo>
                  <a:lnTo>
                    <a:pt x="35" y="0"/>
                  </a:lnTo>
                  <a:lnTo>
                    <a:pt x="1" y="13"/>
                  </a:lnTo>
                  <a:lnTo>
                    <a:pt x="0" y="13"/>
                  </a:lnTo>
                  <a:lnTo>
                    <a:pt x="8" y="28"/>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18" name="Freeform 413">
              <a:extLst>
                <a:ext uri="{FF2B5EF4-FFF2-40B4-BE49-F238E27FC236}">
                  <a16:creationId xmlns:a16="http://schemas.microsoft.com/office/drawing/2014/main" id="{738EC624-1273-5874-ACAE-57CE4D2A3DDE}"/>
                </a:ext>
              </a:extLst>
            </p:cNvPr>
            <p:cNvSpPr>
              <a:spLocks/>
            </p:cNvSpPr>
            <p:nvPr/>
          </p:nvSpPr>
          <p:spPr bwMode="auto">
            <a:xfrm>
              <a:off x="3242" y="1738"/>
              <a:ext cx="72" cy="46"/>
            </a:xfrm>
            <a:custGeom>
              <a:avLst/>
              <a:gdLst>
                <a:gd name="T0" fmla="*/ 13 w 80"/>
                <a:gd name="T1" fmla="*/ 43 h 52"/>
                <a:gd name="T2" fmla="*/ 9 w 80"/>
                <a:gd name="T3" fmla="*/ 46 h 52"/>
                <a:gd name="T4" fmla="*/ 72 w 80"/>
                <a:gd name="T5" fmla="*/ 13 h 52"/>
                <a:gd name="T6" fmla="*/ 65 w 80"/>
                <a:gd name="T7" fmla="*/ 0 h 52"/>
                <a:gd name="T8" fmla="*/ 3 w 80"/>
                <a:gd name="T9" fmla="*/ 32 h 52"/>
                <a:gd name="T10" fmla="*/ 0 w 80"/>
                <a:gd name="T11" fmla="*/ 35 h 52"/>
                <a:gd name="T12" fmla="*/ 3 w 80"/>
                <a:gd name="T13" fmla="*/ 32 h 52"/>
                <a:gd name="T14" fmla="*/ 1 w 80"/>
                <a:gd name="T15" fmla="*/ 34 h 52"/>
                <a:gd name="T16" fmla="*/ 0 w 80"/>
                <a:gd name="T17" fmla="*/ 35 h 52"/>
                <a:gd name="T18" fmla="*/ 13 w 80"/>
                <a:gd name="T19" fmla="*/ 43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0" h="52">
                  <a:moveTo>
                    <a:pt x="14" y="49"/>
                  </a:moveTo>
                  <a:lnTo>
                    <a:pt x="10" y="52"/>
                  </a:lnTo>
                  <a:lnTo>
                    <a:pt x="80" y="15"/>
                  </a:lnTo>
                  <a:lnTo>
                    <a:pt x="72" y="0"/>
                  </a:lnTo>
                  <a:lnTo>
                    <a:pt x="3" y="36"/>
                  </a:lnTo>
                  <a:lnTo>
                    <a:pt x="0" y="40"/>
                  </a:lnTo>
                  <a:lnTo>
                    <a:pt x="3" y="36"/>
                  </a:lnTo>
                  <a:lnTo>
                    <a:pt x="1" y="38"/>
                  </a:lnTo>
                  <a:lnTo>
                    <a:pt x="0" y="40"/>
                  </a:lnTo>
                  <a:lnTo>
                    <a:pt x="14" y="49"/>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19" name="Freeform 414">
              <a:extLst>
                <a:ext uri="{FF2B5EF4-FFF2-40B4-BE49-F238E27FC236}">
                  <a16:creationId xmlns:a16="http://schemas.microsoft.com/office/drawing/2014/main" id="{51D8BCD8-3729-28DF-A8C8-DD7DB8A3951F}"/>
                </a:ext>
              </a:extLst>
            </p:cNvPr>
            <p:cNvSpPr>
              <a:spLocks/>
            </p:cNvSpPr>
            <p:nvPr/>
          </p:nvSpPr>
          <p:spPr bwMode="auto">
            <a:xfrm>
              <a:off x="3221" y="1774"/>
              <a:ext cx="34" cy="43"/>
            </a:xfrm>
            <a:custGeom>
              <a:avLst/>
              <a:gdLst>
                <a:gd name="T0" fmla="*/ 10 w 38"/>
                <a:gd name="T1" fmla="*/ 43 h 49"/>
                <a:gd name="T2" fmla="*/ 13 w 38"/>
                <a:gd name="T3" fmla="*/ 40 h 49"/>
                <a:gd name="T4" fmla="*/ 34 w 38"/>
                <a:gd name="T5" fmla="*/ 8 h 49"/>
                <a:gd name="T6" fmla="*/ 21 w 38"/>
                <a:gd name="T7" fmla="*/ 0 h 49"/>
                <a:gd name="T8" fmla="*/ 0 w 38"/>
                <a:gd name="T9" fmla="*/ 32 h 49"/>
                <a:gd name="T10" fmla="*/ 4 w 38"/>
                <a:gd name="T11" fmla="*/ 29 h 49"/>
                <a:gd name="T12" fmla="*/ 10 w 38"/>
                <a:gd name="T13" fmla="*/ 43 h 49"/>
                <a:gd name="T14" fmla="*/ 12 w 38"/>
                <a:gd name="T15" fmla="*/ 42 h 49"/>
                <a:gd name="T16" fmla="*/ 13 w 38"/>
                <a:gd name="T17" fmla="*/ 40 h 49"/>
                <a:gd name="T18" fmla="*/ 10 w 38"/>
                <a:gd name="T19" fmla="*/ 43 h 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 h="49">
                  <a:moveTo>
                    <a:pt x="11" y="49"/>
                  </a:moveTo>
                  <a:lnTo>
                    <a:pt x="15" y="46"/>
                  </a:lnTo>
                  <a:lnTo>
                    <a:pt x="38" y="9"/>
                  </a:lnTo>
                  <a:lnTo>
                    <a:pt x="24" y="0"/>
                  </a:lnTo>
                  <a:lnTo>
                    <a:pt x="0" y="37"/>
                  </a:lnTo>
                  <a:lnTo>
                    <a:pt x="4" y="33"/>
                  </a:lnTo>
                  <a:lnTo>
                    <a:pt x="11" y="49"/>
                  </a:lnTo>
                  <a:lnTo>
                    <a:pt x="13" y="48"/>
                  </a:lnTo>
                  <a:lnTo>
                    <a:pt x="15" y="46"/>
                  </a:lnTo>
                  <a:lnTo>
                    <a:pt x="11" y="49"/>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20" name="Freeform 415">
              <a:extLst>
                <a:ext uri="{FF2B5EF4-FFF2-40B4-BE49-F238E27FC236}">
                  <a16:creationId xmlns:a16="http://schemas.microsoft.com/office/drawing/2014/main" id="{C4EAAC6C-F162-AE41-8F86-26F168BB2734}"/>
                </a:ext>
              </a:extLst>
            </p:cNvPr>
            <p:cNvSpPr>
              <a:spLocks/>
            </p:cNvSpPr>
            <p:nvPr/>
          </p:nvSpPr>
          <p:spPr bwMode="auto">
            <a:xfrm>
              <a:off x="3196" y="1803"/>
              <a:ext cx="34" cy="26"/>
            </a:xfrm>
            <a:custGeom>
              <a:avLst/>
              <a:gdLst>
                <a:gd name="T0" fmla="*/ 8 w 38"/>
                <a:gd name="T1" fmla="*/ 26 h 29"/>
                <a:gd name="T2" fmla="*/ 7 w 38"/>
                <a:gd name="T3" fmla="*/ 26 h 29"/>
                <a:gd name="T4" fmla="*/ 34 w 38"/>
                <a:gd name="T5" fmla="*/ 14 h 29"/>
                <a:gd name="T6" fmla="*/ 28 w 38"/>
                <a:gd name="T7" fmla="*/ 0 h 29"/>
                <a:gd name="T8" fmla="*/ 1 w 38"/>
                <a:gd name="T9" fmla="*/ 13 h 29"/>
                <a:gd name="T10" fmla="*/ 0 w 38"/>
                <a:gd name="T11" fmla="*/ 13 h 29"/>
                <a:gd name="T12" fmla="*/ 8 w 38"/>
                <a:gd name="T13" fmla="*/ 26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 h="29">
                  <a:moveTo>
                    <a:pt x="9" y="29"/>
                  </a:moveTo>
                  <a:lnTo>
                    <a:pt x="8" y="29"/>
                  </a:lnTo>
                  <a:lnTo>
                    <a:pt x="38" y="16"/>
                  </a:lnTo>
                  <a:lnTo>
                    <a:pt x="31" y="0"/>
                  </a:lnTo>
                  <a:lnTo>
                    <a:pt x="1" y="14"/>
                  </a:lnTo>
                  <a:lnTo>
                    <a:pt x="0" y="14"/>
                  </a:lnTo>
                  <a:lnTo>
                    <a:pt x="9" y="29"/>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21" name="Freeform 416">
              <a:extLst>
                <a:ext uri="{FF2B5EF4-FFF2-40B4-BE49-F238E27FC236}">
                  <a16:creationId xmlns:a16="http://schemas.microsoft.com/office/drawing/2014/main" id="{A5982236-A247-B7AA-8111-D781BD4F202E}"/>
                </a:ext>
              </a:extLst>
            </p:cNvPr>
            <p:cNvSpPr>
              <a:spLocks/>
            </p:cNvSpPr>
            <p:nvPr/>
          </p:nvSpPr>
          <p:spPr bwMode="auto">
            <a:xfrm>
              <a:off x="3156" y="1816"/>
              <a:ext cx="48" cy="34"/>
            </a:xfrm>
            <a:custGeom>
              <a:avLst/>
              <a:gdLst>
                <a:gd name="T0" fmla="*/ 12 w 55"/>
                <a:gd name="T1" fmla="*/ 31 h 38"/>
                <a:gd name="T2" fmla="*/ 10 w 55"/>
                <a:gd name="T3" fmla="*/ 34 h 38"/>
                <a:gd name="T4" fmla="*/ 48 w 55"/>
                <a:gd name="T5" fmla="*/ 13 h 38"/>
                <a:gd name="T6" fmla="*/ 40 w 55"/>
                <a:gd name="T7" fmla="*/ 0 h 38"/>
                <a:gd name="T8" fmla="*/ 3 w 55"/>
                <a:gd name="T9" fmla="*/ 21 h 38"/>
                <a:gd name="T10" fmla="*/ 0 w 55"/>
                <a:gd name="T11" fmla="*/ 24 h 38"/>
                <a:gd name="T12" fmla="*/ 3 w 55"/>
                <a:gd name="T13" fmla="*/ 21 h 38"/>
                <a:gd name="T14" fmla="*/ 1 w 55"/>
                <a:gd name="T15" fmla="*/ 21 h 38"/>
                <a:gd name="T16" fmla="*/ 0 w 55"/>
                <a:gd name="T17" fmla="*/ 24 h 38"/>
                <a:gd name="T18" fmla="*/ 12 w 55"/>
                <a:gd name="T19" fmla="*/ 31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5" h="38">
                  <a:moveTo>
                    <a:pt x="14" y="35"/>
                  </a:moveTo>
                  <a:lnTo>
                    <a:pt x="11" y="38"/>
                  </a:lnTo>
                  <a:lnTo>
                    <a:pt x="55" y="15"/>
                  </a:lnTo>
                  <a:lnTo>
                    <a:pt x="46" y="0"/>
                  </a:lnTo>
                  <a:lnTo>
                    <a:pt x="4" y="23"/>
                  </a:lnTo>
                  <a:lnTo>
                    <a:pt x="0" y="27"/>
                  </a:lnTo>
                  <a:lnTo>
                    <a:pt x="4" y="23"/>
                  </a:lnTo>
                  <a:lnTo>
                    <a:pt x="1" y="24"/>
                  </a:lnTo>
                  <a:lnTo>
                    <a:pt x="0" y="27"/>
                  </a:lnTo>
                  <a:lnTo>
                    <a:pt x="14" y="35"/>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22" name="Freeform 417">
              <a:extLst>
                <a:ext uri="{FF2B5EF4-FFF2-40B4-BE49-F238E27FC236}">
                  <a16:creationId xmlns:a16="http://schemas.microsoft.com/office/drawing/2014/main" id="{C5C68897-4F74-F7BD-2C37-86FDFC89E1FA}"/>
                </a:ext>
              </a:extLst>
            </p:cNvPr>
            <p:cNvSpPr>
              <a:spLocks/>
            </p:cNvSpPr>
            <p:nvPr/>
          </p:nvSpPr>
          <p:spPr bwMode="auto">
            <a:xfrm>
              <a:off x="3129" y="1840"/>
              <a:ext cx="39" cy="52"/>
            </a:xfrm>
            <a:custGeom>
              <a:avLst/>
              <a:gdLst>
                <a:gd name="T0" fmla="*/ 12 w 44"/>
                <a:gd name="T1" fmla="*/ 52 h 59"/>
                <a:gd name="T2" fmla="*/ 12 w 44"/>
                <a:gd name="T3" fmla="*/ 51 h 59"/>
                <a:gd name="T4" fmla="*/ 39 w 44"/>
                <a:gd name="T5" fmla="*/ 7 h 59"/>
                <a:gd name="T6" fmla="*/ 27 w 44"/>
                <a:gd name="T7" fmla="*/ 0 h 59"/>
                <a:gd name="T8" fmla="*/ 0 w 44"/>
                <a:gd name="T9" fmla="*/ 43 h 59"/>
                <a:gd name="T10" fmla="*/ 0 w 44"/>
                <a:gd name="T11" fmla="*/ 43 h 59"/>
                <a:gd name="T12" fmla="*/ 12 w 44"/>
                <a:gd name="T13" fmla="*/ 52 h 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 h="59">
                  <a:moveTo>
                    <a:pt x="14" y="59"/>
                  </a:moveTo>
                  <a:lnTo>
                    <a:pt x="14" y="58"/>
                  </a:lnTo>
                  <a:lnTo>
                    <a:pt x="44" y="8"/>
                  </a:lnTo>
                  <a:lnTo>
                    <a:pt x="30" y="0"/>
                  </a:lnTo>
                  <a:lnTo>
                    <a:pt x="0" y="49"/>
                  </a:lnTo>
                  <a:lnTo>
                    <a:pt x="14" y="59"/>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23" name="Freeform 418">
              <a:extLst>
                <a:ext uri="{FF2B5EF4-FFF2-40B4-BE49-F238E27FC236}">
                  <a16:creationId xmlns:a16="http://schemas.microsoft.com/office/drawing/2014/main" id="{932870CD-5EF7-BFCD-AA4E-57A9505B30CB}"/>
                </a:ext>
              </a:extLst>
            </p:cNvPr>
            <p:cNvSpPr>
              <a:spLocks/>
            </p:cNvSpPr>
            <p:nvPr/>
          </p:nvSpPr>
          <p:spPr bwMode="auto">
            <a:xfrm>
              <a:off x="3102" y="1883"/>
              <a:ext cx="39" cy="48"/>
            </a:xfrm>
            <a:custGeom>
              <a:avLst/>
              <a:gdLst>
                <a:gd name="T0" fmla="*/ 12 w 44"/>
                <a:gd name="T1" fmla="*/ 48 h 54"/>
                <a:gd name="T2" fmla="*/ 12 w 44"/>
                <a:gd name="T3" fmla="*/ 48 h 54"/>
                <a:gd name="T4" fmla="*/ 39 w 44"/>
                <a:gd name="T5" fmla="*/ 9 h 54"/>
                <a:gd name="T6" fmla="*/ 27 w 44"/>
                <a:gd name="T7" fmla="*/ 0 h 54"/>
                <a:gd name="T8" fmla="*/ 0 w 44"/>
                <a:gd name="T9" fmla="*/ 39 h 54"/>
                <a:gd name="T10" fmla="*/ 1 w 44"/>
                <a:gd name="T11" fmla="*/ 38 h 54"/>
                <a:gd name="T12" fmla="*/ 12 w 44"/>
                <a:gd name="T13" fmla="*/ 48 h 54"/>
                <a:gd name="T14" fmla="*/ 12 w 44"/>
                <a:gd name="T15" fmla="*/ 48 h 54"/>
                <a:gd name="T16" fmla="*/ 12 w 44"/>
                <a:gd name="T17" fmla="*/ 48 h 54"/>
                <a:gd name="T18" fmla="*/ 12 w 44"/>
                <a:gd name="T19" fmla="*/ 48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 h="54">
                  <a:moveTo>
                    <a:pt x="13" y="54"/>
                  </a:moveTo>
                  <a:lnTo>
                    <a:pt x="14" y="54"/>
                  </a:lnTo>
                  <a:lnTo>
                    <a:pt x="44" y="10"/>
                  </a:lnTo>
                  <a:lnTo>
                    <a:pt x="30" y="0"/>
                  </a:lnTo>
                  <a:lnTo>
                    <a:pt x="0" y="44"/>
                  </a:lnTo>
                  <a:lnTo>
                    <a:pt x="1" y="43"/>
                  </a:lnTo>
                  <a:lnTo>
                    <a:pt x="13" y="54"/>
                  </a:lnTo>
                  <a:lnTo>
                    <a:pt x="14" y="54"/>
                  </a:lnTo>
                  <a:lnTo>
                    <a:pt x="13" y="5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24" name="Freeform 419">
              <a:extLst>
                <a:ext uri="{FF2B5EF4-FFF2-40B4-BE49-F238E27FC236}">
                  <a16:creationId xmlns:a16="http://schemas.microsoft.com/office/drawing/2014/main" id="{A5D59993-46F1-541D-FC4F-DEE6057230C3}"/>
                </a:ext>
              </a:extLst>
            </p:cNvPr>
            <p:cNvSpPr>
              <a:spLocks/>
            </p:cNvSpPr>
            <p:nvPr/>
          </p:nvSpPr>
          <p:spPr bwMode="auto">
            <a:xfrm>
              <a:off x="3064" y="1922"/>
              <a:ext cx="49" cy="48"/>
            </a:xfrm>
            <a:custGeom>
              <a:avLst/>
              <a:gdLst>
                <a:gd name="T0" fmla="*/ 11 w 55"/>
                <a:gd name="T1" fmla="*/ 48 h 55"/>
                <a:gd name="T2" fmla="*/ 11 w 55"/>
                <a:gd name="T3" fmla="*/ 48 h 55"/>
                <a:gd name="T4" fmla="*/ 49 w 55"/>
                <a:gd name="T5" fmla="*/ 10 h 55"/>
                <a:gd name="T6" fmla="*/ 38 w 55"/>
                <a:gd name="T7" fmla="*/ 0 h 55"/>
                <a:gd name="T8" fmla="*/ 0 w 55"/>
                <a:gd name="T9" fmla="*/ 38 h 55"/>
                <a:gd name="T10" fmla="*/ 0 w 55"/>
                <a:gd name="T11" fmla="*/ 38 h 55"/>
                <a:gd name="T12" fmla="*/ 11 w 55"/>
                <a:gd name="T13" fmla="*/ 48 h 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 h="55">
                  <a:moveTo>
                    <a:pt x="12" y="55"/>
                  </a:moveTo>
                  <a:lnTo>
                    <a:pt x="12" y="55"/>
                  </a:lnTo>
                  <a:lnTo>
                    <a:pt x="55" y="11"/>
                  </a:lnTo>
                  <a:lnTo>
                    <a:pt x="43" y="0"/>
                  </a:lnTo>
                  <a:lnTo>
                    <a:pt x="0" y="43"/>
                  </a:lnTo>
                  <a:lnTo>
                    <a:pt x="12" y="55"/>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25" name="Freeform 420">
              <a:extLst>
                <a:ext uri="{FF2B5EF4-FFF2-40B4-BE49-F238E27FC236}">
                  <a16:creationId xmlns:a16="http://schemas.microsoft.com/office/drawing/2014/main" id="{49D1D8B0-6C6E-B683-5BAC-33C9104C53CA}"/>
                </a:ext>
              </a:extLst>
            </p:cNvPr>
            <p:cNvSpPr>
              <a:spLocks/>
            </p:cNvSpPr>
            <p:nvPr/>
          </p:nvSpPr>
          <p:spPr bwMode="auto">
            <a:xfrm>
              <a:off x="3025" y="1960"/>
              <a:ext cx="50" cy="48"/>
            </a:xfrm>
            <a:custGeom>
              <a:avLst/>
              <a:gdLst>
                <a:gd name="T0" fmla="*/ 8 w 55"/>
                <a:gd name="T1" fmla="*/ 48 h 54"/>
                <a:gd name="T2" fmla="*/ 10 w 55"/>
                <a:gd name="T3" fmla="*/ 46 h 54"/>
                <a:gd name="T4" fmla="*/ 50 w 55"/>
                <a:gd name="T5" fmla="*/ 11 h 54"/>
                <a:gd name="T6" fmla="*/ 39 w 55"/>
                <a:gd name="T7" fmla="*/ 0 h 54"/>
                <a:gd name="T8" fmla="*/ 0 w 55"/>
                <a:gd name="T9" fmla="*/ 36 h 54"/>
                <a:gd name="T10" fmla="*/ 3 w 55"/>
                <a:gd name="T11" fmla="*/ 34 h 54"/>
                <a:gd name="T12" fmla="*/ 8 w 55"/>
                <a:gd name="T13" fmla="*/ 48 h 54"/>
                <a:gd name="T14" fmla="*/ 9 w 55"/>
                <a:gd name="T15" fmla="*/ 48 h 54"/>
                <a:gd name="T16" fmla="*/ 10 w 55"/>
                <a:gd name="T17" fmla="*/ 46 h 54"/>
                <a:gd name="T18" fmla="*/ 8 w 55"/>
                <a:gd name="T19" fmla="*/ 48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5" h="54">
                  <a:moveTo>
                    <a:pt x="9" y="54"/>
                  </a:moveTo>
                  <a:lnTo>
                    <a:pt x="11" y="52"/>
                  </a:lnTo>
                  <a:lnTo>
                    <a:pt x="55" y="12"/>
                  </a:lnTo>
                  <a:lnTo>
                    <a:pt x="43" y="0"/>
                  </a:lnTo>
                  <a:lnTo>
                    <a:pt x="0" y="40"/>
                  </a:lnTo>
                  <a:lnTo>
                    <a:pt x="3" y="38"/>
                  </a:lnTo>
                  <a:lnTo>
                    <a:pt x="9" y="54"/>
                  </a:lnTo>
                  <a:lnTo>
                    <a:pt x="10" y="54"/>
                  </a:lnTo>
                  <a:lnTo>
                    <a:pt x="11" y="52"/>
                  </a:lnTo>
                  <a:lnTo>
                    <a:pt x="9" y="5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26" name="Freeform 421">
              <a:extLst>
                <a:ext uri="{FF2B5EF4-FFF2-40B4-BE49-F238E27FC236}">
                  <a16:creationId xmlns:a16="http://schemas.microsoft.com/office/drawing/2014/main" id="{97420607-6308-7030-C142-C41D96301771}"/>
                </a:ext>
              </a:extLst>
            </p:cNvPr>
            <p:cNvSpPr>
              <a:spLocks/>
            </p:cNvSpPr>
            <p:nvPr/>
          </p:nvSpPr>
          <p:spPr bwMode="auto">
            <a:xfrm>
              <a:off x="2964" y="1994"/>
              <a:ext cx="70" cy="35"/>
            </a:xfrm>
            <a:custGeom>
              <a:avLst/>
              <a:gdLst>
                <a:gd name="T0" fmla="*/ 6 w 77"/>
                <a:gd name="T1" fmla="*/ 34 h 40"/>
                <a:gd name="T2" fmla="*/ 6 w 77"/>
                <a:gd name="T3" fmla="*/ 35 h 40"/>
                <a:gd name="T4" fmla="*/ 70 w 77"/>
                <a:gd name="T5" fmla="*/ 14 h 40"/>
                <a:gd name="T6" fmla="*/ 65 w 77"/>
                <a:gd name="T7" fmla="*/ 0 h 40"/>
                <a:gd name="T8" fmla="*/ 1 w 77"/>
                <a:gd name="T9" fmla="*/ 20 h 40"/>
                <a:gd name="T10" fmla="*/ 0 w 77"/>
                <a:gd name="T11" fmla="*/ 21 h 40"/>
                <a:gd name="T12" fmla="*/ 6 w 77"/>
                <a:gd name="T13" fmla="*/ 34 h 4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7" h="40">
                  <a:moveTo>
                    <a:pt x="7" y="39"/>
                  </a:moveTo>
                  <a:lnTo>
                    <a:pt x="7" y="40"/>
                  </a:lnTo>
                  <a:lnTo>
                    <a:pt x="77" y="16"/>
                  </a:lnTo>
                  <a:lnTo>
                    <a:pt x="71" y="0"/>
                  </a:lnTo>
                  <a:lnTo>
                    <a:pt x="1" y="23"/>
                  </a:lnTo>
                  <a:lnTo>
                    <a:pt x="0" y="24"/>
                  </a:lnTo>
                  <a:lnTo>
                    <a:pt x="7" y="39"/>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27" name="Freeform 422">
              <a:extLst>
                <a:ext uri="{FF2B5EF4-FFF2-40B4-BE49-F238E27FC236}">
                  <a16:creationId xmlns:a16="http://schemas.microsoft.com/office/drawing/2014/main" id="{E59E8390-3704-E120-DDEA-D95051D46233}"/>
                </a:ext>
              </a:extLst>
            </p:cNvPr>
            <p:cNvSpPr>
              <a:spLocks/>
            </p:cNvSpPr>
            <p:nvPr/>
          </p:nvSpPr>
          <p:spPr bwMode="auto">
            <a:xfrm>
              <a:off x="3979" y="2710"/>
              <a:ext cx="352" cy="401"/>
            </a:xfrm>
            <a:custGeom>
              <a:avLst/>
              <a:gdLst>
                <a:gd name="T0" fmla="*/ 238 w 393"/>
                <a:gd name="T1" fmla="*/ 68 h 450"/>
                <a:gd name="T2" fmla="*/ 216 w 393"/>
                <a:gd name="T3" fmla="*/ 43 h 450"/>
                <a:gd name="T4" fmla="*/ 193 w 393"/>
                <a:gd name="T5" fmla="*/ 23 h 450"/>
                <a:gd name="T6" fmla="*/ 167 w 393"/>
                <a:gd name="T7" fmla="*/ 11 h 450"/>
                <a:gd name="T8" fmla="*/ 142 w 393"/>
                <a:gd name="T9" fmla="*/ 3 h 450"/>
                <a:gd name="T10" fmla="*/ 117 w 393"/>
                <a:gd name="T11" fmla="*/ 0 h 450"/>
                <a:gd name="T12" fmla="*/ 92 w 393"/>
                <a:gd name="T13" fmla="*/ 4 h 450"/>
                <a:gd name="T14" fmla="*/ 70 w 393"/>
                <a:gd name="T15" fmla="*/ 12 h 450"/>
                <a:gd name="T16" fmla="*/ 49 w 393"/>
                <a:gd name="T17" fmla="*/ 24 h 450"/>
                <a:gd name="T18" fmla="*/ 31 w 393"/>
                <a:gd name="T19" fmla="*/ 41 h 450"/>
                <a:gd name="T20" fmla="*/ 17 w 393"/>
                <a:gd name="T21" fmla="*/ 61 h 450"/>
                <a:gd name="T22" fmla="*/ 7 w 393"/>
                <a:gd name="T23" fmla="*/ 86 h 450"/>
                <a:gd name="T24" fmla="*/ 1 w 393"/>
                <a:gd name="T25" fmla="*/ 113 h 450"/>
                <a:gd name="T26" fmla="*/ 1 w 393"/>
                <a:gd name="T27" fmla="*/ 144 h 450"/>
                <a:gd name="T28" fmla="*/ 7 w 393"/>
                <a:gd name="T29" fmla="*/ 178 h 450"/>
                <a:gd name="T30" fmla="*/ 19 w 393"/>
                <a:gd name="T31" fmla="*/ 214 h 450"/>
                <a:gd name="T32" fmla="*/ 30 w 393"/>
                <a:gd name="T33" fmla="*/ 236 h 450"/>
                <a:gd name="T34" fmla="*/ 35 w 393"/>
                <a:gd name="T35" fmla="*/ 249 h 450"/>
                <a:gd name="T36" fmla="*/ 44 w 393"/>
                <a:gd name="T37" fmla="*/ 266 h 450"/>
                <a:gd name="T38" fmla="*/ 55 w 393"/>
                <a:gd name="T39" fmla="*/ 286 h 450"/>
                <a:gd name="T40" fmla="*/ 108 w 393"/>
                <a:gd name="T41" fmla="*/ 401 h 450"/>
                <a:gd name="T42" fmla="*/ 116 w 393"/>
                <a:gd name="T43" fmla="*/ 372 h 450"/>
                <a:gd name="T44" fmla="*/ 128 w 393"/>
                <a:gd name="T45" fmla="*/ 342 h 450"/>
                <a:gd name="T46" fmla="*/ 142 w 393"/>
                <a:gd name="T47" fmla="*/ 315 h 450"/>
                <a:gd name="T48" fmla="*/ 159 w 393"/>
                <a:gd name="T49" fmla="*/ 291 h 450"/>
                <a:gd name="T50" fmla="*/ 176 w 393"/>
                <a:gd name="T51" fmla="*/ 268 h 450"/>
                <a:gd name="T52" fmla="*/ 190 w 393"/>
                <a:gd name="T53" fmla="*/ 249 h 450"/>
                <a:gd name="T54" fmla="*/ 202 w 393"/>
                <a:gd name="T55" fmla="*/ 233 h 450"/>
                <a:gd name="T56" fmla="*/ 210 w 393"/>
                <a:gd name="T57" fmla="*/ 221 h 450"/>
                <a:gd name="T58" fmla="*/ 351 w 393"/>
                <a:gd name="T59" fmla="*/ 245 h 450"/>
                <a:gd name="T60" fmla="*/ 340 w 393"/>
                <a:gd name="T61" fmla="*/ 233 h 450"/>
                <a:gd name="T62" fmla="*/ 326 w 393"/>
                <a:gd name="T63" fmla="*/ 212 h 450"/>
                <a:gd name="T64" fmla="*/ 313 w 393"/>
                <a:gd name="T65" fmla="*/ 194 h 450"/>
                <a:gd name="T66" fmla="*/ 305 w 393"/>
                <a:gd name="T67" fmla="*/ 176 h 450"/>
                <a:gd name="T68" fmla="*/ 296 w 393"/>
                <a:gd name="T69" fmla="*/ 159 h 450"/>
                <a:gd name="T70" fmla="*/ 285 w 393"/>
                <a:gd name="T71" fmla="*/ 142 h 450"/>
                <a:gd name="T72" fmla="*/ 264 w 393"/>
                <a:gd name="T73" fmla="*/ 109 h 45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93" h="450">
                  <a:moveTo>
                    <a:pt x="277" y="93"/>
                  </a:moveTo>
                  <a:lnTo>
                    <a:pt x="266" y="76"/>
                  </a:lnTo>
                  <a:lnTo>
                    <a:pt x="253" y="61"/>
                  </a:lnTo>
                  <a:lnTo>
                    <a:pt x="241" y="48"/>
                  </a:lnTo>
                  <a:lnTo>
                    <a:pt x="228" y="37"/>
                  </a:lnTo>
                  <a:lnTo>
                    <a:pt x="215" y="26"/>
                  </a:lnTo>
                  <a:lnTo>
                    <a:pt x="201" y="18"/>
                  </a:lnTo>
                  <a:lnTo>
                    <a:pt x="187" y="12"/>
                  </a:lnTo>
                  <a:lnTo>
                    <a:pt x="173" y="7"/>
                  </a:lnTo>
                  <a:lnTo>
                    <a:pt x="159" y="3"/>
                  </a:lnTo>
                  <a:lnTo>
                    <a:pt x="145" y="1"/>
                  </a:lnTo>
                  <a:lnTo>
                    <a:pt x="131" y="0"/>
                  </a:lnTo>
                  <a:lnTo>
                    <a:pt x="117" y="2"/>
                  </a:lnTo>
                  <a:lnTo>
                    <a:pt x="103" y="4"/>
                  </a:lnTo>
                  <a:lnTo>
                    <a:pt x="90" y="8"/>
                  </a:lnTo>
                  <a:lnTo>
                    <a:pt x="78" y="13"/>
                  </a:lnTo>
                  <a:lnTo>
                    <a:pt x="66" y="19"/>
                  </a:lnTo>
                  <a:lnTo>
                    <a:pt x="55" y="27"/>
                  </a:lnTo>
                  <a:lnTo>
                    <a:pt x="44" y="36"/>
                  </a:lnTo>
                  <a:lnTo>
                    <a:pt x="35" y="46"/>
                  </a:lnTo>
                  <a:lnTo>
                    <a:pt x="27" y="56"/>
                  </a:lnTo>
                  <a:lnTo>
                    <a:pt x="19" y="69"/>
                  </a:lnTo>
                  <a:lnTo>
                    <a:pt x="13" y="82"/>
                  </a:lnTo>
                  <a:lnTo>
                    <a:pt x="8" y="96"/>
                  </a:lnTo>
                  <a:lnTo>
                    <a:pt x="5" y="111"/>
                  </a:lnTo>
                  <a:lnTo>
                    <a:pt x="1" y="127"/>
                  </a:lnTo>
                  <a:lnTo>
                    <a:pt x="0" y="144"/>
                  </a:lnTo>
                  <a:lnTo>
                    <a:pt x="1" y="162"/>
                  </a:lnTo>
                  <a:lnTo>
                    <a:pt x="4" y="180"/>
                  </a:lnTo>
                  <a:lnTo>
                    <a:pt x="8" y="200"/>
                  </a:lnTo>
                  <a:lnTo>
                    <a:pt x="13" y="219"/>
                  </a:lnTo>
                  <a:lnTo>
                    <a:pt x="21" y="240"/>
                  </a:lnTo>
                  <a:lnTo>
                    <a:pt x="31" y="261"/>
                  </a:lnTo>
                  <a:lnTo>
                    <a:pt x="33" y="265"/>
                  </a:lnTo>
                  <a:lnTo>
                    <a:pt x="36" y="270"/>
                  </a:lnTo>
                  <a:lnTo>
                    <a:pt x="39" y="279"/>
                  </a:lnTo>
                  <a:lnTo>
                    <a:pt x="44" y="289"/>
                  </a:lnTo>
                  <a:lnTo>
                    <a:pt x="49" y="299"/>
                  </a:lnTo>
                  <a:lnTo>
                    <a:pt x="55" y="310"/>
                  </a:lnTo>
                  <a:lnTo>
                    <a:pt x="61" y="321"/>
                  </a:lnTo>
                  <a:lnTo>
                    <a:pt x="66" y="333"/>
                  </a:lnTo>
                  <a:lnTo>
                    <a:pt x="121" y="450"/>
                  </a:lnTo>
                  <a:lnTo>
                    <a:pt x="125" y="434"/>
                  </a:lnTo>
                  <a:lnTo>
                    <a:pt x="130" y="417"/>
                  </a:lnTo>
                  <a:lnTo>
                    <a:pt x="136" y="400"/>
                  </a:lnTo>
                  <a:lnTo>
                    <a:pt x="143" y="384"/>
                  </a:lnTo>
                  <a:lnTo>
                    <a:pt x="151" y="369"/>
                  </a:lnTo>
                  <a:lnTo>
                    <a:pt x="159" y="354"/>
                  </a:lnTo>
                  <a:lnTo>
                    <a:pt x="168" y="340"/>
                  </a:lnTo>
                  <a:lnTo>
                    <a:pt x="177" y="326"/>
                  </a:lnTo>
                  <a:lnTo>
                    <a:pt x="187" y="313"/>
                  </a:lnTo>
                  <a:lnTo>
                    <a:pt x="196" y="301"/>
                  </a:lnTo>
                  <a:lnTo>
                    <a:pt x="204" y="289"/>
                  </a:lnTo>
                  <a:lnTo>
                    <a:pt x="212" y="279"/>
                  </a:lnTo>
                  <a:lnTo>
                    <a:pt x="220" y="270"/>
                  </a:lnTo>
                  <a:lnTo>
                    <a:pt x="225" y="261"/>
                  </a:lnTo>
                  <a:lnTo>
                    <a:pt x="230" y="254"/>
                  </a:lnTo>
                  <a:lnTo>
                    <a:pt x="234" y="248"/>
                  </a:lnTo>
                  <a:lnTo>
                    <a:pt x="393" y="278"/>
                  </a:lnTo>
                  <a:lnTo>
                    <a:pt x="392" y="275"/>
                  </a:lnTo>
                  <a:lnTo>
                    <a:pt x="387" y="270"/>
                  </a:lnTo>
                  <a:lnTo>
                    <a:pt x="380" y="261"/>
                  </a:lnTo>
                  <a:lnTo>
                    <a:pt x="373" y="250"/>
                  </a:lnTo>
                  <a:lnTo>
                    <a:pt x="364" y="238"/>
                  </a:lnTo>
                  <a:lnTo>
                    <a:pt x="357" y="227"/>
                  </a:lnTo>
                  <a:lnTo>
                    <a:pt x="350" y="218"/>
                  </a:lnTo>
                  <a:lnTo>
                    <a:pt x="346" y="211"/>
                  </a:lnTo>
                  <a:lnTo>
                    <a:pt x="340" y="197"/>
                  </a:lnTo>
                  <a:lnTo>
                    <a:pt x="334" y="186"/>
                  </a:lnTo>
                  <a:lnTo>
                    <a:pt x="330" y="178"/>
                  </a:lnTo>
                  <a:lnTo>
                    <a:pt x="325" y="170"/>
                  </a:lnTo>
                  <a:lnTo>
                    <a:pt x="318" y="159"/>
                  </a:lnTo>
                  <a:lnTo>
                    <a:pt x="308" y="144"/>
                  </a:lnTo>
                  <a:lnTo>
                    <a:pt x="295" y="122"/>
                  </a:lnTo>
                  <a:lnTo>
                    <a:pt x="277" y="93"/>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28" name="Freeform 423">
              <a:extLst>
                <a:ext uri="{FF2B5EF4-FFF2-40B4-BE49-F238E27FC236}">
                  <a16:creationId xmlns:a16="http://schemas.microsoft.com/office/drawing/2014/main" id="{E3FC5D57-B4BC-2168-AE6A-360BDE26E3A0}"/>
                </a:ext>
              </a:extLst>
            </p:cNvPr>
            <p:cNvSpPr>
              <a:spLocks/>
            </p:cNvSpPr>
            <p:nvPr/>
          </p:nvSpPr>
          <p:spPr bwMode="auto">
            <a:xfrm>
              <a:off x="3967" y="2699"/>
              <a:ext cx="269" cy="249"/>
            </a:xfrm>
            <a:custGeom>
              <a:avLst/>
              <a:gdLst>
                <a:gd name="T0" fmla="*/ 41 w 301"/>
                <a:gd name="T1" fmla="*/ 221 h 280"/>
                <a:gd name="T2" fmla="*/ 29 w 301"/>
                <a:gd name="T3" fmla="*/ 186 h 280"/>
                <a:gd name="T4" fmla="*/ 24 w 301"/>
                <a:gd name="T5" fmla="*/ 154 h 280"/>
                <a:gd name="T6" fmla="*/ 24 w 301"/>
                <a:gd name="T7" fmla="*/ 126 h 280"/>
                <a:gd name="T8" fmla="*/ 29 w 301"/>
                <a:gd name="T9" fmla="*/ 100 h 280"/>
                <a:gd name="T10" fmla="*/ 38 w 301"/>
                <a:gd name="T11" fmla="*/ 77 h 280"/>
                <a:gd name="T12" fmla="*/ 52 w 301"/>
                <a:gd name="T13" fmla="*/ 60 h 280"/>
                <a:gd name="T14" fmla="*/ 68 w 301"/>
                <a:gd name="T15" fmla="*/ 44 h 280"/>
                <a:gd name="T16" fmla="*/ 87 w 301"/>
                <a:gd name="T17" fmla="*/ 33 h 280"/>
                <a:gd name="T18" fmla="*/ 106 w 301"/>
                <a:gd name="T19" fmla="*/ 27 h 280"/>
                <a:gd name="T20" fmla="*/ 129 w 301"/>
                <a:gd name="T21" fmla="*/ 23 h 280"/>
                <a:gd name="T22" fmla="*/ 151 w 301"/>
                <a:gd name="T23" fmla="*/ 25 h 280"/>
                <a:gd name="T24" fmla="*/ 174 w 301"/>
                <a:gd name="T25" fmla="*/ 33 h 280"/>
                <a:gd name="T26" fmla="*/ 197 w 301"/>
                <a:gd name="T27" fmla="*/ 44 h 280"/>
                <a:gd name="T28" fmla="*/ 219 w 301"/>
                <a:gd name="T29" fmla="*/ 62 h 280"/>
                <a:gd name="T30" fmla="*/ 240 w 301"/>
                <a:gd name="T31" fmla="*/ 85 h 280"/>
                <a:gd name="T32" fmla="*/ 269 w 301"/>
                <a:gd name="T33" fmla="*/ 89 h 280"/>
                <a:gd name="T34" fmla="*/ 248 w 301"/>
                <a:gd name="T35" fmla="*/ 59 h 280"/>
                <a:gd name="T36" fmla="*/ 223 w 301"/>
                <a:gd name="T37" fmla="*/ 35 h 280"/>
                <a:gd name="T38" fmla="*/ 196 w 301"/>
                <a:gd name="T39" fmla="*/ 17 h 280"/>
                <a:gd name="T40" fmla="*/ 170 w 301"/>
                <a:gd name="T41" fmla="*/ 7 h 280"/>
                <a:gd name="T42" fmla="*/ 141 w 301"/>
                <a:gd name="T43" fmla="*/ 2 h 280"/>
                <a:gd name="T44" fmla="*/ 114 w 301"/>
                <a:gd name="T45" fmla="*/ 2 h 280"/>
                <a:gd name="T46" fmla="*/ 88 w 301"/>
                <a:gd name="T47" fmla="*/ 7 h 280"/>
                <a:gd name="T48" fmla="*/ 65 w 301"/>
                <a:gd name="T49" fmla="*/ 20 h 280"/>
                <a:gd name="T50" fmla="*/ 44 w 301"/>
                <a:gd name="T51" fmla="*/ 35 h 280"/>
                <a:gd name="T52" fmla="*/ 26 w 301"/>
                <a:gd name="T53" fmla="*/ 56 h 280"/>
                <a:gd name="T54" fmla="*/ 12 w 301"/>
                <a:gd name="T55" fmla="*/ 80 h 280"/>
                <a:gd name="T56" fmla="*/ 4 w 301"/>
                <a:gd name="T57" fmla="*/ 108 h 280"/>
                <a:gd name="T58" fmla="*/ 0 w 301"/>
                <a:gd name="T59" fmla="*/ 140 h 280"/>
                <a:gd name="T60" fmla="*/ 4 w 301"/>
                <a:gd name="T61" fmla="*/ 173 h 280"/>
                <a:gd name="T62" fmla="*/ 12 w 301"/>
                <a:gd name="T63" fmla="*/ 210 h 280"/>
                <a:gd name="T64" fmla="*/ 29 w 301"/>
                <a:gd name="T65" fmla="*/ 249 h 2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1" h="280">
                  <a:moveTo>
                    <a:pt x="55" y="268"/>
                  </a:moveTo>
                  <a:lnTo>
                    <a:pt x="46" y="248"/>
                  </a:lnTo>
                  <a:lnTo>
                    <a:pt x="38" y="228"/>
                  </a:lnTo>
                  <a:lnTo>
                    <a:pt x="33" y="209"/>
                  </a:lnTo>
                  <a:lnTo>
                    <a:pt x="29" y="190"/>
                  </a:lnTo>
                  <a:lnTo>
                    <a:pt x="27" y="173"/>
                  </a:lnTo>
                  <a:lnTo>
                    <a:pt x="26" y="157"/>
                  </a:lnTo>
                  <a:lnTo>
                    <a:pt x="27" y="142"/>
                  </a:lnTo>
                  <a:lnTo>
                    <a:pt x="30" y="127"/>
                  </a:lnTo>
                  <a:lnTo>
                    <a:pt x="33" y="113"/>
                  </a:lnTo>
                  <a:lnTo>
                    <a:pt x="38" y="100"/>
                  </a:lnTo>
                  <a:lnTo>
                    <a:pt x="43" y="87"/>
                  </a:lnTo>
                  <a:lnTo>
                    <a:pt x="50" y="77"/>
                  </a:lnTo>
                  <a:lnTo>
                    <a:pt x="58" y="67"/>
                  </a:lnTo>
                  <a:lnTo>
                    <a:pt x="66" y="58"/>
                  </a:lnTo>
                  <a:lnTo>
                    <a:pt x="76" y="50"/>
                  </a:lnTo>
                  <a:lnTo>
                    <a:pt x="86" y="44"/>
                  </a:lnTo>
                  <a:lnTo>
                    <a:pt x="97" y="37"/>
                  </a:lnTo>
                  <a:lnTo>
                    <a:pt x="108" y="33"/>
                  </a:lnTo>
                  <a:lnTo>
                    <a:pt x="119" y="30"/>
                  </a:lnTo>
                  <a:lnTo>
                    <a:pt x="131" y="27"/>
                  </a:lnTo>
                  <a:lnTo>
                    <a:pt x="144" y="26"/>
                  </a:lnTo>
                  <a:lnTo>
                    <a:pt x="156" y="26"/>
                  </a:lnTo>
                  <a:lnTo>
                    <a:pt x="169" y="28"/>
                  </a:lnTo>
                  <a:lnTo>
                    <a:pt x="182" y="31"/>
                  </a:lnTo>
                  <a:lnTo>
                    <a:pt x="195" y="37"/>
                  </a:lnTo>
                  <a:lnTo>
                    <a:pt x="207" y="42"/>
                  </a:lnTo>
                  <a:lnTo>
                    <a:pt x="220" y="50"/>
                  </a:lnTo>
                  <a:lnTo>
                    <a:pt x="233" y="59"/>
                  </a:lnTo>
                  <a:lnTo>
                    <a:pt x="245" y="70"/>
                  </a:lnTo>
                  <a:lnTo>
                    <a:pt x="256" y="82"/>
                  </a:lnTo>
                  <a:lnTo>
                    <a:pt x="268" y="96"/>
                  </a:lnTo>
                  <a:lnTo>
                    <a:pt x="279" y="113"/>
                  </a:lnTo>
                  <a:lnTo>
                    <a:pt x="301" y="100"/>
                  </a:lnTo>
                  <a:lnTo>
                    <a:pt x="289" y="81"/>
                  </a:lnTo>
                  <a:lnTo>
                    <a:pt x="277" y="66"/>
                  </a:lnTo>
                  <a:lnTo>
                    <a:pt x="263" y="51"/>
                  </a:lnTo>
                  <a:lnTo>
                    <a:pt x="249" y="39"/>
                  </a:lnTo>
                  <a:lnTo>
                    <a:pt x="235" y="28"/>
                  </a:lnTo>
                  <a:lnTo>
                    <a:pt x="219" y="19"/>
                  </a:lnTo>
                  <a:lnTo>
                    <a:pt x="205" y="12"/>
                  </a:lnTo>
                  <a:lnTo>
                    <a:pt x="190" y="8"/>
                  </a:lnTo>
                  <a:lnTo>
                    <a:pt x="173" y="3"/>
                  </a:lnTo>
                  <a:lnTo>
                    <a:pt x="158" y="2"/>
                  </a:lnTo>
                  <a:lnTo>
                    <a:pt x="144" y="0"/>
                  </a:lnTo>
                  <a:lnTo>
                    <a:pt x="128" y="2"/>
                  </a:lnTo>
                  <a:lnTo>
                    <a:pt x="114" y="4"/>
                  </a:lnTo>
                  <a:lnTo>
                    <a:pt x="99" y="8"/>
                  </a:lnTo>
                  <a:lnTo>
                    <a:pt x="85" y="14"/>
                  </a:lnTo>
                  <a:lnTo>
                    <a:pt x="73" y="22"/>
                  </a:lnTo>
                  <a:lnTo>
                    <a:pt x="60" y="29"/>
                  </a:lnTo>
                  <a:lnTo>
                    <a:pt x="49" y="39"/>
                  </a:lnTo>
                  <a:lnTo>
                    <a:pt x="38" y="50"/>
                  </a:lnTo>
                  <a:lnTo>
                    <a:pt x="29" y="63"/>
                  </a:lnTo>
                  <a:lnTo>
                    <a:pt x="21" y="76"/>
                  </a:lnTo>
                  <a:lnTo>
                    <a:pt x="13" y="90"/>
                  </a:lnTo>
                  <a:lnTo>
                    <a:pt x="8" y="106"/>
                  </a:lnTo>
                  <a:lnTo>
                    <a:pt x="4" y="121"/>
                  </a:lnTo>
                  <a:lnTo>
                    <a:pt x="1" y="138"/>
                  </a:lnTo>
                  <a:lnTo>
                    <a:pt x="0" y="157"/>
                  </a:lnTo>
                  <a:lnTo>
                    <a:pt x="1" y="176"/>
                  </a:lnTo>
                  <a:lnTo>
                    <a:pt x="4" y="195"/>
                  </a:lnTo>
                  <a:lnTo>
                    <a:pt x="8" y="215"/>
                  </a:lnTo>
                  <a:lnTo>
                    <a:pt x="13" y="236"/>
                  </a:lnTo>
                  <a:lnTo>
                    <a:pt x="22" y="258"/>
                  </a:lnTo>
                  <a:lnTo>
                    <a:pt x="32" y="280"/>
                  </a:lnTo>
                  <a:lnTo>
                    <a:pt x="55" y="268"/>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29" name="Freeform 424">
              <a:extLst>
                <a:ext uri="{FF2B5EF4-FFF2-40B4-BE49-F238E27FC236}">
                  <a16:creationId xmlns:a16="http://schemas.microsoft.com/office/drawing/2014/main" id="{6C401E84-C251-E4AA-F947-DE3525BC9E74}"/>
                </a:ext>
              </a:extLst>
            </p:cNvPr>
            <p:cNvSpPr>
              <a:spLocks/>
            </p:cNvSpPr>
            <p:nvPr/>
          </p:nvSpPr>
          <p:spPr bwMode="auto">
            <a:xfrm>
              <a:off x="3996" y="2937"/>
              <a:ext cx="52" cy="74"/>
            </a:xfrm>
            <a:custGeom>
              <a:avLst/>
              <a:gdLst>
                <a:gd name="T0" fmla="*/ 52 w 59"/>
                <a:gd name="T1" fmla="*/ 63 h 84"/>
                <a:gd name="T2" fmla="*/ 52 w 59"/>
                <a:gd name="T3" fmla="*/ 63 h 84"/>
                <a:gd name="T4" fmla="*/ 47 w 59"/>
                <a:gd name="T5" fmla="*/ 54 h 84"/>
                <a:gd name="T6" fmla="*/ 41 w 59"/>
                <a:gd name="T7" fmla="*/ 43 h 84"/>
                <a:gd name="T8" fmla="*/ 37 w 59"/>
                <a:gd name="T9" fmla="*/ 33 h 84"/>
                <a:gd name="T10" fmla="*/ 33 w 59"/>
                <a:gd name="T11" fmla="*/ 25 h 84"/>
                <a:gd name="T12" fmla="*/ 28 w 59"/>
                <a:gd name="T13" fmla="*/ 16 h 84"/>
                <a:gd name="T14" fmla="*/ 25 w 59"/>
                <a:gd name="T15" fmla="*/ 9 h 84"/>
                <a:gd name="T16" fmla="*/ 22 w 59"/>
                <a:gd name="T17" fmla="*/ 4 h 84"/>
                <a:gd name="T18" fmla="*/ 20 w 59"/>
                <a:gd name="T19" fmla="*/ 0 h 84"/>
                <a:gd name="T20" fmla="*/ 0 w 59"/>
                <a:gd name="T21" fmla="*/ 11 h 84"/>
                <a:gd name="T22" fmla="*/ 2 w 59"/>
                <a:gd name="T23" fmla="*/ 13 h 84"/>
                <a:gd name="T24" fmla="*/ 4 w 59"/>
                <a:gd name="T25" fmla="*/ 19 h 84"/>
                <a:gd name="T26" fmla="*/ 8 w 59"/>
                <a:gd name="T27" fmla="*/ 26 h 84"/>
                <a:gd name="T28" fmla="*/ 12 w 59"/>
                <a:gd name="T29" fmla="*/ 34 h 84"/>
                <a:gd name="T30" fmla="*/ 16 w 59"/>
                <a:gd name="T31" fmla="*/ 44 h 84"/>
                <a:gd name="T32" fmla="*/ 20 w 59"/>
                <a:gd name="T33" fmla="*/ 55 h 84"/>
                <a:gd name="T34" fmla="*/ 26 w 59"/>
                <a:gd name="T35" fmla="*/ 64 h 84"/>
                <a:gd name="T36" fmla="*/ 32 w 59"/>
                <a:gd name="T37" fmla="*/ 74 h 84"/>
                <a:gd name="T38" fmla="*/ 32 w 59"/>
                <a:gd name="T39" fmla="*/ 74 h 84"/>
                <a:gd name="T40" fmla="*/ 52 w 59"/>
                <a:gd name="T41" fmla="*/ 63 h 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9" h="84">
                  <a:moveTo>
                    <a:pt x="59" y="72"/>
                  </a:moveTo>
                  <a:lnTo>
                    <a:pt x="59" y="71"/>
                  </a:lnTo>
                  <a:lnTo>
                    <a:pt x="53" y="61"/>
                  </a:lnTo>
                  <a:lnTo>
                    <a:pt x="47" y="49"/>
                  </a:lnTo>
                  <a:lnTo>
                    <a:pt x="42" y="38"/>
                  </a:lnTo>
                  <a:lnTo>
                    <a:pt x="37" y="28"/>
                  </a:lnTo>
                  <a:lnTo>
                    <a:pt x="32" y="18"/>
                  </a:lnTo>
                  <a:lnTo>
                    <a:pt x="28" y="10"/>
                  </a:lnTo>
                  <a:lnTo>
                    <a:pt x="25" y="4"/>
                  </a:lnTo>
                  <a:lnTo>
                    <a:pt x="23" y="0"/>
                  </a:lnTo>
                  <a:lnTo>
                    <a:pt x="0" y="12"/>
                  </a:lnTo>
                  <a:lnTo>
                    <a:pt x="2" y="15"/>
                  </a:lnTo>
                  <a:lnTo>
                    <a:pt x="5" y="22"/>
                  </a:lnTo>
                  <a:lnTo>
                    <a:pt x="9" y="29"/>
                  </a:lnTo>
                  <a:lnTo>
                    <a:pt x="14" y="39"/>
                  </a:lnTo>
                  <a:lnTo>
                    <a:pt x="18" y="50"/>
                  </a:lnTo>
                  <a:lnTo>
                    <a:pt x="23" y="62"/>
                  </a:lnTo>
                  <a:lnTo>
                    <a:pt x="30" y="73"/>
                  </a:lnTo>
                  <a:lnTo>
                    <a:pt x="36" y="84"/>
                  </a:lnTo>
                  <a:lnTo>
                    <a:pt x="59" y="72"/>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30" name="Freeform 425">
              <a:extLst>
                <a:ext uri="{FF2B5EF4-FFF2-40B4-BE49-F238E27FC236}">
                  <a16:creationId xmlns:a16="http://schemas.microsoft.com/office/drawing/2014/main" id="{F867DDC9-B9BF-E960-C785-7FD250A7987C}"/>
                </a:ext>
              </a:extLst>
            </p:cNvPr>
            <p:cNvSpPr>
              <a:spLocks/>
            </p:cNvSpPr>
            <p:nvPr/>
          </p:nvSpPr>
          <p:spPr bwMode="auto">
            <a:xfrm>
              <a:off x="4028" y="3001"/>
              <a:ext cx="72" cy="148"/>
            </a:xfrm>
            <a:custGeom>
              <a:avLst/>
              <a:gdLst>
                <a:gd name="T0" fmla="*/ 49 w 80"/>
                <a:gd name="T1" fmla="*/ 108 h 166"/>
                <a:gd name="T2" fmla="*/ 70 w 80"/>
                <a:gd name="T3" fmla="*/ 104 h 166"/>
                <a:gd name="T4" fmla="*/ 21 w 80"/>
                <a:gd name="T5" fmla="*/ 0 h 166"/>
                <a:gd name="T6" fmla="*/ 0 w 80"/>
                <a:gd name="T7" fmla="*/ 11 h 166"/>
                <a:gd name="T8" fmla="*/ 50 w 80"/>
                <a:gd name="T9" fmla="*/ 115 h 166"/>
                <a:gd name="T10" fmla="*/ 72 w 80"/>
                <a:gd name="T11" fmla="*/ 111 h 166"/>
                <a:gd name="T12" fmla="*/ 50 w 80"/>
                <a:gd name="T13" fmla="*/ 115 h 166"/>
                <a:gd name="T14" fmla="*/ 66 w 80"/>
                <a:gd name="T15" fmla="*/ 148 h 166"/>
                <a:gd name="T16" fmla="*/ 72 w 80"/>
                <a:gd name="T17" fmla="*/ 111 h 166"/>
                <a:gd name="T18" fmla="*/ 49 w 80"/>
                <a:gd name="T19" fmla="*/ 108 h 1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0" h="166">
                  <a:moveTo>
                    <a:pt x="54" y="121"/>
                  </a:moveTo>
                  <a:lnTo>
                    <a:pt x="78" y="117"/>
                  </a:lnTo>
                  <a:lnTo>
                    <a:pt x="23" y="0"/>
                  </a:lnTo>
                  <a:lnTo>
                    <a:pt x="0" y="12"/>
                  </a:lnTo>
                  <a:lnTo>
                    <a:pt x="55" y="129"/>
                  </a:lnTo>
                  <a:lnTo>
                    <a:pt x="80" y="125"/>
                  </a:lnTo>
                  <a:lnTo>
                    <a:pt x="55" y="129"/>
                  </a:lnTo>
                  <a:lnTo>
                    <a:pt x="73" y="166"/>
                  </a:lnTo>
                  <a:lnTo>
                    <a:pt x="80" y="125"/>
                  </a:lnTo>
                  <a:lnTo>
                    <a:pt x="54" y="12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31" name="Freeform 426">
              <a:extLst>
                <a:ext uri="{FF2B5EF4-FFF2-40B4-BE49-F238E27FC236}">
                  <a16:creationId xmlns:a16="http://schemas.microsoft.com/office/drawing/2014/main" id="{D2A56E9D-30CF-48CB-AC20-1DBBD86D2144}"/>
                </a:ext>
              </a:extLst>
            </p:cNvPr>
            <p:cNvSpPr>
              <a:spLocks/>
            </p:cNvSpPr>
            <p:nvPr/>
          </p:nvSpPr>
          <p:spPr bwMode="auto">
            <a:xfrm>
              <a:off x="4076" y="2918"/>
              <a:ext cx="122" cy="194"/>
            </a:xfrm>
            <a:custGeom>
              <a:avLst/>
              <a:gdLst>
                <a:gd name="T0" fmla="*/ 114 w 136"/>
                <a:gd name="T1" fmla="*/ 2 h 219"/>
                <a:gd name="T2" fmla="*/ 101 w 136"/>
                <a:gd name="T3" fmla="*/ 8 h 219"/>
                <a:gd name="T4" fmla="*/ 100 w 136"/>
                <a:gd name="T5" fmla="*/ 12 h 219"/>
                <a:gd name="T6" fmla="*/ 95 w 136"/>
                <a:gd name="T7" fmla="*/ 19 h 219"/>
                <a:gd name="T8" fmla="*/ 90 w 136"/>
                <a:gd name="T9" fmla="*/ 26 h 219"/>
                <a:gd name="T10" fmla="*/ 83 w 136"/>
                <a:gd name="T11" fmla="*/ 34 h 219"/>
                <a:gd name="T12" fmla="*/ 75 w 136"/>
                <a:gd name="T13" fmla="*/ 43 h 219"/>
                <a:gd name="T14" fmla="*/ 68 w 136"/>
                <a:gd name="T15" fmla="*/ 53 h 219"/>
                <a:gd name="T16" fmla="*/ 60 w 136"/>
                <a:gd name="T17" fmla="*/ 65 h 219"/>
                <a:gd name="T18" fmla="*/ 53 w 136"/>
                <a:gd name="T19" fmla="*/ 76 h 219"/>
                <a:gd name="T20" fmla="*/ 43 w 136"/>
                <a:gd name="T21" fmla="*/ 88 h 219"/>
                <a:gd name="T22" fmla="*/ 35 w 136"/>
                <a:gd name="T23" fmla="*/ 101 h 219"/>
                <a:gd name="T24" fmla="*/ 28 w 136"/>
                <a:gd name="T25" fmla="*/ 115 h 219"/>
                <a:gd name="T26" fmla="*/ 20 w 136"/>
                <a:gd name="T27" fmla="*/ 129 h 219"/>
                <a:gd name="T28" fmla="*/ 13 w 136"/>
                <a:gd name="T29" fmla="*/ 144 h 219"/>
                <a:gd name="T30" fmla="*/ 8 w 136"/>
                <a:gd name="T31" fmla="*/ 159 h 219"/>
                <a:gd name="T32" fmla="*/ 3 w 136"/>
                <a:gd name="T33" fmla="*/ 175 h 219"/>
                <a:gd name="T34" fmla="*/ 0 w 136"/>
                <a:gd name="T35" fmla="*/ 190 h 219"/>
                <a:gd name="T36" fmla="*/ 23 w 136"/>
                <a:gd name="T37" fmla="*/ 194 h 219"/>
                <a:gd name="T38" fmla="*/ 26 w 136"/>
                <a:gd name="T39" fmla="*/ 181 h 219"/>
                <a:gd name="T40" fmla="*/ 30 w 136"/>
                <a:gd name="T41" fmla="*/ 166 h 219"/>
                <a:gd name="T42" fmla="*/ 35 w 136"/>
                <a:gd name="T43" fmla="*/ 152 h 219"/>
                <a:gd name="T44" fmla="*/ 41 w 136"/>
                <a:gd name="T45" fmla="*/ 139 h 219"/>
                <a:gd name="T46" fmla="*/ 48 w 136"/>
                <a:gd name="T47" fmla="*/ 126 h 219"/>
                <a:gd name="T48" fmla="*/ 56 w 136"/>
                <a:gd name="T49" fmla="*/ 113 h 219"/>
                <a:gd name="T50" fmla="*/ 63 w 136"/>
                <a:gd name="T51" fmla="*/ 101 h 219"/>
                <a:gd name="T52" fmla="*/ 71 w 136"/>
                <a:gd name="T53" fmla="*/ 89 h 219"/>
                <a:gd name="T54" fmla="*/ 79 w 136"/>
                <a:gd name="T55" fmla="*/ 77 h 219"/>
                <a:gd name="T56" fmla="*/ 87 w 136"/>
                <a:gd name="T57" fmla="*/ 66 h 219"/>
                <a:gd name="T58" fmla="*/ 95 w 136"/>
                <a:gd name="T59" fmla="*/ 58 h 219"/>
                <a:gd name="T60" fmla="*/ 101 w 136"/>
                <a:gd name="T61" fmla="*/ 48 h 219"/>
                <a:gd name="T62" fmla="*/ 109 w 136"/>
                <a:gd name="T63" fmla="*/ 39 h 219"/>
                <a:gd name="T64" fmla="*/ 114 w 136"/>
                <a:gd name="T65" fmla="*/ 32 h 219"/>
                <a:gd name="T66" fmla="*/ 119 w 136"/>
                <a:gd name="T67" fmla="*/ 25 h 219"/>
                <a:gd name="T68" fmla="*/ 122 w 136"/>
                <a:gd name="T69" fmla="*/ 19 h 219"/>
                <a:gd name="T70" fmla="*/ 110 w 136"/>
                <a:gd name="T71" fmla="*/ 25 h 219"/>
                <a:gd name="T72" fmla="*/ 114 w 136"/>
                <a:gd name="T73" fmla="*/ 2 h 219"/>
                <a:gd name="T74" fmla="*/ 106 w 136"/>
                <a:gd name="T75" fmla="*/ 0 h 219"/>
                <a:gd name="T76" fmla="*/ 101 w 136"/>
                <a:gd name="T77" fmla="*/ 8 h 219"/>
                <a:gd name="T78" fmla="*/ 114 w 136"/>
                <a:gd name="T79" fmla="*/ 2 h 21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36" h="219">
                  <a:moveTo>
                    <a:pt x="127" y="2"/>
                  </a:moveTo>
                  <a:lnTo>
                    <a:pt x="113" y="9"/>
                  </a:lnTo>
                  <a:lnTo>
                    <a:pt x="111" y="14"/>
                  </a:lnTo>
                  <a:lnTo>
                    <a:pt x="106" y="21"/>
                  </a:lnTo>
                  <a:lnTo>
                    <a:pt x="100" y="29"/>
                  </a:lnTo>
                  <a:lnTo>
                    <a:pt x="93" y="38"/>
                  </a:lnTo>
                  <a:lnTo>
                    <a:pt x="84" y="49"/>
                  </a:lnTo>
                  <a:lnTo>
                    <a:pt x="76" y="60"/>
                  </a:lnTo>
                  <a:lnTo>
                    <a:pt x="67" y="73"/>
                  </a:lnTo>
                  <a:lnTo>
                    <a:pt x="59" y="86"/>
                  </a:lnTo>
                  <a:lnTo>
                    <a:pt x="48" y="99"/>
                  </a:lnTo>
                  <a:lnTo>
                    <a:pt x="39" y="114"/>
                  </a:lnTo>
                  <a:lnTo>
                    <a:pt x="31" y="130"/>
                  </a:lnTo>
                  <a:lnTo>
                    <a:pt x="22" y="146"/>
                  </a:lnTo>
                  <a:lnTo>
                    <a:pt x="15" y="162"/>
                  </a:lnTo>
                  <a:lnTo>
                    <a:pt x="9" y="180"/>
                  </a:lnTo>
                  <a:lnTo>
                    <a:pt x="3" y="197"/>
                  </a:lnTo>
                  <a:lnTo>
                    <a:pt x="0" y="215"/>
                  </a:lnTo>
                  <a:lnTo>
                    <a:pt x="26" y="219"/>
                  </a:lnTo>
                  <a:lnTo>
                    <a:pt x="29" y="204"/>
                  </a:lnTo>
                  <a:lnTo>
                    <a:pt x="33" y="187"/>
                  </a:lnTo>
                  <a:lnTo>
                    <a:pt x="39" y="172"/>
                  </a:lnTo>
                  <a:lnTo>
                    <a:pt x="46" y="157"/>
                  </a:lnTo>
                  <a:lnTo>
                    <a:pt x="54" y="142"/>
                  </a:lnTo>
                  <a:lnTo>
                    <a:pt x="62" y="128"/>
                  </a:lnTo>
                  <a:lnTo>
                    <a:pt x="70" y="114"/>
                  </a:lnTo>
                  <a:lnTo>
                    <a:pt x="79" y="100"/>
                  </a:lnTo>
                  <a:lnTo>
                    <a:pt x="88" y="87"/>
                  </a:lnTo>
                  <a:lnTo>
                    <a:pt x="97" y="75"/>
                  </a:lnTo>
                  <a:lnTo>
                    <a:pt x="106" y="65"/>
                  </a:lnTo>
                  <a:lnTo>
                    <a:pt x="113" y="54"/>
                  </a:lnTo>
                  <a:lnTo>
                    <a:pt x="121" y="44"/>
                  </a:lnTo>
                  <a:lnTo>
                    <a:pt x="127" y="36"/>
                  </a:lnTo>
                  <a:lnTo>
                    <a:pt x="133" y="28"/>
                  </a:lnTo>
                  <a:lnTo>
                    <a:pt x="136" y="21"/>
                  </a:lnTo>
                  <a:lnTo>
                    <a:pt x="123" y="28"/>
                  </a:lnTo>
                  <a:lnTo>
                    <a:pt x="127" y="2"/>
                  </a:lnTo>
                  <a:lnTo>
                    <a:pt x="118" y="0"/>
                  </a:lnTo>
                  <a:lnTo>
                    <a:pt x="113" y="9"/>
                  </a:lnTo>
                  <a:lnTo>
                    <a:pt x="127" y="2"/>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32" name="Freeform 427">
              <a:extLst>
                <a:ext uri="{FF2B5EF4-FFF2-40B4-BE49-F238E27FC236}">
                  <a16:creationId xmlns:a16="http://schemas.microsoft.com/office/drawing/2014/main" id="{D153D5DB-F08B-34D3-1DD6-A611F58DE735}"/>
                </a:ext>
              </a:extLst>
            </p:cNvPr>
            <p:cNvSpPr>
              <a:spLocks/>
            </p:cNvSpPr>
            <p:nvPr/>
          </p:nvSpPr>
          <p:spPr bwMode="auto">
            <a:xfrm>
              <a:off x="4187" y="2919"/>
              <a:ext cx="153" cy="50"/>
            </a:xfrm>
            <a:custGeom>
              <a:avLst/>
              <a:gdLst>
                <a:gd name="T0" fmla="*/ 135 w 171"/>
                <a:gd name="T1" fmla="*/ 45 h 56"/>
                <a:gd name="T2" fmla="*/ 146 w 171"/>
                <a:gd name="T3" fmla="*/ 27 h 56"/>
                <a:gd name="T4" fmla="*/ 4 w 171"/>
                <a:gd name="T5" fmla="*/ 0 h 56"/>
                <a:gd name="T6" fmla="*/ 0 w 171"/>
                <a:gd name="T7" fmla="*/ 23 h 56"/>
                <a:gd name="T8" fmla="*/ 142 w 171"/>
                <a:gd name="T9" fmla="*/ 50 h 56"/>
                <a:gd name="T10" fmla="*/ 153 w 171"/>
                <a:gd name="T11" fmla="*/ 31 h 56"/>
                <a:gd name="T12" fmla="*/ 135 w 171"/>
                <a:gd name="T13" fmla="*/ 45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1" h="56">
                  <a:moveTo>
                    <a:pt x="151" y="50"/>
                  </a:moveTo>
                  <a:lnTo>
                    <a:pt x="163" y="30"/>
                  </a:lnTo>
                  <a:lnTo>
                    <a:pt x="4" y="0"/>
                  </a:lnTo>
                  <a:lnTo>
                    <a:pt x="0" y="26"/>
                  </a:lnTo>
                  <a:lnTo>
                    <a:pt x="159" y="56"/>
                  </a:lnTo>
                  <a:lnTo>
                    <a:pt x="171" y="35"/>
                  </a:lnTo>
                  <a:lnTo>
                    <a:pt x="151" y="5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33" name="Freeform 428">
              <a:extLst>
                <a:ext uri="{FF2B5EF4-FFF2-40B4-BE49-F238E27FC236}">
                  <a16:creationId xmlns:a16="http://schemas.microsoft.com/office/drawing/2014/main" id="{5BE3B607-6830-6E6B-9851-3FB15290BE2C}"/>
                </a:ext>
              </a:extLst>
            </p:cNvPr>
            <p:cNvSpPr>
              <a:spLocks/>
            </p:cNvSpPr>
            <p:nvPr/>
          </p:nvSpPr>
          <p:spPr bwMode="auto">
            <a:xfrm>
              <a:off x="4279" y="2892"/>
              <a:ext cx="61" cy="72"/>
            </a:xfrm>
            <a:custGeom>
              <a:avLst/>
              <a:gdLst>
                <a:gd name="T0" fmla="*/ 0 w 68"/>
                <a:gd name="T1" fmla="*/ 10 h 80"/>
                <a:gd name="T2" fmla="*/ 1 w 68"/>
                <a:gd name="T3" fmla="*/ 11 h 80"/>
                <a:gd name="T4" fmla="*/ 4 w 68"/>
                <a:gd name="T5" fmla="*/ 17 h 80"/>
                <a:gd name="T6" fmla="*/ 10 w 68"/>
                <a:gd name="T7" fmla="*/ 26 h 80"/>
                <a:gd name="T8" fmla="*/ 17 w 68"/>
                <a:gd name="T9" fmla="*/ 37 h 80"/>
                <a:gd name="T10" fmla="*/ 24 w 68"/>
                <a:gd name="T11" fmla="*/ 47 h 80"/>
                <a:gd name="T12" fmla="*/ 31 w 68"/>
                <a:gd name="T13" fmla="*/ 57 h 80"/>
                <a:gd name="T14" fmla="*/ 38 w 68"/>
                <a:gd name="T15" fmla="*/ 65 h 80"/>
                <a:gd name="T16" fmla="*/ 41 w 68"/>
                <a:gd name="T17" fmla="*/ 71 h 80"/>
                <a:gd name="T18" fmla="*/ 43 w 68"/>
                <a:gd name="T19" fmla="*/ 72 h 80"/>
                <a:gd name="T20" fmla="*/ 61 w 68"/>
                <a:gd name="T21" fmla="*/ 59 h 80"/>
                <a:gd name="T22" fmla="*/ 60 w 68"/>
                <a:gd name="T23" fmla="*/ 57 h 80"/>
                <a:gd name="T24" fmla="*/ 56 w 68"/>
                <a:gd name="T25" fmla="*/ 51 h 80"/>
                <a:gd name="T26" fmla="*/ 50 w 68"/>
                <a:gd name="T27" fmla="*/ 42 h 80"/>
                <a:gd name="T28" fmla="*/ 43 w 68"/>
                <a:gd name="T29" fmla="*/ 33 h 80"/>
                <a:gd name="T30" fmla="*/ 36 w 68"/>
                <a:gd name="T31" fmla="*/ 23 h 80"/>
                <a:gd name="T32" fmla="*/ 30 w 68"/>
                <a:gd name="T33" fmla="*/ 13 h 80"/>
                <a:gd name="T34" fmla="*/ 24 w 68"/>
                <a:gd name="T35" fmla="*/ 5 h 80"/>
                <a:gd name="T36" fmla="*/ 20 w 68"/>
                <a:gd name="T37" fmla="*/ 0 h 80"/>
                <a:gd name="T38" fmla="*/ 21 w 68"/>
                <a:gd name="T39" fmla="*/ 0 h 80"/>
                <a:gd name="T40" fmla="*/ 0 w 68"/>
                <a:gd name="T41" fmla="*/ 10 h 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8" h="80">
                  <a:moveTo>
                    <a:pt x="0" y="11"/>
                  </a:moveTo>
                  <a:lnTo>
                    <a:pt x="1" y="12"/>
                  </a:lnTo>
                  <a:lnTo>
                    <a:pt x="5" y="19"/>
                  </a:lnTo>
                  <a:lnTo>
                    <a:pt x="11" y="29"/>
                  </a:lnTo>
                  <a:lnTo>
                    <a:pt x="19" y="41"/>
                  </a:lnTo>
                  <a:lnTo>
                    <a:pt x="27" y="52"/>
                  </a:lnTo>
                  <a:lnTo>
                    <a:pt x="34" y="63"/>
                  </a:lnTo>
                  <a:lnTo>
                    <a:pt x="42" y="72"/>
                  </a:lnTo>
                  <a:lnTo>
                    <a:pt x="46" y="79"/>
                  </a:lnTo>
                  <a:lnTo>
                    <a:pt x="48" y="80"/>
                  </a:lnTo>
                  <a:lnTo>
                    <a:pt x="68" y="65"/>
                  </a:lnTo>
                  <a:lnTo>
                    <a:pt x="67" y="63"/>
                  </a:lnTo>
                  <a:lnTo>
                    <a:pt x="62" y="57"/>
                  </a:lnTo>
                  <a:lnTo>
                    <a:pt x="56" y="47"/>
                  </a:lnTo>
                  <a:lnTo>
                    <a:pt x="48" y="37"/>
                  </a:lnTo>
                  <a:lnTo>
                    <a:pt x="40" y="26"/>
                  </a:lnTo>
                  <a:lnTo>
                    <a:pt x="33" y="14"/>
                  </a:lnTo>
                  <a:lnTo>
                    <a:pt x="27" y="5"/>
                  </a:lnTo>
                  <a:lnTo>
                    <a:pt x="22" y="0"/>
                  </a:lnTo>
                  <a:lnTo>
                    <a:pt x="23" y="0"/>
                  </a:lnTo>
                  <a:lnTo>
                    <a:pt x="0" y="1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34" name="Freeform 429">
              <a:extLst>
                <a:ext uri="{FF2B5EF4-FFF2-40B4-BE49-F238E27FC236}">
                  <a16:creationId xmlns:a16="http://schemas.microsoft.com/office/drawing/2014/main" id="{7114CA0E-9F18-8C58-BCB5-F43FABFA065F}"/>
                </a:ext>
              </a:extLst>
            </p:cNvPr>
            <p:cNvSpPr>
              <a:spLocks/>
            </p:cNvSpPr>
            <p:nvPr/>
          </p:nvSpPr>
          <p:spPr bwMode="auto">
            <a:xfrm>
              <a:off x="4217" y="2787"/>
              <a:ext cx="83" cy="115"/>
            </a:xfrm>
            <a:custGeom>
              <a:avLst/>
              <a:gdLst>
                <a:gd name="T0" fmla="*/ 0 w 92"/>
                <a:gd name="T1" fmla="*/ 12 h 129"/>
                <a:gd name="T2" fmla="*/ 9 w 92"/>
                <a:gd name="T3" fmla="*/ 26 h 129"/>
                <a:gd name="T4" fmla="*/ 17 w 92"/>
                <a:gd name="T5" fmla="*/ 38 h 129"/>
                <a:gd name="T6" fmla="*/ 23 w 92"/>
                <a:gd name="T7" fmla="*/ 48 h 129"/>
                <a:gd name="T8" fmla="*/ 29 w 92"/>
                <a:gd name="T9" fmla="*/ 57 h 129"/>
                <a:gd name="T10" fmla="*/ 33 w 92"/>
                <a:gd name="T11" fmla="*/ 64 h 129"/>
                <a:gd name="T12" fmla="*/ 38 w 92"/>
                <a:gd name="T13" fmla="*/ 71 h 129"/>
                <a:gd name="T14" fmla="*/ 41 w 92"/>
                <a:gd name="T15" fmla="*/ 76 h 129"/>
                <a:gd name="T16" fmla="*/ 42 w 92"/>
                <a:gd name="T17" fmla="*/ 80 h 129"/>
                <a:gd name="T18" fmla="*/ 46 w 92"/>
                <a:gd name="T19" fmla="*/ 83 h 129"/>
                <a:gd name="T20" fmla="*/ 47 w 92"/>
                <a:gd name="T21" fmla="*/ 87 h 129"/>
                <a:gd name="T22" fmla="*/ 50 w 92"/>
                <a:gd name="T23" fmla="*/ 91 h 129"/>
                <a:gd name="T24" fmla="*/ 51 w 92"/>
                <a:gd name="T25" fmla="*/ 94 h 129"/>
                <a:gd name="T26" fmla="*/ 54 w 92"/>
                <a:gd name="T27" fmla="*/ 99 h 129"/>
                <a:gd name="T28" fmla="*/ 56 w 92"/>
                <a:gd name="T29" fmla="*/ 103 h 129"/>
                <a:gd name="T30" fmla="*/ 59 w 92"/>
                <a:gd name="T31" fmla="*/ 109 h 129"/>
                <a:gd name="T32" fmla="*/ 62 w 92"/>
                <a:gd name="T33" fmla="*/ 115 h 129"/>
                <a:gd name="T34" fmla="*/ 83 w 92"/>
                <a:gd name="T35" fmla="*/ 105 h 129"/>
                <a:gd name="T36" fmla="*/ 79 w 92"/>
                <a:gd name="T37" fmla="*/ 99 h 129"/>
                <a:gd name="T38" fmla="*/ 77 w 92"/>
                <a:gd name="T39" fmla="*/ 93 h 129"/>
                <a:gd name="T40" fmla="*/ 75 w 92"/>
                <a:gd name="T41" fmla="*/ 88 h 129"/>
                <a:gd name="T42" fmla="*/ 72 w 92"/>
                <a:gd name="T43" fmla="*/ 83 h 129"/>
                <a:gd name="T44" fmla="*/ 69 w 92"/>
                <a:gd name="T45" fmla="*/ 79 h 129"/>
                <a:gd name="T46" fmla="*/ 68 w 92"/>
                <a:gd name="T47" fmla="*/ 76 h 129"/>
                <a:gd name="T48" fmla="*/ 66 w 92"/>
                <a:gd name="T49" fmla="*/ 72 h 129"/>
                <a:gd name="T50" fmla="*/ 63 w 92"/>
                <a:gd name="T51" fmla="*/ 68 h 129"/>
                <a:gd name="T52" fmla="*/ 60 w 92"/>
                <a:gd name="T53" fmla="*/ 63 h 129"/>
                <a:gd name="T54" fmla="*/ 57 w 92"/>
                <a:gd name="T55" fmla="*/ 58 h 129"/>
                <a:gd name="T56" fmla="*/ 53 w 92"/>
                <a:gd name="T57" fmla="*/ 53 h 129"/>
                <a:gd name="T58" fmla="*/ 49 w 92"/>
                <a:gd name="T59" fmla="*/ 45 h 129"/>
                <a:gd name="T60" fmla="*/ 42 w 92"/>
                <a:gd name="T61" fmla="*/ 36 h 129"/>
                <a:gd name="T62" fmla="*/ 36 w 92"/>
                <a:gd name="T63" fmla="*/ 26 h 129"/>
                <a:gd name="T64" fmla="*/ 29 w 92"/>
                <a:gd name="T65" fmla="*/ 13 h 129"/>
                <a:gd name="T66" fmla="*/ 20 w 92"/>
                <a:gd name="T67" fmla="*/ 0 h 129"/>
                <a:gd name="T68" fmla="*/ 0 w 92"/>
                <a:gd name="T69" fmla="*/ 12 h 12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2" h="129">
                  <a:moveTo>
                    <a:pt x="0" y="13"/>
                  </a:moveTo>
                  <a:lnTo>
                    <a:pt x="10" y="29"/>
                  </a:lnTo>
                  <a:lnTo>
                    <a:pt x="19" y="43"/>
                  </a:lnTo>
                  <a:lnTo>
                    <a:pt x="25" y="54"/>
                  </a:lnTo>
                  <a:lnTo>
                    <a:pt x="32" y="64"/>
                  </a:lnTo>
                  <a:lnTo>
                    <a:pt x="37" y="72"/>
                  </a:lnTo>
                  <a:lnTo>
                    <a:pt x="42" y="80"/>
                  </a:lnTo>
                  <a:lnTo>
                    <a:pt x="45" y="85"/>
                  </a:lnTo>
                  <a:lnTo>
                    <a:pt x="47" y="90"/>
                  </a:lnTo>
                  <a:lnTo>
                    <a:pt x="51" y="93"/>
                  </a:lnTo>
                  <a:lnTo>
                    <a:pt x="52" y="98"/>
                  </a:lnTo>
                  <a:lnTo>
                    <a:pt x="55" y="102"/>
                  </a:lnTo>
                  <a:lnTo>
                    <a:pt x="57" y="106"/>
                  </a:lnTo>
                  <a:lnTo>
                    <a:pt x="60" y="111"/>
                  </a:lnTo>
                  <a:lnTo>
                    <a:pt x="62" y="116"/>
                  </a:lnTo>
                  <a:lnTo>
                    <a:pt x="65" y="122"/>
                  </a:lnTo>
                  <a:lnTo>
                    <a:pt x="69" y="129"/>
                  </a:lnTo>
                  <a:lnTo>
                    <a:pt x="92" y="118"/>
                  </a:lnTo>
                  <a:lnTo>
                    <a:pt x="88" y="111"/>
                  </a:lnTo>
                  <a:lnTo>
                    <a:pt x="85" y="104"/>
                  </a:lnTo>
                  <a:lnTo>
                    <a:pt x="83" y="99"/>
                  </a:lnTo>
                  <a:lnTo>
                    <a:pt x="80" y="93"/>
                  </a:lnTo>
                  <a:lnTo>
                    <a:pt x="77" y="89"/>
                  </a:lnTo>
                  <a:lnTo>
                    <a:pt x="75" y="85"/>
                  </a:lnTo>
                  <a:lnTo>
                    <a:pt x="73" y="81"/>
                  </a:lnTo>
                  <a:lnTo>
                    <a:pt x="70" y="76"/>
                  </a:lnTo>
                  <a:lnTo>
                    <a:pt x="67" y="71"/>
                  </a:lnTo>
                  <a:lnTo>
                    <a:pt x="63" y="65"/>
                  </a:lnTo>
                  <a:lnTo>
                    <a:pt x="59" y="59"/>
                  </a:lnTo>
                  <a:lnTo>
                    <a:pt x="54" y="51"/>
                  </a:lnTo>
                  <a:lnTo>
                    <a:pt x="47" y="40"/>
                  </a:lnTo>
                  <a:lnTo>
                    <a:pt x="40" y="29"/>
                  </a:lnTo>
                  <a:lnTo>
                    <a:pt x="32" y="15"/>
                  </a:lnTo>
                  <a:lnTo>
                    <a:pt x="22" y="0"/>
                  </a:lnTo>
                  <a:lnTo>
                    <a:pt x="0" y="13"/>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35" name="Freeform 430">
              <a:extLst>
                <a:ext uri="{FF2B5EF4-FFF2-40B4-BE49-F238E27FC236}">
                  <a16:creationId xmlns:a16="http://schemas.microsoft.com/office/drawing/2014/main" id="{D7E50508-AC4C-32D1-CB22-DB29E683187A}"/>
                </a:ext>
              </a:extLst>
            </p:cNvPr>
            <p:cNvSpPr>
              <a:spLocks/>
            </p:cNvSpPr>
            <p:nvPr/>
          </p:nvSpPr>
          <p:spPr bwMode="auto">
            <a:xfrm>
              <a:off x="4196" y="2855"/>
              <a:ext cx="45" cy="43"/>
            </a:xfrm>
            <a:custGeom>
              <a:avLst/>
              <a:gdLst>
                <a:gd name="T0" fmla="*/ 39 w 49"/>
                <a:gd name="T1" fmla="*/ 5 h 48"/>
                <a:gd name="T2" fmla="*/ 43 w 49"/>
                <a:gd name="T3" fmla="*/ 13 h 48"/>
                <a:gd name="T4" fmla="*/ 45 w 49"/>
                <a:gd name="T5" fmla="*/ 21 h 48"/>
                <a:gd name="T6" fmla="*/ 43 w 49"/>
                <a:gd name="T7" fmla="*/ 29 h 48"/>
                <a:gd name="T8" fmla="*/ 39 w 49"/>
                <a:gd name="T9" fmla="*/ 37 h 48"/>
                <a:gd name="T10" fmla="*/ 35 w 49"/>
                <a:gd name="T11" fmla="*/ 39 h 48"/>
                <a:gd name="T12" fmla="*/ 32 w 49"/>
                <a:gd name="T13" fmla="*/ 41 h 48"/>
                <a:gd name="T14" fmla="*/ 28 w 49"/>
                <a:gd name="T15" fmla="*/ 43 h 48"/>
                <a:gd name="T16" fmla="*/ 24 w 49"/>
                <a:gd name="T17" fmla="*/ 43 h 48"/>
                <a:gd name="T18" fmla="*/ 19 w 49"/>
                <a:gd name="T19" fmla="*/ 43 h 48"/>
                <a:gd name="T20" fmla="*/ 15 w 49"/>
                <a:gd name="T21" fmla="*/ 41 h 48"/>
                <a:gd name="T22" fmla="*/ 11 w 49"/>
                <a:gd name="T23" fmla="*/ 40 h 48"/>
                <a:gd name="T24" fmla="*/ 7 w 49"/>
                <a:gd name="T25" fmla="*/ 38 h 48"/>
                <a:gd name="T26" fmla="*/ 2 w 49"/>
                <a:gd name="T27" fmla="*/ 30 h 48"/>
                <a:gd name="T28" fmla="*/ 0 w 49"/>
                <a:gd name="T29" fmla="*/ 22 h 48"/>
                <a:gd name="T30" fmla="*/ 2 w 49"/>
                <a:gd name="T31" fmla="*/ 13 h 48"/>
                <a:gd name="T32" fmla="*/ 6 w 49"/>
                <a:gd name="T33" fmla="*/ 6 h 48"/>
                <a:gd name="T34" fmla="*/ 9 w 49"/>
                <a:gd name="T35" fmla="*/ 4 h 48"/>
                <a:gd name="T36" fmla="*/ 13 w 49"/>
                <a:gd name="T37" fmla="*/ 2 h 48"/>
                <a:gd name="T38" fmla="*/ 17 w 49"/>
                <a:gd name="T39" fmla="*/ 0 h 48"/>
                <a:gd name="T40" fmla="*/ 21 w 49"/>
                <a:gd name="T41" fmla="*/ 0 h 48"/>
                <a:gd name="T42" fmla="*/ 26 w 49"/>
                <a:gd name="T43" fmla="*/ 0 h 48"/>
                <a:gd name="T44" fmla="*/ 30 w 49"/>
                <a:gd name="T45" fmla="*/ 1 h 48"/>
                <a:gd name="T46" fmla="*/ 34 w 49"/>
                <a:gd name="T47" fmla="*/ 3 h 48"/>
                <a:gd name="T48" fmla="*/ 39 w 49"/>
                <a:gd name="T49" fmla="*/ 5 h 4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9" h="48">
                  <a:moveTo>
                    <a:pt x="42" y="6"/>
                  </a:moveTo>
                  <a:lnTo>
                    <a:pt x="47" y="14"/>
                  </a:lnTo>
                  <a:lnTo>
                    <a:pt x="49" y="23"/>
                  </a:lnTo>
                  <a:lnTo>
                    <a:pt x="47" y="32"/>
                  </a:lnTo>
                  <a:lnTo>
                    <a:pt x="42" y="41"/>
                  </a:lnTo>
                  <a:lnTo>
                    <a:pt x="38" y="44"/>
                  </a:lnTo>
                  <a:lnTo>
                    <a:pt x="35" y="46"/>
                  </a:lnTo>
                  <a:lnTo>
                    <a:pt x="30" y="48"/>
                  </a:lnTo>
                  <a:lnTo>
                    <a:pt x="26" y="48"/>
                  </a:lnTo>
                  <a:lnTo>
                    <a:pt x="21" y="48"/>
                  </a:lnTo>
                  <a:lnTo>
                    <a:pt x="16" y="46"/>
                  </a:lnTo>
                  <a:lnTo>
                    <a:pt x="12" y="45"/>
                  </a:lnTo>
                  <a:lnTo>
                    <a:pt x="8" y="42"/>
                  </a:lnTo>
                  <a:lnTo>
                    <a:pt x="2" y="34"/>
                  </a:lnTo>
                  <a:lnTo>
                    <a:pt x="0" y="25"/>
                  </a:lnTo>
                  <a:lnTo>
                    <a:pt x="2" y="15"/>
                  </a:lnTo>
                  <a:lnTo>
                    <a:pt x="7" y="7"/>
                  </a:lnTo>
                  <a:lnTo>
                    <a:pt x="10" y="4"/>
                  </a:lnTo>
                  <a:lnTo>
                    <a:pt x="14" y="2"/>
                  </a:lnTo>
                  <a:lnTo>
                    <a:pt x="19" y="0"/>
                  </a:lnTo>
                  <a:lnTo>
                    <a:pt x="23" y="0"/>
                  </a:lnTo>
                  <a:lnTo>
                    <a:pt x="28" y="0"/>
                  </a:lnTo>
                  <a:lnTo>
                    <a:pt x="33" y="1"/>
                  </a:lnTo>
                  <a:lnTo>
                    <a:pt x="37" y="3"/>
                  </a:lnTo>
                  <a:lnTo>
                    <a:pt x="42" y="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36" name="Freeform 431">
              <a:extLst>
                <a:ext uri="{FF2B5EF4-FFF2-40B4-BE49-F238E27FC236}">
                  <a16:creationId xmlns:a16="http://schemas.microsoft.com/office/drawing/2014/main" id="{B25D4AE2-3B56-74B2-8C11-E1CFC287F0D4}"/>
                </a:ext>
              </a:extLst>
            </p:cNvPr>
            <p:cNvSpPr>
              <a:spLocks/>
            </p:cNvSpPr>
            <p:nvPr/>
          </p:nvSpPr>
          <p:spPr bwMode="auto">
            <a:xfrm>
              <a:off x="4231" y="2858"/>
              <a:ext cx="12" cy="35"/>
            </a:xfrm>
            <a:custGeom>
              <a:avLst/>
              <a:gdLst>
                <a:gd name="T0" fmla="*/ 6 w 13"/>
                <a:gd name="T1" fmla="*/ 35 h 39"/>
                <a:gd name="T2" fmla="*/ 8 w 13"/>
                <a:gd name="T3" fmla="*/ 31 h 39"/>
                <a:gd name="T4" fmla="*/ 11 w 13"/>
                <a:gd name="T5" fmla="*/ 26 h 39"/>
                <a:gd name="T6" fmla="*/ 12 w 13"/>
                <a:gd name="T7" fmla="*/ 22 h 39"/>
                <a:gd name="T8" fmla="*/ 12 w 13"/>
                <a:gd name="T9" fmla="*/ 17 h 39"/>
                <a:gd name="T10" fmla="*/ 11 w 13"/>
                <a:gd name="T11" fmla="*/ 13 h 39"/>
                <a:gd name="T12" fmla="*/ 10 w 13"/>
                <a:gd name="T13" fmla="*/ 7 h 39"/>
                <a:gd name="T14" fmla="*/ 7 w 13"/>
                <a:gd name="T15" fmla="*/ 4 h 39"/>
                <a:gd name="T16" fmla="*/ 4 w 13"/>
                <a:gd name="T17" fmla="*/ 0 h 39"/>
                <a:gd name="T18" fmla="*/ 0 w 13"/>
                <a:gd name="T19" fmla="*/ 4 h 39"/>
                <a:gd name="T20" fmla="*/ 3 w 13"/>
                <a:gd name="T21" fmla="*/ 7 h 39"/>
                <a:gd name="T22" fmla="*/ 5 w 13"/>
                <a:gd name="T23" fmla="*/ 10 h 39"/>
                <a:gd name="T24" fmla="*/ 6 w 13"/>
                <a:gd name="T25" fmla="*/ 13 h 39"/>
                <a:gd name="T26" fmla="*/ 6 w 13"/>
                <a:gd name="T27" fmla="*/ 17 h 39"/>
                <a:gd name="T28" fmla="*/ 6 w 13"/>
                <a:gd name="T29" fmla="*/ 22 h 39"/>
                <a:gd name="T30" fmla="*/ 5 w 13"/>
                <a:gd name="T31" fmla="*/ 25 h 39"/>
                <a:gd name="T32" fmla="*/ 4 w 13"/>
                <a:gd name="T33" fmla="*/ 28 h 39"/>
                <a:gd name="T34" fmla="*/ 1 w 13"/>
                <a:gd name="T35" fmla="*/ 31 h 39"/>
                <a:gd name="T36" fmla="*/ 6 w 13"/>
                <a:gd name="T37" fmla="*/ 35 h 3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 h="39">
                  <a:moveTo>
                    <a:pt x="6" y="39"/>
                  </a:moveTo>
                  <a:lnTo>
                    <a:pt x="9" y="34"/>
                  </a:lnTo>
                  <a:lnTo>
                    <a:pt x="12" y="29"/>
                  </a:lnTo>
                  <a:lnTo>
                    <a:pt x="13" y="24"/>
                  </a:lnTo>
                  <a:lnTo>
                    <a:pt x="13" y="19"/>
                  </a:lnTo>
                  <a:lnTo>
                    <a:pt x="12" y="14"/>
                  </a:lnTo>
                  <a:lnTo>
                    <a:pt x="11" y="8"/>
                  </a:lnTo>
                  <a:lnTo>
                    <a:pt x="8" y="5"/>
                  </a:lnTo>
                  <a:lnTo>
                    <a:pt x="4" y="0"/>
                  </a:lnTo>
                  <a:lnTo>
                    <a:pt x="0" y="5"/>
                  </a:lnTo>
                  <a:lnTo>
                    <a:pt x="3" y="8"/>
                  </a:lnTo>
                  <a:lnTo>
                    <a:pt x="5" y="11"/>
                  </a:lnTo>
                  <a:lnTo>
                    <a:pt x="6" y="15"/>
                  </a:lnTo>
                  <a:lnTo>
                    <a:pt x="7" y="19"/>
                  </a:lnTo>
                  <a:lnTo>
                    <a:pt x="7" y="24"/>
                  </a:lnTo>
                  <a:lnTo>
                    <a:pt x="5" y="28"/>
                  </a:lnTo>
                  <a:lnTo>
                    <a:pt x="4" y="31"/>
                  </a:lnTo>
                  <a:lnTo>
                    <a:pt x="1" y="34"/>
                  </a:lnTo>
                  <a:lnTo>
                    <a:pt x="6" y="39"/>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37" name="Freeform 432">
              <a:extLst>
                <a:ext uri="{FF2B5EF4-FFF2-40B4-BE49-F238E27FC236}">
                  <a16:creationId xmlns:a16="http://schemas.microsoft.com/office/drawing/2014/main" id="{873CB8F8-1A3C-D35D-B537-807B3B4E0A57}"/>
                </a:ext>
              </a:extLst>
            </p:cNvPr>
            <p:cNvSpPr>
              <a:spLocks/>
            </p:cNvSpPr>
            <p:nvPr/>
          </p:nvSpPr>
          <p:spPr bwMode="auto">
            <a:xfrm>
              <a:off x="4200" y="2889"/>
              <a:ext cx="36" cy="11"/>
            </a:xfrm>
            <a:custGeom>
              <a:avLst/>
              <a:gdLst>
                <a:gd name="T0" fmla="*/ 0 w 40"/>
                <a:gd name="T1" fmla="*/ 5 h 13"/>
                <a:gd name="T2" fmla="*/ 5 w 40"/>
                <a:gd name="T3" fmla="*/ 8 h 13"/>
                <a:gd name="T4" fmla="*/ 9 w 40"/>
                <a:gd name="T5" fmla="*/ 10 h 13"/>
                <a:gd name="T6" fmla="*/ 14 w 40"/>
                <a:gd name="T7" fmla="*/ 11 h 13"/>
                <a:gd name="T8" fmla="*/ 19 w 40"/>
                <a:gd name="T9" fmla="*/ 11 h 13"/>
                <a:gd name="T10" fmla="*/ 23 w 40"/>
                <a:gd name="T11" fmla="*/ 11 h 13"/>
                <a:gd name="T12" fmla="*/ 29 w 40"/>
                <a:gd name="T13" fmla="*/ 9 h 13"/>
                <a:gd name="T14" fmla="*/ 32 w 40"/>
                <a:gd name="T15" fmla="*/ 7 h 13"/>
                <a:gd name="T16" fmla="*/ 36 w 40"/>
                <a:gd name="T17" fmla="*/ 4 h 13"/>
                <a:gd name="T18" fmla="*/ 32 w 40"/>
                <a:gd name="T19" fmla="*/ 0 h 13"/>
                <a:gd name="T20" fmla="*/ 29 w 40"/>
                <a:gd name="T21" fmla="*/ 3 h 13"/>
                <a:gd name="T22" fmla="*/ 25 w 40"/>
                <a:gd name="T23" fmla="*/ 4 h 13"/>
                <a:gd name="T24" fmla="*/ 23 w 40"/>
                <a:gd name="T25" fmla="*/ 6 h 13"/>
                <a:gd name="T26" fmla="*/ 19 w 40"/>
                <a:gd name="T27" fmla="*/ 6 h 13"/>
                <a:gd name="T28" fmla="*/ 14 w 40"/>
                <a:gd name="T29" fmla="*/ 6 h 13"/>
                <a:gd name="T30" fmla="*/ 12 w 40"/>
                <a:gd name="T31" fmla="*/ 4 h 13"/>
                <a:gd name="T32" fmla="*/ 8 w 40"/>
                <a:gd name="T33" fmla="*/ 3 h 13"/>
                <a:gd name="T34" fmla="*/ 5 w 40"/>
                <a:gd name="T35" fmla="*/ 2 h 13"/>
                <a:gd name="T36" fmla="*/ 0 w 40"/>
                <a:gd name="T37" fmla="*/ 5 h 1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13">
                  <a:moveTo>
                    <a:pt x="0" y="6"/>
                  </a:moveTo>
                  <a:lnTo>
                    <a:pt x="5" y="10"/>
                  </a:lnTo>
                  <a:lnTo>
                    <a:pt x="10" y="12"/>
                  </a:lnTo>
                  <a:lnTo>
                    <a:pt x="15" y="13"/>
                  </a:lnTo>
                  <a:lnTo>
                    <a:pt x="21" y="13"/>
                  </a:lnTo>
                  <a:lnTo>
                    <a:pt x="26" y="13"/>
                  </a:lnTo>
                  <a:lnTo>
                    <a:pt x="32" y="11"/>
                  </a:lnTo>
                  <a:lnTo>
                    <a:pt x="35" y="8"/>
                  </a:lnTo>
                  <a:lnTo>
                    <a:pt x="40" y="5"/>
                  </a:lnTo>
                  <a:lnTo>
                    <a:pt x="35" y="0"/>
                  </a:lnTo>
                  <a:lnTo>
                    <a:pt x="32" y="4"/>
                  </a:lnTo>
                  <a:lnTo>
                    <a:pt x="28" y="5"/>
                  </a:lnTo>
                  <a:lnTo>
                    <a:pt x="25" y="7"/>
                  </a:lnTo>
                  <a:lnTo>
                    <a:pt x="21" y="7"/>
                  </a:lnTo>
                  <a:lnTo>
                    <a:pt x="16" y="7"/>
                  </a:lnTo>
                  <a:lnTo>
                    <a:pt x="13" y="5"/>
                  </a:lnTo>
                  <a:lnTo>
                    <a:pt x="9" y="4"/>
                  </a:lnTo>
                  <a:lnTo>
                    <a:pt x="5" y="2"/>
                  </a:lnTo>
                  <a:lnTo>
                    <a:pt x="0" y="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38" name="Freeform 433">
              <a:extLst>
                <a:ext uri="{FF2B5EF4-FFF2-40B4-BE49-F238E27FC236}">
                  <a16:creationId xmlns:a16="http://schemas.microsoft.com/office/drawing/2014/main" id="{F9DC12D5-EADC-79C7-43E8-7A9952E82A61}"/>
                </a:ext>
              </a:extLst>
            </p:cNvPr>
            <p:cNvSpPr>
              <a:spLocks/>
            </p:cNvSpPr>
            <p:nvPr/>
          </p:nvSpPr>
          <p:spPr bwMode="auto">
            <a:xfrm>
              <a:off x="4193" y="2859"/>
              <a:ext cx="12" cy="35"/>
            </a:xfrm>
            <a:custGeom>
              <a:avLst/>
              <a:gdLst>
                <a:gd name="T0" fmla="*/ 7 w 13"/>
                <a:gd name="T1" fmla="*/ 0 h 39"/>
                <a:gd name="T2" fmla="*/ 3 w 13"/>
                <a:gd name="T3" fmla="*/ 4 h 39"/>
                <a:gd name="T4" fmla="*/ 2 w 13"/>
                <a:gd name="T5" fmla="*/ 8 h 39"/>
                <a:gd name="T6" fmla="*/ 0 w 13"/>
                <a:gd name="T7" fmla="*/ 13 h 39"/>
                <a:gd name="T8" fmla="*/ 0 w 13"/>
                <a:gd name="T9" fmla="*/ 18 h 39"/>
                <a:gd name="T10" fmla="*/ 0 w 13"/>
                <a:gd name="T11" fmla="*/ 22 h 39"/>
                <a:gd name="T12" fmla="*/ 3 w 13"/>
                <a:gd name="T13" fmla="*/ 28 h 39"/>
                <a:gd name="T14" fmla="*/ 5 w 13"/>
                <a:gd name="T15" fmla="*/ 31 h 39"/>
                <a:gd name="T16" fmla="*/ 7 w 13"/>
                <a:gd name="T17" fmla="*/ 35 h 39"/>
                <a:gd name="T18" fmla="*/ 12 w 13"/>
                <a:gd name="T19" fmla="*/ 31 h 39"/>
                <a:gd name="T20" fmla="*/ 9 w 13"/>
                <a:gd name="T21" fmla="*/ 29 h 39"/>
                <a:gd name="T22" fmla="*/ 7 w 13"/>
                <a:gd name="T23" fmla="*/ 24 h 39"/>
                <a:gd name="T24" fmla="*/ 6 w 13"/>
                <a:gd name="T25" fmla="*/ 22 h 39"/>
                <a:gd name="T26" fmla="*/ 6 w 13"/>
                <a:gd name="T27" fmla="*/ 18 h 39"/>
                <a:gd name="T28" fmla="*/ 6 w 13"/>
                <a:gd name="T29" fmla="*/ 14 h 39"/>
                <a:gd name="T30" fmla="*/ 7 w 13"/>
                <a:gd name="T31" fmla="*/ 11 h 39"/>
                <a:gd name="T32" fmla="*/ 8 w 13"/>
                <a:gd name="T33" fmla="*/ 7 h 39"/>
                <a:gd name="T34" fmla="*/ 11 w 13"/>
                <a:gd name="T35" fmla="*/ 4 h 39"/>
                <a:gd name="T36" fmla="*/ 7 w 13"/>
                <a:gd name="T37" fmla="*/ 0 h 3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 h="39">
                  <a:moveTo>
                    <a:pt x="8" y="0"/>
                  </a:moveTo>
                  <a:lnTo>
                    <a:pt x="3" y="4"/>
                  </a:lnTo>
                  <a:lnTo>
                    <a:pt x="2" y="9"/>
                  </a:lnTo>
                  <a:lnTo>
                    <a:pt x="0" y="14"/>
                  </a:lnTo>
                  <a:lnTo>
                    <a:pt x="0" y="20"/>
                  </a:lnTo>
                  <a:lnTo>
                    <a:pt x="0" y="25"/>
                  </a:lnTo>
                  <a:lnTo>
                    <a:pt x="3" y="31"/>
                  </a:lnTo>
                  <a:lnTo>
                    <a:pt x="5" y="35"/>
                  </a:lnTo>
                  <a:lnTo>
                    <a:pt x="8" y="39"/>
                  </a:lnTo>
                  <a:lnTo>
                    <a:pt x="13" y="35"/>
                  </a:lnTo>
                  <a:lnTo>
                    <a:pt x="10" y="32"/>
                  </a:lnTo>
                  <a:lnTo>
                    <a:pt x="8" y="27"/>
                  </a:lnTo>
                  <a:lnTo>
                    <a:pt x="7" y="24"/>
                  </a:lnTo>
                  <a:lnTo>
                    <a:pt x="7" y="20"/>
                  </a:lnTo>
                  <a:lnTo>
                    <a:pt x="7" y="16"/>
                  </a:lnTo>
                  <a:lnTo>
                    <a:pt x="8" y="12"/>
                  </a:lnTo>
                  <a:lnTo>
                    <a:pt x="9" y="8"/>
                  </a:lnTo>
                  <a:lnTo>
                    <a:pt x="12" y="4"/>
                  </a:lnTo>
                  <a:lnTo>
                    <a:pt x="8"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39" name="Freeform 434">
              <a:extLst>
                <a:ext uri="{FF2B5EF4-FFF2-40B4-BE49-F238E27FC236}">
                  <a16:creationId xmlns:a16="http://schemas.microsoft.com/office/drawing/2014/main" id="{36FCF03D-2D21-B820-6E59-F2C62BF2A134}"/>
                </a:ext>
              </a:extLst>
            </p:cNvPr>
            <p:cNvSpPr>
              <a:spLocks/>
            </p:cNvSpPr>
            <p:nvPr/>
          </p:nvSpPr>
          <p:spPr bwMode="auto">
            <a:xfrm>
              <a:off x="4200" y="2852"/>
              <a:ext cx="34" cy="11"/>
            </a:xfrm>
            <a:custGeom>
              <a:avLst/>
              <a:gdLst>
                <a:gd name="T0" fmla="*/ 34 w 38"/>
                <a:gd name="T1" fmla="*/ 7 h 13"/>
                <a:gd name="T2" fmla="*/ 30 w 38"/>
                <a:gd name="T3" fmla="*/ 3 h 13"/>
                <a:gd name="T4" fmla="*/ 26 w 38"/>
                <a:gd name="T5" fmla="*/ 2 h 13"/>
                <a:gd name="T6" fmla="*/ 21 w 38"/>
                <a:gd name="T7" fmla="*/ 0 h 13"/>
                <a:gd name="T8" fmla="*/ 16 w 38"/>
                <a:gd name="T9" fmla="*/ 0 h 13"/>
                <a:gd name="T10" fmla="*/ 13 w 38"/>
                <a:gd name="T11" fmla="*/ 1 h 13"/>
                <a:gd name="T12" fmla="*/ 7 w 38"/>
                <a:gd name="T13" fmla="*/ 3 h 13"/>
                <a:gd name="T14" fmla="*/ 4 w 38"/>
                <a:gd name="T15" fmla="*/ 4 h 13"/>
                <a:gd name="T16" fmla="*/ 0 w 38"/>
                <a:gd name="T17" fmla="*/ 8 h 13"/>
                <a:gd name="T18" fmla="*/ 4 w 38"/>
                <a:gd name="T19" fmla="*/ 11 h 13"/>
                <a:gd name="T20" fmla="*/ 7 w 38"/>
                <a:gd name="T21" fmla="*/ 9 h 13"/>
                <a:gd name="T22" fmla="*/ 10 w 38"/>
                <a:gd name="T23" fmla="*/ 7 h 13"/>
                <a:gd name="T24" fmla="*/ 13 w 38"/>
                <a:gd name="T25" fmla="*/ 7 h 13"/>
                <a:gd name="T26" fmla="*/ 16 w 38"/>
                <a:gd name="T27" fmla="*/ 6 h 13"/>
                <a:gd name="T28" fmla="*/ 21 w 38"/>
                <a:gd name="T29" fmla="*/ 6 h 13"/>
                <a:gd name="T30" fmla="*/ 24 w 38"/>
                <a:gd name="T31" fmla="*/ 7 h 13"/>
                <a:gd name="T32" fmla="*/ 28 w 38"/>
                <a:gd name="T33" fmla="*/ 8 h 13"/>
                <a:gd name="T34" fmla="*/ 30 w 38"/>
                <a:gd name="T35" fmla="*/ 11 h 13"/>
                <a:gd name="T36" fmla="*/ 34 w 38"/>
                <a:gd name="T37" fmla="*/ 7 h 1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8" h="13">
                  <a:moveTo>
                    <a:pt x="38" y="8"/>
                  </a:moveTo>
                  <a:lnTo>
                    <a:pt x="34" y="4"/>
                  </a:lnTo>
                  <a:lnTo>
                    <a:pt x="29" y="2"/>
                  </a:lnTo>
                  <a:lnTo>
                    <a:pt x="24" y="0"/>
                  </a:lnTo>
                  <a:lnTo>
                    <a:pt x="18" y="0"/>
                  </a:lnTo>
                  <a:lnTo>
                    <a:pt x="14" y="1"/>
                  </a:lnTo>
                  <a:lnTo>
                    <a:pt x="8" y="3"/>
                  </a:lnTo>
                  <a:lnTo>
                    <a:pt x="4" y="5"/>
                  </a:lnTo>
                  <a:lnTo>
                    <a:pt x="0" y="9"/>
                  </a:lnTo>
                  <a:lnTo>
                    <a:pt x="4" y="13"/>
                  </a:lnTo>
                  <a:lnTo>
                    <a:pt x="8" y="11"/>
                  </a:lnTo>
                  <a:lnTo>
                    <a:pt x="11" y="8"/>
                  </a:lnTo>
                  <a:lnTo>
                    <a:pt x="14" y="8"/>
                  </a:lnTo>
                  <a:lnTo>
                    <a:pt x="18" y="7"/>
                  </a:lnTo>
                  <a:lnTo>
                    <a:pt x="23" y="7"/>
                  </a:lnTo>
                  <a:lnTo>
                    <a:pt x="27" y="8"/>
                  </a:lnTo>
                  <a:lnTo>
                    <a:pt x="31" y="9"/>
                  </a:lnTo>
                  <a:lnTo>
                    <a:pt x="34" y="13"/>
                  </a:lnTo>
                  <a:lnTo>
                    <a:pt x="38" y="8"/>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40" name="Freeform 435">
              <a:extLst>
                <a:ext uri="{FF2B5EF4-FFF2-40B4-BE49-F238E27FC236}">
                  <a16:creationId xmlns:a16="http://schemas.microsoft.com/office/drawing/2014/main" id="{76DA3DE2-62B2-4EBC-AC7C-C97E9BB64277}"/>
                </a:ext>
              </a:extLst>
            </p:cNvPr>
            <p:cNvSpPr>
              <a:spLocks/>
            </p:cNvSpPr>
            <p:nvPr/>
          </p:nvSpPr>
          <p:spPr bwMode="auto">
            <a:xfrm>
              <a:off x="2163" y="1952"/>
              <a:ext cx="783" cy="448"/>
            </a:xfrm>
            <a:custGeom>
              <a:avLst/>
              <a:gdLst>
                <a:gd name="T0" fmla="*/ 0 w 874"/>
                <a:gd name="T1" fmla="*/ 22 h 504"/>
                <a:gd name="T2" fmla="*/ 45 w 874"/>
                <a:gd name="T3" fmla="*/ 60 h 504"/>
                <a:gd name="T4" fmla="*/ 90 w 874"/>
                <a:gd name="T5" fmla="*/ 97 h 504"/>
                <a:gd name="T6" fmla="*/ 138 w 874"/>
                <a:gd name="T7" fmla="*/ 132 h 504"/>
                <a:gd name="T8" fmla="*/ 184 w 874"/>
                <a:gd name="T9" fmla="*/ 166 h 504"/>
                <a:gd name="T10" fmla="*/ 231 w 874"/>
                <a:gd name="T11" fmla="*/ 200 h 504"/>
                <a:gd name="T12" fmla="*/ 280 w 874"/>
                <a:gd name="T13" fmla="*/ 232 h 504"/>
                <a:gd name="T14" fmla="*/ 327 w 874"/>
                <a:gd name="T15" fmla="*/ 262 h 504"/>
                <a:gd name="T16" fmla="*/ 376 w 874"/>
                <a:gd name="T17" fmla="*/ 291 h 504"/>
                <a:gd name="T18" fmla="*/ 426 w 874"/>
                <a:gd name="T19" fmla="*/ 316 h 504"/>
                <a:gd name="T20" fmla="*/ 475 w 874"/>
                <a:gd name="T21" fmla="*/ 341 h 504"/>
                <a:gd name="T22" fmla="*/ 525 w 874"/>
                <a:gd name="T23" fmla="*/ 365 h 504"/>
                <a:gd name="T24" fmla="*/ 574 w 874"/>
                <a:gd name="T25" fmla="*/ 387 h 504"/>
                <a:gd name="T26" fmla="*/ 625 w 874"/>
                <a:gd name="T27" fmla="*/ 404 h 504"/>
                <a:gd name="T28" fmla="*/ 676 w 874"/>
                <a:gd name="T29" fmla="*/ 421 h 504"/>
                <a:gd name="T30" fmla="*/ 727 w 874"/>
                <a:gd name="T31" fmla="*/ 436 h 504"/>
                <a:gd name="T32" fmla="*/ 779 w 874"/>
                <a:gd name="T33" fmla="*/ 448 h 504"/>
                <a:gd name="T34" fmla="*/ 758 w 874"/>
                <a:gd name="T35" fmla="*/ 420 h 504"/>
                <a:gd name="T36" fmla="*/ 708 w 874"/>
                <a:gd name="T37" fmla="*/ 406 h 504"/>
                <a:gd name="T38" fmla="*/ 658 w 874"/>
                <a:gd name="T39" fmla="*/ 391 h 504"/>
                <a:gd name="T40" fmla="*/ 608 w 874"/>
                <a:gd name="T41" fmla="*/ 374 h 504"/>
                <a:gd name="T42" fmla="*/ 558 w 874"/>
                <a:gd name="T43" fmla="*/ 354 h 504"/>
                <a:gd name="T44" fmla="*/ 509 w 874"/>
                <a:gd name="T45" fmla="*/ 332 h 504"/>
                <a:gd name="T46" fmla="*/ 460 w 874"/>
                <a:gd name="T47" fmla="*/ 309 h 504"/>
                <a:gd name="T48" fmla="*/ 411 w 874"/>
                <a:gd name="T49" fmla="*/ 284 h 504"/>
                <a:gd name="T50" fmla="*/ 364 w 874"/>
                <a:gd name="T51" fmla="*/ 257 h 504"/>
                <a:gd name="T52" fmla="*/ 316 w 874"/>
                <a:gd name="T53" fmla="*/ 228 h 504"/>
                <a:gd name="T54" fmla="*/ 268 w 874"/>
                <a:gd name="T55" fmla="*/ 196 h 504"/>
                <a:gd name="T56" fmla="*/ 221 w 874"/>
                <a:gd name="T57" fmla="*/ 164 h 504"/>
                <a:gd name="T58" fmla="*/ 175 w 874"/>
                <a:gd name="T59" fmla="*/ 131 h 504"/>
                <a:gd name="T60" fmla="*/ 128 w 874"/>
                <a:gd name="T61" fmla="*/ 96 h 504"/>
                <a:gd name="T62" fmla="*/ 83 w 874"/>
                <a:gd name="T63" fmla="*/ 60 h 504"/>
                <a:gd name="T64" fmla="*/ 38 w 874"/>
                <a:gd name="T65" fmla="*/ 23 h 504"/>
                <a:gd name="T66" fmla="*/ 2 w 874"/>
                <a:gd name="T67" fmla="*/ 4 h 504"/>
                <a:gd name="T68" fmla="*/ 9 w 874"/>
                <a:gd name="T69" fmla="*/ 0 h 504"/>
                <a:gd name="T70" fmla="*/ 13 w 874"/>
                <a:gd name="T71" fmla="*/ 24 h 5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74" h="504">
                  <a:moveTo>
                    <a:pt x="15" y="27"/>
                  </a:moveTo>
                  <a:lnTo>
                    <a:pt x="0" y="25"/>
                  </a:lnTo>
                  <a:lnTo>
                    <a:pt x="25" y="46"/>
                  </a:lnTo>
                  <a:lnTo>
                    <a:pt x="50" y="67"/>
                  </a:lnTo>
                  <a:lnTo>
                    <a:pt x="76" y="88"/>
                  </a:lnTo>
                  <a:lnTo>
                    <a:pt x="101" y="109"/>
                  </a:lnTo>
                  <a:lnTo>
                    <a:pt x="127" y="129"/>
                  </a:lnTo>
                  <a:lnTo>
                    <a:pt x="154" y="149"/>
                  </a:lnTo>
                  <a:lnTo>
                    <a:pt x="179" y="169"/>
                  </a:lnTo>
                  <a:lnTo>
                    <a:pt x="205" y="187"/>
                  </a:lnTo>
                  <a:lnTo>
                    <a:pt x="233" y="206"/>
                  </a:lnTo>
                  <a:lnTo>
                    <a:pt x="258" y="225"/>
                  </a:lnTo>
                  <a:lnTo>
                    <a:pt x="285" y="243"/>
                  </a:lnTo>
                  <a:lnTo>
                    <a:pt x="312" y="261"/>
                  </a:lnTo>
                  <a:lnTo>
                    <a:pt x="338" y="278"/>
                  </a:lnTo>
                  <a:lnTo>
                    <a:pt x="365" y="295"/>
                  </a:lnTo>
                  <a:lnTo>
                    <a:pt x="393" y="311"/>
                  </a:lnTo>
                  <a:lnTo>
                    <a:pt x="420" y="327"/>
                  </a:lnTo>
                  <a:lnTo>
                    <a:pt x="447" y="342"/>
                  </a:lnTo>
                  <a:lnTo>
                    <a:pt x="475" y="356"/>
                  </a:lnTo>
                  <a:lnTo>
                    <a:pt x="502" y="371"/>
                  </a:lnTo>
                  <a:lnTo>
                    <a:pt x="530" y="384"/>
                  </a:lnTo>
                  <a:lnTo>
                    <a:pt x="557" y="397"/>
                  </a:lnTo>
                  <a:lnTo>
                    <a:pt x="586" y="411"/>
                  </a:lnTo>
                  <a:lnTo>
                    <a:pt x="613" y="423"/>
                  </a:lnTo>
                  <a:lnTo>
                    <a:pt x="641" y="435"/>
                  </a:lnTo>
                  <a:lnTo>
                    <a:pt x="670" y="445"/>
                  </a:lnTo>
                  <a:lnTo>
                    <a:pt x="698" y="455"/>
                  </a:lnTo>
                  <a:lnTo>
                    <a:pt x="726" y="465"/>
                  </a:lnTo>
                  <a:lnTo>
                    <a:pt x="755" y="474"/>
                  </a:lnTo>
                  <a:lnTo>
                    <a:pt x="784" y="483"/>
                  </a:lnTo>
                  <a:lnTo>
                    <a:pt x="812" y="491"/>
                  </a:lnTo>
                  <a:lnTo>
                    <a:pt x="841" y="498"/>
                  </a:lnTo>
                  <a:lnTo>
                    <a:pt x="869" y="504"/>
                  </a:lnTo>
                  <a:lnTo>
                    <a:pt x="874" y="478"/>
                  </a:lnTo>
                  <a:lnTo>
                    <a:pt x="846" y="472"/>
                  </a:lnTo>
                  <a:lnTo>
                    <a:pt x="818" y="465"/>
                  </a:lnTo>
                  <a:lnTo>
                    <a:pt x="790" y="457"/>
                  </a:lnTo>
                  <a:lnTo>
                    <a:pt x="762" y="449"/>
                  </a:lnTo>
                  <a:lnTo>
                    <a:pt x="734" y="440"/>
                  </a:lnTo>
                  <a:lnTo>
                    <a:pt x="706" y="431"/>
                  </a:lnTo>
                  <a:lnTo>
                    <a:pt x="679" y="421"/>
                  </a:lnTo>
                  <a:lnTo>
                    <a:pt x="651" y="410"/>
                  </a:lnTo>
                  <a:lnTo>
                    <a:pt x="623" y="398"/>
                  </a:lnTo>
                  <a:lnTo>
                    <a:pt x="596" y="388"/>
                  </a:lnTo>
                  <a:lnTo>
                    <a:pt x="568" y="374"/>
                  </a:lnTo>
                  <a:lnTo>
                    <a:pt x="542" y="361"/>
                  </a:lnTo>
                  <a:lnTo>
                    <a:pt x="514" y="348"/>
                  </a:lnTo>
                  <a:lnTo>
                    <a:pt x="487" y="333"/>
                  </a:lnTo>
                  <a:lnTo>
                    <a:pt x="459" y="319"/>
                  </a:lnTo>
                  <a:lnTo>
                    <a:pt x="433" y="304"/>
                  </a:lnTo>
                  <a:lnTo>
                    <a:pt x="406" y="289"/>
                  </a:lnTo>
                  <a:lnTo>
                    <a:pt x="379" y="272"/>
                  </a:lnTo>
                  <a:lnTo>
                    <a:pt x="353" y="256"/>
                  </a:lnTo>
                  <a:lnTo>
                    <a:pt x="326" y="239"/>
                  </a:lnTo>
                  <a:lnTo>
                    <a:pt x="299" y="221"/>
                  </a:lnTo>
                  <a:lnTo>
                    <a:pt x="273" y="204"/>
                  </a:lnTo>
                  <a:lnTo>
                    <a:pt x="247" y="185"/>
                  </a:lnTo>
                  <a:lnTo>
                    <a:pt x="220" y="167"/>
                  </a:lnTo>
                  <a:lnTo>
                    <a:pt x="195" y="147"/>
                  </a:lnTo>
                  <a:lnTo>
                    <a:pt x="169" y="128"/>
                  </a:lnTo>
                  <a:lnTo>
                    <a:pt x="143" y="108"/>
                  </a:lnTo>
                  <a:lnTo>
                    <a:pt x="118" y="89"/>
                  </a:lnTo>
                  <a:lnTo>
                    <a:pt x="93" y="68"/>
                  </a:lnTo>
                  <a:lnTo>
                    <a:pt x="67" y="47"/>
                  </a:lnTo>
                  <a:lnTo>
                    <a:pt x="42" y="26"/>
                  </a:lnTo>
                  <a:lnTo>
                    <a:pt x="17" y="5"/>
                  </a:lnTo>
                  <a:lnTo>
                    <a:pt x="2" y="4"/>
                  </a:lnTo>
                  <a:lnTo>
                    <a:pt x="17" y="5"/>
                  </a:lnTo>
                  <a:lnTo>
                    <a:pt x="10" y="0"/>
                  </a:lnTo>
                  <a:lnTo>
                    <a:pt x="2" y="4"/>
                  </a:lnTo>
                  <a:lnTo>
                    <a:pt x="15" y="27"/>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41" name="Freeform 436">
              <a:extLst>
                <a:ext uri="{FF2B5EF4-FFF2-40B4-BE49-F238E27FC236}">
                  <a16:creationId xmlns:a16="http://schemas.microsoft.com/office/drawing/2014/main" id="{86F115BF-AB74-F022-61E9-919A594F2FAB}"/>
                </a:ext>
              </a:extLst>
            </p:cNvPr>
            <p:cNvSpPr>
              <a:spLocks/>
            </p:cNvSpPr>
            <p:nvPr/>
          </p:nvSpPr>
          <p:spPr bwMode="auto">
            <a:xfrm>
              <a:off x="2096" y="1956"/>
              <a:ext cx="81" cy="178"/>
            </a:xfrm>
            <a:custGeom>
              <a:avLst/>
              <a:gdLst>
                <a:gd name="T0" fmla="*/ 28 w 90"/>
                <a:gd name="T1" fmla="*/ 156 h 200"/>
                <a:gd name="T2" fmla="*/ 35 w 90"/>
                <a:gd name="T3" fmla="*/ 163 h 200"/>
                <a:gd name="T4" fmla="*/ 31 w 90"/>
                <a:gd name="T5" fmla="*/ 150 h 200"/>
                <a:gd name="T6" fmla="*/ 28 w 90"/>
                <a:gd name="T7" fmla="*/ 140 h 200"/>
                <a:gd name="T8" fmla="*/ 26 w 90"/>
                <a:gd name="T9" fmla="*/ 129 h 200"/>
                <a:gd name="T10" fmla="*/ 24 w 90"/>
                <a:gd name="T11" fmla="*/ 117 h 200"/>
                <a:gd name="T12" fmla="*/ 23 w 90"/>
                <a:gd name="T13" fmla="*/ 109 h 200"/>
                <a:gd name="T14" fmla="*/ 23 w 90"/>
                <a:gd name="T15" fmla="*/ 98 h 200"/>
                <a:gd name="T16" fmla="*/ 24 w 90"/>
                <a:gd name="T17" fmla="*/ 88 h 200"/>
                <a:gd name="T18" fmla="*/ 26 w 90"/>
                <a:gd name="T19" fmla="*/ 80 h 200"/>
                <a:gd name="T20" fmla="*/ 29 w 90"/>
                <a:gd name="T21" fmla="*/ 71 h 200"/>
                <a:gd name="T22" fmla="*/ 32 w 90"/>
                <a:gd name="T23" fmla="*/ 63 h 200"/>
                <a:gd name="T24" fmla="*/ 37 w 90"/>
                <a:gd name="T25" fmla="*/ 55 h 200"/>
                <a:gd name="T26" fmla="*/ 43 w 90"/>
                <a:gd name="T27" fmla="*/ 48 h 200"/>
                <a:gd name="T28" fmla="*/ 50 w 90"/>
                <a:gd name="T29" fmla="*/ 40 h 200"/>
                <a:gd name="T30" fmla="*/ 59 w 90"/>
                <a:gd name="T31" fmla="*/ 34 h 200"/>
                <a:gd name="T32" fmla="*/ 68 w 90"/>
                <a:gd name="T33" fmla="*/ 26 h 200"/>
                <a:gd name="T34" fmla="*/ 81 w 90"/>
                <a:gd name="T35" fmla="*/ 20 h 200"/>
                <a:gd name="T36" fmla="*/ 69 w 90"/>
                <a:gd name="T37" fmla="*/ 0 h 200"/>
                <a:gd name="T38" fmla="*/ 57 w 90"/>
                <a:gd name="T39" fmla="*/ 7 h 200"/>
                <a:gd name="T40" fmla="*/ 45 w 90"/>
                <a:gd name="T41" fmla="*/ 14 h 200"/>
                <a:gd name="T42" fmla="*/ 34 w 90"/>
                <a:gd name="T43" fmla="*/ 23 h 200"/>
                <a:gd name="T44" fmla="*/ 26 w 90"/>
                <a:gd name="T45" fmla="*/ 32 h 200"/>
                <a:gd name="T46" fmla="*/ 17 w 90"/>
                <a:gd name="T47" fmla="*/ 42 h 200"/>
                <a:gd name="T48" fmla="*/ 12 w 90"/>
                <a:gd name="T49" fmla="*/ 53 h 200"/>
                <a:gd name="T50" fmla="*/ 6 w 90"/>
                <a:gd name="T51" fmla="*/ 63 h 200"/>
                <a:gd name="T52" fmla="*/ 3 w 90"/>
                <a:gd name="T53" fmla="*/ 74 h 200"/>
                <a:gd name="T54" fmla="*/ 1 w 90"/>
                <a:gd name="T55" fmla="*/ 85 h 200"/>
                <a:gd name="T56" fmla="*/ 0 w 90"/>
                <a:gd name="T57" fmla="*/ 97 h 200"/>
                <a:gd name="T58" fmla="*/ 0 w 90"/>
                <a:gd name="T59" fmla="*/ 109 h 200"/>
                <a:gd name="T60" fmla="*/ 1 w 90"/>
                <a:gd name="T61" fmla="*/ 121 h 200"/>
                <a:gd name="T62" fmla="*/ 3 w 90"/>
                <a:gd name="T63" fmla="*/ 133 h 200"/>
                <a:gd name="T64" fmla="*/ 5 w 90"/>
                <a:gd name="T65" fmla="*/ 146 h 200"/>
                <a:gd name="T66" fmla="*/ 9 w 90"/>
                <a:gd name="T67" fmla="*/ 158 h 200"/>
                <a:gd name="T68" fmla="*/ 14 w 90"/>
                <a:gd name="T69" fmla="*/ 171 h 200"/>
                <a:gd name="T70" fmla="*/ 20 w 90"/>
                <a:gd name="T71" fmla="*/ 178 h 200"/>
                <a:gd name="T72" fmla="*/ 14 w 90"/>
                <a:gd name="T73" fmla="*/ 171 h 200"/>
                <a:gd name="T74" fmla="*/ 14 w 90"/>
                <a:gd name="T75" fmla="*/ 175 h 200"/>
                <a:gd name="T76" fmla="*/ 20 w 90"/>
                <a:gd name="T77" fmla="*/ 178 h 200"/>
                <a:gd name="T78" fmla="*/ 28 w 90"/>
                <a:gd name="T79" fmla="*/ 156 h 2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0" h="200">
                  <a:moveTo>
                    <a:pt x="31" y="175"/>
                  </a:moveTo>
                  <a:lnTo>
                    <a:pt x="39" y="183"/>
                  </a:lnTo>
                  <a:lnTo>
                    <a:pt x="34" y="169"/>
                  </a:lnTo>
                  <a:lnTo>
                    <a:pt x="31" y="157"/>
                  </a:lnTo>
                  <a:lnTo>
                    <a:pt x="29" y="145"/>
                  </a:lnTo>
                  <a:lnTo>
                    <a:pt x="27" y="132"/>
                  </a:lnTo>
                  <a:lnTo>
                    <a:pt x="25" y="122"/>
                  </a:lnTo>
                  <a:lnTo>
                    <a:pt x="25" y="110"/>
                  </a:lnTo>
                  <a:lnTo>
                    <a:pt x="27" y="99"/>
                  </a:lnTo>
                  <a:lnTo>
                    <a:pt x="29" y="90"/>
                  </a:lnTo>
                  <a:lnTo>
                    <a:pt x="32" y="80"/>
                  </a:lnTo>
                  <a:lnTo>
                    <a:pt x="36" y="71"/>
                  </a:lnTo>
                  <a:lnTo>
                    <a:pt x="41" y="62"/>
                  </a:lnTo>
                  <a:lnTo>
                    <a:pt x="48" y="54"/>
                  </a:lnTo>
                  <a:lnTo>
                    <a:pt x="56" y="45"/>
                  </a:lnTo>
                  <a:lnTo>
                    <a:pt x="66" y="38"/>
                  </a:lnTo>
                  <a:lnTo>
                    <a:pt x="76" y="29"/>
                  </a:lnTo>
                  <a:lnTo>
                    <a:pt x="90" y="23"/>
                  </a:lnTo>
                  <a:lnTo>
                    <a:pt x="77" y="0"/>
                  </a:lnTo>
                  <a:lnTo>
                    <a:pt x="63" y="8"/>
                  </a:lnTo>
                  <a:lnTo>
                    <a:pt x="50" y="16"/>
                  </a:lnTo>
                  <a:lnTo>
                    <a:pt x="38" y="26"/>
                  </a:lnTo>
                  <a:lnTo>
                    <a:pt x="29" y="36"/>
                  </a:lnTo>
                  <a:lnTo>
                    <a:pt x="19" y="47"/>
                  </a:lnTo>
                  <a:lnTo>
                    <a:pt x="13" y="59"/>
                  </a:lnTo>
                  <a:lnTo>
                    <a:pt x="7" y="71"/>
                  </a:lnTo>
                  <a:lnTo>
                    <a:pt x="3" y="83"/>
                  </a:lnTo>
                  <a:lnTo>
                    <a:pt x="1" y="96"/>
                  </a:lnTo>
                  <a:lnTo>
                    <a:pt x="0" y="109"/>
                  </a:lnTo>
                  <a:lnTo>
                    <a:pt x="0" y="122"/>
                  </a:lnTo>
                  <a:lnTo>
                    <a:pt x="1" y="136"/>
                  </a:lnTo>
                  <a:lnTo>
                    <a:pt x="3" y="149"/>
                  </a:lnTo>
                  <a:lnTo>
                    <a:pt x="5" y="164"/>
                  </a:lnTo>
                  <a:lnTo>
                    <a:pt x="10" y="178"/>
                  </a:lnTo>
                  <a:lnTo>
                    <a:pt x="15" y="192"/>
                  </a:lnTo>
                  <a:lnTo>
                    <a:pt x="22" y="200"/>
                  </a:lnTo>
                  <a:lnTo>
                    <a:pt x="15" y="192"/>
                  </a:lnTo>
                  <a:lnTo>
                    <a:pt x="16" y="197"/>
                  </a:lnTo>
                  <a:lnTo>
                    <a:pt x="22" y="200"/>
                  </a:lnTo>
                  <a:lnTo>
                    <a:pt x="31" y="175"/>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42" name="Freeform 437">
              <a:extLst>
                <a:ext uri="{FF2B5EF4-FFF2-40B4-BE49-F238E27FC236}">
                  <a16:creationId xmlns:a16="http://schemas.microsoft.com/office/drawing/2014/main" id="{669DDCF4-2AC0-8962-BD57-48D46EBBC2DA}"/>
                </a:ext>
              </a:extLst>
            </p:cNvPr>
            <p:cNvSpPr>
              <a:spLocks/>
            </p:cNvSpPr>
            <p:nvPr/>
          </p:nvSpPr>
          <p:spPr bwMode="auto">
            <a:xfrm>
              <a:off x="2116" y="2111"/>
              <a:ext cx="139" cy="74"/>
            </a:xfrm>
            <a:custGeom>
              <a:avLst/>
              <a:gdLst>
                <a:gd name="T0" fmla="*/ 139 w 156"/>
                <a:gd name="T1" fmla="*/ 52 h 83"/>
                <a:gd name="T2" fmla="*/ 139 w 156"/>
                <a:gd name="T3" fmla="*/ 52 h 83"/>
                <a:gd name="T4" fmla="*/ 131 w 156"/>
                <a:gd name="T5" fmla="*/ 49 h 83"/>
                <a:gd name="T6" fmla="*/ 122 w 156"/>
                <a:gd name="T7" fmla="*/ 45 h 83"/>
                <a:gd name="T8" fmla="*/ 115 w 156"/>
                <a:gd name="T9" fmla="*/ 42 h 83"/>
                <a:gd name="T10" fmla="*/ 106 w 156"/>
                <a:gd name="T11" fmla="*/ 39 h 83"/>
                <a:gd name="T12" fmla="*/ 98 w 156"/>
                <a:gd name="T13" fmla="*/ 37 h 83"/>
                <a:gd name="T14" fmla="*/ 90 w 156"/>
                <a:gd name="T15" fmla="*/ 32 h 83"/>
                <a:gd name="T16" fmla="*/ 82 w 156"/>
                <a:gd name="T17" fmla="*/ 29 h 83"/>
                <a:gd name="T18" fmla="*/ 74 w 156"/>
                <a:gd name="T19" fmla="*/ 26 h 83"/>
                <a:gd name="T20" fmla="*/ 66 w 156"/>
                <a:gd name="T21" fmla="*/ 22 h 83"/>
                <a:gd name="T22" fmla="*/ 58 w 156"/>
                <a:gd name="T23" fmla="*/ 20 h 83"/>
                <a:gd name="T24" fmla="*/ 49 w 156"/>
                <a:gd name="T25" fmla="*/ 16 h 83"/>
                <a:gd name="T26" fmla="*/ 42 w 156"/>
                <a:gd name="T27" fmla="*/ 12 h 83"/>
                <a:gd name="T28" fmla="*/ 33 w 156"/>
                <a:gd name="T29" fmla="*/ 10 h 83"/>
                <a:gd name="T30" fmla="*/ 26 w 156"/>
                <a:gd name="T31" fmla="*/ 7 h 83"/>
                <a:gd name="T32" fmla="*/ 17 w 156"/>
                <a:gd name="T33" fmla="*/ 4 h 83"/>
                <a:gd name="T34" fmla="*/ 8 w 156"/>
                <a:gd name="T35" fmla="*/ 0 h 83"/>
                <a:gd name="T36" fmla="*/ 0 w 156"/>
                <a:gd name="T37" fmla="*/ 22 h 83"/>
                <a:gd name="T38" fmla="*/ 9 w 156"/>
                <a:gd name="T39" fmla="*/ 25 h 83"/>
                <a:gd name="T40" fmla="*/ 17 w 156"/>
                <a:gd name="T41" fmla="*/ 29 h 83"/>
                <a:gd name="T42" fmla="*/ 24 w 156"/>
                <a:gd name="T43" fmla="*/ 32 h 83"/>
                <a:gd name="T44" fmla="*/ 33 w 156"/>
                <a:gd name="T45" fmla="*/ 35 h 83"/>
                <a:gd name="T46" fmla="*/ 40 w 156"/>
                <a:gd name="T47" fmla="*/ 37 h 83"/>
                <a:gd name="T48" fmla="*/ 49 w 156"/>
                <a:gd name="T49" fmla="*/ 41 h 83"/>
                <a:gd name="T50" fmla="*/ 57 w 156"/>
                <a:gd name="T51" fmla="*/ 45 h 83"/>
                <a:gd name="T52" fmla="*/ 65 w 156"/>
                <a:gd name="T53" fmla="*/ 48 h 83"/>
                <a:gd name="T54" fmla="*/ 73 w 156"/>
                <a:gd name="T55" fmla="*/ 51 h 83"/>
                <a:gd name="T56" fmla="*/ 81 w 156"/>
                <a:gd name="T57" fmla="*/ 53 h 83"/>
                <a:gd name="T58" fmla="*/ 89 w 156"/>
                <a:gd name="T59" fmla="*/ 57 h 83"/>
                <a:gd name="T60" fmla="*/ 97 w 156"/>
                <a:gd name="T61" fmla="*/ 61 h 83"/>
                <a:gd name="T62" fmla="*/ 106 w 156"/>
                <a:gd name="T63" fmla="*/ 64 h 83"/>
                <a:gd name="T64" fmla="*/ 114 w 156"/>
                <a:gd name="T65" fmla="*/ 67 h 83"/>
                <a:gd name="T66" fmla="*/ 122 w 156"/>
                <a:gd name="T67" fmla="*/ 70 h 83"/>
                <a:gd name="T68" fmla="*/ 131 w 156"/>
                <a:gd name="T69" fmla="*/ 74 h 83"/>
                <a:gd name="T70" fmla="*/ 131 w 156"/>
                <a:gd name="T71" fmla="*/ 74 h 83"/>
                <a:gd name="T72" fmla="*/ 139 w 156"/>
                <a:gd name="T73" fmla="*/ 52 h 8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56" h="83">
                  <a:moveTo>
                    <a:pt x="156" y="58"/>
                  </a:moveTo>
                  <a:lnTo>
                    <a:pt x="156" y="58"/>
                  </a:lnTo>
                  <a:lnTo>
                    <a:pt x="147" y="55"/>
                  </a:lnTo>
                  <a:lnTo>
                    <a:pt x="137" y="50"/>
                  </a:lnTo>
                  <a:lnTo>
                    <a:pt x="129" y="47"/>
                  </a:lnTo>
                  <a:lnTo>
                    <a:pt x="119" y="44"/>
                  </a:lnTo>
                  <a:lnTo>
                    <a:pt x="110" y="41"/>
                  </a:lnTo>
                  <a:lnTo>
                    <a:pt x="101" y="36"/>
                  </a:lnTo>
                  <a:lnTo>
                    <a:pt x="92" y="33"/>
                  </a:lnTo>
                  <a:lnTo>
                    <a:pt x="83" y="29"/>
                  </a:lnTo>
                  <a:lnTo>
                    <a:pt x="74" y="25"/>
                  </a:lnTo>
                  <a:lnTo>
                    <a:pt x="65" y="22"/>
                  </a:lnTo>
                  <a:lnTo>
                    <a:pt x="55" y="18"/>
                  </a:lnTo>
                  <a:lnTo>
                    <a:pt x="47" y="14"/>
                  </a:lnTo>
                  <a:lnTo>
                    <a:pt x="37" y="11"/>
                  </a:lnTo>
                  <a:lnTo>
                    <a:pt x="29" y="8"/>
                  </a:lnTo>
                  <a:lnTo>
                    <a:pt x="19" y="4"/>
                  </a:lnTo>
                  <a:lnTo>
                    <a:pt x="9" y="0"/>
                  </a:lnTo>
                  <a:lnTo>
                    <a:pt x="0" y="25"/>
                  </a:lnTo>
                  <a:lnTo>
                    <a:pt x="10" y="28"/>
                  </a:lnTo>
                  <a:lnTo>
                    <a:pt x="19" y="32"/>
                  </a:lnTo>
                  <a:lnTo>
                    <a:pt x="27" y="36"/>
                  </a:lnTo>
                  <a:lnTo>
                    <a:pt x="37" y="39"/>
                  </a:lnTo>
                  <a:lnTo>
                    <a:pt x="45" y="42"/>
                  </a:lnTo>
                  <a:lnTo>
                    <a:pt x="55" y="46"/>
                  </a:lnTo>
                  <a:lnTo>
                    <a:pt x="64" y="50"/>
                  </a:lnTo>
                  <a:lnTo>
                    <a:pt x="73" y="54"/>
                  </a:lnTo>
                  <a:lnTo>
                    <a:pt x="82" y="57"/>
                  </a:lnTo>
                  <a:lnTo>
                    <a:pt x="91" y="60"/>
                  </a:lnTo>
                  <a:lnTo>
                    <a:pt x="100" y="64"/>
                  </a:lnTo>
                  <a:lnTo>
                    <a:pt x="109" y="68"/>
                  </a:lnTo>
                  <a:lnTo>
                    <a:pt x="119" y="72"/>
                  </a:lnTo>
                  <a:lnTo>
                    <a:pt x="128" y="75"/>
                  </a:lnTo>
                  <a:lnTo>
                    <a:pt x="137" y="79"/>
                  </a:lnTo>
                  <a:lnTo>
                    <a:pt x="147" y="83"/>
                  </a:lnTo>
                  <a:lnTo>
                    <a:pt x="156" y="58"/>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43" name="Freeform 438">
              <a:extLst>
                <a:ext uri="{FF2B5EF4-FFF2-40B4-BE49-F238E27FC236}">
                  <a16:creationId xmlns:a16="http://schemas.microsoft.com/office/drawing/2014/main" id="{AE19AA0F-B0B1-11D7-4108-84C3708343D4}"/>
                </a:ext>
              </a:extLst>
            </p:cNvPr>
            <p:cNvSpPr>
              <a:spLocks/>
            </p:cNvSpPr>
            <p:nvPr/>
          </p:nvSpPr>
          <p:spPr bwMode="auto">
            <a:xfrm>
              <a:off x="2247" y="2163"/>
              <a:ext cx="98" cy="56"/>
            </a:xfrm>
            <a:custGeom>
              <a:avLst/>
              <a:gdLst>
                <a:gd name="T0" fmla="*/ 98 w 110"/>
                <a:gd name="T1" fmla="*/ 36 h 63"/>
                <a:gd name="T2" fmla="*/ 97 w 110"/>
                <a:gd name="T3" fmla="*/ 35 h 63"/>
                <a:gd name="T4" fmla="*/ 8 w 110"/>
                <a:gd name="T5" fmla="*/ 0 h 63"/>
                <a:gd name="T6" fmla="*/ 0 w 110"/>
                <a:gd name="T7" fmla="*/ 22 h 63"/>
                <a:gd name="T8" fmla="*/ 88 w 110"/>
                <a:gd name="T9" fmla="*/ 56 h 63"/>
                <a:gd name="T10" fmla="*/ 88 w 110"/>
                <a:gd name="T11" fmla="*/ 56 h 63"/>
                <a:gd name="T12" fmla="*/ 98 w 110"/>
                <a:gd name="T13" fmla="*/ 36 h 6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0" h="63">
                  <a:moveTo>
                    <a:pt x="110" y="40"/>
                  </a:moveTo>
                  <a:lnTo>
                    <a:pt x="109" y="39"/>
                  </a:lnTo>
                  <a:lnTo>
                    <a:pt x="9" y="0"/>
                  </a:lnTo>
                  <a:lnTo>
                    <a:pt x="0" y="25"/>
                  </a:lnTo>
                  <a:lnTo>
                    <a:pt x="99" y="63"/>
                  </a:lnTo>
                  <a:lnTo>
                    <a:pt x="110" y="4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44" name="Freeform 439">
              <a:extLst>
                <a:ext uri="{FF2B5EF4-FFF2-40B4-BE49-F238E27FC236}">
                  <a16:creationId xmlns:a16="http://schemas.microsoft.com/office/drawing/2014/main" id="{AD19BC20-FA45-44B6-B5BB-164F1EBC6F22}"/>
                </a:ext>
              </a:extLst>
            </p:cNvPr>
            <p:cNvSpPr>
              <a:spLocks/>
            </p:cNvSpPr>
            <p:nvPr/>
          </p:nvSpPr>
          <p:spPr bwMode="auto">
            <a:xfrm>
              <a:off x="2336" y="2199"/>
              <a:ext cx="99" cy="82"/>
            </a:xfrm>
            <a:custGeom>
              <a:avLst/>
              <a:gdLst>
                <a:gd name="T0" fmla="*/ 98 w 111"/>
                <a:gd name="T1" fmla="*/ 66 h 92"/>
                <a:gd name="T2" fmla="*/ 99 w 111"/>
                <a:gd name="T3" fmla="*/ 67 h 92"/>
                <a:gd name="T4" fmla="*/ 95 w 111"/>
                <a:gd name="T5" fmla="*/ 62 h 92"/>
                <a:gd name="T6" fmla="*/ 90 w 111"/>
                <a:gd name="T7" fmla="*/ 56 h 92"/>
                <a:gd name="T8" fmla="*/ 86 w 111"/>
                <a:gd name="T9" fmla="*/ 52 h 92"/>
                <a:gd name="T10" fmla="*/ 81 w 111"/>
                <a:gd name="T11" fmla="*/ 47 h 92"/>
                <a:gd name="T12" fmla="*/ 76 w 111"/>
                <a:gd name="T13" fmla="*/ 43 h 92"/>
                <a:gd name="T14" fmla="*/ 70 w 111"/>
                <a:gd name="T15" fmla="*/ 38 h 92"/>
                <a:gd name="T16" fmla="*/ 65 w 111"/>
                <a:gd name="T17" fmla="*/ 33 h 92"/>
                <a:gd name="T18" fmla="*/ 59 w 111"/>
                <a:gd name="T19" fmla="*/ 29 h 92"/>
                <a:gd name="T20" fmla="*/ 54 w 111"/>
                <a:gd name="T21" fmla="*/ 24 h 92"/>
                <a:gd name="T22" fmla="*/ 48 w 111"/>
                <a:gd name="T23" fmla="*/ 21 h 92"/>
                <a:gd name="T24" fmla="*/ 43 w 111"/>
                <a:gd name="T25" fmla="*/ 16 h 92"/>
                <a:gd name="T26" fmla="*/ 37 w 111"/>
                <a:gd name="T27" fmla="*/ 13 h 92"/>
                <a:gd name="T28" fmla="*/ 29 w 111"/>
                <a:gd name="T29" fmla="*/ 9 h 92"/>
                <a:gd name="T30" fmla="*/ 23 w 111"/>
                <a:gd name="T31" fmla="*/ 6 h 92"/>
                <a:gd name="T32" fmla="*/ 16 w 111"/>
                <a:gd name="T33" fmla="*/ 4 h 92"/>
                <a:gd name="T34" fmla="*/ 10 w 111"/>
                <a:gd name="T35" fmla="*/ 0 h 92"/>
                <a:gd name="T36" fmla="*/ 0 w 111"/>
                <a:gd name="T37" fmla="*/ 21 h 92"/>
                <a:gd name="T38" fmla="*/ 6 w 111"/>
                <a:gd name="T39" fmla="*/ 24 h 92"/>
                <a:gd name="T40" fmla="*/ 12 w 111"/>
                <a:gd name="T41" fmla="*/ 28 h 92"/>
                <a:gd name="T42" fmla="*/ 19 w 111"/>
                <a:gd name="T43" fmla="*/ 30 h 92"/>
                <a:gd name="T44" fmla="*/ 24 w 111"/>
                <a:gd name="T45" fmla="*/ 33 h 92"/>
                <a:gd name="T46" fmla="*/ 29 w 111"/>
                <a:gd name="T47" fmla="*/ 37 h 92"/>
                <a:gd name="T48" fmla="*/ 36 w 111"/>
                <a:gd name="T49" fmla="*/ 40 h 92"/>
                <a:gd name="T50" fmla="*/ 41 w 111"/>
                <a:gd name="T51" fmla="*/ 44 h 92"/>
                <a:gd name="T52" fmla="*/ 45 w 111"/>
                <a:gd name="T53" fmla="*/ 47 h 92"/>
                <a:gd name="T54" fmla="*/ 50 w 111"/>
                <a:gd name="T55" fmla="*/ 51 h 92"/>
                <a:gd name="T56" fmla="*/ 54 w 111"/>
                <a:gd name="T57" fmla="*/ 54 h 92"/>
                <a:gd name="T58" fmla="*/ 60 w 111"/>
                <a:gd name="T59" fmla="*/ 59 h 92"/>
                <a:gd name="T60" fmla="*/ 63 w 111"/>
                <a:gd name="T61" fmla="*/ 63 h 92"/>
                <a:gd name="T62" fmla="*/ 69 w 111"/>
                <a:gd name="T63" fmla="*/ 68 h 92"/>
                <a:gd name="T64" fmla="*/ 73 w 111"/>
                <a:gd name="T65" fmla="*/ 72 h 92"/>
                <a:gd name="T66" fmla="*/ 77 w 111"/>
                <a:gd name="T67" fmla="*/ 77 h 92"/>
                <a:gd name="T68" fmla="*/ 79 w 111"/>
                <a:gd name="T69" fmla="*/ 81 h 92"/>
                <a:gd name="T70" fmla="*/ 80 w 111"/>
                <a:gd name="T71" fmla="*/ 82 h 92"/>
                <a:gd name="T72" fmla="*/ 98 w 111"/>
                <a:gd name="T73" fmla="*/ 6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1" h="92">
                  <a:moveTo>
                    <a:pt x="110" y="74"/>
                  </a:moveTo>
                  <a:lnTo>
                    <a:pt x="111" y="75"/>
                  </a:lnTo>
                  <a:lnTo>
                    <a:pt x="106" y="69"/>
                  </a:lnTo>
                  <a:lnTo>
                    <a:pt x="101" y="63"/>
                  </a:lnTo>
                  <a:lnTo>
                    <a:pt x="96" y="58"/>
                  </a:lnTo>
                  <a:lnTo>
                    <a:pt x="91" y="53"/>
                  </a:lnTo>
                  <a:lnTo>
                    <a:pt x="85" y="48"/>
                  </a:lnTo>
                  <a:lnTo>
                    <a:pt x="79" y="43"/>
                  </a:lnTo>
                  <a:lnTo>
                    <a:pt x="73" y="37"/>
                  </a:lnTo>
                  <a:lnTo>
                    <a:pt x="66" y="32"/>
                  </a:lnTo>
                  <a:lnTo>
                    <a:pt x="60" y="27"/>
                  </a:lnTo>
                  <a:lnTo>
                    <a:pt x="54" y="23"/>
                  </a:lnTo>
                  <a:lnTo>
                    <a:pt x="48" y="18"/>
                  </a:lnTo>
                  <a:lnTo>
                    <a:pt x="41" y="15"/>
                  </a:lnTo>
                  <a:lnTo>
                    <a:pt x="33" y="10"/>
                  </a:lnTo>
                  <a:lnTo>
                    <a:pt x="26" y="7"/>
                  </a:lnTo>
                  <a:lnTo>
                    <a:pt x="18" y="4"/>
                  </a:lnTo>
                  <a:lnTo>
                    <a:pt x="11" y="0"/>
                  </a:lnTo>
                  <a:lnTo>
                    <a:pt x="0" y="23"/>
                  </a:lnTo>
                  <a:lnTo>
                    <a:pt x="7" y="27"/>
                  </a:lnTo>
                  <a:lnTo>
                    <a:pt x="14" y="31"/>
                  </a:lnTo>
                  <a:lnTo>
                    <a:pt x="21" y="34"/>
                  </a:lnTo>
                  <a:lnTo>
                    <a:pt x="27" y="37"/>
                  </a:lnTo>
                  <a:lnTo>
                    <a:pt x="33" y="41"/>
                  </a:lnTo>
                  <a:lnTo>
                    <a:pt x="40" y="45"/>
                  </a:lnTo>
                  <a:lnTo>
                    <a:pt x="46" y="49"/>
                  </a:lnTo>
                  <a:lnTo>
                    <a:pt x="51" y="53"/>
                  </a:lnTo>
                  <a:lnTo>
                    <a:pt x="56" y="57"/>
                  </a:lnTo>
                  <a:lnTo>
                    <a:pt x="61" y="61"/>
                  </a:lnTo>
                  <a:lnTo>
                    <a:pt x="67" y="66"/>
                  </a:lnTo>
                  <a:lnTo>
                    <a:pt x="71" y="71"/>
                  </a:lnTo>
                  <a:lnTo>
                    <a:pt x="77" y="76"/>
                  </a:lnTo>
                  <a:lnTo>
                    <a:pt x="82" y="81"/>
                  </a:lnTo>
                  <a:lnTo>
                    <a:pt x="86" y="86"/>
                  </a:lnTo>
                  <a:lnTo>
                    <a:pt x="89" y="91"/>
                  </a:lnTo>
                  <a:lnTo>
                    <a:pt x="90" y="92"/>
                  </a:lnTo>
                  <a:lnTo>
                    <a:pt x="110" y="7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45" name="Freeform 440">
              <a:extLst>
                <a:ext uri="{FF2B5EF4-FFF2-40B4-BE49-F238E27FC236}">
                  <a16:creationId xmlns:a16="http://schemas.microsoft.com/office/drawing/2014/main" id="{260DAC95-30FA-16A0-3CAA-AF9D580D6808}"/>
                </a:ext>
              </a:extLst>
            </p:cNvPr>
            <p:cNvSpPr>
              <a:spLocks/>
            </p:cNvSpPr>
            <p:nvPr/>
          </p:nvSpPr>
          <p:spPr bwMode="auto">
            <a:xfrm>
              <a:off x="2417" y="2265"/>
              <a:ext cx="106" cy="101"/>
            </a:xfrm>
            <a:custGeom>
              <a:avLst/>
              <a:gdLst>
                <a:gd name="T0" fmla="*/ 106 w 119"/>
                <a:gd name="T1" fmla="*/ 85 h 114"/>
                <a:gd name="T2" fmla="*/ 105 w 119"/>
                <a:gd name="T3" fmla="*/ 82 h 114"/>
                <a:gd name="T4" fmla="*/ 99 w 119"/>
                <a:gd name="T5" fmla="*/ 78 h 114"/>
                <a:gd name="T6" fmla="*/ 94 w 119"/>
                <a:gd name="T7" fmla="*/ 74 h 114"/>
                <a:gd name="T8" fmla="*/ 88 w 119"/>
                <a:gd name="T9" fmla="*/ 70 h 114"/>
                <a:gd name="T10" fmla="*/ 83 w 119"/>
                <a:gd name="T11" fmla="*/ 66 h 114"/>
                <a:gd name="T12" fmla="*/ 77 w 119"/>
                <a:gd name="T13" fmla="*/ 61 h 114"/>
                <a:gd name="T14" fmla="*/ 72 w 119"/>
                <a:gd name="T15" fmla="*/ 57 h 114"/>
                <a:gd name="T16" fmla="*/ 67 w 119"/>
                <a:gd name="T17" fmla="*/ 51 h 114"/>
                <a:gd name="T18" fmla="*/ 61 w 119"/>
                <a:gd name="T19" fmla="*/ 46 h 114"/>
                <a:gd name="T20" fmla="*/ 56 w 119"/>
                <a:gd name="T21" fmla="*/ 41 h 114"/>
                <a:gd name="T22" fmla="*/ 51 w 119"/>
                <a:gd name="T23" fmla="*/ 35 h 114"/>
                <a:gd name="T24" fmla="*/ 45 w 119"/>
                <a:gd name="T25" fmla="*/ 30 h 114"/>
                <a:gd name="T26" fmla="*/ 39 w 119"/>
                <a:gd name="T27" fmla="*/ 25 h 114"/>
                <a:gd name="T28" fmla="*/ 34 w 119"/>
                <a:gd name="T29" fmla="*/ 19 h 114"/>
                <a:gd name="T30" fmla="*/ 29 w 119"/>
                <a:gd name="T31" fmla="*/ 12 h 114"/>
                <a:gd name="T32" fmla="*/ 23 w 119"/>
                <a:gd name="T33" fmla="*/ 6 h 114"/>
                <a:gd name="T34" fmla="*/ 18 w 119"/>
                <a:gd name="T35" fmla="*/ 0 h 114"/>
                <a:gd name="T36" fmla="*/ 0 w 119"/>
                <a:gd name="T37" fmla="*/ 16 h 114"/>
                <a:gd name="T38" fmla="*/ 5 w 119"/>
                <a:gd name="T39" fmla="*/ 22 h 114"/>
                <a:gd name="T40" fmla="*/ 12 w 119"/>
                <a:gd name="T41" fmla="*/ 28 h 114"/>
                <a:gd name="T42" fmla="*/ 17 w 119"/>
                <a:gd name="T43" fmla="*/ 35 h 114"/>
                <a:gd name="T44" fmla="*/ 23 w 119"/>
                <a:gd name="T45" fmla="*/ 41 h 114"/>
                <a:gd name="T46" fmla="*/ 28 w 119"/>
                <a:gd name="T47" fmla="*/ 47 h 114"/>
                <a:gd name="T48" fmla="*/ 35 w 119"/>
                <a:gd name="T49" fmla="*/ 52 h 114"/>
                <a:gd name="T50" fmla="*/ 39 w 119"/>
                <a:gd name="T51" fmla="*/ 58 h 114"/>
                <a:gd name="T52" fmla="*/ 45 w 119"/>
                <a:gd name="T53" fmla="*/ 63 h 114"/>
                <a:gd name="T54" fmla="*/ 51 w 119"/>
                <a:gd name="T55" fmla="*/ 69 h 114"/>
                <a:gd name="T56" fmla="*/ 57 w 119"/>
                <a:gd name="T57" fmla="*/ 74 h 114"/>
                <a:gd name="T58" fmla="*/ 62 w 119"/>
                <a:gd name="T59" fmla="*/ 79 h 114"/>
                <a:gd name="T60" fmla="*/ 69 w 119"/>
                <a:gd name="T61" fmla="*/ 83 h 114"/>
                <a:gd name="T62" fmla="*/ 74 w 119"/>
                <a:gd name="T63" fmla="*/ 88 h 114"/>
                <a:gd name="T64" fmla="*/ 80 w 119"/>
                <a:gd name="T65" fmla="*/ 92 h 114"/>
                <a:gd name="T66" fmla="*/ 86 w 119"/>
                <a:gd name="T67" fmla="*/ 97 h 114"/>
                <a:gd name="T68" fmla="*/ 91 w 119"/>
                <a:gd name="T69" fmla="*/ 101 h 114"/>
                <a:gd name="T70" fmla="*/ 89 w 119"/>
                <a:gd name="T71" fmla="*/ 98 h 114"/>
                <a:gd name="T72" fmla="*/ 106 w 119"/>
                <a:gd name="T73" fmla="*/ 85 h 114"/>
                <a:gd name="T74" fmla="*/ 106 w 119"/>
                <a:gd name="T75" fmla="*/ 83 h 114"/>
                <a:gd name="T76" fmla="*/ 105 w 119"/>
                <a:gd name="T77" fmla="*/ 82 h 114"/>
                <a:gd name="T78" fmla="*/ 106 w 119"/>
                <a:gd name="T79" fmla="*/ 85 h 11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19" h="114">
                  <a:moveTo>
                    <a:pt x="119" y="96"/>
                  </a:moveTo>
                  <a:lnTo>
                    <a:pt x="118" y="93"/>
                  </a:lnTo>
                  <a:lnTo>
                    <a:pt x="111" y="88"/>
                  </a:lnTo>
                  <a:lnTo>
                    <a:pt x="105" y="84"/>
                  </a:lnTo>
                  <a:lnTo>
                    <a:pt x="99" y="79"/>
                  </a:lnTo>
                  <a:lnTo>
                    <a:pt x="93" y="74"/>
                  </a:lnTo>
                  <a:lnTo>
                    <a:pt x="86" y="69"/>
                  </a:lnTo>
                  <a:lnTo>
                    <a:pt x="81" y="64"/>
                  </a:lnTo>
                  <a:lnTo>
                    <a:pt x="75" y="58"/>
                  </a:lnTo>
                  <a:lnTo>
                    <a:pt x="69" y="52"/>
                  </a:lnTo>
                  <a:lnTo>
                    <a:pt x="63" y="46"/>
                  </a:lnTo>
                  <a:lnTo>
                    <a:pt x="57" y="40"/>
                  </a:lnTo>
                  <a:lnTo>
                    <a:pt x="50" y="34"/>
                  </a:lnTo>
                  <a:lnTo>
                    <a:pt x="44" y="28"/>
                  </a:lnTo>
                  <a:lnTo>
                    <a:pt x="38" y="22"/>
                  </a:lnTo>
                  <a:lnTo>
                    <a:pt x="32" y="14"/>
                  </a:lnTo>
                  <a:lnTo>
                    <a:pt x="26" y="7"/>
                  </a:lnTo>
                  <a:lnTo>
                    <a:pt x="20" y="0"/>
                  </a:lnTo>
                  <a:lnTo>
                    <a:pt x="0" y="18"/>
                  </a:lnTo>
                  <a:lnTo>
                    <a:pt x="6" y="25"/>
                  </a:lnTo>
                  <a:lnTo>
                    <a:pt x="13" y="32"/>
                  </a:lnTo>
                  <a:lnTo>
                    <a:pt x="19" y="39"/>
                  </a:lnTo>
                  <a:lnTo>
                    <a:pt x="26" y="46"/>
                  </a:lnTo>
                  <a:lnTo>
                    <a:pt x="31" y="53"/>
                  </a:lnTo>
                  <a:lnTo>
                    <a:pt x="39" y="59"/>
                  </a:lnTo>
                  <a:lnTo>
                    <a:pt x="44" y="65"/>
                  </a:lnTo>
                  <a:lnTo>
                    <a:pt x="50" y="71"/>
                  </a:lnTo>
                  <a:lnTo>
                    <a:pt x="57" y="78"/>
                  </a:lnTo>
                  <a:lnTo>
                    <a:pt x="64" y="84"/>
                  </a:lnTo>
                  <a:lnTo>
                    <a:pt x="70" y="89"/>
                  </a:lnTo>
                  <a:lnTo>
                    <a:pt x="77" y="94"/>
                  </a:lnTo>
                  <a:lnTo>
                    <a:pt x="83" y="99"/>
                  </a:lnTo>
                  <a:lnTo>
                    <a:pt x="90" y="104"/>
                  </a:lnTo>
                  <a:lnTo>
                    <a:pt x="96" y="109"/>
                  </a:lnTo>
                  <a:lnTo>
                    <a:pt x="102" y="114"/>
                  </a:lnTo>
                  <a:lnTo>
                    <a:pt x="100" y="111"/>
                  </a:lnTo>
                  <a:lnTo>
                    <a:pt x="119" y="96"/>
                  </a:lnTo>
                  <a:lnTo>
                    <a:pt x="119" y="94"/>
                  </a:lnTo>
                  <a:lnTo>
                    <a:pt x="118" y="93"/>
                  </a:lnTo>
                  <a:lnTo>
                    <a:pt x="119" y="9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46" name="Freeform 441">
              <a:extLst>
                <a:ext uri="{FF2B5EF4-FFF2-40B4-BE49-F238E27FC236}">
                  <a16:creationId xmlns:a16="http://schemas.microsoft.com/office/drawing/2014/main" id="{4BA7D1F3-1350-C61A-CEF3-A1A8D7624DF4}"/>
                </a:ext>
              </a:extLst>
            </p:cNvPr>
            <p:cNvSpPr>
              <a:spLocks/>
            </p:cNvSpPr>
            <p:nvPr/>
          </p:nvSpPr>
          <p:spPr bwMode="auto">
            <a:xfrm>
              <a:off x="2507" y="2350"/>
              <a:ext cx="68" cy="65"/>
            </a:xfrm>
            <a:custGeom>
              <a:avLst/>
              <a:gdLst>
                <a:gd name="T0" fmla="*/ 68 w 77"/>
                <a:gd name="T1" fmla="*/ 45 h 73"/>
                <a:gd name="T2" fmla="*/ 68 w 77"/>
                <a:gd name="T3" fmla="*/ 46 h 73"/>
                <a:gd name="T4" fmla="*/ 62 w 77"/>
                <a:gd name="T5" fmla="*/ 41 h 73"/>
                <a:gd name="T6" fmla="*/ 55 w 77"/>
                <a:gd name="T7" fmla="*/ 37 h 73"/>
                <a:gd name="T8" fmla="*/ 49 w 77"/>
                <a:gd name="T9" fmla="*/ 31 h 73"/>
                <a:gd name="T10" fmla="*/ 42 w 77"/>
                <a:gd name="T11" fmla="*/ 27 h 73"/>
                <a:gd name="T12" fmla="*/ 37 w 77"/>
                <a:gd name="T13" fmla="*/ 20 h 73"/>
                <a:gd name="T14" fmla="*/ 30 w 77"/>
                <a:gd name="T15" fmla="*/ 14 h 73"/>
                <a:gd name="T16" fmla="*/ 25 w 77"/>
                <a:gd name="T17" fmla="*/ 7 h 73"/>
                <a:gd name="T18" fmla="*/ 17 w 77"/>
                <a:gd name="T19" fmla="*/ 0 h 73"/>
                <a:gd name="T20" fmla="*/ 0 w 77"/>
                <a:gd name="T21" fmla="*/ 13 h 73"/>
                <a:gd name="T22" fmla="*/ 7 w 77"/>
                <a:gd name="T23" fmla="*/ 22 h 73"/>
                <a:gd name="T24" fmla="*/ 13 w 77"/>
                <a:gd name="T25" fmla="*/ 30 h 73"/>
                <a:gd name="T26" fmla="*/ 21 w 77"/>
                <a:gd name="T27" fmla="*/ 37 h 73"/>
                <a:gd name="T28" fmla="*/ 27 w 77"/>
                <a:gd name="T29" fmla="*/ 44 h 73"/>
                <a:gd name="T30" fmla="*/ 34 w 77"/>
                <a:gd name="T31" fmla="*/ 49 h 73"/>
                <a:gd name="T32" fmla="*/ 42 w 77"/>
                <a:gd name="T33" fmla="*/ 55 h 73"/>
                <a:gd name="T34" fmla="*/ 49 w 77"/>
                <a:gd name="T35" fmla="*/ 60 h 73"/>
                <a:gd name="T36" fmla="*/ 55 w 77"/>
                <a:gd name="T37" fmla="*/ 65 h 73"/>
                <a:gd name="T38" fmla="*/ 55 w 77"/>
                <a:gd name="T39" fmla="*/ 65 h 73"/>
                <a:gd name="T40" fmla="*/ 68 w 77"/>
                <a:gd name="T41" fmla="*/ 45 h 7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7" h="73">
                  <a:moveTo>
                    <a:pt x="77" y="51"/>
                  </a:moveTo>
                  <a:lnTo>
                    <a:pt x="77" y="52"/>
                  </a:lnTo>
                  <a:lnTo>
                    <a:pt x="70" y="46"/>
                  </a:lnTo>
                  <a:lnTo>
                    <a:pt x="62" y="41"/>
                  </a:lnTo>
                  <a:lnTo>
                    <a:pt x="56" y="35"/>
                  </a:lnTo>
                  <a:lnTo>
                    <a:pt x="48" y="30"/>
                  </a:lnTo>
                  <a:lnTo>
                    <a:pt x="42" y="23"/>
                  </a:lnTo>
                  <a:lnTo>
                    <a:pt x="34" y="16"/>
                  </a:lnTo>
                  <a:lnTo>
                    <a:pt x="28" y="8"/>
                  </a:lnTo>
                  <a:lnTo>
                    <a:pt x="19" y="0"/>
                  </a:lnTo>
                  <a:lnTo>
                    <a:pt x="0" y="15"/>
                  </a:lnTo>
                  <a:lnTo>
                    <a:pt x="8" y="25"/>
                  </a:lnTo>
                  <a:lnTo>
                    <a:pt x="15" y="34"/>
                  </a:lnTo>
                  <a:lnTo>
                    <a:pt x="24" y="42"/>
                  </a:lnTo>
                  <a:lnTo>
                    <a:pt x="31" y="49"/>
                  </a:lnTo>
                  <a:lnTo>
                    <a:pt x="39" y="55"/>
                  </a:lnTo>
                  <a:lnTo>
                    <a:pt x="47" y="62"/>
                  </a:lnTo>
                  <a:lnTo>
                    <a:pt x="55" y="67"/>
                  </a:lnTo>
                  <a:lnTo>
                    <a:pt x="62" y="73"/>
                  </a:lnTo>
                  <a:lnTo>
                    <a:pt x="77" y="5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47" name="Freeform 442">
              <a:extLst>
                <a:ext uri="{FF2B5EF4-FFF2-40B4-BE49-F238E27FC236}">
                  <a16:creationId xmlns:a16="http://schemas.microsoft.com/office/drawing/2014/main" id="{BC1C763E-A9E3-CEDE-2CF9-4980F32653B9}"/>
                </a:ext>
              </a:extLst>
            </p:cNvPr>
            <p:cNvSpPr>
              <a:spLocks/>
            </p:cNvSpPr>
            <p:nvPr/>
          </p:nvSpPr>
          <p:spPr bwMode="auto">
            <a:xfrm>
              <a:off x="2561" y="2395"/>
              <a:ext cx="54" cy="45"/>
            </a:xfrm>
            <a:custGeom>
              <a:avLst/>
              <a:gdLst>
                <a:gd name="T0" fmla="*/ 53 w 60"/>
                <a:gd name="T1" fmla="*/ 26 h 51"/>
                <a:gd name="T2" fmla="*/ 54 w 60"/>
                <a:gd name="T3" fmla="*/ 26 h 51"/>
                <a:gd name="T4" fmla="*/ 14 w 60"/>
                <a:gd name="T5" fmla="*/ 0 h 51"/>
                <a:gd name="T6" fmla="*/ 0 w 60"/>
                <a:gd name="T7" fmla="*/ 19 h 51"/>
                <a:gd name="T8" fmla="*/ 41 w 60"/>
                <a:gd name="T9" fmla="*/ 45 h 51"/>
                <a:gd name="T10" fmla="*/ 41 w 60"/>
                <a:gd name="T11" fmla="*/ 45 h 51"/>
                <a:gd name="T12" fmla="*/ 53 w 60"/>
                <a:gd name="T13" fmla="*/ 26 h 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0" h="51">
                  <a:moveTo>
                    <a:pt x="59" y="29"/>
                  </a:moveTo>
                  <a:lnTo>
                    <a:pt x="60" y="29"/>
                  </a:lnTo>
                  <a:lnTo>
                    <a:pt x="15" y="0"/>
                  </a:lnTo>
                  <a:lnTo>
                    <a:pt x="0" y="22"/>
                  </a:lnTo>
                  <a:lnTo>
                    <a:pt x="46" y="51"/>
                  </a:lnTo>
                  <a:lnTo>
                    <a:pt x="59" y="29"/>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48" name="Freeform 443">
              <a:extLst>
                <a:ext uri="{FF2B5EF4-FFF2-40B4-BE49-F238E27FC236}">
                  <a16:creationId xmlns:a16="http://schemas.microsoft.com/office/drawing/2014/main" id="{4D4AF206-F025-DADD-5707-4B63602EDFD4}"/>
                </a:ext>
              </a:extLst>
            </p:cNvPr>
            <p:cNvSpPr>
              <a:spLocks/>
            </p:cNvSpPr>
            <p:nvPr/>
          </p:nvSpPr>
          <p:spPr bwMode="auto">
            <a:xfrm>
              <a:off x="2603" y="2421"/>
              <a:ext cx="165" cy="76"/>
            </a:xfrm>
            <a:custGeom>
              <a:avLst/>
              <a:gdLst>
                <a:gd name="T0" fmla="*/ 164 w 185"/>
                <a:gd name="T1" fmla="*/ 53 h 85"/>
                <a:gd name="T2" fmla="*/ 165 w 185"/>
                <a:gd name="T3" fmla="*/ 53 h 85"/>
                <a:gd name="T4" fmla="*/ 154 w 185"/>
                <a:gd name="T5" fmla="*/ 51 h 85"/>
                <a:gd name="T6" fmla="*/ 145 w 185"/>
                <a:gd name="T7" fmla="*/ 48 h 85"/>
                <a:gd name="T8" fmla="*/ 136 w 185"/>
                <a:gd name="T9" fmla="*/ 46 h 85"/>
                <a:gd name="T10" fmla="*/ 125 w 185"/>
                <a:gd name="T11" fmla="*/ 43 h 85"/>
                <a:gd name="T12" fmla="*/ 115 w 185"/>
                <a:gd name="T13" fmla="*/ 41 h 85"/>
                <a:gd name="T14" fmla="*/ 106 w 185"/>
                <a:gd name="T15" fmla="*/ 38 h 85"/>
                <a:gd name="T16" fmla="*/ 96 w 185"/>
                <a:gd name="T17" fmla="*/ 35 h 85"/>
                <a:gd name="T18" fmla="*/ 87 w 185"/>
                <a:gd name="T19" fmla="*/ 32 h 85"/>
                <a:gd name="T20" fmla="*/ 77 w 185"/>
                <a:gd name="T21" fmla="*/ 30 h 85"/>
                <a:gd name="T22" fmla="*/ 67 w 185"/>
                <a:gd name="T23" fmla="*/ 26 h 85"/>
                <a:gd name="T24" fmla="*/ 58 w 185"/>
                <a:gd name="T25" fmla="*/ 21 h 85"/>
                <a:gd name="T26" fmla="*/ 49 w 185"/>
                <a:gd name="T27" fmla="*/ 18 h 85"/>
                <a:gd name="T28" fmla="*/ 39 w 185"/>
                <a:gd name="T29" fmla="*/ 14 h 85"/>
                <a:gd name="T30" fmla="*/ 29 w 185"/>
                <a:gd name="T31" fmla="*/ 9 h 85"/>
                <a:gd name="T32" fmla="*/ 21 w 185"/>
                <a:gd name="T33" fmla="*/ 5 h 85"/>
                <a:gd name="T34" fmla="*/ 12 w 185"/>
                <a:gd name="T35" fmla="*/ 0 h 85"/>
                <a:gd name="T36" fmla="*/ 0 w 185"/>
                <a:gd name="T37" fmla="*/ 20 h 85"/>
                <a:gd name="T38" fmla="*/ 10 w 185"/>
                <a:gd name="T39" fmla="*/ 26 h 85"/>
                <a:gd name="T40" fmla="*/ 21 w 185"/>
                <a:gd name="T41" fmla="*/ 30 h 85"/>
                <a:gd name="T42" fmla="*/ 29 w 185"/>
                <a:gd name="T43" fmla="*/ 35 h 85"/>
                <a:gd name="T44" fmla="*/ 40 w 185"/>
                <a:gd name="T45" fmla="*/ 39 h 85"/>
                <a:gd name="T46" fmla="*/ 50 w 185"/>
                <a:gd name="T47" fmla="*/ 44 h 85"/>
                <a:gd name="T48" fmla="*/ 60 w 185"/>
                <a:gd name="T49" fmla="*/ 47 h 85"/>
                <a:gd name="T50" fmla="*/ 70 w 185"/>
                <a:gd name="T51" fmla="*/ 51 h 85"/>
                <a:gd name="T52" fmla="*/ 79 w 185"/>
                <a:gd name="T53" fmla="*/ 55 h 85"/>
                <a:gd name="T54" fmla="*/ 89 w 185"/>
                <a:gd name="T55" fmla="*/ 57 h 85"/>
                <a:gd name="T56" fmla="*/ 100 w 185"/>
                <a:gd name="T57" fmla="*/ 60 h 85"/>
                <a:gd name="T58" fmla="*/ 109 w 185"/>
                <a:gd name="T59" fmla="*/ 63 h 85"/>
                <a:gd name="T60" fmla="*/ 120 w 185"/>
                <a:gd name="T61" fmla="*/ 66 h 85"/>
                <a:gd name="T62" fmla="*/ 129 w 185"/>
                <a:gd name="T63" fmla="*/ 68 h 85"/>
                <a:gd name="T64" fmla="*/ 140 w 185"/>
                <a:gd name="T65" fmla="*/ 72 h 85"/>
                <a:gd name="T66" fmla="*/ 150 w 185"/>
                <a:gd name="T67" fmla="*/ 72 h 85"/>
                <a:gd name="T68" fmla="*/ 160 w 185"/>
                <a:gd name="T69" fmla="*/ 76 h 85"/>
                <a:gd name="T70" fmla="*/ 161 w 185"/>
                <a:gd name="T71" fmla="*/ 76 h 85"/>
                <a:gd name="T72" fmla="*/ 164 w 185"/>
                <a:gd name="T73" fmla="*/ 53 h 8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85" h="85">
                  <a:moveTo>
                    <a:pt x="184" y="59"/>
                  </a:moveTo>
                  <a:lnTo>
                    <a:pt x="185" y="59"/>
                  </a:lnTo>
                  <a:lnTo>
                    <a:pt x="173" y="57"/>
                  </a:lnTo>
                  <a:lnTo>
                    <a:pt x="163" y="54"/>
                  </a:lnTo>
                  <a:lnTo>
                    <a:pt x="152" y="51"/>
                  </a:lnTo>
                  <a:lnTo>
                    <a:pt x="140" y="48"/>
                  </a:lnTo>
                  <a:lnTo>
                    <a:pt x="129" y="46"/>
                  </a:lnTo>
                  <a:lnTo>
                    <a:pt x="119" y="43"/>
                  </a:lnTo>
                  <a:lnTo>
                    <a:pt x="108" y="39"/>
                  </a:lnTo>
                  <a:lnTo>
                    <a:pt x="97" y="36"/>
                  </a:lnTo>
                  <a:lnTo>
                    <a:pt x="86" y="33"/>
                  </a:lnTo>
                  <a:lnTo>
                    <a:pt x="75" y="29"/>
                  </a:lnTo>
                  <a:lnTo>
                    <a:pt x="65" y="24"/>
                  </a:lnTo>
                  <a:lnTo>
                    <a:pt x="55" y="20"/>
                  </a:lnTo>
                  <a:lnTo>
                    <a:pt x="44" y="16"/>
                  </a:lnTo>
                  <a:lnTo>
                    <a:pt x="33" y="10"/>
                  </a:lnTo>
                  <a:lnTo>
                    <a:pt x="23" y="6"/>
                  </a:lnTo>
                  <a:lnTo>
                    <a:pt x="13" y="0"/>
                  </a:lnTo>
                  <a:lnTo>
                    <a:pt x="0" y="22"/>
                  </a:lnTo>
                  <a:lnTo>
                    <a:pt x="11" y="29"/>
                  </a:lnTo>
                  <a:lnTo>
                    <a:pt x="23" y="34"/>
                  </a:lnTo>
                  <a:lnTo>
                    <a:pt x="33" y="39"/>
                  </a:lnTo>
                  <a:lnTo>
                    <a:pt x="45" y="44"/>
                  </a:lnTo>
                  <a:lnTo>
                    <a:pt x="56" y="49"/>
                  </a:lnTo>
                  <a:lnTo>
                    <a:pt x="67" y="53"/>
                  </a:lnTo>
                  <a:lnTo>
                    <a:pt x="78" y="57"/>
                  </a:lnTo>
                  <a:lnTo>
                    <a:pt x="89" y="61"/>
                  </a:lnTo>
                  <a:lnTo>
                    <a:pt x="100" y="64"/>
                  </a:lnTo>
                  <a:lnTo>
                    <a:pt x="112" y="67"/>
                  </a:lnTo>
                  <a:lnTo>
                    <a:pt x="122" y="71"/>
                  </a:lnTo>
                  <a:lnTo>
                    <a:pt x="134" y="74"/>
                  </a:lnTo>
                  <a:lnTo>
                    <a:pt x="145" y="76"/>
                  </a:lnTo>
                  <a:lnTo>
                    <a:pt x="157" y="80"/>
                  </a:lnTo>
                  <a:lnTo>
                    <a:pt x="168" y="81"/>
                  </a:lnTo>
                  <a:lnTo>
                    <a:pt x="179" y="85"/>
                  </a:lnTo>
                  <a:lnTo>
                    <a:pt x="180" y="85"/>
                  </a:lnTo>
                  <a:lnTo>
                    <a:pt x="184" y="59"/>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49" name="Freeform 444">
              <a:extLst>
                <a:ext uri="{FF2B5EF4-FFF2-40B4-BE49-F238E27FC236}">
                  <a16:creationId xmlns:a16="http://schemas.microsoft.com/office/drawing/2014/main" id="{47C100B5-31DC-95CF-9D5A-847E313ADE44}"/>
                </a:ext>
              </a:extLst>
            </p:cNvPr>
            <p:cNvSpPr>
              <a:spLocks/>
            </p:cNvSpPr>
            <p:nvPr/>
          </p:nvSpPr>
          <p:spPr bwMode="auto">
            <a:xfrm>
              <a:off x="2764" y="2473"/>
              <a:ext cx="194" cy="52"/>
            </a:xfrm>
            <a:custGeom>
              <a:avLst/>
              <a:gdLst>
                <a:gd name="T0" fmla="*/ 194 w 217"/>
                <a:gd name="T1" fmla="*/ 28 h 57"/>
                <a:gd name="T2" fmla="*/ 182 w 217"/>
                <a:gd name="T3" fmla="*/ 27 h 57"/>
                <a:gd name="T4" fmla="*/ 171 w 217"/>
                <a:gd name="T5" fmla="*/ 26 h 57"/>
                <a:gd name="T6" fmla="*/ 160 w 217"/>
                <a:gd name="T7" fmla="*/ 25 h 57"/>
                <a:gd name="T8" fmla="*/ 148 w 217"/>
                <a:gd name="T9" fmla="*/ 24 h 57"/>
                <a:gd name="T10" fmla="*/ 136 w 217"/>
                <a:gd name="T11" fmla="*/ 22 h 57"/>
                <a:gd name="T12" fmla="*/ 123 w 217"/>
                <a:gd name="T13" fmla="*/ 20 h 57"/>
                <a:gd name="T14" fmla="*/ 112 w 217"/>
                <a:gd name="T15" fmla="*/ 18 h 57"/>
                <a:gd name="T16" fmla="*/ 100 w 217"/>
                <a:gd name="T17" fmla="*/ 16 h 57"/>
                <a:gd name="T18" fmla="*/ 88 w 217"/>
                <a:gd name="T19" fmla="*/ 15 h 57"/>
                <a:gd name="T20" fmla="*/ 76 w 217"/>
                <a:gd name="T21" fmla="*/ 13 h 57"/>
                <a:gd name="T22" fmla="*/ 64 w 217"/>
                <a:gd name="T23" fmla="*/ 11 h 57"/>
                <a:gd name="T24" fmla="*/ 52 w 217"/>
                <a:gd name="T25" fmla="*/ 9 h 57"/>
                <a:gd name="T26" fmla="*/ 40 w 217"/>
                <a:gd name="T27" fmla="*/ 6 h 57"/>
                <a:gd name="T28" fmla="*/ 29 w 217"/>
                <a:gd name="T29" fmla="*/ 5 h 57"/>
                <a:gd name="T30" fmla="*/ 16 w 217"/>
                <a:gd name="T31" fmla="*/ 3 h 57"/>
                <a:gd name="T32" fmla="*/ 4 w 217"/>
                <a:gd name="T33" fmla="*/ 0 h 57"/>
                <a:gd name="T34" fmla="*/ 0 w 217"/>
                <a:gd name="T35" fmla="*/ 24 h 57"/>
                <a:gd name="T36" fmla="*/ 12 w 217"/>
                <a:gd name="T37" fmla="*/ 26 h 57"/>
                <a:gd name="T38" fmla="*/ 24 w 217"/>
                <a:gd name="T39" fmla="*/ 28 h 57"/>
                <a:gd name="T40" fmla="*/ 36 w 217"/>
                <a:gd name="T41" fmla="*/ 29 h 57"/>
                <a:gd name="T42" fmla="*/ 47 w 217"/>
                <a:gd name="T43" fmla="*/ 32 h 57"/>
                <a:gd name="T44" fmla="*/ 60 w 217"/>
                <a:gd name="T45" fmla="*/ 35 h 57"/>
                <a:gd name="T46" fmla="*/ 72 w 217"/>
                <a:gd name="T47" fmla="*/ 36 h 57"/>
                <a:gd name="T48" fmla="*/ 85 w 217"/>
                <a:gd name="T49" fmla="*/ 37 h 57"/>
                <a:gd name="T50" fmla="*/ 97 w 217"/>
                <a:gd name="T51" fmla="*/ 40 h 57"/>
                <a:gd name="T52" fmla="*/ 109 w 217"/>
                <a:gd name="T53" fmla="*/ 41 h 57"/>
                <a:gd name="T54" fmla="*/ 121 w 217"/>
                <a:gd name="T55" fmla="*/ 44 h 57"/>
                <a:gd name="T56" fmla="*/ 132 w 217"/>
                <a:gd name="T57" fmla="*/ 45 h 57"/>
                <a:gd name="T58" fmla="*/ 144 w 217"/>
                <a:gd name="T59" fmla="*/ 47 h 57"/>
                <a:gd name="T60" fmla="*/ 156 w 217"/>
                <a:gd name="T61" fmla="*/ 48 h 57"/>
                <a:gd name="T62" fmla="*/ 169 w 217"/>
                <a:gd name="T63" fmla="*/ 49 h 57"/>
                <a:gd name="T64" fmla="*/ 181 w 217"/>
                <a:gd name="T65" fmla="*/ 50 h 57"/>
                <a:gd name="T66" fmla="*/ 193 w 217"/>
                <a:gd name="T67" fmla="*/ 52 h 57"/>
                <a:gd name="T68" fmla="*/ 194 w 217"/>
                <a:gd name="T69" fmla="*/ 28 h 5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17" h="57">
                  <a:moveTo>
                    <a:pt x="217" y="31"/>
                  </a:moveTo>
                  <a:lnTo>
                    <a:pt x="204" y="30"/>
                  </a:lnTo>
                  <a:lnTo>
                    <a:pt x="191" y="29"/>
                  </a:lnTo>
                  <a:lnTo>
                    <a:pt x="179" y="27"/>
                  </a:lnTo>
                  <a:lnTo>
                    <a:pt x="165" y="26"/>
                  </a:lnTo>
                  <a:lnTo>
                    <a:pt x="152" y="24"/>
                  </a:lnTo>
                  <a:lnTo>
                    <a:pt x="138" y="22"/>
                  </a:lnTo>
                  <a:lnTo>
                    <a:pt x="125" y="20"/>
                  </a:lnTo>
                  <a:lnTo>
                    <a:pt x="112" y="18"/>
                  </a:lnTo>
                  <a:lnTo>
                    <a:pt x="98" y="16"/>
                  </a:lnTo>
                  <a:lnTo>
                    <a:pt x="85" y="14"/>
                  </a:lnTo>
                  <a:lnTo>
                    <a:pt x="72" y="12"/>
                  </a:lnTo>
                  <a:lnTo>
                    <a:pt x="58" y="10"/>
                  </a:lnTo>
                  <a:lnTo>
                    <a:pt x="45" y="7"/>
                  </a:lnTo>
                  <a:lnTo>
                    <a:pt x="32" y="5"/>
                  </a:lnTo>
                  <a:lnTo>
                    <a:pt x="18" y="3"/>
                  </a:lnTo>
                  <a:lnTo>
                    <a:pt x="4" y="0"/>
                  </a:lnTo>
                  <a:lnTo>
                    <a:pt x="0" y="26"/>
                  </a:lnTo>
                  <a:lnTo>
                    <a:pt x="13" y="28"/>
                  </a:lnTo>
                  <a:lnTo>
                    <a:pt x="27" y="31"/>
                  </a:lnTo>
                  <a:lnTo>
                    <a:pt x="40" y="32"/>
                  </a:lnTo>
                  <a:lnTo>
                    <a:pt x="53" y="35"/>
                  </a:lnTo>
                  <a:lnTo>
                    <a:pt x="67" y="38"/>
                  </a:lnTo>
                  <a:lnTo>
                    <a:pt x="81" y="40"/>
                  </a:lnTo>
                  <a:lnTo>
                    <a:pt x="95" y="41"/>
                  </a:lnTo>
                  <a:lnTo>
                    <a:pt x="108" y="44"/>
                  </a:lnTo>
                  <a:lnTo>
                    <a:pt x="122" y="45"/>
                  </a:lnTo>
                  <a:lnTo>
                    <a:pt x="135" y="48"/>
                  </a:lnTo>
                  <a:lnTo>
                    <a:pt x="148" y="49"/>
                  </a:lnTo>
                  <a:lnTo>
                    <a:pt x="161" y="51"/>
                  </a:lnTo>
                  <a:lnTo>
                    <a:pt x="175" y="53"/>
                  </a:lnTo>
                  <a:lnTo>
                    <a:pt x="189" y="54"/>
                  </a:lnTo>
                  <a:lnTo>
                    <a:pt x="202" y="55"/>
                  </a:lnTo>
                  <a:lnTo>
                    <a:pt x="216" y="57"/>
                  </a:lnTo>
                  <a:lnTo>
                    <a:pt x="217" y="3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50" name="Freeform 445">
              <a:extLst>
                <a:ext uri="{FF2B5EF4-FFF2-40B4-BE49-F238E27FC236}">
                  <a16:creationId xmlns:a16="http://schemas.microsoft.com/office/drawing/2014/main" id="{7FFD153B-068C-31C5-E93C-042C3AC23E30}"/>
                </a:ext>
              </a:extLst>
            </p:cNvPr>
            <p:cNvSpPr>
              <a:spLocks/>
            </p:cNvSpPr>
            <p:nvPr/>
          </p:nvSpPr>
          <p:spPr bwMode="auto">
            <a:xfrm>
              <a:off x="3409" y="3009"/>
              <a:ext cx="187" cy="556"/>
            </a:xfrm>
            <a:custGeom>
              <a:avLst/>
              <a:gdLst>
                <a:gd name="T0" fmla="*/ 22 w 209"/>
                <a:gd name="T1" fmla="*/ 555 h 624"/>
                <a:gd name="T2" fmla="*/ 36 w 209"/>
                <a:gd name="T3" fmla="*/ 506 h 624"/>
                <a:gd name="T4" fmla="*/ 47 w 209"/>
                <a:gd name="T5" fmla="*/ 463 h 624"/>
                <a:gd name="T6" fmla="*/ 58 w 209"/>
                <a:gd name="T7" fmla="*/ 425 h 624"/>
                <a:gd name="T8" fmla="*/ 67 w 209"/>
                <a:gd name="T9" fmla="*/ 390 h 624"/>
                <a:gd name="T10" fmla="*/ 75 w 209"/>
                <a:gd name="T11" fmla="*/ 360 h 624"/>
                <a:gd name="T12" fmla="*/ 82 w 209"/>
                <a:gd name="T13" fmla="*/ 331 h 624"/>
                <a:gd name="T14" fmla="*/ 89 w 209"/>
                <a:gd name="T15" fmla="*/ 304 h 624"/>
                <a:gd name="T16" fmla="*/ 96 w 209"/>
                <a:gd name="T17" fmla="*/ 278 h 624"/>
                <a:gd name="T18" fmla="*/ 104 w 209"/>
                <a:gd name="T19" fmla="*/ 252 h 624"/>
                <a:gd name="T20" fmla="*/ 110 w 209"/>
                <a:gd name="T21" fmla="*/ 225 h 624"/>
                <a:gd name="T22" fmla="*/ 119 w 209"/>
                <a:gd name="T23" fmla="*/ 198 h 624"/>
                <a:gd name="T24" fmla="*/ 130 w 209"/>
                <a:gd name="T25" fmla="*/ 168 h 624"/>
                <a:gd name="T26" fmla="*/ 140 w 209"/>
                <a:gd name="T27" fmla="*/ 134 h 624"/>
                <a:gd name="T28" fmla="*/ 154 w 209"/>
                <a:gd name="T29" fmla="*/ 97 h 624"/>
                <a:gd name="T30" fmla="*/ 169 w 209"/>
                <a:gd name="T31" fmla="*/ 55 h 624"/>
                <a:gd name="T32" fmla="*/ 187 w 209"/>
                <a:gd name="T33" fmla="*/ 8 h 624"/>
                <a:gd name="T34" fmla="*/ 156 w 209"/>
                <a:gd name="T35" fmla="*/ 24 h 624"/>
                <a:gd name="T36" fmla="*/ 140 w 209"/>
                <a:gd name="T37" fmla="*/ 70 h 624"/>
                <a:gd name="T38" fmla="*/ 125 w 209"/>
                <a:gd name="T39" fmla="*/ 108 h 624"/>
                <a:gd name="T40" fmla="*/ 114 w 209"/>
                <a:gd name="T41" fmla="*/ 143 h 624"/>
                <a:gd name="T42" fmla="*/ 102 w 209"/>
                <a:gd name="T43" fmla="*/ 176 h 624"/>
                <a:gd name="T44" fmla="*/ 93 w 209"/>
                <a:gd name="T45" fmla="*/ 205 h 624"/>
                <a:gd name="T46" fmla="*/ 84 w 209"/>
                <a:gd name="T47" fmla="*/ 233 h 624"/>
                <a:gd name="T48" fmla="*/ 77 w 209"/>
                <a:gd name="T49" fmla="*/ 258 h 624"/>
                <a:gd name="T50" fmla="*/ 70 w 209"/>
                <a:gd name="T51" fmla="*/ 285 h 624"/>
                <a:gd name="T52" fmla="*/ 63 w 209"/>
                <a:gd name="T53" fmla="*/ 312 h 624"/>
                <a:gd name="T54" fmla="*/ 55 w 209"/>
                <a:gd name="T55" fmla="*/ 339 h 624"/>
                <a:gd name="T56" fmla="*/ 47 w 209"/>
                <a:gd name="T57" fmla="*/ 369 h 624"/>
                <a:gd name="T58" fmla="*/ 39 w 209"/>
                <a:gd name="T59" fmla="*/ 401 h 624"/>
                <a:gd name="T60" fmla="*/ 30 w 209"/>
                <a:gd name="T61" fmla="*/ 437 h 624"/>
                <a:gd name="T62" fmla="*/ 20 w 209"/>
                <a:gd name="T63" fmla="*/ 478 h 624"/>
                <a:gd name="T64" fmla="*/ 6 w 209"/>
                <a:gd name="T65" fmla="*/ 524 h 624"/>
                <a:gd name="T66" fmla="*/ 0 w 209"/>
                <a:gd name="T67" fmla="*/ 548 h 6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9" h="624">
                  <a:moveTo>
                    <a:pt x="25" y="624"/>
                  </a:moveTo>
                  <a:lnTo>
                    <a:pt x="25" y="623"/>
                  </a:lnTo>
                  <a:lnTo>
                    <a:pt x="33" y="594"/>
                  </a:lnTo>
                  <a:lnTo>
                    <a:pt x="40" y="568"/>
                  </a:lnTo>
                  <a:lnTo>
                    <a:pt x="48" y="543"/>
                  </a:lnTo>
                  <a:lnTo>
                    <a:pt x="53" y="520"/>
                  </a:lnTo>
                  <a:lnTo>
                    <a:pt x="59" y="498"/>
                  </a:lnTo>
                  <a:lnTo>
                    <a:pt x="65" y="477"/>
                  </a:lnTo>
                  <a:lnTo>
                    <a:pt x="70" y="457"/>
                  </a:lnTo>
                  <a:lnTo>
                    <a:pt x="75" y="438"/>
                  </a:lnTo>
                  <a:lnTo>
                    <a:pt x="79" y="420"/>
                  </a:lnTo>
                  <a:lnTo>
                    <a:pt x="84" y="404"/>
                  </a:lnTo>
                  <a:lnTo>
                    <a:pt x="88" y="387"/>
                  </a:lnTo>
                  <a:lnTo>
                    <a:pt x="92" y="372"/>
                  </a:lnTo>
                  <a:lnTo>
                    <a:pt x="95" y="356"/>
                  </a:lnTo>
                  <a:lnTo>
                    <a:pt x="100" y="341"/>
                  </a:lnTo>
                  <a:lnTo>
                    <a:pt x="104" y="326"/>
                  </a:lnTo>
                  <a:lnTo>
                    <a:pt x="107" y="312"/>
                  </a:lnTo>
                  <a:lnTo>
                    <a:pt x="110" y="297"/>
                  </a:lnTo>
                  <a:lnTo>
                    <a:pt x="116" y="283"/>
                  </a:lnTo>
                  <a:lnTo>
                    <a:pt x="119" y="268"/>
                  </a:lnTo>
                  <a:lnTo>
                    <a:pt x="123" y="253"/>
                  </a:lnTo>
                  <a:lnTo>
                    <a:pt x="128" y="238"/>
                  </a:lnTo>
                  <a:lnTo>
                    <a:pt x="133" y="222"/>
                  </a:lnTo>
                  <a:lnTo>
                    <a:pt x="138" y="205"/>
                  </a:lnTo>
                  <a:lnTo>
                    <a:pt x="145" y="188"/>
                  </a:lnTo>
                  <a:lnTo>
                    <a:pt x="151" y="169"/>
                  </a:lnTo>
                  <a:lnTo>
                    <a:pt x="157" y="150"/>
                  </a:lnTo>
                  <a:lnTo>
                    <a:pt x="165" y="130"/>
                  </a:lnTo>
                  <a:lnTo>
                    <a:pt x="172" y="109"/>
                  </a:lnTo>
                  <a:lnTo>
                    <a:pt x="180" y="86"/>
                  </a:lnTo>
                  <a:lnTo>
                    <a:pt x="189" y="62"/>
                  </a:lnTo>
                  <a:lnTo>
                    <a:pt x="198" y="37"/>
                  </a:lnTo>
                  <a:lnTo>
                    <a:pt x="209" y="9"/>
                  </a:lnTo>
                  <a:lnTo>
                    <a:pt x="184" y="0"/>
                  </a:lnTo>
                  <a:lnTo>
                    <a:pt x="174" y="27"/>
                  </a:lnTo>
                  <a:lnTo>
                    <a:pt x="165" y="53"/>
                  </a:lnTo>
                  <a:lnTo>
                    <a:pt x="156" y="78"/>
                  </a:lnTo>
                  <a:lnTo>
                    <a:pt x="147" y="100"/>
                  </a:lnTo>
                  <a:lnTo>
                    <a:pt x="140" y="121"/>
                  </a:lnTo>
                  <a:lnTo>
                    <a:pt x="133" y="142"/>
                  </a:lnTo>
                  <a:lnTo>
                    <a:pt x="127" y="161"/>
                  </a:lnTo>
                  <a:lnTo>
                    <a:pt x="120" y="179"/>
                  </a:lnTo>
                  <a:lnTo>
                    <a:pt x="114" y="197"/>
                  </a:lnTo>
                  <a:lnTo>
                    <a:pt x="109" y="214"/>
                  </a:lnTo>
                  <a:lnTo>
                    <a:pt x="104" y="230"/>
                  </a:lnTo>
                  <a:lnTo>
                    <a:pt x="99" y="246"/>
                  </a:lnTo>
                  <a:lnTo>
                    <a:pt x="94" y="261"/>
                  </a:lnTo>
                  <a:lnTo>
                    <a:pt x="90" y="276"/>
                  </a:lnTo>
                  <a:lnTo>
                    <a:pt x="86" y="290"/>
                  </a:lnTo>
                  <a:lnTo>
                    <a:pt x="82" y="305"/>
                  </a:lnTo>
                  <a:lnTo>
                    <a:pt x="78" y="320"/>
                  </a:lnTo>
                  <a:lnTo>
                    <a:pt x="74" y="335"/>
                  </a:lnTo>
                  <a:lnTo>
                    <a:pt x="70" y="350"/>
                  </a:lnTo>
                  <a:lnTo>
                    <a:pt x="67" y="364"/>
                  </a:lnTo>
                  <a:lnTo>
                    <a:pt x="62" y="380"/>
                  </a:lnTo>
                  <a:lnTo>
                    <a:pt x="58" y="397"/>
                  </a:lnTo>
                  <a:lnTo>
                    <a:pt x="53" y="414"/>
                  </a:lnTo>
                  <a:lnTo>
                    <a:pt x="49" y="432"/>
                  </a:lnTo>
                  <a:lnTo>
                    <a:pt x="44" y="450"/>
                  </a:lnTo>
                  <a:lnTo>
                    <a:pt x="39" y="470"/>
                  </a:lnTo>
                  <a:lnTo>
                    <a:pt x="34" y="491"/>
                  </a:lnTo>
                  <a:lnTo>
                    <a:pt x="28" y="513"/>
                  </a:lnTo>
                  <a:lnTo>
                    <a:pt x="22" y="536"/>
                  </a:lnTo>
                  <a:lnTo>
                    <a:pt x="15" y="561"/>
                  </a:lnTo>
                  <a:lnTo>
                    <a:pt x="7" y="588"/>
                  </a:lnTo>
                  <a:lnTo>
                    <a:pt x="0" y="616"/>
                  </a:lnTo>
                  <a:lnTo>
                    <a:pt x="0" y="615"/>
                  </a:lnTo>
                  <a:lnTo>
                    <a:pt x="25" y="62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51" name="Freeform 446">
              <a:extLst>
                <a:ext uri="{FF2B5EF4-FFF2-40B4-BE49-F238E27FC236}">
                  <a16:creationId xmlns:a16="http://schemas.microsoft.com/office/drawing/2014/main" id="{0221D994-8AB4-CFCA-9724-308C51F5EF58}"/>
                </a:ext>
              </a:extLst>
            </p:cNvPr>
            <p:cNvSpPr>
              <a:spLocks/>
            </p:cNvSpPr>
            <p:nvPr/>
          </p:nvSpPr>
          <p:spPr bwMode="auto">
            <a:xfrm>
              <a:off x="3319" y="3557"/>
              <a:ext cx="111" cy="330"/>
            </a:xfrm>
            <a:custGeom>
              <a:avLst/>
              <a:gdLst>
                <a:gd name="T0" fmla="*/ 25 w 125"/>
                <a:gd name="T1" fmla="*/ 322 h 370"/>
                <a:gd name="T2" fmla="*/ 29 w 125"/>
                <a:gd name="T3" fmla="*/ 306 h 370"/>
                <a:gd name="T4" fmla="*/ 34 w 125"/>
                <a:gd name="T5" fmla="*/ 288 h 370"/>
                <a:gd name="T6" fmla="*/ 38 w 125"/>
                <a:gd name="T7" fmla="*/ 268 h 370"/>
                <a:gd name="T8" fmla="*/ 44 w 125"/>
                <a:gd name="T9" fmla="*/ 247 h 370"/>
                <a:gd name="T10" fmla="*/ 49 w 125"/>
                <a:gd name="T11" fmla="*/ 227 h 370"/>
                <a:gd name="T12" fmla="*/ 54 w 125"/>
                <a:gd name="T13" fmla="*/ 206 h 370"/>
                <a:gd name="T14" fmla="*/ 59 w 125"/>
                <a:gd name="T15" fmla="*/ 184 h 370"/>
                <a:gd name="T16" fmla="*/ 66 w 125"/>
                <a:gd name="T17" fmla="*/ 162 h 370"/>
                <a:gd name="T18" fmla="*/ 71 w 125"/>
                <a:gd name="T19" fmla="*/ 139 h 370"/>
                <a:gd name="T20" fmla="*/ 77 w 125"/>
                <a:gd name="T21" fmla="*/ 118 h 370"/>
                <a:gd name="T22" fmla="*/ 83 w 125"/>
                <a:gd name="T23" fmla="*/ 96 h 370"/>
                <a:gd name="T24" fmla="*/ 89 w 125"/>
                <a:gd name="T25" fmla="*/ 76 h 370"/>
                <a:gd name="T26" fmla="*/ 94 w 125"/>
                <a:gd name="T27" fmla="*/ 55 h 370"/>
                <a:gd name="T28" fmla="*/ 101 w 125"/>
                <a:gd name="T29" fmla="*/ 35 h 370"/>
                <a:gd name="T30" fmla="*/ 107 w 125"/>
                <a:gd name="T31" fmla="*/ 17 h 370"/>
                <a:gd name="T32" fmla="*/ 89 w 125"/>
                <a:gd name="T33" fmla="*/ 0 h 370"/>
                <a:gd name="T34" fmla="*/ 83 w 125"/>
                <a:gd name="T35" fmla="*/ 18 h 370"/>
                <a:gd name="T36" fmla="*/ 77 w 125"/>
                <a:gd name="T37" fmla="*/ 38 h 370"/>
                <a:gd name="T38" fmla="*/ 70 w 125"/>
                <a:gd name="T39" fmla="*/ 59 h 370"/>
                <a:gd name="T40" fmla="*/ 64 w 125"/>
                <a:gd name="T41" fmla="*/ 79 h 370"/>
                <a:gd name="T42" fmla="*/ 57 w 125"/>
                <a:gd name="T43" fmla="*/ 101 h 370"/>
                <a:gd name="T44" fmla="*/ 52 w 125"/>
                <a:gd name="T45" fmla="*/ 122 h 370"/>
                <a:gd name="T46" fmla="*/ 45 w 125"/>
                <a:gd name="T47" fmla="*/ 144 h 370"/>
                <a:gd name="T48" fmla="*/ 40 w 125"/>
                <a:gd name="T49" fmla="*/ 167 h 370"/>
                <a:gd name="T50" fmla="*/ 34 w 125"/>
                <a:gd name="T51" fmla="*/ 188 h 370"/>
                <a:gd name="T52" fmla="*/ 28 w 125"/>
                <a:gd name="T53" fmla="*/ 210 h 370"/>
                <a:gd name="T54" fmla="*/ 23 w 125"/>
                <a:gd name="T55" fmla="*/ 231 h 370"/>
                <a:gd name="T56" fmla="*/ 19 w 125"/>
                <a:gd name="T57" fmla="*/ 252 h 370"/>
                <a:gd name="T58" fmla="*/ 13 w 125"/>
                <a:gd name="T59" fmla="*/ 272 h 370"/>
                <a:gd name="T60" fmla="*/ 9 w 125"/>
                <a:gd name="T61" fmla="*/ 291 h 370"/>
                <a:gd name="T62" fmla="*/ 4 w 125"/>
                <a:gd name="T63" fmla="*/ 309 h 370"/>
                <a:gd name="T64" fmla="*/ 0 w 125"/>
                <a:gd name="T65" fmla="*/ 325 h 37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5" h="370">
                  <a:moveTo>
                    <a:pt x="26" y="370"/>
                  </a:moveTo>
                  <a:lnTo>
                    <a:pt x="28" y="361"/>
                  </a:lnTo>
                  <a:lnTo>
                    <a:pt x="31" y="352"/>
                  </a:lnTo>
                  <a:lnTo>
                    <a:pt x="33" y="343"/>
                  </a:lnTo>
                  <a:lnTo>
                    <a:pt x="36" y="332"/>
                  </a:lnTo>
                  <a:lnTo>
                    <a:pt x="38" y="323"/>
                  </a:lnTo>
                  <a:lnTo>
                    <a:pt x="41" y="311"/>
                  </a:lnTo>
                  <a:lnTo>
                    <a:pt x="43" y="300"/>
                  </a:lnTo>
                  <a:lnTo>
                    <a:pt x="45" y="290"/>
                  </a:lnTo>
                  <a:lnTo>
                    <a:pt x="49" y="277"/>
                  </a:lnTo>
                  <a:lnTo>
                    <a:pt x="51" y="266"/>
                  </a:lnTo>
                  <a:lnTo>
                    <a:pt x="55" y="254"/>
                  </a:lnTo>
                  <a:lnTo>
                    <a:pt x="58" y="243"/>
                  </a:lnTo>
                  <a:lnTo>
                    <a:pt x="61" y="231"/>
                  </a:lnTo>
                  <a:lnTo>
                    <a:pt x="64" y="219"/>
                  </a:lnTo>
                  <a:lnTo>
                    <a:pt x="67" y="206"/>
                  </a:lnTo>
                  <a:lnTo>
                    <a:pt x="70" y="193"/>
                  </a:lnTo>
                  <a:lnTo>
                    <a:pt x="74" y="182"/>
                  </a:lnTo>
                  <a:lnTo>
                    <a:pt x="77" y="169"/>
                  </a:lnTo>
                  <a:lnTo>
                    <a:pt x="80" y="156"/>
                  </a:lnTo>
                  <a:lnTo>
                    <a:pt x="83" y="144"/>
                  </a:lnTo>
                  <a:lnTo>
                    <a:pt x="87" y="132"/>
                  </a:lnTo>
                  <a:lnTo>
                    <a:pt x="90" y="120"/>
                  </a:lnTo>
                  <a:lnTo>
                    <a:pt x="93" y="108"/>
                  </a:lnTo>
                  <a:lnTo>
                    <a:pt x="97" y="96"/>
                  </a:lnTo>
                  <a:lnTo>
                    <a:pt x="100" y="85"/>
                  </a:lnTo>
                  <a:lnTo>
                    <a:pt x="103" y="73"/>
                  </a:lnTo>
                  <a:lnTo>
                    <a:pt x="106" y="62"/>
                  </a:lnTo>
                  <a:lnTo>
                    <a:pt x="111" y="50"/>
                  </a:lnTo>
                  <a:lnTo>
                    <a:pt x="114" y="39"/>
                  </a:lnTo>
                  <a:lnTo>
                    <a:pt x="117" y="29"/>
                  </a:lnTo>
                  <a:lnTo>
                    <a:pt x="121" y="19"/>
                  </a:lnTo>
                  <a:lnTo>
                    <a:pt x="125" y="9"/>
                  </a:lnTo>
                  <a:lnTo>
                    <a:pt x="100" y="0"/>
                  </a:lnTo>
                  <a:lnTo>
                    <a:pt x="97" y="10"/>
                  </a:lnTo>
                  <a:lnTo>
                    <a:pt x="93" y="20"/>
                  </a:lnTo>
                  <a:lnTo>
                    <a:pt x="90" y="32"/>
                  </a:lnTo>
                  <a:lnTo>
                    <a:pt x="87" y="43"/>
                  </a:lnTo>
                  <a:lnTo>
                    <a:pt x="83" y="53"/>
                  </a:lnTo>
                  <a:lnTo>
                    <a:pt x="79" y="66"/>
                  </a:lnTo>
                  <a:lnTo>
                    <a:pt x="76" y="76"/>
                  </a:lnTo>
                  <a:lnTo>
                    <a:pt x="72" y="89"/>
                  </a:lnTo>
                  <a:lnTo>
                    <a:pt x="69" y="101"/>
                  </a:lnTo>
                  <a:lnTo>
                    <a:pt x="64" y="113"/>
                  </a:lnTo>
                  <a:lnTo>
                    <a:pt x="61" y="126"/>
                  </a:lnTo>
                  <a:lnTo>
                    <a:pt x="58" y="137"/>
                  </a:lnTo>
                  <a:lnTo>
                    <a:pt x="55" y="150"/>
                  </a:lnTo>
                  <a:lnTo>
                    <a:pt x="51" y="162"/>
                  </a:lnTo>
                  <a:lnTo>
                    <a:pt x="48" y="174"/>
                  </a:lnTo>
                  <a:lnTo>
                    <a:pt x="45" y="187"/>
                  </a:lnTo>
                  <a:lnTo>
                    <a:pt x="41" y="199"/>
                  </a:lnTo>
                  <a:lnTo>
                    <a:pt x="38" y="211"/>
                  </a:lnTo>
                  <a:lnTo>
                    <a:pt x="36" y="224"/>
                  </a:lnTo>
                  <a:lnTo>
                    <a:pt x="32" y="236"/>
                  </a:lnTo>
                  <a:lnTo>
                    <a:pt x="29" y="248"/>
                  </a:lnTo>
                  <a:lnTo>
                    <a:pt x="26" y="259"/>
                  </a:lnTo>
                  <a:lnTo>
                    <a:pt x="23" y="272"/>
                  </a:lnTo>
                  <a:lnTo>
                    <a:pt x="21" y="283"/>
                  </a:lnTo>
                  <a:lnTo>
                    <a:pt x="17" y="294"/>
                  </a:lnTo>
                  <a:lnTo>
                    <a:pt x="15" y="305"/>
                  </a:lnTo>
                  <a:lnTo>
                    <a:pt x="13" y="315"/>
                  </a:lnTo>
                  <a:lnTo>
                    <a:pt x="10" y="326"/>
                  </a:lnTo>
                  <a:lnTo>
                    <a:pt x="8" y="337"/>
                  </a:lnTo>
                  <a:lnTo>
                    <a:pt x="5" y="346"/>
                  </a:lnTo>
                  <a:lnTo>
                    <a:pt x="3" y="355"/>
                  </a:lnTo>
                  <a:lnTo>
                    <a:pt x="0" y="364"/>
                  </a:lnTo>
                  <a:lnTo>
                    <a:pt x="26" y="37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52" name="Freeform 447">
              <a:extLst>
                <a:ext uri="{FF2B5EF4-FFF2-40B4-BE49-F238E27FC236}">
                  <a16:creationId xmlns:a16="http://schemas.microsoft.com/office/drawing/2014/main" id="{3B7A6452-8619-B012-4D86-3888DC8EFAC7}"/>
                </a:ext>
              </a:extLst>
            </p:cNvPr>
            <p:cNvSpPr>
              <a:spLocks/>
            </p:cNvSpPr>
            <p:nvPr/>
          </p:nvSpPr>
          <p:spPr bwMode="auto">
            <a:xfrm>
              <a:off x="3282" y="3881"/>
              <a:ext cx="61" cy="157"/>
            </a:xfrm>
            <a:custGeom>
              <a:avLst/>
              <a:gdLst>
                <a:gd name="T0" fmla="*/ 23 w 68"/>
                <a:gd name="T1" fmla="*/ 157 h 176"/>
                <a:gd name="T2" fmla="*/ 23 w 68"/>
                <a:gd name="T3" fmla="*/ 156 h 176"/>
                <a:gd name="T4" fmla="*/ 25 w 68"/>
                <a:gd name="T5" fmla="*/ 145 h 176"/>
                <a:gd name="T6" fmla="*/ 28 w 68"/>
                <a:gd name="T7" fmla="*/ 135 h 176"/>
                <a:gd name="T8" fmla="*/ 30 w 68"/>
                <a:gd name="T9" fmla="*/ 124 h 176"/>
                <a:gd name="T10" fmla="*/ 32 w 68"/>
                <a:gd name="T11" fmla="*/ 115 h 176"/>
                <a:gd name="T12" fmla="*/ 35 w 68"/>
                <a:gd name="T13" fmla="*/ 104 h 176"/>
                <a:gd name="T14" fmla="*/ 37 w 68"/>
                <a:gd name="T15" fmla="*/ 95 h 176"/>
                <a:gd name="T16" fmla="*/ 40 w 68"/>
                <a:gd name="T17" fmla="*/ 85 h 176"/>
                <a:gd name="T18" fmla="*/ 42 w 68"/>
                <a:gd name="T19" fmla="*/ 76 h 176"/>
                <a:gd name="T20" fmla="*/ 45 w 68"/>
                <a:gd name="T21" fmla="*/ 67 h 176"/>
                <a:gd name="T22" fmla="*/ 47 w 68"/>
                <a:gd name="T23" fmla="*/ 57 h 176"/>
                <a:gd name="T24" fmla="*/ 49 w 68"/>
                <a:gd name="T25" fmla="*/ 48 h 176"/>
                <a:gd name="T26" fmla="*/ 52 w 68"/>
                <a:gd name="T27" fmla="*/ 39 h 176"/>
                <a:gd name="T28" fmla="*/ 55 w 68"/>
                <a:gd name="T29" fmla="*/ 30 h 176"/>
                <a:gd name="T30" fmla="*/ 57 w 68"/>
                <a:gd name="T31" fmla="*/ 22 h 176"/>
                <a:gd name="T32" fmla="*/ 59 w 68"/>
                <a:gd name="T33" fmla="*/ 13 h 176"/>
                <a:gd name="T34" fmla="*/ 61 w 68"/>
                <a:gd name="T35" fmla="*/ 5 h 176"/>
                <a:gd name="T36" fmla="*/ 38 w 68"/>
                <a:gd name="T37" fmla="*/ 0 h 176"/>
                <a:gd name="T38" fmla="*/ 36 w 68"/>
                <a:gd name="T39" fmla="*/ 8 h 176"/>
                <a:gd name="T40" fmla="*/ 33 w 68"/>
                <a:gd name="T41" fmla="*/ 16 h 176"/>
                <a:gd name="T42" fmla="*/ 31 w 68"/>
                <a:gd name="T43" fmla="*/ 25 h 176"/>
                <a:gd name="T44" fmla="*/ 29 w 68"/>
                <a:gd name="T45" fmla="*/ 34 h 176"/>
                <a:gd name="T46" fmla="*/ 27 w 68"/>
                <a:gd name="T47" fmla="*/ 43 h 176"/>
                <a:gd name="T48" fmla="*/ 24 w 68"/>
                <a:gd name="T49" fmla="*/ 51 h 176"/>
                <a:gd name="T50" fmla="*/ 22 w 68"/>
                <a:gd name="T51" fmla="*/ 60 h 176"/>
                <a:gd name="T52" fmla="*/ 20 w 68"/>
                <a:gd name="T53" fmla="*/ 70 h 176"/>
                <a:gd name="T54" fmla="*/ 17 w 68"/>
                <a:gd name="T55" fmla="*/ 79 h 176"/>
                <a:gd name="T56" fmla="*/ 15 w 68"/>
                <a:gd name="T57" fmla="*/ 88 h 176"/>
                <a:gd name="T58" fmla="*/ 12 w 68"/>
                <a:gd name="T59" fmla="*/ 98 h 176"/>
                <a:gd name="T60" fmla="*/ 10 w 68"/>
                <a:gd name="T61" fmla="*/ 109 h 176"/>
                <a:gd name="T62" fmla="*/ 7 w 68"/>
                <a:gd name="T63" fmla="*/ 120 h 176"/>
                <a:gd name="T64" fmla="*/ 5 w 68"/>
                <a:gd name="T65" fmla="*/ 130 h 176"/>
                <a:gd name="T66" fmla="*/ 3 w 68"/>
                <a:gd name="T67" fmla="*/ 140 h 176"/>
                <a:gd name="T68" fmla="*/ 0 w 68"/>
                <a:gd name="T69" fmla="*/ 151 h 176"/>
                <a:gd name="T70" fmla="*/ 0 w 68"/>
                <a:gd name="T71" fmla="*/ 151 h 176"/>
                <a:gd name="T72" fmla="*/ 23 w 68"/>
                <a:gd name="T73" fmla="*/ 157 h 1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8" h="176">
                  <a:moveTo>
                    <a:pt x="26" y="176"/>
                  </a:moveTo>
                  <a:lnTo>
                    <a:pt x="26" y="175"/>
                  </a:lnTo>
                  <a:lnTo>
                    <a:pt x="28" y="163"/>
                  </a:lnTo>
                  <a:lnTo>
                    <a:pt x="31" y="151"/>
                  </a:lnTo>
                  <a:lnTo>
                    <a:pt x="33" y="139"/>
                  </a:lnTo>
                  <a:lnTo>
                    <a:pt x="36" y="129"/>
                  </a:lnTo>
                  <a:lnTo>
                    <a:pt x="39" y="117"/>
                  </a:lnTo>
                  <a:lnTo>
                    <a:pt x="41" y="106"/>
                  </a:lnTo>
                  <a:lnTo>
                    <a:pt x="45" y="95"/>
                  </a:lnTo>
                  <a:lnTo>
                    <a:pt x="47" y="85"/>
                  </a:lnTo>
                  <a:lnTo>
                    <a:pt x="50" y="75"/>
                  </a:lnTo>
                  <a:lnTo>
                    <a:pt x="52" y="64"/>
                  </a:lnTo>
                  <a:lnTo>
                    <a:pt x="55" y="54"/>
                  </a:lnTo>
                  <a:lnTo>
                    <a:pt x="58" y="44"/>
                  </a:lnTo>
                  <a:lnTo>
                    <a:pt x="61" y="34"/>
                  </a:lnTo>
                  <a:lnTo>
                    <a:pt x="63" y="25"/>
                  </a:lnTo>
                  <a:lnTo>
                    <a:pt x="66" y="15"/>
                  </a:lnTo>
                  <a:lnTo>
                    <a:pt x="68" y="6"/>
                  </a:lnTo>
                  <a:lnTo>
                    <a:pt x="42" y="0"/>
                  </a:lnTo>
                  <a:lnTo>
                    <a:pt x="40" y="9"/>
                  </a:lnTo>
                  <a:lnTo>
                    <a:pt x="37" y="18"/>
                  </a:lnTo>
                  <a:lnTo>
                    <a:pt x="35" y="28"/>
                  </a:lnTo>
                  <a:lnTo>
                    <a:pt x="32" y="38"/>
                  </a:lnTo>
                  <a:lnTo>
                    <a:pt x="30" y="48"/>
                  </a:lnTo>
                  <a:lnTo>
                    <a:pt x="27" y="57"/>
                  </a:lnTo>
                  <a:lnTo>
                    <a:pt x="25" y="67"/>
                  </a:lnTo>
                  <a:lnTo>
                    <a:pt x="22" y="78"/>
                  </a:lnTo>
                  <a:lnTo>
                    <a:pt x="19" y="89"/>
                  </a:lnTo>
                  <a:lnTo>
                    <a:pt x="17" y="99"/>
                  </a:lnTo>
                  <a:lnTo>
                    <a:pt x="13" y="110"/>
                  </a:lnTo>
                  <a:lnTo>
                    <a:pt x="11" y="122"/>
                  </a:lnTo>
                  <a:lnTo>
                    <a:pt x="8" y="134"/>
                  </a:lnTo>
                  <a:lnTo>
                    <a:pt x="6" y="146"/>
                  </a:lnTo>
                  <a:lnTo>
                    <a:pt x="3" y="157"/>
                  </a:lnTo>
                  <a:lnTo>
                    <a:pt x="0" y="169"/>
                  </a:lnTo>
                  <a:lnTo>
                    <a:pt x="26" y="17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53" name="Freeform 448">
              <a:extLst>
                <a:ext uri="{FF2B5EF4-FFF2-40B4-BE49-F238E27FC236}">
                  <a16:creationId xmlns:a16="http://schemas.microsoft.com/office/drawing/2014/main" id="{76F67D5C-1FEA-1036-6E82-437DD9FFB204}"/>
                </a:ext>
              </a:extLst>
            </p:cNvPr>
            <p:cNvSpPr>
              <a:spLocks/>
            </p:cNvSpPr>
            <p:nvPr/>
          </p:nvSpPr>
          <p:spPr bwMode="auto">
            <a:xfrm>
              <a:off x="3240" y="4032"/>
              <a:ext cx="64" cy="249"/>
            </a:xfrm>
            <a:custGeom>
              <a:avLst/>
              <a:gdLst>
                <a:gd name="T0" fmla="*/ 18 w 72"/>
                <a:gd name="T1" fmla="*/ 229 h 280"/>
                <a:gd name="T2" fmla="*/ 23 w 72"/>
                <a:gd name="T3" fmla="*/ 241 h 280"/>
                <a:gd name="T4" fmla="*/ 25 w 72"/>
                <a:gd name="T5" fmla="*/ 225 h 280"/>
                <a:gd name="T6" fmla="*/ 28 w 72"/>
                <a:gd name="T7" fmla="*/ 211 h 280"/>
                <a:gd name="T8" fmla="*/ 29 w 72"/>
                <a:gd name="T9" fmla="*/ 196 h 280"/>
                <a:gd name="T10" fmla="*/ 31 w 72"/>
                <a:gd name="T11" fmla="*/ 181 h 280"/>
                <a:gd name="T12" fmla="*/ 33 w 72"/>
                <a:gd name="T13" fmla="*/ 166 h 280"/>
                <a:gd name="T14" fmla="*/ 36 w 72"/>
                <a:gd name="T15" fmla="*/ 152 h 280"/>
                <a:gd name="T16" fmla="*/ 37 w 72"/>
                <a:gd name="T17" fmla="*/ 137 h 280"/>
                <a:gd name="T18" fmla="*/ 40 w 72"/>
                <a:gd name="T19" fmla="*/ 123 h 280"/>
                <a:gd name="T20" fmla="*/ 42 w 72"/>
                <a:gd name="T21" fmla="*/ 108 h 280"/>
                <a:gd name="T22" fmla="*/ 44 w 72"/>
                <a:gd name="T23" fmla="*/ 94 h 280"/>
                <a:gd name="T24" fmla="*/ 48 w 72"/>
                <a:gd name="T25" fmla="*/ 79 h 280"/>
                <a:gd name="T26" fmla="*/ 51 w 72"/>
                <a:gd name="T27" fmla="*/ 65 h 280"/>
                <a:gd name="T28" fmla="*/ 53 w 72"/>
                <a:gd name="T29" fmla="*/ 50 h 280"/>
                <a:gd name="T30" fmla="*/ 56 w 72"/>
                <a:gd name="T31" fmla="*/ 35 h 280"/>
                <a:gd name="T32" fmla="*/ 60 w 72"/>
                <a:gd name="T33" fmla="*/ 20 h 280"/>
                <a:gd name="T34" fmla="*/ 64 w 72"/>
                <a:gd name="T35" fmla="*/ 6 h 280"/>
                <a:gd name="T36" fmla="*/ 41 w 72"/>
                <a:gd name="T37" fmla="*/ 0 h 280"/>
                <a:gd name="T38" fmla="*/ 37 w 72"/>
                <a:gd name="T39" fmla="*/ 15 h 280"/>
                <a:gd name="T40" fmla="*/ 34 w 72"/>
                <a:gd name="T41" fmla="*/ 30 h 280"/>
                <a:gd name="T42" fmla="*/ 31 w 72"/>
                <a:gd name="T43" fmla="*/ 45 h 280"/>
                <a:gd name="T44" fmla="*/ 28 w 72"/>
                <a:gd name="T45" fmla="*/ 60 h 280"/>
                <a:gd name="T46" fmla="*/ 25 w 72"/>
                <a:gd name="T47" fmla="*/ 75 h 280"/>
                <a:gd name="T48" fmla="*/ 22 w 72"/>
                <a:gd name="T49" fmla="*/ 90 h 280"/>
                <a:gd name="T50" fmla="*/ 19 w 72"/>
                <a:gd name="T51" fmla="*/ 105 h 280"/>
                <a:gd name="T52" fmla="*/ 17 w 72"/>
                <a:gd name="T53" fmla="*/ 119 h 280"/>
                <a:gd name="T54" fmla="*/ 15 w 72"/>
                <a:gd name="T55" fmla="*/ 134 h 280"/>
                <a:gd name="T56" fmla="*/ 12 w 72"/>
                <a:gd name="T57" fmla="*/ 149 h 280"/>
                <a:gd name="T58" fmla="*/ 11 w 72"/>
                <a:gd name="T59" fmla="*/ 164 h 280"/>
                <a:gd name="T60" fmla="*/ 8 w 72"/>
                <a:gd name="T61" fmla="*/ 179 h 280"/>
                <a:gd name="T62" fmla="*/ 6 w 72"/>
                <a:gd name="T63" fmla="*/ 193 h 280"/>
                <a:gd name="T64" fmla="*/ 4 w 72"/>
                <a:gd name="T65" fmla="*/ 208 h 280"/>
                <a:gd name="T66" fmla="*/ 3 w 72"/>
                <a:gd name="T67" fmla="*/ 222 h 280"/>
                <a:gd name="T68" fmla="*/ 2 w 72"/>
                <a:gd name="T69" fmla="*/ 237 h 280"/>
                <a:gd name="T70" fmla="*/ 7 w 72"/>
                <a:gd name="T71" fmla="*/ 249 h 280"/>
                <a:gd name="T72" fmla="*/ 2 w 72"/>
                <a:gd name="T73" fmla="*/ 237 h 280"/>
                <a:gd name="T74" fmla="*/ 0 w 72"/>
                <a:gd name="T75" fmla="*/ 245 h 280"/>
                <a:gd name="T76" fmla="*/ 7 w 72"/>
                <a:gd name="T77" fmla="*/ 249 h 280"/>
                <a:gd name="T78" fmla="*/ 18 w 72"/>
                <a:gd name="T79" fmla="*/ 229 h 28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2" h="280">
                  <a:moveTo>
                    <a:pt x="20" y="257"/>
                  </a:moveTo>
                  <a:lnTo>
                    <a:pt x="26" y="271"/>
                  </a:lnTo>
                  <a:lnTo>
                    <a:pt x="28" y="253"/>
                  </a:lnTo>
                  <a:lnTo>
                    <a:pt x="31" y="237"/>
                  </a:lnTo>
                  <a:lnTo>
                    <a:pt x="33" y="220"/>
                  </a:lnTo>
                  <a:lnTo>
                    <a:pt x="35" y="204"/>
                  </a:lnTo>
                  <a:lnTo>
                    <a:pt x="37" y="187"/>
                  </a:lnTo>
                  <a:lnTo>
                    <a:pt x="40" y="171"/>
                  </a:lnTo>
                  <a:lnTo>
                    <a:pt x="42" y="154"/>
                  </a:lnTo>
                  <a:lnTo>
                    <a:pt x="45" y="138"/>
                  </a:lnTo>
                  <a:lnTo>
                    <a:pt x="47" y="122"/>
                  </a:lnTo>
                  <a:lnTo>
                    <a:pt x="50" y="106"/>
                  </a:lnTo>
                  <a:lnTo>
                    <a:pt x="54" y="89"/>
                  </a:lnTo>
                  <a:lnTo>
                    <a:pt x="57" y="73"/>
                  </a:lnTo>
                  <a:lnTo>
                    <a:pt x="60" y="56"/>
                  </a:lnTo>
                  <a:lnTo>
                    <a:pt x="63" y="39"/>
                  </a:lnTo>
                  <a:lnTo>
                    <a:pt x="68" y="23"/>
                  </a:lnTo>
                  <a:lnTo>
                    <a:pt x="72" y="7"/>
                  </a:lnTo>
                  <a:lnTo>
                    <a:pt x="46" y="0"/>
                  </a:lnTo>
                  <a:lnTo>
                    <a:pt x="42" y="17"/>
                  </a:lnTo>
                  <a:lnTo>
                    <a:pt x="38" y="34"/>
                  </a:lnTo>
                  <a:lnTo>
                    <a:pt x="35" y="51"/>
                  </a:lnTo>
                  <a:lnTo>
                    <a:pt x="31" y="67"/>
                  </a:lnTo>
                  <a:lnTo>
                    <a:pt x="28" y="84"/>
                  </a:lnTo>
                  <a:lnTo>
                    <a:pt x="25" y="101"/>
                  </a:lnTo>
                  <a:lnTo>
                    <a:pt x="21" y="118"/>
                  </a:lnTo>
                  <a:lnTo>
                    <a:pt x="19" y="134"/>
                  </a:lnTo>
                  <a:lnTo>
                    <a:pt x="17" y="151"/>
                  </a:lnTo>
                  <a:lnTo>
                    <a:pt x="14" y="168"/>
                  </a:lnTo>
                  <a:lnTo>
                    <a:pt x="12" y="184"/>
                  </a:lnTo>
                  <a:lnTo>
                    <a:pt x="9" y="201"/>
                  </a:lnTo>
                  <a:lnTo>
                    <a:pt x="7" y="217"/>
                  </a:lnTo>
                  <a:lnTo>
                    <a:pt x="5" y="234"/>
                  </a:lnTo>
                  <a:lnTo>
                    <a:pt x="3" y="250"/>
                  </a:lnTo>
                  <a:lnTo>
                    <a:pt x="2" y="267"/>
                  </a:lnTo>
                  <a:lnTo>
                    <a:pt x="8" y="280"/>
                  </a:lnTo>
                  <a:lnTo>
                    <a:pt x="2" y="267"/>
                  </a:lnTo>
                  <a:lnTo>
                    <a:pt x="0" y="276"/>
                  </a:lnTo>
                  <a:lnTo>
                    <a:pt x="8" y="280"/>
                  </a:lnTo>
                  <a:lnTo>
                    <a:pt x="20" y="257"/>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54" name="Freeform 449">
              <a:extLst>
                <a:ext uri="{FF2B5EF4-FFF2-40B4-BE49-F238E27FC236}">
                  <a16:creationId xmlns:a16="http://schemas.microsoft.com/office/drawing/2014/main" id="{FEC1B115-BED5-F2A0-3EBC-B09B5FFF2DFA}"/>
                </a:ext>
              </a:extLst>
            </p:cNvPr>
            <p:cNvSpPr>
              <a:spLocks/>
            </p:cNvSpPr>
            <p:nvPr/>
          </p:nvSpPr>
          <p:spPr bwMode="auto">
            <a:xfrm>
              <a:off x="3248" y="4249"/>
              <a:ext cx="136" cy="40"/>
            </a:xfrm>
            <a:custGeom>
              <a:avLst/>
              <a:gdLst>
                <a:gd name="T0" fmla="*/ 112 w 153"/>
                <a:gd name="T1" fmla="*/ 7 h 45"/>
                <a:gd name="T2" fmla="*/ 115 w 153"/>
                <a:gd name="T3" fmla="*/ 0 h 45"/>
                <a:gd name="T4" fmla="*/ 112 w 153"/>
                <a:gd name="T5" fmla="*/ 3 h 45"/>
                <a:gd name="T6" fmla="*/ 108 w 153"/>
                <a:gd name="T7" fmla="*/ 4 h 45"/>
                <a:gd name="T8" fmla="*/ 104 w 153"/>
                <a:gd name="T9" fmla="*/ 7 h 45"/>
                <a:gd name="T10" fmla="*/ 98 w 153"/>
                <a:gd name="T11" fmla="*/ 10 h 45"/>
                <a:gd name="T12" fmla="*/ 90 w 153"/>
                <a:gd name="T13" fmla="*/ 12 h 45"/>
                <a:gd name="T14" fmla="*/ 82 w 153"/>
                <a:gd name="T15" fmla="*/ 13 h 45"/>
                <a:gd name="T16" fmla="*/ 74 w 153"/>
                <a:gd name="T17" fmla="*/ 15 h 45"/>
                <a:gd name="T18" fmla="*/ 65 w 153"/>
                <a:gd name="T19" fmla="*/ 16 h 45"/>
                <a:gd name="T20" fmla="*/ 56 w 153"/>
                <a:gd name="T21" fmla="*/ 16 h 45"/>
                <a:gd name="T22" fmla="*/ 48 w 153"/>
                <a:gd name="T23" fmla="*/ 17 h 45"/>
                <a:gd name="T24" fmla="*/ 40 w 153"/>
                <a:gd name="T25" fmla="*/ 16 h 45"/>
                <a:gd name="T26" fmla="*/ 31 w 153"/>
                <a:gd name="T27" fmla="*/ 16 h 45"/>
                <a:gd name="T28" fmla="*/ 24 w 153"/>
                <a:gd name="T29" fmla="*/ 16 h 45"/>
                <a:gd name="T30" fmla="*/ 18 w 153"/>
                <a:gd name="T31" fmla="*/ 14 h 45"/>
                <a:gd name="T32" fmla="*/ 13 w 153"/>
                <a:gd name="T33" fmla="*/ 12 h 45"/>
                <a:gd name="T34" fmla="*/ 11 w 153"/>
                <a:gd name="T35" fmla="*/ 12 h 45"/>
                <a:gd name="T36" fmla="*/ 0 w 153"/>
                <a:gd name="T37" fmla="*/ 32 h 45"/>
                <a:gd name="T38" fmla="*/ 6 w 153"/>
                <a:gd name="T39" fmla="*/ 35 h 45"/>
                <a:gd name="T40" fmla="*/ 13 w 153"/>
                <a:gd name="T41" fmla="*/ 36 h 45"/>
                <a:gd name="T42" fmla="*/ 20 w 153"/>
                <a:gd name="T43" fmla="*/ 38 h 45"/>
                <a:gd name="T44" fmla="*/ 30 w 153"/>
                <a:gd name="T45" fmla="*/ 39 h 45"/>
                <a:gd name="T46" fmla="*/ 38 w 153"/>
                <a:gd name="T47" fmla="*/ 39 h 45"/>
                <a:gd name="T48" fmla="*/ 48 w 153"/>
                <a:gd name="T49" fmla="*/ 40 h 45"/>
                <a:gd name="T50" fmla="*/ 58 w 153"/>
                <a:gd name="T51" fmla="*/ 39 h 45"/>
                <a:gd name="T52" fmla="*/ 67 w 153"/>
                <a:gd name="T53" fmla="*/ 39 h 45"/>
                <a:gd name="T54" fmla="*/ 77 w 153"/>
                <a:gd name="T55" fmla="*/ 37 h 45"/>
                <a:gd name="T56" fmla="*/ 86 w 153"/>
                <a:gd name="T57" fmla="*/ 36 h 45"/>
                <a:gd name="T58" fmla="*/ 95 w 153"/>
                <a:gd name="T59" fmla="*/ 35 h 45"/>
                <a:gd name="T60" fmla="*/ 104 w 153"/>
                <a:gd name="T61" fmla="*/ 32 h 45"/>
                <a:gd name="T62" fmla="*/ 113 w 153"/>
                <a:gd name="T63" fmla="*/ 28 h 45"/>
                <a:gd name="T64" fmla="*/ 120 w 153"/>
                <a:gd name="T65" fmla="*/ 24 h 45"/>
                <a:gd name="T66" fmla="*/ 127 w 153"/>
                <a:gd name="T67" fmla="*/ 20 h 45"/>
                <a:gd name="T68" fmla="*/ 133 w 153"/>
                <a:gd name="T69" fmla="*/ 14 h 45"/>
                <a:gd name="T70" fmla="*/ 135 w 153"/>
                <a:gd name="T71" fmla="*/ 7 h 45"/>
                <a:gd name="T72" fmla="*/ 133 w 153"/>
                <a:gd name="T73" fmla="*/ 14 h 45"/>
                <a:gd name="T74" fmla="*/ 135 w 153"/>
                <a:gd name="T75" fmla="*/ 12 h 45"/>
                <a:gd name="T76" fmla="*/ 136 w 153"/>
                <a:gd name="T77" fmla="*/ 7 h 45"/>
                <a:gd name="T78" fmla="*/ 112 w 153"/>
                <a:gd name="T79" fmla="*/ 7 h 4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53" h="45">
                  <a:moveTo>
                    <a:pt x="126" y="8"/>
                  </a:moveTo>
                  <a:lnTo>
                    <a:pt x="129" y="0"/>
                  </a:lnTo>
                  <a:lnTo>
                    <a:pt x="126" y="3"/>
                  </a:lnTo>
                  <a:lnTo>
                    <a:pt x="122" y="5"/>
                  </a:lnTo>
                  <a:lnTo>
                    <a:pt x="117" y="8"/>
                  </a:lnTo>
                  <a:lnTo>
                    <a:pt x="110" y="11"/>
                  </a:lnTo>
                  <a:lnTo>
                    <a:pt x="101" y="13"/>
                  </a:lnTo>
                  <a:lnTo>
                    <a:pt x="92" y="15"/>
                  </a:lnTo>
                  <a:lnTo>
                    <a:pt x="83" y="17"/>
                  </a:lnTo>
                  <a:lnTo>
                    <a:pt x="73" y="18"/>
                  </a:lnTo>
                  <a:lnTo>
                    <a:pt x="63" y="18"/>
                  </a:lnTo>
                  <a:lnTo>
                    <a:pt x="54" y="19"/>
                  </a:lnTo>
                  <a:lnTo>
                    <a:pt x="45" y="18"/>
                  </a:lnTo>
                  <a:lnTo>
                    <a:pt x="35" y="18"/>
                  </a:lnTo>
                  <a:lnTo>
                    <a:pt x="27" y="18"/>
                  </a:lnTo>
                  <a:lnTo>
                    <a:pt x="20" y="16"/>
                  </a:lnTo>
                  <a:lnTo>
                    <a:pt x="15" y="14"/>
                  </a:lnTo>
                  <a:lnTo>
                    <a:pt x="12" y="13"/>
                  </a:lnTo>
                  <a:lnTo>
                    <a:pt x="0" y="36"/>
                  </a:lnTo>
                  <a:lnTo>
                    <a:pt x="7" y="39"/>
                  </a:lnTo>
                  <a:lnTo>
                    <a:pt x="15" y="41"/>
                  </a:lnTo>
                  <a:lnTo>
                    <a:pt x="23" y="43"/>
                  </a:lnTo>
                  <a:lnTo>
                    <a:pt x="34" y="44"/>
                  </a:lnTo>
                  <a:lnTo>
                    <a:pt x="43" y="44"/>
                  </a:lnTo>
                  <a:lnTo>
                    <a:pt x="54" y="45"/>
                  </a:lnTo>
                  <a:lnTo>
                    <a:pt x="65" y="44"/>
                  </a:lnTo>
                  <a:lnTo>
                    <a:pt x="75" y="44"/>
                  </a:lnTo>
                  <a:lnTo>
                    <a:pt x="87" y="42"/>
                  </a:lnTo>
                  <a:lnTo>
                    <a:pt x="97" y="41"/>
                  </a:lnTo>
                  <a:lnTo>
                    <a:pt x="107" y="39"/>
                  </a:lnTo>
                  <a:lnTo>
                    <a:pt x="117" y="36"/>
                  </a:lnTo>
                  <a:lnTo>
                    <a:pt x="127" y="32"/>
                  </a:lnTo>
                  <a:lnTo>
                    <a:pt x="135" y="27"/>
                  </a:lnTo>
                  <a:lnTo>
                    <a:pt x="143" y="22"/>
                  </a:lnTo>
                  <a:lnTo>
                    <a:pt x="150" y="16"/>
                  </a:lnTo>
                  <a:lnTo>
                    <a:pt x="152" y="8"/>
                  </a:lnTo>
                  <a:lnTo>
                    <a:pt x="150" y="16"/>
                  </a:lnTo>
                  <a:lnTo>
                    <a:pt x="152" y="13"/>
                  </a:lnTo>
                  <a:lnTo>
                    <a:pt x="153" y="8"/>
                  </a:lnTo>
                  <a:lnTo>
                    <a:pt x="126" y="8"/>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55" name="Freeform 450">
              <a:extLst>
                <a:ext uri="{FF2B5EF4-FFF2-40B4-BE49-F238E27FC236}">
                  <a16:creationId xmlns:a16="http://schemas.microsoft.com/office/drawing/2014/main" id="{22748F8B-A84B-E658-357D-A61E7112489A}"/>
                </a:ext>
              </a:extLst>
            </p:cNvPr>
            <p:cNvSpPr>
              <a:spLocks/>
            </p:cNvSpPr>
            <p:nvPr/>
          </p:nvSpPr>
          <p:spPr bwMode="auto">
            <a:xfrm>
              <a:off x="3360" y="4086"/>
              <a:ext cx="48" cy="170"/>
            </a:xfrm>
            <a:custGeom>
              <a:avLst/>
              <a:gdLst>
                <a:gd name="T0" fmla="*/ 25 w 53"/>
                <a:gd name="T1" fmla="*/ 0 h 191"/>
                <a:gd name="T2" fmla="*/ 25 w 53"/>
                <a:gd name="T3" fmla="*/ 2 h 191"/>
                <a:gd name="T4" fmla="*/ 24 w 53"/>
                <a:gd name="T5" fmla="*/ 12 h 191"/>
                <a:gd name="T6" fmla="*/ 22 w 53"/>
                <a:gd name="T7" fmla="*/ 22 h 191"/>
                <a:gd name="T8" fmla="*/ 20 w 53"/>
                <a:gd name="T9" fmla="*/ 33 h 191"/>
                <a:gd name="T10" fmla="*/ 17 w 53"/>
                <a:gd name="T11" fmla="*/ 45 h 191"/>
                <a:gd name="T12" fmla="*/ 15 w 53"/>
                <a:gd name="T13" fmla="*/ 57 h 191"/>
                <a:gd name="T14" fmla="*/ 14 w 53"/>
                <a:gd name="T15" fmla="*/ 69 h 191"/>
                <a:gd name="T16" fmla="*/ 12 w 53"/>
                <a:gd name="T17" fmla="*/ 81 h 191"/>
                <a:gd name="T18" fmla="*/ 10 w 53"/>
                <a:gd name="T19" fmla="*/ 93 h 191"/>
                <a:gd name="T20" fmla="*/ 8 w 53"/>
                <a:gd name="T21" fmla="*/ 104 h 191"/>
                <a:gd name="T22" fmla="*/ 5 w 53"/>
                <a:gd name="T23" fmla="*/ 116 h 191"/>
                <a:gd name="T24" fmla="*/ 4 w 53"/>
                <a:gd name="T25" fmla="*/ 126 h 191"/>
                <a:gd name="T26" fmla="*/ 4 w 53"/>
                <a:gd name="T27" fmla="*/ 137 h 191"/>
                <a:gd name="T28" fmla="*/ 2 w 53"/>
                <a:gd name="T29" fmla="*/ 146 h 191"/>
                <a:gd name="T30" fmla="*/ 1 w 53"/>
                <a:gd name="T31" fmla="*/ 155 h 191"/>
                <a:gd name="T32" fmla="*/ 1 w 53"/>
                <a:gd name="T33" fmla="*/ 162 h 191"/>
                <a:gd name="T34" fmla="*/ 0 w 53"/>
                <a:gd name="T35" fmla="*/ 170 h 191"/>
                <a:gd name="T36" fmla="*/ 24 w 53"/>
                <a:gd name="T37" fmla="*/ 170 h 191"/>
                <a:gd name="T38" fmla="*/ 24 w 53"/>
                <a:gd name="T39" fmla="*/ 165 h 191"/>
                <a:gd name="T40" fmla="*/ 25 w 53"/>
                <a:gd name="T41" fmla="*/ 157 h 191"/>
                <a:gd name="T42" fmla="*/ 25 w 53"/>
                <a:gd name="T43" fmla="*/ 150 h 191"/>
                <a:gd name="T44" fmla="*/ 26 w 53"/>
                <a:gd name="T45" fmla="*/ 140 h 191"/>
                <a:gd name="T46" fmla="*/ 28 w 53"/>
                <a:gd name="T47" fmla="*/ 129 h 191"/>
                <a:gd name="T48" fmla="*/ 29 w 53"/>
                <a:gd name="T49" fmla="*/ 119 h 191"/>
                <a:gd name="T50" fmla="*/ 31 w 53"/>
                <a:gd name="T51" fmla="*/ 108 h 191"/>
                <a:gd name="T52" fmla="*/ 34 w 53"/>
                <a:gd name="T53" fmla="*/ 96 h 191"/>
                <a:gd name="T54" fmla="*/ 34 w 53"/>
                <a:gd name="T55" fmla="*/ 84 h 191"/>
                <a:gd name="T56" fmla="*/ 37 w 53"/>
                <a:gd name="T57" fmla="*/ 73 h 191"/>
                <a:gd name="T58" fmla="*/ 38 w 53"/>
                <a:gd name="T59" fmla="*/ 61 h 191"/>
                <a:gd name="T60" fmla="*/ 41 w 53"/>
                <a:gd name="T61" fmla="*/ 50 h 191"/>
                <a:gd name="T62" fmla="*/ 43 w 53"/>
                <a:gd name="T63" fmla="*/ 37 h 191"/>
                <a:gd name="T64" fmla="*/ 44 w 53"/>
                <a:gd name="T65" fmla="*/ 26 h 191"/>
                <a:gd name="T66" fmla="*/ 46 w 53"/>
                <a:gd name="T67" fmla="*/ 16 h 191"/>
                <a:gd name="T68" fmla="*/ 48 w 53"/>
                <a:gd name="T69" fmla="*/ 5 h 191"/>
                <a:gd name="T70" fmla="*/ 47 w 53"/>
                <a:gd name="T71" fmla="*/ 8 h 191"/>
                <a:gd name="T72" fmla="*/ 25 w 53"/>
                <a:gd name="T73" fmla="*/ 0 h 191"/>
                <a:gd name="T74" fmla="*/ 25 w 53"/>
                <a:gd name="T75" fmla="*/ 0 h 191"/>
                <a:gd name="T76" fmla="*/ 25 w 53"/>
                <a:gd name="T77" fmla="*/ 2 h 191"/>
                <a:gd name="T78" fmla="*/ 25 w 53"/>
                <a:gd name="T79" fmla="*/ 0 h 19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3" h="191">
                  <a:moveTo>
                    <a:pt x="28" y="0"/>
                  </a:moveTo>
                  <a:lnTo>
                    <a:pt x="28" y="2"/>
                  </a:lnTo>
                  <a:lnTo>
                    <a:pt x="26" y="13"/>
                  </a:lnTo>
                  <a:lnTo>
                    <a:pt x="24" y="25"/>
                  </a:lnTo>
                  <a:lnTo>
                    <a:pt x="22" y="37"/>
                  </a:lnTo>
                  <a:lnTo>
                    <a:pt x="19" y="51"/>
                  </a:lnTo>
                  <a:lnTo>
                    <a:pt x="17" y="64"/>
                  </a:lnTo>
                  <a:lnTo>
                    <a:pt x="15" y="77"/>
                  </a:lnTo>
                  <a:lnTo>
                    <a:pt x="13" y="91"/>
                  </a:lnTo>
                  <a:lnTo>
                    <a:pt x="11" y="104"/>
                  </a:lnTo>
                  <a:lnTo>
                    <a:pt x="9" y="117"/>
                  </a:lnTo>
                  <a:lnTo>
                    <a:pt x="6" y="130"/>
                  </a:lnTo>
                  <a:lnTo>
                    <a:pt x="4" y="142"/>
                  </a:lnTo>
                  <a:lnTo>
                    <a:pt x="4" y="154"/>
                  </a:lnTo>
                  <a:lnTo>
                    <a:pt x="2" y="164"/>
                  </a:lnTo>
                  <a:lnTo>
                    <a:pt x="1" y="174"/>
                  </a:lnTo>
                  <a:lnTo>
                    <a:pt x="1" y="182"/>
                  </a:lnTo>
                  <a:lnTo>
                    <a:pt x="0" y="191"/>
                  </a:lnTo>
                  <a:lnTo>
                    <a:pt x="26" y="191"/>
                  </a:lnTo>
                  <a:lnTo>
                    <a:pt x="27" y="185"/>
                  </a:lnTo>
                  <a:lnTo>
                    <a:pt x="28" y="176"/>
                  </a:lnTo>
                  <a:lnTo>
                    <a:pt x="28" y="168"/>
                  </a:lnTo>
                  <a:lnTo>
                    <a:pt x="29" y="157"/>
                  </a:lnTo>
                  <a:lnTo>
                    <a:pt x="31" y="145"/>
                  </a:lnTo>
                  <a:lnTo>
                    <a:pt x="32" y="134"/>
                  </a:lnTo>
                  <a:lnTo>
                    <a:pt x="34" y="121"/>
                  </a:lnTo>
                  <a:lnTo>
                    <a:pt x="37" y="108"/>
                  </a:lnTo>
                  <a:lnTo>
                    <a:pt x="38" y="94"/>
                  </a:lnTo>
                  <a:lnTo>
                    <a:pt x="41" y="82"/>
                  </a:lnTo>
                  <a:lnTo>
                    <a:pt x="42" y="69"/>
                  </a:lnTo>
                  <a:lnTo>
                    <a:pt x="45" y="56"/>
                  </a:lnTo>
                  <a:lnTo>
                    <a:pt x="47" y="42"/>
                  </a:lnTo>
                  <a:lnTo>
                    <a:pt x="49" y="29"/>
                  </a:lnTo>
                  <a:lnTo>
                    <a:pt x="51" y="18"/>
                  </a:lnTo>
                  <a:lnTo>
                    <a:pt x="53" y="6"/>
                  </a:lnTo>
                  <a:lnTo>
                    <a:pt x="52" y="9"/>
                  </a:lnTo>
                  <a:lnTo>
                    <a:pt x="28" y="0"/>
                  </a:lnTo>
                  <a:lnTo>
                    <a:pt x="28" y="2"/>
                  </a:lnTo>
                  <a:lnTo>
                    <a:pt x="28"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56" name="Freeform 451">
              <a:extLst>
                <a:ext uri="{FF2B5EF4-FFF2-40B4-BE49-F238E27FC236}">
                  <a16:creationId xmlns:a16="http://schemas.microsoft.com/office/drawing/2014/main" id="{850DF22F-D9A8-CBCC-2908-8B8A5171A5B1}"/>
                </a:ext>
              </a:extLst>
            </p:cNvPr>
            <p:cNvSpPr>
              <a:spLocks/>
            </p:cNvSpPr>
            <p:nvPr/>
          </p:nvSpPr>
          <p:spPr bwMode="auto">
            <a:xfrm>
              <a:off x="3385" y="3868"/>
              <a:ext cx="79" cy="226"/>
            </a:xfrm>
            <a:custGeom>
              <a:avLst/>
              <a:gdLst>
                <a:gd name="T0" fmla="*/ 57 w 88"/>
                <a:gd name="T1" fmla="*/ 1 h 253"/>
                <a:gd name="T2" fmla="*/ 57 w 88"/>
                <a:gd name="T3" fmla="*/ 0 h 253"/>
                <a:gd name="T4" fmla="*/ 54 w 88"/>
                <a:gd name="T5" fmla="*/ 9 h 253"/>
                <a:gd name="T6" fmla="*/ 50 w 88"/>
                <a:gd name="T7" fmla="*/ 21 h 253"/>
                <a:gd name="T8" fmla="*/ 47 w 88"/>
                <a:gd name="T9" fmla="*/ 34 h 253"/>
                <a:gd name="T10" fmla="*/ 44 w 88"/>
                <a:gd name="T11" fmla="*/ 46 h 253"/>
                <a:gd name="T12" fmla="*/ 40 w 88"/>
                <a:gd name="T13" fmla="*/ 62 h 253"/>
                <a:gd name="T14" fmla="*/ 37 w 88"/>
                <a:gd name="T15" fmla="*/ 77 h 253"/>
                <a:gd name="T16" fmla="*/ 33 w 88"/>
                <a:gd name="T17" fmla="*/ 93 h 253"/>
                <a:gd name="T18" fmla="*/ 29 w 88"/>
                <a:gd name="T19" fmla="*/ 109 h 253"/>
                <a:gd name="T20" fmla="*/ 25 w 88"/>
                <a:gd name="T21" fmla="*/ 125 h 253"/>
                <a:gd name="T22" fmla="*/ 22 w 88"/>
                <a:gd name="T23" fmla="*/ 140 h 253"/>
                <a:gd name="T24" fmla="*/ 17 w 88"/>
                <a:gd name="T25" fmla="*/ 155 h 253"/>
                <a:gd name="T26" fmla="*/ 14 w 88"/>
                <a:gd name="T27" fmla="*/ 171 h 253"/>
                <a:gd name="T28" fmla="*/ 10 w 88"/>
                <a:gd name="T29" fmla="*/ 184 h 253"/>
                <a:gd name="T30" fmla="*/ 7 w 88"/>
                <a:gd name="T31" fmla="*/ 197 h 253"/>
                <a:gd name="T32" fmla="*/ 4 w 88"/>
                <a:gd name="T33" fmla="*/ 208 h 253"/>
                <a:gd name="T34" fmla="*/ 0 w 88"/>
                <a:gd name="T35" fmla="*/ 218 h 253"/>
                <a:gd name="T36" fmla="*/ 22 w 88"/>
                <a:gd name="T37" fmla="*/ 226 h 253"/>
                <a:gd name="T38" fmla="*/ 25 w 88"/>
                <a:gd name="T39" fmla="*/ 215 h 253"/>
                <a:gd name="T40" fmla="*/ 29 w 88"/>
                <a:gd name="T41" fmla="*/ 203 h 253"/>
                <a:gd name="T42" fmla="*/ 33 w 88"/>
                <a:gd name="T43" fmla="*/ 190 h 253"/>
                <a:gd name="T44" fmla="*/ 38 w 88"/>
                <a:gd name="T45" fmla="*/ 176 h 253"/>
                <a:gd name="T46" fmla="*/ 40 w 88"/>
                <a:gd name="T47" fmla="*/ 162 h 253"/>
                <a:gd name="T48" fmla="*/ 45 w 88"/>
                <a:gd name="T49" fmla="*/ 146 h 253"/>
                <a:gd name="T50" fmla="*/ 48 w 88"/>
                <a:gd name="T51" fmla="*/ 130 h 253"/>
                <a:gd name="T52" fmla="*/ 52 w 88"/>
                <a:gd name="T53" fmla="*/ 113 h 253"/>
                <a:gd name="T54" fmla="*/ 56 w 88"/>
                <a:gd name="T55" fmla="*/ 97 h 253"/>
                <a:gd name="T56" fmla="*/ 59 w 88"/>
                <a:gd name="T57" fmla="*/ 83 h 253"/>
                <a:gd name="T58" fmla="*/ 63 w 88"/>
                <a:gd name="T59" fmla="*/ 68 h 253"/>
                <a:gd name="T60" fmla="*/ 66 w 88"/>
                <a:gd name="T61" fmla="*/ 52 h 253"/>
                <a:gd name="T62" fmla="*/ 70 w 88"/>
                <a:gd name="T63" fmla="*/ 39 h 253"/>
                <a:gd name="T64" fmla="*/ 74 w 88"/>
                <a:gd name="T65" fmla="*/ 27 h 253"/>
                <a:gd name="T66" fmla="*/ 75 w 88"/>
                <a:gd name="T67" fmla="*/ 16 h 253"/>
                <a:gd name="T68" fmla="*/ 79 w 88"/>
                <a:gd name="T69" fmla="*/ 7 h 253"/>
                <a:gd name="T70" fmla="*/ 79 w 88"/>
                <a:gd name="T71" fmla="*/ 5 h 253"/>
                <a:gd name="T72" fmla="*/ 57 w 88"/>
                <a:gd name="T73" fmla="*/ 1 h 25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8" h="253">
                  <a:moveTo>
                    <a:pt x="63" y="1"/>
                  </a:moveTo>
                  <a:lnTo>
                    <a:pt x="64" y="0"/>
                  </a:lnTo>
                  <a:lnTo>
                    <a:pt x="60" y="10"/>
                  </a:lnTo>
                  <a:lnTo>
                    <a:pt x="56" y="23"/>
                  </a:lnTo>
                  <a:lnTo>
                    <a:pt x="52" y="38"/>
                  </a:lnTo>
                  <a:lnTo>
                    <a:pt x="49" y="52"/>
                  </a:lnTo>
                  <a:lnTo>
                    <a:pt x="45" y="69"/>
                  </a:lnTo>
                  <a:lnTo>
                    <a:pt x="41" y="86"/>
                  </a:lnTo>
                  <a:lnTo>
                    <a:pt x="37" y="104"/>
                  </a:lnTo>
                  <a:lnTo>
                    <a:pt x="32" y="122"/>
                  </a:lnTo>
                  <a:lnTo>
                    <a:pt x="28" y="140"/>
                  </a:lnTo>
                  <a:lnTo>
                    <a:pt x="24" y="157"/>
                  </a:lnTo>
                  <a:lnTo>
                    <a:pt x="19" y="174"/>
                  </a:lnTo>
                  <a:lnTo>
                    <a:pt x="16" y="191"/>
                  </a:lnTo>
                  <a:lnTo>
                    <a:pt x="11" y="206"/>
                  </a:lnTo>
                  <a:lnTo>
                    <a:pt x="8" y="220"/>
                  </a:lnTo>
                  <a:lnTo>
                    <a:pt x="4" y="233"/>
                  </a:lnTo>
                  <a:lnTo>
                    <a:pt x="0" y="244"/>
                  </a:lnTo>
                  <a:lnTo>
                    <a:pt x="24" y="253"/>
                  </a:lnTo>
                  <a:lnTo>
                    <a:pt x="28" y="241"/>
                  </a:lnTo>
                  <a:lnTo>
                    <a:pt x="32" y="227"/>
                  </a:lnTo>
                  <a:lnTo>
                    <a:pt x="37" y="213"/>
                  </a:lnTo>
                  <a:lnTo>
                    <a:pt x="42" y="197"/>
                  </a:lnTo>
                  <a:lnTo>
                    <a:pt x="45" y="181"/>
                  </a:lnTo>
                  <a:lnTo>
                    <a:pt x="50" y="164"/>
                  </a:lnTo>
                  <a:lnTo>
                    <a:pt x="54" y="146"/>
                  </a:lnTo>
                  <a:lnTo>
                    <a:pt x="58" y="127"/>
                  </a:lnTo>
                  <a:lnTo>
                    <a:pt x="62" y="109"/>
                  </a:lnTo>
                  <a:lnTo>
                    <a:pt x="66" y="93"/>
                  </a:lnTo>
                  <a:lnTo>
                    <a:pt x="70" y="76"/>
                  </a:lnTo>
                  <a:lnTo>
                    <a:pt x="74" y="58"/>
                  </a:lnTo>
                  <a:lnTo>
                    <a:pt x="78" y="44"/>
                  </a:lnTo>
                  <a:lnTo>
                    <a:pt x="82" y="30"/>
                  </a:lnTo>
                  <a:lnTo>
                    <a:pt x="84" y="18"/>
                  </a:lnTo>
                  <a:lnTo>
                    <a:pt x="88" y="8"/>
                  </a:lnTo>
                  <a:lnTo>
                    <a:pt x="88" y="6"/>
                  </a:lnTo>
                  <a:lnTo>
                    <a:pt x="63" y="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57" name="Freeform 452">
              <a:extLst>
                <a:ext uri="{FF2B5EF4-FFF2-40B4-BE49-F238E27FC236}">
                  <a16:creationId xmlns:a16="http://schemas.microsoft.com/office/drawing/2014/main" id="{C1702AC3-7152-74FA-B3E7-9523CD30E4C5}"/>
                </a:ext>
              </a:extLst>
            </p:cNvPr>
            <p:cNvSpPr>
              <a:spLocks/>
            </p:cNvSpPr>
            <p:nvPr/>
          </p:nvSpPr>
          <p:spPr bwMode="auto">
            <a:xfrm>
              <a:off x="3442" y="3706"/>
              <a:ext cx="57" cy="168"/>
            </a:xfrm>
            <a:custGeom>
              <a:avLst/>
              <a:gdLst>
                <a:gd name="T0" fmla="*/ 35 w 64"/>
                <a:gd name="T1" fmla="*/ 0 h 189"/>
                <a:gd name="T2" fmla="*/ 35 w 64"/>
                <a:gd name="T3" fmla="*/ 2 h 189"/>
                <a:gd name="T4" fmla="*/ 33 w 64"/>
                <a:gd name="T5" fmla="*/ 12 h 189"/>
                <a:gd name="T6" fmla="*/ 31 w 64"/>
                <a:gd name="T7" fmla="*/ 22 h 189"/>
                <a:gd name="T8" fmla="*/ 28 w 64"/>
                <a:gd name="T9" fmla="*/ 32 h 189"/>
                <a:gd name="T10" fmla="*/ 27 w 64"/>
                <a:gd name="T11" fmla="*/ 43 h 189"/>
                <a:gd name="T12" fmla="*/ 24 w 64"/>
                <a:gd name="T13" fmla="*/ 52 h 189"/>
                <a:gd name="T14" fmla="*/ 21 w 64"/>
                <a:gd name="T15" fmla="*/ 63 h 189"/>
                <a:gd name="T16" fmla="*/ 20 w 64"/>
                <a:gd name="T17" fmla="*/ 72 h 189"/>
                <a:gd name="T18" fmla="*/ 17 w 64"/>
                <a:gd name="T19" fmla="*/ 82 h 189"/>
                <a:gd name="T20" fmla="*/ 15 w 64"/>
                <a:gd name="T21" fmla="*/ 93 h 189"/>
                <a:gd name="T22" fmla="*/ 12 w 64"/>
                <a:gd name="T23" fmla="*/ 102 h 189"/>
                <a:gd name="T24" fmla="*/ 11 w 64"/>
                <a:gd name="T25" fmla="*/ 113 h 189"/>
                <a:gd name="T26" fmla="*/ 9 w 64"/>
                <a:gd name="T27" fmla="*/ 123 h 189"/>
                <a:gd name="T28" fmla="*/ 6 w 64"/>
                <a:gd name="T29" fmla="*/ 132 h 189"/>
                <a:gd name="T30" fmla="*/ 4 w 64"/>
                <a:gd name="T31" fmla="*/ 143 h 189"/>
                <a:gd name="T32" fmla="*/ 2 w 64"/>
                <a:gd name="T33" fmla="*/ 154 h 189"/>
                <a:gd name="T34" fmla="*/ 0 w 64"/>
                <a:gd name="T35" fmla="*/ 164 h 189"/>
                <a:gd name="T36" fmla="*/ 22 w 64"/>
                <a:gd name="T37" fmla="*/ 168 h 189"/>
                <a:gd name="T38" fmla="*/ 25 w 64"/>
                <a:gd name="T39" fmla="*/ 158 h 189"/>
                <a:gd name="T40" fmla="*/ 27 w 64"/>
                <a:gd name="T41" fmla="*/ 148 h 189"/>
                <a:gd name="T42" fmla="*/ 29 w 64"/>
                <a:gd name="T43" fmla="*/ 138 h 189"/>
                <a:gd name="T44" fmla="*/ 31 w 64"/>
                <a:gd name="T45" fmla="*/ 127 h 189"/>
                <a:gd name="T46" fmla="*/ 34 w 64"/>
                <a:gd name="T47" fmla="*/ 117 h 189"/>
                <a:gd name="T48" fmla="*/ 36 w 64"/>
                <a:gd name="T49" fmla="*/ 108 h 189"/>
                <a:gd name="T50" fmla="*/ 38 w 64"/>
                <a:gd name="T51" fmla="*/ 97 h 189"/>
                <a:gd name="T52" fmla="*/ 40 w 64"/>
                <a:gd name="T53" fmla="*/ 87 h 189"/>
                <a:gd name="T54" fmla="*/ 43 w 64"/>
                <a:gd name="T55" fmla="*/ 77 h 189"/>
                <a:gd name="T56" fmla="*/ 45 w 64"/>
                <a:gd name="T57" fmla="*/ 68 h 189"/>
                <a:gd name="T58" fmla="*/ 47 w 64"/>
                <a:gd name="T59" fmla="*/ 58 h 189"/>
                <a:gd name="T60" fmla="*/ 49 w 64"/>
                <a:gd name="T61" fmla="*/ 47 h 189"/>
                <a:gd name="T62" fmla="*/ 51 w 64"/>
                <a:gd name="T63" fmla="*/ 36 h 189"/>
                <a:gd name="T64" fmla="*/ 53 w 64"/>
                <a:gd name="T65" fmla="*/ 27 h 189"/>
                <a:gd name="T66" fmla="*/ 55 w 64"/>
                <a:gd name="T67" fmla="*/ 16 h 189"/>
                <a:gd name="T68" fmla="*/ 57 w 64"/>
                <a:gd name="T69" fmla="*/ 5 h 189"/>
                <a:gd name="T70" fmla="*/ 56 w 64"/>
                <a:gd name="T71" fmla="*/ 6 h 189"/>
                <a:gd name="T72" fmla="*/ 35 w 64"/>
                <a:gd name="T73" fmla="*/ 0 h 1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4" h="189">
                  <a:moveTo>
                    <a:pt x="39" y="0"/>
                  </a:moveTo>
                  <a:lnTo>
                    <a:pt x="39" y="2"/>
                  </a:lnTo>
                  <a:lnTo>
                    <a:pt x="37" y="13"/>
                  </a:lnTo>
                  <a:lnTo>
                    <a:pt x="35" y="25"/>
                  </a:lnTo>
                  <a:lnTo>
                    <a:pt x="31" y="36"/>
                  </a:lnTo>
                  <a:lnTo>
                    <a:pt x="30" y="48"/>
                  </a:lnTo>
                  <a:lnTo>
                    <a:pt x="27" y="59"/>
                  </a:lnTo>
                  <a:lnTo>
                    <a:pt x="24" y="71"/>
                  </a:lnTo>
                  <a:lnTo>
                    <a:pt x="22" y="81"/>
                  </a:lnTo>
                  <a:lnTo>
                    <a:pt x="19" y="92"/>
                  </a:lnTo>
                  <a:lnTo>
                    <a:pt x="17" y="105"/>
                  </a:lnTo>
                  <a:lnTo>
                    <a:pt x="14" y="115"/>
                  </a:lnTo>
                  <a:lnTo>
                    <a:pt x="12" y="127"/>
                  </a:lnTo>
                  <a:lnTo>
                    <a:pt x="10" y="138"/>
                  </a:lnTo>
                  <a:lnTo>
                    <a:pt x="7" y="149"/>
                  </a:lnTo>
                  <a:lnTo>
                    <a:pt x="5" y="161"/>
                  </a:lnTo>
                  <a:lnTo>
                    <a:pt x="2" y="173"/>
                  </a:lnTo>
                  <a:lnTo>
                    <a:pt x="0" y="184"/>
                  </a:lnTo>
                  <a:lnTo>
                    <a:pt x="25" y="189"/>
                  </a:lnTo>
                  <a:lnTo>
                    <a:pt x="28" y="178"/>
                  </a:lnTo>
                  <a:lnTo>
                    <a:pt x="30" y="166"/>
                  </a:lnTo>
                  <a:lnTo>
                    <a:pt x="33" y="155"/>
                  </a:lnTo>
                  <a:lnTo>
                    <a:pt x="35" y="143"/>
                  </a:lnTo>
                  <a:lnTo>
                    <a:pt x="38" y="132"/>
                  </a:lnTo>
                  <a:lnTo>
                    <a:pt x="40" y="121"/>
                  </a:lnTo>
                  <a:lnTo>
                    <a:pt x="43" y="109"/>
                  </a:lnTo>
                  <a:lnTo>
                    <a:pt x="45" y="98"/>
                  </a:lnTo>
                  <a:lnTo>
                    <a:pt x="48" y="87"/>
                  </a:lnTo>
                  <a:lnTo>
                    <a:pt x="50" y="76"/>
                  </a:lnTo>
                  <a:lnTo>
                    <a:pt x="53" y="65"/>
                  </a:lnTo>
                  <a:lnTo>
                    <a:pt x="55" y="53"/>
                  </a:lnTo>
                  <a:lnTo>
                    <a:pt x="57" y="41"/>
                  </a:lnTo>
                  <a:lnTo>
                    <a:pt x="60" y="30"/>
                  </a:lnTo>
                  <a:lnTo>
                    <a:pt x="62" y="18"/>
                  </a:lnTo>
                  <a:lnTo>
                    <a:pt x="64" y="6"/>
                  </a:lnTo>
                  <a:lnTo>
                    <a:pt x="63" y="7"/>
                  </a:lnTo>
                  <a:lnTo>
                    <a:pt x="39"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58" name="Freeform 453">
              <a:extLst>
                <a:ext uri="{FF2B5EF4-FFF2-40B4-BE49-F238E27FC236}">
                  <a16:creationId xmlns:a16="http://schemas.microsoft.com/office/drawing/2014/main" id="{FED97AB0-454F-0BAD-4970-7FC9D6C00A5E}"/>
                </a:ext>
              </a:extLst>
            </p:cNvPr>
            <p:cNvSpPr>
              <a:spLocks/>
            </p:cNvSpPr>
            <p:nvPr/>
          </p:nvSpPr>
          <p:spPr bwMode="auto">
            <a:xfrm>
              <a:off x="3477" y="3419"/>
              <a:ext cx="78" cy="293"/>
            </a:xfrm>
            <a:custGeom>
              <a:avLst/>
              <a:gdLst>
                <a:gd name="T0" fmla="*/ 57 w 88"/>
                <a:gd name="T1" fmla="*/ 0 h 329"/>
                <a:gd name="T2" fmla="*/ 55 w 88"/>
                <a:gd name="T3" fmla="*/ 2 h 329"/>
                <a:gd name="T4" fmla="*/ 52 w 88"/>
                <a:gd name="T5" fmla="*/ 18 h 329"/>
                <a:gd name="T6" fmla="*/ 50 w 88"/>
                <a:gd name="T7" fmla="*/ 35 h 329"/>
                <a:gd name="T8" fmla="*/ 46 w 88"/>
                <a:gd name="T9" fmla="*/ 52 h 329"/>
                <a:gd name="T10" fmla="*/ 43 w 88"/>
                <a:gd name="T11" fmla="*/ 69 h 329"/>
                <a:gd name="T12" fmla="*/ 39 w 88"/>
                <a:gd name="T13" fmla="*/ 89 h 329"/>
                <a:gd name="T14" fmla="*/ 36 w 88"/>
                <a:gd name="T15" fmla="*/ 108 h 329"/>
                <a:gd name="T16" fmla="*/ 33 w 88"/>
                <a:gd name="T17" fmla="*/ 126 h 329"/>
                <a:gd name="T18" fmla="*/ 29 w 88"/>
                <a:gd name="T19" fmla="*/ 146 h 329"/>
                <a:gd name="T20" fmla="*/ 26 w 88"/>
                <a:gd name="T21" fmla="*/ 166 h 329"/>
                <a:gd name="T22" fmla="*/ 22 w 88"/>
                <a:gd name="T23" fmla="*/ 184 h 329"/>
                <a:gd name="T24" fmla="*/ 19 w 88"/>
                <a:gd name="T25" fmla="*/ 204 h 329"/>
                <a:gd name="T26" fmla="*/ 16 w 88"/>
                <a:gd name="T27" fmla="*/ 222 h 329"/>
                <a:gd name="T28" fmla="*/ 12 w 88"/>
                <a:gd name="T29" fmla="*/ 239 h 329"/>
                <a:gd name="T30" fmla="*/ 9 w 88"/>
                <a:gd name="T31" fmla="*/ 256 h 329"/>
                <a:gd name="T32" fmla="*/ 4 w 88"/>
                <a:gd name="T33" fmla="*/ 272 h 329"/>
                <a:gd name="T34" fmla="*/ 0 w 88"/>
                <a:gd name="T35" fmla="*/ 287 h 329"/>
                <a:gd name="T36" fmla="*/ 21 w 88"/>
                <a:gd name="T37" fmla="*/ 293 h 329"/>
                <a:gd name="T38" fmla="*/ 26 w 88"/>
                <a:gd name="T39" fmla="*/ 278 h 329"/>
                <a:gd name="T40" fmla="*/ 30 w 88"/>
                <a:gd name="T41" fmla="*/ 261 h 329"/>
                <a:gd name="T42" fmla="*/ 34 w 88"/>
                <a:gd name="T43" fmla="*/ 244 h 329"/>
                <a:gd name="T44" fmla="*/ 38 w 88"/>
                <a:gd name="T45" fmla="*/ 226 h 329"/>
                <a:gd name="T46" fmla="*/ 42 w 88"/>
                <a:gd name="T47" fmla="*/ 208 h 329"/>
                <a:gd name="T48" fmla="*/ 45 w 88"/>
                <a:gd name="T49" fmla="*/ 189 h 329"/>
                <a:gd name="T50" fmla="*/ 49 w 88"/>
                <a:gd name="T51" fmla="*/ 169 h 329"/>
                <a:gd name="T52" fmla="*/ 52 w 88"/>
                <a:gd name="T53" fmla="*/ 150 h 329"/>
                <a:gd name="T54" fmla="*/ 55 w 88"/>
                <a:gd name="T55" fmla="*/ 130 h 329"/>
                <a:gd name="T56" fmla="*/ 59 w 88"/>
                <a:gd name="T57" fmla="*/ 111 h 329"/>
                <a:gd name="T58" fmla="*/ 62 w 88"/>
                <a:gd name="T59" fmla="*/ 93 h 329"/>
                <a:gd name="T60" fmla="*/ 66 w 88"/>
                <a:gd name="T61" fmla="*/ 74 h 329"/>
                <a:gd name="T62" fmla="*/ 68 w 88"/>
                <a:gd name="T63" fmla="*/ 55 h 329"/>
                <a:gd name="T64" fmla="*/ 71 w 88"/>
                <a:gd name="T65" fmla="*/ 39 h 329"/>
                <a:gd name="T66" fmla="*/ 74 w 88"/>
                <a:gd name="T67" fmla="*/ 22 h 329"/>
                <a:gd name="T68" fmla="*/ 78 w 88"/>
                <a:gd name="T69" fmla="*/ 7 h 329"/>
                <a:gd name="T70" fmla="*/ 77 w 88"/>
                <a:gd name="T71" fmla="*/ 10 h 329"/>
                <a:gd name="T72" fmla="*/ 57 w 88"/>
                <a:gd name="T73" fmla="*/ 0 h 329"/>
                <a:gd name="T74" fmla="*/ 56 w 88"/>
                <a:gd name="T75" fmla="*/ 2 h 329"/>
                <a:gd name="T76" fmla="*/ 55 w 88"/>
                <a:gd name="T77" fmla="*/ 2 h 329"/>
                <a:gd name="T78" fmla="*/ 57 w 88"/>
                <a:gd name="T79" fmla="*/ 0 h 32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88" h="329">
                  <a:moveTo>
                    <a:pt x="64" y="0"/>
                  </a:moveTo>
                  <a:lnTo>
                    <a:pt x="62" y="2"/>
                  </a:lnTo>
                  <a:lnTo>
                    <a:pt x="59" y="20"/>
                  </a:lnTo>
                  <a:lnTo>
                    <a:pt x="56" y="39"/>
                  </a:lnTo>
                  <a:lnTo>
                    <a:pt x="52" y="58"/>
                  </a:lnTo>
                  <a:lnTo>
                    <a:pt x="48" y="78"/>
                  </a:lnTo>
                  <a:lnTo>
                    <a:pt x="44" y="100"/>
                  </a:lnTo>
                  <a:lnTo>
                    <a:pt x="41" y="121"/>
                  </a:lnTo>
                  <a:lnTo>
                    <a:pt x="37" y="142"/>
                  </a:lnTo>
                  <a:lnTo>
                    <a:pt x="33" y="164"/>
                  </a:lnTo>
                  <a:lnTo>
                    <a:pt x="29" y="186"/>
                  </a:lnTo>
                  <a:lnTo>
                    <a:pt x="25" y="207"/>
                  </a:lnTo>
                  <a:lnTo>
                    <a:pt x="21" y="229"/>
                  </a:lnTo>
                  <a:lnTo>
                    <a:pt x="18" y="249"/>
                  </a:lnTo>
                  <a:lnTo>
                    <a:pt x="13" y="268"/>
                  </a:lnTo>
                  <a:lnTo>
                    <a:pt x="10" y="287"/>
                  </a:lnTo>
                  <a:lnTo>
                    <a:pt x="5" y="305"/>
                  </a:lnTo>
                  <a:lnTo>
                    <a:pt x="0" y="322"/>
                  </a:lnTo>
                  <a:lnTo>
                    <a:pt x="24" y="329"/>
                  </a:lnTo>
                  <a:lnTo>
                    <a:pt x="29" y="312"/>
                  </a:lnTo>
                  <a:lnTo>
                    <a:pt x="34" y="293"/>
                  </a:lnTo>
                  <a:lnTo>
                    <a:pt x="38" y="274"/>
                  </a:lnTo>
                  <a:lnTo>
                    <a:pt x="43" y="254"/>
                  </a:lnTo>
                  <a:lnTo>
                    <a:pt x="47" y="233"/>
                  </a:lnTo>
                  <a:lnTo>
                    <a:pt x="51" y="212"/>
                  </a:lnTo>
                  <a:lnTo>
                    <a:pt x="55" y="190"/>
                  </a:lnTo>
                  <a:lnTo>
                    <a:pt x="59" y="168"/>
                  </a:lnTo>
                  <a:lnTo>
                    <a:pt x="62" y="146"/>
                  </a:lnTo>
                  <a:lnTo>
                    <a:pt x="66" y="125"/>
                  </a:lnTo>
                  <a:lnTo>
                    <a:pt x="70" y="104"/>
                  </a:lnTo>
                  <a:lnTo>
                    <a:pt x="74" y="83"/>
                  </a:lnTo>
                  <a:lnTo>
                    <a:pt x="77" y="62"/>
                  </a:lnTo>
                  <a:lnTo>
                    <a:pt x="80" y="44"/>
                  </a:lnTo>
                  <a:lnTo>
                    <a:pt x="84" y="25"/>
                  </a:lnTo>
                  <a:lnTo>
                    <a:pt x="88" y="8"/>
                  </a:lnTo>
                  <a:lnTo>
                    <a:pt x="87" y="11"/>
                  </a:lnTo>
                  <a:lnTo>
                    <a:pt x="64" y="0"/>
                  </a:lnTo>
                  <a:lnTo>
                    <a:pt x="63" y="2"/>
                  </a:lnTo>
                  <a:lnTo>
                    <a:pt x="62" y="2"/>
                  </a:lnTo>
                  <a:lnTo>
                    <a:pt x="64"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59" name="Freeform 454">
              <a:extLst>
                <a:ext uri="{FF2B5EF4-FFF2-40B4-BE49-F238E27FC236}">
                  <a16:creationId xmlns:a16="http://schemas.microsoft.com/office/drawing/2014/main" id="{80315DC7-2984-2263-F685-B301C5A0C312}"/>
                </a:ext>
              </a:extLst>
            </p:cNvPr>
            <p:cNvSpPr>
              <a:spLocks/>
            </p:cNvSpPr>
            <p:nvPr/>
          </p:nvSpPr>
          <p:spPr bwMode="auto">
            <a:xfrm>
              <a:off x="3534" y="3034"/>
              <a:ext cx="174" cy="395"/>
            </a:xfrm>
            <a:custGeom>
              <a:avLst/>
              <a:gdLst>
                <a:gd name="T0" fmla="*/ 151 w 195"/>
                <a:gd name="T1" fmla="*/ 0 h 443"/>
                <a:gd name="T2" fmla="*/ 143 w 195"/>
                <a:gd name="T3" fmla="*/ 11 h 443"/>
                <a:gd name="T4" fmla="*/ 135 w 195"/>
                <a:gd name="T5" fmla="*/ 24 h 443"/>
                <a:gd name="T6" fmla="*/ 126 w 195"/>
                <a:gd name="T7" fmla="*/ 42 h 443"/>
                <a:gd name="T8" fmla="*/ 116 w 195"/>
                <a:gd name="T9" fmla="*/ 63 h 443"/>
                <a:gd name="T10" fmla="*/ 106 w 195"/>
                <a:gd name="T11" fmla="*/ 90 h 443"/>
                <a:gd name="T12" fmla="*/ 95 w 195"/>
                <a:gd name="T13" fmla="*/ 119 h 443"/>
                <a:gd name="T14" fmla="*/ 85 w 195"/>
                <a:gd name="T15" fmla="*/ 149 h 443"/>
                <a:gd name="T16" fmla="*/ 72 w 195"/>
                <a:gd name="T17" fmla="*/ 180 h 443"/>
                <a:gd name="T18" fmla="*/ 62 w 195"/>
                <a:gd name="T19" fmla="*/ 212 h 443"/>
                <a:gd name="T20" fmla="*/ 51 w 195"/>
                <a:gd name="T21" fmla="*/ 244 h 443"/>
                <a:gd name="T22" fmla="*/ 39 w 195"/>
                <a:gd name="T23" fmla="*/ 275 h 443"/>
                <a:gd name="T24" fmla="*/ 30 w 195"/>
                <a:gd name="T25" fmla="*/ 303 h 443"/>
                <a:gd name="T26" fmla="*/ 21 w 195"/>
                <a:gd name="T27" fmla="*/ 330 h 443"/>
                <a:gd name="T28" fmla="*/ 12 w 195"/>
                <a:gd name="T29" fmla="*/ 353 h 443"/>
                <a:gd name="T30" fmla="*/ 5 w 195"/>
                <a:gd name="T31" fmla="*/ 372 h 443"/>
                <a:gd name="T32" fmla="*/ 0 w 195"/>
                <a:gd name="T33" fmla="*/ 385 h 443"/>
                <a:gd name="T34" fmla="*/ 23 w 195"/>
                <a:gd name="T35" fmla="*/ 388 h 443"/>
                <a:gd name="T36" fmla="*/ 30 w 195"/>
                <a:gd name="T37" fmla="*/ 371 h 443"/>
                <a:gd name="T38" fmla="*/ 38 w 195"/>
                <a:gd name="T39" fmla="*/ 350 h 443"/>
                <a:gd name="T40" fmla="*/ 47 w 195"/>
                <a:gd name="T41" fmla="*/ 325 h 443"/>
                <a:gd name="T42" fmla="*/ 56 w 195"/>
                <a:gd name="T43" fmla="*/ 297 h 443"/>
                <a:gd name="T44" fmla="*/ 67 w 195"/>
                <a:gd name="T45" fmla="*/ 267 h 443"/>
                <a:gd name="T46" fmla="*/ 78 w 195"/>
                <a:gd name="T47" fmla="*/ 236 h 443"/>
                <a:gd name="T48" fmla="*/ 89 w 195"/>
                <a:gd name="T49" fmla="*/ 203 h 443"/>
                <a:gd name="T50" fmla="*/ 101 w 195"/>
                <a:gd name="T51" fmla="*/ 172 h 443"/>
                <a:gd name="T52" fmla="*/ 112 w 195"/>
                <a:gd name="T53" fmla="*/ 141 h 443"/>
                <a:gd name="T54" fmla="*/ 122 w 195"/>
                <a:gd name="T55" fmla="*/ 111 h 443"/>
                <a:gd name="T56" fmla="*/ 133 w 195"/>
                <a:gd name="T57" fmla="*/ 86 h 443"/>
                <a:gd name="T58" fmla="*/ 143 w 195"/>
                <a:gd name="T59" fmla="*/ 62 h 443"/>
                <a:gd name="T60" fmla="*/ 151 w 195"/>
                <a:gd name="T61" fmla="*/ 42 h 443"/>
                <a:gd name="T62" fmla="*/ 158 w 195"/>
                <a:gd name="T63" fmla="*/ 28 h 443"/>
                <a:gd name="T64" fmla="*/ 163 w 195"/>
                <a:gd name="T65" fmla="*/ 21 h 443"/>
                <a:gd name="T66" fmla="*/ 163 w 195"/>
                <a:gd name="T67" fmla="*/ 21 h 443"/>
                <a:gd name="T68" fmla="*/ 166 w 195"/>
                <a:gd name="T69" fmla="*/ 4 h 44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5" h="443">
                  <a:moveTo>
                    <a:pt x="166" y="20"/>
                  </a:moveTo>
                  <a:lnTo>
                    <a:pt x="169" y="0"/>
                  </a:lnTo>
                  <a:lnTo>
                    <a:pt x="163" y="6"/>
                  </a:lnTo>
                  <a:lnTo>
                    <a:pt x="160" y="12"/>
                  </a:lnTo>
                  <a:lnTo>
                    <a:pt x="155" y="18"/>
                  </a:lnTo>
                  <a:lnTo>
                    <a:pt x="151" y="27"/>
                  </a:lnTo>
                  <a:lnTo>
                    <a:pt x="146" y="36"/>
                  </a:lnTo>
                  <a:lnTo>
                    <a:pt x="141" y="47"/>
                  </a:lnTo>
                  <a:lnTo>
                    <a:pt x="136" y="59"/>
                  </a:lnTo>
                  <a:lnTo>
                    <a:pt x="130" y="71"/>
                  </a:lnTo>
                  <a:lnTo>
                    <a:pt x="124" y="85"/>
                  </a:lnTo>
                  <a:lnTo>
                    <a:pt x="119" y="101"/>
                  </a:lnTo>
                  <a:lnTo>
                    <a:pt x="113" y="116"/>
                  </a:lnTo>
                  <a:lnTo>
                    <a:pt x="107" y="133"/>
                  </a:lnTo>
                  <a:lnTo>
                    <a:pt x="100" y="149"/>
                  </a:lnTo>
                  <a:lnTo>
                    <a:pt x="95" y="167"/>
                  </a:lnTo>
                  <a:lnTo>
                    <a:pt x="88" y="184"/>
                  </a:lnTo>
                  <a:lnTo>
                    <a:pt x="81" y="202"/>
                  </a:lnTo>
                  <a:lnTo>
                    <a:pt x="76" y="219"/>
                  </a:lnTo>
                  <a:lnTo>
                    <a:pt x="69" y="238"/>
                  </a:lnTo>
                  <a:lnTo>
                    <a:pt x="62" y="256"/>
                  </a:lnTo>
                  <a:lnTo>
                    <a:pt x="57" y="274"/>
                  </a:lnTo>
                  <a:lnTo>
                    <a:pt x="51" y="291"/>
                  </a:lnTo>
                  <a:lnTo>
                    <a:pt x="44" y="308"/>
                  </a:lnTo>
                  <a:lnTo>
                    <a:pt x="39" y="325"/>
                  </a:lnTo>
                  <a:lnTo>
                    <a:pt x="34" y="340"/>
                  </a:lnTo>
                  <a:lnTo>
                    <a:pt x="28" y="356"/>
                  </a:lnTo>
                  <a:lnTo>
                    <a:pt x="23" y="370"/>
                  </a:lnTo>
                  <a:lnTo>
                    <a:pt x="18" y="384"/>
                  </a:lnTo>
                  <a:lnTo>
                    <a:pt x="13" y="396"/>
                  </a:lnTo>
                  <a:lnTo>
                    <a:pt x="10" y="407"/>
                  </a:lnTo>
                  <a:lnTo>
                    <a:pt x="6" y="417"/>
                  </a:lnTo>
                  <a:lnTo>
                    <a:pt x="2" y="425"/>
                  </a:lnTo>
                  <a:lnTo>
                    <a:pt x="0" y="432"/>
                  </a:lnTo>
                  <a:lnTo>
                    <a:pt x="23" y="443"/>
                  </a:lnTo>
                  <a:lnTo>
                    <a:pt x="26" y="435"/>
                  </a:lnTo>
                  <a:lnTo>
                    <a:pt x="30" y="427"/>
                  </a:lnTo>
                  <a:lnTo>
                    <a:pt x="34" y="416"/>
                  </a:lnTo>
                  <a:lnTo>
                    <a:pt x="38" y="405"/>
                  </a:lnTo>
                  <a:lnTo>
                    <a:pt x="43" y="392"/>
                  </a:lnTo>
                  <a:lnTo>
                    <a:pt x="48" y="379"/>
                  </a:lnTo>
                  <a:lnTo>
                    <a:pt x="53" y="365"/>
                  </a:lnTo>
                  <a:lnTo>
                    <a:pt x="58" y="350"/>
                  </a:lnTo>
                  <a:lnTo>
                    <a:pt x="63" y="333"/>
                  </a:lnTo>
                  <a:lnTo>
                    <a:pt x="69" y="317"/>
                  </a:lnTo>
                  <a:lnTo>
                    <a:pt x="75" y="300"/>
                  </a:lnTo>
                  <a:lnTo>
                    <a:pt x="81" y="282"/>
                  </a:lnTo>
                  <a:lnTo>
                    <a:pt x="87" y="265"/>
                  </a:lnTo>
                  <a:lnTo>
                    <a:pt x="94" y="247"/>
                  </a:lnTo>
                  <a:lnTo>
                    <a:pt x="100" y="228"/>
                  </a:lnTo>
                  <a:lnTo>
                    <a:pt x="106" y="211"/>
                  </a:lnTo>
                  <a:lnTo>
                    <a:pt x="113" y="193"/>
                  </a:lnTo>
                  <a:lnTo>
                    <a:pt x="119" y="175"/>
                  </a:lnTo>
                  <a:lnTo>
                    <a:pt x="125" y="158"/>
                  </a:lnTo>
                  <a:lnTo>
                    <a:pt x="131" y="141"/>
                  </a:lnTo>
                  <a:lnTo>
                    <a:pt x="137" y="125"/>
                  </a:lnTo>
                  <a:lnTo>
                    <a:pt x="143" y="109"/>
                  </a:lnTo>
                  <a:lnTo>
                    <a:pt x="149" y="96"/>
                  </a:lnTo>
                  <a:lnTo>
                    <a:pt x="155" y="82"/>
                  </a:lnTo>
                  <a:lnTo>
                    <a:pt x="160" y="69"/>
                  </a:lnTo>
                  <a:lnTo>
                    <a:pt x="165" y="57"/>
                  </a:lnTo>
                  <a:lnTo>
                    <a:pt x="169" y="47"/>
                  </a:lnTo>
                  <a:lnTo>
                    <a:pt x="174" y="39"/>
                  </a:lnTo>
                  <a:lnTo>
                    <a:pt x="177" y="31"/>
                  </a:lnTo>
                  <a:lnTo>
                    <a:pt x="180" y="26"/>
                  </a:lnTo>
                  <a:lnTo>
                    <a:pt x="183" y="23"/>
                  </a:lnTo>
                  <a:lnTo>
                    <a:pt x="186" y="4"/>
                  </a:lnTo>
                  <a:lnTo>
                    <a:pt x="183" y="23"/>
                  </a:lnTo>
                  <a:lnTo>
                    <a:pt x="195" y="14"/>
                  </a:lnTo>
                  <a:lnTo>
                    <a:pt x="186" y="4"/>
                  </a:lnTo>
                  <a:lnTo>
                    <a:pt x="166" y="2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60" name="Freeform 455">
              <a:extLst>
                <a:ext uri="{FF2B5EF4-FFF2-40B4-BE49-F238E27FC236}">
                  <a16:creationId xmlns:a16="http://schemas.microsoft.com/office/drawing/2014/main" id="{35614D68-E412-4A42-5945-B5322B3CAEC3}"/>
                </a:ext>
              </a:extLst>
            </p:cNvPr>
            <p:cNvSpPr>
              <a:spLocks/>
            </p:cNvSpPr>
            <p:nvPr/>
          </p:nvSpPr>
          <p:spPr bwMode="auto">
            <a:xfrm>
              <a:off x="3573" y="2986"/>
              <a:ext cx="127" cy="66"/>
            </a:xfrm>
            <a:custGeom>
              <a:avLst/>
              <a:gdLst>
                <a:gd name="T0" fmla="*/ 22 w 142"/>
                <a:gd name="T1" fmla="*/ 31 h 74"/>
                <a:gd name="T2" fmla="*/ 19 w 142"/>
                <a:gd name="T3" fmla="*/ 37 h 74"/>
                <a:gd name="T4" fmla="*/ 24 w 142"/>
                <a:gd name="T5" fmla="*/ 32 h 74"/>
                <a:gd name="T6" fmla="*/ 29 w 142"/>
                <a:gd name="T7" fmla="*/ 29 h 74"/>
                <a:gd name="T8" fmla="*/ 33 w 142"/>
                <a:gd name="T9" fmla="*/ 27 h 74"/>
                <a:gd name="T10" fmla="*/ 38 w 142"/>
                <a:gd name="T11" fmla="*/ 25 h 74"/>
                <a:gd name="T12" fmla="*/ 41 w 142"/>
                <a:gd name="T13" fmla="*/ 23 h 74"/>
                <a:gd name="T14" fmla="*/ 46 w 142"/>
                <a:gd name="T15" fmla="*/ 22 h 74"/>
                <a:gd name="T16" fmla="*/ 50 w 142"/>
                <a:gd name="T17" fmla="*/ 22 h 74"/>
                <a:gd name="T18" fmla="*/ 55 w 142"/>
                <a:gd name="T19" fmla="*/ 23 h 74"/>
                <a:gd name="T20" fmla="*/ 59 w 142"/>
                <a:gd name="T21" fmla="*/ 25 h 74"/>
                <a:gd name="T22" fmla="*/ 65 w 142"/>
                <a:gd name="T23" fmla="*/ 27 h 74"/>
                <a:gd name="T24" fmla="*/ 71 w 142"/>
                <a:gd name="T25" fmla="*/ 30 h 74"/>
                <a:gd name="T26" fmla="*/ 78 w 142"/>
                <a:gd name="T27" fmla="*/ 35 h 74"/>
                <a:gd name="T28" fmla="*/ 85 w 142"/>
                <a:gd name="T29" fmla="*/ 41 h 74"/>
                <a:gd name="T30" fmla="*/ 93 w 142"/>
                <a:gd name="T31" fmla="*/ 47 h 74"/>
                <a:gd name="T32" fmla="*/ 100 w 142"/>
                <a:gd name="T33" fmla="*/ 56 h 74"/>
                <a:gd name="T34" fmla="*/ 109 w 142"/>
                <a:gd name="T35" fmla="*/ 66 h 74"/>
                <a:gd name="T36" fmla="*/ 127 w 142"/>
                <a:gd name="T37" fmla="*/ 52 h 74"/>
                <a:gd name="T38" fmla="*/ 117 w 142"/>
                <a:gd name="T39" fmla="*/ 40 h 74"/>
                <a:gd name="T40" fmla="*/ 108 w 142"/>
                <a:gd name="T41" fmla="*/ 31 h 74"/>
                <a:gd name="T42" fmla="*/ 100 w 142"/>
                <a:gd name="T43" fmla="*/ 22 h 74"/>
                <a:gd name="T44" fmla="*/ 92 w 142"/>
                <a:gd name="T45" fmla="*/ 16 h 74"/>
                <a:gd name="T46" fmla="*/ 83 w 142"/>
                <a:gd name="T47" fmla="*/ 10 h 74"/>
                <a:gd name="T48" fmla="*/ 75 w 142"/>
                <a:gd name="T49" fmla="*/ 6 h 74"/>
                <a:gd name="T50" fmla="*/ 67 w 142"/>
                <a:gd name="T51" fmla="*/ 3 h 74"/>
                <a:gd name="T52" fmla="*/ 59 w 142"/>
                <a:gd name="T53" fmla="*/ 1 h 74"/>
                <a:gd name="T54" fmla="*/ 52 w 142"/>
                <a:gd name="T55" fmla="*/ 0 h 74"/>
                <a:gd name="T56" fmla="*/ 44 w 142"/>
                <a:gd name="T57" fmla="*/ 0 h 74"/>
                <a:gd name="T58" fmla="*/ 36 w 142"/>
                <a:gd name="T59" fmla="*/ 1 h 74"/>
                <a:gd name="T60" fmla="*/ 29 w 142"/>
                <a:gd name="T61" fmla="*/ 3 h 74"/>
                <a:gd name="T62" fmla="*/ 22 w 142"/>
                <a:gd name="T63" fmla="*/ 6 h 74"/>
                <a:gd name="T64" fmla="*/ 16 w 142"/>
                <a:gd name="T65" fmla="*/ 10 h 74"/>
                <a:gd name="T66" fmla="*/ 10 w 142"/>
                <a:gd name="T67" fmla="*/ 13 h 74"/>
                <a:gd name="T68" fmla="*/ 4 w 142"/>
                <a:gd name="T69" fmla="*/ 19 h 74"/>
                <a:gd name="T70" fmla="*/ 0 w 142"/>
                <a:gd name="T71" fmla="*/ 23 h 74"/>
                <a:gd name="T72" fmla="*/ 4 w 142"/>
                <a:gd name="T73" fmla="*/ 19 h 74"/>
                <a:gd name="T74" fmla="*/ 2 w 142"/>
                <a:gd name="T75" fmla="*/ 21 h 74"/>
                <a:gd name="T76" fmla="*/ 0 w 142"/>
                <a:gd name="T77" fmla="*/ 23 h 74"/>
                <a:gd name="T78" fmla="*/ 22 w 142"/>
                <a:gd name="T79" fmla="*/ 31 h 7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42" h="74">
                  <a:moveTo>
                    <a:pt x="25" y="35"/>
                  </a:moveTo>
                  <a:lnTo>
                    <a:pt x="21" y="41"/>
                  </a:lnTo>
                  <a:lnTo>
                    <a:pt x="27" y="36"/>
                  </a:lnTo>
                  <a:lnTo>
                    <a:pt x="32" y="33"/>
                  </a:lnTo>
                  <a:lnTo>
                    <a:pt x="37" y="30"/>
                  </a:lnTo>
                  <a:lnTo>
                    <a:pt x="42" y="28"/>
                  </a:lnTo>
                  <a:lnTo>
                    <a:pt x="46" y="26"/>
                  </a:lnTo>
                  <a:lnTo>
                    <a:pt x="51" y="25"/>
                  </a:lnTo>
                  <a:lnTo>
                    <a:pt x="56" y="25"/>
                  </a:lnTo>
                  <a:lnTo>
                    <a:pt x="61" y="26"/>
                  </a:lnTo>
                  <a:lnTo>
                    <a:pt x="66" y="28"/>
                  </a:lnTo>
                  <a:lnTo>
                    <a:pt x="73" y="30"/>
                  </a:lnTo>
                  <a:lnTo>
                    <a:pt x="79" y="34"/>
                  </a:lnTo>
                  <a:lnTo>
                    <a:pt x="87" y="39"/>
                  </a:lnTo>
                  <a:lnTo>
                    <a:pt x="95" y="46"/>
                  </a:lnTo>
                  <a:lnTo>
                    <a:pt x="104" y="53"/>
                  </a:lnTo>
                  <a:lnTo>
                    <a:pt x="112" y="63"/>
                  </a:lnTo>
                  <a:lnTo>
                    <a:pt x="122" y="74"/>
                  </a:lnTo>
                  <a:lnTo>
                    <a:pt x="142" y="58"/>
                  </a:lnTo>
                  <a:lnTo>
                    <a:pt x="131" y="45"/>
                  </a:lnTo>
                  <a:lnTo>
                    <a:pt x="121" y="35"/>
                  </a:lnTo>
                  <a:lnTo>
                    <a:pt x="112" y="25"/>
                  </a:lnTo>
                  <a:lnTo>
                    <a:pt x="103" y="18"/>
                  </a:lnTo>
                  <a:lnTo>
                    <a:pt x="93" y="11"/>
                  </a:lnTo>
                  <a:lnTo>
                    <a:pt x="84" y="7"/>
                  </a:lnTo>
                  <a:lnTo>
                    <a:pt x="75" y="3"/>
                  </a:lnTo>
                  <a:lnTo>
                    <a:pt x="66" y="1"/>
                  </a:lnTo>
                  <a:lnTo>
                    <a:pt x="58" y="0"/>
                  </a:lnTo>
                  <a:lnTo>
                    <a:pt x="49" y="0"/>
                  </a:lnTo>
                  <a:lnTo>
                    <a:pt x="40" y="1"/>
                  </a:lnTo>
                  <a:lnTo>
                    <a:pt x="32" y="3"/>
                  </a:lnTo>
                  <a:lnTo>
                    <a:pt x="25" y="7"/>
                  </a:lnTo>
                  <a:lnTo>
                    <a:pt x="18" y="11"/>
                  </a:lnTo>
                  <a:lnTo>
                    <a:pt x="11" y="15"/>
                  </a:lnTo>
                  <a:lnTo>
                    <a:pt x="4" y="21"/>
                  </a:lnTo>
                  <a:lnTo>
                    <a:pt x="0" y="26"/>
                  </a:lnTo>
                  <a:lnTo>
                    <a:pt x="4" y="21"/>
                  </a:lnTo>
                  <a:lnTo>
                    <a:pt x="2" y="23"/>
                  </a:lnTo>
                  <a:lnTo>
                    <a:pt x="0" y="26"/>
                  </a:lnTo>
                  <a:lnTo>
                    <a:pt x="25" y="35"/>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61" name="Freeform 456">
              <a:extLst>
                <a:ext uri="{FF2B5EF4-FFF2-40B4-BE49-F238E27FC236}">
                  <a16:creationId xmlns:a16="http://schemas.microsoft.com/office/drawing/2014/main" id="{6B0D582A-64E9-7FEA-8628-C768D3620864}"/>
                </a:ext>
              </a:extLst>
            </p:cNvPr>
            <p:cNvSpPr>
              <a:spLocks/>
            </p:cNvSpPr>
            <p:nvPr/>
          </p:nvSpPr>
          <p:spPr bwMode="auto">
            <a:xfrm>
              <a:off x="3961" y="2227"/>
              <a:ext cx="192" cy="79"/>
            </a:xfrm>
            <a:custGeom>
              <a:avLst/>
              <a:gdLst>
                <a:gd name="T0" fmla="*/ 192 w 215"/>
                <a:gd name="T1" fmla="*/ 1 h 89"/>
                <a:gd name="T2" fmla="*/ 189 w 215"/>
                <a:gd name="T3" fmla="*/ 1 h 89"/>
                <a:gd name="T4" fmla="*/ 185 w 215"/>
                <a:gd name="T5" fmla="*/ 1 h 89"/>
                <a:gd name="T6" fmla="*/ 179 w 215"/>
                <a:gd name="T7" fmla="*/ 1 h 89"/>
                <a:gd name="T8" fmla="*/ 171 w 215"/>
                <a:gd name="T9" fmla="*/ 1 h 89"/>
                <a:gd name="T10" fmla="*/ 163 w 215"/>
                <a:gd name="T11" fmla="*/ 1 h 89"/>
                <a:gd name="T12" fmla="*/ 154 w 215"/>
                <a:gd name="T13" fmla="*/ 2 h 89"/>
                <a:gd name="T14" fmla="*/ 143 w 215"/>
                <a:gd name="T15" fmla="*/ 3 h 89"/>
                <a:gd name="T16" fmla="*/ 131 w 215"/>
                <a:gd name="T17" fmla="*/ 4 h 89"/>
                <a:gd name="T18" fmla="*/ 119 w 215"/>
                <a:gd name="T19" fmla="*/ 5 h 89"/>
                <a:gd name="T20" fmla="*/ 106 w 215"/>
                <a:gd name="T21" fmla="*/ 9 h 89"/>
                <a:gd name="T22" fmla="*/ 93 w 215"/>
                <a:gd name="T23" fmla="*/ 13 h 89"/>
                <a:gd name="T24" fmla="*/ 79 w 215"/>
                <a:gd name="T25" fmla="*/ 17 h 89"/>
                <a:gd name="T26" fmla="*/ 64 w 215"/>
                <a:gd name="T27" fmla="*/ 23 h 89"/>
                <a:gd name="T28" fmla="*/ 48 w 215"/>
                <a:gd name="T29" fmla="*/ 29 h 89"/>
                <a:gd name="T30" fmla="*/ 33 w 215"/>
                <a:gd name="T31" fmla="*/ 38 h 89"/>
                <a:gd name="T32" fmla="*/ 17 w 215"/>
                <a:gd name="T33" fmla="*/ 48 h 89"/>
                <a:gd name="T34" fmla="*/ 0 w 215"/>
                <a:gd name="T35" fmla="*/ 60 h 89"/>
                <a:gd name="T36" fmla="*/ 13 w 215"/>
                <a:gd name="T37" fmla="*/ 79 h 89"/>
                <a:gd name="T38" fmla="*/ 29 w 215"/>
                <a:gd name="T39" fmla="*/ 67 h 89"/>
                <a:gd name="T40" fmla="*/ 45 w 215"/>
                <a:gd name="T41" fmla="*/ 59 h 89"/>
                <a:gd name="T42" fmla="*/ 60 w 215"/>
                <a:gd name="T43" fmla="*/ 51 h 89"/>
                <a:gd name="T44" fmla="*/ 73 w 215"/>
                <a:gd name="T45" fmla="*/ 43 h 89"/>
                <a:gd name="T46" fmla="*/ 87 w 215"/>
                <a:gd name="T47" fmla="*/ 38 h 89"/>
                <a:gd name="T48" fmla="*/ 100 w 215"/>
                <a:gd name="T49" fmla="*/ 34 h 89"/>
                <a:gd name="T50" fmla="*/ 113 w 215"/>
                <a:gd name="T51" fmla="*/ 31 h 89"/>
                <a:gd name="T52" fmla="*/ 124 w 215"/>
                <a:gd name="T53" fmla="*/ 28 h 89"/>
                <a:gd name="T54" fmla="*/ 135 w 215"/>
                <a:gd name="T55" fmla="*/ 27 h 89"/>
                <a:gd name="T56" fmla="*/ 145 w 215"/>
                <a:gd name="T57" fmla="*/ 26 h 89"/>
                <a:gd name="T58" fmla="*/ 154 w 215"/>
                <a:gd name="T59" fmla="*/ 25 h 89"/>
                <a:gd name="T60" fmla="*/ 163 w 215"/>
                <a:gd name="T61" fmla="*/ 24 h 89"/>
                <a:gd name="T62" fmla="*/ 172 w 215"/>
                <a:gd name="T63" fmla="*/ 24 h 89"/>
                <a:gd name="T64" fmla="*/ 179 w 215"/>
                <a:gd name="T65" fmla="*/ 24 h 89"/>
                <a:gd name="T66" fmla="*/ 185 w 215"/>
                <a:gd name="T67" fmla="*/ 24 h 89"/>
                <a:gd name="T68" fmla="*/ 191 w 215"/>
                <a:gd name="T69" fmla="*/ 23 h 89"/>
                <a:gd name="T70" fmla="*/ 189 w 215"/>
                <a:gd name="T71" fmla="*/ 23 h 89"/>
                <a:gd name="T72" fmla="*/ 192 w 215"/>
                <a:gd name="T73" fmla="*/ 1 h 89"/>
                <a:gd name="T74" fmla="*/ 191 w 215"/>
                <a:gd name="T75" fmla="*/ 0 h 89"/>
                <a:gd name="T76" fmla="*/ 189 w 215"/>
                <a:gd name="T77" fmla="*/ 1 h 89"/>
                <a:gd name="T78" fmla="*/ 192 w 215"/>
                <a:gd name="T79" fmla="*/ 1 h 8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5" h="89">
                  <a:moveTo>
                    <a:pt x="215" y="1"/>
                  </a:moveTo>
                  <a:lnTo>
                    <a:pt x="212" y="1"/>
                  </a:lnTo>
                  <a:lnTo>
                    <a:pt x="207" y="1"/>
                  </a:lnTo>
                  <a:lnTo>
                    <a:pt x="200" y="1"/>
                  </a:lnTo>
                  <a:lnTo>
                    <a:pt x="191" y="1"/>
                  </a:lnTo>
                  <a:lnTo>
                    <a:pt x="183" y="1"/>
                  </a:lnTo>
                  <a:lnTo>
                    <a:pt x="172" y="2"/>
                  </a:lnTo>
                  <a:lnTo>
                    <a:pt x="160" y="3"/>
                  </a:lnTo>
                  <a:lnTo>
                    <a:pt x="147" y="5"/>
                  </a:lnTo>
                  <a:lnTo>
                    <a:pt x="133" y="6"/>
                  </a:lnTo>
                  <a:lnTo>
                    <a:pt x="119" y="10"/>
                  </a:lnTo>
                  <a:lnTo>
                    <a:pt x="104" y="15"/>
                  </a:lnTo>
                  <a:lnTo>
                    <a:pt x="89" y="19"/>
                  </a:lnTo>
                  <a:lnTo>
                    <a:pt x="72" y="26"/>
                  </a:lnTo>
                  <a:lnTo>
                    <a:pt x="54" y="33"/>
                  </a:lnTo>
                  <a:lnTo>
                    <a:pt x="37" y="43"/>
                  </a:lnTo>
                  <a:lnTo>
                    <a:pt x="19" y="54"/>
                  </a:lnTo>
                  <a:lnTo>
                    <a:pt x="0" y="68"/>
                  </a:lnTo>
                  <a:lnTo>
                    <a:pt x="15" y="89"/>
                  </a:lnTo>
                  <a:lnTo>
                    <a:pt x="33" y="76"/>
                  </a:lnTo>
                  <a:lnTo>
                    <a:pt x="50" y="66"/>
                  </a:lnTo>
                  <a:lnTo>
                    <a:pt x="67" y="57"/>
                  </a:lnTo>
                  <a:lnTo>
                    <a:pt x="82" y="49"/>
                  </a:lnTo>
                  <a:lnTo>
                    <a:pt x="97" y="43"/>
                  </a:lnTo>
                  <a:lnTo>
                    <a:pt x="112" y="38"/>
                  </a:lnTo>
                  <a:lnTo>
                    <a:pt x="126" y="35"/>
                  </a:lnTo>
                  <a:lnTo>
                    <a:pt x="139" y="32"/>
                  </a:lnTo>
                  <a:lnTo>
                    <a:pt x="151" y="30"/>
                  </a:lnTo>
                  <a:lnTo>
                    <a:pt x="162" y="29"/>
                  </a:lnTo>
                  <a:lnTo>
                    <a:pt x="173" y="28"/>
                  </a:lnTo>
                  <a:lnTo>
                    <a:pt x="183" y="27"/>
                  </a:lnTo>
                  <a:lnTo>
                    <a:pt x="193" y="27"/>
                  </a:lnTo>
                  <a:lnTo>
                    <a:pt x="200" y="27"/>
                  </a:lnTo>
                  <a:lnTo>
                    <a:pt x="207" y="27"/>
                  </a:lnTo>
                  <a:lnTo>
                    <a:pt x="214" y="26"/>
                  </a:lnTo>
                  <a:lnTo>
                    <a:pt x="212" y="26"/>
                  </a:lnTo>
                  <a:lnTo>
                    <a:pt x="215" y="1"/>
                  </a:lnTo>
                  <a:lnTo>
                    <a:pt x="214" y="0"/>
                  </a:lnTo>
                  <a:lnTo>
                    <a:pt x="212" y="1"/>
                  </a:lnTo>
                  <a:lnTo>
                    <a:pt x="215" y="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62" name="Freeform 457">
              <a:extLst>
                <a:ext uri="{FF2B5EF4-FFF2-40B4-BE49-F238E27FC236}">
                  <a16:creationId xmlns:a16="http://schemas.microsoft.com/office/drawing/2014/main" id="{89D8BDDB-0C6B-3529-1D7A-70D5B0F375D7}"/>
                </a:ext>
              </a:extLst>
            </p:cNvPr>
            <p:cNvSpPr>
              <a:spLocks/>
            </p:cNvSpPr>
            <p:nvPr/>
          </p:nvSpPr>
          <p:spPr bwMode="auto">
            <a:xfrm>
              <a:off x="4151" y="2228"/>
              <a:ext cx="213" cy="31"/>
            </a:xfrm>
            <a:custGeom>
              <a:avLst/>
              <a:gdLst>
                <a:gd name="T0" fmla="*/ 213 w 238"/>
                <a:gd name="T1" fmla="*/ 9 h 36"/>
                <a:gd name="T2" fmla="*/ 204 w 238"/>
                <a:gd name="T3" fmla="*/ 9 h 36"/>
                <a:gd name="T4" fmla="*/ 193 w 238"/>
                <a:gd name="T5" fmla="*/ 9 h 36"/>
                <a:gd name="T6" fmla="*/ 182 w 238"/>
                <a:gd name="T7" fmla="*/ 9 h 36"/>
                <a:gd name="T8" fmla="*/ 168 w 238"/>
                <a:gd name="T9" fmla="*/ 9 h 36"/>
                <a:gd name="T10" fmla="*/ 154 w 238"/>
                <a:gd name="T11" fmla="*/ 8 h 36"/>
                <a:gd name="T12" fmla="*/ 141 w 238"/>
                <a:gd name="T13" fmla="*/ 8 h 36"/>
                <a:gd name="T14" fmla="*/ 125 w 238"/>
                <a:gd name="T15" fmla="*/ 8 h 36"/>
                <a:gd name="T16" fmla="*/ 110 w 238"/>
                <a:gd name="T17" fmla="*/ 8 h 36"/>
                <a:gd name="T18" fmla="*/ 95 w 238"/>
                <a:gd name="T19" fmla="*/ 6 h 36"/>
                <a:gd name="T20" fmla="*/ 79 w 238"/>
                <a:gd name="T21" fmla="*/ 6 h 36"/>
                <a:gd name="T22" fmla="*/ 64 w 238"/>
                <a:gd name="T23" fmla="*/ 4 h 36"/>
                <a:gd name="T24" fmla="*/ 50 w 238"/>
                <a:gd name="T25" fmla="*/ 3 h 36"/>
                <a:gd name="T26" fmla="*/ 37 w 238"/>
                <a:gd name="T27" fmla="*/ 3 h 36"/>
                <a:gd name="T28" fmla="*/ 24 w 238"/>
                <a:gd name="T29" fmla="*/ 2 h 36"/>
                <a:gd name="T30" fmla="*/ 13 w 238"/>
                <a:gd name="T31" fmla="*/ 1 h 36"/>
                <a:gd name="T32" fmla="*/ 3 w 238"/>
                <a:gd name="T33" fmla="*/ 0 h 36"/>
                <a:gd name="T34" fmla="*/ 0 w 238"/>
                <a:gd name="T35" fmla="*/ 22 h 36"/>
                <a:gd name="T36" fmla="*/ 10 w 238"/>
                <a:gd name="T37" fmla="*/ 23 h 36"/>
                <a:gd name="T38" fmla="*/ 21 w 238"/>
                <a:gd name="T39" fmla="*/ 24 h 36"/>
                <a:gd name="T40" fmla="*/ 34 w 238"/>
                <a:gd name="T41" fmla="*/ 25 h 36"/>
                <a:gd name="T42" fmla="*/ 48 w 238"/>
                <a:gd name="T43" fmla="*/ 26 h 36"/>
                <a:gd name="T44" fmla="*/ 63 w 238"/>
                <a:gd name="T45" fmla="*/ 27 h 36"/>
                <a:gd name="T46" fmla="*/ 79 w 238"/>
                <a:gd name="T47" fmla="*/ 28 h 36"/>
                <a:gd name="T48" fmla="*/ 93 w 238"/>
                <a:gd name="T49" fmla="*/ 28 h 36"/>
                <a:gd name="T50" fmla="*/ 108 w 238"/>
                <a:gd name="T51" fmla="*/ 29 h 36"/>
                <a:gd name="T52" fmla="*/ 124 w 238"/>
                <a:gd name="T53" fmla="*/ 29 h 36"/>
                <a:gd name="T54" fmla="*/ 141 w 238"/>
                <a:gd name="T55" fmla="*/ 30 h 36"/>
                <a:gd name="T56" fmla="*/ 154 w 238"/>
                <a:gd name="T57" fmla="*/ 30 h 36"/>
                <a:gd name="T58" fmla="*/ 168 w 238"/>
                <a:gd name="T59" fmla="*/ 31 h 36"/>
                <a:gd name="T60" fmla="*/ 182 w 238"/>
                <a:gd name="T61" fmla="*/ 31 h 36"/>
                <a:gd name="T62" fmla="*/ 193 w 238"/>
                <a:gd name="T63" fmla="*/ 31 h 36"/>
                <a:gd name="T64" fmla="*/ 204 w 238"/>
                <a:gd name="T65" fmla="*/ 31 h 36"/>
                <a:gd name="T66" fmla="*/ 213 w 238"/>
                <a:gd name="T67" fmla="*/ 31 h 36"/>
                <a:gd name="T68" fmla="*/ 213 w 238"/>
                <a:gd name="T69" fmla="*/ 9 h 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38" h="36">
                  <a:moveTo>
                    <a:pt x="238" y="11"/>
                  </a:moveTo>
                  <a:lnTo>
                    <a:pt x="228" y="11"/>
                  </a:lnTo>
                  <a:lnTo>
                    <a:pt x="216" y="11"/>
                  </a:lnTo>
                  <a:lnTo>
                    <a:pt x="203" y="10"/>
                  </a:lnTo>
                  <a:lnTo>
                    <a:pt x="188" y="10"/>
                  </a:lnTo>
                  <a:lnTo>
                    <a:pt x="172" y="9"/>
                  </a:lnTo>
                  <a:lnTo>
                    <a:pt x="157" y="9"/>
                  </a:lnTo>
                  <a:lnTo>
                    <a:pt x="140" y="9"/>
                  </a:lnTo>
                  <a:lnTo>
                    <a:pt x="123" y="9"/>
                  </a:lnTo>
                  <a:lnTo>
                    <a:pt x="106" y="7"/>
                  </a:lnTo>
                  <a:lnTo>
                    <a:pt x="88" y="7"/>
                  </a:lnTo>
                  <a:lnTo>
                    <a:pt x="72" y="5"/>
                  </a:lnTo>
                  <a:lnTo>
                    <a:pt x="56" y="4"/>
                  </a:lnTo>
                  <a:lnTo>
                    <a:pt x="41" y="4"/>
                  </a:lnTo>
                  <a:lnTo>
                    <a:pt x="27" y="2"/>
                  </a:lnTo>
                  <a:lnTo>
                    <a:pt x="14" y="1"/>
                  </a:lnTo>
                  <a:lnTo>
                    <a:pt x="3" y="0"/>
                  </a:lnTo>
                  <a:lnTo>
                    <a:pt x="0" y="25"/>
                  </a:lnTo>
                  <a:lnTo>
                    <a:pt x="11" y="27"/>
                  </a:lnTo>
                  <a:lnTo>
                    <a:pt x="24" y="28"/>
                  </a:lnTo>
                  <a:lnTo>
                    <a:pt x="38" y="29"/>
                  </a:lnTo>
                  <a:lnTo>
                    <a:pt x="54" y="30"/>
                  </a:lnTo>
                  <a:lnTo>
                    <a:pt x="70" y="31"/>
                  </a:lnTo>
                  <a:lnTo>
                    <a:pt x="88" y="32"/>
                  </a:lnTo>
                  <a:lnTo>
                    <a:pt x="104" y="32"/>
                  </a:lnTo>
                  <a:lnTo>
                    <a:pt x="121" y="34"/>
                  </a:lnTo>
                  <a:lnTo>
                    <a:pt x="139" y="34"/>
                  </a:lnTo>
                  <a:lnTo>
                    <a:pt x="157" y="35"/>
                  </a:lnTo>
                  <a:lnTo>
                    <a:pt x="172" y="35"/>
                  </a:lnTo>
                  <a:lnTo>
                    <a:pt x="188" y="36"/>
                  </a:lnTo>
                  <a:lnTo>
                    <a:pt x="203" y="36"/>
                  </a:lnTo>
                  <a:lnTo>
                    <a:pt x="216" y="36"/>
                  </a:lnTo>
                  <a:lnTo>
                    <a:pt x="228" y="36"/>
                  </a:lnTo>
                  <a:lnTo>
                    <a:pt x="238" y="36"/>
                  </a:lnTo>
                  <a:lnTo>
                    <a:pt x="238" y="1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63" name="Freeform 458">
              <a:extLst>
                <a:ext uri="{FF2B5EF4-FFF2-40B4-BE49-F238E27FC236}">
                  <a16:creationId xmlns:a16="http://schemas.microsoft.com/office/drawing/2014/main" id="{3408CCA6-6129-DE59-86F7-B77A0B1AD97D}"/>
                </a:ext>
              </a:extLst>
            </p:cNvPr>
            <p:cNvSpPr>
              <a:spLocks/>
            </p:cNvSpPr>
            <p:nvPr/>
          </p:nvSpPr>
          <p:spPr bwMode="auto">
            <a:xfrm>
              <a:off x="4364" y="2219"/>
              <a:ext cx="233" cy="40"/>
            </a:xfrm>
            <a:custGeom>
              <a:avLst/>
              <a:gdLst>
                <a:gd name="T0" fmla="*/ 227 w 261"/>
                <a:gd name="T1" fmla="*/ 0 h 45"/>
                <a:gd name="T2" fmla="*/ 218 w 261"/>
                <a:gd name="T3" fmla="*/ 2 h 45"/>
                <a:gd name="T4" fmla="*/ 208 w 261"/>
                <a:gd name="T5" fmla="*/ 4 h 45"/>
                <a:gd name="T6" fmla="*/ 196 w 261"/>
                <a:gd name="T7" fmla="*/ 6 h 45"/>
                <a:gd name="T8" fmla="*/ 184 w 261"/>
                <a:gd name="T9" fmla="*/ 8 h 45"/>
                <a:gd name="T10" fmla="*/ 171 w 261"/>
                <a:gd name="T11" fmla="*/ 9 h 45"/>
                <a:gd name="T12" fmla="*/ 156 w 261"/>
                <a:gd name="T13" fmla="*/ 11 h 45"/>
                <a:gd name="T14" fmla="*/ 142 w 261"/>
                <a:gd name="T15" fmla="*/ 12 h 45"/>
                <a:gd name="T16" fmla="*/ 127 w 261"/>
                <a:gd name="T17" fmla="*/ 12 h 45"/>
                <a:gd name="T18" fmla="*/ 111 w 261"/>
                <a:gd name="T19" fmla="*/ 14 h 45"/>
                <a:gd name="T20" fmla="*/ 95 w 261"/>
                <a:gd name="T21" fmla="*/ 15 h 45"/>
                <a:gd name="T22" fmla="*/ 78 w 261"/>
                <a:gd name="T23" fmla="*/ 16 h 45"/>
                <a:gd name="T24" fmla="*/ 62 w 261"/>
                <a:gd name="T25" fmla="*/ 16 h 45"/>
                <a:gd name="T26" fmla="*/ 46 w 261"/>
                <a:gd name="T27" fmla="*/ 17 h 45"/>
                <a:gd name="T28" fmla="*/ 30 w 261"/>
                <a:gd name="T29" fmla="*/ 17 h 45"/>
                <a:gd name="T30" fmla="*/ 14 w 261"/>
                <a:gd name="T31" fmla="*/ 18 h 45"/>
                <a:gd name="T32" fmla="*/ 0 w 261"/>
                <a:gd name="T33" fmla="*/ 18 h 45"/>
                <a:gd name="T34" fmla="*/ 0 w 261"/>
                <a:gd name="T35" fmla="*/ 40 h 45"/>
                <a:gd name="T36" fmla="*/ 14 w 261"/>
                <a:gd name="T37" fmla="*/ 40 h 45"/>
                <a:gd name="T38" fmla="*/ 30 w 261"/>
                <a:gd name="T39" fmla="*/ 40 h 45"/>
                <a:gd name="T40" fmla="*/ 46 w 261"/>
                <a:gd name="T41" fmla="*/ 40 h 45"/>
                <a:gd name="T42" fmla="*/ 62 w 261"/>
                <a:gd name="T43" fmla="*/ 39 h 45"/>
                <a:gd name="T44" fmla="*/ 79 w 261"/>
                <a:gd name="T45" fmla="*/ 38 h 45"/>
                <a:gd name="T46" fmla="*/ 96 w 261"/>
                <a:gd name="T47" fmla="*/ 37 h 45"/>
                <a:gd name="T48" fmla="*/ 112 w 261"/>
                <a:gd name="T49" fmla="*/ 36 h 45"/>
                <a:gd name="T50" fmla="*/ 128 w 261"/>
                <a:gd name="T51" fmla="*/ 36 h 45"/>
                <a:gd name="T52" fmla="*/ 144 w 261"/>
                <a:gd name="T53" fmla="*/ 35 h 45"/>
                <a:gd name="T54" fmla="*/ 158 w 261"/>
                <a:gd name="T55" fmla="*/ 33 h 45"/>
                <a:gd name="T56" fmla="*/ 173 w 261"/>
                <a:gd name="T57" fmla="*/ 32 h 45"/>
                <a:gd name="T58" fmla="*/ 187 w 261"/>
                <a:gd name="T59" fmla="*/ 30 h 45"/>
                <a:gd name="T60" fmla="*/ 200 w 261"/>
                <a:gd name="T61" fmla="*/ 28 h 45"/>
                <a:gd name="T62" fmla="*/ 212 w 261"/>
                <a:gd name="T63" fmla="*/ 27 h 45"/>
                <a:gd name="T64" fmla="*/ 223 w 261"/>
                <a:gd name="T65" fmla="*/ 25 h 45"/>
                <a:gd name="T66" fmla="*/ 233 w 261"/>
                <a:gd name="T67" fmla="*/ 23 h 45"/>
                <a:gd name="T68" fmla="*/ 227 w 261"/>
                <a:gd name="T69" fmla="*/ 0 h 4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61" h="45">
                  <a:moveTo>
                    <a:pt x="254" y="0"/>
                  </a:moveTo>
                  <a:lnTo>
                    <a:pt x="244" y="2"/>
                  </a:lnTo>
                  <a:lnTo>
                    <a:pt x="233" y="4"/>
                  </a:lnTo>
                  <a:lnTo>
                    <a:pt x="220" y="7"/>
                  </a:lnTo>
                  <a:lnTo>
                    <a:pt x="206" y="9"/>
                  </a:lnTo>
                  <a:lnTo>
                    <a:pt x="191" y="10"/>
                  </a:lnTo>
                  <a:lnTo>
                    <a:pt x="175" y="12"/>
                  </a:lnTo>
                  <a:lnTo>
                    <a:pt x="159" y="13"/>
                  </a:lnTo>
                  <a:lnTo>
                    <a:pt x="142" y="14"/>
                  </a:lnTo>
                  <a:lnTo>
                    <a:pt x="124" y="16"/>
                  </a:lnTo>
                  <a:lnTo>
                    <a:pt x="106" y="17"/>
                  </a:lnTo>
                  <a:lnTo>
                    <a:pt x="87" y="18"/>
                  </a:lnTo>
                  <a:lnTo>
                    <a:pt x="69" y="18"/>
                  </a:lnTo>
                  <a:lnTo>
                    <a:pt x="52" y="19"/>
                  </a:lnTo>
                  <a:lnTo>
                    <a:pt x="34" y="19"/>
                  </a:lnTo>
                  <a:lnTo>
                    <a:pt x="16" y="20"/>
                  </a:lnTo>
                  <a:lnTo>
                    <a:pt x="0" y="20"/>
                  </a:lnTo>
                  <a:lnTo>
                    <a:pt x="0" y="45"/>
                  </a:lnTo>
                  <a:lnTo>
                    <a:pt x="16" y="45"/>
                  </a:lnTo>
                  <a:lnTo>
                    <a:pt x="34" y="45"/>
                  </a:lnTo>
                  <a:lnTo>
                    <a:pt x="52" y="45"/>
                  </a:lnTo>
                  <a:lnTo>
                    <a:pt x="70" y="44"/>
                  </a:lnTo>
                  <a:lnTo>
                    <a:pt x="89" y="43"/>
                  </a:lnTo>
                  <a:lnTo>
                    <a:pt x="107" y="42"/>
                  </a:lnTo>
                  <a:lnTo>
                    <a:pt x="125" y="41"/>
                  </a:lnTo>
                  <a:lnTo>
                    <a:pt x="143" y="40"/>
                  </a:lnTo>
                  <a:lnTo>
                    <a:pt x="161" y="39"/>
                  </a:lnTo>
                  <a:lnTo>
                    <a:pt x="177" y="37"/>
                  </a:lnTo>
                  <a:lnTo>
                    <a:pt x="194" y="36"/>
                  </a:lnTo>
                  <a:lnTo>
                    <a:pt x="210" y="34"/>
                  </a:lnTo>
                  <a:lnTo>
                    <a:pt x="224" y="32"/>
                  </a:lnTo>
                  <a:lnTo>
                    <a:pt x="237" y="30"/>
                  </a:lnTo>
                  <a:lnTo>
                    <a:pt x="250" y="28"/>
                  </a:lnTo>
                  <a:lnTo>
                    <a:pt x="261" y="26"/>
                  </a:lnTo>
                  <a:lnTo>
                    <a:pt x="254"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64" name="Freeform 459">
              <a:extLst>
                <a:ext uri="{FF2B5EF4-FFF2-40B4-BE49-F238E27FC236}">
                  <a16:creationId xmlns:a16="http://schemas.microsoft.com/office/drawing/2014/main" id="{FD378AB3-F56C-102E-1292-2A7B77CB72F1}"/>
                </a:ext>
              </a:extLst>
            </p:cNvPr>
            <p:cNvSpPr>
              <a:spLocks/>
            </p:cNvSpPr>
            <p:nvPr/>
          </p:nvSpPr>
          <p:spPr bwMode="auto">
            <a:xfrm>
              <a:off x="4591" y="2165"/>
              <a:ext cx="151" cy="77"/>
            </a:xfrm>
            <a:custGeom>
              <a:avLst/>
              <a:gdLst>
                <a:gd name="T0" fmla="*/ 139 w 168"/>
                <a:gd name="T1" fmla="*/ 0 h 87"/>
                <a:gd name="T2" fmla="*/ 140 w 168"/>
                <a:gd name="T3" fmla="*/ 0 h 87"/>
                <a:gd name="T4" fmla="*/ 129 w 168"/>
                <a:gd name="T5" fmla="*/ 4 h 87"/>
                <a:gd name="T6" fmla="*/ 120 w 168"/>
                <a:gd name="T7" fmla="*/ 9 h 87"/>
                <a:gd name="T8" fmla="*/ 111 w 168"/>
                <a:gd name="T9" fmla="*/ 14 h 87"/>
                <a:gd name="T10" fmla="*/ 102 w 168"/>
                <a:gd name="T11" fmla="*/ 18 h 87"/>
                <a:gd name="T12" fmla="*/ 92 w 168"/>
                <a:gd name="T13" fmla="*/ 22 h 87"/>
                <a:gd name="T14" fmla="*/ 83 w 168"/>
                <a:gd name="T15" fmla="*/ 26 h 87"/>
                <a:gd name="T16" fmla="*/ 73 w 168"/>
                <a:gd name="T17" fmla="*/ 29 h 87"/>
                <a:gd name="T18" fmla="*/ 64 w 168"/>
                <a:gd name="T19" fmla="*/ 33 h 87"/>
                <a:gd name="T20" fmla="*/ 55 w 168"/>
                <a:gd name="T21" fmla="*/ 37 h 87"/>
                <a:gd name="T22" fmla="*/ 46 w 168"/>
                <a:gd name="T23" fmla="*/ 40 h 87"/>
                <a:gd name="T24" fmla="*/ 38 w 168"/>
                <a:gd name="T25" fmla="*/ 42 h 87"/>
                <a:gd name="T26" fmla="*/ 30 w 168"/>
                <a:gd name="T27" fmla="*/ 45 h 87"/>
                <a:gd name="T28" fmla="*/ 22 w 168"/>
                <a:gd name="T29" fmla="*/ 49 h 87"/>
                <a:gd name="T30" fmla="*/ 13 w 168"/>
                <a:gd name="T31" fmla="*/ 50 h 87"/>
                <a:gd name="T32" fmla="*/ 6 w 168"/>
                <a:gd name="T33" fmla="*/ 52 h 87"/>
                <a:gd name="T34" fmla="*/ 0 w 168"/>
                <a:gd name="T35" fmla="*/ 54 h 87"/>
                <a:gd name="T36" fmla="*/ 6 w 168"/>
                <a:gd name="T37" fmla="*/ 77 h 87"/>
                <a:gd name="T38" fmla="*/ 13 w 168"/>
                <a:gd name="T39" fmla="*/ 74 h 87"/>
                <a:gd name="T40" fmla="*/ 21 w 168"/>
                <a:gd name="T41" fmla="*/ 73 h 87"/>
                <a:gd name="T42" fmla="*/ 28 w 168"/>
                <a:gd name="T43" fmla="*/ 70 h 87"/>
                <a:gd name="T44" fmla="*/ 36 w 168"/>
                <a:gd name="T45" fmla="*/ 67 h 87"/>
                <a:gd name="T46" fmla="*/ 46 w 168"/>
                <a:gd name="T47" fmla="*/ 65 h 87"/>
                <a:gd name="T48" fmla="*/ 54 w 168"/>
                <a:gd name="T49" fmla="*/ 62 h 87"/>
                <a:gd name="T50" fmla="*/ 63 w 168"/>
                <a:gd name="T51" fmla="*/ 58 h 87"/>
                <a:gd name="T52" fmla="*/ 72 w 168"/>
                <a:gd name="T53" fmla="*/ 54 h 87"/>
                <a:gd name="T54" fmla="*/ 82 w 168"/>
                <a:gd name="T55" fmla="*/ 51 h 87"/>
                <a:gd name="T56" fmla="*/ 91 w 168"/>
                <a:gd name="T57" fmla="*/ 47 h 87"/>
                <a:gd name="T58" fmla="*/ 101 w 168"/>
                <a:gd name="T59" fmla="*/ 42 h 87"/>
                <a:gd name="T60" fmla="*/ 111 w 168"/>
                <a:gd name="T61" fmla="*/ 38 h 87"/>
                <a:gd name="T62" fmla="*/ 120 w 168"/>
                <a:gd name="T63" fmla="*/ 35 h 87"/>
                <a:gd name="T64" fmla="*/ 130 w 168"/>
                <a:gd name="T65" fmla="*/ 30 h 87"/>
                <a:gd name="T66" fmla="*/ 140 w 168"/>
                <a:gd name="T67" fmla="*/ 25 h 87"/>
                <a:gd name="T68" fmla="*/ 149 w 168"/>
                <a:gd name="T69" fmla="*/ 20 h 87"/>
                <a:gd name="T70" fmla="*/ 151 w 168"/>
                <a:gd name="T71" fmla="*/ 20 h 87"/>
                <a:gd name="T72" fmla="*/ 139 w 168"/>
                <a:gd name="T73" fmla="*/ 0 h 8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68" h="87">
                  <a:moveTo>
                    <a:pt x="155" y="0"/>
                  </a:moveTo>
                  <a:lnTo>
                    <a:pt x="156" y="0"/>
                  </a:lnTo>
                  <a:lnTo>
                    <a:pt x="144" y="5"/>
                  </a:lnTo>
                  <a:lnTo>
                    <a:pt x="134" y="10"/>
                  </a:lnTo>
                  <a:lnTo>
                    <a:pt x="124" y="16"/>
                  </a:lnTo>
                  <a:lnTo>
                    <a:pt x="113" y="20"/>
                  </a:lnTo>
                  <a:lnTo>
                    <a:pt x="102" y="25"/>
                  </a:lnTo>
                  <a:lnTo>
                    <a:pt x="92" y="29"/>
                  </a:lnTo>
                  <a:lnTo>
                    <a:pt x="81" y="33"/>
                  </a:lnTo>
                  <a:lnTo>
                    <a:pt x="71" y="37"/>
                  </a:lnTo>
                  <a:lnTo>
                    <a:pt x="61" y="42"/>
                  </a:lnTo>
                  <a:lnTo>
                    <a:pt x="51" y="45"/>
                  </a:lnTo>
                  <a:lnTo>
                    <a:pt x="42" y="48"/>
                  </a:lnTo>
                  <a:lnTo>
                    <a:pt x="33" y="51"/>
                  </a:lnTo>
                  <a:lnTo>
                    <a:pt x="24" y="55"/>
                  </a:lnTo>
                  <a:lnTo>
                    <a:pt x="15" y="56"/>
                  </a:lnTo>
                  <a:lnTo>
                    <a:pt x="7" y="59"/>
                  </a:lnTo>
                  <a:lnTo>
                    <a:pt x="0" y="61"/>
                  </a:lnTo>
                  <a:lnTo>
                    <a:pt x="7" y="87"/>
                  </a:lnTo>
                  <a:lnTo>
                    <a:pt x="14" y="84"/>
                  </a:lnTo>
                  <a:lnTo>
                    <a:pt x="23" y="83"/>
                  </a:lnTo>
                  <a:lnTo>
                    <a:pt x="31" y="79"/>
                  </a:lnTo>
                  <a:lnTo>
                    <a:pt x="40" y="76"/>
                  </a:lnTo>
                  <a:lnTo>
                    <a:pt x="51" y="73"/>
                  </a:lnTo>
                  <a:lnTo>
                    <a:pt x="60" y="70"/>
                  </a:lnTo>
                  <a:lnTo>
                    <a:pt x="70" y="65"/>
                  </a:lnTo>
                  <a:lnTo>
                    <a:pt x="80" y="61"/>
                  </a:lnTo>
                  <a:lnTo>
                    <a:pt x="91" y="58"/>
                  </a:lnTo>
                  <a:lnTo>
                    <a:pt x="101" y="53"/>
                  </a:lnTo>
                  <a:lnTo>
                    <a:pt x="112" y="48"/>
                  </a:lnTo>
                  <a:lnTo>
                    <a:pt x="123" y="43"/>
                  </a:lnTo>
                  <a:lnTo>
                    <a:pt x="134" y="39"/>
                  </a:lnTo>
                  <a:lnTo>
                    <a:pt x="145" y="34"/>
                  </a:lnTo>
                  <a:lnTo>
                    <a:pt x="156" y="28"/>
                  </a:lnTo>
                  <a:lnTo>
                    <a:pt x="166" y="23"/>
                  </a:lnTo>
                  <a:lnTo>
                    <a:pt x="168" y="23"/>
                  </a:lnTo>
                  <a:lnTo>
                    <a:pt x="155"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65" name="Freeform 460">
              <a:extLst>
                <a:ext uri="{FF2B5EF4-FFF2-40B4-BE49-F238E27FC236}">
                  <a16:creationId xmlns:a16="http://schemas.microsoft.com/office/drawing/2014/main" id="{FEF99260-32B6-8B6D-17F2-DFCCA576A568}"/>
                </a:ext>
              </a:extLst>
            </p:cNvPr>
            <p:cNvSpPr>
              <a:spLocks/>
            </p:cNvSpPr>
            <p:nvPr/>
          </p:nvSpPr>
          <p:spPr bwMode="auto">
            <a:xfrm>
              <a:off x="4729" y="2074"/>
              <a:ext cx="171" cy="111"/>
            </a:xfrm>
            <a:custGeom>
              <a:avLst/>
              <a:gdLst>
                <a:gd name="T0" fmla="*/ 158 w 190"/>
                <a:gd name="T1" fmla="*/ 1 h 125"/>
                <a:gd name="T2" fmla="*/ 158 w 190"/>
                <a:gd name="T3" fmla="*/ 0 h 125"/>
                <a:gd name="T4" fmla="*/ 145 w 190"/>
                <a:gd name="T5" fmla="*/ 8 h 125"/>
                <a:gd name="T6" fmla="*/ 131 w 190"/>
                <a:gd name="T7" fmla="*/ 16 h 125"/>
                <a:gd name="T8" fmla="*/ 120 w 190"/>
                <a:gd name="T9" fmla="*/ 23 h 125"/>
                <a:gd name="T10" fmla="*/ 107 w 190"/>
                <a:gd name="T11" fmla="*/ 29 h 125"/>
                <a:gd name="T12" fmla="*/ 96 w 190"/>
                <a:gd name="T13" fmla="*/ 36 h 125"/>
                <a:gd name="T14" fmla="*/ 86 w 190"/>
                <a:gd name="T15" fmla="*/ 41 h 125"/>
                <a:gd name="T16" fmla="*/ 77 w 190"/>
                <a:gd name="T17" fmla="*/ 47 h 125"/>
                <a:gd name="T18" fmla="*/ 67 w 190"/>
                <a:gd name="T19" fmla="*/ 52 h 125"/>
                <a:gd name="T20" fmla="*/ 58 w 190"/>
                <a:gd name="T21" fmla="*/ 58 h 125"/>
                <a:gd name="T22" fmla="*/ 49 w 190"/>
                <a:gd name="T23" fmla="*/ 62 h 125"/>
                <a:gd name="T24" fmla="*/ 40 w 190"/>
                <a:gd name="T25" fmla="*/ 67 h 125"/>
                <a:gd name="T26" fmla="*/ 32 w 190"/>
                <a:gd name="T27" fmla="*/ 73 h 125"/>
                <a:gd name="T28" fmla="*/ 23 w 190"/>
                <a:gd name="T29" fmla="*/ 77 h 125"/>
                <a:gd name="T30" fmla="*/ 15 w 190"/>
                <a:gd name="T31" fmla="*/ 82 h 125"/>
                <a:gd name="T32" fmla="*/ 7 w 190"/>
                <a:gd name="T33" fmla="*/ 86 h 125"/>
                <a:gd name="T34" fmla="*/ 0 w 190"/>
                <a:gd name="T35" fmla="*/ 91 h 125"/>
                <a:gd name="T36" fmla="*/ 12 w 190"/>
                <a:gd name="T37" fmla="*/ 111 h 125"/>
                <a:gd name="T38" fmla="*/ 19 w 190"/>
                <a:gd name="T39" fmla="*/ 107 h 125"/>
                <a:gd name="T40" fmla="*/ 27 w 190"/>
                <a:gd name="T41" fmla="*/ 101 h 125"/>
                <a:gd name="T42" fmla="*/ 35 w 190"/>
                <a:gd name="T43" fmla="*/ 97 h 125"/>
                <a:gd name="T44" fmla="*/ 44 w 190"/>
                <a:gd name="T45" fmla="*/ 92 h 125"/>
                <a:gd name="T46" fmla="*/ 52 w 190"/>
                <a:gd name="T47" fmla="*/ 87 h 125"/>
                <a:gd name="T48" fmla="*/ 60 w 190"/>
                <a:gd name="T49" fmla="*/ 82 h 125"/>
                <a:gd name="T50" fmla="*/ 69 w 190"/>
                <a:gd name="T51" fmla="*/ 78 h 125"/>
                <a:gd name="T52" fmla="*/ 78 w 190"/>
                <a:gd name="T53" fmla="*/ 72 h 125"/>
                <a:gd name="T54" fmla="*/ 87 w 190"/>
                <a:gd name="T55" fmla="*/ 67 h 125"/>
                <a:gd name="T56" fmla="*/ 98 w 190"/>
                <a:gd name="T57" fmla="*/ 61 h 125"/>
                <a:gd name="T58" fmla="*/ 108 w 190"/>
                <a:gd name="T59" fmla="*/ 55 h 125"/>
                <a:gd name="T60" fmla="*/ 120 w 190"/>
                <a:gd name="T61" fmla="*/ 49 h 125"/>
                <a:gd name="T62" fmla="*/ 131 w 190"/>
                <a:gd name="T63" fmla="*/ 43 h 125"/>
                <a:gd name="T64" fmla="*/ 144 w 190"/>
                <a:gd name="T65" fmla="*/ 36 h 125"/>
                <a:gd name="T66" fmla="*/ 157 w 190"/>
                <a:gd name="T67" fmla="*/ 28 h 125"/>
                <a:gd name="T68" fmla="*/ 170 w 190"/>
                <a:gd name="T69" fmla="*/ 20 h 125"/>
                <a:gd name="T70" fmla="*/ 171 w 190"/>
                <a:gd name="T71" fmla="*/ 20 h 125"/>
                <a:gd name="T72" fmla="*/ 158 w 190"/>
                <a:gd name="T73" fmla="*/ 1 h 12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90" h="125">
                  <a:moveTo>
                    <a:pt x="175" y="1"/>
                  </a:moveTo>
                  <a:lnTo>
                    <a:pt x="176" y="0"/>
                  </a:lnTo>
                  <a:lnTo>
                    <a:pt x="161" y="9"/>
                  </a:lnTo>
                  <a:lnTo>
                    <a:pt x="146" y="18"/>
                  </a:lnTo>
                  <a:lnTo>
                    <a:pt x="133" y="26"/>
                  </a:lnTo>
                  <a:lnTo>
                    <a:pt x="119" y="33"/>
                  </a:lnTo>
                  <a:lnTo>
                    <a:pt x="107" y="40"/>
                  </a:lnTo>
                  <a:lnTo>
                    <a:pt x="96" y="46"/>
                  </a:lnTo>
                  <a:lnTo>
                    <a:pt x="85" y="53"/>
                  </a:lnTo>
                  <a:lnTo>
                    <a:pt x="74" y="59"/>
                  </a:lnTo>
                  <a:lnTo>
                    <a:pt x="64" y="65"/>
                  </a:lnTo>
                  <a:lnTo>
                    <a:pt x="54" y="70"/>
                  </a:lnTo>
                  <a:lnTo>
                    <a:pt x="44" y="76"/>
                  </a:lnTo>
                  <a:lnTo>
                    <a:pt x="35" y="82"/>
                  </a:lnTo>
                  <a:lnTo>
                    <a:pt x="26" y="87"/>
                  </a:lnTo>
                  <a:lnTo>
                    <a:pt x="17" y="92"/>
                  </a:lnTo>
                  <a:lnTo>
                    <a:pt x="8" y="97"/>
                  </a:lnTo>
                  <a:lnTo>
                    <a:pt x="0" y="102"/>
                  </a:lnTo>
                  <a:lnTo>
                    <a:pt x="13" y="125"/>
                  </a:lnTo>
                  <a:lnTo>
                    <a:pt x="21" y="120"/>
                  </a:lnTo>
                  <a:lnTo>
                    <a:pt x="30" y="114"/>
                  </a:lnTo>
                  <a:lnTo>
                    <a:pt x="39" y="109"/>
                  </a:lnTo>
                  <a:lnTo>
                    <a:pt x="49" y="104"/>
                  </a:lnTo>
                  <a:lnTo>
                    <a:pt x="58" y="98"/>
                  </a:lnTo>
                  <a:lnTo>
                    <a:pt x="67" y="92"/>
                  </a:lnTo>
                  <a:lnTo>
                    <a:pt x="77" y="88"/>
                  </a:lnTo>
                  <a:lnTo>
                    <a:pt x="87" y="81"/>
                  </a:lnTo>
                  <a:lnTo>
                    <a:pt x="97" y="75"/>
                  </a:lnTo>
                  <a:lnTo>
                    <a:pt x="109" y="69"/>
                  </a:lnTo>
                  <a:lnTo>
                    <a:pt x="120" y="62"/>
                  </a:lnTo>
                  <a:lnTo>
                    <a:pt x="133" y="55"/>
                  </a:lnTo>
                  <a:lnTo>
                    <a:pt x="145" y="48"/>
                  </a:lnTo>
                  <a:lnTo>
                    <a:pt x="160" y="40"/>
                  </a:lnTo>
                  <a:lnTo>
                    <a:pt x="174" y="32"/>
                  </a:lnTo>
                  <a:lnTo>
                    <a:pt x="189" y="22"/>
                  </a:lnTo>
                  <a:lnTo>
                    <a:pt x="190" y="22"/>
                  </a:lnTo>
                  <a:lnTo>
                    <a:pt x="175" y="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66" name="Freeform 461">
              <a:extLst>
                <a:ext uri="{FF2B5EF4-FFF2-40B4-BE49-F238E27FC236}">
                  <a16:creationId xmlns:a16="http://schemas.microsoft.com/office/drawing/2014/main" id="{6FCED09A-B953-9A56-5ADA-3AF1CAE79EAD}"/>
                </a:ext>
              </a:extLst>
            </p:cNvPr>
            <p:cNvSpPr>
              <a:spLocks/>
            </p:cNvSpPr>
            <p:nvPr/>
          </p:nvSpPr>
          <p:spPr bwMode="auto">
            <a:xfrm>
              <a:off x="4887" y="1985"/>
              <a:ext cx="188" cy="109"/>
            </a:xfrm>
            <a:custGeom>
              <a:avLst/>
              <a:gdLst>
                <a:gd name="T0" fmla="*/ 166 w 210"/>
                <a:gd name="T1" fmla="*/ 8 h 122"/>
                <a:gd name="T2" fmla="*/ 171 w 210"/>
                <a:gd name="T3" fmla="*/ 0 h 122"/>
                <a:gd name="T4" fmla="*/ 166 w 210"/>
                <a:gd name="T5" fmla="*/ 3 h 122"/>
                <a:gd name="T6" fmla="*/ 158 w 210"/>
                <a:gd name="T7" fmla="*/ 6 h 122"/>
                <a:gd name="T8" fmla="*/ 150 w 210"/>
                <a:gd name="T9" fmla="*/ 11 h 122"/>
                <a:gd name="T10" fmla="*/ 141 w 210"/>
                <a:gd name="T11" fmla="*/ 16 h 122"/>
                <a:gd name="T12" fmla="*/ 130 w 210"/>
                <a:gd name="T13" fmla="*/ 21 h 122"/>
                <a:gd name="T14" fmla="*/ 118 w 210"/>
                <a:gd name="T15" fmla="*/ 27 h 122"/>
                <a:gd name="T16" fmla="*/ 106 w 210"/>
                <a:gd name="T17" fmla="*/ 33 h 122"/>
                <a:gd name="T18" fmla="*/ 92 w 210"/>
                <a:gd name="T19" fmla="*/ 38 h 122"/>
                <a:gd name="T20" fmla="*/ 80 w 210"/>
                <a:gd name="T21" fmla="*/ 46 h 122"/>
                <a:gd name="T22" fmla="*/ 67 w 210"/>
                <a:gd name="T23" fmla="*/ 51 h 122"/>
                <a:gd name="T24" fmla="*/ 55 w 210"/>
                <a:gd name="T25" fmla="*/ 58 h 122"/>
                <a:gd name="T26" fmla="*/ 42 w 210"/>
                <a:gd name="T27" fmla="*/ 64 h 122"/>
                <a:gd name="T28" fmla="*/ 30 w 210"/>
                <a:gd name="T29" fmla="*/ 71 h 122"/>
                <a:gd name="T30" fmla="*/ 19 w 210"/>
                <a:gd name="T31" fmla="*/ 78 h 122"/>
                <a:gd name="T32" fmla="*/ 8 w 210"/>
                <a:gd name="T33" fmla="*/ 84 h 122"/>
                <a:gd name="T34" fmla="*/ 0 w 210"/>
                <a:gd name="T35" fmla="*/ 90 h 122"/>
                <a:gd name="T36" fmla="*/ 13 w 210"/>
                <a:gd name="T37" fmla="*/ 109 h 122"/>
                <a:gd name="T38" fmla="*/ 21 w 210"/>
                <a:gd name="T39" fmla="*/ 104 h 122"/>
                <a:gd name="T40" fmla="*/ 30 w 210"/>
                <a:gd name="T41" fmla="*/ 97 h 122"/>
                <a:gd name="T42" fmla="*/ 42 w 210"/>
                <a:gd name="T43" fmla="*/ 91 h 122"/>
                <a:gd name="T44" fmla="*/ 53 w 210"/>
                <a:gd name="T45" fmla="*/ 85 h 122"/>
                <a:gd name="T46" fmla="*/ 65 w 210"/>
                <a:gd name="T47" fmla="*/ 80 h 122"/>
                <a:gd name="T48" fmla="*/ 78 w 210"/>
                <a:gd name="T49" fmla="*/ 72 h 122"/>
                <a:gd name="T50" fmla="*/ 90 w 210"/>
                <a:gd name="T51" fmla="*/ 66 h 122"/>
                <a:gd name="T52" fmla="*/ 103 w 210"/>
                <a:gd name="T53" fmla="*/ 59 h 122"/>
                <a:gd name="T54" fmla="*/ 115 w 210"/>
                <a:gd name="T55" fmla="*/ 54 h 122"/>
                <a:gd name="T56" fmla="*/ 128 w 210"/>
                <a:gd name="T57" fmla="*/ 47 h 122"/>
                <a:gd name="T58" fmla="*/ 139 w 210"/>
                <a:gd name="T59" fmla="*/ 42 h 122"/>
                <a:gd name="T60" fmla="*/ 150 w 210"/>
                <a:gd name="T61" fmla="*/ 37 h 122"/>
                <a:gd name="T62" fmla="*/ 160 w 210"/>
                <a:gd name="T63" fmla="*/ 32 h 122"/>
                <a:gd name="T64" fmla="*/ 170 w 210"/>
                <a:gd name="T65" fmla="*/ 28 h 122"/>
                <a:gd name="T66" fmla="*/ 177 w 210"/>
                <a:gd name="T67" fmla="*/ 23 h 122"/>
                <a:gd name="T68" fmla="*/ 184 w 210"/>
                <a:gd name="T69" fmla="*/ 20 h 122"/>
                <a:gd name="T70" fmla="*/ 188 w 210"/>
                <a:gd name="T71" fmla="*/ 11 h 122"/>
                <a:gd name="T72" fmla="*/ 184 w 210"/>
                <a:gd name="T73" fmla="*/ 20 h 122"/>
                <a:gd name="T74" fmla="*/ 188 w 210"/>
                <a:gd name="T75" fmla="*/ 17 h 122"/>
                <a:gd name="T76" fmla="*/ 188 w 210"/>
                <a:gd name="T77" fmla="*/ 12 h 122"/>
                <a:gd name="T78" fmla="*/ 166 w 210"/>
                <a:gd name="T79" fmla="*/ 8 h 12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0" h="122">
                  <a:moveTo>
                    <a:pt x="185" y="9"/>
                  </a:moveTo>
                  <a:lnTo>
                    <a:pt x="191" y="0"/>
                  </a:lnTo>
                  <a:lnTo>
                    <a:pt x="185" y="3"/>
                  </a:lnTo>
                  <a:lnTo>
                    <a:pt x="177" y="7"/>
                  </a:lnTo>
                  <a:lnTo>
                    <a:pt x="168" y="12"/>
                  </a:lnTo>
                  <a:lnTo>
                    <a:pt x="157" y="18"/>
                  </a:lnTo>
                  <a:lnTo>
                    <a:pt x="145" y="24"/>
                  </a:lnTo>
                  <a:lnTo>
                    <a:pt x="132" y="30"/>
                  </a:lnTo>
                  <a:lnTo>
                    <a:pt x="118" y="37"/>
                  </a:lnTo>
                  <a:lnTo>
                    <a:pt x="103" y="43"/>
                  </a:lnTo>
                  <a:lnTo>
                    <a:pt x="89" y="51"/>
                  </a:lnTo>
                  <a:lnTo>
                    <a:pt x="75" y="57"/>
                  </a:lnTo>
                  <a:lnTo>
                    <a:pt x="61" y="65"/>
                  </a:lnTo>
                  <a:lnTo>
                    <a:pt x="47" y="72"/>
                  </a:lnTo>
                  <a:lnTo>
                    <a:pt x="33" y="80"/>
                  </a:lnTo>
                  <a:lnTo>
                    <a:pt x="21" y="87"/>
                  </a:lnTo>
                  <a:lnTo>
                    <a:pt x="9" y="94"/>
                  </a:lnTo>
                  <a:lnTo>
                    <a:pt x="0" y="101"/>
                  </a:lnTo>
                  <a:lnTo>
                    <a:pt x="15" y="122"/>
                  </a:lnTo>
                  <a:lnTo>
                    <a:pt x="24" y="116"/>
                  </a:lnTo>
                  <a:lnTo>
                    <a:pt x="34" y="109"/>
                  </a:lnTo>
                  <a:lnTo>
                    <a:pt x="47" y="102"/>
                  </a:lnTo>
                  <a:lnTo>
                    <a:pt x="59" y="95"/>
                  </a:lnTo>
                  <a:lnTo>
                    <a:pt x="73" y="89"/>
                  </a:lnTo>
                  <a:lnTo>
                    <a:pt x="87" y="81"/>
                  </a:lnTo>
                  <a:lnTo>
                    <a:pt x="100" y="74"/>
                  </a:lnTo>
                  <a:lnTo>
                    <a:pt x="115" y="66"/>
                  </a:lnTo>
                  <a:lnTo>
                    <a:pt x="129" y="60"/>
                  </a:lnTo>
                  <a:lnTo>
                    <a:pt x="143" y="53"/>
                  </a:lnTo>
                  <a:lnTo>
                    <a:pt x="155" y="47"/>
                  </a:lnTo>
                  <a:lnTo>
                    <a:pt x="168" y="41"/>
                  </a:lnTo>
                  <a:lnTo>
                    <a:pt x="179" y="36"/>
                  </a:lnTo>
                  <a:lnTo>
                    <a:pt x="190" y="31"/>
                  </a:lnTo>
                  <a:lnTo>
                    <a:pt x="198" y="26"/>
                  </a:lnTo>
                  <a:lnTo>
                    <a:pt x="205" y="22"/>
                  </a:lnTo>
                  <a:lnTo>
                    <a:pt x="210" y="12"/>
                  </a:lnTo>
                  <a:lnTo>
                    <a:pt x="205" y="22"/>
                  </a:lnTo>
                  <a:lnTo>
                    <a:pt x="210" y="19"/>
                  </a:lnTo>
                  <a:lnTo>
                    <a:pt x="210" y="13"/>
                  </a:lnTo>
                  <a:lnTo>
                    <a:pt x="185" y="9"/>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67" name="Freeform 462">
              <a:extLst>
                <a:ext uri="{FF2B5EF4-FFF2-40B4-BE49-F238E27FC236}">
                  <a16:creationId xmlns:a16="http://schemas.microsoft.com/office/drawing/2014/main" id="{8F2BD22C-E974-FEE8-0C61-C10BE37F6684}"/>
                </a:ext>
              </a:extLst>
            </p:cNvPr>
            <p:cNvSpPr>
              <a:spLocks/>
            </p:cNvSpPr>
            <p:nvPr/>
          </p:nvSpPr>
          <p:spPr bwMode="auto">
            <a:xfrm>
              <a:off x="5016" y="1926"/>
              <a:ext cx="59" cy="70"/>
            </a:xfrm>
            <a:custGeom>
              <a:avLst/>
              <a:gdLst>
                <a:gd name="T0" fmla="*/ 6 w 66"/>
                <a:gd name="T1" fmla="*/ 22 h 78"/>
                <a:gd name="T2" fmla="*/ 2 w 66"/>
                <a:gd name="T3" fmla="*/ 23 h 78"/>
                <a:gd name="T4" fmla="*/ 4 w 66"/>
                <a:gd name="T5" fmla="*/ 24 h 78"/>
                <a:gd name="T6" fmla="*/ 9 w 66"/>
                <a:gd name="T7" fmla="*/ 30 h 78"/>
                <a:gd name="T8" fmla="*/ 15 w 66"/>
                <a:gd name="T9" fmla="*/ 37 h 78"/>
                <a:gd name="T10" fmla="*/ 22 w 66"/>
                <a:gd name="T11" fmla="*/ 46 h 78"/>
                <a:gd name="T12" fmla="*/ 29 w 66"/>
                <a:gd name="T13" fmla="*/ 55 h 78"/>
                <a:gd name="T14" fmla="*/ 34 w 66"/>
                <a:gd name="T15" fmla="*/ 63 h 78"/>
                <a:gd name="T16" fmla="*/ 37 w 66"/>
                <a:gd name="T17" fmla="*/ 68 h 78"/>
                <a:gd name="T18" fmla="*/ 37 w 66"/>
                <a:gd name="T19" fmla="*/ 67 h 78"/>
                <a:gd name="T20" fmla="*/ 59 w 66"/>
                <a:gd name="T21" fmla="*/ 70 h 78"/>
                <a:gd name="T22" fmla="*/ 58 w 66"/>
                <a:gd name="T23" fmla="*/ 60 h 78"/>
                <a:gd name="T24" fmla="*/ 54 w 66"/>
                <a:gd name="T25" fmla="*/ 51 h 78"/>
                <a:gd name="T26" fmla="*/ 48 w 66"/>
                <a:gd name="T27" fmla="*/ 43 h 78"/>
                <a:gd name="T28" fmla="*/ 41 w 66"/>
                <a:gd name="T29" fmla="*/ 31 h 78"/>
                <a:gd name="T30" fmla="*/ 34 w 66"/>
                <a:gd name="T31" fmla="*/ 22 h 78"/>
                <a:gd name="T32" fmla="*/ 25 w 66"/>
                <a:gd name="T33" fmla="*/ 12 h 78"/>
                <a:gd name="T34" fmla="*/ 15 w 66"/>
                <a:gd name="T35" fmla="*/ 4 h 78"/>
                <a:gd name="T36" fmla="*/ 4 w 66"/>
                <a:gd name="T37" fmla="*/ 1 h 78"/>
                <a:gd name="T38" fmla="*/ 0 w 66"/>
                <a:gd name="T39" fmla="*/ 1 h 78"/>
                <a:gd name="T40" fmla="*/ 4 w 66"/>
                <a:gd name="T41" fmla="*/ 1 h 78"/>
                <a:gd name="T42" fmla="*/ 2 w 66"/>
                <a:gd name="T43" fmla="*/ 0 h 78"/>
                <a:gd name="T44" fmla="*/ 0 w 66"/>
                <a:gd name="T45" fmla="*/ 1 h 78"/>
                <a:gd name="T46" fmla="*/ 6 w 66"/>
                <a:gd name="T47" fmla="*/ 22 h 7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6" h="78">
                  <a:moveTo>
                    <a:pt x="7" y="25"/>
                  </a:moveTo>
                  <a:lnTo>
                    <a:pt x="2" y="26"/>
                  </a:lnTo>
                  <a:lnTo>
                    <a:pt x="4" y="27"/>
                  </a:lnTo>
                  <a:lnTo>
                    <a:pt x="10" y="33"/>
                  </a:lnTo>
                  <a:lnTo>
                    <a:pt x="17" y="41"/>
                  </a:lnTo>
                  <a:lnTo>
                    <a:pt x="25" y="51"/>
                  </a:lnTo>
                  <a:lnTo>
                    <a:pt x="32" y="61"/>
                  </a:lnTo>
                  <a:lnTo>
                    <a:pt x="38" y="70"/>
                  </a:lnTo>
                  <a:lnTo>
                    <a:pt x="41" y="76"/>
                  </a:lnTo>
                  <a:lnTo>
                    <a:pt x="41" y="75"/>
                  </a:lnTo>
                  <a:lnTo>
                    <a:pt x="66" y="78"/>
                  </a:lnTo>
                  <a:lnTo>
                    <a:pt x="65" y="67"/>
                  </a:lnTo>
                  <a:lnTo>
                    <a:pt x="60" y="57"/>
                  </a:lnTo>
                  <a:lnTo>
                    <a:pt x="54" y="48"/>
                  </a:lnTo>
                  <a:lnTo>
                    <a:pt x="46" y="35"/>
                  </a:lnTo>
                  <a:lnTo>
                    <a:pt x="38" y="24"/>
                  </a:lnTo>
                  <a:lnTo>
                    <a:pt x="28" y="13"/>
                  </a:lnTo>
                  <a:lnTo>
                    <a:pt x="17" y="5"/>
                  </a:lnTo>
                  <a:lnTo>
                    <a:pt x="5" y="1"/>
                  </a:lnTo>
                  <a:lnTo>
                    <a:pt x="0" y="1"/>
                  </a:lnTo>
                  <a:lnTo>
                    <a:pt x="5" y="1"/>
                  </a:lnTo>
                  <a:lnTo>
                    <a:pt x="2" y="0"/>
                  </a:lnTo>
                  <a:lnTo>
                    <a:pt x="0" y="1"/>
                  </a:lnTo>
                  <a:lnTo>
                    <a:pt x="7" y="25"/>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68" name="Freeform 463">
              <a:extLst>
                <a:ext uri="{FF2B5EF4-FFF2-40B4-BE49-F238E27FC236}">
                  <a16:creationId xmlns:a16="http://schemas.microsoft.com/office/drawing/2014/main" id="{4BDA04BF-25DD-36B9-0658-8CFADA6B7F8B}"/>
                </a:ext>
              </a:extLst>
            </p:cNvPr>
            <p:cNvSpPr>
              <a:spLocks/>
            </p:cNvSpPr>
            <p:nvPr/>
          </p:nvSpPr>
          <p:spPr bwMode="auto">
            <a:xfrm>
              <a:off x="4864" y="1927"/>
              <a:ext cx="158" cy="95"/>
            </a:xfrm>
            <a:custGeom>
              <a:avLst/>
              <a:gdLst>
                <a:gd name="T0" fmla="*/ 11 w 176"/>
                <a:gd name="T1" fmla="*/ 95 h 106"/>
                <a:gd name="T2" fmla="*/ 21 w 176"/>
                <a:gd name="T3" fmla="*/ 91 h 106"/>
                <a:gd name="T4" fmla="*/ 30 w 176"/>
                <a:gd name="T5" fmla="*/ 85 h 106"/>
                <a:gd name="T6" fmla="*/ 40 w 176"/>
                <a:gd name="T7" fmla="*/ 80 h 106"/>
                <a:gd name="T8" fmla="*/ 50 w 176"/>
                <a:gd name="T9" fmla="*/ 74 h 106"/>
                <a:gd name="T10" fmla="*/ 60 w 176"/>
                <a:gd name="T11" fmla="*/ 69 h 106"/>
                <a:gd name="T12" fmla="*/ 69 w 176"/>
                <a:gd name="T13" fmla="*/ 64 h 106"/>
                <a:gd name="T14" fmla="*/ 80 w 176"/>
                <a:gd name="T15" fmla="*/ 58 h 106"/>
                <a:gd name="T16" fmla="*/ 90 w 176"/>
                <a:gd name="T17" fmla="*/ 53 h 106"/>
                <a:gd name="T18" fmla="*/ 100 w 176"/>
                <a:gd name="T19" fmla="*/ 48 h 106"/>
                <a:gd name="T20" fmla="*/ 110 w 176"/>
                <a:gd name="T21" fmla="*/ 43 h 106"/>
                <a:gd name="T22" fmla="*/ 119 w 176"/>
                <a:gd name="T23" fmla="*/ 39 h 106"/>
                <a:gd name="T24" fmla="*/ 127 w 176"/>
                <a:gd name="T25" fmla="*/ 34 h 106"/>
                <a:gd name="T26" fmla="*/ 136 w 176"/>
                <a:gd name="T27" fmla="*/ 30 h 106"/>
                <a:gd name="T28" fmla="*/ 145 w 176"/>
                <a:gd name="T29" fmla="*/ 28 h 106"/>
                <a:gd name="T30" fmla="*/ 153 w 176"/>
                <a:gd name="T31" fmla="*/ 25 h 106"/>
                <a:gd name="T32" fmla="*/ 158 w 176"/>
                <a:gd name="T33" fmla="*/ 22 h 106"/>
                <a:gd name="T34" fmla="*/ 152 w 176"/>
                <a:gd name="T35" fmla="*/ 0 h 106"/>
                <a:gd name="T36" fmla="*/ 144 w 176"/>
                <a:gd name="T37" fmla="*/ 3 h 106"/>
                <a:gd name="T38" fmla="*/ 136 w 176"/>
                <a:gd name="T39" fmla="*/ 5 h 106"/>
                <a:gd name="T40" fmla="*/ 127 w 176"/>
                <a:gd name="T41" fmla="*/ 9 h 106"/>
                <a:gd name="T42" fmla="*/ 119 w 176"/>
                <a:gd name="T43" fmla="*/ 13 h 106"/>
                <a:gd name="T44" fmla="*/ 109 w 176"/>
                <a:gd name="T45" fmla="*/ 17 h 106"/>
                <a:gd name="T46" fmla="*/ 99 w 176"/>
                <a:gd name="T47" fmla="*/ 22 h 106"/>
                <a:gd name="T48" fmla="*/ 90 w 176"/>
                <a:gd name="T49" fmla="*/ 27 h 106"/>
                <a:gd name="T50" fmla="*/ 79 w 176"/>
                <a:gd name="T51" fmla="*/ 32 h 106"/>
                <a:gd name="T52" fmla="*/ 69 w 176"/>
                <a:gd name="T53" fmla="*/ 38 h 106"/>
                <a:gd name="T54" fmla="*/ 59 w 176"/>
                <a:gd name="T55" fmla="*/ 43 h 106"/>
                <a:gd name="T56" fmla="*/ 48 w 176"/>
                <a:gd name="T57" fmla="*/ 48 h 106"/>
                <a:gd name="T58" fmla="*/ 39 w 176"/>
                <a:gd name="T59" fmla="*/ 54 h 106"/>
                <a:gd name="T60" fmla="*/ 29 w 176"/>
                <a:gd name="T61" fmla="*/ 59 h 106"/>
                <a:gd name="T62" fmla="*/ 19 w 176"/>
                <a:gd name="T63" fmla="*/ 64 h 106"/>
                <a:gd name="T64" fmla="*/ 10 w 176"/>
                <a:gd name="T65" fmla="*/ 69 h 106"/>
                <a:gd name="T66" fmla="*/ 0 w 176"/>
                <a:gd name="T67" fmla="*/ 74 h 106"/>
                <a:gd name="T68" fmla="*/ 11 w 176"/>
                <a:gd name="T69" fmla="*/ 95 h 10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76" h="106">
                  <a:moveTo>
                    <a:pt x="12" y="106"/>
                  </a:moveTo>
                  <a:lnTo>
                    <a:pt x="23" y="101"/>
                  </a:lnTo>
                  <a:lnTo>
                    <a:pt x="33" y="95"/>
                  </a:lnTo>
                  <a:lnTo>
                    <a:pt x="44" y="89"/>
                  </a:lnTo>
                  <a:lnTo>
                    <a:pt x="56" y="83"/>
                  </a:lnTo>
                  <a:lnTo>
                    <a:pt x="67" y="77"/>
                  </a:lnTo>
                  <a:lnTo>
                    <a:pt x="77" y="71"/>
                  </a:lnTo>
                  <a:lnTo>
                    <a:pt x="89" y="65"/>
                  </a:lnTo>
                  <a:lnTo>
                    <a:pt x="100" y="59"/>
                  </a:lnTo>
                  <a:lnTo>
                    <a:pt x="111" y="53"/>
                  </a:lnTo>
                  <a:lnTo>
                    <a:pt x="122" y="48"/>
                  </a:lnTo>
                  <a:lnTo>
                    <a:pt x="132" y="43"/>
                  </a:lnTo>
                  <a:lnTo>
                    <a:pt x="142" y="38"/>
                  </a:lnTo>
                  <a:lnTo>
                    <a:pt x="151" y="34"/>
                  </a:lnTo>
                  <a:lnTo>
                    <a:pt x="161" y="31"/>
                  </a:lnTo>
                  <a:lnTo>
                    <a:pt x="170" y="28"/>
                  </a:lnTo>
                  <a:lnTo>
                    <a:pt x="176" y="24"/>
                  </a:lnTo>
                  <a:lnTo>
                    <a:pt x="169" y="0"/>
                  </a:lnTo>
                  <a:lnTo>
                    <a:pt x="160" y="3"/>
                  </a:lnTo>
                  <a:lnTo>
                    <a:pt x="151" y="6"/>
                  </a:lnTo>
                  <a:lnTo>
                    <a:pt x="142" y="10"/>
                  </a:lnTo>
                  <a:lnTo>
                    <a:pt x="132" y="15"/>
                  </a:lnTo>
                  <a:lnTo>
                    <a:pt x="121" y="19"/>
                  </a:lnTo>
                  <a:lnTo>
                    <a:pt x="110" y="25"/>
                  </a:lnTo>
                  <a:lnTo>
                    <a:pt x="100" y="30"/>
                  </a:lnTo>
                  <a:lnTo>
                    <a:pt x="88" y="36"/>
                  </a:lnTo>
                  <a:lnTo>
                    <a:pt x="77" y="42"/>
                  </a:lnTo>
                  <a:lnTo>
                    <a:pt x="66" y="48"/>
                  </a:lnTo>
                  <a:lnTo>
                    <a:pt x="54" y="53"/>
                  </a:lnTo>
                  <a:lnTo>
                    <a:pt x="43" y="60"/>
                  </a:lnTo>
                  <a:lnTo>
                    <a:pt x="32" y="66"/>
                  </a:lnTo>
                  <a:lnTo>
                    <a:pt x="21" y="71"/>
                  </a:lnTo>
                  <a:lnTo>
                    <a:pt x="11" y="77"/>
                  </a:lnTo>
                  <a:lnTo>
                    <a:pt x="0" y="83"/>
                  </a:lnTo>
                  <a:lnTo>
                    <a:pt x="12" y="10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69" name="Freeform 464">
              <a:extLst>
                <a:ext uri="{FF2B5EF4-FFF2-40B4-BE49-F238E27FC236}">
                  <a16:creationId xmlns:a16="http://schemas.microsoft.com/office/drawing/2014/main" id="{5DABE4AA-BAD4-7E5D-C3C5-F105CA708AA1}"/>
                </a:ext>
              </a:extLst>
            </p:cNvPr>
            <p:cNvSpPr>
              <a:spLocks/>
            </p:cNvSpPr>
            <p:nvPr/>
          </p:nvSpPr>
          <p:spPr bwMode="auto">
            <a:xfrm>
              <a:off x="4696" y="2001"/>
              <a:ext cx="179" cy="100"/>
            </a:xfrm>
            <a:custGeom>
              <a:avLst/>
              <a:gdLst>
                <a:gd name="T0" fmla="*/ 9 w 199"/>
                <a:gd name="T1" fmla="*/ 100 h 112"/>
                <a:gd name="T2" fmla="*/ 15 w 199"/>
                <a:gd name="T3" fmla="*/ 97 h 112"/>
                <a:gd name="T4" fmla="*/ 23 w 199"/>
                <a:gd name="T5" fmla="*/ 94 h 112"/>
                <a:gd name="T6" fmla="*/ 31 w 199"/>
                <a:gd name="T7" fmla="*/ 90 h 112"/>
                <a:gd name="T8" fmla="*/ 40 w 199"/>
                <a:gd name="T9" fmla="*/ 87 h 112"/>
                <a:gd name="T10" fmla="*/ 49 w 199"/>
                <a:gd name="T11" fmla="*/ 82 h 112"/>
                <a:gd name="T12" fmla="*/ 60 w 199"/>
                <a:gd name="T13" fmla="*/ 78 h 112"/>
                <a:gd name="T14" fmla="*/ 70 w 199"/>
                <a:gd name="T15" fmla="*/ 73 h 112"/>
                <a:gd name="T16" fmla="*/ 81 w 199"/>
                <a:gd name="T17" fmla="*/ 68 h 112"/>
                <a:gd name="T18" fmla="*/ 93 w 199"/>
                <a:gd name="T19" fmla="*/ 63 h 112"/>
                <a:gd name="T20" fmla="*/ 103 w 199"/>
                <a:gd name="T21" fmla="*/ 58 h 112"/>
                <a:gd name="T22" fmla="*/ 115 w 199"/>
                <a:gd name="T23" fmla="*/ 53 h 112"/>
                <a:gd name="T24" fmla="*/ 128 w 199"/>
                <a:gd name="T25" fmla="*/ 46 h 112"/>
                <a:gd name="T26" fmla="*/ 140 w 199"/>
                <a:gd name="T27" fmla="*/ 40 h 112"/>
                <a:gd name="T28" fmla="*/ 153 w 199"/>
                <a:gd name="T29" fmla="*/ 34 h 112"/>
                <a:gd name="T30" fmla="*/ 166 w 199"/>
                <a:gd name="T31" fmla="*/ 28 h 112"/>
                <a:gd name="T32" fmla="*/ 179 w 199"/>
                <a:gd name="T33" fmla="*/ 21 h 112"/>
                <a:gd name="T34" fmla="*/ 168 w 199"/>
                <a:gd name="T35" fmla="*/ 0 h 112"/>
                <a:gd name="T36" fmla="*/ 155 w 199"/>
                <a:gd name="T37" fmla="*/ 7 h 112"/>
                <a:gd name="T38" fmla="*/ 143 w 199"/>
                <a:gd name="T39" fmla="*/ 13 h 112"/>
                <a:gd name="T40" fmla="*/ 130 w 199"/>
                <a:gd name="T41" fmla="*/ 19 h 112"/>
                <a:gd name="T42" fmla="*/ 117 w 199"/>
                <a:gd name="T43" fmla="*/ 26 h 112"/>
                <a:gd name="T44" fmla="*/ 106 w 199"/>
                <a:gd name="T45" fmla="*/ 31 h 112"/>
                <a:gd name="T46" fmla="*/ 94 w 199"/>
                <a:gd name="T47" fmla="*/ 37 h 112"/>
                <a:gd name="T48" fmla="*/ 82 w 199"/>
                <a:gd name="T49" fmla="*/ 43 h 112"/>
                <a:gd name="T50" fmla="*/ 71 w 199"/>
                <a:gd name="T51" fmla="*/ 47 h 112"/>
                <a:gd name="T52" fmla="*/ 60 w 199"/>
                <a:gd name="T53" fmla="*/ 53 h 112"/>
                <a:gd name="T54" fmla="*/ 50 w 199"/>
                <a:gd name="T55" fmla="*/ 57 h 112"/>
                <a:gd name="T56" fmla="*/ 40 w 199"/>
                <a:gd name="T57" fmla="*/ 62 h 112"/>
                <a:gd name="T58" fmla="*/ 31 w 199"/>
                <a:gd name="T59" fmla="*/ 66 h 112"/>
                <a:gd name="T60" fmla="*/ 22 w 199"/>
                <a:gd name="T61" fmla="*/ 69 h 112"/>
                <a:gd name="T62" fmla="*/ 14 w 199"/>
                <a:gd name="T63" fmla="*/ 72 h 112"/>
                <a:gd name="T64" fmla="*/ 6 w 199"/>
                <a:gd name="T65" fmla="*/ 75 h 112"/>
                <a:gd name="T66" fmla="*/ 0 w 199"/>
                <a:gd name="T67" fmla="*/ 78 h 112"/>
                <a:gd name="T68" fmla="*/ 9 w 199"/>
                <a:gd name="T69" fmla="*/ 100 h 11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9" h="112">
                  <a:moveTo>
                    <a:pt x="10" y="112"/>
                  </a:moveTo>
                  <a:lnTo>
                    <a:pt x="17" y="109"/>
                  </a:lnTo>
                  <a:lnTo>
                    <a:pt x="26" y="105"/>
                  </a:lnTo>
                  <a:lnTo>
                    <a:pt x="35" y="101"/>
                  </a:lnTo>
                  <a:lnTo>
                    <a:pt x="45" y="97"/>
                  </a:lnTo>
                  <a:lnTo>
                    <a:pt x="55" y="92"/>
                  </a:lnTo>
                  <a:lnTo>
                    <a:pt x="67" y="87"/>
                  </a:lnTo>
                  <a:lnTo>
                    <a:pt x="78" y="82"/>
                  </a:lnTo>
                  <a:lnTo>
                    <a:pt x="90" y="76"/>
                  </a:lnTo>
                  <a:lnTo>
                    <a:pt x="103" y="71"/>
                  </a:lnTo>
                  <a:lnTo>
                    <a:pt x="115" y="65"/>
                  </a:lnTo>
                  <a:lnTo>
                    <a:pt x="128" y="59"/>
                  </a:lnTo>
                  <a:lnTo>
                    <a:pt x="142" y="52"/>
                  </a:lnTo>
                  <a:lnTo>
                    <a:pt x="156" y="45"/>
                  </a:lnTo>
                  <a:lnTo>
                    <a:pt x="170" y="38"/>
                  </a:lnTo>
                  <a:lnTo>
                    <a:pt x="184" y="31"/>
                  </a:lnTo>
                  <a:lnTo>
                    <a:pt x="199" y="23"/>
                  </a:lnTo>
                  <a:lnTo>
                    <a:pt x="187" y="0"/>
                  </a:lnTo>
                  <a:lnTo>
                    <a:pt x="172" y="8"/>
                  </a:lnTo>
                  <a:lnTo>
                    <a:pt x="159" y="15"/>
                  </a:lnTo>
                  <a:lnTo>
                    <a:pt x="145" y="21"/>
                  </a:lnTo>
                  <a:lnTo>
                    <a:pt x="130" y="29"/>
                  </a:lnTo>
                  <a:lnTo>
                    <a:pt x="118" y="35"/>
                  </a:lnTo>
                  <a:lnTo>
                    <a:pt x="104" y="41"/>
                  </a:lnTo>
                  <a:lnTo>
                    <a:pt x="91" y="48"/>
                  </a:lnTo>
                  <a:lnTo>
                    <a:pt x="79" y="53"/>
                  </a:lnTo>
                  <a:lnTo>
                    <a:pt x="67" y="59"/>
                  </a:lnTo>
                  <a:lnTo>
                    <a:pt x="56" y="64"/>
                  </a:lnTo>
                  <a:lnTo>
                    <a:pt x="45" y="69"/>
                  </a:lnTo>
                  <a:lnTo>
                    <a:pt x="34" y="74"/>
                  </a:lnTo>
                  <a:lnTo>
                    <a:pt x="25" y="77"/>
                  </a:lnTo>
                  <a:lnTo>
                    <a:pt x="16" y="81"/>
                  </a:lnTo>
                  <a:lnTo>
                    <a:pt x="7" y="84"/>
                  </a:lnTo>
                  <a:lnTo>
                    <a:pt x="0" y="87"/>
                  </a:lnTo>
                  <a:lnTo>
                    <a:pt x="10" y="112"/>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70" name="Freeform 465">
              <a:extLst>
                <a:ext uri="{FF2B5EF4-FFF2-40B4-BE49-F238E27FC236}">
                  <a16:creationId xmlns:a16="http://schemas.microsoft.com/office/drawing/2014/main" id="{B0D0740C-F3DC-44D9-5E25-533BEB0C99C5}"/>
                </a:ext>
              </a:extLst>
            </p:cNvPr>
            <p:cNvSpPr>
              <a:spLocks/>
            </p:cNvSpPr>
            <p:nvPr/>
          </p:nvSpPr>
          <p:spPr bwMode="auto">
            <a:xfrm>
              <a:off x="4570" y="2078"/>
              <a:ext cx="136" cy="73"/>
            </a:xfrm>
            <a:custGeom>
              <a:avLst/>
              <a:gdLst>
                <a:gd name="T0" fmla="*/ 8 w 151"/>
                <a:gd name="T1" fmla="*/ 73 h 82"/>
                <a:gd name="T2" fmla="*/ 9 w 151"/>
                <a:gd name="T3" fmla="*/ 73 h 82"/>
                <a:gd name="T4" fmla="*/ 19 w 151"/>
                <a:gd name="T5" fmla="*/ 69 h 82"/>
                <a:gd name="T6" fmla="*/ 29 w 151"/>
                <a:gd name="T7" fmla="*/ 65 h 82"/>
                <a:gd name="T8" fmla="*/ 39 w 151"/>
                <a:gd name="T9" fmla="*/ 61 h 82"/>
                <a:gd name="T10" fmla="*/ 49 w 151"/>
                <a:gd name="T11" fmla="*/ 57 h 82"/>
                <a:gd name="T12" fmla="*/ 58 w 151"/>
                <a:gd name="T13" fmla="*/ 53 h 82"/>
                <a:gd name="T14" fmla="*/ 68 w 151"/>
                <a:gd name="T15" fmla="*/ 49 h 82"/>
                <a:gd name="T16" fmla="*/ 77 w 151"/>
                <a:gd name="T17" fmla="*/ 45 h 82"/>
                <a:gd name="T18" fmla="*/ 86 w 151"/>
                <a:gd name="T19" fmla="*/ 42 h 82"/>
                <a:gd name="T20" fmla="*/ 95 w 151"/>
                <a:gd name="T21" fmla="*/ 38 h 82"/>
                <a:gd name="T22" fmla="*/ 104 w 151"/>
                <a:gd name="T23" fmla="*/ 36 h 82"/>
                <a:gd name="T24" fmla="*/ 112 w 151"/>
                <a:gd name="T25" fmla="*/ 32 h 82"/>
                <a:gd name="T26" fmla="*/ 117 w 151"/>
                <a:gd name="T27" fmla="*/ 29 h 82"/>
                <a:gd name="T28" fmla="*/ 123 w 151"/>
                <a:gd name="T29" fmla="*/ 28 h 82"/>
                <a:gd name="T30" fmla="*/ 128 w 151"/>
                <a:gd name="T31" fmla="*/ 25 h 82"/>
                <a:gd name="T32" fmla="*/ 132 w 151"/>
                <a:gd name="T33" fmla="*/ 24 h 82"/>
                <a:gd name="T34" fmla="*/ 136 w 151"/>
                <a:gd name="T35" fmla="*/ 22 h 82"/>
                <a:gd name="T36" fmla="*/ 127 w 151"/>
                <a:gd name="T37" fmla="*/ 0 h 82"/>
                <a:gd name="T38" fmla="*/ 124 w 151"/>
                <a:gd name="T39" fmla="*/ 2 h 82"/>
                <a:gd name="T40" fmla="*/ 120 w 151"/>
                <a:gd name="T41" fmla="*/ 3 h 82"/>
                <a:gd name="T42" fmla="*/ 114 w 151"/>
                <a:gd name="T43" fmla="*/ 5 h 82"/>
                <a:gd name="T44" fmla="*/ 108 w 151"/>
                <a:gd name="T45" fmla="*/ 8 h 82"/>
                <a:gd name="T46" fmla="*/ 102 w 151"/>
                <a:gd name="T47" fmla="*/ 11 h 82"/>
                <a:gd name="T48" fmla="*/ 95 w 151"/>
                <a:gd name="T49" fmla="*/ 13 h 82"/>
                <a:gd name="T50" fmla="*/ 86 w 151"/>
                <a:gd name="T51" fmla="*/ 17 h 82"/>
                <a:gd name="T52" fmla="*/ 78 w 151"/>
                <a:gd name="T53" fmla="*/ 20 h 82"/>
                <a:gd name="T54" fmla="*/ 68 w 151"/>
                <a:gd name="T55" fmla="*/ 24 h 82"/>
                <a:gd name="T56" fmla="*/ 59 w 151"/>
                <a:gd name="T57" fmla="*/ 28 h 82"/>
                <a:gd name="T58" fmla="*/ 50 w 151"/>
                <a:gd name="T59" fmla="*/ 31 h 82"/>
                <a:gd name="T60" fmla="*/ 40 w 151"/>
                <a:gd name="T61" fmla="*/ 36 h 82"/>
                <a:gd name="T62" fmla="*/ 30 w 151"/>
                <a:gd name="T63" fmla="*/ 39 h 82"/>
                <a:gd name="T64" fmla="*/ 20 w 151"/>
                <a:gd name="T65" fmla="*/ 43 h 82"/>
                <a:gd name="T66" fmla="*/ 10 w 151"/>
                <a:gd name="T67" fmla="*/ 47 h 82"/>
                <a:gd name="T68" fmla="*/ 0 w 151"/>
                <a:gd name="T69" fmla="*/ 51 h 82"/>
                <a:gd name="T70" fmla="*/ 1 w 151"/>
                <a:gd name="T71" fmla="*/ 51 h 82"/>
                <a:gd name="T72" fmla="*/ 8 w 151"/>
                <a:gd name="T73" fmla="*/ 73 h 8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51" h="82">
                  <a:moveTo>
                    <a:pt x="9" y="82"/>
                  </a:moveTo>
                  <a:lnTo>
                    <a:pt x="10" y="82"/>
                  </a:lnTo>
                  <a:lnTo>
                    <a:pt x="21" y="78"/>
                  </a:lnTo>
                  <a:lnTo>
                    <a:pt x="32" y="73"/>
                  </a:lnTo>
                  <a:lnTo>
                    <a:pt x="43" y="69"/>
                  </a:lnTo>
                  <a:lnTo>
                    <a:pt x="54" y="64"/>
                  </a:lnTo>
                  <a:lnTo>
                    <a:pt x="64" y="59"/>
                  </a:lnTo>
                  <a:lnTo>
                    <a:pt x="76" y="55"/>
                  </a:lnTo>
                  <a:lnTo>
                    <a:pt x="86" y="51"/>
                  </a:lnTo>
                  <a:lnTo>
                    <a:pt x="96" y="47"/>
                  </a:lnTo>
                  <a:lnTo>
                    <a:pt x="105" y="43"/>
                  </a:lnTo>
                  <a:lnTo>
                    <a:pt x="115" y="40"/>
                  </a:lnTo>
                  <a:lnTo>
                    <a:pt x="124" y="36"/>
                  </a:lnTo>
                  <a:lnTo>
                    <a:pt x="130" y="33"/>
                  </a:lnTo>
                  <a:lnTo>
                    <a:pt x="137" y="31"/>
                  </a:lnTo>
                  <a:lnTo>
                    <a:pt x="142" y="28"/>
                  </a:lnTo>
                  <a:lnTo>
                    <a:pt x="147" y="27"/>
                  </a:lnTo>
                  <a:lnTo>
                    <a:pt x="151" y="25"/>
                  </a:lnTo>
                  <a:lnTo>
                    <a:pt x="141" y="0"/>
                  </a:lnTo>
                  <a:lnTo>
                    <a:pt x="138" y="2"/>
                  </a:lnTo>
                  <a:lnTo>
                    <a:pt x="133" y="3"/>
                  </a:lnTo>
                  <a:lnTo>
                    <a:pt x="127" y="6"/>
                  </a:lnTo>
                  <a:lnTo>
                    <a:pt x="120" y="9"/>
                  </a:lnTo>
                  <a:lnTo>
                    <a:pt x="113" y="12"/>
                  </a:lnTo>
                  <a:lnTo>
                    <a:pt x="105" y="15"/>
                  </a:lnTo>
                  <a:lnTo>
                    <a:pt x="96" y="19"/>
                  </a:lnTo>
                  <a:lnTo>
                    <a:pt x="87" y="23"/>
                  </a:lnTo>
                  <a:lnTo>
                    <a:pt x="76" y="27"/>
                  </a:lnTo>
                  <a:lnTo>
                    <a:pt x="66" y="31"/>
                  </a:lnTo>
                  <a:lnTo>
                    <a:pt x="55" y="35"/>
                  </a:lnTo>
                  <a:lnTo>
                    <a:pt x="44" y="40"/>
                  </a:lnTo>
                  <a:lnTo>
                    <a:pt x="33" y="44"/>
                  </a:lnTo>
                  <a:lnTo>
                    <a:pt x="22" y="48"/>
                  </a:lnTo>
                  <a:lnTo>
                    <a:pt x="11" y="53"/>
                  </a:lnTo>
                  <a:lnTo>
                    <a:pt x="0" y="57"/>
                  </a:lnTo>
                  <a:lnTo>
                    <a:pt x="1" y="57"/>
                  </a:lnTo>
                  <a:lnTo>
                    <a:pt x="9" y="82"/>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71" name="Freeform 466">
              <a:extLst>
                <a:ext uri="{FF2B5EF4-FFF2-40B4-BE49-F238E27FC236}">
                  <a16:creationId xmlns:a16="http://schemas.microsoft.com/office/drawing/2014/main" id="{4071AE13-EEC8-EE52-9C96-397C9DCAFE13}"/>
                </a:ext>
              </a:extLst>
            </p:cNvPr>
            <p:cNvSpPr>
              <a:spLocks/>
            </p:cNvSpPr>
            <p:nvPr/>
          </p:nvSpPr>
          <p:spPr bwMode="auto">
            <a:xfrm>
              <a:off x="4364" y="2129"/>
              <a:ext cx="215" cy="55"/>
            </a:xfrm>
            <a:custGeom>
              <a:avLst/>
              <a:gdLst>
                <a:gd name="T0" fmla="*/ 0 w 240"/>
                <a:gd name="T1" fmla="*/ 55 h 62"/>
                <a:gd name="T2" fmla="*/ 1 w 240"/>
                <a:gd name="T3" fmla="*/ 55 h 62"/>
                <a:gd name="T4" fmla="*/ 16 w 240"/>
                <a:gd name="T5" fmla="*/ 54 h 62"/>
                <a:gd name="T6" fmla="*/ 30 w 240"/>
                <a:gd name="T7" fmla="*/ 52 h 62"/>
                <a:gd name="T8" fmla="*/ 45 w 240"/>
                <a:gd name="T9" fmla="*/ 51 h 62"/>
                <a:gd name="T10" fmla="*/ 58 w 240"/>
                <a:gd name="T11" fmla="*/ 50 h 62"/>
                <a:gd name="T12" fmla="*/ 73 w 240"/>
                <a:gd name="T13" fmla="*/ 48 h 62"/>
                <a:gd name="T14" fmla="*/ 87 w 240"/>
                <a:gd name="T15" fmla="*/ 47 h 62"/>
                <a:gd name="T16" fmla="*/ 100 w 240"/>
                <a:gd name="T17" fmla="*/ 45 h 62"/>
                <a:gd name="T18" fmla="*/ 113 w 240"/>
                <a:gd name="T19" fmla="*/ 43 h 62"/>
                <a:gd name="T20" fmla="*/ 127 w 240"/>
                <a:gd name="T21" fmla="*/ 42 h 62"/>
                <a:gd name="T22" fmla="*/ 141 w 240"/>
                <a:gd name="T23" fmla="*/ 39 h 62"/>
                <a:gd name="T24" fmla="*/ 152 w 240"/>
                <a:gd name="T25" fmla="*/ 37 h 62"/>
                <a:gd name="T26" fmla="*/ 167 w 240"/>
                <a:gd name="T27" fmla="*/ 35 h 62"/>
                <a:gd name="T28" fmla="*/ 179 w 240"/>
                <a:gd name="T29" fmla="*/ 31 h 62"/>
                <a:gd name="T30" fmla="*/ 191 w 240"/>
                <a:gd name="T31" fmla="*/ 28 h 62"/>
                <a:gd name="T32" fmla="*/ 202 w 240"/>
                <a:gd name="T33" fmla="*/ 26 h 62"/>
                <a:gd name="T34" fmla="*/ 215 w 240"/>
                <a:gd name="T35" fmla="*/ 22 h 62"/>
                <a:gd name="T36" fmla="*/ 208 w 240"/>
                <a:gd name="T37" fmla="*/ 0 h 62"/>
                <a:gd name="T38" fmla="*/ 196 w 240"/>
                <a:gd name="T39" fmla="*/ 3 h 62"/>
                <a:gd name="T40" fmla="*/ 185 w 240"/>
                <a:gd name="T41" fmla="*/ 6 h 62"/>
                <a:gd name="T42" fmla="*/ 172 w 240"/>
                <a:gd name="T43" fmla="*/ 9 h 62"/>
                <a:gd name="T44" fmla="*/ 161 w 240"/>
                <a:gd name="T45" fmla="*/ 12 h 62"/>
                <a:gd name="T46" fmla="*/ 149 w 240"/>
                <a:gd name="T47" fmla="*/ 14 h 62"/>
                <a:gd name="T48" fmla="*/ 136 w 240"/>
                <a:gd name="T49" fmla="*/ 17 h 62"/>
                <a:gd name="T50" fmla="*/ 124 w 240"/>
                <a:gd name="T51" fmla="*/ 19 h 62"/>
                <a:gd name="T52" fmla="*/ 110 w 240"/>
                <a:gd name="T53" fmla="*/ 21 h 62"/>
                <a:gd name="T54" fmla="*/ 97 w 240"/>
                <a:gd name="T55" fmla="*/ 23 h 62"/>
                <a:gd name="T56" fmla="*/ 83 w 240"/>
                <a:gd name="T57" fmla="*/ 24 h 62"/>
                <a:gd name="T58" fmla="*/ 71 w 240"/>
                <a:gd name="T59" fmla="*/ 26 h 62"/>
                <a:gd name="T60" fmla="*/ 56 w 240"/>
                <a:gd name="T61" fmla="*/ 27 h 62"/>
                <a:gd name="T62" fmla="*/ 42 w 240"/>
                <a:gd name="T63" fmla="*/ 28 h 62"/>
                <a:gd name="T64" fmla="*/ 29 w 240"/>
                <a:gd name="T65" fmla="*/ 30 h 62"/>
                <a:gd name="T66" fmla="*/ 13 w 240"/>
                <a:gd name="T67" fmla="*/ 31 h 62"/>
                <a:gd name="T68" fmla="*/ 0 w 240"/>
                <a:gd name="T69" fmla="*/ 32 h 62"/>
                <a:gd name="T70" fmla="*/ 0 w 240"/>
                <a:gd name="T71" fmla="*/ 32 h 62"/>
                <a:gd name="T72" fmla="*/ 0 w 240"/>
                <a:gd name="T73" fmla="*/ 55 h 6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0" h="62">
                  <a:moveTo>
                    <a:pt x="0" y="62"/>
                  </a:moveTo>
                  <a:lnTo>
                    <a:pt x="1" y="62"/>
                  </a:lnTo>
                  <a:lnTo>
                    <a:pt x="18" y="61"/>
                  </a:lnTo>
                  <a:lnTo>
                    <a:pt x="34" y="59"/>
                  </a:lnTo>
                  <a:lnTo>
                    <a:pt x="50" y="58"/>
                  </a:lnTo>
                  <a:lnTo>
                    <a:pt x="65" y="56"/>
                  </a:lnTo>
                  <a:lnTo>
                    <a:pt x="81" y="54"/>
                  </a:lnTo>
                  <a:lnTo>
                    <a:pt x="97" y="53"/>
                  </a:lnTo>
                  <a:lnTo>
                    <a:pt x="112" y="51"/>
                  </a:lnTo>
                  <a:lnTo>
                    <a:pt x="126" y="49"/>
                  </a:lnTo>
                  <a:lnTo>
                    <a:pt x="142" y="47"/>
                  </a:lnTo>
                  <a:lnTo>
                    <a:pt x="157" y="44"/>
                  </a:lnTo>
                  <a:lnTo>
                    <a:pt x="170" y="42"/>
                  </a:lnTo>
                  <a:lnTo>
                    <a:pt x="186" y="39"/>
                  </a:lnTo>
                  <a:lnTo>
                    <a:pt x="200" y="35"/>
                  </a:lnTo>
                  <a:lnTo>
                    <a:pt x="213" y="32"/>
                  </a:lnTo>
                  <a:lnTo>
                    <a:pt x="226" y="29"/>
                  </a:lnTo>
                  <a:lnTo>
                    <a:pt x="240" y="25"/>
                  </a:lnTo>
                  <a:lnTo>
                    <a:pt x="232" y="0"/>
                  </a:lnTo>
                  <a:lnTo>
                    <a:pt x="219" y="3"/>
                  </a:lnTo>
                  <a:lnTo>
                    <a:pt x="206" y="7"/>
                  </a:lnTo>
                  <a:lnTo>
                    <a:pt x="192" y="10"/>
                  </a:lnTo>
                  <a:lnTo>
                    <a:pt x="180" y="14"/>
                  </a:lnTo>
                  <a:lnTo>
                    <a:pt x="166" y="16"/>
                  </a:lnTo>
                  <a:lnTo>
                    <a:pt x="152" y="19"/>
                  </a:lnTo>
                  <a:lnTo>
                    <a:pt x="138" y="21"/>
                  </a:lnTo>
                  <a:lnTo>
                    <a:pt x="123" y="24"/>
                  </a:lnTo>
                  <a:lnTo>
                    <a:pt x="108" y="26"/>
                  </a:lnTo>
                  <a:lnTo>
                    <a:pt x="93" y="27"/>
                  </a:lnTo>
                  <a:lnTo>
                    <a:pt x="79" y="29"/>
                  </a:lnTo>
                  <a:lnTo>
                    <a:pt x="63" y="30"/>
                  </a:lnTo>
                  <a:lnTo>
                    <a:pt x="47" y="32"/>
                  </a:lnTo>
                  <a:lnTo>
                    <a:pt x="32" y="34"/>
                  </a:lnTo>
                  <a:lnTo>
                    <a:pt x="15" y="35"/>
                  </a:lnTo>
                  <a:lnTo>
                    <a:pt x="0" y="36"/>
                  </a:lnTo>
                  <a:lnTo>
                    <a:pt x="0" y="62"/>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72" name="Freeform 467">
              <a:extLst>
                <a:ext uri="{FF2B5EF4-FFF2-40B4-BE49-F238E27FC236}">
                  <a16:creationId xmlns:a16="http://schemas.microsoft.com/office/drawing/2014/main" id="{EB753D92-C73B-F2C1-FD29-3DCF3133085A}"/>
                </a:ext>
              </a:extLst>
            </p:cNvPr>
            <p:cNvSpPr>
              <a:spLocks/>
            </p:cNvSpPr>
            <p:nvPr/>
          </p:nvSpPr>
          <p:spPr bwMode="auto">
            <a:xfrm>
              <a:off x="4133" y="2155"/>
              <a:ext cx="231" cy="30"/>
            </a:xfrm>
            <a:custGeom>
              <a:avLst/>
              <a:gdLst>
                <a:gd name="T0" fmla="*/ 0 w 257"/>
                <a:gd name="T1" fmla="*/ 22 h 35"/>
                <a:gd name="T2" fmla="*/ 1 w 257"/>
                <a:gd name="T3" fmla="*/ 22 h 35"/>
                <a:gd name="T4" fmla="*/ 15 w 257"/>
                <a:gd name="T5" fmla="*/ 22 h 35"/>
                <a:gd name="T6" fmla="*/ 30 w 257"/>
                <a:gd name="T7" fmla="*/ 22 h 35"/>
                <a:gd name="T8" fmla="*/ 43 w 257"/>
                <a:gd name="T9" fmla="*/ 23 h 35"/>
                <a:gd name="T10" fmla="*/ 58 w 257"/>
                <a:gd name="T11" fmla="*/ 23 h 35"/>
                <a:gd name="T12" fmla="*/ 70 w 257"/>
                <a:gd name="T13" fmla="*/ 23 h 35"/>
                <a:gd name="T14" fmla="*/ 84 w 257"/>
                <a:gd name="T15" fmla="*/ 24 h 35"/>
                <a:gd name="T16" fmla="*/ 97 w 257"/>
                <a:gd name="T17" fmla="*/ 25 h 35"/>
                <a:gd name="T18" fmla="*/ 111 w 257"/>
                <a:gd name="T19" fmla="*/ 26 h 35"/>
                <a:gd name="T20" fmla="*/ 125 w 257"/>
                <a:gd name="T21" fmla="*/ 26 h 35"/>
                <a:gd name="T22" fmla="*/ 138 w 257"/>
                <a:gd name="T23" fmla="*/ 27 h 35"/>
                <a:gd name="T24" fmla="*/ 154 w 257"/>
                <a:gd name="T25" fmla="*/ 27 h 35"/>
                <a:gd name="T26" fmla="*/ 168 w 257"/>
                <a:gd name="T27" fmla="*/ 28 h 35"/>
                <a:gd name="T28" fmla="*/ 183 w 257"/>
                <a:gd name="T29" fmla="*/ 29 h 35"/>
                <a:gd name="T30" fmla="*/ 199 w 257"/>
                <a:gd name="T31" fmla="*/ 30 h 35"/>
                <a:gd name="T32" fmla="*/ 214 w 257"/>
                <a:gd name="T33" fmla="*/ 30 h 35"/>
                <a:gd name="T34" fmla="*/ 231 w 257"/>
                <a:gd name="T35" fmla="*/ 29 h 35"/>
                <a:gd name="T36" fmla="*/ 231 w 257"/>
                <a:gd name="T37" fmla="*/ 7 h 35"/>
                <a:gd name="T38" fmla="*/ 214 w 257"/>
                <a:gd name="T39" fmla="*/ 6 h 35"/>
                <a:gd name="T40" fmla="*/ 199 w 257"/>
                <a:gd name="T41" fmla="*/ 6 h 35"/>
                <a:gd name="T42" fmla="*/ 183 w 257"/>
                <a:gd name="T43" fmla="*/ 6 h 35"/>
                <a:gd name="T44" fmla="*/ 169 w 257"/>
                <a:gd name="T45" fmla="*/ 6 h 35"/>
                <a:gd name="T46" fmla="*/ 155 w 257"/>
                <a:gd name="T47" fmla="*/ 6 h 35"/>
                <a:gd name="T48" fmla="*/ 140 w 257"/>
                <a:gd name="T49" fmla="*/ 5 h 35"/>
                <a:gd name="T50" fmla="*/ 126 w 257"/>
                <a:gd name="T51" fmla="*/ 4 h 35"/>
                <a:gd name="T52" fmla="*/ 112 w 257"/>
                <a:gd name="T53" fmla="*/ 3 h 35"/>
                <a:gd name="T54" fmla="*/ 99 w 257"/>
                <a:gd name="T55" fmla="*/ 3 h 35"/>
                <a:gd name="T56" fmla="*/ 84 w 257"/>
                <a:gd name="T57" fmla="*/ 2 h 35"/>
                <a:gd name="T58" fmla="*/ 71 w 257"/>
                <a:gd name="T59" fmla="*/ 2 h 35"/>
                <a:gd name="T60" fmla="*/ 58 w 257"/>
                <a:gd name="T61" fmla="*/ 1 h 35"/>
                <a:gd name="T62" fmla="*/ 43 w 257"/>
                <a:gd name="T63" fmla="*/ 1 h 35"/>
                <a:gd name="T64" fmla="*/ 30 w 257"/>
                <a:gd name="T65" fmla="*/ 0 h 35"/>
                <a:gd name="T66" fmla="*/ 15 w 257"/>
                <a:gd name="T67" fmla="*/ 0 h 35"/>
                <a:gd name="T68" fmla="*/ 0 w 257"/>
                <a:gd name="T69" fmla="*/ 1 h 35"/>
                <a:gd name="T70" fmla="*/ 3 w 257"/>
                <a:gd name="T71" fmla="*/ 1 h 35"/>
                <a:gd name="T72" fmla="*/ 0 w 257"/>
                <a:gd name="T73" fmla="*/ 22 h 35"/>
                <a:gd name="T74" fmla="*/ 0 w 257"/>
                <a:gd name="T75" fmla="*/ 23 h 35"/>
                <a:gd name="T76" fmla="*/ 1 w 257"/>
                <a:gd name="T77" fmla="*/ 22 h 35"/>
                <a:gd name="T78" fmla="*/ 0 w 257"/>
                <a:gd name="T79" fmla="*/ 22 h 3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57" h="35">
                  <a:moveTo>
                    <a:pt x="0" y="26"/>
                  </a:moveTo>
                  <a:lnTo>
                    <a:pt x="1" y="26"/>
                  </a:lnTo>
                  <a:lnTo>
                    <a:pt x="17" y="26"/>
                  </a:lnTo>
                  <a:lnTo>
                    <a:pt x="33" y="26"/>
                  </a:lnTo>
                  <a:lnTo>
                    <a:pt x="48" y="27"/>
                  </a:lnTo>
                  <a:lnTo>
                    <a:pt x="64" y="27"/>
                  </a:lnTo>
                  <a:lnTo>
                    <a:pt x="78" y="27"/>
                  </a:lnTo>
                  <a:lnTo>
                    <a:pt x="93" y="28"/>
                  </a:lnTo>
                  <a:lnTo>
                    <a:pt x="108" y="29"/>
                  </a:lnTo>
                  <a:lnTo>
                    <a:pt x="123" y="30"/>
                  </a:lnTo>
                  <a:lnTo>
                    <a:pt x="139" y="30"/>
                  </a:lnTo>
                  <a:lnTo>
                    <a:pt x="154" y="31"/>
                  </a:lnTo>
                  <a:lnTo>
                    <a:pt x="171" y="32"/>
                  </a:lnTo>
                  <a:lnTo>
                    <a:pt x="187" y="33"/>
                  </a:lnTo>
                  <a:lnTo>
                    <a:pt x="204" y="34"/>
                  </a:lnTo>
                  <a:lnTo>
                    <a:pt x="221" y="35"/>
                  </a:lnTo>
                  <a:lnTo>
                    <a:pt x="238" y="35"/>
                  </a:lnTo>
                  <a:lnTo>
                    <a:pt x="257" y="34"/>
                  </a:lnTo>
                  <a:lnTo>
                    <a:pt x="257" y="8"/>
                  </a:lnTo>
                  <a:lnTo>
                    <a:pt x="238" y="7"/>
                  </a:lnTo>
                  <a:lnTo>
                    <a:pt x="221" y="7"/>
                  </a:lnTo>
                  <a:lnTo>
                    <a:pt x="204" y="7"/>
                  </a:lnTo>
                  <a:lnTo>
                    <a:pt x="188" y="7"/>
                  </a:lnTo>
                  <a:lnTo>
                    <a:pt x="172" y="7"/>
                  </a:lnTo>
                  <a:lnTo>
                    <a:pt x="156" y="6"/>
                  </a:lnTo>
                  <a:lnTo>
                    <a:pt x="140" y="5"/>
                  </a:lnTo>
                  <a:lnTo>
                    <a:pt x="125" y="4"/>
                  </a:lnTo>
                  <a:lnTo>
                    <a:pt x="110" y="3"/>
                  </a:lnTo>
                  <a:lnTo>
                    <a:pt x="94" y="2"/>
                  </a:lnTo>
                  <a:lnTo>
                    <a:pt x="79" y="2"/>
                  </a:lnTo>
                  <a:lnTo>
                    <a:pt x="64" y="1"/>
                  </a:lnTo>
                  <a:lnTo>
                    <a:pt x="48" y="1"/>
                  </a:lnTo>
                  <a:lnTo>
                    <a:pt x="33" y="0"/>
                  </a:lnTo>
                  <a:lnTo>
                    <a:pt x="17" y="0"/>
                  </a:lnTo>
                  <a:lnTo>
                    <a:pt x="0" y="1"/>
                  </a:lnTo>
                  <a:lnTo>
                    <a:pt x="3" y="1"/>
                  </a:lnTo>
                  <a:lnTo>
                    <a:pt x="0" y="26"/>
                  </a:lnTo>
                  <a:lnTo>
                    <a:pt x="0" y="27"/>
                  </a:lnTo>
                  <a:lnTo>
                    <a:pt x="1" y="26"/>
                  </a:lnTo>
                  <a:lnTo>
                    <a:pt x="0" y="2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73" name="Freeform 468">
              <a:extLst>
                <a:ext uri="{FF2B5EF4-FFF2-40B4-BE49-F238E27FC236}">
                  <a16:creationId xmlns:a16="http://schemas.microsoft.com/office/drawing/2014/main" id="{50C93EE0-251D-868C-9DA9-779F131485E5}"/>
                </a:ext>
              </a:extLst>
            </p:cNvPr>
            <p:cNvSpPr>
              <a:spLocks/>
            </p:cNvSpPr>
            <p:nvPr/>
          </p:nvSpPr>
          <p:spPr bwMode="auto">
            <a:xfrm>
              <a:off x="3916" y="2153"/>
              <a:ext cx="220" cy="90"/>
            </a:xfrm>
            <a:custGeom>
              <a:avLst/>
              <a:gdLst>
                <a:gd name="T0" fmla="*/ 17 w 246"/>
                <a:gd name="T1" fmla="*/ 90 h 101"/>
                <a:gd name="T2" fmla="*/ 27 w 246"/>
                <a:gd name="T3" fmla="*/ 81 h 101"/>
                <a:gd name="T4" fmla="*/ 38 w 246"/>
                <a:gd name="T5" fmla="*/ 73 h 101"/>
                <a:gd name="T6" fmla="*/ 50 w 246"/>
                <a:gd name="T7" fmla="*/ 65 h 101"/>
                <a:gd name="T8" fmla="*/ 63 w 246"/>
                <a:gd name="T9" fmla="*/ 58 h 101"/>
                <a:gd name="T10" fmla="*/ 77 w 246"/>
                <a:gd name="T11" fmla="*/ 52 h 101"/>
                <a:gd name="T12" fmla="*/ 92 w 246"/>
                <a:gd name="T13" fmla="*/ 45 h 101"/>
                <a:gd name="T14" fmla="*/ 106 w 246"/>
                <a:gd name="T15" fmla="*/ 40 h 101"/>
                <a:gd name="T16" fmla="*/ 121 w 246"/>
                <a:gd name="T17" fmla="*/ 37 h 101"/>
                <a:gd name="T18" fmla="*/ 136 w 246"/>
                <a:gd name="T19" fmla="*/ 32 h 101"/>
                <a:gd name="T20" fmla="*/ 150 w 246"/>
                <a:gd name="T21" fmla="*/ 29 h 101"/>
                <a:gd name="T22" fmla="*/ 165 w 246"/>
                <a:gd name="T23" fmla="*/ 28 h 101"/>
                <a:gd name="T24" fmla="*/ 177 w 246"/>
                <a:gd name="T25" fmla="*/ 25 h 101"/>
                <a:gd name="T26" fmla="*/ 189 w 246"/>
                <a:gd name="T27" fmla="*/ 24 h 101"/>
                <a:gd name="T28" fmla="*/ 200 w 246"/>
                <a:gd name="T29" fmla="*/ 24 h 101"/>
                <a:gd name="T30" fmla="*/ 209 w 246"/>
                <a:gd name="T31" fmla="*/ 24 h 101"/>
                <a:gd name="T32" fmla="*/ 217 w 246"/>
                <a:gd name="T33" fmla="*/ 24 h 101"/>
                <a:gd name="T34" fmla="*/ 220 w 246"/>
                <a:gd name="T35" fmla="*/ 2 h 101"/>
                <a:gd name="T36" fmla="*/ 210 w 246"/>
                <a:gd name="T37" fmla="*/ 1 h 101"/>
                <a:gd name="T38" fmla="*/ 200 w 246"/>
                <a:gd name="T39" fmla="*/ 0 h 101"/>
                <a:gd name="T40" fmla="*/ 188 w 246"/>
                <a:gd name="T41" fmla="*/ 2 h 101"/>
                <a:gd name="T42" fmla="*/ 174 w 246"/>
                <a:gd name="T43" fmla="*/ 3 h 101"/>
                <a:gd name="T44" fmla="*/ 161 w 246"/>
                <a:gd name="T45" fmla="*/ 4 h 101"/>
                <a:gd name="T46" fmla="*/ 146 w 246"/>
                <a:gd name="T47" fmla="*/ 7 h 101"/>
                <a:gd name="T48" fmla="*/ 131 w 246"/>
                <a:gd name="T49" fmla="*/ 10 h 101"/>
                <a:gd name="T50" fmla="*/ 115 w 246"/>
                <a:gd name="T51" fmla="*/ 13 h 101"/>
                <a:gd name="T52" fmla="*/ 99 w 246"/>
                <a:gd name="T53" fmla="*/ 19 h 101"/>
                <a:gd name="T54" fmla="*/ 83 w 246"/>
                <a:gd name="T55" fmla="*/ 24 h 101"/>
                <a:gd name="T56" fmla="*/ 68 w 246"/>
                <a:gd name="T57" fmla="*/ 30 h 101"/>
                <a:gd name="T58" fmla="*/ 53 w 246"/>
                <a:gd name="T59" fmla="*/ 37 h 101"/>
                <a:gd name="T60" fmla="*/ 38 w 246"/>
                <a:gd name="T61" fmla="*/ 45 h 101"/>
                <a:gd name="T62" fmla="*/ 25 w 246"/>
                <a:gd name="T63" fmla="*/ 53 h 101"/>
                <a:gd name="T64" fmla="*/ 12 w 246"/>
                <a:gd name="T65" fmla="*/ 63 h 101"/>
                <a:gd name="T66" fmla="*/ 0 w 246"/>
                <a:gd name="T67" fmla="*/ 74 h 101"/>
                <a:gd name="T68" fmla="*/ 17 w 246"/>
                <a:gd name="T69" fmla="*/ 90 h 1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46" h="101">
                  <a:moveTo>
                    <a:pt x="19" y="101"/>
                  </a:moveTo>
                  <a:lnTo>
                    <a:pt x="30" y="91"/>
                  </a:lnTo>
                  <a:lnTo>
                    <a:pt x="42" y="82"/>
                  </a:lnTo>
                  <a:lnTo>
                    <a:pt x="56" y="73"/>
                  </a:lnTo>
                  <a:lnTo>
                    <a:pt x="70" y="65"/>
                  </a:lnTo>
                  <a:lnTo>
                    <a:pt x="86" y="58"/>
                  </a:lnTo>
                  <a:lnTo>
                    <a:pt x="103" y="51"/>
                  </a:lnTo>
                  <a:lnTo>
                    <a:pt x="119" y="45"/>
                  </a:lnTo>
                  <a:lnTo>
                    <a:pt x="135" y="41"/>
                  </a:lnTo>
                  <a:lnTo>
                    <a:pt x="152" y="36"/>
                  </a:lnTo>
                  <a:lnTo>
                    <a:pt x="168" y="33"/>
                  </a:lnTo>
                  <a:lnTo>
                    <a:pt x="184" y="31"/>
                  </a:lnTo>
                  <a:lnTo>
                    <a:pt x="198" y="28"/>
                  </a:lnTo>
                  <a:lnTo>
                    <a:pt x="211" y="27"/>
                  </a:lnTo>
                  <a:lnTo>
                    <a:pt x="224" y="27"/>
                  </a:lnTo>
                  <a:lnTo>
                    <a:pt x="234" y="27"/>
                  </a:lnTo>
                  <a:lnTo>
                    <a:pt x="243" y="27"/>
                  </a:lnTo>
                  <a:lnTo>
                    <a:pt x="246" y="2"/>
                  </a:lnTo>
                  <a:lnTo>
                    <a:pt x="235" y="1"/>
                  </a:lnTo>
                  <a:lnTo>
                    <a:pt x="224" y="0"/>
                  </a:lnTo>
                  <a:lnTo>
                    <a:pt x="210" y="2"/>
                  </a:lnTo>
                  <a:lnTo>
                    <a:pt x="195" y="3"/>
                  </a:lnTo>
                  <a:lnTo>
                    <a:pt x="180" y="5"/>
                  </a:lnTo>
                  <a:lnTo>
                    <a:pt x="163" y="8"/>
                  </a:lnTo>
                  <a:lnTo>
                    <a:pt x="146" y="11"/>
                  </a:lnTo>
                  <a:lnTo>
                    <a:pt x="129" y="15"/>
                  </a:lnTo>
                  <a:lnTo>
                    <a:pt x="111" y="21"/>
                  </a:lnTo>
                  <a:lnTo>
                    <a:pt x="93" y="27"/>
                  </a:lnTo>
                  <a:lnTo>
                    <a:pt x="76" y="34"/>
                  </a:lnTo>
                  <a:lnTo>
                    <a:pt x="59" y="42"/>
                  </a:lnTo>
                  <a:lnTo>
                    <a:pt x="42" y="51"/>
                  </a:lnTo>
                  <a:lnTo>
                    <a:pt x="28" y="60"/>
                  </a:lnTo>
                  <a:lnTo>
                    <a:pt x="13" y="71"/>
                  </a:lnTo>
                  <a:lnTo>
                    <a:pt x="0" y="83"/>
                  </a:lnTo>
                  <a:lnTo>
                    <a:pt x="19" y="10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74" name="Freeform 469">
              <a:extLst>
                <a:ext uri="{FF2B5EF4-FFF2-40B4-BE49-F238E27FC236}">
                  <a16:creationId xmlns:a16="http://schemas.microsoft.com/office/drawing/2014/main" id="{2C6C06AB-0AFE-C8E8-C6C1-6B7090FC4745}"/>
                </a:ext>
              </a:extLst>
            </p:cNvPr>
            <p:cNvSpPr>
              <a:spLocks/>
            </p:cNvSpPr>
            <p:nvPr/>
          </p:nvSpPr>
          <p:spPr bwMode="auto">
            <a:xfrm>
              <a:off x="2282" y="2089"/>
              <a:ext cx="57" cy="103"/>
            </a:xfrm>
            <a:custGeom>
              <a:avLst/>
              <a:gdLst>
                <a:gd name="T0" fmla="*/ 50 w 63"/>
                <a:gd name="T1" fmla="*/ 0 h 116"/>
                <a:gd name="T2" fmla="*/ 43 w 63"/>
                <a:gd name="T3" fmla="*/ 5 h 116"/>
                <a:gd name="T4" fmla="*/ 36 w 63"/>
                <a:gd name="T5" fmla="*/ 10 h 116"/>
                <a:gd name="T6" fmla="*/ 32 w 63"/>
                <a:gd name="T7" fmla="*/ 15 h 116"/>
                <a:gd name="T8" fmla="*/ 24 w 63"/>
                <a:gd name="T9" fmla="*/ 20 h 116"/>
                <a:gd name="T10" fmla="*/ 20 w 63"/>
                <a:gd name="T11" fmla="*/ 26 h 116"/>
                <a:gd name="T12" fmla="*/ 15 w 63"/>
                <a:gd name="T13" fmla="*/ 31 h 116"/>
                <a:gd name="T14" fmla="*/ 12 w 63"/>
                <a:gd name="T15" fmla="*/ 37 h 116"/>
                <a:gd name="T16" fmla="*/ 8 w 63"/>
                <a:gd name="T17" fmla="*/ 44 h 116"/>
                <a:gd name="T18" fmla="*/ 6 w 63"/>
                <a:gd name="T19" fmla="*/ 52 h 116"/>
                <a:gd name="T20" fmla="*/ 4 w 63"/>
                <a:gd name="T21" fmla="*/ 58 h 116"/>
                <a:gd name="T22" fmla="*/ 3 w 63"/>
                <a:gd name="T23" fmla="*/ 65 h 116"/>
                <a:gd name="T24" fmla="*/ 1 w 63"/>
                <a:gd name="T25" fmla="*/ 72 h 116"/>
                <a:gd name="T26" fmla="*/ 1 w 63"/>
                <a:gd name="T27" fmla="*/ 80 h 116"/>
                <a:gd name="T28" fmla="*/ 0 w 63"/>
                <a:gd name="T29" fmla="*/ 87 h 116"/>
                <a:gd name="T30" fmla="*/ 1 w 63"/>
                <a:gd name="T31" fmla="*/ 95 h 116"/>
                <a:gd name="T32" fmla="*/ 2 w 63"/>
                <a:gd name="T33" fmla="*/ 103 h 116"/>
                <a:gd name="T34" fmla="*/ 15 w 63"/>
                <a:gd name="T35" fmla="*/ 101 h 116"/>
                <a:gd name="T36" fmla="*/ 14 w 63"/>
                <a:gd name="T37" fmla="*/ 93 h 116"/>
                <a:gd name="T38" fmla="*/ 14 w 63"/>
                <a:gd name="T39" fmla="*/ 87 h 116"/>
                <a:gd name="T40" fmla="*/ 14 w 63"/>
                <a:gd name="T41" fmla="*/ 80 h 116"/>
                <a:gd name="T42" fmla="*/ 15 w 63"/>
                <a:gd name="T43" fmla="*/ 74 h 116"/>
                <a:gd name="T44" fmla="*/ 15 w 63"/>
                <a:gd name="T45" fmla="*/ 67 h 116"/>
                <a:gd name="T46" fmla="*/ 17 w 63"/>
                <a:gd name="T47" fmla="*/ 62 h 116"/>
                <a:gd name="T48" fmla="*/ 19 w 63"/>
                <a:gd name="T49" fmla="*/ 56 h 116"/>
                <a:gd name="T50" fmla="*/ 22 w 63"/>
                <a:gd name="T51" fmla="*/ 50 h 116"/>
                <a:gd name="T52" fmla="*/ 24 w 63"/>
                <a:gd name="T53" fmla="*/ 44 h 116"/>
                <a:gd name="T54" fmla="*/ 28 w 63"/>
                <a:gd name="T55" fmla="*/ 39 h 116"/>
                <a:gd name="T56" fmla="*/ 32 w 63"/>
                <a:gd name="T57" fmla="*/ 35 h 116"/>
                <a:gd name="T58" fmla="*/ 35 w 63"/>
                <a:gd name="T59" fmla="*/ 30 h 116"/>
                <a:gd name="T60" fmla="*/ 41 w 63"/>
                <a:gd name="T61" fmla="*/ 25 h 116"/>
                <a:gd name="T62" fmla="*/ 45 w 63"/>
                <a:gd name="T63" fmla="*/ 20 h 116"/>
                <a:gd name="T64" fmla="*/ 52 w 63"/>
                <a:gd name="T65" fmla="*/ 16 h 116"/>
                <a:gd name="T66" fmla="*/ 57 w 63"/>
                <a:gd name="T67" fmla="*/ 12 h 116"/>
                <a:gd name="T68" fmla="*/ 50 w 63"/>
                <a:gd name="T69" fmla="*/ 0 h 1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3" h="116">
                  <a:moveTo>
                    <a:pt x="55" y="0"/>
                  </a:moveTo>
                  <a:lnTo>
                    <a:pt x="48" y="6"/>
                  </a:lnTo>
                  <a:lnTo>
                    <a:pt x="40" y="11"/>
                  </a:lnTo>
                  <a:lnTo>
                    <a:pt x="35" y="17"/>
                  </a:lnTo>
                  <a:lnTo>
                    <a:pt x="27" y="22"/>
                  </a:lnTo>
                  <a:lnTo>
                    <a:pt x="22" y="29"/>
                  </a:lnTo>
                  <a:lnTo>
                    <a:pt x="17" y="35"/>
                  </a:lnTo>
                  <a:lnTo>
                    <a:pt x="13" y="42"/>
                  </a:lnTo>
                  <a:lnTo>
                    <a:pt x="9" y="49"/>
                  </a:lnTo>
                  <a:lnTo>
                    <a:pt x="7" y="58"/>
                  </a:lnTo>
                  <a:lnTo>
                    <a:pt x="4" y="65"/>
                  </a:lnTo>
                  <a:lnTo>
                    <a:pt x="3" y="73"/>
                  </a:lnTo>
                  <a:lnTo>
                    <a:pt x="1" y="81"/>
                  </a:lnTo>
                  <a:lnTo>
                    <a:pt x="1" y="90"/>
                  </a:lnTo>
                  <a:lnTo>
                    <a:pt x="0" y="98"/>
                  </a:lnTo>
                  <a:lnTo>
                    <a:pt x="1" y="107"/>
                  </a:lnTo>
                  <a:lnTo>
                    <a:pt x="2" y="116"/>
                  </a:lnTo>
                  <a:lnTo>
                    <a:pt x="17" y="114"/>
                  </a:lnTo>
                  <a:lnTo>
                    <a:pt x="16" y="105"/>
                  </a:lnTo>
                  <a:lnTo>
                    <a:pt x="16" y="98"/>
                  </a:lnTo>
                  <a:lnTo>
                    <a:pt x="16" y="90"/>
                  </a:lnTo>
                  <a:lnTo>
                    <a:pt x="17" y="83"/>
                  </a:lnTo>
                  <a:lnTo>
                    <a:pt x="17" y="76"/>
                  </a:lnTo>
                  <a:lnTo>
                    <a:pt x="19" y="70"/>
                  </a:lnTo>
                  <a:lnTo>
                    <a:pt x="21" y="63"/>
                  </a:lnTo>
                  <a:lnTo>
                    <a:pt x="24" y="56"/>
                  </a:lnTo>
                  <a:lnTo>
                    <a:pt x="26" y="50"/>
                  </a:lnTo>
                  <a:lnTo>
                    <a:pt x="31" y="44"/>
                  </a:lnTo>
                  <a:lnTo>
                    <a:pt x="35" y="39"/>
                  </a:lnTo>
                  <a:lnTo>
                    <a:pt x="39" y="34"/>
                  </a:lnTo>
                  <a:lnTo>
                    <a:pt x="45" y="28"/>
                  </a:lnTo>
                  <a:lnTo>
                    <a:pt x="50" y="23"/>
                  </a:lnTo>
                  <a:lnTo>
                    <a:pt x="57" y="18"/>
                  </a:lnTo>
                  <a:lnTo>
                    <a:pt x="63" y="14"/>
                  </a:lnTo>
                  <a:lnTo>
                    <a:pt x="55"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75" name="Freeform 470">
              <a:extLst>
                <a:ext uri="{FF2B5EF4-FFF2-40B4-BE49-F238E27FC236}">
                  <a16:creationId xmlns:a16="http://schemas.microsoft.com/office/drawing/2014/main" id="{752DE449-92E8-C689-7278-8F89096AE409}"/>
                </a:ext>
              </a:extLst>
            </p:cNvPr>
            <p:cNvSpPr>
              <a:spLocks/>
            </p:cNvSpPr>
            <p:nvPr/>
          </p:nvSpPr>
          <p:spPr bwMode="auto">
            <a:xfrm>
              <a:off x="3252" y="4222"/>
              <a:ext cx="117" cy="39"/>
            </a:xfrm>
            <a:custGeom>
              <a:avLst/>
              <a:gdLst>
                <a:gd name="T0" fmla="*/ 0 w 131"/>
                <a:gd name="T1" fmla="*/ 9 h 44"/>
                <a:gd name="T2" fmla="*/ 6 w 131"/>
                <a:gd name="T3" fmla="*/ 15 h 44"/>
                <a:gd name="T4" fmla="*/ 13 w 131"/>
                <a:gd name="T5" fmla="*/ 20 h 44"/>
                <a:gd name="T6" fmla="*/ 20 w 131"/>
                <a:gd name="T7" fmla="*/ 26 h 44"/>
                <a:gd name="T8" fmla="*/ 27 w 131"/>
                <a:gd name="T9" fmla="*/ 29 h 44"/>
                <a:gd name="T10" fmla="*/ 34 w 131"/>
                <a:gd name="T11" fmla="*/ 32 h 44"/>
                <a:gd name="T12" fmla="*/ 41 w 131"/>
                <a:gd name="T13" fmla="*/ 34 h 44"/>
                <a:gd name="T14" fmla="*/ 50 w 131"/>
                <a:gd name="T15" fmla="*/ 36 h 44"/>
                <a:gd name="T16" fmla="*/ 57 w 131"/>
                <a:gd name="T17" fmla="*/ 37 h 44"/>
                <a:gd name="T18" fmla="*/ 65 w 131"/>
                <a:gd name="T19" fmla="*/ 38 h 44"/>
                <a:gd name="T20" fmla="*/ 73 w 131"/>
                <a:gd name="T21" fmla="*/ 38 h 44"/>
                <a:gd name="T22" fmla="*/ 81 w 131"/>
                <a:gd name="T23" fmla="*/ 38 h 44"/>
                <a:gd name="T24" fmla="*/ 88 w 131"/>
                <a:gd name="T25" fmla="*/ 39 h 44"/>
                <a:gd name="T26" fmla="*/ 96 w 131"/>
                <a:gd name="T27" fmla="*/ 39 h 44"/>
                <a:gd name="T28" fmla="*/ 104 w 131"/>
                <a:gd name="T29" fmla="*/ 39 h 44"/>
                <a:gd name="T30" fmla="*/ 110 w 131"/>
                <a:gd name="T31" fmla="*/ 39 h 44"/>
                <a:gd name="T32" fmla="*/ 116 w 131"/>
                <a:gd name="T33" fmla="*/ 39 h 44"/>
                <a:gd name="T34" fmla="*/ 117 w 131"/>
                <a:gd name="T35" fmla="*/ 26 h 44"/>
                <a:gd name="T36" fmla="*/ 110 w 131"/>
                <a:gd name="T37" fmla="*/ 26 h 44"/>
                <a:gd name="T38" fmla="*/ 104 w 131"/>
                <a:gd name="T39" fmla="*/ 26 h 44"/>
                <a:gd name="T40" fmla="*/ 96 w 131"/>
                <a:gd name="T41" fmla="*/ 26 h 44"/>
                <a:gd name="T42" fmla="*/ 88 w 131"/>
                <a:gd name="T43" fmla="*/ 26 h 44"/>
                <a:gd name="T44" fmla="*/ 81 w 131"/>
                <a:gd name="T45" fmla="*/ 25 h 44"/>
                <a:gd name="T46" fmla="*/ 73 w 131"/>
                <a:gd name="T47" fmla="*/ 25 h 44"/>
                <a:gd name="T48" fmla="*/ 66 w 131"/>
                <a:gd name="T49" fmla="*/ 25 h 44"/>
                <a:gd name="T50" fmla="*/ 59 w 131"/>
                <a:gd name="T51" fmla="*/ 23 h 44"/>
                <a:gd name="T52" fmla="*/ 52 w 131"/>
                <a:gd name="T53" fmla="*/ 22 h 44"/>
                <a:gd name="T54" fmla="*/ 46 w 131"/>
                <a:gd name="T55" fmla="*/ 21 h 44"/>
                <a:gd name="T56" fmla="*/ 39 w 131"/>
                <a:gd name="T57" fmla="*/ 19 h 44"/>
                <a:gd name="T58" fmla="*/ 32 w 131"/>
                <a:gd name="T59" fmla="*/ 17 h 44"/>
                <a:gd name="T60" fmla="*/ 27 w 131"/>
                <a:gd name="T61" fmla="*/ 13 h 44"/>
                <a:gd name="T62" fmla="*/ 21 w 131"/>
                <a:gd name="T63" fmla="*/ 10 h 44"/>
                <a:gd name="T64" fmla="*/ 16 w 131"/>
                <a:gd name="T65" fmla="*/ 5 h 44"/>
                <a:gd name="T66" fmla="*/ 12 w 131"/>
                <a:gd name="T67" fmla="*/ 0 h 44"/>
                <a:gd name="T68" fmla="*/ 0 w 131"/>
                <a:gd name="T69" fmla="*/ 9 h 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31" h="44">
                  <a:moveTo>
                    <a:pt x="0" y="10"/>
                  </a:moveTo>
                  <a:lnTo>
                    <a:pt x="7" y="17"/>
                  </a:lnTo>
                  <a:lnTo>
                    <a:pt x="14" y="23"/>
                  </a:lnTo>
                  <a:lnTo>
                    <a:pt x="22" y="29"/>
                  </a:lnTo>
                  <a:lnTo>
                    <a:pt x="30" y="33"/>
                  </a:lnTo>
                  <a:lnTo>
                    <a:pt x="38" y="36"/>
                  </a:lnTo>
                  <a:lnTo>
                    <a:pt x="46" y="38"/>
                  </a:lnTo>
                  <a:lnTo>
                    <a:pt x="56" y="41"/>
                  </a:lnTo>
                  <a:lnTo>
                    <a:pt x="64" y="42"/>
                  </a:lnTo>
                  <a:lnTo>
                    <a:pt x="73" y="43"/>
                  </a:lnTo>
                  <a:lnTo>
                    <a:pt x="82" y="43"/>
                  </a:lnTo>
                  <a:lnTo>
                    <a:pt x="91" y="43"/>
                  </a:lnTo>
                  <a:lnTo>
                    <a:pt x="99" y="44"/>
                  </a:lnTo>
                  <a:lnTo>
                    <a:pt x="107" y="44"/>
                  </a:lnTo>
                  <a:lnTo>
                    <a:pt x="116" y="44"/>
                  </a:lnTo>
                  <a:lnTo>
                    <a:pt x="123" y="44"/>
                  </a:lnTo>
                  <a:lnTo>
                    <a:pt x="130" y="44"/>
                  </a:lnTo>
                  <a:lnTo>
                    <a:pt x="131" y="29"/>
                  </a:lnTo>
                  <a:lnTo>
                    <a:pt x="123" y="29"/>
                  </a:lnTo>
                  <a:lnTo>
                    <a:pt x="116" y="29"/>
                  </a:lnTo>
                  <a:lnTo>
                    <a:pt x="107" y="29"/>
                  </a:lnTo>
                  <a:lnTo>
                    <a:pt x="99" y="29"/>
                  </a:lnTo>
                  <a:lnTo>
                    <a:pt x="91" y="28"/>
                  </a:lnTo>
                  <a:lnTo>
                    <a:pt x="82" y="28"/>
                  </a:lnTo>
                  <a:lnTo>
                    <a:pt x="74" y="28"/>
                  </a:lnTo>
                  <a:lnTo>
                    <a:pt x="66" y="26"/>
                  </a:lnTo>
                  <a:lnTo>
                    <a:pt x="58" y="25"/>
                  </a:lnTo>
                  <a:lnTo>
                    <a:pt x="51" y="24"/>
                  </a:lnTo>
                  <a:lnTo>
                    <a:pt x="44" y="21"/>
                  </a:lnTo>
                  <a:lnTo>
                    <a:pt x="36" y="19"/>
                  </a:lnTo>
                  <a:lnTo>
                    <a:pt x="30" y="15"/>
                  </a:lnTo>
                  <a:lnTo>
                    <a:pt x="24" y="11"/>
                  </a:lnTo>
                  <a:lnTo>
                    <a:pt x="18" y="6"/>
                  </a:lnTo>
                  <a:lnTo>
                    <a:pt x="13" y="0"/>
                  </a:lnTo>
                  <a:lnTo>
                    <a:pt x="0" y="1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76" name="Freeform 471">
              <a:extLst>
                <a:ext uri="{FF2B5EF4-FFF2-40B4-BE49-F238E27FC236}">
                  <a16:creationId xmlns:a16="http://schemas.microsoft.com/office/drawing/2014/main" id="{2BBA7C7B-B0B5-4E47-A900-3BA327A868CC}"/>
                </a:ext>
              </a:extLst>
            </p:cNvPr>
            <p:cNvSpPr>
              <a:spLocks/>
            </p:cNvSpPr>
            <p:nvPr/>
          </p:nvSpPr>
          <p:spPr bwMode="auto">
            <a:xfrm>
              <a:off x="3275" y="4073"/>
              <a:ext cx="112" cy="40"/>
            </a:xfrm>
            <a:custGeom>
              <a:avLst/>
              <a:gdLst>
                <a:gd name="T0" fmla="*/ 0 w 125"/>
                <a:gd name="T1" fmla="*/ 9 h 45"/>
                <a:gd name="T2" fmla="*/ 5 w 125"/>
                <a:gd name="T3" fmla="*/ 16 h 45"/>
                <a:gd name="T4" fmla="*/ 13 w 125"/>
                <a:gd name="T5" fmla="*/ 21 h 45"/>
                <a:gd name="T6" fmla="*/ 18 w 125"/>
                <a:gd name="T7" fmla="*/ 26 h 45"/>
                <a:gd name="T8" fmla="*/ 26 w 125"/>
                <a:gd name="T9" fmla="*/ 30 h 45"/>
                <a:gd name="T10" fmla="*/ 32 w 125"/>
                <a:gd name="T11" fmla="*/ 32 h 45"/>
                <a:gd name="T12" fmla="*/ 39 w 125"/>
                <a:gd name="T13" fmla="*/ 35 h 45"/>
                <a:gd name="T14" fmla="*/ 47 w 125"/>
                <a:gd name="T15" fmla="*/ 36 h 45"/>
                <a:gd name="T16" fmla="*/ 55 w 125"/>
                <a:gd name="T17" fmla="*/ 38 h 45"/>
                <a:gd name="T18" fmla="*/ 63 w 125"/>
                <a:gd name="T19" fmla="*/ 38 h 45"/>
                <a:gd name="T20" fmla="*/ 70 w 125"/>
                <a:gd name="T21" fmla="*/ 39 h 45"/>
                <a:gd name="T22" fmla="*/ 77 w 125"/>
                <a:gd name="T23" fmla="*/ 39 h 45"/>
                <a:gd name="T24" fmla="*/ 84 w 125"/>
                <a:gd name="T25" fmla="*/ 39 h 45"/>
                <a:gd name="T26" fmla="*/ 90 w 125"/>
                <a:gd name="T27" fmla="*/ 39 h 45"/>
                <a:gd name="T28" fmla="*/ 98 w 125"/>
                <a:gd name="T29" fmla="*/ 39 h 45"/>
                <a:gd name="T30" fmla="*/ 106 w 125"/>
                <a:gd name="T31" fmla="*/ 39 h 45"/>
                <a:gd name="T32" fmla="*/ 111 w 125"/>
                <a:gd name="T33" fmla="*/ 40 h 45"/>
                <a:gd name="T34" fmla="*/ 112 w 125"/>
                <a:gd name="T35" fmla="*/ 26 h 45"/>
                <a:gd name="T36" fmla="*/ 106 w 125"/>
                <a:gd name="T37" fmla="*/ 26 h 45"/>
                <a:gd name="T38" fmla="*/ 98 w 125"/>
                <a:gd name="T39" fmla="*/ 26 h 45"/>
                <a:gd name="T40" fmla="*/ 90 w 125"/>
                <a:gd name="T41" fmla="*/ 26 h 45"/>
                <a:gd name="T42" fmla="*/ 84 w 125"/>
                <a:gd name="T43" fmla="*/ 26 h 45"/>
                <a:gd name="T44" fmla="*/ 77 w 125"/>
                <a:gd name="T45" fmla="*/ 26 h 45"/>
                <a:gd name="T46" fmla="*/ 70 w 125"/>
                <a:gd name="T47" fmla="*/ 26 h 45"/>
                <a:gd name="T48" fmla="*/ 64 w 125"/>
                <a:gd name="T49" fmla="*/ 25 h 45"/>
                <a:gd name="T50" fmla="*/ 56 w 125"/>
                <a:gd name="T51" fmla="*/ 24 h 45"/>
                <a:gd name="T52" fmla="*/ 50 w 125"/>
                <a:gd name="T53" fmla="*/ 23 h 45"/>
                <a:gd name="T54" fmla="*/ 43 w 125"/>
                <a:gd name="T55" fmla="*/ 21 h 45"/>
                <a:gd name="T56" fmla="*/ 38 w 125"/>
                <a:gd name="T57" fmla="*/ 20 h 45"/>
                <a:gd name="T58" fmla="*/ 31 w 125"/>
                <a:gd name="T59" fmla="*/ 18 h 45"/>
                <a:gd name="T60" fmla="*/ 26 w 125"/>
                <a:gd name="T61" fmla="*/ 13 h 45"/>
                <a:gd name="T62" fmla="*/ 22 w 125"/>
                <a:gd name="T63" fmla="*/ 10 h 45"/>
                <a:gd name="T64" fmla="*/ 16 w 125"/>
                <a:gd name="T65" fmla="*/ 5 h 45"/>
                <a:gd name="T66" fmla="*/ 11 w 125"/>
                <a:gd name="T67" fmla="*/ 0 h 45"/>
                <a:gd name="T68" fmla="*/ 0 w 125"/>
                <a:gd name="T69" fmla="*/ 9 h 4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25" h="45">
                  <a:moveTo>
                    <a:pt x="0" y="10"/>
                  </a:moveTo>
                  <a:lnTo>
                    <a:pt x="6" y="18"/>
                  </a:lnTo>
                  <a:lnTo>
                    <a:pt x="14" y="24"/>
                  </a:lnTo>
                  <a:lnTo>
                    <a:pt x="20" y="29"/>
                  </a:lnTo>
                  <a:lnTo>
                    <a:pt x="29" y="34"/>
                  </a:lnTo>
                  <a:lnTo>
                    <a:pt x="36" y="36"/>
                  </a:lnTo>
                  <a:lnTo>
                    <a:pt x="44" y="39"/>
                  </a:lnTo>
                  <a:lnTo>
                    <a:pt x="53" y="41"/>
                  </a:lnTo>
                  <a:lnTo>
                    <a:pt x="61" y="43"/>
                  </a:lnTo>
                  <a:lnTo>
                    <a:pt x="70" y="43"/>
                  </a:lnTo>
                  <a:lnTo>
                    <a:pt x="78" y="44"/>
                  </a:lnTo>
                  <a:lnTo>
                    <a:pt x="86" y="44"/>
                  </a:lnTo>
                  <a:lnTo>
                    <a:pt x="94" y="44"/>
                  </a:lnTo>
                  <a:lnTo>
                    <a:pt x="101" y="44"/>
                  </a:lnTo>
                  <a:lnTo>
                    <a:pt x="109" y="44"/>
                  </a:lnTo>
                  <a:lnTo>
                    <a:pt x="118" y="44"/>
                  </a:lnTo>
                  <a:lnTo>
                    <a:pt x="124" y="45"/>
                  </a:lnTo>
                  <a:lnTo>
                    <a:pt x="125" y="29"/>
                  </a:lnTo>
                  <a:lnTo>
                    <a:pt x="118" y="29"/>
                  </a:lnTo>
                  <a:lnTo>
                    <a:pt x="109" y="29"/>
                  </a:lnTo>
                  <a:lnTo>
                    <a:pt x="101" y="29"/>
                  </a:lnTo>
                  <a:lnTo>
                    <a:pt x="94" y="29"/>
                  </a:lnTo>
                  <a:lnTo>
                    <a:pt x="86" y="29"/>
                  </a:lnTo>
                  <a:lnTo>
                    <a:pt x="78" y="29"/>
                  </a:lnTo>
                  <a:lnTo>
                    <a:pt x="71" y="28"/>
                  </a:lnTo>
                  <a:lnTo>
                    <a:pt x="63" y="27"/>
                  </a:lnTo>
                  <a:lnTo>
                    <a:pt x="56" y="26"/>
                  </a:lnTo>
                  <a:lnTo>
                    <a:pt x="48" y="24"/>
                  </a:lnTo>
                  <a:lnTo>
                    <a:pt x="42" y="22"/>
                  </a:lnTo>
                  <a:lnTo>
                    <a:pt x="35" y="20"/>
                  </a:lnTo>
                  <a:lnTo>
                    <a:pt x="29" y="15"/>
                  </a:lnTo>
                  <a:lnTo>
                    <a:pt x="24" y="11"/>
                  </a:lnTo>
                  <a:lnTo>
                    <a:pt x="18" y="6"/>
                  </a:lnTo>
                  <a:lnTo>
                    <a:pt x="12" y="0"/>
                  </a:lnTo>
                  <a:lnTo>
                    <a:pt x="0" y="1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77" name="Freeform 472">
              <a:extLst>
                <a:ext uri="{FF2B5EF4-FFF2-40B4-BE49-F238E27FC236}">
                  <a16:creationId xmlns:a16="http://schemas.microsoft.com/office/drawing/2014/main" id="{DD3C6359-061A-CD84-47AD-D82DC18F6003}"/>
                </a:ext>
              </a:extLst>
            </p:cNvPr>
            <p:cNvSpPr>
              <a:spLocks/>
            </p:cNvSpPr>
            <p:nvPr/>
          </p:nvSpPr>
          <p:spPr bwMode="auto">
            <a:xfrm>
              <a:off x="3289" y="4022"/>
              <a:ext cx="112" cy="40"/>
            </a:xfrm>
            <a:custGeom>
              <a:avLst/>
              <a:gdLst>
                <a:gd name="T0" fmla="*/ 0 w 126"/>
                <a:gd name="T1" fmla="*/ 9 h 45"/>
                <a:gd name="T2" fmla="*/ 6 w 126"/>
                <a:gd name="T3" fmla="*/ 15 h 45"/>
                <a:gd name="T4" fmla="*/ 12 w 126"/>
                <a:gd name="T5" fmla="*/ 21 h 45"/>
                <a:gd name="T6" fmla="*/ 19 w 126"/>
                <a:gd name="T7" fmla="*/ 26 h 45"/>
                <a:gd name="T8" fmla="*/ 25 w 126"/>
                <a:gd name="T9" fmla="*/ 30 h 45"/>
                <a:gd name="T10" fmla="*/ 33 w 126"/>
                <a:gd name="T11" fmla="*/ 32 h 45"/>
                <a:gd name="T12" fmla="*/ 40 w 126"/>
                <a:gd name="T13" fmla="*/ 35 h 45"/>
                <a:gd name="T14" fmla="*/ 48 w 126"/>
                <a:gd name="T15" fmla="*/ 36 h 45"/>
                <a:gd name="T16" fmla="*/ 54 w 126"/>
                <a:gd name="T17" fmla="*/ 37 h 45"/>
                <a:gd name="T18" fmla="*/ 62 w 126"/>
                <a:gd name="T19" fmla="*/ 39 h 45"/>
                <a:gd name="T20" fmla="*/ 70 w 126"/>
                <a:gd name="T21" fmla="*/ 39 h 45"/>
                <a:gd name="T22" fmla="*/ 76 w 126"/>
                <a:gd name="T23" fmla="*/ 39 h 45"/>
                <a:gd name="T24" fmla="*/ 84 w 126"/>
                <a:gd name="T25" fmla="*/ 39 h 45"/>
                <a:gd name="T26" fmla="*/ 92 w 126"/>
                <a:gd name="T27" fmla="*/ 39 h 45"/>
                <a:gd name="T28" fmla="*/ 98 w 126"/>
                <a:gd name="T29" fmla="*/ 39 h 45"/>
                <a:gd name="T30" fmla="*/ 104 w 126"/>
                <a:gd name="T31" fmla="*/ 39 h 45"/>
                <a:gd name="T32" fmla="*/ 110 w 126"/>
                <a:gd name="T33" fmla="*/ 40 h 45"/>
                <a:gd name="T34" fmla="*/ 112 w 126"/>
                <a:gd name="T35" fmla="*/ 27 h 45"/>
                <a:gd name="T36" fmla="*/ 104 w 126"/>
                <a:gd name="T37" fmla="*/ 26 h 45"/>
                <a:gd name="T38" fmla="*/ 98 w 126"/>
                <a:gd name="T39" fmla="*/ 26 h 45"/>
                <a:gd name="T40" fmla="*/ 92 w 126"/>
                <a:gd name="T41" fmla="*/ 26 h 45"/>
                <a:gd name="T42" fmla="*/ 84 w 126"/>
                <a:gd name="T43" fmla="*/ 26 h 45"/>
                <a:gd name="T44" fmla="*/ 76 w 126"/>
                <a:gd name="T45" fmla="*/ 26 h 45"/>
                <a:gd name="T46" fmla="*/ 70 w 126"/>
                <a:gd name="T47" fmla="*/ 26 h 45"/>
                <a:gd name="T48" fmla="*/ 63 w 126"/>
                <a:gd name="T49" fmla="*/ 25 h 45"/>
                <a:gd name="T50" fmla="*/ 57 w 126"/>
                <a:gd name="T51" fmla="*/ 24 h 45"/>
                <a:gd name="T52" fmla="*/ 50 w 126"/>
                <a:gd name="T53" fmla="*/ 22 h 45"/>
                <a:gd name="T54" fmla="*/ 44 w 126"/>
                <a:gd name="T55" fmla="*/ 22 h 45"/>
                <a:gd name="T56" fmla="*/ 37 w 126"/>
                <a:gd name="T57" fmla="*/ 20 h 45"/>
                <a:gd name="T58" fmla="*/ 31 w 126"/>
                <a:gd name="T59" fmla="*/ 17 h 45"/>
                <a:gd name="T60" fmla="*/ 27 w 126"/>
                <a:gd name="T61" fmla="*/ 14 h 45"/>
                <a:gd name="T62" fmla="*/ 20 w 126"/>
                <a:gd name="T63" fmla="*/ 10 h 45"/>
                <a:gd name="T64" fmla="*/ 17 w 126"/>
                <a:gd name="T65" fmla="*/ 5 h 45"/>
                <a:gd name="T66" fmla="*/ 12 w 126"/>
                <a:gd name="T67" fmla="*/ 0 h 45"/>
                <a:gd name="T68" fmla="*/ 0 w 126"/>
                <a:gd name="T69" fmla="*/ 9 h 4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26" h="45">
                  <a:moveTo>
                    <a:pt x="0" y="10"/>
                  </a:moveTo>
                  <a:lnTo>
                    <a:pt x="7" y="17"/>
                  </a:lnTo>
                  <a:lnTo>
                    <a:pt x="14" y="24"/>
                  </a:lnTo>
                  <a:lnTo>
                    <a:pt x="21" y="29"/>
                  </a:lnTo>
                  <a:lnTo>
                    <a:pt x="28" y="34"/>
                  </a:lnTo>
                  <a:lnTo>
                    <a:pt x="37" y="36"/>
                  </a:lnTo>
                  <a:lnTo>
                    <a:pt x="45" y="39"/>
                  </a:lnTo>
                  <a:lnTo>
                    <a:pt x="54" y="41"/>
                  </a:lnTo>
                  <a:lnTo>
                    <a:pt x="61" y="42"/>
                  </a:lnTo>
                  <a:lnTo>
                    <a:pt x="70" y="44"/>
                  </a:lnTo>
                  <a:lnTo>
                    <a:pt x="79" y="44"/>
                  </a:lnTo>
                  <a:lnTo>
                    <a:pt x="86" y="44"/>
                  </a:lnTo>
                  <a:lnTo>
                    <a:pt x="94" y="44"/>
                  </a:lnTo>
                  <a:lnTo>
                    <a:pt x="103" y="44"/>
                  </a:lnTo>
                  <a:lnTo>
                    <a:pt x="110" y="44"/>
                  </a:lnTo>
                  <a:lnTo>
                    <a:pt x="117" y="44"/>
                  </a:lnTo>
                  <a:lnTo>
                    <a:pt x="124" y="45"/>
                  </a:lnTo>
                  <a:lnTo>
                    <a:pt x="126" y="30"/>
                  </a:lnTo>
                  <a:lnTo>
                    <a:pt x="117" y="29"/>
                  </a:lnTo>
                  <a:lnTo>
                    <a:pt x="110" y="29"/>
                  </a:lnTo>
                  <a:lnTo>
                    <a:pt x="103" y="29"/>
                  </a:lnTo>
                  <a:lnTo>
                    <a:pt x="94" y="29"/>
                  </a:lnTo>
                  <a:lnTo>
                    <a:pt x="86" y="29"/>
                  </a:lnTo>
                  <a:lnTo>
                    <a:pt x="79" y="29"/>
                  </a:lnTo>
                  <a:lnTo>
                    <a:pt x="71" y="28"/>
                  </a:lnTo>
                  <a:lnTo>
                    <a:pt x="64" y="27"/>
                  </a:lnTo>
                  <a:lnTo>
                    <a:pt x="56" y="25"/>
                  </a:lnTo>
                  <a:lnTo>
                    <a:pt x="50" y="25"/>
                  </a:lnTo>
                  <a:lnTo>
                    <a:pt x="42" y="22"/>
                  </a:lnTo>
                  <a:lnTo>
                    <a:pt x="35" y="19"/>
                  </a:lnTo>
                  <a:lnTo>
                    <a:pt x="30" y="16"/>
                  </a:lnTo>
                  <a:lnTo>
                    <a:pt x="23" y="11"/>
                  </a:lnTo>
                  <a:lnTo>
                    <a:pt x="19" y="6"/>
                  </a:lnTo>
                  <a:lnTo>
                    <a:pt x="13" y="0"/>
                  </a:lnTo>
                  <a:lnTo>
                    <a:pt x="0" y="1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78" name="Freeform 473">
              <a:extLst>
                <a:ext uri="{FF2B5EF4-FFF2-40B4-BE49-F238E27FC236}">
                  <a16:creationId xmlns:a16="http://schemas.microsoft.com/office/drawing/2014/main" id="{88A32232-C9DB-449E-A694-DDAEB2E25BFD}"/>
                </a:ext>
              </a:extLst>
            </p:cNvPr>
            <p:cNvSpPr>
              <a:spLocks/>
            </p:cNvSpPr>
            <p:nvPr/>
          </p:nvSpPr>
          <p:spPr bwMode="auto">
            <a:xfrm>
              <a:off x="3334" y="3879"/>
              <a:ext cx="104" cy="48"/>
            </a:xfrm>
            <a:custGeom>
              <a:avLst/>
              <a:gdLst>
                <a:gd name="T0" fmla="*/ 0 w 116"/>
                <a:gd name="T1" fmla="*/ 14 h 55"/>
                <a:gd name="T2" fmla="*/ 4 w 116"/>
                <a:gd name="T3" fmla="*/ 16 h 55"/>
                <a:gd name="T4" fmla="*/ 8 w 116"/>
                <a:gd name="T5" fmla="*/ 16 h 55"/>
                <a:gd name="T6" fmla="*/ 13 w 116"/>
                <a:gd name="T7" fmla="*/ 17 h 55"/>
                <a:gd name="T8" fmla="*/ 17 w 116"/>
                <a:gd name="T9" fmla="*/ 18 h 55"/>
                <a:gd name="T10" fmla="*/ 22 w 116"/>
                <a:gd name="T11" fmla="*/ 20 h 55"/>
                <a:gd name="T12" fmla="*/ 27 w 116"/>
                <a:gd name="T13" fmla="*/ 23 h 55"/>
                <a:gd name="T14" fmla="*/ 31 w 116"/>
                <a:gd name="T15" fmla="*/ 24 h 55"/>
                <a:gd name="T16" fmla="*/ 38 w 116"/>
                <a:gd name="T17" fmla="*/ 28 h 55"/>
                <a:gd name="T18" fmla="*/ 44 w 116"/>
                <a:gd name="T19" fmla="*/ 30 h 55"/>
                <a:gd name="T20" fmla="*/ 51 w 116"/>
                <a:gd name="T21" fmla="*/ 32 h 55"/>
                <a:gd name="T22" fmla="*/ 57 w 116"/>
                <a:gd name="T23" fmla="*/ 35 h 55"/>
                <a:gd name="T24" fmla="*/ 65 w 116"/>
                <a:gd name="T25" fmla="*/ 38 h 55"/>
                <a:gd name="T26" fmla="*/ 73 w 116"/>
                <a:gd name="T27" fmla="*/ 40 h 55"/>
                <a:gd name="T28" fmla="*/ 82 w 116"/>
                <a:gd name="T29" fmla="*/ 43 h 55"/>
                <a:gd name="T30" fmla="*/ 91 w 116"/>
                <a:gd name="T31" fmla="*/ 45 h 55"/>
                <a:gd name="T32" fmla="*/ 101 w 116"/>
                <a:gd name="T33" fmla="*/ 48 h 55"/>
                <a:gd name="T34" fmla="*/ 104 w 116"/>
                <a:gd name="T35" fmla="*/ 35 h 55"/>
                <a:gd name="T36" fmla="*/ 95 w 116"/>
                <a:gd name="T37" fmla="*/ 32 h 55"/>
                <a:gd name="T38" fmla="*/ 85 w 116"/>
                <a:gd name="T39" fmla="*/ 31 h 55"/>
                <a:gd name="T40" fmla="*/ 77 w 116"/>
                <a:gd name="T41" fmla="*/ 28 h 55"/>
                <a:gd name="T42" fmla="*/ 69 w 116"/>
                <a:gd name="T43" fmla="*/ 24 h 55"/>
                <a:gd name="T44" fmla="*/ 63 w 116"/>
                <a:gd name="T45" fmla="*/ 23 h 55"/>
                <a:gd name="T46" fmla="*/ 55 w 116"/>
                <a:gd name="T47" fmla="*/ 20 h 55"/>
                <a:gd name="T48" fmla="*/ 49 w 116"/>
                <a:gd name="T49" fmla="*/ 17 h 55"/>
                <a:gd name="T50" fmla="*/ 43 w 116"/>
                <a:gd name="T51" fmla="*/ 15 h 55"/>
                <a:gd name="T52" fmla="*/ 38 w 116"/>
                <a:gd name="T53" fmla="*/ 12 h 55"/>
                <a:gd name="T54" fmla="*/ 31 w 116"/>
                <a:gd name="T55" fmla="*/ 10 h 55"/>
                <a:gd name="T56" fmla="*/ 27 w 116"/>
                <a:gd name="T57" fmla="*/ 8 h 55"/>
                <a:gd name="T58" fmla="*/ 22 w 116"/>
                <a:gd name="T59" fmla="*/ 6 h 55"/>
                <a:gd name="T60" fmla="*/ 17 w 116"/>
                <a:gd name="T61" fmla="*/ 4 h 55"/>
                <a:gd name="T62" fmla="*/ 13 w 116"/>
                <a:gd name="T63" fmla="*/ 3 h 55"/>
                <a:gd name="T64" fmla="*/ 7 w 116"/>
                <a:gd name="T65" fmla="*/ 2 h 55"/>
                <a:gd name="T66" fmla="*/ 2 w 116"/>
                <a:gd name="T67" fmla="*/ 0 h 55"/>
                <a:gd name="T68" fmla="*/ 0 w 116"/>
                <a:gd name="T69" fmla="*/ 14 h 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6" h="55">
                  <a:moveTo>
                    <a:pt x="0" y="16"/>
                  </a:moveTo>
                  <a:lnTo>
                    <a:pt x="5" y="18"/>
                  </a:lnTo>
                  <a:lnTo>
                    <a:pt x="9" y="18"/>
                  </a:lnTo>
                  <a:lnTo>
                    <a:pt x="14" y="19"/>
                  </a:lnTo>
                  <a:lnTo>
                    <a:pt x="19" y="21"/>
                  </a:lnTo>
                  <a:lnTo>
                    <a:pt x="24" y="23"/>
                  </a:lnTo>
                  <a:lnTo>
                    <a:pt x="30" y="26"/>
                  </a:lnTo>
                  <a:lnTo>
                    <a:pt x="35" y="28"/>
                  </a:lnTo>
                  <a:lnTo>
                    <a:pt x="42" y="32"/>
                  </a:lnTo>
                  <a:lnTo>
                    <a:pt x="49" y="34"/>
                  </a:lnTo>
                  <a:lnTo>
                    <a:pt x="57" y="37"/>
                  </a:lnTo>
                  <a:lnTo>
                    <a:pt x="64" y="40"/>
                  </a:lnTo>
                  <a:lnTo>
                    <a:pt x="73" y="43"/>
                  </a:lnTo>
                  <a:lnTo>
                    <a:pt x="81" y="46"/>
                  </a:lnTo>
                  <a:lnTo>
                    <a:pt x="91" y="49"/>
                  </a:lnTo>
                  <a:lnTo>
                    <a:pt x="101" y="52"/>
                  </a:lnTo>
                  <a:lnTo>
                    <a:pt x="113" y="55"/>
                  </a:lnTo>
                  <a:lnTo>
                    <a:pt x="116" y="40"/>
                  </a:lnTo>
                  <a:lnTo>
                    <a:pt x="106" y="37"/>
                  </a:lnTo>
                  <a:lnTo>
                    <a:pt x="95" y="35"/>
                  </a:lnTo>
                  <a:lnTo>
                    <a:pt x="86" y="32"/>
                  </a:lnTo>
                  <a:lnTo>
                    <a:pt x="77" y="28"/>
                  </a:lnTo>
                  <a:lnTo>
                    <a:pt x="70" y="26"/>
                  </a:lnTo>
                  <a:lnTo>
                    <a:pt x="61" y="23"/>
                  </a:lnTo>
                  <a:lnTo>
                    <a:pt x="55" y="19"/>
                  </a:lnTo>
                  <a:lnTo>
                    <a:pt x="48" y="17"/>
                  </a:lnTo>
                  <a:lnTo>
                    <a:pt x="42" y="14"/>
                  </a:lnTo>
                  <a:lnTo>
                    <a:pt x="35" y="11"/>
                  </a:lnTo>
                  <a:lnTo>
                    <a:pt x="30" y="9"/>
                  </a:lnTo>
                  <a:lnTo>
                    <a:pt x="24" y="7"/>
                  </a:lnTo>
                  <a:lnTo>
                    <a:pt x="19" y="5"/>
                  </a:lnTo>
                  <a:lnTo>
                    <a:pt x="14" y="4"/>
                  </a:lnTo>
                  <a:lnTo>
                    <a:pt x="8" y="2"/>
                  </a:lnTo>
                  <a:lnTo>
                    <a:pt x="2" y="0"/>
                  </a:lnTo>
                  <a:lnTo>
                    <a:pt x="0" y="1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79" name="Freeform 474">
              <a:extLst>
                <a:ext uri="{FF2B5EF4-FFF2-40B4-BE49-F238E27FC236}">
                  <a16:creationId xmlns:a16="http://schemas.microsoft.com/office/drawing/2014/main" id="{915EB7BB-B8C0-6C32-640A-C96A3C78CC91}"/>
                </a:ext>
              </a:extLst>
            </p:cNvPr>
            <p:cNvSpPr>
              <a:spLocks/>
            </p:cNvSpPr>
            <p:nvPr/>
          </p:nvSpPr>
          <p:spPr bwMode="auto">
            <a:xfrm>
              <a:off x="3336" y="3841"/>
              <a:ext cx="122" cy="30"/>
            </a:xfrm>
            <a:custGeom>
              <a:avLst/>
              <a:gdLst>
                <a:gd name="T0" fmla="*/ 0 w 136"/>
                <a:gd name="T1" fmla="*/ 9 h 35"/>
                <a:gd name="T2" fmla="*/ 5 w 136"/>
                <a:gd name="T3" fmla="*/ 15 h 35"/>
                <a:gd name="T4" fmla="*/ 11 w 136"/>
                <a:gd name="T5" fmla="*/ 19 h 35"/>
                <a:gd name="T6" fmla="*/ 17 w 136"/>
                <a:gd name="T7" fmla="*/ 21 h 35"/>
                <a:gd name="T8" fmla="*/ 22 w 136"/>
                <a:gd name="T9" fmla="*/ 24 h 35"/>
                <a:gd name="T10" fmla="*/ 30 w 136"/>
                <a:gd name="T11" fmla="*/ 27 h 35"/>
                <a:gd name="T12" fmla="*/ 37 w 136"/>
                <a:gd name="T13" fmla="*/ 28 h 35"/>
                <a:gd name="T14" fmla="*/ 44 w 136"/>
                <a:gd name="T15" fmla="*/ 30 h 35"/>
                <a:gd name="T16" fmla="*/ 52 w 136"/>
                <a:gd name="T17" fmla="*/ 30 h 35"/>
                <a:gd name="T18" fmla="*/ 59 w 136"/>
                <a:gd name="T19" fmla="*/ 30 h 35"/>
                <a:gd name="T20" fmla="*/ 67 w 136"/>
                <a:gd name="T21" fmla="*/ 30 h 35"/>
                <a:gd name="T22" fmla="*/ 75 w 136"/>
                <a:gd name="T23" fmla="*/ 30 h 35"/>
                <a:gd name="T24" fmla="*/ 84 w 136"/>
                <a:gd name="T25" fmla="*/ 29 h 35"/>
                <a:gd name="T26" fmla="*/ 93 w 136"/>
                <a:gd name="T27" fmla="*/ 28 h 35"/>
                <a:gd name="T28" fmla="*/ 102 w 136"/>
                <a:gd name="T29" fmla="*/ 28 h 35"/>
                <a:gd name="T30" fmla="*/ 111 w 136"/>
                <a:gd name="T31" fmla="*/ 27 h 35"/>
                <a:gd name="T32" fmla="*/ 122 w 136"/>
                <a:gd name="T33" fmla="*/ 27 h 35"/>
                <a:gd name="T34" fmla="*/ 120 w 136"/>
                <a:gd name="T35" fmla="*/ 13 h 35"/>
                <a:gd name="T36" fmla="*/ 111 w 136"/>
                <a:gd name="T37" fmla="*/ 15 h 35"/>
                <a:gd name="T38" fmla="*/ 101 w 136"/>
                <a:gd name="T39" fmla="*/ 15 h 35"/>
                <a:gd name="T40" fmla="*/ 92 w 136"/>
                <a:gd name="T41" fmla="*/ 16 h 35"/>
                <a:gd name="T42" fmla="*/ 83 w 136"/>
                <a:gd name="T43" fmla="*/ 16 h 35"/>
                <a:gd name="T44" fmla="*/ 74 w 136"/>
                <a:gd name="T45" fmla="*/ 16 h 35"/>
                <a:gd name="T46" fmla="*/ 67 w 136"/>
                <a:gd name="T47" fmla="*/ 17 h 35"/>
                <a:gd name="T48" fmla="*/ 59 w 136"/>
                <a:gd name="T49" fmla="*/ 17 h 35"/>
                <a:gd name="T50" fmla="*/ 52 w 136"/>
                <a:gd name="T51" fmla="*/ 17 h 35"/>
                <a:gd name="T52" fmla="*/ 46 w 136"/>
                <a:gd name="T53" fmla="*/ 16 h 35"/>
                <a:gd name="T54" fmla="*/ 39 w 136"/>
                <a:gd name="T55" fmla="*/ 15 h 35"/>
                <a:gd name="T56" fmla="*/ 34 w 136"/>
                <a:gd name="T57" fmla="*/ 15 h 35"/>
                <a:gd name="T58" fmla="*/ 28 w 136"/>
                <a:gd name="T59" fmla="*/ 12 h 35"/>
                <a:gd name="T60" fmla="*/ 22 w 136"/>
                <a:gd name="T61" fmla="*/ 10 h 35"/>
                <a:gd name="T62" fmla="*/ 19 w 136"/>
                <a:gd name="T63" fmla="*/ 8 h 35"/>
                <a:gd name="T64" fmla="*/ 14 w 136"/>
                <a:gd name="T65" fmla="*/ 4 h 35"/>
                <a:gd name="T66" fmla="*/ 10 w 136"/>
                <a:gd name="T67" fmla="*/ 0 h 35"/>
                <a:gd name="T68" fmla="*/ 0 w 136"/>
                <a:gd name="T69" fmla="*/ 9 h 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36" h="35">
                  <a:moveTo>
                    <a:pt x="0" y="11"/>
                  </a:moveTo>
                  <a:lnTo>
                    <a:pt x="6" y="17"/>
                  </a:lnTo>
                  <a:lnTo>
                    <a:pt x="12" y="22"/>
                  </a:lnTo>
                  <a:lnTo>
                    <a:pt x="19" y="25"/>
                  </a:lnTo>
                  <a:lnTo>
                    <a:pt x="25" y="28"/>
                  </a:lnTo>
                  <a:lnTo>
                    <a:pt x="33" y="31"/>
                  </a:lnTo>
                  <a:lnTo>
                    <a:pt x="41" y="33"/>
                  </a:lnTo>
                  <a:lnTo>
                    <a:pt x="49" y="35"/>
                  </a:lnTo>
                  <a:lnTo>
                    <a:pt x="58" y="35"/>
                  </a:lnTo>
                  <a:lnTo>
                    <a:pt x="66" y="35"/>
                  </a:lnTo>
                  <a:lnTo>
                    <a:pt x="75" y="35"/>
                  </a:lnTo>
                  <a:lnTo>
                    <a:pt x="84" y="35"/>
                  </a:lnTo>
                  <a:lnTo>
                    <a:pt x="94" y="34"/>
                  </a:lnTo>
                  <a:lnTo>
                    <a:pt x="104" y="33"/>
                  </a:lnTo>
                  <a:lnTo>
                    <a:pt x="114" y="33"/>
                  </a:lnTo>
                  <a:lnTo>
                    <a:pt x="124" y="32"/>
                  </a:lnTo>
                  <a:lnTo>
                    <a:pt x="136" y="31"/>
                  </a:lnTo>
                  <a:lnTo>
                    <a:pt x="134" y="15"/>
                  </a:lnTo>
                  <a:lnTo>
                    <a:pt x="124" y="17"/>
                  </a:lnTo>
                  <a:lnTo>
                    <a:pt x="113" y="17"/>
                  </a:lnTo>
                  <a:lnTo>
                    <a:pt x="103" y="19"/>
                  </a:lnTo>
                  <a:lnTo>
                    <a:pt x="92" y="19"/>
                  </a:lnTo>
                  <a:lnTo>
                    <a:pt x="83" y="19"/>
                  </a:lnTo>
                  <a:lnTo>
                    <a:pt x="75" y="20"/>
                  </a:lnTo>
                  <a:lnTo>
                    <a:pt x="66" y="20"/>
                  </a:lnTo>
                  <a:lnTo>
                    <a:pt x="58" y="20"/>
                  </a:lnTo>
                  <a:lnTo>
                    <a:pt x="51" y="19"/>
                  </a:lnTo>
                  <a:lnTo>
                    <a:pt x="44" y="18"/>
                  </a:lnTo>
                  <a:lnTo>
                    <a:pt x="38" y="17"/>
                  </a:lnTo>
                  <a:lnTo>
                    <a:pt x="31" y="14"/>
                  </a:lnTo>
                  <a:lnTo>
                    <a:pt x="25" y="12"/>
                  </a:lnTo>
                  <a:lnTo>
                    <a:pt x="21" y="9"/>
                  </a:lnTo>
                  <a:lnTo>
                    <a:pt x="16" y="5"/>
                  </a:lnTo>
                  <a:lnTo>
                    <a:pt x="11" y="0"/>
                  </a:lnTo>
                  <a:lnTo>
                    <a:pt x="0" y="1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80" name="Freeform 475">
              <a:extLst>
                <a:ext uri="{FF2B5EF4-FFF2-40B4-BE49-F238E27FC236}">
                  <a16:creationId xmlns:a16="http://schemas.microsoft.com/office/drawing/2014/main" id="{9270AB63-1785-9FA2-8209-C0279B710084}"/>
                </a:ext>
              </a:extLst>
            </p:cNvPr>
            <p:cNvSpPr>
              <a:spLocks/>
            </p:cNvSpPr>
            <p:nvPr/>
          </p:nvSpPr>
          <p:spPr bwMode="auto">
            <a:xfrm>
              <a:off x="3389" y="3642"/>
              <a:ext cx="113" cy="31"/>
            </a:xfrm>
            <a:custGeom>
              <a:avLst/>
              <a:gdLst>
                <a:gd name="T0" fmla="*/ 0 w 126"/>
                <a:gd name="T1" fmla="*/ 9 h 34"/>
                <a:gd name="T2" fmla="*/ 4 w 126"/>
                <a:gd name="T3" fmla="*/ 14 h 34"/>
                <a:gd name="T4" fmla="*/ 10 w 126"/>
                <a:gd name="T5" fmla="*/ 19 h 34"/>
                <a:gd name="T6" fmla="*/ 15 w 126"/>
                <a:gd name="T7" fmla="*/ 22 h 34"/>
                <a:gd name="T8" fmla="*/ 22 w 126"/>
                <a:gd name="T9" fmla="*/ 26 h 34"/>
                <a:gd name="T10" fmla="*/ 27 w 126"/>
                <a:gd name="T11" fmla="*/ 27 h 34"/>
                <a:gd name="T12" fmla="*/ 34 w 126"/>
                <a:gd name="T13" fmla="*/ 29 h 34"/>
                <a:gd name="T14" fmla="*/ 40 w 126"/>
                <a:gd name="T15" fmla="*/ 30 h 34"/>
                <a:gd name="T16" fmla="*/ 48 w 126"/>
                <a:gd name="T17" fmla="*/ 31 h 34"/>
                <a:gd name="T18" fmla="*/ 54 w 126"/>
                <a:gd name="T19" fmla="*/ 31 h 34"/>
                <a:gd name="T20" fmla="*/ 61 w 126"/>
                <a:gd name="T21" fmla="*/ 31 h 34"/>
                <a:gd name="T22" fmla="*/ 69 w 126"/>
                <a:gd name="T23" fmla="*/ 30 h 34"/>
                <a:gd name="T24" fmla="*/ 76 w 126"/>
                <a:gd name="T25" fmla="*/ 30 h 34"/>
                <a:gd name="T26" fmla="*/ 85 w 126"/>
                <a:gd name="T27" fmla="*/ 28 h 34"/>
                <a:gd name="T28" fmla="*/ 94 w 126"/>
                <a:gd name="T29" fmla="*/ 28 h 34"/>
                <a:gd name="T30" fmla="*/ 104 w 126"/>
                <a:gd name="T31" fmla="*/ 27 h 34"/>
                <a:gd name="T32" fmla="*/ 113 w 126"/>
                <a:gd name="T33" fmla="*/ 26 h 34"/>
                <a:gd name="T34" fmla="*/ 113 w 126"/>
                <a:gd name="T35" fmla="*/ 12 h 34"/>
                <a:gd name="T36" fmla="*/ 102 w 126"/>
                <a:gd name="T37" fmla="*/ 13 h 34"/>
                <a:gd name="T38" fmla="*/ 93 w 126"/>
                <a:gd name="T39" fmla="*/ 14 h 34"/>
                <a:gd name="T40" fmla="*/ 84 w 126"/>
                <a:gd name="T41" fmla="*/ 15 h 34"/>
                <a:gd name="T42" fmla="*/ 75 w 126"/>
                <a:gd name="T43" fmla="*/ 16 h 34"/>
                <a:gd name="T44" fmla="*/ 68 w 126"/>
                <a:gd name="T45" fmla="*/ 16 h 34"/>
                <a:gd name="T46" fmla="*/ 61 w 126"/>
                <a:gd name="T47" fmla="*/ 16 h 34"/>
                <a:gd name="T48" fmla="*/ 54 w 126"/>
                <a:gd name="T49" fmla="*/ 16 h 34"/>
                <a:gd name="T50" fmla="*/ 48 w 126"/>
                <a:gd name="T51" fmla="*/ 16 h 34"/>
                <a:gd name="T52" fmla="*/ 42 w 126"/>
                <a:gd name="T53" fmla="*/ 16 h 34"/>
                <a:gd name="T54" fmla="*/ 37 w 126"/>
                <a:gd name="T55" fmla="*/ 16 h 34"/>
                <a:gd name="T56" fmla="*/ 31 w 126"/>
                <a:gd name="T57" fmla="*/ 14 h 34"/>
                <a:gd name="T58" fmla="*/ 26 w 126"/>
                <a:gd name="T59" fmla="*/ 12 h 34"/>
                <a:gd name="T60" fmla="*/ 22 w 126"/>
                <a:gd name="T61" fmla="*/ 10 h 34"/>
                <a:gd name="T62" fmla="*/ 18 w 126"/>
                <a:gd name="T63" fmla="*/ 7 h 34"/>
                <a:gd name="T64" fmla="*/ 13 w 126"/>
                <a:gd name="T65" fmla="*/ 4 h 34"/>
                <a:gd name="T66" fmla="*/ 9 w 126"/>
                <a:gd name="T67" fmla="*/ 0 h 34"/>
                <a:gd name="T68" fmla="*/ 0 w 126"/>
                <a:gd name="T69" fmla="*/ 9 h 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26" h="34">
                  <a:moveTo>
                    <a:pt x="0" y="10"/>
                  </a:moveTo>
                  <a:lnTo>
                    <a:pt x="5" y="15"/>
                  </a:lnTo>
                  <a:lnTo>
                    <a:pt x="11" y="21"/>
                  </a:lnTo>
                  <a:lnTo>
                    <a:pt x="17" y="24"/>
                  </a:lnTo>
                  <a:lnTo>
                    <a:pt x="24" y="28"/>
                  </a:lnTo>
                  <a:lnTo>
                    <a:pt x="30" y="30"/>
                  </a:lnTo>
                  <a:lnTo>
                    <a:pt x="38" y="32"/>
                  </a:lnTo>
                  <a:lnTo>
                    <a:pt x="45" y="33"/>
                  </a:lnTo>
                  <a:lnTo>
                    <a:pt x="53" y="34"/>
                  </a:lnTo>
                  <a:lnTo>
                    <a:pt x="60" y="34"/>
                  </a:lnTo>
                  <a:lnTo>
                    <a:pt x="68" y="34"/>
                  </a:lnTo>
                  <a:lnTo>
                    <a:pt x="77" y="33"/>
                  </a:lnTo>
                  <a:lnTo>
                    <a:pt x="85" y="33"/>
                  </a:lnTo>
                  <a:lnTo>
                    <a:pt x="95" y="31"/>
                  </a:lnTo>
                  <a:lnTo>
                    <a:pt x="105" y="31"/>
                  </a:lnTo>
                  <a:lnTo>
                    <a:pt x="116" y="30"/>
                  </a:lnTo>
                  <a:lnTo>
                    <a:pt x="126" y="29"/>
                  </a:lnTo>
                  <a:lnTo>
                    <a:pt x="126" y="13"/>
                  </a:lnTo>
                  <a:lnTo>
                    <a:pt x="114" y="14"/>
                  </a:lnTo>
                  <a:lnTo>
                    <a:pt x="104" y="15"/>
                  </a:lnTo>
                  <a:lnTo>
                    <a:pt x="94" y="16"/>
                  </a:lnTo>
                  <a:lnTo>
                    <a:pt x="84" y="17"/>
                  </a:lnTo>
                  <a:lnTo>
                    <a:pt x="76" y="17"/>
                  </a:lnTo>
                  <a:lnTo>
                    <a:pt x="68" y="18"/>
                  </a:lnTo>
                  <a:lnTo>
                    <a:pt x="60" y="18"/>
                  </a:lnTo>
                  <a:lnTo>
                    <a:pt x="53" y="18"/>
                  </a:lnTo>
                  <a:lnTo>
                    <a:pt x="47" y="17"/>
                  </a:lnTo>
                  <a:lnTo>
                    <a:pt x="41" y="17"/>
                  </a:lnTo>
                  <a:lnTo>
                    <a:pt x="35" y="15"/>
                  </a:lnTo>
                  <a:lnTo>
                    <a:pt x="29" y="13"/>
                  </a:lnTo>
                  <a:lnTo>
                    <a:pt x="25" y="11"/>
                  </a:lnTo>
                  <a:lnTo>
                    <a:pt x="20" y="8"/>
                  </a:lnTo>
                  <a:lnTo>
                    <a:pt x="15" y="4"/>
                  </a:lnTo>
                  <a:lnTo>
                    <a:pt x="10" y="0"/>
                  </a:lnTo>
                  <a:lnTo>
                    <a:pt x="0" y="1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81" name="Freeform 476">
              <a:extLst>
                <a:ext uri="{FF2B5EF4-FFF2-40B4-BE49-F238E27FC236}">
                  <a16:creationId xmlns:a16="http://schemas.microsoft.com/office/drawing/2014/main" id="{48EE7B8A-C59D-40E0-D4F2-A54607DC96B7}"/>
                </a:ext>
              </a:extLst>
            </p:cNvPr>
            <p:cNvSpPr>
              <a:spLocks/>
            </p:cNvSpPr>
            <p:nvPr/>
          </p:nvSpPr>
          <p:spPr bwMode="auto">
            <a:xfrm>
              <a:off x="3382" y="3681"/>
              <a:ext cx="103" cy="56"/>
            </a:xfrm>
            <a:custGeom>
              <a:avLst/>
              <a:gdLst>
                <a:gd name="T0" fmla="*/ 0 w 116"/>
                <a:gd name="T1" fmla="*/ 13 h 63"/>
                <a:gd name="T2" fmla="*/ 4 w 116"/>
                <a:gd name="T3" fmla="*/ 14 h 63"/>
                <a:gd name="T4" fmla="*/ 7 w 116"/>
                <a:gd name="T5" fmla="*/ 16 h 63"/>
                <a:gd name="T6" fmla="*/ 12 w 116"/>
                <a:gd name="T7" fmla="*/ 18 h 63"/>
                <a:gd name="T8" fmla="*/ 18 w 116"/>
                <a:gd name="T9" fmla="*/ 20 h 63"/>
                <a:gd name="T10" fmla="*/ 23 w 116"/>
                <a:gd name="T11" fmla="*/ 22 h 63"/>
                <a:gd name="T12" fmla="*/ 29 w 116"/>
                <a:gd name="T13" fmla="*/ 26 h 63"/>
                <a:gd name="T14" fmla="*/ 36 w 116"/>
                <a:gd name="T15" fmla="*/ 28 h 63"/>
                <a:gd name="T16" fmla="*/ 42 w 116"/>
                <a:gd name="T17" fmla="*/ 31 h 63"/>
                <a:gd name="T18" fmla="*/ 49 w 116"/>
                <a:gd name="T19" fmla="*/ 34 h 63"/>
                <a:gd name="T20" fmla="*/ 56 w 116"/>
                <a:gd name="T21" fmla="*/ 37 h 63"/>
                <a:gd name="T22" fmla="*/ 62 w 116"/>
                <a:gd name="T23" fmla="*/ 40 h 63"/>
                <a:gd name="T24" fmla="*/ 69 w 116"/>
                <a:gd name="T25" fmla="*/ 44 h 63"/>
                <a:gd name="T26" fmla="*/ 76 w 116"/>
                <a:gd name="T27" fmla="*/ 47 h 63"/>
                <a:gd name="T28" fmla="*/ 83 w 116"/>
                <a:gd name="T29" fmla="*/ 50 h 63"/>
                <a:gd name="T30" fmla="*/ 91 w 116"/>
                <a:gd name="T31" fmla="*/ 53 h 63"/>
                <a:gd name="T32" fmla="*/ 98 w 116"/>
                <a:gd name="T33" fmla="*/ 56 h 63"/>
                <a:gd name="T34" fmla="*/ 103 w 116"/>
                <a:gd name="T35" fmla="*/ 44 h 63"/>
                <a:gd name="T36" fmla="*/ 97 w 116"/>
                <a:gd name="T37" fmla="*/ 41 h 63"/>
                <a:gd name="T38" fmla="*/ 90 w 116"/>
                <a:gd name="T39" fmla="*/ 37 h 63"/>
                <a:gd name="T40" fmla="*/ 82 w 116"/>
                <a:gd name="T41" fmla="*/ 34 h 63"/>
                <a:gd name="T42" fmla="*/ 75 w 116"/>
                <a:gd name="T43" fmla="*/ 31 h 63"/>
                <a:gd name="T44" fmla="*/ 68 w 116"/>
                <a:gd name="T45" fmla="*/ 27 h 63"/>
                <a:gd name="T46" fmla="*/ 61 w 116"/>
                <a:gd name="T47" fmla="*/ 24 h 63"/>
                <a:gd name="T48" fmla="*/ 54 w 116"/>
                <a:gd name="T49" fmla="*/ 20 h 63"/>
                <a:gd name="T50" fmla="*/ 48 w 116"/>
                <a:gd name="T51" fmla="*/ 18 h 63"/>
                <a:gd name="T52" fmla="*/ 41 w 116"/>
                <a:gd name="T53" fmla="*/ 14 h 63"/>
                <a:gd name="T54" fmla="*/ 36 w 116"/>
                <a:gd name="T55" fmla="*/ 12 h 63"/>
                <a:gd name="T56" fmla="*/ 28 w 116"/>
                <a:gd name="T57" fmla="*/ 10 h 63"/>
                <a:gd name="T58" fmla="*/ 23 w 116"/>
                <a:gd name="T59" fmla="*/ 7 h 63"/>
                <a:gd name="T60" fmla="*/ 18 w 116"/>
                <a:gd name="T61" fmla="*/ 5 h 63"/>
                <a:gd name="T62" fmla="*/ 12 w 116"/>
                <a:gd name="T63" fmla="*/ 3 h 63"/>
                <a:gd name="T64" fmla="*/ 8 w 116"/>
                <a:gd name="T65" fmla="*/ 2 h 63"/>
                <a:gd name="T66" fmla="*/ 4 w 116"/>
                <a:gd name="T67" fmla="*/ 0 h 63"/>
                <a:gd name="T68" fmla="*/ 0 w 116"/>
                <a:gd name="T69" fmla="*/ 13 h 6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6" h="63">
                  <a:moveTo>
                    <a:pt x="0" y="15"/>
                  </a:moveTo>
                  <a:lnTo>
                    <a:pt x="4" y="16"/>
                  </a:lnTo>
                  <a:lnTo>
                    <a:pt x="8" y="18"/>
                  </a:lnTo>
                  <a:lnTo>
                    <a:pt x="14" y="20"/>
                  </a:lnTo>
                  <a:lnTo>
                    <a:pt x="20" y="22"/>
                  </a:lnTo>
                  <a:lnTo>
                    <a:pt x="26" y="25"/>
                  </a:lnTo>
                  <a:lnTo>
                    <a:pt x="33" y="29"/>
                  </a:lnTo>
                  <a:lnTo>
                    <a:pt x="40" y="31"/>
                  </a:lnTo>
                  <a:lnTo>
                    <a:pt x="47" y="35"/>
                  </a:lnTo>
                  <a:lnTo>
                    <a:pt x="55" y="38"/>
                  </a:lnTo>
                  <a:lnTo>
                    <a:pt x="63" y="42"/>
                  </a:lnTo>
                  <a:lnTo>
                    <a:pt x="70" y="45"/>
                  </a:lnTo>
                  <a:lnTo>
                    <a:pt x="78" y="49"/>
                  </a:lnTo>
                  <a:lnTo>
                    <a:pt x="86" y="53"/>
                  </a:lnTo>
                  <a:lnTo>
                    <a:pt x="94" y="56"/>
                  </a:lnTo>
                  <a:lnTo>
                    <a:pt x="102" y="60"/>
                  </a:lnTo>
                  <a:lnTo>
                    <a:pt x="110" y="63"/>
                  </a:lnTo>
                  <a:lnTo>
                    <a:pt x="116" y="49"/>
                  </a:lnTo>
                  <a:lnTo>
                    <a:pt x="109" y="46"/>
                  </a:lnTo>
                  <a:lnTo>
                    <a:pt x="101" y="42"/>
                  </a:lnTo>
                  <a:lnTo>
                    <a:pt x="92" y="38"/>
                  </a:lnTo>
                  <a:lnTo>
                    <a:pt x="84" y="35"/>
                  </a:lnTo>
                  <a:lnTo>
                    <a:pt x="77" y="30"/>
                  </a:lnTo>
                  <a:lnTo>
                    <a:pt x="69" y="27"/>
                  </a:lnTo>
                  <a:lnTo>
                    <a:pt x="61" y="23"/>
                  </a:lnTo>
                  <a:lnTo>
                    <a:pt x="54" y="20"/>
                  </a:lnTo>
                  <a:lnTo>
                    <a:pt x="46" y="16"/>
                  </a:lnTo>
                  <a:lnTo>
                    <a:pt x="40" y="14"/>
                  </a:lnTo>
                  <a:lnTo>
                    <a:pt x="32" y="11"/>
                  </a:lnTo>
                  <a:lnTo>
                    <a:pt x="26" y="8"/>
                  </a:lnTo>
                  <a:lnTo>
                    <a:pt x="20" y="6"/>
                  </a:lnTo>
                  <a:lnTo>
                    <a:pt x="14" y="3"/>
                  </a:lnTo>
                  <a:lnTo>
                    <a:pt x="9" y="2"/>
                  </a:lnTo>
                  <a:lnTo>
                    <a:pt x="4" y="0"/>
                  </a:lnTo>
                  <a:lnTo>
                    <a:pt x="0" y="15"/>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82" name="Freeform 477">
              <a:extLst>
                <a:ext uri="{FF2B5EF4-FFF2-40B4-BE49-F238E27FC236}">
                  <a16:creationId xmlns:a16="http://schemas.microsoft.com/office/drawing/2014/main" id="{AABCC124-7AE6-E6E9-3821-9374D6FF35B3}"/>
                </a:ext>
              </a:extLst>
            </p:cNvPr>
            <p:cNvSpPr>
              <a:spLocks/>
            </p:cNvSpPr>
            <p:nvPr/>
          </p:nvSpPr>
          <p:spPr bwMode="auto">
            <a:xfrm>
              <a:off x="3941" y="2218"/>
              <a:ext cx="45" cy="69"/>
            </a:xfrm>
            <a:custGeom>
              <a:avLst/>
              <a:gdLst>
                <a:gd name="T0" fmla="*/ 0 w 51"/>
                <a:gd name="T1" fmla="*/ 4 h 78"/>
                <a:gd name="T2" fmla="*/ 2 w 51"/>
                <a:gd name="T3" fmla="*/ 12 h 78"/>
                <a:gd name="T4" fmla="*/ 4 w 51"/>
                <a:gd name="T5" fmla="*/ 20 h 78"/>
                <a:gd name="T6" fmla="*/ 4 w 51"/>
                <a:gd name="T7" fmla="*/ 28 h 78"/>
                <a:gd name="T8" fmla="*/ 8 w 51"/>
                <a:gd name="T9" fmla="*/ 36 h 78"/>
                <a:gd name="T10" fmla="*/ 11 w 51"/>
                <a:gd name="T11" fmla="*/ 45 h 78"/>
                <a:gd name="T12" fmla="*/ 17 w 51"/>
                <a:gd name="T13" fmla="*/ 54 h 78"/>
                <a:gd name="T14" fmla="*/ 26 w 51"/>
                <a:gd name="T15" fmla="*/ 62 h 78"/>
                <a:gd name="T16" fmla="*/ 39 w 51"/>
                <a:gd name="T17" fmla="*/ 69 h 78"/>
                <a:gd name="T18" fmla="*/ 45 w 51"/>
                <a:gd name="T19" fmla="*/ 56 h 78"/>
                <a:gd name="T20" fmla="*/ 34 w 51"/>
                <a:gd name="T21" fmla="*/ 50 h 78"/>
                <a:gd name="T22" fmla="*/ 26 w 51"/>
                <a:gd name="T23" fmla="*/ 44 h 78"/>
                <a:gd name="T24" fmla="*/ 22 w 51"/>
                <a:gd name="T25" fmla="*/ 38 h 78"/>
                <a:gd name="T26" fmla="*/ 20 w 51"/>
                <a:gd name="T27" fmla="*/ 33 h 78"/>
                <a:gd name="T28" fmla="*/ 19 w 51"/>
                <a:gd name="T29" fmla="*/ 25 h 78"/>
                <a:gd name="T30" fmla="*/ 17 w 51"/>
                <a:gd name="T31" fmla="*/ 17 h 78"/>
                <a:gd name="T32" fmla="*/ 16 w 51"/>
                <a:gd name="T33" fmla="*/ 9 h 78"/>
                <a:gd name="T34" fmla="*/ 13 w 51"/>
                <a:gd name="T35" fmla="*/ 0 h 78"/>
                <a:gd name="T36" fmla="*/ 0 w 51"/>
                <a:gd name="T37" fmla="*/ 4 h 7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1" h="78">
                  <a:moveTo>
                    <a:pt x="0" y="5"/>
                  </a:moveTo>
                  <a:lnTo>
                    <a:pt x="2" y="14"/>
                  </a:lnTo>
                  <a:lnTo>
                    <a:pt x="4" y="23"/>
                  </a:lnTo>
                  <a:lnTo>
                    <a:pt x="5" y="32"/>
                  </a:lnTo>
                  <a:lnTo>
                    <a:pt x="9" y="41"/>
                  </a:lnTo>
                  <a:lnTo>
                    <a:pt x="12" y="51"/>
                  </a:lnTo>
                  <a:lnTo>
                    <a:pt x="19" y="61"/>
                  </a:lnTo>
                  <a:lnTo>
                    <a:pt x="30" y="70"/>
                  </a:lnTo>
                  <a:lnTo>
                    <a:pt x="44" y="78"/>
                  </a:lnTo>
                  <a:lnTo>
                    <a:pt x="51" y="63"/>
                  </a:lnTo>
                  <a:lnTo>
                    <a:pt x="39" y="56"/>
                  </a:lnTo>
                  <a:lnTo>
                    <a:pt x="30" y="50"/>
                  </a:lnTo>
                  <a:lnTo>
                    <a:pt x="25" y="43"/>
                  </a:lnTo>
                  <a:lnTo>
                    <a:pt x="23" y="37"/>
                  </a:lnTo>
                  <a:lnTo>
                    <a:pt x="21" y="28"/>
                  </a:lnTo>
                  <a:lnTo>
                    <a:pt x="19" y="19"/>
                  </a:lnTo>
                  <a:lnTo>
                    <a:pt x="18" y="10"/>
                  </a:lnTo>
                  <a:lnTo>
                    <a:pt x="15" y="0"/>
                  </a:lnTo>
                  <a:lnTo>
                    <a:pt x="0" y="5"/>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83" name="Freeform 478">
              <a:extLst>
                <a:ext uri="{FF2B5EF4-FFF2-40B4-BE49-F238E27FC236}">
                  <a16:creationId xmlns:a16="http://schemas.microsoft.com/office/drawing/2014/main" id="{9DA7528A-28AD-E2EB-CEBF-7354CC45A05A}"/>
                </a:ext>
              </a:extLst>
            </p:cNvPr>
            <p:cNvSpPr>
              <a:spLocks/>
            </p:cNvSpPr>
            <p:nvPr/>
          </p:nvSpPr>
          <p:spPr bwMode="auto">
            <a:xfrm>
              <a:off x="4130" y="2168"/>
              <a:ext cx="25" cy="76"/>
            </a:xfrm>
            <a:custGeom>
              <a:avLst/>
              <a:gdLst>
                <a:gd name="T0" fmla="*/ 6 w 28"/>
                <a:gd name="T1" fmla="*/ 1 h 86"/>
                <a:gd name="T2" fmla="*/ 6 w 28"/>
                <a:gd name="T3" fmla="*/ 10 h 86"/>
                <a:gd name="T4" fmla="*/ 4 w 28"/>
                <a:gd name="T5" fmla="*/ 20 h 86"/>
                <a:gd name="T6" fmla="*/ 3 w 28"/>
                <a:gd name="T7" fmla="*/ 30 h 86"/>
                <a:gd name="T8" fmla="*/ 0 w 28"/>
                <a:gd name="T9" fmla="*/ 40 h 86"/>
                <a:gd name="T10" fmla="*/ 0 w 28"/>
                <a:gd name="T11" fmla="*/ 50 h 86"/>
                <a:gd name="T12" fmla="*/ 3 w 28"/>
                <a:gd name="T13" fmla="*/ 61 h 86"/>
                <a:gd name="T14" fmla="*/ 9 w 28"/>
                <a:gd name="T15" fmla="*/ 71 h 86"/>
                <a:gd name="T16" fmla="*/ 21 w 28"/>
                <a:gd name="T17" fmla="*/ 76 h 86"/>
                <a:gd name="T18" fmla="*/ 25 w 28"/>
                <a:gd name="T19" fmla="*/ 64 h 86"/>
                <a:gd name="T20" fmla="*/ 18 w 28"/>
                <a:gd name="T21" fmla="*/ 59 h 86"/>
                <a:gd name="T22" fmla="*/ 15 w 28"/>
                <a:gd name="T23" fmla="*/ 55 h 86"/>
                <a:gd name="T24" fmla="*/ 13 w 28"/>
                <a:gd name="T25" fmla="*/ 49 h 86"/>
                <a:gd name="T26" fmla="*/ 14 w 28"/>
                <a:gd name="T27" fmla="*/ 42 h 86"/>
                <a:gd name="T28" fmla="*/ 16 w 28"/>
                <a:gd name="T29" fmla="*/ 33 h 86"/>
                <a:gd name="T30" fmla="*/ 18 w 28"/>
                <a:gd name="T31" fmla="*/ 22 h 86"/>
                <a:gd name="T32" fmla="*/ 20 w 28"/>
                <a:gd name="T33" fmla="*/ 11 h 86"/>
                <a:gd name="T34" fmla="*/ 20 w 28"/>
                <a:gd name="T35" fmla="*/ 0 h 86"/>
                <a:gd name="T36" fmla="*/ 6 w 28"/>
                <a:gd name="T37" fmla="*/ 1 h 8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86">
                  <a:moveTo>
                    <a:pt x="7" y="1"/>
                  </a:moveTo>
                  <a:lnTo>
                    <a:pt x="7" y="11"/>
                  </a:lnTo>
                  <a:lnTo>
                    <a:pt x="5" y="23"/>
                  </a:lnTo>
                  <a:lnTo>
                    <a:pt x="3" y="34"/>
                  </a:lnTo>
                  <a:lnTo>
                    <a:pt x="0" y="45"/>
                  </a:lnTo>
                  <a:lnTo>
                    <a:pt x="0" y="57"/>
                  </a:lnTo>
                  <a:lnTo>
                    <a:pt x="3" y="69"/>
                  </a:lnTo>
                  <a:lnTo>
                    <a:pt x="10" y="80"/>
                  </a:lnTo>
                  <a:lnTo>
                    <a:pt x="23" y="86"/>
                  </a:lnTo>
                  <a:lnTo>
                    <a:pt x="28" y="72"/>
                  </a:lnTo>
                  <a:lnTo>
                    <a:pt x="20" y="67"/>
                  </a:lnTo>
                  <a:lnTo>
                    <a:pt x="17" y="62"/>
                  </a:lnTo>
                  <a:lnTo>
                    <a:pt x="15" y="56"/>
                  </a:lnTo>
                  <a:lnTo>
                    <a:pt x="16" y="48"/>
                  </a:lnTo>
                  <a:lnTo>
                    <a:pt x="18" y="37"/>
                  </a:lnTo>
                  <a:lnTo>
                    <a:pt x="20" y="25"/>
                  </a:lnTo>
                  <a:lnTo>
                    <a:pt x="22" y="13"/>
                  </a:lnTo>
                  <a:lnTo>
                    <a:pt x="22" y="0"/>
                  </a:lnTo>
                  <a:lnTo>
                    <a:pt x="7" y="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84" name="Freeform 479">
              <a:extLst>
                <a:ext uri="{FF2B5EF4-FFF2-40B4-BE49-F238E27FC236}">
                  <a16:creationId xmlns:a16="http://schemas.microsoft.com/office/drawing/2014/main" id="{4E8C58E4-67E8-8F80-EC17-5F7D6691917E}"/>
                </a:ext>
              </a:extLst>
            </p:cNvPr>
            <p:cNvSpPr>
              <a:spLocks/>
            </p:cNvSpPr>
            <p:nvPr/>
          </p:nvSpPr>
          <p:spPr bwMode="auto">
            <a:xfrm>
              <a:off x="4352" y="2175"/>
              <a:ext cx="28" cy="77"/>
            </a:xfrm>
            <a:custGeom>
              <a:avLst/>
              <a:gdLst>
                <a:gd name="T0" fmla="*/ 3 w 31"/>
                <a:gd name="T1" fmla="*/ 3 h 87"/>
                <a:gd name="T2" fmla="*/ 4 w 31"/>
                <a:gd name="T3" fmla="*/ 10 h 87"/>
                <a:gd name="T4" fmla="*/ 3 w 31"/>
                <a:gd name="T5" fmla="*/ 16 h 87"/>
                <a:gd name="T6" fmla="*/ 1 w 31"/>
                <a:gd name="T7" fmla="*/ 24 h 87"/>
                <a:gd name="T8" fmla="*/ 0 w 31"/>
                <a:gd name="T9" fmla="*/ 33 h 87"/>
                <a:gd name="T10" fmla="*/ 0 w 31"/>
                <a:gd name="T11" fmla="*/ 42 h 87"/>
                <a:gd name="T12" fmla="*/ 2 w 31"/>
                <a:gd name="T13" fmla="*/ 52 h 87"/>
                <a:gd name="T14" fmla="*/ 7 w 31"/>
                <a:gd name="T15" fmla="*/ 65 h 87"/>
                <a:gd name="T16" fmla="*/ 16 w 31"/>
                <a:gd name="T17" fmla="*/ 77 h 87"/>
                <a:gd name="T18" fmla="*/ 28 w 31"/>
                <a:gd name="T19" fmla="*/ 68 h 87"/>
                <a:gd name="T20" fmla="*/ 20 w 31"/>
                <a:gd name="T21" fmla="*/ 58 h 87"/>
                <a:gd name="T22" fmla="*/ 15 w 31"/>
                <a:gd name="T23" fmla="*/ 49 h 87"/>
                <a:gd name="T24" fmla="*/ 14 w 31"/>
                <a:gd name="T25" fmla="*/ 42 h 87"/>
                <a:gd name="T26" fmla="*/ 14 w 31"/>
                <a:gd name="T27" fmla="*/ 34 h 87"/>
                <a:gd name="T28" fmla="*/ 15 w 31"/>
                <a:gd name="T29" fmla="*/ 27 h 87"/>
                <a:gd name="T30" fmla="*/ 17 w 31"/>
                <a:gd name="T31" fmla="*/ 19 h 87"/>
                <a:gd name="T32" fmla="*/ 18 w 31"/>
                <a:gd name="T33" fmla="*/ 10 h 87"/>
                <a:gd name="T34" fmla="*/ 17 w 31"/>
                <a:gd name="T35" fmla="*/ 0 h 87"/>
                <a:gd name="T36" fmla="*/ 3 w 31"/>
                <a:gd name="T37" fmla="*/ 3 h 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1" h="87">
                  <a:moveTo>
                    <a:pt x="3" y="3"/>
                  </a:moveTo>
                  <a:lnTo>
                    <a:pt x="4" y="11"/>
                  </a:lnTo>
                  <a:lnTo>
                    <a:pt x="3" y="18"/>
                  </a:lnTo>
                  <a:lnTo>
                    <a:pt x="1" y="27"/>
                  </a:lnTo>
                  <a:lnTo>
                    <a:pt x="0" y="37"/>
                  </a:lnTo>
                  <a:lnTo>
                    <a:pt x="0" y="48"/>
                  </a:lnTo>
                  <a:lnTo>
                    <a:pt x="2" y="59"/>
                  </a:lnTo>
                  <a:lnTo>
                    <a:pt x="8" y="73"/>
                  </a:lnTo>
                  <a:lnTo>
                    <a:pt x="18" y="87"/>
                  </a:lnTo>
                  <a:lnTo>
                    <a:pt x="31" y="77"/>
                  </a:lnTo>
                  <a:lnTo>
                    <a:pt x="22" y="65"/>
                  </a:lnTo>
                  <a:lnTo>
                    <a:pt x="17" y="55"/>
                  </a:lnTo>
                  <a:lnTo>
                    <a:pt x="16" y="47"/>
                  </a:lnTo>
                  <a:lnTo>
                    <a:pt x="16" y="38"/>
                  </a:lnTo>
                  <a:lnTo>
                    <a:pt x="17" y="31"/>
                  </a:lnTo>
                  <a:lnTo>
                    <a:pt x="19" y="21"/>
                  </a:lnTo>
                  <a:lnTo>
                    <a:pt x="20" y="11"/>
                  </a:lnTo>
                  <a:lnTo>
                    <a:pt x="19" y="0"/>
                  </a:lnTo>
                  <a:lnTo>
                    <a:pt x="3" y="3"/>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85" name="Freeform 480">
              <a:extLst>
                <a:ext uri="{FF2B5EF4-FFF2-40B4-BE49-F238E27FC236}">
                  <a16:creationId xmlns:a16="http://schemas.microsoft.com/office/drawing/2014/main" id="{22B155B8-FF93-9221-A307-42128B5EEC6E}"/>
                </a:ext>
              </a:extLst>
            </p:cNvPr>
            <p:cNvSpPr>
              <a:spLocks/>
            </p:cNvSpPr>
            <p:nvPr/>
          </p:nvSpPr>
          <p:spPr bwMode="auto">
            <a:xfrm>
              <a:off x="4568" y="2143"/>
              <a:ext cx="37" cy="92"/>
            </a:xfrm>
            <a:custGeom>
              <a:avLst/>
              <a:gdLst>
                <a:gd name="T0" fmla="*/ 0 w 42"/>
                <a:gd name="T1" fmla="*/ 3 h 102"/>
                <a:gd name="T2" fmla="*/ 1 w 42"/>
                <a:gd name="T3" fmla="*/ 7 h 102"/>
                <a:gd name="T4" fmla="*/ 1 w 42"/>
                <a:gd name="T5" fmla="*/ 12 h 102"/>
                <a:gd name="T6" fmla="*/ 1 w 42"/>
                <a:gd name="T7" fmla="*/ 15 h 102"/>
                <a:gd name="T8" fmla="*/ 1 w 42"/>
                <a:gd name="T9" fmla="*/ 21 h 102"/>
                <a:gd name="T10" fmla="*/ 2 w 42"/>
                <a:gd name="T11" fmla="*/ 25 h 102"/>
                <a:gd name="T12" fmla="*/ 2 w 42"/>
                <a:gd name="T13" fmla="*/ 30 h 102"/>
                <a:gd name="T14" fmla="*/ 3 w 42"/>
                <a:gd name="T15" fmla="*/ 36 h 102"/>
                <a:gd name="T16" fmla="*/ 4 w 42"/>
                <a:gd name="T17" fmla="*/ 42 h 102"/>
                <a:gd name="T18" fmla="*/ 4 w 42"/>
                <a:gd name="T19" fmla="*/ 47 h 102"/>
                <a:gd name="T20" fmla="*/ 5 w 42"/>
                <a:gd name="T21" fmla="*/ 54 h 102"/>
                <a:gd name="T22" fmla="*/ 8 w 42"/>
                <a:gd name="T23" fmla="*/ 60 h 102"/>
                <a:gd name="T24" fmla="*/ 10 w 42"/>
                <a:gd name="T25" fmla="*/ 67 h 102"/>
                <a:gd name="T26" fmla="*/ 13 w 42"/>
                <a:gd name="T27" fmla="*/ 72 h 102"/>
                <a:gd name="T28" fmla="*/ 17 w 42"/>
                <a:gd name="T29" fmla="*/ 78 h 102"/>
                <a:gd name="T30" fmla="*/ 21 w 42"/>
                <a:gd name="T31" fmla="*/ 85 h 102"/>
                <a:gd name="T32" fmla="*/ 26 w 42"/>
                <a:gd name="T33" fmla="*/ 92 h 102"/>
                <a:gd name="T34" fmla="*/ 37 w 42"/>
                <a:gd name="T35" fmla="*/ 83 h 102"/>
                <a:gd name="T36" fmla="*/ 32 w 42"/>
                <a:gd name="T37" fmla="*/ 77 h 102"/>
                <a:gd name="T38" fmla="*/ 29 w 42"/>
                <a:gd name="T39" fmla="*/ 72 h 102"/>
                <a:gd name="T40" fmla="*/ 26 w 42"/>
                <a:gd name="T41" fmla="*/ 66 h 102"/>
                <a:gd name="T42" fmla="*/ 23 w 42"/>
                <a:gd name="T43" fmla="*/ 60 h 102"/>
                <a:gd name="T44" fmla="*/ 21 w 42"/>
                <a:gd name="T45" fmla="*/ 55 h 102"/>
                <a:gd name="T46" fmla="*/ 19 w 42"/>
                <a:gd name="T47" fmla="*/ 51 h 102"/>
                <a:gd name="T48" fmla="*/ 19 w 42"/>
                <a:gd name="T49" fmla="*/ 46 h 102"/>
                <a:gd name="T50" fmla="*/ 17 w 42"/>
                <a:gd name="T51" fmla="*/ 40 h 102"/>
                <a:gd name="T52" fmla="*/ 17 w 42"/>
                <a:gd name="T53" fmla="*/ 34 h 102"/>
                <a:gd name="T54" fmla="*/ 16 w 42"/>
                <a:gd name="T55" fmla="*/ 30 h 102"/>
                <a:gd name="T56" fmla="*/ 16 w 42"/>
                <a:gd name="T57" fmla="*/ 24 h 102"/>
                <a:gd name="T58" fmla="*/ 16 w 42"/>
                <a:gd name="T59" fmla="*/ 19 h 102"/>
                <a:gd name="T60" fmla="*/ 16 w 42"/>
                <a:gd name="T61" fmla="*/ 14 h 102"/>
                <a:gd name="T62" fmla="*/ 15 w 42"/>
                <a:gd name="T63" fmla="*/ 9 h 102"/>
                <a:gd name="T64" fmla="*/ 14 w 42"/>
                <a:gd name="T65" fmla="*/ 5 h 102"/>
                <a:gd name="T66" fmla="*/ 13 w 42"/>
                <a:gd name="T67" fmla="*/ 0 h 102"/>
                <a:gd name="T68" fmla="*/ 0 w 42"/>
                <a:gd name="T69" fmla="*/ 3 h 1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2" h="102">
                  <a:moveTo>
                    <a:pt x="0" y="3"/>
                  </a:moveTo>
                  <a:lnTo>
                    <a:pt x="1" y="8"/>
                  </a:lnTo>
                  <a:lnTo>
                    <a:pt x="1" y="13"/>
                  </a:lnTo>
                  <a:lnTo>
                    <a:pt x="1" y="17"/>
                  </a:lnTo>
                  <a:lnTo>
                    <a:pt x="1" y="23"/>
                  </a:lnTo>
                  <a:lnTo>
                    <a:pt x="2" y="28"/>
                  </a:lnTo>
                  <a:lnTo>
                    <a:pt x="2" y="33"/>
                  </a:lnTo>
                  <a:lnTo>
                    <a:pt x="3" y="40"/>
                  </a:lnTo>
                  <a:lnTo>
                    <a:pt x="4" y="47"/>
                  </a:lnTo>
                  <a:lnTo>
                    <a:pt x="5" y="52"/>
                  </a:lnTo>
                  <a:lnTo>
                    <a:pt x="6" y="60"/>
                  </a:lnTo>
                  <a:lnTo>
                    <a:pt x="9" y="67"/>
                  </a:lnTo>
                  <a:lnTo>
                    <a:pt x="11" y="74"/>
                  </a:lnTo>
                  <a:lnTo>
                    <a:pt x="15" y="80"/>
                  </a:lnTo>
                  <a:lnTo>
                    <a:pt x="19" y="87"/>
                  </a:lnTo>
                  <a:lnTo>
                    <a:pt x="24" y="94"/>
                  </a:lnTo>
                  <a:lnTo>
                    <a:pt x="29" y="102"/>
                  </a:lnTo>
                  <a:lnTo>
                    <a:pt x="42" y="92"/>
                  </a:lnTo>
                  <a:lnTo>
                    <a:pt x="36" y="85"/>
                  </a:lnTo>
                  <a:lnTo>
                    <a:pt x="33" y="80"/>
                  </a:lnTo>
                  <a:lnTo>
                    <a:pt x="29" y="73"/>
                  </a:lnTo>
                  <a:lnTo>
                    <a:pt x="26" y="67"/>
                  </a:lnTo>
                  <a:lnTo>
                    <a:pt x="24" y="61"/>
                  </a:lnTo>
                  <a:lnTo>
                    <a:pt x="22" y="56"/>
                  </a:lnTo>
                  <a:lnTo>
                    <a:pt x="21" y="51"/>
                  </a:lnTo>
                  <a:lnTo>
                    <a:pt x="19" y="44"/>
                  </a:lnTo>
                  <a:lnTo>
                    <a:pt x="19" y="38"/>
                  </a:lnTo>
                  <a:lnTo>
                    <a:pt x="18" y="33"/>
                  </a:lnTo>
                  <a:lnTo>
                    <a:pt x="18" y="27"/>
                  </a:lnTo>
                  <a:lnTo>
                    <a:pt x="18" y="21"/>
                  </a:lnTo>
                  <a:lnTo>
                    <a:pt x="18" y="16"/>
                  </a:lnTo>
                  <a:lnTo>
                    <a:pt x="17" y="10"/>
                  </a:lnTo>
                  <a:lnTo>
                    <a:pt x="16" y="5"/>
                  </a:lnTo>
                  <a:lnTo>
                    <a:pt x="15" y="0"/>
                  </a:lnTo>
                  <a:lnTo>
                    <a:pt x="0" y="3"/>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86" name="Freeform 481">
              <a:extLst>
                <a:ext uri="{FF2B5EF4-FFF2-40B4-BE49-F238E27FC236}">
                  <a16:creationId xmlns:a16="http://schemas.microsoft.com/office/drawing/2014/main" id="{0D2E5810-3710-E332-BE40-C108DA30448C}"/>
                </a:ext>
              </a:extLst>
            </p:cNvPr>
            <p:cNvSpPr>
              <a:spLocks/>
            </p:cNvSpPr>
            <p:nvPr/>
          </p:nvSpPr>
          <p:spPr bwMode="auto">
            <a:xfrm>
              <a:off x="4693" y="2095"/>
              <a:ext cx="46" cy="83"/>
            </a:xfrm>
            <a:custGeom>
              <a:avLst/>
              <a:gdLst>
                <a:gd name="T0" fmla="*/ 0 w 51"/>
                <a:gd name="T1" fmla="*/ 3 h 94"/>
                <a:gd name="T2" fmla="*/ 1 w 51"/>
                <a:gd name="T3" fmla="*/ 11 h 94"/>
                <a:gd name="T4" fmla="*/ 3 w 51"/>
                <a:gd name="T5" fmla="*/ 21 h 94"/>
                <a:gd name="T6" fmla="*/ 5 w 51"/>
                <a:gd name="T7" fmla="*/ 33 h 94"/>
                <a:gd name="T8" fmla="*/ 8 w 51"/>
                <a:gd name="T9" fmla="*/ 45 h 94"/>
                <a:gd name="T10" fmla="*/ 13 w 51"/>
                <a:gd name="T11" fmla="*/ 56 h 94"/>
                <a:gd name="T12" fmla="*/ 19 w 51"/>
                <a:gd name="T13" fmla="*/ 65 h 94"/>
                <a:gd name="T14" fmla="*/ 28 w 51"/>
                <a:gd name="T15" fmla="*/ 76 h 94"/>
                <a:gd name="T16" fmla="*/ 40 w 51"/>
                <a:gd name="T17" fmla="*/ 83 h 94"/>
                <a:gd name="T18" fmla="*/ 46 w 51"/>
                <a:gd name="T19" fmla="*/ 72 h 94"/>
                <a:gd name="T20" fmla="*/ 37 w 51"/>
                <a:gd name="T21" fmla="*/ 65 h 94"/>
                <a:gd name="T22" fmla="*/ 31 w 51"/>
                <a:gd name="T23" fmla="*/ 58 h 94"/>
                <a:gd name="T24" fmla="*/ 26 w 51"/>
                <a:gd name="T25" fmla="*/ 49 h 94"/>
                <a:gd name="T26" fmla="*/ 21 w 51"/>
                <a:gd name="T27" fmla="*/ 40 h 94"/>
                <a:gd name="T28" fmla="*/ 18 w 51"/>
                <a:gd name="T29" fmla="*/ 29 h 94"/>
                <a:gd name="T30" fmla="*/ 16 w 51"/>
                <a:gd name="T31" fmla="*/ 19 h 94"/>
                <a:gd name="T32" fmla="*/ 15 w 51"/>
                <a:gd name="T33" fmla="*/ 10 h 94"/>
                <a:gd name="T34" fmla="*/ 14 w 51"/>
                <a:gd name="T35" fmla="*/ 0 h 94"/>
                <a:gd name="T36" fmla="*/ 0 w 51"/>
                <a:gd name="T37" fmla="*/ 3 h 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1" h="94">
                  <a:moveTo>
                    <a:pt x="0" y="3"/>
                  </a:moveTo>
                  <a:lnTo>
                    <a:pt x="1" y="13"/>
                  </a:lnTo>
                  <a:lnTo>
                    <a:pt x="3" y="24"/>
                  </a:lnTo>
                  <a:lnTo>
                    <a:pt x="5" y="37"/>
                  </a:lnTo>
                  <a:lnTo>
                    <a:pt x="9" y="51"/>
                  </a:lnTo>
                  <a:lnTo>
                    <a:pt x="14" y="63"/>
                  </a:lnTo>
                  <a:lnTo>
                    <a:pt x="21" y="74"/>
                  </a:lnTo>
                  <a:lnTo>
                    <a:pt x="31" y="86"/>
                  </a:lnTo>
                  <a:lnTo>
                    <a:pt x="44" y="94"/>
                  </a:lnTo>
                  <a:lnTo>
                    <a:pt x="51" y="81"/>
                  </a:lnTo>
                  <a:lnTo>
                    <a:pt x="41" y="74"/>
                  </a:lnTo>
                  <a:lnTo>
                    <a:pt x="34" y="66"/>
                  </a:lnTo>
                  <a:lnTo>
                    <a:pt x="29" y="56"/>
                  </a:lnTo>
                  <a:lnTo>
                    <a:pt x="23" y="45"/>
                  </a:lnTo>
                  <a:lnTo>
                    <a:pt x="20" y="33"/>
                  </a:lnTo>
                  <a:lnTo>
                    <a:pt x="18" y="22"/>
                  </a:lnTo>
                  <a:lnTo>
                    <a:pt x="17" y="11"/>
                  </a:lnTo>
                  <a:lnTo>
                    <a:pt x="15" y="0"/>
                  </a:lnTo>
                  <a:lnTo>
                    <a:pt x="0" y="3"/>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87" name="Freeform 482">
              <a:extLst>
                <a:ext uri="{FF2B5EF4-FFF2-40B4-BE49-F238E27FC236}">
                  <a16:creationId xmlns:a16="http://schemas.microsoft.com/office/drawing/2014/main" id="{6CFF0D13-824E-8978-7973-2A3E66C0907F}"/>
                </a:ext>
              </a:extLst>
            </p:cNvPr>
            <p:cNvSpPr>
              <a:spLocks/>
            </p:cNvSpPr>
            <p:nvPr/>
          </p:nvSpPr>
          <p:spPr bwMode="auto">
            <a:xfrm>
              <a:off x="4867" y="2009"/>
              <a:ext cx="43" cy="72"/>
            </a:xfrm>
            <a:custGeom>
              <a:avLst/>
              <a:gdLst>
                <a:gd name="T0" fmla="*/ 0 w 49"/>
                <a:gd name="T1" fmla="*/ 2 h 81"/>
                <a:gd name="T2" fmla="*/ 2 w 49"/>
                <a:gd name="T3" fmla="*/ 11 h 81"/>
                <a:gd name="T4" fmla="*/ 4 w 49"/>
                <a:gd name="T5" fmla="*/ 19 h 81"/>
                <a:gd name="T6" fmla="*/ 7 w 49"/>
                <a:gd name="T7" fmla="*/ 26 h 81"/>
                <a:gd name="T8" fmla="*/ 11 w 49"/>
                <a:gd name="T9" fmla="*/ 34 h 81"/>
                <a:gd name="T10" fmla="*/ 15 w 49"/>
                <a:gd name="T11" fmla="*/ 43 h 81"/>
                <a:gd name="T12" fmla="*/ 19 w 49"/>
                <a:gd name="T13" fmla="*/ 52 h 81"/>
                <a:gd name="T14" fmla="*/ 25 w 49"/>
                <a:gd name="T15" fmla="*/ 61 h 81"/>
                <a:gd name="T16" fmla="*/ 32 w 49"/>
                <a:gd name="T17" fmla="*/ 72 h 81"/>
                <a:gd name="T18" fmla="*/ 43 w 49"/>
                <a:gd name="T19" fmla="*/ 66 h 81"/>
                <a:gd name="T20" fmla="*/ 36 w 49"/>
                <a:gd name="T21" fmla="*/ 54 h 81"/>
                <a:gd name="T22" fmla="*/ 31 w 49"/>
                <a:gd name="T23" fmla="*/ 45 h 81"/>
                <a:gd name="T24" fmla="*/ 26 w 49"/>
                <a:gd name="T25" fmla="*/ 36 h 81"/>
                <a:gd name="T26" fmla="*/ 23 w 49"/>
                <a:gd name="T27" fmla="*/ 28 h 81"/>
                <a:gd name="T28" fmla="*/ 19 w 49"/>
                <a:gd name="T29" fmla="*/ 21 h 81"/>
                <a:gd name="T30" fmla="*/ 17 w 49"/>
                <a:gd name="T31" fmla="*/ 14 h 81"/>
                <a:gd name="T32" fmla="*/ 15 w 49"/>
                <a:gd name="T33" fmla="*/ 8 h 81"/>
                <a:gd name="T34" fmla="*/ 14 w 49"/>
                <a:gd name="T35" fmla="*/ 0 h 81"/>
                <a:gd name="T36" fmla="*/ 0 w 49"/>
                <a:gd name="T37" fmla="*/ 2 h 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9" h="81">
                  <a:moveTo>
                    <a:pt x="0" y="2"/>
                  </a:moveTo>
                  <a:lnTo>
                    <a:pt x="2" y="12"/>
                  </a:lnTo>
                  <a:lnTo>
                    <a:pt x="5" y="21"/>
                  </a:lnTo>
                  <a:lnTo>
                    <a:pt x="8" y="29"/>
                  </a:lnTo>
                  <a:lnTo>
                    <a:pt x="12" y="38"/>
                  </a:lnTo>
                  <a:lnTo>
                    <a:pt x="17" y="48"/>
                  </a:lnTo>
                  <a:lnTo>
                    <a:pt x="22" y="58"/>
                  </a:lnTo>
                  <a:lnTo>
                    <a:pt x="28" y="69"/>
                  </a:lnTo>
                  <a:lnTo>
                    <a:pt x="36" y="81"/>
                  </a:lnTo>
                  <a:lnTo>
                    <a:pt x="49" y="74"/>
                  </a:lnTo>
                  <a:lnTo>
                    <a:pt x="41" y="61"/>
                  </a:lnTo>
                  <a:lnTo>
                    <a:pt x="35" y="51"/>
                  </a:lnTo>
                  <a:lnTo>
                    <a:pt x="30" y="40"/>
                  </a:lnTo>
                  <a:lnTo>
                    <a:pt x="26" y="32"/>
                  </a:lnTo>
                  <a:lnTo>
                    <a:pt x="22" y="24"/>
                  </a:lnTo>
                  <a:lnTo>
                    <a:pt x="19" y="16"/>
                  </a:lnTo>
                  <a:lnTo>
                    <a:pt x="17" y="9"/>
                  </a:lnTo>
                  <a:lnTo>
                    <a:pt x="16" y="0"/>
                  </a:lnTo>
                  <a:lnTo>
                    <a:pt x="0" y="2"/>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88" name="Freeform 483">
              <a:extLst>
                <a:ext uri="{FF2B5EF4-FFF2-40B4-BE49-F238E27FC236}">
                  <a16:creationId xmlns:a16="http://schemas.microsoft.com/office/drawing/2014/main" id="{9C303FBE-DEF9-8B67-647A-912A86F5CB99}"/>
                </a:ext>
              </a:extLst>
            </p:cNvPr>
            <p:cNvSpPr>
              <a:spLocks/>
            </p:cNvSpPr>
            <p:nvPr/>
          </p:nvSpPr>
          <p:spPr bwMode="auto">
            <a:xfrm>
              <a:off x="3438" y="3484"/>
              <a:ext cx="92" cy="32"/>
            </a:xfrm>
            <a:custGeom>
              <a:avLst/>
              <a:gdLst>
                <a:gd name="T0" fmla="*/ 0 w 102"/>
                <a:gd name="T1" fmla="*/ 11 h 37"/>
                <a:gd name="T2" fmla="*/ 5 w 102"/>
                <a:gd name="T3" fmla="*/ 14 h 37"/>
                <a:gd name="T4" fmla="*/ 8 w 102"/>
                <a:gd name="T5" fmla="*/ 16 h 37"/>
                <a:gd name="T6" fmla="*/ 13 w 102"/>
                <a:gd name="T7" fmla="*/ 19 h 37"/>
                <a:gd name="T8" fmla="*/ 17 w 102"/>
                <a:gd name="T9" fmla="*/ 20 h 37"/>
                <a:gd name="T10" fmla="*/ 23 w 102"/>
                <a:gd name="T11" fmla="*/ 22 h 37"/>
                <a:gd name="T12" fmla="*/ 26 w 102"/>
                <a:gd name="T13" fmla="*/ 23 h 37"/>
                <a:gd name="T14" fmla="*/ 32 w 102"/>
                <a:gd name="T15" fmla="*/ 25 h 37"/>
                <a:gd name="T16" fmla="*/ 37 w 102"/>
                <a:gd name="T17" fmla="*/ 26 h 37"/>
                <a:gd name="T18" fmla="*/ 43 w 102"/>
                <a:gd name="T19" fmla="*/ 27 h 37"/>
                <a:gd name="T20" fmla="*/ 49 w 102"/>
                <a:gd name="T21" fmla="*/ 28 h 37"/>
                <a:gd name="T22" fmla="*/ 55 w 102"/>
                <a:gd name="T23" fmla="*/ 29 h 37"/>
                <a:gd name="T24" fmla="*/ 60 w 102"/>
                <a:gd name="T25" fmla="*/ 29 h 37"/>
                <a:gd name="T26" fmla="*/ 69 w 102"/>
                <a:gd name="T27" fmla="*/ 30 h 37"/>
                <a:gd name="T28" fmla="*/ 75 w 102"/>
                <a:gd name="T29" fmla="*/ 31 h 37"/>
                <a:gd name="T30" fmla="*/ 82 w 102"/>
                <a:gd name="T31" fmla="*/ 32 h 37"/>
                <a:gd name="T32" fmla="*/ 90 w 102"/>
                <a:gd name="T33" fmla="*/ 32 h 37"/>
                <a:gd name="T34" fmla="*/ 92 w 102"/>
                <a:gd name="T35" fmla="*/ 19 h 37"/>
                <a:gd name="T36" fmla="*/ 84 w 102"/>
                <a:gd name="T37" fmla="*/ 19 h 37"/>
                <a:gd name="T38" fmla="*/ 77 w 102"/>
                <a:gd name="T39" fmla="*/ 17 h 37"/>
                <a:gd name="T40" fmla="*/ 69 w 102"/>
                <a:gd name="T41" fmla="*/ 17 h 37"/>
                <a:gd name="T42" fmla="*/ 62 w 102"/>
                <a:gd name="T43" fmla="*/ 16 h 37"/>
                <a:gd name="T44" fmla="*/ 56 w 102"/>
                <a:gd name="T45" fmla="*/ 16 h 37"/>
                <a:gd name="T46" fmla="*/ 51 w 102"/>
                <a:gd name="T47" fmla="*/ 15 h 37"/>
                <a:gd name="T48" fmla="*/ 45 w 102"/>
                <a:gd name="T49" fmla="*/ 14 h 37"/>
                <a:gd name="T50" fmla="*/ 40 w 102"/>
                <a:gd name="T51" fmla="*/ 13 h 37"/>
                <a:gd name="T52" fmla="*/ 35 w 102"/>
                <a:gd name="T53" fmla="*/ 11 h 37"/>
                <a:gd name="T54" fmla="*/ 31 w 102"/>
                <a:gd name="T55" fmla="*/ 11 h 37"/>
                <a:gd name="T56" fmla="*/ 26 w 102"/>
                <a:gd name="T57" fmla="*/ 10 h 37"/>
                <a:gd name="T58" fmla="*/ 23 w 102"/>
                <a:gd name="T59" fmla="*/ 8 h 37"/>
                <a:gd name="T60" fmla="*/ 18 w 102"/>
                <a:gd name="T61" fmla="*/ 6 h 37"/>
                <a:gd name="T62" fmla="*/ 14 w 102"/>
                <a:gd name="T63" fmla="*/ 4 h 37"/>
                <a:gd name="T64" fmla="*/ 11 w 102"/>
                <a:gd name="T65" fmla="*/ 3 h 37"/>
                <a:gd name="T66" fmla="*/ 7 w 102"/>
                <a:gd name="T67" fmla="*/ 0 h 37"/>
                <a:gd name="T68" fmla="*/ 0 w 102"/>
                <a:gd name="T69" fmla="*/ 11 h 3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2" h="37">
                  <a:moveTo>
                    <a:pt x="0" y="13"/>
                  </a:moveTo>
                  <a:lnTo>
                    <a:pt x="5" y="16"/>
                  </a:lnTo>
                  <a:lnTo>
                    <a:pt x="9" y="18"/>
                  </a:lnTo>
                  <a:lnTo>
                    <a:pt x="14" y="22"/>
                  </a:lnTo>
                  <a:lnTo>
                    <a:pt x="19" y="23"/>
                  </a:lnTo>
                  <a:lnTo>
                    <a:pt x="25" y="25"/>
                  </a:lnTo>
                  <a:lnTo>
                    <a:pt x="29" y="27"/>
                  </a:lnTo>
                  <a:lnTo>
                    <a:pt x="35" y="29"/>
                  </a:lnTo>
                  <a:lnTo>
                    <a:pt x="41" y="30"/>
                  </a:lnTo>
                  <a:lnTo>
                    <a:pt x="48" y="31"/>
                  </a:lnTo>
                  <a:lnTo>
                    <a:pt x="54" y="32"/>
                  </a:lnTo>
                  <a:lnTo>
                    <a:pt x="61" y="33"/>
                  </a:lnTo>
                  <a:lnTo>
                    <a:pt x="67" y="34"/>
                  </a:lnTo>
                  <a:lnTo>
                    <a:pt x="76" y="35"/>
                  </a:lnTo>
                  <a:lnTo>
                    <a:pt x="83" y="36"/>
                  </a:lnTo>
                  <a:lnTo>
                    <a:pt x="91" y="37"/>
                  </a:lnTo>
                  <a:lnTo>
                    <a:pt x="100" y="37"/>
                  </a:lnTo>
                  <a:lnTo>
                    <a:pt x="102" y="22"/>
                  </a:lnTo>
                  <a:lnTo>
                    <a:pt x="93" y="22"/>
                  </a:lnTo>
                  <a:lnTo>
                    <a:pt x="85" y="20"/>
                  </a:lnTo>
                  <a:lnTo>
                    <a:pt x="76" y="20"/>
                  </a:lnTo>
                  <a:lnTo>
                    <a:pt x="69" y="18"/>
                  </a:lnTo>
                  <a:lnTo>
                    <a:pt x="62" y="18"/>
                  </a:lnTo>
                  <a:lnTo>
                    <a:pt x="56" y="17"/>
                  </a:lnTo>
                  <a:lnTo>
                    <a:pt x="50" y="16"/>
                  </a:lnTo>
                  <a:lnTo>
                    <a:pt x="44" y="15"/>
                  </a:lnTo>
                  <a:lnTo>
                    <a:pt x="39" y="13"/>
                  </a:lnTo>
                  <a:lnTo>
                    <a:pt x="34" y="13"/>
                  </a:lnTo>
                  <a:lnTo>
                    <a:pt x="29" y="11"/>
                  </a:lnTo>
                  <a:lnTo>
                    <a:pt x="25" y="9"/>
                  </a:lnTo>
                  <a:lnTo>
                    <a:pt x="20" y="7"/>
                  </a:lnTo>
                  <a:lnTo>
                    <a:pt x="16" y="5"/>
                  </a:lnTo>
                  <a:lnTo>
                    <a:pt x="12" y="3"/>
                  </a:lnTo>
                  <a:lnTo>
                    <a:pt x="8" y="0"/>
                  </a:lnTo>
                  <a:lnTo>
                    <a:pt x="0" y="13"/>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89" name="Freeform 484">
              <a:extLst>
                <a:ext uri="{FF2B5EF4-FFF2-40B4-BE49-F238E27FC236}">
                  <a16:creationId xmlns:a16="http://schemas.microsoft.com/office/drawing/2014/main" id="{A865DFA1-CB8C-2D30-69E8-AD13D6E7A400}"/>
                </a:ext>
              </a:extLst>
            </p:cNvPr>
            <p:cNvSpPr>
              <a:spLocks/>
            </p:cNvSpPr>
            <p:nvPr/>
          </p:nvSpPr>
          <p:spPr bwMode="auto">
            <a:xfrm>
              <a:off x="3445" y="3450"/>
              <a:ext cx="92" cy="33"/>
            </a:xfrm>
            <a:custGeom>
              <a:avLst/>
              <a:gdLst>
                <a:gd name="T0" fmla="*/ 0 w 102"/>
                <a:gd name="T1" fmla="*/ 10 h 38"/>
                <a:gd name="T2" fmla="*/ 5 w 102"/>
                <a:gd name="T3" fmla="*/ 13 h 38"/>
                <a:gd name="T4" fmla="*/ 8 w 102"/>
                <a:gd name="T5" fmla="*/ 16 h 38"/>
                <a:gd name="T6" fmla="*/ 13 w 102"/>
                <a:gd name="T7" fmla="*/ 18 h 38"/>
                <a:gd name="T8" fmla="*/ 17 w 102"/>
                <a:gd name="T9" fmla="*/ 21 h 38"/>
                <a:gd name="T10" fmla="*/ 23 w 102"/>
                <a:gd name="T11" fmla="*/ 22 h 38"/>
                <a:gd name="T12" fmla="*/ 27 w 102"/>
                <a:gd name="T13" fmla="*/ 23 h 38"/>
                <a:gd name="T14" fmla="*/ 32 w 102"/>
                <a:gd name="T15" fmla="*/ 24 h 38"/>
                <a:gd name="T16" fmla="*/ 37 w 102"/>
                <a:gd name="T17" fmla="*/ 26 h 38"/>
                <a:gd name="T18" fmla="*/ 43 w 102"/>
                <a:gd name="T19" fmla="*/ 27 h 38"/>
                <a:gd name="T20" fmla="*/ 49 w 102"/>
                <a:gd name="T21" fmla="*/ 28 h 38"/>
                <a:gd name="T22" fmla="*/ 55 w 102"/>
                <a:gd name="T23" fmla="*/ 29 h 38"/>
                <a:gd name="T24" fmla="*/ 61 w 102"/>
                <a:gd name="T25" fmla="*/ 30 h 38"/>
                <a:gd name="T26" fmla="*/ 69 w 102"/>
                <a:gd name="T27" fmla="*/ 30 h 38"/>
                <a:gd name="T28" fmla="*/ 75 w 102"/>
                <a:gd name="T29" fmla="*/ 31 h 38"/>
                <a:gd name="T30" fmla="*/ 83 w 102"/>
                <a:gd name="T31" fmla="*/ 32 h 38"/>
                <a:gd name="T32" fmla="*/ 91 w 102"/>
                <a:gd name="T33" fmla="*/ 33 h 38"/>
                <a:gd name="T34" fmla="*/ 92 w 102"/>
                <a:gd name="T35" fmla="*/ 18 h 38"/>
                <a:gd name="T36" fmla="*/ 84 w 102"/>
                <a:gd name="T37" fmla="*/ 18 h 38"/>
                <a:gd name="T38" fmla="*/ 77 w 102"/>
                <a:gd name="T39" fmla="*/ 17 h 38"/>
                <a:gd name="T40" fmla="*/ 69 w 102"/>
                <a:gd name="T41" fmla="*/ 17 h 38"/>
                <a:gd name="T42" fmla="*/ 62 w 102"/>
                <a:gd name="T43" fmla="*/ 16 h 38"/>
                <a:gd name="T44" fmla="*/ 57 w 102"/>
                <a:gd name="T45" fmla="*/ 16 h 38"/>
                <a:gd name="T46" fmla="*/ 51 w 102"/>
                <a:gd name="T47" fmla="*/ 14 h 38"/>
                <a:gd name="T48" fmla="*/ 45 w 102"/>
                <a:gd name="T49" fmla="*/ 13 h 38"/>
                <a:gd name="T50" fmla="*/ 41 w 102"/>
                <a:gd name="T51" fmla="*/ 12 h 38"/>
                <a:gd name="T52" fmla="*/ 36 w 102"/>
                <a:gd name="T53" fmla="*/ 11 h 38"/>
                <a:gd name="T54" fmla="*/ 32 w 102"/>
                <a:gd name="T55" fmla="*/ 10 h 38"/>
                <a:gd name="T56" fmla="*/ 26 w 102"/>
                <a:gd name="T57" fmla="*/ 9 h 38"/>
                <a:gd name="T58" fmla="*/ 23 w 102"/>
                <a:gd name="T59" fmla="*/ 8 h 38"/>
                <a:gd name="T60" fmla="*/ 19 w 102"/>
                <a:gd name="T61" fmla="*/ 5 h 38"/>
                <a:gd name="T62" fmla="*/ 15 w 102"/>
                <a:gd name="T63" fmla="*/ 4 h 38"/>
                <a:gd name="T64" fmla="*/ 11 w 102"/>
                <a:gd name="T65" fmla="*/ 2 h 38"/>
                <a:gd name="T66" fmla="*/ 7 w 102"/>
                <a:gd name="T67" fmla="*/ 0 h 38"/>
                <a:gd name="T68" fmla="*/ 0 w 102"/>
                <a:gd name="T69" fmla="*/ 10 h 3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2" h="38">
                  <a:moveTo>
                    <a:pt x="0" y="12"/>
                  </a:moveTo>
                  <a:lnTo>
                    <a:pt x="5" y="15"/>
                  </a:lnTo>
                  <a:lnTo>
                    <a:pt x="9" y="18"/>
                  </a:lnTo>
                  <a:lnTo>
                    <a:pt x="14" y="21"/>
                  </a:lnTo>
                  <a:lnTo>
                    <a:pt x="19" y="24"/>
                  </a:lnTo>
                  <a:lnTo>
                    <a:pt x="25" y="25"/>
                  </a:lnTo>
                  <a:lnTo>
                    <a:pt x="30" y="27"/>
                  </a:lnTo>
                  <a:lnTo>
                    <a:pt x="36" y="28"/>
                  </a:lnTo>
                  <a:lnTo>
                    <a:pt x="41" y="30"/>
                  </a:lnTo>
                  <a:lnTo>
                    <a:pt x="48" y="31"/>
                  </a:lnTo>
                  <a:lnTo>
                    <a:pt x="54" y="32"/>
                  </a:lnTo>
                  <a:lnTo>
                    <a:pt x="61" y="33"/>
                  </a:lnTo>
                  <a:lnTo>
                    <a:pt x="68" y="34"/>
                  </a:lnTo>
                  <a:lnTo>
                    <a:pt x="76" y="35"/>
                  </a:lnTo>
                  <a:lnTo>
                    <a:pt x="83" y="36"/>
                  </a:lnTo>
                  <a:lnTo>
                    <a:pt x="92" y="37"/>
                  </a:lnTo>
                  <a:lnTo>
                    <a:pt x="101" y="38"/>
                  </a:lnTo>
                  <a:lnTo>
                    <a:pt x="102" y="21"/>
                  </a:lnTo>
                  <a:lnTo>
                    <a:pt x="93" y="21"/>
                  </a:lnTo>
                  <a:lnTo>
                    <a:pt x="85" y="19"/>
                  </a:lnTo>
                  <a:lnTo>
                    <a:pt x="77" y="19"/>
                  </a:lnTo>
                  <a:lnTo>
                    <a:pt x="69" y="18"/>
                  </a:lnTo>
                  <a:lnTo>
                    <a:pt x="63" y="18"/>
                  </a:lnTo>
                  <a:lnTo>
                    <a:pt x="56" y="16"/>
                  </a:lnTo>
                  <a:lnTo>
                    <a:pt x="50" y="15"/>
                  </a:lnTo>
                  <a:lnTo>
                    <a:pt x="45" y="14"/>
                  </a:lnTo>
                  <a:lnTo>
                    <a:pt x="40" y="13"/>
                  </a:lnTo>
                  <a:lnTo>
                    <a:pt x="35" y="12"/>
                  </a:lnTo>
                  <a:lnTo>
                    <a:pt x="29" y="10"/>
                  </a:lnTo>
                  <a:lnTo>
                    <a:pt x="25" y="9"/>
                  </a:lnTo>
                  <a:lnTo>
                    <a:pt x="21" y="6"/>
                  </a:lnTo>
                  <a:lnTo>
                    <a:pt x="17" y="5"/>
                  </a:lnTo>
                  <a:lnTo>
                    <a:pt x="12" y="2"/>
                  </a:lnTo>
                  <a:lnTo>
                    <a:pt x="8" y="0"/>
                  </a:lnTo>
                  <a:lnTo>
                    <a:pt x="0" y="12"/>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90" name="Freeform 485">
              <a:extLst>
                <a:ext uri="{FF2B5EF4-FFF2-40B4-BE49-F238E27FC236}">
                  <a16:creationId xmlns:a16="http://schemas.microsoft.com/office/drawing/2014/main" id="{7CBEAF11-D5F2-289A-9FAE-DB07612CD29D}"/>
                </a:ext>
              </a:extLst>
            </p:cNvPr>
            <p:cNvSpPr>
              <a:spLocks/>
            </p:cNvSpPr>
            <p:nvPr/>
          </p:nvSpPr>
          <p:spPr bwMode="auto">
            <a:xfrm>
              <a:off x="3484" y="3312"/>
              <a:ext cx="98" cy="19"/>
            </a:xfrm>
            <a:custGeom>
              <a:avLst/>
              <a:gdLst>
                <a:gd name="T0" fmla="*/ 0 w 110"/>
                <a:gd name="T1" fmla="*/ 11 h 22"/>
                <a:gd name="T2" fmla="*/ 5 w 110"/>
                <a:gd name="T3" fmla="*/ 14 h 22"/>
                <a:gd name="T4" fmla="*/ 10 w 110"/>
                <a:gd name="T5" fmla="*/ 16 h 22"/>
                <a:gd name="T6" fmla="*/ 14 w 110"/>
                <a:gd name="T7" fmla="*/ 16 h 22"/>
                <a:gd name="T8" fmla="*/ 20 w 110"/>
                <a:gd name="T9" fmla="*/ 18 h 22"/>
                <a:gd name="T10" fmla="*/ 25 w 110"/>
                <a:gd name="T11" fmla="*/ 19 h 22"/>
                <a:gd name="T12" fmla="*/ 31 w 110"/>
                <a:gd name="T13" fmla="*/ 19 h 22"/>
                <a:gd name="T14" fmla="*/ 37 w 110"/>
                <a:gd name="T15" fmla="*/ 19 h 22"/>
                <a:gd name="T16" fmla="*/ 43 w 110"/>
                <a:gd name="T17" fmla="*/ 18 h 22"/>
                <a:gd name="T18" fmla="*/ 48 w 110"/>
                <a:gd name="T19" fmla="*/ 18 h 22"/>
                <a:gd name="T20" fmla="*/ 54 w 110"/>
                <a:gd name="T21" fmla="*/ 17 h 22"/>
                <a:gd name="T22" fmla="*/ 61 w 110"/>
                <a:gd name="T23" fmla="*/ 16 h 22"/>
                <a:gd name="T24" fmla="*/ 68 w 110"/>
                <a:gd name="T25" fmla="*/ 16 h 22"/>
                <a:gd name="T26" fmla="*/ 74 w 110"/>
                <a:gd name="T27" fmla="*/ 16 h 22"/>
                <a:gd name="T28" fmla="*/ 81 w 110"/>
                <a:gd name="T29" fmla="*/ 16 h 22"/>
                <a:gd name="T30" fmla="*/ 89 w 110"/>
                <a:gd name="T31" fmla="*/ 16 h 22"/>
                <a:gd name="T32" fmla="*/ 97 w 110"/>
                <a:gd name="T33" fmla="*/ 16 h 22"/>
                <a:gd name="T34" fmla="*/ 98 w 110"/>
                <a:gd name="T35" fmla="*/ 4 h 22"/>
                <a:gd name="T36" fmla="*/ 90 w 110"/>
                <a:gd name="T37" fmla="*/ 3 h 22"/>
                <a:gd name="T38" fmla="*/ 81 w 110"/>
                <a:gd name="T39" fmla="*/ 3 h 22"/>
                <a:gd name="T40" fmla="*/ 74 w 110"/>
                <a:gd name="T41" fmla="*/ 3 h 22"/>
                <a:gd name="T42" fmla="*/ 68 w 110"/>
                <a:gd name="T43" fmla="*/ 3 h 22"/>
                <a:gd name="T44" fmla="*/ 60 w 110"/>
                <a:gd name="T45" fmla="*/ 4 h 22"/>
                <a:gd name="T46" fmla="*/ 53 w 110"/>
                <a:gd name="T47" fmla="*/ 4 h 22"/>
                <a:gd name="T48" fmla="*/ 47 w 110"/>
                <a:gd name="T49" fmla="*/ 4 h 22"/>
                <a:gd name="T50" fmla="*/ 42 w 110"/>
                <a:gd name="T51" fmla="*/ 5 h 22"/>
                <a:gd name="T52" fmla="*/ 36 w 110"/>
                <a:gd name="T53" fmla="*/ 5 h 22"/>
                <a:gd name="T54" fmla="*/ 31 w 110"/>
                <a:gd name="T55" fmla="*/ 5 h 22"/>
                <a:gd name="T56" fmla="*/ 27 w 110"/>
                <a:gd name="T57" fmla="*/ 5 h 22"/>
                <a:gd name="T58" fmla="*/ 22 w 110"/>
                <a:gd name="T59" fmla="*/ 5 h 22"/>
                <a:gd name="T60" fmla="*/ 18 w 110"/>
                <a:gd name="T61" fmla="*/ 4 h 22"/>
                <a:gd name="T62" fmla="*/ 14 w 110"/>
                <a:gd name="T63" fmla="*/ 3 h 22"/>
                <a:gd name="T64" fmla="*/ 11 w 110"/>
                <a:gd name="T65" fmla="*/ 2 h 22"/>
                <a:gd name="T66" fmla="*/ 8 w 110"/>
                <a:gd name="T67" fmla="*/ 0 h 22"/>
                <a:gd name="T68" fmla="*/ 0 w 110"/>
                <a:gd name="T69" fmla="*/ 11 h 2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0" h="22">
                  <a:moveTo>
                    <a:pt x="0" y="13"/>
                  </a:moveTo>
                  <a:lnTo>
                    <a:pt x="6" y="16"/>
                  </a:lnTo>
                  <a:lnTo>
                    <a:pt x="11" y="18"/>
                  </a:lnTo>
                  <a:lnTo>
                    <a:pt x="16" y="19"/>
                  </a:lnTo>
                  <a:lnTo>
                    <a:pt x="22" y="21"/>
                  </a:lnTo>
                  <a:lnTo>
                    <a:pt x="28" y="22"/>
                  </a:lnTo>
                  <a:lnTo>
                    <a:pt x="35" y="22"/>
                  </a:lnTo>
                  <a:lnTo>
                    <a:pt x="41" y="22"/>
                  </a:lnTo>
                  <a:lnTo>
                    <a:pt x="48" y="21"/>
                  </a:lnTo>
                  <a:lnTo>
                    <a:pt x="54" y="21"/>
                  </a:lnTo>
                  <a:lnTo>
                    <a:pt x="61" y="20"/>
                  </a:lnTo>
                  <a:lnTo>
                    <a:pt x="68" y="19"/>
                  </a:lnTo>
                  <a:lnTo>
                    <a:pt x="76" y="19"/>
                  </a:lnTo>
                  <a:lnTo>
                    <a:pt x="83" y="19"/>
                  </a:lnTo>
                  <a:lnTo>
                    <a:pt x="91" y="19"/>
                  </a:lnTo>
                  <a:lnTo>
                    <a:pt x="100" y="19"/>
                  </a:lnTo>
                  <a:lnTo>
                    <a:pt x="109" y="19"/>
                  </a:lnTo>
                  <a:lnTo>
                    <a:pt x="110" y="5"/>
                  </a:lnTo>
                  <a:lnTo>
                    <a:pt x="101" y="4"/>
                  </a:lnTo>
                  <a:lnTo>
                    <a:pt x="91" y="3"/>
                  </a:lnTo>
                  <a:lnTo>
                    <a:pt x="83" y="4"/>
                  </a:lnTo>
                  <a:lnTo>
                    <a:pt x="76" y="4"/>
                  </a:lnTo>
                  <a:lnTo>
                    <a:pt x="67" y="5"/>
                  </a:lnTo>
                  <a:lnTo>
                    <a:pt x="60" y="5"/>
                  </a:lnTo>
                  <a:lnTo>
                    <a:pt x="53" y="5"/>
                  </a:lnTo>
                  <a:lnTo>
                    <a:pt x="47" y="6"/>
                  </a:lnTo>
                  <a:lnTo>
                    <a:pt x="40" y="6"/>
                  </a:lnTo>
                  <a:lnTo>
                    <a:pt x="35" y="6"/>
                  </a:lnTo>
                  <a:lnTo>
                    <a:pt x="30" y="6"/>
                  </a:lnTo>
                  <a:lnTo>
                    <a:pt x="25" y="6"/>
                  </a:lnTo>
                  <a:lnTo>
                    <a:pt x="20" y="5"/>
                  </a:lnTo>
                  <a:lnTo>
                    <a:pt x="16" y="4"/>
                  </a:lnTo>
                  <a:lnTo>
                    <a:pt x="12" y="2"/>
                  </a:lnTo>
                  <a:lnTo>
                    <a:pt x="9" y="0"/>
                  </a:lnTo>
                  <a:lnTo>
                    <a:pt x="0" y="13"/>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91" name="Freeform 486">
              <a:extLst>
                <a:ext uri="{FF2B5EF4-FFF2-40B4-BE49-F238E27FC236}">
                  <a16:creationId xmlns:a16="http://schemas.microsoft.com/office/drawing/2014/main" id="{4172624A-A52B-FAC2-0108-2EA7D3263098}"/>
                </a:ext>
              </a:extLst>
            </p:cNvPr>
            <p:cNvSpPr>
              <a:spLocks/>
            </p:cNvSpPr>
            <p:nvPr/>
          </p:nvSpPr>
          <p:spPr bwMode="auto">
            <a:xfrm>
              <a:off x="3498" y="3262"/>
              <a:ext cx="94" cy="48"/>
            </a:xfrm>
            <a:custGeom>
              <a:avLst/>
              <a:gdLst>
                <a:gd name="T0" fmla="*/ 0 w 105"/>
                <a:gd name="T1" fmla="*/ 10 h 53"/>
                <a:gd name="T2" fmla="*/ 4 w 105"/>
                <a:gd name="T3" fmla="*/ 13 h 53"/>
                <a:gd name="T4" fmla="*/ 8 w 105"/>
                <a:gd name="T5" fmla="*/ 16 h 53"/>
                <a:gd name="T6" fmla="*/ 13 w 105"/>
                <a:gd name="T7" fmla="*/ 19 h 53"/>
                <a:gd name="T8" fmla="*/ 17 w 105"/>
                <a:gd name="T9" fmla="*/ 22 h 53"/>
                <a:gd name="T10" fmla="*/ 21 w 105"/>
                <a:gd name="T11" fmla="*/ 25 h 53"/>
                <a:gd name="T12" fmla="*/ 27 w 105"/>
                <a:gd name="T13" fmla="*/ 27 h 53"/>
                <a:gd name="T14" fmla="*/ 31 w 105"/>
                <a:gd name="T15" fmla="*/ 30 h 53"/>
                <a:gd name="T16" fmla="*/ 38 w 105"/>
                <a:gd name="T17" fmla="*/ 34 h 53"/>
                <a:gd name="T18" fmla="*/ 43 w 105"/>
                <a:gd name="T19" fmla="*/ 36 h 53"/>
                <a:gd name="T20" fmla="*/ 49 w 105"/>
                <a:gd name="T21" fmla="*/ 38 h 53"/>
                <a:gd name="T22" fmla="*/ 56 w 105"/>
                <a:gd name="T23" fmla="*/ 41 h 53"/>
                <a:gd name="T24" fmla="*/ 63 w 105"/>
                <a:gd name="T25" fmla="*/ 43 h 53"/>
                <a:gd name="T26" fmla="*/ 69 w 105"/>
                <a:gd name="T27" fmla="*/ 44 h 53"/>
                <a:gd name="T28" fmla="*/ 77 w 105"/>
                <a:gd name="T29" fmla="*/ 46 h 53"/>
                <a:gd name="T30" fmla="*/ 84 w 105"/>
                <a:gd name="T31" fmla="*/ 47 h 53"/>
                <a:gd name="T32" fmla="*/ 93 w 105"/>
                <a:gd name="T33" fmla="*/ 48 h 53"/>
                <a:gd name="T34" fmla="*/ 94 w 105"/>
                <a:gd name="T35" fmla="*/ 34 h 53"/>
                <a:gd name="T36" fmla="*/ 87 w 105"/>
                <a:gd name="T37" fmla="*/ 34 h 53"/>
                <a:gd name="T38" fmla="*/ 79 w 105"/>
                <a:gd name="T39" fmla="*/ 32 h 53"/>
                <a:gd name="T40" fmla="*/ 73 w 105"/>
                <a:gd name="T41" fmla="*/ 30 h 53"/>
                <a:gd name="T42" fmla="*/ 66 w 105"/>
                <a:gd name="T43" fmla="*/ 28 h 53"/>
                <a:gd name="T44" fmla="*/ 59 w 105"/>
                <a:gd name="T45" fmla="*/ 27 h 53"/>
                <a:gd name="T46" fmla="*/ 54 w 105"/>
                <a:gd name="T47" fmla="*/ 25 h 53"/>
                <a:gd name="T48" fmla="*/ 47 w 105"/>
                <a:gd name="T49" fmla="*/ 23 h 53"/>
                <a:gd name="T50" fmla="*/ 43 w 105"/>
                <a:gd name="T51" fmla="*/ 21 h 53"/>
                <a:gd name="T52" fmla="*/ 38 w 105"/>
                <a:gd name="T53" fmla="*/ 18 h 53"/>
                <a:gd name="T54" fmla="*/ 33 w 105"/>
                <a:gd name="T55" fmla="*/ 15 h 53"/>
                <a:gd name="T56" fmla="*/ 29 w 105"/>
                <a:gd name="T57" fmla="*/ 13 h 53"/>
                <a:gd name="T58" fmla="*/ 24 w 105"/>
                <a:gd name="T59" fmla="*/ 10 h 53"/>
                <a:gd name="T60" fmla="*/ 21 w 105"/>
                <a:gd name="T61" fmla="*/ 7 h 53"/>
                <a:gd name="T62" fmla="*/ 16 w 105"/>
                <a:gd name="T63" fmla="*/ 5 h 53"/>
                <a:gd name="T64" fmla="*/ 13 w 105"/>
                <a:gd name="T65" fmla="*/ 2 h 53"/>
                <a:gd name="T66" fmla="*/ 8 w 105"/>
                <a:gd name="T67" fmla="*/ 0 h 53"/>
                <a:gd name="T68" fmla="*/ 0 w 105"/>
                <a:gd name="T69" fmla="*/ 10 h 5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5" h="53">
                  <a:moveTo>
                    <a:pt x="0" y="11"/>
                  </a:moveTo>
                  <a:lnTo>
                    <a:pt x="4" y="14"/>
                  </a:lnTo>
                  <a:lnTo>
                    <a:pt x="9" y="18"/>
                  </a:lnTo>
                  <a:lnTo>
                    <a:pt x="14" y="21"/>
                  </a:lnTo>
                  <a:lnTo>
                    <a:pt x="19" y="24"/>
                  </a:lnTo>
                  <a:lnTo>
                    <a:pt x="24" y="28"/>
                  </a:lnTo>
                  <a:lnTo>
                    <a:pt x="30" y="30"/>
                  </a:lnTo>
                  <a:lnTo>
                    <a:pt x="35" y="33"/>
                  </a:lnTo>
                  <a:lnTo>
                    <a:pt x="42" y="37"/>
                  </a:lnTo>
                  <a:lnTo>
                    <a:pt x="48" y="40"/>
                  </a:lnTo>
                  <a:lnTo>
                    <a:pt x="55" y="42"/>
                  </a:lnTo>
                  <a:lnTo>
                    <a:pt x="62" y="45"/>
                  </a:lnTo>
                  <a:lnTo>
                    <a:pt x="70" y="47"/>
                  </a:lnTo>
                  <a:lnTo>
                    <a:pt x="77" y="49"/>
                  </a:lnTo>
                  <a:lnTo>
                    <a:pt x="86" y="51"/>
                  </a:lnTo>
                  <a:lnTo>
                    <a:pt x="94" y="52"/>
                  </a:lnTo>
                  <a:lnTo>
                    <a:pt x="104" y="53"/>
                  </a:lnTo>
                  <a:lnTo>
                    <a:pt x="105" y="38"/>
                  </a:lnTo>
                  <a:lnTo>
                    <a:pt x="97" y="37"/>
                  </a:lnTo>
                  <a:lnTo>
                    <a:pt x="88" y="35"/>
                  </a:lnTo>
                  <a:lnTo>
                    <a:pt x="81" y="33"/>
                  </a:lnTo>
                  <a:lnTo>
                    <a:pt x="74" y="31"/>
                  </a:lnTo>
                  <a:lnTo>
                    <a:pt x="66" y="30"/>
                  </a:lnTo>
                  <a:lnTo>
                    <a:pt x="60" y="28"/>
                  </a:lnTo>
                  <a:lnTo>
                    <a:pt x="53" y="25"/>
                  </a:lnTo>
                  <a:lnTo>
                    <a:pt x="48" y="23"/>
                  </a:lnTo>
                  <a:lnTo>
                    <a:pt x="43" y="20"/>
                  </a:lnTo>
                  <a:lnTo>
                    <a:pt x="37" y="17"/>
                  </a:lnTo>
                  <a:lnTo>
                    <a:pt x="32" y="14"/>
                  </a:lnTo>
                  <a:lnTo>
                    <a:pt x="27" y="11"/>
                  </a:lnTo>
                  <a:lnTo>
                    <a:pt x="23" y="8"/>
                  </a:lnTo>
                  <a:lnTo>
                    <a:pt x="18" y="5"/>
                  </a:lnTo>
                  <a:lnTo>
                    <a:pt x="14" y="2"/>
                  </a:lnTo>
                  <a:lnTo>
                    <a:pt x="9" y="0"/>
                  </a:lnTo>
                  <a:lnTo>
                    <a:pt x="0" y="1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92" name="Freeform 487">
              <a:extLst>
                <a:ext uri="{FF2B5EF4-FFF2-40B4-BE49-F238E27FC236}">
                  <a16:creationId xmlns:a16="http://schemas.microsoft.com/office/drawing/2014/main" id="{475338CB-D16C-ECAF-D5B1-E027B7FDFC02}"/>
                </a:ext>
              </a:extLst>
            </p:cNvPr>
            <p:cNvSpPr>
              <a:spLocks/>
            </p:cNvSpPr>
            <p:nvPr/>
          </p:nvSpPr>
          <p:spPr bwMode="auto">
            <a:xfrm>
              <a:off x="3555" y="3054"/>
              <a:ext cx="106" cy="55"/>
            </a:xfrm>
            <a:custGeom>
              <a:avLst/>
              <a:gdLst>
                <a:gd name="T0" fmla="*/ 0 w 118"/>
                <a:gd name="T1" fmla="*/ 11 h 62"/>
                <a:gd name="T2" fmla="*/ 4 w 118"/>
                <a:gd name="T3" fmla="*/ 14 h 62"/>
                <a:gd name="T4" fmla="*/ 9 w 118"/>
                <a:gd name="T5" fmla="*/ 17 h 62"/>
                <a:gd name="T6" fmla="*/ 13 w 118"/>
                <a:gd name="T7" fmla="*/ 20 h 62"/>
                <a:gd name="T8" fmla="*/ 19 w 118"/>
                <a:gd name="T9" fmla="*/ 24 h 62"/>
                <a:gd name="T10" fmla="*/ 24 w 118"/>
                <a:gd name="T11" fmla="*/ 27 h 62"/>
                <a:gd name="T12" fmla="*/ 31 w 118"/>
                <a:gd name="T13" fmla="*/ 30 h 62"/>
                <a:gd name="T14" fmla="*/ 37 w 118"/>
                <a:gd name="T15" fmla="*/ 34 h 62"/>
                <a:gd name="T16" fmla="*/ 43 w 118"/>
                <a:gd name="T17" fmla="*/ 37 h 62"/>
                <a:gd name="T18" fmla="*/ 49 w 118"/>
                <a:gd name="T19" fmla="*/ 40 h 62"/>
                <a:gd name="T20" fmla="*/ 57 w 118"/>
                <a:gd name="T21" fmla="*/ 43 h 62"/>
                <a:gd name="T22" fmla="*/ 66 w 118"/>
                <a:gd name="T23" fmla="*/ 45 h 62"/>
                <a:gd name="T24" fmla="*/ 73 w 118"/>
                <a:gd name="T25" fmla="*/ 48 h 62"/>
                <a:gd name="T26" fmla="*/ 81 w 118"/>
                <a:gd name="T27" fmla="*/ 51 h 62"/>
                <a:gd name="T28" fmla="*/ 89 w 118"/>
                <a:gd name="T29" fmla="*/ 52 h 62"/>
                <a:gd name="T30" fmla="*/ 97 w 118"/>
                <a:gd name="T31" fmla="*/ 54 h 62"/>
                <a:gd name="T32" fmla="*/ 106 w 118"/>
                <a:gd name="T33" fmla="*/ 55 h 62"/>
                <a:gd name="T34" fmla="*/ 106 w 118"/>
                <a:gd name="T35" fmla="*/ 41 h 62"/>
                <a:gd name="T36" fmla="*/ 99 w 118"/>
                <a:gd name="T37" fmla="*/ 40 h 62"/>
                <a:gd name="T38" fmla="*/ 92 w 118"/>
                <a:gd name="T39" fmla="*/ 38 h 62"/>
                <a:gd name="T40" fmla="*/ 84 w 118"/>
                <a:gd name="T41" fmla="*/ 37 h 62"/>
                <a:gd name="T42" fmla="*/ 76 w 118"/>
                <a:gd name="T43" fmla="*/ 35 h 62"/>
                <a:gd name="T44" fmla="*/ 69 w 118"/>
                <a:gd name="T45" fmla="*/ 33 h 62"/>
                <a:gd name="T46" fmla="*/ 63 w 118"/>
                <a:gd name="T47" fmla="*/ 30 h 62"/>
                <a:gd name="T48" fmla="*/ 56 w 118"/>
                <a:gd name="T49" fmla="*/ 28 h 62"/>
                <a:gd name="T50" fmla="*/ 49 w 118"/>
                <a:gd name="T51" fmla="*/ 25 h 62"/>
                <a:gd name="T52" fmla="*/ 43 w 118"/>
                <a:gd name="T53" fmla="*/ 21 h 62"/>
                <a:gd name="T54" fmla="*/ 38 w 118"/>
                <a:gd name="T55" fmla="*/ 19 h 62"/>
                <a:gd name="T56" fmla="*/ 31 w 118"/>
                <a:gd name="T57" fmla="*/ 15 h 62"/>
                <a:gd name="T58" fmla="*/ 26 w 118"/>
                <a:gd name="T59" fmla="*/ 12 h 62"/>
                <a:gd name="T60" fmla="*/ 22 w 118"/>
                <a:gd name="T61" fmla="*/ 9 h 62"/>
                <a:gd name="T62" fmla="*/ 16 w 118"/>
                <a:gd name="T63" fmla="*/ 5 h 62"/>
                <a:gd name="T64" fmla="*/ 12 w 118"/>
                <a:gd name="T65" fmla="*/ 3 h 62"/>
                <a:gd name="T66" fmla="*/ 8 w 118"/>
                <a:gd name="T67" fmla="*/ 0 h 62"/>
                <a:gd name="T68" fmla="*/ 0 w 118"/>
                <a:gd name="T69" fmla="*/ 11 h 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8" h="62">
                  <a:moveTo>
                    <a:pt x="0" y="12"/>
                  </a:moveTo>
                  <a:lnTo>
                    <a:pt x="5" y="16"/>
                  </a:lnTo>
                  <a:lnTo>
                    <a:pt x="10" y="19"/>
                  </a:lnTo>
                  <a:lnTo>
                    <a:pt x="15" y="23"/>
                  </a:lnTo>
                  <a:lnTo>
                    <a:pt x="21" y="27"/>
                  </a:lnTo>
                  <a:lnTo>
                    <a:pt x="27" y="30"/>
                  </a:lnTo>
                  <a:lnTo>
                    <a:pt x="34" y="34"/>
                  </a:lnTo>
                  <a:lnTo>
                    <a:pt x="41" y="38"/>
                  </a:lnTo>
                  <a:lnTo>
                    <a:pt x="48" y="42"/>
                  </a:lnTo>
                  <a:lnTo>
                    <a:pt x="55" y="45"/>
                  </a:lnTo>
                  <a:lnTo>
                    <a:pt x="64" y="48"/>
                  </a:lnTo>
                  <a:lnTo>
                    <a:pt x="73" y="51"/>
                  </a:lnTo>
                  <a:lnTo>
                    <a:pt x="81" y="54"/>
                  </a:lnTo>
                  <a:lnTo>
                    <a:pt x="90" y="57"/>
                  </a:lnTo>
                  <a:lnTo>
                    <a:pt x="99" y="59"/>
                  </a:lnTo>
                  <a:lnTo>
                    <a:pt x="108" y="61"/>
                  </a:lnTo>
                  <a:lnTo>
                    <a:pt x="118" y="62"/>
                  </a:lnTo>
                  <a:lnTo>
                    <a:pt x="118" y="46"/>
                  </a:lnTo>
                  <a:lnTo>
                    <a:pt x="110" y="45"/>
                  </a:lnTo>
                  <a:lnTo>
                    <a:pt x="102" y="43"/>
                  </a:lnTo>
                  <a:lnTo>
                    <a:pt x="94" y="42"/>
                  </a:lnTo>
                  <a:lnTo>
                    <a:pt x="85" y="39"/>
                  </a:lnTo>
                  <a:lnTo>
                    <a:pt x="77" y="37"/>
                  </a:lnTo>
                  <a:lnTo>
                    <a:pt x="70" y="34"/>
                  </a:lnTo>
                  <a:lnTo>
                    <a:pt x="62" y="31"/>
                  </a:lnTo>
                  <a:lnTo>
                    <a:pt x="55" y="28"/>
                  </a:lnTo>
                  <a:lnTo>
                    <a:pt x="48" y="24"/>
                  </a:lnTo>
                  <a:lnTo>
                    <a:pt x="42" y="21"/>
                  </a:lnTo>
                  <a:lnTo>
                    <a:pt x="35" y="17"/>
                  </a:lnTo>
                  <a:lnTo>
                    <a:pt x="29" y="14"/>
                  </a:lnTo>
                  <a:lnTo>
                    <a:pt x="24" y="10"/>
                  </a:lnTo>
                  <a:lnTo>
                    <a:pt x="18" y="6"/>
                  </a:lnTo>
                  <a:lnTo>
                    <a:pt x="13" y="3"/>
                  </a:lnTo>
                  <a:lnTo>
                    <a:pt x="9" y="0"/>
                  </a:lnTo>
                  <a:lnTo>
                    <a:pt x="0" y="12"/>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93" name="Freeform 488">
              <a:extLst>
                <a:ext uri="{FF2B5EF4-FFF2-40B4-BE49-F238E27FC236}">
                  <a16:creationId xmlns:a16="http://schemas.microsoft.com/office/drawing/2014/main" id="{4BA26B12-3931-8D32-A1D5-46709AFA8FA8}"/>
                </a:ext>
              </a:extLst>
            </p:cNvPr>
            <p:cNvSpPr>
              <a:spLocks/>
            </p:cNvSpPr>
            <p:nvPr/>
          </p:nvSpPr>
          <p:spPr bwMode="auto">
            <a:xfrm>
              <a:off x="2509" y="2248"/>
              <a:ext cx="68" cy="107"/>
            </a:xfrm>
            <a:custGeom>
              <a:avLst/>
              <a:gdLst>
                <a:gd name="T0" fmla="*/ 60 w 76"/>
                <a:gd name="T1" fmla="*/ 0 h 121"/>
                <a:gd name="T2" fmla="*/ 54 w 76"/>
                <a:gd name="T3" fmla="*/ 5 h 121"/>
                <a:gd name="T4" fmla="*/ 47 w 76"/>
                <a:gd name="T5" fmla="*/ 10 h 121"/>
                <a:gd name="T6" fmla="*/ 40 w 76"/>
                <a:gd name="T7" fmla="*/ 15 h 121"/>
                <a:gd name="T8" fmla="*/ 35 w 76"/>
                <a:gd name="T9" fmla="*/ 20 h 121"/>
                <a:gd name="T10" fmla="*/ 28 w 76"/>
                <a:gd name="T11" fmla="*/ 27 h 121"/>
                <a:gd name="T12" fmla="*/ 23 w 76"/>
                <a:gd name="T13" fmla="*/ 33 h 121"/>
                <a:gd name="T14" fmla="*/ 19 w 76"/>
                <a:gd name="T15" fmla="*/ 39 h 121"/>
                <a:gd name="T16" fmla="*/ 14 w 76"/>
                <a:gd name="T17" fmla="*/ 46 h 121"/>
                <a:gd name="T18" fmla="*/ 10 w 76"/>
                <a:gd name="T19" fmla="*/ 53 h 121"/>
                <a:gd name="T20" fmla="*/ 7 w 76"/>
                <a:gd name="T21" fmla="*/ 60 h 121"/>
                <a:gd name="T22" fmla="*/ 4 w 76"/>
                <a:gd name="T23" fmla="*/ 66 h 121"/>
                <a:gd name="T24" fmla="*/ 2 w 76"/>
                <a:gd name="T25" fmla="*/ 74 h 121"/>
                <a:gd name="T26" fmla="*/ 1 w 76"/>
                <a:gd name="T27" fmla="*/ 82 h 121"/>
                <a:gd name="T28" fmla="*/ 0 w 76"/>
                <a:gd name="T29" fmla="*/ 91 h 121"/>
                <a:gd name="T30" fmla="*/ 0 w 76"/>
                <a:gd name="T31" fmla="*/ 99 h 121"/>
                <a:gd name="T32" fmla="*/ 1 w 76"/>
                <a:gd name="T33" fmla="*/ 107 h 121"/>
                <a:gd name="T34" fmla="*/ 14 w 76"/>
                <a:gd name="T35" fmla="*/ 105 h 121"/>
                <a:gd name="T36" fmla="*/ 14 w 76"/>
                <a:gd name="T37" fmla="*/ 98 h 121"/>
                <a:gd name="T38" fmla="*/ 13 w 76"/>
                <a:gd name="T39" fmla="*/ 91 h 121"/>
                <a:gd name="T40" fmla="*/ 14 w 76"/>
                <a:gd name="T41" fmla="*/ 85 h 121"/>
                <a:gd name="T42" fmla="*/ 15 w 76"/>
                <a:gd name="T43" fmla="*/ 78 h 121"/>
                <a:gd name="T44" fmla="*/ 17 w 76"/>
                <a:gd name="T45" fmla="*/ 72 h 121"/>
                <a:gd name="T46" fmla="*/ 20 w 76"/>
                <a:gd name="T47" fmla="*/ 65 h 121"/>
                <a:gd name="T48" fmla="*/ 22 w 76"/>
                <a:gd name="T49" fmla="*/ 58 h 121"/>
                <a:gd name="T50" fmla="*/ 26 w 76"/>
                <a:gd name="T51" fmla="*/ 53 h 121"/>
                <a:gd name="T52" fmla="*/ 30 w 76"/>
                <a:gd name="T53" fmla="*/ 47 h 121"/>
                <a:gd name="T54" fmla="*/ 35 w 76"/>
                <a:gd name="T55" fmla="*/ 42 h 121"/>
                <a:gd name="T56" fmla="*/ 39 w 76"/>
                <a:gd name="T57" fmla="*/ 36 h 121"/>
                <a:gd name="T58" fmla="*/ 44 w 76"/>
                <a:gd name="T59" fmla="*/ 30 h 121"/>
                <a:gd name="T60" fmla="*/ 49 w 76"/>
                <a:gd name="T61" fmla="*/ 26 h 121"/>
                <a:gd name="T62" fmla="*/ 56 w 76"/>
                <a:gd name="T63" fmla="*/ 20 h 121"/>
                <a:gd name="T64" fmla="*/ 62 w 76"/>
                <a:gd name="T65" fmla="*/ 16 h 121"/>
                <a:gd name="T66" fmla="*/ 68 w 76"/>
                <a:gd name="T67" fmla="*/ 12 h 121"/>
                <a:gd name="T68" fmla="*/ 60 w 76"/>
                <a:gd name="T69" fmla="*/ 0 h 1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6" h="121">
                  <a:moveTo>
                    <a:pt x="67" y="0"/>
                  </a:moveTo>
                  <a:lnTo>
                    <a:pt x="60" y="6"/>
                  </a:lnTo>
                  <a:lnTo>
                    <a:pt x="53" y="11"/>
                  </a:lnTo>
                  <a:lnTo>
                    <a:pt x="45" y="17"/>
                  </a:lnTo>
                  <a:lnTo>
                    <a:pt x="39" y="23"/>
                  </a:lnTo>
                  <a:lnTo>
                    <a:pt x="31" y="30"/>
                  </a:lnTo>
                  <a:lnTo>
                    <a:pt x="26" y="37"/>
                  </a:lnTo>
                  <a:lnTo>
                    <a:pt x="21" y="44"/>
                  </a:lnTo>
                  <a:lnTo>
                    <a:pt x="16" y="52"/>
                  </a:lnTo>
                  <a:lnTo>
                    <a:pt x="11" y="60"/>
                  </a:lnTo>
                  <a:lnTo>
                    <a:pt x="8" y="68"/>
                  </a:lnTo>
                  <a:lnTo>
                    <a:pt x="5" y="75"/>
                  </a:lnTo>
                  <a:lnTo>
                    <a:pt x="2" y="84"/>
                  </a:lnTo>
                  <a:lnTo>
                    <a:pt x="1" y="93"/>
                  </a:lnTo>
                  <a:lnTo>
                    <a:pt x="0" y="103"/>
                  </a:lnTo>
                  <a:lnTo>
                    <a:pt x="0" y="112"/>
                  </a:lnTo>
                  <a:lnTo>
                    <a:pt x="1" y="121"/>
                  </a:lnTo>
                  <a:lnTo>
                    <a:pt x="16" y="119"/>
                  </a:lnTo>
                  <a:lnTo>
                    <a:pt x="16" y="111"/>
                  </a:lnTo>
                  <a:lnTo>
                    <a:pt x="15" y="103"/>
                  </a:lnTo>
                  <a:lnTo>
                    <a:pt x="16" y="96"/>
                  </a:lnTo>
                  <a:lnTo>
                    <a:pt x="17" y="88"/>
                  </a:lnTo>
                  <a:lnTo>
                    <a:pt x="19" y="81"/>
                  </a:lnTo>
                  <a:lnTo>
                    <a:pt x="22" y="74"/>
                  </a:lnTo>
                  <a:lnTo>
                    <a:pt x="25" y="66"/>
                  </a:lnTo>
                  <a:lnTo>
                    <a:pt x="29" y="60"/>
                  </a:lnTo>
                  <a:lnTo>
                    <a:pt x="33" y="53"/>
                  </a:lnTo>
                  <a:lnTo>
                    <a:pt x="39" y="47"/>
                  </a:lnTo>
                  <a:lnTo>
                    <a:pt x="44" y="41"/>
                  </a:lnTo>
                  <a:lnTo>
                    <a:pt x="49" y="34"/>
                  </a:lnTo>
                  <a:lnTo>
                    <a:pt x="55" y="29"/>
                  </a:lnTo>
                  <a:lnTo>
                    <a:pt x="63" y="23"/>
                  </a:lnTo>
                  <a:lnTo>
                    <a:pt x="69" y="18"/>
                  </a:lnTo>
                  <a:lnTo>
                    <a:pt x="76" y="14"/>
                  </a:lnTo>
                  <a:lnTo>
                    <a:pt x="67"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94" name="Freeform 489">
              <a:extLst>
                <a:ext uri="{FF2B5EF4-FFF2-40B4-BE49-F238E27FC236}">
                  <a16:creationId xmlns:a16="http://schemas.microsoft.com/office/drawing/2014/main" id="{D3897190-4438-6F09-0DE1-DB317C3CD5A9}"/>
                </a:ext>
              </a:extLst>
            </p:cNvPr>
            <p:cNvSpPr>
              <a:spLocks/>
            </p:cNvSpPr>
            <p:nvPr/>
          </p:nvSpPr>
          <p:spPr bwMode="auto">
            <a:xfrm>
              <a:off x="2869" y="2380"/>
              <a:ext cx="46" cy="124"/>
            </a:xfrm>
            <a:custGeom>
              <a:avLst/>
              <a:gdLst>
                <a:gd name="T0" fmla="*/ 36 w 50"/>
                <a:gd name="T1" fmla="*/ 0 h 140"/>
                <a:gd name="T2" fmla="*/ 29 w 50"/>
                <a:gd name="T3" fmla="*/ 7 h 140"/>
                <a:gd name="T4" fmla="*/ 24 w 50"/>
                <a:gd name="T5" fmla="*/ 14 h 140"/>
                <a:gd name="T6" fmla="*/ 18 w 50"/>
                <a:gd name="T7" fmla="*/ 22 h 140"/>
                <a:gd name="T8" fmla="*/ 15 w 50"/>
                <a:gd name="T9" fmla="*/ 30 h 140"/>
                <a:gd name="T10" fmla="*/ 10 w 50"/>
                <a:gd name="T11" fmla="*/ 37 h 140"/>
                <a:gd name="T12" fmla="*/ 7 w 50"/>
                <a:gd name="T13" fmla="*/ 46 h 140"/>
                <a:gd name="T14" fmla="*/ 6 w 50"/>
                <a:gd name="T15" fmla="*/ 53 h 140"/>
                <a:gd name="T16" fmla="*/ 3 w 50"/>
                <a:gd name="T17" fmla="*/ 61 h 140"/>
                <a:gd name="T18" fmla="*/ 1 w 50"/>
                <a:gd name="T19" fmla="*/ 68 h 140"/>
                <a:gd name="T20" fmla="*/ 1 w 50"/>
                <a:gd name="T21" fmla="*/ 77 h 140"/>
                <a:gd name="T22" fmla="*/ 0 w 50"/>
                <a:gd name="T23" fmla="*/ 85 h 140"/>
                <a:gd name="T24" fmla="*/ 0 w 50"/>
                <a:gd name="T25" fmla="*/ 92 h 140"/>
                <a:gd name="T26" fmla="*/ 0 w 50"/>
                <a:gd name="T27" fmla="*/ 100 h 140"/>
                <a:gd name="T28" fmla="*/ 1 w 50"/>
                <a:gd name="T29" fmla="*/ 109 h 140"/>
                <a:gd name="T30" fmla="*/ 1 w 50"/>
                <a:gd name="T31" fmla="*/ 117 h 140"/>
                <a:gd name="T32" fmla="*/ 3 w 50"/>
                <a:gd name="T33" fmla="*/ 124 h 140"/>
                <a:gd name="T34" fmla="*/ 17 w 50"/>
                <a:gd name="T35" fmla="*/ 122 h 140"/>
                <a:gd name="T36" fmla="*/ 16 w 50"/>
                <a:gd name="T37" fmla="*/ 114 h 140"/>
                <a:gd name="T38" fmla="*/ 15 w 50"/>
                <a:gd name="T39" fmla="*/ 108 h 140"/>
                <a:gd name="T40" fmla="*/ 14 w 50"/>
                <a:gd name="T41" fmla="*/ 100 h 140"/>
                <a:gd name="T42" fmla="*/ 14 w 50"/>
                <a:gd name="T43" fmla="*/ 92 h 140"/>
                <a:gd name="T44" fmla="*/ 14 w 50"/>
                <a:gd name="T45" fmla="*/ 85 h 140"/>
                <a:gd name="T46" fmla="*/ 15 w 50"/>
                <a:gd name="T47" fmla="*/ 78 h 140"/>
                <a:gd name="T48" fmla="*/ 16 w 50"/>
                <a:gd name="T49" fmla="*/ 71 h 140"/>
                <a:gd name="T50" fmla="*/ 17 w 50"/>
                <a:gd name="T51" fmla="*/ 64 h 140"/>
                <a:gd name="T52" fmla="*/ 19 w 50"/>
                <a:gd name="T53" fmla="*/ 57 h 140"/>
                <a:gd name="T54" fmla="*/ 21 w 50"/>
                <a:gd name="T55" fmla="*/ 50 h 140"/>
                <a:gd name="T56" fmla="*/ 24 w 50"/>
                <a:gd name="T57" fmla="*/ 43 h 140"/>
                <a:gd name="T58" fmla="*/ 27 w 50"/>
                <a:gd name="T59" fmla="*/ 35 h 140"/>
                <a:gd name="T60" fmla="*/ 31 w 50"/>
                <a:gd name="T61" fmla="*/ 29 h 140"/>
                <a:gd name="T62" fmla="*/ 35 w 50"/>
                <a:gd name="T63" fmla="*/ 22 h 140"/>
                <a:gd name="T64" fmla="*/ 40 w 50"/>
                <a:gd name="T65" fmla="*/ 16 h 140"/>
                <a:gd name="T66" fmla="*/ 46 w 50"/>
                <a:gd name="T67" fmla="*/ 9 h 140"/>
                <a:gd name="T68" fmla="*/ 36 w 50"/>
                <a:gd name="T69" fmla="*/ 0 h 1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 h="140">
                  <a:moveTo>
                    <a:pt x="39" y="0"/>
                  </a:moveTo>
                  <a:lnTo>
                    <a:pt x="32" y="8"/>
                  </a:lnTo>
                  <a:lnTo>
                    <a:pt x="26" y="16"/>
                  </a:lnTo>
                  <a:lnTo>
                    <a:pt x="20" y="25"/>
                  </a:lnTo>
                  <a:lnTo>
                    <a:pt x="16" y="34"/>
                  </a:lnTo>
                  <a:lnTo>
                    <a:pt x="11" y="42"/>
                  </a:lnTo>
                  <a:lnTo>
                    <a:pt x="8" y="52"/>
                  </a:lnTo>
                  <a:lnTo>
                    <a:pt x="6" y="60"/>
                  </a:lnTo>
                  <a:lnTo>
                    <a:pt x="3" y="69"/>
                  </a:lnTo>
                  <a:lnTo>
                    <a:pt x="1" y="77"/>
                  </a:lnTo>
                  <a:lnTo>
                    <a:pt x="1" y="87"/>
                  </a:lnTo>
                  <a:lnTo>
                    <a:pt x="0" y="96"/>
                  </a:lnTo>
                  <a:lnTo>
                    <a:pt x="0" y="104"/>
                  </a:lnTo>
                  <a:lnTo>
                    <a:pt x="0" y="113"/>
                  </a:lnTo>
                  <a:lnTo>
                    <a:pt x="1" y="123"/>
                  </a:lnTo>
                  <a:lnTo>
                    <a:pt x="1" y="132"/>
                  </a:lnTo>
                  <a:lnTo>
                    <a:pt x="3" y="140"/>
                  </a:lnTo>
                  <a:lnTo>
                    <a:pt x="18" y="138"/>
                  </a:lnTo>
                  <a:lnTo>
                    <a:pt x="17" y="129"/>
                  </a:lnTo>
                  <a:lnTo>
                    <a:pt x="16" y="122"/>
                  </a:lnTo>
                  <a:lnTo>
                    <a:pt x="15" y="113"/>
                  </a:lnTo>
                  <a:lnTo>
                    <a:pt x="15" y="104"/>
                  </a:lnTo>
                  <a:lnTo>
                    <a:pt x="15" y="96"/>
                  </a:lnTo>
                  <a:lnTo>
                    <a:pt x="16" y="88"/>
                  </a:lnTo>
                  <a:lnTo>
                    <a:pt x="17" y="80"/>
                  </a:lnTo>
                  <a:lnTo>
                    <a:pt x="19" y="72"/>
                  </a:lnTo>
                  <a:lnTo>
                    <a:pt x="21" y="64"/>
                  </a:lnTo>
                  <a:lnTo>
                    <a:pt x="23" y="56"/>
                  </a:lnTo>
                  <a:lnTo>
                    <a:pt x="26" y="49"/>
                  </a:lnTo>
                  <a:lnTo>
                    <a:pt x="29" y="40"/>
                  </a:lnTo>
                  <a:lnTo>
                    <a:pt x="34" y="33"/>
                  </a:lnTo>
                  <a:lnTo>
                    <a:pt x="38" y="25"/>
                  </a:lnTo>
                  <a:lnTo>
                    <a:pt x="44" y="18"/>
                  </a:lnTo>
                  <a:lnTo>
                    <a:pt x="50" y="10"/>
                  </a:lnTo>
                  <a:lnTo>
                    <a:pt x="39"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95" name="Freeform 490">
              <a:extLst>
                <a:ext uri="{FF2B5EF4-FFF2-40B4-BE49-F238E27FC236}">
                  <a16:creationId xmlns:a16="http://schemas.microsoft.com/office/drawing/2014/main" id="{42F6FE05-27CE-2543-71BA-3AD20E08891A}"/>
                </a:ext>
              </a:extLst>
            </p:cNvPr>
            <p:cNvSpPr>
              <a:spLocks/>
            </p:cNvSpPr>
            <p:nvPr/>
          </p:nvSpPr>
          <p:spPr bwMode="auto">
            <a:xfrm>
              <a:off x="2332" y="2119"/>
              <a:ext cx="47" cy="91"/>
            </a:xfrm>
            <a:custGeom>
              <a:avLst/>
              <a:gdLst>
                <a:gd name="T0" fmla="*/ 39 w 53"/>
                <a:gd name="T1" fmla="*/ 0 h 103"/>
                <a:gd name="T2" fmla="*/ 33 w 53"/>
                <a:gd name="T3" fmla="*/ 4 h 103"/>
                <a:gd name="T4" fmla="*/ 27 w 53"/>
                <a:gd name="T5" fmla="*/ 10 h 103"/>
                <a:gd name="T6" fmla="*/ 23 w 53"/>
                <a:gd name="T7" fmla="*/ 14 h 103"/>
                <a:gd name="T8" fmla="*/ 19 w 53"/>
                <a:gd name="T9" fmla="*/ 19 h 103"/>
                <a:gd name="T10" fmla="*/ 14 w 53"/>
                <a:gd name="T11" fmla="*/ 25 h 103"/>
                <a:gd name="T12" fmla="*/ 11 w 53"/>
                <a:gd name="T13" fmla="*/ 30 h 103"/>
                <a:gd name="T14" fmla="*/ 8 w 53"/>
                <a:gd name="T15" fmla="*/ 35 h 103"/>
                <a:gd name="T16" fmla="*/ 5 w 53"/>
                <a:gd name="T17" fmla="*/ 42 h 103"/>
                <a:gd name="T18" fmla="*/ 4 w 53"/>
                <a:gd name="T19" fmla="*/ 47 h 103"/>
                <a:gd name="T20" fmla="*/ 3 w 53"/>
                <a:gd name="T21" fmla="*/ 54 h 103"/>
                <a:gd name="T22" fmla="*/ 1 w 53"/>
                <a:gd name="T23" fmla="*/ 58 h 103"/>
                <a:gd name="T24" fmla="*/ 0 w 53"/>
                <a:gd name="T25" fmla="*/ 65 h 103"/>
                <a:gd name="T26" fmla="*/ 0 w 53"/>
                <a:gd name="T27" fmla="*/ 72 h 103"/>
                <a:gd name="T28" fmla="*/ 0 w 53"/>
                <a:gd name="T29" fmla="*/ 79 h 103"/>
                <a:gd name="T30" fmla="*/ 1 w 53"/>
                <a:gd name="T31" fmla="*/ 84 h 103"/>
                <a:gd name="T32" fmla="*/ 1 w 53"/>
                <a:gd name="T33" fmla="*/ 91 h 103"/>
                <a:gd name="T34" fmla="*/ 15 w 53"/>
                <a:gd name="T35" fmla="*/ 88 h 103"/>
                <a:gd name="T36" fmla="*/ 14 w 53"/>
                <a:gd name="T37" fmla="*/ 83 h 103"/>
                <a:gd name="T38" fmla="*/ 14 w 53"/>
                <a:gd name="T39" fmla="*/ 77 h 103"/>
                <a:gd name="T40" fmla="*/ 14 w 53"/>
                <a:gd name="T41" fmla="*/ 72 h 103"/>
                <a:gd name="T42" fmla="*/ 14 w 53"/>
                <a:gd name="T43" fmla="*/ 66 h 103"/>
                <a:gd name="T44" fmla="*/ 15 w 53"/>
                <a:gd name="T45" fmla="*/ 61 h 103"/>
                <a:gd name="T46" fmla="*/ 15 w 53"/>
                <a:gd name="T47" fmla="*/ 55 h 103"/>
                <a:gd name="T48" fmla="*/ 16 w 53"/>
                <a:gd name="T49" fmla="*/ 50 h 103"/>
                <a:gd name="T50" fmla="*/ 19 w 53"/>
                <a:gd name="T51" fmla="*/ 46 h 103"/>
                <a:gd name="T52" fmla="*/ 20 w 53"/>
                <a:gd name="T53" fmla="*/ 42 h 103"/>
                <a:gd name="T54" fmla="*/ 23 w 53"/>
                <a:gd name="T55" fmla="*/ 37 h 103"/>
                <a:gd name="T56" fmla="*/ 25 w 53"/>
                <a:gd name="T57" fmla="*/ 33 h 103"/>
                <a:gd name="T58" fmla="*/ 29 w 53"/>
                <a:gd name="T59" fmla="*/ 28 h 103"/>
                <a:gd name="T60" fmla="*/ 33 w 53"/>
                <a:gd name="T61" fmla="*/ 25 h 103"/>
                <a:gd name="T62" fmla="*/ 36 w 53"/>
                <a:gd name="T63" fmla="*/ 19 h 103"/>
                <a:gd name="T64" fmla="*/ 42 w 53"/>
                <a:gd name="T65" fmla="*/ 16 h 103"/>
                <a:gd name="T66" fmla="*/ 47 w 53"/>
                <a:gd name="T67" fmla="*/ 12 h 103"/>
                <a:gd name="T68" fmla="*/ 39 w 53"/>
                <a:gd name="T69" fmla="*/ 0 h 10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3" h="103">
                  <a:moveTo>
                    <a:pt x="44" y="0"/>
                  </a:moveTo>
                  <a:lnTo>
                    <a:pt x="37" y="5"/>
                  </a:lnTo>
                  <a:lnTo>
                    <a:pt x="31" y="11"/>
                  </a:lnTo>
                  <a:lnTo>
                    <a:pt x="26" y="16"/>
                  </a:lnTo>
                  <a:lnTo>
                    <a:pt x="21" y="22"/>
                  </a:lnTo>
                  <a:lnTo>
                    <a:pt x="16" y="28"/>
                  </a:lnTo>
                  <a:lnTo>
                    <a:pt x="12" y="34"/>
                  </a:lnTo>
                  <a:lnTo>
                    <a:pt x="9" y="40"/>
                  </a:lnTo>
                  <a:lnTo>
                    <a:pt x="6" y="47"/>
                  </a:lnTo>
                  <a:lnTo>
                    <a:pt x="4" y="53"/>
                  </a:lnTo>
                  <a:lnTo>
                    <a:pt x="3" y="61"/>
                  </a:lnTo>
                  <a:lnTo>
                    <a:pt x="1" y="66"/>
                  </a:lnTo>
                  <a:lnTo>
                    <a:pt x="0" y="74"/>
                  </a:lnTo>
                  <a:lnTo>
                    <a:pt x="0" y="81"/>
                  </a:lnTo>
                  <a:lnTo>
                    <a:pt x="0" y="89"/>
                  </a:lnTo>
                  <a:lnTo>
                    <a:pt x="1" y="95"/>
                  </a:lnTo>
                  <a:lnTo>
                    <a:pt x="1" y="103"/>
                  </a:lnTo>
                  <a:lnTo>
                    <a:pt x="17" y="100"/>
                  </a:lnTo>
                  <a:lnTo>
                    <a:pt x="16" y="94"/>
                  </a:lnTo>
                  <a:lnTo>
                    <a:pt x="16" y="87"/>
                  </a:lnTo>
                  <a:lnTo>
                    <a:pt x="16" y="81"/>
                  </a:lnTo>
                  <a:lnTo>
                    <a:pt x="16" y="75"/>
                  </a:lnTo>
                  <a:lnTo>
                    <a:pt x="17" y="69"/>
                  </a:lnTo>
                  <a:lnTo>
                    <a:pt x="17" y="62"/>
                  </a:lnTo>
                  <a:lnTo>
                    <a:pt x="18" y="57"/>
                  </a:lnTo>
                  <a:lnTo>
                    <a:pt x="21" y="52"/>
                  </a:lnTo>
                  <a:lnTo>
                    <a:pt x="23" y="47"/>
                  </a:lnTo>
                  <a:lnTo>
                    <a:pt x="26" y="42"/>
                  </a:lnTo>
                  <a:lnTo>
                    <a:pt x="28" y="37"/>
                  </a:lnTo>
                  <a:lnTo>
                    <a:pt x="33" y="32"/>
                  </a:lnTo>
                  <a:lnTo>
                    <a:pt x="37" y="28"/>
                  </a:lnTo>
                  <a:lnTo>
                    <a:pt x="41" y="22"/>
                  </a:lnTo>
                  <a:lnTo>
                    <a:pt x="47" y="18"/>
                  </a:lnTo>
                  <a:lnTo>
                    <a:pt x="53" y="14"/>
                  </a:lnTo>
                  <a:lnTo>
                    <a:pt x="44"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96" name="Freeform 491">
              <a:extLst>
                <a:ext uri="{FF2B5EF4-FFF2-40B4-BE49-F238E27FC236}">
                  <a16:creationId xmlns:a16="http://schemas.microsoft.com/office/drawing/2014/main" id="{80E8CC0F-2523-571B-FE98-47CF8C99678C}"/>
                </a:ext>
              </a:extLst>
            </p:cNvPr>
            <p:cNvSpPr>
              <a:spLocks/>
            </p:cNvSpPr>
            <p:nvPr/>
          </p:nvSpPr>
          <p:spPr bwMode="auto">
            <a:xfrm>
              <a:off x="2553" y="2274"/>
              <a:ext cx="70" cy="121"/>
            </a:xfrm>
            <a:custGeom>
              <a:avLst/>
              <a:gdLst>
                <a:gd name="T0" fmla="*/ 62 w 78"/>
                <a:gd name="T1" fmla="*/ 0 h 137"/>
                <a:gd name="T2" fmla="*/ 57 w 78"/>
                <a:gd name="T3" fmla="*/ 5 h 137"/>
                <a:gd name="T4" fmla="*/ 49 w 78"/>
                <a:gd name="T5" fmla="*/ 11 h 137"/>
                <a:gd name="T6" fmla="*/ 44 w 78"/>
                <a:gd name="T7" fmla="*/ 18 h 137"/>
                <a:gd name="T8" fmla="*/ 38 w 78"/>
                <a:gd name="T9" fmla="*/ 24 h 137"/>
                <a:gd name="T10" fmla="*/ 32 w 78"/>
                <a:gd name="T11" fmla="*/ 31 h 137"/>
                <a:gd name="T12" fmla="*/ 27 w 78"/>
                <a:gd name="T13" fmla="*/ 38 h 137"/>
                <a:gd name="T14" fmla="*/ 22 w 78"/>
                <a:gd name="T15" fmla="*/ 47 h 137"/>
                <a:gd name="T16" fmla="*/ 17 w 78"/>
                <a:gd name="T17" fmla="*/ 56 h 137"/>
                <a:gd name="T18" fmla="*/ 13 w 78"/>
                <a:gd name="T19" fmla="*/ 64 h 137"/>
                <a:gd name="T20" fmla="*/ 10 w 78"/>
                <a:gd name="T21" fmla="*/ 72 h 137"/>
                <a:gd name="T22" fmla="*/ 7 w 78"/>
                <a:gd name="T23" fmla="*/ 81 h 137"/>
                <a:gd name="T24" fmla="*/ 4 w 78"/>
                <a:gd name="T25" fmla="*/ 89 h 137"/>
                <a:gd name="T26" fmla="*/ 2 w 78"/>
                <a:gd name="T27" fmla="*/ 97 h 137"/>
                <a:gd name="T28" fmla="*/ 1 w 78"/>
                <a:gd name="T29" fmla="*/ 106 h 137"/>
                <a:gd name="T30" fmla="*/ 0 w 78"/>
                <a:gd name="T31" fmla="*/ 114 h 137"/>
                <a:gd name="T32" fmla="*/ 1 w 78"/>
                <a:gd name="T33" fmla="*/ 121 h 137"/>
                <a:gd name="T34" fmla="*/ 14 w 78"/>
                <a:gd name="T35" fmla="*/ 118 h 137"/>
                <a:gd name="T36" fmla="*/ 14 w 78"/>
                <a:gd name="T37" fmla="*/ 114 h 137"/>
                <a:gd name="T38" fmla="*/ 14 w 78"/>
                <a:gd name="T39" fmla="*/ 106 h 137"/>
                <a:gd name="T40" fmla="*/ 15 w 78"/>
                <a:gd name="T41" fmla="*/ 100 h 137"/>
                <a:gd name="T42" fmla="*/ 17 w 78"/>
                <a:gd name="T43" fmla="*/ 93 h 137"/>
                <a:gd name="T44" fmla="*/ 20 w 78"/>
                <a:gd name="T45" fmla="*/ 85 h 137"/>
                <a:gd name="T46" fmla="*/ 22 w 78"/>
                <a:gd name="T47" fmla="*/ 78 h 137"/>
                <a:gd name="T48" fmla="*/ 26 w 78"/>
                <a:gd name="T49" fmla="*/ 69 h 137"/>
                <a:gd name="T50" fmla="*/ 29 w 78"/>
                <a:gd name="T51" fmla="*/ 61 h 137"/>
                <a:gd name="T52" fmla="*/ 33 w 78"/>
                <a:gd name="T53" fmla="*/ 53 h 137"/>
                <a:gd name="T54" fmla="*/ 39 w 78"/>
                <a:gd name="T55" fmla="*/ 46 h 137"/>
                <a:gd name="T56" fmla="*/ 43 w 78"/>
                <a:gd name="T57" fmla="*/ 39 h 137"/>
                <a:gd name="T58" fmla="*/ 49 w 78"/>
                <a:gd name="T59" fmla="*/ 32 h 137"/>
                <a:gd name="T60" fmla="*/ 54 w 78"/>
                <a:gd name="T61" fmla="*/ 26 h 137"/>
                <a:gd name="T62" fmla="*/ 59 w 78"/>
                <a:gd name="T63" fmla="*/ 20 h 137"/>
                <a:gd name="T64" fmla="*/ 66 w 78"/>
                <a:gd name="T65" fmla="*/ 16 h 137"/>
                <a:gd name="T66" fmla="*/ 70 w 78"/>
                <a:gd name="T67" fmla="*/ 11 h 137"/>
                <a:gd name="T68" fmla="*/ 62 w 78"/>
                <a:gd name="T69" fmla="*/ 0 h 13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8" h="137">
                  <a:moveTo>
                    <a:pt x="69" y="0"/>
                  </a:moveTo>
                  <a:lnTo>
                    <a:pt x="63" y="6"/>
                  </a:lnTo>
                  <a:lnTo>
                    <a:pt x="55" y="13"/>
                  </a:lnTo>
                  <a:lnTo>
                    <a:pt x="49" y="20"/>
                  </a:lnTo>
                  <a:lnTo>
                    <a:pt x="42" y="27"/>
                  </a:lnTo>
                  <a:lnTo>
                    <a:pt x="36" y="35"/>
                  </a:lnTo>
                  <a:lnTo>
                    <a:pt x="30" y="43"/>
                  </a:lnTo>
                  <a:lnTo>
                    <a:pt x="24" y="53"/>
                  </a:lnTo>
                  <a:lnTo>
                    <a:pt x="19" y="63"/>
                  </a:lnTo>
                  <a:lnTo>
                    <a:pt x="14" y="72"/>
                  </a:lnTo>
                  <a:lnTo>
                    <a:pt x="11" y="82"/>
                  </a:lnTo>
                  <a:lnTo>
                    <a:pt x="8" y="92"/>
                  </a:lnTo>
                  <a:lnTo>
                    <a:pt x="4" y="101"/>
                  </a:lnTo>
                  <a:lnTo>
                    <a:pt x="2" y="110"/>
                  </a:lnTo>
                  <a:lnTo>
                    <a:pt x="1" y="120"/>
                  </a:lnTo>
                  <a:lnTo>
                    <a:pt x="0" y="129"/>
                  </a:lnTo>
                  <a:lnTo>
                    <a:pt x="1" y="137"/>
                  </a:lnTo>
                  <a:lnTo>
                    <a:pt x="16" y="134"/>
                  </a:lnTo>
                  <a:lnTo>
                    <a:pt x="16" y="129"/>
                  </a:lnTo>
                  <a:lnTo>
                    <a:pt x="16" y="120"/>
                  </a:lnTo>
                  <a:lnTo>
                    <a:pt x="17" y="113"/>
                  </a:lnTo>
                  <a:lnTo>
                    <a:pt x="19" y="105"/>
                  </a:lnTo>
                  <a:lnTo>
                    <a:pt x="22" y="96"/>
                  </a:lnTo>
                  <a:lnTo>
                    <a:pt x="25" y="88"/>
                  </a:lnTo>
                  <a:lnTo>
                    <a:pt x="29" y="78"/>
                  </a:lnTo>
                  <a:lnTo>
                    <a:pt x="32" y="69"/>
                  </a:lnTo>
                  <a:lnTo>
                    <a:pt x="37" y="60"/>
                  </a:lnTo>
                  <a:lnTo>
                    <a:pt x="43" y="52"/>
                  </a:lnTo>
                  <a:lnTo>
                    <a:pt x="48" y="44"/>
                  </a:lnTo>
                  <a:lnTo>
                    <a:pt x="55" y="36"/>
                  </a:lnTo>
                  <a:lnTo>
                    <a:pt x="60" y="30"/>
                  </a:lnTo>
                  <a:lnTo>
                    <a:pt x="66" y="23"/>
                  </a:lnTo>
                  <a:lnTo>
                    <a:pt x="73" y="18"/>
                  </a:lnTo>
                  <a:lnTo>
                    <a:pt x="78" y="13"/>
                  </a:lnTo>
                  <a:lnTo>
                    <a:pt x="69"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97" name="Freeform 492">
              <a:extLst>
                <a:ext uri="{FF2B5EF4-FFF2-40B4-BE49-F238E27FC236}">
                  <a16:creationId xmlns:a16="http://schemas.microsoft.com/office/drawing/2014/main" id="{D3A32949-9925-D695-7A8C-599103F121C9}"/>
                </a:ext>
              </a:extLst>
            </p:cNvPr>
            <p:cNvSpPr>
              <a:spLocks/>
            </p:cNvSpPr>
            <p:nvPr/>
          </p:nvSpPr>
          <p:spPr bwMode="auto">
            <a:xfrm>
              <a:off x="2900" y="2388"/>
              <a:ext cx="47" cy="121"/>
            </a:xfrm>
            <a:custGeom>
              <a:avLst/>
              <a:gdLst>
                <a:gd name="T0" fmla="*/ 38 w 52"/>
                <a:gd name="T1" fmla="*/ 0 h 136"/>
                <a:gd name="T2" fmla="*/ 32 w 52"/>
                <a:gd name="T3" fmla="*/ 5 h 136"/>
                <a:gd name="T4" fmla="*/ 27 w 52"/>
                <a:gd name="T5" fmla="*/ 13 h 136"/>
                <a:gd name="T6" fmla="*/ 23 w 52"/>
                <a:gd name="T7" fmla="*/ 20 h 136"/>
                <a:gd name="T8" fmla="*/ 18 w 52"/>
                <a:gd name="T9" fmla="*/ 27 h 136"/>
                <a:gd name="T10" fmla="*/ 14 w 52"/>
                <a:gd name="T11" fmla="*/ 35 h 136"/>
                <a:gd name="T12" fmla="*/ 12 w 52"/>
                <a:gd name="T13" fmla="*/ 42 h 136"/>
                <a:gd name="T14" fmla="*/ 9 w 52"/>
                <a:gd name="T15" fmla="*/ 51 h 136"/>
                <a:gd name="T16" fmla="*/ 6 w 52"/>
                <a:gd name="T17" fmla="*/ 59 h 136"/>
                <a:gd name="T18" fmla="*/ 4 w 52"/>
                <a:gd name="T19" fmla="*/ 67 h 136"/>
                <a:gd name="T20" fmla="*/ 3 w 52"/>
                <a:gd name="T21" fmla="*/ 76 h 136"/>
                <a:gd name="T22" fmla="*/ 2 w 52"/>
                <a:gd name="T23" fmla="*/ 84 h 136"/>
                <a:gd name="T24" fmla="*/ 1 w 52"/>
                <a:gd name="T25" fmla="*/ 91 h 136"/>
                <a:gd name="T26" fmla="*/ 0 w 52"/>
                <a:gd name="T27" fmla="*/ 99 h 136"/>
                <a:gd name="T28" fmla="*/ 0 w 52"/>
                <a:gd name="T29" fmla="*/ 106 h 136"/>
                <a:gd name="T30" fmla="*/ 1 w 52"/>
                <a:gd name="T31" fmla="*/ 113 h 136"/>
                <a:gd name="T32" fmla="*/ 2 w 52"/>
                <a:gd name="T33" fmla="*/ 121 h 136"/>
                <a:gd name="T34" fmla="*/ 16 w 52"/>
                <a:gd name="T35" fmla="*/ 118 h 136"/>
                <a:gd name="T36" fmla="*/ 15 w 52"/>
                <a:gd name="T37" fmla="*/ 113 h 136"/>
                <a:gd name="T38" fmla="*/ 14 w 52"/>
                <a:gd name="T39" fmla="*/ 106 h 136"/>
                <a:gd name="T40" fmla="*/ 14 w 52"/>
                <a:gd name="T41" fmla="*/ 99 h 136"/>
                <a:gd name="T42" fmla="*/ 15 w 52"/>
                <a:gd name="T43" fmla="*/ 92 h 136"/>
                <a:gd name="T44" fmla="*/ 16 w 52"/>
                <a:gd name="T45" fmla="*/ 85 h 136"/>
                <a:gd name="T46" fmla="*/ 16 w 52"/>
                <a:gd name="T47" fmla="*/ 77 h 136"/>
                <a:gd name="T48" fmla="*/ 18 w 52"/>
                <a:gd name="T49" fmla="*/ 69 h 136"/>
                <a:gd name="T50" fmla="*/ 20 w 52"/>
                <a:gd name="T51" fmla="*/ 62 h 136"/>
                <a:gd name="T52" fmla="*/ 23 w 52"/>
                <a:gd name="T53" fmla="*/ 54 h 136"/>
                <a:gd name="T54" fmla="*/ 25 w 52"/>
                <a:gd name="T55" fmla="*/ 47 h 136"/>
                <a:gd name="T56" fmla="*/ 28 w 52"/>
                <a:gd name="T57" fmla="*/ 41 h 136"/>
                <a:gd name="T58" fmla="*/ 32 w 52"/>
                <a:gd name="T59" fmla="*/ 33 h 136"/>
                <a:gd name="T60" fmla="*/ 34 w 52"/>
                <a:gd name="T61" fmla="*/ 27 h 136"/>
                <a:gd name="T62" fmla="*/ 38 w 52"/>
                <a:gd name="T63" fmla="*/ 20 h 136"/>
                <a:gd name="T64" fmla="*/ 42 w 52"/>
                <a:gd name="T65" fmla="*/ 14 h 136"/>
                <a:gd name="T66" fmla="*/ 47 w 52"/>
                <a:gd name="T67" fmla="*/ 10 h 136"/>
                <a:gd name="T68" fmla="*/ 38 w 52"/>
                <a:gd name="T69" fmla="*/ 0 h 1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2" h="136">
                  <a:moveTo>
                    <a:pt x="42" y="0"/>
                  </a:moveTo>
                  <a:lnTo>
                    <a:pt x="35" y="6"/>
                  </a:lnTo>
                  <a:lnTo>
                    <a:pt x="30" y="15"/>
                  </a:lnTo>
                  <a:lnTo>
                    <a:pt x="25" y="22"/>
                  </a:lnTo>
                  <a:lnTo>
                    <a:pt x="20" y="30"/>
                  </a:lnTo>
                  <a:lnTo>
                    <a:pt x="16" y="39"/>
                  </a:lnTo>
                  <a:lnTo>
                    <a:pt x="13" y="47"/>
                  </a:lnTo>
                  <a:lnTo>
                    <a:pt x="10" y="57"/>
                  </a:lnTo>
                  <a:lnTo>
                    <a:pt x="7" y="66"/>
                  </a:lnTo>
                  <a:lnTo>
                    <a:pt x="4" y="75"/>
                  </a:lnTo>
                  <a:lnTo>
                    <a:pt x="3" y="85"/>
                  </a:lnTo>
                  <a:lnTo>
                    <a:pt x="2" y="94"/>
                  </a:lnTo>
                  <a:lnTo>
                    <a:pt x="1" y="102"/>
                  </a:lnTo>
                  <a:lnTo>
                    <a:pt x="0" y="111"/>
                  </a:lnTo>
                  <a:lnTo>
                    <a:pt x="0" y="119"/>
                  </a:lnTo>
                  <a:lnTo>
                    <a:pt x="1" y="127"/>
                  </a:lnTo>
                  <a:lnTo>
                    <a:pt x="2" y="136"/>
                  </a:lnTo>
                  <a:lnTo>
                    <a:pt x="18" y="133"/>
                  </a:lnTo>
                  <a:lnTo>
                    <a:pt x="17" y="127"/>
                  </a:lnTo>
                  <a:lnTo>
                    <a:pt x="16" y="119"/>
                  </a:lnTo>
                  <a:lnTo>
                    <a:pt x="16" y="111"/>
                  </a:lnTo>
                  <a:lnTo>
                    <a:pt x="17" y="103"/>
                  </a:lnTo>
                  <a:lnTo>
                    <a:pt x="18" y="95"/>
                  </a:lnTo>
                  <a:lnTo>
                    <a:pt x="18" y="86"/>
                  </a:lnTo>
                  <a:lnTo>
                    <a:pt x="20" y="78"/>
                  </a:lnTo>
                  <a:lnTo>
                    <a:pt x="22" y="70"/>
                  </a:lnTo>
                  <a:lnTo>
                    <a:pt x="25" y="61"/>
                  </a:lnTo>
                  <a:lnTo>
                    <a:pt x="28" y="53"/>
                  </a:lnTo>
                  <a:lnTo>
                    <a:pt x="31" y="46"/>
                  </a:lnTo>
                  <a:lnTo>
                    <a:pt x="35" y="37"/>
                  </a:lnTo>
                  <a:lnTo>
                    <a:pt x="38" y="30"/>
                  </a:lnTo>
                  <a:lnTo>
                    <a:pt x="42" y="23"/>
                  </a:lnTo>
                  <a:lnTo>
                    <a:pt x="47" y="16"/>
                  </a:lnTo>
                  <a:lnTo>
                    <a:pt x="52" y="11"/>
                  </a:lnTo>
                  <a:lnTo>
                    <a:pt x="42"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98" name="Freeform 493">
              <a:extLst>
                <a:ext uri="{FF2B5EF4-FFF2-40B4-BE49-F238E27FC236}">
                  <a16:creationId xmlns:a16="http://schemas.microsoft.com/office/drawing/2014/main" id="{79FD86FE-FA64-0FFF-5BE4-8803EED47B0B}"/>
                </a:ext>
              </a:extLst>
            </p:cNvPr>
            <p:cNvSpPr>
              <a:spLocks/>
            </p:cNvSpPr>
            <p:nvPr/>
          </p:nvSpPr>
          <p:spPr bwMode="auto">
            <a:xfrm>
              <a:off x="3861" y="1026"/>
              <a:ext cx="64" cy="399"/>
            </a:xfrm>
            <a:custGeom>
              <a:avLst/>
              <a:gdLst>
                <a:gd name="T0" fmla="*/ 23 w 72"/>
                <a:gd name="T1" fmla="*/ 392 h 447"/>
                <a:gd name="T2" fmla="*/ 25 w 72"/>
                <a:gd name="T3" fmla="*/ 375 h 447"/>
                <a:gd name="T4" fmla="*/ 28 w 72"/>
                <a:gd name="T5" fmla="*/ 356 h 447"/>
                <a:gd name="T6" fmla="*/ 31 w 72"/>
                <a:gd name="T7" fmla="*/ 333 h 447"/>
                <a:gd name="T8" fmla="*/ 36 w 72"/>
                <a:gd name="T9" fmla="*/ 307 h 447"/>
                <a:gd name="T10" fmla="*/ 42 w 72"/>
                <a:gd name="T11" fmla="*/ 279 h 447"/>
                <a:gd name="T12" fmla="*/ 47 w 72"/>
                <a:gd name="T13" fmla="*/ 251 h 447"/>
                <a:gd name="T14" fmla="*/ 53 w 72"/>
                <a:gd name="T15" fmla="*/ 220 h 447"/>
                <a:gd name="T16" fmla="*/ 58 w 72"/>
                <a:gd name="T17" fmla="*/ 190 h 447"/>
                <a:gd name="T18" fmla="*/ 62 w 72"/>
                <a:gd name="T19" fmla="*/ 161 h 447"/>
                <a:gd name="T20" fmla="*/ 64 w 72"/>
                <a:gd name="T21" fmla="*/ 131 h 447"/>
                <a:gd name="T22" fmla="*/ 64 w 72"/>
                <a:gd name="T23" fmla="*/ 103 h 447"/>
                <a:gd name="T24" fmla="*/ 62 w 72"/>
                <a:gd name="T25" fmla="*/ 76 h 447"/>
                <a:gd name="T26" fmla="*/ 58 w 72"/>
                <a:gd name="T27" fmla="*/ 51 h 447"/>
                <a:gd name="T28" fmla="*/ 49 w 72"/>
                <a:gd name="T29" fmla="*/ 29 h 447"/>
                <a:gd name="T30" fmla="*/ 36 w 72"/>
                <a:gd name="T31" fmla="*/ 9 h 447"/>
                <a:gd name="T32" fmla="*/ 12 w 72"/>
                <a:gd name="T33" fmla="*/ 19 h 447"/>
                <a:gd name="T34" fmla="*/ 24 w 72"/>
                <a:gd name="T35" fmla="*/ 31 h 447"/>
                <a:gd name="T36" fmla="*/ 33 w 72"/>
                <a:gd name="T37" fmla="*/ 48 h 447"/>
                <a:gd name="T38" fmla="*/ 37 w 72"/>
                <a:gd name="T39" fmla="*/ 67 h 447"/>
                <a:gd name="T40" fmla="*/ 42 w 72"/>
                <a:gd name="T41" fmla="*/ 91 h 447"/>
                <a:gd name="T42" fmla="*/ 42 w 72"/>
                <a:gd name="T43" fmla="*/ 117 h 447"/>
                <a:gd name="T44" fmla="*/ 41 w 72"/>
                <a:gd name="T45" fmla="*/ 145 h 447"/>
                <a:gd name="T46" fmla="*/ 37 w 72"/>
                <a:gd name="T47" fmla="*/ 173 h 447"/>
                <a:gd name="T48" fmla="*/ 34 w 72"/>
                <a:gd name="T49" fmla="*/ 203 h 447"/>
                <a:gd name="T50" fmla="*/ 28 w 72"/>
                <a:gd name="T51" fmla="*/ 231 h 447"/>
                <a:gd name="T52" fmla="*/ 22 w 72"/>
                <a:gd name="T53" fmla="*/ 261 h 447"/>
                <a:gd name="T54" fmla="*/ 17 w 72"/>
                <a:gd name="T55" fmla="*/ 289 h 447"/>
                <a:gd name="T56" fmla="*/ 11 w 72"/>
                <a:gd name="T57" fmla="*/ 315 h 447"/>
                <a:gd name="T58" fmla="*/ 6 w 72"/>
                <a:gd name="T59" fmla="*/ 340 h 447"/>
                <a:gd name="T60" fmla="*/ 4 w 72"/>
                <a:gd name="T61" fmla="*/ 362 h 447"/>
                <a:gd name="T62" fmla="*/ 1 w 72"/>
                <a:gd name="T63" fmla="*/ 383 h 447"/>
                <a:gd name="T64" fmla="*/ 1 w 72"/>
                <a:gd name="T65" fmla="*/ 399 h 4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2" h="447">
                  <a:moveTo>
                    <a:pt x="27" y="446"/>
                  </a:moveTo>
                  <a:lnTo>
                    <a:pt x="26" y="439"/>
                  </a:lnTo>
                  <a:lnTo>
                    <a:pt x="27" y="430"/>
                  </a:lnTo>
                  <a:lnTo>
                    <a:pt x="28" y="420"/>
                  </a:lnTo>
                  <a:lnTo>
                    <a:pt x="29" y="409"/>
                  </a:lnTo>
                  <a:lnTo>
                    <a:pt x="31" y="399"/>
                  </a:lnTo>
                  <a:lnTo>
                    <a:pt x="33" y="386"/>
                  </a:lnTo>
                  <a:lnTo>
                    <a:pt x="35" y="373"/>
                  </a:lnTo>
                  <a:lnTo>
                    <a:pt x="38" y="358"/>
                  </a:lnTo>
                  <a:lnTo>
                    <a:pt x="41" y="344"/>
                  </a:lnTo>
                  <a:lnTo>
                    <a:pt x="44" y="329"/>
                  </a:lnTo>
                  <a:lnTo>
                    <a:pt x="47" y="313"/>
                  </a:lnTo>
                  <a:lnTo>
                    <a:pt x="51" y="297"/>
                  </a:lnTo>
                  <a:lnTo>
                    <a:pt x="53" y="281"/>
                  </a:lnTo>
                  <a:lnTo>
                    <a:pt x="56" y="264"/>
                  </a:lnTo>
                  <a:lnTo>
                    <a:pt x="60" y="247"/>
                  </a:lnTo>
                  <a:lnTo>
                    <a:pt x="63" y="230"/>
                  </a:lnTo>
                  <a:lnTo>
                    <a:pt x="65" y="213"/>
                  </a:lnTo>
                  <a:lnTo>
                    <a:pt x="67" y="197"/>
                  </a:lnTo>
                  <a:lnTo>
                    <a:pt x="70" y="180"/>
                  </a:lnTo>
                  <a:lnTo>
                    <a:pt x="71" y="164"/>
                  </a:lnTo>
                  <a:lnTo>
                    <a:pt x="72" y="147"/>
                  </a:lnTo>
                  <a:lnTo>
                    <a:pt x="72" y="131"/>
                  </a:lnTo>
                  <a:lnTo>
                    <a:pt x="72" y="115"/>
                  </a:lnTo>
                  <a:lnTo>
                    <a:pt x="72" y="100"/>
                  </a:lnTo>
                  <a:lnTo>
                    <a:pt x="70" y="85"/>
                  </a:lnTo>
                  <a:lnTo>
                    <a:pt x="68" y="71"/>
                  </a:lnTo>
                  <a:lnTo>
                    <a:pt x="65" y="57"/>
                  </a:lnTo>
                  <a:lnTo>
                    <a:pt x="61" y="44"/>
                  </a:lnTo>
                  <a:lnTo>
                    <a:pt x="55" y="32"/>
                  </a:lnTo>
                  <a:lnTo>
                    <a:pt x="49" y="21"/>
                  </a:lnTo>
                  <a:lnTo>
                    <a:pt x="41" y="10"/>
                  </a:lnTo>
                  <a:lnTo>
                    <a:pt x="32" y="0"/>
                  </a:lnTo>
                  <a:lnTo>
                    <a:pt x="14" y="21"/>
                  </a:lnTo>
                  <a:lnTo>
                    <a:pt x="21" y="26"/>
                  </a:lnTo>
                  <a:lnTo>
                    <a:pt x="27" y="35"/>
                  </a:lnTo>
                  <a:lnTo>
                    <a:pt x="32" y="43"/>
                  </a:lnTo>
                  <a:lnTo>
                    <a:pt x="37" y="54"/>
                  </a:lnTo>
                  <a:lnTo>
                    <a:pt x="40" y="64"/>
                  </a:lnTo>
                  <a:lnTo>
                    <a:pt x="42" y="75"/>
                  </a:lnTo>
                  <a:lnTo>
                    <a:pt x="45" y="88"/>
                  </a:lnTo>
                  <a:lnTo>
                    <a:pt x="47" y="102"/>
                  </a:lnTo>
                  <a:lnTo>
                    <a:pt x="47" y="115"/>
                  </a:lnTo>
                  <a:lnTo>
                    <a:pt x="47" y="131"/>
                  </a:lnTo>
                  <a:lnTo>
                    <a:pt x="47" y="146"/>
                  </a:lnTo>
                  <a:lnTo>
                    <a:pt x="46" y="162"/>
                  </a:lnTo>
                  <a:lnTo>
                    <a:pt x="44" y="177"/>
                  </a:lnTo>
                  <a:lnTo>
                    <a:pt x="42" y="194"/>
                  </a:lnTo>
                  <a:lnTo>
                    <a:pt x="40" y="210"/>
                  </a:lnTo>
                  <a:lnTo>
                    <a:pt x="38" y="227"/>
                  </a:lnTo>
                  <a:lnTo>
                    <a:pt x="35" y="243"/>
                  </a:lnTo>
                  <a:lnTo>
                    <a:pt x="32" y="259"/>
                  </a:lnTo>
                  <a:lnTo>
                    <a:pt x="28" y="276"/>
                  </a:lnTo>
                  <a:lnTo>
                    <a:pt x="25" y="292"/>
                  </a:lnTo>
                  <a:lnTo>
                    <a:pt x="22" y="308"/>
                  </a:lnTo>
                  <a:lnTo>
                    <a:pt x="19" y="324"/>
                  </a:lnTo>
                  <a:lnTo>
                    <a:pt x="15" y="339"/>
                  </a:lnTo>
                  <a:lnTo>
                    <a:pt x="12" y="353"/>
                  </a:lnTo>
                  <a:lnTo>
                    <a:pt x="9" y="368"/>
                  </a:lnTo>
                  <a:lnTo>
                    <a:pt x="7" y="381"/>
                  </a:lnTo>
                  <a:lnTo>
                    <a:pt x="5" y="395"/>
                  </a:lnTo>
                  <a:lnTo>
                    <a:pt x="4" y="406"/>
                  </a:lnTo>
                  <a:lnTo>
                    <a:pt x="2" y="418"/>
                  </a:lnTo>
                  <a:lnTo>
                    <a:pt x="1" y="429"/>
                  </a:lnTo>
                  <a:lnTo>
                    <a:pt x="0" y="439"/>
                  </a:lnTo>
                  <a:lnTo>
                    <a:pt x="1" y="447"/>
                  </a:lnTo>
                  <a:lnTo>
                    <a:pt x="27" y="446"/>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299" name="Freeform 494">
              <a:extLst>
                <a:ext uri="{FF2B5EF4-FFF2-40B4-BE49-F238E27FC236}">
                  <a16:creationId xmlns:a16="http://schemas.microsoft.com/office/drawing/2014/main" id="{1C41DC55-5539-EEB5-E373-950493BB5EAF}"/>
                </a:ext>
              </a:extLst>
            </p:cNvPr>
            <p:cNvSpPr>
              <a:spLocks/>
            </p:cNvSpPr>
            <p:nvPr/>
          </p:nvSpPr>
          <p:spPr bwMode="auto">
            <a:xfrm>
              <a:off x="3862" y="1424"/>
              <a:ext cx="275" cy="183"/>
            </a:xfrm>
            <a:custGeom>
              <a:avLst/>
              <a:gdLst>
                <a:gd name="T0" fmla="*/ 261 w 307"/>
                <a:gd name="T1" fmla="*/ 120 h 206"/>
                <a:gd name="T2" fmla="*/ 242 w 307"/>
                <a:gd name="T3" fmla="*/ 131 h 206"/>
                <a:gd name="T4" fmla="*/ 224 w 307"/>
                <a:gd name="T5" fmla="*/ 141 h 206"/>
                <a:gd name="T6" fmla="*/ 204 w 307"/>
                <a:gd name="T7" fmla="*/ 150 h 206"/>
                <a:gd name="T8" fmla="*/ 185 w 307"/>
                <a:gd name="T9" fmla="*/ 155 h 206"/>
                <a:gd name="T10" fmla="*/ 167 w 307"/>
                <a:gd name="T11" fmla="*/ 160 h 206"/>
                <a:gd name="T12" fmla="*/ 147 w 307"/>
                <a:gd name="T13" fmla="*/ 161 h 206"/>
                <a:gd name="T14" fmla="*/ 130 w 307"/>
                <a:gd name="T15" fmla="*/ 159 h 206"/>
                <a:gd name="T16" fmla="*/ 112 w 307"/>
                <a:gd name="T17" fmla="*/ 155 h 206"/>
                <a:gd name="T18" fmla="*/ 96 w 307"/>
                <a:gd name="T19" fmla="*/ 147 h 206"/>
                <a:gd name="T20" fmla="*/ 82 w 307"/>
                <a:gd name="T21" fmla="*/ 138 h 206"/>
                <a:gd name="T22" fmla="*/ 68 w 307"/>
                <a:gd name="T23" fmla="*/ 124 h 206"/>
                <a:gd name="T24" fmla="*/ 55 w 307"/>
                <a:gd name="T25" fmla="*/ 108 h 206"/>
                <a:gd name="T26" fmla="*/ 44 w 307"/>
                <a:gd name="T27" fmla="*/ 87 h 206"/>
                <a:gd name="T28" fmla="*/ 35 w 307"/>
                <a:gd name="T29" fmla="*/ 62 h 206"/>
                <a:gd name="T30" fmla="*/ 29 w 307"/>
                <a:gd name="T31" fmla="*/ 34 h 206"/>
                <a:gd name="T32" fmla="*/ 23 w 307"/>
                <a:gd name="T33" fmla="*/ 0 h 206"/>
                <a:gd name="T34" fmla="*/ 0 w 307"/>
                <a:gd name="T35" fmla="*/ 1 h 206"/>
                <a:gd name="T36" fmla="*/ 5 w 307"/>
                <a:gd name="T37" fmla="*/ 37 h 206"/>
                <a:gd name="T38" fmla="*/ 13 w 307"/>
                <a:gd name="T39" fmla="*/ 69 h 206"/>
                <a:gd name="T40" fmla="*/ 23 w 307"/>
                <a:gd name="T41" fmla="*/ 96 h 206"/>
                <a:gd name="T42" fmla="*/ 35 w 307"/>
                <a:gd name="T43" fmla="*/ 120 h 206"/>
                <a:gd name="T44" fmla="*/ 49 w 307"/>
                <a:gd name="T45" fmla="*/ 140 h 206"/>
                <a:gd name="T46" fmla="*/ 66 w 307"/>
                <a:gd name="T47" fmla="*/ 155 h 206"/>
                <a:gd name="T48" fmla="*/ 85 w 307"/>
                <a:gd name="T49" fmla="*/ 169 h 206"/>
                <a:gd name="T50" fmla="*/ 106 w 307"/>
                <a:gd name="T51" fmla="*/ 177 h 206"/>
                <a:gd name="T52" fmla="*/ 126 w 307"/>
                <a:gd name="T53" fmla="*/ 182 h 206"/>
                <a:gd name="T54" fmla="*/ 147 w 307"/>
                <a:gd name="T55" fmla="*/ 183 h 206"/>
                <a:gd name="T56" fmla="*/ 169 w 307"/>
                <a:gd name="T57" fmla="*/ 183 h 206"/>
                <a:gd name="T58" fmla="*/ 192 w 307"/>
                <a:gd name="T59" fmla="*/ 179 h 206"/>
                <a:gd name="T60" fmla="*/ 212 w 307"/>
                <a:gd name="T61" fmla="*/ 172 h 206"/>
                <a:gd name="T62" fmla="*/ 234 w 307"/>
                <a:gd name="T63" fmla="*/ 163 h 206"/>
                <a:gd name="T64" fmla="*/ 254 w 307"/>
                <a:gd name="T65" fmla="*/ 151 h 206"/>
                <a:gd name="T66" fmla="*/ 275 w 307"/>
                <a:gd name="T67" fmla="*/ 138 h 206"/>
                <a:gd name="T68" fmla="*/ 261 w 307"/>
                <a:gd name="T69" fmla="*/ 120 h 20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07" h="206">
                  <a:moveTo>
                    <a:pt x="291" y="135"/>
                  </a:moveTo>
                  <a:lnTo>
                    <a:pt x="270" y="148"/>
                  </a:lnTo>
                  <a:lnTo>
                    <a:pt x="250" y="159"/>
                  </a:lnTo>
                  <a:lnTo>
                    <a:pt x="228" y="169"/>
                  </a:lnTo>
                  <a:lnTo>
                    <a:pt x="207" y="175"/>
                  </a:lnTo>
                  <a:lnTo>
                    <a:pt x="186" y="180"/>
                  </a:lnTo>
                  <a:lnTo>
                    <a:pt x="164" y="181"/>
                  </a:lnTo>
                  <a:lnTo>
                    <a:pt x="145" y="179"/>
                  </a:lnTo>
                  <a:lnTo>
                    <a:pt x="125" y="174"/>
                  </a:lnTo>
                  <a:lnTo>
                    <a:pt x="107" y="166"/>
                  </a:lnTo>
                  <a:lnTo>
                    <a:pt x="92" y="155"/>
                  </a:lnTo>
                  <a:lnTo>
                    <a:pt x="76" y="140"/>
                  </a:lnTo>
                  <a:lnTo>
                    <a:pt x="61" y="122"/>
                  </a:lnTo>
                  <a:lnTo>
                    <a:pt x="49" y="98"/>
                  </a:lnTo>
                  <a:lnTo>
                    <a:pt x="39" y="70"/>
                  </a:lnTo>
                  <a:lnTo>
                    <a:pt x="32" y="38"/>
                  </a:lnTo>
                  <a:lnTo>
                    <a:pt x="26" y="0"/>
                  </a:lnTo>
                  <a:lnTo>
                    <a:pt x="0" y="1"/>
                  </a:lnTo>
                  <a:lnTo>
                    <a:pt x="6" y="42"/>
                  </a:lnTo>
                  <a:lnTo>
                    <a:pt x="14" y="78"/>
                  </a:lnTo>
                  <a:lnTo>
                    <a:pt x="26" y="108"/>
                  </a:lnTo>
                  <a:lnTo>
                    <a:pt x="39" y="135"/>
                  </a:lnTo>
                  <a:lnTo>
                    <a:pt x="55" y="158"/>
                  </a:lnTo>
                  <a:lnTo>
                    <a:pt x="74" y="175"/>
                  </a:lnTo>
                  <a:lnTo>
                    <a:pt x="95" y="190"/>
                  </a:lnTo>
                  <a:lnTo>
                    <a:pt x="118" y="199"/>
                  </a:lnTo>
                  <a:lnTo>
                    <a:pt x="141" y="205"/>
                  </a:lnTo>
                  <a:lnTo>
                    <a:pt x="164" y="206"/>
                  </a:lnTo>
                  <a:lnTo>
                    <a:pt x="189" y="206"/>
                  </a:lnTo>
                  <a:lnTo>
                    <a:pt x="214" y="201"/>
                  </a:lnTo>
                  <a:lnTo>
                    <a:pt x="237" y="194"/>
                  </a:lnTo>
                  <a:lnTo>
                    <a:pt x="261" y="183"/>
                  </a:lnTo>
                  <a:lnTo>
                    <a:pt x="284" y="170"/>
                  </a:lnTo>
                  <a:lnTo>
                    <a:pt x="307" y="155"/>
                  </a:lnTo>
                  <a:lnTo>
                    <a:pt x="291" y="13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00" name="Freeform 495">
              <a:extLst>
                <a:ext uri="{FF2B5EF4-FFF2-40B4-BE49-F238E27FC236}">
                  <a16:creationId xmlns:a16="http://schemas.microsoft.com/office/drawing/2014/main" id="{45EF642B-0E6B-37A6-A0FE-A6F7B1C2B761}"/>
                </a:ext>
              </a:extLst>
            </p:cNvPr>
            <p:cNvSpPr>
              <a:spLocks/>
            </p:cNvSpPr>
            <p:nvPr/>
          </p:nvSpPr>
          <p:spPr bwMode="auto">
            <a:xfrm>
              <a:off x="4123" y="1414"/>
              <a:ext cx="65" cy="148"/>
            </a:xfrm>
            <a:custGeom>
              <a:avLst/>
              <a:gdLst>
                <a:gd name="T0" fmla="*/ 42 w 73"/>
                <a:gd name="T1" fmla="*/ 0 h 166"/>
                <a:gd name="T2" fmla="*/ 42 w 73"/>
                <a:gd name="T3" fmla="*/ 1 h 166"/>
                <a:gd name="T4" fmla="*/ 40 w 73"/>
                <a:gd name="T5" fmla="*/ 8 h 166"/>
                <a:gd name="T6" fmla="*/ 39 w 73"/>
                <a:gd name="T7" fmla="*/ 16 h 166"/>
                <a:gd name="T8" fmla="*/ 37 w 73"/>
                <a:gd name="T9" fmla="*/ 25 h 166"/>
                <a:gd name="T10" fmla="*/ 35 w 73"/>
                <a:gd name="T11" fmla="*/ 35 h 166"/>
                <a:gd name="T12" fmla="*/ 32 w 73"/>
                <a:gd name="T13" fmla="*/ 45 h 166"/>
                <a:gd name="T14" fmla="*/ 30 w 73"/>
                <a:gd name="T15" fmla="*/ 55 h 166"/>
                <a:gd name="T16" fmla="*/ 28 w 73"/>
                <a:gd name="T17" fmla="*/ 65 h 166"/>
                <a:gd name="T18" fmla="*/ 25 w 73"/>
                <a:gd name="T19" fmla="*/ 75 h 166"/>
                <a:gd name="T20" fmla="*/ 23 w 73"/>
                <a:gd name="T21" fmla="*/ 85 h 166"/>
                <a:gd name="T22" fmla="*/ 19 w 73"/>
                <a:gd name="T23" fmla="*/ 94 h 166"/>
                <a:gd name="T24" fmla="*/ 16 w 73"/>
                <a:gd name="T25" fmla="*/ 103 h 166"/>
                <a:gd name="T26" fmla="*/ 13 w 73"/>
                <a:gd name="T27" fmla="*/ 110 h 166"/>
                <a:gd name="T28" fmla="*/ 11 w 73"/>
                <a:gd name="T29" fmla="*/ 117 h 166"/>
                <a:gd name="T30" fmla="*/ 6 w 73"/>
                <a:gd name="T31" fmla="*/ 122 h 166"/>
                <a:gd name="T32" fmla="*/ 3 w 73"/>
                <a:gd name="T33" fmla="*/ 127 h 166"/>
                <a:gd name="T34" fmla="*/ 0 w 73"/>
                <a:gd name="T35" fmla="*/ 130 h 166"/>
                <a:gd name="T36" fmla="*/ 14 w 73"/>
                <a:gd name="T37" fmla="*/ 148 h 166"/>
                <a:gd name="T38" fmla="*/ 20 w 73"/>
                <a:gd name="T39" fmla="*/ 143 h 166"/>
                <a:gd name="T40" fmla="*/ 25 w 73"/>
                <a:gd name="T41" fmla="*/ 136 h 166"/>
                <a:gd name="T42" fmla="*/ 29 w 73"/>
                <a:gd name="T43" fmla="*/ 128 h 166"/>
                <a:gd name="T44" fmla="*/ 34 w 73"/>
                <a:gd name="T45" fmla="*/ 120 h 166"/>
                <a:gd name="T46" fmla="*/ 38 w 73"/>
                <a:gd name="T47" fmla="*/ 111 h 166"/>
                <a:gd name="T48" fmla="*/ 41 w 73"/>
                <a:gd name="T49" fmla="*/ 102 h 166"/>
                <a:gd name="T50" fmla="*/ 45 w 73"/>
                <a:gd name="T51" fmla="*/ 92 h 166"/>
                <a:gd name="T52" fmla="*/ 48 w 73"/>
                <a:gd name="T53" fmla="*/ 81 h 166"/>
                <a:gd name="T54" fmla="*/ 51 w 73"/>
                <a:gd name="T55" fmla="*/ 70 h 166"/>
                <a:gd name="T56" fmla="*/ 53 w 73"/>
                <a:gd name="T57" fmla="*/ 60 h 166"/>
                <a:gd name="T58" fmla="*/ 56 w 73"/>
                <a:gd name="T59" fmla="*/ 49 h 166"/>
                <a:gd name="T60" fmla="*/ 57 w 73"/>
                <a:gd name="T61" fmla="*/ 39 h 166"/>
                <a:gd name="T62" fmla="*/ 60 w 73"/>
                <a:gd name="T63" fmla="*/ 30 h 166"/>
                <a:gd name="T64" fmla="*/ 61 w 73"/>
                <a:gd name="T65" fmla="*/ 20 h 166"/>
                <a:gd name="T66" fmla="*/ 63 w 73"/>
                <a:gd name="T67" fmla="*/ 12 h 166"/>
                <a:gd name="T68" fmla="*/ 65 w 73"/>
                <a:gd name="T69" fmla="*/ 4 h 166"/>
                <a:gd name="T70" fmla="*/ 65 w 73"/>
                <a:gd name="T71" fmla="*/ 5 h 166"/>
                <a:gd name="T72" fmla="*/ 42 w 73"/>
                <a:gd name="T73" fmla="*/ 0 h 16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73" h="166">
                  <a:moveTo>
                    <a:pt x="47" y="0"/>
                  </a:moveTo>
                  <a:lnTo>
                    <a:pt x="47" y="1"/>
                  </a:lnTo>
                  <a:lnTo>
                    <a:pt x="45" y="9"/>
                  </a:lnTo>
                  <a:lnTo>
                    <a:pt x="44" y="18"/>
                  </a:lnTo>
                  <a:lnTo>
                    <a:pt x="41" y="28"/>
                  </a:lnTo>
                  <a:lnTo>
                    <a:pt x="39" y="39"/>
                  </a:lnTo>
                  <a:lnTo>
                    <a:pt x="36" y="50"/>
                  </a:lnTo>
                  <a:lnTo>
                    <a:pt x="34" y="62"/>
                  </a:lnTo>
                  <a:lnTo>
                    <a:pt x="31" y="73"/>
                  </a:lnTo>
                  <a:lnTo>
                    <a:pt x="28" y="84"/>
                  </a:lnTo>
                  <a:lnTo>
                    <a:pt x="26" y="95"/>
                  </a:lnTo>
                  <a:lnTo>
                    <a:pt x="21" y="105"/>
                  </a:lnTo>
                  <a:lnTo>
                    <a:pt x="18" y="115"/>
                  </a:lnTo>
                  <a:lnTo>
                    <a:pt x="15" y="123"/>
                  </a:lnTo>
                  <a:lnTo>
                    <a:pt x="12" y="131"/>
                  </a:lnTo>
                  <a:lnTo>
                    <a:pt x="7" y="137"/>
                  </a:lnTo>
                  <a:lnTo>
                    <a:pt x="3" y="142"/>
                  </a:lnTo>
                  <a:lnTo>
                    <a:pt x="0" y="146"/>
                  </a:lnTo>
                  <a:lnTo>
                    <a:pt x="16" y="166"/>
                  </a:lnTo>
                  <a:lnTo>
                    <a:pt x="22" y="160"/>
                  </a:lnTo>
                  <a:lnTo>
                    <a:pt x="28" y="152"/>
                  </a:lnTo>
                  <a:lnTo>
                    <a:pt x="33" y="144"/>
                  </a:lnTo>
                  <a:lnTo>
                    <a:pt x="38" y="135"/>
                  </a:lnTo>
                  <a:lnTo>
                    <a:pt x="43" y="124"/>
                  </a:lnTo>
                  <a:lnTo>
                    <a:pt x="46" y="114"/>
                  </a:lnTo>
                  <a:lnTo>
                    <a:pt x="50" y="103"/>
                  </a:lnTo>
                  <a:lnTo>
                    <a:pt x="54" y="91"/>
                  </a:lnTo>
                  <a:lnTo>
                    <a:pt x="57" y="78"/>
                  </a:lnTo>
                  <a:lnTo>
                    <a:pt x="59" y="67"/>
                  </a:lnTo>
                  <a:lnTo>
                    <a:pt x="63" y="55"/>
                  </a:lnTo>
                  <a:lnTo>
                    <a:pt x="64" y="44"/>
                  </a:lnTo>
                  <a:lnTo>
                    <a:pt x="67" y="34"/>
                  </a:lnTo>
                  <a:lnTo>
                    <a:pt x="69" y="22"/>
                  </a:lnTo>
                  <a:lnTo>
                    <a:pt x="71" y="13"/>
                  </a:lnTo>
                  <a:lnTo>
                    <a:pt x="73" y="5"/>
                  </a:lnTo>
                  <a:lnTo>
                    <a:pt x="73" y="6"/>
                  </a:lnTo>
                  <a:lnTo>
                    <a:pt x="47"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01" name="Freeform 496">
              <a:extLst>
                <a:ext uri="{FF2B5EF4-FFF2-40B4-BE49-F238E27FC236}">
                  <a16:creationId xmlns:a16="http://schemas.microsoft.com/office/drawing/2014/main" id="{A2BD3FB0-D076-74E4-9D89-01EB14483BA4}"/>
                </a:ext>
              </a:extLst>
            </p:cNvPr>
            <p:cNvSpPr>
              <a:spLocks/>
            </p:cNvSpPr>
            <p:nvPr/>
          </p:nvSpPr>
          <p:spPr bwMode="auto">
            <a:xfrm>
              <a:off x="4165" y="1106"/>
              <a:ext cx="178" cy="313"/>
            </a:xfrm>
            <a:custGeom>
              <a:avLst/>
              <a:gdLst>
                <a:gd name="T0" fmla="*/ 161 w 199"/>
                <a:gd name="T1" fmla="*/ 0 h 351"/>
                <a:gd name="T2" fmla="*/ 149 w 199"/>
                <a:gd name="T3" fmla="*/ 13 h 351"/>
                <a:gd name="T4" fmla="*/ 138 w 199"/>
                <a:gd name="T5" fmla="*/ 28 h 351"/>
                <a:gd name="T6" fmla="*/ 126 w 199"/>
                <a:gd name="T7" fmla="*/ 43 h 351"/>
                <a:gd name="T8" fmla="*/ 114 w 199"/>
                <a:gd name="T9" fmla="*/ 60 h 351"/>
                <a:gd name="T10" fmla="*/ 102 w 199"/>
                <a:gd name="T11" fmla="*/ 78 h 351"/>
                <a:gd name="T12" fmla="*/ 89 w 199"/>
                <a:gd name="T13" fmla="*/ 97 h 351"/>
                <a:gd name="T14" fmla="*/ 79 w 199"/>
                <a:gd name="T15" fmla="*/ 116 h 351"/>
                <a:gd name="T16" fmla="*/ 67 w 199"/>
                <a:gd name="T17" fmla="*/ 136 h 351"/>
                <a:gd name="T18" fmla="*/ 56 w 199"/>
                <a:gd name="T19" fmla="*/ 156 h 351"/>
                <a:gd name="T20" fmla="*/ 46 w 199"/>
                <a:gd name="T21" fmla="*/ 177 h 351"/>
                <a:gd name="T22" fmla="*/ 36 w 199"/>
                <a:gd name="T23" fmla="*/ 199 h 351"/>
                <a:gd name="T24" fmla="*/ 27 w 199"/>
                <a:gd name="T25" fmla="*/ 220 h 351"/>
                <a:gd name="T26" fmla="*/ 19 w 199"/>
                <a:gd name="T27" fmla="*/ 242 h 351"/>
                <a:gd name="T28" fmla="*/ 11 w 199"/>
                <a:gd name="T29" fmla="*/ 264 h 351"/>
                <a:gd name="T30" fmla="*/ 5 w 199"/>
                <a:gd name="T31" fmla="*/ 285 h 351"/>
                <a:gd name="T32" fmla="*/ 0 w 199"/>
                <a:gd name="T33" fmla="*/ 308 h 351"/>
                <a:gd name="T34" fmla="*/ 23 w 199"/>
                <a:gd name="T35" fmla="*/ 313 h 351"/>
                <a:gd name="T36" fmla="*/ 27 w 199"/>
                <a:gd name="T37" fmla="*/ 292 h 351"/>
                <a:gd name="T38" fmla="*/ 33 w 199"/>
                <a:gd name="T39" fmla="*/ 270 h 351"/>
                <a:gd name="T40" fmla="*/ 40 w 199"/>
                <a:gd name="T41" fmla="*/ 250 h 351"/>
                <a:gd name="T42" fmla="*/ 48 w 199"/>
                <a:gd name="T43" fmla="*/ 229 h 351"/>
                <a:gd name="T44" fmla="*/ 56 w 199"/>
                <a:gd name="T45" fmla="*/ 208 h 351"/>
                <a:gd name="T46" fmla="*/ 67 w 199"/>
                <a:gd name="T47" fmla="*/ 186 h 351"/>
                <a:gd name="T48" fmla="*/ 77 w 199"/>
                <a:gd name="T49" fmla="*/ 168 h 351"/>
                <a:gd name="T50" fmla="*/ 88 w 199"/>
                <a:gd name="T51" fmla="*/ 147 h 351"/>
                <a:gd name="T52" fmla="*/ 98 w 199"/>
                <a:gd name="T53" fmla="*/ 128 h 351"/>
                <a:gd name="T54" fmla="*/ 110 w 199"/>
                <a:gd name="T55" fmla="*/ 109 h 351"/>
                <a:gd name="T56" fmla="*/ 122 w 199"/>
                <a:gd name="T57" fmla="*/ 91 h 351"/>
                <a:gd name="T58" fmla="*/ 133 w 199"/>
                <a:gd name="T59" fmla="*/ 73 h 351"/>
                <a:gd name="T60" fmla="*/ 145 w 199"/>
                <a:gd name="T61" fmla="*/ 57 h 351"/>
                <a:gd name="T62" fmla="*/ 157 w 199"/>
                <a:gd name="T63" fmla="*/ 42 h 351"/>
                <a:gd name="T64" fmla="*/ 167 w 199"/>
                <a:gd name="T65" fmla="*/ 28 h 351"/>
                <a:gd name="T66" fmla="*/ 178 w 199"/>
                <a:gd name="T67" fmla="*/ 14 h 351"/>
                <a:gd name="T68" fmla="*/ 161 w 199"/>
                <a:gd name="T69" fmla="*/ 0 h 35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9" h="351">
                  <a:moveTo>
                    <a:pt x="180" y="0"/>
                  </a:moveTo>
                  <a:lnTo>
                    <a:pt x="167" y="15"/>
                  </a:lnTo>
                  <a:lnTo>
                    <a:pt x="154" y="31"/>
                  </a:lnTo>
                  <a:lnTo>
                    <a:pt x="141" y="48"/>
                  </a:lnTo>
                  <a:lnTo>
                    <a:pt x="128" y="67"/>
                  </a:lnTo>
                  <a:lnTo>
                    <a:pt x="114" y="87"/>
                  </a:lnTo>
                  <a:lnTo>
                    <a:pt x="100" y="109"/>
                  </a:lnTo>
                  <a:lnTo>
                    <a:pt x="88" y="130"/>
                  </a:lnTo>
                  <a:lnTo>
                    <a:pt x="75" y="152"/>
                  </a:lnTo>
                  <a:lnTo>
                    <a:pt x="63" y="175"/>
                  </a:lnTo>
                  <a:lnTo>
                    <a:pt x="51" y="198"/>
                  </a:lnTo>
                  <a:lnTo>
                    <a:pt x="40" y="223"/>
                  </a:lnTo>
                  <a:lnTo>
                    <a:pt x="30" y="247"/>
                  </a:lnTo>
                  <a:lnTo>
                    <a:pt x="21" y="271"/>
                  </a:lnTo>
                  <a:lnTo>
                    <a:pt x="12" y="296"/>
                  </a:lnTo>
                  <a:lnTo>
                    <a:pt x="6" y="320"/>
                  </a:lnTo>
                  <a:lnTo>
                    <a:pt x="0" y="345"/>
                  </a:lnTo>
                  <a:lnTo>
                    <a:pt x="26" y="351"/>
                  </a:lnTo>
                  <a:lnTo>
                    <a:pt x="30" y="327"/>
                  </a:lnTo>
                  <a:lnTo>
                    <a:pt x="37" y="303"/>
                  </a:lnTo>
                  <a:lnTo>
                    <a:pt x="45" y="280"/>
                  </a:lnTo>
                  <a:lnTo>
                    <a:pt x="54" y="257"/>
                  </a:lnTo>
                  <a:lnTo>
                    <a:pt x="63" y="233"/>
                  </a:lnTo>
                  <a:lnTo>
                    <a:pt x="75" y="209"/>
                  </a:lnTo>
                  <a:lnTo>
                    <a:pt x="86" y="188"/>
                  </a:lnTo>
                  <a:lnTo>
                    <a:pt x="98" y="165"/>
                  </a:lnTo>
                  <a:lnTo>
                    <a:pt x="110" y="143"/>
                  </a:lnTo>
                  <a:lnTo>
                    <a:pt x="123" y="122"/>
                  </a:lnTo>
                  <a:lnTo>
                    <a:pt x="136" y="102"/>
                  </a:lnTo>
                  <a:lnTo>
                    <a:pt x="149" y="82"/>
                  </a:lnTo>
                  <a:lnTo>
                    <a:pt x="162" y="64"/>
                  </a:lnTo>
                  <a:lnTo>
                    <a:pt x="175" y="47"/>
                  </a:lnTo>
                  <a:lnTo>
                    <a:pt x="187" y="31"/>
                  </a:lnTo>
                  <a:lnTo>
                    <a:pt x="199" y="16"/>
                  </a:lnTo>
                  <a:lnTo>
                    <a:pt x="18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02" name="Freeform 497">
              <a:extLst>
                <a:ext uri="{FF2B5EF4-FFF2-40B4-BE49-F238E27FC236}">
                  <a16:creationId xmlns:a16="http://schemas.microsoft.com/office/drawing/2014/main" id="{A07AB68C-85E3-C99D-E860-747FD4BAA7FB}"/>
                </a:ext>
              </a:extLst>
            </p:cNvPr>
            <p:cNvSpPr>
              <a:spLocks/>
            </p:cNvSpPr>
            <p:nvPr/>
          </p:nvSpPr>
          <p:spPr bwMode="auto">
            <a:xfrm>
              <a:off x="3928" y="1020"/>
              <a:ext cx="51" cy="140"/>
            </a:xfrm>
            <a:custGeom>
              <a:avLst/>
              <a:gdLst>
                <a:gd name="T0" fmla="*/ 46 w 57"/>
                <a:gd name="T1" fmla="*/ 140 h 157"/>
                <a:gd name="T2" fmla="*/ 47 w 57"/>
                <a:gd name="T3" fmla="*/ 132 h 157"/>
                <a:gd name="T4" fmla="*/ 49 w 57"/>
                <a:gd name="T5" fmla="*/ 124 h 157"/>
                <a:gd name="T6" fmla="*/ 50 w 57"/>
                <a:gd name="T7" fmla="*/ 116 h 157"/>
                <a:gd name="T8" fmla="*/ 51 w 57"/>
                <a:gd name="T9" fmla="*/ 108 h 157"/>
                <a:gd name="T10" fmla="*/ 51 w 57"/>
                <a:gd name="T11" fmla="*/ 100 h 157"/>
                <a:gd name="T12" fmla="*/ 51 w 57"/>
                <a:gd name="T13" fmla="*/ 91 h 157"/>
                <a:gd name="T14" fmla="*/ 50 w 57"/>
                <a:gd name="T15" fmla="*/ 82 h 157"/>
                <a:gd name="T16" fmla="*/ 48 w 57"/>
                <a:gd name="T17" fmla="*/ 74 h 157"/>
                <a:gd name="T18" fmla="*/ 47 w 57"/>
                <a:gd name="T19" fmla="*/ 65 h 157"/>
                <a:gd name="T20" fmla="*/ 43 w 57"/>
                <a:gd name="T21" fmla="*/ 56 h 157"/>
                <a:gd name="T22" fmla="*/ 39 w 57"/>
                <a:gd name="T23" fmla="*/ 47 h 157"/>
                <a:gd name="T24" fmla="*/ 36 w 57"/>
                <a:gd name="T25" fmla="*/ 37 h 157"/>
                <a:gd name="T26" fmla="*/ 30 w 57"/>
                <a:gd name="T27" fmla="*/ 29 h 157"/>
                <a:gd name="T28" fmla="*/ 25 w 57"/>
                <a:gd name="T29" fmla="*/ 20 h 157"/>
                <a:gd name="T30" fmla="*/ 19 w 57"/>
                <a:gd name="T31" fmla="*/ 10 h 157"/>
                <a:gd name="T32" fmla="*/ 12 w 57"/>
                <a:gd name="T33" fmla="*/ 0 h 157"/>
                <a:gd name="T34" fmla="*/ 0 w 57"/>
                <a:gd name="T35" fmla="*/ 10 h 157"/>
                <a:gd name="T36" fmla="*/ 5 w 57"/>
                <a:gd name="T37" fmla="*/ 19 h 157"/>
                <a:gd name="T38" fmla="*/ 13 w 57"/>
                <a:gd name="T39" fmla="*/ 28 h 157"/>
                <a:gd name="T40" fmla="*/ 18 w 57"/>
                <a:gd name="T41" fmla="*/ 37 h 157"/>
                <a:gd name="T42" fmla="*/ 21 w 57"/>
                <a:gd name="T43" fmla="*/ 45 h 157"/>
                <a:gd name="T44" fmla="*/ 26 w 57"/>
                <a:gd name="T45" fmla="*/ 54 h 157"/>
                <a:gd name="T46" fmla="*/ 29 w 57"/>
                <a:gd name="T47" fmla="*/ 62 h 157"/>
                <a:gd name="T48" fmla="*/ 31 w 57"/>
                <a:gd name="T49" fmla="*/ 69 h 157"/>
                <a:gd name="T50" fmla="*/ 33 w 57"/>
                <a:gd name="T51" fmla="*/ 77 h 157"/>
                <a:gd name="T52" fmla="*/ 34 w 57"/>
                <a:gd name="T53" fmla="*/ 84 h 157"/>
                <a:gd name="T54" fmla="*/ 36 w 57"/>
                <a:gd name="T55" fmla="*/ 92 h 157"/>
                <a:gd name="T56" fmla="*/ 36 w 57"/>
                <a:gd name="T57" fmla="*/ 100 h 157"/>
                <a:gd name="T58" fmla="*/ 36 w 57"/>
                <a:gd name="T59" fmla="*/ 108 h 157"/>
                <a:gd name="T60" fmla="*/ 35 w 57"/>
                <a:gd name="T61" fmla="*/ 114 h 157"/>
                <a:gd name="T62" fmla="*/ 34 w 57"/>
                <a:gd name="T63" fmla="*/ 121 h 157"/>
                <a:gd name="T64" fmla="*/ 33 w 57"/>
                <a:gd name="T65" fmla="*/ 129 h 157"/>
                <a:gd name="T66" fmla="*/ 30 w 57"/>
                <a:gd name="T67" fmla="*/ 136 h 157"/>
                <a:gd name="T68" fmla="*/ 46 w 57"/>
                <a:gd name="T69" fmla="*/ 140 h 15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7" h="157">
                  <a:moveTo>
                    <a:pt x="51" y="157"/>
                  </a:moveTo>
                  <a:lnTo>
                    <a:pt x="53" y="148"/>
                  </a:lnTo>
                  <a:lnTo>
                    <a:pt x="55" y="139"/>
                  </a:lnTo>
                  <a:lnTo>
                    <a:pt x="56" y="130"/>
                  </a:lnTo>
                  <a:lnTo>
                    <a:pt x="57" y="121"/>
                  </a:lnTo>
                  <a:lnTo>
                    <a:pt x="57" y="112"/>
                  </a:lnTo>
                  <a:lnTo>
                    <a:pt x="57" y="102"/>
                  </a:lnTo>
                  <a:lnTo>
                    <a:pt x="56" y="92"/>
                  </a:lnTo>
                  <a:lnTo>
                    <a:pt x="54" y="83"/>
                  </a:lnTo>
                  <a:lnTo>
                    <a:pt x="52" y="73"/>
                  </a:lnTo>
                  <a:lnTo>
                    <a:pt x="48" y="63"/>
                  </a:lnTo>
                  <a:lnTo>
                    <a:pt x="44" y="53"/>
                  </a:lnTo>
                  <a:lnTo>
                    <a:pt x="40" y="42"/>
                  </a:lnTo>
                  <a:lnTo>
                    <a:pt x="34" y="32"/>
                  </a:lnTo>
                  <a:lnTo>
                    <a:pt x="28" y="22"/>
                  </a:lnTo>
                  <a:lnTo>
                    <a:pt x="21" y="11"/>
                  </a:lnTo>
                  <a:lnTo>
                    <a:pt x="13" y="0"/>
                  </a:lnTo>
                  <a:lnTo>
                    <a:pt x="0" y="11"/>
                  </a:lnTo>
                  <a:lnTo>
                    <a:pt x="6" y="21"/>
                  </a:lnTo>
                  <a:lnTo>
                    <a:pt x="14" y="31"/>
                  </a:lnTo>
                  <a:lnTo>
                    <a:pt x="20" y="41"/>
                  </a:lnTo>
                  <a:lnTo>
                    <a:pt x="24" y="50"/>
                  </a:lnTo>
                  <a:lnTo>
                    <a:pt x="29" y="60"/>
                  </a:lnTo>
                  <a:lnTo>
                    <a:pt x="32" y="69"/>
                  </a:lnTo>
                  <a:lnTo>
                    <a:pt x="35" y="77"/>
                  </a:lnTo>
                  <a:lnTo>
                    <a:pt x="37" y="86"/>
                  </a:lnTo>
                  <a:lnTo>
                    <a:pt x="38" y="94"/>
                  </a:lnTo>
                  <a:lnTo>
                    <a:pt x="40" y="103"/>
                  </a:lnTo>
                  <a:lnTo>
                    <a:pt x="40" y="112"/>
                  </a:lnTo>
                  <a:lnTo>
                    <a:pt x="40" y="121"/>
                  </a:lnTo>
                  <a:lnTo>
                    <a:pt x="39" y="128"/>
                  </a:lnTo>
                  <a:lnTo>
                    <a:pt x="38" y="136"/>
                  </a:lnTo>
                  <a:lnTo>
                    <a:pt x="37" y="145"/>
                  </a:lnTo>
                  <a:lnTo>
                    <a:pt x="34" y="153"/>
                  </a:lnTo>
                  <a:lnTo>
                    <a:pt x="51" y="15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03" name="Freeform 498">
              <a:extLst>
                <a:ext uri="{FF2B5EF4-FFF2-40B4-BE49-F238E27FC236}">
                  <a16:creationId xmlns:a16="http://schemas.microsoft.com/office/drawing/2014/main" id="{96114208-ED67-A09D-F9EC-CFB72146F99E}"/>
                </a:ext>
              </a:extLst>
            </p:cNvPr>
            <p:cNvSpPr>
              <a:spLocks/>
            </p:cNvSpPr>
            <p:nvPr/>
          </p:nvSpPr>
          <p:spPr bwMode="auto">
            <a:xfrm>
              <a:off x="4014" y="1025"/>
              <a:ext cx="36" cy="132"/>
            </a:xfrm>
            <a:custGeom>
              <a:avLst/>
              <a:gdLst>
                <a:gd name="T0" fmla="*/ 22 w 40"/>
                <a:gd name="T1" fmla="*/ 132 h 148"/>
                <a:gd name="T2" fmla="*/ 23 w 40"/>
                <a:gd name="T3" fmla="*/ 125 h 148"/>
                <a:gd name="T4" fmla="*/ 26 w 40"/>
                <a:gd name="T5" fmla="*/ 118 h 148"/>
                <a:gd name="T6" fmla="*/ 28 w 40"/>
                <a:gd name="T7" fmla="*/ 110 h 148"/>
                <a:gd name="T8" fmla="*/ 31 w 40"/>
                <a:gd name="T9" fmla="*/ 103 h 148"/>
                <a:gd name="T10" fmla="*/ 32 w 40"/>
                <a:gd name="T11" fmla="*/ 95 h 148"/>
                <a:gd name="T12" fmla="*/ 34 w 40"/>
                <a:gd name="T13" fmla="*/ 87 h 148"/>
                <a:gd name="T14" fmla="*/ 35 w 40"/>
                <a:gd name="T15" fmla="*/ 79 h 148"/>
                <a:gd name="T16" fmla="*/ 36 w 40"/>
                <a:gd name="T17" fmla="*/ 71 h 148"/>
                <a:gd name="T18" fmla="*/ 36 w 40"/>
                <a:gd name="T19" fmla="*/ 63 h 148"/>
                <a:gd name="T20" fmla="*/ 36 w 40"/>
                <a:gd name="T21" fmla="*/ 55 h 148"/>
                <a:gd name="T22" fmla="*/ 35 w 40"/>
                <a:gd name="T23" fmla="*/ 45 h 148"/>
                <a:gd name="T24" fmla="*/ 33 w 40"/>
                <a:gd name="T25" fmla="*/ 37 h 148"/>
                <a:gd name="T26" fmla="*/ 30 w 40"/>
                <a:gd name="T27" fmla="*/ 29 h 148"/>
                <a:gd name="T28" fmla="*/ 24 w 40"/>
                <a:gd name="T29" fmla="*/ 19 h 148"/>
                <a:gd name="T30" fmla="*/ 19 w 40"/>
                <a:gd name="T31" fmla="*/ 10 h 148"/>
                <a:gd name="T32" fmla="*/ 12 w 40"/>
                <a:gd name="T33" fmla="*/ 0 h 148"/>
                <a:gd name="T34" fmla="*/ 0 w 40"/>
                <a:gd name="T35" fmla="*/ 10 h 148"/>
                <a:gd name="T36" fmla="*/ 6 w 40"/>
                <a:gd name="T37" fmla="*/ 18 h 148"/>
                <a:gd name="T38" fmla="*/ 12 w 40"/>
                <a:gd name="T39" fmla="*/ 27 h 148"/>
                <a:gd name="T40" fmla="*/ 15 w 40"/>
                <a:gd name="T41" fmla="*/ 34 h 148"/>
                <a:gd name="T42" fmla="*/ 19 w 40"/>
                <a:gd name="T43" fmla="*/ 42 h 148"/>
                <a:gd name="T44" fmla="*/ 20 w 40"/>
                <a:gd name="T45" fmla="*/ 49 h 148"/>
                <a:gd name="T46" fmla="*/ 22 w 40"/>
                <a:gd name="T47" fmla="*/ 56 h 148"/>
                <a:gd name="T48" fmla="*/ 22 w 40"/>
                <a:gd name="T49" fmla="*/ 63 h 148"/>
                <a:gd name="T50" fmla="*/ 22 w 40"/>
                <a:gd name="T51" fmla="*/ 70 h 148"/>
                <a:gd name="T52" fmla="*/ 21 w 40"/>
                <a:gd name="T53" fmla="*/ 78 h 148"/>
                <a:gd name="T54" fmla="*/ 19 w 40"/>
                <a:gd name="T55" fmla="*/ 84 h 148"/>
                <a:gd name="T56" fmla="*/ 17 w 40"/>
                <a:gd name="T57" fmla="*/ 92 h 148"/>
                <a:gd name="T58" fmla="*/ 15 w 40"/>
                <a:gd name="T59" fmla="*/ 99 h 148"/>
                <a:gd name="T60" fmla="*/ 14 w 40"/>
                <a:gd name="T61" fmla="*/ 106 h 148"/>
                <a:gd name="T62" fmla="*/ 10 w 40"/>
                <a:gd name="T63" fmla="*/ 112 h 148"/>
                <a:gd name="T64" fmla="*/ 8 w 40"/>
                <a:gd name="T65" fmla="*/ 121 h 148"/>
                <a:gd name="T66" fmla="*/ 6 w 40"/>
                <a:gd name="T67" fmla="*/ 128 h 148"/>
                <a:gd name="T68" fmla="*/ 22 w 40"/>
                <a:gd name="T69" fmla="*/ 132 h 14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0" h="148">
                  <a:moveTo>
                    <a:pt x="24" y="148"/>
                  </a:moveTo>
                  <a:lnTo>
                    <a:pt x="25" y="140"/>
                  </a:lnTo>
                  <a:lnTo>
                    <a:pt x="29" y="132"/>
                  </a:lnTo>
                  <a:lnTo>
                    <a:pt x="31" y="123"/>
                  </a:lnTo>
                  <a:lnTo>
                    <a:pt x="34" y="115"/>
                  </a:lnTo>
                  <a:lnTo>
                    <a:pt x="35" y="107"/>
                  </a:lnTo>
                  <a:lnTo>
                    <a:pt x="38" y="98"/>
                  </a:lnTo>
                  <a:lnTo>
                    <a:pt x="39" y="89"/>
                  </a:lnTo>
                  <a:lnTo>
                    <a:pt x="40" y="80"/>
                  </a:lnTo>
                  <a:lnTo>
                    <a:pt x="40" y="71"/>
                  </a:lnTo>
                  <a:lnTo>
                    <a:pt x="40" y="62"/>
                  </a:lnTo>
                  <a:lnTo>
                    <a:pt x="39" y="51"/>
                  </a:lnTo>
                  <a:lnTo>
                    <a:pt x="37" y="42"/>
                  </a:lnTo>
                  <a:lnTo>
                    <a:pt x="33" y="32"/>
                  </a:lnTo>
                  <a:lnTo>
                    <a:pt x="27" y="21"/>
                  </a:lnTo>
                  <a:lnTo>
                    <a:pt x="21" y="11"/>
                  </a:lnTo>
                  <a:lnTo>
                    <a:pt x="13" y="0"/>
                  </a:lnTo>
                  <a:lnTo>
                    <a:pt x="0" y="11"/>
                  </a:lnTo>
                  <a:lnTo>
                    <a:pt x="7" y="20"/>
                  </a:lnTo>
                  <a:lnTo>
                    <a:pt x="13" y="30"/>
                  </a:lnTo>
                  <a:lnTo>
                    <a:pt x="17" y="38"/>
                  </a:lnTo>
                  <a:lnTo>
                    <a:pt x="21" y="47"/>
                  </a:lnTo>
                  <a:lnTo>
                    <a:pt x="22" y="55"/>
                  </a:lnTo>
                  <a:lnTo>
                    <a:pt x="24" y="63"/>
                  </a:lnTo>
                  <a:lnTo>
                    <a:pt x="24" y="71"/>
                  </a:lnTo>
                  <a:lnTo>
                    <a:pt x="24" y="79"/>
                  </a:lnTo>
                  <a:lnTo>
                    <a:pt x="23" y="87"/>
                  </a:lnTo>
                  <a:lnTo>
                    <a:pt x="21" y="94"/>
                  </a:lnTo>
                  <a:lnTo>
                    <a:pt x="19" y="103"/>
                  </a:lnTo>
                  <a:lnTo>
                    <a:pt x="17" y="111"/>
                  </a:lnTo>
                  <a:lnTo>
                    <a:pt x="15" y="119"/>
                  </a:lnTo>
                  <a:lnTo>
                    <a:pt x="11" y="126"/>
                  </a:lnTo>
                  <a:lnTo>
                    <a:pt x="9" y="136"/>
                  </a:lnTo>
                  <a:lnTo>
                    <a:pt x="7" y="144"/>
                  </a:lnTo>
                  <a:lnTo>
                    <a:pt x="24" y="1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04" name="Freeform 499">
              <a:extLst>
                <a:ext uri="{FF2B5EF4-FFF2-40B4-BE49-F238E27FC236}">
                  <a16:creationId xmlns:a16="http://schemas.microsoft.com/office/drawing/2014/main" id="{81FBD792-5A26-90BA-C6EF-A78648430ED2}"/>
                </a:ext>
              </a:extLst>
            </p:cNvPr>
            <p:cNvSpPr>
              <a:spLocks/>
            </p:cNvSpPr>
            <p:nvPr/>
          </p:nvSpPr>
          <p:spPr bwMode="auto">
            <a:xfrm>
              <a:off x="4076" y="1039"/>
              <a:ext cx="38" cy="115"/>
            </a:xfrm>
            <a:custGeom>
              <a:avLst/>
              <a:gdLst>
                <a:gd name="T0" fmla="*/ 15 w 42"/>
                <a:gd name="T1" fmla="*/ 113 h 129"/>
                <a:gd name="T2" fmla="*/ 15 w 42"/>
                <a:gd name="T3" fmla="*/ 106 h 129"/>
                <a:gd name="T4" fmla="*/ 15 w 42"/>
                <a:gd name="T5" fmla="*/ 100 h 129"/>
                <a:gd name="T6" fmla="*/ 16 w 42"/>
                <a:gd name="T7" fmla="*/ 94 h 129"/>
                <a:gd name="T8" fmla="*/ 19 w 42"/>
                <a:gd name="T9" fmla="*/ 86 h 129"/>
                <a:gd name="T10" fmla="*/ 20 w 42"/>
                <a:gd name="T11" fmla="*/ 81 h 129"/>
                <a:gd name="T12" fmla="*/ 23 w 42"/>
                <a:gd name="T13" fmla="*/ 75 h 129"/>
                <a:gd name="T14" fmla="*/ 24 w 42"/>
                <a:gd name="T15" fmla="*/ 69 h 129"/>
                <a:gd name="T16" fmla="*/ 28 w 42"/>
                <a:gd name="T17" fmla="*/ 62 h 129"/>
                <a:gd name="T18" fmla="*/ 31 w 42"/>
                <a:gd name="T19" fmla="*/ 56 h 129"/>
                <a:gd name="T20" fmla="*/ 33 w 42"/>
                <a:gd name="T21" fmla="*/ 49 h 129"/>
                <a:gd name="T22" fmla="*/ 35 w 42"/>
                <a:gd name="T23" fmla="*/ 42 h 129"/>
                <a:gd name="T24" fmla="*/ 36 w 42"/>
                <a:gd name="T25" fmla="*/ 35 h 129"/>
                <a:gd name="T26" fmla="*/ 38 w 42"/>
                <a:gd name="T27" fmla="*/ 27 h 129"/>
                <a:gd name="T28" fmla="*/ 38 w 42"/>
                <a:gd name="T29" fmla="*/ 18 h 129"/>
                <a:gd name="T30" fmla="*/ 37 w 42"/>
                <a:gd name="T31" fmla="*/ 9 h 129"/>
                <a:gd name="T32" fmla="*/ 35 w 42"/>
                <a:gd name="T33" fmla="*/ 0 h 129"/>
                <a:gd name="T34" fmla="*/ 20 w 42"/>
                <a:gd name="T35" fmla="*/ 4 h 129"/>
                <a:gd name="T36" fmla="*/ 23 w 42"/>
                <a:gd name="T37" fmla="*/ 11 h 129"/>
                <a:gd name="T38" fmla="*/ 24 w 42"/>
                <a:gd name="T39" fmla="*/ 18 h 129"/>
                <a:gd name="T40" fmla="*/ 24 w 42"/>
                <a:gd name="T41" fmla="*/ 25 h 129"/>
                <a:gd name="T42" fmla="*/ 22 w 42"/>
                <a:gd name="T43" fmla="*/ 31 h 129"/>
                <a:gd name="T44" fmla="*/ 20 w 42"/>
                <a:gd name="T45" fmla="*/ 38 h 129"/>
                <a:gd name="T46" fmla="*/ 19 w 42"/>
                <a:gd name="T47" fmla="*/ 45 h 129"/>
                <a:gd name="T48" fmla="*/ 16 w 42"/>
                <a:gd name="T49" fmla="*/ 50 h 129"/>
                <a:gd name="T50" fmla="*/ 14 w 42"/>
                <a:gd name="T51" fmla="*/ 56 h 129"/>
                <a:gd name="T52" fmla="*/ 11 w 42"/>
                <a:gd name="T53" fmla="*/ 62 h 129"/>
                <a:gd name="T54" fmla="*/ 8 w 42"/>
                <a:gd name="T55" fmla="*/ 70 h 129"/>
                <a:gd name="T56" fmla="*/ 5 w 42"/>
                <a:gd name="T57" fmla="*/ 76 h 129"/>
                <a:gd name="T58" fmla="*/ 4 w 42"/>
                <a:gd name="T59" fmla="*/ 83 h 129"/>
                <a:gd name="T60" fmla="*/ 2 w 42"/>
                <a:gd name="T61" fmla="*/ 90 h 129"/>
                <a:gd name="T62" fmla="*/ 1 w 42"/>
                <a:gd name="T63" fmla="*/ 98 h 129"/>
                <a:gd name="T64" fmla="*/ 0 w 42"/>
                <a:gd name="T65" fmla="*/ 106 h 129"/>
                <a:gd name="T66" fmla="*/ 1 w 42"/>
                <a:gd name="T67" fmla="*/ 115 h 129"/>
                <a:gd name="T68" fmla="*/ 15 w 42"/>
                <a:gd name="T69" fmla="*/ 113 h 12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2" h="129">
                  <a:moveTo>
                    <a:pt x="17" y="127"/>
                  </a:moveTo>
                  <a:lnTo>
                    <a:pt x="17" y="119"/>
                  </a:lnTo>
                  <a:lnTo>
                    <a:pt x="17" y="112"/>
                  </a:lnTo>
                  <a:lnTo>
                    <a:pt x="18" y="105"/>
                  </a:lnTo>
                  <a:lnTo>
                    <a:pt x="21" y="97"/>
                  </a:lnTo>
                  <a:lnTo>
                    <a:pt x="22" y="91"/>
                  </a:lnTo>
                  <a:lnTo>
                    <a:pt x="25" y="84"/>
                  </a:lnTo>
                  <a:lnTo>
                    <a:pt x="27" y="77"/>
                  </a:lnTo>
                  <a:lnTo>
                    <a:pt x="31" y="69"/>
                  </a:lnTo>
                  <a:lnTo>
                    <a:pt x="34" y="63"/>
                  </a:lnTo>
                  <a:lnTo>
                    <a:pt x="37" y="55"/>
                  </a:lnTo>
                  <a:lnTo>
                    <a:pt x="39" y="47"/>
                  </a:lnTo>
                  <a:lnTo>
                    <a:pt x="40" y="39"/>
                  </a:lnTo>
                  <a:lnTo>
                    <a:pt x="42" y="30"/>
                  </a:lnTo>
                  <a:lnTo>
                    <a:pt x="42" y="20"/>
                  </a:lnTo>
                  <a:lnTo>
                    <a:pt x="41" y="10"/>
                  </a:lnTo>
                  <a:lnTo>
                    <a:pt x="39" y="0"/>
                  </a:lnTo>
                  <a:lnTo>
                    <a:pt x="22" y="4"/>
                  </a:lnTo>
                  <a:lnTo>
                    <a:pt x="25" y="12"/>
                  </a:lnTo>
                  <a:lnTo>
                    <a:pt x="26" y="20"/>
                  </a:lnTo>
                  <a:lnTo>
                    <a:pt x="26" y="28"/>
                  </a:lnTo>
                  <a:lnTo>
                    <a:pt x="24" y="35"/>
                  </a:lnTo>
                  <a:lnTo>
                    <a:pt x="22" y="43"/>
                  </a:lnTo>
                  <a:lnTo>
                    <a:pt x="21" y="50"/>
                  </a:lnTo>
                  <a:lnTo>
                    <a:pt x="18" y="56"/>
                  </a:lnTo>
                  <a:lnTo>
                    <a:pt x="16" y="63"/>
                  </a:lnTo>
                  <a:lnTo>
                    <a:pt x="12" y="70"/>
                  </a:lnTo>
                  <a:lnTo>
                    <a:pt x="9" y="78"/>
                  </a:lnTo>
                  <a:lnTo>
                    <a:pt x="6" y="85"/>
                  </a:lnTo>
                  <a:lnTo>
                    <a:pt x="4" y="93"/>
                  </a:lnTo>
                  <a:lnTo>
                    <a:pt x="2" y="101"/>
                  </a:lnTo>
                  <a:lnTo>
                    <a:pt x="1" y="110"/>
                  </a:lnTo>
                  <a:lnTo>
                    <a:pt x="0" y="119"/>
                  </a:lnTo>
                  <a:lnTo>
                    <a:pt x="1" y="129"/>
                  </a:lnTo>
                  <a:lnTo>
                    <a:pt x="17" y="12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05" name="Freeform 500">
              <a:extLst>
                <a:ext uri="{FF2B5EF4-FFF2-40B4-BE49-F238E27FC236}">
                  <a16:creationId xmlns:a16="http://schemas.microsoft.com/office/drawing/2014/main" id="{D0D13FEE-CC0F-261F-916B-1450646F4064}"/>
                </a:ext>
              </a:extLst>
            </p:cNvPr>
            <p:cNvSpPr>
              <a:spLocks/>
            </p:cNvSpPr>
            <p:nvPr/>
          </p:nvSpPr>
          <p:spPr bwMode="auto">
            <a:xfrm>
              <a:off x="4150" y="1062"/>
              <a:ext cx="37" cy="84"/>
            </a:xfrm>
            <a:custGeom>
              <a:avLst/>
              <a:gdLst>
                <a:gd name="T0" fmla="*/ 15 w 41"/>
                <a:gd name="T1" fmla="*/ 83 h 94"/>
                <a:gd name="T2" fmla="*/ 15 w 41"/>
                <a:gd name="T3" fmla="*/ 75 h 94"/>
                <a:gd name="T4" fmla="*/ 14 w 41"/>
                <a:gd name="T5" fmla="*/ 68 h 94"/>
                <a:gd name="T6" fmla="*/ 14 w 41"/>
                <a:gd name="T7" fmla="*/ 63 h 94"/>
                <a:gd name="T8" fmla="*/ 15 w 41"/>
                <a:gd name="T9" fmla="*/ 58 h 94"/>
                <a:gd name="T10" fmla="*/ 16 w 41"/>
                <a:gd name="T11" fmla="*/ 53 h 94"/>
                <a:gd name="T12" fmla="*/ 17 w 41"/>
                <a:gd name="T13" fmla="*/ 48 h 94"/>
                <a:gd name="T14" fmla="*/ 18 w 41"/>
                <a:gd name="T15" fmla="*/ 45 h 94"/>
                <a:gd name="T16" fmla="*/ 20 w 41"/>
                <a:gd name="T17" fmla="*/ 41 h 94"/>
                <a:gd name="T18" fmla="*/ 22 w 41"/>
                <a:gd name="T19" fmla="*/ 38 h 94"/>
                <a:gd name="T20" fmla="*/ 23 w 41"/>
                <a:gd name="T21" fmla="*/ 34 h 94"/>
                <a:gd name="T22" fmla="*/ 25 w 41"/>
                <a:gd name="T23" fmla="*/ 29 h 94"/>
                <a:gd name="T24" fmla="*/ 28 w 41"/>
                <a:gd name="T25" fmla="*/ 25 h 94"/>
                <a:gd name="T26" fmla="*/ 30 w 41"/>
                <a:gd name="T27" fmla="*/ 21 h 94"/>
                <a:gd name="T28" fmla="*/ 32 w 41"/>
                <a:gd name="T29" fmla="*/ 17 h 94"/>
                <a:gd name="T30" fmla="*/ 34 w 41"/>
                <a:gd name="T31" fmla="*/ 13 h 94"/>
                <a:gd name="T32" fmla="*/ 37 w 41"/>
                <a:gd name="T33" fmla="*/ 7 h 94"/>
                <a:gd name="T34" fmla="*/ 23 w 41"/>
                <a:gd name="T35" fmla="*/ 0 h 94"/>
                <a:gd name="T36" fmla="*/ 21 w 41"/>
                <a:gd name="T37" fmla="*/ 5 h 94"/>
                <a:gd name="T38" fmla="*/ 18 w 41"/>
                <a:gd name="T39" fmla="*/ 9 h 94"/>
                <a:gd name="T40" fmla="*/ 15 w 41"/>
                <a:gd name="T41" fmla="*/ 14 h 94"/>
                <a:gd name="T42" fmla="*/ 14 w 41"/>
                <a:gd name="T43" fmla="*/ 19 h 94"/>
                <a:gd name="T44" fmla="*/ 12 w 41"/>
                <a:gd name="T45" fmla="*/ 22 h 94"/>
                <a:gd name="T46" fmla="*/ 9 w 41"/>
                <a:gd name="T47" fmla="*/ 27 h 94"/>
                <a:gd name="T48" fmla="*/ 7 w 41"/>
                <a:gd name="T49" fmla="*/ 31 h 94"/>
                <a:gd name="T50" fmla="*/ 5 w 41"/>
                <a:gd name="T51" fmla="*/ 35 h 94"/>
                <a:gd name="T52" fmla="*/ 3 w 41"/>
                <a:gd name="T53" fmla="*/ 39 h 94"/>
                <a:gd name="T54" fmla="*/ 2 w 41"/>
                <a:gd name="T55" fmla="*/ 46 h 94"/>
                <a:gd name="T56" fmla="*/ 1 w 41"/>
                <a:gd name="T57" fmla="*/ 50 h 94"/>
                <a:gd name="T58" fmla="*/ 0 w 41"/>
                <a:gd name="T59" fmla="*/ 55 h 94"/>
                <a:gd name="T60" fmla="*/ 0 w 41"/>
                <a:gd name="T61" fmla="*/ 63 h 94"/>
                <a:gd name="T62" fmla="*/ 0 w 41"/>
                <a:gd name="T63" fmla="*/ 70 h 94"/>
                <a:gd name="T64" fmla="*/ 0 w 41"/>
                <a:gd name="T65" fmla="*/ 76 h 94"/>
                <a:gd name="T66" fmla="*/ 1 w 41"/>
                <a:gd name="T67" fmla="*/ 84 h 94"/>
                <a:gd name="T68" fmla="*/ 15 w 41"/>
                <a:gd name="T69" fmla="*/ 83 h 9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1" h="94">
                  <a:moveTo>
                    <a:pt x="17" y="93"/>
                  </a:moveTo>
                  <a:lnTo>
                    <a:pt x="17" y="84"/>
                  </a:lnTo>
                  <a:lnTo>
                    <a:pt x="16" y="76"/>
                  </a:lnTo>
                  <a:lnTo>
                    <a:pt x="16" y="71"/>
                  </a:lnTo>
                  <a:lnTo>
                    <a:pt x="17" y="65"/>
                  </a:lnTo>
                  <a:lnTo>
                    <a:pt x="18" y="59"/>
                  </a:lnTo>
                  <a:lnTo>
                    <a:pt x="19" y="54"/>
                  </a:lnTo>
                  <a:lnTo>
                    <a:pt x="20" y="50"/>
                  </a:lnTo>
                  <a:lnTo>
                    <a:pt x="22" y="46"/>
                  </a:lnTo>
                  <a:lnTo>
                    <a:pt x="24" y="42"/>
                  </a:lnTo>
                  <a:lnTo>
                    <a:pt x="26" y="38"/>
                  </a:lnTo>
                  <a:lnTo>
                    <a:pt x="28" y="33"/>
                  </a:lnTo>
                  <a:lnTo>
                    <a:pt x="31" y="28"/>
                  </a:lnTo>
                  <a:lnTo>
                    <a:pt x="33" y="24"/>
                  </a:lnTo>
                  <a:lnTo>
                    <a:pt x="36" y="19"/>
                  </a:lnTo>
                  <a:lnTo>
                    <a:pt x="38" y="14"/>
                  </a:lnTo>
                  <a:lnTo>
                    <a:pt x="41" y="8"/>
                  </a:lnTo>
                  <a:lnTo>
                    <a:pt x="26" y="0"/>
                  </a:lnTo>
                  <a:lnTo>
                    <a:pt x="23" y="6"/>
                  </a:lnTo>
                  <a:lnTo>
                    <a:pt x="20" y="10"/>
                  </a:lnTo>
                  <a:lnTo>
                    <a:pt x="17" y="16"/>
                  </a:lnTo>
                  <a:lnTo>
                    <a:pt x="15" y="21"/>
                  </a:lnTo>
                  <a:lnTo>
                    <a:pt x="13" y="25"/>
                  </a:lnTo>
                  <a:lnTo>
                    <a:pt x="10" y="30"/>
                  </a:lnTo>
                  <a:lnTo>
                    <a:pt x="8" y="35"/>
                  </a:lnTo>
                  <a:lnTo>
                    <a:pt x="6" y="39"/>
                  </a:lnTo>
                  <a:lnTo>
                    <a:pt x="3" y="44"/>
                  </a:lnTo>
                  <a:lnTo>
                    <a:pt x="2" y="51"/>
                  </a:lnTo>
                  <a:lnTo>
                    <a:pt x="1" y="56"/>
                  </a:lnTo>
                  <a:lnTo>
                    <a:pt x="0" y="62"/>
                  </a:lnTo>
                  <a:lnTo>
                    <a:pt x="0" y="70"/>
                  </a:lnTo>
                  <a:lnTo>
                    <a:pt x="0" y="78"/>
                  </a:lnTo>
                  <a:lnTo>
                    <a:pt x="0" y="85"/>
                  </a:lnTo>
                  <a:lnTo>
                    <a:pt x="1" y="94"/>
                  </a:lnTo>
                  <a:lnTo>
                    <a:pt x="17" y="9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06" name="Freeform 501">
              <a:extLst>
                <a:ext uri="{FF2B5EF4-FFF2-40B4-BE49-F238E27FC236}">
                  <a16:creationId xmlns:a16="http://schemas.microsoft.com/office/drawing/2014/main" id="{D1A26529-FDA9-8756-8E10-06A459F389B9}"/>
                </a:ext>
              </a:extLst>
            </p:cNvPr>
            <p:cNvSpPr>
              <a:spLocks/>
            </p:cNvSpPr>
            <p:nvPr/>
          </p:nvSpPr>
          <p:spPr bwMode="auto">
            <a:xfrm>
              <a:off x="4191" y="1084"/>
              <a:ext cx="59" cy="109"/>
            </a:xfrm>
            <a:custGeom>
              <a:avLst/>
              <a:gdLst>
                <a:gd name="T0" fmla="*/ 14 w 66"/>
                <a:gd name="T1" fmla="*/ 109 h 123"/>
                <a:gd name="T2" fmla="*/ 16 w 66"/>
                <a:gd name="T3" fmla="*/ 104 h 123"/>
                <a:gd name="T4" fmla="*/ 17 w 66"/>
                <a:gd name="T5" fmla="*/ 98 h 123"/>
                <a:gd name="T6" fmla="*/ 18 w 66"/>
                <a:gd name="T7" fmla="*/ 92 h 123"/>
                <a:gd name="T8" fmla="*/ 20 w 66"/>
                <a:gd name="T9" fmla="*/ 86 h 123"/>
                <a:gd name="T10" fmla="*/ 22 w 66"/>
                <a:gd name="T11" fmla="*/ 79 h 123"/>
                <a:gd name="T12" fmla="*/ 24 w 66"/>
                <a:gd name="T13" fmla="*/ 73 h 123"/>
                <a:gd name="T14" fmla="*/ 26 w 66"/>
                <a:gd name="T15" fmla="*/ 66 h 123"/>
                <a:gd name="T16" fmla="*/ 29 w 66"/>
                <a:gd name="T17" fmla="*/ 58 h 123"/>
                <a:gd name="T18" fmla="*/ 31 w 66"/>
                <a:gd name="T19" fmla="*/ 52 h 123"/>
                <a:gd name="T20" fmla="*/ 35 w 66"/>
                <a:gd name="T21" fmla="*/ 45 h 123"/>
                <a:gd name="T22" fmla="*/ 38 w 66"/>
                <a:gd name="T23" fmla="*/ 39 h 123"/>
                <a:gd name="T24" fmla="*/ 41 w 66"/>
                <a:gd name="T25" fmla="*/ 33 h 123"/>
                <a:gd name="T26" fmla="*/ 46 w 66"/>
                <a:gd name="T27" fmla="*/ 26 h 123"/>
                <a:gd name="T28" fmla="*/ 50 w 66"/>
                <a:gd name="T29" fmla="*/ 20 h 123"/>
                <a:gd name="T30" fmla="*/ 55 w 66"/>
                <a:gd name="T31" fmla="*/ 16 h 123"/>
                <a:gd name="T32" fmla="*/ 59 w 66"/>
                <a:gd name="T33" fmla="*/ 12 h 123"/>
                <a:gd name="T34" fmla="*/ 49 w 66"/>
                <a:gd name="T35" fmla="*/ 0 h 123"/>
                <a:gd name="T36" fmla="*/ 43 w 66"/>
                <a:gd name="T37" fmla="*/ 5 h 123"/>
                <a:gd name="T38" fmla="*/ 38 w 66"/>
                <a:gd name="T39" fmla="*/ 12 h 123"/>
                <a:gd name="T40" fmla="*/ 33 w 66"/>
                <a:gd name="T41" fmla="*/ 17 h 123"/>
                <a:gd name="T42" fmla="*/ 29 w 66"/>
                <a:gd name="T43" fmla="*/ 25 h 123"/>
                <a:gd name="T44" fmla="*/ 24 w 66"/>
                <a:gd name="T45" fmla="*/ 32 h 123"/>
                <a:gd name="T46" fmla="*/ 21 w 66"/>
                <a:gd name="T47" fmla="*/ 39 h 123"/>
                <a:gd name="T48" fmla="*/ 18 w 66"/>
                <a:gd name="T49" fmla="*/ 46 h 123"/>
                <a:gd name="T50" fmla="*/ 14 w 66"/>
                <a:gd name="T51" fmla="*/ 53 h 123"/>
                <a:gd name="T52" fmla="*/ 12 w 66"/>
                <a:gd name="T53" fmla="*/ 61 h 123"/>
                <a:gd name="T54" fmla="*/ 9 w 66"/>
                <a:gd name="T55" fmla="*/ 68 h 123"/>
                <a:gd name="T56" fmla="*/ 7 w 66"/>
                <a:gd name="T57" fmla="*/ 75 h 123"/>
                <a:gd name="T58" fmla="*/ 5 w 66"/>
                <a:gd name="T59" fmla="*/ 82 h 123"/>
                <a:gd name="T60" fmla="*/ 4 w 66"/>
                <a:gd name="T61" fmla="*/ 90 h 123"/>
                <a:gd name="T62" fmla="*/ 2 w 66"/>
                <a:gd name="T63" fmla="*/ 95 h 123"/>
                <a:gd name="T64" fmla="*/ 1 w 66"/>
                <a:gd name="T65" fmla="*/ 101 h 123"/>
                <a:gd name="T66" fmla="*/ 0 w 66"/>
                <a:gd name="T67" fmla="*/ 106 h 123"/>
                <a:gd name="T68" fmla="*/ 14 w 66"/>
                <a:gd name="T69" fmla="*/ 109 h 12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6" h="123">
                  <a:moveTo>
                    <a:pt x="16" y="123"/>
                  </a:moveTo>
                  <a:lnTo>
                    <a:pt x="18" y="117"/>
                  </a:lnTo>
                  <a:lnTo>
                    <a:pt x="19" y="111"/>
                  </a:lnTo>
                  <a:lnTo>
                    <a:pt x="20" y="104"/>
                  </a:lnTo>
                  <a:lnTo>
                    <a:pt x="22" y="97"/>
                  </a:lnTo>
                  <a:lnTo>
                    <a:pt x="25" y="89"/>
                  </a:lnTo>
                  <a:lnTo>
                    <a:pt x="27" y="82"/>
                  </a:lnTo>
                  <a:lnTo>
                    <a:pt x="29" y="74"/>
                  </a:lnTo>
                  <a:lnTo>
                    <a:pt x="32" y="66"/>
                  </a:lnTo>
                  <a:lnTo>
                    <a:pt x="35" y="59"/>
                  </a:lnTo>
                  <a:lnTo>
                    <a:pt x="39" y="51"/>
                  </a:lnTo>
                  <a:lnTo>
                    <a:pt x="43" y="44"/>
                  </a:lnTo>
                  <a:lnTo>
                    <a:pt x="46" y="37"/>
                  </a:lnTo>
                  <a:lnTo>
                    <a:pt x="51" y="29"/>
                  </a:lnTo>
                  <a:lnTo>
                    <a:pt x="56" y="23"/>
                  </a:lnTo>
                  <a:lnTo>
                    <a:pt x="61" y="18"/>
                  </a:lnTo>
                  <a:lnTo>
                    <a:pt x="66" y="13"/>
                  </a:lnTo>
                  <a:lnTo>
                    <a:pt x="55" y="0"/>
                  </a:lnTo>
                  <a:lnTo>
                    <a:pt x="48" y="6"/>
                  </a:lnTo>
                  <a:lnTo>
                    <a:pt x="43" y="13"/>
                  </a:lnTo>
                  <a:lnTo>
                    <a:pt x="37" y="19"/>
                  </a:lnTo>
                  <a:lnTo>
                    <a:pt x="32" y="28"/>
                  </a:lnTo>
                  <a:lnTo>
                    <a:pt x="27" y="36"/>
                  </a:lnTo>
                  <a:lnTo>
                    <a:pt x="23" y="44"/>
                  </a:lnTo>
                  <a:lnTo>
                    <a:pt x="20" y="52"/>
                  </a:lnTo>
                  <a:lnTo>
                    <a:pt x="16" y="60"/>
                  </a:lnTo>
                  <a:lnTo>
                    <a:pt x="13" y="69"/>
                  </a:lnTo>
                  <a:lnTo>
                    <a:pt x="10" y="77"/>
                  </a:lnTo>
                  <a:lnTo>
                    <a:pt x="8" y="85"/>
                  </a:lnTo>
                  <a:lnTo>
                    <a:pt x="6" y="93"/>
                  </a:lnTo>
                  <a:lnTo>
                    <a:pt x="4" y="101"/>
                  </a:lnTo>
                  <a:lnTo>
                    <a:pt x="2" y="107"/>
                  </a:lnTo>
                  <a:lnTo>
                    <a:pt x="1" y="114"/>
                  </a:lnTo>
                  <a:lnTo>
                    <a:pt x="0" y="120"/>
                  </a:lnTo>
                  <a:lnTo>
                    <a:pt x="16" y="12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07" name="Freeform 502">
              <a:extLst>
                <a:ext uri="{FF2B5EF4-FFF2-40B4-BE49-F238E27FC236}">
                  <a16:creationId xmlns:a16="http://schemas.microsoft.com/office/drawing/2014/main" id="{952C00C3-06D1-EF18-01BC-14B9592E1BD0}"/>
                </a:ext>
              </a:extLst>
            </p:cNvPr>
            <p:cNvSpPr>
              <a:spLocks/>
            </p:cNvSpPr>
            <p:nvPr/>
          </p:nvSpPr>
          <p:spPr bwMode="auto">
            <a:xfrm>
              <a:off x="3906" y="1589"/>
              <a:ext cx="112" cy="296"/>
            </a:xfrm>
            <a:custGeom>
              <a:avLst/>
              <a:gdLst>
                <a:gd name="T0" fmla="*/ 25 w 125"/>
                <a:gd name="T1" fmla="*/ 293 h 333"/>
                <a:gd name="T2" fmla="*/ 25 w 125"/>
                <a:gd name="T3" fmla="*/ 292 h 333"/>
                <a:gd name="T4" fmla="*/ 23 w 125"/>
                <a:gd name="T5" fmla="*/ 275 h 333"/>
                <a:gd name="T6" fmla="*/ 22 w 125"/>
                <a:gd name="T7" fmla="*/ 255 h 333"/>
                <a:gd name="T8" fmla="*/ 22 w 125"/>
                <a:gd name="T9" fmla="*/ 236 h 333"/>
                <a:gd name="T10" fmla="*/ 24 w 125"/>
                <a:gd name="T11" fmla="*/ 218 h 333"/>
                <a:gd name="T12" fmla="*/ 27 w 125"/>
                <a:gd name="T13" fmla="*/ 200 h 333"/>
                <a:gd name="T14" fmla="*/ 30 w 125"/>
                <a:gd name="T15" fmla="*/ 182 h 333"/>
                <a:gd name="T16" fmla="*/ 35 w 125"/>
                <a:gd name="T17" fmla="*/ 164 h 333"/>
                <a:gd name="T18" fmla="*/ 39 w 125"/>
                <a:gd name="T19" fmla="*/ 147 h 333"/>
                <a:gd name="T20" fmla="*/ 46 w 125"/>
                <a:gd name="T21" fmla="*/ 130 h 333"/>
                <a:gd name="T22" fmla="*/ 52 w 125"/>
                <a:gd name="T23" fmla="*/ 112 h 333"/>
                <a:gd name="T24" fmla="*/ 60 w 125"/>
                <a:gd name="T25" fmla="*/ 96 h 333"/>
                <a:gd name="T26" fmla="*/ 68 w 125"/>
                <a:gd name="T27" fmla="*/ 78 h 333"/>
                <a:gd name="T28" fmla="*/ 78 w 125"/>
                <a:gd name="T29" fmla="*/ 62 h 333"/>
                <a:gd name="T30" fmla="*/ 89 w 125"/>
                <a:gd name="T31" fmla="*/ 46 h 333"/>
                <a:gd name="T32" fmla="*/ 100 w 125"/>
                <a:gd name="T33" fmla="*/ 30 h 333"/>
                <a:gd name="T34" fmla="*/ 112 w 125"/>
                <a:gd name="T35" fmla="*/ 14 h 333"/>
                <a:gd name="T36" fmla="*/ 94 w 125"/>
                <a:gd name="T37" fmla="*/ 0 h 333"/>
                <a:gd name="T38" fmla="*/ 81 w 125"/>
                <a:gd name="T39" fmla="*/ 17 h 333"/>
                <a:gd name="T40" fmla="*/ 70 w 125"/>
                <a:gd name="T41" fmla="*/ 33 h 333"/>
                <a:gd name="T42" fmla="*/ 58 w 125"/>
                <a:gd name="T43" fmla="*/ 51 h 333"/>
                <a:gd name="T44" fmla="*/ 47 w 125"/>
                <a:gd name="T45" fmla="*/ 68 h 333"/>
                <a:gd name="T46" fmla="*/ 39 w 125"/>
                <a:gd name="T47" fmla="*/ 85 h 333"/>
                <a:gd name="T48" fmla="*/ 30 w 125"/>
                <a:gd name="T49" fmla="*/ 103 h 333"/>
                <a:gd name="T50" fmla="*/ 23 w 125"/>
                <a:gd name="T51" fmla="*/ 122 h 333"/>
                <a:gd name="T52" fmla="*/ 17 w 125"/>
                <a:gd name="T53" fmla="*/ 140 h 333"/>
                <a:gd name="T54" fmla="*/ 12 w 125"/>
                <a:gd name="T55" fmla="*/ 158 h 333"/>
                <a:gd name="T56" fmla="*/ 7 w 125"/>
                <a:gd name="T57" fmla="*/ 177 h 333"/>
                <a:gd name="T58" fmla="*/ 4 w 125"/>
                <a:gd name="T59" fmla="*/ 197 h 333"/>
                <a:gd name="T60" fmla="*/ 2 w 125"/>
                <a:gd name="T61" fmla="*/ 216 h 333"/>
                <a:gd name="T62" fmla="*/ 0 w 125"/>
                <a:gd name="T63" fmla="*/ 236 h 333"/>
                <a:gd name="T64" fmla="*/ 0 w 125"/>
                <a:gd name="T65" fmla="*/ 255 h 333"/>
                <a:gd name="T66" fmla="*/ 1 w 125"/>
                <a:gd name="T67" fmla="*/ 276 h 333"/>
                <a:gd name="T68" fmla="*/ 2 w 125"/>
                <a:gd name="T69" fmla="*/ 296 h 333"/>
                <a:gd name="T70" fmla="*/ 2 w 125"/>
                <a:gd name="T71" fmla="*/ 296 h 333"/>
                <a:gd name="T72" fmla="*/ 25 w 125"/>
                <a:gd name="T73" fmla="*/ 293 h 33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5" h="333">
                  <a:moveTo>
                    <a:pt x="28" y="330"/>
                  </a:moveTo>
                  <a:lnTo>
                    <a:pt x="28" y="329"/>
                  </a:lnTo>
                  <a:lnTo>
                    <a:pt x="26" y="309"/>
                  </a:lnTo>
                  <a:lnTo>
                    <a:pt x="25" y="287"/>
                  </a:lnTo>
                  <a:lnTo>
                    <a:pt x="25" y="266"/>
                  </a:lnTo>
                  <a:lnTo>
                    <a:pt x="27" y="245"/>
                  </a:lnTo>
                  <a:lnTo>
                    <a:pt x="30" y="225"/>
                  </a:lnTo>
                  <a:lnTo>
                    <a:pt x="34" y="205"/>
                  </a:lnTo>
                  <a:lnTo>
                    <a:pt x="39" y="184"/>
                  </a:lnTo>
                  <a:lnTo>
                    <a:pt x="44" y="165"/>
                  </a:lnTo>
                  <a:lnTo>
                    <a:pt x="51" y="146"/>
                  </a:lnTo>
                  <a:lnTo>
                    <a:pt x="58" y="126"/>
                  </a:lnTo>
                  <a:lnTo>
                    <a:pt x="67" y="108"/>
                  </a:lnTo>
                  <a:lnTo>
                    <a:pt x="76" y="88"/>
                  </a:lnTo>
                  <a:lnTo>
                    <a:pt x="87" y="70"/>
                  </a:lnTo>
                  <a:lnTo>
                    <a:pt x="99" y="52"/>
                  </a:lnTo>
                  <a:lnTo>
                    <a:pt x="112" y="34"/>
                  </a:lnTo>
                  <a:lnTo>
                    <a:pt x="125" y="16"/>
                  </a:lnTo>
                  <a:lnTo>
                    <a:pt x="105" y="0"/>
                  </a:lnTo>
                  <a:lnTo>
                    <a:pt x="90" y="19"/>
                  </a:lnTo>
                  <a:lnTo>
                    <a:pt x="78" y="37"/>
                  </a:lnTo>
                  <a:lnTo>
                    <a:pt x="65" y="57"/>
                  </a:lnTo>
                  <a:lnTo>
                    <a:pt x="53" y="77"/>
                  </a:lnTo>
                  <a:lnTo>
                    <a:pt x="44" y="96"/>
                  </a:lnTo>
                  <a:lnTo>
                    <a:pt x="34" y="116"/>
                  </a:lnTo>
                  <a:lnTo>
                    <a:pt x="26" y="137"/>
                  </a:lnTo>
                  <a:lnTo>
                    <a:pt x="19" y="157"/>
                  </a:lnTo>
                  <a:lnTo>
                    <a:pt x="13" y="178"/>
                  </a:lnTo>
                  <a:lnTo>
                    <a:pt x="8" y="199"/>
                  </a:lnTo>
                  <a:lnTo>
                    <a:pt x="4" y="222"/>
                  </a:lnTo>
                  <a:lnTo>
                    <a:pt x="2" y="243"/>
                  </a:lnTo>
                  <a:lnTo>
                    <a:pt x="0" y="265"/>
                  </a:lnTo>
                  <a:lnTo>
                    <a:pt x="0" y="287"/>
                  </a:lnTo>
                  <a:lnTo>
                    <a:pt x="1" y="310"/>
                  </a:lnTo>
                  <a:lnTo>
                    <a:pt x="2" y="333"/>
                  </a:lnTo>
                  <a:lnTo>
                    <a:pt x="28" y="33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08" name="Freeform 503">
              <a:extLst>
                <a:ext uri="{FF2B5EF4-FFF2-40B4-BE49-F238E27FC236}">
                  <a16:creationId xmlns:a16="http://schemas.microsoft.com/office/drawing/2014/main" id="{7A443D55-E2B0-E847-CC92-9249DDC90E61}"/>
                </a:ext>
              </a:extLst>
            </p:cNvPr>
            <p:cNvSpPr>
              <a:spLocks/>
            </p:cNvSpPr>
            <p:nvPr/>
          </p:nvSpPr>
          <p:spPr bwMode="auto">
            <a:xfrm>
              <a:off x="3890" y="1883"/>
              <a:ext cx="49" cy="339"/>
            </a:xfrm>
            <a:custGeom>
              <a:avLst/>
              <a:gdLst>
                <a:gd name="T0" fmla="*/ 25 w 54"/>
                <a:gd name="T1" fmla="*/ 328 h 382"/>
                <a:gd name="T2" fmla="*/ 30 w 54"/>
                <a:gd name="T3" fmla="*/ 310 h 382"/>
                <a:gd name="T4" fmla="*/ 34 w 54"/>
                <a:gd name="T5" fmla="*/ 290 h 382"/>
                <a:gd name="T6" fmla="*/ 37 w 54"/>
                <a:gd name="T7" fmla="*/ 272 h 382"/>
                <a:gd name="T8" fmla="*/ 40 w 54"/>
                <a:gd name="T9" fmla="*/ 252 h 382"/>
                <a:gd name="T10" fmla="*/ 43 w 54"/>
                <a:gd name="T11" fmla="*/ 232 h 382"/>
                <a:gd name="T12" fmla="*/ 44 w 54"/>
                <a:gd name="T13" fmla="*/ 210 h 382"/>
                <a:gd name="T14" fmla="*/ 47 w 54"/>
                <a:gd name="T15" fmla="*/ 190 h 382"/>
                <a:gd name="T16" fmla="*/ 47 w 54"/>
                <a:gd name="T17" fmla="*/ 169 h 382"/>
                <a:gd name="T18" fmla="*/ 49 w 54"/>
                <a:gd name="T19" fmla="*/ 147 h 382"/>
                <a:gd name="T20" fmla="*/ 49 w 54"/>
                <a:gd name="T21" fmla="*/ 126 h 382"/>
                <a:gd name="T22" fmla="*/ 49 w 54"/>
                <a:gd name="T23" fmla="*/ 104 h 382"/>
                <a:gd name="T24" fmla="*/ 47 w 54"/>
                <a:gd name="T25" fmla="*/ 82 h 382"/>
                <a:gd name="T26" fmla="*/ 47 w 54"/>
                <a:gd name="T27" fmla="*/ 59 h 382"/>
                <a:gd name="T28" fmla="*/ 45 w 54"/>
                <a:gd name="T29" fmla="*/ 35 h 382"/>
                <a:gd name="T30" fmla="*/ 44 w 54"/>
                <a:gd name="T31" fmla="*/ 12 h 382"/>
                <a:gd name="T32" fmla="*/ 18 w 54"/>
                <a:gd name="T33" fmla="*/ 3 h 382"/>
                <a:gd name="T34" fmla="*/ 21 w 54"/>
                <a:gd name="T35" fmla="*/ 26 h 382"/>
                <a:gd name="T36" fmla="*/ 23 w 54"/>
                <a:gd name="T37" fmla="*/ 49 h 382"/>
                <a:gd name="T38" fmla="*/ 24 w 54"/>
                <a:gd name="T39" fmla="*/ 71 h 382"/>
                <a:gd name="T40" fmla="*/ 25 w 54"/>
                <a:gd name="T41" fmla="*/ 93 h 382"/>
                <a:gd name="T42" fmla="*/ 25 w 54"/>
                <a:gd name="T43" fmla="*/ 115 h 382"/>
                <a:gd name="T44" fmla="*/ 25 w 54"/>
                <a:gd name="T45" fmla="*/ 137 h 382"/>
                <a:gd name="T46" fmla="*/ 25 w 54"/>
                <a:gd name="T47" fmla="*/ 157 h 382"/>
                <a:gd name="T48" fmla="*/ 24 w 54"/>
                <a:gd name="T49" fmla="*/ 178 h 382"/>
                <a:gd name="T50" fmla="*/ 22 w 54"/>
                <a:gd name="T51" fmla="*/ 198 h 382"/>
                <a:gd name="T52" fmla="*/ 21 w 54"/>
                <a:gd name="T53" fmla="*/ 219 h 382"/>
                <a:gd name="T54" fmla="*/ 18 w 54"/>
                <a:gd name="T55" fmla="*/ 239 h 382"/>
                <a:gd name="T56" fmla="*/ 15 w 54"/>
                <a:gd name="T57" fmla="*/ 258 h 382"/>
                <a:gd name="T58" fmla="*/ 12 w 54"/>
                <a:gd name="T59" fmla="*/ 277 h 382"/>
                <a:gd name="T60" fmla="*/ 9 w 54"/>
                <a:gd name="T61" fmla="*/ 296 h 382"/>
                <a:gd name="T62" fmla="*/ 5 w 54"/>
                <a:gd name="T63" fmla="*/ 314 h 382"/>
                <a:gd name="T64" fmla="*/ 0 w 54"/>
                <a:gd name="T65" fmla="*/ 333 h 3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4" h="382">
                  <a:moveTo>
                    <a:pt x="24" y="382"/>
                  </a:moveTo>
                  <a:lnTo>
                    <a:pt x="28" y="370"/>
                  </a:lnTo>
                  <a:lnTo>
                    <a:pt x="29" y="360"/>
                  </a:lnTo>
                  <a:lnTo>
                    <a:pt x="33" y="349"/>
                  </a:lnTo>
                  <a:lnTo>
                    <a:pt x="34" y="339"/>
                  </a:lnTo>
                  <a:lnTo>
                    <a:pt x="37" y="327"/>
                  </a:lnTo>
                  <a:lnTo>
                    <a:pt x="38" y="317"/>
                  </a:lnTo>
                  <a:lnTo>
                    <a:pt x="41" y="306"/>
                  </a:lnTo>
                  <a:lnTo>
                    <a:pt x="43" y="294"/>
                  </a:lnTo>
                  <a:lnTo>
                    <a:pt x="44" y="284"/>
                  </a:lnTo>
                  <a:lnTo>
                    <a:pt x="45" y="272"/>
                  </a:lnTo>
                  <a:lnTo>
                    <a:pt x="47" y="261"/>
                  </a:lnTo>
                  <a:lnTo>
                    <a:pt x="48" y="249"/>
                  </a:lnTo>
                  <a:lnTo>
                    <a:pt x="49" y="237"/>
                  </a:lnTo>
                  <a:lnTo>
                    <a:pt x="51" y="226"/>
                  </a:lnTo>
                  <a:lnTo>
                    <a:pt x="52" y="214"/>
                  </a:lnTo>
                  <a:lnTo>
                    <a:pt x="52" y="202"/>
                  </a:lnTo>
                  <a:lnTo>
                    <a:pt x="52" y="190"/>
                  </a:lnTo>
                  <a:lnTo>
                    <a:pt x="53" y="178"/>
                  </a:lnTo>
                  <a:lnTo>
                    <a:pt x="54" y="166"/>
                  </a:lnTo>
                  <a:lnTo>
                    <a:pt x="54" y="154"/>
                  </a:lnTo>
                  <a:lnTo>
                    <a:pt x="54" y="142"/>
                  </a:lnTo>
                  <a:lnTo>
                    <a:pt x="54" y="130"/>
                  </a:lnTo>
                  <a:lnTo>
                    <a:pt x="54" y="117"/>
                  </a:lnTo>
                  <a:lnTo>
                    <a:pt x="53" y="104"/>
                  </a:lnTo>
                  <a:lnTo>
                    <a:pt x="52" y="92"/>
                  </a:lnTo>
                  <a:lnTo>
                    <a:pt x="52" y="79"/>
                  </a:lnTo>
                  <a:lnTo>
                    <a:pt x="52" y="66"/>
                  </a:lnTo>
                  <a:lnTo>
                    <a:pt x="51" y="54"/>
                  </a:lnTo>
                  <a:lnTo>
                    <a:pt x="50" y="40"/>
                  </a:lnTo>
                  <a:lnTo>
                    <a:pt x="48" y="27"/>
                  </a:lnTo>
                  <a:lnTo>
                    <a:pt x="48" y="13"/>
                  </a:lnTo>
                  <a:lnTo>
                    <a:pt x="46" y="0"/>
                  </a:lnTo>
                  <a:lnTo>
                    <a:pt x="20" y="3"/>
                  </a:lnTo>
                  <a:lnTo>
                    <a:pt x="22" y="16"/>
                  </a:lnTo>
                  <a:lnTo>
                    <a:pt x="23" y="29"/>
                  </a:lnTo>
                  <a:lnTo>
                    <a:pt x="24" y="42"/>
                  </a:lnTo>
                  <a:lnTo>
                    <a:pt x="25" y="55"/>
                  </a:lnTo>
                  <a:lnTo>
                    <a:pt x="26" y="67"/>
                  </a:lnTo>
                  <a:lnTo>
                    <a:pt x="26" y="80"/>
                  </a:lnTo>
                  <a:lnTo>
                    <a:pt x="27" y="93"/>
                  </a:lnTo>
                  <a:lnTo>
                    <a:pt x="28" y="105"/>
                  </a:lnTo>
                  <a:lnTo>
                    <a:pt x="28" y="117"/>
                  </a:lnTo>
                  <a:lnTo>
                    <a:pt x="28" y="130"/>
                  </a:lnTo>
                  <a:lnTo>
                    <a:pt x="28" y="142"/>
                  </a:lnTo>
                  <a:lnTo>
                    <a:pt x="28" y="154"/>
                  </a:lnTo>
                  <a:lnTo>
                    <a:pt x="28" y="166"/>
                  </a:lnTo>
                  <a:lnTo>
                    <a:pt x="28" y="177"/>
                  </a:lnTo>
                  <a:lnTo>
                    <a:pt x="27" y="190"/>
                  </a:lnTo>
                  <a:lnTo>
                    <a:pt x="26" y="201"/>
                  </a:lnTo>
                  <a:lnTo>
                    <a:pt x="26" y="212"/>
                  </a:lnTo>
                  <a:lnTo>
                    <a:pt x="24" y="223"/>
                  </a:lnTo>
                  <a:lnTo>
                    <a:pt x="24" y="235"/>
                  </a:lnTo>
                  <a:lnTo>
                    <a:pt x="23" y="247"/>
                  </a:lnTo>
                  <a:lnTo>
                    <a:pt x="21" y="257"/>
                  </a:lnTo>
                  <a:lnTo>
                    <a:pt x="20" y="269"/>
                  </a:lnTo>
                  <a:lnTo>
                    <a:pt x="19" y="280"/>
                  </a:lnTo>
                  <a:lnTo>
                    <a:pt x="17" y="291"/>
                  </a:lnTo>
                  <a:lnTo>
                    <a:pt x="15" y="301"/>
                  </a:lnTo>
                  <a:lnTo>
                    <a:pt x="13" y="312"/>
                  </a:lnTo>
                  <a:lnTo>
                    <a:pt x="11" y="323"/>
                  </a:lnTo>
                  <a:lnTo>
                    <a:pt x="10" y="333"/>
                  </a:lnTo>
                  <a:lnTo>
                    <a:pt x="7" y="344"/>
                  </a:lnTo>
                  <a:lnTo>
                    <a:pt x="5" y="354"/>
                  </a:lnTo>
                  <a:lnTo>
                    <a:pt x="2" y="365"/>
                  </a:lnTo>
                  <a:lnTo>
                    <a:pt x="0" y="375"/>
                  </a:lnTo>
                  <a:lnTo>
                    <a:pt x="24" y="382"/>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09" name="Freeform 504">
              <a:extLst>
                <a:ext uri="{FF2B5EF4-FFF2-40B4-BE49-F238E27FC236}">
                  <a16:creationId xmlns:a16="http://schemas.microsoft.com/office/drawing/2014/main" id="{4E88F147-C12E-5F43-BA1C-8205D7294898}"/>
                </a:ext>
              </a:extLst>
            </p:cNvPr>
            <p:cNvSpPr>
              <a:spLocks/>
            </p:cNvSpPr>
            <p:nvPr/>
          </p:nvSpPr>
          <p:spPr bwMode="auto">
            <a:xfrm>
              <a:off x="3949" y="1292"/>
              <a:ext cx="24" cy="30"/>
            </a:xfrm>
            <a:custGeom>
              <a:avLst/>
              <a:gdLst>
                <a:gd name="T0" fmla="*/ 14 w 27"/>
                <a:gd name="T1" fmla="*/ 11 h 34"/>
                <a:gd name="T2" fmla="*/ 24 w 27"/>
                <a:gd name="T3" fmla="*/ 19 h 34"/>
                <a:gd name="T4" fmla="*/ 19 w 27"/>
                <a:gd name="T5" fmla="*/ 0 h 34"/>
                <a:gd name="T6" fmla="*/ 0 w 27"/>
                <a:gd name="T7" fmla="*/ 5 h 34"/>
                <a:gd name="T8" fmla="*/ 4 w 27"/>
                <a:gd name="T9" fmla="*/ 24 h 34"/>
                <a:gd name="T10" fmla="*/ 14 w 27"/>
                <a:gd name="T11" fmla="*/ 30 h 34"/>
                <a:gd name="T12" fmla="*/ 4 w 27"/>
                <a:gd name="T13" fmla="*/ 24 h 34"/>
                <a:gd name="T14" fmla="*/ 7 w 27"/>
                <a:gd name="T15" fmla="*/ 30 h 34"/>
                <a:gd name="T16" fmla="*/ 14 w 27"/>
                <a:gd name="T17" fmla="*/ 30 h 34"/>
                <a:gd name="T18" fmla="*/ 14 w 27"/>
                <a:gd name="T19" fmla="*/ 11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 h="34">
                  <a:moveTo>
                    <a:pt x="16" y="13"/>
                  </a:moveTo>
                  <a:lnTo>
                    <a:pt x="27" y="21"/>
                  </a:lnTo>
                  <a:lnTo>
                    <a:pt x="21" y="0"/>
                  </a:lnTo>
                  <a:lnTo>
                    <a:pt x="0" y="6"/>
                  </a:lnTo>
                  <a:lnTo>
                    <a:pt x="5" y="27"/>
                  </a:lnTo>
                  <a:lnTo>
                    <a:pt x="16" y="34"/>
                  </a:lnTo>
                  <a:lnTo>
                    <a:pt x="5" y="27"/>
                  </a:lnTo>
                  <a:lnTo>
                    <a:pt x="8" y="34"/>
                  </a:lnTo>
                  <a:lnTo>
                    <a:pt x="16" y="34"/>
                  </a:lnTo>
                  <a:lnTo>
                    <a:pt x="16" y="13"/>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10" name="Freeform 505">
              <a:extLst>
                <a:ext uri="{FF2B5EF4-FFF2-40B4-BE49-F238E27FC236}">
                  <a16:creationId xmlns:a16="http://schemas.microsoft.com/office/drawing/2014/main" id="{75E16567-4D09-F7A0-4EE2-063B20F667AC}"/>
                </a:ext>
              </a:extLst>
            </p:cNvPr>
            <p:cNvSpPr>
              <a:spLocks/>
            </p:cNvSpPr>
            <p:nvPr/>
          </p:nvSpPr>
          <p:spPr bwMode="auto">
            <a:xfrm>
              <a:off x="3964" y="1304"/>
              <a:ext cx="108" cy="69"/>
            </a:xfrm>
            <a:custGeom>
              <a:avLst/>
              <a:gdLst>
                <a:gd name="T0" fmla="*/ 98 w 121"/>
                <a:gd name="T1" fmla="*/ 48 h 78"/>
                <a:gd name="T2" fmla="*/ 95 w 121"/>
                <a:gd name="T3" fmla="*/ 50 h 78"/>
                <a:gd name="T4" fmla="*/ 90 w 121"/>
                <a:gd name="T5" fmla="*/ 50 h 78"/>
                <a:gd name="T6" fmla="*/ 86 w 121"/>
                <a:gd name="T7" fmla="*/ 50 h 78"/>
                <a:gd name="T8" fmla="*/ 81 w 121"/>
                <a:gd name="T9" fmla="*/ 49 h 78"/>
                <a:gd name="T10" fmla="*/ 75 w 121"/>
                <a:gd name="T11" fmla="*/ 45 h 78"/>
                <a:gd name="T12" fmla="*/ 69 w 121"/>
                <a:gd name="T13" fmla="*/ 42 h 78"/>
                <a:gd name="T14" fmla="*/ 62 w 121"/>
                <a:gd name="T15" fmla="*/ 37 h 78"/>
                <a:gd name="T16" fmla="*/ 56 w 121"/>
                <a:gd name="T17" fmla="*/ 33 h 78"/>
                <a:gd name="T18" fmla="*/ 48 w 121"/>
                <a:gd name="T19" fmla="*/ 27 h 78"/>
                <a:gd name="T20" fmla="*/ 43 w 121"/>
                <a:gd name="T21" fmla="*/ 21 h 78"/>
                <a:gd name="T22" fmla="*/ 36 w 121"/>
                <a:gd name="T23" fmla="*/ 17 h 78"/>
                <a:gd name="T24" fmla="*/ 29 w 121"/>
                <a:gd name="T25" fmla="*/ 12 h 78"/>
                <a:gd name="T26" fmla="*/ 22 w 121"/>
                <a:gd name="T27" fmla="*/ 7 h 78"/>
                <a:gd name="T28" fmla="*/ 15 w 121"/>
                <a:gd name="T29" fmla="*/ 4 h 78"/>
                <a:gd name="T30" fmla="*/ 7 w 121"/>
                <a:gd name="T31" fmla="*/ 0 h 78"/>
                <a:gd name="T32" fmla="*/ 0 w 121"/>
                <a:gd name="T33" fmla="*/ 0 h 78"/>
                <a:gd name="T34" fmla="*/ 0 w 121"/>
                <a:gd name="T35" fmla="*/ 19 h 78"/>
                <a:gd name="T36" fmla="*/ 3 w 121"/>
                <a:gd name="T37" fmla="*/ 19 h 78"/>
                <a:gd name="T38" fmla="*/ 7 w 121"/>
                <a:gd name="T39" fmla="*/ 21 h 78"/>
                <a:gd name="T40" fmla="*/ 12 w 121"/>
                <a:gd name="T41" fmla="*/ 24 h 78"/>
                <a:gd name="T42" fmla="*/ 18 w 121"/>
                <a:gd name="T43" fmla="*/ 27 h 78"/>
                <a:gd name="T44" fmla="*/ 23 w 121"/>
                <a:gd name="T45" fmla="*/ 32 h 78"/>
                <a:gd name="T46" fmla="*/ 31 w 121"/>
                <a:gd name="T47" fmla="*/ 36 h 78"/>
                <a:gd name="T48" fmla="*/ 37 w 121"/>
                <a:gd name="T49" fmla="*/ 42 h 78"/>
                <a:gd name="T50" fmla="*/ 45 w 121"/>
                <a:gd name="T51" fmla="*/ 47 h 78"/>
                <a:gd name="T52" fmla="*/ 51 w 121"/>
                <a:gd name="T53" fmla="*/ 54 h 78"/>
                <a:gd name="T54" fmla="*/ 58 w 121"/>
                <a:gd name="T55" fmla="*/ 58 h 78"/>
                <a:gd name="T56" fmla="*/ 66 w 121"/>
                <a:gd name="T57" fmla="*/ 62 h 78"/>
                <a:gd name="T58" fmla="*/ 73 w 121"/>
                <a:gd name="T59" fmla="*/ 66 h 78"/>
                <a:gd name="T60" fmla="*/ 82 w 121"/>
                <a:gd name="T61" fmla="*/ 68 h 78"/>
                <a:gd name="T62" fmla="*/ 91 w 121"/>
                <a:gd name="T63" fmla="*/ 69 h 78"/>
                <a:gd name="T64" fmla="*/ 99 w 121"/>
                <a:gd name="T65" fmla="*/ 68 h 78"/>
                <a:gd name="T66" fmla="*/ 108 w 121"/>
                <a:gd name="T67" fmla="*/ 65 h 78"/>
                <a:gd name="T68" fmla="*/ 98 w 121"/>
                <a:gd name="T69" fmla="*/ 48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21" h="78">
                  <a:moveTo>
                    <a:pt x="110" y="54"/>
                  </a:moveTo>
                  <a:lnTo>
                    <a:pt x="106" y="56"/>
                  </a:lnTo>
                  <a:lnTo>
                    <a:pt x="101" y="56"/>
                  </a:lnTo>
                  <a:lnTo>
                    <a:pt x="96" y="56"/>
                  </a:lnTo>
                  <a:lnTo>
                    <a:pt x="91" y="55"/>
                  </a:lnTo>
                  <a:lnTo>
                    <a:pt x="84" y="51"/>
                  </a:lnTo>
                  <a:lnTo>
                    <a:pt x="77" y="47"/>
                  </a:lnTo>
                  <a:lnTo>
                    <a:pt x="70" y="42"/>
                  </a:lnTo>
                  <a:lnTo>
                    <a:pt x="63" y="37"/>
                  </a:lnTo>
                  <a:lnTo>
                    <a:pt x="54" y="31"/>
                  </a:lnTo>
                  <a:lnTo>
                    <a:pt x="48" y="24"/>
                  </a:lnTo>
                  <a:lnTo>
                    <a:pt x="40" y="19"/>
                  </a:lnTo>
                  <a:lnTo>
                    <a:pt x="32" y="13"/>
                  </a:lnTo>
                  <a:lnTo>
                    <a:pt x="25" y="8"/>
                  </a:lnTo>
                  <a:lnTo>
                    <a:pt x="17" y="4"/>
                  </a:lnTo>
                  <a:lnTo>
                    <a:pt x="8" y="0"/>
                  </a:lnTo>
                  <a:lnTo>
                    <a:pt x="0" y="0"/>
                  </a:lnTo>
                  <a:lnTo>
                    <a:pt x="0" y="21"/>
                  </a:lnTo>
                  <a:lnTo>
                    <a:pt x="3" y="22"/>
                  </a:lnTo>
                  <a:lnTo>
                    <a:pt x="8" y="24"/>
                  </a:lnTo>
                  <a:lnTo>
                    <a:pt x="14" y="27"/>
                  </a:lnTo>
                  <a:lnTo>
                    <a:pt x="20" y="31"/>
                  </a:lnTo>
                  <a:lnTo>
                    <a:pt x="26" y="36"/>
                  </a:lnTo>
                  <a:lnTo>
                    <a:pt x="35" y="41"/>
                  </a:lnTo>
                  <a:lnTo>
                    <a:pt x="41" y="47"/>
                  </a:lnTo>
                  <a:lnTo>
                    <a:pt x="50" y="53"/>
                  </a:lnTo>
                  <a:lnTo>
                    <a:pt x="57" y="61"/>
                  </a:lnTo>
                  <a:lnTo>
                    <a:pt x="65" y="65"/>
                  </a:lnTo>
                  <a:lnTo>
                    <a:pt x="74" y="70"/>
                  </a:lnTo>
                  <a:lnTo>
                    <a:pt x="82" y="75"/>
                  </a:lnTo>
                  <a:lnTo>
                    <a:pt x="92" y="77"/>
                  </a:lnTo>
                  <a:lnTo>
                    <a:pt x="102" y="78"/>
                  </a:lnTo>
                  <a:lnTo>
                    <a:pt x="111" y="77"/>
                  </a:lnTo>
                  <a:lnTo>
                    <a:pt x="121" y="73"/>
                  </a:lnTo>
                  <a:lnTo>
                    <a:pt x="110" y="54"/>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11" name="Freeform 506">
              <a:extLst>
                <a:ext uri="{FF2B5EF4-FFF2-40B4-BE49-F238E27FC236}">
                  <a16:creationId xmlns:a16="http://schemas.microsoft.com/office/drawing/2014/main" id="{D25E9BAB-AEB1-55DE-E603-C477D3EA57E9}"/>
                </a:ext>
              </a:extLst>
            </p:cNvPr>
            <p:cNvSpPr>
              <a:spLocks/>
            </p:cNvSpPr>
            <p:nvPr/>
          </p:nvSpPr>
          <p:spPr bwMode="auto">
            <a:xfrm>
              <a:off x="4062" y="1258"/>
              <a:ext cx="34" cy="111"/>
            </a:xfrm>
            <a:custGeom>
              <a:avLst/>
              <a:gdLst>
                <a:gd name="T0" fmla="*/ 17 w 38"/>
                <a:gd name="T1" fmla="*/ 19 h 125"/>
                <a:gd name="T2" fmla="*/ 9 w 38"/>
                <a:gd name="T3" fmla="*/ 9 h 125"/>
                <a:gd name="T4" fmla="*/ 10 w 38"/>
                <a:gd name="T5" fmla="*/ 17 h 125"/>
                <a:gd name="T6" fmla="*/ 11 w 38"/>
                <a:gd name="T7" fmla="*/ 24 h 125"/>
                <a:gd name="T8" fmla="*/ 12 w 38"/>
                <a:gd name="T9" fmla="*/ 31 h 125"/>
                <a:gd name="T10" fmla="*/ 13 w 38"/>
                <a:gd name="T11" fmla="*/ 38 h 125"/>
                <a:gd name="T12" fmla="*/ 13 w 38"/>
                <a:gd name="T13" fmla="*/ 45 h 125"/>
                <a:gd name="T14" fmla="*/ 14 w 38"/>
                <a:gd name="T15" fmla="*/ 52 h 125"/>
                <a:gd name="T16" fmla="*/ 15 w 38"/>
                <a:gd name="T17" fmla="*/ 58 h 125"/>
                <a:gd name="T18" fmla="*/ 15 w 38"/>
                <a:gd name="T19" fmla="*/ 63 h 125"/>
                <a:gd name="T20" fmla="*/ 15 w 38"/>
                <a:gd name="T21" fmla="*/ 68 h 125"/>
                <a:gd name="T22" fmla="*/ 15 w 38"/>
                <a:gd name="T23" fmla="*/ 74 h 125"/>
                <a:gd name="T24" fmla="*/ 13 w 38"/>
                <a:gd name="T25" fmla="*/ 78 h 125"/>
                <a:gd name="T26" fmla="*/ 13 w 38"/>
                <a:gd name="T27" fmla="*/ 81 h 125"/>
                <a:gd name="T28" fmla="*/ 11 w 38"/>
                <a:gd name="T29" fmla="*/ 84 h 125"/>
                <a:gd name="T30" fmla="*/ 9 w 38"/>
                <a:gd name="T31" fmla="*/ 88 h 125"/>
                <a:gd name="T32" fmla="*/ 4 w 38"/>
                <a:gd name="T33" fmla="*/ 91 h 125"/>
                <a:gd name="T34" fmla="*/ 0 w 38"/>
                <a:gd name="T35" fmla="*/ 94 h 125"/>
                <a:gd name="T36" fmla="*/ 10 w 38"/>
                <a:gd name="T37" fmla="*/ 111 h 125"/>
                <a:gd name="T38" fmla="*/ 17 w 38"/>
                <a:gd name="T39" fmla="*/ 106 h 125"/>
                <a:gd name="T40" fmla="*/ 22 w 38"/>
                <a:gd name="T41" fmla="*/ 101 h 125"/>
                <a:gd name="T42" fmla="*/ 27 w 38"/>
                <a:gd name="T43" fmla="*/ 96 h 125"/>
                <a:gd name="T44" fmla="*/ 30 w 38"/>
                <a:gd name="T45" fmla="*/ 89 h 125"/>
                <a:gd name="T46" fmla="*/ 33 w 38"/>
                <a:gd name="T47" fmla="*/ 83 h 125"/>
                <a:gd name="T48" fmla="*/ 34 w 38"/>
                <a:gd name="T49" fmla="*/ 76 h 125"/>
                <a:gd name="T50" fmla="*/ 34 w 38"/>
                <a:gd name="T51" fmla="*/ 69 h 125"/>
                <a:gd name="T52" fmla="*/ 34 w 38"/>
                <a:gd name="T53" fmla="*/ 63 h 125"/>
                <a:gd name="T54" fmla="*/ 34 w 38"/>
                <a:gd name="T55" fmla="*/ 56 h 125"/>
                <a:gd name="T56" fmla="*/ 33 w 38"/>
                <a:gd name="T57" fmla="*/ 50 h 125"/>
                <a:gd name="T58" fmla="*/ 32 w 38"/>
                <a:gd name="T59" fmla="*/ 42 h 125"/>
                <a:gd name="T60" fmla="*/ 31 w 38"/>
                <a:gd name="T61" fmla="*/ 36 h 125"/>
                <a:gd name="T62" fmla="*/ 30 w 38"/>
                <a:gd name="T63" fmla="*/ 29 h 125"/>
                <a:gd name="T64" fmla="*/ 30 w 38"/>
                <a:gd name="T65" fmla="*/ 22 h 125"/>
                <a:gd name="T66" fmla="*/ 29 w 38"/>
                <a:gd name="T67" fmla="*/ 16 h 125"/>
                <a:gd name="T68" fmla="*/ 30 w 38"/>
                <a:gd name="T69" fmla="*/ 9 h 125"/>
                <a:gd name="T70" fmla="*/ 21 w 38"/>
                <a:gd name="T71" fmla="*/ 0 h 125"/>
                <a:gd name="T72" fmla="*/ 30 w 38"/>
                <a:gd name="T73" fmla="*/ 9 h 125"/>
                <a:gd name="T74" fmla="*/ 30 w 38"/>
                <a:gd name="T75" fmla="*/ 2 h 125"/>
                <a:gd name="T76" fmla="*/ 21 w 38"/>
                <a:gd name="T77" fmla="*/ 0 h 125"/>
                <a:gd name="T78" fmla="*/ 17 w 38"/>
                <a:gd name="T79" fmla="*/ 19 h 12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8" h="125">
                  <a:moveTo>
                    <a:pt x="19" y="21"/>
                  </a:moveTo>
                  <a:lnTo>
                    <a:pt x="10" y="10"/>
                  </a:lnTo>
                  <a:lnTo>
                    <a:pt x="11" y="19"/>
                  </a:lnTo>
                  <a:lnTo>
                    <a:pt x="12" y="27"/>
                  </a:lnTo>
                  <a:lnTo>
                    <a:pt x="13" y="35"/>
                  </a:lnTo>
                  <a:lnTo>
                    <a:pt x="14" y="43"/>
                  </a:lnTo>
                  <a:lnTo>
                    <a:pt x="14" y="51"/>
                  </a:lnTo>
                  <a:lnTo>
                    <a:pt x="16" y="58"/>
                  </a:lnTo>
                  <a:lnTo>
                    <a:pt x="17" y="65"/>
                  </a:lnTo>
                  <a:lnTo>
                    <a:pt x="17" y="71"/>
                  </a:lnTo>
                  <a:lnTo>
                    <a:pt x="17" y="77"/>
                  </a:lnTo>
                  <a:lnTo>
                    <a:pt x="17" y="83"/>
                  </a:lnTo>
                  <a:lnTo>
                    <a:pt x="15" y="88"/>
                  </a:lnTo>
                  <a:lnTo>
                    <a:pt x="14" y="91"/>
                  </a:lnTo>
                  <a:lnTo>
                    <a:pt x="12" y="95"/>
                  </a:lnTo>
                  <a:lnTo>
                    <a:pt x="10" y="99"/>
                  </a:lnTo>
                  <a:lnTo>
                    <a:pt x="5" y="103"/>
                  </a:lnTo>
                  <a:lnTo>
                    <a:pt x="0" y="106"/>
                  </a:lnTo>
                  <a:lnTo>
                    <a:pt x="11" y="125"/>
                  </a:lnTo>
                  <a:lnTo>
                    <a:pt x="19" y="119"/>
                  </a:lnTo>
                  <a:lnTo>
                    <a:pt x="25" y="114"/>
                  </a:lnTo>
                  <a:lnTo>
                    <a:pt x="30" y="108"/>
                  </a:lnTo>
                  <a:lnTo>
                    <a:pt x="34" y="100"/>
                  </a:lnTo>
                  <a:lnTo>
                    <a:pt x="37" y="93"/>
                  </a:lnTo>
                  <a:lnTo>
                    <a:pt x="38" y="86"/>
                  </a:lnTo>
                  <a:lnTo>
                    <a:pt x="38" y="78"/>
                  </a:lnTo>
                  <a:lnTo>
                    <a:pt x="38" y="71"/>
                  </a:lnTo>
                  <a:lnTo>
                    <a:pt x="38" y="63"/>
                  </a:lnTo>
                  <a:lnTo>
                    <a:pt x="37" y="56"/>
                  </a:lnTo>
                  <a:lnTo>
                    <a:pt x="36" y="47"/>
                  </a:lnTo>
                  <a:lnTo>
                    <a:pt x="35" y="40"/>
                  </a:lnTo>
                  <a:lnTo>
                    <a:pt x="33" y="33"/>
                  </a:lnTo>
                  <a:lnTo>
                    <a:pt x="33" y="25"/>
                  </a:lnTo>
                  <a:lnTo>
                    <a:pt x="32" y="18"/>
                  </a:lnTo>
                  <a:lnTo>
                    <a:pt x="33" y="10"/>
                  </a:lnTo>
                  <a:lnTo>
                    <a:pt x="24" y="0"/>
                  </a:lnTo>
                  <a:lnTo>
                    <a:pt x="33" y="10"/>
                  </a:lnTo>
                  <a:lnTo>
                    <a:pt x="33" y="2"/>
                  </a:lnTo>
                  <a:lnTo>
                    <a:pt x="24" y="0"/>
                  </a:lnTo>
                  <a:lnTo>
                    <a:pt x="19" y="21"/>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12" name="Freeform 507">
              <a:extLst>
                <a:ext uri="{FF2B5EF4-FFF2-40B4-BE49-F238E27FC236}">
                  <a16:creationId xmlns:a16="http://schemas.microsoft.com/office/drawing/2014/main" id="{219DDE4E-C451-60B0-7766-40AF5DC6F45D}"/>
                </a:ext>
              </a:extLst>
            </p:cNvPr>
            <p:cNvSpPr>
              <a:spLocks/>
            </p:cNvSpPr>
            <p:nvPr/>
          </p:nvSpPr>
          <p:spPr bwMode="auto">
            <a:xfrm>
              <a:off x="3999" y="1239"/>
              <a:ext cx="85" cy="37"/>
            </a:xfrm>
            <a:custGeom>
              <a:avLst/>
              <a:gdLst>
                <a:gd name="T0" fmla="*/ 5 w 94"/>
                <a:gd name="T1" fmla="*/ 19 h 42"/>
                <a:gd name="T2" fmla="*/ 0 w 94"/>
                <a:gd name="T3" fmla="*/ 19 h 42"/>
                <a:gd name="T4" fmla="*/ 80 w 94"/>
                <a:gd name="T5" fmla="*/ 37 h 42"/>
                <a:gd name="T6" fmla="*/ 85 w 94"/>
                <a:gd name="T7" fmla="*/ 19 h 42"/>
                <a:gd name="T8" fmla="*/ 5 w 94"/>
                <a:gd name="T9" fmla="*/ 0 h 42"/>
                <a:gd name="T10" fmla="*/ 0 w 94"/>
                <a:gd name="T11" fmla="*/ 0 h 42"/>
                <a:gd name="T12" fmla="*/ 5 w 94"/>
                <a:gd name="T13" fmla="*/ 19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4" h="42">
                  <a:moveTo>
                    <a:pt x="5" y="22"/>
                  </a:moveTo>
                  <a:lnTo>
                    <a:pt x="0" y="22"/>
                  </a:lnTo>
                  <a:lnTo>
                    <a:pt x="89" y="42"/>
                  </a:lnTo>
                  <a:lnTo>
                    <a:pt x="94" y="21"/>
                  </a:lnTo>
                  <a:lnTo>
                    <a:pt x="5" y="0"/>
                  </a:lnTo>
                  <a:lnTo>
                    <a:pt x="0" y="0"/>
                  </a:lnTo>
                  <a:lnTo>
                    <a:pt x="5" y="22"/>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13" name="Freeform 508">
              <a:extLst>
                <a:ext uri="{FF2B5EF4-FFF2-40B4-BE49-F238E27FC236}">
                  <a16:creationId xmlns:a16="http://schemas.microsoft.com/office/drawing/2014/main" id="{B644F710-9111-8B49-CDC0-7D5569F93D1B}"/>
                </a:ext>
              </a:extLst>
            </p:cNvPr>
            <p:cNvSpPr>
              <a:spLocks/>
            </p:cNvSpPr>
            <p:nvPr/>
          </p:nvSpPr>
          <p:spPr bwMode="auto">
            <a:xfrm>
              <a:off x="3949" y="1239"/>
              <a:ext cx="55" cy="28"/>
            </a:xfrm>
            <a:custGeom>
              <a:avLst/>
              <a:gdLst>
                <a:gd name="T0" fmla="*/ 19 w 61"/>
                <a:gd name="T1" fmla="*/ 19 h 32"/>
                <a:gd name="T2" fmla="*/ 12 w 61"/>
                <a:gd name="T3" fmla="*/ 28 h 32"/>
                <a:gd name="T4" fmla="*/ 55 w 61"/>
                <a:gd name="T5" fmla="*/ 19 h 32"/>
                <a:gd name="T6" fmla="*/ 50 w 61"/>
                <a:gd name="T7" fmla="*/ 0 h 32"/>
                <a:gd name="T8" fmla="*/ 8 w 61"/>
                <a:gd name="T9" fmla="*/ 10 h 32"/>
                <a:gd name="T10" fmla="*/ 0 w 61"/>
                <a:gd name="T11" fmla="*/ 19 h 32"/>
                <a:gd name="T12" fmla="*/ 8 w 61"/>
                <a:gd name="T13" fmla="*/ 10 h 32"/>
                <a:gd name="T14" fmla="*/ 0 w 61"/>
                <a:gd name="T15" fmla="*/ 11 h 32"/>
                <a:gd name="T16" fmla="*/ 0 w 61"/>
                <a:gd name="T17" fmla="*/ 19 h 32"/>
                <a:gd name="T18" fmla="*/ 19 w 61"/>
                <a:gd name="T19" fmla="*/ 19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1" h="32">
                  <a:moveTo>
                    <a:pt x="21" y="22"/>
                  </a:moveTo>
                  <a:lnTo>
                    <a:pt x="13" y="32"/>
                  </a:lnTo>
                  <a:lnTo>
                    <a:pt x="61" y="22"/>
                  </a:lnTo>
                  <a:lnTo>
                    <a:pt x="56" y="0"/>
                  </a:lnTo>
                  <a:lnTo>
                    <a:pt x="9" y="11"/>
                  </a:lnTo>
                  <a:lnTo>
                    <a:pt x="0" y="22"/>
                  </a:lnTo>
                  <a:lnTo>
                    <a:pt x="9" y="11"/>
                  </a:lnTo>
                  <a:lnTo>
                    <a:pt x="0" y="12"/>
                  </a:lnTo>
                  <a:lnTo>
                    <a:pt x="0" y="22"/>
                  </a:lnTo>
                  <a:lnTo>
                    <a:pt x="21" y="22"/>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14" name="Freeform 509">
              <a:extLst>
                <a:ext uri="{FF2B5EF4-FFF2-40B4-BE49-F238E27FC236}">
                  <a16:creationId xmlns:a16="http://schemas.microsoft.com/office/drawing/2014/main" id="{DA0FD307-E3B4-9436-510B-1D7BF3CDE02F}"/>
                </a:ext>
              </a:extLst>
            </p:cNvPr>
            <p:cNvSpPr>
              <a:spLocks/>
            </p:cNvSpPr>
            <p:nvPr/>
          </p:nvSpPr>
          <p:spPr bwMode="auto">
            <a:xfrm>
              <a:off x="3949" y="1259"/>
              <a:ext cx="19" cy="39"/>
            </a:xfrm>
            <a:custGeom>
              <a:avLst/>
              <a:gdLst>
                <a:gd name="T0" fmla="*/ 19 w 21"/>
                <a:gd name="T1" fmla="*/ 34 h 44"/>
                <a:gd name="T2" fmla="*/ 19 w 21"/>
                <a:gd name="T3" fmla="*/ 36 h 44"/>
                <a:gd name="T4" fmla="*/ 19 w 21"/>
                <a:gd name="T5" fmla="*/ 0 h 44"/>
                <a:gd name="T6" fmla="*/ 0 w 21"/>
                <a:gd name="T7" fmla="*/ 0 h 44"/>
                <a:gd name="T8" fmla="*/ 0 w 21"/>
                <a:gd name="T9" fmla="*/ 36 h 44"/>
                <a:gd name="T10" fmla="*/ 0 w 21"/>
                <a:gd name="T11" fmla="*/ 39 h 44"/>
                <a:gd name="T12" fmla="*/ 0 w 21"/>
                <a:gd name="T13" fmla="*/ 36 h 44"/>
                <a:gd name="T14" fmla="*/ 0 w 21"/>
                <a:gd name="T15" fmla="*/ 37 h 44"/>
                <a:gd name="T16" fmla="*/ 0 w 21"/>
                <a:gd name="T17" fmla="*/ 39 h 44"/>
                <a:gd name="T18" fmla="*/ 19 w 21"/>
                <a:gd name="T19" fmla="*/ 34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 h="44">
                  <a:moveTo>
                    <a:pt x="21" y="38"/>
                  </a:moveTo>
                  <a:lnTo>
                    <a:pt x="21" y="41"/>
                  </a:lnTo>
                  <a:lnTo>
                    <a:pt x="21" y="0"/>
                  </a:lnTo>
                  <a:lnTo>
                    <a:pt x="0" y="0"/>
                  </a:lnTo>
                  <a:lnTo>
                    <a:pt x="0" y="41"/>
                  </a:lnTo>
                  <a:lnTo>
                    <a:pt x="0" y="44"/>
                  </a:lnTo>
                  <a:lnTo>
                    <a:pt x="0" y="41"/>
                  </a:lnTo>
                  <a:lnTo>
                    <a:pt x="0" y="42"/>
                  </a:lnTo>
                  <a:lnTo>
                    <a:pt x="0" y="44"/>
                  </a:lnTo>
                  <a:lnTo>
                    <a:pt x="21" y="38"/>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15" name="Freeform 510">
              <a:extLst>
                <a:ext uri="{FF2B5EF4-FFF2-40B4-BE49-F238E27FC236}">
                  <a16:creationId xmlns:a16="http://schemas.microsoft.com/office/drawing/2014/main" id="{028C4E09-271E-E67B-01EA-3CF712D2CD54}"/>
                </a:ext>
              </a:extLst>
            </p:cNvPr>
            <p:cNvSpPr>
              <a:spLocks/>
            </p:cNvSpPr>
            <p:nvPr/>
          </p:nvSpPr>
          <p:spPr bwMode="auto">
            <a:xfrm>
              <a:off x="3953" y="1481"/>
              <a:ext cx="93" cy="57"/>
            </a:xfrm>
            <a:custGeom>
              <a:avLst/>
              <a:gdLst>
                <a:gd name="T0" fmla="*/ 79 w 103"/>
                <a:gd name="T1" fmla="*/ 32 h 65"/>
                <a:gd name="T2" fmla="*/ 80 w 103"/>
                <a:gd name="T3" fmla="*/ 30 h 65"/>
                <a:gd name="T4" fmla="*/ 79 w 103"/>
                <a:gd name="T5" fmla="*/ 32 h 65"/>
                <a:gd name="T6" fmla="*/ 75 w 103"/>
                <a:gd name="T7" fmla="*/ 33 h 65"/>
                <a:gd name="T8" fmla="*/ 70 w 103"/>
                <a:gd name="T9" fmla="*/ 34 h 65"/>
                <a:gd name="T10" fmla="*/ 63 w 103"/>
                <a:gd name="T11" fmla="*/ 36 h 65"/>
                <a:gd name="T12" fmla="*/ 58 w 103"/>
                <a:gd name="T13" fmla="*/ 38 h 65"/>
                <a:gd name="T14" fmla="*/ 51 w 103"/>
                <a:gd name="T15" fmla="*/ 39 h 65"/>
                <a:gd name="T16" fmla="*/ 44 w 103"/>
                <a:gd name="T17" fmla="*/ 39 h 65"/>
                <a:gd name="T18" fmla="*/ 39 w 103"/>
                <a:gd name="T19" fmla="*/ 39 h 65"/>
                <a:gd name="T20" fmla="*/ 33 w 103"/>
                <a:gd name="T21" fmla="*/ 37 h 65"/>
                <a:gd name="T22" fmla="*/ 29 w 103"/>
                <a:gd name="T23" fmla="*/ 35 h 65"/>
                <a:gd name="T24" fmla="*/ 25 w 103"/>
                <a:gd name="T25" fmla="*/ 33 h 65"/>
                <a:gd name="T26" fmla="*/ 23 w 103"/>
                <a:gd name="T27" fmla="*/ 30 h 65"/>
                <a:gd name="T28" fmla="*/ 20 w 103"/>
                <a:gd name="T29" fmla="*/ 26 h 65"/>
                <a:gd name="T30" fmla="*/ 18 w 103"/>
                <a:gd name="T31" fmla="*/ 22 h 65"/>
                <a:gd name="T32" fmla="*/ 18 w 103"/>
                <a:gd name="T33" fmla="*/ 14 h 65"/>
                <a:gd name="T34" fmla="*/ 20 w 103"/>
                <a:gd name="T35" fmla="*/ 4 h 65"/>
                <a:gd name="T36" fmla="*/ 1 w 103"/>
                <a:gd name="T37" fmla="*/ 0 h 65"/>
                <a:gd name="T38" fmla="*/ 0 w 103"/>
                <a:gd name="T39" fmla="*/ 12 h 65"/>
                <a:gd name="T40" fmla="*/ 0 w 103"/>
                <a:gd name="T41" fmla="*/ 23 h 65"/>
                <a:gd name="T42" fmla="*/ 2 w 103"/>
                <a:gd name="T43" fmla="*/ 33 h 65"/>
                <a:gd name="T44" fmla="*/ 6 w 103"/>
                <a:gd name="T45" fmla="*/ 41 h 65"/>
                <a:gd name="T46" fmla="*/ 13 w 103"/>
                <a:gd name="T47" fmla="*/ 47 h 65"/>
                <a:gd name="T48" fmla="*/ 21 w 103"/>
                <a:gd name="T49" fmla="*/ 53 h 65"/>
                <a:gd name="T50" fmla="*/ 28 w 103"/>
                <a:gd name="T51" fmla="*/ 55 h 65"/>
                <a:gd name="T52" fmla="*/ 36 w 103"/>
                <a:gd name="T53" fmla="*/ 57 h 65"/>
                <a:gd name="T54" fmla="*/ 44 w 103"/>
                <a:gd name="T55" fmla="*/ 57 h 65"/>
                <a:gd name="T56" fmla="*/ 52 w 103"/>
                <a:gd name="T57" fmla="*/ 57 h 65"/>
                <a:gd name="T58" fmla="*/ 60 w 103"/>
                <a:gd name="T59" fmla="*/ 56 h 65"/>
                <a:gd name="T60" fmla="*/ 69 w 103"/>
                <a:gd name="T61" fmla="*/ 54 h 65"/>
                <a:gd name="T62" fmla="*/ 75 w 103"/>
                <a:gd name="T63" fmla="*/ 53 h 65"/>
                <a:gd name="T64" fmla="*/ 81 w 103"/>
                <a:gd name="T65" fmla="*/ 51 h 65"/>
                <a:gd name="T66" fmla="*/ 88 w 103"/>
                <a:gd name="T67" fmla="*/ 48 h 65"/>
                <a:gd name="T68" fmla="*/ 92 w 103"/>
                <a:gd name="T69" fmla="*/ 46 h 65"/>
                <a:gd name="T70" fmla="*/ 93 w 103"/>
                <a:gd name="T71" fmla="*/ 45 h 65"/>
                <a:gd name="T72" fmla="*/ 79 w 103"/>
                <a:gd name="T73" fmla="*/ 32 h 6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03" h="65">
                  <a:moveTo>
                    <a:pt x="88" y="36"/>
                  </a:moveTo>
                  <a:lnTo>
                    <a:pt x="89" y="34"/>
                  </a:lnTo>
                  <a:lnTo>
                    <a:pt x="87" y="36"/>
                  </a:lnTo>
                  <a:lnTo>
                    <a:pt x="83" y="38"/>
                  </a:lnTo>
                  <a:lnTo>
                    <a:pt x="78" y="39"/>
                  </a:lnTo>
                  <a:lnTo>
                    <a:pt x="70" y="41"/>
                  </a:lnTo>
                  <a:lnTo>
                    <a:pt x="64" y="43"/>
                  </a:lnTo>
                  <a:lnTo>
                    <a:pt x="57" y="44"/>
                  </a:lnTo>
                  <a:lnTo>
                    <a:pt x="49" y="44"/>
                  </a:lnTo>
                  <a:lnTo>
                    <a:pt x="43" y="44"/>
                  </a:lnTo>
                  <a:lnTo>
                    <a:pt x="37" y="42"/>
                  </a:lnTo>
                  <a:lnTo>
                    <a:pt x="32" y="40"/>
                  </a:lnTo>
                  <a:lnTo>
                    <a:pt x="28" y="38"/>
                  </a:lnTo>
                  <a:lnTo>
                    <a:pt x="25" y="34"/>
                  </a:lnTo>
                  <a:lnTo>
                    <a:pt x="22" y="30"/>
                  </a:lnTo>
                  <a:lnTo>
                    <a:pt x="20" y="25"/>
                  </a:lnTo>
                  <a:lnTo>
                    <a:pt x="20" y="16"/>
                  </a:lnTo>
                  <a:lnTo>
                    <a:pt x="22" y="4"/>
                  </a:lnTo>
                  <a:lnTo>
                    <a:pt x="1" y="0"/>
                  </a:lnTo>
                  <a:lnTo>
                    <a:pt x="0" y="14"/>
                  </a:lnTo>
                  <a:lnTo>
                    <a:pt x="0" y="26"/>
                  </a:lnTo>
                  <a:lnTo>
                    <a:pt x="2" y="38"/>
                  </a:lnTo>
                  <a:lnTo>
                    <a:pt x="7" y="47"/>
                  </a:lnTo>
                  <a:lnTo>
                    <a:pt x="14" y="54"/>
                  </a:lnTo>
                  <a:lnTo>
                    <a:pt x="23" y="60"/>
                  </a:lnTo>
                  <a:lnTo>
                    <a:pt x="31" y="63"/>
                  </a:lnTo>
                  <a:lnTo>
                    <a:pt x="40" y="65"/>
                  </a:lnTo>
                  <a:lnTo>
                    <a:pt x="49" y="65"/>
                  </a:lnTo>
                  <a:lnTo>
                    <a:pt x="58" y="65"/>
                  </a:lnTo>
                  <a:lnTo>
                    <a:pt x="67" y="64"/>
                  </a:lnTo>
                  <a:lnTo>
                    <a:pt x="76" y="62"/>
                  </a:lnTo>
                  <a:lnTo>
                    <a:pt x="83" y="60"/>
                  </a:lnTo>
                  <a:lnTo>
                    <a:pt x="90" y="58"/>
                  </a:lnTo>
                  <a:lnTo>
                    <a:pt x="97" y="55"/>
                  </a:lnTo>
                  <a:lnTo>
                    <a:pt x="102" y="53"/>
                  </a:lnTo>
                  <a:lnTo>
                    <a:pt x="103" y="51"/>
                  </a:lnTo>
                  <a:lnTo>
                    <a:pt x="88" y="3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16" name="Freeform 511">
              <a:extLst>
                <a:ext uri="{FF2B5EF4-FFF2-40B4-BE49-F238E27FC236}">
                  <a16:creationId xmlns:a16="http://schemas.microsoft.com/office/drawing/2014/main" id="{07758FF0-89B2-9C41-F42C-EC8ADC7A8BDA}"/>
                </a:ext>
              </a:extLst>
            </p:cNvPr>
            <p:cNvSpPr>
              <a:spLocks/>
            </p:cNvSpPr>
            <p:nvPr/>
          </p:nvSpPr>
          <p:spPr bwMode="auto">
            <a:xfrm>
              <a:off x="4033" y="1426"/>
              <a:ext cx="32" cy="100"/>
            </a:xfrm>
            <a:custGeom>
              <a:avLst/>
              <a:gdLst>
                <a:gd name="T0" fmla="*/ 17 w 36"/>
                <a:gd name="T1" fmla="*/ 20 h 112"/>
                <a:gd name="T2" fmla="*/ 6 w 36"/>
                <a:gd name="T3" fmla="*/ 10 h 112"/>
                <a:gd name="T4" fmla="*/ 6 w 36"/>
                <a:gd name="T5" fmla="*/ 17 h 112"/>
                <a:gd name="T6" fmla="*/ 8 w 36"/>
                <a:gd name="T7" fmla="*/ 23 h 112"/>
                <a:gd name="T8" fmla="*/ 9 w 36"/>
                <a:gd name="T9" fmla="*/ 31 h 112"/>
                <a:gd name="T10" fmla="*/ 9 w 36"/>
                <a:gd name="T11" fmla="*/ 36 h 112"/>
                <a:gd name="T12" fmla="*/ 11 w 36"/>
                <a:gd name="T13" fmla="*/ 41 h 112"/>
                <a:gd name="T14" fmla="*/ 12 w 36"/>
                <a:gd name="T15" fmla="*/ 47 h 112"/>
                <a:gd name="T16" fmla="*/ 12 w 36"/>
                <a:gd name="T17" fmla="*/ 52 h 112"/>
                <a:gd name="T18" fmla="*/ 12 w 36"/>
                <a:gd name="T19" fmla="*/ 56 h 112"/>
                <a:gd name="T20" fmla="*/ 12 w 36"/>
                <a:gd name="T21" fmla="*/ 60 h 112"/>
                <a:gd name="T22" fmla="*/ 12 w 36"/>
                <a:gd name="T23" fmla="*/ 64 h 112"/>
                <a:gd name="T24" fmla="*/ 12 w 36"/>
                <a:gd name="T25" fmla="*/ 67 h 112"/>
                <a:gd name="T26" fmla="*/ 11 w 36"/>
                <a:gd name="T27" fmla="*/ 71 h 112"/>
                <a:gd name="T28" fmla="*/ 9 w 36"/>
                <a:gd name="T29" fmla="*/ 74 h 112"/>
                <a:gd name="T30" fmla="*/ 7 w 36"/>
                <a:gd name="T31" fmla="*/ 78 h 112"/>
                <a:gd name="T32" fmla="*/ 4 w 36"/>
                <a:gd name="T33" fmla="*/ 82 h 112"/>
                <a:gd name="T34" fmla="*/ 0 w 36"/>
                <a:gd name="T35" fmla="*/ 87 h 112"/>
                <a:gd name="T36" fmla="*/ 13 w 36"/>
                <a:gd name="T37" fmla="*/ 100 h 112"/>
                <a:gd name="T38" fmla="*/ 19 w 36"/>
                <a:gd name="T39" fmla="*/ 95 h 112"/>
                <a:gd name="T40" fmla="*/ 22 w 36"/>
                <a:gd name="T41" fmla="*/ 89 h 112"/>
                <a:gd name="T42" fmla="*/ 26 w 36"/>
                <a:gd name="T43" fmla="*/ 83 h 112"/>
                <a:gd name="T44" fmla="*/ 28 w 36"/>
                <a:gd name="T45" fmla="*/ 78 h 112"/>
                <a:gd name="T46" fmla="*/ 30 w 36"/>
                <a:gd name="T47" fmla="*/ 71 h 112"/>
                <a:gd name="T48" fmla="*/ 31 w 36"/>
                <a:gd name="T49" fmla="*/ 65 h 112"/>
                <a:gd name="T50" fmla="*/ 32 w 36"/>
                <a:gd name="T51" fmla="*/ 60 h 112"/>
                <a:gd name="T52" fmla="*/ 31 w 36"/>
                <a:gd name="T53" fmla="*/ 54 h 112"/>
                <a:gd name="T54" fmla="*/ 30 w 36"/>
                <a:gd name="T55" fmla="*/ 49 h 112"/>
                <a:gd name="T56" fmla="*/ 29 w 36"/>
                <a:gd name="T57" fmla="*/ 44 h 112"/>
                <a:gd name="T58" fmla="*/ 29 w 36"/>
                <a:gd name="T59" fmla="*/ 38 h 112"/>
                <a:gd name="T60" fmla="*/ 28 w 36"/>
                <a:gd name="T61" fmla="*/ 33 h 112"/>
                <a:gd name="T62" fmla="*/ 27 w 36"/>
                <a:gd name="T63" fmla="*/ 28 h 112"/>
                <a:gd name="T64" fmla="*/ 26 w 36"/>
                <a:gd name="T65" fmla="*/ 21 h 112"/>
                <a:gd name="T66" fmla="*/ 26 w 36"/>
                <a:gd name="T67" fmla="*/ 16 h 112"/>
                <a:gd name="T68" fmla="*/ 26 w 36"/>
                <a:gd name="T69" fmla="*/ 10 h 112"/>
                <a:gd name="T70" fmla="*/ 17 w 36"/>
                <a:gd name="T71" fmla="*/ 0 h 112"/>
                <a:gd name="T72" fmla="*/ 26 w 36"/>
                <a:gd name="T73" fmla="*/ 10 h 112"/>
                <a:gd name="T74" fmla="*/ 26 w 36"/>
                <a:gd name="T75" fmla="*/ 0 h 112"/>
                <a:gd name="T76" fmla="*/ 17 w 36"/>
                <a:gd name="T77" fmla="*/ 0 h 112"/>
                <a:gd name="T78" fmla="*/ 17 w 36"/>
                <a:gd name="T79" fmla="*/ 20 h 11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6" h="112">
                  <a:moveTo>
                    <a:pt x="19" y="22"/>
                  </a:moveTo>
                  <a:lnTo>
                    <a:pt x="7" y="11"/>
                  </a:lnTo>
                  <a:lnTo>
                    <a:pt x="7" y="19"/>
                  </a:lnTo>
                  <a:lnTo>
                    <a:pt x="9" y="26"/>
                  </a:lnTo>
                  <a:lnTo>
                    <a:pt x="10" y="35"/>
                  </a:lnTo>
                  <a:lnTo>
                    <a:pt x="10" y="40"/>
                  </a:lnTo>
                  <a:lnTo>
                    <a:pt x="12" y="46"/>
                  </a:lnTo>
                  <a:lnTo>
                    <a:pt x="13" y="53"/>
                  </a:lnTo>
                  <a:lnTo>
                    <a:pt x="14" y="58"/>
                  </a:lnTo>
                  <a:lnTo>
                    <a:pt x="14" y="63"/>
                  </a:lnTo>
                  <a:lnTo>
                    <a:pt x="14" y="67"/>
                  </a:lnTo>
                  <a:lnTo>
                    <a:pt x="14" y="72"/>
                  </a:lnTo>
                  <a:lnTo>
                    <a:pt x="14" y="75"/>
                  </a:lnTo>
                  <a:lnTo>
                    <a:pt x="12" y="79"/>
                  </a:lnTo>
                  <a:lnTo>
                    <a:pt x="10" y="83"/>
                  </a:lnTo>
                  <a:lnTo>
                    <a:pt x="8" y="87"/>
                  </a:lnTo>
                  <a:lnTo>
                    <a:pt x="5" y="92"/>
                  </a:lnTo>
                  <a:lnTo>
                    <a:pt x="0" y="97"/>
                  </a:lnTo>
                  <a:lnTo>
                    <a:pt x="15" y="112"/>
                  </a:lnTo>
                  <a:lnTo>
                    <a:pt x="21" y="106"/>
                  </a:lnTo>
                  <a:lnTo>
                    <a:pt x="25" y="100"/>
                  </a:lnTo>
                  <a:lnTo>
                    <a:pt x="29" y="93"/>
                  </a:lnTo>
                  <a:lnTo>
                    <a:pt x="32" y="87"/>
                  </a:lnTo>
                  <a:lnTo>
                    <a:pt x="34" y="80"/>
                  </a:lnTo>
                  <a:lnTo>
                    <a:pt x="35" y="73"/>
                  </a:lnTo>
                  <a:lnTo>
                    <a:pt x="36" y="67"/>
                  </a:lnTo>
                  <a:lnTo>
                    <a:pt x="35" y="61"/>
                  </a:lnTo>
                  <a:lnTo>
                    <a:pt x="34" y="55"/>
                  </a:lnTo>
                  <a:lnTo>
                    <a:pt x="33" y="49"/>
                  </a:lnTo>
                  <a:lnTo>
                    <a:pt x="33" y="43"/>
                  </a:lnTo>
                  <a:lnTo>
                    <a:pt x="32" y="37"/>
                  </a:lnTo>
                  <a:lnTo>
                    <a:pt x="30" y="31"/>
                  </a:lnTo>
                  <a:lnTo>
                    <a:pt x="29" y="24"/>
                  </a:lnTo>
                  <a:lnTo>
                    <a:pt x="29" y="18"/>
                  </a:lnTo>
                  <a:lnTo>
                    <a:pt x="29" y="11"/>
                  </a:lnTo>
                  <a:lnTo>
                    <a:pt x="19" y="0"/>
                  </a:lnTo>
                  <a:lnTo>
                    <a:pt x="29" y="11"/>
                  </a:lnTo>
                  <a:lnTo>
                    <a:pt x="29" y="0"/>
                  </a:lnTo>
                  <a:lnTo>
                    <a:pt x="19" y="0"/>
                  </a:lnTo>
                  <a:lnTo>
                    <a:pt x="19" y="22"/>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17" name="Freeform 512">
              <a:extLst>
                <a:ext uri="{FF2B5EF4-FFF2-40B4-BE49-F238E27FC236}">
                  <a16:creationId xmlns:a16="http://schemas.microsoft.com/office/drawing/2014/main" id="{FD4907F8-6817-1DCC-5ABD-72D27BF1B8D4}"/>
                </a:ext>
              </a:extLst>
            </p:cNvPr>
            <p:cNvSpPr>
              <a:spLocks/>
            </p:cNvSpPr>
            <p:nvPr/>
          </p:nvSpPr>
          <p:spPr bwMode="auto">
            <a:xfrm>
              <a:off x="3973" y="1386"/>
              <a:ext cx="76" cy="60"/>
            </a:xfrm>
            <a:custGeom>
              <a:avLst/>
              <a:gdLst>
                <a:gd name="T0" fmla="*/ 18 w 85"/>
                <a:gd name="T1" fmla="*/ 31 h 67"/>
                <a:gd name="T2" fmla="*/ 18 w 85"/>
                <a:gd name="T3" fmla="*/ 34 h 67"/>
                <a:gd name="T4" fmla="*/ 23 w 85"/>
                <a:gd name="T5" fmla="*/ 21 h 67"/>
                <a:gd name="T6" fmla="*/ 26 w 85"/>
                <a:gd name="T7" fmla="*/ 20 h 67"/>
                <a:gd name="T8" fmla="*/ 29 w 85"/>
                <a:gd name="T9" fmla="*/ 21 h 67"/>
                <a:gd name="T10" fmla="*/ 36 w 85"/>
                <a:gd name="T11" fmla="*/ 27 h 67"/>
                <a:gd name="T12" fmla="*/ 45 w 85"/>
                <a:gd name="T13" fmla="*/ 36 h 67"/>
                <a:gd name="T14" fmla="*/ 55 w 85"/>
                <a:gd name="T15" fmla="*/ 46 h 67"/>
                <a:gd name="T16" fmla="*/ 63 w 85"/>
                <a:gd name="T17" fmla="*/ 55 h 67"/>
                <a:gd name="T18" fmla="*/ 76 w 85"/>
                <a:gd name="T19" fmla="*/ 60 h 67"/>
                <a:gd name="T20" fmla="*/ 76 w 85"/>
                <a:gd name="T21" fmla="*/ 40 h 67"/>
                <a:gd name="T22" fmla="*/ 75 w 85"/>
                <a:gd name="T23" fmla="*/ 39 h 67"/>
                <a:gd name="T24" fmla="*/ 68 w 85"/>
                <a:gd name="T25" fmla="*/ 33 h 67"/>
                <a:gd name="T26" fmla="*/ 60 w 85"/>
                <a:gd name="T27" fmla="*/ 22 h 67"/>
                <a:gd name="T28" fmla="*/ 48 w 85"/>
                <a:gd name="T29" fmla="*/ 12 h 67"/>
                <a:gd name="T30" fmla="*/ 36 w 85"/>
                <a:gd name="T31" fmla="*/ 4 h 67"/>
                <a:gd name="T32" fmla="*/ 21 w 85"/>
                <a:gd name="T33" fmla="*/ 0 h 67"/>
                <a:gd name="T34" fmla="*/ 7 w 85"/>
                <a:gd name="T35" fmla="*/ 10 h 67"/>
                <a:gd name="T36" fmla="*/ 0 w 85"/>
                <a:gd name="T37" fmla="*/ 29 h 67"/>
                <a:gd name="T38" fmla="*/ 0 w 85"/>
                <a:gd name="T39" fmla="*/ 31 h 67"/>
                <a:gd name="T40" fmla="*/ 18 w 85"/>
                <a:gd name="T41" fmla="*/ 31 h 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5" h="67">
                  <a:moveTo>
                    <a:pt x="20" y="35"/>
                  </a:moveTo>
                  <a:lnTo>
                    <a:pt x="20" y="38"/>
                  </a:lnTo>
                  <a:lnTo>
                    <a:pt x="26" y="24"/>
                  </a:lnTo>
                  <a:lnTo>
                    <a:pt x="29" y="22"/>
                  </a:lnTo>
                  <a:lnTo>
                    <a:pt x="32" y="24"/>
                  </a:lnTo>
                  <a:lnTo>
                    <a:pt x="40" y="30"/>
                  </a:lnTo>
                  <a:lnTo>
                    <a:pt x="50" y="40"/>
                  </a:lnTo>
                  <a:lnTo>
                    <a:pt x="61" y="51"/>
                  </a:lnTo>
                  <a:lnTo>
                    <a:pt x="71" y="61"/>
                  </a:lnTo>
                  <a:lnTo>
                    <a:pt x="85" y="67"/>
                  </a:lnTo>
                  <a:lnTo>
                    <a:pt x="85" y="45"/>
                  </a:lnTo>
                  <a:lnTo>
                    <a:pt x="84" y="43"/>
                  </a:lnTo>
                  <a:lnTo>
                    <a:pt x="76" y="37"/>
                  </a:lnTo>
                  <a:lnTo>
                    <a:pt x="67" y="25"/>
                  </a:lnTo>
                  <a:lnTo>
                    <a:pt x="54" y="13"/>
                  </a:lnTo>
                  <a:lnTo>
                    <a:pt x="40" y="4"/>
                  </a:lnTo>
                  <a:lnTo>
                    <a:pt x="24" y="0"/>
                  </a:lnTo>
                  <a:lnTo>
                    <a:pt x="8" y="11"/>
                  </a:lnTo>
                  <a:lnTo>
                    <a:pt x="0" y="32"/>
                  </a:lnTo>
                  <a:lnTo>
                    <a:pt x="0" y="35"/>
                  </a:lnTo>
                  <a:lnTo>
                    <a:pt x="20" y="35"/>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18" name="Freeform 513">
              <a:extLst>
                <a:ext uri="{FF2B5EF4-FFF2-40B4-BE49-F238E27FC236}">
                  <a16:creationId xmlns:a16="http://schemas.microsoft.com/office/drawing/2014/main" id="{3CFB62EE-E6DF-C9F0-257E-EE03A3292A52}"/>
                </a:ext>
              </a:extLst>
            </p:cNvPr>
            <p:cNvSpPr>
              <a:spLocks/>
            </p:cNvSpPr>
            <p:nvPr/>
          </p:nvSpPr>
          <p:spPr bwMode="auto">
            <a:xfrm>
              <a:off x="3954" y="1418"/>
              <a:ext cx="38" cy="67"/>
            </a:xfrm>
            <a:custGeom>
              <a:avLst/>
              <a:gdLst>
                <a:gd name="T0" fmla="*/ 19 w 41"/>
                <a:gd name="T1" fmla="*/ 67 h 75"/>
                <a:gd name="T2" fmla="*/ 19 w 41"/>
                <a:gd name="T3" fmla="*/ 65 h 75"/>
                <a:gd name="T4" fmla="*/ 20 w 41"/>
                <a:gd name="T5" fmla="*/ 62 h 75"/>
                <a:gd name="T6" fmla="*/ 22 w 41"/>
                <a:gd name="T7" fmla="*/ 54 h 75"/>
                <a:gd name="T8" fmla="*/ 25 w 41"/>
                <a:gd name="T9" fmla="*/ 46 h 75"/>
                <a:gd name="T10" fmla="*/ 30 w 41"/>
                <a:gd name="T11" fmla="*/ 36 h 75"/>
                <a:gd name="T12" fmla="*/ 32 w 41"/>
                <a:gd name="T13" fmla="*/ 25 h 75"/>
                <a:gd name="T14" fmla="*/ 35 w 41"/>
                <a:gd name="T15" fmla="*/ 15 h 75"/>
                <a:gd name="T16" fmla="*/ 38 w 41"/>
                <a:gd name="T17" fmla="*/ 6 h 75"/>
                <a:gd name="T18" fmla="*/ 38 w 41"/>
                <a:gd name="T19" fmla="*/ 0 h 75"/>
                <a:gd name="T20" fmla="*/ 19 w 41"/>
                <a:gd name="T21" fmla="*/ 0 h 75"/>
                <a:gd name="T22" fmla="*/ 18 w 41"/>
                <a:gd name="T23" fmla="*/ 3 h 75"/>
                <a:gd name="T24" fmla="*/ 16 w 41"/>
                <a:gd name="T25" fmla="*/ 11 h 75"/>
                <a:gd name="T26" fmla="*/ 12 w 41"/>
                <a:gd name="T27" fmla="*/ 19 h 75"/>
                <a:gd name="T28" fmla="*/ 9 w 41"/>
                <a:gd name="T29" fmla="*/ 29 h 75"/>
                <a:gd name="T30" fmla="*/ 6 w 41"/>
                <a:gd name="T31" fmla="*/ 40 h 75"/>
                <a:gd name="T32" fmla="*/ 4 w 41"/>
                <a:gd name="T33" fmla="*/ 50 h 75"/>
                <a:gd name="T34" fmla="*/ 1 w 41"/>
                <a:gd name="T35" fmla="*/ 58 h 75"/>
                <a:gd name="T36" fmla="*/ 0 w 41"/>
                <a:gd name="T37" fmla="*/ 65 h 75"/>
                <a:gd name="T38" fmla="*/ 0 w 41"/>
                <a:gd name="T39" fmla="*/ 63 h 75"/>
                <a:gd name="T40" fmla="*/ 19 w 41"/>
                <a:gd name="T41" fmla="*/ 67 h 75"/>
                <a:gd name="T42" fmla="*/ 19 w 41"/>
                <a:gd name="T43" fmla="*/ 66 h 75"/>
                <a:gd name="T44" fmla="*/ 19 w 41"/>
                <a:gd name="T45" fmla="*/ 65 h 75"/>
                <a:gd name="T46" fmla="*/ 19 w 41"/>
                <a:gd name="T47" fmla="*/ 67 h 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1" h="75">
                  <a:moveTo>
                    <a:pt x="21" y="75"/>
                  </a:moveTo>
                  <a:lnTo>
                    <a:pt x="21" y="73"/>
                  </a:lnTo>
                  <a:lnTo>
                    <a:pt x="22" y="69"/>
                  </a:lnTo>
                  <a:lnTo>
                    <a:pt x="24" y="61"/>
                  </a:lnTo>
                  <a:lnTo>
                    <a:pt x="27" y="51"/>
                  </a:lnTo>
                  <a:lnTo>
                    <a:pt x="32" y="40"/>
                  </a:lnTo>
                  <a:lnTo>
                    <a:pt x="35" y="28"/>
                  </a:lnTo>
                  <a:lnTo>
                    <a:pt x="38" y="17"/>
                  </a:lnTo>
                  <a:lnTo>
                    <a:pt x="41" y="7"/>
                  </a:lnTo>
                  <a:lnTo>
                    <a:pt x="41" y="0"/>
                  </a:lnTo>
                  <a:lnTo>
                    <a:pt x="21" y="0"/>
                  </a:lnTo>
                  <a:lnTo>
                    <a:pt x="19" y="3"/>
                  </a:lnTo>
                  <a:lnTo>
                    <a:pt x="17" y="12"/>
                  </a:lnTo>
                  <a:lnTo>
                    <a:pt x="13" y="21"/>
                  </a:lnTo>
                  <a:lnTo>
                    <a:pt x="10" y="33"/>
                  </a:lnTo>
                  <a:lnTo>
                    <a:pt x="7" y="45"/>
                  </a:lnTo>
                  <a:lnTo>
                    <a:pt x="4" y="56"/>
                  </a:lnTo>
                  <a:lnTo>
                    <a:pt x="1" y="65"/>
                  </a:lnTo>
                  <a:lnTo>
                    <a:pt x="0" y="73"/>
                  </a:lnTo>
                  <a:lnTo>
                    <a:pt x="0" y="71"/>
                  </a:lnTo>
                  <a:lnTo>
                    <a:pt x="21" y="75"/>
                  </a:lnTo>
                  <a:lnTo>
                    <a:pt x="21" y="74"/>
                  </a:lnTo>
                  <a:lnTo>
                    <a:pt x="21" y="73"/>
                  </a:lnTo>
                  <a:lnTo>
                    <a:pt x="21" y="75"/>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19" name="Freeform 514">
              <a:extLst>
                <a:ext uri="{FF2B5EF4-FFF2-40B4-BE49-F238E27FC236}">
                  <a16:creationId xmlns:a16="http://schemas.microsoft.com/office/drawing/2014/main" id="{261D64B0-5CDB-3B99-7239-B19E2A69CA00}"/>
                </a:ext>
              </a:extLst>
            </p:cNvPr>
            <p:cNvSpPr>
              <a:spLocks/>
            </p:cNvSpPr>
            <p:nvPr/>
          </p:nvSpPr>
          <p:spPr bwMode="auto">
            <a:xfrm>
              <a:off x="4081" y="1405"/>
              <a:ext cx="60" cy="40"/>
            </a:xfrm>
            <a:custGeom>
              <a:avLst/>
              <a:gdLst>
                <a:gd name="T0" fmla="*/ 47 w 67"/>
                <a:gd name="T1" fmla="*/ 16 h 44"/>
                <a:gd name="T2" fmla="*/ 47 w 67"/>
                <a:gd name="T3" fmla="*/ 16 h 44"/>
                <a:gd name="T4" fmla="*/ 46 w 67"/>
                <a:gd name="T5" fmla="*/ 17 h 44"/>
                <a:gd name="T6" fmla="*/ 40 w 67"/>
                <a:gd name="T7" fmla="*/ 19 h 44"/>
                <a:gd name="T8" fmla="*/ 33 w 67"/>
                <a:gd name="T9" fmla="*/ 20 h 44"/>
                <a:gd name="T10" fmla="*/ 27 w 67"/>
                <a:gd name="T11" fmla="*/ 20 h 44"/>
                <a:gd name="T12" fmla="*/ 22 w 67"/>
                <a:gd name="T13" fmla="*/ 19 h 44"/>
                <a:gd name="T14" fmla="*/ 20 w 67"/>
                <a:gd name="T15" fmla="*/ 17 h 44"/>
                <a:gd name="T16" fmla="*/ 18 w 67"/>
                <a:gd name="T17" fmla="*/ 13 h 44"/>
                <a:gd name="T18" fmla="*/ 19 w 67"/>
                <a:gd name="T19" fmla="*/ 4 h 44"/>
                <a:gd name="T20" fmla="*/ 0 w 67"/>
                <a:gd name="T21" fmla="*/ 0 h 44"/>
                <a:gd name="T22" fmla="*/ 0 w 67"/>
                <a:gd name="T23" fmla="*/ 15 h 44"/>
                <a:gd name="T24" fmla="*/ 4 w 67"/>
                <a:gd name="T25" fmla="*/ 28 h 44"/>
                <a:gd name="T26" fmla="*/ 13 w 67"/>
                <a:gd name="T27" fmla="*/ 36 h 44"/>
                <a:gd name="T28" fmla="*/ 23 w 67"/>
                <a:gd name="T29" fmla="*/ 39 h 44"/>
                <a:gd name="T30" fmla="*/ 35 w 67"/>
                <a:gd name="T31" fmla="*/ 40 h 44"/>
                <a:gd name="T32" fmla="*/ 44 w 67"/>
                <a:gd name="T33" fmla="*/ 38 h 44"/>
                <a:gd name="T34" fmla="*/ 52 w 67"/>
                <a:gd name="T35" fmla="*/ 36 h 44"/>
                <a:gd name="T36" fmla="*/ 59 w 67"/>
                <a:gd name="T37" fmla="*/ 32 h 44"/>
                <a:gd name="T38" fmla="*/ 60 w 67"/>
                <a:gd name="T39" fmla="*/ 32 h 44"/>
                <a:gd name="T40" fmla="*/ 47 w 67"/>
                <a:gd name="T41" fmla="*/ 16 h 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7" h="44">
                  <a:moveTo>
                    <a:pt x="53" y="18"/>
                  </a:moveTo>
                  <a:lnTo>
                    <a:pt x="53" y="18"/>
                  </a:lnTo>
                  <a:lnTo>
                    <a:pt x="51" y="19"/>
                  </a:lnTo>
                  <a:lnTo>
                    <a:pt x="45" y="21"/>
                  </a:lnTo>
                  <a:lnTo>
                    <a:pt x="37" y="22"/>
                  </a:lnTo>
                  <a:lnTo>
                    <a:pt x="30" y="22"/>
                  </a:lnTo>
                  <a:lnTo>
                    <a:pt x="25" y="21"/>
                  </a:lnTo>
                  <a:lnTo>
                    <a:pt x="22" y="19"/>
                  </a:lnTo>
                  <a:lnTo>
                    <a:pt x="20" y="14"/>
                  </a:lnTo>
                  <a:lnTo>
                    <a:pt x="21" y="4"/>
                  </a:lnTo>
                  <a:lnTo>
                    <a:pt x="0" y="0"/>
                  </a:lnTo>
                  <a:lnTo>
                    <a:pt x="0" y="17"/>
                  </a:lnTo>
                  <a:lnTo>
                    <a:pt x="5" y="31"/>
                  </a:lnTo>
                  <a:lnTo>
                    <a:pt x="15" y="40"/>
                  </a:lnTo>
                  <a:lnTo>
                    <a:pt x="26" y="43"/>
                  </a:lnTo>
                  <a:lnTo>
                    <a:pt x="39" y="44"/>
                  </a:lnTo>
                  <a:lnTo>
                    <a:pt x="49" y="42"/>
                  </a:lnTo>
                  <a:lnTo>
                    <a:pt x="58" y="40"/>
                  </a:lnTo>
                  <a:lnTo>
                    <a:pt x="66" y="35"/>
                  </a:lnTo>
                  <a:lnTo>
                    <a:pt x="67" y="35"/>
                  </a:lnTo>
                  <a:lnTo>
                    <a:pt x="53" y="18"/>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20" name="Freeform 515">
              <a:extLst>
                <a:ext uri="{FF2B5EF4-FFF2-40B4-BE49-F238E27FC236}">
                  <a16:creationId xmlns:a16="http://schemas.microsoft.com/office/drawing/2014/main" id="{F518C24A-1ACC-0954-FB29-6C2E9B6712B6}"/>
                </a:ext>
              </a:extLst>
            </p:cNvPr>
            <p:cNvSpPr>
              <a:spLocks/>
            </p:cNvSpPr>
            <p:nvPr/>
          </p:nvSpPr>
          <p:spPr bwMode="auto">
            <a:xfrm>
              <a:off x="4129" y="1366"/>
              <a:ext cx="35" cy="71"/>
            </a:xfrm>
            <a:custGeom>
              <a:avLst/>
              <a:gdLst>
                <a:gd name="T0" fmla="*/ 17 w 39"/>
                <a:gd name="T1" fmla="*/ 0 h 79"/>
                <a:gd name="T2" fmla="*/ 15 w 39"/>
                <a:gd name="T3" fmla="*/ 4 h 79"/>
                <a:gd name="T4" fmla="*/ 15 w 39"/>
                <a:gd name="T5" fmla="*/ 13 h 79"/>
                <a:gd name="T6" fmla="*/ 15 w 39"/>
                <a:gd name="T7" fmla="*/ 20 h 79"/>
                <a:gd name="T8" fmla="*/ 14 w 39"/>
                <a:gd name="T9" fmla="*/ 27 h 79"/>
                <a:gd name="T10" fmla="*/ 13 w 39"/>
                <a:gd name="T11" fmla="*/ 33 h 79"/>
                <a:gd name="T12" fmla="*/ 11 w 39"/>
                <a:gd name="T13" fmla="*/ 40 h 79"/>
                <a:gd name="T14" fmla="*/ 8 w 39"/>
                <a:gd name="T15" fmla="*/ 46 h 79"/>
                <a:gd name="T16" fmla="*/ 4 w 39"/>
                <a:gd name="T17" fmla="*/ 51 h 79"/>
                <a:gd name="T18" fmla="*/ 0 w 39"/>
                <a:gd name="T19" fmla="*/ 56 h 79"/>
                <a:gd name="T20" fmla="*/ 13 w 39"/>
                <a:gd name="T21" fmla="*/ 71 h 79"/>
                <a:gd name="T22" fmla="*/ 19 w 39"/>
                <a:gd name="T23" fmla="*/ 63 h 79"/>
                <a:gd name="T24" fmla="*/ 25 w 39"/>
                <a:gd name="T25" fmla="*/ 56 h 79"/>
                <a:gd name="T26" fmla="*/ 29 w 39"/>
                <a:gd name="T27" fmla="*/ 47 h 79"/>
                <a:gd name="T28" fmla="*/ 31 w 39"/>
                <a:gd name="T29" fmla="*/ 39 h 79"/>
                <a:gd name="T30" fmla="*/ 33 w 39"/>
                <a:gd name="T31" fmla="*/ 30 h 79"/>
                <a:gd name="T32" fmla="*/ 34 w 39"/>
                <a:gd name="T33" fmla="*/ 21 h 79"/>
                <a:gd name="T34" fmla="*/ 35 w 39"/>
                <a:gd name="T35" fmla="*/ 13 h 79"/>
                <a:gd name="T36" fmla="*/ 35 w 39"/>
                <a:gd name="T37" fmla="*/ 4 h 79"/>
                <a:gd name="T38" fmla="*/ 34 w 39"/>
                <a:gd name="T39" fmla="*/ 9 h 79"/>
                <a:gd name="T40" fmla="*/ 17 w 39"/>
                <a:gd name="T41" fmla="*/ 0 h 79"/>
                <a:gd name="T42" fmla="*/ 15 w 39"/>
                <a:gd name="T43" fmla="*/ 2 h 79"/>
                <a:gd name="T44" fmla="*/ 15 w 39"/>
                <a:gd name="T45" fmla="*/ 4 h 79"/>
                <a:gd name="T46" fmla="*/ 17 w 39"/>
                <a:gd name="T47" fmla="*/ 0 h 7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9" h="79">
                  <a:moveTo>
                    <a:pt x="19" y="0"/>
                  </a:moveTo>
                  <a:lnTo>
                    <a:pt x="17" y="5"/>
                  </a:lnTo>
                  <a:lnTo>
                    <a:pt x="17" y="14"/>
                  </a:lnTo>
                  <a:lnTo>
                    <a:pt x="17" y="22"/>
                  </a:lnTo>
                  <a:lnTo>
                    <a:pt x="16" y="30"/>
                  </a:lnTo>
                  <a:lnTo>
                    <a:pt x="14" y="37"/>
                  </a:lnTo>
                  <a:lnTo>
                    <a:pt x="12" y="45"/>
                  </a:lnTo>
                  <a:lnTo>
                    <a:pt x="9" y="51"/>
                  </a:lnTo>
                  <a:lnTo>
                    <a:pt x="5" y="57"/>
                  </a:lnTo>
                  <a:lnTo>
                    <a:pt x="0" y="62"/>
                  </a:lnTo>
                  <a:lnTo>
                    <a:pt x="14" y="79"/>
                  </a:lnTo>
                  <a:lnTo>
                    <a:pt x="21" y="70"/>
                  </a:lnTo>
                  <a:lnTo>
                    <a:pt x="28" y="62"/>
                  </a:lnTo>
                  <a:lnTo>
                    <a:pt x="32" y="52"/>
                  </a:lnTo>
                  <a:lnTo>
                    <a:pt x="35" y="43"/>
                  </a:lnTo>
                  <a:lnTo>
                    <a:pt x="37" y="33"/>
                  </a:lnTo>
                  <a:lnTo>
                    <a:pt x="38" y="23"/>
                  </a:lnTo>
                  <a:lnTo>
                    <a:pt x="39" y="14"/>
                  </a:lnTo>
                  <a:lnTo>
                    <a:pt x="39" y="5"/>
                  </a:lnTo>
                  <a:lnTo>
                    <a:pt x="38" y="10"/>
                  </a:lnTo>
                  <a:lnTo>
                    <a:pt x="19" y="0"/>
                  </a:lnTo>
                  <a:lnTo>
                    <a:pt x="17" y="2"/>
                  </a:lnTo>
                  <a:lnTo>
                    <a:pt x="17" y="5"/>
                  </a:lnTo>
                  <a:lnTo>
                    <a:pt x="19"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21" name="Freeform 516">
              <a:extLst>
                <a:ext uri="{FF2B5EF4-FFF2-40B4-BE49-F238E27FC236}">
                  <a16:creationId xmlns:a16="http://schemas.microsoft.com/office/drawing/2014/main" id="{A675DCA2-F670-81B0-7A22-532DDCA63ECA}"/>
                </a:ext>
              </a:extLst>
            </p:cNvPr>
            <p:cNvSpPr>
              <a:spLocks/>
            </p:cNvSpPr>
            <p:nvPr/>
          </p:nvSpPr>
          <p:spPr bwMode="auto">
            <a:xfrm>
              <a:off x="4093" y="1337"/>
              <a:ext cx="72" cy="38"/>
            </a:xfrm>
            <a:custGeom>
              <a:avLst/>
              <a:gdLst>
                <a:gd name="T0" fmla="*/ 17 w 80"/>
                <a:gd name="T1" fmla="*/ 37 h 43"/>
                <a:gd name="T2" fmla="*/ 24 w 80"/>
                <a:gd name="T3" fmla="*/ 25 h 43"/>
                <a:gd name="T4" fmla="*/ 32 w 80"/>
                <a:gd name="T5" fmla="*/ 21 h 43"/>
                <a:gd name="T6" fmla="*/ 37 w 80"/>
                <a:gd name="T7" fmla="*/ 19 h 43"/>
                <a:gd name="T8" fmla="*/ 43 w 80"/>
                <a:gd name="T9" fmla="*/ 20 h 43"/>
                <a:gd name="T10" fmla="*/ 48 w 80"/>
                <a:gd name="T11" fmla="*/ 23 h 43"/>
                <a:gd name="T12" fmla="*/ 51 w 80"/>
                <a:gd name="T13" fmla="*/ 27 h 43"/>
                <a:gd name="T14" fmla="*/ 53 w 80"/>
                <a:gd name="T15" fmla="*/ 29 h 43"/>
                <a:gd name="T16" fmla="*/ 53 w 80"/>
                <a:gd name="T17" fmla="*/ 29 h 43"/>
                <a:gd name="T18" fmla="*/ 70 w 80"/>
                <a:gd name="T19" fmla="*/ 38 h 43"/>
                <a:gd name="T20" fmla="*/ 72 w 80"/>
                <a:gd name="T21" fmla="*/ 27 h 43"/>
                <a:gd name="T22" fmla="*/ 68 w 80"/>
                <a:gd name="T23" fmla="*/ 17 h 43"/>
                <a:gd name="T24" fmla="*/ 60 w 80"/>
                <a:gd name="T25" fmla="*/ 8 h 43"/>
                <a:gd name="T26" fmla="*/ 50 w 80"/>
                <a:gd name="T27" fmla="*/ 2 h 43"/>
                <a:gd name="T28" fmla="*/ 37 w 80"/>
                <a:gd name="T29" fmla="*/ 0 h 43"/>
                <a:gd name="T30" fmla="*/ 23 w 80"/>
                <a:gd name="T31" fmla="*/ 3 h 43"/>
                <a:gd name="T32" fmla="*/ 11 w 80"/>
                <a:gd name="T33" fmla="*/ 12 h 43"/>
                <a:gd name="T34" fmla="*/ 0 w 80"/>
                <a:gd name="T35" fmla="*/ 28 h 43"/>
                <a:gd name="T36" fmla="*/ 17 w 80"/>
                <a:gd name="T37" fmla="*/ 37 h 4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0" h="43">
                  <a:moveTo>
                    <a:pt x="19" y="42"/>
                  </a:moveTo>
                  <a:lnTo>
                    <a:pt x="27" y="28"/>
                  </a:lnTo>
                  <a:lnTo>
                    <a:pt x="36" y="24"/>
                  </a:lnTo>
                  <a:lnTo>
                    <a:pt x="41" y="22"/>
                  </a:lnTo>
                  <a:lnTo>
                    <a:pt x="48" y="23"/>
                  </a:lnTo>
                  <a:lnTo>
                    <a:pt x="53" y="26"/>
                  </a:lnTo>
                  <a:lnTo>
                    <a:pt x="57" y="31"/>
                  </a:lnTo>
                  <a:lnTo>
                    <a:pt x="59" y="33"/>
                  </a:lnTo>
                  <a:lnTo>
                    <a:pt x="78" y="43"/>
                  </a:lnTo>
                  <a:lnTo>
                    <a:pt x="80" y="30"/>
                  </a:lnTo>
                  <a:lnTo>
                    <a:pt x="75" y="19"/>
                  </a:lnTo>
                  <a:lnTo>
                    <a:pt x="67" y="9"/>
                  </a:lnTo>
                  <a:lnTo>
                    <a:pt x="55" y="2"/>
                  </a:lnTo>
                  <a:lnTo>
                    <a:pt x="41" y="0"/>
                  </a:lnTo>
                  <a:lnTo>
                    <a:pt x="26" y="3"/>
                  </a:lnTo>
                  <a:lnTo>
                    <a:pt x="12" y="14"/>
                  </a:lnTo>
                  <a:lnTo>
                    <a:pt x="0" y="32"/>
                  </a:lnTo>
                  <a:lnTo>
                    <a:pt x="19" y="42"/>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22" name="Freeform 517">
              <a:extLst>
                <a:ext uri="{FF2B5EF4-FFF2-40B4-BE49-F238E27FC236}">
                  <a16:creationId xmlns:a16="http://schemas.microsoft.com/office/drawing/2014/main" id="{5CFB6181-4800-8A09-2F48-F6A501DBF7F8}"/>
                </a:ext>
              </a:extLst>
            </p:cNvPr>
            <p:cNvSpPr>
              <a:spLocks/>
            </p:cNvSpPr>
            <p:nvPr/>
          </p:nvSpPr>
          <p:spPr bwMode="auto">
            <a:xfrm>
              <a:off x="4081" y="1366"/>
              <a:ext cx="29" cy="43"/>
            </a:xfrm>
            <a:custGeom>
              <a:avLst/>
              <a:gdLst>
                <a:gd name="T0" fmla="*/ 19 w 32"/>
                <a:gd name="T1" fmla="*/ 43 h 49"/>
                <a:gd name="T2" fmla="*/ 19 w 32"/>
                <a:gd name="T3" fmla="*/ 42 h 49"/>
                <a:gd name="T4" fmla="*/ 19 w 32"/>
                <a:gd name="T5" fmla="*/ 40 h 49"/>
                <a:gd name="T6" fmla="*/ 21 w 32"/>
                <a:gd name="T7" fmla="*/ 36 h 49"/>
                <a:gd name="T8" fmla="*/ 23 w 32"/>
                <a:gd name="T9" fmla="*/ 31 h 49"/>
                <a:gd name="T10" fmla="*/ 24 w 32"/>
                <a:gd name="T11" fmla="*/ 25 h 49"/>
                <a:gd name="T12" fmla="*/ 25 w 32"/>
                <a:gd name="T13" fmla="*/ 18 h 49"/>
                <a:gd name="T14" fmla="*/ 27 w 32"/>
                <a:gd name="T15" fmla="*/ 13 h 49"/>
                <a:gd name="T16" fmla="*/ 28 w 32"/>
                <a:gd name="T17" fmla="*/ 10 h 49"/>
                <a:gd name="T18" fmla="*/ 29 w 32"/>
                <a:gd name="T19" fmla="*/ 9 h 49"/>
                <a:gd name="T20" fmla="*/ 12 w 32"/>
                <a:gd name="T21" fmla="*/ 0 h 49"/>
                <a:gd name="T22" fmla="*/ 10 w 32"/>
                <a:gd name="T23" fmla="*/ 3 h 49"/>
                <a:gd name="T24" fmla="*/ 9 w 32"/>
                <a:gd name="T25" fmla="*/ 8 h 49"/>
                <a:gd name="T26" fmla="*/ 6 w 32"/>
                <a:gd name="T27" fmla="*/ 13 h 49"/>
                <a:gd name="T28" fmla="*/ 5 w 32"/>
                <a:gd name="T29" fmla="*/ 20 h 49"/>
                <a:gd name="T30" fmla="*/ 3 w 32"/>
                <a:gd name="T31" fmla="*/ 25 h 49"/>
                <a:gd name="T32" fmla="*/ 2 w 32"/>
                <a:gd name="T33" fmla="*/ 32 h 49"/>
                <a:gd name="T34" fmla="*/ 1 w 32"/>
                <a:gd name="T35" fmla="*/ 37 h 49"/>
                <a:gd name="T36" fmla="*/ 0 w 32"/>
                <a:gd name="T37" fmla="*/ 42 h 49"/>
                <a:gd name="T38" fmla="*/ 0 w 32"/>
                <a:gd name="T39" fmla="*/ 39 h 49"/>
                <a:gd name="T40" fmla="*/ 19 w 32"/>
                <a:gd name="T41" fmla="*/ 43 h 49"/>
                <a:gd name="T42" fmla="*/ 19 w 32"/>
                <a:gd name="T43" fmla="*/ 42 h 49"/>
                <a:gd name="T44" fmla="*/ 19 w 32"/>
                <a:gd name="T45" fmla="*/ 42 h 49"/>
                <a:gd name="T46" fmla="*/ 19 w 32"/>
                <a:gd name="T47" fmla="*/ 43 h 4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2" h="49">
                  <a:moveTo>
                    <a:pt x="21" y="49"/>
                  </a:moveTo>
                  <a:lnTo>
                    <a:pt x="21" y="48"/>
                  </a:lnTo>
                  <a:lnTo>
                    <a:pt x="21" y="46"/>
                  </a:lnTo>
                  <a:lnTo>
                    <a:pt x="23" y="41"/>
                  </a:lnTo>
                  <a:lnTo>
                    <a:pt x="25" y="35"/>
                  </a:lnTo>
                  <a:lnTo>
                    <a:pt x="26" y="28"/>
                  </a:lnTo>
                  <a:lnTo>
                    <a:pt x="28" y="21"/>
                  </a:lnTo>
                  <a:lnTo>
                    <a:pt x="30" y="15"/>
                  </a:lnTo>
                  <a:lnTo>
                    <a:pt x="31" y="11"/>
                  </a:lnTo>
                  <a:lnTo>
                    <a:pt x="32" y="10"/>
                  </a:lnTo>
                  <a:lnTo>
                    <a:pt x="13" y="0"/>
                  </a:lnTo>
                  <a:lnTo>
                    <a:pt x="11" y="3"/>
                  </a:lnTo>
                  <a:lnTo>
                    <a:pt x="10" y="9"/>
                  </a:lnTo>
                  <a:lnTo>
                    <a:pt x="7" y="15"/>
                  </a:lnTo>
                  <a:lnTo>
                    <a:pt x="5" y="23"/>
                  </a:lnTo>
                  <a:lnTo>
                    <a:pt x="3" y="29"/>
                  </a:lnTo>
                  <a:lnTo>
                    <a:pt x="2" y="37"/>
                  </a:lnTo>
                  <a:lnTo>
                    <a:pt x="1" y="42"/>
                  </a:lnTo>
                  <a:lnTo>
                    <a:pt x="0" y="48"/>
                  </a:lnTo>
                  <a:lnTo>
                    <a:pt x="0" y="45"/>
                  </a:lnTo>
                  <a:lnTo>
                    <a:pt x="21" y="49"/>
                  </a:lnTo>
                  <a:lnTo>
                    <a:pt x="21" y="48"/>
                  </a:lnTo>
                  <a:lnTo>
                    <a:pt x="21" y="49"/>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23" name="Freeform 518">
              <a:extLst>
                <a:ext uri="{FF2B5EF4-FFF2-40B4-BE49-F238E27FC236}">
                  <a16:creationId xmlns:a16="http://schemas.microsoft.com/office/drawing/2014/main" id="{5F1FCE92-E49B-97AE-51D3-7D693FC7B9EA}"/>
                </a:ext>
              </a:extLst>
            </p:cNvPr>
            <p:cNvSpPr>
              <a:spLocks/>
            </p:cNvSpPr>
            <p:nvPr/>
          </p:nvSpPr>
          <p:spPr bwMode="auto">
            <a:xfrm>
              <a:off x="4087" y="966"/>
              <a:ext cx="117" cy="56"/>
            </a:xfrm>
            <a:custGeom>
              <a:avLst/>
              <a:gdLst>
                <a:gd name="T0" fmla="*/ 117 w 131"/>
                <a:gd name="T1" fmla="*/ 37 h 63"/>
                <a:gd name="T2" fmla="*/ 113 w 131"/>
                <a:gd name="T3" fmla="*/ 37 h 63"/>
                <a:gd name="T4" fmla="*/ 109 w 131"/>
                <a:gd name="T5" fmla="*/ 37 h 63"/>
                <a:gd name="T6" fmla="*/ 103 w 131"/>
                <a:gd name="T7" fmla="*/ 36 h 63"/>
                <a:gd name="T8" fmla="*/ 96 w 131"/>
                <a:gd name="T9" fmla="*/ 36 h 63"/>
                <a:gd name="T10" fmla="*/ 88 w 131"/>
                <a:gd name="T11" fmla="*/ 34 h 63"/>
                <a:gd name="T12" fmla="*/ 79 w 131"/>
                <a:gd name="T13" fmla="*/ 33 h 63"/>
                <a:gd name="T14" fmla="*/ 70 w 131"/>
                <a:gd name="T15" fmla="*/ 30 h 63"/>
                <a:gd name="T16" fmla="*/ 61 w 131"/>
                <a:gd name="T17" fmla="*/ 28 h 63"/>
                <a:gd name="T18" fmla="*/ 52 w 131"/>
                <a:gd name="T19" fmla="*/ 26 h 63"/>
                <a:gd name="T20" fmla="*/ 44 w 131"/>
                <a:gd name="T21" fmla="*/ 22 h 63"/>
                <a:gd name="T22" fmla="*/ 36 w 131"/>
                <a:gd name="T23" fmla="*/ 19 h 63"/>
                <a:gd name="T24" fmla="*/ 29 w 131"/>
                <a:gd name="T25" fmla="*/ 16 h 63"/>
                <a:gd name="T26" fmla="*/ 24 w 131"/>
                <a:gd name="T27" fmla="*/ 12 h 63"/>
                <a:gd name="T28" fmla="*/ 21 w 131"/>
                <a:gd name="T29" fmla="*/ 8 h 63"/>
                <a:gd name="T30" fmla="*/ 20 w 131"/>
                <a:gd name="T31" fmla="*/ 4 h 63"/>
                <a:gd name="T32" fmla="*/ 18 w 131"/>
                <a:gd name="T33" fmla="*/ 0 h 63"/>
                <a:gd name="T34" fmla="*/ 0 w 131"/>
                <a:gd name="T35" fmla="*/ 0 h 63"/>
                <a:gd name="T36" fmla="*/ 0 w 131"/>
                <a:gd name="T37" fmla="*/ 9 h 63"/>
                <a:gd name="T38" fmla="*/ 4 w 131"/>
                <a:gd name="T39" fmla="*/ 19 h 63"/>
                <a:gd name="T40" fmla="*/ 12 w 131"/>
                <a:gd name="T41" fmla="*/ 26 h 63"/>
                <a:gd name="T42" fmla="*/ 18 w 131"/>
                <a:gd name="T43" fmla="*/ 31 h 63"/>
                <a:gd name="T44" fmla="*/ 27 w 131"/>
                <a:gd name="T45" fmla="*/ 36 h 63"/>
                <a:gd name="T46" fmla="*/ 36 w 131"/>
                <a:gd name="T47" fmla="*/ 40 h 63"/>
                <a:gd name="T48" fmla="*/ 46 w 131"/>
                <a:gd name="T49" fmla="*/ 44 h 63"/>
                <a:gd name="T50" fmla="*/ 55 w 131"/>
                <a:gd name="T51" fmla="*/ 46 h 63"/>
                <a:gd name="T52" fmla="*/ 65 w 131"/>
                <a:gd name="T53" fmla="*/ 50 h 63"/>
                <a:gd name="T54" fmla="*/ 75 w 131"/>
                <a:gd name="T55" fmla="*/ 51 h 63"/>
                <a:gd name="T56" fmla="*/ 84 w 131"/>
                <a:gd name="T57" fmla="*/ 53 h 63"/>
                <a:gd name="T58" fmla="*/ 93 w 131"/>
                <a:gd name="T59" fmla="*/ 54 h 63"/>
                <a:gd name="T60" fmla="*/ 101 w 131"/>
                <a:gd name="T61" fmla="*/ 54 h 63"/>
                <a:gd name="T62" fmla="*/ 108 w 131"/>
                <a:gd name="T63" fmla="*/ 56 h 63"/>
                <a:gd name="T64" fmla="*/ 113 w 131"/>
                <a:gd name="T65" fmla="*/ 56 h 63"/>
                <a:gd name="T66" fmla="*/ 117 w 131"/>
                <a:gd name="T67" fmla="*/ 56 h 63"/>
                <a:gd name="T68" fmla="*/ 117 w 131"/>
                <a:gd name="T69" fmla="*/ 37 h 6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31" h="63">
                  <a:moveTo>
                    <a:pt x="131" y="42"/>
                  </a:moveTo>
                  <a:lnTo>
                    <a:pt x="127" y="42"/>
                  </a:lnTo>
                  <a:lnTo>
                    <a:pt x="122" y="42"/>
                  </a:lnTo>
                  <a:lnTo>
                    <a:pt x="115" y="41"/>
                  </a:lnTo>
                  <a:lnTo>
                    <a:pt x="107" y="40"/>
                  </a:lnTo>
                  <a:lnTo>
                    <a:pt x="98" y="38"/>
                  </a:lnTo>
                  <a:lnTo>
                    <a:pt x="89" y="37"/>
                  </a:lnTo>
                  <a:lnTo>
                    <a:pt x="78" y="34"/>
                  </a:lnTo>
                  <a:lnTo>
                    <a:pt x="68" y="32"/>
                  </a:lnTo>
                  <a:lnTo>
                    <a:pt x="58" y="29"/>
                  </a:lnTo>
                  <a:lnTo>
                    <a:pt x="49" y="25"/>
                  </a:lnTo>
                  <a:lnTo>
                    <a:pt x="40" y="21"/>
                  </a:lnTo>
                  <a:lnTo>
                    <a:pt x="33" y="18"/>
                  </a:lnTo>
                  <a:lnTo>
                    <a:pt x="27" y="13"/>
                  </a:lnTo>
                  <a:lnTo>
                    <a:pt x="24" y="9"/>
                  </a:lnTo>
                  <a:lnTo>
                    <a:pt x="22" y="4"/>
                  </a:lnTo>
                  <a:lnTo>
                    <a:pt x="20" y="0"/>
                  </a:lnTo>
                  <a:lnTo>
                    <a:pt x="0" y="0"/>
                  </a:lnTo>
                  <a:lnTo>
                    <a:pt x="0" y="10"/>
                  </a:lnTo>
                  <a:lnTo>
                    <a:pt x="5" y="21"/>
                  </a:lnTo>
                  <a:lnTo>
                    <a:pt x="13" y="29"/>
                  </a:lnTo>
                  <a:lnTo>
                    <a:pt x="20" y="35"/>
                  </a:lnTo>
                  <a:lnTo>
                    <a:pt x="30" y="40"/>
                  </a:lnTo>
                  <a:lnTo>
                    <a:pt x="40" y="45"/>
                  </a:lnTo>
                  <a:lnTo>
                    <a:pt x="52" y="49"/>
                  </a:lnTo>
                  <a:lnTo>
                    <a:pt x="62" y="52"/>
                  </a:lnTo>
                  <a:lnTo>
                    <a:pt x="73" y="56"/>
                  </a:lnTo>
                  <a:lnTo>
                    <a:pt x="84" y="57"/>
                  </a:lnTo>
                  <a:lnTo>
                    <a:pt x="94" y="60"/>
                  </a:lnTo>
                  <a:lnTo>
                    <a:pt x="104" y="61"/>
                  </a:lnTo>
                  <a:lnTo>
                    <a:pt x="113" y="61"/>
                  </a:lnTo>
                  <a:lnTo>
                    <a:pt x="121" y="63"/>
                  </a:lnTo>
                  <a:lnTo>
                    <a:pt x="127" y="63"/>
                  </a:lnTo>
                  <a:lnTo>
                    <a:pt x="131" y="63"/>
                  </a:lnTo>
                  <a:lnTo>
                    <a:pt x="131" y="42"/>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24" name="Freeform 519">
              <a:extLst>
                <a:ext uri="{FF2B5EF4-FFF2-40B4-BE49-F238E27FC236}">
                  <a16:creationId xmlns:a16="http://schemas.microsoft.com/office/drawing/2014/main" id="{B5981CEC-624E-F9DC-6D15-13B028375246}"/>
                </a:ext>
              </a:extLst>
            </p:cNvPr>
            <p:cNvSpPr>
              <a:spLocks/>
            </p:cNvSpPr>
            <p:nvPr/>
          </p:nvSpPr>
          <p:spPr bwMode="auto">
            <a:xfrm>
              <a:off x="4204" y="996"/>
              <a:ext cx="90" cy="26"/>
            </a:xfrm>
            <a:custGeom>
              <a:avLst/>
              <a:gdLst>
                <a:gd name="T0" fmla="*/ 88 w 100"/>
                <a:gd name="T1" fmla="*/ 0 h 29"/>
                <a:gd name="T2" fmla="*/ 0 w 100"/>
                <a:gd name="T3" fmla="*/ 7 h 29"/>
                <a:gd name="T4" fmla="*/ 0 w 100"/>
                <a:gd name="T5" fmla="*/ 26 h 29"/>
                <a:gd name="T6" fmla="*/ 90 w 100"/>
                <a:gd name="T7" fmla="*/ 20 h 29"/>
                <a:gd name="T8" fmla="*/ 88 w 100"/>
                <a:gd name="T9" fmla="*/ 0 h 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 h="29">
                  <a:moveTo>
                    <a:pt x="98" y="0"/>
                  </a:moveTo>
                  <a:lnTo>
                    <a:pt x="0" y="8"/>
                  </a:lnTo>
                  <a:lnTo>
                    <a:pt x="0" y="29"/>
                  </a:lnTo>
                  <a:lnTo>
                    <a:pt x="100" y="22"/>
                  </a:lnTo>
                  <a:lnTo>
                    <a:pt x="98" y="0"/>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25" name="Freeform 520">
              <a:extLst>
                <a:ext uri="{FF2B5EF4-FFF2-40B4-BE49-F238E27FC236}">
                  <a16:creationId xmlns:a16="http://schemas.microsoft.com/office/drawing/2014/main" id="{24CE45DB-ABEC-E657-AA4B-FC057D4405A3}"/>
                </a:ext>
              </a:extLst>
            </p:cNvPr>
            <p:cNvSpPr>
              <a:spLocks/>
            </p:cNvSpPr>
            <p:nvPr/>
          </p:nvSpPr>
          <p:spPr bwMode="auto">
            <a:xfrm>
              <a:off x="4292" y="969"/>
              <a:ext cx="72" cy="47"/>
            </a:xfrm>
            <a:custGeom>
              <a:avLst/>
              <a:gdLst>
                <a:gd name="T0" fmla="*/ 51 w 80"/>
                <a:gd name="T1" fmla="*/ 5 h 52"/>
                <a:gd name="T2" fmla="*/ 54 w 80"/>
                <a:gd name="T3" fmla="*/ 0 h 52"/>
                <a:gd name="T4" fmla="*/ 50 w 80"/>
                <a:gd name="T5" fmla="*/ 5 h 52"/>
                <a:gd name="T6" fmla="*/ 41 w 80"/>
                <a:gd name="T7" fmla="*/ 10 h 52"/>
                <a:gd name="T8" fmla="*/ 34 w 80"/>
                <a:gd name="T9" fmla="*/ 15 h 52"/>
                <a:gd name="T10" fmla="*/ 25 w 80"/>
                <a:gd name="T11" fmla="*/ 19 h 52"/>
                <a:gd name="T12" fmla="*/ 17 w 80"/>
                <a:gd name="T13" fmla="*/ 23 h 52"/>
                <a:gd name="T14" fmla="*/ 9 w 80"/>
                <a:gd name="T15" fmla="*/ 25 h 52"/>
                <a:gd name="T16" fmla="*/ 4 w 80"/>
                <a:gd name="T17" fmla="*/ 27 h 52"/>
                <a:gd name="T18" fmla="*/ 0 w 80"/>
                <a:gd name="T19" fmla="*/ 27 h 52"/>
                <a:gd name="T20" fmla="*/ 2 w 80"/>
                <a:gd name="T21" fmla="*/ 47 h 52"/>
                <a:gd name="T22" fmla="*/ 8 w 80"/>
                <a:gd name="T23" fmla="*/ 46 h 52"/>
                <a:gd name="T24" fmla="*/ 15 w 80"/>
                <a:gd name="T25" fmla="*/ 43 h 52"/>
                <a:gd name="T26" fmla="*/ 24 w 80"/>
                <a:gd name="T27" fmla="*/ 41 h 52"/>
                <a:gd name="T28" fmla="*/ 33 w 80"/>
                <a:gd name="T29" fmla="*/ 37 h 52"/>
                <a:gd name="T30" fmla="*/ 42 w 80"/>
                <a:gd name="T31" fmla="*/ 33 h 52"/>
                <a:gd name="T32" fmla="*/ 52 w 80"/>
                <a:gd name="T33" fmla="*/ 26 h 52"/>
                <a:gd name="T34" fmla="*/ 61 w 80"/>
                <a:gd name="T35" fmla="*/ 20 h 52"/>
                <a:gd name="T36" fmla="*/ 69 w 80"/>
                <a:gd name="T37" fmla="*/ 13 h 52"/>
                <a:gd name="T38" fmla="*/ 72 w 80"/>
                <a:gd name="T39" fmla="*/ 5 h 52"/>
                <a:gd name="T40" fmla="*/ 69 w 80"/>
                <a:gd name="T41" fmla="*/ 13 h 52"/>
                <a:gd name="T42" fmla="*/ 72 w 80"/>
                <a:gd name="T43" fmla="*/ 10 h 52"/>
                <a:gd name="T44" fmla="*/ 72 w 80"/>
                <a:gd name="T45" fmla="*/ 5 h 52"/>
                <a:gd name="T46" fmla="*/ 51 w 80"/>
                <a:gd name="T47" fmla="*/ 5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80" h="52">
                  <a:moveTo>
                    <a:pt x="57" y="6"/>
                  </a:moveTo>
                  <a:lnTo>
                    <a:pt x="60" y="0"/>
                  </a:lnTo>
                  <a:lnTo>
                    <a:pt x="55" y="6"/>
                  </a:lnTo>
                  <a:lnTo>
                    <a:pt x="46" y="11"/>
                  </a:lnTo>
                  <a:lnTo>
                    <a:pt x="38" y="17"/>
                  </a:lnTo>
                  <a:lnTo>
                    <a:pt x="28" y="21"/>
                  </a:lnTo>
                  <a:lnTo>
                    <a:pt x="19" y="25"/>
                  </a:lnTo>
                  <a:lnTo>
                    <a:pt x="10" y="28"/>
                  </a:lnTo>
                  <a:lnTo>
                    <a:pt x="4" y="30"/>
                  </a:lnTo>
                  <a:lnTo>
                    <a:pt x="0" y="30"/>
                  </a:lnTo>
                  <a:lnTo>
                    <a:pt x="2" y="52"/>
                  </a:lnTo>
                  <a:lnTo>
                    <a:pt x="9" y="51"/>
                  </a:lnTo>
                  <a:lnTo>
                    <a:pt x="17" y="48"/>
                  </a:lnTo>
                  <a:lnTo>
                    <a:pt x="27" y="45"/>
                  </a:lnTo>
                  <a:lnTo>
                    <a:pt x="37" y="41"/>
                  </a:lnTo>
                  <a:lnTo>
                    <a:pt x="47" y="36"/>
                  </a:lnTo>
                  <a:lnTo>
                    <a:pt x="58" y="29"/>
                  </a:lnTo>
                  <a:lnTo>
                    <a:pt x="68" y="22"/>
                  </a:lnTo>
                  <a:lnTo>
                    <a:pt x="77" y="14"/>
                  </a:lnTo>
                  <a:lnTo>
                    <a:pt x="80" y="6"/>
                  </a:lnTo>
                  <a:lnTo>
                    <a:pt x="77" y="14"/>
                  </a:lnTo>
                  <a:lnTo>
                    <a:pt x="80" y="11"/>
                  </a:lnTo>
                  <a:lnTo>
                    <a:pt x="80" y="6"/>
                  </a:lnTo>
                  <a:lnTo>
                    <a:pt x="57" y="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26" name="Freeform 521">
              <a:extLst>
                <a:ext uri="{FF2B5EF4-FFF2-40B4-BE49-F238E27FC236}">
                  <a16:creationId xmlns:a16="http://schemas.microsoft.com/office/drawing/2014/main" id="{C77ADF90-4676-138A-0700-C702AFF7E7F1}"/>
                </a:ext>
              </a:extLst>
            </p:cNvPr>
            <p:cNvSpPr>
              <a:spLocks/>
            </p:cNvSpPr>
            <p:nvPr/>
          </p:nvSpPr>
          <p:spPr bwMode="auto">
            <a:xfrm>
              <a:off x="4247" y="874"/>
              <a:ext cx="117" cy="101"/>
            </a:xfrm>
            <a:custGeom>
              <a:avLst/>
              <a:gdLst>
                <a:gd name="T0" fmla="*/ 0 w 131"/>
                <a:gd name="T1" fmla="*/ 17 h 114"/>
                <a:gd name="T2" fmla="*/ 4 w 131"/>
                <a:gd name="T3" fmla="*/ 19 h 114"/>
                <a:gd name="T4" fmla="*/ 12 w 131"/>
                <a:gd name="T5" fmla="*/ 22 h 114"/>
                <a:gd name="T6" fmla="*/ 18 w 131"/>
                <a:gd name="T7" fmla="*/ 24 h 114"/>
                <a:gd name="T8" fmla="*/ 25 w 131"/>
                <a:gd name="T9" fmla="*/ 27 h 114"/>
                <a:gd name="T10" fmla="*/ 33 w 131"/>
                <a:gd name="T11" fmla="*/ 31 h 114"/>
                <a:gd name="T12" fmla="*/ 42 w 131"/>
                <a:gd name="T13" fmla="*/ 34 h 114"/>
                <a:gd name="T14" fmla="*/ 49 w 131"/>
                <a:gd name="T15" fmla="*/ 38 h 114"/>
                <a:gd name="T16" fmla="*/ 58 w 131"/>
                <a:gd name="T17" fmla="*/ 43 h 114"/>
                <a:gd name="T18" fmla="*/ 66 w 131"/>
                <a:gd name="T19" fmla="*/ 47 h 114"/>
                <a:gd name="T20" fmla="*/ 73 w 131"/>
                <a:gd name="T21" fmla="*/ 53 h 114"/>
                <a:gd name="T22" fmla="*/ 79 w 131"/>
                <a:gd name="T23" fmla="*/ 59 h 114"/>
                <a:gd name="T24" fmla="*/ 86 w 131"/>
                <a:gd name="T25" fmla="*/ 66 h 114"/>
                <a:gd name="T26" fmla="*/ 90 w 131"/>
                <a:gd name="T27" fmla="*/ 74 h 114"/>
                <a:gd name="T28" fmla="*/ 95 w 131"/>
                <a:gd name="T29" fmla="*/ 82 h 114"/>
                <a:gd name="T30" fmla="*/ 96 w 131"/>
                <a:gd name="T31" fmla="*/ 91 h 114"/>
                <a:gd name="T32" fmla="*/ 96 w 131"/>
                <a:gd name="T33" fmla="*/ 101 h 114"/>
                <a:gd name="T34" fmla="*/ 117 w 131"/>
                <a:gd name="T35" fmla="*/ 101 h 114"/>
                <a:gd name="T36" fmla="*/ 115 w 131"/>
                <a:gd name="T37" fmla="*/ 89 h 114"/>
                <a:gd name="T38" fmla="*/ 113 w 131"/>
                <a:gd name="T39" fmla="*/ 76 h 114"/>
                <a:gd name="T40" fmla="*/ 107 w 131"/>
                <a:gd name="T41" fmla="*/ 66 h 114"/>
                <a:gd name="T42" fmla="*/ 101 w 131"/>
                <a:gd name="T43" fmla="*/ 56 h 114"/>
                <a:gd name="T44" fmla="*/ 94 w 131"/>
                <a:gd name="T45" fmla="*/ 47 h 114"/>
                <a:gd name="T46" fmla="*/ 86 w 131"/>
                <a:gd name="T47" fmla="*/ 39 h 114"/>
                <a:gd name="T48" fmla="*/ 77 w 131"/>
                <a:gd name="T49" fmla="*/ 32 h 114"/>
                <a:gd name="T50" fmla="*/ 68 w 131"/>
                <a:gd name="T51" fmla="*/ 27 h 114"/>
                <a:gd name="T52" fmla="*/ 58 w 131"/>
                <a:gd name="T53" fmla="*/ 21 h 114"/>
                <a:gd name="T54" fmla="*/ 49 w 131"/>
                <a:gd name="T55" fmla="*/ 16 h 114"/>
                <a:gd name="T56" fmla="*/ 40 w 131"/>
                <a:gd name="T57" fmla="*/ 12 h 114"/>
                <a:gd name="T58" fmla="*/ 32 w 131"/>
                <a:gd name="T59" fmla="*/ 10 h 114"/>
                <a:gd name="T60" fmla="*/ 25 w 131"/>
                <a:gd name="T61" fmla="*/ 6 h 114"/>
                <a:gd name="T62" fmla="*/ 18 w 131"/>
                <a:gd name="T63" fmla="*/ 4 h 114"/>
                <a:gd name="T64" fmla="*/ 13 w 131"/>
                <a:gd name="T65" fmla="*/ 2 h 114"/>
                <a:gd name="T66" fmla="*/ 10 w 131"/>
                <a:gd name="T67" fmla="*/ 0 h 114"/>
                <a:gd name="T68" fmla="*/ 0 w 131"/>
                <a:gd name="T69" fmla="*/ 17 h 11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31" h="114">
                  <a:moveTo>
                    <a:pt x="0" y="19"/>
                  </a:moveTo>
                  <a:lnTo>
                    <a:pt x="5" y="21"/>
                  </a:lnTo>
                  <a:lnTo>
                    <a:pt x="13" y="25"/>
                  </a:lnTo>
                  <a:lnTo>
                    <a:pt x="20" y="27"/>
                  </a:lnTo>
                  <a:lnTo>
                    <a:pt x="28" y="30"/>
                  </a:lnTo>
                  <a:lnTo>
                    <a:pt x="37" y="35"/>
                  </a:lnTo>
                  <a:lnTo>
                    <a:pt x="47" y="38"/>
                  </a:lnTo>
                  <a:lnTo>
                    <a:pt x="55" y="43"/>
                  </a:lnTo>
                  <a:lnTo>
                    <a:pt x="65" y="48"/>
                  </a:lnTo>
                  <a:lnTo>
                    <a:pt x="74" y="53"/>
                  </a:lnTo>
                  <a:lnTo>
                    <a:pt x="82" y="60"/>
                  </a:lnTo>
                  <a:lnTo>
                    <a:pt x="89" y="67"/>
                  </a:lnTo>
                  <a:lnTo>
                    <a:pt x="96" y="75"/>
                  </a:lnTo>
                  <a:lnTo>
                    <a:pt x="101" y="84"/>
                  </a:lnTo>
                  <a:lnTo>
                    <a:pt x="106" y="93"/>
                  </a:lnTo>
                  <a:lnTo>
                    <a:pt x="107" y="103"/>
                  </a:lnTo>
                  <a:lnTo>
                    <a:pt x="108" y="114"/>
                  </a:lnTo>
                  <a:lnTo>
                    <a:pt x="131" y="114"/>
                  </a:lnTo>
                  <a:lnTo>
                    <a:pt x="129" y="100"/>
                  </a:lnTo>
                  <a:lnTo>
                    <a:pt x="126" y="86"/>
                  </a:lnTo>
                  <a:lnTo>
                    <a:pt x="120" y="74"/>
                  </a:lnTo>
                  <a:lnTo>
                    <a:pt x="113" y="63"/>
                  </a:lnTo>
                  <a:lnTo>
                    <a:pt x="105" y="53"/>
                  </a:lnTo>
                  <a:lnTo>
                    <a:pt x="96" y="44"/>
                  </a:lnTo>
                  <a:lnTo>
                    <a:pt x="86" y="36"/>
                  </a:lnTo>
                  <a:lnTo>
                    <a:pt x="76" y="30"/>
                  </a:lnTo>
                  <a:lnTo>
                    <a:pt x="65" y="24"/>
                  </a:lnTo>
                  <a:lnTo>
                    <a:pt x="55" y="18"/>
                  </a:lnTo>
                  <a:lnTo>
                    <a:pt x="45" y="14"/>
                  </a:lnTo>
                  <a:lnTo>
                    <a:pt x="36" y="11"/>
                  </a:lnTo>
                  <a:lnTo>
                    <a:pt x="28" y="7"/>
                  </a:lnTo>
                  <a:lnTo>
                    <a:pt x="20" y="4"/>
                  </a:lnTo>
                  <a:lnTo>
                    <a:pt x="14" y="2"/>
                  </a:lnTo>
                  <a:lnTo>
                    <a:pt x="11" y="0"/>
                  </a:lnTo>
                  <a:lnTo>
                    <a:pt x="0" y="19"/>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27" name="Freeform 522">
              <a:extLst>
                <a:ext uri="{FF2B5EF4-FFF2-40B4-BE49-F238E27FC236}">
                  <a16:creationId xmlns:a16="http://schemas.microsoft.com/office/drawing/2014/main" id="{226F8F89-70A0-60B0-8278-ABF702BBBD90}"/>
                </a:ext>
              </a:extLst>
            </p:cNvPr>
            <p:cNvSpPr>
              <a:spLocks/>
            </p:cNvSpPr>
            <p:nvPr/>
          </p:nvSpPr>
          <p:spPr bwMode="auto">
            <a:xfrm>
              <a:off x="4187" y="854"/>
              <a:ext cx="69" cy="36"/>
            </a:xfrm>
            <a:custGeom>
              <a:avLst/>
              <a:gdLst>
                <a:gd name="T0" fmla="*/ 17 w 78"/>
                <a:gd name="T1" fmla="*/ 13 h 41"/>
                <a:gd name="T2" fmla="*/ 9 w 78"/>
                <a:gd name="T3" fmla="*/ 19 h 41"/>
                <a:gd name="T4" fmla="*/ 13 w 78"/>
                <a:gd name="T5" fmla="*/ 19 h 41"/>
                <a:gd name="T6" fmla="*/ 19 w 78"/>
                <a:gd name="T7" fmla="*/ 21 h 41"/>
                <a:gd name="T8" fmla="*/ 27 w 78"/>
                <a:gd name="T9" fmla="*/ 22 h 41"/>
                <a:gd name="T10" fmla="*/ 34 w 78"/>
                <a:gd name="T11" fmla="*/ 25 h 41"/>
                <a:gd name="T12" fmla="*/ 41 w 78"/>
                <a:gd name="T13" fmla="*/ 27 h 41"/>
                <a:gd name="T14" fmla="*/ 48 w 78"/>
                <a:gd name="T15" fmla="*/ 30 h 41"/>
                <a:gd name="T16" fmla="*/ 54 w 78"/>
                <a:gd name="T17" fmla="*/ 33 h 41"/>
                <a:gd name="T18" fmla="*/ 59 w 78"/>
                <a:gd name="T19" fmla="*/ 36 h 41"/>
                <a:gd name="T20" fmla="*/ 69 w 78"/>
                <a:gd name="T21" fmla="*/ 19 h 41"/>
                <a:gd name="T22" fmla="*/ 63 w 78"/>
                <a:gd name="T23" fmla="*/ 17 h 41"/>
                <a:gd name="T24" fmla="*/ 55 w 78"/>
                <a:gd name="T25" fmla="*/ 12 h 41"/>
                <a:gd name="T26" fmla="*/ 48 w 78"/>
                <a:gd name="T27" fmla="*/ 9 h 41"/>
                <a:gd name="T28" fmla="*/ 39 w 78"/>
                <a:gd name="T29" fmla="*/ 6 h 41"/>
                <a:gd name="T30" fmla="*/ 31 w 78"/>
                <a:gd name="T31" fmla="*/ 4 h 41"/>
                <a:gd name="T32" fmla="*/ 23 w 78"/>
                <a:gd name="T33" fmla="*/ 2 h 41"/>
                <a:gd name="T34" fmla="*/ 16 w 78"/>
                <a:gd name="T35" fmla="*/ 1 h 41"/>
                <a:gd name="T36" fmla="*/ 9 w 78"/>
                <a:gd name="T37" fmla="*/ 0 h 41"/>
                <a:gd name="T38" fmla="*/ 0 w 78"/>
                <a:gd name="T39" fmla="*/ 4 h 41"/>
                <a:gd name="T40" fmla="*/ 9 w 78"/>
                <a:gd name="T41" fmla="*/ 0 h 41"/>
                <a:gd name="T42" fmla="*/ 3 w 78"/>
                <a:gd name="T43" fmla="*/ 1 h 41"/>
                <a:gd name="T44" fmla="*/ 0 w 78"/>
                <a:gd name="T45" fmla="*/ 4 h 41"/>
                <a:gd name="T46" fmla="*/ 17 w 78"/>
                <a:gd name="T47" fmla="*/ 13 h 4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8" h="41">
                  <a:moveTo>
                    <a:pt x="19" y="15"/>
                  </a:moveTo>
                  <a:lnTo>
                    <a:pt x="10" y="22"/>
                  </a:lnTo>
                  <a:lnTo>
                    <a:pt x="15" y="22"/>
                  </a:lnTo>
                  <a:lnTo>
                    <a:pt x="21" y="24"/>
                  </a:lnTo>
                  <a:lnTo>
                    <a:pt x="30" y="25"/>
                  </a:lnTo>
                  <a:lnTo>
                    <a:pt x="38" y="28"/>
                  </a:lnTo>
                  <a:lnTo>
                    <a:pt x="46" y="31"/>
                  </a:lnTo>
                  <a:lnTo>
                    <a:pt x="54" y="34"/>
                  </a:lnTo>
                  <a:lnTo>
                    <a:pt x="61" y="38"/>
                  </a:lnTo>
                  <a:lnTo>
                    <a:pt x="67" y="41"/>
                  </a:lnTo>
                  <a:lnTo>
                    <a:pt x="78" y="22"/>
                  </a:lnTo>
                  <a:lnTo>
                    <a:pt x="71" y="19"/>
                  </a:lnTo>
                  <a:lnTo>
                    <a:pt x="62" y="14"/>
                  </a:lnTo>
                  <a:lnTo>
                    <a:pt x="54" y="10"/>
                  </a:lnTo>
                  <a:lnTo>
                    <a:pt x="44" y="7"/>
                  </a:lnTo>
                  <a:lnTo>
                    <a:pt x="35" y="4"/>
                  </a:lnTo>
                  <a:lnTo>
                    <a:pt x="26" y="2"/>
                  </a:lnTo>
                  <a:lnTo>
                    <a:pt x="18" y="1"/>
                  </a:lnTo>
                  <a:lnTo>
                    <a:pt x="10" y="0"/>
                  </a:lnTo>
                  <a:lnTo>
                    <a:pt x="0" y="5"/>
                  </a:lnTo>
                  <a:lnTo>
                    <a:pt x="10" y="0"/>
                  </a:lnTo>
                  <a:lnTo>
                    <a:pt x="3" y="1"/>
                  </a:lnTo>
                  <a:lnTo>
                    <a:pt x="0" y="5"/>
                  </a:lnTo>
                  <a:lnTo>
                    <a:pt x="19" y="15"/>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28" name="Freeform 523">
              <a:extLst>
                <a:ext uri="{FF2B5EF4-FFF2-40B4-BE49-F238E27FC236}">
                  <a16:creationId xmlns:a16="http://schemas.microsoft.com/office/drawing/2014/main" id="{AD692DFE-BC48-D4F4-0EBB-F75854881C40}"/>
                </a:ext>
              </a:extLst>
            </p:cNvPr>
            <p:cNvSpPr>
              <a:spLocks/>
            </p:cNvSpPr>
            <p:nvPr/>
          </p:nvSpPr>
          <p:spPr bwMode="auto">
            <a:xfrm>
              <a:off x="4182" y="858"/>
              <a:ext cx="21" cy="25"/>
            </a:xfrm>
            <a:custGeom>
              <a:avLst/>
              <a:gdLst>
                <a:gd name="T0" fmla="*/ 8 w 24"/>
                <a:gd name="T1" fmla="*/ 25 h 28"/>
                <a:gd name="T2" fmla="*/ 16 w 24"/>
                <a:gd name="T3" fmla="*/ 19 h 28"/>
                <a:gd name="T4" fmla="*/ 21 w 24"/>
                <a:gd name="T5" fmla="*/ 9 h 28"/>
                <a:gd name="T6" fmla="*/ 4 w 24"/>
                <a:gd name="T7" fmla="*/ 0 h 28"/>
                <a:gd name="T8" fmla="*/ 0 w 24"/>
                <a:gd name="T9" fmla="*/ 10 h 28"/>
                <a:gd name="T10" fmla="*/ 8 w 24"/>
                <a:gd name="T11" fmla="*/ 4 h 28"/>
                <a:gd name="T12" fmla="*/ 8 w 24"/>
                <a:gd name="T13" fmla="*/ 25 h 28"/>
                <a:gd name="T14" fmla="*/ 14 w 24"/>
                <a:gd name="T15" fmla="*/ 24 h 28"/>
                <a:gd name="T16" fmla="*/ 16 w 24"/>
                <a:gd name="T17" fmla="*/ 19 h 28"/>
                <a:gd name="T18" fmla="*/ 8 w 24"/>
                <a:gd name="T19" fmla="*/ 25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 h="28">
                  <a:moveTo>
                    <a:pt x="9" y="28"/>
                  </a:moveTo>
                  <a:lnTo>
                    <a:pt x="18" y="21"/>
                  </a:lnTo>
                  <a:lnTo>
                    <a:pt x="24" y="10"/>
                  </a:lnTo>
                  <a:lnTo>
                    <a:pt x="5" y="0"/>
                  </a:lnTo>
                  <a:lnTo>
                    <a:pt x="0" y="11"/>
                  </a:lnTo>
                  <a:lnTo>
                    <a:pt x="9" y="5"/>
                  </a:lnTo>
                  <a:lnTo>
                    <a:pt x="9" y="28"/>
                  </a:lnTo>
                  <a:lnTo>
                    <a:pt x="16" y="27"/>
                  </a:lnTo>
                  <a:lnTo>
                    <a:pt x="18" y="21"/>
                  </a:lnTo>
                  <a:lnTo>
                    <a:pt x="9" y="28"/>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29" name="Freeform 524">
              <a:extLst>
                <a:ext uri="{FF2B5EF4-FFF2-40B4-BE49-F238E27FC236}">
                  <a16:creationId xmlns:a16="http://schemas.microsoft.com/office/drawing/2014/main" id="{3809C402-3763-9FF5-18B9-0724C9B5951A}"/>
                </a:ext>
              </a:extLst>
            </p:cNvPr>
            <p:cNvSpPr>
              <a:spLocks/>
            </p:cNvSpPr>
            <p:nvPr/>
          </p:nvSpPr>
          <p:spPr bwMode="auto">
            <a:xfrm>
              <a:off x="4085" y="863"/>
              <a:ext cx="105" cy="105"/>
            </a:xfrm>
            <a:custGeom>
              <a:avLst/>
              <a:gdLst>
                <a:gd name="T0" fmla="*/ 20 w 118"/>
                <a:gd name="T1" fmla="*/ 102 h 119"/>
                <a:gd name="T2" fmla="*/ 20 w 118"/>
                <a:gd name="T3" fmla="*/ 100 h 119"/>
                <a:gd name="T4" fmla="*/ 20 w 118"/>
                <a:gd name="T5" fmla="*/ 88 h 119"/>
                <a:gd name="T6" fmla="*/ 20 w 118"/>
                <a:gd name="T7" fmla="*/ 79 h 119"/>
                <a:gd name="T8" fmla="*/ 20 w 118"/>
                <a:gd name="T9" fmla="*/ 70 h 119"/>
                <a:gd name="T10" fmla="*/ 24 w 118"/>
                <a:gd name="T11" fmla="*/ 62 h 119"/>
                <a:gd name="T12" fmla="*/ 29 w 118"/>
                <a:gd name="T13" fmla="*/ 54 h 119"/>
                <a:gd name="T14" fmla="*/ 36 w 118"/>
                <a:gd name="T15" fmla="*/ 48 h 119"/>
                <a:gd name="T16" fmla="*/ 42 w 118"/>
                <a:gd name="T17" fmla="*/ 41 h 119"/>
                <a:gd name="T18" fmla="*/ 49 w 118"/>
                <a:gd name="T19" fmla="*/ 37 h 119"/>
                <a:gd name="T20" fmla="*/ 57 w 118"/>
                <a:gd name="T21" fmla="*/ 33 h 119"/>
                <a:gd name="T22" fmla="*/ 66 w 118"/>
                <a:gd name="T23" fmla="*/ 29 h 119"/>
                <a:gd name="T24" fmla="*/ 74 w 118"/>
                <a:gd name="T25" fmla="*/ 25 h 119"/>
                <a:gd name="T26" fmla="*/ 82 w 118"/>
                <a:gd name="T27" fmla="*/ 23 h 119"/>
                <a:gd name="T28" fmla="*/ 90 w 118"/>
                <a:gd name="T29" fmla="*/ 21 h 119"/>
                <a:gd name="T30" fmla="*/ 97 w 118"/>
                <a:gd name="T31" fmla="*/ 20 h 119"/>
                <a:gd name="T32" fmla="*/ 101 w 118"/>
                <a:gd name="T33" fmla="*/ 19 h 119"/>
                <a:gd name="T34" fmla="*/ 105 w 118"/>
                <a:gd name="T35" fmla="*/ 20 h 119"/>
                <a:gd name="T36" fmla="*/ 105 w 118"/>
                <a:gd name="T37" fmla="*/ 0 h 119"/>
                <a:gd name="T38" fmla="*/ 100 w 118"/>
                <a:gd name="T39" fmla="*/ 0 h 119"/>
                <a:gd name="T40" fmla="*/ 93 w 118"/>
                <a:gd name="T41" fmla="*/ 2 h 119"/>
                <a:gd name="T42" fmla="*/ 86 w 118"/>
                <a:gd name="T43" fmla="*/ 4 h 119"/>
                <a:gd name="T44" fmla="*/ 77 w 118"/>
                <a:gd name="T45" fmla="*/ 4 h 119"/>
                <a:gd name="T46" fmla="*/ 69 w 118"/>
                <a:gd name="T47" fmla="*/ 8 h 119"/>
                <a:gd name="T48" fmla="*/ 59 w 118"/>
                <a:gd name="T49" fmla="*/ 11 h 119"/>
                <a:gd name="T50" fmla="*/ 49 w 118"/>
                <a:gd name="T51" fmla="*/ 15 h 119"/>
                <a:gd name="T52" fmla="*/ 40 w 118"/>
                <a:gd name="T53" fmla="*/ 20 h 119"/>
                <a:gd name="T54" fmla="*/ 30 w 118"/>
                <a:gd name="T55" fmla="*/ 26 h 119"/>
                <a:gd name="T56" fmla="*/ 21 w 118"/>
                <a:gd name="T57" fmla="*/ 34 h 119"/>
                <a:gd name="T58" fmla="*/ 13 w 118"/>
                <a:gd name="T59" fmla="*/ 42 h 119"/>
                <a:gd name="T60" fmla="*/ 7 w 118"/>
                <a:gd name="T61" fmla="*/ 53 h 119"/>
                <a:gd name="T62" fmla="*/ 3 w 118"/>
                <a:gd name="T63" fmla="*/ 64 h 119"/>
                <a:gd name="T64" fmla="*/ 0 w 118"/>
                <a:gd name="T65" fmla="*/ 77 h 119"/>
                <a:gd name="T66" fmla="*/ 0 w 118"/>
                <a:gd name="T67" fmla="*/ 91 h 119"/>
                <a:gd name="T68" fmla="*/ 3 w 118"/>
                <a:gd name="T69" fmla="*/ 105 h 119"/>
                <a:gd name="T70" fmla="*/ 3 w 118"/>
                <a:gd name="T71" fmla="*/ 102 h 119"/>
                <a:gd name="T72" fmla="*/ 20 w 118"/>
                <a:gd name="T73" fmla="*/ 102 h 119"/>
                <a:gd name="T74" fmla="*/ 20 w 118"/>
                <a:gd name="T75" fmla="*/ 101 h 119"/>
                <a:gd name="T76" fmla="*/ 20 w 118"/>
                <a:gd name="T77" fmla="*/ 100 h 119"/>
                <a:gd name="T78" fmla="*/ 20 w 118"/>
                <a:gd name="T79" fmla="*/ 102 h 11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18" h="119">
                  <a:moveTo>
                    <a:pt x="23" y="116"/>
                  </a:moveTo>
                  <a:lnTo>
                    <a:pt x="23" y="113"/>
                  </a:lnTo>
                  <a:lnTo>
                    <a:pt x="22" y="100"/>
                  </a:lnTo>
                  <a:lnTo>
                    <a:pt x="22" y="89"/>
                  </a:lnTo>
                  <a:lnTo>
                    <a:pt x="23" y="79"/>
                  </a:lnTo>
                  <a:lnTo>
                    <a:pt x="27" y="70"/>
                  </a:lnTo>
                  <a:lnTo>
                    <a:pt x="33" y="61"/>
                  </a:lnTo>
                  <a:lnTo>
                    <a:pt x="40" y="54"/>
                  </a:lnTo>
                  <a:lnTo>
                    <a:pt x="47" y="47"/>
                  </a:lnTo>
                  <a:lnTo>
                    <a:pt x="55" y="42"/>
                  </a:lnTo>
                  <a:lnTo>
                    <a:pt x="64" y="37"/>
                  </a:lnTo>
                  <a:lnTo>
                    <a:pt x="74" y="33"/>
                  </a:lnTo>
                  <a:lnTo>
                    <a:pt x="83" y="28"/>
                  </a:lnTo>
                  <a:lnTo>
                    <a:pt x="92" y="26"/>
                  </a:lnTo>
                  <a:lnTo>
                    <a:pt x="101" y="24"/>
                  </a:lnTo>
                  <a:lnTo>
                    <a:pt x="109" y="23"/>
                  </a:lnTo>
                  <a:lnTo>
                    <a:pt x="114" y="22"/>
                  </a:lnTo>
                  <a:lnTo>
                    <a:pt x="118" y="23"/>
                  </a:lnTo>
                  <a:lnTo>
                    <a:pt x="118" y="0"/>
                  </a:lnTo>
                  <a:lnTo>
                    <a:pt x="112" y="0"/>
                  </a:lnTo>
                  <a:lnTo>
                    <a:pt x="104" y="2"/>
                  </a:lnTo>
                  <a:lnTo>
                    <a:pt x="97" y="4"/>
                  </a:lnTo>
                  <a:lnTo>
                    <a:pt x="87" y="5"/>
                  </a:lnTo>
                  <a:lnTo>
                    <a:pt x="77" y="9"/>
                  </a:lnTo>
                  <a:lnTo>
                    <a:pt x="66" y="12"/>
                  </a:lnTo>
                  <a:lnTo>
                    <a:pt x="55" y="17"/>
                  </a:lnTo>
                  <a:lnTo>
                    <a:pt x="45" y="23"/>
                  </a:lnTo>
                  <a:lnTo>
                    <a:pt x="34" y="30"/>
                  </a:lnTo>
                  <a:lnTo>
                    <a:pt x="24" y="38"/>
                  </a:lnTo>
                  <a:lnTo>
                    <a:pt x="15" y="48"/>
                  </a:lnTo>
                  <a:lnTo>
                    <a:pt x="8" y="60"/>
                  </a:lnTo>
                  <a:lnTo>
                    <a:pt x="3" y="72"/>
                  </a:lnTo>
                  <a:lnTo>
                    <a:pt x="0" y="87"/>
                  </a:lnTo>
                  <a:lnTo>
                    <a:pt x="0" y="103"/>
                  </a:lnTo>
                  <a:lnTo>
                    <a:pt x="3" y="119"/>
                  </a:lnTo>
                  <a:lnTo>
                    <a:pt x="3" y="116"/>
                  </a:lnTo>
                  <a:lnTo>
                    <a:pt x="23" y="116"/>
                  </a:lnTo>
                  <a:lnTo>
                    <a:pt x="23" y="115"/>
                  </a:lnTo>
                  <a:lnTo>
                    <a:pt x="23" y="113"/>
                  </a:lnTo>
                  <a:lnTo>
                    <a:pt x="23" y="116"/>
                  </a:ln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30" name="Freeform 525">
              <a:extLst>
                <a:ext uri="{FF2B5EF4-FFF2-40B4-BE49-F238E27FC236}">
                  <a16:creationId xmlns:a16="http://schemas.microsoft.com/office/drawing/2014/main" id="{8CA56F14-CC6C-83D3-4351-FAFF74CD0EBA}"/>
                </a:ext>
              </a:extLst>
            </p:cNvPr>
            <p:cNvSpPr>
              <a:spLocks/>
            </p:cNvSpPr>
            <p:nvPr/>
          </p:nvSpPr>
          <p:spPr bwMode="auto">
            <a:xfrm>
              <a:off x="4269" y="2767"/>
              <a:ext cx="76" cy="108"/>
            </a:xfrm>
            <a:custGeom>
              <a:avLst/>
              <a:gdLst>
                <a:gd name="T0" fmla="*/ 15 w 85"/>
                <a:gd name="T1" fmla="*/ 4 h 121"/>
                <a:gd name="T2" fmla="*/ 8 w 85"/>
                <a:gd name="T3" fmla="*/ 13 h 121"/>
                <a:gd name="T4" fmla="*/ 66 w 85"/>
                <a:gd name="T5" fmla="*/ 108 h 121"/>
                <a:gd name="T6" fmla="*/ 76 w 85"/>
                <a:gd name="T7" fmla="*/ 102 h 121"/>
                <a:gd name="T8" fmla="*/ 18 w 85"/>
                <a:gd name="T9" fmla="*/ 7 h 121"/>
                <a:gd name="T10" fmla="*/ 11 w 85"/>
                <a:gd name="T11" fmla="*/ 16 h 121"/>
                <a:gd name="T12" fmla="*/ 15 w 85"/>
                <a:gd name="T13" fmla="*/ 4 h 121"/>
                <a:gd name="T14" fmla="*/ 0 w 85"/>
                <a:gd name="T15" fmla="*/ 0 h 121"/>
                <a:gd name="T16" fmla="*/ 8 w 85"/>
                <a:gd name="T17" fmla="*/ 13 h 121"/>
                <a:gd name="T18" fmla="*/ 15 w 85"/>
                <a:gd name="T19" fmla="*/ 4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5" h="121">
                  <a:moveTo>
                    <a:pt x="17" y="5"/>
                  </a:moveTo>
                  <a:lnTo>
                    <a:pt x="9" y="15"/>
                  </a:lnTo>
                  <a:lnTo>
                    <a:pt x="74" y="121"/>
                  </a:lnTo>
                  <a:lnTo>
                    <a:pt x="85" y="114"/>
                  </a:lnTo>
                  <a:lnTo>
                    <a:pt x="20" y="8"/>
                  </a:lnTo>
                  <a:lnTo>
                    <a:pt x="12" y="18"/>
                  </a:lnTo>
                  <a:lnTo>
                    <a:pt x="17" y="5"/>
                  </a:lnTo>
                  <a:lnTo>
                    <a:pt x="0" y="0"/>
                  </a:lnTo>
                  <a:lnTo>
                    <a:pt x="9" y="15"/>
                  </a:lnTo>
                  <a:lnTo>
                    <a:pt x="17" y="5"/>
                  </a:lnTo>
                  <a:close/>
                </a:path>
              </a:pathLst>
            </a:custGeom>
            <a:solidFill>
              <a:srgbClr val="00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31" name="Freeform 526">
              <a:extLst>
                <a:ext uri="{FF2B5EF4-FFF2-40B4-BE49-F238E27FC236}">
                  <a16:creationId xmlns:a16="http://schemas.microsoft.com/office/drawing/2014/main" id="{468AA23F-AC1D-052F-DBE5-16F2A5EAEDBF}"/>
                </a:ext>
              </a:extLst>
            </p:cNvPr>
            <p:cNvSpPr>
              <a:spLocks/>
            </p:cNvSpPr>
            <p:nvPr/>
          </p:nvSpPr>
          <p:spPr bwMode="auto">
            <a:xfrm>
              <a:off x="4280" y="2772"/>
              <a:ext cx="108" cy="46"/>
            </a:xfrm>
            <a:custGeom>
              <a:avLst/>
              <a:gdLst>
                <a:gd name="T0" fmla="*/ 106 w 122"/>
                <a:gd name="T1" fmla="*/ 41 h 52"/>
                <a:gd name="T2" fmla="*/ 108 w 122"/>
                <a:gd name="T3" fmla="*/ 35 h 52"/>
                <a:gd name="T4" fmla="*/ 4 w 122"/>
                <a:gd name="T5" fmla="*/ 0 h 52"/>
                <a:gd name="T6" fmla="*/ 0 w 122"/>
                <a:gd name="T7" fmla="*/ 12 h 52"/>
                <a:gd name="T8" fmla="*/ 104 w 122"/>
                <a:gd name="T9" fmla="*/ 46 h 52"/>
                <a:gd name="T10" fmla="*/ 106 w 122"/>
                <a:gd name="T11" fmla="*/ 41 h 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2" h="52">
                  <a:moveTo>
                    <a:pt x="120" y="46"/>
                  </a:moveTo>
                  <a:lnTo>
                    <a:pt x="122" y="40"/>
                  </a:lnTo>
                  <a:lnTo>
                    <a:pt x="5" y="0"/>
                  </a:lnTo>
                  <a:lnTo>
                    <a:pt x="0" y="13"/>
                  </a:lnTo>
                  <a:lnTo>
                    <a:pt x="118" y="52"/>
                  </a:lnTo>
                  <a:lnTo>
                    <a:pt x="120" y="46"/>
                  </a:lnTo>
                  <a:close/>
                </a:path>
              </a:pathLst>
            </a:custGeom>
            <a:solidFill>
              <a:srgbClr val="00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32" name="Freeform 527">
              <a:extLst>
                <a:ext uri="{FF2B5EF4-FFF2-40B4-BE49-F238E27FC236}">
                  <a16:creationId xmlns:a16="http://schemas.microsoft.com/office/drawing/2014/main" id="{22B6B01A-5516-8337-4E41-EA1C103EC642}"/>
                </a:ext>
              </a:extLst>
            </p:cNvPr>
            <p:cNvSpPr>
              <a:spLocks/>
            </p:cNvSpPr>
            <p:nvPr/>
          </p:nvSpPr>
          <p:spPr bwMode="auto">
            <a:xfrm>
              <a:off x="3993" y="2086"/>
              <a:ext cx="119" cy="52"/>
            </a:xfrm>
            <a:custGeom>
              <a:avLst/>
              <a:gdLst>
                <a:gd name="T0" fmla="*/ 8 w 134"/>
                <a:gd name="T1" fmla="*/ 38 h 59"/>
                <a:gd name="T2" fmla="*/ 16 w 134"/>
                <a:gd name="T3" fmla="*/ 47 h 59"/>
                <a:gd name="T4" fmla="*/ 119 w 134"/>
                <a:gd name="T5" fmla="*/ 11 h 59"/>
                <a:gd name="T6" fmla="*/ 115 w 134"/>
                <a:gd name="T7" fmla="*/ 0 h 59"/>
                <a:gd name="T8" fmla="*/ 12 w 134"/>
                <a:gd name="T9" fmla="*/ 36 h 59"/>
                <a:gd name="T10" fmla="*/ 19 w 134"/>
                <a:gd name="T11" fmla="*/ 44 h 59"/>
                <a:gd name="T12" fmla="*/ 8 w 134"/>
                <a:gd name="T13" fmla="*/ 38 h 59"/>
                <a:gd name="T14" fmla="*/ 0 w 134"/>
                <a:gd name="T15" fmla="*/ 52 h 59"/>
                <a:gd name="T16" fmla="*/ 16 w 134"/>
                <a:gd name="T17" fmla="*/ 47 h 59"/>
                <a:gd name="T18" fmla="*/ 8 w 134"/>
                <a:gd name="T19" fmla="*/ 38 h 5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4" h="59">
                  <a:moveTo>
                    <a:pt x="9" y="43"/>
                  </a:moveTo>
                  <a:lnTo>
                    <a:pt x="18" y="53"/>
                  </a:lnTo>
                  <a:lnTo>
                    <a:pt x="134" y="12"/>
                  </a:lnTo>
                  <a:lnTo>
                    <a:pt x="130" y="0"/>
                  </a:lnTo>
                  <a:lnTo>
                    <a:pt x="13" y="41"/>
                  </a:lnTo>
                  <a:lnTo>
                    <a:pt x="21" y="50"/>
                  </a:lnTo>
                  <a:lnTo>
                    <a:pt x="9" y="43"/>
                  </a:lnTo>
                  <a:lnTo>
                    <a:pt x="0" y="59"/>
                  </a:lnTo>
                  <a:lnTo>
                    <a:pt x="18" y="53"/>
                  </a:lnTo>
                  <a:lnTo>
                    <a:pt x="9" y="43"/>
                  </a:lnTo>
                  <a:close/>
                </a:path>
              </a:pathLst>
            </a:custGeom>
            <a:solidFill>
              <a:srgbClr val="00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33" name="Freeform 528">
              <a:extLst>
                <a:ext uri="{FF2B5EF4-FFF2-40B4-BE49-F238E27FC236}">
                  <a16:creationId xmlns:a16="http://schemas.microsoft.com/office/drawing/2014/main" id="{380539D0-9F87-7DD7-0506-208FEB8C50A4}"/>
                </a:ext>
              </a:extLst>
            </p:cNvPr>
            <p:cNvSpPr>
              <a:spLocks/>
            </p:cNvSpPr>
            <p:nvPr/>
          </p:nvSpPr>
          <p:spPr bwMode="auto">
            <a:xfrm>
              <a:off x="4000" y="2029"/>
              <a:ext cx="67" cy="101"/>
            </a:xfrm>
            <a:custGeom>
              <a:avLst/>
              <a:gdLst>
                <a:gd name="T0" fmla="*/ 62 w 75"/>
                <a:gd name="T1" fmla="*/ 3 h 113"/>
                <a:gd name="T2" fmla="*/ 57 w 75"/>
                <a:gd name="T3" fmla="*/ 0 h 113"/>
                <a:gd name="T4" fmla="*/ 0 w 75"/>
                <a:gd name="T5" fmla="*/ 95 h 113"/>
                <a:gd name="T6" fmla="*/ 11 w 75"/>
                <a:gd name="T7" fmla="*/ 101 h 113"/>
                <a:gd name="T8" fmla="*/ 67 w 75"/>
                <a:gd name="T9" fmla="*/ 6 h 113"/>
                <a:gd name="T10" fmla="*/ 62 w 75"/>
                <a:gd name="T11" fmla="*/ 3 h 1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5" h="113">
                  <a:moveTo>
                    <a:pt x="69" y="3"/>
                  </a:moveTo>
                  <a:lnTo>
                    <a:pt x="64" y="0"/>
                  </a:lnTo>
                  <a:lnTo>
                    <a:pt x="0" y="106"/>
                  </a:lnTo>
                  <a:lnTo>
                    <a:pt x="12" y="113"/>
                  </a:lnTo>
                  <a:lnTo>
                    <a:pt x="75" y="7"/>
                  </a:lnTo>
                  <a:lnTo>
                    <a:pt x="69" y="3"/>
                  </a:lnTo>
                  <a:close/>
                </a:path>
              </a:pathLst>
            </a:custGeom>
            <a:solidFill>
              <a:srgbClr val="00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34" name="Freeform 529">
              <a:extLst>
                <a:ext uri="{FF2B5EF4-FFF2-40B4-BE49-F238E27FC236}">
                  <a16:creationId xmlns:a16="http://schemas.microsoft.com/office/drawing/2014/main" id="{3C73F56F-8F19-6427-5214-7C88A18E3A07}"/>
                </a:ext>
              </a:extLst>
            </p:cNvPr>
            <p:cNvSpPr>
              <a:spLocks/>
            </p:cNvSpPr>
            <p:nvPr/>
          </p:nvSpPr>
          <p:spPr bwMode="auto">
            <a:xfrm>
              <a:off x="3202" y="2640"/>
              <a:ext cx="96" cy="93"/>
            </a:xfrm>
            <a:custGeom>
              <a:avLst/>
              <a:gdLst>
                <a:gd name="T0" fmla="*/ 94 w 107"/>
                <a:gd name="T1" fmla="*/ 16 h 104"/>
                <a:gd name="T2" fmla="*/ 83 w 107"/>
                <a:gd name="T3" fmla="*/ 11 h 104"/>
                <a:gd name="T4" fmla="*/ 0 w 107"/>
                <a:gd name="T5" fmla="*/ 83 h 104"/>
                <a:gd name="T6" fmla="*/ 7 w 107"/>
                <a:gd name="T7" fmla="*/ 93 h 104"/>
                <a:gd name="T8" fmla="*/ 92 w 107"/>
                <a:gd name="T9" fmla="*/ 20 h 104"/>
                <a:gd name="T10" fmla="*/ 82 w 107"/>
                <a:gd name="T11" fmla="*/ 14 h 104"/>
                <a:gd name="T12" fmla="*/ 94 w 107"/>
                <a:gd name="T13" fmla="*/ 16 h 104"/>
                <a:gd name="T14" fmla="*/ 96 w 107"/>
                <a:gd name="T15" fmla="*/ 0 h 104"/>
                <a:gd name="T16" fmla="*/ 83 w 107"/>
                <a:gd name="T17" fmla="*/ 11 h 104"/>
                <a:gd name="T18" fmla="*/ 94 w 107"/>
                <a:gd name="T19" fmla="*/ 16 h 1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7" h="104">
                  <a:moveTo>
                    <a:pt x="105" y="18"/>
                  </a:moveTo>
                  <a:lnTo>
                    <a:pt x="93" y="12"/>
                  </a:lnTo>
                  <a:lnTo>
                    <a:pt x="0" y="93"/>
                  </a:lnTo>
                  <a:lnTo>
                    <a:pt x="8" y="104"/>
                  </a:lnTo>
                  <a:lnTo>
                    <a:pt x="102" y="22"/>
                  </a:lnTo>
                  <a:lnTo>
                    <a:pt x="91" y="16"/>
                  </a:lnTo>
                  <a:lnTo>
                    <a:pt x="105" y="18"/>
                  </a:lnTo>
                  <a:lnTo>
                    <a:pt x="107" y="0"/>
                  </a:lnTo>
                  <a:lnTo>
                    <a:pt x="93" y="12"/>
                  </a:lnTo>
                  <a:lnTo>
                    <a:pt x="105" y="18"/>
                  </a:lnTo>
                  <a:close/>
                </a:path>
              </a:pathLst>
            </a:custGeom>
            <a:solidFill>
              <a:srgbClr val="00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35" name="Freeform 530">
              <a:extLst>
                <a:ext uri="{FF2B5EF4-FFF2-40B4-BE49-F238E27FC236}">
                  <a16:creationId xmlns:a16="http://schemas.microsoft.com/office/drawing/2014/main" id="{DBC9C406-2554-B00C-7D9D-96A7682247C6}"/>
                </a:ext>
              </a:extLst>
            </p:cNvPr>
            <p:cNvSpPr>
              <a:spLocks/>
            </p:cNvSpPr>
            <p:nvPr/>
          </p:nvSpPr>
          <p:spPr bwMode="auto">
            <a:xfrm>
              <a:off x="3267" y="2654"/>
              <a:ext cx="29" cy="112"/>
            </a:xfrm>
            <a:custGeom>
              <a:avLst/>
              <a:gdLst>
                <a:gd name="T0" fmla="*/ 5 w 33"/>
                <a:gd name="T1" fmla="*/ 111 h 124"/>
                <a:gd name="T2" fmla="*/ 11 w 33"/>
                <a:gd name="T3" fmla="*/ 112 h 124"/>
                <a:gd name="T4" fmla="*/ 29 w 33"/>
                <a:gd name="T5" fmla="*/ 2 h 124"/>
                <a:gd name="T6" fmla="*/ 17 w 33"/>
                <a:gd name="T7" fmla="*/ 0 h 124"/>
                <a:gd name="T8" fmla="*/ 0 w 33"/>
                <a:gd name="T9" fmla="*/ 110 h 124"/>
                <a:gd name="T10" fmla="*/ 5 w 33"/>
                <a:gd name="T11" fmla="*/ 111 h 1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124">
                  <a:moveTo>
                    <a:pt x="6" y="123"/>
                  </a:moveTo>
                  <a:lnTo>
                    <a:pt x="13" y="124"/>
                  </a:lnTo>
                  <a:lnTo>
                    <a:pt x="33" y="2"/>
                  </a:lnTo>
                  <a:lnTo>
                    <a:pt x="19" y="0"/>
                  </a:lnTo>
                  <a:lnTo>
                    <a:pt x="0" y="122"/>
                  </a:lnTo>
                  <a:lnTo>
                    <a:pt x="6" y="123"/>
                  </a:lnTo>
                  <a:close/>
                </a:path>
              </a:pathLst>
            </a:custGeom>
            <a:solidFill>
              <a:srgbClr val="00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36" name="Freeform 531">
              <a:extLst>
                <a:ext uri="{FF2B5EF4-FFF2-40B4-BE49-F238E27FC236}">
                  <a16:creationId xmlns:a16="http://schemas.microsoft.com/office/drawing/2014/main" id="{8CCFF122-398F-62BF-8353-B800B84B45E9}"/>
                </a:ext>
              </a:extLst>
            </p:cNvPr>
            <p:cNvSpPr>
              <a:spLocks/>
            </p:cNvSpPr>
            <p:nvPr/>
          </p:nvSpPr>
          <p:spPr bwMode="auto">
            <a:xfrm>
              <a:off x="3236" y="2156"/>
              <a:ext cx="63" cy="117"/>
            </a:xfrm>
            <a:custGeom>
              <a:avLst/>
              <a:gdLst>
                <a:gd name="T0" fmla="*/ 49 w 70"/>
                <a:gd name="T1" fmla="*/ 109 h 131"/>
                <a:gd name="T2" fmla="*/ 57 w 70"/>
                <a:gd name="T3" fmla="*/ 102 h 131"/>
                <a:gd name="T4" fmla="*/ 11 w 70"/>
                <a:gd name="T5" fmla="*/ 0 h 131"/>
                <a:gd name="T6" fmla="*/ 0 w 70"/>
                <a:gd name="T7" fmla="*/ 5 h 131"/>
                <a:gd name="T8" fmla="*/ 46 w 70"/>
                <a:gd name="T9" fmla="*/ 106 h 131"/>
                <a:gd name="T10" fmla="*/ 54 w 70"/>
                <a:gd name="T11" fmla="*/ 99 h 131"/>
                <a:gd name="T12" fmla="*/ 49 w 70"/>
                <a:gd name="T13" fmla="*/ 109 h 131"/>
                <a:gd name="T14" fmla="*/ 63 w 70"/>
                <a:gd name="T15" fmla="*/ 117 h 131"/>
                <a:gd name="T16" fmla="*/ 57 w 70"/>
                <a:gd name="T17" fmla="*/ 102 h 131"/>
                <a:gd name="T18" fmla="*/ 49 w 70"/>
                <a:gd name="T19" fmla="*/ 109 h 1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31">
                  <a:moveTo>
                    <a:pt x="54" y="122"/>
                  </a:moveTo>
                  <a:lnTo>
                    <a:pt x="63" y="114"/>
                  </a:lnTo>
                  <a:lnTo>
                    <a:pt x="12" y="0"/>
                  </a:lnTo>
                  <a:lnTo>
                    <a:pt x="0" y="6"/>
                  </a:lnTo>
                  <a:lnTo>
                    <a:pt x="51" y="119"/>
                  </a:lnTo>
                  <a:lnTo>
                    <a:pt x="60" y="111"/>
                  </a:lnTo>
                  <a:lnTo>
                    <a:pt x="54" y="122"/>
                  </a:lnTo>
                  <a:lnTo>
                    <a:pt x="70" y="131"/>
                  </a:lnTo>
                  <a:lnTo>
                    <a:pt x="63" y="114"/>
                  </a:lnTo>
                  <a:lnTo>
                    <a:pt x="54" y="122"/>
                  </a:lnTo>
                  <a:close/>
                </a:path>
              </a:pathLst>
            </a:custGeom>
            <a:solidFill>
              <a:srgbClr val="00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37" name="Freeform 532">
              <a:extLst>
                <a:ext uri="{FF2B5EF4-FFF2-40B4-BE49-F238E27FC236}">
                  <a16:creationId xmlns:a16="http://schemas.microsoft.com/office/drawing/2014/main" id="{EA30D6E8-BD75-9331-475A-B4D8E3390839}"/>
                </a:ext>
              </a:extLst>
            </p:cNvPr>
            <p:cNvSpPr>
              <a:spLocks/>
            </p:cNvSpPr>
            <p:nvPr/>
          </p:nvSpPr>
          <p:spPr bwMode="auto">
            <a:xfrm>
              <a:off x="3184" y="2206"/>
              <a:ext cx="106" cy="59"/>
            </a:xfrm>
            <a:custGeom>
              <a:avLst/>
              <a:gdLst>
                <a:gd name="T0" fmla="*/ 4 w 118"/>
                <a:gd name="T1" fmla="*/ 6 h 66"/>
                <a:gd name="T2" fmla="*/ 0 w 118"/>
                <a:gd name="T3" fmla="*/ 12 h 66"/>
                <a:gd name="T4" fmla="*/ 101 w 118"/>
                <a:gd name="T5" fmla="*/ 59 h 66"/>
                <a:gd name="T6" fmla="*/ 106 w 118"/>
                <a:gd name="T7" fmla="*/ 49 h 66"/>
                <a:gd name="T8" fmla="*/ 5 w 118"/>
                <a:gd name="T9" fmla="*/ 0 h 66"/>
                <a:gd name="T10" fmla="*/ 4 w 118"/>
                <a:gd name="T11" fmla="*/ 6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8" h="66">
                  <a:moveTo>
                    <a:pt x="4" y="7"/>
                  </a:moveTo>
                  <a:lnTo>
                    <a:pt x="0" y="13"/>
                  </a:lnTo>
                  <a:lnTo>
                    <a:pt x="112" y="66"/>
                  </a:lnTo>
                  <a:lnTo>
                    <a:pt x="118" y="55"/>
                  </a:lnTo>
                  <a:lnTo>
                    <a:pt x="6" y="0"/>
                  </a:lnTo>
                  <a:lnTo>
                    <a:pt x="4" y="7"/>
                  </a:lnTo>
                  <a:close/>
                </a:path>
              </a:pathLst>
            </a:custGeom>
            <a:solidFill>
              <a:srgbClr val="00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38" name="Freeform 533">
              <a:extLst>
                <a:ext uri="{FF2B5EF4-FFF2-40B4-BE49-F238E27FC236}">
                  <a16:creationId xmlns:a16="http://schemas.microsoft.com/office/drawing/2014/main" id="{F3163BC5-B17D-FB3B-252B-2D2CB8261064}"/>
                </a:ext>
              </a:extLst>
            </p:cNvPr>
            <p:cNvSpPr>
              <a:spLocks/>
            </p:cNvSpPr>
            <p:nvPr/>
          </p:nvSpPr>
          <p:spPr bwMode="auto">
            <a:xfrm>
              <a:off x="3627" y="1495"/>
              <a:ext cx="42" cy="125"/>
            </a:xfrm>
            <a:custGeom>
              <a:avLst/>
              <a:gdLst>
                <a:gd name="T0" fmla="*/ 0 w 47"/>
                <a:gd name="T1" fmla="*/ 111 h 140"/>
                <a:gd name="T2" fmla="*/ 12 w 47"/>
                <a:gd name="T3" fmla="*/ 109 h 140"/>
                <a:gd name="T4" fmla="*/ 42 w 47"/>
                <a:gd name="T5" fmla="*/ 4 h 140"/>
                <a:gd name="T6" fmla="*/ 29 w 47"/>
                <a:gd name="T7" fmla="*/ 0 h 140"/>
                <a:gd name="T8" fmla="*/ 0 w 47"/>
                <a:gd name="T9" fmla="*/ 106 h 140"/>
                <a:gd name="T10" fmla="*/ 12 w 47"/>
                <a:gd name="T11" fmla="*/ 105 h 140"/>
                <a:gd name="T12" fmla="*/ 0 w 47"/>
                <a:gd name="T13" fmla="*/ 111 h 140"/>
                <a:gd name="T14" fmla="*/ 7 w 47"/>
                <a:gd name="T15" fmla="*/ 125 h 140"/>
                <a:gd name="T16" fmla="*/ 12 w 47"/>
                <a:gd name="T17" fmla="*/ 109 h 140"/>
                <a:gd name="T18" fmla="*/ 0 w 47"/>
                <a:gd name="T19" fmla="*/ 111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7" h="140">
                  <a:moveTo>
                    <a:pt x="0" y="124"/>
                  </a:moveTo>
                  <a:lnTo>
                    <a:pt x="13" y="122"/>
                  </a:lnTo>
                  <a:lnTo>
                    <a:pt x="47" y="4"/>
                  </a:lnTo>
                  <a:lnTo>
                    <a:pt x="33" y="0"/>
                  </a:lnTo>
                  <a:lnTo>
                    <a:pt x="0" y="119"/>
                  </a:lnTo>
                  <a:lnTo>
                    <a:pt x="13" y="118"/>
                  </a:lnTo>
                  <a:lnTo>
                    <a:pt x="0" y="124"/>
                  </a:lnTo>
                  <a:lnTo>
                    <a:pt x="8" y="140"/>
                  </a:lnTo>
                  <a:lnTo>
                    <a:pt x="13" y="122"/>
                  </a:lnTo>
                  <a:lnTo>
                    <a:pt x="0" y="124"/>
                  </a:lnTo>
                  <a:close/>
                </a:path>
              </a:pathLst>
            </a:custGeom>
            <a:solidFill>
              <a:srgbClr val="0033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39" name="Freeform 534">
              <a:extLst>
                <a:ext uri="{FF2B5EF4-FFF2-40B4-BE49-F238E27FC236}">
                  <a16:creationId xmlns:a16="http://schemas.microsoft.com/office/drawing/2014/main" id="{C8606145-5CE0-DAB5-8FCC-D334BAD37C08}"/>
                </a:ext>
              </a:extLst>
            </p:cNvPr>
            <p:cNvSpPr>
              <a:spLocks/>
            </p:cNvSpPr>
            <p:nvPr/>
          </p:nvSpPr>
          <p:spPr bwMode="auto">
            <a:xfrm>
              <a:off x="3582" y="1499"/>
              <a:ext cx="56" cy="106"/>
            </a:xfrm>
            <a:custGeom>
              <a:avLst/>
              <a:gdLst>
                <a:gd name="T0" fmla="*/ 5 w 63"/>
                <a:gd name="T1" fmla="*/ 3 h 119"/>
                <a:gd name="T2" fmla="*/ 0 w 63"/>
                <a:gd name="T3" fmla="*/ 4 h 119"/>
                <a:gd name="T4" fmla="*/ 44 w 63"/>
                <a:gd name="T5" fmla="*/ 106 h 119"/>
                <a:gd name="T6" fmla="*/ 56 w 63"/>
                <a:gd name="T7" fmla="*/ 101 h 119"/>
                <a:gd name="T8" fmla="*/ 11 w 63"/>
                <a:gd name="T9" fmla="*/ 0 h 119"/>
                <a:gd name="T10" fmla="*/ 5 w 63"/>
                <a:gd name="T11" fmla="*/ 3 h 1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3" h="119">
                  <a:moveTo>
                    <a:pt x="6" y="3"/>
                  </a:moveTo>
                  <a:lnTo>
                    <a:pt x="0" y="5"/>
                  </a:lnTo>
                  <a:lnTo>
                    <a:pt x="50" y="119"/>
                  </a:lnTo>
                  <a:lnTo>
                    <a:pt x="63" y="113"/>
                  </a:lnTo>
                  <a:lnTo>
                    <a:pt x="12" y="0"/>
                  </a:lnTo>
                  <a:lnTo>
                    <a:pt x="6" y="3"/>
                  </a:lnTo>
                  <a:close/>
                </a:path>
              </a:pathLst>
            </a:custGeom>
            <a:solidFill>
              <a:srgbClr val="0033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40" name="Freeform 535">
              <a:extLst>
                <a:ext uri="{FF2B5EF4-FFF2-40B4-BE49-F238E27FC236}">
                  <a16:creationId xmlns:a16="http://schemas.microsoft.com/office/drawing/2014/main" id="{BD89B589-6C9E-C3B2-B174-B2B76AC72F7A}"/>
                </a:ext>
              </a:extLst>
            </p:cNvPr>
            <p:cNvSpPr>
              <a:spLocks/>
            </p:cNvSpPr>
            <p:nvPr/>
          </p:nvSpPr>
          <p:spPr bwMode="auto">
            <a:xfrm>
              <a:off x="2724" y="2642"/>
              <a:ext cx="117" cy="58"/>
            </a:xfrm>
            <a:custGeom>
              <a:avLst/>
              <a:gdLst>
                <a:gd name="T0" fmla="*/ 110 w 132"/>
                <a:gd name="T1" fmla="*/ 13 h 65"/>
                <a:gd name="T2" fmla="*/ 102 w 132"/>
                <a:gd name="T3" fmla="*/ 5 h 65"/>
                <a:gd name="T4" fmla="*/ 0 w 132"/>
                <a:gd name="T5" fmla="*/ 46 h 65"/>
                <a:gd name="T6" fmla="*/ 4 w 132"/>
                <a:gd name="T7" fmla="*/ 58 h 65"/>
                <a:gd name="T8" fmla="*/ 107 w 132"/>
                <a:gd name="T9" fmla="*/ 17 h 65"/>
                <a:gd name="T10" fmla="*/ 99 w 132"/>
                <a:gd name="T11" fmla="*/ 8 h 65"/>
                <a:gd name="T12" fmla="*/ 110 w 132"/>
                <a:gd name="T13" fmla="*/ 13 h 65"/>
                <a:gd name="T14" fmla="*/ 117 w 132"/>
                <a:gd name="T15" fmla="*/ 0 h 65"/>
                <a:gd name="T16" fmla="*/ 102 w 132"/>
                <a:gd name="T17" fmla="*/ 5 h 65"/>
                <a:gd name="T18" fmla="*/ 110 w 132"/>
                <a:gd name="T19" fmla="*/ 13 h 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2" h="65">
                  <a:moveTo>
                    <a:pt x="124" y="15"/>
                  </a:moveTo>
                  <a:lnTo>
                    <a:pt x="115" y="6"/>
                  </a:lnTo>
                  <a:lnTo>
                    <a:pt x="0" y="52"/>
                  </a:lnTo>
                  <a:lnTo>
                    <a:pt x="5" y="65"/>
                  </a:lnTo>
                  <a:lnTo>
                    <a:pt x="121" y="19"/>
                  </a:lnTo>
                  <a:lnTo>
                    <a:pt x="112" y="9"/>
                  </a:lnTo>
                  <a:lnTo>
                    <a:pt x="124" y="15"/>
                  </a:lnTo>
                  <a:lnTo>
                    <a:pt x="132" y="0"/>
                  </a:lnTo>
                  <a:lnTo>
                    <a:pt x="115" y="6"/>
                  </a:lnTo>
                  <a:lnTo>
                    <a:pt x="124" y="15"/>
                  </a:lnTo>
                  <a:close/>
                </a:path>
              </a:pathLst>
            </a:custGeom>
            <a:solidFill>
              <a:srgbClr val="0033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41" name="Freeform 536">
              <a:extLst>
                <a:ext uri="{FF2B5EF4-FFF2-40B4-BE49-F238E27FC236}">
                  <a16:creationId xmlns:a16="http://schemas.microsoft.com/office/drawing/2014/main" id="{DB1C6FF4-6083-C8AD-2913-29B3C6552B38}"/>
                </a:ext>
              </a:extLst>
            </p:cNvPr>
            <p:cNvSpPr>
              <a:spLocks/>
            </p:cNvSpPr>
            <p:nvPr/>
          </p:nvSpPr>
          <p:spPr bwMode="auto">
            <a:xfrm>
              <a:off x="2771" y="2650"/>
              <a:ext cx="63" cy="103"/>
            </a:xfrm>
            <a:custGeom>
              <a:avLst/>
              <a:gdLst>
                <a:gd name="T0" fmla="*/ 6 w 71"/>
                <a:gd name="T1" fmla="*/ 100 h 116"/>
                <a:gd name="T2" fmla="*/ 12 w 71"/>
                <a:gd name="T3" fmla="*/ 103 h 116"/>
                <a:gd name="T4" fmla="*/ 63 w 71"/>
                <a:gd name="T5" fmla="*/ 5 h 116"/>
                <a:gd name="T6" fmla="*/ 52 w 71"/>
                <a:gd name="T7" fmla="*/ 0 h 116"/>
                <a:gd name="T8" fmla="*/ 0 w 71"/>
                <a:gd name="T9" fmla="*/ 97 h 116"/>
                <a:gd name="T10" fmla="*/ 6 w 71"/>
                <a:gd name="T11" fmla="*/ 100 h 1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1" h="116">
                  <a:moveTo>
                    <a:pt x="7" y="113"/>
                  </a:moveTo>
                  <a:lnTo>
                    <a:pt x="13" y="116"/>
                  </a:lnTo>
                  <a:lnTo>
                    <a:pt x="71" y="6"/>
                  </a:lnTo>
                  <a:lnTo>
                    <a:pt x="59" y="0"/>
                  </a:lnTo>
                  <a:lnTo>
                    <a:pt x="0" y="109"/>
                  </a:lnTo>
                  <a:lnTo>
                    <a:pt x="7" y="113"/>
                  </a:lnTo>
                  <a:close/>
                </a:path>
              </a:pathLst>
            </a:custGeom>
            <a:solidFill>
              <a:srgbClr val="0033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42" name="Freeform 537">
              <a:extLst>
                <a:ext uri="{FF2B5EF4-FFF2-40B4-BE49-F238E27FC236}">
                  <a16:creationId xmlns:a16="http://schemas.microsoft.com/office/drawing/2014/main" id="{A001218E-B320-BDB5-A51B-CAF2543E8CC3}"/>
                </a:ext>
              </a:extLst>
            </p:cNvPr>
            <p:cNvSpPr>
              <a:spLocks/>
            </p:cNvSpPr>
            <p:nvPr/>
          </p:nvSpPr>
          <p:spPr bwMode="auto">
            <a:xfrm>
              <a:off x="4489" y="1225"/>
              <a:ext cx="127" cy="24"/>
            </a:xfrm>
            <a:custGeom>
              <a:avLst/>
              <a:gdLst>
                <a:gd name="T0" fmla="*/ 12 w 141"/>
                <a:gd name="T1" fmla="*/ 14 h 28"/>
                <a:gd name="T2" fmla="*/ 17 w 141"/>
                <a:gd name="T3" fmla="*/ 23 h 28"/>
                <a:gd name="T4" fmla="*/ 127 w 141"/>
                <a:gd name="T5" fmla="*/ 11 h 28"/>
                <a:gd name="T6" fmla="*/ 126 w 141"/>
                <a:gd name="T7" fmla="*/ 0 h 28"/>
                <a:gd name="T8" fmla="*/ 15 w 141"/>
                <a:gd name="T9" fmla="*/ 12 h 28"/>
                <a:gd name="T10" fmla="*/ 21 w 141"/>
                <a:gd name="T11" fmla="*/ 21 h 28"/>
                <a:gd name="T12" fmla="*/ 12 w 141"/>
                <a:gd name="T13" fmla="*/ 14 h 28"/>
                <a:gd name="T14" fmla="*/ 0 w 141"/>
                <a:gd name="T15" fmla="*/ 24 h 28"/>
                <a:gd name="T16" fmla="*/ 17 w 141"/>
                <a:gd name="T17" fmla="*/ 23 h 28"/>
                <a:gd name="T18" fmla="*/ 12 w 141"/>
                <a:gd name="T19" fmla="*/ 14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1" h="28">
                  <a:moveTo>
                    <a:pt x="13" y="16"/>
                  </a:moveTo>
                  <a:lnTo>
                    <a:pt x="19" y="27"/>
                  </a:lnTo>
                  <a:lnTo>
                    <a:pt x="141" y="13"/>
                  </a:lnTo>
                  <a:lnTo>
                    <a:pt x="140" y="0"/>
                  </a:lnTo>
                  <a:lnTo>
                    <a:pt x="17" y="14"/>
                  </a:lnTo>
                  <a:lnTo>
                    <a:pt x="23" y="24"/>
                  </a:lnTo>
                  <a:lnTo>
                    <a:pt x="13" y="16"/>
                  </a:lnTo>
                  <a:lnTo>
                    <a:pt x="0" y="28"/>
                  </a:lnTo>
                  <a:lnTo>
                    <a:pt x="19" y="27"/>
                  </a:lnTo>
                  <a:lnTo>
                    <a:pt x="13" y="16"/>
                  </a:lnTo>
                  <a:close/>
                </a:path>
              </a:pathLst>
            </a:custGeom>
            <a:solidFill>
              <a:srgbClr val="0033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43" name="Freeform 538">
              <a:extLst>
                <a:ext uri="{FF2B5EF4-FFF2-40B4-BE49-F238E27FC236}">
                  <a16:creationId xmlns:a16="http://schemas.microsoft.com/office/drawing/2014/main" id="{1C957055-2033-A15A-E450-CB708585B60D}"/>
                </a:ext>
              </a:extLst>
            </p:cNvPr>
            <p:cNvSpPr>
              <a:spLocks/>
            </p:cNvSpPr>
            <p:nvPr/>
          </p:nvSpPr>
          <p:spPr bwMode="auto">
            <a:xfrm>
              <a:off x="4501" y="1159"/>
              <a:ext cx="84" cy="86"/>
            </a:xfrm>
            <a:custGeom>
              <a:avLst/>
              <a:gdLst>
                <a:gd name="T0" fmla="*/ 80 w 94"/>
                <a:gd name="T1" fmla="*/ 4 h 98"/>
                <a:gd name="T2" fmla="*/ 76 w 94"/>
                <a:gd name="T3" fmla="*/ 0 h 98"/>
                <a:gd name="T4" fmla="*/ 0 w 94"/>
                <a:gd name="T5" fmla="*/ 79 h 98"/>
                <a:gd name="T6" fmla="*/ 9 w 94"/>
                <a:gd name="T7" fmla="*/ 86 h 98"/>
                <a:gd name="T8" fmla="*/ 84 w 94"/>
                <a:gd name="T9" fmla="*/ 8 h 98"/>
                <a:gd name="T10" fmla="*/ 80 w 94"/>
                <a:gd name="T11" fmla="*/ 4 h 9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4" h="98">
                  <a:moveTo>
                    <a:pt x="90" y="4"/>
                  </a:moveTo>
                  <a:lnTo>
                    <a:pt x="85" y="0"/>
                  </a:lnTo>
                  <a:lnTo>
                    <a:pt x="0" y="90"/>
                  </a:lnTo>
                  <a:lnTo>
                    <a:pt x="10" y="98"/>
                  </a:lnTo>
                  <a:lnTo>
                    <a:pt x="94" y="9"/>
                  </a:lnTo>
                  <a:lnTo>
                    <a:pt x="90" y="4"/>
                  </a:lnTo>
                  <a:close/>
                </a:path>
              </a:pathLst>
            </a:custGeom>
            <a:solidFill>
              <a:srgbClr val="0033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44" name="Freeform 539">
              <a:extLst>
                <a:ext uri="{FF2B5EF4-FFF2-40B4-BE49-F238E27FC236}">
                  <a16:creationId xmlns:a16="http://schemas.microsoft.com/office/drawing/2014/main" id="{B8D9A505-B7E9-FEA1-24FF-B71FFE771B64}"/>
                </a:ext>
              </a:extLst>
            </p:cNvPr>
            <p:cNvSpPr>
              <a:spLocks/>
            </p:cNvSpPr>
            <p:nvPr/>
          </p:nvSpPr>
          <p:spPr bwMode="auto">
            <a:xfrm>
              <a:off x="5057" y="2219"/>
              <a:ext cx="112" cy="70"/>
            </a:xfrm>
            <a:custGeom>
              <a:avLst/>
              <a:gdLst>
                <a:gd name="T0" fmla="*/ 5 w 125"/>
                <a:gd name="T1" fmla="*/ 56 h 79"/>
                <a:gd name="T2" fmla="*/ 13 w 125"/>
                <a:gd name="T3" fmla="*/ 63 h 79"/>
                <a:gd name="T4" fmla="*/ 112 w 125"/>
                <a:gd name="T5" fmla="*/ 12 h 79"/>
                <a:gd name="T6" fmla="*/ 106 w 125"/>
                <a:gd name="T7" fmla="*/ 0 h 79"/>
                <a:gd name="T8" fmla="*/ 8 w 125"/>
                <a:gd name="T9" fmla="*/ 52 h 79"/>
                <a:gd name="T10" fmla="*/ 16 w 125"/>
                <a:gd name="T11" fmla="*/ 59 h 79"/>
                <a:gd name="T12" fmla="*/ 5 w 125"/>
                <a:gd name="T13" fmla="*/ 56 h 79"/>
                <a:gd name="T14" fmla="*/ 0 w 125"/>
                <a:gd name="T15" fmla="*/ 70 h 79"/>
                <a:gd name="T16" fmla="*/ 13 w 125"/>
                <a:gd name="T17" fmla="*/ 63 h 79"/>
                <a:gd name="T18" fmla="*/ 5 w 125"/>
                <a:gd name="T19" fmla="*/ 56 h 7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 h="79">
                  <a:moveTo>
                    <a:pt x="6" y="63"/>
                  </a:moveTo>
                  <a:lnTo>
                    <a:pt x="15" y="71"/>
                  </a:lnTo>
                  <a:lnTo>
                    <a:pt x="125" y="13"/>
                  </a:lnTo>
                  <a:lnTo>
                    <a:pt x="118" y="0"/>
                  </a:lnTo>
                  <a:lnTo>
                    <a:pt x="9" y="59"/>
                  </a:lnTo>
                  <a:lnTo>
                    <a:pt x="18" y="67"/>
                  </a:lnTo>
                  <a:lnTo>
                    <a:pt x="6" y="63"/>
                  </a:lnTo>
                  <a:lnTo>
                    <a:pt x="0" y="79"/>
                  </a:lnTo>
                  <a:lnTo>
                    <a:pt x="15" y="71"/>
                  </a:lnTo>
                  <a:lnTo>
                    <a:pt x="6" y="63"/>
                  </a:lnTo>
                  <a:close/>
                </a:path>
              </a:pathLst>
            </a:custGeom>
            <a:solidFill>
              <a:srgbClr val="0033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45" name="Freeform 540">
              <a:extLst>
                <a:ext uri="{FF2B5EF4-FFF2-40B4-BE49-F238E27FC236}">
                  <a16:creationId xmlns:a16="http://schemas.microsoft.com/office/drawing/2014/main" id="{F0A37150-935A-D242-26B5-FF5A8A7F8760}"/>
                </a:ext>
              </a:extLst>
            </p:cNvPr>
            <p:cNvSpPr>
              <a:spLocks/>
            </p:cNvSpPr>
            <p:nvPr/>
          </p:nvSpPr>
          <p:spPr bwMode="auto">
            <a:xfrm>
              <a:off x="5062" y="2173"/>
              <a:ext cx="52" cy="106"/>
            </a:xfrm>
            <a:custGeom>
              <a:avLst/>
              <a:gdLst>
                <a:gd name="T0" fmla="*/ 47 w 58"/>
                <a:gd name="T1" fmla="*/ 2 h 119"/>
                <a:gd name="T2" fmla="*/ 42 w 58"/>
                <a:gd name="T3" fmla="*/ 0 h 119"/>
                <a:gd name="T4" fmla="*/ 0 w 58"/>
                <a:gd name="T5" fmla="*/ 102 h 119"/>
                <a:gd name="T6" fmla="*/ 11 w 58"/>
                <a:gd name="T7" fmla="*/ 106 h 119"/>
                <a:gd name="T8" fmla="*/ 52 w 58"/>
                <a:gd name="T9" fmla="*/ 4 h 119"/>
                <a:gd name="T10" fmla="*/ 47 w 58"/>
                <a:gd name="T11" fmla="*/ 2 h 1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8" h="119">
                  <a:moveTo>
                    <a:pt x="52" y="2"/>
                  </a:moveTo>
                  <a:lnTo>
                    <a:pt x="47" y="0"/>
                  </a:lnTo>
                  <a:lnTo>
                    <a:pt x="0" y="115"/>
                  </a:lnTo>
                  <a:lnTo>
                    <a:pt x="12" y="119"/>
                  </a:lnTo>
                  <a:lnTo>
                    <a:pt x="58" y="5"/>
                  </a:lnTo>
                  <a:lnTo>
                    <a:pt x="52" y="2"/>
                  </a:lnTo>
                  <a:close/>
                </a:path>
              </a:pathLst>
            </a:custGeom>
            <a:solidFill>
              <a:srgbClr val="0033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46" name="Freeform 541">
              <a:extLst>
                <a:ext uri="{FF2B5EF4-FFF2-40B4-BE49-F238E27FC236}">
                  <a16:creationId xmlns:a16="http://schemas.microsoft.com/office/drawing/2014/main" id="{1E29200F-0CA4-B63A-DD00-5702EB671BD6}"/>
                </a:ext>
              </a:extLst>
            </p:cNvPr>
            <p:cNvSpPr>
              <a:spLocks/>
            </p:cNvSpPr>
            <p:nvPr/>
          </p:nvSpPr>
          <p:spPr bwMode="auto">
            <a:xfrm>
              <a:off x="4496" y="3978"/>
              <a:ext cx="116" cy="68"/>
            </a:xfrm>
            <a:custGeom>
              <a:avLst/>
              <a:gdLst>
                <a:gd name="T0" fmla="*/ 15 w 129"/>
                <a:gd name="T1" fmla="*/ 0 h 76"/>
                <a:gd name="T2" fmla="*/ 13 w 129"/>
                <a:gd name="T3" fmla="*/ 12 h 76"/>
                <a:gd name="T4" fmla="*/ 111 w 129"/>
                <a:gd name="T5" fmla="*/ 68 h 76"/>
                <a:gd name="T6" fmla="*/ 116 w 129"/>
                <a:gd name="T7" fmla="*/ 58 h 76"/>
                <a:gd name="T8" fmla="*/ 20 w 129"/>
                <a:gd name="T9" fmla="*/ 2 h 76"/>
                <a:gd name="T10" fmla="*/ 18 w 129"/>
                <a:gd name="T11" fmla="*/ 13 h 76"/>
                <a:gd name="T12" fmla="*/ 15 w 129"/>
                <a:gd name="T13" fmla="*/ 0 h 76"/>
                <a:gd name="T14" fmla="*/ 0 w 129"/>
                <a:gd name="T15" fmla="*/ 4 h 76"/>
                <a:gd name="T16" fmla="*/ 13 w 129"/>
                <a:gd name="T17" fmla="*/ 12 h 76"/>
                <a:gd name="T18" fmla="*/ 15 w 129"/>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9" h="76">
                  <a:moveTo>
                    <a:pt x="17" y="0"/>
                  </a:moveTo>
                  <a:lnTo>
                    <a:pt x="15" y="13"/>
                  </a:lnTo>
                  <a:lnTo>
                    <a:pt x="123" y="76"/>
                  </a:lnTo>
                  <a:lnTo>
                    <a:pt x="129" y="65"/>
                  </a:lnTo>
                  <a:lnTo>
                    <a:pt x="22" y="2"/>
                  </a:lnTo>
                  <a:lnTo>
                    <a:pt x="20" y="14"/>
                  </a:lnTo>
                  <a:lnTo>
                    <a:pt x="17" y="0"/>
                  </a:lnTo>
                  <a:lnTo>
                    <a:pt x="0" y="4"/>
                  </a:lnTo>
                  <a:lnTo>
                    <a:pt x="15" y="13"/>
                  </a:lnTo>
                  <a:lnTo>
                    <a:pt x="17" y="0"/>
                  </a:lnTo>
                  <a:close/>
                </a:path>
              </a:pathLst>
            </a:custGeom>
            <a:solidFill>
              <a:srgbClr val="0033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47" name="Freeform 542">
              <a:extLst>
                <a:ext uri="{FF2B5EF4-FFF2-40B4-BE49-F238E27FC236}">
                  <a16:creationId xmlns:a16="http://schemas.microsoft.com/office/drawing/2014/main" id="{F83B996C-001A-0EDA-0203-8182E00122C7}"/>
                </a:ext>
              </a:extLst>
            </p:cNvPr>
            <p:cNvSpPr>
              <a:spLocks/>
            </p:cNvSpPr>
            <p:nvPr/>
          </p:nvSpPr>
          <p:spPr bwMode="auto">
            <a:xfrm>
              <a:off x="4511" y="3961"/>
              <a:ext cx="111" cy="30"/>
            </a:xfrm>
            <a:custGeom>
              <a:avLst/>
              <a:gdLst>
                <a:gd name="T0" fmla="*/ 111 w 124"/>
                <a:gd name="T1" fmla="*/ 5 h 34"/>
                <a:gd name="T2" fmla="*/ 110 w 124"/>
                <a:gd name="T3" fmla="*/ 0 h 34"/>
                <a:gd name="T4" fmla="*/ 0 w 124"/>
                <a:gd name="T5" fmla="*/ 18 h 34"/>
                <a:gd name="T6" fmla="*/ 3 w 124"/>
                <a:gd name="T7" fmla="*/ 30 h 34"/>
                <a:gd name="T8" fmla="*/ 111 w 124"/>
                <a:gd name="T9" fmla="*/ 11 h 34"/>
                <a:gd name="T10" fmla="*/ 111 w 124"/>
                <a:gd name="T11" fmla="*/ 5 h 3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34">
                  <a:moveTo>
                    <a:pt x="124" y="6"/>
                  </a:moveTo>
                  <a:lnTo>
                    <a:pt x="123" y="0"/>
                  </a:lnTo>
                  <a:lnTo>
                    <a:pt x="0" y="20"/>
                  </a:lnTo>
                  <a:lnTo>
                    <a:pt x="3" y="34"/>
                  </a:lnTo>
                  <a:lnTo>
                    <a:pt x="124" y="13"/>
                  </a:lnTo>
                  <a:lnTo>
                    <a:pt x="124" y="6"/>
                  </a:lnTo>
                  <a:close/>
                </a:path>
              </a:pathLst>
            </a:custGeom>
            <a:solidFill>
              <a:srgbClr val="0033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48" name="Freeform 543">
              <a:extLst>
                <a:ext uri="{FF2B5EF4-FFF2-40B4-BE49-F238E27FC236}">
                  <a16:creationId xmlns:a16="http://schemas.microsoft.com/office/drawing/2014/main" id="{48CB529B-8E43-0695-F067-F9C1A1EBB53A}"/>
                </a:ext>
              </a:extLst>
            </p:cNvPr>
            <p:cNvSpPr>
              <a:spLocks/>
            </p:cNvSpPr>
            <p:nvPr/>
          </p:nvSpPr>
          <p:spPr bwMode="auto">
            <a:xfrm>
              <a:off x="3577" y="3874"/>
              <a:ext cx="128" cy="29"/>
            </a:xfrm>
            <a:custGeom>
              <a:avLst/>
              <a:gdLst>
                <a:gd name="T0" fmla="*/ 108 w 143"/>
                <a:gd name="T1" fmla="*/ 11 h 33"/>
                <a:gd name="T2" fmla="*/ 109 w 143"/>
                <a:gd name="T3" fmla="*/ 0 h 33"/>
                <a:gd name="T4" fmla="*/ 0 w 143"/>
                <a:gd name="T5" fmla="*/ 17 h 33"/>
                <a:gd name="T6" fmla="*/ 2 w 143"/>
                <a:gd name="T7" fmla="*/ 29 h 33"/>
                <a:gd name="T8" fmla="*/ 112 w 143"/>
                <a:gd name="T9" fmla="*/ 12 h 33"/>
                <a:gd name="T10" fmla="*/ 114 w 143"/>
                <a:gd name="T11" fmla="*/ 2 h 33"/>
                <a:gd name="T12" fmla="*/ 112 w 143"/>
                <a:gd name="T13" fmla="*/ 12 h 33"/>
                <a:gd name="T14" fmla="*/ 128 w 143"/>
                <a:gd name="T15" fmla="*/ 10 h 33"/>
                <a:gd name="T16" fmla="*/ 114 w 143"/>
                <a:gd name="T17" fmla="*/ 2 h 33"/>
                <a:gd name="T18" fmla="*/ 108 w 143"/>
                <a:gd name="T19" fmla="*/ 11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3" h="33">
                  <a:moveTo>
                    <a:pt x="121" y="13"/>
                  </a:moveTo>
                  <a:lnTo>
                    <a:pt x="122" y="0"/>
                  </a:lnTo>
                  <a:lnTo>
                    <a:pt x="0" y="19"/>
                  </a:lnTo>
                  <a:lnTo>
                    <a:pt x="2" y="33"/>
                  </a:lnTo>
                  <a:lnTo>
                    <a:pt x="125" y="14"/>
                  </a:lnTo>
                  <a:lnTo>
                    <a:pt x="127" y="2"/>
                  </a:lnTo>
                  <a:lnTo>
                    <a:pt x="125" y="14"/>
                  </a:lnTo>
                  <a:lnTo>
                    <a:pt x="143" y="11"/>
                  </a:lnTo>
                  <a:lnTo>
                    <a:pt x="127" y="2"/>
                  </a:lnTo>
                  <a:lnTo>
                    <a:pt x="121" y="13"/>
                  </a:lnTo>
                  <a:close/>
                </a:path>
              </a:pathLst>
            </a:custGeom>
            <a:solidFill>
              <a:srgbClr val="0033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49" name="Freeform 544">
              <a:extLst>
                <a:ext uri="{FF2B5EF4-FFF2-40B4-BE49-F238E27FC236}">
                  <a16:creationId xmlns:a16="http://schemas.microsoft.com/office/drawing/2014/main" id="{09C3C9D4-136F-2D49-9919-1F6077D528D6}"/>
                </a:ext>
              </a:extLst>
            </p:cNvPr>
            <p:cNvSpPr>
              <a:spLocks/>
            </p:cNvSpPr>
            <p:nvPr/>
          </p:nvSpPr>
          <p:spPr bwMode="auto">
            <a:xfrm>
              <a:off x="3591" y="3819"/>
              <a:ext cx="100" cy="67"/>
            </a:xfrm>
            <a:custGeom>
              <a:avLst/>
              <a:gdLst>
                <a:gd name="T0" fmla="*/ 3 w 112"/>
                <a:gd name="T1" fmla="*/ 4 h 75"/>
                <a:gd name="T2" fmla="*/ 0 w 112"/>
                <a:gd name="T3" fmla="*/ 9 h 75"/>
                <a:gd name="T4" fmla="*/ 95 w 112"/>
                <a:gd name="T5" fmla="*/ 67 h 75"/>
                <a:gd name="T6" fmla="*/ 100 w 112"/>
                <a:gd name="T7" fmla="*/ 57 h 75"/>
                <a:gd name="T8" fmla="*/ 6 w 112"/>
                <a:gd name="T9" fmla="*/ 0 h 75"/>
                <a:gd name="T10" fmla="*/ 3 w 112"/>
                <a:gd name="T11" fmla="*/ 4 h 7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2" h="75">
                  <a:moveTo>
                    <a:pt x="3" y="5"/>
                  </a:moveTo>
                  <a:lnTo>
                    <a:pt x="0" y="10"/>
                  </a:lnTo>
                  <a:lnTo>
                    <a:pt x="106" y="75"/>
                  </a:lnTo>
                  <a:lnTo>
                    <a:pt x="112" y="64"/>
                  </a:lnTo>
                  <a:lnTo>
                    <a:pt x="7" y="0"/>
                  </a:lnTo>
                  <a:lnTo>
                    <a:pt x="3" y="5"/>
                  </a:lnTo>
                  <a:close/>
                </a:path>
              </a:pathLst>
            </a:custGeom>
            <a:solidFill>
              <a:srgbClr val="0033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50" name="Freeform 545">
              <a:extLst>
                <a:ext uri="{FF2B5EF4-FFF2-40B4-BE49-F238E27FC236}">
                  <a16:creationId xmlns:a16="http://schemas.microsoft.com/office/drawing/2014/main" id="{1AD9B02B-94C8-4B70-5367-9971BBF3CF9E}"/>
                </a:ext>
              </a:extLst>
            </p:cNvPr>
            <p:cNvSpPr>
              <a:spLocks/>
            </p:cNvSpPr>
            <p:nvPr/>
          </p:nvSpPr>
          <p:spPr bwMode="auto">
            <a:xfrm>
              <a:off x="4288" y="2780"/>
              <a:ext cx="561" cy="444"/>
            </a:xfrm>
            <a:custGeom>
              <a:avLst/>
              <a:gdLst>
                <a:gd name="T0" fmla="*/ 557 w 626"/>
                <a:gd name="T1" fmla="*/ 440 h 499"/>
                <a:gd name="T2" fmla="*/ 561 w 626"/>
                <a:gd name="T3" fmla="*/ 436 h 499"/>
                <a:gd name="T4" fmla="*/ 6 w 626"/>
                <a:gd name="T5" fmla="*/ 0 h 499"/>
                <a:gd name="T6" fmla="*/ 0 w 626"/>
                <a:gd name="T7" fmla="*/ 8 h 499"/>
                <a:gd name="T8" fmla="*/ 554 w 626"/>
                <a:gd name="T9" fmla="*/ 444 h 499"/>
                <a:gd name="T10" fmla="*/ 557 w 626"/>
                <a:gd name="T11" fmla="*/ 440 h 49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26" h="499">
                  <a:moveTo>
                    <a:pt x="622" y="495"/>
                  </a:moveTo>
                  <a:lnTo>
                    <a:pt x="626" y="490"/>
                  </a:lnTo>
                  <a:lnTo>
                    <a:pt x="7" y="0"/>
                  </a:lnTo>
                  <a:lnTo>
                    <a:pt x="0" y="9"/>
                  </a:lnTo>
                  <a:lnTo>
                    <a:pt x="618" y="499"/>
                  </a:lnTo>
                  <a:lnTo>
                    <a:pt x="622" y="495"/>
                  </a:lnTo>
                  <a:close/>
                </a:path>
              </a:pathLst>
            </a:custGeom>
            <a:solidFill>
              <a:srgbClr val="00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51" name="Freeform 546">
              <a:extLst>
                <a:ext uri="{FF2B5EF4-FFF2-40B4-BE49-F238E27FC236}">
                  <a16:creationId xmlns:a16="http://schemas.microsoft.com/office/drawing/2014/main" id="{3443BFF0-410B-B685-CB7F-BFB9E01BA3F3}"/>
                </a:ext>
              </a:extLst>
            </p:cNvPr>
            <p:cNvSpPr>
              <a:spLocks/>
            </p:cNvSpPr>
            <p:nvPr/>
          </p:nvSpPr>
          <p:spPr bwMode="auto">
            <a:xfrm>
              <a:off x="4010" y="1712"/>
              <a:ext cx="501" cy="412"/>
            </a:xfrm>
            <a:custGeom>
              <a:avLst/>
              <a:gdLst>
                <a:gd name="T0" fmla="*/ 497 w 560"/>
                <a:gd name="T1" fmla="*/ 4 h 462"/>
                <a:gd name="T2" fmla="*/ 494 w 560"/>
                <a:gd name="T3" fmla="*/ 0 h 462"/>
                <a:gd name="T4" fmla="*/ 0 w 560"/>
                <a:gd name="T5" fmla="*/ 403 h 462"/>
                <a:gd name="T6" fmla="*/ 8 w 560"/>
                <a:gd name="T7" fmla="*/ 412 h 462"/>
                <a:gd name="T8" fmla="*/ 501 w 560"/>
                <a:gd name="T9" fmla="*/ 10 h 462"/>
                <a:gd name="T10" fmla="*/ 497 w 560"/>
                <a:gd name="T11" fmla="*/ 4 h 4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60" h="462">
                  <a:moveTo>
                    <a:pt x="556" y="5"/>
                  </a:moveTo>
                  <a:lnTo>
                    <a:pt x="552" y="0"/>
                  </a:lnTo>
                  <a:lnTo>
                    <a:pt x="0" y="452"/>
                  </a:lnTo>
                  <a:lnTo>
                    <a:pt x="9" y="462"/>
                  </a:lnTo>
                  <a:lnTo>
                    <a:pt x="560" y="11"/>
                  </a:lnTo>
                  <a:lnTo>
                    <a:pt x="556" y="5"/>
                  </a:lnTo>
                  <a:close/>
                </a:path>
              </a:pathLst>
            </a:custGeom>
            <a:solidFill>
              <a:srgbClr val="00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52" name="Freeform 547">
              <a:extLst>
                <a:ext uri="{FF2B5EF4-FFF2-40B4-BE49-F238E27FC236}">
                  <a16:creationId xmlns:a16="http://schemas.microsoft.com/office/drawing/2014/main" id="{BE695B68-5440-B83A-AD3D-9201FEAA7FB0}"/>
                </a:ext>
              </a:extLst>
            </p:cNvPr>
            <p:cNvSpPr>
              <a:spLocks/>
            </p:cNvSpPr>
            <p:nvPr/>
          </p:nvSpPr>
          <p:spPr bwMode="auto">
            <a:xfrm>
              <a:off x="2796" y="2664"/>
              <a:ext cx="494" cy="878"/>
            </a:xfrm>
            <a:custGeom>
              <a:avLst/>
              <a:gdLst>
                <a:gd name="T0" fmla="*/ 5 w 551"/>
                <a:gd name="T1" fmla="*/ 875 h 987"/>
                <a:gd name="T2" fmla="*/ 10 w 551"/>
                <a:gd name="T3" fmla="*/ 878 h 987"/>
                <a:gd name="T4" fmla="*/ 494 w 551"/>
                <a:gd name="T5" fmla="*/ 5 h 987"/>
                <a:gd name="T6" fmla="*/ 484 w 551"/>
                <a:gd name="T7" fmla="*/ 0 h 987"/>
                <a:gd name="T8" fmla="*/ 0 w 551"/>
                <a:gd name="T9" fmla="*/ 872 h 987"/>
                <a:gd name="T10" fmla="*/ 5 w 551"/>
                <a:gd name="T11" fmla="*/ 875 h 9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51" h="987">
                  <a:moveTo>
                    <a:pt x="6" y="984"/>
                  </a:moveTo>
                  <a:lnTo>
                    <a:pt x="11" y="987"/>
                  </a:lnTo>
                  <a:lnTo>
                    <a:pt x="551" y="6"/>
                  </a:lnTo>
                  <a:lnTo>
                    <a:pt x="540" y="0"/>
                  </a:lnTo>
                  <a:lnTo>
                    <a:pt x="0" y="980"/>
                  </a:lnTo>
                  <a:lnTo>
                    <a:pt x="6" y="984"/>
                  </a:lnTo>
                  <a:close/>
                </a:path>
              </a:pathLst>
            </a:custGeom>
            <a:solidFill>
              <a:srgbClr val="00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53" name="Freeform 548">
              <a:extLst>
                <a:ext uri="{FF2B5EF4-FFF2-40B4-BE49-F238E27FC236}">
                  <a16:creationId xmlns:a16="http://schemas.microsoft.com/office/drawing/2014/main" id="{01694324-0980-7DC1-420D-05C05DC9AD18}"/>
                </a:ext>
              </a:extLst>
            </p:cNvPr>
            <p:cNvSpPr>
              <a:spLocks/>
            </p:cNvSpPr>
            <p:nvPr/>
          </p:nvSpPr>
          <p:spPr bwMode="auto">
            <a:xfrm>
              <a:off x="2676" y="1641"/>
              <a:ext cx="607" cy="614"/>
            </a:xfrm>
            <a:custGeom>
              <a:avLst/>
              <a:gdLst>
                <a:gd name="T0" fmla="*/ 4 w 678"/>
                <a:gd name="T1" fmla="*/ 4 h 690"/>
                <a:gd name="T2" fmla="*/ 0 w 678"/>
                <a:gd name="T3" fmla="*/ 8 h 690"/>
                <a:gd name="T4" fmla="*/ 598 w 678"/>
                <a:gd name="T5" fmla="*/ 614 h 690"/>
                <a:gd name="T6" fmla="*/ 607 w 678"/>
                <a:gd name="T7" fmla="*/ 606 h 690"/>
                <a:gd name="T8" fmla="*/ 9 w 678"/>
                <a:gd name="T9" fmla="*/ 0 h 690"/>
                <a:gd name="T10" fmla="*/ 4 w 678"/>
                <a:gd name="T11" fmla="*/ 4 h 6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78" h="690">
                  <a:moveTo>
                    <a:pt x="5" y="4"/>
                  </a:moveTo>
                  <a:lnTo>
                    <a:pt x="0" y="9"/>
                  </a:lnTo>
                  <a:lnTo>
                    <a:pt x="668" y="690"/>
                  </a:lnTo>
                  <a:lnTo>
                    <a:pt x="678" y="681"/>
                  </a:lnTo>
                  <a:lnTo>
                    <a:pt x="10" y="0"/>
                  </a:lnTo>
                  <a:lnTo>
                    <a:pt x="5" y="4"/>
                  </a:lnTo>
                  <a:close/>
                </a:path>
              </a:pathLst>
            </a:custGeom>
            <a:solidFill>
              <a:srgbClr val="00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54" name="Freeform 549">
              <a:extLst>
                <a:ext uri="{FF2B5EF4-FFF2-40B4-BE49-F238E27FC236}">
                  <a16:creationId xmlns:a16="http://schemas.microsoft.com/office/drawing/2014/main" id="{9AF8075A-0FE7-9C8A-89F8-F484B5F76898}"/>
                </a:ext>
              </a:extLst>
            </p:cNvPr>
            <p:cNvSpPr>
              <a:spLocks/>
            </p:cNvSpPr>
            <p:nvPr/>
          </p:nvSpPr>
          <p:spPr bwMode="auto">
            <a:xfrm>
              <a:off x="3038" y="1316"/>
              <a:ext cx="600" cy="328"/>
            </a:xfrm>
            <a:custGeom>
              <a:avLst/>
              <a:gdLst>
                <a:gd name="T0" fmla="*/ 29 w 671"/>
                <a:gd name="T1" fmla="*/ 294 h 368"/>
                <a:gd name="T2" fmla="*/ 68 w 671"/>
                <a:gd name="T3" fmla="*/ 231 h 368"/>
                <a:gd name="T4" fmla="*/ 112 w 671"/>
                <a:gd name="T5" fmla="*/ 175 h 368"/>
                <a:gd name="T6" fmla="*/ 157 w 671"/>
                <a:gd name="T7" fmla="*/ 127 h 368"/>
                <a:gd name="T8" fmla="*/ 205 w 671"/>
                <a:gd name="T9" fmla="*/ 87 h 368"/>
                <a:gd name="T10" fmla="*/ 254 w 671"/>
                <a:gd name="T11" fmla="*/ 54 h 368"/>
                <a:gd name="T12" fmla="*/ 301 w 671"/>
                <a:gd name="T13" fmla="*/ 32 h 368"/>
                <a:gd name="T14" fmla="*/ 350 w 671"/>
                <a:gd name="T15" fmla="*/ 17 h 368"/>
                <a:gd name="T16" fmla="*/ 393 w 671"/>
                <a:gd name="T17" fmla="*/ 12 h 368"/>
                <a:gd name="T18" fmla="*/ 436 w 671"/>
                <a:gd name="T19" fmla="*/ 15 h 368"/>
                <a:gd name="T20" fmla="*/ 476 w 671"/>
                <a:gd name="T21" fmla="*/ 27 h 368"/>
                <a:gd name="T22" fmla="*/ 510 w 671"/>
                <a:gd name="T23" fmla="*/ 49 h 368"/>
                <a:gd name="T24" fmla="*/ 538 w 671"/>
                <a:gd name="T25" fmla="*/ 81 h 368"/>
                <a:gd name="T26" fmla="*/ 562 w 671"/>
                <a:gd name="T27" fmla="*/ 124 h 368"/>
                <a:gd name="T28" fmla="*/ 579 w 671"/>
                <a:gd name="T29" fmla="*/ 176 h 368"/>
                <a:gd name="T30" fmla="*/ 587 w 671"/>
                <a:gd name="T31" fmla="*/ 242 h 368"/>
                <a:gd name="T32" fmla="*/ 600 w 671"/>
                <a:gd name="T33" fmla="*/ 277 h 368"/>
                <a:gd name="T34" fmla="*/ 596 w 671"/>
                <a:gd name="T35" fmla="*/ 205 h 368"/>
                <a:gd name="T36" fmla="*/ 582 w 671"/>
                <a:gd name="T37" fmla="*/ 145 h 368"/>
                <a:gd name="T38" fmla="*/ 562 w 671"/>
                <a:gd name="T39" fmla="*/ 95 h 368"/>
                <a:gd name="T40" fmla="*/ 534 w 671"/>
                <a:gd name="T41" fmla="*/ 56 h 368"/>
                <a:gd name="T42" fmla="*/ 500 w 671"/>
                <a:gd name="T43" fmla="*/ 27 h 368"/>
                <a:gd name="T44" fmla="*/ 460 w 671"/>
                <a:gd name="T45" fmla="*/ 9 h 368"/>
                <a:gd name="T46" fmla="*/ 417 w 671"/>
                <a:gd name="T47" fmla="*/ 0 h 368"/>
                <a:gd name="T48" fmla="*/ 370 w 671"/>
                <a:gd name="T49" fmla="*/ 2 h 368"/>
                <a:gd name="T50" fmla="*/ 321 w 671"/>
                <a:gd name="T51" fmla="*/ 12 h 368"/>
                <a:gd name="T52" fmla="*/ 272 w 671"/>
                <a:gd name="T53" fmla="*/ 32 h 368"/>
                <a:gd name="T54" fmla="*/ 222 w 671"/>
                <a:gd name="T55" fmla="*/ 61 h 368"/>
                <a:gd name="T56" fmla="*/ 173 w 671"/>
                <a:gd name="T57" fmla="*/ 97 h 368"/>
                <a:gd name="T58" fmla="*/ 125 w 671"/>
                <a:gd name="T59" fmla="*/ 142 h 368"/>
                <a:gd name="T60" fmla="*/ 80 w 671"/>
                <a:gd name="T61" fmla="*/ 195 h 368"/>
                <a:gd name="T62" fmla="*/ 38 w 671"/>
                <a:gd name="T63" fmla="*/ 255 h 368"/>
                <a:gd name="T64" fmla="*/ 0 w 671"/>
                <a:gd name="T65" fmla="*/ 324 h 36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71" h="368">
                  <a:moveTo>
                    <a:pt x="12" y="368"/>
                  </a:moveTo>
                  <a:lnTo>
                    <a:pt x="32" y="330"/>
                  </a:lnTo>
                  <a:lnTo>
                    <a:pt x="54" y="293"/>
                  </a:lnTo>
                  <a:lnTo>
                    <a:pt x="76" y="259"/>
                  </a:lnTo>
                  <a:lnTo>
                    <a:pt x="100" y="226"/>
                  </a:lnTo>
                  <a:lnTo>
                    <a:pt x="125" y="196"/>
                  </a:lnTo>
                  <a:lnTo>
                    <a:pt x="150" y="168"/>
                  </a:lnTo>
                  <a:lnTo>
                    <a:pt x="176" y="143"/>
                  </a:lnTo>
                  <a:lnTo>
                    <a:pt x="202" y="119"/>
                  </a:lnTo>
                  <a:lnTo>
                    <a:pt x="229" y="98"/>
                  </a:lnTo>
                  <a:lnTo>
                    <a:pt x="256" y="79"/>
                  </a:lnTo>
                  <a:lnTo>
                    <a:pt x="284" y="61"/>
                  </a:lnTo>
                  <a:lnTo>
                    <a:pt x="310" y="48"/>
                  </a:lnTo>
                  <a:lnTo>
                    <a:pt x="337" y="36"/>
                  </a:lnTo>
                  <a:lnTo>
                    <a:pt x="364" y="26"/>
                  </a:lnTo>
                  <a:lnTo>
                    <a:pt x="391" y="19"/>
                  </a:lnTo>
                  <a:lnTo>
                    <a:pt x="416" y="15"/>
                  </a:lnTo>
                  <a:lnTo>
                    <a:pt x="440" y="13"/>
                  </a:lnTo>
                  <a:lnTo>
                    <a:pt x="465" y="14"/>
                  </a:lnTo>
                  <a:lnTo>
                    <a:pt x="488" y="17"/>
                  </a:lnTo>
                  <a:lnTo>
                    <a:pt x="510" y="22"/>
                  </a:lnTo>
                  <a:lnTo>
                    <a:pt x="532" y="30"/>
                  </a:lnTo>
                  <a:lnTo>
                    <a:pt x="552" y="42"/>
                  </a:lnTo>
                  <a:lnTo>
                    <a:pt x="570" y="55"/>
                  </a:lnTo>
                  <a:lnTo>
                    <a:pt x="587" y="71"/>
                  </a:lnTo>
                  <a:lnTo>
                    <a:pt x="602" y="91"/>
                  </a:lnTo>
                  <a:lnTo>
                    <a:pt x="616" y="113"/>
                  </a:lnTo>
                  <a:lnTo>
                    <a:pt x="629" y="139"/>
                  </a:lnTo>
                  <a:lnTo>
                    <a:pt x="639" y="167"/>
                  </a:lnTo>
                  <a:lnTo>
                    <a:pt x="647" y="198"/>
                  </a:lnTo>
                  <a:lnTo>
                    <a:pt x="653" y="233"/>
                  </a:lnTo>
                  <a:lnTo>
                    <a:pt x="657" y="271"/>
                  </a:lnTo>
                  <a:lnTo>
                    <a:pt x="658" y="311"/>
                  </a:lnTo>
                  <a:lnTo>
                    <a:pt x="671" y="311"/>
                  </a:lnTo>
                  <a:lnTo>
                    <a:pt x="670" y="269"/>
                  </a:lnTo>
                  <a:lnTo>
                    <a:pt x="666" y="230"/>
                  </a:lnTo>
                  <a:lnTo>
                    <a:pt x="660" y="195"/>
                  </a:lnTo>
                  <a:lnTo>
                    <a:pt x="651" y="163"/>
                  </a:lnTo>
                  <a:lnTo>
                    <a:pt x="641" y="133"/>
                  </a:lnTo>
                  <a:lnTo>
                    <a:pt x="628" y="107"/>
                  </a:lnTo>
                  <a:lnTo>
                    <a:pt x="613" y="83"/>
                  </a:lnTo>
                  <a:lnTo>
                    <a:pt x="597" y="63"/>
                  </a:lnTo>
                  <a:lnTo>
                    <a:pt x="579" y="45"/>
                  </a:lnTo>
                  <a:lnTo>
                    <a:pt x="559" y="30"/>
                  </a:lnTo>
                  <a:lnTo>
                    <a:pt x="537" y="19"/>
                  </a:lnTo>
                  <a:lnTo>
                    <a:pt x="514" y="10"/>
                  </a:lnTo>
                  <a:lnTo>
                    <a:pt x="490" y="4"/>
                  </a:lnTo>
                  <a:lnTo>
                    <a:pt x="466" y="0"/>
                  </a:lnTo>
                  <a:lnTo>
                    <a:pt x="440" y="0"/>
                  </a:lnTo>
                  <a:lnTo>
                    <a:pt x="414" y="2"/>
                  </a:lnTo>
                  <a:lnTo>
                    <a:pt x="388" y="6"/>
                  </a:lnTo>
                  <a:lnTo>
                    <a:pt x="359" y="14"/>
                  </a:lnTo>
                  <a:lnTo>
                    <a:pt x="333" y="23"/>
                  </a:lnTo>
                  <a:lnTo>
                    <a:pt x="304" y="36"/>
                  </a:lnTo>
                  <a:lnTo>
                    <a:pt x="277" y="51"/>
                  </a:lnTo>
                  <a:lnTo>
                    <a:pt x="248" y="68"/>
                  </a:lnTo>
                  <a:lnTo>
                    <a:pt x="221" y="87"/>
                  </a:lnTo>
                  <a:lnTo>
                    <a:pt x="193" y="109"/>
                  </a:lnTo>
                  <a:lnTo>
                    <a:pt x="167" y="132"/>
                  </a:lnTo>
                  <a:lnTo>
                    <a:pt x="140" y="159"/>
                  </a:lnTo>
                  <a:lnTo>
                    <a:pt x="115" y="187"/>
                  </a:lnTo>
                  <a:lnTo>
                    <a:pt x="90" y="219"/>
                  </a:lnTo>
                  <a:lnTo>
                    <a:pt x="65" y="252"/>
                  </a:lnTo>
                  <a:lnTo>
                    <a:pt x="42" y="286"/>
                  </a:lnTo>
                  <a:lnTo>
                    <a:pt x="21" y="323"/>
                  </a:lnTo>
                  <a:lnTo>
                    <a:pt x="0" y="363"/>
                  </a:lnTo>
                  <a:lnTo>
                    <a:pt x="12" y="368"/>
                  </a:lnTo>
                  <a:close/>
                </a:path>
              </a:pathLst>
            </a:custGeom>
            <a:solidFill>
              <a:srgbClr val="0033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55" name="Freeform 550">
              <a:extLst>
                <a:ext uri="{FF2B5EF4-FFF2-40B4-BE49-F238E27FC236}">
                  <a16:creationId xmlns:a16="http://schemas.microsoft.com/office/drawing/2014/main" id="{72EDA350-FBCF-036C-4BA1-0F50C84B6BDB}"/>
                </a:ext>
              </a:extLst>
            </p:cNvPr>
            <p:cNvSpPr>
              <a:spLocks/>
            </p:cNvSpPr>
            <p:nvPr/>
          </p:nvSpPr>
          <p:spPr bwMode="auto">
            <a:xfrm>
              <a:off x="1994" y="2638"/>
              <a:ext cx="345" cy="117"/>
            </a:xfrm>
            <a:custGeom>
              <a:avLst/>
              <a:gdLst>
                <a:gd name="T0" fmla="*/ 335 w 386"/>
                <a:gd name="T1" fmla="*/ 53 h 132"/>
                <a:gd name="T2" fmla="*/ 315 w 386"/>
                <a:gd name="T3" fmla="*/ 35 h 132"/>
                <a:gd name="T4" fmla="*/ 294 w 386"/>
                <a:gd name="T5" fmla="*/ 21 h 132"/>
                <a:gd name="T6" fmla="*/ 274 w 386"/>
                <a:gd name="T7" fmla="*/ 11 h 132"/>
                <a:gd name="T8" fmla="*/ 253 w 386"/>
                <a:gd name="T9" fmla="*/ 4 h 132"/>
                <a:gd name="T10" fmla="*/ 232 w 386"/>
                <a:gd name="T11" fmla="*/ 0 h 132"/>
                <a:gd name="T12" fmla="*/ 212 w 386"/>
                <a:gd name="T13" fmla="*/ 0 h 132"/>
                <a:gd name="T14" fmla="*/ 191 w 386"/>
                <a:gd name="T15" fmla="*/ 1 h 132"/>
                <a:gd name="T16" fmla="*/ 170 w 386"/>
                <a:gd name="T17" fmla="*/ 6 h 132"/>
                <a:gd name="T18" fmla="*/ 148 w 386"/>
                <a:gd name="T19" fmla="*/ 13 h 132"/>
                <a:gd name="T20" fmla="*/ 128 w 386"/>
                <a:gd name="T21" fmla="*/ 23 h 132"/>
                <a:gd name="T22" fmla="*/ 105 w 386"/>
                <a:gd name="T23" fmla="*/ 35 h 132"/>
                <a:gd name="T24" fmla="*/ 83 w 386"/>
                <a:gd name="T25" fmla="*/ 49 h 132"/>
                <a:gd name="T26" fmla="*/ 60 w 386"/>
                <a:gd name="T27" fmla="*/ 63 h 132"/>
                <a:gd name="T28" fmla="*/ 36 w 386"/>
                <a:gd name="T29" fmla="*/ 80 h 132"/>
                <a:gd name="T30" fmla="*/ 12 w 386"/>
                <a:gd name="T31" fmla="*/ 98 h 132"/>
                <a:gd name="T32" fmla="*/ 6 w 386"/>
                <a:gd name="T33" fmla="*/ 117 h 132"/>
                <a:gd name="T34" fmla="*/ 31 w 386"/>
                <a:gd name="T35" fmla="*/ 99 h 132"/>
                <a:gd name="T36" fmla="*/ 55 w 386"/>
                <a:gd name="T37" fmla="*/ 82 h 132"/>
                <a:gd name="T38" fmla="*/ 78 w 386"/>
                <a:gd name="T39" fmla="*/ 66 h 132"/>
                <a:gd name="T40" fmla="*/ 100 w 386"/>
                <a:gd name="T41" fmla="*/ 51 h 132"/>
                <a:gd name="T42" fmla="*/ 122 w 386"/>
                <a:gd name="T43" fmla="*/ 39 h 132"/>
                <a:gd name="T44" fmla="*/ 143 w 386"/>
                <a:gd name="T45" fmla="*/ 29 h 132"/>
                <a:gd name="T46" fmla="*/ 164 w 386"/>
                <a:gd name="T47" fmla="*/ 21 h 132"/>
                <a:gd name="T48" fmla="*/ 184 w 386"/>
                <a:gd name="T49" fmla="*/ 15 h 132"/>
                <a:gd name="T50" fmla="*/ 203 w 386"/>
                <a:gd name="T51" fmla="*/ 12 h 132"/>
                <a:gd name="T52" fmla="*/ 223 w 386"/>
                <a:gd name="T53" fmla="*/ 12 h 132"/>
                <a:gd name="T54" fmla="*/ 241 w 386"/>
                <a:gd name="T55" fmla="*/ 13 h 132"/>
                <a:gd name="T56" fmla="*/ 260 w 386"/>
                <a:gd name="T57" fmla="*/ 18 h 132"/>
                <a:gd name="T58" fmla="*/ 278 w 386"/>
                <a:gd name="T59" fmla="*/ 27 h 132"/>
                <a:gd name="T60" fmla="*/ 298 w 386"/>
                <a:gd name="T61" fmla="*/ 38 h 132"/>
                <a:gd name="T62" fmla="*/ 317 w 386"/>
                <a:gd name="T63" fmla="*/ 53 h 132"/>
                <a:gd name="T64" fmla="*/ 336 w 386"/>
                <a:gd name="T65" fmla="*/ 72 h 13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86" h="132">
                  <a:moveTo>
                    <a:pt x="386" y="72"/>
                  </a:moveTo>
                  <a:lnTo>
                    <a:pt x="375" y="60"/>
                  </a:lnTo>
                  <a:lnTo>
                    <a:pt x="364" y="50"/>
                  </a:lnTo>
                  <a:lnTo>
                    <a:pt x="352" y="40"/>
                  </a:lnTo>
                  <a:lnTo>
                    <a:pt x="341" y="32"/>
                  </a:lnTo>
                  <a:lnTo>
                    <a:pt x="329" y="24"/>
                  </a:lnTo>
                  <a:lnTo>
                    <a:pt x="318" y="18"/>
                  </a:lnTo>
                  <a:lnTo>
                    <a:pt x="307" y="12"/>
                  </a:lnTo>
                  <a:lnTo>
                    <a:pt x="295" y="8"/>
                  </a:lnTo>
                  <a:lnTo>
                    <a:pt x="283" y="5"/>
                  </a:lnTo>
                  <a:lnTo>
                    <a:pt x="272" y="1"/>
                  </a:lnTo>
                  <a:lnTo>
                    <a:pt x="260" y="0"/>
                  </a:lnTo>
                  <a:lnTo>
                    <a:pt x="249" y="0"/>
                  </a:lnTo>
                  <a:lnTo>
                    <a:pt x="237" y="0"/>
                  </a:lnTo>
                  <a:lnTo>
                    <a:pt x="226" y="0"/>
                  </a:lnTo>
                  <a:lnTo>
                    <a:pt x="214" y="1"/>
                  </a:lnTo>
                  <a:lnTo>
                    <a:pt x="202" y="4"/>
                  </a:lnTo>
                  <a:lnTo>
                    <a:pt x="190" y="7"/>
                  </a:lnTo>
                  <a:lnTo>
                    <a:pt x="178" y="11"/>
                  </a:lnTo>
                  <a:lnTo>
                    <a:pt x="166" y="15"/>
                  </a:lnTo>
                  <a:lnTo>
                    <a:pt x="155" y="20"/>
                  </a:lnTo>
                  <a:lnTo>
                    <a:pt x="143" y="26"/>
                  </a:lnTo>
                  <a:lnTo>
                    <a:pt x="130" y="32"/>
                  </a:lnTo>
                  <a:lnTo>
                    <a:pt x="118" y="39"/>
                  </a:lnTo>
                  <a:lnTo>
                    <a:pt x="105" y="47"/>
                  </a:lnTo>
                  <a:lnTo>
                    <a:pt x="93" y="55"/>
                  </a:lnTo>
                  <a:lnTo>
                    <a:pt x="79" y="63"/>
                  </a:lnTo>
                  <a:lnTo>
                    <a:pt x="67" y="71"/>
                  </a:lnTo>
                  <a:lnTo>
                    <a:pt x="54" y="81"/>
                  </a:lnTo>
                  <a:lnTo>
                    <a:pt x="40" y="90"/>
                  </a:lnTo>
                  <a:lnTo>
                    <a:pt x="27" y="100"/>
                  </a:lnTo>
                  <a:lnTo>
                    <a:pt x="13" y="110"/>
                  </a:lnTo>
                  <a:lnTo>
                    <a:pt x="0" y="121"/>
                  </a:lnTo>
                  <a:lnTo>
                    <a:pt x="7" y="132"/>
                  </a:lnTo>
                  <a:lnTo>
                    <a:pt x="21" y="122"/>
                  </a:lnTo>
                  <a:lnTo>
                    <a:pt x="35" y="112"/>
                  </a:lnTo>
                  <a:lnTo>
                    <a:pt x="49" y="101"/>
                  </a:lnTo>
                  <a:lnTo>
                    <a:pt x="62" y="92"/>
                  </a:lnTo>
                  <a:lnTo>
                    <a:pt x="74" y="83"/>
                  </a:lnTo>
                  <a:lnTo>
                    <a:pt x="87" y="74"/>
                  </a:lnTo>
                  <a:lnTo>
                    <a:pt x="100" y="66"/>
                  </a:lnTo>
                  <a:lnTo>
                    <a:pt x="112" y="58"/>
                  </a:lnTo>
                  <a:lnTo>
                    <a:pt x="124" y="50"/>
                  </a:lnTo>
                  <a:lnTo>
                    <a:pt x="137" y="44"/>
                  </a:lnTo>
                  <a:lnTo>
                    <a:pt x="148" y="38"/>
                  </a:lnTo>
                  <a:lnTo>
                    <a:pt x="160" y="33"/>
                  </a:lnTo>
                  <a:lnTo>
                    <a:pt x="171" y="28"/>
                  </a:lnTo>
                  <a:lnTo>
                    <a:pt x="183" y="24"/>
                  </a:lnTo>
                  <a:lnTo>
                    <a:pt x="194" y="20"/>
                  </a:lnTo>
                  <a:lnTo>
                    <a:pt x="206" y="17"/>
                  </a:lnTo>
                  <a:lnTo>
                    <a:pt x="216" y="15"/>
                  </a:lnTo>
                  <a:lnTo>
                    <a:pt x="227" y="14"/>
                  </a:lnTo>
                  <a:lnTo>
                    <a:pt x="237" y="13"/>
                  </a:lnTo>
                  <a:lnTo>
                    <a:pt x="249" y="13"/>
                  </a:lnTo>
                  <a:lnTo>
                    <a:pt x="259" y="14"/>
                  </a:lnTo>
                  <a:lnTo>
                    <a:pt x="270" y="15"/>
                  </a:lnTo>
                  <a:lnTo>
                    <a:pt x="280" y="18"/>
                  </a:lnTo>
                  <a:lnTo>
                    <a:pt x="291" y="20"/>
                  </a:lnTo>
                  <a:lnTo>
                    <a:pt x="301" y="24"/>
                  </a:lnTo>
                  <a:lnTo>
                    <a:pt x="311" y="30"/>
                  </a:lnTo>
                  <a:lnTo>
                    <a:pt x="323" y="35"/>
                  </a:lnTo>
                  <a:lnTo>
                    <a:pt x="333" y="43"/>
                  </a:lnTo>
                  <a:lnTo>
                    <a:pt x="344" y="50"/>
                  </a:lnTo>
                  <a:lnTo>
                    <a:pt x="355" y="60"/>
                  </a:lnTo>
                  <a:lnTo>
                    <a:pt x="366" y="70"/>
                  </a:lnTo>
                  <a:lnTo>
                    <a:pt x="376" y="81"/>
                  </a:lnTo>
                  <a:lnTo>
                    <a:pt x="386" y="72"/>
                  </a:lnTo>
                  <a:close/>
                </a:path>
              </a:pathLst>
            </a:custGeom>
            <a:solidFill>
              <a:srgbClr val="0033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56" name="Freeform 551">
              <a:extLst>
                <a:ext uri="{FF2B5EF4-FFF2-40B4-BE49-F238E27FC236}">
                  <a16:creationId xmlns:a16="http://schemas.microsoft.com/office/drawing/2014/main" id="{8B543DE2-8E3E-3F13-11EE-8EFB6C72A2A8}"/>
                </a:ext>
              </a:extLst>
            </p:cNvPr>
            <p:cNvSpPr>
              <a:spLocks/>
            </p:cNvSpPr>
            <p:nvPr/>
          </p:nvSpPr>
          <p:spPr bwMode="auto">
            <a:xfrm>
              <a:off x="2331" y="2702"/>
              <a:ext cx="360" cy="111"/>
            </a:xfrm>
            <a:custGeom>
              <a:avLst/>
              <a:gdLst>
                <a:gd name="T0" fmla="*/ 354 w 402"/>
                <a:gd name="T1" fmla="*/ 68 h 125"/>
                <a:gd name="T2" fmla="*/ 327 w 402"/>
                <a:gd name="T3" fmla="*/ 82 h 125"/>
                <a:gd name="T4" fmla="*/ 299 w 402"/>
                <a:gd name="T5" fmla="*/ 91 h 125"/>
                <a:gd name="T6" fmla="*/ 272 w 402"/>
                <a:gd name="T7" fmla="*/ 96 h 125"/>
                <a:gd name="T8" fmla="*/ 246 w 402"/>
                <a:gd name="T9" fmla="*/ 99 h 125"/>
                <a:gd name="T10" fmla="*/ 220 w 402"/>
                <a:gd name="T11" fmla="*/ 99 h 125"/>
                <a:gd name="T12" fmla="*/ 196 w 402"/>
                <a:gd name="T13" fmla="*/ 98 h 125"/>
                <a:gd name="T14" fmla="*/ 172 w 402"/>
                <a:gd name="T15" fmla="*/ 93 h 125"/>
                <a:gd name="T16" fmla="*/ 149 w 402"/>
                <a:gd name="T17" fmla="*/ 87 h 125"/>
                <a:gd name="T18" fmla="*/ 125 w 402"/>
                <a:gd name="T19" fmla="*/ 79 h 125"/>
                <a:gd name="T20" fmla="*/ 105 w 402"/>
                <a:gd name="T21" fmla="*/ 69 h 125"/>
                <a:gd name="T22" fmla="*/ 85 w 402"/>
                <a:gd name="T23" fmla="*/ 59 h 125"/>
                <a:gd name="T24" fmla="*/ 67 w 402"/>
                <a:gd name="T25" fmla="*/ 48 h 125"/>
                <a:gd name="T26" fmla="*/ 50 w 402"/>
                <a:gd name="T27" fmla="*/ 36 h 125"/>
                <a:gd name="T28" fmla="*/ 35 w 402"/>
                <a:gd name="T29" fmla="*/ 24 h 125"/>
                <a:gd name="T30" fmla="*/ 21 w 402"/>
                <a:gd name="T31" fmla="*/ 12 h 125"/>
                <a:gd name="T32" fmla="*/ 9 w 402"/>
                <a:gd name="T33" fmla="*/ 0 h 125"/>
                <a:gd name="T34" fmla="*/ 7 w 402"/>
                <a:gd name="T35" fmla="*/ 14 h 125"/>
                <a:gd name="T36" fmla="*/ 20 w 402"/>
                <a:gd name="T37" fmla="*/ 27 h 125"/>
                <a:gd name="T38" fmla="*/ 35 w 402"/>
                <a:gd name="T39" fmla="*/ 39 h 125"/>
                <a:gd name="T40" fmla="*/ 51 w 402"/>
                <a:gd name="T41" fmla="*/ 52 h 125"/>
                <a:gd name="T42" fmla="*/ 70 w 402"/>
                <a:gd name="T43" fmla="*/ 64 h 125"/>
                <a:gd name="T44" fmla="*/ 90 w 402"/>
                <a:gd name="T45" fmla="*/ 75 h 125"/>
                <a:gd name="T46" fmla="*/ 110 w 402"/>
                <a:gd name="T47" fmla="*/ 86 h 125"/>
                <a:gd name="T48" fmla="*/ 133 w 402"/>
                <a:gd name="T49" fmla="*/ 94 h 125"/>
                <a:gd name="T50" fmla="*/ 157 w 402"/>
                <a:gd name="T51" fmla="*/ 102 h 125"/>
                <a:gd name="T52" fmla="*/ 182 w 402"/>
                <a:gd name="T53" fmla="*/ 107 h 125"/>
                <a:gd name="T54" fmla="*/ 207 w 402"/>
                <a:gd name="T55" fmla="*/ 111 h 125"/>
                <a:gd name="T56" fmla="*/ 234 w 402"/>
                <a:gd name="T57" fmla="*/ 111 h 125"/>
                <a:gd name="T58" fmla="*/ 261 w 402"/>
                <a:gd name="T59" fmla="*/ 110 h 125"/>
                <a:gd name="T60" fmla="*/ 288 w 402"/>
                <a:gd name="T61" fmla="*/ 106 h 125"/>
                <a:gd name="T62" fmla="*/ 317 w 402"/>
                <a:gd name="T63" fmla="*/ 98 h 125"/>
                <a:gd name="T64" fmla="*/ 345 w 402"/>
                <a:gd name="T65" fmla="*/ 86 h 125"/>
                <a:gd name="T66" fmla="*/ 360 w 402"/>
                <a:gd name="T67" fmla="*/ 78 h 125"/>
                <a:gd name="T68" fmla="*/ 360 w 402"/>
                <a:gd name="T69" fmla="*/ 78 h 125"/>
                <a:gd name="T70" fmla="*/ 352 w 402"/>
                <a:gd name="T71" fmla="*/ 69 h 12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02" h="125">
                  <a:moveTo>
                    <a:pt x="393" y="78"/>
                  </a:moveTo>
                  <a:lnTo>
                    <a:pt x="395" y="77"/>
                  </a:lnTo>
                  <a:lnTo>
                    <a:pt x="379" y="84"/>
                  </a:lnTo>
                  <a:lnTo>
                    <a:pt x="365" y="92"/>
                  </a:lnTo>
                  <a:lnTo>
                    <a:pt x="350" y="97"/>
                  </a:lnTo>
                  <a:lnTo>
                    <a:pt x="334" y="102"/>
                  </a:lnTo>
                  <a:lnTo>
                    <a:pt x="318" y="106"/>
                  </a:lnTo>
                  <a:lnTo>
                    <a:pt x="304" y="108"/>
                  </a:lnTo>
                  <a:lnTo>
                    <a:pt x="290" y="111"/>
                  </a:lnTo>
                  <a:lnTo>
                    <a:pt x="275" y="111"/>
                  </a:lnTo>
                  <a:lnTo>
                    <a:pt x="261" y="112"/>
                  </a:lnTo>
                  <a:lnTo>
                    <a:pt x="246" y="112"/>
                  </a:lnTo>
                  <a:lnTo>
                    <a:pt x="232" y="111"/>
                  </a:lnTo>
                  <a:lnTo>
                    <a:pt x="219" y="110"/>
                  </a:lnTo>
                  <a:lnTo>
                    <a:pt x="206" y="107"/>
                  </a:lnTo>
                  <a:lnTo>
                    <a:pt x="192" y="105"/>
                  </a:lnTo>
                  <a:lnTo>
                    <a:pt x="178" y="102"/>
                  </a:lnTo>
                  <a:lnTo>
                    <a:pt x="166" y="98"/>
                  </a:lnTo>
                  <a:lnTo>
                    <a:pt x="153" y="93"/>
                  </a:lnTo>
                  <a:lnTo>
                    <a:pt x="140" y="89"/>
                  </a:lnTo>
                  <a:lnTo>
                    <a:pt x="129" y="83"/>
                  </a:lnTo>
                  <a:lnTo>
                    <a:pt x="117" y="78"/>
                  </a:lnTo>
                  <a:lnTo>
                    <a:pt x="107" y="72"/>
                  </a:lnTo>
                  <a:lnTo>
                    <a:pt x="95" y="67"/>
                  </a:lnTo>
                  <a:lnTo>
                    <a:pt x="84" y="60"/>
                  </a:lnTo>
                  <a:lnTo>
                    <a:pt x="75" y="54"/>
                  </a:lnTo>
                  <a:lnTo>
                    <a:pt x="66" y="47"/>
                  </a:lnTo>
                  <a:lnTo>
                    <a:pt x="56" y="40"/>
                  </a:lnTo>
                  <a:lnTo>
                    <a:pt x="47" y="34"/>
                  </a:lnTo>
                  <a:lnTo>
                    <a:pt x="39" y="27"/>
                  </a:lnTo>
                  <a:lnTo>
                    <a:pt x="31" y="20"/>
                  </a:lnTo>
                  <a:lnTo>
                    <a:pt x="23" y="13"/>
                  </a:lnTo>
                  <a:lnTo>
                    <a:pt x="16" y="7"/>
                  </a:lnTo>
                  <a:lnTo>
                    <a:pt x="10" y="0"/>
                  </a:lnTo>
                  <a:lnTo>
                    <a:pt x="0" y="9"/>
                  </a:lnTo>
                  <a:lnTo>
                    <a:pt x="8" y="16"/>
                  </a:lnTo>
                  <a:lnTo>
                    <a:pt x="14" y="22"/>
                  </a:lnTo>
                  <a:lnTo>
                    <a:pt x="22" y="30"/>
                  </a:lnTo>
                  <a:lnTo>
                    <a:pt x="30" y="36"/>
                  </a:lnTo>
                  <a:lnTo>
                    <a:pt x="39" y="44"/>
                  </a:lnTo>
                  <a:lnTo>
                    <a:pt x="48" y="51"/>
                  </a:lnTo>
                  <a:lnTo>
                    <a:pt x="57" y="59"/>
                  </a:lnTo>
                  <a:lnTo>
                    <a:pt x="67" y="65"/>
                  </a:lnTo>
                  <a:lnTo>
                    <a:pt x="78" y="72"/>
                  </a:lnTo>
                  <a:lnTo>
                    <a:pt x="89" y="78"/>
                  </a:lnTo>
                  <a:lnTo>
                    <a:pt x="100" y="84"/>
                  </a:lnTo>
                  <a:lnTo>
                    <a:pt x="112" y="91"/>
                  </a:lnTo>
                  <a:lnTo>
                    <a:pt x="123" y="97"/>
                  </a:lnTo>
                  <a:lnTo>
                    <a:pt x="136" y="102"/>
                  </a:lnTo>
                  <a:lnTo>
                    <a:pt x="149" y="106"/>
                  </a:lnTo>
                  <a:lnTo>
                    <a:pt x="161" y="110"/>
                  </a:lnTo>
                  <a:lnTo>
                    <a:pt x="175" y="115"/>
                  </a:lnTo>
                  <a:lnTo>
                    <a:pt x="188" y="118"/>
                  </a:lnTo>
                  <a:lnTo>
                    <a:pt x="203" y="120"/>
                  </a:lnTo>
                  <a:lnTo>
                    <a:pt x="217" y="123"/>
                  </a:lnTo>
                  <a:lnTo>
                    <a:pt x="231" y="125"/>
                  </a:lnTo>
                  <a:lnTo>
                    <a:pt x="246" y="125"/>
                  </a:lnTo>
                  <a:lnTo>
                    <a:pt x="261" y="125"/>
                  </a:lnTo>
                  <a:lnTo>
                    <a:pt x="276" y="125"/>
                  </a:lnTo>
                  <a:lnTo>
                    <a:pt x="291" y="124"/>
                  </a:lnTo>
                  <a:lnTo>
                    <a:pt x="307" y="121"/>
                  </a:lnTo>
                  <a:lnTo>
                    <a:pt x="322" y="119"/>
                  </a:lnTo>
                  <a:lnTo>
                    <a:pt x="337" y="115"/>
                  </a:lnTo>
                  <a:lnTo>
                    <a:pt x="354" y="110"/>
                  </a:lnTo>
                  <a:lnTo>
                    <a:pt x="369" y="104"/>
                  </a:lnTo>
                  <a:lnTo>
                    <a:pt x="385" y="97"/>
                  </a:lnTo>
                  <a:lnTo>
                    <a:pt x="402" y="89"/>
                  </a:lnTo>
                  <a:lnTo>
                    <a:pt x="402" y="88"/>
                  </a:lnTo>
                  <a:lnTo>
                    <a:pt x="402" y="89"/>
                  </a:lnTo>
                  <a:lnTo>
                    <a:pt x="402" y="88"/>
                  </a:lnTo>
                  <a:lnTo>
                    <a:pt x="393" y="78"/>
                  </a:lnTo>
                  <a:close/>
                </a:path>
              </a:pathLst>
            </a:custGeom>
            <a:solidFill>
              <a:srgbClr val="0033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57" name="Freeform 552">
              <a:extLst>
                <a:ext uri="{FF2B5EF4-FFF2-40B4-BE49-F238E27FC236}">
                  <a16:creationId xmlns:a16="http://schemas.microsoft.com/office/drawing/2014/main" id="{5A91301E-A0AC-395E-B9ED-3B8BBBD6A995}"/>
                </a:ext>
              </a:extLst>
            </p:cNvPr>
            <p:cNvSpPr>
              <a:spLocks/>
            </p:cNvSpPr>
            <p:nvPr/>
          </p:nvSpPr>
          <p:spPr bwMode="auto">
            <a:xfrm>
              <a:off x="2682" y="2660"/>
              <a:ext cx="139" cy="120"/>
            </a:xfrm>
            <a:custGeom>
              <a:avLst/>
              <a:gdLst>
                <a:gd name="T0" fmla="*/ 134 w 154"/>
                <a:gd name="T1" fmla="*/ 4 h 136"/>
                <a:gd name="T2" fmla="*/ 130 w 154"/>
                <a:gd name="T3" fmla="*/ 0 h 136"/>
                <a:gd name="T4" fmla="*/ 0 w 154"/>
                <a:gd name="T5" fmla="*/ 111 h 136"/>
                <a:gd name="T6" fmla="*/ 8 w 154"/>
                <a:gd name="T7" fmla="*/ 120 h 136"/>
                <a:gd name="T8" fmla="*/ 139 w 154"/>
                <a:gd name="T9" fmla="*/ 9 h 136"/>
                <a:gd name="T10" fmla="*/ 134 w 154"/>
                <a:gd name="T11" fmla="*/ 4 h 13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4" h="136">
                  <a:moveTo>
                    <a:pt x="149" y="5"/>
                  </a:moveTo>
                  <a:lnTo>
                    <a:pt x="144" y="0"/>
                  </a:lnTo>
                  <a:lnTo>
                    <a:pt x="0" y="126"/>
                  </a:lnTo>
                  <a:lnTo>
                    <a:pt x="9" y="136"/>
                  </a:lnTo>
                  <a:lnTo>
                    <a:pt x="154" y="10"/>
                  </a:lnTo>
                  <a:lnTo>
                    <a:pt x="149" y="5"/>
                  </a:lnTo>
                  <a:close/>
                </a:path>
              </a:pathLst>
            </a:custGeom>
            <a:solidFill>
              <a:srgbClr val="0033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58" name="Freeform 553">
              <a:extLst>
                <a:ext uri="{FF2B5EF4-FFF2-40B4-BE49-F238E27FC236}">
                  <a16:creationId xmlns:a16="http://schemas.microsoft.com/office/drawing/2014/main" id="{AAB52411-7EF8-1050-6B3E-6ED42827B8EC}"/>
                </a:ext>
              </a:extLst>
            </p:cNvPr>
            <p:cNvSpPr>
              <a:spLocks/>
            </p:cNvSpPr>
            <p:nvPr/>
          </p:nvSpPr>
          <p:spPr bwMode="auto">
            <a:xfrm>
              <a:off x="4518" y="844"/>
              <a:ext cx="199" cy="395"/>
            </a:xfrm>
            <a:custGeom>
              <a:avLst/>
              <a:gdLst>
                <a:gd name="T0" fmla="*/ 29 w 223"/>
                <a:gd name="T1" fmla="*/ 384 h 444"/>
                <a:gd name="T2" fmla="*/ 73 w 223"/>
                <a:gd name="T3" fmla="*/ 359 h 444"/>
                <a:gd name="T4" fmla="*/ 109 w 223"/>
                <a:gd name="T5" fmla="*/ 330 h 444"/>
                <a:gd name="T6" fmla="*/ 138 w 223"/>
                <a:gd name="T7" fmla="*/ 299 h 444"/>
                <a:gd name="T8" fmla="*/ 162 w 223"/>
                <a:gd name="T9" fmla="*/ 265 h 444"/>
                <a:gd name="T10" fmla="*/ 178 w 223"/>
                <a:gd name="T11" fmla="*/ 232 h 444"/>
                <a:gd name="T12" fmla="*/ 189 w 223"/>
                <a:gd name="T13" fmla="*/ 198 h 444"/>
                <a:gd name="T14" fmla="*/ 196 w 223"/>
                <a:gd name="T15" fmla="*/ 165 h 444"/>
                <a:gd name="T16" fmla="*/ 199 w 223"/>
                <a:gd name="T17" fmla="*/ 133 h 444"/>
                <a:gd name="T18" fmla="*/ 198 w 223"/>
                <a:gd name="T19" fmla="*/ 102 h 444"/>
                <a:gd name="T20" fmla="*/ 194 w 223"/>
                <a:gd name="T21" fmla="*/ 75 h 444"/>
                <a:gd name="T22" fmla="*/ 187 w 223"/>
                <a:gd name="T23" fmla="*/ 51 h 444"/>
                <a:gd name="T24" fmla="*/ 178 w 223"/>
                <a:gd name="T25" fmla="*/ 30 h 444"/>
                <a:gd name="T26" fmla="*/ 168 w 223"/>
                <a:gd name="T27" fmla="*/ 14 h 444"/>
                <a:gd name="T28" fmla="*/ 155 w 223"/>
                <a:gd name="T29" fmla="*/ 4 h 444"/>
                <a:gd name="T30" fmla="*/ 140 w 223"/>
                <a:gd name="T31" fmla="*/ 0 h 444"/>
                <a:gd name="T32" fmla="*/ 137 w 223"/>
                <a:gd name="T33" fmla="*/ 12 h 444"/>
                <a:gd name="T34" fmla="*/ 144 w 223"/>
                <a:gd name="T35" fmla="*/ 12 h 444"/>
                <a:gd name="T36" fmla="*/ 153 w 223"/>
                <a:gd name="T37" fmla="*/ 18 h 444"/>
                <a:gd name="T38" fmla="*/ 163 w 223"/>
                <a:gd name="T39" fmla="*/ 28 h 444"/>
                <a:gd name="T40" fmla="*/ 171 w 223"/>
                <a:gd name="T41" fmla="*/ 44 h 444"/>
                <a:gd name="T42" fmla="*/ 179 w 223"/>
                <a:gd name="T43" fmla="*/ 65 h 444"/>
                <a:gd name="T44" fmla="*/ 184 w 223"/>
                <a:gd name="T45" fmla="*/ 90 h 444"/>
                <a:gd name="T46" fmla="*/ 187 w 223"/>
                <a:gd name="T47" fmla="*/ 117 h 444"/>
                <a:gd name="T48" fmla="*/ 187 w 223"/>
                <a:gd name="T49" fmla="*/ 148 h 444"/>
                <a:gd name="T50" fmla="*/ 182 w 223"/>
                <a:gd name="T51" fmla="*/ 180 h 444"/>
                <a:gd name="T52" fmla="*/ 173 w 223"/>
                <a:gd name="T53" fmla="*/ 211 h 444"/>
                <a:gd name="T54" fmla="*/ 160 w 223"/>
                <a:gd name="T55" fmla="*/ 244 h 444"/>
                <a:gd name="T56" fmla="*/ 141 w 223"/>
                <a:gd name="T57" fmla="*/ 276 h 444"/>
                <a:gd name="T58" fmla="*/ 116 w 223"/>
                <a:gd name="T59" fmla="*/ 306 h 444"/>
                <a:gd name="T60" fmla="*/ 85 w 223"/>
                <a:gd name="T61" fmla="*/ 335 h 444"/>
                <a:gd name="T62" fmla="*/ 46 w 223"/>
                <a:gd name="T63" fmla="*/ 361 h 444"/>
                <a:gd name="T64" fmla="*/ 0 w 223"/>
                <a:gd name="T65" fmla="*/ 384 h 4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23" h="444">
                  <a:moveTo>
                    <a:pt x="5" y="444"/>
                  </a:moveTo>
                  <a:lnTo>
                    <a:pt x="33" y="432"/>
                  </a:lnTo>
                  <a:lnTo>
                    <a:pt x="58" y="418"/>
                  </a:lnTo>
                  <a:lnTo>
                    <a:pt x="82" y="403"/>
                  </a:lnTo>
                  <a:lnTo>
                    <a:pt x="103" y="387"/>
                  </a:lnTo>
                  <a:lnTo>
                    <a:pt x="122" y="371"/>
                  </a:lnTo>
                  <a:lnTo>
                    <a:pt x="140" y="353"/>
                  </a:lnTo>
                  <a:lnTo>
                    <a:pt x="155" y="336"/>
                  </a:lnTo>
                  <a:lnTo>
                    <a:pt x="169" y="318"/>
                  </a:lnTo>
                  <a:lnTo>
                    <a:pt x="181" y="298"/>
                  </a:lnTo>
                  <a:lnTo>
                    <a:pt x="191" y="280"/>
                  </a:lnTo>
                  <a:lnTo>
                    <a:pt x="199" y="261"/>
                  </a:lnTo>
                  <a:lnTo>
                    <a:pt x="206" y="242"/>
                  </a:lnTo>
                  <a:lnTo>
                    <a:pt x="212" y="222"/>
                  </a:lnTo>
                  <a:lnTo>
                    <a:pt x="217" y="203"/>
                  </a:lnTo>
                  <a:lnTo>
                    <a:pt x="220" y="185"/>
                  </a:lnTo>
                  <a:lnTo>
                    <a:pt x="222" y="167"/>
                  </a:lnTo>
                  <a:lnTo>
                    <a:pt x="223" y="149"/>
                  </a:lnTo>
                  <a:lnTo>
                    <a:pt x="223" y="132"/>
                  </a:lnTo>
                  <a:lnTo>
                    <a:pt x="222" y="115"/>
                  </a:lnTo>
                  <a:lnTo>
                    <a:pt x="220" y="99"/>
                  </a:lnTo>
                  <a:lnTo>
                    <a:pt x="217" y="84"/>
                  </a:lnTo>
                  <a:lnTo>
                    <a:pt x="214" y="70"/>
                  </a:lnTo>
                  <a:lnTo>
                    <a:pt x="209" y="57"/>
                  </a:lnTo>
                  <a:lnTo>
                    <a:pt x="205" y="44"/>
                  </a:lnTo>
                  <a:lnTo>
                    <a:pt x="199" y="34"/>
                  </a:lnTo>
                  <a:lnTo>
                    <a:pt x="193" y="24"/>
                  </a:lnTo>
                  <a:lnTo>
                    <a:pt x="188" y="16"/>
                  </a:lnTo>
                  <a:lnTo>
                    <a:pt x="181" y="10"/>
                  </a:lnTo>
                  <a:lnTo>
                    <a:pt x="174" y="5"/>
                  </a:lnTo>
                  <a:lnTo>
                    <a:pt x="164" y="2"/>
                  </a:lnTo>
                  <a:lnTo>
                    <a:pt x="157" y="0"/>
                  </a:lnTo>
                  <a:lnTo>
                    <a:pt x="148" y="2"/>
                  </a:lnTo>
                  <a:lnTo>
                    <a:pt x="153" y="13"/>
                  </a:lnTo>
                  <a:lnTo>
                    <a:pt x="157" y="13"/>
                  </a:lnTo>
                  <a:lnTo>
                    <a:pt x="161" y="13"/>
                  </a:lnTo>
                  <a:lnTo>
                    <a:pt x="166" y="16"/>
                  </a:lnTo>
                  <a:lnTo>
                    <a:pt x="172" y="20"/>
                  </a:lnTo>
                  <a:lnTo>
                    <a:pt x="177" y="25"/>
                  </a:lnTo>
                  <a:lnTo>
                    <a:pt x="183" y="31"/>
                  </a:lnTo>
                  <a:lnTo>
                    <a:pt x="188" y="40"/>
                  </a:lnTo>
                  <a:lnTo>
                    <a:pt x="192" y="50"/>
                  </a:lnTo>
                  <a:lnTo>
                    <a:pt x="197" y="61"/>
                  </a:lnTo>
                  <a:lnTo>
                    <a:pt x="201" y="73"/>
                  </a:lnTo>
                  <a:lnTo>
                    <a:pt x="204" y="86"/>
                  </a:lnTo>
                  <a:lnTo>
                    <a:pt x="206" y="101"/>
                  </a:lnTo>
                  <a:lnTo>
                    <a:pt x="209" y="116"/>
                  </a:lnTo>
                  <a:lnTo>
                    <a:pt x="210" y="132"/>
                  </a:lnTo>
                  <a:lnTo>
                    <a:pt x="210" y="149"/>
                  </a:lnTo>
                  <a:lnTo>
                    <a:pt x="209" y="166"/>
                  </a:lnTo>
                  <a:lnTo>
                    <a:pt x="207" y="183"/>
                  </a:lnTo>
                  <a:lnTo>
                    <a:pt x="204" y="202"/>
                  </a:lnTo>
                  <a:lnTo>
                    <a:pt x="199" y="219"/>
                  </a:lnTo>
                  <a:lnTo>
                    <a:pt x="194" y="237"/>
                  </a:lnTo>
                  <a:lnTo>
                    <a:pt x="188" y="255"/>
                  </a:lnTo>
                  <a:lnTo>
                    <a:pt x="179" y="274"/>
                  </a:lnTo>
                  <a:lnTo>
                    <a:pt x="169" y="292"/>
                  </a:lnTo>
                  <a:lnTo>
                    <a:pt x="158" y="310"/>
                  </a:lnTo>
                  <a:lnTo>
                    <a:pt x="145" y="327"/>
                  </a:lnTo>
                  <a:lnTo>
                    <a:pt x="130" y="344"/>
                  </a:lnTo>
                  <a:lnTo>
                    <a:pt x="113" y="361"/>
                  </a:lnTo>
                  <a:lnTo>
                    <a:pt x="95" y="377"/>
                  </a:lnTo>
                  <a:lnTo>
                    <a:pt x="74" y="392"/>
                  </a:lnTo>
                  <a:lnTo>
                    <a:pt x="52" y="406"/>
                  </a:lnTo>
                  <a:lnTo>
                    <a:pt x="28" y="419"/>
                  </a:lnTo>
                  <a:lnTo>
                    <a:pt x="0" y="432"/>
                  </a:lnTo>
                  <a:lnTo>
                    <a:pt x="5" y="444"/>
                  </a:lnTo>
                  <a:close/>
                </a:path>
              </a:pathLst>
            </a:custGeom>
            <a:solidFill>
              <a:srgbClr val="0033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59" name="Freeform 554">
              <a:extLst>
                <a:ext uri="{FF2B5EF4-FFF2-40B4-BE49-F238E27FC236}">
                  <a16:creationId xmlns:a16="http://schemas.microsoft.com/office/drawing/2014/main" id="{6DA4C69A-324F-058E-EBEC-C6F43CEFDBBB}"/>
                </a:ext>
              </a:extLst>
            </p:cNvPr>
            <p:cNvSpPr>
              <a:spLocks/>
            </p:cNvSpPr>
            <p:nvPr/>
          </p:nvSpPr>
          <p:spPr bwMode="auto">
            <a:xfrm>
              <a:off x="4815" y="1768"/>
              <a:ext cx="420" cy="506"/>
            </a:xfrm>
            <a:custGeom>
              <a:avLst/>
              <a:gdLst>
                <a:gd name="T0" fmla="*/ 40 w 469"/>
                <a:gd name="T1" fmla="*/ 33 h 568"/>
                <a:gd name="T2" fmla="*/ 109 w 469"/>
                <a:gd name="T3" fmla="*/ 18 h 568"/>
                <a:gd name="T4" fmla="*/ 172 w 469"/>
                <a:gd name="T5" fmla="*/ 12 h 568"/>
                <a:gd name="T6" fmla="*/ 227 w 469"/>
                <a:gd name="T7" fmla="*/ 14 h 568"/>
                <a:gd name="T8" fmla="*/ 276 w 469"/>
                <a:gd name="T9" fmla="*/ 24 h 568"/>
                <a:gd name="T10" fmla="*/ 317 w 469"/>
                <a:gd name="T11" fmla="*/ 42 h 568"/>
                <a:gd name="T12" fmla="*/ 351 w 469"/>
                <a:gd name="T13" fmla="*/ 66 h 568"/>
                <a:gd name="T14" fmla="*/ 377 w 469"/>
                <a:gd name="T15" fmla="*/ 96 h 568"/>
                <a:gd name="T16" fmla="*/ 395 w 469"/>
                <a:gd name="T17" fmla="*/ 131 h 568"/>
                <a:gd name="T18" fmla="*/ 406 w 469"/>
                <a:gd name="T19" fmla="*/ 171 h 568"/>
                <a:gd name="T20" fmla="*/ 407 w 469"/>
                <a:gd name="T21" fmla="*/ 214 h 568"/>
                <a:gd name="T22" fmla="*/ 401 w 469"/>
                <a:gd name="T23" fmla="*/ 261 h 568"/>
                <a:gd name="T24" fmla="*/ 386 w 469"/>
                <a:gd name="T25" fmla="*/ 312 h 568"/>
                <a:gd name="T26" fmla="*/ 361 w 469"/>
                <a:gd name="T27" fmla="*/ 363 h 568"/>
                <a:gd name="T28" fmla="*/ 326 w 469"/>
                <a:gd name="T29" fmla="*/ 418 h 568"/>
                <a:gd name="T30" fmla="*/ 281 w 469"/>
                <a:gd name="T31" fmla="*/ 471 h 568"/>
                <a:gd name="T32" fmla="*/ 264 w 469"/>
                <a:gd name="T33" fmla="*/ 506 h 568"/>
                <a:gd name="T34" fmla="*/ 314 w 469"/>
                <a:gd name="T35" fmla="*/ 452 h 568"/>
                <a:gd name="T36" fmla="*/ 355 w 469"/>
                <a:gd name="T37" fmla="*/ 396 h 568"/>
                <a:gd name="T38" fmla="*/ 385 w 469"/>
                <a:gd name="T39" fmla="*/ 343 h 568"/>
                <a:gd name="T40" fmla="*/ 406 w 469"/>
                <a:gd name="T41" fmla="*/ 290 h 568"/>
                <a:gd name="T42" fmla="*/ 418 w 469"/>
                <a:gd name="T43" fmla="*/ 239 h 568"/>
                <a:gd name="T44" fmla="*/ 420 w 469"/>
                <a:gd name="T45" fmla="*/ 192 h 568"/>
                <a:gd name="T46" fmla="*/ 414 w 469"/>
                <a:gd name="T47" fmla="*/ 147 h 568"/>
                <a:gd name="T48" fmla="*/ 398 w 469"/>
                <a:gd name="T49" fmla="*/ 108 h 568"/>
                <a:gd name="T50" fmla="*/ 374 w 469"/>
                <a:gd name="T51" fmla="*/ 72 h 568"/>
                <a:gd name="T52" fmla="*/ 342 w 469"/>
                <a:gd name="T53" fmla="*/ 44 h 568"/>
                <a:gd name="T54" fmla="*/ 302 w 469"/>
                <a:gd name="T55" fmla="*/ 22 h 568"/>
                <a:gd name="T56" fmla="*/ 255 w 469"/>
                <a:gd name="T57" fmla="*/ 7 h 568"/>
                <a:gd name="T58" fmla="*/ 201 w 469"/>
                <a:gd name="T59" fmla="*/ 0 h 568"/>
                <a:gd name="T60" fmla="*/ 140 w 469"/>
                <a:gd name="T61" fmla="*/ 2 h 568"/>
                <a:gd name="T62" fmla="*/ 73 w 469"/>
                <a:gd name="T63" fmla="*/ 13 h 568"/>
                <a:gd name="T64" fmla="*/ 0 w 469"/>
                <a:gd name="T65" fmla="*/ 34 h 56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69" h="568">
                  <a:moveTo>
                    <a:pt x="4" y="50"/>
                  </a:moveTo>
                  <a:lnTo>
                    <a:pt x="45" y="37"/>
                  </a:lnTo>
                  <a:lnTo>
                    <a:pt x="84" y="28"/>
                  </a:lnTo>
                  <a:lnTo>
                    <a:pt x="122" y="20"/>
                  </a:lnTo>
                  <a:lnTo>
                    <a:pt x="158" y="16"/>
                  </a:lnTo>
                  <a:lnTo>
                    <a:pt x="192" y="13"/>
                  </a:lnTo>
                  <a:lnTo>
                    <a:pt x="224" y="13"/>
                  </a:lnTo>
                  <a:lnTo>
                    <a:pt x="253" y="16"/>
                  </a:lnTo>
                  <a:lnTo>
                    <a:pt x="282" y="21"/>
                  </a:lnTo>
                  <a:lnTo>
                    <a:pt x="308" y="27"/>
                  </a:lnTo>
                  <a:lnTo>
                    <a:pt x="332" y="36"/>
                  </a:lnTo>
                  <a:lnTo>
                    <a:pt x="354" y="47"/>
                  </a:lnTo>
                  <a:lnTo>
                    <a:pt x="374" y="60"/>
                  </a:lnTo>
                  <a:lnTo>
                    <a:pt x="392" y="74"/>
                  </a:lnTo>
                  <a:lnTo>
                    <a:pt x="407" y="91"/>
                  </a:lnTo>
                  <a:lnTo>
                    <a:pt x="421" y="108"/>
                  </a:lnTo>
                  <a:lnTo>
                    <a:pt x="432" y="127"/>
                  </a:lnTo>
                  <a:lnTo>
                    <a:pt x="441" y="147"/>
                  </a:lnTo>
                  <a:lnTo>
                    <a:pt x="448" y="169"/>
                  </a:lnTo>
                  <a:lnTo>
                    <a:pt x="453" y="192"/>
                  </a:lnTo>
                  <a:lnTo>
                    <a:pt x="455" y="216"/>
                  </a:lnTo>
                  <a:lnTo>
                    <a:pt x="455" y="240"/>
                  </a:lnTo>
                  <a:lnTo>
                    <a:pt x="453" y="267"/>
                  </a:lnTo>
                  <a:lnTo>
                    <a:pt x="448" y="293"/>
                  </a:lnTo>
                  <a:lnTo>
                    <a:pt x="441" y="321"/>
                  </a:lnTo>
                  <a:lnTo>
                    <a:pt x="431" y="350"/>
                  </a:lnTo>
                  <a:lnTo>
                    <a:pt x="418" y="379"/>
                  </a:lnTo>
                  <a:lnTo>
                    <a:pt x="403" y="408"/>
                  </a:lnTo>
                  <a:lnTo>
                    <a:pt x="385" y="438"/>
                  </a:lnTo>
                  <a:lnTo>
                    <a:pt x="364" y="469"/>
                  </a:lnTo>
                  <a:lnTo>
                    <a:pt x="341" y="498"/>
                  </a:lnTo>
                  <a:lnTo>
                    <a:pt x="314" y="529"/>
                  </a:lnTo>
                  <a:lnTo>
                    <a:pt x="285" y="559"/>
                  </a:lnTo>
                  <a:lnTo>
                    <a:pt x="295" y="568"/>
                  </a:lnTo>
                  <a:lnTo>
                    <a:pt x="324" y="538"/>
                  </a:lnTo>
                  <a:lnTo>
                    <a:pt x="351" y="507"/>
                  </a:lnTo>
                  <a:lnTo>
                    <a:pt x="375" y="476"/>
                  </a:lnTo>
                  <a:lnTo>
                    <a:pt x="396" y="445"/>
                  </a:lnTo>
                  <a:lnTo>
                    <a:pt x="415" y="414"/>
                  </a:lnTo>
                  <a:lnTo>
                    <a:pt x="430" y="385"/>
                  </a:lnTo>
                  <a:lnTo>
                    <a:pt x="443" y="354"/>
                  </a:lnTo>
                  <a:lnTo>
                    <a:pt x="453" y="326"/>
                  </a:lnTo>
                  <a:lnTo>
                    <a:pt x="462" y="296"/>
                  </a:lnTo>
                  <a:lnTo>
                    <a:pt x="467" y="268"/>
                  </a:lnTo>
                  <a:lnTo>
                    <a:pt x="469" y="240"/>
                  </a:lnTo>
                  <a:lnTo>
                    <a:pt x="469" y="215"/>
                  </a:lnTo>
                  <a:lnTo>
                    <a:pt x="467" y="189"/>
                  </a:lnTo>
                  <a:lnTo>
                    <a:pt x="462" y="165"/>
                  </a:lnTo>
                  <a:lnTo>
                    <a:pt x="454" y="142"/>
                  </a:lnTo>
                  <a:lnTo>
                    <a:pt x="444" y="121"/>
                  </a:lnTo>
                  <a:lnTo>
                    <a:pt x="432" y="100"/>
                  </a:lnTo>
                  <a:lnTo>
                    <a:pt x="418" y="81"/>
                  </a:lnTo>
                  <a:lnTo>
                    <a:pt x="401" y="64"/>
                  </a:lnTo>
                  <a:lnTo>
                    <a:pt x="382" y="49"/>
                  </a:lnTo>
                  <a:lnTo>
                    <a:pt x="360" y="36"/>
                  </a:lnTo>
                  <a:lnTo>
                    <a:pt x="337" y="25"/>
                  </a:lnTo>
                  <a:lnTo>
                    <a:pt x="313" y="15"/>
                  </a:lnTo>
                  <a:lnTo>
                    <a:pt x="285" y="8"/>
                  </a:lnTo>
                  <a:lnTo>
                    <a:pt x="256" y="3"/>
                  </a:lnTo>
                  <a:lnTo>
                    <a:pt x="225" y="0"/>
                  </a:lnTo>
                  <a:lnTo>
                    <a:pt x="192" y="0"/>
                  </a:lnTo>
                  <a:lnTo>
                    <a:pt x="156" y="2"/>
                  </a:lnTo>
                  <a:lnTo>
                    <a:pt x="120" y="7"/>
                  </a:lnTo>
                  <a:lnTo>
                    <a:pt x="81" y="15"/>
                  </a:lnTo>
                  <a:lnTo>
                    <a:pt x="42" y="25"/>
                  </a:lnTo>
                  <a:lnTo>
                    <a:pt x="0" y="38"/>
                  </a:lnTo>
                  <a:lnTo>
                    <a:pt x="4" y="50"/>
                  </a:lnTo>
                  <a:close/>
                </a:path>
              </a:pathLst>
            </a:custGeom>
            <a:solidFill>
              <a:srgbClr val="0033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60" name="Freeform 555">
              <a:extLst>
                <a:ext uri="{FF2B5EF4-FFF2-40B4-BE49-F238E27FC236}">
                  <a16:creationId xmlns:a16="http://schemas.microsoft.com/office/drawing/2014/main" id="{FB5C9E8D-9A45-201C-24A3-8FEAD1CD87F2}"/>
                </a:ext>
              </a:extLst>
            </p:cNvPr>
            <p:cNvSpPr>
              <a:spLocks/>
            </p:cNvSpPr>
            <p:nvPr/>
          </p:nvSpPr>
          <p:spPr bwMode="auto">
            <a:xfrm>
              <a:off x="4522" y="3181"/>
              <a:ext cx="813" cy="838"/>
            </a:xfrm>
            <a:custGeom>
              <a:avLst/>
              <a:gdLst>
                <a:gd name="T0" fmla="*/ 752 w 908"/>
                <a:gd name="T1" fmla="*/ 44 h 941"/>
                <a:gd name="T2" fmla="*/ 781 w 908"/>
                <a:gd name="T3" fmla="*/ 120 h 941"/>
                <a:gd name="T4" fmla="*/ 797 w 908"/>
                <a:gd name="T5" fmla="*/ 199 h 941"/>
                <a:gd name="T6" fmla="*/ 801 w 908"/>
                <a:gd name="T7" fmla="*/ 280 h 941"/>
                <a:gd name="T8" fmla="*/ 794 w 908"/>
                <a:gd name="T9" fmla="*/ 358 h 941"/>
                <a:gd name="T10" fmla="*/ 776 w 908"/>
                <a:gd name="T11" fmla="*/ 435 h 941"/>
                <a:gd name="T12" fmla="*/ 748 w 908"/>
                <a:gd name="T13" fmla="*/ 508 h 941"/>
                <a:gd name="T14" fmla="*/ 708 w 908"/>
                <a:gd name="T15" fmla="*/ 576 h 941"/>
                <a:gd name="T16" fmla="*/ 659 w 908"/>
                <a:gd name="T17" fmla="*/ 640 h 941"/>
                <a:gd name="T18" fmla="*/ 600 w 908"/>
                <a:gd name="T19" fmla="*/ 696 h 941"/>
                <a:gd name="T20" fmla="*/ 532 w 908"/>
                <a:gd name="T21" fmla="*/ 744 h 941"/>
                <a:gd name="T22" fmla="*/ 455 w 908"/>
                <a:gd name="T23" fmla="*/ 781 h 941"/>
                <a:gd name="T24" fmla="*/ 368 w 908"/>
                <a:gd name="T25" fmla="*/ 809 h 941"/>
                <a:gd name="T26" fmla="*/ 274 w 908"/>
                <a:gd name="T27" fmla="*/ 824 h 941"/>
                <a:gd name="T28" fmla="*/ 172 w 908"/>
                <a:gd name="T29" fmla="*/ 826 h 941"/>
                <a:gd name="T30" fmla="*/ 61 w 908"/>
                <a:gd name="T31" fmla="*/ 811 h 941"/>
                <a:gd name="T32" fmla="*/ 0 w 908"/>
                <a:gd name="T33" fmla="*/ 810 h 941"/>
                <a:gd name="T34" fmla="*/ 116 w 908"/>
                <a:gd name="T35" fmla="*/ 832 h 941"/>
                <a:gd name="T36" fmla="*/ 224 w 908"/>
                <a:gd name="T37" fmla="*/ 838 h 941"/>
                <a:gd name="T38" fmla="*/ 324 w 908"/>
                <a:gd name="T39" fmla="*/ 830 h 941"/>
                <a:gd name="T40" fmla="*/ 416 w 908"/>
                <a:gd name="T41" fmla="*/ 808 h 941"/>
                <a:gd name="T42" fmla="*/ 499 w 908"/>
                <a:gd name="T43" fmla="*/ 775 h 941"/>
                <a:gd name="T44" fmla="*/ 574 w 908"/>
                <a:gd name="T45" fmla="*/ 730 h 941"/>
                <a:gd name="T46" fmla="*/ 639 w 908"/>
                <a:gd name="T47" fmla="*/ 678 h 941"/>
                <a:gd name="T48" fmla="*/ 694 w 908"/>
                <a:gd name="T49" fmla="*/ 616 h 941"/>
                <a:gd name="T50" fmla="*/ 740 w 908"/>
                <a:gd name="T51" fmla="*/ 549 h 941"/>
                <a:gd name="T52" fmla="*/ 774 w 908"/>
                <a:gd name="T53" fmla="*/ 476 h 941"/>
                <a:gd name="T54" fmla="*/ 799 w 908"/>
                <a:gd name="T55" fmla="*/ 400 h 941"/>
                <a:gd name="T56" fmla="*/ 812 w 908"/>
                <a:gd name="T57" fmla="*/ 320 h 941"/>
                <a:gd name="T58" fmla="*/ 812 w 908"/>
                <a:gd name="T59" fmla="*/ 240 h 941"/>
                <a:gd name="T60" fmla="*/ 802 w 908"/>
                <a:gd name="T61" fmla="*/ 158 h 941"/>
                <a:gd name="T62" fmla="*/ 779 w 908"/>
                <a:gd name="T63" fmla="*/ 77 h 941"/>
                <a:gd name="T64" fmla="*/ 744 w 908"/>
                <a:gd name="T65" fmla="*/ 0 h 94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08" h="941">
                  <a:moveTo>
                    <a:pt x="818" y="7"/>
                  </a:moveTo>
                  <a:lnTo>
                    <a:pt x="840" y="49"/>
                  </a:lnTo>
                  <a:lnTo>
                    <a:pt x="858" y="92"/>
                  </a:lnTo>
                  <a:lnTo>
                    <a:pt x="872" y="135"/>
                  </a:lnTo>
                  <a:lnTo>
                    <a:pt x="882" y="180"/>
                  </a:lnTo>
                  <a:lnTo>
                    <a:pt x="890" y="224"/>
                  </a:lnTo>
                  <a:lnTo>
                    <a:pt x="894" y="269"/>
                  </a:lnTo>
                  <a:lnTo>
                    <a:pt x="895" y="314"/>
                  </a:lnTo>
                  <a:lnTo>
                    <a:pt x="893" y="358"/>
                  </a:lnTo>
                  <a:lnTo>
                    <a:pt x="887" y="402"/>
                  </a:lnTo>
                  <a:lnTo>
                    <a:pt x="879" y="446"/>
                  </a:lnTo>
                  <a:lnTo>
                    <a:pt x="867" y="488"/>
                  </a:lnTo>
                  <a:lnTo>
                    <a:pt x="853" y="530"/>
                  </a:lnTo>
                  <a:lnTo>
                    <a:pt x="835" y="571"/>
                  </a:lnTo>
                  <a:lnTo>
                    <a:pt x="814" y="610"/>
                  </a:lnTo>
                  <a:lnTo>
                    <a:pt x="791" y="647"/>
                  </a:lnTo>
                  <a:lnTo>
                    <a:pt x="765" y="684"/>
                  </a:lnTo>
                  <a:lnTo>
                    <a:pt x="736" y="719"/>
                  </a:lnTo>
                  <a:lnTo>
                    <a:pt x="705" y="751"/>
                  </a:lnTo>
                  <a:lnTo>
                    <a:pt x="670" y="782"/>
                  </a:lnTo>
                  <a:lnTo>
                    <a:pt x="634" y="810"/>
                  </a:lnTo>
                  <a:lnTo>
                    <a:pt x="594" y="835"/>
                  </a:lnTo>
                  <a:lnTo>
                    <a:pt x="552" y="857"/>
                  </a:lnTo>
                  <a:lnTo>
                    <a:pt x="508" y="877"/>
                  </a:lnTo>
                  <a:lnTo>
                    <a:pt x="461" y="894"/>
                  </a:lnTo>
                  <a:lnTo>
                    <a:pt x="411" y="908"/>
                  </a:lnTo>
                  <a:lnTo>
                    <a:pt x="360" y="918"/>
                  </a:lnTo>
                  <a:lnTo>
                    <a:pt x="306" y="925"/>
                  </a:lnTo>
                  <a:lnTo>
                    <a:pt x="250" y="927"/>
                  </a:lnTo>
                  <a:lnTo>
                    <a:pt x="192" y="927"/>
                  </a:lnTo>
                  <a:lnTo>
                    <a:pt x="131" y="921"/>
                  </a:lnTo>
                  <a:lnTo>
                    <a:pt x="68" y="911"/>
                  </a:lnTo>
                  <a:lnTo>
                    <a:pt x="3" y="897"/>
                  </a:lnTo>
                  <a:lnTo>
                    <a:pt x="0" y="910"/>
                  </a:lnTo>
                  <a:lnTo>
                    <a:pt x="66" y="925"/>
                  </a:lnTo>
                  <a:lnTo>
                    <a:pt x="130" y="934"/>
                  </a:lnTo>
                  <a:lnTo>
                    <a:pt x="191" y="940"/>
                  </a:lnTo>
                  <a:lnTo>
                    <a:pt x="250" y="941"/>
                  </a:lnTo>
                  <a:lnTo>
                    <a:pt x="307" y="938"/>
                  </a:lnTo>
                  <a:lnTo>
                    <a:pt x="362" y="932"/>
                  </a:lnTo>
                  <a:lnTo>
                    <a:pt x="415" y="921"/>
                  </a:lnTo>
                  <a:lnTo>
                    <a:pt x="465" y="907"/>
                  </a:lnTo>
                  <a:lnTo>
                    <a:pt x="512" y="890"/>
                  </a:lnTo>
                  <a:lnTo>
                    <a:pt x="557" y="870"/>
                  </a:lnTo>
                  <a:lnTo>
                    <a:pt x="601" y="846"/>
                  </a:lnTo>
                  <a:lnTo>
                    <a:pt x="641" y="820"/>
                  </a:lnTo>
                  <a:lnTo>
                    <a:pt x="679" y="792"/>
                  </a:lnTo>
                  <a:lnTo>
                    <a:pt x="714" y="761"/>
                  </a:lnTo>
                  <a:lnTo>
                    <a:pt x="747" y="727"/>
                  </a:lnTo>
                  <a:lnTo>
                    <a:pt x="775" y="692"/>
                  </a:lnTo>
                  <a:lnTo>
                    <a:pt x="803" y="656"/>
                  </a:lnTo>
                  <a:lnTo>
                    <a:pt x="826" y="617"/>
                  </a:lnTo>
                  <a:lnTo>
                    <a:pt x="847" y="576"/>
                  </a:lnTo>
                  <a:lnTo>
                    <a:pt x="865" y="535"/>
                  </a:lnTo>
                  <a:lnTo>
                    <a:pt x="879" y="492"/>
                  </a:lnTo>
                  <a:lnTo>
                    <a:pt x="892" y="449"/>
                  </a:lnTo>
                  <a:lnTo>
                    <a:pt x="901" y="404"/>
                  </a:lnTo>
                  <a:lnTo>
                    <a:pt x="907" y="359"/>
                  </a:lnTo>
                  <a:lnTo>
                    <a:pt x="908" y="314"/>
                  </a:lnTo>
                  <a:lnTo>
                    <a:pt x="907" y="269"/>
                  </a:lnTo>
                  <a:lnTo>
                    <a:pt x="903" y="222"/>
                  </a:lnTo>
                  <a:lnTo>
                    <a:pt x="896" y="177"/>
                  </a:lnTo>
                  <a:lnTo>
                    <a:pt x="885" y="132"/>
                  </a:lnTo>
                  <a:lnTo>
                    <a:pt x="870" y="87"/>
                  </a:lnTo>
                  <a:lnTo>
                    <a:pt x="852" y="43"/>
                  </a:lnTo>
                  <a:lnTo>
                    <a:pt x="831" y="0"/>
                  </a:lnTo>
                  <a:lnTo>
                    <a:pt x="818" y="7"/>
                  </a:lnTo>
                  <a:close/>
                </a:path>
              </a:pathLst>
            </a:custGeom>
            <a:solidFill>
              <a:srgbClr val="0033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61" name="Freeform 556">
              <a:extLst>
                <a:ext uri="{FF2B5EF4-FFF2-40B4-BE49-F238E27FC236}">
                  <a16:creationId xmlns:a16="http://schemas.microsoft.com/office/drawing/2014/main" id="{E03A34E8-DC14-91A8-F78B-BD9547FC8C2D}"/>
                </a:ext>
              </a:extLst>
            </p:cNvPr>
            <p:cNvSpPr>
              <a:spLocks/>
            </p:cNvSpPr>
            <p:nvPr/>
          </p:nvSpPr>
          <p:spPr bwMode="auto">
            <a:xfrm>
              <a:off x="2816" y="3853"/>
              <a:ext cx="861" cy="234"/>
            </a:xfrm>
            <a:custGeom>
              <a:avLst/>
              <a:gdLst>
                <a:gd name="T0" fmla="*/ 812 w 963"/>
                <a:gd name="T1" fmla="*/ 9 h 264"/>
                <a:gd name="T2" fmla="*/ 721 w 963"/>
                <a:gd name="T3" fmla="*/ 3 h 264"/>
                <a:gd name="T4" fmla="*/ 637 w 963"/>
                <a:gd name="T5" fmla="*/ 0 h 264"/>
                <a:gd name="T6" fmla="*/ 561 w 963"/>
                <a:gd name="T7" fmla="*/ 2 h 264"/>
                <a:gd name="T8" fmla="*/ 493 w 963"/>
                <a:gd name="T9" fmla="*/ 7 h 264"/>
                <a:gd name="T10" fmla="*/ 430 w 963"/>
                <a:gd name="T11" fmla="*/ 16 h 264"/>
                <a:gd name="T12" fmla="*/ 373 w 963"/>
                <a:gd name="T13" fmla="*/ 28 h 264"/>
                <a:gd name="T14" fmla="*/ 322 w 963"/>
                <a:gd name="T15" fmla="*/ 43 h 264"/>
                <a:gd name="T16" fmla="*/ 274 w 963"/>
                <a:gd name="T17" fmla="*/ 59 h 264"/>
                <a:gd name="T18" fmla="*/ 230 w 963"/>
                <a:gd name="T19" fmla="*/ 79 h 264"/>
                <a:gd name="T20" fmla="*/ 190 w 963"/>
                <a:gd name="T21" fmla="*/ 99 h 264"/>
                <a:gd name="T22" fmla="*/ 154 w 963"/>
                <a:gd name="T23" fmla="*/ 121 h 264"/>
                <a:gd name="T24" fmla="*/ 117 w 963"/>
                <a:gd name="T25" fmla="*/ 144 h 264"/>
                <a:gd name="T26" fmla="*/ 83 w 963"/>
                <a:gd name="T27" fmla="*/ 166 h 264"/>
                <a:gd name="T28" fmla="*/ 50 w 963"/>
                <a:gd name="T29" fmla="*/ 190 h 264"/>
                <a:gd name="T30" fmla="*/ 17 w 963"/>
                <a:gd name="T31" fmla="*/ 213 h 264"/>
                <a:gd name="T32" fmla="*/ 7 w 963"/>
                <a:gd name="T33" fmla="*/ 234 h 264"/>
                <a:gd name="T34" fmla="*/ 40 w 963"/>
                <a:gd name="T35" fmla="*/ 211 h 264"/>
                <a:gd name="T36" fmla="*/ 74 w 963"/>
                <a:gd name="T37" fmla="*/ 188 h 264"/>
                <a:gd name="T38" fmla="*/ 107 w 963"/>
                <a:gd name="T39" fmla="*/ 165 h 264"/>
                <a:gd name="T40" fmla="*/ 141 w 963"/>
                <a:gd name="T41" fmla="*/ 143 h 264"/>
                <a:gd name="T42" fmla="*/ 177 w 963"/>
                <a:gd name="T43" fmla="*/ 121 h 264"/>
                <a:gd name="T44" fmla="*/ 215 w 963"/>
                <a:gd name="T45" fmla="*/ 99 h 264"/>
                <a:gd name="T46" fmla="*/ 257 w 963"/>
                <a:gd name="T47" fmla="*/ 80 h 264"/>
                <a:gd name="T48" fmla="*/ 301 w 963"/>
                <a:gd name="T49" fmla="*/ 62 h 264"/>
                <a:gd name="T50" fmla="*/ 350 w 963"/>
                <a:gd name="T51" fmla="*/ 47 h 264"/>
                <a:gd name="T52" fmla="*/ 403 w 963"/>
                <a:gd name="T53" fmla="*/ 34 h 264"/>
                <a:gd name="T54" fmla="*/ 463 w 963"/>
                <a:gd name="T55" fmla="*/ 23 h 264"/>
                <a:gd name="T56" fmla="*/ 527 w 963"/>
                <a:gd name="T57" fmla="*/ 16 h 264"/>
                <a:gd name="T58" fmla="*/ 598 w 963"/>
                <a:gd name="T59" fmla="*/ 12 h 264"/>
                <a:gd name="T60" fmla="*/ 678 w 963"/>
                <a:gd name="T61" fmla="*/ 12 h 264"/>
                <a:gd name="T62" fmla="*/ 764 w 963"/>
                <a:gd name="T63" fmla="*/ 17 h 264"/>
                <a:gd name="T64" fmla="*/ 860 w 963"/>
                <a:gd name="T65" fmla="*/ 26 h 2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63" h="264">
                  <a:moveTo>
                    <a:pt x="963" y="16"/>
                  </a:moveTo>
                  <a:lnTo>
                    <a:pt x="908" y="10"/>
                  </a:lnTo>
                  <a:lnTo>
                    <a:pt x="856" y="6"/>
                  </a:lnTo>
                  <a:lnTo>
                    <a:pt x="806" y="3"/>
                  </a:lnTo>
                  <a:lnTo>
                    <a:pt x="758" y="1"/>
                  </a:lnTo>
                  <a:lnTo>
                    <a:pt x="713" y="0"/>
                  </a:lnTo>
                  <a:lnTo>
                    <a:pt x="669" y="1"/>
                  </a:lnTo>
                  <a:lnTo>
                    <a:pt x="628" y="2"/>
                  </a:lnTo>
                  <a:lnTo>
                    <a:pt x="589" y="5"/>
                  </a:lnTo>
                  <a:lnTo>
                    <a:pt x="551" y="8"/>
                  </a:lnTo>
                  <a:lnTo>
                    <a:pt x="515" y="13"/>
                  </a:lnTo>
                  <a:lnTo>
                    <a:pt x="481" y="18"/>
                  </a:lnTo>
                  <a:lnTo>
                    <a:pt x="448" y="24"/>
                  </a:lnTo>
                  <a:lnTo>
                    <a:pt x="417" y="32"/>
                  </a:lnTo>
                  <a:lnTo>
                    <a:pt x="388" y="39"/>
                  </a:lnTo>
                  <a:lnTo>
                    <a:pt x="360" y="48"/>
                  </a:lnTo>
                  <a:lnTo>
                    <a:pt x="333" y="58"/>
                  </a:lnTo>
                  <a:lnTo>
                    <a:pt x="307" y="67"/>
                  </a:lnTo>
                  <a:lnTo>
                    <a:pt x="282" y="78"/>
                  </a:lnTo>
                  <a:lnTo>
                    <a:pt x="257" y="89"/>
                  </a:lnTo>
                  <a:lnTo>
                    <a:pt x="234" y="100"/>
                  </a:lnTo>
                  <a:lnTo>
                    <a:pt x="213" y="112"/>
                  </a:lnTo>
                  <a:lnTo>
                    <a:pt x="192" y="125"/>
                  </a:lnTo>
                  <a:lnTo>
                    <a:pt x="172" y="136"/>
                  </a:lnTo>
                  <a:lnTo>
                    <a:pt x="151" y="150"/>
                  </a:lnTo>
                  <a:lnTo>
                    <a:pt x="131" y="163"/>
                  </a:lnTo>
                  <a:lnTo>
                    <a:pt x="112" y="175"/>
                  </a:lnTo>
                  <a:lnTo>
                    <a:pt x="93" y="187"/>
                  </a:lnTo>
                  <a:lnTo>
                    <a:pt x="75" y="201"/>
                  </a:lnTo>
                  <a:lnTo>
                    <a:pt x="56" y="214"/>
                  </a:lnTo>
                  <a:lnTo>
                    <a:pt x="37" y="227"/>
                  </a:lnTo>
                  <a:lnTo>
                    <a:pt x="19" y="240"/>
                  </a:lnTo>
                  <a:lnTo>
                    <a:pt x="0" y="252"/>
                  </a:lnTo>
                  <a:lnTo>
                    <a:pt x="8" y="264"/>
                  </a:lnTo>
                  <a:lnTo>
                    <a:pt x="27" y="251"/>
                  </a:lnTo>
                  <a:lnTo>
                    <a:pt x="45" y="238"/>
                  </a:lnTo>
                  <a:lnTo>
                    <a:pt x="64" y="225"/>
                  </a:lnTo>
                  <a:lnTo>
                    <a:pt x="83" y="212"/>
                  </a:lnTo>
                  <a:lnTo>
                    <a:pt x="101" y="199"/>
                  </a:lnTo>
                  <a:lnTo>
                    <a:pt x="120" y="186"/>
                  </a:lnTo>
                  <a:lnTo>
                    <a:pt x="139" y="173"/>
                  </a:lnTo>
                  <a:lnTo>
                    <a:pt x="158" y="161"/>
                  </a:lnTo>
                  <a:lnTo>
                    <a:pt x="178" y="148"/>
                  </a:lnTo>
                  <a:lnTo>
                    <a:pt x="198" y="136"/>
                  </a:lnTo>
                  <a:lnTo>
                    <a:pt x="220" y="123"/>
                  </a:lnTo>
                  <a:lnTo>
                    <a:pt x="241" y="112"/>
                  </a:lnTo>
                  <a:lnTo>
                    <a:pt x="263" y="101"/>
                  </a:lnTo>
                  <a:lnTo>
                    <a:pt x="287" y="90"/>
                  </a:lnTo>
                  <a:lnTo>
                    <a:pt x="311" y="80"/>
                  </a:lnTo>
                  <a:lnTo>
                    <a:pt x="337" y="70"/>
                  </a:lnTo>
                  <a:lnTo>
                    <a:pt x="364" y="61"/>
                  </a:lnTo>
                  <a:lnTo>
                    <a:pt x="392" y="53"/>
                  </a:lnTo>
                  <a:lnTo>
                    <a:pt x="421" y="45"/>
                  </a:lnTo>
                  <a:lnTo>
                    <a:pt x="451" y="38"/>
                  </a:lnTo>
                  <a:lnTo>
                    <a:pt x="484" y="31"/>
                  </a:lnTo>
                  <a:lnTo>
                    <a:pt x="518" y="26"/>
                  </a:lnTo>
                  <a:lnTo>
                    <a:pt x="552" y="21"/>
                  </a:lnTo>
                  <a:lnTo>
                    <a:pt x="589" y="18"/>
                  </a:lnTo>
                  <a:lnTo>
                    <a:pt x="629" y="15"/>
                  </a:lnTo>
                  <a:lnTo>
                    <a:pt x="669" y="14"/>
                  </a:lnTo>
                  <a:lnTo>
                    <a:pt x="713" y="14"/>
                  </a:lnTo>
                  <a:lnTo>
                    <a:pt x="758" y="14"/>
                  </a:lnTo>
                  <a:lnTo>
                    <a:pt x="805" y="16"/>
                  </a:lnTo>
                  <a:lnTo>
                    <a:pt x="855" y="19"/>
                  </a:lnTo>
                  <a:lnTo>
                    <a:pt x="907" y="24"/>
                  </a:lnTo>
                  <a:lnTo>
                    <a:pt x="962" y="29"/>
                  </a:lnTo>
                  <a:lnTo>
                    <a:pt x="963" y="16"/>
                  </a:lnTo>
                  <a:close/>
                </a:path>
              </a:pathLst>
            </a:custGeom>
            <a:solidFill>
              <a:srgbClr val="0033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solidFill>
                  <a:srgbClr val="000000"/>
                </a:solidFill>
                <a:latin typeface="Roboto Slab" pitchFamily="2" charset="0"/>
                <a:ea typeface="Roboto Slab" pitchFamily="2" charset="0"/>
              </a:endParaRPr>
            </a:p>
          </p:txBody>
        </p:sp>
        <p:sp>
          <p:nvSpPr>
            <p:cNvPr id="362" name="Text Box 557">
              <a:extLst>
                <a:ext uri="{FF2B5EF4-FFF2-40B4-BE49-F238E27FC236}">
                  <a16:creationId xmlns:a16="http://schemas.microsoft.com/office/drawing/2014/main" id="{1E02CAE1-C211-7B4F-5D83-9EB986E65ECC}"/>
                </a:ext>
              </a:extLst>
            </p:cNvPr>
            <p:cNvSpPr txBox="1">
              <a:spLocks noChangeArrowheads="1"/>
            </p:cNvSpPr>
            <p:nvPr/>
          </p:nvSpPr>
          <p:spPr bwMode="auto">
            <a:xfrm>
              <a:off x="2971" y="3037"/>
              <a:ext cx="454" cy="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marL="342900" indent="-342900" defTabSz="762000" eaLnBrk="0" hangingPunct="0">
                <a:defRPr sz="2400">
                  <a:solidFill>
                    <a:schemeClr val="tx1"/>
                  </a:solidFill>
                  <a:latin typeface="Arial" pitchFamily="34" charset="0"/>
                </a:defRPr>
              </a:lvl1pPr>
              <a:lvl2pPr marL="742950" indent="-285750" defTabSz="762000" eaLnBrk="0" hangingPunct="0">
                <a:defRPr sz="2400">
                  <a:solidFill>
                    <a:schemeClr val="tx1"/>
                  </a:solidFill>
                  <a:latin typeface="Arial" pitchFamily="34" charset="0"/>
                </a:defRPr>
              </a:lvl2pPr>
              <a:lvl3pPr marL="1143000" indent="-228600" defTabSz="762000" eaLnBrk="0" hangingPunct="0">
                <a:defRPr sz="2400">
                  <a:solidFill>
                    <a:schemeClr val="tx1"/>
                  </a:solidFill>
                  <a:latin typeface="Arial" pitchFamily="34" charset="0"/>
                </a:defRPr>
              </a:lvl3pPr>
              <a:lvl4pPr marL="1600200" indent="-228600" defTabSz="762000" eaLnBrk="0" hangingPunct="0">
                <a:defRPr sz="2400">
                  <a:solidFill>
                    <a:schemeClr val="tx1"/>
                  </a:solidFill>
                  <a:latin typeface="Arial" pitchFamily="34" charset="0"/>
                </a:defRPr>
              </a:lvl4pPr>
              <a:lvl5pPr marL="2057400" indent="-228600" defTabSz="762000" eaLnBrk="0" hangingPunct="0">
                <a:defRPr sz="2400">
                  <a:solidFill>
                    <a:schemeClr val="tx1"/>
                  </a:solidFill>
                  <a:latin typeface="Arial" pitchFamily="34" charset="0"/>
                </a:defRPr>
              </a:lvl5pPr>
              <a:lvl6pPr marL="2514600" indent="-228600" algn="ctr" defTabSz="762000" eaLnBrk="0" fontAlgn="base" hangingPunct="0">
                <a:spcBef>
                  <a:spcPct val="0"/>
                </a:spcBef>
                <a:spcAft>
                  <a:spcPct val="0"/>
                </a:spcAft>
                <a:defRPr sz="2400">
                  <a:solidFill>
                    <a:schemeClr val="tx1"/>
                  </a:solidFill>
                  <a:latin typeface="Arial" pitchFamily="34" charset="0"/>
                </a:defRPr>
              </a:lvl6pPr>
              <a:lvl7pPr marL="2971800" indent="-228600" algn="ctr" defTabSz="762000" eaLnBrk="0" fontAlgn="base" hangingPunct="0">
                <a:spcBef>
                  <a:spcPct val="0"/>
                </a:spcBef>
                <a:spcAft>
                  <a:spcPct val="0"/>
                </a:spcAft>
                <a:defRPr sz="2400">
                  <a:solidFill>
                    <a:schemeClr val="tx1"/>
                  </a:solidFill>
                  <a:latin typeface="Arial" pitchFamily="34" charset="0"/>
                </a:defRPr>
              </a:lvl7pPr>
              <a:lvl8pPr marL="3429000" indent="-228600" algn="ctr" defTabSz="762000" eaLnBrk="0" fontAlgn="base" hangingPunct="0">
                <a:spcBef>
                  <a:spcPct val="0"/>
                </a:spcBef>
                <a:spcAft>
                  <a:spcPct val="0"/>
                </a:spcAft>
                <a:defRPr sz="2400">
                  <a:solidFill>
                    <a:schemeClr val="tx1"/>
                  </a:solidFill>
                  <a:latin typeface="Arial" pitchFamily="34" charset="0"/>
                </a:defRPr>
              </a:lvl8pPr>
              <a:lvl9pPr marL="3886200" indent="-228600" algn="ctr" defTabSz="762000" eaLnBrk="0" fontAlgn="base" hangingPunct="0">
                <a:spcBef>
                  <a:spcPct val="0"/>
                </a:spcBef>
                <a:spcAft>
                  <a:spcPct val="0"/>
                </a:spcAft>
                <a:defRPr sz="2400">
                  <a:solidFill>
                    <a:schemeClr val="tx1"/>
                  </a:solidFill>
                  <a:latin typeface="Arial" pitchFamily="34" charset="0"/>
                </a:defRPr>
              </a:lvl9pPr>
            </a:lstStyle>
            <a:p>
              <a:pPr>
                <a:spcBef>
                  <a:spcPct val="20000"/>
                </a:spcBef>
              </a:pPr>
              <a:r>
                <a:rPr lang="en-GB" sz="2000" dirty="0">
                  <a:solidFill>
                    <a:srgbClr val="006600"/>
                  </a:solidFill>
                  <a:latin typeface="Roboto Slab" pitchFamily="2" charset="0"/>
                  <a:ea typeface="Roboto Slab" pitchFamily="2" charset="0"/>
                  <a:cs typeface="Times New Roman" pitchFamily="18" charset="0"/>
                </a:rPr>
                <a:t>O</a:t>
              </a:r>
              <a:r>
                <a:rPr lang="en-GB" sz="2000" baseline="-25000" dirty="0">
                  <a:solidFill>
                    <a:srgbClr val="006600"/>
                  </a:solidFill>
                  <a:latin typeface="Roboto Slab" pitchFamily="2" charset="0"/>
                  <a:ea typeface="Roboto Slab" pitchFamily="2" charset="0"/>
                  <a:cs typeface="Times New Roman" pitchFamily="18" charset="0"/>
                </a:rPr>
                <a:t>2</a:t>
              </a:r>
            </a:p>
          </p:txBody>
        </p:sp>
        <p:sp>
          <p:nvSpPr>
            <p:cNvPr id="363" name="Text Box 558">
              <a:extLst>
                <a:ext uri="{FF2B5EF4-FFF2-40B4-BE49-F238E27FC236}">
                  <a16:creationId xmlns:a16="http://schemas.microsoft.com/office/drawing/2014/main" id="{CFE9E39D-E9B8-20B3-E10F-183AC48F254B}"/>
                </a:ext>
              </a:extLst>
            </p:cNvPr>
            <p:cNvSpPr txBox="1">
              <a:spLocks noChangeArrowheads="1"/>
            </p:cNvSpPr>
            <p:nvPr/>
          </p:nvSpPr>
          <p:spPr bwMode="auto">
            <a:xfrm>
              <a:off x="2769" y="1627"/>
              <a:ext cx="454" cy="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marL="342900" indent="-342900" defTabSz="762000" eaLnBrk="0" hangingPunct="0">
                <a:defRPr sz="2400">
                  <a:solidFill>
                    <a:schemeClr val="tx1"/>
                  </a:solidFill>
                  <a:latin typeface="Arial" pitchFamily="34" charset="0"/>
                </a:defRPr>
              </a:lvl1pPr>
              <a:lvl2pPr marL="742950" indent="-285750" defTabSz="762000" eaLnBrk="0" hangingPunct="0">
                <a:defRPr sz="2400">
                  <a:solidFill>
                    <a:schemeClr val="tx1"/>
                  </a:solidFill>
                  <a:latin typeface="Arial" pitchFamily="34" charset="0"/>
                </a:defRPr>
              </a:lvl2pPr>
              <a:lvl3pPr marL="1143000" indent="-228600" defTabSz="762000" eaLnBrk="0" hangingPunct="0">
                <a:defRPr sz="2400">
                  <a:solidFill>
                    <a:schemeClr val="tx1"/>
                  </a:solidFill>
                  <a:latin typeface="Arial" pitchFamily="34" charset="0"/>
                </a:defRPr>
              </a:lvl3pPr>
              <a:lvl4pPr marL="1600200" indent="-228600" defTabSz="762000" eaLnBrk="0" hangingPunct="0">
                <a:defRPr sz="2400">
                  <a:solidFill>
                    <a:schemeClr val="tx1"/>
                  </a:solidFill>
                  <a:latin typeface="Arial" pitchFamily="34" charset="0"/>
                </a:defRPr>
              </a:lvl4pPr>
              <a:lvl5pPr marL="2057400" indent="-228600" defTabSz="762000" eaLnBrk="0" hangingPunct="0">
                <a:defRPr sz="2400">
                  <a:solidFill>
                    <a:schemeClr val="tx1"/>
                  </a:solidFill>
                  <a:latin typeface="Arial" pitchFamily="34" charset="0"/>
                </a:defRPr>
              </a:lvl5pPr>
              <a:lvl6pPr marL="2514600" indent="-228600" algn="ctr" defTabSz="762000" eaLnBrk="0" fontAlgn="base" hangingPunct="0">
                <a:spcBef>
                  <a:spcPct val="0"/>
                </a:spcBef>
                <a:spcAft>
                  <a:spcPct val="0"/>
                </a:spcAft>
                <a:defRPr sz="2400">
                  <a:solidFill>
                    <a:schemeClr val="tx1"/>
                  </a:solidFill>
                  <a:latin typeface="Arial" pitchFamily="34" charset="0"/>
                </a:defRPr>
              </a:lvl6pPr>
              <a:lvl7pPr marL="2971800" indent="-228600" algn="ctr" defTabSz="762000" eaLnBrk="0" fontAlgn="base" hangingPunct="0">
                <a:spcBef>
                  <a:spcPct val="0"/>
                </a:spcBef>
                <a:spcAft>
                  <a:spcPct val="0"/>
                </a:spcAft>
                <a:defRPr sz="2400">
                  <a:solidFill>
                    <a:schemeClr val="tx1"/>
                  </a:solidFill>
                  <a:latin typeface="Arial" pitchFamily="34" charset="0"/>
                </a:defRPr>
              </a:lvl7pPr>
              <a:lvl8pPr marL="3429000" indent="-228600" algn="ctr" defTabSz="762000" eaLnBrk="0" fontAlgn="base" hangingPunct="0">
                <a:spcBef>
                  <a:spcPct val="0"/>
                </a:spcBef>
                <a:spcAft>
                  <a:spcPct val="0"/>
                </a:spcAft>
                <a:defRPr sz="2400">
                  <a:solidFill>
                    <a:schemeClr val="tx1"/>
                  </a:solidFill>
                  <a:latin typeface="Arial" pitchFamily="34" charset="0"/>
                </a:defRPr>
              </a:lvl8pPr>
              <a:lvl9pPr marL="3886200" indent="-228600" algn="ctr" defTabSz="762000" eaLnBrk="0" fontAlgn="base" hangingPunct="0">
                <a:spcBef>
                  <a:spcPct val="0"/>
                </a:spcBef>
                <a:spcAft>
                  <a:spcPct val="0"/>
                </a:spcAft>
                <a:defRPr sz="2400">
                  <a:solidFill>
                    <a:schemeClr val="tx1"/>
                  </a:solidFill>
                  <a:latin typeface="Arial" pitchFamily="34" charset="0"/>
                </a:defRPr>
              </a:lvl9pPr>
            </a:lstStyle>
            <a:p>
              <a:pPr>
                <a:spcBef>
                  <a:spcPct val="20000"/>
                </a:spcBef>
              </a:pPr>
              <a:r>
                <a:rPr lang="en-GB" sz="2000" dirty="0">
                  <a:solidFill>
                    <a:srgbClr val="006600"/>
                  </a:solidFill>
                  <a:latin typeface="Roboto Slab" pitchFamily="2" charset="0"/>
                  <a:ea typeface="Roboto Slab" pitchFamily="2" charset="0"/>
                  <a:cs typeface="Times New Roman" pitchFamily="18" charset="0"/>
                </a:rPr>
                <a:t>O</a:t>
              </a:r>
              <a:r>
                <a:rPr lang="en-GB" sz="2000" baseline="-25000" dirty="0">
                  <a:solidFill>
                    <a:srgbClr val="006600"/>
                  </a:solidFill>
                  <a:latin typeface="Roboto Slab" pitchFamily="2" charset="0"/>
                  <a:ea typeface="Roboto Slab" pitchFamily="2" charset="0"/>
                  <a:cs typeface="Times New Roman" pitchFamily="18" charset="0"/>
                </a:rPr>
                <a:t>2</a:t>
              </a:r>
            </a:p>
          </p:txBody>
        </p:sp>
        <p:sp>
          <p:nvSpPr>
            <p:cNvPr id="364" name="Text Box 559">
              <a:extLst>
                <a:ext uri="{FF2B5EF4-FFF2-40B4-BE49-F238E27FC236}">
                  <a16:creationId xmlns:a16="http://schemas.microsoft.com/office/drawing/2014/main" id="{78BE17DB-ADD5-2420-31EF-F4529B8714E2}"/>
                </a:ext>
              </a:extLst>
            </p:cNvPr>
            <p:cNvSpPr txBox="1">
              <a:spLocks noChangeArrowheads="1"/>
            </p:cNvSpPr>
            <p:nvPr/>
          </p:nvSpPr>
          <p:spPr bwMode="auto">
            <a:xfrm>
              <a:off x="4233" y="1834"/>
              <a:ext cx="454" cy="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marL="342900" indent="-342900" defTabSz="762000" eaLnBrk="0" hangingPunct="0">
                <a:defRPr sz="2400">
                  <a:solidFill>
                    <a:schemeClr val="tx1"/>
                  </a:solidFill>
                  <a:latin typeface="Arial" pitchFamily="34" charset="0"/>
                </a:defRPr>
              </a:lvl1pPr>
              <a:lvl2pPr marL="742950" indent="-285750" defTabSz="762000" eaLnBrk="0" hangingPunct="0">
                <a:defRPr sz="2400">
                  <a:solidFill>
                    <a:schemeClr val="tx1"/>
                  </a:solidFill>
                  <a:latin typeface="Arial" pitchFamily="34" charset="0"/>
                </a:defRPr>
              </a:lvl2pPr>
              <a:lvl3pPr marL="1143000" indent="-228600" defTabSz="762000" eaLnBrk="0" hangingPunct="0">
                <a:defRPr sz="2400">
                  <a:solidFill>
                    <a:schemeClr val="tx1"/>
                  </a:solidFill>
                  <a:latin typeface="Arial" pitchFamily="34" charset="0"/>
                </a:defRPr>
              </a:lvl3pPr>
              <a:lvl4pPr marL="1600200" indent="-228600" defTabSz="762000" eaLnBrk="0" hangingPunct="0">
                <a:defRPr sz="2400">
                  <a:solidFill>
                    <a:schemeClr val="tx1"/>
                  </a:solidFill>
                  <a:latin typeface="Arial" pitchFamily="34" charset="0"/>
                </a:defRPr>
              </a:lvl4pPr>
              <a:lvl5pPr marL="2057400" indent="-228600" defTabSz="762000" eaLnBrk="0" hangingPunct="0">
                <a:defRPr sz="2400">
                  <a:solidFill>
                    <a:schemeClr val="tx1"/>
                  </a:solidFill>
                  <a:latin typeface="Arial" pitchFamily="34" charset="0"/>
                </a:defRPr>
              </a:lvl5pPr>
              <a:lvl6pPr marL="2514600" indent="-228600" algn="ctr" defTabSz="762000" eaLnBrk="0" fontAlgn="base" hangingPunct="0">
                <a:spcBef>
                  <a:spcPct val="0"/>
                </a:spcBef>
                <a:spcAft>
                  <a:spcPct val="0"/>
                </a:spcAft>
                <a:defRPr sz="2400">
                  <a:solidFill>
                    <a:schemeClr val="tx1"/>
                  </a:solidFill>
                  <a:latin typeface="Arial" pitchFamily="34" charset="0"/>
                </a:defRPr>
              </a:lvl6pPr>
              <a:lvl7pPr marL="2971800" indent="-228600" algn="ctr" defTabSz="762000" eaLnBrk="0" fontAlgn="base" hangingPunct="0">
                <a:spcBef>
                  <a:spcPct val="0"/>
                </a:spcBef>
                <a:spcAft>
                  <a:spcPct val="0"/>
                </a:spcAft>
                <a:defRPr sz="2400">
                  <a:solidFill>
                    <a:schemeClr val="tx1"/>
                  </a:solidFill>
                  <a:latin typeface="Arial" pitchFamily="34" charset="0"/>
                </a:defRPr>
              </a:lvl7pPr>
              <a:lvl8pPr marL="3429000" indent="-228600" algn="ctr" defTabSz="762000" eaLnBrk="0" fontAlgn="base" hangingPunct="0">
                <a:spcBef>
                  <a:spcPct val="0"/>
                </a:spcBef>
                <a:spcAft>
                  <a:spcPct val="0"/>
                </a:spcAft>
                <a:defRPr sz="2400">
                  <a:solidFill>
                    <a:schemeClr val="tx1"/>
                  </a:solidFill>
                  <a:latin typeface="Arial" pitchFamily="34" charset="0"/>
                </a:defRPr>
              </a:lvl8pPr>
              <a:lvl9pPr marL="3886200" indent="-228600" algn="ctr" defTabSz="762000" eaLnBrk="0" fontAlgn="base" hangingPunct="0">
                <a:spcBef>
                  <a:spcPct val="0"/>
                </a:spcBef>
                <a:spcAft>
                  <a:spcPct val="0"/>
                </a:spcAft>
                <a:defRPr sz="2400">
                  <a:solidFill>
                    <a:schemeClr val="tx1"/>
                  </a:solidFill>
                  <a:latin typeface="Arial" pitchFamily="34" charset="0"/>
                </a:defRPr>
              </a:lvl9pPr>
            </a:lstStyle>
            <a:p>
              <a:pPr>
                <a:spcBef>
                  <a:spcPct val="20000"/>
                </a:spcBef>
              </a:pPr>
              <a:r>
                <a:rPr lang="en-GB" sz="2000" dirty="0">
                  <a:solidFill>
                    <a:srgbClr val="3333CC"/>
                  </a:solidFill>
                  <a:latin typeface="Roboto Slab" pitchFamily="2" charset="0"/>
                  <a:ea typeface="Roboto Slab" pitchFamily="2" charset="0"/>
                  <a:cs typeface="Times New Roman" pitchFamily="18" charset="0"/>
                </a:rPr>
                <a:t>O</a:t>
              </a:r>
              <a:r>
                <a:rPr lang="en-GB" sz="2000" baseline="-25000" dirty="0">
                  <a:solidFill>
                    <a:srgbClr val="3333CC"/>
                  </a:solidFill>
                  <a:latin typeface="Roboto Slab" pitchFamily="2" charset="0"/>
                  <a:ea typeface="Roboto Slab" pitchFamily="2" charset="0"/>
                  <a:cs typeface="Times New Roman" pitchFamily="18" charset="0"/>
                </a:rPr>
                <a:t>2</a:t>
              </a:r>
            </a:p>
          </p:txBody>
        </p:sp>
        <p:sp>
          <p:nvSpPr>
            <p:cNvPr id="365" name="Text Box 560">
              <a:extLst>
                <a:ext uri="{FF2B5EF4-FFF2-40B4-BE49-F238E27FC236}">
                  <a16:creationId xmlns:a16="http://schemas.microsoft.com/office/drawing/2014/main" id="{9EEAEBE9-6E9A-320C-D5D2-13C1E9FD201E}"/>
                </a:ext>
              </a:extLst>
            </p:cNvPr>
            <p:cNvSpPr txBox="1">
              <a:spLocks noChangeArrowheads="1"/>
            </p:cNvSpPr>
            <p:nvPr/>
          </p:nvSpPr>
          <p:spPr bwMode="auto">
            <a:xfrm>
              <a:off x="4536" y="2818"/>
              <a:ext cx="454" cy="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marL="342900" indent="-342900" defTabSz="762000" eaLnBrk="0" hangingPunct="0">
                <a:defRPr sz="2400">
                  <a:solidFill>
                    <a:schemeClr val="tx1"/>
                  </a:solidFill>
                  <a:latin typeface="Arial" pitchFamily="34" charset="0"/>
                </a:defRPr>
              </a:lvl1pPr>
              <a:lvl2pPr marL="742950" indent="-285750" defTabSz="762000" eaLnBrk="0" hangingPunct="0">
                <a:defRPr sz="2400">
                  <a:solidFill>
                    <a:schemeClr val="tx1"/>
                  </a:solidFill>
                  <a:latin typeface="Arial" pitchFamily="34" charset="0"/>
                </a:defRPr>
              </a:lvl2pPr>
              <a:lvl3pPr marL="1143000" indent="-228600" defTabSz="762000" eaLnBrk="0" hangingPunct="0">
                <a:defRPr sz="2400">
                  <a:solidFill>
                    <a:schemeClr val="tx1"/>
                  </a:solidFill>
                  <a:latin typeface="Arial" pitchFamily="34" charset="0"/>
                </a:defRPr>
              </a:lvl3pPr>
              <a:lvl4pPr marL="1600200" indent="-228600" defTabSz="762000" eaLnBrk="0" hangingPunct="0">
                <a:defRPr sz="2400">
                  <a:solidFill>
                    <a:schemeClr val="tx1"/>
                  </a:solidFill>
                  <a:latin typeface="Arial" pitchFamily="34" charset="0"/>
                </a:defRPr>
              </a:lvl4pPr>
              <a:lvl5pPr marL="2057400" indent="-228600" defTabSz="762000" eaLnBrk="0" hangingPunct="0">
                <a:defRPr sz="2400">
                  <a:solidFill>
                    <a:schemeClr val="tx1"/>
                  </a:solidFill>
                  <a:latin typeface="Arial" pitchFamily="34" charset="0"/>
                </a:defRPr>
              </a:lvl5pPr>
              <a:lvl6pPr marL="2514600" indent="-228600" algn="ctr" defTabSz="762000" eaLnBrk="0" fontAlgn="base" hangingPunct="0">
                <a:spcBef>
                  <a:spcPct val="0"/>
                </a:spcBef>
                <a:spcAft>
                  <a:spcPct val="0"/>
                </a:spcAft>
                <a:defRPr sz="2400">
                  <a:solidFill>
                    <a:schemeClr val="tx1"/>
                  </a:solidFill>
                  <a:latin typeface="Arial" pitchFamily="34" charset="0"/>
                </a:defRPr>
              </a:lvl6pPr>
              <a:lvl7pPr marL="2971800" indent="-228600" algn="ctr" defTabSz="762000" eaLnBrk="0" fontAlgn="base" hangingPunct="0">
                <a:spcBef>
                  <a:spcPct val="0"/>
                </a:spcBef>
                <a:spcAft>
                  <a:spcPct val="0"/>
                </a:spcAft>
                <a:defRPr sz="2400">
                  <a:solidFill>
                    <a:schemeClr val="tx1"/>
                  </a:solidFill>
                  <a:latin typeface="Arial" pitchFamily="34" charset="0"/>
                </a:defRPr>
              </a:lvl7pPr>
              <a:lvl8pPr marL="3429000" indent="-228600" algn="ctr" defTabSz="762000" eaLnBrk="0" fontAlgn="base" hangingPunct="0">
                <a:spcBef>
                  <a:spcPct val="0"/>
                </a:spcBef>
                <a:spcAft>
                  <a:spcPct val="0"/>
                </a:spcAft>
                <a:defRPr sz="2400">
                  <a:solidFill>
                    <a:schemeClr val="tx1"/>
                  </a:solidFill>
                  <a:latin typeface="Arial" pitchFamily="34" charset="0"/>
                </a:defRPr>
              </a:lvl8pPr>
              <a:lvl9pPr marL="3886200" indent="-228600" algn="ctr" defTabSz="762000" eaLnBrk="0" fontAlgn="base" hangingPunct="0">
                <a:spcBef>
                  <a:spcPct val="0"/>
                </a:spcBef>
                <a:spcAft>
                  <a:spcPct val="0"/>
                </a:spcAft>
                <a:defRPr sz="2400">
                  <a:solidFill>
                    <a:schemeClr val="tx1"/>
                  </a:solidFill>
                  <a:latin typeface="Arial" pitchFamily="34" charset="0"/>
                </a:defRPr>
              </a:lvl9pPr>
            </a:lstStyle>
            <a:p>
              <a:pPr>
                <a:spcBef>
                  <a:spcPct val="20000"/>
                </a:spcBef>
              </a:pPr>
              <a:r>
                <a:rPr lang="en-GB" sz="2000" dirty="0">
                  <a:solidFill>
                    <a:srgbClr val="006600"/>
                  </a:solidFill>
                  <a:latin typeface="Roboto Slab" pitchFamily="2" charset="0"/>
                  <a:ea typeface="Roboto Slab" pitchFamily="2" charset="0"/>
                  <a:cs typeface="Times New Roman" pitchFamily="18" charset="0"/>
                </a:rPr>
                <a:t>O</a:t>
              </a:r>
              <a:r>
                <a:rPr lang="en-GB" sz="2000" baseline="-25000" dirty="0">
                  <a:solidFill>
                    <a:srgbClr val="006600"/>
                  </a:solidFill>
                  <a:latin typeface="Roboto Slab" pitchFamily="2" charset="0"/>
                  <a:ea typeface="Roboto Slab" pitchFamily="2" charset="0"/>
                  <a:cs typeface="Times New Roman" pitchFamily="18" charset="0"/>
                </a:rPr>
                <a:t>2</a:t>
              </a:r>
            </a:p>
          </p:txBody>
        </p:sp>
        <p:sp>
          <p:nvSpPr>
            <p:cNvPr id="366" name="Text Box 561">
              <a:extLst>
                <a:ext uri="{FF2B5EF4-FFF2-40B4-BE49-F238E27FC236}">
                  <a16:creationId xmlns:a16="http://schemas.microsoft.com/office/drawing/2014/main" id="{72A409ED-46C3-2DE0-3CEF-69CA235CE2C0}"/>
                </a:ext>
              </a:extLst>
            </p:cNvPr>
            <p:cNvSpPr txBox="1">
              <a:spLocks noChangeArrowheads="1"/>
            </p:cNvSpPr>
            <p:nvPr/>
          </p:nvSpPr>
          <p:spPr bwMode="auto">
            <a:xfrm>
              <a:off x="759" y="2270"/>
              <a:ext cx="1805" cy="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algn="ctr" eaLnBrk="0" fontAlgn="base" hangingPunct="0">
                <a:spcBef>
                  <a:spcPct val="0"/>
                </a:spcBef>
                <a:spcAft>
                  <a:spcPct val="0"/>
                </a:spcAft>
                <a:defRPr sz="2400">
                  <a:solidFill>
                    <a:schemeClr val="tx1"/>
                  </a:solidFill>
                  <a:latin typeface="Arial" pitchFamily="34" charset="0"/>
                </a:defRPr>
              </a:lvl6pPr>
              <a:lvl7pPr marL="2971800" indent="-228600" algn="ctr" eaLnBrk="0" fontAlgn="base" hangingPunct="0">
                <a:spcBef>
                  <a:spcPct val="0"/>
                </a:spcBef>
                <a:spcAft>
                  <a:spcPct val="0"/>
                </a:spcAft>
                <a:defRPr sz="2400">
                  <a:solidFill>
                    <a:schemeClr val="tx1"/>
                  </a:solidFill>
                  <a:latin typeface="Arial" pitchFamily="34" charset="0"/>
                </a:defRPr>
              </a:lvl7pPr>
              <a:lvl8pPr marL="3429000" indent="-228600" algn="ctr" eaLnBrk="0" fontAlgn="base" hangingPunct="0">
                <a:spcBef>
                  <a:spcPct val="0"/>
                </a:spcBef>
                <a:spcAft>
                  <a:spcPct val="0"/>
                </a:spcAft>
                <a:defRPr sz="2400">
                  <a:solidFill>
                    <a:schemeClr val="tx1"/>
                  </a:solidFill>
                  <a:latin typeface="Arial" pitchFamily="34" charset="0"/>
                </a:defRPr>
              </a:lvl8pPr>
              <a:lvl9pPr marL="3886200" indent="-228600" algn="ctr" eaLnBrk="0" fontAlgn="base" hangingPunct="0">
                <a:spcBef>
                  <a:spcPct val="0"/>
                </a:spcBef>
                <a:spcAft>
                  <a:spcPct val="0"/>
                </a:spcAft>
                <a:defRPr sz="2400">
                  <a:solidFill>
                    <a:schemeClr val="tx1"/>
                  </a:solidFill>
                  <a:latin typeface="Arial" pitchFamily="34" charset="0"/>
                </a:defRPr>
              </a:lvl9pPr>
            </a:lstStyle>
            <a:p>
              <a:pPr eaLnBrk="1" hangingPunct="1"/>
              <a:r>
                <a:rPr lang="en-GB" sz="2000" b="1" dirty="0">
                  <a:solidFill>
                    <a:srgbClr val="663300"/>
                  </a:solidFill>
                  <a:latin typeface="Roboto Slab" pitchFamily="2" charset="0"/>
                  <a:ea typeface="Roboto Slab" pitchFamily="2" charset="0"/>
                </a:rPr>
                <a:t>Filamentous </a:t>
              </a:r>
            </a:p>
            <a:p>
              <a:pPr eaLnBrk="1" hangingPunct="1"/>
              <a:r>
                <a:rPr lang="en-GB" sz="2000" b="1" dirty="0">
                  <a:solidFill>
                    <a:srgbClr val="663300"/>
                  </a:solidFill>
                  <a:latin typeface="Roboto Slab" pitchFamily="2" charset="0"/>
                  <a:ea typeface="Roboto Slab" pitchFamily="2" charset="0"/>
                </a:rPr>
                <a:t>bacteria</a:t>
              </a:r>
            </a:p>
          </p:txBody>
        </p:sp>
        <p:sp>
          <p:nvSpPr>
            <p:cNvPr id="367" name="Line 562">
              <a:extLst>
                <a:ext uri="{FF2B5EF4-FFF2-40B4-BE49-F238E27FC236}">
                  <a16:creationId xmlns:a16="http://schemas.microsoft.com/office/drawing/2014/main" id="{192E67F6-30C5-B759-F4A4-3D9386D4073B}"/>
                </a:ext>
              </a:extLst>
            </p:cNvPr>
            <p:cNvSpPr>
              <a:spLocks noChangeShapeType="1"/>
            </p:cNvSpPr>
            <p:nvPr/>
          </p:nvSpPr>
          <p:spPr bwMode="auto">
            <a:xfrm flipV="1">
              <a:off x="1602" y="2946"/>
              <a:ext cx="774" cy="276"/>
            </a:xfrm>
            <a:prstGeom prst="line">
              <a:avLst/>
            </a:prstGeom>
            <a:noFill/>
            <a:ln w="12700">
              <a:solidFill>
                <a:srgbClr val="CC99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endParaRPr lang="de-DE">
                <a:solidFill>
                  <a:srgbClr val="000000"/>
                </a:solidFill>
                <a:latin typeface="Roboto Slab" pitchFamily="2" charset="0"/>
                <a:ea typeface="Roboto Slab" pitchFamily="2" charset="0"/>
              </a:endParaRPr>
            </a:p>
          </p:txBody>
        </p:sp>
        <p:sp>
          <p:nvSpPr>
            <p:cNvPr id="368" name="Text Box 563">
              <a:extLst>
                <a:ext uri="{FF2B5EF4-FFF2-40B4-BE49-F238E27FC236}">
                  <a16:creationId xmlns:a16="http://schemas.microsoft.com/office/drawing/2014/main" id="{B10DA4BD-3E4A-EEF6-0D3D-6C7490A6F97C}"/>
                </a:ext>
              </a:extLst>
            </p:cNvPr>
            <p:cNvSpPr txBox="1">
              <a:spLocks noChangeArrowheads="1"/>
            </p:cNvSpPr>
            <p:nvPr/>
          </p:nvSpPr>
          <p:spPr bwMode="auto">
            <a:xfrm>
              <a:off x="727" y="3074"/>
              <a:ext cx="3005" cy="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algn="ctr" eaLnBrk="0" fontAlgn="base" hangingPunct="0">
                <a:spcBef>
                  <a:spcPct val="0"/>
                </a:spcBef>
                <a:spcAft>
                  <a:spcPct val="0"/>
                </a:spcAft>
                <a:defRPr sz="2400">
                  <a:solidFill>
                    <a:schemeClr val="tx1"/>
                  </a:solidFill>
                  <a:latin typeface="Arial" pitchFamily="34" charset="0"/>
                </a:defRPr>
              </a:lvl6pPr>
              <a:lvl7pPr marL="2971800" indent="-228600" algn="ctr" eaLnBrk="0" fontAlgn="base" hangingPunct="0">
                <a:spcBef>
                  <a:spcPct val="0"/>
                </a:spcBef>
                <a:spcAft>
                  <a:spcPct val="0"/>
                </a:spcAft>
                <a:defRPr sz="2400">
                  <a:solidFill>
                    <a:schemeClr val="tx1"/>
                  </a:solidFill>
                  <a:latin typeface="Arial" pitchFamily="34" charset="0"/>
                </a:defRPr>
              </a:lvl7pPr>
              <a:lvl8pPr marL="3429000" indent="-228600" algn="ctr" eaLnBrk="0" fontAlgn="base" hangingPunct="0">
                <a:spcBef>
                  <a:spcPct val="0"/>
                </a:spcBef>
                <a:spcAft>
                  <a:spcPct val="0"/>
                </a:spcAft>
                <a:defRPr sz="2400">
                  <a:solidFill>
                    <a:schemeClr val="tx1"/>
                  </a:solidFill>
                  <a:latin typeface="Arial" pitchFamily="34" charset="0"/>
                </a:defRPr>
              </a:lvl8pPr>
              <a:lvl9pPr marL="3886200" indent="-228600" algn="ctr" eaLnBrk="0" fontAlgn="base" hangingPunct="0">
                <a:spcBef>
                  <a:spcPct val="0"/>
                </a:spcBef>
                <a:spcAft>
                  <a:spcPct val="0"/>
                </a:spcAft>
                <a:defRPr sz="2400">
                  <a:solidFill>
                    <a:schemeClr val="tx1"/>
                  </a:solidFill>
                  <a:latin typeface="Arial" pitchFamily="34" charset="0"/>
                </a:defRPr>
              </a:lvl9pPr>
            </a:lstStyle>
            <a:p>
              <a:pPr eaLnBrk="1" hangingPunct="1"/>
              <a:r>
                <a:rPr lang="en-GB" sz="2000" b="1" dirty="0">
                  <a:solidFill>
                    <a:srgbClr val="CC9933"/>
                  </a:solidFill>
                  <a:latin typeface="Roboto Slab" pitchFamily="2" charset="0"/>
                  <a:ea typeface="Roboto Slab" pitchFamily="2" charset="0"/>
                </a:rPr>
                <a:t>Pollution</a:t>
              </a:r>
            </a:p>
            <a:p>
              <a:pPr eaLnBrk="1" hangingPunct="1"/>
              <a:r>
                <a:rPr lang="en-GB" sz="2000" b="1" dirty="0">
                  <a:solidFill>
                    <a:srgbClr val="CC9933"/>
                  </a:solidFill>
                  <a:latin typeface="Roboto Slab" pitchFamily="2" charset="0"/>
                  <a:ea typeface="Roboto Slab" pitchFamily="2" charset="0"/>
                </a:rPr>
                <a:t>(dissolved, suspended)</a:t>
              </a:r>
            </a:p>
          </p:txBody>
        </p:sp>
        <p:sp>
          <p:nvSpPr>
            <p:cNvPr id="369" name="Line 564">
              <a:extLst>
                <a:ext uri="{FF2B5EF4-FFF2-40B4-BE49-F238E27FC236}">
                  <a16:creationId xmlns:a16="http://schemas.microsoft.com/office/drawing/2014/main" id="{CECE9B99-ADD0-F32D-C0E5-0B3F98CF057F}"/>
                </a:ext>
              </a:extLst>
            </p:cNvPr>
            <p:cNvSpPr>
              <a:spLocks noChangeShapeType="1"/>
            </p:cNvSpPr>
            <p:nvPr/>
          </p:nvSpPr>
          <p:spPr bwMode="auto">
            <a:xfrm flipV="1">
              <a:off x="1860" y="2088"/>
              <a:ext cx="318" cy="192"/>
            </a:xfrm>
            <a:prstGeom prst="line">
              <a:avLst/>
            </a:prstGeom>
            <a:noFill/>
            <a:ln w="12700">
              <a:solidFill>
                <a:srgbClr val="66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endParaRPr lang="de-DE">
                <a:solidFill>
                  <a:srgbClr val="000000"/>
                </a:solidFill>
                <a:latin typeface="Roboto Slab" pitchFamily="2" charset="0"/>
                <a:ea typeface="Roboto Slab" pitchFamily="2" charset="0"/>
              </a:endParaRPr>
            </a:p>
          </p:txBody>
        </p:sp>
        <p:sp>
          <p:nvSpPr>
            <p:cNvPr id="370" name="Freeform 565">
              <a:extLst>
                <a:ext uri="{FF2B5EF4-FFF2-40B4-BE49-F238E27FC236}">
                  <a16:creationId xmlns:a16="http://schemas.microsoft.com/office/drawing/2014/main" id="{F261B42F-A9AC-D718-C7C9-A4332AC06C7D}"/>
                </a:ext>
              </a:extLst>
            </p:cNvPr>
            <p:cNvSpPr>
              <a:spLocks/>
            </p:cNvSpPr>
            <p:nvPr/>
          </p:nvSpPr>
          <p:spPr bwMode="auto">
            <a:xfrm>
              <a:off x="1620" y="3216"/>
              <a:ext cx="894" cy="18"/>
            </a:xfrm>
            <a:custGeom>
              <a:avLst/>
              <a:gdLst>
                <a:gd name="T0" fmla="*/ 0 w 894"/>
                <a:gd name="T1" fmla="*/ 18 h 18"/>
                <a:gd name="T2" fmla="*/ 894 w 894"/>
                <a:gd name="T3" fmla="*/ 0 h 18"/>
                <a:gd name="T4" fmla="*/ 0 60000 65536"/>
                <a:gd name="T5" fmla="*/ 0 60000 65536"/>
              </a:gdLst>
              <a:ahLst/>
              <a:cxnLst>
                <a:cxn ang="T4">
                  <a:pos x="T0" y="T1"/>
                </a:cxn>
                <a:cxn ang="T5">
                  <a:pos x="T2" y="T3"/>
                </a:cxn>
              </a:cxnLst>
              <a:rect l="0" t="0" r="r" b="b"/>
              <a:pathLst>
                <a:path w="894" h="18">
                  <a:moveTo>
                    <a:pt x="0" y="18"/>
                  </a:moveTo>
                  <a:lnTo>
                    <a:pt x="894" y="0"/>
                  </a:lnTo>
                </a:path>
              </a:pathLst>
            </a:custGeom>
            <a:noFill/>
            <a:ln w="12700" cap="flat" cmpd="sng">
              <a:solidFill>
                <a:srgbClr val="CC9933"/>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endParaRPr lang="de-DE">
                <a:solidFill>
                  <a:srgbClr val="000000"/>
                </a:solidFill>
                <a:latin typeface="Roboto Slab" pitchFamily="2" charset="0"/>
                <a:ea typeface="Roboto Slab" pitchFamily="2" charset="0"/>
              </a:endParaRPr>
            </a:p>
          </p:txBody>
        </p:sp>
        <p:sp>
          <p:nvSpPr>
            <p:cNvPr id="371" name="Text Box 566">
              <a:extLst>
                <a:ext uri="{FF2B5EF4-FFF2-40B4-BE49-F238E27FC236}">
                  <a16:creationId xmlns:a16="http://schemas.microsoft.com/office/drawing/2014/main" id="{E2BEFFEA-1350-33B1-296A-ED68F5058FEB}"/>
                </a:ext>
              </a:extLst>
            </p:cNvPr>
            <p:cNvSpPr txBox="1">
              <a:spLocks noChangeArrowheads="1"/>
            </p:cNvSpPr>
            <p:nvPr/>
          </p:nvSpPr>
          <p:spPr bwMode="auto">
            <a:xfrm>
              <a:off x="2547" y="1370"/>
              <a:ext cx="954" cy="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algn="ctr" eaLnBrk="0" fontAlgn="base" hangingPunct="0">
                <a:spcBef>
                  <a:spcPct val="0"/>
                </a:spcBef>
                <a:spcAft>
                  <a:spcPct val="0"/>
                </a:spcAft>
                <a:defRPr sz="2400">
                  <a:solidFill>
                    <a:schemeClr val="tx1"/>
                  </a:solidFill>
                  <a:latin typeface="Arial" pitchFamily="34" charset="0"/>
                </a:defRPr>
              </a:lvl6pPr>
              <a:lvl7pPr marL="2971800" indent="-228600" algn="ctr" eaLnBrk="0" fontAlgn="base" hangingPunct="0">
                <a:spcBef>
                  <a:spcPct val="0"/>
                </a:spcBef>
                <a:spcAft>
                  <a:spcPct val="0"/>
                </a:spcAft>
                <a:defRPr sz="2400">
                  <a:solidFill>
                    <a:schemeClr val="tx1"/>
                  </a:solidFill>
                  <a:latin typeface="Arial" pitchFamily="34" charset="0"/>
                </a:defRPr>
              </a:lvl7pPr>
              <a:lvl8pPr marL="3429000" indent="-228600" algn="ctr" eaLnBrk="0" fontAlgn="base" hangingPunct="0">
                <a:spcBef>
                  <a:spcPct val="0"/>
                </a:spcBef>
                <a:spcAft>
                  <a:spcPct val="0"/>
                </a:spcAft>
                <a:defRPr sz="2400">
                  <a:solidFill>
                    <a:schemeClr val="tx1"/>
                  </a:solidFill>
                  <a:latin typeface="Arial" pitchFamily="34" charset="0"/>
                </a:defRPr>
              </a:lvl8pPr>
              <a:lvl9pPr marL="3886200" indent="-228600" algn="ctr" eaLnBrk="0" fontAlgn="base" hangingPunct="0">
                <a:spcBef>
                  <a:spcPct val="0"/>
                </a:spcBef>
                <a:spcAft>
                  <a:spcPct val="0"/>
                </a:spcAft>
                <a:defRPr sz="2400">
                  <a:solidFill>
                    <a:schemeClr val="tx1"/>
                  </a:solidFill>
                  <a:latin typeface="Arial" pitchFamily="34" charset="0"/>
                </a:defRPr>
              </a:lvl9pPr>
            </a:lstStyle>
            <a:p>
              <a:pPr eaLnBrk="1" hangingPunct="1"/>
              <a:r>
                <a:rPr lang="en-GB" sz="2000" b="1" dirty="0">
                  <a:solidFill>
                    <a:srgbClr val="003399"/>
                  </a:solidFill>
                  <a:latin typeface="Roboto Slab" pitchFamily="2" charset="0"/>
                  <a:ea typeface="Roboto Slab" pitchFamily="2" charset="0"/>
                </a:rPr>
                <a:t>Water</a:t>
              </a:r>
            </a:p>
          </p:txBody>
        </p:sp>
        <p:sp>
          <p:nvSpPr>
            <p:cNvPr id="372" name="Text Box 567">
              <a:extLst>
                <a:ext uri="{FF2B5EF4-FFF2-40B4-BE49-F238E27FC236}">
                  <a16:creationId xmlns:a16="http://schemas.microsoft.com/office/drawing/2014/main" id="{C9656F46-18AC-C9AC-0EA4-2E929F0C869C}"/>
                </a:ext>
              </a:extLst>
            </p:cNvPr>
            <p:cNvSpPr txBox="1">
              <a:spLocks noChangeArrowheads="1"/>
            </p:cNvSpPr>
            <p:nvPr/>
          </p:nvSpPr>
          <p:spPr bwMode="auto">
            <a:xfrm>
              <a:off x="4200" y="1304"/>
              <a:ext cx="1285" cy="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algn="ctr" eaLnBrk="0" fontAlgn="base" hangingPunct="0">
                <a:spcBef>
                  <a:spcPct val="0"/>
                </a:spcBef>
                <a:spcAft>
                  <a:spcPct val="0"/>
                </a:spcAft>
                <a:defRPr sz="2400">
                  <a:solidFill>
                    <a:schemeClr val="tx1"/>
                  </a:solidFill>
                  <a:latin typeface="Arial" pitchFamily="34" charset="0"/>
                </a:defRPr>
              </a:lvl6pPr>
              <a:lvl7pPr marL="2971800" indent="-228600" algn="ctr" eaLnBrk="0" fontAlgn="base" hangingPunct="0">
                <a:spcBef>
                  <a:spcPct val="0"/>
                </a:spcBef>
                <a:spcAft>
                  <a:spcPct val="0"/>
                </a:spcAft>
                <a:defRPr sz="2400">
                  <a:solidFill>
                    <a:schemeClr val="tx1"/>
                  </a:solidFill>
                  <a:latin typeface="Arial" pitchFamily="34" charset="0"/>
                </a:defRPr>
              </a:lvl7pPr>
              <a:lvl8pPr marL="3429000" indent="-228600" algn="ctr" eaLnBrk="0" fontAlgn="base" hangingPunct="0">
                <a:spcBef>
                  <a:spcPct val="0"/>
                </a:spcBef>
                <a:spcAft>
                  <a:spcPct val="0"/>
                </a:spcAft>
                <a:defRPr sz="2400">
                  <a:solidFill>
                    <a:schemeClr val="tx1"/>
                  </a:solidFill>
                  <a:latin typeface="Arial" pitchFamily="34" charset="0"/>
                </a:defRPr>
              </a:lvl8pPr>
              <a:lvl9pPr marL="3886200" indent="-228600" algn="ctr" eaLnBrk="0" fontAlgn="base" hangingPunct="0">
                <a:spcBef>
                  <a:spcPct val="0"/>
                </a:spcBef>
                <a:spcAft>
                  <a:spcPct val="0"/>
                </a:spcAft>
                <a:defRPr sz="2400">
                  <a:solidFill>
                    <a:schemeClr val="tx1"/>
                  </a:solidFill>
                  <a:latin typeface="Arial" pitchFamily="34" charset="0"/>
                </a:defRPr>
              </a:lvl9pPr>
            </a:lstStyle>
            <a:p>
              <a:pPr eaLnBrk="1" hangingPunct="1"/>
              <a:r>
                <a:rPr lang="en-GB" sz="2000" b="1" dirty="0">
                  <a:solidFill>
                    <a:srgbClr val="CCCCFF"/>
                  </a:solidFill>
                  <a:latin typeface="Roboto Slab" pitchFamily="2" charset="0"/>
                  <a:ea typeface="Roboto Slab" pitchFamily="2" charset="0"/>
                </a:rPr>
                <a:t>Protozoa</a:t>
              </a:r>
            </a:p>
          </p:txBody>
        </p:sp>
        <p:sp>
          <p:nvSpPr>
            <p:cNvPr id="373" name="Text Box 568">
              <a:extLst>
                <a:ext uri="{FF2B5EF4-FFF2-40B4-BE49-F238E27FC236}">
                  <a16:creationId xmlns:a16="http://schemas.microsoft.com/office/drawing/2014/main" id="{D95E1854-5485-56F4-41BA-52C06E70AE63}"/>
                </a:ext>
              </a:extLst>
            </p:cNvPr>
            <p:cNvSpPr txBox="1">
              <a:spLocks noChangeArrowheads="1"/>
            </p:cNvSpPr>
            <p:nvPr/>
          </p:nvSpPr>
          <p:spPr bwMode="auto">
            <a:xfrm>
              <a:off x="4310" y="2094"/>
              <a:ext cx="1585" cy="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488" tIns="44450" rIns="90488" bIns="44450">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algn="ctr" eaLnBrk="0" fontAlgn="base" hangingPunct="0">
                <a:spcBef>
                  <a:spcPct val="0"/>
                </a:spcBef>
                <a:spcAft>
                  <a:spcPct val="0"/>
                </a:spcAft>
                <a:defRPr sz="2400">
                  <a:solidFill>
                    <a:schemeClr val="tx1"/>
                  </a:solidFill>
                  <a:latin typeface="Arial" pitchFamily="34" charset="0"/>
                </a:defRPr>
              </a:lvl6pPr>
              <a:lvl7pPr marL="2971800" indent="-228600" algn="ctr" eaLnBrk="0" fontAlgn="base" hangingPunct="0">
                <a:spcBef>
                  <a:spcPct val="0"/>
                </a:spcBef>
                <a:spcAft>
                  <a:spcPct val="0"/>
                </a:spcAft>
                <a:defRPr sz="2400">
                  <a:solidFill>
                    <a:schemeClr val="tx1"/>
                  </a:solidFill>
                  <a:latin typeface="Arial" pitchFamily="34" charset="0"/>
                </a:defRPr>
              </a:lvl7pPr>
              <a:lvl8pPr marL="3429000" indent="-228600" algn="ctr" eaLnBrk="0" fontAlgn="base" hangingPunct="0">
                <a:spcBef>
                  <a:spcPct val="0"/>
                </a:spcBef>
                <a:spcAft>
                  <a:spcPct val="0"/>
                </a:spcAft>
                <a:defRPr sz="2400">
                  <a:solidFill>
                    <a:schemeClr val="tx1"/>
                  </a:solidFill>
                  <a:latin typeface="Arial" pitchFamily="34" charset="0"/>
                </a:defRPr>
              </a:lvl8pPr>
              <a:lvl9pPr marL="3886200" indent="-228600" algn="ctr" eaLnBrk="0" fontAlgn="base" hangingPunct="0">
                <a:spcBef>
                  <a:spcPct val="0"/>
                </a:spcBef>
                <a:spcAft>
                  <a:spcPct val="0"/>
                </a:spcAft>
                <a:defRPr sz="2400">
                  <a:solidFill>
                    <a:schemeClr val="tx1"/>
                  </a:solidFill>
                  <a:latin typeface="Arial" pitchFamily="34" charset="0"/>
                </a:defRPr>
              </a:lvl9pPr>
            </a:lstStyle>
            <a:p>
              <a:pPr eaLnBrk="1" hangingPunct="1"/>
              <a:br>
                <a:rPr lang="en-GB" sz="2000" b="1" dirty="0">
                  <a:solidFill>
                    <a:srgbClr val="663300"/>
                  </a:solidFill>
                  <a:latin typeface="Roboto Slab" pitchFamily="2" charset="0"/>
                  <a:ea typeface="Roboto Slab" pitchFamily="2" charset="0"/>
                </a:rPr>
              </a:br>
              <a:r>
                <a:rPr lang="en-GB" sz="2000" b="1" dirty="0">
                  <a:solidFill>
                    <a:srgbClr val="663300"/>
                  </a:solidFill>
                  <a:latin typeface="Roboto Slab" pitchFamily="2" charset="0"/>
                  <a:ea typeface="Roboto Slab" pitchFamily="2" charset="0"/>
                </a:rPr>
                <a:t>Sludge floc</a:t>
              </a:r>
            </a:p>
          </p:txBody>
        </p:sp>
      </p:grpSp>
      <p:pic>
        <p:nvPicPr>
          <p:cNvPr id="579" name="Inhaltsplatzhalter 578">
            <a:extLst>
              <a:ext uri="{FF2B5EF4-FFF2-40B4-BE49-F238E27FC236}">
                <a16:creationId xmlns:a16="http://schemas.microsoft.com/office/drawing/2014/main" id="{DF29D9F2-E061-0A2E-DB1B-065F2D8A7D0E}"/>
              </a:ext>
            </a:extLst>
          </p:cNvPr>
          <p:cNvPicPr>
            <a:picLocks noGrp="1" noChangeAspect="1"/>
          </p:cNvPicPr>
          <p:nvPr>
            <p:ph idx="1"/>
          </p:nvPr>
        </p:nvPicPr>
        <p:blipFill rotWithShape="1">
          <a:blip r:embed="rId3"/>
          <a:srcRect l="19695" t="2645" r="8492" b="830"/>
          <a:stretch/>
        </p:blipFill>
        <p:spPr>
          <a:xfrm>
            <a:off x="7608168" y="1563971"/>
            <a:ext cx="2818829" cy="4169285"/>
          </a:xfrm>
          <a:prstGeom prst="rect">
            <a:avLst/>
          </a:prstGeom>
        </p:spPr>
      </p:pic>
      <p:sp>
        <p:nvSpPr>
          <p:cNvPr id="580" name="Textfeld 579">
            <a:extLst>
              <a:ext uri="{FF2B5EF4-FFF2-40B4-BE49-F238E27FC236}">
                <a16:creationId xmlns:a16="http://schemas.microsoft.com/office/drawing/2014/main" id="{23EA2036-4330-B899-6769-63A1D8ADE7A5}"/>
              </a:ext>
            </a:extLst>
          </p:cNvPr>
          <p:cNvSpPr txBox="1"/>
          <p:nvPr/>
        </p:nvSpPr>
        <p:spPr>
          <a:xfrm>
            <a:off x="1559496" y="5733256"/>
            <a:ext cx="4960012" cy="523220"/>
          </a:xfrm>
          <a:prstGeom prst="rect">
            <a:avLst/>
          </a:prstGeom>
          <a:noFill/>
        </p:spPr>
        <p:txBody>
          <a:bodyPr wrap="none" rtlCol="0">
            <a:spAutoFit/>
          </a:bodyPr>
          <a:lstStyle/>
          <a:p>
            <a:r>
              <a:rPr lang="de-AT" sz="2800" dirty="0">
                <a:latin typeface="Roboto Slab" pitchFamily="2" charset="0"/>
                <a:ea typeface="Roboto Slab" pitchFamily="2" charset="0"/>
              </a:rPr>
              <a:t>Free-floating bacteria (flocs)</a:t>
            </a:r>
            <a:endParaRPr lang="en-GB" sz="2800" dirty="0">
              <a:latin typeface="Roboto Slab" pitchFamily="2" charset="0"/>
              <a:ea typeface="Roboto Slab" pitchFamily="2" charset="0"/>
            </a:endParaRPr>
          </a:p>
        </p:txBody>
      </p:sp>
      <p:sp>
        <p:nvSpPr>
          <p:cNvPr id="584" name="Textfeld 583">
            <a:extLst>
              <a:ext uri="{FF2B5EF4-FFF2-40B4-BE49-F238E27FC236}">
                <a16:creationId xmlns:a16="http://schemas.microsoft.com/office/drawing/2014/main" id="{D263BC7C-92A3-3457-1FD4-E1DDC2EE5D49}"/>
              </a:ext>
            </a:extLst>
          </p:cNvPr>
          <p:cNvSpPr txBox="1"/>
          <p:nvPr/>
        </p:nvSpPr>
        <p:spPr>
          <a:xfrm>
            <a:off x="7320136" y="5733256"/>
            <a:ext cx="4764446" cy="523220"/>
          </a:xfrm>
          <a:prstGeom prst="rect">
            <a:avLst/>
          </a:prstGeom>
          <a:noFill/>
        </p:spPr>
        <p:txBody>
          <a:bodyPr wrap="none" rtlCol="0">
            <a:spAutoFit/>
          </a:bodyPr>
          <a:lstStyle/>
          <a:p>
            <a:r>
              <a:rPr lang="de-AT" sz="2800" dirty="0">
                <a:latin typeface="Roboto Slab" pitchFamily="2" charset="0"/>
                <a:ea typeface="Roboto Slab" pitchFamily="2" charset="0"/>
              </a:rPr>
              <a:t>Attached biomass (biofilm)</a:t>
            </a:r>
            <a:endParaRPr lang="en-GB" sz="2800" dirty="0">
              <a:latin typeface="Roboto Slab" pitchFamily="2" charset="0"/>
              <a:ea typeface="Roboto Slab" pitchFamily="2" charset="0"/>
            </a:endParaRPr>
          </a:p>
        </p:txBody>
      </p:sp>
      <p:sp>
        <p:nvSpPr>
          <p:cNvPr id="3" name="Rectangle 2">
            <a:extLst>
              <a:ext uri="{FF2B5EF4-FFF2-40B4-BE49-F238E27FC236}">
                <a16:creationId xmlns:a16="http://schemas.microsoft.com/office/drawing/2014/main" id="{21AD4E2B-1C78-4284-9EE5-AF3EF0B216C5}"/>
              </a:ext>
            </a:extLst>
          </p:cNvPr>
          <p:cNvSpPr/>
          <p:nvPr/>
        </p:nvSpPr>
        <p:spPr>
          <a:xfrm rot="18704516">
            <a:off x="7206115" y="1607064"/>
            <a:ext cx="131857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4" name="Rectangle 573">
            <a:extLst>
              <a:ext uri="{FF2B5EF4-FFF2-40B4-BE49-F238E27FC236}">
                <a16:creationId xmlns:a16="http://schemas.microsoft.com/office/drawing/2014/main" id="{879F95CA-DED2-4D6A-A4E1-0664DA3B43B7}"/>
              </a:ext>
            </a:extLst>
          </p:cNvPr>
          <p:cNvSpPr/>
          <p:nvPr/>
        </p:nvSpPr>
        <p:spPr>
          <a:xfrm rot="2487244">
            <a:off x="9050669" y="1750364"/>
            <a:ext cx="179294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5" name="Rectangle 574">
            <a:extLst>
              <a:ext uri="{FF2B5EF4-FFF2-40B4-BE49-F238E27FC236}">
                <a16:creationId xmlns:a16="http://schemas.microsoft.com/office/drawing/2014/main" id="{92020FC3-4723-4E8B-86A6-D6F14240F4AB}"/>
              </a:ext>
            </a:extLst>
          </p:cNvPr>
          <p:cNvSpPr/>
          <p:nvPr/>
        </p:nvSpPr>
        <p:spPr>
          <a:xfrm rot="19491334">
            <a:off x="8962678" y="5076499"/>
            <a:ext cx="1743318" cy="2967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6" name="Rectangle 575">
            <a:extLst>
              <a:ext uri="{FF2B5EF4-FFF2-40B4-BE49-F238E27FC236}">
                <a16:creationId xmlns:a16="http://schemas.microsoft.com/office/drawing/2014/main" id="{1A00ACEA-CBBE-49D5-9660-123814CA392E}"/>
              </a:ext>
            </a:extLst>
          </p:cNvPr>
          <p:cNvSpPr/>
          <p:nvPr/>
        </p:nvSpPr>
        <p:spPr>
          <a:xfrm rot="19491334">
            <a:off x="9150389" y="5235921"/>
            <a:ext cx="1260827" cy="2967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7" name="Rectangle 576">
            <a:extLst>
              <a:ext uri="{FF2B5EF4-FFF2-40B4-BE49-F238E27FC236}">
                <a16:creationId xmlns:a16="http://schemas.microsoft.com/office/drawing/2014/main" id="{DD513DCF-53BE-4D2B-852E-693FD5FD9865}"/>
              </a:ext>
            </a:extLst>
          </p:cNvPr>
          <p:cNvSpPr/>
          <p:nvPr/>
        </p:nvSpPr>
        <p:spPr>
          <a:xfrm rot="1491325">
            <a:off x="7368293" y="5472521"/>
            <a:ext cx="1224860" cy="1562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156128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375A4A91-B44D-0111-052F-39F5CC93987F}"/>
              </a:ext>
            </a:extLst>
          </p:cNvPr>
          <p:cNvSpPr>
            <a:spLocks noGrp="1"/>
          </p:cNvSpPr>
          <p:nvPr>
            <p:ph idx="1"/>
          </p:nvPr>
        </p:nvSpPr>
        <p:spPr>
          <a:xfrm>
            <a:off x="839416" y="1556793"/>
            <a:ext cx="10515600" cy="936104"/>
          </a:xfrm>
        </p:spPr>
        <p:txBody>
          <a:bodyPr/>
          <a:lstStyle/>
          <a:p>
            <a:pPr marL="0" indent="0">
              <a:buNone/>
            </a:pPr>
            <a:r>
              <a:rPr lang="de-AT" dirty="0">
                <a:latin typeface="Roboto Slab" pitchFamily="2" charset="0"/>
                <a:ea typeface="Roboto Slab" pitchFamily="2" charset="0"/>
              </a:rPr>
              <a:t>We have to understand microorganisms in their complex living ecosystem</a:t>
            </a:r>
            <a:endParaRPr lang="en-GB" dirty="0">
              <a:latin typeface="Roboto Slab" pitchFamily="2" charset="0"/>
              <a:ea typeface="Roboto Slab" pitchFamily="2" charset="0"/>
            </a:endParaRPr>
          </a:p>
        </p:txBody>
      </p:sp>
      <p:pic>
        <p:nvPicPr>
          <p:cNvPr id="4" name="Grafik 3">
            <a:extLst>
              <a:ext uri="{FF2B5EF4-FFF2-40B4-BE49-F238E27FC236}">
                <a16:creationId xmlns:a16="http://schemas.microsoft.com/office/drawing/2014/main" id="{E388B7F4-92FD-9F10-47EC-85855A1A3C58}"/>
              </a:ext>
            </a:extLst>
          </p:cNvPr>
          <p:cNvPicPr>
            <a:picLocks noChangeAspect="1"/>
          </p:cNvPicPr>
          <p:nvPr/>
        </p:nvPicPr>
        <p:blipFill>
          <a:blip r:embed="rId3"/>
          <a:stretch>
            <a:fillRect/>
          </a:stretch>
        </p:blipFill>
        <p:spPr>
          <a:xfrm>
            <a:off x="76580" y="2636912"/>
            <a:ext cx="5875062" cy="3528392"/>
          </a:xfrm>
          <a:prstGeom prst="rect">
            <a:avLst/>
          </a:prstGeom>
        </p:spPr>
      </p:pic>
      <p:pic>
        <p:nvPicPr>
          <p:cNvPr id="9" name="Grafik 8">
            <a:extLst>
              <a:ext uri="{FF2B5EF4-FFF2-40B4-BE49-F238E27FC236}">
                <a16:creationId xmlns:a16="http://schemas.microsoft.com/office/drawing/2014/main" id="{D364D31E-B4E1-86C4-44E1-71BF7036D1E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535316" y="2564904"/>
            <a:ext cx="6144086" cy="3456384"/>
          </a:xfrm>
          <a:prstGeom prst="rect">
            <a:avLst/>
          </a:prstGeom>
        </p:spPr>
      </p:pic>
      <p:sp>
        <p:nvSpPr>
          <p:cNvPr id="11" name="Rechteck 10">
            <a:extLst>
              <a:ext uri="{FF2B5EF4-FFF2-40B4-BE49-F238E27FC236}">
                <a16:creationId xmlns:a16="http://schemas.microsoft.com/office/drawing/2014/main" id="{4D764285-75BA-C559-983E-0E50529A5BD1}"/>
              </a:ext>
            </a:extLst>
          </p:cNvPr>
          <p:cNvSpPr/>
          <p:nvPr/>
        </p:nvSpPr>
        <p:spPr>
          <a:xfrm>
            <a:off x="5591944" y="5517232"/>
            <a:ext cx="936104" cy="4320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latin typeface="Roboto Slab" pitchFamily="2" charset="0"/>
              <a:ea typeface="Roboto Slab" pitchFamily="2" charset="0"/>
            </a:endParaRPr>
          </a:p>
        </p:txBody>
      </p:sp>
    </p:spTree>
    <p:extLst>
      <p:ext uri="{BB962C8B-B14F-4D97-AF65-F5344CB8AC3E}">
        <p14:creationId xmlns:p14="http://schemas.microsoft.com/office/powerpoint/2010/main" val="33947508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375A4A91-B44D-0111-052F-39F5CC93987F}"/>
              </a:ext>
            </a:extLst>
          </p:cNvPr>
          <p:cNvSpPr>
            <a:spLocks noGrp="1"/>
          </p:cNvSpPr>
          <p:nvPr>
            <p:ph idx="1"/>
          </p:nvPr>
        </p:nvSpPr>
        <p:spPr>
          <a:xfrm>
            <a:off x="767408" y="1700808"/>
            <a:ext cx="10515600" cy="4351338"/>
          </a:xfrm>
        </p:spPr>
        <p:txBody>
          <a:bodyPr/>
          <a:lstStyle/>
          <a:p>
            <a:pPr marL="0" indent="0">
              <a:buNone/>
            </a:pPr>
            <a:r>
              <a:rPr lang="de-AT" b="1" dirty="0">
                <a:solidFill>
                  <a:srgbClr val="00B0F0"/>
                </a:solidFill>
                <a:latin typeface="Roboto Slab" pitchFamily="2" charset="0"/>
                <a:ea typeface="Roboto Slab" pitchFamily="2" charset="0"/>
              </a:rPr>
              <a:t>The complex local situation (at catchment scale and beyond) plays a dominant role for the selection of the best solution of wastewater treatment technology.</a:t>
            </a:r>
          </a:p>
          <a:p>
            <a:pPr lvl="1"/>
            <a:endParaRPr lang="de-AT" dirty="0">
              <a:latin typeface="Roboto Slab" pitchFamily="2" charset="0"/>
              <a:ea typeface="Roboto Slab" pitchFamily="2" charset="0"/>
            </a:endParaRPr>
          </a:p>
          <a:p>
            <a:pPr lvl="1"/>
            <a:r>
              <a:rPr lang="de-AT" dirty="0">
                <a:latin typeface="Roboto Slab" pitchFamily="2" charset="0"/>
                <a:ea typeface="Roboto Slab" pitchFamily="2" charset="0"/>
              </a:rPr>
              <a:t>Climate, hydrology, geology, slope, land use, food supply;</a:t>
            </a:r>
          </a:p>
          <a:p>
            <a:pPr lvl="1"/>
            <a:r>
              <a:rPr lang="de-AT" dirty="0">
                <a:latin typeface="Roboto Slab" pitchFamily="2" charset="0"/>
                <a:ea typeface="Roboto Slab" pitchFamily="2" charset="0"/>
              </a:rPr>
              <a:t>Policy; economic, institutional, and educational development; legislation and enforcement;</a:t>
            </a:r>
          </a:p>
          <a:p>
            <a:pPr lvl="1"/>
            <a:r>
              <a:rPr lang="de-AT" dirty="0">
                <a:latin typeface="Roboto Slab" pitchFamily="2" charset="0"/>
                <a:ea typeface="Roboto Slab" pitchFamily="2" charset="0"/>
              </a:rPr>
              <a:t>Biological wastewater treatment has to be embedded into regional waster management.</a:t>
            </a:r>
            <a:endParaRPr lang="en-GB" dirty="0">
              <a:latin typeface="Roboto Slab" pitchFamily="2" charset="0"/>
              <a:ea typeface="Roboto Slab" pitchFamily="2" charset="0"/>
            </a:endParaRPr>
          </a:p>
        </p:txBody>
      </p:sp>
      <p:sp>
        <p:nvSpPr>
          <p:cNvPr id="6" name="Titel 1">
            <a:extLst>
              <a:ext uri="{FF2B5EF4-FFF2-40B4-BE49-F238E27FC236}">
                <a16:creationId xmlns:a16="http://schemas.microsoft.com/office/drawing/2014/main" id="{98CCF37C-47A1-43F9-944C-656E0C55D36D}"/>
              </a:ext>
            </a:extLst>
          </p:cNvPr>
          <p:cNvSpPr>
            <a:spLocks noGrp="1"/>
          </p:cNvSpPr>
          <p:nvPr>
            <p:ph type="title"/>
          </p:nvPr>
        </p:nvSpPr>
        <p:spPr>
          <a:xfrm>
            <a:off x="767408" y="261424"/>
            <a:ext cx="10515600" cy="1325563"/>
          </a:xfrm>
        </p:spPr>
        <p:txBody>
          <a:bodyPr>
            <a:normAutofit/>
          </a:bodyPr>
          <a:lstStyle/>
          <a:p>
            <a:r>
              <a:rPr lang="de-AT" sz="4000" dirty="0">
                <a:solidFill>
                  <a:srgbClr val="0070C0"/>
                </a:solidFill>
                <a:latin typeface="Roboto Slab" pitchFamily="2" charset="0"/>
                <a:ea typeface="Roboto Slab" pitchFamily="2" charset="0"/>
              </a:rPr>
              <a:t>Message no.3</a:t>
            </a:r>
            <a:endParaRPr lang="en-GB" sz="4000" dirty="0">
              <a:solidFill>
                <a:srgbClr val="0070C0"/>
              </a:solidFill>
              <a:latin typeface="Roboto Slab" pitchFamily="2" charset="0"/>
              <a:ea typeface="Roboto Slab" pitchFamily="2" charset="0"/>
            </a:endParaRPr>
          </a:p>
        </p:txBody>
      </p:sp>
    </p:spTree>
    <p:extLst>
      <p:ext uri="{BB962C8B-B14F-4D97-AF65-F5344CB8AC3E}">
        <p14:creationId xmlns:p14="http://schemas.microsoft.com/office/powerpoint/2010/main" val="17416960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F65FF828-E8F8-C2AC-630F-7E5959FA1253}"/>
              </a:ext>
            </a:extLst>
          </p:cNvPr>
          <p:cNvSpPr txBox="1"/>
          <p:nvPr/>
        </p:nvSpPr>
        <p:spPr>
          <a:xfrm>
            <a:off x="551384" y="1916832"/>
            <a:ext cx="4902304" cy="2308324"/>
          </a:xfrm>
          <a:prstGeom prst="rect">
            <a:avLst/>
          </a:prstGeom>
          <a:noFill/>
        </p:spPr>
        <p:txBody>
          <a:bodyPr wrap="square" rtlCol="0">
            <a:spAutoFit/>
          </a:bodyPr>
          <a:lstStyle/>
          <a:p>
            <a:r>
              <a:rPr lang="en-US" b="1" dirty="0">
                <a:latin typeface="Roboto Slab" pitchFamily="2" charset="0"/>
                <a:ea typeface="Roboto Slab" pitchFamily="2" charset="0"/>
              </a:rPr>
              <a:t>Local situation:</a:t>
            </a:r>
          </a:p>
          <a:p>
            <a:endParaRPr lang="en-US" dirty="0">
              <a:latin typeface="Roboto Slab" pitchFamily="2" charset="0"/>
              <a:ea typeface="Roboto Slab" pitchFamily="2" charset="0"/>
            </a:endParaRPr>
          </a:p>
          <a:p>
            <a:r>
              <a:rPr lang="en-US" dirty="0">
                <a:latin typeface="Roboto Slab" pitchFamily="2" charset="0"/>
                <a:ea typeface="Roboto Slab" pitchFamily="2" charset="0"/>
              </a:rPr>
              <a:t>Vienna (moderate continental climate)</a:t>
            </a:r>
          </a:p>
          <a:p>
            <a:r>
              <a:rPr lang="en-US" dirty="0">
                <a:latin typeface="Roboto Slab" pitchFamily="2" charset="0"/>
                <a:ea typeface="Roboto Slab" pitchFamily="2" charset="0"/>
              </a:rPr>
              <a:t>Singapore (tropical marine climate)</a:t>
            </a:r>
          </a:p>
          <a:p>
            <a:r>
              <a:rPr lang="en-US" dirty="0">
                <a:latin typeface="Roboto Slab" pitchFamily="2" charset="0"/>
                <a:ea typeface="Roboto Slab" pitchFamily="2" charset="0"/>
              </a:rPr>
              <a:t>Riad (desert, DW from sea, land locked)</a:t>
            </a:r>
          </a:p>
          <a:p>
            <a:r>
              <a:rPr lang="en-US" dirty="0">
                <a:latin typeface="Roboto Slab" pitchFamily="2" charset="0"/>
                <a:ea typeface="Roboto Slab" pitchFamily="2" charset="0"/>
              </a:rPr>
              <a:t>Village in Uganda (tropical climate)</a:t>
            </a:r>
          </a:p>
          <a:p>
            <a:r>
              <a:rPr lang="en-US" dirty="0">
                <a:latin typeface="Roboto Slab" pitchFamily="2" charset="0"/>
                <a:ea typeface="Roboto Slab" pitchFamily="2" charset="0"/>
              </a:rPr>
              <a:t>Village in Finland (cold climate)</a:t>
            </a:r>
          </a:p>
          <a:p>
            <a:r>
              <a:rPr lang="en-US" dirty="0">
                <a:latin typeface="Roboto Slab" pitchFamily="2" charset="0"/>
                <a:ea typeface="Roboto Slab" pitchFamily="2" charset="0"/>
              </a:rPr>
              <a:t>Village at Scottish Atlantic coast</a:t>
            </a:r>
          </a:p>
        </p:txBody>
      </p:sp>
      <p:sp>
        <p:nvSpPr>
          <p:cNvPr id="7" name="Textfeld 6">
            <a:extLst>
              <a:ext uri="{FF2B5EF4-FFF2-40B4-BE49-F238E27FC236}">
                <a16:creationId xmlns:a16="http://schemas.microsoft.com/office/drawing/2014/main" id="{7A391907-F9A2-12F0-F347-750CB93E575C}"/>
              </a:ext>
            </a:extLst>
          </p:cNvPr>
          <p:cNvSpPr txBox="1"/>
          <p:nvPr/>
        </p:nvSpPr>
        <p:spPr>
          <a:xfrm>
            <a:off x="5996721" y="1916832"/>
            <a:ext cx="5796780" cy="2308324"/>
          </a:xfrm>
          <a:prstGeom prst="rect">
            <a:avLst/>
          </a:prstGeom>
          <a:noFill/>
        </p:spPr>
        <p:txBody>
          <a:bodyPr wrap="square" rtlCol="0">
            <a:spAutoFit/>
          </a:bodyPr>
          <a:lstStyle/>
          <a:p>
            <a:r>
              <a:rPr lang="de-AT" b="1" dirty="0">
                <a:latin typeface="Roboto Slab" pitchFamily="2" charset="0"/>
                <a:ea typeface="Roboto Slab" pitchFamily="2" charset="0"/>
              </a:rPr>
              <a:t>Appropriate solution:</a:t>
            </a:r>
          </a:p>
          <a:p>
            <a:endParaRPr lang="de-AT" dirty="0">
              <a:latin typeface="Roboto Slab" pitchFamily="2" charset="0"/>
              <a:ea typeface="Roboto Slab" pitchFamily="2" charset="0"/>
            </a:endParaRPr>
          </a:p>
          <a:p>
            <a:r>
              <a:rPr lang="en-US" dirty="0">
                <a:latin typeface="Roboto Slab" pitchFamily="2" charset="0"/>
                <a:ea typeface="Roboto Slab" pitchFamily="2" charset="0"/>
              </a:rPr>
              <a:t>Combined sewers with one central WWTP</a:t>
            </a:r>
          </a:p>
          <a:p>
            <a:r>
              <a:rPr lang="en-US" dirty="0">
                <a:latin typeface="Roboto Slab" pitchFamily="2" charset="0"/>
                <a:ea typeface="Roboto Slab" pitchFamily="2" charset="0"/>
              </a:rPr>
              <a:t>Separate sewers with WWTPs and industrial reuse</a:t>
            </a:r>
          </a:p>
          <a:p>
            <a:r>
              <a:rPr lang="en-US" dirty="0">
                <a:latin typeface="Roboto Slab" pitchFamily="2" charset="0"/>
                <a:ea typeface="Roboto Slab" pitchFamily="2" charset="0"/>
              </a:rPr>
              <a:t>WWTPs with dominant agricultural reuse)</a:t>
            </a:r>
          </a:p>
          <a:p>
            <a:r>
              <a:rPr lang="en-US" dirty="0">
                <a:latin typeface="Roboto Slab" pitchFamily="2" charset="0"/>
                <a:ea typeface="Roboto Slab" pitchFamily="2" charset="0"/>
              </a:rPr>
              <a:t>Lagoons, constructed wetland</a:t>
            </a:r>
          </a:p>
          <a:p>
            <a:r>
              <a:rPr lang="en-US" dirty="0">
                <a:latin typeface="Roboto Slab" pitchFamily="2" charset="0"/>
                <a:ea typeface="Roboto Slab" pitchFamily="2" charset="0"/>
              </a:rPr>
              <a:t>Inhouse wastewater treatment </a:t>
            </a:r>
          </a:p>
          <a:p>
            <a:r>
              <a:rPr lang="en-US" dirty="0">
                <a:latin typeface="Roboto Slab" pitchFamily="2" charset="0"/>
                <a:ea typeface="Roboto Slab" pitchFamily="2" charset="0"/>
              </a:rPr>
              <a:t>Mechanical treatment with sea outfall</a:t>
            </a:r>
          </a:p>
        </p:txBody>
      </p:sp>
      <p:sp>
        <p:nvSpPr>
          <p:cNvPr id="8" name="Textfeld 7">
            <a:extLst>
              <a:ext uri="{FF2B5EF4-FFF2-40B4-BE49-F238E27FC236}">
                <a16:creationId xmlns:a16="http://schemas.microsoft.com/office/drawing/2014/main" id="{1100851C-F401-30AC-910E-1C0EA44757B4}"/>
              </a:ext>
            </a:extLst>
          </p:cNvPr>
          <p:cNvSpPr txBox="1"/>
          <p:nvPr/>
        </p:nvSpPr>
        <p:spPr>
          <a:xfrm>
            <a:off x="551384" y="5301208"/>
            <a:ext cx="7560840" cy="923330"/>
          </a:xfrm>
          <a:prstGeom prst="rect">
            <a:avLst/>
          </a:prstGeom>
          <a:noFill/>
        </p:spPr>
        <p:txBody>
          <a:bodyPr wrap="square" rtlCol="0">
            <a:spAutoFit/>
          </a:bodyPr>
          <a:lstStyle/>
          <a:p>
            <a:r>
              <a:rPr lang="de-AT" b="1" dirty="0" err="1">
                <a:latin typeface="Roboto Slab" pitchFamily="2" charset="0"/>
                <a:ea typeface="Roboto Slab" pitchFamily="2" charset="0"/>
              </a:rPr>
              <a:t>Appropriate</a:t>
            </a:r>
            <a:r>
              <a:rPr lang="de-AT" b="1" dirty="0">
                <a:latin typeface="Roboto Slab" pitchFamily="2" charset="0"/>
                <a:ea typeface="Roboto Slab" pitchFamily="2" charset="0"/>
              </a:rPr>
              <a:t> </a:t>
            </a:r>
            <a:r>
              <a:rPr lang="de-AT" b="1" dirty="0" err="1">
                <a:latin typeface="Roboto Slab" pitchFamily="2" charset="0"/>
                <a:ea typeface="Roboto Slab" pitchFamily="2" charset="0"/>
              </a:rPr>
              <a:t>solutions</a:t>
            </a:r>
            <a:r>
              <a:rPr lang="de-AT" b="1" dirty="0">
                <a:latin typeface="Roboto Slab" pitchFamily="2" charset="0"/>
                <a:ea typeface="Roboto Slab" pitchFamily="2" charset="0"/>
              </a:rPr>
              <a:t> </a:t>
            </a:r>
            <a:r>
              <a:rPr lang="de-AT" b="1" dirty="0" err="1">
                <a:latin typeface="Roboto Slab" pitchFamily="2" charset="0"/>
                <a:ea typeface="Roboto Slab" pitchFamily="2" charset="0"/>
              </a:rPr>
              <a:t>for</a:t>
            </a:r>
            <a:r>
              <a:rPr lang="de-AT" b="1" dirty="0">
                <a:latin typeface="Roboto Slab" pitchFamily="2" charset="0"/>
                <a:ea typeface="Roboto Slab" pitchFamily="2" charset="0"/>
              </a:rPr>
              <a:t>: </a:t>
            </a:r>
            <a:r>
              <a:rPr lang="de-AT" dirty="0">
                <a:latin typeface="Roboto Slab" pitchFamily="2" charset="0"/>
                <a:ea typeface="Roboto Slab" pitchFamily="2" charset="0"/>
              </a:rPr>
              <a:t>WW </a:t>
            </a:r>
            <a:r>
              <a:rPr lang="de-AT" dirty="0" err="1">
                <a:latin typeface="Roboto Slab" pitchFamily="2" charset="0"/>
                <a:ea typeface="Roboto Slab" pitchFamily="2" charset="0"/>
              </a:rPr>
              <a:t>collection</a:t>
            </a:r>
            <a:r>
              <a:rPr lang="de-AT" dirty="0">
                <a:latin typeface="Roboto Slab" pitchFamily="2" charset="0"/>
                <a:ea typeface="Roboto Slab" pitchFamily="2" charset="0"/>
              </a:rPr>
              <a:t>, </a:t>
            </a:r>
            <a:r>
              <a:rPr lang="de-AT" dirty="0" err="1">
                <a:latin typeface="Roboto Slab" pitchFamily="2" charset="0"/>
                <a:ea typeface="Roboto Slab" pitchFamily="2" charset="0"/>
              </a:rPr>
              <a:t>treatment</a:t>
            </a:r>
            <a:r>
              <a:rPr lang="de-AT" dirty="0">
                <a:latin typeface="Roboto Slab" pitchFamily="2" charset="0"/>
                <a:ea typeface="Roboto Slab" pitchFamily="2" charset="0"/>
              </a:rPr>
              <a:t>, </a:t>
            </a:r>
            <a:r>
              <a:rPr lang="de-AT" dirty="0" err="1">
                <a:latin typeface="Roboto Slab" pitchFamily="2" charset="0"/>
                <a:ea typeface="Roboto Slab" pitchFamily="2" charset="0"/>
              </a:rPr>
              <a:t>reuse</a:t>
            </a:r>
            <a:r>
              <a:rPr lang="de-AT" dirty="0">
                <a:latin typeface="Roboto Slab" pitchFamily="2" charset="0"/>
                <a:ea typeface="Roboto Slab" pitchFamily="2" charset="0"/>
              </a:rPr>
              <a:t>, sludge </a:t>
            </a:r>
            <a:r>
              <a:rPr lang="de-AT" dirty="0" err="1">
                <a:latin typeface="Roboto Slab" pitchFamily="2" charset="0"/>
                <a:ea typeface="Roboto Slab" pitchFamily="2" charset="0"/>
              </a:rPr>
              <a:t>disposal</a:t>
            </a:r>
            <a:r>
              <a:rPr lang="de-AT" dirty="0">
                <a:latin typeface="Roboto Slab" pitchFamily="2" charset="0"/>
                <a:ea typeface="Roboto Slab" pitchFamily="2" charset="0"/>
              </a:rPr>
              <a:t>, </a:t>
            </a:r>
            <a:r>
              <a:rPr lang="de-AT" dirty="0" err="1">
                <a:latin typeface="Roboto Slab" pitchFamily="2" charset="0"/>
                <a:ea typeface="Roboto Slab" pitchFamily="2" charset="0"/>
              </a:rPr>
              <a:t>recovery</a:t>
            </a:r>
            <a:r>
              <a:rPr lang="de-AT" dirty="0">
                <a:latin typeface="Roboto Slab" pitchFamily="2" charset="0"/>
                <a:ea typeface="Roboto Slab" pitchFamily="2" charset="0"/>
              </a:rPr>
              <a:t> </a:t>
            </a:r>
            <a:r>
              <a:rPr lang="de-AT" dirty="0" err="1">
                <a:latin typeface="Roboto Slab" pitchFamily="2" charset="0"/>
                <a:ea typeface="Roboto Slab" pitchFamily="2" charset="0"/>
              </a:rPr>
              <a:t>of</a:t>
            </a:r>
            <a:r>
              <a:rPr lang="de-AT" dirty="0">
                <a:latin typeface="Roboto Slab" pitchFamily="2" charset="0"/>
                <a:ea typeface="Roboto Slab" pitchFamily="2" charset="0"/>
              </a:rPr>
              <a:t> </a:t>
            </a:r>
            <a:r>
              <a:rPr lang="de-AT" dirty="0" err="1">
                <a:latin typeface="Roboto Slab" pitchFamily="2" charset="0"/>
                <a:ea typeface="Roboto Slab" pitchFamily="2" charset="0"/>
              </a:rPr>
              <a:t>nutrients</a:t>
            </a:r>
            <a:r>
              <a:rPr lang="de-AT" dirty="0">
                <a:latin typeface="Roboto Slab" pitchFamily="2" charset="0"/>
                <a:ea typeface="Roboto Slab" pitchFamily="2" charset="0"/>
              </a:rPr>
              <a:t> etc.</a:t>
            </a:r>
            <a:endParaRPr lang="de-AT" b="1" dirty="0">
              <a:latin typeface="Roboto Slab" pitchFamily="2" charset="0"/>
              <a:ea typeface="Roboto Slab" pitchFamily="2" charset="0"/>
            </a:endParaRPr>
          </a:p>
          <a:p>
            <a:endParaRPr lang="de-AT" dirty="0">
              <a:latin typeface="Roboto Slab" pitchFamily="2" charset="0"/>
              <a:ea typeface="Roboto Slab" pitchFamily="2" charset="0"/>
            </a:endParaRPr>
          </a:p>
        </p:txBody>
      </p:sp>
      <p:cxnSp>
        <p:nvCxnSpPr>
          <p:cNvPr id="9" name="Straight Arrow Connector 8">
            <a:extLst>
              <a:ext uri="{FF2B5EF4-FFF2-40B4-BE49-F238E27FC236}">
                <a16:creationId xmlns:a16="http://schemas.microsoft.com/office/drawing/2014/main" id="{4AF6FAF3-3BFD-4CA2-A199-0086950D2618}"/>
              </a:ext>
            </a:extLst>
          </p:cNvPr>
          <p:cNvCxnSpPr/>
          <p:nvPr/>
        </p:nvCxnSpPr>
        <p:spPr>
          <a:xfrm>
            <a:off x="4985636" y="2636912"/>
            <a:ext cx="936104" cy="0"/>
          </a:xfrm>
          <a:prstGeom prst="straightConnector1">
            <a:avLst/>
          </a:prstGeom>
          <a:ln>
            <a:tailEnd type="triangle"/>
          </a:ln>
        </p:spPr>
        <p:style>
          <a:lnRef idx="2">
            <a:schemeClr val="accent4"/>
          </a:lnRef>
          <a:fillRef idx="0">
            <a:schemeClr val="accent4"/>
          </a:fillRef>
          <a:effectRef idx="1">
            <a:schemeClr val="accent4"/>
          </a:effectRef>
          <a:fontRef idx="minor">
            <a:schemeClr val="tx1"/>
          </a:fontRef>
        </p:style>
      </p:cxnSp>
      <p:cxnSp>
        <p:nvCxnSpPr>
          <p:cNvPr id="10" name="Straight Arrow Connector 9">
            <a:extLst>
              <a:ext uri="{FF2B5EF4-FFF2-40B4-BE49-F238E27FC236}">
                <a16:creationId xmlns:a16="http://schemas.microsoft.com/office/drawing/2014/main" id="{E28A78AA-7293-429E-8E11-93AE047E5079}"/>
              </a:ext>
            </a:extLst>
          </p:cNvPr>
          <p:cNvCxnSpPr/>
          <p:nvPr/>
        </p:nvCxnSpPr>
        <p:spPr>
          <a:xfrm>
            <a:off x="4985636" y="2924944"/>
            <a:ext cx="936104" cy="0"/>
          </a:xfrm>
          <a:prstGeom prst="straightConnector1">
            <a:avLst/>
          </a:prstGeom>
          <a:ln>
            <a:tailEnd type="triangle"/>
          </a:ln>
        </p:spPr>
        <p:style>
          <a:lnRef idx="2">
            <a:schemeClr val="accent4"/>
          </a:lnRef>
          <a:fillRef idx="0">
            <a:schemeClr val="accent4"/>
          </a:fillRef>
          <a:effectRef idx="1">
            <a:schemeClr val="accent4"/>
          </a:effectRef>
          <a:fontRef idx="minor">
            <a:schemeClr val="tx1"/>
          </a:fontRef>
        </p:style>
      </p:cxnSp>
      <p:cxnSp>
        <p:nvCxnSpPr>
          <p:cNvPr id="11" name="Straight Arrow Connector 10">
            <a:extLst>
              <a:ext uri="{FF2B5EF4-FFF2-40B4-BE49-F238E27FC236}">
                <a16:creationId xmlns:a16="http://schemas.microsoft.com/office/drawing/2014/main" id="{5420E516-08D3-4E88-85EC-13792F560A59}"/>
              </a:ext>
            </a:extLst>
          </p:cNvPr>
          <p:cNvCxnSpPr/>
          <p:nvPr/>
        </p:nvCxnSpPr>
        <p:spPr>
          <a:xfrm>
            <a:off x="4985636" y="3212976"/>
            <a:ext cx="936104" cy="0"/>
          </a:xfrm>
          <a:prstGeom prst="straightConnector1">
            <a:avLst/>
          </a:prstGeom>
          <a:ln>
            <a:tailEnd type="triangle"/>
          </a:ln>
        </p:spPr>
        <p:style>
          <a:lnRef idx="2">
            <a:schemeClr val="accent4"/>
          </a:lnRef>
          <a:fillRef idx="0">
            <a:schemeClr val="accent4"/>
          </a:fillRef>
          <a:effectRef idx="1">
            <a:schemeClr val="accent4"/>
          </a:effectRef>
          <a:fontRef idx="minor">
            <a:schemeClr val="tx1"/>
          </a:fontRef>
        </p:style>
      </p:cxnSp>
      <p:cxnSp>
        <p:nvCxnSpPr>
          <p:cNvPr id="12" name="Straight Arrow Connector 11">
            <a:extLst>
              <a:ext uri="{FF2B5EF4-FFF2-40B4-BE49-F238E27FC236}">
                <a16:creationId xmlns:a16="http://schemas.microsoft.com/office/drawing/2014/main" id="{697E3166-66D6-4E83-B3C5-E68DDB52E6F9}"/>
              </a:ext>
            </a:extLst>
          </p:cNvPr>
          <p:cNvCxnSpPr/>
          <p:nvPr/>
        </p:nvCxnSpPr>
        <p:spPr>
          <a:xfrm>
            <a:off x="4985636" y="3501008"/>
            <a:ext cx="936104" cy="0"/>
          </a:xfrm>
          <a:prstGeom prst="straightConnector1">
            <a:avLst/>
          </a:prstGeom>
          <a:ln>
            <a:tailEnd type="triangle"/>
          </a:ln>
        </p:spPr>
        <p:style>
          <a:lnRef idx="2">
            <a:schemeClr val="accent4"/>
          </a:lnRef>
          <a:fillRef idx="0">
            <a:schemeClr val="accent4"/>
          </a:fillRef>
          <a:effectRef idx="1">
            <a:schemeClr val="accent4"/>
          </a:effectRef>
          <a:fontRef idx="minor">
            <a:schemeClr val="tx1"/>
          </a:fontRef>
        </p:style>
      </p:cxnSp>
      <p:cxnSp>
        <p:nvCxnSpPr>
          <p:cNvPr id="13" name="Straight Arrow Connector 12">
            <a:extLst>
              <a:ext uri="{FF2B5EF4-FFF2-40B4-BE49-F238E27FC236}">
                <a16:creationId xmlns:a16="http://schemas.microsoft.com/office/drawing/2014/main" id="{406228B2-5E98-431A-A484-3D4445039775}"/>
              </a:ext>
            </a:extLst>
          </p:cNvPr>
          <p:cNvCxnSpPr/>
          <p:nvPr/>
        </p:nvCxnSpPr>
        <p:spPr>
          <a:xfrm>
            <a:off x="4985636" y="3789040"/>
            <a:ext cx="936104" cy="0"/>
          </a:xfrm>
          <a:prstGeom prst="straightConnector1">
            <a:avLst/>
          </a:prstGeom>
          <a:ln>
            <a:tailEnd type="triangle"/>
          </a:ln>
        </p:spPr>
        <p:style>
          <a:lnRef idx="2">
            <a:schemeClr val="accent4"/>
          </a:lnRef>
          <a:fillRef idx="0">
            <a:schemeClr val="accent4"/>
          </a:fillRef>
          <a:effectRef idx="1">
            <a:schemeClr val="accent4"/>
          </a:effectRef>
          <a:fontRef idx="minor">
            <a:schemeClr val="tx1"/>
          </a:fontRef>
        </p:style>
      </p:cxnSp>
      <p:cxnSp>
        <p:nvCxnSpPr>
          <p:cNvPr id="14" name="Straight Arrow Connector 13">
            <a:extLst>
              <a:ext uri="{FF2B5EF4-FFF2-40B4-BE49-F238E27FC236}">
                <a16:creationId xmlns:a16="http://schemas.microsoft.com/office/drawing/2014/main" id="{8D86FAF0-F839-435C-B665-5F16CC20E93A}"/>
              </a:ext>
            </a:extLst>
          </p:cNvPr>
          <p:cNvCxnSpPr/>
          <p:nvPr/>
        </p:nvCxnSpPr>
        <p:spPr>
          <a:xfrm>
            <a:off x="4985636" y="4077072"/>
            <a:ext cx="936104" cy="0"/>
          </a:xfrm>
          <a:prstGeom prst="straightConnector1">
            <a:avLst/>
          </a:prstGeom>
          <a:ln>
            <a:tailEnd type="triangle"/>
          </a:ln>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0820671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375A4A91-B44D-0111-052F-39F5CC93987F}"/>
              </a:ext>
            </a:extLst>
          </p:cNvPr>
          <p:cNvSpPr>
            <a:spLocks noGrp="1"/>
          </p:cNvSpPr>
          <p:nvPr>
            <p:ph idx="1"/>
          </p:nvPr>
        </p:nvSpPr>
        <p:spPr>
          <a:xfrm>
            <a:off x="795836" y="1700808"/>
            <a:ext cx="10730408" cy="4351338"/>
          </a:xfrm>
        </p:spPr>
        <p:txBody>
          <a:bodyPr/>
          <a:lstStyle/>
          <a:p>
            <a:pPr marL="0" indent="0">
              <a:buNone/>
            </a:pPr>
            <a:r>
              <a:rPr lang="de-AT" b="1" dirty="0">
                <a:solidFill>
                  <a:srgbClr val="00B0F0"/>
                </a:solidFill>
                <a:latin typeface="Roboto Slab" pitchFamily="2" charset="0"/>
                <a:ea typeface="Roboto Slab" pitchFamily="2" charset="0"/>
              </a:rPr>
              <a:t>Only correct and representative data result in successful design, modelling, operation and reporting </a:t>
            </a:r>
          </a:p>
          <a:p>
            <a:pPr marL="0" indent="0">
              <a:buNone/>
            </a:pPr>
            <a:endParaRPr lang="de-AT" dirty="0">
              <a:latin typeface="Roboto Slab" pitchFamily="2" charset="0"/>
              <a:ea typeface="Roboto Slab" pitchFamily="2" charset="0"/>
            </a:endParaRPr>
          </a:p>
          <a:p>
            <a:pPr lvl="1"/>
            <a:r>
              <a:rPr lang="de-AT" dirty="0">
                <a:latin typeface="Roboto Slab" pitchFamily="2" charset="0"/>
                <a:ea typeface="Roboto Slab" pitchFamily="2" charset="0"/>
              </a:rPr>
              <a:t>Wastewater flow and pollution. </a:t>
            </a:r>
          </a:p>
          <a:p>
            <a:pPr lvl="1"/>
            <a:r>
              <a:rPr lang="de-AT" dirty="0">
                <a:latin typeface="Roboto Slab" pitchFamily="2" charset="0"/>
                <a:ea typeface="Roboto Slab" pitchFamily="2" charset="0"/>
              </a:rPr>
              <a:t>Environmental conditions (T, pH, DO, etc.).</a:t>
            </a:r>
          </a:p>
          <a:p>
            <a:pPr lvl="1"/>
            <a:r>
              <a:rPr lang="de-AT" dirty="0">
                <a:latin typeface="Roboto Slab" pitchFamily="2" charset="0"/>
                <a:ea typeface="Roboto Slab" pitchFamily="2" charset="0"/>
              </a:rPr>
              <a:t>Energy data (aeration, biogas, pumping, etc.).</a:t>
            </a:r>
          </a:p>
          <a:p>
            <a:pPr lvl="1"/>
            <a:r>
              <a:rPr lang="de-AT" dirty="0">
                <a:latin typeface="Roboto Slab" pitchFamily="2" charset="0"/>
                <a:ea typeface="Roboto Slab" pitchFamily="2" charset="0"/>
              </a:rPr>
              <a:t>In the near future also climate gas emissions.</a:t>
            </a:r>
          </a:p>
          <a:p>
            <a:pPr marL="0" lvl="1" indent="0">
              <a:buNone/>
            </a:pPr>
            <a:endParaRPr lang="de-AT" dirty="0">
              <a:latin typeface="Roboto Slab" pitchFamily="2" charset="0"/>
              <a:ea typeface="Roboto Slab" pitchFamily="2" charset="0"/>
            </a:endParaRPr>
          </a:p>
          <a:p>
            <a:pPr marL="0" lvl="1" indent="0">
              <a:buNone/>
            </a:pPr>
            <a:r>
              <a:rPr lang="en-GB" dirty="0">
                <a:latin typeface="Roboto Slab" pitchFamily="2" charset="0"/>
                <a:ea typeface="Roboto Slab" pitchFamily="2" charset="0"/>
              </a:rPr>
              <a:t>As nothing is constant sampling and statistics play a very important role</a:t>
            </a:r>
          </a:p>
        </p:txBody>
      </p:sp>
      <p:sp>
        <p:nvSpPr>
          <p:cNvPr id="6" name="Titel 1">
            <a:extLst>
              <a:ext uri="{FF2B5EF4-FFF2-40B4-BE49-F238E27FC236}">
                <a16:creationId xmlns:a16="http://schemas.microsoft.com/office/drawing/2014/main" id="{D0C3E65A-17D1-401E-B9EE-808824912A13}"/>
              </a:ext>
            </a:extLst>
          </p:cNvPr>
          <p:cNvSpPr>
            <a:spLocks noGrp="1"/>
          </p:cNvSpPr>
          <p:nvPr>
            <p:ph type="title"/>
          </p:nvPr>
        </p:nvSpPr>
        <p:spPr>
          <a:xfrm>
            <a:off x="767408" y="261424"/>
            <a:ext cx="10515600" cy="1325563"/>
          </a:xfrm>
        </p:spPr>
        <p:txBody>
          <a:bodyPr>
            <a:normAutofit/>
          </a:bodyPr>
          <a:lstStyle/>
          <a:p>
            <a:r>
              <a:rPr lang="de-AT" sz="4000" dirty="0">
                <a:solidFill>
                  <a:srgbClr val="0070C0"/>
                </a:solidFill>
                <a:latin typeface="Roboto Slab" pitchFamily="2" charset="0"/>
                <a:ea typeface="Roboto Slab" pitchFamily="2" charset="0"/>
              </a:rPr>
              <a:t>Message no.4</a:t>
            </a:r>
            <a:endParaRPr lang="en-GB" sz="4000" dirty="0">
              <a:solidFill>
                <a:srgbClr val="0070C0"/>
              </a:solidFill>
              <a:latin typeface="Roboto Slab" pitchFamily="2" charset="0"/>
              <a:ea typeface="Roboto Slab" pitchFamily="2" charset="0"/>
            </a:endParaRPr>
          </a:p>
        </p:txBody>
      </p:sp>
    </p:spTree>
    <p:extLst>
      <p:ext uri="{BB962C8B-B14F-4D97-AF65-F5344CB8AC3E}">
        <p14:creationId xmlns:p14="http://schemas.microsoft.com/office/powerpoint/2010/main" val="6133337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375A4A91-B44D-0111-052F-39F5CC93987F}"/>
              </a:ext>
            </a:extLst>
          </p:cNvPr>
          <p:cNvSpPr>
            <a:spLocks noGrp="1"/>
          </p:cNvSpPr>
          <p:nvPr>
            <p:ph idx="1"/>
          </p:nvPr>
        </p:nvSpPr>
        <p:spPr>
          <a:xfrm>
            <a:off x="623392" y="1124744"/>
            <a:ext cx="10515600" cy="4351338"/>
          </a:xfrm>
        </p:spPr>
        <p:txBody>
          <a:bodyPr>
            <a:normAutofit fontScale="85000" lnSpcReduction="20000"/>
          </a:bodyPr>
          <a:lstStyle/>
          <a:p>
            <a:pPr marL="0" indent="0">
              <a:lnSpc>
                <a:spcPct val="110000"/>
              </a:lnSpc>
              <a:buNone/>
            </a:pPr>
            <a:r>
              <a:rPr lang="de-AT" dirty="0">
                <a:latin typeface="Roboto Slab" pitchFamily="2" charset="0"/>
                <a:ea typeface="Roboto Slab" pitchFamily="2" charset="0"/>
              </a:rPr>
              <a:t> A case study from practice:</a:t>
            </a:r>
          </a:p>
          <a:p>
            <a:pPr marL="0" indent="0">
              <a:lnSpc>
                <a:spcPct val="110000"/>
              </a:lnSpc>
              <a:buNone/>
            </a:pPr>
            <a:endParaRPr lang="de-AT" dirty="0">
              <a:latin typeface="Roboto Slab" pitchFamily="2" charset="0"/>
              <a:ea typeface="Roboto Slab" pitchFamily="2" charset="0"/>
            </a:endParaRPr>
          </a:p>
          <a:p>
            <a:pPr lvl="1">
              <a:lnSpc>
                <a:spcPct val="110000"/>
              </a:lnSpc>
            </a:pPr>
            <a:r>
              <a:rPr lang="de-AT" dirty="0">
                <a:latin typeface="Roboto Slab" pitchFamily="2" charset="0"/>
                <a:ea typeface="Roboto Slab" pitchFamily="2" charset="0"/>
              </a:rPr>
              <a:t>A regional WWTP for about 20,000 inhabitants analysed the made a daily flow proportional influent sampling.</a:t>
            </a:r>
          </a:p>
          <a:p>
            <a:pPr lvl="1">
              <a:lnSpc>
                <a:spcPct val="110000"/>
              </a:lnSpc>
            </a:pPr>
            <a:r>
              <a:rPr lang="de-AT" dirty="0">
                <a:latin typeface="Roboto Slab" pitchFamily="2" charset="0"/>
                <a:ea typeface="Roboto Slab" pitchFamily="2" charset="0"/>
              </a:rPr>
              <a:t>Analytics </a:t>
            </a:r>
            <a:r>
              <a:rPr lang="de-AT" dirty="0" err="1">
                <a:latin typeface="Roboto Slab" pitchFamily="2" charset="0"/>
                <a:ea typeface="Roboto Slab" pitchFamily="2" charset="0"/>
              </a:rPr>
              <a:t>have</a:t>
            </a:r>
            <a:r>
              <a:rPr lang="de-AT" dirty="0">
                <a:latin typeface="Roboto Slab" pitchFamily="2" charset="0"/>
                <a:ea typeface="Roboto Slab" pitchFamily="2" charset="0"/>
              </a:rPr>
              <a:t> </a:t>
            </a:r>
            <a:r>
              <a:rPr lang="de-AT" dirty="0" err="1">
                <a:latin typeface="Roboto Slab" pitchFamily="2" charset="0"/>
                <a:ea typeface="Roboto Slab" pitchFamily="2" charset="0"/>
              </a:rPr>
              <a:t>been</a:t>
            </a:r>
            <a:r>
              <a:rPr lang="de-AT" dirty="0">
                <a:latin typeface="Roboto Slab" pitchFamily="2" charset="0"/>
                <a:ea typeface="Roboto Slab" pitchFamily="2" charset="0"/>
              </a:rPr>
              <a:t> </a:t>
            </a:r>
            <a:r>
              <a:rPr lang="de-AT" dirty="0" err="1">
                <a:latin typeface="Roboto Slab" pitchFamily="2" charset="0"/>
                <a:ea typeface="Roboto Slab" pitchFamily="2" charset="0"/>
              </a:rPr>
              <a:t>checked</a:t>
            </a:r>
            <a:r>
              <a:rPr lang="de-AT" dirty="0">
                <a:latin typeface="Roboto Slab" pitchFamily="2" charset="0"/>
                <a:ea typeface="Roboto Slab" pitchFamily="2" charset="0"/>
              </a:rPr>
              <a:t> and </a:t>
            </a:r>
            <a:r>
              <a:rPr lang="de-AT" dirty="0" err="1">
                <a:latin typeface="Roboto Slab" pitchFamily="2" charset="0"/>
                <a:ea typeface="Roboto Slab" pitchFamily="2" charset="0"/>
              </a:rPr>
              <a:t>were</a:t>
            </a:r>
            <a:r>
              <a:rPr lang="de-AT" dirty="0">
                <a:latin typeface="Roboto Slab" pitchFamily="2" charset="0"/>
                <a:ea typeface="Roboto Slab" pitchFamily="2" charset="0"/>
              </a:rPr>
              <a:t> </a:t>
            </a:r>
            <a:r>
              <a:rPr lang="de-AT" dirty="0" err="1">
                <a:latin typeface="Roboto Slab" pitchFamily="2" charset="0"/>
                <a:ea typeface="Roboto Slab" pitchFamily="2" charset="0"/>
              </a:rPr>
              <a:t>classified</a:t>
            </a:r>
            <a:r>
              <a:rPr lang="de-AT" dirty="0">
                <a:latin typeface="Roboto Slab" pitchFamily="2" charset="0"/>
                <a:ea typeface="Roboto Slab" pitchFamily="2" charset="0"/>
              </a:rPr>
              <a:t> </a:t>
            </a:r>
            <a:r>
              <a:rPr lang="de-AT" dirty="0" err="1">
                <a:latin typeface="Roboto Slab" pitchFamily="2" charset="0"/>
                <a:ea typeface="Roboto Slab" pitchFamily="2" charset="0"/>
              </a:rPr>
              <a:t>correct</a:t>
            </a:r>
            <a:r>
              <a:rPr lang="de-AT" dirty="0">
                <a:latin typeface="Roboto Slab" pitchFamily="2" charset="0"/>
                <a:ea typeface="Roboto Slab" pitchFamily="2" charset="0"/>
              </a:rPr>
              <a:t> .</a:t>
            </a:r>
          </a:p>
          <a:p>
            <a:pPr lvl="1">
              <a:lnSpc>
                <a:spcPct val="110000"/>
              </a:lnSpc>
            </a:pPr>
            <a:r>
              <a:rPr lang="de-AT" dirty="0">
                <a:latin typeface="Roboto Slab" pitchFamily="2" charset="0"/>
                <a:ea typeface="Roboto Slab" pitchFamily="2" charset="0"/>
              </a:rPr>
              <a:t>It turned out that sampling did not result in a representative sample due to inefficient complete mixing of the large flow proportional sample(~15 l/d) before taking a sample of &gt;100 ml for  chemical analysis. </a:t>
            </a:r>
          </a:p>
          <a:p>
            <a:pPr lvl="1">
              <a:lnSpc>
                <a:spcPct val="110000"/>
              </a:lnSpc>
            </a:pPr>
            <a:r>
              <a:rPr lang="de-AT" dirty="0">
                <a:latin typeface="Roboto Slab" pitchFamily="2" charset="0"/>
                <a:ea typeface="Roboto Slab" pitchFamily="2" charset="0"/>
              </a:rPr>
              <a:t>The pollution load  calculation resulted in a 25 to 30% overestimation of the actual load.</a:t>
            </a:r>
          </a:p>
          <a:p>
            <a:pPr lvl="1">
              <a:lnSpc>
                <a:spcPct val="110000"/>
              </a:lnSpc>
            </a:pPr>
            <a:endParaRPr lang="de-AT" dirty="0">
              <a:latin typeface="Roboto Slab" pitchFamily="2" charset="0"/>
              <a:ea typeface="Roboto Slab" pitchFamily="2" charset="0"/>
            </a:endParaRPr>
          </a:p>
          <a:p>
            <a:pPr marL="0" indent="0">
              <a:lnSpc>
                <a:spcPct val="110000"/>
              </a:lnSpc>
              <a:buNone/>
            </a:pPr>
            <a:r>
              <a:rPr lang="de-AT" dirty="0">
                <a:latin typeface="Roboto Slab" pitchFamily="2" charset="0"/>
                <a:ea typeface="Roboto Slab" pitchFamily="2" charset="0"/>
              </a:rPr>
              <a:t>How to verify the quality of the data: TP and COD mass balance! </a:t>
            </a:r>
            <a:endParaRPr lang="en-GB" dirty="0">
              <a:latin typeface="Roboto Slab" pitchFamily="2" charset="0"/>
              <a:ea typeface="Roboto Slab" pitchFamily="2" charset="0"/>
            </a:endParaRPr>
          </a:p>
        </p:txBody>
      </p:sp>
    </p:spTree>
    <p:extLst>
      <p:ext uri="{BB962C8B-B14F-4D97-AF65-F5344CB8AC3E}">
        <p14:creationId xmlns:p14="http://schemas.microsoft.com/office/powerpoint/2010/main" val="28184751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375A4A91-B44D-0111-052F-39F5CC93987F}"/>
              </a:ext>
            </a:extLst>
          </p:cNvPr>
          <p:cNvSpPr>
            <a:spLocks noGrp="1"/>
          </p:cNvSpPr>
          <p:nvPr>
            <p:ph idx="1"/>
          </p:nvPr>
        </p:nvSpPr>
        <p:spPr>
          <a:xfrm>
            <a:off x="6168008" y="1628800"/>
            <a:ext cx="5472608" cy="4351338"/>
          </a:xfrm>
        </p:spPr>
        <p:txBody>
          <a:bodyPr>
            <a:normAutofit fontScale="85000" lnSpcReduction="10000"/>
          </a:bodyPr>
          <a:lstStyle/>
          <a:p>
            <a:pPr marL="0" indent="0">
              <a:lnSpc>
                <a:spcPct val="110000"/>
              </a:lnSpc>
              <a:buNone/>
            </a:pPr>
            <a:r>
              <a:rPr lang="en-US" dirty="0">
                <a:latin typeface="Roboto Slab" pitchFamily="2" charset="0"/>
                <a:ea typeface="Roboto Slab" pitchFamily="2" charset="0"/>
              </a:rPr>
              <a:t>Total phosphorus TP mass balance (t/d), very simple and reliable for data quality assessment. Additional monitoring requirements pay back!</a:t>
            </a:r>
          </a:p>
          <a:p>
            <a:pPr marL="0" indent="0">
              <a:lnSpc>
                <a:spcPct val="110000"/>
              </a:lnSpc>
              <a:buNone/>
            </a:pPr>
            <a:endParaRPr lang="en-US" dirty="0">
              <a:latin typeface="Roboto Slab" pitchFamily="2" charset="0"/>
              <a:ea typeface="Roboto Slab" pitchFamily="2" charset="0"/>
            </a:endParaRPr>
          </a:p>
          <a:p>
            <a:pPr marL="0" indent="0">
              <a:lnSpc>
                <a:spcPct val="110000"/>
              </a:lnSpc>
              <a:buNone/>
            </a:pPr>
            <a:r>
              <a:rPr lang="en-GB" dirty="0" err="1">
                <a:latin typeface="Roboto Slab" pitchFamily="2" charset="0"/>
                <a:ea typeface="Roboto Slab" pitchFamily="2" charset="0"/>
              </a:rPr>
              <a:t>TP</a:t>
            </a:r>
            <a:r>
              <a:rPr lang="en-GB" baseline="-25000" dirty="0" err="1">
                <a:latin typeface="Roboto Slab" pitchFamily="2" charset="0"/>
                <a:ea typeface="Roboto Slab" pitchFamily="2" charset="0"/>
              </a:rPr>
              <a:t>influent</a:t>
            </a:r>
            <a:r>
              <a:rPr lang="en-GB" baseline="-25000" dirty="0">
                <a:latin typeface="Roboto Slab" pitchFamily="2" charset="0"/>
                <a:ea typeface="Roboto Slab" pitchFamily="2" charset="0"/>
              </a:rPr>
              <a:t> </a:t>
            </a:r>
            <a:r>
              <a:rPr lang="en-GB" dirty="0">
                <a:latin typeface="Roboto Slab" pitchFamily="2" charset="0"/>
                <a:ea typeface="Roboto Slab" pitchFamily="2" charset="0"/>
              </a:rPr>
              <a:t> = TP</a:t>
            </a:r>
            <a:r>
              <a:rPr lang="en-GB" baseline="-25000" dirty="0">
                <a:latin typeface="Roboto Slab" pitchFamily="2" charset="0"/>
                <a:ea typeface="Roboto Slab" pitchFamily="2" charset="0"/>
              </a:rPr>
              <a:t> effluent</a:t>
            </a:r>
            <a:r>
              <a:rPr lang="en-GB" dirty="0">
                <a:latin typeface="Roboto Slab" pitchFamily="2" charset="0"/>
                <a:ea typeface="Roboto Slab" pitchFamily="2" charset="0"/>
              </a:rPr>
              <a:t> +  TP </a:t>
            </a:r>
            <a:r>
              <a:rPr lang="en-GB" baseline="-25000" dirty="0">
                <a:latin typeface="Roboto Slab" pitchFamily="2" charset="0"/>
                <a:ea typeface="Roboto Slab" pitchFamily="2" charset="0"/>
              </a:rPr>
              <a:t>sludge </a:t>
            </a:r>
            <a:endParaRPr lang="de-AT" dirty="0">
              <a:latin typeface="Roboto Slab" pitchFamily="2" charset="0"/>
              <a:ea typeface="Roboto Slab" pitchFamily="2" charset="0"/>
            </a:endParaRPr>
          </a:p>
          <a:p>
            <a:pPr marL="0" indent="0">
              <a:lnSpc>
                <a:spcPct val="110000"/>
              </a:lnSpc>
              <a:buNone/>
            </a:pPr>
            <a:endParaRPr lang="de-AT" dirty="0">
              <a:latin typeface="Roboto Slab" pitchFamily="2" charset="0"/>
              <a:ea typeface="Roboto Slab" pitchFamily="2" charset="0"/>
            </a:endParaRPr>
          </a:p>
          <a:p>
            <a:pPr marL="0" indent="0">
              <a:lnSpc>
                <a:spcPct val="110000"/>
              </a:lnSpc>
              <a:buNone/>
            </a:pPr>
            <a:r>
              <a:rPr lang="en-GB" dirty="0">
                <a:latin typeface="Roboto Slab" pitchFamily="2" charset="0"/>
                <a:ea typeface="Roboto Slab" pitchFamily="2" charset="0"/>
              </a:rPr>
              <a:t>COD (energy) balance is more complicated but must also fit!</a:t>
            </a:r>
          </a:p>
        </p:txBody>
      </p:sp>
      <p:sp>
        <p:nvSpPr>
          <p:cNvPr id="4" name="Rechteck 3">
            <a:extLst>
              <a:ext uri="{FF2B5EF4-FFF2-40B4-BE49-F238E27FC236}">
                <a16:creationId xmlns:a16="http://schemas.microsoft.com/office/drawing/2014/main" id="{7DC8242A-83C3-3827-5EFF-DEA0DF2C6B33}"/>
              </a:ext>
            </a:extLst>
          </p:cNvPr>
          <p:cNvSpPr/>
          <p:nvPr/>
        </p:nvSpPr>
        <p:spPr>
          <a:xfrm>
            <a:off x="1847936" y="2204864"/>
            <a:ext cx="2304256" cy="100811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latin typeface="Roboto Slab" pitchFamily="2" charset="0"/>
              <a:ea typeface="Roboto Slab" pitchFamily="2" charset="0"/>
            </a:endParaRPr>
          </a:p>
        </p:txBody>
      </p:sp>
      <p:cxnSp>
        <p:nvCxnSpPr>
          <p:cNvPr id="6" name="Gerade Verbindung mit Pfeil 5">
            <a:extLst>
              <a:ext uri="{FF2B5EF4-FFF2-40B4-BE49-F238E27FC236}">
                <a16:creationId xmlns:a16="http://schemas.microsoft.com/office/drawing/2014/main" id="{BC83C667-DF91-C0BC-8B23-90CF1DB6E5B2}"/>
              </a:ext>
            </a:extLst>
          </p:cNvPr>
          <p:cNvCxnSpPr/>
          <p:nvPr/>
        </p:nvCxnSpPr>
        <p:spPr>
          <a:xfrm>
            <a:off x="983840" y="2708920"/>
            <a:ext cx="86409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7" name="Grafik 6">
            <a:extLst>
              <a:ext uri="{FF2B5EF4-FFF2-40B4-BE49-F238E27FC236}">
                <a16:creationId xmlns:a16="http://schemas.microsoft.com/office/drawing/2014/main" id="{18132D74-8487-81C0-3A21-2983214282EE}"/>
              </a:ext>
            </a:extLst>
          </p:cNvPr>
          <p:cNvPicPr>
            <a:picLocks noChangeAspect="1"/>
          </p:cNvPicPr>
          <p:nvPr/>
        </p:nvPicPr>
        <p:blipFill>
          <a:blip r:embed="rId3"/>
          <a:stretch>
            <a:fillRect/>
          </a:stretch>
        </p:blipFill>
        <p:spPr>
          <a:xfrm>
            <a:off x="4080184" y="2636912"/>
            <a:ext cx="944962" cy="164606"/>
          </a:xfrm>
          <a:prstGeom prst="rect">
            <a:avLst/>
          </a:prstGeom>
        </p:spPr>
      </p:pic>
      <p:pic>
        <p:nvPicPr>
          <p:cNvPr id="8" name="Grafik 7">
            <a:extLst>
              <a:ext uri="{FF2B5EF4-FFF2-40B4-BE49-F238E27FC236}">
                <a16:creationId xmlns:a16="http://schemas.microsoft.com/office/drawing/2014/main" id="{A7AB9082-E2D6-D43A-1D20-579566536FCB}"/>
              </a:ext>
            </a:extLst>
          </p:cNvPr>
          <p:cNvPicPr>
            <a:picLocks noChangeAspect="1"/>
          </p:cNvPicPr>
          <p:nvPr/>
        </p:nvPicPr>
        <p:blipFill>
          <a:blip r:embed="rId3"/>
          <a:stretch>
            <a:fillRect/>
          </a:stretch>
        </p:blipFill>
        <p:spPr>
          <a:xfrm rot="5400000">
            <a:off x="2537878" y="3459138"/>
            <a:ext cx="944962" cy="164606"/>
          </a:xfrm>
          <a:prstGeom prst="rect">
            <a:avLst/>
          </a:prstGeom>
        </p:spPr>
      </p:pic>
      <p:sp>
        <p:nvSpPr>
          <p:cNvPr id="9" name="Textfeld 8">
            <a:extLst>
              <a:ext uri="{FF2B5EF4-FFF2-40B4-BE49-F238E27FC236}">
                <a16:creationId xmlns:a16="http://schemas.microsoft.com/office/drawing/2014/main" id="{5B326630-0B93-B647-8F5F-C2876EAA7A98}"/>
              </a:ext>
            </a:extLst>
          </p:cNvPr>
          <p:cNvSpPr txBox="1"/>
          <p:nvPr/>
        </p:nvSpPr>
        <p:spPr>
          <a:xfrm>
            <a:off x="479784" y="2204864"/>
            <a:ext cx="1247734" cy="400110"/>
          </a:xfrm>
          <a:prstGeom prst="rect">
            <a:avLst/>
          </a:prstGeom>
          <a:noFill/>
        </p:spPr>
        <p:txBody>
          <a:bodyPr wrap="square" rtlCol="0">
            <a:spAutoFit/>
          </a:bodyPr>
          <a:lstStyle/>
          <a:p>
            <a:r>
              <a:rPr lang="de-AT" sz="2000" dirty="0">
                <a:latin typeface="Roboto Slab" pitchFamily="2" charset="0"/>
                <a:ea typeface="Roboto Slab" pitchFamily="2" charset="0"/>
              </a:rPr>
              <a:t>Influent</a:t>
            </a:r>
            <a:endParaRPr lang="en-GB" sz="2000" dirty="0">
              <a:latin typeface="Roboto Slab" pitchFamily="2" charset="0"/>
              <a:ea typeface="Roboto Slab" pitchFamily="2" charset="0"/>
            </a:endParaRPr>
          </a:p>
        </p:txBody>
      </p:sp>
      <p:sp>
        <p:nvSpPr>
          <p:cNvPr id="10" name="Textfeld 9">
            <a:extLst>
              <a:ext uri="{FF2B5EF4-FFF2-40B4-BE49-F238E27FC236}">
                <a16:creationId xmlns:a16="http://schemas.microsoft.com/office/drawing/2014/main" id="{1856A50E-E1D6-640A-204F-E697CFBDAF3D}"/>
              </a:ext>
            </a:extLst>
          </p:cNvPr>
          <p:cNvSpPr txBox="1"/>
          <p:nvPr/>
        </p:nvSpPr>
        <p:spPr>
          <a:xfrm>
            <a:off x="4296208" y="2204864"/>
            <a:ext cx="1368152" cy="400110"/>
          </a:xfrm>
          <a:prstGeom prst="rect">
            <a:avLst/>
          </a:prstGeom>
          <a:noFill/>
        </p:spPr>
        <p:txBody>
          <a:bodyPr wrap="square" rtlCol="0">
            <a:spAutoFit/>
          </a:bodyPr>
          <a:lstStyle/>
          <a:p>
            <a:r>
              <a:rPr lang="de-AT" sz="2000" dirty="0">
                <a:latin typeface="Roboto Slab" pitchFamily="2" charset="0"/>
                <a:ea typeface="Roboto Slab" pitchFamily="2" charset="0"/>
              </a:rPr>
              <a:t>Effluent</a:t>
            </a:r>
            <a:endParaRPr lang="en-GB" sz="2000" dirty="0">
              <a:latin typeface="Roboto Slab" pitchFamily="2" charset="0"/>
              <a:ea typeface="Roboto Slab" pitchFamily="2" charset="0"/>
            </a:endParaRPr>
          </a:p>
        </p:txBody>
      </p:sp>
      <p:sp>
        <p:nvSpPr>
          <p:cNvPr id="11" name="Textfeld 10">
            <a:extLst>
              <a:ext uri="{FF2B5EF4-FFF2-40B4-BE49-F238E27FC236}">
                <a16:creationId xmlns:a16="http://schemas.microsoft.com/office/drawing/2014/main" id="{0AA0C2CE-D7DC-B790-7A5C-D3BDA1216191}"/>
              </a:ext>
            </a:extLst>
          </p:cNvPr>
          <p:cNvSpPr txBox="1"/>
          <p:nvPr/>
        </p:nvSpPr>
        <p:spPr>
          <a:xfrm>
            <a:off x="2568016" y="3861048"/>
            <a:ext cx="1247734" cy="400110"/>
          </a:xfrm>
          <a:prstGeom prst="rect">
            <a:avLst/>
          </a:prstGeom>
          <a:noFill/>
        </p:spPr>
        <p:txBody>
          <a:bodyPr wrap="square" rtlCol="0">
            <a:spAutoFit/>
          </a:bodyPr>
          <a:lstStyle/>
          <a:p>
            <a:r>
              <a:rPr lang="de-AT" sz="2000" dirty="0">
                <a:latin typeface="Roboto Slab" pitchFamily="2" charset="0"/>
                <a:ea typeface="Roboto Slab" pitchFamily="2" charset="0"/>
              </a:rPr>
              <a:t>Sludge</a:t>
            </a:r>
            <a:endParaRPr lang="en-GB" sz="2000" dirty="0">
              <a:latin typeface="Roboto Slab" pitchFamily="2" charset="0"/>
              <a:ea typeface="Roboto Slab" pitchFamily="2" charset="0"/>
            </a:endParaRPr>
          </a:p>
        </p:txBody>
      </p:sp>
    </p:spTree>
    <p:extLst>
      <p:ext uri="{BB962C8B-B14F-4D97-AF65-F5344CB8AC3E}">
        <p14:creationId xmlns:p14="http://schemas.microsoft.com/office/powerpoint/2010/main" val="41302342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375A4A91-B44D-0111-052F-39F5CC93987F}"/>
              </a:ext>
            </a:extLst>
          </p:cNvPr>
          <p:cNvSpPr>
            <a:spLocks noGrp="1"/>
          </p:cNvSpPr>
          <p:nvPr>
            <p:ph idx="1"/>
          </p:nvPr>
        </p:nvSpPr>
        <p:spPr>
          <a:xfrm>
            <a:off x="838200" y="1825625"/>
            <a:ext cx="9578280" cy="4351338"/>
          </a:xfrm>
        </p:spPr>
        <p:txBody>
          <a:bodyPr/>
          <a:lstStyle/>
          <a:p>
            <a:pPr marL="0" indent="0">
              <a:buNone/>
            </a:pPr>
            <a:r>
              <a:rPr lang="de-AT" b="1" dirty="0">
                <a:solidFill>
                  <a:srgbClr val="00B0F0"/>
                </a:solidFill>
                <a:latin typeface="Roboto Slab" pitchFamily="2" charset="0"/>
                <a:ea typeface="Roboto Slab" pitchFamily="2" charset="0"/>
              </a:rPr>
              <a:t>Never start wastewater treatment without having a reliable waste treatment and disposal solution for screenings, grit and sludge. Disposal is regulated by waste legislation.</a:t>
            </a:r>
          </a:p>
          <a:p>
            <a:endParaRPr lang="de-AT" dirty="0">
              <a:latin typeface="Roboto Slab" pitchFamily="2" charset="0"/>
              <a:ea typeface="Roboto Slab" pitchFamily="2" charset="0"/>
            </a:endParaRPr>
          </a:p>
          <a:p>
            <a:pPr lvl="1">
              <a:lnSpc>
                <a:spcPct val="100000"/>
              </a:lnSpc>
            </a:pPr>
            <a:r>
              <a:rPr lang="de-AT" dirty="0" err="1">
                <a:latin typeface="Roboto Slab" pitchFamily="2" charset="0"/>
                <a:ea typeface="Roboto Slab" pitchFamily="2" charset="0"/>
              </a:rPr>
              <a:t>Waste</a:t>
            </a:r>
            <a:r>
              <a:rPr lang="de-AT" dirty="0">
                <a:latin typeface="Roboto Slab" pitchFamily="2" charset="0"/>
                <a:ea typeface="Roboto Slab" pitchFamily="2" charset="0"/>
              </a:rPr>
              <a:t> </a:t>
            </a:r>
            <a:r>
              <a:rPr lang="de-AT" dirty="0" err="1">
                <a:latin typeface="Roboto Slab" pitchFamily="2" charset="0"/>
                <a:ea typeface="Roboto Slab" pitchFamily="2" charset="0"/>
              </a:rPr>
              <a:t>legislation</a:t>
            </a:r>
            <a:r>
              <a:rPr lang="de-AT" dirty="0">
                <a:latin typeface="Roboto Slab" pitchFamily="2" charset="0"/>
                <a:ea typeface="Roboto Slab" pitchFamily="2" charset="0"/>
              </a:rPr>
              <a:t> and </a:t>
            </a:r>
            <a:r>
              <a:rPr lang="de-AT" dirty="0" err="1">
                <a:latin typeface="Roboto Slab" pitchFamily="2" charset="0"/>
                <a:ea typeface="Roboto Slab" pitchFamily="2" charset="0"/>
              </a:rPr>
              <a:t>water</a:t>
            </a:r>
            <a:r>
              <a:rPr lang="de-AT" dirty="0">
                <a:latin typeface="Roboto Slab" pitchFamily="2" charset="0"/>
                <a:ea typeface="Roboto Slab" pitchFamily="2" charset="0"/>
              </a:rPr>
              <a:t> </a:t>
            </a:r>
            <a:r>
              <a:rPr lang="de-AT" dirty="0" err="1">
                <a:latin typeface="Roboto Slab" pitchFamily="2" charset="0"/>
                <a:ea typeface="Roboto Slab" pitchFamily="2" charset="0"/>
              </a:rPr>
              <a:t>legislation</a:t>
            </a:r>
            <a:r>
              <a:rPr lang="de-AT" dirty="0">
                <a:latin typeface="Roboto Slab" pitchFamily="2" charset="0"/>
                <a:ea typeface="Roboto Slab" pitchFamily="2" charset="0"/>
              </a:rPr>
              <a:t> </a:t>
            </a:r>
            <a:r>
              <a:rPr lang="de-AT" dirty="0" err="1">
                <a:latin typeface="Roboto Slab" pitchFamily="2" charset="0"/>
                <a:ea typeface="Roboto Slab" pitchFamily="2" charset="0"/>
              </a:rPr>
              <a:t>have</a:t>
            </a:r>
            <a:r>
              <a:rPr lang="de-AT" dirty="0">
                <a:latin typeface="Roboto Slab" pitchFamily="2" charset="0"/>
                <a:ea typeface="Roboto Slab" pitchFamily="2" charset="0"/>
              </a:rPr>
              <a:t> different </a:t>
            </a:r>
            <a:r>
              <a:rPr lang="de-AT" dirty="0" err="1">
                <a:latin typeface="Roboto Slab" pitchFamily="2" charset="0"/>
                <a:ea typeface="Roboto Slab" pitchFamily="2" charset="0"/>
              </a:rPr>
              <a:t>historic</a:t>
            </a:r>
            <a:r>
              <a:rPr lang="de-AT" dirty="0">
                <a:latin typeface="Roboto Slab" pitchFamily="2" charset="0"/>
                <a:ea typeface="Roboto Slab" pitchFamily="2" charset="0"/>
              </a:rPr>
              <a:t> and </a:t>
            </a:r>
            <a:r>
              <a:rPr lang="de-AT" dirty="0" err="1">
                <a:latin typeface="Roboto Slab" pitchFamily="2" charset="0"/>
                <a:ea typeface="Roboto Slab" pitchFamily="2" charset="0"/>
              </a:rPr>
              <a:t>institutional</a:t>
            </a:r>
            <a:r>
              <a:rPr lang="de-AT" dirty="0">
                <a:latin typeface="Roboto Slab" pitchFamily="2" charset="0"/>
                <a:ea typeface="Roboto Slab" pitchFamily="2" charset="0"/>
              </a:rPr>
              <a:t> </a:t>
            </a:r>
            <a:r>
              <a:rPr lang="de-AT" dirty="0" err="1">
                <a:latin typeface="Roboto Slab" pitchFamily="2" charset="0"/>
                <a:ea typeface="Roboto Slab" pitchFamily="2" charset="0"/>
              </a:rPr>
              <a:t>background</a:t>
            </a:r>
            <a:r>
              <a:rPr lang="de-AT" dirty="0">
                <a:latin typeface="Roboto Slab" pitchFamily="2" charset="0"/>
                <a:ea typeface="Roboto Slab" pitchFamily="2" charset="0"/>
              </a:rPr>
              <a:t>.</a:t>
            </a:r>
          </a:p>
          <a:p>
            <a:pPr lvl="1">
              <a:lnSpc>
                <a:spcPct val="100000"/>
              </a:lnSpc>
            </a:pPr>
            <a:r>
              <a:rPr lang="en-US" dirty="0">
                <a:latin typeface="Roboto Slab" pitchFamily="2" charset="0"/>
                <a:ea typeface="Roboto Slab" pitchFamily="2" charset="0"/>
              </a:rPr>
              <a:t>Disposal means that responsibility for the solids is not any more with the wastewater treatment plant management.</a:t>
            </a:r>
          </a:p>
        </p:txBody>
      </p:sp>
      <p:sp>
        <p:nvSpPr>
          <p:cNvPr id="6" name="Titel 1">
            <a:extLst>
              <a:ext uri="{FF2B5EF4-FFF2-40B4-BE49-F238E27FC236}">
                <a16:creationId xmlns:a16="http://schemas.microsoft.com/office/drawing/2014/main" id="{2EB2B042-56C2-4ECE-B6E4-D5DAB3DA6D79}"/>
              </a:ext>
            </a:extLst>
          </p:cNvPr>
          <p:cNvSpPr>
            <a:spLocks noGrp="1"/>
          </p:cNvSpPr>
          <p:nvPr>
            <p:ph type="title"/>
          </p:nvPr>
        </p:nvSpPr>
        <p:spPr>
          <a:xfrm>
            <a:off x="767408" y="261424"/>
            <a:ext cx="10515600" cy="1325563"/>
          </a:xfrm>
        </p:spPr>
        <p:txBody>
          <a:bodyPr>
            <a:normAutofit/>
          </a:bodyPr>
          <a:lstStyle/>
          <a:p>
            <a:r>
              <a:rPr lang="de-AT" sz="4000" dirty="0">
                <a:solidFill>
                  <a:srgbClr val="0070C0"/>
                </a:solidFill>
                <a:latin typeface="Roboto Slab" pitchFamily="2" charset="0"/>
                <a:ea typeface="Roboto Slab" pitchFamily="2" charset="0"/>
              </a:rPr>
              <a:t>Message no.5</a:t>
            </a:r>
            <a:endParaRPr lang="en-GB" sz="4000" dirty="0">
              <a:solidFill>
                <a:srgbClr val="0070C0"/>
              </a:solidFill>
              <a:latin typeface="Roboto Slab" pitchFamily="2" charset="0"/>
              <a:ea typeface="Roboto Slab" pitchFamily="2" charset="0"/>
            </a:endParaRPr>
          </a:p>
        </p:txBody>
      </p:sp>
    </p:spTree>
    <p:extLst>
      <p:ext uri="{BB962C8B-B14F-4D97-AF65-F5344CB8AC3E}">
        <p14:creationId xmlns:p14="http://schemas.microsoft.com/office/powerpoint/2010/main" val="22786709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06D6F6-090C-09F7-284D-516087F139CF}"/>
              </a:ext>
            </a:extLst>
          </p:cNvPr>
          <p:cNvSpPr>
            <a:spLocks noGrp="1"/>
          </p:cNvSpPr>
          <p:nvPr>
            <p:ph type="title"/>
          </p:nvPr>
        </p:nvSpPr>
        <p:spPr/>
        <p:txBody>
          <a:bodyPr>
            <a:normAutofit fontScale="90000"/>
          </a:bodyPr>
          <a:lstStyle/>
          <a:p>
            <a:r>
              <a:rPr lang="en-US" dirty="0">
                <a:latin typeface="Roboto Slab" pitchFamily="2" charset="0"/>
                <a:ea typeface="Roboto Slab" pitchFamily="2" charset="0"/>
              </a:rPr>
              <a:t>Introduction (1)</a:t>
            </a:r>
            <a:br>
              <a:rPr lang="en-US" dirty="0">
                <a:latin typeface="Roboto Slab" pitchFamily="2" charset="0"/>
                <a:ea typeface="Roboto Slab" pitchFamily="2" charset="0"/>
              </a:rPr>
            </a:br>
            <a:r>
              <a:rPr lang="en-US" sz="2800" b="1" dirty="0">
                <a:solidFill>
                  <a:srgbClr val="FF0000"/>
                </a:solidFill>
                <a:latin typeface="Roboto Slab" pitchFamily="2" charset="0"/>
                <a:ea typeface="Roboto Slab" pitchFamily="2" charset="0"/>
              </a:rPr>
              <a:t>Human influence on natural water cycle, driven by solar energy</a:t>
            </a:r>
          </a:p>
        </p:txBody>
      </p:sp>
      <p:pic>
        <p:nvPicPr>
          <p:cNvPr id="4" name="Inhaltsplatzhalter 3">
            <a:extLst>
              <a:ext uri="{FF2B5EF4-FFF2-40B4-BE49-F238E27FC236}">
                <a16:creationId xmlns:a16="http://schemas.microsoft.com/office/drawing/2014/main" id="{8F3A8F12-982E-7DA4-78AB-19F7B63F2DBD}"/>
              </a:ext>
            </a:extLst>
          </p:cNvPr>
          <p:cNvPicPr>
            <a:picLocks noGrp="1" noChangeAspect="1"/>
          </p:cNvPicPr>
          <p:nvPr>
            <p:ph idx="1"/>
          </p:nvPr>
        </p:nvPicPr>
        <p:blipFill>
          <a:blip r:embed="rId3"/>
          <a:stretch>
            <a:fillRect/>
          </a:stretch>
        </p:blipFill>
        <p:spPr>
          <a:xfrm>
            <a:off x="3021566" y="1825625"/>
            <a:ext cx="6148867" cy="4351338"/>
          </a:xfrm>
          <a:prstGeom prst="rect">
            <a:avLst/>
          </a:prstGeom>
        </p:spPr>
      </p:pic>
      <p:sp>
        <p:nvSpPr>
          <p:cNvPr id="5" name="Textfeld 4">
            <a:extLst>
              <a:ext uri="{FF2B5EF4-FFF2-40B4-BE49-F238E27FC236}">
                <a16:creationId xmlns:a16="http://schemas.microsoft.com/office/drawing/2014/main" id="{87E7CE8E-BC2A-787B-B088-F5EC0D599EF9}"/>
              </a:ext>
            </a:extLst>
          </p:cNvPr>
          <p:cNvSpPr txBox="1"/>
          <p:nvPr/>
        </p:nvSpPr>
        <p:spPr>
          <a:xfrm>
            <a:off x="7176120" y="3645024"/>
            <a:ext cx="990977" cy="369332"/>
          </a:xfrm>
          <a:prstGeom prst="rect">
            <a:avLst/>
          </a:prstGeom>
          <a:noFill/>
        </p:spPr>
        <p:txBody>
          <a:bodyPr wrap="none" rtlCol="0">
            <a:spAutoFit/>
          </a:bodyPr>
          <a:lstStyle/>
          <a:p>
            <a:r>
              <a:rPr lang="de-AT" b="1" dirty="0">
                <a:solidFill>
                  <a:srgbClr val="FF0000"/>
                </a:solidFill>
                <a:latin typeface="Roboto Slab" pitchFamily="2" charset="0"/>
                <a:ea typeface="Roboto Slab" pitchFamily="2" charset="0"/>
              </a:rPr>
              <a:t>BWWT</a:t>
            </a:r>
            <a:endParaRPr lang="en-GB" b="1" dirty="0">
              <a:solidFill>
                <a:srgbClr val="FF0000"/>
              </a:solidFill>
              <a:latin typeface="Roboto Slab" pitchFamily="2" charset="0"/>
              <a:ea typeface="Roboto Slab" pitchFamily="2" charset="0"/>
            </a:endParaRPr>
          </a:p>
        </p:txBody>
      </p:sp>
      <p:sp>
        <p:nvSpPr>
          <p:cNvPr id="7" name="Textfeld 6">
            <a:extLst>
              <a:ext uri="{FF2B5EF4-FFF2-40B4-BE49-F238E27FC236}">
                <a16:creationId xmlns:a16="http://schemas.microsoft.com/office/drawing/2014/main" id="{3D31AB9E-981B-156C-CC92-585853A822F4}"/>
              </a:ext>
            </a:extLst>
          </p:cNvPr>
          <p:cNvSpPr txBox="1"/>
          <p:nvPr/>
        </p:nvSpPr>
        <p:spPr>
          <a:xfrm>
            <a:off x="2783632" y="6237312"/>
            <a:ext cx="6120680" cy="369332"/>
          </a:xfrm>
          <a:prstGeom prst="rect">
            <a:avLst/>
          </a:prstGeom>
          <a:noFill/>
        </p:spPr>
        <p:txBody>
          <a:bodyPr wrap="square" rtlCol="0">
            <a:spAutoFit/>
          </a:bodyPr>
          <a:lstStyle/>
          <a:p>
            <a:pPr algn="ctr"/>
            <a:r>
              <a:rPr lang="de-AT" b="1" dirty="0" err="1">
                <a:solidFill>
                  <a:srgbClr val="FF0000"/>
                </a:solidFill>
                <a:latin typeface="Roboto Slab" pitchFamily="2" charset="0"/>
                <a:ea typeface="Roboto Slab" pitchFamily="2" charset="0"/>
              </a:rPr>
              <a:t>We</a:t>
            </a:r>
            <a:r>
              <a:rPr lang="de-AT" b="1" dirty="0">
                <a:solidFill>
                  <a:srgbClr val="FF0000"/>
                </a:solidFill>
                <a:latin typeface="Roboto Slab" pitchFamily="2" charset="0"/>
                <a:ea typeface="Roboto Slab" pitchFamily="2" charset="0"/>
              </a:rPr>
              <a:t> </a:t>
            </a:r>
            <a:r>
              <a:rPr lang="de-AT" b="1" dirty="0" err="1">
                <a:solidFill>
                  <a:srgbClr val="FF0000"/>
                </a:solidFill>
                <a:latin typeface="Roboto Slab" pitchFamily="2" charset="0"/>
                <a:ea typeface="Roboto Slab" pitchFamily="2" charset="0"/>
              </a:rPr>
              <a:t>have</a:t>
            </a:r>
            <a:r>
              <a:rPr lang="de-AT" b="1" dirty="0">
                <a:solidFill>
                  <a:srgbClr val="FF0000"/>
                </a:solidFill>
                <a:latin typeface="Roboto Slab" pitchFamily="2" charset="0"/>
                <a:ea typeface="Roboto Slab" pitchFamily="2" charset="0"/>
              </a:rPr>
              <a:t> global and </a:t>
            </a:r>
            <a:r>
              <a:rPr lang="de-AT" b="1" dirty="0" err="1">
                <a:solidFill>
                  <a:srgbClr val="FF0000"/>
                </a:solidFill>
                <a:latin typeface="Roboto Slab" pitchFamily="2" charset="0"/>
                <a:ea typeface="Roboto Slab" pitchFamily="2" charset="0"/>
              </a:rPr>
              <a:t>ubiquitous</a:t>
            </a:r>
            <a:r>
              <a:rPr lang="de-AT" b="1" dirty="0">
                <a:solidFill>
                  <a:srgbClr val="FF0000"/>
                </a:solidFill>
                <a:latin typeface="Roboto Slab" pitchFamily="2" charset="0"/>
                <a:ea typeface="Roboto Slab" pitchFamily="2" charset="0"/>
              </a:rPr>
              <a:t> </a:t>
            </a:r>
            <a:r>
              <a:rPr lang="de-AT" b="1" dirty="0" err="1">
                <a:solidFill>
                  <a:srgbClr val="FF0000"/>
                </a:solidFill>
                <a:latin typeface="Roboto Slab" pitchFamily="2" charset="0"/>
                <a:ea typeface="Roboto Slab" pitchFamily="2" charset="0"/>
              </a:rPr>
              <a:t>influence</a:t>
            </a:r>
            <a:endParaRPr lang="en-GB" b="1" dirty="0">
              <a:solidFill>
                <a:srgbClr val="FF0000"/>
              </a:solidFill>
              <a:latin typeface="Roboto Slab" pitchFamily="2" charset="0"/>
              <a:ea typeface="Roboto Slab" pitchFamily="2" charset="0"/>
            </a:endParaRPr>
          </a:p>
        </p:txBody>
      </p:sp>
    </p:spTree>
    <p:extLst>
      <p:ext uri="{BB962C8B-B14F-4D97-AF65-F5344CB8AC3E}">
        <p14:creationId xmlns:p14="http://schemas.microsoft.com/office/powerpoint/2010/main" val="7010778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06D6F6-090C-09F7-284D-516087F139CF}"/>
              </a:ext>
            </a:extLst>
          </p:cNvPr>
          <p:cNvSpPr>
            <a:spLocks noGrp="1"/>
          </p:cNvSpPr>
          <p:nvPr>
            <p:ph type="title"/>
          </p:nvPr>
        </p:nvSpPr>
        <p:spPr>
          <a:xfrm>
            <a:off x="3143672" y="222066"/>
            <a:ext cx="6336704" cy="1325563"/>
          </a:xfrm>
        </p:spPr>
        <p:txBody>
          <a:bodyPr>
            <a:normAutofit fontScale="90000"/>
          </a:bodyPr>
          <a:lstStyle/>
          <a:p>
            <a:pPr algn="ctr"/>
            <a:br>
              <a:rPr lang="de-AT" dirty="0">
                <a:latin typeface="Roboto Slab" pitchFamily="2" charset="0"/>
                <a:ea typeface="Roboto Slab" pitchFamily="2" charset="0"/>
              </a:rPr>
            </a:br>
            <a:r>
              <a:rPr lang="en-US" sz="3100" dirty="0">
                <a:solidFill>
                  <a:srgbClr val="FF0000"/>
                </a:solidFill>
                <a:latin typeface="Roboto Slab" pitchFamily="2" charset="0"/>
                <a:ea typeface="Roboto Slab" pitchFamily="2" charset="0"/>
              </a:rPr>
              <a:t>You cannot stop production of this odorous and ugly material (sludge).</a:t>
            </a:r>
          </a:p>
        </p:txBody>
      </p:sp>
      <p:pic>
        <p:nvPicPr>
          <p:cNvPr id="4" name="Grafik 3">
            <a:extLst>
              <a:ext uri="{FF2B5EF4-FFF2-40B4-BE49-F238E27FC236}">
                <a16:creationId xmlns:a16="http://schemas.microsoft.com/office/drawing/2014/main" id="{D07F8E70-1C85-A9E9-2136-29E2493F9980}"/>
              </a:ext>
            </a:extLst>
          </p:cNvPr>
          <p:cNvPicPr>
            <a:picLocks noChangeAspect="1"/>
          </p:cNvPicPr>
          <p:nvPr/>
        </p:nvPicPr>
        <p:blipFill>
          <a:blip r:embed="rId3"/>
          <a:stretch>
            <a:fillRect/>
          </a:stretch>
        </p:blipFill>
        <p:spPr>
          <a:xfrm>
            <a:off x="3503712" y="1988840"/>
            <a:ext cx="5426945" cy="3677763"/>
          </a:xfrm>
          <a:prstGeom prst="rect">
            <a:avLst/>
          </a:prstGeom>
        </p:spPr>
      </p:pic>
      <p:sp>
        <p:nvSpPr>
          <p:cNvPr id="5" name="Textfeld 4">
            <a:extLst>
              <a:ext uri="{FF2B5EF4-FFF2-40B4-BE49-F238E27FC236}">
                <a16:creationId xmlns:a16="http://schemas.microsoft.com/office/drawing/2014/main" id="{8068318E-2EC0-954C-647A-F4CA1BE51043}"/>
              </a:ext>
            </a:extLst>
          </p:cNvPr>
          <p:cNvSpPr txBox="1"/>
          <p:nvPr/>
        </p:nvSpPr>
        <p:spPr>
          <a:xfrm>
            <a:off x="3264856" y="5877272"/>
            <a:ext cx="5904656" cy="646331"/>
          </a:xfrm>
          <a:prstGeom prst="rect">
            <a:avLst/>
          </a:prstGeom>
          <a:noFill/>
        </p:spPr>
        <p:txBody>
          <a:bodyPr wrap="square" rtlCol="0">
            <a:spAutoFit/>
          </a:bodyPr>
          <a:lstStyle/>
          <a:p>
            <a:r>
              <a:rPr lang="de-AT" dirty="0">
                <a:latin typeface="Roboto Slab" pitchFamily="2" charset="0"/>
                <a:ea typeface="Roboto Slab" pitchFamily="2" charset="0"/>
              </a:rPr>
              <a:t>Disposal has to be reliable and safe, based on a waste disposal permit before WWTP can start.</a:t>
            </a:r>
            <a:endParaRPr lang="en-GB" dirty="0">
              <a:latin typeface="Roboto Slab" pitchFamily="2" charset="0"/>
              <a:ea typeface="Roboto Slab" pitchFamily="2" charset="0"/>
            </a:endParaRPr>
          </a:p>
        </p:txBody>
      </p:sp>
    </p:spTree>
    <p:extLst>
      <p:ext uri="{BB962C8B-B14F-4D97-AF65-F5344CB8AC3E}">
        <p14:creationId xmlns:p14="http://schemas.microsoft.com/office/powerpoint/2010/main" val="22938437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78851" name="Rectangle 4">
            <a:extLst>
              <a:ext uri="{FF2B5EF4-FFF2-40B4-BE49-F238E27FC236}">
                <a16:creationId xmlns:a16="http://schemas.microsoft.com/office/drawing/2014/main" id="{E5649E47-EBD9-7990-CC82-DA757585397D}"/>
              </a:ext>
            </a:extLst>
          </p:cNvPr>
          <p:cNvSpPr>
            <a:spLocks noChangeArrowheads="1"/>
          </p:cNvSpPr>
          <p:nvPr/>
        </p:nvSpPr>
        <p:spPr bwMode="auto">
          <a:xfrm>
            <a:off x="6346826" y="4760913"/>
            <a:ext cx="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lnSpc>
                <a:spcPct val="125000"/>
              </a:lnSpc>
              <a:spcBef>
                <a:spcPct val="20000"/>
              </a:spcBef>
              <a:spcAft>
                <a:spcPct val="0"/>
              </a:spcAft>
              <a:defRPr sz="1600" b="1">
                <a:solidFill>
                  <a:schemeClr val="tx1"/>
                </a:solidFill>
                <a:latin typeface="Arial" panose="020B0604020202020204" pitchFamily="34" charset="0"/>
              </a:defRPr>
            </a:lvl6pPr>
            <a:lvl7pPr marL="2971800" indent="-228600" eaLnBrk="0" fontAlgn="base" hangingPunct="0">
              <a:lnSpc>
                <a:spcPct val="125000"/>
              </a:lnSpc>
              <a:spcBef>
                <a:spcPct val="20000"/>
              </a:spcBef>
              <a:spcAft>
                <a:spcPct val="0"/>
              </a:spcAft>
              <a:defRPr sz="1600" b="1">
                <a:solidFill>
                  <a:schemeClr val="tx1"/>
                </a:solidFill>
                <a:latin typeface="Arial" panose="020B0604020202020204" pitchFamily="34" charset="0"/>
              </a:defRPr>
            </a:lvl7pPr>
            <a:lvl8pPr marL="3429000" indent="-228600" eaLnBrk="0" fontAlgn="base" hangingPunct="0">
              <a:lnSpc>
                <a:spcPct val="125000"/>
              </a:lnSpc>
              <a:spcBef>
                <a:spcPct val="20000"/>
              </a:spcBef>
              <a:spcAft>
                <a:spcPct val="0"/>
              </a:spcAft>
              <a:defRPr sz="1600" b="1">
                <a:solidFill>
                  <a:schemeClr val="tx1"/>
                </a:solidFill>
                <a:latin typeface="Arial" panose="020B0604020202020204" pitchFamily="34" charset="0"/>
              </a:defRPr>
            </a:lvl8pPr>
            <a:lvl9pPr marL="3886200" indent="-228600" eaLnBrk="0" fontAlgn="base" hangingPunct="0">
              <a:lnSpc>
                <a:spcPct val="125000"/>
              </a:lnSpc>
              <a:spcBef>
                <a:spcPct val="20000"/>
              </a:spcBef>
              <a:spcAft>
                <a:spcPct val="0"/>
              </a:spcAft>
              <a:defRPr sz="1600" b="1">
                <a:solidFill>
                  <a:schemeClr val="tx1"/>
                </a:solidFill>
                <a:latin typeface="Arial" panose="020B0604020202020204" pitchFamily="34" charset="0"/>
              </a:defRPr>
            </a:lvl9pPr>
          </a:lstStyle>
          <a:p>
            <a:pPr eaLnBrk="1" hangingPunct="1"/>
            <a:endParaRPr lang="en-GB" altLang="en-US" sz="2400" b="0" dirty="0">
              <a:solidFill>
                <a:srgbClr val="008000"/>
              </a:solidFill>
              <a:latin typeface="Roboto Slab" pitchFamily="2" charset="0"/>
              <a:ea typeface="Roboto Slab" pitchFamily="2" charset="0"/>
            </a:endParaRPr>
          </a:p>
        </p:txBody>
      </p:sp>
      <p:graphicFrame>
        <p:nvGraphicFramePr>
          <p:cNvPr id="78852" name="Object 5">
            <a:extLst>
              <a:ext uri="{FF2B5EF4-FFF2-40B4-BE49-F238E27FC236}">
                <a16:creationId xmlns:a16="http://schemas.microsoft.com/office/drawing/2014/main" id="{88C729C4-B6EC-416A-7578-6FDA28A4B0C6}"/>
              </a:ext>
            </a:extLst>
          </p:cNvPr>
          <p:cNvGraphicFramePr>
            <a:graphicFrameLocks noChangeAspect="1"/>
          </p:cNvGraphicFramePr>
          <p:nvPr/>
        </p:nvGraphicFramePr>
        <p:xfrm>
          <a:off x="4548188" y="500064"/>
          <a:ext cx="2870200" cy="6357937"/>
        </p:xfrm>
        <a:graphic>
          <a:graphicData uri="http://schemas.openxmlformats.org/presentationml/2006/ole">
            <mc:AlternateContent xmlns:mc="http://schemas.openxmlformats.org/markup-compatibility/2006">
              <mc:Choice xmlns:v="urn:schemas-microsoft-com:vml" Requires="v">
                <p:oleObj spid="_x0000_s1032" name="CorelDRAW" r:id="rId5" imgW="3442373" imgH="7040080" progId="CorelDRAW.Graphic.9">
                  <p:embed/>
                </p:oleObj>
              </mc:Choice>
              <mc:Fallback>
                <p:oleObj name="CorelDRAW" r:id="rId5" imgW="3442373" imgH="7040080" progId="CorelDRAW.Graphic.9">
                  <p:embed/>
                  <p:pic>
                    <p:nvPicPr>
                      <p:cNvPr id="78852" name="Object 5">
                        <a:extLst>
                          <a:ext uri="{FF2B5EF4-FFF2-40B4-BE49-F238E27FC236}">
                            <a16:creationId xmlns:a16="http://schemas.microsoft.com/office/drawing/2014/main" id="{88C729C4-B6EC-416A-7578-6FDA28A4B0C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48188" y="500064"/>
                        <a:ext cx="2870200" cy="6357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Textfeld 2">
            <a:extLst>
              <a:ext uri="{FF2B5EF4-FFF2-40B4-BE49-F238E27FC236}">
                <a16:creationId xmlns:a16="http://schemas.microsoft.com/office/drawing/2014/main" id="{D32FC2AC-3462-AD3E-3956-E53511B8D837}"/>
              </a:ext>
            </a:extLst>
          </p:cNvPr>
          <p:cNvSpPr txBox="1"/>
          <p:nvPr/>
        </p:nvSpPr>
        <p:spPr>
          <a:xfrm>
            <a:off x="479376" y="1492042"/>
            <a:ext cx="4540025" cy="1569660"/>
          </a:xfrm>
          <a:prstGeom prst="rect">
            <a:avLst/>
          </a:prstGeom>
          <a:noFill/>
        </p:spPr>
        <p:txBody>
          <a:bodyPr wrap="none" rtlCol="0">
            <a:spAutoFit/>
          </a:bodyPr>
          <a:lstStyle/>
          <a:p>
            <a:r>
              <a:rPr lang="de-AT" sz="3200" dirty="0">
                <a:solidFill>
                  <a:srgbClr val="FF0000"/>
                </a:solidFill>
                <a:latin typeface="Roboto Slab" pitchFamily="2" charset="0"/>
                <a:ea typeface="Roboto Slab" pitchFamily="2" charset="0"/>
              </a:rPr>
              <a:t>This </a:t>
            </a:r>
            <a:r>
              <a:rPr lang="de-AT" sz="3200" dirty="0" err="1">
                <a:solidFill>
                  <a:srgbClr val="FF0000"/>
                </a:solidFill>
                <a:latin typeface="Roboto Slab" pitchFamily="2" charset="0"/>
                <a:ea typeface="Roboto Slab" pitchFamily="2" charset="0"/>
              </a:rPr>
              <a:t>is</a:t>
            </a:r>
            <a:r>
              <a:rPr lang="de-AT" sz="3200" dirty="0">
                <a:solidFill>
                  <a:srgbClr val="FF0000"/>
                </a:solidFill>
                <a:latin typeface="Roboto Slab" pitchFamily="2" charset="0"/>
                <a:ea typeface="Roboto Slab" pitchFamily="2" charset="0"/>
              </a:rPr>
              <a:t> </a:t>
            </a:r>
            <a:r>
              <a:rPr lang="de-AT" sz="3200" dirty="0" err="1">
                <a:solidFill>
                  <a:srgbClr val="FF0000"/>
                </a:solidFill>
                <a:latin typeface="Roboto Slab" pitchFamily="2" charset="0"/>
                <a:ea typeface="Roboto Slab" pitchFamily="2" charset="0"/>
              </a:rPr>
              <a:t>no</a:t>
            </a:r>
            <a:r>
              <a:rPr lang="de-AT" sz="3200" dirty="0">
                <a:solidFill>
                  <a:srgbClr val="FF0000"/>
                </a:solidFill>
                <a:latin typeface="Roboto Slab" pitchFamily="2" charset="0"/>
                <a:ea typeface="Roboto Slab" pitchFamily="2" charset="0"/>
              </a:rPr>
              <a:t> </a:t>
            </a:r>
            <a:r>
              <a:rPr lang="de-AT" sz="3200" dirty="0" err="1">
                <a:solidFill>
                  <a:srgbClr val="FF0000"/>
                </a:solidFill>
                <a:latin typeface="Roboto Slab" pitchFamily="2" charset="0"/>
                <a:ea typeface="Roboto Slab" pitchFamily="2" charset="0"/>
              </a:rPr>
              <a:t>solution</a:t>
            </a:r>
            <a:r>
              <a:rPr lang="de-AT" sz="3200" dirty="0">
                <a:solidFill>
                  <a:srgbClr val="FF0000"/>
                </a:solidFill>
                <a:latin typeface="Roboto Slab" pitchFamily="2" charset="0"/>
                <a:ea typeface="Roboto Slab" pitchFamily="2" charset="0"/>
              </a:rPr>
              <a:t> </a:t>
            </a:r>
            <a:r>
              <a:rPr lang="de-AT" sz="3200" dirty="0" err="1">
                <a:solidFill>
                  <a:srgbClr val="FF0000"/>
                </a:solidFill>
                <a:latin typeface="Roboto Slab" pitchFamily="2" charset="0"/>
                <a:ea typeface="Roboto Slab" pitchFamily="2" charset="0"/>
              </a:rPr>
              <a:t>for</a:t>
            </a:r>
            <a:r>
              <a:rPr lang="de-AT" sz="3200" dirty="0">
                <a:solidFill>
                  <a:srgbClr val="FF0000"/>
                </a:solidFill>
                <a:latin typeface="Roboto Slab" pitchFamily="2" charset="0"/>
                <a:ea typeface="Roboto Slab" pitchFamily="2" charset="0"/>
              </a:rPr>
              <a:t> </a:t>
            </a:r>
          </a:p>
          <a:p>
            <a:r>
              <a:rPr lang="de-AT" sz="3200" dirty="0" err="1">
                <a:solidFill>
                  <a:srgbClr val="FF0000"/>
                </a:solidFill>
                <a:latin typeface="Roboto Slab" pitchFamily="2" charset="0"/>
                <a:ea typeface="Roboto Slab" pitchFamily="2" charset="0"/>
              </a:rPr>
              <a:t>disposal</a:t>
            </a:r>
            <a:r>
              <a:rPr lang="de-AT" sz="3200" dirty="0">
                <a:solidFill>
                  <a:srgbClr val="FF0000"/>
                </a:solidFill>
                <a:latin typeface="Roboto Slab" pitchFamily="2" charset="0"/>
                <a:ea typeface="Roboto Slab" pitchFamily="2" charset="0"/>
              </a:rPr>
              <a:t>  </a:t>
            </a:r>
            <a:r>
              <a:rPr lang="de-AT" sz="3200" dirty="0" err="1">
                <a:solidFill>
                  <a:srgbClr val="FF0000"/>
                </a:solidFill>
                <a:latin typeface="Roboto Slab" pitchFamily="2" charset="0"/>
                <a:ea typeface="Roboto Slab" pitchFamily="2" charset="0"/>
              </a:rPr>
              <a:t>of</a:t>
            </a:r>
            <a:r>
              <a:rPr lang="de-AT" sz="3200" dirty="0">
                <a:solidFill>
                  <a:srgbClr val="FF0000"/>
                </a:solidFill>
                <a:latin typeface="Roboto Slab" pitchFamily="2" charset="0"/>
                <a:ea typeface="Roboto Slab" pitchFamily="2" charset="0"/>
              </a:rPr>
              <a:t> </a:t>
            </a:r>
            <a:r>
              <a:rPr lang="de-AT" sz="3200" dirty="0" err="1">
                <a:solidFill>
                  <a:srgbClr val="FF0000"/>
                </a:solidFill>
                <a:latin typeface="Roboto Slab" pitchFamily="2" charset="0"/>
                <a:ea typeface="Roboto Slab" pitchFamily="2" charset="0"/>
              </a:rPr>
              <a:t>solids</a:t>
            </a:r>
            <a:r>
              <a:rPr lang="de-AT" sz="3200" dirty="0">
                <a:solidFill>
                  <a:srgbClr val="FF0000"/>
                </a:solidFill>
                <a:latin typeface="Roboto Slab" pitchFamily="2" charset="0"/>
                <a:ea typeface="Roboto Slab" pitchFamily="2" charset="0"/>
              </a:rPr>
              <a:t> </a:t>
            </a:r>
          </a:p>
          <a:p>
            <a:r>
              <a:rPr lang="de-AT" sz="3200" dirty="0">
                <a:solidFill>
                  <a:srgbClr val="FF0000"/>
                </a:solidFill>
                <a:latin typeface="Roboto Slab" pitchFamily="2" charset="0"/>
                <a:ea typeface="Roboto Slab" pitchFamily="2" charset="0"/>
              </a:rPr>
              <a:t>and sludge!</a:t>
            </a:r>
            <a:endParaRPr lang="en-GB" sz="3200" dirty="0">
              <a:solidFill>
                <a:srgbClr val="FF0000"/>
              </a:solidFill>
              <a:latin typeface="Roboto Slab" pitchFamily="2" charset="0"/>
              <a:ea typeface="Roboto Slab" pitchFamily="2" charset="0"/>
            </a:endParaRPr>
          </a:p>
        </p:txBody>
      </p:sp>
      <p:sp>
        <p:nvSpPr>
          <p:cNvPr id="4" name="Textfeld 3">
            <a:extLst>
              <a:ext uri="{FF2B5EF4-FFF2-40B4-BE49-F238E27FC236}">
                <a16:creationId xmlns:a16="http://schemas.microsoft.com/office/drawing/2014/main" id="{F07256F4-B09F-2B76-08F7-2AB6C5E8E4EE}"/>
              </a:ext>
            </a:extLst>
          </p:cNvPr>
          <p:cNvSpPr txBox="1"/>
          <p:nvPr/>
        </p:nvSpPr>
        <p:spPr>
          <a:xfrm>
            <a:off x="7608168" y="1659285"/>
            <a:ext cx="4320413" cy="3539430"/>
          </a:xfrm>
          <a:prstGeom prst="rect">
            <a:avLst/>
          </a:prstGeom>
          <a:noFill/>
        </p:spPr>
        <p:txBody>
          <a:bodyPr wrap="none" rtlCol="0">
            <a:spAutoFit/>
          </a:bodyPr>
          <a:lstStyle/>
          <a:p>
            <a:r>
              <a:rPr lang="de-AT" sz="2800" b="1" dirty="0">
                <a:latin typeface="Roboto Slab" pitchFamily="2" charset="0"/>
                <a:ea typeface="Roboto Slab" pitchFamily="2" charset="0"/>
              </a:rPr>
              <a:t>Threads </a:t>
            </a:r>
            <a:r>
              <a:rPr lang="de-AT" sz="2800" dirty="0">
                <a:latin typeface="Roboto Slab" pitchFamily="2" charset="0"/>
                <a:ea typeface="Roboto Slab" pitchFamily="2" charset="0"/>
              </a:rPr>
              <a:t>:</a:t>
            </a:r>
          </a:p>
          <a:p>
            <a:pPr marL="285750" indent="-285750">
              <a:buFont typeface="Arial" panose="020B0604020202020204" pitchFamily="34" charset="0"/>
              <a:buChar char="•"/>
            </a:pPr>
            <a:r>
              <a:rPr lang="de-AT" sz="2800" dirty="0" err="1">
                <a:latin typeface="Roboto Slab" pitchFamily="2" charset="0"/>
                <a:ea typeface="Roboto Slab" pitchFamily="2" charset="0"/>
              </a:rPr>
              <a:t>Odour</a:t>
            </a:r>
            <a:endParaRPr lang="de-AT" sz="2800" dirty="0">
              <a:latin typeface="Roboto Slab" pitchFamily="2" charset="0"/>
              <a:ea typeface="Roboto Slab" pitchFamily="2" charset="0"/>
            </a:endParaRPr>
          </a:p>
          <a:p>
            <a:pPr marL="285750" indent="-285750">
              <a:buFont typeface="Arial" panose="020B0604020202020204" pitchFamily="34" charset="0"/>
              <a:buChar char="•"/>
            </a:pPr>
            <a:r>
              <a:rPr lang="de-AT" sz="2800" dirty="0">
                <a:latin typeface="Roboto Slab" pitchFamily="2" charset="0"/>
                <a:ea typeface="Roboto Slab" pitchFamily="2" charset="0"/>
              </a:rPr>
              <a:t>Hygiene</a:t>
            </a:r>
          </a:p>
          <a:p>
            <a:pPr marL="285750" indent="-285750">
              <a:buFont typeface="Arial" panose="020B0604020202020204" pitchFamily="34" charset="0"/>
              <a:buChar char="•"/>
            </a:pPr>
            <a:r>
              <a:rPr lang="de-AT" sz="2800" dirty="0">
                <a:latin typeface="Roboto Slab" pitchFamily="2" charset="0"/>
                <a:ea typeface="Roboto Slab" pitchFamily="2" charset="0"/>
              </a:rPr>
              <a:t>Climate gas </a:t>
            </a:r>
            <a:r>
              <a:rPr lang="de-AT" sz="2800" dirty="0" err="1">
                <a:latin typeface="Roboto Slab" pitchFamily="2" charset="0"/>
                <a:ea typeface="Roboto Slab" pitchFamily="2" charset="0"/>
              </a:rPr>
              <a:t>emissions</a:t>
            </a:r>
            <a:endParaRPr lang="de-AT" sz="2800" dirty="0">
              <a:latin typeface="Roboto Slab" pitchFamily="2" charset="0"/>
              <a:ea typeface="Roboto Slab" pitchFamily="2" charset="0"/>
            </a:endParaRPr>
          </a:p>
          <a:p>
            <a:pPr marL="285750" indent="-285750">
              <a:buFont typeface="Arial" panose="020B0604020202020204" pitchFamily="34" charset="0"/>
              <a:buChar char="•"/>
            </a:pPr>
            <a:r>
              <a:rPr lang="de-AT" sz="2800" dirty="0" err="1">
                <a:latin typeface="Roboto Slab" pitchFamily="2" charset="0"/>
                <a:ea typeface="Roboto Slab" pitchFamily="2" charset="0"/>
              </a:rPr>
              <a:t>Groundwater</a:t>
            </a:r>
            <a:r>
              <a:rPr lang="de-AT" sz="2800" dirty="0">
                <a:latin typeface="Roboto Slab" pitchFamily="2" charset="0"/>
                <a:ea typeface="Roboto Slab" pitchFamily="2" charset="0"/>
              </a:rPr>
              <a:t> </a:t>
            </a:r>
            <a:r>
              <a:rPr lang="de-AT" sz="2800" dirty="0" err="1">
                <a:latin typeface="Roboto Slab" pitchFamily="2" charset="0"/>
                <a:ea typeface="Roboto Slab" pitchFamily="2" charset="0"/>
              </a:rPr>
              <a:t>pollution</a:t>
            </a:r>
            <a:endParaRPr lang="de-AT" sz="2800" dirty="0">
              <a:latin typeface="Roboto Slab" pitchFamily="2" charset="0"/>
              <a:ea typeface="Roboto Slab" pitchFamily="2" charset="0"/>
            </a:endParaRPr>
          </a:p>
          <a:p>
            <a:pPr marL="285750" indent="-285750">
              <a:buFont typeface="Arial" panose="020B0604020202020204" pitchFamily="34" charset="0"/>
              <a:buChar char="•"/>
            </a:pPr>
            <a:r>
              <a:rPr lang="de-AT" sz="2800" dirty="0">
                <a:latin typeface="Roboto Slab" pitchFamily="2" charset="0"/>
                <a:ea typeface="Roboto Slab" pitchFamily="2" charset="0"/>
              </a:rPr>
              <a:t>Slides at </a:t>
            </a:r>
            <a:r>
              <a:rPr lang="de-AT" sz="2800" dirty="0" err="1">
                <a:latin typeface="Roboto Slab" pitchFamily="2" charset="0"/>
                <a:ea typeface="Roboto Slab" pitchFamily="2" charset="0"/>
              </a:rPr>
              <a:t>landfill</a:t>
            </a:r>
            <a:endParaRPr lang="de-AT" sz="2800" dirty="0">
              <a:latin typeface="Roboto Slab" pitchFamily="2" charset="0"/>
              <a:ea typeface="Roboto Slab" pitchFamily="2" charset="0"/>
            </a:endParaRPr>
          </a:p>
          <a:p>
            <a:pPr marL="285750" indent="-285750">
              <a:buFont typeface="Arial" panose="020B0604020202020204" pitchFamily="34" charset="0"/>
              <a:buChar char="•"/>
            </a:pPr>
            <a:r>
              <a:rPr lang="de-AT" sz="2800" dirty="0">
                <a:latin typeface="Roboto Slab" pitchFamily="2" charset="0"/>
                <a:ea typeface="Roboto Slab" pitchFamily="2" charset="0"/>
              </a:rPr>
              <a:t>Costs </a:t>
            </a:r>
            <a:r>
              <a:rPr lang="de-AT" sz="2800" dirty="0" err="1">
                <a:latin typeface="Roboto Slab" pitchFamily="2" charset="0"/>
                <a:ea typeface="Roboto Slab" pitchFamily="2" charset="0"/>
              </a:rPr>
              <a:t>for</a:t>
            </a:r>
            <a:r>
              <a:rPr lang="de-AT" sz="2800" dirty="0">
                <a:latin typeface="Roboto Slab" pitchFamily="2" charset="0"/>
                <a:ea typeface="Roboto Slab" pitchFamily="2" charset="0"/>
              </a:rPr>
              <a:t> clean-</a:t>
            </a:r>
            <a:r>
              <a:rPr lang="de-AT" sz="2800" dirty="0" err="1">
                <a:latin typeface="Roboto Slab" pitchFamily="2" charset="0"/>
                <a:ea typeface="Roboto Slab" pitchFamily="2" charset="0"/>
              </a:rPr>
              <a:t>up</a:t>
            </a:r>
            <a:endParaRPr lang="de-AT" sz="2800" dirty="0">
              <a:latin typeface="Roboto Slab" pitchFamily="2" charset="0"/>
              <a:ea typeface="Roboto Slab" pitchFamily="2" charset="0"/>
            </a:endParaRPr>
          </a:p>
          <a:p>
            <a:pPr marL="285750" indent="-285750">
              <a:buFont typeface="Arial" panose="020B0604020202020204" pitchFamily="34" charset="0"/>
              <a:buChar char="•"/>
            </a:pPr>
            <a:r>
              <a:rPr lang="de-AT" sz="2800" dirty="0" err="1">
                <a:latin typeface="Roboto Slab" pitchFamily="2" charset="0"/>
                <a:ea typeface="Roboto Slab" pitchFamily="2" charset="0"/>
              </a:rPr>
              <a:t>Criminal</a:t>
            </a:r>
            <a:r>
              <a:rPr lang="de-AT" sz="2800" dirty="0">
                <a:latin typeface="Roboto Slab" pitchFamily="2" charset="0"/>
                <a:ea typeface="Roboto Slab" pitchFamily="2" charset="0"/>
              </a:rPr>
              <a:t> </a:t>
            </a:r>
            <a:r>
              <a:rPr lang="de-AT" sz="2800" dirty="0" err="1">
                <a:latin typeface="Roboto Slab" pitchFamily="2" charset="0"/>
                <a:ea typeface="Roboto Slab" pitchFamily="2" charset="0"/>
              </a:rPr>
              <a:t>law</a:t>
            </a:r>
            <a:endParaRPr lang="en-GB" sz="2800" dirty="0">
              <a:latin typeface="Roboto Slab" pitchFamily="2" charset="0"/>
              <a:ea typeface="Roboto Slab" pitchFamily="2" charset="0"/>
            </a:endParaRPr>
          </a:p>
        </p:txBody>
      </p:sp>
      <p:sp>
        <p:nvSpPr>
          <p:cNvPr id="5" name="Textfeld 4">
            <a:extLst>
              <a:ext uri="{FF2B5EF4-FFF2-40B4-BE49-F238E27FC236}">
                <a16:creationId xmlns:a16="http://schemas.microsoft.com/office/drawing/2014/main" id="{12B245F7-54C8-E348-7819-7CF1AB13B8CB}"/>
              </a:ext>
            </a:extLst>
          </p:cNvPr>
          <p:cNvSpPr txBox="1"/>
          <p:nvPr/>
        </p:nvSpPr>
        <p:spPr>
          <a:xfrm>
            <a:off x="6096000" y="548680"/>
            <a:ext cx="432048" cy="646331"/>
          </a:xfrm>
          <a:prstGeom prst="rect">
            <a:avLst/>
          </a:prstGeom>
          <a:noFill/>
        </p:spPr>
        <p:txBody>
          <a:bodyPr wrap="square" rtlCol="0">
            <a:spAutoFit/>
          </a:bodyPr>
          <a:lstStyle/>
          <a:p>
            <a:r>
              <a:rPr lang="de-AT" sz="3600" b="1" dirty="0">
                <a:solidFill>
                  <a:srgbClr val="FF0000"/>
                </a:solidFill>
                <a:latin typeface="Roboto Slab" pitchFamily="2" charset="0"/>
                <a:ea typeface="Roboto Slab" pitchFamily="2" charset="0"/>
              </a:rPr>
              <a:t>?</a:t>
            </a:r>
            <a:endParaRPr lang="en-GB" sz="3600" b="1" dirty="0">
              <a:solidFill>
                <a:srgbClr val="FF0000"/>
              </a:solidFill>
              <a:latin typeface="Roboto Slab" pitchFamily="2" charset="0"/>
              <a:ea typeface="Roboto Slab" pitchFamily="2"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useBgFill="1">
        <p:nvSpPr>
          <p:cNvPr id="9" name="Slide Background">
            <a:extLst>
              <a:ext uri="{FF2B5EF4-FFF2-40B4-BE49-F238E27FC236}">
                <a16:creationId xmlns:a16="http://schemas.microsoft.com/office/drawing/2014/main" id="{9F7D5CDA-D291-4307-BF55-1381FED296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Inhaltsplatzhalter 2">
            <a:extLst>
              <a:ext uri="{FF2B5EF4-FFF2-40B4-BE49-F238E27FC236}">
                <a16:creationId xmlns:a16="http://schemas.microsoft.com/office/drawing/2014/main" id="{375A4A91-B44D-0111-052F-39F5CC93987F}"/>
              </a:ext>
            </a:extLst>
          </p:cNvPr>
          <p:cNvSpPr>
            <a:spLocks noGrp="1"/>
          </p:cNvSpPr>
          <p:nvPr>
            <p:ph idx="1"/>
          </p:nvPr>
        </p:nvSpPr>
        <p:spPr>
          <a:xfrm>
            <a:off x="767408" y="960382"/>
            <a:ext cx="8928992" cy="5907423"/>
          </a:xfrm>
        </p:spPr>
        <p:txBody>
          <a:bodyPr anchor="ctr">
            <a:normAutofit/>
          </a:bodyPr>
          <a:lstStyle/>
          <a:p>
            <a:pPr marL="0" indent="0">
              <a:buNone/>
            </a:pPr>
            <a:r>
              <a:rPr lang="de-AT" b="1" dirty="0">
                <a:solidFill>
                  <a:srgbClr val="00B0F0"/>
                </a:solidFill>
                <a:latin typeface="Roboto Slab" pitchFamily="2" charset="0"/>
                <a:ea typeface="Roboto Slab" pitchFamily="2" charset="0"/>
              </a:rPr>
              <a:t>Human aspects are relevant.</a:t>
            </a:r>
          </a:p>
          <a:p>
            <a:pPr marL="0" indent="0">
              <a:buNone/>
            </a:pPr>
            <a:endParaRPr lang="de-AT" b="1" dirty="0">
              <a:solidFill>
                <a:srgbClr val="00B0F0"/>
              </a:solidFill>
              <a:latin typeface="Roboto Slab" pitchFamily="2" charset="0"/>
              <a:ea typeface="Roboto Slab" pitchFamily="2" charset="0"/>
            </a:endParaRPr>
          </a:p>
          <a:p>
            <a:pPr lvl="1">
              <a:lnSpc>
                <a:spcPct val="100000"/>
              </a:lnSpc>
            </a:pPr>
            <a:r>
              <a:rPr lang="de-AT" sz="2000" dirty="0">
                <a:latin typeface="Roboto Slab" pitchFamily="2" charset="0"/>
                <a:ea typeface="Roboto Slab" pitchFamily="2" charset="0"/>
              </a:rPr>
              <a:t>Without well-trained, skilled and dedicated staff a cost effective wastewater treatment cannot be achieved.</a:t>
            </a:r>
          </a:p>
          <a:p>
            <a:pPr lvl="1">
              <a:lnSpc>
                <a:spcPct val="100000"/>
              </a:lnSpc>
            </a:pPr>
            <a:r>
              <a:rPr lang="de-AT" sz="2000" dirty="0">
                <a:latin typeface="Roboto Slab" pitchFamily="2" charset="0"/>
                <a:ea typeface="Roboto Slab" pitchFamily="2" charset="0"/>
              </a:rPr>
              <a:t>Top down </a:t>
            </a:r>
            <a:r>
              <a:rPr lang="de-AT" sz="2000" dirty="0" err="1">
                <a:latin typeface="Roboto Slab" pitchFamily="2" charset="0"/>
                <a:ea typeface="Roboto Slab" pitchFamily="2" charset="0"/>
              </a:rPr>
              <a:t>governance</a:t>
            </a:r>
            <a:r>
              <a:rPr lang="de-AT" sz="2000" dirty="0">
                <a:latin typeface="Roboto Slab" pitchFamily="2" charset="0"/>
                <a:ea typeface="Roboto Slab" pitchFamily="2" charset="0"/>
              </a:rPr>
              <a:t> and </a:t>
            </a:r>
            <a:r>
              <a:rPr lang="de-AT" sz="2000" dirty="0" err="1">
                <a:latin typeface="Roboto Slab" pitchFamily="2" charset="0"/>
                <a:ea typeface="Roboto Slab" pitchFamily="2" charset="0"/>
              </a:rPr>
              <a:t>supervising</a:t>
            </a:r>
            <a:r>
              <a:rPr lang="de-AT" sz="2000" dirty="0">
                <a:latin typeface="Roboto Slab" pitchFamily="2" charset="0"/>
                <a:ea typeface="Roboto Slab" pitchFamily="2" charset="0"/>
              </a:rPr>
              <a:t> </a:t>
            </a:r>
            <a:r>
              <a:rPr lang="de-AT" sz="2000" dirty="0" err="1">
                <a:latin typeface="Roboto Slab" pitchFamily="2" charset="0"/>
                <a:ea typeface="Roboto Slab" pitchFamily="2" charset="0"/>
              </a:rPr>
              <a:t>has</a:t>
            </a:r>
            <a:r>
              <a:rPr lang="de-AT" sz="2000" dirty="0">
                <a:latin typeface="Roboto Slab" pitchFamily="2" charset="0"/>
                <a:ea typeface="Roboto Slab" pitchFamily="2" charset="0"/>
              </a:rPr>
              <a:t> </a:t>
            </a:r>
            <a:r>
              <a:rPr lang="de-AT" sz="2000" dirty="0" err="1">
                <a:latin typeface="Roboto Slab" pitchFamily="2" charset="0"/>
                <a:ea typeface="Roboto Slab" pitchFamily="2" charset="0"/>
              </a:rPr>
              <a:t>to</a:t>
            </a:r>
            <a:r>
              <a:rPr lang="de-AT" sz="2000" dirty="0">
                <a:latin typeface="Roboto Slab" pitchFamily="2" charset="0"/>
                <a:ea typeface="Roboto Slab" pitchFamily="2" charset="0"/>
              </a:rPr>
              <a:t> </a:t>
            </a:r>
            <a:r>
              <a:rPr lang="de-AT" sz="2000" dirty="0" err="1">
                <a:latin typeface="Roboto Slab" pitchFamily="2" charset="0"/>
                <a:ea typeface="Roboto Slab" pitchFamily="2" charset="0"/>
              </a:rPr>
              <a:t>be</a:t>
            </a:r>
            <a:r>
              <a:rPr lang="de-AT" sz="2000" dirty="0">
                <a:latin typeface="Roboto Slab" pitchFamily="2" charset="0"/>
                <a:ea typeface="Roboto Slab" pitchFamily="2" charset="0"/>
              </a:rPr>
              <a:t> in </a:t>
            </a:r>
            <a:r>
              <a:rPr lang="de-AT" sz="2000" dirty="0" err="1">
                <a:latin typeface="Roboto Slab" pitchFamily="2" charset="0"/>
                <a:ea typeface="Roboto Slab" pitchFamily="2" charset="0"/>
              </a:rPr>
              <a:t>equilibrium</a:t>
            </a:r>
            <a:r>
              <a:rPr lang="de-AT" sz="2000" dirty="0">
                <a:latin typeface="Roboto Slab" pitchFamily="2" charset="0"/>
                <a:ea typeface="Roboto Slab" pitchFamily="2" charset="0"/>
              </a:rPr>
              <a:t> </a:t>
            </a:r>
            <a:r>
              <a:rPr lang="de-AT" sz="2000" dirty="0" err="1">
                <a:latin typeface="Roboto Slab" pitchFamily="2" charset="0"/>
                <a:ea typeface="Roboto Slab" pitchFamily="2" charset="0"/>
              </a:rPr>
              <a:t>with</a:t>
            </a:r>
            <a:r>
              <a:rPr lang="de-AT" sz="2000" dirty="0">
                <a:latin typeface="Roboto Slab" pitchFamily="2" charset="0"/>
                <a:ea typeface="Roboto Slab" pitchFamily="2" charset="0"/>
              </a:rPr>
              <a:t> </a:t>
            </a:r>
            <a:r>
              <a:rPr lang="de-AT" sz="2000" dirty="0" err="1">
                <a:latin typeface="Roboto Slab" pitchFamily="2" charset="0"/>
                <a:ea typeface="Roboto Slab" pitchFamily="2" charset="0"/>
              </a:rPr>
              <a:t>bottom</a:t>
            </a:r>
            <a:r>
              <a:rPr lang="de-AT" sz="2000" dirty="0">
                <a:latin typeface="Roboto Slab" pitchFamily="2" charset="0"/>
                <a:ea typeface="Roboto Slab" pitchFamily="2" charset="0"/>
              </a:rPr>
              <a:t> </a:t>
            </a:r>
            <a:r>
              <a:rPr lang="de-AT" sz="2000" dirty="0" err="1">
                <a:latin typeface="Roboto Slab" pitchFamily="2" charset="0"/>
                <a:ea typeface="Roboto Slab" pitchFamily="2" charset="0"/>
              </a:rPr>
              <a:t>up</a:t>
            </a:r>
            <a:r>
              <a:rPr lang="de-AT" sz="2000" dirty="0">
                <a:latin typeface="Roboto Slab" pitchFamily="2" charset="0"/>
                <a:ea typeface="Roboto Slab" pitchFamily="2" charset="0"/>
              </a:rPr>
              <a:t> initiatives </a:t>
            </a:r>
            <a:r>
              <a:rPr lang="de-AT" sz="2000" dirty="0" err="1">
                <a:latin typeface="Roboto Slab" pitchFamily="2" charset="0"/>
                <a:ea typeface="Roboto Slab" pitchFamily="2" charset="0"/>
              </a:rPr>
              <a:t>to</a:t>
            </a:r>
            <a:r>
              <a:rPr lang="de-AT" sz="2000" dirty="0">
                <a:latin typeface="Roboto Slab" pitchFamily="2" charset="0"/>
                <a:ea typeface="Roboto Slab" pitchFamily="2" charset="0"/>
              </a:rPr>
              <a:t> </a:t>
            </a:r>
            <a:r>
              <a:rPr lang="de-AT" sz="2000" dirty="0" err="1">
                <a:latin typeface="Roboto Slab" pitchFamily="2" charset="0"/>
                <a:ea typeface="Roboto Slab" pitchFamily="2" charset="0"/>
              </a:rPr>
              <a:t>improve</a:t>
            </a:r>
            <a:r>
              <a:rPr lang="de-AT" sz="2000" dirty="0">
                <a:latin typeface="Roboto Slab" pitchFamily="2" charset="0"/>
                <a:ea typeface="Roboto Slab" pitchFamily="2" charset="0"/>
              </a:rPr>
              <a:t> </a:t>
            </a:r>
            <a:r>
              <a:rPr lang="de-AT" sz="2000" dirty="0" err="1">
                <a:latin typeface="Roboto Slab" pitchFamily="2" charset="0"/>
                <a:ea typeface="Roboto Slab" pitchFamily="2" charset="0"/>
              </a:rPr>
              <a:t>operation</a:t>
            </a:r>
            <a:r>
              <a:rPr lang="de-AT" sz="2000" dirty="0">
                <a:latin typeface="Roboto Slab" pitchFamily="2" charset="0"/>
                <a:ea typeface="Roboto Slab" pitchFamily="2" charset="0"/>
              </a:rPr>
              <a:t>.</a:t>
            </a:r>
          </a:p>
          <a:p>
            <a:pPr lvl="1">
              <a:lnSpc>
                <a:spcPct val="100000"/>
              </a:lnSpc>
            </a:pPr>
            <a:r>
              <a:rPr lang="de-AT" sz="2000" dirty="0">
                <a:latin typeface="Roboto Slab" pitchFamily="2" charset="0"/>
                <a:ea typeface="Roboto Slab" pitchFamily="2" charset="0"/>
              </a:rPr>
              <a:t>Recognition of successful management  is at least as relevant as decent salaries for the ‘‘wastewater people“. </a:t>
            </a:r>
          </a:p>
          <a:p>
            <a:pPr lvl="1">
              <a:lnSpc>
                <a:spcPct val="100000"/>
              </a:lnSpc>
            </a:pPr>
            <a:r>
              <a:rPr lang="de-AT" sz="2000" dirty="0">
                <a:latin typeface="Roboto Slab" pitchFamily="2" charset="0"/>
                <a:ea typeface="Roboto Slab" pitchFamily="2" charset="0"/>
              </a:rPr>
              <a:t>Communication </a:t>
            </a:r>
            <a:r>
              <a:rPr lang="de-AT" sz="2000" dirty="0" err="1">
                <a:latin typeface="Roboto Slab" pitchFamily="2" charset="0"/>
                <a:ea typeface="Roboto Slab" pitchFamily="2" charset="0"/>
              </a:rPr>
              <a:t>of</a:t>
            </a:r>
            <a:r>
              <a:rPr lang="de-AT" sz="2000" dirty="0">
                <a:latin typeface="Roboto Slab" pitchFamily="2" charset="0"/>
                <a:ea typeface="Roboto Slab" pitchFamily="2" charset="0"/>
              </a:rPr>
              <a:t> </a:t>
            </a:r>
            <a:r>
              <a:rPr lang="de-AT" sz="2000" dirty="0" err="1">
                <a:latin typeface="Roboto Slab" pitchFamily="2" charset="0"/>
                <a:ea typeface="Roboto Slab" pitchFamily="2" charset="0"/>
              </a:rPr>
              <a:t>knowlede</a:t>
            </a:r>
            <a:r>
              <a:rPr lang="de-AT" sz="2000" dirty="0">
                <a:latin typeface="Roboto Slab" pitchFamily="2" charset="0"/>
                <a:ea typeface="Roboto Slab" pitchFamily="2" charset="0"/>
              </a:rPr>
              <a:t>, </a:t>
            </a:r>
            <a:r>
              <a:rPr lang="de-AT" sz="2000" dirty="0" err="1">
                <a:latin typeface="Roboto Slab" pitchFamily="2" charset="0"/>
                <a:ea typeface="Roboto Slab" pitchFamily="2" charset="0"/>
              </a:rPr>
              <a:t>experience</a:t>
            </a:r>
            <a:r>
              <a:rPr lang="de-AT" sz="2000" dirty="0">
                <a:latin typeface="Roboto Slab" pitchFamily="2" charset="0"/>
                <a:ea typeface="Roboto Slab" pitchFamily="2" charset="0"/>
              </a:rPr>
              <a:t> and </a:t>
            </a:r>
            <a:r>
              <a:rPr lang="de-AT" sz="2000" dirty="0" err="1">
                <a:latin typeface="Roboto Slab" pitchFamily="2" charset="0"/>
                <a:ea typeface="Roboto Slab" pitchFamily="2" charset="0"/>
              </a:rPr>
              <a:t>technology</a:t>
            </a:r>
            <a:r>
              <a:rPr lang="de-AT" sz="2000" dirty="0">
                <a:latin typeface="Roboto Slab" pitchFamily="2" charset="0"/>
                <a:ea typeface="Roboto Slab" pitchFamily="2" charset="0"/>
              </a:rPr>
              <a:t> </a:t>
            </a:r>
            <a:r>
              <a:rPr lang="de-AT" sz="2000" dirty="0" err="1">
                <a:latin typeface="Roboto Slab" pitchFamily="2" charset="0"/>
                <a:ea typeface="Roboto Slab" pitchFamily="2" charset="0"/>
              </a:rPr>
              <a:t>need</a:t>
            </a:r>
            <a:r>
              <a:rPr lang="de-AT" sz="2000" dirty="0">
                <a:latin typeface="Roboto Slab" pitchFamily="2" charset="0"/>
                <a:ea typeface="Roboto Slab" pitchFamily="2" charset="0"/>
              </a:rPr>
              <a:t> a </a:t>
            </a:r>
            <a:r>
              <a:rPr lang="de-AT" sz="2000" dirty="0" err="1">
                <a:latin typeface="Roboto Slab" pitchFamily="2" charset="0"/>
                <a:ea typeface="Roboto Slab" pitchFamily="2" charset="0"/>
              </a:rPr>
              <a:t>framework</a:t>
            </a:r>
            <a:r>
              <a:rPr lang="de-AT" sz="2000" dirty="0">
                <a:latin typeface="Roboto Slab" pitchFamily="2" charset="0"/>
                <a:ea typeface="Roboto Slab" pitchFamily="2" charset="0"/>
              </a:rPr>
              <a:t> </a:t>
            </a:r>
            <a:r>
              <a:rPr lang="de-AT" sz="2000" dirty="0" err="1">
                <a:latin typeface="Roboto Slab" pitchFamily="2" charset="0"/>
                <a:ea typeface="Roboto Slab" pitchFamily="2" charset="0"/>
              </a:rPr>
              <a:t>within</a:t>
            </a:r>
            <a:r>
              <a:rPr lang="de-AT" sz="2000" dirty="0">
                <a:latin typeface="Roboto Slab" pitchFamily="2" charset="0"/>
                <a:ea typeface="Roboto Slab" pitchFamily="2" charset="0"/>
              </a:rPr>
              <a:t> and </a:t>
            </a:r>
            <a:r>
              <a:rPr lang="de-AT" sz="2000" dirty="0" err="1">
                <a:latin typeface="Roboto Slab" pitchFamily="2" charset="0"/>
                <a:ea typeface="Roboto Slab" pitchFamily="2" charset="0"/>
              </a:rPr>
              <a:t>beyond</a:t>
            </a:r>
            <a:r>
              <a:rPr lang="de-AT" sz="2000" dirty="0">
                <a:latin typeface="Roboto Slab" pitchFamily="2" charset="0"/>
                <a:ea typeface="Roboto Slab" pitchFamily="2" charset="0"/>
              </a:rPr>
              <a:t> </a:t>
            </a:r>
            <a:r>
              <a:rPr lang="de-AT" sz="2000" dirty="0" err="1">
                <a:latin typeface="Roboto Slab" pitchFamily="2" charset="0"/>
                <a:ea typeface="Roboto Slab" pitchFamily="2" charset="0"/>
              </a:rPr>
              <a:t>the</a:t>
            </a:r>
            <a:r>
              <a:rPr lang="de-AT" sz="2000" dirty="0">
                <a:latin typeface="Roboto Slab" pitchFamily="2" charset="0"/>
                <a:ea typeface="Roboto Slab" pitchFamily="2" charset="0"/>
              </a:rPr>
              <a:t> different </a:t>
            </a:r>
            <a:r>
              <a:rPr lang="de-AT" sz="2000" dirty="0" err="1">
                <a:latin typeface="Roboto Slab" pitchFamily="2" charset="0"/>
                <a:ea typeface="Roboto Slab" pitchFamily="2" charset="0"/>
              </a:rPr>
              <a:t>levels</a:t>
            </a:r>
            <a:r>
              <a:rPr lang="de-AT" sz="2000" dirty="0">
                <a:latin typeface="Roboto Slab" pitchFamily="2" charset="0"/>
                <a:ea typeface="Roboto Slab" pitchFamily="2" charset="0"/>
              </a:rPr>
              <a:t> </a:t>
            </a:r>
            <a:r>
              <a:rPr lang="de-AT" sz="2000" dirty="0" err="1">
                <a:latin typeface="Roboto Slab" pitchFamily="2" charset="0"/>
                <a:ea typeface="Roboto Slab" pitchFamily="2" charset="0"/>
              </a:rPr>
              <a:t>of</a:t>
            </a:r>
            <a:r>
              <a:rPr lang="de-AT" sz="2000" dirty="0">
                <a:latin typeface="Roboto Slab" pitchFamily="2" charset="0"/>
                <a:ea typeface="Roboto Slab" pitchFamily="2" charset="0"/>
              </a:rPr>
              <a:t> </a:t>
            </a:r>
            <a:r>
              <a:rPr lang="de-AT" sz="2000" dirty="0" err="1">
                <a:latin typeface="Roboto Slab" pitchFamily="2" charset="0"/>
                <a:ea typeface="Roboto Slab" pitchFamily="2" charset="0"/>
              </a:rPr>
              <a:t>responsibility</a:t>
            </a:r>
            <a:r>
              <a:rPr lang="de-AT" sz="2000" dirty="0">
                <a:latin typeface="Roboto Slab" pitchFamily="2" charset="0"/>
                <a:ea typeface="Roboto Slab" pitchFamily="2" charset="0"/>
              </a:rPr>
              <a:t>.</a:t>
            </a:r>
            <a:endParaRPr lang="en-GB" sz="2000" dirty="0">
              <a:latin typeface="Roboto Slab" pitchFamily="2" charset="0"/>
              <a:ea typeface="Roboto Slab" pitchFamily="2" charset="0"/>
            </a:endParaRPr>
          </a:p>
        </p:txBody>
      </p:sp>
      <p:sp>
        <p:nvSpPr>
          <p:cNvPr id="8" name="Titel 1">
            <a:extLst>
              <a:ext uri="{FF2B5EF4-FFF2-40B4-BE49-F238E27FC236}">
                <a16:creationId xmlns:a16="http://schemas.microsoft.com/office/drawing/2014/main" id="{FDE89250-7E3D-45D3-B395-7A8B0B827739}"/>
              </a:ext>
            </a:extLst>
          </p:cNvPr>
          <p:cNvSpPr>
            <a:spLocks noGrp="1"/>
          </p:cNvSpPr>
          <p:nvPr>
            <p:ph type="title"/>
          </p:nvPr>
        </p:nvSpPr>
        <p:spPr>
          <a:xfrm>
            <a:off x="767408" y="261424"/>
            <a:ext cx="10515600" cy="1325563"/>
          </a:xfrm>
        </p:spPr>
        <p:txBody>
          <a:bodyPr>
            <a:normAutofit/>
          </a:bodyPr>
          <a:lstStyle/>
          <a:p>
            <a:r>
              <a:rPr lang="de-AT" sz="4000" dirty="0">
                <a:solidFill>
                  <a:srgbClr val="0070C0"/>
                </a:solidFill>
                <a:latin typeface="Roboto Slab" pitchFamily="2" charset="0"/>
                <a:ea typeface="Roboto Slab" pitchFamily="2" charset="0"/>
              </a:rPr>
              <a:t>Message no.6</a:t>
            </a:r>
            <a:endParaRPr lang="en-GB" sz="4000" dirty="0">
              <a:solidFill>
                <a:srgbClr val="0070C0"/>
              </a:solidFill>
              <a:latin typeface="Roboto Slab" pitchFamily="2" charset="0"/>
              <a:ea typeface="Roboto Slab" pitchFamily="2" charset="0"/>
            </a:endParaRPr>
          </a:p>
        </p:txBody>
      </p:sp>
    </p:spTree>
    <p:extLst>
      <p:ext uri="{BB962C8B-B14F-4D97-AF65-F5344CB8AC3E}">
        <p14:creationId xmlns:p14="http://schemas.microsoft.com/office/powerpoint/2010/main" val="1077135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useBgFill="1">
        <p:nvSpPr>
          <p:cNvPr id="9" name="Slide Background">
            <a:extLst>
              <a:ext uri="{FF2B5EF4-FFF2-40B4-BE49-F238E27FC236}">
                <a16:creationId xmlns:a16="http://schemas.microsoft.com/office/drawing/2014/main" id="{9F7D5CDA-D291-4307-BF55-1381FED296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Slab" pitchFamily="2" charset="0"/>
              <a:ea typeface="Roboto Slab" pitchFamily="2" charset="0"/>
            </a:endParaRPr>
          </a:p>
        </p:txBody>
      </p:sp>
      <p:sp>
        <p:nvSpPr>
          <p:cNvPr id="2" name="Titel 1">
            <a:extLst>
              <a:ext uri="{FF2B5EF4-FFF2-40B4-BE49-F238E27FC236}">
                <a16:creationId xmlns:a16="http://schemas.microsoft.com/office/drawing/2014/main" id="{A606D6F6-090C-09F7-284D-516087F139CF}"/>
              </a:ext>
            </a:extLst>
          </p:cNvPr>
          <p:cNvSpPr>
            <a:spLocks noGrp="1"/>
          </p:cNvSpPr>
          <p:nvPr>
            <p:ph type="title"/>
          </p:nvPr>
        </p:nvSpPr>
        <p:spPr>
          <a:xfrm>
            <a:off x="983432" y="332656"/>
            <a:ext cx="10081120" cy="1080120"/>
          </a:xfrm>
        </p:spPr>
        <p:txBody>
          <a:bodyPr anchor="ctr">
            <a:normAutofit/>
          </a:bodyPr>
          <a:lstStyle/>
          <a:p>
            <a:pPr algn="ctr"/>
            <a:br>
              <a:rPr lang="de-AT" sz="4000" dirty="0">
                <a:latin typeface="Roboto Slab" pitchFamily="2" charset="0"/>
                <a:ea typeface="Roboto Slab" pitchFamily="2" charset="0"/>
              </a:rPr>
            </a:br>
            <a:r>
              <a:rPr lang="de-AT" sz="3100" b="1" dirty="0">
                <a:solidFill>
                  <a:srgbClr val="FF0000"/>
                </a:solidFill>
                <a:latin typeface="Roboto Slab" pitchFamily="2" charset="0"/>
                <a:ea typeface="Roboto Slab" pitchFamily="2" charset="0"/>
              </a:rPr>
              <a:t>Human </a:t>
            </a:r>
            <a:r>
              <a:rPr lang="de-AT" sz="3100" b="1" dirty="0" err="1">
                <a:solidFill>
                  <a:srgbClr val="FF0000"/>
                </a:solidFill>
                <a:latin typeface="Roboto Slab" pitchFamily="2" charset="0"/>
                <a:ea typeface="Roboto Slab" pitchFamily="2" charset="0"/>
              </a:rPr>
              <a:t>aspects</a:t>
            </a:r>
            <a:endParaRPr lang="en-GB" sz="3100" b="1" dirty="0">
              <a:solidFill>
                <a:srgbClr val="FF0000"/>
              </a:solidFill>
              <a:latin typeface="Roboto Slab" pitchFamily="2" charset="0"/>
              <a:ea typeface="Roboto Slab" pitchFamily="2" charset="0"/>
            </a:endParaRPr>
          </a:p>
        </p:txBody>
      </p:sp>
      <p:sp>
        <p:nvSpPr>
          <p:cNvPr id="18" name="Text Box 5">
            <a:extLst>
              <a:ext uri="{FF2B5EF4-FFF2-40B4-BE49-F238E27FC236}">
                <a16:creationId xmlns:a16="http://schemas.microsoft.com/office/drawing/2014/main" id="{D958E118-2B14-9DC1-0A39-46E2AFF7F79C}"/>
              </a:ext>
            </a:extLst>
          </p:cNvPr>
          <p:cNvSpPr txBox="1">
            <a:spLocks noChangeArrowheads="1"/>
          </p:cNvSpPr>
          <p:nvPr/>
        </p:nvSpPr>
        <p:spPr bwMode="auto">
          <a:xfrm>
            <a:off x="2063552" y="2348880"/>
            <a:ext cx="2590800" cy="548420"/>
          </a:xfrm>
          <a:prstGeom prst="rect">
            <a:avLst/>
          </a:prstGeom>
          <a:noFill/>
          <a:ln w="31750">
            <a:solidFill>
              <a:srgbClr val="3333CC"/>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marL="0" marR="0" lvl="0" indent="0" algn="ctr" defTabSz="914400" eaLnBrk="1" fontAlgn="base" latinLnBrk="0" hangingPunct="1">
              <a:lnSpc>
                <a:spcPct val="125000"/>
              </a:lnSpc>
              <a:spcBef>
                <a:spcPts val="1200"/>
              </a:spcBef>
              <a:spcAft>
                <a:spcPts val="1200"/>
              </a:spcAft>
              <a:buClrTx/>
              <a:buSzTx/>
              <a:buFontTx/>
              <a:buNone/>
              <a:tabLst/>
              <a:defRPr/>
            </a:pPr>
            <a:r>
              <a:rPr kumimoji="0" lang="en-GB" sz="2600" b="0" i="0" u="none" strike="noStrike" kern="0" cap="none" spc="0" normalizeH="0" baseline="0" noProof="0" dirty="0">
                <a:ln>
                  <a:noFill/>
                </a:ln>
                <a:solidFill>
                  <a:srgbClr val="008000"/>
                </a:solidFill>
                <a:effectLst/>
                <a:uLnTx/>
                <a:uFillTx/>
                <a:latin typeface="Roboto Slab" pitchFamily="2" charset="0"/>
                <a:ea typeface="Roboto Slab" pitchFamily="2" charset="0"/>
              </a:rPr>
              <a:t>truth </a:t>
            </a:r>
            <a:r>
              <a:rPr kumimoji="0" lang="en-GB" sz="2600" b="0" i="0" u="none" strike="noStrike" kern="0" cap="none" spc="0" normalizeH="0" baseline="0" noProof="0" dirty="0">
                <a:ln>
                  <a:noFill/>
                </a:ln>
                <a:solidFill>
                  <a:srgbClr val="008000"/>
                </a:solidFill>
                <a:effectLst/>
                <a:uLnTx/>
                <a:uFillTx/>
                <a:latin typeface="Roboto Slab" pitchFamily="2" charset="0"/>
                <a:ea typeface="Roboto Slab" pitchFamily="2" charset="0"/>
                <a:sym typeface="Wingdings" pitchFamily="2" charset="2"/>
              </a:rPr>
              <a:t></a:t>
            </a:r>
            <a:r>
              <a:rPr kumimoji="0" lang="en-GB" sz="2600" b="0" i="0" u="none" strike="noStrike" kern="0" cap="none" spc="0" normalizeH="0" baseline="0" noProof="0" dirty="0">
                <a:ln>
                  <a:noFill/>
                </a:ln>
                <a:solidFill>
                  <a:srgbClr val="008000"/>
                </a:solidFill>
                <a:effectLst/>
                <a:uLnTx/>
                <a:uFillTx/>
                <a:latin typeface="Roboto Slab" pitchFamily="2" charset="0"/>
                <a:ea typeface="Roboto Slab" pitchFamily="2" charset="0"/>
                <a:sym typeface="Symbol" pitchFamily="18" charset="2"/>
              </a:rPr>
              <a:t> lie</a:t>
            </a:r>
            <a:endParaRPr kumimoji="0" lang="en-GB" sz="2600" b="0" i="0" u="none" strike="noStrike" kern="0" cap="none" spc="0" normalizeH="0" baseline="0" noProof="0" dirty="0">
              <a:ln>
                <a:noFill/>
              </a:ln>
              <a:solidFill>
                <a:srgbClr val="008000"/>
              </a:solidFill>
              <a:effectLst/>
              <a:uLnTx/>
              <a:uFillTx/>
              <a:latin typeface="Roboto Slab" pitchFamily="2" charset="0"/>
              <a:ea typeface="Roboto Slab" pitchFamily="2" charset="0"/>
            </a:endParaRPr>
          </a:p>
        </p:txBody>
      </p:sp>
      <p:sp>
        <p:nvSpPr>
          <p:cNvPr id="19" name="Text Box 6">
            <a:extLst>
              <a:ext uri="{FF2B5EF4-FFF2-40B4-BE49-F238E27FC236}">
                <a16:creationId xmlns:a16="http://schemas.microsoft.com/office/drawing/2014/main" id="{1A85D83F-E348-C39C-46F8-D625AE201465}"/>
              </a:ext>
            </a:extLst>
          </p:cNvPr>
          <p:cNvSpPr txBox="1">
            <a:spLocks noChangeArrowheads="1"/>
          </p:cNvSpPr>
          <p:nvPr/>
        </p:nvSpPr>
        <p:spPr bwMode="auto">
          <a:xfrm>
            <a:off x="7392144" y="2348880"/>
            <a:ext cx="2590800" cy="548420"/>
          </a:xfrm>
          <a:prstGeom prst="rect">
            <a:avLst/>
          </a:prstGeom>
          <a:noFill/>
          <a:ln w="31750">
            <a:solidFill>
              <a:srgbClr val="3333CC"/>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marL="0" marR="0" lvl="0" indent="0" algn="ctr" defTabSz="914400" eaLnBrk="1" fontAlgn="base" latinLnBrk="0" hangingPunct="1">
              <a:lnSpc>
                <a:spcPct val="125000"/>
              </a:lnSpc>
              <a:spcBef>
                <a:spcPts val="1200"/>
              </a:spcBef>
              <a:spcAft>
                <a:spcPts val="1200"/>
              </a:spcAft>
              <a:buClrTx/>
              <a:buSzTx/>
              <a:buFontTx/>
              <a:buNone/>
              <a:tabLst/>
              <a:defRPr/>
            </a:pPr>
            <a:r>
              <a:rPr kumimoji="0" lang="en-GB" sz="2600" b="0" i="0" u="none" strike="noStrike" kern="0" cap="none" spc="0" normalizeH="0" baseline="0" noProof="0" dirty="0">
                <a:ln>
                  <a:noFill/>
                </a:ln>
                <a:solidFill>
                  <a:srgbClr val="008000"/>
                </a:solidFill>
                <a:effectLst/>
                <a:uLnTx/>
                <a:uFillTx/>
                <a:latin typeface="Roboto Slab" pitchFamily="2" charset="0"/>
                <a:ea typeface="Roboto Slab" pitchFamily="2" charset="0"/>
              </a:rPr>
              <a:t>right </a:t>
            </a:r>
            <a:r>
              <a:rPr kumimoji="0" lang="en-GB" sz="2600" b="0" i="0" u="none" strike="noStrike" kern="0" cap="none" spc="0" normalizeH="0" baseline="0" noProof="0" dirty="0">
                <a:ln>
                  <a:noFill/>
                </a:ln>
                <a:solidFill>
                  <a:srgbClr val="008000"/>
                </a:solidFill>
                <a:effectLst/>
                <a:uLnTx/>
                <a:uFillTx/>
                <a:latin typeface="Roboto Slab" pitchFamily="2" charset="0"/>
                <a:ea typeface="Roboto Slab" pitchFamily="2" charset="0"/>
                <a:sym typeface="Wingdings" pitchFamily="2" charset="2"/>
              </a:rPr>
              <a:t></a:t>
            </a:r>
            <a:r>
              <a:rPr kumimoji="0" lang="en-GB" sz="2600" b="0" i="0" u="none" strike="noStrike" kern="0" cap="none" spc="0" normalizeH="0" baseline="0" noProof="0" dirty="0">
                <a:ln>
                  <a:noFill/>
                </a:ln>
                <a:solidFill>
                  <a:srgbClr val="008000"/>
                </a:solidFill>
                <a:effectLst/>
                <a:uLnTx/>
                <a:uFillTx/>
                <a:latin typeface="Roboto Slab" pitchFamily="2" charset="0"/>
                <a:ea typeface="Roboto Slab" pitchFamily="2" charset="0"/>
                <a:sym typeface="Symbol" pitchFamily="18" charset="2"/>
              </a:rPr>
              <a:t> wrong</a:t>
            </a:r>
          </a:p>
        </p:txBody>
      </p:sp>
      <p:sp>
        <p:nvSpPr>
          <p:cNvPr id="20" name="Text Box 7">
            <a:extLst>
              <a:ext uri="{FF2B5EF4-FFF2-40B4-BE49-F238E27FC236}">
                <a16:creationId xmlns:a16="http://schemas.microsoft.com/office/drawing/2014/main" id="{015B38C9-D949-E145-FC56-7CA95CBA139E}"/>
              </a:ext>
            </a:extLst>
          </p:cNvPr>
          <p:cNvSpPr txBox="1">
            <a:spLocks noChangeArrowheads="1"/>
          </p:cNvSpPr>
          <p:nvPr/>
        </p:nvSpPr>
        <p:spPr bwMode="auto">
          <a:xfrm>
            <a:off x="4727848" y="4797152"/>
            <a:ext cx="2590800" cy="543482"/>
          </a:xfrm>
          <a:prstGeom prst="rect">
            <a:avLst/>
          </a:prstGeom>
          <a:noFill/>
          <a:ln w="31750">
            <a:solidFill>
              <a:srgbClr val="3333CC"/>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marL="0" marR="0" lvl="0" indent="0" algn="ctr" defTabSz="914400" eaLnBrk="1" fontAlgn="base" latinLnBrk="0" hangingPunct="1">
              <a:lnSpc>
                <a:spcPct val="125000"/>
              </a:lnSpc>
              <a:spcBef>
                <a:spcPts val="1200"/>
              </a:spcBef>
              <a:spcAft>
                <a:spcPts val="1200"/>
              </a:spcAft>
              <a:buClrTx/>
              <a:buSzTx/>
              <a:buFontTx/>
              <a:buNone/>
              <a:tabLst/>
              <a:defRPr/>
            </a:pPr>
            <a:r>
              <a:rPr kumimoji="0" lang="en-GB" sz="2600" b="0" i="0" u="none" strike="noStrike" kern="0" cap="none" spc="0" normalizeH="0" baseline="0" noProof="0" dirty="0">
                <a:ln>
                  <a:noFill/>
                </a:ln>
                <a:solidFill>
                  <a:srgbClr val="008000"/>
                </a:solidFill>
                <a:effectLst/>
                <a:uLnTx/>
                <a:uFillTx/>
                <a:latin typeface="Roboto Slab" pitchFamily="2" charset="0"/>
                <a:ea typeface="Roboto Slab" pitchFamily="2" charset="0"/>
              </a:rPr>
              <a:t>correct </a:t>
            </a:r>
            <a:r>
              <a:rPr kumimoji="0" lang="en-GB" sz="2600" b="0" i="0" u="none" strike="noStrike" kern="0" cap="none" spc="0" normalizeH="0" baseline="0" noProof="0" dirty="0">
                <a:ln>
                  <a:noFill/>
                </a:ln>
                <a:solidFill>
                  <a:srgbClr val="008000"/>
                </a:solidFill>
                <a:effectLst/>
                <a:uLnTx/>
                <a:uFillTx/>
                <a:latin typeface="Roboto Slab" pitchFamily="2" charset="0"/>
                <a:ea typeface="Roboto Slab" pitchFamily="2" charset="0"/>
                <a:sym typeface="Wingdings" pitchFamily="2" charset="2"/>
              </a:rPr>
              <a:t></a:t>
            </a:r>
            <a:r>
              <a:rPr kumimoji="0" lang="en-GB" sz="2600" b="0" i="0" u="none" strike="noStrike" kern="0" cap="none" spc="0" normalizeH="0" baseline="0" noProof="0" dirty="0">
                <a:ln>
                  <a:noFill/>
                </a:ln>
                <a:solidFill>
                  <a:srgbClr val="008000"/>
                </a:solidFill>
                <a:effectLst/>
                <a:uLnTx/>
                <a:uFillTx/>
                <a:latin typeface="Roboto Slab" pitchFamily="2" charset="0"/>
                <a:ea typeface="Roboto Slab" pitchFamily="2" charset="0"/>
                <a:sym typeface="Symbol" pitchFamily="18" charset="2"/>
              </a:rPr>
              <a:t> false</a:t>
            </a:r>
          </a:p>
        </p:txBody>
      </p:sp>
      <p:sp>
        <p:nvSpPr>
          <p:cNvPr id="21" name="Text Box 8">
            <a:extLst>
              <a:ext uri="{FF2B5EF4-FFF2-40B4-BE49-F238E27FC236}">
                <a16:creationId xmlns:a16="http://schemas.microsoft.com/office/drawing/2014/main" id="{B6045F75-7860-C1EC-A8DE-D2DB098AF784}"/>
              </a:ext>
            </a:extLst>
          </p:cNvPr>
          <p:cNvSpPr txBox="1">
            <a:spLocks noChangeArrowheads="1"/>
          </p:cNvSpPr>
          <p:nvPr/>
        </p:nvSpPr>
        <p:spPr bwMode="auto">
          <a:xfrm>
            <a:off x="1991544" y="1844824"/>
            <a:ext cx="2712422" cy="549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00008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marL="0" marR="0" lvl="0" indent="0" algn="ctr" defTabSz="914400" eaLnBrk="1" fontAlgn="base" latinLnBrk="0" hangingPunct="1">
              <a:lnSpc>
                <a:spcPct val="125000"/>
              </a:lnSpc>
              <a:spcBef>
                <a:spcPts val="1200"/>
              </a:spcBef>
              <a:spcAft>
                <a:spcPts val="1200"/>
              </a:spcAft>
              <a:buClrTx/>
              <a:buSzTx/>
              <a:buFontTx/>
              <a:buNone/>
              <a:tabLst/>
              <a:defRPr/>
            </a:pPr>
            <a:r>
              <a:rPr kumimoji="0" lang="en-GB" sz="2600" b="1" i="0" u="none" strike="noStrike" kern="0" cap="none" spc="0" normalizeH="0" baseline="0" noProof="0" dirty="0">
                <a:ln>
                  <a:noFill/>
                </a:ln>
                <a:solidFill>
                  <a:srgbClr val="CC0099"/>
                </a:solidFill>
                <a:effectLst/>
                <a:uLnTx/>
                <a:uFillTx/>
                <a:latin typeface="Roboto Slab" pitchFamily="2" charset="0"/>
                <a:ea typeface="Roboto Slab" pitchFamily="2" charset="0"/>
              </a:rPr>
              <a:t>personal reality</a:t>
            </a:r>
            <a:endParaRPr kumimoji="0" lang="en-GB" sz="2600" b="0" i="0" u="none" strike="noStrike" kern="0" cap="none" spc="0" normalizeH="0" baseline="0" noProof="0" dirty="0">
              <a:ln>
                <a:noFill/>
              </a:ln>
              <a:solidFill>
                <a:srgbClr val="000000"/>
              </a:solidFill>
              <a:effectLst/>
              <a:uLnTx/>
              <a:uFillTx/>
              <a:latin typeface="Roboto Slab" pitchFamily="2" charset="0"/>
              <a:ea typeface="Roboto Slab" pitchFamily="2" charset="0"/>
            </a:endParaRPr>
          </a:p>
        </p:txBody>
      </p:sp>
      <p:sp>
        <p:nvSpPr>
          <p:cNvPr id="22" name="Text Box 9">
            <a:extLst>
              <a:ext uri="{FF2B5EF4-FFF2-40B4-BE49-F238E27FC236}">
                <a16:creationId xmlns:a16="http://schemas.microsoft.com/office/drawing/2014/main" id="{70AD97E9-6264-06C7-1159-55DCE83042FA}"/>
              </a:ext>
            </a:extLst>
          </p:cNvPr>
          <p:cNvSpPr txBox="1">
            <a:spLocks noChangeArrowheads="1"/>
          </p:cNvSpPr>
          <p:nvPr/>
        </p:nvSpPr>
        <p:spPr bwMode="auto">
          <a:xfrm>
            <a:off x="7032104" y="1844824"/>
            <a:ext cx="3156153" cy="549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00008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marL="0" marR="0" lvl="0" indent="0" algn="ctr" defTabSz="914400" eaLnBrk="1" fontAlgn="base" latinLnBrk="0" hangingPunct="1">
              <a:lnSpc>
                <a:spcPct val="125000"/>
              </a:lnSpc>
              <a:spcBef>
                <a:spcPts val="1200"/>
              </a:spcBef>
              <a:spcAft>
                <a:spcPts val="1200"/>
              </a:spcAft>
              <a:buClrTx/>
              <a:buSzTx/>
              <a:buFontTx/>
              <a:buNone/>
              <a:tabLst/>
              <a:defRPr/>
            </a:pPr>
            <a:r>
              <a:rPr kumimoji="0" lang="en-GB" sz="2600" b="1" i="0" u="none" strike="noStrike" kern="0" cap="none" spc="0" normalizeH="0" baseline="0" noProof="0" dirty="0">
                <a:ln>
                  <a:noFill/>
                </a:ln>
                <a:solidFill>
                  <a:srgbClr val="CC0099"/>
                </a:solidFill>
                <a:effectLst/>
                <a:uLnTx/>
                <a:uFillTx/>
                <a:latin typeface="Roboto Slab" pitchFamily="2" charset="0"/>
                <a:ea typeface="Roboto Slab" pitchFamily="2" charset="0"/>
              </a:rPr>
              <a:t>consent on values</a:t>
            </a:r>
          </a:p>
        </p:txBody>
      </p:sp>
      <p:sp>
        <p:nvSpPr>
          <p:cNvPr id="23" name="Text Box 10">
            <a:extLst>
              <a:ext uri="{FF2B5EF4-FFF2-40B4-BE49-F238E27FC236}">
                <a16:creationId xmlns:a16="http://schemas.microsoft.com/office/drawing/2014/main" id="{F2B2E2DA-EFCE-98B8-EB06-0B1D63D78D37}"/>
              </a:ext>
            </a:extLst>
          </p:cNvPr>
          <p:cNvSpPr txBox="1">
            <a:spLocks noChangeArrowheads="1"/>
          </p:cNvSpPr>
          <p:nvPr/>
        </p:nvSpPr>
        <p:spPr bwMode="auto">
          <a:xfrm>
            <a:off x="4367808" y="5301208"/>
            <a:ext cx="3409950"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00008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marL="0" marR="0" lvl="0" indent="0" algn="ctr" defTabSz="914400" eaLnBrk="1" fontAlgn="base" latinLnBrk="0" hangingPunct="1">
              <a:lnSpc>
                <a:spcPct val="100000"/>
              </a:lnSpc>
              <a:spcBef>
                <a:spcPts val="1200"/>
              </a:spcBef>
              <a:spcAft>
                <a:spcPts val="1200"/>
              </a:spcAft>
              <a:buClrTx/>
              <a:buSzTx/>
              <a:buFontTx/>
              <a:buNone/>
              <a:tabLst/>
              <a:defRPr/>
            </a:pPr>
            <a:r>
              <a:rPr kumimoji="0" lang="en-GB" sz="2600" b="1" i="0" u="none" strike="noStrike" kern="0" cap="none" spc="0" normalizeH="0" baseline="0" noProof="0" dirty="0">
                <a:ln>
                  <a:noFill/>
                </a:ln>
                <a:solidFill>
                  <a:srgbClr val="CC0099"/>
                </a:solidFill>
                <a:effectLst/>
                <a:uLnTx/>
                <a:uFillTx/>
                <a:latin typeface="Roboto Slab" pitchFamily="2" charset="0"/>
                <a:ea typeface="Roboto Slab" pitchFamily="2" charset="0"/>
              </a:rPr>
              <a:t>proved cause-effect relations</a:t>
            </a:r>
          </a:p>
        </p:txBody>
      </p:sp>
      <p:sp>
        <p:nvSpPr>
          <p:cNvPr id="24" name="Line 11">
            <a:extLst>
              <a:ext uri="{FF2B5EF4-FFF2-40B4-BE49-F238E27FC236}">
                <a16:creationId xmlns:a16="http://schemas.microsoft.com/office/drawing/2014/main" id="{D23EC0E2-BC07-38E8-037E-8C959A651590}"/>
              </a:ext>
            </a:extLst>
          </p:cNvPr>
          <p:cNvSpPr>
            <a:spLocks noChangeShapeType="1"/>
          </p:cNvSpPr>
          <p:nvPr/>
        </p:nvSpPr>
        <p:spPr bwMode="auto">
          <a:xfrm flipV="1">
            <a:off x="4727848" y="2708920"/>
            <a:ext cx="2592288" cy="6216"/>
          </a:xfrm>
          <a:prstGeom prst="line">
            <a:avLst/>
          </a:prstGeom>
          <a:noFill/>
          <a:ln w="25400">
            <a:solidFill>
              <a:srgbClr val="00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2800" b="0" i="0" u="none" strike="noStrike" kern="0" cap="none" spc="0" normalizeH="0" baseline="0" noProof="0" dirty="0">
              <a:ln>
                <a:noFill/>
              </a:ln>
              <a:solidFill>
                <a:srgbClr val="000000"/>
              </a:solidFill>
              <a:effectLst/>
              <a:uLnTx/>
              <a:uFillTx/>
              <a:latin typeface="Roboto Slab" pitchFamily="2" charset="0"/>
              <a:ea typeface="Roboto Slab" pitchFamily="2" charset="0"/>
            </a:endParaRPr>
          </a:p>
        </p:txBody>
      </p:sp>
      <p:sp>
        <p:nvSpPr>
          <p:cNvPr id="25" name="Line 12">
            <a:extLst>
              <a:ext uri="{FF2B5EF4-FFF2-40B4-BE49-F238E27FC236}">
                <a16:creationId xmlns:a16="http://schemas.microsoft.com/office/drawing/2014/main" id="{B4BD8995-2971-ECE9-0C02-1D7DCD56B0B4}"/>
              </a:ext>
            </a:extLst>
          </p:cNvPr>
          <p:cNvSpPr>
            <a:spLocks noChangeShapeType="1"/>
          </p:cNvSpPr>
          <p:nvPr/>
        </p:nvSpPr>
        <p:spPr bwMode="auto">
          <a:xfrm>
            <a:off x="3359696" y="3140968"/>
            <a:ext cx="1584176" cy="1656184"/>
          </a:xfrm>
          <a:prstGeom prst="line">
            <a:avLst/>
          </a:prstGeom>
          <a:noFill/>
          <a:ln w="25400">
            <a:solidFill>
              <a:srgbClr val="00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2800" b="0" i="0" u="none" strike="noStrike" kern="0" cap="none" spc="0" normalizeH="0" baseline="0" noProof="0" dirty="0">
              <a:ln>
                <a:noFill/>
              </a:ln>
              <a:solidFill>
                <a:srgbClr val="000000"/>
              </a:solidFill>
              <a:effectLst/>
              <a:uLnTx/>
              <a:uFillTx/>
              <a:latin typeface="Roboto Slab" pitchFamily="2" charset="0"/>
              <a:ea typeface="Roboto Slab" pitchFamily="2" charset="0"/>
            </a:endParaRPr>
          </a:p>
        </p:txBody>
      </p:sp>
      <p:sp>
        <p:nvSpPr>
          <p:cNvPr id="26" name="Line 13">
            <a:extLst>
              <a:ext uri="{FF2B5EF4-FFF2-40B4-BE49-F238E27FC236}">
                <a16:creationId xmlns:a16="http://schemas.microsoft.com/office/drawing/2014/main" id="{64B6EB19-8FBA-6089-F4D9-2185206335D6}"/>
              </a:ext>
            </a:extLst>
          </p:cNvPr>
          <p:cNvSpPr>
            <a:spLocks noChangeShapeType="1"/>
          </p:cNvSpPr>
          <p:nvPr/>
        </p:nvSpPr>
        <p:spPr bwMode="auto">
          <a:xfrm flipH="1">
            <a:off x="7104112" y="3140968"/>
            <a:ext cx="1440160" cy="1656184"/>
          </a:xfrm>
          <a:prstGeom prst="line">
            <a:avLst/>
          </a:prstGeom>
          <a:noFill/>
          <a:ln w="25400">
            <a:solidFill>
              <a:srgbClr val="00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2800" b="0" i="0" u="none" strike="noStrike" kern="0" cap="none" spc="0" normalizeH="0" baseline="0" noProof="0" dirty="0">
              <a:ln>
                <a:noFill/>
              </a:ln>
              <a:solidFill>
                <a:srgbClr val="000000"/>
              </a:solidFill>
              <a:effectLst/>
              <a:uLnTx/>
              <a:uFillTx/>
              <a:latin typeface="Roboto Slab" pitchFamily="2" charset="0"/>
              <a:ea typeface="Roboto Slab" pitchFamily="2" charset="0"/>
            </a:endParaRPr>
          </a:p>
        </p:txBody>
      </p:sp>
      <p:sp>
        <p:nvSpPr>
          <p:cNvPr id="27" name="Text Box 14">
            <a:extLst>
              <a:ext uri="{FF2B5EF4-FFF2-40B4-BE49-F238E27FC236}">
                <a16:creationId xmlns:a16="http://schemas.microsoft.com/office/drawing/2014/main" id="{218CE8EA-F6A9-09C8-2D31-FCE0D2D294F7}"/>
              </a:ext>
            </a:extLst>
          </p:cNvPr>
          <p:cNvSpPr txBox="1">
            <a:spLocks noChangeArrowheads="1"/>
          </p:cNvSpPr>
          <p:nvPr/>
        </p:nvSpPr>
        <p:spPr bwMode="auto">
          <a:xfrm>
            <a:off x="5404596" y="2204864"/>
            <a:ext cx="1082028" cy="45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400" b="0" i="0" u="none" strike="noStrike" kern="0" cap="none" spc="0" normalizeH="0" baseline="0" noProof="0" dirty="0">
                <a:ln>
                  <a:noFill/>
                </a:ln>
                <a:solidFill>
                  <a:srgbClr val="011B5B"/>
                </a:solidFill>
                <a:effectLst/>
                <a:uLnTx/>
                <a:uFillTx/>
                <a:latin typeface="Roboto Slab" pitchFamily="2" charset="0"/>
                <a:ea typeface="Roboto Slab" pitchFamily="2" charset="0"/>
              </a:rPr>
              <a:t>Policy</a:t>
            </a:r>
          </a:p>
        </p:txBody>
      </p:sp>
      <p:sp>
        <p:nvSpPr>
          <p:cNvPr id="28" name="Text Box 15">
            <a:extLst>
              <a:ext uri="{FF2B5EF4-FFF2-40B4-BE49-F238E27FC236}">
                <a16:creationId xmlns:a16="http://schemas.microsoft.com/office/drawing/2014/main" id="{0B501972-C9FD-A135-8DB4-45BCA3692F61}"/>
              </a:ext>
            </a:extLst>
          </p:cNvPr>
          <p:cNvSpPr txBox="1">
            <a:spLocks noChangeArrowheads="1"/>
          </p:cNvSpPr>
          <p:nvPr/>
        </p:nvSpPr>
        <p:spPr bwMode="auto">
          <a:xfrm>
            <a:off x="2621464" y="3861048"/>
            <a:ext cx="1455529" cy="45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400" b="0" i="0" u="none" strike="noStrike" kern="0" cap="none" spc="0" normalizeH="0" baseline="0" noProof="0" dirty="0">
                <a:ln>
                  <a:noFill/>
                </a:ln>
                <a:solidFill>
                  <a:srgbClr val="011B5B"/>
                </a:solidFill>
                <a:effectLst/>
                <a:uLnTx/>
                <a:uFillTx/>
                <a:latin typeface="Roboto Slab" pitchFamily="2" charset="0"/>
                <a:ea typeface="Roboto Slab" pitchFamily="2" charset="0"/>
              </a:rPr>
              <a:t>Sciences</a:t>
            </a:r>
          </a:p>
        </p:txBody>
      </p:sp>
      <p:sp>
        <p:nvSpPr>
          <p:cNvPr id="29" name="Text Box 16">
            <a:extLst>
              <a:ext uri="{FF2B5EF4-FFF2-40B4-BE49-F238E27FC236}">
                <a16:creationId xmlns:a16="http://schemas.microsoft.com/office/drawing/2014/main" id="{C694B0FC-1997-D4AE-32F8-6D1BDAB6F211}"/>
              </a:ext>
            </a:extLst>
          </p:cNvPr>
          <p:cNvSpPr txBox="1">
            <a:spLocks noChangeArrowheads="1"/>
          </p:cNvSpPr>
          <p:nvPr/>
        </p:nvSpPr>
        <p:spPr bwMode="auto">
          <a:xfrm>
            <a:off x="7825895" y="3861048"/>
            <a:ext cx="1899560" cy="45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400" b="0" i="0" u="none" strike="noStrike" kern="0" cap="none" spc="0" normalizeH="0" baseline="0" noProof="0" dirty="0">
                <a:ln>
                  <a:noFill/>
                </a:ln>
                <a:solidFill>
                  <a:srgbClr val="011B5B"/>
                </a:solidFill>
                <a:effectLst/>
                <a:uLnTx/>
                <a:uFillTx/>
                <a:latin typeface="Roboto Slab" pitchFamily="2" charset="0"/>
                <a:ea typeface="Roboto Slab" pitchFamily="2" charset="0"/>
              </a:rPr>
              <a:t>Technology</a:t>
            </a:r>
          </a:p>
        </p:txBody>
      </p:sp>
    </p:spTree>
    <p:extLst>
      <p:ext uri="{BB962C8B-B14F-4D97-AF65-F5344CB8AC3E}">
        <p14:creationId xmlns:p14="http://schemas.microsoft.com/office/powerpoint/2010/main" val="33181350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375A4A91-B44D-0111-052F-39F5CC93987F}"/>
              </a:ext>
            </a:extLst>
          </p:cNvPr>
          <p:cNvSpPr>
            <a:spLocks noGrp="1"/>
          </p:cNvSpPr>
          <p:nvPr>
            <p:ph idx="1"/>
          </p:nvPr>
        </p:nvSpPr>
        <p:spPr/>
        <p:txBody>
          <a:bodyPr>
            <a:normAutofit fontScale="92500"/>
          </a:bodyPr>
          <a:lstStyle/>
          <a:p>
            <a:pPr marL="0" indent="0">
              <a:lnSpc>
                <a:spcPct val="100000"/>
              </a:lnSpc>
              <a:buNone/>
            </a:pPr>
            <a:r>
              <a:rPr lang="en-GB" b="1" dirty="0">
                <a:solidFill>
                  <a:srgbClr val="00B0F0"/>
                </a:solidFill>
                <a:latin typeface="Roboto Slab" pitchFamily="2" charset="0"/>
                <a:ea typeface="Roboto Slab" pitchFamily="2" charset="0"/>
              </a:rPr>
              <a:t>Wastewater treatment is a never-ending challenge for the future. </a:t>
            </a:r>
          </a:p>
          <a:p>
            <a:pPr marL="0" indent="0">
              <a:lnSpc>
                <a:spcPct val="100000"/>
              </a:lnSpc>
              <a:buNone/>
            </a:pPr>
            <a:endParaRPr lang="en-GB" dirty="0">
              <a:latin typeface="Roboto Slab" pitchFamily="2" charset="0"/>
              <a:ea typeface="Roboto Slab" pitchFamily="2" charset="0"/>
            </a:endParaRPr>
          </a:p>
          <a:p>
            <a:pPr lvl="1">
              <a:lnSpc>
                <a:spcPct val="100000"/>
              </a:lnSpc>
            </a:pPr>
            <a:r>
              <a:rPr lang="en-GB" dirty="0">
                <a:latin typeface="Roboto Slab" pitchFamily="2" charset="0"/>
                <a:ea typeface="Roboto Slab" pitchFamily="2" charset="0"/>
              </a:rPr>
              <a:t>Future development of the local wastewater situation needs a long perspective (lifetime of the plant‘s hardware) and finally a political decision on design data. </a:t>
            </a:r>
          </a:p>
          <a:p>
            <a:pPr lvl="1">
              <a:lnSpc>
                <a:spcPct val="100000"/>
              </a:lnSpc>
            </a:pPr>
            <a:r>
              <a:rPr lang="en-GB" dirty="0">
                <a:latin typeface="Roboto Slab" pitchFamily="2" charset="0"/>
                <a:ea typeface="Roboto Slab" pitchFamily="2" charset="0"/>
              </a:rPr>
              <a:t>Risk minimisation by flexible design and operational modes  for future requirements is and will remain a challenge.</a:t>
            </a:r>
            <a:endParaRPr lang="en-GB" sz="2800" dirty="0">
              <a:latin typeface="Roboto Slab" pitchFamily="2" charset="0"/>
              <a:ea typeface="Roboto Slab" pitchFamily="2" charset="0"/>
            </a:endParaRPr>
          </a:p>
          <a:p>
            <a:pPr lvl="1">
              <a:lnSpc>
                <a:spcPct val="100000"/>
              </a:lnSpc>
            </a:pPr>
            <a:r>
              <a:rPr lang="en-GB" dirty="0">
                <a:latin typeface="Roboto Slab" pitchFamily="2" charset="0"/>
                <a:ea typeface="Roboto Slab" pitchFamily="2" charset="0"/>
              </a:rPr>
              <a:t>There is no way back into any historic situation where humans lived in “harmony with nature”: </a:t>
            </a:r>
            <a:r>
              <a:rPr lang="en-GB" dirty="0">
                <a:solidFill>
                  <a:srgbClr val="FF0000"/>
                </a:solidFill>
                <a:latin typeface="Roboto Slab" pitchFamily="2" charset="0"/>
                <a:ea typeface="Roboto Slab" pitchFamily="2" charset="0"/>
              </a:rPr>
              <a:t>BWWT will help to find a compromise</a:t>
            </a:r>
          </a:p>
          <a:p>
            <a:pPr lvl="1">
              <a:lnSpc>
                <a:spcPct val="100000"/>
              </a:lnSpc>
            </a:pPr>
            <a:r>
              <a:rPr lang="en-GB" dirty="0">
                <a:latin typeface="Roboto Slab" pitchFamily="2" charset="0"/>
                <a:ea typeface="Roboto Slab" pitchFamily="2" charset="0"/>
              </a:rPr>
              <a:t>Proper wastewater transport and treatment are basic requirements for human and natural health.</a:t>
            </a:r>
          </a:p>
          <a:p>
            <a:pPr lvl="1">
              <a:lnSpc>
                <a:spcPct val="100000"/>
              </a:lnSpc>
            </a:pPr>
            <a:endParaRPr lang="en-GB" dirty="0">
              <a:solidFill>
                <a:srgbClr val="FF0000"/>
              </a:solidFill>
              <a:latin typeface="Roboto Slab" pitchFamily="2" charset="0"/>
              <a:ea typeface="Roboto Slab" pitchFamily="2" charset="0"/>
            </a:endParaRPr>
          </a:p>
          <a:p>
            <a:pPr marL="457200" lvl="1" indent="0">
              <a:lnSpc>
                <a:spcPct val="100000"/>
              </a:lnSpc>
              <a:buNone/>
            </a:pPr>
            <a:endParaRPr lang="en-GB" sz="2000" dirty="0">
              <a:latin typeface="Roboto Slab" pitchFamily="2" charset="0"/>
              <a:ea typeface="Roboto Slab" pitchFamily="2" charset="0"/>
            </a:endParaRPr>
          </a:p>
        </p:txBody>
      </p:sp>
      <p:sp>
        <p:nvSpPr>
          <p:cNvPr id="6" name="Titel 1">
            <a:extLst>
              <a:ext uri="{FF2B5EF4-FFF2-40B4-BE49-F238E27FC236}">
                <a16:creationId xmlns:a16="http://schemas.microsoft.com/office/drawing/2014/main" id="{ABD046DE-4D6E-4BBD-956A-20ADCCA913EE}"/>
              </a:ext>
            </a:extLst>
          </p:cNvPr>
          <p:cNvSpPr>
            <a:spLocks noGrp="1"/>
          </p:cNvSpPr>
          <p:nvPr>
            <p:ph type="title"/>
          </p:nvPr>
        </p:nvSpPr>
        <p:spPr>
          <a:xfrm>
            <a:off x="767408" y="261424"/>
            <a:ext cx="10515600" cy="1325563"/>
          </a:xfrm>
        </p:spPr>
        <p:txBody>
          <a:bodyPr>
            <a:normAutofit/>
          </a:bodyPr>
          <a:lstStyle/>
          <a:p>
            <a:r>
              <a:rPr lang="de-AT" sz="4000" dirty="0">
                <a:solidFill>
                  <a:srgbClr val="0070C0"/>
                </a:solidFill>
                <a:latin typeface="Roboto Slab" pitchFamily="2" charset="0"/>
                <a:ea typeface="Roboto Slab" pitchFamily="2" charset="0"/>
              </a:rPr>
              <a:t>Message no.7</a:t>
            </a:r>
            <a:endParaRPr lang="en-GB" sz="4000" dirty="0">
              <a:solidFill>
                <a:srgbClr val="0070C0"/>
              </a:solidFill>
              <a:latin typeface="Roboto Slab" pitchFamily="2" charset="0"/>
              <a:ea typeface="Roboto Slab" pitchFamily="2" charset="0"/>
            </a:endParaRPr>
          </a:p>
        </p:txBody>
      </p:sp>
    </p:spTree>
    <p:extLst>
      <p:ext uri="{BB962C8B-B14F-4D97-AF65-F5344CB8AC3E}">
        <p14:creationId xmlns:p14="http://schemas.microsoft.com/office/powerpoint/2010/main" val="645839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7BEEA21-CBA3-4491-8BE4-B9027E6493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0291241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375A4A91-B44D-0111-052F-39F5CC93987F}"/>
              </a:ext>
            </a:extLst>
          </p:cNvPr>
          <p:cNvSpPr>
            <a:spLocks noGrp="1"/>
          </p:cNvSpPr>
          <p:nvPr>
            <p:ph idx="1"/>
          </p:nvPr>
        </p:nvSpPr>
        <p:spPr/>
        <p:txBody>
          <a:bodyPr>
            <a:normAutofit fontScale="85000" lnSpcReduction="10000"/>
          </a:bodyPr>
          <a:lstStyle/>
          <a:p>
            <a:pPr marL="0" indent="0">
              <a:lnSpc>
                <a:spcPct val="110000"/>
              </a:lnSpc>
              <a:buNone/>
            </a:pPr>
            <a:r>
              <a:rPr lang="en-GB" dirty="0">
                <a:latin typeface="Roboto Slab" pitchFamily="2" charset="0"/>
                <a:ea typeface="Roboto Slab" pitchFamily="2" charset="0"/>
              </a:rPr>
              <a:t>Biological wastewater treatment (BWWT) is a core technology for water quality management worldwide due to important aspects:</a:t>
            </a:r>
          </a:p>
          <a:p>
            <a:pPr>
              <a:lnSpc>
                <a:spcPct val="110000"/>
              </a:lnSpc>
            </a:pPr>
            <a:r>
              <a:rPr lang="en-GB" sz="2400" dirty="0">
                <a:latin typeface="Roboto Slab" pitchFamily="2" charset="0"/>
                <a:ea typeface="Roboto Slab" pitchFamily="2" charset="0"/>
              </a:rPr>
              <a:t>Natural microbiomes are applied to protect aquatic ecosystems  from organic pollution and eutrophication without adding new pollutants</a:t>
            </a:r>
          </a:p>
          <a:p>
            <a:pPr>
              <a:lnSpc>
                <a:spcPct val="110000"/>
              </a:lnSpc>
            </a:pPr>
            <a:r>
              <a:rPr lang="en-GB" sz="2400" dirty="0">
                <a:latin typeface="Roboto Slab" pitchFamily="2" charset="0"/>
                <a:ea typeface="Roboto Slab" pitchFamily="2" charset="0"/>
              </a:rPr>
              <a:t>BWWT is an adaptive and effective technology to avoid the degradation of the variety of species in our surface waters</a:t>
            </a:r>
          </a:p>
          <a:p>
            <a:pPr>
              <a:lnSpc>
                <a:spcPct val="110000"/>
              </a:lnSpc>
            </a:pPr>
            <a:r>
              <a:rPr lang="en-GB" sz="2400" dirty="0">
                <a:latin typeface="Roboto Slab" pitchFamily="2" charset="0"/>
                <a:ea typeface="Roboto Slab" pitchFamily="2" charset="0"/>
              </a:rPr>
              <a:t>It is a key technology for recycling treated wastewater for different purposes</a:t>
            </a:r>
          </a:p>
          <a:p>
            <a:pPr>
              <a:lnSpc>
                <a:spcPct val="110000"/>
              </a:lnSpc>
            </a:pPr>
            <a:r>
              <a:rPr lang="en-GB" sz="2400" dirty="0">
                <a:latin typeface="Roboto Slab" pitchFamily="2" charset="0"/>
                <a:ea typeface="Roboto Slab" pitchFamily="2" charset="0"/>
              </a:rPr>
              <a:t>BWWT can be made energy self-sufficient using the energy content of the pollution</a:t>
            </a:r>
          </a:p>
          <a:p>
            <a:pPr>
              <a:lnSpc>
                <a:spcPct val="110000"/>
              </a:lnSpc>
            </a:pPr>
            <a:r>
              <a:rPr lang="en-GB" sz="2400" dirty="0">
                <a:latin typeface="Roboto Slab" pitchFamily="2" charset="0"/>
                <a:ea typeface="Roboto Slab" pitchFamily="2" charset="0"/>
              </a:rPr>
              <a:t>The microbial processes in a BWWT are complex but have to be understood by all professionals involved as e.g. designers, operators etc. : the training program on BWWTP will markedly contribute to make it happen</a:t>
            </a:r>
          </a:p>
          <a:p>
            <a:pPr>
              <a:lnSpc>
                <a:spcPct val="110000"/>
              </a:lnSpc>
            </a:pPr>
            <a:endParaRPr lang="de-AT" sz="2400" dirty="0">
              <a:latin typeface="Roboto Slab" pitchFamily="2" charset="0"/>
              <a:ea typeface="Roboto Slab" pitchFamily="2" charset="0"/>
            </a:endParaRPr>
          </a:p>
          <a:p>
            <a:pPr marL="0" indent="0">
              <a:lnSpc>
                <a:spcPct val="110000"/>
              </a:lnSpc>
              <a:buNone/>
            </a:pPr>
            <a:endParaRPr lang="en-GB" dirty="0">
              <a:latin typeface="Roboto Slab" pitchFamily="2" charset="0"/>
              <a:ea typeface="Roboto Slab" pitchFamily="2" charset="0"/>
            </a:endParaRPr>
          </a:p>
        </p:txBody>
      </p:sp>
      <p:sp>
        <p:nvSpPr>
          <p:cNvPr id="6" name="Titel 1">
            <a:extLst>
              <a:ext uri="{FF2B5EF4-FFF2-40B4-BE49-F238E27FC236}">
                <a16:creationId xmlns:a16="http://schemas.microsoft.com/office/drawing/2014/main" id="{2F0C8100-1C8F-4450-862D-15EF6B272D44}"/>
              </a:ext>
            </a:extLst>
          </p:cNvPr>
          <p:cNvSpPr>
            <a:spLocks noGrp="1"/>
          </p:cNvSpPr>
          <p:nvPr>
            <p:ph type="title"/>
          </p:nvPr>
        </p:nvSpPr>
        <p:spPr>
          <a:xfrm>
            <a:off x="838200" y="365125"/>
            <a:ext cx="10515600" cy="1325563"/>
          </a:xfrm>
        </p:spPr>
        <p:txBody>
          <a:bodyPr>
            <a:normAutofit/>
          </a:bodyPr>
          <a:lstStyle/>
          <a:p>
            <a:r>
              <a:rPr lang="en-US" sz="4000" dirty="0">
                <a:latin typeface="Roboto Slab" pitchFamily="2" charset="0"/>
                <a:ea typeface="Roboto Slab" pitchFamily="2" charset="0"/>
              </a:rPr>
              <a:t>Introduction (2)</a:t>
            </a:r>
            <a:br>
              <a:rPr lang="en-US" dirty="0">
                <a:latin typeface="Roboto Slab" pitchFamily="2" charset="0"/>
                <a:ea typeface="Roboto Slab" pitchFamily="2" charset="0"/>
              </a:rPr>
            </a:br>
            <a:endParaRPr lang="en-US" sz="2800" b="1" dirty="0">
              <a:solidFill>
                <a:srgbClr val="FF0000"/>
              </a:solidFill>
              <a:latin typeface="Roboto Slab" pitchFamily="2" charset="0"/>
              <a:ea typeface="Roboto Slab" pitchFamily="2" charset="0"/>
            </a:endParaRPr>
          </a:p>
        </p:txBody>
      </p:sp>
    </p:spTree>
    <p:extLst>
      <p:ext uri="{BB962C8B-B14F-4D97-AF65-F5344CB8AC3E}">
        <p14:creationId xmlns:p14="http://schemas.microsoft.com/office/powerpoint/2010/main" val="26721053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375A4A91-B44D-0111-052F-39F5CC93987F}"/>
              </a:ext>
            </a:extLst>
          </p:cNvPr>
          <p:cNvSpPr>
            <a:spLocks noGrp="1"/>
          </p:cNvSpPr>
          <p:nvPr>
            <p:ph idx="1"/>
          </p:nvPr>
        </p:nvSpPr>
        <p:spPr/>
        <p:txBody>
          <a:bodyPr>
            <a:normAutofit fontScale="85000" lnSpcReduction="20000"/>
          </a:bodyPr>
          <a:lstStyle/>
          <a:p>
            <a:pPr>
              <a:lnSpc>
                <a:spcPct val="120000"/>
              </a:lnSpc>
            </a:pPr>
            <a:r>
              <a:rPr lang="en-GB" sz="2400" dirty="0">
                <a:latin typeface="Roboto Slab" pitchFamily="2" charset="0"/>
                <a:ea typeface="Roboto Slab" pitchFamily="2" charset="0"/>
              </a:rPr>
              <a:t>Operators and engineers control the environmental conditions in different units of a WWTP to make optimal use of the genetic information stored in the microbial communities developed over millions of years in order to achieve our goals. The process scheme of a WWTP as well as the wastewater composition strongly influence on competition between the microbial communities.</a:t>
            </a:r>
          </a:p>
          <a:p>
            <a:pPr>
              <a:lnSpc>
                <a:spcPct val="120000"/>
              </a:lnSpc>
            </a:pPr>
            <a:r>
              <a:rPr lang="en-GB" sz="2400" dirty="0">
                <a:latin typeface="Roboto Slab" pitchFamily="2" charset="0"/>
                <a:ea typeface="Roboto Slab" pitchFamily="2" charset="0"/>
              </a:rPr>
              <a:t>BWWT plants contain technology from at least: civil, mechanical, electrical, electronical  and chemical engineering.</a:t>
            </a:r>
          </a:p>
          <a:p>
            <a:pPr>
              <a:lnSpc>
                <a:spcPct val="120000"/>
              </a:lnSpc>
            </a:pPr>
            <a:r>
              <a:rPr lang="en-GB" sz="2400" dirty="0">
                <a:latin typeface="Roboto Slab" pitchFamily="2" charset="0"/>
                <a:ea typeface="Roboto Slab" pitchFamily="2" charset="0"/>
              </a:rPr>
              <a:t>They have to meet the legal requirements at any time 24/7/365 (except disasters) which is a special challenge. </a:t>
            </a:r>
          </a:p>
          <a:p>
            <a:pPr>
              <a:lnSpc>
                <a:spcPct val="120000"/>
              </a:lnSpc>
            </a:pPr>
            <a:r>
              <a:rPr lang="en-US" sz="2400" dirty="0">
                <a:latin typeface="Roboto Slab" pitchFamily="2" charset="0"/>
                <a:ea typeface="Roboto Slab" pitchFamily="2" charset="0"/>
              </a:rPr>
              <a:t>Microbes are growing and dying. This results in sludge production even it can be low. Inorganic particles in the influent are removed also producing sludge which needs treatment and disposal.</a:t>
            </a:r>
          </a:p>
          <a:p>
            <a:pPr marL="0" indent="0">
              <a:lnSpc>
                <a:spcPct val="100000"/>
              </a:lnSpc>
              <a:buNone/>
            </a:pPr>
            <a:endParaRPr lang="en-GB" dirty="0">
              <a:latin typeface="Roboto Slab" pitchFamily="2" charset="0"/>
              <a:ea typeface="Roboto Slab" pitchFamily="2" charset="0"/>
            </a:endParaRPr>
          </a:p>
        </p:txBody>
      </p:sp>
      <p:sp>
        <p:nvSpPr>
          <p:cNvPr id="6" name="Titel 1">
            <a:extLst>
              <a:ext uri="{FF2B5EF4-FFF2-40B4-BE49-F238E27FC236}">
                <a16:creationId xmlns:a16="http://schemas.microsoft.com/office/drawing/2014/main" id="{A6759962-E05B-45CF-A236-3A18896C8BEF}"/>
              </a:ext>
            </a:extLst>
          </p:cNvPr>
          <p:cNvSpPr>
            <a:spLocks noGrp="1"/>
          </p:cNvSpPr>
          <p:nvPr>
            <p:ph type="title"/>
          </p:nvPr>
        </p:nvSpPr>
        <p:spPr>
          <a:xfrm>
            <a:off x="838200" y="365125"/>
            <a:ext cx="10515600" cy="1325563"/>
          </a:xfrm>
        </p:spPr>
        <p:txBody>
          <a:bodyPr>
            <a:normAutofit/>
          </a:bodyPr>
          <a:lstStyle/>
          <a:p>
            <a:r>
              <a:rPr lang="en-US" sz="4000" dirty="0">
                <a:latin typeface="Roboto Slab" pitchFamily="2" charset="0"/>
                <a:ea typeface="Roboto Slab" pitchFamily="2" charset="0"/>
              </a:rPr>
              <a:t>Introduction (3)</a:t>
            </a:r>
            <a:br>
              <a:rPr lang="en-US" dirty="0">
                <a:latin typeface="Roboto Slab" pitchFamily="2" charset="0"/>
                <a:ea typeface="Roboto Slab" pitchFamily="2" charset="0"/>
              </a:rPr>
            </a:br>
            <a:endParaRPr lang="en-US" sz="2800" b="1" dirty="0">
              <a:solidFill>
                <a:srgbClr val="FF0000"/>
              </a:solidFill>
              <a:latin typeface="Roboto Slab" pitchFamily="2" charset="0"/>
              <a:ea typeface="Roboto Slab" pitchFamily="2" charset="0"/>
            </a:endParaRPr>
          </a:p>
        </p:txBody>
      </p:sp>
    </p:spTree>
    <p:extLst>
      <p:ext uri="{BB962C8B-B14F-4D97-AF65-F5344CB8AC3E}">
        <p14:creationId xmlns:p14="http://schemas.microsoft.com/office/powerpoint/2010/main" val="1639869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375A4A91-B44D-0111-052F-39F5CC93987F}"/>
              </a:ext>
            </a:extLst>
          </p:cNvPr>
          <p:cNvSpPr>
            <a:spLocks noGrp="1"/>
          </p:cNvSpPr>
          <p:nvPr>
            <p:ph idx="1"/>
          </p:nvPr>
        </p:nvSpPr>
        <p:spPr/>
        <p:txBody>
          <a:bodyPr>
            <a:normAutofit fontScale="85000" lnSpcReduction="20000"/>
          </a:bodyPr>
          <a:lstStyle/>
          <a:p>
            <a:pPr>
              <a:lnSpc>
                <a:spcPct val="110000"/>
              </a:lnSpc>
            </a:pPr>
            <a:r>
              <a:rPr lang="de-AT" dirty="0" err="1">
                <a:latin typeface="Roboto Slab" pitchFamily="2" charset="0"/>
                <a:ea typeface="Roboto Slab" pitchFamily="2" charset="0"/>
              </a:rPr>
              <a:t>Microbial</a:t>
            </a:r>
            <a:r>
              <a:rPr lang="de-AT" dirty="0">
                <a:latin typeface="Roboto Slab" pitchFamily="2" charset="0"/>
                <a:ea typeface="Roboto Slab" pitchFamily="2" charset="0"/>
              </a:rPr>
              <a:t> </a:t>
            </a:r>
            <a:r>
              <a:rPr lang="de-AT" dirty="0" err="1">
                <a:latin typeface="Roboto Slab" pitchFamily="2" charset="0"/>
                <a:ea typeface="Roboto Slab" pitchFamily="2" charset="0"/>
              </a:rPr>
              <a:t>activity</a:t>
            </a:r>
            <a:r>
              <a:rPr lang="de-AT" dirty="0">
                <a:latin typeface="Roboto Slab" pitchFamily="2" charset="0"/>
                <a:ea typeface="Roboto Slab" pitchFamily="2" charset="0"/>
              </a:rPr>
              <a:t> </a:t>
            </a:r>
            <a:r>
              <a:rPr lang="de-AT" dirty="0" err="1">
                <a:latin typeface="Roboto Slab" pitchFamily="2" charset="0"/>
                <a:ea typeface="Roboto Slab" pitchFamily="2" charset="0"/>
              </a:rPr>
              <a:t>starts</a:t>
            </a:r>
            <a:r>
              <a:rPr lang="de-AT" dirty="0">
                <a:latin typeface="Roboto Slab" pitchFamily="2" charset="0"/>
                <a:ea typeface="Roboto Slab" pitchFamily="2" charset="0"/>
              </a:rPr>
              <a:t> at </a:t>
            </a:r>
            <a:r>
              <a:rPr lang="de-AT" dirty="0" err="1">
                <a:latin typeface="Roboto Slab" pitchFamily="2" charset="0"/>
                <a:ea typeface="Roboto Slab" pitchFamily="2" charset="0"/>
              </a:rPr>
              <a:t>the</a:t>
            </a:r>
            <a:r>
              <a:rPr lang="de-AT" dirty="0">
                <a:latin typeface="Roboto Slab" pitchFamily="2" charset="0"/>
                <a:ea typeface="Roboto Slab" pitchFamily="2" charset="0"/>
              </a:rPr>
              <a:t> source </a:t>
            </a:r>
            <a:r>
              <a:rPr lang="de-AT" dirty="0" err="1">
                <a:latin typeface="Roboto Slab" pitchFamily="2" charset="0"/>
                <a:ea typeface="Roboto Slab" pitchFamily="2" charset="0"/>
              </a:rPr>
              <a:t>of</a:t>
            </a:r>
            <a:r>
              <a:rPr lang="de-AT" dirty="0">
                <a:latin typeface="Roboto Slab" pitchFamily="2" charset="0"/>
                <a:ea typeface="Roboto Slab" pitchFamily="2" charset="0"/>
              </a:rPr>
              <a:t> </a:t>
            </a:r>
            <a:r>
              <a:rPr lang="de-AT" dirty="0" err="1">
                <a:latin typeface="Roboto Slab" pitchFamily="2" charset="0"/>
                <a:ea typeface="Roboto Slab" pitchFamily="2" charset="0"/>
              </a:rPr>
              <a:t>wastewater</a:t>
            </a:r>
            <a:r>
              <a:rPr lang="de-AT" dirty="0">
                <a:latin typeface="Roboto Slab" pitchFamily="2" charset="0"/>
                <a:ea typeface="Roboto Slab" pitchFamily="2" charset="0"/>
              </a:rPr>
              <a:t> and also </a:t>
            </a:r>
            <a:r>
              <a:rPr lang="de-AT" dirty="0" err="1">
                <a:latin typeface="Roboto Slab" pitchFamily="2" charset="0"/>
                <a:ea typeface="Roboto Slab" pitchFamily="2" charset="0"/>
              </a:rPr>
              <a:t>continues</a:t>
            </a:r>
            <a:r>
              <a:rPr lang="de-AT" dirty="0">
                <a:latin typeface="Roboto Slab" pitchFamily="2" charset="0"/>
                <a:ea typeface="Roboto Slab" pitchFamily="2" charset="0"/>
              </a:rPr>
              <a:t> after BWWT in </a:t>
            </a:r>
            <a:r>
              <a:rPr lang="de-AT" dirty="0" err="1">
                <a:latin typeface="Roboto Slab" pitchFamily="2" charset="0"/>
                <a:ea typeface="Roboto Slab" pitchFamily="2" charset="0"/>
              </a:rPr>
              <a:t>the</a:t>
            </a:r>
            <a:r>
              <a:rPr lang="de-AT" dirty="0">
                <a:latin typeface="Roboto Slab" pitchFamily="2" charset="0"/>
                <a:ea typeface="Roboto Slab" pitchFamily="2" charset="0"/>
              </a:rPr>
              <a:t> </a:t>
            </a:r>
            <a:r>
              <a:rPr lang="de-AT" dirty="0" err="1">
                <a:latin typeface="Roboto Slab" pitchFamily="2" charset="0"/>
                <a:ea typeface="Roboto Slab" pitchFamily="2" charset="0"/>
              </a:rPr>
              <a:t>effluent</a:t>
            </a:r>
            <a:r>
              <a:rPr lang="de-AT" dirty="0">
                <a:latin typeface="Roboto Slab" pitchFamily="2" charset="0"/>
                <a:ea typeface="Roboto Slab" pitchFamily="2" charset="0"/>
              </a:rPr>
              <a:t> </a:t>
            </a:r>
            <a:r>
              <a:rPr lang="de-AT" dirty="0" err="1">
                <a:latin typeface="Roboto Slab" pitchFamily="2" charset="0"/>
                <a:ea typeface="Roboto Slab" pitchFamily="2" charset="0"/>
              </a:rPr>
              <a:t>as</a:t>
            </a:r>
            <a:r>
              <a:rPr lang="de-AT" dirty="0">
                <a:latin typeface="Roboto Slab" pitchFamily="2" charset="0"/>
                <a:ea typeface="Roboto Slab" pitchFamily="2" charset="0"/>
              </a:rPr>
              <a:t> </a:t>
            </a:r>
            <a:r>
              <a:rPr lang="de-AT" dirty="0" err="1">
                <a:latin typeface="Roboto Slab" pitchFamily="2" charset="0"/>
                <a:ea typeface="Roboto Slab" pitchFamily="2" charset="0"/>
              </a:rPr>
              <a:t>well</a:t>
            </a:r>
            <a:r>
              <a:rPr lang="de-AT" dirty="0">
                <a:latin typeface="Roboto Slab" pitchFamily="2" charset="0"/>
                <a:ea typeface="Roboto Slab" pitchFamily="2" charset="0"/>
              </a:rPr>
              <a:t> </a:t>
            </a:r>
            <a:r>
              <a:rPr lang="de-AT" dirty="0" err="1">
                <a:latin typeface="Roboto Slab" pitchFamily="2" charset="0"/>
                <a:ea typeface="Roboto Slab" pitchFamily="2" charset="0"/>
              </a:rPr>
              <a:t>as</a:t>
            </a:r>
            <a:r>
              <a:rPr lang="de-AT" dirty="0">
                <a:latin typeface="Roboto Slab" pitchFamily="2" charset="0"/>
                <a:ea typeface="Roboto Slab" pitchFamily="2" charset="0"/>
              </a:rPr>
              <a:t> in </a:t>
            </a:r>
            <a:r>
              <a:rPr lang="de-AT" dirty="0" err="1">
                <a:latin typeface="Roboto Slab" pitchFamily="2" charset="0"/>
                <a:ea typeface="Roboto Slab" pitchFamily="2" charset="0"/>
              </a:rPr>
              <a:t>the</a:t>
            </a:r>
            <a:r>
              <a:rPr lang="de-AT" dirty="0">
                <a:latin typeface="Roboto Slab" pitchFamily="2" charset="0"/>
                <a:ea typeface="Roboto Slab" pitchFamily="2" charset="0"/>
              </a:rPr>
              <a:t> sludge. </a:t>
            </a:r>
          </a:p>
          <a:p>
            <a:pPr>
              <a:lnSpc>
                <a:spcPct val="110000"/>
              </a:lnSpc>
            </a:pPr>
            <a:r>
              <a:rPr lang="de-AT" dirty="0" err="1">
                <a:latin typeface="Roboto Slab" pitchFamily="2" charset="0"/>
                <a:ea typeface="Roboto Slab" pitchFamily="2" charset="0"/>
              </a:rPr>
              <a:t>Temperature</a:t>
            </a:r>
            <a:r>
              <a:rPr lang="de-AT" dirty="0">
                <a:latin typeface="Roboto Slab" pitchFamily="2" charset="0"/>
                <a:ea typeface="Roboto Slab" pitchFamily="2" charset="0"/>
              </a:rPr>
              <a:t>, </a:t>
            </a:r>
            <a:r>
              <a:rPr lang="de-AT" dirty="0" err="1">
                <a:latin typeface="Roboto Slab" pitchFamily="2" charset="0"/>
                <a:ea typeface="Roboto Slab" pitchFamily="2" charset="0"/>
              </a:rPr>
              <a:t>the</a:t>
            </a:r>
            <a:r>
              <a:rPr lang="de-AT" dirty="0">
                <a:latin typeface="Roboto Slab" pitchFamily="2" charset="0"/>
                <a:ea typeface="Roboto Slab" pitchFamily="2" charset="0"/>
              </a:rPr>
              <a:t> </a:t>
            </a:r>
            <a:r>
              <a:rPr lang="de-AT" dirty="0" err="1">
                <a:latin typeface="Roboto Slab" pitchFamily="2" charset="0"/>
                <a:ea typeface="Roboto Slab" pitchFamily="2" charset="0"/>
              </a:rPr>
              <a:t>flow</a:t>
            </a:r>
            <a:r>
              <a:rPr lang="de-AT" dirty="0">
                <a:latin typeface="Roboto Slab" pitchFamily="2" charset="0"/>
                <a:ea typeface="Roboto Slab" pitchFamily="2" charset="0"/>
              </a:rPr>
              <a:t> </a:t>
            </a:r>
            <a:r>
              <a:rPr lang="de-AT" dirty="0" err="1">
                <a:latin typeface="Roboto Slab" pitchFamily="2" charset="0"/>
                <a:ea typeface="Roboto Slab" pitchFamily="2" charset="0"/>
              </a:rPr>
              <a:t>regime</a:t>
            </a:r>
            <a:r>
              <a:rPr lang="de-AT" dirty="0">
                <a:latin typeface="Roboto Slab" pitchFamily="2" charset="0"/>
                <a:ea typeface="Roboto Slab" pitchFamily="2" charset="0"/>
              </a:rPr>
              <a:t> in </a:t>
            </a:r>
            <a:r>
              <a:rPr lang="de-AT" dirty="0" err="1">
                <a:latin typeface="Roboto Slab" pitchFamily="2" charset="0"/>
                <a:ea typeface="Roboto Slab" pitchFamily="2" charset="0"/>
              </a:rPr>
              <a:t>the</a:t>
            </a:r>
            <a:r>
              <a:rPr lang="de-AT" dirty="0">
                <a:latin typeface="Roboto Slab" pitchFamily="2" charset="0"/>
                <a:ea typeface="Roboto Slab" pitchFamily="2" charset="0"/>
              </a:rPr>
              <a:t> </a:t>
            </a:r>
            <a:r>
              <a:rPr lang="de-AT" dirty="0" err="1">
                <a:latin typeface="Roboto Slab" pitchFamily="2" charset="0"/>
                <a:ea typeface="Roboto Slab" pitchFamily="2" charset="0"/>
              </a:rPr>
              <a:t>sewer</a:t>
            </a:r>
            <a:r>
              <a:rPr lang="de-AT" dirty="0">
                <a:latin typeface="Roboto Slab" pitchFamily="2" charset="0"/>
                <a:ea typeface="Roboto Slab" pitchFamily="2" charset="0"/>
              </a:rPr>
              <a:t> </a:t>
            </a:r>
            <a:r>
              <a:rPr lang="de-AT" dirty="0" err="1">
                <a:latin typeface="Roboto Slab" pitchFamily="2" charset="0"/>
                <a:ea typeface="Roboto Slab" pitchFamily="2" charset="0"/>
              </a:rPr>
              <a:t>system</a:t>
            </a:r>
            <a:r>
              <a:rPr lang="de-AT" dirty="0">
                <a:latin typeface="Roboto Slab" pitchFamily="2" charset="0"/>
                <a:ea typeface="Roboto Slab" pitchFamily="2" charset="0"/>
              </a:rPr>
              <a:t> </a:t>
            </a:r>
            <a:r>
              <a:rPr lang="de-AT" dirty="0" err="1">
                <a:latin typeface="Roboto Slab" pitchFamily="2" charset="0"/>
                <a:ea typeface="Roboto Slab" pitchFamily="2" charset="0"/>
              </a:rPr>
              <a:t>depending</a:t>
            </a:r>
            <a:r>
              <a:rPr lang="de-AT" dirty="0">
                <a:latin typeface="Roboto Slab" pitchFamily="2" charset="0"/>
                <a:ea typeface="Roboto Slab" pitchFamily="2" charset="0"/>
              </a:rPr>
              <a:t> on </a:t>
            </a:r>
            <a:r>
              <a:rPr lang="de-AT" dirty="0" err="1">
                <a:latin typeface="Roboto Slab" pitchFamily="2" charset="0"/>
                <a:ea typeface="Roboto Slab" pitchFamily="2" charset="0"/>
              </a:rPr>
              <a:t>slope</a:t>
            </a:r>
            <a:r>
              <a:rPr lang="de-AT" dirty="0">
                <a:latin typeface="Roboto Slab" pitchFamily="2" charset="0"/>
                <a:ea typeface="Roboto Slab" pitchFamily="2" charset="0"/>
              </a:rPr>
              <a:t> </a:t>
            </a:r>
            <a:r>
              <a:rPr lang="de-AT" dirty="0" err="1">
                <a:latin typeface="Roboto Slab" pitchFamily="2" charset="0"/>
                <a:ea typeface="Roboto Slab" pitchFamily="2" charset="0"/>
              </a:rPr>
              <a:t>of</a:t>
            </a:r>
            <a:r>
              <a:rPr lang="de-AT" dirty="0">
                <a:latin typeface="Roboto Slab" pitchFamily="2" charset="0"/>
                <a:ea typeface="Roboto Slab" pitchFamily="2" charset="0"/>
              </a:rPr>
              <a:t> </a:t>
            </a:r>
            <a:r>
              <a:rPr lang="de-AT" dirty="0" err="1">
                <a:latin typeface="Roboto Slab" pitchFamily="2" charset="0"/>
                <a:ea typeface="Roboto Slab" pitchFamily="2" charset="0"/>
              </a:rPr>
              <a:t>the</a:t>
            </a:r>
            <a:r>
              <a:rPr lang="de-AT" dirty="0">
                <a:latin typeface="Roboto Slab" pitchFamily="2" charset="0"/>
                <a:ea typeface="Roboto Slab" pitchFamily="2" charset="0"/>
              </a:rPr>
              <a:t> </a:t>
            </a:r>
            <a:r>
              <a:rPr lang="de-AT" dirty="0" err="1">
                <a:latin typeface="Roboto Slab" pitchFamily="2" charset="0"/>
                <a:ea typeface="Roboto Slab" pitchFamily="2" charset="0"/>
              </a:rPr>
              <a:t>pipes</a:t>
            </a:r>
            <a:r>
              <a:rPr lang="de-AT" dirty="0">
                <a:latin typeface="Roboto Slab" pitchFamily="2" charset="0"/>
                <a:ea typeface="Roboto Slab" pitchFamily="2" charset="0"/>
              </a:rPr>
              <a:t>, </a:t>
            </a:r>
            <a:r>
              <a:rPr lang="de-AT" dirty="0" err="1">
                <a:latin typeface="Roboto Slab" pitchFamily="2" charset="0"/>
                <a:ea typeface="Roboto Slab" pitchFamily="2" charset="0"/>
              </a:rPr>
              <a:t>as</a:t>
            </a:r>
            <a:r>
              <a:rPr lang="de-AT" dirty="0">
                <a:latin typeface="Roboto Slab" pitchFamily="2" charset="0"/>
                <a:ea typeface="Roboto Slab" pitchFamily="2" charset="0"/>
              </a:rPr>
              <a:t> </a:t>
            </a:r>
            <a:r>
              <a:rPr lang="de-AT" dirty="0" err="1">
                <a:latin typeface="Roboto Slab" pitchFamily="2" charset="0"/>
                <a:ea typeface="Roboto Slab" pitchFamily="2" charset="0"/>
              </a:rPr>
              <a:t>well</a:t>
            </a:r>
            <a:r>
              <a:rPr lang="de-AT" dirty="0">
                <a:latin typeface="Roboto Slab" pitchFamily="2" charset="0"/>
                <a:ea typeface="Roboto Slab" pitchFamily="2" charset="0"/>
              </a:rPr>
              <a:t> </a:t>
            </a:r>
            <a:r>
              <a:rPr lang="de-AT" dirty="0" err="1">
                <a:latin typeface="Roboto Slab" pitchFamily="2" charset="0"/>
                <a:ea typeface="Roboto Slab" pitchFamily="2" charset="0"/>
              </a:rPr>
              <a:t>as</a:t>
            </a:r>
            <a:r>
              <a:rPr lang="de-AT" dirty="0">
                <a:latin typeface="Roboto Slab" pitchFamily="2" charset="0"/>
                <a:ea typeface="Roboto Slab" pitchFamily="2" charset="0"/>
              </a:rPr>
              <a:t> </a:t>
            </a:r>
            <a:r>
              <a:rPr lang="de-AT" dirty="0" err="1">
                <a:latin typeface="Roboto Slab" pitchFamily="2" charset="0"/>
                <a:ea typeface="Roboto Slab" pitchFamily="2" charset="0"/>
              </a:rPr>
              <a:t>dilution</a:t>
            </a:r>
            <a:r>
              <a:rPr lang="de-AT" dirty="0">
                <a:latin typeface="Roboto Slab" pitchFamily="2" charset="0"/>
                <a:ea typeface="Roboto Slab" pitchFamily="2" charset="0"/>
              </a:rPr>
              <a:t> </a:t>
            </a:r>
            <a:r>
              <a:rPr lang="de-AT" dirty="0" err="1">
                <a:latin typeface="Roboto Slab" pitchFamily="2" charset="0"/>
                <a:ea typeface="Roboto Slab" pitchFamily="2" charset="0"/>
              </a:rPr>
              <a:t>of</a:t>
            </a:r>
            <a:r>
              <a:rPr lang="de-AT" dirty="0">
                <a:latin typeface="Roboto Slab" pitchFamily="2" charset="0"/>
                <a:ea typeface="Roboto Slab" pitchFamily="2" charset="0"/>
              </a:rPr>
              <a:t> </a:t>
            </a:r>
            <a:r>
              <a:rPr lang="de-AT" dirty="0" err="1">
                <a:latin typeface="Roboto Slab" pitchFamily="2" charset="0"/>
                <a:ea typeface="Roboto Slab" pitchFamily="2" charset="0"/>
              </a:rPr>
              <a:t>the</a:t>
            </a:r>
            <a:r>
              <a:rPr lang="de-AT" dirty="0">
                <a:latin typeface="Roboto Slab" pitchFamily="2" charset="0"/>
                <a:ea typeface="Roboto Slab" pitchFamily="2" charset="0"/>
              </a:rPr>
              <a:t> </a:t>
            </a:r>
            <a:r>
              <a:rPr lang="de-AT" dirty="0" err="1">
                <a:latin typeface="Roboto Slab" pitchFamily="2" charset="0"/>
                <a:ea typeface="Roboto Slab" pitchFamily="2" charset="0"/>
              </a:rPr>
              <a:t>pollution</a:t>
            </a:r>
            <a:r>
              <a:rPr lang="de-AT" dirty="0">
                <a:latin typeface="Roboto Slab" pitchFamily="2" charset="0"/>
                <a:ea typeface="Roboto Slab" pitchFamily="2" charset="0"/>
              </a:rPr>
              <a:t> </a:t>
            </a:r>
            <a:r>
              <a:rPr lang="de-AT" dirty="0" err="1">
                <a:latin typeface="Roboto Slab" pitchFamily="2" charset="0"/>
                <a:ea typeface="Roboto Slab" pitchFamily="2" charset="0"/>
              </a:rPr>
              <a:t>from</a:t>
            </a:r>
            <a:r>
              <a:rPr lang="de-AT" dirty="0">
                <a:latin typeface="Roboto Slab" pitchFamily="2" charset="0"/>
                <a:ea typeface="Roboto Slab" pitchFamily="2" charset="0"/>
              </a:rPr>
              <a:t> </a:t>
            </a:r>
            <a:r>
              <a:rPr lang="de-AT" dirty="0" err="1">
                <a:latin typeface="Roboto Slab" pitchFamily="2" charset="0"/>
                <a:ea typeface="Roboto Slab" pitchFamily="2" charset="0"/>
              </a:rPr>
              <a:t>housholds</a:t>
            </a:r>
            <a:r>
              <a:rPr lang="de-AT" dirty="0">
                <a:latin typeface="Roboto Slab" pitchFamily="2" charset="0"/>
                <a:ea typeface="Roboto Slab" pitchFamily="2" charset="0"/>
              </a:rPr>
              <a:t> and </a:t>
            </a:r>
            <a:r>
              <a:rPr lang="de-AT" dirty="0" err="1">
                <a:latin typeface="Roboto Slab" pitchFamily="2" charset="0"/>
                <a:ea typeface="Roboto Slab" pitchFamily="2" charset="0"/>
              </a:rPr>
              <a:t>industry</a:t>
            </a:r>
            <a:r>
              <a:rPr lang="de-AT" dirty="0">
                <a:latin typeface="Roboto Slab" pitchFamily="2" charset="0"/>
                <a:ea typeface="Roboto Slab" pitchFamily="2" charset="0"/>
              </a:rPr>
              <a:t> </a:t>
            </a:r>
            <a:r>
              <a:rPr lang="de-AT" dirty="0" err="1">
                <a:latin typeface="Roboto Slab" pitchFamily="2" charset="0"/>
                <a:ea typeface="Roboto Slab" pitchFamily="2" charset="0"/>
              </a:rPr>
              <a:t>by</a:t>
            </a:r>
            <a:r>
              <a:rPr lang="de-AT" dirty="0">
                <a:latin typeface="Roboto Slab" pitchFamily="2" charset="0"/>
                <a:ea typeface="Roboto Slab" pitchFamily="2" charset="0"/>
              </a:rPr>
              <a:t> </a:t>
            </a:r>
            <a:r>
              <a:rPr lang="de-AT" dirty="0" err="1">
                <a:latin typeface="Roboto Slab" pitchFamily="2" charset="0"/>
                <a:ea typeface="Roboto Slab" pitchFamily="2" charset="0"/>
              </a:rPr>
              <a:t>drinking</a:t>
            </a:r>
            <a:r>
              <a:rPr lang="de-AT" dirty="0">
                <a:latin typeface="Roboto Slab" pitchFamily="2" charset="0"/>
                <a:ea typeface="Roboto Slab" pitchFamily="2" charset="0"/>
              </a:rPr>
              <a:t> </a:t>
            </a:r>
            <a:r>
              <a:rPr lang="de-AT" dirty="0" err="1">
                <a:latin typeface="Roboto Slab" pitchFamily="2" charset="0"/>
                <a:ea typeface="Roboto Slab" pitchFamily="2" charset="0"/>
              </a:rPr>
              <a:t>water</a:t>
            </a:r>
            <a:r>
              <a:rPr lang="de-AT" dirty="0">
                <a:latin typeface="Roboto Slab" pitchFamily="2" charset="0"/>
                <a:ea typeface="Roboto Slab" pitchFamily="2" charset="0"/>
              </a:rPr>
              <a:t> </a:t>
            </a:r>
            <a:r>
              <a:rPr lang="de-AT" dirty="0" err="1">
                <a:latin typeface="Roboto Slab" pitchFamily="2" charset="0"/>
                <a:ea typeface="Roboto Slab" pitchFamily="2" charset="0"/>
              </a:rPr>
              <a:t>or</a:t>
            </a:r>
            <a:r>
              <a:rPr lang="de-AT" dirty="0">
                <a:latin typeface="Roboto Slab" pitchFamily="2" charset="0"/>
                <a:ea typeface="Roboto Slab" pitchFamily="2" charset="0"/>
              </a:rPr>
              <a:t> </a:t>
            </a:r>
            <a:r>
              <a:rPr lang="de-AT" dirty="0" err="1">
                <a:latin typeface="Roboto Slab" pitchFamily="2" charset="0"/>
                <a:ea typeface="Roboto Slab" pitchFamily="2" charset="0"/>
              </a:rPr>
              <a:t>sewer</a:t>
            </a:r>
            <a:r>
              <a:rPr lang="de-AT" dirty="0">
                <a:latin typeface="Roboto Slab" pitchFamily="2" charset="0"/>
                <a:ea typeface="Roboto Slab" pitchFamily="2" charset="0"/>
              </a:rPr>
              <a:t> </a:t>
            </a:r>
            <a:r>
              <a:rPr lang="de-AT" dirty="0" err="1">
                <a:latin typeface="Roboto Slab" pitchFamily="2" charset="0"/>
                <a:ea typeface="Roboto Slab" pitchFamily="2" charset="0"/>
              </a:rPr>
              <a:t>infiltration</a:t>
            </a:r>
            <a:r>
              <a:rPr lang="de-AT" dirty="0">
                <a:latin typeface="Roboto Slab" pitchFamily="2" charset="0"/>
                <a:ea typeface="Roboto Slab" pitchFamily="2" charset="0"/>
              </a:rPr>
              <a:t> </a:t>
            </a:r>
            <a:r>
              <a:rPr lang="de-AT" dirty="0" err="1">
                <a:latin typeface="Roboto Slab" pitchFamily="2" charset="0"/>
                <a:ea typeface="Roboto Slab" pitchFamily="2" charset="0"/>
              </a:rPr>
              <a:t>influence</a:t>
            </a:r>
            <a:r>
              <a:rPr lang="de-AT" dirty="0">
                <a:latin typeface="Roboto Slab" pitchFamily="2" charset="0"/>
                <a:ea typeface="Roboto Slab" pitchFamily="2" charset="0"/>
              </a:rPr>
              <a:t> </a:t>
            </a:r>
            <a:r>
              <a:rPr lang="de-AT" dirty="0" err="1">
                <a:latin typeface="Roboto Slab" pitchFamily="2" charset="0"/>
                <a:ea typeface="Roboto Slab" pitchFamily="2" charset="0"/>
              </a:rPr>
              <a:t>biological</a:t>
            </a:r>
            <a:r>
              <a:rPr lang="de-AT" dirty="0">
                <a:latin typeface="Roboto Slab" pitchFamily="2" charset="0"/>
                <a:ea typeface="Roboto Slab" pitchFamily="2" charset="0"/>
              </a:rPr>
              <a:t> </a:t>
            </a:r>
            <a:r>
              <a:rPr lang="de-AT" dirty="0" err="1">
                <a:latin typeface="Roboto Slab" pitchFamily="2" charset="0"/>
                <a:ea typeface="Roboto Slab" pitchFamily="2" charset="0"/>
              </a:rPr>
              <a:t>treatment</a:t>
            </a:r>
            <a:r>
              <a:rPr lang="de-AT" dirty="0">
                <a:latin typeface="Roboto Slab" pitchFamily="2" charset="0"/>
                <a:ea typeface="Roboto Slab" pitchFamily="2" charset="0"/>
              </a:rPr>
              <a:t> </a:t>
            </a:r>
            <a:r>
              <a:rPr lang="de-AT" dirty="0" err="1">
                <a:latin typeface="Roboto Slab" pitchFamily="2" charset="0"/>
                <a:ea typeface="Roboto Slab" pitchFamily="2" charset="0"/>
              </a:rPr>
              <a:t>processes</a:t>
            </a:r>
            <a:r>
              <a:rPr lang="de-AT" dirty="0">
                <a:latin typeface="Roboto Slab" pitchFamily="2" charset="0"/>
                <a:ea typeface="Roboto Slab" pitchFamily="2" charset="0"/>
              </a:rPr>
              <a:t>.</a:t>
            </a:r>
          </a:p>
          <a:p>
            <a:pPr>
              <a:lnSpc>
                <a:spcPct val="110000"/>
              </a:lnSpc>
            </a:pPr>
            <a:r>
              <a:rPr lang="de-AT" dirty="0">
                <a:latin typeface="Roboto Slab" pitchFamily="2" charset="0"/>
                <a:ea typeface="Roboto Slab" pitchFamily="2" charset="0"/>
              </a:rPr>
              <a:t>There is a very actual discussion on centralised versus decentralised solutions without sewer systems. They provide not the same services!</a:t>
            </a:r>
          </a:p>
          <a:p>
            <a:pPr>
              <a:lnSpc>
                <a:spcPct val="110000"/>
              </a:lnSpc>
            </a:pPr>
            <a:r>
              <a:rPr lang="de-AT" dirty="0">
                <a:latin typeface="Roboto Slab" pitchFamily="2" charset="0"/>
                <a:ea typeface="Roboto Slab" pitchFamily="2" charset="0"/>
              </a:rPr>
              <a:t>Wastewater treatment and recovery of valuable compounds might remain a centralised task mainly due to cost-efficiency considerations.</a:t>
            </a:r>
            <a:endParaRPr lang="en-GB" dirty="0">
              <a:latin typeface="Roboto Slab" pitchFamily="2" charset="0"/>
              <a:ea typeface="Roboto Slab" pitchFamily="2" charset="0"/>
            </a:endParaRPr>
          </a:p>
        </p:txBody>
      </p:sp>
      <p:sp>
        <p:nvSpPr>
          <p:cNvPr id="4" name="Titel 1">
            <a:extLst>
              <a:ext uri="{FF2B5EF4-FFF2-40B4-BE49-F238E27FC236}">
                <a16:creationId xmlns:a16="http://schemas.microsoft.com/office/drawing/2014/main" id="{4A56E7D4-5489-47BF-9826-4000574CC7C9}"/>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latin typeface="Roboto Slab" pitchFamily="2" charset="0"/>
                <a:ea typeface="Roboto Slab" pitchFamily="2" charset="0"/>
              </a:rPr>
              <a:t>Introduction (4)</a:t>
            </a:r>
            <a:br>
              <a:rPr lang="en-US" dirty="0">
                <a:latin typeface="Roboto Slab" pitchFamily="2" charset="0"/>
                <a:ea typeface="Roboto Slab" pitchFamily="2" charset="0"/>
              </a:rPr>
            </a:br>
            <a:endParaRPr lang="en-US" sz="2800" b="1" dirty="0">
              <a:solidFill>
                <a:srgbClr val="FF0000"/>
              </a:solidFill>
              <a:latin typeface="Roboto Slab" pitchFamily="2" charset="0"/>
              <a:ea typeface="Roboto Slab" pitchFamily="2" charset="0"/>
            </a:endParaRPr>
          </a:p>
        </p:txBody>
      </p:sp>
    </p:spTree>
    <p:extLst>
      <p:ext uri="{BB962C8B-B14F-4D97-AF65-F5344CB8AC3E}">
        <p14:creationId xmlns:p14="http://schemas.microsoft.com/office/powerpoint/2010/main" val="36575323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375A4A91-B44D-0111-052F-39F5CC93987F}"/>
              </a:ext>
            </a:extLst>
          </p:cNvPr>
          <p:cNvSpPr>
            <a:spLocks noGrp="1"/>
          </p:cNvSpPr>
          <p:nvPr>
            <p:ph idx="1"/>
          </p:nvPr>
        </p:nvSpPr>
        <p:spPr/>
        <p:txBody>
          <a:bodyPr>
            <a:normAutofit fontScale="92500"/>
          </a:bodyPr>
          <a:lstStyle/>
          <a:p>
            <a:pPr marL="0" indent="0">
              <a:buNone/>
            </a:pPr>
            <a:r>
              <a:rPr lang="de-AT" dirty="0" err="1">
                <a:latin typeface="Roboto Slab" pitchFamily="2" charset="0"/>
                <a:ea typeface="Roboto Slab" pitchFamily="2" charset="0"/>
              </a:rPr>
              <a:t>Actual</a:t>
            </a:r>
            <a:r>
              <a:rPr lang="de-AT" dirty="0">
                <a:latin typeface="Roboto Slab" pitchFamily="2" charset="0"/>
                <a:ea typeface="Roboto Slab" pitchFamily="2" charset="0"/>
              </a:rPr>
              <a:t> </a:t>
            </a:r>
            <a:r>
              <a:rPr lang="de-AT" dirty="0" err="1">
                <a:latin typeface="Roboto Slab" pitchFamily="2" charset="0"/>
                <a:ea typeface="Roboto Slab" pitchFamily="2" charset="0"/>
              </a:rPr>
              <a:t>challenges</a:t>
            </a:r>
            <a:r>
              <a:rPr lang="de-AT" dirty="0">
                <a:latin typeface="Roboto Slab" pitchFamily="2" charset="0"/>
                <a:ea typeface="Roboto Slab" pitchFamily="2" charset="0"/>
              </a:rPr>
              <a:t> </a:t>
            </a:r>
            <a:r>
              <a:rPr lang="de-AT" dirty="0" err="1">
                <a:latin typeface="Roboto Slab" pitchFamily="2" charset="0"/>
                <a:ea typeface="Roboto Slab" pitchFamily="2" charset="0"/>
              </a:rPr>
              <a:t>for</a:t>
            </a:r>
            <a:r>
              <a:rPr lang="de-AT" dirty="0">
                <a:latin typeface="Roboto Slab" pitchFamily="2" charset="0"/>
                <a:ea typeface="Roboto Slab" pitchFamily="2" charset="0"/>
              </a:rPr>
              <a:t> </a:t>
            </a:r>
            <a:r>
              <a:rPr lang="de-AT" dirty="0" err="1">
                <a:latin typeface="Roboto Slab" pitchFamily="2" charset="0"/>
                <a:ea typeface="Roboto Slab" pitchFamily="2" charset="0"/>
              </a:rPr>
              <a:t>treatment</a:t>
            </a:r>
            <a:r>
              <a:rPr lang="de-AT" dirty="0">
                <a:latin typeface="Roboto Slab" pitchFamily="2" charset="0"/>
                <a:ea typeface="Roboto Slab" pitchFamily="2" charset="0"/>
              </a:rPr>
              <a:t> plant design and </a:t>
            </a:r>
            <a:r>
              <a:rPr lang="de-AT" dirty="0" err="1">
                <a:latin typeface="Roboto Slab" pitchFamily="2" charset="0"/>
                <a:ea typeface="Roboto Slab" pitchFamily="2" charset="0"/>
              </a:rPr>
              <a:t>operation</a:t>
            </a:r>
            <a:r>
              <a:rPr lang="de-AT" dirty="0">
                <a:latin typeface="Roboto Slab" pitchFamily="2" charset="0"/>
                <a:ea typeface="Roboto Slab" pitchFamily="2" charset="0"/>
              </a:rPr>
              <a:t>:</a:t>
            </a:r>
          </a:p>
          <a:p>
            <a:r>
              <a:rPr lang="de-AT" sz="2400" dirty="0">
                <a:latin typeface="Roboto Slab" pitchFamily="2" charset="0"/>
                <a:ea typeface="Roboto Slab" pitchFamily="2" charset="0"/>
              </a:rPr>
              <a:t>Highly efficient removal of C, N and P compounds from the wastewater by biological treatment.</a:t>
            </a:r>
          </a:p>
          <a:p>
            <a:r>
              <a:rPr lang="de-AT" sz="2400" dirty="0">
                <a:latin typeface="Roboto Slab" pitchFamily="2" charset="0"/>
                <a:ea typeface="Roboto Slab" pitchFamily="2" charset="0"/>
              </a:rPr>
              <a:t>Removal of micropollutants partly by biological partly by chemical-physical post-treatment processes.</a:t>
            </a:r>
          </a:p>
          <a:p>
            <a:r>
              <a:rPr lang="de-AT" sz="2400" dirty="0">
                <a:latin typeface="Roboto Slab" pitchFamily="2" charset="0"/>
                <a:ea typeface="Roboto Slab" pitchFamily="2" charset="0"/>
              </a:rPr>
              <a:t>Energy neutrality with the final goal to achieve climate neutrality of WWT.</a:t>
            </a:r>
          </a:p>
          <a:p>
            <a:r>
              <a:rPr lang="de-AT" sz="2400" dirty="0">
                <a:latin typeface="Roboto Slab" pitchFamily="2" charset="0"/>
                <a:ea typeface="Roboto Slab" pitchFamily="2" charset="0"/>
              </a:rPr>
              <a:t>Recovery of valuable WW compounds (P, N, K, organic C) and heat.</a:t>
            </a:r>
          </a:p>
          <a:p>
            <a:r>
              <a:rPr lang="de-AT" sz="2400" dirty="0">
                <a:latin typeface="Roboto Slab" pitchFamily="2" charset="0"/>
                <a:ea typeface="Roboto Slab" pitchFamily="2" charset="0"/>
              </a:rPr>
              <a:t>Recycling of treated wastewater for different purposes.</a:t>
            </a:r>
          </a:p>
          <a:p>
            <a:r>
              <a:rPr lang="de-AT" sz="2400" dirty="0">
                <a:latin typeface="Roboto Slab" pitchFamily="2" charset="0"/>
                <a:ea typeface="Roboto Slab" pitchFamily="2" charset="0"/>
              </a:rPr>
              <a:t>Improved monitoring and data quality management for public information.</a:t>
            </a:r>
          </a:p>
          <a:p>
            <a:r>
              <a:rPr lang="de-AT" sz="2400" dirty="0">
                <a:latin typeface="Roboto Slab" pitchFamily="2" charset="0"/>
                <a:ea typeface="Roboto Slab" pitchFamily="2" charset="0"/>
              </a:rPr>
              <a:t>Maximise cost efficency of WWT within water quality management.</a:t>
            </a:r>
            <a:endParaRPr lang="en-GB" sz="2400" dirty="0">
              <a:latin typeface="Roboto Slab" pitchFamily="2" charset="0"/>
              <a:ea typeface="Roboto Slab" pitchFamily="2" charset="0"/>
            </a:endParaRPr>
          </a:p>
        </p:txBody>
      </p:sp>
      <p:sp>
        <p:nvSpPr>
          <p:cNvPr id="6" name="Titel 1">
            <a:extLst>
              <a:ext uri="{FF2B5EF4-FFF2-40B4-BE49-F238E27FC236}">
                <a16:creationId xmlns:a16="http://schemas.microsoft.com/office/drawing/2014/main" id="{334F31CE-3B78-4475-8169-E0D48E6E624E}"/>
              </a:ext>
            </a:extLst>
          </p:cNvPr>
          <p:cNvSpPr>
            <a:spLocks noGrp="1"/>
          </p:cNvSpPr>
          <p:nvPr>
            <p:ph type="title"/>
          </p:nvPr>
        </p:nvSpPr>
        <p:spPr>
          <a:xfrm>
            <a:off x="838200" y="365125"/>
            <a:ext cx="10515600" cy="1325563"/>
          </a:xfrm>
        </p:spPr>
        <p:txBody>
          <a:bodyPr>
            <a:normAutofit/>
          </a:bodyPr>
          <a:lstStyle/>
          <a:p>
            <a:r>
              <a:rPr lang="en-US" sz="4000" dirty="0">
                <a:latin typeface="Roboto Slab" pitchFamily="2" charset="0"/>
                <a:ea typeface="Roboto Slab" pitchFamily="2" charset="0"/>
              </a:rPr>
              <a:t>Introduction (5)</a:t>
            </a:r>
            <a:br>
              <a:rPr lang="en-US" dirty="0">
                <a:latin typeface="Roboto Slab" pitchFamily="2" charset="0"/>
                <a:ea typeface="Roboto Slab" pitchFamily="2" charset="0"/>
              </a:rPr>
            </a:br>
            <a:endParaRPr lang="en-US" sz="2800" b="1" dirty="0">
              <a:solidFill>
                <a:srgbClr val="FF0000"/>
              </a:solidFill>
              <a:latin typeface="Roboto Slab" pitchFamily="2" charset="0"/>
              <a:ea typeface="Roboto Slab" pitchFamily="2" charset="0"/>
            </a:endParaRPr>
          </a:p>
        </p:txBody>
      </p:sp>
    </p:spTree>
    <p:extLst>
      <p:ext uri="{BB962C8B-B14F-4D97-AF65-F5344CB8AC3E}">
        <p14:creationId xmlns:p14="http://schemas.microsoft.com/office/powerpoint/2010/main" val="2801748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375A4A91-B44D-0111-052F-39F5CC93987F}"/>
              </a:ext>
            </a:extLst>
          </p:cNvPr>
          <p:cNvSpPr>
            <a:spLocks noGrp="1"/>
          </p:cNvSpPr>
          <p:nvPr>
            <p:ph idx="1"/>
          </p:nvPr>
        </p:nvSpPr>
        <p:spPr/>
        <p:txBody>
          <a:bodyPr>
            <a:normAutofit fontScale="85000" lnSpcReduction="10000"/>
          </a:bodyPr>
          <a:lstStyle/>
          <a:p>
            <a:pPr>
              <a:lnSpc>
                <a:spcPct val="110000"/>
              </a:lnSpc>
            </a:pPr>
            <a:r>
              <a:rPr lang="en-GB" sz="2400" dirty="0">
                <a:latin typeface="Roboto Slab" pitchFamily="2" charset="0"/>
                <a:ea typeface="Roboto Slab" pitchFamily="2" charset="0"/>
              </a:rPr>
              <a:t>Complexity of WWT is dramatically increasing which has to result in improved and extended training of experts in WWT, even beyond BWWT.</a:t>
            </a:r>
          </a:p>
          <a:p>
            <a:pPr>
              <a:lnSpc>
                <a:spcPct val="110000"/>
              </a:lnSpc>
            </a:pPr>
            <a:r>
              <a:rPr lang="en-GB" sz="2400" dirty="0">
                <a:latin typeface="Roboto Slab" pitchFamily="2" charset="0"/>
                <a:ea typeface="Roboto Slab" pitchFamily="2" charset="0"/>
              </a:rPr>
              <a:t>The flow of information between the experts and the producers of knowledge and experience (universities, professional associations, equipment suppliers) will play an increasing positive role on a local, regional and global scale. </a:t>
            </a:r>
          </a:p>
          <a:p>
            <a:pPr>
              <a:lnSpc>
                <a:spcPct val="110000"/>
              </a:lnSpc>
            </a:pPr>
            <a:r>
              <a:rPr lang="en-GB" sz="2400" dirty="0">
                <a:latin typeface="Roboto Slab" pitchFamily="2" charset="0"/>
                <a:ea typeface="Roboto Slab" pitchFamily="2" charset="0"/>
              </a:rPr>
              <a:t>There is no global technological solution. The role of specific local and regional conditions for technology selection will become increasingly dominant. </a:t>
            </a:r>
          </a:p>
          <a:p>
            <a:pPr>
              <a:lnSpc>
                <a:spcPct val="110000"/>
              </a:lnSpc>
            </a:pPr>
            <a:r>
              <a:rPr lang="en-GB" sz="2400" dirty="0">
                <a:latin typeface="Roboto Slab" pitchFamily="2" charset="0"/>
                <a:ea typeface="Roboto Slab" pitchFamily="2" charset="0"/>
              </a:rPr>
              <a:t>The loss of knowledge and experience by generational succession might be decreased by the progress in electronic information and communication. The success will depend on the willingness of the coming generations to learn from the past and to develop a better future by innovation.</a:t>
            </a:r>
          </a:p>
        </p:txBody>
      </p:sp>
      <p:sp>
        <p:nvSpPr>
          <p:cNvPr id="7" name="Titel 1">
            <a:extLst>
              <a:ext uri="{FF2B5EF4-FFF2-40B4-BE49-F238E27FC236}">
                <a16:creationId xmlns:a16="http://schemas.microsoft.com/office/drawing/2014/main" id="{E2593AC8-0ADE-4302-8536-43BE9D3664AE}"/>
              </a:ext>
            </a:extLst>
          </p:cNvPr>
          <p:cNvSpPr>
            <a:spLocks noGrp="1"/>
          </p:cNvSpPr>
          <p:nvPr>
            <p:ph type="title"/>
          </p:nvPr>
        </p:nvSpPr>
        <p:spPr>
          <a:xfrm>
            <a:off x="838200" y="365125"/>
            <a:ext cx="10515600" cy="1325563"/>
          </a:xfrm>
        </p:spPr>
        <p:txBody>
          <a:bodyPr>
            <a:normAutofit/>
          </a:bodyPr>
          <a:lstStyle/>
          <a:p>
            <a:r>
              <a:rPr lang="en-US" sz="4000" dirty="0">
                <a:latin typeface="Roboto Slab" pitchFamily="2" charset="0"/>
                <a:ea typeface="Roboto Slab" pitchFamily="2" charset="0"/>
              </a:rPr>
              <a:t>Introduction (5)</a:t>
            </a:r>
            <a:br>
              <a:rPr lang="en-US" dirty="0">
                <a:latin typeface="Roboto Slab" pitchFamily="2" charset="0"/>
                <a:ea typeface="Roboto Slab" pitchFamily="2" charset="0"/>
              </a:rPr>
            </a:br>
            <a:endParaRPr lang="en-US" sz="2800" b="1" dirty="0">
              <a:solidFill>
                <a:srgbClr val="FF0000"/>
              </a:solidFill>
              <a:latin typeface="Roboto Slab" pitchFamily="2" charset="0"/>
              <a:ea typeface="Roboto Slab" pitchFamily="2" charset="0"/>
            </a:endParaRPr>
          </a:p>
        </p:txBody>
      </p:sp>
    </p:spTree>
    <p:extLst>
      <p:ext uri="{BB962C8B-B14F-4D97-AF65-F5344CB8AC3E}">
        <p14:creationId xmlns:p14="http://schemas.microsoft.com/office/powerpoint/2010/main" val="1841663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06D6F6-090C-09F7-284D-516087F139CF}"/>
              </a:ext>
            </a:extLst>
          </p:cNvPr>
          <p:cNvSpPr>
            <a:spLocks noGrp="1"/>
          </p:cNvSpPr>
          <p:nvPr>
            <p:ph type="title"/>
          </p:nvPr>
        </p:nvSpPr>
        <p:spPr>
          <a:xfrm>
            <a:off x="767408" y="261424"/>
            <a:ext cx="10515600" cy="1325563"/>
          </a:xfrm>
        </p:spPr>
        <p:txBody>
          <a:bodyPr>
            <a:normAutofit/>
          </a:bodyPr>
          <a:lstStyle/>
          <a:p>
            <a:r>
              <a:rPr lang="de-AT" sz="4000" dirty="0">
                <a:solidFill>
                  <a:srgbClr val="0070C0"/>
                </a:solidFill>
                <a:latin typeface="Roboto Slab" pitchFamily="2" charset="0"/>
                <a:ea typeface="Roboto Slab" pitchFamily="2" charset="0"/>
              </a:rPr>
              <a:t>Message no.1</a:t>
            </a:r>
            <a:endParaRPr lang="en-GB" sz="4000" dirty="0">
              <a:solidFill>
                <a:srgbClr val="0070C0"/>
              </a:solidFill>
              <a:latin typeface="Roboto Slab" pitchFamily="2" charset="0"/>
              <a:ea typeface="Roboto Slab" pitchFamily="2" charset="0"/>
            </a:endParaRPr>
          </a:p>
        </p:txBody>
      </p:sp>
      <p:sp>
        <p:nvSpPr>
          <p:cNvPr id="3" name="Inhaltsplatzhalter 2">
            <a:extLst>
              <a:ext uri="{FF2B5EF4-FFF2-40B4-BE49-F238E27FC236}">
                <a16:creationId xmlns:a16="http://schemas.microsoft.com/office/drawing/2014/main" id="{375A4A91-B44D-0111-052F-39F5CC93987F}"/>
              </a:ext>
            </a:extLst>
          </p:cNvPr>
          <p:cNvSpPr>
            <a:spLocks noGrp="1"/>
          </p:cNvSpPr>
          <p:nvPr>
            <p:ph idx="1"/>
          </p:nvPr>
        </p:nvSpPr>
        <p:spPr>
          <a:xfrm>
            <a:off x="767408" y="1412862"/>
            <a:ext cx="10945216" cy="4351338"/>
          </a:xfrm>
        </p:spPr>
        <p:txBody>
          <a:bodyPr/>
          <a:lstStyle/>
          <a:p>
            <a:pPr marL="0" indent="0">
              <a:buNone/>
            </a:pPr>
            <a:r>
              <a:rPr lang="de-AT" b="1" dirty="0">
                <a:solidFill>
                  <a:srgbClr val="00B0F0"/>
                </a:solidFill>
                <a:latin typeface="Roboto Slab" pitchFamily="2" charset="0"/>
                <a:ea typeface="Roboto Slab" pitchFamily="2" charset="0"/>
              </a:rPr>
              <a:t>Biological </a:t>
            </a:r>
            <a:r>
              <a:rPr lang="de-AT" b="1" dirty="0" err="1">
                <a:solidFill>
                  <a:srgbClr val="00B0F0"/>
                </a:solidFill>
                <a:latin typeface="Roboto Slab" pitchFamily="2" charset="0"/>
                <a:ea typeface="Roboto Slab" pitchFamily="2" charset="0"/>
              </a:rPr>
              <a:t>wastewater</a:t>
            </a:r>
            <a:r>
              <a:rPr lang="de-AT" b="1" dirty="0">
                <a:solidFill>
                  <a:srgbClr val="00B0F0"/>
                </a:solidFill>
                <a:latin typeface="Roboto Slab" pitchFamily="2" charset="0"/>
                <a:ea typeface="Roboto Slab" pitchFamily="2" charset="0"/>
              </a:rPr>
              <a:t> </a:t>
            </a:r>
            <a:r>
              <a:rPr lang="de-AT" b="1" dirty="0" err="1">
                <a:solidFill>
                  <a:srgbClr val="00B0F0"/>
                </a:solidFill>
                <a:latin typeface="Roboto Slab" pitchFamily="2" charset="0"/>
                <a:ea typeface="Roboto Slab" pitchFamily="2" charset="0"/>
              </a:rPr>
              <a:t>treatment</a:t>
            </a:r>
            <a:r>
              <a:rPr lang="de-AT" b="1" dirty="0">
                <a:solidFill>
                  <a:srgbClr val="00B0F0"/>
                </a:solidFill>
                <a:latin typeface="Roboto Slab" pitchFamily="2" charset="0"/>
                <a:ea typeface="Roboto Slab" pitchFamily="2" charset="0"/>
              </a:rPr>
              <a:t> </a:t>
            </a:r>
            <a:r>
              <a:rPr lang="de-AT" b="1" dirty="0" err="1">
                <a:solidFill>
                  <a:srgbClr val="00B0F0"/>
                </a:solidFill>
                <a:latin typeface="Roboto Slab" pitchFamily="2" charset="0"/>
                <a:ea typeface="Roboto Slab" pitchFamily="2" charset="0"/>
              </a:rPr>
              <a:t>is</a:t>
            </a:r>
            <a:r>
              <a:rPr lang="de-AT" b="1" dirty="0">
                <a:solidFill>
                  <a:srgbClr val="00B0F0"/>
                </a:solidFill>
                <a:latin typeface="Roboto Slab" pitchFamily="2" charset="0"/>
                <a:ea typeface="Roboto Slab" pitchFamily="2" charset="0"/>
              </a:rPr>
              <a:t> a </a:t>
            </a:r>
            <a:r>
              <a:rPr lang="de-AT" b="1" dirty="0" err="1">
                <a:solidFill>
                  <a:srgbClr val="00B0F0"/>
                </a:solidFill>
                <a:latin typeface="Roboto Slab" pitchFamily="2" charset="0"/>
                <a:ea typeface="Roboto Slab" pitchFamily="2" charset="0"/>
              </a:rPr>
              <a:t>core</a:t>
            </a:r>
            <a:r>
              <a:rPr lang="de-AT" b="1" dirty="0">
                <a:solidFill>
                  <a:srgbClr val="00B0F0"/>
                </a:solidFill>
                <a:latin typeface="Roboto Slab" pitchFamily="2" charset="0"/>
                <a:ea typeface="Roboto Slab" pitchFamily="2" charset="0"/>
              </a:rPr>
              <a:t> </a:t>
            </a:r>
            <a:r>
              <a:rPr lang="de-AT" b="1" dirty="0" err="1">
                <a:solidFill>
                  <a:srgbClr val="00B0F0"/>
                </a:solidFill>
                <a:latin typeface="Roboto Slab" pitchFamily="2" charset="0"/>
                <a:ea typeface="Roboto Slab" pitchFamily="2" charset="0"/>
              </a:rPr>
              <a:t>technology</a:t>
            </a:r>
            <a:r>
              <a:rPr lang="de-AT" b="1" dirty="0">
                <a:solidFill>
                  <a:srgbClr val="00B0F0"/>
                </a:solidFill>
                <a:latin typeface="Roboto Slab" pitchFamily="2" charset="0"/>
                <a:ea typeface="Roboto Slab" pitchFamily="2" charset="0"/>
              </a:rPr>
              <a:t> </a:t>
            </a:r>
            <a:r>
              <a:rPr lang="de-AT" b="1" dirty="0" err="1">
                <a:solidFill>
                  <a:srgbClr val="00B0F0"/>
                </a:solidFill>
                <a:latin typeface="Roboto Slab" pitchFamily="2" charset="0"/>
                <a:ea typeface="Roboto Slab" pitchFamily="2" charset="0"/>
              </a:rPr>
              <a:t>for</a:t>
            </a:r>
            <a:r>
              <a:rPr lang="de-AT" b="1" dirty="0">
                <a:solidFill>
                  <a:srgbClr val="00B0F0"/>
                </a:solidFill>
                <a:latin typeface="Roboto Slab" pitchFamily="2" charset="0"/>
                <a:ea typeface="Roboto Slab" pitchFamily="2" charset="0"/>
              </a:rPr>
              <a:t> </a:t>
            </a:r>
            <a:r>
              <a:rPr lang="de-AT" b="1" dirty="0" err="1">
                <a:solidFill>
                  <a:srgbClr val="00B0F0"/>
                </a:solidFill>
                <a:latin typeface="Roboto Slab" pitchFamily="2" charset="0"/>
                <a:ea typeface="Roboto Slab" pitchFamily="2" charset="0"/>
              </a:rPr>
              <a:t>sustainable</a:t>
            </a:r>
            <a:r>
              <a:rPr lang="de-AT" b="1" dirty="0">
                <a:solidFill>
                  <a:srgbClr val="00B0F0"/>
                </a:solidFill>
                <a:latin typeface="Roboto Slab" pitchFamily="2" charset="0"/>
                <a:ea typeface="Roboto Slab" pitchFamily="2" charset="0"/>
              </a:rPr>
              <a:t> </a:t>
            </a:r>
            <a:r>
              <a:rPr lang="de-AT" b="1" dirty="0" err="1">
                <a:solidFill>
                  <a:srgbClr val="00B0F0"/>
                </a:solidFill>
                <a:latin typeface="Roboto Slab" pitchFamily="2" charset="0"/>
                <a:ea typeface="Roboto Slab" pitchFamily="2" charset="0"/>
              </a:rPr>
              <a:t>water</a:t>
            </a:r>
            <a:r>
              <a:rPr lang="de-AT" b="1" dirty="0">
                <a:solidFill>
                  <a:srgbClr val="00B0F0"/>
                </a:solidFill>
                <a:latin typeface="Roboto Slab" pitchFamily="2" charset="0"/>
                <a:ea typeface="Roboto Slab" pitchFamily="2" charset="0"/>
              </a:rPr>
              <a:t> </a:t>
            </a:r>
            <a:r>
              <a:rPr lang="de-AT" b="1" dirty="0" err="1">
                <a:solidFill>
                  <a:srgbClr val="00B0F0"/>
                </a:solidFill>
                <a:latin typeface="Roboto Slab" pitchFamily="2" charset="0"/>
                <a:ea typeface="Roboto Slab" pitchFamily="2" charset="0"/>
              </a:rPr>
              <a:t>management</a:t>
            </a:r>
            <a:r>
              <a:rPr lang="de-AT" b="1" dirty="0">
                <a:solidFill>
                  <a:srgbClr val="00B0F0"/>
                </a:solidFill>
                <a:latin typeface="Roboto Slab" pitchFamily="2" charset="0"/>
                <a:ea typeface="Roboto Slab" pitchFamily="2" charset="0"/>
              </a:rPr>
              <a:t> </a:t>
            </a:r>
            <a:r>
              <a:rPr lang="de-AT" b="1" dirty="0" err="1">
                <a:solidFill>
                  <a:srgbClr val="00B0F0"/>
                </a:solidFill>
                <a:latin typeface="Roboto Slab" pitchFamily="2" charset="0"/>
                <a:ea typeface="Roboto Slab" pitchFamily="2" charset="0"/>
              </a:rPr>
              <a:t>which</a:t>
            </a:r>
            <a:r>
              <a:rPr lang="de-AT" b="1" dirty="0">
                <a:solidFill>
                  <a:srgbClr val="00B0F0"/>
                </a:solidFill>
                <a:latin typeface="Roboto Slab" pitchFamily="2" charset="0"/>
                <a:ea typeface="Roboto Slab" pitchFamily="2" charset="0"/>
              </a:rPr>
              <a:t> </a:t>
            </a:r>
            <a:r>
              <a:rPr lang="de-AT" b="1" dirty="0" err="1">
                <a:solidFill>
                  <a:srgbClr val="00B0F0"/>
                </a:solidFill>
                <a:latin typeface="Roboto Slab" pitchFamily="2" charset="0"/>
                <a:ea typeface="Roboto Slab" pitchFamily="2" charset="0"/>
              </a:rPr>
              <a:t>has</a:t>
            </a:r>
            <a:r>
              <a:rPr lang="de-AT" b="1" dirty="0">
                <a:solidFill>
                  <a:srgbClr val="00B0F0"/>
                </a:solidFill>
                <a:latin typeface="Roboto Slab" pitchFamily="2" charset="0"/>
                <a:ea typeface="Roboto Slab" pitchFamily="2" charset="0"/>
              </a:rPr>
              <a:t> a </a:t>
            </a:r>
            <a:r>
              <a:rPr lang="de-AT" b="1" dirty="0" err="1">
                <a:solidFill>
                  <a:srgbClr val="00B0F0"/>
                </a:solidFill>
                <a:latin typeface="Roboto Slab" pitchFamily="2" charset="0"/>
                <a:ea typeface="Roboto Slab" pitchFamily="2" charset="0"/>
              </a:rPr>
              <a:t>local</a:t>
            </a:r>
            <a:r>
              <a:rPr lang="de-AT" b="1" dirty="0">
                <a:solidFill>
                  <a:srgbClr val="00B0F0"/>
                </a:solidFill>
                <a:latin typeface="Roboto Slab" pitchFamily="2" charset="0"/>
                <a:ea typeface="Roboto Slab" pitchFamily="2" charset="0"/>
              </a:rPr>
              <a:t> (</a:t>
            </a:r>
            <a:r>
              <a:rPr lang="de-AT" b="1" dirty="0" err="1">
                <a:solidFill>
                  <a:srgbClr val="00B0F0"/>
                </a:solidFill>
                <a:latin typeface="Roboto Slab" pitchFamily="2" charset="0"/>
                <a:ea typeface="Roboto Slab" pitchFamily="2" charset="0"/>
              </a:rPr>
              <a:t>settlement</a:t>
            </a:r>
            <a:r>
              <a:rPr lang="de-AT" b="1" dirty="0">
                <a:solidFill>
                  <a:srgbClr val="00B0F0"/>
                </a:solidFill>
                <a:latin typeface="Roboto Slab" pitchFamily="2" charset="0"/>
                <a:ea typeface="Roboto Slab" pitchFamily="2" charset="0"/>
              </a:rPr>
              <a:t>), regional (</a:t>
            </a:r>
            <a:r>
              <a:rPr lang="de-AT" b="1" dirty="0" err="1">
                <a:solidFill>
                  <a:srgbClr val="00B0F0"/>
                </a:solidFill>
                <a:latin typeface="Roboto Slab" pitchFamily="2" charset="0"/>
                <a:ea typeface="Roboto Slab" pitchFamily="2" charset="0"/>
              </a:rPr>
              <a:t>catchment</a:t>
            </a:r>
            <a:r>
              <a:rPr lang="de-AT" b="1" dirty="0">
                <a:solidFill>
                  <a:srgbClr val="00B0F0"/>
                </a:solidFill>
                <a:latin typeface="Roboto Slab" pitchFamily="2" charset="0"/>
                <a:ea typeface="Roboto Slab" pitchFamily="2" charset="0"/>
              </a:rPr>
              <a:t>) and </a:t>
            </a:r>
            <a:r>
              <a:rPr lang="de-AT" b="1" dirty="0" err="1">
                <a:solidFill>
                  <a:srgbClr val="00B0F0"/>
                </a:solidFill>
                <a:latin typeface="Roboto Slab" pitchFamily="2" charset="0"/>
                <a:ea typeface="Roboto Slab" pitchFamily="2" charset="0"/>
              </a:rPr>
              <a:t>political</a:t>
            </a:r>
            <a:r>
              <a:rPr lang="de-AT" b="1" dirty="0">
                <a:solidFill>
                  <a:srgbClr val="00B0F0"/>
                </a:solidFill>
                <a:latin typeface="Roboto Slab" pitchFamily="2" charset="0"/>
                <a:ea typeface="Roboto Slab" pitchFamily="2" charset="0"/>
              </a:rPr>
              <a:t> (</a:t>
            </a:r>
            <a:r>
              <a:rPr lang="de-AT" b="1" dirty="0" err="1">
                <a:solidFill>
                  <a:srgbClr val="00B0F0"/>
                </a:solidFill>
                <a:latin typeface="Roboto Slab" pitchFamily="2" charset="0"/>
                <a:ea typeface="Roboto Slab" pitchFamily="2" charset="0"/>
              </a:rPr>
              <a:t>state</a:t>
            </a:r>
            <a:r>
              <a:rPr lang="de-AT" b="1" dirty="0">
                <a:solidFill>
                  <a:srgbClr val="00B0F0"/>
                </a:solidFill>
                <a:latin typeface="Roboto Slab" pitchFamily="2" charset="0"/>
                <a:ea typeface="Roboto Slab" pitchFamily="2" charset="0"/>
              </a:rPr>
              <a:t>) </a:t>
            </a:r>
            <a:r>
              <a:rPr lang="de-AT" b="1" dirty="0" err="1">
                <a:solidFill>
                  <a:srgbClr val="00B0F0"/>
                </a:solidFill>
                <a:latin typeface="Roboto Slab" pitchFamily="2" charset="0"/>
                <a:ea typeface="Roboto Slab" pitchFamily="2" charset="0"/>
              </a:rPr>
              <a:t>dimension</a:t>
            </a:r>
            <a:r>
              <a:rPr lang="de-AT" b="1" dirty="0">
                <a:solidFill>
                  <a:srgbClr val="00B0F0"/>
                </a:solidFill>
                <a:latin typeface="Roboto Slab" pitchFamily="2" charset="0"/>
                <a:ea typeface="Roboto Slab" pitchFamily="2" charset="0"/>
              </a:rPr>
              <a:t>.</a:t>
            </a:r>
            <a:endParaRPr lang="en-GB" b="1" dirty="0">
              <a:solidFill>
                <a:srgbClr val="00B0F0"/>
              </a:solidFill>
              <a:latin typeface="Roboto Slab" pitchFamily="2" charset="0"/>
              <a:ea typeface="Roboto Slab" pitchFamily="2" charset="0"/>
            </a:endParaRPr>
          </a:p>
        </p:txBody>
      </p:sp>
      <p:pic>
        <p:nvPicPr>
          <p:cNvPr id="4" name="Grafik 3">
            <a:extLst>
              <a:ext uri="{FF2B5EF4-FFF2-40B4-BE49-F238E27FC236}">
                <a16:creationId xmlns:a16="http://schemas.microsoft.com/office/drawing/2014/main" id="{2C1886D8-3322-F4FE-2F06-790B91FC94BF}"/>
              </a:ext>
            </a:extLst>
          </p:cNvPr>
          <p:cNvPicPr>
            <a:picLocks noChangeAspect="1"/>
          </p:cNvPicPr>
          <p:nvPr/>
        </p:nvPicPr>
        <p:blipFill>
          <a:blip r:embed="rId3"/>
          <a:stretch>
            <a:fillRect/>
          </a:stretch>
        </p:blipFill>
        <p:spPr>
          <a:xfrm>
            <a:off x="839416" y="2996952"/>
            <a:ext cx="4735842" cy="3501008"/>
          </a:xfrm>
          <a:prstGeom prst="rect">
            <a:avLst/>
          </a:prstGeom>
        </p:spPr>
      </p:pic>
      <p:pic>
        <p:nvPicPr>
          <p:cNvPr id="5" name="Grafik 4">
            <a:extLst>
              <a:ext uri="{FF2B5EF4-FFF2-40B4-BE49-F238E27FC236}">
                <a16:creationId xmlns:a16="http://schemas.microsoft.com/office/drawing/2014/main" id="{90EFE9B9-C7C5-346E-00F2-73DDC69315F7}"/>
              </a:ext>
            </a:extLst>
          </p:cNvPr>
          <p:cNvPicPr>
            <a:picLocks noChangeAspect="1"/>
          </p:cNvPicPr>
          <p:nvPr/>
        </p:nvPicPr>
        <p:blipFill>
          <a:blip r:embed="rId4"/>
          <a:stretch>
            <a:fillRect/>
          </a:stretch>
        </p:blipFill>
        <p:spPr>
          <a:xfrm>
            <a:off x="5519936" y="3068960"/>
            <a:ext cx="5256584" cy="3392139"/>
          </a:xfrm>
          <a:prstGeom prst="rect">
            <a:avLst/>
          </a:prstGeom>
        </p:spPr>
      </p:pic>
      <p:sp>
        <p:nvSpPr>
          <p:cNvPr id="6" name="Textfeld 5">
            <a:extLst>
              <a:ext uri="{FF2B5EF4-FFF2-40B4-BE49-F238E27FC236}">
                <a16:creationId xmlns:a16="http://schemas.microsoft.com/office/drawing/2014/main" id="{1A5E0ABD-3F63-B9AB-A5F6-0FA970116B61}"/>
              </a:ext>
            </a:extLst>
          </p:cNvPr>
          <p:cNvSpPr txBox="1"/>
          <p:nvPr/>
        </p:nvSpPr>
        <p:spPr>
          <a:xfrm>
            <a:off x="839416" y="2699628"/>
            <a:ext cx="3278462" cy="369332"/>
          </a:xfrm>
          <a:prstGeom prst="rect">
            <a:avLst/>
          </a:prstGeom>
          <a:noFill/>
        </p:spPr>
        <p:txBody>
          <a:bodyPr wrap="none" rtlCol="0">
            <a:spAutoFit/>
          </a:bodyPr>
          <a:lstStyle/>
          <a:p>
            <a:r>
              <a:rPr lang="de-AT" b="1" dirty="0">
                <a:solidFill>
                  <a:srgbClr val="002060"/>
                </a:solidFill>
                <a:latin typeface="Roboto Slab" pitchFamily="2" charset="0"/>
                <a:ea typeface="Roboto Slab" pitchFamily="2" charset="0"/>
              </a:rPr>
              <a:t>1970 </a:t>
            </a:r>
            <a:r>
              <a:rPr lang="de-AT" b="1" dirty="0" err="1">
                <a:solidFill>
                  <a:srgbClr val="002060"/>
                </a:solidFill>
                <a:latin typeface="Roboto Slab" pitchFamily="2" charset="0"/>
                <a:ea typeface="Roboto Slab" pitchFamily="2" charset="0"/>
              </a:rPr>
              <a:t>no</a:t>
            </a:r>
            <a:r>
              <a:rPr lang="de-AT" b="1" dirty="0">
                <a:solidFill>
                  <a:srgbClr val="002060"/>
                </a:solidFill>
                <a:latin typeface="Roboto Slab" pitchFamily="2" charset="0"/>
                <a:ea typeface="Roboto Slab" pitchFamily="2" charset="0"/>
              </a:rPr>
              <a:t> </a:t>
            </a:r>
            <a:r>
              <a:rPr lang="de-AT" b="1" dirty="0" err="1">
                <a:solidFill>
                  <a:srgbClr val="002060"/>
                </a:solidFill>
                <a:latin typeface="Roboto Slab" pitchFamily="2" charset="0"/>
                <a:ea typeface="Roboto Slab" pitchFamily="2" charset="0"/>
              </a:rPr>
              <a:t>biological</a:t>
            </a:r>
            <a:r>
              <a:rPr lang="de-AT" b="1" dirty="0">
                <a:solidFill>
                  <a:srgbClr val="002060"/>
                </a:solidFill>
                <a:latin typeface="Roboto Slab" pitchFamily="2" charset="0"/>
                <a:ea typeface="Roboto Slab" pitchFamily="2" charset="0"/>
              </a:rPr>
              <a:t> </a:t>
            </a:r>
            <a:r>
              <a:rPr lang="de-AT" b="1" dirty="0" err="1">
                <a:solidFill>
                  <a:srgbClr val="002060"/>
                </a:solidFill>
                <a:latin typeface="Roboto Slab" pitchFamily="2" charset="0"/>
                <a:ea typeface="Roboto Slab" pitchFamily="2" charset="0"/>
              </a:rPr>
              <a:t>treatment</a:t>
            </a:r>
            <a:endParaRPr lang="en-GB" b="1" dirty="0">
              <a:solidFill>
                <a:srgbClr val="002060"/>
              </a:solidFill>
              <a:latin typeface="Roboto Slab" pitchFamily="2" charset="0"/>
              <a:ea typeface="Roboto Slab" pitchFamily="2" charset="0"/>
            </a:endParaRPr>
          </a:p>
        </p:txBody>
      </p:sp>
      <p:sp>
        <p:nvSpPr>
          <p:cNvPr id="7" name="Textfeld 6">
            <a:extLst>
              <a:ext uri="{FF2B5EF4-FFF2-40B4-BE49-F238E27FC236}">
                <a16:creationId xmlns:a16="http://schemas.microsoft.com/office/drawing/2014/main" id="{3717D96C-649C-D704-D20D-6D7F89CA8C5B}"/>
              </a:ext>
            </a:extLst>
          </p:cNvPr>
          <p:cNvSpPr txBox="1"/>
          <p:nvPr/>
        </p:nvSpPr>
        <p:spPr>
          <a:xfrm>
            <a:off x="5504905" y="2732205"/>
            <a:ext cx="4481182" cy="369332"/>
          </a:xfrm>
          <a:prstGeom prst="rect">
            <a:avLst/>
          </a:prstGeom>
          <a:noFill/>
        </p:spPr>
        <p:txBody>
          <a:bodyPr wrap="square" rtlCol="0">
            <a:spAutoFit/>
          </a:bodyPr>
          <a:lstStyle/>
          <a:p>
            <a:r>
              <a:rPr lang="de-AT" b="1" dirty="0">
                <a:solidFill>
                  <a:srgbClr val="002060"/>
                </a:solidFill>
                <a:latin typeface="Roboto Slab" pitchFamily="2" charset="0"/>
                <a:ea typeface="Roboto Slab" pitchFamily="2" charset="0"/>
              </a:rPr>
              <a:t>1985 </a:t>
            </a:r>
            <a:r>
              <a:rPr lang="de-AT" b="1" dirty="0" err="1">
                <a:solidFill>
                  <a:srgbClr val="002060"/>
                </a:solidFill>
                <a:latin typeface="Roboto Slab" pitchFamily="2" charset="0"/>
                <a:ea typeface="Roboto Slab" pitchFamily="2" charset="0"/>
              </a:rPr>
              <a:t>biological</a:t>
            </a:r>
            <a:r>
              <a:rPr lang="de-AT" b="1" dirty="0">
                <a:solidFill>
                  <a:srgbClr val="002060"/>
                </a:solidFill>
                <a:latin typeface="Roboto Slab" pitchFamily="2" charset="0"/>
                <a:ea typeface="Roboto Slab" pitchFamily="2" charset="0"/>
              </a:rPr>
              <a:t> </a:t>
            </a:r>
            <a:r>
              <a:rPr lang="de-AT" b="1" dirty="0" err="1">
                <a:solidFill>
                  <a:srgbClr val="002060"/>
                </a:solidFill>
                <a:latin typeface="Roboto Slab" pitchFamily="2" charset="0"/>
                <a:ea typeface="Roboto Slab" pitchFamily="2" charset="0"/>
              </a:rPr>
              <a:t>treatment</a:t>
            </a:r>
            <a:r>
              <a:rPr lang="de-AT" b="1" dirty="0">
                <a:solidFill>
                  <a:srgbClr val="002060"/>
                </a:solidFill>
                <a:latin typeface="Roboto Slab" pitchFamily="2" charset="0"/>
                <a:ea typeface="Roboto Slab" pitchFamily="2" charset="0"/>
              </a:rPr>
              <a:t> in </a:t>
            </a:r>
            <a:r>
              <a:rPr lang="de-AT" b="1" dirty="0" err="1">
                <a:solidFill>
                  <a:srgbClr val="002060"/>
                </a:solidFill>
                <a:latin typeface="Roboto Slab" pitchFamily="2" charset="0"/>
                <a:ea typeface="Roboto Slab" pitchFamily="2" charset="0"/>
              </a:rPr>
              <a:t>progress</a:t>
            </a:r>
            <a:endParaRPr lang="en-GB" b="1" dirty="0">
              <a:solidFill>
                <a:srgbClr val="002060"/>
              </a:solidFill>
              <a:latin typeface="Roboto Slab" pitchFamily="2" charset="0"/>
              <a:ea typeface="Roboto Slab" pitchFamily="2" charset="0"/>
            </a:endParaRPr>
          </a:p>
        </p:txBody>
      </p:sp>
    </p:spTree>
    <p:extLst>
      <p:ext uri="{BB962C8B-B14F-4D97-AF65-F5344CB8AC3E}">
        <p14:creationId xmlns:p14="http://schemas.microsoft.com/office/powerpoint/2010/main" val="39817471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06D6F6-090C-09F7-284D-516087F139CF}"/>
              </a:ext>
            </a:extLst>
          </p:cNvPr>
          <p:cNvSpPr>
            <a:spLocks noGrp="1"/>
          </p:cNvSpPr>
          <p:nvPr>
            <p:ph type="title"/>
          </p:nvPr>
        </p:nvSpPr>
        <p:spPr>
          <a:xfrm>
            <a:off x="512980" y="404664"/>
            <a:ext cx="10874424" cy="687611"/>
          </a:xfrm>
        </p:spPr>
        <p:txBody>
          <a:bodyPr>
            <a:noAutofit/>
          </a:bodyPr>
          <a:lstStyle/>
          <a:p>
            <a:r>
              <a:rPr lang="de-AT" sz="4000" dirty="0">
                <a:latin typeface="Roboto Slab" pitchFamily="2" charset="0"/>
                <a:ea typeface="Roboto Slab" pitchFamily="2" charset="0"/>
              </a:rPr>
              <a:t>The effect of BWWT in Austria </a:t>
            </a:r>
            <a:br>
              <a:rPr lang="de-AT" sz="4000" dirty="0">
                <a:latin typeface="Roboto Slab" pitchFamily="2" charset="0"/>
                <a:ea typeface="Roboto Slab" pitchFamily="2" charset="0"/>
              </a:rPr>
            </a:br>
            <a:r>
              <a:rPr lang="de-AT" sz="4000" dirty="0">
                <a:latin typeface="Roboto Slab" pitchFamily="2" charset="0"/>
                <a:ea typeface="Roboto Slab" pitchFamily="2" charset="0"/>
              </a:rPr>
              <a:t>(high water availability)</a:t>
            </a:r>
            <a:endParaRPr lang="en-GB" sz="4000" dirty="0">
              <a:latin typeface="Roboto Slab" pitchFamily="2" charset="0"/>
              <a:ea typeface="Roboto Slab" pitchFamily="2" charset="0"/>
            </a:endParaRPr>
          </a:p>
        </p:txBody>
      </p:sp>
      <p:pic>
        <p:nvPicPr>
          <p:cNvPr id="19" name="Grafik 18">
            <a:extLst>
              <a:ext uri="{FF2B5EF4-FFF2-40B4-BE49-F238E27FC236}">
                <a16:creationId xmlns:a16="http://schemas.microsoft.com/office/drawing/2014/main" id="{7B9FAAD8-3358-1913-B9C5-B944D2AFA622}"/>
              </a:ext>
            </a:extLst>
          </p:cNvPr>
          <p:cNvPicPr>
            <a:picLocks noChangeAspect="1"/>
          </p:cNvPicPr>
          <p:nvPr/>
        </p:nvPicPr>
        <p:blipFill>
          <a:blip r:embed="rId3"/>
          <a:stretch>
            <a:fillRect/>
          </a:stretch>
        </p:blipFill>
        <p:spPr>
          <a:xfrm>
            <a:off x="479376" y="1268760"/>
            <a:ext cx="8424608" cy="5354168"/>
          </a:xfrm>
          <a:prstGeom prst="rect">
            <a:avLst/>
          </a:prstGeom>
        </p:spPr>
      </p:pic>
    </p:spTree>
    <p:extLst>
      <p:ext uri="{BB962C8B-B14F-4D97-AF65-F5344CB8AC3E}">
        <p14:creationId xmlns:p14="http://schemas.microsoft.com/office/powerpoint/2010/main" val="3587434477"/>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118</TotalTime>
  <Words>1577</Words>
  <Application>Microsoft Office PowerPoint</Application>
  <PresentationFormat>Widescreen</PresentationFormat>
  <Paragraphs>165</Paragraphs>
  <Slides>25</Slides>
  <Notes>3</Notes>
  <HiddenSlides>0</HiddenSlides>
  <MMClips>0</MMClips>
  <ScaleCrop>false</ScaleCrop>
  <HeadingPairs>
    <vt:vector size="8" baseType="variant">
      <vt:variant>
        <vt:lpstr>Fonts Used</vt:lpstr>
      </vt:variant>
      <vt:variant>
        <vt:i4>11</vt:i4>
      </vt:variant>
      <vt:variant>
        <vt:lpstr>Theme</vt:lpstr>
      </vt:variant>
      <vt:variant>
        <vt:i4>2</vt:i4>
      </vt:variant>
      <vt:variant>
        <vt:lpstr>Embedded OLE Servers</vt:lpstr>
      </vt:variant>
      <vt:variant>
        <vt:i4>1</vt:i4>
      </vt:variant>
      <vt:variant>
        <vt:lpstr>Slide Titles</vt:lpstr>
      </vt:variant>
      <vt:variant>
        <vt:i4>25</vt:i4>
      </vt:variant>
    </vt:vector>
  </HeadingPairs>
  <TitlesOfParts>
    <vt:vector size="39" baseType="lpstr">
      <vt:lpstr>DengXian</vt:lpstr>
      <vt:lpstr>SimSun</vt:lpstr>
      <vt:lpstr>Aptos</vt:lpstr>
      <vt:lpstr>Aptos Display</vt:lpstr>
      <vt:lpstr>Arial</vt:lpstr>
      <vt:lpstr>Calibri</vt:lpstr>
      <vt:lpstr>Calibri Light</vt:lpstr>
      <vt:lpstr>Roboto Slab</vt:lpstr>
      <vt:lpstr>Symbol</vt:lpstr>
      <vt:lpstr>Times New Roman</vt:lpstr>
      <vt:lpstr>Wingdings</vt:lpstr>
      <vt:lpstr>Office</vt:lpstr>
      <vt:lpstr>1_Office Theme</vt:lpstr>
      <vt:lpstr>CorelDRAW</vt:lpstr>
      <vt:lpstr>PowerPoint Presentation</vt:lpstr>
      <vt:lpstr>Introduction (1) Human influence on natural water cycle, driven by solar energy</vt:lpstr>
      <vt:lpstr>Introduction (2) </vt:lpstr>
      <vt:lpstr>Introduction (3) </vt:lpstr>
      <vt:lpstr>PowerPoint Presentation</vt:lpstr>
      <vt:lpstr>Introduction (5) </vt:lpstr>
      <vt:lpstr>Introduction (5) </vt:lpstr>
      <vt:lpstr>Message no.1</vt:lpstr>
      <vt:lpstr>The effect of BWWT in Austria  (high water availability)</vt:lpstr>
      <vt:lpstr>Message no.2</vt:lpstr>
      <vt:lpstr>Five laws of applied microbiology  in biotechnology</vt:lpstr>
      <vt:lpstr>Microorganisms do the job</vt:lpstr>
      <vt:lpstr>PowerPoint Presentation</vt:lpstr>
      <vt:lpstr>Message no.3</vt:lpstr>
      <vt:lpstr>PowerPoint Presentation</vt:lpstr>
      <vt:lpstr>Message no.4</vt:lpstr>
      <vt:lpstr>PowerPoint Presentation</vt:lpstr>
      <vt:lpstr>PowerPoint Presentation</vt:lpstr>
      <vt:lpstr>Message no.5</vt:lpstr>
      <vt:lpstr> You cannot stop production of this odorous and ugly material (sludge).</vt:lpstr>
      <vt:lpstr>PowerPoint Presentation</vt:lpstr>
      <vt:lpstr>Message no.6</vt:lpstr>
      <vt:lpstr> Human aspects</vt:lpstr>
      <vt:lpstr>Message no.7</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note lecture  Delft April 2024</dc:title>
  <dc:creator>Helmut Kroiss</dc:creator>
  <cp:lastModifiedBy>Damir Brdanovic</cp:lastModifiedBy>
  <cp:revision>23</cp:revision>
  <dcterms:created xsi:type="dcterms:W3CDTF">2024-03-13T09:27:42Z</dcterms:created>
  <dcterms:modified xsi:type="dcterms:W3CDTF">2024-04-08T08:44:23Z</dcterms:modified>
</cp:coreProperties>
</file>