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771" r:id="rId3"/>
    <p:sldId id="777" r:id="rId4"/>
    <p:sldId id="780" r:id="rId5"/>
    <p:sldId id="791" r:id="rId6"/>
    <p:sldId id="774" r:id="rId7"/>
    <p:sldId id="782" r:id="rId8"/>
    <p:sldId id="405" r:id="rId9"/>
    <p:sldId id="776" r:id="rId10"/>
    <p:sldId id="788" r:id="rId11"/>
    <p:sldId id="784" r:id="rId12"/>
    <p:sldId id="785" r:id="rId13"/>
    <p:sldId id="786" r:id="rId14"/>
    <p:sldId id="789" r:id="rId15"/>
    <p:sldId id="790" r:id="rId16"/>
    <p:sldId id="7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082"/>
    <a:srgbClr val="146B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159" d="100"/>
          <a:sy n="159" d="100"/>
        </p:scale>
        <p:origin x="3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AAC5D8-6EAF-4623-BEF0-D7FE94946B94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5DD14C-4D4D-4D0E-A45D-93E8E5BAFED9}">
      <dgm:prSet/>
      <dgm:spPr/>
      <dgm:t>
        <a:bodyPr/>
        <a:lstStyle/>
        <a:p>
          <a:r>
            <a:rPr lang="en-GB" dirty="0"/>
            <a:t>A part of primary urban infrastructure</a:t>
          </a:r>
          <a:endParaRPr lang="en-US" dirty="0"/>
        </a:p>
      </dgm:t>
    </dgm:pt>
    <dgm:pt modelId="{5AC08D4F-AAF5-435A-A1D0-63B4EEE252C3}" type="parTrans" cxnId="{8CE8C086-FB19-46CC-BCCF-15287035F96A}">
      <dgm:prSet/>
      <dgm:spPr/>
      <dgm:t>
        <a:bodyPr/>
        <a:lstStyle/>
        <a:p>
          <a:endParaRPr lang="en-US"/>
        </a:p>
      </dgm:t>
    </dgm:pt>
    <dgm:pt modelId="{52D9AC56-F427-40EB-9CBC-05496790B8E9}" type="sibTrans" cxnId="{8CE8C086-FB19-46CC-BCCF-15287035F96A}">
      <dgm:prSet/>
      <dgm:spPr/>
      <dgm:t>
        <a:bodyPr/>
        <a:lstStyle/>
        <a:p>
          <a:endParaRPr lang="en-US"/>
        </a:p>
      </dgm:t>
    </dgm:pt>
    <dgm:pt modelId="{CCA578B8-EE71-4124-9006-03162802FFBA}">
      <dgm:prSet/>
      <dgm:spPr/>
      <dgm:t>
        <a:bodyPr/>
        <a:lstStyle/>
        <a:p>
          <a:r>
            <a:rPr lang="en-GB" dirty="0"/>
            <a:t>Many physical, economic &amp; social constraints exist in design &amp; operation</a:t>
          </a:r>
          <a:endParaRPr lang="en-US" dirty="0"/>
        </a:p>
      </dgm:t>
    </dgm:pt>
    <dgm:pt modelId="{D2834BFD-5ACB-4AD5-9BE4-E79C3ACED7E1}" type="parTrans" cxnId="{FA0D32CF-1022-41C2-ABDD-EB48118FA4F8}">
      <dgm:prSet/>
      <dgm:spPr/>
      <dgm:t>
        <a:bodyPr/>
        <a:lstStyle/>
        <a:p>
          <a:endParaRPr lang="en-US"/>
        </a:p>
      </dgm:t>
    </dgm:pt>
    <dgm:pt modelId="{03C43BF5-B759-4648-A44C-53F4A4A6DC15}" type="sibTrans" cxnId="{FA0D32CF-1022-41C2-ABDD-EB48118FA4F8}">
      <dgm:prSet/>
      <dgm:spPr/>
      <dgm:t>
        <a:bodyPr/>
        <a:lstStyle/>
        <a:p>
          <a:endParaRPr lang="en-US"/>
        </a:p>
      </dgm:t>
    </dgm:pt>
    <dgm:pt modelId="{FB03BCE1-29DD-4F38-80A6-C8FD719259FD}">
      <dgm:prSet/>
      <dgm:spPr/>
      <dgm:t>
        <a:bodyPr/>
        <a:lstStyle/>
        <a:p>
          <a:r>
            <a:rPr lang="en-GB"/>
            <a:t>Located at the downstream of urban system</a:t>
          </a:r>
          <a:endParaRPr lang="en-US"/>
        </a:p>
      </dgm:t>
    </dgm:pt>
    <dgm:pt modelId="{5946D714-4E80-4EEA-ADC0-0DD167E14857}" type="parTrans" cxnId="{EB3D7CE3-A700-4EE4-AF2E-C22DD3364D66}">
      <dgm:prSet/>
      <dgm:spPr/>
      <dgm:t>
        <a:bodyPr/>
        <a:lstStyle/>
        <a:p>
          <a:endParaRPr lang="en-US"/>
        </a:p>
      </dgm:t>
    </dgm:pt>
    <dgm:pt modelId="{5562AB04-94C1-411A-B6A8-9ECD4AF32036}" type="sibTrans" cxnId="{EB3D7CE3-A700-4EE4-AF2E-C22DD3364D66}">
      <dgm:prSet/>
      <dgm:spPr/>
      <dgm:t>
        <a:bodyPr/>
        <a:lstStyle/>
        <a:p>
          <a:endParaRPr lang="en-US"/>
        </a:p>
      </dgm:t>
    </dgm:pt>
    <dgm:pt modelId="{1CD36BAC-8446-4DB8-B96E-0FC97D0A6A79}">
      <dgm:prSet/>
      <dgm:spPr/>
      <dgm:t>
        <a:bodyPr/>
        <a:lstStyle/>
        <a:p>
          <a:r>
            <a:rPr lang="en-GB" dirty="0"/>
            <a:t>Essential for comfortable life, but less visible, annoying &amp; producing little valuable matters</a:t>
          </a:r>
          <a:endParaRPr lang="en-US" dirty="0"/>
        </a:p>
      </dgm:t>
    </dgm:pt>
    <dgm:pt modelId="{8D5E9CBF-9BC4-4337-BEB2-2EC4658318C8}" type="parTrans" cxnId="{813D5AA2-8C32-49D3-B081-223A94F4450E}">
      <dgm:prSet/>
      <dgm:spPr/>
      <dgm:t>
        <a:bodyPr/>
        <a:lstStyle/>
        <a:p>
          <a:endParaRPr lang="en-US"/>
        </a:p>
      </dgm:t>
    </dgm:pt>
    <dgm:pt modelId="{17B529F8-6D56-4386-9390-4EB3F94B1F02}" type="sibTrans" cxnId="{813D5AA2-8C32-49D3-B081-223A94F4450E}">
      <dgm:prSet/>
      <dgm:spPr/>
      <dgm:t>
        <a:bodyPr/>
        <a:lstStyle/>
        <a:p>
          <a:endParaRPr lang="en-US"/>
        </a:p>
      </dgm:t>
    </dgm:pt>
    <dgm:pt modelId="{FBC24B68-E94F-4B8B-A542-BAF68DCCE60A}">
      <dgm:prSet/>
      <dgm:spPr/>
      <dgm:t>
        <a:bodyPr/>
        <a:lstStyle/>
        <a:p>
          <a:r>
            <a:rPr lang="en-GB"/>
            <a:t>An “open” ecosystem </a:t>
          </a:r>
          <a:endParaRPr lang="en-US"/>
        </a:p>
      </dgm:t>
    </dgm:pt>
    <dgm:pt modelId="{5249339D-F366-4E4C-A389-F79FB208E6B4}" type="parTrans" cxnId="{1DA28298-03E8-466D-BA54-2DAC4FBC3BCE}">
      <dgm:prSet/>
      <dgm:spPr/>
      <dgm:t>
        <a:bodyPr/>
        <a:lstStyle/>
        <a:p>
          <a:endParaRPr lang="en-US"/>
        </a:p>
      </dgm:t>
    </dgm:pt>
    <dgm:pt modelId="{A65E7FF0-8225-4B5D-AC9F-EB300C429D03}" type="sibTrans" cxnId="{1DA28298-03E8-466D-BA54-2DAC4FBC3BCE}">
      <dgm:prSet/>
      <dgm:spPr/>
      <dgm:t>
        <a:bodyPr/>
        <a:lstStyle/>
        <a:p>
          <a:endParaRPr lang="en-US"/>
        </a:p>
      </dgm:t>
    </dgm:pt>
    <dgm:pt modelId="{0C3F12E4-8AD1-4933-A7C3-37D53041353E}">
      <dgm:prSet/>
      <dgm:spPr/>
      <dgm:t>
        <a:bodyPr/>
        <a:lstStyle/>
        <a:p>
          <a:r>
            <a:rPr lang="en-GB" dirty="0"/>
            <a:t>Exposed to severe environmental selective pressures that facilitate serious biological competitions</a:t>
          </a:r>
          <a:endParaRPr lang="en-US" dirty="0"/>
        </a:p>
      </dgm:t>
    </dgm:pt>
    <dgm:pt modelId="{85CDEFA3-AA5A-4B0E-B443-4FED629F9F8E}" type="parTrans" cxnId="{01D2D59C-66A9-4210-AE4B-74504E12816E}">
      <dgm:prSet/>
      <dgm:spPr/>
      <dgm:t>
        <a:bodyPr/>
        <a:lstStyle/>
        <a:p>
          <a:endParaRPr lang="en-US"/>
        </a:p>
      </dgm:t>
    </dgm:pt>
    <dgm:pt modelId="{F230D3BE-0D0E-4EEE-BA66-CA1F87EB93DF}" type="sibTrans" cxnId="{01D2D59C-66A9-4210-AE4B-74504E12816E}">
      <dgm:prSet/>
      <dgm:spPr/>
      <dgm:t>
        <a:bodyPr/>
        <a:lstStyle/>
        <a:p>
          <a:endParaRPr lang="en-US"/>
        </a:p>
      </dgm:t>
    </dgm:pt>
    <dgm:pt modelId="{3E83E59F-31BA-4F7C-94CE-AEF006926FB6}">
      <dgm:prSet/>
      <dgm:spPr/>
      <dgm:t>
        <a:bodyPr/>
        <a:lstStyle/>
        <a:p>
          <a:r>
            <a:rPr lang="en-GB"/>
            <a:t>A technology system controlled by engineer</a:t>
          </a:r>
          <a:endParaRPr lang="en-US"/>
        </a:p>
      </dgm:t>
    </dgm:pt>
    <dgm:pt modelId="{A51F41BD-ED11-479E-8EA6-96B844AB4E15}" type="parTrans" cxnId="{A0933DD3-CDC9-45AF-93A3-3FDE0E25AB4A}">
      <dgm:prSet/>
      <dgm:spPr/>
      <dgm:t>
        <a:bodyPr/>
        <a:lstStyle/>
        <a:p>
          <a:endParaRPr lang="en-US"/>
        </a:p>
      </dgm:t>
    </dgm:pt>
    <dgm:pt modelId="{66642105-E44F-4CD9-BA91-F0ED477910FC}" type="sibTrans" cxnId="{A0933DD3-CDC9-45AF-93A3-3FDE0E25AB4A}">
      <dgm:prSet/>
      <dgm:spPr/>
      <dgm:t>
        <a:bodyPr/>
        <a:lstStyle/>
        <a:p>
          <a:endParaRPr lang="en-US"/>
        </a:p>
      </dgm:t>
    </dgm:pt>
    <dgm:pt modelId="{8685354B-83B5-4B75-9991-66F51BAD9E66}">
      <dgm:prSet/>
      <dgm:spPr/>
      <dgm:t>
        <a:bodyPr/>
        <a:lstStyle/>
        <a:p>
          <a:r>
            <a:rPr lang="en-GB" dirty="0"/>
            <a:t>Limited controllable parameters vs uncontrollable influent characteristics</a:t>
          </a:r>
          <a:endParaRPr lang="en-US" dirty="0"/>
        </a:p>
      </dgm:t>
    </dgm:pt>
    <dgm:pt modelId="{3DDC2975-B694-4031-B6C8-26D6239D91FB}" type="parTrans" cxnId="{CDF950D5-242B-4AF9-B03A-34AD755127D7}">
      <dgm:prSet/>
      <dgm:spPr/>
      <dgm:t>
        <a:bodyPr/>
        <a:lstStyle/>
        <a:p>
          <a:endParaRPr lang="en-US"/>
        </a:p>
      </dgm:t>
    </dgm:pt>
    <dgm:pt modelId="{257E31BE-D7D2-4131-8378-30154736E0CC}" type="sibTrans" cxnId="{CDF950D5-242B-4AF9-B03A-34AD755127D7}">
      <dgm:prSet/>
      <dgm:spPr/>
      <dgm:t>
        <a:bodyPr/>
        <a:lstStyle/>
        <a:p>
          <a:endParaRPr lang="en-US"/>
        </a:p>
      </dgm:t>
    </dgm:pt>
    <dgm:pt modelId="{53EA0A03-A4A5-744D-BDB5-D4A059BBD249}" type="pres">
      <dgm:prSet presAssocID="{BEAAC5D8-6EAF-4623-BEF0-D7FE94946B94}" presName="Name0" presStyleCnt="0">
        <dgm:presLayoutVars>
          <dgm:dir/>
          <dgm:animLvl val="lvl"/>
          <dgm:resizeHandles val="exact"/>
        </dgm:presLayoutVars>
      </dgm:prSet>
      <dgm:spPr/>
    </dgm:pt>
    <dgm:pt modelId="{41013EA2-B992-3249-BEC6-8088810C2373}" type="pres">
      <dgm:prSet presAssocID="{7F5DD14C-4D4D-4D0E-A45D-93E8E5BAFED9}" presName="linNode" presStyleCnt="0"/>
      <dgm:spPr/>
    </dgm:pt>
    <dgm:pt modelId="{E8538644-ADFB-5F4F-9E56-E1A482678711}" type="pres">
      <dgm:prSet presAssocID="{7F5DD14C-4D4D-4D0E-A45D-93E8E5BAFED9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42A4FE1F-3DD6-F842-8BEA-B33052522F45}" type="pres">
      <dgm:prSet presAssocID="{7F5DD14C-4D4D-4D0E-A45D-93E8E5BAFED9}" presName="descendantText" presStyleLbl="alignAccFollowNode1" presStyleIdx="0" presStyleCnt="4">
        <dgm:presLayoutVars>
          <dgm:bulletEnabled val="1"/>
        </dgm:presLayoutVars>
      </dgm:prSet>
      <dgm:spPr/>
    </dgm:pt>
    <dgm:pt modelId="{A9F5E005-74FB-D14F-8650-6A7EC1784E8E}" type="pres">
      <dgm:prSet presAssocID="{52D9AC56-F427-40EB-9CBC-05496790B8E9}" presName="sp" presStyleCnt="0"/>
      <dgm:spPr/>
    </dgm:pt>
    <dgm:pt modelId="{66E0C536-50D4-204A-B975-CD6D6B4CEFF8}" type="pres">
      <dgm:prSet presAssocID="{FB03BCE1-29DD-4F38-80A6-C8FD719259FD}" presName="linNode" presStyleCnt="0"/>
      <dgm:spPr/>
    </dgm:pt>
    <dgm:pt modelId="{4643D9A0-004D-2843-8742-319D79F317B1}" type="pres">
      <dgm:prSet presAssocID="{FB03BCE1-29DD-4F38-80A6-C8FD719259FD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2E0DED79-A0CC-8F48-A9A5-0DE3237DC7EC}" type="pres">
      <dgm:prSet presAssocID="{FB03BCE1-29DD-4F38-80A6-C8FD719259FD}" presName="descendantText" presStyleLbl="alignAccFollowNode1" presStyleIdx="1" presStyleCnt="4">
        <dgm:presLayoutVars>
          <dgm:bulletEnabled val="1"/>
        </dgm:presLayoutVars>
      </dgm:prSet>
      <dgm:spPr/>
    </dgm:pt>
    <dgm:pt modelId="{DA7A53F9-11A0-154E-97EB-8EA9462D6BA5}" type="pres">
      <dgm:prSet presAssocID="{5562AB04-94C1-411A-B6A8-9ECD4AF32036}" presName="sp" presStyleCnt="0"/>
      <dgm:spPr/>
    </dgm:pt>
    <dgm:pt modelId="{6CA3A61B-2EE2-434C-A7CC-B7373B553B37}" type="pres">
      <dgm:prSet presAssocID="{FBC24B68-E94F-4B8B-A542-BAF68DCCE60A}" presName="linNode" presStyleCnt="0"/>
      <dgm:spPr/>
    </dgm:pt>
    <dgm:pt modelId="{F87A064B-6533-E449-AE4D-8F2BFE9921E4}" type="pres">
      <dgm:prSet presAssocID="{FBC24B68-E94F-4B8B-A542-BAF68DCCE60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315AB6FD-4115-7B4C-A43F-635A1494EB68}" type="pres">
      <dgm:prSet presAssocID="{FBC24B68-E94F-4B8B-A542-BAF68DCCE60A}" presName="descendantText" presStyleLbl="alignAccFollowNode1" presStyleIdx="2" presStyleCnt="4">
        <dgm:presLayoutVars>
          <dgm:bulletEnabled val="1"/>
        </dgm:presLayoutVars>
      </dgm:prSet>
      <dgm:spPr/>
    </dgm:pt>
    <dgm:pt modelId="{1CAE7285-F74F-E443-9F50-082B190B8B0C}" type="pres">
      <dgm:prSet presAssocID="{A65E7FF0-8225-4B5D-AC9F-EB300C429D03}" presName="sp" presStyleCnt="0"/>
      <dgm:spPr/>
    </dgm:pt>
    <dgm:pt modelId="{5485D102-45EF-AB4C-8B34-6CEDCA0E2EE2}" type="pres">
      <dgm:prSet presAssocID="{3E83E59F-31BA-4F7C-94CE-AEF006926FB6}" presName="linNode" presStyleCnt="0"/>
      <dgm:spPr/>
    </dgm:pt>
    <dgm:pt modelId="{09D2F9E7-9836-674A-843B-C2757184BF66}" type="pres">
      <dgm:prSet presAssocID="{3E83E59F-31BA-4F7C-94CE-AEF006926FB6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76B61542-69F8-1741-871C-28FC0118FBC8}" type="pres">
      <dgm:prSet presAssocID="{3E83E59F-31BA-4F7C-94CE-AEF006926FB6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BF3EE027-96B7-D544-9453-D92611189B91}" type="presOf" srcId="{BEAAC5D8-6EAF-4623-BEF0-D7FE94946B94}" destId="{53EA0A03-A4A5-744D-BDB5-D4A059BBD249}" srcOrd="0" destOrd="0" presId="urn:microsoft.com/office/officeart/2005/8/layout/vList5"/>
    <dgm:cxn modelId="{75E3A846-CDE4-1244-B6B3-401BDCF7CC0E}" type="presOf" srcId="{CCA578B8-EE71-4124-9006-03162802FFBA}" destId="{42A4FE1F-3DD6-F842-8BEA-B33052522F45}" srcOrd="0" destOrd="0" presId="urn:microsoft.com/office/officeart/2005/8/layout/vList5"/>
    <dgm:cxn modelId="{CD8AD956-C5DC-D64E-B28F-37F41E98A85E}" type="presOf" srcId="{7F5DD14C-4D4D-4D0E-A45D-93E8E5BAFED9}" destId="{E8538644-ADFB-5F4F-9E56-E1A482678711}" srcOrd="0" destOrd="0" presId="urn:microsoft.com/office/officeart/2005/8/layout/vList5"/>
    <dgm:cxn modelId="{87375E84-F80C-C145-8330-5C6B462950E2}" type="presOf" srcId="{3E83E59F-31BA-4F7C-94CE-AEF006926FB6}" destId="{09D2F9E7-9836-674A-843B-C2757184BF66}" srcOrd="0" destOrd="0" presId="urn:microsoft.com/office/officeart/2005/8/layout/vList5"/>
    <dgm:cxn modelId="{8CE8C086-FB19-46CC-BCCF-15287035F96A}" srcId="{BEAAC5D8-6EAF-4623-BEF0-D7FE94946B94}" destId="{7F5DD14C-4D4D-4D0E-A45D-93E8E5BAFED9}" srcOrd="0" destOrd="0" parTransId="{5AC08D4F-AAF5-435A-A1D0-63B4EEE252C3}" sibTransId="{52D9AC56-F427-40EB-9CBC-05496790B8E9}"/>
    <dgm:cxn modelId="{1DA28298-03E8-466D-BA54-2DAC4FBC3BCE}" srcId="{BEAAC5D8-6EAF-4623-BEF0-D7FE94946B94}" destId="{FBC24B68-E94F-4B8B-A542-BAF68DCCE60A}" srcOrd="2" destOrd="0" parTransId="{5249339D-F366-4E4C-A389-F79FB208E6B4}" sibTransId="{A65E7FF0-8225-4B5D-AC9F-EB300C429D03}"/>
    <dgm:cxn modelId="{01D2D59C-66A9-4210-AE4B-74504E12816E}" srcId="{FBC24B68-E94F-4B8B-A542-BAF68DCCE60A}" destId="{0C3F12E4-8AD1-4933-A7C3-37D53041353E}" srcOrd="0" destOrd="0" parTransId="{85CDEFA3-AA5A-4B0E-B443-4FED629F9F8E}" sibTransId="{F230D3BE-0D0E-4EEE-BA66-CA1F87EB93DF}"/>
    <dgm:cxn modelId="{813D5AA2-8C32-49D3-B081-223A94F4450E}" srcId="{FB03BCE1-29DD-4F38-80A6-C8FD719259FD}" destId="{1CD36BAC-8446-4DB8-B96E-0FC97D0A6A79}" srcOrd="0" destOrd="0" parTransId="{8D5E9CBF-9BC4-4337-BEB2-2EC4658318C8}" sibTransId="{17B529F8-6D56-4386-9390-4EB3F94B1F02}"/>
    <dgm:cxn modelId="{850602A9-6EA8-6D44-8A67-AE2BD2318D04}" type="presOf" srcId="{8685354B-83B5-4B75-9991-66F51BAD9E66}" destId="{76B61542-69F8-1741-871C-28FC0118FBC8}" srcOrd="0" destOrd="0" presId="urn:microsoft.com/office/officeart/2005/8/layout/vList5"/>
    <dgm:cxn modelId="{A61F47B2-5C49-4744-9A84-C011B4ECDF5C}" type="presOf" srcId="{0C3F12E4-8AD1-4933-A7C3-37D53041353E}" destId="{315AB6FD-4115-7B4C-A43F-635A1494EB68}" srcOrd="0" destOrd="0" presId="urn:microsoft.com/office/officeart/2005/8/layout/vList5"/>
    <dgm:cxn modelId="{C252C9BC-7046-F546-984E-97CA72588934}" type="presOf" srcId="{FB03BCE1-29DD-4F38-80A6-C8FD719259FD}" destId="{4643D9A0-004D-2843-8742-319D79F317B1}" srcOrd="0" destOrd="0" presId="urn:microsoft.com/office/officeart/2005/8/layout/vList5"/>
    <dgm:cxn modelId="{A2010AC4-0588-E547-A393-A3A1620D350A}" type="presOf" srcId="{1CD36BAC-8446-4DB8-B96E-0FC97D0A6A79}" destId="{2E0DED79-A0CC-8F48-A9A5-0DE3237DC7EC}" srcOrd="0" destOrd="0" presId="urn:microsoft.com/office/officeart/2005/8/layout/vList5"/>
    <dgm:cxn modelId="{FA0D32CF-1022-41C2-ABDD-EB48118FA4F8}" srcId="{7F5DD14C-4D4D-4D0E-A45D-93E8E5BAFED9}" destId="{CCA578B8-EE71-4124-9006-03162802FFBA}" srcOrd="0" destOrd="0" parTransId="{D2834BFD-5ACB-4AD5-9BE4-E79C3ACED7E1}" sibTransId="{03C43BF5-B759-4648-A44C-53F4A4A6DC15}"/>
    <dgm:cxn modelId="{C16AE6D0-F4B5-D848-8282-67B89CA794DB}" type="presOf" srcId="{FBC24B68-E94F-4B8B-A542-BAF68DCCE60A}" destId="{F87A064B-6533-E449-AE4D-8F2BFE9921E4}" srcOrd="0" destOrd="0" presId="urn:microsoft.com/office/officeart/2005/8/layout/vList5"/>
    <dgm:cxn modelId="{A0933DD3-CDC9-45AF-93A3-3FDE0E25AB4A}" srcId="{BEAAC5D8-6EAF-4623-BEF0-D7FE94946B94}" destId="{3E83E59F-31BA-4F7C-94CE-AEF006926FB6}" srcOrd="3" destOrd="0" parTransId="{A51F41BD-ED11-479E-8EA6-96B844AB4E15}" sibTransId="{66642105-E44F-4CD9-BA91-F0ED477910FC}"/>
    <dgm:cxn modelId="{CDF950D5-242B-4AF9-B03A-34AD755127D7}" srcId="{3E83E59F-31BA-4F7C-94CE-AEF006926FB6}" destId="{8685354B-83B5-4B75-9991-66F51BAD9E66}" srcOrd="0" destOrd="0" parTransId="{3DDC2975-B694-4031-B6C8-26D6239D91FB}" sibTransId="{257E31BE-D7D2-4131-8378-30154736E0CC}"/>
    <dgm:cxn modelId="{EB3D7CE3-A700-4EE4-AF2E-C22DD3364D66}" srcId="{BEAAC5D8-6EAF-4623-BEF0-D7FE94946B94}" destId="{FB03BCE1-29DD-4F38-80A6-C8FD719259FD}" srcOrd="1" destOrd="0" parTransId="{5946D714-4E80-4EEA-ADC0-0DD167E14857}" sibTransId="{5562AB04-94C1-411A-B6A8-9ECD4AF32036}"/>
    <dgm:cxn modelId="{0AE4274B-9C6B-B440-B109-3A3CA3C13F79}" type="presParOf" srcId="{53EA0A03-A4A5-744D-BDB5-D4A059BBD249}" destId="{41013EA2-B992-3249-BEC6-8088810C2373}" srcOrd="0" destOrd="0" presId="urn:microsoft.com/office/officeart/2005/8/layout/vList5"/>
    <dgm:cxn modelId="{2A59D052-1DDE-E44A-B9B1-65935D3BB3CF}" type="presParOf" srcId="{41013EA2-B992-3249-BEC6-8088810C2373}" destId="{E8538644-ADFB-5F4F-9E56-E1A482678711}" srcOrd="0" destOrd="0" presId="urn:microsoft.com/office/officeart/2005/8/layout/vList5"/>
    <dgm:cxn modelId="{2C1D4104-D29D-F147-AE8E-8882FE8AD3CF}" type="presParOf" srcId="{41013EA2-B992-3249-BEC6-8088810C2373}" destId="{42A4FE1F-3DD6-F842-8BEA-B33052522F45}" srcOrd="1" destOrd="0" presId="urn:microsoft.com/office/officeart/2005/8/layout/vList5"/>
    <dgm:cxn modelId="{B893ACB8-6700-1344-86D7-C4CA36935DDB}" type="presParOf" srcId="{53EA0A03-A4A5-744D-BDB5-D4A059BBD249}" destId="{A9F5E005-74FB-D14F-8650-6A7EC1784E8E}" srcOrd="1" destOrd="0" presId="urn:microsoft.com/office/officeart/2005/8/layout/vList5"/>
    <dgm:cxn modelId="{8BCFD56E-16C0-FD43-94BD-B103111F7733}" type="presParOf" srcId="{53EA0A03-A4A5-744D-BDB5-D4A059BBD249}" destId="{66E0C536-50D4-204A-B975-CD6D6B4CEFF8}" srcOrd="2" destOrd="0" presId="urn:microsoft.com/office/officeart/2005/8/layout/vList5"/>
    <dgm:cxn modelId="{08F7B099-23C9-9042-9B11-8F7AF9278A2A}" type="presParOf" srcId="{66E0C536-50D4-204A-B975-CD6D6B4CEFF8}" destId="{4643D9A0-004D-2843-8742-319D79F317B1}" srcOrd="0" destOrd="0" presId="urn:microsoft.com/office/officeart/2005/8/layout/vList5"/>
    <dgm:cxn modelId="{8F3F4C40-A06B-2C40-91C4-009FD1451E6B}" type="presParOf" srcId="{66E0C536-50D4-204A-B975-CD6D6B4CEFF8}" destId="{2E0DED79-A0CC-8F48-A9A5-0DE3237DC7EC}" srcOrd="1" destOrd="0" presId="urn:microsoft.com/office/officeart/2005/8/layout/vList5"/>
    <dgm:cxn modelId="{B6183851-C27E-7542-884A-2C9D464701F5}" type="presParOf" srcId="{53EA0A03-A4A5-744D-BDB5-D4A059BBD249}" destId="{DA7A53F9-11A0-154E-97EB-8EA9462D6BA5}" srcOrd="3" destOrd="0" presId="urn:microsoft.com/office/officeart/2005/8/layout/vList5"/>
    <dgm:cxn modelId="{68CD5451-3771-0E4B-80E2-C854CB549A82}" type="presParOf" srcId="{53EA0A03-A4A5-744D-BDB5-D4A059BBD249}" destId="{6CA3A61B-2EE2-434C-A7CC-B7373B553B37}" srcOrd="4" destOrd="0" presId="urn:microsoft.com/office/officeart/2005/8/layout/vList5"/>
    <dgm:cxn modelId="{4DD01CFE-25AC-5C4C-A340-97EFC2A5F312}" type="presParOf" srcId="{6CA3A61B-2EE2-434C-A7CC-B7373B553B37}" destId="{F87A064B-6533-E449-AE4D-8F2BFE9921E4}" srcOrd="0" destOrd="0" presId="urn:microsoft.com/office/officeart/2005/8/layout/vList5"/>
    <dgm:cxn modelId="{2106AC9F-1927-5F45-82C7-F3B4A820317F}" type="presParOf" srcId="{6CA3A61B-2EE2-434C-A7CC-B7373B553B37}" destId="{315AB6FD-4115-7B4C-A43F-635A1494EB68}" srcOrd="1" destOrd="0" presId="urn:microsoft.com/office/officeart/2005/8/layout/vList5"/>
    <dgm:cxn modelId="{0F756571-12BA-044E-A26A-7792E560077D}" type="presParOf" srcId="{53EA0A03-A4A5-744D-BDB5-D4A059BBD249}" destId="{1CAE7285-F74F-E443-9F50-082B190B8B0C}" srcOrd="5" destOrd="0" presId="urn:microsoft.com/office/officeart/2005/8/layout/vList5"/>
    <dgm:cxn modelId="{D04EBF66-4544-0846-A56A-DA788F9ED96A}" type="presParOf" srcId="{53EA0A03-A4A5-744D-BDB5-D4A059BBD249}" destId="{5485D102-45EF-AB4C-8B34-6CEDCA0E2EE2}" srcOrd="6" destOrd="0" presId="urn:microsoft.com/office/officeart/2005/8/layout/vList5"/>
    <dgm:cxn modelId="{82D286EF-13D4-AC4B-AE8F-BDEAD41776FC}" type="presParOf" srcId="{5485D102-45EF-AB4C-8B34-6CEDCA0E2EE2}" destId="{09D2F9E7-9836-674A-843B-C2757184BF66}" srcOrd="0" destOrd="0" presId="urn:microsoft.com/office/officeart/2005/8/layout/vList5"/>
    <dgm:cxn modelId="{9D736D0E-7B40-FE47-A5A5-193D94EEAE79}" type="presParOf" srcId="{5485D102-45EF-AB4C-8B34-6CEDCA0E2EE2}" destId="{76B61542-69F8-1741-871C-28FC0118FBC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04238F-F1D7-466F-B048-080A42D61EF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2EC2E8-249D-479E-9EE5-0C2B10B39452}">
      <dgm:prSet custT="1"/>
      <dgm:spPr>
        <a:solidFill>
          <a:schemeClr val="tx2">
            <a:lumMod val="10000"/>
            <a:lumOff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kumimoji="1" lang="en-US" sz="4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Energy</a:t>
          </a:r>
          <a:endParaRPr lang="en-US" sz="40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gm:t>
    </dgm:pt>
    <dgm:pt modelId="{9D475A55-F493-4390-9034-E4CB7B0610CE}" type="parTrans" cxnId="{54463CF9-C350-4765-866E-DA8649BEDACB}">
      <dgm:prSet/>
      <dgm:spPr/>
      <dgm:t>
        <a:bodyPr/>
        <a:lstStyle/>
        <a:p>
          <a:endParaRPr lang="en-US"/>
        </a:p>
      </dgm:t>
    </dgm:pt>
    <dgm:pt modelId="{13DBD6FB-CF9B-4702-BFA2-30263C95C36F}" type="sibTrans" cxnId="{54463CF9-C350-4765-866E-DA8649BEDACB}">
      <dgm:prSet/>
      <dgm:spPr/>
      <dgm:t>
        <a:bodyPr/>
        <a:lstStyle/>
        <a:p>
          <a:endParaRPr lang="en-US"/>
        </a:p>
      </dgm:t>
    </dgm:pt>
    <dgm:pt modelId="{946053B4-4E15-4076-846D-1404DE0B32C2}">
      <dgm:prSet custT="1"/>
      <dgm:spPr>
        <a:solidFill>
          <a:schemeClr val="tx2">
            <a:lumMod val="10000"/>
            <a:lumOff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kumimoji="1" lang="en-US" sz="4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Heat</a:t>
          </a:r>
          <a:endParaRPr lang="en-US" sz="40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gm:t>
    </dgm:pt>
    <dgm:pt modelId="{12D30C72-65DF-4A9E-BA0F-9128D3E1D032}" type="parTrans" cxnId="{5B89F7BE-6C64-419D-A651-8D5E72D48568}">
      <dgm:prSet/>
      <dgm:spPr/>
      <dgm:t>
        <a:bodyPr/>
        <a:lstStyle/>
        <a:p>
          <a:endParaRPr lang="en-US"/>
        </a:p>
      </dgm:t>
    </dgm:pt>
    <dgm:pt modelId="{5AC12E8E-8269-4D03-8BA9-745336E09264}" type="sibTrans" cxnId="{5B89F7BE-6C64-419D-A651-8D5E72D48568}">
      <dgm:prSet/>
      <dgm:spPr/>
      <dgm:t>
        <a:bodyPr/>
        <a:lstStyle/>
        <a:p>
          <a:endParaRPr lang="en-US"/>
        </a:p>
      </dgm:t>
    </dgm:pt>
    <dgm:pt modelId="{32D302E1-D301-4177-A1CD-B9F0CE578F12}">
      <dgm:prSet custT="1"/>
      <dgm:spPr>
        <a:solidFill>
          <a:schemeClr val="tx2">
            <a:lumMod val="10000"/>
            <a:lumOff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kumimoji="1" lang="en-US" sz="4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Information</a:t>
          </a:r>
          <a:endParaRPr lang="en-US" sz="40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gm:t>
    </dgm:pt>
    <dgm:pt modelId="{3C95C104-209C-4B3F-ACE1-4919612EB593}" type="parTrans" cxnId="{80BBA7EC-EE32-4D21-9318-30E48E98C586}">
      <dgm:prSet/>
      <dgm:spPr/>
      <dgm:t>
        <a:bodyPr/>
        <a:lstStyle/>
        <a:p>
          <a:endParaRPr lang="en-US"/>
        </a:p>
      </dgm:t>
    </dgm:pt>
    <dgm:pt modelId="{C87481F6-2601-40F8-87D2-50B5B3E4E443}" type="sibTrans" cxnId="{80BBA7EC-EE32-4D21-9318-30E48E98C586}">
      <dgm:prSet/>
      <dgm:spPr/>
      <dgm:t>
        <a:bodyPr/>
        <a:lstStyle/>
        <a:p>
          <a:endParaRPr lang="en-US"/>
        </a:p>
      </dgm:t>
    </dgm:pt>
    <dgm:pt modelId="{BDCD3C91-A092-46F9-A40D-7D65BD85C530}">
      <dgm:prSet custT="1"/>
      <dgm:spPr>
        <a:solidFill>
          <a:schemeClr val="tx2">
            <a:lumMod val="10000"/>
            <a:lumOff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kumimoji="1" lang="en-US" sz="4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What else?</a:t>
          </a:r>
          <a:endParaRPr lang="en-US" sz="40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gm:t>
    </dgm:pt>
    <dgm:pt modelId="{C0081667-8517-4457-BEFE-D8F9A8FA2A58}" type="parTrans" cxnId="{64CFB921-8560-4596-8119-A35E016CE948}">
      <dgm:prSet/>
      <dgm:spPr/>
      <dgm:t>
        <a:bodyPr/>
        <a:lstStyle/>
        <a:p>
          <a:endParaRPr lang="en-US"/>
        </a:p>
      </dgm:t>
    </dgm:pt>
    <dgm:pt modelId="{BFFB4BB8-6F38-4B01-9D1D-6AFC4FE23B4A}" type="sibTrans" cxnId="{64CFB921-8560-4596-8119-A35E016CE948}">
      <dgm:prSet/>
      <dgm:spPr/>
      <dgm:t>
        <a:bodyPr/>
        <a:lstStyle/>
        <a:p>
          <a:endParaRPr lang="en-US"/>
        </a:p>
      </dgm:t>
    </dgm:pt>
    <dgm:pt modelId="{724A5AAE-1435-6B48-92B6-824A97B26100}" type="pres">
      <dgm:prSet presAssocID="{3304238F-F1D7-466F-B048-080A42D61EF3}" presName="linear" presStyleCnt="0">
        <dgm:presLayoutVars>
          <dgm:animLvl val="lvl"/>
          <dgm:resizeHandles val="exact"/>
        </dgm:presLayoutVars>
      </dgm:prSet>
      <dgm:spPr/>
    </dgm:pt>
    <dgm:pt modelId="{D87A7D87-CF5D-3542-BC0B-DABD5FF042C8}" type="pres">
      <dgm:prSet presAssocID="{6C2EC2E8-249D-479E-9EE5-0C2B10B39452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DD903A8-139C-6C4F-BFCE-8400021EB677}" type="pres">
      <dgm:prSet presAssocID="{13DBD6FB-CF9B-4702-BFA2-30263C95C36F}" presName="spacer" presStyleCnt="0"/>
      <dgm:spPr/>
    </dgm:pt>
    <dgm:pt modelId="{6D30D33D-7E58-1C48-B71A-975EFF7631A7}" type="pres">
      <dgm:prSet presAssocID="{946053B4-4E15-4076-846D-1404DE0B32C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9DF539B-8734-9843-B70C-A959D7E500CB}" type="pres">
      <dgm:prSet presAssocID="{5AC12E8E-8269-4D03-8BA9-745336E09264}" presName="spacer" presStyleCnt="0"/>
      <dgm:spPr/>
    </dgm:pt>
    <dgm:pt modelId="{49B720CD-B63E-8E41-BAEB-6DA81A73993E}" type="pres">
      <dgm:prSet presAssocID="{32D302E1-D301-4177-A1CD-B9F0CE578F1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36B74E1-66F6-4946-B08F-930EAC1959C3}" type="pres">
      <dgm:prSet presAssocID="{C87481F6-2601-40F8-87D2-50B5B3E4E443}" presName="spacer" presStyleCnt="0"/>
      <dgm:spPr/>
    </dgm:pt>
    <dgm:pt modelId="{C0BF0EF4-AA95-2F4F-A605-08999E83D4FE}" type="pres">
      <dgm:prSet presAssocID="{BDCD3C91-A092-46F9-A40D-7D65BD85C53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4CFB921-8560-4596-8119-A35E016CE948}" srcId="{3304238F-F1D7-466F-B048-080A42D61EF3}" destId="{BDCD3C91-A092-46F9-A40D-7D65BD85C530}" srcOrd="3" destOrd="0" parTransId="{C0081667-8517-4457-BEFE-D8F9A8FA2A58}" sibTransId="{BFFB4BB8-6F38-4B01-9D1D-6AFC4FE23B4A}"/>
    <dgm:cxn modelId="{7B34A766-C759-214A-80F3-8D8153842843}" type="presOf" srcId="{946053B4-4E15-4076-846D-1404DE0B32C2}" destId="{6D30D33D-7E58-1C48-B71A-975EFF7631A7}" srcOrd="0" destOrd="0" presId="urn:microsoft.com/office/officeart/2005/8/layout/vList2"/>
    <dgm:cxn modelId="{18D3A179-E800-2E48-91A1-A040F3CA1A63}" type="presOf" srcId="{32D302E1-D301-4177-A1CD-B9F0CE578F12}" destId="{49B720CD-B63E-8E41-BAEB-6DA81A73993E}" srcOrd="0" destOrd="0" presId="urn:microsoft.com/office/officeart/2005/8/layout/vList2"/>
    <dgm:cxn modelId="{0DDDE47D-8BF4-AA48-BA58-2FDCB4952944}" type="presOf" srcId="{BDCD3C91-A092-46F9-A40D-7D65BD85C530}" destId="{C0BF0EF4-AA95-2F4F-A605-08999E83D4FE}" srcOrd="0" destOrd="0" presId="urn:microsoft.com/office/officeart/2005/8/layout/vList2"/>
    <dgm:cxn modelId="{5B89F7BE-6C64-419D-A651-8D5E72D48568}" srcId="{3304238F-F1D7-466F-B048-080A42D61EF3}" destId="{946053B4-4E15-4076-846D-1404DE0B32C2}" srcOrd="1" destOrd="0" parTransId="{12D30C72-65DF-4A9E-BA0F-9128D3E1D032}" sibTransId="{5AC12E8E-8269-4D03-8BA9-745336E09264}"/>
    <dgm:cxn modelId="{B8E6E7DC-A268-FA45-9DD2-0EC9D61266D4}" type="presOf" srcId="{6C2EC2E8-249D-479E-9EE5-0C2B10B39452}" destId="{D87A7D87-CF5D-3542-BC0B-DABD5FF042C8}" srcOrd="0" destOrd="0" presId="urn:microsoft.com/office/officeart/2005/8/layout/vList2"/>
    <dgm:cxn modelId="{4D0275E8-803E-C446-8FB9-B1C6E2E3E496}" type="presOf" srcId="{3304238F-F1D7-466F-B048-080A42D61EF3}" destId="{724A5AAE-1435-6B48-92B6-824A97B26100}" srcOrd="0" destOrd="0" presId="urn:microsoft.com/office/officeart/2005/8/layout/vList2"/>
    <dgm:cxn modelId="{80BBA7EC-EE32-4D21-9318-30E48E98C586}" srcId="{3304238F-F1D7-466F-B048-080A42D61EF3}" destId="{32D302E1-D301-4177-A1CD-B9F0CE578F12}" srcOrd="2" destOrd="0" parTransId="{3C95C104-209C-4B3F-ACE1-4919612EB593}" sibTransId="{C87481F6-2601-40F8-87D2-50B5B3E4E443}"/>
    <dgm:cxn modelId="{54463CF9-C350-4765-866E-DA8649BEDACB}" srcId="{3304238F-F1D7-466F-B048-080A42D61EF3}" destId="{6C2EC2E8-249D-479E-9EE5-0C2B10B39452}" srcOrd="0" destOrd="0" parTransId="{9D475A55-F493-4390-9034-E4CB7B0610CE}" sibTransId="{13DBD6FB-CF9B-4702-BFA2-30263C95C36F}"/>
    <dgm:cxn modelId="{A9F2B2D0-28E9-C545-B439-344CA8585597}" type="presParOf" srcId="{724A5AAE-1435-6B48-92B6-824A97B26100}" destId="{D87A7D87-CF5D-3542-BC0B-DABD5FF042C8}" srcOrd="0" destOrd="0" presId="urn:microsoft.com/office/officeart/2005/8/layout/vList2"/>
    <dgm:cxn modelId="{D47B46E9-4F91-8248-B9AE-1A8AC4217984}" type="presParOf" srcId="{724A5AAE-1435-6B48-92B6-824A97B26100}" destId="{4DD903A8-139C-6C4F-BFCE-8400021EB677}" srcOrd="1" destOrd="0" presId="urn:microsoft.com/office/officeart/2005/8/layout/vList2"/>
    <dgm:cxn modelId="{D5F4E88A-25A6-704B-8A80-FB5D624417A1}" type="presParOf" srcId="{724A5AAE-1435-6B48-92B6-824A97B26100}" destId="{6D30D33D-7E58-1C48-B71A-975EFF7631A7}" srcOrd="2" destOrd="0" presId="urn:microsoft.com/office/officeart/2005/8/layout/vList2"/>
    <dgm:cxn modelId="{1901C845-13F6-7D44-814E-EDF0AC60A911}" type="presParOf" srcId="{724A5AAE-1435-6B48-92B6-824A97B26100}" destId="{09DF539B-8734-9843-B70C-A959D7E500CB}" srcOrd="3" destOrd="0" presId="urn:microsoft.com/office/officeart/2005/8/layout/vList2"/>
    <dgm:cxn modelId="{AC3A6B14-B8AA-9A46-AFE6-BD3D03C4F819}" type="presParOf" srcId="{724A5AAE-1435-6B48-92B6-824A97B26100}" destId="{49B720CD-B63E-8E41-BAEB-6DA81A73993E}" srcOrd="4" destOrd="0" presId="urn:microsoft.com/office/officeart/2005/8/layout/vList2"/>
    <dgm:cxn modelId="{F30E3506-55FC-D240-A9E3-33EFA04DA978}" type="presParOf" srcId="{724A5AAE-1435-6B48-92B6-824A97B26100}" destId="{C36B74E1-66F6-4946-B08F-930EAC1959C3}" srcOrd="5" destOrd="0" presId="urn:microsoft.com/office/officeart/2005/8/layout/vList2"/>
    <dgm:cxn modelId="{15B9AC53-C45E-6046-80F9-0D1606D1BEF5}" type="presParOf" srcId="{724A5AAE-1435-6B48-92B6-824A97B26100}" destId="{C0BF0EF4-AA95-2F4F-A605-08999E83D4F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45A26F-47E3-4D5D-BEB0-4913D76D2FC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049DC9-A955-4D0F-AF26-37464A2DD626}">
      <dgm:prSet custT="1"/>
      <dgm:spPr>
        <a:solidFill>
          <a:schemeClr val="tx2">
            <a:lumMod val="10000"/>
            <a:lumOff val="9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kumimoji="1" lang="en-US" sz="2000" dirty="0">
              <a:latin typeface="Roboto Slab" pitchFamily="2" charset="0"/>
              <a:ea typeface="Roboto Slab" pitchFamily="2" charset="0"/>
            </a:rPr>
            <a:t>Do not stay in the traditional field of wastewater treatment technologies, but look out for possible various interfaces with other social functions.</a:t>
          </a:r>
          <a:endParaRPr lang="en-US" sz="2000" dirty="0">
            <a:latin typeface="Roboto Slab" pitchFamily="2" charset="0"/>
            <a:ea typeface="Roboto Slab" pitchFamily="2" charset="0"/>
          </a:endParaRPr>
        </a:p>
      </dgm:t>
    </dgm:pt>
    <dgm:pt modelId="{A0504B47-F60F-4AA0-9828-256B4F7AEAE2}" type="parTrans" cxnId="{829DDE9B-EE69-4222-B547-B3432400D5F1}">
      <dgm:prSet/>
      <dgm:spPr/>
      <dgm:t>
        <a:bodyPr/>
        <a:lstStyle/>
        <a:p>
          <a:endParaRPr lang="en-US" sz="2000"/>
        </a:p>
      </dgm:t>
    </dgm:pt>
    <dgm:pt modelId="{1EFB387F-54E1-4E81-B5AE-3997FB83FD2E}" type="sibTrans" cxnId="{829DDE9B-EE69-4222-B547-B3432400D5F1}">
      <dgm:prSet/>
      <dgm:spPr/>
      <dgm:t>
        <a:bodyPr/>
        <a:lstStyle/>
        <a:p>
          <a:endParaRPr lang="en-US" sz="2000"/>
        </a:p>
      </dgm:t>
    </dgm:pt>
    <dgm:pt modelId="{AB697F43-1EF5-4FB5-A08A-31B91A9D1FD9}">
      <dgm:prSet custT="1"/>
      <dgm:spPr/>
      <dgm:t>
        <a:bodyPr/>
        <a:lstStyle/>
        <a:p>
          <a:pPr>
            <a:lnSpc>
              <a:spcPct val="100000"/>
            </a:lnSpc>
          </a:pPr>
          <a:r>
            <a:rPr kumimoji="1" lang="en-US" sz="2000" dirty="0">
              <a:latin typeface="Roboto Slab" pitchFamily="2" charset="0"/>
              <a:ea typeface="Roboto Slab" pitchFamily="2" charset="0"/>
            </a:rPr>
            <a:t>Intentional changes of frames through which you watch wastewater treatment facilities may bring you new insights that might give you fantastic ideas for future innovation.</a:t>
          </a:r>
          <a:endParaRPr lang="en-US" sz="2000" dirty="0">
            <a:latin typeface="Roboto Slab" pitchFamily="2" charset="0"/>
            <a:ea typeface="Roboto Slab" pitchFamily="2" charset="0"/>
          </a:endParaRPr>
        </a:p>
      </dgm:t>
    </dgm:pt>
    <dgm:pt modelId="{C9992632-6F24-4FF1-87BA-8E1EAB35398B}" type="parTrans" cxnId="{E2625B72-4A0E-4B4C-93AF-5FD5A7FD1017}">
      <dgm:prSet/>
      <dgm:spPr/>
      <dgm:t>
        <a:bodyPr/>
        <a:lstStyle/>
        <a:p>
          <a:endParaRPr lang="en-US" sz="2000"/>
        </a:p>
      </dgm:t>
    </dgm:pt>
    <dgm:pt modelId="{32DA7268-9FC9-42A6-8657-11BBBA9711FD}" type="sibTrans" cxnId="{E2625B72-4A0E-4B4C-93AF-5FD5A7FD1017}">
      <dgm:prSet/>
      <dgm:spPr/>
      <dgm:t>
        <a:bodyPr/>
        <a:lstStyle/>
        <a:p>
          <a:endParaRPr lang="en-US" sz="2000"/>
        </a:p>
      </dgm:t>
    </dgm:pt>
    <dgm:pt modelId="{7F19BBF7-DDD6-4CB6-8E3B-450C038CE913}">
      <dgm:prSet custT="1"/>
      <dgm:spPr/>
      <dgm:t>
        <a:bodyPr/>
        <a:lstStyle/>
        <a:p>
          <a:pPr>
            <a:lnSpc>
              <a:spcPct val="100000"/>
            </a:lnSpc>
          </a:pPr>
          <a:r>
            <a:rPr kumimoji="1" lang="en-US" sz="2000" dirty="0">
              <a:latin typeface="Roboto Slab" pitchFamily="2" charset="0"/>
              <a:ea typeface="Roboto Slab" pitchFamily="2" charset="0"/>
            </a:rPr>
            <a:t>Be flexible in thinking, and brave enough for changes.</a:t>
          </a:r>
          <a:endParaRPr lang="en-US" sz="2000" dirty="0">
            <a:latin typeface="Roboto Slab" pitchFamily="2" charset="0"/>
            <a:ea typeface="Roboto Slab" pitchFamily="2" charset="0"/>
          </a:endParaRPr>
        </a:p>
      </dgm:t>
    </dgm:pt>
    <dgm:pt modelId="{C07CF033-483C-486E-B59A-12E26E49BC72}" type="parTrans" cxnId="{0E4D5595-39E2-411A-935C-556088EC12D7}">
      <dgm:prSet/>
      <dgm:spPr/>
      <dgm:t>
        <a:bodyPr/>
        <a:lstStyle/>
        <a:p>
          <a:endParaRPr lang="en-US" sz="2000"/>
        </a:p>
      </dgm:t>
    </dgm:pt>
    <dgm:pt modelId="{52B350D4-3D4E-48C7-8139-3B37868404C4}" type="sibTrans" cxnId="{0E4D5595-39E2-411A-935C-556088EC12D7}">
      <dgm:prSet/>
      <dgm:spPr/>
      <dgm:t>
        <a:bodyPr/>
        <a:lstStyle/>
        <a:p>
          <a:endParaRPr lang="en-US" sz="2000"/>
        </a:p>
      </dgm:t>
    </dgm:pt>
    <dgm:pt modelId="{AABF4E46-87FB-4B3D-9C51-F4AD2877B63A}" type="pres">
      <dgm:prSet presAssocID="{4B45A26F-47E3-4D5D-BEB0-4913D76D2FCF}" presName="root" presStyleCnt="0">
        <dgm:presLayoutVars>
          <dgm:dir/>
          <dgm:resizeHandles val="exact"/>
        </dgm:presLayoutVars>
      </dgm:prSet>
      <dgm:spPr/>
    </dgm:pt>
    <dgm:pt modelId="{7A57A8F2-01D9-4AB0-948A-B04B657568F0}" type="pres">
      <dgm:prSet presAssocID="{71049DC9-A955-4D0F-AF26-37464A2DD626}" presName="compNode" presStyleCnt="0"/>
      <dgm:spPr/>
    </dgm:pt>
    <dgm:pt modelId="{1A8D64A7-A24A-4242-9943-D93A83C420F0}" type="pres">
      <dgm:prSet presAssocID="{71049DC9-A955-4D0F-AF26-37464A2DD626}" presName="bgRect" presStyleLbl="bgShp" presStyleIdx="0" presStyleCnt="3"/>
      <dgm:spPr>
        <a:solidFill>
          <a:schemeClr val="tx2">
            <a:lumMod val="10000"/>
            <a:lumOff val="90000"/>
          </a:schemeClr>
        </a:solidFill>
      </dgm:spPr>
    </dgm:pt>
    <dgm:pt modelId="{A5B5A214-637E-4477-B677-E511663AA0BE}" type="pres">
      <dgm:prSet presAssocID="{71049DC9-A955-4D0F-AF26-37464A2DD62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流し台"/>
        </a:ext>
      </dgm:extLst>
    </dgm:pt>
    <dgm:pt modelId="{E9B0B810-6652-4CC6-BB27-E6F1A7F271DF}" type="pres">
      <dgm:prSet presAssocID="{71049DC9-A955-4D0F-AF26-37464A2DD626}" presName="spaceRect" presStyleCnt="0"/>
      <dgm:spPr/>
    </dgm:pt>
    <dgm:pt modelId="{CDD6BCEF-7391-4257-9EDD-CC5EBCD09D23}" type="pres">
      <dgm:prSet presAssocID="{71049DC9-A955-4D0F-AF26-37464A2DD626}" presName="parTx" presStyleLbl="revTx" presStyleIdx="0" presStyleCnt="3">
        <dgm:presLayoutVars>
          <dgm:chMax val="0"/>
          <dgm:chPref val="0"/>
        </dgm:presLayoutVars>
      </dgm:prSet>
      <dgm:spPr/>
    </dgm:pt>
    <dgm:pt modelId="{A79B0334-B091-4A55-ABD9-1D78CCB657BC}" type="pres">
      <dgm:prSet presAssocID="{1EFB387F-54E1-4E81-B5AE-3997FB83FD2E}" presName="sibTrans" presStyleCnt="0"/>
      <dgm:spPr/>
    </dgm:pt>
    <dgm:pt modelId="{ECA60726-66B5-4A36-9CA7-901CDFD5C9A1}" type="pres">
      <dgm:prSet presAssocID="{AB697F43-1EF5-4FB5-A08A-31B91A9D1FD9}" presName="compNode" presStyleCnt="0"/>
      <dgm:spPr/>
    </dgm:pt>
    <dgm:pt modelId="{6BB4EB09-4A4D-4AAA-80E5-E8E864D09FF0}" type="pres">
      <dgm:prSet presAssocID="{AB697F43-1EF5-4FB5-A08A-31B91A9D1FD9}" presName="bgRect" presStyleLbl="bgShp" presStyleIdx="1" presStyleCnt="3"/>
      <dgm:spPr>
        <a:solidFill>
          <a:schemeClr val="tx2">
            <a:lumMod val="10000"/>
            <a:lumOff val="90000"/>
          </a:schemeClr>
        </a:solidFill>
      </dgm:spPr>
    </dgm:pt>
    <dgm:pt modelId="{07123AF1-2406-41F1-825C-9F0D07B615EC}" type="pres">
      <dgm:prSet presAssocID="{AB697F43-1EF5-4FB5-A08A-31B91A9D1FD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電球"/>
        </a:ext>
      </dgm:extLst>
    </dgm:pt>
    <dgm:pt modelId="{79207B03-5D8F-4FAD-8592-57164C6E1705}" type="pres">
      <dgm:prSet presAssocID="{AB697F43-1EF5-4FB5-A08A-31B91A9D1FD9}" presName="spaceRect" presStyleCnt="0"/>
      <dgm:spPr/>
    </dgm:pt>
    <dgm:pt modelId="{6CAE475D-D173-4A73-9E26-A81522ED24EF}" type="pres">
      <dgm:prSet presAssocID="{AB697F43-1EF5-4FB5-A08A-31B91A9D1FD9}" presName="parTx" presStyleLbl="revTx" presStyleIdx="1" presStyleCnt="3">
        <dgm:presLayoutVars>
          <dgm:chMax val="0"/>
          <dgm:chPref val="0"/>
        </dgm:presLayoutVars>
      </dgm:prSet>
      <dgm:spPr/>
    </dgm:pt>
    <dgm:pt modelId="{447BB0A5-8AD5-44A3-AFB7-5EF6BF8907EE}" type="pres">
      <dgm:prSet presAssocID="{32DA7268-9FC9-42A6-8657-11BBBA9711FD}" presName="sibTrans" presStyleCnt="0"/>
      <dgm:spPr/>
    </dgm:pt>
    <dgm:pt modelId="{DF41CF65-4011-4E1B-9D41-52B4F8D00533}" type="pres">
      <dgm:prSet presAssocID="{7F19BBF7-DDD6-4CB6-8E3B-450C038CE913}" presName="compNode" presStyleCnt="0"/>
      <dgm:spPr/>
    </dgm:pt>
    <dgm:pt modelId="{1F3C6500-B7B9-4C46-8157-96D9A4398BEF}" type="pres">
      <dgm:prSet presAssocID="{7F19BBF7-DDD6-4CB6-8E3B-450C038CE913}" presName="bgRect" presStyleLbl="bgShp" presStyleIdx="2" presStyleCnt="3"/>
      <dgm:spPr>
        <a:solidFill>
          <a:schemeClr val="tx2">
            <a:lumMod val="10000"/>
            <a:lumOff val="90000"/>
          </a:schemeClr>
        </a:solidFill>
      </dgm:spPr>
    </dgm:pt>
    <dgm:pt modelId="{52D90182-2611-4E45-9498-DF3FFC125014}" type="pres">
      <dgm:prSet presAssocID="{7F19BBF7-DDD6-4CB6-8E3B-450C038CE91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ライオン"/>
        </a:ext>
      </dgm:extLst>
    </dgm:pt>
    <dgm:pt modelId="{50A76F1C-E02D-42B4-A68E-A42821C4A64F}" type="pres">
      <dgm:prSet presAssocID="{7F19BBF7-DDD6-4CB6-8E3B-450C038CE913}" presName="spaceRect" presStyleCnt="0"/>
      <dgm:spPr/>
    </dgm:pt>
    <dgm:pt modelId="{868C1639-5942-4929-BA61-80455BB4CDB3}" type="pres">
      <dgm:prSet presAssocID="{7F19BBF7-DDD6-4CB6-8E3B-450C038CE913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8FCA100-3448-4DBD-BB80-6A04F4E1F931}" type="presOf" srcId="{71049DC9-A955-4D0F-AF26-37464A2DD626}" destId="{CDD6BCEF-7391-4257-9EDD-CC5EBCD09D23}" srcOrd="0" destOrd="0" presId="urn:microsoft.com/office/officeart/2018/2/layout/IconVerticalSolidList"/>
    <dgm:cxn modelId="{8877503D-8FCA-472B-B199-4E61C995B34A}" type="presOf" srcId="{7F19BBF7-DDD6-4CB6-8E3B-450C038CE913}" destId="{868C1639-5942-4929-BA61-80455BB4CDB3}" srcOrd="0" destOrd="0" presId="urn:microsoft.com/office/officeart/2018/2/layout/IconVerticalSolidList"/>
    <dgm:cxn modelId="{2FB5264B-1AD3-4FCA-902B-9C6C6637DC1C}" type="presOf" srcId="{4B45A26F-47E3-4D5D-BEB0-4913D76D2FCF}" destId="{AABF4E46-87FB-4B3D-9C51-F4AD2877B63A}" srcOrd="0" destOrd="0" presId="urn:microsoft.com/office/officeart/2018/2/layout/IconVerticalSolidList"/>
    <dgm:cxn modelId="{E2625B72-4A0E-4B4C-93AF-5FD5A7FD1017}" srcId="{4B45A26F-47E3-4D5D-BEB0-4913D76D2FCF}" destId="{AB697F43-1EF5-4FB5-A08A-31B91A9D1FD9}" srcOrd="1" destOrd="0" parTransId="{C9992632-6F24-4FF1-87BA-8E1EAB35398B}" sibTransId="{32DA7268-9FC9-42A6-8657-11BBBA9711FD}"/>
    <dgm:cxn modelId="{0E4D5595-39E2-411A-935C-556088EC12D7}" srcId="{4B45A26F-47E3-4D5D-BEB0-4913D76D2FCF}" destId="{7F19BBF7-DDD6-4CB6-8E3B-450C038CE913}" srcOrd="2" destOrd="0" parTransId="{C07CF033-483C-486E-B59A-12E26E49BC72}" sibTransId="{52B350D4-3D4E-48C7-8139-3B37868404C4}"/>
    <dgm:cxn modelId="{829DDE9B-EE69-4222-B547-B3432400D5F1}" srcId="{4B45A26F-47E3-4D5D-BEB0-4913D76D2FCF}" destId="{71049DC9-A955-4D0F-AF26-37464A2DD626}" srcOrd="0" destOrd="0" parTransId="{A0504B47-F60F-4AA0-9828-256B4F7AEAE2}" sibTransId="{1EFB387F-54E1-4E81-B5AE-3997FB83FD2E}"/>
    <dgm:cxn modelId="{29B9C3F1-1097-4670-8736-88CFB6052C8D}" type="presOf" srcId="{AB697F43-1EF5-4FB5-A08A-31B91A9D1FD9}" destId="{6CAE475D-D173-4A73-9E26-A81522ED24EF}" srcOrd="0" destOrd="0" presId="urn:microsoft.com/office/officeart/2018/2/layout/IconVerticalSolidList"/>
    <dgm:cxn modelId="{AE770CDC-2BD7-4343-8C83-FA1CA5459B4E}" type="presParOf" srcId="{AABF4E46-87FB-4B3D-9C51-F4AD2877B63A}" destId="{7A57A8F2-01D9-4AB0-948A-B04B657568F0}" srcOrd="0" destOrd="0" presId="urn:microsoft.com/office/officeart/2018/2/layout/IconVerticalSolidList"/>
    <dgm:cxn modelId="{BF140E11-9AC7-443C-8F16-4168F8271909}" type="presParOf" srcId="{7A57A8F2-01D9-4AB0-948A-B04B657568F0}" destId="{1A8D64A7-A24A-4242-9943-D93A83C420F0}" srcOrd="0" destOrd="0" presId="urn:microsoft.com/office/officeart/2018/2/layout/IconVerticalSolidList"/>
    <dgm:cxn modelId="{6CF74695-C754-4574-892E-3D32AEA0C161}" type="presParOf" srcId="{7A57A8F2-01D9-4AB0-948A-B04B657568F0}" destId="{A5B5A214-637E-4477-B677-E511663AA0BE}" srcOrd="1" destOrd="0" presId="urn:microsoft.com/office/officeart/2018/2/layout/IconVerticalSolidList"/>
    <dgm:cxn modelId="{63428B46-9E2A-4102-8764-880CC6D93532}" type="presParOf" srcId="{7A57A8F2-01D9-4AB0-948A-B04B657568F0}" destId="{E9B0B810-6652-4CC6-BB27-E6F1A7F271DF}" srcOrd="2" destOrd="0" presId="urn:microsoft.com/office/officeart/2018/2/layout/IconVerticalSolidList"/>
    <dgm:cxn modelId="{68C499E9-5334-4061-8225-EE60861BCC4F}" type="presParOf" srcId="{7A57A8F2-01D9-4AB0-948A-B04B657568F0}" destId="{CDD6BCEF-7391-4257-9EDD-CC5EBCD09D23}" srcOrd="3" destOrd="0" presId="urn:microsoft.com/office/officeart/2018/2/layout/IconVerticalSolidList"/>
    <dgm:cxn modelId="{B10143E9-0A44-4046-B757-45BB84318BCD}" type="presParOf" srcId="{AABF4E46-87FB-4B3D-9C51-F4AD2877B63A}" destId="{A79B0334-B091-4A55-ABD9-1D78CCB657BC}" srcOrd="1" destOrd="0" presId="urn:microsoft.com/office/officeart/2018/2/layout/IconVerticalSolidList"/>
    <dgm:cxn modelId="{0BAB2BE3-F367-4E2C-9307-1958868D6947}" type="presParOf" srcId="{AABF4E46-87FB-4B3D-9C51-F4AD2877B63A}" destId="{ECA60726-66B5-4A36-9CA7-901CDFD5C9A1}" srcOrd="2" destOrd="0" presId="urn:microsoft.com/office/officeart/2018/2/layout/IconVerticalSolidList"/>
    <dgm:cxn modelId="{32391ED7-1E01-4BBB-8B76-A1CA26772759}" type="presParOf" srcId="{ECA60726-66B5-4A36-9CA7-901CDFD5C9A1}" destId="{6BB4EB09-4A4D-4AAA-80E5-E8E864D09FF0}" srcOrd="0" destOrd="0" presId="urn:microsoft.com/office/officeart/2018/2/layout/IconVerticalSolidList"/>
    <dgm:cxn modelId="{EBE81D0D-7921-42DE-AEE1-CC98920AF44D}" type="presParOf" srcId="{ECA60726-66B5-4A36-9CA7-901CDFD5C9A1}" destId="{07123AF1-2406-41F1-825C-9F0D07B615EC}" srcOrd="1" destOrd="0" presId="urn:microsoft.com/office/officeart/2018/2/layout/IconVerticalSolidList"/>
    <dgm:cxn modelId="{EA1A3322-0318-47AE-B329-695D61A019FF}" type="presParOf" srcId="{ECA60726-66B5-4A36-9CA7-901CDFD5C9A1}" destId="{79207B03-5D8F-4FAD-8592-57164C6E1705}" srcOrd="2" destOrd="0" presId="urn:microsoft.com/office/officeart/2018/2/layout/IconVerticalSolidList"/>
    <dgm:cxn modelId="{B70E6BDC-7C38-40BE-B669-0A164C7683DD}" type="presParOf" srcId="{ECA60726-66B5-4A36-9CA7-901CDFD5C9A1}" destId="{6CAE475D-D173-4A73-9E26-A81522ED24EF}" srcOrd="3" destOrd="0" presId="urn:microsoft.com/office/officeart/2018/2/layout/IconVerticalSolidList"/>
    <dgm:cxn modelId="{9FB9FDA9-3E02-4C87-9C61-E7D07ABA0AD9}" type="presParOf" srcId="{AABF4E46-87FB-4B3D-9C51-F4AD2877B63A}" destId="{447BB0A5-8AD5-44A3-AFB7-5EF6BF8907EE}" srcOrd="3" destOrd="0" presId="urn:microsoft.com/office/officeart/2018/2/layout/IconVerticalSolidList"/>
    <dgm:cxn modelId="{4673DF06-AA24-459D-A167-0FC51CB1ECB1}" type="presParOf" srcId="{AABF4E46-87FB-4B3D-9C51-F4AD2877B63A}" destId="{DF41CF65-4011-4E1B-9D41-52B4F8D00533}" srcOrd="4" destOrd="0" presId="urn:microsoft.com/office/officeart/2018/2/layout/IconVerticalSolidList"/>
    <dgm:cxn modelId="{91ABB0D3-022C-45D0-866D-448BEC0986F6}" type="presParOf" srcId="{DF41CF65-4011-4E1B-9D41-52B4F8D00533}" destId="{1F3C6500-B7B9-4C46-8157-96D9A4398BEF}" srcOrd="0" destOrd="0" presId="urn:microsoft.com/office/officeart/2018/2/layout/IconVerticalSolidList"/>
    <dgm:cxn modelId="{588FDD22-06C6-4696-9A86-CAFACD2D9765}" type="presParOf" srcId="{DF41CF65-4011-4E1B-9D41-52B4F8D00533}" destId="{52D90182-2611-4E45-9498-DF3FFC125014}" srcOrd="1" destOrd="0" presId="urn:microsoft.com/office/officeart/2018/2/layout/IconVerticalSolidList"/>
    <dgm:cxn modelId="{A41D9AA0-307A-439E-8568-106B96680D1E}" type="presParOf" srcId="{DF41CF65-4011-4E1B-9D41-52B4F8D00533}" destId="{50A76F1C-E02D-42B4-A68E-A42821C4A64F}" srcOrd="2" destOrd="0" presId="urn:microsoft.com/office/officeart/2018/2/layout/IconVerticalSolidList"/>
    <dgm:cxn modelId="{57D8F7E1-271B-4813-AFBC-083C8BF230EF}" type="presParOf" srcId="{DF41CF65-4011-4E1B-9D41-52B4F8D00533}" destId="{868C1639-5942-4929-BA61-80455BB4CDB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A4FE1F-3DD6-F842-8BEA-B33052522F45}">
      <dsp:nvSpPr>
        <dsp:cNvPr id="0" name=""/>
        <dsp:cNvSpPr/>
      </dsp:nvSpPr>
      <dsp:spPr>
        <a:xfrm rot="5400000">
          <a:off x="6731621" y="-2839081"/>
          <a:ext cx="83797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Many physical, economic &amp; social constraints exist in design &amp; operation</a:t>
          </a:r>
          <a:endParaRPr lang="en-US" sz="2300" kern="1200" dirty="0"/>
        </a:p>
      </dsp:txBody>
      <dsp:txXfrm rot="-5400000">
        <a:off x="3785615" y="147831"/>
        <a:ext cx="6689078" cy="756160"/>
      </dsp:txXfrm>
    </dsp:sp>
    <dsp:sp modelId="{E8538644-ADFB-5F4F-9E56-E1A482678711}">
      <dsp:nvSpPr>
        <dsp:cNvPr id="0" name=""/>
        <dsp:cNvSpPr/>
      </dsp:nvSpPr>
      <dsp:spPr>
        <a:xfrm>
          <a:off x="0" y="2177"/>
          <a:ext cx="3785616" cy="10474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A part of primary urban infrastructure</a:t>
          </a:r>
          <a:endParaRPr lang="en-US" sz="2400" kern="1200" dirty="0"/>
        </a:p>
      </dsp:txBody>
      <dsp:txXfrm>
        <a:off x="51133" y="53310"/>
        <a:ext cx="3683350" cy="945199"/>
      </dsp:txXfrm>
    </dsp:sp>
    <dsp:sp modelId="{2E0DED79-A0CC-8F48-A9A5-0DE3237DC7EC}">
      <dsp:nvSpPr>
        <dsp:cNvPr id="0" name=""/>
        <dsp:cNvSpPr/>
      </dsp:nvSpPr>
      <dsp:spPr>
        <a:xfrm rot="5400000">
          <a:off x="6731621" y="-1739242"/>
          <a:ext cx="83797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Essential for comfortable life, but less visible, annoying &amp; producing little valuable matters</a:t>
          </a:r>
          <a:endParaRPr lang="en-US" sz="2300" kern="1200" dirty="0"/>
        </a:p>
      </dsp:txBody>
      <dsp:txXfrm rot="-5400000">
        <a:off x="3785615" y="1247670"/>
        <a:ext cx="6689078" cy="756160"/>
      </dsp:txXfrm>
    </dsp:sp>
    <dsp:sp modelId="{4643D9A0-004D-2843-8742-319D79F317B1}">
      <dsp:nvSpPr>
        <dsp:cNvPr id="0" name=""/>
        <dsp:cNvSpPr/>
      </dsp:nvSpPr>
      <dsp:spPr>
        <a:xfrm>
          <a:off x="0" y="1102016"/>
          <a:ext cx="3785616" cy="10474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Located at the downstream of urban system</a:t>
          </a:r>
          <a:endParaRPr lang="en-US" sz="2400" kern="1200"/>
        </a:p>
      </dsp:txBody>
      <dsp:txXfrm>
        <a:off x="51133" y="1153149"/>
        <a:ext cx="3683350" cy="945199"/>
      </dsp:txXfrm>
    </dsp:sp>
    <dsp:sp modelId="{315AB6FD-4115-7B4C-A43F-635A1494EB68}">
      <dsp:nvSpPr>
        <dsp:cNvPr id="0" name=""/>
        <dsp:cNvSpPr/>
      </dsp:nvSpPr>
      <dsp:spPr>
        <a:xfrm rot="5400000">
          <a:off x="6731621" y="-639403"/>
          <a:ext cx="83797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Exposed to severe environmental selective pressures that facilitate serious biological competitions</a:t>
          </a:r>
          <a:endParaRPr lang="en-US" sz="2300" kern="1200" dirty="0"/>
        </a:p>
      </dsp:txBody>
      <dsp:txXfrm rot="-5400000">
        <a:off x="3785615" y="2347509"/>
        <a:ext cx="6689078" cy="756160"/>
      </dsp:txXfrm>
    </dsp:sp>
    <dsp:sp modelId="{F87A064B-6533-E449-AE4D-8F2BFE9921E4}">
      <dsp:nvSpPr>
        <dsp:cNvPr id="0" name=""/>
        <dsp:cNvSpPr/>
      </dsp:nvSpPr>
      <dsp:spPr>
        <a:xfrm>
          <a:off x="0" y="2201855"/>
          <a:ext cx="3785616" cy="10474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An “open” ecosystem </a:t>
          </a:r>
          <a:endParaRPr lang="en-US" sz="2400" kern="1200"/>
        </a:p>
      </dsp:txBody>
      <dsp:txXfrm>
        <a:off x="51133" y="2252988"/>
        <a:ext cx="3683350" cy="945199"/>
      </dsp:txXfrm>
    </dsp:sp>
    <dsp:sp modelId="{76B61542-69F8-1741-871C-28FC0118FBC8}">
      <dsp:nvSpPr>
        <dsp:cNvPr id="0" name=""/>
        <dsp:cNvSpPr/>
      </dsp:nvSpPr>
      <dsp:spPr>
        <a:xfrm rot="5400000">
          <a:off x="6731621" y="460435"/>
          <a:ext cx="83797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Limited controllable parameters vs uncontrollable influent characteristics</a:t>
          </a:r>
          <a:endParaRPr lang="en-US" sz="2300" kern="1200" dirty="0"/>
        </a:p>
      </dsp:txBody>
      <dsp:txXfrm rot="-5400000">
        <a:off x="3785615" y="3447347"/>
        <a:ext cx="6689078" cy="756160"/>
      </dsp:txXfrm>
    </dsp:sp>
    <dsp:sp modelId="{09D2F9E7-9836-674A-843B-C2757184BF66}">
      <dsp:nvSpPr>
        <dsp:cNvPr id="0" name=""/>
        <dsp:cNvSpPr/>
      </dsp:nvSpPr>
      <dsp:spPr>
        <a:xfrm>
          <a:off x="0" y="3301694"/>
          <a:ext cx="3785616" cy="10474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 technology system controlled by engineer</a:t>
          </a:r>
          <a:endParaRPr lang="en-US" sz="2400" kern="1200"/>
        </a:p>
      </dsp:txBody>
      <dsp:txXfrm>
        <a:off x="51133" y="3352827"/>
        <a:ext cx="3683350" cy="9451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7A7D87-CF5D-3542-BC0B-DABD5FF042C8}">
      <dsp:nvSpPr>
        <dsp:cNvPr id="0" name=""/>
        <dsp:cNvSpPr/>
      </dsp:nvSpPr>
      <dsp:spPr>
        <a:xfrm>
          <a:off x="0" y="3241"/>
          <a:ext cx="6866656" cy="1179360"/>
        </a:xfrm>
        <a:prstGeom prst="roundRect">
          <a:avLst/>
        </a:prstGeom>
        <a:solidFill>
          <a:schemeClr val="tx2">
            <a:lumMod val="10000"/>
            <a:lumOff val="9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4000" kern="12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Energy</a:t>
          </a:r>
          <a:endParaRPr lang="en-US" sz="4000" kern="12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sp:txBody>
      <dsp:txXfrm>
        <a:off x="57572" y="60813"/>
        <a:ext cx="6751512" cy="1064216"/>
      </dsp:txXfrm>
    </dsp:sp>
    <dsp:sp modelId="{6D30D33D-7E58-1C48-B71A-975EFF7631A7}">
      <dsp:nvSpPr>
        <dsp:cNvPr id="0" name=""/>
        <dsp:cNvSpPr/>
      </dsp:nvSpPr>
      <dsp:spPr>
        <a:xfrm>
          <a:off x="0" y="1364041"/>
          <a:ext cx="6866656" cy="1179360"/>
        </a:xfrm>
        <a:prstGeom prst="roundRect">
          <a:avLst/>
        </a:prstGeom>
        <a:solidFill>
          <a:schemeClr val="tx2">
            <a:lumMod val="10000"/>
            <a:lumOff val="9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4000" kern="12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Heat</a:t>
          </a:r>
          <a:endParaRPr lang="en-US" sz="4000" kern="12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sp:txBody>
      <dsp:txXfrm>
        <a:off x="57572" y="1421613"/>
        <a:ext cx="6751512" cy="1064216"/>
      </dsp:txXfrm>
    </dsp:sp>
    <dsp:sp modelId="{49B720CD-B63E-8E41-BAEB-6DA81A73993E}">
      <dsp:nvSpPr>
        <dsp:cNvPr id="0" name=""/>
        <dsp:cNvSpPr/>
      </dsp:nvSpPr>
      <dsp:spPr>
        <a:xfrm>
          <a:off x="0" y="2724841"/>
          <a:ext cx="6866656" cy="1179360"/>
        </a:xfrm>
        <a:prstGeom prst="roundRect">
          <a:avLst/>
        </a:prstGeom>
        <a:solidFill>
          <a:schemeClr val="tx2">
            <a:lumMod val="10000"/>
            <a:lumOff val="9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4000" kern="12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Information</a:t>
          </a:r>
          <a:endParaRPr lang="en-US" sz="4000" kern="12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sp:txBody>
      <dsp:txXfrm>
        <a:off x="57572" y="2782413"/>
        <a:ext cx="6751512" cy="1064216"/>
      </dsp:txXfrm>
    </dsp:sp>
    <dsp:sp modelId="{C0BF0EF4-AA95-2F4F-A605-08999E83D4FE}">
      <dsp:nvSpPr>
        <dsp:cNvPr id="0" name=""/>
        <dsp:cNvSpPr/>
      </dsp:nvSpPr>
      <dsp:spPr>
        <a:xfrm>
          <a:off x="0" y="4085641"/>
          <a:ext cx="6866656" cy="1179360"/>
        </a:xfrm>
        <a:prstGeom prst="roundRect">
          <a:avLst/>
        </a:prstGeom>
        <a:solidFill>
          <a:schemeClr val="tx2">
            <a:lumMod val="10000"/>
            <a:lumOff val="9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4000" kern="12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rPr>
            <a:t>What else?</a:t>
          </a:r>
          <a:endParaRPr lang="en-US" sz="4000" kern="1200" dirty="0">
            <a:solidFill>
              <a:schemeClr val="accent1"/>
            </a:solidFill>
            <a:latin typeface="Roboto Slab" pitchFamily="2" charset="0"/>
            <a:ea typeface="Roboto Slab" pitchFamily="2" charset="0"/>
          </a:endParaRPr>
        </a:p>
      </dsp:txBody>
      <dsp:txXfrm>
        <a:off x="57572" y="4143213"/>
        <a:ext cx="6751512" cy="10642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D64A7-A24A-4242-9943-D93A83C420F0}">
      <dsp:nvSpPr>
        <dsp:cNvPr id="0" name=""/>
        <dsp:cNvSpPr/>
      </dsp:nvSpPr>
      <dsp:spPr>
        <a:xfrm>
          <a:off x="0" y="2264"/>
          <a:ext cx="10515600" cy="1031775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B5A214-637E-4477-B677-E511663AA0BE}">
      <dsp:nvSpPr>
        <dsp:cNvPr id="0" name=""/>
        <dsp:cNvSpPr/>
      </dsp:nvSpPr>
      <dsp:spPr>
        <a:xfrm>
          <a:off x="312111" y="234414"/>
          <a:ext cx="568031" cy="5674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D6BCEF-7391-4257-9EDD-CC5EBCD09D23}">
      <dsp:nvSpPr>
        <dsp:cNvPr id="0" name=""/>
        <dsp:cNvSpPr/>
      </dsp:nvSpPr>
      <dsp:spPr>
        <a:xfrm>
          <a:off x="1192254" y="2264"/>
          <a:ext cx="9180980" cy="1032783"/>
        </a:xfrm>
        <a:prstGeom prst="rect">
          <a:avLst/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303" tIns="109303" rIns="109303" bIns="109303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2000" kern="1200" dirty="0">
              <a:latin typeface="Roboto Slab" pitchFamily="2" charset="0"/>
              <a:ea typeface="Roboto Slab" pitchFamily="2" charset="0"/>
            </a:rPr>
            <a:t>Do not stay in the traditional field of wastewater treatment technologies, but look out for possible various interfaces with other social functions.</a:t>
          </a:r>
          <a:endParaRPr lang="en-US" sz="2000" kern="1200" dirty="0">
            <a:latin typeface="Roboto Slab" pitchFamily="2" charset="0"/>
            <a:ea typeface="Roboto Slab" pitchFamily="2" charset="0"/>
          </a:endParaRPr>
        </a:p>
      </dsp:txBody>
      <dsp:txXfrm>
        <a:off x="1192254" y="2264"/>
        <a:ext cx="9180980" cy="1032783"/>
      </dsp:txXfrm>
    </dsp:sp>
    <dsp:sp modelId="{6BB4EB09-4A4D-4AAA-80E5-E8E864D09FF0}">
      <dsp:nvSpPr>
        <dsp:cNvPr id="0" name=""/>
        <dsp:cNvSpPr/>
      </dsp:nvSpPr>
      <dsp:spPr>
        <a:xfrm>
          <a:off x="0" y="1246901"/>
          <a:ext cx="10515600" cy="1031775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123AF1-2406-41F1-825C-9F0D07B615EC}">
      <dsp:nvSpPr>
        <dsp:cNvPr id="0" name=""/>
        <dsp:cNvSpPr/>
      </dsp:nvSpPr>
      <dsp:spPr>
        <a:xfrm>
          <a:off x="312111" y="1479051"/>
          <a:ext cx="568031" cy="5674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AE475D-D173-4A73-9E26-A81522ED24EF}">
      <dsp:nvSpPr>
        <dsp:cNvPr id="0" name=""/>
        <dsp:cNvSpPr/>
      </dsp:nvSpPr>
      <dsp:spPr>
        <a:xfrm>
          <a:off x="1192254" y="1246901"/>
          <a:ext cx="9180980" cy="103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303" tIns="109303" rIns="109303" bIns="109303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2000" kern="1200" dirty="0">
              <a:latin typeface="Roboto Slab" pitchFamily="2" charset="0"/>
              <a:ea typeface="Roboto Slab" pitchFamily="2" charset="0"/>
            </a:rPr>
            <a:t>Intentional changes of frames through which you watch wastewater treatment facilities may bring you new insights that might give you fantastic ideas for future innovation.</a:t>
          </a:r>
          <a:endParaRPr lang="en-US" sz="2000" kern="1200" dirty="0">
            <a:latin typeface="Roboto Slab" pitchFamily="2" charset="0"/>
            <a:ea typeface="Roboto Slab" pitchFamily="2" charset="0"/>
          </a:endParaRPr>
        </a:p>
      </dsp:txBody>
      <dsp:txXfrm>
        <a:off x="1192254" y="1246901"/>
        <a:ext cx="9180980" cy="1032783"/>
      </dsp:txXfrm>
    </dsp:sp>
    <dsp:sp modelId="{1F3C6500-B7B9-4C46-8157-96D9A4398BEF}">
      <dsp:nvSpPr>
        <dsp:cNvPr id="0" name=""/>
        <dsp:cNvSpPr/>
      </dsp:nvSpPr>
      <dsp:spPr>
        <a:xfrm>
          <a:off x="0" y="2491538"/>
          <a:ext cx="10515600" cy="1031775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90182-2611-4E45-9498-DF3FFC125014}">
      <dsp:nvSpPr>
        <dsp:cNvPr id="0" name=""/>
        <dsp:cNvSpPr/>
      </dsp:nvSpPr>
      <dsp:spPr>
        <a:xfrm>
          <a:off x="312111" y="2723687"/>
          <a:ext cx="568031" cy="5674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C1639-5942-4929-BA61-80455BB4CDB3}">
      <dsp:nvSpPr>
        <dsp:cNvPr id="0" name=""/>
        <dsp:cNvSpPr/>
      </dsp:nvSpPr>
      <dsp:spPr>
        <a:xfrm>
          <a:off x="1192254" y="2491538"/>
          <a:ext cx="9180980" cy="103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303" tIns="109303" rIns="109303" bIns="109303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2000" kern="1200" dirty="0">
              <a:latin typeface="Roboto Slab" pitchFamily="2" charset="0"/>
              <a:ea typeface="Roboto Slab" pitchFamily="2" charset="0"/>
            </a:rPr>
            <a:t>Be flexible in thinking, and brave enough for changes.</a:t>
          </a:r>
          <a:endParaRPr lang="en-US" sz="2000" kern="1200" dirty="0">
            <a:latin typeface="Roboto Slab" pitchFamily="2" charset="0"/>
            <a:ea typeface="Roboto Slab" pitchFamily="2" charset="0"/>
          </a:endParaRPr>
        </a:p>
      </dsp:txBody>
      <dsp:txXfrm>
        <a:off x="1192254" y="2491538"/>
        <a:ext cx="9180980" cy="1032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46837-696E-46C7-8966-54440ED126BF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37DEE-8D80-4796-9500-EDD3270F655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96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17D47E00-6C69-4523-990C-063D1359604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1221A64-6119-43DC-8DA9-87FF4710C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z="180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0C7E6993-CC33-45C4-AF96-2B0B4DF1F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69CE8B-97A7-4AEC-A662-129D831796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908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7E94C8-0DD0-6D6B-E26B-E73443060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75ACFD3-ABB1-8993-9AD0-0A1BEDCAA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C268FD-CC3F-8728-34BF-C1E9A83EA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5B0D43-C591-6FEC-7EAB-F1CB6D9D5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814839-7936-DD0F-816F-301CC88F4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3768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3FE78-71E4-A3B2-1B85-D2E1D173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C4DFC7E-42E8-29A4-3619-89D9C67205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383279F-A3AE-52DD-D628-88ECFB848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95327B-3B88-8A51-F589-DA9113BDA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0B3566E-FD1F-B153-BF8F-84741109D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00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4C58996-61E2-6299-439D-5E0C614542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5CFD18-EAEC-8DEB-85C0-55A8B7EEBB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4E6DFB-E135-B803-0FA5-1666605AC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6B582B-7D59-DAB1-9090-BA289E115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FA2512-F8B1-4F03-486F-2A9EDD185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201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DF881-1729-46C6-B143-98A9035C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456459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128196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848102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498089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882132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804600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411941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29008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603D8B-8631-E46F-3274-4866D63DA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D28169-CC81-032F-7B96-EE9ACF2CA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E50514-D509-AE8F-184B-B49C1F71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F39306-5709-A470-D45D-3ABF2A668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95D0DB-BB4B-EA69-FE03-0168BC28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408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060052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737895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75846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828630-BC1B-A9A1-A70F-7D71256A1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E041EEC-1691-EF98-CAA0-6CF293E8A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62AF62-E98C-1E5D-057C-0028FD333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CF07BF-65F7-8DE9-CBE8-8513C57AA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B6194FF-EE9C-F8FB-C910-149B05E72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29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F61B29-873A-8940-23DF-054C9DCB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F538797-77CB-95E2-2EDF-8E55F6C3EB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EEC0F85-3C9B-7212-F5C5-AF43927FAE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3BAF338-7424-F594-26E3-018C1BA48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F2F3B8B-FCD5-D3C5-0073-F791A6C6B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4C0795C-42A6-9EE6-1EEE-6DF40FCB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994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90DD3E-55C3-62B0-496C-0C419D43D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F8EEFE-5AAE-226F-5EB3-114F17C68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52BF94-82FA-52A5-B006-7A93014F5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0801EDC-9BDF-2841-122F-193EEF47A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53C8B25-5235-8C0E-46D3-539B7A089E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36A7F31-7A3D-BA00-9AB4-C817B61EF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AAA1840-1406-C1B5-C890-99ACD1489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2EFFFEA-AA3F-988D-BC7C-F12562F15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5561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19F583-FE8F-CC1A-E12A-FFD5310CF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4535132-9A4C-C6CA-D6C2-FD36B0217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1D21987-FA93-1EA1-2987-065E0ADD4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B43162-A4BC-F957-FEE8-9EDF4FEA0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5844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326A3F-1348-5E42-8D20-C43434FBE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9032E27-BA9D-5F98-9576-FBF35CE74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E9A8E1-E56E-1CE8-8D24-E3792E204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240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30A3BB-CA3F-CDAD-1B07-ED93605C4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083C18-310F-6869-FFA8-9991DD509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8DB199-C7A0-8A7C-A8E4-B4C46A03C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86709D-01D3-D10D-6249-9C10DF100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0CFADAD-A195-8631-9C9A-36B8D66BF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7A6FCF6-A0B7-9B23-9BCC-7B4BFA1DB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690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D1C0E2-D821-1F4B-2121-0E30FFB7A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025AED6-B499-F0C9-90F5-33F65C9CB3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36203C6-7085-E899-CF50-4ABD9E12F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96390C0-A20D-BCF3-DCF3-E287906E8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0D9F51F-1CB5-32D8-2FD5-6161E11C6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A0B94C-DE8A-178E-E55B-DB9D5D50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654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20EC131-26E7-BEDD-15DE-BB802C1C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FB6508-5DFC-47DF-86E9-9D353D5AB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364343-B114-D2E9-3719-743C6C44B9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CA64AF-B7B1-437D-BF6B-074C7D97AB99}" type="datetimeFigureOut">
              <a:rPr lang="en-GB" smtClean="0"/>
              <a:t>28/05/2024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1D0D33-7264-6609-5CEA-61F8CBDA0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89C8F8-A50D-0C01-66B6-73DB1AF59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36DF19-FA9E-48D9-93D8-3778AD11965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70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19121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>
            <a:extLst>
              <a:ext uri="{FF2B5EF4-FFF2-40B4-BE49-F238E27FC236}">
                <a16:creationId xmlns:a16="http://schemas.microsoft.com/office/drawing/2014/main" id="{3B143519-D100-4DC4-B946-EBDF6F156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857250"/>
            <a:ext cx="6532562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Course on Wastewater Treatment Developments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Biological Wastewater Treatment as a Technological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Mino Takashi</a:t>
            </a:r>
            <a:endParaRPr kumimoji="0" lang="en-US" altLang="zh-CN" sz="28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050" name="Picture 2" descr="University logo gets (slightly) new look from April | The University of  Tokyo">
            <a:extLst>
              <a:ext uri="{FF2B5EF4-FFF2-40B4-BE49-F238E27FC236}">
                <a16:creationId xmlns:a16="http://schemas.microsoft.com/office/drawing/2014/main" id="{39155B18-B8CD-4FDE-8F3B-73A89BE5A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494" y="5462836"/>
            <a:ext cx="2092746" cy="139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099630"/>
      </p:ext>
    </p:extLst>
  </p:cSld>
  <p:clrMapOvr>
    <a:masterClrMapping/>
  </p:clrMapOvr>
  <p:transition spd="slow" advTm="32533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角丸四角形 38">
            <a:extLst>
              <a:ext uri="{FF2B5EF4-FFF2-40B4-BE49-F238E27FC236}">
                <a16:creationId xmlns:a16="http://schemas.microsoft.com/office/drawing/2014/main" id="{A62C4414-2BDB-6ACA-F27A-3CC4EC2C6930}"/>
              </a:ext>
            </a:extLst>
          </p:cNvPr>
          <p:cNvSpPr/>
          <p:nvPr/>
        </p:nvSpPr>
        <p:spPr>
          <a:xfrm>
            <a:off x="4107257" y="707911"/>
            <a:ext cx="3860951" cy="2721089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41" name="角丸四角形 40">
            <a:extLst>
              <a:ext uri="{FF2B5EF4-FFF2-40B4-BE49-F238E27FC236}">
                <a16:creationId xmlns:a16="http://schemas.microsoft.com/office/drawing/2014/main" id="{1BDA6AB4-C3A0-DF1B-C735-2DF822DF6DE2}"/>
              </a:ext>
            </a:extLst>
          </p:cNvPr>
          <p:cNvSpPr/>
          <p:nvPr/>
        </p:nvSpPr>
        <p:spPr>
          <a:xfrm>
            <a:off x="4079776" y="3517735"/>
            <a:ext cx="3860951" cy="2721089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43" name="角丸四角形 42">
            <a:extLst>
              <a:ext uri="{FF2B5EF4-FFF2-40B4-BE49-F238E27FC236}">
                <a16:creationId xmlns:a16="http://schemas.microsoft.com/office/drawing/2014/main" id="{395C6DDA-4284-F466-B226-7ECC6FF7E003}"/>
              </a:ext>
            </a:extLst>
          </p:cNvPr>
          <p:cNvSpPr/>
          <p:nvPr/>
        </p:nvSpPr>
        <p:spPr>
          <a:xfrm>
            <a:off x="8166548" y="719472"/>
            <a:ext cx="3860951" cy="2721089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45" name="角丸四角形 44">
            <a:extLst>
              <a:ext uri="{FF2B5EF4-FFF2-40B4-BE49-F238E27FC236}">
                <a16:creationId xmlns:a16="http://schemas.microsoft.com/office/drawing/2014/main" id="{F846591F-89B6-397A-3736-EBB2F1842028}"/>
              </a:ext>
            </a:extLst>
          </p:cNvPr>
          <p:cNvSpPr/>
          <p:nvPr/>
        </p:nvSpPr>
        <p:spPr>
          <a:xfrm>
            <a:off x="8164798" y="3517735"/>
            <a:ext cx="3860951" cy="2721089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latin typeface="Roboto Slab" pitchFamily="2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7608B19-C0FD-5637-C582-35DFF6E71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764704"/>
            <a:ext cx="3518402" cy="257556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36E8138-9F6C-968F-3460-A04C880F1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766045"/>
            <a:ext cx="3483609" cy="255615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FE3974C-7055-419B-234F-F3813BEA5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4324" y="3645024"/>
            <a:ext cx="3357337" cy="2556154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275D2AF9-C69E-77C6-62F9-B7B786AE80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208" y="3609150"/>
            <a:ext cx="4126525" cy="2556153"/>
          </a:xfrm>
          <a:prstGeom prst="rect">
            <a:avLst/>
          </a:prstGeom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76A6D0F-7E51-C13E-0D4E-3AC503599356}"/>
              </a:ext>
            </a:extLst>
          </p:cNvPr>
          <p:cNvSpPr/>
          <p:nvPr/>
        </p:nvSpPr>
        <p:spPr>
          <a:xfrm>
            <a:off x="8965" y="11561"/>
            <a:ext cx="393576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37" name="タイトル 1">
            <a:extLst>
              <a:ext uri="{FF2B5EF4-FFF2-40B4-BE49-F238E27FC236}">
                <a16:creationId xmlns:a16="http://schemas.microsoft.com/office/drawing/2014/main" id="{D7CD6D95-16A8-12D5-A16B-E29C9F20FAB3}"/>
              </a:ext>
            </a:extLst>
          </p:cNvPr>
          <p:cNvSpPr txBox="1">
            <a:spLocks/>
          </p:cNvSpPr>
          <p:nvPr/>
        </p:nvSpPr>
        <p:spPr>
          <a:xfrm>
            <a:off x="523762" y="2492896"/>
            <a:ext cx="31683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2. BWT seen as material flows</a:t>
            </a:r>
            <a:endParaRPr kumimoji="1" lang="ja-JP" altLang="en-US" sz="2800" dirty="0">
              <a:solidFill>
                <a:schemeClr val="tx2">
                  <a:lumMod val="10000"/>
                  <a:lumOff val="90000"/>
                </a:schemeClr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89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角丸四角形 7">
            <a:extLst>
              <a:ext uri="{FF2B5EF4-FFF2-40B4-BE49-F238E27FC236}">
                <a16:creationId xmlns:a16="http://schemas.microsoft.com/office/drawing/2014/main" id="{B1F550D4-3A3A-D552-36EF-09A1F79B4181}"/>
              </a:ext>
            </a:extLst>
          </p:cNvPr>
          <p:cNvSpPr/>
          <p:nvPr/>
        </p:nvSpPr>
        <p:spPr>
          <a:xfrm>
            <a:off x="4546603" y="476672"/>
            <a:ext cx="7128792" cy="1368152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Roboto Slab" pitchFamily="2" charset="0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E439C0C4-CB75-D644-C7FE-E1295308D705}"/>
              </a:ext>
            </a:extLst>
          </p:cNvPr>
          <p:cNvSpPr/>
          <p:nvPr/>
        </p:nvSpPr>
        <p:spPr>
          <a:xfrm>
            <a:off x="4522128" y="1955776"/>
            <a:ext cx="7128792" cy="1656183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Roboto Slab" pitchFamily="2" charset="0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C26D650A-0A5F-4328-2500-7D30DCA78968}"/>
              </a:ext>
            </a:extLst>
          </p:cNvPr>
          <p:cNvSpPr/>
          <p:nvPr/>
        </p:nvSpPr>
        <p:spPr>
          <a:xfrm>
            <a:off x="4522128" y="3722911"/>
            <a:ext cx="7128792" cy="1401218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Roboto Slab" pitchFamily="2" charset="0"/>
            </a:endParaRP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E3BBEAD5-9824-305D-FC92-8EE3F2911E79}"/>
              </a:ext>
            </a:extLst>
          </p:cNvPr>
          <p:cNvSpPr/>
          <p:nvPr/>
        </p:nvSpPr>
        <p:spPr>
          <a:xfrm>
            <a:off x="4546603" y="5235080"/>
            <a:ext cx="7128792" cy="1146247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Roboto Slab" pitchFamily="2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A9A49AF-BC81-25D0-AFDA-EE976BE89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019" y="476672"/>
            <a:ext cx="6697960" cy="6048672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Reflection of Human Life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Materials excreted from human body and used in our life can be transported in domestic wastewaters and are </a:t>
            </a:r>
            <a:r>
              <a:rPr kumimoji="1" lang="en-US" altLang="ja-JP" sz="2000" b="1" dirty="0">
                <a:solidFill>
                  <a:srgbClr val="FF0000"/>
                </a:solidFill>
                <a:latin typeface="Roboto Slab" pitchFamily="2" charset="0"/>
                <a:ea typeface="Roboto Slab" pitchFamily="2" charset="0"/>
              </a:rPr>
              <a:t>converged to WWTP</a:t>
            </a: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.</a:t>
            </a:r>
          </a:p>
          <a:p>
            <a:pPr marL="457200" lvl="1" indent="0">
              <a:lnSpc>
                <a:spcPts val="2400"/>
              </a:lnSpc>
              <a:spcBef>
                <a:spcPts val="0"/>
              </a:spcBef>
              <a:buNone/>
            </a:pPr>
            <a:endParaRPr kumimoji="1" lang="en-US" altLang="ja-JP" sz="2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Chemicals, toxins, harmful materials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Heavy metals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Antibiotics, endocrine Disrupters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Micro-plastics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Radioactivity</a:t>
            </a:r>
          </a:p>
          <a:p>
            <a:pPr marL="457200" lvl="1" indent="0">
              <a:lnSpc>
                <a:spcPts val="2400"/>
              </a:lnSpc>
              <a:spcBef>
                <a:spcPts val="0"/>
              </a:spcBef>
              <a:buNone/>
            </a:pPr>
            <a:endParaRPr kumimoji="1" lang="en-US" altLang="ja-JP" sz="2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Pathogenic microorganisms and Viruses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Gastroenteritis-causing viruses (norovirus, adenovirus, rotavirus, etc.)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COVID-19 virus</a:t>
            </a:r>
          </a:p>
          <a:p>
            <a:pPr marL="457200" lvl="1" indent="0">
              <a:lnSpc>
                <a:spcPts val="2400"/>
              </a:lnSpc>
              <a:spcBef>
                <a:spcPts val="0"/>
              </a:spcBef>
              <a:buNone/>
            </a:pPr>
            <a:endParaRPr kumimoji="1" lang="en-US" altLang="ja-JP" sz="2000" dirty="0">
              <a:solidFill>
                <a:schemeClr val="accent1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Any useful materials?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Wastewaters could contain many possibly useful minerals and micro-substances.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91D2D3A-BC51-566B-7D32-BDA656D8F284}"/>
              </a:ext>
            </a:extLst>
          </p:cNvPr>
          <p:cNvSpPr/>
          <p:nvPr/>
        </p:nvSpPr>
        <p:spPr>
          <a:xfrm>
            <a:off x="34779" y="0"/>
            <a:ext cx="393576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>
              <a:latin typeface="Roboto Slab" pitchFamily="2" charset="0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B7BD6DF2-18CF-F5F6-93B6-3640F908864D}"/>
              </a:ext>
            </a:extLst>
          </p:cNvPr>
          <p:cNvSpPr txBox="1">
            <a:spLocks/>
          </p:cNvSpPr>
          <p:nvPr/>
        </p:nvSpPr>
        <p:spPr>
          <a:xfrm>
            <a:off x="586163" y="2204864"/>
            <a:ext cx="3277590" cy="1886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3. Are you looking at the removal of only COD, N and P  in  BWT?</a:t>
            </a:r>
          </a:p>
        </p:txBody>
      </p:sp>
    </p:spTree>
    <p:extLst>
      <p:ext uri="{BB962C8B-B14F-4D97-AF65-F5344CB8AC3E}">
        <p14:creationId xmlns:p14="http://schemas.microsoft.com/office/powerpoint/2010/main" val="2887378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コンテンツ プレースホルダー 2">
            <a:extLst>
              <a:ext uri="{FF2B5EF4-FFF2-40B4-BE49-F238E27FC236}">
                <a16:creationId xmlns:a16="http://schemas.microsoft.com/office/drawing/2014/main" id="{94B1B736-0CDE-4FB3-A332-CBE6382BFD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3739473"/>
              </p:ext>
            </p:extLst>
          </p:nvPr>
        </p:nvGraphicFramePr>
        <p:xfrm>
          <a:off x="4508594" y="908720"/>
          <a:ext cx="6866656" cy="5268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3D842DD-355F-3124-FB01-A807452CCF40}"/>
              </a:ext>
            </a:extLst>
          </p:cNvPr>
          <p:cNvSpPr/>
          <p:nvPr/>
        </p:nvSpPr>
        <p:spPr>
          <a:xfrm>
            <a:off x="21450" y="0"/>
            <a:ext cx="393576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6B422B67-9D60-7E36-998C-66CC71B31EC5}"/>
              </a:ext>
            </a:extLst>
          </p:cNvPr>
          <p:cNvSpPr txBox="1">
            <a:spLocks/>
          </p:cNvSpPr>
          <p:nvPr/>
        </p:nvSpPr>
        <p:spPr>
          <a:xfrm>
            <a:off x="263352" y="2204864"/>
            <a:ext cx="3650958" cy="1886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4. What do wastewaters carry other than physical </a:t>
            </a:r>
          </a:p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matters?</a:t>
            </a:r>
          </a:p>
        </p:txBody>
      </p:sp>
    </p:spTree>
    <p:extLst>
      <p:ext uri="{BB962C8B-B14F-4D97-AF65-F5344CB8AC3E}">
        <p14:creationId xmlns:p14="http://schemas.microsoft.com/office/powerpoint/2010/main" val="1418410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A7151A2-4F04-2CD3-1EF1-39CA9A2D92D4}"/>
              </a:ext>
            </a:extLst>
          </p:cNvPr>
          <p:cNvSpPr/>
          <p:nvPr/>
        </p:nvSpPr>
        <p:spPr>
          <a:xfrm>
            <a:off x="0" y="0"/>
            <a:ext cx="393576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E38AD44B-915B-D220-4D86-66C26502791F}"/>
              </a:ext>
            </a:extLst>
          </p:cNvPr>
          <p:cNvSpPr txBox="1">
            <a:spLocks/>
          </p:cNvSpPr>
          <p:nvPr/>
        </p:nvSpPr>
        <p:spPr>
          <a:xfrm>
            <a:off x="517096" y="2485541"/>
            <a:ext cx="2880320" cy="1886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5. BWWT and society</a:t>
            </a: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C8A3DDA8-2FE7-C35E-9780-C21EB93435AE}"/>
              </a:ext>
            </a:extLst>
          </p:cNvPr>
          <p:cNvSpPr/>
          <p:nvPr/>
        </p:nvSpPr>
        <p:spPr>
          <a:xfrm>
            <a:off x="4449688" y="764704"/>
            <a:ext cx="7214592" cy="1584176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Urban Functions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Wastewater =&gt; Reuse as water resource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Space in urban area =&gt; Recreation park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Integrated into other urban infrastructures</a:t>
            </a:r>
            <a:endParaRPr kumimoji="1" lang="ja-JP" altLang="en-US" sz="2000">
              <a:solidFill>
                <a:schemeClr val="accent1"/>
              </a:solidFill>
              <a:latin typeface="Roboto Slab" pitchFamily="2" charset="0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4455CCF3-48D2-C4C3-3DAB-F6BC7288B6E3}"/>
              </a:ext>
            </a:extLst>
          </p:cNvPr>
          <p:cNvSpPr/>
          <p:nvPr/>
        </p:nvSpPr>
        <p:spPr>
          <a:xfrm>
            <a:off x="4439816" y="2664577"/>
            <a:ext cx="7224464" cy="1584175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Emergency evacuation from fires/earthquakes, etc.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Space in urban area =&gt; Evacuation space/food storage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BWT facilities =&gt; Emergency toilet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Wastewater =&gt; Emergency fire protection water</a:t>
            </a:r>
            <a:endParaRPr kumimoji="1" lang="ja-JP" altLang="en-US" sz="2000">
              <a:solidFill>
                <a:schemeClr val="accent1"/>
              </a:solidFill>
              <a:latin typeface="Roboto Slab" pitchFamily="2" charset="0"/>
            </a:endParaRP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65E0B204-66A5-0E9A-DF07-73E6F54BEED9}"/>
              </a:ext>
            </a:extLst>
          </p:cNvPr>
          <p:cNvSpPr/>
          <p:nvPr/>
        </p:nvSpPr>
        <p:spPr>
          <a:xfrm>
            <a:off x="4469432" y="4564449"/>
            <a:ext cx="7194848" cy="1584175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Modern technologies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Modeling + AI =&gt; Virtual WWTP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Nanotech + Material Science =&gt; New Membranes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Biotech + Engineering =&gt; New Reactors</a:t>
            </a:r>
            <a:endParaRPr kumimoji="1" lang="ja-JP" altLang="en-US" sz="2000">
              <a:solidFill>
                <a:schemeClr val="accent1"/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67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F3A837-62BB-63EE-DED7-9112A6E10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4664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Final messages</a:t>
            </a:r>
            <a:endParaRPr kumimoji="1" lang="ja-JP" altLang="en-US" sz="4000" dirty="0">
              <a:latin typeface="Roboto Slab" pitchFamily="2" charset="0"/>
            </a:endParaRPr>
          </a:p>
        </p:txBody>
      </p:sp>
      <p:graphicFrame>
        <p:nvGraphicFramePr>
          <p:cNvPr id="6" name="コンテンツ プレースホルダー 2">
            <a:extLst>
              <a:ext uri="{FF2B5EF4-FFF2-40B4-BE49-F238E27FC236}">
                <a16:creationId xmlns:a16="http://schemas.microsoft.com/office/drawing/2014/main" id="{75516D8F-B3E0-EC33-E9DF-8D1ECA5A46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239908"/>
              </p:ext>
            </p:extLst>
          </p:nvPr>
        </p:nvGraphicFramePr>
        <p:xfrm>
          <a:off x="863664" y="1844824"/>
          <a:ext cx="10515600" cy="3526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89FF56A-08C8-4331-CF34-353AD26A14B8}"/>
              </a:ext>
            </a:extLst>
          </p:cNvPr>
          <p:cNvSpPr txBox="1"/>
          <p:nvPr/>
        </p:nvSpPr>
        <p:spPr>
          <a:xfrm>
            <a:off x="6528048" y="5631101"/>
            <a:ext cx="501451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Roboto Slab" pitchFamily="2" charset="0"/>
                <a:ea typeface="Roboto Slab" pitchFamily="2" charset="0"/>
              </a:rPr>
              <a:t>Mino Takashi</a:t>
            </a:r>
          </a:p>
          <a:p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Professor Emeritus, The University of Tokyo</a:t>
            </a:r>
            <a:endParaRPr kumimoji="1" lang="ja-JP" altLang="en-US" dirty="0">
              <a:latin typeface="Roboto Slab" pitchFamily="2" charset="0"/>
            </a:endParaRPr>
          </a:p>
        </p:txBody>
      </p:sp>
      <p:pic>
        <p:nvPicPr>
          <p:cNvPr id="5" name="Picture 2" descr="University logo gets (slightly) new look from April | The University of  Tokyo">
            <a:extLst>
              <a:ext uri="{FF2B5EF4-FFF2-40B4-BE49-F238E27FC236}">
                <a16:creationId xmlns:a16="http://schemas.microsoft.com/office/drawing/2014/main" id="{96638B03-0C73-8879-DC48-576E7E7D8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6" y="5486008"/>
            <a:ext cx="1810131" cy="120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559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7BEEA21-CBA3-4491-8BE4-B9027E649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24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72E634-9AED-FC6A-E228-C32E11591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0"/>
            <a:ext cx="10515600" cy="1325563"/>
          </a:xfrm>
        </p:spPr>
        <p:txBody>
          <a:bodyPr/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My research career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F7D05D-CC26-E654-4F10-A6D809403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800"/>
            <a:ext cx="10515600" cy="4351338"/>
          </a:xfrm>
        </p:spPr>
        <p:txBody>
          <a:bodyPr/>
          <a:lstStyle/>
          <a:p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Biochemical/micro-ecological mechanism of “Enhanced Biological Phosphate Removal (EBPR)”</a:t>
            </a:r>
          </a:p>
          <a:p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Modeling of Activated Sludge Process: “IWA Activated Sludge Models (ASM) No.1, 2 and 3”</a:t>
            </a:r>
          </a:p>
          <a:p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Founding Coordinator of “Graduate Program in Sustainability Science (GPSS)” at The University of Tokyo</a:t>
            </a:r>
            <a:endParaRPr kumimoji="1" lang="ja-JP" altLang="en-US" sz="2400" dirty="0">
              <a:latin typeface="Roboto Slab" pitchFamily="2" charset="0"/>
            </a:endParaRPr>
          </a:p>
        </p:txBody>
      </p:sp>
      <p:pic>
        <p:nvPicPr>
          <p:cNvPr id="4" name="Picture 4" descr="DSC00003.JPG                                                   0002B72BMacintosh HD                   B746AFEA:">
            <a:extLst>
              <a:ext uri="{FF2B5EF4-FFF2-40B4-BE49-F238E27FC236}">
                <a16:creationId xmlns:a16="http://schemas.microsoft.com/office/drawing/2014/main" id="{90E183E6-3430-D694-5FE7-F8146EC40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776" y="4511714"/>
            <a:ext cx="2603149" cy="1951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&#10;FungiI.JPG                                                     0002B309Macintosh HD                   B746AFEA:">
            <a:extLst>
              <a:ext uri="{FF2B5EF4-FFF2-40B4-BE49-F238E27FC236}">
                <a16:creationId xmlns:a16="http://schemas.microsoft.com/office/drawing/2014/main" id="{9243F158-86F6-87C9-439E-60827FF8A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75" y="4509119"/>
            <a:ext cx="2961691" cy="194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01567283-7E5F-2003-0F49-707712867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24386" y="4520599"/>
            <a:ext cx="2531758" cy="1898819"/>
          </a:xfrm>
          <a:prstGeom prst="rect">
            <a:avLst/>
          </a:prstGeom>
          <a:noFill/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47470D3-26DB-5F65-DA7E-88727F7791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1235" y="4509119"/>
            <a:ext cx="1384841" cy="193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08FFF3-DE59-F408-4E3F-5DB7A927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-22848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Acinetobacter story (1)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C201CD4-5121-D342-5321-C4D4A1D6D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1484784"/>
            <a:ext cx="11090448" cy="5225911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Biological phosphate removal process (anaerobic-</a:t>
            </a:r>
            <a:r>
              <a:rPr kumimoji="1" lang="en-US" altLang="ja-JP" dirty="0" err="1">
                <a:latin typeface="Roboto Slab" pitchFamily="2" charset="0"/>
                <a:ea typeface="Roboto Slab" pitchFamily="2" charset="0"/>
              </a:rPr>
              <a:t>oxic</a:t>
            </a:r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 process)</a:t>
            </a:r>
          </a:p>
          <a:p>
            <a:pPr marL="0" indent="0">
              <a:buNone/>
            </a:pPr>
            <a:endParaRPr kumimoji="1" lang="en-US" altLang="ja-JP" sz="20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None/>
            </a:pP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                                         tank                </a:t>
            </a:r>
            <a:r>
              <a:rPr kumimoji="1" lang="en-US" altLang="ja-JP" sz="2000" dirty="0" err="1">
                <a:latin typeface="Roboto Slab" pitchFamily="2" charset="0"/>
                <a:ea typeface="Roboto Slab" pitchFamily="2" charset="0"/>
              </a:rPr>
              <a:t>tank</a:t>
            </a: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                          Settler</a:t>
            </a:r>
          </a:p>
          <a:p>
            <a:pPr marL="0" indent="0">
              <a:buNone/>
            </a:pP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Influent                                                                                                                      Effluent</a:t>
            </a:r>
          </a:p>
          <a:p>
            <a:pPr marL="0" indent="0">
              <a:buNone/>
            </a:pPr>
            <a:endParaRPr kumimoji="1" lang="en-US" altLang="ja-JP" sz="2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None/>
            </a:pPr>
            <a:endParaRPr kumimoji="1" lang="en-US" altLang="ja-JP" sz="2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None/>
            </a:pPr>
            <a:endParaRPr kumimoji="1" lang="en-US" altLang="ja-JP" sz="2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None/>
            </a:pPr>
            <a:endParaRPr kumimoji="1" lang="en-US" altLang="ja-JP" sz="2400" dirty="0">
              <a:latin typeface="Roboto Slab" pitchFamily="2" charset="0"/>
              <a:ea typeface="Roboto Slab" pitchFamily="2" charset="0"/>
            </a:endParaRPr>
          </a:p>
          <a:p>
            <a:pPr marL="0" indent="0">
              <a:buNone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                                                       </a:t>
            </a: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Return sludge</a:t>
            </a:r>
          </a:p>
          <a:p>
            <a:pPr marL="0" indent="0">
              <a:buNone/>
            </a:pPr>
            <a:endParaRPr kumimoji="1" lang="en-US" altLang="ja-JP" sz="2400" dirty="0">
              <a:latin typeface="Roboto Slab" pitchFamily="2" charset="0"/>
              <a:ea typeface="Roboto Slab" pitchFamily="2" charset="0"/>
            </a:endParaRPr>
          </a:p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Introduction of an anaerobic zone at the front end of activated sludge aeration tanks promotes enhanced phosphate removal.</a:t>
            </a:r>
          </a:p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Phosphate Accumulating Organisms (PAOs) responsible for EBPR.</a:t>
            </a:r>
            <a:endParaRPr kumimoji="1" lang="ja-JP" altLang="en-US" sz="2000" dirty="0">
              <a:latin typeface="Roboto Slab" pitchFamily="2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F354E8F-3424-4184-55B1-C3E526E2F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720" y="3068960"/>
            <a:ext cx="3276600" cy="1143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3BAE3D12-D0F2-A090-C157-43A88EDD599D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2920" y="3068960"/>
            <a:ext cx="0" cy="1143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81899B01-9F12-ED0F-A47C-90CB5CD92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6120" y="3068960"/>
            <a:ext cx="1447800" cy="1524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ECCC8709-B362-E553-9201-3F9B6FA676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0720" y="3297560"/>
            <a:ext cx="1143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0C378527-BE65-41B5-BFC2-CDC51963FA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490320" y="3297560"/>
            <a:ext cx="7239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7E2D34E0-4596-CE42-17AF-AB1B2AE587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7720" y="3297560"/>
            <a:ext cx="7239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84CAC38F-94C3-52A4-A4C0-9543810DE7E6}"/>
              </a:ext>
            </a:extLst>
          </p:cNvPr>
          <p:cNvSpPr>
            <a:spLocks noChangeShapeType="1"/>
          </p:cNvSpPr>
          <p:nvPr/>
        </p:nvSpPr>
        <p:spPr bwMode="auto">
          <a:xfrm>
            <a:off x="7861920" y="4592960"/>
            <a:ext cx="0" cy="228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66A3F0C-9C3E-93C6-914F-469428FA2C3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32720" y="4821560"/>
            <a:ext cx="64008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EACFE512-CF2A-3C3F-7EFC-9CA16A86A4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32720" y="3602360"/>
            <a:ext cx="0" cy="1219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63267AB0-989D-7F9E-ACC6-49F7A66544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2720" y="3602360"/>
            <a:ext cx="381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latin typeface="Roboto Slab" pitchFamily="2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C0538AC-A4B7-DFA1-682F-CA9D517D17F4}"/>
              </a:ext>
            </a:extLst>
          </p:cNvPr>
          <p:cNvSpPr txBox="1"/>
          <p:nvPr/>
        </p:nvSpPr>
        <p:spPr>
          <a:xfrm>
            <a:off x="3023220" y="2030559"/>
            <a:ext cx="35157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  Anaerobic   </a:t>
            </a:r>
            <a:r>
              <a:rPr kumimoji="1" lang="en-US" altLang="ja-JP" sz="2000" dirty="0" err="1">
                <a:latin typeface="Roboto Slab" pitchFamily="2" charset="0"/>
                <a:ea typeface="Roboto Slab" pitchFamily="2" charset="0"/>
              </a:rPr>
              <a:t>Oxic</a:t>
            </a: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 (aeration)</a:t>
            </a:r>
            <a:endParaRPr kumimoji="1" lang="ja-JP" altLang="en-US" sz="2000" dirty="0">
              <a:latin typeface="Roboto Slab" pitchFamily="2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820E06C-8C2C-01CF-AD50-96DBDF414888}"/>
              </a:ext>
            </a:extLst>
          </p:cNvPr>
          <p:cNvSpPr txBox="1"/>
          <p:nvPr/>
        </p:nvSpPr>
        <p:spPr>
          <a:xfrm>
            <a:off x="9047612" y="4369894"/>
            <a:ext cx="19720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Excess (waste)</a:t>
            </a:r>
          </a:p>
          <a:p>
            <a:pPr algn="ctr"/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sludge</a:t>
            </a:r>
            <a:endParaRPr kumimoji="1" lang="ja-JP" altLang="en-US" sz="2000" dirty="0">
              <a:latin typeface="Roboto Slab" pitchFamily="2" charset="0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F777A99-E4E7-A8D5-D7C2-42C93BB7A97A}"/>
              </a:ext>
            </a:extLst>
          </p:cNvPr>
          <p:cNvSpPr/>
          <p:nvPr/>
        </p:nvSpPr>
        <p:spPr>
          <a:xfrm>
            <a:off x="4446240" y="3068960"/>
            <a:ext cx="2044076" cy="1143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993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2541C14B-58BC-4371-AB03-ED21FFD4E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0"/>
            <a:ext cx="10124189" cy="1228299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Acinetobacter story (2)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436E13ED-A756-4098-A44B-D34DD1B38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870" y="1628800"/>
            <a:ext cx="6669109" cy="447711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kumimoji="1" lang="en-US" altLang="ja-JP" sz="2000" b="1" dirty="0">
                <a:latin typeface="Roboto Slab" pitchFamily="2" charset="0"/>
                <a:ea typeface="Roboto Slab" pitchFamily="2" charset="0"/>
              </a:rPr>
              <a:t>Who win and why?</a:t>
            </a:r>
            <a:endParaRPr kumimoji="1" lang="en-US" altLang="ja-JP" sz="2000" dirty="0">
              <a:latin typeface="Roboto Slab" pitchFamily="2" charset="0"/>
              <a:ea typeface="Roboto Slab" pitchFamily="2" charset="0"/>
            </a:endParaRPr>
          </a:p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Acinetobacter: </a:t>
            </a:r>
          </a:p>
          <a:p>
            <a:pPr lvl="1"/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Based on the culture-based method,  Acinetobacter was found to occupy a major portion (60-90%) of bacterial populations in the activated sludge process with high P removal efficiency.</a:t>
            </a:r>
          </a:p>
          <a:p>
            <a:r>
              <a:rPr kumimoji="1" lang="en-US" altLang="ja-JP" sz="2000" dirty="0" err="1">
                <a:latin typeface="Roboto Slab" pitchFamily="2" charset="0"/>
                <a:ea typeface="Roboto Slab" pitchFamily="2" charset="0"/>
              </a:rPr>
              <a:t>Acumulibacter</a:t>
            </a: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/more diverse microbial community:</a:t>
            </a:r>
          </a:p>
          <a:p>
            <a:pPr lvl="1"/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It was shown based on molecular methods that Acinetobacter was no more the primary species responsible for EBPR, but </a:t>
            </a:r>
            <a:r>
              <a:rPr kumimoji="1" lang="en-US" altLang="ja-JP" sz="2000" dirty="0" err="1">
                <a:latin typeface="Roboto Slab" pitchFamily="2" charset="0"/>
                <a:ea typeface="Roboto Slab" pitchFamily="2" charset="0"/>
              </a:rPr>
              <a:t>Accumulibacter</a:t>
            </a:r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 and other diverse species contributed to EBPR.</a:t>
            </a:r>
          </a:p>
        </p:txBody>
      </p:sp>
      <p:pic>
        <p:nvPicPr>
          <p:cNvPr id="6" name="図 6" descr="夜に光っている星&#10;&#10;自動的に生成された説明">
            <a:extLst>
              <a:ext uri="{FF2B5EF4-FFF2-40B4-BE49-F238E27FC236}">
                <a16:creationId xmlns:a16="http://schemas.microsoft.com/office/drawing/2014/main" id="{299C2A86-7587-4355-8FF4-CEB8C8B4EC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4" r="2549" b="-6"/>
          <a:stretch/>
        </p:blipFill>
        <p:spPr>
          <a:xfrm>
            <a:off x="10034792" y="4869160"/>
            <a:ext cx="1425577" cy="1357867"/>
          </a:xfrm>
          <a:prstGeom prst="rect">
            <a:avLst/>
          </a:prstGeom>
        </p:spPr>
      </p:pic>
      <p:pic>
        <p:nvPicPr>
          <p:cNvPr id="7" name="図 5" descr="草, 座る, グリーン, フロント が含まれている画像&#10;&#10;自動的に生成された説明">
            <a:extLst>
              <a:ext uri="{FF2B5EF4-FFF2-40B4-BE49-F238E27FC236}">
                <a16:creationId xmlns:a16="http://schemas.microsoft.com/office/drawing/2014/main" id="{2216A3D2-8EBA-44C5-A0CB-B3A3EBD352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3" r="180" b="-6"/>
          <a:stretch/>
        </p:blipFill>
        <p:spPr>
          <a:xfrm>
            <a:off x="8295119" y="4882516"/>
            <a:ext cx="1425577" cy="1357867"/>
          </a:xfrm>
          <a:prstGeom prst="rect">
            <a:avLst/>
          </a:prstGeom>
        </p:spPr>
      </p:pic>
      <p:pic>
        <p:nvPicPr>
          <p:cNvPr id="8" name="図 3" descr="布 が含まれている画像&#10;&#10;自動的に生成された説明">
            <a:extLst>
              <a:ext uri="{FF2B5EF4-FFF2-40B4-BE49-F238E27FC236}">
                <a16:creationId xmlns:a16="http://schemas.microsoft.com/office/drawing/2014/main" id="{F073EF79-CF0F-43BF-9CA0-981ECC69F9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7" r="1077" b="4"/>
          <a:stretch/>
        </p:blipFill>
        <p:spPr>
          <a:xfrm>
            <a:off x="8290561" y="2355182"/>
            <a:ext cx="1430136" cy="1781274"/>
          </a:xfrm>
          <a:prstGeom prst="rect">
            <a:avLst/>
          </a:prstGeom>
        </p:spPr>
      </p:pic>
      <p:pic>
        <p:nvPicPr>
          <p:cNvPr id="9" name="図 4" descr="甲殻類 が含まれている画像&#10;&#10;自動的に生成された説明">
            <a:extLst>
              <a:ext uri="{FF2B5EF4-FFF2-40B4-BE49-F238E27FC236}">
                <a16:creationId xmlns:a16="http://schemas.microsoft.com/office/drawing/2014/main" id="{95CC3EE1-C356-476D-9229-55573B2062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4" r="5621" b="4"/>
          <a:stretch/>
        </p:blipFill>
        <p:spPr>
          <a:xfrm>
            <a:off x="10034792" y="2355182"/>
            <a:ext cx="1430117" cy="1781274"/>
          </a:xfrm>
          <a:prstGeom prst="rect">
            <a:avLst/>
          </a:prstGeom>
        </p:spPr>
      </p:pic>
      <p:sp>
        <p:nvSpPr>
          <p:cNvPr id="10" name="テキスト ボックス 7">
            <a:extLst>
              <a:ext uri="{FF2B5EF4-FFF2-40B4-BE49-F238E27FC236}">
                <a16:creationId xmlns:a16="http://schemas.microsoft.com/office/drawing/2014/main" id="{2FD8AF71-17F6-4B0A-A53B-6D957090769B}"/>
              </a:ext>
            </a:extLst>
          </p:cNvPr>
          <p:cNvSpPr txBox="1"/>
          <p:nvPr/>
        </p:nvSpPr>
        <p:spPr>
          <a:xfrm>
            <a:off x="8786730" y="1985850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Microscopic images</a:t>
            </a:r>
            <a:endParaRPr kumimoji="1" lang="ja-JP" altLang="en-US" dirty="0">
              <a:latin typeface="Roboto Slab" pitchFamily="2" charset="0"/>
            </a:endParaRPr>
          </a:p>
        </p:txBody>
      </p:sp>
      <p:sp>
        <p:nvSpPr>
          <p:cNvPr id="11" name="テキスト ボックス 8">
            <a:extLst>
              <a:ext uri="{FF2B5EF4-FFF2-40B4-BE49-F238E27FC236}">
                <a16:creationId xmlns:a16="http://schemas.microsoft.com/office/drawing/2014/main" id="{088FF72E-17A0-425F-A980-079841840F23}"/>
              </a:ext>
            </a:extLst>
          </p:cNvPr>
          <p:cNvSpPr txBox="1"/>
          <p:nvPr/>
        </p:nvSpPr>
        <p:spPr>
          <a:xfrm>
            <a:off x="9162667" y="4522476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FISH images</a:t>
            </a:r>
            <a:endParaRPr kumimoji="1" lang="ja-JP" altLang="en-US" dirty="0">
              <a:latin typeface="Roboto Slab" pitchFamily="2" charset="0"/>
            </a:endParaRPr>
          </a:p>
        </p:txBody>
      </p:sp>
      <p:sp>
        <p:nvSpPr>
          <p:cNvPr id="12" name="テキスト ボックス 9">
            <a:extLst>
              <a:ext uri="{FF2B5EF4-FFF2-40B4-BE49-F238E27FC236}">
                <a16:creationId xmlns:a16="http://schemas.microsoft.com/office/drawing/2014/main" id="{14051673-1839-4864-AE95-03FB33935EB0}"/>
              </a:ext>
            </a:extLst>
          </p:cNvPr>
          <p:cNvSpPr txBox="1"/>
          <p:nvPr/>
        </p:nvSpPr>
        <p:spPr>
          <a:xfrm>
            <a:off x="8469336" y="6262669"/>
            <a:ext cx="2970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Roboto Slab" pitchFamily="2" charset="0"/>
                <a:ea typeface="Roboto Slab" pitchFamily="2" charset="0"/>
              </a:rPr>
              <a:t>( EUB probe)                  ( </a:t>
            </a:r>
            <a:r>
              <a:rPr kumimoji="1" lang="en-US" altLang="ja-JP" sz="1200" dirty="0" err="1">
                <a:latin typeface="Roboto Slab" pitchFamily="2" charset="0"/>
                <a:ea typeface="Roboto Slab" pitchFamily="2" charset="0"/>
              </a:rPr>
              <a:t>PAOmix</a:t>
            </a:r>
            <a:r>
              <a:rPr kumimoji="1" lang="en-US" altLang="ja-JP" sz="1200" dirty="0">
                <a:latin typeface="Roboto Slab" pitchFamily="2" charset="0"/>
                <a:ea typeface="Roboto Slab" pitchFamily="2" charset="0"/>
              </a:rPr>
              <a:t> probe)</a:t>
            </a:r>
            <a:endParaRPr kumimoji="1" lang="ja-JP" altLang="en-US" sz="1200" dirty="0">
              <a:latin typeface="Roboto Slab" pitchFamily="2" charset="0"/>
            </a:endParaRPr>
          </a:p>
        </p:txBody>
      </p:sp>
      <p:sp>
        <p:nvSpPr>
          <p:cNvPr id="13" name="テキスト ボックス 10">
            <a:extLst>
              <a:ext uri="{FF2B5EF4-FFF2-40B4-BE49-F238E27FC236}">
                <a16:creationId xmlns:a16="http://schemas.microsoft.com/office/drawing/2014/main" id="{023EDD19-1EAF-4EBB-B9D9-9417419C3387}"/>
              </a:ext>
            </a:extLst>
          </p:cNvPr>
          <p:cNvSpPr txBox="1"/>
          <p:nvPr/>
        </p:nvSpPr>
        <p:spPr>
          <a:xfrm>
            <a:off x="9747145" y="4193928"/>
            <a:ext cx="1967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Roboto Slab" pitchFamily="2" charset="0"/>
                <a:ea typeface="Roboto Slab" pitchFamily="2" charset="0"/>
              </a:rPr>
              <a:t>(yellow: Poly-P staining)</a:t>
            </a:r>
            <a:endParaRPr kumimoji="1" lang="ja-JP" altLang="en-US" sz="1200" dirty="0">
              <a:latin typeface="Roboto Slab" pitchFamily="2" charset="0"/>
            </a:endParaRPr>
          </a:p>
        </p:txBody>
      </p:sp>
      <p:sp>
        <p:nvSpPr>
          <p:cNvPr id="14" name="テキスト ボックス 12">
            <a:extLst>
              <a:ext uri="{FF2B5EF4-FFF2-40B4-BE49-F238E27FC236}">
                <a16:creationId xmlns:a16="http://schemas.microsoft.com/office/drawing/2014/main" id="{DEAC1046-2FBB-4EEB-9C1E-FFCFEEE42A05}"/>
              </a:ext>
            </a:extLst>
          </p:cNvPr>
          <p:cNvSpPr txBox="1"/>
          <p:nvPr/>
        </p:nvSpPr>
        <p:spPr>
          <a:xfrm>
            <a:off x="5300435" y="6024150"/>
            <a:ext cx="28376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Roboto Slab" pitchFamily="2" charset="0"/>
                <a:ea typeface="Roboto Slab" pitchFamily="2" charset="0"/>
              </a:rPr>
              <a:t>(Photos by Fukushima T., Mino Laboratory) </a:t>
            </a:r>
            <a:endParaRPr kumimoji="1" lang="ja-JP" altLang="en-US" sz="1000" dirty="0"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269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E6D29-875B-00C0-58CA-DA7D8B6BC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0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Acinetobacter story (3)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9A27F9B-8324-4682-591C-F1EAD8541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80" y="4872121"/>
            <a:ext cx="9985387" cy="1705843"/>
          </a:xfrm>
        </p:spPr>
        <p:txBody>
          <a:bodyPr>
            <a:normAutofit/>
          </a:bodyPr>
          <a:lstStyle/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Acinetobacter was no.1 among the bacterial community that developed on the agar plates, but never the major population in the entire bacterial community.</a:t>
            </a:r>
          </a:p>
          <a:p>
            <a:r>
              <a:rPr kumimoji="1" lang="en-US" altLang="ja-JP" sz="2000" dirty="0">
                <a:latin typeface="Roboto Slab" pitchFamily="2" charset="0"/>
                <a:ea typeface="Roboto Slab" pitchFamily="2" charset="0"/>
              </a:rPr>
              <a:t>By analyzing DNA sequences, you can identify more comprehensive bacterial populations, but still some technical biases must exist.</a:t>
            </a:r>
            <a:endParaRPr kumimoji="1" lang="ja-JP" altLang="en-US" sz="2000" dirty="0">
              <a:latin typeface="Roboto Slab" pitchFamily="2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B64188C-CDBA-6CA2-E366-B72C8E899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12776"/>
            <a:ext cx="9084679" cy="31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79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EF5087F-03A5-3E32-7335-EDDF26B9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0"/>
            <a:ext cx="6846368" cy="1708242"/>
          </a:xfrm>
        </p:spPr>
        <p:txBody>
          <a:bodyPr anchor="ctr">
            <a:normAutofit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A lesson learned from the Acinetobacter story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1157733A-847F-217B-7CFA-06497A9306FC}"/>
              </a:ext>
            </a:extLst>
          </p:cNvPr>
          <p:cNvSpPr txBox="1">
            <a:spLocks/>
          </p:cNvSpPr>
          <p:nvPr/>
        </p:nvSpPr>
        <p:spPr>
          <a:xfrm>
            <a:off x="695400" y="2058399"/>
            <a:ext cx="5783288" cy="3528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>
                <a:latin typeface="Roboto Slab" pitchFamily="2" charset="0"/>
                <a:ea typeface="Roboto Slab" pitchFamily="2" charset="0"/>
              </a:rPr>
              <a:t>You should not look at only what you are interested in, but you should try to understand which parts/components/aspects of the entire system you are observing by the method you are applying.</a:t>
            </a:r>
            <a:endParaRPr kumimoji="1" lang="ja-JP" altLang="en-US" dirty="0">
              <a:latin typeface="Roboto Slab" pitchFamily="2" charset="0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0D48A002-D544-CDB9-DCB4-54CEFBF971FD}"/>
              </a:ext>
            </a:extLst>
          </p:cNvPr>
          <p:cNvSpPr/>
          <p:nvPr/>
        </p:nvSpPr>
        <p:spPr>
          <a:xfrm>
            <a:off x="6719392" y="1628800"/>
            <a:ext cx="5425280" cy="4536504"/>
          </a:xfrm>
          <a:prstGeom prst="roundRect">
            <a:avLst/>
          </a:prstGeom>
          <a:solidFill>
            <a:srgbClr val="146B92">
              <a:alpha val="3411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Roboto Slab" pitchFamily="2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7AA0FA8-AC8E-E302-2034-89684D2ED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365" y="1930957"/>
            <a:ext cx="4821023" cy="3529677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4417198-B555-9F83-A749-0807C31105C8}"/>
              </a:ext>
            </a:extLst>
          </p:cNvPr>
          <p:cNvSpPr txBox="1"/>
          <p:nvPr/>
        </p:nvSpPr>
        <p:spPr>
          <a:xfrm>
            <a:off x="8647821" y="5566747"/>
            <a:ext cx="3328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</a:rPr>
              <a:t>(Unknown source, commonly available on the web.)</a:t>
            </a:r>
            <a:endParaRPr kumimoji="1" lang="ja-JP" altLang="en-US" sz="1000" dirty="0">
              <a:solidFill>
                <a:schemeClr val="accent1"/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33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C163FD-0837-43C1-A744-6F8C7E5A9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Roboto Slab" pitchFamily="2" charset="0"/>
                <a:ea typeface="Roboto Slab" pitchFamily="2" charset="0"/>
              </a:rPr>
              <a:t>Biological wastewater treatment</a:t>
            </a:r>
          </a:p>
        </p:txBody>
      </p:sp>
      <p:graphicFrame>
        <p:nvGraphicFramePr>
          <p:cNvPr id="49" name="Content Placeholder 8">
            <a:extLst>
              <a:ext uri="{FF2B5EF4-FFF2-40B4-BE49-F238E27FC236}">
                <a16:creationId xmlns:a16="http://schemas.microsoft.com/office/drawing/2014/main" id="{C5E8E30A-E0F7-6E31-D91C-9513D16E79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373235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1077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6D21240-F45D-41BA-4B0E-05BBE5B6F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0"/>
            <a:ext cx="5544616" cy="1708242"/>
          </a:xfrm>
        </p:spPr>
        <p:txBody>
          <a:bodyPr anchor="ctr">
            <a:normAutofit fontScale="90000"/>
          </a:bodyPr>
          <a:lstStyle/>
          <a:p>
            <a:r>
              <a:rPr kumimoji="1" lang="en-US" altLang="ja-JP" sz="4000" dirty="0">
                <a:latin typeface="Roboto Slab" pitchFamily="2" charset="0"/>
                <a:ea typeface="Roboto Slab" pitchFamily="2" charset="0"/>
              </a:rPr>
              <a:t>What frames/views can you apply to BWT?</a:t>
            </a:r>
            <a:endParaRPr kumimoji="1" lang="ja-JP" altLang="en-US" sz="4000" dirty="0">
              <a:latin typeface="Roboto Slab" pitchFamily="2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B9E9F6-9D2F-82EC-95D8-EC1753668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2141613"/>
            <a:ext cx="5544616" cy="3769835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Historical view.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BWT seen as material flows.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Are you looking at the removal of only organic matters, nitrogen and phosphorus in BWT?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What do wastewaters carry other than physical matters?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dirty="0">
                <a:latin typeface="Roboto Slab" pitchFamily="2" charset="0"/>
                <a:ea typeface="Roboto Slab" pitchFamily="2" charset="0"/>
              </a:rPr>
              <a:t>BWT and society.</a:t>
            </a:r>
          </a:p>
        </p:txBody>
      </p:sp>
      <p:pic>
        <p:nvPicPr>
          <p:cNvPr id="4" name="Picture 4" descr="Flygfoto Sydost 1998-05B.jpg                                   0002B708Macintosh HD                   B746AFEA:">
            <a:extLst>
              <a:ext uri="{FF2B5EF4-FFF2-40B4-BE49-F238E27FC236}">
                <a16:creationId xmlns:a16="http://schemas.microsoft.com/office/drawing/2014/main" id="{677063B7-9ACC-ADBA-562B-772C2A9FD0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4" r="3444" b="-1"/>
          <a:stretch/>
        </p:blipFill>
        <p:spPr bwMode="auto">
          <a:xfrm>
            <a:off x="6857797" y="-10886"/>
            <a:ext cx="5334204" cy="6868886"/>
          </a:xfrm>
          <a:prstGeom prst="rect">
            <a:avLst/>
          </a:prstGeom>
          <a:noFill/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FD9C2C0-1432-7026-DEFE-851E36D6C4C6}"/>
              </a:ext>
            </a:extLst>
          </p:cNvPr>
          <p:cNvSpPr txBox="1"/>
          <p:nvPr/>
        </p:nvSpPr>
        <p:spPr>
          <a:xfrm>
            <a:off x="1055440" y="5799948"/>
            <a:ext cx="2300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Roboto Slab" pitchFamily="2" charset="0"/>
                <a:ea typeface="Roboto Slab" pitchFamily="2" charset="0"/>
              </a:rPr>
              <a:t>What else?</a:t>
            </a:r>
          </a:p>
        </p:txBody>
      </p:sp>
    </p:spTree>
    <p:extLst>
      <p:ext uri="{BB962C8B-B14F-4D97-AF65-F5344CB8AC3E}">
        <p14:creationId xmlns:p14="http://schemas.microsoft.com/office/powerpoint/2010/main" val="3472951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>
            <a:extLst>
              <a:ext uri="{FF2B5EF4-FFF2-40B4-BE49-F238E27FC236}">
                <a16:creationId xmlns:a16="http://schemas.microsoft.com/office/drawing/2014/main" id="{D82D2FF3-C785-3020-55EA-BCFD5E1E2FE9}"/>
              </a:ext>
            </a:extLst>
          </p:cNvPr>
          <p:cNvSpPr/>
          <p:nvPr/>
        </p:nvSpPr>
        <p:spPr>
          <a:xfrm>
            <a:off x="4151783" y="476672"/>
            <a:ext cx="7772400" cy="6048672"/>
          </a:xfrm>
          <a:prstGeom prst="roundRect">
            <a:avLst/>
          </a:prstGeom>
          <a:solidFill>
            <a:schemeClr val="tx2">
              <a:lumMod val="25000"/>
              <a:lumOff val="75000"/>
              <a:alpha val="25882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5AA8F42-89FC-C5B3-ADC8-8482F3F387E7}"/>
              </a:ext>
            </a:extLst>
          </p:cNvPr>
          <p:cNvSpPr/>
          <p:nvPr/>
        </p:nvSpPr>
        <p:spPr>
          <a:xfrm>
            <a:off x="0" y="0"/>
            <a:ext cx="393576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Roboto Slab" pitchFamily="2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68F8D64-FFAF-745E-13E1-AE7C44138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704" y="2420888"/>
            <a:ext cx="3168352" cy="1325563"/>
          </a:xfrm>
        </p:spPr>
        <p:txBody>
          <a:bodyPr>
            <a:normAutofit/>
          </a:bodyPr>
          <a:lstStyle/>
          <a:p>
            <a:r>
              <a:rPr kumimoji="1" lang="en-US" altLang="ja-JP" sz="2800" dirty="0">
                <a:solidFill>
                  <a:schemeClr val="tx2">
                    <a:lumMod val="10000"/>
                    <a:lumOff val="90000"/>
                  </a:schemeClr>
                </a:solidFill>
                <a:latin typeface="Roboto Slab" pitchFamily="2" charset="0"/>
                <a:ea typeface="Roboto Slab" pitchFamily="2" charset="0"/>
              </a:rPr>
              <a:t>1. Historical view</a:t>
            </a:r>
            <a:endParaRPr kumimoji="1" lang="ja-JP" altLang="en-US" sz="2800" dirty="0">
              <a:solidFill>
                <a:schemeClr val="tx2">
                  <a:lumMod val="10000"/>
                  <a:lumOff val="90000"/>
                </a:schemeClr>
              </a:solidFill>
              <a:latin typeface="Roboto Slab" pitchFamily="2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8E841D1-FDAD-91B9-0AAA-40B324009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3" y="800611"/>
            <a:ext cx="7772400" cy="540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84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735</Words>
  <Application>Microsoft Office PowerPoint</Application>
  <PresentationFormat>Widescreen</PresentationFormat>
  <Paragraphs>103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DengXian</vt:lpstr>
      <vt:lpstr>SimSun</vt:lpstr>
      <vt:lpstr>游ゴシック</vt:lpstr>
      <vt:lpstr>游ゴシック Light</vt:lpstr>
      <vt:lpstr>Aptos</vt:lpstr>
      <vt:lpstr>Aptos Display</vt:lpstr>
      <vt:lpstr>Arial</vt:lpstr>
      <vt:lpstr>Calibri</vt:lpstr>
      <vt:lpstr>Calibri Light</vt:lpstr>
      <vt:lpstr>Roboto Slab</vt:lpstr>
      <vt:lpstr>Office</vt:lpstr>
      <vt:lpstr>1_Office Theme</vt:lpstr>
      <vt:lpstr>PowerPoint Presentation</vt:lpstr>
      <vt:lpstr>My research career</vt:lpstr>
      <vt:lpstr>Acinetobacter story (1)</vt:lpstr>
      <vt:lpstr>Acinetobacter story (2)</vt:lpstr>
      <vt:lpstr>Acinetobacter story (3)</vt:lpstr>
      <vt:lpstr>A lesson learned from the Acinetobacter story</vt:lpstr>
      <vt:lpstr>Biological wastewater treatment</vt:lpstr>
      <vt:lpstr>What frames/views can you apply to BWT?</vt:lpstr>
      <vt:lpstr>1. Historical view</vt:lpstr>
      <vt:lpstr>PowerPoint Presentation</vt:lpstr>
      <vt:lpstr>PowerPoint Presentation</vt:lpstr>
      <vt:lpstr>PowerPoint Presentation</vt:lpstr>
      <vt:lpstr>PowerPoint Presentation</vt:lpstr>
      <vt:lpstr>Final messages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note lecture  Delft April 2024</dc:title>
  <dc:creator>Helmut Kroiss</dc:creator>
  <cp:lastModifiedBy>Damir Brdanovic</cp:lastModifiedBy>
  <cp:revision>36</cp:revision>
  <dcterms:created xsi:type="dcterms:W3CDTF">2024-03-13T09:27:42Z</dcterms:created>
  <dcterms:modified xsi:type="dcterms:W3CDTF">2024-05-28T15:55:20Z</dcterms:modified>
</cp:coreProperties>
</file>