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56"/>
  </p:notesMasterIdLst>
  <p:sldIdLst>
    <p:sldId id="261" r:id="rId2"/>
    <p:sldId id="615" r:id="rId3"/>
    <p:sldId id="644" r:id="rId4"/>
    <p:sldId id="365" r:id="rId5"/>
    <p:sldId id="263" r:id="rId6"/>
    <p:sldId id="341" r:id="rId7"/>
    <p:sldId id="346" r:id="rId8"/>
    <p:sldId id="344" r:id="rId9"/>
    <p:sldId id="343" r:id="rId10"/>
    <p:sldId id="345" r:id="rId11"/>
    <p:sldId id="347" r:id="rId12"/>
    <p:sldId id="342" r:id="rId13"/>
    <p:sldId id="611" r:id="rId14"/>
    <p:sldId id="626" r:id="rId15"/>
    <p:sldId id="627" r:id="rId16"/>
    <p:sldId id="614" r:id="rId17"/>
    <p:sldId id="613" r:id="rId18"/>
    <p:sldId id="616" r:id="rId19"/>
    <p:sldId id="618" r:id="rId20"/>
    <p:sldId id="294" r:id="rId21"/>
    <p:sldId id="617" r:id="rId22"/>
    <p:sldId id="350" r:id="rId23"/>
    <p:sldId id="265" r:id="rId24"/>
    <p:sldId id="363" r:id="rId25"/>
    <p:sldId id="628" r:id="rId26"/>
    <p:sldId id="630" r:id="rId27"/>
    <p:sldId id="631" r:id="rId28"/>
    <p:sldId id="632" r:id="rId29"/>
    <p:sldId id="633" r:id="rId30"/>
    <p:sldId id="634" r:id="rId31"/>
    <p:sldId id="635" r:id="rId32"/>
    <p:sldId id="280" r:id="rId33"/>
    <p:sldId id="622" r:id="rId34"/>
    <p:sldId id="282" r:id="rId35"/>
    <p:sldId id="283" r:id="rId36"/>
    <p:sldId id="606" r:id="rId37"/>
    <p:sldId id="619" r:id="rId38"/>
    <p:sldId id="351" r:id="rId39"/>
    <p:sldId id="612" r:id="rId40"/>
    <p:sldId id="620" r:id="rId41"/>
    <p:sldId id="636" r:id="rId42"/>
    <p:sldId id="637" r:id="rId43"/>
    <p:sldId id="638" r:id="rId44"/>
    <p:sldId id="639" r:id="rId45"/>
    <p:sldId id="640" r:id="rId46"/>
    <p:sldId id="642" r:id="rId47"/>
    <p:sldId id="623" r:id="rId48"/>
    <p:sldId id="624" r:id="rId49"/>
    <p:sldId id="643" r:id="rId50"/>
    <p:sldId id="621" r:id="rId51"/>
    <p:sldId id="625" r:id="rId52"/>
    <p:sldId id="629" r:id="rId53"/>
    <p:sldId id="781" r:id="rId54"/>
    <p:sldId id="780" r:id="rId55"/>
  </p:sldIdLst>
  <p:sldSz cx="12192000" cy="6858000"/>
  <p:notesSz cx="7104063" cy="102346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3224" userDrawn="1">
          <p15:clr>
            <a:srgbClr val="A4A3A4"/>
          </p15:clr>
        </p15:guide>
        <p15:guide id="2" pos="223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6D6"/>
    <a:srgbClr val="99D28C"/>
    <a:srgbClr val="EB7245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E7895C-5641-4BB3-A57C-FB5CD84ED9BD}" v="10" dt="2024-08-23T06:03:33.56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0" y="0"/>
      </p:cViewPr>
      <p:guideLst>
        <p:guide orient="horz" pos="3224"/>
        <p:guide pos="223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microsoft.com/office/2015/10/relationships/revisionInfo" Target="revisionInfo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992" y="0"/>
            <a:ext cx="3078427" cy="513508"/>
          </a:xfrm>
          <a:prstGeom prst="rect">
            <a:avLst/>
          </a:prstGeom>
        </p:spPr>
        <p:txBody>
          <a:bodyPr vert="horz" lIns="99075" tIns="49538" rIns="99075" bIns="49538" rtlCol="0"/>
          <a:lstStyle>
            <a:lvl1pPr algn="r">
              <a:defRPr sz="1300"/>
            </a:lvl1pPr>
          </a:lstStyle>
          <a:p>
            <a:fld id="{14D99479-C935-48E9-9D8A-CB6AB0A476F4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75" tIns="49538" rIns="99075" bIns="49538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407" y="4925407"/>
            <a:ext cx="5683250" cy="4029879"/>
          </a:xfrm>
          <a:prstGeom prst="rect">
            <a:avLst/>
          </a:prstGeom>
        </p:spPr>
        <p:txBody>
          <a:bodyPr vert="horz" lIns="99075" tIns="49538" rIns="99075" bIns="4953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l">
              <a:defRPr sz="13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992" y="9721107"/>
            <a:ext cx="3078427" cy="513507"/>
          </a:xfrm>
          <a:prstGeom prst="rect">
            <a:avLst/>
          </a:prstGeom>
        </p:spPr>
        <p:txBody>
          <a:bodyPr vert="horz" lIns="99075" tIns="49538" rIns="99075" bIns="49538" rtlCol="0" anchor="b"/>
          <a:lstStyle>
            <a:lvl1pPr algn="r">
              <a:defRPr sz="1300"/>
            </a:lvl1pPr>
          </a:lstStyle>
          <a:p>
            <a:fld id="{9B1DDD07-3362-47E1-847F-5EF90FE63D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71686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4648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69896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5184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1438" y="909638"/>
            <a:ext cx="7974013" cy="4486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181093CA-052E-4D88-AF42-156CA960BD2D}" type="slidenum">
              <a:rPr lang="en-US" sz="1500" spc="-1">
                <a:latin typeface="Calibri"/>
              </a:rPr>
              <a:t>32</a:t>
            </a:fld>
            <a:endParaRPr lang="en-US" sz="1500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942810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1438" y="909638"/>
            <a:ext cx="7974013" cy="4486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181093CA-052E-4D88-AF42-156CA960BD2D}" type="slidenum">
              <a:rPr lang="en-US" sz="1500" spc="-1">
                <a:latin typeface="Calibri"/>
              </a:rPr>
              <a:t>33</a:t>
            </a:fld>
            <a:endParaRPr lang="en-US" sz="1500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46476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</p:spPr>
      </p:sp>
      <p:sp>
        <p:nvSpPr>
          <p:cNvPr id="859" name="PlaceHolder 2"/>
          <p:cNvSpPr>
            <a:spLocks noGrp="1"/>
          </p:cNvSpPr>
          <p:nvPr>
            <p:ph type="body"/>
          </p:nvPr>
        </p:nvSpPr>
        <p:spPr>
          <a:xfrm>
            <a:off x="710407" y="4925508"/>
            <a:ext cx="5682877" cy="4029375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2200" spc="-1" dirty="0">
              <a:latin typeface="Calibri"/>
            </a:endParaRPr>
          </a:p>
        </p:txBody>
      </p:sp>
      <p:sp>
        <p:nvSpPr>
          <p:cNvPr id="860" name="TextShape 3"/>
          <p:cNvSpPr txBox="1"/>
          <p:nvPr/>
        </p:nvSpPr>
        <p:spPr>
          <a:xfrm>
            <a:off x="4024144" y="9721271"/>
            <a:ext cx="3078054" cy="512939"/>
          </a:xfrm>
          <a:prstGeom prst="rect">
            <a:avLst/>
          </a:prstGeom>
          <a:noFill/>
          <a:ln>
            <a:noFill/>
          </a:ln>
        </p:spPr>
        <p:txBody>
          <a:bodyPr lIns="99075" tIns="49538" rIns="99075" bIns="49538" anchor="b">
            <a:noAutofit/>
          </a:bodyPr>
          <a:lstStyle/>
          <a:p>
            <a:pPr algn="r">
              <a:lnSpc>
                <a:spcPct val="100000"/>
              </a:lnSpc>
            </a:pPr>
            <a:fld id="{8374FC54-7814-4FC5-82FD-23E708099F32}" type="slidenum">
              <a:rPr lang="en-US" sz="1300" spc="-1">
                <a:latin typeface="Calibri"/>
              </a:rPr>
              <a:t>34</a:t>
            </a:fld>
            <a:endParaRPr lang="en-US" sz="1300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78193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</p:spPr>
      </p:sp>
      <p:sp>
        <p:nvSpPr>
          <p:cNvPr id="862" name="PlaceHolder 2"/>
          <p:cNvSpPr>
            <a:spLocks noGrp="1"/>
          </p:cNvSpPr>
          <p:nvPr>
            <p:ph type="body"/>
          </p:nvPr>
        </p:nvSpPr>
        <p:spPr>
          <a:xfrm>
            <a:off x="710407" y="4925508"/>
            <a:ext cx="5682877" cy="4029375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US" sz="2200" spc="-1" dirty="0">
              <a:latin typeface="Calibri"/>
            </a:endParaRPr>
          </a:p>
        </p:txBody>
      </p:sp>
      <p:sp>
        <p:nvSpPr>
          <p:cNvPr id="863" name="TextShape 3"/>
          <p:cNvSpPr txBox="1"/>
          <p:nvPr/>
        </p:nvSpPr>
        <p:spPr>
          <a:xfrm>
            <a:off x="4024144" y="9721271"/>
            <a:ext cx="3078054" cy="512939"/>
          </a:xfrm>
          <a:prstGeom prst="rect">
            <a:avLst/>
          </a:prstGeom>
          <a:noFill/>
          <a:ln>
            <a:noFill/>
          </a:ln>
        </p:spPr>
        <p:txBody>
          <a:bodyPr lIns="99075" tIns="49538" rIns="99075" bIns="49538" anchor="b">
            <a:noAutofit/>
          </a:bodyPr>
          <a:lstStyle/>
          <a:p>
            <a:pPr algn="r">
              <a:lnSpc>
                <a:spcPct val="100000"/>
              </a:lnSpc>
            </a:pPr>
            <a:fld id="{9F4F9620-65F2-4F24-BC61-E6ED2C82B897}" type="slidenum">
              <a:rPr lang="en-US" sz="1300" spc="-1">
                <a:latin typeface="Calibri"/>
              </a:rPr>
              <a:t>35</a:t>
            </a:fld>
            <a:endParaRPr lang="en-US" sz="1300" spc="-1">
              <a:latin typeface="Calibri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</p:spPr>
      </p:sp>
      <p:sp>
        <p:nvSpPr>
          <p:cNvPr id="844" name="PlaceHolder 2"/>
          <p:cNvSpPr>
            <a:spLocks noGrp="1"/>
          </p:cNvSpPr>
          <p:nvPr>
            <p:ph type="body"/>
          </p:nvPr>
        </p:nvSpPr>
        <p:spPr>
          <a:xfrm>
            <a:off x="710407" y="4925508"/>
            <a:ext cx="5682877" cy="40293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234036" indent="-234036"/>
            <a:endParaRPr lang="en-US" sz="2200" spc="-1" dirty="0">
              <a:latin typeface="Calibri"/>
            </a:endParaRPr>
          </a:p>
        </p:txBody>
      </p:sp>
      <p:sp>
        <p:nvSpPr>
          <p:cNvPr id="845" name="TextShape 3"/>
          <p:cNvSpPr txBox="1"/>
          <p:nvPr/>
        </p:nvSpPr>
        <p:spPr>
          <a:xfrm>
            <a:off x="4024144" y="9721271"/>
            <a:ext cx="3078054" cy="512939"/>
          </a:xfrm>
          <a:prstGeom prst="rect">
            <a:avLst/>
          </a:prstGeom>
          <a:noFill/>
          <a:ln>
            <a:noFill/>
          </a:ln>
        </p:spPr>
        <p:txBody>
          <a:bodyPr lIns="99075" tIns="49538" rIns="99075" bIns="49538" anchor="b">
            <a:noAutofit/>
          </a:bodyPr>
          <a:lstStyle/>
          <a:p>
            <a:pPr algn="r">
              <a:lnSpc>
                <a:spcPct val="100000"/>
              </a:lnSpc>
            </a:pPr>
            <a:fld id="{79014862-2A37-484F-98CE-618DAC33C0FB}" type="slidenum">
              <a:rPr lang="en-US" sz="1300" spc="-1">
                <a:latin typeface="Calibri"/>
              </a:rPr>
              <a:t>36</a:t>
            </a:fld>
            <a:endParaRPr lang="en-US" sz="1300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664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916038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53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61708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F7ED0EF-A9F2-4B45-A06F-1BF405E4DA6C}" type="slidenum">
              <a:rPr kumimoji="1" lang="zh-CN" altLang="en-US" smtClean="0"/>
              <a:t>54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81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3705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70826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541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8694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71438" y="909638"/>
            <a:ext cx="7974013" cy="4486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181093CA-052E-4D88-AF42-156CA960BD2D}" type="slidenum">
              <a:rPr lang="en-US" sz="1500" spc="-1">
                <a:latin typeface="Calibri"/>
              </a:rPr>
              <a:t>20</a:t>
            </a:fld>
            <a:endParaRPr lang="en-US" sz="1500" spc="-1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75409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42875" y="768350"/>
            <a:ext cx="6818313" cy="38369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90752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861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3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</p:spPr>
      </p:sp>
      <p:sp>
        <p:nvSpPr>
          <p:cNvPr id="814" name="PlaceHolder 2"/>
          <p:cNvSpPr>
            <a:spLocks noGrp="1"/>
          </p:cNvSpPr>
          <p:nvPr>
            <p:ph type="body"/>
          </p:nvPr>
        </p:nvSpPr>
        <p:spPr>
          <a:xfrm>
            <a:off x="710407" y="4925508"/>
            <a:ext cx="5682877" cy="4029375"/>
          </a:xfrm>
          <a:prstGeom prst="rect">
            <a:avLst/>
          </a:prstGeom>
        </p:spPr>
        <p:txBody>
          <a:bodyPr>
            <a:noAutofit/>
          </a:bodyPr>
          <a:lstStyle/>
          <a:p>
            <a:pPr marL="234036" indent="-234036"/>
            <a:endParaRPr lang="en-US" sz="2200" spc="-1" dirty="0">
              <a:latin typeface="Calibri"/>
            </a:endParaRPr>
          </a:p>
        </p:txBody>
      </p:sp>
      <p:sp>
        <p:nvSpPr>
          <p:cNvPr id="815" name="TextShape 3"/>
          <p:cNvSpPr txBox="1"/>
          <p:nvPr/>
        </p:nvSpPr>
        <p:spPr>
          <a:xfrm>
            <a:off x="4024144" y="9721271"/>
            <a:ext cx="3078054" cy="512939"/>
          </a:xfrm>
          <a:prstGeom prst="rect">
            <a:avLst/>
          </a:prstGeom>
          <a:noFill/>
          <a:ln>
            <a:noFill/>
          </a:ln>
        </p:spPr>
        <p:txBody>
          <a:bodyPr lIns="99075" tIns="49538" rIns="99075" bIns="49538" anchor="b">
            <a:noAutofit/>
          </a:bodyPr>
          <a:lstStyle/>
          <a:p>
            <a:pPr algn="r">
              <a:lnSpc>
                <a:spcPct val="100000"/>
              </a:lnSpc>
            </a:pPr>
            <a:fld id="{8B2A1B43-262A-40CE-9C68-443E3348D54B}" type="slidenum">
              <a:rPr lang="en-US" sz="1300" spc="-1">
                <a:latin typeface="Calibri"/>
              </a:rPr>
              <a:t>23</a:t>
            </a:fld>
            <a:endParaRPr lang="en-US" sz="1300" spc="-1">
              <a:latin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1DDD07-3362-47E1-847F-5EF90FE63D24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566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4EE1C3-4D92-460D-A04B-E4DA6E65BD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2F84F-08CD-4FE2-9169-0E0C27B530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8DAA2B-5B00-459D-BC3C-C8D9487C9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B97C6E-4340-4E9F-B3F5-DA1BB2E19F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1E6BF8-9B8C-402A-9DD3-004317B8C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7513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E73F8F-65F8-4D04-9CEE-CAFBC6C002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F4B226C-F710-431C-B48C-CAC2D41E10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3AEAA7-D40A-47EF-99EE-B39D6053E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109A3-3AED-4F60-97C4-531823FF87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25569-2A0F-4148-9C1D-495298A1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6262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FDD4939-3063-454D-97C7-99A4A66EAB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02DCD71-DFCE-4E88-9A32-6D1A91A4B2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4D5C62-12EC-4611-BB85-909ACE953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0BD584-5E3C-4596-B076-35D17D513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F842F0-70DC-44EE-A2AE-55477D2D1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1485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2" name="Groep 9"/>
          <p:cNvGrpSpPr/>
          <p:nvPr/>
        </p:nvGrpSpPr>
        <p:grpSpPr>
          <a:xfrm>
            <a:off x="2982511" y="-1228655"/>
            <a:ext cx="6226977" cy="490402"/>
            <a:chOff x="0" y="0"/>
            <a:chExt cx="6226976" cy="490400"/>
          </a:xfrm>
        </p:grpSpPr>
        <p:sp>
          <p:nvSpPr>
            <p:cNvPr id="350" name="Rechthoek 36"/>
            <p:cNvSpPr/>
            <p:nvPr/>
          </p:nvSpPr>
          <p:spPr>
            <a:xfrm rot="16200000">
              <a:off x="3007798" y="-2728777"/>
              <a:ext cx="211380" cy="6226977"/>
            </a:xfrm>
            <a:prstGeom prst="rect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grpSp>
          <p:nvGrpSpPr>
            <p:cNvPr id="361" name="Groep 8"/>
            <p:cNvGrpSpPr/>
            <p:nvPr/>
          </p:nvGrpSpPr>
          <p:grpSpPr>
            <a:xfrm>
              <a:off x="0" y="0"/>
              <a:ext cx="6226975" cy="211381"/>
              <a:chOff x="0" y="0"/>
              <a:chExt cx="6226974" cy="211380"/>
            </a:xfrm>
          </p:grpSpPr>
          <p:sp>
            <p:nvSpPr>
              <p:cNvPr id="351" name="Rechthoek 6"/>
              <p:cNvSpPr/>
              <p:nvPr/>
            </p:nvSpPr>
            <p:spPr>
              <a:xfrm rot="16200000">
                <a:off x="168192" y="-168191"/>
                <a:ext cx="211380" cy="547765"/>
              </a:xfrm>
              <a:prstGeom prst="rect">
                <a:avLst/>
              </a:pr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2" name="Rechthoek 29"/>
              <p:cNvSpPr/>
              <p:nvPr/>
            </p:nvSpPr>
            <p:spPr>
              <a:xfrm rot="16200000">
                <a:off x="799215" y="-168191"/>
                <a:ext cx="211380" cy="547765"/>
              </a:xfrm>
              <a:prstGeom prst="rect">
                <a:avLst/>
              </a:prstGeom>
              <a:solidFill>
                <a:srgbClr val="0066A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3" name="Rechthoek 30"/>
              <p:cNvSpPr/>
              <p:nvPr/>
            </p:nvSpPr>
            <p:spPr>
              <a:xfrm rot="16200000">
                <a:off x="1430239" y="-168191"/>
                <a:ext cx="211380" cy="547765"/>
              </a:xfrm>
              <a:prstGeom prst="rect">
                <a:avLst/>
              </a:prstGeom>
              <a:solidFill>
                <a:srgbClr val="00B7D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4" name="Rechthoek 31"/>
              <p:cNvSpPr/>
              <p:nvPr/>
            </p:nvSpPr>
            <p:spPr>
              <a:xfrm rot="16200000">
                <a:off x="2061263" y="-168191"/>
                <a:ext cx="211380" cy="547765"/>
              </a:xfrm>
              <a:prstGeom prst="rect">
                <a:avLst/>
              </a:pr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5" name="Rechthoek 32"/>
              <p:cNvSpPr/>
              <p:nvPr/>
            </p:nvSpPr>
            <p:spPr>
              <a:xfrm rot="16200000">
                <a:off x="2692286" y="-168191"/>
                <a:ext cx="211380" cy="547765"/>
              </a:xfrm>
              <a:prstGeom prst="rect">
                <a:avLst/>
              </a:prstGeom>
              <a:solidFill>
                <a:srgbClr val="61A4B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6" name="Rechthoek 33"/>
              <p:cNvSpPr/>
              <p:nvPr/>
            </p:nvSpPr>
            <p:spPr>
              <a:xfrm rot="16200000">
                <a:off x="3323310" y="-168191"/>
                <a:ext cx="211380" cy="547765"/>
              </a:xfrm>
              <a:prstGeom prst="rect">
                <a:avLst/>
              </a:prstGeom>
              <a:solidFill>
                <a:srgbClr val="82D7C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7" name="Rechthoek 34"/>
              <p:cNvSpPr/>
              <p:nvPr/>
            </p:nvSpPr>
            <p:spPr>
              <a:xfrm rot="16200000">
                <a:off x="3954334" y="-168191"/>
                <a:ext cx="211380" cy="547765"/>
              </a:xfrm>
              <a:prstGeom prst="rect">
                <a:avLst/>
              </a:pr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8" name="Rechthoek 37"/>
              <p:cNvSpPr/>
              <p:nvPr/>
            </p:nvSpPr>
            <p:spPr>
              <a:xfrm rot="16200000">
                <a:off x="4585357" y="-168192"/>
                <a:ext cx="211380" cy="547765"/>
              </a:xfrm>
              <a:prstGeom prst="rect">
                <a:avLst/>
              </a:prstGeom>
              <a:solidFill>
                <a:srgbClr val="99D28C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59" name="Rechthoek 38"/>
              <p:cNvSpPr/>
              <p:nvPr/>
            </p:nvSpPr>
            <p:spPr>
              <a:xfrm rot="16200000">
                <a:off x="5216380" y="-168192"/>
                <a:ext cx="211380" cy="547764"/>
              </a:xfrm>
              <a:prstGeom prst="rect">
                <a:avLst/>
              </a:pr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360" name="Rechthoek 39"/>
              <p:cNvSpPr/>
              <p:nvPr/>
            </p:nvSpPr>
            <p:spPr>
              <a:xfrm rot="16200000">
                <a:off x="5847403" y="-168193"/>
                <a:ext cx="211380" cy="547765"/>
              </a:xfrm>
              <a:prstGeom prst="rect">
                <a:avLst/>
              </a:pr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/>
              </a:p>
            </p:txBody>
          </p:sp>
        </p:grpSp>
      </p:grpSp>
      <p:grpSp>
        <p:nvGrpSpPr>
          <p:cNvPr id="371" name="Group 4"/>
          <p:cNvGrpSpPr/>
          <p:nvPr/>
        </p:nvGrpSpPr>
        <p:grpSpPr>
          <a:xfrm>
            <a:off x="698501" y="5884314"/>
            <a:ext cx="1454912" cy="577167"/>
            <a:chOff x="0" y="0"/>
            <a:chExt cx="1454911" cy="577165"/>
          </a:xfrm>
        </p:grpSpPr>
        <p:sp>
          <p:nvSpPr>
            <p:cNvPr id="363" name="Freeform 5"/>
            <p:cNvSpPr/>
            <p:nvPr/>
          </p:nvSpPr>
          <p:spPr>
            <a:xfrm>
              <a:off x="289214" y="284162"/>
              <a:ext cx="268376" cy="2930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7530"/>
                  </a:moveTo>
                  <a:cubicBezTo>
                    <a:pt x="13837" y="17530"/>
                    <a:pt x="15525" y="15652"/>
                    <a:pt x="15525" y="13148"/>
                  </a:cubicBezTo>
                  <a:cubicBezTo>
                    <a:pt x="15525" y="0"/>
                    <a:pt x="15525" y="0"/>
                    <a:pt x="15525" y="0"/>
                  </a:cubicBezTo>
                  <a:cubicBezTo>
                    <a:pt x="21600" y="0"/>
                    <a:pt x="21600" y="0"/>
                    <a:pt x="21600" y="0"/>
                  </a:cubicBezTo>
                  <a:cubicBezTo>
                    <a:pt x="21600" y="13461"/>
                    <a:pt x="21600" y="13461"/>
                    <a:pt x="21600" y="13461"/>
                  </a:cubicBezTo>
                  <a:cubicBezTo>
                    <a:pt x="21600" y="19096"/>
                    <a:pt x="16537" y="21600"/>
                    <a:pt x="10800" y="21600"/>
                  </a:cubicBezTo>
                  <a:cubicBezTo>
                    <a:pt x="5063" y="21600"/>
                    <a:pt x="0" y="19096"/>
                    <a:pt x="0" y="1346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413" y="0"/>
                    <a:pt x="6413" y="0"/>
                    <a:pt x="6413" y="0"/>
                  </a:cubicBezTo>
                  <a:cubicBezTo>
                    <a:pt x="6413" y="13148"/>
                    <a:pt x="6413" y="13148"/>
                    <a:pt x="6413" y="13148"/>
                  </a:cubicBezTo>
                  <a:cubicBezTo>
                    <a:pt x="6413" y="15652"/>
                    <a:pt x="7763" y="17530"/>
                    <a:pt x="10800" y="1753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4" name="Freeform 6"/>
            <p:cNvSpPr/>
            <p:nvPr/>
          </p:nvSpPr>
          <p:spPr>
            <a:xfrm>
              <a:off x="0" y="284162"/>
              <a:ext cx="251958" cy="284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79" y="21600"/>
                  </a:moveTo>
                  <a:lnTo>
                    <a:pt x="14400" y="21600"/>
                  </a:lnTo>
                  <a:lnTo>
                    <a:pt x="14400" y="4215"/>
                  </a:lnTo>
                  <a:lnTo>
                    <a:pt x="21600" y="4215"/>
                  </a:lnTo>
                  <a:lnTo>
                    <a:pt x="21600" y="0"/>
                  </a:lnTo>
                  <a:lnTo>
                    <a:pt x="0" y="0"/>
                  </a:lnTo>
                  <a:lnTo>
                    <a:pt x="0" y="4215"/>
                  </a:lnTo>
                  <a:lnTo>
                    <a:pt x="7579" y="4215"/>
                  </a:lnTo>
                  <a:lnTo>
                    <a:pt x="7579" y="216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5" name="Freeform 7"/>
            <p:cNvSpPr/>
            <p:nvPr/>
          </p:nvSpPr>
          <p:spPr>
            <a:xfrm>
              <a:off x="76645" y="-1"/>
              <a:ext cx="266458" cy="267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65" h="21600" extrusionOk="0">
                  <a:moveTo>
                    <a:pt x="15162" y="12000"/>
                  </a:moveTo>
                  <a:cubicBezTo>
                    <a:pt x="13573" y="12343"/>
                    <a:pt x="11985" y="12000"/>
                    <a:pt x="11985" y="9943"/>
                  </a:cubicBezTo>
                  <a:cubicBezTo>
                    <a:pt x="11985" y="6857"/>
                    <a:pt x="18973" y="4114"/>
                    <a:pt x="19926" y="1371"/>
                  </a:cubicBezTo>
                  <a:cubicBezTo>
                    <a:pt x="20244" y="686"/>
                    <a:pt x="20244" y="0"/>
                    <a:pt x="19926" y="0"/>
                  </a:cubicBezTo>
                  <a:cubicBezTo>
                    <a:pt x="19609" y="0"/>
                    <a:pt x="19926" y="343"/>
                    <a:pt x="19291" y="1029"/>
                  </a:cubicBezTo>
                  <a:cubicBezTo>
                    <a:pt x="16432" y="4114"/>
                    <a:pt x="11668" y="4114"/>
                    <a:pt x="8173" y="5829"/>
                  </a:cubicBezTo>
                  <a:cubicBezTo>
                    <a:pt x="5632" y="6857"/>
                    <a:pt x="-1356" y="10629"/>
                    <a:pt x="232" y="18514"/>
                  </a:cubicBezTo>
                  <a:cubicBezTo>
                    <a:pt x="232" y="18857"/>
                    <a:pt x="550" y="20229"/>
                    <a:pt x="868" y="20229"/>
                  </a:cubicBezTo>
                  <a:cubicBezTo>
                    <a:pt x="868" y="20229"/>
                    <a:pt x="868" y="19543"/>
                    <a:pt x="868" y="18514"/>
                  </a:cubicBezTo>
                  <a:cubicBezTo>
                    <a:pt x="868" y="13714"/>
                    <a:pt x="6268" y="12343"/>
                    <a:pt x="7856" y="9257"/>
                  </a:cubicBezTo>
                  <a:cubicBezTo>
                    <a:pt x="8173" y="8914"/>
                    <a:pt x="8491" y="8571"/>
                    <a:pt x="8491" y="8571"/>
                  </a:cubicBezTo>
                  <a:cubicBezTo>
                    <a:pt x="8491" y="8914"/>
                    <a:pt x="8491" y="8914"/>
                    <a:pt x="8491" y="9257"/>
                  </a:cubicBezTo>
                  <a:cubicBezTo>
                    <a:pt x="7856" y="12000"/>
                    <a:pt x="5315" y="13371"/>
                    <a:pt x="6268" y="15429"/>
                  </a:cubicBezTo>
                  <a:cubicBezTo>
                    <a:pt x="6903" y="17829"/>
                    <a:pt x="9762" y="15771"/>
                    <a:pt x="10397" y="14400"/>
                  </a:cubicBezTo>
                  <a:cubicBezTo>
                    <a:pt x="10715" y="14057"/>
                    <a:pt x="10715" y="13714"/>
                    <a:pt x="11032" y="13714"/>
                  </a:cubicBezTo>
                  <a:cubicBezTo>
                    <a:pt x="11032" y="13714"/>
                    <a:pt x="11032" y="14400"/>
                    <a:pt x="11032" y="14743"/>
                  </a:cubicBezTo>
                  <a:cubicBezTo>
                    <a:pt x="10397" y="17486"/>
                    <a:pt x="10079" y="18857"/>
                    <a:pt x="8173" y="20571"/>
                  </a:cubicBezTo>
                  <a:cubicBezTo>
                    <a:pt x="7538" y="20914"/>
                    <a:pt x="6585" y="21257"/>
                    <a:pt x="6585" y="21600"/>
                  </a:cubicBezTo>
                  <a:cubicBezTo>
                    <a:pt x="6585" y="21600"/>
                    <a:pt x="7220" y="21600"/>
                    <a:pt x="7538" y="21600"/>
                  </a:cubicBezTo>
                  <a:cubicBezTo>
                    <a:pt x="12303" y="21257"/>
                    <a:pt x="16432" y="15086"/>
                    <a:pt x="17703" y="10971"/>
                  </a:cubicBezTo>
                  <a:cubicBezTo>
                    <a:pt x="17703" y="10629"/>
                    <a:pt x="17703" y="10286"/>
                    <a:pt x="17703" y="10286"/>
                  </a:cubicBezTo>
                  <a:cubicBezTo>
                    <a:pt x="17385" y="9943"/>
                    <a:pt x="17385" y="10286"/>
                    <a:pt x="17068" y="10629"/>
                  </a:cubicBezTo>
                  <a:cubicBezTo>
                    <a:pt x="16432" y="10971"/>
                    <a:pt x="15797" y="11657"/>
                    <a:pt x="15162" y="1200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6" name="Freeform 8"/>
            <p:cNvSpPr/>
            <p:nvPr/>
          </p:nvSpPr>
          <p:spPr>
            <a:xfrm>
              <a:off x="901742" y="364991"/>
              <a:ext cx="176182" cy="21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29" y="9072"/>
                  </a:moveTo>
                  <a:cubicBezTo>
                    <a:pt x="4629" y="5616"/>
                    <a:pt x="6686" y="3024"/>
                    <a:pt x="10800" y="3024"/>
                  </a:cubicBezTo>
                  <a:cubicBezTo>
                    <a:pt x="14914" y="3024"/>
                    <a:pt x="16971" y="5616"/>
                    <a:pt x="16971" y="9072"/>
                  </a:cubicBezTo>
                  <a:lnTo>
                    <a:pt x="4629" y="9072"/>
                  </a:lnTo>
                  <a:close/>
                  <a:moveTo>
                    <a:pt x="21600" y="11664"/>
                  </a:moveTo>
                  <a:cubicBezTo>
                    <a:pt x="21600" y="9504"/>
                    <a:pt x="21600" y="9504"/>
                    <a:pt x="21600" y="9504"/>
                  </a:cubicBezTo>
                  <a:cubicBezTo>
                    <a:pt x="21600" y="3888"/>
                    <a:pt x="18000" y="0"/>
                    <a:pt x="10800" y="0"/>
                  </a:cubicBezTo>
                  <a:cubicBezTo>
                    <a:pt x="3600" y="0"/>
                    <a:pt x="0" y="5184"/>
                    <a:pt x="0" y="10800"/>
                  </a:cubicBezTo>
                  <a:cubicBezTo>
                    <a:pt x="0" y="16848"/>
                    <a:pt x="3086" y="21600"/>
                    <a:pt x="10800" y="21600"/>
                  </a:cubicBezTo>
                  <a:cubicBezTo>
                    <a:pt x="16457" y="21600"/>
                    <a:pt x="20571" y="19008"/>
                    <a:pt x="21086" y="14688"/>
                  </a:cubicBezTo>
                  <a:cubicBezTo>
                    <a:pt x="16457" y="14688"/>
                    <a:pt x="16457" y="14688"/>
                    <a:pt x="16457" y="14688"/>
                  </a:cubicBezTo>
                  <a:cubicBezTo>
                    <a:pt x="15943" y="17712"/>
                    <a:pt x="14400" y="18576"/>
                    <a:pt x="10800" y="18576"/>
                  </a:cubicBezTo>
                  <a:cubicBezTo>
                    <a:pt x="6171" y="18576"/>
                    <a:pt x="4629" y="15120"/>
                    <a:pt x="4629" y="11664"/>
                  </a:cubicBezTo>
                  <a:lnTo>
                    <a:pt x="21600" y="11664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7" name="Rectangle 9"/>
            <p:cNvSpPr/>
            <p:nvPr/>
          </p:nvSpPr>
          <p:spPr>
            <a:xfrm>
              <a:off x="1124020" y="284162"/>
              <a:ext cx="33469" cy="284795"/>
            </a:xfrm>
            <a:prstGeom prst="rect">
              <a:avLst/>
            </a:pr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8" name="Freeform 10"/>
            <p:cNvSpPr/>
            <p:nvPr/>
          </p:nvSpPr>
          <p:spPr>
            <a:xfrm>
              <a:off x="1199165" y="280373"/>
              <a:ext cx="126296" cy="2885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21600"/>
                  </a:moveTo>
                  <a:cubicBezTo>
                    <a:pt x="12960" y="8894"/>
                    <a:pt x="12960" y="8894"/>
                    <a:pt x="12960" y="8894"/>
                  </a:cubicBezTo>
                  <a:cubicBezTo>
                    <a:pt x="20880" y="8894"/>
                    <a:pt x="20880" y="8894"/>
                    <a:pt x="20880" y="8894"/>
                  </a:cubicBezTo>
                  <a:cubicBezTo>
                    <a:pt x="20880" y="6988"/>
                    <a:pt x="20880" y="6988"/>
                    <a:pt x="20880" y="6988"/>
                  </a:cubicBezTo>
                  <a:cubicBezTo>
                    <a:pt x="12960" y="6988"/>
                    <a:pt x="12960" y="6988"/>
                    <a:pt x="12960" y="6988"/>
                  </a:cubicBezTo>
                  <a:cubicBezTo>
                    <a:pt x="12960" y="4447"/>
                    <a:pt x="12960" y="4447"/>
                    <a:pt x="12960" y="4447"/>
                  </a:cubicBezTo>
                  <a:cubicBezTo>
                    <a:pt x="12960" y="2859"/>
                    <a:pt x="15120" y="2541"/>
                    <a:pt x="18720" y="2541"/>
                  </a:cubicBezTo>
                  <a:cubicBezTo>
                    <a:pt x="19440" y="2541"/>
                    <a:pt x="20880" y="2541"/>
                    <a:pt x="21600" y="2541"/>
                  </a:cubicBezTo>
                  <a:cubicBezTo>
                    <a:pt x="21600" y="318"/>
                    <a:pt x="21600" y="318"/>
                    <a:pt x="21600" y="318"/>
                  </a:cubicBezTo>
                  <a:cubicBezTo>
                    <a:pt x="20160" y="0"/>
                    <a:pt x="18720" y="0"/>
                    <a:pt x="17280" y="0"/>
                  </a:cubicBezTo>
                  <a:cubicBezTo>
                    <a:pt x="10800" y="0"/>
                    <a:pt x="6480" y="1271"/>
                    <a:pt x="6480" y="4129"/>
                  </a:cubicBezTo>
                  <a:cubicBezTo>
                    <a:pt x="6480" y="6988"/>
                    <a:pt x="6480" y="6988"/>
                    <a:pt x="6480" y="6988"/>
                  </a:cubicBezTo>
                  <a:cubicBezTo>
                    <a:pt x="0" y="6988"/>
                    <a:pt x="0" y="6988"/>
                    <a:pt x="0" y="6988"/>
                  </a:cubicBezTo>
                  <a:cubicBezTo>
                    <a:pt x="0" y="8894"/>
                    <a:pt x="0" y="8894"/>
                    <a:pt x="0" y="8894"/>
                  </a:cubicBezTo>
                  <a:cubicBezTo>
                    <a:pt x="6480" y="8894"/>
                    <a:pt x="6480" y="8894"/>
                    <a:pt x="6480" y="8894"/>
                  </a:cubicBezTo>
                  <a:cubicBezTo>
                    <a:pt x="6480" y="21600"/>
                    <a:pt x="6480" y="21600"/>
                    <a:pt x="6480" y="21600"/>
                  </a:cubicBezTo>
                  <a:lnTo>
                    <a:pt x="12960" y="21600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69" name="Freeform 11"/>
            <p:cNvSpPr/>
            <p:nvPr/>
          </p:nvSpPr>
          <p:spPr>
            <a:xfrm>
              <a:off x="1341878" y="318262"/>
              <a:ext cx="113034" cy="258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603"/>
                  </a:moveTo>
                  <a:cubicBezTo>
                    <a:pt x="0" y="6728"/>
                    <a:pt x="0" y="6728"/>
                    <a:pt x="0" y="6728"/>
                  </a:cubicBezTo>
                  <a:cubicBezTo>
                    <a:pt x="6400" y="6728"/>
                    <a:pt x="6400" y="6728"/>
                    <a:pt x="6400" y="6728"/>
                  </a:cubicBezTo>
                  <a:cubicBezTo>
                    <a:pt x="6400" y="17351"/>
                    <a:pt x="6400" y="17351"/>
                    <a:pt x="6400" y="17351"/>
                  </a:cubicBezTo>
                  <a:cubicBezTo>
                    <a:pt x="6400" y="19475"/>
                    <a:pt x="6400" y="21600"/>
                    <a:pt x="16800" y="21600"/>
                  </a:cubicBezTo>
                  <a:cubicBezTo>
                    <a:pt x="18400" y="21600"/>
                    <a:pt x="20000" y="21246"/>
                    <a:pt x="21600" y="21246"/>
                  </a:cubicBezTo>
                  <a:cubicBezTo>
                    <a:pt x="21600" y="18767"/>
                    <a:pt x="21600" y="18767"/>
                    <a:pt x="21600" y="18767"/>
                  </a:cubicBezTo>
                  <a:cubicBezTo>
                    <a:pt x="20800" y="19121"/>
                    <a:pt x="19200" y="19121"/>
                    <a:pt x="17600" y="19121"/>
                  </a:cubicBezTo>
                  <a:cubicBezTo>
                    <a:pt x="15200" y="19121"/>
                    <a:pt x="13600" y="18413"/>
                    <a:pt x="13600" y="17351"/>
                  </a:cubicBezTo>
                  <a:cubicBezTo>
                    <a:pt x="13600" y="6728"/>
                    <a:pt x="13600" y="6728"/>
                    <a:pt x="13600" y="6728"/>
                  </a:cubicBezTo>
                  <a:cubicBezTo>
                    <a:pt x="21600" y="6728"/>
                    <a:pt x="21600" y="6728"/>
                    <a:pt x="21600" y="6728"/>
                  </a:cubicBezTo>
                  <a:cubicBezTo>
                    <a:pt x="21600" y="4603"/>
                    <a:pt x="21600" y="4603"/>
                    <a:pt x="21600" y="4603"/>
                  </a:cubicBezTo>
                  <a:cubicBezTo>
                    <a:pt x="13600" y="4603"/>
                    <a:pt x="13600" y="4603"/>
                    <a:pt x="13600" y="4603"/>
                  </a:cubicBezTo>
                  <a:cubicBezTo>
                    <a:pt x="13600" y="0"/>
                    <a:pt x="13600" y="0"/>
                    <a:pt x="13600" y="0"/>
                  </a:cubicBezTo>
                  <a:cubicBezTo>
                    <a:pt x="6400" y="1062"/>
                    <a:pt x="6400" y="1062"/>
                    <a:pt x="6400" y="1062"/>
                  </a:cubicBezTo>
                  <a:cubicBezTo>
                    <a:pt x="6400" y="4603"/>
                    <a:pt x="6400" y="4603"/>
                    <a:pt x="6400" y="4603"/>
                  </a:cubicBezTo>
                  <a:lnTo>
                    <a:pt x="0" y="4603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370" name="Freeform 12"/>
            <p:cNvSpPr/>
            <p:nvPr/>
          </p:nvSpPr>
          <p:spPr>
            <a:xfrm>
              <a:off x="637155" y="284162"/>
              <a:ext cx="226699" cy="284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cubicBezTo>
                    <a:pt x="9200" y="21600"/>
                    <a:pt x="9200" y="21600"/>
                    <a:pt x="9200" y="21600"/>
                  </a:cubicBezTo>
                  <a:cubicBezTo>
                    <a:pt x="20400" y="21600"/>
                    <a:pt x="21600" y="13863"/>
                    <a:pt x="21600" y="10961"/>
                  </a:cubicBezTo>
                  <a:cubicBezTo>
                    <a:pt x="21600" y="8060"/>
                    <a:pt x="20400" y="0"/>
                    <a:pt x="92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1600"/>
                  </a:lnTo>
                  <a:close/>
                  <a:moveTo>
                    <a:pt x="3600" y="2579"/>
                  </a:moveTo>
                  <a:cubicBezTo>
                    <a:pt x="9200" y="2579"/>
                    <a:pt x="9200" y="2579"/>
                    <a:pt x="9200" y="2579"/>
                  </a:cubicBezTo>
                  <a:cubicBezTo>
                    <a:pt x="15200" y="2579"/>
                    <a:pt x="18000" y="6448"/>
                    <a:pt x="18000" y="10961"/>
                  </a:cubicBezTo>
                  <a:cubicBezTo>
                    <a:pt x="18000" y="15475"/>
                    <a:pt x="15200" y="19021"/>
                    <a:pt x="9200" y="19021"/>
                  </a:cubicBezTo>
                  <a:cubicBezTo>
                    <a:pt x="3600" y="19021"/>
                    <a:pt x="3600" y="19021"/>
                    <a:pt x="3600" y="19021"/>
                  </a:cubicBezTo>
                  <a:lnTo>
                    <a:pt x="3600" y="2579"/>
                  </a:ln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372" name="Plaats hier je titel"/>
          <p:cNvSpPr txBox="1">
            <a:spLocks noGrp="1"/>
          </p:cNvSpPr>
          <p:nvPr>
            <p:ph type="title" hasCustomPrompt="1"/>
          </p:nvPr>
        </p:nvSpPr>
        <p:spPr>
          <a:xfrm>
            <a:off x="698500" y="741499"/>
            <a:ext cx="10775071" cy="4904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Plaats hier je titel</a:t>
            </a:r>
          </a:p>
        </p:txBody>
      </p:sp>
      <p:sp>
        <p:nvSpPr>
          <p:cNvPr id="37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698500" y="1591900"/>
            <a:ext cx="10773500" cy="4356464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t>Klik hier om een bullet te plaatsen.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37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289785" y="6246130"/>
            <a:ext cx="182216" cy="172815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75" name="Tekstvak 6"/>
          <p:cNvSpPr txBox="1"/>
          <p:nvPr/>
        </p:nvSpPr>
        <p:spPr>
          <a:xfrm>
            <a:off x="34969" y="-662297"/>
            <a:ext cx="12100562" cy="497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2400" spc="50">
                <a:solidFill>
                  <a:schemeClr val="accent2"/>
                </a:solidFill>
                <a:latin typeface="Roboto Slab Regular Regular"/>
                <a:ea typeface="Roboto Slab Regular Regular"/>
                <a:cs typeface="Roboto Slab Regular Regular"/>
                <a:sym typeface="Roboto Slab Regular Regular"/>
              </a:defRPr>
            </a:lvl1pPr>
          </a:lstStyle>
          <a:p>
            <a:r>
              <a:t>Tekst</a:t>
            </a:r>
          </a:p>
        </p:txBody>
      </p:sp>
    </p:spTree>
    <p:extLst>
      <p:ext uri="{BB962C8B-B14F-4D97-AF65-F5344CB8AC3E}">
        <p14:creationId xmlns:p14="http://schemas.microsoft.com/office/powerpoint/2010/main" val="197348214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ull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jdelijke aanduiding voor afbeelding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 rtlCol="0">
            <a:noAutofit/>
          </a:bodyPr>
          <a:lstStyle>
            <a:lvl1pPr>
              <a:defRPr sz="1600" i="1"/>
            </a:lvl1pPr>
          </a:lstStyle>
          <a:p>
            <a:pPr lvl="0"/>
            <a:endParaRPr lang="nl-NL" noProof="0"/>
          </a:p>
        </p:txBody>
      </p:sp>
      <p:sp>
        <p:nvSpPr>
          <p:cNvPr id="6" name="Tijdelijke aanduiding voor tekst 10"/>
          <p:cNvSpPr>
            <a:spLocks noGrp="1"/>
          </p:cNvSpPr>
          <p:nvPr>
            <p:ph type="body" sz="quarter" idx="19" hasCustomPrompt="1"/>
          </p:nvPr>
        </p:nvSpPr>
        <p:spPr>
          <a:xfrm rot="16200000">
            <a:off x="8822118" y="3306687"/>
            <a:ext cx="6401405" cy="338364"/>
          </a:xfrm>
        </p:spPr>
        <p:txBody>
          <a:bodyPr anchor="ctr"/>
          <a:lstStyle>
            <a:lvl1pPr algn="l">
              <a:defRPr sz="1333" b="0" i="1">
                <a:solidFill>
                  <a:schemeClr val="bg1">
                    <a:lumMod val="75000"/>
                  </a:schemeClr>
                </a:solidFill>
                <a:latin typeface="Calibri Light"/>
                <a:cs typeface="Calibri Light"/>
              </a:defRPr>
            </a:lvl1pPr>
          </a:lstStyle>
          <a:p>
            <a:pPr lvl="0"/>
            <a:r>
              <a:rPr lang="nl-NL"/>
              <a:t>Click </a:t>
            </a:r>
            <a:r>
              <a:rPr lang="nl-NL" err="1"/>
              <a:t>to</a:t>
            </a:r>
            <a:r>
              <a:rPr lang="nl-NL"/>
              <a:t> enter </a:t>
            </a:r>
            <a:r>
              <a:rPr lang="nl-NL" err="1"/>
              <a:t>credits</a:t>
            </a:r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8616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495405-3CC4-42D1-9070-AC1E55FED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F7BAB3-7D4A-46B4-AE8A-F187351AD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  <a:lvl2pPr>
              <a:defRPr>
                <a:latin typeface="Aptos" panose="020B0004020202020204" pitchFamily="34" charset="0"/>
              </a:defRPr>
            </a:lvl2pPr>
            <a:lvl3pPr>
              <a:defRPr>
                <a:latin typeface="Aptos" panose="020B0004020202020204" pitchFamily="34" charset="0"/>
              </a:defRPr>
            </a:lvl3pPr>
            <a:lvl4pPr>
              <a:defRPr>
                <a:latin typeface="Aptos" panose="020B0004020202020204" pitchFamily="34" charset="0"/>
              </a:defRPr>
            </a:lvl4pPr>
            <a:lvl5pPr>
              <a:defRPr>
                <a:latin typeface="Aptos" panose="020B0004020202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12CDCD-9622-4D34-A639-14E0E988F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013A46-79B9-422E-940C-BF1C497B52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250E6-F645-4732-B61A-868AF7F99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66772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75DB-AA62-4A76-9758-087C92BA9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BE83A-995E-4D9C-B091-58F51ACA99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96D53-9A72-4444-AC64-DD87A057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45E3BF-1F7C-4829-955E-493EA3EC9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580A2-EF67-4CFF-AA88-C9E94207A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2986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DDECC4-86B7-486E-9B31-9E89AE7A9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F64F64-38A8-47F4-95D6-007A8E59B5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7D9682-F19F-4904-9E57-E47EC7B5CE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1BBCC8-906B-44DC-AE4A-DDE17F6410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D2FFAD-68EB-43C5-A6F3-7F600D259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349E3D-8B37-420D-83E6-5789D6403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93153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DF2AA-6CBE-4223-AABB-35EF8C4E9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624F28-8F13-4CF5-BF81-8BA57A76A4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5F27BAD-C186-4833-B786-D22FF293DF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7E4BBF-84A7-451D-AE9F-EF9C9765E6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C52D30-B1C0-4C67-97AD-7A0CBF1F97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2E58205-4C72-4ECE-9E2E-6F80BE4948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C00DFD0-7D9E-4F40-968F-98ED68143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EE6A27-4373-47DC-9FA2-882954879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5955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06F3B6-2E0A-4934-9E5C-D8CD30C29D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E14741D-9811-4271-8CE3-3A82A934E4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DFB011-3DF2-43DF-80F0-51F36936E2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1F5DE-5A96-4A27-B4A8-7DB46F70C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8845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FD42D4E-EC37-4BB5-8B2E-9628FB31C0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BE90598-27B1-458A-A1D5-1404F7C88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B0D081-2A8E-4B96-B282-C07AA284FD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883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DF2793-FF0B-4C3B-B78D-E41226C6B6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F3BA8C-C620-4295-88B6-670691CA87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1D2AB8-94B8-4680-B0CB-3062BC45821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896C0BB-F812-42E4-B1CE-25BA162A26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ABC48D-69A3-4980-9003-272D11334A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A91EA1-779A-4E46-9552-242093703E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4063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50ADAA-3E84-4AF2-9C24-1A63C357BE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607CED-F060-4356-A00D-1569C4430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FCFB9B-AC40-488B-87E9-620C063C35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DDF08B-9915-4442-9497-D8EB631A63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EFA330-277B-4AB7-8047-1D9307E43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6B1864-0EC9-4400-87CA-3471C50C7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7587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80FD12-FA8C-4380-89C3-2B8074413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AC3CA6-9501-4132-97B1-2F1DF4C39A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5ED3E6-1EE3-4ACA-8D6A-1FA1D49C3E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D28B5D-3818-41C4-8DDF-CE07A0D667B7}" type="datetimeFigureOut">
              <a:rPr lang="en-GB" smtClean="0"/>
              <a:t>23/08/2024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4F560-6EDF-4A80-BDD3-15D67C0553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9084A6-7522-4B60-8FA8-FA00A30B4B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F53FA-F3BD-439A-9C7D-11AF7DE498E3}" type="slidenum">
              <a:rPr lang="en-GB" smtClean="0"/>
              <a:t>‹#›</a:t>
            </a:fld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4B7CBE3-900D-7F2A-4BCA-F33A16689648}"/>
              </a:ext>
            </a:extLst>
          </p:cNvPr>
          <p:cNvGrpSpPr/>
          <p:nvPr userDrawn="1"/>
        </p:nvGrpSpPr>
        <p:grpSpPr>
          <a:xfrm>
            <a:off x="4604541" y="6453755"/>
            <a:ext cx="3121806" cy="447110"/>
            <a:chOff x="8844309" y="358006"/>
            <a:chExt cx="3121806" cy="447110"/>
          </a:xfrm>
        </p:grpSpPr>
        <p:grpSp>
          <p:nvGrpSpPr>
            <p:cNvPr id="13" name="组合 2">
              <a:extLst>
                <a:ext uri="{FF2B5EF4-FFF2-40B4-BE49-F238E27FC236}">
                  <a16:creationId xmlns:a16="http://schemas.microsoft.com/office/drawing/2014/main" id="{7A008B57-0E16-297F-B645-AD8FC9732B31}"/>
                </a:ext>
              </a:extLst>
            </p:cNvPr>
            <p:cNvGrpSpPr/>
            <p:nvPr userDrawn="1"/>
          </p:nvGrpSpPr>
          <p:grpSpPr>
            <a:xfrm>
              <a:off x="9715178" y="358006"/>
              <a:ext cx="2250937" cy="447110"/>
              <a:chOff x="9729466" y="157976"/>
              <a:chExt cx="2250937" cy="447110"/>
            </a:xfrm>
          </p:grpSpPr>
          <p:sp>
            <p:nvSpPr>
              <p:cNvPr id="15" name="TextBox 15">
                <a:extLst>
                  <a:ext uri="{FF2B5EF4-FFF2-40B4-BE49-F238E27FC236}">
                    <a16:creationId xmlns:a16="http://schemas.microsoft.com/office/drawing/2014/main" id="{AFBA0778-382C-DDF1-64E9-6C44689DBD6D}"/>
                  </a:ext>
                </a:extLst>
              </p:cNvPr>
              <p:cNvSpPr txBox="1"/>
              <p:nvPr userDrawn="1"/>
            </p:nvSpPr>
            <p:spPr>
              <a:xfrm>
                <a:off x="9729466" y="157976"/>
                <a:ext cx="2250937" cy="447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Biological</a:t>
                </a:r>
                <a:r>
                  <a:rPr lang="zh-CN" altLang="en-US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Wastewater</a:t>
                </a:r>
                <a:r>
                  <a:rPr lang="zh-CN" altLang="en-US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Treatment</a:t>
                </a:r>
                <a:r>
                  <a:rPr lang="zh-CN" altLang="en-US" sz="1000">
                    <a:solidFill>
                      <a:schemeClr val="accent2"/>
                    </a:solidFill>
                    <a:latin typeface="Roboto Slab" pitchFamily="2" charset="0"/>
                    <a:ea typeface="Roboto Slab" pitchFamily="2" charset="0"/>
                  </a:rPr>
                  <a:t> </a:t>
                </a:r>
                <a:endParaRPr lang="en-US" altLang="zh-CN" sz="100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en-US" altLang="zh-CN" sz="1000">
                    <a:latin typeface="Roboto Slab" pitchFamily="2" charset="0"/>
                    <a:ea typeface="Roboto Slab" pitchFamily="2" charset="0"/>
                  </a:rPr>
                  <a:t>Online</a:t>
                </a:r>
                <a:r>
                  <a:rPr lang="zh-CN" altLang="en-US" sz="100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>
                    <a:latin typeface="Roboto Slab" pitchFamily="2" charset="0"/>
                    <a:ea typeface="Roboto Slab" pitchFamily="2" charset="0"/>
                  </a:rPr>
                  <a:t>Course</a:t>
                </a:r>
                <a:r>
                  <a:rPr lang="zh-CN" altLang="en-US" sz="1000">
                    <a:latin typeface="Roboto Slab" pitchFamily="2" charset="0"/>
                    <a:ea typeface="Roboto Slab" pitchFamily="2" charset="0"/>
                  </a:rPr>
                  <a:t> </a:t>
                </a:r>
                <a:r>
                  <a:rPr lang="en-US" altLang="zh-CN" sz="1000">
                    <a:latin typeface="Roboto Slab" pitchFamily="2" charset="0"/>
                    <a:ea typeface="Roboto Slab" pitchFamily="2" charset="0"/>
                  </a:rPr>
                  <a:t>Series</a:t>
                </a:r>
                <a:endParaRPr lang="en-GB" sz="1000">
                  <a:latin typeface="Roboto Slab" pitchFamily="2" charset="0"/>
                  <a:ea typeface="Roboto Slab" pitchFamily="2" charset="0"/>
                </a:endParaRPr>
              </a:p>
            </p:txBody>
          </p:sp>
          <p:cxnSp>
            <p:nvCxnSpPr>
              <p:cNvPr id="16" name="直线连接符 9">
                <a:extLst>
                  <a:ext uri="{FF2B5EF4-FFF2-40B4-BE49-F238E27FC236}">
                    <a16:creationId xmlns:a16="http://schemas.microsoft.com/office/drawing/2014/main" id="{B8E68B3F-41A8-AE8A-2350-1764F2283733}"/>
                  </a:ext>
                </a:extLst>
              </p:cNvPr>
              <p:cNvCxnSpPr>
                <a:cxnSpLocks/>
              </p:cNvCxnSpPr>
              <p:nvPr userDrawn="1"/>
            </p:nvCxnSpPr>
            <p:spPr>
              <a:xfrm>
                <a:off x="9729466" y="213523"/>
                <a:ext cx="0" cy="371474"/>
              </a:xfrm>
              <a:prstGeom prst="line">
                <a:avLst/>
              </a:prstGeom>
              <a:ln w="12700">
                <a:solidFill>
                  <a:srgbClr val="323F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956F3FC-AE81-24D4-6471-4776E0040C1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4309" y="449065"/>
              <a:ext cx="791432" cy="2987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015266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Aptos" panose="020B00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ptos" panose="020B00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sv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6.png"/><Relationship Id="rId4" Type="http://schemas.openxmlformats.org/officeDocument/2006/relationships/notesSlide" Target="../notesSlides/notesSlide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2.sv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sv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sv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sv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sv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sv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sv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sv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sv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sv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sv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sv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ACFF7CD-44A2-43D3-A1F5-5A2BFEAA7F46}"/>
              </a:ext>
            </a:extLst>
          </p:cNvPr>
          <p:cNvSpPr txBox="1"/>
          <p:nvPr/>
        </p:nvSpPr>
        <p:spPr>
          <a:xfrm>
            <a:off x="5667373" y="857250"/>
            <a:ext cx="619125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</a:rPr>
              <a:t>Course on Aerobic Granular Sludge</a:t>
            </a:r>
            <a:endParaRPr lang="en-US" sz="2000" dirty="0">
              <a:latin typeface="Roboto Slab" pitchFamily="2" charset="0"/>
              <a:ea typeface="Roboto Slab" pitchFamily="2" charset="0"/>
            </a:endParaRPr>
          </a:p>
          <a:p>
            <a:endParaRPr lang="en-US" sz="1400" dirty="0">
              <a:latin typeface="Roboto Slab" pitchFamily="2" charset="0"/>
              <a:ea typeface="Roboto Slab" pitchFamily="2" charset="0"/>
            </a:endParaRPr>
          </a:p>
          <a:p>
            <a:endParaRPr lang="en-US" sz="3600" dirty="0">
              <a:latin typeface="Roboto Slab" pitchFamily="2" charset="0"/>
              <a:ea typeface="Roboto Slab" pitchFamily="2" charset="0"/>
            </a:endParaRPr>
          </a:p>
          <a:p>
            <a:r>
              <a:rPr lang="en-US" sz="3600" dirty="0">
                <a:latin typeface="Roboto Slab" pitchFamily="2" charset="0"/>
                <a:ea typeface="Roboto Slab" pitchFamily="2" charset="0"/>
              </a:rPr>
              <a:t>Advanced Process Control</a:t>
            </a:r>
          </a:p>
          <a:p>
            <a:endParaRPr lang="en-US" sz="3600" dirty="0">
              <a:latin typeface="Roboto Slab" pitchFamily="2" charset="0"/>
              <a:ea typeface="Roboto Slab" pitchFamily="2" charset="0"/>
            </a:endParaRPr>
          </a:p>
          <a:p>
            <a:r>
              <a:rPr lang="en-US" sz="2400" dirty="0">
                <a:latin typeface="Roboto Slab" pitchFamily="2" charset="0"/>
                <a:ea typeface="Roboto Slab" pitchFamily="2" charset="0"/>
              </a:rPr>
              <a:t>Edward J.H. van Dijk</a:t>
            </a:r>
          </a:p>
        </p:txBody>
      </p:sp>
      <p:pic>
        <p:nvPicPr>
          <p:cNvPr id="1028" name="Picture 4" descr="Merkarchitectuur">
            <a:extLst>
              <a:ext uri="{FF2B5EF4-FFF2-40B4-BE49-F238E27FC236}">
                <a16:creationId xmlns:a16="http://schemas.microsoft.com/office/drawing/2014/main" id="{9767F770-9B35-4A2D-9C95-80D1D55369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33158" y="5618106"/>
            <a:ext cx="2971275" cy="942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B0B3DB3A-978F-F3EC-58F9-0E0A825494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04433" y="5721951"/>
            <a:ext cx="2125944" cy="942085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C5A640D-C7DB-F2F0-2ECC-083FF9CFB3FF}"/>
              </a:ext>
            </a:extLst>
          </p:cNvPr>
          <p:cNvSpPr/>
          <p:nvPr/>
        </p:nvSpPr>
        <p:spPr>
          <a:xfrm>
            <a:off x="4620491" y="6470073"/>
            <a:ext cx="3048000" cy="38792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919130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9968-98C1-44C4-C1BC-ACF331DC0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Multiple reactor set-up – many reactors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36FDE60-879D-D272-95C7-0E4480048B7D}"/>
              </a:ext>
            </a:extLst>
          </p:cNvPr>
          <p:cNvGrpSpPr>
            <a:grpSpLocks noChangeAspect="1"/>
          </p:cNvGrpSpPr>
          <p:nvPr/>
        </p:nvGrpSpPr>
        <p:grpSpPr>
          <a:xfrm>
            <a:off x="1374383" y="1415142"/>
            <a:ext cx="9844471" cy="4957949"/>
            <a:chOff x="627697" y="1415142"/>
            <a:chExt cx="10591157" cy="53340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A1BA709-F594-4D6E-AAE7-F3A4D4DF3AE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862941" y="1690688"/>
              <a:ext cx="1229570" cy="2369120"/>
              <a:chOff x="3428998" y="1558899"/>
              <a:chExt cx="2714270" cy="5229821"/>
            </a:xfrm>
          </p:grpSpPr>
          <p:pic>
            <p:nvPicPr>
              <p:cNvPr id="20" name="Graphic 19">
                <a:extLst>
                  <a:ext uri="{FF2B5EF4-FFF2-40B4-BE49-F238E27FC236}">
                    <a16:creationId xmlns:a16="http://schemas.microsoft.com/office/drawing/2014/main" id="{C303A103-4CA1-4366-3BB6-0F949BD6D34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76837" y="1558899"/>
                <a:ext cx="930101" cy="1550168"/>
              </a:xfrm>
              <a:prstGeom prst="rect">
                <a:avLst/>
              </a:prstGeom>
            </p:spPr>
          </p:pic>
          <p:pic>
            <p:nvPicPr>
              <p:cNvPr id="22" name="Graphic 21">
                <a:extLst>
                  <a:ext uri="{FF2B5EF4-FFF2-40B4-BE49-F238E27FC236}">
                    <a16:creationId xmlns:a16="http://schemas.microsoft.com/office/drawing/2014/main" id="{899799D5-0820-76D7-5849-B093E1505E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213167" y="3429000"/>
                <a:ext cx="893771" cy="1489619"/>
              </a:xfrm>
              <a:prstGeom prst="rect">
                <a:avLst/>
              </a:prstGeom>
            </p:spPr>
          </p:pic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87D514BE-908F-77E4-9F57-74CF1354A66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213167" y="5238552"/>
                <a:ext cx="930101" cy="1550168"/>
              </a:xfrm>
              <a:prstGeom prst="rect">
                <a:avLst/>
              </a:prstGeom>
            </p:spPr>
          </p:pic>
          <p:cxnSp>
            <p:nvCxnSpPr>
              <p:cNvPr id="15" name="Straight Connector 14">
                <a:extLst>
                  <a:ext uri="{FF2B5EF4-FFF2-40B4-BE49-F238E27FC236}">
                    <a16:creationId xmlns:a16="http://schemas.microsoft.com/office/drawing/2014/main" id="{C87D30C9-C540-E265-305C-FCCB1109CBDA}"/>
                  </a:ext>
                </a:extLst>
              </p:cNvPr>
              <p:cNvCxnSpPr/>
              <p:nvPr/>
            </p:nvCxnSpPr>
            <p:spPr>
              <a:xfrm>
                <a:off x="4256314" y="2333983"/>
                <a:ext cx="0" cy="3816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C9EBB608-2FE3-2489-F04C-C2EC853ACD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2330760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6F07CAD1-88E8-A91B-2267-1980A662C1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73CA3585-62E5-B88A-71D5-FE3B8AF1F1D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3" y="6150429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>
                <a:extLst>
                  <a:ext uri="{FF2B5EF4-FFF2-40B4-BE49-F238E27FC236}">
                    <a16:creationId xmlns:a16="http://schemas.microsoft.com/office/drawing/2014/main" id="{C458F8E7-DFB8-3CA6-80F6-F556CF72799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28998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595083A-5563-C75C-171E-A61000DF339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71966" y="4205288"/>
              <a:ext cx="1229570" cy="2369120"/>
              <a:chOff x="3428998" y="1558899"/>
              <a:chExt cx="2714270" cy="5229821"/>
            </a:xfrm>
          </p:grpSpPr>
          <p:pic>
            <p:nvPicPr>
              <p:cNvPr id="5" name="Graphic 4">
                <a:extLst>
                  <a:ext uri="{FF2B5EF4-FFF2-40B4-BE49-F238E27FC236}">
                    <a16:creationId xmlns:a16="http://schemas.microsoft.com/office/drawing/2014/main" id="{ACEEA2B1-CDF7-0D82-76DF-E045582FFA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76837" y="1558899"/>
                <a:ext cx="930101" cy="1550168"/>
              </a:xfrm>
              <a:prstGeom prst="rect">
                <a:avLst/>
              </a:prstGeom>
            </p:spPr>
          </p:pic>
          <p:pic>
            <p:nvPicPr>
              <p:cNvPr id="6" name="Graphic 5">
                <a:extLst>
                  <a:ext uri="{FF2B5EF4-FFF2-40B4-BE49-F238E27FC236}">
                    <a16:creationId xmlns:a16="http://schemas.microsoft.com/office/drawing/2014/main" id="{39B4FE09-D631-EE8C-16C7-E523FBF0BBB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213167" y="3429000"/>
                <a:ext cx="893771" cy="1489619"/>
              </a:xfrm>
              <a:prstGeom prst="rect">
                <a:avLst/>
              </a:prstGeom>
            </p:spPr>
          </p:pic>
          <p:pic>
            <p:nvPicPr>
              <p:cNvPr id="7" name="Graphic 6">
                <a:extLst>
                  <a:ext uri="{FF2B5EF4-FFF2-40B4-BE49-F238E27FC236}">
                    <a16:creationId xmlns:a16="http://schemas.microsoft.com/office/drawing/2014/main" id="{4DFEEAF7-8F12-16CA-CB5C-41CB6177303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213167" y="5238552"/>
                <a:ext cx="930101" cy="1550168"/>
              </a:xfrm>
              <a:prstGeom prst="rect">
                <a:avLst/>
              </a:prstGeom>
            </p:spPr>
          </p:pic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A9A342E5-D380-3633-696C-E7EB97523D84}"/>
                  </a:ext>
                </a:extLst>
              </p:cNvPr>
              <p:cNvCxnSpPr/>
              <p:nvPr/>
            </p:nvCxnSpPr>
            <p:spPr>
              <a:xfrm>
                <a:off x="4256314" y="2333983"/>
                <a:ext cx="0" cy="3816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">
                <a:extLst>
                  <a:ext uri="{FF2B5EF4-FFF2-40B4-BE49-F238E27FC236}">
                    <a16:creationId xmlns:a16="http://schemas.microsoft.com/office/drawing/2014/main" id="{C92320B4-5220-7E8D-8432-CEA43783B8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2330760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352EB3AB-0218-CB65-4A78-30AB4258006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>
                <a:extLst>
                  <a:ext uri="{FF2B5EF4-FFF2-40B4-BE49-F238E27FC236}">
                    <a16:creationId xmlns:a16="http://schemas.microsoft.com/office/drawing/2014/main" id="{D85AD174-3080-4C1B-261E-42773D8A7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3" y="6150429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>
                <a:extLst>
                  <a:ext uri="{FF2B5EF4-FFF2-40B4-BE49-F238E27FC236}">
                    <a16:creationId xmlns:a16="http://schemas.microsoft.com/office/drawing/2014/main" id="{BC2CA16C-2D75-806C-32E4-CE130EF69E1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28998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317E2B60-9D23-8B9C-6E54-B8858818388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261804" y="1546115"/>
              <a:ext cx="1229570" cy="2369120"/>
              <a:chOff x="3428998" y="1558899"/>
              <a:chExt cx="2714270" cy="5229821"/>
            </a:xfrm>
          </p:grpSpPr>
          <p:pic>
            <p:nvPicPr>
              <p:cNvPr id="17" name="Graphic 16">
                <a:extLst>
                  <a:ext uri="{FF2B5EF4-FFF2-40B4-BE49-F238E27FC236}">
                    <a16:creationId xmlns:a16="http://schemas.microsoft.com/office/drawing/2014/main" id="{45020C6A-A1A8-484C-66F2-ACC4AD8219E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76837" y="1558899"/>
                <a:ext cx="930101" cy="1550168"/>
              </a:xfrm>
              <a:prstGeom prst="rect">
                <a:avLst/>
              </a:prstGeom>
            </p:spPr>
          </p:pic>
          <p:pic>
            <p:nvPicPr>
              <p:cNvPr id="23" name="Graphic 22">
                <a:extLst>
                  <a:ext uri="{FF2B5EF4-FFF2-40B4-BE49-F238E27FC236}">
                    <a16:creationId xmlns:a16="http://schemas.microsoft.com/office/drawing/2014/main" id="{A67E3E73-DF21-B729-4F6F-E2F4867C3FD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213167" y="3429000"/>
                <a:ext cx="893771" cy="1489619"/>
              </a:xfrm>
              <a:prstGeom prst="rect">
                <a:avLst/>
              </a:prstGeom>
            </p:spPr>
          </p:pic>
          <p:pic>
            <p:nvPicPr>
              <p:cNvPr id="24" name="Graphic 23">
                <a:extLst>
                  <a:ext uri="{FF2B5EF4-FFF2-40B4-BE49-F238E27FC236}">
                    <a16:creationId xmlns:a16="http://schemas.microsoft.com/office/drawing/2014/main" id="{4006D95F-5E3C-671E-03B5-1D11438CBEC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213167" y="5238552"/>
                <a:ext cx="930101" cy="1550168"/>
              </a:xfrm>
              <a:prstGeom prst="rect">
                <a:avLst/>
              </a:prstGeom>
            </p:spPr>
          </p:pic>
          <p:cxnSp>
            <p:nvCxnSpPr>
              <p:cNvPr id="25" name="Straight Connector 24">
                <a:extLst>
                  <a:ext uri="{FF2B5EF4-FFF2-40B4-BE49-F238E27FC236}">
                    <a16:creationId xmlns:a16="http://schemas.microsoft.com/office/drawing/2014/main" id="{2BAECBF7-7199-F91B-23B3-19A52D4F8912}"/>
                  </a:ext>
                </a:extLst>
              </p:cNvPr>
              <p:cNvCxnSpPr/>
              <p:nvPr/>
            </p:nvCxnSpPr>
            <p:spPr>
              <a:xfrm>
                <a:off x="4256314" y="2333983"/>
                <a:ext cx="0" cy="3816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Straight Connector 25">
                <a:extLst>
                  <a:ext uri="{FF2B5EF4-FFF2-40B4-BE49-F238E27FC236}">
                    <a16:creationId xmlns:a16="http://schemas.microsoft.com/office/drawing/2014/main" id="{32FCBC3C-C091-CAEC-4E88-E4CCFFAC161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2330760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C074E046-6787-43C0-2C3A-83CF337136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533F7578-6280-02FF-B69D-29654B0A0FA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3" y="6150429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563390FF-3942-1187-04A0-3279695036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28998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F15FDB77-2FCC-E958-621C-322F36A5584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210346" y="4203137"/>
              <a:ext cx="1229570" cy="2369120"/>
              <a:chOff x="3428998" y="1558899"/>
              <a:chExt cx="2714270" cy="5229821"/>
            </a:xfrm>
          </p:grpSpPr>
          <p:pic>
            <p:nvPicPr>
              <p:cNvPr id="31" name="Graphic 30">
                <a:extLst>
                  <a:ext uri="{FF2B5EF4-FFF2-40B4-BE49-F238E27FC236}">
                    <a16:creationId xmlns:a16="http://schemas.microsoft.com/office/drawing/2014/main" id="{B5F9A406-803D-A1FB-98E0-14BB5117A1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176837" y="1558899"/>
                <a:ext cx="930101" cy="1550168"/>
              </a:xfrm>
              <a:prstGeom prst="rect">
                <a:avLst/>
              </a:prstGeom>
            </p:spPr>
          </p:pic>
          <p:pic>
            <p:nvPicPr>
              <p:cNvPr id="32" name="Graphic 31">
                <a:extLst>
                  <a:ext uri="{FF2B5EF4-FFF2-40B4-BE49-F238E27FC236}">
                    <a16:creationId xmlns:a16="http://schemas.microsoft.com/office/drawing/2014/main" id="{B19E89D2-5731-5391-AC54-61883BEA83B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5213167" y="3429000"/>
                <a:ext cx="893771" cy="1489619"/>
              </a:xfrm>
              <a:prstGeom prst="rect">
                <a:avLst/>
              </a:prstGeom>
            </p:spPr>
          </p:pic>
          <p:pic>
            <p:nvPicPr>
              <p:cNvPr id="33" name="Graphic 32">
                <a:extLst>
                  <a:ext uri="{FF2B5EF4-FFF2-40B4-BE49-F238E27FC236}">
                    <a16:creationId xmlns:a16="http://schemas.microsoft.com/office/drawing/2014/main" id="{128A71BB-5775-7D7B-D992-C38BF8AFDB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5213167" y="5238552"/>
                <a:ext cx="930101" cy="1550168"/>
              </a:xfrm>
              <a:prstGeom prst="rect">
                <a:avLst/>
              </a:prstGeom>
            </p:spPr>
          </p:pic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E4EFC9EA-1FE7-D00B-5FFC-D772B2136699}"/>
                  </a:ext>
                </a:extLst>
              </p:cNvPr>
              <p:cNvCxnSpPr/>
              <p:nvPr/>
            </p:nvCxnSpPr>
            <p:spPr>
              <a:xfrm>
                <a:off x="4256314" y="2333983"/>
                <a:ext cx="0" cy="3816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07E39F8B-0FE5-7249-198C-7BBFFAE63B9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2330760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A789AE6A-0A62-DA0E-30D8-61DFF851356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4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65F11C7A-96D9-3FBB-EE02-CCF1DD9EEE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256313" y="6150429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9956E6A8-A594-102D-E4A7-D4DAEF0A826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3428998" y="424220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26F32DB6-B6CB-8F18-B0FE-70EEA7542F3B}"/>
                </a:ext>
              </a:extLst>
            </p:cNvPr>
            <p:cNvSpPr txBox="1"/>
            <p:nvPr/>
          </p:nvSpPr>
          <p:spPr>
            <a:xfrm>
              <a:off x="627697" y="5049349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 sz="1600"/>
                <a:t>Influent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0CF70635-6E37-C9D3-9BF5-0D41E23736D3}"/>
                </a:ext>
              </a:extLst>
            </p:cNvPr>
            <p:cNvSpPr txBox="1"/>
            <p:nvPr/>
          </p:nvSpPr>
          <p:spPr>
            <a:xfrm>
              <a:off x="10298666" y="2673932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 sz="1600"/>
                <a:t>Effluent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6CF8DBF-2E73-D50B-5597-9B16BE8E44B9}"/>
                </a:ext>
              </a:extLst>
            </p:cNvPr>
            <p:cNvSpPr/>
            <p:nvPr/>
          </p:nvSpPr>
          <p:spPr>
            <a:xfrm>
              <a:off x="2536374" y="1415142"/>
              <a:ext cx="7141026" cy="5334001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GB" sz="1600"/>
            </a:p>
          </p:txBody>
        </p:sp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1821B224-1E8D-7E4C-4F35-83B9C19A45CB}"/>
                </a:ext>
              </a:extLst>
            </p:cNvPr>
            <p:cNvCxnSpPr/>
            <p:nvPr/>
          </p:nvCxnSpPr>
          <p:spPr>
            <a:xfrm>
              <a:off x="1709057" y="5203371"/>
              <a:ext cx="13171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C3E3F773-E538-CA3F-BD74-8CC908101988}"/>
                </a:ext>
              </a:extLst>
            </p:cNvPr>
            <p:cNvCxnSpPr/>
            <p:nvPr/>
          </p:nvCxnSpPr>
          <p:spPr>
            <a:xfrm>
              <a:off x="8781330" y="2895346"/>
              <a:ext cx="131717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59495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19B0D-208F-6924-9A21-3D48EDB31D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Puzzle of batch scheduling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BECE16-5843-64C0-3EC4-E78A1EC1FA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GB"/>
              <a:t>continuous intake of wastewater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maximize duration reaction phase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minimize non-reactive time (settling, wasting)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optimize anaerobic reaction time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meet requirement</a:t>
            </a:r>
          </a:p>
          <a:p>
            <a:pPr marL="514350" indent="-514350">
              <a:buFont typeface="+mj-lt"/>
              <a:buAutoNum type="arabicPeriod"/>
            </a:pPr>
            <a:r>
              <a:rPr lang="en-GB"/>
              <a:t>handle flow and load variations</a:t>
            </a:r>
          </a:p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0379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5DFB8-8E49-8118-1876-0D4B2ADA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Example batch scheduling – 2N+B 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2B4F1764-3308-5099-95AB-93F7B39953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55796" y="1690687"/>
            <a:ext cx="10598003" cy="4585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336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65A2-CFB4-039D-CF9B-FD12F3D07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Scheduling with 2 reactors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FBAEF629-5F2E-535B-67CC-61D7A6FFE08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0759" y="2708256"/>
            <a:ext cx="11890482" cy="258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846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65A2-CFB4-039D-CF9B-FD12F3D07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Scheduling with 3 reactors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D3C7C8FD-200E-BF6C-3F3D-9EC65AC20E2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805" y="2149131"/>
            <a:ext cx="11748390" cy="3704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4653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2E65A2-CFB4-039D-CF9B-FD12F3D07C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Scheduling with a buffer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16250D8-A710-5206-76AB-A89D65EE60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1771" y="2760674"/>
            <a:ext cx="11408458" cy="248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9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A3CB24-636C-F053-D0B3-51FE238D0D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Compare</a:t>
            </a:r>
            <a:r>
              <a:rPr lang="nl-NL"/>
              <a:t> 2R + B </a:t>
            </a:r>
            <a:r>
              <a:rPr lang="nl-NL" err="1"/>
              <a:t>and</a:t>
            </a:r>
            <a:r>
              <a:rPr lang="nl-NL"/>
              <a:t> 3R</a:t>
            </a:r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7AB4A2F-986F-2167-C672-F0FFE2D4622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6236" t="6236" r="3118" b="3118"/>
          <a:stretch/>
        </p:blipFill>
        <p:spPr>
          <a:xfrm>
            <a:off x="838200" y="1965665"/>
            <a:ext cx="5181600" cy="4071257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4CBE39-E24A-C982-1706-F0F296E1DEC8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b="1"/>
              <a:t>case:</a:t>
            </a:r>
          </a:p>
          <a:p>
            <a:r>
              <a:rPr lang="nl-NL"/>
              <a:t>2 reactors + buffer </a:t>
            </a:r>
            <a:r>
              <a:rPr lang="nl-NL" err="1"/>
              <a:t>vs</a:t>
            </a:r>
            <a:r>
              <a:rPr lang="nl-NL"/>
              <a:t> 3 reactors</a:t>
            </a:r>
          </a:p>
          <a:p>
            <a:r>
              <a:rPr lang="nl-NL"/>
              <a:t>30 minutes </a:t>
            </a:r>
            <a:r>
              <a:rPr lang="nl-NL" err="1"/>
              <a:t>settling</a:t>
            </a:r>
            <a:r>
              <a:rPr lang="nl-NL"/>
              <a:t> time</a:t>
            </a:r>
          </a:p>
          <a:p>
            <a:r>
              <a:rPr lang="nl-NL"/>
              <a:t>maximum VER of 45%</a:t>
            </a:r>
          </a:p>
          <a:p>
            <a:endParaRPr lang="nl-NL"/>
          </a:p>
          <a:p>
            <a:r>
              <a:rPr lang="nl-NL" err="1"/>
              <a:t>t</a:t>
            </a:r>
            <a:r>
              <a:rPr lang="nl-NL" baseline="-25000" err="1"/>
              <a:t>total</a:t>
            </a:r>
            <a:r>
              <a:rPr lang="nl-NL"/>
              <a:t> = </a:t>
            </a:r>
            <a:r>
              <a:rPr lang="nl-NL" err="1"/>
              <a:t>t</a:t>
            </a:r>
            <a:r>
              <a:rPr lang="nl-NL" baseline="-25000" err="1"/>
              <a:t>feed</a:t>
            </a:r>
            <a:r>
              <a:rPr lang="nl-NL" err="1"/>
              <a:t>+t</a:t>
            </a:r>
            <a:r>
              <a:rPr lang="nl-NL" baseline="-25000" err="1"/>
              <a:t>react</a:t>
            </a:r>
            <a:r>
              <a:rPr lang="nl-NL" err="1"/>
              <a:t>+t</a:t>
            </a:r>
            <a:r>
              <a:rPr lang="nl-NL" baseline="-25000" err="1"/>
              <a:t>settle</a:t>
            </a:r>
            <a:endParaRPr lang="nl-NL" baseline="-25000"/>
          </a:p>
          <a:p>
            <a:r>
              <a:rPr lang="nl-NL" err="1"/>
              <a:t>play</a:t>
            </a:r>
            <a:r>
              <a:rPr lang="nl-NL"/>
              <a:t> </a:t>
            </a:r>
            <a:r>
              <a:rPr lang="nl-NL" err="1"/>
              <a:t>with</a:t>
            </a:r>
            <a:r>
              <a:rPr lang="nl-NL"/>
              <a:t> </a:t>
            </a:r>
            <a:r>
              <a:rPr lang="nl-NL" err="1"/>
              <a:t>cycle</a:t>
            </a:r>
            <a:r>
              <a:rPr lang="nl-NL"/>
              <a:t> time </a:t>
            </a:r>
            <a:r>
              <a:rPr lang="nl-NL" err="1"/>
              <a:t>to</a:t>
            </a:r>
            <a:r>
              <a:rPr lang="nl-NL"/>
              <a:t> </a:t>
            </a:r>
            <a:r>
              <a:rPr lang="nl-NL" err="1"/>
              <a:t>optimize</a:t>
            </a:r>
            <a:r>
              <a:rPr lang="nl-NL"/>
              <a:t> </a:t>
            </a:r>
            <a:r>
              <a:rPr lang="nl-NL" err="1"/>
              <a:t>t</a:t>
            </a:r>
            <a:r>
              <a:rPr lang="nl-NL" baseline="-25000" err="1"/>
              <a:t>react</a:t>
            </a:r>
            <a:r>
              <a:rPr lang="nl-NL"/>
              <a:t> (</a:t>
            </a:r>
            <a:r>
              <a:rPr lang="nl-NL" err="1"/>
              <a:t>minimize</a:t>
            </a:r>
            <a:r>
              <a:rPr lang="nl-NL"/>
              <a:t> </a:t>
            </a:r>
            <a:r>
              <a:rPr lang="nl-NL" err="1"/>
              <a:t>inactive</a:t>
            </a:r>
            <a:r>
              <a:rPr lang="nl-NL"/>
              <a:t> time)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29452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47AB7-B0DF-B720-0B61-E90D6B93E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Efficiency</a:t>
            </a:r>
            <a:endParaRPr lang="en-GB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5B3BE5EA-66FE-DB34-19FF-2B9BF83B9393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8200" y="1965665"/>
            <a:ext cx="5181600" cy="4071257"/>
          </a:xfr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790DC1-F1FA-158B-B0A4-C4B42527BA11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/>
              <a:t>Efficiency </a:t>
            </a:r>
            <a:r>
              <a:rPr lang="nl-NL" err="1"/>
              <a:t>defined</a:t>
            </a:r>
            <a:r>
              <a:rPr lang="nl-NL"/>
              <a:t> as </a:t>
            </a:r>
            <a:r>
              <a:rPr lang="nl-NL" err="1"/>
              <a:t>fraction</a:t>
            </a:r>
            <a:r>
              <a:rPr lang="nl-NL"/>
              <a:t> of time in </a:t>
            </a:r>
            <a:r>
              <a:rPr lang="nl-NL" err="1"/>
              <a:t>react</a:t>
            </a:r>
            <a:r>
              <a:rPr lang="nl-NL"/>
              <a:t> </a:t>
            </a:r>
            <a:r>
              <a:rPr lang="nl-NL" err="1"/>
              <a:t>phase</a:t>
            </a:r>
            <a:endParaRPr lang="nl-NL"/>
          </a:p>
          <a:p>
            <a:r>
              <a:rPr lang="nl-NL"/>
              <a:t>Buffer </a:t>
            </a:r>
            <a:r>
              <a:rPr lang="nl-NL" err="1"/>
              <a:t>keeps</a:t>
            </a:r>
            <a:r>
              <a:rPr lang="nl-NL"/>
              <a:t> reactors </a:t>
            </a:r>
            <a:r>
              <a:rPr lang="nl-NL" err="1"/>
              <a:t>longer</a:t>
            </a:r>
            <a:r>
              <a:rPr lang="nl-NL"/>
              <a:t> in </a:t>
            </a:r>
            <a:r>
              <a:rPr lang="nl-NL" err="1"/>
              <a:t>react</a:t>
            </a:r>
            <a:r>
              <a:rPr lang="nl-NL"/>
              <a:t> </a:t>
            </a:r>
            <a:r>
              <a:rPr lang="nl-NL" err="1"/>
              <a:t>phase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459590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5DD0F2A-9301-4795-A151-5AA77CECFC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6" name="Picture 5" descr="A close-up of white spots&#10;&#10;Description automatically generated">
            <a:extLst>
              <a:ext uri="{FF2B5EF4-FFF2-40B4-BE49-F238E27FC236}">
                <a16:creationId xmlns:a16="http://schemas.microsoft.com/office/drawing/2014/main" id="{D9A9D321-D70E-2A5D-DAE1-9D2D4582E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7" name="Rectangle 7"/>
          <p:cNvSpPr/>
          <p:nvPr/>
        </p:nvSpPr>
        <p:spPr>
          <a:xfrm>
            <a:off x="328706" y="319009"/>
            <a:ext cx="11550868" cy="177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el 10"/>
          <p:cNvSpPr txBox="1">
            <a:spLocks/>
          </p:cNvSpPr>
          <p:nvPr/>
        </p:nvSpPr>
        <p:spPr bwMode="auto">
          <a:xfrm>
            <a:off x="517961" y="323439"/>
            <a:ext cx="11211195" cy="81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9DE8"/>
                </a:solidFill>
                <a:latin typeface="Calibri"/>
                <a:ea typeface="+mj-ea"/>
                <a:cs typeface="Calibri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nl-NL" sz="4267" err="1">
                <a:latin typeface="Aptos" panose="020B0004020202020204" pitchFamily="34" charset="0"/>
              </a:rPr>
              <a:t>Selective</a:t>
            </a:r>
            <a:r>
              <a:rPr lang="nl-NL" sz="4267">
                <a:latin typeface="Aptos" panose="020B0004020202020204" pitchFamily="34" charset="0"/>
              </a:rPr>
              <a:t> </a:t>
            </a:r>
            <a:r>
              <a:rPr lang="nl-NL" sz="4267" err="1">
                <a:latin typeface="Aptos" panose="020B0004020202020204" pitchFamily="34" charset="0"/>
              </a:rPr>
              <a:t>pressures</a:t>
            </a:r>
            <a:endParaRPr lang="nl-NL" sz="4267">
              <a:latin typeface="Aptos" panose="020B0004020202020204" pitchFamily="34" charset="0"/>
            </a:endParaRPr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 bwMode="auto">
          <a:xfrm>
            <a:off x="517963" y="1099811"/>
            <a:ext cx="11450096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How do </a:t>
            </a:r>
            <a:r>
              <a:rPr lang="nl-NL" sz="3200" err="1">
                <a:solidFill>
                  <a:srgbClr val="10253F"/>
                </a:solidFill>
                <a:latin typeface="Aptos" panose="020B0004020202020204" pitchFamily="34" charset="0"/>
              </a:rPr>
              <a:t>they</a:t>
            </a:r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 </a:t>
            </a:r>
            <a:r>
              <a:rPr lang="nl-NL" sz="3200" err="1">
                <a:solidFill>
                  <a:srgbClr val="10253F"/>
                </a:solidFill>
                <a:latin typeface="Aptos" panose="020B0004020202020204" pitchFamily="34" charset="0"/>
              </a:rPr>
              <a:t>grow</a:t>
            </a:r>
            <a:endParaRPr lang="nl-NL" sz="3200">
              <a:solidFill>
                <a:srgbClr val="10253F"/>
              </a:solidFill>
              <a:latin typeface="Aptos" panose="020B0004020202020204" pitchFamily="34" charset="0"/>
            </a:endParaRPr>
          </a:p>
        </p:txBody>
      </p:sp>
      <p:sp>
        <p:nvSpPr>
          <p:cNvPr id="10" name="Subtitel 1"/>
          <p:cNvSpPr txBox="1">
            <a:spLocks/>
          </p:cNvSpPr>
          <p:nvPr/>
        </p:nvSpPr>
        <p:spPr bwMode="auto">
          <a:xfrm>
            <a:off x="517964" y="1557859"/>
            <a:ext cx="1146364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133">
              <a:solidFill>
                <a:srgbClr val="009DE8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98423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BDC6FC7-A0E0-0BFB-479B-E0A89BFF6F7F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rgbClr val="FFFFFF"/>
          </a:solidFill>
        </p:spPr>
        <p:txBody>
          <a:bodyPr/>
          <a:lstStyle/>
          <a:p>
            <a:r>
              <a:rPr lang="nl-NL" err="1"/>
              <a:t>Granulation</a:t>
            </a:r>
            <a:r>
              <a:rPr lang="nl-NL"/>
              <a:t> in </a:t>
            </a:r>
            <a:r>
              <a:rPr lang="nl-NL" err="1"/>
              <a:t>practice</a:t>
            </a:r>
            <a:endParaRPr lang="en-GB"/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3108C6C-114D-8C6C-90A2-98681E7F85D7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24101" y="2133332"/>
            <a:ext cx="5202237" cy="3490913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92D13BF-8B2B-743D-5C9F-74A80F4FCB2B}"/>
              </a:ext>
            </a:extLst>
          </p:cNvPr>
          <p:cNvGrpSpPr/>
          <p:nvPr/>
        </p:nvGrpSpPr>
        <p:grpSpPr>
          <a:xfrm>
            <a:off x="232471" y="1859808"/>
            <a:ext cx="5748975" cy="4430793"/>
            <a:chOff x="838199" y="1876819"/>
            <a:chExt cx="5748975" cy="4430793"/>
          </a:xfrm>
        </p:grpSpPr>
        <p:pic>
          <p:nvPicPr>
            <p:cNvPr id="6" name="Content Placeholder 6">
              <a:extLst>
                <a:ext uri="{FF2B5EF4-FFF2-40B4-BE49-F238E27FC236}">
                  <a16:creationId xmlns:a16="http://schemas.microsoft.com/office/drawing/2014/main" id="{01E2FCDB-2DD4-2584-2078-ADB5D6295047}"/>
                </a:ext>
              </a:extLst>
            </p:cNvPr>
            <p:cNvPicPr/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838199" y="1876819"/>
              <a:ext cx="5748975" cy="4430793"/>
            </a:xfrm>
            <a:prstGeom prst="rect">
              <a:avLst/>
            </a:prstGeom>
            <a:ln>
              <a:noFill/>
            </a:ln>
            <a:effectLst/>
          </p:spPr>
        </p:pic>
        <p:grpSp>
          <p:nvGrpSpPr>
            <p:cNvPr id="7" name="Group 2">
              <a:extLst>
                <a:ext uri="{FF2B5EF4-FFF2-40B4-BE49-F238E27FC236}">
                  <a16:creationId xmlns:a16="http://schemas.microsoft.com/office/drawing/2014/main" id="{75F04B75-75DF-5B42-54DF-A6F01D565397}"/>
                </a:ext>
              </a:extLst>
            </p:cNvPr>
            <p:cNvGrpSpPr/>
            <p:nvPr/>
          </p:nvGrpSpPr>
          <p:grpSpPr>
            <a:xfrm>
              <a:off x="1171390" y="2150343"/>
              <a:ext cx="4717578" cy="2598184"/>
              <a:chOff x="2988360" y="1486080"/>
              <a:chExt cx="3538184" cy="1948638"/>
            </a:xfrm>
          </p:grpSpPr>
          <p:sp>
            <p:nvSpPr>
              <p:cNvPr id="8" name="CustomShape 3">
                <a:extLst>
                  <a:ext uri="{FF2B5EF4-FFF2-40B4-BE49-F238E27FC236}">
                    <a16:creationId xmlns:a16="http://schemas.microsoft.com/office/drawing/2014/main" id="{222766BC-49DF-DB02-69D6-D364EC32DB36}"/>
                  </a:ext>
                </a:extLst>
              </p:cNvPr>
              <p:cNvSpPr/>
              <p:nvPr/>
            </p:nvSpPr>
            <p:spPr>
              <a:xfrm>
                <a:off x="2988360" y="3021120"/>
                <a:ext cx="1299240" cy="3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 w="57240">
                <a:prstDash val="sysDot"/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9" name="CustomShape 4">
                <a:extLst>
                  <a:ext uri="{FF2B5EF4-FFF2-40B4-BE49-F238E27FC236}">
                    <a16:creationId xmlns:a16="http://schemas.microsoft.com/office/drawing/2014/main" id="{6252E7D5-E373-7BE0-792C-E5729B66F88F}"/>
                  </a:ext>
                </a:extLst>
              </p:cNvPr>
              <p:cNvSpPr/>
              <p:nvPr/>
            </p:nvSpPr>
            <p:spPr>
              <a:xfrm flipV="1">
                <a:off x="4190040" y="1486080"/>
                <a:ext cx="2142000" cy="158040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 w="57240">
                <a:prstDash val="sysDot"/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0" name="CustomShape 5">
                <a:extLst>
                  <a:ext uri="{FF2B5EF4-FFF2-40B4-BE49-F238E27FC236}">
                    <a16:creationId xmlns:a16="http://schemas.microsoft.com/office/drawing/2014/main" id="{7A6F688A-AD7A-4307-EF15-0DDA2A02F174}"/>
                  </a:ext>
                </a:extLst>
              </p:cNvPr>
              <p:cNvSpPr/>
              <p:nvPr/>
            </p:nvSpPr>
            <p:spPr>
              <a:xfrm>
                <a:off x="3013200" y="3066840"/>
                <a:ext cx="1183571" cy="367878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120000" tIns="60000" rIns="120000" bIns="60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spc="-1">
                    <a:solidFill>
                      <a:srgbClr val="000000"/>
                    </a:solidFill>
                    <a:latin typeface="Arial"/>
                  </a:rPr>
                  <a:t>lag phase</a:t>
                </a:r>
                <a:endParaRPr lang="en-US" sz="2400" spc="-1">
                  <a:latin typeface="Calibri"/>
                </a:endParaRPr>
              </a:p>
            </p:txBody>
          </p:sp>
          <p:sp>
            <p:nvSpPr>
              <p:cNvPr id="11" name="CustomShape 6">
                <a:extLst>
                  <a:ext uri="{FF2B5EF4-FFF2-40B4-BE49-F238E27FC236}">
                    <a16:creationId xmlns:a16="http://schemas.microsoft.com/office/drawing/2014/main" id="{BA0A6937-E53B-7CD7-DB98-8320C5ECB2C9}"/>
                  </a:ext>
                </a:extLst>
              </p:cNvPr>
              <p:cNvSpPr/>
              <p:nvPr/>
            </p:nvSpPr>
            <p:spPr>
              <a:xfrm rot="19472400">
                <a:off x="4508177" y="2275221"/>
                <a:ext cx="2018367" cy="367878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120000" tIns="60000" rIns="120000" bIns="60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spc="-1">
                    <a:solidFill>
                      <a:srgbClr val="000000"/>
                    </a:solidFill>
                    <a:latin typeface="Arial"/>
                  </a:rPr>
                  <a:t>granulation phase</a:t>
                </a:r>
                <a:endParaRPr lang="en-US" sz="2400" spc="-1">
                  <a:latin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2968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Who am I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EF6E081-85C3-234C-03FF-F149D04B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sz="2800" b="1" dirty="0">
                <a:latin typeface="Aptos" panose="020B0004020202020204" pitchFamily="34" charset="0"/>
              </a:rPr>
              <a:t>dr. </a:t>
            </a:r>
            <a:r>
              <a:rPr lang="en-US" sz="2800" b="1" dirty="0" err="1">
                <a:latin typeface="Aptos" panose="020B0004020202020204" pitchFamily="34" charset="0"/>
              </a:rPr>
              <a:t>ir.</a:t>
            </a:r>
            <a:r>
              <a:rPr lang="en-US" sz="2800" b="1" dirty="0">
                <a:latin typeface="Aptos" panose="020B0004020202020204" pitchFamily="34" charset="0"/>
              </a:rPr>
              <a:t> E.J.H. (Edward) van Dijk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1999 MSc. Environmental Engineering Wageningen University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25 years in RHDHV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Senior researcher Nereda</a:t>
            </a:r>
            <a:r>
              <a:rPr lang="en-US" sz="2800" baseline="30000" dirty="0">
                <a:latin typeface="Aptos" panose="020B0004020202020204" pitchFamily="34" charset="0"/>
              </a:rPr>
              <a:t>®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Involved in Nereda development since 2007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Responsible for Nereda R&amp;D since 2015</a:t>
            </a:r>
          </a:p>
          <a:p>
            <a:pPr marL="380990" indent="-380990">
              <a:buFontTx/>
              <a:buChar char="-"/>
            </a:pPr>
            <a:r>
              <a:rPr lang="en-US" sz="2800" dirty="0">
                <a:latin typeface="Aptos" panose="020B0004020202020204" pitchFamily="34" charset="0"/>
              </a:rPr>
              <a:t>2016 – 2022 PhD “</a:t>
            </a:r>
            <a:r>
              <a:rPr lang="en-US" sz="2800" b="1" dirty="0">
                <a:latin typeface="Aptos" panose="020B0004020202020204" pitchFamily="34" charset="0"/>
              </a:rPr>
              <a:t>Principles of the Full Scale Aerobic Granular Sludge Process</a:t>
            </a:r>
            <a:r>
              <a:rPr lang="en-US" sz="2800" dirty="0">
                <a:latin typeface="Aptos" panose="020B0004020202020204" pitchFamily="34" charset="0"/>
              </a:rPr>
              <a:t>” at TU Delft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1F7836-E4B3-4985-A8BA-D04AF4A8C90B}" type="slidenum">
              <a:rPr lang="en-GB" smtClean="0"/>
              <a:pPr/>
              <a:t>2</a:t>
            </a:fld>
            <a:endParaRPr lang="en-GB"/>
          </a:p>
        </p:txBody>
      </p:sp>
      <p:pic>
        <p:nvPicPr>
          <p:cNvPr id="10" name="Picture 9" descr="A person smiling at the camera&#10;&#10;Description automatically generated with low confidence">
            <a:extLst>
              <a:ext uri="{FF2B5EF4-FFF2-40B4-BE49-F238E27FC236}">
                <a16:creationId xmlns:a16="http://schemas.microsoft.com/office/drawing/2014/main" id="{E16DD717-9B2C-5DD2-E23F-FB163B2213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6885" y="1978462"/>
            <a:ext cx="3391917" cy="3391917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3ACB5E80-4510-0822-457E-AECC9A5BD9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94780" y="451099"/>
            <a:ext cx="2125944" cy="94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7544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C9E26E29-0AA3-ABF9-59AA-86BBA9D1D6B8}"/>
              </a:ext>
            </a:extLst>
          </p:cNvPr>
          <p:cNvSpPr/>
          <p:nvPr/>
        </p:nvSpPr>
        <p:spPr>
          <a:xfrm>
            <a:off x="0" y="0"/>
            <a:ext cx="12656820" cy="71399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151D740E-2273-682F-A95F-813DD55C78C0}"/>
              </a:ext>
            </a:extLst>
          </p:cNvPr>
          <p:cNvGrpSpPr/>
          <p:nvPr/>
        </p:nvGrpSpPr>
        <p:grpSpPr>
          <a:xfrm>
            <a:off x="1261539" y="138081"/>
            <a:ext cx="10133742" cy="6863777"/>
            <a:chOff x="2034962" y="0"/>
            <a:chExt cx="10133742" cy="6863777"/>
          </a:xfrm>
        </p:grpSpPr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F9DF2939-C166-4220-BF07-4740E19B7415}"/>
                </a:ext>
              </a:extLst>
            </p:cNvPr>
            <p:cNvSpPr/>
            <p:nvPr/>
          </p:nvSpPr>
          <p:spPr>
            <a:xfrm>
              <a:off x="5903096" y="5777"/>
              <a:ext cx="6265608" cy="685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6EBD1F72-4DD9-43F3-B856-B88D61B03FCF}"/>
                </a:ext>
              </a:extLst>
            </p:cNvPr>
            <p:cNvSpPr/>
            <p:nvPr/>
          </p:nvSpPr>
          <p:spPr>
            <a:xfrm>
              <a:off x="2034962" y="0"/>
              <a:ext cx="3861425" cy="6858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B0204B29-CB0A-4D85-B8D2-FFE116F9DB00}"/>
                </a:ext>
              </a:extLst>
            </p:cNvPr>
            <p:cNvCxnSpPr>
              <a:cxnSpLocks/>
            </p:cNvCxnSpPr>
            <p:nvPr/>
          </p:nvCxnSpPr>
          <p:spPr>
            <a:xfrm>
              <a:off x="2310871" y="6276068"/>
              <a:ext cx="9578149" cy="2657"/>
            </a:xfrm>
            <a:prstGeom prst="straightConnector1">
              <a:avLst/>
            </a:prstGeom>
            <a:ln w="57150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2A12A4F5-9C3B-49E9-826F-E11BDEA40C9D}"/>
                </a:ext>
              </a:extLst>
            </p:cNvPr>
            <p:cNvGrpSpPr/>
            <p:nvPr/>
          </p:nvGrpSpPr>
          <p:grpSpPr>
            <a:xfrm>
              <a:off x="7390903" y="6185860"/>
              <a:ext cx="987771" cy="624053"/>
              <a:chOff x="5995668" y="6070705"/>
              <a:chExt cx="987770" cy="624052"/>
            </a:xfrm>
          </p:grpSpPr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FEDCA216-2CD2-414C-B680-7341BFC152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489553" y="6070705"/>
                <a:ext cx="0" cy="28124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BA4FB4F5-A88D-4D7B-9388-EAF4B6A839F5}"/>
                  </a:ext>
                </a:extLst>
              </p:cNvPr>
              <p:cNvSpPr txBox="1"/>
              <p:nvPr/>
            </p:nvSpPr>
            <p:spPr>
              <a:xfrm>
                <a:off x="5995668" y="6356203"/>
                <a:ext cx="98777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1000 </a:t>
                </a:r>
                <a:r>
                  <a:rPr lang="el-GR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µ</a:t>
                </a:r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</a:t>
                </a:r>
                <a:endParaRPr lang="nl-NL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786E40CD-719B-44DB-8AC2-17D9A654AB4B}"/>
                </a:ext>
              </a:extLst>
            </p:cNvPr>
            <p:cNvGrpSpPr/>
            <p:nvPr/>
          </p:nvGrpSpPr>
          <p:grpSpPr>
            <a:xfrm>
              <a:off x="9793433" y="6168593"/>
              <a:ext cx="987771" cy="641320"/>
              <a:chOff x="8843336" y="6070705"/>
              <a:chExt cx="987770" cy="641319"/>
            </a:xfrm>
          </p:grpSpPr>
          <p:cxnSp>
            <p:nvCxnSpPr>
              <p:cNvPr id="20" name="Straight Arrow Connector 19">
                <a:extLst>
                  <a:ext uri="{FF2B5EF4-FFF2-40B4-BE49-F238E27FC236}">
                    <a16:creationId xmlns:a16="http://schemas.microsoft.com/office/drawing/2014/main" id="{74AA2CDF-CA3C-4823-9AD3-DC678C5025B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337223" y="6070705"/>
                <a:ext cx="0" cy="28124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9DA3B9F-E7FC-4A61-A61E-6C5998ABA45E}"/>
                  </a:ext>
                </a:extLst>
              </p:cNvPr>
              <p:cNvSpPr txBox="1"/>
              <p:nvPr/>
            </p:nvSpPr>
            <p:spPr>
              <a:xfrm>
                <a:off x="8843336" y="6373470"/>
                <a:ext cx="98777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5000 </a:t>
                </a:r>
                <a:r>
                  <a:rPr lang="el-GR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µ</a:t>
                </a:r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</a:t>
                </a:r>
                <a:endParaRPr lang="nl-NL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9DFE4DCE-5142-4830-A6EC-03AD9CEF2A74}"/>
                </a:ext>
              </a:extLst>
            </p:cNvPr>
            <p:cNvSpPr/>
            <p:nvPr/>
          </p:nvSpPr>
          <p:spPr>
            <a:xfrm>
              <a:off x="2497054" y="5647945"/>
              <a:ext cx="2347929" cy="28121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6000">
                  <a:srgbClr val="00A6D8"/>
                </a:gs>
                <a:gs pos="83000">
                  <a:srgbClr val="00A6D8"/>
                </a:gs>
                <a:gs pos="100000">
                  <a:srgbClr val="00A6D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Flocs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FBAE431-992F-4C4A-AB6F-0D2BAECE1EEE}"/>
                </a:ext>
              </a:extLst>
            </p:cNvPr>
            <p:cNvSpPr/>
            <p:nvPr/>
          </p:nvSpPr>
          <p:spPr>
            <a:xfrm>
              <a:off x="7810677" y="4445144"/>
              <a:ext cx="3236595" cy="28121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6000">
                  <a:srgbClr val="00A6D8"/>
                </a:gs>
                <a:gs pos="83000">
                  <a:srgbClr val="00A6D8"/>
                </a:gs>
                <a:gs pos="100000">
                  <a:srgbClr val="00A6D8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Large granules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FBDADFBD-3303-42A6-92A4-EFEF629D6CCA}"/>
                </a:ext>
              </a:extLst>
            </p:cNvPr>
            <p:cNvSpPr/>
            <p:nvPr/>
          </p:nvSpPr>
          <p:spPr>
            <a:xfrm>
              <a:off x="5862827" y="4830547"/>
              <a:ext cx="1976677" cy="281211"/>
            </a:xfrm>
            <a:prstGeom prst="rect">
              <a:avLst/>
            </a:prstGeom>
            <a:solidFill>
              <a:srgbClr val="00A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Small granules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408087FD-3EC4-4266-8AC7-325B05BFA322}"/>
                </a:ext>
              </a:extLst>
            </p:cNvPr>
            <p:cNvGrpSpPr/>
            <p:nvPr/>
          </p:nvGrpSpPr>
          <p:grpSpPr>
            <a:xfrm>
              <a:off x="5473613" y="6162564"/>
              <a:ext cx="875561" cy="641320"/>
              <a:chOff x="4191876" y="6073932"/>
              <a:chExt cx="875560" cy="641319"/>
            </a:xfrm>
          </p:grpSpPr>
          <p:cxnSp>
            <p:nvCxnSpPr>
              <p:cNvPr id="32" name="Straight Arrow Connector 31">
                <a:extLst>
                  <a:ext uri="{FF2B5EF4-FFF2-40B4-BE49-F238E27FC236}">
                    <a16:creationId xmlns:a16="http://schemas.microsoft.com/office/drawing/2014/main" id="{4147D9BB-4E5C-4411-B7DA-9848168DE10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29656" y="6073932"/>
                <a:ext cx="0" cy="28124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17DD6C0F-DB98-424F-BF4D-048955D4A09F}"/>
                  </a:ext>
                </a:extLst>
              </p:cNvPr>
              <p:cNvSpPr txBox="1"/>
              <p:nvPr/>
            </p:nvSpPr>
            <p:spPr>
              <a:xfrm>
                <a:off x="4191876" y="6376697"/>
                <a:ext cx="87556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200 </a:t>
                </a:r>
                <a:r>
                  <a:rPr lang="el-GR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µ</a:t>
                </a:r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</a:t>
                </a:r>
                <a:endParaRPr lang="nl-NL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5A54765F-DBB6-41D8-9920-FC42E7596132}"/>
                </a:ext>
              </a:extLst>
            </p:cNvPr>
            <p:cNvGrpSpPr/>
            <p:nvPr/>
          </p:nvGrpSpPr>
          <p:grpSpPr>
            <a:xfrm>
              <a:off x="3542973" y="6162564"/>
              <a:ext cx="763351" cy="641320"/>
              <a:chOff x="2580253" y="6070705"/>
              <a:chExt cx="763351" cy="641319"/>
            </a:xfrm>
          </p:grpSpPr>
          <p:cxnSp>
            <p:nvCxnSpPr>
              <p:cNvPr id="35" name="Straight Arrow Connector 34">
                <a:extLst>
                  <a:ext uri="{FF2B5EF4-FFF2-40B4-BE49-F238E27FC236}">
                    <a16:creationId xmlns:a16="http://schemas.microsoft.com/office/drawing/2014/main" id="{11B8D537-D33E-488D-B570-2CB7351C198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1928" y="6070705"/>
                <a:ext cx="0" cy="28124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849C0FED-98AD-469F-8A5D-7493BC6412F4}"/>
                  </a:ext>
                </a:extLst>
              </p:cNvPr>
              <p:cNvSpPr txBox="1"/>
              <p:nvPr/>
            </p:nvSpPr>
            <p:spPr>
              <a:xfrm>
                <a:off x="2580253" y="6373470"/>
                <a:ext cx="763351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50 </a:t>
                </a:r>
                <a:r>
                  <a:rPr lang="el-GR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µ</a:t>
                </a:r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</a:t>
                </a:r>
                <a:endParaRPr lang="nl-NL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E7FD6847-94B9-464B-B24A-3992EA5F907E}"/>
                </a:ext>
              </a:extLst>
            </p:cNvPr>
            <p:cNvGrpSpPr/>
            <p:nvPr/>
          </p:nvGrpSpPr>
          <p:grpSpPr>
            <a:xfrm>
              <a:off x="2310871" y="6188723"/>
              <a:ext cx="9578149" cy="180000"/>
              <a:chOff x="1173618" y="398062"/>
              <a:chExt cx="9578149" cy="180000"/>
            </a:xfrm>
          </p:grpSpPr>
          <p:cxnSp>
            <p:nvCxnSpPr>
              <p:cNvPr id="39" name="Straight Arrow Connector 38">
                <a:extLst>
                  <a:ext uri="{FF2B5EF4-FFF2-40B4-BE49-F238E27FC236}">
                    <a16:creationId xmlns:a16="http://schemas.microsoft.com/office/drawing/2014/main" id="{059CFF7D-0333-4E08-82B3-8176AD44DA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7361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39">
                <a:extLst>
                  <a:ext uri="{FF2B5EF4-FFF2-40B4-BE49-F238E27FC236}">
                    <a16:creationId xmlns:a16="http://schemas.microsoft.com/office/drawing/2014/main" id="{57B066C8-2EB0-4D71-AB8F-D5CB820D5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57270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40">
                <a:extLst>
                  <a:ext uri="{FF2B5EF4-FFF2-40B4-BE49-F238E27FC236}">
                    <a16:creationId xmlns:a16="http://schemas.microsoft.com/office/drawing/2014/main" id="{9A970DF8-2857-444E-B04E-6551D294105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179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41">
                <a:extLst>
                  <a:ext uri="{FF2B5EF4-FFF2-40B4-BE49-F238E27FC236}">
                    <a16:creationId xmlns:a16="http://schemas.microsoft.com/office/drawing/2014/main" id="{91A79009-1263-4809-8E9C-3BD4A85F1F0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37088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Arrow Connector 42">
                <a:extLst>
                  <a:ext uri="{FF2B5EF4-FFF2-40B4-BE49-F238E27FC236}">
                    <a16:creationId xmlns:a16="http://schemas.microsoft.com/office/drawing/2014/main" id="{2789F878-B77E-4EDD-ABFA-298B3719B93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6997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Straight Arrow Connector 43">
                <a:extLst>
                  <a:ext uri="{FF2B5EF4-FFF2-40B4-BE49-F238E27FC236}">
                    <a16:creationId xmlns:a16="http://schemas.microsoft.com/office/drawing/2014/main" id="{5547BA5C-5154-425B-A57B-90BCA84B4C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16906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Arrow Connector 44">
                <a:extLst>
                  <a:ext uri="{FF2B5EF4-FFF2-40B4-BE49-F238E27FC236}">
                    <a16:creationId xmlns:a16="http://schemas.microsoft.com/office/drawing/2014/main" id="{AFE371A0-2493-4A62-AE56-8D04CBEB724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56815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Straight Arrow Connector 45">
                <a:extLst>
                  <a:ext uri="{FF2B5EF4-FFF2-40B4-BE49-F238E27FC236}">
                    <a16:creationId xmlns:a16="http://schemas.microsoft.com/office/drawing/2014/main" id="{C1D5D5B4-F1AE-494C-AA01-1F07613305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96724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Straight Arrow Connector 46">
                <a:extLst>
                  <a:ext uri="{FF2B5EF4-FFF2-40B4-BE49-F238E27FC236}">
                    <a16:creationId xmlns:a16="http://schemas.microsoft.com/office/drawing/2014/main" id="{872D06AB-9101-4F0F-82CC-AE6D0AA028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6633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Straight Arrow Connector 47">
                <a:extLst>
                  <a:ext uri="{FF2B5EF4-FFF2-40B4-BE49-F238E27FC236}">
                    <a16:creationId xmlns:a16="http://schemas.microsoft.com/office/drawing/2014/main" id="{9372F1F6-94DB-4998-8EAF-9E556B2B69E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6542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Straight Arrow Connector 48">
                <a:extLst>
                  <a:ext uri="{FF2B5EF4-FFF2-40B4-BE49-F238E27FC236}">
                    <a16:creationId xmlns:a16="http://schemas.microsoft.com/office/drawing/2014/main" id="{11CE115C-104C-4A5E-80D4-D230B58C5B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6451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Straight Arrow Connector 49">
                <a:extLst>
                  <a:ext uri="{FF2B5EF4-FFF2-40B4-BE49-F238E27FC236}">
                    <a16:creationId xmlns:a16="http://schemas.microsoft.com/office/drawing/2014/main" id="{E5D7A891-9C47-4C0B-9FEC-8170F84C6D3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56360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Straight Arrow Connector 50">
                <a:extLst>
                  <a:ext uri="{FF2B5EF4-FFF2-40B4-BE49-F238E27FC236}">
                    <a16:creationId xmlns:a16="http://schemas.microsoft.com/office/drawing/2014/main" id="{7F582F1B-178E-472C-B2F7-86FF205E5A8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6269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Straight Arrow Connector 51">
                <a:extLst>
                  <a:ext uri="{FF2B5EF4-FFF2-40B4-BE49-F238E27FC236}">
                    <a16:creationId xmlns:a16="http://schemas.microsoft.com/office/drawing/2014/main" id="{A8513830-F7F0-4B71-90D9-F220DEC889B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36178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Arrow Connector 52">
                <a:extLst>
                  <a:ext uri="{FF2B5EF4-FFF2-40B4-BE49-F238E27FC236}">
                    <a16:creationId xmlns:a16="http://schemas.microsoft.com/office/drawing/2014/main" id="{3D946326-6579-4057-B33D-B3092A5990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6087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Straight Arrow Connector 53">
                <a:extLst>
                  <a:ext uri="{FF2B5EF4-FFF2-40B4-BE49-F238E27FC236}">
                    <a16:creationId xmlns:a16="http://schemas.microsoft.com/office/drawing/2014/main" id="{C747FCE1-15E4-48AD-B19A-9B2050DF35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5996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Straight Arrow Connector 54">
                <a:extLst>
                  <a:ext uri="{FF2B5EF4-FFF2-40B4-BE49-F238E27FC236}">
                    <a16:creationId xmlns:a16="http://schemas.microsoft.com/office/drawing/2014/main" id="{751B8E38-5152-4679-9A2F-0A0898F2485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55905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Straight Arrow Connector 55">
                <a:extLst>
                  <a:ext uri="{FF2B5EF4-FFF2-40B4-BE49-F238E27FC236}">
                    <a16:creationId xmlns:a16="http://schemas.microsoft.com/office/drawing/2014/main" id="{78FEC559-3F32-498F-95B4-30DA64B7823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95814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Straight Arrow Connector 56">
                <a:extLst>
                  <a:ext uri="{FF2B5EF4-FFF2-40B4-BE49-F238E27FC236}">
                    <a16:creationId xmlns:a16="http://schemas.microsoft.com/office/drawing/2014/main" id="{C856D853-B374-4EC3-88ED-B9C4E317A90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5723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Straight Arrow Connector 57">
                <a:extLst>
                  <a:ext uri="{FF2B5EF4-FFF2-40B4-BE49-F238E27FC236}">
                    <a16:creationId xmlns:a16="http://schemas.microsoft.com/office/drawing/2014/main" id="{1C457627-6C2A-4C87-8889-82F44FFAA58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5632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Straight Arrow Connector 58">
                <a:extLst>
                  <a:ext uri="{FF2B5EF4-FFF2-40B4-BE49-F238E27FC236}">
                    <a16:creationId xmlns:a16="http://schemas.microsoft.com/office/drawing/2014/main" id="{B3B4FA27-63F0-46BA-94DE-5497F198E3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5541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Straight Arrow Connector 59">
                <a:extLst>
                  <a:ext uri="{FF2B5EF4-FFF2-40B4-BE49-F238E27FC236}">
                    <a16:creationId xmlns:a16="http://schemas.microsoft.com/office/drawing/2014/main" id="{8A4D9780-40FE-4E06-AE47-41C74F249C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55450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Straight Arrow Connector 60">
                <a:extLst>
                  <a:ext uri="{FF2B5EF4-FFF2-40B4-BE49-F238E27FC236}">
                    <a16:creationId xmlns:a16="http://schemas.microsoft.com/office/drawing/2014/main" id="{D2933C9A-DDA0-42DE-9E37-054BC9EED23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95359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Straight Arrow Connector 61">
                <a:extLst>
                  <a:ext uri="{FF2B5EF4-FFF2-40B4-BE49-F238E27FC236}">
                    <a16:creationId xmlns:a16="http://schemas.microsoft.com/office/drawing/2014/main" id="{9B985B6A-C8F5-49AD-8FEC-BD5948B80C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52688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Arrow Connector 62">
                <a:extLst>
                  <a:ext uri="{FF2B5EF4-FFF2-40B4-BE49-F238E27FC236}">
                    <a16:creationId xmlns:a16="http://schemas.microsoft.com/office/drawing/2014/main" id="{2B2BFD23-011C-4B6F-BA3C-049342E337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51767" y="398062"/>
                <a:ext cx="0" cy="180000"/>
              </a:xfrm>
              <a:prstGeom prst="straightConnector1">
                <a:avLst/>
              </a:prstGeom>
              <a:ln w="2540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Group 63">
              <a:extLst>
                <a:ext uri="{FF2B5EF4-FFF2-40B4-BE49-F238E27FC236}">
                  <a16:creationId xmlns:a16="http://schemas.microsoft.com/office/drawing/2014/main" id="{0D2A2E52-6D9D-45E6-8C85-115F2EEA5596}"/>
                </a:ext>
              </a:extLst>
            </p:cNvPr>
            <p:cNvGrpSpPr/>
            <p:nvPr/>
          </p:nvGrpSpPr>
          <p:grpSpPr>
            <a:xfrm>
              <a:off x="4407214" y="6144669"/>
              <a:ext cx="875561" cy="641320"/>
              <a:chOff x="2524149" y="6070705"/>
              <a:chExt cx="875560" cy="641319"/>
            </a:xfrm>
          </p:grpSpPr>
          <p:cxnSp>
            <p:nvCxnSpPr>
              <p:cNvPr id="65" name="Straight Arrow Connector 64">
                <a:extLst>
                  <a:ext uri="{FF2B5EF4-FFF2-40B4-BE49-F238E27FC236}">
                    <a16:creationId xmlns:a16="http://schemas.microsoft.com/office/drawing/2014/main" id="{AB32A8D6-4D21-44E0-9D0C-1F338F516D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961928" y="6070705"/>
                <a:ext cx="0" cy="281245"/>
              </a:xfrm>
              <a:prstGeom prst="straightConnector1">
                <a:avLst/>
              </a:prstGeom>
              <a:ln w="57150"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483AD115-ED5E-42FF-8CE0-EBE2E008BB8A}"/>
                  </a:ext>
                </a:extLst>
              </p:cNvPr>
              <p:cNvSpPr txBox="1"/>
              <p:nvPr/>
            </p:nvSpPr>
            <p:spPr>
              <a:xfrm>
                <a:off x="2524149" y="6373470"/>
                <a:ext cx="875560" cy="33855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100 </a:t>
                </a:r>
                <a:r>
                  <a:rPr lang="el-GR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µ</a:t>
                </a:r>
                <a:r>
                  <a:rPr lang="en-US" sz="1600" dirty="0">
                    <a:latin typeface="Tahoma" panose="020B0604030504040204" pitchFamily="34" charset="0"/>
                    <a:ea typeface="Tahoma" panose="020B0604030504040204" pitchFamily="34" charset="0"/>
                    <a:cs typeface="Tahoma" panose="020B0604030504040204" pitchFamily="34" charset="0"/>
                  </a:rPr>
                  <a:t>m</a:t>
                </a:r>
                <a:endParaRPr lang="nl-NL" sz="1600" dirty="0"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endParaRPr>
              </a:p>
            </p:txBody>
          </p:sp>
        </p:grpSp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54010FCC-AC51-47DC-A397-1BBDC3D264DE}"/>
                </a:ext>
              </a:extLst>
            </p:cNvPr>
            <p:cNvGrpSpPr/>
            <p:nvPr/>
          </p:nvGrpSpPr>
          <p:grpSpPr>
            <a:xfrm>
              <a:off x="4314819" y="524708"/>
              <a:ext cx="3193141" cy="3373155"/>
              <a:chOff x="-622314" y="1430054"/>
              <a:chExt cx="10352896" cy="4264983"/>
            </a:xfrm>
          </p:grpSpPr>
          <p:cxnSp>
            <p:nvCxnSpPr>
              <p:cNvPr id="11" name="Straight Connector 10">
                <a:extLst>
                  <a:ext uri="{FF2B5EF4-FFF2-40B4-BE49-F238E27FC236}">
                    <a16:creationId xmlns:a16="http://schemas.microsoft.com/office/drawing/2014/main" id="{FF94D166-D4DB-4728-AB51-D58F1F7D87C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54134" y="1430054"/>
                <a:ext cx="0" cy="4264983"/>
              </a:xfrm>
              <a:prstGeom prst="line">
                <a:avLst/>
              </a:prstGeom>
              <a:ln w="57150">
                <a:solidFill>
                  <a:srgbClr val="00A6D8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D7506723-EAFE-4D96-A91F-87512F2A8E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554134" y="1430054"/>
                <a:ext cx="5176448" cy="0"/>
              </a:xfrm>
              <a:prstGeom prst="line">
                <a:avLst/>
              </a:prstGeom>
              <a:ln w="57150">
                <a:solidFill>
                  <a:srgbClr val="00A6D8"/>
                </a:solidFill>
                <a:prstDash val="dash"/>
                <a:headEnd type="none" w="lg" len="lg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3BE225ED-FFF2-4A86-9AA3-D55A1E97B3E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-622314" y="1430054"/>
                <a:ext cx="5176448" cy="0"/>
              </a:xfrm>
              <a:prstGeom prst="line">
                <a:avLst/>
              </a:prstGeom>
              <a:ln w="57150">
                <a:solidFill>
                  <a:srgbClr val="00A6D8"/>
                </a:solidFill>
                <a:prstDash val="dash"/>
                <a:headEnd type="none" w="lg" len="lg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3EAA43D5-467A-4629-9212-BB06640318F5}"/>
                </a:ext>
              </a:extLst>
            </p:cNvPr>
            <p:cNvSpPr/>
            <p:nvPr/>
          </p:nvSpPr>
          <p:spPr>
            <a:xfrm>
              <a:off x="3605033" y="5239245"/>
              <a:ext cx="2297439" cy="28121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46000">
                  <a:srgbClr val="00A6D8"/>
                </a:gs>
                <a:gs pos="83000">
                  <a:srgbClr val="00A6D8"/>
                </a:gs>
                <a:gs pos="100000">
                  <a:srgbClr val="00A6D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Proto granules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" name="Right Triangle 5">
              <a:extLst>
                <a:ext uri="{FF2B5EF4-FFF2-40B4-BE49-F238E27FC236}">
                  <a16:creationId xmlns:a16="http://schemas.microsoft.com/office/drawing/2014/main" id="{6C99F1FF-DAAA-4798-BF1B-DFF6882F5C78}"/>
                </a:ext>
              </a:extLst>
            </p:cNvPr>
            <p:cNvSpPr/>
            <p:nvPr/>
          </p:nvSpPr>
          <p:spPr>
            <a:xfrm flipH="1">
              <a:off x="5847369" y="472160"/>
              <a:ext cx="5060465" cy="3453261"/>
            </a:xfrm>
            <a:prstGeom prst="rtTriangle">
              <a:avLst/>
            </a:prstGeom>
            <a:solidFill>
              <a:srgbClr val="00A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84272D0-544B-4CAE-BBCE-37CF41F4D8BD}"/>
                </a:ext>
              </a:extLst>
            </p:cNvPr>
            <p:cNvSpPr txBox="1"/>
            <p:nvPr/>
          </p:nvSpPr>
          <p:spPr>
            <a:xfrm rot="19560000">
              <a:off x="6286462" y="1781701"/>
              <a:ext cx="41356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increasing sludge concentration</a:t>
              </a:r>
            </a:p>
          </p:txBody>
        </p:sp>
        <p:sp>
          <p:nvSpPr>
            <p:cNvPr id="68" name="Right Triangle 67">
              <a:extLst>
                <a:ext uri="{FF2B5EF4-FFF2-40B4-BE49-F238E27FC236}">
                  <a16:creationId xmlns:a16="http://schemas.microsoft.com/office/drawing/2014/main" id="{FA8B01CC-42FE-4BF9-8C73-264D852D552E}"/>
                </a:ext>
              </a:extLst>
            </p:cNvPr>
            <p:cNvSpPr/>
            <p:nvPr/>
          </p:nvSpPr>
          <p:spPr>
            <a:xfrm flipH="1">
              <a:off x="7202273" y="1405111"/>
              <a:ext cx="3705561" cy="2522764"/>
            </a:xfrm>
            <a:prstGeom prst="rtTriangl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69" name="TextBox 68">
              <a:extLst>
                <a:ext uri="{FF2B5EF4-FFF2-40B4-BE49-F238E27FC236}">
                  <a16:creationId xmlns:a16="http://schemas.microsoft.com/office/drawing/2014/main" id="{50FECAD7-785E-43FD-A0ED-7806232FF168}"/>
                </a:ext>
              </a:extLst>
            </p:cNvPr>
            <p:cNvSpPr txBox="1"/>
            <p:nvPr/>
          </p:nvSpPr>
          <p:spPr>
            <a:xfrm rot="19560000">
              <a:off x="7225606" y="2308985"/>
              <a:ext cx="340195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improving biofilm kinetics</a:t>
              </a:r>
            </a:p>
          </p:txBody>
        </p:sp>
        <p:sp>
          <p:nvSpPr>
            <p:cNvPr id="70" name="Right Triangle 69">
              <a:extLst>
                <a:ext uri="{FF2B5EF4-FFF2-40B4-BE49-F238E27FC236}">
                  <a16:creationId xmlns:a16="http://schemas.microsoft.com/office/drawing/2014/main" id="{450D3181-2768-4B00-929D-6A1514C86932}"/>
                </a:ext>
              </a:extLst>
            </p:cNvPr>
            <p:cNvSpPr/>
            <p:nvPr/>
          </p:nvSpPr>
          <p:spPr>
            <a:xfrm flipH="1">
              <a:off x="9893581" y="3247901"/>
              <a:ext cx="1008328" cy="677520"/>
            </a:xfrm>
            <a:prstGeom prst="rtTriangl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6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1" name="TextBox 70">
              <a:extLst>
                <a:ext uri="{FF2B5EF4-FFF2-40B4-BE49-F238E27FC236}">
                  <a16:creationId xmlns:a16="http://schemas.microsoft.com/office/drawing/2014/main" id="{C4B66392-A014-4428-ADCD-33D83C77CDBA}"/>
                </a:ext>
              </a:extLst>
            </p:cNvPr>
            <p:cNvSpPr txBox="1"/>
            <p:nvPr/>
          </p:nvSpPr>
          <p:spPr>
            <a:xfrm rot="19560000">
              <a:off x="9610610" y="3240384"/>
              <a:ext cx="126746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breaking</a:t>
              </a:r>
            </a:p>
          </p:txBody>
        </p:sp>
        <p:sp>
          <p:nvSpPr>
            <p:cNvPr id="73" name="TextBox 72">
              <a:extLst>
                <a:ext uri="{FF2B5EF4-FFF2-40B4-BE49-F238E27FC236}">
                  <a16:creationId xmlns:a16="http://schemas.microsoft.com/office/drawing/2014/main" id="{3C0142CE-4613-4C03-831D-D3D5950FEEFF}"/>
                </a:ext>
              </a:extLst>
            </p:cNvPr>
            <p:cNvSpPr txBox="1"/>
            <p:nvPr/>
          </p:nvSpPr>
          <p:spPr>
            <a:xfrm>
              <a:off x="2863168" y="612054"/>
              <a:ext cx="2702728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bulk settling</a:t>
              </a:r>
            </a:p>
            <a:p>
              <a:r>
                <a:rPr lang="en-US" sz="2400" dirty="0"/>
                <a:t>floc-like conversions</a:t>
              </a:r>
            </a:p>
          </p:txBody>
        </p:sp>
        <p:sp>
          <p:nvSpPr>
            <p:cNvPr id="74" name="TextBox 73">
              <a:extLst>
                <a:ext uri="{FF2B5EF4-FFF2-40B4-BE49-F238E27FC236}">
                  <a16:creationId xmlns:a16="http://schemas.microsoft.com/office/drawing/2014/main" id="{F3405F47-487B-4F8A-B018-8797248D84EB}"/>
                </a:ext>
              </a:extLst>
            </p:cNvPr>
            <p:cNvSpPr txBox="1"/>
            <p:nvPr/>
          </p:nvSpPr>
          <p:spPr>
            <a:xfrm>
              <a:off x="6262229" y="552260"/>
              <a:ext cx="211519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granule settling</a:t>
              </a:r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C6BE3C81-5462-4E1D-A5E9-DB423A1E89AA}"/>
                </a:ext>
              </a:extLst>
            </p:cNvPr>
            <p:cNvSpPr/>
            <p:nvPr/>
          </p:nvSpPr>
          <p:spPr>
            <a:xfrm>
              <a:off x="2936307" y="82483"/>
              <a:ext cx="1976677" cy="281211"/>
            </a:xfrm>
            <a:prstGeom prst="rect">
              <a:avLst/>
            </a:prstGeom>
            <a:solidFill>
              <a:srgbClr val="00A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Floc-like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B01900FD-BC7F-4A41-B015-4309BBAD8B03}"/>
                </a:ext>
              </a:extLst>
            </p:cNvPr>
            <p:cNvSpPr/>
            <p:nvPr/>
          </p:nvSpPr>
          <p:spPr>
            <a:xfrm>
              <a:off x="6849908" y="100367"/>
              <a:ext cx="1976677" cy="281211"/>
            </a:xfrm>
            <a:prstGeom prst="rect">
              <a:avLst/>
            </a:prstGeom>
            <a:solidFill>
              <a:srgbClr val="00A6D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AGS</a:t>
              </a:r>
              <a:endParaRPr lang="nl-NL" sz="16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17284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DB7031-0F14-59AD-7068-0BBA6F06C1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Let’s make a granulation model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E04BD8A5-98D7-1308-EF44-8B73285F2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/>
              <a:t>life </a:t>
            </a:r>
            <a:r>
              <a:rPr lang="nl-NL" err="1"/>
              <a:t>cycle</a:t>
            </a:r>
            <a:r>
              <a:rPr lang="nl-NL"/>
              <a:t> of </a:t>
            </a:r>
            <a:r>
              <a:rPr lang="nl-NL" err="1"/>
              <a:t>individual</a:t>
            </a:r>
            <a:r>
              <a:rPr lang="nl-NL"/>
              <a:t> (</a:t>
            </a:r>
            <a:r>
              <a:rPr lang="nl-NL" err="1"/>
              <a:t>groups</a:t>
            </a:r>
            <a:r>
              <a:rPr lang="nl-NL"/>
              <a:t> of) </a:t>
            </a:r>
            <a:r>
              <a:rPr lang="nl-NL" err="1"/>
              <a:t>granules</a:t>
            </a:r>
            <a:endParaRPr lang="nl-NL"/>
          </a:p>
          <a:p>
            <a:r>
              <a:rPr lang="nl-NL"/>
              <a:t>plug flow in </a:t>
            </a:r>
            <a:r>
              <a:rPr lang="nl-NL" err="1"/>
              <a:t>the</a:t>
            </a:r>
            <a:r>
              <a:rPr lang="nl-NL"/>
              <a:t> reactor</a:t>
            </a:r>
          </a:p>
          <a:p>
            <a:r>
              <a:rPr lang="nl-NL" err="1"/>
              <a:t>diffusion</a:t>
            </a:r>
            <a:r>
              <a:rPr lang="nl-NL"/>
              <a:t> </a:t>
            </a:r>
            <a:r>
              <a:rPr lang="nl-NL" err="1"/>
              <a:t>and</a:t>
            </a:r>
            <a:r>
              <a:rPr lang="nl-NL"/>
              <a:t> kinetics in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biofilm</a:t>
            </a:r>
            <a:endParaRPr lang="nl-NL"/>
          </a:p>
          <a:p>
            <a:r>
              <a:rPr lang="nl-NL" err="1"/>
              <a:t>settling</a:t>
            </a:r>
            <a:r>
              <a:rPr lang="nl-NL"/>
              <a:t> of </a:t>
            </a:r>
            <a:r>
              <a:rPr lang="nl-NL" err="1"/>
              <a:t>granules</a:t>
            </a:r>
            <a:endParaRPr lang="nl-NL"/>
          </a:p>
          <a:p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F0D592C7-022D-72A9-DFBC-ABAB6F5DB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277657" y="365125"/>
            <a:ext cx="1409700" cy="14097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1BE1968-0B33-DB43-ED0A-422BE9597DCD}"/>
              </a:ext>
            </a:extLst>
          </p:cNvPr>
          <p:cNvSpPr txBox="1"/>
          <p:nvPr/>
        </p:nvSpPr>
        <p:spPr>
          <a:xfrm>
            <a:off x="9814606" y="1692357"/>
            <a:ext cx="233580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i="1"/>
              <a:t>On the mechanisms for aerobic granulation - model based evaluation</a:t>
            </a:r>
            <a:r>
              <a:rPr lang="en-US" sz="900"/>
              <a:t>, </a:t>
            </a:r>
          </a:p>
          <a:p>
            <a:r>
              <a:rPr lang="nl-NL" sz="900"/>
              <a:t>van Dijk et al. (2022)</a:t>
            </a:r>
            <a:endParaRPr lang="en-GB" sz="90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CF4454E-1C2A-0633-9904-78223CDFE6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1922" y="3456744"/>
            <a:ext cx="6650182" cy="2402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48466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raphic 88">
            <a:extLst>
              <a:ext uri="{FF2B5EF4-FFF2-40B4-BE49-F238E27FC236}">
                <a16:creationId xmlns:a16="http://schemas.microsoft.com/office/drawing/2014/main" id="{D251D35C-1F24-4C02-B62C-68BBC3BA13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917989" y="1374076"/>
            <a:ext cx="10066588" cy="47672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405C79-D880-EADD-3D76-E26744445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Model setup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3DD1863-307C-E5DA-F34B-A70B6475C8F2}"/>
              </a:ext>
            </a:extLst>
          </p:cNvPr>
          <p:cNvSpPr/>
          <p:nvPr/>
        </p:nvSpPr>
        <p:spPr>
          <a:xfrm>
            <a:off x="4845739" y="5220041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1</a:t>
            </a:r>
            <a:endParaRPr lang="en-GB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E103BB4-DE7D-753D-8FEF-383188C1508D}"/>
              </a:ext>
            </a:extLst>
          </p:cNvPr>
          <p:cNvSpPr/>
          <p:nvPr/>
        </p:nvSpPr>
        <p:spPr>
          <a:xfrm>
            <a:off x="5580560" y="3205837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2</a:t>
            </a:r>
            <a:endParaRPr lang="en-GB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492902-C64D-FD29-6176-B107C6CC22BF}"/>
              </a:ext>
            </a:extLst>
          </p:cNvPr>
          <p:cNvSpPr/>
          <p:nvPr/>
        </p:nvSpPr>
        <p:spPr>
          <a:xfrm>
            <a:off x="3371164" y="1990337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3</a:t>
            </a:r>
            <a:endParaRPr lang="en-GB"/>
          </a:p>
        </p:txBody>
      </p:sp>
      <p:sp>
        <p:nvSpPr>
          <p:cNvPr id="13" name="CustomShape 47">
            <a:extLst>
              <a:ext uri="{FF2B5EF4-FFF2-40B4-BE49-F238E27FC236}">
                <a16:creationId xmlns:a16="http://schemas.microsoft.com/office/drawing/2014/main" id="{A30D346D-7AE5-EEE1-817C-27212622EA48}"/>
              </a:ext>
            </a:extLst>
          </p:cNvPr>
          <p:cNvSpPr/>
          <p:nvPr/>
        </p:nvSpPr>
        <p:spPr>
          <a:xfrm>
            <a:off x="4436745" y="1838699"/>
            <a:ext cx="144960" cy="202560"/>
          </a:xfrm>
          <a:custGeom>
            <a:avLst/>
            <a:gdLst/>
            <a:ahLst/>
            <a:cxnLst/>
            <a:rect l="l" t="t" r="r" b="b"/>
            <a:pathLst>
              <a:path w="397136" h="571500">
                <a:moveTo>
                  <a:pt x="75667" y="328613"/>
                </a:moveTo>
                <a:lnTo>
                  <a:pt x="75667" y="328613"/>
                </a:lnTo>
                <a:lnTo>
                  <a:pt x="44711" y="304800"/>
                </a:lnTo>
                <a:cubicBezTo>
                  <a:pt x="39845" y="300959"/>
                  <a:pt x="33862" y="298052"/>
                  <a:pt x="30423" y="292894"/>
                </a:cubicBezTo>
                <a:cubicBezTo>
                  <a:pt x="28836" y="290513"/>
                  <a:pt x="27562" y="287889"/>
                  <a:pt x="25661" y="285750"/>
                </a:cubicBezTo>
                <a:cubicBezTo>
                  <a:pt x="21186" y="280716"/>
                  <a:pt x="11373" y="271463"/>
                  <a:pt x="11373" y="271463"/>
                </a:cubicBezTo>
                <a:cubicBezTo>
                  <a:pt x="10768" y="269950"/>
                  <a:pt x="4974" y="256140"/>
                  <a:pt x="4229" y="252413"/>
                </a:cubicBezTo>
                <a:cubicBezTo>
                  <a:pt x="3128" y="246909"/>
                  <a:pt x="2642" y="241300"/>
                  <a:pt x="1848" y="235744"/>
                </a:cubicBezTo>
                <a:cubicBezTo>
                  <a:pt x="2642" y="226219"/>
                  <a:pt x="-4146" y="211775"/>
                  <a:pt x="4229" y="207169"/>
                </a:cubicBezTo>
                <a:cubicBezTo>
                  <a:pt x="17462" y="199891"/>
                  <a:pt x="34478" y="207751"/>
                  <a:pt x="49473" y="209550"/>
                </a:cubicBezTo>
                <a:cubicBezTo>
                  <a:pt x="54458" y="210148"/>
                  <a:pt x="63761" y="214313"/>
                  <a:pt x="63761" y="214313"/>
                </a:cubicBezTo>
                <a:cubicBezTo>
                  <a:pt x="66142" y="215900"/>
                  <a:pt x="68345" y="217795"/>
                  <a:pt x="70904" y="219075"/>
                </a:cubicBezTo>
                <a:cubicBezTo>
                  <a:pt x="73149" y="220198"/>
                  <a:pt x="75959" y="220065"/>
                  <a:pt x="78048" y="221457"/>
                </a:cubicBezTo>
                <a:cubicBezTo>
                  <a:pt x="80850" y="223325"/>
                  <a:pt x="82811" y="226219"/>
                  <a:pt x="85192" y="228600"/>
                </a:cubicBezTo>
                <a:cubicBezTo>
                  <a:pt x="87573" y="227806"/>
                  <a:pt x="90561" y="227994"/>
                  <a:pt x="92336" y="226219"/>
                </a:cubicBezTo>
                <a:cubicBezTo>
                  <a:pt x="94111" y="224444"/>
                  <a:pt x="94717" y="221585"/>
                  <a:pt x="94717" y="219075"/>
                </a:cubicBezTo>
                <a:cubicBezTo>
                  <a:pt x="94717" y="188046"/>
                  <a:pt x="94758" y="190661"/>
                  <a:pt x="89954" y="171450"/>
                </a:cubicBezTo>
                <a:cubicBezTo>
                  <a:pt x="90748" y="152400"/>
                  <a:pt x="90927" y="133314"/>
                  <a:pt x="92336" y="114300"/>
                </a:cubicBezTo>
                <a:cubicBezTo>
                  <a:pt x="92521" y="111797"/>
                  <a:pt x="93387" y="109285"/>
                  <a:pt x="94717" y="107157"/>
                </a:cubicBezTo>
                <a:cubicBezTo>
                  <a:pt x="98827" y="100581"/>
                  <a:pt x="113398" y="84811"/>
                  <a:pt x="118529" y="80963"/>
                </a:cubicBezTo>
                <a:cubicBezTo>
                  <a:pt x="121704" y="78582"/>
                  <a:pt x="125248" y="76625"/>
                  <a:pt x="128054" y="73819"/>
                </a:cubicBezTo>
                <a:cubicBezTo>
                  <a:pt x="130078" y="71795"/>
                  <a:pt x="130690" y="68590"/>
                  <a:pt x="132817" y="66675"/>
                </a:cubicBezTo>
                <a:cubicBezTo>
                  <a:pt x="138717" y="61365"/>
                  <a:pt x="145263" y="56791"/>
                  <a:pt x="151867" y="52388"/>
                </a:cubicBezTo>
                <a:cubicBezTo>
                  <a:pt x="154248" y="50800"/>
                  <a:pt x="156270" y="48447"/>
                  <a:pt x="159011" y="47625"/>
                </a:cubicBezTo>
                <a:cubicBezTo>
                  <a:pt x="164387" y="46012"/>
                  <a:pt x="170123" y="46038"/>
                  <a:pt x="175679" y="45244"/>
                </a:cubicBezTo>
                <a:cubicBezTo>
                  <a:pt x="181235" y="46832"/>
                  <a:pt x="187296" y="47201"/>
                  <a:pt x="192348" y="50007"/>
                </a:cubicBezTo>
                <a:cubicBezTo>
                  <a:pt x="194850" y="51397"/>
                  <a:pt x="194282" y="56715"/>
                  <a:pt x="197111" y="57150"/>
                </a:cubicBezTo>
                <a:cubicBezTo>
                  <a:pt x="204438" y="58277"/>
                  <a:pt x="227695" y="54037"/>
                  <a:pt x="237592" y="52388"/>
                </a:cubicBezTo>
                <a:cubicBezTo>
                  <a:pt x="240767" y="50800"/>
                  <a:pt x="243854" y="49023"/>
                  <a:pt x="247117" y="47625"/>
                </a:cubicBezTo>
                <a:cubicBezTo>
                  <a:pt x="249424" y="46636"/>
                  <a:pt x="252016" y="46366"/>
                  <a:pt x="254261" y="45244"/>
                </a:cubicBezTo>
                <a:cubicBezTo>
                  <a:pt x="256821" y="43964"/>
                  <a:pt x="258774" y="41609"/>
                  <a:pt x="261404" y="40482"/>
                </a:cubicBezTo>
                <a:cubicBezTo>
                  <a:pt x="289650" y="28376"/>
                  <a:pt x="244174" y="54642"/>
                  <a:pt x="287598" y="30957"/>
                </a:cubicBezTo>
                <a:cubicBezTo>
                  <a:pt x="291082" y="29057"/>
                  <a:pt x="293894" y="26120"/>
                  <a:pt x="297123" y="23813"/>
                </a:cubicBezTo>
                <a:cubicBezTo>
                  <a:pt x="299452" y="22149"/>
                  <a:pt x="302068" y="20882"/>
                  <a:pt x="304267" y="19050"/>
                </a:cubicBezTo>
                <a:cubicBezTo>
                  <a:pt x="306854" y="16894"/>
                  <a:pt x="308609" y="13775"/>
                  <a:pt x="311411" y="11907"/>
                </a:cubicBezTo>
                <a:cubicBezTo>
                  <a:pt x="313499" y="10515"/>
                  <a:pt x="316247" y="10514"/>
                  <a:pt x="318554" y="9525"/>
                </a:cubicBezTo>
                <a:cubicBezTo>
                  <a:pt x="327018" y="5897"/>
                  <a:pt x="328045" y="4786"/>
                  <a:pt x="335223" y="0"/>
                </a:cubicBezTo>
                <a:cubicBezTo>
                  <a:pt x="342367" y="794"/>
                  <a:pt x="349539" y="1365"/>
                  <a:pt x="356654" y="2382"/>
                </a:cubicBezTo>
                <a:cubicBezTo>
                  <a:pt x="360661" y="2954"/>
                  <a:pt x="365193" y="2518"/>
                  <a:pt x="368561" y="4763"/>
                </a:cubicBezTo>
                <a:cubicBezTo>
                  <a:pt x="370650" y="6155"/>
                  <a:pt x="370148" y="9526"/>
                  <a:pt x="370942" y="11907"/>
                </a:cubicBezTo>
                <a:cubicBezTo>
                  <a:pt x="370524" y="15665"/>
                  <a:pt x="369076" y="42347"/>
                  <a:pt x="363798" y="47625"/>
                </a:cubicBezTo>
                <a:cubicBezTo>
                  <a:pt x="342936" y="68487"/>
                  <a:pt x="369394" y="42963"/>
                  <a:pt x="349511" y="59532"/>
                </a:cubicBezTo>
                <a:cubicBezTo>
                  <a:pt x="337621" y="69440"/>
                  <a:pt x="347776" y="64871"/>
                  <a:pt x="335223" y="69057"/>
                </a:cubicBezTo>
                <a:cubicBezTo>
                  <a:pt x="324306" y="85433"/>
                  <a:pt x="327508" y="77914"/>
                  <a:pt x="323317" y="90488"/>
                </a:cubicBezTo>
                <a:cubicBezTo>
                  <a:pt x="324111" y="98425"/>
                  <a:pt x="323319" y="106686"/>
                  <a:pt x="325698" y="114300"/>
                </a:cubicBezTo>
                <a:cubicBezTo>
                  <a:pt x="330746" y="130455"/>
                  <a:pt x="333267" y="127689"/>
                  <a:pt x="344748" y="130969"/>
                </a:cubicBezTo>
                <a:cubicBezTo>
                  <a:pt x="347162" y="131659"/>
                  <a:pt x="349607" y="132311"/>
                  <a:pt x="351892" y="133350"/>
                </a:cubicBezTo>
                <a:cubicBezTo>
                  <a:pt x="358355" y="136288"/>
                  <a:pt x="365035" y="138937"/>
                  <a:pt x="370942" y="142875"/>
                </a:cubicBezTo>
                <a:lnTo>
                  <a:pt x="385229" y="152400"/>
                </a:lnTo>
                <a:cubicBezTo>
                  <a:pt x="397187" y="170336"/>
                  <a:pt x="383146" y="147541"/>
                  <a:pt x="392373" y="169069"/>
                </a:cubicBezTo>
                <a:cubicBezTo>
                  <a:pt x="393500" y="171700"/>
                  <a:pt x="395548" y="173832"/>
                  <a:pt x="397136" y="176213"/>
                </a:cubicBezTo>
                <a:cubicBezTo>
                  <a:pt x="393881" y="194112"/>
                  <a:pt x="397848" y="200537"/>
                  <a:pt x="385229" y="209550"/>
                </a:cubicBezTo>
                <a:cubicBezTo>
                  <a:pt x="382340" y="211613"/>
                  <a:pt x="378879" y="212725"/>
                  <a:pt x="375704" y="214313"/>
                </a:cubicBezTo>
                <a:cubicBezTo>
                  <a:pt x="359082" y="230937"/>
                  <a:pt x="377498" y="214649"/>
                  <a:pt x="361417" y="223838"/>
                </a:cubicBezTo>
                <a:cubicBezTo>
                  <a:pt x="357971" y="225807"/>
                  <a:pt x="355258" y="228879"/>
                  <a:pt x="351892" y="230982"/>
                </a:cubicBezTo>
                <a:cubicBezTo>
                  <a:pt x="348882" y="232863"/>
                  <a:pt x="345542" y="234157"/>
                  <a:pt x="342367" y="235744"/>
                </a:cubicBezTo>
                <a:cubicBezTo>
                  <a:pt x="339192" y="240507"/>
                  <a:pt x="334652" y="244602"/>
                  <a:pt x="332842" y="250032"/>
                </a:cubicBezTo>
                <a:cubicBezTo>
                  <a:pt x="329338" y="260543"/>
                  <a:pt x="331584" y="254930"/>
                  <a:pt x="325698" y="266700"/>
                </a:cubicBezTo>
                <a:cubicBezTo>
                  <a:pt x="326492" y="275431"/>
                  <a:pt x="326242" y="284321"/>
                  <a:pt x="328079" y="292894"/>
                </a:cubicBezTo>
                <a:cubicBezTo>
                  <a:pt x="328679" y="295693"/>
                  <a:pt x="331178" y="297709"/>
                  <a:pt x="332842" y="300038"/>
                </a:cubicBezTo>
                <a:cubicBezTo>
                  <a:pt x="335149" y="303267"/>
                  <a:pt x="337403" y="306550"/>
                  <a:pt x="339986" y="309563"/>
                </a:cubicBezTo>
                <a:cubicBezTo>
                  <a:pt x="342177" y="312120"/>
                  <a:pt x="345062" y="314049"/>
                  <a:pt x="347129" y="316707"/>
                </a:cubicBezTo>
                <a:cubicBezTo>
                  <a:pt x="362087" y="335939"/>
                  <a:pt x="349969" y="326537"/>
                  <a:pt x="363798" y="335757"/>
                </a:cubicBezTo>
                <a:cubicBezTo>
                  <a:pt x="369422" y="358251"/>
                  <a:pt x="365634" y="348952"/>
                  <a:pt x="373323" y="364332"/>
                </a:cubicBezTo>
                <a:cubicBezTo>
                  <a:pt x="372529" y="373857"/>
                  <a:pt x="373753" y="383772"/>
                  <a:pt x="370942" y="392907"/>
                </a:cubicBezTo>
                <a:cubicBezTo>
                  <a:pt x="370204" y="395306"/>
                  <a:pt x="366083" y="394249"/>
                  <a:pt x="363798" y="395288"/>
                </a:cubicBezTo>
                <a:cubicBezTo>
                  <a:pt x="357335" y="398226"/>
                  <a:pt x="350655" y="400875"/>
                  <a:pt x="344748" y="404813"/>
                </a:cubicBezTo>
                <a:cubicBezTo>
                  <a:pt x="342367" y="406400"/>
                  <a:pt x="340089" y="408155"/>
                  <a:pt x="337604" y="409575"/>
                </a:cubicBezTo>
                <a:cubicBezTo>
                  <a:pt x="321589" y="418726"/>
                  <a:pt x="305997" y="421265"/>
                  <a:pt x="287598" y="428625"/>
                </a:cubicBezTo>
                <a:cubicBezTo>
                  <a:pt x="284941" y="429688"/>
                  <a:pt x="282939" y="431968"/>
                  <a:pt x="280454" y="433388"/>
                </a:cubicBezTo>
                <a:cubicBezTo>
                  <a:pt x="270771" y="438921"/>
                  <a:pt x="271819" y="437927"/>
                  <a:pt x="261404" y="440532"/>
                </a:cubicBezTo>
                <a:cubicBezTo>
                  <a:pt x="247995" y="449471"/>
                  <a:pt x="256976" y="444389"/>
                  <a:pt x="232829" y="452438"/>
                </a:cubicBezTo>
                <a:lnTo>
                  <a:pt x="225686" y="454819"/>
                </a:lnTo>
                <a:cubicBezTo>
                  <a:pt x="211488" y="464285"/>
                  <a:pt x="224083" y="457468"/>
                  <a:pt x="197111" y="461963"/>
                </a:cubicBezTo>
                <a:cubicBezTo>
                  <a:pt x="194635" y="462376"/>
                  <a:pt x="192371" y="463623"/>
                  <a:pt x="189967" y="464344"/>
                </a:cubicBezTo>
                <a:cubicBezTo>
                  <a:pt x="175801" y="468594"/>
                  <a:pt x="175705" y="468505"/>
                  <a:pt x="163773" y="471488"/>
                </a:cubicBezTo>
                <a:cubicBezTo>
                  <a:pt x="146939" y="482709"/>
                  <a:pt x="167204" y="468056"/>
                  <a:pt x="149486" y="485775"/>
                </a:cubicBezTo>
                <a:cubicBezTo>
                  <a:pt x="147462" y="487799"/>
                  <a:pt x="144366" y="488514"/>
                  <a:pt x="142342" y="490538"/>
                </a:cubicBezTo>
                <a:cubicBezTo>
                  <a:pt x="139536" y="493344"/>
                  <a:pt x="137579" y="496888"/>
                  <a:pt x="135198" y="500063"/>
                </a:cubicBezTo>
                <a:cubicBezTo>
                  <a:pt x="133611" y="504825"/>
                  <a:pt x="132681" y="509860"/>
                  <a:pt x="130436" y="514350"/>
                </a:cubicBezTo>
                <a:cubicBezTo>
                  <a:pt x="128848" y="517525"/>
                  <a:pt x="126991" y="520579"/>
                  <a:pt x="125673" y="523875"/>
                </a:cubicBezTo>
                <a:cubicBezTo>
                  <a:pt x="119322" y="539753"/>
                  <a:pt x="122229" y="540950"/>
                  <a:pt x="111386" y="557213"/>
                </a:cubicBezTo>
                <a:lnTo>
                  <a:pt x="101861" y="571500"/>
                </a:lnTo>
                <a:cubicBezTo>
                  <a:pt x="95511" y="570706"/>
                  <a:pt x="89101" y="570298"/>
                  <a:pt x="82811" y="569119"/>
                </a:cubicBezTo>
                <a:cubicBezTo>
                  <a:pt x="76378" y="567913"/>
                  <a:pt x="63761" y="564357"/>
                  <a:pt x="63761" y="564357"/>
                </a:cubicBezTo>
                <a:cubicBezTo>
                  <a:pt x="50217" y="550813"/>
                  <a:pt x="61129" y="563855"/>
                  <a:pt x="54236" y="550069"/>
                </a:cubicBezTo>
                <a:cubicBezTo>
                  <a:pt x="45206" y="532009"/>
                  <a:pt x="49208" y="544688"/>
                  <a:pt x="42329" y="528638"/>
                </a:cubicBezTo>
                <a:cubicBezTo>
                  <a:pt x="40280" y="523857"/>
                  <a:pt x="38775" y="516800"/>
                  <a:pt x="37567" y="511969"/>
                </a:cubicBezTo>
                <a:cubicBezTo>
                  <a:pt x="39684" y="488683"/>
                  <a:pt x="33967" y="489569"/>
                  <a:pt x="47092" y="478632"/>
                </a:cubicBezTo>
                <a:cubicBezTo>
                  <a:pt x="49291" y="476800"/>
                  <a:pt x="51855" y="475457"/>
                  <a:pt x="54236" y="473869"/>
                </a:cubicBezTo>
                <a:cubicBezTo>
                  <a:pt x="56617" y="470694"/>
                  <a:pt x="58573" y="467150"/>
                  <a:pt x="61379" y="464344"/>
                </a:cubicBezTo>
                <a:cubicBezTo>
                  <a:pt x="65993" y="459730"/>
                  <a:pt x="69859" y="459137"/>
                  <a:pt x="75667" y="457200"/>
                </a:cubicBezTo>
                <a:cubicBezTo>
                  <a:pt x="78048" y="454819"/>
                  <a:pt x="80224" y="452213"/>
                  <a:pt x="82811" y="450057"/>
                </a:cubicBezTo>
                <a:cubicBezTo>
                  <a:pt x="85009" y="448225"/>
                  <a:pt x="87930" y="447318"/>
                  <a:pt x="89954" y="445294"/>
                </a:cubicBezTo>
                <a:cubicBezTo>
                  <a:pt x="105822" y="429425"/>
                  <a:pt x="82819" y="446081"/>
                  <a:pt x="101861" y="433388"/>
                </a:cubicBezTo>
                <a:cubicBezTo>
                  <a:pt x="115517" y="412900"/>
                  <a:pt x="99138" y="438831"/>
                  <a:pt x="109004" y="419100"/>
                </a:cubicBezTo>
                <a:cubicBezTo>
                  <a:pt x="110284" y="416540"/>
                  <a:pt x="112179" y="414338"/>
                  <a:pt x="113767" y="411957"/>
                </a:cubicBezTo>
                <a:cubicBezTo>
                  <a:pt x="116663" y="391679"/>
                  <a:pt x="118326" y="388648"/>
                  <a:pt x="113767" y="364332"/>
                </a:cubicBezTo>
                <a:cubicBezTo>
                  <a:pt x="113240" y="361519"/>
                  <a:pt x="110476" y="359642"/>
                  <a:pt x="109004" y="357188"/>
                </a:cubicBezTo>
                <a:cubicBezTo>
                  <a:pt x="108091" y="355666"/>
                  <a:pt x="107417" y="354013"/>
                  <a:pt x="75667" y="328613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5" name="CustomShape 47">
            <a:extLst>
              <a:ext uri="{FF2B5EF4-FFF2-40B4-BE49-F238E27FC236}">
                <a16:creationId xmlns:a16="http://schemas.microsoft.com/office/drawing/2014/main" id="{0111C572-DCB9-56F6-F6A4-8055082F1772}"/>
              </a:ext>
            </a:extLst>
          </p:cNvPr>
          <p:cNvSpPr/>
          <p:nvPr/>
        </p:nvSpPr>
        <p:spPr>
          <a:xfrm>
            <a:off x="4583215" y="1990337"/>
            <a:ext cx="288516" cy="202560"/>
          </a:xfrm>
          <a:custGeom>
            <a:avLst/>
            <a:gdLst/>
            <a:ahLst/>
            <a:cxnLst/>
            <a:rect l="l" t="t" r="r" b="b"/>
            <a:pathLst>
              <a:path w="397136" h="571500">
                <a:moveTo>
                  <a:pt x="75667" y="328613"/>
                </a:moveTo>
                <a:lnTo>
                  <a:pt x="75667" y="328613"/>
                </a:lnTo>
                <a:lnTo>
                  <a:pt x="44711" y="304800"/>
                </a:lnTo>
                <a:cubicBezTo>
                  <a:pt x="39845" y="300959"/>
                  <a:pt x="33862" y="298052"/>
                  <a:pt x="30423" y="292894"/>
                </a:cubicBezTo>
                <a:cubicBezTo>
                  <a:pt x="28836" y="290513"/>
                  <a:pt x="27562" y="287889"/>
                  <a:pt x="25661" y="285750"/>
                </a:cubicBezTo>
                <a:cubicBezTo>
                  <a:pt x="21186" y="280716"/>
                  <a:pt x="11373" y="271463"/>
                  <a:pt x="11373" y="271463"/>
                </a:cubicBezTo>
                <a:cubicBezTo>
                  <a:pt x="10768" y="269950"/>
                  <a:pt x="4974" y="256140"/>
                  <a:pt x="4229" y="252413"/>
                </a:cubicBezTo>
                <a:cubicBezTo>
                  <a:pt x="3128" y="246909"/>
                  <a:pt x="2642" y="241300"/>
                  <a:pt x="1848" y="235744"/>
                </a:cubicBezTo>
                <a:cubicBezTo>
                  <a:pt x="2642" y="226219"/>
                  <a:pt x="-4146" y="211775"/>
                  <a:pt x="4229" y="207169"/>
                </a:cubicBezTo>
                <a:cubicBezTo>
                  <a:pt x="17462" y="199891"/>
                  <a:pt x="34478" y="207751"/>
                  <a:pt x="49473" y="209550"/>
                </a:cubicBezTo>
                <a:cubicBezTo>
                  <a:pt x="54458" y="210148"/>
                  <a:pt x="63761" y="214313"/>
                  <a:pt x="63761" y="214313"/>
                </a:cubicBezTo>
                <a:cubicBezTo>
                  <a:pt x="66142" y="215900"/>
                  <a:pt x="68345" y="217795"/>
                  <a:pt x="70904" y="219075"/>
                </a:cubicBezTo>
                <a:cubicBezTo>
                  <a:pt x="73149" y="220198"/>
                  <a:pt x="75959" y="220065"/>
                  <a:pt x="78048" y="221457"/>
                </a:cubicBezTo>
                <a:cubicBezTo>
                  <a:pt x="80850" y="223325"/>
                  <a:pt x="82811" y="226219"/>
                  <a:pt x="85192" y="228600"/>
                </a:cubicBezTo>
                <a:cubicBezTo>
                  <a:pt x="87573" y="227806"/>
                  <a:pt x="90561" y="227994"/>
                  <a:pt x="92336" y="226219"/>
                </a:cubicBezTo>
                <a:cubicBezTo>
                  <a:pt x="94111" y="224444"/>
                  <a:pt x="94717" y="221585"/>
                  <a:pt x="94717" y="219075"/>
                </a:cubicBezTo>
                <a:cubicBezTo>
                  <a:pt x="94717" y="188046"/>
                  <a:pt x="94758" y="190661"/>
                  <a:pt x="89954" y="171450"/>
                </a:cubicBezTo>
                <a:cubicBezTo>
                  <a:pt x="90748" y="152400"/>
                  <a:pt x="90927" y="133314"/>
                  <a:pt x="92336" y="114300"/>
                </a:cubicBezTo>
                <a:cubicBezTo>
                  <a:pt x="92521" y="111797"/>
                  <a:pt x="93387" y="109285"/>
                  <a:pt x="94717" y="107157"/>
                </a:cubicBezTo>
                <a:cubicBezTo>
                  <a:pt x="98827" y="100581"/>
                  <a:pt x="113398" y="84811"/>
                  <a:pt x="118529" y="80963"/>
                </a:cubicBezTo>
                <a:cubicBezTo>
                  <a:pt x="121704" y="78582"/>
                  <a:pt x="125248" y="76625"/>
                  <a:pt x="128054" y="73819"/>
                </a:cubicBezTo>
                <a:cubicBezTo>
                  <a:pt x="130078" y="71795"/>
                  <a:pt x="130690" y="68590"/>
                  <a:pt x="132817" y="66675"/>
                </a:cubicBezTo>
                <a:cubicBezTo>
                  <a:pt x="138717" y="61365"/>
                  <a:pt x="145263" y="56791"/>
                  <a:pt x="151867" y="52388"/>
                </a:cubicBezTo>
                <a:cubicBezTo>
                  <a:pt x="154248" y="50800"/>
                  <a:pt x="156270" y="48447"/>
                  <a:pt x="159011" y="47625"/>
                </a:cubicBezTo>
                <a:cubicBezTo>
                  <a:pt x="164387" y="46012"/>
                  <a:pt x="170123" y="46038"/>
                  <a:pt x="175679" y="45244"/>
                </a:cubicBezTo>
                <a:cubicBezTo>
                  <a:pt x="181235" y="46832"/>
                  <a:pt x="187296" y="47201"/>
                  <a:pt x="192348" y="50007"/>
                </a:cubicBezTo>
                <a:cubicBezTo>
                  <a:pt x="194850" y="51397"/>
                  <a:pt x="194282" y="56715"/>
                  <a:pt x="197111" y="57150"/>
                </a:cubicBezTo>
                <a:cubicBezTo>
                  <a:pt x="204438" y="58277"/>
                  <a:pt x="227695" y="54037"/>
                  <a:pt x="237592" y="52388"/>
                </a:cubicBezTo>
                <a:cubicBezTo>
                  <a:pt x="240767" y="50800"/>
                  <a:pt x="243854" y="49023"/>
                  <a:pt x="247117" y="47625"/>
                </a:cubicBezTo>
                <a:cubicBezTo>
                  <a:pt x="249424" y="46636"/>
                  <a:pt x="252016" y="46366"/>
                  <a:pt x="254261" y="45244"/>
                </a:cubicBezTo>
                <a:cubicBezTo>
                  <a:pt x="256821" y="43964"/>
                  <a:pt x="258774" y="41609"/>
                  <a:pt x="261404" y="40482"/>
                </a:cubicBezTo>
                <a:cubicBezTo>
                  <a:pt x="289650" y="28376"/>
                  <a:pt x="244174" y="54642"/>
                  <a:pt x="287598" y="30957"/>
                </a:cubicBezTo>
                <a:cubicBezTo>
                  <a:pt x="291082" y="29057"/>
                  <a:pt x="293894" y="26120"/>
                  <a:pt x="297123" y="23813"/>
                </a:cubicBezTo>
                <a:cubicBezTo>
                  <a:pt x="299452" y="22149"/>
                  <a:pt x="302068" y="20882"/>
                  <a:pt x="304267" y="19050"/>
                </a:cubicBezTo>
                <a:cubicBezTo>
                  <a:pt x="306854" y="16894"/>
                  <a:pt x="308609" y="13775"/>
                  <a:pt x="311411" y="11907"/>
                </a:cubicBezTo>
                <a:cubicBezTo>
                  <a:pt x="313499" y="10515"/>
                  <a:pt x="316247" y="10514"/>
                  <a:pt x="318554" y="9525"/>
                </a:cubicBezTo>
                <a:cubicBezTo>
                  <a:pt x="327018" y="5897"/>
                  <a:pt x="328045" y="4786"/>
                  <a:pt x="335223" y="0"/>
                </a:cubicBezTo>
                <a:cubicBezTo>
                  <a:pt x="342367" y="794"/>
                  <a:pt x="349539" y="1365"/>
                  <a:pt x="356654" y="2382"/>
                </a:cubicBezTo>
                <a:cubicBezTo>
                  <a:pt x="360661" y="2954"/>
                  <a:pt x="365193" y="2518"/>
                  <a:pt x="368561" y="4763"/>
                </a:cubicBezTo>
                <a:cubicBezTo>
                  <a:pt x="370650" y="6155"/>
                  <a:pt x="370148" y="9526"/>
                  <a:pt x="370942" y="11907"/>
                </a:cubicBezTo>
                <a:cubicBezTo>
                  <a:pt x="370524" y="15665"/>
                  <a:pt x="369076" y="42347"/>
                  <a:pt x="363798" y="47625"/>
                </a:cubicBezTo>
                <a:cubicBezTo>
                  <a:pt x="342936" y="68487"/>
                  <a:pt x="369394" y="42963"/>
                  <a:pt x="349511" y="59532"/>
                </a:cubicBezTo>
                <a:cubicBezTo>
                  <a:pt x="337621" y="69440"/>
                  <a:pt x="347776" y="64871"/>
                  <a:pt x="335223" y="69057"/>
                </a:cubicBezTo>
                <a:cubicBezTo>
                  <a:pt x="324306" y="85433"/>
                  <a:pt x="327508" y="77914"/>
                  <a:pt x="323317" y="90488"/>
                </a:cubicBezTo>
                <a:cubicBezTo>
                  <a:pt x="324111" y="98425"/>
                  <a:pt x="323319" y="106686"/>
                  <a:pt x="325698" y="114300"/>
                </a:cubicBezTo>
                <a:cubicBezTo>
                  <a:pt x="330746" y="130455"/>
                  <a:pt x="333267" y="127689"/>
                  <a:pt x="344748" y="130969"/>
                </a:cubicBezTo>
                <a:cubicBezTo>
                  <a:pt x="347162" y="131659"/>
                  <a:pt x="349607" y="132311"/>
                  <a:pt x="351892" y="133350"/>
                </a:cubicBezTo>
                <a:cubicBezTo>
                  <a:pt x="358355" y="136288"/>
                  <a:pt x="365035" y="138937"/>
                  <a:pt x="370942" y="142875"/>
                </a:cubicBezTo>
                <a:lnTo>
                  <a:pt x="385229" y="152400"/>
                </a:lnTo>
                <a:cubicBezTo>
                  <a:pt x="397187" y="170336"/>
                  <a:pt x="383146" y="147541"/>
                  <a:pt x="392373" y="169069"/>
                </a:cubicBezTo>
                <a:cubicBezTo>
                  <a:pt x="393500" y="171700"/>
                  <a:pt x="395548" y="173832"/>
                  <a:pt x="397136" y="176213"/>
                </a:cubicBezTo>
                <a:cubicBezTo>
                  <a:pt x="393881" y="194112"/>
                  <a:pt x="397848" y="200537"/>
                  <a:pt x="385229" y="209550"/>
                </a:cubicBezTo>
                <a:cubicBezTo>
                  <a:pt x="382340" y="211613"/>
                  <a:pt x="378879" y="212725"/>
                  <a:pt x="375704" y="214313"/>
                </a:cubicBezTo>
                <a:cubicBezTo>
                  <a:pt x="359082" y="230937"/>
                  <a:pt x="377498" y="214649"/>
                  <a:pt x="361417" y="223838"/>
                </a:cubicBezTo>
                <a:cubicBezTo>
                  <a:pt x="357971" y="225807"/>
                  <a:pt x="355258" y="228879"/>
                  <a:pt x="351892" y="230982"/>
                </a:cubicBezTo>
                <a:cubicBezTo>
                  <a:pt x="348882" y="232863"/>
                  <a:pt x="345542" y="234157"/>
                  <a:pt x="342367" y="235744"/>
                </a:cubicBezTo>
                <a:cubicBezTo>
                  <a:pt x="339192" y="240507"/>
                  <a:pt x="334652" y="244602"/>
                  <a:pt x="332842" y="250032"/>
                </a:cubicBezTo>
                <a:cubicBezTo>
                  <a:pt x="329338" y="260543"/>
                  <a:pt x="331584" y="254930"/>
                  <a:pt x="325698" y="266700"/>
                </a:cubicBezTo>
                <a:cubicBezTo>
                  <a:pt x="326492" y="275431"/>
                  <a:pt x="326242" y="284321"/>
                  <a:pt x="328079" y="292894"/>
                </a:cubicBezTo>
                <a:cubicBezTo>
                  <a:pt x="328679" y="295693"/>
                  <a:pt x="331178" y="297709"/>
                  <a:pt x="332842" y="300038"/>
                </a:cubicBezTo>
                <a:cubicBezTo>
                  <a:pt x="335149" y="303267"/>
                  <a:pt x="337403" y="306550"/>
                  <a:pt x="339986" y="309563"/>
                </a:cubicBezTo>
                <a:cubicBezTo>
                  <a:pt x="342177" y="312120"/>
                  <a:pt x="345062" y="314049"/>
                  <a:pt x="347129" y="316707"/>
                </a:cubicBezTo>
                <a:cubicBezTo>
                  <a:pt x="362087" y="335939"/>
                  <a:pt x="349969" y="326537"/>
                  <a:pt x="363798" y="335757"/>
                </a:cubicBezTo>
                <a:cubicBezTo>
                  <a:pt x="369422" y="358251"/>
                  <a:pt x="365634" y="348952"/>
                  <a:pt x="373323" y="364332"/>
                </a:cubicBezTo>
                <a:cubicBezTo>
                  <a:pt x="372529" y="373857"/>
                  <a:pt x="373753" y="383772"/>
                  <a:pt x="370942" y="392907"/>
                </a:cubicBezTo>
                <a:cubicBezTo>
                  <a:pt x="370204" y="395306"/>
                  <a:pt x="366083" y="394249"/>
                  <a:pt x="363798" y="395288"/>
                </a:cubicBezTo>
                <a:cubicBezTo>
                  <a:pt x="357335" y="398226"/>
                  <a:pt x="350655" y="400875"/>
                  <a:pt x="344748" y="404813"/>
                </a:cubicBezTo>
                <a:cubicBezTo>
                  <a:pt x="342367" y="406400"/>
                  <a:pt x="340089" y="408155"/>
                  <a:pt x="337604" y="409575"/>
                </a:cubicBezTo>
                <a:cubicBezTo>
                  <a:pt x="321589" y="418726"/>
                  <a:pt x="305997" y="421265"/>
                  <a:pt x="287598" y="428625"/>
                </a:cubicBezTo>
                <a:cubicBezTo>
                  <a:pt x="284941" y="429688"/>
                  <a:pt x="282939" y="431968"/>
                  <a:pt x="280454" y="433388"/>
                </a:cubicBezTo>
                <a:cubicBezTo>
                  <a:pt x="270771" y="438921"/>
                  <a:pt x="271819" y="437927"/>
                  <a:pt x="261404" y="440532"/>
                </a:cubicBezTo>
                <a:cubicBezTo>
                  <a:pt x="247995" y="449471"/>
                  <a:pt x="256976" y="444389"/>
                  <a:pt x="232829" y="452438"/>
                </a:cubicBezTo>
                <a:lnTo>
                  <a:pt x="225686" y="454819"/>
                </a:lnTo>
                <a:cubicBezTo>
                  <a:pt x="211488" y="464285"/>
                  <a:pt x="224083" y="457468"/>
                  <a:pt x="197111" y="461963"/>
                </a:cubicBezTo>
                <a:cubicBezTo>
                  <a:pt x="194635" y="462376"/>
                  <a:pt x="192371" y="463623"/>
                  <a:pt x="189967" y="464344"/>
                </a:cubicBezTo>
                <a:cubicBezTo>
                  <a:pt x="175801" y="468594"/>
                  <a:pt x="175705" y="468505"/>
                  <a:pt x="163773" y="471488"/>
                </a:cubicBezTo>
                <a:cubicBezTo>
                  <a:pt x="146939" y="482709"/>
                  <a:pt x="167204" y="468056"/>
                  <a:pt x="149486" y="485775"/>
                </a:cubicBezTo>
                <a:cubicBezTo>
                  <a:pt x="147462" y="487799"/>
                  <a:pt x="144366" y="488514"/>
                  <a:pt x="142342" y="490538"/>
                </a:cubicBezTo>
                <a:cubicBezTo>
                  <a:pt x="139536" y="493344"/>
                  <a:pt x="137579" y="496888"/>
                  <a:pt x="135198" y="500063"/>
                </a:cubicBezTo>
                <a:cubicBezTo>
                  <a:pt x="133611" y="504825"/>
                  <a:pt x="132681" y="509860"/>
                  <a:pt x="130436" y="514350"/>
                </a:cubicBezTo>
                <a:cubicBezTo>
                  <a:pt x="128848" y="517525"/>
                  <a:pt x="126991" y="520579"/>
                  <a:pt x="125673" y="523875"/>
                </a:cubicBezTo>
                <a:cubicBezTo>
                  <a:pt x="119322" y="539753"/>
                  <a:pt x="122229" y="540950"/>
                  <a:pt x="111386" y="557213"/>
                </a:cubicBezTo>
                <a:lnTo>
                  <a:pt x="101861" y="571500"/>
                </a:lnTo>
                <a:cubicBezTo>
                  <a:pt x="95511" y="570706"/>
                  <a:pt x="89101" y="570298"/>
                  <a:pt x="82811" y="569119"/>
                </a:cubicBezTo>
                <a:cubicBezTo>
                  <a:pt x="76378" y="567913"/>
                  <a:pt x="63761" y="564357"/>
                  <a:pt x="63761" y="564357"/>
                </a:cubicBezTo>
                <a:cubicBezTo>
                  <a:pt x="50217" y="550813"/>
                  <a:pt x="61129" y="563855"/>
                  <a:pt x="54236" y="550069"/>
                </a:cubicBezTo>
                <a:cubicBezTo>
                  <a:pt x="45206" y="532009"/>
                  <a:pt x="49208" y="544688"/>
                  <a:pt x="42329" y="528638"/>
                </a:cubicBezTo>
                <a:cubicBezTo>
                  <a:pt x="40280" y="523857"/>
                  <a:pt x="38775" y="516800"/>
                  <a:pt x="37567" y="511969"/>
                </a:cubicBezTo>
                <a:cubicBezTo>
                  <a:pt x="39684" y="488683"/>
                  <a:pt x="33967" y="489569"/>
                  <a:pt x="47092" y="478632"/>
                </a:cubicBezTo>
                <a:cubicBezTo>
                  <a:pt x="49291" y="476800"/>
                  <a:pt x="51855" y="475457"/>
                  <a:pt x="54236" y="473869"/>
                </a:cubicBezTo>
                <a:cubicBezTo>
                  <a:pt x="56617" y="470694"/>
                  <a:pt x="58573" y="467150"/>
                  <a:pt x="61379" y="464344"/>
                </a:cubicBezTo>
                <a:cubicBezTo>
                  <a:pt x="65993" y="459730"/>
                  <a:pt x="69859" y="459137"/>
                  <a:pt x="75667" y="457200"/>
                </a:cubicBezTo>
                <a:cubicBezTo>
                  <a:pt x="78048" y="454819"/>
                  <a:pt x="80224" y="452213"/>
                  <a:pt x="82811" y="450057"/>
                </a:cubicBezTo>
                <a:cubicBezTo>
                  <a:pt x="85009" y="448225"/>
                  <a:pt x="87930" y="447318"/>
                  <a:pt x="89954" y="445294"/>
                </a:cubicBezTo>
                <a:cubicBezTo>
                  <a:pt x="105822" y="429425"/>
                  <a:pt x="82819" y="446081"/>
                  <a:pt x="101861" y="433388"/>
                </a:cubicBezTo>
                <a:cubicBezTo>
                  <a:pt x="115517" y="412900"/>
                  <a:pt x="99138" y="438831"/>
                  <a:pt x="109004" y="419100"/>
                </a:cubicBezTo>
                <a:cubicBezTo>
                  <a:pt x="110284" y="416540"/>
                  <a:pt x="112179" y="414338"/>
                  <a:pt x="113767" y="411957"/>
                </a:cubicBezTo>
                <a:cubicBezTo>
                  <a:pt x="116663" y="391679"/>
                  <a:pt x="118326" y="388648"/>
                  <a:pt x="113767" y="364332"/>
                </a:cubicBezTo>
                <a:cubicBezTo>
                  <a:pt x="113240" y="361519"/>
                  <a:pt x="110476" y="359642"/>
                  <a:pt x="109004" y="357188"/>
                </a:cubicBezTo>
                <a:cubicBezTo>
                  <a:pt x="108091" y="355666"/>
                  <a:pt x="107417" y="354013"/>
                  <a:pt x="75667" y="328613"/>
                </a:cubicBezTo>
                <a:close/>
              </a:path>
            </a:pathLst>
          </a:custGeom>
          <a:solidFill>
            <a:schemeClr val="bg1"/>
          </a:solidFill>
          <a:ln w="19050">
            <a:solidFill>
              <a:schemeClr val="tx1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cxnSp>
        <p:nvCxnSpPr>
          <p:cNvPr id="147" name="Straight Arrow Connector 146">
            <a:extLst>
              <a:ext uri="{FF2B5EF4-FFF2-40B4-BE49-F238E27FC236}">
                <a16:creationId xmlns:a16="http://schemas.microsoft.com/office/drawing/2014/main" id="{70B58D5C-BAF6-2254-D6CA-8C404A998032}"/>
              </a:ext>
            </a:extLst>
          </p:cNvPr>
          <p:cNvCxnSpPr/>
          <p:nvPr/>
        </p:nvCxnSpPr>
        <p:spPr>
          <a:xfrm flipH="1">
            <a:off x="3704194" y="2091617"/>
            <a:ext cx="73255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A60F0BE-EC14-A030-7DA3-B422781B80DD}"/>
              </a:ext>
            </a:extLst>
          </p:cNvPr>
          <p:cNvSpPr/>
          <p:nvPr/>
        </p:nvSpPr>
        <p:spPr>
          <a:xfrm>
            <a:off x="6675510" y="2402097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4</a:t>
            </a:r>
            <a:endParaRPr lang="en-GB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D6A576F4-CF39-E957-AC7E-134F6AB28E12}"/>
              </a:ext>
            </a:extLst>
          </p:cNvPr>
          <p:cNvSpPr/>
          <p:nvPr/>
        </p:nvSpPr>
        <p:spPr>
          <a:xfrm>
            <a:off x="9354643" y="3763509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5</a:t>
            </a:r>
            <a:endParaRPr lang="en-GB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C846913B-AF5D-B6DD-7AAB-604BD340C4FE}"/>
              </a:ext>
            </a:extLst>
          </p:cNvPr>
          <p:cNvSpPr/>
          <p:nvPr/>
        </p:nvSpPr>
        <p:spPr>
          <a:xfrm>
            <a:off x="10625290" y="2692826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6</a:t>
            </a:r>
            <a:endParaRPr lang="en-GB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752234D6-EC55-69E3-FF21-64D439FD0AB4}"/>
              </a:ext>
            </a:extLst>
          </p:cNvPr>
          <p:cNvSpPr/>
          <p:nvPr/>
        </p:nvSpPr>
        <p:spPr>
          <a:xfrm>
            <a:off x="5078707" y="2985007"/>
            <a:ext cx="232968" cy="22132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/>
              <a:t>7</a:t>
            </a:r>
            <a:endParaRPr lang="en-GB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451868A8-C485-2AFE-15E8-D84727DD55C3}"/>
              </a:ext>
            </a:extLst>
          </p:cNvPr>
          <p:cNvSpPr txBox="1"/>
          <p:nvPr/>
        </p:nvSpPr>
        <p:spPr>
          <a:xfrm>
            <a:off x="634838" y="2889777"/>
            <a:ext cx="334891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nl-NL"/>
              <a:t>1D </a:t>
            </a:r>
            <a:r>
              <a:rPr lang="nl-NL" err="1"/>
              <a:t>backmixing</a:t>
            </a:r>
            <a:r>
              <a:rPr lang="nl-NL"/>
              <a:t> model</a:t>
            </a:r>
          </a:p>
          <a:p>
            <a:pPr marL="342900" indent="-342900">
              <a:buAutoNum type="arabicPeriod"/>
            </a:pPr>
            <a:r>
              <a:rPr lang="nl-NL" err="1"/>
              <a:t>alternating</a:t>
            </a:r>
            <a:r>
              <a:rPr lang="nl-NL"/>
              <a:t> </a:t>
            </a:r>
            <a:r>
              <a:rPr lang="nl-NL" err="1"/>
              <a:t>anaerobic</a:t>
            </a:r>
            <a:r>
              <a:rPr lang="nl-NL"/>
              <a:t>/aerobic </a:t>
            </a:r>
            <a:r>
              <a:rPr lang="nl-NL" err="1"/>
              <a:t>conditions</a:t>
            </a:r>
            <a:endParaRPr lang="nl-NL"/>
          </a:p>
          <a:p>
            <a:pPr marL="342900" indent="-342900">
              <a:buAutoNum type="arabicPeriod"/>
            </a:pPr>
            <a:r>
              <a:rPr lang="nl-NL" err="1"/>
              <a:t>wasting</a:t>
            </a:r>
            <a:r>
              <a:rPr lang="nl-NL"/>
              <a:t> </a:t>
            </a:r>
            <a:r>
              <a:rPr lang="nl-NL" err="1"/>
              <a:t>the</a:t>
            </a:r>
            <a:r>
              <a:rPr lang="nl-NL"/>
              <a:t> top of </a:t>
            </a:r>
            <a:r>
              <a:rPr lang="nl-NL" err="1"/>
              <a:t>the</a:t>
            </a:r>
            <a:r>
              <a:rPr lang="nl-NL"/>
              <a:t> </a:t>
            </a:r>
            <a:r>
              <a:rPr lang="nl-NL" err="1"/>
              <a:t>sludge</a:t>
            </a:r>
            <a:r>
              <a:rPr lang="nl-NL"/>
              <a:t> bed</a:t>
            </a:r>
          </a:p>
          <a:p>
            <a:pPr marL="342900" indent="-342900">
              <a:buAutoNum type="arabicPeriod"/>
            </a:pPr>
            <a:r>
              <a:rPr lang="nl-NL" err="1"/>
              <a:t>breaking</a:t>
            </a:r>
            <a:r>
              <a:rPr lang="nl-NL"/>
              <a:t> of </a:t>
            </a:r>
            <a:r>
              <a:rPr lang="nl-NL" err="1"/>
              <a:t>granules</a:t>
            </a:r>
            <a:endParaRPr lang="nl-NL"/>
          </a:p>
          <a:p>
            <a:pPr marL="342900" indent="-342900">
              <a:buAutoNum type="arabicPeriod"/>
            </a:pPr>
            <a:r>
              <a:rPr lang="nl-NL"/>
              <a:t>2 </a:t>
            </a:r>
            <a:r>
              <a:rPr lang="nl-NL" err="1"/>
              <a:t>substrate</a:t>
            </a:r>
            <a:r>
              <a:rPr lang="nl-NL"/>
              <a:t> types: GFS/</a:t>
            </a:r>
            <a:r>
              <a:rPr lang="nl-NL" err="1"/>
              <a:t>nGFS</a:t>
            </a:r>
            <a:endParaRPr lang="nl-NL"/>
          </a:p>
          <a:p>
            <a:pPr marL="342900" indent="-342900">
              <a:buAutoNum type="arabicPeriod"/>
            </a:pPr>
            <a:r>
              <a:rPr lang="nl-NL" err="1"/>
              <a:t>diffusion</a:t>
            </a:r>
            <a:r>
              <a:rPr lang="nl-NL"/>
              <a:t> / </a:t>
            </a:r>
            <a:r>
              <a:rPr lang="nl-NL" err="1"/>
              <a:t>reaction</a:t>
            </a:r>
            <a:r>
              <a:rPr lang="nl-NL"/>
              <a:t> model</a:t>
            </a:r>
          </a:p>
          <a:p>
            <a:pPr marL="342900" indent="-342900">
              <a:buAutoNum type="arabicPeriod"/>
            </a:pPr>
            <a:r>
              <a:rPr lang="nl-NL" err="1"/>
              <a:t>hindered</a:t>
            </a:r>
            <a:r>
              <a:rPr lang="nl-NL"/>
              <a:t> </a:t>
            </a:r>
            <a:r>
              <a:rPr lang="nl-NL" err="1"/>
              <a:t>settling</a:t>
            </a:r>
            <a:r>
              <a:rPr lang="nl-NL"/>
              <a:t> model</a:t>
            </a:r>
          </a:p>
          <a:p>
            <a:pPr marL="342900" indent="-342900">
              <a:buAutoNum type="arabicPeriod"/>
            </a:pPr>
            <a:endParaRPr lang="nl-NL"/>
          </a:p>
          <a:p>
            <a:pPr marL="342900" indent="-342900">
              <a:buAutoNum type="arabicPeriod"/>
            </a:pPr>
            <a:endParaRPr lang="nl-NL"/>
          </a:p>
          <a:p>
            <a:pPr marL="342900" indent="-342900">
              <a:buAutoNum type="arabicPeriod"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16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9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8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9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50" autoRev="1" fill="remove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7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8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250" autoRev="1" fill="remove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250" autoRev="1" fill="remove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6" dur="250" autoRev="1" fill="remove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7" dur="250" autoRev="1" fill="remove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250" autoRev="1" fill="remove"/>
                                        <p:tgtEl>
                                          <p:spTgt spid="1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250" autoRev="1" fill="remov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5" dur="250" autoRev="1" fill="remov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250" autoRev="1" fill="remove"/>
                                        <p:tgtEl>
                                          <p:spTgt spid="1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250" autoRev="1" fill="remov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4" dur="250" autoRev="1" fill="remov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250" autoRev="1" fill="remove"/>
                                        <p:tgtEl>
                                          <p:spTgt spid="1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7" presetClass="emph" presetSubtype="0" repeatCount="400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250" autoRev="1" fill="remove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63" dur="250" autoRev="1" fill="remove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4" dur="250" autoRev="1" fill="remove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250" autoRev="1" fill="remove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148" grpId="0" animBg="1"/>
      <p:bldP spid="149" grpId="0" animBg="1"/>
      <p:bldP spid="150" grpId="0" animBg="1"/>
      <p:bldP spid="15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8A16B8-E033-B9E9-DE28-8B6AEDD75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Reference reactor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4DA1C48-3F32-7653-ADBB-7488F10231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43700" cy="4351338"/>
          </a:xfrm>
        </p:spPr>
        <p:txBody>
          <a:bodyPr>
            <a:normAutofit fontScale="92500" lnSpcReduction="20000"/>
          </a:bodyPr>
          <a:lstStyle/>
          <a:p>
            <a:r>
              <a:rPr lang="en-US"/>
              <a:t>Sequencing batch reactor with constant volume</a:t>
            </a:r>
          </a:p>
          <a:p>
            <a:r>
              <a:rPr lang="en-US"/>
              <a:t>Simultaneous feeding (bottom) and decanting (top)</a:t>
            </a:r>
          </a:p>
          <a:p>
            <a:r>
              <a:rPr lang="en-US"/>
              <a:t>Plug flow feeding</a:t>
            </a:r>
          </a:p>
          <a:p>
            <a:r>
              <a:rPr lang="en-US"/>
              <a:t>Target MLSS 8 g L</a:t>
            </a:r>
            <a:r>
              <a:rPr lang="en-US" baseline="30000"/>
              <a:t>-1</a:t>
            </a:r>
          </a:p>
          <a:p>
            <a:r>
              <a:rPr lang="en-US"/>
              <a:t>Depth 6 meter</a:t>
            </a:r>
          </a:p>
          <a:p>
            <a:r>
              <a:rPr lang="en-US"/>
              <a:t>Exchange ratio of 25%</a:t>
            </a:r>
          </a:p>
          <a:p>
            <a:r>
              <a:rPr lang="en-US"/>
              <a:t>500 mg L</a:t>
            </a:r>
            <a:r>
              <a:rPr lang="en-US" baseline="30000"/>
              <a:t>-1</a:t>
            </a:r>
            <a:r>
              <a:rPr lang="en-US"/>
              <a:t> of COD</a:t>
            </a:r>
          </a:p>
          <a:p>
            <a:pPr lvl="1"/>
            <a:r>
              <a:rPr lang="en-US"/>
              <a:t>200 mg L</a:t>
            </a:r>
            <a:r>
              <a:rPr lang="en-US" baseline="30000"/>
              <a:t>-1</a:t>
            </a:r>
            <a:r>
              <a:rPr lang="en-US"/>
              <a:t> GFS</a:t>
            </a:r>
          </a:p>
          <a:p>
            <a:r>
              <a:rPr lang="en-US"/>
              <a:t>60 minutes of feeding</a:t>
            </a:r>
          </a:p>
          <a:p>
            <a:endParaRPr lang="en-GB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E8794D8-D22F-76FB-665B-3DBF8D3504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442613" y="1562904"/>
            <a:ext cx="3229841" cy="4614059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C0FF8F-8548-4CE2-8F5D-31B0874EC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DC2DEF-D2FE-4B45-ABA4-9F153FD1C98A}" type="slidenum">
              <a:rPr lang="en-US" smtClean="0"/>
              <a:t>24</a:t>
            </a:fld>
            <a:endParaRPr lang="en-US"/>
          </a:p>
        </p:txBody>
      </p:sp>
      <p:pic>
        <p:nvPicPr>
          <p:cNvPr id="4" name="figure_6_granules">
            <a:hlinkClick r:id="" action="ppaction://media"/>
            <a:extLst>
              <a:ext uri="{FF2B5EF4-FFF2-40B4-BE49-F238E27FC236}">
                <a16:creationId xmlns:a16="http://schemas.microsoft.com/office/drawing/2014/main" id="{01AAEA19-1B62-44EE-81C0-4061FD1EAA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68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3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79A289B9-2B8F-8D19-0B9C-8758182BF4D5}"/>
              </a:ext>
            </a:extLst>
          </p:cNvPr>
          <p:cNvSpPr/>
          <p:nvPr/>
        </p:nvSpPr>
        <p:spPr>
          <a:xfrm>
            <a:off x="0" y="0"/>
            <a:ext cx="3176752" cy="6858000"/>
          </a:xfrm>
          <a:prstGeom prst="rect">
            <a:avLst/>
          </a:prstGeom>
          <a:solidFill>
            <a:srgbClr val="00A6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24FD6A2-CD24-4FFA-B365-5D34980A09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962" y="190883"/>
            <a:ext cx="2610288" cy="3130167"/>
          </a:xfrm>
          <a:noFill/>
        </p:spPr>
        <p:txBody>
          <a:bodyPr>
            <a:noAutofit/>
          </a:bodyPr>
          <a:lstStyle/>
          <a:p>
            <a:r>
              <a:rPr lang="en-GB" sz="8800">
                <a:solidFill>
                  <a:schemeClr val="bg1">
                    <a:lumMod val="95000"/>
                  </a:schemeClr>
                </a:solidFill>
              </a:rPr>
              <a:t>scenarios</a:t>
            </a:r>
            <a:endParaRPr lang="en-GB" sz="1250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A86514-5A65-4C2D-F37B-F41906C599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363" y="0"/>
            <a:ext cx="8416637" cy="6858000"/>
          </a:xfrm>
          <a:prstGeom prst="rect">
            <a:avLst/>
          </a:prstGeom>
        </p:spPr>
      </p:pic>
      <p:sp>
        <p:nvSpPr>
          <p:cNvPr id="3" name="Title 1">
            <a:extLst>
              <a:ext uri="{FF2B5EF4-FFF2-40B4-BE49-F238E27FC236}">
                <a16:creationId xmlns:a16="http://schemas.microsoft.com/office/drawing/2014/main" id="{95C29A23-8A23-8255-9EC3-E5C2F99ED90B}"/>
              </a:ext>
            </a:extLst>
          </p:cNvPr>
          <p:cNvSpPr txBox="1">
            <a:spLocks/>
          </p:cNvSpPr>
          <p:nvPr/>
        </p:nvSpPr>
        <p:spPr>
          <a:xfrm>
            <a:off x="278962" y="3524441"/>
            <a:ext cx="2610288" cy="313016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ptos" panose="020B0004020202020204" pitchFamily="34" charset="0"/>
                <a:ea typeface="+mj-ea"/>
                <a:cs typeface="+mj-cs"/>
              </a:defRPr>
            </a:lvl1pPr>
          </a:lstStyle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R: reference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A: mixed feeding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B: 15 min feed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C: 30 min feed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D: no selective wasting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E: less GFS</a:t>
            </a:r>
          </a:p>
          <a:p>
            <a:r>
              <a:rPr lang="en-GB" sz="1200">
                <a:solidFill>
                  <a:schemeClr val="bg1">
                    <a:lumMod val="95000"/>
                  </a:schemeClr>
                </a:solidFill>
              </a:rPr>
              <a:t>F: no selective feeding</a:t>
            </a:r>
            <a:endParaRPr lang="en-GB" sz="1800">
              <a:solidFill>
                <a:schemeClr val="bg1">
                  <a:lumMod val="9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05265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68BEE0-EE7A-663C-BFB4-0C20A67CBE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Mechanism 1: feast/famine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05AA5E-E84D-AAB8-A420-42C9CCD1E0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713988"/>
          </a:xfrm>
        </p:spPr>
        <p:txBody>
          <a:bodyPr/>
          <a:lstStyle/>
          <a:p>
            <a:r>
              <a:rPr lang="en-US"/>
              <a:t>growth rate &lt;&lt; substrate uptake rate </a:t>
            </a:r>
            <a:r>
              <a:rPr lang="en-US">
                <a:sym typeface="Wingdings" panose="05000000000000000000" pitchFamily="2" charset="2"/>
              </a:rPr>
              <a:t></a:t>
            </a:r>
            <a:r>
              <a:rPr lang="en-US"/>
              <a:t> dense &amp; stable biofilm</a:t>
            </a:r>
          </a:p>
          <a:p>
            <a:r>
              <a:rPr lang="en-US"/>
              <a:t>biological selection granule forming bacteria</a:t>
            </a:r>
          </a:p>
          <a:p>
            <a:r>
              <a:rPr lang="en-US"/>
              <a:t>substrate in bulk liquid leads to flocs</a:t>
            </a:r>
          </a:p>
          <a:p>
            <a:pPr marL="0" indent="0">
              <a:buNone/>
            </a:pPr>
            <a:endParaRPr lang="en-GB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5565D229-4D0D-E142-FB34-B3B18798D740}"/>
              </a:ext>
            </a:extLst>
          </p:cNvPr>
          <p:cNvGrpSpPr/>
          <p:nvPr/>
        </p:nvGrpSpPr>
        <p:grpSpPr>
          <a:xfrm>
            <a:off x="2374622" y="3209413"/>
            <a:ext cx="2639520" cy="3094593"/>
            <a:chOff x="2374622" y="3209413"/>
            <a:chExt cx="2639520" cy="3094593"/>
          </a:xfrm>
        </p:grpSpPr>
        <p:sp>
          <p:nvSpPr>
            <p:cNvPr id="4" name="CustomShape 4">
              <a:extLst>
                <a:ext uri="{FF2B5EF4-FFF2-40B4-BE49-F238E27FC236}">
                  <a16:creationId xmlns:a16="http://schemas.microsoft.com/office/drawing/2014/main" id="{0FD13892-39D9-4EF1-DE9C-B74B8F50BBA4}"/>
                </a:ext>
              </a:extLst>
            </p:cNvPr>
            <p:cNvSpPr/>
            <p:nvPr/>
          </p:nvSpPr>
          <p:spPr>
            <a:xfrm>
              <a:off x="2902622" y="3737413"/>
              <a:ext cx="1583520" cy="1583520"/>
            </a:xfrm>
            <a:prstGeom prst="flowChartConnector">
              <a:avLst/>
            </a:prstGeom>
            <a:gradFill rotWithShape="0">
              <a:gsLst>
                <a:gs pos="31000">
                  <a:srgbClr val="00A6D6"/>
                </a:gs>
                <a:gs pos="78000">
                  <a:srgbClr val="C00000"/>
                </a:gs>
                <a:gs pos="54000">
                  <a:srgbClr val="B3898D"/>
                </a:gs>
                <a:gs pos="100000">
                  <a:srgbClr val="C3312F"/>
                </a:gs>
              </a:gsLst>
              <a:path path="circle">
                <a:fillToRect l="50000" t="50000" r="50000" b="50000"/>
              </a:path>
            </a:gradFill>
            <a:ln>
              <a:solidFill>
                <a:srgbClr val="00848D"/>
              </a:solidFill>
              <a:round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grpSp>
          <p:nvGrpSpPr>
            <p:cNvPr id="5" name="Group 5">
              <a:extLst>
                <a:ext uri="{FF2B5EF4-FFF2-40B4-BE49-F238E27FC236}">
                  <a16:creationId xmlns:a16="http://schemas.microsoft.com/office/drawing/2014/main" id="{9E1C2DEC-3B4D-A3D4-AFB9-CBED83585E97}"/>
                </a:ext>
              </a:extLst>
            </p:cNvPr>
            <p:cNvGrpSpPr/>
            <p:nvPr/>
          </p:nvGrpSpPr>
          <p:grpSpPr>
            <a:xfrm>
              <a:off x="2374622" y="3209413"/>
              <a:ext cx="2639520" cy="2639520"/>
              <a:chOff x="2068560" y="2792520"/>
              <a:chExt cx="1979640" cy="1979640"/>
            </a:xfrm>
          </p:grpSpPr>
          <p:sp>
            <p:nvSpPr>
              <p:cNvPr id="6" name="CustomShape 6">
                <a:extLst>
                  <a:ext uri="{FF2B5EF4-FFF2-40B4-BE49-F238E27FC236}">
                    <a16:creationId xmlns:a16="http://schemas.microsoft.com/office/drawing/2014/main" id="{0B4CF076-2618-CDC2-659C-3FDCBEC8C920}"/>
                  </a:ext>
                </a:extLst>
              </p:cNvPr>
              <p:cNvSpPr/>
              <p:nvPr/>
            </p:nvSpPr>
            <p:spPr>
              <a:xfrm>
                <a:off x="2358720" y="3082320"/>
                <a:ext cx="279720" cy="27972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7" name="CustomShape 7">
                <a:extLst>
                  <a:ext uri="{FF2B5EF4-FFF2-40B4-BE49-F238E27FC236}">
                    <a16:creationId xmlns:a16="http://schemas.microsoft.com/office/drawing/2014/main" id="{B1687258-BDF1-DDAA-B8D8-BE91C0B21584}"/>
                  </a:ext>
                </a:extLst>
              </p:cNvPr>
              <p:cNvSpPr/>
              <p:nvPr/>
            </p:nvSpPr>
            <p:spPr>
              <a:xfrm>
                <a:off x="3058560" y="2792520"/>
                <a:ext cx="360" cy="3956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8" name="CustomShape 8">
                <a:extLst>
                  <a:ext uri="{FF2B5EF4-FFF2-40B4-BE49-F238E27FC236}">
                    <a16:creationId xmlns:a16="http://schemas.microsoft.com/office/drawing/2014/main" id="{4EFEC805-661D-981A-12A1-357687D6178D}"/>
                  </a:ext>
                </a:extLst>
              </p:cNvPr>
              <p:cNvSpPr/>
              <p:nvPr/>
            </p:nvSpPr>
            <p:spPr>
              <a:xfrm flipH="1">
                <a:off x="3477960" y="3082320"/>
                <a:ext cx="279720" cy="27972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9" name="CustomShape 9">
                <a:extLst>
                  <a:ext uri="{FF2B5EF4-FFF2-40B4-BE49-F238E27FC236}">
                    <a16:creationId xmlns:a16="http://schemas.microsoft.com/office/drawing/2014/main" id="{54F3B58A-DF39-46BC-B4E6-483A4B13C8D6}"/>
                  </a:ext>
                </a:extLst>
              </p:cNvPr>
              <p:cNvSpPr/>
              <p:nvPr/>
            </p:nvSpPr>
            <p:spPr>
              <a:xfrm flipH="1">
                <a:off x="3651840" y="3782520"/>
                <a:ext cx="395640" cy="3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0" name="CustomShape 10">
                <a:extLst>
                  <a:ext uri="{FF2B5EF4-FFF2-40B4-BE49-F238E27FC236}">
                    <a16:creationId xmlns:a16="http://schemas.microsoft.com/office/drawing/2014/main" id="{28350E00-7F1E-E6D7-A647-EC51224D4A2A}"/>
                  </a:ext>
                </a:extLst>
              </p:cNvPr>
              <p:cNvSpPr/>
              <p:nvPr/>
            </p:nvSpPr>
            <p:spPr>
              <a:xfrm>
                <a:off x="2068560" y="2792520"/>
                <a:ext cx="1979640" cy="1979640"/>
              </a:xfrm>
              <a:prstGeom prst="ellipse">
                <a:avLst/>
              </a:prstGeom>
              <a:noFill/>
              <a:ln>
                <a:noFill/>
              </a:ln>
              <a:effectLst>
                <a:outerShdw blurRad="40000" dist="23040" dir="5400000" rotWithShape="0">
                  <a:srgbClr val="000000">
                    <a:alpha val="35000"/>
                  </a:srgb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1" name="CustomShape 11">
                <a:extLst>
                  <a:ext uri="{FF2B5EF4-FFF2-40B4-BE49-F238E27FC236}">
                    <a16:creationId xmlns:a16="http://schemas.microsoft.com/office/drawing/2014/main" id="{B94DCE58-9686-988F-901F-FC3B7E260451}"/>
                  </a:ext>
                </a:extLst>
              </p:cNvPr>
              <p:cNvSpPr/>
              <p:nvPr/>
            </p:nvSpPr>
            <p:spPr>
              <a:xfrm flipH="1" flipV="1">
                <a:off x="3477960" y="4201920"/>
                <a:ext cx="279720" cy="27972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2" name="CustomShape 12">
                <a:extLst>
                  <a:ext uri="{FF2B5EF4-FFF2-40B4-BE49-F238E27FC236}">
                    <a16:creationId xmlns:a16="http://schemas.microsoft.com/office/drawing/2014/main" id="{D300A5BA-8A07-1FA1-D6E2-EE351B1FEEEA}"/>
                  </a:ext>
                </a:extLst>
              </p:cNvPr>
              <p:cNvSpPr/>
              <p:nvPr/>
            </p:nvSpPr>
            <p:spPr>
              <a:xfrm flipV="1">
                <a:off x="3058560" y="4375800"/>
                <a:ext cx="360" cy="39564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3" name="CustomShape 13">
                <a:extLst>
                  <a:ext uri="{FF2B5EF4-FFF2-40B4-BE49-F238E27FC236}">
                    <a16:creationId xmlns:a16="http://schemas.microsoft.com/office/drawing/2014/main" id="{29D79220-3319-BEF0-CC18-684CEEBB2476}"/>
                  </a:ext>
                </a:extLst>
              </p:cNvPr>
              <p:cNvSpPr/>
              <p:nvPr/>
            </p:nvSpPr>
            <p:spPr>
              <a:xfrm flipV="1">
                <a:off x="2358720" y="4201920"/>
                <a:ext cx="279720" cy="27972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14" name="CustomShape 14">
                <a:extLst>
                  <a:ext uri="{FF2B5EF4-FFF2-40B4-BE49-F238E27FC236}">
                    <a16:creationId xmlns:a16="http://schemas.microsoft.com/office/drawing/2014/main" id="{66E33346-6932-14E7-05BA-B49EC2998B0A}"/>
                  </a:ext>
                </a:extLst>
              </p:cNvPr>
              <p:cNvSpPr/>
              <p:nvPr/>
            </p:nvSpPr>
            <p:spPr>
              <a:xfrm>
                <a:off x="2068560" y="3782520"/>
                <a:ext cx="395640" cy="3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>
                <a:solidFill>
                  <a:srgbClr val="C3312F"/>
                </a:solidFill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accent2"/>
              </a:lnRef>
              <a:fillRef idx="0">
                <a:schemeClr val="accent2"/>
              </a:fillRef>
              <a:effectRef idx="1">
                <a:schemeClr val="accent2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26" name="CustomShape 26">
              <a:extLst>
                <a:ext uri="{FF2B5EF4-FFF2-40B4-BE49-F238E27FC236}">
                  <a16:creationId xmlns:a16="http://schemas.microsoft.com/office/drawing/2014/main" id="{F472CC77-AE9E-78F1-537A-C87FFE9A1241}"/>
                </a:ext>
              </a:extLst>
            </p:cNvPr>
            <p:cNvSpPr/>
            <p:nvPr/>
          </p:nvSpPr>
          <p:spPr>
            <a:xfrm>
              <a:off x="2630153" y="5813502"/>
              <a:ext cx="2346766" cy="49050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20000" tIns="60000" rIns="120000" bIns="60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spc="-1" dirty="0">
                  <a:solidFill>
                    <a:srgbClr val="000000"/>
                  </a:solidFill>
                  <a:latin typeface="Arial"/>
                </a:rPr>
                <a:t>anaerobic feast</a:t>
              </a:r>
              <a:endParaRPr lang="en-US" sz="2400" spc="-1" dirty="0">
                <a:latin typeface="Calibri"/>
              </a:endParaRPr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477EE849-F671-FD66-9288-F50C7F84943B}"/>
              </a:ext>
            </a:extLst>
          </p:cNvPr>
          <p:cNvGrpSpPr/>
          <p:nvPr/>
        </p:nvGrpSpPr>
        <p:grpSpPr>
          <a:xfrm>
            <a:off x="7299911" y="3473173"/>
            <a:ext cx="2261936" cy="2800265"/>
            <a:chOff x="7248542" y="3410533"/>
            <a:chExt cx="2261936" cy="2800265"/>
          </a:xfrm>
        </p:grpSpPr>
        <p:sp>
          <p:nvSpPr>
            <p:cNvPr id="16" name="CustomShape 16">
              <a:extLst>
                <a:ext uri="{FF2B5EF4-FFF2-40B4-BE49-F238E27FC236}">
                  <a16:creationId xmlns:a16="http://schemas.microsoft.com/office/drawing/2014/main" id="{D21178CA-8A90-DB54-77DA-94AF9B00064C}"/>
                </a:ext>
              </a:extLst>
            </p:cNvPr>
            <p:cNvSpPr/>
            <p:nvPr/>
          </p:nvSpPr>
          <p:spPr>
            <a:xfrm>
              <a:off x="7286462" y="3410533"/>
              <a:ext cx="2159520" cy="215952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0A6D6"/>
              </a:solidFill>
              <a:round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CustomShape 17">
              <a:extLst>
                <a:ext uri="{FF2B5EF4-FFF2-40B4-BE49-F238E27FC236}">
                  <a16:creationId xmlns:a16="http://schemas.microsoft.com/office/drawing/2014/main" id="{2EB58D81-245E-0450-2809-B62AD2FE8C3C}"/>
                </a:ext>
              </a:extLst>
            </p:cNvPr>
            <p:cNvSpPr/>
            <p:nvPr/>
          </p:nvSpPr>
          <p:spPr>
            <a:xfrm>
              <a:off x="7574462" y="3698533"/>
              <a:ext cx="1583520" cy="1583520"/>
            </a:xfrm>
            <a:prstGeom prst="flowChartConnector">
              <a:avLst/>
            </a:prstGeom>
            <a:solidFill>
              <a:srgbClr val="00A6D6"/>
            </a:solidFill>
            <a:ln>
              <a:solidFill>
                <a:srgbClr val="00848D"/>
              </a:solidFill>
              <a:round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CustomShape 18">
              <a:extLst>
                <a:ext uri="{FF2B5EF4-FFF2-40B4-BE49-F238E27FC236}">
                  <a16:creationId xmlns:a16="http://schemas.microsoft.com/office/drawing/2014/main" id="{3E81AAF4-A45E-8C6C-BA26-777A41DC7BE8}"/>
                </a:ext>
              </a:extLst>
            </p:cNvPr>
            <p:cNvSpPr/>
            <p:nvPr/>
          </p:nvSpPr>
          <p:spPr>
            <a:xfrm>
              <a:off x="7602782" y="3726853"/>
              <a:ext cx="203040" cy="2030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CustomShape 19">
              <a:extLst>
                <a:ext uri="{FF2B5EF4-FFF2-40B4-BE49-F238E27FC236}">
                  <a16:creationId xmlns:a16="http://schemas.microsoft.com/office/drawing/2014/main" id="{E74E51F5-B8AA-73D0-85E6-08ADA3B61C79}"/>
                </a:ext>
              </a:extLst>
            </p:cNvPr>
            <p:cNvSpPr/>
            <p:nvPr/>
          </p:nvSpPr>
          <p:spPr>
            <a:xfrm>
              <a:off x="8366462" y="3410533"/>
              <a:ext cx="480" cy="28752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0" name="CustomShape 20">
              <a:extLst>
                <a:ext uri="{FF2B5EF4-FFF2-40B4-BE49-F238E27FC236}">
                  <a16:creationId xmlns:a16="http://schemas.microsoft.com/office/drawing/2014/main" id="{C01B2ECB-C138-0FD5-5E7D-B08A9F54A476}"/>
                </a:ext>
              </a:extLst>
            </p:cNvPr>
            <p:cNvSpPr/>
            <p:nvPr/>
          </p:nvSpPr>
          <p:spPr>
            <a:xfrm flipH="1">
              <a:off x="8925662" y="3726853"/>
              <a:ext cx="203040" cy="2030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1" name="CustomShape 21">
              <a:extLst>
                <a:ext uri="{FF2B5EF4-FFF2-40B4-BE49-F238E27FC236}">
                  <a16:creationId xmlns:a16="http://schemas.microsoft.com/office/drawing/2014/main" id="{95B319B7-EAA8-3F24-C91C-115C4473DE1E}"/>
                </a:ext>
              </a:extLst>
            </p:cNvPr>
            <p:cNvSpPr/>
            <p:nvPr/>
          </p:nvSpPr>
          <p:spPr>
            <a:xfrm flipH="1">
              <a:off x="9157502" y="4490533"/>
              <a:ext cx="287520" cy="48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2" name="CustomShape 22">
              <a:extLst>
                <a:ext uri="{FF2B5EF4-FFF2-40B4-BE49-F238E27FC236}">
                  <a16:creationId xmlns:a16="http://schemas.microsoft.com/office/drawing/2014/main" id="{C1453654-DE2F-2355-2ECC-AD5A0817E28A}"/>
                </a:ext>
              </a:extLst>
            </p:cNvPr>
            <p:cNvSpPr/>
            <p:nvPr/>
          </p:nvSpPr>
          <p:spPr>
            <a:xfrm flipH="1" flipV="1">
              <a:off x="8925662" y="5049253"/>
              <a:ext cx="203040" cy="2030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3" name="CustomShape 23">
              <a:extLst>
                <a:ext uri="{FF2B5EF4-FFF2-40B4-BE49-F238E27FC236}">
                  <a16:creationId xmlns:a16="http://schemas.microsoft.com/office/drawing/2014/main" id="{B90E382F-AE95-4E42-10DD-D05D8A13CB43}"/>
                </a:ext>
              </a:extLst>
            </p:cNvPr>
            <p:cNvSpPr/>
            <p:nvPr/>
          </p:nvSpPr>
          <p:spPr>
            <a:xfrm flipV="1">
              <a:off x="8366462" y="5281573"/>
              <a:ext cx="480" cy="28752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4" name="CustomShape 24">
              <a:extLst>
                <a:ext uri="{FF2B5EF4-FFF2-40B4-BE49-F238E27FC236}">
                  <a16:creationId xmlns:a16="http://schemas.microsoft.com/office/drawing/2014/main" id="{BFA2FCAF-E8D0-914F-1DAC-EB5B75D51EA6}"/>
                </a:ext>
              </a:extLst>
            </p:cNvPr>
            <p:cNvSpPr/>
            <p:nvPr/>
          </p:nvSpPr>
          <p:spPr>
            <a:xfrm flipV="1">
              <a:off x="7602782" y="5049253"/>
              <a:ext cx="203040" cy="20304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5" name="CustomShape 25">
              <a:extLst>
                <a:ext uri="{FF2B5EF4-FFF2-40B4-BE49-F238E27FC236}">
                  <a16:creationId xmlns:a16="http://schemas.microsoft.com/office/drawing/2014/main" id="{CCBF6D2F-A276-7D19-6059-2264547BBD6D}"/>
                </a:ext>
              </a:extLst>
            </p:cNvPr>
            <p:cNvSpPr/>
            <p:nvPr/>
          </p:nvSpPr>
          <p:spPr>
            <a:xfrm>
              <a:off x="7286462" y="4490533"/>
              <a:ext cx="287520" cy="48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00A6D6"/>
              </a:solidFill>
              <a:round/>
              <a:head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27" name="CustomShape 27">
              <a:extLst>
                <a:ext uri="{FF2B5EF4-FFF2-40B4-BE49-F238E27FC236}">
                  <a16:creationId xmlns:a16="http://schemas.microsoft.com/office/drawing/2014/main" id="{6CE5D3F1-A39D-AE4C-B08A-BAD8C25CD996}"/>
                </a:ext>
              </a:extLst>
            </p:cNvPr>
            <p:cNvSpPr/>
            <p:nvPr/>
          </p:nvSpPr>
          <p:spPr>
            <a:xfrm>
              <a:off x="7248542" y="5720294"/>
              <a:ext cx="2261936" cy="490504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20000" tIns="60000" rIns="120000" bIns="60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spc="-1">
                  <a:solidFill>
                    <a:srgbClr val="000000"/>
                  </a:solidFill>
                  <a:latin typeface="Arial"/>
                </a:rPr>
                <a:t>aerobic growth</a:t>
              </a:r>
              <a:endParaRPr lang="en-US" sz="2400" spc="-1"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594938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AC596-B087-4B67-DE85-EA6A09C21F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Mechanism 2: selective wasting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27781-DB42-F420-F444-64CBA9D851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Selective wasting recognized as driver for granulation from first publications</a:t>
            </a:r>
          </a:p>
          <a:p>
            <a:r>
              <a:rPr lang="en-US"/>
              <a:t>Flocs always grow in AGS system</a:t>
            </a:r>
          </a:p>
          <a:p>
            <a:r>
              <a:rPr lang="en-US"/>
              <a:t>Fast settling granules are not spilled</a:t>
            </a:r>
          </a:p>
          <a:p>
            <a:r>
              <a:rPr lang="en-US"/>
              <a:t>Slow settling flocs are spilled and removed from the reactor</a:t>
            </a:r>
          </a:p>
          <a:p>
            <a:pPr marL="0" indent="0">
              <a:buNone/>
            </a:pPr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D67A0E2-C7DD-8ED0-DB03-B65FBEEC64A8}"/>
              </a:ext>
            </a:extLst>
          </p:cNvPr>
          <p:cNvPicPr/>
          <p:nvPr/>
        </p:nvPicPr>
        <p:blipFill>
          <a:blip r:embed="rId2"/>
          <a:srcRect t="35234"/>
          <a:stretch/>
        </p:blipFill>
        <p:spPr>
          <a:xfrm>
            <a:off x="6738240" y="4234824"/>
            <a:ext cx="5087520" cy="2471040"/>
          </a:xfrm>
          <a:prstGeom prst="rect">
            <a:avLst/>
          </a:prstGeom>
          <a:ln>
            <a:noFill/>
          </a:ln>
        </p:spPr>
      </p:pic>
      <p:grpSp>
        <p:nvGrpSpPr>
          <p:cNvPr id="5" name="Group 3">
            <a:extLst>
              <a:ext uri="{FF2B5EF4-FFF2-40B4-BE49-F238E27FC236}">
                <a16:creationId xmlns:a16="http://schemas.microsoft.com/office/drawing/2014/main" id="{567F19D9-B93C-45E6-F265-5246168CA98F}"/>
              </a:ext>
            </a:extLst>
          </p:cNvPr>
          <p:cNvGrpSpPr/>
          <p:nvPr/>
        </p:nvGrpSpPr>
        <p:grpSpPr>
          <a:xfrm>
            <a:off x="4330080" y="4345704"/>
            <a:ext cx="4046880" cy="2234880"/>
            <a:chOff x="3247560" y="3052800"/>
            <a:chExt cx="3035160" cy="1676160"/>
          </a:xfrm>
        </p:grpSpPr>
        <p:sp>
          <p:nvSpPr>
            <p:cNvPr id="6" name="CustomShape 4">
              <a:extLst>
                <a:ext uri="{FF2B5EF4-FFF2-40B4-BE49-F238E27FC236}">
                  <a16:creationId xmlns:a16="http://schemas.microsoft.com/office/drawing/2014/main" id="{5C1728C0-2B9E-93BA-49E1-80D9AE50B0F0}"/>
                </a:ext>
              </a:extLst>
            </p:cNvPr>
            <p:cNvSpPr/>
            <p:nvPr/>
          </p:nvSpPr>
          <p:spPr>
            <a:xfrm rot="2676600">
              <a:off x="5925960" y="4053240"/>
              <a:ext cx="349200" cy="675720"/>
            </a:xfrm>
            <a:custGeom>
              <a:avLst/>
              <a:gdLst/>
              <a:ahLst/>
              <a:cxnLst/>
              <a:rect l="l" t="t" r="r" b="b"/>
              <a:pathLst>
                <a:path w="397136" h="571500">
                  <a:moveTo>
                    <a:pt x="75667" y="328613"/>
                  </a:moveTo>
                  <a:lnTo>
                    <a:pt x="75667" y="328613"/>
                  </a:lnTo>
                  <a:lnTo>
                    <a:pt x="44711" y="304800"/>
                  </a:lnTo>
                  <a:cubicBezTo>
                    <a:pt x="39845" y="300959"/>
                    <a:pt x="33862" y="298052"/>
                    <a:pt x="30423" y="292894"/>
                  </a:cubicBezTo>
                  <a:cubicBezTo>
                    <a:pt x="28836" y="290513"/>
                    <a:pt x="27562" y="287889"/>
                    <a:pt x="25661" y="285750"/>
                  </a:cubicBezTo>
                  <a:cubicBezTo>
                    <a:pt x="21186" y="280716"/>
                    <a:pt x="11373" y="271463"/>
                    <a:pt x="11373" y="271463"/>
                  </a:cubicBezTo>
                  <a:cubicBezTo>
                    <a:pt x="10768" y="269950"/>
                    <a:pt x="4974" y="256140"/>
                    <a:pt x="4229" y="252413"/>
                  </a:cubicBezTo>
                  <a:cubicBezTo>
                    <a:pt x="3128" y="246909"/>
                    <a:pt x="2642" y="241300"/>
                    <a:pt x="1848" y="235744"/>
                  </a:cubicBezTo>
                  <a:cubicBezTo>
                    <a:pt x="2642" y="226219"/>
                    <a:pt x="-4146" y="211775"/>
                    <a:pt x="4229" y="207169"/>
                  </a:cubicBezTo>
                  <a:cubicBezTo>
                    <a:pt x="17462" y="199891"/>
                    <a:pt x="34478" y="207751"/>
                    <a:pt x="49473" y="209550"/>
                  </a:cubicBezTo>
                  <a:cubicBezTo>
                    <a:pt x="54458" y="210148"/>
                    <a:pt x="63761" y="214313"/>
                    <a:pt x="63761" y="214313"/>
                  </a:cubicBezTo>
                  <a:cubicBezTo>
                    <a:pt x="66142" y="215900"/>
                    <a:pt x="68345" y="217795"/>
                    <a:pt x="70904" y="219075"/>
                  </a:cubicBezTo>
                  <a:cubicBezTo>
                    <a:pt x="73149" y="220198"/>
                    <a:pt x="75959" y="220065"/>
                    <a:pt x="78048" y="221457"/>
                  </a:cubicBezTo>
                  <a:cubicBezTo>
                    <a:pt x="80850" y="223325"/>
                    <a:pt x="82811" y="226219"/>
                    <a:pt x="85192" y="228600"/>
                  </a:cubicBezTo>
                  <a:cubicBezTo>
                    <a:pt x="87573" y="227806"/>
                    <a:pt x="90561" y="227994"/>
                    <a:pt x="92336" y="226219"/>
                  </a:cubicBezTo>
                  <a:cubicBezTo>
                    <a:pt x="94111" y="224444"/>
                    <a:pt x="94717" y="221585"/>
                    <a:pt x="94717" y="219075"/>
                  </a:cubicBezTo>
                  <a:cubicBezTo>
                    <a:pt x="94717" y="188046"/>
                    <a:pt x="94758" y="190661"/>
                    <a:pt x="89954" y="171450"/>
                  </a:cubicBezTo>
                  <a:cubicBezTo>
                    <a:pt x="90748" y="152400"/>
                    <a:pt x="90927" y="133314"/>
                    <a:pt x="92336" y="114300"/>
                  </a:cubicBezTo>
                  <a:cubicBezTo>
                    <a:pt x="92521" y="111797"/>
                    <a:pt x="93387" y="109285"/>
                    <a:pt x="94717" y="107157"/>
                  </a:cubicBezTo>
                  <a:cubicBezTo>
                    <a:pt x="98827" y="100581"/>
                    <a:pt x="113398" y="84811"/>
                    <a:pt x="118529" y="80963"/>
                  </a:cubicBezTo>
                  <a:cubicBezTo>
                    <a:pt x="121704" y="78582"/>
                    <a:pt x="125248" y="76625"/>
                    <a:pt x="128054" y="73819"/>
                  </a:cubicBezTo>
                  <a:cubicBezTo>
                    <a:pt x="130078" y="71795"/>
                    <a:pt x="130690" y="68590"/>
                    <a:pt x="132817" y="66675"/>
                  </a:cubicBezTo>
                  <a:cubicBezTo>
                    <a:pt x="138717" y="61365"/>
                    <a:pt x="145263" y="56791"/>
                    <a:pt x="151867" y="52388"/>
                  </a:cubicBezTo>
                  <a:cubicBezTo>
                    <a:pt x="154248" y="50800"/>
                    <a:pt x="156270" y="48447"/>
                    <a:pt x="159011" y="47625"/>
                  </a:cubicBezTo>
                  <a:cubicBezTo>
                    <a:pt x="164387" y="46012"/>
                    <a:pt x="170123" y="46038"/>
                    <a:pt x="175679" y="45244"/>
                  </a:cubicBezTo>
                  <a:cubicBezTo>
                    <a:pt x="181235" y="46832"/>
                    <a:pt x="187296" y="47201"/>
                    <a:pt x="192348" y="50007"/>
                  </a:cubicBezTo>
                  <a:cubicBezTo>
                    <a:pt x="194850" y="51397"/>
                    <a:pt x="194282" y="56715"/>
                    <a:pt x="197111" y="57150"/>
                  </a:cubicBezTo>
                  <a:cubicBezTo>
                    <a:pt x="204438" y="58277"/>
                    <a:pt x="227695" y="54037"/>
                    <a:pt x="237592" y="52388"/>
                  </a:cubicBezTo>
                  <a:cubicBezTo>
                    <a:pt x="240767" y="50800"/>
                    <a:pt x="243854" y="49023"/>
                    <a:pt x="247117" y="47625"/>
                  </a:cubicBezTo>
                  <a:cubicBezTo>
                    <a:pt x="249424" y="46636"/>
                    <a:pt x="252016" y="46366"/>
                    <a:pt x="254261" y="45244"/>
                  </a:cubicBezTo>
                  <a:cubicBezTo>
                    <a:pt x="256821" y="43964"/>
                    <a:pt x="258774" y="41609"/>
                    <a:pt x="261404" y="40482"/>
                  </a:cubicBezTo>
                  <a:cubicBezTo>
                    <a:pt x="289650" y="28376"/>
                    <a:pt x="244174" y="54642"/>
                    <a:pt x="287598" y="30957"/>
                  </a:cubicBezTo>
                  <a:cubicBezTo>
                    <a:pt x="291082" y="29057"/>
                    <a:pt x="293894" y="26120"/>
                    <a:pt x="297123" y="23813"/>
                  </a:cubicBezTo>
                  <a:cubicBezTo>
                    <a:pt x="299452" y="22149"/>
                    <a:pt x="302068" y="20882"/>
                    <a:pt x="304267" y="19050"/>
                  </a:cubicBezTo>
                  <a:cubicBezTo>
                    <a:pt x="306854" y="16894"/>
                    <a:pt x="308609" y="13775"/>
                    <a:pt x="311411" y="11907"/>
                  </a:cubicBezTo>
                  <a:cubicBezTo>
                    <a:pt x="313499" y="10515"/>
                    <a:pt x="316247" y="10514"/>
                    <a:pt x="318554" y="9525"/>
                  </a:cubicBezTo>
                  <a:cubicBezTo>
                    <a:pt x="327018" y="5897"/>
                    <a:pt x="328045" y="4786"/>
                    <a:pt x="335223" y="0"/>
                  </a:cubicBezTo>
                  <a:cubicBezTo>
                    <a:pt x="342367" y="794"/>
                    <a:pt x="349539" y="1365"/>
                    <a:pt x="356654" y="2382"/>
                  </a:cubicBezTo>
                  <a:cubicBezTo>
                    <a:pt x="360661" y="2954"/>
                    <a:pt x="365193" y="2518"/>
                    <a:pt x="368561" y="4763"/>
                  </a:cubicBezTo>
                  <a:cubicBezTo>
                    <a:pt x="370650" y="6155"/>
                    <a:pt x="370148" y="9526"/>
                    <a:pt x="370942" y="11907"/>
                  </a:cubicBezTo>
                  <a:cubicBezTo>
                    <a:pt x="370524" y="15665"/>
                    <a:pt x="369076" y="42347"/>
                    <a:pt x="363798" y="47625"/>
                  </a:cubicBezTo>
                  <a:cubicBezTo>
                    <a:pt x="342936" y="68487"/>
                    <a:pt x="369394" y="42963"/>
                    <a:pt x="349511" y="59532"/>
                  </a:cubicBezTo>
                  <a:cubicBezTo>
                    <a:pt x="337621" y="69440"/>
                    <a:pt x="347776" y="64871"/>
                    <a:pt x="335223" y="69057"/>
                  </a:cubicBezTo>
                  <a:cubicBezTo>
                    <a:pt x="324306" y="85433"/>
                    <a:pt x="327508" y="77914"/>
                    <a:pt x="323317" y="90488"/>
                  </a:cubicBezTo>
                  <a:cubicBezTo>
                    <a:pt x="324111" y="98425"/>
                    <a:pt x="323319" y="106686"/>
                    <a:pt x="325698" y="114300"/>
                  </a:cubicBezTo>
                  <a:cubicBezTo>
                    <a:pt x="330746" y="130455"/>
                    <a:pt x="333267" y="127689"/>
                    <a:pt x="344748" y="130969"/>
                  </a:cubicBezTo>
                  <a:cubicBezTo>
                    <a:pt x="347162" y="131659"/>
                    <a:pt x="349607" y="132311"/>
                    <a:pt x="351892" y="133350"/>
                  </a:cubicBezTo>
                  <a:cubicBezTo>
                    <a:pt x="358355" y="136288"/>
                    <a:pt x="365035" y="138937"/>
                    <a:pt x="370942" y="142875"/>
                  </a:cubicBezTo>
                  <a:lnTo>
                    <a:pt x="385229" y="152400"/>
                  </a:lnTo>
                  <a:cubicBezTo>
                    <a:pt x="397187" y="170336"/>
                    <a:pt x="383146" y="147541"/>
                    <a:pt x="392373" y="169069"/>
                  </a:cubicBezTo>
                  <a:cubicBezTo>
                    <a:pt x="393500" y="171700"/>
                    <a:pt x="395548" y="173832"/>
                    <a:pt x="397136" y="176213"/>
                  </a:cubicBezTo>
                  <a:cubicBezTo>
                    <a:pt x="393881" y="194112"/>
                    <a:pt x="397848" y="200537"/>
                    <a:pt x="385229" y="209550"/>
                  </a:cubicBezTo>
                  <a:cubicBezTo>
                    <a:pt x="382340" y="211613"/>
                    <a:pt x="378879" y="212725"/>
                    <a:pt x="375704" y="214313"/>
                  </a:cubicBezTo>
                  <a:cubicBezTo>
                    <a:pt x="359082" y="230937"/>
                    <a:pt x="377498" y="214649"/>
                    <a:pt x="361417" y="223838"/>
                  </a:cubicBezTo>
                  <a:cubicBezTo>
                    <a:pt x="357971" y="225807"/>
                    <a:pt x="355258" y="228879"/>
                    <a:pt x="351892" y="230982"/>
                  </a:cubicBezTo>
                  <a:cubicBezTo>
                    <a:pt x="348882" y="232863"/>
                    <a:pt x="345542" y="234157"/>
                    <a:pt x="342367" y="235744"/>
                  </a:cubicBezTo>
                  <a:cubicBezTo>
                    <a:pt x="339192" y="240507"/>
                    <a:pt x="334652" y="244602"/>
                    <a:pt x="332842" y="250032"/>
                  </a:cubicBezTo>
                  <a:cubicBezTo>
                    <a:pt x="329338" y="260543"/>
                    <a:pt x="331584" y="254930"/>
                    <a:pt x="325698" y="266700"/>
                  </a:cubicBezTo>
                  <a:cubicBezTo>
                    <a:pt x="326492" y="275431"/>
                    <a:pt x="326242" y="284321"/>
                    <a:pt x="328079" y="292894"/>
                  </a:cubicBezTo>
                  <a:cubicBezTo>
                    <a:pt x="328679" y="295693"/>
                    <a:pt x="331178" y="297709"/>
                    <a:pt x="332842" y="300038"/>
                  </a:cubicBezTo>
                  <a:cubicBezTo>
                    <a:pt x="335149" y="303267"/>
                    <a:pt x="337403" y="306550"/>
                    <a:pt x="339986" y="309563"/>
                  </a:cubicBezTo>
                  <a:cubicBezTo>
                    <a:pt x="342177" y="312120"/>
                    <a:pt x="345062" y="314049"/>
                    <a:pt x="347129" y="316707"/>
                  </a:cubicBezTo>
                  <a:cubicBezTo>
                    <a:pt x="362087" y="335939"/>
                    <a:pt x="349969" y="326537"/>
                    <a:pt x="363798" y="335757"/>
                  </a:cubicBezTo>
                  <a:cubicBezTo>
                    <a:pt x="369422" y="358251"/>
                    <a:pt x="365634" y="348952"/>
                    <a:pt x="373323" y="364332"/>
                  </a:cubicBezTo>
                  <a:cubicBezTo>
                    <a:pt x="372529" y="373857"/>
                    <a:pt x="373753" y="383772"/>
                    <a:pt x="370942" y="392907"/>
                  </a:cubicBezTo>
                  <a:cubicBezTo>
                    <a:pt x="370204" y="395306"/>
                    <a:pt x="366083" y="394249"/>
                    <a:pt x="363798" y="395288"/>
                  </a:cubicBezTo>
                  <a:cubicBezTo>
                    <a:pt x="357335" y="398226"/>
                    <a:pt x="350655" y="400875"/>
                    <a:pt x="344748" y="404813"/>
                  </a:cubicBezTo>
                  <a:cubicBezTo>
                    <a:pt x="342367" y="406400"/>
                    <a:pt x="340089" y="408155"/>
                    <a:pt x="337604" y="409575"/>
                  </a:cubicBezTo>
                  <a:cubicBezTo>
                    <a:pt x="321589" y="418726"/>
                    <a:pt x="305997" y="421265"/>
                    <a:pt x="287598" y="428625"/>
                  </a:cubicBezTo>
                  <a:cubicBezTo>
                    <a:pt x="284941" y="429688"/>
                    <a:pt x="282939" y="431968"/>
                    <a:pt x="280454" y="433388"/>
                  </a:cubicBezTo>
                  <a:cubicBezTo>
                    <a:pt x="270771" y="438921"/>
                    <a:pt x="271819" y="437927"/>
                    <a:pt x="261404" y="440532"/>
                  </a:cubicBezTo>
                  <a:cubicBezTo>
                    <a:pt x="247995" y="449471"/>
                    <a:pt x="256976" y="444389"/>
                    <a:pt x="232829" y="452438"/>
                  </a:cubicBezTo>
                  <a:lnTo>
                    <a:pt x="225686" y="454819"/>
                  </a:lnTo>
                  <a:cubicBezTo>
                    <a:pt x="211488" y="464285"/>
                    <a:pt x="224083" y="457468"/>
                    <a:pt x="197111" y="461963"/>
                  </a:cubicBezTo>
                  <a:cubicBezTo>
                    <a:pt x="194635" y="462376"/>
                    <a:pt x="192371" y="463623"/>
                    <a:pt x="189967" y="464344"/>
                  </a:cubicBezTo>
                  <a:cubicBezTo>
                    <a:pt x="175801" y="468594"/>
                    <a:pt x="175705" y="468505"/>
                    <a:pt x="163773" y="471488"/>
                  </a:cubicBezTo>
                  <a:cubicBezTo>
                    <a:pt x="146939" y="482709"/>
                    <a:pt x="167204" y="468056"/>
                    <a:pt x="149486" y="485775"/>
                  </a:cubicBezTo>
                  <a:cubicBezTo>
                    <a:pt x="147462" y="487799"/>
                    <a:pt x="144366" y="488514"/>
                    <a:pt x="142342" y="490538"/>
                  </a:cubicBezTo>
                  <a:cubicBezTo>
                    <a:pt x="139536" y="493344"/>
                    <a:pt x="137579" y="496888"/>
                    <a:pt x="135198" y="500063"/>
                  </a:cubicBezTo>
                  <a:cubicBezTo>
                    <a:pt x="133611" y="504825"/>
                    <a:pt x="132681" y="509860"/>
                    <a:pt x="130436" y="514350"/>
                  </a:cubicBezTo>
                  <a:cubicBezTo>
                    <a:pt x="128848" y="517525"/>
                    <a:pt x="126991" y="520579"/>
                    <a:pt x="125673" y="523875"/>
                  </a:cubicBezTo>
                  <a:cubicBezTo>
                    <a:pt x="119322" y="539753"/>
                    <a:pt x="122229" y="540950"/>
                    <a:pt x="111386" y="557213"/>
                  </a:cubicBezTo>
                  <a:lnTo>
                    <a:pt x="101861" y="571500"/>
                  </a:lnTo>
                  <a:cubicBezTo>
                    <a:pt x="95511" y="570706"/>
                    <a:pt x="89101" y="570298"/>
                    <a:pt x="82811" y="569119"/>
                  </a:cubicBezTo>
                  <a:cubicBezTo>
                    <a:pt x="76378" y="567913"/>
                    <a:pt x="63761" y="564357"/>
                    <a:pt x="63761" y="564357"/>
                  </a:cubicBezTo>
                  <a:cubicBezTo>
                    <a:pt x="50217" y="550813"/>
                    <a:pt x="61129" y="563855"/>
                    <a:pt x="54236" y="550069"/>
                  </a:cubicBezTo>
                  <a:cubicBezTo>
                    <a:pt x="45206" y="532009"/>
                    <a:pt x="49208" y="544688"/>
                    <a:pt x="42329" y="528638"/>
                  </a:cubicBezTo>
                  <a:cubicBezTo>
                    <a:pt x="40280" y="523857"/>
                    <a:pt x="38775" y="516800"/>
                    <a:pt x="37567" y="511969"/>
                  </a:cubicBezTo>
                  <a:cubicBezTo>
                    <a:pt x="39684" y="488683"/>
                    <a:pt x="33967" y="489569"/>
                    <a:pt x="47092" y="478632"/>
                  </a:cubicBezTo>
                  <a:cubicBezTo>
                    <a:pt x="49291" y="476800"/>
                    <a:pt x="51855" y="475457"/>
                    <a:pt x="54236" y="473869"/>
                  </a:cubicBezTo>
                  <a:cubicBezTo>
                    <a:pt x="56617" y="470694"/>
                    <a:pt x="58573" y="467150"/>
                    <a:pt x="61379" y="464344"/>
                  </a:cubicBezTo>
                  <a:cubicBezTo>
                    <a:pt x="65993" y="459730"/>
                    <a:pt x="69859" y="459137"/>
                    <a:pt x="75667" y="457200"/>
                  </a:cubicBezTo>
                  <a:cubicBezTo>
                    <a:pt x="78048" y="454819"/>
                    <a:pt x="80224" y="452213"/>
                    <a:pt x="82811" y="450057"/>
                  </a:cubicBezTo>
                  <a:cubicBezTo>
                    <a:pt x="85009" y="448225"/>
                    <a:pt x="87930" y="447318"/>
                    <a:pt x="89954" y="445294"/>
                  </a:cubicBezTo>
                  <a:cubicBezTo>
                    <a:pt x="105822" y="429425"/>
                    <a:pt x="82819" y="446081"/>
                    <a:pt x="101861" y="433388"/>
                  </a:cubicBezTo>
                  <a:cubicBezTo>
                    <a:pt x="115517" y="412900"/>
                    <a:pt x="99138" y="438831"/>
                    <a:pt x="109004" y="419100"/>
                  </a:cubicBezTo>
                  <a:cubicBezTo>
                    <a:pt x="110284" y="416540"/>
                    <a:pt x="112179" y="414338"/>
                    <a:pt x="113767" y="411957"/>
                  </a:cubicBezTo>
                  <a:cubicBezTo>
                    <a:pt x="116663" y="391679"/>
                    <a:pt x="118326" y="388648"/>
                    <a:pt x="113767" y="364332"/>
                  </a:cubicBezTo>
                  <a:cubicBezTo>
                    <a:pt x="113240" y="361519"/>
                    <a:pt x="110476" y="359642"/>
                    <a:pt x="109004" y="357188"/>
                  </a:cubicBezTo>
                  <a:cubicBezTo>
                    <a:pt x="108091" y="355666"/>
                    <a:pt x="107417" y="354013"/>
                    <a:pt x="75667" y="328613"/>
                  </a:cubicBezTo>
                  <a:close/>
                </a:path>
              </a:pathLst>
            </a:custGeom>
            <a:solidFill>
              <a:srgbClr val="00A6D6">
                <a:alpha val="80000"/>
              </a:srgbClr>
            </a:solidFill>
            <a:ln>
              <a:solidFill>
                <a:srgbClr val="00848D"/>
              </a:solidFill>
              <a:round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7" name="CustomShape 5">
              <a:extLst>
                <a:ext uri="{FF2B5EF4-FFF2-40B4-BE49-F238E27FC236}">
                  <a16:creationId xmlns:a16="http://schemas.microsoft.com/office/drawing/2014/main" id="{3DDAE9FE-116A-A3C4-D1F2-CBBCF694353B}"/>
                </a:ext>
              </a:extLst>
            </p:cNvPr>
            <p:cNvSpPr/>
            <p:nvPr/>
          </p:nvSpPr>
          <p:spPr>
            <a:xfrm>
              <a:off x="5463720" y="3052800"/>
              <a:ext cx="819000" cy="890280"/>
            </a:xfrm>
            <a:prstGeom prst="flowChartConnector">
              <a:avLst/>
            </a:prstGeom>
            <a:solidFill>
              <a:srgbClr val="00A6D6">
                <a:alpha val="80000"/>
              </a:srgbClr>
            </a:solidFill>
            <a:ln>
              <a:solidFill>
                <a:srgbClr val="00848D"/>
              </a:solidFill>
              <a:round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8" name="CustomShape 6">
              <a:extLst>
                <a:ext uri="{FF2B5EF4-FFF2-40B4-BE49-F238E27FC236}">
                  <a16:creationId xmlns:a16="http://schemas.microsoft.com/office/drawing/2014/main" id="{FDC288D0-A8F4-BCF6-668E-EE4F9627EBC6}"/>
                </a:ext>
              </a:extLst>
            </p:cNvPr>
            <p:cNvSpPr/>
            <p:nvPr/>
          </p:nvSpPr>
          <p:spPr>
            <a:xfrm flipH="1">
              <a:off x="4071960" y="4404960"/>
              <a:ext cx="1909080" cy="3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prstDash val="dash"/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9" name="CustomShape 7">
              <a:extLst>
                <a:ext uri="{FF2B5EF4-FFF2-40B4-BE49-F238E27FC236}">
                  <a16:creationId xmlns:a16="http://schemas.microsoft.com/office/drawing/2014/main" id="{7E3F2E0E-E5EE-8C68-D766-8F6E46EF0A53}"/>
                </a:ext>
              </a:extLst>
            </p:cNvPr>
            <p:cNvSpPr/>
            <p:nvPr/>
          </p:nvSpPr>
          <p:spPr>
            <a:xfrm>
              <a:off x="3247560" y="4166640"/>
              <a:ext cx="826742" cy="367878"/>
            </a:xfrm>
            <a:prstGeom prst="rect">
              <a:avLst/>
            </a:prstGeom>
            <a:noFill/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20000" tIns="60000" rIns="120000" bIns="60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spc="-1">
                  <a:solidFill>
                    <a:srgbClr val="000000"/>
                  </a:solidFill>
                  <a:latin typeface="Arial"/>
                </a:rPr>
                <a:t>Waste</a:t>
              </a:r>
              <a:endParaRPr lang="en-US" sz="2400" spc="-1">
                <a:latin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193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F3B6D-D570-DE71-0E3A-D95E688137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Mechanism 3: flow regime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EA34E-A2C9-B20C-EF9A-4A478E643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930632" cy="1114904"/>
          </a:xfrm>
        </p:spPr>
        <p:txBody>
          <a:bodyPr/>
          <a:lstStyle/>
          <a:p>
            <a:r>
              <a:rPr lang="en-US"/>
              <a:t>Plug flow feeding </a:t>
            </a:r>
            <a:r>
              <a:rPr lang="en-US">
                <a:sym typeface="Wingdings" panose="05000000000000000000" pitchFamily="2" charset="2"/>
              </a:rPr>
              <a:t></a:t>
            </a:r>
            <a:r>
              <a:rPr lang="en-US"/>
              <a:t> exposure to high concentrations</a:t>
            </a:r>
          </a:p>
          <a:p>
            <a:r>
              <a:rPr lang="en-US"/>
              <a:t>Maximize penetration of large granules</a:t>
            </a:r>
          </a:p>
          <a:p>
            <a:pPr marL="0" indent="0">
              <a:buNone/>
            </a:pPr>
            <a:endParaRPr lang="en-GB"/>
          </a:p>
        </p:txBody>
      </p:sp>
      <p:grpSp>
        <p:nvGrpSpPr>
          <p:cNvPr id="25" name="Graphic 22">
            <a:extLst>
              <a:ext uri="{FF2B5EF4-FFF2-40B4-BE49-F238E27FC236}">
                <a16:creationId xmlns:a16="http://schemas.microsoft.com/office/drawing/2014/main" id="{9101BFD0-D420-7EC5-028F-28C42E2BE130}"/>
              </a:ext>
            </a:extLst>
          </p:cNvPr>
          <p:cNvGrpSpPr/>
          <p:nvPr/>
        </p:nvGrpSpPr>
        <p:grpSpPr>
          <a:xfrm>
            <a:off x="9688790" y="2060298"/>
            <a:ext cx="2379984" cy="3982860"/>
            <a:chOff x="3540106" y="2107966"/>
            <a:chExt cx="2379984" cy="3982860"/>
          </a:xfrm>
        </p:grpSpPr>
        <p:grpSp>
          <p:nvGrpSpPr>
            <p:cNvPr id="26" name="Graphic 22">
              <a:extLst>
                <a:ext uri="{FF2B5EF4-FFF2-40B4-BE49-F238E27FC236}">
                  <a16:creationId xmlns:a16="http://schemas.microsoft.com/office/drawing/2014/main" id="{3F7492A8-FF1C-00C4-F6A6-4EF59C3C6745}"/>
                </a:ext>
              </a:extLst>
            </p:cNvPr>
            <p:cNvGrpSpPr/>
            <p:nvPr/>
          </p:nvGrpSpPr>
          <p:grpSpPr>
            <a:xfrm>
              <a:off x="3697962" y="2812080"/>
              <a:ext cx="2064268" cy="3278746"/>
              <a:chOff x="3697962" y="2812080"/>
              <a:chExt cx="2064268" cy="3278746"/>
            </a:xfrm>
            <a:solidFill>
              <a:srgbClr val="00A6D6"/>
            </a:solidFill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7F102A08-0365-E2A9-5C7E-20E0C82EBA5F}"/>
                  </a:ext>
                </a:extLst>
              </p:cNvPr>
              <p:cNvSpPr/>
              <p:nvPr/>
            </p:nvSpPr>
            <p:spPr>
              <a:xfrm>
                <a:off x="3697962" y="2812080"/>
                <a:ext cx="2064268" cy="3278746"/>
              </a:xfrm>
              <a:custGeom>
                <a:avLst/>
                <a:gdLst>
                  <a:gd name="connsiteX0" fmla="*/ 1829247 w 2064268"/>
                  <a:gd name="connsiteY0" fmla="*/ -111 h 3278746"/>
                  <a:gd name="connsiteX1" fmla="*/ 2064187 w 2064268"/>
                  <a:gd name="connsiteY1" fmla="*/ 234829 h 3278746"/>
                  <a:gd name="connsiteX2" fmla="*/ 2064187 w 2064268"/>
                  <a:gd name="connsiteY2" fmla="*/ 3043697 h 3278746"/>
                  <a:gd name="connsiteX3" fmla="*/ 1829247 w 2064268"/>
                  <a:gd name="connsiteY3" fmla="*/ 3278637 h 3278746"/>
                  <a:gd name="connsiteX4" fmla="*/ 234859 w 2064268"/>
                  <a:gd name="connsiteY4" fmla="*/ 3278637 h 3278746"/>
                  <a:gd name="connsiteX5" fmla="*/ -81 w 2064268"/>
                  <a:gd name="connsiteY5" fmla="*/ 3043697 h 3278746"/>
                  <a:gd name="connsiteX6" fmla="*/ -81 w 2064268"/>
                  <a:gd name="connsiteY6" fmla="*/ 234829 h 3278746"/>
                  <a:gd name="connsiteX7" fmla="*/ 234859 w 2064268"/>
                  <a:gd name="connsiteY7" fmla="*/ -111 h 327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64268" h="3278746">
                    <a:moveTo>
                      <a:pt x="1829247" y="-111"/>
                    </a:moveTo>
                    <a:cubicBezTo>
                      <a:pt x="1959001" y="-111"/>
                      <a:pt x="2064187" y="105076"/>
                      <a:pt x="2064187" y="234829"/>
                    </a:cubicBezTo>
                    <a:lnTo>
                      <a:pt x="2064187" y="3043697"/>
                    </a:lnTo>
                    <a:cubicBezTo>
                      <a:pt x="2064187" y="3173453"/>
                      <a:pt x="1959001" y="3278637"/>
                      <a:pt x="1829247" y="3278637"/>
                    </a:cubicBezTo>
                    <a:lnTo>
                      <a:pt x="234859" y="3278637"/>
                    </a:lnTo>
                    <a:cubicBezTo>
                      <a:pt x="105105" y="3278637"/>
                      <a:pt x="-81" y="3173453"/>
                      <a:pt x="-81" y="3043697"/>
                    </a:cubicBezTo>
                    <a:lnTo>
                      <a:pt x="-81" y="234829"/>
                    </a:lnTo>
                    <a:cubicBezTo>
                      <a:pt x="-81" y="105076"/>
                      <a:pt x="105105" y="-111"/>
                      <a:pt x="234859" y="-111"/>
                    </a:cubicBezTo>
                    <a:close/>
                  </a:path>
                </a:pathLst>
              </a:custGeom>
              <a:solidFill>
                <a:srgbClr val="00A6D6"/>
              </a:solidFill>
              <a:ln w="5871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36AC39D6-5B10-A476-4549-17C9905BCC41}"/>
                  </a:ext>
                </a:extLst>
              </p:cNvPr>
              <p:cNvSpPr/>
              <p:nvPr/>
            </p:nvSpPr>
            <p:spPr>
              <a:xfrm>
                <a:off x="3697962" y="2812080"/>
                <a:ext cx="2064268" cy="1213766"/>
              </a:xfrm>
              <a:custGeom>
                <a:avLst/>
                <a:gdLst>
                  <a:gd name="connsiteX0" fmla="*/ -83 w 2064268"/>
                  <a:gd name="connsiteY0" fmla="*/ -115 h 1213766"/>
                  <a:gd name="connsiteX1" fmla="*/ 2064185 w 2064268"/>
                  <a:gd name="connsiteY1" fmla="*/ -115 h 1213766"/>
                  <a:gd name="connsiteX2" fmla="*/ 2064185 w 2064268"/>
                  <a:gd name="connsiteY2" fmla="*/ 1213651 h 1213766"/>
                  <a:gd name="connsiteX3" fmla="*/ -83 w 2064268"/>
                  <a:gd name="connsiteY3" fmla="*/ 1213651 h 121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4268" h="1213766">
                    <a:moveTo>
                      <a:pt x="-83" y="-115"/>
                    </a:moveTo>
                    <a:lnTo>
                      <a:pt x="2064185" y="-115"/>
                    </a:lnTo>
                    <a:lnTo>
                      <a:pt x="2064185" y="1213651"/>
                    </a:lnTo>
                    <a:lnTo>
                      <a:pt x="-83" y="1213651"/>
                    </a:lnTo>
                    <a:close/>
                  </a:path>
                </a:pathLst>
              </a:custGeom>
              <a:solidFill>
                <a:srgbClr val="00A6D6"/>
              </a:solidFill>
              <a:ln w="5871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29" name="Freeform: Shape 28">
              <a:extLst>
                <a:ext uri="{FF2B5EF4-FFF2-40B4-BE49-F238E27FC236}">
                  <a16:creationId xmlns:a16="http://schemas.microsoft.com/office/drawing/2014/main" id="{D5D2558A-2C79-2083-0CD0-C9336989425A}"/>
                </a:ext>
              </a:extLst>
            </p:cNvPr>
            <p:cNvSpPr/>
            <p:nvPr/>
          </p:nvSpPr>
          <p:spPr>
            <a:xfrm>
              <a:off x="3697962" y="2107966"/>
              <a:ext cx="2064268" cy="3982813"/>
            </a:xfrm>
            <a:custGeom>
              <a:avLst/>
              <a:gdLst>
                <a:gd name="connsiteX0" fmla="*/ 1829247 w 2064268"/>
                <a:gd name="connsiteY0" fmla="*/ -111 h 3982813"/>
                <a:gd name="connsiteX1" fmla="*/ 2064187 w 2064268"/>
                <a:gd name="connsiteY1" fmla="*/ 234829 h 3982813"/>
                <a:gd name="connsiteX2" fmla="*/ 2064187 w 2064268"/>
                <a:gd name="connsiteY2" fmla="*/ 3747763 h 3982813"/>
                <a:gd name="connsiteX3" fmla="*/ 1829247 w 2064268"/>
                <a:gd name="connsiteY3" fmla="*/ 3982703 h 3982813"/>
                <a:gd name="connsiteX4" fmla="*/ 234859 w 2064268"/>
                <a:gd name="connsiteY4" fmla="*/ 3982703 h 3982813"/>
                <a:gd name="connsiteX5" fmla="*/ -81 w 2064268"/>
                <a:gd name="connsiteY5" fmla="*/ 3747763 h 3982813"/>
                <a:gd name="connsiteX6" fmla="*/ -81 w 2064268"/>
                <a:gd name="connsiteY6" fmla="*/ 234829 h 3982813"/>
                <a:gd name="connsiteX7" fmla="*/ 234859 w 2064268"/>
                <a:gd name="connsiteY7" fmla="*/ -111 h 398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4268" h="3982813">
                  <a:moveTo>
                    <a:pt x="1829247" y="-111"/>
                  </a:moveTo>
                  <a:cubicBezTo>
                    <a:pt x="1959001" y="-111"/>
                    <a:pt x="2064187" y="105075"/>
                    <a:pt x="2064187" y="234829"/>
                  </a:cubicBezTo>
                  <a:lnTo>
                    <a:pt x="2064187" y="3747763"/>
                  </a:lnTo>
                  <a:cubicBezTo>
                    <a:pt x="2064187" y="3877519"/>
                    <a:pt x="1959001" y="3982703"/>
                    <a:pt x="1829247" y="3982703"/>
                  </a:cubicBezTo>
                  <a:lnTo>
                    <a:pt x="234859" y="3982703"/>
                  </a:lnTo>
                  <a:cubicBezTo>
                    <a:pt x="105105" y="3982703"/>
                    <a:pt x="-81" y="3877519"/>
                    <a:pt x="-81" y="3747763"/>
                  </a:cubicBezTo>
                  <a:lnTo>
                    <a:pt x="-81" y="234829"/>
                  </a:lnTo>
                  <a:cubicBezTo>
                    <a:pt x="-81" y="105075"/>
                    <a:pt x="105105" y="-111"/>
                    <a:pt x="234859" y="-111"/>
                  </a:cubicBezTo>
                  <a:close/>
                </a:path>
              </a:pathLst>
            </a:custGeom>
            <a:noFill/>
            <a:ln w="41103" cap="rnd">
              <a:solidFill>
                <a:srgbClr val="50505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784F485B-5EBD-8666-7DFE-FE0FED206C08}"/>
                </a:ext>
              </a:extLst>
            </p:cNvPr>
            <p:cNvSpPr/>
            <p:nvPr/>
          </p:nvSpPr>
          <p:spPr>
            <a:xfrm>
              <a:off x="3540106" y="2107966"/>
              <a:ext cx="2379984" cy="288390"/>
            </a:xfrm>
            <a:custGeom>
              <a:avLst/>
              <a:gdLst>
                <a:gd name="connsiteX0" fmla="*/ -82 w 2379984"/>
                <a:gd name="connsiteY0" fmla="*/ -119 h 288390"/>
                <a:gd name="connsiteX1" fmla="*/ 2379904 w 2379984"/>
                <a:gd name="connsiteY1" fmla="*/ -119 h 288390"/>
                <a:gd name="connsiteX2" fmla="*/ 2379904 w 2379984"/>
                <a:gd name="connsiteY2" fmla="*/ 288271 h 288390"/>
                <a:gd name="connsiteX3" fmla="*/ -82 w 2379984"/>
                <a:gd name="connsiteY3" fmla="*/ 288271 h 28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9984" h="288390">
                  <a:moveTo>
                    <a:pt x="-82" y="-119"/>
                  </a:moveTo>
                  <a:lnTo>
                    <a:pt x="2379904" y="-119"/>
                  </a:lnTo>
                  <a:lnTo>
                    <a:pt x="2379904" y="288271"/>
                  </a:lnTo>
                  <a:lnTo>
                    <a:pt x="-82" y="288271"/>
                  </a:lnTo>
                  <a:close/>
                </a:path>
              </a:pathLst>
            </a:custGeom>
            <a:solidFill>
              <a:srgbClr val="FFFFFF"/>
            </a:solidFill>
            <a:ln w="41103" cap="rnd">
              <a:solidFill>
                <a:srgbClr val="50505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31" name="Graphic 22">
            <a:extLst>
              <a:ext uri="{FF2B5EF4-FFF2-40B4-BE49-F238E27FC236}">
                <a16:creationId xmlns:a16="http://schemas.microsoft.com/office/drawing/2014/main" id="{9D4DAE56-8552-1EE2-9D28-8C1596CE635A}"/>
              </a:ext>
            </a:extLst>
          </p:cNvPr>
          <p:cNvGrpSpPr/>
          <p:nvPr/>
        </p:nvGrpSpPr>
        <p:grpSpPr>
          <a:xfrm>
            <a:off x="10234617" y="6085237"/>
            <a:ext cx="281799" cy="581630"/>
            <a:chOff x="4278582" y="6132533"/>
            <a:chExt cx="281799" cy="581630"/>
          </a:xfrm>
          <a:solidFill>
            <a:srgbClr val="505050"/>
          </a:solidFill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33A7C4E-FAF0-F769-8A07-6246C7530AD4}"/>
                </a:ext>
              </a:extLst>
            </p:cNvPr>
            <p:cNvSpPr/>
            <p:nvPr/>
          </p:nvSpPr>
          <p:spPr>
            <a:xfrm>
              <a:off x="4419257" y="6292139"/>
              <a:ext cx="115351" cy="422024"/>
            </a:xfrm>
            <a:custGeom>
              <a:avLst/>
              <a:gdLst>
                <a:gd name="connsiteX0" fmla="*/ -19 w 115351"/>
                <a:gd name="connsiteY0" fmla="*/ -83 h 422024"/>
                <a:gd name="connsiteX1" fmla="*/ -19 w 115351"/>
                <a:gd name="connsiteY1" fmla="*/ 421941 h 422024"/>
                <a:gd name="connsiteX2" fmla="*/ -19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9" y="-83"/>
                  </a:moveTo>
                  <a:lnTo>
                    <a:pt x="-19" y="421941"/>
                  </a:lnTo>
                  <a:lnTo>
                    <a:pt x="-19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B9747D19-483E-D5B2-1056-302FC18DFF13}"/>
                </a:ext>
              </a:extLst>
            </p:cNvPr>
            <p:cNvSpPr/>
            <p:nvPr/>
          </p:nvSpPr>
          <p:spPr>
            <a:xfrm>
              <a:off x="4387998" y="6292575"/>
              <a:ext cx="62126" cy="421588"/>
            </a:xfrm>
            <a:custGeom>
              <a:avLst/>
              <a:gdLst>
                <a:gd name="connsiteX0" fmla="*/ -19 w 62126"/>
                <a:gd name="connsiteY0" fmla="*/ -83 h 421588"/>
                <a:gd name="connsiteX1" fmla="*/ -19 w 62126"/>
                <a:gd name="connsiteY1" fmla="*/ 421506 h 421588"/>
                <a:gd name="connsiteX2" fmla="*/ 62108 w 62126"/>
                <a:gd name="connsiteY2" fmla="*/ 421506 h 421588"/>
                <a:gd name="connsiteX3" fmla="*/ 62108 w 62126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26" h="421588">
                  <a:moveTo>
                    <a:pt x="-19" y="-83"/>
                  </a:moveTo>
                  <a:lnTo>
                    <a:pt x="-19" y="421506"/>
                  </a:lnTo>
                  <a:lnTo>
                    <a:pt x="62108" y="421506"/>
                  </a:lnTo>
                  <a:lnTo>
                    <a:pt x="62108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34" name="Graphic 22">
              <a:extLst>
                <a:ext uri="{FF2B5EF4-FFF2-40B4-BE49-F238E27FC236}">
                  <a16:creationId xmlns:a16="http://schemas.microsoft.com/office/drawing/2014/main" id="{4552E692-2DFA-9F31-2817-A5716D8F4FEB}"/>
                </a:ext>
              </a:extLst>
            </p:cNvPr>
            <p:cNvGrpSpPr/>
            <p:nvPr/>
          </p:nvGrpSpPr>
          <p:grpSpPr>
            <a:xfrm>
              <a:off x="4278582" y="6132533"/>
              <a:ext cx="281799" cy="247675"/>
              <a:chOff x="4278582" y="6132533"/>
              <a:chExt cx="281799" cy="247675"/>
            </a:xfrm>
            <a:solidFill>
              <a:srgbClr val="505050"/>
            </a:solidFill>
          </p:grpSpPr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DD3B8FD-ED36-50EC-6964-4D5578F556A2}"/>
                  </a:ext>
                </a:extLst>
              </p:cNvPr>
              <p:cNvSpPr/>
              <p:nvPr/>
            </p:nvSpPr>
            <p:spPr>
              <a:xfrm>
                <a:off x="4294917" y="6148706"/>
                <a:ext cx="248679" cy="214933"/>
              </a:xfrm>
              <a:custGeom>
                <a:avLst/>
                <a:gdLst>
                  <a:gd name="connsiteX0" fmla="*/ 124321 w 248679"/>
                  <a:gd name="connsiteY0" fmla="*/ -84 h 214933"/>
                  <a:gd name="connsiteX1" fmla="*/ 248661 w 248679"/>
                  <a:gd name="connsiteY1" fmla="*/ 214849 h 214933"/>
                  <a:gd name="connsiteX2" fmla="*/ -19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1" y="-84"/>
                    </a:moveTo>
                    <a:lnTo>
                      <a:pt x="248661" y="214849"/>
                    </a:lnTo>
                    <a:lnTo>
                      <a:pt x="-19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8F535CBD-00F5-30A7-8BC0-C4700033B8B9}"/>
                  </a:ext>
                </a:extLst>
              </p:cNvPr>
              <p:cNvSpPr/>
              <p:nvPr/>
            </p:nvSpPr>
            <p:spPr>
              <a:xfrm>
                <a:off x="4278582" y="6132533"/>
                <a:ext cx="281799" cy="247675"/>
              </a:xfrm>
              <a:custGeom>
                <a:avLst/>
                <a:gdLst>
                  <a:gd name="connsiteX0" fmla="*/ 140874 w 281799"/>
                  <a:gd name="connsiteY0" fmla="*/ -43 h 247675"/>
                  <a:gd name="connsiteX1" fmla="*/ 126400 w 281799"/>
                  <a:gd name="connsiteY1" fmla="*/ 7368 h 247675"/>
                  <a:gd name="connsiteX2" fmla="*/ 2103 w 281799"/>
                  <a:gd name="connsiteY2" fmla="*/ 222740 h 247675"/>
                  <a:gd name="connsiteX3" fmla="*/ 8469 w 281799"/>
                  <a:gd name="connsiteY3" fmla="*/ 245412 h 247675"/>
                  <a:gd name="connsiteX4" fmla="*/ 16578 w 281799"/>
                  <a:gd name="connsiteY4" fmla="*/ 247591 h 247675"/>
                  <a:gd name="connsiteX5" fmla="*/ 265214 w 281799"/>
                  <a:gd name="connsiteY5" fmla="*/ 247591 h 247675"/>
                  <a:gd name="connsiteX6" fmla="*/ 281781 w 281799"/>
                  <a:gd name="connsiteY6" fmla="*/ 231023 h 247675"/>
                  <a:gd name="connsiteX7" fmla="*/ 279689 w 281799"/>
                  <a:gd name="connsiteY7" fmla="*/ 222740 h 247675"/>
                  <a:gd name="connsiteX8" fmla="*/ 155349 w 281799"/>
                  <a:gd name="connsiteY8" fmla="*/ 7368 h 247675"/>
                  <a:gd name="connsiteX9" fmla="*/ 140874 w 281799"/>
                  <a:gd name="connsiteY9" fmla="*/ -43 h 247675"/>
                  <a:gd name="connsiteX10" fmla="*/ 140874 w 281799"/>
                  <a:gd name="connsiteY10" fmla="*/ 49221 h 247675"/>
                  <a:gd name="connsiteX11" fmla="*/ 236265 w 281799"/>
                  <a:gd name="connsiteY11" fmla="*/ 214455 h 247675"/>
                  <a:gd name="connsiteX12" fmla="*/ 45526 w 281799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799" h="247675">
                    <a:moveTo>
                      <a:pt x="140874" y="-43"/>
                    </a:moveTo>
                    <a:cubicBezTo>
                      <a:pt x="135032" y="-479"/>
                      <a:pt x="129539" y="2571"/>
                      <a:pt x="126400" y="7368"/>
                    </a:cubicBezTo>
                    <a:lnTo>
                      <a:pt x="2103" y="222740"/>
                    </a:lnTo>
                    <a:cubicBezTo>
                      <a:pt x="-2387" y="231023"/>
                      <a:pt x="491" y="241051"/>
                      <a:pt x="8469" y="245412"/>
                    </a:cubicBezTo>
                    <a:cubicBezTo>
                      <a:pt x="10953" y="246719"/>
                      <a:pt x="13744" y="247591"/>
                      <a:pt x="16578" y="247591"/>
                    </a:cubicBezTo>
                    <a:lnTo>
                      <a:pt x="265214" y="247591"/>
                    </a:lnTo>
                    <a:cubicBezTo>
                      <a:pt x="274369" y="247591"/>
                      <a:pt x="281781" y="240180"/>
                      <a:pt x="281781" y="231023"/>
                    </a:cubicBezTo>
                    <a:cubicBezTo>
                      <a:pt x="281781" y="227973"/>
                      <a:pt x="281083" y="225355"/>
                      <a:pt x="279689" y="222740"/>
                    </a:cubicBezTo>
                    <a:lnTo>
                      <a:pt x="155349" y="7368"/>
                    </a:lnTo>
                    <a:cubicBezTo>
                      <a:pt x="152209" y="2571"/>
                      <a:pt x="146716" y="-479"/>
                      <a:pt x="140874" y="-43"/>
                    </a:cubicBezTo>
                    <a:close/>
                    <a:moveTo>
                      <a:pt x="140874" y="49221"/>
                    </a:moveTo>
                    <a:lnTo>
                      <a:pt x="236265" y="214455"/>
                    </a:lnTo>
                    <a:lnTo>
                      <a:pt x="45526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37" name="Graphic 22">
            <a:extLst>
              <a:ext uri="{FF2B5EF4-FFF2-40B4-BE49-F238E27FC236}">
                <a16:creationId xmlns:a16="http://schemas.microsoft.com/office/drawing/2014/main" id="{CDD546E1-C08A-825A-2259-68120B4A0625}"/>
              </a:ext>
            </a:extLst>
          </p:cNvPr>
          <p:cNvGrpSpPr/>
          <p:nvPr/>
        </p:nvGrpSpPr>
        <p:grpSpPr>
          <a:xfrm>
            <a:off x="10819019" y="6085237"/>
            <a:ext cx="281808" cy="581630"/>
            <a:chOff x="4900186" y="6132533"/>
            <a:chExt cx="281808" cy="581630"/>
          </a:xfrm>
          <a:solidFill>
            <a:srgbClr val="505050"/>
          </a:solidFill>
        </p:grpSpPr>
        <p:sp>
          <p:nvSpPr>
            <p:cNvPr id="38" name="Freeform: Shape 37">
              <a:extLst>
                <a:ext uri="{FF2B5EF4-FFF2-40B4-BE49-F238E27FC236}">
                  <a16:creationId xmlns:a16="http://schemas.microsoft.com/office/drawing/2014/main" id="{713187B2-E015-0871-02EE-596C71D06404}"/>
                </a:ext>
              </a:extLst>
            </p:cNvPr>
            <p:cNvSpPr/>
            <p:nvPr/>
          </p:nvSpPr>
          <p:spPr>
            <a:xfrm>
              <a:off x="5040869" y="6292139"/>
              <a:ext cx="115351" cy="422024"/>
            </a:xfrm>
            <a:custGeom>
              <a:avLst/>
              <a:gdLst>
                <a:gd name="connsiteX0" fmla="*/ -15 w 115351"/>
                <a:gd name="connsiteY0" fmla="*/ -83 h 422024"/>
                <a:gd name="connsiteX1" fmla="*/ -15 w 115351"/>
                <a:gd name="connsiteY1" fmla="*/ 421941 h 422024"/>
                <a:gd name="connsiteX2" fmla="*/ -15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5" y="-83"/>
                  </a:moveTo>
                  <a:lnTo>
                    <a:pt x="-15" y="421941"/>
                  </a:lnTo>
                  <a:lnTo>
                    <a:pt x="-15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BA69F420-6EA8-403B-61A9-5C11E8367F60}"/>
                </a:ext>
              </a:extLst>
            </p:cNvPr>
            <p:cNvSpPr/>
            <p:nvPr/>
          </p:nvSpPr>
          <p:spPr>
            <a:xfrm>
              <a:off x="5009566" y="6292575"/>
              <a:ext cx="62170" cy="421588"/>
            </a:xfrm>
            <a:custGeom>
              <a:avLst/>
              <a:gdLst>
                <a:gd name="connsiteX0" fmla="*/ -15 w 62170"/>
                <a:gd name="connsiteY0" fmla="*/ -83 h 421588"/>
                <a:gd name="connsiteX1" fmla="*/ -15 w 62170"/>
                <a:gd name="connsiteY1" fmla="*/ 421506 h 421588"/>
                <a:gd name="connsiteX2" fmla="*/ 62156 w 62170"/>
                <a:gd name="connsiteY2" fmla="*/ 421506 h 421588"/>
                <a:gd name="connsiteX3" fmla="*/ 62156 w 62170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" h="421588">
                  <a:moveTo>
                    <a:pt x="-15" y="-83"/>
                  </a:moveTo>
                  <a:lnTo>
                    <a:pt x="-15" y="421506"/>
                  </a:lnTo>
                  <a:lnTo>
                    <a:pt x="62156" y="421506"/>
                  </a:lnTo>
                  <a:lnTo>
                    <a:pt x="62156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40" name="Graphic 22">
              <a:extLst>
                <a:ext uri="{FF2B5EF4-FFF2-40B4-BE49-F238E27FC236}">
                  <a16:creationId xmlns:a16="http://schemas.microsoft.com/office/drawing/2014/main" id="{3CD56DD1-86D4-CF48-55B7-BC54C58DE599}"/>
                </a:ext>
              </a:extLst>
            </p:cNvPr>
            <p:cNvGrpSpPr/>
            <p:nvPr/>
          </p:nvGrpSpPr>
          <p:grpSpPr>
            <a:xfrm>
              <a:off x="4900186" y="6132533"/>
              <a:ext cx="281808" cy="247675"/>
              <a:chOff x="4900186" y="6132533"/>
              <a:chExt cx="281808" cy="247675"/>
            </a:xfrm>
            <a:solidFill>
              <a:srgbClr val="505050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D51E4DDB-A17B-AD1C-B75B-86D61A69336D}"/>
                  </a:ext>
                </a:extLst>
              </p:cNvPr>
              <p:cNvSpPr/>
              <p:nvPr/>
            </p:nvSpPr>
            <p:spPr>
              <a:xfrm>
                <a:off x="4916529" y="6148706"/>
                <a:ext cx="248679" cy="214933"/>
              </a:xfrm>
              <a:custGeom>
                <a:avLst/>
                <a:gdLst>
                  <a:gd name="connsiteX0" fmla="*/ 124325 w 248679"/>
                  <a:gd name="connsiteY0" fmla="*/ -84 h 214933"/>
                  <a:gd name="connsiteX1" fmla="*/ 248665 w 248679"/>
                  <a:gd name="connsiteY1" fmla="*/ 214849 h 214933"/>
                  <a:gd name="connsiteX2" fmla="*/ -15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5" y="-84"/>
                    </a:moveTo>
                    <a:lnTo>
                      <a:pt x="248665" y="214849"/>
                    </a:lnTo>
                    <a:lnTo>
                      <a:pt x="-15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CCC0EE21-65A6-9233-F450-787A07F553CA}"/>
                  </a:ext>
                </a:extLst>
              </p:cNvPr>
              <p:cNvSpPr/>
              <p:nvPr/>
            </p:nvSpPr>
            <p:spPr>
              <a:xfrm>
                <a:off x="4900186" y="6132533"/>
                <a:ext cx="281808" cy="247675"/>
              </a:xfrm>
              <a:custGeom>
                <a:avLst/>
                <a:gdLst>
                  <a:gd name="connsiteX0" fmla="*/ 140887 w 281808"/>
                  <a:gd name="connsiteY0" fmla="*/ -43 h 247675"/>
                  <a:gd name="connsiteX1" fmla="*/ 126413 w 281808"/>
                  <a:gd name="connsiteY1" fmla="*/ 7368 h 247675"/>
                  <a:gd name="connsiteX2" fmla="*/ 2116 w 281808"/>
                  <a:gd name="connsiteY2" fmla="*/ 222740 h 247675"/>
                  <a:gd name="connsiteX3" fmla="*/ 8482 w 281808"/>
                  <a:gd name="connsiteY3" fmla="*/ 245412 h 247675"/>
                  <a:gd name="connsiteX4" fmla="*/ 16591 w 281808"/>
                  <a:gd name="connsiteY4" fmla="*/ 247591 h 247675"/>
                  <a:gd name="connsiteX5" fmla="*/ 265227 w 281808"/>
                  <a:gd name="connsiteY5" fmla="*/ 247591 h 247675"/>
                  <a:gd name="connsiteX6" fmla="*/ 281794 w 281808"/>
                  <a:gd name="connsiteY6" fmla="*/ 231023 h 247675"/>
                  <a:gd name="connsiteX7" fmla="*/ 279701 w 281808"/>
                  <a:gd name="connsiteY7" fmla="*/ 222740 h 247675"/>
                  <a:gd name="connsiteX8" fmla="*/ 155361 w 281808"/>
                  <a:gd name="connsiteY8" fmla="*/ 7368 h 247675"/>
                  <a:gd name="connsiteX9" fmla="*/ 140887 w 281808"/>
                  <a:gd name="connsiteY9" fmla="*/ -43 h 247675"/>
                  <a:gd name="connsiteX10" fmla="*/ 140887 w 281808"/>
                  <a:gd name="connsiteY10" fmla="*/ 49221 h 247675"/>
                  <a:gd name="connsiteX11" fmla="*/ 236278 w 281808"/>
                  <a:gd name="connsiteY11" fmla="*/ 214455 h 247675"/>
                  <a:gd name="connsiteX12" fmla="*/ 45539 w 281808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808" h="247675">
                    <a:moveTo>
                      <a:pt x="140887" y="-43"/>
                    </a:moveTo>
                    <a:cubicBezTo>
                      <a:pt x="135045" y="-479"/>
                      <a:pt x="129552" y="2571"/>
                      <a:pt x="126413" y="7368"/>
                    </a:cubicBezTo>
                    <a:lnTo>
                      <a:pt x="2116" y="222740"/>
                    </a:lnTo>
                    <a:cubicBezTo>
                      <a:pt x="-2374" y="231023"/>
                      <a:pt x="460" y="241051"/>
                      <a:pt x="8482" y="245412"/>
                    </a:cubicBezTo>
                    <a:cubicBezTo>
                      <a:pt x="10923" y="246719"/>
                      <a:pt x="13713" y="247591"/>
                      <a:pt x="16591" y="247591"/>
                    </a:cubicBezTo>
                    <a:lnTo>
                      <a:pt x="265227" y="247591"/>
                    </a:lnTo>
                    <a:cubicBezTo>
                      <a:pt x="274382" y="247591"/>
                      <a:pt x="281794" y="240180"/>
                      <a:pt x="281794" y="231023"/>
                    </a:cubicBezTo>
                    <a:cubicBezTo>
                      <a:pt x="281794" y="227973"/>
                      <a:pt x="281053" y="225355"/>
                      <a:pt x="279701" y="222740"/>
                    </a:cubicBezTo>
                    <a:lnTo>
                      <a:pt x="155361" y="7368"/>
                    </a:lnTo>
                    <a:cubicBezTo>
                      <a:pt x="152223" y="2571"/>
                      <a:pt x="146729" y="-479"/>
                      <a:pt x="140887" y="-43"/>
                    </a:cubicBezTo>
                    <a:close/>
                    <a:moveTo>
                      <a:pt x="140887" y="49221"/>
                    </a:moveTo>
                    <a:lnTo>
                      <a:pt x="236278" y="214455"/>
                    </a:lnTo>
                    <a:lnTo>
                      <a:pt x="45539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E0583067-9E58-4B64-41FD-96086B92B97E}"/>
              </a:ext>
            </a:extLst>
          </p:cNvPr>
          <p:cNvSpPr/>
          <p:nvPr/>
        </p:nvSpPr>
        <p:spPr>
          <a:xfrm>
            <a:off x="10648611" y="4911932"/>
            <a:ext cx="140963" cy="140963"/>
          </a:xfrm>
          <a:custGeom>
            <a:avLst/>
            <a:gdLst>
              <a:gd name="connsiteX0" fmla="*/ 140875 w 140963"/>
              <a:gd name="connsiteY0" fmla="*/ 70364 h 140963"/>
              <a:gd name="connsiteX1" fmla="*/ 70393 w 140963"/>
              <a:gd name="connsiteY1" fmla="*/ 140846 h 140963"/>
              <a:gd name="connsiteX2" fmla="*/ -90 w 140963"/>
              <a:gd name="connsiteY2" fmla="*/ 70364 h 140963"/>
              <a:gd name="connsiteX3" fmla="*/ 70393 w 140963"/>
              <a:gd name="connsiteY3" fmla="*/ -119 h 140963"/>
              <a:gd name="connsiteX4" fmla="*/ 140875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4"/>
                </a:moveTo>
                <a:cubicBezTo>
                  <a:pt x="140875" y="109287"/>
                  <a:pt x="109320" y="140846"/>
                  <a:pt x="70393" y="140846"/>
                </a:cubicBezTo>
                <a:cubicBezTo>
                  <a:pt x="31466" y="140846"/>
                  <a:pt x="-90" y="109294"/>
                  <a:pt x="-90" y="70364"/>
                </a:cubicBezTo>
                <a:cubicBezTo>
                  <a:pt x="-90" y="31440"/>
                  <a:pt x="31466" y="-119"/>
                  <a:pt x="70393" y="-119"/>
                </a:cubicBezTo>
                <a:cubicBezTo>
                  <a:pt x="109320" y="-119"/>
                  <a:pt x="140875" y="31433"/>
                  <a:pt x="140875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763116DD-6CB2-8010-4FE9-A3D2E452D218}"/>
              </a:ext>
            </a:extLst>
          </p:cNvPr>
          <p:cNvSpPr/>
          <p:nvPr/>
        </p:nvSpPr>
        <p:spPr>
          <a:xfrm>
            <a:off x="11077654" y="4895365"/>
            <a:ext cx="140963" cy="140963"/>
          </a:xfrm>
          <a:custGeom>
            <a:avLst/>
            <a:gdLst>
              <a:gd name="connsiteX0" fmla="*/ 140878 w 140963"/>
              <a:gd name="connsiteY0" fmla="*/ 70366 h 140963"/>
              <a:gd name="connsiteX1" fmla="*/ 70396 w 140963"/>
              <a:gd name="connsiteY1" fmla="*/ 140849 h 140963"/>
              <a:gd name="connsiteX2" fmla="*/ -87 w 140963"/>
              <a:gd name="connsiteY2" fmla="*/ 70366 h 140963"/>
              <a:gd name="connsiteX3" fmla="*/ 70396 w 140963"/>
              <a:gd name="connsiteY3" fmla="*/ -117 h 140963"/>
              <a:gd name="connsiteX4" fmla="*/ 140878 w 140963"/>
              <a:gd name="connsiteY4" fmla="*/ 70366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66"/>
                </a:moveTo>
                <a:cubicBezTo>
                  <a:pt x="140878" y="109289"/>
                  <a:pt x="109322" y="140849"/>
                  <a:pt x="70396" y="140849"/>
                </a:cubicBezTo>
                <a:cubicBezTo>
                  <a:pt x="31469" y="140849"/>
                  <a:pt x="-87" y="109296"/>
                  <a:pt x="-87" y="70366"/>
                </a:cubicBezTo>
                <a:cubicBezTo>
                  <a:pt x="-87" y="31442"/>
                  <a:pt x="31469" y="-117"/>
                  <a:pt x="70396" y="-117"/>
                </a:cubicBezTo>
                <a:cubicBezTo>
                  <a:pt x="109322" y="-117"/>
                  <a:pt x="140878" y="31436"/>
                  <a:pt x="140878" y="70366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55377198-DB10-738F-E3BE-7A7988457787}"/>
              </a:ext>
            </a:extLst>
          </p:cNvPr>
          <p:cNvSpPr/>
          <p:nvPr/>
        </p:nvSpPr>
        <p:spPr>
          <a:xfrm>
            <a:off x="10987930" y="5324800"/>
            <a:ext cx="140963" cy="140963"/>
          </a:xfrm>
          <a:custGeom>
            <a:avLst/>
            <a:gdLst>
              <a:gd name="connsiteX0" fmla="*/ 140880 w 140963"/>
              <a:gd name="connsiteY0" fmla="*/ 70369 h 140963"/>
              <a:gd name="connsiteX1" fmla="*/ 70397 w 140963"/>
              <a:gd name="connsiteY1" fmla="*/ 140852 h 140963"/>
              <a:gd name="connsiteX2" fmla="*/ -85 w 140963"/>
              <a:gd name="connsiteY2" fmla="*/ 70369 h 140963"/>
              <a:gd name="connsiteX3" fmla="*/ 70397 w 140963"/>
              <a:gd name="connsiteY3" fmla="*/ -114 h 140963"/>
              <a:gd name="connsiteX4" fmla="*/ 140880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69"/>
                </a:moveTo>
                <a:cubicBezTo>
                  <a:pt x="140880" y="109292"/>
                  <a:pt x="109324" y="140852"/>
                  <a:pt x="70397" y="140852"/>
                </a:cubicBezTo>
                <a:cubicBezTo>
                  <a:pt x="31470" y="140852"/>
                  <a:pt x="-85" y="109299"/>
                  <a:pt x="-85" y="70369"/>
                </a:cubicBezTo>
                <a:cubicBezTo>
                  <a:pt x="-85" y="31445"/>
                  <a:pt x="31470" y="-114"/>
                  <a:pt x="70397" y="-114"/>
                </a:cubicBezTo>
                <a:cubicBezTo>
                  <a:pt x="109324" y="-114"/>
                  <a:pt x="140880" y="31439"/>
                  <a:pt x="140880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7E65796D-D35F-13E3-D3FA-080FEA97CCA9}"/>
              </a:ext>
            </a:extLst>
          </p:cNvPr>
          <p:cNvSpPr/>
          <p:nvPr/>
        </p:nvSpPr>
        <p:spPr>
          <a:xfrm>
            <a:off x="11068891" y="4709640"/>
            <a:ext cx="140963" cy="140963"/>
          </a:xfrm>
          <a:custGeom>
            <a:avLst/>
            <a:gdLst>
              <a:gd name="connsiteX0" fmla="*/ 140880 w 140963"/>
              <a:gd name="connsiteY0" fmla="*/ 70360 h 140963"/>
              <a:gd name="connsiteX1" fmla="*/ 70397 w 140963"/>
              <a:gd name="connsiteY1" fmla="*/ 140843 h 140963"/>
              <a:gd name="connsiteX2" fmla="*/ -85 w 140963"/>
              <a:gd name="connsiteY2" fmla="*/ 70360 h 140963"/>
              <a:gd name="connsiteX3" fmla="*/ 70397 w 140963"/>
              <a:gd name="connsiteY3" fmla="*/ -122 h 140963"/>
              <a:gd name="connsiteX4" fmla="*/ 140880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60"/>
                </a:moveTo>
                <a:cubicBezTo>
                  <a:pt x="140880" y="109284"/>
                  <a:pt x="109324" y="140843"/>
                  <a:pt x="70397" y="140843"/>
                </a:cubicBezTo>
                <a:cubicBezTo>
                  <a:pt x="31471" y="140843"/>
                  <a:pt x="-85" y="109290"/>
                  <a:pt x="-85" y="70360"/>
                </a:cubicBezTo>
                <a:cubicBezTo>
                  <a:pt x="-85" y="31437"/>
                  <a:pt x="31471" y="-122"/>
                  <a:pt x="70397" y="-122"/>
                </a:cubicBezTo>
                <a:cubicBezTo>
                  <a:pt x="109324" y="-122"/>
                  <a:pt x="140880" y="31430"/>
                  <a:pt x="140880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2B40C4A6-C8BA-FD2E-F31A-3A94839FBEF3}"/>
              </a:ext>
            </a:extLst>
          </p:cNvPr>
          <p:cNvSpPr/>
          <p:nvPr/>
        </p:nvSpPr>
        <p:spPr>
          <a:xfrm>
            <a:off x="10048100" y="4393995"/>
            <a:ext cx="140963" cy="140963"/>
          </a:xfrm>
          <a:custGeom>
            <a:avLst/>
            <a:gdLst>
              <a:gd name="connsiteX0" fmla="*/ 140874 w 140963"/>
              <a:gd name="connsiteY0" fmla="*/ 70359 h 140963"/>
              <a:gd name="connsiteX1" fmla="*/ 70391 w 140963"/>
              <a:gd name="connsiteY1" fmla="*/ 140841 h 140963"/>
              <a:gd name="connsiteX2" fmla="*/ -92 w 140963"/>
              <a:gd name="connsiteY2" fmla="*/ 70359 h 140963"/>
              <a:gd name="connsiteX3" fmla="*/ 70391 w 140963"/>
              <a:gd name="connsiteY3" fmla="*/ -124 h 140963"/>
              <a:gd name="connsiteX4" fmla="*/ 140874 w 140963"/>
              <a:gd name="connsiteY4" fmla="*/ 7035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59"/>
                </a:moveTo>
                <a:cubicBezTo>
                  <a:pt x="140874" y="109282"/>
                  <a:pt x="109318" y="140841"/>
                  <a:pt x="70391" y="140841"/>
                </a:cubicBezTo>
                <a:cubicBezTo>
                  <a:pt x="31464" y="140841"/>
                  <a:pt x="-92" y="109289"/>
                  <a:pt x="-92" y="70359"/>
                </a:cubicBezTo>
                <a:cubicBezTo>
                  <a:pt x="-92" y="31435"/>
                  <a:pt x="31464" y="-124"/>
                  <a:pt x="70391" y="-124"/>
                </a:cubicBezTo>
                <a:cubicBezTo>
                  <a:pt x="109318" y="-124"/>
                  <a:pt x="140874" y="31429"/>
                  <a:pt x="140874" y="7035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C73AB374-19D4-0818-B252-2FA2D9280341}"/>
              </a:ext>
            </a:extLst>
          </p:cNvPr>
          <p:cNvSpPr/>
          <p:nvPr/>
        </p:nvSpPr>
        <p:spPr>
          <a:xfrm>
            <a:off x="10942851" y="4478574"/>
            <a:ext cx="140963" cy="140963"/>
          </a:xfrm>
          <a:custGeom>
            <a:avLst/>
            <a:gdLst>
              <a:gd name="connsiteX0" fmla="*/ 140879 w 140963"/>
              <a:gd name="connsiteY0" fmla="*/ 70359 h 140963"/>
              <a:gd name="connsiteX1" fmla="*/ 70396 w 140963"/>
              <a:gd name="connsiteY1" fmla="*/ 140842 h 140963"/>
              <a:gd name="connsiteX2" fmla="*/ -86 w 140963"/>
              <a:gd name="connsiteY2" fmla="*/ 70359 h 140963"/>
              <a:gd name="connsiteX3" fmla="*/ 70396 w 140963"/>
              <a:gd name="connsiteY3" fmla="*/ -123 h 140963"/>
              <a:gd name="connsiteX4" fmla="*/ 140879 w 140963"/>
              <a:gd name="connsiteY4" fmla="*/ 7035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59"/>
                </a:moveTo>
                <a:cubicBezTo>
                  <a:pt x="140879" y="109283"/>
                  <a:pt x="109323" y="140842"/>
                  <a:pt x="70396" y="140842"/>
                </a:cubicBezTo>
                <a:cubicBezTo>
                  <a:pt x="31470" y="140842"/>
                  <a:pt x="-86" y="109289"/>
                  <a:pt x="-86" y="70359"/>
                </a:cubicBezTo>
                <a:cubicBezTo>
                  <a:pt x="-86" y="31436"/>
                  <a:pt x="31470" y="-123"/>
                  <a:pt x="70396" y="-123"/>
                </a:cubicBezTo>
                <a:cubicBezTo>
                  <a:pt x="109323" y="-123"/>
                  <a:pt x="140879" y="31429"/>
                  <a:pt x="140879" y="7035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31F92E07-8F37-0C41-02A3-C047831B2D7D}"/>
              </a:ext>
            </a:extLst>
          </p:cNvPr>
          <p:cNvSpPr/>
          <p:nvPr/>
        </p:nvSpPr>
        <p:spPr>
          <a:xfrm>
            <a:off x="10500162" y="5453848"/>
            <a:ext cx="140963" cy="140963"/>
          </a:xfrm>
          <a:custGeom>
            <a:avLst/>
            <a:gdLst>
              <a:gd name="connsiteX0" fmla="*/ 140875 w 140963"/>
              <a:gd name="connsiteY0" fmla="*/ 70365 h 140963"/>
              <a:gd name="connsiteX1" fmla="*/ 70392 w 140963"/>
              <a:gd name="connsiteY1" fmla="*/ 140848 h 140963"/>
              <a:gd name="connsiteX2" fmla="*/ -91 w 140963"/>
              <a:gd name="connsiteY2" fmla="*/ 70365 h 140963"/>
              <a:gd name="connsiteX3" fmla="*/ 70392 w 140963"/>
              <a:gd name="connsiteY3" fmla="*/ -117 h 140963"/>
              <a:gd name="connsiteX4" fmla="*/ 140875 w 140963"/>
              <a:gd name="connsiteY4" fmla="*/ 70365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5"/>
                </a:moveTo>
                <a:cubicBezTo>
                  <a:pt x="140875" y="109289"/>
                  <a:pt x="109319" y="140848"/>
                  <a:pt x="70392" y="140848"/>
                </a:cubicBezTo>
                <a:cubicBezTo>
                  <a:pt x="31465" y="140848"/>
                  <a:pt x="-91" y="109295"/>
                  <a:pt x="-91" y="70365"/>
                </a:cubicBezTo>
                <a:cubicBezTo>
                  <a:pt x="-91" y="31442"/>
                  <a:pt x="31465" y="-117"/>
                  <a:pt x="70392" y="-117"/>
                </a:cubicBezTo>
                <a:cubicBezTo>
                  <a:pt x="109319" y="-117"/>
                  <a:pt x="140875" y="31435"/>
                  <a:pt x="140875" y="70365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E624EAB7-103D-01BD-A275-24FACB012EF7}"/>
              </a:ext>
            </a:extLst>
          </p:cNvPr>
          <p:cNvSpPr/>
          <p:nvPr/>
        </p:nvSpPr>
        <p:spPr>
          <a:xfrm>
            <a:off x="10611990" y="5295590"/>
            <a:ext cx="140963" cy="140963"/>
          </a:xfrm>
          <a:custGeom>
            <a:avLst/>
            <a:gdLst>
              <a:gd name="connsiteX0" fmla="*/ 140875 w 140963"/>
              <a:gd name="connsiteY0" fmla="*/ 70368 h 140963"/>
              <a:gd name="connsiteX1" fmla="*/ 70393 w 140963"/>
              <a:gd name="connsiteY1" fmla="*/ 140851 h 140963"/>
              <a:gd name="connsiteX2" fmla="*/ -90 w 140963"/>
              <a:gd name="connsiteY2" fmla="*/ 70368 h 140963"/>
              <a:gd name="connsiteX3" fmla="*/ 70393 w 140963"/>
              <a:gd name="connsiteY3" fmla="*/ -114 h 140963"/>
              <a:gd name="connsiteX4" fmla="*/ 140875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8"/>
                </a:moveTo>
                <a:cubicBezTo>
                  <a:pt x="140875" y="109292"/>
                  <a:pt x="109320" y="140851"/>
                  <a:pt x="70393" y="140851"/>
                </a:cubicBezTo>
                <a:cubicBezTo>
                  <a:pt x="31466" y="140851"/>
                  <a:pt x="-90" y="109298"/>
                  <a:pt x="-90" y="70368"/>
                </a:cubicBezTo>
                <a:cubicBezTo>
                  <a:pt x="-90" y="31445"/>
                  <a:pt x="31466" y="-114"/>
                  <a:pt x="70393" y="-114"/>
                </a:cubicBezTo>
                <a:cubicBezTo>
                  <a:pt x="109320" y="-114"/>
                  <a:pt x="140875" y="31438"/>
                  <a:pt x="140875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F353F242-07A0-A173-5C67-0E2478CF81DD}"/>
              </a:ext>
            </a:extLst>
          </p:cNvPr>
          <p:cNvSpPr/>
          <p:nvPr/>
        </p:nvSpPr>
        <p:spPr>
          <a:xfrm>
            <a:off x="10116766" y="5848405"/>
            <a:ext cx="140963" cy="140963"/>
          </a:xfrm>
          <a:custGeom>
            <a:avLst/>
            <a:gdLst>
              <a:gd name="connsiteX0" fmla="*/ 140874 w 140963"/>
              <a:gd name="connsiteY0" fmla="*/ 70374 h 140963"/>
              <a:gd name="connsiteX1" fmla="*/ 70392 w 140963"/>
              <a:gd name="connsiteY1" fmla="*/ 140857 h 140963"/>
              <a:gd name="connsiteX2" fmla="*/ -91 w 140963"/>
              <a:gd name="connsiteY2" fmla="*/ 70374 h 140963"/>
              <a:gd name="connsiteX3" fmla="*/ 70392 w 140963"/>
              <a:gd name="connsiteY3" fmla="*/ -109 h 140963"/>
              <a:gd name="connsiteX4" fmla="*/ 140874 w 140963"/>
              <a:gd name="connsiteY4" fmla="*/ 7037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74"/>
                </a:moveTo>
                <a:cubicBezTo>
                  <a:pt x="140874" y="109297"/>
                  <a:pt x="109319" y="140857"/>
                  <a:pt x="70392" y="140857"/>
                </a:cubicBezTo>
                <a:cubicBezTo>
                  <a:pt x="31465" y="140857"/>
                  <a:pt x="-91" y="109304"/>
                  <a:pt x="-91" y="70374"/>
                </a:cubicBezTo>
                <a:cubicBezTo>
                  <a:pt x="-91" y="31451"/>
                  <a:pt x="31465" y="-109"/>
                  <a:pt x="70392" y="-109"/>
                </a:cubicBezTo>
                <a:cubicBezTo>
                  <a:pt x="109319" y="-109"/>
                  <a:pt x="140874" y="31444"/>
                  <a:pt x="140874" y="7037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3D51D1A9-466C-0BFF-21AC-314B6040E399}"/>
              </a:ext>
            </a:extLst>
          </p:cNvPr>
          <p:cNvSpPr/>
          <p:nvPr/>
        </p:nvSpPr>
        <p:spPr>
          <a:xfrm>
            <a:off x="10259199" y="4553997"/>
            <a:ext cx="140963" cy="140963"/>
          </a:xfrm>
          <a:custGeom>
            <a:avLst/>
            <a:gdLst>
              <a:gd name="connsiteX0" fmla="*/ 140875 w 140963"/>
              <a:gd name="connsiteY0" fmla="*/ 70362 h 140963"/>
              <a:gd name="connsiteX1" fmla="*/ 70392 w 140963"/>
              <a:gd name="connsiteY1" fmla="*/ 140844 h 140963"/>
              <a:gd name="connsiteX2" fmla="*/ -91 w 140963"/>
              <a:gd name="connsiteY2" fmla="*/ 70362 h 140963"/>
              <a:gd name="connsiteX3" fmla="*/ 70392 w 140963"/>
              <a:gd name="connsiteY3" fmla="*/ -121 h 140963"/>
              <a:gd name="connsiteX4" fmla="*/ 140875 w 140963"/>
              <a:gd name="connsiteY4" fmla="*/ 70362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2"/>
                </a:moveTo>
                <a:cubicBezTo>
                  <a:pt x="140875" y="109285"/>
                  <a:pt x="109319" y="140844"/>
                  <a:pt x="70392" y="140844"/>
                </a:cubicBezTo>
                <a:cubicBezTo>
                  <a:pt x="31465" y="140844"/>
                  <a:pt x="-91" y="109292"/>
                  <a:pt x="-91" y="70362"/>
                </a:cubicBezTo>
                <a:cubicBezTo>
                  <a:pt x="-91" y="31438"/>
                  <a:pt x="31465" y="-121"/>
                  <a:pt x="70392" y="-121"/>
                </a:cubicBezTo>
                <a:cubicBezTo>
                  <a:pt x="109319" y="-121"/>
                  <a:pt x="140875" y="31432"/>
                  <a:pt x="140875" y="70362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E59830CA-2B56-737E-D626-6BFC72E57DD2}"/>
              </a:ext>
            </a:extLst>
          </p:cNvPr>
          <p:cNvSpPr/>
          <p:nvPr/>
        </p:nvSpPr>
        <p:spPr>
          <a:xfrm>
            <a:off x="10846195" y="4911496"/>
            <a:ext cx="140963" cy="140963"/>
          </a:xfrm>
          <a:custGeom>
            <a:avLst/>
            <a:gdLst>
              <a:gd name="connsiteX0" fmla="*/ 140877 w 140963"/>
              <a:gd name="connsiteY0" fmla="*/ 70367 h 140963"/>
              <a:gd name="connsiteX1" fmla="*/ 70395 w 140963"/>
              <a:gd name="connsiteY1" fmla="*/ 140850 h 140963"/>
              <a:gd name="connsiteX2" fmla="*/ -88 w 140963"/>
              <a:gd name="connsiteY2" fmla="*/ 70367 h 140963"/>
              <a:gd name="connsiteX3" fmla="*/ 70395 w 140963"/>
              <a:gd name="connsiteY3" fmla="*/ -115 h 140963"/>
              <a:gd name="connsiteX4" fmla="*/ 140877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7"/>
                </a:moveTo>
                <a:cubicBezTo>
                  <a:pt x="140877" y="109291"/>
                  <a:pt x="109321" y="140850"/>
                  <a:pt x="70395" y="140850"/>
                </a:cubicBezTo>
                <a:cubicBezTo>
                  <a:pt x="31468" y="140850"/>
                  <a:pt x="-88" y="109297"/>
                  <a:pt x="-88" y="70367"/>
                </a:cubicBezTo>
                <a:cubicBezTo>
                  <a:pt x="-88" y="31444"/>
                  <a:pt x="31468" y="-115"/>
                  <a:pt x="70395" y="-115"/>
                </a:cubicBezTo>
                <a:cubicBezTo>
                  <a:pt x="109321" y="-115"/>
                  <a:pt x="140877" y="31437"/>
                  <a:pt x="140877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8367D509-897C-0EDD-B429-3F537E83E9D8}"/>
              </a:ext>
            </a:extLst>
          </p:cNvPr>
          <p:cNvSpPr/>
          <p:nvPr/>
        </p:nvSpPr>
        <p:spPr>
          <a:xfrm>
            <a:off x="11557356" y="4965993"/>
            <a:ext cx="140963" cy="140963"/>
          </a:xfrm>
          <a:custGeom>
            <a:avLst/>
            <a:gdLst>
              <a:gd name="connsiteX0" fmla="*/ 140883 w 140963"/>
              <a:gd name="connsiteY0" fmla="*/ 70367 h 140963"/>
              <a:gd name="connsiteX1" fmla="*/ 70400 w 140963"/>
              <a:gd name="connsiteY1" fmla="*/ 140850 h 140963"/>
              <a:gd name="connsiteX2" fmla="*/ -82 w 140963"/>
              <a:gd name="connsiteY2" fmla="*/ 70367 h 140963"/>
              <a:gd name="connsiteX3" fmla="*/ 70400 w 140963"/>
              <a:gd name="connsiteY3" fmla="*/ -115 h 140963"/>
              <a:gd name="connsiteX4" fmla="*/ 140883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67"/>
                </a:moveTo>
                <a:cubicBezTo>
                  <a:pt x="140883" y="109291"/>
                  <a:pt x="109327" y="140850"/>
                  <a:pt x="70400" y="140850"/>
                </a:cubicBezTo>
                <a:cubicBezTo>
                  <a:pt x="31474" y="140850"/>
                  <a:pt x="-82" y="109298"/>
                  <a:pt x="-82" y="70367"/>
                </a:cubicBezTo>
                <a:cubicBezTo>
                  <a:pt x="-82" y="31444"/>
                  <a:pt x="31474" y="-115"/>
                  <a:pt x="70400" y="-115"/>
                </a:cubicBezTo>
                <a:cubicBezTo>
                  <a:pt x="109327" y="-115"/>
                  <a:pt x="140883" y="31437"/>
                  <a:pt x="140883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77BA1A90-8EC6-57E0-3CFD-DBB6153EA2B1}"/>
              </a:ext>
            </a:extLst>
          </p:cNvPr>
          <p:cNvSpPr/>
          <p:nvPr/>
        </p:nvSpPr>
        <p:spPr>
          <a:xfrm>
            <a:off x="11674546" y="4611546"/>
            <a:ext cx="140963" cy="140963"/>
          </a:xfrm>
          <a:custGeom>
            <a:avLst/>
            <a:gdLst>
              <a:gd name="connsiteX0" fmla="*/ 140883 w 140963"/>
              <a:gd name="connsiteY0" fmla="*/ 70364 h 140963"/>
              <a:gd name="connsiteX1" fmla="*/ 70401 w 140963"/>
              <a:gd name="connsiteY1" fmla="*/ 140846 h 140963"/>
              <a:gd name="connsiteX2" fmla="*/ -82 w 140963"/>
              <a:gd name="connsiteY2" fmla="*/ 70364 h 140963"/>
              <a:gd name="connsiteX3" fmla="*/ 70401 w 140963"/>
              <a:gd name="connsiteY3" fmla="*/ -119 h 140963"/>
              <a:gd name="connsiteX4" fmla="*/ 140883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64"/>
                </a:moveTo>
                <a:cubicBezTo>
                  <a:pt x="140883" y="109287"/>
                  <a:pt x="109327" y="140846"/>
                  <a:pt x="70401" y="140846"/>
                </a:cubicBezTo>
                <a:cubicBezTo>
                  <a:pt x="31474" y="140846"/>
                  <a:pt x="-82" y="109294"/>
                  <a:pt x="-82" y="70364"/>
                </a:cubicBezTo>
                <a:cubicBezTo>
                  <a:pt x="-82" y="31440"/>
                  <a:pt x="31474" y="-119"/>
                  <a:pt x="70401" y="-119"/>
                </a:cubicBezTo>
                <a:cubicBezTo>
                  <a:pt x="109327" y="-119"/>
                  <a:pt x="140883" y="31434"/>
                  <a:pt x="140883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5994C4D8-1E37-A86E-14E9-6CFEE244DE89}"/>
              </a:ext>
            </a:extLst>
          </p:cNvPr>
          <p:cNvSpPr/>
          <p:nvPr/>
        </p:nvSpPr>
        <p:spPr>
          <a:xfrm>
            <a:off x="10113366" y="4934167"/>
            <a:ext cx="140963" cy="140963"/>
          </a:xfrm>
          <a:custGeom>
            <a:avLst/>
            <a:gdLst>
              <a:gd name="connsiteX0" fmla="*/ 140872 w 140963"/>
              <a:gd name="connsiteY0" fmla="*/ 70368 h 140963"/>
              <a:gd name="connsiteX1" fmla="*/ 70390 w 140963"/>
              <a:gd name="connsiteY1" fmla="*/ 140851 h 140963"/>
              <a:gd name="connsiteX2" fmla="*/ -93 w 140963"/>
              <a:gd name="connsiteY2" fmla="*/ 70368 h 140963"/>
              <a:gd name="connsiteX3" fmla="*/ 70390 w 140963"/>
              <a:gd name="connsiteY3" fmla="*/ -114 h 140963"/>
              <a:gd name="connsiteX4" fmla="*/ 140872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2" y="70368"/>
                </a:moveTo>
                <a:cubicBezTo>
                  <a:pt x="140872" y="109292"/>
                  <a:pt x="109316" y="140851"/>
                  <a:pt x="70390" y="140851"/>
                </a:cubicBezTo>
                <a:cubicBezTo>
                  <a:pt x="31463" y="140851"/>
                  <a:pt x="-93" y="109298"/>
                  <a:pt x="-93" y="70368"/>
                </a:cubicBezTo>
                <a:cubicBezTo>
                  <a:pt x="-93" y="31445"/>
                  <a:pt x="31463" y="-114"/>
                  <a:pt x="70390" y="-114"/>
                </a:cubicBezTo>
                <a:cubicBezTo>
                  <a:pt x="109316" y="-114"/>
                  <a:pt x="140872" y="31438"/>
                  <a:pt x="140872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7F7275B4-E1D8-B17F-A921-6CC0FCF7121E}"/>
              </a:ext>
            </a:extLst>
          </p:cNvPr>
          <p:cNvSpPr/>
          <p:nvPr/>
        </p:nvSpPr>
        <p:spPr>
          <a:xfrm>
            <a:off x="11094570" y="5868896"/>
            <a:ext cx="140963" cy="140963"/>
          </a:xfrm>
          <a:custGeom>
            <a:avLst/>
            <a:gdLst>
              <a:gd name="connsiteX0" fmla="*/ 140880 w 140963"/>
              <a:gd name="connsiteY0" fmla="*/ 70373 h 140963"/>
              <a:gd name="connsiteX1" fmla="*/ 70397 w 140963"/>
              <a:gd name="connsiteY1" fmla="*/ 140855 h 140963"/>
              <a:gd name="connsiteX2" fmla="*/ -85 w 140963"/>
              <a:gd name="connsiteY2" fmla="*/ 70373 h 140963"/>
              <a:gd name="connsiteX3" fmla="*/ 70397 w 140963"/>
              <a:gd name="connsiteY3" fmla="*/ -110 h 140963"/>
              <a:gd name="connsiteX4" fmla="*/ 140880 w 140963"/>
              <a:gd name="connsiteY4" fmla="*/ 7037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73"/>
                </a:moveTo>
                <a:cubicBezTo>
                  <a:pt x="140880" y="109296"/>
                  <a:pt x="109324" y="140855"/>
                  <a:pt x="70397" y="140855"/>
                </a:cubicBezTo>
                <a:cubicBezTo>
                  <a:pt x="31470" y="140855"/>
                  <a:pt x="-85" y="109303"/>
                  <a:pt x="-85" y="70373"/>
                </a:cubicBezTo>
                <a:cubicBezTo>
                  <a:pt x="-85" y="31449"/>
                  <a:pt x="31470" y="-110"/>
                  <a:pt x="70397" y="-110"/>
                </a:cubicBezTo>
                <a:cubicBezTo>
                  <a:pt x="109324" y="-110"/>
                  <a:pt x="140880" y="31443"/>
                  <a:pt x="140880" y="7037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4" name="Freeform: Shape 63">
            <a:extLst>
              <a:ext uri="{FF2B5EF4-FFF2-40B4-BE49-F238E27FC236}">
                <a16:creationId xmlns:a16="http://schemas.microsoft.com/office/drawing/2014/main" id="{8644BE34-DA31-C2E4-A941-59A1054FCE64}"/>
              </a:ext>
            </a:extLst>
          </p:cNvPr>
          <p:cNvSpPr/>
          <p:nvPr/>
        </p:nvSpPr>
        <p:spPr>
          <a:xfrm>
            <a:off x="10304497" y="4366528"/>
            <a:ext cx="140963" cy="140963"/>
          </a:xfrm>
          <a:custGeom>
            <a:avLst/>
            <a:gdLst>
              <a:gd name="connsiteX0" fmla="*/ 140874 w 140963"/>
              <a:gd name="connsiteY0" fmla="*/ 70364 h 140963"/>
              <a:gd name="connsiteX1" fmla="*/ 70391 w 140963"/>
              <a:gd name="connsiteY1" fmla="*/ 140846 h 140963"/>
              <a:gd name="connsiteX2" fmla="*/ -92 w 140963"/>
              <a:gd name="connsiteY2" fmla="*/ 70364 h 140963"/>
              <a:gd name="connsiteX3" fmla="*/ 70391 w 140963"/>
              <a:gd name="connsiteY3" fmla="*/ -119 h 140963"/>
              <a:gd name="connsiteX4" fmla="*/ 140874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64"/>
                </a:moveTo>
                <a:cubicBezTo>
                  <a:pt x="140874" y="109287"/>
                  <a:pt x="109318" y="140846"/>
                  <a:pt x="70391" y="140846"/>
                </a:cubicBezTo>
                <a:cubicBezTo>
                  <a:pt x="31464" y="140846"/>
                  <a:pt x="-92" y="109294"/>
                  <a:pt x="-92" y="70364"/>
                </a:cubicBezTo>
                <a:cubicBezTo>
                  <a:pt x="-92" y="31440"/>
                  <a:pt x="31464" y="-119"/>
                  <a:pt x="70391" y="-119"/>
                </a:cubicBezTo>
                <a:cubicBezTo>
                  <a:pt x="109318" y="-119"/>
                  <a:pt x="140874" y="31434"/>
                  <a:pt x="140874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5" name="Freeform: Shape 64">
            <a:extLst>
              <a:ext uri="{FF2B5EF4-FFF2-40B4-BE49-F238E27FC236}">
                <a16:creationId xmlns:a16="http://schemas.microsoft.com/office/drawing/2014/main" id="{CDFEA10E-5D9D-B302-766C-5A3FD040D6BB}"/>
              </a:ext>
            </a:extLst>
          </p:cNvPr>
          <p:cNvSpPr/>
          <p:nvPr/>
        </p:nvSpPr>
        <p:spPr>
          <a:xfrm>
            <a:off x="10254142" y="5106813"/>
            <a:ext cx="140963" cy="140963"/>
          </a:xfrm>
          <a:custGeom>
            <a:avLst/>
            <a:gdLst>
              <a:gd name="connsiteX0" fmla="*/ 140873 w 140963"/>
              <a:gd name="connsiteY0" fmla="*/ 70368 h 140963"/>
              <a:gd name="connsiteX1" fmla="*/ 70390 w 140963"/>
              <a:gd name="connsiteY1" fmla="*/ 140850 h 140963"/>
              <a:gd name="connsiteX2" fmla="*/ -92 w 140963"/>
              <a:gd name="connsiteY2" fmla="*/ 70368 h 140963"/>
              <a:gd name="connsiteX3" fmla="*/ 70390 w 140963"/>
              <a:gd name="connsiteY3" fmla="*/ -115 h 140963"/>
              <a:gd name="connsiteX4" fmla="*/ 140873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3" y="70368"/>
                </a:moveTo>
                <a:cubicBezTo>
                  <a:pt x="140873" y="109291"/>
                  <a:pt x="109317" y="140850"/>
                  <a:pt x="70390" y="140850"/>
                </a:cubicBezTo>
                <a:cubicBezTo>
                  <a:pt x="31463" y="140850"/>
                  <a:pt x="-92" y="109298"/>
                  <a:pt x="-92" y="70368"/>
                </a:cubicBezTo>
                <a:cubicBezTo>
                  <a:pt x="-92" y="31444"/>
                  <a:pt x="31463" y="-115"/>
                  <a:pt x="70390" y="-115"/>
                </a:cubicBezTo>
                <a:cubicBezTo>
                  <a:pt x="109317" y="-115"/>
                  <a:pt x="140873" y="31437"/>
                  <a:pt x="140873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3FCE309B-F3FD-E054-E39D-C7E0CA28533A}"/>
              </a:ext>
            </a:extLst>
          </p:cNvPr>
          <p:cNvSpPr/>
          <p:nvPr/>
        </p:nvSpPr>
        <p:spPr>
          <a:xfrm>
            <a:off x="9953450" y="5389760"/>
            <a:ext cx="140963" cy="140963"/>
          </a:xfrm>
          <a:custGeom>
            <a:avLst/>
            <a:gdLst>
              <a:gd name="connsiteX0" fmla="*/ 140872 w 140963"/>
              <a:gd name="connsiteY0" fmla="*/ 70370 h 140963"/>
              <a:gd name="connsiteX1" fmla="*/ 70389 w 140963"/>
              <a:gd name="connsiteY1" fmla="*/ 140853 h 140963"/>
              <a:gd name="connsiteX2" fmla="*/ -93 w 140963"/>
              <a:gd name="connsiteY2" fmla="*/ 70370 h 140963"/>
              <a:gd name="connsiteX3" fmla="*/ 70389 w 140963"/>
              <a:gd name="connsiteY3" fmla="*/ -112 h 140963"/>
              <a:gd name="connsiteX4" fmla="*/ 140872 w 140963"/>
              <a:gd name="connsiteY4" fmla="*/ 7037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2" y="70370"/>
                </a:moveTo>
                <a:cubicBezTo>
                  <a:pt x="140872" y="109294"/>
                  <a:pt x="109316" y="140853"/>
                  <a:pt x="70389" y="140853"/>
                </a:cubicBezTo>
                <a:cubicBezTo>
                  <a:pt x="31463" y="140853"/>
                  <a:pt x="-93" y="109300"/>
                  <a:pt x="-93" y="70370"/>
                </a:cubicBezTo>
                <a:cubicBezTo>
                  <a:pt x="-93" y="31447"/>
                  <a:pt x="31463" y="-112"/>
                  <a:pt x="70389" y="-112"/>
                </a:cubicBezTo>
                <a:cubicBezTo>
                  <a:pt x="109316" y="-112"/>
                  <a:pt x="140872" y="31440"/>
                  <a:pt x="140872" y="7037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E2419904-2149-1E88-A7DB-78C258A6F1C9}"/>
              </a:ext>
            </a:extLst>
          </p:cNvPr>
          <p:cNvSpPr/>
          <p:nvPr/>
        </p:nvSpPr>
        <p:spPr>
          <a:xfrm>
            <a:off x="10551520" y="4373504"/>
            <a:ext cx="140963" cy="140963"/>
          </a:xfrm>
          <a:custGeom>
            <a:avLst/>
            <a:gdLst>
              <a:gd name="connsiteX0" fmla="*/ 140877 w 140963"/>
              <a:gd name="connsiteY0" fmla="*/ 70360 h 140963"/>
              <a:gd name="connsiteX1" fmla="*/ 70395 w 140963"/>
              <a:gd name="connsiteY1" fmla="*/ 140842 h 140963"/>
              <a:gd name="connsiteX2" fmla="*/ -88 w 140963"/>
              <a:gd name="connsiteY2" fmla="*/ 70360 h 140963"/>
              <a:gd name="connsiteX3" fmla="*/ 70395 w 140963"/>
              <a:gd name="connsiteY3" fmla="*/ -123 h 140963"/>
              <a:gd name="connsiteX4" fmla="*/ 140877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0"/>
                </a:moveTo>
                <a:cubicBezTo>
                  <a:pt x="140877" y="109283"/>
                  <a:pt x="109321" y="140842"/>
                  <a:pt x="70395" y="140842"/>
                </a:cubicBezTo>
                <a:cubicBezTo>
                  <a:pt x="31468" y="140842"/>
                  <a:pt x="-88" y="109290"/>
                  <a:pt x="-88" y="70360"/>
                </a:cubicBezTo>
                <a:cubicBezTo>
                  <a:pt x="-88" y="31436"/>
                  <a:pt x="31468" y="-123"/>
                  <a:pt x="70395" y="-123"/>
                </a:cubicBezTo>
                <a:cubicBezTo>
                  <a:pt x="109321" y="-123"/>
                  <a:pt x="140877" y="31430"/>
                  <a:pt x="140877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DA651AF9-F437-FFEA-73ED-1B8374A5245E}"/>
              </a:ext>
            </a:extLst>
          </p:cNvPr>
          <p:cNvSpPr/>
          <p:nvPr/>
        </p:nvSpPr>
        <p:spPr>
          <a:xfrm>
            <a:off x="10073649" y="5640445"/>
            <a:ext cx="140963" cy="140963"/>
          </a:xfrm>
          <a:custGeom>
            <a:avLst/>
            <a:gdLst>
              <a:gd name="connsiteX0" fmla="*/ 140874 w 140963"/>
              <a:gd name="connsiteY0" fmla="*/ 70370 h 140963"/>
              <a:gd name="connsiteX1" fmla="*/ 70392 w 140963"/>
              <a:gd name="connsiteY1" fmla="*/ 140853 h 140963"/>
              <a:gd name="connsiteX2" fmla="*/ -91 w 140963"/>
              <a:gd name="connsiteY2" fmla="*/ 70370 h 140963"/>
              <a:gd name="connsiteX3" fmla="*/ 70392 w 140963"/>
              <a:gd name="connsiteY3" fmla="*/ -112 h 140963"/>
              <a:gd name="connsiteX4" fmla="*/ 140874 w 140963"/>
              <a:gd name="connsiteY4" fmla="*/ 7037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70"/>
                </a:moveTo>
                <a:cubicBezTo>
                  <a:pt x="140874" y="109294"/>
                  <a:pt x="109318" y="140853"/>
                  <a:pt x="70392" y="140853"/>
                </a:cubicBezTo>
                <a:cubicBezTo>
                  <a:pt x="31465" y="140853"/>
                  <a:pt x="-91" y="109301"/>
                  <a:pt x="-91" y="70370"/>
                </a:cubicBezTo>
                <a:cubicBezTo>
                  <a:pt x="-91" y="31447"/>
                  <a:pt x="31465" y="-112"/>
                  <a:pt x="70392" y="-112"/>
                </a:cubicBezTo>
                <a:cubicBezTo>
                  <a:pt x="109318" y="-112"/>
                  <a:pt x="140874" y="31440"/>
                  <a:pt x="140874" y="7037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8519C642-655F-07C0-F467-737558BBFE97}"/>
              </a:ext>
            </a:extLst>
          </p:cNvPr>
          <p:cNvSpPr/>
          <p:nvPr/>
        </p:nvSpPr>
        <p:spPr>
          <a:xfrm>
            <a:off x="10254273" y="5456900"/>
            <a:ext cx="140963" cy="140963"/>
          </a:xfrm>
          <a:custGeom>
            <a:avLst/>
            <a:gdLst>
              <a:gd name="connsiteX0" fmla="*/ 140875 w 140963"/>
              <a:gd name="connsiteY0" fmla="*/ 70367 h 140963"/>
              <a:gd name="connsiteX1" fmla="*/ 70392 w 140963"/>
              <a:gd name="connsiteY1" fmla="*/ 140850 h 140963"/>
              <a:gd name="connsiteX2" fmla="*/ -90 w 140963"/>
              <a:gd name="connsiteY2" fmla="*/ 70367 h 140963"/>
              <a:gd name="connsiteX3" fmla="*/ 70392 w 140963"/>
              <a:gd name="connsiteY3" fmla="*/ -116 h 140963"/>
              <a:gd name="connsiteX4" fmla="*/ 140875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7"/>
                </a:moveTo>
                <a:cubicBezTo>
                  <a:pt x="140875" y="109290"/>
                  <a:pt x="109319" y="140850"/>
                  <a:pt x="70392" y="140850"/>
                </a:cubicBezTo>
                <a:cubicBezTo>
                  <a:pt x="31466" y="140850"/>
                  <a:pt x="-90" y="109297"/>
                  <a:pt x="-90" y="70367"/>
                </a:cubicBezTo>
                <a:cubicBezTo>
                  <a:pt x="-90" y="31444"/>
                  <a:pt x="31466" y="-116"/>
                  <a:pt x="70392" y="-116"/>
                </a:cubicBezTo>
                <a:cubicBezTo>
                  <a:pt x="109319" y="-116"/>
                  <a:pt x="140875" y="31437"/>
                  <a:pt x="140875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1" name="Freeform: Shape 70">
            <a:extLst>
              <a:ext uri="{FF2B5EF4-FFF2-40B4-BE49-F238E27FC236}">
                <a16:creationId xmlns:a16="http://schemas.microsoft.com/office/drawing/2014/main" id="{F535C841-9A4B-85ED-D5F1-0FBA2CF2D727}"/>
              </a:ext>
            </a:extLst>
          </p:cNvPr>
          <p:cNvSpPr/>
          <p:nvPr/>
        </p:nvSpPr>
        <p:spPr>
          <a:xfrm>
            <a:off x="11710906" y="5330032"/>
            <a:ext cx="140963" cy="140963"/>
          </a:xfrm>
          <a:custGeom>
            <a:avLst/>
            <a:gdLst>
              <a:gd name="connsiteX0" fmla="*/ 140882 w 140963"/>
              <a:gd name="connsiteY0" fmla="*/ 70366 h 140963"/>
              <a:gd name="connsiteX1" fmla="*/ 70399 w 140963"/>
              <a:gd name="connsiteY1" fmla="*/ 140849 h 140963"/>
              <a:gd name="connsiteX2" fmla="*/ -83 w 140963"/>
              <a:gd name="connsiteY2" fmla="*/ 70366 h 140963"/>
              <a:gd name="connsiteX3" fmla="*/ 70399 w 140963"/>
              <a:gd name="connsiteY3" fmla="*/ -117 h 140963"/>
              <a:gd name="connsiteX4" fmla="*/ 140882 w 140963"/>
              <a:gd name="connsiteY4" fmla="*/ 70366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2" y="70366"/>
                </a:moveTo>
                <a:cubicBezTo>
                  <a:pt x="140882" y="109290"/>
                  <a:pt x="109326" y="140849"/>
                  <a:pt x="70399" y="140849"/>
                </a:cubicBezTo>
                <a:cubicBezTo>
                  <a:pt x="31473" y="140849"/>
                  <a:pt x="-83" y="109296"/>
                  <a:pt x="-83" y="70366"/>
                </a:cubicBezTo>
                <a:cubicBezTo>
                  <a:pt x="-83" y="31443"/>
                  <a:pt x="31473" y="-117"/>
                  <a:pt x="70399" y="-117"/>
                </a:cubicBezTo>
                <a:cubicBezTo>
                  <a:pt x="109326" y="-117"/>
                  <a:pt x="140882" y="31436"/>
                  <a:pt x="140882" y="70366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2" name="Freeform: Shape 71">
            <a:extLst>
              <a:ext uri="{FF2B5EF4-FFF2-40B4-BE49-F238E27FC236}">
                <a16:creationId xmlns:a16="http://schemas.microsoft.com/office/drawing/2014/main" id="{550E916C-BFB7-DBCC-4B39-4F1536BCADF5}"/>
              </a:ext>
            </a:extLst>
          </p:cNvPr>
          <p:cNvSpPr/>
          <p:nvPr/>
        </p:nvSpPr>
        <p:spPr>
          <a:xfrm>
            <a:off x="11007506" y="5090246"/>
            <a:ext cx="140963" cy="140963"/>
          </a:xfrm>
          <a:custGeom>
            <a:avLst/>
            <a:gdLst>
              <a:gd name="connsiteX0" fmla="*/ 140879 w 140963"/>
              <a:gd name="connsiteY0" fmla="*/ 70363 h 140963"/>
              <a:gd name="connsiteX1" fmla="*/ 70397 w 140963"/>
              <a:gd name="connsiteY1" fmla="*/ 140846 h 140963"/>
              <a:gd name="connsiteX2" fmla="*/ -86 w 140963"/>
              <a:gd name="connsiteY2" fmla="*/ 70363 h 140963"/>
              <a:gd name="connsiteX3" fmla="*/ 70397 w 140963"/>
              <a:gd name="connsiteY3" fmla="*/ -119 h 140963"/>
              <a:gd name="connsiteX4" fmla="*/ 140879 w 140963"/>
              <a:gd name="connsiteY4" fmla="*/ 7036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63"/>
                </a:moveTo>
                <a:cubicBezTo>
                  <a:pt x="140879" y="109287"/>
                  <a:pt x="109324" y="140846"/>
                  <a:pt x="70397" y="140846"/>
                </a:cubicBezTo>
                <a:cubicBezTo>
                  <a:pt x="31470" y="140846"/>
                  <a:pt x="-86" y="109293"/>
                  <a:pt x="-86" y="70363"/>
                </a:cubicBezTo>
                <a:cubicBezTo>
                  <a:pt x="-86" y="31440"/>
                  <a:pt x="31470" y="-119"/>
                  <a:pt x="70397" y="-119"/>
                </a:cubicBezTo>
                <a:cubicBezTo>
                  <a:pt x="109324" y="-119"/>
                  <a:pt x="140879" y="31433"/>
                  <a:pt x="140879" y="7036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63332507-6595-CC6B-877C-FC210A6B3BD8}"/>
              </a:ext>
            </a:extLst>
          </p:cNvPr>
          <p:cNvSpPr/>
          <p:nvPr/>
        </p:nvSpPr>
        <p:spPr>
          <a:xfrm>
            <a:off x="11498674" y="5647421"/>
            <a:ext cx="140963" cy="140963"/>
          </a:xfrm>
          <a:custGeom>
            <a:avLst/>
            <a:gdLst>
              <a:gd name="connsiteX0" fmla="*/ 140880 w 140963"/>
              <a:gd name="connsiteY0" fmla="*/ 70367 h 140963"/>
              <a:gd name="connsiteX1" fmla="*/ 70398 w 140963"/>
              <a:gd name="connsiteY1" fmla="*/ 140849 h 140963"/>
              <a:gd name="connsiteX2" fmla="*/ -85 w 140963"/>
              <a:gd name="connsiteY2" fmla="*/ 70367 h 140963"/>
              <a:gd name="connsiteX3" fmla="*/ 70398 w 140963"/>
              <a:gd name="connsiteY3" fmla="*/ -116 h 140963"/>
              <a:gd name="connsiteX4" fmla="*/ 140880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67"/>
                </a:moveTo>
                <a:cubicBezTo>
                  <a:pt x="140880" y="109290"/>
                  <a:pt x="109324" y="140849"/>
                  <a:pt x="70398" y="140849"/>
                </a:cubicBezTo>
                <a:cubicBezTo>
                  <a:pt x="31471" y="140849"/>
                  <a:pt x="-85" y="109297"/>
                  <a:pt x="-85" y="70367"/>
                </a:cubicBezTo>
                <a:cubicBezTo>
                  <a:pt x="-85" y="31443"/>
                  <a:pt x="31471" y="-116"/>
                  <a:pt x="70398" y="-116"/>
                </a:cubicBezTo>
                <a:cubicBezTo>
                  <a:pt x="109324" y="-116"/>
                  <a:pt x="140880" y="31437"/>
                  <a:pt x="140880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702AFA9A-55A1-89EA-02C8-0721FF6350AF}"/>
              </a:ext>
            </a:extLst>
          </p:cNvPr>
          <p:cNvSpPr/>
          <p:nvPr/>
        </p:nvSpPr>
        <p:spPr>
          <a:xfrm>
            <a:off x="11122516" y="5647421"/>
            <a:ext cx="140963" cy="140963"/>
          </a:xfrm>
          <a:custGeom>
            <a:avLst/>
            <a:gdLst>
              <a:gd name="connsiteX0" fmla="*/ 140881 w 140963"/>
              <a:gd name="connsiteY0" fmla="*/ 70367 h 140963"/>
              <a:gd name="connsiteX1" fmla="*/ 70398 w 140963"/>
              <a:gd name="connsiteY1" fmla="*/ 140849 h 140963"/>
              <a:gd name="connsiteX2" fmla="*/ -84 w 140963"/>
              <a:gd name="connsiteY2" fmla="*/ 70367 h 140963"/>
              <a:gd name="connsiteX3" fmla="*/ 70398 w 140963"/>
              <a:gd name="connsiteY3" fmla="*/ -116 h 140963"/>
              <a:gd name="connsiteX4" fmla="*/ 140881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7"/>
                </a:moveTo>
                <a:cubicBezTo>
                  <a:pt x="140881" y="109290"/>
                  <a:pt x="109325" y="140849"/>
                  <a:pt x="70398" y="140849"/>
                </a:cubicBezTo>
                <a:cubicBezTo>
                  <a:pt x="31472" y="140849"/>
                  <a:pt x="-84" y="109297"/>
                  <a:pt x="-84" y="70367"/>
                </a:cubicBezTo>
                <a:cubicBezTo>
                  <a:pt x="-84" y="31443"/>
                  <a:pt x="31472" y="-116"/>
                  <a:pt x="70398" y="-116"/>
                </a:cubicBezTo>
                <a:cubicBezTo>
                  <a:pt x="109325" y="-116"/>
                  <a:pt x="140881" y="31437"/>
                  <a:pt x="140881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367870F2-E0A5-E0CA-6BB6-396071967183}"/>
              </a:ext>
            </a:extLst>
          </p:cNvPr>
          <p:cNvSpPr/>
          <p:nvPr/>
        </p:nvSpPr>
        <p:spPr>
          <a:xfrm>
            <a:off x="10840440" y="5122944"/>
            <a:ext cx="140963" cy="140963"/>
          </a:xfrm>
          <a:custGeom>
            <a:avLst/>
            <a:gdLst>
              <a:gd name="connsiteX0" fmla="*/ 140878 w 140963"/>
              <a:gd name="connsiteY0" fmla="*/ 70369 h 140963"/>
              <a:gd name="connsiteX1" fmla="*/ 70395 w 140963"/>
              <a:gd name="connsiteY1" fmla="*/ 140851 h 140963"/>
              <a:gd name="connsiteX2" fmla="*/ -87 w 140963"/>
              <a:gd name="connsiteY2" fmla="*/ 70369 h 140963"/>
              <a:gd name="connsiteX3" fmla="*/ 70395 w 140963"/>
              <a:gd name="connsiteY3" fmla="*/ -114 h 140963"/>
              <a:gd name="connsiteX4" fmla="*/ 140878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69"/>
                </a:moveTo>
                <a:cubicBezTo>
                  <a:pt x="140878" y="109292"/>
                  <a:pt x="109322" y="140851"/>
                  <a:pt x="70395" y="140851"/>
                </a:cubicBezTo>
                <a:cubicBezTo>
                  <a:pt x="31468" y="140851"/>
                  <a:pt x="-87" y="109299"/>
                  <a:pt x="-87" y="70369"/>
                </a:cubicBezTo>
                <a:cubicBezTo>
                  <a:pt x="-87" y="31445"/>
                  <a:pt x="31468" y="-114"/>
                  <a:pt x="70395" y="-114"/>
                </a:cubicBezTo>
                <a:cubicBezTo>
                  <a:pt x="109322" y="-114"/>
                  <a:pt x="140878" y="31439"/>
                  <a:pt x="140878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E38771A1-5A58-C57C-E2A9-B0FF327DDA46}"/>
              </a:ext>
            </a:extLst>
          </p:cNvPr>
          <p:cNvSpPr/>
          <p:nvPr/>
        </p:nvSpPr>
        <p:spPr>
          <a:xfrm>
            <a:off x="11494271" y="4384839"/>
            <a:ext cx="140963" cy="140963"/>
          </a:xfrm>
          <a:custGeom>
            <a:avLst/>
            <a:gdLst>
              <a:gd name="connsiteX0" fmla="*/ 140883 w 140963"/>
              <a:gd name="connsiteY0" fmla="*/ 70360 h 140963"/>
              <a:gd name="connsiteX1" fmla="*/ 70400 w 140963"/>
              <a:gd name="connsiteY1" fmla="*/ 140843 h 140963"/>
              <a:gd name="connsiteX2" fmla="*/ -82 w 140963"/>
              <a:gd name="connsiteY2" fmla="*/ 70360 h 140963"/>
              <a:gd name="connsiteX3" fmla="*/ 70400 w 140963"/>
              <a:gd name="connsiteY3" fmla="*/ -122 h 140963"/>
              <a:gd name="connsiteX4" fmla="*/ 140883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60"/>
                </a:moveTo>
                <a:cubicBezTo>
                  <a:pt x="140883" y="109284"/>
                  <a:pt x="109327" y="140843"/>
                  <a:pt x="70400" y="140843"/>
                </a:cubicBezTo>
                <a:cubicBezTo>
                  <a:pt x="31474" y="140843"/>
                  <a:pt x="-82" y="109290"/>
                  <a:pt x="-82" y="70360"/>
                </a:cubicBezTo>
                <a:cubicBezTo>
                  <a:pt x="-82" y="31437"/>
                  <a:pt x="31474" y="-122"/>
                  <a:pt x="70400" y="-122"/>
                </a:cubicBezTo>
                <a:cubicBezTo>
                  <a:pt x="109327" y="-122"/>
                  <a:pt x="140883" y="31430"/>
                  <a:pt x="140883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68ED2764-0C4A-994F-EF25-1A5E7B221C07}"/>
              </a:ext>
            </a:extLst>
          </p:cNvPr>
          <p:cNvSpPr/>
          <p:nvPr/>
        </p:nvSpPr>
        <p:spPr>
          <a:xfrm>
            <a:off x="10493143" y="4541354"/>
            <a:ext cx="140963" cy="140963"/>
          </a:xfrm>
          <a:custGeom>
            <a:avLst/>
            <a:gdLst>
              <a:gd name="connsiteX0" fmla="*/ 140875 w 140963"/>
              <a:gd name="connsiteY0" fmla="*/ 70365 h 140963"/>
              <a:gd name="connsiteX1" fmla="*/ 70393 w 140963"/>
              <a:gd name="connsiteY1" fmla="*/ 140848 h 140963"/>
              <a:gd name="connsiteX2" fmla="*/ -90 w 140963"/>
              <a:gd name="connsiteY2" fmla="*/ 70365 h 140963"/>
              <a:gd name="connsiteX3" fmla="*/ 70393 w 140963"/>
              <a:gd name="connsiteY3" fmla="*/ -117 h 140963"/>
              <a:gd name="connsiteX4" fmla="*/ 140875 w 140963"/>
              <a:gd name="connsiteY4" fmla="*/ 70365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5"/>
                </a:moveTo>
                <a:cubicBezTo>
                  <a:pt x="140875" y="109289"/>
                  <a:pt x="109320" y="140848"/>
                  <a:pt x="70393" y="140848"/>
                </a:cubicBezTo>
                <a:cubicBezTo>
                  <a:pt x="31466" y="140848"/>
                  <a:pt x="-90" y="109295"/>
                  <a:pt x="-90" y="70365"/>
                </a:cubicBezTo>
                <a:cubicBezTo>
                  <a:pt x="-90" y="31442"/>
                  <a:pt x="31466" y="-117"/>
                  <a:pt x="70393" y="-117"/>
                </a:cubicBezTo>
                <a:cubicBezTo>
                  <a:pt x="109320" y="-117"/>
                  <a:pt x="140875" y="31435"/>
                  <a:pt x="140875" y="70365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A8E6F1E6-B17C-26A8-EEDE-B1AF80C1C747}"/>
              </a:ext>
            </a:extLst>
          </p:cNvPr>
          <p:cNvSpPr/>
          <p:nvPr/>
        </p:nvSpPr>
        <p:spPr>
          <a:xfrm>
            <a:off x="10419333" y="5194008"/>
            <a:ext cx="140963" cy="140963"/>
          </a:xfrm>
          <a:custGeom>
            <a:avLst/>
            <a:gdLst>
              <a:gd name="connsiteX0" fmla="*/ 140877 w 140963"/>
              <a:gd name="connsiteY0" fmla="*/ 70367 h 140963"/>
              <a:gd name="connsiteX1" fmla="*/ 70394 w 140963"/>
              <a:gd name="connsiteY1" fmla="*/ 140849 h 140963"/>
              <a:gd name="connsiteX2" fmla="*/ -89 w 140963"/>
              <a:gd name="connsiteY2" fmla="*/ 70367 h 140963"/>
              <a:gd name="connsiteX3" fmla="*/ 70394 w 140963"/>
              <a:gd name="connsiteY3" fmla="*/ -116 h 140963"/>
              <a:gd name="connsiteX4" fmla="*/ 140877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7"/>
                </a:moveTo>
                <a:cubicBezTo>
                  <a:pt x="140877" y="109290"/>
                  <a:pt x="109321" y="140849"/>
                  <a:pt x="70394" y="140849"/>
                </a:cubicBezTo>
                <a:cubicBezTo>
                  <a:pt x="31467" y="140849"/>
                  <a:pt x="-89" y="109297"/>
                  <a:pt x="-89" y="70367"/>
                </a:cubicBezTo>
                <a:cubicBezTo>
                  <a:pt x="-89" y="31443"/>
                  <a:pt x="31467" y="-116"/>
                  <a:pt x="70394" y="-116"/>
                </a:cubicBezTo>
                <a:cubicBezTo>
                  <a:pt x="109321" y="-116"/>
                  <a:pt x="140877" y="31437"/>
                  <a:pt x="140877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3CB8BC21-CB36-A60B-4C80-93151AB526AF}"/>
              </a:ext>
            </a:extLst>
          </p:cNvPr>
          <p:cNvSpPr/>
          <p:nvPr/>
        </p:nvSpPr>
        <p:spPr>
          <a:xfrm>
            <a:off x="10045136" y="4566641"/>
            <a:ext cx="140963" cy="140963"/>
          </a:xfrm>
          <a:custGeom>
            <a:avLst/>
            <a:gdLst>
              <a:gd name="connsiteX0" fmla="*/ 140871 w 140963"/>
              <a:gd name="connsiteY0" fmla="*/ 70365 h 140963"/>
              <a:gd name="connsiteX1" fmla="*/ 70389 w 140963"/>
              <a:gd name="connsiteY1" fmla="*/ 140847 h 140963"/>
              <a:gd name="connsiteX2" fmla="*/ -94 w 140963"/>
              <a:gd name="connsiteY2" fmla="*/ 70365 h 140963"/>
              <a:gd name="connsiteX3" fmla="*/ 70389 w 140963"/>
              <a:gd name="connsiteY3" fmla="*/ -118 h 140963"/>
              <a:gd name="connsiteX4" fmla="*/ 140871 w 140963"/>
              <a:gd name="connsiteY4" fmla="*/ 70365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1" y="70365"/>
                </a:moveTo>
                <a:cubicBezTo>
                  <a:pt x="140871" y="109288"/>
                  <a:pt x="109315" y="140847"/>
                  <a:pt x="70389" y="140847"/>
                </a:cubicBezTo>
                <a:cubicBezTo>
                  <a:pt x="31462" y="140847"/>
                  <a:pt x="-94" y="109295"/>
                  <a:pt x="-94" y="70365"/>
                </a:cubicBezTo>
                <a:cubicBezTo>
                  <a:pt x="-94" y="31441"/>
                  <a:pt x="31462" y="-118"/>
                  <a:pt x="70389" y="-118"/>
                </a:cubicBezTo>
                <a:cubicBezTo>
                  <a:pt x="109315" y="-118"/>
                  <a:pt x="140871" y="31435"/>
                  <a:pt x="140871" y="70365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4AEB7B7D-541F-B90A-3986-7B0A30A2F596}"/>
              </a:ext>
            </a:extLst>
          </p:cNvPr>
          <p:cNvSpPr/>
          <p:nvPr/>
        </p:nvSpPr>
        <p:spPr>
          <a:xfrm>
            <a:off x="11323543" y="4534814"/>
            <a:ext cx="140963" cy="140963"/>
          </a:xfrm>
          <a:custGeom>
            <a:avLst/>
            <a:gdLst>
              <a:gd name="connsiteX0" fmla="*/ 140881 w 140963"/>
              <a:gd name="connsiteY0" fmla="*/ 70365 h 140963"/>
              <a:gd name="connsiteX1" fmla="*/ 70399 w 140963"/>
              <a:gd name="connsiteY1" fmla="*/ 140848 h 140963"/>
              <a:gd name="connsiteX2" fmla="*/ -84 w 140963"/>
              <a:gd name="connsiteY2" fmla="*/ 70365 h 140963"/>
              <a:gd name="connsiteX3" fmla="*/ 70399 w 140963"/>
              <a:gd name="connsiteY3" fmla="*/ -117 h 140963"/>
              <a:gd name="connsiteX4" fmla="*/ 140881 w 140963"/>
              <a:gd name="connsiteY4" fmla="*/ 70365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5"/>
                </a:moveTo>
                <a:cubicBezTo>
                  <a:pt x="140881" y="109289"/>
                  <a:pt x="109325" y="140848"/>
                  <a:pt x="70399" y="140848"/>
                </a:cubicBezTo>
                <a:cubicBezTo>
                  <a:pt x="31472" y="140848"/>
                  <a:pt x="-84" y="109296"/>
                  <a:pt x="-84" y="70365"/>
                </a:cubicBezTo>
                <a:cubicBezTo>
                  <a:pt x="-84" y="31442"/>
                  <a:pt x="31472" y="-117"/>
                  <a:pt x="70399" y="-117"/>
                </a:cubicBezTo>
                <a:cubicBezTo>
                  <a:pt x="109325" y="-117"/>
                  <a:pt x="140881" y="31435"/>
                  <a:pt x="140881" y="70365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11746CC5-B064-301C-6433-A8ED91E938D0}"/>
              </a:ext>
            </a:extLst>
          </p:cNvPr>
          <p:cNvSpPr/>
          <p:nvPr/>
        </p:nvSpPr>
        <p:spPr>
          <a:xfrm>
            <a:off x="11141873" y="4342986"/>
            <a:ext cx="140963" cy="140963"/>
          </a:xfrm>
          <a:custGeom>
            <a:avLst/>
            <a:gdLst>
              <a:gd name="connsiteX0" fmla="*/ 140879 w 140963"/>
              <a:gd name="connsiteY0" fmla="*/ 70363 h 140963"/>
              <a:gd name="connsiteX1" fmla="*/ 70396 w 140963"/>
              <a:gd name="connsiteY1" fmla="*/ 140846 h 140963"/>
              <a:gd name="connsiteX2" fmla="*/ -86 w 140963"/>
              <a:gd name="connsiteY2" fmla="*/ 70363 h 140963"/>
              <a:gd name="connsiteX3" fmla="*/ 70396 w 140963"/>
              <a:gd name="connsiteY3" fmla="*/ -119 h 140963"/>
              <a:gd name="connsiteX4" fmla="*/ 140879 w 140963"/>
              <a:gd name="connsiteY4" fmla="*/ 7036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63"/>
                </a:moveTo>
                <a:cubicBezTo>
                  <a:pt x="140879" y="109287"/>
                  <a:pt x="109323" y="140846"/>
                  <a:pt x="70396" y="140846"/>
                </a:cubicBezTo>
                <a:cubicBezTo>
                  <a:pt x="31470" y="140846"/>
                  <a:pt x="-86" y="109293"/>
                  <a:pt x="-86" y="70363"/>
                </a:cubicBezTo>
                <a:cubicBezTo>
                  <a:pt x="-86" y="31440"/>
                  <a:pt x="31470" y="-119"/>
                  <a:pt x="70396" y="-119"/>
                </a:cubicBezTo>
                <a:cubicBezTo>
                  <a:pt x="109323" y="-119"/>
                  <a:pt x="140879" y="31433"/>
                  <a:pt x="140879" y="7036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3838AE8D-CD99-C174-7FE3-F758C85FC761}"/>
              </a:ext>
            </a:extLst>
          </p:cNvPr>
          <p:cNvSpPr/>
          <p:nvPr/>
        </p:nvSpPr>
        <p:spPr>
          <a:xfrm>
            <a:off x="10575063" y="5762954"/>
            <a:ext cx="140963" cy="140963"/>
          </a:xfrm>
          <a:custGeom>
            <a:avLst/>
            <a:gdLst>
              <a:gd name="connsiteX0" fmla="*/ 140874 w 140963"/>
              <a:gd name="connsiteY0" fmla="*/ 70367 h 140963"/>
              <a:gd name="connsiteX1" fmla="*/ 70392 w 140963"/>
              <a:gd name="connsiteY1" fmla="*/ 140850 h 140963"/>
              <a:gd name="connsiteX2" fmla="*/ -91 w 140963"/>
              <a:gd name="connsiteY2" fmla="*/ 70367 h 140963"/>
              <a:gd name="connsiteX3" fmla="*/ 70392 w 140963"/>
              <a:gd name="connsiteY3" fmla="*/ -115 h 140963"/>
              <a:gd name="connsiteX4" fmla="*/ 140874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67"/>
                </a:moveTo>
                <a:cubicBezTo>
                  <a:pt x="140874" y="109291"/>
                  <a:pt x="109319" y="140850"/>
                  <a:pt x="70392" y="140850"/>
                </a:cubicBezTo>
                <a:cubicBezTo>
                  <a:pt x="31465" y="140850"/>
                  <a:pt x="-91" y="109297"/>
                  <a:pt x="-91" y="70367"/>
                </a:cubicBezTo>
                <a:cubicBezTo>
                  <a:pt x="-91" y="31444"/>
                  <a:pt x="31465" y="-115"/>
                  <a:pt x="70392" y="-115"/>
                </a:cubicBezTo>
                <a:cubicBezTo>
                  <a:pt x="109319" y="-115"/>
                  <a:pt x="140874" y="31437"/>
                  <a:pt x="140874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8AA57763-B6D9-4F2E-8854-EEFDB0A45424}"/>
              </a:ext>
            </a:extLst>
          </p:cNvPr>
          <p:cNvSpPr/>
          <p:nvPr/>
        </p:nvSpPr>
        <p:spPr>
          <a:xfrm>
            <a:off x="9920186" y="5824863"/>
            <a:ext cx="140963" cy="140963"/>
          </a:xfrm>
          <a:custGeom>
            <a:avLst/>
            <a:gdLst>
              <a:gd name="connsiteX0" fmla="*/ 140871 w 140963"/>
              <a:gd name="connsiteY0" fmla="*/ 70373 h 140963"/>
              <a:gd name="connsiteX1" fmla="*/ 70389 w 140963"/>
              <a:gd name="connsiteY1" fmla="*/ 140856 h 140963"/>
              <a:gd name="connsiteX2" fmla="*/ -94 w 140963"/>
              <a:gd name="connsiteY2" fmla="*/ 70373 h 140963"/>
              <a:gd name="connsiteX3" fmla="*/ 70389 w 140963"/>
              <a:gd name="connsiteY3" fmla="*/ -109 h 140963"/>
              <a:gd name="connsiteX4" fmla="*/ 140871 w 140963"/>
              <a:gd name="connsiteY4" fmla="*/ 7037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1" y="70373"/>
                </a:moveTo>
                <a:cubicBezTo>
                  <a:pt x="140871" y="109297"/>
                  <a:pt x="109315" y="140856"/>
                  <a:pt x="70389" y="140856"/>
                </a:cubicBezTo>
                <a:cubicBezTo>
                  <a:pt x="31462" y="140856"/>
                  <a:pt x="-94" y="109304"/>
                  <a:pt x="-94" y="70373"/>
                </a:cubicBezTo>
                <a:cubicBezTo>
                  <a:pt x="-94" y="31450"/>
                  <a:pt x="31462" y="-109"/>
                  <a:pt x="70389" y="-109"/>
                </a:cubicBezTo>
                <a:cubicBezTo>
                  <a:pt x="109315" y="-109"/>
                  <a:pt x="140871" y="31443"/>
                  <a:pt x="140871" y="7037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C7656B2B-76D9-A93A-4BD4-FDEA06EF5438}"/>
              </a:ext>
            </a:extLst>
          </p:cNvPr>
          <p:cNvSpPr/>
          <p:nvPr/>
        </p:nvSpPr>
        <p:spPr>
          <a:xfrm>
            <a:off x="11354585" y="5464748"/>
            <a:ext cx="140963" cy="140963"/>
          </a:xfrm>
          <a:custGeom>
            <a:avLst/>
            <a:gdLst>
              <a:gd name="connsiteX0" fmla="*/ 140880 w 140963"/>
              <a:gd name="connsiteY0" fmla="*/ 70369 h 140963"/>
              <a:gd name="connsiteX1" fmla="*/ 70398 w 140963"/>
              <a:gd name="connsiteY1" fmla="*/ 140852 h 140963"/>
              <a:gd name="connsiteX2" fmla="*/ -85 w 140963"/>
              <a:gd name="connsiteY2" fmla="*/ 70369 h 140963"/>
              <a:gd name="connsiteX3" fmla="*/ 70398 w 140963"/>
              <a:gd name="connsiteY3" fmla="*/ -113 h 140963"/>
              <a:gd name="connsiteX4" fmla="*/ 140880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69"/>
                </a:moveTo>
                <a:cubicBezTo>
                  <a:pt x="140880" y="109293"/>
                  <a:pt x="109324" y="140852"/>
                  <a:pt x="70398" y="140852"/>
                </a:cubicBezTo>
                <a:cubicBezTo>
                  <a:pt x="31471" y="140852"/>
                  <a:pt x="-85" y="109300"/>
                  <a:pt x="-85" y="70369"/>
                </a:cubicBezTo>
                <a:cubicBezTo>
                  <a:pt x="-85" y="31446"/>
                  <a:pt x="31471" y="-113"/>
                  <a:pt x="70398" y="-113"/>
                </a:cubicBezTo>
                <a:cubicBezTo>
                  <a:pt x="109324" y="-113"/>
                  <a:pt x="140880" y="31439"/>
                  <a:pt x="140880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85FA5515-58D2-D867-E02E-23407AD0E6E7}"/>
              </a:ext>
            </a:extLst>
          </p:cNvPr>
          <p:cNvSpPr/>
          <p:nvPr/>
        </p:nvSpPr>
        <p:spPr>
          <a:xfrm>
            <a:off x="11505606" y="4778960"/>
            <a:ext cx="140963" cy="140963"/>
          </a:xfrm>
          <a:custGeom>
            <a:avLst/>
            <a:gdLst>
              <a:gd name="connsiteX0" fmla="*/ 140883 w 140963"/>
              <a:gd name="connsiteY0" fmla="*/ 70366 h 140963"/>
              <a:gd name="connsiteX1" fmla="*/ 70401 w 140963"/>
              <a:gd name="connsiteY1" fmla="*/ 140849 h 140963"/>
              <a:gd name="connsiteX2" fmla="*/ -82 w 140963"/>
              <a:gd name="connsiteY2" fmla="*/ 70366 h 140963"/>
              <a:gd name="connsiteX3" fmla="*/ 70401 w 140963"/>
              <a:gd name="connsiteY3" fmla="*/ -117 h 140963"/>
              <a:gd name="connsiteX4" fmla="*/ 140883 w 140963"/>
              <a:gd name="connsiteY4" fmla="*/ 70366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66"/>
                </a:moveTo>
                <a:cubicBezTo>
                  <a:pt x="140883" y="109289"/>
                  <a:pt x="109328" y="140849"/>
                  <a:pt x="70401" y="140849"/>
                </a:cubicBezTo>
                <a:cubicBezTo>
                  <a:pt x="31474" y="140849"/>
                  <a:pt x="-82" y="109296"/>
                  <a:pt x="-82" y="70366"/>
                </a:cubicBezTo>
                <a:cubicBezTo>
                  <a:pt x="-82" y="31442"/>
                  <a:pt x="31474" y="-117"/>
                  <a:pt x="70401" y="-117"/>
                </a:cubicBezTo>
                <a:cubicBezTo>
                  <a:pt x="109328" y="-117"/>
                  <a:pt x="140883" y="31436"/>
                  <a:pt x="140883" y="70366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2160B103-364F-0619-6648-B274600295A9}"/>
              </a:ext>
            </a:extLst>
          </p:cNvPr>
          <p:cNvSpPr/>
          <p:nvPr/>
        </p:nvSpPr>
        <p:spPr>
          <a:xfrm>
            <a:off x="11299303" y="5626494"/>
            <a:ext cx="140963" cy="140963"/>
          </a:xfrm>
          <a:custGeom>
            <a:avLst/>
            <a:gdLst>
              <a:gd name="connsiteX0" fmla="*/ 140880 w 140963"/>
              <a:gd name="connsiteY0" fmla="*/ 70371 h 140963"/>
              <a:gd name="connsiteX1" fmla="*/ 70397 w 140963"/>
              <a:gd name="connsiteY1" fmla="*/ 140854 h 140963"/>
              <a:gd name="connsiteX2" fmla="*/ -85 w 140963"/>
              <a:gd name="connsiteY2" fmla="*/ 70371 h 140963"/>
              <a:gd name="connsiteX3" fmla="*/ 70397 w 140963"/>
              <a:gd name="connsiteY3" fmla="*/ -111 h 140963"/>
              <a:gd name="connsiteX4" fmla="*/ 140880 w 140963"/>
              <a:gd name="connsiteY4" fmla="*/ 7037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71"/>
                </a:moveTo>
                <a:cubicBezTo>
                  <a:pt x="140880" y="109295"/>
                  <a:pt x="109324" y="140854"/>
                  <a:pt x="70397" y="140854"/>
                </a:cubicBezTo>
                <a:cubicBezTo>
                  <a:pt x="31470" y="140854"/>
                  <a:pt x="-85" y="109302"/>
                  <a:pt x="-85" y="70371"/>
                </a:cubicBezTo>
                <a:cubicBezTo>
                  <a:pt x="-85" y="31448"/>
                  <a:pt x="31470" y="-111"/>
                  <a:pt x="70397" y="-111"/>
                </a:cubicBezTo>
                <a:cubicBezTo>
                  <a:pt x="109324" y="-111"/>
                  <a:pt x="140880" y="31441"/>
                  <a:pt x="140880" y="7037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A7B8217A-0A2D-F8A6-F001-77D873498EA3}"/>
              </a:ext>
            </a:extLst>
          </p:cNvPr>
          <p:cNvSpPr/>
          <p:nvPr/>
        </p:nvSpPr>
        <p:spPr>
          <a:xfrm>
            <a:off x="10728351" y="5660936"/>
            <a:ext cx="140963" cy="140963"/>
          </a:xfrm>
          <a:custGeom>
            <a:avLst/>
            <a:gdLst>
              <a:gd name="connsiteX0" fmla="*/ 140876 w 140963"/>
              <a:gd name="connsiteY0" fmla="*/ 70369 h 140963"/>
              <a:gd name="connsiteX1" fmla="*/ 70393 w 140963"/>
              <a:gd name="connsiteY1" fmla="*/ 140852 h 140963"/>
              <a:gd name="connsiteX2" fmla="*/ -89 w 140963"/>
              <a:gd name="connsiteY2" fmla="*/ 70369 h 140963"/>
              <a:gd name="connsiteX3" fmla="*/ 70393 w 140963"/>
              <a:gd name="connsiteY3" fmla="*/ -113 h 140963"/>
              <a:gd name="connsiteX4" fmla="*/ 140876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6" y="70369"/>
                </a:moveTo>
                <a:cubicBezTo>
                  <a:pt x="140876" y="109293"/>
                  <a:pt x="109320" y="140852"/>
                  <a:pt x="70393" y="140852"/>
                </a:cubicBezTo>
                <a:cubicBezTo>
                  <a:pt x="31466" y="140852"/>
                  <a:pt x="-89" y="109299"/>
                  <a:pt x="-89" y="70369"/>
                </a:cubicBezTo>
                <a:cubicBezTo>
                  <a:pt x="-89" y="31446"/>
                  <a:pt x="31466" y="-113"/>
                  <a:pt x="70393" y="-113"/>
                </a:cubicBezTo>
                <a:cubicBezTo>
                  <a:pt x="109320" y="-113"/>
                  <a:pt x="140876" y="31439"/>
                  <a:pt x="140876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0C9525DB-9DF9-368B-9857-505E1F470877}"/>
              </a:ext>
            </a:extLst>
          </p:cNvPr>
          <p:cNvSpPr/>
          <p:nvPr/>
        </p:nvSpPr>
        <p:spPr>
          <a:xfrm>
            <a:off x="10771513" y="4367836"/>
            <a:ext cx="140963" cy="140963"/>
          </a:xfrm>
          <a:custGeom>
            <a:avLst/>
            <a:gdLst>
              <a:gd name="connsiteX0" fmla="*/ 140876 w 140963"/>
              <a:gd name="connsiteY0" fmla="*/ 70360 h 140963"/>
              <a:gd name="connsiteX1" fmla="*/ 70393 w 140963"/>
              <a:gd name="connsiteY1" fmla="*/ 140842 h 140963"/>
              <a:gd name="connsiteX2" fmla="*/ -90 w 140963"/>
              <a:gd name="connsiteY2" fmla="*/ 70360 h 140963"/>
              <a:gd name="connsiteX3" fmla="*/ 70393 w 140963"/>
              <a:gd name="connsiteY3" fmla="*/ -123 h 140963"/>
              <a:gd name="connsiteX4" fmla="*/ 140876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6" y="70360"/>
                </a:moveTo>
                <a:cubicBezTo>
                  <a:pt x="140876" y="109283"/>
                  <a:pt x="109320" y="140842"/>
                  <a:pt x="70393" y="140842"/>
                </a:cubicBezTo>
                <a:cubicBezTo>
                  <a:pt x="31466" y="140842"/>
                  <a:pt x="-90" y="109290"/>
                  <a:pt x="-90" y="70360"/>
                </a:cubicBezTo>
                <a:cubicBezTo>
                  <a:pt x="-90" y="31436"/>
                  <a:pt x="31466" y="-123"/>
                  <a:pt x="70393" y="-123"/>
                </a:cubicBezTo>
                <a:cubicBezTo>
                  <a:pt x="109320" y="-123"/>
                  <a:pt x="140876" y="31430"/>
                  <a:pt x="140876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0B04EA23-4884-1041-49A4-664E2866EEAE}"/>
              </a:ext>
            </a:extLst>
          </p:cNvPr>
          <p:cNvSpPr/>
          <p:nvPr/>
        </p:nvSpPr>
        <p:spPr>
          <a:xfrm>
            <a:off x="11671058" y="4433232"/>
            <a:ext cx="140963" cy="140963"/>
          </a:xfrm>
          <a:custGeom>
            <a:avLst/>
            <a:gdLst>
              <a:gd name="connsiteX0" fmla="*/ 140882 w 140963"/>
              <a:gd name="connsiteY0" fmla="*/ 70364 h 140963"/>
              <a:gd name="connsiteX1" fmla="*/ 70399 w 140963"/>
              <a:gd name="connsiteY1" fmla="*/ 140847 h 140963"/>
              <a:gd name="connsiteX2" fmla="*/ -83 w 140963"/>
              <a:gd name="connsiteY2" fmla="*/ 70364 h 140963"/>
              <a:gd name="connsiteX3" fmla="*/ 70399 w 140963"/>
              <a:gd name="connsiteY3" fmla="*/ -119 h 140963"/>
              <a:gd name="connsiteX4" fmla="*/ 140882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2" y="70364"/>
                </a:moveTo>
                <a:cubicBezTo>
                  <a:pt x="140882" y="109287"/>
                  <a:pt x="109326" y="140847"/>
                  <a:pt x="70399" y="140847"/>
                </a:cubicBezTo>
                <a:cubicBezTo>
                  <a:pt x="31472" y="140847"/>
                  <a:pt x="-83" y="109294"/>
                  <a:pt x="-83" y="70364"/>
                </a:cubicBezTo>
                <a:cubicBezTo>
                  <a:pt x="-83" y="31441"/>
                  <a:pt x="31472" y="-119"/>
                  <a:pt x="70399" y="-119"/>
                </a:cubicBezTo>
                <a:cubicBezTo>
                  <a:pt x="109326" y="-119"/>
                  <a:pt x="140882" y="31434"/>
                  <a:pt x="140882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10D93F15-8765-5F15-AF8E-AFDC5B66B98B}"/>
              </a:ext>
            </a:extLst>
          </p:cNvPr>
          <p:cNvSpPr/>
          <p:nvPr/>
        </p:nvSpPr>
        <p:spPr>
          <a:xfrm>
            <a:off x="11305712" y="5821375"/>
            <a:ext cx="140963" cy="140963"/>
          </a:xfrm>
          <a:custGeom>
            <a:avLst/>
            <a:gdLst>
              <a:gd name="connsiteX0" fmla="*/ 140881 w 140963"/>
              <a:gd name="connsiteY0" fmla="*/ 70369 h 140963"/>
              <a:gd name="connsiteX1" fmla="*/ 70398 w 140963"/>
              <a:gd name="connsiteY1" fmla="*/ 140851 h 140963"/>
              <a:gd name="connsiteX2" fmla="*/ -85 w 140963"/>
              <a:gd name="connsiteY2" fmla="*/ 70369 h 140963"/>
              <a:gd name="connsiteX3" fmla="*/ 70398 w 140963"/>
              <a:gd name="connsiteY3" fmla="*/ -114 h 140963"/>
              <a:gd name="connsiteX4" fmla="*/ 140881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9"/>
                </a:moveTo>
                <a:cubicBezTo>
                  <a:pt x="140881" y="109292"/>
                  <a:pt x="109325" y="140851"/>
                  <a:pt x="70398" y="140851"/>
                </a:cubicBezTo>
                <a:cubicBezTo>
                  <a:pt x="31471" y="140851"/>
                  <a:pt x="-85" y="109299"/>
                  <a:pt x="-85" y="70369"/>
                </a:cubicBezTo>
                <a:cubicBezTo>
                  <a:pt x="-85" y="31445"/>
                  <a:pt x="31471" y="-114"/>
                  <a:pt x="70398" y="-114"/>
                </a:cubicBezTo>
                <a:cubicBezTo>
                  <a:pt x="109325" y="-114"/>
                  <a:pt x="140881" y="31439"/>
                  <a:pt x="140881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9678E6B3-AF0C-01A9-8D4B-C10075435F3A}"/>
              </a:ext>
            </a:extLst>
          </p:cNvPr>
          <p:cNvSpPr/>
          <p:nvPr/>
        </p:nvSpPr>
        <p:spPr>
          <a:xfrm>
            <a:off x="10712700" y="4745390"/>
            <a:ext cx="140963" cy="140963"/>
          </a:xfrm>
          <a:custGeom>
            <a:avLst/>
            <a:gdLst>
              <a:gd name="connsiteX0" fmla="*/ 140877 w 140963"/>
              <a:gd name="connsiteY0" fmla="*/ 70361 h 140963"/>
              <a:gd name="connsiteX1" fmla="*/ 70395 w 140963"/>
              <a:gd name="connsiteY1" fmla="*/ 140843 h 140963"/>
              <a:gd name="connsiteX2" fmla="*/ -88 w 140963"/>
              <a:gd name="connsiteY2" fmla="*/ 70361 h 140963"/>
              <a:gd name="connsiteX3" fmla="*/ 70395 w 140963"/>
              <a:gd name="connsiteY3" fmla="*/ -122 h 140963"/>
              <a:gd name="connsiteX4" fmla="*/ 140877 w 140963"/>
              <a:gd name="connsiteY4" fmla="*/ 7036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1"/>
                </a:moveTo>
                <a:cubicBezTo>
                  <a:pt x="140877" y="109284"/>
                  <a:pt x="109321" y="140843"/>
                  <a:pt x="70395" y="140843"/>
                </a:cubicBezTo>
                <a:cubicBezTo>
                  <a:pt x="31468" y="140843"/>
                  <a:pt x="-88" y="109291"/>
                  <a:pt x="-88" y="70361"/>
                </a:cubicBezTo>
                <a:cubicBezTo>
                  <a:pt x="-88" y="31437"/>
                  <a:pt x="31468" y="-122"/>
                  <a:pt x="70395" y="-122"/>
                </a:cubicBezTo>
                <a:cubicBezTo>
                  <a:pt x="109321" y="-122"/>
                  <a:pt x="140877" y="31431"/>
                  <a:pt x="140877" y="7036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42C42E5F-30EA-BFA3-4AE8-8D64DE754D9E}"/>
              </a:ext>
            </a:extLst>
          </p:cNvPr>
          <p:cNvSpPr/>
          <p:nvPr/>
        </p:nvSpPr>
        <p:spPr>
          <a:xfrm>
            <a:off x="11158658" y="5458208"/>
            <a:ext cx="140963" cy="140963"/>
          </a:xfrm>
          <a:custGeom>
            <a:avLst/>
            <a:gdLst>
              <a:gd name="connsiteX0" fmla="*/ 140878 w 140963"/>
              <a:gd name="connsiteY0" fmla="*/ 70370 h 140963"/>
              <a:gd name="connsiteX1" fmla="*/ 70396 w 140963"/>
              <a:gd name="connsiteY1" fmla="*/ 140852 h 140963"/>
              <a:gd name="connsiteX2" fmla="*/ -87 w 140963"/>
              <a:gd name="connsiteY2" fmla="*/ 70370 h 140963"/>
              <a:gd name="connsiteX3" fmla="*/ 70396 w 140963"/>
              <a:gd name="connsiteY3" fmla="*/ -113 h 140963"/>
              <a:gd name="connsiteX4" fmla="*/ 140878 w 140963"/>
              <a:gd name="connsiteY4" fmla="*/ 7037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70"/>
                </a:moveTo>
                <a:cubicBezTo>
                  <a:pt x="140878" y="109293"/>
                  <a:pt x="109322" y="140852"/>
                  <a:pt x="70396" y="140852"/>
                </a:cubicBezTo>
                <a:cubicBezTo>
                  <a:pt x="31469" y="140852"/>
                  <a:pt x="-87" y="109300"/>
                  <a:pt x="-87" y="70370"/>
                </a:cubicBezTo>
                <a:cubicBezTo>
                  <a:pt x="-87" y="31446"/>
                  <a:pt x="31469" y="-113"/>
                  <a:pt x="70396" y="-113"/>
                </a:cubicBezTo>
                <a:cubicBezTo>
                  <a:pt x="109322" y="-113"/>
                  <a:pt x="140878" y="31440"/>
                  <a:pt x="140878" y="7037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DD9EF4D5-F023-6F1A-C22F-02C6BE4561BD}"/>
              </a:ext>
            </a:extLst>
          </p:cNvPr>
          <p:cNvSpPr/>
          <p:nvPr/>
        </p:nvSpPr>
        <p:spPr>
          <a:xfrm>
            <a:off x="11559493" y="5184852"/>
            <a:ext cx="140963" cy="140963"/>
          </a:xfrm>
          <a:custGeom>
            <a:avLst/>
            <a:gdLst>
              <a:gd name="connsiteX0" fmla="*/ 140882 w 140963"/>
              <a:gd name="connsiteY0" fmla="*/ 70368 h 140963"/>
              <a:gd name="connsiteX1" fmla="*/ 70400 w 140963"/>
              <a:gd name="connsiteY1" fmla="*/ 140851 h 140963"/>
              <a:gd name="connsiteX2" fmla="*/ -83 w 140963"/>
              <a:gd name="connsiteY2" fmla="*/ 70368 h 140963"/>
              <a:gd name="connsiteX3" fmla="*/ 70400 w 140963"/>
              <a:gd name="connsiteY3" fmla="*/ -114 h 140963"/>
              <a:gd name="connsiteX4" fmla="*/ 140882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2" y="70368"/>
                </a:moveTo>
                <a:cubicBezTo>
                  <a:pt x="140882" y="109292"/>
                  <a:pt x="109326" y="140851"/>
                  <a:pt x="70400" y="140851"/>
                </a:cubicBezTo>
                <a:cubicBezTo>
                  <a:pt x="31473" y="140851"/>
                  <a:pt x="-83" y="109298"/>
                  <a:pt x="-83" y="70368"/>
                </a:cubicBezTo>
                <a:cubicBezTo>
                  <a:pt x="-83" y="31445"/>
                  <a:pt x="31473" y="-114"/>
                  <a:pt x="70400" y="-114"/>
                </a:cubicBezTo>
                <a:cubicBezTo>
                  <a:pt x="109326" y="-114"/>
                  <a:pt x="140882" y="31438"/>
                  <a:pt x="140882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03DDA59E-79CE-B9B4-D5E4-61347BB10788}"/>
              </a:ext>
            </a:extLst>
          </p:cNvPr>
          <p:cNvSpPr/>
          <p:nvPr/>
        </p:nvSpPr>
        <p:spPr>
          <a:xfrm>
            <a:off x="10542147" y="4725771"/>
            <a:ext cx="140963" cy="140963"/>
          </a:xfrm>
          <a:custGeom>
            <a:avLst/>
            <a:gdLst>
              <a:gd name="connsiteX0" fmla="*/ 140874 w 140963"/>
              <a:gd name="connsiteY0" fmla="*/ 70362 h 140963"/>
              <a:gd name="connsiteX1" fmla="*/ 70391 w 140963"/>
              <a:gd name="connsiteY1" fmla="*/ 140844 h 140963"/>
              <a:gd name="connsiteX2" fmla="*/ -91 w 140963"/>
              <a:gd name="connsiteY2" fmla="*/ 70362 h 140963"/>
              <a:gd name="connsiteX3" fmla="*/ 70391 w 140963"/>
              <a:gd name="connsiteY3" fmla="*/ -121 h 140963"/>
              <a:gd name="connsiteX4" fmla="*/ 140874 w 140963"/>
              <a:gd name="connsiteY4" fmla="*/ 70362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4" y="70362"/>
                </a:moveTo>
                <a:cubicBezTo>
                  <a:pt x="140874" y="109285"/>
                  <a:pt x="109318" y="140844"/>
                  <a:pt x="70391" y="140844"/>
                </a:cubicBezTo>
                <a:cubicBezTo>
                  <a:pt x="31465" y="140844"/>
                  <a:pt x="-91" y="109292"/>
                  <a:pt x="-91" y="70362"/>
                </a:cubicBezTo>
                <a:cubicBezTo>
                  <a:pt x="-91" y="31438"/>
                  <a:pt x="31465" y="-121"/>
                  <a:pt x="70391" y="-121"/>
                </a:cubicBezTo>
                <a:cubicBezTo>
                  <a:pt x="109318" y="-121"/>
                  <a:pt x="140874" y="31431"/>
                  <a:pt x="140874" y="70362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F25D5315-8F98-44D2-4D3D-F2CC33681A37}"/>
              </a:ext>
            </a:extLst>
          </p:cNvPr>
          <p:cNvSpPr/>
          <p:nvPr/>
        </p:nvSpPr>
        <p:spPr>
          <a:xfrm>
            <a:off x="11309374" y="4369580"/>
            <a:ext cx="140963" cy="140963"/>
          </a:xfrm>
          <a:custGeom>
            <a:avLst/>
            <a:gdLst>
              <a:gd name="connsiteX0" fmla="*/ 140881 w 140963"/>
              <a:gd name="connsiteY0" fmla="*/ 70359 h 140963"/>
              <a:gd name="connsiteX1" fmla="*/ 70398 w 140963"/>
              <a:gd name="connsiteY1" fmla="*/ 140841 h 140963"/>
              <a:gd name="connsiteX2" fmla="*/ -85 w 140963"/>
              <a:gd name="connsiteY2" fmla="*/ 70359 h 140963"/>
              <a:gd name="connsiteX3" fmla="*/ 70398 w 140963"/>
              <a:gd name="connsiteY3" fmla="*/ -124 h 140963"/>
              <a:gd name="connsiteX4" fmla="*/ 140881 w 140963"/>
              <a:gd name="connsiteY4" fmla="*/ 7035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59"/>
                </a:moveTo>
                <a:cubicBezTo>
                  <a:pt x="140881" y="109282"/>
                  <a:pt x="109325" y="140841"/>
                  <a:pt x="70398" y="140841"/>
                </a:cubicBezTo>
                <a:cubicBezTo>
                  <a:pt x="31471" y="140841"/>
                  <a:pt x="-85" y="109289"/>
                  <a:pt x="-85" y="70359"/>
                </a:cubicBezTo>
                <a:cubicBezTo>
                  <a:pt x="-85" y="31435"/>
                  <a:pt x="31471" y="-124"/>
                  <a:pt x="70398" y="-124"/>
                </a:cubicBezTo>
                <a:cubicBezTo>
                  <a:pt x="109325" y="-124"/>
                  <a:pt x="140881" y="31429"/>
                  <a:pt x="140881" y="7035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51236464-554B-47EC-7D8F-1E7E65CA4E59}"/>
              </a:ext>
            </a:extLst>
          </p:cNvPr>
          <p:cNvSpPr/>
          <p:nvPr/>
        </p:nvSpPr>
        <p:spPr>
          <a:xfrm>
            <a:off x="11713217" y="4816890"/>
            <a:ext cx="140963" cy="140963"/>
          </a:xfrm>
          <a:custGeom>
            <a:avLst/>
            <a:gdLst>
              <a:gd name="connsiteX0" fmla="*/ 140883 w 140963"/>
              <a:gd name="connsiteY0" fmla="*/ 70362 h 140963"/>
              <a:gd name="connsiteX1" fmla="*/ 70401 w 140963"/>
              <a:gd name="connsiteY1" fmla="*/ 140845 h 140963"/>
              <a:gd name="connsiteX2" fmla="*/ -82 w 140963"/>
              <a:gd name="connsiteY2" fmla="*/ 70362 h 140963"/>
              <a:gd name="connsiteX3" fmla="*/ 70401 w 140963"/>
              <a:gd name="connsiteY3" fmla="*/ -121 h 140963"/>
              <a:gd name="connsiteX4" fmla="*/ 140883 w 140963"/>
              <a:gd name="connsiteY4" fmla="*/ 70362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62"/>
                </a:moveTo>
                <a:cubicBezTo>
                  <a:pt x="140883" y="109285"/>
                  <a:pt x="109327" y="140845"/>
                  <a:pt x="70401" y="140845"/>
                </a:cubicBezTo>
                <a:cubicBezTo>
                  <a:pt x="31474" y="140845"/>
                  <a:pt x="-82" y="109292"/>
                  <a:pt x="-82" y="70362"/>
                </a:cubicBezTo>
                <a:cubicBezTo>
                  <a:pt x="-82" y="31439"/>
                  <a:pt x="31474" y="-121"/>
                  <a:pt x="70401" y="-121"/>
                </a:cubicBezTo>
                <a:cubicBezTo>
                  <a:pt x="109327" y="-121"/>
                  <a:pt x="140883" y="31432"/>
                  <a:pt x="140883" y="70362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8918CAF6-73FB-E284-D60E-28DB685EB6FF}"/>
              </a:ext>
            </a:extLst>
          </p:cNvPr>
          <p:cNvSpPr/>
          <p:nvPr/>
        </p:nvSpPr>
        <p:spPr>
          <a:xfrm>
            <a:off x="10255755" y="5660064"/>
            <a:ext cx="140963" cy="140963"/>
          </a:xfrm>
          <a:custGeom>
            <a:avLst/>
            <a:gdLst>
              <a:gd name="connsiteX0" fmla="*/ 140873 w 140963"/>
              <a:gd name="connsiteY0" fmla="*/ 70370 h 140963"/>
              <a:gd name="connsiteX1" fmla="*/ 70390 w 140963"/>
              <a:gd name="connsiteY1" fmla="*/ 140852 h 140963"/>
              <a:gd name="connsiteX2" fmla="*/ -92 w 140963"/>
              <a:gd name="connsiteY2" fmla="*/ 70370 h 140963"/>
              <a:gd name="connsiteX3" fmla="*/ 70390 w 140963"/>
              <a:gd name="connsiteY3" fmla="*/ -113 h 140963"/>
              <a:gd name="connsiteX4" fmla="*/ 140873 w 140963"/>
              <a:gd name="connsiteY4" fmla="*/ 7037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3" y="70370"/>
                </a:moveTo>
                <a:cubicBezTo>
                  <a:pt x="140873" y="109293"/>
                  <a:pt x="109317" y="140852"/>
                  <a:pt x="70390" y="140852"/>
                </a:cubicBezTo>
                <a:cubicBezTo>
                  <a:pt x="31464" y="140852"/>
                  <a:pt x="-92" y="109300"/>
                  <a:pt x="-92" y="70370"/>
                </a:cubicBezTo>
                <a:cubicBezTo>
                  <a:pt x="-92" y="31446"/>
                  <a:pt x="31464" y="-113"/>
                  <a:pt x="70390" y="-113"/>
                </a:cubicBezTo>
                <a:cubicBezTo>
                  <a:pt x="109317" y="-113"/>
                  <a:pt x="140873" y="31440"/>
                  <a:pt x="140873" y="7037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9DDC3F3A-7B02-0535-99AE-781671E1B10B}"/>
              </a:ext>
            </a:extLst>
          </p:cNvPr>
          <p:cNvSpPr/>
          <p:nvPr/>
        </p:nvSpPr>
        <p:spPr>
          <a:xfrm>
            <a:off x="10942153" y="4216989"/>
            <a:ext cx="140963" cy="140963"/>
          </a:xfrm>
          <a:custGeom>
            <a:avLst/>
            <a:gdLst>
              <a:gd name="connsiteX0" fmla="*/ 140878 w 140963"/>
              <a:gd name="connsiteY0" fmla="*/ 70362 h 140963"/>
              <a:gd name="connsiteX1" fmla="*/ 70395 w 140963"/>
              <a:gd name="connsiteY1" fmla="*/ 140844 h 140963"/>
              <a:gd name="connsiteX2" fmla="*/ -87 w 140963"/>
              <a:gd name="connsiteY2" fmla="*/ 70362 h 140963"/>
              <a:gd name="connsiteX3" fmla="*/ 70395 w 140963"/>
              <a:gd name="connsiteY3" fmla="*/ -121 h 140963"/>
              <a:gd name="connsiteX4" fmla="*/ 140878 w 140963"/>
              <a:gd name="connsiteY4" fmla="*/ 70362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62"/>
                </a:moveTo>
                <a:cubicBezTo>
                  <a:pt x="140878" y="109285"/>
                  <a:pt x="109322" y="140844"/>
                  <a:pt x="70395" y="140844"/>
                </a:cubicBezTo>
                <a:cubicBezTo>
                  <a:pt x="31469" y="140844"/>
                  <a:pt x="-87" y="109292"/>
                  <a:pt x="-87" y="70362"/>
                </a:cubicBezTo>
                <a:cubicBezTo>
                  <a:pt x="-87" y="31438"/>
                  <a:pt x="31469" y="-121"/>
                  <a:pt x="70395" y="-121"/>
                </a:cubicBezTo>
                <a:cubicBezTo>
                  <a:pt x="109322" y="-121"/>
                  <a:pt x="140878" y="31432"/>
                  <a:pt x="140878" y="70362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BC522F41-9E56-8245-657A-B0AE8EC05180}"/>
              </a:ext>
            </a:extLst>
          </p:cNvPr>
          <p:cNvSpPr/>
          <p:nvPr/>
        </p:nvSpPr>
        <p:spPr>
          <a:xfrm>
            <a:off x="11266431" y="4702665"/>
            <a:ext cx="140963" cy="140963"/>
          </a:xfrm>
          <a:custGeom>
            <a:avLst/>
            <a:gdLst>
              <a:gd name="connsiteX0" fmla="*/ 140879 w 140963"/>
              <a:gd name="connsiteY0" fmla="*/ 70364 h 140963"/>
              <a:gd name="connsiteX1" fmla="*/ 70396 w 140963"/>
              <a:gd name="connsiteY1" fmla="*/ 140847 h 140963"/>
              <a:gd name="connsiteX2" fmla="*/ -86 w 140963"/>
              <a:gd name="connsiteY2" fmla="*/ 70364 h 140963"/>
              <a:gd name="connsiteX3" fmla="*/ 70396 w 140963"/>
              <a:gd name="connsiteY3" fmla="*/ -119 h 140963"/>
              <a:gd name="connsiteX4" fmla="*/ 140879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64"/>
                </a:moveTo>
                <a:cubicBezTo>
                  <a:pt x="140879" y="109288"/>
                  <a:pt x="109323" y="140847"/>
                  <a:pt x="70396" y="140847"/>
                </a:cubicBezTo>
                <a:cubicBezTo>
                  <a:pt x="31470" y="140847"/>
                  <a:pt x="-86" y="109294"/>
                  <a:pt x="-86" y="70364"/>
                </a:cubicBezTo>
                <a:cubicBezTo>
                  <a:pt x="-86" y="31441"/>
                  <a:pt x="31470" y="-119"/>
                  <a:pt x="70396" y="-119"/>
                </a:cubicBezTo>
                <a:cubicBezTo>
                  <a:pt x="109323" y="-119"/>
                  <a:pt x="140879" y="31434"/>
                  <a:pt x="140879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40808712-7688-EFF9-9C19-AA3F3EFBCBA4}"/>
              </a:ext>
            </a:extLst>
          </p:cNvPr>
          <p:cNvSpPr/>
          <p:nvPr/>
        </p:nvSpPr>
        <p:spPr>
          <a:xfrm>
            <a:off x="11284872" y="4893621"/>
            <a:ext cx="140963" cy="140963"/>
          </a:xfrm>
          <a:custGeom>
            <a:avLst/>
            <a:gdLst>
              <a:gd name="connsiteX0" fmla="*/ 140881 w 140963"/>
              <a:gd name="connsiteY0" fmla="*/ 70367 h 140963"/>
              <a:gd name="connsiteX1" fmla="*/ 70399 w 140963"/>
              <a:gd name="connsiteY1" fmla="*/ 140849 h 140963"/>
              <a:gd name="connsiteX2" fmla="*/ -84 w 140963"/>
              <a:gd name="connsiteY2" fmla="*/ 70367 h 140963"/>
              <a:gd name="connsiteX3" fmla="*/ 70399 w 140963"/>
              <a:gd name="connsiteY3" fmla="*/ -116 h 140963"/>
              <a:gd name="connsiteX4" fmla="*/ 140881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7"/>
                </a:moveTo>
                <a:cubicBezTo>
                  <a:pt x="140881" y="109290"/>
                  <a:pt x="109325" y="140849"/>
                  <a:pt x="70399" y="140849"/>
                </a:cubicBezTo>
                <a:cubicBezTo>
                  <a:pt x="31472" y="140849"/>
                  <a:pt x="-84" y="109297"/>
                  <a:pt x="-84" y="70367"/>
                </a:cubicBezTo>
                <a:cubicBezTo>
                  <a:pt x="-84" y="31443"/>
                  <a:pt x="31472" y="-116"/>
                  <a:pt x="70399" y="-116"/>
                </a:cubicBezTo>
                <a:cubicBezTo>
                  <a:pt x="109325" y="-116"/>
                  <a:pt x="140881" y="31437"/>
                  <a:pt x="140881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497E73E4-2876-CAE2-424E-41996ACF20FB}"/>
              </a:ext>
            </a:extLst>
          </p:cNvPr>
          <p:cNvSpPr/>
          <p:nvPr/>
        </p:nvSpPr>
        <p:spPr>
          <a:xfrm>
            <a:off x="11718710" y="5078910"/>
            <a:ext cx="140963" cy="140963"/>
          </a:xfrm>
          <a:custGeom>
            <a:avLst/>
            <a:gdLst>
              <a:gd name="connsiteX0" fmla="*/ 140882 w 140963"/>
              <a:gd name="connsiteY0" fmla="*/ 70363 h 140963"/>
              <a:gd name="connsiteX1" fmla="*/ 70399 w 140963"/>
              <a:gd name="connsiteY1" fmla="*/ 140845 h 140963"/>
              <a:gd name="connsiteX2" fmla="*/ -84 w 140963"/>
              <a:gd name="connsiteY2" fmla="*/ 70363 h 140963"/>
              <a:gd name="connsiteX3" fmla="*/ 70399 w 140963"/>
              <a:gd name="connsiteY3" fmla="*/ -120 h 140963"/>
              <a:gd name="connsiteX4" fmla="*/ 140882 w 140963"/>
              <a:gd name="connsiteY4" fmla="*/ 7036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2" y="70363"/>
                </a:moveTo>
                <a:cubicBezTo>
                  <a:pt x="140882" y="109286"/>
                  <a:pt x="109326" y="140845"/>
                  <a:pt x="70399" y="140845"/>
                </a:cubicBezTo>
                <a:cubicBezTo>
                  <a:pt x="31472" y="140845"/>
                  <a:pt x="-84" y="109293"/>
                  <a:pt x="-84" y="70363"/>
                </a:cubicBezTo>
                <a:cubicBezTo>
                  <a:pt x="-84" y="31439"/>
                  <a:pt x="31472" y="-120"/>
                  <a:pt x="70399" y="-120"/>
                </a:cubicBezTo>
                <a:cubicBezTo>
                  <a:pt x="109326" y="-120"/>
                  <a:pt x="140882" y="31433"/>
                  <a:pt x="140882" y="7036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4C3823D5-A38D-0553-8C2C-50F4F7A34AA4}"/>
              </a:ext>
            </a:extLst>
          </p:cNvPr>
          <p:cNvSpPr/>
          <p:nvPr/>
        </p:nvSpPr>
        <p:spPr>
          <a:xfrm>
            <a:off x="10714269" y="4543970"/>
            <a:ext cx="140963" cy="140963"/>
          </a:xfrm>
          <a:custGeom>
            <a:avLst/>
            <a:gdLst>
              <a:gd name="connsiteX0" fmla="*/ 140878 w 140963"/>
              <a:gd name="connsiteY0" fmla="*/ 70364 h 140963"/>
              <a:gd name="connsiteX1" fmla="*/ 70395 w 140963"/>
              <a:gd name="connsiteY1" fmla="*/ 140846 h 140963"/>
              <a:gd name="connsiteX2" fmla="*/ -88 w 140963"/>
              <a:gd name="connsiteY2" fmla="*/ 70364 h 140963"/>
              <a:gd name="connsiteX3" fmla="*/ 70395 w 140963"/>
              <a:gd name="connsiteY3" fmla="*/ -119 h 140963"/>
              <a:gd name="connsiteX4" fmla="*/ 140878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64"/>
                </a:moveTo>
                <a:cubicBezTo>
                  <a:pt x="140878" y="109287"/>
                  <a:pt x="109322" y="140846"/>
                  <a:pt x="70395" y="140846"/>
                </a:cubicBezTo>
                <a:cubicBezTo>
                  <a:pt x="31468" y="140846"/>
                  <a:pt x="-88" y="109294"/>
                  <a:pt x="-88" y="70364"/>
                </a:cubicBezTo>
                <a:cubicBezTo>
                  <a:pt x="-88" y="31440"/>
                  <a:pt x="31468" y="-119"/>
                  <a:pt x="70395" y="-119"/>
                </a:cubicBezTo>
                <a:cubicBezTo>
                  <a:pt x="109322" y="-119"/>
                  <a:pt x="140878" y="31434"/>
                  <a:pt x="140878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9503CF54-8A63-75C2-889F-2CD8F20DD306}"/>
              </a:ext>
            </a:extLst>
          </p:cNvPr>
          <p:cNvSpPr/>
          <p:nvPr/>
        </p:nvSpPr>
        <p:spPr>
          <a:xfrm>
            <a:off x="10139917" y="5265507"/>
            <a:ext cx="140963" cy="140963"/>
          </a:xfrm>
          <a:custGeom>
            <a:avLst/>
            <a:gdLst>
              <a:gd name="connsiteX0" fmla="*/ 140872 w 140963"/>
              <a:gd name="connsiteY0" fmla="*/ 70368 h 140963"/>
              <a:gd name="connsiteX1" fmla="*/ 70389 w 140963"/>
              <a:gd name="connsiteY1" fmla="*/ 140850 h 140963"/>
              <a:gd name="connsiteX2" fmla="*/ -94 w 140963"/>
              <a:gd name="connsiteY2" fmla="*/ 70368 h 140963"/>
              <a:gd name="connsiteX3" fmla="*/ 70389 w 140963"/>
              <a:gd name="connsiteY3" fmla="*/ -115 h 140963"/>
              <a:gd name="connsiteX4" fmla="*/ 140872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2" y="70368"/>
                </a:moveTo>
                <a:cubicBezTo>
                  <a:pt x="140872" y="109291"/>
                  <a:pt x="109316" y="140850"/>
                  <a:pt x="70389" y="140850"/>
                </a:cubicBezTo>
                <a:cubicBezTo>
                  <a:pt x="31462" y="140850"/>
                  <a:pt x="-94" y="109298"/>
                  <a:pt x="-94" y="70368"/>
                </a:cubicBezTo>
                <a:cubicBezTo>
                  <a:pt x="-94" y="31444"/>
                  <a:pt x="31462" y="-115"/>
                  <a:pt x="70389" y="-115"/>
                </a:cubicBezTo>
                <a:cubicBezTo>
                  <a:pt x="109316" y="-115"/>
                  <a:pt x="140872" y="31438"/>
                  <a:pt x="140872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B119A4A0-9F43-CDED-7ECA-EAC87EDA72BC}"/>
              </a:ext>
            </a:extLst>
          </p:cNvPr>
          <p:cNvSpPr/>
          <p:nvPr/>
        </p:nvSpPr>
        <p:spPr>
          <a:xfrm>
            <a:off x="10349315" y="4720104"/>
            <a:ext cx="140963" cy="140963"/>
          </a:xfrm>
          <a:custGeom>
            <a:avLst/>
            <a:gdLst>
              <a:gd name="connsiteX0" fmla="*/ 140873 w 140963"/>
              <a:gd name="connsiteY0" fmla="*/ 70361 h 140963"/>
              <a:gd name="connsiteX1" fmla="*/ 70391 w 140963"/>
              <a:gd name="connsiteY1" fmla="*/ 140844 h 140963"/>
              <a:gd name="connsiteX2" fmla="*/ -92 w 140963"/>
              <a:gd name="connsiteY2" fmla="*/ 70361 h 140963"/>
              <a:gd name="connsiteX3" fmla="*/ 70391 w 140963"/>
              <a:gd name="connsiteY3" fmla="*/ -121 h 140963"/>
              <a:gd name="connsiteX4" fmla="*/ 140873 w 140963"/>
              <a:gd name="connsiteY4" fmla="*/ 7036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3" y="70361"/>
                </a:moveTo>
                <a:cubicBezTo>
                  <a:pt x="140873" y="109285"/>
                  <a:pt x="109317" y="140844"/>
                  <a:pt x="70391" y="140844"/>
                </a:cubicBezTo>
                <a:cubicBezTo>
                  <a:pt x="31464" y="140844"/>
                  <a:pt x="-92" y="109291"/>
                  <a:pt x="-92" y="70361"/>
                </a:cubicBezTo>
                <a:cubicBezTo>
                  <a:pt x="-92" y="31438"/>
                  <a:pt x="31464" y="-121"/>
                  <a:pt x="70391" y="-121"/>
                </a:cubicBezTo>
                <a:cubicBezTo>
                  <a:pt x="109317" y="-121"/>
                  <a:pt x="140873" y="31431"/>
                  <a:pt x="140873" y="7036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A152CE50-EBB3-B7AB-E328-3C3632610E3B}"/>
              </a:ext>
            </a:extLst>
          </p:cNvPr>
          <p:cNvSpPr/>
          <p:nvPr/>
        </p:nvSpPr>
        <p:spPr>
          <a:xfrm>
            <a:off x="10375517" y="5850585"/>
            <a:ext cx="140963" cy="140963"/>
          </a:xfrm>
          <a:custGeom>
            <a:avLst/>
            <a:gdLst>
              <a:gd name="connsiteX0" fmla="*/ 140875 w 140963"/>
              <a:gd name="connsiteY0" fmla="*/ 70369 h 140963"/>
              <a:gd name="connsiteX1" fmla="*/ 70393 w 140963"/>
              <a:gd name="connsiteY1" fmla="*/ 140852 h 140963"/>
              <a:gd name="connsiteX2" fmla="*/ -90 w 140963"/>
              <a:gd name="connsiteY2" fmla="*/ 70369 h 140963"/>
              <a:gd name="connsiteX3" fmla="*/ 70393 w 140963"/>
              <a:gd name="connsiteY3" fmla="*/ -113 h 140963"/>
              <a:gd name="connsiteX4" fmla="*/ 140875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9"/>
                </a:moveTo>
                <a:cubicBezTo>
                  <a:pt x="140875" y="109293"/>
                  <a:pt x="109320" y="140852"/>
                  <a:pt x="70393" y="140852"/>
                </a:cubicBezTo>
                <a:cubicBezTo>
                  <a:pt x="31466" y="140852"/>
                  <a:pt x="-90" y="109300"/>
                  <a:pt x="-90" y="70369"/>
                </a:cubicBezTo>
                <a:cubicBezTo>
                  <a:pt x="-90" y="31446"/>
                  <a:pt x="31466" y="-113"/>
                  <a:pt x="70393" y="-113"/>
                </a:cubicBezTo>
                <a:cubicBezTo>
                  <a:pt x="109320" y="-113"/>
                  <a:pt x="140875" y="31439"/>
                  <a:pt x="140875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8A9EC3DD-D5C6-DD38-61AB-1046C52B8E6A}"/>
              </a:ext>
            </a:extLst>
          </p:cNvPr>
          <p:cNvSpPr/>
          <p:nvPr/>
        </p:nvSpPr>
        <p:spPr>
          <a:xfrm>
            <a:off x="10771556" y="5475647"/>
            <a:ext cx="140963" cy="140963"/>
          </a:xfrm>
          <a:custGeom>
            <a:avLst/>
            <a:gdLst>
              <a:gd name="connsiteX0" fmla="*/ 140879 w 140963"/>
              <a:gd name="connsiteY0" fmla="*/ 70367 h 140963"/>
              <a:gd name="connsiteX1" fmla="*/ 70396 w 140963"/>
              <a:gd name="connsiteY1" fmla="*/ 140849 h 140963"/>
              <a:gd name="connsiteX2" fmla="*/ -87 w 140963"/>
              <a:gd name="connsiteY2" fmla="*/ 70367 h 140963"/>
              <a:gd name="connsiteX3" fmla="*/ 70396 w 140963"/>
              <a:gd name="connsiteY3" fmla="*/ -116 h 140963"/>
              <a:gd name="connsiteX4" fmla="*/ 140879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67"/>
                </a:moveTo>
                <a:cubicBezTo>
                  <a:pt x="140879" y="109290"/>
                  <a:pt x="109323" y="140849"/>
                  <a:pt x="70396" y="140849"/>
                </a:cubicBezTo>
                <a:cubicBezTo>
                  <a:pt x="31469" y="140849"/>
                  <a:pt x="-87" y="109297"/>
                  <a:pt x="-87" y="70367"/>
                </a:cubicBezTo>
                <a:cubicBezTo>
                  <a:pt x="-87" y="31443"/>
                  <a:pt x="31469" y="-116"/>
                  <a:pt x="70396" y="-116"/>
                </a:cubicBezTo>
                <a:cubicBezTo>
                  <a:pt x="109323" y="-116"/>
                  <a:pt x="140879" y="31437"/>
                  <a:pt x="140879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30652E93-D151-A6CF-0C67-EB8C53F84957}"/>
              </a:ext>
            </a:extLst>
          </p:cNvPr>
          <p:cNvSpPr/>
          <p:nvPr/>
        </p:nvSpPr>
        <p:spPr>
          <a:xfrm>
            <a:off x="10282349" y="4904957"/>
            <a:ext cx="140963" cy="140963"/>
          </a:xfrm>
          <a:custGeom>
            <a:avLst/>
            <a:gdLst>
              <a:gd name="connsiteX0" fmla="*/ 140875 w 140963"/>
              <a:gd name="connsiteY0" fmla="*/ 70367 h 140963"/>
              <a:gd name="connsiteX1" fmla="*/ 70392 w 140963"/>
              <a:gd name="connsiteY1" fmla="*/ 140850 h 140963"/>
              <a:gd name="connsiteX2" fmla="*/ -90 w 140963"/>
              <a:gd name="connsiteY2" fmla="*/ 70367 h 140963"/>
              <a:gd name="connsiteX3" fmla="*/ 70392 w 140963"/>
              <a:gd name="connsiteY3" fmla="*/ -115 h 140963"/>
              <a:gd name="connsiteX4" fmla="*/ 140875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7"/>
                </a:moveTo>
                <a:cubicBezTo>
                  <a:pt x="140875" y="109291"/>
                  <a:pt x="109319" y="140850"/>
                  <a:pt x="70392" y="140850"/>
                </a:cubicBezTo>
                <a:cubicBezTo>
                  <a:pt x="31466" y="140850"/>
                  <a:pt x="-90" y="109297"/>
                  <a:pt x="-90" y="70367"/>
                </a:cubicBezTo>
                <a:cubicBezTo>
                  <a:pt x="-90" y="31444"/>
                  <a:pt x="31466" y="-115"/>
                  <a:pt x="70392" y="-115"/>
                </a:cubicBezTo>
                <a:cubicBezTo>
                  <a:pt x="109319" y="-115"/>
                  <a:pt x="140875" y="31437"/>
                  <a:pt x="140875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D4D8E565-27F9-CD9D-F4B5-CB44AA372773}"/>
              </a:ext>
            </a:extLst>
          </p:cNvPr>
          <p:cNvSpPr/>
          <p:nvPr/>
        </p:nvSpPr>
        <p:spPr>
          <a:xfrm>
            <a:off x="10902784" y="4721847"/>
            <a:ext cx="140963" cy="140963"/>
          </a:xfrm>
          <a:custGeom>
            <a:avLst/>
            <a:gdLst>
              <a:gd name="connsiteX0" fmla="*/ 140877 w 140963"/>
              <a:gd name="connsiteY0" fmla="*/ 70360 h 140963"/>
              <a:gd name="connsiteX1" fmla="*/ 70395 w 140963"/>
              <a:gd name="connsiteY1" fmla="*/ 140843 h 140963"/>
              <a:gd name="connsiteX2" fmla="*/ -88 w 140963"/>
              <a:gd name="connsiteY2" fmla="*/ 70360 h 140963"/>
              <a:gd name="connsiteX3" fmla="*/ 70395 w 140963"/>
              <a:gd name="connsiteY3" fmla="*/ -122 h 140963"/>
              <a:gd name="connsiteX4" fmla="*/ 140877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0"/>
                </a:moveTo>
                <a:cubicBezTo>
                  <a:pt x="140877" y="109284"/>
                  <a:pt x="109321" y="140843"/>
                  <a:pt x="70395" y="140843"/>
                </a:cubicBezTo>
                <a:cubicBezTo>
                  <a:pt x="31468" y="140843"/>
                  <a:pt x="-88" y="109290"/>
                  <a:pt x="-88" y="70360"/>
                </a:cubicBezTo>
                <a:cubicBezTo>
                  <a:pt x="-88" y="31437"/>
                  <a:pt x="31468" y="-122"/>
                  <a:pt x="70395" y="-122"/>
                </a:cubicBezTo>
                <a:cubicBezTo>
                  <a:pt x="109321" y="-122"/>
                  <a:pt x="140877" y="31430"/>
                  <a:pt x="140877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54BABBF5-C359-A65A-04BB-C3D4A5171648}"/>
              </a:ext>
            </a:extLst>
          </p:cNvPr>
          <p:cNvSpPr/>
          <p:nvPr/>
        </p:nvSpPr>
        <p:spPr>
          <a:xfrm>
            <a:off x="10936137" y="5614723"/>
            <a:ext cx="140963" cy="140963"/>
          </a:xfrm>
          <a:custGeom>
            <a:avLst/>
            <a:gdLst>
              <a:gd name="connsiteX0" fmla="*/ 140877 w 140963"/>
              <a:gd name="connsiteY0" fmla="*/ 70368 h 140963"/>
              <a:gd name="connsiteX1" fmla="*/ 70395 w 140963"/>
              <a:gd name="connsiteY1" fmla="*/ 140850 h 140963"/>
              <a:gd name="connsiteX2" fmla="*/ -88 w 140963"/>
              <a:gd name="connsiteY2" fmla="*/ 70368 h 140963"/>
              <a:gd name="connsiteX3" fmla="*/ 70395 w 140963"/>
              <a:gd name="connsiteY3" fmla="*/ -115 h 140963"/>
              <a:gd name="connsiteX4" fmla="*/ 140877 w 140963"/>
              <a:gd name="connsiteY4" fmla="*/ 70368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8"/>
                </a:moveTo>
                <a:cubicBezTo>
                  <a:pt x="140877" y="109291"/>
                  <a:pt x="109321" y="140850"/>
                  <a:pt x="70395" y="140850"/>
                </a:cubicBezTo>
                <a:cubicBezTo>
                  <a:pt x="31468" y="140850"/>
                  <a:pt x="-88" y="109298"/>
                  <a:pt x="-88" y="70368"/>
                </a:cubicBezTo>
                <a:cubicBezTo>
                  <a:pt x="-88" y="31444"/>
                  <a:pt x="31468" y="-115"/>
                  <a:pt x="70395" y="-115"/>
                </a:cubicBezTo>
                <a:cubicBezTo>
                  <a:pt x="109321" y="-115"/>
                  <a:pt x="140877" y="31438"/>
                  <a:pt x="140877" y="70368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DAE85ABF-9A6B-F21F-B15A-2C391BA8CEE5}"/>
              </a:ext>
            </a:extLst>
          </p:cNvPr>
          <p:cNvSpPr/>
          <p:nvPr/>
        </p:nvSpPr>
        <p:spPr>
          <a:xfrm>
            <a:off x="10781322" y="5282510"/>
            <a:ext cx="140963" cy="140963"/>
          </a:xfrm>
          <a:custGeom>
            <a:avLst/>
            <a:gdLst>
              <a:gd name="connsiteX0" fmla="*/ 140879 w 140963"/>
              <a:gd name="connsiteY0" fmla="*/ 70369 h 140963"/>
              <a:gd name="connsiteX1" fmla="*/ 70396 w 140963"/>
              <a:gd name="connsiteY1" fmla="*/ 140851 h 140963"/>
              <a:gd name="connsiteX2" fmla="*/ -87 w 140963"/>
              <a:gd name="connsiteY2" fmla="*/ 70369 h 140963"/>
              <a:gd name="connsiteX3" fmla="*/ 70396 w 140963"/>
              <a:gd name="connsiteY3" fmla="*/ -114 h 140963"/>
              <a:gd name="connsiteX4" fmla="*/ 140879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9" y="70369"/>
                </a:moveTo>
                <a:cubicBezTo>
                  <a:pt x="140879" y="109292"/>
                  <a:pt x="109323" y="140851"/>
                  <a:pt x="70396" y="140851"/>
                </a:cubicBezTo>
                <a:cubicBezTo>
                  <a:pt x="31469" y="140851"/>
                  <a:pt x="-87" y="109299"/>
                  <a:pt x="-87" y="70369"/>
                </a:cubicBezTo>
                <a:cubicBezTo>
                  <a:pt x="-87" y="31445"/>
                  <a:pt x="31469" y="-114"/>
                  <a:pt x="70396" y="-114"/>
                </a:cubicBezTo>
                <a:cubicBezTo>
                  <a:pt x="109323" y="-114"/>
                  <a:pt x="140879" y="31439"/>
                  <a:pt x="140879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F30B95B0-712A-4CA2-B2E1-9C66C9182589}"/>
              </a:ext>
            </a:extLst>
          </p:cNvPr>
          <p:cNvSpPr/>
          <p:nvPr/>
        </p:nvSpPr>
        <p:spPr>
          <a:xfrm>
            <a:off x="10738161" y="5897670"/>
            <a:ext cx="140963" cy="140963"/>
          </a:xfrm>
          <a:custGeom>
            <a:avLst/>
            <a:gdLst>
              <a:gd name="connsiteX0" fmla="*/ 140875 w 140963"/>
              <a:gd name="connsiteY0" fmla="*/ 70371 h 140963"/>
              <a:gd name="connsiteX1" fmla="*/ 70393 w 140963"/>
              <a:gd name="connsiteY1" fmla="*/ 140853 h 140963"/>
              <a:gd name="connsiteX2" fmla="*/ -90 w 140963"/>
              <a:gd name="connsiteY2" fmla="*/ 70371 h 140963"/>
              <a:gd name="connsiteX3" fmla="*/ 70393 w 140963"/>
              <a:gd name="connsiteY3" fmla="*/ -112 h 140963"/>
              <a:gd name="connsiteX4" fmla="*/ 140875 w 140963"/>
              <a:gd name="connsiteY4" fmla="*/ 7037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71"/>
                </a:moveTo>
                <a:cubicBezTo>
                  <a:pt x="140875" y="109294"/>
                  <a:pt x="109320" y="140853"/>
                  <a:pt x="70393" y="140853"/>
                </a:cubicBezTo>
                <a:cubicBezTo>
                  <a:pt x="31466" y="140853"/>
                  <a:pt x="-90" y="109301"/>
                  <a:pt x="-90" y="70371"/>
                </a:cubicBezTo>
                <a:cubicBezTo>
                  <a:pt x="-90" y="31447"/>
                  <a:pt x="31466" y="-112"/>
                  <a:pt x="70393" y="-112"/>
                </a:cubicBezTo>
                <a:cubicBezTo>
                  <a:pt x="109320" y="-112"/>
                  <a:pt x="140875" y="31440"/>
                  <a:pt x="140875" y="7037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BF992938-37BF-DC10-9866-A05306DD36FE}"/>
              </a:ext>
            </a:extLst>
          </p:cNvPr>
          <p:cNvSpPr/>
          <p:nvPr/>
        </p:nvSpPr>
        <p:spPr>
          <a:xfrm>
            <a:off x="11226059" y="5280767"/>
            <a:ext cx="140963" cy="140963"/>
          </a:xfrm>
          <a:custGeom>
            <a:avLst/>
            <a:gdLst>
              <a:gd name="connsiteX0" fmla="*/ 140880 w 140963"/>
              <a:gd name="connsiteY0" fmla="*/ 70370 h 140963"/>
              <a:gd name="connsiteX1" fmla="*/ 70397 w 140963"/>
              <a:gd name="connsiteY1" fmla="*/ 140852 h 140963"/>
              <a:gd name="connsiteX2" fmla="*/ -86 w 140963"/>
              <a:gd name="connsiteY2" fmla="*/ 70370 h 140963"/>
              <a:gd name="connsiteX3" fmla="*/ 70397 w 140963"/>
              <a:gd name="connsiteY3" fmla="*/ -113 h 140963"/>
              <a:gd name="connsiteX4" fmla="*/ 140880 w 140963"/>
              <a:gd name="connsiteY4" fmla="*/ 7037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70"/>
                </a:moveTo>
                <a:cubicBezTo>
                  <a:pt x="140880" y="109293"/>
                  <a:pt x="109324" y="140852"/>
                  <a:pt x="70397" y="140852"/>
                </a:cubicBezTo>
                <a:cubicBezTo>
                  <a:pt x="31470" y="140852"/>
                  <a:pt x="-86" y="109300"/>
                  <a:pt x="-86" y="70370"/>
                </a:cubicBezTo>
                <a:cubicBezTo>
                  <a:pt x="-86" y="31446"/>
                  <a:pt x="31470" y="-113"/>
                  <a:pt x="70397" y="-113"/>
                </a:cubicBezTo>
                <a:cubicBezTo>
                  <a:pt x="109324" y="-113"/>
                  <a:pt x="140880" y="31439"/>
                  <a:pt x="140880" y="7037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83EF03B2-DF75-7E2E-273D-AC7760EC3F0F}"/>
              </a:ext>
            </a:extLst>
          </p:cNvPr>
          <p:cNvSpPr/>
          <p:nvPr/>
        </p:nvSpPr>
        <p:spPr>
          <a:xfrm>
            <a:off x="10472696" y="5649601"/>
            <a:ext cx="140963" cy="140963"/>
          </a:xfrm>
          <a:custGeom>
            <a:avLst/>
            <a:gdLst>
              <a:gd name="connsiteX0" fmla="*/ 140876 w 140963"/>
              <a:gd name="connsiteY0" fmla="*/ 70369 h 140963"/>
              <a:gd name="connsiteX1" fmla="*/ 70394 w 140963"/>
              <a:gd name="connsiteY1" fmla="*/ 140851 h 140963"/>
              <a:gd name="connsiteX2" fmla="*/ -89 w 140963"/>
              <a:gd name="connsiteY2" fmla="*/ 70369 h 140963"/>
              <a:gd name="connsiteX3" fmla="*/ 70394 w 140963"/>
              <a:gd name="connsiteY3" fmla="*/ -114 h 140963"/>
              <a:gd name="connsiteX4" fmla="*/ 140876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6" y="70369"/>
                </a:moveTo>
                <a:cubicBezTo>
                  <a:pt x="140876" y="109292"/>
                  <a:pt x="109320" y="140851"/>
                  <a:pt x="70394" y="140851"/>
                </a:cubicBezTo>
                <a:cubicBezTo>
                  <a:pt x="31467" y="140851"/>
                  <a:pt x="-89" y="109299"/>
                  <a:pt x="-89" y="70369"/>
                </a:cubicBezTo>
                <a:cubicBezTo>
                  <a:pt x="-89" y="31445"/>
                  <a:pt x="31467" y="-114"/>
                  <a:pt x="70394" y="-114"/>
                </a:cubicBezTo>
                <a:cubicBezTo>
                  <a:pt x="109320" y="-114"/>
                  <a:pt x="140876" y="31439"/>
                  <a:pt x="140876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39E6E7D2-2A18-D7F1-2885-B4C40C25263A}"/>
              </a:ext>
            </a:extLst>
          </p:cNvPr>
          <p:cNvSpPr/>
          <p:nvPr/>
        </p:nvSpPr>
        <p:spPr>
          <a:xfrm>
            <a:off x="10453905" y="4940271"/>
            <a:ext cx="140963" cy="140963"/>
          </a:xfrm>
          <a:custGeom>
            <a:avLst/>
            <a:gdLst>
              <a:gd name="connsiteX0" fmla="*/ 140877 w 140963"/>
              <a:gd name="connsiteY0" fmla="*/ 70365 h 140963"/>
              <a:gd name="connsiteX1" fmla="*/ 70394 w 140963"/>
              <a:gd name="connsiteY1" fmla="*/ 140847 h 140963"/>
              <a:gd name="connsiteX2" fmla="*/ -89 w 140963"/>
              <a:gd name="connsiteY2" fmla="*/ 70365 h 140963"/>
              <a:gd name="connsiteX3" fmla="*/ 70394 w 140963"/>
              <a:gd name="connsiteY3" fmla="*/ -118 h 140963"/>
              <a:gd name="connsiteX4" fmla="*/ 140877 w 140963"/>
              <a:gd name="connsiteY4" fmla="*/ 70365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7" y="70365"/>
                </a:moveTo>
                <a:cubicBezTo>
                  <a:pt x="140877" y="109288"/>
                  <a:pt x="109321" y="140847"/>
                  <a:pt x="70394" y="140847"/>
                </a:cubicBezTo>
                <a:cubicBezTo>
                  <a:pt x="31467" y="140847"/>
                  <a:pt x="-89" y="109295"/>
                  <a:pt x="-89" y="70365"/>
                </a:cubicBezTo>
                <a:cubicBezTo>
                  <a:pt x="-89" y="31441"/>
                  <a:pt x="31467" y="-118"/>
                  <a:pt x="70394" y="-118"/>
                </a:cubicBezTo>
                <a:cubicBezTo>
                  <a:pt x="109321" y="-118"/>
                  <a:pt x="140877" y="31435"/>
                  <a:pt x="140877" y="70365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03F4108F-2785-45C7-094C-264309946A2B}"/>
              </a:ext>
            </a:extLst>
          </p:cNvPr>
          <p:cNvSpPr/>
          <p:nvPr/>
        </p:nvSpPr>
        <p:spPr>
          <a:xfrm>
            <a:off x="10049801" y="5101145"/>
            <a:ext cx="140963" cy="140963"/>
          </a:xfrm>
          <a:custGeom>
            <a:avLst/>
            <a:gdLst>
              <a:gd name="connsiteX0" fmla="*/ 140873 w 140963"/>
              <a:gd name="connsiteY0" fmla="*/ 70367 h 140963"/>
              <a:gd name="connsiteX1" fmla="*/ 70390 w 140963"/>
              <a:gd name="connsiteY1" fmla="*/ 140850 h 140963"/>
              <a:gd name="connsiteX2" fmla="*/ -92 w 140963"/>
              <a:gd name="connsiteY2" fmla="*/ 70367 h 140963"/>
              <a:gd name="connsiteX3" fmla="*/ 70390 w 140963"/>
              <a:gd name="connsiteY3" fmla="*/ -115 h 140963"/>
              <a:gd name="connsiteX4" fmla="*/ 140873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3" y="70367"/>
                </a:moveTo>
                <a:cubicBezTo>
                  <a:pt x="140873" y="109291"/>
                  <a:pt x="109317" y="140850"/>
                  <a:pt x="70390" y="140850"/>
                </a:cubicBezTo>
                <a:cubicBezTo>
                  <a:pt x="31464" y="140850"/>
                  <a:pt x="-92" y="109297"/>
                  <a:pt x="-92" y="70367"/>
                </a:cubicBezTo>
                <a:cubicBezTo>
                  <a:pt x="-92" y="31444"/>
                  <a:pt x="31464" y="-115"/>
                  <a:pt x="70390" y="-115"/>
                </a:cubicBezTo>
                <a:cubicBezTo>
                  <a:pt x="109317" y="-115"/>
                  <a:pt x="140873" y="31437"/>
                  <a:pt x="140873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2FF00B48-C3CE-E99B-40F3-F97BC9E6C787}"/>
              </a:ext>
            </a:extLst>
          </p:cNvPr>
          <p:cNvSpPr/>
          <p:nvPr/>
        </p:nvSpPr>
        <p:spPr>
          <a:xfrm>
            <a:off x="10098804" y="4747570"/>
            <a:ext cx="140963" cy="140963"/>
          </a:xfrm>
          <a:custGeom>
            <a:avLst/>
            <a:gdLst>
              <a:gd name="connsiteX0" fmla="*/ 140872 w 140963"/>
              <a:gd name="connsiteY0" fmla="*/ 70363 h 140963"/>
              <a:gd name="connsiteX1" fmla="*/ 70389 w 140963"/>
              <a:gd name="connsiteY1" fmla="*/ 140846 h 140963"/>
              <a:gd name="connsiteX2" fmla="*/ -94 w 140963"/>
              <a:gd name="connsiteY2" fmla="*/ 70363 h 140963"/>
              <a:gd name="connsiteX3" fmla="*/ 70389 w 140963"/>
              <a:gd name="connsiteY3" fmla="*/ -120 h 140963"/>
              <a:gd name="connsiteX4" fmla="*/ 140872 w 140963"/>
              <a:gd name="connsiteY4" fmla="*/ 7036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2" y="70363"/>
                </a:moveTo>
                <a:cubicBezTo>
                  <a:pt x="140872" y="109286"/>
                  <a:pt x="109316" y="140846"/>
                  <a:pt x="70389" y="140846"/>
                </a:cubicBezTo>
                <a:cubicBezTo>
                  <a:pt x="31462" y="140846"/>
                  <a:pt x="-94" y="109293"/>
                  <a:pt x="-94" y="70363"/>
                </a:cubicBezTo>
                <a:cubicBezTo>
                  <a:pt x="-94" y="31440"/>
                  <a:pt x="31462" y="-120"/>
                  <a:pt x="70389" y="-120"/>
                </a:cubicBezTo>
                <a:cubicBezTo>
                  <a:pt x="109316" y="-120"/>
                  <a:pt x="140872" y="31433"/>
                  <a:pt x="140872" y="7036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F40A04F3-B9C0-2359-F0C4-BA6111ECCE2B}"/>
              </a:ext>
            </a:extLst>
          </p:cNvPr>
          <p:cNvSpPr/>
          <p:nvPr/>
        </p:nvSpPr>
        <p:spPr>
          <a:xfrm>
            <a:off x="10653582" y="5090682"/>
            <a:ext cx="140963" cy="140963"/>
          </a:xfrm>
          <a:custGeom>
            <a:avLst/>
            <a:gdLst>
              <a:gd name="connsiteX0" fmla="*/ 140875 w 140963"/>
              <a:gd name="connsiteY0" fmla="*/ 70366 h 140963"/>
              <a:gd name="connsiteX1" fmla="*/ 70392 w 140963"/>
              <a:gd name="connsiteY1" fmla="*/ 140849 h 140963"/>
              <a:gd name="connsiteX2" fmla="*/ -90 w 140963"/>
              <a:gd name="connsiteY2" fmla="*/ 70366 h 140963"/>
              <a:gd name="connsiteX3" fmla="*/ 70392 w 140963"/>
              <a:gd name="connsiteY3" fmla="*/ -116 h 140963"/>
              <a:gd name="connsiteX4" fmla="*/ 140875 w 140963"/>
              <a:gd name="connsiteY4" fmla="*/ 70366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5" y="70366"/>
                </a:moveTo>
                <a:cubicBezTo>
                  <a:pt x="140875" y="109290"/>
                  <a:pt x="109319" y="140849"/>
                  <a:pt x="70392" y="140849"/>
                </a:cubicBezTo>
                <a:cubicBezTo>
                  <a:pt x="31465" y="140849"/>
                  <a:pt x="-90" y="109296"/>
                  <a:pt x="-90" y="70366"/>
                </a:cubicBezTo>
                <a:cubicBezTo>
                  <a:pt x="-90" y="31443"/>
                  <a:pt x="31465" y="-116"/>
                  <a:pt x="70392" y="-116"/>
                </a:cubicBezTo>
                <a:cubicBezTo>
                  <a:pt x="109319" y="-116"/>
                  <a:pt x="140875" y="31436"/>
                  <a:pt x="140875" y="70366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" name="Line 11">
            <a:extLst>
              <a:ext uri="{FF2B5EF4-FFF2-40B4-BE49-F238E27FC236}">
                <a16:creationId xmlns:a16="http://schemas.microsoft.com/office/drawing/2014/main" id="{F52BBB3E-FA5E-3044-C2C1-7F7B5BF0339E}"/>
              </a:ext>
            </a:extLst>
          </p:cNvPr>
          <p:cNvSpPr/>
          <p:nvPr/>
        </p:nvSpPr>
        <p:spPr>
          <a:xfrm>
            <a:off x="7048943" y="5226288"/>
            <a:ext cx="0" cy="1014240"/>
          </a:xfrm>
          <a:prstGeom prst="line">
            <a:avLst/>
          </a:prstGeom>
          <a:ln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2" name="Line 12">
            <a:extLst>
              <a:ext uri="{FF2B5EF4-FFF2-40B4-BE49-F238E27FC236}">
                <a16:creationId xmlns:a16="http://schemas.microsoft.com/office/drawing/2014/main" id="{C22D59AD-8EF8-E840-08D0-E2C4569002CF}"/>
              </a:ext>
            </a:extLst>
          </p:cNvPr>
          <p:cNvSpPr/>
          <p:nvPr/>
        </p:nvSpPr>
        <p:spPr>
          <a:xfrm flipH="1">
            <a:off x="6929903" y="6149328"/>
            <a:ext cx="1467840" cy="0"/>
          </a:xfrm>
          <a:prstGeom prst="line">
            <a:avLst/>
          </a:prstGeom>
          <a:ln>
            <a:solidFill>
              <a:schemeClr val="tx1"/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3" name="CustomShape 13">
            <a:extLst>
              <a:ext uri="{FF2B5EF4-FFF2-40B4-BE49-F238E27FC236}">
                <a16:creationId xmlns:a16="http://schemas.microsoft.com/office/drawing/2014/main" id="{4217083B-8686-7E8F-83C1-9F4E5CA2D4A8}"/>
              </a:ext>
            </a:extLst>
          </p:cNvPr>
          <p:cNvSpPr/>
          <p:nvPr/>
        </p:nvSpPr>
        <p:spPr>
          <a:xfrm>
            <a:off x="7061903" y="5573808"/>
            <a:ext cx="1121760" cy="560160"/>
          </a:xfrm>
          <a:custGeom>
            <a:avLst/>
            <a:gdLst/>
            <a:ahLst/>
            <a:cxnLst/>
            <a:rect l="l" t="t" r="r" b="b"/>
            <a:pathLst>
              <a:path w="841813" h="420378">
                <a:moveTo>
                  <a:pt x="0" y="9977"/>
                </a:moveTo>
                <a:cubicBezTo>
                  <a:pt x="92622" y="-15643"/>
                  <a:pt x="261445" y="9934"/>
                  <a:pt x="359241" y="65483"/>
                </a:cubicBezTo>
                <a:cubicBezTo>
                  <a:pt x="457037" y="121032"/>
                  <a:pt x="490866" y="281521"/>
                  <a:pt x="586773" y="343269"/>
                </a:cubicBezTo>
                <a:cubicBezTo>
                  <a:pt x="682680" y="405017"/>
                  <a:pt x="736053" y="433592"/>
                  <a:pt x="841813" y="414542"/>
                </a:cubicBezTo>
              </a:path>
            </a:pathLst>
          </a:custGeom>
          <a:noFill/>
          <a:ln w="28440">
            <a:solidFill>
              <a:srgbClr val="C3312F"/>
            </a:solidFill>
            <a:round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" name="CustomShape 15">
            <a:extLst>
              <a:ext uri="{FF2B5EF4-FFF2-40B4-BE49-F238E27FC236}">
                <a16:creationId xmlns:a16="http://schemas.microsoft.com/office/drawing/2014/main" id="{24E2AB0B-50B2-F523-754E-4ABD4D1C11C1}"/>
              </a:ext>
            </a:extLst>
          </p:cNvPr>
          <p:cNvSpPr/>
          <p:nvPr/>
        </p:nvSpPr>
        <p:spPr>
          <a:xfrm>
            <a:off x="7392623" y="3820368"/>
            <a:ext cx="1583520" cy="1583520"/>
          </a:xfrm>
          <a:prstGeom prst="flowChartConnector">
            <a:avLst/>
          </a:prstGeom>
          <a:gradFill rotWithShape="0">
            <a:gsLst>
              <a:gs pos="31000">
                <a:srgbClr val="00A6D6"/>
              </a:gs>
              <a:gs pos="78000">
                <a:srgbClr val="C00000"/>
              </a:gs>
              <a:gs pos="54000">
                <a:srgbClr val="B3898D"/>
              </a:gs>
              <a:gs pos="100000">
                <a:srgbClr val="C3312F"/>
              </a:gs>
            </a:gsLst>
            <a:path path="circle">
              <a:fillToRect l="50000" t="50000" r="50000" b="50000"/>
            </a:path>
          </a:gradFill>
          <a:ln>
            <a:solidFill>
              <a:srgbClr val="00848D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grpSp>
        <p:nvGrpSpPr>
          <p:cNvPr id="15" name="Group 16">
            <a:extLst>
              <a:ext uri="{FF2B5EF4-FFF2-40B4-BE49-F238E27FC236}">
                <a16:creationId xmlns:a16="http://schemas.microsoft.com/office/drawing/2014/main" id="{5414C4B3-BB81-D0F0-52D3-05B32D537E18}"/>
              </a:ext>
            </a:extLst>
          </p:cNvPr>
          <p:cNvGrpSpPr/>
          <p:nvPr/>
        </p:nvGrpSpPr>
        <p:grpSpPr>
          <a:xfrm>
            <a:off x="7061903" y="3466128"/>
            <a:ext cx="2253120" cy="2291520"/>
            <a:chOff x="6278040" y="2856600"/>
            <a:chExt cx="1689840" cy="1718640"/>
          </a:xfrm>
        </p:grpSpPr>
        <p:sp>
          <p:nvSpPr>
            <p:cNvPr id="16" name="CustomShape 17">
              <a:extLst>
                <a:ext uri="{FF2B5EF4-FFF2-40B4-BE49-F238E27FC236}">
                  <a16:creationId xmlns:a16="http://schemas.microsoft.com/office/drawing/2014/main" id="{D6F706A6-404E-6D0B-94F7-397327BA1B2B}"/>
                </a:ext>
              </a:extLst>
            </p:cNvPr>
            <p:cNvSpPr/>
            <p:nvPr/>
          </p:nvSpPr>
          <p:spPr>
            <a:xfrm>
              <a:off x="6525720" y="3108600"/>
              <a:ext cx="173880" cy="1872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C3312F"/>
              </a:solidFill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7" name="CustomShape 18">
              <a:extLst>
                <a:ext uri="{FF2B5EF4-FFF2-40B4-BE49-F238E27FC236}">
                  <a16:creationId xmlns:a16="http://schemas.microsoft.com/office/drawing/2014/main" id="{36A45669-57D4-C80A-9507-40EF46E547E2}"/>
                </a:ext>
              </a:extLst>
            </p:cNvPr>
            <p:cNvSpPr/>
            <p:nvPr/>
          </p:nvSpPr>
          <p:spPr>
            <a:xfrm>
              <a:off x="6278040" y="2856600"/>
              <a:ext cx="1689840" cy="1718640"/>
            </a:xfrm>
            <a:prstGeom prst="ellipse">
              <a:avLst/>
            </a:prstGeom>
            <a:noFill/>
            <a:ln>
              <a:noFill/>
            </a:ln>
            <a:effectLst>
              <a:outerShdw blurRad="40000" dist="23040" dir="5400000" rotWithShape="0">
                <a:srgbClr val="000000">
                  <a:alpha val="35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8" name="CustomShape 19">
              <a:extLst>
                <a:ext uri="{FF2B5EF4-FFF2-40B4-BE49-F238E27FC236}">
                  <a16:creationId xmlns:a16="http://schemas.microsoft.com/office/drawing/2014/main" id="{8B4F5CEA-B120-9ACE-8ADC-93333CDB7893}"/>
                </a:ext>
              </a:extLst>
            </p:cNvPr>
            <p:cNvSpPr/>
            <p:nvPr/>
          </p:nvSpPr>
          <p:spPr>
            <a:xfrm flipV="1">
              <a:off x="6525720" y="4136040"/>
              <a:ext cx="173880" cy="1872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C3312F"/>
              </a:solidFill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19" name="CustomShape 20">
              <a:extLst>
                <a:ext uri="{FF2B5EF4-FFF2-40B4-BE49-F238E27FC236}">
                  <a16:creationId xmlns:a16="http://schemas.microsoft.com/office/drawing/2014/main" id="{8F2BFB08-B885-E8E1-A262-5DA058E7B430}"/>
                </a:ext>
              </a:extLst>
            </p:cNvPr>
            <p:cNvSpPr/>
            <p:nvPr/>
          </p:nvSpPr>
          <p:spPr>
            <a:xfrm>
              <a:off x="6278040" y="3716280"/>
              <a:ext cx="247320" cy="3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rgbClr val="C3312F"/>
              </a:solidFill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20" name="CustomShape 21">
            <a:extLst>
              <a:ext uri="{FF2B5EF4-FFF2-40B4-BE49-F238E27FC236}">
                <a16:creationId xmlns:a16="http://schemas.microsoft.com/office/drawing/2014/main" id="{D5C3DE55-C5F7-841C-CF13-3AFFA2D80891}"/>
              </a:ext>
            </a:extLst>
          </p:cNvPr>
          <p:cNvSpPr/>
          <p:nvPr/>
        </p:nvSpPr>
        <p:spPr>
          <a:xfrm>
            <a:off x="7392623" y="3170448"/>
            <a:ext cx="479520" cy="479520"/>
          </a:xfrm>
          <a:prstGeom prst="flowChartConnector">
            <a:avLst/>
          </a:prstGeom>
          <a:gradFill rotWithShape="0">
            <a:gsLst>
              <a:gs pos="31000">
                <a:srgbClr val="00A6D6"/>
              </a:gs>
              <a:gs pos="78000">
                <a:srgbClr val="C00000"/>
              </a:gs>
              <a:gs pos="54000">
                <a:srgbClr val="B3898D"/>
              </a:gs>
              <a:gs pos="100000">
                <a:srgbClr val="C3312F"/>
              </a:gs>
            </a:gsLst>
            <a:path path="circle">
              <a:fillToRect l="50000" t="50000" r="50000" b="50000"/>
            </a:path>
          </a:gradFill>
          <a:ln>
            <a:solidFill>
              <a:srgbClr val="00848D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1" name="CustomShape 22">
            <a:extLst>
              <a:ext uri="{FF2B5EF4-FFF2-40B4-BE49-F238E27FC236}">
                <a16:creationId xmlns:a16="http://schemas.microsoft.com/office/drawing/2014/main" id="{0EF27C23-2693-20BC-3647-79A8BA5FDE4F}"/>
              </a:ext>
            </a:extLst>
          </p:cNvPr>
          <p:cNvSpPr/>
          <p:nvPr/>
        </p:nvSpPr>
        <p:spPr>
          <a:xfrm>
            <a:off x="7623023" y="2834448"/>
            <a:ext cx="8640" cy="3355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C3312F"/>
            </a:solidFill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2" name="CustomShape 23">
            <a:extLst>
              <a:ext uri="{FF2B5EF4-FFF2-40B4-BE49-F238E27FC236}">
                <a16:creationId xmlns:a16="http://schemas.microsoft.com/office/drawing/2014/main" id="{63DD995D-BD7B-971D-2185-C2009EFE6C69}"/>
              </a:ext>
            </a:extLst>
          </p:cNvPr>
          <p:cNvSpPr/>
          <p:nvPr/>
        </p:nvSpPr>
        <p:spPr>
          <a:xfrm flipV="1">
            <a:off x="7061903" y="3409488"/>
            <a:ext cx="329760" cy="168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C3312F"/>
            </a:solidFill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F19FC961-CB9C-DBFE-F9D2-2A9384E7BE92}"/>
              </a:ext>
            </a:extLst>
          </p:cNvPr>
          <p:cNvSpPr/>
          <p:nvPr/>
        </p:nvSpPr>
        <p:spPr>
          <a:xfrm>
            <a:off x="9901013" y="4858834"/>
            <a:ext cx="140963" cy="140963"/>
          </a:xfrm>
          <a:custGeom>
            <a:avLst/>
            <a:gdLst>
              <a:gd name="connsiteX0" fmla="*/ 140873 w 140963"/>
              <a:gd name="connsiteY0" fmla="*/ 70362 h 140963"/>
              <a:gd name="connsiteX1" fmla="*/ 70390 w 140963"/>
              <a:gd name="connsiteY1" fmla="*/ 140845 h 140963"/>
              <a:gd name="connsiteX2" fmla="*/ -92 w 140963"/>
              <a:gd name="connsiteY2" fmla="*/ 70362 h 140963"/>
              <a:gd name="connsiteX3" fmla="*/ 70390 w 140963"/>
              <a:gd name="connsiteY3" fmla="*/ -120 h 140963"/>
              <a:gd name="connsiteX4" fmla="*/ 140873 w 140963"/>
              <a:gd name="connsiteY4" fmla="*/ 70362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3" y="70362"/>
                </a:moveTo>
                <a:cubicBezTo>
                  <a:pt x="140873" y="109286"/>
                  <a:pt x="109317" y="140845"/>
                  <a:pt x="70390" y="140845"/>
                </a:cubicBezTo>
                <a:cubicBezTo>
                  <a:pt x="31464" y="140845"/>
                  <a:pt x="-92" y="109292"/>
                  <a:pt x="-92" y="70362"/>
                </a:cubicBezTo>
                <a:cubicBezTo>
                  <a:pt x="-92" y="31439"/>
                  <a:pt x="31464" y="-120"/>
                  <a:pt x="70390" y="-120"/>
                </a:cubicBezTo>
                <a:cubicBezTo>
                  <a:pt x="109317" y="-120"/>
                  <a:pt x="140873" y="31432"/>
                  <a:pt x="140873" y="70362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79F2C91A-4E51-3F32-4B28-9FB5E747FFB6}"/>
              </a:ext>
            </a:extLst>
          </p:cNvPr>
          <p:cNvSpPr/>
          <p:nvPr/>
        </p:nvSpPr>
        <p:spPr>
          <a:xfrm>
            <a:off x="9889111" y="4167814"/>
            <a:ext cx="140963" cy="140963"/>
          </a:xfrm>
          <a:custGeom>
            <a:avLst/>
            <a:gdLst>
              <a:gd name="connsiteX0" fmla="*/ 140870 w 140963"/>
              <a:gd name="connsiteY0" fmla="*/ 70361 h 140963"/>
              <a:gd name="connsiteX1" fmla="*/ 70388 w 140963"/>
              <a:gd name="connsiteY1" fmla="*/ 140844 h 140963"/>
              <a:gd name="connsiteX2" fmla="*/ -95 w 140963"/>
              <a:gd name="connsiteY2" fmla="*/ 70361 h 140963"/>
              <a:gd name="connsiteX3" fmla="*/ 70388 w 140963"/>
              <a:gd name="connsiteY3" fmla="*/ -121 h 140963"/>
              <a:gd name="connsiteX4" fmla="*/ 140870 w 140963"/>
              <a:gd name="connsiteY4" fmla="*/ 7036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0" y="70361"/>
                </a:moveTo>
                <a:cubicBezTo>
                  <a:pt x="140870" y="109285"/>
                  <a:pt x="109315" y="140844"/>
                  <a:pt x="70388" y="140844"/>
                </a:cubicBezTo>
                <a:cubicBezTo>
                  <a:pt x="31461" y="140844"/>
                  <a:pt x="-95" y="109292"/>
                  <a:pt x="-95" y="70361"/>
                </a:cubicBezTo>
                <a:cubicBezTo>
                  <a:pt x="-95" y="31438"/>
                  <a:pt x="31461" y="-121"/>
                  <a:pt x="70388" y="-121"/>
                </a:cubicBezTo>
                <a:cubicBezTo>
                  <a:pt x="109315" y="-121"/>
                  <a:pt x="140870" y="31431"/>
                  <a:pt x="140870" y="7036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357BD7A9-7CE6-208C-75D6-ABC0E5B71230}"/>
              </a:ext>
            </a:extLst>
          </p:cNvPr>
          <p:cNvSpPr/>
          <p:nvPr/>
        </p:nvSpPr>
        <p:spPr>
          <a:xfrm>
            <a:off x="9886626" y="5161836"/>
            <a:ext cx="140963" cy="140963"/>
          </a:xfrm>
          <a:custGeom>
            <a:avLst/>
            <a:gdLst>
              <a:gd name="connsiteX0" fmla="*/ 140871 w 140963"/>
              <a:gd name="connsiteY0" fmla="*/ 70367 h 140963"/>
              <a:gd name="connsiteX1" fmla="*/ 70388 w 140963"/>
              <a:gd name="connsiteY1" fmla="*/ 140850 h 140963"/>
              <a:gd name="connsiteX2" fmla="*/ -94 w 140963"/>
              <a:gd name="connsiteY2" fmla="*/ 70367 h 140963"/>
              <a:gd name="connsiteX3" fmla="*/ 70388 w 140963"/>
              <a:gd name="connsiteY3" fmla="*/ -115 h 140963"/>
              <a:gd name="connsiteX4" fmla="*/ 140871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1" y="70367"/>
                </a:moveTo>
                <a:cubicBezTo>
                  <a:pt x="140871" y="109291"/>
                  <a:pt x="109315" y="140850"/>
                  <a:pt x="70388" y="140850"/>
                </a:cubicBezTo>
                <a:cubicBezTo>
                  <a:pt x="31461" y="140850"/>
                  <a:pt x="-94" y="109297"/>
                  <a:pt x="-94" y="70367"/>
                </a:cubicBezTo>
                <a:cubicBezTo>
                  <a:pt x="-94" y="31444"/>
                  <a:pt x="31461" y="-115"/>
                  <a:pt x="70388" y="-115"/>
                </a:cubicBezTo>
                <a:cubicBezTo>
                  <a:pt x="109315" y="-115"/>
                  <a:pt x="140871" y="31437"/>
                  <a:pt x="140871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C83A8C45-CE6B-A171-AF60-5F3552E2B59E}"/>
              </a:ext>
            </a:extLst>
          </p:cNvPr>
          <p:cNvSpPr/>
          <p:nvPr/>
        </p:nvSpPr>
        <p:spPr>
          <a:xfrm>
            <a:off x="9900403" y="4394957"/>
            <a:ext cx="140963" cy="140963"/>
          </a:xfrm>
          <a:custGeom>
            <a:avLst/>
            <a:gdLst>
              <a:gd name="connsiteX0" fmla="*/ 140871 w 140963"/>
              <a:gd name="connsiteY0" fmla="*/ 70361 h 140963"/>
              <a:gd name="connsiteX1" fmla="*/ 70389 w 140963"/>
              <a:gd name="connsiteY1" fmla="*/ 140844 h 140963"/>
              <a:gd name="connsiteX2" fmla="*/ -94 w 140963"/>
              <a:gd name="connsiteY2" fmla="*/ 70361 h 140963"/>
              <a:gd name="connsiteX3" fmla="*/ 70389 w 140963"/>
              <a:gd name="connsiteY3" fmla="*/ -121 h 140963"/>
              <a:gd name="connsiteX4" fmla="*/ 140871 w 140963"/>
              <a:gd name="connsiteY4" fmla="*/ 7036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1" y="70361"/>
                </a:moveTo>
                <a:cubicBezTo>
                  <a:pt x="140871" y="109285"/>
                  <a:pt x="109315" y="140844"/>
                  <a:pt x="70389" y="140844"/>
                </a:cubicBezTo>
                <a:cubicBezTo>
                  <a:pt x="31462" y="140844"/>
                  <a:pt x="-94" y="109291"/>
                  <a:pt x="-94" y="70361"/>
                </a:cubicBezTo>
                <a:cubicBezTo>
                  <a:pt x="-94" y="31438"/>
                  <a:pt x="31462" y="-121"/>
                  <a:pt x="70389" y="-121"/>
                </a:cubicBezTo>
                <a:cubicBezTo>
                  <a:pt x="109315" y="-121"/>
                  <a:pt x="140871" y="31431"/>
                  <a:pt x="140871" y="7036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462CC2C2-2645-D925-0A1E-E883F2BC463F}"/>
              </a:ext>
            </a:extLst>
          </p:cNvPr>
          <p:cNvSpPr/>
          <p:nvPr/>
        </p:nvSpPr>
        <p:spPr>
          <a:xfrm>
            <a:off x="9883705" y="4623844"/>
            <a:ext cx="140963" cy="140963"/>
          </a:xfrm>
          <a:custGeom>
            <a:avLst/>
            <a:gdLst>
              <a:gd name="connsiteX0" fmla="*/ 140871 w 140963"/>
              <a:gd name="connsiteY0" fmla="*/ 70360 h 140963"/>
              <a:gd name="connsiteX1" fmla="*/ 70389 w 140963"/>
              <a:gd name="connsiteY1" fmla="*/ 140843 h 140963"/>
              <a:gd name="connsiteX2" fmla="*/ -94 w 140963"/>
              <a:gd name="connsiteY2" fmla="*/ 70360 h 140963"/>
              <a:gd name="connsiteX3" fmla="*/ 70389 w 140963"/>
              <a:gd name="connsiteY3" fmla="*/ -123 h 140963"/>
              <a:gd name="connsiteX4" fmla="*/ 140871 w 140963"/>
              <a:gd name="connsiteY4" fmla="*/ 70360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1" y="70360"/>
                </a:moveTo>
                <a:cubicBezTo>
                  <a:pt x="140871" y="109283"/>
                  <a:pt x="109316" y="140843"/>
                  <a:pt x="70389" y="140843"/>
                </a:cubicBezTo>
                <a:cubicBezTo>
                  <a:pt x="31462" y="140843"/>
                  <a:pt x="-94" y="109290"/>
                  <a:pt x="-94" y="70360"/>
                </a:cubicBezTo>
                <a:cubicBezTo>
                  <a:pt x="-94" y="31437"/>
                  <a:pt x="31462" y="-123"/>
                  <a:pt x="70389" y="-123"/>
                </a:cubicBezTo>
                <a:cubicBezTo>
                  <a:pt x="109316" y="-123"/>
                  <a:pt x="140871" y="31430"/>
                  <a:pt x="140871" y="70360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D4942D37-8A24-7143-E53D-BB9CE8490657}"/>
              </a:ext>
            </a:extLst>
          </p:cNvPr>
          <p:cNvSpPr/>
          <p:nvPr/>
        </p:nvSpPr>
        <p:spPr>
          <a:xfrm>
            <a:off x="11139519" y="4526095"/>
            <a:ext cx="140963" cy="140963"/>
          </a:xfrm>
          <a:custGeom>
            <a:avLst/>
            <a:gdLst>
              <a:gd name="connsiteX0" fmla="*/ 140878 w 140963"/>
              <a:gd name="connsiteY0" fmla="*/ 70364 h 140963"/>
              <a:gd name="connsiteX1" fmla="*/ 70396 w 140963"/>
              <a:gd name="connsiteY1" fmla="*/ 140846 h 140963"/>
              <a:gd name="connsiteX2" fmla="*/ -87 w 140963"/>
              <a:gd name="connsiteY2" fmla="*/ 70364 h 140963"/>
              <a:gd name="connsiteX3" fmla="*/ 70396 w 140963"/>
              <a:gd name="connsiteY3" fmla="*/ -119 h 140963"/>
              <a:gd name="connsiteX4" fmla="*/ 140878 w 140963"/>
              <a:gd name="connsiteY4" fmla="*/ 7036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64"/>
                </a:moveTo>
                <a:cubicBezTo>
                  <a:pt x="140878" y="109287"/>
                  <a:pt x="109322" y="140846"/>
                  <a:pt x="70396" y="140846"/>
                </a:cubicBezTo>
                <a:cubicBezTo>
                  <a:pt x="31469" y="140846"/>
                  <a:pt x="-87" y="109294"/>
                  <a:pt x="-87" y="70364"/>
                </a:cubicBezTo>
                <a:cubicBezTo>
                  <a:pt x="-87" y="31440"/>
                  <a:pt x="31469" y="-119"/>
                  <a:pt x="70396" y="-119"/>
                </a:cubicBezTo>
                <a:cubicBezTo>
                  <a:pt x="109322" y="-119"/>
                  <a:pt x="140878" y="31433"/>
                  <a:pt x="140878" y="7036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562AED7C-7D59-BDC0-944C-D91CCE31832F}"/>
              </a:ext>
            </a:extLst>
          </p:cNvPr>
          <p:cNvSpPr/>
          <p:nvPr/>
        </p:nvSpPr>
        <p:spPr>
          <a:xfrm>
            <a:off x="11188609" y="5078910"/>
            <a:ext cx="140963" cy="140963"/>
          </a:xfrm>
          <a:custGeom>
            <a:avLst/>
            <a:gdLst>
              <a:gd name="connsiteX0" fmla="*/ 140880 w 140963"/>
              <a:gd name="connsiteY0" fmla="*/ 70363 h 140963"/>
              <a:gd name="connsiteX1" fmla="*/ 70397 w 140963"/>
              <a:gd name="connsiteY1" fmla="*/ 140845 h 140963"/>
              <a:gd name="connsiteX2" fmla="*/ -86 w 140963"/>
              <a:gd name="connsiteY2" fmla="*/ 70363 h 140963"/>
              <a:gd name="connsiteX3" fmla="*/ 70397 w 140963"/>
              <a:gd name="connsiteY3" fmla="*/ -120 h 140963"/>
              <a:gd name="connsiteX4" fmla="*/ 140880 w 140963"/>
              <a:gd name="connsiteY4" fmla="*/ 7036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0" y="70363"/>
                </a:moveTo>
                <a:cubicBezTo>
                  <a:pt x="140880" y="109286"/>
                  <a:pt x="109324" y="140845"/>
                  <a:pt x="70397" y="140845"/>
                </a:cubicBezTo>
                <a:cubicBezTo>
                  <a:pt x="31470" y="140845"/>
                  <a:pt x="-86" y="109293"/>
                  <a:pt x="-86" y="70363"/>
                </a:cubicBezTo>
                <a:cubicBezTo>
                  <a:pt x="-86" y="31439"/>
                  <a:pt x="31470" y="-120"/>
                  <a:pt x="70397" y="-120"/>
                </a:cubicBezTo>
                <a:cubicBezTo>
                  <a:pt x="109324" y="-120"/>
                  <a:pt x="140880" y="31433"/>
                  <a:pt x="140880" y="7036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761E8702-21E4-D086-FBC8-BE9728744611}"/>
              </a:ext>
            </a:extLst>
          </p:cNvPr>
          <p:cNvSpPr/>
          <p:nvPr/>
        </p:nvSpPr>
        <p:spPr>
          <a:xfrm>
            <a:off x="11602916" y="5824863"/>
            <a:ext cx="140963" cy="140963"/>
          </a:xfrm>
          <a:custGeom>
            <a:avLst/>
            <a:gdLst>
              <a:gd name="connsiteX0" fmla="*/ 140883 w 140963"/>
              <a:gd name="connsiteY0" fmla="*/ 70373 h 140963"/>
              <a:gd name="connsiteX1" fmla="*/ 70401 w 140963"/>
              <a:gd name="connsiteY1" fmla="*/ 140856 h 140963"/>
              <a:gd name="connsiteX2" fmla="*/ -82 w 140963"/>
              <a:gd name="connsiteY2" fmla="*/ 70373 h 140963"/>
              <a:gd name="connsiteX3" fmla="*/ 70401 w 140963"/>
              <a:gd name="connsiteY3" fmla="*/ -109 h 140963"/>
              <a:gd name="connsiteX4" fmla="*/ 140883 w 140963"/>
              <a:gd name="connsiteY4" fmla="*/ 70373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73"/>
                </a:moveTo>
                <a:cubicBezTo>
                  <a:pt x="140883" y="109297"/>
                  <a:pt x="109327" y="140856"/>
                  <a:pt x="70401" y="140856"/>
                </a:cubicBezTo>
                <a:cubicBezTo>
                  <a:pt x="31474" y="140856"/>
                  <a:pt x="-82" y="109304"/>
                  <a:pt x="-82" y="70373"/>
                </a:cubicBezTo>
                <a:cubicBezTo>
                  <a:pt x="-82" y="31450"/>
                  <a:pt x="31474" y="-109"/>
                  <a:pt x="70401" y="-109"/>
                </a:cubicBezTo>
                <a:cubicBezTo>
                  <a:pt x="109327" y="-109"/>
                  <a:pt x="140883" y="31443"/>
                  <a:pt x="140883" y="70373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DF8B3474-86B8-FC5B-F418-FCEC9F5D9F31}"/>
              </a:ext>
            </a:extLst>
          </p:cNvPr>
          <p:cNvSpPr/>
          <p:nvPr/>
        </p:nvSpPr>
        <p:spPr>
          <a:xfrm>
            <a:off x="11534162" y="5419842"/>
            <a:ext cx="140963" cy="140963"/>
          </a:xfrm>
          <a:custGeom>
            <a:avLst/>
            <a:gdLst>
              <a:gd name="connsiteX0" fmla="*/ 140883 w 140963"/>
              <a:gd name="connsiteY0" fmla="*/ 70371 h 140963"/>
              <a:gd name="connsiteX1" fmla="*/ 70400 w 140963"/>
              <a:gd name="connsiteY1" fmla="*/ 140853 h 140963"/>
              <a:gd name="connsiteX2" fmla="*/ -82 w 140963"/>
              <a:gd name="connsiteY2" fmla="*/ 70371 h 140963"/>
              <a:gd name="connsiteX3" fmla="*/ 70400 w 140963"/>
              <a:gd name="connsiteY3" fmla="*/ -112 h 140963"/>
              <a:gd name="connsiteX4" fmla="*/ 140883 w 140963"/>
              <a:gd name="connsiteY4" fmla="*/ 7037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3" y="70371"/>
                </a:moveTo>
                <a:cubicBezTo>
                  <a:pt x="140883" y="109294"/>
                  <a:pt x="109327" y="140853"/>
                  <a:pt x="70400" y="140853"/>
                </a:cubicBezTo>
                <a:cubicBezTo>
                  <a:pt x="31474" y="140853"/>
                  <a:pt x="-82" y="109301"/>
                  <a:pt x="-82" y="70371"/>
                </a:cubicBezTo>
                <a:cubicBezTo>
                  <a:pt x="-82" y="31447"/>
                  <a:pt x="31474" y="-112"/>
                  <a:pt x="70400" y="-112"/>
                </a:cubicBezTo>
                <a:cubicBezTo>
                  <a:pt x="109327" y="-112"/>
                  <a:pt x="140883" y="31440"/>
                  <a:pt x="140883" y="7037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7396D781-4748-1D69-34DD-9EBE7F920A0C}"/>
              </a:ext>
            </a:extLst>
          </p:cNvPr>
          <p:cNvSpPr/>
          <p:nvPr/>
        </p:nvSpPr>
        <p:spPr>
          <a:xfrm>
            <a:off x="11727256" y="5576357"/>
            <a:ext cx="140963" cy="140963"/>
          </a:xfrm>
          <a:custGeom>
            <a:avLst/>
            <a:gdLst>
              <a:gd name="connsiteX0" fmla="*/ 140885 w 140963"/>
              <a:gd name="connsiteY0" fmla="*/ 70369 h 140963"/>
              <a:gd name="connsiteX1" fmla="*/ 70402 w 140963"/>
              <a:gd name="connsiteY1" fmla="*/ 140851 h 140963"/>
              <a:gd name="connsiteX2" fmla="*/ -80 w 140963"/>
              <a:gd name="connsiteY2" fmla="*/ 70369 h 140963"/>
              <a:gd name="connsiteX3" fmla="*/ 70402 w 140963"/>
              <a:gd name="connsiteY3" fmla="*/ -114 h 140963"/>
              <a:gd name="connsiteX4" fmla="*/ 140885 w 140963"/>
              <a:gd name="connsiteY4" fmla="*/ 70369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5" y="70369"/>
                </a:moveTo>
                <a:cubicBezTo>
                  <a:pt x="140885" y="109292"/>
                  <a:pt x="109329" y="140851"/>
                  <a:pt x="70402" y="140851"/>
                </a:cubicBezTo>
                <a:cubicBezTo>
                  <a:pt x="31475" y="140851"/>
                  <a:pt x="-80" y="109299"/>
                  <a:pt x="-80" y="70369"/>
                </a:cubicBezTo>
                <a:cubicBezTo>
                  <a:pt x="-80" y="31445"/>
                  <a:pt x="31475" y="-114"/>
                  <a:pt x="70402" y="-114"/>
                </a:cubicBezTo>
                <a:cubicBezTo>
                  <a:pt x="109329" y="-114"/>
                  <a:pt x="140885" y="31439"/>
                  <a:pt x="140885" y="70369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CBF09F3E-679D-3D20-2E13-6A4D0CDF2464}"/>
              </a:ext>
            </a:extLst>
          </p:cNvPr>
          <p:cNvSpPr/>
          <p:nvPr/>
        </p:nvSpPr>
        <p:spPr>
          <a:xfrm>
            <a:off x="11481540" y="4598903"/>
            <a:ext cx="140963" cy="140963"/>
          </a:xfrm>
          <a:custGeom>
            <a:avLst/>
            <a:gdLst>
              <a:gd name="connsiteX0" fmla="*/ 140881 w 140963"/>
              <a:gd name="connsiteY0" fmla="*/ 70361 h 140963"/>
              <a:gd name="connsiteX1" fmla="*/ 70398 w 140963"/>
              <a:gd name="connsiteY1" fmla="*/ 140843 h 140963"/>
              <a:gd name="connsiteX2" fmla="*/ -85 w 140963"/>
              <a:gd name="connsiteY2" fmla="*/ 70361 h 140963"/>
              <a:gd name="connsiteX3" fmla="*/ 70398 w 140963"/>
              <a:gd name="connsiteY3" fmla="*/ -122 h 140963"/>
              <a:gd name="connsiteX4" fmla="*/ 140881 w 140963"/>
              <a:gd name="connsiteY4" fmla="*/ 70361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1"/>
                </a:moveTo>
                <a:cubicBezTo>
                  <a:pt x="140881" y="109284"/>
                  <a:pt x="109325" y="140843"/>
                  <a:pt x="70398" y="140843"/>
                </a:cubicBezTo>
                <a:cubicBezTo>
                  <a:pt x="31471" y="140843"/>
                  <a:pt x="-85" y="109291"/>
                  <a:pt x="-85" y="70361"/>
                </a:cubicBezTo>
                <a:cubicBezTo>
                  <a:pt x="-85" y="31437"/>
                  <a:pt x="31471" y="-122"/>
                  <a:pt x="70398" y="-122"/>
                </a:cubicBezTo>
                <a:cubicBezTo>
                  <a:pt x="109325" y="-122"/>
                  <a:pt x="140881" y="31430"/>
                  <a:pt x="140881" y="70361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2452726A-98CF-8218-F52C-AD0A32CD3A09}"/>
              </a:ext>
            </a:extLst>
          </p:cNvPr>
          <p:cNvSpPr/>
          <p:nvPr/>
        </p:nvSpPr>
        <p:spPr>
          <a:xfrm>
            <a:off x="10925063" y="5818323"/>
            <a:ext cx="140963" cy="140963"/>
          </a:xfrm>
          <a:custGeom>
            <a:avLst/>
            <a:gdLst>
              <a:gd name="connsiteX0" fmla="*/ 140878 w 140963"/>
              <a:gd name="connsiteY0" fmla="*/ 70374 h 140963"/>
              <a:gd name="connsiteX1" fmla="*/ 70395 w 140963"/>
              <a:gd name="connsiteY1" fmla="*/ 140856 h 140963"/>
              <a:gd name="connsiteX2" fmla="*/ -87 w 140963"/>
              <a:gd name="connsiteY2" fmla="*/ 70374 h 140963"/>
              <a:gd name="connsiteX3" fmla="*/ 70395 w 140963"/>
              <a:gd name="connsiteY3" fmla="*/ -109 h 140963"/>
              <a:gd name="connsiteX4" fmla="*/ 140878 w 140963"/>
              <a:gd name="connsiteY4" fmla="*/ 70374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78" y="70374"/>
                </a:moveTo>
                <a:cubicBezTo>
                  <a:pt x="140878" y="109297"/>
                  <a:pt x="109322" y="140856"/>
                  <a:pt x="70395" y="140856"/>
                </a:cubicBezTo>
                <a:cubicBezTo>
                  <a:pt x="31469" y="140856"/>
                  <a:pt x="-87" y="109304"/>
                  <a:pt x="-87" y="70374"/>
                </a:cubicBezTo>
                <a:cubicBezTo>
                  <a:pt x="-87" y="31450"/>
                  <a:pt x="31469" y="-109"/>
                  <a:pt x="70395" y="-109"/>
                </a:cubicBezTo>
                <a:cubicBezTo>
                  <a:pt x="109322" y="-109"/>
                  <a:pt x="140878" y="31444"/>
                  <a:pt x="140878" y="70374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A56367E9-12E1-C239-F137-8B8E213292A8}"/>
              </a:ext>
            </a:extLst>
          </p:cNvPr>
          <p:cNvSpPr/>
          <p:nvPr/>
        </p:nvSpPr>
        <p:spPr>
          <a:xfrm>
            <a:off x="11380089" y="5095477"/>
            <a:ext cx="140963" cy="140963"/>
          </a:xfrm>
          <a:custGeom>
            <a:avLst/>
            <a:gdLst>
              <a:gd name="connsiteX0" fmla="*/ 140881 w 140963"/>
              <a:gd name="connsiteY0" fmla="*/ 70367 h 140963"/>
              <a:gd name="connsiteX1" fmla="*/ 70399 w 140963"/>
              <a:gd name="connsiteY1" fmla="*/ 140850 h 140963"/>
              <a:gd name="connsiteX2" fmla="*/ -84 w 140963"/>
              <a:gd name="connsiteY2" fmla="*/ 70367 h 140963"/>
              <a:gd name="connsiteX3" fmla="*/ 70399 w 140963"/>
              <a:gd name="connsiteY3" fmla="*/ -116 h 140963"/>
              <a:gd name="connsiteX4" fmla="*/ 140881 w 140963"/>
              <a:gd name="connsiteY4" fmla="*/ 70367 h 140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3" h="140963">
                <a:moveTo>
                  <a:pt x="140881" y="70367"/>
                </a:moveTo>
                <a:cubicBezTo>
                  <a:pt x="140881" y="109290"/>
                  <a:pt x="109326" y="140850"/>
                  <a:pt x="70399" y="140850"/>
                </a:cubicBezTo>
                <a:cubicBezTo>
                  <a:pt x="31472" y="140850"/>
                  <a:pt x="-84" y="109297"/>
                  <a:pt x="-84" y="70367"/>
                </a:cubicBezTo>
                <a:cubicBezTo>
                  <a:pt x="-84" y="31444"/>
                  <a:pt x="31472" y="-116"/>
                  <a:pt x="70399" y="-116"/>
                </a:cubicBezTo>
                <a:cubicBezTo>
                  <a:pt x="109326" y="-116"/>
                  <a:pt x="140881" y="31437"/>
                  <a:pt x="140881" y="70367"/>
                </a:cubicBezTo>
                <a:close/>
              </a:path>
            </a:pathLst>
          </a:custGeom>
          <a:solidFill>
            <a:srgbClr val="A0A0A0"/>
          </a:solidFill>
          <a:ln w="23486" cap="rnd">
            <a:solidFill>
              <a:srgbClr val="505050"/>
            </a:solidFill>
            <a:prstDash val="solid"/>
            <a:round/>
          </a:ln>
        </p:spPr>
        <p:txBody>
          <a:bodyPr rtlCol="0" anchor="ctr"/>
          <a:lstStyle/>
          <a:p>
            <a:endParaRPr lang="en-GB"/>
          </a:p>
        </p:txBody>
      </p:sp>
      <p:grpSp>
        <p:nvGrpSpPr>
          <p:cNvPr id="132" name="Graphic 22">
            <a:extLst>
              <a:ext uri="{FF2B5EF4-FFF2-40B4-BE49-F238E27FC236}">
                <a16:creationId xmlns:a16="http://schemas.microsoft.com/office/drawing/2014/main" id="{B07BF03E-BF36-A718-0E2F-76E6C83517BB}"/>
              </a:ext>
            </a:extLst>
          </p:cNvPr>
          <p:cNvGrpSpPr/>
          <p:nvPr/>
        </p:nvGrpSpPr>
        <p:grpSpPr>
          <a:xfrm>
            <a:off x="11301698" y="6098996"/>
            <a:ext cx="281808" cy="581630"/>
            <a:chOff x="4900186" y="6132533"/>
            <a:chExt cx="281808" cy="581630"/>
          </a:xfrm>
          <a:solidFill>
            <a:srgbClr val="505050"/>
          </a:solidFill>
        </p:grpSpPr>
        <p:sp>
          <p:nvSpPr>
            <p:cNvPr id="133" name="Freeform: Shape 132">
              <a:extLst>
                <a:ext uri="{FF2B5EF4-FFF2-40B4-BE49-F238E27FC236}">
                  <a16:creationId xmlns:a16="http://schemas.microsoft.com/office/drawing/2014/main" id="{CE7A6554-9F08-1C3B-B64A-5AAA988AF5A2}"/>
                </a:ext>
              </a:extLst>
            </p:cNvPr>
            <p:cNvSpPr/>
            <p:nvPr/>
          </p:nvSpPr>
          <p:spPr>
            <a:xfrm>
              <a:off x="5040869" y="6292139"/>
              <a:ext cx="115351" cy="422024"/>
            </a:xfrm>
            <a:custGeom>
              <a:avLst/>
              <a:gdLst>
                <a:gd name="connsiteX0" fmla="*/ -15 w 115351"/>
                <a:gd name="connsiteY0" fmla="*/ -83 h 422024"/>
                <a:gd name="connsiteX1" fmla="*/ -15 w 115351"/>
                <a:gd name="connsiteY1" fmla="*/ 421941 h 422024"/>
                <a:gd name="connsiteX2" fmla="*/ -15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5" y="-83"/>
                  </a:moveTo>
                  <a:lnTo>
                    <a:pt x="-15" y="421941"/>
                  </a:lnTo>
                  <a:lnTo>
                    <a:pt x="-15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134" name="Freeform: Shape 133">
              <a:extLst>
                <a:ext uri="{FF2B5EF4-FFF2-40B4-BE49-F238E27FC236}">
                  <a16:creationId xmlns:a16="http://schemas.microsoft.com/office/drawing/2014/main" id="{BE7E0489-F4ED-FEBA-F294-9C9EE1FE9074}"/>
                </a:ext>
              </a:extLst>
            </p:cNvPr>
            <p:cNvSpPr/>
            <p:nvPr/>
          </p:nvSpPr>
          <p:spPr>
            <a:xfrm>
              <a:off x="5009566" y="6292575"/>
              <a:ext cx="62170" cy="421588"/>
            </a:xfrm>
            <a:custGeom>
              <a:avLst/>
              <a:gdLst>
                <a:gd name="connsiteX0" fmla="*/ -15 w 62170"/>
                <a:gd name="connsiteY0" fmla="*/ -83 h 421588"/>
                <a:gd name="connsiteX1" fmla="*/ -15 w 62170"/>
                <a:gd name="connsiteY1" fmla="*/ 421506 h 421588"/>
                <a:gd name="connsiteX2" fmla="*/ 62156 w 62170"/>
                <a:gd name="connsiteY2" fmla="*/ 421506 h 421588"/>
                <a:gd name="connsiteX3" fmla="*/ 62156 w 62170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" h="421588">
                  <a:moveTo>
                    <a:pt x="-15" y="-83"/>
                  </a:moveTo>
                  <a:lnTo>
                    <a:pt x="-15" y="421506"/>
                  </a:lnTo>
                  <a:lnTo>
                    <a:pt x="62156" y="421506"/>
                  </a:lnTo>
                  <a:lnTo>
                    <a:pt x="62156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135" name="Graphic 22">
              <a:extLst>
                <a:ext uri="{FF2B5EF4-FFF2-40B4-BE49-F238E27FC236}">
                  <a16:creationId xmlns:a16="http://schemas.microsoft.com/office/drawing/2014/main" id="{90F8EEB1-79BD-B451-8296-C1C26C72BCCE}"/>
                </a:ext>
              </a:extLst>
            </p:cNvPr>
            <p:cNvGrpSpPr/>
            <p:nvPr/>
          </p:nvGrpSpPr>
          <p:grpSpPr>
            <a:xfrm>
              <a:off x="4900186" y="6132533"/>
              <a:ext cx="281808" cy="247675"/>
              <a:chOff x="4900186" y="6132533"/>
              <a:chExt cx="281808" cy="247675"/>
            </a:xfrm>
            <a:solidFill>
              <a:srgbClr val="505050"/>
            </a:solidFill>
          </p:grpSpPr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3F416705-A915-4F77-7E5D-1EB6766868F0}"/>
                  </a:ext>
                </a:extLst>
              </p:cNvPr>
              <p:cNvSpPr/>
              <p:nvPr/>
            </p:nvSpPr>
            <p:spPr>
              <a:xfrm>
                <a:off x="4916529" y="6148706"/>
                <a:ext cx="248679" cy="214933"/>
              </a:xfrm>
              <a:custGeom>
                <a:avLst/>
                <a:gdLst>
                  <a:gd name="connsiteX0" fmla="*/ 124325 w 248679"/>
                  <a:gd name="connsiteY0" fmla="*/ -84 h 214933"/>
                  <a:gd name="connsiteX1" fmla="*/ 248665 w 248679"/>
                  <a:gd name="connsiteY1" fmla="*/ 214849 h 214933"/>
                  <a:gd name="connsiteX2" fmla="*/ -15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5" y="-84"/>
                    </a:moveTo>
                    <a:lnTo>
                      <a:pt x="248665" y="214849"/>
                    </a:lnTo>
                    <a:lnTo>
                      <a:pt x="-15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137" name="Freeform: Shape 136">
                <a:extLst>
                  <a:ext uri="{FF2B5EF4-FFF2-40B4-BE49-F238E27FC236}">
                    <a16:creationId xmlns:a16="http://schemas.microsoft.com/office/drawing/2014/main" id="{BA57501F-88DF-5F39-42F4-576663187DCC}"/>
                  </a:ext>
                </a:extLst>
              </p:cNvPr>
              <p:cNvSpPr/>
              <p:nvPr/>
            </p:nvSpPr>
            <p:spPr>
              <a:xfrm>
                <a:off x="4900186" y="6132533"/>
                <a:ext cx="281808" cy="247675"/>
              </a:xfrm>
              <a:custGeom>
                <a:avLst/>
                <a:gdLst>
                  <a:gd name="connsiteX0" fmla="*/ 140887 w 281808"/>
                  <a:gd name="connsiteY0" fmla="*/ -43 h 247675"/>
                  <a:gd name="connsiteX1" fmla="*/ 126413 w 281808"/>
                  <a:gd name="connsiteY1" fmla="*/ 7368 h 247675"/>
                  <a:gd name="connsiteX2" fmla="*/ 2116 w 281808"/>
                  <a:gd name="connsiteY2" fmla="*/ 222740 h 247675"/>
                  <a:gd name="connsiteX3" fmla="*/ 8482 w 281808"/>
                  <a:gd name="connsiteY3" fmla="*/ 245412 h 247675"/>
                  <a:gd name="connsiteX4" fmla="*/ 16591 w 281808"/>
                  <a:gd name="connsiteY4" fmla="*/ 247591 h 247675"/>
                  <a:gd name="connsiteX5" fmla="*/ 265227 w 281808"/>
                  <a:gd name="connsiteY5" fmla="*/ 247591 h 247675"/>
                  <a:gd name="connsiteX6" fmla="*/ 281794 w 281808"/>
                  <a:gd name="connsiteY6" fmla="*/ 231023 h 247675"/>
                  <a:gd name="connsiteX7" fmla="*/ 279701 w 281808"/>
                  <a:gd name="connsiteY7" fmla="*/ 222740 h 247675"/>
                  <a:gd name="connsiteX8" fmla="*/ 155361 w 281808"/>
                  <a:gd name="connsiteY8" fmla="*/ 7368 h 247675"/>
                  <a:gd name="connsiteX9" fmla="*/ 140887 w 281808"/>
                  <a:gd name="connsiteY9" fmla="*/ -43 h 247675"/>
                  <a:gd name="connsiteX10" fmla="*/ 140887 w 281808"/>
                  <a:gd name="connsiteY10" fmla="*/ 49221 h 247675"/>
                  <a:gd name="connsiteX11" fmla="*/ 236278 w 281808"/>
                  <a:gd name="connsiteY11" fmla="*/ 214455 h 247675"/>
                  <a:gd name="connsiteX12" fmla="*/ 45539 w 281808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808" h="247675">
                    <a:moveTo>
                      <a:pt x="140887" y="-43"/>
                    </a:moveTo>
                    <a:cubicBezTo>
                      <a:pt x="135045" y="-479"/>
                      <a:pt x="129552" y="2571"/>
                      <a:pt x="126413" y="7368"/>
                    </a:cubicBezTo>
                    <a:lnTo>
                      <a:pt x="2116" y="222740"/>
                    </a:lnTo>
                    <a:cubicBezTo>
                      <a:pt x="-2374" y="231023"/>
                      <a:pt x="460" y="241051"/>
                      <a:pt x="8482" y="245412"/>
                    </a:cubicBezTo>
                    <a:cubicBezTo>
                      <a:pt x="10923" y="246719"/>
                      <a:pt x="13713" y="247591"/>
                      <a:pt x="16591" y="247591"/>
                    </a:cubicBezTo>
                    <a:lnTo>
                      <a:pt x="265227" y="247591"/>
                    </a:lnTo>
                    <a:cubicBezTo>
                      <a:pt x="274382" y="247591"/>
                      <a:pt x="281794" y="240180"/>
                      <a:pt x="281794" y="231023"/>
                    </a:cubicBezTo>
                    <a:cubicBezTo>
                      <a:pt x="281794" y="227973"/>
                      <a:pt x="281053" y="225355"/>
                      <a:pt x="279701" y="222740"/>
                    </a:cubicBezTo>
                    <a:lnTo>
                      <a:pt x="155361" y="7368"/>
                    </a:lnTo>
                    <a:cubicBezTo>
                      <a:pt x="152223" y="2571"/>
                      <a:pt x="146729" y="-479"/>
                      <a:pt x="140887" y="-43"/>
                    </a:cubicBezTo>
                    <a:close/>
                    <a:moveTo>
                      <a:pt x="140887" y="49221"/>
                    </a:moveTo>
                    <a:lnTo>
                      <a:pt x="236278" y="214455"/>
                    </a:lnTo>
                    <a:lnTo>
                      <a:pt x="45539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1250098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D019B2-846D-AC68-5DB0-64ED45D934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Mechanism 4: granule forming substrate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36BE60-D6DA-FA0C-02F6-BE1BA78F16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Not all substrates lead to granules</a:t>
            </a:r>
          </a:p>
          <a:p>
            <a:r>
              <a:rPr lang="en-US"/>
              <a:t>Granule forming substrate (GFS)</a:t>
            </a:r>
          </a:p>
          <a:p>
            <a:pPr lvl="1"/>
            <a:r>
              <a:rPr lang="en-US"/>
              <a:t>Anaerobically taken up by granules</a:t>
            </a:r>
          </a:p>
          <a:p>
            <a:r>
              <a:rPr lang="en-US"/>
              <a:t>non-Granule forming substrates (NGFS)</a:t>
            </a:r>
          </a:p>
          <a:p>
            <a:pPr lvl="1"/>
            <a:r>
              <a:rPr lang="en-US"/>
              <a:t>Aerobically yields flocs</a:t>
            </a:r>
          </a:p>
          <a:p>
            <a:endParaRPr lang="en-GB"/>
          </a:p>
        </p:txBody>
      </p:sp>
      <p:sp>
        <p:nvSpPr>
          <p:cNvPr id="4" name="CustomShape 3">
            <a:extLst>
              <a:ext uri="{FF2B5EF4-FFF2-40B4-BE49-F238E27FC236}">
                <a16:creationId xmlns:a16="http://schemas.microsoft.com/office/drawing/2014/main" id="{0F5C022C-1E77-605D-77A7-8EAD733FEAF1}"/>
              </a:ext>
            </a:extLst>
          </p:cNvPr>
          <p:cNvSpPr/>
          <p:nvPr/>
        </p:nvSpPr>
        <p:spPr>
          <a:xfrm>
            <a:off x="9883200" y="1223040"/>
            <a:ext cx="438720" cy="4632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1BE3E"/>
              </a:gs>
              <a:gs pos="100000">
                <a:srgbClr val="F8DF9F"/>
              </a:gs>
            </a:gsLst>
            <a:lin ang="16200000"/>
          </a:gradFill>
          <a:ln>
            <a:solidFill>
              <a:srgbClr val="A3C915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5" name="CustomShape 4">
            <a:extLst>
              <a:ext uri="{FF2B5EF4-FFF2-40B4-BE49-F238E27FC236}">
                <a16:creationId xmlns:a16="http://schemas.microsoft.com/office/drawing/2014/main" id="{33B4C2AE-8800-0D30-FC8E-F2D111323754}"/>
              </a:ext>
            </a:extLst>
          </p:cNvPr>
          <p:cNvSpPr/>
          <p:nvPr/>
        </p:nvSpPr>
        <p:spPr>
          <a:xfrm>
            <a:off x="10076640" y="219360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6" name="CustomShape 5">
            <a:extLst>
              <a:ext uri="{FF2B5EF4-FFF2-40B4-BE49-F238E27FC236}">
                <a16:creationId xmlns:a16="http://schemas.microsoft.com/office/drawing/2014/main" id="{4D7FA355-0BE6-94DF-3604-A27E6F853ED0}"/>
              </a:ext>
            </a:extLst>
          </p:cNvPr>
          <p:cNvSpPr/>
          <p:nvPr/>
        </p:nvSpPr>
        <p:spPr>
          <a:xfrm>
            <a:off x="10343040" y="1216321"/>
            <a:ext cx="1096232" cy="1229168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NGFS</a:t>
            </a:r>
            <a:endParaRPr lang="en-US" sz="2400" spc="-1">
              <a:latin typeface="Calibri"/>
            </a:endParaRPr>
          </a:p>
          <a:p>
            <a:pPr>
              <a:lnSpc>
                <a:spcPct val="100000"/>
              </a:lnSpc>
            </a:pPr>
            <a:endParaRPr lang="en-US" sz="2400" spc="-1">
              <a:latin typeface="Calibri"/>
            </a:endParaRPr>
          </a:p>
          <a:p>
            <a:pPr>
              <a:lnSpc>
                <a:spcPct val="10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GFS</a:t>
            </a:r>
            <a:endParaRPr lang="en-US" sz="2400" spc="-1">
              <a:latin typeface="Calibri"/>
            </a:endParaRPr>
          </a:p>
        </p:txBody>
      </p:sp>
      <p:sp>
        <p:nvSpPr>
          <p:cNvPr id="7" name="CustomShape 6">
            <a:extLst>
              <a:ext uri="{FF2B5EF4-FFF2-40B4-BE49-F238E27FC236}">
                <a16:creationId xmlns:a16="http://schemas.microsoft.com/office/drawing/2014/main" id="{4889E31F-C425-3AED-5E79-FE7069267396}"/>
              </a:ext>
            </a:extLst>
          </p:cNvPr>
          <p:cNvSpPr/>
          <p:nvPr/>
        </p:nvSpPr>
        <p:spPr>
          <a:xfrm>
            <a:off x="9959520" y="4292640"/>
            <a:ext cx="3359520" cy="3359520"/>
          </a:xfrm>
          <a:prstGeom prst="flowChartConnector">
            <a:avLst/>
          </a:prstGeom>
          <a:solidFill>
            <a:srgbClr val="00A6D6"/>
          </a:solidFill>
          <a:ln>
            <a:solidFill>
              <a:srgbClr val="00848D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8" name="CustomShape 7">
            <a:extLst>
              <a:ext uri="{FF2B5EF4-FFF2-40B4-BE49-F238E27FC236}">
                <a16:creationId xmlns:a16="http://schemas.microsoft.com/office/drawing/2014/main" id="{4AFA0BCC-21FE-D756-433C-FB125D8C7F99}"/>
              </a:ext>
            </a:extLst>
          </p:cNvPr>
          <p:cNvSpPr/>
          <p:nvPr/>
        </p:nvSpPr>
        <p:spPr>
          <a:xfrm>
            <a:off x="9959520" y="619632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9" name="CustomShape 8">
            <a:extLst>
              <a:ext uri="{FF2B5EF4-FFF2-40B4-BE49-F238E27FC236}">
                <a16:creationId xmlns:a16="http://schemas.microsoft.com/office/drawing/2014/main" id="{9EA15724-28E3-8D39-0099-8851CCBCD7AE}"/>
              </a:ext>
            </a:extLst>
          </p:cNvPr>
          <p:cNvSpPr/>
          <p:nvPr/>
        </p:nvSpPr>
        <p:spPr>
          <a:xfrm>
            <a:off x="10149600" y="612000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0" name="CustomShape 9">
            <a:extLst>
              <a:ext uri="{FF2B5EF4-FFF2-40B4-BE49-F238E27FC236}">
                <a16:creationId xmlns:a16="http://schemas.microsoft.com/office/drawing/2014/main" id="{5A358754-946A-4BB0-F8B2-848AB852AC38}"/>
              </a:ext>
            </a:extLst>
          </p:cNvPr>
          <p:cNvSpPr/>
          <p:nvPr/>
        </p:nvSpPr>
        <p:spPr>
          <a:xfrm>
            <a:off x="10365600" y="63230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1" name="CustomShape 10">
            <a:extLst>
              <a:ext uri="{FF2B5EF4-FFF2-40B4-BE49-F238E27FC236}">
                <a16:creationId xmlns:a16="http://schemas.microsoft.com/office/drawing/2014/main" id="{25182E66-26FD-7F03-A595-66AD0D6F1DE9}"/>
              </a:ext>
            </a:extLst>
          </p:cNvPr>
          <p:cNvSpPr/>
          <p:nvPr/>
        </p:nvSpPr>
        <p:spPr>
          <a:xfrm>
            <a:off x="10142400" y="64550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2" name="CustomShape 11">
            <a:extLst>
              <a:ext uri="{FF2B5EF4-FFF2-40B4-BE49-F238E27FC236}">
                <a16:creationId xmlns:a16="http://schemas.microsoft.com/office/drawing/2014/main" id="{923678CE-478F-CCFE-B843-4B6F5FD8E514}"/>
              </a:ext>
            </a:extLst>
          </p:cNvPr>
          <p:cNvSpPr/>
          <p:nvPr/>
        </p:nvSpPr>
        <p:spPr>
          <a:xfrm>
            <a:off x="10421760" y="616992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3" name="CustomShape 12">
            <a:extLst>
              <a:ext uri="{FF2B5EF4-FFF2-40B4-BE49-F238E27FC236}">
                <a16:creationId xmlns:a16="http://schemas.microsoft.com/office/drawing/2014/main" id="{0EE38373-2760-89FE-E061-1D04B5E9759F}"/>
              </a:ext>
            </a:extLst>
          </p:cNvPr>
          <p:cNvSpPr/>
          <p:nvPr/>
        </p:nvSpPr>
        <p:spPr>
          <a:xfrm>
            <a:off x="10360800" y="65966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4" name="CustomShape 13">
            <a:extLst>
              <a:ext uri="{FF2B5EF4-FFF2-40B4-BE49-F238E27FC236}">
                <a16:creationId xmlns:a16="http://schemas.microsoft.com/office/drawing/2014/main" id="{5E8519F6-59B1-146A-CA85-1BA8CA48F53B}"/>
              </a:ext>
            </a:extLst>
          </p:cNvPr>
          <p:cNvSpPr/>
          <p:nvPr/>
        </p:nvSpPr>
        <p:spPr>
          <a:xfrm>
            <a:off x="10162560" y="639936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5" name="CustomShape 14">
            <a:extLst>
              <a:ext uri="{FF2B5EF4-FFF2-40B4-BE49-F238E27FC236}">
                <a16:creationId xmlns:a16="http://schemas.microsoft.com/office/drawing/2014/main" id="{25CE221C-03EB-E8FB-7AB9-7BE7A7189D92}"/>
              </a:ext>
            </a:extLst>
          </p:cNvPr>
          <p:cNvSpPr/>
          <p:nvPr/>
        </p:nvSpPr>
        <p:spPr>
          <a:xfrm>
            <a:off x="10353120" y="63230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6" name="CustomShape 15">
            <a:extLst>
              <a:ext uri="{FF2B5EF4-FFF2-40B4-BE49-F238E27FC236}">
                <a16:creationId xmlns:a16="http://schemas.microsoft.com/office/drawing/2014/main" id="{66058D4B-0815-F4B0-1891-5015760C45D7}"/>
              </a:ext>
            </a:extLst>
          </p:cNvPr>
          <p:cNvSpPr/>
          <p:nvPr/>
        </p:nvSpPr>
        <p:spPr>
          <a:xfrm>
            <a:off x="10569120" y="652656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7" name="CustomShape 16">
            <a:extLst>
              <a:ext uri="{FF2B5EF4-FFF2-40B4-BE49-F238E27FC236}">
                <a16:creationId xmlns:a16="http://schemas.microsoft.com/office/drawing/2014/main" id="{00EAA436-2A66-2F82-F83B-4146D9F9A1CB}"/>
              </a:ext>
            </a:extLst>
          </p:cNvPr>
          <p:cNvSpPr/>
          <p:nvPr/>
        </p:nvSpPr>
        <p:spPr>
          <a:xfrm>
            <a:off x="10345440" y="665808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8" name="CustomShape 17">
            <a:extLst>
              <a:ext uri="{FF2B5EF4-FFF2-40B4-BE49-F238E27FC236}">
                <a16:creationId xmlns:a16="http://schemas.microsoft.com/office/drawing/2014/main" id="{72F51A35-A4AD-B353-638C-80B0EDFB978C}"/>
              </a:ext>
            </a:extLst>
          </p:cNvPr>
          <p:cNvSpPr/>
          <p:nvPr/>
        </p:nvSpPr>
        <p:spPr>
          <a:xfrm>
            <a:off x="10624800" y="637296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19" name="CustomShape 18">
            <a:extLst>
              <a:ext uri="{FF2B5EF4-FFF2-40B4-BE49-F238E27FC236}">
                <a16:creationId xmlns:a16="http://schemas.microsoft.com/office/drawing/2014/main" id="{866EE46A-EC85-A69F-8F30-ED3685D3EE87}"/>
              </a:ext>
            </a:extLst>
          </p:cNvPr>
          <p:cNvSpPr/>
          <p:nvPr/>
        </p:nvSpPr>
        <p:spPr>
          <a:xfrm>
            <a:off x="10563840" y="679968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0" name="CustomShape 19">
            <a:extLst>
              <a:ext uri="{FF2B5EF4-FFF2-40B4-BE49-F238E27FC236}">
                <a16:creationId xmlns:a16="http://schemas.microsoft.com/office/drawing/2014/main" id="{52A54C04-336B-3FA1-C8C2-C0EA20883ED4}"/>
              </a:ext>
            </a:extLst>
          </p:cNvPr>
          <p:cNvSpPr/>
          <p:nvPr/>
        </p:nvSpPr>
        <p:spPr>
          <a:xfrm>
            <a:off x="10397280" y="59726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1" name="CustomShape 20">
            <a:extLst>
              <a:ext uri="{FF2B5EF4-FFF2-40B4-BE49-F238E27FC236}">
                <a16:creationId xmlns:a16="http://schemas.microsoft.com/office/drawing/2014/main" id="{EBB23CFE-8968-93A7-5367-EBA43FC2BD71}"/>
              </a:ext>
            </a:extLst>
          </p:cNvPr>
          <p:cNvSpPr/>
          <p:nvPr/>
        </p:nvSpPr>
        <p:spPr>
          <a:xfrm>
            <a:off x="10587840" y="603792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2" name="CustomShape 21">
            <a:extLst>
              <a:ext uri="{FF2B5EF4-FFF2-40B4-BE49-F238E27FC236}">
                <a16:creationId xmlns:a16="http://schemas.microsoft.com/office/drawing/2014/main" id="{4276E9D8-C748-2AE5-A234-DA4A2F8188FD}"/>
              </a:ext>
            </a:extLst>
          </p:cNvPr>
          <p:cNvSpPr/>
          <p:nvPr/>
        </p:nvSpPr>
        <p:spPr>
          <a:xfrm>
            <a:off x="10803840" y="624096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3" name="CustomShape 22">
            <a:extLst>
              <a:ext uri="{FF2B5EF4-FFF2-40B4-BE49-F238E27FC236}">
                <a16:creationId xmlns:a16="http://schemas.microsoft.com/office/drawing/2014/main" id="{26A0F939-165A-44F5-D37E-CC7A566F7BEB}"/>
              </a:ext>
            </a:extLst>
          </p:cNvPr>
          <p:cNvSpPr/>
          <p:nvPr/>
        </p:nvSpPr>
        <p:spPr>
          <a:xfrm>
            <a:off x="10859520" y="60878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4" name="CustomShape 23">
            <a:extLst>
              <a:ext uri="{FF2B5EF4-FFF2-40B4-BE49-F238E27FC236}">
                <a16:creationId xmlns:a16="http://schemas.microsoft.com/office/drawing/2014/main" id="{0551A9AA-122B-49FE-D515-4F19F5A44E4A}"/>
              </a:ext>
            </a:extLst>
          </p:cNvPr>
          <p:cNvSpPr/>
          <p:nvPr/>
        </p:nvSpPr>
        <p:spPr>
          <a:xfrm>
            <a:off x="10815360" y="652032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5" name="CustomShape 24">
            <a:extLst>
              <a:ext uri="{FF2B5EF4-FFF2-40B4-BE49-F238E27FC236}">
                <a16:creationId xmlns:a16="http://schemas.microsoft.com/office/drawing/2014/main" id="{C5FDE8B6-ECDE-DAD8-94B6-F991483BD0A6}"/>
              </a:ext>
            </a:extLst>
          </p:cNvPr>
          <p:cNvSpPr/>
          <p:nvPr/>
        </p:nvSpPr>
        <p:spPr>
          <a:xfrm>
            <a:off x="10791360" y="624096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6" name="CustomShape 25">
            <a:extLst>
              <a:ext uri="{FF2B5EF4-FFF2-40B4-BE49-F238E27FC236}">
                <a16:creationId xmlns:a16="http://schemas.microsoft.com/office/drawing/2014/main" id="{24254E1D-DA29-1702-AFD4-92BC63D276F2}"/>
              </a:ext>
            </a:extLst>
          </p:cNvPr>
          <p:cNvSpPr/>
          <p:nvPr/>
        </p:nvSpPr>
        <p:spPr>
          <a:xfrm>
            <a:off x="8883840" y="609744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7" name="CustomShape 26">
            <a:extLst>
              <a:ext uri="{FF2B5EF4-FFF2-40B4-BE49-F238E27FC236}">
                <a16:creationId xmlns:a16="http://schemas.microsoft.com/office/drawing/2014/main" id="{03CF01F1-DB9E-FDD5-42F8-4562092418C2}"/>
              </a:ext>
            </a:extLst>
          </p:cNvPr>
          <p:cNvSpPr/>
          <p:nvPr/>
        </p:nvSpPr>
        <p:spPr>
          <a:xfrm>
            <a:off x="8894400" y="639168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8" name="CustomShape 27">
            <a:extLst>
              <a:ext uri="{FF2B5EF4-FFF2-40B4-BE49-F238E27FC236}">
                <a16:creationId xmlns:a16="http://schemas.microsoft.com/office/drawing/2014/main" id="{16210D19-2B2E-AE82-150A-EB1970B3F5A0}"/>
              </a:ext>
            </a:extLst>
          </p:cNvPr>
          <p:cNvSpPr/>
          <p:nvPr/>
        </p:nvSpPr>
        <p:spPr>
          <a:xfrm>
            <a:off x="8895840" y="6678720"/>
            <a:ext cx="121440" cy="152160"/>
          </a:xfrm>
          <a:prstGeom prst="rect">
            <a:avLst/>
          </a:prstGeom>
          <a:gradFill rotWithShape="0">
            <a:gsLst>
              <a:gs pos="0">
                <a:srgbClr val="C3312F"/>
              </a:gs>
              <a:gs pos="100000">
                <a:srgbClr val="E59493"/>
              </a:gs>
            </a:gsLst>
            <a:lin ang="16200000"/>
          </a:gradFill>
          <a:ln>
            <a:solidFill>
              <a:srgbClr val="C3312F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29" name="CustomShape 28">
            <a:extLst>
              <a:ext uri="{FF2B5EF4-FFF2-40B4-BE49-F238E27FC236}">
                <a16:creationId xmlns:a16="http://schemas.microsoft.com/office/drawing/2014/main" id="{A6515FF0-1238-93C0-3E86-AB71734B310C}"/>
              </a:ext>
            </a:extLst>
          </p:cNvPr>
          <p:cNvSpPr/>
          <p:nvPr/>
        </p:nvSpPr>
        <p:spPr>
          <a:xfrm>
            <a:off x="9217440" y="6372960"/>
            <a:ext cx="479520" cy="187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C3312F"/>
            </a:solidFill>
            <a:prstDash val="sysDot"/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30" name="CustomShape 29">
            <a:extLst>
              <a:ext uri="{FF2B5EF4-FFF2-40B4-BE49-F238E27FC236}">
                <a16:creationId xmlns:a16="http://schemas.microsoft.com/office/drawing/2014/main" id="{E7061D8B-62A9-4804-AD5F-DA64630D4481}"/>
              </a:ext>
            </a:extLst>
          </p:cNvPr>
          <p:cNvSpPr/>
          <p:nvPr/>
        </p:nvSpPr>
        <p:spPr>
          <a:xfrm>
            <a:off x="9340800" y="6534720"/>
            <a:ext cx="479520" cy="187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C3312F"/>
            </a:solidFill>
            <a:prstDash val="sysDot"/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31" name="CustomShape 30">
            <a:extLst>
              <a:ext uri="{FF2B5EF4-FFF2-40B4-BE49-F238E27FC236}">
                <a16:creationId xmlns:a16="http://schemas.microsoft.com/office/drawing/2014/main" id="{6EFE1367-040B-94B1-A7F7-2EF14FA5F15D}"/>
              </a:ext>
            </a:extLst>
          </p:cNvPr>
          <p:cNvSpPr/>
          <p:nvPr/>
        </p:nvSpPr>
        <p:spPr>
          <a:xfrm>
            <a:off x="9246720" y="6730080"/>
            <a:ext cx="479520" cy="1872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rgbClr val="C3312F"/>
            </a:solidFill>
            <a:prstDash val="sysDot"/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32" name="CustomShape 31">
            <a:extLst>
              <a:ext uri="{FF2B5EF4-FFF2-40B4-BE49-F238E27FC236}">
                <a16:creationId xmlns:a16="http://schemas.microsoft.com/office/drawing/2014/main" id="{FF1384AD-D88A-5770-E25E-5146B79AFEF6}"/>
              </a:ext>
            </a:extLst>
          </p:cNvPr>
          <p:cNvSpPr/>
          <p:nvPr/>
        </p:nvSpPr>
        <p:spPr>
          <a:xfrm>
            <a:off x="9832320" y="4447680"/>
            <a:ext cx="438720" cy="4632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1BE3E"/>
              </a:gs>
              <a:gs pos="100000">
                <a:srgbClr val="F8DF9F"/>
              </a:gs>
            </a:gsLst>
            <a:lin ang="16200000"/>
          </a:gradFill>
          <a:ln>
            <a:solidFill>
              <a:srgbClr val="A3C915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33" name="CustomShape 32">
            <a:extLst>
              <a:ext uri="{FF2B5EF4-FFF2-40B4-BE49-F238E27FC236}">
                <a16:creationId xmlns:a16="http://schemas.microsoft.com/office/drawing/2014/main" id="{76D27D3B-241C-1E1E-075B-AF5B61F11F38}"/>
              </a:ext>
            </a:extLst>
          </p:cNvPr>
          <p:cNvSpPr/>
          <p:nvPr/>
        </p:nvSpPr>
        <p:spPr>
          <a:xfrm>
            <a:off x="9496800" y="5066880"/>
            <a:ext cx="438720" cy="4632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1BE3E"/>
              </a:gs>
              <a:gs pos="100000">
                <a:srgbClr val="F8DF9F"/>
              </a:gs>
            </a:gsLst>
            <a:lin ang="16200000"/>
          </a:gradFill>
          <a:ln>
            <a:solidFill>
              <a:srgbClr val="A3C915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34" name="CustomShape 33">
            <a:extLst>
              <a:ext uri="{FF2B5EF4-FFF2-40B4-BE49-F238E27FC236}">
                <a16:creationId xmlns:a16="http://schemas.microsoft.com/office/drawing/2014/main" id="{20652688-E320-3E63-3E80-BA30A7BDB79C}"/>
              </a:ext>
            </a:extLst>
          </p:cNvPr>
          <p:cNvSpPr/>
          <p:nvPr/>
        </p:nvSpPr>
        <p:spPr>
          <a:xfrm>
            <a:off x="10490400" y="3877920"/>
            <a:ext cx="438720" cy="4632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rgbClr val="F1BE3E"/>
              </a:gs>
              <a:gs pos="100000">
                <a:srgbClr val="F8DF9F"/>
              </a:gs>
            </a:gsLst>
            <a:lin ang="16200000"/>
          </a:gradFill>
          <a:ln>
            <a:solidFill>
              <a:srgbClr val="A3C915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7877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0A200F-A8E9-1341-5980-54C51AE168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A1A3A-EF07-7B47-B83C-388FD8D174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/>
              <a:t>Batch scheduling</a:t>
            </a:r>
          </a:p>
          <a:p>
            <a:r>
              <a:rPr lang="en-GB"/>
              <a:t>Growing granules</a:t>
            </a:r>
          </a:p>
          <a:p>
            <a:r>
              <a:rPr lang="en-GB"/>
              <a:t>Limiting effluent suspended solids</a:t>
            </a:r>
          </a:p>
        </p:txBody>
      </p:sp>
      <p:pic>
        <p:nvPicPr>
          <p:cNvPr id="4" name="Picture 3" descr="A book cover with text and brown bubbles&#10;&#10;Description automatically generated with medium confidence">
            <a:extLst>
              <a:ext uri="{FF2B5EF4-FFF2-40B4-BE49-F238E27FC236}">
                <a16:creationId xmlns:a16="http://schemas.microsoft.com/office/drawing/2014/main" id="{703DDFC3-76EA-666A-80D1-7B162DF6EC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5735" y="1046426"/>
            <a:ext cx="2768065" cy="3601723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2F322B7-5B90-6651-F1FD-43F7695FCDAE}"/>
              </a:ext>
            </a:extLst>
          </p:cNvPr>
          <p:cNvSpPr txBox="1">
            <a:spLocks/>
          </p:cNvSpPr>
          <p:nvPr/>
        </p:nvSpPr>
        <p:spPr>
          <a:xfrm>
            <a:off x="8585735" y="4648149"/>
            <a:ext cx="1260763" cy="6373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ptos" panose="020B00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/>
              <a:t>Section 11.2</a:t>
            </a:r>
          </a:p>
          <a:p>
            <a:pPr marL="0" indent="0">
              <a:buNone/>
            </a:pPr>
            <a:r>
              <a:rPr lang="en-GB" sz="1400"/>
              <a:t>Section 11.4</a:t>
            </a:r>
          </a:p>
        </p:txBody>
      </p:sp>
    </p:spTree>
    <p:extLst>
      <p:ext uri="{BB962C8B-B14F-4D97-AF65-F5344CB8AC3E}">
        <p14:creationId xmlns:p14="http://schemas.microsoft.com/office/powerpoint/2010/main" val="32040870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12F69B-2E08-CAA1-C983-89723F387C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Mechanism 5: selective feeding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E63866-24D9-D64D-9988-6B15D81F4E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8502120" cy="4351338"/>
          </a:xfrm>
        </p:spPr>
        <p:txBody>
          <a:bodyPr/>
          <a:lstStyle/>
          <a:p>
            <a:r>
              <a:rPr lang="en-US"/>
              <a:t>Large granules settle faster (&gt;30 m h</a:t>
            </a:r>
            <a:r>
              <a:rPr lang="en-US" baseline="30000"/>
              <a:t>-1</a:t>
            </a:r>
            <a:r>
              <a:rPr lang="en-US"/>
              <a:t>) then small granules and flocs (1-5 m h</a:t>
            </a:r>
            <a:r>
              <a:rPr lang="en-US" baseline="30000"/>
              <a:t>-1</a:t>
            </a:r>
            <a:r>
              <a:rPr lang="en-US"/>
              <a:t>)</a:t>
            </a:r>
          </a:p>
          <a:p>
            <a:r>
              <a:rPr lang="en-US"/>
              <a:t>Reactors fed from the bottom</a:t>
            </a:r>
          </a:p>
          <a:p>
            <a:r>
              <a:rPr lang="en-US"/>
              <a:t>Large granules reach bottom in few minutes</a:t>
            </a:r>
          </a:p>
          <a:p>
            <a:r>
              <a:rPr lang="en-US"/>
              <a:t>Larger granules get more food and grow faster</a:t>
            </a:r>
          </a:p>
          <a:p>
            <a:endParaRPr lang="en-GB"/>
          </a:p>
        </p:txBody>
      </p:sp>
      <p:grpSp>
        <p:nvGrpSpPr>
          <p:cNvPr id="28" name="Graphic 22">
            <a:extLst>
              <a:ext uri="{FF2B5EF4-FFF2-40B4-BE49-F238E27FC236}">
                <a16:creationId xmlns:a16="http://schemas.microsoft.com/office/drawing/2014/main" id="{659F4C1A-63A8-2786-E801-A493D10A3C8E}"/>
              </a:ext>
            </a:extLst>
          </p:cNvPr>
          <p:cNvGrpSpPr/>
          <p:nvPr/>
        </p:nvGrpSpPr>
        <p:grpSpPr>
          <a:xfrm>
            <a:off x="9467519" y="1533992"/>
            <a:ext cx="2379984" cy="3982860"/>
            <a:chOff x="3540106" y="2107966"/>
            <a:chExt cx="2379984" cy="3982860"/>
          </a:xfrm>
        </p:grpSpPr>
        <p:grpSp>
          <p:nvGrpSpPr>
            <p:cNvPr id="29" name="Graphic 22">
              <a:extLst>
                <a:ext uri="{FF2B5EF4-FFF2-40B4-BE49-F238E27FC236}">
                  <a16:creationId xmlns:a16="http://schemas.microsoft.com/office/drawing/2014/main" id="{000C5D8C-AD97-6F14-4E60-288427ED8A38}"/>
                </a:ext>
              </a:extLst>
            </p:cNvPr>
            <p:cNvGrpSpPr/>
            <p:nvPr/>
          </p:nvGrpSpPr>
          <p:grpSpPr>
            <a:xfrm>
              <a:off x="3697962" y="2812080"/>
              <a:ext cx="2064268" cy="3278746"/>
              <a:chOff x="3697962" y="2812080"/>
              <a:chExt cx="2064268" cy="3278746"/>
            </a:xfrm>
            <a:solidFill>
              <a:srgbClr val="00A6D6"/>
            </a:solidFill>
          </p:grpSpPr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8859FF6A-4DD0-C700-D34D-4AD1C8489201}"/>
                  </a:ext>
                </a:extLst>
              </p:cNvPr>
              <p:cNvSpPr/>
              <p:nvPr/>
            </p:nvSpPr>
            <p:spPr>
              <a:xfrm>
                <a:off x="3697962" y="2812080"/>
                <a:ext cx="2064268" cy="3278746"/>
              </a:xfrm>
              <a:custGeom>
                <a:avLst/>
                <a:gdLst>
                  <a:gd name="connsiteX0" fmla="*/ 1829247 w 2064268"/>
                  <a:gd name="connsiteY0" fmla="*/ -111 h 3278746"/>
                  <a:gd name="connsiteX1" fmla="*/ 2064187 w 2064268"/>
                  <a:gd name="connsiteY1" fmla="*/ 234829 h 3278746"/>
                  <a:gd name="connsiteX2" fmla="*/ 2064187 w 2064268"/>
                  <a:gd name="connsiteY2" fmla="*/ 3043697 h 3278746"/>
                  <a:gd name="connsiteX3" fmla="*/ 1829247 w 2064268"/>
                  <a:gd name="connsiteY3" fmla="*/ 3278637 h 3278746"/>
                  <a:gd name="connsiteX4" fmla="*/ 234859 w 2064268"/>
                  <a:gd name="connsiteY4" fmla="*/ 3278637 h 3278746"/>
                  <a:gd name="connsiteX5" fmla="*/ -81 w 2064268"/>
                  <a:gd name="connsiteY5" fmla="*/ 3043697 h 3278746"/>
                  <a:gd name="connsiteX6" fmla="*/ -81 w 2064268"/>
                  <a:gd name="connsiteY6" fmla="*/ 234829 h 3278746"/>
                  <a:gd name="connsiteX7" fmla="*/ 234859 w 2064268"/>
                  <a:gd name="connsiteY7" fmla="*/ -111 h 32787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064268" h="3278746">
                    <a:moveTo>
                      <a:pt x="1829247" y="-111"/>
                    </a:moveTo>
                    <a:cubicBezTo>
                      <a:pt x="1959001" y="-111"/>
                      <a:pt x="2064187" y="105076"/>
                      <a:pt x="2064187" y="234829"/>
                    </a:cubicBezTo>
                    <a:lnTo>
                      <a:pt x="2064187" y="3043697"/>
                    </a:lnTo>
                    <a:cubicBezTo>
                      <a:pt x="2064187" y="3173453"/>
                      <a:pt x="1959001" y="3278637"/>
                      <a:pt x="1829247" y="3278637"/>
                    </a:cubicBezTo>
                    <a:lnTo>
                      <a:pt x="234859" y="3278637"/>
                    </a:lnTo>
                    <a:cubicBezTo>
                      <a:pt x="105105" y="3278637"/>
                      <a:pt x="-81" y="3173453"/>
                      <a:pt x="-81" y="3043697"/>
                    </a:cubicBezTo>
                    <a:lnTo>
                      <a:pt x="-81" y="234829"/>
                    </a:lnTo>
                    <a:cubicBezTo>
                      <a:pt x="-81" y="105076"/>
                      <a:pt x="105105" y="-111"/>
                      <a:pt x="234859" y="-111"/>
                    </a:cubicBezTo>
                    <a:close/>
                  </a:path>
                </a:pathLst>
              </a:custGeom>
              <a:solidFill>
                <a:srgbClr val="00A6D6"/>
              </a:solidFill>
              <a:ln w="5871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A42CFEC0-0E41-2833-77AF-BDAF640FF13A}"/>
                  </a:ext>
                </a:extLst>
              </p:cNvPr>
              <p:cNvSpPr/>
              <p:nvPr/>
            </p:nvSpPr>
            <p:spPr>
              <a:xfrm>
                <a:off x="3697962" y="2812080"/>
                <a:ext cx="2064268" cy="1213766"/>
              </a:xfrm>
              <a:custGeom>
                <a:avLst/>
                <a:gdLst>
                  <a:gd name="connsiteX0" fmla="*/ -83 w 2064268"/>
                  <a:gd name="connsiteY0" fmla="*/ -115 h 1213766"/>
                  <a:gd name="connsiteX1" fmla="*/ 2064185 w 2064268"/>
                  <a:gd name="connsiteY1" fmla="*/ -115 h 1213766"/>
                  <a:gd name="connsiteX2" fmla="*/ 2064185 w 2064268"/>
                  <a:gd name="connsiteY2" fmla="*/ 1213651 h 1213766"/>
                  <a:gd name="connsiteX3" fmla="*/ -83 w 2064268"/>
                  <a:gd name="connsiteY3" fmla="*/ 1213651 h 12137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64268" h="1213766">
                    <a:moveTo>
                      <a:pt x="-83" y="-115"/>
                    </a:moveTo>
                    <a:lnTo>
                      <a:pt x="2064185" y="-115"/>
                    </a:lnTo>
                    <a:lnTo>
                      <a:pt x="2064185" y="1213651"/>
                    </a:lnTo>
                    <a:lnTo>
                      <a:pt x="-83" y="1213651"/>
                    </a:lnTo>
                    <a:close/>
                  </a:path>
                </a:pathLst>
              </a:custGeom>
              <a:solidFill>
                <a:srgbClr val="00A6D6"/>
              </a:solidFill>
              <a:ln w="58719" cap="rnd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  <p:sp>
          <p:nvSpPr>
            <p:cNvPr id="30" name="Freeform: Shape 29">
              <a:extLst>
                <a:ext uri="{FF2B5EF4-FFF2-40B4-BE49-F238E27FC236}">
                  <a16:creationId xmlns:a16="http://schemas.microsoft.com/office/drawing/2014/main" id="{843A4A02-0101-E35E-2809-EDBEB21F2A09}"/>
                </a:ext>
              </a:extLst>
            </p:cNvPr>
            <p:cNvSpPr/>
            <p:nvPr/>
          </p:nvSpPr>
          <p:spPr>
            <a:xfrm>
              <a:off x="3697962" y="2107966"/>
              <a:ext cx="2064268" cy="3982813"/>
            </a:xfrm>
            <a:custGeom>
              <a:avLst/>
              <a:gdLst>
                <a:gd name="connsiteX0" fmla="*/ 1829247 w 2064268"/>
                <a:gd name="connsiteY0" fmla="*/ -111 h 3982813"/>
                <a:gd name="connsiteX1" fmla="*/ 2064187 w 2064268"/>
                <a:gd name="connsiteY1" fmla="*/ 234829 h 3982813"/>
                <a:gd name="connsiteX2" fmla="*/ 2064187 w 2064268"/>
                <a:gd name="connsiteY2" fmla="*/ 3747763 h 3982813"/>
                <a:gd name="connsiteX3" fmla="*/ 1829247 w 2064268"/>
                <a:gd name="connsiteY3" fmla="*/ 3982703 h 3982813"/>
                <a:gd name="connsiteX4" fmla="*/ 234859 w 2064268"/>
                <a:gd name="connsiteY4" fmla="*/ 3982703 h 3982813"/>
                <a:gd name="connsiteX5" fmla="*/ -81 w 2064268"/>
                <a:gd name="connsiteY5" fmla="*/ 3747763 h 3982813"/>
                <a:gd name="connsiteX6" fmla="*/ -81 w 2064268"/>
                <a:gd name="connsiteY6" fmla="*/ 234829 h 3982813"/>
                <a:gd name="connsiteX7" fmla="*/ 234859 w 2064268"/>
                <a:gd name="connsiteY7" fmla="*/ -111 h 398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64268" h="3982813">
                  <a:moveTo>
                    <a:pt x="1829247" y="-111"/>
                  </a:moveTo>
                  <a:cubicBezTo>
                    <a:pt x="1959001" y="-111"/>
                    <a:pt x="2064187" y="105075"/>
                    <a:pt x="2064187" y="234829"/>
                  </a:cubicBezTo>
                  <a:lnTo>
                    <a:pt x="2064187" y="3747763"/>
                  </a:lnTo>
                  <a:cubicBezTo>
                    <a:pt x="2064187" y="3877519"/>
                    <a:pt x="1959001" y="3982703"/>
                    <a:pt x="1829247" y="3982703"/>
                  </a:cubicBezTo>
                  <a:lnTo>
                    <a:pt x="234859" y="3982703"/>
                  </a:lnTo>
                  <a:cubicBezTo>
                    <a:pt x="105105" y="3982703"/>
                    <a:pt x="-81" y="3877519"/>
                    <a:pt x="-81" y="3747763"/>
                  </a:cubicBezTo>
                  <a:lnTo>
                    <a:pt x="-81" y="234829"/>
                  </a:lnTo>
                  <a:cubicBezTo>
                    <a:pt x="-81" y="105075"/>
                    <a:pt x="105105" y="-111"/>
                    <a:pt x="234859" y="-111"/>
                  </a:cubicBezTo>
                  <a:close/>
                </a:path>
              </a:pathLst>
            </a:custGeom>
            <a:noFill/>
            <a:ln w="41103" cap="rnd">
              <a:solidFill>
                <a:srgbClr val="50505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5F075C10-D2CC-2201-A66F-7C37623FF9F1}"/>
                </a:ext>
              </a:extLst>
            </p:cNvPr>
            <p:cNvSpPr/>
            <p:nvPr/>
          </p:nvSpPr>
          <p:spPr>
            <a:xfrm>
              <a:off x="3540106" y="2107966"/>
              <a:ext cx="2379984" cy="288390"/>
            </a:xfrm>
            <a:custGeom>
              <a:avLst/>
              <a:gdLst>
                <a:gd name="connsiteX0" fmla="*/ -82 w 2379984"/>
                <a:gd name="connsiteY0" fmla="*/ -119 h 288390"/>
                <a:gd name="connsiteX1" fmla="*/ 2379904 w 2379984"/>
                <a:gd name="connsiteY1" fmla="*/ -119 h 288390"/>
                <a:gd name="connsiteX2" fmla="*/ 2379904 w 2379984"/>
                <a:gd name="connsiteY2" fmla="*/ 288271 h 288390"/>
                <a:gd name="connsiteX3" fmla="*/ -82 w 2379984"/>
                <a:gd name="connsiteY3" fmla="*/ 288271 h 2883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9984" h="288390">
                  <a:moveTo>
                    <a:pt x="-82" y="-119"/>
                  </a:moveTo>
                  <a:lnTo>
                    <a:pt x="2379904" y="-119"/>
                  </a:lnTo>
                  <a:lnTo>
                    <a:pt x="2379904" y="288271"/>
                  </a:lnTo>
                  <a:lnTo>
                    <a:pt x="-82" y="288271"/>
                  </a:lnTo>
                  <a:close/>
                </a:path>
              </a:pathLst>
            </a:custGeom>
            <a:solidFill>
              <a:srgbClr val="FFFFFF"/>
            </a:solidFill>
            <a:ln w="41103" cap="rnd">
              <a:solidFill>
                <a:srgbClr val="50505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</p:grpSp>
      <p:grpSp>
        <p:nvGrpSpPr>
          <p:cNvPr id="34" name="Graphic 22">
            <a:extLst>
              <a:ext uri="{FF2B5EF4-FFF2-40B4-BE49-F238E27FC236}">
                <a16:creationId xmlns:a16="http://schemas.microsoft.com/office/drawing/2014/main" id="{B75BB687-35BC-4E86-0CCE-72210670A470}"/>
              </a:ext>
            </a:extLst>
          </p:cNvPr>
          <p:cNvGrpSpPr/>
          <p:nvPr/>
        </p:nvGrpSpPr>
        <p:grpSpPr>
          <a:xfrm>
            <a:off x="10013346" y="5558931"/>
            <a:ext cx="281799" cy="581630"/>
            <a:chOff x="4278582" y="6132533"/>
            <a:chExt cx="281799" cy="581630"/>
          </a:xfrm>
          <a:solidFill>
            <a:srgbClr val="505050"/>
          </a:solidFill>
        </p:grpSpPr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D226DB6A-8F0A-BCE1-CF1B-EB3A18373E6B}"/>
                </a:ext>
              </a:extLst>
            </p:cNvPr>
            <p:cNvSpPr/>
            <p:nvPr/>
          </p:nvSpPr>
          <p:spPr>
            <a:xfrm>
              <a:off x="4419257" y="6292139"/>
              <a:ext cx="115351" cy="422024"/>
            </a:xfrm>
            <a:custGeom>
              <a:avLst/>
              <a:gdLst>
                <a:gd name="connsiteX0" fmla="*/ -19 w 115351"/>
                <a:gd name="connsiteY0" fmla="*/ -83 h 422024"/>
                <a:gd name="connsiteX1" fmla="*/ -19 w 115351"/>
                <a:gd name="connsiteY1" fmla="*/ 421941 h 422024"/>
                <a:gd name="connsiteX2" fmla="*/ -19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9" y="-83"/>
                  </a:moveTo>
                  <a:lnTo>
                    <a:pt x="-19" y="421941"/>
                  </a:lnTo>
                  <a:lnTo>
                    <a:pt x="-19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36" name="Freeform: Shape 35">
              <a:extLst>
                <a:ext uri="{FF2B5EF4-FFF2-40B4-BE49-F238E27FC236}">
                  <a16:creationId xmlns:a16="http://schemas.microsoft.com/office/drawing/2014/main" id="{6C5DE9F7-52E5-B527-2D9A-C549679711F3}"/>
                </a:ext>
              </a:extLst>
            </p:cNvPr>
            <p:cNvSpPr/>
            <p:nvPr/>
          </p:nvSpPr>
          <p:spPr>
            <a:xfrm>
              <a:off x="4387998" y="6292575"/>
              <a:ext cx="62126" cy="421588"/>
            </a:xfrm>
            <a:custGeom>
              <a:avLst/>
              <a:gdLst>
                <a:gd name="connsiteX0" fmla="*/ -19 w 62126"/>
                <a:gd name="connsiteY0" fmla="*/ -83 h 421588"/>
                <a:gd name="connsiteX1" fmla="*/ -19 w 62126"/>
                <a:gd name="connsiteY1" fmla="*/ 421506 h 421588"/>
                <a:gd name="connsiteX2" fmla="*/ 62108 w 62126"/>
                <a:gd name="connsiteY2" fmla="*/ 421506 h 421588"/>
                <a:gd name="connsiteX3" fmla="*/ 62108 w 62126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26" h="421588">
                  <a:moveTo>
                    <a:pt x="-19" y="-83"/>
                  </a:moveTo>
                  <a:lnTo>
                    <a:pt x="-19" y="421506"/>
                  </a:lnTo>
                  <a:lnTo>
                    <a:pt x="62108" y="421506"/>
                  </a:lnTo>
                  <a:lnTo>
                    <a:pt x="62108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37" name="Graphic 22">
              <a:extLst>
                <a:ext uri="{FF2B5EF4-FFF2-40B4-BE49-F238E27FC236}">
                  <a16:creationId xmlns:a16="http://schemas.microsoft.com/office/drawing/2014/main" id="{9C609CB3-C13F-A47E-58E7-17EE3BC741CC}"/>
                </a:ext>
              </a:extLst>
            </p:cNvPr>
            <p:cNvGrpSpPr/>
            <p:nvPr/>
          </p:nvGrpSpPr>
          <p:grpSpPr>
            <a:xfrm>
              <a:off x="4278582" y="6132533"/>
              <a:ext cx="281799" cy="247675"/>
              <a:chOff x="4278582" y="6132533"/>
              <a:chExt cx="281799" cy="247675"/>
            </a:xfrm>
            <a:solidFill>
              <a:srgbClr val="505050"/>
            </a:solidFill>
          </p:grpSpPr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91CED97-6D2C-76C7-7300-FFCC0B65216F}"/>
                  </a:ext>
                </a:extLst>
              </p:cNvPr>
              <p:cNvSpPr/>
              <p:nvPr/>
            </p:nvSpPr>
            <p:spPr>
              <a:xfrm>
                <a:off x="4294917" y="6148706"/>
                <a:ext cx="248679" cy="214933"/>
              </a:xfrm>
              <a:custGeom>
                <a:avLst/>
                <a:gdLst>
                  <a:gd name="connsiteX0" fmla="*/ 124321 w 248679"/>
                  <a:gd name="connsiteY0" fmla="*/ -84 h 214933"/>
                  <a:gd name="connsiteX1" fmla="*/ 248661 w 248679"/>
                  <a:gd name="connsiteY1" fmla="*/ 214849 h 214933"/>
                  <a:gd name="connsiteX2" fmla="*/ -19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1" y="-84"/>
                    </a:moveTo>
                    <a:lnTo>
                      <a:pt x="248661" y="214849"/>
                    </a:lnTo>
                    <a:lnTo>
                      <a:pt x="-19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69F59DD4-6451-78D5-E097-CADADE1BBDD2}"/>
                  </a:ext>
                </a:extLst>
              </p:cNvPr>
              <p:cNvSpPr/>
              <p:nvPr/>
            </p:nvSpPr>
            <p:spPr>
              <a:xfrm>
                <a:off x="4278582" y="6132533"/>
                <a:ext cx="281799" cy="247675"/>
              </a:xfrm>
              <a:custGeom>
                <a:avLst/>
                <a:gdLst>
                  <a:gd name="connsiteX0" fmla="*/ 140874 w 281799"/>
                  <a:gd name="connsiteY0" fmla="*/ -43 h 247675"/>
                  <a:gd name="connsiteX1" fmla="*/ 126400 w 281799"/>
                  <a:gd name="connsiteY1" fmla="*/ 7368 h 247675"/>
                  <a:gd name="connsiteX2" fmla="*/ 2103 w 281799"/>
                  <a:gd name="connsiteY2" fmla="*/ 222740 h 247675"/>
                  <a:gd name="connsiteX3" fmla="*/ 8469 w 281799"/>
                  <a:gd name="connsiteY3" fmla="*/ 245412 h 247675"/>
                  <a:gd name="connsiteX4" fmla="*/ 16578 w 281799"/>
                  <a:gd name="connsiteY4" fmla="*/ 247591 h 247675"/>
                  <a:gd name="connsiteX5" fmla="*/ 265214 w 281799"/>
                  <a:gd name="connsiteY5" fmla="*/ 247591 h 247675"/>
                  <a:gd name="connsiteX6" fmla="*/ 281781 w 281799"/>
                  <a:gd name="connsiteY6" fmla="*/ 231023 h 247675"/>
                  <a:gd name="connsiteX7" fmla="*/ 279689 w 281799"/>
                  <a:gd name="connsiteY7" fmla="*/ 222740 h 247675"/>
                  <a:gd name="connsiteX8" fmla="*/ 155349 w 281799"/>
                  <a:gd name="connsiteY8" fmla="*/ 7368 h 247675"/>
                  <a:gd name="connsiteX9" fmla="*/ 140874 w 281799"/>
                  <a:gd name="connsiteY9" fmla="*/ -43 h 247675"/>
                  <a:gd name="connsiteX10" fmla="*/ 140874 w 281799"/>
                  <a:gd name="connsiteY10" fmla="*/ 49221 h 247675"/>
                  <a:gd name="connsiteX11" fmla="*/ 236265 w 281799"/>
                  <a:gd name="connsiteY11" fmla="*/ 214455 h 247675"/>
                  <a:gd name="connsiteX12" fmla="*/ 45526 w 281799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799" h="247675">
                    <a:moveTo>
                      <a:pt x="140874" y="-43"/>
                    </a:moveTo>
                    <a:cubicBezTo>
                      <a:pt x="135032" y="-479"/>
                      <a:pt x="129539" y="2571"/>
                      <a:pt x="126400" y="7368"/>
                    </a:cubicBezTo>
                    <a:lnTo>
                      <a:pt x="2103" y="222740"/>
                    </a:lnTo>
                    <a:cubicBezTo>
                      <a:pt x="-2387" y="231023"/>
                      <a:pt x="491" y="241051"/>
                      <a:pt x="8469" y="245412"/>
                    </a:cubicBezTo>
                    <a:cubicBezTo>
                      <a:pt x="10953" y="246719"/>
                      <a:pt x="13744" y="247591"/>
                      <a:pt x="16578" y="247591"/>
                    </a:cubicBezTo>
                    <a:lnTo>
                      <a:pt x="265214" y="247591"/>
                    </a:lnTo>
                    <a:cubicBezTo>
                      <a:pt x="274369" y="247591"/>
                      <a:pt x="281781" y="240180"/>
                      <a:pt x="281781" y="231023"/>
                    </a:cubicBezTo>
                    <a:cubicBezTo>
                      <a:pt x="281781" y="227973"/>
                      <a:pt x="281083" y="225355"/>
                      <a:pt x="279689" y="222740"/>
                    </a:cubicBezTo>
                    <a:lnTo>
                      <a:pt x="155349" y="7368"/>
                    </a:lnTo>
                    <a:cubicBezTo>
                      <a:pt x="152209" y="2571"/>
                      <a:pt x="146716" y="-479"/>
                      <a:pt x="140874" y="-43"/>
                    </a:cubicBezTo>
                    <a:close/>
                    <a:moveTo>
                      <a:pt x="140874" y="49221"/>
                    </a:moveTo>
                    <a:lnTo>
                      <a:pt x="236265" y="214455"/>
                    </a:lnTo>
                    <a:lnTo>
                      <a:pt x="45526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0" name="Graphic 22">
            <a:extLst>
              <a:ext uri="{FF2B5EF4-FFF2-40B4-BE49-F238E27FC236}">
                <a16:creationId xmlns:a16="http://schemas.microsoft.com/office/drawing/2014/main" id="{6891C2F6-3D90-3030-E5BD-43FB0FDACA8B}"/>
              </a:ext>
            </a:extLst>
          </p:cNvPr>
          <p:cNvGrpSpPr/>
          <p:nvPr/>
        </p:nvGrpSpPr>
        <p:grpSpPr>
          <a:xfrm>
            <a:off x="10597748" y="5558931"/>
            <a:ext cx="281808" cy="581630"/>
            <a:chOff x="4900186" y="6132533"/>
            <a:chExt cx="281808" cy="581630"/>
          </a:xfrm>
          <a:solidFill>
            <a:srgbClr val="505050"/>
          </a:solidFill>
        </p:grpSpPr>
        <p:sp>
          <p:nvSpPr>
            <p:cNvPr id="41" name="Freeform: Shape 40">
              <a:extLst>
                <a:ext uri="{FF2B5EF4-FFF2-40B4-BE49-F238E27FC236}">
                  <a16:creationId xmlns:a16="http://schemas.microsoft.com/office/drawing/2014/main" id="{B9B53CF0-9DDE-AFFA-47C7-0F9FEDEC779B}"/>
                </a:ext>
              </a:extLst>
            </p:cNvPr>
            <p:cNvSpPr/>
            <p:nvPr/>
          </p:nvSpPr>
          <p:spPr>
            <a:xfrm>
              <a:off x="5040869" y="6292139"/>
              <a:ext cx="115351" cy="422024"/>
            </a:xfrm>
            <a:custGeom>
              <a:avLst/>
              <a:gdLst>
                <a:gd name="connsiteX0" fmla="*/ -15 w 115351"/>
                <a:gd name="connsiteY0" fmla="*/ -83 h 422024"/>
                <a:gd name="connsiteX1" fmla="*/ -15 w 115351"/>
                <a:gd name="connsiteY1" fmla="*/ 421941 h 422024"/>
                <a:gd name="connsiteX2" fmla="*/ -15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5" y="-83"/>
                  </a:moveTo>
                  <a:lnTo>
                    <a:pt x="-15" y="421941"/>
                  </a:lnTo>
                  <a:lnTo>
                    <a:pt x="-15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2" name="Freeform: Shape 41">
              <a:extLst>
                <a:ext uri="{FF2B5EF4-FFF2-40B4-BE49-F238E27FC236}">
                  <a16:creationId xmlns:a16="http://schemas.microsoft.com/office/drawing/2014/main" id="{898A89C1-E2D7-0F84-5F64-77DC8ADBF4FA}"/>
                </a:ext>
              </a:extLst>
            </p:cNvPr>
            <p:cNvSpPr/>
            <p:nvPr/>
          </p:nvSpPr>
          <p:spPr>
            <a:xfrm>
              <a:off x="5009566" y="6292575"/>
              <a:ext cx="62170" cy="421588"/>
            </a:xfrm>
            <a:custGeom>
              <a:avLst/>
              <a:gdLst>
                <a:gd name="connsiteX0" fmla="*/ -15 w 62170"/>
                <a:gd name="connsiteY0" fmla="*/ -83 h 421588"/>
                <a:gd name="connsiteX1" fmla="*/ -15 w 62170"/>
                <a:gd name="connsiteY1" fmla="*/ 421506 h 421588"/>
                <a:gd name="connsiteX2" fmla="*/ 62156 w 62170"/>
                <a:gd name="connsiteY2" fmla="*/ 421506 h 421588"/>
                <a:gd name="connsiteX3" fmla="*/ 62156 w 62170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" h="421588">
                  <a:moveTo>
                    <a:pt x="-15" y="-83"/>
                  </a:moveTo>
                  <a:lnTo>
                    <a:pt x="-15" y="421506"/>
                  </a:lnTo>
                  <a:lnTo>
                    <a:pt x="62156" y="421506"/>
                  </a:lnTo>
                  <a:lnTo>
                    <a:pt x="62156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43" name="Graphic 22">
              <a:extLst>
                <a:ext uri="{FF2B5EF4-FFF2-40B4-BE49-F238E27FC236}">
                  <a16:creationId xmlns:a16="http://schemas.microsoft.com/office/drawing/2014/main" id="{C3D1C9DF-F9B8-30F3-BD21-A8C3080E0031}"/>
                </a:ext>
              </a:extLst>
            </p:cNvPr>
            <p:cNvGrpSpPr/>
            <p:nvPr/>
          </p:nvGrpSpPr>
          <p:grpSpPr>
            <a:xfrm>
              <a:off x="4900186" y="6132533"/>
              <a:ext cx="281808" cy="247675"/>
              <a:chOff x="4900186" y="6132533"/>
              <a:chExt cx="281808" cy="247675"/>
            </a:xfrm>
            <a:solidFill>
              <a:srgbClr val="505050"/>
            </a:solidFill>
          </p:grpSpPr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B52466B5-EB5B-AD7E-8E85-23F15C515C6C}"/>
                  </a:ext>
                </a:extLst>
              </p:cNvPr>
              <p:cNvSpPr/>
              <p:nvPr/>
            </p:nvSpPr>
            <p:spPr>
              <a:xfrm>
                <a:off x="4916529" y="6148706"/>
                <a:ext cx="248679" cy="214933"/>
              </a:xfrm>
              <a:custGeom>
                <a:avLst/>
                <a:gdLst>
                  <a:gd name="connsiteX0" fmla="*/ 124325 w 248679"/>
                  <a:gd name="connsiteY0" fmla="*/ -84 h 214933"/>
                  <a:gd name="connsiteX1" fmla="*/ 248665 w 248679"/>
                  <a:gd name="connsiteY1" fmla="*/ 214849 h 214933"/>
                  <a:gd name="connsiteX2" fmla="*/ -15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5" y="-84"/>
                    </a:moveTo>
                    <a:lnTo>
                      <a:pt x="248665" y="214849"/>
                    </a:lnTo>
                    <a:lnTo>
                      <a:pt x="-15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1A05B320-05A5-2234-8BE6-E6434B8B9F49}"/>
                  </a:ext>
                </a:extLst>
              </p:cNvPr>
              <p:cNvSpPr/>
              <p:nvPr/>
            </p:nvSpPr>
            <p:spPr>
              <a:xfrm>
                <a:off x="4900186" y="6132533"/>
                <a:ext cx="281808" cy="247675"/>
              </a:xfrm>
              <a:custGeom>
                <a:avLst/>
                <a:gdLst>
                  <a:gd name="connsiteX0" fmla="*/ 140887 w 281808"/>
                  <a:gd name="connsiteY0" fmla="*/ -43 h 247675"/>
                  <a:gd name="connsiteX1" fmla="*/ 126413 w 281808"/>
                  <a:gd name="connsiteY1" fmla="*/ 7368 h 247675"/>
                  <a:gd name="connsiteX2" fmla="*/ 2116 w 281808"/>
                  <a:gd name="connsiteY2" fmla="*/ 222740 h 247675"/>
                  <a:gd name="connsiteX3" fmla="*/ 8482 w 281808"/>
                  <a:gd name="connsiteY3" fmla="*/ 245412 h 247675"/>
                  <a:gd name="connsiteX4" fmla="*/ 16591 w 281808"/>
                  <a:gd name="connsiteY4" fmla="*/ 247591 h 247675"/>
                  <a:gd name="connsiteX5" fmla="*/ 265227 w 281808"/>
                  <a:gd name="connsiteY5" fmla="*/ 247591 h 247675"/>
                  <a:gd name="connsiteX6" fmla="*/ 281794 w 281808"/>
                  <a:gd name="connsiteY6" fmla="*/ 231023 h 247675"/>
                  <a:gd name="connsiteX7" fmla="*/ 279701 w 281808"/>
                  <a:gd name="connsiteY7" fmla="*/ 222740 h 247675"/>
                  <a:gd name="connsiteX8" fmla="*/ 155361 w 281808"/>
                  <a:gd name="connsiteY8" fmla="*/ 7368 h 247675"/>
                  <a:gd name="connsiteX9" fmla="*/ 140887 w 281808"/>
                  <a:gd name="connsiteY9" fmla="*/ -43 h 247675"/>
                  <a:gd name="connsiteX10" fmla="*/ 140887 w 281808"/>
                  <a:gd name="connsiteY10" fmla="*/ 49221 h 247675"/>
                  <a:gd name="connsiteX11" fmla="*/ 236278 w 281808"/>
                  <a:gd name="connsiteY11" fmla="*/ 214455 h 247675"/>
                  <a:gd name="connsiteX12" fmla="*/ 45539 w 281808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808" h="247675">
                    <a:moveTo>
                      <a:pt x="140887" y="-43"/>
                    </a:moveTo>
                    <a:cubicBezTo>
                      <a:pt x="135045" y="-479"/>
                      <a:pt x="129552" y="2571"/>
                      <a:pt x="126413" y="7368"/>
                    </a:cubicBezTo>
                    <a:lnTo>
                      <a:pt x="2116" y="222740"/>
                    </a:lnTo>
                    <a:cubicBezTo>
                      <a:pt x="-2374" y="231023"/>
                      <a:pt x="460" y="241051"/>
                      <a:pt x="8482" y="245412"/>
                    </a:cubicBezTo>
                    <a:cubicBezTo>
                      <a:pt x="10923" y="246719"/>
                      <a:pt x="13713" y="247591"/>
                      <a:pt x="16591" y="247591"/>
                    </a:cubicBezTo>
                    <a:lnTo>
                      <a:pt x="265227" y="247591"/>
                    </a:lnTo>
                    <a:cubicBezTo>
                      <a:pt x="274382" y="247591"/>
                      <a:pt x="281794" y="240180"/>
                      <a:pt x="281794" y="231023"/>
                    </a:cubicBezTo>
                    <a:cubicBezTo>
                      <a:pt x="281794" y="227973"/>
                      <a:pt x="281053" y="225355"/>
                      <a:pt x="279701" y="222740"/>
                    </a:cubicBezTo>
                    <a:lnTo>
                      <a:pt x="155361" y="7368"/>
                    </a:lnTo>
                    <a:cubicBezTo>
                      <a:pt x="152223" y="2571"/>
                      <a:pt x="146729" y="-479"/>
                      <a:pt x="140887" y="-43"/>
                    </a:cubicBezTo>
                    <a:close/>
                    <a:moveTo>
                      <a:pt x="140887" y="49221"/>
                    </a:moveTo>
                    <a:lnTo>
                      <a:pt x="236278" y="214455"/>
                    </a:lnTo>
                    <a:lnTo>
                      <a:pt x="45539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grpSp>
        <p:nvGrpSpPr>
          <p:cNvPr id="46" name="Graphic 22">
            <a:extLst>
              <a:ext uri="{FF2B5EF4-FFF2-40B4-BE49-F238E27FC236}">
                <a16:creationId xmlns:a16="http://schemas.microsoft.com/office/drawing/2014/main" id="{BB0ED729-0D85-834E-4011-131F442CD14E}"/>
              </a:ext>
            </a:extLst>
          </p:cNvPr>
          <p:cNvGrpSpPr/>
          <p:nvPr/>
        </p:nvGrpSpPr>
        <p:grpSpPr>
          <a:xfrm>
            <a:off x="11080427" y="5572690"/>
            <a:ext cx="281808" cy="581630"/>
            <a:chOff x="4900186" y="6132533"/>
            <a:chExt cx="281808" cy="581630"/>
          </a:xfrm>
          <a:solidFill>
            <a:srgbClr val="505050"/>
          </a:solidFill>
        </p:grpSpPr>
        <p:sp>
          <p:nvSpPr>
            <p:cNvPr id="47" name="Freeform: Shape 46">
              <a:extLst>
                <a:ext uri="{FF2B5EF4-FFF2-40B4-BE49-F238E27FC236}">
                  <a16:creationId xmlns:a16="http://schemas.microsoft.com/office/drawing/2014/main" id="{1259310C-50CB-4AA7-0706-85E0AE9D9A62}"/>
                </a:ext>
              </a:extLst>
            </p:cNvPr>
            <p:cNvSpPr/>
            <p:nvPr/>
          </p:nvSpPr>
          <p:spPr>
            <a:xfrm>
              <a:off x="5040869" y="6292139"/>
              <a:ext cx="115351" cy="422024"/>
            </a:xfrm>
            <a:custGeom>
              <a:avLst/>
              <a:gdLst>
                <a:gd name="connsiteX0" fmla="*/ -15 w 115351"/>
                <a:gd name="connsiteY0" fmla="*/ -83 h 422024"/>
                <a:gd name="connsiteX1" fmla="*/ -15 w 115351"/>
                <a:gd name="connsiteY1" fmla="*/ 421941 h 422024"/>
                <a:gd name="connsiteX2" fmla="*/ -15 w 115351"/>
                <a:gd name="connsiteY2" fmla="*/ 421941 h 4220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5351" h="422024">
                  <a:moveTo>
                    <a:pt x="-15" y="-83"/>
                  </a:moveTo>
                  <a:lnTo>
                    <a:pt x="-15" y="421941"/>
                  </a:lnTo>
                  <a:lnTo>
                    <a:pt x="-15" y="421941"/>
                  </a:lnTo>
                </a:path>
              </a:pathLst>
            </a:custGeom>
            <a:solidFill>
              <a:srgbClr val="505050"/>
            </a:solidFill>
            <a:ln w="62143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sp>
          <p:nvSpPr>
            <p:cNvPr id="48" name="Freeform: Shape 47">
              <a:extLst>
                <a:ext uri="{FF2B5EF4-FFF2-40B4-BE49-F238E27FC236}">
                  <a16:creationId xmlns:a16="http://schemas.microsoft.com/office/drawing/2014/main" id="{9193EC43-FCFD-179D-59D8-FD71119E42B5}"/>
                </a:ext>
              </a:extLst>
            </p:cNvPr>
            <p:cNvSpPr/>
            <p:nvPr/>
          </p:nvSpPr>
          <p:spPr>
            <a:xfrm>
              <a:off x="5009566" y="6292575"/>
              <a:ext cx="62170" cy="421588"/>
            </a:xfrm>
            <a:custGeom>
              <a:avLst/>
              <a:gdLst>
                <a:gd name="connsiteX0" fmla="*/ -15 w 62170"/>
                <a:gd name="connsiteY0" fmla="*/ -83 h 421588"/>
                <a:gd name="connsiteX1" fmla="*/ -15 w 62170"/>
                <a:gd name="connsiteY1" fmla="*/ 421506 h 421588"/>
                <a:gd name="connsiteX2" fmla="*/ 62156 w 62170"/>
                <a:gd name="connsiteY2" fmla="*/ 421506 h 421588"/>
                <a:gd name="connsiteX3" fmla="*/ 62156 w 62170"/>
                <a:gd name="connsiteY3" fmla="*/ -83 h 4215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170" h="421588">
                  <a:moveTo>
                    <a:pt x="-15" y="-83"/>
                  </a:moveTo>
                  <a:lnTo>
                    <a:pt x="-15" y="421506"/>
                  </a:lnTo>
                  <a:lnTo>
                    <a:pt x="62156" y="421506"/>
                  </a:lnTo>
                  <a:lnTo>
                    <a:pt x="62156" y="-83"/>
                  </a:lnTo>
                  <a:close/>
                </a:path>
              </a:pathLst>
            </a:custGeom>
            <a:solidFill>
              <a:srgbClr val="505050"/>
            </a:solidFill>
            <a:ln w="435859" cap="flat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en-GB"/>
            </a:p>
          </p:txBody>
        </p:sp>
        <p:grpSp>
          <p:nvGrpSpPr>
            <p:cNvPr id="49" name="Graphic 22">
              <a:extLst>
                <a:ext uri="{FF2B5EF4-FFF2-40B4-BE49-F238E27FC236}">
                  <a16:creationId xmlns:a16="http://schemas.microsoft.com/office/drawing/2014/main" id="{CE63F5BE-3358-5E5A-57C3-33DD07314BD5}"/>
                </a:ext>
              </a:extLst>
            </p:cNvPr>
            <p:cNvGrpSpPr/>
            <p:nvPr/>
          </p:nvGrpSpPr>
          <p:grpSpPr>
            <a:xfrm>
              <a:off x="4900186" y="6132533"/>
              <a:ext cx="281808" cy="247675"/>
              <a:chOff x="4900186" y="6132533"/>
              <a:chExt cx="281808" cy="247675"/>
            </a:xfrm>
            <a:solidFill>
              <a:srgbClr val="505050"/>
            </a:solidFill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FD8E79FB-BE0E-A147-8185-D4012BFED18E}"/>
                  </a:ext>
                </a:extLst>
              </p:cNvPr>
              <p:cNvSpPr/>
              <p:nvPr/>
            </p:nvSpPr>
            <p:spPr>
              <a:xfrm>
                <a:off x="4916529" y="6148706"/>
                <a:ext cx="248679" cy="214933"/>
              </a:xfrm>
              <a:custGeom>
                <a:avLst/>
                <a:gdLst>
                  <a:gd name="connsiteX0" fmla="*/ 124325 w 248679"/>
                  <a:gd name="connsiteY0" fmla="*/ -84 h 214933"/>
                  <a:gd name="connsiteX1" fmla="*/ 248665 w 248679"/>
                  <a:gd name="connsiteY1" fmla="*/ 214849 h 214933"/>
                  <a:gd name="connsiteX2" fmla="*/ -15 w 248679"/>
                  <a:gd name="connsiteY2" fmla="*/ 214849 h 214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48679" h="214933">
                    <a:moveTo>
                      <a:pt x="124325" y="-84"/>
                    </a:moveTo>
                    <a:lnTo>
                      <a:pt x="248665" y="214849"/>
                    </a:lnTo>
                    <a:lnTo>
                      <a:pt x="-15" y="214849"/>
                    </a:lnTo>
                    <a:close/>
                  </a:path>
                </a:pathLst>
              </a:custGeom>
              <a:solidFill>
                <a:srgbClr val="505050"/>
              </a:solidFill>
              <a:ln w="33143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78AAA39E-67C5-E6F6-E446-F22B2C78F3D8}"/>
                  </a:ext>
                </a:extLst>
              </p:cNvPr>
              <p:cNvSpPr/>
              <p:nvPr/>
            </p:nvSpPr>
            <p:spPr>
              <a:xfrm>
                <a:off x="4900186" y="6132533"/>
                <a:ext cx="281808" cy="247675"/>
              </a:xfrm>
              <a:custGeom>
                <a:avLst/>
                <a:gdLst>
                  <a:gd name="connsiteX0" fmla="*/ 140887 w 281808"/>
                  <a:gd name="connsiteY0" fmla="*/ -43 h 247675"/>
                  <a:gd name="connsiteX1" fmla="*/ 126413 w 281808"/>
                  <a:gd name="connsiteY1" fmla="*/ 7368 h 247675"/>
                  <a:gd name="connsiteX2" fmla="*/ 2116 w 281808"/>
                  <a:gd name="connsiteY2" fmla="*/ 222740 h 247675"/>
                  <a:gd name="connsiteX3" fmla="*/ 8482 w 281808"/>
                  <a:gd name="connsiteY3" fmla="*/ 245412 h 247675"/>
                  <a:gd name="connsiteX4" fmla="*/ 16591 w 281808"/>
                  <a:gd name="connsiteY4" fmla="*/ 247591 h 247675"/>
                  <a:gd name="connsiteX5" fmla="*/ 265227 w 281808"/>
                  <a:gd name="connsiteY5" fmla="*/ 247591 h 247675"/>
                  <a:gd name="connsiteX6" fmla="*/ 281794 w 281808"/>
                  <a:gd name="connsiteY6" fmla="*/ 231023 h 247675"/>
                  <a:gd name="connsiteX7" fmla="*/ 279701 w 281808"/>
                  <a:gd name="connsiteY7" fmla="*/ 222740 h 247675"/>
                  <a:gd name="connsiteX8" fmla="*/ 155361 w 281808"/>
                  <a:gd name="connsiteY8" fmla="*/ 7368 h 247675"/>
                  <a:gd name="connsiteX9" fmla="*/ 140887 w 281808"/>
                  <a:gd name="connsiteY9" fmla="*/ -43 h 247675"/>
                  <a:gd name="connsiteX10" fmla="*/ 140887 w 281808"/>
                  <a:gd name="connsiteY10" fmla="*/ 49221 h 247675"/>
                  <a:gd name="connsiteX11" fmla="*/ 236278 w 281808"/>
                  <a:gd name="connsiteY11" fmla="*/ 214455 h 247675"/>
                  <a:gd name="connsiteX12" fmla="*/ 45539 w 281808"/>
                  <a:gd name="connsiteY12" fmla="*/ 214455 h 247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81808" h="247675">
                    <a:moveTo>
                      <a:pt x="140887" y="-43"/>
                    </a:moveTo>
                    <a:cubicBezTo>
                      <a:pt x="135045" y="-479"/>
                      <a:pt x="129552" y="2571"/>
                      <a:pt x="126413" y="7368"/>
                    </a:cubicBezTo>
                    <a:lnTo>
                      <a:pt x="2116" y="222740"/>
                    </a:lnTo>
                    <a:cubicBezTo>
                      <a:pt x="-2374" y="231023"/>
                      <a:pt x="460" y="241051"/>
                      <a:pt x="8482" y="245412"/>
                    </a:cubicBezTo>
                    <a:cubicBezTo>
                      <a:pt x="10923" y="246719"/>
                      <a:pt x="13713" y="247591"/>
                      <a:pt x="16591" y="247591"/>
                    </a:cubicBezTo>
                    <a:lnTo>
                      <a:pt x="265227" y="247591"/>
                    </a:lnTo>
                    <a:cubicBezTo>
                      <a:pt x="274382" y="247591"/>
                      <a:pt x="281794" y="240180"/>
                      <a:pt x="281794" y="231023"/>
                    </a:cubicBezTo>
                    <a:cubicBezTo>
                      <a:pt x="281794" y="227973"/>
                      <a:pt x="281053" y="225355"/>
                      <a:pt x="279701" y="222740"/>
                    </a:cubicBezTo>
                    <a:lnTo>
                      <a:pt x="155361" y="7368"/>
                    </a:lnTo>
                    <a:cubicBezTo>
                      <a:pt x="152223" y="2571"/>
                      <a:pt x="146729" y="-479"/>
                      <a:pt x="140887" y="-43"/>
                    </a:cubicBezTo>
                    <a:close/>
                    <a:moveTo>
                      <a:pt x="140887" y="49221"/>
                    </a:moveTo>
                    <a:lnTo>
                      <a:pt x="236278" y="214455"/>
                    </a:lnTo>
                    <a:lnTo>
                      <a:pt x="45539" y="214455"/>
                    </a:lnTo>
                    <a:close/>
                  </a:path>
                </a:pathLst>
              </a:custGeom>
              <a:solidFill>
                <a:srgbClr val="505050"/>
              </a:solidFill>
              <a:ln w="435859" cap="flat">
                <a:noFill/>
                <a:prstDash val="solid"/>
                <a:round/>
              </a:ln>
            </p:spPr>
            <p:txBody>
              <a:bodyPr rtlCol="0" anchor="ctr"/>
              <a:lstStyle/>
              <a:p>
                <a:endParaRPr lang="en-GB"/>
              </a:p>
            </p:txBody>
          </p:sp>
        </p:grpSp>
      </p:grpSp>
      <p:sp>
        <p:nvSpPr>
          <p:cNvPr id="53" name="CustomShape 11">
            <a:extLst>
              <a:ext uri="{FF2B5EF4-FFF2-40B4-BE49-F238E27FC236}">
                <a16:creationId xmlns:a16="http://schemas.microsoft.com/office/drawing/2014/main" id="{6C91CBF3-67D8-AD20-7B3A-E2869D8C0B0E}"/>
              </a:ext>
            </a:extLst>
          </p:cNvPr>
          <p:cNvSpPr/>
          <p:nvPr/>
        </p:nvSpPr>
        <p:spPr>
          <a:xfrm>
            <a:off x="10029681" y="4036117"/>
            <a:ext cx="719520" cy="71952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rgbClr val="00848D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grpSp>
        <p:nvGrpSpPr>
          <p:cNvPr id="54" name="Group 53">
            <a:extLst>
              <a:ext uri="{FF2B5EF4-FFF2-40B4-BE49-F238E27FC236}">
                <a16:creationId xmlns:a16="http://schemas.microsoft.com/office/drawing/2014/main" id="{15E05DA2-3F20-A912-2203-5D676CCA540C}"/>
              </a:ext>
            </a:extLst>
          </p:cNvPr>
          <p:cNvGrpSpPr/>
          <p:nvPr/>
        </p:nvGrpSpPr>
        <p:grpSpPr>
          <a:xfrm>
            <a:off x="10193841" y="3273397"/>
            <a:ext cx="382560" cy="699840"/>
            <a:chOff x="7778880" y="2418120"/>
            <a:chExt cx="286920" cy="524880"/>
          </a:xfrm>
        </p:grpSpPr>
        <p:sp>
          <p:nvSpPr>
            <p:cNvPr id="56" name="Line 13">
              <a:extLst>
                <a:ext uri="{FF2B5EF4-FFF2-40B4-BE49-F238E27FC236}">
                  <a16:creationId xmlns:a16="http://schemas.microsoft.com/office/drawing/2014/main" id="{92913099-9C2F-5122-9742-7358710C8AE4}"/>
                </a:ext>
              </a:extLst>
            </p:cNvPr>
            <p:cNvSpPr/>
            <p:nvPr/>
          </p:nvSpPr>
          <p:spPr>
            <a:xfrm flipV="1">
              <a:off x="7778880" y="2647800"/>
              <a:ext cx="0" cy="295200"/>
            </a:xfrm>
            <a:prstGeom prst="line">
              <a:avLst/>
            </a:prstGeom>
            <a:ln w="1908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57" name="Line 14">
              <a:extLst>
                <a:ext uri="{FF2B5EF4-FFF2-40B4-BE49-F238E27FC236}">
                  <a16:creationId xmlns:a16="http://schemas.microsoft.com/office/drawing/2014/main" id="{FE3B0CB2-AA39-BD03-BDED-DF48F85593A2}"/>
                </a:ext>
              </a:extLst>
            </p:cNvPr>
            <p:cNvSpPr/>
            <p:nvPr/>
          </p:nvSpPr>
          <p:spPr>
            <a:xfrm flipV="1">
              <a:off x="7874280" y="2418120"/>
              <a:ext cx="0" cy="459000"/>
            </a:xfrm>
            <a:prstGeom prst="line">
              <a:avLst/>
            </a:prstGeom>
            <a:ln w="1908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58" name="Line 15">
              <a:extLst>
                <a:ext uri="{FF2B5EF4-FFF2-40B4-BE49-F238E27FC236}">
                  <a16:creationId xmlns:a16="http://schemas.microsoft.com/office/drawing/2014/main" id="{DF235A9B-8099-E372-6EC1-893DDC91B3BE}"/>
                </a:ext>
              </a:extLst>
            </p:cNvPr>
            <p:cNvSpPr/>
            <p:nvPr/>
          </p:nvSpPr>
          <p:spPr>
            <a:xfrm flipV="1">
              <a:off x="7970040" y="2418120"/>
              <a:ext cx="0" cy="459000"/>
            </a:xfrm>
            <a:prstGeom prst="line">
              <a:avLst/>
            </a:prstGeom>
            <a:ln w="1908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59" name="Line 16">
              <a:extLst>
                <a:ext uri="{FF2B5EF4-FFF2-40B4-BE49-F238E27FC236}">
                  <a16:creationId xmlns:a16="http://schemas.microsoft.com/office/drawing/2014/main" id="{66DC2138-683E-A994-DF2E-875D19916DDB}"/>
                </a:ext>
              </a:extLst>
            </p:cNvPr>
            <p:cNvSpPr/>
            <p:nvPr/>
          </p:nvSpPr>
          <p:spPr>
            <a:xfrm flipV="1">
              <a:off x="8065800" y="2628360"/>
              <a:ext cx="0" cy="268200"/>
            </a:xfrm>
            <a:prstGeom prst="line">
              <a:avLst/>
            </a:prstGeom>
            <a:ln w="1908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</p:grpSp>
      <p:sp>
        <p:nvSpPr>
          <p:cNvPr id="55" name="CustomShape 17">
            <a:extLst>
              <a:ext uri="{FF2B5EF4-FFF2-40B4-BE49-F238E27FC236}">
                <a16:creationId xmlns:a16="http://schemas.microsoft.com/office/drawing/2014/main" id="{C63A4399-6098-250B-7E1D-5BA50C42F687}"/>
              </a:ext>
            </a:extLst>
          </p:cNvPr>
          <p:cNvSpPr/>
          <p:nvPr/>
        </p:nvSpPr>
        <p:spPr>
          <a:xfrm>
            <a:off x="10389681" y="4396117"/>
            <a:ext cx="480" cy="720000"/>
          </a:xfrm>
          <a:custGeom>
            <a:avLst/>
            <a:gdLst/>
            <a:ahLst/>
            <a:cxn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>
            <a:solidFill>
              <a:schemeClr val="tx1">
                <a:lumMod val="95000"/>
                <a:lumOff val="5000"/>
              </a:schemeClr>
            </a:solidFill>
            <a:round/>
            <a:tailEnd type="triangle" w="med" len="med"/>
          </a:ln>
          <a:effectLst>
            <a:outerShdw blurRad="40000" dist="20160" dir="5400000" rotWithShape="0">
              <a:srgbClr val="000000">
                <a:alpha val="38000"/>
              </a:srgbClr>
            </a:outerShdw>
          </a:effectLst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sp>
        <p:nvSpPr>
          <p:cNvPr id="61" name="CustomShape 19">
            <a:extLst>
              <a:ext uri="{FF2B5EF4-FFF2-40B4-BE49-F238E27FC236}">
                <a16:creationId xmlns:a16="http://schemas.microsoft.com/office/drawing/2014/main" id="{063B7A6D-79FC-75CE-3DF8-C53D5CD9CA21}"/>
              </a:ext>
            </a:extLst>
          </p:cNvPr>
          <p:cNvSpPr/>
          <p:nvPr/>
        </p:nvSpPr>
        <p:spPr>
          <a:xfrm>
            <a:off x="10770801" y="2566127"/>
            <a:ext cx="287520" cy="287520"/>
          </a:xfrm>
          <a:prstGeom prst="flowChartConnector">
            <a:avLst/>
          </a:prstGeom>
          <a:solidFill>
            <a:schemeClr val="bg1">
              <a:lumMod val="75000"/>
            </a:schemeClr>
          </a:solidFill>
          <a:ln>
            <a:solidFill>
              <a:srgbClr val="00848D"/>
            </a:solidFill>
            <a:round/>
          </a:ln>
          <a:effectLst>
            <a:outerShdw blurRad="40000" dist="2304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91F308EC-41CB-651D-B8E3-6366BA0AB274}"/>
              </a:ext>
            </a:extLst>
          </p:cNvPr>
          <p:cNvGrpSpPr/>
          <p:nvPr/>
        </p:nvGrpSpPr>
        <p:grpSpPr>
          <a:xfrm>
            <a:off x="10818801" y="2252687"/>
            <a:ext cx="192000" cy="1069920"/>
            <a:chOff x="8247600" y="1417320"/>
            <a:chExt cx="144000" cy="802440"/>
          </a:xfrm>
        </p:grpSpPr>
        <p:grpSp>
          <p:nvGrpSpPr>
            <p:cNvPr id="63" name="Group 62">
              <a:extLst>
                <a:ext uri="{FF2B5EF4-FFF2-40B4-BE49-F238E27FC236}">
                  <a16:creationId xmlns:a16="http://schemas.microsoft.com/office/drawing/2014/main" id="{6D9CE68A-D9FA-7EE9-6AEB-52367EA42226}"/>
                </a:ext>
              </a:extLst>
            </p:cNvPr>
            <p:cNvGrpSpPr/>
            <p:nvPr/>
          </p:nvGrpSpPr>
          <p:grpSpPr>
            <a:xfrm>
              <a:off x="8247600" y="1417320"/>
              <a:ext cx="144000" cy="216000"/>
              <a:chOff x="8247600" y="1417320"/>
              <a:chExt cx="144000" cy="216000"/>
            </a:xfrm>
          </p:grpSpPr>
          <p:sp>
            <p:nvSpPr>
              <p:cNvPr id="65" name="Line 22">
                <a:extLst>
                  <a:ext uri="{FF2B5EF4-FFF2-40B4-BE49-F238E27FC236}">
                    <a16:creationId xmlns:a16="http://schemas.microsoft.com/office/drawing/2014/main" id="{1E0CF6BF-721E-5F17-110F-6E5A8510800E}"/>
                  </a:ext>
                </a:extLst>
              </p:cNvPr>
              <p:cNvSpPr/>
              <p:nvPr/>
            </p:nvSpPr>
            <p:spPr>
              <a:xfrm flipV="1">
                <a:off x="8247600" y="1511640"/>
                <a:ext cx="0" cy="121680"/>
              </a:xfrm>
              <a:prstGeom prst="line">
                <a:avLst/>
              </a:prstGeom>
              <a:ln w="19080">
                <a:solidFill>
                  <a:schemeClr val="tx1">
                    <a:lumMod val="95000"/>
                    <a:lumOff val="5000"/>
                  </a:schemeClr>
                </a:solidFill>
                <a:round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66" name="Line 23">
                <a:extLst>
                  <a:ext uri="{FF2B5EF4-FFF2-40B4-BE49-F238E27FC236}">
                    <a16:creationId xmlns:a16="http://schemas.microsoft.com/office/drawing/2014/main" id="{2EDF34D4-2F71-9BC9-5B05-5F02508E4BAC}"/>
                  </a:ext>
                </a:extLst>
              </p:cNvPr>
              <p:cNvSpPr/>
              <p:nvPr/>
            </p:nvSpPr>
            <p:spPr>
              <a:xfrm flipV="1">
                <a:off x="8295480" y="1417320"/>
                <a:ext cx="0" cy="188640"/>
              </a:xfrm>
              <a:prstGeom prst="line">
                <a:avLst/>
              </a:prstGeom>
              <a:ln w="19080">
                <a:solidFill>
                  <a:schemeClr val="tx1">
                    <a:lumMod val="95000"/>
                    <a:lumOff val="5000"/>
                  </a:schemeClr>
                </a:solidFill>
                <a:round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67" name="Line 24">
                <a:extLst>
                  <a:ext uri="{FF2B5EF4-FFF2-40B4-BE49-F238E27FC236}">
                    <a16:creationId xmlns:a16="http://schemas.microsoft.com/office/drawing/2014/main" id="{A2E7266E-EBE0-1537-7224-50262A925A3D}"/>
                  </a:ext>
                </a:extLst>
              </p:cNvPr>
              <p:cNvSpPr/>
              <p:nvPr/>
            </p:nvSpPr>
            <p:spPr>
              <a:xfrm flipV="1">
                <a:off x="8343360" y="1417320"/>
                <a:ext cx="0" cy="188640"/>
              </a:xfrm>
              <a:prstGeom prst="line">
                <a:avLst/>
              </a:prstGeom>
              <a:ln w="19080">
                <a:solidFill>
                  <a:schemeClr val="tx1">
                    <a:lumMod val="95000"/>
                    <a:lumOff val="5000"/>
                  </a:schemeClr>
                </a:solidFill>
                <a:round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68" name="Line 25">
                <a:extLst>
                  <a:ext uri="{FF2B5EF4-FFF2-40B4-BE49-F238E27FC236}">
                    <a16:creationId xmlns:a16="http://schemas.microsoft.com/office/drawing/2014/main" id="{39B59E8C-2DF3-5C99-6D6C-430DB70CADFC}"/>
                  </a:ext>
                </a:extLst>
              </p:cNvPr>
              <p:cNvSpPr/>
              <p:nvPr/>
            </p:nvSpPr>
            <p:spPr>
              <a:xfrm flipV="1">
                <a:off x="8391600" y="1503720"/>
                <a:ext cx="0" cy="110520"/>
              </a:xfrm>
              <a:prstGeom prst="line">
                <a:avLst/>
              </a:prstGeom>
              <a:ln w="19080">
                <a:solidFill>
                  <a:schemeClr val="tx1">
                    <a:lumMod val="95000"/>
                    <a:lumOff val="5000"/>
                  </a:schemeClr>
                </a:solidFill>
                <a:round/>
              </a:ln>
            </p:spPr>
            <p:style>
              <a:lnRef idx="2">
                <a:schemeClr val="accent5"/>
              </a:lnRef>
              <a:fillRef idx="0">
                <a:schemeClr val="accent5"/>
              </a:fillRef>
              <a:effectRef idx="1">
                <a:schemeClr val="accent5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</p:grpSp>
        <p:sp>
          <p:nvSpPr>
            <p:cNvPr id="64" name="CustomShape 26">
              <a:extLst>
                <a:ext uri="{FF2B5EF4-FFF2-40B4-BE49-F238E27FC236}">
                  <a16:creationId xmlns:a16="http://schemas.microsoft.com/office/drawing/2014/main" id="{24BE4AB5-03EF-1E3A-F54D-71211188612D}"/>
                </a:ext>
              </a:extLst>
            </p:cNvPr>
            <p:cNvSpPr/>
            <p:nvPr/>
          </p:nvSpPr>
          <p:spPr>
            <a:xfrm>
              <a:off x="8330760" y="1760400"/>
              <a:ext cx="360" cy="4593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>
              <a:solidFill>
                <a:schemeClr val="tx1">
                  <a:lumMod val="95000"/>
                  <a:lumOff val="5000"/>
                </a:schemeClr>
              </a:solidFill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7669482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F5695-C7AD-4958-B514-5C03BE38EC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Mechanism 6: breaking of granules</a:t>
            </a:r>
            <a:endParaRPr lang="en-GB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BE5871C-D6D9-1926-0385-AFC718F242F2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/>
              <a:t>At first all granules come from flocs</a:t>
            </a:r>
          </a:p>
          <a:p>
            <a:r>
              <a:rPr lang="en-US"/>
              <a:t>When granules grow, they break-up in pieces</a:t>
            </a:r>
          </a:p>
          <a:p>
            <a:r>
              <a:rPr lang="en-US"/>
              <a:t>New granules grow from the pieces</a:t>
            </a:r>
          </a:p>
          <a:p>
            <a:r>
              <a:rPr lang="en-US"/>
              <a:t>After 365d almost 20% originates from breakage</a:t>
            </a:r>
          </a:p>
          <a:p>
            <a:pPr marL="0" indent="0">
              <a:buNone/>
            </a:pPr>
            <a:endParaRPr lang="en-GB"/>
          </a:p>
        </p:txBody>
      </p:sp>
      <p:pic>
        <p:nvPicPr>
          <p:cNvPr id="6" name="Picture 7">
            <a:extLst>
              <a:ext uri="{FF2B5EF4-FFF2-40B4-BE49-F238E27FC236}">
                <a16:creationId xmlns:a16="http://schemas.microsoft.com/office/drawing/2014/main" id="{3B316172-2DF6-FDAB-A7C1-2876F62EF507}"/>
              </a:ext>
            </a:extLst>
          </p:cNvPr>
          <p:cNvPicPr>
            <a:picLocks noGrp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5740" y="1825625"/>
            <a:ext cx="4690881" cy="3808484"/>
          </a:xfrm>
          <a:prstGeom prst="rect">
            <a:avLst/>
          </a:prstGeom>
          <a:ln w="38160">
            <a:solidFill>
              <a:srgbClr val="00A6D6"/>
            </a:solidFill>
            <a:round/>
          </a:ln>
        </p:spPr>
      </p:pic>
    </p:spTree>
    <p:extLst>
      <p:ext uri="{BB962C8B-B14F-4D97-AF65-F5344CB8AC3E}">
        <p14:creationId xmlns:p14="http://schemas.microsoft.com/office/powerpoint/2010/main" val="14016076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" name="Content Placeholder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800" y="1754512"/>
            <a:ext cx="5485920" cy="4199776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719" name="Group 2"/>
          <p:cNvGrpSpPr/>
          <p:nvPr/>
        </p:nvGrpSpPr>
        <p:grpSpPr>
          <a:xfrm>
            <a:off x="3984481" y="1981441"/>
            <a:ext cx="4717578" cy="2598184"/>
            <a:chOff x="2988360" y="1486080"/>
            <a:chExt cx="3538184" cy="1948638"/>
          </a:xfrm>
        </p:grpSpPr>
        <p:sp>
          <p:nvSpPr>
            <p:cNvPr id="720" name="CustomShape 3"/>
            <p:cNvSpPr/>
            <p:nvPr/>
          </p:nvSpPr>
          <p:spPr>
            <a:xfrm>
              <a:off x="2988360" y="3021120"/>
              <a:ext cx="1299240" cy="36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prstDash val="sysDot"/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721" name="CustomShape 4"/>
            <p:cNvSpPr/>
            <p:nvPr/>
          </p:nvSpPr>
          <p:spPr>
            <a:xfrm flipV="1">
              <a:off x="4190040" y="1486080"/>
              <a:ext cx="2142000" cy="1580400"/>
            </a:xfrm>
            <a:custGeom>
              <a:avLst/>
              <a:gdLst/>
              <a:ahLst/>
              <a:cxnLst/>
              <a:rect l="l" t="t" r="r" b="b"/>
              <a:pathLst>
                <a:path w="21600" h="21600">
                  <a:moveTo>
                    <a:pt x="0" y="0"/>
                  </a:moveTo>
                  <a:lnTo>
                    <a:pt x="21600" y="21600"/>
                  </a:lnTo>
                </a:path>
              </a:pathLst>
            </a:custGeom>
            <a:noFill/>
            <a:ln w="57240">
              <a:prstDash val="sysDot"/>
              <a:round/>
              <a:tailEnd type="triangle" w="med" len="med"/>
            </a:ln>
            <a:effectLst>
              <a:outerShdw blurRad="40000" dist="20160" dir="5400000" rotWithShape="0">
                <a:srgbClr val="000000">
                  <a:alpha val="38000"/>
                </a:srgbClr>
              </a:outerShdw>
            </a:effectLst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/>
          </p:style>
          <p:txBody>
            <a:bodyPr/>
            <a:lstStyle/>
            <a:p>
              <a:endParaRPr lang="en-GB"/>
            </a:p>
          </p:txBody>
        </p:sp>
        <p:sp>
          <p:nvSpPr>
            <p:cNvPr id="722" name="CustomShape 5"/>
            <p:cNvSpPr/>
            <p:nvPr/>
          </p:nvSpPr>
          <p:spPr>
            <a:xfrm>
              <a:off x="3013200" y="3066840"/>
              <a:ext cx="1183571" cy="367878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20000" tIns="60000" rIns="120000" bIns="60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spc="-1">
                  <a:solidFill>
                    <a:srgbClr val="000000"/>
                  </a:solidFill>
                  <a:latin typeface="Arial"/>
                </a:rPr>
                <a:t>lag phase</a:t>
              </a:r>
              <a:endParaRPr lang="en-US" sz="2400" spc="-1">
                <a:latin typeface="Calibri"/>
              </a:endParaRPr>
            </a:p>
          </p:txBody>
        </p:sp>
        <p:sp>
          <p:nvSpPr>
            <p:cNvPr id="723" name="CustomShape 6"/>
            <p:cNvSpPr/>
            <p:nvPr/>
          </p:nvSpPr>
          <p:spPr>
            <a:xfrm rot="19472400">
              <a:off x="4508177" y="2275221"/>
              <a:ext cx="2018367" cy="367878"/>
            </a:xfrm>
            <a:prstGeom prst="rect">
              <a:avLst/>
            </a:prstGeom>
            <a:solidFill>
              <a:srgbClr val="FFFFFF">
                <a:alpha val="70000"/>
              </a:srgbClr>
            </a:solidFill>
            <a:ln>
              <a:solidFill>
                <a:schemeClr val="tx1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wrap="none" lIns="120000" tIns="60000" rIns="120000" bIns="60000">
              <a:spAutoFit/>
            </a:bodyPr>
            <a:lstStyle/>
            <a:p>
              <a:pPr>
                <a:lnSpc>
                  <a:spcPct val="100000"/>
                </a:lnSpc>
              </a:pPr>
              <a:r>
                <a:rPr lang="en-US" sz="2400" spc="-1">
                  <a:solidFill>
                    <a:srgbClr val="000000"/>
                  </a:solidFill>
                  <a:latin typeface="Arial"/>
                </a:rPr>
                <a:t>granulation phase</a:t>
              </a:r>
              <a:endParaRPr lang="en-US" sz="2400" spc="-1">
                <a:latin typeface="Calibri"/>
              </a:endParaRPr>
            </a:p>
          </p:txBody>
        </p:sp>
      </p:grpSp>
      <p:sp>
        <p:nvSpPr>
          <p:cNvPr id="4" name="Title 3">
            <a:extLst>
              <a:ext uri="{FF2B5EF4-FFF2-40B4-BE49-F238E27FC236}">
                <a16:creationId xmlns:a16="http://schemas.microsoft.com/office/drawing/2014/main" id="{2AC451FD-E9BD-F2F4-F753-A53F89208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Recall: granulation in practice</a:t>
            </a:r>
          </a:p>
        </p:txBody>
      </p:sp>
    </p:spTree>
    <p:extLst>
      <p:ext uri="{BB962C8B-B14F-4D97-AF65-F5344CB8AC3E}">
        <p14:creationId xmlns:p14="http://schemas.microsoft.com/office/powerpoint/2010/main" val="1932261830"/>
      </p:ext>
    </p:extLst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TextShape 1"/>
          <p:cNvSpPr txBox="1"/>
          <p:nvPr/>
        </p:nvSpPr>
        <p:spPr>
          <a:xfrm>
            <a:off x="2351040" y="274560"/>
            <a:ext cx="9474720" cy="11424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endParaRPr lang="en-US" sz="4800" spc="-1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718" name="Content Placeholder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2800" y="1754512"/>
            <a:ext cx="5485920" cy="4199776"/>
          </a:xfrm>
          <a:prstGeom prst="rect">
            <a:avLst/>
          </a:prstGeom>
          <a:ln>
            <a:noFill/>
          </a:ln>
          <a:effectLst/>
        </p:spPr>
      </p:pic>
      <p:sp>
        <p:nvSpPr>
          <p:cNvPr id="2" name="CustomShape 3">
            <a:extLst>
              <a:ext uri="{FF2B5EF4-FFF2-40B4-BE49-F238E27FC236}">
                <a16:creationId xmlns:a16="http://schemas.microsoft.com/office/drawing/2014/main" id="{D8897855-84F8-5180-D55A-B8FB602E0BB2}"/>
              </a:ext>
            </a:extLst>
          </p:cNvPr>
          <p:cNvSpPr/>
          <p:nvPr/>
        </p:nvSpPr>
        <p:spPr>
          <a:xfrm>
            <a:off x="4324764" y="4866531"/>
            <a:ext cx="1602011" cy="490504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spc="-1" err="1">
                <a:solidFill>
                  <a:srgbClr val="000000"/>
                </a:solidFill>
                <a:latin typeface="Arial"/>
              </a:rPr>
              <a:t>proto+floc</a:t>
            </a:r>
            <a:endParaRPr lang="en-US" sz="2400" spc="-1">
              <a:latin typeface="Calibri"/>
            </a:endParaRPr>
          </a:p>
        </p:txBody>
      </p:sp>
      <p:sp>
        <p:nvSpPr>
          <p:cNvPr id="3" name="CustomShape 4">
            <a:extLst>
              <a:ext uri="{FF2B5EF4-FFF2-40B4-BE49-F238E27FC236}">
                <a16:creationId xmlns:a16="http://schemas.microsoft.com/office/drawing/2014/main" id="{0DF1227C-CE15-F2C9-0E00-3DCA0AA7949C}"/>
              </a:ext>
            </a:extLst>
          </p:cNvPr>
          <p:cNvSpPr/>
          <p:nvPr/>
        </p:nvSpPr>
        <p:spPr>
          <a:xfrm>
            <a:off x="6265226" y="4376027"/>
            <a:ext cx="961451" cy="490504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small</a:t>
            </a:r>
            <a:endParaRPr lang="en-US" sz="2400" spc="-1">
              <a:latin typeface="Calibri"/>
            </a:endParaRPr>
          </a:p>
        </p:txBody>
      </p:sp>
      <p:sp>
        <p:nvSpPr>
          <p:cNvPr id="4" name="CustomShape 5">
            <a:extLst>
              <a:ext uri="{FF2B5EF4-FFF2-40B4-BE49-F238E27FC236}">
                <a16:creationId xmlns:a16="http://schemas.microsoft.com/office/drawing/2014/main" id="{6E1B91CB-5C44-1B9F-F839-46008B43BE50}"/>
              </a:ext>
            </a:extLst>
          </p:cNvPr>
          <p:cNvSpPr/>
          <p:nvPr/>
        </p:nvSpPr>
        <p:spPr>
          <a:xfrm>
            <a:off x="7494014" y="3282326"/>
            <a:ext cx="927788" cy="490504"/>
          </a:xfrm>
          <a:prstGeom prst="rect">
            <a:avLst/>
          </a:prstGeom>
          <a:solidFill>
            <a:srgbClr val="FFFFFF">
              <a:alpha val="70000"/>
            </a:srgbClr>
          </a:solidFill>
          <a:ln>
            <a:solidFill>
              <a:schemeClr val="tx1"/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120000" tIns="60000" rIns="120000" bIns="60000">
            <a:spAutoFit/>
          </a:bodyPr>
          <a:lstStyle/>
          <a:p>
            <a:pPr>
              <a:lnSpc>
                <a:spcPct val="10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large</a:t>
            </a:r>
            <a:endParaRPr lang="en-US" sz="2400" spc="-1">
              <a:latin typeface="Calibri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BBFB738D-DFCC-5FE4-2F68-925D36D3F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Recall: granulation in practice</a:t>
            </a:r>
          </a:p>
        </p:txBody>
      </p:sp>
    </p:spTree>
    <p:extLst>
      <p:ext uri="{BB962C8B-B14F-4D97-AF65-F5344CB8AC3E}">
        <p14:creationId xmlns:p14="http://schemas.microsoft.com/office/powerpoint/2010/main" val="351452003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BE6B09B-2959-9ED4-3E04-699F2C122099}"/>
              </a:ext>
            </a:extLst>
          </p:cNvPr>
          <p:cNvGrpSpPr/>
          <p:nvPr/>
        </p:nvGrpSpPr>
        <p:grpSpPr>
          <a:xfrm>
            <a:off x="2983504" y="1426150"/>
            <a:ext cx="6260160" cy="5022720"/>
            <a:chOff x="3906693" y="1426150"/>
            <a:chExt cx="6260160" cy="5022720"/>
          </a:xfrm>
        </p:grpSpPr>
        <p:pic>
          <p:nvPicPr>
            <p:cNvPr id="732" name="Picture 35"/>
            <p:cNvPicPr/>
            <p:nvPr/>
          </p:nvPicPr>
          <p:blipFill>
            <a:blip r:embed="rId3"/>
            <a:stretch/>
          </p:blipFill>
          <p:spPr>
            <a:xfrm>
              <a:off x="3906693" y="1426150"/>
              <a:ext cx="6260160" cy="5022720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733" name="Group 2"/>
            <p:cNvGrpSpPr/>
            <p:nvPr/>
          </p:nvGrpSpPr>
          <p:grpSpPr>
            <a:xfrm>
              <a:off x="4579969" y="2986801"/>
              <a:ext cx="3633284" cy="2690880"/>
              <a:chOff x="3434976" y="2240100"/>
              <a:chExt cx="2724963" cy="2018160"/>
            </a:xfrm>
          </p:grpSpPr>
          <p:sp>
            <p:nvSpPr>
              <p:cNvPr id="734" name="CustomShape 3"/>
              <p:cNvSpPr/>
              <p:nvPr/>
            </p:nvSpPr>
            <p:spPr>
              <a:xfrm>
                <a:off x="3434976" y="3618648"/>
                <a:ext cx="1761840" cy="36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 w="57240">
                <a:prstDash val="sysDot"/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735" name="CustomShape 4"/>
              <p:cNvSpPr/>
              <p:nvPr/>
            </p:nvSpPr>
            <p:spPr>
              <a:xfrm flipV="1">
                <a:off x="5316480" y="2415600"/>
                <a:ext cx="766800" cy="1259280"/>
              </a:xfrm>
              <a:custGeom>
                <a:avLst/>
                <a:gdLst/>
                <a:ahLst/>
                <a:cxnLst/>
                <a:rect l="l" t="t" r="r" b="b"/>
                <a:pathLst>
                  <a:path w="21600" h="21600">
                    <a:moveTo>
                      <a:pt x="0" y="0"/>
                    </a:moveTo>
                    <a:lnTo>
                      <a:pt x="21600" y="21600"/>
                    </a:lnTo>
                  </a:path>
                </a:pathLst>
              </a:custGeom>
              <a:noFill/>
              <a:ln w="57240">
                <a:prstDash val="sysDot"/>
                <a:round/>
                <a:tailEnd type="triangle" w="med" len="med"/>
              </a:ln>
              <a:effectLst>
                <a:outerShdw blurRad="40000" dist="20160" dir="5400000" rotWithShape="0">
                  <a:srgbClr val="000000">
                    <a:alpha val="38000"/>
                  </a:srgbClr>
                </a:outerShdw>
              </a:effectLst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/>
            </p:style>
            <p:txBody>
              <a:bodyPr/>
              <a:lstStyle/>
              <a:p>
                <a:endParaRPr lang="en-GB"/>
              </a:p>
            </p:txBody>
          </p:sp>
          <p:sp>
            <p:nvSpPr>
              <p:cNvPr id="736" name="CustomShape 5"/>
              <p:cNvSpPr/>
              <p:nvPr/>
            </p:nvSpPr>
            <p:spPr>
              <a:xfrm>
                <a:off x="3716640" y="3848400"/>
                <a:ext cx="1183571" cy="367878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wrap="none" lIns="120000" tIns="60000" rIns="120000" bIns="60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spc="-1">
                    <a:solidFill>
                      <a:srgbClr val="000000"/>
                    </a:solidFill>
                    <a:latin typeface="Arial"/>
                  </a:rPr>
                  <a:t>lag phase</a:t>
                </a:r>
                <a:endParaRPr lang="en-US" sz="2400" spc="-1">
                  <a:latin typeface="Calibri"/>
                </a:endParaRPr>
              </a:p>
            </p:txBody>
          </p:sp>
          <p:sp>
            <p:nvSpPr>
              <p:cNvPr id="737" name="CustomShape 6"/>
              <p:cNvSpPr/>
              <p:nvPr/>
            </p:nvSpPr>
            <p:spPr>
              <a:xfrm rot="17988600">
                <a:off x="4966920" y="3065241"/>
                <a:ext cx="2018160" cy="367878"/>
              </a:xfrm>
              <a:prstGeom prst="rect">
                <a:avLst/>
              </a:prstGeom>
              <a:solidFill>
                <a:srgbClr val="FFFFFF">
                  <a:alpha val="70000"/>
                </a:srgbClr>
              </a:solidFill>
              <a:ln>
                <a:solidFill>
                  <a:schemeClr val="tx1"/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/>
            </p:style>
            <p:txBody>
              <a:bodyPr lIns="120000" tIns="60000" rIns="120000" bIns="60000">
                <a:spAutoFit/>
              </a:bodyPr>
              <a:lstStyle/>
              <a:p>
                <a:pPr>
                  <a:lnSpc>
                    <a:spcPct val="100000"/>
                  </a:lnSpc>
                </a:pPr>
                <a:r>
                  <a:rPr lang="en-US" sz="2400" spc="-1">
                    <a:solidFill>
                      <a:srgbClr val="000000"/>
                    </a:solidFill>
                    <a:latin typeface="Arial"/>
                  </a:rPr>
                  <a:t>granulation phase</a:t>
                </a:r>
                <a:endParaRPr lang="en-US" sz="2400" spc="-1">
                  <a:latin typeface="Calibri"/>
                </a:endParaRPr>
              </a:p>
            </p:txBody>
          </p:sp>
        </p:grpSp>
      </p:grpSp>
      <p:sp>
        <p:nvSpPr>
          <p:cNvPr id="5" name="Title 4">
            <a:extLst>
              <a:ext uri="{FF2B5EF4-FFF2-40B4-BE49-F238E27FC236}">
                <a16:creationId xmlns:a16="http://schemas.microsoft.com/office/drawing/2014/main" id="{00BEBFD4-3D2D-1C73-150E-518C653BC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Reference case modelled</a:t>
            </a:r>
          </a:p>
        </p:txBody>
      </p:sp>
    </p:spTree>
    <p:extLst>
      <p:ext uri="{BB962C8B-B14F-4D97-AF65-F5344CB8AC3E}">
        <p14:creationId xmlns:p14="http://schemas.microsoft.com/office/powerpoint/2010/main" val="29580520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CustomShape 1"/>
          <p:cNvSpPr/>
          <p:nvPr/>
        </p:nvSpPr>
        <p:spPr>
          <a:xfrm>
            <a:off x="94560" y="1829280"/>
            <a:ext cx="5554080" cy="3632160"/>
          </a:xfrm>
          <a:prstGeom prst="rect">
            <a:avLst/>
          </a:prstGeom>
          <a:ln>
            <a:solidFill>
              <a:srgbClr val="00A6D6"/>
            </a:solidFill>
            <a:rou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/>
        </p:style>
        <p:txBody>
          <a:bodyPr/>
          <a:lstStyle/>
          <a:p>
            <a:endParaRPr lang="en-GB"/>
          </a:p>
        </p:txBody>
      </p:sp>
      <p:pic>
        <p:nvPicPr>
          <p:cNvPr id="739" name="Picture 35"/>
          <p:cNvPicPr/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/>
        </p:blipFill>
        <p:spPr>
          <a:xfrm>
            <a:off x="5740800" y="1724640"/>
            <a:ext cx="6260160" cy="5022720"/>
          </a:xfrm>
          <a:prstGeom prst="rect">
            <a:avLst/>
          </a:prstGeom>
          <a:ln>
            <a:noFill/>
          </a:ln>
        </p:spPr>
      </p:pic>
      <p:sp>
        <p:nvSpPr>
          <p:cNvPr id="740" name="CustomShape 2"/>
          <p:cNvSpPr/>
          <p:nvPr/>
        </p:nvSpPr>
        <p:spPr>
          <a:xfrm>
            <a:off x="6332640" y="456192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1</a:t>
            </a:r>
            <a:endParaRPr lang="en-US" sz="2400" spc="-1">
              <a:latin typeface="Calibri"/>
            </a:endParaRPr>
          </a:p>
        </p:txBody>
      </p:sp>
      <p:sp>
        <p:nvSpPr>
          <p:cNvPr id="741" name="CustomShape 3"/>
          <p:cNvSpPr/>
          <p:nvPr/>
        </p:nvSpPr>
        <p:spPr>
          <a:xfrm>
            <a:off x="190560" y="201072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1</a:t>
            </a:r>
            <a:endParaRPr lang="en-US" sz="2400" spc="-1">
              <a:latin typeface="Calibri"/>
            </a:endParaRPr>
          </a:p>
        </p:txBody>
      </p:sp>
      <p:sp>
        <p:nvSpPr>
          <p:cNvPr id="742" name="CustomShape 4"/>
          <p:cNvSpPr/>
          <p:nvPr/>
        </p:nvSpPr>
        <p:spPr>
          <a:xfrm>
            <a:off x="7739040" y="546192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2</a:t>
            </a:r>
            <a:endParaRPr lang="en-US" sz="2400" spc="-1">
              <a:latin typeface="Calibri"/>
            </a:endParaRPr>
          </a:p>
        </p:txBody>
      </p:sp>
      <p:sp>
        <p:nvSpPr>
          <p:cNvPr id="743" name="CustomShape 5"/>
          <p:cNvSpPr/>
          <p:nvPr/>
        </p:nvSpPr>
        <p:spPr>
          <a:xfrm>
            <a:off x="8905440" y="528144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3</a:t>
            </a:r>
            <a:endParaRPr lang="en-US" sz="2400" spc="-1">
              <a:latin typeface="Calibri"/>
            </a:endParaRPr>
          </a:p>
        </p:txBody>
      </p:sp>
      <p:sp>
        <p:nvSpPr>
          <p:cNvPr id="744" name="CustomShape 6"/>
          <p:cNvSpPr/>
          <p:nvPr/>
        </p:nvSpPr>
        <p:spPr>
          <a:xfrm>
            <a:off x="10277760" y="305904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4</a:t>
            </a:r>
            <a:endParaRPr lang="en-US" sz="2400" spc="-1">
              <a:latin typeface="Calibri"/>
            </a:endParaRPr>
          </a:p>
        </p:txBody>
      </p:sp>
      <p:sp>
        <p:nvSpPr>
          <p:cNvPr id="745" name="CustomShape 7"/>
          <p:cNvSpPr/>
          <p:nvPr/>
        </p:nvSpPr>
        <p:spPr>
          <a:xfrm>
            <a:off x="11451360" y="440016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5</a:t>
            </a:r>
            <a:endParaRPr lang="en-US" sz="2400" spc="-1">
              <a:latin typeface="Calibri"/>
            </a:endParaRPr>
          </a:p>
        </p:txBody>
      </p:sp>
      <p:sp>
        <p:nvSpPr>
          <p:cNvPr id="746" name="CustomShape 8"/>
          <p:cNvSpPr/>
          <p:nvPr/>
        </p:nvSpPr>
        <p:spPr>
          <a:xfrm>
            <a:off x="593761" y="1829280"/>
            <a:ext cx="4970400" cy="2831529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square" lIns="120000" tIns="60000" rIns="120000" bIns="6000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Building up selection pressure</a:t>
            </a:r>
            <a:endParaRPr lang="en-US" sz="2400" spc="-1">
              <a:latin typeface="Calibri"/>
            </a:endParaRPr>
          </a:p>
          <a:p>
            <a:pPr>
              <a:lnSpc>
                <a:spcPct val="15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Improving granule size distribution </a:t>
            </a:r>
            <a:endParaRPr lang="en-US" sz="2400" spc="-1">
              <a:latin typeface="Calibri"/>
            </a:endParaRPr>
          </a:p>
          <a:p>
            <a:pPr>
              <a:lnSpc>
                <a:spcPct val="15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Small granules take over</a:t>
            </a:r>
            <a:endParaRPr lang="en-US" sz="2400" spc="-1">
              <a:latin typeface="Calibri"/>
            </a:endParaRPr>
          </a:p>
          <a:p>
            <a:pPr>
              <a:lnSpc>
                <a:spcPct val="15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MLSS is controlled </a:t>
            </a:r>
            <a:endParaRPr lang="en-US" sz="2400" spc="-1">
              <a:latin typeface="Calibri"/>
            </a:endParaRPr>
          </a:p>
          <a:p>
            <a:pPr>
              <a:lnSpc>
                <a:spcPct val="150000"/>
              </a:lnSpc>
            </a:pPr>
            <a:r>
              <a:rPr lang="en-US" sz="2400" spc="-1">
                <a:solidFill>
                  <a:srgbClr val="000000"/>
                </a:solidFill>
                <a:latin typeface="Arial"/>
              </a:rPr>
              <a:t>Medium size granules dominate</a:t>
            </a:r>
            <a:endParaRPr lang="en-US" sz="2400" spc="-1">
              <a:latin typeface="Calibri"/>
            </a:endParaRPr>
          </a:p>
        </p:txBody>
      </p:sp>
      <p:sp>
        <p:nvSpPr>
          <p:cNvPr id="747" name="CustomShape 9"/>
          <p:cNvSpPr/>
          <p:nvPr/>
        </p:nvSpPr>
        <p:spPr>
          <a:xfrm>
            <a:off x="190560" y="255072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2</a:t>
            </a:r>
            <a:endParaRPr lang="en-US" sz="2400" spc="-1">
              <a:latin typeface="Calibri"/>
            </a:endParaRPr>
          </a:p>
        </p:txBody>
      </p:sp>
      <p:sp>
        <p:nvSpPr>
          <p:cNvPr id="748" name="CustomShape 10"/>
          <p:cNvSpPr/>
          <p:nvPr/>
        </p:nvSpPr>
        <p:spPr>
          <a:xfrm>
            <a:off x="190560" y="308330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3</a:t>
            </a:r>
            <a:endParaRPr lang="en-US" sz="2400" spc="-1">
              <a:latin typeface="Calibri"/>
            </a:endParaRPr>
          </a:p>
        </p:txBody>
      </p:sp>
      <p:sp>
        <p:nvSpPr>
          <p:cNvPr id="749" name="CustomShape 11"/>
          <p:cNvSpPr/>
          <p:nvPr/>
        </p:nvSpPr>
        <p:spPr>
          <a:xfrm>
            <a:off x="190560" y="362330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4</a:t>
            </a:r>
            <a:endParaRPr lang="en-US" sz="2400" spc="-1">
              <a:latin typeface="Calibri"/>
            </a:endParaRPr>
          </a:p>
        </p:txBody>
      </p:sp>
      <p:sp>
        <p:nvSpPr>
          <p:cNvPr id="750" name="CustomShape 12"/>
          <p:cNvSpPr/>
          <p:nvPr/>
        </p:nvSpPr>
        <p:spPr>
          <a:xfrm>
            <a:off x="190560" y="4163300"/>
            <a:ext cx="372960" cy="360480"/>
          </a:xfrm>
          <a:prstGeom prst="ellipse">
            <a:avLst/>
          </a:prstGeom>
          <a:ln>
            <a:round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/>
        </p:style>
        <p:txBody>
          <a:bodyPr lIns="120000" tIns="60000" rIns="120000" bIns="60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en-US" sz="2400" spc="-1">
                <a:solidFill>
                  <a:srgbClr val="FFFFFF"/>
                </a:solidFill>
                <a:latin typeface="Arial"/>
              </a:rPr>
              <a:t>5</a:t>
            </a:r>
            <a:endParaRPr lang="en-US" sz="2400" spc="-1">
              <a:latin typeface="Calibri"/>
            </a:endParaRPr>
          </a:p>
        </p:txBody>
      </p:sp>
      <p:sp>
        <p:nvSpPr>
          <p:cNvPr id="751" name="TextShape 13"/>
          <p:cNvSpPr txBox="1"/>
          <p:nvPr/>
        </p:nvSpPr>
        <p:spPr>
          <a:xfrm>
            <a:off x="2351520" y="275040"/>
            <a:ext cx="9473760" cy="1142400"/>
          </a:xfrm>
          <a:prstGeom prst="rect">
            <a:avLst/>
          </a:prstGeom>
          <a:noFill/>
          <a:ln>
            <a:noFill/>
          </a:ln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endParaRPr lang="en-US" sz="4800" spc="-1">
              <a:solidFill>
                <a:srgbClr val="000000"/>
              </a:solidFill>
              <a:latin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D8FB3EF-B623-EE5D-7A05-6D031FA94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Reference case modelled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0" grpId="0" animBg="1"/>
      <p:bldP spid="741" grpId="0" animBg="1"/>
      <p:bldP spid="742" grpId="0" animBg="1"/>
      <p:bldP spid="743" grpId="0" animBg="1"/>
      <p:bldP spid="744" grpId="0" animBg="1"/>
      <p:bldP spid="745" grpId="0" animBg="1"/>
      <p:bldP spid="746" grpId="0" uiExpand="1" build="p"/>
      <p:bldP spid="747" grpId="0" animBg="1"/>
      <p:bldP spid="748" grpId="0" animBg="1"/>
      <p:bldP spid="749" grpId="0" animBg="1"/>
      <p:bldP spid="75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87DE4569-FF61-AB33-3E4D-E248C995C699}"/>
              </a:ext>
            </a:extLst>
          </p:cNvPr>
          <p:cNvSpPr/>
          <p:nvPr/>
        </p:nvSpPr>
        <p:spPr>
          <a:xfrm>
            <a:off x="4419600" y="6356350"/>
            <a:ext cx="326136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AEED735B-4B90-4A02-B226-25A33B2266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2648198" y="127875"/>
            <a:ext cx="7240148" cy="6602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57284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F6C2CBC6-F64A-42AA-8C68-062786983A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828" y="-49426"/>
            <a:ext cx="12192000" cy="6907426"/>
          </a:xfrm>
        </p:spPr>
      </p:pic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5DD0F2A-9301-4795-A151-5AA77CECFC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7"/>
          <p:cNvSpPr/>
          <p:nvPr/>
        </p:nvSpPr>
        <p:spPr>
          <a:xfrm>
            <a:off x="328706" y="319009"/>
            <a:ext cx="11550868" cy="177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el 10"/>
          <p:cNvSpPr txBox="1">
            <a:spLocks/>
          </p:cNvSpPr>
          <p:nvPr/>
        </p:nvSpPr>
        <p:spPr bwMode="auto">
          <a:xfrm>
            <a:off x="517961" y="323439"/>
            <a:ext cx="11211195" cy="81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9DE8"/>
                </a:solidFill>
                <a:latin typeface="Calibri"/>
                <a:ea typeface="+mj-ea"/>
                <a:cs typeface="Calibri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nl-NL" sz="4267">
                <a:latin typeface="Aptos" panose="020B0004020202020204" pitchFamily="34" charset="0"/>
              </a:rPr>
              <a:t>Effluent </a:t>
            </a:r>
            <a:r>
              <a:rPr lang="nl-NL" sz="4267" err="1">
                <a:latin typeface="Aptos" panose="020B0004020202020204" pitchFamily="34" charset="0"/>
              </a:rPr>
              <a:t>suspended</a:t>
            </a:r>
            <a:r>
              <a:rPr lang="nl-NL" sz="4267">
                <a:latin typeface="Aptos" panose="020B0004020202020204" pitchFamily="34" charset="0"/>
              </a:rPr>
              <a:t> </a:t>
            </a:r>
            <a:r>
              <a:rPr lang="nl-NL" sz="4267" err="1">
                <a:latin typeface="Aptos" panose="020B0004020202020204" pitchFamily="34" charset="0"/>
              </a:rPr>
              <a:t>solids</a:t>
            </a:r>
            <a:endParaRPr lang="nl-NL" sz="4267">
              <a:latin typeface="Aptos" panose="020B0004020202020204" pitchFamily="34" charset="0"/>
            </a:endParaRPr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 bwMode="auto">
          <a:xfrm>
            <a:off x="517963" y="1099811"/>
            <a:ext cx="11450096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Effect of </a:t>
            </a:r>
            <a:r>
              <a:rPr lang="nl-NL" sz="3200" err="1">
                <a:solidFill>
                  <a:srgbClr val="10253F"/>
                </a:solidFill>
                <a:latin typeface="Aptos" panose="020B0004020202020204" pitchFamily="34" charset="0"/>
              </a:rPr>
              <a:t>degassing</a:t>
            </a:r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 of </a:t>
            </a:r>
            <a:r>
              <a:rPr lang="nl-NL" sz="3200" err="1">
                <a:solidFill>
                  <a:srgbClr val="10253F"/>
                </a:solidFill>
                <a:latin typeface="Aptos" panose="020B0004020202020204" pitchFamily="34" charset="0"/>
              </a:rPr>
              <a:t>nitrogen</a:t>
            </a:r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 gas</a:t>
            </a:r>
          </a:p>
        </p:txBody>
      </p:sp>
      <p:sp>
        <p:nvSpPr>
          <p:cNvPr id="10" name="Subtitel 1"/>
          <p:cNvSpPr txBox="1">
            <a:spLocks/>
          </p:cNvSpPr>
          <p:nvPr/>
        </p:nvSpPr>
        <p:spPr bwMode="auto">
          <a:xfrm>
            <a:off x="517964" y="1557859"/>
            <a:ext cx="1146364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133">
              <a:solidFill>
                <a:srgbClr val="009DE8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87135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9A8B0C-CB0D-674C-62C4-97884342C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/>
              <a:t>Scaling up a technology</a:t>
            </a:r>
          </a:p>
        </p:txBody>
      </p:sp>
      <p:pic>
        <p:nvPicPr>
          <p:cNvPr id="6" name="Picture 5" descr="A picture containing outdoor, sky, building, cloud&#10;&#10;Description automatically generated">
            <a:extLst>
              <a:ext uri="{FF2B5EF4-FFF2-40B4-BE49-F238E27FC236}">
                <a16:creationId xmlns:a16="http://schemas.microsoft.com/office/drawing/2014/main" id="{0D2F5719-C50D-EF3B-4299-24FD79D671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293762" y="1699684"/>
            <a:ext cx="2696989" cy="344269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5E3FBD-70F3-18AD-2928-6BE73FDDD0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50" y="1714499"/>
            <a:ext cx="3870669" cy="3442692"/>
          </a:xfrm>
          <a:prstGeom prst="rect">
            <a:avLst/>
          </a:prstGeom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23573B8F-001F-5F54-9F4F-07BEBEFAA7C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174495" y="1699685"/>
            <a:ext cx="4778156" cy="3405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A2CBBF3-B411-2B18-AF17-DE826E062859}"/>
              </a:ext>
            </a:extLst>
          </p:cNvPr>
          <p:cNvSpPr txBox="1"/>
          <p:nvPr/>
        </p:nvSpPr>
        <p:spPr>
          <a:xfrm>
            <a:off x="1007436" y="5253203"/>
            <a:ext cx="1643783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67">
                <a:latin typeface="Aptos" panose="020B0004020202020204" pitchFamily="34" charset="0"/>
              </a:rPr>
              <a:t>3 L lab reactor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FB69E50-3E75-FCBA-0038-1CC1F765997F}"/>
              </a:ext>
            </a:extLst>
          </p:cNvPr>
          <p:cNvSpPr txBox="1"/>
          <p:nvPr/>
        </p:nvSpPr>
        <p:spPr>
          <a:xfrm>
            <a:off x="4498567" y="5253203"/>
            <a:ext cx="2148730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67">
                <a:latin typeface="Aptos" panose="020B0004020202020204" pitchFamily="34" charset="0"/>
              </a:rPr>
              <a:t>1.6 m</a:t>
            </a:r>
            <a:r>
              <a:rPr lang="en-GB" sz="1867" baseline="30000">
                <a:latin typeface="Aptos" panose="020B0004020202020204" pitchFamily="34" charset="0"/>
              </a:rPr>
              <a:t>3</a:t>
            </a:r>
            <a:r>
              <a:rPr lang="en-GB" sz="1867">
                <a:latin typeface="Aptos" panose="020B0004020202020204" pitchFamily="34" charset="0"/>
              </a:rPr>
              <a:t> pilot reactor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0CABB-1796-15AA-CCF8-65BEAA6434A6}"/>
              </a:ext>
            </a:extLst>
          </p:cNvPr>
          <p:cNvSpPr txBox="1"/>
          <p:nvPr/>
        </p:nvSpPr>
        <p:spPr>
          <a:xfrm>
            <a:off x="7864175" y="5255011"/>
            <a:ext cx="326070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1867">
                <a:latin typeface="Aptos" panose="020B0004020202020204" pitchFamily="34" charset="0"/>
              </a:rPr>
              <a:t>300 000 m</a:t>
            </a:r>
            <a:r>
              <a:rPr lang="en-GB" sz="1867" baseline="30000">
                <a:latin typeface="Aptos" panose="020B0004020202020204" pitchFamily="34" charset="0"/>
              </a:rPr>
              <a:t>3</a:t>
            </a:r>
            <a:r>
              <a:rPr lang="en-GB" sz="1867">
                <a:latin typeface="Aptos" panose="020B0004020202020204" pitchFamily="34" charset="0"/>
              </a:rPr>
              <a:t> full-scale reactors</a:t>
            </a:r>
          </a:p>
        </p:txBody>
      </p:sp>
    </p:spTree>
    <p:extLst>
      <p:ext uri="{BB962C8B-B14F-4D97-AF65-F5344CB8AC3E}">
        <p14:creationId xmlns:p14="http://schemas.microsoft.com/office/powerpoint/2010/main" val="4180960664"/>
      </p:ext>
    </p:extLst>
  </p:cSld>
  <p:clrMapOvr>
    <a:masterClrMapping/>
  </p:clrMapOvr>
  <p:transition spd="slow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3BB07-5B02-880B-5136-A29C86B5F4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Differences lab and full scale</a:t>
            </a:r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051235B6-3049-0D43-4F7F-40CD3F9DA70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3344796"/>
              </p:ext>
            </p:extLst>
          </p:nvPr>
        </p:nvGraphicFramePr>
        <p:xfrm>
          <a:off x="838200" y="1825625"/>
          <a:ext cx="10515597" cy="18542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505199">
                  <a:extLst>
                    <a:ext uri="{9D8B030D-6E8A-4147-A177-3AD203B41FA5}">
                      <a16:colId xmlns:a16="http://schemas.microsoft.com/office/drawing/2014/main" val="3005395570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2693793470"/>
                    </a:ext>
                  </a:extLst>
                </a:gridCol>
                <a:gridCol w="3505199">
                  <a:extLst>
                    <a:ext uri="{9D8B030D-6E8A-4147-A177-3AD203B41FA5}">
                      <a16:colId xmlns:a16="http://schemas.microsoft.com/office/drawing/2014/main" val="40687641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parameter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err="1"/>
                        <a:t>labreactor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full </a:t>
                      </a:r>
                      <a:r>
                        <a:rPr lang="nl-NL" err="1"/>
                        <a:t>scale</a:t>
                      </a:r>
                      <a:r>
                        <a:rPr lang="nl-NL"/>
                        <a:t> reactor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1009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volume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3 l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&gt; 10.000 m</a:t>
                      </a:r>
                      <a:r>
                        <a:rPr lang="nl-NL" baseline="30000"/>
                        <a:t>3</a:t>
                      </a:r>
                      <a:r>
                        <a:rPr lang="nl-NL"/>
                        <a:t> 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70086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water </a:t>
                      </a:r>
                      <a:r>
                        <a:rPr lang="nl-NL" err="1"/>
                        <a:t>depth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1.20 m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&gt;6 m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25929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/>
                        <a:t>effluent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err="1"/>
                        <a:t>together</a:t>
                      </a:r>
                      <a:r>
                        <a:rPr lang="nl-NL"/>
                        <a:t> </a:t>
                      </a:r>
                      <a:r>
                        <a:rPr lang="nl-NL" err="1"/>
                        <a:t>with</a:t>
                      </a:r>
                      <a:r>
                        <a:rPr lang="nl-NL"/>
                        <a:t> </a:t>
                      </a:r>
                      <a:r>
                        <a:rPr lang="nl-NL" err="1"/>
                        <a:t>selective</a:t>
                      </a:r>
                      <a:r>
                        <a:rPr lang="nl-NL"/>
                        <a:t> </a:t>
                      </a:r>
                      <a:r>
                        <a:rPr lang="nl-NL" err="1"/>
                        <a:t>wasting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/>
                        <a:t>separate </a:t>
                      </a:r>
                      <a:r>
                        <a:rPr lang="nl-NL" err="1"/>
                        <a:t>phase</a:t>
                      </a:r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24857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err="1"/>
                        <a:t>denitrification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err="1"/>
                        <a:t>only</a:t>
                      </a:r>
                      <a:r>
                        <a:rPr lang="nl-NL"/>
                        <a:t> SND</a:t>
                      </a:r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/>
                        <a:t>SND + pre </a:t>
                      </a:r>
                      <a:r>
                        <a:rPr lang="nl-NL" dirty="0" err="1"/>
                        <a:t>and</a:t>
                      </a:r>
                      <a:r>
                        <a:rPr lang="nl-NL" dirty="0"/>
                        <a:t> post </a:t>
                      </a:r>
                      <a:r>
                        <a:rPr lang="nl-NL" dirty="0" err="1"/>
                        <a:t>denitrification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494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01884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 descr="Afbeelding met gras, buiten, spoor, trein&#10;&#10;Automatisch gegenereerde beschrijving">
            <a:extLst>
              <a:ext uri="{FF2B5EF4-FFF2-40B4-BE49-F238E27FC236}">
                <a16:creationId xmlns:a16="http://schemas.microsoft.com/office/drawing/2014/main" id="{F6C2CBC6-F64A-42AA-8C68-062786983A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813" b="7813"/>
          <a:stretch>
            <a:fillRect/>
          </a:stretch>
        </p:blipFill>
        <p:spPr/>
      </p:pic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5DD0F2A-9301-4795-A151-5AA77CECFC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7"/>
          <p:cNvSpPr/>
          <p:nvPr/>
        </p:nvSpPr>
        <p:spPr>
          <a:xfrm>
            <a:off x="328706" y="319009"/>
            <a:ext cx="11550868" cy="177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el 10"/>
          <p:cNvSpPr txBox="1">
            <a:spLocks/>
          </p:cNvSpPr>
          <p:nvPr/>
        </p:nvSpPr>
        <p:spPr bwMode="auto">
          <a:xfrm>
            <a:off x="517961" y="323439"/>
            <a:ext cx="11211195" cy="81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9DE8"/>
                </a:solidFill>
                <a:latin typeface="Calibri"/>
                <a:ea typeface="+mj-ea"/>
                <a:cs typeface="Calibri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nl-NL" sz="4267" err="1">
                <a:latin typeface="Aptos" panose="020B0004020202020204" pitchFamily="34" charset="0"/>
              </a:rPr>
              <a:t>Process</a:t>
            </a:r>
            <a:r>
              <a:rPr lang="nl-NL" sz="4267">
                <a:latin typeface="Aptos" panose="020B0004020202020204" pitchFamily="34" charset="0"/>
              </a:rPr>
              <a:t> control</a:t>
            </a:r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 bwMode="auto">
          <a:xfrm>
            <a:off x="517963" y="1099811"/>
            <a:ext cx="11450096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200">
                <a:solidFill>
                  <a:srgbClr val="10253F"/>
                </a:solidFill>
                <a:latin typeface="Aptos" panose="020B0004020202020204" pitchFamily="34" charset="0"/>
              </a:rPr>
              <a:t>Batch </a:t>
            </a:r>
            <a:r>
              <a:rPr lang="nl-NL" sz="3200" err="1">
                <a:solidFill>
                  <a:srgbClr val="10253F"/>
                </a:solidFill>
                <a:latin typeface="Aptos" panose="020B0004020202020204" pitchFamily="34" charset="0"/>
              </a:rPr>
              <a:t>scheduling</a:t>
            </a:r>
            <a:endParaRPr lang="nl-NL" sz="3200">
              <a:solidFill>
                <a:srgbClr val="10253F"/>
              </a:solidFill>
              <a:latin typeface="Aptos" panose="020B0004020202020204" pitchFamily="34" charset="0"/>
            </a:endParaRPr>
          </a:p>
        </p:txBody>
      </p:sp>
      <p:sp>
        <p:nvSpPr>
          <p:cNvPr id="10" name="Subtitel 1"/>
          <p:cNvSpPr txBox="1">
            <a:spLocks/>
          </p:cNvSpPr>
          <p:nvPr/>
        </p:nvSpPr>
        <p:spPr bwMode="auto">
          <a:xfrm>
            <a:off x="517964" y="1557859"/>
            <a:ext cx="1146364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133">
              <a:solidFill>
                <a:srgbClr val="009DE8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74846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16DA1-DE22-3873-F58B-4AF65272FC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Origin</a:t>
            </a:r>
            <a:r>
              <a:rPr lang="nl-NL"/>
              <a:t> of effluent </a:t>
            </a:r>
            <a:r>
              <a:rPr lang="nl-NL" err="1"/>
              <a:t>suspended</a:t>
            </a:r>
            <a:r>
              <a:rPr lang="nl-NL"/>
              <a:t> </a:t>
            </a:r>
            <a:r>
              <a:rPr lang="nl-NL" err="1"/>
              <a:t>solids</a:t>
            </a:r>
            <a:endParaRPr lang="en-GB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61BE5B9-ED9F-4A3A-3FFF-05C4492175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7983" y="1624954"/>
            <a:ext cx="8816033" cy="4488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4795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43FD0-E580-38BA-CB43-C458812A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Batch conversions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703AE3D0-3599-2228-4669-EFB93774D9F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1061357" y="1517183"/>
            <a:ext cx="10069286" cy="4968222"/>
          </a:xfrm>
        </p:spPr>
      </p:pic>
    </p:spTree>
    <p:extLst>
      <p:ext uri="{BB962C8B-B14F-4D97-AF65-F5344CB8AC3E}">
        <p14:creationId xmlns:p14="http://schemas.microsoft.com/office/powerpoint/2010/main" val="726399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43FD0-E580-38BA-CB43-C458812AA4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Batch conversions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09ADE1A-9391-6D46-AA30-F0F9DB5C058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99260" y="1518509"/>
            <a:ext cx="8793480" cy="4965570"/>
          </a:xfrm>
        </p:spPr>
      </p:pic>
    </p:spTree>
    <p:extLst>
      <p:ext uri="{BB962C8B-B14F-4D97-AF65-F5344CB8AC3E}">
        <p14:creationId xmlns:p14="http://schemas.microsoft.com/office/powerpoint/2010/main" val="106724963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7A989-8081-97B5-FAE1-55B3F3C4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Nitrogen removal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EE9433-A173-CFB9-418A-4514ABB03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414954" y="1690688"/>
            <a:ext cx="7362092" cy="4547836"/>
          </a:xfrm>
          <a:prstGeom prst="rect">
            <a:avLst/>
          </a:prstGeom>
        </p:spPr>
      </p:pic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854A60E2-9597-35A4-8094-E9CC1793247E}"/>
              </a:ext>
            </a:extLst>
          </p:cNvPr>
          <p:cNvCxnSpPr>
            <a:cxnSpLocks/>
          </p:cNvCxnSpPr>
          <p:nvPr/>
        </p:nvCxnSpPr>
        <p:spPr>
          <a:xfrm flipV="1">
            <a:off x="6893169" y="3312942"/>
            <a:ext cx="0" cy="583809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A4CA361B-6BBE-6AE7-5FC9-5BE5B72D404E}"/>
              </a:ext>
            </a:extLst>
          </p:cNvPr>
          <p:cNvSpPr txBox="1"/>
          <p:nvPr/>
        </p:nvSpPr>
        <p:spPr>
          <a:xfrm>
            <a:off x="6893169" y="3429000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SND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DF94DCF-D76B-6D66-5295-0E60D3A09D90}"/>
              </a:ext>
            </a:extLst>
          </p:cNvPr>
          <p:cNvCxnSpPr>
            <a:cxnSpLocks/>
          </p:cNvCxnSpPr>
          <p:nvPr/>
        </p:nvCxnSpPr>
        <p:spPr>
          <a:xfrm flipV="1">
            <a:off x="9859108" y="3312942"/>
            <a:ext cx="0" cy="1692812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0635AA-556F-A8D0-49E3-EA3C8FD234FE}"/>
              </a:ext>
            </a:extLst>
          </p:cNvPr>
          <p:cNvSpPr txBox="1"/>
          <p:nvPr/>
        </p:nvSpPr>
        <p:spPr>
          <a:xfrm>
            <a:off x="9859108" y="3896751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TNR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DF9EB45-4F58-57D1-4AD3-108B2C32DAA3}"/>
              </a:ext>
            </a:extLst>
          </p:cNvPr>
          <p:cNvSpPr txBox="1"/>
          <p:nvPr/>
        </p:nvSpPr>
        <p:spPr>
          <a:xfrm>
            <a:off x="8225872" y="6210536"/>
            <a:ext cx="3837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SND: simultaneous nitrification and denitrification</a:t>
            </a:r>
          </a:p>
          <a:p>
            <a:r>
              <a:rPr lang="en-GB" sz="1400"/>
              <a:t>TNR: total nitrogen removal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62981D2-8713-887A-C2FA-4ECAF2B41C80}"/>
              </a:ext>
            </a:extLst>
          </p:cNvPr>
          <p:cNvGrpSpPr/>
          <p:nvPr/>
        </p:nvGrpSpPr>
        <p:grpSpPr>
          <a:xfrm>
            <a:off x="8952536" y="654381"/>
            <a:ext cx="4308148" cy="2110684"/>
            <a:chOff x="6564713" y="491170"/>
            <a:chExt cx="3231111" cy="1583013"/>
          </a:xfrm>
        </p:grpSpPr>
        <p:pic>
          <p:nvPicPr>
            <p:cNvPr id="15" name="Afbeelding 62">
              <a:extLst>
                <a:ext uri="{FF2B5EF4-FFF2-40B4-BE49-F238E27FC236}">
                  <a16:creationId xmlns:a16="http://schemas.microsoft.com/office/drawing/2014/main" id="{78E71364-3407-B97B-D756-782E09C9B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64713" y="728535"/>
              <a:ext cx="839076" cy="1187264"/>
            </a:xfrm>
            <a:prstGeom prst="rect">
              <a:avLst/>
            </a:prstGeom>
          </p:spPr>
        </p:pic>
        <p:sp>
          <p:nvSpPr>
            <p:cNvPr id="16" name="Text Box 5">
              <a:extLst>
                <a:ext uri="{FF2B5EF4-FFF2-40B4-BE49-F238E27FC236}">
                  <a16:creationId xmlns:a16="http://schemas.microsoft.com/office/drawing/2014/main" id="{431DEF88-BF8D-9564-1D34-43BAF98F85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3650" y="491170"/>
              <a:ext cx="2542174" cy="807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90500" indent="-1905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133" b="1">
                  <a:latin typeface="+mn-lt"/>
                </a:rPr>
                <a:t>Aerobic </a:t>
              </a:r>
              <a:r>
                <a:rPr lang="nl-NL" altLang="nl-NL" sz="2133" b="1" err="1">
                  <a:latin typeface="+mn-lt"/>
                </a:rPr>
                <a:t>layer</a:t>
              </a:r>
              <a:endParaRPr lang="nl-NL" altLang="nl-NL" sz="2133" b="1">
                <a:latin typeface="+mn-lt"/>
              </a:endParaRPr>
            </a:p>
            <a:p>
              <a:pPr>
                <a:spcBef>
                  <a:spcPct val="0"/>
                </a:spcBef>
              </a:pPr>
              <a:r>
                <a:rPr lang="nl-NL" altLang="nl-NL" sz="2133">
                  <a:latin typeface="+mn-lt"/>
                </a:rPr>
                <a:t>NH</a:t>
              </a:r>
              <a:r>
                <a:rPr lang="nl-NL" altLang="nl-NL" sz="2133" baseline="-25000">
                  <a:latin typeface="+mn-lt"/>
                </a:rPr>
                <a:t>4</a:t>
              </a:r>
              <a:r>
                <a:rPr lang="nl-NL" altLang="nl-NL" sz="2133" baseline="30000">
                  <a:latin typeface="+mn-lt"/>
                </a:rPr>
                <a:t>+</a:t>
              </a:r>
              <a:r>
                <a:rPr lang="nl-NL" altLang="nl-NL" sz="2133" baseline="-25000">
                  <a:latin typeface="+mn-lt"/>
                </a:rPr>
                <a:t> </a:t>
              </a:r>
              <a:r>
                <a:rPr lang="nl-NL" altLang="nl-NL" sz="2133" baseline="30000">
                  <a:latin typeface="+mn-lt"/>
                </a:rPr>
                <a:t> </a:t>
              </a:r>
              <a:r>
                <a:rPr lang="nl-NL" altLang="nl-NL" sz="2133" err="1">
                  <a:latin typeface="+mn-lt"/>
                </a:rPr>
                <a:t>to</a:t>
              </a:r>
              <a:r>
                <a:rPr lang="nl-NL" altLang="nl-NL" sz="2133">
                  <a:latin typeface="+mn-lt"/>
                </a:rPr>
                <a:t> NO</a:t>
              </a:r>
              <a:r>
                <a:rPr lang="nl-NL" altLang="nl-NL" sz="2133" baseline="-25000">
                  <a:latin typeface="+mn-lt"/>
                </a:rPr>
                <a:t>3</a:t>
              </a:r>
              <a:r>
                <a:rPr lang="nl-NL" altLang="nl-NL" sz="2133" baseline="30000">
                  <a:latin typeface="+mn-lt"/>
                </a:rPr>
                <a:t>-</a:t>
              </a:r>
              <a:endParaRPr lang="nl-NL" altLang="nl-NL" sz="2133">
                <a:latin typeface="+mn-lt"/>
              </a:endParaRPr>
            </a:p>
            <a:p>
              <a:pPr marL="0" indent="0">
                <a:spcBef>
                  <a:spcPct val="0"/>
                </a:spcBef>
                <a:buNone/>
              </a:pPr>
              <a:endParaRPr lang="nl-NL" altLang="nl-NL" sz="2133">
                <a:latin typeface="+mn-lt"/>
              </a:endParaRPr>
            </a:p>
          </p:txBody>
        </p:sp>
        <p:cxnSp>
          <p:nvCxnSpPr>
            <p:cNvPr id="17" name="Rechte verbindingslijn met pijl 12">
              <a:extLst>
                <a:ext uri="{FF2B5EF4-FFF2-40B4-BE49-F238E27FC236}">
                  <a16:creationId xmlns:a16="http://schemas.microsoft.com/office/drawing/2014/main" id="{0105C56A-EEA0-C3BB-EE5F-E5E39E50796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84252" y="701897"/>
              <a:ext cx="269398" cy="36379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8" name="Rechte verbindingslijn met pijl 13">
              <a:extLst>
                <a:ext uri="{FF2B5EF4-FFF2-40B4-BE49-F238E27FC236}">
                  <a16:creationId xmlns:a16="http://schemas.microsoft.com/office/drawing/2014/main" id="{9FE76D6B-D215-52FC-3C41-12C6BE4F57C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6824749" y="1271847"/>
              <a:ext cx="574188" cy="20525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  <p:sp>
          <p:nvSpPr>
            <p:cNvPr id="19" name="Text Box 5">
              <a:extLst>
                <a:ext uri="{FF2B5EF4-FFF2-40B4-BE49-F238E27FC236}">
                  <a16:creationId xmlns:a16="http://schemas.microsoft.com/office/drawing/2014/main" id="{C10AE964-44CE-5F3F-3FEC-533F48E8FF8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52005" y="1266413"/>
              <a:ext cx="1848132" cy="8077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marL="190500" indent="-1905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1pPr>
              <a:lvl2pPr marL="742950" indent="-28575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2pPr>
              <a:lvl3pPr marL="11430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3pPr>
              <a:lvl4pPr marL="16002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4pPr>
              <a:lvl5pPr marL="2057400" indent="-228600" defTabSz="762000">
                <a:spcBef>
                  <a:spcPct val="20000"/>
                </a:spcBef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Font typeface="Times" panose="02020603050405020304" pitchFamily="18" charset="0"/>
                <a:buChar char="•"/>
                <a:defRPr sz="2400">
                  <a:solidFill>
                    <a:schemeClr val="tx1"/>
                  </a:solidFill>
                  <a:latin typeface="Tahoma" panose="020B060403050404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nl-NL" altLang="nl-NL" sz="2133" b="1" err="1">
                  <a:latin typeface="+mn-lt"/>
                </a:rPr>
                <a:t>Anoxic</a:t>
              </a:r>
              <a:r>
                <a:rPr lang="nl-NL" altLang="nl-NL" sz="2133" b="1">
                  <a:latin typeface="+mn-lt"/>
                </a:rPr>
                <a:t> </a:t>
              </a:r>
              <a:r>
                <a:rPr lang="nl-NL" altLang="nl-NL" sz="2133" b="1" err="1">
                  <a:latin typeface="+mn-lt"/>
                </a:rPr>
                <a:t>layer</a:t>
              </a:r>
              <a:endParaRPr lang="nl-NL" altLang="nl-NL" sz="2133" b="1">
                <a:latin typeface="+mn-lt"/>
              </a:endParaRPr>
            </a:p>
            <a:p>
              <a:pPr>
                <a:spcBef>
                  <a:spcPct val="0"/>
                </a:spcBef>
              </a:pPr>
              <a:r>
                <a:rPr lang="nl-NL" altLang="nl-NL" sz="2133">
                  <a:latin typeface="+mn-lt"/>
                </a:rPr>
                <a:t>NO</a:t>
              </a:r>
              <a:r>
                <a:rPr lang="nl-NL" altLang="nl-NL" sz="2133" baseline="-25000">
                  <a:latin typeface="+mn-lt"/>
                </a:rPr>
                <a:t>3</a:t>
              </a:r>
              <a:r>
                <a:rPr lang="nl-NL" altLang="nl-NL" sz="2133" baseline="30000">
                  <a:latin typeface="+mn-lt"/>
                </a:rPr>
                <a:t>-</a:t>
              </a:r>
              <a:r>
                <a:rPr lang="nl-NL" altLang="nl-NL" sz="2133">
                  <a:latin typeface="+mn-lt"/>
                </a:rPr>
                <a:t> </a:t>
              </a:r>
              <a:r>
                <a:rPr lang="nl-NL" altLang="nl-NL" sz="2133" err="1">
                  <a:latin typeface="+mn-lt"/>
                </a:rPr>
                <a:t>to</a:t>
              </a:r>
              <a:r>
                <a:rPr lang="nl-NL" altLang="nl-NL" sz="2133">
                  <a:latin typeface="+mn-lt"/>
                </a:rPr>
                <a:t> N</a:t>
              </a:r>
              <a:r>
                <a:rPr lang="nl-NL" altLang="nl-NL" sz="2133" baseline="-25000">
                  <a:latin typeface="+mn-lt"/>
                </a:rPr>
                <a:t>2</a:t>
              </a:r>
              <a:endParaRPr lang="nl-NL" altLang="nl-NL" sz="2133">
                <a:latin typeface="+mn-lt"/>
              </a:endParaRPr>
            </a:p>
            <a:p>
              <a:pPr marL="0" indent="0">
                <a:spcBef>
                  <a:spcPct val="0"/>
                </a:spcBef>
                <a:buNone/>
              </a:pPr>
              <a:endParaRPr lang="nl-NL" altLang="nl-NL" sz="2133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9286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7A989-8081-97B5-FAE1-55B3F3C4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Nitrogen removal – NH</a:t>
            </a:r>
            <a:r>
              <a:rPr lang="en-GB" baseline="-25000"/>
              <a:t>4</a:t>
            </a:r>
            <a:r>
              <a:rPr lang="en-GB"/>
              <a:t> absorption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EE9433-A173-CFB9-418A-4514ABB03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14955" y="1690688"/>
            <a:ext cx="7362090" cy="45478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0A8564D-883C-E1D7-7AFD-14D1412A4864}"/>
              </a:ext>
            </a:extLst>
          </p:cNvPr>
          <p:cNvSpPr txBox="1"/>
          <p:nvPr/>
        </p:nvSpPr>
        <p:spPr>
          <a:xfrm>
            <a:off x="8225872" y="6210536"/>
            <a:ext cx="3837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SND: simultaneous nitrification and denitrification</a:t>
            </a:r>
          </a:p>
          <a:p>
            <a:r>
              <a:rPr lang="en-GB" sz="1400"/>
              <a:t>TNR: total nitrogen removal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97C2F62-DFCE-7A91-E932-AD5DC1E37F44}"/>
              </a:ext>
            </a:extLst>
          </p:cNvPr>
          <p:cNvCxnSpPr>
            <a:cxnSpLocks/>
          </p:cNvCxnSpPr>
          <p:nvPr/>
        </p:nvCxnSpPr>
        <p:spPr>
          <a:xfrm flipV="1">
            <a:off x="6893169" y="2906486"/>
            <a:ext cx="0" cy="990265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8396FC51-0437-9E2C-BC6B-BF67D67B618B}"/>
              </a:ext>
            </a:extLst>
          </p:cNvPr>
          <p:cNvSpPr txBox="1"/>
          <p:nvPr/>
        </p:nvSpPr>
        <p:spPr>
          <a:xfrm>
            <a:off x="6893169" y="3200400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SND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70DE19E-E3A9-3A9F-1397-6E0DE4DEF7F0}"/>
              </a:ext>
            </a:extLst>
          </p:cNvPr>
          <p:cNvCxnSpPr>
            <a:cxnSpLocks/>
          </p:cNvCxnSpPr>
          <p:nvPr/>
        </p:nvCxnSpPr>
        <p:spPr>
          <a:xfrm flipV="1">
            <a:off x="9859108" y="2792186"/>
            <a:ext cx="0" cy="2213568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F3C20E1-21EA-461A-5330-A1ACFA79DDE0}"/>
              </a:ext>
            </a:extLst>
          </p:cNvPr>
          <p:cNvSpPr txBox="1"/>
          <p:nvPr/>
        </p:nvSpPr>
        <p:spPr>
          <a:xfrm>
            <a:off x="9859108" y="357834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TNR</a:t>
            </a:r>
          </a:p>
        </p:txBody>
      </p:sp>
    </p:spTree>
    <p:extLst>
      <p:ext uri="{BB962C8B-B14F-4D97-AF65-F5344CB8AC3E}">
        <p14:creationId xmlns:p14="http://schemas.microsoft.com/office/powerpoint/2010/main" val="134183059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7A989-8081-97B5-FAE1-55B3F3C4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Nitrogen removal – organic 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EE9433-A173-CFB9-418A-4514ABB03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14955" y="1690688"/>
            <a:ext cx="7362090" cy="454783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B3DCA19-7F23-7DEB-143F-BD5F455ECAAC}"/>
              </a:ext>
            </a:extLst>
          </p:cNvPr>
          <p:cNvSpPr txBox="1"/>
          <p:nvPr/>
        </p:nvSpPr>
        <p:spPr>
          <a:xfrm>
            <a:off x="8225872" y="6210536"/>
            <a:ext cx="3837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400"/>
              <a:t>SND: simultaneous nitrification and denitrification</a:t>
            </a:r>
          </a:p>
          <a:p>
            <a:r>
              <a:rPr lang="en-GB" sz="1400"/>
              <a:t>TNR: total nitrogen removal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C6A5CE2F-3264-3C1B-2BF3-B749212B05FB}"/>
              </a:ext>
            </a:extLst>
          </p:cNvPr>
          <p:cNvCxnSpPr>
            <a:cxnSpLocks/>
          </p:cNvCxnSpPr>
          <p:nvPr/>
        </p:nvCxnSpPr>
        <p:spPr>
          <a:xfrm flipV="1">
            <a:off x="9859108" y="1885950"/>
            <a:ext cx="0" cy="3119804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D81B39ED-0DC0-2FC3-B014-3A814E0ED5A0}"/>
              </a:ext>
            </a:extLst>
          </p:cNvPr>
          <p:cNvSpPr txBox="1"/>
          <p:nvPr/>
        </p:nvSpPr>
        <p:spPr>
          <a:xfrm>
            <a:off x="9859108" y="3202787"/>
            <a:ext cx="570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TNR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08F4B63C-B2E8-C133-32A8-0D593D1C5BFE}"/>
              </a:ext>
            </a:extLst>
          </p:cNvPr>
          <p:cNvCxnSpPr>
            <a:cxnSpLocks/>
          </p:cNvCxnSpPr>
          <p:nvPr/>
        </p:nvCxnSpPr>
        <p:spPr>
          <a:xfrm flipV="1">
            <a:off x="6893169" y="1885950"/>
            <a:ext cx="0" cy="201080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B851C5E4-3E06-C4E1-2019-4619F50B7E3F}"/>
              </a:ext>
            </a:extLst>
          </p:cNvPr>
          <p:cNvSpPr txBox="1"/>
          <p:nvPr/>
        </p:nvSpPr>
        <p:spPr>
          <a:xfrm>
            <a:off x="6893169" y="2686054"/>
            <a:ext cx="5822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SND</a:t>
            </a:r>
          </a:p>
        </p:txBody>
      </p:sp>
    </p:spTree>
    <p:extLst>
      <p:ext uri="{BB962C8B-B14F-4D97-AF65-F5344CB8AC3E}">
        <p14:creationId xmlns:p14="http://schemas.microsoft.com/office/powerpoint/2010/main" val="8999788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47A989-8081-97B5-FAE1-55B3F3C44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Nitrogen removal – N</a:t>
            </a:r>
            <a:r>
              <a:rPr lang="en-GB" baseline="-25000"/>
              <a:t>2</a:t>
            </a:r>
            <a:r>
              <a:rPr lang="en-GB"/>
              <a:t> production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83EE9433-A173-CFB9-418A-4514ABB03B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414955" y="1690688"/>
            <a:ext cx="7362090" cy="4547836"/>
          </a:xfrm>
          <a:prstGeom prst="rect">
            <a:avLst/>
          </a:prstGeom>
        </p:spPr>
      </p:pic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FF0E2462-FE3F-BC27-4C79-AE5B6D63086E}"/>
              </a:ext>
            </a:extLst>
          </p:cNvPr>
          <p:cNvCxnSpPr>
            <a:cxnSpLocks/>
          </p:cNvCxnSpPr>
          <p:nvPr/>
        </p:nvCxnSpPr>
        <p:spPr>
          <a:xfrm flipV="1">
            <a:off x="9859108" y="4196443"/>
            <a:ext cx="0" cy="809311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DB8CE47-C248-BA00-83C7-DB288CD89C49}"/>
              </a:ext>
            </a:extLst>
          </p:cNvPr>
          <p:cNvSpPr txBox="1"/>
          <p:nvPr/>
        </p:nvSpPr>
        <p:spPr>
          <a:xfrm>
            <a:off x="9859108" y="4427438"/>
            <a:ext cx="95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biomass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20BF9B2C-9CEE-E438-750D-5A3A5D8AEDE5}"/>
              </a:ext>
            </a:extLst>
          </p:cNvPr>
          <p:cNvCxnSpPr>
            <a:cxnSpLocks/>
          </p:cNvCxnSpPr>
          <p:nvPr/>
        </p:nvCxnSpPr>
        <p:spPr>
          <a:xfrm flipV="1">
            <a:off x="9859108" y="1926771"/>
            <a:ext cx="0" cy="2269672"/>
          </a:xfrm>
          <a:prstGeom prst="straightConnector1">
            <a:avLst/>
          </a:prstGeom>
          <a:ln w="28575">
            <a:headEnd type="triangle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CF0F612-26D0-55B1-6F3B-C599BDECBF4C}"/>
              </a:ext>
            </a:extLst>
          </p:cNvPr>
          <p:cNvSpPr txBox="1"/>
          <p:nvPr/>
        </p:nvSpPr>
        <p:spPr>
          <a:xfrm>
            <a:off x="9859108" y="2924163"/>
            <a:ext cx="1153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/>
              <a:t>dinitrogen</a:t>
            </a:r>
          </a:p>
        </p:txBody>
      </p:sp>
    </p:spTree>
    <p:extLst>
      <p:ext uri="{BB962C8B-B14F-4D97-AF65-F5344CB8AC3E}">
        <p14:creationId xmlns:p14="http://schemas.microsoft.com/office/powerpoint/2010/main" val="15983085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5E6D3-D56F-C904-BD11-35D721ACA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Solubility</a:t>
            </a:r>
            <a:r>
              <a:rPr lang="nl-NL"/>
              <a:t> of </a:t>
            </a:r>
            <a:r>
              <a:rPr lang="nl-NL" err="1"/>
              <a:t>nitrogen</a:t>
            </a:r>
            <a:r>
              <a:rPr lang="nl-NL"/>
              <a:t> gas – water </a:t>
            </a:r>
            <a:r>
              <a:rPr lang="nl-NL" err="1"/>
              <a:t>depth</a:t>
            </a:r>
            <a:endParaRPr lang="en-GB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15988BA6-EDD2-A907-9456-EA8448ACC8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547" t="778" r="547" b="1488"/>
          <a:stretch/>
        </p:blipFill>
        <p:spPr>
          <a:xfrm>
            <a:off x="2179320" y="1805940"/>
            <a:ext cx="7833360" cy="45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35510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C5E6D3-D56F-C904-BD11-35D721ACAB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err="1"/>
              <a:t>Solubility</a:t>
            </a:r>
            <a:r>
              <a:rPr lang="nl-NL"/>
              <a:t> of </a:t>
            </a:r>
            <a:r>
              <a:rPr lang="nl-NL" err="1"/>
              <a:t>nitrogen</a:t>
            </a:r>
            <a:r>
              <a:rPr lang="nl-NL"/>
              <a:t> gas – water </a:t>
            </a:r>
            <a:r>
              <a:rPr lang="nl-NL" err="1"/>
              <a:t>depth</a:t>
            </a:r>
            <a:endParaRPr lang="en-GB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2A78B94B-6088-553B-D896-C60774ED143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59" t="864" r="259" b="1152"/>
          <a:stretch/>
        </p:blipFill>
        <p:spPr>
          <a:xfrm>
            <a:off x="2156460" y="1844041"/>
            <a:ext cx="7879080" cy="459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70368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E39110F-01F1-88E5-31B9-9A7593949D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Nitrogen stripping phase</a:t>
            </a:r>
          </a:p>
        </p:txBody>
      </p:sp>
      <p:pic>
        <p:nvPicPr>
          <p:cNvPr id="7" name="Picture 2" descr="C:\Users\nl14168\OneDrive\PhD\Articles\Settling\Model\stripping1200.png">
            <a:extLst>
              <a:ext uri="{FF2B5EF4-FFF2-40B4-BE49-F238E27FC236}">
                <a16:creationId xmlns:a16="http://schemas.microsoft.com/office/drawing/2014/main" id="{111B6FC5-4765-1A3C-1A83-9517723480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2600" y="1230891"/>
            <a:ext cx="383930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nl14168\OneDrive\PhD\Articles\Settling\Model\stripping0300.png">
            <a:extLst>
              <a:ext uri="{FF2B5EF4-FFF2-40B4-BE49-F238E27FC236}">
                <a16:creationId xmlns:a16="http://schemas.microsoft.com/office/drawing/2014/main" id="{88CB4AB6-7C16-AFD2-140D-ECC83D50AF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1610" y="1230891"/>
            <a:ext cx="383930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Users\nl14168\OneDrive\PhD\Articles\Settling\Model\stripping0000.png">
            <a:extLst>
              <a:ext uri="{FF2B5EF4-FFF2-40B4-BE49-F238E27FC236}">
                <a16:creationId xmlns:a16="http://schemas.microsoft.com/office/drawing/2014/main" id="{41D14B8B-AEAC-1E84-5364-6E7422AE67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148" y="1230891"/>
            <a:ext cx="3839305" cy="28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jdelijke aanduiding voor tekst 4">
            <a:extLst>
              <a:ext uri="{FF2B5EF4-FFF2-40B4-BE49-F238E27FC236}">
                <a16:creationId xmlns:a16="http://schemas.microsoft.com/office/drawing/2014/main" id="{6D439CEA-7BBE-2C1D-2774-71F298C54A1F}"/>
              </a:ext>
            </a:extLst>
          </p:cNvPr>
          <p:cNvSpPr txBox="1">
            <a:spLocks/>
          </p:cNvSpPr>
          <p:nvPr/>
        </p:nvSpPr>
        <p:spPr>
          <a:xfrm>
            <a:off x="697110" y="4658469"/>
            <a:ext cx="3107605" cy="1782756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240000" tIns="120000" rIns="240000" bIns="12000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>
                <a:solidFill>
                  <a:srgbClr val="000000"/>
                </a:solidFill>
                <a:latin typeface="Aptos" panose="020B0004020202020204" pitchFamily="34" charset="0"/>
              </a:rPr>
              <a:t>End </a:t>
            </a:r>
            <a:r>
              <a:rPr lang="nl-NL" sz="2000" b="1" err="1">
                <a:solidFill>
                  <a:srgbClr val="000000"/>
                </a:solidFill>
                <a:latin typeface="Aptos" panose="020B0004020202020204" pitchFamily="34" charset="0"/>
              </a:rPr>
              <a:t>denitrification</a:t>
            </a:r>
            <a:endParaRPr lang="en-GB" sz="2000" b="1">
              <a:solidFill>
                <a:srgbClr val="000000"/>
              </a:solidFill>
              <a:latin typeface="Aptos" panose="020B0004020202020204" pitchFamily="34" charset="0"/>
            </a:endParaRPr>
          </a:p>
          <a:p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The water is saturated with N</a:t>
            </a:r>
            <a:r>
              <a:rPr lang="en-GB" sz="2000" baseline="-25000">
                <a:solidFill>
                  <a:srgbClr val="000000"/>
                </a:solidFill>
                <a:latin typeface="Aptos" panose="020B0004020202020204" pitchFamily="34" charset="0"/>
              </a:rPr>
              <a:t>2</a:t>
            </a:r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 at all heights.</a:t>
            </a:r>
            <a:endParaRPr lang="en-GB" sz="2000">
              <a:latin typeface="Aptos" panose="020B0004020202020204" pitchFamily="34" charset="0"/>
            </a:endParaRP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08F934A-780A-EC30-0015-03C6CB1990ED}"/>
              </a:ext>
            </a:extLst>
          </p:cNvPr>
          <p:cNvCxnSpPr/>
          <p:nvPr/>
        </p:nvCxnSpPr>
        <p:spPr>
          <a:xfrm flipH="1">
            <a:off x="716924" y="4276904"/>
            <a:ext cx="4081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8BF97D83-AF19-DBD9-E863-94C069A5B143}"/>
              </a:ext>
            </a:extLst>
          </p:cNvPr>
          <p:cNvSpPr/>
          <p:nvPr/>
        </p:nvSpPr>
        <p:spPr>
          <a:xfrm>
            <a:off x="1081209" y="4198311"/>
            <a:ext cx="6452948" cy="379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476239" algn="l"/>
              </a:tabLst>
            </a:pPr>
            <a:r>
              <a:rPr lang="en-GB" sz="1867" i="1">
                <a:solidFill>
                  <a:srgbClr val="000000"/>
                </a:solidFill>
                <a:latin typeface="Aptos" panose="020B0004020202020204" pitchFamily="34" charset="0"/>
              </a:rPr>
              <a:t>indicate 3m water displacement during feeding</a:t>
            </a:r>
          </a:p>
        </p:txBody>
      </p:sp>
      <p:sp>
        <p:nvSpPr>
          <p:cNvPr id="16" name="Tijdelijke aanduiding voor tekst 4">
            <a:extLst>
              <a:ext uri="{FF2B5EF4-FFF2-40B4-BE49-F238E27FC236}">
                <a16:creationId xmlns:a16="http://schemas.microsoft.com/office/drawing/2014/main" id="{9DE134C8-1BE0-4C9D-AFA9-9BA4456E02D7}"/>
              </a:ext>
            </a:extLst>
          </p:cNvPr>
          <p:cNvSpPr txBox="1">
            <a:spLocks/>
          </p:cNvSpPr>
          <p:nvPr/>
        </p:nvSpPr>
        <p:spPr>
          <a:xfrm>
            <a:off x="4675085" y="4675693"/>
            <a:ext cx="3107605" cy="1765532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240000" tIns="120000" rIns="240000" bIns="12000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>
                <a:solidFill>
                  <a:srgbClr val="000000"/>
                </a:solidFill>
                <a:latin typeface="Aptos" panose="020B0004020202020204" pitchFamily="34" charset="0"/>
              </a:rPr>
              <a:t>Stripping </a:t>
            </a:r>
            <a:r>
              <a:rPr lang="nl-NL" sz="2000" b="1" err="1">
                <a:solidFill>
                  <a:srgbClr val="000000"/>
                </a:solidFill>
                <a:latin typeface="Aptos" panose="020B0004020202020204" pitchFamily="34" charset="0"/>
              </a:rPr>
              <a:t>phase</a:t>
            </a:r>
            <a:endParaRPr lang="en-GB" sz="2000" b="1">
              <a:solidFill>
                <a:srgbClr val="000000"/>
              </a:solidFill>
              <a:latin typeface="Aptos" panose="020B0004020202020204" pitchFamily="34" charset="0"/>
            </a:endParaRPr>
          </a:p>
          <a:p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N</a:t>
            </a:r>
            <a:r>
              <a:rPr lang="en-GB" sz="2000" baseline="-25000">
                <a:solidFill>
                  <a:srgbClr val="000000"/>
                </a:solidFill>
                <a:latin typeface="Aptos" panose="020B0004020202020204" pitchFamily="34" charset="0"/>
              </a:rPr>
              <a:t>2</a:t>
            </a:r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 concentration is decreasing due stripping with air at the end of the batch.</a:t>
            </a:r>
            <a:endParaRPr lang="nl-NL" sz="200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sp>
        <p:nvSpPr>
          <p:cNvPr id="19" name="Tijdelijke aanduiding voor tekst 4">
            <a:extLst>
              <a:ext uri="{FF2B5EF4-FFF2-40B4-BE49-F238E27FC236}">
                <a16:creationId xmlns:a16="http://schemas.microsoft.com/office/drawing/2014/main" id="{8D986CC9-CE4B-4F11-223F-EA17E07EC634}"/>
              </a:ext>
            </a:extLst>
          </p:cNvPr>
          <p:cNvSpPr txBox="1">
            <a:spLocks/>
          </p:cNvSpPr>
          <p:nvPr/>
        </p:nvSpPr>
        <p:spPr>
          <a:xfrm>
            <a:off x="8582388" y="4682585"/>
            <a:ext cx="3107605" cy="1765532"/>
          </a:xfrm>
          <a:prstGeom prst="rect">
            <a:avLst/>
          </a:prstGeom>
          <a:solidFill>
            <a:schemeClr val="bg1">
              <a:lumMod val="95000"/>
              <a:alpha val="73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horz" wrap="square" lIns="240000" tIns="120000" rIns="240000" bIns="12000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>
                <a:solidFill>
                  <a:srgbClr val="000000"/>
                </a:solidFill>
                <a:latin typeface="Aptos" panose="020B0004020202020204" pitchFamily="34" charset="0"/>
              </a:rPr>
              <a:t>Start </a:t>
            </a:r>
            <a:r>
              <a:rPr lang="nl-NL" sz="2000" b="1" err="1">
                <a:solidFill>
                  <a:srgbClr val="000000"/>
                </a:solidFill>
                <a:latin typeface="Aptos" panose="020B0004020202020204" pitchFamily="34" charset="0"/>
              </a:rPr>
              <a:t>feeding</a:t>
            </a:r>
            <a:endParaRPr lang="en-GB" sz="2000" b="1">
              <a:solidFill>
                <a:srgbClr val="000000"/>
              </a:solidFill>
              <a:latin typeface="Aptos" panose="020B0004020202020204" pitchFamily="34" charset="0"/>
            </a:endParaRPr>
          </a:p>
          <a:p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N</a:t>
            </a:r>
            <a:r>
              <a:rPr lang="en-GB" sz="2000" baseline="-25000">
                <a:solidFill>
                  <a:srgbClr val="000000"/>
                </a:solidFill>
                <a:latin typeface="Aptos" panose="020B0004020202020204" pitchFamily="34" charset="0"/>
              </a:rPr>
              <a:t>2</a:t>
            </a:r>
            <a:r>
              <a:rPr lang="en-GB" sz="2000">
                <a:solidFill>
                  <a:srgbClr val="000000"/>
                </a:solidFill>
                <a:latin typeface="Aptos" panose="020B0004020202020204" pitchFamily="34" charset="0"/>
              </a:rPr>
              <a:t> concentration low enough to avoid bubble formation during feeding.</a:t>
            </a:r>
            <a:endParaRPr lang="nl-NL" sz="2000">
              <a:solidFill>
                <a:srgbClr val="000000"/>
              </a:solidFill>
              <a:latin typeface="Aptos" panose="020B0004020202020204" pitchFamily="34" charset="0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D4CAEE9F-8926-F293-55E3-3EF08F23AD16}"/>
              </a:ext>
            </a:extLst>
          </p:cNvPr>
          <p:cNvGrpSpPr/>
          <p:nvPr/>
        </p:nvGrpSpPr>
        <p:grpSpPr>
          <a:xfrm>
            <a:off x="857573" y="1941264"/>
            <a:ext cx="2375552" cy="692000"/>
            <a:chOff x="643180" y="1455948"/>
            <a:chExt cx="1781664" cy="519000"/>
          </a:xfrm>
        </p:grpSpPr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EE221801-A361-C0EF-821B-CD34E0FA9E68}"/>
                </a:ext>
              </a:extLst>
            </p:cNvPr>
            <p:cNvCxnSpPr/>
            <p:nvPr/>
          </p:nvCxnSpPr>
          <p:spPr>
            <a:xfrm flipH="1">
              <a:off x="643180" y="1974948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56795D17-776B-6CDC-7C8C-4F3B2CDD5544}"/>
                </a:ext>
              </a:extLst>
            </p:cNvPr>
            <p:cNvGrpSpPr/>
            <p:nvPr/>
          </p:nvGrpSpPr>
          <p:grpSpPr>
            <a:xfrm>
              <a:off x="742047" y="1825580"/>
              <a:ext cx="794699" cy="90000"/>
              <a:chOff x="742047" y="1825580"/>
              <a:chExt cx="794699" cy="90000"/>
            </a:xfrm>
          </p:grpSpPr>
          <p:sp>
            <p:nvSpPr>
              <p:cNvPr id="32" name="Flowchart: Connector 31">
                <a:extLst>
                  <a:ext uri="{FF2B5EF4-FFF2-40B4-BE49-F238E27FC236}">
                    <a16:creationId xmlns:a16="http://schemas.microsoft.com/office/drawing/2014/main" id="{682F592C-0184-D6A5-6883-E8B5B9324D30}"/>
                  </a:ext>
                </a:extLst>
              </p:cNvPr>
              <p:cNvSpPr/>
              <p:nvPr/>
            </p:nvSpPr>
            <p:spPr>
              <a:xfrm>
                <a:off x="1500746" y="1852580"/>
                <a:ext cx="36000" cy="36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3" name="Flowchart: Connector 32">
                <a:extLst>
                  <a:ext uri="{FF2B5EF4-FFF2-40B4-BE49-F238E27FC236}">
                    <a16:creationId xmlns:a16="http://schemas.microsoft.com/office/drawing/2014/main" id="{B1043C02-0C52-6CCD-D5FB-BAC33FA2778A}"/>
                  </a:ext>
                </a:extLst>
              </p:cNvPr>
              <p:cNvSpPr/>
              <p:nvPr/>
            </p:nvSpPr>
            <p:spPr>
              <a:xfrm>
                <a:off x="1333572" y="1843580"/>
                <a:ext cx="54000" cy="54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4" name="Flowchart: Connector 33">
                <a:extLst>
                  <a:ext uri="{FF2B5EF4-FFF2-40B4-BE49-F238E27FC236}">
                    <a16:creationId xmlns:a16="http://schemas.microsoft.com/office/drawing/2014/main" id="{B5E8E6AF-4F91-9F86-18ED-5DE782B9D68C}"/>
                  </a:ext>
                </a:extLst>
              </p:cNvPr>
              <p:cNvSpPr/>
              <p:nvPr/>
            </p:nvSpPr>
            <p:spPr>
              <a:xfrm>
                <a:off x="1148397" y="1834580"/>
                <a:ext cx="72000" cy="72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5" name="Flowchart: Connector 34">
                <a:extLst>
                  <a:ext uri="{FF2B5EF4-FFF2-40B4-BE49-F238E27FC236}">
                    <a16:creationId xmlns:a16="http://schemas.microsoft.com/office/drawing/2014/main" id="{1979BA35-6E40-9500-7249-CD3C4B7B4237}"/>
                  </a:ext>
                </a:extLst>
              </p:cNvPr>
              <p:cNvSpPr/>
              <p:nvPr/>
            </p:nvSpPr>
            <p:spPr>
              <a:xfrm>
                <a:off x="945222" y="1825580"/>
                <a:ext cx="90000" cy="90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6" name="Flowchart: Connector 35">
                <a:extLst>
                  <a:ext uri="{FF2B5EF4-FFF2-40B4-BE49-F238E27FC236}">
                    <a16:creationId xmlns:a16="http://schemas.microsoft.com/office/drawing/2014/main" id="{30BE4759-0E8B-BB29-4813-AA29FCB5A0D7}"/>
                  </a:ext>
                </a:extLst>
              </p:cNvPr>
              <p:cNvSpPr/>
              <p:nvPr/>
            </p:nvSpPr>
            <p:spPr>
              <a:xfrm>
                <a:off x="742047" y="1825580"/>
                <a:ext cx="90000" cy="90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</p:grp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33BA6DA5-CF4C-E9A1-5F5D-CDCF305BAA65}"/>
                </a:ext>
              </a:extLst>
            </p:cNvPr>
            <p:cNvCxnSpPr/>
            <p:nvPr/>
          </p:nvCxnSpPr>
          <p:spPr>
            <a:xfrm flipH="1">
              <a:off x="1142831" y="1708894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24">
              <a:extLst>
                <a:ext uri="{FF2B5EF4-FFF2-40B4-BE49-F238E27FC236}">
                  <a16:creationId xmlns:a16="http://schemas.microsoft.com/office/drawing/2014/main" id="{F56AB28B-4153-BDDA-0F18-6BC4B142C909}"/>
                </a:ext>
              </a:extLst>
            </p:cNvPr>
            <p:cNvCxnSpPr/>
            <p:nvPr/>
          </p:nvCxnSpPr>
          <p:spPr>
            <a:xfrm flipH="1">
              <a:off x="1637014" y="1455948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6DBFDA85-3DD5-15BC-2059-DC19A14BDCD2}"/>
                </a:ext>
              </a:extLst>
            </p:cNvPr>
            <p:cNvGrpSpPr/>
            <p:nvPr/>
          </p:nvGrpSpPr>
          <p:grpSpPr>
            <a:xfrm>
              <a:off x="1300797" y="1536749"/>
              <a:ext cx="794699" cy="90000"/>
              <a:chOff x="742047" y="1825580"/>
              <a:chExt cx="794699" cy="90000"/>
            </a:xfrm>
          </p:grpSpPr>
          <p:sp>
            <p:nvSpPr>
              <p:cNvPr id="27" name="Flowchart: Connector 26">
                <a:extLst>
                  <a:ext uri="{FF2B5EF4-FFF2-40B4-BE49-F238E27FC236}">
                    <a16:creationId xmlns:a16="http://schemas.microsoft.com/office/drawing/2014/main" id="{366B6C7F-0D9A-FD8D-AD31-92DDC904DE96}"/>
                  </a:ext>
                </a:extLst>
              </p:cNvPr>
              <p:cNvSpPr/>
              <p:nvPr/>
            </p:nvSpPr>
            <p:spPr>
              <a:xfrm>
                <a:off x="1500746" y="1852580"/>
                <a:ext cx="36000" cy="36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28" name="Flowchart: Connector 27">
                <a:extLst>
                  <a:ext uri="{FF2B5EF4-FFF2-40B4-BE49-F238E27FC236}">
                    <a16:creationId xmlns:a16="http://schemas.microsoft.com/office/drawing/2014/main" id="{07DB0CDE-9FFC-D155-6BD8-07C6E59D4217}"/>
                  </a:ext>
                </a:extLst>
              </p:cNvPr>
              <p:cNvSpPr/>
              <p:nvPr/>
            </p:nvSpPr>
            <p:spPr>
              <a:xfrm>
                <a:off x="1333572" y="1843580"/>
                <a:ext cx="54000" cy="54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29" name="Flowchart: Connector 28">
                <a:extLst>
                  <a:ext uri="{FF2B5EF4-FFF2-40B4-BE49-F238E27FC236}">
                    <a16:creationId xmlns:a16="http://schemas.microsoft.com/office/drawing/2014/main" id="{64B970FD-EEDF-4372-F5AB-3CAC8AEFFD80}"/>
                  </a:ext>
                </a:extLst>
              </p:cNvPr>
              <p:cNvSpPr/>
              <p:nvPr/>
            </p:nvSpPr>
            <p:spPr>
              <a:xfrm>
                <a:off x="1148397" y="1834580"/>
                <a:ext cx="72000" cy="72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0" name="Flowchart: Connector 29">
                <a:extLst>
                  <a:ext uri="{FF2B5EF4-FFF2-40B4-BE49-F238E27FC236}">
                    <a16:creationId xmlns:a16="http://schemas.microsoft.com/office/drawing/2014/main" id="{C6A33A43-2306-25CB-F5A1-A93455867FC5}"/>
                  </a:ext>
                </a:extLst>
              </p:cNvPr>
              <p:cNvSpPr/>
              <p:nvPr/>
            </p:nvSpPr>
            <p:spPr>
              <a:xfrm>
                <a:off x="945222" y="1825580"/>
                <a:ext cx="90000" cy="90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31" name="Flowchart: Connector 30">
                <a:extLst>
                  <a:ext uri="{FF2B5EF4-FFF2-40B4-BE49-F238E27FC236}">
                    <a16:creationId xmlns:a16="http://schemas.microsoft.com/office/drawing/2014/main" id="{8564156F-77FD-A67D-326B-E8AB7B1EB0D4}"/>
                  </a:ext>
                </a:extLst>
              </p:cNvPr>
              <p:cNvSpPr/>
              <p:nvPr/>
            </p:nvSpPr>
            <p:spPr>
              <a:xfrm>
                <a:off x="742047" y="1825580"/>
                <a:ext cx="90000" cy="90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</p:grpSp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68B7647E-5F79-BA16-79DD-1CDF551B2D8A}"/>
              </a:ext>
            </a:extLst>
          </p:cNvPr>
          <p:cNvGrpSpPr/>
          <p:nvPr/>
        </p:nvGrpSpPr>
        <p:grpSpPr>
          <a:xfrm>
            <a:off x="4790699" y="2448580"/>
            <a:ext cx="2644189" cy="506979"/>
            <a:chOff x="3593024" y="1836435"/>
            <a:chExt cx="1983142" cy="380234"/>
          </a:xfrm>
        </p:grpSpPr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666469DC-ADB9-89D7-9C37-DACF558224E8}"/>
                </a:ext>
              </a:extLst>
            </p:cNvPr>
            <p:cNvCxnSpPr/>
            <p:nvPr/>
          </p:nvCxnSpPr>
          <p:spPr>
            <a:xfrm flipH="1">
              <a:off x="3593024" y="2216669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88603FB6-6773-96A2-7B26-A523194DE98F}"/>
                </a:ext>
              </a:extLst>
            </p:cNvPr>
            <p:cNvCxnSpPr/>
            <p:nvPr/>
          </p:nvCxnSpPr>
          <p:spPr>
            <a:xfrm flipH="1">
              <a:off x="4100424" y="2020356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Arrow Connector 39">
              <a:extLst>
                <a:ext uri="{FF2B5EF4-FFF2-40B4-BE49-F238E27FC236}">
                  <a16:creationId xmlns:a16="http://schemas.microsoft.com/office/drawing/2014/main" id="{CA381756-391F-7239-FECE-4B80B57C5288}"/>
                </a:ext>
              </a:extLst>
            </p:cNvPr>
            <p:cNvCxnSpPr/>
            <p:nvPr/>
          </p:nvCxnSpPr>
          <p:spPr>
            <a:xfrm flipH="1">
              <a:off x="4788336" y="1836435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40">
              <a:extLst>
                <a:ext uri="{FF2B5EF4-FFF2-40B4-BE49-F238E27FC236}">
                  <a16:creationId xmlns:a16="http://schemas.microsoft.com/office/drawing/2014/main" id="{1D8A7DCE-6C10-768F-A435-C574CBB478E5}"/>
                </a:ext>
              </a:extLst>
            </p:cNvPr>
            <p:cNvGrpSpPr/>
            <p:nvPr/>
          </p:nvGrpSpPr>
          <p:grpSpPr>
            <a:xfrm>
              <a:off x="3704267" y="2064384"/>
              <a:ext cx="388349" cy="72000"/>
              <a:chOff x="1148397" y="1834580"/>
              <a:chExt cx="388349" cy="72000"/>
            </a:xfrm>
          </p:grpSpPr>
          <p:sp>
            <p:nvSpPr>
              <p:cNvPr id="45" name="Flowchart: Connector 44">
                <a:extLst>
                  <a:ext uri="{FF2B5EF4-FFF2-40B4-BE49-F238E27FC236}">
                    <a16:creationId xmlns:a16="http://schemas.microsoft.com/office/drawing/2014/main" id="{C23E7EA9-420E-CA32-1A44-326AF852C1EB}"/>
                  </a:ext>
                </a:extLst>
              </p:cNvPr>
              <p:cNvSpPr/>
              <p:nvPr/>
            </p:nvSpPr>
            <p:spPr>
              <a:xfrm>
                <a:off x="1500746" y="1852580"/>
                <a:ext cx="36000" cy="36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46" name="Flowchart: Connector 45">
                <a:extLst>
                  <a:ext uri="{FF2B5EF4-FFF2-40B4-BE49-F238E27FC236}">
                    <a16:creationId xmlns:a16="http://schemas.microsoft.com/office/drawing/2014/main" id="{4D18872A-3E67-4D2D-835E-8ACC0868821E}"/>
                  </a:ext>
                </a:extLst>
              </p:cNvPr>
              <p:cNvSpPr/>
              <p:nvPr/>
            </p:nvSpPr>
            <p:spPr>
              <a:xfrm>
                <a:off x="1333572" y="1843580"/>
                <a:ext cx="54000" cy="54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47" name="Flowchart: Connector 46">
                <a:extLst>
                  <a:ext uri="{FF2B5EF4-FFF2-40B4-BE49-F238E27FC236}">
                    <a16:creationId xmlns:a16="http://schemas.microsoft.com/office/drawing/2014/main" id="{AAD9CE14-B29D-07A2-5F8D-9CE73A171D1E}"/>
                  </a:ext>
                </a:extLst>
              </p:cNvPr>
              <p:cNvSpPr/>
              <p:nvPr/>
            </p:nvSpPr>
            <p:spPr>
              <a:xfrm>
                <a:off x="1148397" y="1834580"/>
                <a:ext cx="72000" cy="72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</p:grpSp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FE1A239A-80AA-E58D-92E6-FC9DFE776912}"/>
                </a:ext>
              </a:extLst>
            </p:cNvPr>
            <p:cNvGrpSpPr/>
            <p:nvPr/>
          </p:nvGrpSpPr>
          <p:grpSpPr>
            <a:xfrm>
              <a:off x="4172114" y="1900178"/>
              <a:ext cx="203174" cy="54000"/>
              <a:chOff x="1333572" y="1843580"/>
              <a:chExt cx="203174" cy="54000"/>
            </a:xfrm>
          </p:grpSpPr>
          <p:sp>
            <p:nvSpPr>
              <p:cNvPr id="43" name="Flowchart: Connector 42">
                <a:extLst>
                  <a:ext uri="{FF2B5EF4-FFF2-40B4-BE49-F238E27FC236}">
                    <a16:creationId xmlns:a16="http://schemas.microsoft.com/office/drawing/2014/main" id="{DC467CDD-26B6-17A8-480E-4B3FEB43BB65}"/>
                  </a:ext>
                </a:extLst>
              </p:cNvPr>
              <p:cNvSpPr/>
              <p:nvPr/>
            </p:nvSpPr>
            <p:spPr>
              <a:xfrm>
                <a:off x="1500746" y="1852580"/>
                <a:ext cx="36000" cy="36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  <p:sp>
            <p:nvSpPr>
              <p:cNvPr id="44" name="Flowchart: Connector 43">
                <a:extLst>
                  <a:ext uri="{FF2B5EF4-FFF2-40B4-BE49-F238E27FC236}">
                    <a16:creationId xmlns:a16="http://schemas.microsoft.com/office/drawing/2014/main" id="{7DD2B15F-38A0-200A-9749-28A4751C610D}"/>
                  </a:ext>
                </a:extLst>
              </p:cNvPr>
              <p:cNvSpPr/>
              <p:nvPr/>
            </p:nvSpPr>
            <p:spPr>
              <a:xfrm>
                <a:off x="1333572" y="1843580"/>
                <a:ext cx="54000" cy="54000"/>
              </a:xfrm>
              <a:prstGeom prst="flowChartConnector">
                <a:avLst/>
              </a:prstGeom>
              <a:gradFill flip="none" rotWithShape="1">
                <a:gsLst>
                  <a:gs pos="0">
                    <a:schemeClr val="accent1">
                      <a:lumMod val="0"/>
                      <a:lumOff val="100000"/>
                    </a:schemeClr>
                  </a:gs>
                  <a:gs pos="35000">
                    <a:schemeClr val="accent1">
                      <a:lumMod val="0"/>
                      <a:lumOff val="100000"/>
                    </a:schemeClr>
                  </a:gs>
                  <a:gs pos="100000">
                    <a:srgbClr val="D2EFFE"/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nl-NL" sz="2400"/>
              </a:p>
            </p:txBody>
          </p:sp>
        </p:grp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E433652A-0EAD-0735-A3D1-35C180CAEB82}"/>
              </a:ext>
            </a:extLst>
          </p:cNvPr>
          <p:cNvGrpSpPr/>
          <p:nvPr/>
        </p:nvGrpSpPr>
        <p:grpSpPr>
          <a:xfrm>
            <a:off x="8657533" y="2796221"/>
            <a:ext cx="2953060" cy="308472"/>
            <a:chOff x="6493149" y="2097166"/>
            <a:chExt cx="2214795" cy="231354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013B6574-EF80-9357-F12D-2775BE004986}"/>
                </a:ext>
              </a:extLst>
            </p:cNvPr>
            <p:cNvCxnSpPr/>
            <p:nvPr/>
          </p:nvCxnSpPr>
          <p:spPr>
            <a:xfrm flipH="1">
              <a:off x="6493149" y="2328520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>
              <a:extLst>
                <a:ext uri="{FF2B5EF4-FFF2-40B4-BE49-F238E27FC236}">
                  <a16:creationId xmlns:a16="http://schemas.microsoft.com/office/drawing/2014/main" id="{D268FECE-3089-DBFC-E842-3D3A39FB2DC2}"/>
                </a:ext>
              </a:extLst>
            </p:cNvPr>
            <p:cNvCxnSpPr/>
            <p:nvPr/>
          </p:nvCxnSpPr>
          <p:spPr>
            <a:xfrm flipH="1">
              <a:off x="7132284" y="2210110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>
              <a:extLst>
                <a:ext uri="{FF2B5EF4-FFF2-40B4-BE49-F238E27FC236}">
                  <a16:creationId xmlns:a16="http://schemas.microsoft.com/office/drawing/2014/main" id="{A2852B21-6823-D8AE-4EA5-22DA06A3A628}"/>
                </a:ext>
              </a:extLst>
            </p:cNvPr>
            <p:cNvCxnSpPr/>
            <p:nvPr/>
          </p:nvCxnSpPr>
          <p:spPr>
            <a:xfrm flipH="1">
              <a:off x="7920114" y="2097166"/>
              <a:ext cx="787830" cy="0"/>
            </a:xfrm>
            <a:prstGeom prst="straightConnector1">
              <a:avLst/>
            </a:prstGeom>
            <a:ln>
              <a:solidFill>
                <a:srgbClr val="00A6D6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Flowchart: Connector 51">
              <a:extLst>
                <a:ext uri="{FF2B5EF4-FFF2-40B4-BE49-F238E27FC236}">
                  <a16:creationId xmlns:a16="http://schemas.microsoft.com/office/drawing/2014/main" id="{5941B51C-9C81-8AF1-6310-A945A8367146}"/>
                </a:ext>
              </a:extLst>
            </p:cNvPr>
            <p:cNvSpPr/>
            <p:nvPr/>
          </p:nvSpPr>
          <p:spPr>
            <a:xfrm>
              <a:off x="6637076" y="2223520"/>
              <a:ext cx="36000" cy="36000"/>
            </a:xfrm>
            <a:prstGeom prst="flowChartConnector">
              <a:avLst/>
            </a:prstGeom>
            <a:gradFill flip="none" rotWithShape="1">
              <a:gsLst>
                <a:gs pos="0">
                  <a:schemeClr val="accent1">
                    <a:lumMod val="0"/>
                    <a:lumOff val="100000"/>
                  </a:schemeClr>
                </a:gs>
                <a:gs pos="35000">
                  <a:schemeClr val="accent1">
                    <a:lumMod val="0"/>
                    <a:lumOff val="100000"/>
                  </a:schemeClr>
                </a:gs>
                <a:gs pos="100000">
                  <a:srgbClr val="D2EFFE"/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 sz="2400"/>
            </a:p>
          </p:txBody>
        </p:sp>
      </p:grpSp>
    </p:spTree>
    <p:extLst>
      <p:ext uri="{BB962C8B-B14F-4D97-AF65-F5344CB8AC3E}">
        <p14:creationId xmlns:p14="http://schemas.microsoft.com/office/powerpoint/2010/main" val="533030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51ED5-5512-EE1D-DE09-CF9381B83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Continuous systems vs batch systems</a:t>
            </a:r>
          </a:p>
        </p:txBody>
      </p:sp>
      <p:pic>
        <p:nvPicPr>
          <p:cNvPr id="10" name="Content Placeholder 5">
            <a:extLst>
              <a:ext uri="{FF2B5EF4-FFF2-40B4-BE49-F238E27FC236}">
                <a16:creationId xmlns:a16="http://schemas.microsoft.com/office/drawing/2014/main" id="{F71E2F43-0EBE-A62D-C5ED-696E4FA6FF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8853" y="1828006"/>
            <a:ext cx="8814294" cy="4351338"/>
          </a:xfrm>
        </p:spPr>
      </p:pic>
      <p:sp>
        <p:nvSpPr>
          <p:cNvPr id="125" name="Rectangle 124">
            <a:extLst>
              <a:ext uri="{FF2B5EF4-FFF2-40B4-BE49-F238E27FC236}">
                <a16:creationId xmlns:a16="http://schemas.microsoft.com/office/drawing/2014/main" id="{4A4398FE-CCAA-60E7-E701-E5A5704379D2}"/>
              </a:ext>
            </a:extLst>
          </p:cNvPr>
          <p:cNvSpPr/>
          <p:nvPr/>
        </p:nvSpPr>
        <p:spPr>
          <a:xfrm>
            <a:off x="1148861" y="4236721"/>
            <a:ext cx="9894277" cy="2256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DB7EEAD0-CC1C-921A-C320-C9F2B76428F4}"/>
              </a:ext>
            </a:extLst>
          </p:cNvPr>
          <p:cNvSpPr/>
          <p:nvPr/>
        </p:nvSpPr>
        <p:spPr>
          <a:xfrm>
            <a:off x="1306973" y="4028441"/>
            <a:ext cx="763759" cy="2256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6C38DFCF-18CD-9629-1F86-18FF3EB4713F}"/>
              </a:ext>
            </a:extLst>
          </p:cNvPr>
          <p:cNvSpPr/>
          <p:nvPr/>
        </p:nvSpPr>
        <p:spPr>
          <a:xfrm>
            <a:off x="10272379" y="4028440"/>
            <a:ext cx="763759" cy="2256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15860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BA3693-EDC4-116F-5200-11F067AB0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Effect in </a:t>
            </a:r>
            <a:r>
              <a:rPr lang="nl-NL" err="1"/>
              <a:t>practice</a:t>
            </a:r>
            <a:r>
              <a:rPr lang="nl-NL"/>
              <a:t> – stripping </a:t>
            </a:r>
            <a:r>
              <a:rPr lang="nl-NL" err="1"/>
              <a:t>phase</a:t>
            </a:r>
            <a:endParaRPr lang="en-GB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DD0F717-8B50-4383-552D-DA2E6FB30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065665" y="1899803"/>
            <a:ext cx="8060670" cy="43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25342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6BA3693-EDC4-116F-5200-11F067AB0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Effect in </a:t>
            </a:r>
            <a:r>
              <a:rPr lang="nl-NL" err="1"/>
              <a:t>practice</a:t>
            </a:r>
            <a:r>
              <a:rPr lang="nl-NL"/>
              <a:t> – </a:t>
            </a:r>
            <a:r>
              <a:rPr lang="nl-NL" err="1"/>
              <a:t>baffle</a:t>
            </a:r>
            <a:endParaRPr lang="en-GB"/>
          </a:p>
        </p:txBody>
      </p:sp>
      <p:pic>
        <p:nvPicPr>
          <p:cNvPr id="20" name="Graphic 19">
            <a:extLst>
              <a:ext uri="{FF2B5EF4-FFF2-40B4-BE49-F238E27FC236}">
                <a16:creationId xmlns:a16="http://schemas.microsoft.com/office/drawing/2014/main" id="{CDD0F717-8B50-4383-552D-DA2E6FB308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2065665" y="1899803"/>
            <a:ext cx="8060670" cy="4334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41161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ijdelijke aanduiding voor afbeelding 4">
            <a:extLst>
              <a:ext uri="{FF2B5EF4-FFF2-40B4-BE49-F238E27FC236}">
                <a16:creationId xmlns:a16="http://schemas.microsoft.com/office/drawing/2014/main" id="{F6C2CBC6-F64A-42AA-8C68-062786983AE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4828" y="-49426"/>
            <a:ext cx="12192000" cy="6907426"/>
          </a:xfrm>
        </p:spPr>
      </p:pic>
      <p:sp>
        <p:nvSpPr>
          <p:cNvPr id="12" name="Tijdelijke aanduiding voor tekst 11">
            <a:extLst>
              <a:ext uri="{FF2B5EF4-FFF2-40B4-BE49-F238E27FC236}">
                <a16:creationId xmlns:a16="http://schemas.microsoft.com/office/drawing/2014/main" id="{35DD0F2A-9301-4795-A151-5AA77CECFCE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7"/>
          <p:cNvSpPr/>
          <p:nvPr/>
        </p:nvSpPr>
        <p:spPr>
          <a:xfrm>
            <a:off x="328706" y="319009"/>
            <a:ext cx="11550868" cy="177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100000">
                <a:schemeClr val="bg1">
                  <a:alpha val="94000"/>
                </a:schemeClr>
              </a:gs>
            </a:gsLst>
            <a:lin ang="0" scaled="1"/>
            <a:tileRect/>
          </a:gradFill>
          <a:ln w="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8" name="Titel 10"/>
          <p:cNvSpPr txBox="1">
            <a:spLocks/>
          </p:cNvSpPr>
          <p:nvPr/>
        </p:nvSpPr>
        <p:spPr bwMode="auto">
          <a:xfrm>
            <a:off x="517961" y="323439"/>
            <a:ext cx="11211195" cy="814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ctr" anchorCtr="0" compatLnSpc="1">
            <a:prstTxWarp prst="textNoShape">
              <a:avLst/>
            </a:prstTxWarp>
          </a:bodyPr>
          <a:lstStyle>
            <a:lvl1pPr algn="l" defTabSz="457200" rtl="0" fontAlgn="base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9DE8"/>
                </a:solidFill>
                <a:latin typeface="Calibri"/>
                <a:ea typeface="+mj-ea"/>
                <a:cs typeface="Calibri"/>
              </a:defRPr>
            </a:lvl1pPr>
            <a:lvl2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2pPr>
            <a:lvl3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3pPr>
            <a:lvl4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4pPr>
            <a:lvl5pPr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5pPr>
            <a:lvl6pPr marL="4572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6pPr>
            <a:lvl7pPr marL="9144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7pPr>
            <a:lvl8pPr marL="13716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8pPr>
            <a:lvl9pPr marL="1828800" algn="l" defTabSz="457200" rtl="0" fontAlgn="base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00A6D6"/>
                </a:solidFill>
                <a:latin typeface="Calibri" pitchFamily="34" charset="0"/>
              </a:defRPr>
            </a:lvl9pPr>
          </a:lstStyle>
          <a:p>
            <a:r>
              <a:rPr lang="nl-NL" sz="4267">
                <a:latin typeface="Calibri" pitchFamily="34" charset="0"/>
              </a:rPr>
              <a:t>Effluent </a:t>
            </a:r>
            <a:r>
              <a:rPr lang="nl-NL" sz="4267" err="1">
                <a:latin typeface="Calibri" pitchFamily="34" charset="0"/>
              </a:rPr>
              <a:t>suspended</a:t>
            </a:r>
            <a:r>
              <a:rPr lang="nl-NL" sz="4267">
                <a:latin typeface="Calibri" pitchFamily="34" charset="0"/>
              </a:rPr>
              <a:t> </a:t>
            </a:r>
            <a:r>
              <a:rPr lang="nl-NL" sz="4267" err="1">
                <a:latin typeface="Calibri" pitchFamily="34" charset="0"/>
              </a:rPr>
              <a:t>solids</a:t>
            </a:r>
            <a:endParaRPr lang="nl-NL" sz="4267"/>
          </a:p>
        </p:txBody>
      </p:sp>
      <p:sp>
        <p:nvSpPr>
          <p:cNvPr id="9" name="Tijdelijke aanduiding voor inhoud 3"/>
          <p:cNvSpPr txBox="1">
            <a:spLocks/>
          </p:cNvSpPr>
          <p:nvPr/>
        </p:nvSpPr>
        <p:spPr bwMode="auto">
          <a:xfrm>
            <a:off x="517963" y="1099811"/>
            <a:ext cx="11450096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3200">
                <a:solidFill>
                  <a:srgbClr val="10253F"/>
                </a:solidFill>
                <a:latin typeface="Calibri" pitchFamily="34" charset="0"/>
              </a:rPr>
              <a:t>The </a:t>
            </a:r>
            <a:r>
              <a:rPr lang="nl-NL" sz="3200" err="1">
                <a:solidFill>
                  <a:srgbClr val="10253F"/>
                </a:solidFill>
                <a:latin typeface="Calibri" pitchFamily="34" charset="0"/>
              </a:rPr>
              <a:t>result</a:t>
            </a:r>
            <a:endParaRPr lang="nl-NL" sz="3200">
              <a:solidFill>
                <a:srgbClr val="10253F"/>
              </a:solidFill>
              <a:latin typeface="Calibri" pitchFamily="34" charset="0"/>
            </a:endParaRPr>
          </a:p>
        </p:txBody>
      </p:sp>
      <p:sp>
        <p:nvSpPr>
          <p:cNvPr id="10" name="Subtitel 1"/>
          <p:cNvSpPr txBox="1">
            <a:spLocks/>
          </p:cNvSpPr>
          <p:nvPr/>
        </p:nvSpPr>
        <p:spPr bwMode="auto">
          <a:xfrm>
            <a:off x="517964" y="1557859"/>
            <a:ext cx="11463641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>
            <a:lvl1pPr indent="-3429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1pPr>
            <a:lvl2pPr marL="742950" indent="-28575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2pPr>
            <a:lvl3pPr marL="11430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rgbClr val="3C3C3C"/>
                </a:solidFill>
                <a:latin typeface="Calibri"/>
                <a:ea typeface="+mn-ea"/>
                <a:cs typeface="Calibri"/>
              </a:defRPr>
            </a:lvl3pPr>
            <a:lvl4pPr marL="16002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4pPr>
            <a:lvl5pPr marL="2057400" indent="-228600" algn="l" defTabSz="457200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bg1"/>
                </a:solidFill>
                <a:latin typeface="Tahoma"/>
                <a:ea typeface="+mn-ea"/>
                <a:cs typeface="Tahom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sz="2133">
              <a:solidFill>
                <a:srgbClr val="009DE8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532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5D75BE-116D-9BDC-0B6C-705BB30624D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1400"/>
              <a:t>This video was created by:</a:t>
            </a:r>
          </a:p>
          <a:p>
            <a:pPr marL="0" indent="0" algn="ctr">
              <a:buNone/>
            </a:pPr>
            <a:endParaRPr lang="en-GB" sz="1400"/>
          </a:p>
          <a:p>
            <a:pPr marL="0" indent="0" algn="ctr">
              <a:buNone/>
            </a:pPr>
            <a:r>
              <a:rPr lang="en-GB" sz="1400"/>
              <a:t>Edward van Dijk</a:t>
            </a:r>
          </a:p>
          <a:p>
            <a:pPr marL="0" indent="0" algn="ctr">
              <a:buNone/>
            </a:pPr>
            <a:r>
              <a:rPr lang="en-GB" sz="1400"/>
              <a:t>Annie Blissit</a:t>
            </a:r>
          </a:p>
          <a:p>
            <a:pPr marL="0" indent="0" algn="ctr">
              <a:buNone/>
            </a:pPr>
            <a:r>
              <a:rPr lang="en-GB" sz="1400"/>
              <a:t>Wieteke van Hooijdonk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396F8A88-94DA-42E1-4EAF-04FD60CB0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94780" y="451099"/>
            <a:ext cx="2125944" cy="942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44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3000"/>
    </mc:Choice>
    <mc:Fallback xmlns="">
      <p:transition advClick="0" advTm="3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-up of a text&#10;&#10;Description automatically generated">
            <a:extLst>
              <a:ext uri="{FF2B5EF4-FFF2-40B4-BE49-F238E27FC236}">
                <a16:creationId xmlns:a16="http://schemas.microsoft.com/office/drawing/2014/main" id="{96B4153C-7F44-31D8-FE5D-CA88ACC3BA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661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50">
        <p:fade/>
      </p:transition>
    </mc:Choice>
    <mc:Fallback xmlns="">
      <p:transition spd="med" advClick="0" advTm="505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51ED5-5512-EE1D-DE09-CF9381B83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Continuous systems vs batch systems</a:t>
            </a:r>
          </a:p>
        </p:txBody>
      </p:sp>
      <p:pic>
        <p:nvPicPr>
          <p:cNvPr id="5" name="Content Placeholder 5">
            <a:extLst>
              <a:ext uri="{FF2B5EF4-FFF2-40B4-BE49-F238E27FC236}">
                <a16:creationId xmlns:a16="http://schemas.microsoft.com/office/drawing/2014/main" id="{AB0CBA37-BFA5-CCF6-70D5-F85236BD5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688853" y="1825625"/>
            <a:ext cx="8814294" cy="435133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D0AF71-5A69-5201-3AF1-AFFD477418BB}"/>
              </a:ext>
            </a:extLst>
          </p:cNvPr>
          <p:cNvSpPr txBox="1"/>
          <p:nvPr/>
        </p:nvSpPr>
        <p:spPr>
          <a:xfrm>
            <a:off x="1688853" y="1425515"/>
            <a:ext cx="137332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Continuous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F02E03-345D-F110-DF05-7A31CEDCD167}"/>
              </a:ext>
            </a:extLst>
          </p:cNvPr>
          <p:cNvSpPr txBox="1"/>
          <p:nvPr/>
        </p:nvSpPr>
        <p:spPr>
          <a:xfrm>
            <a:off x="1688853" y="6176963"/>
            <a:ext cx="77226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/>
              <a:t>Batch</a:t>
            </a:r>
          </a:p>
        </p:txBody>
      </p:sp>
    </p:spTree>
    <p:extLst>
      <p:ext uri="{BB962C8B-B14F-4D97-AF65-F5344CB8AC3E}">
        <p14:creationId xmlns:p14="http://schemas.microsoft.com/office/powerpoint/2010/main" val="24281144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FA706-F965-5552-E433-331C87FABB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Nereda cycle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9400AD3-A2EE-A77A-17C4-BB1ACF1AF5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9708" y="0"/>
            <a:ext cx="6621514" cy="649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7726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9968-98C1-44C4-C1BC-ACF331DC06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Multiple reactor set-up – 3 reactors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2617561-4A20-42C6-A758-ADF7042B55B1}"/>
              </a:ext>
            </a:extLst>
          </p:cNvPr>
          <p:cNvGrpSpPr>
            <a:grpSpLocks noChangeAspect="1"/>
          </p:cNvGrpSpPr>
          <p:nvPr/>
        </p:nvGrpSpPr>
        <p:grpSpPr>
          <a:xfrm>
            <a:off x="2973748" y="1349826"/>
            <a:ext cx="5872019" cy="4988629"/>
            <a:chOff x="2439086" y="1349826"/>
            <a:chExt cx="6406682" cy="5442857"/>
          </a:xfrm>
        </p:grpSpPr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C303A103-4CA1-4366-3BB6-0F949BD6D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176837" y="1493583"/>
              <a:ext cx="930101" cy="155016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99799D5-0820-76D7-5849-B093E1505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213167" y="3363684"/>
              <a:ext cx="893771" cy="1489619"/>
            </a:xfrm>
            <a:prstGeom prst="rect">
              <a:avLst/>
            </a:prstGeom>
          </p:spPr>
        </p:pic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87D514BE-908F-77E4-9F57-74CF1354A6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213167" y="5173236"/>
              <a:ext cx="930101" cy="1550168"/>
            </a:xfrm>
            <a:prstGeom prst="rect">
              <a:avLst/>
            </a:prstGeom>
          </p:spPr>
        </p:pic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C87D30C9-C540-E265-305C-FCCB1109CBDA}"/>
                </a:ext>
              </a:extLst>
            </p:cNvPr>
            <p:cNvCxnSpPr/>
            <p:nvPr/>
          </p:nvCxnSpPr>
          <p:spPr>
            <a:xfrm>
              <a:off x="4256314" y="2268667"/>
              <a:ext cx="0" cy="381644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C9EBB608-2FE3-2489-F04C-C2EC853ACDA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56314" y="2265444"/>
              <a:ext cx="82731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6F07CAD1-88E8-A91B-2267-1980A662C1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56314" y="4176890"/>
              <a:ext cx="82731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73CA3585-62E5-B88A-71D5-FE3B8AF1F1D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56313" y="6085113"/>
              <a:ext cx="827315" cy="0"/>
            </a:xfrm>
            <a:prstGeom prst="line">
              <a:avLst/>
            </a:prstGeom>
            <a:ln w="28575">
              <a:solidFill>
                <a:schemeClr val="tx1"/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C458F8E7-DFB8-3CA6-80F6-F556CF7279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428998" y="4176890"/>
              <a:ext cx="827315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0866E0F0-7D3B-F268-C4B4-C51A9B46B861}"/>
                </a:ext>
              </a:extLst>
            </p:cNvPr>
            <p:cNvSpPr txBox="1"/>
            <p:nvPr/>
          </p:nvSpPr>
          <p:spPr>
            <a:xfrm>
              <a:off x="2439086" y="3992224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 sz="1600"/>
                <a:t>Influent</a:t>
              </a: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D80CDEC8-B4BA-0083-5A5D-B770AC0A1059}"/>
                </a:ext>
              </a:extLst>
            </p:cNvPr>
            <p:cNvSpPr txBox="1"/>
            <p:nvPr/>
          </p:nvSpPr>
          <p:spPr>
            <a:xfrm>
              <a:off x="7925580" y="3350540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 sz="1600"/>
                <a:t>Effluent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9642883-6159-2EDD-9C9E-AD6F3CFE914F}"/>
                </a:ext>
              </a:extLst>
            </p:cNvPr>
            <p:cNvSpPr/>
            <p:nvPr/>
          </p:nvSpPr>
          <p:spPr>
            <a:xfrm>
              <a:off x="3700906" y="1349826"/>
              <a:ext cx="3821123" cy="5442857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>
              <a:normAutofit/>
            </a:bodyPr>
            <a:lstStyle/>
            <a:p>
              <a:pPr algn="ctr"/>
              <a:endParaRPr lang="en-GB" sz="1600"/>
            </a:p>
          </p:txBody>
        </p: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B7D4F659-2520-1710-6B83-BBD6168E8870}"/>
                </a:ext>
              </a:extLst>
            </p:cNvPr>
            <p:cNvGrpSpPr/>
            <p:nvPr/>
          </p:nvGrpSpPr>
          <p:grpSpPr>
            <a:xfrm flipH="1">
              <a:off x="6143268" y="1625372"/>
              <a:ext cx="1654631" cy="3819669"/>
              <a:chOff x="6574970" y="2113046"/>
              <a:chExt cx="1654631" cy="3819669"/>
            </a:xfrm>
          </p:grpSpPr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21F1D8D3-A305-2BA0-0AF1-B28A92A092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7402286" y="2116269"/>
                <a:ext cx="0" cy="3816446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61CA97F1-05A0-58CD-50D9-F57727DB1122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02286" y="2113046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479BD1B5-1916-4A0C-EE18-643DC9F491B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02286" y="4024492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>
                <a:extLst>
                  <a:ext uri="{FF2B5EF4-FFF2-40B4-BE49-F238E27FC236}">
                    <a16:creationId xmlns:a16="http://schemas.microsoft.com/office/drawing/2014/main" id="{915ABE42-38DF-D84C-907D-B3CF6CD9CC3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402285" y="5932715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  <a:headEnd type="triangl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>
                <a:extLst>
                  <a:ext uri="{FF2B5EF4-FFF2-40B4-BE49-F238E27FC236}">
                    <a16:creationId xmlns:a16="http://schemas.microsoft.com/office/drawing/2014/main" id="{E253A6ED-8409-7653-0F44-B5DD90B7DD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574970" y="4024492"/>
                <a:ext cx="827315" cy="0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58931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99968-98C1-44C4-C1BC-ACF331DC0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17994" cy="1325563"/>
          </a:xfrm>
        </p:spPr>
        <p:txBody>
          <a:bodyPr/>
          <a:lstStyle/>
          <a:p>
            <a:r>
              <a:rPr lang="en-GB"/>
              <a:t>Multiple reactor set-up – 2 reactors + buffer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85943B9-F8CA-1916-AE5E-29E240E57278}"/>
              </a:ext>
            </a:extLst>
          </p:cNvPr>
          <p:cNvGrpSpPr/>
          <p:nvPr/>
        </p:nvGrpSpPr>
        <p:grpSpPr>
          <a:xfrm>
            <a:off x="1695277" y="1690688"/>
            <a:ext cx="8801445" cy="4713514"/>
            <a:chOff x="1982772" y="1690688"/>
            <a:chExt cx="8801445" cy="4713514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D0B65FF-AA0C-6555-C383-E026BF2E1217}"/>
                </a:ext>
              </a:extLst>
            </p:cNvPr>
            <p:cNvSpPr/>
            <p:nvPr/>
          </p:nvSpPr>
          <p:spPr>
            <a:xfrm>
              <a:off x="4334995" y="3338601"/>
              <a:ext cx="1249378" cy="1325563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52E85AA2-7B43-400B-648D-0192061B20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4659480" y="3525393"/>
              <a:ext cx="600414" cy="978842"/>
              <a:chOff x="2626798" y="2263366"/>
              <a:chExt cx="813088" cy="1325563"/>
            </a:xfrm>
          </p:grpSpPr>
          <p:grpSp>
            <p:nvGrpSpPr>
              <p:cNvPr id="7" name="Group 6">
                <a:extLst>
                  <a:ext uri="{FF2B5EF4-FFF2-40B4-BE49-F238E27FC236}">
                    <a16:creationId xmlns:a16="http://schemas.microsoft.com/office/drawing/2014/main" id="{BC9B8754-2B47-D4B9-1E6D-7BFB61FED6C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2626798" y="3114627"/>
                <a:ext cx="813088" cy="474302"/>
                <a:chOff x="3028384" y="2557602"/>
                <a:chExt cx="1846908" cy="1077364"/>
              </a:xfrm>
            </p:grpSpPr>
            <p:sp>
              <p:nvSpPr>
                <p:cNvPr id="5" name="Heart 4">
                  <a:extLst>
                    <a:ext uri="{FF2B5EF4-FFF2-40B4-BE49-F238E27FC236}">
                      <a16:creationId xmlns:a16="http://schemas.microsoft.com/office/drawing/2014/main" id="{5C1B76D8-9002-B9CB-5B70-FDF1433F1120}"/>
                    </a:ext>
                  </a:extLst>
                </p:cNvPr>
                <p:cNvSpPr/>
                <p:nvPr/>
              </p:nvSpPr>
              <p:spPr>
                <a:xfrm rot="5400000">
                  <a:off x="3874883" y="2634558"/>
                  <a:ext cx="1077363" cy="923454"/>
                </a:xfrm>
                <a:prstGeom prst="hear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sp>
              <p:nvSpPr>
                <p:cNvPr id="6" name="Heart 5">
                  <a:extLst>
                    <a:ext uri="{FF2B5EF4-FFF2-40B4-BE49-F238E27FC236}">
                      <a16:creationId xmlns:a16="http://schemas.microsoft.com/office/drawing/2014/main" id="{0E94CE8E-CB4C-BE2F-183B-4DF79A87F6CE}"/>
                    </a:ext>
                  </a:extLst>
                </p:cNvPr>
                <p:cNvSpPr/>
                <p:nvPr/>
              </p:nvSpPr>
              <p:spPr>
                <a:xfrm rot="16200000" flipH="1">
                  <a:off x="2951429" y="2634557"/>
                  <a:ext cx="1077363" cy="923454"/>
                </a:xfrm>
                <a:prstGeom prst="heart">
                  <a:avLst/>
                </a:prstGeom>
                <a:solidFill>
                  <a:schemeClr val="bg1"/>
                </a:solidFill>
                <a:ln w="28575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77D454B7-B3EB-114A-30F2-2F1FCA5BB8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3033342" y="2263366"/>
                <a:ext cx="0" cy="1088412"/>
              </a:xfrm>
              <a:prstGeom prst="line">
                <a:avLst/>
              </a:prstGeom>
              <a:solidFill>
                <a:srgbClr val="00B0F0"/>
              </a:solidFill>
              <a:ln w="28575"/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  <p:pic>
          <p:nvPicPr>
            <p:cNvPr id="20" name="Graphic 19">
              <a:extLst>
                <a:ext uri="{FF2B5EF4-FFF2-40B4-BE49-F238E27FC236}">
                  <a16:creationId xmlns:a16="http://schemas.microsoft.com/office/drawing/2014/main" id="{C303A103-4CA1-4366-3BB6-0F949BD6D34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016408" y="1834444"/>
              <a:ext cx="1300163" cy="2166938"/>
            </a:xfrm>
            <a:prstGeom prst="rect">
              <a:avLst/>
            </a:prstGeom>
          </p:spPr>
        </p:pic>
        <p:pic>
          <p:nvPicPr>
            <p:cNvPr id="22" name="Graphic 21">
              <a:extLst>
                <a:ext uri="{FF2B5EF4-FFF2-40B4-BE49-F238E27FC236}">
                  <a16:creationId xmlns:a16="http://schemas.microsoft.com/office/drawing/2014/main" id="{899799D5-0820-76D7-5849-B093E1505E8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7041800" y="4154007"/>
              <a:ext cx="1249378" cy="2082297"/>
            </a:xfrm>
            <a:prstGeom prst="rect">
              <a:avLst/>
            </a:prstGeom>
          </p:spPr>
        </p:pic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60E133C2-69F1-9E79-FFA3-333B5449F64B}"/>
                </a:ext>
              </a:extLst>
            </p:cNvPr>
            <p:cNvCxnSpPr>
              <a:cxnSpLocks/>
              <a:endCxn id="4" idx="1"/>
            </p:cNvCxnSpPr>
            <p:nvPr/>
          </p:nvCxnSpPr>
          <p:spPr>
            <a:xfrm>
              <a:off x="3030196" y="4001383"/>
              <a:ext cx="1304799" cy="0"/>
            </a:xfrm>
            <a:prstGeom prst="straightConnector1">
              <a:avLst/>
            </a:prstGeom>
            <a:solidFill>
              <a:srgbClr val="00A6D6"/>
            </a:solidFill>
            <a:ln w="2857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Connector: Elbow 25">
              <a:extLst>
                <a:ext uri="{FF2B5EF4-FFF2-40B4-BE49-F238E27FC236}">
                  <a16:creationId xmlns:a16="http://schemas.microsoft.com/office/drawing/2014/main" id="{8EBD8FFC-F568-ACE9-A7C1-4934A7F82AF1}"/>
                </a:ext>
              </a:extLst>
            </p:cNvPr>
            <p:cNvCxnSpPr>
              <a:endCxn id="20" idx="1"/>
            </p:cNvCxnSpPr>
            <p:nvPr/>
          </p:nvCxnSpPr>
          <p:spPr>
            <a:xfrm flipV="1">
              <a:off x="5584373" y="2917913"/>
              <a:ext cx="1432035" cy="1083469"/>
            </a:xfrm>
            <a:prstGeom prst="bentConnector3">
              <a:avLst>
                <a:gd name="adj1" fmla="val 50001"/>
              </a:avLst>
            </a:prstGeom>
            <a:solidFill>
              <a:srgbClr val="00A6D6"/>
            </a:solidFill>
            <a:ln w="2857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Connector: Elbow 26">
              <a:extLst>
                <a:ext uri="{FF2B5EF4-FFF2-40B4-BE49-F238E27FC236}">
                  <a16:creationId xmlns:a16="http://schemas.microsoft.com/office/drawing/2014/main" id="{8CFC4604-8438-5DB6-3E30-112ECC71613A}"/>
                </a:ext>
              </a:extLst>
            </p:cNvPr>
            <p:cNvCxnSpPr>
              <a:cxnSpLocks/>
              <a:stCxn id="4" idx="3"/>
              <a:endCxn id="22" idx="1"/>
            </p:cNvCxnSpPr>
            <p:nvPr/>
          </p:nvCxnSpPr>
          <p:spPr>
            <a:xfrm>
              <a:off x="5584373" y="4001383"/>
              <a:ext cx="1457427" cy="1193773"/>
            </a:xfrm>
            <a:prstGeom prst="bentConnector3">
              <a:avLst>
                <a:gd name="adj1" fmla="val 49020"/>
              </a:avLst>
            </a:prstGeom>
            <a:solidFill>
              <a:srgbClr val="00A6D6"/>
            </a:solidFill>
            <a:ln w="28575">
              <a:headEnd type="none" w="med" len="med"/>
              <a:tailEnd type="triangl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EF121C9-C11C-DA60-ED3C-539C3B9E80D0}"/>
                </a:ext>
              </a:extLst>
            </p:cNvPr>
            <p:cNvSpPr txBox="1"/>
            <p:nvPr/>
          </p:nvSpPr>
          <p:spPr>
            <a:xfrm>
              <a:off x="1982772" y="3816716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/>
                <a:t>Influent</a:t>
              </a:r>
            </a:p>
          </p:txBody>
        </p:sp>
        <p:cxnSp>
          <p:nvCxnSpPr>
            <p:cNvPr id="34" name="Connector: Elbow 33">
              <a:extLst>
                <a:ext uri="{FF2B5EF4-FFF2-40B4-BE49-F238E27FC236}">
                  <a16:creationId xmlns:a16="http://schemas.microsoft.com/office/drawing/2014/main" id="{1BDDC9E1-540E-0BD1-3977-29F14B2282FF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8265786" y="2136359"/>
              <a:ext cx="1432035" cy="1083469"/>
            </a:xfrm>
            <a:prstGeom prst="bentConnector3">
              <a:avLst>
                <a:gd name="adj1" fmla="val 50001"/>
              </a:avLst>
            </a:prstGeom>
            <a:solidFill>
              <a:srgbClr val="00A6D6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5" name="Connector: Elbow 34">
              <a:extLst>
                <a:ext uri="{FF2B5EF4-FFF2-40B4-BE49-F238E27FC236}">
                  <a16:creationId xmlns:a16="http://schemas.microsoft.com/office/drawing/2014/main" id="{956B7A3F-60E8-0A81-FF30-4F17ACB563B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240394" y="3227566"/>
              <a:ext cx="1457427" cy="1193773"/>
            </a:xfrm>
            <a:prstGeom prst="bentConnector3">
              <a:avLst>
                <a:gd name="adj1" fmla="val 49020"/>
              </a:avLst>
            </a:prstGeom>
            <a:solidFill>
              <a:srgbClr val="00A6D6"/>
            </a:solidFill>
            <a:ln w="28575">
              <a:headEnd type="none" w="med" len="med"/>
              <a:tailEnd type="none" w="med" len="med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C7F4DB6-6DA2-A95C-11B4-7314B1BD611E}"/>
                </a:ext>
              </a:extLst>
            </p:cNvPr>
            <p:cNvSpPr txBox="1"/>
            <p:nvPr/>
          </p:nvSpPr>
          <p:spPr>
            <a:xfrm>
              <a:off x="9864029" y="3042900"/>
              <a:ext cx="920188" cy="369332"/>
            </a:xfrm>
            <a:prstGeom prst="rect">
              <a:avLst/>
            </a:prstGeom>
            <a:solidFill>
              <a:srgbClr val="00A6D6"/>
            </a:solidFill>
            <a:ln w="28575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GB"/>
                <a:t>Effluent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99FE42F8-15B4-3AE5-92CB-2FCC4A00310F}"/>
                </a:ext>
              </a:extLst>
            </p:cNvPr>
            <p:cNvSpPr/>
            <p:nvPr/>
          </p:nvSpPr>
          <p:spPr>
            <a:xfrm>
              <a:off x="3417999" y="1690688"/>
              <a:ext cx="5954487" cy="4713514"/>
            </a:xfrm>
            <a:prstGeom prst="rect">
              <a:avLst/>
            </a:prstGeom>
            <a:noFill/>
            <a:ln w="28575">
              <a:prstDash val="dash"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5994077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981</Words>
  <Application>Microsoft Office PowerPoint</Application>
  <PresentationFormat>Widescreen</PresentationFormat>
  <Paragraphs>266</Paragraphs>
  <Slides>54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5" baseType="lpstr">
      <vt:lpstr>等线</vt:lpstr>
      <vt:lpstr>Aptos</vt:lpstr>
      <vt:lpstr>Arial</vt:lpstr>
      <vt:lpstr>Calibri</vt:lpstr>
      <vt:lpstr>Calibri Light</vt:lpstr>
      <vt:lpstr>Roboto Slab</vt:lpstr>
      <vt:lpstr>Roboto Slab Regular Regular</vt:lpstr>
      <vt:lpstr>Tahoma</vt:lpstr>
      <vt:lpstr>Times</vt:lpstr>
      <vt:lpstr>Wingdings</vt:lpstr>
      <vt:lpstr>Office Theme</vt:lpstr>
      <vt:lpstr>PowerPoint Presentation</vt:lpstr>
      <vt:lpstr>Who am I</vt:lpstr>
      <vt:lpstr>Outline</vt:lpstr>
      <vt:lpstr>PowerPoint Presentation</vt:lpstr>
      <vt:lpstr>Continuous systems vs batch systems</vt:lpstr>
      <vt:lpstr>Continuous systems vs batch systems</vt:lpstr>
      <vt:lpstr>Nereda cycle</vt:lpstr>
      <vt:lpstr>Multiple reactor set-up – 3 reactors</vt:lpstr>
      <vt:lpstr>Multiple reactor set-up – 2 reactors + buffer</vt:lpstr>
      <vt:lpstr>Multiple reactor set-up – many reactors</vt:lpstr>
      <vt:lpstr>Puzzle of batch scheduling</vt:lpstr>
      <vt:lpstr>Example batch scheduling – 2N+B </vt:lpstr>
      <vt:lpstr>Scheduling with 2 reactors</vt:lpstr>
      <vt:lpstr>Scheduling with 3 reactors</vt:lpstr>
      <vt:lpstr>Scheduling with a buffer</vt:lpstr>
      <vt:lpstr>Compare 2R + B and 3R</vt:lpstr>
      <vt:lpstr>Efficiency</vt:lpstr>
      <vt:lpstr>PowerPoint Presentation</vt:lpstr>
      <vt:lpstr>Granulation in practice</vt:lpstr>
      <vt:lpstr>PowerPoint Presentation</vt:lpstr>
      <vt:lpstr>Let’s make a granulation model</vt:lpstr>
      <vt:lpstr>Model setup</vt:lpstr>
      <vt:lpstr>Reference reactor</vt:lpstr>
      <vt:lpstr>PowerPoint Presentation</vt:lpstr>
      <vt:lpstr>scenarios</vt:lpstr>
      <vt:lpstr>Mechanism 1: feast/famine</vt:lpstr>
      <vt:lpstr>Mechanism 2: selective wasting</vt:lpstr>
      <vt:lpstr>Mechanism 3: flow regime</vt:lpstr>
      <vt:lpstr>Mechanism 4: granule forming substrate</vt:lpstr>
      <vt:lpstr>Mechanism 5: selective feeding</vt:lpstr>
      <vt:lpstr>Mechanism 6: breaking of granules</vt:lpstr>
      <vt:lpstr>Recall: granulation in practice</vt:lpstr>
      <vt:lpstr>Recall: granulation in practice</vt:lpstr>
      <vt:lpstr>Reference case modelled</vt:lpstr>
      <vt:lpstr>Reference case modelled</vt:lpstr>
      <vt:lpstr>PowerPoint Presentation</vt:lpstr>
      <vt:lpstr>PowerPoint Presentation</vt:lpstr>
      <vt:lpstr>Scaling up a technology</vt:lpstr>
      <vt:lpstr>Differences lab and full scale</vt:lpstr>
      <vt:lpstr>Origin of effluent suspended solids</vt:lpstr>
      <vt:lpstr>Batch conversions</vt:lpstr>
      <vt:lpstr>Batch conversions</vt:lpstr>
      <vt:lpstr>Nitrogen removal</vt:lpstr>
      <vt:lpstr>Nitrogen removal – NH4 absorption</vt:lpstr>
      <vt:lpstr>Nitrogen removal – organic N</vt:lpstr>
      <vt:lpstr>Nitrogen removal – N2 production</vt:lpstr>
      <vt:lpstr>Solubility of nitrogen gas – water depth</vt:lpstr>
      <vt:lpstr>Solubility of nitrogen gas – water depth</vt:lpstr>
      <vt:lpstr>Nitrogen stripping phase</vt:lpstr>
      <vt:lpstr>Effect in practice – stripping phase</vt:lpstr>
      <vt:lpstr>Effect in practice – baffle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2024-08-23T06:01:40Z</dcterms:created>
  <dcterms:modified xsi:type="dcterms:W3CDTF">2024-08-23T08:05:26Z</dcterms:modified>
</cp:coreProperties>
</file>