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9" r:id="rId2"/>
    <p:sldMasterId id="2147483681" r:id="rId3"/>
  </p:sldMasterIdLst>
  <p:notesMasterIdLst>
    <p:notesMasterId r:id="rId29"/>
  </p:notesMasterIdLst>
  <p:sldIdLst>
    <p:sldId id="261" r:id="rId4"/>
    <p:sldId id="481" r:id="rId5"/>
    <p:sldId id="438" r:id="rId6"/>
    <p:sldId id="452" r:id="rId7"/>
    <p:sldId id="453" r:id="rId8"/>
    <p:sldId id="454" r:id="rId9"/>
    <p:sldId id="392" r:id="rId10"/>
    <p:sldId id="456" r:id="rId11"/>
    <p:sldId id="437" r:id="rId12"/>
    <p:sldId id="408" r:id="rId13"/>
    <p:sldId id="407" r:id="rId14"/>
    <p:sldId id="738" r:id="rId15"/>
    <p:sldId id="410" r:id="rId16"/>
    <p:sldId id="469" r:id="rId17"/>
    <p:sldId id="470" r:id="rId18"/>
    <p:sldId id="482" r:id="rId19"/>
    <p:sldId id="467" r:id="rId20"/>
    <p:sldId id="479" r:id="rId21"/>
    <p:sldId id="480" r:id="rId22"/>
    <p:sldId id="439" r:id="rId23"/>
    <p:sldId id="466" r:id="rId24"/>
    <p:sldId id="475" r:id="rId25"/>
    <p:sldId id="483" r:id="rId26"/>
    <p:sldId id="737" r:id="rId27"/>
    <p:sldId id="376" r:id="rId28"/>
  </p:sldIdLst>
  <p:sldSz cx="9144000" cy="5143500" type="screen16x9"/>
  <p:notesSz cx="6858000" cy="9144000"/>
  <p:defaultTextStyle>
    <a:defPPr>
      <a:defRPr lang="nl-NL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60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CCECFF"/>
    <a:srgbClr val="FFCC00"/>
    <a:srgbClr val="FFE3A3"/>
    <a:srgbClr val="FFC943"/>
    <a:srgbClr val="7F7F7F"/>
    <a:srgbClr val="FFDB57"/>
    <a:srgbClr val="FEE3AC"/>
    <a:srgbClr val="F6CD00"/>
    <a:srgbClr val="FFD4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5" autoAdjust="0"/>
    <p:restoredTop sz="83313" autoAdjust="0"/>
  </p:normalViewPr>
  <p:slideViewPr>
    <p:cSldViewPr snapToGrid="0" snapToObjects="1">
      <p:cViewPr varScale="1">
        <p:scale>
          <a:sx n="210" d="100"/>
          <a:sy n="210" d="100"/>
        </p:scale>
        <p:origin x="276" y="174"/>
      </p:cViewPr>
      <p:guideLst>
        <p:guide orient="horz" pos="1460"/>
        <p:guide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0E3EF-8B81-42A9-B3F2-A4FE5650BE9B}" type="datetimeFigureOut">
              <a:rPr lang="x-none" smtClean="0"/>
              <a:t>11/11/2024</a:t>
            </a:fld>
            <a:endParaRPr lang="x-non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x-non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8FA2A-6837-4CD7-A7A9-FC243CC6C3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01735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858058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586498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14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345542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15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36302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16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413546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17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106394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18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777823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20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599389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21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75446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22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447721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23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17969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2164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25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8024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462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537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48050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57404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65043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11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71705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8FA2A-6837-4CD7-A7A9-FC243CC6C37B}" type="slidenum">
              <a:rPr lang="x-none" smtClean="0"/>
              <a:t>12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35726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illustratie 4"/>
          <p:cNvSpPr>
            <a:spLocks noGrp="1"/>
          </p:cNvSpPr>
          <p:nvPr>
            <p:ph type="clipArt" sz="quarter" idx="20" hasCustomPrompt="1"/>
          </p:nvPr>
        </p:nvSpPr>
        <p:spPr>
          <a:xfrm>
            <a:off x="0" y="0"/>
            <a:ext cx="117929" cy="1454451"/>
          </a:xfrm>
          <a:solidFill>
            <a:srgbClr val="088AE0"/>
          </a:solidFill>
          <a:ln>
            <a:noFill/>
          </a:ln>
        </p:spPr>
        <p:txBody>
          <a:bodyPr/>
          <a:lstStyle>
            <a:lvl1pPr>
              <a:defRPr sz="800"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54451"/>
            <a:ext cx="8229599" cy="352346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C3C3C"/>
                </a:solidFill>
              </a:defRPr>
            </a:lvl1pPr>
            <a:lvl2pPr>
              <a:defRPr sz="2400">
                <a:solidFill>
                  <a:srgbClr val="3C3C3C"/>
                </a:solidFill>
              </a:defRPr>
            </a:lvl2pPr>
            <a:lvl3pPr>
              <a:defRPr sz="2400">
                <a:solidFill>
                  <a:srgbClr val="3C3C3C"/>
                </a:solidFill>
              </a:defRPr>
            </a:lvl3pPr>
            <a:lvl4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err="1"/>
              <a:t>Click to edit Master text styles</a:t>
            </a:r>
          </a:p>
          <a:p>
            <a:pPr lvl="1"/>
            <a:r>
              <a:rPr lang="en-US" dirty="0" err="1"/>
              <a:t>Second level</a:t>
            </a:r>
          </a:p>
          <a:p>
            <a:pPr lvl="2"/>
            <a:r>
              <a:rPr lang="en-US" dirty="0" err="1"/>
              <a:t>Third level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7" name="Tijdelijke aanduiding voor afbeelding 6"/>
          <p:cNvSpPr>
            <a:spLocks noGrp="1"/>
          </p:cNvSpPr>
          <p:nvPr>
            <p:ph type="pic" sz="quarter" idx="10"/>
          </p:nvPr>
        </p:nvSpPr>
        <p:spPr>
          <a:xfrm>
            <a:off x="457200" y="1651000"/>
            <a:ext cx="2546350" cy="1454150"/>
          </a:xfrm>
          <a:solidFill>
            <a:srgbClr val="D9D9D9"/>
          </a:solidFill>
        </p:spPr>
        <p:txBody>
          <a:bodyPr/>
          <a:lstStyle>
            <a:lvl1pPr>
              <a:defRPr sz="1000" i="1"/>
            </a:lvl1pPr>
          </a:lstStyle>
          <a:p>
            <a:endParaRPr lang="nl-NL" dirty="0"/>
          </a:p>
        </p:txBody>
      </p:sp>
      <p:sp>
        <p:nvSpPr>
          <p:cNvPr id="8" name="Tijdelijke aanduiding voor afbeelding 6"/>
          <p:cNvSpPr>
            <a:spLocks noGrp="1"/>
          </p:cNvSpPr>
          <p:nvPr>
            <p:ph type="pic" sz="quarter" idx="11"/>
          </p:nvPr>
        </p:nvSpPr>
        <p:spPr>
          <a:xfrm>
            <a:off x="3298825" y="1651000"/>
            <a:ext cx="2546350" cy="1454150"/>
          </a:xfrm>
          <a:solidFill>
            <a:srgbClr val="D9D9D9"/>
          </a:solidFill>
        </p:spPr>
        <p:txBody>
          <a:bodyPr/>
          <a:lstStyle>
            <a:lvl1pPr>
              <a:defRPr sz="1000" i="1"/>
            </a:lvl1pPr>
          </a:lstStyle>
          <a:p>
            <a:endParaRPr lang="nl-NL" dirty="0"/>
          </a:p>
        </p:txBody>
      </p:sp>
      <p:sp>
        <p:nvSpPr>
          <p:cNvPr id="9" name="Tijdelijke aanduiding voor afbeelding 6"/>
          <p:cNvSpPr>
            <a:spLocks noGrp="1"/>
          </p:cNvSpPr>
          <p:nvPr>
            <p:ph type="pic" sz="quarter" idx="12"/>
          </p:nvPr>
        </p:nvSpPr>
        <p:spPr>
          <a:xfrm>
            <a:off x="6140450" y="1651000"/>
            <a:ext cx="2546350" cy="1454150"/>
          </a:xfrm>
          <a:solidFill>
            <a:srgbClr val="D9D9D9"/>
          </a:solidFill>
        </p:spPr>
        <p:txBody>
          <a:bodyPr/>
          <a:lstStyle>
            <a:lvl1pPr>
              <a:defRPr sz="1000" i="1"/>
            </a:lvl1pPr>
          </a:lstStyle>
          <a:p>
            <a:endParaRPr lang="nl-NL" dirty="0"/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3275013"/>
            <a:ext cx="2546350" cy="525462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nl-NL" dirty="0" err="1"/>
              <a:t>Description</a:t>
            </a:r>
            <a:endParaRPr lang="nl-NL" dirty="0"/>
          </a:p>
        </p:txBody>
      </p:sp>
      <p:sp>
        <p:nvSpPr>
          <p:cNvPr id="12" name="Tijdelijke aanduiding voor tekst 10"/>
          <p:cNvSpPr>
            <a:spLocks noGrp="1"/>
          </p:cNvSpPr>
          <p:nvPr>
            <p:ph type="body" sz="quarter" idx="14" hasCustomPrompt="1"/>
          </p:nvPr>
        </p:nvSpPr>
        <p:spPr>
          <a:xfrm>
            <a:off x="3298825" y="3275013"/>
            <a:ext cx="2546350" cy="525462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nl-NL" dirty="0" err="1"/>
              <a:t>Description</a:t>
            </a:r>
            <a:endParaRPr lang="nl-NL" dirty="0"/>
          </a:p>
        </p:txBody>
      </p:sp>
      <p:sp>
        <p:nvSpPr>
          <p:cNvPr id="13" name="Tijdelijke aanduiding voor tekst 10"/>
          <p:cNvSpPr>
            <a:spLocks noGrp="1"/>
          </p:cNvSpPr>
          <p:nvPr>
            <p:ph type="body" sz="quarter" idx="15" hasCustomPrompt="1"/>
          </p:nvPr>
        </p:nvSpPr>
        <p:spPr>
          <a:xfrm>
            <a:off x="6140450" y="3275013"/>
            <a:ext cx="2546350" cy="525462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nl-NL" dirty="0" err="1"/>
              <a:t>Description</a:t>
            </a:r>
            <a:endParaRPr lang="nl-NL" dirty="0"/>
          </a:p>
        </p:txBody>
      </p:sp>
      <p:sp>
        <p:nvSpPr>
          <p:cNvPr id="18" name="Tijdelijke aanduiding voor illustratie 4"/>
          <p:cNvSpPr>
            <a:spLocks noGrp="1"/>
          </p:cNvSpPr>
          <p:nvPr>
            <p:ph type="clipArt" sz="quarter" idx="20" hasCustomPrompt="1"/>
          </p:nvPr>
        </p:nvSpPr>
        <p:spPr>
          <a:xfrm>
            <a:off x="0" y="0"/>
            <a:ext cx="117929" cy="1454451"/>
          </a:xfrm>
          <a:solidFill>
            <a:srgbClr val="088AE0"/>
          </a:solidFill>
          <a:ln>
            <a:noFill/>
          </a:ln>
        </p:spPr>
        <p:txBody>
          <a:bodyPr/>
          <a:lstStyle>
            <a:lvl1pPr>
              <a:defRPr sz="800"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15" name="Tijdelijke aanduiding voor tekst 10"/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4991213" y="2251188"/>
            <a:ext cx="1454151" cy="253773"/>
          </a:xfrm>
        </p:spPr>
        <p:txBody>
          <a:bodyPr anchor="ctr"/>
          <a:lstStyle>
            <a:lvl1pPr algn="l">
              <a:defRPr sz="800" i="1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enter </a:t>
            </a:r>
            <a:r>
              <a:rPr lang="nl-NL" dirty="0" err="1"/>
              <a:t>credits</a:t>
            </a:r>
            <a:endParaRPr lang="nl-NL" dirty="0"/>
          </a:p>
        </p:txBody>
      </p:sp>
      <p:sp>
        <p:nvSpPr>
          <p:cNvPr id="16" name="Tijdelijke aanduiding voor tekst 10"/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7832838" y="2251188"/>
            <a:ext cx="1454151" cy="253773"/>
          </a:xfrm>
        </p:spPr>
        <p:txBody>
          <a:bodyPr anchor="ctr"/>
          <a:lstStyle>
            <a:lvl1pPr algn="l">
              <a:defRPr sz="800" i="1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enter </a:t>
            </a:r>
            <a:r>
              <a:rPr lang="nl-NL" dirty="0" err="1"/>
              <a:t>credits</a:t>
            </a:r>
            <a:endParaRPr lang="nl-NL" dirty="0"/>
          </a:p>
        </p:txBody>
      </p:sp>
      <p:sp>
        <p:nvSpPr>
          <p:cNvPr id="17" name="Tijdelijke aanduiding voor tekst 10"/>
          <p:cNvSpPr>
            <a:spLocks noGrp="1"/>
          </p:cNvSpPr>
          <p:nvPr>
            <p:ph type="body" sz="quarter" idx="19" hasCustomPrompt="1"/>
          </p:nvPr>
        </p:nvSpPr>
        <p:spPr>
          <a:xfrm rot="16200000">
            <a:off x="2162061" y="2251188"/>
            <a:ext cx="1454151" cy="253773"/>
          </a:xfrm>
        </p:spPr>
        <p:txBody>
          <a:bodyPr anchor="ctr"/>
          <a:lstStyle>
            <a:lvl1pPr algn="l">
              <a:defRPr sz="800" i="1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enter </a:t>
            </a:r>
            <a:r>
              <a:rPr lang="nl-NL" dirty="0" err="1"/>
              <a:t>credits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57220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9" name="Tijdelijke aanduiding voor afbeelding 6"/>
          <p:cNvSpPr>
            <a:spLocks noGrp="1"/>
          </p:cNvSpPr>
          <p:nvPr>
            <p:ph type="pic" sz="quarter" idx="12"/>
          </p:nvPr>
        </p:nvSpPr>
        <p:spPr>
          <a:xfrm>
            <a:off x="4564529" y="1454451"/>
            <a:ext cx="4122271" cy="2438099"/>
          </a:xfrm>
          <a:solidFill>
            <a:srgbClr val="D9D9D9"/>
          </a:solidFill>
        </p:spPr>
        <p:txBody>
          <a:bodyPr/>
          <a:lstStyle>
            <a:lvl1pPr>
              <a:defRPr sz="1000" i="1"/>
            </a:lvl1pPr>
          </a:lstStyle>
          <a:p>
            <a:endParaRPr lang="nl-NL" dirty="0"/>
          </a:p>
        </p:txBody>
      </p:sp>
      <p:sp>
        <p:nvSpPr>
          <p:cNvPr id="18" name="Tijdelijke aanduiding voor illustratie 4"/>
          <p:cNvSpPr>
            <a:spLocks noGrp="1"/>
          </p:cNvSpPr>
          <p:nvPr>
            <p:ph type="clipArt" sz="quarter" idx="20" hasCustomPrompt="1"/>
          </p:nvPr>
        </p:nvSpPr>
        <p:spPr>
          <a:xfrm>
            <a:off x="0" y="0"/>
            <a:ext cx="117929" cy="1454451"/>
          </a:xfrm>
          <a:solidFill>
            <a:srgbClr val="088AE0"/>
          </a:solidFill>
          <a:ln>
            <a:noFill/>
          </a:ln>
        </p:spPr>
        <p:txBody>
          <a:bodyPr/>
          <a:lstStyle>
            <a:lvl1pPr>
              <a:defRPr sz="800"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16" name="Tijdelijke aanduiding voor tekst 10"/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6631102" y="2465500"/>
            <a:ext cx="4772025" cy="253773"/>
          </a:xfrm>
        </p:spPr>
        <p:txBody>
          <a:bodyPr anchor="ctr"/>
          <a:lstStyle>
            <a:lvl1pPr algn="l">
              <a:defRPr sz="800" b="0" i="1">
                <a:solidFill>
                  <a:srgbClr val="CCCCCC"/>
                </a:solidFill>
                <a:latin typeface="Calibri Light"/>
                <a:cs typeface="Calibri Ligh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enter </a:t>
            </a:r>
            <a:r>
              <a:rPr lang="nl-NL" dirty="0" err="1"/>
              <a:t>credits</a:t>
            </a:r>
            <a:endParaRPr lang="nl-NL" dirty="0"/>
          </a:p>
        </p:txBody>
      </p:sp>
      <p:sp>
        <p:nvSpPr>
          <p:cNvPr id="14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457200" y="1454451"/>
            <a:ext cx="3980329" cy="3169843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C3C3C"/>
                </a:solidFill>
              </a:defRPr>
            </a:lvl1pPr>
            <a:lvl2pPr>
              <a:defRPr sz="2400">
                <a:solidFill>
                  <a:srgbClr val="3C3C3C"/>
                </a:solidFill>
              </a:defRPr>
            </a:lvl2pPr>
            <a:lvl3pPr>
              <a:defRPr sz="2400">
                <a:solidFill>
                  <a:srgbClr val="3C3C3C"/>
                </a:solidFill>
              </a:defRPr>
            </a:lvl3pPr>
            <a:lvl4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Place content here……</a:t>
            </a:r>
          </a:p>
        </p:txBody>
      </p:sp>
    </p:spTree>
    <p:extLst>
      <p:ext uri="{BB962C8B-B14F-4D97-AF65-F5344CB8AC3E}">
        <p14:creationId xmlns:p14="http://schemas.microsoft.com/office/powerpoint/2010/main" val="1375359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3262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9B3223-9BE2-45CC-96F2-8F3C92144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DCDC7-FFAD-4BE1-A7E9-CE03DAA5C696}" type="datetimeFigureOut">
              <a:rPr lang="en-GB"/>
              <a:pPr>
                <a:defRPr/>
              </a:pPr>
              <a:t>11/11/2024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72BD0F-9667-44A7-B144-F42FF78E4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A27D50-296A-4EC9-867C-8F5FB161A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D0CF7-3591-462A-B7AF-AF0F43283E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0828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79BBF4-6BE3-400C-B55F-E5F9C6B2C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7178F-DB6F-47AE-993C-D59027DA4E53}" type="datetimeFigureOut">
              <a:rPr lang="en-GB"/>
              <a:pPr>
                <a:defRPr/>
              </a:pPr>
              <a:t>11/11/2024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440423-0C3B-4CAD-969C-B426891DD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04A28C-44B6-4C54-B012-4BC60C451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00FFB-80F5-45FA-86FA-F823BB73644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38952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596CF0-ED28-4BA0-AE90-A96238DB9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CBDC0-642C-4BD3-8939-298941D37BD9}" type="datetimeFigureOut">
              <a:rPr lang="en-GB"/>
              <a:pPr>
                <a:defRPr/>
              </a:pPr>
              <a:t>11/11/2024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C75FBE-A9B3-4593-B4F3-AC642DBE8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808C24-7080-4A5D-A131-AEDF5D2AB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C0A68-CB2F-437F-BDA6-3677E680FA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0764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504CCF8-E5C9-4809-846D-6412BA366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63A1A-5B58-49CA-BB12-52090B8F3865}" type="datetimeFigureOut">
              <a:rPr lang="en-GB"/>
              <a:pPr>
                <a:defRPr/>
              </a:pPr>
              <a:t>11/11/2024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4287B72-5AAC-4B87-8ABA-2A2BDD12B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74A1DC8-1E23-43FF-AE5C-FC9F90648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04A39-3A7F-4B36-8D41-F4C6ABC060D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38210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3F47BA0-628C-4B70-9745-B5BD0A4B0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493AB-11D1-4DA5-9CA1-377F18F9ACBE}" type="datetimeFigureOut">
              <a:rPr lang="en-GB"/>
              <a:pPr>
                <a:defRPr/>
              </a:pPr>
              <a:t>11/11/2024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3CC1E2C-61C3-4DDA-AB54-A46EC164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9E945FD-5B25-4502-96AE-60A884005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133A8-1EDB-410F-AB8B-B07ADE25C8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4184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367DD31-E2B7-4C7C-8EC2-8CAE4E4EF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7A93F-DE9D-4FBF-9FF2-6F3543A2EA51}" type="datetimeFigureOut">
              <a:rPr lang="en-GB"/>
              <a:pPr>
                <a:defRPr/>
              </a:pPr>
              <a:t>11/11/2024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90BB525-90B5-42F8-BC34-4CABD756C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FC2EF4B-45A9-41C2-B910-389E26A72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CEFF8-4AAB-4B9E-8FF0-F853BD08F82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0624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ACD989F-C160-4AC3-9FB8-7932A6861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D38A5-AC3D-4A23-AB2F-79264F60C060}" type="datetimeFigureOut">
              <a:rPr lang="en-GB"/>
              <a:pPr>
                <a:defRPr/>
              </a:pPr>
              <a:t>11/11/2024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5C4E32D-2015-43BD-B4BD-A94ED431F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05D3815-C219-4593-B93D-DD551ADC9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19B9B-CA2B-490E-A5A2-2001A98079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1022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mula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457200" y="1454451"/>
            <a:ext cx="8229599" cy="1010843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C3C3C"/>
                </a:solidFill>
              </a:defRPr>
            </a:lvl1pPr>
            <a:lvl2pPr>
              <a:defRPr sz="2400">
                <a:solidFill>
                  <a:srgbClr val="3C3C3C"/>
                </a:solidFill>
              </a:defRPr>
            </a:lvl2pPr>
            <a:lvl3pPr>
              <a:defRPr sz="2400">
                <a:solidFill>
                  <a:srgbClr val="3C3C3C"/>
                </a:solidFill>
              </a:defRPr>
            </a:lvl3pPr>
            <a:lvl4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err="1"/>
              <a:t>Discription</a:t>
            </a:r>
            <a:r>
              <a:rPr lang="en-US" dirty="0"/>
              <a:t> for the formulas could be placed here…</a:t>
            </a:r>
          </a:p>
        </p:txBody>
      </p:sp>
      <p:sp>
        <p:nvSpPr>
          <p:cNvPr id="6" name="Tijdelijke aanduiding voor illustratie 4"/>
          <p:cNvSpPr>
            <a:spLocks noGrp="1"/>
          </p:cNvSpPr>
          <p:nvPr>
            <p:ph type="clipArt" sz="quarter" idx="20" hasCustomPrompt="1"/>
          </p:nvPr>
        </p:nvSpPr>
        <p:spPr>
          <a:xfrm>
            <a:off x="0" y="0"/>
            <a:ext cx="117929" cy="1454451"/>
          </a:xfrm>
          <a:solidFill>
            <a:srgbClr val="088AE0"/>
          </a:solidFill>
          <a:ln>
            <a:noFill/>
          </a:ln>
        </p:spPr>
        <p:txBody>
          <a:bodyPr/>
          <a:lstStyle>
            <a:lvl1pPr>
              <a:defRPr sz="800"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21" hasCustomPrompt="1"/>
          </p:nvPr>
        </p:nvSpPr>
        <p:spPr>
          <a:xfrm>
            <a:off x="457201" y="2547938"/>
            <a:ext cx="3883212" cy="1643062"/>
          </a:xfrm>
          <a:solidFill>
            <a:srgbClr val="CCCCCC"/>
          </a:solidFill>
        </p:spPr>
        <p:txBody>
          <a:bodyPr lIns="180000" tIns="90000" rIns="180000" bIns="90000"/>
          <a:lstStyle>
            <a:lvl1pPr>
              <a:defRPr i="1"/>
            </a:lvl1pPr>
          </a:lstStyle>
          <a:p>
            <a:pPr lvl="0"/>
            <a:r>
              <a:rPr lang="nl-NL" dirty="0" err="1"/>
              <a:t>Example</a:t>
            </a:r>
            <a:r>
              <a:rPr lang="nl-NL" dirty="0"/>
              <a:t> tekst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formula</a:t>
            </a:r>
            <a:r>
              <a:rPr lang="nl-NL" dirty="0"/>
              <a:t> 1</a:t>
            </a:r>
          </a:p>
          <a:p>
            <a:pPr lvl="0"/>
            <a:r>
              <a:rPr lang="nl-NL" dirty="0" err="1"/>
              <a:t>Formula</a:t>
            </a:r>
            <a:r>
              <a:rPr lang="nl-NL" dirty="0"/>
              <a:t> </a:t>
            </a:r>
            <a:r>
              <a:rPr lang="nl-NL" dirty="0" err="1"/>
              <a:t>could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:</a:t>
            </a:r>
          </a:p>
          <a:p>
            <a:pPr lvl="0"/>
            <a:r>
              <a:rPr lang="nl-NL" dirty="0"/>
              <a:t>A + B = C</a:t>
            </a:r>
          </a:p>
        </p:txBody>
      </p:sp>
      <p:sp>
        <p:nvSpPr>
          <p:cNvPr id="7" name="Tijdelijke aanduiding voor tekst 4"/>
          <p:cNvSpPr>
            <a:spLocks noGrp="1"/>
          </p:cNvSpPr>
          <p:nvPr>
            <p:ph type="body" sz="quarter" idx="22" hasCustomPrompt="1"/>
          </p:nvPr>
        </p:nvSpPr>
        <p:spPr>
          <a:xfrm>
            <a:off x="4803587" y="2547938"/>
            <a:ext cx="3883212" cy="1643062"/>
          </a:xfrm>
          <a:solidFill>
            <a:srgbClr val="CCCCCC"/>
          </a:solidFill>
        </p:spPr>
        <p:txBody>
          <a:bodyPr lIns="180000" tIns="90000" rIns="180000" bIns="90000"/>
          <a:lstStyle>
            <a:lvl1pPr>
              <a:defRPr i="1"/>
            </a:lvl1pPr>
          </a:lstStyle>
          <a:p>
            <a:pPr lvl="0"/>
            <a:r>
              <a:rPr lang="nl-NL" dirty="0" err="1"/>
              <a:t>Example</a:t>
            </a:r>
            <a:r>
              <a:rPr lang="nl-NL" dirty="0"/>
              <a:t> tekst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formula</a:t>
            </a:r>
            <a:r>
              <a:rPr lang="nl-NL" dirty="0"/>
              <a:t> 2</a:t>
            </a:r>
          </a:p>
          <a:p>
            <a:pPr lvl="0"/>
            <a:r>
              <a:rPr lang="nl-NL" dirty="0" err="1"/>
              <a:t>Formula</a:t>
            </a:r>
            <a:r>
              <a:rPr lang="nl-NL" dirty="0"/>
              <a:t> </a:t>
            </a:r>
            <a:r>
              <a:rPr lang="nl-NL" dirty="0" err="1"/>
              <a:t>could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:</a:t>
            </a:r>
          </a:p>
          <a:p>
            <a:pPr lvl="0"/>
            <a:r>
              <a:rPr lang="nl-NL" dirty="0"/>
              <a:t>A + B = C</a:t>
            </a:r>
          </a:p>
        </p:txBody>
      </p:sp>
    </p:spTree>
    <p:extLst>
      <p:ext uri="{BB962C8B-B14F-4D97-AF65-F5344CB8AC3E}">
        <p14:creationId xmlns:p14="http://schemas.microsoft.com/office/powerpoint/2010/main" val="9766712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40EA167-2DDC-40A2-B76F-E4C4A4ADE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1E447-4DB4-4D6A-85BF-F507C5606864}" type="datetimeFigureOut">
              <a:rPr lang="en-GB"/>
              <a:pPr>
                <a:defRPr/>
              </a:pPr>
              <a:t>11/11/2024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2675282-F4C4-4223-B002-6EC598D7F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6321B0-346E-44E7-A673-EE3968FA5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0C244-BACF-4CA7-A178-F2BC8DBD7FB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25016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805DEE4-C92E-4AAA-98D2-31AE3FD5A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B8E37-9A5E-4FD6-B45D-5898DCFF731D}" type="datetimeFigureOut">
              <a:rPr lang="en-GB"/>
              <a:pPr>
                <a:defRPr/>
              </a:pPr>
              <a:t>11/11/2024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2050DCD-64DD-4E66-B0C6-57F327F64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8C0B7A-33C2-4D8D-A733-D3A88F667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F13D2-88A7-4E17-9F5F-D9F98C28518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4356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DA058-36F0-4F19-8585-864FDA728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553B4-0268-4B3F-B6B4-C4F4233306DA}" type="datetimeFigureOut">
              <a:rPr lang="en-GB"/>
              <a:pPr>
                <a:defRPr/>
              </a:pPr>
              <a:t>11/11/2024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38888C-DC55-4692-9492-988810F9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91E774-809B-4373-97D0-630F99024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7A86F-0967-4F0F-9F32-40F7ECA79CE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6170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C25CA-46A3-47BD-BF72-2E3FF8108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BB558-81AF-4035-9828-FBAE06975883}" type="datetimeFigureOut">
              <a:rPr lang="en-GB"/>
              <a:pPr>
                <a:defRPr/>
              </a:pPr>
              <a:t>11/11/2024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6523B-927B-489D-A8F9-A38624A1A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ED0344-FDFE-4C5B-8AD9-85F7AA705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B7A50-DF41-4199-B3E1-7A8C50F3E0C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68407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DAA2B-5B00-459D-BC3C-C8D9487C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97C6E-4340-4E9F-B3F5-DA1BB2E1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E6BF8-9B8C-402A-9DD3-004317B8C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6419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2CDCD-9622-4D34-A639-14E0E988F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13A46-79B9-422E-940C-BF1C497B5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250E6-F645-4732-B61A-868AF7F9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44879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96D53-9A72-4444-AC64-DD87A0576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5E3BF-1F7C-4829-955E-493EA3EC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580A2-EF67-4CFF-AA88-C9E94207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09806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BBCC8-906B-44DC-AE4A-DDE17F641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2FFAD-68EB-43C5-A6F3-7F600D25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49E3D-8B37-420D-83E6-5789D640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68587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58205-4C72-4ECE-9E2E-6F80BE49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00DFD0-7D9E-4F40-968F-98ED6814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EE6A27-4373-47DC-9FA2-882954879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3734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14741D-9811-4271-8CE3-3A82A934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011-3DF2-43DF-80F0-51F36936E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1F5DE-5A96-4A27-B4A8-7DB46F7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91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mula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457200" y="1454451"/>
            <a:ext cx="3980329" cy="3169843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C3C3C"/>
                </a:solidFill>
              </a:defRPr>
            </a:lvl1pPr>
            <a:lvl2pPr>
              <a:defRPr sz="2400">
                <a:solidFill>
                  <a:srgbClr val="3C3C3C"/>
                </a:solidFill>
              </a:defRPr>
            </a:lvl2pPr>
            <a:lvl3pPr>
              <a:defRPr sz="2400">
                <a:solidFill>
                  <a:srgbClr val="3C3C3C"/>
                </a:solidFill>
              </a:defRPr>
            </a:lvl3pPr>
            <a:lvl4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err="1"/>
              <a:t>Discription</a:t>
            </a:r>
            <a:r>
              <a:rPr lang="en-US" dirty="0"/>
              <a:t> for the formulas could be placed here…</a:t>
            </a:r>
          </a:p>
        </p:txBody>
      </p:sp>
      <p:sp>
        <p:nvSpPr>
          <p:cNvPr id="6" name="Tijdelijke aanduiding voor illustratie 4"/>
          <p:cNvSpPr>
            <a:spLocks noGrp="1"/>
          </p:cNvSpPr>
          <p:nvPr>
            <p:ph type="clipArt" sz="quarter" idx="20" hasCustomPrompt="1"/>
          </p:nvPr>
        </p:nvSpPr>
        <p:spPr>
          <a:xfrm>
            <a:off x="0" y="0"/>
            <a:ext cx="117929" cy="1454451"/>
          </a:xfrm>
          <a:solidFill>
            <a:srgbClr val="088AE0"/>
          </a:solidFill>
          <a:ln>
            <a:noFill/>
          </a:ln>
        </p:spPr>
        <p:txBody>
          <a:bodyPr/>
          <a:lstStyle>
            <a:lvl1pPr>
              <a:defRPr sz="800"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21" hasCustomPrompt="1"/>
          </p:nvPr>
        </p:nvSpPr>
        <p:spPr>
          <a:xfrm>
            <a:off x="4564529" y="1454451"/>
            <a:ext cx="4122270" cy="3169843"/>
          </a:xfrm>
          <a:solidFill>
            <a:srgbClr val="CCCCCC"/>
          </a:solidFill>
        </p:spPr>
        <p:txBody>
          <a:bodyPr lIns="180000" tIns="90000" rIns="180000" bIns="90000"/>
          <a:lstStyle>
            <a:lvl1pPr>
              <a:defRPr i="1"/>
            </a:lvl1pPr>
          </a:lstStyle>
          <a:p>
            <a:pPr lvl="0"/>
            <a:r>
              <a:rPr lang="nl-NL" dirty="0" err="1"/>
              <a:t>Example</a:t>
            </a:r>
            <a:r>
              <a:rPr lang="nl-NL" dirty="0"/>
              <a:t> tekst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formula</a:t>
            </a:r>
            <a:r>
              <a:rPr lang="nl-NL" dirty="0"/>
              <a:t> 1</a:t>
            </a:r>
          </a:p>
          <a:p>
            <a:pPr lvl="0"/>
            <a:r>
              <a:rPr lang="nl-NL" dirty="0" err="1"/>
              <a:t>Formula</a:t>
            </a:r>
            <a:r>
              <a:rPr lang="nl-NL" dirty="0"/>
              <a:t> </a:t>
            </a:r>
            <a:r>
              <a:rPr lang="nl-NL" dirty="0" err="1"/>
              <a:t>could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:</a:t>
            </a:r>
          </a:p>
          <a:p>
            <a:pPr lvl="0"/>
            <a:r>
              <a:rPr lang="nl-NL" dirty="0"/>
              <a:t>A + B = C</a:t>
            </a:r>
          </a:p>
          <a:p>
            <a:pPr lvl="0"/>
            <a:r>
              <a:rPr lang="nl-NL" dirty="0" err="1"/>
              <a:t>Etc</a:t>
            </a:r>
            <a:r>
              <a:rPr lang="nl-NL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5610394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D42D4E-EC37-4BB5-8B2E-9628FB31C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E90598-27B1-458A-A1D5-1404F7C8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0D081-2A8E-4B96-B282-C07AA284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66701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96C0BB-F812-42E4-B1CE-25BA162A2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BC48D-69A3-4980-9003-272D11334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91EA1-779A-4E46-9552-2420937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030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DF08B-9915-4442-9497-D8EB631A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A330-277B-4AB7-8047-1D9307E4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1864-0EC9-4400-87CA-3471C50C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30457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AEAA7-D40A-47EF-99EE-B39D6053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109A3-3AED-4F60-97C4-531823FF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25569-2A0F-4148-9C1D-495298A1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92390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D5C62-12EC-4611-BB85-909ACE953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BD584-5E3C-4596-B076-35D17D51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842F0-70DC-44EE-A2AE-55477D2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8442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inition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457200" y="1454451"/>
            <a:ext cx="3980329" cy="3169843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C3C3C"/>
                </a:solidFill>
              </a:defRPr>
            </a:lvl1pPr>
            <a:lvl2pPr>
              <a:defRPr sz="2400">
                <a:solidFill>
                  <a:srgbClr val="3C3C3C"/>
                </a:solidFill>
              </a:defRPr>
            </a:lvl2pPr>
            <a:lvl3pPr>
              <a:defRPr sz="2400">
                <a:solidFill>
                  <a:srgbClr val="3C3C3C"/>
                </a:solidFill>
              </a:defRPr>
            </a:lvl3pPr>
            <a:lvl4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err="1"/>
              <a:t>Discription</a:t>
            </a:r>
            <a:r>
              <a:rPr lang="en-US" dirty="0"/>
              <a:t> for the definitions could be placed here…</a:t>
            </a:r>
          </a:p>
        </p:txBody>
      </p:sp>
      <p:sp>
        <p:nvSpPr>
          <p:cNvPr id="6" name="Tijdelijke aanduiding voor illustratie 4"/>
          <p:cNvSpPr>
            <a:spLocks noGrp="1"/>
          </p:cNvSpPr>
          <p:nvPr>
            <p:ph type="clipArt" sz="quarter" idx="20" hasCustomPrompt="1"/>
          </p:nvPr>
        </p:nvSpPr>
        <p:spPr>
          <a:xfrm>
            <a:off x="0" y="0"/>
            <a:ext cx="117929" cy="1454451"/>
          </a:xfrm>
          <a:solidFill>
            <a:srgbClr val="088AE0"/>
          </a:solidFill>
          <a:ln>
            <a:noFill/>
          </a:ln>
        </p:spPr>
        <p:txBody>
          <a:bodyPr/>
          <a:lstStyle>
            <a:lvl1pPr>
              <a:defRPr sz="800"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21" hasCustomPrompt="1"/>
          </p:nvPr>
        </p:nvSpPr>
        <p:spPr>
          <a:xfrm>
            <a:off x="4564529" y="1454451"/>
            <a:ext cx="4122270" cy="3169843"/>
          </a:xfrm>
          <a:solidFill>
            <a:srgbClr val="F09E01"/>
          </a:solidFill>
        </p:spPr>
        <p:txBody>
          <a:bodyPr lIns="180000" tIns="90000" rIns="180000" bIns="90000"/>
          <a:lstStyle>
            <a:lvl1pPr>
              <a:defRPr i="0"/>
            </a:lvl1pPr>
          </a:lstStyle>
          <a:p>
            <a:pPr lvl="0"/>
            <a:r>
              <a:rPr lang="nl-NL" dirty="0" err="1"/>
              <a:t>Place</a:t>
            </a:r>
            <a:r>
              <a:rPr lang="nl-NL" dirty="0"/>
              <a:t> </a:t>
            </a:r>
            <a:r>
              <a:rPr lang="nl-NL" dirty="0" err="1"/>
              <a:t>definition</a:t>
            </a:r>
            <a:r>
              <a:rPr lang="nl-NL" dirty="0"/>
              <a:t> </a:t>
            </a:r>
            <a:r>
              <a:rPr lang="nl-NL" dirty="0" err="1"/>
              <a:t>here</a:t>
            </a:r>
            <a:r>
              <a:rPr lang="nl-NL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662174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inition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457200" y="1454451"/>
            <a:ext cx="8229599" cy="1010843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C3C3C"/>
                </a:solidFill>
              </a:defRPr>
            </a:lvl1pPr>
            <a:lvl2pPr>
              <a:defRPr sz="2400">
                <a:solidFill>
                  <a:srgbClr val="3C3C3C"/>
                </a:solidFill>
              </a:defRPr>
            </a:lvl2pPr>
            <a:lvl3pPr>
              <a:defRPr sz="2400">
                <a:solidFill>
                  <a:srgbClr val="3C3C3C"/>
                </a:solidFill>
              </a:defRPr>
            </a:lvl3pPr>
            <a:lvl4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err="1"/>
              <a:t>Discription</a:t>
            </a:r>
            <a:r>
              <a:rPr lang="en-US" dirty="0"/>
              <a:t> for the definitions could be placed here…</a:t>
            </a:r>
          </a:p>
        </p:txBody>
      </p:sp>
      <p:sp>
        <p:nvSpPr>
          <p:cNvPr id="6" name="Tijdelijke aanduiding voor illustratie 4"/>
          <p:cNvSpPr>
            <a:spLocks noGrp="1"/>
          </p:cNvSpPr>
          <p:nvPr>
            <p:ph type="clipArt" sz="quarter" idx="20" hasCustomPrompt="1"/>
          </p:nvPr>
        </p:nvSpPr>
        <p:spPr>
          <a:xfrm>
            <a:off x="0" y="0"/>
            <a:ext cx="117929" cy="1454451"/>
          </a:xfrm>
          <a:solidFill>
            <a:srgbClr val="088AE0"/>
          </a:solidFill>
          <a:ln>
            <a:noFill/>
          </a:ln>
        </p:spPr>
        <p:txBody>
          <a:bodyPr/>
          <a:lstStyle>
            <a:lvl1pPr>
              <a:defRPr sz="800"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21" hasCustomPrompt="1"/>
          </p:nvPr>
        </p:nvSpPr>
        <p:spPr>
          <a:xfrm>
            <a:off x="457201" y="2547938"/>
            <a:ext cx="3883212" cy="1643062"/>
          </a:xfrm>
          <a:solidFill>
            <a:schemeClr val="accent3"/>
          </a:solidFill>
        </p:spPr>
        <p:txBody>
          <a:bodyPr lIns="180000" tIns="90000" rIns="180000" bIns="90000"/>
          <a:lstStyle>
            <a:lvl1pPr>
              <a:defRPr b="0" i="0"/>
            </a:lvl1pPr>
          </a:lstStyle>
          <a:p>
            <a:pPr lvl="0"/>
            <a:r>
              <a:rPr lang="nl-NL" dirty="0" err="1"/>
              <a:t>Place</a:t>
            </a:r>
            <a:r>
              <a:rPr lang="nl-NL" dirty="0"/>
              <a:t> </a:t>
            </a:r>
            <a:r>
              <a:rPr lang="nl-NL" dirty="0" err="1"/>
              <a:t>definition</a:t>
            </a:r>
            <a:r>
              <a:rPr lang="nl-NL" dirty="0"/>
              <a:t> </a:t>
            </a:r>
            <a:r>
              <a:rPr lang="nl-NL" dirty="0" err="1"/>
              <a:t>here</a:t>
            </a:r>
            <a:r>
              <a:rPr lang="nl-NL" dirty="0"/>
              <a:t>…</a:t>
            </a:r>
          </a:p>
        </p:txBody>
      </p:sp>
      <p:sp>
        <p:nvSpPr>
          <p:cNvPr id="7" name="Tijdelijke aanduiding voor tekst 4"/>
          <p:cNvSpPr>
            <a:spLocks noGrp="1"/>
          </p:cNvSpPr>
          <p:nvPr>
            <p:ph type="body" sz="quarter" idx="22" hasCustomPrompt="1"/>
          </p:nvPr>
        </p:nvSpPr>
        <p:spPr>
          <a:xfrm>
            <a:off x="4803587" y="2547938"/>
            <a:ext cx="3883212" cy="1643062"/>
          </a:xfrm>
          <a:solidFill>
            <a:schemeClr val="accent3"/>
          </a:solidFill>
        </p:spPr>
        <p:txBody>
          <a:bodyPr lIns="180000" tIns="90000" rIns="180000" bIns="90000"/>
          <a:lstStyle>
            <a:lvl1pPr>
              <a:defRPr i="0"/>
            </a:lvl1pPr>
          </a:lstStyle>
          <a:p>
            <a:pPr lvl="0"/>
            <a:r>
              <a:rPr lang="nl-NL" dirty="0" err="1"/>
              <a:t>Place</a:t>
            </a:r>
            <a:r>
              <a:rPr lang="nl-NL" dirty="0"/>
              <a:t> </a:t>
            </a:r>
            <a:r>
              <a:rPr lang="nl-NL" dirty="0" err="1"/>
              <a:t>definition</a:t>
            </a:r>
            <a:r>
              <a:rPr lang="nl-NL" dirty="0"/>
              <a:t> </a:t>
            </a:r>
            <a:r>
              <a:rPr lang="nl-NL" dirty="0" err="1"/>
              <a:t>here</a:t>
            </a:r>
            <a:r>
              <a:rPr lang="nl-NL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319819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+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rtlCol="0">
            <a:noAutofit/>
          </a:bodyPr>
          <a:lstStyle>
            <a:lvl1pPr>
              <a:defRPr sz="1200" i="1"/>
            </a:lvl1pPr>
          </a:lstStyle>
          <a:p>
            <a:pPr lvl="0"/>
            <a:endParaRPr lang="nl-NL" noProof="0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1117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6" name="Tijdelijke aanduiding voor tekst 10"/>
          <p:cNvSpPr>
            <a:spLocks noGrp="1"/>
          </p:cNvSpPr>
          <p:nvPr>
            <p:ph type="body" sz="quarter" idx="19" hasCustomPrompt="1"/>
          </p:nvPr>
        </p:nvSpPr>
        <p:spPr>
          <a:xfrm rot="16200000">
            <a:off x="6616588" y="2480015"/>
            <a:ext cx="4801054" cy="253773"/>
          </a:xfrm>
        </p:spPr>
        <p:txBody>
          <a:bodyPr anchor="ctr"/>
          <a:lstStyle>
            <a:lvl1pPr algn="l">
              <a:defRPr sz="1000" b="0" i="1">
                <a:solidFill>
                  <a:schemeClr val="bg1">
                    <a:lumMod val="75000"/>
                  </a:schemeClr>
                </a:solidFill>
                <a:latin typeface="Calibri Light"/>
                <a:cs typeface="Calibri Ligh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enter </a:t>
            </a:r>
            <a:r>
              <a:rPr lang="nl-NL" dirty="0" err="1"/>
              <a:t>credits</a:t>
            </a:r>
            <a:endParaRPr lang="nl-N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rtlCol="0">
            <a:noAutofit/>
          </a:bodyPr>
          <a:lstStyle>
            <a:lvl1pPr>
              <a:defRPr sz="1200" i="1"/>
            </a:lvl1pPr>
          </a:lstStyle>
          <a:p>
            <a:pPr lvl="0"/>
            <a:endParaRPr lang="nl-NL" noProof="0" dirty="0"/>
          </a:p>
        </p:txBody>
      </p:sp>
      <p:sp>
        <p:nvSpPr>
          <p:cNvPr id="6" name="Tijdelijke aanduiding voor tekst 10"/>
          <p:cNvSpPr>
            <a:spLocks noGrp="1"/>
          </p:cNvSpPr>
          <p:nvPr>
            <p:ph type="body" sz="quarter" idx="19" hasCustomPrompt="1"/>
          </p:nvPr>
        </p:nvSpPr>
        <p:spPr>
          <a:xfrm rot="16200000">
            <a:off x="6616588" y="2480015"/>
            <a:ext cx="4801054" cy="253773"/>
          </a:xfrm>
        </p:spPr>
        <p:txBody>
          <a:bodyPr anchor="ctr"/>
          <a:lstStyle>
            <a:lvl1pPr algn="l">
              <a:defRPr sz="1000" b="0" i="1">
                <a:solidFill>
                  <a:schemeClr val="bg1">
                    <a:lumMod val="75000"/>
                  </a:schemeClr>
                </a:solidFill>
                <a:latin typeface="Calibri Light"/>
                <a:cs typeface="Calibri Ligh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enter </a:t>
            </a:r>
            <a:r>
              <a:rPr lang="nl-NL" dirty="0" err="1"/>
              <a:t>credits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18577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sz="quarter" idx="20" hasCustomPrompt="1"/>
          </p:nvPr>
        </p:nvSpPr>
        <p:spPr>
          <a:xfrm>
            <a:off x="433295" y="1636058"/>
            <a:ext cx="2309906" cy="1322388"/>
          </a:xfrm>
        </p:spPr>
        <p:txBody>
          <a:bodyPr/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1.1</a:t>
            </a:r>
          </a:p>
        </p:txBody>
      </p:sp>
      <p:cxnSp>
        <p:nvCxnSpPr>
          <p:cNvPr id="8" name="Rechte verbindingslijn 7"/>
          <p:cNvCxnSpPr/>
          <p:nvPr userDrawn="1"/>
        </p:nvCxnSpPr>
        <p:spPr>
          <a:xfrm>
            <a:off x="2743200" y="1492377"/>
            <a:ext cx="0" cy="1600001"/>
          </a:xfrm>
          <a:prstGeom prst="line">
            <a:avLst/>
          </a:prstGeom>
          <a:ln>
            <a:solidFill>
              <a:srgbClr val="7F7F7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jdelijke aanduiding voor tekst 9"/>
          <p:cNvSpPr>
            <a:spLocks noGrp="1"/>
          </p:cNvSpPr>
          <p:nvPr>
            <p:ph type="body" sz="quarter" idx="21" hasCustomPrompt="1"/>
          </p:nvPr>
        </p:nvSpPr>
        <p:spPr>
          <a:xfrm>
            <a:off x="3344863" y="1265238"/>
            <a:ext cx="5096902" cy="1939925"/>
          </a:xfrm>
        </p:spPr>
        <p:txBody>
          <a:bodyPr anchor="ctr"/>
          <a:lstStyle>
            <a:lvl1pPr>
              <a:defRPr sz="4000">
                <a:solidFill>
                  <a:schemeClr val="bg1"/>
                </a:solidFill>
                <a:latin typeface="Calibri Light"/>
                <a:cs typeface="Calibri Light"/>
              </a:defRPr>
            </a:lvl1pPr>
          </a:lstStyle>
          <a:p>
            <a:r>
              <a:rPr lang="nl-NL" sz="4000" dirty="0" err="1">
                <a:solidFill>
                  <a:schemeClr val="bg1"/>
                </a:solidFill>
                <a:latin typeface="Calibri Light"/>
                <a:cs typeface="Calibri Light"/>
              </a:rPr>
              <a:t>Clearly</a:t>
            </a:r>
            <a:r>
              <a:rPr lang="nl-NL" sz="4000" dirty="0">
                <a:solidFill>
                  <a:schemeClr val="bg1"/>
                </a:solidFill>
                <a:latin typeface="Calibri Light"/>
                <a:cs typeface="Calibri Light"/>
              </a:rPr>
              <a:t> </a:t>
            </a:r>
            <a:r>
              <a:rPr lang="nl-NL" sz="4000" dirty="0" err="1">
                <a:solidFill>
                  <a:schemeClr val="bg1"/>
                </a:solidFill>
                <a:latin typeface="Calibri Light"/>
                <a:cs typeface="Calibri Light"/>
              </a:rPr>
              <a:t>changing</a:t>
            </a:r>
            <a:r>
              <a:rPr lang="nl-NL" sz="4000" dirty="0">
                <a:solidFill>
                  <a:schemeClr val="bg1"/>
                </a:solidFill>
                <a:latin typeface="Calibri Light"/>
                <a:cs typeface="Calibri Light"/>
              </a:rPr>
              <a:t> the subject, </a:t>
            </a:r>
            <a:r>
              <a:rPr lang="nl-NL" sz="4000" dirty="0" err="1">
                <a:solidFill>
                  <a:schemeClr val="bg1"/>
                </a:solidFill>
                <a:latin typeface="Calibri Light"/>
                <a:cs typeface="Calibri Light"/>
              </a:rPr>
              <a:t>rounding</a:t>
            </a:r>
            <a:r>
              <a:rPr lang="nl-NL" sz="4000" dirty="0">
                <a:solidFill>
                  <a:schemeClr val="bg1"/>
                </a:solidFill>
                <a:latin typeface="Calibri Light"/>
                <a:cs typeface="Calibri Light"/>
              </a:rPr>
              <a:t> up or draw attention.</a:t>
            </a:r>
          </a:p>
        </p:txBody>
      </p:sp>
    </p:spTree>
    <p:extLst>
      <p:ext uri="{BB962C8B-B14F-4D97-AF65-F5344CB8AC3E}">
        <p14:creationId xmlns:p14="http://schemas.microsoft.com/office/powerpoint/2010/main" val="3072238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No index nr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Rechte verbindingslijn 7"/>
          <p:cNvCxnSpPr/>
          <p:nvPr userDrawn="1"/>
        </p:nvCxnSpPr>
        <p:spPr>
          <a:xfrm>
            <a:off x="1570318" y="1492377"/>
            <a:ext cx="0" cy="1600001"/>
          </a:xfrm>
          <a:prstGeom prst="line">
            <a:avLst/>
          </a:prstGeom>
          <a:ln>
            <a:solidFill>
              <a:srgbClr val="7F7F7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jdelijke aanduiding voor tekst 9"/>
          <p:cNvSpPr>
            <a:spLocks noGrp="1"/>
          </p:cNvSpPr>
          <p:nvPr>
            <p:ph type="body" sz="quarter" idx="21" hasCustomPrompt="1"/>
          </p:nvPr>
        </p:nvSpPr>
        <p:spPr>
          <a:xfrm>
            <a:off x="1905000" y="1265238"/>
            <a:ext cx="6521823" cy="1939925"/>
          </a:xfrm>
        </p:spPr>
        <p:txBody>
          <a:bodyPr anchor="ctr"/>
          <a:lstStyle>
            <a:lvl1pPr>
              <a:defRPr sz="4000">
                <a:solidFill>
                  <a:schemeClr val="bg1"/>
                </a:solidFill>
                <a:latin typeface="Calibri Light"/>
                <a:cs typeface="Calibri Light"/>
              </a:defRPr>
            </a:lvl1pPr>
          </a:lstStyle>
          <a:p>
            <a:r>
              <a:rPr lang="nl-NL" sz="4000" dirty="0" err="1">
                <a:solidFill>
                  <a:schemeClr val="bg1"/>
                </a:solidFill>
                <a:latin typeface="Calibri Light"/>
                <a:cs typeface="Calibri Light"/>
              </a:rPr>
              <a:t>Clearly</a:t>
            </a:r>
            <a:r>
              <a:rPr lang="nl-NL" sz="4000" dirty="0">
                <a:solidFill>
                  <a:schemeClr val="bg1"/>
                </a:solidFill>
                <a:latin typeface="Calibri Light"/>
                <a:cs typeface="Calibri Light"/>
              </a:rPr>
              <a:t> </a:t>
            </a:r>
            <a:r>
              <a:rPr lang="nl-NL" sz="4000" dirty="0" err="1">
                <a:solidFill>
                  <a:schemeClr val="bg1"/>
                </a:solidFill>
                <a:latin typeface="Calibri Light"/>
                <a:cs typeface="Calibri Light"/>
              </a:rPr>
              <a:t>changing</a:t>
            </a:r>
            <a:r>
              <a:rPr lang="nl-NL" sz="4000" dirty="0">
                <a:solidFill>
                  <a:schemeClr val="bg1"/>
                </a:solidFill>
                <a:latin typeface="Calibri Light"/>
                <a:cs typeface="Calibri Light"/>
              </a:rPr>
              <a:t> the subject, </a:t>
            </a:r>
            <a:r>
              <a:rPr lang="nl-NL" sz="4000" dirty="0" err="1">
                <a:solidFill>
                  <a:schemeClr val="bg1"/>
                </a:solidFill>
                <a:latin typeface="Calibri Light"/>
                <a:cs typeface="Calibri Light"/>
              </a:rPr>
              <a:t>rounding</a:t>
            </a:r>
            <a:r>
              <a:rPr lang="nl-NL" sz="4000" dirty="0">
                <a:solidFill>
                  <a:schemeClr val="bg1"/>
                </a:solidFill>
                <a:latin typeface="Calibri Light"/>
                <a:cs typeface="Calibri Light"/>
              </a:rPr>
              <a:t> up or draw attention.</a:t>
            </a:r>
          </a:p>
        </p:txBody>
      </p:sp>
    </p:spTree>
    <p:extLst>
      <p:ext uri="{BB962C8B-B14F-4D97-AF65-F5344CB8AC3E}">
        <p14:creationId xmlns:p14="http://schemas.microsoft.com/office/powerpoint/2010/main" val="2729678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 err="1"/>
              <a:t>This</a:t>
            </a:r>
            <a:r>
              <a:rPr lang="nl-NL" dirty="0"/>
              <a:t> is </a:t>
            </a:r>
            <a:r>
              <a:rPr lang="nl-NL" dirty="0" err="1"/>
              <a:t>considered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a </a:t>
            </a:r>
            <a:r>
              <a:rPr lang="nl-NL" dirty="0" err="1"/>
              <a:t>very</a:t>
            </a:r>
            <a:r>
              <a:rPr lang="nl-NL" dirty="0"/>
              <a:t> long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a </a:t>
            </a:r>
            <a:r>
              <a:rPr lang="nl-NL" dirty="0" err="1"/>
              <a:t>powerpoint</a:t>
            </a:r>
            <a:r>
              <a:rPr lang="nl-NL" dirty="0"/>
              <a:t> </a:t>
            </a:r>
            <a:r>
              <a:rPr lang="nl-NL" dirty="0" err="1"/>
              <a:t>presentation</a:t>
            </a:r>
            <a:endParaRPr lang="nl-NL" dirty="0"/>
          </a:p>
        </p:txBody>
      </p:sp>
      <p:sp>
        <p:nvSpPr>
          <p:cNvPr id="1027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457200" y="1454150"/>
            <a:ext cx="822960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Edit the style of the model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96A3EDC-0072-4FE0-8A39-E83CBE50CBAC}" type="datetimeFigureOut">
              <a:rPr lang="nl-NL"/>
              <a:pPr>
                <a:defRPr/>
              </a:pPr>
              <a:t>11-11-2024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01556A-55D9-4640-A2E4-9741982061DE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9" name="Tijdelijke aanduiding voor dianummer 5"/>
          <p:cNvSpPr txBox="1">
            <a:spLocks/>
          </p:cNvSpPr>
          <p:nvPr userDrawn="1"/>
        </p:nvSpPr>
        <p:spPr>
          <a:xfrm>
            <a:off x="8820152" y="0"/>
            <a:ext cx="323848" cy="183355"/>
          </a:xfrm>
          <a:prstGeom prst="rect">
            <a:avLst/>
          </a:prstGeom>
        </p:spPr>
        <p:txBody>
          <a:bodyPr vert="horz" lIns="36000" tIns="0" rIns="36000" bIns="0" rtlCol="0" anchor="t" anchorCtr="0"/>
          <a:lstStyle>
            <a:defPPr>
              <a:defRPr lang="nl-NL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4A01556A-55D9-4640-A2E4-9741982061DE}" type="slidenum">
              <a:rPr lang="nl-NL" sz="600" smtClean="0">
                <a:solidFill>
                  <a:schemeClr val="bg1">
                    <a:lumMod val="75000"/>
                    <a:alpha val="50000"/>
                  </a:schemeClr>
                </a:solidFill>
              </a:rPr>
              <a:pPr>
                <a:defRPr/>
              </a:pPr>
              <a:t>‹#›</a:t>
            </a:fld>
            <a:endParaRPr lang="nl-NL" sz="600" dirty="0">
              <a:solidFill>
                <a:schemeClr val="bg1">
                  <a:lumMod val="75000"/>
                  <a:alpha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3" r:id="rId2"/>
    <p:sldLayoutId id="2147483664" r:id="rId3"/>
    <p:sldLayoutId id="2147483666" r:id="rId4"/>
    <p:sldLayoutId id="2147483665" r:id="rId5"/>
    <p:sldLayoutId id="2147483655" r:id="rId6"/>
    <p:sldLayoutId id="2147483659" r:id="rId7"/>
    <p:sldLayoutId id="2147483660" r:id="rId8"/>
    <p:sldLayoutId id="2147483662" r:id="rId9"/>
    <p:sldLayoutId id="2147483658" r:id="rId10"/>
    <p:sldLayoutId id="2147483667" r:id="rId11"/>
    <p:sldLayoutId id="2147483668" r:id="rId12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400" b="0" i="0" kern="1200">
          <a:solidFill>
            <a:srgbClr val="088AE0"/>
          </a:solidFill>
          <a:latin typeface="Calibri Light"/>
          <a:ea typeface="+mj-ea"/>
          <a:cs typeface="Calibri Light"/>
        </a:defRPr>
      </a:lvl1pPr>
      <a:lvl2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9pPr>
    </p:titleStyle>
    <p:bodyStyle>
      <a:lvl1pPr indent="-342900" algn="l" defTabSz="457200" rtl="0" fontAlgn="base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3C3C3C"/>
          </a:solidFill>
          <a:latin typeface="Calibri"/>
          <a:ea typeface="+mn-ea"/>
          <a:cs typeface="Calibri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3C3C3C"/>
          </a:solidFill>
          <a:latin typeface="Calibri"/>
          <a:ea typeface="+mn-ea"/>
          <a:cs typeface="Calibri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3C3C3C"/>
          </a:solidFill>
          <a:latin typeface="Calibri"/>
          <a:ea typeface="+mn-ea"/>
          <a:cs typeface="Calibri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Tahoma"/>
          <a:ea typeface="+mn-ea"/>
          <a:cs typeface="Tahom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Tahoma"/>
          <a:ea typeface="+mn-ea"/>
          <a:cs typeface="Tahom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47D41A7-3354-4AD6-AD4E-7F9DB0540C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7FC4A8B7-5C37-4A7E-83AC-11AA427346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6E0C7F6-BCA6-472A-A7EF-AC3CC0E29732}" type="datetimeFigureOut">
              <a:rPr lang="en-GB"/>
              <a:pPr>
                <a:defRPr/>
              </a:pPr>
              <a:t>11/11/2024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5DA0DF0-8E2C-470C-9C5E-BDD73F65AD9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754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80FD12-FA8C-4380-89C3-2B807441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C3CA6-9501-4132-97B1-2F1DF4C39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9619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.tif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24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microsoft.com/office/2007/relationships/media" Target="../media/media2.mp4"/><Relationship Id="rId7" Type="http://schemas.openxmlformats.org/officeDocument/2006/relationships/image" Target="../media/image3.ti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2.mp4"/><Relationship Id="rId9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3.tif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emf"/><Relationship Id="rId4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tif"/><Relationship Id="rId7" Type="http://schemas.openxmlformats.org/officeDocument/2006/relationships/hyperlink" Target="http://www.wgs.nl/aspx/get.aspx?xdl=/views/salland/xdl/page&amp;PosIdt=00000360&amp;ItmIdt=00000150&amp;SitIdt=00000002&amp;VarIdt=00000002&amp;src=kopie2vandeventer2.jpg&amp;popup=pictur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0">
            <a:extLst>
              <a:ext uri="{FF2B5EF4-FFF2-40B4-BE49-F238E27FC236}">
                <a16:creationId xmlns:a16="http://schemas.microsoft.com/office/drawing/2014/main" id="{DB1F3927-A757-40CE-838A-67055DB7F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0531" y="642938"/>
            <a:ext cx="4643438" cy="205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>
              <a:defRPr/>
            </a:pPr>
            <a:r>
              <a:rPr lang="en-US" altLang="en-US" sz="1050" dirty="0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Roboto Slab" pitchFamily="2" charset="0"/>
              </a:rPr>
              <a:t>Course on Aerobic Granular Sludge</a:t>
            </a:r>
            <a:endParaRPr lang="en-US" altLang="en-US" sz="1050" dirty="0">
              <a:solidFill>
                <a:srgbClr val="000000"/>
              </a:solidFill>
              <a:latin typeface="Roboto Slab" pitchFamily="2" charset="0"/>
              <a:ea typeface="Roboto Slab" pitchFamily="2" charset="0"/>
              <a:cs typeface="Roboto Slab" pitchFamily="2" charset="0"/>
            </a:endParaRPr>
          </a:p>
          <a:p>
            <a:pPr defTabSz="685800">
              <a:defRPr/>
            </a:pPr>
            <a:endParaRPr lang="en-US" altLang="en-US" sz="2700" dirty="0">
              <a:solidFill>
                <a:srgbClr val="000000"/>
              </a:solidFill>
              <a:latin typeface="Roboto Slab" pitchFamily="2" charset="0"/>
              <a:ea typeface="Roboto Slab" pitchFamily="2" charset="0"/>
              <a:cs typeface="Roboto Slab" pitchFamily="2" charset="0"/>
            </a:endParaRPr>
          </a:p>
          <a:p>
            <a:pPr defTabSz="685800">
              <a:defRPr/>
            </a:pPr>
            <a:r>
              <a:rPr lang="en-US" altLang="en-US" sz="27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  <a:cs typeface="Roboto Slab" pitchFamily="2" charset="0"/>
              </a:rPr>
              <a:t>Aerobic Granular Sludge</a:t>
            </a:r>
          </a:p>
          <a:p>
            <a:pPr defTabSz="685800">
              <a:defRPr/>
            </a:pPr>
            <a:r>
              <a:rPr lang="en-US" altLang="en-US" sz="21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  <a:cs typeface="Roboto Slab" pitchFamily="2" charset="0"/>
              </a:rPr>
              <a:t>Introduction</a:t>
            </a:r>
          </a:p>
          <a:p>
            <a:pPr defTabSz="685800">
              <a:defRPr/>
            </a:pPr>
            <a:endParaRPr lang="en-US" altLang="en-US" sz="2700" dirty="0">
              <a:solidFill>
                <a:srgbClr val="000000"/>
              </a:solidFill>
              <a:latin typeface="Roboto Slab" pitchFamily="2" charset="0"/>
              <a:ea typeface="Roboto Slab" pitchFamily="2" charset="0"/>
              <a:cs typeface="Roboto Slab" pitchFamily="2" charset="0"/>
            </a:endParaRPr>
          </a:p>
          <a:p>
            <a:pPr defTabSz="685800">
              <a:defRPr/>
            </a:pPr>
            <a:r>
              <a:rPr lang="en-US" altLang="en-US" sz="15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  <a:cs typeface="Roboto Slab" pitchFamily="2" charset="0"/>
              </a:rPr>
              <a:t>Mark C.M. van Loosdrecht</a:t>
            </a:r>
          </a:p>
        </p:txBody>
      </p:sp>
      <p:pic>
        <p:nvPicPr>
          <p:cNvPr id="5123" name="Picture 1">
            <a:extLst>
              <a:ext uri="{FF2B5EF4-FFF2-40B4-BE49-F238E27FC236}">
                <a16:creationId xmlns:a16="http://schemas.microsoft.com/office/drawing/2014/main" id="{C04E9DC3-6724-48C1-B475-EB1D41E69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075" y="4182666"/>
            <a:ext cx="1179910" cy="6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8004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595199" y="240725"/>
            <a:ext cx="8189347" cy="993775"/>
          </a:xfrm>
        </p:spPr>
        <p:txBody>
          <a:bodyPr/>
          <a:lstStyle/>
          <a:p>
            <a:pPr>
              <a:defRPr/>
            </a:pPr>
            <a:r>
              <a:rPr lang="nl-NL" altLang="en-US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Reaction </a:t>
            </a:r>
            <a:r>
              <a:rPr lang="en-US" altLang="en-US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-</a:t>
            </a:r>
            <a:r>
              <a:rPr lang="nl-NL" altLang="en-US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 diffusion </a:t>
            </a:r>
            <a:br>
              <a:rPr lang="nl-NL" altLang="en-US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US" altLang="en-US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-</a:t>
            </a:r>
            <a:r>
              <a:rPr lang="nl-NL" altLang="en-US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 growth process</a:t>
            </a: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595199" y="1362508"/>
            <a:ext cx="5065468" cy="3182323"/>
            <a:chOff x="336" y="432"/>
            <a:chExt cx="5328" cy="3701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7" y="3312"/>
              <a:ext cx="3016" cy="8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7" y="2400"/>
              <a:ext cx="3016" cy="8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8" y="1480"/>
              <a:ext cx="3016" cy="8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8" y="576"/>
              <a:ext cx="3016" cy="8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Line 9"/>
            <p:cNvSpPr>
              <a:spLocks noChangeAspect="1" noChangeShapeType="1"/>
            </p:cNvSpPr>
            <p:nvPr/>
          </p:nvSpPr>
          <p:spPr bwMode="auto">
            <a:xfrm rot="-5400000">
              <a:off x="751" y="2256"/>
              <a:ext cx="3648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650"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13" name="Text Box 10"/>
            <p:cNvSpPr txBox="1">
              <a:spLocks noChangeAspect="1" noChangeArrowheads="1"/>
            </p:cNvSpPr>
            <p:nvPr/>
          </p:nvSpPr>
          <p:spPr bwMode="auto">
            <a:xfrm rot="16200000">
              <a:off x="1479" y="2204"/>
              <a:ext cx="194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buClrTx/>
                <a:buFontTx/>
                <a:buNone/>
              </a:pPr>
              <a:r>
                <a:rPr lang="en-US" altLang="en-US" sz="1200" dirty="0">
                  <a:latin typeface="Roboto Slab" pitchFamily="2" charset="0"/>
                  <a:ea typeface="Roboto Slab" pitchFamily="2" charset="0"/>
                </a:rPr>
                <a:t>Substrate  limitation</a:t>
              </a:r>
            </a:p>
          </p:txBody>
        </p:sp>
        <p:pic>
          <p:nvPicPr>
            <p:cNvPr id="14" name="Picture 1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21" r="16577"/>
            <a:stretch>
              <a:fillRect/>
            </a:stretch>
          </p:blipFill>
          <p:spPr bwMode="auto">
            <a:xfrm>
              <a:off x="336" y="1584"/>
              <a:ext cx="1837" cy="1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12"/>
            <p:cNvSpPr txBox="1">
              <a:spLocks noChangeAspect="1" noChangeArrowheads="1"/>
            </p:cNvSpPr>
            <p:nvPr/>
          </p:nvSpPr>
          <p:spPr bwMode="auto">
            <a:xfrm>
              <a:off x="384" y="1008"/>
              <a:ext cx="1775" cy="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buClrTx/>
                <a:buFontTx/>
                <a:buNone/>
                <a:defRPr/>
              </a:pPr>
              <a:r>
                <a:rPr lang="en-US" altLang="en-US" sz="1050" b="1">
                  <a:latin typeface="Roboto Slab" pitchFamily="2" charset="0"/>
                  <a:ea typeface="Roboto Slab" pitchFamily="2" charset="0"/>
                </a:rPr>
                <a:t>Vector field of substrate diffusion flux</a:t>
              </a:r>
              <a:endParaRPr lang="en-GB" altLang="en-US" sz="1050" b="1"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16" name="Text Box 13"/>
            <p:cNvSpPr txBox="1">
              <a:spLocks noChangeAspect="1" noChangeArrowheads="1"/>
            </p:cNvSpPr>
            <p:nvPr/>
          </p:nvSpPr>
          <p:spPr bwMode="auto">
            <a:xfrm>
              <a:off x="4950" y="3714"/>
              <a:ext cx="641" cy="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lnSpc>
                  <a:spcPct val="100000"/>
                </a:lnSpc>
                <a:buClrTx/>
                <a:buFontTx/>
                <a:buNone/>
                <a:defRPr/>
              </a:pPr>
              <a:r>
                <a:rPr lang="en-US" altLang="en-US" sz="825" b="1">
                  <a:latin typeface="Roboto Slab" pitchFamily="2" charset="0"/>
                  <a:ea typeface="Roboto Slab" pitchFamily="2" charset="0"/>
                </a:rPr>
                <a:t>Biofilm</a:t>
              </a:r>
              <a:endParaRPr lang="en-GB" altLang="en-US" sz="825" b="1"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17" name="Text Box 14"/>
            <p:cNvSpPr txBox="1">
              <a:spLocks noChangeAspect="1" noChangeArrowheads="1"/>
            </p:cNvSpPr>
            <p:nvPr/>
          </p:nvSpPr>
          <p:spPr bwMode="auto">
            <a:xfrm>
              <a:off x="4954" y="3329"/>
              <a:ext cx="644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en-US" altLang="en-US" sz="900" b="1">
                  <a:latin typeface="Roboto Slab" pitchFamily="2" charset="0"/>
                  <a:ea typeface="Roboto Slab" pitchFamily="2" charset="0"/>
                </a:rPr>
                <a:t>Liquid</a:t>
              </a:r>
              <a:endParaRPr lang="en-GB" altLang="en-US" sz="900" b="1"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18" name="Text Box 15"/>
            <p:cNvSpPr txBox="1">
              <a:spLocks noChangeAspect="1" noChangeArrowheads="1"/>
            </p:cNvSpPr>
            <p:nvPr/>
          </p:nvSpPr>
          <p:spPr bwMode="auto">
            <a:xfrm>
              <a:off x="1564" y="3215"/>
              <a:ext cx="644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en-US" altLang="en-US" sz="900" b="1">
                  <a:latin typeface="Roboto Slab" pitchFamily="2" charset="0"/>
                  <a:ea typeface="Roboto Slab" pitchFamily="2" charset="0"/>
                </a:rPr>
                <a:t>Biofilm</a:t>
              </a:r>
              <a:endParaRPr lang="en-GB" altLang="en-US" sz="900" b="1"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19" name="Text Box 16"/>
            <p:cNvSpPr txBox="1">
              <a:spLocks noChangeAspect="1" noChangeArrowheads="1"/>
            </p:cNvSpPr>
            <p:nvPr/>
          </p:nvSpPr>
          <p:spPr bwMode="auto">
            <a:xfrm>
              <a:off x="1612" y="1583"/>
              <a:ext cx="644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ts val="2500"/>
                </a:lnSpc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lnSpc>
                  <a:spcPts val="2500"/>
                </a:lnSpc>
                <a:buClr>
                  <a:schemeClr val="bg2"/>
                </a:buClr>
                <a:buFont typeface="Times" panose="02020603050405020304" pitchFamily="18" charset="0"/>
                <a:buChar char="•"/>
                <a:defRPr sz="1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lnSpc>
                  <a:spcPts val="2500"/>
                </a:lnSpc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12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en-US" altLang="en-US" sz="900" b="1">
                  <a:latin typeface="Roboto Slab" pitchFamily="2" charset="0"/>
                  <a:ea typeface="Roboto Slab" pitchFamily="2" charset="0"/>
                </a:rPr>
                <a:t>Liquid</a:t>
              </a:r>
              <a:endParaRPr lang="en-GB" altLang="en-US" sz="900" b="1">
                <a:latin typeface="Roboto Slab" pitchFamily="2" charset="0"/>
                <a:ea typeface="Roboto Slab" pitchFamily="2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3319576" y="4503453"/>
            <a:ext cx="27405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Van Loosdrecht, M. C. M., Heijnen, J. J., Eberl, H., </a:t>
            </a:r>
            <a:r>
              <a:rPr lang="en-US" sz="800" dirty="0" err="1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Kreft</a:t>
            </a:r>
            <a:r>
              <a:rPr lang="en-US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, J., &amp; Picioreanu, C. (2002). Mathematical modelling of biofilm structures. </a:t>
            </a:r>
            <a:r>
              <a:rPr lang="en-US" sz="800" i="1" dirty="0" err="1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Antonie</a:t>
            </a:r>
            <a:r>
              <a:rPr lang="en-US" sz="800" i="1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 van Leeuwenhoek</a:t>
            </a:r>
            <a:r>
              <a:rPr lang="en-US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, </a:t>
            </a:r>
            <a:r>
              <a:rPr lang="en-US" sz="800" i="1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81</a:t>
            </a:r>
            <a:r>
              <a:rPr lang="en-US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(1-4), 245-256.</a:t>
            </a:r>
            <a:endParaRPr lang="en-US" sz="800" dirty="0"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113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5164" y="1493163"/>
            <a:ext cx="7924195" cy="2628900"/>
          </a:xfrm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sz="1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Biology is not needed to understand granular sludge formation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sz="1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Biology is needed to understand the conversion processes in the  reactors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sz="1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High similarity in morphogenesis of crystals and biofilms/granules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GB" sz="1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Compact morphology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GB" sz="1600" dirty="0">
                <a:solidFill>
                  <a:schemeClr val="tx2"/>
                </a:solidFill>
                <a:latin typeface="Times New Roman" panose="02020603050405020304" pitchFamily="18" charset="0"/>
                <a:ea typeface="Roboto Slab" pitchFamily="2" charset="0"/>
                <a:cs typeface="Times New Roman" panose="02020603050405020304" pitchFamily="18" charset="0"/>
                <a:sym typeface="Wingdings" pitchFamily="2" charset="2"/>
              </a:rPr>
              <a:t>→</a:t>
            </a:r>
            <a:r>
              <a:rPr lang="en-GB" sz="1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sym typeface="Wingdings" pitchFamily="2" charset="2"/>
              </a:rPr>
              <a:t> Slow rates  (methanogens, Anammox)</a:t>
            </a:r>
            <a:endParaRPr lang="en-GB" sz="16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GB" sz="1600" dirty="0">
                <a:solidFill>
                  <a:schemeClr val="tx2"/>
                </a:solidFill>
                <a:latin typeface="Times New Roman" panose="02020603050405020304" pitchFamily="18" charset="0"/>
                <a:ea typeface="Roboto Slab" pitchFamily="2" charset="0"/>
                <a:cs typeface="Times New Roman" panose="02020603050405020304" pitchFamily="18" charset="0"/>
                <a:sym typeface="Wingdings" pitchFamily="2" charset="2"/>
              </a:rPr>
              <a:t>→</a:t>
            </a:r>
            <a:r>
              <a:rPr lang="en-GB" sz="1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sym typeface="Wingdings" pitchFamily="2" charset="2"/>
              </a:rPr>
              <a:t> No diffusion limited substrate uptake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GB" sz="1600" dirty="0">
                <a:solidFill>
                  <a:schemeClr val="tx2"/>
                </a:solidFill>
                <a:latin typeface="Times New Roman" panose="02020603050405020304" pitchFamily="18" charset="0"/>
                <a:ea typeface="Roboto Slab" pitchFamily="2" charset="0"/>
                <a:cs typeface="Times New Roman" panose="02020603050405020304" pitchFamily="18" charset="0"/>
                <a:sym typeface="Wingdings" pitchFamily="2" charset="2"/>
              </a:rPr>
              <a:t>→</a:t>
            </a:r>
            <a:r>
              <a:rPr lang="en-GB" sz="1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sym typeface="Wingdings" pitchFamily="2" charset="2"/>
              </a:rPr>
              <a:t> Shear can counteract</a:t>
            </a:r>
            <a:endParaRPr lang="en-GB" sz="16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285750" lvl="1" indent="0">
              <a:buFont typeface="Times" panose="02020603050405020304" pitchFamily="18" charset="0"/>
              <a:buNone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7" name="Picture 2" descr="http://www.asissludge.com/figures/fluffil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314292" y="2904258"/>
            <a:ext cx="1441512" cy="2217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://www.asissludge.com/figures/detafil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56122" y="2904257"/>
            <a:ext cx="1441512" cy="2217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25478" y="207766"/>
            <a:ext cx="7659688" cy="10668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Morphogenesis of granules/biofilms</a:t>
            </a:r>
          </a:p>
        </p:txBody>
      </p:sp>
      <p:pic>
        <p:nvPicPr>
          <p:cNvPr id="10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0427"/>
            <a:ext cx="1927846" cy="1183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 descr="Afbeeldingsresultaat voor sneeuw krista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000" y="3960427"/>
            <a:ext cx="1751602" cy="1183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2791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5164" y="1493163"/>
            <a:ext cx="7924195" cy="2628900"/>
          </a:xfrm>
        </p:spPr>
        <p:txBody>
          <a:bodyPr>
            <a:no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sz="1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Need to select for slow growing bacteria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sz="1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Based on phosphate accumulating bacteria 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sz="1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Sequencing batch operation 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sz="1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Anaerobic feeding – aerobic/anoxic phase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25478" y="207766"/>
            <a:ext cx="7659688" cy="10668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Basic aspects of </a:t>
            </a:r>
            <a:r>
              <a:rPr lang="en-GB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Aerobic </a:t>
            </a:r>
            <a:br>
              <a:rPr lang="en-GB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Granular Sludge Process </a:t>
            </a:r>
            <a:endParaRPr lang="en-US" sz="3600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D131592-879B-4A61-4EBB-837C47F836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35482" y="2034352"/>
            <a:ext cx="3266612" cy="2023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4A4F4FF-250A-6983-38F3-A8EA37C51F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64" y="3032659"/>
            <a:ext cx="2676738" cy="1589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177FDE-7E08-D702-7094-E171B309BB48}"/>
              </a:ext>
            </a:extLst>
          </p:cNvPr>
          <p:cNvSpPr txBox="1"/>
          <p:nvPr/>
        </p:nvSpPr>
        <p:spPr>
          <a:xfrm>
            <a:off x="3188017" y="4057701"/>
            <a:ext cx="234746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De Kreuk M.V. and Van Loosdrecht M.C.M. (2004). Selection of slow growing organisms as a means for improving aerobic granular sludge stability. Water Science and Technology, 49(11-12), 9-17.</a:t>
            </a:r>
            <a:endParaRPr lang="en-GB" sz="800" dirty="0">
              <a:solidFill>
                <a:srgbClr val="22222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909970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:\Paper Writing\R4\Paper1\Feedingstrategy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53" y="232015"/>
            <a:ext cx="6620196" cy="473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964907" y="3874838"/>
            <a:ext cx="21210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Pronk, M., Abbas, B., Al-</a:t>
            </a:r>
            <a:r>
              <a:rPr lang="en-US" sz="800" dirty="0" err="1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Zuhairy</a:t>
            </a:r>
            <a:r>
              <a:rPr lang="en-US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, S.H.K., </a:t>
            </a:r>
            <a:r>
              <a:rPr lang="en-US" sz="800" dirty="0" err="1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Kraan</a:t>
            </a:r>
            <a:r>
              <a:rPr lang="en-US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, R., Kleerebezem, R., &amp; Van Loosdrecht, M.C.M. (2015). Effect and </a:t>
            </a:r>
            <a:r>
              <a:rPr lang="en-US" sz="800" dirty="0" err="1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behaviour</a:t>
            </a:r>
            <a:r>
              <a:rPr lang="en-US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 of different substrates in relation to the formation of aerobic granular sludge. </a:t>
            </a:r>
            <a:r>
              <a:rPr lang="en-US" sz="800" i="1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Applied microbiology and biotechnology</a:t>
            </a:r>
            <a:r>
              <a:rPr lang="en-US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, </a:t>
            </a:r>
            <a:r>
              <a:rPr lang="en-US" sz="800" i="1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99</a:t>
            </a:r>
            <a:r>
              <a:rPr lang="en-US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(12), 5257-5268.</a:t>
            </a:r>
            <a:endParaRPr lang="en-US" sz="800" dirty="0"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421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00686" y="866430"/>
            <a:ext cx="7526337" cy="2628900"/>
          </a:xfrm>
        </p:spPr>
        <p:txBody>
          <a:bodyPr>
            <a:noAutofit/>
          </a:bodyPr>
          <a:lstStyle/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285750" lvl="1" indent="0">
              <a:buFont typeface="Times" panose="02020603050405020304" pitchFamily="18" charset="0"/>
              <a:buNone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517474" y="402384"/>
            <a:ext cx="7860715" cy="335742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Wastewater and granules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0B0B2C-EE44-D1E9-E024-10AADFCBE1FC}"/>
              </a:ext>
            </a:extLst>
          </p:cNvPr>
          <p:cNvSpPr txBox="1"/>
          <p:nvPr/>
        </p:nvSpPr>
        <p:spPr>
          <a:xfrm>
            <a:off x="600686" y="1146231"/>
            <a:ext cx="7708744" cy="2538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Soluble BOD: almost fully available for granular growth</a:t>
            </a:r>
          </a:p>
          <a:p>
            <a:pPr marL="285750" indent="-2857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Colloidal BOD: partly available for granular growth</a:t>
            </a:r>
          </a:p>
          <a:p>
            <a:pPr marL="285750" indent="-2857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Particular BOD: minimal available for granular growth</a:t>
            </a:r>
          </a:p>
          <a:p>
            <a:pPr>
              <a:lnSpc>
                <a:spcPct val="150000"/>
              </a:lnSpc>
            </a:pPr>
            <a:endParaRPr lang="en-GB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>
              <a:lnSpc>
                <a:spcPct val="150000"/>
              </a:lnSpc>
            </a:pPr>
            <a:endParaRPr lang="en-GB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 </a:t>
            </a:r>
            <a:endParaRPr lang="nl-NL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4DCC4DC-40A0-7359-13F9-924AC7AEE8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304" y="2707084"/>
            <a:ext cx="3115728" cy="197600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5EC708C-1D30-24B4-E042-6CA4CB102A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69" y="2703325"/>
            <a:ext cx="3063581" cy="196420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BF6FAE2-6935-FAC8-51EE-CE1C113D6BB0}"/>
              </a:ext>
            </a:extLst>
          </p:cNvPr>
          <p:cNvSpPr txBox="1"/>
          <p:nvPr/>
        </p:nvSpPr>
        <p:spPr>
          <a:xfrm>
            <a:off x="757233" y="4683092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Soluble starch</a:t>
            </a:r>
            <a:endParaRPr lang="nl-NL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6C13BA-6820-7BA6-A3FA-B0B85C04F7E6}"/>
              </a:ext>
            </a:extLst>
          </p:cNvPr>
          <p:cNvSpPr txBox="1"/>
          <p:nvPr/>
        </p:nvSpPr>
        <p:spPr>
          <a:xfrm>
            <a:off x="3898150" y="4697907"/>
            <a:ext cx="16930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Particulate starch</a:t>
            </a:r>
            <a:endParaRPr lang="nl-NL" sz="14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4DBBF6A-A09B-4EB3-16E8-0109DA4BED38}"/>
              </a:ext>
            </a:extLst>
          </p:cNvPr>
          <p:cNvSpPr/>
          <p:nvPr/>
        </p:nvSpPr>
        <p:spPr>
          <a:xfrm>
            <a:off x="7184186" y="3902685"/>
            <a:ext cx="18737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De Kreuk, M. K., </a:t>
            </a:r>
            <a:r>
              <a:rPr lang="nl-NL" sz="800" b="0" i="0" dirty="0" err="1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Kishida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, N., </a:t>
            </a:r>
            <a:r>
              <a:rPr lang="nl-NL" sz="800" b="0" i="0" dirty="0" err="1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Tsuneda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, S., &amp; Van Loosdrecht, M. C. M. (2010). Behavior of polymeric substrates in an aerobic granular sludge system. </a:t>
            </a:r>
            <a:r>
              <a:rPr lang="nl-NL" sz="800" b="0" i="1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Water research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, </a:t>
            </a:r>
            <a:r>
              <a:rPr lang="nl-NL" sz="800" b="0" i="1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44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(20), 5929-5938.</a:t>
            </a:r>
            <a:endParaRPr lang="en-GB" sz="8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6B0572B-06A0-4D53-8E00-15B5E3E688D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37" t="57316" b="29222"/>
          <a:stretch/>
        </p:blipFill>
        <p:spPr>
          <a:xfrm>
            <a:off x="3712190" y="4367536"/>
            <a:ext cx="185959" cy="30777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83B7FC4-FD35-4F9E-8A2C-118ADE492E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38" t="64103" b="15176"/>
          <a:stretch/>
        </p:blipFill>
        <p:spPr>
          <a:xfrm>
            <a:off x="6716973" y="4198961"/>
            <a:ext cx="382059" cy="40943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978B2AE-44C6-436E-8B8E-44A580D658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38" t="64103" r="2170" b="15176"/>
          <a:stretch/>
        </p:blipFill>
        <p:spPr>
          <a:xfrm>
            <a:off x="4030086" y="2750023"/>
            <a:ext cx="428183" cy="40943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C94ED4-7F13-4753-93C5-BF864113DA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37" t="57316" b="29222"/>
          <a:stretch/>
        </p:blipFill>
        <p:spPr>
          <a:xfrm rot="16200000">
            <a:off x="901433" y="2665502"/>
            <a:ext cx="185959" cy="30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191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0B0B2C-EE44-D1E9-E024-10AADFCBE1FC}"/>
              </a:ext>
            </a:extLst>
          </p:cNvPr>
          <p:cNvSpPr txBox="1"/>
          <p:nvPr/>
        </p:nvSpPr>
        <p:spPr>
          <a:xfrm>
            <a:off x="591402" y="1190171"/>
            <a:ext cx="355899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Roboto Slab" pitchFamily="2" charset="0"/>
                <a:ea typeface="Roboto Slab" pitchFamily="2" charset="0"/>
              </a:rPr>
              <a:t>Soluble BOD not taken up anaerobically: filamentous bacteria/</a:t>
            </a:r>
            <a:r>
              <a:rPr lang="en-GB" dirty="0" err="1">
                <a:latin typeface="Roboto Slab" pitchFamily="2" charset="0"/>
                <a:ea typeface="Roboto Slab" pitchFamily="2" charset="0"/>
              </a:rPr>
              <a:t>zoogloea</a:t>
            </a:r>
            <a:endParaRPr lang="en-GB" dirty="0">
              <a:latin typeface="Roboto Slab" pitchFamily="2" charset="0"/>
              <a:ea typeface="Roboto Slab" pitchFamily="2" charset="0"/>
            </a:endParaRPr>
          </a:p>
          <a:p>
            <a:endParaRPr lang="en-GB" dirty="0">
              <a:latin typeface="Roboto Slab" pitchFamily="2" charset="0"/>
              <a:ea typeface="Roboto Slab" pitchFamily="2" charset="0"/>
            </a:endParaRPr>
          </a:p>
          <a:p>
            <a:endParaRPr lang="en-GB" dirty="0">
              <a:latin typeface="Roboto Slab" pitchFamily="2" charset="0"/>
              <a:ea typeface="Roboto Slab" pitchFamily="2" charset="0"/>
            </a:endParaRPr>
          </a:p>
          <a:p>
            <a:endParaRPr lang="en-GB" dirty="0">
              <a:latin typeface="Roboto Slab" pitchFamily="2" charset="0"/>
              <a:ea typeface="Roboto Slab" pitchFamily="2" charset="0"/>
            </a:endParaRPr>
          </a:p>
          <a:p>
            <a:r>
              <a:rPr lang="en-GB" dirty="0">
                <a:latin typeface="Roboto Slab" pitchFamily="2" charset="0"/>
                <a:ea typeface="Roboto Slab" pitchFamily="2" charset="0"/>
              </a:rPr>
              <a:t>Colloidal and particular COD not used anaerobically ends up in floc fraction</a:t>
            </a:r>
          </a:p>
          <a:p>
            <a:r>
              <a:rPr lang="en-GB" dirty="0">
                <a:latin typeface="Times New Roman" panose="02020603050405020304" pitchFamily="18" charset="0"/>
                <a:ea typeface="Roboto Slab" pitchFamily="2" charset="0"/>
                <a:cs typeface="Times New Roman" panose="02020603050405020304" pitchFamily="18" charset="0"/>
                <a:sym typeface="Wingdings" panose="05000000000000000000" pitchFamily="2" charset="2"/>
              </a:rPr>
              <a:t>→ </a:t>
            </a:r>
            <a:r>
              <a:rPr lang="en-GB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  <a:sym typeface="Wingdings" panose="05000000000000000000" pitchFamily="2" charset="2"/>
              </a:rPr>
              <a:t>d</a:t>
            </a:r>
            <a:r>
              <a:rPr lang="en-GB" dirty="0">
                <a:latin typeface="Roboto Slab" pitchFamily="2" charset="0"/>
                <a:ea typeface="Roboto Slab" pitchFamily="2" charset="0"/>
                <a:sym typeface="Wingdings" panose="05000000000000000000" pitchFamily="2" charset="2"/>
              </a:rPr>
              <a:t>enitrification and protozoa</a:t>
            </a:r>
          </a:p>
          <a:p>
            <a:r>
              <a:rPr lang="en-GB" dirty="0">
                <a:latin typeface="Roboto Slab" pitchFamily="2" charset="0"/>
                <a:ea typeface="Roboto Slab" pitchFamily="2" charset="0"/>
              </a:rPr>
              <a:t> </a:t>
            </a:r>
            <a:endParaRPr lang="nl-NL" dirty="0"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3" name="Picture 2" descr="fingered-zoogloea | EBS">
            <a:extLst>
              <a:ext uri="{FF2B5EF4-FFF2-40B4-BE49-F238E27FC236}">
                <a16:creationId xmlns:a16="http://schemas.microsoft.com/office/drawing/2014/main" id="{1D09C05D-C58C-E3EA-B8E0-E7636B4E2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101" y="1147646"/>
            <a:ext cx="2356497" cy="1512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931A56A-13CD-9190-94D0-8E9B1F204161}"/>
              </a:ext>
            </a:extLst>
          </p:cNvPr>
          <p:cNvSpPr/>
          <p:nvPr/>
        </p:nvSpPr>
        <p:spPr>
          <a:xfrm>
            <a:off x="1612537" y="4706588"/>
            <a:ext cx="73918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900" b="0" i="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De Kreuk, M. K., </a:t>
            </a:r>
            <a:r>
              <a:rPr lang="nl-NL" sz="900" b="0" i="0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Kishida</a:t>
            </a:r>
            <a:r>
              <a:rPr lang="nl-NL" sz="900" b="0" i="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, N., </a:t>
            </a:r>
            <a:r>
              <a:rPr lang="nl-NL" sz="900" b="0" i="0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Tsuneda</a:t>
            </a:r>
            <a:r>
              <a:rPr lang="nl-NL" sz="900" b="0" i="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, S., &amp; Van Loosdrecht, M. C. M. (2010). </a:t>
            </a:r>
          </a:p>
          <a:p>
            <a:r>
              <a:rPr lang="nl-NL" sz="900" b="0" i="0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Behavior</a:t>
            </a:r>
            <a:r>
              <a:rPr lang="nl-NL" sz="900" b="0" i="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of </a:t>
            </a:r>
            <a:r>
              <a:rPr lang="nl-NL" sz="900" b="0" i="0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polymeric</a:t>
            </a:r>
            <a:r>
              <a:rPr lang="nl-NL" sz="900" b="0" i="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</a:t>
            </a:r>
            <a:r>
              <a:rPr lang="nl-NL" sz="900" b="0" i="0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substrates</a:t>
            </a:r>
            <a:r>
              <a:rPr lang="nl-NL" sz="900" b="0" i="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in </a:t>
            </a:r>
            <a:r>
              <a:rPr lang="nl-NL" sz="900" b="0" i="0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an</a:t>
            </a:r>
            <a:r>
              <a:rPr lang="nl-NL" sz="900" b="0" i="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aerobic </a:t>
            </a:r>
            <a:r>
              <a:rPr lang="nl-NL" sz="900" b="0" i="0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granular</a:t>
            </a:r>
            <a:r>
              <a:rPr lang="nl-NL" sz="900" b="0" i="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</a:t>
            </a:r>
            <a:r>
              <a:rPr lang="nl-NL" sz="900" b="0" i="0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sludge</a:t>
            </a:r>
            <a:r>
              <a:rPr lang="nl-NL" sz="900" b="0" i="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system. </a:t>
            </a:r>
            <a:r>
              <a:rPr lang="nl-NL" sz="900" b="0" i="1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Water research</a:t>
            </a:r>
            <a:r>
              <a:rPr lang="nl-NL" sz="900" b="0" i="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, </a:t>
            </a:r>
            <a:r>
              <a:rPr lang="nl-NL" sz="900" b="0" i="1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44</a:t>
            </a:r>
            <a:r>
              <a:rPr lang="nl-NL" sz="900" b="0" i="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(20), 5929-5938.</a:t>
            </a:r>
            <a:endParaRPr lang="en-GB" sz="9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63C596DB-065D-4AB5-A7D9-74461B72E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474" y="402384"/>
            <a:ext cx="7860715" cy="335742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Wastewater and granules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BCB3DDF-9BED-4157-A7B9-030C73B032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294"/>
          <a:stretch/>
        </p:blipFill>
        <p:spPr>
          <a:xfrm>
            <a:off x="4267199" y="2887858"/>
            <a:ext cx="4876801" cy="159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0562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00686" y="866430"/>
            <a:ext cx="7526337" cy="2628900"/>
          </a:xfrm>
        </p:spPr>
        <p:txBody>
          <a:bodyPr>
            <a:noAutofit/>
          </a:bodyPr>
          <a:lstStyle/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latin typeface="Roboto Slab" pitchFamily="2" charset="0"/>
              <a:ea typeface="Roboto Slab" pitchFamily="2" charset="0"/>
            </a:endParaRPr>
          </a:p>
          <a:p>
            <a:pPr marL="285750" lvl="1" indent="0">
              <a:buFont typeface="Times" panose="02020603050405020304" pitchFamily="18" charset="0"/>
              <a:buNone/>
              <a:defRPr/>
            </a:pPr>
            <a:endParaRPr lang="en-GB" sz="1400" dirty="0"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latin typeface="Roboto Slab" pitchFamily="2" charset="0"/>
              <a:ea typeface="Roboto Slab" pitchFamily="2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GB" sz="14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0B0B2C-EE44-D1E9-E024-10AADFCBE1FC}"/>
              </a:ext>
            </a:extLst>
          </p:cNvPr>
          <p:cNvSpPr txBox="1"/>
          <p:nvPr/>
        </p:nvSpPr>
        <p:spPr>
          <a:xfrm>
            <a:off x="593459" y="1112834"/>
            <a:ext cx="7708744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Roboto Slab" pitchFamily="2" charset="0"/>
                <a:ea typeface="Roboto Slab" pitchFamily="2" charset="0"/>
              </a:rPr>
              <a:t>Full-scale aerobic granular sludge:</a:t>
            </a:r>
          </a:p>
          <a:p>
            <a:r>
              <a:rPr lang="en-GB" dirty="0">
                <a:latin typeface="Roboto Slab" pitchFamily="2" charset="0"/>
                <a:ea typeface="Roboto Slab" pitchFamily="2" charset="0"/>
              </a:rPr>
              <a:t>always a combination of flocs and granules</a:t>
            </a:r>
          </a:p>
          <a:p>
            <a:r>
              <a:rPr lang="en-GB" i="1" dirty="0">
                <a:latin typeface="Roboto Slab" pitchFamily="2" charset="0"/>
                <a:ea typeface="Roboto Slab" pitchFamily="2" charset="0"/>
              </a:rPr>
              <a:t>i.e. </a:t>
            </a:r>
            <a:r>
              <a:rPr lang="en-GB" dirty="0">
                <a:latin typeface="Roboto Slab" pitchFamily="2" charset="0"/>
                <a:ea typeface="Roboto Slab" pitchFamily="2" charset="0"/>
              </a:rPr>
              <a:t>a hybrid process</a:t>
            </a:r>
          </a:p>
          <a:p>
            <a:endParaRPr lang="en-GB" dirty="0">
              <a:latin typeface="Roboto Slab" pitchFamily="2" charset="0"/>
              <a:ea typeface="Roboto Slab" pitchFamily="2" charset="0"/>
            </a:endParaRPr>
          </a:p>
          <a:p>
            <a:r>
              <a:rPr lang="en-GB" dirty="0">
                <a:latin typeface="Roboto Slab" pitchFamily="2" charset="0"/>
                <a:ea typeface="Roboto Slab" pitchFamily="2" charset="0"/>
              </a:rPr>
              <a:t>Flocs: 2-5 days SRT</a:t>
            </a:r>
          </a:p>
          <a:p>
            <a:r>
              <a:rPr lang="en-GB" dirty="0">
                <a:latin typeface="Roboto Slab" pitchFamily="2" charset="0"/>
                <a:ea typeface="Roboto Slab" pitchFamily="2" charset="0"/>
              </a:rPr>
              <a:t>Granules: 30-50 days SRT</a:t>
            </a:r>
          </a:p>
          <a:p>
            <a:endParaRPr lang="en-GB" dirty="0">
              <a:latin typeface="Roboto Slab" pitchFamily="2" charset="0"/>
              <a:ea typeface="Roboto Slab" pitchFamily="2" charset="0"/>
            </a:endParaRPr>
          </a:p>
          <a:p>
            <a:r>
              <a:rPr lang="en-GB" dirty="0">
                <a:latin typeface="Roboto Slab" pitchFamily="2" charset="0"/>
                <a:ea typeface="Roboto Slab" pitchFamily="2" charset="0"/>
              </a:rPr>
              <a:t>Flocs: influent bacteria and suspended solids</a:t>
            </a:r>
          </a:p>
          <a:p>
            <a:r>
              <a:rPr lang="en-GB" dirty="0">
                <a:latin typeface="Roboto Slab" pitchFamily="2" charset="0"/>
                <a:ea typeface="Roboto Slab" pitchFamily="2" charset="0"/>
              </a:rPr>
              <a:t>Bacteria growing on substrates not anaerobic converted</a:t>
            </a:r>
          </a:p>
          <a:p>
            <a:endParaRPr lang="en-GB" dirty="0">
              <a:latin typeface="Roboto Slab" pitchFamily="2" charset="0"/>
              <a:ea typeface="Roboto Slab" pitchFamily="2" charset="0"/>
            </a:endParaRPr>
          </a:p>
          <a:p>
            <a:r>
              <a:rPr lang="en-GB" dirty="0">
                <a:latin typeface="Roboto Slab" pitchFamily="2" charset="0"/>
                <a:ea typeface="Roboto Slab" pitchFamily="2" charset="0"/>
              </a:rPr>
              <a:t>Granules: bacteria that grow in the reactor</a:t>
            </a:r>
          </a:p>
          <a:p>
            <a:endParaRPr lang="en-GB" sz="900" dirty="0">
              <a:solidFill>
                <a:srgbClr val="222222"/>
              </a:solidFill>
              <a:latin typeface="Roboto Slab" pitchFamily="2" charset="0"/>
              <a:ea typeface="Roboto Slab" pitchFamily="2" charset="0"/>
            </a:endParaRPr>
          </a:p>
          <a:p>
            <a:endParaRPr lang="en-GB" dirty="0">
              <a:latin typeface="Roboto Slab" pitchFamily="2" charset="0"/>
              <a:ea typeface="Roboto Slab" pitchFamily="2" charset="0"/>
            </a:endParaRPr>
          </a:p>
          <a:p>
            <a:endParaRPr lang="en-GB" dirty="0">
              <a:latin typeface="Roboto Slab" pitchFamily="2" charset="0"/>
              <a:ea typeface="Roboto Slab" pitchFamily="2" charset="0"/>
            </a:endParaRPr>
          </a:p>
          <a:p>
            <a:r>
              <a:rPr lang="en-GB" dirty="0">
                <a:latin typeface="Roboto Slab" pitchFamily="2" charset="0"/>
                <a:ea typeface="Roboto Slab" pitchFamily="2" charset="0"/>
              </a:rPr>
              <a:t> </a:t>
            </a:r>
            <a:endParaRPr lang="nl-NL" dirty="0"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2050" name="Picture 2" descr="Biofilm morphology">
            <a:extLst>
              <a:ext uri="{FF2B5EF4-FFF2-40B4-BE49-F238E27FC236}">
                <a16:creationId xmlns:a16="http://schemas.microsoft.com/office/drawing/2014/main" id="{7F0ECDE2-FDCC-430E-345A-CB7BF5CD4F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6200000">
            <a:off x="7082970" y="1784845"/>
            <a:ext cx="1807033" cy="231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7B01267-D04A-2492-A297-69E17F5AAE87}"/>
              </a:ext>
            </a:extLst>
          </p:cNvPr>
          <p:cNvSpPr txBox="1"/>
          <p:nvPr/>
        </p:nvSpPr>
        <p:spPr>
          <a:xfrm>
            <a:off x="5805032" y="4033230"/>
            <a:ext cx="324798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0" i="0" dirty="0"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Ali, M., Wang, Z., Salam, K.W., Hari, A.R., Pronk, M., Van Loosdrecht, M.C.M., &amp; Saikaly, P.E. (2019). Importance of species sorting and immigration on the bacterial assembly of different-sized aggregates in a full-scale aerobic granular sludge plant. </a:t>
            </a:r>
            <a:r>
              <a:rPr lang="nl-NL" sz="800" b="0" i="1" dirty="0"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Environmental </a:t>
            </a:r>
            <a:r>
              <a:rPr lang="nl-NL" sz="800" b="0" i="1" dirty="0" err="1"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science</a:t>
            </a:r>
            <a:r>
              <a:rPr lang="nl-NL" sz="800" b="0" i="1" dirty="0"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&amp; </a:t>
            </a:r>
            <a:r>
              <a:rPr lang="nl-NL" sz="800" b="0" i="1" dirty="0" err="1"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technology</a:t>
            </a:r>
            <a:r>
              <a:rPr lang="nl-NL" sz="800" b="0" i="0" dirty="0"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, </a:t>
            </a:r>
            <a:r>
              <a:rPr lang="nl-NL" sz="800" b="0" i="1" dirty="0"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53</a:t>
            </a:r>
            <a:r>
              <a:rPr lang="nl-NL" sz="800" b="0" i="0" dirty="0"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(14), 8291-8301.</a:t>
            </a:r>
            <a:endParaRPr lang="nl-NL" sz="8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19AF81C3-7F53-45D6-8A73-D68AAFAEB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474" y="402384"/>
            <a:ext cx="7860715" cy="335742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Wastewater and granules</a:t>
            </a:r>
          </a:p>
        </p:txBody>
      </p:sp>
    </p:spTree>
    <p:extLst>
      <p:ext uri="{BB962C8B-B14F-4D97-AF65-F5344CB8AC3E}">
        <p14:creationId xmlns:p14="http://schemas.microsoft.com/office/powerpoint/2010/main" val="9113869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nline Image Placeholder 7"/>
          <p:cNvPicPr>
            <a:picLocks noGrp="1" noChangeAspect="1"/>
          </p:cNvPicPr>
          <p:nvPr>
            <p:ph type="clipArt" sz="quarter" idx="2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41" y="1032680"/>
            <a:ext cx="4427060" cy="3994246"/>
          </a:xfrm>
        </p:spPr>
      </p:pic>
      <p:sp>
        <p:nvSpPr>
          <p:cNvPr id="9" name="Rectangle 8"/>
          <p:cNvSpPr/>
          <p:nvPr/>
        </p:nvSpPr>
        <p:spPr>
          <a:xfrm>
            <a:off x="5889061" y="4280068"/>
            <a:ext cx="24042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</a:rPr>
              <a:t>Van Dijk, E.J., Haaksman, V.A., van Loosdrecht, M.C.M., &amp; Pronk, M. (2022). On the mechanisms for aerobic granulation-model based evaluation. </a:t>
            </a:r>
            <a:r>
              <a:rPr lang="en-GB" sz="800" i="1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</a:rPr>
              <a:t>Water Research</a:t>
            </a:r>
            <a:r>
              <a:rPr lang="en-GB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</a:rPr>
              <a:t>, </a:t>
            </a:r>
            <a:r>
              <a:rPr lang="en-GB" sz="800" i="1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</a:rPr>
              <a:t>216</a:t>
            </a:r>
            <a:r>
              <a:rPr lang="en-GB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</a:rPr>
              <a:t>, 118365.</a:t>
            </a:r>
            <a:endParaRPr lang="en-GB" sz="8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34418" y="2684880"/>
            <a:ext cx="30503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Roboto Slab" pitchFamily="2" charset="0"/>
                <a:ea typeface="Roboto Slab" pitchFamily="2" charset="0"/>
              </a:rPr>
              <a:t>Competition with flocs</a:t>
            </a:r>
          </a:p>
          <a:p>
            <a:endParaRPr lang="en-GB" dirty="0">
              <a:latin typeface="Roboto Slab" pitchFamily="2" charset="0"/>
              <a:ea typeface="Roboto Slab" pitchFamily="2" charset="0"/>
            </a:endParaRPr>
          </a:p>
          <a:p>
            <a:r>
              <a:rPr lang="en-GB" dirty="0">
                <a:latin typeface="Roboto Slab" pitchFamily="2" charset="0"/>
                <a:ea typeface="Roboto Slab" pitchFamily="2" charset="0"/>
              </a:rPr>
              <a:t>Selecting for bacteria with low maximal growth rate </a:t>
            </a:r>
          </a:p>
          <a:p>
            <a:r>
              <a:rPr lang="en-GB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  <a:sym typeface="Wingdings" panose="05000000000000000000" pitchFamily="2" charset="2"/>
              </a:rPr>
              <a:t>→</a:t>
            </a:r>
            <a:r>
              <a:rPr lang="en-GB" dirty="0">
                <a:latin typeface="Roboto Slab" pitchFamily="2" charset="0"/>
                <a:ea typeface="Roboto Slab" pitchFamily="2" charset="0"/>
                <a:sym typeface="Wingdings" panose="05000000000000000000" pitchFamily="2" charset="2"/>
              </a:rPr>
              <a:t> storage specialist</a:t>
            </a:r>
            <a:endParaRPr lang="en-GB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D0CA6DC7-A420-4503-9C43-2FAFE79EC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474" y="402384"/>
            <a:ext cx="7860715" cy="335742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Granulation</a:t>
            </a:r>
          </a:p>
        </p:txBody>
      </p:sp>
    </p:spTree>
    <p:extLst>
      <p:ext uri="{BB962C8B-B14F-4D97-AF65-F5344CB8AC3E}">
        <p14:creationId xmlns:p14="http://schemas.microsoft.com/office/powerpoint/2010/main" val="1223291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176215" y="3989419"/>
            <a:ext cx="250726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Van Dijk, E.J., Haaksman, V.A., van Loosdrecht, M.C.M., &amp; Pronk, M. (2022). </a:t>
            </a:r>
          </a:p>
          <a:p>
            <a:r>
              <a:rPr lang="en-GB" sz="9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On the mechanisms for aerobic granulation-model based evaluation. </a:t>
            </a:r>
            <a:r>
              <a:rPr lang="en-GB" sz="900" i="1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Water Research</a:t>
            </a:r>
            <a:r>
              <a:rPr lang="en-GB" sz="9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, </a:t>
            </a:r>
            <a:r>
              <a:rPr lang="en-GB" sz="900" i="1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216</a:t>
            </a:r>
            <a:r>
              <a:rPr lang="en-GB" sz="9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, 118365.</a:t>
            </a:r>
          </a:p>
        </p:txBody>
      </p:sp>
      <p:sp>
        <p:nvSpPr>
          <p:cNvPr id="7" name="TextShape 1"/>
          <p:cNvSpPr txBox="1"/>
          <p:nvPr/>
        </p:nvSpPr>
        <p:spPr>
          <a:xfrm>
            <a:off x="571222" y="405676"/>
            <a:ext cx="7106040" cy="8568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600" b="0" strike="noStrike" spc="-1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Sludge population model: </a:t>
            </a:r>
          </a:p>
          <a:p>
            <a:pPr>
              <a:lnSpc>
                <a:spcPct val="100000"/>
              </a:lnSpc>
            </a:pPr>
            <a:r>
              <a:rPr lang="en-US" sz="3600" b="0" strike="noStrike" spc="-1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individual based approach</a:t>
            </a:r>
          </a:p>
        </p:txBody>
      </p:sp>
      <p:sp>
        <p:nvSpPr>
          <p:cNvPr id="9" name="CustomShape 2"/>
          <p:cNvSpPr/>
          <p:nvPr/>
        </p:nvSpPr>
        <p:spPr>
          <a:xfrm>
            <a:off x="571222" y="1525424"/>
            <a:ext cx="5292766" cy="376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 marL="343080" indent="-342720">
              <a:lnSpc>
                <a:spcPct val="150000"/>
              </a:lnSpc>
              <a:spcBef>
                <a:spcPts val="32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1600" b="0" strike="noStrike" spc="-1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Tracking lifecycle of particles </a:t>
            </a:r>
          </a:p>
          <a:p>
            <a:pPr marL="343080" indent="-342720">
              <a:lnSpc>
                <a:spcPct val="150000"/>
              </a:lnSpc>
              <a:spcBef>
                <a:spcPts val="32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1600" b="0" strike="noStrike" spc="-1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Different exposure to substrate between cycles.</a:t>
            </a:r>
          </a:p>
          <a:p>
            <a:pPr marL="343080" indent="-342720">
              <a:lnSpc>
                <a:spcPct val="150000"/>
              </a:lnSpc>
              <a:spcBef>
                <a:spcPts val="32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1600" b="0" strike="noStrike" spc="-1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For sufficient resolution of stochastic behavior: 10K-100K granule clusters,</a:t>
            </a:r>
          </a:p>
          <a:p>
            <a:pPr marL="343080" indent="-342720">
              <a:lnSpc>
                <a:spcPct val="150000"/>
              </a:lnSpc>
              <a:spcBef>
                <a:spcPts val="32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1600" b="0" strike="noStrike" spc="-1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Settling of clusters according to model of Van Dijk </a:t>
            </a:r>
            <a:r>
              <a:rPr lang="en-US" sz="1600" b="0" i="1" strike="noStrike" spc="-1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et al. </a:t>
            </a:r>
            <a:r>
              <a:rPr lang="en-US" sz="1600" b="0" strike="noStrike" spc="-1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(2020).</a:t>
            </a:r>
          </a:p>
        </p:txBody>
      </p:sp>
      <p:pic>
        <p:nvPicPr>
          <p:cNvPr id="10" name="movie_settling">
            <a:hlinkClick r:id="" action="ppaction://media"/>
            <a:extLst>
              <a:ext uri="{FF2B5EF4-FFF2-40B4-BE49-F238E27FC236}">
                <a16:creationId xmlns:a16="http://schemas.microsoft.com/office/drawing/2014/main" id="{DF58471C-9FE2-448A-ACE8-DA9E8499907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874763" y="1411634"/>
            <a:ext cx="2088061" cy="3518107"/>
          </a:xfrm>
          <a:prstGeom prst="rect">
            <a:avLst/>
          </a:prstGeom>
        </p:spPr>
      </p:pic>
      <p:pic>
        <p:nvPicPr>
          <p:cNvPr id="11" name="movie_feeding">
            <a:hlinkClick r:id="" action="ppaction://media"/>
            <a:extLst>
              <a:ext uri="{FF2B5EF4-FFF2-40B4-BE49-F238E27FC236}">
                <a16:creationId xmlns:a16="http://schemas.microsoft.com/office/drawing/2014/main" id="{A71F26E5-6CD2-42C3-8608-3A8C3E2B749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874852" y="1405718"/>
            <a:ext cx="2088416" cy="351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56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966691" y="1672741"/>
            <a:ext cx="3144536" cy="213726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453058" y="343008"/>
            <a:ext cx="49680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Model of AGS start-up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" t="3719" r="3691" b="3746"/>
          <a:stretch/>
        </p:blipFill>
        <p:spPr>
          <a:xfrm>
            <a:off x="25533" y="1672741"/>
            <a:ext cx="2691626" cy="213733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146" name="Picture 2" descr="Nereda-technologie heeft steile leercurv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657" y="1670598"/>
            <a:ext cx="3144536" cy="213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75056" y="3832055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Roboto Slab" pitchFamily="2" charset="0"/>
                <a:ea typeface="Roboto Slab" pitchFamily="2" charset="0"/>
              </a:rPr>
              <a:t>Utrecht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937071" y="3827012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>
                <a:latin typeface="Roboto Slab" pitchFamily="2" charset="0"/>
                <a:ea typeface="Roboto Slab" pitchFamily="2" charset="0"/>
              </a:rPr>
              <a:t>Epe</a:t>
            </a:r>
            <a:endParaRPr lang="en-GB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49688" y="4267495"/>
            <a:ext cx="37615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</a:rPr>
              <a:t>Van Dijk, E.J., Haaksman, V.A., van Loosdrecht, M.C.M., &amp; Pronk, M. (2022). </a:t>
            </a:r>
          </a:p>
          <a:p>
            <a:r>
              <a:rPr lang="en-GB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</a:rPr>
              <a:t>On the mechanisms for aerobic granulation-model based evaluation. </a:t>
            </a:r>
          </a:p>
          <a:p>
            <a:r>
              <a:rPr lang="en-GB" sz="800" i="1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</a:rPr>
              <a:t>Water Research</a:t>
            </a:r>
            <a:r>
              <a:rPr lang="en-GB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</a:rPr>
              <a:t>, </a:t>
            </a:r>
            <a:r>
              <a:rPr lang="en-GB" sz="800" i="1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</a:rPr>
              <a:t>216</a:t>
            </a:r>
            <a:r>
              <a:rPr lang="en-GB" sz="800" dirty="0">
                <a:solidFill>
                  <a:srgbClr val="222222"/>
                </a:solidFill>
                <a:latin typeface="Roboto Slab" pitchFamily="2" charset="0"/>
                <a:ea typeface="Roboto Slab" pitchFamily="2" charset="0"/>
              </a:rPr>
              <a:t>, 118365.</a:t>
            </a:r>
            <a:endParaRPr lang="en-GB" sz="8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002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4081" y="186569"/>
            <a:ext cx="653416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Contents</a:t>
            </a:r>
          </a:p>
          <a:p>
            <a:endParaRPr lang="en-US" sz="2400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  <a:p>
            <a:pPr marL="342900" indent="-34290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 Developments of the technology</a:t>
            </a:r>
          </a:p>
          <a:p>
            <a:pPr marL="342900" indent="-34290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 Principles of granular sludge formation</a:t>
            </a:r>
            <a:endParaRPr lang="en-US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  <p:pic>
        <p:nvPicPr>
          <p:cNvPr id="4098" name="Picture 2" descr="The Netherlands - Utrecht | Royal HaskoningDHV">
            <a:extLst>
              <a:ext uri="{FF2B5EF4-FFF2-40B4-BE49-F238E27FC236}">
                <a16:creationId xmlns:a16="http://schemas.microsoft.com/office/drawing/2014/main" id="{ECE6C5C0-8909-46DB-1526-9D20E3A6F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254440"/>
            <a:ext cx="5136107" cy="2889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0C5C038-F6AF-6D63-C314-6960666A2223}"/>
              </a:ext>
            </a:extLst>
          </p:cNvPr>
          <p:cNvSpPr txBox="1"/>
          <p:nvPr/>
        </p:nvSpPr>
        <p:spPr>
          <a:xfrm>
            <a:off x="3173709" y="4732161"/>
            <a:ext cx="19623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" pitchFamily="2" charset="0"/>
                <a:ea typeface="Roboto Slab" pitchFamily="2" charset="0"/>
              </a:rPr>
              <a:t>Utrecht Nereda WWTP </a:t>
            </a:r>
          </a:p>
          <a:p>
            <a:r>
              <a:rPr lang="en-GB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" pitchFamily="2" charset="0"/>
                <a:ea typeface="Roboto Slab" pitchFamily="2" charset="0"/>
              </a:rPr>
              <a:t>(credit: </a:t>
            </a:r>
            <a:r>
              <a:rPr lang="en-GB" sz="1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" pitchFamily="2" charset="0"/>
                <a:ea typeface="Roboto Slab" pitchFamily="2" charset="0"/>
              </a:rPr>
              <a:t>RoyalHaskoningDHV</a:t>
            </a:r>
            <a:r>
              <a:rPr lang="en-GB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" pitchFamily="2" charset="0"/>
                <a:ea typeface="Roboto Slab" pitchFamily="2" charset="0"/>
              </a:rPr>
              <a:t>)</a:t>
            </a:r>
            <a:endParaRPr lang="nl-NL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774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592FC4BE-5847-488A-9D75-5AA048B31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637" y="76752"/>
            <a:ext cx="8229600" cy="1117600"/>
          </a:xfrm>
        </p:spPr>
        <p:txBody>
          <a:bodyPr/>
          <a:lstStyle/>
          <a:p>
            <a:r>
              <a:rPr lang="nl-NL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Sulphide </a:t>
            </a:r>
            <a:r>
              <a:rPr lang="en-US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-</a:t>
            </a:r>
            <a:r>
              <a:rPr lang="nl-NL" sz="3600" i="1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Thiotrix caldifontis</a:t>
            </a:r>
            <a:endParaRPr lang="en-GB" sz="3600" i="1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81" y="1787234"/>
            <a:ext cx="2053894" cy="1463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822" y="3377560"/>
            <a:ext cx="2053894" cy="1463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-474882" y="1564097"/>
            <a:ext cx="208381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hangingPunct="1">
              <a:defRPr/>
            </a:pPr>
            <a:r>
              <a:rPr lang="en-US" sz="9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5%  S-COD/l influent</a:t>
            </a:r>
            <a:endParaRPr lang="nl-NL" sz="9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38618" y="3127308"/>
            <a:ext cx="245199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hangingPunct="1">
              <a:defRPr/>
            </a:pPr>
            <a:r>
              <a:rPr lang="en-US" sz="9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33% S-COD/l Influent</a:t>
            </a:r>
            <a:endParaRPr lang="nl-NL" sz="9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248" y="2593235"/>
            <a:ext cx="2051893" cy="14616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31" y="1787234"/>
            <a:ext cx="2070638" cy="1465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475" y="3377560"/>
            <a:ext cx="2053894" cy="146318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3455738" y="1541204"/>
            <a:ext cx="245199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hangingPunct="1">
              <a:defRPr/>
            </a:pPr>
            <a:r>
              <a:rPr lang="en-US" sz="9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0% </a:t>
            </a:r>
            <a:r>
              <a:rPr lang="en-US" sz="9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mgS</a:t>
            </a:r>
            <a:r>
              <a:rPr lang="en-US" sz="9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-COD/l influent</a:t>
            </a:r>
            <a:endParaRPr lang="nl-NL" sz="9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43728" y="2326657"/>
            <a:ext cx="245199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hangingPunct="1">
              <a:defRPr/>
            </a:pPr>
            <a:r>
              <a:rPr lang="en-US" sz="9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15% </a:t>
            </a:r>
            <a:r>
              <a:rPr lang="en-US" sz="9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mgS</a:t>
            </a:r>
            <a:r>
              <a:rPr lang="en-US" sz="9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-COD/l influent</a:t>
            </a:r>
            <a:endParaRPr lang="nl-NL" sz="9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43728" y="4651874"/>
            <a:ext cx="245199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hangingPunct="1">
              <a:defRPr/>
            </a:pPr>
            <a:r>
              <a:rPr lang="en-US" sz="9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25% </a:t>
            </a:r>
            <a:r>
              <a:rPr lang="en-US" sz="9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mgS</a:t>
            </a:r>
            <a:r>
              <a:rPr lang="en-US" sz="9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-COD/l influent</a:t>
            </a:r>
            <a:endParaRPr lang="nl-NL" sz="9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6554" y="923269"/>
            <a:ext cx="8167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Selection of filamentous bacteria </a:t>
            </a:r>
          </a:p>
          <a:p>
            <a:r>
              <a:rPr lang="en-US" sz="2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- but still good granulation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CE00027-E477-8EDB-B654-023EF19C5DB4}"/>
              </a:ext>
            </a:extLst>
          </p:cNvPr>
          <p:cNvSpPr txBox="1"/>
          <p:nvPr/>
        </p:nvSpPr>
        <p:spPr>
          <a:xfrm>
            <a:off x="346554" y="4054849"/>
            <a:ext cx="19522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De Graaff, D.R., van Loosdrecht, M.C.M., &amp; Pronk, M. (2020). Stable granulation of seawater-adapted aerobic granular sludge with filamentous Thiothrix bacteria. Water Research, 175, 115683.</a:t>
            </a:r>
          </a:p>
        </p:txBody>
      </p:sp>
    </p:spTree>
    <p:extLst>
      <p:ext uri="{BB962C8B-B14F-4D97-AF65-F5344CB8AC3E}">
        <p14:creationId xmlns:p14="http://schemas.microsoft.com/office/powerpoint/2010/main" val="20506787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2FC4BE-5847-488A-9D75-5AA048B31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206375"/>
            <a:ext cx="8449475" cy="694065"/>
          </a:xfrm>
        </p:spPr>
        <p:txBody>
          <a:bodyPr/>
          <a:lstStyle/>
          <a:p>
            <a:r>
              <a:rPr lang="nl-NL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Granular stability</a:t>
            </a:r>
            <a:endParaRPr lang="en-GB" sz="3600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90553" y="4129523"/>
            <a:ext cx="27147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Beun, J.J., Hendriks, A., Van Loosdrecht, M.C.M., Morgenroth, E., Wilderer, P.A., &amp; Heijnen, J.J. (1999). </a:t>
            </a:r>
          </a:p>
          <a:p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Aerobic </a:t>
            </a:r>
            <a:r>
              <a:rPr lang="nl-NL" sz="800" b="0" i="0" dirty="0" err="1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granulation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in a </a:t>
            </a:r>
            <a:r>
              <a:rPr lang="nl-NL" sz="800" b="0" i="0" dirty="0" err="1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sequencing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batch reactor. </a:t>
            </a:r>
            <a:r>
              <a:rPr lang="nl-NL" sz="800" b="0" i="1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Water research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, </a:t>
            </a:r>
            <a:r>
              <a:rPr lang="nl-NL" sz="800" b="0" i="1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33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(10), 2283-2290.</a:t>
            </a:r>
            <a:endParaRPr lang="en-GB" sz="800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829BB4-86CC-DA35-F562-9FCA5101EB59}"/>
              </a:ext>
            </a:extLst>
          </p:cNvPr>
          <p:cNvSpPr txBox="1"/>
          <p:nvPr/>
        </p:nvSpPr>
        <p:spPr>
          <a:xfrm>
            <a:off x="457199" y="988967"/>
            <a:ext cx="502252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Granular matrix is more stable than bacteria</a:t>
            </a:r>
          </a:p>
          <a:p>
            <a:endParaRPr lang="en-GB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Toxic shocks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Solubilisation 80°C and pH 9.5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Aerobically fed granules are instable!</a:t>
            </a:r>
            <a:endParaRPr lang="nl-NL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3EFAC5CE-DA68-0CEA-56AF-17CF37DF1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43" y="2682577"/>
            <a:ext cx="3495915" cy="194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09401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2FC4BE-5847-488A-9D75-5AA048B31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70" y="764314"/>
            <a:ext cx="8449475" cy="694065"/>
          </a:xfrm>
        </p:spPr>
        <p:txBody>
          <a:bodyPr/>
          <a:lstStyle/>
          <a:p>
            <a:r>
              <a:rPr lang="nl-NL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Endogenous process: </a:t>
            </a:r>
            <a:br>
              <a:rPr lang="nl-NL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nl-NL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no preferential turnover </a:t>
            </a:r>
            <a:br>
              <a:rPr lang="nl-NL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nl-NL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of EPS over biomass</a:t>
            </a:r>
            <a:endParaRPr lang="en-GB" sz="3600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7788" y="4642958"/>
            <a:ext cx="50509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Tomás-Martínez, S., Zwolsman, E.J., Merlier, F., Pabst, M., Lin, Y., Van Loosdrecht, M.C.M., &amp; Weissbrodt, D.G. (2023). Turnover of </a:t>
            </a:r>
            <a:r>
              <a:rPr lang="nl-NL" sz="800" b="0" i="0" dirty="0" err="1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the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</a:t>
            </a:r>
            <a:r>
              <a:rPr lang="nl-NL" sz="800" b="0" i="0" dirty="0" err="1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extracellular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</a:t>
            </a:r>
            <a:r>
              <a:rPr lang="nl-NL" sz="800" b="0" i="0" dirty="0" err="1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polymeric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matrix of </a:t>
            </a:r>
            <a:r>
              <a:rPr lang="nl-NL" sz="800" b="0" i="0" dirty="0" err="1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granules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</a:t>
            </a:r>
            <a:r>
              <a:rPr lang="nl-NL" sz="800" b="0" i="0" dirty="0" err="1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performing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</a:t>
            </a:r>
            <a:r>
              <a:rPr lang="nl-NL" sz="800" b="0" i="0" dirty="0" err="1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biological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</a:t>
            </a:r>
            <a:r>
              <a:rPr lang="nl-NL" sz="800" b="0" i="0" dirty="0" err="1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phosphate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</a:t>
            </a:r>
            <a:r>
              <a:rPr lang="nl-NL" sz="800" b="0" i="0" dirty="0" err="1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removal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. </a:t>
            </a:r>
            <a:r>
              <a:rPr lang="nl-NL" sz="800" b="0" i="1" dirty="0" err="1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Applied</a:t>
            </a:r>
            <a:r>
              <a:rPr lang="nl-NL" sz="800" b="0" i="1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</a:t>
            </a:r>
            <a:r>
              <a:rPr lang="nl-NL" sz="800" b="0" i="1" dirty="0" err="1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Microbiology</a:t>
            </a:r>
            <a:r>
              <a:rPr lang="nl-NL" sz="800" b="0" i="1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 and Biotechnology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, </a:t>
            </a:r>
            <a:r>
              <a:rPr lang="nl-NL" sz="800" b="0" i="1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107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(5), 1997-2009.</a:t>
            </a:r>
            <a:endParaRPr lang="en-GB" sz="800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276" y="1897102"/>
            <a:ext cx="5785485" cy="2529840"/>
          </a:xfrm>
          <a:prstGeom prst="rect">
            <a:avLst/>
          </a:prstGeom>
          <a:noFill/>
        </p:spPr>
      </p:pic>
      <p:pic>
        <p:nvPicPr>
          <p:cNvPr id="9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761" y="1797283"/>
            <a:ext cx="3845131" cy="272947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433177" y="4259319"/>
            <a:ext cx="7649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Sugars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21189" y="4273053"/>
            <a:ext cx="8931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Proteins</a:t>
            </a:r>
          </a:p>
        </p:txBody>
      </p:sp>
    </p:spTree>
    <p:extLst>
      <p:ext uri="{BB962C8B-B14F-4D97-AF65-F5344CB8AC3E}">
        <p14:creationId xmlns:p14="http://schemas.microsoft.com/office/powerpoint/2010/main" val="10879244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2FC4BE-5847-488A-9D75-5AA048B31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625" y="336234"/>
            <a:ext cx="8449475" cy="694065"/>
          </a:xfrm>
        </p:spPr>
        <p:txBody>
          <a:bodyPr/>
          <a:lstStyle/>
          <a:p>
            <a:r>
              <a:rPr lang="nl-NL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Conclusion on AGS formation</a:t>
            </a:r>
            <a:endParaRPr lang="en-GB" sz="3600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7CA01C-4ECE-BD8A-56B4-2D9BCAB2893B}"/>
              </a:ext>
            </a:extLst>
          </p:cNvPr>
          <p:cNvSpPr txBox="1"/>
          <p:nvPr/>
        </p:nvSpPr>
        <p:spPr>
          <a:xfrm>
            <a:off x="433625" y="1278029"/>
            <a:ext cx="738535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AGS provides efficient wastewater treatment option.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Granulation is mainly based on reaction-diffusion principles:</a:t>
            </a:r>
          </a:p>
          <a:p>
            <a:pPr marL="541338" indent="-182563"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Fast conversion gives flocs</a:t>
            </a:r>
          </a:p>
          <a:p>
            <a:pPr marL="541338" indent="-182563"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Slow conversion gives granules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Main selection criteria:</a:t>
            </a:r>
          </a:p>
          <a:p>
            <a:pPr marL="541338" indent="-182563"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Selective anaerobic feeding to granular sludge</a:t>
            </a:r>
          </a:p>
          <a:p>
            <a:pPr marL="541338" indent="-182563"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Selective wasting of flocculent sludge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Full scale systems will always have a floc and granule fraction. </a:t>
            </a:r>
          </a:p>
        </p:txBody>
      </p:sp>
      <p:pic>
        <p:nvPicPr>
          <p:cNvPr id="3074" name="Picture 2" descr="Nereda biowatch studying the visual language of aerobic granular sludge |  Royal HaskoningDHV">
            <a:extLst>
              <a:ext uri="{FF2B5EF4-FFF2-40B4-BE49-F238E27FC236}">
                <a16:creationId xmlns:a16="http://schemas.microsoft.com/office/drawing/2014/main" id="{B3987830-ADB8-A634-F1A8-195E4DE95F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0"/>
          <a:stretch/>
        </p:blipFill>
        <p:spPr bwMode="auto">
          <a:xfrm>
            <a:off x="0" y="3834083"/>
            <a:ext cx="4698892" cy="1309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2557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4250530" y="642938"/>
            <a:ext cx="450869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Course on Aerobic Granular Sludge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Acknowledgments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5B674C8-ED63-43E8-940D-38CB6F13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5F53FA-F3BD-439A-9C7D-11AF7DE498E3}" type="slidenum">
              <a:rPr kumimoji="0" lang="en-GB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8695BC-AF42-4679-A672-B6A9E994C1B8}"/>
              </a:ext>
            </a:extLst>
          </p:cNvPr>
          <p:cNvSpPr txBox="1"/>
          <p:nvPr/>
        </p:nvSpPr>
        <p:spPr>
          <a:xfrm>
            <a:off x="4267028" y="1572993"/>
            <a:ext cx="2810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Cristian Picioreanu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Merle de Kreuk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Mario Pronk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Helle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 van der Roest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pic>
        <p:nvPicPr>
          <p:cNvPr id="14" name="Picture 2" descr="Afbeeldingsresultaat voor SIAM microbiology">
            <a:extLst>
              <a:ext uri="{FF2B5EF4-FFF2-40B4-BE49-F238E27FC236}">
                <a16:creationId xmlns:a16="http://schemas.microsoft.com/office/drawing/2014/main" id="{5CE421A4-73D7-4D94-945C-453C11FD4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653" y="4286596"/>
            <a:ext cx="651055" cy="65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Gerelateerde afbeelding">
            <a:extLst>
              <a:ext uri="{FF2B5EF4-FFF2-40B4-BE49-F238E27FC236}">
                <a16:creationId xmlns:a16="http://schemas.microsoft.com/office/drawing/2014/main" id="{1C94E37F-408E-40DD-BEC1-9DC910E03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880" y="4294725"/>
            <a:ext cx="816648" cy="587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369FB03-5E96-48FA-ADBA-105613A90802}"/>
              </a:ext>
            </a:extLst>
          </p:cNvPr>
          <p:cNvSpPr/>
          <p:nvPr/>
        </p:nvSpPr>
        <p:spPr>
          <a:xfrm>
            <a:off x="6014327" y="140245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And many PhD students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And RHDHV employees.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37C2FD1-15BE-49B6-9349-F0D022A32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028" y="3288723"/>
            <a:ext cx="4691269" cy="70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1795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7741FC74-D6B3-44F3-A504-C1D715E9A6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349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fbeeldingsresultaat voor solid flux curve settl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524" y="1371846"/>
            <a:ext cx="2471223" cy="1721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www.waternatuurlijk.nl/wp-content/uploads/2015/02/RWZI-Nieuwgraaf-we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503" y="2457179"/>
            <a:ext cx="3577374" cy="2100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9731" y="195824"/>
            <a:ext cx="658545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Wastewater treatment plants</a:t>
            </a:r>
          </a:p>
          <a:p>
            <a:endParaRPr lang="en-US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Large area usage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Complexity of settling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Replace clarifiers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No membranes</a:t>
            </a:r>
          </a:p>
        </p:txBody>
      </p:sp>
      <p:pic>
        <p:nvPicPr>
          <p:cNvPr id="2" name="Online Image Placeholder 1"/>
          <p:cNvPicPr>
            <a:picLocks noGrp="1" noChangeAspect="1"/>
          </p:cNvPicPr>
          <p:nvPr>
            <p:ph type="clipArt" sz="quarter" idx="2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430" y="2999195"/>
            <a:ext cx="2778369" cy="1810568"/>
          </a:xfrm>
        </p:spPr>
      </p:pic>
      <p:pic>
        <p:nvPicPr>
          <p:cNvPr id="9" name="Picture 3" descr="Kopie2vandeventer2.jpg (160 Kb)">
            <a:hlinkClick r:id="rId7" tooltip="open in nieuw window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27" y="3136438"/>
            <a:ext cx="2683238" cy="1925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250KLPD Submerged Membrane Bioreactor – Hinada">
            <a:extLst>
              <a:ext uri="{FF2B5EF4-FFF2-40B4-BE49-F238E27FC236}">
                <a16:creationId xmlns:a16="http://schemas.microsoft.com/office/drawing/2014/main" id="{D116CDDF-6CE1-D8EB-6D6A-C753FB3AA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270" y="1369140"/>
            <a:ext cx="924158" cy="924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35D91B8-350C-06FA-FB18-F9BA2148059A}"/>
              </a:ext>
            </a:extLst>
          </p:cNvPr>
          <p:cNvCxnSpPr/>
          <p:nvPr/>
        </p:nvCxnSpPr>
        <p:spPr>
          <a:xfrm>
            <a:off x="4667834" y="1235569"/>
            <a:ext cx="1139372" cy="1057729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537202F-18C8-666B-3A82-9ED1E8E985AF}"/>
              </a:ext>
            </a:extLst>
          </p:cNvPr>
          <p:cNvCxnSpPr>
            <a:cxnSpLocks/>
          </p:cNvCxnSpPr>
          <p:nvPr/>
        </p:nvCxnSpPr>
        <p:spPr>
          <a:xfrm flipH="1">
            <a:off x="4774270" y="1246794"/>
            <a:ext cx="993643" cy="103527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3492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492172" y="166569"/>
            <a:ext cx="8064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400" b="0" i="0" kern="1200">
                <a:solidFill>
                  <a:srgbClr val="7F7F7F"/>
                </a:solidFill>
                <a:latin typeface="Calibri Light"/>
                <a:ea typeface="+mj-ea"/>
                <a:cs typeface="Calibri Light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9pPr>
          </a:lstStyle>
          <a:p>
            <a:r>
              <a:rPr lang="en-US" altLang="nl-NL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Wastewater treatment -</a:t>
            </a:r>
            <a:br>
              <a:rPr lang="en-US" altLang="nl-NL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</a:br>
            <a:r>
              <a:rPr lang="en-US" altLang="nl-NL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a history of biofilms vs flocs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26492" y="1450974"/>
            <a:ext cx="7772400" cy="1032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ea typeface="+mn-ea"/>
                <a:cs typeface="Tahoma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ea typeface="+mn-ea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altLang="nl-NL" sz="22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1880: Introduction of biofilm processes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altLang="nl-NL" sz="22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1914: Introduction of flocculent activated sludge</a:t>
            </a:r>
          </a:p>
          <a:p>
            <a:pPr>
              <a:buFontTx/>
              <a:buNone/>
            </a:pPr>
            <a:endParaRPr lang="en-US" altLang="nl-NL" sz="22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19" name="Picture 12" descr="https://encrypted-tbn0.gstatic.com/images?q=tbn:ANd9GcQJYHfyS39fJrA1yg-7S03ECmiP6tRZ1J9tIWmabCX_ttZvd0i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890" y="2483071"/>
            <a:ext cx="3343120" cy="2409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4" descr="Trickling filter in the Hagen sewage treatment plant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72" y="2483070"/>
            <a:ext cx="3441038" cy="2409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8073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endParaRPr lang="en-US" dirty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92172" y="1452881"/>
            <a:ext cx="7772400" cy="1032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ea typeface="+mn-ea"/>
                <a:cs typeface="Tahoma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ea typeface="+mn-ea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altLang="nl-NL" sz="2200" dirty="0">
                <a:latin typeface="Roboto Slab" pitchFamily="2" charset="0"/>
                <a:ea typeface="Roboto Slab" pitchFamily="2" charset="0"/>
              </a:rPr>
              <a:t>Flocculent sludge systems dominant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altLang="nl-NL" sz="2200" dirty="0">
                <a:latin typeface="Roboto Slab" pitchFamily="2" charset="0"/>
                <a:ea typeface="Roboto Slab" pitchFamily="2" charset="0"/>
              </a:rPr>
              <a:t>Continuous development of biofilm processes</a:t>
            </a:r>
          </a:p>
          <a:p>
            <a:pPr>
              <a:buFontTx/>
              <a:buNone/>
            </a:pPr>
            <a:endParaRPr lang="en-US" altLang="nl-NL" sz="2200" dirty="0"/>
          </a:p>
        </p:txBody>
      </p:sp>
      <p:pic>
        <p:nvPicPr>
          <p:cNvPr id="12" name="Picture 4" descr="Afbeeldingsresultaat voor wastewater biofil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127" y="1899845"/>
            <a:ext cx="1123234" cy="111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otating Biological Contactors | SSWM - Find tools for sustainable  sanitation and water management!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99" y="3076951"/>
            <a:ext cx="2112975" cy="159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Biological filters - biofilters - Degremont®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587" y="2973431"/>
            <a:ext cx="3815670" cy="181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Moving Bed Biofilm Reactor (MBBR) Carrier Media Case Study » Ecologix  System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639" y="3100890"/>
            <a:ext cx="2065361" cy="168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2">
            <a:extLst>
              <a:ext uri="{FF2B5EF4-FFF2-40B4-BE49-F238E27FC236}">
                <a16:creationId xmlns:a16="http://schemas.microsoft.com/office/drawing/2014/main" id="{FA87DA3C-ADD4-4D65-B243-B3F341AB70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172" y="166569"/>
            <a:ext cx="8064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400" b="0" i="0" kern="1200">
                <a:solidFill>
                  <a:srgbClr val="7F7F7F"/>
                </a:solidFill>
                <a:latin typeface="Calibri Light"/>
                <a:ea typeface="+mj-ea"/>
                <a:cs typeface="Calibri Light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9pPr>
          </a:lstStyle>
          <a:p>
            <a:r>
              <a:rPr lang="en-US" altLang="nl-NL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Wastewater treatment -</a:t>
            </a:r>
            <a:br>
              <a:rPr lang="en-US" altLang="nl-NL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</a:br>
            <a:r>
              <a:rPr lang="en-US" altLang="nl-NL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a history of biofilms vs flocs</a:t>
            </a:r>
          </a:p>
        </p:txBody>
      </p:sp>
    </p:spTree>
    <p:extLst>
      <p:ext uri="{BB962C8B-B14F-4D97-AF65-F5344CB8AC3E}">
        <p14:creationId xmlns:p14="http://schemas.microsoft.com/office/powerpoint/2010/main" val="3302064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67018" y="263824"/>
            <a:ext cx="82105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2pPr>
            <a:lvl3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3pPr>
            <a:lvl4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4pPr>
            <a:lvl5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5pPr>
            <a:lvl6pPr marL="1314450" indent="-85725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6pPr>
            <a:lvl7pPr marL="1771650" indent="-85725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7pPr>
            <a:lvl8pPr marL="2228850" indent="-85725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8pPr>
            <a:lvl9pPr marL="2686050" indent="-85725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 marL="857250" marR="0" lvl="0" indent="-857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nl-NL" sz="3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</a:rPr>
              <a:t>Granular sludge </a:t>
            </a:r>
            <a:r>
              <a:rPr lang="en-US" altLang="nl-NL" sz="3600" kern="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p</a:t>
            </a:r>
            <a:r>
              <a:rPr kumimoji="0" lang="en-US" altLang="nl-NL" sz="3600" b="0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</a:rPr>
              <a:t>rocess</a:t>
            </a:r>
            <a:endParaRPr lang="en-US" altLang="nl-NL" sz="3600" kern="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857250" marR="0" lvl="0" indent="-857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nl-NL" sz="3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</a:rPr>
              <a:t>- UASB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083" y="2161761"/>
            <a:ext cx="2781167" cy="269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 Box 406"/>
          <p:cNvSpPr txBox="1">
            <a:spLocks noChangeArrowheads="1"/>
          </p:cNvSpPr>
          <p:nvPr/>
        </p:nvSpPr>
        <p:spPr bwMode="auto">
          <a:xfrm>
            <a:off x="451964" y="1558051"/>
            <a:ext cx="382989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285750" indent="-285750" defTabSz="914400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altLang="nl-NL" sz="18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Upflow</a:t>
            </a:r>
            <a:r>
              <a:rPr lang="en-US" altLang="nl-NL" sz="1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 regime</a:t>
            </a:r>
          </a:p>
          <a:p>
            <a:pPr marL="285750" indent="-285750" defTabSz="914400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altLang="nl-NL" sz="1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Spontaneous granular sludge</a:t>
            </a:r>
          </a:p>
          <a:p>
            <a:pPr marL="285750" indent="-285750" defTabSz="914400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altLang="nl-NL" sz="1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Up to 40 </a:t>
            </a:r>
            <a:r>
              <a:rPr lang="en-US" altLang="nl-NL" sz="18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kgCOD</a:t>
            </a:r>
            <a:r>
              <a:rPr lang="en-US" altLang="nl-NL" sz="1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/m</a:t>
            </a:r>
            <a:r>
              <a:rPr lang="en-US" altLang="nl-NL" sz="1800" baseline="30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3</a:t>
            </a:r>
            <a:r>
              <a:rPr lang="en-US" altLang="nl-NL" sz="1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.d</a:t>
            </a:r>
          </a:p>
          <a:p>
            <a:pPr marL="285750" indent="-285750" defTabSz="914400">
              <a:lnSpc>
                <a:spcPct val="10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altLang="nl-NL" sz="1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Granule offers ecological niche</a:t>
            </a:r>
          </a:p>
        </p:txBody>
      </p:sp>
      <p:pic>
        <p:nvPicPr>
          <p:cNvPr id="16" name="Picture 4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9417" y="2161761"/>
            <a:ext cx="1154583" cy="119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38" y="2909316"/>
            <a:ext cx="3184478" cy="146500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7920587" y="1881978"/>
            <a:ext cx="12234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500"/>
              </a:lnSpc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lnSpc>
                <a:spcPts val="2500"/>
              </a:lnSpc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defTabSz="914400">
              <a:lnSpc>
                <a:spcPct val="100000"/>
              </a:lnSpc>
              <a:buClrTx/>
              <a:buFontTx/>
              <a:buNone/>
            </a:pPr>
            <a:r>
              <a:rPr lang="en-GB" altLang="nl-NL" sz="12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Gatze</a:t>
            </a:r>
            <a:r>
              <a:rPr lang="en-GB" altLang="nl-NL" sz="12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 </a:t>
            </a:r>
            <a:r>
              <a:rPr lang="en-GB" altLang="nl-NL" sz="12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Lettinga</a:t>
            </a:r>
            <a:endParaRPr lang="nl-NL" altLang="nl-NL" sz="1200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Arial" panose="020B0604020202020204" pitchFamily="34" charset="0"/>
            </a:endParaRPr>
          </a:p>
        </p:txBody>
      </p:sp>
      <p:pic>
        <p:nvPicPr>
          <p:cNvPr id="20" name="Picture 8" descr="http://origin-ars.els-cdn.com/content/image/1-s2.0-S0043135403006705-gr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941" y="3464816"/>
            <a:ext cx="1818059" cy="1388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647316" y="47325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1964" y="4528845"/>
            <a:ext cx="4786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G. </a:t>
            </a:r>
            <a:r>
              <a:rPr lang="en-GB" sz="8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Lettinga</a:t>
            </a:r>
            <a:r>
              <a:rPr lang="en-GB" sz="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, A.G.N. Jansen, P. </a:t>
            </a:r>
            <a:r>
              <a:rPr lang="en-GB" sz="8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Terpstra</a:t>
            </a:r>
            <a:r>
              <a:rPr lang="en-GB" sz="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 (1975)</a:t>
            </a:r>
          </a:p>
          <a:p>
            <a:r>
              <a:rPr lang="en-GB" sz="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Anaerobe </a:t>
            </a:r>
            <a:r>
              <a:rPr lang="en-GB" sz="8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behandeling</a:t>
            </a:r>
            <a:r>
              <a:rPr lang="en-GB" sz="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 van </a:t>
            </a:r>
            <a:r>
              <a:rPr lang="en-GB" sz="8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suikerfabriek</a:t>
            </a:r>
            <a:r>
              <a:rPr lang="en-GB" sz="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GB" sz="8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afvalwater</a:t>
            </a:r>
            <a:r>
              <a:rPr lang="en-GB" sz="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, H2O, 8, p. 530</a:t>
            </a:r>
          </a:p>
        </p:txBody>
      </p:sp>
    </p:spTree>
    <p:extLst>
      <p:ext uri="{BB962C8B-B14F-4D97-AF65-F5344CB8AC3E}">
        <p14:creationId xmlns:p14="http://schemas.microsoft.com/office/powerpoint/2010/main" val="3833825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567018" y="991427"/>
            <a:ext cx="6208712" cy="21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ea typeface="+mn-ea"/>
                <a:cs typeface="Tahoma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ea typeface="+mn-ea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  <a:defRPr/>
            </a:pPr>
            <a:r>
              <a:rPr lang="en-US" altLang="nl-NL" sz="165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Best of both worlds</a:t>
            </a:r>
          </a:p>
          <a:p>
            <a:pPr>
              <a:buFontTx/>
              <a:buNone/>
              <a:defRPr/>
            </a:pPr>
            <a:r>
              <a:rPr lang="en-US" altLang="nl-NL" sz="165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Optimal biofilm/flocs combination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US" altLang="nl-NL" sz="165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Easy, gravity driven, separation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US" altLang="nl-NL" sz="165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High biomass concentration possible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US" altLang="nl-NL" sz="165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High mass transfer area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US" altLang="nl-NL" sz="165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Mixed reactors and no clogging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US" altLang="nl-NL" sz="165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Structuring allows efficient microbial community design</a:t>
            </a:r>
          </a:p>
          <a:p>
            <a:pPr indent="0">
              <a:buFont typeface="Wingdings" panose="05000000000000000000" pitchFamily="2" charset="2"/>
              <a:buNone/>
              <a:defRPr/>
            </a:pPr>
            <a:endParaRPr lang="en-US" altLang="nl-NL" sz="1650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  <p:pic>
        <p:nvPicPr>
          <p:cNvPr id="18" name="Picture 8" descr="http://origin-ars.els-cdn.com/content/image/1-s2.0-S0043135403006705-gr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23650"/>
            <a:ext cx="1989780" cy="151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42297" y="3567449"/>
            <a:ext cx="41488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Is granular sludge specific for </a:t>
            </a:r>
          </a:p>
          <a:p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methanogenic systems, </a:t>
            </a:r>
          </a:p>
          <a:p>
            <a:r>
              <a:rPr lang="en-GB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or can all bacteria grow in granules?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16F98B-48F4-7314-6C3F-7EC7D86C1DEF}"/>
              </a:ext>
            </a:extLst>
          </p:cNvPr>
          <p:cNvSpPr txBox="1"/>
          <p:nvPr/>
        </p:nvSpPr>
        <p:spPr>
          <a:xfrm>
            <a:off x="2070243" y="4669054"/>
            <a:ext cx="45792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Nicolella</a:t>
            </a:r>
            <a:r>
              <a:rPr lang="nl-NL" sz="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, C., van Loosdrecht, M. C., &amp; Heijnen, S. J. (2000). </a:t>
            </a:r>
          </a:p>
          <a:p>
            <a:r>
              <a:rPr lang="nl-NL" sz="8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Particle-based</a:t>
            </a:r>
            <a:r>
              <a:rPr lang="nl-NL" sz="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 </a:t>
            </a:r>
            <a:r>
              <a:rPr lang="nl-NL" sz="8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biofilm</a:t>
            </a:r>
            <a:r>
              <a:rPr lang="nl-NL" sz="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 reactor </a:t>
            </a:r>
            <a:r>
              <a:rPr lang="nl-NL" sz="8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technology</a:t>
            </a:r>
            <a:r>
              <a:rPr lang="nl-NL" sz="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. Trends in Biotechnology, 18(7), 312-320</a:t>
            </a:r>
            <a:r>
              <a:rPr lang="nl-NL" sz="800" b="0" i="0" dirty="0">
                <a:solidFill>
                  <a:schemeClr val="tx2"/>
                </a:solidFill>
                <a:effectLst/>
                <a:highlight>
                  <a:srgbClr val="FFFFFF"/>
                </a:highlight>
                <a:latin typeface="Roboto Slab" pitchFamily="2" charset="0"/>
                <a:ea typeface="Roboto Slab" pitchFamily="2" charset="0"/>
              </a:rPr>
              <a:t>.</a:t>
            </a:r>
            <a:endParaRPr lang="nl-NL" sz="8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6" name="Picture 2" descr="PDF] Anaerobic Wastewater Treatment | Semantic Scholar">
            <a:extLst>
              <a:ext uri="{FF2B5EF4-FFF2-40B4-BE49-F238E27FC236}">
                <a16:creationId xmlns:a16="http://schemas.microsoft.com/office/drawing/2014/main" id="{227D3700-BCF5-24F0-46E1-A69BF021A8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49499" y="2369642"/>
            <a:ext cx="2260309" cy="247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547AAE-9E41-25AA-F9DF-B4FABA165F0F}"/>
              </a:ext>
            </a:extLst>
          </p:cNvPr>
          <p:cNvSpPr txBox="1"/>
          <p:nvPr/>
        </p:nvSpPr>
        <p:spPr>
          <a:xfrm>
            <a:off x="7159606" y="2080779"/>
            <a:ext cx="141737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Anaerobic IC reactor</a:t>
            </a:r>
            <a:endParaRPr lang="nl-NL" sz="10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307D5495-88D4-4C9F-B525-FDACED7762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018" y="263824"/>
            <a:ext cx="82105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2pPr>
            <a:lvl3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3pPr>
            <a:lvl4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4pPr>
            <a:lvl5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5pPr>
            <a:lvl6pPr marL="1314450" indent="-85725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6pPr>
            <a:lvl7pPr marL="1771650" indent="-85725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7pPr>
            <a:lvl8pPr marL="2228850" indent="-85725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8pPr>
            <a:lvl9pPr marL="2686050" indent="-85725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 marL="857250" marR="0" lvl="0" indent="-857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nl-NL" sz="3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</a:rPr>
              <a:t>Granular sludge </a:t>
            </a:r>
            <a:r>
              <a:rPr lang="en-US" altLang="nl-NL" sz="3600" kern="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p</a:t>
            </a:r>
            <a:r>
              <a:rPr kumimoji="0" lang="en-US" altLang="nl-NL" sz="3600" b="0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</a:rPr>
              <a:t>rocess</a:t>
            </a:r>
            <a:endParaRPr lang="en-US" altLang="nl-NL" sz="3600" kern="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857250" marR="0" lvl="0" indent="-857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nl-NL" sz="36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989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8" descr="http://www.awmc.uq.edu.au/Anaerobic%20Technologies/images/FIS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14" y="1835642"/>
            <a:ext cx="4106949" cy="2230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ontent Placeholder 2"/>
          <p:cNvSpPr txBox="1">
            <a:spLocks/>
          </p:cNvSpPr>
          <p:nvPr/>
        </p:nvSpPr>
        <p:spPr bwMode="auto">
          <a:xfrm>
            <a:off x="567018" y="1077516"/>
            <a:ext cx="607695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146447" indent="-146447" algn="l" rtl="0" eaLnBrk="0" fontAlgn="base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197" indent="-142875" algn="l" rtl="0" eaLnBrk="0" fontAlgn="base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+mn-lt"/>
              </a:defRPr>
            </a:lvl2pPr>
            <a:lvl3pPr marL="717947" indent="-142875" algn="l" rtl="0" eaLnBrk="0" fontAlgn="base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Font typeface="Times" panose="02020603050405020304" pitchFamily="18" charset="0"/>
              <a:buChar char="•"/>
              <a:defRPr sz="1200">
                <a:solidFill>
                  <a:schemeClr val="tx1"/>
                </a:solidFill>
                <a:latin typeface="+mn-lt"/>
              </a:defRPr>
            </a:lvl3pPr>
            <a:lvl4pPr marL="1003697" indent="-142875" algn="l" rtl="0" eaLnBrk="0" fontAlgn="base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Font typeface="Times" panose="02020603050405020304" pitchFamily="18" charset="0"/>
              <a:buChar char="•"/>
              <a:defRPr sz="1050">
                <a:solidFill>
                  <a:schemeClr val="tx1"/>
                </a:solidFill>
                <a:latin typeface="+mn-lt"/>
              </a:defRPr>
            </a:lvl4pPr>
            <a:lvl5pPr marL="1289447" indent="-142875" algn="l" rtl="0" eaLnBrk="0" fontAlgn="base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900">
                <a:solidFill>
                  <a:schemeClr val="tx1"/>
                </a:solidFill>
                <a:latin typeface="+mn-lt"/>
              </a:defRPr>
            </a:lvl5pPr>
            <a:lvl6pPr marL="1632347" indent="-142875" algn="l" rtl="0" fontAlgn="base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900">
                <a:solidFill>
                  <a:schemeClr val="tx1"/>
                </a:solidFill>
                <a:latin typeface="+mn-lt"/>
              </a:defRPr>
            </a:lvl6pPr>
            <a:lvl7pPr marL="1975247" indent="-142875" algn="l" rtl="0" fontAlgn="base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900">
                <a:solidFill>
                  <a:schemeClr val="tx1"/>
                </a:solidFill>
                <a:latin typeface="+mn-lt"/>
              </a:defRPr>
            </a:lvl7pPr>
            <a:lvl8pPr marL="2318147" indent="-142875" algn="l" rtl="0" fontAlgn="base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900">
                <a:solidFill>
                  <a:schemeClr val="tx1"/>
                </a:solidFill>
                <a:latin typeface="+mn-lt"/>
              </a:defRPr>
            </a:lvl8pPr>
            <a:lvl9pPr marL="2661047" indent="-142875" algn="l" rtl="0" fontAlgn="base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Char char="•"/>
              <a:defRPr sz="900">
                <a:solidFill>
                  <a:schemeClr val="tx1"/>
                </a:solidFill>
                <a:latin typeface="+mn-lt"/>
              </a:defRPr>
            </a:lvl9pPr>
          </a:lstStyle>
          <a:p>
            <a:pPr marR="0" lvl="0" algn="l" defTabSz="914400" rtl="0" eaLnBrk="0" fontAlgn="base" latinLnBrk="0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</a:rPr>
              <a:t>Microbiological explanation: </a:t>
            </a:r>
          </a:p>
          <a:p>
            <a:pPr marL="0" marR="0" lvl="0" indent="0" algn="l" defTabSz="914400" rtl="0" eaLnBrk="0" fontAlgn="base" latinLnBrk="0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Tx/>
              <a:buNone/>
              <a:tabLst/>
              <a:defRPr/>
            </a:pPr>
            <a:r>
              <a:rPr lang="en-GB" kern="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   s</a:t>
            </a:r>
            <a:r>
              <a:rPr kumimoji="0" lang="en-GB" sz="1500" b="0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</a:rPr>
              <a:t>ynthrophy</a:t>
            </a: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</a:rPr>
              <a:t>, cell-cell communication, spaghetti-theory, etc.</a:t>
            </a:r>
          </a:p>
          <a:p>
            <a:pPr marR="0" lvl="0" algn="l" defTabSz="914400" rtl="0" eaLnBrk="0" fontAlgn="base" latinLnBrk="0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Roboto Slab" pitchFamily="2" charset="0"/>
              <a:ea typeface="Roboto Slab" pitchFamily="2" charset="0"/>
            </a:endParaRPr>
          </a:p>
          <a:p>
            <a:pPr marR="0" lvl="0" algn="l" defTabSz="914400" rtl="0" eaLnBrk="0" fontAlgn="base" latinLnBrk="0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Roboto Slab" pitchFamily="2" charset="0"/>
              <a:ea typeface="Roboto Slab" pitchFamily="2" charset="0"/>
            </a:endParaRPr>
          </a:p>
          <a:p>
            <a:pPr marR="0" lvl="0" algn="l" defTabSz="914400" rtl="0" eaLnBrk="0" fontAlgn="base" latinLnBrk="0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Roboto Slab" pitchFamily="2" charset="0"/>
              <a:ea typeface="Roboto Slab" pitchFamily="2" charset="0"/>
            </a:endParaRPr>
          </a:p>
          <a:p>
            <a:pPr marR="0" lvl="0" algn="l" defTabSz="914400" rtl="0" eaLnBrk="0" fontAlgn="base" latinLnBrk="0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Roboto Slab" pitchFamily="2" charset="0"/>
              <a:ea typeface="Roboto Slab" pitchFamily="2" charset="0"/>
            </a:endParaRPr>
          </a:p>
          <a:p>
            <a:pPr marR="0" lvl="0" algn="l" defTabSz="914400" rtl="0" eaLnBrk="0" fontAlgn="base" latinLnBrk="0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Roboto Slab" pitchFamily="2" charset="0"/>
              <a:ea typeface="Roboto Slab" pitchFamily="2" charset="0"/>
            </a:endParaRPr>
          </a:p>
          <a:p>
            <a:pPr marR="0" lvl="0" algn="l" defTabSz="914400" rtl="0" eaLnBrk="0" fontAlgn="base" latinLnBrk="0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Roboto Slab" pitchFamily="2" charset="0"/>
              <a:ea typeface="Roboto Slab" pitchFamily="2" charset="0"/>
            </a:endParaRPr>
          </a:p>
          <a:p>
            <a:pPr marR="0" lvl="0" algn="l" defTabSz="914400" rtl="0" eaLnBrk="0" fontAlgn="base" latinLnBrk="0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Roboto Slab" pitchFamily="2" charset="0"/>
              <a:ea typeface="Roboto Slab" pitchFamily="2" charset="0"/>
            </a:endParaRPr>
          </a:p>
          <a:p>
            <a:pPr marR="0" lvl="0" algn="l" defTabSz="914400" rtl="0" eaLnBrk="0" fontAlgn="base" latinLnBrk="0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Roboto Slab" pitchFamily="2" charset="0"/>
              <a:ea typeface="Roboto Slab" pitchFamily="2" charset="0"/>
            </a:endParaRPr>
          </a:p>
          <a:p>
            <a:pPr marR="0" lvl="0" algn="l" defTabSz="914400" rtl="0" eaLnBrk="0" fontAlgn="base" latinLnBrk="0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Roboto Slab" pitchFamily="2" charset="0"/>
              <a:ea typeface="Roboto Slab" pitchFamily="2" charset="0"/>
            </a:endParaRPr>
          </a:p>
          <a:p>
            <a:pPr marR="0" lvl="0" algn="l" defTabSz="914400" rtl="0" eaLnBrk="0" fontAlgn="base" latinLnBrk="0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Roboto Slab" pitchFamily="2" charset="0"/>
              <a:ea typeface="Roboto Slab" pitchFamily="2" charset="0"/>
            </a:endParaRPr>
          </a:p>
          <a:p>
            <a:pPr marR="0" lvl="0" algn="l" defTabSz="914400" rtl="0" eaLnBrk="0" fontAlgn="base" latinLnBrk="0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Roboto Slab" pitchFamily="2" charset="0"/>
              <a:ea typeface="Roboto Slab" pitchFamily="2" charset="0"/>
            </a:endParaRPr>
          </a:p>
          <a:p>
            <a:pPr marR="0" lvl="0" algn="l" defTabSz="914400" rtl="0" eaLnBrk="0" fontAlgn="base" latinLnBrk="0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</a:rPr>
              <a:t>Indeed, granules give nice ecological niche for anaerobic ecosystem, but granule formation is not based on microbial interactions.</a:t>
            </a:r>
          </a:p>
          <a:p>
            <a:pPr marL="0" marR="0" lvl="0" indent="0" algn="l" defTabSz="914400" rtl="0" eaLnBrk="0" fontAlgn="base" latinLnBrk="0" hangingPunct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buClr>
                <a:srgbClr val="108BD9"/>
              </a:buClr>
              <a:buSzTx/>
              <a:buFontTx/>
              <a:buNone/>
              <a:tabLst/>
              <a:defRPr/>
            </a:pPr>
            <a:endParaRPr kumimoji="0" lang="nl-NL" sz="15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24" name="Picture 6" descr="http://www.nature.com/ismej/journal/v5/n1/images/ismej2010125f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999" y="1754287"/>
            <a:ext cx="3109983" cy="234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8F38803D-609B-4118-B7C6-9C2F36DE41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018" y="263824"/>
            <a:ext cx="82105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2pPr>
            <a:lvl3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3pPr>
            <a:lvl4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4pPr>
            <a:lvl5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5pPr>
            <a:lvl6pPr marL="1314450" indent="-85725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6pPr>
            <a:lvl7pPr marL="1771650" indent="-85725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7pPr>
            <a:lvl8pPr marL="2228850" indent="-85725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8pPr>
            <a:lvl9pPr marL="2686050" indent="-85725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 marL="857250" marR="0" lvl="0" indent="-857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nl-NL" sz="3600" kern="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Anaerobic g</a:t>
            </a:r>
            <a:r>
              <a:rPr kumimoji="0" lang="en-US" altLang="nl-NL" sz="3600" b="0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</a:rPr>
              <a:t>ranular</a:t>
            </a:r>
            <a:r>
              <a:rPr kumimoji="0" lang="en-US" altLang="nl-NL" sz="3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</a:rPr>
              <a:t> sludge</a:t>
            </a:r>
            <a:endParaRPr lang="en-US" altLang="nl-NL" sz="3600" kern="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pPr marL="857250" marR="0" lvl="0" indent="-857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nl-NL" sz="36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749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93" y="1445128"/>
            <a:ext cx="5378380" cy="3575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38727" y="192553"/>
            <a:ext cx="79224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Modelling biofilm morphology from first principles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935141" y="4214242"/>
            <a:ext cx="31928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Roboto Slab" pitchFamily="2" charset="0"/>
                <a:ea typeface="Roboto Slab" pitchFamily="2" charset="0"/>
              </a:rPr>
              <a:t>Picioreanu, C., Van Loosdrecht, M. C., &amp; Heijnen, J. J. (2000)  Effect of diffusive and convective substrate transport on biofilm structure formation: A two‐dimensional </a:t>
            </a:r>
            <a:r>
              <a:rPr lang="en-GB" sz="800" dirty="0" err="1">
                <a:latin typeface="Roboto Slab" pitchFamily="2" charset="0"/>
                <a:ea typeface="Roboto Slab" pitchFamily="2" charset="0"/>
              </a:rPr>
              <a:t>modeling</a:t>
            </a:r>
            <a:r>
              <a:rPr lang="en-GB" sz="800" dirty="0">
                <a:latin typeface="Roboto Slab" pitchFamily="2" charset="0"/>
                <a:ea typeface="Roboto Slab" pitchFamily="2" charset="0"/>
              </a:rPr>
              <a:t> study. </a:t>
            </a:r>
            <a:r>
              <a:rPr lang="en-GB" sz="800" i="1" dirty="0">
                <a:latin typeface="Roboto Slab" pitchFamily="2" charset="0"/>
                <a:ea typeface="Roboto Slab" pitchFamily="2" charset="0"/>
              </a:rPr>
              <a:t>Biotechnology and bioengineering</a:t>
            </a:r>
            <a:r>
              <a:rPr lang="en-GB" sz="800" dirty="0">
                <a:latin typeface="Roboto Slab" pitchFamily="2" charset="0"/>
                <a:ea typeface="Roboto Slab" pitchFamily="2" charset="0"/>
              </a:rPr>
              <a:t>, </a:t>
            </a:r>
            <a:r>
              <a:rPr lang="en-GB" sz="800" i="1" dirty="0">
                <a:latin typeface="Roboto Slab" pitchFamily="2" charset="0"/>
                <a:ea typeface="Roboto Slab" pitchFamily="2" charset="0"/>
              </a:rPr>
              <a:t>69</a:t>
            </a:r>
            <a:r>
              <a:rPr lang="en-GB" sz="800" dirty="0">
                <a:latin typeface="Roboto Slab" pitchFamily="2" charset="0"/>
                <a:ea typeface="Roboto Slab" pitchFamily="2" charset="0"/>
              </a:rPr>
              <a:t>(5), 504-515.</a:t>
            </a:r>
          </a:p>
        </p:txBody>
      </p:sp>
      <p:pic>
        <p:nvPicPr>
          <p:cNvPr id="3" name="Picture 4" descr="http://www.asissludge.com/figures/detafilm.jpg">
            <a:extLst>
              <a:ext uri="{FF2B5EF4-FFF2-40B4-BE49-F238E27FC236}">
                <a16:creationId xmlns:a16="http://schemas.microsoft.com/office/drawing/2014/main" id="{7EA74F0D-5FD4-DA96-4630-A8F758B2B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51739" y="835016"/>
            <a:ext cx="1002572" cy="154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A8F292-7178-AC40-AEFC-797A370A38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87570" y="2177328"/>
            <a:ext cx="1123537" cy="17343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680BA5D-D7DE-7F90-AC18-9063A31B85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4970" y="2218059"/>
            <a:ext cx="809332" cy="177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16475"/>
      </p:ext>
    </p:extLst>
  </p:cSld>
  <p:clrMapOvr>
    <a:masterClrMapping/>
  </p:clrMapOvr>
</p:sld>
</file>

<file path=ppt/theme/theme1.xml><?xml version="1.0" encoding="utf-8"?>
<a:theme xmlns:a="http://schemas.openxmlformats.org/drawingml/2006/main" name="TU_online_basis_19-03">
  <a:themeElements>
    <a:clrScheme name="NewMediaCentre 07-2015">
      <a:dk1>
        <a:srgbClr val="545454"/>
      </a:dk1>
      <a:lt1>
        <a:srgbClr val="FFFFFF"/>
      </a:lt1>
      <a:dk2>
        <a:srgbClr val="2A2A2A"/>
      </a:dk2>
      <a:lt2>
        <a:srgbClr val="F0F0F0"/>
      </a:lt2>
      <a:accent1>
        <a:srgbClr val="009DE8"/>
      </a:accent1>
      <a:accent2>
        <a:srgbClr val="66B010"/>
      </a:accent2>
      <a:accent3>
        <a:srgbClr val="F09E01"/>
      </a:accent3>
      <a:accent4>
        <a:srgbClr val="EA5F1C"/>
      </a:accent4>
      <a:accent5>
        <a:srgbClr val="3C3C3C"/>
      </a:accent5>
      <a:accent6>
        <a:srgbClr val="122F73"/>
      </a:accent6>
      <a:hlink>
        <a:srgbClr val="6CD0FF"/>
      </a:hlink>
      <a:folHlink>
        <a:srgbClr val="CCCCC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88AE0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TU_online_basis_19-03.thmx</Template>
  <TotalTime>27921</TotalTime>
  <Words>1435</Words>
  <Application>Microsoft Office PowerPoint</Application>
  <PresentationFormat>On-screen Show (16:9)</PresentationFormat>
  <Paragraphs>225</Paragraphs>
  <Slides>25</Slides>
  <Notes>20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7" baseType="lpstr">
      <vt:lpstr>Arial</vt:lpstr>
      <vt:lpstr>Calibri</vt:lpstr>
      <vt:lpstr>Calibri Light</vt:lpstr>
      <vt:lpstr>Courier New</vt:lpstr>
      <vt:lpstr>Roboto Slab</vt:lpstr>
      <vt:lpstr>Tahoma</vt:lpstr>
      <vt:lpstr>Times</vt:lpstr>
      <vt:lpstr>Times New Roman</vt:lpstr>
      <vt:lpstr>Wingdings</vt:lpstr>
      <vt:lpstr>TU_online_basis_19-03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Reaction - diffusion  - growth process</vt:lpstr>
      <vt:lpstr>Morphogenesis of granules/biofilms</vt:lpstr>
      <vt:lpstr>Basic aspects of Aerobic  Granular Sludge Process </vt:lpstr>
      <vt:lpstr>PowerPoint Presentation</vt:lpstr>
      <vt:lpstr>Wastewater and granules</vt:lpstr>
      <vt:lpstr>Wastewater and granules</vt:lpstr>
      <vt:lpstr>Wastewater and granules</vt:lpstr>
      <vt:lpstr>Granulation</vt:lpstr>
      <vt:lpstr>PowerPoint Presentation</vt:lpstr>
      <vt:lpstr>PowerPoint Presentation</vt:lpstr>
      <vt:lpstr>Sulphide -Thiotrix caldifontis</vt:lpstr>
      <vt:lpstr>Granular stability</vt:lpstr>
      <vt:lpstr>Endogenous process:  no preferential turnover  of EPS over biomass</vt:lpstr>
      <vt:lpstr>Conclusion on AGS formation</vt:lpstr>
      <vt:lpstr>PowerPoint Presentation</vt:lpstr>
      <vt:lpstr>PowerPoint Presentation</vt:lpstr>
    </vt:vector>
  </TitlesOfParts>
  <Company>NewMedia Centre TU Delft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presentation</dc:title>
  <dc:creator>Roland van Roijen</dc:creator>
  <cp:lastModifiedBy>Damir Brdanovic</cp:lastModifiedBy>
  <cp:revision>285</cp:revision>
  <dcterms:created xsi:type="dcterms:W3CDTF">2013-04-16T14:50:03Z</dcterms:created>
  <dcterms:modified xsi:type="dcterms:W3CDTF">2024-11-11T07:34:59Z</dcterms:modified>
</cp:coreProperties>
</file>