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tags/tag1.xml" ContentType="application/vnd.openxmlformats-officedocument.presentationml.tags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3" r:id="rId2"/>
    <p:sldMasterId id="2147483700" r:id="rId3"/>
    <p:sldMasterId id="2147483730" r:id="rId4"/>
  </p:sldMasterIdLst>
  <p:notesMasterIdLst>
    <p:notesMasterId r:id="rId111"/>
  </p:notesMasterIdLst>
  <p:handoutMasterIdLst>
    <p:handoutMasterId r:id="rId112"/>
  </p:handoutMasterIdLst>
  <p:sldIdLst>
    <p:sldId id="774" r:id="rId5"/>
    <p:sldId id="1074" r:id="rId6"/>
    <p:sldId id="2473" r:id="rId7"/>
    <p:sldId id="2476" r:id="rId8"/>
    <p:sldId id="2475" r:id="rId9"/>
    <p:sldId id="2474" r:id="rId10"/>
    <p:sldId id="2367" r:id="rId11"/>
    <p:sldId id="463" r:id="rId12"/>
    <p:sldId id="2360" r:id="rId13"/>
    <p:sldId id="2359" r:id="rId14"/>
    <p:sldId id="2361" r:id="rId15"/>
    <p:sldId id="2381" r:id="rId16"/>
    <p:sldId id="2379" r:id="rId17"/>
    <p:sldId id="2349" r:id="rId18"/>
    <p:sldId id="2382" r:id="rId19"/>
    <p:sldId id="2387" r:id="rId20"/>
    <p:sldId id="2384" r:id="rId21"/>
    <p:sldId id="2385" r:id="rId22"/>
    <p:sldId id="2386" r:id="rId23"/>
    <p:sldId id="2388" r:id="rId24"/>
    <p:sldId id="2365" r:id="rId25"/>
    <p:sldId id="2407" r:id="rId26"/>
    <p:sldId id="2389" r:id="rId27"/>
    <p:sldId id="2408" r:id="rId28"/>
    <p:sldId id="2409" r:id="rId29"/>
    <p:sldId id="2410" r:id="rId30"/>
    <p:sldId id="2412" r:id="rId31"/>
    <p:sldId id="2413" r:id="rId32"/>
    <p:sldId id="2414" r:id="rId33"/>
    <p:sldId id="500" r:id="rId34"/>
    <p:sldId id="2415" r:id="rId35"/>
    <p:sldId id="453" r:id="rId36"/>
    <p:sldId id="501" r:id="rId37"/>
    <p:sldId id="2417" r:id="rId38"/>
    <p:sldId id="2418" r:id="rId39"/>
    <p:sldId id="2369" r:id="rId40"/>
    <p:sldId id="2419" r:id="rId41"/>
    <p:sldId id="2427" r:id="rId42"/>
    <p:sldId id="582" r:id="rId43"/>
    <p:sldId id="2432" r:id="rId44"/>
    <p:sldId id="2429" r:id="rId45"/>
    <p:sldId id="265" r:id="rId46"/>
    <p:sldId id="2430" r:id="rId47"/>
    <p:sldId id="2431" r:id="rId48"/>
    <p:sldId id="2433" r:id="rId49"/>
    <p:sldId id="583" r:id="rId50"/>
    <p:sldId id="2434" r:id="rId51"/>
    <p:sldId id="2435" r:id="rId52"/>
    <p:sldId id="2436" r:id="rId53"/>
    <p:sldId id="492" r:id="rId54"/>
    <p:sldId id="2437" r:id="rId55"/>
    <p:sldId id="2438" r:id="rId56"/>
    <p:sldId id="2439" r:id="rId57"/>
    <p:sldId id="584" r:id="rId58"/>
    <p:sldId id="503" r:id="rId59"/>
    <p:sldId id="2470" r:id="rId60"/>
    <p:sldId id="2440" r:id="rId61"/>
    <p:sldId id="2424" r:id="rId62"/>
    <p:sldId id="2423" r:id="rId63"/>
    <p:sldId id="2422" r:id="rId64"/>
    <p:sldId id="2425" r:id="rId65"/>
    <p:sldId id="2426" r:id="rId66"/>
    <p:sldId id="2401" r:id="rId67"/>
    <p:sldId id="2393" r:id="rId68"/>
    <p:sldId id="2400" r:id="rId69"/>
    <p:sldId id="2394" r:id="rId70"/>
    <p:sldId id="2392" r:id="rId71"/>
    <p:sldId id="2397" r:id="rId72"/>
    <p:sldId id="2399" r:id="rId73"/>
    <p:sldId id="2391" r:id="rId74"/>
    <p:sldId id="2403" r:id="rId75"/>
    <p:sldId id="2402" r:id="rId76"/>
    <p:sldId id="2405" r:id="rId77"/>
    <p:sldId id="2404" r:id="rId78"/>
    <p:sldId id="2406" r:id="rId79"/>
    <p:sldId id="2375" r:id="rId80"/>
    <p:sldId id="2443" r:id="rId81"/>
    <p:sldId id="2442" r:id="rId82"/>
    <p:sldId id="2445" r:id="rId83"/>
    <p:sldId id="2444" r:id="rId84"/>
    <p:sldId id="2446" r:id="rId85"/>
    <p:sldId id="2447" r:id="rId86"/>
    <p:sldId id="2462" r:id="rId87"/>
    <p:sldId id="2463" r:id="rId88"/>
    <p:sldId id="2466" r:id="rId89"/>
    <p:sldId id="2467" r:id="rId90"/>
    <p:sldId id="2469" r:id="rId91"/>
    <p:sldId id="471" r:id="rId92"/>
    <p:sldId id="2477" r:id="rId93"/>
    <p:sldId id="2478" r:id="rId94"/>
    <p:sldId id="2480" r:id="rId95"/>
    <p:sldId id="2368" r:id="rId96"/>
    <p:sldId id="2448" r:id="rId97"/>
    <p:sldId id="2450" r:id="rId98"/>
    <p:sldId id="2455" r:id="rId99"/>
    <p:sldId id="2456" r:id="rId100"/>
    <p:sldId id="2457" r:id="rId101"/>
    <p:sldId id="2451" r:id="rId102"/>
    <p:sldId id="2458" r:id="rId103"/>
    <p:sldId id="464" r:id="rId104"/>
    <p:sldId id="2452" r:id="rId105"/>
    <p:sldId id="2460" r:id="rId106"/>
    <p:sldId id="2459" r:id="rId107"/>
    <p:sldId id="2357" r:id="rId108"/>
    <p:sldId id="2453" r:id="rId109"/>
    <p:sldId id="2472" r:id="rId1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1E2"/>
    <a:srgbClr val="1487B0"/>
    <a:srgbClr val="0064C8"/>
    <a:srgbClr val="FF9900"/>
    <a:srgbClr val="FF3300"/>
    <a:srgbClr val="FF00FF"/>
    <a:srgbClr val="E3CBE7"/>
    <a:srgbClr val="D2B19E"/>
    <a:srgbClr val="996633"/>
    <a:srgbClr val="E7D5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3968" autoAdjust="0"/>
    <p:restoredTop sz="64649" autoAdjust="0"/>
  </p:normalViewPr>
  <p:slideViewPr>
    <p:cSldViewPr snapToGrid="0">
      <p:cViewPr varScale="1">
        <p:scale>
          <a:sx n="45" d="100"/>
          <a:sy n="45" d="100"/>
        </p:scale>
        <p:origin x="940" y="4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-35778"/>
    </p:cViewPr>
  </p:sorterViewPr>
  <p:notesViewPr>
    <p:cSldViewPr snapToGrid="0">
      <p:cViewPr varScale="1">
        <p:scale>
          <a:sx n="84" d="100"/>
          <a:sy n="84" d="100"/>
        </p:scale>
        <p:origin x="391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12" Type="http://schemas.openxmlformats.org/officeDocument/2006/relationships/handoutMaster" Target="handoutMasters/handoutMaster1.xml"/><Relationship Id="rId16" Type="http://schemas.openxmlformats.org/officeDocument/2006/relationships/slide" Target="slides/slide1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13" Type="http://schemas.openxmlformats.org/officeDocument/2006/relationships/presProps" Target="presProps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14" Type="http://schemas.openxmlformats.org/officeDocument/2006/relationships/viewProps" Target="viewProp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theme" Target="theme/theme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09B8866-DD38-9957-C95D-B8B62DD6F13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F60FD6-5870-77E5-EE9C-576A8909A14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D3DFD6-3B38-4CBB-8718-51A64E0FBA62}" type="datetimeFigureOut">
              <a:rPr lang="en-US" smtClean="0"/>
              <a:t>2/6/2025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AD695E-C6C7-C428-A49E-85B3302936B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A023AC-6193-A449-6C87-F906EE3A656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E677C7-A015-4DB2-ACA2-410BE20E1F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8614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CDAAB5-F228-4092-85DF-D3CEFF126C1A}" type="datetimeFigureOut">
              <a:rPr lang="en-GB" smtClean="0"/>
              <a:t>06/02/2025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D866C9-E704-4ED8-8EA2-B3BE9C69FC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42799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>
            <a:extLst>
              <a:ext uri="{FF2B5EF4-FFF2-40B4-BE49-F238E27FC236}">
                <a16:creationId xmlns:a16="http://schemas.microsoft.com/office/drawing/2014/main" id="{17D47E00-6C69-4523-990C-063D1359604D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/>
        </p:spPr>
      </p:sp>
      <p:sp>
        <p:nvSpPr>
          <p:cNvPr id="7171" name="备注占位符 2">
            <a:extLst>
              <a:ext uri="{FF2B5EF4-FFF2-40B4-BE49-F238E27FC236}">
                <a16:creationId xmlns:a16="http://schemas.microsoft.com/office/drawing/2014/main" id="{51221A64-6119-43DC-8DA9-87FF4710C5D2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 sz="1800" dirty="0">
                <a:latin typeface="DengXian" panose="02010600030101010101" pitchFamily="2" charset="-122"/>
                <a:ea typeface="DengXian" panose="02010600030101010101" pitchFamily="2" charset="-122"/>
              </a:rPr>
              <a:t>Hello everybody, my name is Eveline Volcke and I am a professor at Ghent University.</a:t>
            </a:r>
          </a:p>
          <a:p>
            <a:pPr eaLnBrk="1" hangingPunct="1">
              <a:spcBef>
                <a:spcPct val="0"/>
              </a:spcBef>
            </a:pPr>
            <a:r>
              <a:rPr lang="en-US" altLang="zh-CN" sz="1800" dirty="0">
                <a:latin typeface="DengXian" panose="02010600030101010101" pitchFamily="2" charset="-122"/>
                <a:ea typeface="DengXian" panose="02010600030101010101" pitchFamily="2" charset="-122"/>
              </a:rPr>
              <a:t>Let’s talk about the process operation and control </a:t>
            </a:r>
          </a:p>
          <a:p>
            <a:pPr eaLnBrk="1" hangingPunct="1">
              <a:spcBef>
                <a:spcPct val="0"/>
              </a:spcBef>
            </a:pPr>
            <a:r>
              <a:rPr lang="en-US" altLang="zh-CN" sz="1800" dirty="0">
                <a:latin typeface="DengXian" panose="02010600030101010101" pitchFamily="2" charset="-122"/>
                <a:ea typeface="DengXian" panose="02010600030101010101" pitchFamily="2" charset="-122"/>
              </a:rPr>
              <a:t>of aerobic granular sludge reactors. </a:t>
            </a:r>
          </a:p>
          <a:p>
            <a:pPr eaLnBrk="1" hangingPunct="1">
              <a:spcBef>
                <a:spcPct val="0"/>
              </a:spcBef>
            </a:pPr>
            <a:r>
              <a:rPr lang="en-US" altLang="zh-CN" sz="1800" dirty="0">
                <a:latin typeface="DengXian" panose="02010600030101010101" pitchFamily="2" charset="-122"/>
                <a:ea typeface="DengXian" panose="02010600030101010101" pitchFamily="2" charset="-122"/>
              </a:rPr>
              <a:t>(NEXT SLIDE)</a:t>
            </a:r>
          </a:p>
          <a:p>
            <a:pPr eaLnBrk="1" hangingPunct="1">
              <a:spcBef>
                <a:spcPct val="0"/>
              </a:spcBef>
            </a:pPr>
            <a:endParaRPr lang="en-US" altLang="zh-CN" sz="1800" dirty="0">
              <a:latin typeface="DengXian" panose="02010600030101010101" pitchFamily="2" charset="-122"/>
              <a:ea typeface="DengXian" panose="02010600030101010101" pitchFamily="2" charset="-122"/>
            </a:endParaRPr>
          </a:p>
          <a:p>
            <a:pPr eaLnBrk="1" hangingPunct="1">
              <a:spcBef>
                <a:spcPct val="0"/>
              </a:spcBef>
            </a:pPr>
            <a:r>
              <a:rPr lang="en-GB" altLang="zh-CN" sz="1800" dirty="0">
                <a:latin typeface="DengXian" panose="02010600030101010101" pitchFamily="2" charset="-122"/>
                <a:ea typeface="DengXian" panose="02010600030101010101" pitchFamily="2" charset="-122"/>
              </a:rPr>
              <a:t>https://studybwwt.online/ </a:t>
            </a:r>
            <a:endParaRPr lang="zh-CN" altLang="zh-CN" sz="1800" dirty="0">
              <a:latin typeface="DengXian" panose="02010600030101010101" pitchFamily="2" charset="-122"/>
              <a:ea typeface="DengXian" panose="02010600030101010101" pitchFamily="2" charset="-122"/>
            </a:endParaRPr>
          </a:p>
        </p:txBody>
      </p:sp>
      <p:sp>
        <p:nvSpPr>
          <p:cNvPr id="7172" name="灯片编号占位符 3">
            <a:extLst>
              <a:ext uri="{FF2B5EF4-FFF2-40B4-BE49-F238E27FC236}">
                <a16:creationId xmlns:a16="http://schemas.microsoft.com/office/drawing/2014/main" id="{0C7E6993-CC33-45C4-AF96-2B0B4DF1F3D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169CE8B-97A7-4AEC-A662-129D8317964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engXian" panose="02010600030101010101" pitchFamily="2" charset="-122"/>
                <a:ea typeface="DengXian" panose="02010600030101010101" pitchFamily="2" charset="-122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70182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25BD69-5D7E-8A97-A605-8A0756B78A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F3E37854-CA94-C771-84F8-A9179BA7E6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6CD3D22E-44C0-4517-92E2-EFF770AE63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 sludge volume index or SVI is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volume occupied by 1 gram of sludge after settling for a certain time.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For aerobic granules, the volume taken up after 5 minutes of settling is already about the same as the volume taken up after 30 minutes of settling.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So the </a:t>
            </a:r>
            <a:r>
              <a:rPr lang="en-US" dirty="0" err="1"/>
              <a:t>SVI_5</a:t>
            </a:r>
            <a:r>
              <a:rPr lang="en-US" dirty="0"/>
              <a:t> is the same as the </a:t>
            </a:r>
            <a:r>
              <a:rPr lang="en-US" dirty="0" err="1"/>
              <a:t>SVI_30</a:t>
            </a:r>
            <a:r>
              <a:rPr lang="en-US" dirty="0"/>
              <a:t>.</a:t>
            </a:r>
          </a:p>
          <a:p>
            <a:r>
              <a:rPr lang="en-GB" dirty="0"/>
              <a:t>This is a scientific way of expressing that the granules settle very fast. </a:t>
            </a:r>
          </a:p>
          <a:p>
            <a:pPr marL="60748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(NEXT SLIDE)</a:t>
            </a:r>
          </a:p>
          <a:p>
            <a:pPr marL="60748" indent="0">
              <a:buNone/>
            </a:pPr>
            <a:endParaRPr lang="en-US" sz="1200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6AA67B03-084F-6144-769D-1925C783A9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0528315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1411E1-F002-18D9-A002-8410CA03B2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577BCF6-6C84-C405-F91D-7657405E86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2C81178-99A5-5EF6-DC54-3DAE0BA6B2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200" dirty="0">
                <a:sym typeface="Wingdings" panose="05000000000000000000" pitchFamily="2" charset="2"/>
              </a:rPr>
              <a:t>(pauze) </a:t>
            </a:r>
            <a:r>
              <a:rPr lang="nl-BE" sz="1200" dirty="0" err="1">
                <a:sym typeface="Wingdings" panose="05000000000000000000" pitchFamily="2" charset="2"/>
              </a:rPr>
              <a:t>Besides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avoiding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diffusion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limitation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and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</a:p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200" dirty="0" err="1">
                <a:sym typeface="Wingdings" panose="05000000000000000000" pitchFamily="2" charset="2"/>
              </a:rPr>
              <a:t>besides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applying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selective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wasting</a:t>
            </a:r>
            <a:r>
              <a:rPr lang="nl-BE" sz="1200" dirty="0">
                <a:sym typeface="Wingdings" panose="05000000000000000000" pitchFamily="2" charset="2"/>
              </a:rPr>
              <a:t>, </a:t>
            </a:r>
          </a:p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200" dirty="0" err="1">
                <a:sym typeface="Wingdings" panose="05000000000000000000" pitchFamily="2" charset="2"/>
              </a:rPr>
              <a:t>an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additional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selection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pressure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to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grow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granules</a:t>
            </a:r>
            <a:r>
              <a:rPr lang="nl-BE" sz="1200" dirty="0">
                <a:sym typeface="Wingdings" panose="05000000000000000000" pitchFamily="2" charset="2"/>
              </a:rPr>
              <a:t> is</a:t>
            </a:r>
          </a:p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200" dirty="0">
                <a:sym typeface="Wingdings" panose="05000000000000000000" pitchFamily="2" charset="2"/>
              </a:rPr>
              <a:t>plug-flow </a:t>
            </a:r>
            <a:r>
              <a:rPr lang="nl-BE" sz="1200" dirty="0" err="1">
                <a:sym typeface="Wingdings" panose="05000000000000000000" pitchFamily="2" charset="2"/>
              </a:rPr>
              <a:t>feeding</a:t>
            </a:r>
            <a:endParaRPr lang="nl-BE" sz="1200" dirty="0">
              <a:sym typeface="Wingdings" panose="05000000000000000000" pitchFamily="2" charset="2"/>
            </a:endParaRPr>
          </a:p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200" dirty="0">
                <a:sym typeface="Wingdings" panose="05000000000000000000" pitchFamily="2" charset="2"/>
              </a:rPr>
              <a:t>(NEXT SLIDE)</a:t>
            </a:r>
          </a:p>
          <a:p>
            <a:pPr marL="83333">
              <a:spcAft>
                <a:spcPts val="579"/>
              </a:spcAft>
            </a:pPr>
            <a:endParaRPr lang="nl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9945F5-D399-A528-C3D6-2E97F3A2FE7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0795182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CC869F-5FCA-C469-2555-A610AEF3D2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BA6D134-32D2-C15C-8E53-0A30F2D5B6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52343E-164C-491B-4B17-94C4207C2E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aerobic granular sludge reactors, the influent is fed</a:t>
            </a:r>
          </a:p>
          <a:p>
            <a:r>
              <a:rPr lang="en-US" dirty="0"/>
              <a:t> </a:t>
            </a:r>
            <a:r>
              <a:rPr lang="en-US" b="1" dirty="0"/>
              <a:t>from the bottom of the reactor</a:t>
            </a:r>
            <a:r>
              <a:rPr lang="en-US" dirty="0"/>
              <a:t>, </a:t>
            </a:r>
          </a:p>
          <a:p>
            <a:r>
              <a:rPr lang="en-US" dirty="0"/>
              <a:t>through the settled granular sludge bed</a:t>
            </a:r>
          </a:p>
          <a:p>
            <a:r>
              <a:rPr lang="en-US" dirty="0"/>
              <a:t>(NEXT SLIDE)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A03DE7-FFE5-5962-9A98-FF4E16D0D4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0328144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76C8DC-D260-F24A-D4F5-6B3623BE33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5C56D3D-7978-F813-7036-F5DC1B29F0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870C09E-D980-8BA9-C195-807C154EEF4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this way, diffusion limitation is </a:t>
            </a:r>
            <a:r>
              <a:rPr lang="en-US" dirty="0" err="1"/>
              <a:t>minimzed</a:t>
            </a:r>
            <a:r>
              <a:rPr lang="en-US" dirty="0"/>
              <a:t> </a:t>
            </a:r>
          </a:p>
          <a:p>
            <a:r>
              <a:rPr lang="en-US" dirty="0"/>
              <a:t>and the substrate can best be taken up over the whole depth of the granule</a:t>
            </a:r>
          </a:p>
          <a:p>
            <a:r>
              <a:rPr lang="en-US" dirty="0"/>
              <a:t>(NEXT SLIDE)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842380-E829-A39C-4D30-4B76D8A6A0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3465129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D46590-35D9-8A8B-8EF5-DA56BB097D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8AEED93-4723-2D0A-8737-9396E8F768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A0F6360-FE57-0523-C659-085514900C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Moreover, in this way,</a:t>
            </a:r>
          </a:p>
          <a:p>
            <a:r>
              <a:rPr lang="en-US" dirty="0"/>
              <a:t>the larger granules at the bottom of the reactor receive the most food,</a:t>
            </a:r>
          </a:p>
          <a:p>
            <a:r>
              <a:rPr lang="en-US" dirty="0"/>
              <a:t>while the slow-settling flocs at top receive less food.</a:t>
            </a:r>
          </a:p>
          <a:p>
            <a:r>
              <a:rPr lang="en-US" dirty="0"/>
              <a:t>So there is a self-stabilizing effect.</a:t>
            </a:r>
          </a:p>
          <a:p>
            <a:r>
              <a:rPr lang="en-US" dirty="0"/>
              <a:t>(NEXT SLIDE)</a:t>
            </a:r>
          </a:p>
          <a:p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3CB3D0-AE57-6A2F-ADE5-3364E93340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4804485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FDAC15-6972-3097-B939-7ECDD92EB7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A203087-B763-DC02-4F84-2922CE5E0F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F444AE1-7DFA-02A9-ACC4-03CF6F9062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200" dirty="0">
                <a:sym typeface="Wingdings" panose="05000000000000000000" pitchFamily="2" charset="2"/>
              </a:rPr>
              <a:t>So, </a:t>
            </a:r>
            <a:r>
              <a:rPr lang="nl-BE" sz="1200" dirty="0" err="1">
                <a:sym typeface="Wingdings" panose="05000000000000000000" pitchFamily="2" charset="2"/>
              </a:rPr>
              <a:t>that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were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the</a:t>
            </a:r>
            <a:r>
              <a:rPr lang="nl-BE" sz="1200" dirty="0">
                <a:sym typeface="Wingdings" panose="05000000000000000000" pitchFamily="2" charset="2"/>
              </a:rPr>
              <a:t> most important tricks </a:t>
            </a:r>
            <a:r>
              <a:rPr lang="nl-BE" sz="1200" dirty="0" err="1">
                <a:sym typeface="Wingdings" panose="05000000000000000000" pitchFamily="2" charset="2"/>
              </a:rPr>
              <a:t>to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grow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granules</a:t>
            </a:r>
            <a:r>
              <a:rPr lang="nl-BE" sz="1200" dirty="0">
                <a:sym typeface="Wingdings" panose="05000000000000000000" pitchFamily="2" charset="2"/>
              </a:rPr>
              <a:t>.</a:t>
            </a:r>
          </a:p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200" dirty="0" err="1">
                <a:sym typeface="Wingdings" panose="05000000000000000000" pitchFamily="2" charset="2"/>
              </a:rPr>
              <a:t>However</a:t>
            </a:r>
            <a:r>
              <a:rPr lang="nl-BE" sz="1200" dirty="0">
                <a:sym typeface="Wingdings" panose="05000000000000000000" pitchFamily="2" charset="2"/>
              </a:rPr>
              <a:t>, </a:t>
            </a:r>
            <a:r>
              <a:rPr lang="nl-BE" sz="1200" dirty="0" err="1">
                <a:sym typeface="Wingdings" panose="05000000000000000000" pitchFamily="2" charset="2"/>
              </a:rPr>
              <a:t>there</a:t>
            </a:r>
            <a:r>
              <a:rPr lang="nl-BE" sz="1200" dirty="0">
                <a:sym typeface="Wingdings" panose="05000000000000000000" pitchFamily="2" charset="2"/>
              </a:rPr>
              <a:t> are even more </a:t>
            </a:r>
            <a:r>
              <a:rPr lang="nl-BE" sz="1200" dirty="0" err="1">
                <a:sym typeface="Wingdings" panose="05000000000000000000" pitchFamily="2" charset="2"/>
              </a:rPr>
              <a:t>selection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presssures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which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can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be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applied</a:t>
            </a:r>
            <a:r>
              <a:rPr lang="nl-BE" sz="1200" dirty="0">
                <a:sym typeface="Wingdings" panose="05000000000000000000" pitchFamily="2" charset="2"/>
              </a:rPr>
              <a:t>.</a:t>
            </a:r>
          </a:p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200" dirty="0">
                <a:sym typeface="Wingdings" panose="05000000000000000000" pitchFamily="2" charset="2"/>
              </a:rPr>
              <a:t>For more information on </a:t>
            </a:r>
            <a:r>
              <a:rPr lang="nl-BE" sz="1200" dirty="0" err="1">
                <a:sym typeface="Wingdings" panose="05000000000000000000" pitchFamily="2" charset="2"/>
              </a:rPr>
              <a:t>that</a:t>
            </a:r>
            <a:r>
              <a:rPr lang="nl-BE" sz="1200" dirty="0">
                <a:sym typeface="Wingdings" panose="05000000000000000000" pitchFamily="2" charset="2"/>
              </a:rPr>
              <a:t>, I </a:t>
            </a:r>
            <a:r>
              <a:rPr lang="nl-BE" sz="1200" dirty="0" err="1">
                <a:sym typeface="Wingdings" panose="05000000000000000000" pitchFamily="2" charset="2"/>
              </a:rPr>
              <a:t>refer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you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to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the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lecture</a:t>
            </a:r>
            <a:r>
              <a:rPr lang="nl-BE" sz="1200" dirty="0">
                <a:sym typeface="Wingdings" panose="05000000000000000000" pitchFamily="2" charset="2"/>
              </a:rPr>
              <a:t> of Edward van Dijk.</a:t>
            </a:r>
          </a:p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200" dirty="0">
                <a:sym typeface="Wingdings" panose="05000000000000000000" pitchFamily="2" charset="2"/>
              </a:rPr>
              <a:t> (NEXT SLIDE)</a:t>
            </a:r>
          </a:p>
          <a:p>
            <a:pPr marL="83333">
              <a:spcAft>
                <a:spcPts val="579"/>
              </a:spcAft>
            </a:pPr>
            <a:endParaRPr lang="nl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5C3BD5-0191-AF47-659A-462ED407152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7154210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That’s all for me today.</a:t>
            </a:r>
          </a:p>
          <a:p>
            <a:r>
              <a:rPr lang="en-US" dirty="0"/>
              <a:t>Enjoy the rest of the course!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7ED0EF-A9F2-4B45-A06F-1BF405E4DA6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106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08893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7983F5-74A8-BD23-4A1F-9BE1E33610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2F332C98-C4F6-6141-971E-78D31665AF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69F3E6A8-F8F9-AA40-E6FF-0418F1A689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Another important feature of aerobic granular sludge is that there is no compression of the settled sludge,</a:t>
            </a:r>
          </a:p>
          <a:p>
            <a:r>
              <a:rPr lang="en-GB" sz="1200" dirty="0"/>
              <a:t>unlike for activated sludge.</a:t>
            </a:r>
            <a:endParaRPr lang="en-US" sz="1200" dirty="0"/>
          </a:p>
          <a:p>
            <a:pPr marL="60748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(NEXT SLIDE)</a:t>
            </a:r>
          </a:p>
          <a:p>
            <a:pPr marL="60748" indent="0">
              <a:buNone/>
            </a:pPr>
            <a:endParaRPr lang="en-US" sz="1200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BECF8801-DAD0-5F17-1CD4-32BDD4A378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613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77181C-C6C9-8E27-0E6C-E0C603CFE2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B730E5C4-7344-098D-06E1-0BCFB4D164C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50E2892B-8905-382A-F408-2B6A5A4A97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O.K., so we know what is aerobic granular sludge.</a:t>
            </a:r>
          </a:p>
          <a:p>
            <a:r>
              <a:rPr lang="en-GB" sz="1200" dirty="0"/>
              <a:t>Let’s see what is an aerobic granular sludge reactor</a:t>
            </a:r>
          </a:p>
          <a:p>
            <a:r>
              <a:rPr lang="en-GB" sz="1200" dirty="0"/>
              <a:t>and how it relates to a conventional wastewater treatment plant.</a:t>
            </a:r>
            <a:endParaRPr lang="en-US" sz="1200" dirty="0"/>
          </a:p>
          <a:p>
            <a:pPr marL="60748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(NEXT SLIDE)</a:t>
            </a:r>
          </a:p>
          <a:p>
            <a:pPr marL="60748" indent="0">
              <a:buNone/>
            </a:pPr>
            <a:endParaRPr lang="en-US" sz="1200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4AF1BD4-A348-8A34-19AD-B09BBB4BCB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79547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9D49BB-3E91-AD49-8982-ECE70CF8B0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9A383A3-13EE-1126-7D9F-75180EB4C7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AB40F2E-BE73-83AA-2648-4F04E7B0E3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baseline="0" dirty="0"/>
              <a:t>In a </a:t>
            </a:r>
            <a:r>
              <a:rPr lang="nl-BE" baseline="0" dirty="0" err="1"/>
              <a:t>conventional</a:t>
            </a:r>
            <a:r>
              <a:rPr lang="nl-BE" baseline="0" dirty="0"/>
              <a:t> </a:t>
            </a:r>
            <a:r>
              <a:rPr lang="nl-BE" baseline="0" dirty="0" err="1"/>
              <a:t>WWTP</a:t>
            </a:r>
            <a:r>
              <a:rPr lang="nl-BE" baseline="0" dirty="0"/>
              <a:t>, </a:t>
            </a:r>
            <a:r>
              <a:rPr lang="nl-BE" baseline="0" dirty="0" err="1"/>
              <a:t>the</a:t>
            </a:r>
            <a:r>
              <a:rPr lang="nl-BE" baseline="0" dirty="0"/>
              <a:t> </a:t>
            </a:r>
            <a:r>
              <a:rPr lang="nl-BE" baseline="0" dirty="0" err="1"/>
              <a:t>removal</a:t>
            </a:r>
            <a:r>
              <a:rPr lang="nl-BE" baseline="0" dirty="0"/>
              <a:t> of carbon, </a:t>
            </a:r>
            <a:r>
              <a:rPr lang="nl-BE" baseline="0" dirty="0" err="1"/>
              <a:t>nitrogen</a:t>
            </a:r>
            <a:r>
              <a:rPr lang="nl-BE" baseline="0" dirty="0"/>
              <a:t> and </a:t>
            </a:r>
            <a:r>
              <a:rPr lang="nl-BE" baseline="0" dirty="0" err="1"/>
              <a:t>phosphorus</a:t>
            </a:r>
            <a:r>
              <a:rPr lang="nl-BE" baseline="0" dirty="0"/>
              <a:t> </a:t>
            </a:r>
            <a:r>
              <a:rPr lang="nl-BE" baseline="0" dirty="0" err="1"/>
              <a:t>components</a:t>
            </a:r>
            <a:r>
              <a:rPr lang="nl-BE" baseline="0" dirty="0"/>
              <a:t> takes </a:t>
            </a:r>
            <a:r>
              <a:rPr lang="nl-BE" baseline="0" dirty="0" err="1"/>
              <a:t>place</a:t>
            </a:r>
            <a:r>
              <a:rPr lang="nl-BE" baseline="0" dirty="0"/>
              <a:t> in different reactor </a:t>
            </a:r>
            <a:r>
              <a:rPr lang="nl-BE" baseline="0" dirty="0" err="1"/>
              <a:t>compartments</a:t>
            </a:r>
            <a:r>
              <a:rPr lang="nl-BE" baseline="0" dirty="0"/>
              <a:t>.</a:t>
            </a:r>
          </a:p>
          <a:p>
            <a:r>
              <a:rPr lang="nl-BE" baseline="0" dirty="0"/>
              <a:t>These </a:t>
            </a:r>
            <a:r>
              <a:rPr lang="nl-BE" baseline="0" dirty="0" err="1"/>
              <a:t>compartments</a:t>
            </a:r>
            <a:r>
              <a:rPr lang="nl-BE" baseline="0" dirty="0"/>
              <a:t> take up a lot of </a:t>
            </a:r>
            <a:r>
              <a:rPr lang="nl-BE" b="1" baseline="0" dirty="0" err="1"/>
              <a:t>space</a:t>
            </a:r>
            <a:r>
              <a:rPr lang="nl-BE" b="1" baseline="0" dirty="0"/>
              <a:t>. </a:t>
            </a:r>
          </a:p>
          <a:p>
            <a:r>
              <a:rPr lang="nl-BE" baseline="0" dirty="0" err="1"/>
              <a:t>Besides</a:t>
            </a:r>
            <a:r>
              <a:rPr lang="nl-BE" baseline="0" dirty="0"/>
              <a:t>, </a:t>
            </a:r>
            <a:r>
              <a:rPr lang="nl-BE" baseline="0" dirty="0" err="1"/>
              <a:t>wastewater</a:t>
            </a:r>
            <a:r>
              <a:rPr lang="nl-BE" baseline="0" dirty="0"/>
              <a:t> </a:t>
            </a:r>
            <a:r>
              <a:rPr lang="nl-BE" baseline="0" dirty="0" err="1"/>
              <a:t>needs</a:t>
            </a:r>
            <a:r>
              <a:rPr lang="nl-BE" baseline="0" dirty="0"/>
              <a:t> </a:t>
            </a:r>
            <a:r>
              <a:rPr lang="nl-BE" baseline="0" dirty="0" err="1"/>
              <a:t>to</a:t>
            </a:r>
            <a:r>
              <a:rPr lang="nl-BE" baseline="0" dirty="0"/>
              <a:t> </a:t>
            </a:r>
            <a:r>
              <a:rPr lang="nl-BE" baseline="0" dirty="0" err="1"/>
              <a:t>be</a:t>
            </a:r>
            <a:r>
              <a:rPr lang="nl-BE" baseline="0" dirty="0"/>
              <a:t> </a:t>
            </a:r>
            <a:r>
              <a:rPr lang="nl-BE" baseline="0" dirty="0" err="1"/>
              <a:t>pumped</a:t>
            </a:r>
            <a:r>
              <a:rPr lang="nl-BE" baseline="0" dirty="0"/>
              <a:t> </a:t>
            </a:r>
            <a:r>
              <a:rPr lang="nl-BE" baseline="0" dirty="0" err="1"/>
              <a:t>around</a:t>
            </a:r>
            <a:r>
              <a:rPr lang="nl-BE" baseline="0" dirty="0"/>
              <a:t> </a:t>
            </a:r>
            <a:r>
              <a:rPr lang="nl-BE" baseline="0" dirty="0" err="1"/>
              <a:t>between</a:t>
            </a:r>
            <a:r>
              <a:rPr lang="nl-BE" baseline="0" dirty="0"/>
              <a:t> these </a:t>
            </a:r>
            <a:r>
              <a:rPr lang="nl-BE" baseline="0" dirty="0" err="1"/>
              <a:t>compartments</a:t>
            </a:r>
            <a:r>
              <a:rPr lang="nl-BE" baseline="0" dirty="0"/>
              <a:t>, </a:t>
            </a:r>
          </a:p>
          <a:p>
            <a:r>
              <a:rPr lang="nl-BE" baseline="0" dirty="0" err="1"/>
              <a:t>which</a:t>
            </a:r>
            <a:r>
              <a:rPr lang="nl-BE" baseline="0" dirty="0"/>
              <a:t> </a:t>
            </a:r>
            <a:r>
              <a:rPr lang="nl-BE" baseline="0" dirty="0" err="1"/>
              <a:t>brings</a:t>
            </a:r>
            <a:r>
              <a:rPr lang="nl-BE" baseline="0" dirty="0"/>
              <a:t> </a:t>
            </a:r>
            <a:r>
              <a:rPr lang="nl-BE" baseline="0" dirty="0" err="1"/>
              <a:t>along</a:t>
            </a:r>
            <a:r>
              <a:rPr lang="nl-BE" baseline="0" dirty="0"/>
              <a:t> </a:t>
            </a:r>
            <a:r>
              <a:rPr lang="nl-BE" b="1" baseline="0" dirty="0" err="1"/>
              <a:t>pumping</a:t>
            </a:r>
            <a:r>
              <a:rPr lang="nl-BE" b="1" baseline="0" dirty="0"/>
              <a:t> </a:t>
            </a:r>
            <a:r>
              <a:rPr lang="nl-BE" b="1" baseline="0" dirty="0" err="1"/>
              <a:t>costs</a:t>
            </a:r>
            <a:r>
              <a:rPr lang="nl-BE" b="1" baseline="0" dirty="0"/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(NEXT SLIDE)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D1E4-517D-8F2A-842B-D37B8F796C8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29991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baseline="0" dirty="0" err="1"/>
              <a:t>Another</a:t>
            </a:r>
            <a:r>
              <a:rPr lang="nl-BE" baseline="0" dirty="0"/>
              <a:t> </a:t>
            </a:r>
            <a:r>
              <a:rPr lang="nl-BE" baseline="0" dirty="0" err="1"/>
              <a:t>problem</a:t>
            </a:r>
            <a:r>
              <a:rPr lang="nl-BE" baseline="0" dirty="0"/>
              <a:t> in </a:t>
            </a:r>
            <a:r>
              <a:rPr lang="nl-BE" baseline="0" dirty="0" err="1"/>
              <a:t>conventional</a:t>
            </a:r>
            <a:r>
              <a:rPr lang="nl-BE" baseline="0" dirty="0"/>
              <a:t> </a:t>
            </a:r>
            <a:r>
              <a:rPr lang="nl-BE" baseline="0" dirty="0" err="1"/>
              <a:t>wastewater</a:t>
            </a:r>
            <a:r>
              <a:rPr lang="nl-BE" baseline="0" dirty="0"/>
              <a:t> treatment is </a:t>
            </a:r>
            <a:r>
              <a:rPr lang="nl-BE" baseline="0" dirty="0" err="1"/>
              <a:t>that</a:t>
            </a:r>
            <a:r>
              <a:rPr lang="nl-BE" baseline="0" dirty="0"/>
              <a:t> </a:t>
            </a:r>
            <a:r>
              <a:rPr lang="nl-BE" baseline="0" dirty="0" err="1"/>
              <a:t>the</a:t>
            </a:r>
            <a:r>
              <a:rPr lang="nl-BE" baseline="0" dirty="0"/>
              <a:t> </a:t>
            </a:r>
            <a:r>
              <a:rPr lang="nl-BE" baseline="0" dirty="0" err="1"/>
              <a:t>bacteria</a:t>
            </a:r>
            <a:r>
              <a:rPr lang="nl-BE" baseline="0" dirty="0"/>
              <a:t> </a:t>
            </a:r>
            <a:r>
              <a:rPr lang="nl-BE" baseline="0" dirty="0" err="1"/>
              <a:t>which</a:t>
            </a:r>
            <a:r>
              <a:rPr lang="nl-BE" baseline="0" dirty="0"/>
              <a:t> </a:t>
            </a:r>
            <a:r>
              <a:rPr lang="nl-BE" baseline="0" dirty="0" err="1"/>
              <a:t>purify</a:t>
            </a:r>
            <a:r>
              <a:rPr lang="nl-BE" baseline="0" dirty="0"/>
              <a:t> </a:t>
            </a:r>
            <a:r>
              <a:rPr lang="nl-BE" baseline="0" dirty="0" err="1"/>
              <a:t>the</a:t>
            </a:r>
            <a:r>
              <a:rPr lang="nl-BE" baseline="0" dirty="0"/>
              <a:t> water, </a:t>
            </a:r>
            <a:r>
              <a:rPr lang="nl-BE" b="1" baseline="0" dirty="0" err="1"/>
              <a:t>grow</a:t>
            </a:r>
            <a:r>
              <a:rPr lang="nl-BE" b="1" baseline="0" dirty="0"/>
              <a:t> in </a:t>
            </a:r>
            <a:r>
              <a:rPr lang="nl-BE" b="1" baseline="0" dirty="0" err="1"/>
              <a:t>flocs</a:t>
            </a:r>
            <a:r>
              <a:rPr lang="nl-BE" b="1" baseline="0" dirty="0"/>
              <a:t>.</a:t>
            </a:r>
          </a:p>
          <a:p>
            <a:r>
              <a:rPr lang="nl-BE" baseline="0" dirty="0"/>
              <a:t>The </a:t>
            </a:r>
            <a:r>
              <a:rPr lang="nl-BE" b="1" baseline="0" dirty="0" err="1"/>
              <a:t>density</a:t>
            </a:r>
            <a:r>
              <a:rPr lang="nl-BE" baseline="0" dirty="0"/>
              <a:t> of these </a:t>
            </a:r>
            <a:r>
              <a:rPr lang="nl-BE" baseline="0" dirty="0" err="1"/>
              <a:t>flocs</a:t>
            </a:r>
            <a:r>
              <a:rPr lang="nl-BE" baseline="0" dirty="0"/>
              <a:t> is </a:t>
            </a:r>
            <a:r>
              <a:rPr lang="nl-BE" baseline="0" dirty="0" err="1"/>
              <a:t>only</a:t>
            </a:r>
            <a:r>
              <a:rPr lang="nl-BE" baseline="0" dirty="0"/>
              <a:t> </a:t>
            </a:r>
            <a:r>
              <a:rPr lang="nl-BE" baseline="0" dirty="0" err="1"/>
              <a:t>slightly</a:t>
            </a:r>
            <a:r>
              <a:rPr lang="nl-BE" baseline="0" dirty="0"/>
              <a:t> </a:t>
            </a:r>
            <a:r>
              <a:rPr lang="nl-BE" baseline="0" dirty="0" err="1"/>
              <a:t>higher</a:t>
            </a:r>
            <a:r>
              <a:rPr lang="nl-BE" baseline="0" dirty="0"/>
              <a:t> </a:t>
            </a:r>
            <a:r>
              <a:rPr lang="nl-BE" baseline="0" dirty="0" err="1"/>
              <a:t>than</a:t>
            </a:r>
            <a:r>
              <a:rPr lang="nl-BE" baseline="0" dirty="0"/>
              <a:t> </a:t>
            </a:r>
            <a:r>
              <a:rPr lang="nl-BE" baseline="0" dirty="0" err="1"/>
              <a:t>the</a:t>
            </a:r>
            <a:r>
              <a:rPr lang="nl-BE" baseline="0" dirty="0"/>
              <a:t> </a:t>
            </a:r>
            <a:r>
              <a:rPr lang="nl-BE" baseline="0" dirty="0" err="1"/>
              <a:t>one</a:t>
            </a:r>
            <a:r>
              <a:rPr lang="nl-BE" baseline="0" dirty="0"/>
              <a:t> of </a:t>
            </a:r>
            <a:r>
              <a:rPr lang="nl-BE" baseline="0" dirty="0" err="1"/>
              <a:t>wastewater</a:t>
            </a:r>
            <a:r>
              <a:rPr lang="nl-BE" baseline="0" dirty="0"/>
              <a:t>, </a:t>
            </a:r>
          </a:p>
          <a:p>
            <a:r>
              <a:rPr lang="nl-BE" baseline="0" dirty="0" err="1"/>
              <a:t>which</a:t>
            </a:r>
            <a:r>
              <a:rPr lang="nl-BE" baseline="0" dirty="0"/>
              <a:t> </a:t>
            </a:r>
            <a:r>
              <a:rPr lang="nl-BE" baseline="0" dirty="0" err="1"/>
              <a:t>makes</a:t>
            </a:r>
            <a:r>
              <a:rPr lang="nl-BE" baseline="0" dirty="0"/>
              <a:t> </a:t>
            </a:r>
            <a:r>
              <a:rPr lang="nl-BE" baseline="0" dirty="0" err="1"/>
              <a:t>that</a:t>
            </a:r>
            <a:r>
              <a:rPr lang="nl-BE" baseline="0" dirty="0"/>
              <a:t> </a:t>
            </a:r>
            <a:r>
              <a:rPr lang="nl-BE" baseline="0" dirty="0" err="1"/>
              <a:t>their</a:t>
            </a:r>
            <a:r>
              <a:rPr lang="nl-BE" baseline="0" dirty="0"/>
              <a:t> </a:t>
            </a:r>
            <a:r>
              <a:rPr lang="nl-BE" baseline="0" dirty="0" err="1"/>
              <a:t>separation</a:t>
            </a:r>
            <a:r>
              <a:rPr lang="nl-BE" baseline="0" dirty="0"/>
              <a:t> </a:t>
            </a:r>
            <a:r>
              <a:rPr lang="nl-BE" baseline="0" dirty="0" err="1"/>
              <a:t>proceeds</a:t>
            </a:r>
            <a:r>
              <a:rPr lang="nl-BE" baseline="0" dirty="0"/>
              <a:t> </a:t>
            </a:r>
            <a:r>
              <a:rPr lang="nl-BE" baseline="0" dirty="0" err="1"/>
              <a:t>very</a:t>
            </a:r>
            <a:r>
              <a:rPr lang="nl-BE" baseline="0" dirty="0"/>
              <a:t> </a:t>
            </a:r>
            <a:r>
              <a:rPr lang="nl-BE" baseline="0" dirty="0" err="1"/>
              <a:t>slowly</a:t>
            </a:r>
            <a:r>
              <a:rPr lang="nl-BE" baseline="0" dirty="0"/>
              <a:t> </a:t>
            </a:r>
            <a:r>
              <a:rPr lang="nl-BE" baseline="0" dirty="0" err="1"/>
              <a:t>and</a:t>
            </a:r>
            <a:r>
              <a:rPr lang="nl-BE" baseline="0" dirty="0"/>
              <a:t> </a:t>
            </a:r>
            <a:r>
              <a:rPr lang="nl-BE" baseline="0" dirty="0" err="1"/>
              <a:t>requires</a:t>
            </a:r>
            <a:r>
              <a:rPr lang="nl-BE" baseline="0" dirty="0"/>
              <a:t> large </a:t>
            </a:r>
            <a:r>
              <a:rPr lang="nl-BE" baseline="0" dirty="0" err="1"/>
              <a:t>settling</a:t>
            </a:r>
            <a:r>
              <a:rPr lang="nl-BE" baseline="0" dirty="0"/>
              <a:t> tanks.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 baseline="0" dirty="0"/>
              <a:t> </a:t>
            </a:r>
            <a:r>
              <a:rPr lang="en-US" sz="1200" dirty="0"/>
              <a:t>(NEXT SLIDE)</a:t>
            </a:r>
          </a:p>
          <a:p>
            <a:endParaRPr lang="nl-BE" b="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14481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F21A6B-3C75-F19E-949F-8B08633220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174A6E7-226D-6751-B4A7-F889200BCA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EE85892-0EBA-1FAC-2F4E-E16B20B34D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baseline="0" dirty="0" err="1"/>
              <a:t>This</a:t>
            </a:r>
            <a:r>
              <a:rPr lang="nl-BE" baseline="0" dirty="0"/>
              <a:t> picture shows water </a:t>
            </a:r>
            <a:r>
              <a:rPr lang="nl-BE" baseline="0" dirty="0" err="1"/>
              <a:t>with</a:t>
            </a:r>
            <a:r>
              <a:rPr lang="nl-BE" baseline="0" dirty="0"/>
              <a:t> </a:t>
            </a:r>
            <a:r>
              <a:rPr lang="nl-BE" baseline="0" dirty="0" err="1"/>
              <a:t>sludge</a:t>
            </a:r>
            <a:r>
              <a:rPr lang="nl-BE" baseline="0" dirty="0"/>
              <a:t> </a:t>
            </a:r>
            <a:r>
              <a:rPr lang="nl-BE" baseline="0" dirty="0" err="1"/>
              <a:t>flocs</a:t>
            </a:r>
            <a:r>
              <a:rPr lang="nl-BE" baseline="0" dirty="0"/>
              <a:t> </a:t>
            </a:r>
            <a:r>
              <a:rPr lang="nl-BE" baseline="0" dirty="0" err="1"/>
              <a:t>after</a:t>
            </a:r>
            <a:r>
              <a:rPr lang="nl-BE" baseline="0" dirty="0"/>
              <a:t> 5 minutes of </a:t>
            </a:r>
            <a:r>
              <a:rPr lang="nl-BE" baseline="0" dirty="0" err="1"/>
              <a:t>settling</a:t>
            </a:r>
            <a:r>
              <a:rPr lang="nl-BE" baseline="0" dirty="0"/>
              <a:t> time.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(NEXT SLIDE)</a:t>
            </a:r>
          </a:p>
          <a:p>
            <a:endParaRPr lang="nl-BE" b="0" baseline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C09CB3-5C80-3F20-297D-0ED71F39ED8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83782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3C28AF-6433-0A11-547F-1EFA7E81F6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EB6A29-089B-89AC-1E91-F90C49340A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D7EA3B5-00E7-869C-2AAF-78BD2D2F60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b="0" dirty="0"/>
              <a:t>In</a:t>
            </a:r>
            <a:r>
              <a:rPr lang="nl-BE" b="0" baseline="0" dirty="0"/>
              <a:t> </a:t>
            </a:r>
            <a:r>
              <a:rPr lang="nl-BE" b="0" baseline="0" dirty="0" err="1"/>
              <a:t>the</a:t>
            </a:r>
            <a:r>
              <a:rPr lang="nl-BE" b="0" baseline="0" dirty="0"/>
              <a:t> case of aerobic </a:t>
            </a:r>
            <a:r>
              <a:rPr lang="nl-BE" b="0" baseline="0" dirty="0" err="1"/>
              <a:t>granular</a:t>
            </a:r>
            <a:r>
              <a:rPr lang="nl-BE" b="0" baseline="0" dirty="0"/>
              <a:t> </a:t>
            </a:r>
            <a:r>
              <a:rPr lang="nl-BE" b="0" baseline="0" dirty="0" err="1"/>
              <a:t>sludge</a:t>
            </a:r>
            <a:r>
              <a:rPr lang="nl-BE" b="0" baseline="0" dirty="0"/>
              <a:t>, </a:t>
            </a:r>
            <a:r>
              <a:rPr lang="nl-BE" b="0" baseline="0" dirty="0" err="1"/>
              <a:t>the</a:t>
            </a:r>
            <a:r>
              <a:rPr lang="nl-BE" b="0" baseline="0" dirty="0"/>
              <a:t> </a:t>
            </a:r>
            <a:r>
              <a:rPr lang="nl-BE" b="0" baseline="0" dirty="0" err="1"/>
              <a:t>bacteria</a:t>
            </a:r>
            <a:r>
              <a:rPr lang="nl-BE" b="0" baseline="0" dirty="0"/>
              <a:t> </a:t>
            </a:r>
            <a:r>
              <a:rPr lang="nl-BE" b="0" baseline="0" dirty="0" err="1"/>
              <a:t>grow</a:t>
            </a:r>
            <a:r>
              <a:rPr lang="nl-BE" b="0" baseline="0" dirty="0"/>
              <a:t> in </a:t>
            </a:r>
            <a:r>
              <a:rPr lang="nl-BE" b="0" baseline="0" dirty="0" err="1"/>
              <a:t>granules</a:t>
            </a:r>
            <a:endParaRPr lang="nl-BE" b="0" baseline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(NEXT SLIDE)</a:t>
            </a:r>
          </a:p>
          <a:p>
            <a:endParaRPr lang="nl-BE" b="0" baseline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B6BC1E-F461-B27B-7B37-74D4F31C04E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70381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35BBBD-ECC5-0738-C364-ECB4DFEA77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AFC653A-9D6B-F0E6-0D8D-1CF990930C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CD0584-4C5A-8848-5512-7C4132014C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b="0" baseline="0" dirty="0"/>
              <a:t>The </a:t>
            </a:r>
            <a:r>
              <a:rPr lang="nl-BE" b="0" baseline="0" dirty="0" err="1"/>
              <a:t>removal</a:t>
            </a:r>
            <a:r>
              <a:rPr lang="nl-BE" b="0" baseline="0" dirty="0"/>
              <a:t> of </a:t>
            </a:r>
            <a:r>
              <a:rPr lang="nl-BE" baseline="0" dirty="0"/>
              <a:t>carbon, </a:t>
            </a:r>
            <a:r>
              <a:rPr lang="nl-BE" baseline="0" dirty="0" err="1"/>
              <a:t>nitrogen</a:t>
            </a:r>
            <a:r>
              <a:rPr lang="nl-BE" baseline="0" dirty="0"/>
              <a:t> and </a:t>
            </a:r>
            <a:r>
              <a:rPr lang="nl-BE" baseline="0" dirty="0" err="1"/>
              <a:t>phosphorus</a:t>
            </a:r>
            <a:r>
              <a:rPr lang="nl-BE" baseline="0" dirty="0"/>
              <a:t> </a:t>
            </a:r>
            <a:r>
              <a:rPr lang="nl-BE" b="0" baseline="0" dirty="0" err="1"/>
              <a:t>components</a:t>
            </a:r>
            <a:r>
              <a:rPr lang="nl-BE" b="0" baseline="0" dirty="0"/>
              <a:t> </a:t>
            </a:r>
          </a:p>
          <a:p>
            <a:r>
              <a:rPr lang="nl-BE" b="0" baseline="0" dirty="0"/>
              <a:t>takes </a:t>
            </a:r>
            <a:r>
              <a:rPr lang="nl-BE" b="0" baseline="0" dirty="0" err="1"/>
              <a:t>place</a:t>
            </a:r>
            <a:r>
              <a:rPr lang="nl-BE" b="0" baseline="0" dirty="0"/>
              <a:t> in </a:t>
            </a:r>
            <a:r>
              <a:rPr lang="nl-BE" b="1" baseline="0" dirty="0"/>
              <a:t>different zones of a single </a:t>
            </a:r>
            <a:r>
              <a:rPr lang="nl-BE" b="1" baseline="0" dirty="0" err="1"/>
              <a:t>granule</a:t>
            </a:r>
            <a:endParaRPr lang="nl-BE" b="1" baseline="0" dirty="0"/>
          </a:p>
          <a:p>
            <a:r>
              <a:rPr lang="nl-BE" b="0" baseline="0" dirty="0" err="1"/>
              <a:t>so</a:t>
            </a:r>
            <a:r>
              <a:rPr lang="nl-BE" b="0" baseline="0" dirty="0"/>
              <a:t> </a:t>
            </a:r>
            <a:r>
              <a:rPr lang="nl-BE" b="0" baseline="0" dirty="0" err="1"/>
              <a:t>there</a:t>
            </a:r>
            <a:r>
              <a:rPr lang="nl-BE" b="0" baseline="0" dirty="0"/>
              <a:t> is no </a:t>
            </a:r>
            <a:r>
              <a:rPr lang="nl-BE" b="0" baseline="0" dirty="0" err="1"/>
              <a:t>need</a:t>
            </a:r>
            <a:r>
              <a:rPr lang="nl-BE" b="0" baseline="0" dirty="0"/>
              <a:t> </a:t>
            </a:r>
            <a:r>
              <a:rPr lang="nl-BE" b="0" baseline="0" dirty="0" err="1"/>
              <a:t>to</a:t>
            </a:r>
            <a:r>
              <a:rPr lang="nl-BE" b="0" baseline="0" dirty="0"/>
              <a:t> pump </a:t>
            </a:r>
            <a:r>
              <a:rPr lang="nl-BE" b="0" baseline="0" dirty="0" err="1"/>
              <a:t>around</a:t>
            </a:r>
            <a:r>
              <a:rPr lang="nl-BE" b="0" baseline="0" dirty="0"/>
              <a:t> </a:t>
            </a:r>
            <a:r>
              <a:rPr lang="nl-BE" b="0" baseline="0" dirty="0" err="1"/>
              <a:t>the</a:t>
            </a:r>
            <a:r>
              <a:rPr lang="nl-BE" b="0" baseline="0" dirty="0"/>
              <a:t> </a:t>
            </a:r>
            <a:r>
              <a:rPr lang="nl-BE" b="0" baseline="0" dirty="0" err="1"/>
              <a:t>wastewater</a:t>
            </a:r>
            <a:r>
              <a:rPr lang="nl-BE" b="0" baseline="0" dirty="0"/>
              <a:t> </a:t>
            </a:r>
            <a:r>
              <a:rPr lang="nl-BE" b="0" baseline="0" dirty="0" err="1"/>
              <a:t>between</a:t>
            </a:r>
            <a:r>
              <a:rPr lang="nl-BE" b="0" baseline="0" dirty="0"/>
              <a:t> different </a:t>
            </a:r>
            <a:r>
              <a:rPr lang="nl-BE" b="0" baseline="0" dirty="0" err="1"/>
              <a:t>compartments</a:t>
            </a:r>
            <a:r>
              <a:rPr lang="nl-BE" b="0" baseline="0" dirty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(NEXT SLIDE)</a:t>
            </a:r>
          </a:p>
          <a:p>
            <a:endParaRPr lang="nl-BE" b="0" baseline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CABDC2-44A9-6047-E89E-B479A4C0ABD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94596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74B39B-56C6-2B2A-8709-29192A18AA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EF7F7E9-A776-48A8-0CF6-441D9ED189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689D0D-6493-CC5D-C47F-57E263A323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b="0" baseline="0" dirty="0"/>
              <a:t>The </a:t>
            </a:r>
            <a:r>
              <a:rPr lang="nl-BE" b="0" baseline="0" dirty="0" err="1"/>
              <a:t>granules</a:t>
            </a:r>
            <a:r>
              <a:rPr lang="nl-BE" b="0" baseline="0" dirty="0"/>
              <a:t> are </a:t>
            </a:r>
            <a:r>
              <a:rPr lang="nl-BE" b="0" baseline="0" dirty="0" err="1"/>
              <a:t>closely</a:t>
            </a:r>
            <a:r>
              <a:rPr lang="nl-BE" b="0" baseline="0" dirty="0"/>
              <a:t> </a:t>
            </a:r>
            <a:r>
              <a:rPr lang="nl-BE" b="0" baseline="0" dirty="0" err="1"/>
              <a:t>packed</a:t>
            </a:r>
            <a:r>
              <a:rPr lang="nl-BE" b="0" baseline="0" dirty="0"/>
              <a:t> in </a:t>
            </a:r>
            <a:r>
              <a:rPr lang="nl-BE" b="0" baseline="0" dirty="0" err="1"/>
              <a:t>the</a:t>
            </a:r>
            <a:r>
              <a:rPr lang="nl-BE" b="0" baseline="0" dirty="0"/>
              <a:t> reactor, </a:t>
            </a:r>
          </a:p>
          <a:p>
            <a:r>
              <a:rPr lang="nl-BE" b="0" baseline="0" dirty="0" err="1"/>
              <a:t>which</a:t>
            </a:r>
            <a:r>
              <a:rPr lang="nl-BE" b="0" baseline="0" dirty="0"/>
              <a:t> </a:t>
            </a:r>
            <a:r>
              <a:rPr lang="nl-BE" b="0" baseline="0" dirty="0" err="1"/>
              <a:t>results</a:t>
            </a:r>
            <a:r>
              <a:rPr lang="nl-BE" b="0" baseline="0" dirty="0"/>
              <a:t> in a most compact </a:t>
            </a:r>
            <a:r>
              <a:rPr lang="nl-BE" b="0" baseline="0" dirty="0" err="1"/>
              <a:t>installation</a:t>
            </a:r>
            <a:endParaRPr lang="nl-BE" b="0" baseline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(NEXT SLIDE)</a:t>
            </a:r>
          </a:p>
          <a:p>
            <a:endParaRPr lang="nl-BE" b="0" baseline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ACAAE2-3DB6-1E51-F4B0-3FA42CC6292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02641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0CDD42-C36F-1C27-D1F2-1AA6AB0DA4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FE55782-1BC3-1D19-4260-26097BDC1C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F59077A-B5FF-3F74-EA90-B7224FE972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 b="0" baseline="0" dirty="0"/>
              <a:t>The </a:t>
            </a:r>
            <a:r>
              <a:rPr lang="nl-BE" b="0" baseline="0" dirty="0" err="1"/>
              <a:t>granules</a:t>
            </a:r>
            <a:r>
              <a:rPr lang="nl-BE" b="0" baseline="0" dirty="0"/>
              <a:t> </a:t>
            </a:r>
            <a:r>
              <a:rPr lang="nl-BE" b="0" baseline="0" dirty="0" err="1"/>
              <a:t>settle</a:t>
            </a:r>
            <a:r>
              <a:rPr lang="nl-BE" b="0" baseline="0" dirty="0"/>
              <a:t> </a:t>
            </a:r>
            <a:r>
              <a:rPr lang="nl-BE" b="0" baseline="0" dirty="0" err="1"/>
              <a:t>very</a:t>
            </a:r>
            <a:r>
              <a:rPr lang="nl-BE" b="0" baseline="0" dirty="0"/>
              <a:t> </a:t>
            </a:r>
            <a:r>
              <a:rPr lang="nl-BE" b="0" baseline="0" dirty="0" err="1"/>
              <a:t>welll</a:t>
            </a:r>
            <a:endParaRPr lang="nl-BE" b="0" baseline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 b="0" baseline="0" dirty="0" err="1"/>
              <a:t>which</a:t>
            </a:r>
            <a:r>
              <a:rPr lang="nl-BE" b="0" baseline="0" dirty="0"/>
              <a:t> </a:t>
            </a:r>
            <a:r>
              <a:rPr lang="nl-BE" b="0" baseline="0" dirty="0" err="1"/>
              <a:t>makes</a:t>
            </a:r>
            <a:r>
              <a:rPr lang="nl-BE" b="0" baseline="0" dirty="0"/>
              <a:t> </a:t>
            </a:r>
            <a:r>
              <a:rPr lang="nl-BE" b="0" baseline="0" dirty="0" err="1"/>
              <a:t>that</a:t>
            </a:r>
            <a:r>
              <a:rPr lang="nl-BE" b="0" baseline="0" dirty="0"/>
              <a:t> </a:t>
            </a:r>
            <a:r>
              <a:rPr lang="nl-BE" b="0" baseline="0" dirty="0" err="1"/>
              <a:t>they</a:t>
            </a:r>
            <a:r>
              <a:rPr lang="nl-BE" b="0" baseline="0" dirty="0"/>
              <a:t> </a:t>
            </a:r>
            <a:r>
              <a:rPr lang="nl-BE" b="0" baseline="0" dirty="0" err="1"/>
              <a:t>can</a:t>
            </a:r>
            <a:r>
              <a:rPr lang="nl-BE" b="0" baseline="0" dirty="0"/>
              <a:t> </a:t>
            </a:r>
            <a:r>
              <a:rPr lang="nl-BE" b="0" baseline="0" dirty="0" err="1"/>
              <a:t>easily</a:t>
            </a:r>
            <a:r>
              <a:rPr lang="nl-BE" b="0" baseline="0" dirty="0"/>
              <a:t> </a:t>
            </a:r>
            <a:r>
              <a:rPr lang="nl-BE" b="0" baseline="0" dirty="0" err="1"/>
              <a:t>be</a:t>
            </a:r>
            <a:r>
              <a:rPr lang="nl-BE" b="0" baseline="0" dirty="0"/>
              <a:t> </a:t>
            </a:r>
            <a:r>
              <a:rPr lang="nl-BE" b="0" baseline="0" dirty="0" err="1"/>
              <a:t>separated</a:t>
            </a:r>
            <a:r>
              <a:rPr lang="nl-BE" b="0" baseline="0" dirty="0"/>
              <a:t> </a:t>
            </a:r>
            <a:r>
              <a:rPr lang="nl-BE" b="0" baseline="0" dirty="0" err="1"/>
              <a:t>from</a:t>
            </a:r>
            <a:r>
              <a:rPr lang="nl-BE" b="0" baseline="0" dirty="0"/>
              <a:t> </a:t>
            </a:r>
            <a:r>
              <a:rPr lang="nl-BE" b="0" baseline="0" dirty="0" err="1"/>
              <a:t>the</a:t>
            </a:r>
            <a:r>
              <a:rPr lang="nl-BE" b="0" baseline="0" dirty="0"/>
              <a:t> </a:t>
            </a:r>
            <a:r>
              <a:rPr lang="nl-BE" b="0" baseline="0" dirty="0" err="1"/>
              <a:t>purified</a:t>
            </a:r>
            <a:r>
              <a:rPr lang="nl-BE" b="0" baseline="0" dirty="0"/>
              <a:t> effluent.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 b="0" baseline="0" dirty="0" err="1"/>
              <a:t>This</a:t>
            </a:r>
            <a:r>
              <a:rPr lang="nl-BE" b="0" baseline="0" dirty="0"/>
              <a:t> is </a:t>
            </a:r>
            <a:r>
              <a:rPr lang="nl-BE" b="0" baseline="0" dirty="0" err="1"/>
              <a:t>done</a:t>
            </a:r>
            <a:r>
              <a:rPr lang="nl-BE" b="0" baseline="0" dirty="0"/>
              <a:t> in </a:t>
            </a:r>
            <a:r>
              <a:rPr lang="nl-BE" b="0" baseline="0" dirty="0" err="1"/>
              <a:t>the</a:t>
            </a:r>
            <a:r>
              <a:rPr lang="nl-BE" b="0" baseline="0" dirty="0"/>
              <a:t> reactor </a:t>
            </a:r>
            <a:r>
              <a:rPr lang="nl-BE" b="0" baseline="0" dirty="0" err="1"/>
              <a:t>itself</a:t>
            </a:r>
            <a:endParaRPr lang="nl-BE" b="0" baseline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 b="0" baseline="0" dirty="0" err="1"/>
              <a:t>so</a:t>
            </a:r>
            <a:r>
              <a:rPr lang="nl-BE" b="0" baseline="0" dirty="0"/>
              <a:t> </a:t>
            </a:r>
            <a:r>
              <a:rPr lang="nl-BE" b="0" baseline="0" dirty="0" err="1"/>
              <a:t>there</a:t>
            </a:r>
            <a:r>
              <a:rPr lang="nl-BE" b="0" baseline="0" dirty="0"/>
              <a:t> is no </a:t>
            </a:r>
            <a:r>
              <a:rPr lang="nl-BE" b="0" baseline="0" dirty="0" err="1"/>
              <a:t>need</a:t>
            </a:r>
            <a:r>
              <a:rPr lang="nl-BE" b="0" baseline="0" dirty="0"/>
              <a:t> </a:t>
            </a:r>
            <a:r>
              <a:rPr lang="nl-BE" b="0" baseline="0" dirty="0" err="1"/>
              <a:t>for</a:t>
            </a:r>
            <a:r>
              <a:rPr lang="nl-BE" b="0" baseline="0" dirty="0"/>
              <a:t> </a:t>
            </a:r>
            <a:r>
              <a:rPr lang="nl-BE" b="0" baseline="0" dirty="0" err="1"/>
              <a:t>settling</a:t>
            </a:r>
            <a:r>
              <a:rPr lang="nl-BE" b="0" baseline="0" dirty="0"/>
              <a:t> tanks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 b="0" baseline="0" dirty="0" err="1"/>
              <a:t>which</a:t>
            </a:r>
            <a:r>
              <a:rPr lang="nl-BE" b="0" baseline="0" dirty="0"/>
              <a:t> </a:t>
            </a:r>
            <a:r>
              <a:rPr lang="nl-BE" b="0" baseline="0" dirty="0" err="1"/>
              <a:t>makes</a:t>
            </a:r>
            <a:r>
              <a:rPr lang="nl-BE" b="0" baseline="0" dirty="0"/>
              <a:t> </a:t>
            </a:r>
            <a:r>
              <a:rPr lang="nl-BE" b="0" baseline="0" dirty="0" err="1"/>
              <a:t>the</a:t>
            </a:r>
            <a:r>
              <a:rPr lang="nl-BE" b="0" baseline="0" dirty="0"/>
              <a:t> </a:t>
            </a:r>
            <a:r>
              <a:rPr lang="nl-BE" b="0" baseline="0" dirty="0" err="1"/>
              <a:t>installation</a:t>
            </a:r>
            <a:r>
              <a:rPr lang="nl-BE" b="0" baseline="0" dirty="0"/>
              <a:t> even more compact.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(NEXT SLIDE)</a:t>
            </a:r>
          </a:p>
          <a:p>
            <a:endParaRPr lang="nl-BE" b="0" baseline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83B47F-8A64-83F8-0C88-75DB81A163C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52173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We will start with an introduction on aerobic granular sludge and aerobic granular sludge reactors,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(NEXT SLIDE)</a:t>
            </a:r>
            <a:endParaRPr lang="en-US" sz="1800" b="0" i="0" u="none" strike="noStrike" baseline="0" dirty="0">
              <a:latin typeface="TimesNewRomanPSM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ED0EF-A9F2-4B45-A06F-1BF405E4DA6C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82714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5A95EF-F261-6A4B-B4A7-88B6F348BA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D4070D2-6249-0AE2-DC27-31245C92EF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C30944-74A6-1291-EED9-9C8FF01BC3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 b="0" baseline="0" dirty="0"/>
              <a:t>Overall, aerobic </a:t>
            </a:r>
            <a:r>
              <a:rPr lang="nl-BE" b="0" baseline="0" dirty="0" err="1"/>
              <a:t>granular</a:t>
            </a:r>
            <a:r>
              <a:rPr lang="nl-BE" b="0" baseline="0" dirty="0"/>
              <a:t> </a:t>
            </a:r>
            <a:r>
              <a:rPr lang="nl-BE" b="0" baseline="0" dirty="0" err="1"/>
              <a:t>sludge</a:t>
            </a:r>
            <a:r>
              <a:rPr lang="nl-BE" b="0" baseline="0" dirty="0"/>
              <a:t> reactors take up 75%  </a:t>
            </a:r>
            <a:r>
              <a:rPr lang="nl-BE" b="0" baseline="0" dirty="0" err="1"/>
              <a:t>less</a:t>
            </a:r>
            <a:r>
              <a:rPr lang="nl-BE" b="0" baseline="0" dirty="0"/>
              <a:t> </a:t>
            </a:r>
            <a:r>
              <a:rPr lang="nl-BE" b="0" baseline="0" dirty="0" err="1"/>
              <a:t>space</a:t>
            </a:r>
            <a:r>
              <a:rPr lang="nl-BE" b="0" baseline="0" dirty="0"/>
              <a:t> </a:t>
            </a:r>
            <a:r>
              <a:rPr lang="nl-BE" b="0" baseline="0" dirty="0" err="1"/>
              <a:t>than</a:t>
            </a:r>
            <a:r>
              <a:rPr lang="nl-BE" b="0" baseline="0" dirty="0"/>
              <a:t> </a:t>
            </a:r>
            <a:r>
              <a:rPr lang="nl-BE" b="0" baseline="0" dirty="0" err="1"/>
              <a:t>activated</a:t>
            </a:r>
            <a:r>
              <a:rPr lang="nl-BE" b="0" baseline="0" dirty="0"/>
              <a:t> </a:t>
            </a:r>
            <a:r>
              <a:rPr lang="nl-BE" b="0" baseline="0" dirty="0" err="1"/>
              <a:t>sludge</a:t>
            </a:r>
            <a:r>
              <a:rPr lang="nl-BE" b="0" baseline="0" dirty="0"/>
              <a:t> </a:t>
            </a:r>
            <a:r>
              <a:rPr lang="nl-BE" b="0" baseline="0" dirty="0" err="1"/>
              <a:t>plants</a:t>
            </a:r>
            <a:r>
              <a:rPr lang="nl-BE" b="0" baseline="0" dirty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 b="0" baseline="0" dirty="0"/>
              <a:t>The </a:t>
            </a:r>
            <a:r>
              <a:rPr lang="nl-BE" b="0" baseline="0" dirty="0" err="1"/>
              <a:t>consume</a:t>
            </a:r>
            <a:r>
              <a:rPr lang="nl-BE" b="0" baseline="0" dirty="0"/>
              <a:t> up </a:t>
            </a:r>
            <a:r>
              <a:rPr lang="nl-BE" b="0" baseline="0" dirty="0" err="1"/>
              <a:t>to</a:t>
            </a:r>
            <a:r>
              <a:rPr lang="nl-BE" b="0" baseline="0" dirty="0"/>
              <a:t> 50% </a:t>
            </a:r>
            <a:r>
              <a:rPr lang="nl-BE" b="0" baseline="0" dirty="0" err="1"/>
              <a:t>less</a:t>
            </a:r>
            <a:r>
              <a:rPr lang="nl-BE" b="0" baseline="0" dirty="0"/>
              <a:t> energy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 b="0" baseline="0" dirty="0"/>
              <a:t>and </a:t>
            </a:r>
            <a:r>
              <a:rPr lang="nl-BE" b="0" baseline="0" dirty="0" err="1"/>
              <a:t>require</a:t>
            </a:r>
            <a:r>
              <a:rPr lang="nl-BE" b="0" baseline="0" dirty="0"/>
              <a:t> 30% </a:t>
            </a:r>
            <a:r>
              <a:rPr lang="nl-BE" b="0" baseline="0" dirty="0" err="1"/>
              <a:t>less</a:t>
            </a:r>
            <a:r>
              <a:rPr lang="nl-BE" b="0" baseline="0" dirty="0"/>
              <a:t> investment </a:t>
            </a:r>
            <a:r>
              <a:rPr lang="nl-BE" b="0" baseline="0" dirty="0" err="1"/>
              <a:t>costs</a:t>
            </a:r>
            <a:r>
              <a:rPr lang="nl-BE" b="0" baseline="0" dirty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(NEXT SLIDE)</a:t>
            </a:r>
          </a:p>
          <a:p>
            <a:endParaRPr lang="nl-BE" b="0" baseline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B2781F-06EE-A1FD-E763-895EF85BCE8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97712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200" dirty="0">
                <a:sym typeface="Wingdings" panose="05000000000000000000" pitchFamily="2" charset="2"/>
              </a:rPr>
              <a:t>But </a:t>
            </a:r>
            <a:r>
              <a:rPr lang="nl-BE" sz="1200" dirty="0" err="1">
                <a:sym typeface="Wingdings" panose="05000000000000000000" pitchFamily="2" charset="2"/>
              </a:rPr>
              <a:t>how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to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grow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granules</a:t>
            </a:r>
            <a:r>
              <a:rPr lang="nl-BE" sz="1200" dirty="0">
                <a:sym typeface="Wingdings" panose="05000000000000000000" pitchFamily="2" charset="2"/>
              </a:rPr>
              <a:t>?</a:t>
            </a:r>
          </a:p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200" dirty="0">
                <a:sym typeface="Wingdings" panose="05000000000000000000" pitchFamily="2" charset="2"/>
              </a:rPr>
              <a:t>(NEXT SLIDE)</a:t>
            </a:r>
          </a:p>
          <a:p>
            <a:endParaRPr lang="en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866C9-E704-4ED8-8EA2-B3BE9C69FCEA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770998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E805C0-0D59-2457-0F2E-2CE4561A73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B1E3382-CF4C-336E-87C2-C9CF4543D3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9B5AFC0-90FA-B609-5D4E-A0C225F0DC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100" dirty="0">
                <a:sym typeface="Wingdings" panose="05000000000000000000" pitchFamily="2" charset="2"/>
              </a:rPr>
              <a:t>Well, as was </a:t>
            </a:r>
            <a:r>
              <a:rPr lang="nl-BE" sz="1100" dirty="0" err="1">
                <a:sym typeface="Wingdings" panose="05000000000000000000" pitchFamily="2" charset="2"/>
              </a:rPr>
              <a:t>already</a:t>
            </a:r>
            <a:r>
              <a:rPr lang="nl-BE" sz="1100" dirty="0">
                <a:sym typeface="Wingdings" panose="05000000000000000000" pitchFamily="2" charset="2"/>
              </a:rPr>
              <a:t> made </a:t>
            </a:r>
            <a:r>
              <a:rPr lang="nl-BE" sz="1100" dirty="0" err="1">
                <a:sym typeface="Wingdings" panose="05000000000000000000" pitchFamily="2" charset="2"/>
              </a:rPr>
              <a:t>clear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to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you</a:t>
            </a:r>
            <a:r>
              <a:rPr lang="nl-BE" sz="1100" dirty="0">
                <a:sym typeface="Wingdings" panose="05000000000000000000" pitchFamily="2" charset="2"/>
              </a:rPr>
              <a:t> in </a:t>
            </a:r>
            <a:r>
              <a:rPr lang="nl-BE" sz="1100" dirty="0" err="1">
                <a:sym typeface="Wingdings" panose="05000000000000000000" pitchFamily="2" charset="2"/>
              </a:rPr>
              <a:t>the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lecture</a:t>
            </a:r>
            <a:r>
              <a:rPr lang="nl-BE" sz="1100" dirty="0">
                <a:sym typeface="Wingdings" panose="05000000000000000000" pitchFamily="2" charset="2"/>
              </a:rPr>
              <a:t> of Mark van Loosdrecht,</a:t>
            </a:r>
          </a:p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the</a:t>
            </a:r>
            <a:r>
              <a:rPr lang="nl-BE" sz="1100" dirty="0">
                <a:sym typeface="Wingdings" panose="05000000000000000000" pitchFamily="2" charset="2"/>
              </a:rPr>
              <a:t> most important </a:t>
            </a:r>
            <a:r>
              <a:rPr lang="nl-BE" sz="1100" dirty="0" err="1">
                <a:sym typeface="Wingdings" panose="05000000000000000000" pitchFamily="2" charset="2"/>
              </a:rPr>
              <a:t>prerequisite</a:t>
            </a:r>
            <a:r>
              <a:rPr lang="nl-BE" sz="1100" dirty="0">
                <a:sym typeface="Wingdings" panose="05000000000000000000" pitchFamily="2" charset="2"/>
              </a:rPr>
              <a:t> is </a:t>
            </a:r>
            <a:r>
              <a:rPr lang="nl-BE" sz="1100" dirty="0" err="1">
                <a:sym typeface="Wingdings" panose="05000000000000000000" pitchFamily="2" charset="2"/>
              </a:rPr>
              <a:t>to</a:t>
            </a:r>
            <a:r>
              <a:rPr lang="nl-BE" sz="1100" dirty="0">
                <a:sym typeface="Wingdings" panose="05000000000000000000" pitchFamily="2" charset="2"/>
              </a:rPr>
              <a:t> make </a:t>
            </a:r>
            <a:r>
              <a:rPr lang="nl-BE" sz="1100" dirty="0" err="1">
                <a:sym typeface="Wingdings" panose="05000000000000000000" pitchFamily="2" charset="2"/>
              </a:rPr>
              <a:t>sure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that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diffusion</a:t>
            </a:r>
            <a:r>
              <a:rPr lang="nl-BE" sz="1100" dirty="0">
                <a:sym typeface="Wingdings" panose="05000000000000000000" pitchFamily="2" charset="2"/>
              </a:rPr>
              <a:t> is </a:t>
            </a:r>
            <a:r>
              <a:rPr lang="nl-BE" sz="1100" dirty="0" err="1">
                <a:sym typeface="Wingdings" panose="05000000000000000000" pitchFamily="2" charset="2"/>
              </a:rPr>
              <a:t>not</a:t>
            </a:r>
            <a:r>
              <a:rPr lang="nl-BE" sz="1100" dirty="0">
                <a:sym typeface="Wingdings" panose="05000000000000000000" pitchFamily="2" charset="2"/>
              </a:rPr>
              <a:t> limiting.</a:t>
            </a:r>
          </a:p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100" dirty="0">
                <a:sym typeface="Wingdings" panose="05000000000000000000" pitchFamily="2" charset="2"/>
              </a:rPr>
              <a:t>(NEXT SLIDE)</a:t>
            </a:r>
          </a:p>
          <a:p>
            <a:pPr marL="83333">
              <a:spcAft>
                <a:spcPts val="579"/>
              </a:spcAft>
            </a:pPr>
            <a:endParaRPr lang="nl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32ED9D-2822-1CAC-77AE-A9C32DCB4EB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660779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A27358-2AAB-9ABF-C260-2F8B36DEE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8CCF5F1-DC93-C662-DE10-4E355227DF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1705766-1C59-CE32-2C1B-CA4E93850E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200" dirty="0">
                <a:sym typeface="Wingdings" panose="05000000000000000000" pitchFamily="2" charset="2"/>
              </a:rPr>
              <a:t>Indeed, </a:t>
            </a:r>
            <a:r>
              <a:rPr lang="nl-BE" sz="1200" dirty="0" err="1">
                <a:sym typeface="Wingdings" panose="05000000000000000000" pitchFamily="2" charset="2"/>
              </a:rPr>
              <a:t>if</a:t>
            </a:r>
            <a:r>
              <a:rPr lang="nl-BE" sz="1200" dirty="0">
                <a:sym typeface="Wingdings" panose="05000000000000000000" pitchFamily="2" charset="2"/>
              </a:rPr>
              <a:t> we look at </a:t>
            </a:r>
            <a:r>
              <a:rPr lang="nl-BE" sz="1200" dirty="0" err="1">
                <a:sym typeface="Wingdings" panose="05000000000000000000" pitchFamily="2" charset="2"/>
              </a:rPr>
              <a:t>how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bacteria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organize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themselves</a:t>
            </a:r>
            <a:r>
              <a:rPr lang="nl-BE" sz="1200" dirty="0">
                <a:sym typeface="Wingdings" panose="05000000000000000000" pitchFamily="2" charset="2"/>
              </a:rPr>
              <a:t>…</a:t>
            </a:r>
          </a:p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200" dirty="0">
                <a:sym typeface="Wingdings" panose="05000000000000000000" pitchFamily="2" charset="2"/>
              </a:rPr>
              <a:t>(NEXT SLIDE)</a:t>
            </a:r>
          </a:p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endParaRPr lang="nl-BE" sz="1200" dirty="0">
              <a:sym typeface="Wingdings" panose="05000000000000000000" pitchFamily="2" charset="2"/>
            </a:endParaRPr>
          </a:p>
          <a:p>
            <a:pPr marL="83333">
              <a:spcAft>
                <a:spcPts val="579"/>
              </a:spcAft>
            </a:pPr>
            <a:endParaRPr lang="nl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C8DBEA-374C-BED5-0281-3C06B4AA5B1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132624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0B4955-D247-9148-60D4-9C4FA5F906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A6DFA4-2496-842D-2D78-269595643A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00E3B18-92AB-620A-4430-F45CA219A0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83333">
              <a:spcAft>
                <a:spcPts val="579"/>
              </a:spcAft>
            </a:pPr>
            <a:r>
              <a:rPr lang="nl-BE" dirty="0"/>
              <a:t>… we </a:t>
            </a:r>
            <a:r>
              <a:rPr lang="nl-BE" dirty="0" err="1"/>
              <a:t>see</a:t>
            </a:r>
            <a:r>
              <a:rPr lang="nl-BE" dirty="0"/>
              <a:t> </a:t>
            </a:r>
            <a:r>
              <a:rPr lang="nl-BE" dirty="0" err="1"/>
              <a:t>that</a:t>
            </a:r>
            <a:r>
              <a:rPr lang="nl-BE" dirty="0"/>
              <a:t> in case of </a:t>
            </a:r>
            <a:r>
              <a:rPr lang="nl-BE" dirty="0" err="1"/>
              <a:t>diffusion</a:t>
            </a:r>
            <a:r>
              <a:rPr lang="nl-BE" dirty="0"/>
              <a:t> </a:t>
            </a:r>
            <a:r>
              <a:rPr lang="nl-BE" dirty="0" err="1"/>
              <a:t>limitation</a:t>
            </a:r>
            <a:r>
              <a:rPr lang="nl-BE" dirty="0"/>
              <a:t>, </a:t>
            </a:r>
            <a:r>
              <a:rPr lang="nl-BE" dirty="0" err="1"/>
              <a:t>bulking</a:t>
            </a:r>
            <a:r>
              <a:rPr lang="nl-BE" dirty="0"/>
              <a:t> </a:t>
            </a:r>
            <a:r>
              <a:rPr lang="nl-BE" dirty="0" err="1"/>
              <a:t>sludge</a:t>
            </a:r>
            <a:r>
              <a:rPr lang="nl-BE" dirty="0"/>
              <a:t> is </a:t>
            </a:r>
            <a:r>
              <a:rPr lang="nl-BE" dirty="0" err="1"/>
              <a:t>obtained</a:t>
            </a:r>
            <a:r>
              <a:rPr lang="nl-BE" dirty="0"/>
              <a:t>.</a:t>
            </a:r>
          </a:p>
          <a:p>
            <a:pPr marL="83333">
              <a:spcAft>
                <a:spcPts val="579"/>
              </a:spcAft>
            </a:pPr>
            <a:r>
              <a:rPr lang="nl-BE" dirty="0" err="1"/>
              <a:t>This</a:t>
            </a:r>
            <a:r>
              <a:rPr lang="nl-BE" dirty="0"/>
              <a:t> is </a:t>
            </a:r>
            <a:r>
              <a:rPr lang="nl-BE" dirty="0" err="1"/>
              <a:t>the</a:t>
            </a:r>
            <a:r>
              <a:rPr lang="nl-BE" dirty="0"/>
              <a:t> case </a:t>
            </a:r>
            <a:r>
              <a:rPr lang="nl-BE" dirty="0" err="1"/>
              <a:t>when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substrate</a:t>
            </a:r>
            <a:r>
              <a:rPr lang="nl-BE" dirty="0"/>
              <a:t> </a:t>
            </a:r>
            <a:r>
              <a:rPr lang="nl-BE" dirty="0" err="1"/>
              <a:t>concentration</a:t>
            </a:r>
            <a:r>
              <a:rPr lang="nl-BE" dirty="0"/>
              <a:t> is low </a:t>
            </a:r>
          </a:p>
          <a:p>
            <a:pPr marL="83333">
              <a:spcAft>
                <a:spcPts val="579"/>
              </a:spcAft>
            </a:pPr>
            <a:r>
              <a:rPr lang="nl-BE" dirty="0"/>
              <a:t>or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biomass</a:t>
            </a:r>
            <a:r>
              <a:rPr lang="nl-BE" dirty="0"/>
              <a:t> </a:t>
            </a:r>
            <a:r>
              <a:rPr lang="nl-BE" dirty="0" err="1"/>
              <a:t>growth</a:t>
            </a:r>
            <a:r>
              <a:rPr lang="nl-BE" dirty="0"/>
              <a:t> </a:t>
            </a:r>
            <a:r>
              <a:rPr lang="nl-BE" dirty="0" err="1"/>
              <a:t>rate</a:t>
            </a:r>
            <a:r>
              <a:rPr lang="nl-BE" dirty="0"/>
              <a:t> is high.</a:t>
            </a:r>
          </a:p>
          <a:p>
            <a:pPr marL="83333">
              <a:spcAft>
                <a:spcPts val="579"/>
              </a:spcAft>
            </a:pPr>
            <a:r>
              <a:rPr lang="nl-BE" dirty="0"/>
              <a:t>The </a:t>
            </a:r>
            <a:r>
              <a:rPr lang="nl-BE" dirty="0" err="1"/>
              <a:t>substrate</a:t>
            </a:r>
            <a:r>
              <a:rPr lang="nl-BE" dirty="0"/>
              <a:t> is </a:t>
            </a:r>
            <a:r>
              <a:rPr lang="nl-BE" dirty="0" err="1"/>
              <a:t>limiting</a:t>
            </a:r>
            <a:r>
              <a:rPr lang="nl-BE" dirty="0"/>
              <a:t>,</a:t>
            </a:r>
          </a:p>
          <a:p>
            <a:pPr marL="83333">
              <a:spcAft>
                <a:spcPts val="579"/>
              </a:spcAft>
            </a:pPr>
            <a:r>
              <a:rPr lang="nl-BE" dirty="0" err="1"/>
              <a:t>and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bacteria</a:t>
            </a:r>
            <a:r>
              <a:rPr lang="nl-BE" dirty="0"/>
              <a:t> </a:t>
            </a:r>
            <a:r>
              <a:rPr lang="nl-BE" dirty="0" err="1"/>
              <a:t>reach</a:t>
            </a:r>
            <a:r>
              <a:rPr lang="nl-BE" dirty="0"/>
              <a:t> out in </a:t>
            </a:r>
            <a:r>
              <a:rPr lang="nl-BE" dirty="0" err="1"/>
              <a:t>all</a:t>
            </a:r>
            <a:r>
              <a:rPr lang="nl-BE" dirty="0"/>
              <a:t> </a:t>
            </a:r>
            <a:r>
              <a:rPr lang="nl-BE" dirty="0" err="1"/>
              <a:t>directions</a:t>
            </a:r>
            <a:r>
              <a:rPr lang="nl-BE" dirty="0"/>
              <a:t> </a:t>
            </a:r>
            <a:r>
              <a:rPr lang="nl-BE" dirty="0" err="1"/>
              <a:t>to</a:t>
            </a:r>
            <a:r>
              <a:rPr lang="nl-BE" dirty="0"/>
              <a:t> get food, </a:t>
            </a:r>
          </a:p>
          <a:p>
            <a:pPr marL="83333">
              <a:spcAft>
                <a:spcPts val="579"/>
              </a:spcAft>
            </a:pPr>
            <a:r>
              <a:rPr lang="nl-BE" dirty="0" err="1"/>
              <a:t>resulting</a:t>
            </a:r>
            <a:r>
              <a:rPr lang="nl-BE" dirty="0"/>
              <a:t> in </a:t>
            </a:r>
            <a:r>
              <a:rPr lang="nl-BE" dirty="0" err="1"/>
              <a:t>filamentous</a:t>
            </a:r>
            <a:r>
              <a:rPr lang="nl-BE" dirty="0"/>
              <a:t> </a:t>
            </a:r>
            <a:r>
              <a:rPr lang="nl-BE" dirty="0" err="1"/>
              <a:t>structures</a:t>
            </a:r>
            <a:r>
              <a:rPr lang="nl-BE" dirty="0"/>
              <a:t>.</a:t>
            </a:r>
          </a:p>
          <a:p>
            <a:pPr marL="83333">
              <a:spcAft>
                <a:spcPts val="579"/>
              </a:spcAft>
            </a:pPr>
            <a:r>
              <a:rPr lang="nl-BE" dirty="0"/>
              <a:t>(NEXT SLIDE)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C2D64F-F7B5-66FA-4693-B2A94CD15FF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779761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C4B28F-17B7-9CA4-F0D6-5831906FBD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CB117D8-EF7A-047C-9D69-55FE9994ED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C06049-3A70-AC8E-B7F0-934269DC3D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83333">
              <a:spcAft>
                <a:spcPts val="579"/>
              </a:spcAft>
            </a:pPr>
            <a:r>
              <a:rPr lang="nl-BE" dirty="0"/>
              <a:t>At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other</a:t>
            </a:r>
            <a:r>
              <a:rPr lang="nl-BE" dirty="0"/>
              <a:t> side of </a:t>
            </a:r>
            <a:r>
              <a:rPr lang="nl-BE" dirty="0" err="1"/>
              <a:t>the</a:t>
            </a:r>
            <a:r>
              <a:rPr lang="nl-BE" dirty="0"/>
              <a:t> spectrum, </a:t>
            </a:r>
            <a:r>
              <a:rPr lang="nl-BE" dirty="0" err="1"/>
              <a:t>there</a:t>
            </a:r>
            <a:r>
              <a:rPr lang="nl-BE" dirty="0"/>
              <a:t> is </a:t>
            </a:r>
            <a:r>
              <a:rPr lang="nl-BE" dirty="0" err="1"/>
              <a:t>granular</a:t>
            </a:r>
            <a:r>
              <a:rPr lang="nl-BE" dirty="0"/>
              <a:t> </a:t>
            </a:r>
            <a:r>
              <a:rPr lang="nl-BE" dirty="0" err="1"/>
              <a:t>sludge</a:t>
            </a:r>
            <a:r>
              <a:rPr lang="nl-BE" dirty="0"/>
              <a:t>.</a:t>
            </a:r>
          </a:p>
          <a:p>
            <a:pPr marL="83333">
              <a:spcAft>
                <a:spcPts val="579"/>
              </a:spcAft>
            </a:pPr>
            <a:r>
              <a:rPr lang="nl-BE" dirty="0" err="1"/>
              <a:t>which</a:t>
            </a:r>
            <a:r>
              <a:rPr lang="nl-BE" dirty="0"/>
              <a:t> is </a:t>
            </a:r>
            <a:r>
              <a:rPr lang="nl-BE" dirty="0" err="1"/>
              <a:t>obtained</a:t>
            </a:r>
            <a:r>
              <a:rPr lang="nl-BE" dirty="0"/>
              <a:t> </a:t>
            </a:r>
            <a:r>
              <a:rPr lang="nl-BE" dirty="0" err="1"/>
              <a:t>when</a:t>
            </a:r>
            <a:r>
              <a:rPr lang="nl-BE" dirty="0"/>
              <a:t> </a:t>
            </a:r>
            <a:r>
              <a:rPr lang="nl-BE" dirty="0" err="1"/>
              <a:t>there</a:t>
            </a:r>
            <a:r>
              <a:rPr lang="nl-BE" dirty="0"/>
              <a:t> is </a:t>
            </a:r>
            <a:r>
              <a:rPr lang="nl-BE" dirty="0" err="1"/>
              <a:t>not</a:t>
            </a:r>
            <a:r>
              <a:rPr lang="nl-BE" dirty="0"/>
              <a:t> </a:t>
            </a:r>
            <a:r>
              <a:rPr lang="nl-BE" dirty="0" err="1"/>
              <a:t>diffusion</a:t>
            </a:r>
            <a:r>
              <a:rPr lang="nl-BE" dirty="0"/>
              <a:t> </a:t>
            </a:r>
            <a:r>
              <a:rPr lang="nl-BE" dirty="0" err="1"/>
              <a:t>limitation</a:t>
            </a:r>
            <a:r>
              <a:rPr lang="nl-BE" dirty="0"/>
              <a:t>.</a:t>
            </a:r>
          </a:p>
          <a:p>
            <a:pPr marL="83333">
              <a:spcAft>
                <a:spcPts val="579"/>
              </a:spcAft>
            </a:pPr>
            <a:r>
              <a:rPr lang="nl-BE" dirty="0" err="1"/>
              <a:t>This</a:t>
            </a:r>
            <a:r>
              <a:rPr lang="nl-BE" dirty="0"/>
              <a:t> is </a:t>
            </a:r>
            <a:r>
              <a:rPr lang="nl-BE" dirty="0" err="1"/>
              <a:t>when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substrate</a:t>
            </a:r>
            <a:r>
              <a:rPr lang="nl-BE" dirty="0"/>
              <a:t> </a:t>
            </a:r>
            <a:r>
              <a:rPr lang="nl-BE" dirty="0" err="1"/>
              <a:t>concentration</a:t>
            </a:r>
            <a:r>
              <a:rPr lang="nl-BE" dirty="0"/>
              <a:t> is high </a:t>
            </a:r>
          </a:p>
          <a:p>
            <a:pPr marL="83333">
              <a:spcAft>
                <a:spcPts val="579"/>
              </a:spcAft>
            </a:pPr>
            <a:r>
              <a:rPr lang="nl-BE" dirty="0"/>
              <a:t>or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biomass</a:t>
            </a:r>
            <a:r>
              <a:rPr lang="nl-BE" dirty="0"/>
              <a:t> </a:t>
            </a:r>
            <a:r>
              <a:rPr lang="nl-BE" dirty="0" err="1"/>
              <a:t>growth</a:t>
            </a:r>
            <a:r>
              <a:rPr lang="nl-BE" dirty="0"/>
              <a:t> </a:t>
            </a:r>
            <a:r>
              <a:rPr lang="nl-BE" dirty="0" err="1"/>
              <a:t>rate</a:t>
            </a:r>
            <a:r>
              <a:rPr lang="nl-BE" dirty="0"/>
              <a:t> is low.</a:t>
            </a:r>
          </a:p>
          <a:p>
            <a:pPr marL="83333">
              <a:spcAft>
                <a:spcPts val="579"/>
              </a:spcAft>
            </a:pPr>
            <a:r>
              <a:rPr lang="nl-BE" dirty="0"/>
              <a:t>The </a:t>
            </a:r>
            <a:r>
              <a:rPr lang="nl-BE" dirty="0" err="1"/>
              <a:t>substrate</a:t>
            </a:r>
            <a:r>
              <a:rPr lang="nl-BE" dirty="0"/>
              <a:t> is </a:t>
            </a:r>
            <a:r>
              <a:rPr lang="nl-BE" dirty="0" err="1"/>
              <a:t>not</a:t>
            </a:r>
            <a:r>
              <a:rPr lang="nl-BE" dirty="0"/>
              <a:t> </a:t>
            </a:r>
            <a:r>
              <a:rPr lang="nl-BE" dirty="0" err="1"/>
              <a:t>limiting</a:t>
            </a:r>
            <a:r>
              <a:rPr lang="nl-BE" dirty="0"/>
              <a:t>, </a:t>
            </a:r>
          </a:p>
          <a:p>
            <a:pPr marL="83333">
              <a:spcAft>
                <a:spcPts val="579"/>
              </a:spcAft>
            </a:pPr>
            <a:r>
              <a:rPr lang="nl-BE" dirty="0"/>
              <a:t>but </a:t>
            </a:r>
            <a:r>
              <a:rPr lang="nl-BE" dirty="0" err="1"/>
              <a:t>bacterial</a:t>
            </a:r>
            <a:r>
              <a:rPr lang="nl-BE" dirty="0"/>
              <a:t> </a:t>
            </a:r>
            <a:r>
              <a:rPr lang="nl-BE" dirty="0" err="1"/>
              <a:t>growth</a:t>
            </a:r>
            <a:r>
              <a:rPr lang="nl-BE" dirty="0"/>
              <a:t> as </a:t>
            </a:r>
            <a:r>
              <a:rPr lang="nl-BE" dirty="0" err="1"/>
              <a:t>such</a:t>
            </a:r>
            <a:r>
              <a:rPr lang="nl-BE" dirty="0"/>
              <a:t> is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limiting</a:t>
            </a:r>
            <a:r>
              <a:rPr lang="nl-BE" dirty="0"/>
              <a:t> factor.</a:t>
            </a:r>
          </a:p>
          <a:p>
            <a:pPr marL="83333">
              <a:spcAft>
                <a:spcPts val="579"/>
              </a:spcAft>
            </a:pPr>
            <a:r>
              <a:rPr lang="nl-BE" dirty="0" err="1"/>
              <a:t>This</a:t>
            </a:r>
            <a:r>
              <a:rPr lang="nl-BE" dirty="0"/>
              <a:t> </a:t>
            </a:r>
            <a:r>
              <a:rPr lang="nl-BE" dirty="0" err="1"/>
              <a:t>results</a:t>
            </a:r>
            <a:r>
              <a:rPr lang="nl-BE" dirty="0"/>
              <a:t> in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growth</a:t>
            </a:r>
            <a:r>
              <a:rPr lang="nl-BE" dirty="0"/>
              <a:t> of </a:t>
            </a:r>
            <a:r>
              <a:rPr lang="nl-BE" dirty="0" err="1"/>
              <a:t>bacteria</a:t>
            </a:r>
            <a:r>
              <a:rPr lang="nl-BE" dirty="0"/>
              <a:t> in </a:t>
            </a:r>
            <a:r>
              <a:rPr lang="nl-BE" dirty="0" err="1"/>
              <a:t>the</a:t>
            </a:r>
            <a:r>
              <a:rPr lang="nl-BE" dirty="0"/>
              <a:t> form of </a:t>
            </a:r>
            <a:r>
              <a:rPr lang="nl-BE" dirty="0" err="1"/>
              <a:t>dense</a:t>
            </a:r>
            <a:r>
              <a:rPr lang="nl-BE" dirty="0"/>
              <a:t> </a:t>
            </a:r>
            <a:r>
              <a:rPr lang="nl-BE" dirty="0" err="1"/>
              <a:t>granules</a:t>
            </a:r>
            <a:r>
              <a:rPr lang="nl-BE" dirty="0"/>
              <a:t>.</a:t>
            </a:r>
          </a:p>
          <a:p>
            <a:pPr marL="83333">
              <a:spcAft>
                <a:spcPts val="579"/>
              </a:spcAft>
            </a:pPr>
            <a:r>
              <a:rPr lang="nl-BE" dirty="0"/>
              <a:t>(NEXT SLIDE)</a:t>
            </a:r>
          </a:p>
          <a:p>
            <a:pPr marL="83333">
              <a:spcAft>
                <a:spcPts val="579"/>
              </a:spcAft>
            </a:pPr>
            <a:endParaRPr lang="nl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5A799A-309E-D9C1-4849-2F4F20E3931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920515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F66730-9150-9608-8764-A97852FFDF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CF8A5D-A88B-D040-AC9B-E7B584D76D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3D2E69A-80C6-BD43-0936-8791951943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83333">
              <a:spcAft>
                <a:spcPts val="579"/>
              </a:spcAft>
            </a:pPr>
            <a:r>
              <a:rPr lang="nl-BE" dirty="0"/>
              <a:t>And in </a:t>
            </a:r>
            <a:r>
              <a:rPr lang="nl-BE" dirty="0" err="1"/>
              <a:t>between</a:t>
            </a:r>
            <a:r>
              <a:rPr lang="nl-BE" dirty="0"/>
              <a:t> </a:t>
            </a:r>
            <a:r>
              <a:rPr lang="nl-BE" dirty="0" err="1"/>
              <a:t>bulking</a:t>
            </a:r>
            <a:r>
              <a:rPr lang="nl-BE" dirty="0"/>
              <a:t> </a:t>
            </a:r>
            <a:r>
              <a:rPr lang="nl-BE" dirty="0" err="1"/>
              <a:t>sludge</a:t>
            </a:r>
            <a:r>
              <a:rPr lang="nl-BE" dirty="0"/>
              <a:t> and </a:t>
            </a:r>
            <a:r>
              <a:rPr lang="nl-BE" dirty="0" err="1"/>
              <a:t>granular</a:t>
            </a:r>
            <a:r>
              <a:rPr lang="nl-BE" dirty="0"/>
              <a:t> </a:t>
            </a:r>
            <a:r>
              <a:rPr lang="nl-BE" dirty="0" err="1"/>
              <a:t>sludge</a:t>
            </a:r>
            <a:r>
              <a:rPr lang="nl-BE" dirty="0"/>
              <a:t>, </a:t>
            </a:r>
          </a:p>
          <a:p>
            <a:pPr marL="83333">
              <a:spcAft>
                <a:spcPts val="579"/>
              </a:spcAft>
            </a:pPr>
            <a:r>
              <a:rPr lang="nl-BE" dirty="0" err="1"/>
              <a:t>there</a:t>
            </a:r>
            <a:r>
              <a:rPr lang="nl-BE" dirty="0"/>
              <a:t> is </a:t>
            </a:r>
            <a:r>
              <a:rPr lang="nl-BE" dirty="0" err="1"/>
              <a:t>flocculated</a:t>
            </a:r>
            <a:r>
              <a:rPr lang="nl-BE" dirty="0"/>
              <a:t> </a:t>
            </a:r>
            <a:r>
              <a:rPr lang="nl-BE" dirty="0" err="1"/>
              <a:t>sludge</a:t>
            </a:r>
            <a:r>
              <a:rPr lang="nl-BE" dirty="0"/>
              <a:t> </a:t>
            </a:r>
          </a:p>
          <a:p>
            <a:pPr marL="83333">
              <a:spcAft>
                <a:spcPts val="579"/>
              </a:spcAft>
            </a:pPr>
            <a:r>
              <a:rPr lang="nl-BE" dirty="0"/>
              <a:t>as is present in </a:t>
            </a:r>
            <a:r>
              <a:rPr lang="nl-BE" dirty="0" err="1"/>
              <a:t>typical</a:t>
            </a:r>
            <a:r>
              <a:rPr lang="nl-BE" dirty="0"/>
              <a:t> </a:t>
            </a:r>
            <a:r>
              <a:rPr lang="nl-BE" dirty="0" err="1"/>
              <a:t>activated</a:t>
            </a:r>
            <a:r>
              <a:rPr lang="nl-BE" dirty="0"/>
              <a:t> </a:t>
            </a:r>
            <a:r>
              <a:rPr lang="nl-BE" dirty="0" err="1"/>
              <a:t>sludge</a:t>
            </a:r>
            <a:r>
              <a:rPr lang="nl-BE" dirty="0"/>
              <a:t> </a:t>
            </a:r>
            <a:r>
              <a:rPr lang="nl-BE" dirty="0" err="1"/>
              <a:t>wastewater</a:t>
            </a:r>
            <a:r>
              <a:rPr lang="nl-BE" dirty="0"/>
              <a:t> treatment </a:t>
            </a:r>
            <a:r>
              <a:rPr lang="nl-BE" dirty="0" err="1"/>
              <a:t>plants</a:t>
            </a:r>
            <a:r>
              <a:rPr lang="nl-BE" dirty="0"/>
              <a:t>.</a:t>
            </a:r>
          </a:p>
          <a:p>
            <a:pPr marL="83333">
              <a:spcAft>
                <a:spcPts val="579"/>
              </a:spcAft>
            </a:pPr>
            <a:r>
              <a:rPr lang="nl-BE" dirty="0"/>
              <a:t>(NEXT SLIDE)</a:t>
            </a:r>
          </a:p>
          <a:p>
            <a:pPr marL="83333">
              <a:spcAft>
                <a:spcPts val="579"/>
              </a:spcAft>
            </a:pPr>
            <a:endParaRPr lang="nl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3A35E1-261F-C968-3D68-285637BCB70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484123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824344-3D88-F69E-4035-CD38B0EB3B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10E04E1-87C7-227D-585E-80188F94905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F11C6B-68E9-3868-DC7D-4E9C861A61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100" dirty="0">
                <a:sym typeface="Wingdings" panose="05000000000000000000" pitchFamily="2" charset="2"/>
              </a:rPr>
              <a:t>O.K., </a:t>
            </a:r>
            <a:r>
              <a:rPr lang="nl-BE" sz="1100" dirty="0" err="1">
                <a:sym typeface="Wingdings" panose="05000000000000000000" pitchFamily="2" charset="2"/>
              </a:rPr>
              <a:t>so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now</a:t>
            </a:r>
            <a:r>
              <a:rPr lang="nl-BE" sz="1100" dirty="0">
                <a:sym typeface="Wingdings" panose="05000000000000000000" pitchFamily="2" charset="2"/>
              </a:rPr>
              <a:t> we </a:t>
            </a:r>
            <a:r>
              <a:rPr lang="nl-BE" sz="1100" dirty="0" err="1">
                <a:sym typeface="Wingdings" panose="05000000000000000000" pitchFamily="2" charset="2"/>
              </a:rPr>
              <a:t>know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that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diffusion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should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not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be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limiting</a:t>
            </a:r>
            <a:r>
              <a:rPr lang="nl-BE" sz="1100" dirty="0">
                <a:sym typeface="Wingdings" panose="05000000000000000000" pitchFamily="2" charset="2"/>
              </a:rPr>
              <a:t>, </a:t>
            </a:r>
          </a:p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100" dirty="0" err="1">
                <a:sym typeface="Wingdings" panose="05000000000000000000" pitchFamily="2" charset="2"/>
              </a:rPr>
              <a:t>which</a:t>
            </a:r>
            <a:r>
              <a:rPr lang="nl-BE" sz="1100" dirty="0">
                <a:sym typeface="Wingdings" panose="05000000000000000000" pitchFamily="2" charset="2"/>
              </a:rPr>
              <a:t> means </a:t>
            </a:r>
            <a:r>
              <a:rPr lang="nl-BE" sz="1100" dirty="0" err="1">
                <a:sym typeface="Wingdings" panose="05000000000000000000" pitchFamily="2" charset="2"/>
              </a:rPr>
              <a:t>that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the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substrate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concentration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should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be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relatively</a:t>
            </a:r>
            <a:r>
              <a:rPr lang="nl-BE" sz="1100" dirty="0">
                <a:sym typeface="Wingdings" panose="05000000000000000000" pitchFamily="2" charset="2"/>
              </a:rPr>
              <a:t> high</a:t>
            </a:r>
          </a:p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100" dirty="0">
                <a:sym typeface="Wingdings" panose="05000000000000000000" pitchFamily="2" charset="2"/>
              </a:rPr>
              <a:t> or </a:t>
            </a:r>
            <a:r>
              <a:rPr lang="nl-BE" sz="1100" dirty="0" err="1">
                <a:sym typeface="Wingdings" panose="05000000000000000000" pitchFamily="2" charset="2"/>
              </a:rPr>
              <a:t>the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growth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rate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should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be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relatively</a:t>
            </a:r>
            <a:r>
              <a:rPr lang="nl-BE" sz="1100" dirty="0">
                <a:sym typeface="Wingdings" panose="05000000000000000000" pitchFamily="2" charset="2"/>
              </a:rPr>
              <a:t> low</a:t>
            </a:r>
          </a:p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100" dirty="0">
                <a:sym typeface="Wingdings" panose="05000000000000000000" pitchFamily="2" charset="2"/>
              </a:rPr>
              <a:t>(NEXT SLIDE)</a:t>
            </a:r>
          </a:p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endParaRPr lang="nl-BE" sz="1100" dirty="0">
              <a:sym typeface="Wingdings" panose="05000000000000000000" pitchFamily="2" charset="2"/>
            </a:endParaRPr>
          </a:p>
          <a:p>
            <a:pPr marL="83333">
              <a:spcAft>
                <a:spcPts val="579"/>
              </a:spcAft>
            </a:pPr>
            <a:endParaRPr lang="nl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DBB060-6634-84B3-FCD0-27EDF353502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918037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CA9A0C-E28D-5EBA-7E07-76B78B0EC0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DFA237-4AB8-A70C-383E-40878A5EC9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42E259F-0756-64F0-526D-2E479EDC7F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100" dirty="0" err="1">
                <a:sym typeface="Wingdings" panose="05000000000000000000" pitchFamily="2" charset="2"/>
              </a:rPr>
              <a:t>This</a:t>
            </a:r>
            <a:r>
              <a:rPr lang="nl-BE" sz="1100" dirty="0">
                <a:sym typeface="Wingdings" panose="05000000000000000000" pitchFamily="2" charset="2"/>
              </a:rPr>
              <a:t> is </a:t>
            </a:r>
            <a:r>
              <a:rPr lang="nl-BE" sz="1100" dirty="0" err="1">
                <a:sym typeface="Wingdings" panose="05000000000000000000" pitchFamily="2" charset="2"/>
              </a:rPr>
              <a:t>relatively</a:t>
            </a:r>
            <a:r>
              <a:rPr lang="nl-BE" sz="1100" dirty="0">
                <a:sym typeface="Wingdings" panose="05000000000000000000" pitchFamily="2" charset="2"/>
              </a:rPr>
              <a:t> easy </a:t>
            </a:r>
            <a:r>
              <a:rPr lang="nl-BE" sz="1100" dirty="0" err="1">
                <a:sym typeface="Wingdings" panose="05000000000000000000" pitchFamily="2" charset="2"/>
              </a:rPr>
              <a:t>for</a:t>
            </a:r>
            <a:r>
              <a:rPr lang="nl-BE" sz="1100" dirty="0">
                <a:sym typeface="Wingdings" panose="05000000000000000000" pitchFamily="2" charset="2"/>
              </a:rPr>
              <a:t> slow-</a:t>
            </a:r>
            <a:r>
              <a:rPr lang="nl-BE" sz="1100" dirty="0" err="1">
                <a:sym typeface="Wingdings" panose="05000000000000000000" pitchFamily="2" charset="2"/>
              </a:rPr>
              <a:t>growing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micro-organisms</a:t>
            </a:r>
            <a:r>
              <a:rPr lang="nl-BE" sz="1100" dirty="0">
                <a:sym typeface="Wingdings" panose="05000000000000000000" pitchFamily="2" charset="2"/>
              </a:rPr>
              <a:t>.</a:t>
            </a:r>
          </a:p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100" dirty="0" err="1">
                <a:sym typeface="Wingdings" panose="05000000000000000000" pitchFamily="2" charset="2"/>
              </a:rPr>
              <a:t>which</a:t>
            </a:r>
            <a:r>
              <a:rPr lang="nl-BE" sz="1100" dirty="0">
                <a:sym typeface="Wingdings" panose="05000000000000000000" pitchFamily="2" charset="2"/>
              </a:rPr>
              <a:t> is </a:t>
            </a:r>
            <a:r>
              <a:rPr lang="nl-BE" sz="1100" dirty="0" err="1">
                <a:sym typeface="Wingdings" panose="05000000000000000000" pitchFamily="2" charset="2"/>
              </a:rPr>
              <a:t>the</a:t>
            </a:r>
            <a:r>
              <a:rPr lang="nl-BE" sz="1100" dirty="0">
                <a:sym typeface="Wingdings" panose="05000000000000000000" pitchFamily="2" charset="2"/>
              </a:rPr>
              <a:t> case </a:t>
            </a:r>
            <a:r>
              <a:rPr lang="nl-BE" sz="1100" dirty="0" err="1">
                <a:sym typeface="Wingdings" panose="05000000000000000000" pitchFamily="2" charset="2"/>
              </a:rPr>
              <a:t>for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micro-organisms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involved</a:t>
            </a:r>
            <a:r>
              <a:rPr lang="nl-BE" sz="1100" dirty="0">
                <a:sym typeface="Wingdings" panose="05000000000000000000" pitchFamily="2" charset="2"/>
              </a:rPr>
              <a:t> in </a:t>
            </a:r>
            <a:r>
              <a:rPr lang="nl-BE" sz="1100" dirty="0" err="1">
                <a:sym typeface="Wingdings" panose="05000000000000000000" pitchFamily="2" charset="2"/>
              </a:rPr>
              <a:t>anaerobic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digestion</a:t>
            </a:r>
            <a:r>
              <a:rPr lang="nl-BE" sz="1100" dirty="0">
                <a:sym typeface="Wingdings" panose="05000000000000000000" pitchFamily="2" charset="2"/>
              </a:rPr>
              <a:t>.</a:t>
            </a:r>
          </a:p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100" dirty="0">
                <a:sym typeface="Wingdings" panose="05000000000000000000" pitchFamily="2" charset="2"/>
              </a:rPr>
              <a:t>In </a:t>
            </a:r>
            <a:r>
              <a:rPr lang="nl-BE" sz="1100" dirty="0" err="1">
                <a:sym typeface="Wingdings" panose="05000000000000000000" pitchFamily="2" charset="2"/>
              </a:rPr>
              <a:t>that</a:t>
            </a:r>
            <a:r>
              <a:rPr lang="nl-BE" sz="1100" dirty="0">
                <a:sym typeface="Wingdings" panose="05000000000000000000" pitchFamily="2" charset="2"/>
              </a:rPr>
              <a:t> case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one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can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grow</a:t>
            </a:r>
            <a:r>
              <a:rPr lang="nl-BE" sz="1200" dirty="0">
                <a:sym typeface="Wingdings" panose="05000000000000000000" pitchFamily="2" charset="2"/>
              </a:rPr>
              <a:t> even </a:t>
            </a:r>
            <a:r>
              <a:rPr lang="nl-BE" sz="1200" dirty="0" err="1">
                <a:sym typeface="Wingdings" panose="05000000000000000000" pitchFamily="2" charset="2"/>
              </a:rPr>
              <a:t>granules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for</a:t>
            </a:r>
            <a:r>
              <a:rPr lang="nl-BE" sz="1200" dirty="0">
                <a:sym typeface="Wingdings" panose="05000000000000000000" pitchFamily="2" charset="2"/>
              </a:rPr>
              <a:t> high </a:t>
            </a:r>
            <a:r>
              <a:rPr lang="nl-BE" sz="1200" dirty="0" err="1">
                <a:sym typeface="Wingdings" panose="05000000000000000000" pitchFamily="2" charset="2"/>
              </a:rPr>
              <a:t>concentrations</a:t>
            </a:r>
            <a:r>
              <a:rPr lang="nl-BE" sz="1200" dirty="0">
                <a:sym typeface="Wingdings" panose="05000000000000000000" pitchFamily="2" charset="2"/>
              </a:rPr>
              <a:t> of </a:t>
            </a:r>
            <a:r>
              <a:rPr lang="nl-BE" sz="1200" dirty="0" err="1">
                <a:sym typeface="Wingdings" panose="05000000000000000000" pitchFamily="2" charset="2"/>
              </a:rPr>
              <a:t>soluble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substrate</a:t>
            </a:r>
            <a:endParaRPr lang="nl-BE" sz="1200" dirty="0">
              <a:sym typeface="Wingdings" panose="05000000000000000000" pitchFamily="2" charset="2"/>
            </a:endParaRPr>
          </a:p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200" dirty="0">
                <a:sym typeface="Wingdings" panose="05000000000000000000" pitchFamily="2" charset="2"/>
              </a:rPr>
              <a:t>as is </a:t>
            </a:r>
            <a:r>
              <a:rPr lang="nl-BE" sz="1200" dirty="0" err="1">
                <a:sym typeface="Wingdings" panose="05000000000000000000" pitchFamily="2" charset="2"/>
              </a:rPr>
              <a:t>done</a:t>
            </a:r>
            <a:r>
              <a:rPr lang="nl-BE" sz="1200" dirty="0">
                <a:sym typeface="Wingdings" panose="05000000000000000000" pitchFamily="2" charset="2"/>
              </a:rPr>
              <a:t> in a </a:t>
            </a:r>
            <a:r>
              <a:rPr lang="nl-BE" sz="1200" dirty="0" err="1">
                <a:sym typeface="Wingdings" panose="05000000000000000000" pitchFamily="2" charset="2"/>
              </a:rPr>
              <a:t>UASB</a:t>
            </a:r>
            <a:r>
              <a:rPr lang="nl-BE" sz="1200" dirty="0">
                <a:sym typeface="Wingdings" panose="05000000000000000000" pitchFamily="2" charset="2"/>
              </a:rPr>
              <a:t> reactor</a:t>
            </a:r>
          </a:p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200" dirty="0">
                <a:sym typeface="Wingdings" panose="05000000000000000000" pitchFamily="2" charset="2"/>
              </a:rPr>
              <a:t>(NEXT SLIDE)</a:t>
            </a:r>
          </a:p>
          <a:p>
            <a:pPr marL="83333">
              <a:spcAft>
                <a:spcPts val="579"/>
              </a:spcAft>
            </a:pPr>
            <a:endParaRPr lang="nl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3CCEEA-7434-0552-CA52-754E357DD08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010196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45758D-2F26-4726-DA78-70DC2E8107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EA3B45-1963-4809-6759-4E0CC0F6D1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98AE4DA-002E-A8DA-64A3-916F74A155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100" dirty="0">
                <a:sym typeface="Wingdings" panose="05000000000000000000" pitchFamily="2" charset="2"/>
              </a:rPr>
              <a:t>So </a:t>
            </a:r>
            <a:r>
              <a:rPr lang="nl-BE" sz="1100" dirty="0" err="1">
                <a:sym typeface="Wingdings" panose="05000000000000000000" pitchFamily="2" charset="2"/>
              </a:rPr>
              <a:t>how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can</a:t>
            </a:r>
            <a:r>
              <a:rPr lang="nl-BE" sz="1100" dirty="0">
                <a:sym typeface="Wingdings" panose="05000000000000000000" pitchFamily="2" charset="2"/>
              </a:rPr>
              <a:t> we </a:t>
            </a:r>
            <a:r>
              <a:rPr lang="nl-BE" sz="1100" dirty="0" err="1">
                <a:sym typeface="Wingdings" panose="05000000000000000000" pitchFamily="2" charset="2"/>
              </a:rPr>
              <a:t>possibly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grow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granules</a:t>
            </a:r>
            <a:r>
              <a:rPr lang="nl-BE" sz="1100" dirty="0">
                <a:sym typeface="Wingdings" panose="05000000000000000000" pitchFamily="2" charset="2"/>
              </a:rPr>
              <a:t> of </a:t>
            </a:r>
            <a:r>
              <a:rPr lang="nl-BE" sz="1100" dirty="0" err="1">
                <a:sym typeface="Wingdings" panose="05000000000000000000" pitchFamily="2" charset="2"/>
              </a:rPr>
              <a:t>heterotrophic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bacteria</a:t>
            </a:r>
            <a:r>
              <a:rPr lang="nl-BE" sz="1100" dirty="0">
                <a:sym typeface="Wingdings" panose="05000000000000000000" pitchFamily="2" charset="2"/>
              </a:rPr>
              <a:t>, </a:t>
            </a:r>
            <a:r>
              <a:rPr lang="nl-BE" sz="1100" dirty="0" err="1">
                <a:sym typeface="Wingdings" panose="05000000000000000000" pitchFamily="2" charset="2"/>
              </a:rPr>
              <a:t>which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convert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organic</a:t>
            </a:r>
            <a:r>
              <a:rPr lang="nl-BE" sz="1100" dirty="0">
                <a:sym typeface="Wingdings" panose="05000000000000000000" pitchFamily="2" charset="2"/>
              </a:rPr>
              <a:t> carbon?</a:t>
            </a:r>
            <a:endParaRPr lang="nl-BE" sz="1200" dirty="0">
              <a:sym typeface="Wingdings" panose="05000000000000000000" pitchFamily="2" charset="2"/>
            </a:endParaRPr>
          </a:p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200" dirty="0">
                <a:sym typeface="Wingdings" panose="05000000000000000000" pitchFamily="2" charset="2"/>
              </a:rPr>
              <a:t>(NEXT SLIDE)</a:t>
            </a:r>
          </a:p>
          <a:p>
            <a:pPr marL="83333">
              <a:spcAft>
                <a:spcPts val="579"/>
              </a:spcAft>
            </a:pPr>
            <a:endParaRPr lang="nl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C294D2-1979-E324-FBBC-F3F32E7CB36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24968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AA757-1D88-2760-091A-E6F693079A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D6C7387-666D-A806-3D75-63998A6FD7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64130D8-A260-AE42-FF1D-D55D2D74BF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we will see that avoiding diffusion limitation is </a:t>
            </a: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prerequisite for growing granules.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(NEXT SLIDE)</a:t>
            </a:r>
            <a:endParaRPr lang="en-US" sz="1800" b="0" i="0" u="none" strike="noStrike" baseline="0" dirty="0">
              <a:latin typeface="TimesNewRomanPSM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800" b="0" i="0" u="none" strike="noStrike" baseline="0" dirty="0">
              <a:latin typeface="TimesNewRomanPSM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BC6501-D2BC-3F07-76BB-047507E063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ED0EF-A9F2-4B45-A06F-1BF405E4DA6C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9050901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C4AE85-8482-5A04-0F6F-A849368AAF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A5F59E6-27EC-FE11-C2A4-E3B61BF508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6BE98F-C92A-45AF-0D19-9B69D9BC27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100" dirty="0">
                <a:sym typeface="Wingdings" panose="05000000000000000000" pitchFamily="2" charset="2"/>
              </a:rPr>
              <a:t>The trick is </a:t>
            </a:r>
            <a:r>
              <a:rPr lang="nl-BE" sz="1100" dirty="0" err="1">
                <a:sym typeface="Wingdings" panose="05000000000000000000" pitchFamily="2" charset="2"/>
              </a:rPr>
              <a:t>to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minimize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substrate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limitation</a:t>
            </a:r>
            <a:endParaRPr lang="nl-BE" sz="1100" dirty="0">
              <a:sym typeface="Wingdings" panose="05000000000000000000" pitchFamily="2" charset="2"/>
            </a:endParaRPr>
          </a:p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100" dirty="0" err="1">
                <a:sym typeface="Wingdings" panose="05000000000000000000" pitchFamily="2" charset="2"/>
              </a:rPr>
              <a:t>which</a:t>
            </a:r>
            <a:r>
              <a:rPr lang="nl-BE" sz="1100" dirty="0">
                <a:sym typeface="Wingdings" panose="05000000000000000000" pitchFamily="2" charset="2"/>
              </a:rPr>
              <a:t> in </a:t>
            </a:r>
            <a:r>
              <a:rPr lang="nl-BE" sz="1100" dirty="0" err="1">
                <a:sym typeface="Wingdings" panose="05000000000000000000" pitchFamily="2" charset="2"/>
              </a:rPr>
              <a:t>this</a:t>
            </a:r>
            <a:r>
              <a:rPr lang="nl-BE" sz="1100" dirty="0">
                <a:sym typeface="Wingdings" panose="05000000000000000000" pitchFamily="2" charset="2"/>
              </a:rPr>
              <a:t> case means </a:t>
            </a:r>
            <a:r>
              <a:rPr lang="nl-BE" sz="1100" dirty="0" err="1">
                <a:sym typeface="Wingdings" panose="05000000000000000000" pitchFamily="2" charset="2"/>
              </a:rPr>
              <a:t>to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minimize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the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limitation</a:t>
            </a:r>
            <a:r>
              <a:rPr lang="nl-BE" sz="1100" dirty="0">
                <a:sym typeface="Wingdings" panose="05000000000000000000" pitchFamily="2" charset="2"/>
              </a:rPr>
              <a:t> of </a:t>
            </a:r>
            <a:r>
              <a:rPr lang="nl-BE" sz="1100" dirty="0" err="1">
                <a:sym typeface="Wingdings" panose="05000000000000000000" pitchFamily="2" charset="2"/>
              </a:rPr>
              <a:t>organic</a:t>
            </a:r>
            <a:r>
              <a:rPr lang="nl-BE" sz="1100" dirty="0">
                <a:sym typeface="Wingdings" panose="05000000000000000000" pitchFamily="2" charset="2"/>
              </a:rPr>
              <a:t> carbon.</a:t>
            </a:r>
          </a:p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100" dirty="0" err="1">
                <a:sym typeface="Wingdings" panose="05000000000000000000" pitchFamily="2" charset="2"/>
              </a:rPr>
              <a:t>Also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oxygen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should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not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be</a:t>
            </a:r>
            <a:r>
              <a:rPr lang="nl-BE" sz="1100" dirty="0">
                <a:sym typeface="Wingdings" panose="05000000000000000000" pitchFamily="2" charset="2"/>
              </a:rPr>
              <a:t> limiting.</a:t>
            </a:r>
            <a:endParaRPr lang="nl-BE" sz="1200" dirty="0">
              <a:sym typeface="Wingdings" panose="05000000000000000000" pitchFamily="2" charset="2"/>
            </a:endParaRPr>
          </a:p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200" dirty="0">
                <a:sym typeface="Wingdings" panose="05000000000000000000" pitchFamily="2" charset="2"/>
              </a:rPr>
              <a:t>(NEXT SLIDE)</a:t>
            </a:r>
          </a:p>
          <a:p>
            <a:pPr marL="83333">
              <a:spcAft>
                <a:spcPts val="579"/>
              </a:spcAft>
            </a:pPr>
            <a:endParaRPr lang="nl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912636-11B9-0F61-FE5F-1EE6CA23044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22168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BEBFD4-DA11-8A87-0D53-A6ADA1FFDD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98E8448-CCB1-417C-9E51-3C339CDB3C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ED2399B-FF84-9CE0-5944-ACCE6C6564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83333">
              <a:spcAft>
                <a:spcPts val="579"/>
              </a:spcAft>
            </a:pPr>
            <a:r>
              <a:rPr lang="nl-BE" dirty="0"/>
              <a:t>So </a:t>
            </a:r>
            <a:r>
              <a:rPr lang="nl-BE" dirty="0" err="1"/>
              <a:t>now</a:t>
            </a:r>
            <a:r>
              <a:rPr lang="nl-BE" dirty="0"/>
              <a:t> we </a:t>
            </a:r>
            <a:r>
              <a:rPr lang="nl-BE" dirty="0" err="1"/>
              <a:t>know</a:t>
            </a:r>
            <a:r>
              <a:rPr lang="nl-BE" dirty="0"/>
              <a:t> </a:t>
            </a:r>
            <a:r>
              <a:rPr lang="nl-BE" dirty="0" err="1"/>
              <a:t>what</a:t>
            </a:r>
            <a:r>
              <a:rPr lang="nl-BE" dirty="0"/>
              <a:t> </a:t>
            </a:r>
            <a:r>
              <a:rPr lang="nl-BE" dirty="0" err="1"/>
              <a:t>to</a:t>
            </a:r>
            <a:r>
              <a:rPr lang="nl-BE" dirty="0"/>
              <a:t> do, </a:t>
            </a:r>
          </a:p>
          <a:p>
            <a:pPr marL="83333">
              <a:spcAft>
                <a:spcPts val="579"/>
              </a:spcAft>
            </a:pPr>
            <a:r>
              <a:rPr lang="nl-BE" dirty="0"/>
              <a:t>we </a:t>
            </a:r>
            <a:r>
              <a:rPr lang="nl-BE" dirty="0" err="1"/>
              <a:t>need</a:t>
            </a:r>
            <a:r>
              <a:rPr lang="nl-BE" dirty="0"/>
              <a:t>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minimize</a:t>
            </a:r>
            <a:r>
              <a:rPr lang="nl-BE" dirty="0"/>
              <a:t> </a:t>
            </a:r>
            <a:r>
              <a:rPr lang="nl-BE" dirty="0" err="1"/>
              <a:t>substrate</a:t>
            </a:r>
            <a:r>
              <a:rPr lang="nl-BE" dirty="0"/>
              <a:t> </a:t>
            </a:r>
            <a:r>
              <a:rPr lang="nl-BE" dirty="0" err="1"/>
              <a:t>limitation</a:t>
            </a:r>
            <a:r>
              <a:rPr lang="nl-BE" dirty="0"/>
              <a:t> </a:t>
            </a:r>
            <a:r>
              <a:rPr lang="nl-BE" dirty="0" err="1"/>
              <a:t>for</a:t>
            </a:r>
            <a:r>
              <a:rPr lang="nl-BE" dirty="0"/>
              <a:t> </a:t>
            </a:r>
            <a:r>
              <a:rPr lang="nl-BE" dirty="0" err="1"/>
              <a:t>heterotrophic</a:t>
            </a:r>
            <a:r>
              <a:rPr lang="nl-BE" dirty="0"/>
              <a:t> </a:t>
            </a:r>
            <a:r>
              <a:rPr lang="nl-BE" dirty="0" err="1"/>
              <a:t>bacteria</a:t>
            </a:r>
            <a:r>
              <a:rPr lang="nl-BE" dirty="0"/>
              <a:t>.</a:t>
            </a:r>
          </a:p>
          <a:p>
            <a:pPr marL="83333">
              <a:spcAft>
                <a:spcPts val="579"/>
              </a:spcAft>
            </a:pPr>
            <a:r>
              <a:rPr lang="nl-BE" dirty="0"/>
              <a:t>But </a:t>
            </a:r>
            <a:r>
              <a:rPr lang="nl-BE" b="1" dirty="0" err="1"/>
              <a:t>how</a:t>
            </a:r>
            <a:r>
              <a:rPr lang="nl-BE" dirty="0"/>
              <a:t> is </a:t>
            </a:r>
            <a:r>
              <a:rPr lang="nl-BE" dirty="0" err="1"/>
              <a:t>this</a:t>
            </a:r>
            <a:r>
              <a:rPr lang="nl-BE" dirty="0"/>
              <a:t> </a:t>
            </a:r>
            <a:r>
              <a:rPr lang="nl-BE" dirty="0" err="1"/>
              <a:t>done</a:t>
            </a:r>
            <a:r>
              <a:rPr lang="nl-BE" dirty="0"/>
              <a:t> in </a:t>
            </a:r>
            <a:r>
              <a:rPr lang="nl-BE" dirty="0" err="1"/>
              <a:t>an</a:t>
            </a:r>
            <a:r>
              <a:rPr lang="nl-BE" dirty="0"/>
              <a:t> aerobic </a:t>
            </a:r>
            <a:r>
              <a:rPr lang="nl-BE" dirty="0" err="1"/>
              <a:t>granular</a:t>
            </a:r>
            <a:r>
              <a:rPr lang="nl-BE" dirty="0"/>
              <a:t> </a:t>
            </a:r>
            <a:r>
              <a:rPr lang="nl-BE" dirty="0" err="1"/>
              <a:t>sludge</a:t>
            </a:r>
            <a:r>
              <a:rPr lang="nl-BE" dirty="0"/>
              <a:t> reactor?</a:t>
            </a:r>
          </a:p>
          <a:p>
            <a:pPr marL="83333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79"/>
              </a:spcAft>
              <a:buClrTx/>
              <a:buSzTx/>
              <a:buFontTx/>
              <a:buNone/>
              <a:tabLst/>
              <a:defRPr/>
            </a:pPr>
            <a:r>
              <a:rPr lang="nl-BE" sz="1200" dirty="0">
                <a:sym typeface="Wingdings" panose="05000000000000000000" pitchFamily="2" charset="2"/>
              </a:rPr>
              <a:t>(NEXT SLIDE)</a:t>
            </a:r>
          </a:p>
          <a:p>
            <a:pPr marL="83333">
              <a:spcAft>
                <a:spcPts val="579"/>
              </a:spcAft>
            </a:pPr>
            <a:endParaRPr lang="nl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563EAB-7503-1619-0803-879583072A1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882394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83333">
              <a:spcAft>
                <a:spcPts val="579"/>
              </a:spcAft>
            </a:pPr>
            <a:r>
              <a:rPr lang="nl-BE" dirty="0"/>
              <a:t>Well, </a:t>
            </a:r>
            <a:r>
              <a:rPr lang="nl-BE" dirty="0" err="1"/>
              <a:t>the</a:t>
            </a:r>
            <a:r>
              <a:rPr lang="nl-BE" dirty="0"/>
              <a:t> trick is </a:t>
            </a:r>
            <a:r>
              <a:rPr lang="nl-BE" dirty="0" err="1"/>
              <a:t>to</a:t>
            </a:r>
            <a:r>
              <a:rPr lang="nl-BE" dirty="0"/>
              <a:t> have </a:t>
            </a:r>
            <a:r>
              <a:rPr lang="nl-BE" dirty="0" err="1"/>
              <a:t>an</a:t>
            </a:r>
            <a:r>
              <a:rPr lang="nl-BE" dirty="0"/>
              <a:t> </a:t>
            </a:r>
            <a:r>
              <a:rPr lang="nl-BE" dirty="0" err="1"/>
              <a:t>anaerobic</a:t>
            </a:r>
            <a:r>
              <a:rPr lang="nl-BE" dirty="0"/>
              <a:t> </a:t>
            </a:r>
            <a:r>
              <a:rPr lang="nl-BE" dirty="0" err="1"/>
              <a:t>feeding</a:t>
            </a:r>
            <a:r>
              <a:rPr lang="nl-BE" dirty="0"/>
              <a:t> </a:t>
            </a:r>
            <a:r>
              <a:rPr lang="nl-BE" dirty="0" err="1"/>
              <a:t>phase</a:t>
            </a:r>
            <a:r>
              <a:rPr lang="nl-BE" dirty="0"/>
              <a:t>.</a:t>
            </a:r>
          </a:p>
          <a:p>
            <a:pPr marL="83333">
              <a:spcAft>
                <a:spcPts val="579"/>
              </a:spcAft>
            </a:pPr>
            <a:r>
              <a:rPr lang="nl-BE" dirty="0" err="1"/>
              <a:t>Given</a:t>
            </a:r>
            <a:r>
              <a:rPr lang="nl-BE" dirty="0"/>
              <a:t> </a:t>
            </a:r>
            <a:r>
              <a:rPr lang="nl-BE" dirty="0" err="1"/>
              <a:t>that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feeding</a:t>
            </a:r>
            <a:r>
              <a:rPr lang="nl-BE" dirty="0"/>
              <a:t> </a:t>
            </a:r>
            <a:r>
              <a:rPr lang="nl-BE" dirty="0" err="1"/>
              <a:t>phase</a:t>
            </a:r>
            <a:r>
              <a:rPr lang="nl-BE" dirty="0"/>
              <a:t> is </a:t>
            </a:r>
            <a:r>
              <a:rPr lang="nl-BE" dirty="0" err="1"/>
              <a:t>anaerobic</a:t>
            </a:r>
            <a:r>
              <a:rPr lang="nl-BE" dirty="0"/>
              <a:t>, </a:t>
            </a:r>
          </a:p>
          <a:p>
            <a:pPr marL="83333">
              <a:spcAft>
                <a:spcPts val="579"/>
              </a:spcAft>
            </a:pPr>
            <a:r>
              <a:rPr lang="nl-BE" dirty="0" err="1"/>
              <a:t>there</a:t>
            </a:r>
            <a:r>
              <a:rPr lang="nl-BE" dirty="0"/>
              <a:t> </a:t>
            </a:r>
            <a:r>
              <a:rPr lang="nl-BE" dirty="0" err="1"/>
              <a:t>will</a:t>
            </a:r>
            <a:r>
              <a:rPr lang="nl-BE" dirty="0"/>
              <a:t> </a:t>
            </a:r>
            <a:r>
              <a:rPr lang="nl-BE" dirty="0" err="1"/>
              <a:t>not</a:t>
            </a:r>
            <a:r>
              <a:rPr lang="nl-BE" dirty="0"/>
              <a:t> </a:t>
            </a:r>
            <a:r>
              <a:rPr lang="nl-BE" dirty="0" err="1"/>
              <a:t>be</a:t>
            </a:r>
            <a:r>
              <a:rPr lang="nl-BE" dirty="0"/>
              <a:t> </a:t>
            </a:r>
            <a:r>
              <a:rPr lang="nl-BE" dirty="0" err="1"/>
              <a:t>any</a:t>
            </a:r>
            <a:r>
              <a:rPr lang="nl-BE" dirty="0"/>
              <a:t> aerobic </a:t>
            </a:r>
            <a:r>
              <a:rPr lang="nl-BE" dirty="0" err="1"/>
              <a:t>growth</a:t>
            </a:r>
            <a:r>
              <a:rPr lang="nl-BE" dirty="0"/>
              <a:t> of </a:t>
            </a:r>
            <a:r>
              <a:rPr lang="nl-BE" dirty="0" err="1"/>
              <a:t>heterotrophic</a:t>
            </a:r>
            <a:r>
              <a:rPr lang="nl-BE" dirty="0"/>
              <a:t> </a:t>
            </a:r>
            <a:r>
              <a:rPr lang="nl-BE" dirty="0" err="1"/>
              <a:t>bacteria</a:t>
            </a:r>
            <a:r>
              <a:rPr lang="nl-BE" dirty="0"/>
              <a:t>, </a:t>
            </a:r>
          </a:p>
          <a:p>
            <a:pPr marL="83333">
              <a:spcAft>
                <a:spcPts val="579"/>
              </a:spcAft>
            </a:pPr>
            <a:r>
              <a:rPr lang="nl-BE" dirty="0" err="1"/>
              <a:t>which</a:t>
            </a:r>
            <a:r>
              <a:rPr lang="nl-BE" dirty="0"/>
              <a:t> we </a:t>
            </a:r>
            <a:r>
              <a:rPr lang="nl-BE" dirty="0" err="1"/>
              <a:t>know</a:t>
            </a:r>
            <a:r>
              <a:rPr lang="nl-BE" dirty="0"/>
              <a:t> takes </a:t>
            </a:r>
            <a:r>
              <a:rPr lang="nl-BE" dirty="0" err="1"/>
              <a:t>place</a:t>
            </a:r>
            <a:r>
              <a:rPr lang="nl-BE" dirty="0"/>
              <a:t> </a:t>
            </a:r>
            <a:r>
              <a:rPr lang="nl-BE" dirty="0" err="1"/>
              <a:t>fast</a:t>
            </a:r>
            <a:endParaRPr lang="nl-BE" dirty="0"/>
          </a:p>
          <a:p>
            <a:pPr marL="83333">
              <a:spcAft>
                <a:spcPts val="579"/>
              </a:spcAft>
            </a:pPr>
            <a:endParaRPr lang="nl-BE" dirty="0"/>
          </a:p>
          <a:p>
            <a:pPr marL="83333">
              <a:spcAft>
                <a:spcPts val="579"/>
              </a:spcAft>
            </a:pPr>
            <a:r>
              <a:rPr lang="nl-BE" dirty="0"/>
              <a:t>The </a:t>
            </a:r>
            <a:r>
              <a:rPr lang="nl-BE" dirty="0" err="1"/>
              <a:t>biodegradable</a:t>
            </a:r>
            <a:r>
              <a:rPr lang="nl-BE" dirty="0"/>
              <a:t> </a:t>
            </a:r>
            <a:r>
              <a:rPr lang="nl-BE" dirty="0" err="1"/>
              <a:t>organic</a:t>
            </a:r>
            <a:r>
              <a:rPr lang="nl-BE" dirty="0"/>
              <a:t> carbon or BOD </a:t>
            </a:r>
            <a:r>
              <a:rPr lang="nl-BE" dirty="0" err="1"/>
              <a:t>will</a:t>
            </a:r>
            <a:r>
              <a:rPr lang="nl-BE" dirty="0"/>
              <a:t> </a:t>
            </a:r>
            <a:r>
              <a:rPr lang="nl-BE" dirty="0" err="1"/>
              <a:t>be</a:t>
            </a:r>
            <a:r>
              <a:rPr lang="nl-BE" dirty="0"/>
              <a:t> taken up </a:t>
            </a:r>
            <a:r>
              <a:rPr lang="nl-BE" dirty="0" err="1"/>
              <a:t>by</a:t>
            </a:r>
            <a:r>
              <a:rPr lang="nl-BE" dirty="0"/>
              <a:t> PAO and GAO</a:t>
            </a:r>
          </a:p>
          <a:p>
            <a:pPr marL="254783" indent="-171450">
              <a:spcAft>
                <a:spcPts val="579"/>
              </a:spcAft>
              <a:buFontTx/>
              <a:buChar char="-"/>
            </a:pPr>
            <a:r>
              <a:rPr lang="nl-BE" dirty="0" err="1"/>
              <a:t>phosphorus</a:t>
            </a:r>
            <a:r>
              <a:rPr lang="nl-BE" dirty="0"/>
              <a:t> </a:t>
            </a:r>
            <a:r>
              <a:rPr lang="nl-BE" dirty="0" err="1"/>
              <a:t>accumulating</a:t>
            </a:r>
            <a:r>
              <a:rPr lang="nl-BE" dirty="0"/>
              <a:t> </a:t>
            </a:r>
            <a:r>
              <a:rPr lang="nl-BE" dirty="0" err="1"/>
              <a:t>organisms</a:t>
            </a:r>
            <a:r>
              <a:rPr lang="nl-BE" dirty="0"/>
              <a:t> and </a:t>
            </a:r>
            <a:r>
              <a:rPr lang="nl-BE" dirty="0" err="1"/>
              <a:t>glycogen-accumulating</a:t>
            </a:r>
            <a:r>
              <a:rPr lang="nl-BE" dirty="0"/>
              <a:t> </a:t>
            </a:r>
            <a:r>
              <a:rPr lang="nl-BE" dirty="0" err="1"/>
              <a:t>organisms</a:t>
            </a:r>
            <a:r>
              <a:rPr lang="nl-BE" dirty="0"/>
              <a:t> – </a:t>
            </a:r>
          </a:p>
          <a:p>
            <a:pPr marL="83333" indent="0">
              <a:spcAft>
                <a:spcPts val="579"/>
              </a:spcAft>
              <a:buFontTx/>
              <a:buNone/>
            </a:pPr>
            <a:r>
              <a:rPr lang="nl-BE" dirty="0" err="1"/>
              <a:t>which</a:t>
            </a:r>
            <a:r>
              <a:rPr lang="nl-BE" dirty="0"/>
              <a:t> </a:t>
            </a:r>
            <a:r>
              <a:rPr lang="nl-BE" dirty="0" err="1"/>
              <a:t>will</a:t>
            </a:r>
            <a:r>
              <a:rPr lang="nl-BE" dirty="0"/>
              <a:t> </a:t>
            </a:r>
            <a:r>
              <a:rPr lang="nl-BE" dirty="0" err="1"/>
              <a:t>use</a:t>
            </a:r>
            <a:r>
              <a:rPr lang="nl-BE" dirty="0"/>
              <a:t> </a:t>
            </a:r>
            <a:r>
              <a:rPr lang="nl-BE" dirty="0" err="1"/>
              <a:t>it</a:t>
            </a:r>
            <a:r>
              <a:rPr lang="nl-BE" dirty="0"/>
              <a:t> </a:t>
            </a:r>
            <a:r>
              <a:rPr lang="nl-BE" dirty="0" err="1"/>
              <a:t>to</a:t>
            </a:r>
            <a:r>
              <a:rPr lang="nl-BE" dirty="0"/>
              <a:t> produce storage </a:t>
            </a:r>
            <a:r>
              <a:rPr lang="nl-BE" dirty="0" err="1"/>
              <a:t>polymers</a:t>
            </a:r>
            <a:r>
              <a:rPr lang="nl-BE" dirty="0"/>
              <a:t>.</a:t>
            </a:r>
          </a:p>
          <a:p>
            <a:pPr marL="83333" indent="0">
              <a:spcAft>
                <a:spcPts val="579"/>
              </a:spcAft>
              <a:buFontTx/>
              <a:buNone/>
            </a:pPr>
            <a:r>
              <a:rPr lang="nl-BE" dirty="0"/>
              <a:t>(NEXT SLIDE)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450440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3FC7C0-7840-D838-4F73-840D8C6EBF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D3DB6E4-E62F-2370-C186-9CA3E10E79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D0BEB85-6236-672D-7C07-821117C70B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83333">
              <a:spcAft>
                <a:spcPts val="579"/>
              </a:spcAft>
            </a:pPr>
            <a:r>
              <a:rPr lang="nl-BE" dirty="0"/>
              <a:t>Next </a:t>
            </a:r>
            <a:r>
              <a:rPr lang="nl-BE" dirty="0" err="1"/>
              <a:t>comes</a:t>
            </a:r>
            <a:r>
              <a:rPr lang="nl-BE" dirty="0"/>
              <a:t> </a:t>
            </a:r>
            <a:r>
              <a:rPr lang="nl-BE" dirty="0" err="1"/>
              <a:t>an</a:t>
            </a:r>
            <a:r>
              <a:rPr lang="nl-BE" dirty="0"/>
              <a:t> aerobic </a:t>
            </a:r>
            <a:r>
              <a:rPr lang="nl-BE" dirty="0" err="1"/>
              <a:t>phase</a:t>
            </a:r>
            <a:r>
              <a:rPr lang="nl-BE" dirty="0"/>
              <a:t>.</a:t>
            </a:r>
          </a:p>
          <a:p>
            <a:pPr marL="83333">
              <a:spcAft>
                <a:spcPts val="579"/>
              </a:spcAft>
            </a:pPr>
            <a:r>
              <a:rPr lang="nl-BE" dirty="0" err="1"/>
              <a:t>This</a:t>
            </a:r>
            <a:r>
              <a:rPr lang="nl-BE" dirty="0"/>
              <a:t> is a </a:t>
            </a:r>
            <a:r>
              <a:rPr lang="nl-BE" dirty="0" err="1"/>
              <a:t>famine</a:t>
            </a:r>
            <a:r>
              <a:rPr lang="nl-BE" dirty="0"/>
              <a:t> </a:t>
            </a:r>
            <a:r>
              <a:rPr lang="nl-BE" dirty="0" err="1"/>
              <a:t>phase</a:t>
            </a:r>
            <a:r>
              <a:rPr lang="nl-BE" dirty="0"/>
              <a:t>, </a:t>
            </a:r>
            <a:r>
              <a:rPr lang="nl-BE" dirty="0" err="1"/>
              <a:t>given</a:t>
            </a:r>
            <a:r>
              <a:rPr lang="nl-BE" dirty="0"/>
              <a:t> </a:t>
            </a:r>
            <a:r>
              <a:rPr lang="nl-BE" dirty="0" err="1"/>
              <a:t>that</a:t>
            </a:r>
            <a:r>
              <a:rPr lang="nl-BE" dirty="0"/>
              <a:t> </a:t>
            </a:r>
            <a:r>
              <a:rPr lang="nl-BE" dirty="0" err="1"/>
              <a:t>there</a:t>
            </a:r>
            <a:r>
              <a:rPr lang="nl-BE" dirty="0"/>
              <a:t> is no carbon </a:t>
            </a:r>
            <a:r>
              <a:rPr lang="nl-BE" dirty="0" err="1"/>
              <a:t>left</a:t>
            </a:r>
            <a:r>
              <a:rPr lang="nl-BE" dirty="0"/>
              <a:t> </a:t>
            </a:r>
            <a:r>
              <a:rPr lang="nl-BE" dirty="0" err="1"/>
              <a:t>for</a:t>
            </a:r>
            <a:r>
              <a:rPr lang="nl-BE" dirty="0"/>
              <a:t> </a:t>
            </a:r>
            <a:r>
              <a:rPr lang="nl-BE" dirty="0" err="1"/>
              <a:t>other</a:t>
            </a:r>
            <a:r>
              <a:rPr lang="nl-BE" dirty="0"/>
              <a:t> </a:t>
            </a:r>
            <a:r>
              <a:rPr lang="nl-BE" dirty="0" err="1"/>
              <a:t>bacteria</a:t>
            </a:r>
            <a:r>
              <a:rPr lang="nl-BE" dirty="0"/>
              <a:t> </a:t>
            </a:r>
            <a:r>
              <a:rPr lang="nl-BE" dirty="0" err="1"/>
              <a:t>than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PAO and GAO.</a:t>
            </a:r>
          </a:p>
          <a:p>
            <a:pPr marL="83333">
              <a:spcAft>
                <a:spcPts val="579"/>
              </a:spcAft>
            </a:pPr>
            <a:r>
              <a:rPr lang="nl-BE" dirty="0"/>
              <a:t>So </a:t>
            </a:r>
            <a:r>
              <a:rPr lang="nl-BE" dirty="0" err="1"/>
              <a:t>the</a:t>
            </a:r>
            <a:r>
              <a:rPr lang="nl-BE" dirty="0"/>
              <a:t> PAO and GAO </a:t>
            </a:r>
            <a:r>
              <a:rPr lang="nl-BE" dirty="0" err="1"/>
              <a:t>grow</a:t>
            </a:r>
            <a:r>
              <a:rPr lang="nl-BE" dirty="0"/>
              <a:t> on </a:t>
            </a:r>
            <a:r>
              <a:rPr lang="nl-BE" dirty="0" err="1"/>
              <a:t>intracellular</a:t>
            </a:r>
            <a:r>
              <a:rPr lang="nl-BE" dirty="0"/>
              <a:t> </a:t>
            </a:r>
            <a:r>
              <a:rPr lang="nl-BE" dirty="0" err="1"/>
              <a:t>sotrage</a:t>
            </a:r>
            <a:r>
              <a:rPr lang="nl-BE" dirty="0"/>
              <a:t> </a:t>
            </a:r>
            <a:r>
              <a:rPr lang="nl-BE" dirty="0" err="1"/>
              <a:t>polymers</a:t>
            </a:r>
            <a:r>
              <a:rPr lang="nl-BE" dirty="0"/>
              <a:t>, </a:t>
            </a:r>
            <a:r>
              <a:rPr lang="nl-BE" dirty="0" err="1"/>
              <a:t>which</a:t>
            </a:r>
            <a:r>
              <a:rPr lang="nl-BE" dirty="0"/>
              <a:t> is a slow </a:t>
            </a:r>
            <a:r>
              <a:rPr lang="nl-BE" dirty="0" err="1"/>
              <a:t>growth</a:t>
            </a:r>
            <a:r>
              <a:rPr lang="nl-BE" dirty="0"/>
              <a:t>,</a:t>
            </a:r>
          </a:p>
          <a:p>
            <a:pPr marL="83333">
              <a:spcAft>
                <a:spcPts val="579"/>
              </a:spcAft>
            </a:pPr>
            <a:r>
              <a:rPr lang="nl-BE" dirty="0" err="1"/>
              <a:t>which</a:t>
            </a:r>
            <a:r>
              <a:rPr lang="nl-BE" dirty="0"/>
              <a:t> is </a:t>
            </a:r>
            <a:r>
              <a:rPr lang="nl-BE" dirty="0" err="1"/>
              <a:t>not</a:t>
            </a:r>
            <a:r>
              <a:rPr lang="nl-BE" dirty="0"/>
              <a:t> </a:t>
            </a:r>
            <a:r>
              <a:rPr lang="nl-BE" dirty="0" err="1"/>
              <a:t>diffusion-limited</a:t>
            </a:r>
            <a:r>
              <a:rPr lang="nl-BE" dirty="0"/>
              <a:t>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DBA794-8F78-B1A4-6AF8-4FDCF9F7F78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596631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F1ED8E-F7A3-181F-ED2D-C8156417ED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E55DFAA-6E4B-1246-9462-AED2F60D2A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0E0AC73-242E-275F-04B6-241AFBF6B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100" dirty="0">
                <a:sym typeface="Wingdings" panose="05000000000000000000" pitchFamily="2" charset="2"/>
              </a:rPr>
              <a:t>So in summary</a:t>
            </a:r>
          </a:p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100" dirty="0">
                <a:sym typeface="Wingdings" panose="05000000000000000000" pitchFamily="2" charset="2"/>
              </a:rPr>
              <a:t>aerobic </a:t>
            </a:r>
            <a:r>
              <a:rPr lang="nl-BE" sz="1100" dirty="0" err="1">
                <a:sym typeface="Wingdings" panose="05000000000000000000" pitchFamily="2" charset="2"/>
              </a:rPr>
              <a:t>granules</a:t>
            </a:r>
            <a:r>
              <a:rPr lang="nl-BE" sz="1100" dirty="0">
                <a:sym typeface="Wingdings" panose="05000000000000000000" pitchFamily="2" charset="2"/>
              </a:rPr>
              <a:t> are </a:t>
            </a:r>
            <a:r>
              <a:rPr lang="nl-BE" sz="1100" dirty="0" err="1">
                <a:sym typeface="Wingdings" panose="05000000000000000000" pitchFamily="2" charset="2"/>
              </a:rPr>
              <a:t>grown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by</a:t>
            </a:r>
            <a:r>
              <a:rPr lang="nl-BE" sz="1100" dirty="0">
                <a:sym typeface="Wingdings" panose="05000000000000000000" pitchFamily="2" charset="2"/>
              </a:rPr>
              <a:t> making </a:t>
            </a:r>
            <a:r>
              <a:rPr lang="nl-BE" sz="1100" dirty="0" err="1">
                <a:sym typeface="Wingdings" panose="05000000000000000000" pitchFamily="2" charset="2"/>
              </a:rPr>
              <a:t>sure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that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diffusion</a:t>
            </a:r>
            <a:r>
              <a:rPr lang="nl-BE" sz="1100" dirty="0">
                <a:sym typeface="Wingdings" panose="05000000000000000000" pitchFamily="2" charset="2"/>
              </a:rPr>
              <a:t> is </a:t>
            </a:r>
            <a:r>
              <a:rPr lang="nl-BE" sz="1100" dirty="0" err="1">
                <a:sym typeface="Wingdings" panose="05000000000000000000" pitchFamily="2" charset="2"/>
              </a:rPr>
              <a:t>not</a:t>
            </a:r>
            <a:r>
              <a:rPr lang="nl-BE" sz="1100" dirty="0">
                <a:sym typeface="Wingdings" panose="05000000000000000000" pitchFamily="2" charset="2"/>
              </a:rPr>
              <a:t> limiting.</a:t>
            </a:r>
          </a:p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100" dirty="0" err="1">
                <a:sym typeface="Wingdings" panose="05000000000000000000" pitchFamily="2" charset="2"/>
              </a:rPr>
              <a:t>This</a:t>
            </a:r>
            <a:r>
              <a:rPr lang="nl-BE" sz="1100" dirty="0">
                <a:sym typeface="Wingdings" panose="05000000000000000000" pitchFamily="2" charset="2"/>
              </a:rPr>
              <a:t> is </a:t>
            </a:r>
            <a:r>
              <a:rPr lang="nl-BE" sz="1100" dirty="0" err="1">
                <a:sym typeface="Wingdings" panose="05000000000000000000" pitchFamily="2" charset="2"/>
              </a:rPr>
              <a:t>done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by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separating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substrate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uptake</a:t>
            </a:r>
            <a:r>
              <a:rPr lang="nl-BE" sz="1100" dirty="0">
                <a:sym typeface="Wingdings" panose="05000000000000000000" pitchFamily="2" charset="2"/>
              </a:rPr>
              <a:t> and </a:t>
            </a:r>
            <a:r>
              <a:rPr lang="nl-BE" sz="1100" dirty="0" err="1">
                <a:sym typeface="Wingdings" panose="05000000000000000000" pitchFamily="2" charset="2"/>
              </a:rPr>
              <a:t>biomass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growth</a:t>
            </a:r>
            <a:endParaRPr lang="nl-BE" sz="1100" dirty="0">
              <a:sym typeface="Wingdings" panose="05000000000000000000" pitchFamily="2" charset="2"/>
            </a:endParaRPr>
          </a:p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100" dirty="0" err="1">
                <a:sym typeface="Wingdings" panose="05000000000000000000" pitchFamily="2" charset="2"/>
              </a:rPr>
              <a:t>by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having</a:t>
            </a:r>
            <a:r>
              <a:rPr lang="nl-BE" sz="1100" dirty="0">
                <a:sym typeface="Wingdings" panose="05000000000000000000" pitchFamily="2" charset="2"/>
              </a:rPr>
              <a:t> a </a:t>
            </a:r>
            <a:r>
              <a:rPr lang="nl-BE" sz="1100" b="1" dirty="0">
                <a:sym typeface="Wingdings" panose="05000000000000000000" pitchFamily="2" charset="2"/>
              </a:rPr>
              <a:t>separate, </a:t>
            </a:r>
            <a:r>
              <a:rPr lang="nl-BE" sz="1100" b="1" dirty="0" err="1">
                <a:sym typeface="Wingdings" panose="05000000000000000000" pitchFamily="2" charset="2"/>
              </a:rPr>
              <a:t>anaerobic</a:t>
            </a:r>
            <a:r>
              <a:rPr lang="nl-BE" sz="1100" b="1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feeding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phase</a:t>
            </a:r>
            <a:endParaRPr lang="nl-BE" sz="1100" dirty="0">
              <a:sym typeface="Wingdings" panose="05000000000000000000" pitchFamily="2" charset="2"/>
            </a:endParaRPr>
          </a:p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200" dirty="0">
                <a:sym typeface="Wingdings" panose="05000000000000000000" pitchFamily="2" charset="2"/>
              </a:rPr>
              <a:t>(NEXT SLIDE)</a:t>
            </a:r>
          </a:p>
          <a:p>
            <a:pPr marL="83333">
              <a:spcAft>
                <a:spcPts val="579"/>
              </a:spcAft>
            </a:pPr>
            <a:endParaRPr lang="nl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B6A719-1CB1-03E7-E485-6F1E64D1E6C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283404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5E3E03-5057-09CA-5C9E-8B91AFF4D8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3769EE8-8B41-4832-7C94-19C7B9F46B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8FD0890-0158-8010-DCED-7E02708DEE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100" dirty="0">
                <a:sym typeface="Wingdings" panose="05000000000000000000" pitchFamily="2" charset="2"/>
              </a:rPr>
              <a:t>The </a:t>
            </a:r>
            <a:r>
              <a:rPr lang="nl-BE" sz="1100" dirty="0" err="1">
                <a:sym typeface="Wingdings" panose="05000000000000000000" pitchFamily="2" charset="2"/>
              </a:rPr>
              <a:t>bacteria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growing</a:t>
            </a:r>
            <a:r>
              <a:rPr lang="nl-BE" sz="1100" dirty="0">
                <a:sym typeface="Wingdings" panose="05000000000000000000" pitchFamily="2" charset="2"/>
              </a:rPr>
              <a:t> on </a:t>
            </a:r>
            <a:r>
              <a:rPr lang="nl-BE" sz="1100" dirty="0" err="1">
                <a:sym typeface="Wingdings" panose="05000000000000000000" pitchFamily="2" charset="2"/>
              </a:rPr>
              <a:t>internal</a:t>
            </a:r>
            <a:r>
              <a:rPr lang="nl-BE" sz="1100" dirty="0">
                <a:sym typeface="Wingdings" panose="05000000000000000000" pitchFamily="2" charset="2"/>
              </a:rPr>
              <a:t> storage </a:t>
            </a:r>
            <a:r>
              <a:rPr lang="nl-BE" sz="1100" dirty="0" err="1">
                <a:sym typeface="Wingdings" panose="05000000000000000000" pitchFamily="2" charset="2"/>
              </a:rPr>
              <a:t>polymers</a:t>
            </a:r>
            <a:r>
              <a:rPr lang="nl-BE" sz="1100" dirty="0">
                <a:sym typeface="Wingdings" panose="05000000000000000000" pitchFamily="2" charset="2"/>
              </a:rPr>
              <a:t> are slow </a:t>
            </a:r>
            <a:r>
              <a:rPr lang="nl-BE" sz="1100" dirty="0" err="1">
                <a:sym typeface="Wingdings" panose="05000000000000000000" pitchFamily="2" charset="2"/>
              </a:rPr>
              <a:t>growers</a:t>
            </a:r>
            <a:endParaRPr lang="nl-BE" sz="1100" dirty="0">
              <a:sym typeface="Wingdings" panose="05000000000000000000" pitchFamily="2" charset="2"/>
            </a:endParaRPr>
          </a:p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100" dirty="0">
                <a:sym typeface="Wingdings" panose="05000000000000000000" pitchFamily="2" charset="2"/>
              </a:rPr>
              <a:t>and </a:t>
            </a:r>
            <a:r>
              <a:rPr lang="nl-BE" sz="1100" dirty="0" err="1">
                <a:sym typeface="Wingdings" panose="05000000000000000000" pitchFamily="2" charset="2"/>
              </a:rPr>
              <a:t>the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anaerobic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feeding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phase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selects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for</a:t>
            </a:r>
            <a:r>
              <a:rPr lang="nl-BE" sz="1100" dirty="0">
                <a:sym typeface="Wingdings" panose="05000000000000000000" pitchFamily="2" charset="2"/>
              </a:rPr>
              <a:t> these slow-</a:t>
            </a:r>
            <a:r>
              <a:rPr lang="nl-BE" sz="1100" dirty="0" err="1">
                <a:sym typeface="Wingdings" panose="05000000000000000000" pitchFamily="2" charset="2"/>
              </a:rPr>
              <a:t>growing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organisms</a:t>
            </a:r>
            <a:endParaRPr lang="nl-BE" sz="1100" dirty="0">
              <a:sym typeface="Wingdings" panose="05000000000000000000" pitchFamily="2" charset="2"/>
            </a:endParaRPr>
          </a:p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100" dirty="0" err="1">
                <a:sym typeface="Wingdings" panose="05000000000000000000" pitchFamily="2" charset="2"/>
              </a:rPr>
              <a:t>which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results</a:t>
            </a:r>
            <a:r>
              <a:rPr lang="nl-BE" sz="1100" dirty="0">
                <a:sym typeface="Wingdings" panose="05000000000000000000" pitchFamily="2" charset="2"/>
              </a:rPr>
              <a:t> in </a:t>
            </a:r>
            <a:r>
              <a:rPr lang="nl-BE" sz="1100" dirty="0" err="1">
                <a:sym typeface="Wingdings" panose="05000000000000000000" pitchFamily="2" charset="2"/>
              </a:rPr>
              <a:t>the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formation</a:t>
            </a:r>
            <a:r>
              <a:rPr lang="nl-BE" sz="1100" dirty="0">
                <a:sym typeface="Wingdings" panose="05000000000000000000" pitchFamily="2" charset="2"/>
              </a:rPr>
              <a:t> of </a:t>
            </a:r>
            <a:r>
              <a:rPr lang="nl-BE" sz="1100" dirty="0" err="1">
                <a:sym typeface="Wingdings" panose="05000000000000000000" pitchFamily="2" charset="2"/>
              </a:rPr>
              <a:t>dense</a:t>
            </a:r>
            <a:r>
              <a:rPr lang="nl-BE" sz="1100" dirty="0">
                <a:sym typeface="Wingdings" panose="05000000000000000000" pitchFamily="2" charset="2"/>
              </a:rPr>
              <a:t>, </a:t>
            </a:r>
            <a:r>
              <a:rPr lang="nl-BE" sz="1100" dirty="0" err="1">
                <a:sym typeface="Wingdings" panose="05000000000000000000" pitchFamily="2" charset="2"/>
              </a:rPr>
              <a:t>stable</a:t>
            </a:r>
            <a:r>
              <a:rPr lang="nl-BE" sz="1100" dirty="0">
                <a:sym typeface="Wingdings" panose="05000000000000000000" pitchFamily="2" charset="2"/>
              </a:rPr>
              <a:t> and </a:t>
            </a:r>
            <a:r>
              <a:rPr lang="nl-BE" sz="1100" dirty="0" err="1">
                <a:sym typeface="Wingdings" panose="05000000000000000000" pitchFamily="2" charset="2"/>
              </a:rPr>
              <a:t>smooth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granules</a:t>
            </a:r>
            <a:r>
              <a:rPr lang="nl-BE" sz="1100" dirty="0">
                <a:sym typeface="Wingdings" panose="05000000000000000000" pitchFamily="2" charset="2"/>
              </a:rPr>
              <a:t>.</a:t>
            </a:r>
          </a:p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200" dirty="0">
                <a:sym typeface="Wingdings" panose="05000000000000000000" pitchFamily="2" charset="2"/>
              </a:rPr>
              <a:t>(NEXT SLIDE)</a:t>
            </a:r>
          </a:p>
          <a:p>
            <a:pPr marL="83333">
              <a:spcAft>
                <a:spcPts val="579"/>
              </a:spcAft>
            </a:pPr>
            <a:endParaRPr lang="nl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F1562D-B8CB-F54C-22E6-10E58EC47C8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078000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Let’s now zoom into the batch-wise reactor operation.</a:t>
            </a:r>
          </a:p>
          <a:p>
            <a:r>
              <a:rPr lang="en-GB" dirty="0"/>
              <a:t>(NEXT SLIDE)</a:t>
            </a:r>
            <a:endParaRPr lang="en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866C9-E704-4ED8-8EA2-B3BE9C69FCEA}" type="slidenum">
              <a:rPr lang="en-GB" smtClean="0"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303625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26426A-164E-4EEC-53C7-1FD4D2D839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51F21C-A57F-88BB-FA83-4683114A62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AD9C42B-5F02-605B-5FF3-41BCD8290D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Aerobic granular sludge reactors are operated in sequencing batch mode</a:t>
            </a:r>
          </a:p>
          <a:p>
            <a:r>
              <a:rPr lang="en-GB" dirty="0"/>
              <a:t>(NEXT SLIDE)</a:t>
            </a:r>
            <a:endParaRPr lang="en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AC40B9-B133-DDA6-4C03-0F7865F1B3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866C9-E704-4ED8-8EA2-B3BE9C69FCEA}" type="slidenum">
              <a:rPr lang="en-GB" smtClean="0"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042290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F85BCC-5766-06DB-68E6-333EA9B94A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>
            <a:extLst>
              <a:ext uri="{FF2B5EF4-FFF2-40B4-BE49-F238E27FC236}">
                <a16:creationId xmlns:a16="http://schemas.microsoft.com/office/drawing/2014/main" id="{2EE50AC4-5D79-E98F-A501-5476D05AEEC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90488" y="744538"/>
            <a:ext cx="6616700" cy="3722687"/>
          </a:xfrm>
          <a:ln/>
        </p:spPr>
      </p:sp>
      <p:sp>
        <p:nvSpPr>
          <p:cNvPr id="94211" name="Notes Placeholder 2">
            <a:extLst>
              <a:ext uri="{FF2B5EF4-FFF2-40B4-BE49-F238E27FC236}">
                <a16:creationId xmlns:a16="http://schemas.microsoft.com/office/drawing/2014/main" id="{42D2364C-628B-43EC-EF50-2567E5B9D3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nl-NL" dirty="0"/>
              <a:t>In the lab, it looks like this</a:t>
            </a:r>
          </a:p>
          <a:p>
            <a:r>
              <a:rPr lang="en-GB" altLang="nl-NL" dirty="0"/>
              <a:t>(NEXT SLIDE)</a:t>
            </a:r>
            <a:endParaRPr lang="nl-NL" altLang="nl-NL" dirty="0"/>
          </a:p>
        </p:txBody>
      </p:sp>
      <p:sp>
        <p:nvSpPr>
          <p:cNvPr id="94212" name="Slide Number Placeholder 3">
            <a:extLst>
              <a:ext uri="{FF2B5EF4-FFF2-40B4-BE49-F238E27FC236}">
                <a16:creationId xmlns:a16="http://schemas.microsoft.com/office/drawing/2014/main" id="{B87D2A9C-0C44-0AE5-1899-DC7E27423B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r">
              <a:spcBef>
                <a:spcPct val="0"/>
              </a:spcBef>
            </a:pPr>
            <a:fld id="{62E5C001-EAA3-4A5C-B910-4B0A66C2666C}" type="slidenum">
              <a:rPr lang="en-US" altLang="nl-NL"/>
              <a:pPr algn="r">
                <a:spcBef>
                  <a:spcPct val="0"/>
                </a:spcBef>
              </a:pPr>
              <a:t>38</a:t>
            </a:fld>
            <a:endParaRPr lang="en-US" altLang="nl-NL"/>
          </a:p>
        </p:txBody>
      </p:sp>
    </p:spTree>
    <p:extLst>
      <p:ext uri="{BB962C8B-B14F-4D97-AF65-F5344CB8AC3E}">
        <p14:creationId xmlns:p14="http://schemas.microsoft.com/office/powerpoint/2010/main" val="234545469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>
            <a:extLst>
              <a:ext uri="{FF2B5EF4-FFF2-40B4-BE49-F238E27FC236}">
                <a16:creationId xmlns:a16="http://schemas.microsoft.com/office/drawing/2014/main" id="{5F46F072-71EA-4F52-8BAC-CFB5650DFE1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90488" y="744538"/>
            <a:ext cx="6616700" cy="3722687"/>
          </a:xfrm>
          <a:ln/>
        </p:spPr>
      </p:sp>
      <p:sp>
        <p:nvSpPr>
          <p:cNvPr id="94211" name="Notes Placeholder 2">
            <a:extLst>
              <a:ext uri="{FF2B5EF4-FFF2-40B4-BE49-F238E27FC236}">
                <a16:creationId xmlns:a16="http://schemas.microsoft.com/office/drawing/2014/main" id="{69F6E1BC-D4AB-4AEE-B523-4CD17EA425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nl-NL" dirty="0"/>
              <a:t>we start with an 1hour feed through the settled granular sludge bed. </a:t>
            </a:r>
          </a:p>
          <a:p>
            <a:r>
              <a:rPr lang="en-GB" altLang="nl-NL" dirty="0"/>
              <a:t>Like this the biomass sees a high substrate concentration.</a:t>
            </a:r>
          </a:p>
          <a:p>
            <a:r>
              <a:rPr lang="en-GB" altLang="nl-NL" dirty="0"/>
              <a:t>(NEXT SLIDE)</a:t>
            </a:r>
            <a:endParaRPr lang="nl-NL" altLang="nl-NL" dirty="0"/>
          </a:p>
        </p:txBody>
      </p:sp>
      <p:sp>
        <p:nvSpPr>
          <p:cNvPr id="94212" name="Slide Number Placeholder 3">
            <a:extLst>
              <a:ext uri="{FF2B5EF4-FFF2-40B4-BE49-F238E27FC236}">
                <a16:creationId xmlns:a16="http://schemas.microsoft.com/office/drawing/2014/main" id="{454EEBB6-C766-44F8-A81C-D7FCF9AB63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r">
              <a:spcBef>
                <a:spcPct val="0"/>
              </a:spcBef>
            </a:pPr>
            <a:fld id="{62E5C001-EAA3-4A5C-B910-4B0A66C2666C}" type="slidenum">
              <a:rPr lang="en-US" altLang="nl-NL"/>
              <a:pPr algn="r">
                <a:spcBef>
                  <a:spcPct val="0"/>
                </a:spcBef>
              </a:pPr>
              <a:t>39</a:t>
            </a:fld>
            <a:endParaRPr lang="en-US" altLang="nl-NL"/>
          </a:p>
        </p:txBody>
      </p:sp>
    </p:spTree>
    <p:extLst>
      <p:ext uri="{BB962C8B-B14F-4D97-AF65-F5344CB8AC3E}">
        <p14:creationId xmlns:p14="http://schemas.microsoft.com/office/powerpoint/2010/main" val="14861574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F02827-2DEB-A8F6-7751-847A1404A2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2E709B1-B4D5-C855-9CAD-8B8B34E644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D0369A4-2BB9-F98A-3FC0-774C250C91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We will study the batch-wise reactor operation and 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the corresponding concentration profiles, 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GB" sz="1800" dirty="0"/>
              <a:t>in the lab as well as in for full-scale plants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(NEXT SLIDE)</a:t>
            </a:r>
            <a:endParaRPr lang="en-US" sz="1800" b="0" i="0" u="none" strike="noStrike" baseline="0" dirty="0">
              <a:latin typeface="TimesNewRomanPSM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800" b="0" i="0" u="none" strike="noStrike" baseline="0" dirty="0">
              <a:latin typeface="TimesNewRomanPSM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42976C-C775-66AE-A5D9-69CD972D6E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ED0EF-A9F2-4B45-A06F-1BF405E4DA6C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6449040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6BDFF2-9EE5-D5ED-E285-5A7C365101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>
            <a:extLst>
              <a:ext uri="{FF2B5EF4-FFF2-40B4-BE49-F238E27FC236}">
                <a16:creationId xmlns:a16="http://schemas.microsoft.com/office/drawing/2014/main" id="{7CC3375E-06D0-28A9-F9C8-F061EAE0392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90488" y="744538"/>
            <a:ext cx="6616700" cy="3722687"/>
          </a:xfrm>
          <a:ln/>
        </p:spPr>
      </p:sp>
      <p:sp>
        <p:nvSpPr>
          <p:cNvPr id="94211" name="Notes Placeholder 2">
            <a:extLst>
              <a:ext uri="{FF2B5EF4-FFF2-40B4-BE49-F238E27FC236}">
                <a16:creationId xmlns:a16="http://schemas.microsoft.com/office/drawing/2014/main" id="{E10E4D86-0AF2-6541-FEBD-5A7EFD0423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nl-NL" dirty="0"/>
              <a:t>The organic carbon substrate is converted into PHA. </a:t>
            </a:r>
          </a:p>
          <a:p>
            <a:r>
              <a:rPr lang="en-GB" altLang="nl-NL" dirty="0"/>
              <a:t>Since there is no aeration,</a:t>
            </a:r>
          </a:p>
          <a:p>
            <a:r>
              <a:rPr lang="en-GB" altLang="nl-NL" dirty="0"/>
              <a:t>There will be no aerobic growth. </a:t>
            </a:r>
          </a:p>
          <a:p>
            <a:r>
              <a:rPr lang="en-GB" altLang="nl-NL" dirty="0"/>
              <a:t>At the same time </a:t>
            </a:r>
            <a:r>
              <a:rPr lang="en-GB" altLang="nl-NL" dirty="0" err="1"/>
              <a:t>PAOs</a:t>
            </a:r>
            <a:r>
              <a:rPr lang="en-GB" altLang="nl-NL" dirty="0"/>
              <a:t> are releasing phosphate. </a:t>
            </a:r>
          </a:p>
          <a:p>
            <a:r>
              <a:rPr lang="en-GB" altLang="nl-NL" dirty="0"/>
              <a:t>(NEXT SLIDE)</a:t>
            </a:r>
            <a:endParaRPr lang="nl-NL" altLang="nl-NL" dirty="0"/>
          </a:p>
        </p:txBody>
      </p:sp>
      <p:sp>
        <p:nvSpPr>
          <p:cNvPr id="94212" name="Slide Number Placeholder 3">
            <a:extLst>
              <a:ext uri="{FF2B5EF4-FFF2-40B4-BE49-F238E27FC236}">
                <a16:creationId xmlns:a16="http://schemas.microsoft.com/office/drawing/2014/main" id="{457481C9-98F1-BB92-6738-690BFFF7C2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r">
              <a:spcBef>
                <a:spcPct val="0"/>
              </a:spcBef>
            </a:pPr>
            <a:fld id="{62E5C001-EAA3-4A5C-B910-4B0A66C2666C}" type="slidenum">
              <a:rPr lang="en-US" altLang="nl-NL"/>
              <a:pPr algn="r">
                <a:spcBef>
                  <a:spcPct val="0"/>
                </a:spcBef>
              </a:pPr>
              <a:t>40</a:t>
            </a:fld>
            <a:endParaRPr lang="en-US" altLang="nl-NL"/>
          </a:p>
        </p:txBody>
      </p:sp>
    </p:spTree>
    <p:extLst>
      <p:ext uri="{BB962C8B-B14F-4D97-AF65-F5344CB8AC3E}">
        <p14:creationId xmlns:p14="http://schemas.microsoft.com/office/powerpoint/2010/main" val="33943561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D143B6-A6A9-7F44-3835-195D1F4C20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1D69949-FB2C-0C68-2489-CCED840B11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1A7E218-0573-69C1-581A-846E65DE4F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b="0" dirty="0"/>
              <a:t>And here are </a:t>
            </a:r>
            <a:r>
              <a:rPr lang="nl-BE" b="0" dirty="0" err="1"/>
              <a:t>the</a:t>
            </a:r>
            <a:r>
              <a:rPr lang="nl-BE" b="0" dirty="0"/>
              <a:t> </a:t>
            </a:r>
            <a:r>
              <a:rPr lang="nl-BE" b="0" dirty="0" err="1"/>
              <a:t>corresponding</a:t>
            </a:r>
            <a:r>
              <a:rPr lang="nl-BE" b="0" dirty="0"/>
              <a:t> </a:t>
            </a:r>
            <a:r>
              <a:rPr lang="nl-BE" b="0" dirty="0" err="1"/>
              <a:t>concentration</a:t>
            </a:r>
            <a:r>
              <a:rPr lang="nl-BE" b="0" dirty="0"/>
              <a:t> </a:t>
            </a:r>
            <a:r>
              <a:rPr lang="nl-BE" b="0" dirty="0" err="1"/>
              <a:t>profiles</a:t>
            </a:r>
            <a:endParaRPr lang="nl-BE" b="0" dirty="0"/>
          </a:p>
          <a:p>
            <a:r>
              <a:rPr lang="nl-BE" b="0" dirty="0"/>
              <a:t>(NEXT SLIDE)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795F14-0E9F-1E65-912B-9F900F9658B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8341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b="0" dirty="0"/>
              <a:t>Ammonium </a:t>
            </a:r>
            <a:r>
              <a:rPr lang="nl-BE" b="0" dirty="0" err="1"/>
              <a:t>accumulates</a:t>
            </a:r>
            <a:r>
              <a:rPr lang="nl-BE" b="0" dirty="0"/>
              <a:t> as </a:t>
            </a:r>
            <a:r>
              <a:rPr lang="nl-BE" b="0" dirty="0" err="1"/>
              <a:t>it</a:t>
            </a:r>
            <a:r>
              <a:rPr lang="nl-BE" b="0" dirty="0"/>
              <a:t> is </a:t>
            </a:r>
            <a:r>
              <a:rPr lang="nl-BE" b="0" dirty="0" err="1"/>
              <a:t>fed</a:t>
            </a:r>
            <a:r>
              <a:rPr lang="nl-BE" b="0" dirty="0"/>
              <a:t> and </a:t>
            </a:r>
            <a:r>
              <a:rPr lang="nl-BE" b="0" dirty="0" err="1"/>
              <a:t>not</a:t>
            </a:r>
            <a:r>
              <a:rPr lang="nl-BE" b="0" dirty="0"/>
              <a:t> </a:t>
            </a:r>
            <a:r>
              <a:rPr lang="nl-BE" b="0" dirty="0" err="1"/>
              <a:t>converted</a:t>
            </a:r>
            <a:r>
              <a:rPr lang="nl-BE" b="0" dirty="0"/>
              <a:t>.</a:t>
            </a:r>
          </a:p>
          <a:p>
            <a:r>
              <a:rPr lang="nl-BE" b="0" dirty="0"/>
              <a:t>(NEXT SLIDE)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275689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7647C9-6EDA-26D7-B2C2-9A512DA9DE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2391134-4E2F-71F5-A164-8279BE0389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21C3BE6-2F0B-9642-61D1-9383549FA0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b="0" dirty="0" err="1"/>
              <a:t>Organic</a:t>
            </a:r>
            <a:r>
              <a:rPr lang="nl-BE" b="0" dirty="0"/>
              <a:t> carbon is </a:t>
            </a:r>
            <a:r>
              <a:rPr lang="nl-BE" b="0" dirty="0" err="1"/>
              <a:t>rapidly</a:t>
            </a:r>
            <a:r>
              <a:rPr lang="nl-BE" b="0" dirty="0"/>
              <a:t> </a:t>
            </a:r>
            <a:r>
              <a:rPr lang="nl-BE" b="0" dirty="0" err="1"/>
              <a:t>consumed</a:t>
            </a:r>
            <a:r>
              <a:rPr lang="nl-BE" b="0" dirty="0"/>
              <a:t> and </a:t>
            </a:r>
            <a:r>
              <a:rPr lang="nl-BE" b="0" dirty="0" err="1"/>
              <a:t>converted</a:t>
            </a:r>
            <a:r>
              <a:rPr lang="nl-BE" b="0" dirty="0"/>
              <a:t> </a:t>
            </a:r>
            <a:r>
              <a:rPr lang="nl-BE" b="0" dirty="0" err="1"/>
              <a:t>into</a:t>
            </a:r>
            <a:r>
              <a:rPr lang="nl-BE" b="0" dirty="0"/>
              <a:t> storage </a:t>
            </a:r>
            <a:r>
              <a:rPr lang="nl-BE" b="0" dirty="0" err="1"/>
              <a:t>compounds</a:t>
            </a:r>
            <a:r>
              <a:rPr lang="nl-BE" b="0" dirty="0"/>
              <a:t>.</a:t>
            </a:r>
          </a:p>
          <a:p>
            <a:r>
              <a:rPr lang="nl-BE" b="0" dirty="0"/>
              <a:t>At </a:t>
            </a:r>
            <a:r>
              <a:rPr lang="nl-BE" b="0" dirty="0" err="1"/>
              <a:t>the</a:t>
            </a:r>
            <a:r>
              <a:rPr lang="nl-BE" b="0" dirty="0"/>
              <a:t> </a:t>
            </a:r>
            <a:r>
              <a:rPr lang="nl-BE" b="0" dirty="0" err="1"/>
              <a:t>same</a:t>
            </a:r>
            <a:r>
              <a:rPr lang="nl-BE" b="0" dirty="0"/>
              <a:t> time, </a:t>
            </a:r>
            <a:r>
              <a:rPr lang="nl-BE" b="0" dirty="0" err="1"/>
              <a:t>phosphate</a:t>
            </a:r>
            <a:r>
              <a:rPr lang="nl-BE" b="0" dirty="0"/>
              <a:t> is </a:t>
            </a:r>
            <a:r>
              <a:rPr lang="nl-BE" b="0" dirty="0" err="1"/>
              <a:t>released</a:t>
            </a:r>
            <a:r>
              <a:rPr lang="nl-BE" b="0" dirty="0"/>
              <a:t>.</a:t>
            </a:r>
          </a:p>
          <a:p>
            <a:r>
              <a:rPr lang="nl-BE" b="0" dirty="0"/>
              <a:t>(NEXT SLIDE)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B025EA-9C7A-AB66-F7C0-F7AC70F4E87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964505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6D3983-3173-E2A2-3B6C-487A2B00B1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CE087C-55B3-A17E-FB80-942FB726DA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2BE52AD-F5A7-1E09-3088-934655BA3E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b="0" dirty="0"/>
              <a:t>And </a:t>
            </a:r>
            <a:r>
              <a:rPr lang="nl-BE" b="0" dirty="0" err="1"/>
              <a:t>some</a:t>
            </a:r>
            <a:r>
              <a:rPr lang="nl-BE" b="0" dirty="0"/>
              <a:t> </a:t>
            </a:r>
            <a:r>
              <a:rPr lang="nl-BE" b="0" dirty="0" err="1"/>
              <a:t>nitrate</a:t>
            </a:r>
            <a:r>
              <a:rPr lang="nl-BE" b="0" dirty="0"/>
              <a:t> </a:t>
            </a:r>
            <a:r>
              <a:rPr lang="nl-BE" b="0" dirty="0" err="1"/>
              <a:t>which</a:t>
            </a:r>
            <a:r>
              <a:rPr lang="nl-BE" b="0" dirty="0"/>
              <a:t> is </a:t>
            </a:r>
            <a:r>
              <a:rPr lang="nl-BE" b="0" dirty="0" err="1"/>
              <a:t>left</a:t>
            </a:r>
            <a:r>
              <a:rPr lang="nl-BE" b="0" dirty="0"/>
              <a:t> over </a:t>
            </a:r>
            <a:r>
              <a:rPr lang="nl-BE" b="0" dirty="0" err="1"/>
              <a:t>from</a:t>
            </a:r>
            <a:r>
              <a:rPr lang="nl-BE" b="0" dirty="0"/>
              <a:t> </a:t>
            </a:r>
            <a:r>
              <a:rPr lang="nl-BE" b="0" dirty="0" err="1"/>
              <a:t>the</a:t>
            </a:r>
            <a:r>
              <a:rPr lang="nl-BE" b="0" dirty="0"/>
              <a:t> </a:t>
            </a:r>
            <a:r>
              <a:rPr lang="nl-BE" b="0" dirty="0" err="1"/>
              <a:t>previous</a:t>
            </a:r>
            <a:r>
              <a:rPr lang="nl-BE" b="0" dirty="0"/>
              <a:t> </a:t>
            </a:r>
            <a:r>
              <a:rPr lang="nl-BE" b="0" dirty="0" err="1"/>
              <a:t>cycle</a:t>
            </a:r>
            <a:r>
              <a:rPr lang="nl-BE" b="0" dirty="0"/>
              <a:t>, is </a:t>
            </a:r>
            <a:r>
              <a:rPr lang="nl-BE" b="0" dirty="0" err="1"/>
              <a:t>converted</a:t>
            </a:r>
            <a:r>
              <a:rPr lang="nl-BE" b="0" dirty="0"/>
              <a:t>.</a:t>
            </a:r>
          </a:p>
          <a:p>
            <a:r>
              <a:rPr lang="nl-BE" b="0" dirty="0"/>
              <a:t>(NEXT SLIDE)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814CE4-E228-94AF-0B0B-46AD18093FD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246607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D70C88-38F4-13BA-F0A4-CA26BC4502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>
            <a:extLst>
              <a:ext uri="{FF2B5EF4-FFF2-40B4-BE49-F238E27FC236}">
                <a16:creationId xmlns:a16="http://schemas.microsoft.com/office/drawing/2014/main" id="{9915C4CB-40C8-667B-E17A-970E7A8EA76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90488" y="744538"/>
            <a:ext cx="6616700" cy="3722687"/>
          </a:xfrm>
          <a:ln/>
        </p:spPr>
      </p:sp>
      <p:sp>
        <p:nvSpPr>
          <p:cNvPr id="95235" name="Notes Placeholder 2">
            <a:extLst>
              <a:ext uri="{FF2B5EF4-FFF2-40B4-BE49-F238E27FC236}">
                <a16:creationId xmlns:a16="http://schemas.microsoft.com/office/drawing/2014/main" id="{BB243AC8-3FAF-97DA-6529-10010F5FFE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nl-NL" dirty="0"/>
              <a:t>Once the reactor has been filled with influent</a:t>
            </a:r>
          </a:p>
          <a:p>
            <a:r>
              <a:rPr lang="en-US" altLang="nl-NL" dirty="0"/>
              <a:t> the 2 hour aeration phase starts. </a:t>
            </a:r>
          </a:p>
          <a:p>
            <a:r>
              <a:rPr lang="en-US" altLang="nl-NL" dirty="0"/>
              <a:t>Now oxygen </a:t>
            </a:r>
            <a:r>
              <a:rPr lang="en-US" altLang="nl-NL" b="1" dirty="0"/>
              <a:t>is available </a:t>
            </a:r>
            <a:r>
              <a:rPr lang="en-US" altLang="nl-NL" dirty="0"/>
              <a:t>for the </a:t>
            </a:r>
            <a:r>
              <a:rPr lang="en-US" altLang="nl-NL" b="0" dirty="0"/>
              <a:t>aerobic microorganisms </a:t>
            </a:r>
            <a:r>
              <a:rPr lang="en-US" altLang="nl-NL" dirty="0"/>
              <a:t>to grow. </a:t>
            </a:r>
          </a:p>
          <a:p>
            <a:r>
              <a:rPr lang="en-US" altLang="nl-NL" dirty="0"/>
              <a:t>(NEXT SLIDE)</a:t>
            </a:r>
          </a:p>
        </p:txBody>
      </p:sp>
      <p:sp>
        <p:nvSpPr>
          <p:cNvPr id="95236" name="Slide Number Placeholder 3">
            <a:extLst>
              <a:ext uri="{FF2B5EF4-FFF2-40B4-BE49-F238E27FC236}">
                <a16:creationId xmlns:a16="http://schemas.microsoft.com/office/drawing/2014/main" id="{8ED9AB2B-C9C8-CACD-0CCE-603B136C63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r">
              <a:spcBef>
                <a:spcPct val="0"/>
              </a:spcBef>
            </a:pPr>
            <a:fld id="{B62CFC53-F3B9-4FE0-9638-F5044CD873A1}" type="slidenum">
              <a:rPr lang="en-US" altLang="nl-NL"/>
              <a:pPr algn="r">
                <a:spcBef>
                  <a:spcPct val="0"/>
                </a:spcBef>
              </a:pPr>
              <a:t>45</a:t>
            </a:fld>
            <a:endParaRPr lang="en-US" altLang="nl-NL"/>
          </a:p>
        </p:txBody>
      </p:sp>
    </p:spTree>
    <p:extLst>
      <p:ext uri="{BB962C8B-B14F-4D97-AF65-F5344CB8AC3E}">
        <p14:creationId xmlns:p14="http://schemas.microsoft.com/office/powerpoint/2010/main" val="57555227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>
            <a:extLst>
              <a:ext uri="{FF2B5EF4-FFF2-40B4-BE49-F238E27FC236}">
                <a16:creationId xmlns:a16="http://schemas.microsoft.com/office/drawing/2014/main" id="{61894494-20CE-4340-BBA8-74705A3B89A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90488" y="744538"/>
            <a:ext cx="6616700" cy="3722687"/>
          </a:xfrm>
          <a:ln/>
        </p:spPr>
      </p:sp>
      <p:sp>
        <p:nvSpPr>
          <p:cNvPr id="95235" name="Notes Placeholder 2">
            <a:extLst>
              <a:ext uri="{FF2B5EF4-FFF2-40B4-BE49-F238E27FC236}">
                <a16:creationId xmlns:a16="http://schemas.microsoft.com/office/drawing/2014/main" id="{1FD1B5CC-7AFE-4392-9B18-A3EE79AA9B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nl-NL" dirty="0"/>
              <a:t>Given that there is little to no substrate left in the liquid </a:t>
            </a:r>
          </a:p>
          <a:p>
            <a:r>
              <a:rPr lang="en-US" altLang="nl-NL" dirty="0"/>
              <a:t>only those bacteria that have stored the substrate as storage polymers can grow. </a:t>
            </a:r>
          </a:p>
          <a:p>
            <a:r>
              <a:rPr lang="en-US" altLang="nl-NL" dirty="0"/>
              <a:t>(NEXT SLIDE)</a:t>
            </a:r>
          </a:p>
        </p:txBody>
      </p:sp>
      <p:sp>
        <p:nvSpPr>
          <p:cNvPr id="95236" name="Slide Number Placeholder 3">
            <a:extLst>
              <a:ext uri="{FF2B5EF4-FFF2-40B4-BE49-F238E27FC236}">
                <a16:creationId xmlns:a16="http://schemas.microsoft.com/office/drawing/2014/main" id="{E66AF434-E99B-48EF-B1DA-BE6E478FB6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r">
              <a:spcBef>
                <a:spcPct val="0"/>
              </a:spcBef>
            </a:pPr>
            <a:fld id="{B62CFC53-F3B9-4FE0-9638-F5044CD873A1}" type="slidenum">
              <a:rPr lang="en-US" altLang="nl-NL"/>
              <a:pPr algn="r">
                <a:spcBef>
                  <a:spcPct val="0"/>
                </a:spcBef>
              </a:pPr>
              <a:t>46</a:t>
            </a:fld>
            <a:endParaRPr lang="en-US" altLang="nl-NL"/>
          </a:p>
        </p:txBody>
      </p:sp>
    </p:spTree>
    <p:extLst>
      <p:ext uri="{BB962C8B-B14F-4D97-AF65-F5344CB8AC3E}">
        <p14:creationId xmlns:p14="http://schemas.microsoft.com/office/powerpoint/2010/main" val="14073954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7BCB2E-7877-C3F4-A8D4-2FFA36CCAB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>
            <a:extLst>
              <a:ext uri="{FF2B5EF4-FFF2-40B4-BE49-F238E27FC236}">
                <a16:creationId xmlns:a16="http://schemas.microsoft.com/office/drawing/2014/main" id="{B98A7A3B-0CB4-A01D-DC27-E7C6F10F4F5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90488" y="744538"/>
            <a:ext cx="6616700" cy="3722687"/>
          </a:xfrm>
          <a:ln/>
        </p:spPr>
      </p:sp>
      <p:sp>
        <p:nvSpPr>
          <p:cNvPr id="95235" name="Notes Placeholder 2">
            <a:extLst>
              <a:ext uri="{FF2B5EF4-FFF2-40B4-BE49-F238E27FC236}">
                <a16:creationId xmlns:a16="http://schemas.microsoft.com/office/drawing/2014/main" id="{D6CF52DA-749E-1835-1911-56A4C399F6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nl-NL" dirty="0"/>
              <a:t>Ammonium will be nitrified to nitrite and nitrate, by nitrifiers which are present at the outside of the granule. </a:t>
            </a:r>
          </a:p>
          <a:p>
            <a:r>
              <a:rPr lang="en-US" altLang="nl-NL" dirty="0"/>
              <a:t>(NEXT SLIDE)</a:t>
            </a:r>
          </a:p>
        </p:txBody>
      </p:sp>
      <p:sp>
        <p:nvSpPr>
          <p:cNvPr id="95236" name="Slide Number Placeholder 3">
            <a:extLst>
              <a:ext uri="{FF2B5EF4-FFF2-40B4-BE49-F238E27FC236}">
                <a16:creationId xmlns:a16="http://schemas.microsoft.com/office/drawing/2014/main" id="{4995A1CA-BC98-96CF-6DB5-408B79C1CE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r">
              <a:spcBef>
                <a:spcPct val="0"/>
              </a:spcBef>
            </a:pPr>
            <a:fld id="{B62CFC53-F3B9-4FE0-9638-F5044CD873A1}" type="slidenum">
              <a:rPr lang="en-US" altLang="nl-NL"/>
              <a:pPr algn="r">
                <a:spcBef>
                  <a:spcPct val="0"/>
                </a:spcBef>
              </a:pPr>
              <a:t>47</a:t>
            </a:fld>
            <a:endParaRPr lang="en-US" altLang="nl-NL"/>
          </a:p>
        </p:txBody>
      </p:sp>
    </p:spTree>
    <p:extLst>
      <p:ext uri="{BB962C8B-B14F-4D97-AF65-F5344CB8AC3E}">
        <p14:creationId xmlns:p14="http://schemas.microsoft.com/office/powerpoint/2010/main" val="41948923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3E67E9-F65D-34E1-38F9-11B90CEE34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>
            <a:extLst>
              <a:ext uri="{FF2B5EF4-FFF2-40B4-BE49-F238E27FC236}">
                <a16:creationId xmlns:a16="http://schemas.microsoft.com/office/drawing/2014/main" id="{BD8738F6-CE27-8B9E-8900-C3753D7A4E8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90488" y="744538"/>
            <a:ext cx="6616700" cy="3722687"/>
          </a:xfrm>
          <a:ln/>
        </p:spPr>
      </p:sp>
      <p:sp>
        <p:nvSpPr>
          <p:cNvPr id="95235" name="Notes Placeholder 2">
            <a:extLst>
              <a:ext uri="{FF2B5EF4-FFF2-40B4-BE49-F238E27FC236}">
                <a16:creationId xmlns:a16="http://schemas.microsoft.com/office/drawing/2014/main" id="{55638AFC-CB3E-3301-BB7E-7925487AA5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nl-NL" dirty="0"/>
              <a:t>Subsequently nitrite and nitrate are available for denitrification. </a:t>
            </a:r>
          </a:p>
          <a:p>
            <a:r>
              <a:rPr lang="en-US" altLang="nl-NL" dirty="0"/>
              <a:t>Denitrification takes place using storage polymers as organic carbon source, </a:t>
            </a:r>
          </a:p>
          <a:p>
            <a:r>
              <a:rPr lang="en-US" altLang="nl-NL" dirty="0"/>
              <a:t>- remember that the organic carbon from the influent has been completely converted.</a:t>
            </a:r>
          </a:p>
          <a:p>
            <a:r>
              <a:rPr lang="en-US" altLang="nl-NL" dirty="0"/>
              <a:t>Denitrification is performed by bacteria which are located </a:t>
            </a:r>
            <a:r>
              <a:rPr lang="en-US" altLang="nl-NL" b="1" dirty="0"/>
              <a:t>at the inside </a:t>
            </a:r>
            <a:r>
              <a:rPr lang="en-US" altLang="nl-NL" dirty="0"/>
              <a:t>of the granule, typically PAO/</a:t>
            </a:r>
          </a:p>
          <a:p>
            <a:r>
              <a:rPr lang="en-US" altLang="nl-NL" dirty="0"/>
              <a:t>(NEXT SLIDE)</a:t>
            </a:r>
          </a:p>
        </p:txBody>
      </p:sp>
      <p:sp>
        <p:nvSpPr>
          <p:cNvPr id="95236" name="Slide Number Placeholder 3">
            <a:extLst>
              <a:ext uri="{FF2B5EF4-FFF2-40B4-BE49-F238E27FC236}">
                <a16:creationId xmlns:a16="http://schemas.microsoft.com/office/drawing/2014/main" id="{04894F88-27A7-4B86-7EB3-45656DD68D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r">
              <a:spcBef>
                <a:spcPct val="0"/>
              </a:spcBef>
            </a:pPr>
            <a:fld id="{B62CFC53-F3B9-4FE0-9638-F5044CD873A1}" type="slidenum">
              <a:rPr lang="en-US" altLang="nl-NL"/>
              <a:pPr algn="r">
                <a:spcBef>
                  <a:spcPct val="0"/>
                </a:spcBef>
              </a:pPr>
              <a:t>48</a:t>
            </a:fld>
            <a:endParaRPr lang="en-US" altLang="nl-NL"/>
          </a:p>
        </p:txBody>
      </p:sp>
    </p:spTree>
    <p:extLst>
      <p:ext uri="{BB962C8B-B14F-4D97-AF65-F5344CB8AC3E}">
        <p14:creationId xmlns:p14="http://schemas.microsoft.com/office/powerpoint/2010/main" val="236243014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5FD285-AB21-FDF1-C9BF-132BA36E95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>
            <a:extLst>
              <a:ext uri="{FF2B5EF4-FFF2-40B4-BE49-F238E27FC236}">
                <a16:creationId xmlns:a16="http://schemas.microsoft.com/office/drawing/2014/main" id="{35C8E1CE-77CC-A997-F979-D071593E8E2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90488" y="744538"/>
            <a:ext cx="6616700" cy="3722687"/>
          </a:xfrm>
          <a:ln/>
        </p:spPr>
      </p:sp>
      <p:sp>
        <p:nvSpPr>
          <p:cNvPr id="95235" name="Notes Placeholder 2">
            <a:extLst>
              <a:ext uri="{FF2B5EF4-FFF2-40B4-BE49-F238E27FC236}">
                <a16:creationId xmlns:a16="http://schemas.microsoft.com/office/drawing/2014/main" id="{ED7AAF98-E849-35B0-BF90-F5F0061ED6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nl-NL" dirty="0"/>
              <a:t>The influent phosphate and the phosphate which has been released in the anaerobic phase </a:t>
            </a:r>
          </a:p>
          <a:p>
            <a:r>
              <a:rPr lang="en-US" altLang="nl-NL" dirty="0"/>
              <a:t>will now be taken up and stored as polyphosphate.</a:t>
            </a:r>
          </a:p>
          <a:p>
            <a:r>
              <a:rPr lang="en-US" altLang="nl-NL" dirty="0"/>
              <a:t>(NEXT SLIDE)</a:t>
            </a:r>
          </a:p>
        </p:txBody>
      </p:sp>
      <p:sp>
        <p:nvSpPr>
          <p:cNvPr id="95236" name="Slide Number Placeholder 3">
            <a:extLst>
              <a:ext uri="{FF2B5EF4-FFF2-40B4-BE49-F238E27FC236}">
                <a16:creationId xmlns:a16="http://schemas.microsoft.com/office/drawing/2014/main" id="{68F777E8-7B97-B48E-28D3-D6E59519A0B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r">
              <a:spcBef>
                <a:spcPct val="0"/>
              </a:spcBef>
            </a:pPr>
            <a:fld id="{B62CFC53-F3B9-4FE0-9638-F5044CD873A1}" type="slidenum">
              <a:rPr lang="en-US" altLang="nl-NL"/>
              <a:pPr algn="r">
                <a:spcBef>
                  <a:spcPct val="0"/>
                </a:spcBef>
              </a:pPr>
              <a:t>49</a:t>
            </a:fld>
            <a:endParaRPr lang="en-US" altLang="nl-NL"/>
          </a:p>
        </p:txBody>
      </p:sp>
    </p:spTree>
    <p:extLst>
      <p:ext uri="{BB962C8B-B14F-4D97-AF65-F5344CB8AC3E}">
        <p14:creationId xmlns:p14="http://schemas.microsoft.com/office/powerpoint/2010/main" val="1116845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B0759D-4A78-4022-E06C-4492D98A1C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A01F243-A943-8D3D-8ACC-A525EDAB20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5F568B1-3D88-EAE4-4121-9E70AE2A07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800" dirty="0"/>
              <a:t>Then we will discuss some specific </a:t>
            </a:r>
            <a:r>
              <a:rPr lang="en-GB" sz="1800" b="1" dirty="0"/>
              <a:t>process control </a:t>
            </a:r>
            <a:r>
              <a:rPr lang="en-GB" sz="1800" dirty="0"/>
              <a:t>aspects associated with the batch-wise operation,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(NEXT SLIDE)</a:t>
            </a:r>
            <a:endParaRPr lang="en-US" sz="1800" b="0" i="0" u="none" strike="noStrike" baseline="0" dirty="0">
              <a:latin typeface="TimesNewRomanPSM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800" b="0" i="0" u="none" strike="noStrike" baseline="0" dirty="0">
              <a:latin typeface="TimesNewRomanPSM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CBC59D-8E2F-DDC9-7D16-F4A967C845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ED0EF-A9F2-4B45-A06F-1BF405E4DA6C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0278246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881939">
              <a:defRPr/>
            </a:pPr>
            <a:r>
              <a:rPr lang="en-GB" dirty="0"/>
              <a:t>And here are the corresponding concentration profiles</a:t>
            </a:r>
            <a:endParaRPr lang="nl-BE" dirty="0"/>
          </a:p>
          <a:p>
            <a:r>
              <a:rPr lang="nl-BE" dirty="0"/>
              <a:t>(NEXT SLIDE)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632115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9CD097-9CB6-7D4F-82E4-711C399F37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C6F9CB5-C122-0BC1-2D3C-E1262A3A909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AF1F2B1-68D0-5EB1-C79D-3608EB283E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881939">
              <a:defRPr/>
            </a:pPr>
            <a:r>
              <a:rPr lang="en-GB" dirty="0"/>
              <a:t>ammonium is nitrified to nitrate</a:t>
            </a:r>
          </a:p>
          <a:p>
            <a:pPr defTabSz="881939">
              <a:defRPr/>
            </a:pPr>
            <a:r>
              <a:rPr lang="en-GB" dirty="0"/>
              <a:t>(NEXT SLIDE)</a:t>
            </a:r>
            <a:endParaRPr lang="nl-BE" dirty="0"/>
          </a:p>
          <a:p>
            <a:endParaRPr lang="nl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C06D11-439E-36DE-F259-50641F873CA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719374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CC9715-3A76-E958-5395-329BADDB66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F17C1D-6987-89F7-C627-340A677DE1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6950763-FD79-D2F2-4EA0-B1ADCE63B9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881939">
              <a:defRPr/>
            </a:pPr>
            <a:r>
              <a:rPr lang="en-GB" dirty="0"/>
              <a:t>and phosphate is taken up </a:t>
            </a:r>
          </a:p>
          <a:p>
            <a:pPr defTabSz="881939">
              <a:defRPr/>
            </a:pPr>
            <a:r>
              <a:rPr lang="en-GB" dirty="0"/>
              <a:t>(NEXT SLIDE)</a:t>
            </a:r>
            <a:endParaRPr lang="nl-BE" dirty="0"/>
          </a:p>
          <a:p>
            <a:endParaRPr lang="nl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A1C8B2-8972-099B-C7C6-8B6D1D4CAB6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736375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F19AEB-CC24-240C-02C0-C1C5E8A297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>
            <a:extLst>
              <a:ext uri="{FF2B5EF4-FFF2-40B4-BE49-F238E27FC236}">
                <a16:creationId xmlns:a16="http://schemas.microsoft.com/office/drawing/2014/main" id="{B9F49EBB-B3EC-979D-DF4B-ECCB3BE2F83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90488" y="744538"/>
            <a:ext cx="6616700" cy="3722687"/>
          </a:xfrm>
          <a:ln/>
        </p:spPr>
      </p:sp>
      <p:sp>
        <p:nvSpPr>
          <p:cNvPr id="96259" name="Notes Placeholder 2">
            <a:extLst>
              <a:ext uri="{FF2B5EF4-FFF2-40B4-BE49-F238E27FC236}">
                <a16:creationId xmlns:a16="http://schemas.microsoft.com/office/drawing/2014/main" id="{99F99B03-909E-1A6F-7335-28F225A0E2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nl-NL" dirty="0"/>
              <a:t>After the aeration phase comes a settling phase </a:t>
            </a:r>
          </a:p>
          <a:p>
            <a:r>
              <a:rPr lang="en-US" altLang="nl-NL" dirty="0"/>
              <a:t>followed by effluent discharge. </a:t>
            </a:r>
          </a:p>
          <a:p>
            <a:r>
              <a:rPr lang="en-US" altLang="nl-NL" dirty="0"/>
              <a:t>(NEXT SLIDE)</a:t>
            </a:r>
          </a:p>
        </p:txBody>
      </p:sp>
      <p:sp>
        <p:nvSpPr>
          <p:cNvPr id="96260" name="Slide Number Placeholder 3">
            <a:extLst>
              <a:ext uri="{FF2B5EF4-FFF2-40B4-BE49-F238E27FC236}">
                <a16:creationId xmlns:a16="http://schemas.microsoft.com/office/drawing/2014/main" id="{DCBF11FD-4313-699E-3B54-1D49565207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r">
              <a:spcBef>
                <a:spcPct val="0"/>
              </a:spcBef>
            </a:pPr>
            <a:fld id="{6D943A20-F734-4AF9-9066-1CDD9B0AE1DF}" type="slidenum">
              <a:rPr lang="en-US" altLang="nl-NL"/>
              <a:pPr algn="r">
                <a:spcBef>
                  <a:spcPct val="0"/>
                </a:spcBef>
              </a:pPr>
              <a:t>53</a:t>
            </a:fld>
            <a:endParaRPr lang="en-US" altLang="nl-NL"/>
          </a:p>
        </p:txBody>
      </p:sp>
    </p:spTree>
    <p:extLst>
      <p:ext uri="{BB962C8B-B14F-4D97-AF65-F5344CB8AC3E}">
        <p14:creationId xmlns:p14="http://schemas.microsoft.com/office/powerpoint/2010/main" val="387583055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>
            <a:extLst>
              <a:ext uri="{FF2B5EF4-FFF2-40B4-BE49-F238E27FC236}">
                <a16:creationId xmlns:a16="http://schemas.microsoft.com/office/drawing/2014/main" id="{23CD90FB-C804-40AE-807F-C7D38A1DB67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90488" y="744538"/>
            <a:ext cx="6616700" cy="3722687"/>
          </a:xfrm>
          <a:ln/>
        </p:spPr>
      </p:sp>
      <p:sp>
        <p:nvSpPr>
          <p:cNvPr id="96259" name="Notes Placeholder 2">
            <a:extLst>
              <a:ext uri="{FF2B5EF4-FFF2-40B4-BE49-F238E27FC236}">
                <a16:creationId xmlns:a16="http://schemas.microsoft.com/office/drawing/2014/main" id="{5C3168E2-490A-4EB5-A229-FE993A265C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nl-NL" dirty="0"/>
              <a:t>Flocs and small particles that do not settle fast enough will be washed out. </a:t>
            </a:r>
          </a:p>
          <a:p>
            <a:r>
              <a:rPr lang="en-US" altLang="nl-NL" dirty="0"/>
              <a:t>Fast settling biomass, like granules, will be retained in the system.</a:t>
            </a:r>
          </a:p>
          <a:p>
            <a:r>
              <a:rPr lang="en-US" altLang="nl-NL" dirty="0"/>
              <a:t>(NEXT SLIDE)</a:t>
            </a:r>
          </a:p>
          <a:p>
            <a:endParaRPr lang="en-US" altLang="nl-NL" dirty="0"/>
          </a:p>
        </p:txBody>
      </p:sp>
      <p:sp>
        <p:nvSpPr>
          <p:cNvPr id="96260" name="Slide Number Placeholder 3">
            <a:extLst>
              <a:ext uri="{FF2B5EF4-FFF2-40B4-BE49-F238E27FC236}">
                <a16:creationId xmlns:a16="http://schemas.microsoft.com/office/drawing/2014/main" id="{E633A51B-89CE-477A-B287-66583CA409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r">
              <a:spcBef>
                <a:spcPct val="0"/>
              </a:spcBef>
            </a:pPr>
            <a:fld id="{6D943A20-F734-4AF9-9066-1CDD9B0AE1DF}" type="slidenum">
              <a:rPr lang="en-US" altLang="nl-NL"/>
              <a:pPr algn="r">
                <a:spcBef>
                  <a:spcPct val="0"/>
                </a:spcBef>
              </a:pPr>
              <a:t>54</a:t>
            </a:fld>
            <a:endParaRPr lang="en-US" altLang="nl-NL"/>
          </a:p>
        </p:txBody>
      </p:sp>
    </p:spTree>
    <p:extLst>
      <p:ext uri="{BB962C8B-B14F-4D97-AF65-F5344CB8AC3E}">
        <p14:creationId xmlns:p14="http://schemas.microsoft.com/office/powerpoint/2010/main" val="3844224589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6F32F-EC6E-7395-E0C6-607AF7B4AE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2DCDD09-1B22-F20A-54AD-9EEC26D548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F548D64-680C-B665-E4F6-5AC6D0848B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881939">
              <a:defRPr/>
            </a:pPr>
            <a:r>
              <a:rPr lang="en-GB" dirty="0"/>
              <a:t>And here you have the concentration profiles all together</a:t>
            </a:r>
          </a:p>
          <a:p>
            <a:pPr defTabSz="881939">
              <a:defRPr/>
            </a:pPr>
            <a:r>
              <a:rPr lang="en-GB" dirty="0"/>
              <a:t>(NEXT SLIDE)</a:t>
            </a:r>
          </a:p>
          <a:p>
            <a:pPr defTabSz="881939">
              <a:defRPr/>
            </a:pPr>
            <a:endParaRPr lang="en-GB" dirty="0"/>
          </a:p>
          <a:p>
            <a:pPr defTabSz="881939">
              <a:defRPr/>
            </a:pPr>
            <a:endParaRPr lang="nl-BE" dirty="0"/>
          </a:p>
          <a:p>
            <a:endParaRPr lang="nl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13DEBF-EFC4-F15C-A835-E8DD606E048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3480608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614103-A142-519E-13A5-4636FC657A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>
            <a:extLst>
              <a:ext uri="{FF2B5EF4-FFF2-40B4-BE49-F238E27FC236}">
                <a16:creationId xmlns:a16="http://schemas.microsoft.com/office/drawing/2014/main" id="{49FB6649-D784-2ACD-AD48-ECDCF4CE21A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8" y="744538"/>
            <a:ext cx="6616700" cy="3722687"/>
          </a:xfrm>
          <a:ln/>
        </p:spPr>
      </p:sp>
      <p:sp>
        <p:nvSpPr>
          <p:cNvPr id="99331" name="Rectangle 3">
            <a:extLst>
              <a:ext uri="{FF2B5EF4-FFF2-40B4-BE49-F238E27FC236}">
                <a16:creationId xmlns:a16="http://schemas.microsoft.com/office/drawing/2014/main" id="{BC24692D-E76D-49EE-680B-96D61C7DAEC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nl-NL" altLang="nl-NL" dirty="0"/>
              <a:t>Inside </a:t>
            </a:r>
            <a:r>
              <a:rPr lang="nl-NL" altLang="nl-NL" dirty="0" err="1"/>
              <a:t>the</a:t>
            </a:r>
            <a:r>
              <a:rPr lang="nl-NL" altLang="nl-NL" dirty="0"/>
              <a:t> </a:t>
            </a:r>
            <a:r>
              <a:rPr lang="nl-NL" altLang="nl-NL" dirty="0" err="1"/>
              <a:t>granule</a:t>
            </a:r>
            <a:r>
              <a:rPr lang="nl-NL" altLang="nl-NL" dirty="0"/>
              <a:t>, </a:t>
            </a:r>
            <a:r>
              <a:rPr lang="nl-NL" altLang="nl-NL" dirty="0" err="1"/>
              <a:t>it</a:t>
            </a:r>
            <a:r>
              <a:rPr lang="nl-NL" altLang="nl-NL" dirty="0"/>
              <a:t> looks like </a:t>
            </a:r>
            <a:r>
              <a:rPr lang="nl-NL" altLang="nl-NL" dirty="0" err="1"/>
              <a:t>this</a:t>
            </a:r>
            <a:r>
              <a:rPr lang="nl-NL" altLang="nl-NL" dirty="0"/>
              <a:t>:</a:t>
            </a:r>
          </a:p>
          <a:p>
            <a:r>
              <a:rPr lang="nl-NL" altLang="nl-NL" dirty="0" err="1"/>
              <a:t>there</a:t>
            </a:r>
            <a:r>
              <a:rPr lang="nl-NL" altLang="nl-NL" dirty="0"/>
              <a:t> are </a:t>
            </a:r>
            <a:r>
              <a:rPr lang="nl-NL" altLang="nl-NL" dirty="0" err="1"/>
              <a:t>the</a:t>
            </a:r>
            <a:r>
              <a:rPr lang="nl-NL" altLang="nl-NL" dirty="0"/>
              <a:t> </a:t>
            </a:r>
            <a:r>
              <a:rPr lang="nl-NL" altLang="nl-NL" dirty="0" err="1"/>
              <a:t>nitrifiers</a:t>
            </a:r>
            <a:r>
              <a:rPr lang="nl-NL" altLang="nl-NL" dirty="0"/>
              <a:t> in </a:t>
            </a:r>
            <a:r>
              <a:rPr lang="nl-NL" altLang="nl-NL" dirty="0" err="1"/>
              <a:t>the</a:t>
            </a:r>
            <a:r>
              <a:rPr lang="nl-NL" altLang="nl-NL" dirty="0"/>
              <a:t> </a:t>
            </a:r>
            <a:r>
              <a:rPr lang="nl-NL" altLang="nl-NL" dirty="0" err="1"/>
              <a:t>outer</a:t>
            </a:r>
            <a:r>
              <a:rPr lang="nl-NL" altLang="nl-NL" dirty="0"/>
              <a:t> </a:t>
            </a:r>
            <a:r>
              <a:rPr lang="nl-NL" altLang="nl-NL" dirty="0" err="1"/>
              <a:t>layers</a:t>
            </a:r>
            <a:endParaRPr lang="nl-NL" altLang="nl-NL" dirty="0"/>
          </a:p>
          <a:p>
            <a:r>
              <a:rPr lang="nl-NL" altLang="nl-NL" dirty="0"/>
              <a:t>and </a:t>
            </a:r>
            <a:r>
              <a:rPr lang="nl-NL" altLang="nl-NL" dirty="0" err="1"/>
              <a:t>the</a:t>
            </a:r>
            <a:r>
              <a:rPr lang="nl-NL" altLang="nl-NL" dirty="0"/>
              <a:t> </a:t>
            </a:r>
            <a:r>
              <a:rPr lang="nl-NL" altLang="nl-NL" dirty="0" err="1"/>
              <a:t>denitrifying</a:t>
            </a:r>
            <a:r>
              <a:rPr lang="nl-NL" altLang="nl-NL" dirty="0"/>
              <a:t> </a:t>
            </a:r>
            <a:r>
              <a:rPr lang="nl-NL" altLang="nl-NL" dirty="0" err="1"/>
              <a:t>phosphorus</a:t>
            </a:r>
            <a:r>
              <a:rPr lang="nl-NL" altLang="nl-NL" dirty="0"/>
              <a:t> </a:t>
            </a:r>
            <a:r>
              <a:rPr lang="nl-NL" altLang="nl-NL" dirty="0" err="1"/>
              <a:t>accumulating</a:t>
            </a:r>
            <a:r>
              <a:rPr lang="nl-NL" altLang="nl-NL" dirty="0"/>
              <a:t> </a:t>
            </a:r>
            <a:r>
              <a:rPr lang="nl-NL" altLang="nl-NL" dirty="0" err="1"/>
              <a:t>bacteria</a:t>
            </a:r>
            <a:r>
              <a:rPr lang="nl-NL" altLang="nl-NL" dirty="0"/>
              <a:t> at </a:t>
            </a:r>
            <a:r>
              <a:rPr lang="nl-NL" altLang="nl-NL" dirty="0" err="1"/>
              <a:t>the</a:t>
            </a:r>
            <a:r>
              <a:rPr lang="nl-NL" altLang="nl-NL" dirty="0"/>
              <a:t> </a:t>
            </a:r>
            <a:r>
              <a:rPr lang="nl-NL" altLang="nl-NL" dirty="0" err="1"/>
              <a:t>inside</a:t>
            </a:r>
            <a:r>
              <a:rPr lang="nl-NL" altLang="nl-NL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25604026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220589-F460-F509-E8B7-A0B117D7AA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DA5F973-9E67-A21D-A126-AA698F4E55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6F7F6BA-154E-C297-4E7B-710F4C5289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Let’s now move on to full-scale </a:t>
            </a:r>
          </a:p>
          <a:p>
            <a:r>
              <a:rPr lang="en-GB" dirty="0"/>
              <a:t>(NEXT SLIDE)</a:t>
            </a:r>
            <a:endParaRPr lang="en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D79C95-B185-BA88-5317-E4C71EB7A0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866C9-E704-4ED8-8EA2-B3BE9C69FCEA}" type="slidenum">
              <a:rPr lang="en-GB" smtClean="0"/>
              <a:t>57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806367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4A708A-AAAE-D97F-3176-07A2F8BA9A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3E49ECD-C359-0813-E3AC-DB03EAEBCE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7F41374-427F-4BDB-9952-82EA41EC19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Full-scale aerobic granular sludge reactors are also operated in sequencing batch mode,</a:t>
            </a:r>
          </a:p>
          <a:p>
            <a:r>
              <a:rPr lang="en-GB" dirty="0"/>
              <a:t>with a fill and draw phase…</a:t>
            </a:r>
          </a:p>
          <a:p>
            <a:r>
              <a:rPr lang="en-GB" dirty="0"/>
              <a:t>(NEXT SLIDE)</a:t>
            </a:r>
            <a:endParaRPr lang="en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12D88E-D5EE-567C-66DB-66D7066B12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866C9-E704-4ED8-8EA2-B3BE9C69FCEA}" type="slidenum">
              <a:rPr lang="en-GB" smtClean="0"/>
              <a:t>58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821040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D4471F-87F0-2045-F835-E659DF442B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DEB0B11-A224-C821-310E-CBE9C72F72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2EBDFC3-DC3A-C863-7068-A19256ED03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an aeration phase…</a:t>
            </a:r>
          </a:p>
          <a:p>
            <a:r>
              <a:rPr lang="en-GB" dirty="0"/>
              <a:t>(NEXT SLIDE)</a:t>
            </a:r>
            <a:endParaRPr lang="en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98E7F0-6E2A-27E8-B176-A876007019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866C9-E704-4ED8-8EA2-B3BE9C69FCEA}" type="slidenum">
              <a:rPr lang="en-GB" smtClean="0"/>
              <a:t>59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35442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5BAC3F-031D-ED0C-D4AB-8DBBC2AF85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9AF05B1-E6AC-4F03-CE09-049B5A3B458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D83F6DD-E95D-9E25-F50C-7297AC34F1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and we will end with some additional selection pressures which can be applied to obtain granular sludge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(NEXT SLIDE)</a:t>
            </a:r>
            <a:endParaRPr lang="en-US" sz="1800" b="0" i="0" u="none" strike="noStrike" baseline="0" dirty="0">
              <a:latin typeface="TimesNewRomanPSM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800" b="0" i="0" u="none" strike="noStrike" baseline="0" dirty="0">
              <a:latin typeface="TimesNewRomanPSM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F0399E-B061-4C2F-52E7-757635BFC96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ED0EF-A9F2-4B45-A06F-1BF405E4DA6C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12647465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AE74EE-D452-2C9A-E458-6E0CE97459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C52D605-4929-625B-7350-B57BEEA26C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7AB231-057F-301D-EF31-49662CECD0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and a short settling phase.</a:t>
            </a:r>
          </a:p>
          <a:p>
            <a:r>
              <a:rPr lang="en-GB" dirty="0"/>
              <a:t>(NEXT SLIDE)</a:t>
            </a:r>
            <a:endParaRPr lang="en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9731B0-D51F-1947-F0CB-F8C0B076E8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866C9-E704-4ED8-8EA2-B3BE9C69FCEA}" type="slidenum">
              <a:rPr lang="en-GB" smtClean="0"/>
              <a:t>60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3219807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606B78-4183-60B8-F69D-CAE3E5465C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2553D7-5EF4-A058-E959-1D3C99C30F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9A4E15-8BA0-5498-20DD-7D4F865021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But the main difference with the lab-scale operation which I just presented</a:t>
            </a:r>
          </a:p>
          <a:p>
            <a:r>
              <a:rPr lang="en-GB" dirty="0"/>
              <a:t>is that the </a:t>
            </a:r>
            <a:r>
              <a:rPr lang="en-GB" b="1" dirty="0"/>
              <a:t>influent feeding </a:t>
            </a:r>
            <a:r>
              <a:rPr lang="en-GB" dirty="0"/>
              <a:t>and the </a:t>
            </a:r>
            <a:r>
              <a:rPr lang="en-GB" b="1" dirty="0"/>
              <a:t>effluent withdrawal </a:t>
            </a:r>
            <a:r>
              <a:rPr lang="en-GB" dirty="0"/>
              <a:t>take place </a:t>
            </a:r>
            <a:r>
              <a:rPr lang="en-GB" b="1" dirty="0"/>
              <a:t>simultaneously.</a:t>
            </a:r>
          </a:p>
          <a:p>
            <a:r>
              <a:rPr lang="en-GB" dirty="0"/>
              <a:t>(NEXT SLIDE)</a:t>
            </a:r>
            <a:endParaRPr lang="en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6EBD4D-A051-97DE-9621-2FBC9DA4480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866C9-E704-4ED8-8EA2-B3BE9C69FCEA}" type="slidenum">
              <a:rPr lang="en-GB" smtClean="0"/>
              <a:t>61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9976043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7B5C70-D23E-4861-505A-9E5AB9ED56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9582DF-BC31-08F3-96BC-9139A892BA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E7E6622-238D-FF01-BCCF-9A61E1BA45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Simultaneous influent feeding and effluent discharge has several advantages:</a:t>
            </a:r>
          </a:p>
          <a:p>
            <a:r>
              <a:rPr lang="en-GB" dirty="0"/>
              <a:t>It saves time and energy, </a:t>
            </a:r>
          </a:p>
          <a:p>
            <a:r>
              <a:rPr lang="en-GB" dirty="0"/>
              <a:t>and makes that the discharge flow can be kept relatively low.</a:t>
            </a:r>
          </a:p>
          <a:p>
            <a:r>
              <a:rPr lang="en-GB" dirty="0"/>
              <a:t>(NEXT SLIDE)</a:t>
            </a:r>
            <a:endParaRPr lang="en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62C8D7-1206-A3C7-BF85-512DFFA4EA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866C9-E704-4ED8-8EA2-B3BE9C69FCEA}" type="slidenum">
              <a:rPr lang="en-GB" smtClean="0"/>
              <a:t>62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1351290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49338D-3EE9-25C3-B30D-CED37774EB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8942E65B-4C74-03A3-8633-5719B9F2F5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A4781DB2-325D-9604-7F20-3D31787446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And here you have the concentration profiles during a typical day of operation in a full-scale granular sludge installation. </a:t>
            </a:r>
          </a:p>
          <a:p>
            <a:r>
              <a:rPr lang="en-GB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(NEXT SLIDE)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B77C43D-C1BC-A668-934B-32BCC7EB8C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1189159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DA9328-8865-7F1C-C229-EA94AB6BE7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275C9CC9-4B3C-9FF8-E7F8-3AC9021F9E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5E36C53F-F9E7-C464-1FC2-2A61050328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Let’s isolate one cycle, which takes about 6 hours</a:t>
            </a:r>
          </a:p>
          <a:p>
            <a:r>
              <a:rPr lang="en-GB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(NEXT SLIDE)</a:t>
            </a:r>
            <a:endParaRPr lang="nl-BE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46CE9983-E416-24BF-09D5-2B4BE0F2CF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7224325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1764CC-A89B-06B2-1EE4-063FBCA5CB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4AA3D761-813C-668C-00DB-761B39A203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B5289F0C-8EE3-EB80-EA9F-334F6DD771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and now stretch the profile a bit so we can see it better.</a:t>
            </a:r>
          </a:p>
          <a:p>
            <a:r>
              <a:rPr lang="en-GB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(NEXT SLIDE)</a:t>
            </a:r>
            <a:endParaRPr lang="nl-BE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4B415E70-FB46-B91E-8807-F6D7D69E0E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345055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077D99-4FAC-A03E-1721-BD98B7D733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248F444C-3010-2539-3656-08940DC67C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900857C6-2207-AF2E-3B56-4B26485874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The orange line indicates when influent is fed</a:t>
            </a:r>
          </a:p>
          <a:p>
            <a:r>
              <a:rPr lang="en-GB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the blue line shows the oxygen concentration profile in the reactor.</a:t>
            </a:r>
          </a:p>
          <a:p>
            <a:r>
              <a:rPr lang="en-GB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(NEXT SLIDE)</a:t>
            </a:r>
            <a:endParaRPr lang="nl-BE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15769E33-C7F9-15BD-FE01-B874CC67AF5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6365123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0B5775-9BE0-4966-6392-83CAB5066D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303AED2A-240D-1074-6A74-6D0F63793B9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A8BA8504-EE91-C6F1-3F81-05D6895909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We see how nitrate is consumed during anaerobic feeding </a:t>
            </a:r>
          </a:p>
          <a:p>
            <a:r>
              <a:rPr lang="en-GB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and produced during the aerobic reaction phase</a:t>
            </a:r>
          </a:p>
          <a:p>
            <a:endParaRPr lang="nl-BE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4C8754B-E038-5D7F-EA69-A771907480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8073900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7E1286-0815-29E8-33AB-F0F6687BD5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FE97A96F-7C08-0F48-4442-C6BB838EA4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37EAFF68-F6EB-D45B-1960-715C648CE5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This is because, during the aerobic phase, nitrification takes place.</a:t>
            </a:r>
          </a:p>
          <a:p>
            <a:r>
              <a:rPr lang="en-GB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So ammonium is converted to nitrate.</a:t>
            </a:r>
          </a:p>
          <a:p>
            <a:r>
              <a:rPr lang="en-GB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(NEXT SLIDE)</a:t>
            </a:r>
          </a:p>
          <a:p>
            <a:endParaRPr lang="nl-BE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32112DD7-D962-4FF7-429C-09B644FDCF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862881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7C4066-98A0-D76D-8170-03CBA7C726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F9AD6B79-0BED-71AB-20CB-34773397FD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3B049E96-5FD7-6C2E-887C-ABD9228685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Phosphate is released during </a:t>
            </a:r>
            <a:r>
              <a:rPr lang="en-GB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anerobic</a:t>
            </a:r>
            <a:r>
              <a:rPr lang="en-GB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feeding</a:t>
            </a:r>
          </a:p>
          <a:p>
            <a:r>
              <a:rPr lang="en-GB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and taken up during the aeration phase</a:t>
            </a:r>
          </a:p>
          <a:p>
            <a:r>
              <a:rPr lang="en-GB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(NEXT SLIDE)</a:t>
            </a:r>
          </a:p>
          <a:p>
            <a:endParaRPr lang="nl-BE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10561DC8-8CA0-C20C-50E0-7DDD36E507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73417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Let’s start by having a look on what is aerobic granular sludge</a:t>
            </a:r>
          </a:p>
          <a:p>
            <a:r>
              <a:rPr lang="en-GB" dirty="0"/>
              <a:t>and what are aerobic granular sludge reactors</a:t>
            </a:r>
          </a:p>
          <a:p>
            <a:r>
              <a:rPr lang="en-GB" dirty="0"/>
              <a:t>(NEXT SLIDE)</a:t>
            </a:r>
            <a:endParaRPr lang="en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866C9-E704-4ED8-8EA2-B3BE9C69FCEA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4616169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BC69AF-3AB7-D071-3CF9-2BB517A294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DE17553A-37E0-D503-D4F8-B3833D6E46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C8E4547F-93D6-D503-51DC-4330E0E9FB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Overall, the dynamic concentration profiles obtained during batch-wise operation contain a lot of information.</a:t>
            </a:r>
          </a:p>
          <a:p>
            <a:r>
              <a:rPr lang="en-GB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The slope of the concentration profiles is related </a:t>
            </a:r>
          </a:p>
          <a:p>
            <a:r>
              <a:rPr lang="en-GB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to the biological conversion rates and to</a:t>
            </a:r>
          </a:p>
          <a:p>
            <a:r>
              <a:rPr lang="en-GB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the volume exchange ratio, that is the fraction of the reactor volume which is replaced with fresh wastewater during each cycle.</a:t>
            </a:r>
          </a:p>
          <a:p>
            <a:r>
              <a:rPr lang="en-GB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All of this information is very useful for process monitoring and control. </a:t>
            </a:r>
          </a:p>
          <a:p>
            <a:r>
              <a:rPr lang="en-GB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(NEXT SLIDE)</a:t>
            </a:r>
            <a:endParaRPr lang="nl-BE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F97D4EED-0135-606F-B639-FCB15B7626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70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6088588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96D52A-5509-E96E-E2CB-278C0EEFD6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E759DAA9-108F-4707-E2C6-412B9A198D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93E7E6D3-BACE-A228-02A7-AC30309D98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This batch-wise operation also results in a good effluent quality.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(NEXT SLIDE)</a:t>
            </a:r>
            <a:endParaRPr lang="nl-BE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B32367C2-1BCC-0A7A-ECC2-C54B423A49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0101672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19A3DB-12A3-8B0C-5CF2-2DAAA26ABB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7A7D7D72-EFFE-FDB9-842B-655B644B50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1CBE337C-B4CC-93FC-72BA-0D9367D5C8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In a continuous stirred tank reactor,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the concentrations in the reactor are equal to the effluent concentrations, which are typically required to be relatively low.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(NEXT SLIDE)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6DC3BE8F-1F42-CD65-EFA8-6DDA487462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8158276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EFFCE8-E52F-A7C2-9DE3-45FA434C02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947ED25D-CD5B-36D5-88E6-36767680D1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98DDE2D1-8976-6CD6-FCE7-5242F064AF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Operating the reactor at such low concentrations may lead to substrate limitation, and thus to low bioconversion rates.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(NEXT SLIDE)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BCBE24D9-1964-0B1D-6BD2-EA8B1FF3B9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2724931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49A9BD-47F0-269B-704D-20B8810227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16007327-9D92-4BBA-040C-924AA62139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3835AB0F-0140-D2B4-3132-6F362A6A10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During batch operation,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the substrate concentrations in the reactor decrease over time,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from the influent concentration at time zero – which is typically high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to the required effluent concentration at the end of operation.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(NEXT SLIDE)</a:t>
            </a:r>
          </a:p>
          <a:p>
            <a:endParaRPr lang="nl-BE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3F489273-8ED4-7BFA-2D26-001CD0A97F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9948563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753E8E-2D2C-3C49-5E9E-962CA7AF69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20C4BE50-07EB-D09F-4F35-C7C263B992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6619CC51-7A75-CA3B-34B7-C07BB6091D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As a result, the substrate concentration in the reactor is high most of the time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and will not be limiting the bioconversion rate.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As a result, the effluent concentrations can become very low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without lowering the overall conversion rates.</a:t>
            </a:r>
            <a:endParaRPr lang="en-BE" sz="18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(NEXT SLIDE)</a:t>
            </a:r>
          </a:p>
          <a:p>
            <a:endParaRPr lang="nl-BE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4FDAAECD-1D95-3D99-A7D8-646A35F61B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7597901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 batch-wise operation involves specific process control aspects</a:t>
            </a:r>
          </a:p>
          <a:p>
            <a:r>
              <a:rPr lang="en-GB" dirty="0"/>
              <a:t>(NEXT SLIDE)</a:t>
            </a:r>
            <a:endParaRPr lang="en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866C9-E704-4ED8-8EA2-B3BE9C69FCEA}" type="slidenum">
              <a:rPr lang="en-GB" smtClean="0"/>
              <a:t>76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8806827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1E8F02-55AC-9894-D1F6-6E88B9BA32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EF055F32-FCB8-DE4C-0A0B-E3E00E7FC0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60953B6F-01A0-E841-AE77-5A2BDEBCA8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/>
              <a:t>First of </a:t>
            </a:r>
            <a:r>
              <a:rPr lang="nl-BE" dirty="0" err="1"/>
              <a:t>all</a:t>
            </a:r>
            <a:r>
              <a:rPr lang="nl-BE" dirty="0"/>
              <a:t>: </a:t>
            </a:r>
            <a:r>
              <a:rPr lang="nl-BE" dirty="0" err="1"/>
              <a:t>why</a:t>
            </a:r>
            <a:r>
              <a:rPr lang="nl-BE" dirty="0"/>
              <a:t> do we </a:t>
            </a:r>
            <a:r>
              <a:rPr lang="nl-BE" dirty="0" err="1"/>
              <a:t>need</a:t>
            </a:r>
            <a:r>
              <a:rPr lang="nl-BE" dirty="0"/>
              <a:t> </a:t>
            </a:r>
            <a:r>
              <a:rPr lang="nl-BE" dirty="0" err="1"/>
              <a:t>process</a:t>
            </a:r>
            <a:r>
              <a:rPr lang="nl-BE" dirty="0"/>
              <a:t> control?</a:t>
            </a:r>
          </a:p>
          <a:p>
            <a:r>
              <a:rPr lang="nl-BE" dirty="0"/>
              <a:t>(NEXT SLIDE)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28938556-97B8-D537-140D-D6CFF9A76E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3455146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E29658-A2AD-D389-0ABE-58EA696534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3BD07089-E68B-A14A-FED2-DB087DE838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0475D0B1-0A91-FEAA-1330-0A6E01DA95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/>
              <a:t>Well, we </a:t>
            </a:r>
            <a:r>
              <a:rPr lang="nl-BE" dirty="0" err="1"/>
              <a:t>need</a:t>
            </a:r>
            <a:r>
              <a:rPr lang="nl-BE" dirty="0"/>
              <a:t> </a:t>
            </a:r>
            <a:r>
              <a:rPr lang="nl-BE" dirty="0" err="1"/>
              <a:t>to</a:t>
            </a:r>
            <a:r>
              <a:rPr lang="nl-BE" dirty="0"/>
              <a:t> meet </a:t>
            </a:r>
            <a:r>
              <a:rPr lang="nl-BE" dirty="0" err="1"/>
              <a:t>the</a:t>
            </a:r>
            <a:r>
              <a:rPr lang="nl-BE" dirty="0"/>
              <a:t> effluent criteria</a:t>
            </a:r>
          </a:p>
          <a:p>
            <a:r>
              <a:rPr lang="nl-BE" dirty="0" err="1"/>
              <a:t>for</a:t>
            </a:r>
            <a:r>
              <a:rPr lang="nl-BE" dirty="0"/>
              <a:t> </a:t>
            </a:r>
            <a:r>
              <a:rPr lang="nl-BE" dirty="0" err="1"/>
              <a:t>organic</a:t>
            </a:r>
            <a:r>
              <a:rPr lang="nl-BE" dirty="0"/>
              <a:t> carbon (</a:t>
            </a:r>
            <a:r>
              <a:rPr lang="nl-BE" dirty="0" err="1"/>
              <a:t>expressed</a:t>
            </a:r>
            <a:r>
              <a:rPr lang="nl-BE" dirty="0"/>
              <a:t> in COD), </a:t>
            </a:r>
            <a:r>
              <a:rPr lang="nl-BE" dirty="0" err="1"/>
              <a:t>nitrogen</a:t>
            </a:r>
            <a:r>
              <a:rPr lang="nl-BE" dirty="0"/>
              <a:t> and </a:t>
            </a:r>
            <a:r>
              <a:rPr lang="nl-BE" dirty="0" err="1"/>
              <a:t>phosphorus</a:t>
            </a:r>
            <a:endParaRPr lang="nl-BE" dirty="0"/>
          </a:p>
          <a:p>
            <a:r>
              <a:rPr lang="nl-BE" dirty="0"/>
              <a:t>We want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avoid</a:t>
            </a:r>
            <a:r>
              <a:rPr lang="nl-BE" dirty="0"/>
              <a:t> </a:t>
            </a:r>
            <a:r>
              <a:rPr lang="nl-BE" dirty="0" err="1"/>
              <a:t>suspended</a:t>
            </a:r>
            <a:r>
              <a:rPr lang="nl-BE" dirty="0"/>
              <a:t> </a:t>
            </a:r>
            <a:r>
              <a:rPr lang="nl-BE" dirty="0" err="1"/>
              <a:t>solids</a:t>
            </a:r>
            <a:r>
              <a:rPr lang="nl-BE" dirty="0"/>
              <a:t> in </a:t>
            </a:r>
            <a:r>
              <a:rPr lang="nl-BE" dirty="0" err="1"/>
              <a:t>the</a:t>
            </a:r>
            <a:r>
              <a:rPr lang="nl-BE" dirty="0"/>
              <a:t> effluent</a:t>
            </a:r>
          </a:p>
          <a:p>
            <a:r>
              <a:rPr lang="nl-BE" dirty="0"/>
              <a:t>We want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optimize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sludge</a:t>
            </a:r>
            <a:r>
              <a:rPr lang="nl-BE" dirty="0"/>
              <a:t> </a:t>
            </a:r>
            <a:r>
              <a:rPr lang="nl-BE" dirty="0" err="1"/>
              <a:t>retention</a:t>
            </a:r>
            <a:r>
              <a:rPr lang="nl-BE" dirty="0"/>
              <a:t> time or </a:t>
            </a:r>
            <a:r>
              <a:rPr lang="nl-BE" dirty="0" err="1"/>
              <a:t>SRT</a:t>
            </a:r>
            <a:endParaRPr lang="nl-BE" dirty="0"/>
          </a:p>
          <a:p>
            <a:r>
              <a:rPr lang="nl-BE" dirty="0"/>
              <a:t>and we </a:t>
            </a:r>
            <a:r>
              <a:rPr lang="nl-BE" dirty="0" err="1"/>
              <a:t>need</a:t>
            </a:r>
            <a:r>
              <a:rPr lang="nl-BE" dirty="0"/>
              <a:t> </a:t>
            </a:r>
            <a:r>
              <a:rPr lang="nl-BE" dirty="0" err="1"/>
              <a:t>to</a:t>
            </a:r>
            <a:r>
              <a:rPr lang="nl-BE" dirty="0"/>
              <a:t> manage </a:t>
            </a:r>
            <a:r>
              <a:rPr lang="nl-BE" dirty="0" err="1"/>
              <a:t>all</a:t>
            </a:r>
            <a:r>
              <a:rPr lang="nl-BE" dirty="0"/>
              <a:t> of </a:t>
            </a:r>
            <a:r>
              <a:rPr lang="nl-BE" dirty="0" err="1"/>
              <a:t>this</a:t>
            </a:r>
            <a:r>
              <a:rPr lang="nl-BE" dirty="0"/>
              <a:t> </a:t>
            </a:r>
            <a:r>
              <a:rPr lang="nl-BE" dirty="0" err="1"/>
              <a:t>dealind</a:t>
            </a:r>
            <a:r>
              <a:rPr lang="nl-BE" dirty="0"/>
              <a:t> </a:t>
            </a:r>
            <a:r>
              <a:rPr lang="nl-BE" dirty="0" err="1"/>
              <a:t>with</a:t>
            </a:r>
            <a:r>
              <a:rPr lang="nl-BE" dirty="0"/>
              <a:t> </a:t>
            </a:r>
            <a:r>
              <a:rPr lang="nl-BE" dirty="0" err="1"/>
              <a:t>variation</a:t>
            </a:r>
            <a:r>
              <a:rPr lang="nl-BE" dirty="0"/>
              <a:t> in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influent</a:t>
            </a:r>
            <a:r>
              <a:rPr lang="nl-BE" dirty="0"/>
              <a:t> flow </a:t>
            </a:r>
            <a:r>
              <a:rPr lang="nl-BE" dirty="0" err="1"/>
              <a:t>rate</a:t>
            </a:r>
            <a:r>
              <a:rPr lang="nl-BE" dirty="0"/>
              <a:t> and </a:t>
            </a:r>
            <a:r>
              <a:rPr lang="nl-BE" dirty="0" err="1"/>
              <a:t>compositon</a:t>
            </a:r>
            <a:endParaRPr lang="nl-BE" dirty="0"/>
          </a:p>
          <a:p>
            <a:r>
              <a:rPr lang="nl-BE" dirty="0"/>
              <a:t>(NEXT SLIDE)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B3871474-F743-6E43-9221-E32C2D8CE8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672669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C93629-CAE8-8049-582F-94320CFB10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17A5555D-CB0D-7A88-8428-5C3374BDC7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78EB9890-5DAA-48F2-688F-67CEA36CB2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/>
              <a:t>A next question is : </a:t>
            </a:r>
            <a:r>
              <a:rPr lang="nl-BE" dirty="0" err="1"/>
              <a:t>how</a:t>
            </a:r>
            <a:r>
              <a:rPr lang="nl-BE" dirty="0"/>
              <a:t> </a:t>
            </a:r>
            <a:r>
              <a:rPr lang="nl-BE" dirty="0" err="1"/>
              <a:t>can</a:t>
            </a:r>
            <a:r>
              <a:rPr lang="nl-BE" dirty="0"/>
              <a:t> we control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process</a:t>
            </a:r>
            <a:r>
              <a:rPr lang="nl-BE" dirty="0"/>
              <a:t> – </a:t>
            </a:r>
            <a:r>
              <a:rPr lang="nl-BE" dirty="0" err="1"/>
              <a:t>what</a:t>
            </a:r>
            <a:r>
              <a:rPr lang="nl-BE" dirty="0"/>
              <a:t> are </a:t>
            </a:r>
            <a:r>
              <a:rPr lang="nl-BE" dirty="0" err="1"/>
              <a:t>the</a:t>
            </a:r>
            <a:r>
              <a:rPr lang="nl-BE" dirty="0"/>
              <a:t> control handles </a:t>
            </a:r>
            <a:r>
              <a:rPr lang="nl-BE" dirty="0" err="1"/>
              <a:t>that</a:t>
            </a:r>
            <a:r>
              <a:rPr lang="nl-BE" dirty="0"/>
              <a:t> we have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influence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process</a:t>
            </a:r>
            <a:r>
              <a:rPr lang="nl-BE" dirty="0"/>
              <a:t> ?</a:t>
            </a:r>
          </a:p>
          <a:p>
            <a:r>
              <a:rPr lang="nl-BE" dirty="0"/>
              <a:t>(NEXT SLIDE)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6ABE1FB6-A045-08E6-AB45-8E150C411B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08553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/>
              <a:t>Aerobic </a:t>
            </a:r>
            <a:r>
              <a:rPr lang="nl-BE" dirty="0" err="1"/>
              <a:t>granular</a:t>
            </a:r>
            <a:r>
              <a:rPr lang="nl-BE" dirty="0"/>
              <a:t> </a:t>
            </a:r>
            <a:r>
              <a:rPr lang="nl-BE" dirty="0" err="1"/>
              <a:t>sludge</a:t>
            </a:r>
            <a:r>
              <a:rPr lang="nl-BE" dirty="0"/>
              <a:t> is </a:t>
            </a:r>
            <a:r>
              <a:rPr lang="nl-BE" dirty="0" err="1"/>
              <a:t>defined</a:t>
            </a:r>
            <a:r>
              <a:rPr lang="nl-BE" dirty="0"/>
              <a:t> as</a:t>
            </a:r>
          </a:p>
          <a:p>
            <a:pPr marL="60748" indent="0">
              <a:buNone/>
            </a:pPr>
            <a:r>
              <a:rPr lang="en-US" sz="1200" dirty="0"/>
              <a:t>aggregates of microbial origin, which </a:t>
            </a:r>
            <a:r>
              <a:rPr lang="en-US" sz="1200" b="1" dirty="0">
                <a:solidFill>
                  <a:srgbClr val="0064C8"/>
                </a:solidFill>
              </a:rPr>
              <a:t>do not coagulate </a:t>
            </a:r>
          </a:p>
          <a:p>
            <a:pPr marL="60748" indent="0">
              <a:buNone/>
            </a:pPr>
            <a:r>
              <a:rPr lang="en-US" sz="1200" dirty="0"/>
              <a:t>under reduced hydrodynamic shear</a:t>
            </a:r>
          </a:p>
          <a:p>
            <a:pPr marL="60748" indent="0">
              <a:buNone/>
            </a:pPr>
            <a:r>
              <a:rPr lang="en-US" sz="1200" dirty="0"/>
              <a:t>and which settle significantly faster than activated sludge flocs’</a:t>
            </a:r>
          </a:p>
          <a:p>
            <a:pPr marL="60748" indent="0">
              <a:buNone/>
            </a:pPr>
            <a:r>
              <a:rPr lang="en-US" sz="1200" dirty="0"/>
              <a:t>(NEXT SLIDE)</a:t>
            </a:r>
          </a:p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0274582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67A736-3D05-ECDB-1AAD-CBB3B290A9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EA87701C-E0BF-E390-0847-01D05BAF05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954F0A73-2017-22DA-DBF0-0B7A7931CC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/>
              <a:t>As </a:t>
            </a:r>
            <a:r>
              <a:rPr lang="nl-BE" dirty="0" err="1"/>
              <a:t>already</a:t>
            </a:r>
            <a:r>
              <a:rPr lang="nl-BE" dirty="0"/>
              <a:t> </a:t>
            </a:r>
            <a:r>
              <a:rPr lang="nl-BE" dirty="0" err="1"/>
              <a:t>indicated</a:t>
            </a:r>
            <a:r>
              <a:rPr lang="nl-BE" dirty="0"/>
              <a:t>, </a:t>
            </a:r>
            <a:r>
              <a:rPr lang="nl-BE" dirty="0" err="1"/>
              <a:t>the</a:t>
            </a:r>
            <a:r>
              <a:rPr lang="nl-BE" dirty="0"/>
              <a:t> batch-</a:t>
            </a:r>
            <a:r>
              <a:rPr lang="nl-BE" dirty="0" err="1"/>
              <a:t>wise</a:t>
            </a:r>
            <a:r>
              <a:rPr lang="nl-BE" dirty="0"/>
              <a:t>, </a:t>
            </a:r>
            <a:r>
              <a:rPr lang="nl-BE" dirty="0" err="1"/>
              <a:t>dynamic</a:t>
            </a:r>
            <a:r>
              <a:rPr lang="nl-BE" dirty="0"/>
              <a:t> reactor </a:t>
            </a:r>
            <a:r>
              <a:rPr lang="nl-BE" dirty="0" err="1"/>
              <a:t>operation</a:t>
            </a:r>
            <a:r>
              <a:rPr lang="nl-BE" dirty="0"/>
              <a:t> </a:t>
            </a:r>
            <a:r>
              <a:rPr lang="nl-BE" dirty="0" err="1"/>
              <a:t>makes</a:t>
            </a:r>
            <a:r>
              <a:rPr lang="nl-BE" dirty="0"/>
              <a:t> </a:t>
            </a:r>
            <a:r>
              <a:rPr lang="nl-BE" dirty="0" err="1"/>
              <a:t>it</a:t>
            </a:r>
            <a:r>
              <a:rPr lang="nl-BE" dirty="0"/>
              <a:t> </a:t>
            </a:r>
            <a:r>
              <a:rPr lang="nl-BE" dirty="0" err="1"/>
              <a:t>possible</a:t>
            </a:r>
            <a:r>
              <a:rPr lang="nl-BE" dirty="0"/>
              <a:t> </a:t>
            </a:r>
            <a:r>
              <a:rPr lang="nl-BE" dirty="0" err="1"/>
              <a:t>to</a:t>
            </a:r>
            <a:r>
              <a:rPr lang="nl-BE" dirty="0"/>
              <a:t> monitor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biological</a:t>
            </a:r>
            <a:r>
              <a:rPr lang="nl-BE" dirty="0"/>
              <a:t> </a:t>
            </a:r>
            <a:r>
              <a:rPr lang="nl-BE" dirty="0" err="1"/>
              <a:t>conversion</a:t>
            </a:r>
            <a:r>
              <a:rPr lang="nl-BE" dirty="0"/>
              <a:t> </a:t>
            </a:r>
            <a:r>
              <a:rPr lang="nl-BE" dirty="0" err="1"/>
              <a:t>rates</a:t>
            </a:r>
            <a:r>
              <a:rPr lang="nl-BE" dirty="0"/>
              <a:t> over time.</a:t>
            </a:r>
          </a:p>
          <a:p>
            <a:r>
              <a:rPr lang="nl-BE" dirty="0"/>
              <a:t>(NEXT SLIDE)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D1145109-955D-05A0-E31C-AA6F9AC35C3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80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5435690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E9F866-5D13-0E82-97ED-1640F7BC3B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3FB1BD44-4E0F-DD33-63E2-846B95A78A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FAB2DCB5-46CE-D486-4F20-EBCE4CBF64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 err="1"/>
              <a:t>Furthermore</a:t>
            </a:r>
            <a:r>
              <a:rPr lang="nl-BE" dirty="0"/>
              <a:t>, set points </a:t>
            </a:r>
            <a:r>
              <a:rPr lang="nl-BE" dirty="0" err="1"/>
              <a:t>can</a:t>
            </a:r>
            <a:r>
              <a:rPr lang="nl-BE" dirty="0"/>
              <a:t> </a:t>
            </a:r>
            <a:r>
              <a:rPr lang="nl-BE" dirty="0" err="1"/>
              <a:t>be</a:t>
            </a:r>
            <a:r>
              <a:rPr lang="nl-BE" dirty="0"/>
              <a:t> </a:t>
            </a:r>
            <a:r>
              <a:rPr lang="nl-BE" dirty="0" err="1"/>
              <a:t>adjusted</a:t>
            </a:r>
            <a:r>
              <a:rPr lang="nl-BE" dirty="0"/>
              <a:t>,</a:t>
            </a:r>
          </a:p>
          <a:p>
            <a:r>
              <a:rPr lang="nl-BE" dirty="0" err="1"/>
              <a:t>cycle</a:t>
            </a:r>
            <a:r>
              <a:rPr lang="nl-BE" dirty="0"/>
              <a:t> and </a:t>
            </a:r>
            <a:r>
              <a:rPr lang="nl-BE" dirty="0" err="1"/>
              <a:t>phase</a:t>
            </a:r>
            <a:r>
              <a:rPr lang="nl-BE" dirty="0"/>
              <a:t> </a:t>
            </a:r>
            <a:r>
              <a:rPr lang="nl-BE" dirty="0" err="1"/>
              <a:t>length</a:t>
            </a:r>
            <a:r>
              <a:rPr lang="nl-BE" dirty="0"/>
              <a:t> </a:t>
            </a:r>
            <a:r>
              <a:rPr lang="nl-BE" dirty="0" err="1"/>
              <a:t>can</a:t>
            </a:r>
            <a:r>
              <a:rPr lang="nl-BE" dirty="0"/>
              <a:t> </a:t>
            </a:r>
            <a:r>
              <a:rPr lang="nl-BE" dirty="0" err="1"/>
              <a:t>be</a:t>
            </a:r>
            <a:r>
              <a:rPr lang="nl-BE" dirty="0"/>
              <a:t> </a:t>
            </a:r>
            <a:r>
              <a:rPr lang="nl-BE" dirty="0" err="1"/>
              <a:t>controlled</a:t>
            </a:r>
            <a:endParaRPr lang="nl-BE" dirty="0"/>
          </a:p>
          <a:p>
            <a:r>
              <a:rPr lang="nl-BE" dirty="0"/>
              <a:t>and </a:t>
            </a:r>
            <a:r>
              <a:rPr lang="nl-BE" dirty="0" err="1"/>
              <a:t>can</a:t>
            </a:r>
            <a:r>
              <a:rPr lang="nl-BE" dirty="0"/>
              <a:t> even </a:t>
            </a:r>
            <a:r>
              <a:rPr lang="nl-BE" dirty="0" err="1"/>
              <a:t>be</a:t>
            </a:r>
            <a:r>
              <a:rPr lang="nl-BE" dirty="0"/>
              <a:t> </a:t>
            </a:r>
            <a:r>
              <a:rPr lang="nl-BE" dirty="0" err="1"/>
              <a:t>adapted</a:t>
            </a:r>
            <a:r>
              <a:rPr lang="nl-BE" dirty="0"/>
              <a:t> </a:t>
            </a:r>
            <a:r>
              <a:rPr lang="nl-BE" dirty="0" err="1"/>
              <a:t>according</a:t>
            </a:r>
            <a:r>
              <a:rPr lang="nl-BE" dirty="0"/>
              <a:t>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influent</a:t>
            </a:r>
            <a:r>
              <a:rPr lang="nl-BE" dirty="0"/>
              <a:t> </a:t>
            </a:r>
            <a:r>
              <a:rPr lang="nl-BE" dirty="0" err="1"/>
              <a:t>conditions</a:t>
            </a:r>
            <a:r>
              <a:rPr lang="nl-BE" dirty="0"/>
              <a:t>. </a:t>
            </a:r>
          </a:p>
          <a:p>
            <a:r>
              <a:rPr lang="nl-BE" dirty="0"/>
              <a:t>The last option is </a:t>
            </a:r>
            <a:r>
              <a:rPr lang="nl-BE" dirty="0" err="1"/>
              <a:t>called</a:t>
            </a:r>
            <a:r>
              <a:rPr lang="nl-BE" dirty="0"/>
              <a:t> batch </a:t>
            </a:r>
            <a:r>
              <a:rPr lang="nl-BE" dirty="0" err="1"/>
              <a:t>scheduling</a:t>
            </a:r>
            <a:r>
              <a:rPr lang="nl-BE" dirty="0"/>
              <a:t> – </a:t>
            </a:r>
            <a:r>
              <a:rPr lang="nl-BE" dirty="0" err="1"/>
              <a:t>you</a:t>
            </a:r>
            <a:r>
              <a:rPr lang="nl-BE" dirty="0"/>
              <a:t> </a:t>
            </a:r>
            <a:r>
              <a:rPr lang="nl-BE" dirty="0" err="1"/>
              <a:t>will</a:t>
            </a:r>
            <a:r>
              <a:rPr lang="nl-BE" dirty="0"/>
              <a:t> </a:t>
            </a:r>
            <a:r>
              <a:rPr lang="nl-BE" dirty="0" err="1"/>
              <a:t>learn</a:t>
            </a:r>
            <a:r>
              <a:rPr lang="nl-BE" dirty="0"/>
              <a:t> more </a:t>
            </a:r>
            <a:r>
              <a:rPr lang="nl-BE" dirty="0" err="1"/>
              <a:t>about</a:t>
            </a:r>
            <a:r>
              <a:rPr lang="nl-BE" dirty="0"/>
              <a:t> </a:t>
            </a:r>
            <a:r>
              <a:rPr lang="nl-BE" dirty="0" err="1"/>
              <a:t>that</a:t>
            </a:r>
            <a:r>
              <a:rPr lang="nl-BE" dirty="0"/>
              <a:t> in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lecture</a:t>
            </a:r>
            <a:r>
              <a:rPr lang="nl-BE" dirty="0"/>
              <a:t> of Edward van Dijk.</a:t>
            </a:r>
          </a:p>
          <a:p>
            <a:r>
              <a:rPr lang="nl-BE" dirty="0"/>
              <a:t>(NEXT SLIDE)</a:t>
            </a:r>
          </a:p>
          <a:p>
            <a:endParaRPr lang="nl-BE" dirty="0"/>
          </a:p>
          <a:p>
            <a:endParaRPr lang="nl-BE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32767A88-E855-5AA7-25A0-7B992EBA99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1265349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4CF82F-F54C-8BD1-B91B-B841C8D8F9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E7E70C3D-4153-A424-8FD5-1F65CC7DB2C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E55BBFA7-1AED-07CC-E6FA-557F2CC51A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/>
              <a:t>In </a:t>
            </a:r>
            <a:r>
              <a:rPr lang="nl-BE" dirty="0" err="1"/>
              <a:t>this</a:t>
            </a:r>
            <a:r>
              <a:rPr lang="nl-BE" dirty="0"/>
              <a:t> </a:t>
            </a:r>
            <a:r>
              <a:rPr lang="nl-BE" dirty="0" err="1"/>
              <a:t>lecture</a:t>
            </a:r>
            <a:r>
              <a:rPr lang="nl-BE" dirty="0"/>
              <a:t>, we </a:t>
            </a:r>
            <a:r>
              <a:rPr lang="nl-BE" dirty="0" err="1"/>
              <a:t>will</a:t>
            </a:r>
            <a:r>
              <a:rPr lang="nl-BE" dirty="0"/>
              <a:t> have a look at more basic control </a:t>
            </a:r>
            <a:r>
              <a:rPr lang="nl-BE" dirty="0" err="1"/>
              <a:t>aspects</a:t>
            </a:r>
            <a:r>
              <a:rPr lang="nl-BE" dirty="0"/>
              <a:t> of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sequencing</a:t>
            </a:r>
            <a:r>
              <a:rPr lang="nl-BE" dirty="0"/>
              <a:t> batch reactor,</a:t>
            </a:r>
          </a:p>
          <a:p>
            <a:r>
              <a:rPr lang="nl-BE" dirty="0" err="1"/>
              <a:t>during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fill</a:t>
            </a:r>
            <a:r>
              <a:rPr lang="nl-BE" dirty="0"/>
              <a:t> and draw </a:t>
            </a:r>
            <a:r>
              <a:rPr lang="nl-BE" dirty="0" err="1"/>
              <a:t>phase</a:t>
            </a:r>
            <a:r>
              <a:rPr lang="nl-BE" dirty="0"/>
              <a:t> </a:t>
            </a:r>
          </a:p>
          <a:p>
            <a:r>
              <a:rPr lang="nl-BE" dirty="0"/>
              <a:t>and </a:t>
            </a:r>
            <a:r>
              <a:rPr lang="nl-BE" dirty="0" err="1"/>
              <a:t>during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aeration</a:t>
            </a:r>
            <a:r>
              <a:rPr lang="nl-BE" dirty="0"/>
              <a:t>/</a:t>
            </a:r>
            <a:r>
              <a:rPr lang="nl-BE" dirty="0" err="1"/>
              <a:t>reaction</a:t>
            </a:r>
            <a:r>
              <a:rPr lang="nl-BE" dirty="0"/>
              <a:t> </a:t>
            </a:r>
            <a:r>
              <a:rPr lang="nl-BE" dirty="0" err="1"/>
              <a:t>phase</a:t>
            </a:r>
            <a:r>
              <a:rPr lang="nl-BE" dirty="0"/>
              <a:t>.</a:t>
            </a:r>
          </a:p>
          <a:p>
            <a:r>
              <a:rPr lang="nl-BE" dirty="0"/>
              <a:t>(NEXT SLIDE)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9633A93E-2B55-67FB-EC49-5D2F58650C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2874391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 fill and draw phase is characterized by anaerobic conditions,</a:t>
            </a:r>
          </a:p>
          <a:p>
            <a:r>
              <a:rPr lang="en-GB" dirty="0"/>
              <a:t>the influent is fed from the bottom through the settled sludge bed,</a:t>
            </a:r>
          </a:p>
          <a:p>
            <a:r>
              <a:rPr lang="en-GB" dirty="0"/>
              <a:t>organic carbon is taken up and stored,</a:t>
            </a:r>
          </a:p>
          <a:p>
            <a:r>
              <a:rPr lang="en-GB" dirty="0"/>
              <a:t>and there is no aerobic growth </a:t>
            </a:r>
          </a:p>
          <a:p>
            <a:r>
              <a:rPr lang="en-GB" dirty="0"/>
              <a:t>(NEXT SLIDE)</a:t>
            </a:r>
            <a:endParaRPr lang="en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866C9-E704-4ED8-8EA2-B3BE9C69FCEA}" type="slidenum">
              <a:rPr lang="en-GB" smtClean="0"/>
              <a:t>83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650413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6C51CB-7CAC-A8BD-7929-DF83F2F552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3AD3F7-7652-EA7C-91D0-DB814BE31F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F67ECA4-9D1E-64EA-B266-9FAE3CC873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 length of the fill and draw phase is typically one hour.</a:t>
            </a:r>
          </a:p>
          <a:p>
            <a:r>
              <a:rPr lang="en-GB" dirty="0"/>
              <a:t>It needs to be long enough to ensure the uptake of readily degradable organic carbon</a:t>
            </a:r>
          </a:p>
          <a:p>
            <a:r>
              <a:rPr lang="en-GB" dirty="0"/>
              <a:t>this will depend on the influent COD/phosphorus  ratio and BOD/COD ratio.</a:t>
            </a:r>
          </a:p>
          <a:p>
            <a:r>
              <a:rPr lang="en-GB" dirty="0"/>
              <a:t>(NEXT SLIDE)</a:t>
            </a:r>
            <a:endParaRPr lang="en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C2DB0C-8631-A55E-7996-E28B6C32BA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866C9-E704-4ED8-8EA2-B3BE9C69FCEA}" type="slidenum">
              <a:rPr lang="en-GB" smtClean="0"/>
              <a:t>84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2750468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F23470-0D1B-6B5E-9A7E-C7E44FAAB2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39B1624-BB99-ABFE-4BDB-E43C661EFD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DB88B7A-62AF-0A62-F86B-CFAB64A2B4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There is also a limitation regarding the volume exchange ratio or VER,</a:t>
            </a:r>
          </a:p>
          <a:p>
            <a:r>
              <a:rPr lang="en-GB" dirty="0"/>
              <a:t>This is the ratio between the volume of the fresh influent which is fed in a cycle</a:t>
            </a:r>
          </a:p>
          <a:p>
            <a:r>
              <a:rPr lang="en-GB" dirty="0"/>
              <a:t>over the reactor volume.</a:t>
            </a:r>
          </a:p>
          <a:p>
            <a:r>
              <a:rPr lang="en-GB" dirty="0"/>
              <a:t>The volume exchange ratio always needs to be lower than 65%</a:t>
            </a:r>
          </a:p>
          <a:p>
            <a:r>
              <a:rPr lang="en-GB" dirty="0"/>
              <a:t>to make sure that the influent wastewater is not mixed with the clean effluent</a:t>
            </a:r>
          </a:p>
          <a:p>
            <a:r>
              <a:rPr lang="en-GB" dirty="0"/>
              <a:t>and to prevent sludge washout.</a:t>
            </a:r>
          </a:p>
          <a:p>
            <a:r>
              <a:rPr lang="en-GB" dirty="0"/>
              <a:t>(NEXT SLIDE)</a:t>
            </a:r>
            <a:endParaRPr lang="en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99B1AD-0C21-C82D-5863-2CCE6C64A9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866C9-E704-4ED8-8EA2-B3BE9C69FCEA}" type="slidenum">
              <a:rPr lang="en-GB" smtClean="0"/>
              <a:t>85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8975286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1C38A0-EF7C-9E49-45BB-6D02E4A0A9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9202005-E65E-EE7F-C897-D1630EF972F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E6542AD-E6CD-DC43-5F7F-3AA26EFF35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Finally, there is also a requirement for the </a:t>
            </a:r>
            <a:r>
              <a:rPr lang="en-GB" dirty="0" err="1"/>
              <a:t>upflow</a:t>
            </a:r>
            <a:r>
              <a:rPr lang="en-GB" dirty="0"/>
              <a:t> velocity in the reactor,</a:t>
            </a:r>
          </a:p>
          <a:p>
            <a:r>
              <a:rPr lang="en-US" dirty="0"/>
              <a:t>The </a:t>
            </a:r>
            <a:r>
              <a:rPr lang="en-US" dirty="0" err="1"/>
              <a:t>upflow</a:t>
            </a:r>
            <a:r>
              <a:rPr lang="en-US" dirty="0"/>
              <a:t> velocity </a:t>
            </a:r>
            <a:r>
              <a:rPr lang="en-GB" dirty="0"/>
              <a:t>is calculated as the influent flow rate divided by the reactor cross section area. </a:t>
            </a:r>
          </a:p>
          <a:p>
            <a:r>
              <a:rPr lang="en-GB" dirty="0"/>
              <a:t>It must remain lower than 5 m per hour</a:t>
            </a:r>
          </a:p>
          <a:p>
            <a:r>
              <a:rPr lang="en-GB" dirty="0"/>
              <a:t>to prevent sludge washout</a:t>
            </a:r>
          </a:p>
          <a:p>
            <a:r>
              <a:rPr lang="en-GB" dirty="0"/>
              <a:t>(NEXT SLIDE)</a:t>
            </a:r>
            <a:endParaRPr lang="en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BBF514-9171-7AA3-7F0A-3B14870ACAD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866C9-E704-4ED8-8EA2-B3BE9C69FCEA}" type="slidenum">
              <a:rPr lang="en-GB" smtClean="0"/>
              <a:t>86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1775443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0FDD33-B1E2-2CDE-4E2C-D9F38DB234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AD38FCC-AD7D-346F-C686-F02578B403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8A64B96-7786-4814-1480-ABB847F55D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Next comes the aeration phase</a:t>
            </a:r>
          </a:p>
          <a:p>
            <a:r>
              <a:rPr lang="en-GB" dirty="0"/>
              <a:t>(NEXT SLIDE)</a:t>
            </a:r>
            <a:endParaRPr lang="en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77E70D-6CEA-BA1C-3058-0A48A79A587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866C9-E704-4ED8-8EA2-B3BE9C69FCEA}" type="slidenum">
              <a:rPr lang="en-GB" smtClean="0"/>
              <a:t>87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0382699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/>
              <a:t>In </a:t>
            </a:r>
            <a:r>
              <a:rPr lang="nl-BE" dirty="0" err="1"/>
              <a:t>this</a:t>
            </a:r>
            <a:r>
              <a:rPr lang="nl-BE" dirty="0"/>
              <a:t> </a:t>
            </a:r>
            <a:r>
              <a:rPr lang="nl-BE" dirty="0" err="1"/>
              <a:t>phase</a:t>
            </a:r>
            <a:r>
              <a:rPr lang="nl-BE" dirty="0"/>
              <a:t>, </a:t>
            </a:r>
            <a:r>
              <a:rPr lang="nl-BE" dirty="0" err="1"/>
              <a:t>there</a:t>
            </a:r>
            <a:r>
              <a:rPr lang="nl-BE" dirty="0"/>
              <a:t> is </a:t>
            </a:r>
            <a:r>
              <a:rPr lang="nl-BE" dirty="0" err="1"/>
              <a:t>almost</a:t>
            </a:r>
            <a:r>
              <a:rPr lang="nl-BE" dirty="0"/>
              <a:t> no </a:t>
            </a:r>
            <a:r>
              <a:rPr lang="nl-BE" dirty="0" err="1"/>
              <a:t>readily</a:t>
            </a:r>
            <a:r>
              <a:rPr lang="nl-BE" dirty="0"/>
              <a:t> </a:t>
            </a:r>
            <a:r>
              <a:rPr lang="nl-BE" dirty="0" err="1"/>
              <a:t>biodegradable</a:t>
            </a:r>
            <a:r>
              <a:rPr lang="nl-BE" dirty="0"/>
              <a:t> </a:t>
            </a:r>
            <a:r>
              <a:rPr lang="nl-BE" dirty="0" err="1"/>
              <a:t>organic</a:t>
            </a:r>
            <a:r>
              <a:rPr lang="nl-BE" dirty="0"/>
              <a:t> carbon </a:t>
            </a:r>
            <a:r>
              <a:rPr lang="nl-BE" dirty="0" err="1"/>
              <a:t>left</a:t>
            </a:r>
            <a:r>
              <a:rPr lang="nl-BE" dirty="0"/>
              <a:t> in </a:t>
            </a:r>
            <a:r>
              <a:rPr lang="nl-BE" dirty="0" err="1"/>
              <a:t>the</a:t>
            </a:r>
            <a:r>
              <a:rPr lang="nl-BE" dirty="0"/>
              <a:t> liquid.</a:t>
            </a:r>
          </a:p>
          <a:p>
            <a:r>
              <a:rPr lang="nl-BE" dirty="0" err="1"/>
              <a:t>There</a:t>
            </a:r>
            <a:r>
              <a:rPr lang="nl-BE" dirty="0"/>
              <a:t> is slow </a:t>
            </a:r>
            <a:r>
              <a:rPr lang="nl-BE" dirty="0" err="1"/>
              <a:t>growth</a:t>
            </a:r>
            <a:r>
              <a:rPr lang="nl-BE" dirty="0"/>
              <a:t> on </a:t>
            </a:r>
            <a:r>
              <a:rPr lang="nl-BE" dirty="0" err="1"/>
              <a:t>intracellular</a:t>
            </a:r>
            <a:r>
              <a:rPr lang="nl-BE" dirty="0"/>
              <a:t> storage </a:t>
            </a:r>
            <a:r>
              <a:rPr lang="nl-BE" dirty="0" err="1"/>
              <a:t>polymers</a:t>
            </a:r>
            <a:endParaRPr lang="nl-BE" dirty="0"/>
          </a:p>
          <a:p>
            <a:r>
              <a:rPr lang="nl-BE" dirty="0"/>
              <a:t>and </a:t>
            </a:r>
            <a:r>
              <a:rPr lang="nl-BE" dirty="0" err="1"/>
              <a:t>simultaneus</a:t>
            </a:r>
            <a:r>
              <a:rPr lang="nl-BE" dirty="0"/>
              <a:t> </a:t>
            </a:r>
            <a:r>
              <a:rPr lang="nl-BE" dirty="0" err="1"/>
              <a:t>removal</a:t>
            </a:r>
            <a:r>
              <a:rPr lang="nl-BE" dirty="0"/>
              <a:t> of </a:t>
            </a:r>
          </a:p>
          <a:p>
            <a:r>
              <a:rPr lang="nl-BE" dirty="0" err="1"/>
              <a:t>organic</a:t>
            </a:r>
            <a:r>
              <a:rPr lang="nl-BE" dirty="0"/>
              <a:t> carbon, </a:t>
            </a:r>
            <a:r>
              <a:rPr lang="nl-BE" dirty="0" err="1"/>
              <a:t>nitrogen</a:t>
            </a:r>
            <a:r>
              <a:rPr lang="nl-BE" dirty="0"/>
              <a:t> and </a:t>
            </a:r>
            <a:r>
              <a:rPr lang="nl-BE" dirty="0" err="1"/>
              <a:t>phosphorus</a:t>
            </a:r>
            <a:r>
              <a:rPr lang="nl-BE" dirty="0"/>
              <a:t>, </a:t>
            </a:r>
          </a:p>
          <a:p>
            <a:r>
              <a:rPr lang="nl-BE" dirty="0"/>
              <a:t>as we have </a:t>
            </a:r>
            <a:r>
              <a:rPr lang="nl-BE" dirty="0" err="1"/>
              <a:t>discussed</a:t>
            </a:r>
            <a:r>
              <a:rPr lang="nl-BE" dirty="0"/>
              <a:t> </a:t>
            </a:r>
            <a:r>
              <a:rPr lang="nl-BE" dirty="0" err="1"/>
              <a:t>earlier</a:t>
            </a:r>
            <a:endParaRPr lang="nl-BE" dirty="0"/>
          </a:p>
          <a:p>
            <a:r>
              <a:rPr lang="nl-BE" dirty="0"/>
              <a:t>(NEXT SLIDE)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9614760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645F9D-827C-A2CB-EE25-B265E41BD1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744AB836-8B8C-7F97-F9C3-15EA10F0A1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2C816A37-3C4B-7728-AD16-E986095EAD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/>
              <a:t>The </a:t>
            </a:r>
            <a:r>
              <a:rPr lang="nl-BE" dirty="0" err="1"/>
              <a:t>length</a:t>
            </a:r>
            <a:r>
              <a:rPr lang="nl-BE" dirty="0"/>
              <a:t> of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aeration</a:t>
            </a:r>
            <a:r>
              <a:rPr lang="nl-BE" dirty="0"/>
              <a:t> </a:t>
            </a:r>
            <a:r>
              <a:rPr lang="nl-BE" dirty="0" err="1"/>
              <a:t>phase</a:t>
            </a:r>
            <a:r>
              <a:rPr lang="nl-BE" dirty="0"/>
              <a:t> is </a:t>
            </a:r>
            <a:r>
              <a:rPr lang="nl-BE" dirty="0" err="1"/>
              <a:t>controlled</a:t>
            </a:r>
            <a:endParaRPr lang="nl-BE" dirty="0"/>
          </a:p>
          <a:p>
            <a:r>
              <a:rPr lang="nl-BE" dirty="0"/>
              <a:t>In order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allow</a:t>
            </a:r>
            <a:r>
              <a:rPr lang="nl-BE" dirty="0"/>
              <a:t> </a:t>
            </a:r>
            <a:r>
              <a:rPr lang="nl-BE" dirty="0" err="1"/>
              <a:t>nitrification</a:t>
            </a:r>
            <a:r>
              <a:rPr lang="nl-BE" dirty="0"/>
              <a:t> </a:t>
            </a:r>
            <a:r>
              <a:rPr lang="nl-BE" dirty="0" err="1"/>
              <a:t>and</a:t>
            </a:r>
            <a:r>
              <a:rPr lang="nl-BE" dirty="0"/>
              <a:t> </a:t>
            </a:r>
            <a:r>
              <a:rPr lang="nl-BE" dirty="0" err="1"/>
              <a:t>phosphorus</a:t>
            </a:r>
            <a:r>
              <a:rPr lang="nl-BE" dirty="0"/>
              <a:t> </a:t>
            </a:r>
            <a:r>
              <a:rPr lang="nl-BE" dirty="0" err="1"/>
              <a:t>removal</a:t>
            </a:r>
            <a:endParaRPr lang="nl-BE" dirty="0"/>
          </a:p>
          <a:p>
            <a:r>
              <a:rPr lang="nl-BE" dirty="0"/>
              <a:t>In </a:t>
            </a:r>
            <a:r>
              <a:rPr lang="nl-BE" dirty="0" err="1"/>
              <a:t>some</a:t>
            </a:r>
            <a:r>
              <a:rPr lang="nl-BE" dirty="0"/>
              <a:t> cases </a:t>
            </a:r>
            <a:r>
              <a:rPr lang="nl-BE" dirty="0" err="1"/>
              <a:t>it</a:t>
            </a:r>
            <a:r>
              <a:rPr lang="nl-BE" dirty="0"/>
              <a:t> is </a:t>
            </a:r>
            <a:r>
              <a:rPr lang="nl-BE" dirty="0" err="1"/>
              <a:t>chosen</a:t>
            </a:r>
            <a:r>
              <a:rPr lang="nl-BE" dirty="0"/>
              <a:t>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apply</a:t>
            </a:r>
            <a:r>
              <a:rPr lang="nl-BE" dirty="0"/>
              <a:t> </a:t>
            </a:r>
            <a:r>
              <a:rPr lang="nl-BE" dirty="0" err="1"/>
              <a:t>chemical</a:t>
            </a:r>
            <a:r>
              <a:rPr lang="nl-BE" dirty="0"/>
              <a:t> </a:t>
            </a:r>
            <a:r>
              <a:rPr lang="nl-BE" dirty="0" err="1"/>
              <a:t>phosphorus</a:t>
            </a:r>
            <a:r>
              <a:rPr lang="nl-BE" dirty="0"/>
              <a:t> </a:t>
            </a:r>
            <a:r>
              <a:rPr lang="nl-BE" dirty="0" err="1"/>
              <a:t>removal</a:t>
            </a:r>
            <a:endParaRPr lang="nl-BE" dirty="0"/>
          </a:p>
          <a:p>
            <a:r>
              <a:rPr lang="nl-BE" dirty="0" err="1"/>
              <a:t>Besides</a:t>
            </a:r>
            <a:r>
              <a:rPr lang="nl-BE" dirty="0"/>
              <a:t> </a:t>
            </a:r>
            <a:r>
              <a:rPr lang="nl-BE" dirty="0" err="1"/>
              <a:t>biological</a:t>
            </a:r>
            <a:r>
              <a:rPr lang="nl-BE" dirty="0"/>
              <a:t> </a:t>
            </a:r>
            <a:r>
              <a:rPr lang="nl-BE" dirty="0" err="1"/>
              <a:t>phosphorus</a:t>
            </a:r>
            <a:r>
              <a:rPr lang="nl-BE" dirty="0"/>
              <a:t> </a:t>
            </a:r>
            <a:r>
              <a:rPr lang="nl-BE" dirty="0" err="1"/>
              <a:t>removal</a:t>
            </a:r>
            <a:r>
              <a:rPr lang="nl-BE" dirty="0"/>
              <a:t>.</a:t>
            </a:r>
          </a:p>
          <a:p>
            <a:r>
              <a:rPr lang="nl-BE" dirty="0"/>
              <a:t>(NEXT SLIDE)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71782A41-5761-04C4-427F-4F2EA8F010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40182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700B39-1EA8-E14D-A8C4-20811A2258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63233513-C5E9-59AA-39C9-4F2957C502A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4B561A81-DB1C-8583-0B7B-EE3B8AF245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 err="1"/>
              <a:t>Typically</a:t>
            </a:r>
            <a:r>
              <a:rPr lang="nl-BE" dirty="0"/>
              <a:t>, aerobic </a:t>
            </a:r>
            <a:r>
              <a:rPr lang="nl-BE" dirty="0" err="1"/>
              <a:t>granules</a:t>
            </a:r>
            <a:r>
              <a:rPr lang="nl-BE" dirty="0"/>
              <a:t> are </a:t>
            </a:r>
            <a:r>
              <a:rPr lang="nl-BE" dirty="0" err="1"/>
              <a:t>larger</a:t>
            </a:r>
            <a:r>
              <a:rPr lang="nl-BE" dirty="0"/>
              <a:t> </a:t>
            </a:r>
            <a:r>
              <a:rPr lang="nl-BE" dirty="0" err="1"/>
              <a:t>than</a:t>
            </a:r>
            <a:r>
              <a:rPr lang="nl-BE" dirty="0"/>
              <a:t> .2 mm </a:t>
            </a:r>
          </a:p>
          <a:p>
            <a:r>
              <a:rPr lang="nl-BE" dirty="0" err="1"/>
              <a:t>However</a:t>
            </a:r>
            <a:r>
              <a:rPr lang="nl-BE" dirty="0"/>
              <a:t>,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fact</a:t>
            </a:r>
            <a:r>
              <a:rPr lang="nl-BE" dirty="0"/>
              <a:t> </a:t>
            </a:r>
            <a:r>
              <a:rPr lang="nl-BE" dirty="0" err="1"/>
              <a:t>that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granules</a:t>
            </a:r>
            <a:r>
              <a:rPr lang="nl-BE" dirty="0"/>
              <a:t> </a:t>
            </a:r>
            <a:r>
              <a:rPr lang="en-US" sz="1200" b="1" dirty="0">
                <a:solidFill>
                  <a:srgbClr val="0064C8"/>
                </a:solidFill>
              </a:rPr>
              <a:t>do not coagulate </a:t>
            </a:r>
          </a:p>
          <a:p>
            <a:pPr marL="60748" indent="0">
              <a:buNone/>
            </a:pPr>
            <a:r>
              <a:rPr lang="en-US" sz="1200" dirty="0"/>
              <a:t>is more important than the size criterion.</a:t>
            </a:r>
          </a:p>
          <a:p>
            <a:pPr marL="60748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(NEXT SLIDE)</a:t>
            </a:r>
          </a:p>
          <a:p>
            <a:pPr marL="60748" indent="0">
              <a:buNone/>
            </a:pPr>
            <a:endParaRPr lang="en-US" sz="1200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05593FDB-6426-C765-7FAE-F76B0995D5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2238591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5B5078-1C19-73E2-6DBE-1BF4739A6B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AAAA9F6D-CAE4-D4D9-D41C-DCA23B6685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44913CC4-0A91-1A5C-527B-B2B961FBAAB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/>
              <a:t>The </a:t>
            </a:r>
            <a:r>
              <a:rPr lang="nl-BE" dirty="0" err="1"/>
              <a:t>oxygen</a:t>
            </a:r>
            <a:r>
              <a:rPr lang="nl-BE" dirty="0"/>
              <a:t> set point </a:t>
            </a:r>
          </a:p>
          <a:p>
            <a:r>
              <a:rPr lang="nl-BE" dirty="0"/>
              <a:t>Will </a:t>
            </a:r>
            <a:r>
              <a:rPr lang="nl-BE" dirty="0" err="1"/>
              <a:t>determine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oxygen</a:t>
            </a:r>
            <a:r>
              <a:rPr lang="nl-BE" dirty="0"/>
              <a:t> </a:t>
            </a:r>
            <a:r>
              <a:rPr lang="nl-BE" dirty="0" err="1"/>
              <a:t>penetration</a:t>
            </a:r>
            <a:r>
              <a:rPr lang="nl-BE" dirty="0"/>
              <a:t> </a:t>
            </a:r>
            <a:r>
              <a:rPr lang="nl-BE" dirty="0" err="1"/>
              <a:t>depth</a:t>
            </a:r>
            <a:r>
              <a:rPr lang="nl-BE" dirty="0"/>
              <a:t> in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granules</a:t>
            </a:r>
            <a:r>
              <a:rPr lang="nl-BE" dirty="0"/>
              <a:t> </a:t>
            </a:r>
            <a:r>
              <a:rPr lang="nl-BE" dirty="0" err="1"/>
              <a:t>and</a:t>
            </a:r>
            <a:r>
              <a:rPr lang="nl-BE" dirty="0"/>
              <a:t> </a:t>
            </a:r>
            <a:r>
              <a:rPr lang="nl-BE" dirty="0" err="1"/>
              <a:t>thus</a:t>
            </a:r>
            <a:endParaRPr lang="nl-BE" dirty="0"/>
          </a:p>
          <a:p>
            <a:r>
              <a:rPr lang="nl-BE" dirty="0"/>
              <a:t>The </a:t>
            </a:r>
            <a:r>
              <a:rPr lang="nl-BE" dirty="0" err="1"/>
              <a:t>extent</a:t>
            </a:r>
            <a:r>
              <a:rPr lang="nl-BE" dirty="0"/>
              <a:t> of </a:t>
            </a:r>
            <a:r>
              <a:rPr lang="nl-BE" dirty="0" err="1"/>
              <a:t>simultaneous</a:t>
            </a:r>
            <a:r>
              <a:rPr lang="nl-BE" dirty="0"/>
              <a:t> </a:t>
            </a:r>
            <a:r>
              <a:rPr lang="nl-BE" dirty="0" err="1"/>
              <a:t>simultaneous</a:t>
            </a:r>
            <a:r>
              <a:rPr lang="nl-BE" dirty="0"/>
              <a:t> </a:t>
            </a:r>
            <a:r>
              <a:rPr lang="nl-BE" dirty="0" err="1"/>
              <a:t>nitrification</a:t>
            </a:r>
            <a:r>
              <a:rPr lang="nl-BE" dirty="0"/>
              <a:t> -</a:t>
            </a:r>
            <a:r>
              <a:rPr lang="nl-BE" dirty="0" err="1"/>
              <a:t>denitrification</a:t>
            </a:r>
            <a:endParaRPr lang="nl-BE" dirty="0"/>
          </a:p>
          <a:p>
            <a:r>
              <a:rPr lang="nl-BE" dirty="0"/>
              <a:t>(NEXT SLIDE)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90260569-497E-B7BF-4A60-55E294F7DE7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90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4080945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BEC9C9-B34E-F76F-F073-2217B2B7CC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79066FA1-DE28-95A7-C92C-F876362A8F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482A07A4-48EE-2619-792A-753E904373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/>
              <a:t>In </a:t>
            </a:r>
            <a:r>
              <a:rPr lang="nl-BE" dirty="0" err="1"/>
              <a:t>some</a:t>
            </a:r>
            <a:r>
              <a:rPr lang="nl-BE" dirty="0"/>
              <a:t> cases, </a:t>
            </a:r>
            <a:r>
              <a:rPr lang="nl-BE" dirty="0" err="1"/>
              <a:t>also</a:t>
            </a:r>
            <a:r>
              <a:rPr lang="nl-BE" dirty="0"/>
              <a:t> </a:t>
            </a:r>
            <a:r>
              <a:rPr lang="nl-BE" dirty="0" err="1"/>
              <a:t>an</a:t>
            </a:r>
            <a:r>
              <a:rPr lang="nl-BE" dirty="0"/>
              <a:t> </a:t>
            </a:r>
            <a:r>
              <a:rPr lang="nl-BE" dirty="0" err="1"/>
              <a:t>additional</a:t>
            </a:r>
            <a:r>
              <a:rPr lang="nl-BE" dirty="0"/>
              <a:t> </a:t>
            </a:r>
            <a:r>
              <a:rPr lang="nl-BE" dirty="0" err="1"/>
              <a:t>phase</a:t>
            </a:r>
            <a:r>
              <a:rPr lang="nl-BE" dirty="0"/>
              <a:t> </a:t>
            </a:r>
            <a:r>
              <a:rPr lang="nl-BE" dirty="0" err="1"/>
              <a:t>with</a:t>
            </a:r>
            <a:r>
              <a:rPr lang="nl-BE" dirty="0"/>
              <a:t> on/off </a:t>
            </a:r>
            <a:r>
              <a:rPr lang="nl-BE" dirty="0" err="1"/>
              <a:t>aeration</a:t>
            </a:r>
            <a:r>
              <a:rPr lang="nl-BE" dirty="0"/>
              <a:t> is </a:t>
            </a:r>
            <a:r>
              <a:rPr lang="nl-BE" dirty="0" err="1"/>
              <a:t>applied</a:t>
            </a:r>
            <a:r>
              <a:rPr lang="nl-BE" dirty="0"/>
              <a:t>.</a:t>
            </a:r>
          </a:p>
          <a:p>
            <a:r>
              <a:rPr lang="nl-BE" dirty="0" err="1"/>
              <a:t>This</a:t>
            </a:r>
            <a:r>
              <a:rPr lang="nl-BE" dirty="0"/>
              <a:t> is </a:t>
            </a:r>
            <a:r>
              <a:rPr lang="nl-BE" dirty="0" err="1"/>
              <a:t>done</a:t>
            </a:r>
            <a:r>
              <a:rPr lang="nl-BE" dirty="0"/>
              <a:t> </a:t>
            </a:r>
            <a:r>
              <a:rPr lang="nl-BE" dirty="0" err="1"/>
              <a:t>when</a:t>
            </a:r>
            <a:r>
              <a:rPr lang="nl-BE" dirty="0"/>
              <a:t> extra </a:t>
            </a:r>
            <a:r>
              <a:rPr lang="nl-BE" dirty="0" err="1"/>
              <a:t>denitrification</a:t>
            </a:r>
            <a:r>
              <a:rPr lang="nl-BE" dirty="0"/>
              <a:t> is </a:t>
            </a:r>
            <a:r>
              <a:rPr lang="nl-BE" dirty="0" err="1"/>
              <a:t>required</a:t>
            </a:r>
            <a:r>
              <a:rPr lang="nl-BE" dirty="0"/>
              <a:t>.</a:t>
            </a:r>
          </a:p>
          <a:p>
            <a:r>
              <a:rPr lang="nl-BE" dirty="0"/>
              <a:t>(NEXT SLIDE)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1EC93D55-29E7-00D9-3DBA-39D15BF15A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1772062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A3C0FC-66CC-B65A-8D86-F2354D463F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8EECEAA-CF4A-432C-A540-6CA6716698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3097383-FF31-01EF-1D31-61ADD9B131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100" dirty="0">
                <a:sym typeface="Wingdings" panose="05000000000000000000" pitchFamily="2" charset="2"/>
              </a:rPr>
              <a:t>We </a:t>
            </a:r>
            <a:r>
              <a:rPr lang="nl-BE" sz="1100" dirty="0" err="1">
                <a:sym typeface="Wingdings" panose="05000000000000000000" pitchFamily="2" charset="2"/>
              </a:rPr>
              <a:t>already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know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that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the</a:t>
            </a:r>
            <a:r>
              <a:rPr lang="nl-BE" sz="1100" dirty="0">
                <a:sym typeface="Wingdings" panose="05000000000000000000" pitchFamily="2" charset="2"/>
              </a:rPr>
              <a:t> prime </a:t>
            </a:r>
            <a:r>
              <a:rPr lang="nl-BE" sz="1100" dirty="0" err="1">
                <a:sym typeface="Wingdings" panose="05000000000000000000" pitchFamily="2" charset="2"/>
              </a:rPr>
              <a:t>prerequisite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for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growing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granules</a:t>
            </a:r>
            <a:r>
              <a:rPr lang="nl-BE" sz="1100" dirty="0">
                <a:sym typeface="Wingdings" panose="05000000000000000000" pitchFamily="2" charset="2"/>
              </a:rPr>
              <a:t> is </a:t>
            </a:r>
            <a:r>
              <a:rPr lang="nl-BE" sz="1100" dirty="0" err="1">
                <a:sym typeface="Wingdings" panose="05000000000000000000" pitchFamily="2" charset="2"/>
              </a:rPr>
              <a:t>to</a:t>
            </a:r>
            <a:r>
              <a:rPr lang="nl-BE" sz="1100" dirty="0">
                <a:sym typeface="Wingdings" panose="05000000000000000000" pitchFamily="2" charset="2"/>
              </a:rPr>
              <a:t> make </a:t>
            </a:r>
            <a:r>
              <a:rPr lang="nl-BE" sz="1100" dirty="0" err="1">
                <a:sym typeface="Wingdings" panose="05000000000000000000" pitchFamily="2" charset="2"/>
              </a:rPr>
              <a:t>sure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that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diffusion</a:t>
            </a:r>
            <a:r>
              <a:rPr lang="nl-BE" sz="1100" dirty="0">
                <a:sym typeface="Wingdings" panose="05000000000000000000" pitchFamily="2" charset="2"/>
              </a:rPr>
              <a:t> is </a:t>
            </a:r>
            <a:r>
              <a:rPr lang="nl-BE" sz="1100" dirty="0" err="1">
                <a:sym typeface="Wingdings" panose="05000000000000000000" pitchFamily="2" charset="2"/>
              </a:rPr>
              <a:t>not</a:t>
            </a:r>
            <a:r>
              <a:rPr lang="nl-BE" sz="1100" dirty="0">
                <a:sym typeface="Wingdings" panose="05000000000000000000" pitchFamily="2" charset="2"/>
              </a:rPr>
              <a:t> limiting. </a:t>
            </a:r>
          </a:p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100" dirty="0" err="1">
                <a:sym typeface="Wingdings" panose="05000000000000000000" pitchFamily="2" charset="2"/>
              </a:rPr>
              <a:t>This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condition</a:t>
            </a:r>
            <a:r>
              <a:rPr lang="nl-BE" sz="1100" dirty="0">
                <a:sym typeface="Wingdings" panose="05000000000000000000" pitchFamily="2" charset="2"/>
              </a:rPr>
              <a:t> is </a:t>
            </a:r>
            <a:r>
              <a:rPr lang="nl-BE" sz="1100" dirty="0" err="1">
                <a:sym typeface="Wingdings" panose="05000000000000000000" pitchFamily="2" charset="2"/>
              </a:rPr>
              <a:t>fulfilled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by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having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an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anaerobic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feeding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phase</a:t>
            </a:r>
            <a:r>
              <a:rPr lang="nl-BE" sz="1100" dirty="0">
                <a:sym typeface="Wingdings" panose="05000000000000000000" pitchFamily="2" charset="2"/>
              </a:rPr>
              <a:t>  </a:t>
            </a:r>
            <a:r>
              <a:rPr lang="nl-BE" sz="1100" dirty="0" err="1">
                <a:sym typeface="Wingdings" panose="05000000000000000000" pitchFamily="2" charset="2"/>
              </a:rPr>
              <a:t>for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substrate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uptake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</a:p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100" dirty="0">
                <a:sym typeface="Wingdings" panose="05000000000000000000" pitchFamily="2" charset="2"/>
              </a:rPr>
              <a:t>and </a:t>
            </a:r>
            <a:r>
              <a:rPr lang="nl-BE" sz="1100" dirty="0" err="1">
                <a:sym typeface="Wingdings" panose="05000000000000000000" pitchFamily="2" charset="2"/>
              </a:rPr>
              <a:t>an</a:t>
            </a:r>
            <a:r>
              <a:rPr lang="nl-BE" sz="1100" dirty="0">
                <a:sym typeface="Wingdings" panose="05000000000000000000" pitchFamily="2" charset="2"/>
              </a:rPr>
              <a:t> aerobic </a:t>
            </a:r>
            <a:r>
              <a:rPr lang="nl-BE" sz="1100" dirty="0" err="1">
                <a:sym typeface="Wingdings" panose="05000000000000000000" pitchFamily="2" charset="2"/>
              </a:rPr>
              <a:t>reaction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phase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for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biomass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growth</a:t>
            </a:r>
            <a:r>
              <a:rPr lang="nl-BE" sz="1100" dirty="0">
                <a:sym typeface="Wingdings" panose="05000000000000000000" pitchFamily="2" charset="2"/>
              </a:rPr>
              <a:t>.</a:t>
            </a:r>
          </a:p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100" dirty="0" err="1">
                <a:sym typeface="Wingdings" panose="05000000000000000000" pitchFamily="2" charset="2"/>
              </a:rPr>
              <a:t>This</a:t>
            </a:r>
            <a:r>
              <a:rPr lang="nl-BE" sz="1100" dirty="0">
                <a:sym typeface="Wingdings" panose="05000000000000000000" pitchFamily="2" charset="2"/>
              </a:rPr>
              <a:t> is </a:t>
            </a:r>
            <a:r>
              <a:rPr lang="nl-BE" sz="1100" dirty="0" err="1">
                <a:sym typeface="Wingdings" panose="05000000000000000000" pitchFamily="2" charset="2"/>
              </a:rPr>
              <a:t>the</a:t>
            </a:r>
            <a:r>
              <a:rPr lang="nl-BE" sz="1100" dirty="0">
                <a:sym typeface="Wingdings" panose="05000000000000000000" pitchFamily="2" charset="2"/>
              </a:rPr>
              <a:t> most important </a:t>
            </a:r>
            <a:r>
              <a:rPr lang="nl-BE" sz="1100" dirty="0" err="1">
                <a:sym typeface="Wingdings" panose="05000000000000000000" pitchFamily="2" charset="2"/>
              </a:rPr>
              <a:t>condition</a:t>
            </a:r>
            <a:r>
              <a:rPr lang="nl-BE" sz="1100" dirty="0">
                <a:sym typeface="Wingdings" panose="05000000000000000000" pitchFamily="2" charset="2"/>
              </a:rPr>
              <a:t>, but </a:t>
            </a:r>
            <a:r>
              <a:rPr lang="nl-BE" sz="1100" dirty="0" err="1">
                <a:sym typeface="Wingdings" panose="05000000000000000000" pitchFamily="2" charset="2"/>
              </a:rPr>
              <a:t>not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the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only</a:t>
            </a:r>
            <a:r>
              <a:rPr lang="nl-BE" sz="1100" dirty="0">
                <a:sym typeface="Wingdings" panose="05000000000000000000" pitchFamily="2" charset="2"/>
              </a:rPr>
              <a:t> </a:t>
            </a:r>
            <a:r>
              <a:rPr lang="nl-BE" sz="1100" dirty="0" err="1">
                <a:sym typeface="Wingdings" panose="05000000000000000000" pitchFamily="2" charset="2"/>
              </a:rPr>
              <a:t>one</a:t>
            </a:r>
            <a:endParaRPr lang="nl-BE" sz="1100" dirty="0">
              <a:sym typeface="Wingdings" panose="05000000000000000000" pitchFamily="2" charset="2"/>
            </a:endParaRPr>
          </a:p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200" dirty="0">
                <a:sym typeface="Wingdings" panose="05000000000000000000" pitchFamily="2" charset="2"/>
              </a:rPr>
              <a:t>(NEXT SLIDE)</a:t>
            </a:r>
          </a:p>
          <a:p>
            <a:pPr marL="83333">
              <a:spcAft>
                <a:spcPts val="579"/>
              </a:spcAft>
            </a:pPr>
            <a:endParaRPr lang="nl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EC9555-D227-E074-7E49-8DD1FC5A10D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2313039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25A08B-08F0-39B7-B6CC-DE456F1F0C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AB91586-FAD3-7043-8BA4-8DE140B8A2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67525E-2592-542F-8346-6563E685E8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200" dirty="0" err="1">
                <a:sym typeface="Wingdings" panose="05000000000000000000" pitchFamily="2" charset="2"/>
              </a:rPr>
              <a:t>Another</a:t>
            </a:r>
            <a:r>
              <a:rPr lang="nl-BE" sz="1200" dirty="0">
                <a:sym typeface="Wingdings" panose="05000000000000000000" pitchFamily="2" charset="2"/>
              </a:rPr>
              <a:t> important </a:t>
            </a:r>
            <a:r>
              <a:rPr lang="nl-BE" sz="1200" dirty="0" err="1">
                <a:sym typeface="Wingdings" panose="05000000000000000000" pitchFamily="2" charset="2"/>
              </a:rPr>
              <a:t>selection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pressure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</a:p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200" dirty="0">
                <a:sym typeface="Wingdings" panose="05000000000000000000" pitchFamily="2" charset="2"/>
              </a:rPr>
              <a:t>is </a:t>
            </a:r>
            <a:r>
              <a:rPr lang="nl-BE" sz="1200" dirty="0" err="1">
                <a:sym typeface="Wingdings" panose="05000000000000000000" pitchFamily="2" charset="2"/>
              </a:rPr>
              <a:t>selective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wasting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</a:p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200" dirty="0">
                <a:sym typeface="Wingdings" panose="05000000000000000000" pitchFamily="2" charset="2"/>
              </a:rPr>
              <a:t>(NEXT SLIDE)</a:t>
            </a:r>
          </a:p>
          <a:p>
            <a:pPr marL="83333">
              <a:spcAft>
                <a:spcPts val="579"/>
              </a:spcAft>
            </a:pPr>
            <a:endParaRPr lang="nl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247FB2-41D8-A488-A12D-C1A6CCF40B0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8701530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204651-DC85-800B-5D71-4BB8E95886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E6B8AB54-738A-52CF-4D68-436F3FCB98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63F4BFD8-1BBD-B6A5-B905-CCC283787C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Selective wasting is based on the observation that the reactor always contains some flocculent material</a:t>
            </a:r>
          </a:p>
          <a:p>
            <a:r>
              <a:rPr lang="en-GB" dirty="0"/>
              <a:t>This flocculent material consists of  </a:t>
            </a:r>
          </a:p>
          <a:p>
            <a:r>
              <a:rPr lang="en-GB" dirty="0"/>
              <a:t>(</a:t>
            </a:r>
            <a:r>
              <a:rPr lang="en-GB" dirty="0" err="1"/>
              <a:t>i</a:t>
            </a:r>
            <a:r>
              <a:rPr lang="en-GB" dirty="0"/>
              <a:t>) inert particulate organic carbon,</a:t>
            </a:r>
          </a:p>
          <a:p>
            <a:r>
              <a:rPr lang="en-GB" dirty="0"/>
              <a:t>(ii) biomass grown on organic carbon </a:t>
            </a:r>
          </a:p>
          <a:p>
            <a:r>
              <a:rPr lang="en-GB" dirty="0"/>
              <a:t>which was left over after anaerobic feeding</a:t>
            </a:r>
          </a:p>
          <a:p>
            <a:r>
              <a:rPr lang="nl-BE" dirty="0"/>
              <a:t>and of (iii) </a:t>
            </a:r>
            <a:r>
              <a:rPr lang="nl-BE" dirty="0" err="1"/>
              <a:t>eroded</a:t>
            </a:r>
            <a:r>
              <a:rPr lang="nl-BE" dirty="0"/>
              <a:t> </a:t>
            </a:r>
            <a:r>
              <a:rPr lang="nl-BE" dirty="0" err="1"/>
              <a:t>material</a:t>
            </a:r>
            <a:r>
              <a:rPr lang="nl-BE" dirty="0"/>
              <a:t> </a:t>
            </a:r>
            <a:r>
              <a:rPr lang="nl-BE" dirty="0" err="1"/>
              <a:t>from</a:t>
            </a:r>
            <a:r>
              <a:rPr lang="nl-BE" dirty="0"/>
              <a:t> </a:t>
            </a:r>
            <a:r>
              <a:rPr lang="nl-BE" dirty="0" err="1"/>
              <a:t>granules</a:t>
            </a:r>
            <a:endParaRPr lang="nl-BE" dirty="0"/>
          </a:p>
          <a:p>
            <a:r>
              <a:rPr lang="nl-BE" dirty="0"/>
              <a:t>(NEXT SLIDE)</a:t>
            </a:r>
          </a:p>
          <a:p>
            <a:endParaRPr lang="nl-BE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80310627-D881-93F9-37A2-95DE0BF2A2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1025441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93F9DD-8A2F-958F-14E1-87863B0AD4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8B9C444B-62D3-5A33-39B8-52359B37FE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459C6509-6BB9-D330-2135-12AC41F7AF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/>
              <a:t>In </a:t>
            </a:r>
            <a:r>
              <a:rPr lang="nl-BE" dirty="0" err="1"/>
              <a:t>selective</a:t>
            </a:r>
            <a:r>
              <a:rPr lang="nl-BE" dirty="0"/>
              <a:t> </a:t>
            </a:r>
            <a:r>
              <a:rPr lang="nl-BE" dirty="0" err="1"/>
              <a:t>wasting</a:t>
            </a:r>
            <a:r>
              <a:rPr lang="nl-BE" dirty="0"/>
              <a:t>, </a:t>
            </a:r>
            <a:r>
              <a:rPr lang="nl-BE" dirty="0" err="1"/>
              <a:t>the</a:t>
            </a:r>
            <a:r>
              <a:rPr lang="nl-BE" dirty="0"/>
              <a:t> top of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sluge</a:t>
            </a:r>
            <a:r>
              <a:rPr lang="nl-BE" dirty="0"/>
              <a:t> bed is </a:t>
            </a:r>
            <a:r>
              <a:rPr lang="nl-BE" dirty="0" err="1"/>
              <a:t>removed</a:t>
            </a:r>
            <a:r>
              <a:rPr lang="nl-BE" dirty="0"/>
              <a:t> </a:t>
            </a:r>
            <a:r>
              <a:rPr lang="nl-BE" dirty="0" err="1"/>
              <a:t>after</a:t>
            </a:r>
            <a:r>
              <a:rPr lang="nl-BE" dirty="0"/>
              <a:t> a short </a:t>
            </a:r>
            <a:r>
              <a:rPr lang="nl-BE" dirty="0" err="1"/>
              <a:t>settling</a:t>
            </a:r>
            <a:r>
              <a:rPr lang="nl-BE" dirty="0"/>
              <a:t> </a:t>
            </a:r>
            <a:r>
              <a:rPr lang="nl-BE" dirty="0" err="1"/>
              <a:t>period</a:t>
            </a:r>
            <a:endParaRPr lang="nl-BE" dirty="0"/>
          </a:p>
          <a:p>
            <a:r>
              <a:rPr lang="nl-BE" dirty="0"/>
              <a:t>As a </a:t>
            </a:r>
            <a:r>
              <a:rPr lang="nl-BE" dirty="0" err="1"/>
              <a:t>result</a:t>
            </a:r>
            <a:r>
              <a:rPr lang="nl-BE" dirty="0"/>
              <a:t>,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flocculent</a:t>
            </a:r>
            <a:r>
              <a:rPr lang="nl-BE" dirty="0"/>
              <a:t> </a:t>
            </a:r>
            <a:r>
              <a:rPr lang="nl-BE" dirty="0" err="1"/>
              <a:t>biomass</a:t>
            </a:r>
            <a:r>
              <a:rPr lang="nl-BE" dirty="0"/>
              <a:t> </a:t>
            </a:r>
            <a:r>
              <a:rPr lang="nl-BE" dirty="0" err="1"/>
              <a:t>fraction</a:t>
            </a:r>
            <a:r>
              <a:rPr lang="nl-BE" dirty="0"/>
              <a:t> in </a:t>
            </a:r>
            <a:r>
              <a:rPr lang="nl-BE" dirty="0" err="1"/>
              <a:t>the</a:t>
            </a:r>
            <a:r>
              <a:rPr lang="nl-BE" dirty="0"/>
              <a:t> reactor</a:t>
            </a:r>
          </a:p>
          <a:p>
            <a:r>
              <a:rPr lang="nl-BE" dirty="0" err="1"/>
              <a:t>will</a:t>
            </a:r>
            <a:r>
              <a:rPr lang="nl-BE" dirty="0"/>
              <a:t> </a:t>
            </a:r>
            <a:r>
              <a:rPr lang="nl-BE" dirty="0" err="1"/>
              <a:t>be</a:t>
            </a:r>
            <a:r>
              <a:rPr lang="nl-BE" dirty="0"/>
              <a:t> </a:t>
            </a:r>
            <a:r>
              <a:rPr lang="nl-BE" dirty="0" err="1"/>
              <a:t>retained</a:t>
            </a:r>
            <a:r>
              <a:rPr lang="nl-BE" dirty="0"/>
              <a:t> in </a:t>
            </a:r>
            <a:r>
              <a:rPr lang="nl-BE" dirty="0" err="1"/>
              <a:t>the</a:t>
            </a:r>
            <a:r>
              <a:rPr lang="nl-BE" dirty="0"/>
              <a:t> reactor </a:t>
            </a:r>
            <a:r>
              <a:rPr lang="nl-BE" dirty="0" err="1"/>
              <a:t>for</a:t>
            </a:r>
            <a:r>
              <a:rPr lang="nl-BE" dirty="0"/>
              <a:t> </a:t>
            </a:r>
            <a:r>
              <a:rPr lang="nl-BE" dirty="0" err="1"/>
              <a:t>less</a:t>
            </a:r>
            <a:r>
              <a:rPr lang="nl-BE" dirty="0"/>
              <a:t> </a:t>
            </a:r>
            <a:r>
              <a:rPr lang="nl-BE" dirty="0" err="1"/>
              <a:t>than</a:t>
            </a:r>
            <a:r>
              <a:rPr lang="nl-BE" dirty="0"/>
              <a:t> 5 </a:t>
            </a:r>
            <a:r>
              <a:rPr lang="nl-BE" dirty="0" err="1"/>
              <a:t>days</a:t>
            </a:r>
            <a:endParaRPr lang="nl-BE" dirty="0"/>
          </a:p>
          <a:p>
            <a:r>
              <a:rPr lang="nl-BE" dirty="0" err="1"/>
              <a:t>while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granules</a:t>
            </a:r>
            <a:r>
              <a:rPr lang="nl-BE" dirty="0"/>
              <a:t> </a:t>
            </a:r>
            <a:r>
              <a:rPr lang="nl-BE" dirty="0" err="1"/>
              <a:t>will</a:t>
            </a:r>
            <a:r>
              <a:rPr lang="nl-BE" dirty="0"/>
              <a:t> have </a:t>
            </a:r>
            <a:r>
              <a:rPr lang="nl-BE" dirty="0" err="1"/>
              <a:t>an</a:t>
            </a:r>
            <a:r>
              <a:rPr lang="nl-BE" dirty="0"/>
              <a:t> </a:t>
            </a:r>
            <a:r>
              <a:rPr lang="nl-BE" dirty="0" err="1"/>
              <a:t>SRT</a:t>
            </a:r>
            <a:r>
              <a:rPr lang="nl-BE" dirty="0"/>
              <a:t> of </a:t>
            </a:r>
            <a:r>
              <a:rPr lang="nl-BE" dirty="0" err="1"/>
              <a:t>about</a:t>
            </a:r>
            <a:r>
              <a:rPr lang="nl-BE" dirty="0"/>
              <a:t> 30 </a:t>
            </a:r>
            <a:r>
              <a:rPr lang="nl-BE" dirty="0" err="1"/>
              <a:t>days</a:t>
            </a:r>
            <a:r>
              <a:rPr lang="nl-BE" dirty="0"/>
              <a:t>.</a:t>
            </a:r>
          </a:p>
          <a:p>
            <a:r>
              <a:rPr lang="nl-BE" dirty="0"/>
              <a:t>(NEXT SLIDE)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B501FA7-76B2-C4B5-FD54-AEDA9FA35B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8962719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FE2432-EE1C-2134-94EB-BB924F975B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F22835A2-9417-0763-DFFD-EF51073036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B4689128-F831-DD9C-0298-F7B7244FD2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/>
              <a:t>So </a:t>
            </a:r>
            <a:r>
              <a:rPr lang="nl-BE" dirty="0" err="1"/>
              <a:t>selective</a:t>
            </a:r>
            <a:r>
              <a:rPr lang="nl-BE" dirty="0"/>
              <a:t> </a:t>
            </a:r>
            <a:r>
              <a:rPr lang="nl-BE" dirty="0" err="1"/>
              <a:t>wasting</a:t>
            </a:r>
            <a:r>
              <a:rPr lang="nl-BE" dirty="0"/>
              <a:t> </a:t>
            </a:r>
            <a:r>
              <a:rPr lang="nl-BE" dirty="0" err="1"/>
              <a:t>selects</a:t>
            </a:r>
            <a:r>
              <a:rPr lang="nl-BE" dirty="0"/>
              <a:t> </a:t>
            </a:r>
            <a:r>
              <a:rPr lang="nl-BE" dirty="0" err="1"/>
              <a:t>for</a:t>
            </a:r>
            <a:r>
              <a:rPr lang="nl-BE" dirty="0"/>
              <a:t> </a:t>
            </a:r>
            <a:r>
              <a:rPr lang="nl-BE" dirty="0" err="1"/>
              <a:t>granules</a:t>
            </a:r>
            <a:r>
              <a:rPr lang="nl-BE" dirty="0"/>
              <a:t> </a:t>
            </a:r>
            <a:r>
              <a:rPr lang="nl-BE" dirty="0" err="1"/>
              <a:t>based</a:t>
            </a:r>
            <a:r>
              <a:rPr lang="nl-BE" dirty="0"/>
              <a:t> on </a:t>
            </a:r>
            <a:r>
              <a:rPr lang="nl-BE" dirty="0" err="1"/>
              <a:t>their</a:t>
            </a:r>
            <a:r>
              <a:rPr lang="nl-BE" dirty="0"/>
              <a:t> </a:t>
            </a:r>
            <a:r>
              <a:rPr lang="nl-BE" dirty="0" err="1"/>
              <a:t>good</a:t>
            </a:r>
            <a:r>
              <a:rPr lang="nl-BE" dirty="0"/>
              <a:t> </a:t>
            </a:r>
            <a:r>
              <a:rPr lang="nl-BE" dirty="0" err="1"/>
              <a:t>settling</a:t>
            </a:r>
            <a:r>
              <a:rPr lang="nl-BE" dirty="0"/>
              <a:t> </a:t>
            </a:r>
            <a:r>
              <a:rPr lang="nl-BE" dirty="0" err="1"/>
              <a:t>properties</a:t>
            </a:r>
            <a:r>
              <a:rPr lang="nl-BE" dirty="0"/>
              <a:t>.</a:t>
            </a:r>
          </a:p>
          <a:p>
            <a:r>
              <a:rPr lang="nl-BE" dirty="0"/>
              <a:t>(NEXT SLIDE)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28B12245-8092-6489-2029-A3E6B5B160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8278680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9B1E80-7BC7-BCE0-0C39-704300C19C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E9FF70D-E579-9C10-FC9B-96C8A8F6D6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A993F90-082F-F6B0-9F59-E2F408F47E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200" dirty="0">
                <a:sym typeface="Wingdings" panose="05000000000000000000" pitchFamily="2" charset="2"/>
              </a:rPr>
              <a:t>And </a:t>
            </a:r>
            <a:r>
              <a:rPr lang="nl-BE" sz="1200" dirty="0" err="1">
                <a:sym typeface="Wingdings" panose="05000000000000000000" pitchFamily="2" charset="2"/>
              </a:rPr>
              <a:t>how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about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shear</a:t>
            </a:r>
            <a:r>
              <a:rPr lang="nl-BE" sz="1200" dirty="0">
                <a:sym typeface="Wingdings" panose="05000000000000000000" pitchFamily="2" charset="2"/>
              </a:rPr>
              <a:t> as a </a:t>
            </a:r>
            <a:r>
              <a:rPr lang="nl-BE" sz="1200" dirty="0" err="1">
                <a:sym typeface="Wingdings" panose="05000000000000000000" pitchFamily="2" charset="2"/>
              </a:rPr>
              <a:t>selection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pressure</a:t>
            </a:r>
            <a:r>
              <a:rPr lang="nl-BE" sz="1200" dirty="0">
                <a:sym typeface="Wingdings" panose="05000000000000000000" pitchFamily="2" charset="2"/>
              </a:rPr>
              <a:t>?</a:t>
            </a:r>
          </a:p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200" dirty="0" err="1">
                <a:sym typeface="Wingdings" panose="05000000000000000000" pitchFamily="2" charset="2"/>
              </a:rPr>
              <a:t>You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see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that</a:t>
            </a:r>
            <a:r>
              <a:rPr lang="nl-BE" sz="1200" dirty="0">
                <a:sym typeface="Wingdings" panose="05000000000000000000" pitchFamily="2" charset="2"/>
              </a:rPr>
              <a:t> I put ‘</a:t>
            </a:r>
            <a:r>
              <a:rPr lang="nl-BE" sz="1200" dirty="0" err="1">
                <a:sym typeface="Wingdings" panose="05000000000000000000" pitchFamily="2" charset="2"/>
              </a:rPr>
              <a:t>shear</a:t>
            </a:r>
            <a:r>
              <a:rPr lang="nl-BE" sz="1200" dirty="0">
                <a:sym typeface="Wingdings" panose="05000000000000000000" pitchFamily="2" charset="2"/>
              </a:rPr>
              <a:t>’ </a:t>
            </a:r>
            <a:r>
              <a:rPr lang="nl-BE" sz="1200" dirty="0" err="1">
                <a:sym typeface="Wingdings" panose="05000000000000000000" pitchFamily="2" charset="2"/>
              </a:rPr>
              <a:t>between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brackets</a:t>
            </a:r>
            <a:r>
              <a:rPr lang="nl-BE" sz="1200" dirty="0">
                <a:sym typeface="Wingdings" panose="05000000000000000000" pitchFamily="2" charset="2"/>
              </a:rPr>
              <a:t>, </a:t>
            </a:r>
          </a:p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200" dirty="0" err="1">
                <a:sym typeface="Wingdings" panose="05000000000000000000" pitchFamily="2" charset="2"/>
              </a:rPr>
              <a:t>which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already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indicates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that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it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will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not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be</a:t>
            </a:r>
            <a:r>
              <a:rPr lang="nl-BE" sz="1200" dirty="0">
                <a:sym typeface="Wingdings" panose="05000000000000000000" pitchFamily="2" charset="2"/>
              </a:rPr>
              <a:t> a </a:t>
            </a:r>
            <a:r>
              <a:rPr lang="nl-BE" sz="1200" dirty="0" err="1">
                <a:sym typeface="Wingdings" panose="05000000000000000000" pitchFamily="2" charset="2"/>
              </a:rPr>
              <a:t>main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selection</a:t>
            </a:r>
            <a:r>
              <a:rPr lang="nl-BE" sz="1200" dirty="0">
                <a:sym typeface="Wingdings" panose="05000000000000000000" pitchFamily="2" charset="2"/>
              </a:rPr>
              <a:t> </a:t>
            </a:r>
            <a:r>
              <a:rPr lang="nl-BE" sz="1200" dirty="0" err="1">
                <a:sym typeface="Wingdings" panose="05000000000000000000" pitchFamily="2" charset="2"/>
              </a:rPr>
              <a:t>pressure</a:t>
            </a:r>
            <a:r>
              <a:rPr lang="nl-BE" sz="1200" dirty="0">
                <a:sym typeface="Wingdings" panose="05000000000000000000" pitchFamily="2" charset="2"/>
              </a:rPr>
              <a:t>.</a:t>
            </a:r>
          </a:p>
          <a:p>
            <a:pPr>
              <a:spcAft>
                <a:spcPts val="579"/>
              </a:spcAft>
              <a:buFont typeface="Wingdings" panose="05000000000000000000" pitchFamily="2" charset="2"/>
              <a:buNone/>
            </a:pPr>
            <a:r>
              <a:rPr lang="nl-BE" sz="1200" dirty="0">
                <a:sym typeface="Wingdings" panose="05000000000000000000" pitchFamily="2" charset="2"/>
              </a:rPr>
              <a:t>(NEXT SLIDE)</a:t>
            </a:r>
          </a:p>
          <a:p>
            <a:pPr marL="83333">
              <a:spcAft>
                <a:spcPts val="579"/>
              </a:spcAft>
            </a:pPr>
            <a:endParaRPr lang="nl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216EBA-8452-BD61-B9DB-1B50E194426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7049830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62C735-9EE9-CA26-F130-5E245C2FE1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62D1704-9520-EF5D-B7FE-0BF82DD894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EEBAE00-BE18-3DE4-6F04-E80A71111E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In the literature, there are definitely indications that applying shear will help to create smooth biofilms or granules.</a:t>
            </a:r>
          </a:p>
          <a:p>
            <a:r>
              <a:rPr lang="en-GB" dirty="0"/>
              <a:t>(NEXT SLIDE)</a:t>
            </a:r>
            <a:endParaRPr lang="en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6338B1-CC9D-C21B-F34F-AEAF4A914F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866C9-E704-4ED8-8EA2-B3BE9C69FCEA}" type="slidenum">
              <a:rPr lang="en-GB" smtClean="0"/>
              <a:t>99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107420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However, it requires a lot of energy to create shear stress on the granule surface</a:t>
            </a:r>
          </a:p>
          <a:p>
            <a:r>
              <a:rPr lang="en-GB" dirty="0"/>
              <a:t>and also it is not needed as long as you stick to the first requirement to grow granules, </a:t>
            </a:r>
          </a:p>
          <a:p>
            <a:r>
              <a:rPr lang="en-GB" dirty="0"/>
              <a:t>which is to make sure that diffusion is not limiting,</a:t>
            </a:r>
          </a:p>
          <a:p>
            <a:r>
              <a:rPr lang="en-GB" dirty="0"/>
              <a:t>and which you can do by separating substrate uptake and biomass growth </a:t>
            </a:r>
          </a:p>
          <a:p>
            <a:r>
              <a:rPr lang="en-GB" dirty="0"/>
              <a:t>(NEXT SLIDE)</a:t>
            </a:r>
            <a:endParaRPr lang="en-BE" dirty="0"/>
          </a:p>
          <a:p>
            <a:endParaRPr lang="en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866C9-E704-4ED8-8EA2-B3BE9C69FCEA}" type="slidenum">
              <a:rPr lang="en-GB" smtClean="0"/>
              <a:t>100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05353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1"/>
              <a:t>Click to edit Master subtitle style</a:t>
            </a:r>
            <a:endParaRPr lang="en-GB" noProof="1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CD8A8B-D833-43B2-8A15-E31924937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842777-4AC5-4300-AB7B-5E659E433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1E294-1A41-43BA-B8A2-79E52D600171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2DDBE24-A294-BF87-875D-D5B629F7C35D}"/>
              </a:ext>
            </a:extLst>
          </p:cNvPr>
          <p:cNvGrpSpPr/>
          <p:nvPr userDrawn="1"/>
        </p:nvGrpSpPr>
        <p:grpSpPr>
          <a:xfrm>
            <a:off x="4535097" y="6343778"/>
            <a:ext cx="3121806" cy="447110"/>
            <a:chOff x="8844309" y="358006"/>
            <a:chExt cx="3121806" cy="447110"/>
          </a:xfrm>
        </p:grpSpPr>
        <p:grpSp>
          <p:nvGrpSpPr>
            <p:cNvPr id="8" name="组合 2">
              <a:extLst>
                <a:ext uri="{FF2B5EF4-FFF2-40B4-BE49-F238E27FC236}">
                  <a16:creationId xmlns:a16="http://schemas.microsoft.com/office/drawing/2014/main" id="{C6F75CC4-28FC-8F8D-862B-A8EDCCC12924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0" name="TextBox 15">
                <a:extLst>
                  <a:ext uri="{FF2B5EF4-FFF2-40B4-BE49-F238E27FC236}">
                    <a16:creationId xmlns:a16="http://schemas.microsoft.com/office/drawing/2014/main" id="{EFE92910-9082-8922-9789-7F1056AEB13E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11" name="直线连接符 9">
                <a:extLst>
                  <a:ext uri="{FF2B5EF4-FFF2-40B4-BE49-F238E27FC236}">
                    <a16:creationId xmlns:a16="http://schemas.microsoft.com/office/drawing/2014/main" id="{81DFA36F-16DF-0D56-8272-0AA9A7ECBB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1CF3A6E-5E9E-085E-A767-94D21A89E7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62700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A36138-7939-4B5A-A39A-D7824B36ED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059BFA-F81D-4D79-BCA6-642B3C174B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C3A022-4F96-4256-84DE-8E0A40F894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60E82E-607C-4DEB-A251-0D824292BB0B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39247818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41E47-931A-4A55-93F7-7A1108580E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33FE8E-9DBD-47DC-A080-94EB84C6A7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A90890-2D0C-4C09-813A-AB03AB12A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F108B-E68C-45DC-A0EA-C457F4CCAC78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2453244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43E58-CDC3-4782-B82C-4D381C795B98}" type="datetime1">
              <a:rPr lang="en-GB" noProof="0" smtClean="0"/>
              <a:t>06/02/2025</a:t>
            </a:fld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en-GB" noProof="0" smtClean="0"/>
              <a:t>‹#›</a:t>
            </a:fld>
            <a:endParaRPr lang="en-GB" noProof="0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669443" y="964406"/>
            <a:ext cx="10885039" cy="4571438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 noProof="0" dirty="0"/>
              <a:t>Photo</a:t>
            </a:r>
          </a:p>
        </p:txBody>
      </p:sp>
    </p:spTree>
    <p:extLst>
      <p:ext uri="{BB962C8B-B14F-4D97-AF65-F5344CB8AC3E}">
        <p14:creationId xmlns:p14="http://schemas.microsoft.com/office/powerpoint/2010/main" val="33581583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642977" y="0"/>
            <a:ext cx="11549023" cy="5553563"/>
          </a:xfrm>
          <a:prstGeom prst="rect">
            <a:avLst/>
          </a:prstGeom>
          <a:solidFill>
            <a:srgbClr val="1E6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66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907842" y="2282428"/>
            <a:ext cx="10676456" cy="3119285"/>
          </a:xfrm>
        </p:spPr>
        <p:txBody>
          <a:bodyPr anchor="b">
            <a:noAutofit/>
          </a:bodyPr>
          <a:lstStyle>
            <a:lvl1pPr algn="l">
              <a:lnSpc>
                <a:spcPts val="7734"/>
              </a:lnSpc>
              <a:defRPr sz="7031" u="sng" baseline="0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</a:defRPr>
            </a:lvl1pPr>
          </a:lstStyle>
          <a:p>
            <a:r>
              <a:rPr lang="en-GB" noProof="0" dirty="0"/>
              <a:t>Click to add chapter title</a:t>
            </a:r>
          </a:p>
        </p:txBody>
      </p:sp>
      <p:sp>
        <p:nvSpPr>
          <p:cNvPr id="8" name="Titles positoning box" hidden="1"/>
          <p:cNvSpPr/>
          <p:nvPr userDrawn="1"/>
        </p:nvSpPr>
        <p:spPr>
          <a:xfrm>
            <a:off x="964465" y="5163750"/>
            <a:ext cx="10555957" cy="405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66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62754" y="6292057"/>
            <a:ext cx="6482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E64C8"/>
                </a:solidFill>
              </a:defRPr>
            </a:lvl1pPr>
          </a:lstStyle>
          <a:p>
            <a:fld id="{7AE184E0-0BD4-4705-A12B-9B71DDE63301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3683900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Corporat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64F84-246C-4657-8172-1E2969D0F603}" type="datetime1">
              <a:rPr lang="en-GB" smtClean="0"/>
              <a:t>06/02/2025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en-GB" smtClean="0"/>
              <a:t>‹#›</a:t>
            </a:fld>
            <a:endParaRPr lang="en-GB"/>
          </a:p>
        </p:txBody>
      </p:sp>
      <p:pic>
        <p:nvPicPr>
          <p:cNvPr id="6" name="Logo Large EN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341" y="1605709"/>
            <a:ext cx="3375635" cy="2933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0691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642977" y="979594"/>
            <a:ext cx="11549023" cy="4573969"/>
          </a:xfrm>
          <a:prstGeom prst="rect">
            <a:avLst/>
          </a:prstGeom>
          <a:solidFill>
            <a:srgbClr val="1E6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66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white">
          <a:xfrm>
            <a:off x="907842" y="1607344"/>
            <a:ext cx="10676456" cy="3119285"/>
          </a:xfrm>
        </p:spPr>
        <p:txBody>
          <a:bodyPr anchor="b">
            <a:noAutofit/>
          </a:bodyPr>
          <a:lstStyle>
            <a:lvl1pPr algn="l">
              <a:lnSpc>
                <a:spcPts val="7734"/>
              </a:lnSpc>
              <a:defRPr sz="7031" u="sng" baseline="0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902456" y="4833784"/>
            <a:ext cx="10681842" cy="410063"/>
          </a:xfrm>
        </p:spPr>
        <p:txBody>
          <a:bodyPr>
            <a:normAutofit/>
          </a:bodyPr>
          <a:lstStyle>
            <a:lvl1pPr marL="0" indent="0" algn="l">
              <a:lnSpc>
                <a:spcPts val="2531"/>
              </a:lnSpc>
              <a:buNone/>
              <a:defRPr sz="2109">
                <a:solidFill>
                  <a:schemeClr val="accent1"/>
                </a:solidFill>
              </a:defRPr>
            </a:lvl1pPr>
            <a:lvl2pPr marL="457144" indent="0" algn="ctr">
              <a:buNone/>
              <a:defRPr sz="2000"/>
            </a:lvl2pPr>
            <a:lvl3pPr marL="914289" indent="0" algn="ctr">
              <a:buNone/>
              <a:defRPr sz="1800"/>
            </a:lvl3pPr>
            <a:lvl4pPr marL="1371433" indent="0" algn="ctr">
              <a:buNone/>
              <a:defRPr sz="1600"/>
            </a:lvl4pPr>
            <a:lvl5pPr marL="1828577" indent="0" algn="ctr">
              <a:buNone/>
              <a:defRPr sz="1600"/>
            </a:lvl5pPr>
            <a:lvl6pPr marL="2285723" indent="0" algn="ctr">
              <a:buNone/>
              <a:defRPr sz="1600"/>
            </a:lvl6pPr>
            <a:lvl7pPr marL="2742867" indent="0" algn="ctr">
              <a:buNone/>
              <a:defRPr sz="1600"/>
            </a:lvl7pPr>
            <a:lvl8pPr marL="3200011" indent="0" algn="ctr">
              <a:buNone/>
              <a:defRPr sz="1600"/>
            </a:lvl8pPr>
            <a:lvl9pPr marL="3657156" indent="0" algn="ctr">
              <a:buNone/>
              <a:defRPr sz="1600"/>
            </a:lvl9pPr>
          </a:lstStyle>
          <a:p>
            <a:r>
              <a:rPr lang="en-GB" noProof="0" dirty="0"/>
              <a:t>Click to add subtitle / presenter / date [</a:t>
            </a:r>
            <a:r>
              <a:rPr lang="en-GB" noProof="0" dirty="0" err="1"/>
              <a:t>dd</a:t>
            </a:r>
            <a:r>
              <a:rPr lang="en-GB" noProof="0" dirty="0"/>
              <a:t>-mm-</a:t>
            </a:r>
            <a:r>
              <a:rPr lang="en-GB" noProof="0" dirty="0" err="1"/>
              <a:t>yyyy</a:t>
            </a:r>
            <a:r>
              <a:rPr lang="en-GB" noProof="0" dirty="0"/>
              <a:t>]</a:t>
            </a:r>
          </a:p>
        </p:txBody>
      </p:sp>
      <p:sp>
        <p:nvSpPr>
          <p:cNvPr id="8" name="Titles positoning box" hidden="1"/>
          <p:cNvSpPr/>
          <p:nvPr userDrawn="1"/>
        </p:nvSpPr>
        <p:spPr>
          <a:xfrm>
            <a:off x="964465" y="4505625"/>
            <a:ext cx="10555957" cy="405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66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 hasCustomPrompt="1"/>
          </p:nvPr>
        </p:nvSpPr>
        <p:spPr>
          <a:xfrm>
            <a:off x="2250419" y="5882625"/>
            <a:ext cx="1607442" cy="653063"/>
          </a:xfrm>
        </p:spPr>
        <p:txBody>
          <a:bodyPr/>
          <a:lstStyle>
            <a:lvl1pPr>
              <a:defRPr sz="1125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 noProof="0" dirty="0"/>
              <a:t>Partner Logo 1</a:t>
            </a:r>
          </a:p>
        </p:txBody>
      </p:sp>
      <p:sp>
        <p:nvSpPr>
          <p:cNvPr id="13" name="Picture Placeholder 11"/>
          <p:cNvSpPr>
            <a:spLocks noGrp="1"/>
          </p:cNvSpPr>
          <p:nvPr>
            <p:ph type="pic" sz="quarter" idx="12" hasCustomPrompt="1"/>
          </p:nvPr>
        </p:nvSpPr>
        <p:spPr>
          <a:xfrm>
            <a:off x="4017339" y="5882625"/>
            <a:ext cx="1607442" cy="653063"/>
          </a:xfrm>
        </p:spPr>
        <p:txBody>
          <a:bodyPr/>
          <a:lstStyle>
            <a:lvl1pPr>
              <a:defRPr sz="1125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 noProof="0" dirty="0"/>
              <a:t>Partner Logo 2</a:t>
            </a:r>
          </a:p>
        </p:txBody>
      </p:sp>
      <p:sp>
        <p:nvSpPr>
          <p:cNvPr id="14" name="Picture Placeholder 11"/>
          <p:cNvSpPr>
            <a:spLocks noGrp="1"/>
          </p:cNvSpPr>
          <p:nvPr>
            <p:ph type="pic" sz="quarter" idx="13" hasCustomPrompt="1"/>
          </p:nvPr>
        </p:nvSpPr>
        <p:spPr>
          <a:xfrm>
            <a:off x="5786791" y="5882625"/>
            <a:ext cx="1632756" cy="653063"/>
          </a:xfrm>
        </p:spPr>
        <p:txBody>
          <a:bodyPr/>
          <a:lstStyle>
            <a:lvl1pPr>
              <a:defRPr sz="1125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 noProof="0" dirty="0"/>
              <a:t>Partner Logo 3</a:t>
            </a:r>
          </a:p>
        </p:txBody>
      </p:sp>
      <p:sp>
        <p:nvSpPr>
          <p:cNvPr id="15" name="Picture Placeholder 11"/>
          <p:cNvSpPr>
            <a:spLocks noGrp="1"/>
          </p:cNvSpPr>
          <p:nvPr>
            <p:ph type="pic" sz="quarter" idx="14" hasCustomPrompt="1"/>
          </p:nvPr>
        </p:nvSpPr>
        <p:spPr>
          <a:xfrm>
            <a:off x="7556242" y="5882625"/>
            <a:ext cx="1632756" cy="653063"/>
          </a:xfrm>
        </p:spPr>
        <p:txBody>
          <a:bodyPr/>
          <a:lstStyle>
            <a:lvl1pPr>
              <a:defRPr sz="1125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 noProof="0" dirty="0"/>
              <a:t>Partner Logo 4</a:t>
            </a:r>
          </a:p>
        </p:txBody>
      </p:sp>
      <p:sp>
        <p:nvSpPr>
          <p:cNvPr id="16" name="Oranisation Placeholder"/>
          <p:cNvSpPr>
            <a:spLocks noGrp="1"/>
          </p:cNvSpPr>
          <p:nvPr>
            <p:ph type="body" sz="quarter" idx="15" hasCustomPrompt="1"/>
          </p:nvPr>
        </p:nvSpPr>
        <p:spPr bwMode="white">
          <a:xfrm>
            <a:off x="6033553" y="277740"/>
            <a:ext cx="5832356" cy="379688"/>
          </a:xfrm>
        </p:spPr>
        <p:txBody>
          <a:bodyPr anchor="b" anchorCtr="0">
            <a:normAutofit/>
          </a:bodyPr>
          <a:lstStyle>
            <a:lvl1pPr>
              <a:lnSpc>
                <a:spcPts val="1195"/>
              </a:lnSpc>
              <a:defRPr sz="984" b="1" i="0" u="sng" cap="all" baseline="0">
                <a:solidFill>
                  <a:srgbClr val="1E64C8"/>
                </a:solidFill>
                <a:uFill>
                  <a:solidFill>
                    <a:schemeClr val="bg1"/>
                  </a:solidFill>
                </a:uFill>
              </a:defRPr>
            </a:lvl1pPr>
            <a:lvl2pPr marL="0" indent="0">
              <a:lnSpc>
                <a:spcPts val="1195"/>
              </a:lnSpc>
              <a:buNone/>
              <a:defRPr sz="984" cap="all" baseline="0">
                <a:solidFill>
                  <a:srgbClr val="1E64C8"/>
                </a:solidFill>
              </a:defRPr>
            </a:lvl2pPr>
          </a:lstStyle>
          <a:p>
            <a:pPr lvl="0"/>
            <a:r>
              <a:rPr lang="en-GB" noProof="0" dirty="0"/>
              <a:t>Click to edit organisation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51" y="0"/>
            <a:ext cx="2938959" cy="97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7041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642977" y="0"/>
            <a:ext cx="11549023" cy="5553563"/>
          </a:xfrm>
          <a:prstGeom prst="rect">
            <a:avLst/>
          </a:prstGeom>
          <a:solidFill>
            <a:srgbClr val="1E6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66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907842" y="2282428"/>
            <a:ext cx="10676456" cy="3119285"/>
          </a:xfrm>
        </p:spPr>
        <p:txBody>
          <a:bodyPr anchor="b">
            <a:noAutofit/>
          </a:bodyPr>
          <a:lstStyle>
            <a:lvl1pPr algn="l">
              <a:lnSpc>
                <a:spcPts val="7734"/>
              </a:lnSpc>
              <a:defRPr sz="7031" u="sng" baseline="0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</a:defRPr>
            </a:lvl1pPr>
          </a:lstStyle>
          <a:p>
            <a:r>
              <a:rPr lang="en-GB" noProof="0" dirty="0"/>
              <a:t>Click to add chapter title</a:t>
            </a:r>
          </a:p>
        </p:txBody>
      </p:sp>
      <p:sp>
        <p:nvSpPr>
          <p:cNvPr id="8" name="Titles positoning box" hidden="1"/>
          <p:cNvSpPr/>
          <p:nvPr userDrawn="1"/>
        </p:nvSpPr>
        <p:spPr>
          <a:xfrm>
            <a:off x="964465" y="5163750"/>
            <a:ext cx="10555957" cy="405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66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62754" y="6292057"/>
            <a:ext cx="6482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E64C8"/>
                </a:solidFill>
              </a:defRPr>
            </a:lvl1pPr>
          </a:lstStyle>
          <a:p>
            <a:fld id="{7AE184E0-0BD4-4705-A12B-9B71DDE63301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9187B93-B626-8F7A-03A9-4397D4925A40}"/>
              </a:ext>
            </a:extLst>
          </p:cNvPr>
          <p:cNvGrpSpPr/>
          <p:nvPr userDrawn="1"/>
        </p:nvGrpSpPr>
        <p:grpSpPr>
          <a:xfrm>
            <a:off x="4535097" y="6343778"/>
            <a:ext cx="3121806" cy="447110"/>
            <a:chOff x="8844309" y="358006"/>
            <a:chExt cx="3121806" cy="447110"/>
          </a:xfrm>
        </p:grpSpPr>
        <p:grpSp>
          <p:nvGrpSpPr>
            <p:cNvPr id="11" name="组合 2">
              <a:extLst>
                <a:ext uri="{FF2B5EF4-FFF2-40B4-BE49-F238E27FC236}">
                  <a16:creationId xmlns:a16="http://schemas.microsoft.com/office/drawing/2014/main" id="{BCCE4099-7413-4BE0-DFFC-02399BC5300D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3" name="TextBox 15">
                <a:extLst>
                  <a:ext uri="{FF2B5EF4-FFF2-40B4-BE49-F238E27FC236}">
                    <a16:creationId xmlns:a16="http://schemas.microsoft.com/office/drawing/2014/main" id="{31399263-BC00-8B3E-AAE2-A19167D87295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kumimoji="0" lang="en-US" altLang="zh-CN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kumimoji="0" lang="en-US" altLang="zh-CN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</a:rPr>
                  <a:t> </a:t>
                </a:r>
                <a:endPara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kumimoji="0" lang="en-US" altLang="zh-CN" sz="1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kumimoji="0" lang="en-US" altLang="zh-CN" sz="1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</a:rPr>
                  <a:t>Series</a:t>
                </a:r>
                <a:endParaRPr kumimoji="0" lang="en-GB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14" name="直线连接符 9">
                <a:extLst>
                  <a:ext uri="{FF2B5EF4-FFF2-40B4-BE49-F238E27FC236}">
                    <a16:creationId xmlns:a16="http://schemas.microsoft.com/office/drawing/2014/main" id="{5BD21204-C95D-109C-83BF-7FDA96DC43D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noFill/>
              <a:ln w="12700" cap="flat" cmpd="sng" algn="ctr">
                <a:solidFill>
                  <a:srgbClr val="323F50"/>
                </a:solidFill>
                <a:prstDash val="solid"/>
                <a:miter lim="800000"/>
              </a:ln>
              <a:effectLst/>
            </p:spPr>
          </p:cxnSp>
        </p:grp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FE4AD172-C549-9D19-A164-0B1845A32F9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63258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7726" y="839787"/>
            <a:ext cx="11039437" cy="4708125"/>
          </a:xfrm>
        </p:spPr>
        <p:txBody>
          <a:bodyPr/>
          <a:lstStyle>
            <a:lvl1pPr marL="377143" indent="-316395" defTabSz="321457">
              <a:lnSpc>
                <a:spcPct val="120000"/>
              </a:lnSpc>
              <a:buFont typeface="Arial" panose="020B0604020202020204" pitchFamily="34" charset="0"/>
              <a:buChar char="̶"/>
              <a:defRPr/>
            </a:lvl1pPr>
            <a:lvl2pPr marL="822627" indent="-316395">
              <a:lnSpc>
                <a:spcPct val="120000"/>
              </a:lnSpc>
              <a:defRPr/>
            </a:lvl2pPr>
            <a:lvl3pPr marL="1235206" indent="-316395" defTabSz="321457">
              <a:lnSpc>
                <a:spcPct val="120000"/>
              </a:lnSpc>
              <a:defRPr/>
            </a:lvl3pPr>
            <a:lvl4pPr marL="1637661" indent="-387267" defTabSz="321457">
              <a:lnSpc>
                <a:spcPct val="120000"/>
              </a:lnSpc>
              <a:defRPr/>
            </a:lvl4pPr>
            <a:lvl5pPr marL="2083145" indent="-311333" defTabSz="321457">
              <a:lnSpc>
                <a:spcPct val="120000"/>
              </a:lnSpc>
              <a:buFont typeface="Arial" panose="020B0604020202020204" pitchFamily="34" charset="0"/>
              <a:buChar char="̶"/>
              <a:defRPr/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CCAF6-1686-4743-9124-83F33F1A0EA9}" type="datetime1">
              <a:rPr lang="en-GB" noProof="0" smtClean="0"/>
              <a:t>06/02/2025</a:t>
            </a:fld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en-GB" noProof="0" smtClean="0"/>
              <a:t>‹#›</a:t>
            </a:fld>
            <a:endParaRPr lang="en-GB" noProof="0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7F3C55C-CD75-34CE-76D2-95F45DDB6BC0}"/>
              </a:ext>
            </a:extLst>
          </p:cNvPr>
          <p:cNvGrpSpPr/>
          <p:nvPr userDrawn="1"/>
        </p:nvGrpSpPr>
        <p:grpSpPr>
          <a:xfrm>
            <a:off x="4535097" y="6343778"/>
            <a:ext cx="3121806" cy="447110"/>
            <a:chOff x="8844309" y="358006"/>
            <a:chExt cx="3121806" cy="447110"/>
          </a:xfrm>
        </p:grpSpPr>
        <p:grpSp>
          <p:nvGrpSpPr>
            <p:cNvPr id="8" name="组合 2">
              <a:extLst>
                <a:ext uri="{FF2B5EF4-FFF2-40B4-BE49-F238E27FC236}">
                  <a16:creationId xmlns:a16="http://schemas.microsoft.com/office/drawing/2014/main" id="{CFEFF7B9-FD24-2A30-2166-8577DDB253A3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0" name="TextBox 15">
                <a:extLst>
                  <a:ext uri="{FF2B5EF4-FFF2-40B4-BE49-F238E27FC236}">
                    <a16:creationId xmlns:a16="http://schemas.microsoft.com/office/drawing/2014/main" id="{7FE1D0AA-0276-6226-66EA-7DE4832EBC41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kumimoji="0" lang="en-US" altLang="zh-CN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kumimoji="0" lang="en-US" altLang="zh-CN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</a:rPr>
                  <a:t> </a:t>
                </a:r>
                <a:endPara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kumimoji="0" lang="en-US" altLang="zh-CN" sz="1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kumimoji="0" lang="en-US" altLang="zh-CN" sz="1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</a:rPr>
                  <a:t>Series</a:t>
                </a:r>
                <a:endParaRPr kumimoji="0" lang="en-GB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11" name="直线连接符 9">
                <a:extLst>
                  <a:ext uri="{FF2B5EF4-FFF2-40B4-BE49-F238E27FC236}">
                    <a16:creationId xmlns:a16="http://schemas.microsoft.com/office/drawing/2014/main" id="{17E27EC6-F4E3-8284-8FFE-E0741D17F0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noFill/>
              <a:ln w="12700" cap="flat" cmpd="sng" algn="ctr">
                <a:solidFill>
                  <a:srgbClr val="323F50"/>
                </a:solidFill>
                <a:prstDash val="solid"/>
                <a:miter lim="800000"/>
              </a:ln>
              <a:effectLst/>
            </p:spPr>
          </p:cxnSp>
        </p:grp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180A277-2EA4-EAD6-73CB-980A5462262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404615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ADBF0-A618-4E69-83BB-0C41E08702AA}" type="datetime1">
              <a:rPr lang="en-GB" noProof="0" smtClean="0"/>
              <a:t>06/02/2025</a:t>
            </a:fld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7105117" y="964630"/>
            <a:ext cx="4429958" cy="4568906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 noProof="0" dirty="0"/>
              <a:t>Photo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587725" y="839787"/>
            <a:ext cx="5936144" cy="4708125"/>
          </a:xfrm>
        </p:spPr>
        <p:txBody>
          <a:bodyPr/>
          <a:lstStyle>
            <a:lvl1pPr defTabSz="321457">
              <a:lnSpc>
                <a:spcPct val="120000"/>
              </a:lnSpc>
              <a:defRPr/>
            </a:lvl1pPr>
            <a:lvl2pPr>
              <a:lnSpc>
                <a:spcPct val="120000"/>
              </a:lnSpc>
              <a:defRPr/>
            </a:lvl2pPr>
            <a:lvl3pPr defTabSz="321457">
              <a:lnSpc>
                <a:spcPct val="120000"/>
              </a:lnSpc>
              <a:defRPr/>
            </a:lvl3pPr>
            <a:lvl4pPr defTabSz="321457">
              <a:lnSpc>
                <a:spcPct val="120000"/>
              </a:lnSpc>
              <a:defRPr/>
            </a:lvl4pPr>
            <a:lvl5pPr defTabSz="321457">
              <a:lnSpc>
                <a:spcPct val="120000"/>
              </a:lnSpc>
              <a:defRPr/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402710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43E58-CDC3-4782-B82C-4D381C795B98}" type="datetime1">
              <a:rPr lang="en-GB" noProof="0" smtClean="0"/>
              <a:t>06/02/2025</a:t>
            </a:fld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669443" y="964406"/>
            <a:ext cx="10885039" cy="4571438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 noProof="0" dirty="0"/>
              <a:t>Photo</a:t>
            </a:r>
          </a:p>
        </p:txBody>
      </p:sp>
    </p:spTree>
    <p:extLst>
      <p:ext uri="{BB962C8B-B14F-4D97-AF65-F5344CB8AC3E}">
        <p14:creationId xmlns:p14="http://schemas.microsoft.com/office/powerpoint/2010/main" val="184758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DA50B3-DB7D-43AC-BD98-9FFFC1CB7C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54CFB8-E83B-47D2-98D2-3A837222E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464E19-DEB8-43B1-96EA-25725C406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DF9E1-F9F2-4B59-83E0-144CC79103B2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3648429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465D1-804F-429B-83CD-3EFA8410E123}" type="datetime1">
              <a:rPr lang="en-GB" smtClean="0"/>
              <a:t>06/02/2025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Covering Background"/>
          <p:cNvSpPr/>
          <p:nvPr userDrawn="1"/>
        </p:nvSpPr>
        <p:spPr>
          <a:xfrm>
            <a:off x="-1" y="0"/>
            <a:ext cx="12191244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66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-1" y="0"/>
            <a:ext cx="12191244" cy="6858000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 noProof="0" dirty="0"/>
              <a:t>Photo</a:t>
            </a:r>
          </a:p>
        </p:txBody>
      </p:sp>
    </p:spTree>
    <p:extLst>
      <p:ext uri="{BB962C8B-B14F-4D97-AF65-F5344CB8AC3E}">
        <p14:creationId xmlns:p14="http://schemas.microsoft.com/office/powerpoint/2010/main" val="35477858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textbox over pictu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642977" y="0"/>
            <a:ext cx="11549023" cy="5568750"/>
          </a:xfrm>
        </p:spPr>
        <p:txBody>
          <a:bodyPr/>
          <a:lstStyle>
            <a:lvl1pPr marL="60273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BE" noProof="0"/>
              <a:t>Picture</a:t>
            </a:r>
            <a:endParaRPr lang="nl-BE" noProof="0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81384-1200-4D40-BEF0-3A17A1F906F4}" type="datetime1">
              <a:rPr lang="nl-NL" noProof="0" smtClean="0"/>
              <a:t>6-2-2025</a:t>
            </a:fld>
            <a:endParaRPr lang="nl-NL" noProof="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noProof="0" dirty="0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0301F6D1-3E66-4198-8305-F0FF1745CC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2977" y="1892798"/>
            <a:ext cx="4756509" cy="3677906"/>
          </a:xfrm>
          <a:solidFill>
            <a:srgbClr val="1E64C8"/>
          </a:solidFill>
        </p:spPr>
        <p:txBody>
          <a:bodyPr anchor="b" anchorCtr="0">
            <a:noAutofit/>
          </a:bodyPr>
          <a:lstStyle>
            <a:lvl1pPr marL="60273" indent="0">
              <a:buNone/>
              <a:defRPr sz="7031" u="sng" cap="all" baseline="0">
                <a:solidFill>
                  <a:schemeClr val="bg1"/>
                </a:solidFill>
              </a:defRPr>
            </a:lvl1pPr>
            <a:lvl2pPr marL="692026" indent="-439771"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Click to add  text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7390668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blue textbox over pictu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876AD30-96E8-448B-B97A-24B00ADE12C5}"/>
              </a:ext>
            </a:extLst>
          </p:cNvPr>
          <p:cNvSpPr/>
          <p:nvPr userDrawn="1"/>
        </p:nvSpPr>
        <p:spPr>
          <a:xfrm>
            <a:off x="642977" y="0"/>
            <a:ext cx="11549023" cy="5553563"/>
          </a:xfrm>
          <a:prstGeom prst="rect">
            <a:avLst/>
          </a:prstGeom>
          <a:solidFill>
            <a:srgbClr val="1E64C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266" noProof="0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642977" y="0"/>
            <a:ext cx="11549023" cy="5568750"/>
          </a:xfrm>
        </p:spPr>
        <p:txBody>
          <a:bodyPr/>
          <a:lstStyle>
            <a:lvl1pPr marL="60273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BE" noProof="0"/>
              <a:t>Picture</a:t>
            </a:r>
            <a:endParaRPr lang="nl-BE" noProof="0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81384-1200-4D40-BEF0-3A17A1F906F4}" type="datetime1">
              <a:rPr lang="nl-NL" noProof="0" smtClean="0"/>
              <a:t>6-2-2025</a:t>
            </a:fld>
            <a:endParaRPr lang="nl-NL" noProof="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noProof="0" dirty="0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0301F6D1-3E66-4198-8305-F0FF1745CC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2976" y="711283"/>
            <a:ext cx="5453024" cy="4857467"/>
          </a:xfrm>
          <a:solidFill>
            <a:srgbClr val="E9F0FA"/>
          </a:solidFill>
        </p:spPr>
        <p:txBody>
          <a:bodyPr>
            <a:normAutofit/>
          </a:bodyPr>
          <a:lstStyle>
            <a:lvl1pPr marL="60273" indent="0">
              <a:buNone/>
              <a:defRPr sz="3797" u="sng" cap="all" baseline="0">
                <a:solidFill>
                  <a:srgbClr val="1E64C8"/>
                </a:solidFill>
              </a:defRPr>
            </a:lvl1pPr>
            <a:lvl2pPr marL="692026" indent="-439771">
              <a:defRPr>
                <a:solidFill>
                  <a:srgbClr val="1E64C8"/>
                </a:solidFill>
              </a:defRPr>
            </a:lvl2pPr>
            <a:lvl3pPr>
              <a:defRPr>
                <a:solidFill>
                  <a:srgbClr val="1E64C8"/>
                </a:solidFill>
              </a:defRPr>
            </a:lvl3pPr>
            <a:lvl4pPr>
              <a:defRPr>
                <a:solidFill>
                  <a:srgbClr val="1E64C8"/>
                </a:solidFill>
              </a:defRPr>
            </a:lvl4pPr>
            <a:lvl5pPr>
              <a:defRPr>
                <a:solidFill>
                  <a:srgbClr val="1E64C8"/>
                </a:solidFill>
              </a:defRPr>
            </a:lvl5pPr>
          </a:lstStyle>
          <a:p>
            <a:pPr lvl="0"/>
            <a:r>
              <a:rPr lang="en-GB" noProof="0"/>
              <a:t>Click to add text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7734701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642977" y="979594"/>
            <a:ext cx="11549023" cy="4573969"/>
          </a:xfrm>
          <a:prstGeom prst="rect">
            <a:avLst/>
          </a:prstGeom>
          <a:solidFill>
            <a:srgbClr val="1E6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66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907842" y="1225716"/>
            <a:ext cx="5214693" cy="4056750"/>
          </a:xfrm>
        </p:spPr>
        <p:txBody>
          <a:bodyPr anchor="t" anchorCtr="0">
            <a:noAutofit/>
          </a:bodyPr>
          <a:lstStyle>
            <a:lvl1pPr algn="l">
              <a:lnSpc>
                <a:spcPts val="2461"/>
              </a:lnSpc>
              <a:defRPr sz="1758" u="none" cap="none" baseline="0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  <a:latin typeface="+mn-lt"/>
              </a:defRPr>
            </a:lvl1pPr>
          </a:lstStyle>
          <a:p>
            <a:r>
              <a:rPr lang="en-GB" noProof="0" dirty="0"/>
              <a:t>Click to add presenters </a:t>
            </a:r>
            <a:r>
              <a:rPr lang="en-GB" noProof="0"/>
              <a:t>contact data</a:t>
            </a:r>
            <a:endParaRPr lang="en-GB" noProof="0" dirty="0"/>
          </a:p>
        </p:txBody>
      </p:sp>
      <p:sp>
        <p:nvSpPr>
          <p:cNvPr id="8" name="Titles positoning box" hidden="1"/>
          <p:cNvSpPr/>
          <p:nvPr userDrawn="1"/>
        </p:nvSpPr>
        <p:spPr>
          <a:xfrm>
            <a:off x="964465" y="1285875"/>
            <a:ext cx="10555957" cy="4218581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66"/>
          </a:p>
        </p:txBody>
      </p:sp>
      <p:sp>
        <p:nvSpPr>
          <p:cNvPr id="11" name="Tijdelijke aanduiding voor tekst 4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6480395" y="2176874"/>
            <a:ext cx="5103311" cy="1530532"/>
          </a:xfrm>
        </p:spPr>
        <p:txBody>
          <a:bodyPr>
            <a:normAutofit/>
          </a:bodyPr>
          <a:lstStyle>
            <a:lvl1pPr>
              <a:lnSpc>
                <a:spcPts val="2461"/>
              </a:lnSpc>
              <a:defRPr sz="1687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add social media names</a:t>
            </a:r>
            <a:endParaRPr lang="nl-NL" dirty="0"/>
          </a:p>
        </p:txBody>
      </p:sp>
      <p:pic>
        <p:nvPicPr>
          <p:cNvPr id="9" name="Afbeelding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51" y="0"/>
            <a:ext cx="2938959" cy="97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368509"/>
      </p:ext>
    </p:extLst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Corporat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64F84-246C-4657-8172-1E2969D0F603}" type="datetime1">
              <a:rPr lang="en-GB" smtClean="0"/>
              <a:t>06/02/2025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Logo Large EN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341" y="1605709"/>
            <a:ext cx="3375635" cy="2933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2232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642977" y="979594"/>
            <a:ext cx="11549023" cy="4573969"/>
          </a:xfrm>
          <a:prstGeom prst="rect">
            <a:avLst/>
          </a:prstGeom>
          <a:solidFill>
            <a:srgbClr val="1E6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66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white">
          <a:xfrm>
            <a:off x="907842" y="1607344"/>
            <a:ext cx="10676456" cy="3119285"/>
          </a:xfrm>
        </p:spPr>
        <p:txBody>
          <a:bodyPr anchor="b">
            <a:noAutofit/>
          </a:bodyPr>
          <a:lstStyle>
            <a:lvl1pPr algn="l">
              <a:lnSpc>
                <a:spcPts val="7734"/>
              </a:lnSpc>
              <a:defRPr sz="7031" u="sng" baseline="0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902456" y="4833784"/>
            <a:ext cx="10681842" cy="410063"/>
          </a:xfrm>
        </p:spPr>
        <p:txBody>
          <a:bodyPr>
            <a:normAutofit/>
          </a:bodyPr>
          <a:lstStyle>
            <a:lvl1pPr marL="0" indent="0" algn="l">
              <a:lnSpc>
                <a:spcPts val="2531"/>
              </a:lnSpc>
              <a:buNone/>
              <a:defRPr sz="2109">
                <a:solidFill>
                  <a:schemeClr val="accent1"/>
                </a:solidFill>
              </a:defRPr>
            </a:lvl1pPr>
            <a:lvl2pPr marL="457144" indent="0" algn="ctr">
              <a:buNone/>
              <a:defRPr sz="2000"/>
            </a:lvl2pPr>
            <a:lvl3pPr marL="914289" indent="0" algn="ctr">
              <a:buNone/>
              <a:defRPr sz="1800"/>
            </a:lvl3pPr>
            <a:lvl4pPr marL="1371433" indent="0" algn="ctr">
              <a:buNone/>
              <a:defRPr sz="1600"/>
            </a:lvl4pPr>
            <a:lvl5pPr marL="1828577" indent="0" algn="ctr">
              <a:buNone/>
              <a:defRPr sz="1600"/>
            </a:lvl5pPr>
            <a:lvl6pPr marL="2285723" indent="0" algn="ctr">
              <a:buNone/>
              <a:defRPr sz="1600"/>
            </a:lvl6pPr>
            <a:lvl7pPr marL="2742867" indent="0" algn="ctr">
              <a:buNone/>
              <a:defRPr sz="1600"/>
            </a:lvl7pPr>
            <a:lvl8pPr marL="3200011" indent="0" algn="ctr">
              <a:buNone/>
              <a:defRPr sz="1600"/>
            </a:lvl8pPr>
            <a:lvl9pPr marL="3657156" indent="0" algn="ctr">
              <a:buNone/>
              <a:defRPr sz="1600"/>
            </a:lvl9pPr>
          </a:lstStyle>
          <a:p>
            <a:r>
              <a:rPr lang="en-GB" noProof="0" dirty="0"/>
              <a:t>Click to add subtitle / presenter / date [</a:t>
            </a:r>
            <a:r>
              <a:rPr lang="en-GB" noProof="0" dirty="0" err="1"/>
              <a:t>dd</a:t>
            </a:r>
            <a:r>
              <a:rPr lang="en-GB" noProof="0" dirty="0"/>
              <a:t>-mm-</a:t>
            </a:r>
            <a:r>
              <a:rPr lang="en-GB" noProof="0" dirty="0" err="1"/>
              <a:t>yyyy</a:t>
            </a:r>
            <a:r>
              <a:rPr lang="en-GB" noProof="0" dirty="0"/>
              <a:t>]</a:t>
            </a:r>
          </a:p>
        </p:txBody>
      </p:sp>
      <p:sp>
        <p:nvSpPr>
          <p:cNvPr id="8" name="Titles positoning box" hidden="1"/>
          <p:cNvSpPr/>
          <p:nvPr userDrawn="1"/>
        </p:nvSpPr>
        <p:spPr>
          <a:xfrm>
            <a:off x="964465" y="4505625"/>
            <a:ext cx="10555957" cy="405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66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 hasCustomPrompt="1"/>
          </p:nvPr>
        </p:nvSpPr>
        <p:spPr>
          <a:xfrm>
            <a:off x="2250419" y="5882625"/>
            <a:ext cx="1607442" cy="653063"/>
          </a:xfrm>
        </p:spPr>
        <p:txBody>
          <a:bodyPr/>
          <a:lstStyle>
            <a:lvl1pPr>
              <a:defRPr sz="1125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 noProof="0" dirty="0"/>
              <a:t>Partner Logo 1</a:t>
            </a:r>
          </a:p>
        </p:txBody>
      </p:sp>
      <p:sp>
        <p:nvSpPr>
          <p:cNvPr id="13" name="Picture Placeholder 11"/>
          <p:cNvSpPr>
            <a:spLocks noGrp="1"/>
          </p:cNvSpPr>
          <p:nvPr>
            <p:ph type="pic" sz="quarter" idx="12" hasCustomPrompt="1"/>
          </p:nvPr>
        </p:nvSpPr>
        <p:spPr>
          <a:xfrm>
            <a:off x="4017339" y="5882625"/>
            <a:ext cx="1607442" cy="653063"/>
          </a:xfrm>
        </p:spPr>
        <p:txBody>
          <a:bodyPr/>
          <a:lstStyle>
            <a:lvl1pPr>
              <a:defRPr sz="1125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 noProof="0" dirty="0"/>
              <a:t>Partner Logo 2</a:t>
            </a:r>
          </a:p>
        </p:txBody>
      </p:sp>
      <p:sp>
        <p:nvSpPr>
          <p:cNvPr id="14" name="Picture Placeholder 11"/>
          <p:cNvSpPr>
            <a:spLocks noGrp="1"/>
          </p:cNvSpPr>
          <p:nvPr>
            <p:ph type="pic" sz="quarter" idx="13" hasCustomPrompt="1"/>
          </p:nvPr>
        </p:nvSpPr>
        <p:spPr>
          <a:xfrm>
            <a:off x="5786791" y="5882625"/>
            <a:ext cx="1632756" cy="653063"/>
          </a:xfrm>
        </p:spPr>
        <p:txBody>
          <a:bodyPr/>
          <a:lstStyle>
            <a:lvl1pPr>
              <a:defRPr sz="1125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 noProof="0" dirty="0"/>
              <a:t>Partner Logo 3</a:t>
            </a:r>
          </a:p>
        </p:txBody>
      </p:sp>
      <p:sp>
        <p:nvSpPr>
          <p:cNvPr id="15" name="Picture Placeholder 11"/>
          <p:cNvSpPr>
            <a:spLocks noGrp="1"/>
          </p:cNvSpPr>
          <p:nvPr>
            <p:ph type="pic" sz="quarter" idx="14" hasCustomPrompt="1"/>
          </p:nvPr>
        </p:nvSpPr>
        <p:spPr>
          <a:xfrm>
            <a:off x="7556242" y="5882625"/>
            <a:ext cx="1632756" cy="653063"/>
          </a:xfrm>
        </p:spPr>
        <p:txBody>
          <a:bodyPr/>
          <a:lstStyle>
            <a:lvl1pPr>
              <a:defRPr sz="1125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 noProof="0" dirty="0"/>
              <a:t>Partner Logo 4</a:t>
            </a:r>
          </a:p>
        </p:txBody>
      </p:sp>
      <p:sp>
        <p:nvSpPr>
          <p:cNvPr id="16" name="Oranisation Placeholder"/>
          <p:cNvSpPr>
            <a:spLocks noGrp="1"/>
          </p:cNvSpPr>
          <p:nvPr>
            <p:ph type="body" sz="quarter" idx="15" hasCustomPrompt="1"/>
          </p:nvPr>
        </p:nvSpPr>
        <p:spPr bwMode="white">
          <a:xfrm>
            <a:off x="6033553" y="277740"/>
            <a:ext cx="5832356" cy="379688"/>
          </a:xfrm>
        </p:spPr>
        <p:txBody>
          <a:bodyPr anchor="b" anchorCtr="0">
            <a:normAutofit/>
          </a:bodyPr>
          <a:lstStyle>
            <a:lvl1pPr>
              <a:lnSpc>
                <a:spcPts val="1195"/>
              </a:lnSpc>
              <a:defRPr sz="984" b="1" i="0" u="sng" cap="all" baseline="0">
                <a:solidFill>
                  <a:srgbClr val="1E64C8"/>
                </a:solidFill>
                <a:uFill>
                  <a:solidFill>
                    <a:schemeClr val="bg1"/>
                  </a:solidFill>
                </a:uFill>
              </a:defRPr>
            </a:lvl1pPr>
            <a:lvl2pPr marL="0" indent="0">
              <a:lnSpc>
                <a:spcPts val="1195"/>
              </a:lnSpc>
              <a:buNone/>
              <a:defRPr sz="984" cap="all" baseline="0">
                <a:solidFill>
                  <a:srgbClr val="1E64C8"/>
                </a:solidFill>
              </a:defRPr>
            </a:lvl2pPr>
          </a:lstStyle>
          <a:p>
            <a:pPr lvl="0"/>
            <a:r>
              <a:rPr lang="en-GB" noProof="0" dirty="0"/>
              <a:t>Click to edit organisation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51" y="0"/>
            <a:ext cx="2938959" cy="97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26738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642977" y="0"/>
            <a:ext cx="11549023" cy="5553563"/>
          </a:xfrm>
          <a:prstGeom prst="rect">
            <a:avLst/>
          </a:prstGeom>
          <a:solidFill>
            <a:srgbClr val="1E6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66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907842" y="2282428"/>
            <a:ext cx="10676456" cy="3119285"/>
          </a:xfrm>
        </p:spPr>
        <p:txBody>
          <a:bodyPr anchor="b">
            <a:noAutofit/>
          </a:bodyPr>
          <a:lstStyle>
            <a:lvl1pPr algn="l">
              <a:lnSpc>
                <a:spcPts val="7734"/>
              </a:lnSpc>
              <a:defRPr sz="7031" u="sng" baseline="0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</a:defRPr>
            </a:lvl1pPr>
          </a:lstStyle>
          <a:p>
            <a:r>
              <a:rPr lang="en-GB" noProof="0" dirty="0"/>
              <a:t>Click to add chapter title</a:t>
            </a:r>
          </a:p>
        </p:txBody>
      </p:sp>
      <p:sp>
        <p:nvSpPr>
          <p:cNvPr id="8" name="Titles positoning box" hidden="1"/>
          <p:cNvSpPr/>
          <p:nvPr userDrawn="1"/>
        </p:nvSpPr>
        <p:spPr>
          <a:xfrm>
            <a:off x="964465" y="5163750"/>
            <a:ext cx="10555957" cy="405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66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62754" y="6292057"/>
            <a:ext cx="6482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E64C8"/>
                </a:solidFill>
              </a:defRPr>
            </a:lvl1pPr>
          </a:lstStyle>
          <a:p>
            <a:fld id="{7AE184E0-0BD4-4705-A12B-9B71DDE63301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06337418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7726" y="839787"/>
            <a:ext cx="11039437" cy="4708125"/>
          </a:xfrm>
        </p:spPr>
        <p:txBody>
          <a:bodyPr/>
          <a:lstStyle>
            <a:lvl1pPr marL="377143" indent="-316395" defTabSz="321457">
              <a:lnSpc>
                <a:spcPct val="120000"/>
              </a:lnSpc>
              <a:buFont typeface="Arial" panose="020B0604020202020204" pitchFamily="34" charset="0"/>
              <a:buChar char="̶"/>
              <a:defRPr/>
            </a:lvl1pPr>
            <a:lvl2pPr marL="822627" indent="-316395">
              <a:lnSpc>
                <a:spcPct val="120000"/>
              </a:lnSpc>
              <a:defRPr/>
            </a:lvl2pPr>
            <a:lvl3pPr marL="1235206" indent="-316395" defTabSz="321457">
              <a:lnSpc>
                <a:spcPct val="120000"/>
              </a:lnSpc>
              <a:defRPr/>
            </a:lvl3pPr>
            <a:lvl4pPr marL="1637661" indent="-387267" defTabSz="321457">
              <a:lnSpc>
                <a:spcPct val="120000"/>
              </a:lnSpc>
              <a:defRPr/>
            </a:lvl4pPr>
            <a:lvl5pPr marL="2083145" indent="-311333" defTabSz="321457">
              <a:lnSpc>
                <a:spcPct val="120000"/>
              </a:lnSpc>
              <a:buFont typeface="Arial" panose="020B0604020202020204" pitchFamily="34" charset="0"/>
              <a:buChar char="̶"/>
              <a:defRPr/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CCAF6-1686-4743-9124-83F33F1A0EA9}" type="datetime1">
              <a:rPr lang="en-GB" noProof="0" smtClean="0"/>
              <a:t>06/02/2025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86761449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ADBF0-A618-4E69-83BB-0C41E08702AA}" type="datetime1">
              <a:rPr lang="en-GB" noProof="0" smtClean="0"/>
              <a:t>06/02/2025</a:t>
            </a:fld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7105117" y="964630"/>
            <a:ext cx="4429958" cy="4568906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 noProof="0" dirty="0"/>
              <a:t>Photo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587725" y="839787"/>
            <a:ext cx="5936144" cy="4708125"/>
          </a:xfrm>
        </p:spPr>
        <p:txBody>
          <a:bodyPr/>
          <a:lstStyle>
            <a:lvl1pPr defTabSz="321457">
              <a:lnSpc>
                <a:spcPct val="120000"/>
              </a:lnSpc>
              <a:defRPr/>
            </a:lvl1pPr>
            <a:lvl2pPr>
              <a:lnSpc>
                <a:spcPct val="120000"/>
              </a:lnSpc>
              <a:defRPr/>
            </a:lvl2pPr>
            <a:lvl3pPr defTabSz="321457">
              <a:lnSpc>
                <a:spcPct val="120000"/>
              </a:lnSpc>
              <a:defRPr/>
            </a:lvl3pPr>
            <a:lvl4pPr defTabSz="321457">
              <a:lnSpc>
                <a:spcPct val="120000"/>
              </a:lnSpc>
              <a:defRPr/>
            </a:lvl4pPr>
            <a:lvl5pPr defTabSz="321457">
              <a:lnSpc>
                <a:spcPct val="120000"/>
              </a:lnSpc>
              <a:defRPr/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37506027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43E58-CDC3-4782-B82C-4D381C795B98}" type="datetime1">
              <a:rPr lang="en-GB" noProof="0" smtClean="0"/>
              <a:t>06/02/2025</a:t>
            </a:fld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en-GB" noProof="0" smtClean="0"/>
              <a:t>‹#›</a:t>
            </a:fld>
            <a:endParaRPr lang="en-GB" noProof="0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669443" y="964406"/>
            <a:ext cx="10885039" cy="4571438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 noProof="0" dirty="0"/>
              <a:t>Photo</a:t>
            </a:r>
          </a:p>
        </p:txBody>
      </p:sp>
    </p:spTree>
    <p:extLst>
      <p:ext uri="{BB962C8B-B14F-4D97-AF65-F5344CB8AC3E}">
        <p14:creationId xmlns:p14="http://schemas.microsoft.com/office/powerpoint/2010/main" val="3144792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1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FDE995-115B-4905-81FC-FA5B14072F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4D7A66-70A0-46AF-AB7A-BC8C76F66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9B8B17-76D8-4179-BB80-CC06445EA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DBD37-D7DB-4A6B-81D0-E05A2E54F82D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366858070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465D1-804F-429B-83CD-3EFA8410E123}" type="datetime1">
              <a:rPr lang="en-GB" smtClean="0"/>
              <a:t>06/02/2025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Covering Background"/>
          <p:cNvSpPr/>
          <p:nvPr userDrawn="1"/>
        </p:nvSpPr>
        <p:spPr>
          <a:xfrm>
            <a:off x="-1" y="0"/>
            <a:ext cx="12191244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66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-1" y="0"/>
            <a:ext cx="12191244" cy="6858000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 noProof="0" dirty="0"/>
              <a:t>Photo</a:t>
            </a:r>
          </a:p>
        </p:txBody>
      </p:sp>
    </p:spTree>
    <p:extLst>
      <p:ext uri="{BB962C8B-B14F-4D97-AF65-F5344CB8AC3E}">
        <p14:creationId xmlns:p14="http://schemas.microsoft.com/office/powerpoint/2010/main" val="123984138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textbox over pictu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642977" y="0"/>
            <a:ext cx="11549023" cy="5568750"/>
          </a:xfrm>
        </p:spPr>
        <p:txBody>
          <a:bodyPr/>
          <a:lstStyle>
            <a:lvl1pPr marL="60273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BE" noProof="0"/>
              <a:t>Picture</a:t>
            </a:r>
            <a:endParaRPr lang="nl-BE" noProof="0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81384-1200-4D40-BEF0-3A17A1F906F4}" type="datetime1">
              <a:rPr lang="nl-NL" noProof="0" smtClean="0"/>
              <a:t>6-2-2025</a:t>
            </a:fld>
            <a:endParaRPr lang="nl-NL" noProof="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noProof="0" dirty="0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0301F6D1-3E66-4198-8305-F0FF1745CC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2977" y="1892798"/>
            <a:ext cx="4756509" cy="3677906"/>
          </a:xfrm>
          <a:solidFill>
            <a:srgbClr val="1E64C8"/>
          </a:solidFill>
        </p:spPr>
        <p:txBody>
          <a:bodyPr anchor="b" anchorCtr="0">
            <a:noAutofit/>
          </a:bodyPr>
          <a:lstStyle>
            <a:lvl1pPr marL="60273" indent="0">
              <a:buNone/>
              <a:defRPr sz="7031" u="sng" cap="all" baseline="0">
                <a:solidFill>
                  <a:schemeClr val="bg1"/>
                </a:solidFill>
              </a:defRPr>
            </a:lvl1pPr>
            <a:lvl2pPr marL="692026" indent="-439771"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Click to add  text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93378258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blue textbox over pictu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876AD30-96E8-448B-B97A-24B00ADE12C5}"/>
              </a:ext>
            </a:extLst>
          </p:cNvPr>
          <p:cNvSpPr/>
          <p:nvPr userDrawn="1"/>
        </p:nvSpPr>
        <p:spPr>
          <a:xfrm>
            <a:off x="642977" y="0"/>
            <a:ext cx="11549023" cy="5553563"/>
          </a:xfrm>
          <a:prstGeom prst="rect">
            <a:avLst/>
          </a:prstGeom>
          <a:solidFill>
            <a:srgbClr val="1E64C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266" noProof="0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642977" y="0"/>
            <a:ext cx="11549023" cy="5568750"/>
          </a:xfrm>
        </p:spPr>
        <p:txBody>
          <a:bodyPr/>
          <a:lstStyle>
            <a:lvl1pPr marL="60273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BE" noProof="0"/>
              <a:t>Picture</a:t>
            </a:r>
            <a:endParaRPr lang="nl-BE" noProof="0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81384-1200-4D40-BEF0-3A17A1F906F4}" type="datetime1">
              <a:rPr lang="nl-NL" noProof="0" smtClean="0"/>
              <a:t>6-2-2025</a:t>
            </a:fld>
            <a:endParaRPr lang="nl-NL" noProof="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noProof="0" dirty="0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0301F6D1-3E66-4198-8305-F0FF1745CC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2976" y="711283"/>
            <a:ext cx="5453024" cy="4857467"/>
          </a:xfrm>
          <a:solidFill>
            <a:srgbClr val="E9F0FA"/>
          </a:solidFill>
        </p:spPr>
        <p:txBody>
          <a:bodyPr>
            <a:normAutofit/>
          </a:bodyPr>
          <a:lstStyle>
            <a:lvl1pPr marL="60273" indent="0">
              <a:buNone/>
              <a:defRPr sz="3797" u="sng" cap="all" baseline="0">
                <a:solidFill>
                  <a:srgbClr val="1E64C8"/>
                </a:solidFill>
              </a:defRPr>
            </a:lvl1pPr>
            <a:lvl2pPr marL="692026" indent="-439771">
              <a:defRPr>
                <a:solidFill>
                  <a:srgbClr val="1E64C8"/>
                </a:solidFill>
              </a:defRPr>
            </a:lvl2pPr>
            <a:lvl3pPr>
              <a:defRPr>
                <a:solidFill>
                  <a:srgbClr val="1E64C8"/>
                </a:solidFill>
              </a:defRPr>
            </a:lvl3pPr>
            <a:lvl4pPr>
              <a:defRPr>
                <a:solidFill>
                  <a:srgbClr val="1E64C8"/>
                </a:solidFill>
              </a:defRPr>
            </a:lvl4pPr>
            <a:lvl5pPr>
              <a:defRPr>
                <a:solidFill>
                  <a:srgbClr val="1E64C8"/>
                </a:solidFill>
              </a:defRPr>
            </a:lvl5pPr>
          </a:lstStyle>
          <a:p>
            <a:pPr lvl="0"/>
            <a:r>
              <a:rPr lang="en-GB" noProof="0"/>
              <a:t>Click to add text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9616706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642977" y="979594"/>
            <a:ext cx="11549023" cy="4573969"/>
          </a:xfrm>
          <a:prstGeom prst="rect">
            <a:avLst/>
          </a:prstGeom>
          <a:solidFill>
            <a:srgbClr val="1E6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66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907842" y="1225716"/>
            <a:ext cx="5214693" cy="4056750"/>
          </a:xfrm>
        </p:spPr>
        <p:txBody>
          <a:bodyPr anchor="t" anchorCtr="0">
            <a:noAutofit/>
          </a:bodyPr>
          <a:lstStyle>
            <a:lvl1pPr algn="l">
              <a:lnSpc>
                <a:spcPts val="2461"/>
              </a:lnSpc>
              <a:defRPr sz="1758" u="none" cap="none" baseline="0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  <a:latin typeface="+mn-lt"/>
              </a:defRPr>
            </a:lvl1pPr>
          </a:lstStyle>
          <a:p>
            <a:r>
              <a:rPr lang="en-GB" noProof="0" dirty="0"/>
              <a:t>Click to add presenters </a:t>
            </a:r>
            <a:r>
              <a:rPr lang="en-GB" noProof="0"/>
              <a:t>contact data</a:t>
            </a:r>
            <a:endParaRPr lang="en-GB" noProof="0" dirty="0"/>
          </a:p>
        </p:txBody>
      </p:sp>
      <p:sp>
        <p:nvSpPr>
          <p:cNvPr id="8" name="Titles positoning box" hidden="1"/>
          <p:cNvSpPr/>
          <p:nvPr userDrawn="1"/>
        </p:nvSpPr>
        <p:spPr>
          <a:xfrm>
            <a:off x="964465" y="1285875"/>
            <a:ext cx="10555957" cy="4218581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66"/>
          </a:p>
        </p:txBody>
      </p:sp>
      <p:sp>
        <p:nvSpPr>
          <p:cNvPr id="11" name="Tijdelijke aanduiding voor tekst 4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6480395" y="2176874"/>
            <a:ext cx="5103311" cy="1530532"/>
          </a:xfrm>
        </p:spPr>
        <p:txBody>
          <a:bodyPr>
            <a:normAutofit/>
          </a:bodyPr>
          <a:lstStyle>
            <a:lvl1pPr>
              <a:lnSpc>
                <a:spcPts val="2461"/>
              </a:lnSpc>
              <a:defRPr sz="1687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add social media names</a:t>
            </a:r>
            <a:endParaRPr lang="nl-NL" dirty="0"/>
          </a:p>
        </p:txBody>
      </p:sp>
      <p:pic>
        <p:nvPicPr>
          <p:cNvPr id="9" name="Afbeelding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51" y="0"/>
            <a:ext cx="2938959" cy="97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013512"/>
      </p:ext>
    </p:extLst>
  </p:cSld>
  <p:clrMapOvr>
    <a:masterClrMapping/>
  </p:clrMapOvr>
  <p:hf sldNum="0"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1"/>
              <a:t>Click to edit Master subtitle style</a:t>
            </a:r>
            <a:endParaRPr lang="en-GB" noProof="1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CD8A8B-D833-43B2-8A15-E31924937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8DF881-1729-46C6-B143-98A9035C2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842777-4AC5-4300-AB7B-5E659E433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1E294-1A41-43BA-B8A2-79E52D600171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2DDBE24-A294-BF87-875D-D5B629F7C35D}"/>
              </a:ext>
            </a:extLst>
          </p:cNvPr>
          <p:cNvGrpSpPr/>
          <p:nvPr userDrawn="1"/>
        </p:nvGrpSpPr>
        <p:grpSpPr>
          <a:xfrm>
            <a:off x="4535097" y="6343778"/>
            <a:ext cx="3121806" cy="447110"/>
            <a:chOff x="8844309" y="358006"/>
            <a:chExt cx="3121806" cy="447110"/>
          </a:xfrm>
        </p:grpSpPr>
        <p:grpSp>
          <p:nvGrpSpPr>
            <p:cNvPr id="8" name="组合 2">
              <a:extLst>
                <a:ext uri="{FF2B5EF4-FFF2-40B4-BE49-F238E27FC236}">
                  <a16:creationId xmlns:a16="http://schemas.microsoft.com/office/drawing/2014/main" id="{C6F75CC4-28FC-8F8D-862B-A8EDCCC12924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0" name="TextBox 15">
                <a:extLst>
                  <a:ext uri="{FF2B5EF4-FFF2-40B4-BE49-F238E27FC236}">
                    <a16:creationId xmlns:a16="http://schemas.microsoft.com/office/drawing/2014/main" id="{EFE92910-9082-8922-9789-7F1056AEB13E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11" name="直线连接符 9">
                <a:extLst>
                  <a:ext uri="{FF2B5EF4-FFF2-40B4-BE49-F238E27FC236}">
                    <a16:creationId xmlns:a16="http://schemas.microsoft.com/office/drawing/2014/main" id="{81DFA36F-16DF-0D56-8272-0AA9A7ECBB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1CF3A6E-5E9E-085E-A767-94D21A89E7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5320351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DA50B3-DB7D-43AC-BD98-9FFFC1CB7C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54CFB8-E83B-47D2-98D2-3A837222E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464E19-DEB8-43B1-96EA-25725C406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DF9E1-F9F2-4B59-83E0-144CC79103B2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376468705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1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FDE995-115B-4905-81FC-FA5B14072F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4D7A66-70A0-46AF-AB7A-BC8C76F66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9B8B17-76D8-4179-BB80-CC06445EA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DBD37-D7DB-4A6B-81D0-E05A2E54F82D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7027371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7982B7E-264F-47DA-A5C3-046877735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56EA5EE-8390-4E11-AB7A-701A28739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31285E4-2DBB-4CDA-BBEE-48488C5F4F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263BA-C278-423E-9A51-E70B4C4031CA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64750513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FE3CC22-479B-4E73-BBA6-68C57DA3A8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1261478-41ED-44D4-9AEC-678FC99E5D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ABD5DC0-4D43-43CC-9BC3-D2E142B1B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7B7B8-241A-4512-BEBE-B0DE61591653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326021416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C1DB19D-8F61-42EE-ACB0-D8DAEA36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D44769F-AA9B-4099-BF7C-63444DABF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A72D73B-5B01-4A98-BCD4-73C0F5E5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141549-CCC8-4C3D-AAB3-5D1869E0BA30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801347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7982B7E-264F-47DA-A5C3-046877735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56EA5EE-8390-4E11-AB7A-701A28739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31285E4-2DBB-4CDA-BBEE-48488C5F4F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263BA-C278-423E-9A51-E70B4C4031CA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58418548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90D63D1-2E35-40A2-B6AE-AE1A1AAE8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806FE33-3541-4280-85D1-10B3EA56DF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C6EFC58-0368-4F9A-96C6-AEAFF522C1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60742D-7CB4-46D6-A25F-B8EF2E42E028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85709220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1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CD92EC0-DC7B-4894-A2B6-534F2F104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0EA1CDF-B3BC-4381-A5C9-221E7C194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CEE8458-8DAF-4480-9D16-8BCEF86F2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E28DD3-D59B-4B56-9A39-B49597FA9D23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407209768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1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628E4B3-DDA3-483B-9191-45054628E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C7A7960-F7B1-415C-8C96-C587B16A0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6FD0C6D-E486-4B57-9DD1-1AAE8A623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F03FFC-48AC-4E15-93DB-F1F922D2F071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321666534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A36138-7939-4B5A-A39A-D7824B36ED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059BFA-F81D-4D79-BCA6-642B3C174B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C3A022-4F96-4256-84DE-8E0A40F894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60E82E-607C-4DEB-A251-0D824292BB0B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850595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41E47-931A-4A55-93F7-7A1108580E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33FE8E-9DBD-47DC-A080-94EB84C6A7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A90890-2D0C-4C09-813A-AB03AB12A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F108B-E68C-45DC-A0EA-C457F4CCAC78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3158082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FE3CC22-479B-4E73-BBA6-68C57DA3A8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1261478-41ED-44D4-9AEC-678FC99E5D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ABD5DC0-4D43-43CC-9BC3-D2E142B1B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7B7B8-241A-4512-BEBE-B0DE61591653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0253005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C1DB19D-8F61-42EE-ACB0-D8DAEA36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D44769F-AA9B-4099-BF7C-63444DABF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A72D73B-5B01-4A98-BCD4-73C0F5E5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141549-CCC8-4C3D-AAB3-5D1869E0BA30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6443615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90D63D1-2E35-40A2-B6AE-AE1A1AAE8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806FE33-3541-4280-85D1-10B3EA56DF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C6EFC58-0368-4F9A-96C6-AEAFF522C1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60742D-7CB4-46D6-A25F-B8EF2E42E028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16561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1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CD92EC0-DC7B-4894-A2B6-534F2F104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0EA1CDF-B3BC-4381-A5C9-221E7C194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CEE8458-8DAF-4480-9D16-8BCEF86F2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E28DD3-D59B-4B56-9A39-B49597FA9D23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893297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1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628E4B3-DDA3-483B-9191-45054628E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C7A7960-F7B1-415C-8C96-C587B16A0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6FD0C6D-E486-4B57-9DD1-1AAE8A623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F03FFC-48AC-4E15-93DB-F1F922D2F071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3373000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4BD6BF11-583A-4AE9-A7F5-E74CB5B8CAE7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6334146E-EA11-4A82-A6D2-B20C9385F1D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03DF8B-F00C-49CB-ACCC-5FD5E66A7F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20000"/>
              </a:spcBef>
              <a:buClr>
                <a:schemeClr val="hlink"/>
              </a:buClr>
              <a:defRPr sz="1200">
                <a:solidFill>
                  <a:srgbClr val="89898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anose="02010600030101010101" pitchFamily="2" charset="-122"/>
                <a:cs typeface="+mn-cs"/>
              </a:defRPr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4286EB-C9F1-4AE6-B04D-612D6A4A3F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20000"/>
              </a:spcBef>
              <a:buClr>
                <a:schemeClr val="hlink"/>
              </a:buClr>
              <a:defRPr sz="1200">
                <a:solidFill>
                  <a:srgbClr val="89898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anose="02010600030101010101" pitchFamily="2" charset="-122"/>
                <a:cs typeface="+mn-cs"/>
              </a:defRPr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6FCA8D-170E-43D0-B592-4D0FC72446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20000"/>
              </a:spcBef>
              <a:buClr>
                <a:schemeClr val="hlink"/>
              </a:buClr>
              <a:defRPr sz="1200">
                <a:solidFill>
                  <a:srgbClr val="89898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anose="02010600030101010101" pitchFamily="2" charset="-122"/>
                <a:cs typeface="+mn-cs"/>
              </a:defRPr>
            </a:lvl1pPr>
          </a:lstStyle>
          <a:p>
            <a:pPr>
              <a:defRPr/>
            </a:pPr>
            <a:fld id="{BCC83D88-08EB-4C4A-9BB6-0F12B6DE8D0D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684375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727" r:id="rId1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7726" y="839787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863577" y="6292057"/>
            <a:ext cx="16158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4BA3CA-1064-434F-B179-AB3B0298C0D6}" type="datetime1">
              <a:rPr lang="en-GB" noProof="0" smtClean="0"/>
              <a:t>06/02/2025</a:t>
            </a:fld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88740" y="6324204"/>
            <a:ext cx="5873958" cy="3079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62754" y="6292057"/>
            <a:ext cx="6482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E64C8"/>
                </a:solidFill>
              </a:defRPr>
            </a:lvl1pPr>
          </a:lstStyle>
          <a:p>
            <a:fld id="{7AE184E0-0BD4-4705-A12B-9B71DDE63301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7" name="Title positioning box" hidden="1"/>
          <p:cNvSpPr/>
          <p:nvPr userDrawn="1"/>
        </p:nvSpPr>
        <p:spPr>
          <a:xfrm>
            <a:off x="652023" y="258187"/>
            <a:ext cx="10885039" cy="325997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66"/>
          </a:p>
        </p:txBody>
      </p:sp>
      <p:sp>
        <p:nvSpPr>
          <p:cNvPr id="8" name="Text positoning box" hidden="1"/>
          <p:cNvSpPr/>
          <p:nvPr userDrawn="1"/>
        </p:nvSpPr>
        <p:spPr>
          <a:xfrm>
            <a:off x="652023" y="1113750"/>
            <a:ext cx="5786791" cy="4429688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66"/>
          </a:p>
        </p:txBody>
      </p:sp>
      <p:sp>
        <p:nvSpPr>
          <p:cNvPr id="9" name="Logo positioning box" hidden="1"/>
          <p:cNvSpPr/>
          <p:nvPr userDrawn="1"/>
        </p:nvSpPr>
        <p:spPr>
          <a:xfrm flipV="1">
            <a:off x="653103" y="5539811"/>
            <a:ext cx="10883960" cy="995873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66"/>
          </a:p>
        </p:txBody>
      </p:sp>
      <p:sp>
        <p:nvSpPr>
          <p:cNvPr id="12" name="Text positoning box" hidden="1"/>
          <p:cNvSpPr/>
          <p:nvPr userDrawn="1"/>
        </p:nvSpPr>
        <p:spPr>
          <a:xfrm>
            <a:off x="6449530" y="1113750"/>
            <a:ext cx="642977" cy="4429688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66"/>
          </a:p>
        </p:txBody>
      </p:sp>
      <p:sp>
        <p:nvSpPr>
          <p:cNvPr id="13" name="Text positoning box" hidden="1"/>
          <p:cNvSpPr/>
          <p:nvPr userDrawn="1"/>
        </p:nvSpPr>
        <p:spPr>
          <a:xfrm>
            <a:off x="7101553" y="953691"/>
            <a:ext cx="4435509" cy="4589747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66"/>
          </a:p>
        </p:txBody>
      </p:sp>
    </p:spTree>
    <p:extLst>
      <p:ext uri="{BB962C8B-B14F-4D97-AF65-F5344CB8AC3E}">
        <p14:creationId xmlns:p14="http://schemas.microsoft.com/office/powerpoint/2010/main" val="914856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</p:sldLayoutIdLst>
  <p:hf hdr="0" ftr="0" dt="0"/>
  <p:txStyles>
    <p:titleStyle>
      <a:lvl1pPr algn="l" defTabSz="914289" rtl="0" eaLnBrk="1" latinLnBrk="0" hangingPunct="1">
        <a:lnSpc>
          <a:spcPct val="90000"/>
        </a:lnSpc>
        <a:spcBef>
          <a:spcPct val="0"/>
        </a:spcBef>
        <a:buNone/>
        <a:defRPr sz="3797" u="sng" kern="1200" cap="all" baseline="0">
          <a:solidFill>
            <a:srgbClr val="1E64C8"/>
          </a:solidFill>
          <a:uFill>
            <a:solidFill>
              <a:srgbClr val="1E64C8"/>
            </a:solidFill>
          </a:uFill>
          <a:latin typeface="+mj-lt"/>
          <a:ea typeface="+mj-ea"/>
          <a:cs typeface="+mj-cs"/>
        </a:defRPr>
      </a:lvl1pPr>
    </p:titleStyle>
    <p:bodyStyle>
      <a:lvl1pPr marL="0" indent="0" algn="l" defTabSz="914289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None/>
        <a:defRPr sz="3375" kern="1200">
          <a:solidFill>
            <a:schemeClr val="tx1"/>
          </a:solidFill>
          <a:latin typeface="+mn-lt"/>
          <a:ea typeface="+mn-ea"/>
          <a:cs typeface="+mn-cs"/>
        </a:defRPr>
      </a:lvl1pPr>
      <a:lvl2pPr marL="321457" indent="-253116" algn="l" defTabSz="321457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Char char="̶"/>
        <a:tabLst/>
        <a:defRPr sz="3375" kern="1200">
          <a:solidFill>
            <a:schemeClr val="tx1"/>
          </a:solidFill>
          <a:latin typeface="+mn-lt"/>
          <a:ea typeface="+mn-ea"/>
          <a:cs typeface="+mn-cs"/>
        </a:defRPr>
      </a:lvl2pPr>
      <a:lvl3pPr marL="632869" indent="-322574" algn="l" defTabSz="914289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Char char="‒"/>
        <a:defRPr sz="3375" kern="1200">
          <a:solidFill>
            <a:schemeClr val="tx1"/>
          </a:solidFill>
          <a:latin typeface="+mn-lt"/>
          <a:ea typeface="+mn-ea"/>
          <a:cs typeface="+mn-cs"/>
        </a:defRPr>
      </a:lvl3pPr>
      <a:lvl4pPr marL="1013483" indent="-380615" algn="l" defTabSz="914289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Char char="‒"/>
        <a:defRPr sz="3375" kern="1200">
          <a:solidFill>
            <a:schemeClr val="tx1"/>
          </a:solidFill>
          <a:latin typeface="+mn-lt"/>
          <a:ea typeface="+mn-ea"/>
          <a:cs typeface="+mn-cs"/>
        </a:defRPr>
      </a:lvl4pPr>
      <a:lvl5pPr marL="1828289" indent="-814805" algn="l" defTabSz="914289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None/>
        <a:defRPr sz="3375" kern="1200">
          <a:solidFill>
            <a:schemeClr val="tx1"/>
          </a:solidFill>
          <a:latin typeface="+mn-lt"/>
          <a:ea typeface="+mn-ea"/>
          <a:cs typeface="+mn-cs"/>
        </a:defRPr>
      </a:lvl5pPr>
      <a:lvl6pPr marL="2514295" indent="-228572" algn="l" defTabSz="9142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39" indent="-228572" algn="l" defTabSz="9142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83" indent="-228572" algn="l" defTabSz="9142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28" indent="-228572" algn="l" defTabSz="9142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4" algn="l" defTabSz="9142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9" algn="l" defTabSz="9142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3" algn="l" defTabSz="9142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7" algn="l" defTabSz="9142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3" algn="l" defTabSz="9142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67" algn="l" defTabSz="9142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1" algn="l" defTabSz="9142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56" algn="l" defTabSz="9142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7726" y="839787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863577" y="6292057"/>
            <a:ext cx="16158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4BA3CA-1064-434F-B179-AB3B0298C0D6}" type="datetime1">
              <a:rPr lang="en-GB" noProof="0" smtClean="0"/>
              <a:t>06/02/2025</a:t>
            </a:fld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88740" y="6324204"/>
            <a:ext cx="5873958" cy="3079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62754" y="6292057"/>
            <a:ext cx="6482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E64C8"/>
                </a:solidFill>
              </a:defRPr>
            </a:lvl1pPr>
          </a:lstStyle>
          <a:p>
            <a:fld id="{7AE184E0-0BD4-4705-A12B-9B71DDE63301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7" name="Title positioning box" hidden="1"/>
          <p:cNvSpPr/>
          <p:nvPr userDrawn="1"/>
        </p:nvSpPr>
        <p:spPr>
          <a:xfrm>
            <a:off x="652023" y="258187"/>
            <a:ext cx="10885039" cy="325997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66"/>
          </a:p>
        </p:txBody>
      </p:sp>
      <p:sp>
        <p:nvSpPr>
          <p:cNvPr id="8" name="Text positoning box" hidden="1"/>
          <p:cNvSpPr/>
          <p:nvPr userDrawn="1"/>
        </p:nvSpPr>
        <p:spPr>
          <a:xfrm>
            <a:off x="652023" y="1113750"/>
            <a:ext cx="5786791" cy="4429688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66"/>
          </a:p>
        </p:txBody>
      </p:sp>
      <p:sp>
        <p:nvSpPr>
          <p:cNvPr id="9" name="Logo positioning box" hidden="1"/>
          <p:cNvSpPr/>
          <p:nvPr userDrawn="1"/>
        </p:nvSpPr>
        <p:spPr>
          <a:xfrm flipV="1">
            <a:off x="653103" y="5539811"/>
            <a:ext cx="10883960" cy="995873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66"/>
          </a:p>
        </p:txBody>
      </p:sp>
      <p:sp>
        <p:nvSpPr>
          <p:cNvPr id="12" name="Text positoning box" hidden="1"/>
          <p:cNvSpPr/>
          <p:nvPr userDrawn="1"/>
        </p:nvSpPr>
        <p:spPr>
          <a:xfrm>
            <a:off x="6449530" y="1113750"/>
            <a:ext cx="642977" cy="4429688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66"/>
          </a:p>
        </p:txBody>
      </p:sp>
      <p:sp>
        <p:nvSpPr>
          <p:cNvPr id="13" name="Text positoning box" hidden="1"/>
          <p:cNvSpPr/>
          <p:nvPr userDrawn="1"/>
        </p:nvSpPr>
        <p:spPr>
          <a:xfrm>
            <a:off x="7101553" y="953691"/>
            <a:ext cx="4435509" cy="4589747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66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C3F08AB-092F-11D4-89A3-8C594FC10941}"/>
              </a:ext>
            </a:extLst>
          </p:cNvPr>
          <p:cNvGrpSpPr/>
          <p:nvPr userDrawn="1"/>
        </p:nvGrpSpPr>
        <p:grpSpPr>
          <a:xfrm>
            <a:off x="4535097" y="6343778"/>
            <a:ext cx="3121806" cy="447110"/>
            <a:chOff x="8844309" y="358006"/>
            <a:chExt cx="3121806" cy="447110"/>
          </a:xfrm>
        </p:grpSpPr>
        <p:grpSp>
          <p:nvGrpSpPr>
            <p:cNvPr id="21" name="组合 2">
              <a:extLst>
                <a:ext uri="{FF2B5EF4-FFF2-40B4-BE49-F238E27FC236}">
                  <a16:creationId xmlns:a16="http://schemas.microsoft.com/office/drawing/2014/main" id="{309B656E-AB72-7E17-084C-DCBA9C241291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23" name="TextBox 15">
                <a:extLst>
                  <a:ext uri="{FF2B5EF4-FFF2-40B4-BE49-F238E27FC236}">
                    <a16:creationId xmlns:a16="http://schemas.microsoft.com/office/drawing/2014/main" id="{18D42F97-84A1-E737-A780-0F4A960DBD11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kumimoji="0" lang="en-US" altLang="zh-CN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kumimoji="0" lang="en-US" altLang="zh-CN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</a:rPr>
                  <a:t> </a:t>
                </a:r>
                <a:endPara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kumimoji="0" lang="en-US" altLang="zh-CN" sz="1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kumimoji="0" lang="en-US" altLang="zh-CN" sz="1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</a:rPr>
                  <a:t>Series</a:t>
                </a:r>
                <a:endParaRPr kumimoji="0" lang="en-GB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24" name="直线连接符 9">
                <a:extLst>
                  <a:ext uri="{FF2B5EF4-FFF2-40B4-BE49-F238E27FC236}">
                    <a16:creationId xmlns:a16="http://schemas.microsoft.com/office/drawing/2014/main" id="{60AFA1CF-9633-32E2-9CD1-529C90F312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noFill/>
              <a:ln w="12700" cap="flat" cmpd="sng" algn="ctr">
                <a:solidFill>
                  <a:srgbClr val="323F50"/>
                </a:solidFill>
                <a:prstDash val="solid"/>
                <a:miter lim="800000"/>
              </a:ln>
              <a:effectLst/>
            </p:spPr>
          </p:cxnSp>
        </p:grp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EACEA417-6C33-AA5F-A321-08D028D051C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73504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</p:sldLayoutIdLst>
  <p:hf hdr="0" ftr="0" dt="0"/>
  <p:txStyles>
    <p:titleStyle>
      <a:lvl1pPr algn="l" defTabSz="914289" rtl="0" eaLnBrk="1" latinLnBrk="0" hangingPunct="1">
        <a:lnSpc>
          <a:spcPct val="90000"/>
        </a:lnSpc>
        <a:spcBef>
          <a:spcPct val="0"/>
        </a:spcBef>
        <a:buNone/>
        <a:defRPr sz="3797" u="sng" kern="1200" cap="all" baseline="0">
          <a:solidFill>
            <a:srgbClr val="1E64C8"/>
          </a:solidFill>
          <a:uFill>
            <a:solidFill>
              <a:srgbClr val="1E64C8"/>
            </a:solidFill>
          </a:uFill>
          <a:latin typeface="+mj-lt"/>
          <a:ea typeface="+mj-ea"/>
          <a:cs typeface="+mj-cs"/>
        </a:defRPr>
      </a:lvl1pPr>
    </p:titleStyle>
    <p:bodyStyle>
      <a:lvl1pPr marL="0" indent="0" algn="l" defTabSz="914289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None/>
        <a:defRPr sz="3375" kern="1200">
          <a:solidFill>
            <a:schemeClr val="tx1"/>
          </a:solidFill>
          <a:latin typeface="+mn-lt"/>
          <a:ea typeface="+mn-ea"/>
          <a:cs typeface="+mn-cs"/>
        </a:defRPr>
      </a:lvl1pPr>
      <a:lvl2pPr marL="321457" indent="-253116" algn="l" defTabSz="321457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Char char="̶"/>
        <a:tabLst/>
        <a:defRPr sz="3375" kern="1200">
          <a:solidFill>
            <a:schemeClr val="tx1"/>
          </a:solidFill>
          <a:latin typeface="+mn-lt"/>
          <a:ea typeface="+mn-ea"/>
          <a:cs typeface="+mn-cs"/>
        </a:defRPr>
      </a:lvl2pPr>
      <a:lvl3pPr marL="632869" indent="-322574" algn="l" defTabSz="914289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Char char="‒"/>
        <a:defRPr sz="3375" kern="1200">
          <a:solidFill>
            <a:schemeClr val="tx1"/>
          </a:solidFill>
          <a:latin typeface="+mn-lt"/>
          <a:ea typeface="+mn-ea"/>
          <a:cs typeface="+mn-cs"/>
        </a:defRPr>
      </a:lvl3pPr>
      <a:lvl4pPr marL="1013483" indent="-380615" algn="l" defTabSz="914289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Char char="‒"/>
        <a:defRPr sz="3375" kern="1200">
          <a:solidFill>
            <a:schemeClr val="tx1"/>
          </a:solidFill>
          <a:latin typeface="+mn-lt"/>
          <a:ea typeface="+mn-ea"/>
          <a:cs typeface="+mn-cs"/>
        </a:defRPr>
      </a:lvl4pPr>
      <a:lvl5pPr marL="1828289" indent="-814805" algn="l" defTabSz="914289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None/>
        <a:defRPr sz="3375" kern="1200">
          <a:solidFill>
            <a:schemeClr val="tx1"/>
          </a:solidFill>
          <a:latin typeface="+mn-lt"/>
          <a:ea typeface="+mn-ea"/>
          <a:cs typeface="+mn-cs"/>
        </a:defRPr>
      </a:lvl5pPr>
      <a:lvl6pPr marL="2514295" indent="-228572" algn="l" defTabSz="9142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39" indent="-228572" algn="l" defTabSz="9142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83" indent="-228572" algn="l" defTabSz="9142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28" indent="-228572" algn="l" defTabSz="9142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4" algn="l" defTabSz="9142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9" algn="l" defTabSz="9142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3" algn="l" defTabSz="9142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7" algn="l" defTabSz="9142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3" algn="l" defTabSz="9142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67" algn="l" defTabSz="9142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1" algn="l" defTabSz="9142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56" algn="l" defTabSz="9142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4BD6BF11-583A-4AE9-A7F5-E74CB5B8CAE7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6334146E-EA11-4A82-A6D2-B20C9385F1D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03DF8B-F00C-49CB-ACCC-5FD5E66A7F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20000"/>
              </a:spcBef>
              <a:buClr>
                <a:schemeClr val="hlink"/>
              </a:buClr>
              <a:defRPr sz="1200">
                <a:solidFill>
                  <a:srgbClr val="89898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anose="02010600030101010101" pitchFamily="2" charset="-122"/>
                <a:cs typeface="+mn-cs"/>
              </a:defRPr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4286EB-C9F1-4AE6-B04D-612D6A4A3F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20000"/>
              </a:spcBef>
              <a:buClr>
                <a:schemeClr val="hlink"/>
              </a:buClr>
              <a:defRPr sz="1200">
                <a:solidFill>
                  <a:srgbClr val="89898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anose="02010600030101010101" pitchFamily="2" charset="-122"/>
                <a:cs typeface="+mn-cs"/>
              </a:defRPr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6FCA8D-170E-43D0-B592-4D0FC72446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20000"/>
              </a:spcBef>
              <a:buClr>
                <a:schemeClr val="hlink"/>
              </a:buClr>
              <a:defRPr sz="1200">
                <a:solidFill>
                  <a:srgbClr val="89898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anose="02010600030101010101" pitchFamily="2" charset="-122"/>
                <a:cs typeface="+mn-cs"/>
              </a:defRPr>
            </a:lvl1pPr>
          </a:lstStyle>
          <a:p>
            <a:pPr>
              <a:defRPr/>
            </a:pPr>
            <a:fld id="{BCC83D88-08EB-4C4A-9BB6-0F12B6DE8D0D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421214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40.png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1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17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17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17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1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17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image" Target="../media/image11.emf"/><Relationship Id="rId7" Type="http://schemas.openxmlformats.org/officeDocument/2006/relationships/image" Target="../media/image15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4.emf"/><Relationship Id="rId5" Type="http://schemas.openxmlformats.org/officeDocument/2006/relationships/image" Target="../media/image13.emf"/><Relationship Id="rId10" Type="http://schemas.openxmlformats.org/officeDocument/2006/relationships/image" Target="../media/image18.emf"/><Relationship Id="rId4" Type="http://schemas.openxmlformats.org/officeDocument/2006/relationships/image" Target="../media/image12.emf"/><Relationship Id="rId9" Type="http://schemas.openxmlformats.org/officeDocument/2006/relationships/image" Target="../media/image17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image" Target="../media/image19.emf"/><Relationship Id="rId7" Type="http://schemas.openxmlformats.org/officeDocument/2006/relationships/image" Target="../media/image14.emf"/><Relationship Id="rId12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emf"/><Relationship Id="rId11" Type="http://schemas.openxmlformats.org/officeDocument/2006/relationships/image" Target="../media/image18.emf"/><Relationship Id="rId5" Type="http://schemas.openxmlformats.org/officeDocument/2006/relationships/image" Target="../media/image12.emf"/><Relationship Id="rId10" Type="http://schemas.openxmlformats.org/officeDocument/2006/relationships/image" Target="../media/image17.emf"/><Relationship Id="rId4" Type="http://schemas.openxmlformats.org/officeDocument/2006/relationships/image" Target="../media/image11.emf"/><Relationship Id="rId9" Type="http://schemas.openxmlformats.org/officeDocument/2006/relationships/image" Target="../media/image16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image" Target="../media/image19.emf"/><Relationship Id="rId7" Type="http://schemas.openxmlformats.org/officeDocument/2006/relationships/image" Target="../media/image13.emf"/><Relationship Id="rId12" Type="http://schemas.openxmlformats.org/officeDocument/2006/relationships/image" Target="../media/image18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emf"/><Relationship Id="rId11" Type="http://schemas.openxmlformats.org/officeDocument/2006/relationships/image" Target="../media/image17.emf"/><Relationship Id="rId5" Type="http://schemas.openxmlformats.org/officeDocument/2006/relationships/image" Target="../media/image11.emf"/><Relationship Id="rId10" Type="http://schemas.openxmlformats.org/officeDocument/2006/relationships/image" Target="../media/image16.emf"/><Relationship Id="rId4" Type="http://schemas.openxmlformats.org/officeDocument/2006/relationships/image" Target="../media/image20.jpeg"/><Relationship Id="rId9" Type="http://schemas.openxmlformats.org/officeDocument/2006/relationships/image" Target="../media/image15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image" Target="../media/image19.emf"/><Relationship Id="rId7" Type="http://schemas.openxmlformats.org/officeDocument/2006/relationships/image" Target="../media/image13.emf"/><Relationship Id="rId12" Type="http://schemas.openxmlformats.org/officeDocument/2006/relationships/image" Target="../media/image18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emf"/><Relationship Id="rId11" Type="http://schemas.openxmlformats.org/officeDocument/2006/relationships/image" Target="../media/image17.emf"/><Relationship Id="rId5" Type="http://schemas.openxmlformats.org/officeDocument/2006/relationships/image" Target="../media/image11.emf"/><Relationship Id="rId10" Type="http://schemas.openxmlformats.org/officeDocument/2006/relationships/image" Target="../media/image16.emf"/><Relationship Id="rId4" Type="http://schemas.openxmlformats.org/officeDocument/2006/relationships/image" Target="../media/image20.jpeg"/><Relationship Id="rId9" Type="http://schemas.openxmlformats.org/officeDocument/2006/relationships/image" Target="../media/image15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13" Type="http://schemas.openxmlformats.org/officeDocument/2006/relationships/image" Target="../media/image21.emf"/><Relationship Id="rId18" Type="http://schemas.openxmlformats.org/officeDocument/2006/relationships/image" Target="../media/image26.emf"/><Relationship Id="rId3" Type="http://schemas.openxmlformats.org/officeDocument/2006/relationships/image" Target="../media/image19.emf"/><Relationship Id="rId7" Type="http://schemas.openxmlformats.org/officeDocument/2006/relationships/image" Target="../media/image13.emf"/><Relationship Id="rId12" Type="http://schemas.openxmlformats.org/officeDocument/2006/relationships/image" Target="../media/image18.emf"/><Relationship Id="rId17" Type="http://schemas.openxmlformats.org/officeDocument/2006/relationships/image" Target="../media/image25.emf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24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emf"/><Relationship Id="rId11" Type="http://schemas.openxmlformats.org/officeDocument/2006/relationships/image" Target="../media/image17.emf"/><Relationship Id="rId5" Type="http://schemas.openxmlformats.org/officeDocument/2006/relationships/image" Target="../media/image11.emf"/><Relationship Id="rId15" Type="http://schemas.openxmlformats.org/officeDocument/2006/relationships/image" Target="../media/image23.emf"/><Relationship Id="rId10" Type="http://schemas.openxmlformats.org/officeDocument/2006/relationships/image" Target="../media/image16.emf"/><Relationship Id="rId4" Type="http://schemas.openxmlformats.org/officeDocument/2006/relationships/image" Target="../media/image20.jpeg"/><Relationship Id="rId9" Type="http://schemas.openxmlformats.org/officeDocument/2006/relationships/image" Target="../media/image15.emf"/><Relationship Id="rId14" Type="http://schemas.openxmlformats.org/officeDocument/2006/relationships/image" Target="../media/image22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13" Type="http://schemas.openxmlformats.org/officeDocument/2006/relationships/image" Target="../media/image18.emf"/><Relationship Id="rId18" Type="http://schemas.openxmlformats.org/officeDocument/2006/relationships/image" Target="../media/image25.emf"/><Relationship Id="rId3" Type="http://schemas.openxmlformats.org/officeDocument/2006/relationships/image" Target="../media/image19.emf"/><Relationship Id="rId7" Type="http://schemas.openxmlformats.org/officeDocument/2006/relationships/image" Target="../media/image12.emf"/><Relationship Id="rId12" Type="http://schemas.openxmlformats.org/officeDocument/2006/relationships/image" Target="../media/image17.emf"/><Relationship Id="rId17" Type="http://schemas.openxmlformats.org/officeDocument/2006/relationships/image" Target="../media/image24.emf"/><Relationship Id="rId2" Type="http://schemas.openxmlformats.org/officeDocument/2006/relationships/notesSlide" Target="../notesSlides/notesSlide18.xml"/><Relationship Id="rId16" Type="http://schemas.openxmlformats.org/officeDocument/2006/relationships/image" Target="../media/image23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emf"/><Relationship Id="rId11" Type="http://schemas.openxmlformats.org/officeDocument/2006/relationships/image" Target="../media/image16.emf"/><Relationship Id="rId5" Type="http://schemas.openxmlformats.org/officeDocument/2006/relationships/image" Target="../media/image27.emf"/><Relationship Id="rId15" Type="http://schemas.openxmlformats.org/officeDocument/2006/relationships/image" Target="../media/image22.emf"/><Relationship Id="rId10" Type="http://schemas.openxmlformats.org/officeDocument/2006/relationships/image" Target="../media/image15.emf"/><Relationship Id="rId19" Type="http://schemas.openxmlformats.org/officeDocument/2006/relationships/image" Target="../media/image26.emf"/><Relationship Id="rId4" Type="http://schemas.openxmlformats.org/officeDocument/2006/relationships/image" Target="../media/image20.jpeg"/><Relationship Id="rId9" Type="http://schemas.openxmlformats.org/officeDocument/2006/relationships/image" Target="../media/image14.emf"/><Relationship Id="rId14" Type="http://schemas.openxmlformats.org/officeDocument/2006/relationships/image" Target="../media/image21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13" Type="http://schemas.openxmlformats.org/officeDocument/2006/relationships/image" Target="../media/image18.emf"/><Relationship Id="rId18" Type="http://schemas.openxmlformats.org/officeDocument/2006/relationships/image" Target="../media/image25.emf"/><Relationship Id="rId3" Type="http://schemas.openxmlformats.org/officeDocument/2006/relationships/image" Target="../media/image19.emf"/><Relationship Id="rId7" Type="http://schemas.openxmlformats.org/officeDocument/2006/relationships/image" Target="../media/image12.emf"/><Relationship Id="rId12" Type="http://schemas.openxmlformats.org/officeDocument/2006/relationships/image" Target="../media/image17.emf"/><Relationship Id="rId17" Type="http://schemas.openxmlformats.org/officeDocument/2006/relationships/image" Target="../media/image24.emf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23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emf"/><Relationship Id="rId11" Type="http://schemas.openxmlformats.org/officeDocument/2006/relationships/image" Target="../media/image16.emf"/><Relationship Id="rId5" Type="http://schemas.openxmlformats.org/officeDocument/2006/relationships/image" Target="../media/image27.emf"/><Relationship Id="rId15" Type="http://schemas.openxmlformats.org/officeDocument/2006/relationships/image" Target="../media/image22.emf"/><Relationship Id="rId10" Type="http://schemas.openxmlformats.org/officeDocument/2006/relationships/image" Target="../media/image15.emf"/><Relationship Id="rId19" Type="http://schemas.openxmlformats.org/officeDocument/2006/relationships/image" Target="../media/image26.emf"/><Relationship Id="rId4" Type="http://schemas.openxmlformats.org/officeDocument/2006/relationships/image" Target="../media/image20.jpeg"/><Relationship Id="rId9" Type="http://schemas.openxmlformats.org/officeDocument/2006/relationships/image" Target="../media/image14.emf"/><Relationship Id="rId14" Type="http://schemas.openxmlformats.org/officeDocument/2006/relationships/image" Target="../media/image2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emf"/><Relationship Id="rId3" Type="http://schemas.openxmlformats.org/officeDocument/2006/relationships/image" Target="../media/image19.emf"/><Relationship Id="rId7" Type="http://schemas.openxmlformats.org/officeDocument/2006/relationships/image" Target="../media/image23.emf"/><Relationship Id="rId12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emf"/><Relationship Id="rId11" Type="http://schemas.openxmlformats.org/officeDocument/2006/relationships/image" Target="../media/image10.jpeg"/><Relationship Id="rId5" Type="http://schemas.openxmlformats.org/officeDocument/2006/relationships/image" Target="../media/image21.emf"/><Relationship Id="rId10" Type="http://schemas.openxmlformats.org/officeDocument/2006/relationships/image" Target="../media/image26.emf"/><Relationship Id="rId4" Type="http://schemas.openxmlformats.org/officeDocument/2006/relationships/image" Target="../media/image27.emf"/><Relationship Id="rId9" Type="http://schemas.openxmlformats.org/officeDocument/2006/relationships/image" Target="../media/image25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8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8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8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8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8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8.jpe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6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450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8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1.xml"/><Relationship Id="rId4" Type="http://schemas.openxmlformats.org/officeDocument/2006/relationships/image" Target="../media/image33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1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1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0">
            <a:extLst>
              <a:ext uri="{FF2B5EF4-FFF2-40B4-BE49-F238E27FC236}">
                <a16:creationId xmlns:a16="http://schemas.microsoft.com/office/drawing/2014/main" id="{3B143519-D100-4DC4-B946-EBDF6F1562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9438" y="857250"/>
            <a:ext cx="6532562" cy="3662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SimSun" panose="02010600030101010101" pitchFamily="2" charset="-122"/>
                <a:cs typeface="Arial" panose="020B0604020202020204" pitchFamily="34" charset="0"/>
              </a:rPr>
              <a:t>Course on </a:t>
            </a:r>
            <a:r>
              <a:rPr lang="en-US" altLang="zh-CN" sz="1400" dirty="0">
                <a:solidFill>
                  <a:srgbClr val="FFFFFF"/>
                </a:solidFill>
                <a:latin typeface="Roboto Slab" pitchFamily="2" charset="0"/>
                <a:ea typeface="SimSun" panose="02010600030101010101" pitchFamily="2" charset="-122"/>
                <a:cs typeface="Arial" panose="020B0604020202020204" pitchFamily="34" charset="0"/>
              </a:rPr>
              <a:t>Aerobic Granular Sludge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Slab" pitchFamily="2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Slab" pitchFamily="2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 pitchFamily="2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lv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en-US" sz="3600" dirty="0">
              <a:solidFill>
                <a:srgbClr val="000000"/>
              </a:solidFill>
              <a:latin typeface="Roboto Slab" pitchFamily="2" charset="0"/>
            </a:endParaRPr>
          </a:p>
          <a:p>
            <a:pPr lv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sz="3600" dirty="0">
                <a:solidFill>
                  <a:srgbClr val="000000"/>
                </a:solidFill>
                <a:latin typeface="Roboto Slab" pitchFamily="2" charset="0"/>
              </a:rPr>
              <a:t>Process Operation </a:t>
            </a:r>
          </a:p>
          <a:p>
            <a:pPr lv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sz="3600" dirty="0">
                <a:solidFill>
                  <a:srgbClr val="000000"/>
                </a:solidFill>
                <a:latin typeface="Roboto Slab" pitchFamily="2" charset="0"/>
              </a:rPr>
              <a:t>and Control</a:t>
            </a:r>
          </a:p>
          <a:p>
            <a:pPr lv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sz="3600" dirty="0"/>
              <a:t> 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 pitchFamily="2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 pitchFamily="2" charset="0"/>
                <a:ea typeface="SimSun" panose="02010600030101010101" pitchFamily="2" charset="-122"/>
                <a:cs typeface="Arial" panose="020B0604020202020204" pitchFamily="34" charset="0"/>
              </a:rPr>
              <a:t>Eveline I. P. Volcke</a:t>
            </a:r>
            <a:endParaRPr kumimoji="0" lang="en-US" altLang="zh-CN" sz="2400" b="0" i="0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 pitchFamily="2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54DDCA3-34A0-C88C-A547-BC9D17D18D1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804" r="24724"/>
          <a:stretch/>
        </p:blipFill>
        <p:spPr>
          <a:xfrm>
            <a:off x="5649839" y="5479843"/>
            <a:ext cx="1280068" cy="1234233"/>
          </a:xfrm>
          <a:prstGeom prst="rect">
            <a:avLst/>
          </a:prstGeom>
        </p:spPr>
      </p:pic>
      <p:pic>
        <p:nvPicPr>
          <p:cNvPr id="7" name="Afbeelding 3">
            <a:extLst>
              <a:ext uri="{FF2B5EF4-FFF2-40B4-BE49-F238E27FC236}">
                <a16:creationId xmlns:a16="http://schemas.microsoft.com/office/drawing/2014/main" id="{9DC1BD7C-1A67-4A14-797F-E42B6C8935B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819" y="5693645"/>
            <a:ext cx="2931791" cy="977264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AB4BAA27-D583-4DC7-8DA8-CC0A11BA9A9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342204" y="6000749"/>
            <a:ext cx="1558880" cy="363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856618"/>
      </p:ext>
    </p:extLst>
  </p:cSld>
  <p:clrMapOvr>
    <a:masterClrMapping/>
  </p:clrMapOvr>
  <p:transition spd="slow" advTm="16114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1FDA1F-2157-CACB-4730-AFEEC73497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6200681-824E-4D62-904C-0267AF7636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aerobic </a:t>
            </a:r>
            <a:r>
              <a:rPr lang="nl-BE" dirty="0" err="1"/>
              <a:t>granular</a:t>
            </a:r>
            <a:r>
              <a:rPr lang="nl-BE" dirty="0"/>
              <a:t> </a:t>
            </a:r>
            <a:r>
              <a:rPr lang="nl-BE" dirty="0" err="1"/>
              <a:t>sludge</a:t>
            </a:r>
            <a:r>
              <a:rPr lang="nl-BE" dirty="0"/>
              <a:t> - </a:t>
            </a:r>
            <a:r>
              <a:rPr lang="nl-BE" dirty="0" err="1"/>
              <a:t>definition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683F352-15CA-CE3E-2A26-FE5DAB4D07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726" y="839787"/>
            <a:ext cx="11604274" cy="4708125"/>
          </a:xfrm>
        </p:spPr>
        <p:txBody>
          <a:bodyPr>
            <a:normAutofit/>
          </a:bodyPr>
          <a:lstStyle/>
          <a:p>
            <a:pPr marL="60748" indent="0">
              <a:buNone/>
            </a:pPr>
            <a:endParaRPr lang="en-US" sz="2400" dirty="0"/>
          </a:p>
          <a:p>
            <a:pPr marL="60748" indent="0">
              <a:buNone/>
            </a:pPr>
            <a:r>
              <a:rPr lang="en-US" sz="2400" dirty="0"/>
              <a:t>‘Aggregates of microbial origin, which </a:t>
            </a:r>
            <a:r>
              <a:rPr lang="en-US" sz="2400" b="1" dirty="0">
                <a:solidFill>
                  <a:srgbClr val="0064C8"/>
                </a:solidFill>
              </a:rPr>
              <a:t>do not coagulate </a:t>
            </a:r>
          </a:p>
          <a:p>
            <a:pPr marL="60748" indent="0">
              <a:buNone/>
            </a:pPr>
            <a:r>
              <a:rPr lang="en-US" sz="2400" dirty="0"/>
              <a:t>under reduced hydrodynamic shear</a:t>
            </a:r>
          </a:p>
          <a:p>
            <a:pPr marL="60748" indent="0">
              <a:buNone/>
            </a:pPr>
            <a:r>
              <a:rPr lang="en-US" sz="2400" dirty="0"/>
              <a:t>and which </a:t>
            </a:r>
            <a:r>
              <a:rPr lang="en-US" sz="2400" dirty="0">
                <a:solidFill>
                  <a:srgbClr val="0064C8"/>
                </a:solidFill>
              </a:rPr>
              <a:t>settle significantly faster </a:t>
            </a:r>
            <a:r>
              <a:rPr lang="en-US" sz="2400" dirty="0"/>
              <a:t>than activated sludge flocs’</a:t>
            </a:r>
          </a:p>
          <a:p>
            <a:pPr marL="60748" indent="0">
              <a:buNone/>
            </a:pPr>
            <a:endParaRPr lang="en-US" sz="2400" dirty="0"/>
          </a:p>
          <a:p>
            <a:pPr marL="60748" indent="0">
              <a:buNone/>
            </a:pPr>
            <a:endParaRPr lang="en-US" sz="2531" dirty="0"/>
          </a:p>
          <a:p>
            <a:pPr marL="60748" indent="0">
              <a:buNone/>
            </a:pPr>
            <a:endParaRPr lang="nl-BE" dirty="0"/>
          </a:p>
        </p:txBody>
      </p:sp>
      <p:pic>
        <p:nvPicPr>
          <p:cNvPr id="6" name="Picture 5" descr="120603r1_kl7,5">
            <a:extLst>
              <a:ext uri="{FF2B5EF4-FFF2-40B4-BE49-F238E27FC236}">
                <a16:creationId xmlns:a16="http://schemas.microsoft.com/office/drawing/2014/main" id="{999D3E1B-CBBC-4365-BB6F-14CBAE08DC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2686" y="2886351"/>
            <a:ext cx="4170068" cy="3253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ijdelijke aanduiding voor inhoud 2">
                <a:extLst>
                  <a:ext uri="{FF2B5EF4-FFF2-40B4-BE49-F238E27FC236}">
                    <a16:creationId xmlns:a16="http://schemas.microsoft.com/office/drawing/2014/main" id="{55C3B88B-DE18-1338-AF25-4A30B819814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87726" y="3684588"/>
                <a:ext cx="5696960" cy="151152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77143" indent="-316395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̶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822627" indent="-316395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̶"/>
                  <a:tabLst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35206" indent="-316395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‒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37661" indent="-387267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‒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83145" indent="-311333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̶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295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439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583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5728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Wingdings" panose="05000000000000000000" pitchFamily="2" charset="2"/>
                  <a:buChar char="ü"/>
                </a:pPr>
                <a:r>
                  <a:rPr lang="en-US" sz="2400" dirty="0"/>
                  <a:t> Diameter &gt; 0.2 mm</a:t>
                </a:r>
              </a:p>
              <a:p>
                <a:pPr>
                  <a:buFont typeface="Wingdings" panose="05000000000000000000" pitchFamily="2" charset="2"/>
                  <a:buChar char="ü"/>
                </a:pPr>
                <a:r>
                  <a:rPr lang="en-US" sz="2400" dirty="0"/>
                  <a:t> SVI</a:t>
                </a:r>
                <a:r>
                  <a:rPr lang="en-US" sz="2400" baseline="-25000" dirty="0"/>
                  <a:t>5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US" sz="2400" dirty="0"/>
                  <a:t> SVI</a:t>
                </a:r>
                <a:r>
                  <a:rPr lang="en-US" sz="2400" baseline="-25000" dirty="0"/>
                  <a:t>30</a:t>
                </a:r>
              </a:p>
              <a:p>
                <a:pPr>
                  <a:buFont typeface="Wingdings" panose="05000000000000000000" pitchFamily="2" charset="2"/>
                  <a:buChar char="ü"/>
                </a:pPr>
                <a:endParaRPr lang="nl-BE" sz="2400" dirty="0"/>
              </a:p>
            </p:txBody>
          </p:sp>
        </mc:Choice>
        <mc:Fallback xmlns="">
          <p:sp>
            <p:nvSpPr>
              <p:cNvPr id="5" name="Tijdelijke aanduiding voor inhoud 2">
                <a:extLst>
                  <a:ext uri="{FF2B5EF4-FFF2-40B4-BE49-F238E27FC236}">
                    <a16:creationId xmlns:a16="http://schemas.microsoft.com/office/drawing/2014/main" id="{55C3B88B-DE18-1338-AF25-4A30B81981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726" y="3684588"/>
                <a:ext cx="5696960" cy="1511527"/>
              </a:xfrm>
              <a:prstGeom prst="rect">
                <a:avLst/>
              </a:prstGeom>
              <a:blipFill>
                <a:blip r:embed="rId6"/>
                <a:stretch>
                  <a:fillRect l="-321" t="-806"/>
                </a:stretch>
              </a:blipFill>
            </p:spPr>
            <p:txBody>
              <a:bodyPr/>
              <a:lstStyle/>
              <a:p>
                <a:r>
                  <a:rPr lang="en-B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24268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527"/>
    </mc:Choice>
    <mc:Fallback xmlns="">
      <p:transition spd="slow" advTm="32527"/>
    </mc:Fallback>
  </mc:AlternateContent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48BE9F5-AFC3-4FAD-ACAC-ED31786DE5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shear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6B49782-2AFE-4E7B-81FB-7A82BC0142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nl-BE" sz="2531" dirty="0"/>
              <a:t> </a:t>
            </a:r>
            <a:r>
              <a:rPr lang="nl-BE" sz="2531" dirty="0" err="1"/>
              <a:t>To</a:t>
            </a:r>
            <a:r>
              <a:rPr lang="nl-BE" sz="2531" dirty="0"/>
              <a:t> </a:t>
            </a:r>
            <a:r>
              <a:rPr lang="nl-BE" sz="2531" dirty="0" err="1"/>
              <a:t>create</a:t>
            </a:r>
            <a:r>
              <a:rPr lang="nl-BE" sz="2531" dirty="0"/>
              <a:t> </a:t>
            </a:r>
            <a:r>
              <a:rPr lang="nl-BE" sz="2400" dirty="0" err="1"/>
              <a:t>smooth</a:t>
            </a:r>
            <a:r>
              <a:rPr lang="nl-BE" sz="2531" dirty="0"/>
              <a:t> </a:t>
            </a:r>
            <a:r>
              <a:rPr lang="nl-BE" sz="2531" dirty="0" err="1"/>
              <a:t>biofilms</a:t>
            </a:r>
            <a:r>
              <a:rPr lang="nl-BE" sz="2531" dirty="0"/>
              <a:t> / </a:t>
            </a:r>
            <a:r>
              <a:rPr lang="nl-BE" sz="2531" dirty="0" err="1"/>
              <a:t>granules</a:t>
            </a:r>
            <a:endParaRPr lang="nl-BE" sz="2531" dirty="0"/>
          </a:p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nl-BE" sz="2531" dirty="0"/>
              <a:t> Energy </a:t>
            </a:r>
            <a:r>
              <a:rPr lang="nl-BE" sz="2531" dirty="0" err="1"/>
              <a:t>inefficient</a:t>
            </a:r>
            <a:endParaRPr lang="nl-BE" sz="2531" dirty="0"/>
          </a:p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nl-BE" sz="2531" dirty="0"/>
              <a:t> </a:t>
            </a:r>
            <a:r>
              <a:rPr lang="nl-BE" sz="2531" dirty="0" err="1"/>
              <a:t>Not</a:t>
            </a:r>
            <a:r>
              <a:rPr lang="nl-BE" sz="2531" dirty="0"/>
              <a:t> </a:t>
            </a:r>
            <a:r>
              <a:rPr lang="nl-BE" sz="2531" dirty="0" err="1"/>
              <a:t>needed</a:t>
            </a:r>
            <a:r>
              <a:rPr lang="nl-BE" sz="2531" dirty="0"/>
              <a:t> </a:t>
            </a:r>
            <a:r>
              <a:rPr lang="nl-BE" sz="2531" dirty="0" err="1"/>
              <a:t>if</a:t>
            </a:r>
            <a:r>
              <a:rPr lang="nl-BE" sz="2531" dirty="0"/>
              <a:t> </a:t>
            </a:r>
            <a:r>
              <a:rPr lang="nl-BE" sz="2531" dirty="0" err="1"/>
              <a:t>diffusion</a:t>
            </a:r>
            <a:r>
              <a:rPr lang="nl-BE" sz="2531" dirty="0"/>
              <a:t> is </a:t>
            </a:r>
            <a:r>
              <a:rPr lang="nl-BE" sz="2531" dirty="0" err="1"/>
              <a:t>not</a:t>
            </a:r>
            <a:r>
              <a:rPr lang="nl-BE" sz="2531" dirty="0"/>
              <a:t> </a:t>
            </a:r>
            <a:r>
              <a:rPr lang="nl-BE" sz="2531" dirty="0" err="1"/>
              <a:t>limiting</a:t>
            </a:r>
            <a:endParaRPr lang="nl-BE" sz="2531" dirty="0"/>
          </a:p>
          <a:p>
            <a:pPr marL="60748" indent="0">
              <a:buNone/>
            </a:pPr>
            <a:r>
              <a:rPr lang="nl-BE" sz="2531" dirty="0"/>
              <a:t>       </a:t>
            </a:r>
          </a:p>
        </p:txBody>
      </p:sp>
    </p:spTree>
    <p:extLst>
      <p:ext uri="{BB962C8B-B14F-4D97-AF65-F5344CB8AC3E}">
        <p14:creationId xmlns:p14="http://schemas.microsoft.com/office/powerpoint/2010/main" val="508844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892"/>
    </mc:Choice>
    <mc:Fallback xmlns="">
      <p:transition spd="slow" advTm="23892"/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2830F7-F47A-EA7C-3557-276F04BB99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7C3598-405B-414C-EB16-ECB02CF7A7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How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grow</a:t>
            </a:r>
            <a:r>
              <a:rPr lang="nl-BE" dirty="0"/>
              <a:t> </a:t>
            </a:r>
            <a:r>
              <a:rPr lang="nl-BE" dirty="0" err="1"/>
              <a:t>granules</a:t>
            </a:r>
            <a:r>
              <a:rPr lang="nl-BE" dirty="0"/>
              <a:t>?</a:t>
            </a:r>
            <a:br>
              <a:rPr lang="nl-BE" dirty="0"/>
            </a:br>
            <a:endParaRPr lang="nl-B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122BE8-72E9-F3F1-C38C-45A7D7C71E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8062" y="839787"/>
            <a:ext cx="11038764" cy="464578"/>
          </a:xfrm>
        </p:spPr>
        <p:txBody>
          <a:bodyPr>
            <a:noAutofit/>
          </a:bodyPr>
          <a:lstStyle/>
          <a:p>
            <a:pPr>
              <a:spcAft>
                <a:spcPts val="422"/>
              </a:spcAft>
              <a:buFont typeface="Wingdings" panose="05000000000000000000" pitchFamily="2" charset="2"/>
              <a:buChar char="§"/>
            </a:pPr>
            <a:r>
              <a:rPr lang="en-GB" sz="2530" dirty="0">
                <a:solidFill>
                  <a:schemeClr val="bg1">
                    <a:lumMod val="50000"/>
                  </a:schemeClr>
                </a:solidFill>
              </a:rPr>
              <a:t>Make sure that diffusion is not limiting!</a:t>
            </a:r>
          </a:p>
          <a:p>
            <a:pPr marL="60748" indent="0">
              <a:spcAft>
                <a:spcPts val="422"/>
              </a:spcAft>
              <a:buNone/>
            </a:pPr>
            <a:endParaRPr lang="nl-BE" sz="2530" dirty="0">
              <a:solidFill>
                <a:schemeClr val="bg1">
                  <a:lumMod val="50000"/>
                </a:schemeClr>
              </a:solidFill>
              <a:sym typeface="Wingdings" panose="05000000000000000000" pitchFamily="2" charset="2"/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530" dirty="0">
              <a:solidFill>
                <a:schemeClr val="bg1">
                  <a:lumMod val="50000"/>
                </a:schemeClr>
              </a:solidFill>
            </a:endParaRPr>
          </a:p>
          <a:p>
            <a:pPr marL="60748" indent="0">
              <a:spcAft>
                <a:spcPts val="422"/>
              </a:spcAft>
              <a:buNone/>
            </a:pPr>
            <a:endParaRPr lang="nl-BE" sz="253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530" dirty="0">
              <a:solidFill>
                <a:schemeClr val="bg1">
                  <a:lumMod val="50000"/>
                </a:schemeClr>
              </a:solidFill>
            </a:endParaRPr>
          </a:p>
          <a:p>
            <a:pPr marL="60748" indent="0">
              <a:spcAft>
                <a:spcPts val="422"/>
              </a:spcAft>
              <a:buNone/>
            </a:pPr>
            <a:r>
              <a:rPr lang="nl-BE" sz="2530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     </a:t>
            </a: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53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EFC4CB-23CA-A994-A444-83A46A00D333}"/>
              </a:ext>
            </a:extLst>
          </p:cNvPr>
          <p:cNvSpPr txBox="1"/>
          <p:nvPr/>
        </p:nvSpPr>
        <p:spPr>
          <a:xfrm>
            <a:off x="987276" y="1414448"/>
            <a:ext cx="80024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sz="2400" dirty="0">
                <a:solidFill>
                  <a:schemeClr val="bg1">
                    <a:lumMod val="50000"/>
                  </a:schemeClr>
                </a:solidFill>
                <a:sym typeface="Symbol" panose="05050102010706020507" pitchFamily="18" charset="2"/>
              </a:rPr>
              <a:t> </a:t>
            </a:r>
            <a:r>
              <a:rPr lang="nl-BE" sz="2400" dirty="0">
                <a:solidFill>
                  <a:schemeClr val="bg1">
                    <a:lumMod val="50000"/>
                  </a:schemeClr>
                </a:solidFill>
              </a:rPr>
              <a:t>Separation of substrate uptake and biomass growth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4B2E640-9390-FE4A-9271-91C95EDA69EC}"/>
              </a:ext>
            </a:extLst>
          </p:cNvPr>
          <p:cNvSpPr txBox="1">
            <a:spLocks/>
          </p:cNvSpPr>
          <p:nvPr/>
        </p:nvSpPr>
        <p:spPr>
          <a:xfrm>
            <a:off x="588062" y="2296552"/>
            <a:ext cx="11038764" cy="4645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422"/>
              </a:spcAft>
              <a:buFont typeface="Wingdings" panose="05000000000000000000" pitchFamily="2" charset="2"/>
              <a:buChar char="§"/>
            </a:pPr>
            <a:r>
              <a:rPr lang="en-GB" sz="2530" dirty="0">
                <a:solidFill>
                  <a:schemeClr val="bg1">
                    <a:lumMod val="50000"/>
                  </a:schemeClr>
                </a:solidFill>
              </a:rPr>
              <a:t>Selective wasting</a:t>
            </a:r>
            <a:endParaRPr lang="nl-BE" sz="2530" dirty="0">
              <a:solidFill>
                <a:schemeClr val="bg1">
                  <a:lumMod val="50000"/>
                </a:schemeClr>
              </a:solidFill>
              <a:sym typeface="Wingdings" panose="05000000000000000000" pitchFamily="2" charset="2"/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530" dirty="0">
              <a:solidFill>
                <a:schemeClr val="bg1">
                  <a:lumMod val="50000"/>
                </a:schemeClr>
              </a:solidFill>
            </a:endParaRPr>
          </a:p>
          <a:p>
            <a:pPr marL="60748" indent="0">
              <a:spcAft>
                <a:spcPts val="422"/>
              </a:spcAft>
              <a:buFont typeface="Arial" panose="020B0604020202020204" pitchFamily="34" charset="0"/>
              <a:buNone/>
            </a:pPr>
            <a:endParaRPr lang="nl-BE" sz="253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530" dirty="0">
              <a:solidFill>
                <a:schemeClr val="bg1">
                  <a:lumMod val="50000"/>
                </a:schemeClr>
              </a:solidFill>
            </a:endParaRPr>
          </a:p>
          <a:p>
            <a:pPr marL="60748" indent="0">
              <a:spcAft>
                <a:spcPts val="422"/>
              </a:spcAft>
              <a:buFont typeface="Arial" panose="020B0604020202020204" pitchFamily="34" charset="0"/>
              <a:buNone/>
            </a:pPr>
            <a:r>
              <a:rPr lang="nl-BE" sz="2530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     </a:t>
            </a: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53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C478906-8F7E-A808-8167-11FAA6AA264F}"/>
              </a:ext>
            </a:extLst>
          </p:cNvPr>
          <p:cNvSpPr txBox="1">
            <a:spLocks/>
          </p:cNvSpPr>
          <p:nvPr/>
        </p:nvSpPr>
        <p:spPr>
          <a:xfrm>
            <a:off x="588062" y="2832035"/>
            <a:ext cx="11038764" cy="4645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422"/>
              </a:spcAft>
              <a:buFont typeface="Wingdings" panose="05000000000000000000" pitchFamily="2" charset="2"/>
              <a:buChar char="§"/>
            </a:pPr>
            <a:r>
              <a:rPr lang="en-GB" sz="2530" dirty="0">
                <a:solidFill>
                  <a:schemeClr val="bg1">
                    <a:lumMod val="50000"/>
                  </a:schemeClr>
                </a:solidFill>
              </a:rPr>
              <a:t>(Shear)</a:t>
            </a:r>
            <a:endParaRPr lang="nl-BE" sz="2530" dirty="0">
              <a:solidFill>
                <a:schemeClr val="bg1">
                  <a:lumMod val="50000"/>
                </a:schemeClr>
              </a:solidFill>
              <a:sym typeface="Wingdings" panose="05000000000000000000" pitchFamily="2" charset="2"/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530" dirty="0">
              <a:solidFill>
                <a:schemeClr val="bg1">
                  <a:lumMod val="50000"/>
                </a:schemeClr>
              </a:solidFill>
            </a:endParaRPr>
          </a:p>
          <a:p>
            <a:pPr marL="60748" indent="0">
              <a:spcAft>
                <a:spcPts val="422"/>
              </a:spcAft>
              <a:buFont typeface="Arial" panose="020B0604020202020204" pitchFamily="34" charset="0"/>
              <a:buNone/>
            </a:pPr>
            <a:endParaRPr lang="nl-BE" sz="253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530" dirty="0">
              <a:solidFill>
                <a:schemeClr val="bg1">
                  <a:lumMod val="50000"/>
                </a:schemeClr>
              </a:solidFill>
            </a:endParaRPr>
          </a:p>
          <a:p>
            <a:pPr marL="60748" indent="0">
              <a:spcAft>
                <a:spcPts val="422"/>
              </a:spcAft>
              <a:buFont typeface="Arial" panose="020B0604020202020204" pitchFamily="34" charset="0"/>
              <a:buNone/>
            </a:pPr>
            <a:r>
              <a:rPr lang="nl-BE" sz="2530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     </a:t>
            </a: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53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422312D-4518-8014-37EF-298BD6EB1C87}"/>
              </a:ext>
            </a:extLst>
          </p:cNvPr>
          <p:cNvSpPr txBox="1">
            <a:spLocks/>
          </p:cNvSpPr>
          <p:nvPr/>
        </p:nvSpPr>
        <p:spPr>
          <a:xfrm>
            <a:off x="588062" y="3867695"/>
            <a:ext cx="11038764" cy="4645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422"/>
              </a:spcAft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sz="2530" dirty="0"/>
              <a:t>Plug-flow feeding</a:t>
            </a:r>
            <a:endParaRPr lang="nl-BE" sz="2530" dirty="0">
              <a:sym typeface="Wingdings" panose="05000000000000000000" pitchFamily="2" charset="2"/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530" dirty="0"/>
          </a:p>
          <a:p>
            <a:pPr marL="60748" indent="0">
              <a:spcAft>
                <a:spcPts val="422"/>
              </a:spcAft>
              <a:buFont typeface="Arial" panose="020B0604020202020204" pitchFamily="34" charset="0"/>
              <a:buNone/>
            </a:pPr>
            <a:endParaRPr lang="nl-BE" sz="2530" dirty="0">
              <a:solidFill>
                <a:srgbClr val="FF0000"/>
              </a:solidFill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530" dirty="0"/>
          </a:p>
          <a:p>
            <a:pPr marL="60748" indent="0">
              <a:spcAft>
                <a:spcPts val="422"/>
              </a:spcAft>
              <a:buFont typeface="Arial" panose="020B0604020202020204" pitchFamily="34" charset="0"/>
              <a:buNone/>
            </a:pPr>
            <a:r>
              <a:rPr lang="nl-BE" sz="2530" dirty="0">
                <a:sym typeface="Wingdings" panose="05000000000000000000" pitchFamily="2" charset="2"/>
              </a:rPr>
              <a:t>     </a:t>
            </a: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530" dirty="0"/>
          </a:p>
        </p:txBody>
      </p:sp>
    </p:spTree>
    <p:extLst>
      <p:ext uri="{BB962C8B-B14F-4D97-AF65-F5344CB8AC3E}">
        <p14:creationId xmlns:p14="http://schemas.microsoft.com/office/powerpoint/2010/main" val="4164912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754"/>
    </mc:Choice>
    <mc:Fallback xmlns="">
      <p:transition spd="slow" advTm="15754"/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E2D306-0509-8E23-95B7-E98E4A4F94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AECA2A1-3D9D-E825-A760-5969FB725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Plug flow </a:t>
            </a:r>
            <a:r>
              <a:rPr lang="nl-BE" dirty="0" err="1"/>
              <a:t>feeding</a:t>
            </a:r>
            <a:r>
              <a:rPr lang="nl-BE" dirty="0"/>
              <a:t>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E7CDA5A-4DF1-9C6A-9C1B-70D68888FC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nl-BE" sz="2531" dirty="0"/>
              <a:t> </a:t>
            </a:r>
            <a:r>
              <a:rPr lang="nl-BE" sz="2531" dirty="0" err="1"/>
              <a:t>Feeding</a:t>
            </a:r>
            <a:r>
              <a:rPr lang="nl-BE" sz="2531" dirty="0"/>
              <a:t> </a:t>
            </a:r>
            <a:r>
              <a:rPr lang="nl-BE" sz="2531" dirty="0" err="1"/>
              <a:t>influent</a:t>
            </a:r>
            <a:r>
              <a:rPr lang="nl-BE" sz="2531" dirty="0"/>
              <a:t> </a:t>
            </a:r>
            <a:r>
              <a:rPr lang="nl-BE" sz="2531" dirty="0" err="1"/>
              <a:t>through</a:t>
            </a:r>
            <a:r>
              <a:rPr lang="nl-BE" sz="2531" dirty="0"/>
              <a:t> </a:t>
            </a:r>
            <a:r>
              <a:rPr lang="nl-BE" sz="2531" dirty="0" err="1"/>
              <a:t>settled</a:t>
            </a:r>
            <a:r>
              <a:rPr lang="nl-BE" sz="2531" dirty="0"/>
              <a:t> </a:t>
            </a:r>
            <a:r>
              <a:rPr lang="nl-BE" sz="2531" dirty="0" err="1"/>
              <a:t>granular</a:t>
            </a:r>
            <a:r>
              <a:rPr lang="nl-BE" sz="2531" dirty="0"/>
              <a:t> </a:t>
            </a:r>
            <a:r>
              <a:rPr lang="nl-BE" sz="2531" dirty="0" err="1"/>
              <a:t>sludge</a:t>
            </a:r>
            <a:r>
              <a:rPr lang="nl-BE" sz="2531" dirty="0"/>
              <a:t> bed</a:t>
            </a:r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4FDD3337-AF54-EA56-B9B4-1E4FE808A58B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7038" y="2622402"/>
            <a:ext cx="2245146" cy="3395811"/>
          </a:xfrm>
          <a:prstGeom prst="rect">
            <a:avLst/>
          </a:prstGeom>
        </p:spPr>
      </p:pic>
      <p:sp>
        <p:nvSpPr>
          <p:cNvPr id="4" name="Tijdelijke aanduiding voor inhoud 2">
            <a:extLst>
              <a:ext uri="{FF2B5EF4-FFF2-40B4-BE49-F238E27FC236}">
                <a16:creationId xmlns:a16="http://schemas.microsoft.com/office/drawing/2014/main" id="{4071423C-051B-7474-3A92-C11B9CF920DE}"/>
              </a:ext>
            </a:extLst>
          </p:cNvPr>
          <p:cNvSpPr txBox="1">
            <a:spLocks/>
          </p:cNvSpPr>
          <p:nvPr/>
        </p:nvSpPr>
        <p:spPr>
          <a:xfrm>
            <a:off x="2487706" y="5603227"/>
            <a:ext cx="4516015" cy="702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8" indent="0">
              <a:buNone/>
            </a:pPr>
            <a:r>
              <a:rPr lang="nl-BE" sz="2531" dirty="0">
                <a:solidFill>
                  <a:srgbClr val="0064C8"/>
                </a:solidFill>
              </a:rPr>
              <a:t> </a:t>
            </a:r>
            <a:r>
              <a:rPr lang="nl-BE" sz="2531" dirty="0" err="1">
                <a:solidFill>
                  <a:srgbClr val="0064C8"/>
                </a:solidFill>
              </a:rPr>
              <a:t>Influent</a:t>
            </a:r>
            <a:r>
              <a:rPr lang="nl-BE" sz="2531" dirty="0">
                <a:solidFill>
                  <a:srgbClr val="0064C8"/>
                </a:solidFill>
              </a:rPr>
              <a:t> feed</a:t>
            </a:r>
            <a:endParaRPr lang="nl-BE" sz="2250" dirty="0">
              <a:solidFill>
                <a:srgbClr val="0064C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0913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99"/>
    </mc:Choice>
    <mc:Fallback xmlns="">
      <p:transition spd="slow" advTm="10199"/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702D23-0B1B-E61C-A77B-BE5A37F353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18FA14-9AB1-BB18-E389-365F159B45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Plug flow </a:t>
            </a:r>
            <a:r>
              <a:rPr lang="nl-BE" dirty="0" err="1"/>
              <a:t>feeding</a:t>
            </a:r>
            <a:r>
              <a:rPr lang="nl-BE" dirty="0"/>
              <a:t>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3340496-9B12-44D1-72BA-74BF21EC43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nl-BE" sz="2531" dirty="0"/>
              <a:t> </a:t>
            </a:r>
            <a:r>
              <a:rPr lang="nl-BE" sz="2531" dirty="0" err="1"/>
              <a:t>Feeding</a:t>
            </a:r>
            <a:r>
              <a:rPr lang="nl-BE" sz="2531" dirty="0"/>
              <a:t> </a:t>
            </a:r>
            <a:r>
              <a:rPr lang="nl-BE" sz="2531" dirty="0" err="1"/>
              <a:t>influent</a:t>
            </a:r>
            <a:r>
              <a:rPr lang="nl-BE" sz="2531" dirty="0"/>
              <a:t> </a:t>
            </a:r>
            <a:r>
              <a:rPr lang="nl-BE" sz="2531" dirty="0" err="1"/>
              <a:t>through</a:t>
            </a:r>
            <a:r>
              <a:rPr lang="nl-BE" sz="2531" dirty="0"/>
              <a:t> </a:t>
            </a:r>
            <a:r>
              <a:rPr lang="nl-BE" sz="2531" dirty="0" err="1"/>
              <a:t>settled</a:t>
            </a:r>
            <a:r>
              <a:rPr lang="nl-BE" sz="2531" dirty="0"/>
              <a:t> </a:t>
            </a:r>
            <a:r>
              <a:rPr lang="nl-BE" sz="2531" dirty="0" err="1"/>
              <a:t>granular</a:t>
            </a:r>
            <a:r>
              <a:rPr lang="nl-BE" sz="2531" dirty="0"/>
              <a:t> </a:t>
            </a:r>
            <a:r>
              <a:rPr lang="nl-BE" sz="2531" dirty="0" err="1"/>
              <a:t>sludge</a:t>
            </a:r>
            <a:r>
              <a:rPr lang="nl-BE" sz="2531" dirty="0"/>
              <a:t> bed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nl-BE" sz="2250" dirty="0" err="1"/>
              <a:t>to</a:t>
            </a:r>
            <a:r>
              <a:rPr lang="nl-BE" sz="2250" dirty="0"/>
              <a:t> </a:t>
            </a:r>
            <a:r>
              <a:rPr lang="nl-BE" sz="2250" dirty="0" err="1"/>
              <a:t>minimize</a:t>
            </a:r>
            <a:r>
              <a:rPr lang="nl-BE" sz="2250" dirty="0"/>
              <a:t> </a:t>
            </a:r>
            <a:r>
              <a:rPr lang="nl-BE" sz="2250" dirty="0" err="1"/>
              <a:t>diffusion</a:t>
            </a:r>
            <a:r>
              <a:rPr lang="nl-BE" sz="2250" dirty="0"/>
              <a:t> </a:t>
            </a:r>
            <a:r>
              <a:rPr lang="nl-BE" sz="2250" dirty="0" err="1"/>
              <a:t>limitation</a:t>
            </a:r>
            <a:endParaRPr lang="nl-BE" sz="2250" dirty="0"/>
          </a:p>
          <a:p>
            <a:pPr lvl="1">
              <a:buFont typeface="Courier New" panose="02070309020205020404" pitchFamily="49" charset="0"/>
              <a:buChar char="o"/>
            </a:pPr>
            <a:r>
              <a:rPr lang="nl-BE" sz="2250" dirty="0" err="1"/>
              <a:t>to</a:t>
            </a:r>
            <a:r>
              <a:rPr lang="nl-BE" sz="2250" dirty="0"/>
              <a:t> </a:t>
            </a:r>
            <a:r>
              <a:rPr lang="nl-BE" sz="2250" dirty="0" err="1"/>
              <a:t>ensure</a:t>
            </a:r>
            <a:r>
              <a:rPr lang="nl-BE" sz="2250" dirty="0"/>
              <a:t> best </a:t>
            </a:r>
            <a:r>
              <a:rPr lang="nl-BE" sz="2250" dirty="0" err="1"/>
              <a:t>substrate</a:t>
            </a:r>
            <a:r>
              <a:rPr lang="nl-BE" sz="2250" dirty="0"/>
              <a:t> </a:t>
            </a:r>
            <a:r>
              <a:rPr lang="nl-BE" sz="2250" dirty="0" err="1"/>
              <a:t>uptake</a:t>
            </a:r>
            <a:r>
              <a:rPr lang="nl-BE" sz="2250" dirty="0"/>
              <a:t> over </a:t>
            </a:r>
            <a:r>
              <a:rPr lang="nl-BE" sz="2250" dirty="0" err="1"/>
              <a:t>the</a:t>
            </a:r>
            <a:r>
              <a:rPr lang="nl-BE" sz="2250" dirty="0"/>
              <a:t> </a:t>
            </a:r>
            <a:r>
              <a:rPr lang="nl-BE" sz="2250" dirty="0" err="1"/>
              <a:t>granule</a:t>
            </a:r>
            <a:r>
              <a:rPr lang="nl-BE" sz="2250" dirty="0"/>
              <a:t> </a:t>
            </a:r>
            <a:r>
              <a:rPr lang="nl-BE" sz="2250" dirty="0" err="1"/>
              <a:t>depth</a:t>
            </a:r>
            <a:endParaRPr lang="nl-BE" sz="2250" dirty="0"/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615302D1-7B88-9D6C-8A8A-13CFBCDC5352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7038" y="2622402"/>
            <a:ext cx="2245146" cy="3395811"/>
          </a:xfrm>
          <a:prstGeom prst="rect">
            <a:avLst/>
          </a:prstGeom>
        </p:spPr>
      </p:pic>
      <p:sp>
        <p:nvSpPr>
          <p:cNvPr id="6" name="Tijdelijke aanduiding voor inhoud 2">
            <a:extLst>
              <a:ext uri="{FF2B5EF4-FFF2-40B4-BE49-F238E27FC236}">
                <a16:creationId xmlns:a16="http://schemas.microsoft.com/office/drawing/2014/main" id="{266947B6-38EA-1822-FDFA-888E5FBBFA0E}"/>
              </a:ext>
            </a:extLst>
          </p:cNvPr>
          <p:cNvSpPr txBox="1">
            <a:spLocks/>
          </p:cNvSpPr>
          <p:nvPr/>
        </p:nvSpPr>
        <p:spPr>
          <a:xfrm>
            <a:off x="2487706" y="5603227"/>
            <a:ext cx="4516015" cy="702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8" indent="0">
              <a:buNone/>
            </a:pPr>
            <a:r>
              <a:rPr lang="nl-BE" sz="2531" dirty="0">
                <a:solidFill>
                  <a:srgbClr val="0064C8"/>
                </a:solidFill>
              </a:rPr>
              <a:t> </a:t>
            </a:r>
            <a:r>
              <a:rPr lang="nl-BE" sz="2531" dirty="0" err="1">
                <a:solidFill>
                  <a:srgbClr val="0064C8"/>
                </a:solidFill>
              </a:rPr>
              <a:t>Influent</a:t>
            </a:r>
            <a:r>
              <a:rPr lang="nl-BE" sz="2531" dirty="0">
                <a:solidFill>
                  <a:srgbClr val="0064C8"/>
                </a:solidFill>
              </a:rPr>
              <a:t> feed</a:t>
            </a:r>
            <a:endParaRPr lang="nl-BE" sz="2250" dirty="0">
              <a:solidFill>
                <a:srgbClr val="0064C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2945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27"/>
    </mc:Choice>
    <mc:Fallback xmlns="">
      <p:transition spd="slow" advTm="11027"/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43C7E7-FAD3-BEB3-E795-7A14DAEDE2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F4390C9-FB4D-3F0A-2266-0AF06C868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Plug flow </a:t>
            </a:r>
            <a:r>
              <a:rPr lang="nl-BE" dirty="0" err="1"/>
              <a:t>feeding</a:t>
            </a:r>
            <a:r>
              <a:rPr lang="nl-BE" dirty="0"/>
              <a:t> </a:t>
            </a:r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D4D16AA5-652F-8E48-E8E5-D65316378506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7038" y="2622402"/>
            <a:ext cx="2245146" cy="3395811"/>
          </a:xfrm>
          <a:prstGeom prst="rect">
            <a:avLst/>
          </a:prstGeom>
        </p:spPr>
      </p:pic>
      <p:sp>
        <p:nvSpPr>
          <p:cNvPr id="6" name="Tijdelijke aanduiding voor inhoud 2">
            <a:extLst>
              <a:ext uri="{FF2B5EF4-FFF2-40B4-BE49-F238E27FC236}">
                <a16:creationId xmlns:a16="http://schemas.microsoft.com/office/drawing/2014/main" id="{427E3552-D063-47A1-8246-4A8767B3F61E}"/>
              </a:ext>
            </a:extLst>
          </p:cNvPr>
          <p:cNvSpPr txBox="1">
            <a:spLocks/>
          </p:cNvSpPr>
          <p:nvPr/>
        </p:nvSpPr>
        <p:spPr>
          <a:xfrm>
            <a:off x="7148406" y="4500563"/>
            <a:ext cx="4651061" cy="1791494"/>
          </a:xfrm>
          <a:prstGeom prst="rect">
            <a:avLst/>
          </a:prstGeom>
        </p:spPr>
        <p:txBody>
          <a:bodyPr vert="horz" lIns="64294" tIns="32147" rIns="64294" bIns="32147" rtlCol="0">
            <a:normAutofit/>
          </a:bodyPr>
          <a:lstStyle>
            <a:lvl1pPr marL="536400" indent="-45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170000" indent="-45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56800" indent="-45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329200" indent="-5508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62800" indent="-4428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8" indent="0" defTabSz="321457">
              <a:buNone/>
            </a:pPr>
            <a:r>
              <a:rPr lang="nl-BE" sz="2250" dirty="0" err="1">
                <a:solidFill>
                  <a:srgbClr val="0064C8"/>
                </a:solidFill>
                <a:latin typeface="Arial"/>
              </a:rPr>
              <a:t>Moreover</a:t>
            </a:r>
            <a:r>
              <a:rPr lang="nl-BE" sz="2250" dirty="0">
                <a:solidFill>
                  <a:srgbClr val="0064C8"/>
                </a:solidFill>
                <a:latin typeface="Arial"/>
              </a:rPr>
              <a:t>: </a:t>
            </a:r>
            <a:r>
              <a:rPr lang="nl-BE" sz="2250" dirty="0" err="1">
                <a:solidFill>
                  <a:srgbClr val="0064C8"/>
                </a:solidFill>
                <a:latin typeface="Arial"/>
              </a:rPr>
              <a:t>granules</a:t>
            </a:r>
            <a:r>
              <a:rPr lang="nl-BE" sz="2250" dirty="0">
                <a:solidFill>
                  <a:srgbClr val="0064C8"/>
                </a:solidFill>
                <a:latin typeface="Arial"/>
              </a:rPr>
              <a:t> at </a:t>
            </a:r>
            <a:r>
              <a:rPr lang="nl-BE" sz="2250" dirty="0" err="1">
                <a:solidFill>
                  <a:srgbClr val="0064C8"/>
                </a:solidFill>
                <a:latin typeface="Arial"/>
              </a:rPr>
              <a:t>the</a:t>
            </a:r>
            <a:r>
              <a:rPr lang="nl-BE" sz="2250" dirty="0">
                <a:solidFill>
                  <a:srgbClr val="0064C8"/>
                </a:solidFill>
                <a:latin typeface="Arial"/>
              </a:rPr>
              <a:t> </a:t>
            </a:r>
            <a:r>
              <a:rPr lang="nl-BE" sz="2250" dirty="0" err="1">
                <a:solidFill>
                  <a:srgbClr val="0064C8"/>
                </a:solidFill>
                <a:latin typeface="Arial"/>
              </a:rPr>
              <a:t>bottom</a:t>
            </a:r>
            <a:endParaRPr lang="nl-BE" sz="2250" dirty="0">
              <a:solidFill>
                <a:srgbClr val="0064C8"/>
              </a:solidFill>
              <a:latin typeface="Arial"/>
            </a:endParaRPr>
          </a:p>
          <a:p>
            <a:pPr marL="60748" indent="0" defTabSz="321457">
              <a:buNone/>
            </a:pPr>
            <a:r>
              <a:rPr lang="nl-BE" sz="2250" dirty="0">
                <a:solidFill>
                  <a:srgbClr val="0064C8"/>
                </a:solidFill>
                <a:latin typeface="Arial"/>
              </a:rPr>
              <a:t>- </a:t>
            </a:r>
            <a:r>
              <a:rPr lang="nl-BE" sz="2250" dirty="0" err="1">
                <a:solidFill>
                  <a:srgbClr val="0064C8"/>
                </a:solidFill>
                <a:latin typeface="Arial"/>
              </a:rPr>
              <a:t>which</a:t>
            </a:r>
            <a:r>
              <a:rPr lang="nl-BE" sz="2250" dirty="0">
                <a:solidFill>
                  <a:srgbClr val="0064C8"/>
                </a:solidFill>
                <a:latin typeface="Arial"/>
              </a:rPr>
              <a:t> are </a:t>
            </a:r>
            <a:r>
              <a:rPr lang="nl-BE" sz="2250" dirty="0" err="1">
                <a:solidFill>
                  <a:srgbClr val="0064C8"/>
                </a:solidFill>
                <a:latin typeface="Arial"/>
              </a:rPr>
              <a:t>already</a:t>
            </a:r>
            <a:r>
              <a:rPr lang="nl-BE" sz="2250" dirty="0">
                <a:solidFill>
                  <a:srgbClr val="0064C8"/>
                </a:solidFill>
                <a:latin typeface="Arial"/>
              </a:rPr>
              <a:t> </a:t>
            </a:r>
            <a:r>
              <a:rPr lang="nl-BE" sz="2250" dirty="0" err="1">
                <a:solidFill>
                  <a:srgbClr val="0064C8"/>
                </a:solidFill>
                <a:latin typeface="Arial"/>
              </a:rPr>
              <a:t>the</a:t>
            </a:r>
            <a:r>
              <a:rPr lang="nl-BE" sz="2250" dirty="0">
                <a:solidFill>
                  <a:srgbClr val="0064C8"/>
                </a:solidFill>
                <a:latin typeface="Arial"/>
              </a:rPr>
              <a:t> </a:t>
            </a:r>
            <a:r>
              <a:rPr lang="nl-BE" sz="2250" dirty="0" err="1">
                <a:solidFill>
                  <a:srgbClr val="0064C8"/>
                </a:solidFill>
                <a:latin typeface="Arial"/>
              </a:rPr>
              <a:t>largest</a:t>
            </a:r>
            <a:r>
              <a:rPr lang="nl-BE" sz="2250" dirty="0">
                <a:solidFill>
                  <a:srgbClr val="0064C8"/>
                </a:solidFill>
                <a:latin typeface="Arial"/>
              </a:rPr>
              <a:t> -</a:t>
            </a:r>
          </a:p>
          <a:p>
            <a:pPr marL="60748" indent="0" defTabSz="321457">
              <a:buNone/>
            </a:pPr>
            <a:r>
              <a:rPr lang="nl-BE" sz="2250" dirty="0">
                <a:solidFill>
                  <a:srgbClr val="0064C8"/>
                </a:solidFill>
                <a:latin typeface="Arial"/>
              </a:rPr>
              <a:t>get even more food !</a:t>
            </a:r>
          </a:p>
        </p:txBody>
      </p:sp>
      <p:sp>
        <p:nvSpPr>
          <p:cNvPr id="8" name="Tijdelijke aanduiding voor inhoud 2">
            <a:extLst>
              <a:ext uri="{FF2B5EF4-FFF2-40B4-BE49-F238E27FC236}">
                <a16:creationId xmlns:a16="http://schemas.microsoft.com/office/drawing/2014/main" id="{807BA8AF-2C23-C5E5-9E9D-94C8BA148949}"/>
              </a:ext>
            </a:extLst>
          </p:cNvPr>
          <p:cNvSpPr txBox="1">
            <a:spLocks/>
          </p:cNvSpPr>
          <p:nvPr/>
        </p:nvSpPr>
        <p:spPr>
          <a:xfrm>
            <a:off x="2487706" y="5603227"/>
            <a:ext cx="4516015" cy="702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8" indent="0">
              <a:buNone/>
            </a:pPr>
            <a:r>
              <a:rPr lang="nl-BE" sz="2531" dirty="0">
                <a:solidFill>
                  <a:srgbClr val="0064C8"/>
                </a:solidFill>
              </a:rPr>
              <a:t> </a:t>
            </a:r>
            <a:r>
              <a:rPr lang="nl-BE" sz="2531" dirty="0" err="1">
                <a:solidFill>
                  <a:srgbClr val="0064C8"/>
                </a:solidFill>
              </a:rPr>
              <a:t>Influent</a:t>
            </a:r>
            <a:r>
              <a:rPr lang="nl-BE" sz="2531" dirty="0">
                <a:solidFill>
                  <a:srgbClr val="0064C8"/>
                </a:solidFill>
              </a:rPr>
              <a:t> feed</a:t>
            </a:r>
            <a:endParaRPr lang="nl-BE" sz="2250" dirty="0">
              <a:solidFill>
                <a:srgbClr val="0064C8"/>
              </a:solidFill>
            </a:endParaRPr>
          </a:p>
        </p:txBody>
      </p:sp>
      <p:sp>
        <p:nvSpPr>
          <p:cNvPr id="9" name="Tijdelijke aanduiding voor inhoud 2">
            <a:extLst>
              <a:ext uri="{FF2B5EF4-FFF2-40B4-BE49-F238E27FC236}">
                <a16:creationId xmlns:a16="http://schemas.microsoft.com/office/drawing/2014/main" id="{AD6E474C-9B60-FDAF-4A4D-349B6A732A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726" y="839787"/>
            <a:ext cx="11039437" cy="4708125"/>
          </a:xfrm>
        </p:spPr>
        <p:txBody>
          <a:bodyPr>
            <a:normAutofit/>
          </a:bodyPr>
          <a:lstStyle/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nl-BE" sz="2531" dirty="0"/>
              <a:t> </a:t>
            </a:r>
            <a:r>
              <a:rPr lang="nl-BE" sz="2531" dirty="0" err="1"/>
              <a:t>Feeding</a:t>
            </a:r>
            <a:r>
              <a:rPr lang="nl-BE" sz="2531" dirty="0"/>
              <a:t> </a:t>
            </a:r>
            <a:r>
              <a:rPr lang="nl-BE" sz="2531" dirty="0" err="1"/>
              <a:t>influent</a:t>
            </a:r>
            <a:r>
              <a:rPr lang="nl-BE" sz="2531" dirty="0"/>
              <a:t> </a:t>
            </a:r>
            <a:r>
              <a:rPr lang="nl-BE" sz="2531" dirty="0" err="1"/>
              <a:t>through</a:t>
            </a:r>
            <a:r>
              <a:rPr lang="nl-BE" sz="2531" dirty="0"/>
              <a:t> </a:t>
            </a:r>
            <a:r>
              <a:rPr lang="nl-BE" sz="2531" dirty="0" err="1"/>
              <a:t>settled</a:t>
            </a:r>
            <a:r>
              <a:rPr lang="nl-BE" sz="2531" dirty="0"/>
              <a:t> </a:t>
            </a:r>
            <a:r>
              <a:rPr lang="nl-BE" sz="2531" dirty="0" err="1"/>
              <a:t>granular</a:t>
            </a:r>
            <a:r>
              <a:rPr lang="nl-BE" sz="2531" dirty="0"/>
              <a:t> </a:t>
            </a:r>
            <a:r>
              <a:rPr lang="nl-BE" sz="2531" dirty="0" err="1"/>
              <a:t>sludge</a:t>
            </a:r>
            <a:r>
              <a:rPr lang="nl-BE" sz="2531" dirty="0"/>
              <a:t> bed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nl-BE" sz="2250" dirty="0" err="1"/>
              <a:t>to</a:t>
            </a:r>
            <a:r>
              <a:rPr lang="nl-BE" sz="2250" dirty="0"/>
              <a:t> </a:t>
            </a:r>
            <a:r>
              <a:rPr lang="nl-BE" sz="2250" dirty="0" err="1"/>
              <a:t>minimize</a:t>
            </a:r>
            <a:r>
              <a:rPr lang="nl-BE" sz="2250" dirty="0"/>
              <a:t> </a:t>
            </a:r>
            <a:r>
              <a:rPr lang="nl-BE" sz="2250" dirty="0" err="1"/>
              <a:t>diffusion</a:t>
            </a:r>
            <a:r>
              <a:rPr lang="nl-BE" sz="2250" dirty="0"/>
              <a:t> </a:t>
            </a:r>
            <a:r>
              <a:rPr lang="nl-BE" sz="2250" dirty="0" err="1"/>
              <a:t>limitation</a:t>
            </a:r>
            <a:endParaRPr lang="nl-BE" sz="2250" dirty="0"/>
          </a:p>
          <a:p>
            <a:pPr lvl="1">
              <a:buFont typeface="Courier New" panose="02070309020205020404" pitchFamily="49" charset="0"/>
              <a:buChar char="o"/>
            </a:pPr>
            <a:r>
              <a:rPr lang="nl-BE" sz="2250" dirty="0" err="1"/>
              <a:t>to</a:t>
            </a:r>
            <a:r>
              <a:rPr lang="nl-BE" sz="2250" dirty="0"/>
              <a:t> </a:t>
            </a:r>
            <a:r>
              <a:rPr lang="nl-BE" sz="2250" dirty="0" err="1"/>
              <a:t>ensure</a:t>
            </a:r>
            <a:r>
              <a:rPr lang="nl-BE" sz="2250" dirty="0"/>
              <a:t> best </a:t>
            </a:r>
            <a:r>
              <a:rPr lang="nl-BE" sz="2250" dirty="0" err="1"/>
              <a:t>substrate</a:t>
            </a:r>
            <a:r>
              <a:rPr lang="nl-BE" sz="2250" dirty="0"/>
              <a:t> </a:t>
            </a:r>
            <a:r>
              <a:rPr lang="nl-BE" sz="2250" dirty="0" err="1"/>
              <a:t>uptake</a:t>
            </a:r>
            <a:r>
              <a:rPr lang="nl-BE" sz="2250" dirty="0"/>
              <a:t> over </a:t>
            </a:r>
            <a:r>
              <a:rPr lang="nl-BE" sz="2250" dirty="0" err="1"/>
              <a:t>the</a:t>
            </a:r>
            <a:r>
              <a:rPr lang="nl-BE" sz="2250" dirty="0"/>
              <a:t> </a:t>
            </a:r>
            <a:r>
              <a:rPr lang="nl-BE" sz="2250" dirty="0" err="1"/>
              <a:t>granule</a:t>
            </a:r>
            <a:r>
              <a:rPr lang="nl-BE" sz="2250" dirty="0"/>
              <a:t> </a:t>
            </a:r>
            <a:r>
              <a:rPr lang="nl-BE" sz="2250" dirty="0" err="1"/>
              <a:t>depth</a:t>
            </a:r>
            <a:endParaRPr lang="nl-BE" sz="2250" dirty="0"/>
          </a:p>
        </p:txBody>
      </p:sp>
    </p:spTree>
    <p:extLst>
      <p:ext uri="{BB962C8B-B14F-4D97-AF65-F5344CB8AC3E}">
        <p14:creationId xmlns:p14="http://schemas.microsoft.com/office/powerpoint/2010/main" val="1036569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769"/>
    </mc:Choice>
    <mc:Fallback xmlns="">
      <p:transition spd="slow" advTm="19769"/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552B3A-6E30-F89E-0544-A88FDC947E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FB2314-FBE9-0711-D625-56FAC2F1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How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grow</a:t>
            </a:r>
            <a:r>
              <a:rPr lang="nl-BE" dirty="0"/>
              <a:t> </a:t>
            </a:r>
            <a:r>
              <a:rPr lang="nl-BE" dirty="0" err="1"/>
              <a:t>granules</a:t>
            </a:r>
            <a:r>
              <a:rPr lang="nl-BE" dirty="0"/>
              <a:t>?</a:t>
            </a:r>
            <a:br>
              <a:rPr lang="nl-BE" dirty="0"/>
            </a:br>
            <a:endParaRPr lang="nl-BE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90569EF-4480-A3AA-1E8C-CDDC55C799D0}"/>
              </a:ext>
            </a:extLst>
          </p:cNvPr>
          <p:cNvSpPr txBox="1">
            <a:spLocks/>
          </p:cNvSpPr>
          <p:nvPr/>
        </p:nvSpPr>
        <p:spPr>
          <a:xfrm>
            <a:off x="588062" y="4752712"/>
            <a:ext cx="11038764" cy="4645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422"/>
              </a:spcAft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sz="2530" dirty="0"/>
              <a:t>and more…</a:t>
            </a:r>
            <a:endParaRPr lang="nl-BE" sz="2530" dirty="0"/>
          </a:p>
          <a:p>
            <a:pPr marL="60748" indent="0">
              <a:spcAft>
                <a:spcPts val="422"/>
              </a:spcAft>
              <a:buNone/>
            </a:pPr>
            <a:r>
              <a:rPr lang="nl-BE" sz="2000" dirty="0">
                <a:solidFill>
                  <a:schemeClr val="bg1">
                    <a:lumMod val="50000"/>
                  </a:schemeClr>
                </a:solidFill>
              </a:rPr>
              <a:t>     </a:t>
            </a:r>
            <a:r>
              <a:rPr lang="nl-BE" sz="2000" dirty="0"/>
              <a:t>– see lecture Edward van Dijk</a:t>
            </a:r>
            <a:endParaRPr lang="nl-BE" sz="2530" dirty="0">
              <a:sym typeface="Wingdings" panose="05000000000000000000" pitchFamily="2" charset="2"/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530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9D096BB0-A2CA-1C44-A673-794E25D71F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8062" y="839787"/>
            <a:ext cx="11038764" cy="464578"/>
          </a:xfrm>
        </p:spPr>
        <p:txBody>
          <a:bodyPr>
            <a:noAutofit/>
          </a:bodyPr>
          <a:lstStyle/>
          <a:p>
            <a:pPr>
              <a:spcAft>
                <a:spcPts val="422"/>
              </a:spcAft>
              <a:buFont typeface="Wingdings" panose="05000000000000000000" pitchFamily="2" charset="2"/>
              <a:buChar char="§"/>
            </a:pPr>
            <a:r>
              <a:rPr lang="en-GB" sz="2530" dirty="0">
                <a:solidFill>
                  <a:schemeClr val="bg1">
                    <a:lumMod val="50000"/>
                  </a:schemeClr>
                </a:solidFill>
              </a:rPr>
              <a:t>Make sure that diffusion is not limiting!</a:t>
            </a:r>
          </a:p>
          <a:p>
            <a:pPr marL="60748" indent="0">
              <a:spcAft>
                <a:spcPts val="422"/>
              </a:spcAft>
              <a:buNone/>
            </a:pPr>
            <a:endParaRPr lang="nl-BE" sz="2530" dirty="0">
              <a:solidFill>
                <a:schemeClr val="bg1">
                  <a:lumMod val="50000"/>
                </a:schemeClr>
              </a:solidFill>
              <a:sym typeface="Wingdings" panose="05000000000000000000" pitchFamily="2" charset="2"/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530" dirty="0">
              <a:solidFill>
                <a:schemeClr val="bg1">
                  <a:lumMod val="50000"/>
                </a:schemeClr>
              </a:solidFill>
            </a:endParaRPr>
          </a:p>
          <a:p>
            <a:pPr marL="60748" indent="0">
              <a:spcAft>
                <a:spcPts val="422"/>
              </a:spcAft>
              <a:buNone/>
            </a:pPr>
            <a:endParaRPr lang="nl-BE" sz="253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530" dirty="0">
              <a:solidFill>
                <a:schemeClr val="bg1">
                  <a:lumMod val="50000"/>
                </a:schemeClr>
              </a:solidFill>
            </a:endParaRPr>
          </a:p>
          <a:p>
            <a:pPr marL="60748" indent="0">
              <a:spcAft>
                <a:spcPts val="422"/>
              </a:spcAft>
              <a:buNone/>
            </a:pPr>
            <a:r>
              <a:rPr lang="nl-BE" sz="2530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     </a:t>
            </a: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53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8AD3849-AC7E-058D-B30C-D7CCAF522D1A}"/>
              </a:ext>
            </a:extLst>
          </p:cNvPr>
          <p:cNvSpPr txBox="1"/>
          <p:nvPr/>
        </p:nvSpPr>
        <p:spPr>
          <a:xfrm>
            <a:off x="987276" y="1414448"/>
            <a:ext cx="80024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sz="2400" dirty="0">
                <a:solidFill>
                  <a:schemeClr val="bg1">
                    <a:lumMod val="50000"/>
                  </a:schemeClr>
                </a:solidFill>
                <a:sym typeface="Symbol" panose="05050102010706020507" pitchFamily="18" charset="2"/>
              </a:rPr>
              <a:t> </a:t>
            </a:r>
            <a:r>
              <a:rPr lang="nl-BE" sz="2400" dirty="0">
                <a:solidFill>
                  <a:schemeClr val="bg1">
                    <a:lumMod val="50000"/>
                  </a:schemeClr>
                </a:solidFill>
              </a:rPr>
              <a:t>Separation of substrate uptake and biomass growth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9FB0666-3C00-B465-5E2C-233075DFCD9A}"/>
              </a:ext>
            </a:extLst>
          </p:cNvPr>
          <p:cNvSpPr txBox="1">
            <a:spLocks/>
          </p:cNvSpPr>
          <p:nvPr/>
        </p:nvSpPr>
        <p:spPr>
          <a:xfrm>
            <a:off x="588062" y="2296552"/>
            <a:ext cx="11038764" cy="4645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422"/>
              </a:spcAft>
              <a:buFont typeface="Wingdings" panose="05000000000000000000" pitchFamily="2" charset="2"/>
              <a:buChar char="§"/>
            </a:pPr>
            <a:r>
              <a:rPr lang="en-GB" sz="2530" dirty="0">
                <a:solidFill>
                  <a:schemeClr val="bg1">
                    <a:lumMod val="50000"/>
                  </a:schemeClr>
                </a:solidFill>
              </a:rPr>
              <a:t>Selective wasting</a:t>
            </a:r>
            <a:endParaRPr lang="nl-BE" sz="2530" dirty="0">
              <a:solidFill>
                <a:schemeClr val="bg1">
                  <a:lumMod val="50000"/>
                </a:schemeClr>
              </a:solidFill>
              <a:sym typeface="Wingdings" panose="05000000000000000000" pitchFamily="2" charset="2"/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530" dirty="0">
              <a:solidFill>
                <a:schemeClr val="bg1">
                  <a:lumMod val="50000"/>
                </a:schemeClr>
              </a:solidFill>
            </a:endParaRPr>
          </a:p>
          <a:p>
            <a:pPr marL="60748" indent="0">
              <a:spcAft>
                <a:spcPts val="422"/>
              </a:spcAft>
              <a:buFont typeface="Arial" panose="020B0604020202020204" pitchFamily="34" charset="0"/>
              <a:buNone/>
            </a:pPr>
            <a:endParaRPr lang="nl-BE" sz="253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530" dirty="0">
              <a:solidFill>
                <a:schemeClr val="bg1">
                  <a:lumMod val="50000"/>
                </a:schemeClr>
              </a:solidFill>
            </a:endParaRPr>
          </a:p>
          <a:p>
            <a:pPr marL="60748" indent="0">
              <a:spcAft>
                <a:spcPts val="422"/>
              </a:spcAft>
              <a:buFont typeface="Arial" panose="020B0604020202020204" pitchFamily="34" charset="0"/>
              <a:buNone/>
            </a:pPr>
            <a:r>
              <a:rPr lang="nl-BE" sz="2530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     </a:t>
            </a: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53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B80D0F82-E50B-1672-2690-8107A7133D90}"/>
              </a:ext>
            </a:extLst>
          </p:cNvPr>
          <p:cNvSpPr txBox="1">
            <a:spLocks/>
          </p:cNvSpPr>
          <p:nvPr/>
        </p:nvSpPr>
        <p:spPr>
          <a:xfrm>
            <a:off x="588062" y="2832035"/>
            <a:ext cx="11038764" cy="4645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422"/>
              </a:spcAft>
              <a:buFont typeface="Wingdings" panose="05000000000000000000" pitchFamily="2" charset="2"/>
              <a:buChar char="§"/>
            </a:pPr>
            <a:r>
              <a:rPr lang="en-GB" sz="2530" dirty="0">
                <a:solidFill>
                  <a:schemeClr val="bg1">
                    <a:lumMod val="50000"/>
                  </a:schemeClr>
                </a:solidFill>
              </a:rPr>
              <a:t>(Shear)</a:t>
            </a:r>
            <a:endParaRPr lang="nl-BE" sz="2530" dirty="0">
              <a:solidFill>
                <a:schemeClr val="bg1">
                  <a:lumMod val="50000"/>
                </a:schemeClr>
              </a:solidFill>
              <a:sym typeface="Wingdings" panose="05000000000000000000" pitchFamily="2" charset="2"/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530" dirty="0">
              <a:solidFill>
                <a:schemeClr val="bg1">
                  <a:lumMod val="50000"/>
                </a:schemeClr>
              </a:solidFill>
            </a:endParaRPr>
          </a:p>
          <a:p>
            <a:pPr marL="60748" indent="0">
              <a:spcAft>
                <a:spcPts val="422"/>
              </a:spcAft>
              <a:buFont typeface="Arial" panose="020B0604020202020204" pitchFamily="34" charset="0"/>
              <a:buNone/>
            </a:pPr>
            <a:endParaRPr lang="nl-BE" sz="253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530" dirty="0">
              <a:solidFill>
                <a:schemeClr val="bg1">
                  <a:lumMod val="50000"/>
                </a:schemeClr>
              </a:solidFill>
            </a:endParaRPr>
          </a:p>
          <a:p>
            <a:pPr marL="60748" indent="0">
              <a:spcAft>
                <a:spcPts val="422"/>
              </a:spcAft>
              <a:buFont typeface="Arial" panose="020B0604020202020204" pitchFamily="34" charset="0"/>
              <a:buNone/>
            </a:pPr>
            <a:r>
              <a:rPr lang="nl-BE" sz="2530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     </a:t>
            </a: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53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5E457B4-E13D-7527-16DB-B4480D530269}"/>
              </a:ext>
            </a:extLst>
          </p:cNvPr>
          <p:cNvSpPr txBox="1">
            <a:spLocks/>
          </p:cNvSpPr>
          <p:nvPr/>
        </p:nvSpPr>
        <p:spPr>
          <a:xfrm>
            <a:off x="588062" y="3867695"/>
            <a:ext cx="11038764" cy="4645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422"/>
              </a:spcAft>
              <a:buClr>
                <a:schemeClr val="bg1">
                  <a:lumMod val="65000"/>
                </a:schemeClr>
              </a:buClr>
              <a:buFont typeface="Wingdings" panose="05000000000000000000" pitchFamily="2" charset="2"/>
              <a:buChar char="§"/>
            </a:pPr>
            <a:r>
              <a:rPr lang="en-GB" sz="2530" dirty="0">
                <a:solidFill>
                  <a:schemeClr val="bg1">
                    <a:lumMod val="50000"/>
                  </a:schemeClr>
                </a:solidFill>
              </a:rPr>
              <a:t>Plug-flow feeding</a:t>
            </a:r>
            <a:endParaRPr lang="nl-BE" sz="2530" dirty="0">
              <a:solidFill>
                <a:schemeClr val="bg1">
                  <a:lumMod val="50000"/>
                </a:schemeClr>
              </a:solidFill>
              <a:sym typeface="Wingdings" panose="05000000000000000000" pitchFamily="2" charset="2"/>
            </a:endParaRPr>
          </a:p>
          <a:p>
            <a:pPr marL="60748" indent="0">
              <a:spcAft>
                <a:spcPts val="422"/>
              </a:spcAft>
              <a:buNone/>
            </a:pPr>
            <a:endParaRPr lang="nl-BE" sz="2530" dirty="0"/>
          </a:p>
          <a:p>
            <a:pPr marL="60748" indent="0">
              <a:spcAft>
                <a:spcPts val="422"/>
              </a:spcAft>
              <a:buFont typeface="Arial" panose="020B0604020202020204" pitchFamily="34" charset="0"/>
              <a:buNone/>
            </a:pPr>
            <a:r>
              <a:rPr lang="nl-BE" sz="2530" dirty="0">
                <a:sym typeface="Wingdings" panose="05000000000000000000" pitchFamily="2" charset="2"/>
              </a:rPr>
              <a:t>     </a:t>
            </a:r>
          </a:p>
        </p:txBody>
      </p:sp>
    </p:spTree>
    <p:extLst>
      <p:ext uri="{BB962C8B-B14F-4D97-AF65-F5344CB8AC3E}">
        <p14:creationId xmlns:p14="http://schemas.microsoft.com/office/powerpoint/2010/main" val="3483601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920"/>
    </mc:Choice>
    <mc:Fallback xmlns="">
      <p:transition spd="slow" advTm="21920"/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close-up of a text&#10;&#10;Description automatically generated">
            <a:extLst>
              <a:ext uri="{FF2B5EF4-FFF2-40B4-BE49-F238E27FC236}">
                <a16:creationId xmlns:a16="http://schemas.microsoft.com/office/drawing/2014/main" id="{96B4153C-7F44-31D8-FE5D-CA88ACC3BA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42" t="55748" r="8110" b="12559"/>
          <a:stretch/>
        </p:blipFill>
        <p:spPr>
          <a:xfrm>
            <a:off x="1218000" y="4170295"/>
            <a:ext cx="9540000" cy="2173483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92868647-2B9F-3CDD-36C0-270782100F71}"/>
              </a:ext>
            </a:extLst>
          </p:cNvPr>
          <p:cNvGrpSpPr/>
          <p:nvPr/>
        </p:nvGrpSpPr>
        <p:grpSpPr>
          <a:xfrm>
            <a:off x="4535097" y="6343778"/>
            <a:ext cx="3121806" cy="447110"/>
            <a:chOff x="8844309" y="358006"/>
            <a:chExt cx="3121806" cy="447110"/>
          </a:xfrm>
        </p:grpSpPr>
        <p:grpSp>
          <p:nvGrpSpPr>
            <p:cNvPr id="4" name="组合 2">
              <a:extLst>
                <a:ext uri="{FF2B5EF4-FFF2-40B4-BE49-F238E27FC236}">
                  <a16:creationId xmlns:a16="http://schemas.microsoft.com/office/drawing/2014/main" id="{9160C7C6-E059-9B65-6858-C79E8B14412E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6" name="TextBox 15">
                <a:extLst>
                  <a:ext uri="{FF2B5EF4-FFF2-40B4-BE49-F238E27FC236}">
                    <a16:creationId xmlns:a16="http://schemas.microsoft.com/office/drawing/2014/main" id="{6B28777E-DF7E-6017-F71E-4D62BEE62398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Biological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Wastewater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Treatment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endPara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Online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Course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Series</a:t>
                </a: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  <a:cs typeface="+mn-cs"/>
                </a:endParaRPr>
              </a:p>
            </p:txBody>
          </p:sp>
          <p:cxnSp>
            <p:nvCxnSpPr>
              <p:cNvPr id="7" name="直线连接符 9">
                <a:extLst>
                  <a:ext uri="{FF2B5EF4-FFF2-40B4-BE49-F238E27FC236}">
                    <a16:creationId xmlns:a16="http://schemas.microsoft.com/office/drawing/2014/main" id="{655EFDAE-6F06-5E47-CC9C-34D6524AD56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113E7C6F-F36C-B3B3-3E1B-3D570AB77B6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37559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337"/>
    </mc:Choice>
    <mc:Fallback xmlns="">
      <p:transition spd="slow" advTm="13337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338B0F-04ED-4D84-22AD-6E24B2EA7F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2B271D-8FC1-0575-1416-81DCE6008F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aerobic </a:t>
            </a:r>
            <a:r>
              <a:rPr lang="nl-BE" dirty="0" err="1"/>
              <a:t>granular</a:t>
            </a:r>
            <a:r>
              <a:rPr lang="nl-BE" dirty="0"/>
              <a:t> </a:t>
            </a:r>
            <a:r>
              <a:rPr lang="nl-BE" dirty="0" err="1"/>
              <a:t>sludge</a:t>
            </a:r>
            <a:r>
              <a:rPr lang="nl-BE" dirty="0"/>
              <a:t> - </a:t>
            </a:r>
            <a:r>
              <a:rPr lang="nl-BE" dirty="0" err="1"/>
              <a:t>definition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8BDF2B3-8E88-22AA-CF4A-79CFBBDC7E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726" y="839787"/>
            <a:ext cx="11604274" cy="4708125"/>
          </a:xfrm>
        </p:spPr>
        <p:txBody>
          <a:bodyPr>
            <a:normAutofit/>
          </a:bodyPr>
          <a:lstStyle/>
          <a:p>
            <a:pPr marL="60748" indent="0">
              <a:buNone/>
            </a:pPr>
            <a:endParaRPr lang="en-US" sz="2400" dirty="0"/>
          </a:p>
          <a:p>
            <a:pPr marL="60748" indent="0">
              <a:buNone/>
            </a:pPr>
            <a:r>
              <a:rPr lang="en-US" sz="2400" dirty="0"/>
              <a:t>‘Aggregates of microbial origin, which </a:t>
            </a:r>
            <a:r>
              <a:rPr lang="en-US" sz="2400" b="1" dirty="0">
                <a:solidFill>
                  <a:srgbClr val="0064C8"/>
                </a:solidFill>
              </a:rPr>
              <a:t>do not coagulate </a:t>
            </a:r>
          </a:p>
          <a:p>
            <a:pPr marL="60748" indent="0">
              <a:buNone/>
            </a:pPr>
            <a:r>
              <a:rPr lang="en-US" sz="2400" dirty="0"/>
              <a:t>under reduced hydrodynamic shear</a:t>
            </a:r>
          </a:p>
          <a:p>
            <a:pPr marL="60748" indent="0">
              <a:buNone/>
            </a:pPr>
            <a:r>
              <a:rPr lang="en-US" sz="2400" dirty="0"/>
              <a:t>and which </a:t>
            </a:r>
            <a:r>
              <a:rPr lang="en-US" sz="2400" dirty="0">
                <a:solidFill>
                  <a:srgbClr val="0064C8"/>
                </a:solidFill>
              </a:rPr>
              <a:t>settle significantly faster </a:t>
            </a:r>
            <a:r>
              <a:rPr lang="en-US" sz="2400" dirty="0"/>
              <a:t>than activated sludge flocs’</a:t>
            </a:r>
          </a:p>
          <a:p>
            <a:pPr marL="60748" indent="0">
              <a:buNone/>
            </a:pPr>
            <a:endParaRPr lang="en-US" sz="2400" dirty="0"/>
          </a:p>
          <a:p>
            <a:pPr marL="60748" indent="0">
              <a:buNone/>
            </a:pPr>
            <a:endParaRPr lang="en-US" sz="2531" dirty="0"/>
          </a:p>
          <a:p>
            <a:pPr marL="60748" indent="0">
              <a:buNone/>
            </a:pPr>
            <a:endParaRPr lang="nl-BE" dirty="0"/>
          </a:p>
        </p:txBody>
      </p:sp>
      <p:pic>
        <p:nvPicPr>
          <p:cNvPr id="6" name="Picture 5" descr="120603r1_kl7,5">
            <a:extLst>
              <a:ext uri="{FF2B5EF4-FFF2-40B4-BE49-F238E27FC236}">
                <a16:creationId xmlns:a16="http://schemas.microsoft.com/office/drawing/2014/main" id="{328428C8-CFFF-10BE-7B06-5A93C4D98C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2686" y="2886351"/>
            <a:ext cx="4170068" cy="3253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ijdelijke aanduiding voor inhoud 2">
                <a:extLst>
                  <a:ext uri="{FF2B5EF4-FFF2-40B4-BE49-F238E27FC236}">
                    <a16:creationId xmlns:a16="http://schemas.microsoft.com/office/drawing/2014/main" id="{A6CD30AF-539F-28C6-45A9-DBE51F3570F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87726" y="3684588"/>
                <a:ext cx="5696960" cy="151152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77143" indent="-316395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̶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822627" indent="-316395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̶"/>
                  <a:tabLst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35206" indent="-316395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‒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37661" indent="-387267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‒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83145" indent="-311333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̶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295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439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583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5728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Wingdings" panose="05000000000000000000" pitchFamily="2" charset="2"/>
                  <a:buChar char="ü"/>
                </a:pPr>
                <a:r>
                  <a:rPr lang="en-US" sz="2400" dirty="0"/>
                  <a:t> Diameter &gt; 0.2 mm</a:t>
                </a:r>
              </a:p>
              <a:p>
                <a:pPr>
                  <a:buFont typeface="Wingdings" panose="05000000000000000000" pitchFamily="2" charset="2"/>
                  <a:buChar char="ü"/>
                </a:pPr>
                <a:r>
                  <a:rPr lang="en-US" sz="2400" dirty="0"/>
                  <a:t> SVI</a:t>
                </a:r>
                <a:r>
                  <a:rPr lang="en-US" sz="2400" baseline="-25000" dirty="0"/>
                  <a:t>5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US" sz="2400" dirty="0"/>
                  <a:t> SVI</a:t>
                </a:r>
                <a:r>
                  <a:rPr lang="en-US" sz="2400" baseline="-25000" dirty="0"/>
                  <a:t>30</a:t>
                </a:r>
              </a:p>
              <a:p>
                <a:pPr>
                  <a:buFont typeface="Wingdings" panose="05000000000000000000" pitchFamily="2" charset="2"/>
                  <a:buChar char="ü"/>
                </a:pPr>
                <a:r>
                  <a:rPr lang="en-US" sz="2400" dirty="0"/>
                  <a:t> No compression of settled sludge</a:t>
                </a:r>
                <a:br>
                  <a:rPr lang="en-US" sz="2400" dirty="0"/>
                </a:br>
                <a:endParaRPr lang="nl-BE" sz="2400" dirty="0"/>
              </a:p>
            </p:txBody>
          </p:sp>
        </mc:Choice>
        <mc:Fallback xmlns="">
          <p:sp>
            <p:nvSpPr>
              <p:cNvPr id="5" name="Tijdelijke aanduiding voor inhoud 2">
                <a:extLst>
                  <a:ext uri="{FF2B5EF4-FFF2-40B4-BE49-F238E27FC236}">
                    <a16:creationId xmlns:a16="http://schemas.microsoft.com/office/drawing/2014/main" id="{A6CD30AF-539F-28C6-45A9-DBE51F3570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726" y="3684588"/>
                <a:ext cx="5696960" cy="1511527"/>
              </a:xfrm>
              <a:prstGeom prst="rect">
                <a:avLst/>
              </a:prstGeom>
              <a:blipFill>
                <a:blip r:embed="rId6"/>
                <a:stretch>
                  <a:fillRect l="-321" t="-806"/>
                </a:stretch>
              </a:blipFill>
            </p:spPr>
            <p:txBody>
              <a:bodyPr/>
              <a:lstStyle/>
              <a:p>
                <a:r>
                  <a:rPr lang="en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9518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616"/>
    </mc:Choice>
    <mc:Fallback xmlns="">
      <p:transition spd="slow" advTm="11616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34CDDE-27B5-C30D-C28E-52F0C33B7E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B045497-EFFC-BD1A-F72F-AD16FFDB1B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aerobic </a:t>
            </a:r>
            <a:r>
              <a:rPr lang="nl-BE" dirty="0" err="1"/>
              <a:t>granular</a:t>
            </a:r>
            <a:r>
              <a:rPr lang="nl-BE" dirty="0"/>
              <a:t> </a:t>
            </a:r>
            <a:r>
              <a:rPr lang="nl-BE" dirty="0" err="1"/>
              <a:t>sludge</a:t>
            </a:r>
            <a:r>
              <a:rPr lang="nl-BE" dirty="0"/>
              <a:t> reactor</a:t>
            </a:r>
          </a:p>
        </p:txBody>
      </p:sp>
      <p:pic>
        <p:nvPicPr>
          <p:cNvPr id="8" name="Picture 19" descr="http://www.dutchwatersector.com/uploads/2013/12/dws-rhdhv-wwtp-epe-nereda-effluent-770px-1.jpg">
            <a:extLst>
              <a:ext uri="{FF2B5EF4-FFF2-40B4-BE49-F238E27FC236}">
                <a16:creationId xmlns:a16="http://schemas.microsoft.com/office/drawing/2014/main" id="{6BE95518-E85A-4583-0AAB-CB7CECA8F8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745" y="1400932"/>
            <a:ext cx="8646525" cy="4056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3167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213"/>
    </mc:Choice>
    <mc:Fallback xmlns="">
      <p:transition spd="slow" advTm="16213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5ADEA9-CD19-2B23-E07B-441810D95D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7B21FD58-E491-EB48-6BCB-C43309343C1C}"/>
              </a:ext>
            </a:extLst>
          </p:cNvPr>
          <p:cNvSpPr txBox="1">
            <a:spLocks/>
          </p:cNvSpPr>
          <p:nvPr/>
        </p:nvSpPr>
        <p:spPr>
          <a:xfrm>
            <a:off x="6399763" y="1089299"/>
            <a:ext cx="5237779" cy="69668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36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00113" indent="-45878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1450" indent="-54133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00325" indent="-1158875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2569" indent="-401822" defTabSz="914289">
              <a:lnSpc>
                <a:spcPct val="100000"/>
              </a:lnSpc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r>
              <a:rPr lang="nl-BE" sz="1969" dirty="0">
                <a:solidFill>
                  <a:prstClr val="black"/>
                </a:solidFill>
                <a:latin typeface="Arial"/>
              </a:rPr>
              <a:t>Removal of C, N, P, </a:t>
            </a:r>
          </a:p>
          <a:p>
            <a:pPr marL="60748" defTabSz="914289">
              <a:lnSpc>
                <a:spcPct val="100000"/>
              </a:lnSpc>
              <a:defRPr/>
            </a:pPr>
            <a:r>
              <a:rPr lang="nl-BE" sz="1969" dirty="0">
                <a:solidFill>
                  <a:prstClr val="black"/>
                </a:solidFill>
                <a:latin typeface="Arial"/>
              </a:rPr>
              <a:t>      in different reactor </a:t>
            </a:r>
            <a:r>
              <a:rPr lang="nl-BE" sz="1969" dirty="0" err="1">
                <a:solidFill>
                  <a:prstClr val="black"/>
                </a:solidFill>
                <a:latin typeface="Arial"/>
              </a:rPr>
              <a:t>compartments</a:t>
            </a:r>
            <a:endParaRPr lang="nl-BE" sz="1969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20" name="Content Placeholder 5">
            <a:extLst>
              <a:ext uri="{FF2B5EF4-FFF2-40B4-BE49-F238E27FC236}">
                <a16:creationId xmlns:a16="http://schemas.microsoft.com/office/drawing/2014/main" id="{634D58A2-8E11-C0F7-6414-08E4329255BA}"/>
              </a:ext>
            </a:extLst>
          </p:cNvPr>
          <p:cNvSpPr txBox="1">
            <a:spLocks/>
          </p:cNvSpPr>
          <p:nvPr/>
        </p:nvSpPr>
        <p:spPr>
          <a:xfrm>
            <a:off x="6399763" y="542162"/>
            <a:ext cx="5227063" cy="54738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36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00113" indent="-45878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1450" indent="-54133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00325" indent="-1158875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8" defTabSz="914289">
              <a:defRPr/>
            </a:pPr>
            <a:r>
              <a:rPr lang="nl-BE" sz="2800" u="sng" cap="all" dirty="0" err="1">
                <a:solidFill>
                  <a:srgbClr val="0064C8"/>
                </a:solidFill>
                <a:latin typeface="Arial"/>
              </a:rPr>
              <a:t>Conventional</a:t>
            </a:r>
            <a:r>
              <a:rPr lang="nl-BE" sz="2800" u="sng" cap="all" dirty="0">
                <a:solidFill>
                  <a:srgbClr val="0064C8"/>
                </a:solidFill>
                <a:latin typeface="Arial"/>
              </a:rPr>
              <a:t> </a:t>
            </a:r>
            <a:r>
              <a:rPr lang="nl-BE" sz="2800" u="sng" cap="all" dirty="0" err="1">
                <a:solidFill>
                  <a:srgbClr val="0064C8"/>
                </a:solidFill>
                <a:latin typeface="Arial"/>
              </a:rPr>
              <a:t>WWTP</a:t>
            </a:r>
            <a:endParaRPr lang="nl-BE" sz="2800" u="sng" cap="all" dirty="0">
              <a:solidFill>
                <a:srgbClr val="0064C8"/>
              </a:solidFill>
              <a:latin typeface="Arial"/>
            </a:endParaRPr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C290924B-1B7A-4C3F-ACAC-50BB3F632B5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399610" y="2075036"/>
            <a:ext cx="5399112" cy="1253505"/>
            <a:chOff x="5733" y="1859"/>
            <a:chExt cx="4837" cy="1123"/>
          </a:xfrm>
        </p:grpSpPr>
        <p:sp>
          <p:nvSpPr>
            <p:cNvPr id="5" name="AutoShape 3">
              <a:extLst>
                <a:ext uri="{FF2B5EF4-FFF2-40B4-BE49-F238E27FC236}">
                  <a16:creationId xmlns:a16="http://schemas.microsoft.com/office/drawing/2014/main" id="{92142A53-1DBF-5B64-EA49-25DCCE5F014C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5733" y="1859"/>
              <a:ext cx="4837" cy="1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pic>
          <p:nvPicPr>
            <p:cNvPr id="9221" name="Picture 5">
              <a:extLst>
                <a:ext uri="{FF2B5EF4-FFF2-40B4-BE49-F238E27FC236}">
                  <a16:creationId xmlns:a16="http://schemas.microsoft.com/office/drawing/2014/main" id="{B7645903-B4DB-DB8F-2B40-8E0CB9F7D7E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01" y="1957"/>
              <a:ext cx="8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2" name="Picture 6">
              <a:extLst>
                <a:ext uri="{FF2B5EF4-FFF2-40B4-BE49-F238E27FC236}">
                  <a16:creationId xmlns:a16="http://schemas.microsoft.com/office/drawing/2014/main" id="{3724C675-2E8D-8D1F-1B5C-7BD2EEE3E7E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01" y="1957"/>
              <a:ext cx="8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7">
              <a:extLst>
                <a:ext uri="{FF2B5EF4-FFF2-40B4-BE49-F238E27FC236}">
                  <a16:creationId xmlns:a16="http://schemas.microsoft.com/office/drawing/2014/main" id="{8EBE0A11-E062-1229-A4EB-970DA84DEF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9" y="1988"/>
              <a:ext cx="778" cy="757"/>
            </a:xfrm>
            <a:prstGeom prst="rect">
              <a:avLst/>
            </a:prstGeom>
            <a:solidFill>
              <a:srgbClr val="0064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60C129F1-916A-E9BB-B4CF-98265ACFBB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9" y="1988"/>
              <a:ext cx="778" cy="757"/>
            </a:xfrm>
            <a:prstGeom prst="rect">
              <a:avLst/>
            </a:prstGeom>
            <a:noFill/>
            <a:ln w="12700" cap="sq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" name="Rectangle 9">
              <a:extLst>
                <a:ext uri="{FF2B5EF4-FFF2-40B4-BE49-F238E27FC236}">
                  <a16:creationId xmlns:a16="http://schemas.microsoft.com/office/drawing/2014/main" id="{975494E7-17AA-629F-09A0-C1C2C494B9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52" y="2295"/>
              <a:ext cx="582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42915">
                <a:defRPr/>
              </a:pPr>
              <a:r>
                <a:rPr lang="nl-BE" altLang="nl-BE" sz="1125" dirty="0" err="1">
                  <a:solidFill>
                    <a:srgbClr val="FEFFFF"/>
                  </a:solidFill>
                </a:rPr>
                <a:t>Anaerobic</a:t>
              </a:r>
              <a:endParaRPr lang="nl-BE" altLang="nl-BE" sz="1266" dirty="0">
                <a:solidFill>
                  <a:prstClr val="black"/>
                </a:solidFill>
              </a:endParaRPr>
            </a:p>
          </p:txBody>
        </p:sp>
        <p:pic>
          <p:nvPicPr>
            <p:cNvPr id="9226" name="Picture 10">
              <a:extLst>
                <a:ext uri="{FF2B5EF4-FFF2-40B4-BE49-F238E27FC236}">
                  <a16:creationId xmlns:a16="http://schemas.microsoft.com/office/drawing/2014/main" id="{0C615782-FC33-E6EC-7216-816FEDF851E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4" y="1957"/>
              <a:ext cx="8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7" name="Picture 11">
              <a:extLst>
                <a:ext uri="{FF2B5EF4-FFF2-40B4-BE49-F238E27FC236}">
                  <a16:creationId xmlns:a16="http://schemas.microsoft.com/office/drawing/2014/main" id="{12010E4A-2D66-3F34-0A3F-015ACEA5382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4" y="1957"/>
              <a:ext cx="8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Rectangle 12">
              <a:extLst>
                <a:ext uri="{FF2B5EF4-FFF2-40B4-BE49-F238E27FC236}">
                  <a16:creationId xmlns:a16="http://schemas.microsoft.com/office/drawing/2014/main" id="{3C6AAF78-F952-16F5-16D5-C8D9DAA0C4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4" y="1988"/>
              <a:ext cx="778" cy="757"/>
            </a:xfrm>
            <a:prstGeom prst="rect">
              <a:avLst/>
            </a:prstGeom>
            <a:solidFill>
              <a:srgbClr val="FF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 dirty="0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12" name="Rectangle 13">
              <a:extLst>
                <a:ext uri="{FF2B5EF4-FFF2-40B4-BE49-F238E27FC236}">
                  <a16:creationId xmlns:a16="http://schemas.microsoft.com/office/drawing/2014/main" id="{13AB3432-6157-3610-9720-0E65748B62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4" y="1988"/>
              <a:ext cx="778" cy="757"/>
            </a:xfrm>
            <a:prstGeom prst="rect">
              <a:avLst/>
            </a:prstGeom>
            <a:noFill/>
            <a:ln w="12700" cap="sq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13" name="Rectangle 14">
              <a:extLst>
                <a:ext uri="{FF2B5EF4-FFF2-40B4-BE49-F238E27FC236}">
                  <a16:creationId xmlns:a16="http://schemas.microsoft.com/office/drawing/2014/main" id="{4252B69E-50D1-328C-FA8C-747FF649CF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6" y="2295"/>
              <a:ext cx="388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42915">
                <a:defRPr/>
              </a:pPr>
              <a:r>
                <a:rPr lang="nl-BE" altLang="nl-BE" sz="1125" dirty="0" err="1">
                  <a:solidFill>
                    <a:srgbClr val="FEFFFF"/>
                  </a:solidFill>
                </a:rPr>
                <a:t>Anoxic</a:t>
              </a:r>
              <a:endParaRPr lang="nl-BE" altLang="nl-BE" sz="1266" dirty="0">
                <a:solidFill>
                  <a:prstClr val="black"/>
                </a:solidFill>
              </a:endParaRPr>
            </a:p>
          </p:txBody>
        </p:sp>
        <p:pic>
          <p:nvPicPr>
            <p:cNvPr id="9231" name="Picture 15">
              <a:extLst>
                <a:ext uri="{FF2B5EF4-FFF2-40B4-BE49-F238E27FC236}">
                  <a16:creationId xmlns:a16="http://schemas.microsoft.com/office/drawing/2014/main" id="{0935B356-5C7B-61BB-95E7-1C11ECBF2F9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35" y="1957"/>
              <a:ext cx="8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2" name="Picture 16">
              <a:extLst>
                <a:ext uri="{FF2B5EF4-FFF2-40B4-BE49-F238E27FC236}">
                  <a16:creationId xmlns:a16="http://schemas.microsoft.com/office/drawing/2014/main" id="{52915DD1-211F-B29C-B606-9C82DEB1BFC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35" y="1957"/>
              <a:ext cx="8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Rectangle 17">
              <a:extLst>
                <a:ext uri="{FF2B5EF4-FFF2-40B4-BE49-F238E27FC236}">
                  <a16:creationId xmlns:a16="http://schemas.microsoft.com/office/drawing/2014/main" id="{FA3C303C-7EB8-902F-7BAD-452A9378EF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80" y="1988"/>
              <a:ext cx="778" cy="757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16" name="Rectangle 18">
              <a:extLst>
                <a:ext uri="{FF2B5EF4-FFF2-40B4-BE49-F238E27FC236}">
                  <a16:creationId xmlns:a16="http://schemas.microsoft.com/office/drawing/2014/main" id="{32716692-9AE0-D62F-9AED-F3D3407FFC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80" y="1988"/>
              <a:ext cx="778" cy="757"/>
            </a:xfrm>
            <a:prstGeom prst="rect">
              <a:avLst/>
            </a:prstGeom>
            <a:noFill/>
            <a:ln w="12700" cap="sq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21" name="Rectangle 19">
              <a:extLst>
                <a:ext uri="{FF2B5EF4-FFF2-40B4-BE49-F238E27FC236}">
                  <a16:creationId xmlns:a16="http://schemas.microsoft.com/office/drawing/2014/main" id="{A6D1942F-75CF-3E16-8F1E-B6EFDD231C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57" y="2295"/>
              <a:ext cx="438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42915">
                <a:defRPr/>
              </a:pPr>
              <a:r>
                <a:rPr lang="nl-BE" altLang="nl-BE" sz="1125" dirty="0"/>
                <a:t>Aerobic</a:t>
              </a:r>
              <a:endParaRPr lang="nl-BE" altLang="nl-BE" sz="1266" dirty="0"/>
            </a:p>
          </p:txBody>
        </p:sp>
        <p:pic>
          <p:nvPicPr>
            <p:cNvPr id="9236" name="Picture 20">
              <a:extLst>
                <a:ext uri="{FF2B5EF4-FFF2-40B4-BE49-F238E27FC236}">
                  <a16:creationId xmlns:a16="http://schemas.microsoft.com/office/drawing/2014/main" id="{11640ED2-658C-CC6A-416D-DC86BA60341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91" y="1957"/>
              <a:ext cx="895" cy="8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7" name="Picture 21">
              <a:extLst>
                <a:ext uri="{FF2B5EF4-FFF2-40B4-BE49-F238E27FC236}">
                  <a16:creationId xmlns:a16="http://schemas.microsoft.com/office/drawing/2014/main" id="{1597F758-E7A0-AE3C-A710-99F37BF498C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91" y="1957"/>
              <a:ext cx="895" cy="8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Freeform 22">
              <a:extLst>
                <a:ext uri="{FF2B5EF4-FFF2-40B4-BE49-F238E27FC236}">
                  <a16:creationId xmlns:a16="http://schemas.microsoft.com/office/drawing/2014/main" id="{698EC74D-FFDA-E6AA-73E9-3641C69DE2ED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3" y="1988"/>
              <a:ext cx="778" cy="757"/>
            </a:xfrm>
            <a:custGeom>
              <a:avLst/>
              <a:gdLst>
                <a:gd name="T0" fmla="*/ 0 w 778"/>
                <a:gd name="T1" fmla="*/ 0 h 757"/>
                <a:gd name="T2" fmla="*/ 389 w 778"/>
                <a:gd name="T3" fmla="*/ 757 h 757"/>
                <a:gd name="T4" fmla="*/ 778 w 778"/>
                <a:gd name="T5" fmla="*/ 0 h 757"/>
                <a:gd name="T6" fmla="*/ 0 w 778"/>
                <a:gd name="T7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8" h="757">
                  <a:moveTo>
                    <a:pt x="0" y="0"/>
                  </a:moveTo>
                  <a:lnTo>
                    <a:pt x="389" y="757"/>
                  </a:lnTo>
                  <a:lnTo>
                    <a:pt x="7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30" name="Freeform 23">
              <a:extLst>
                <a:ext uri="{FF2B5EF4-FFF2-40B4-BE49-F238E27FC236}">
                  <a16:creationId xmlns:a16="http://schemas.microsoft.com/office/drawing/2014/main" id="{C6626AB2-A0CB-9D2F-6D45-CD9FF14BB927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3" y="1988"/>
              <a:ext cx="778" cy="757"/>
            </a:xfrm>
            <a:custGeom>
              <a:avLst/>
              <a:gdLst>
                <a:gd name="T0" fmla="*/ 0 w 778"/>
                <a:gd name="T1" fmla="*/ 0 h 757"/>
                <a:gd name="T2" fmla="*/ 389 w 778"/>
                <a:gd name="T3" fmla="*/ 757 h 757"/>
                <a:gd name="T4" fmla="*/ 778 w 778"/>
                <a:gd name="T5" fmla="*/ 0 h 757"/>
                <a:gd name="T6" fmla="*/ 0 w 778"/>
                <a:gd name="T7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8" h="757">
                  <a:moveTo>
                    <a:pt x="0" y="0"/>
                  </a:moveTo>
                  <a:lnTo>
                    <a:pt x="389" y="757"/>
                  </a:lnTo>
                  <a:lnTo>
                    <a:pt x="778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31" name="Rectangle 24">
              <a:extLst>
                <a:ext uri="{FF2B5EF4-FFF2-40B4-BE49-F238E27FC236}">
                  <a16:creationId xmlns:a16="http://schemas.microsoft.com/office/drawing/2014/main" id="{02B484D1-CEBA-357D-998B-5FB6972395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01" y="2040"/>
              <a:ext cx="431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42915">
                <a:defRPr/>
              </a:pPr>
              <a:r>
                <a:rPr lang="nl-BE" altLang="nl-BE" sz="1125" dirty="0" err="1">
                  <a:solidFill>
                    <a:srgbClr val="000000"/>
                  </a:solidFill>
                </a:rPr>
                <a:t>Settling</a:t>
              </a:r>
              <a:endParaRPr lang="nl-BE" altLang="nl-BE" sz="1266" dirty="0">
                <a:solidFill>
                  <a:prstClr val="black"/>
                </a:solidFill>
              </a:endParaRPr>
            </a:p>
          </p:txBody>
        </p:sp>
        <p:sp>
          <p:nvSpPr>
            <p:cNvPr id="9216" name="Line 25">
              <a:extLst>
                <a:ext uri="{FF2B5EF4-FFF2-40B4-BE49-F238E27FC236}">
                  <a16:creationId xmlns:a16="http://schemas.microsoft.com/office/drawing/2014/main" id="{9DEB0EE2-FA1C-D291-765D-C2632F3733D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47" y="2368"/>
              <a:ext cx="333" cy="8"/>
            </a:xfrm>
            <a:prstGeom prst="line">
              <a:avLst/>
            </a:pr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17" name="Freeform 26">
              <a:extLst>
                <a:ext uri="{FF2B5EF4-FFF2-40B4-BE49-F238E27FC236}">
                  <a16:creationId xmlns:a16="http://schemas.microsoft.com/office/drawing/2014/main" id="{EE7CA1FC-CD23-5FE1-2AD3-CD679B91E1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9" y="2330"/>
              <a:ext cx="80" cy="77"/>
            </a:xfrm>
            <a:custGeom>
              <a:avLst/>
              <a:gdLst>
                <a:gd name="T0" fmla="*/ 0 w 80"/>
                <a:gd name="T1" fmla="*/ 0 h 77"/>
                <a:gd name="T2" fmla="*/ 80 w 80"/>
                <a:gd name="T3" fmla="*/ 37 h 77"/>
                <a:gd name="T4" fmla="*/ 2 w 80"/>
                <a:gd name="T5" fmla="*/ 77 h 77"/>
                <a:gd name="T6" fmla="*/ 0 w 80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77">
                  <a:moveTo>
                    <a:pt x="0" y="0"/>
                  </a:moveTo>
                  <a:lnTo>
                    <a:pt x="80" y="37"/>
                  </a:lnTo>
                  <a:lnTo>
                    <a:pt x="2" y="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18" name="Line 27">
              <a:extLst>
                <a:ext uri="{FF2B5EF4-FFF2-40B4-BE49-F238E27FC236}">
                  <a16:creationId xmlns:a16="http://schemas.microsoft.com/office/drawing/2014/main" id="{71B5664E-119A-5ACD-0529-B6215D57756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27" y="2367"/>
              <a:ext cx="169" cy="0"/>
            </a:xfrm>
            <a:prstGeom prst="line">
              <a:avLst/>
            </a:pr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19" name="Freeform 28">
              <a:extLst>
                <a:ext uri="{FF2B5EF4-FFF2-40B4-BE49-F238E27FC236}">
                  <a16:creationId xmlns:a16="http://schemas.microsoft.com/office/drawing/2014/main" id="{A9FA065A-FFD5-B9E7-A25A-01B2A79C0AA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6" y="2328"/>
              <a:ext cx="78" cy="77"/>
            </a:xfrm>
            <a:custGeom>
              <a:avLst/>
              <a:gdLst>
                <a:gd name="T0" fmla="*/ 0 w 78"/>
                <a:gd name="T1" fmla="*/ 0 h 77"/>
                <a:gd name="T2" fmla="*/ 78 w 78"/>
                <a:gd name="T3" fmla="*/ 39 h 77"/>
                <a:gd name="T4" fmla="*/ 0 w 78"/>
                <a:gd name="T5" fmla="*/ 77 h 77"/>
                <a:gd name="T6" fmla="*/ 0 w 78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78" y="39"/>
                  </a:lnTo>
                  <a:lnTo>
                    <a:pt x="0" y="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20" name="Line 29">
              <a:extLst>
                <a:ext uri="{FF2B5EF4-FFF2-40B4-BE49-F238E27FC236}">
                  <a16:creationId xmlns:a16="http://schemas.microsoft.com/office/drawing/2014/main" id="{0C74D690-0A27-6649-1A5D-E63499A3BF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942" y="2367"/>
              <a:ext cx="169" cy="0"/>
            </a:xfrm>
            <a:prstGeom prst="line">
              <a:avLst/>
            </a:pr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23" name="Freeform 30">
              <a:extLst>
                <a:ext uri="{FF2B5EF4-FFF2-40B4-BE49-F238E27FC236}">
                  <a16:creationId xmlns:a16="http://schemas.microsoft.com/office/drawing/2014/main" id="{FC3B5DE8-D87B-3FFF-1DE9-95994791193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1" y="2328"/>
              <a:ext cx="79" cy="77"/>
            </a:xfrm>
            <a:custGeom>
              <a:avLst/>
              <a:gdLst>
                <a:gd name="T0" fmla="*/ 0 w 79"/>
                <a:gd name="T1" fmla="*/ 0 h 77"/>
                <a:gd name="T2" fmla="*/ 79 w 79"/>
                <a:gd name="T3" fmla="*/ 39 h 77"/>
                <a:gd name="T4" fmla="*/ 0 w 79"/>
                <a:gd name="T5" fmla="*/ 77 h 77"/>
                <a:gd name="T6" fmla="*/ 0 w 79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77">
                  <a:moveTo>
                    <a:pt x="0" y="0"/>
                  </a:moveTo>
                  <a:lnTo>
                    <a:pt x="79" y="39"/>
                  </a:lnTo>
                  <a:lnTo>
                    <a:pt x="0" y="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24" name="Freeform 31">
              <a:extLst>
                <a:ext uri="{FF2B5EF4-FFF2-40B4-BE49-F238E27FC236}">
                  <a16:creationId xmlns:a16="http://schemas.microsoft.com/office/drawing/2014/main" id="{E7826883-3F4C-86D6-F1D8-0F90BBF7E8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8" y="2745"/>
              <a:ext cx="3394" cy="230"/>
            </a:xfrm>
            <a:custGeom>
              <a:avLst/>
              <a:gdLst>
                <a:gd name="T0" fmla="*/ 3394 w 3394"/>
                <a:gd name="T1" fmla="*/ 0 h 230"/>
                <a:gd name="T2" fmla="*/ 3394 w 3394"/>
                <a:gd name="T3" fmla="*/ 230 h 230"/>
                <a:gd name="T4" fmla="*/ 0 w 3394"/>
                <a:gd name="T5" fmla="*/ 230 h 230"/>
                <a:gd name="T6" fmla="*/ 0 w 3394"/>
                <a:gd name="T7" fmla="*/ 58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4" h="230">
                  <a:moveTo>
                    <a:pt x="3394" y="0"/>
                  </a:moveTo>
                  <a:lnTo>
                    <a:pt x="3394" y="230"/>
                  </a:lnTo>
                  <a:lnTo>
                    <a:pt x="0" y="230"/>
                  </a:lnTo>
                  <a:lnTo>
                    <a:pt x="0" y="58"/>
                  </a:lnTo>
                </a:path>
              </a:pathLst>
            </a:cu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25" name="Freeform 32">
              <a:extLst>
                <a:ext uri="{FF2B5EF4-FFF2-40B4-BE49-F238E27FC236}">
                  <a16:creationId xmlns:a16="http://schemas.microsoft.com/office/drawing/2014/main" id="{04BA77B5-3D66-918B-09C9-4F042E2D10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9" y="2745"/>
              <a:ext cx="78" cy="76"/>
            </a:xfrm>
            <a:custGeom>
              <a:avLst/>
              <a:gdLst>
                <a:gd name="T0" fmla="*/ 75 w 150"/>
                <a:gd name="T1" fmla="*/ 0 h 150"/>
                <a:gd name="T2" fmla="*/ 150 w 150"/>
                <a:gd name="T3" fmla="*/ 150 h 150"/>
                <a:gd name="T4" fmla="*/ 0 w 150"/>
                <a:gd name="T5" fmla="*/ 150 h 150"/>
                <a:gd name="T6" fmla="*/ 75 w 150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" h="150">
                  <a:moveTo>
                    <a:pt x="75" y="0"/>
                  </a:moveTo>
                  <a:lnTo>
                    <a:pt x="150" y="150"/>
                  </a:lnTo>
                  <a:cubicBezTo>
                    <a:pt x="103" y="126"/>
                    <a:pt x="47" y="126"/>
                    <a:pt x="0" y="150"/>
                  </a:cubicBezTo>
                  <a:lnTo>
                    <a:pt x="7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28" name="Line 33">
              <a:extLst>
                <a:ext uri="{FF2B5EF4-FFF2-40B4-BE49-F238E27FC236}">
                  <a16:creationId xmlns:a16="http://schemas.microsoft.com/office/drawing/2014/main" id="{F51E5D9E-B362-0656-67D1-E8A69B11E6D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125" y="2369"/>
              <a:ext cx="371" cy="6"/>
            </a:xfrm>
            <a:prstGeom prst="line">
              <a:avLst/>
            </a:pr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29" name="Freeform 34">
              <a:extLst>
                <a:ext uri="{FF2B5EF4-FFF2-40B4-BE49-F238E27FC236}">
                  <a16:creationId xmlns:a16="http://schemas.microsoft.com/office/drawing/2014/main" id="{F8D71BA2-DD57-0C3C-0FCE-99DFFA7738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85" y="2337"/>
              <a:ext cx="79" cy="76"/>
            </a:xfrm>
            <a:custGeom>
              <a:avLst/>
              <a:gdLst>
                <a:gd name="T0" fmla="*/ 1 w 79"/>
                <a:gd name="T1" fmla="*/ 0 h 76"/>
                <a:gd name="T2" fmla="*/ 79 w 79"/>
                <a:gd name="T3" fmla="*/ 39 h 76"/>
                <a:gd name="T4" fmla="*/ 0 w 79"/>
                <a:gd name="T5" fmla="*/ 76 h 76"/>
                <a:gd name="T6" fmla="*/ 1 w 79"/>
                <a:gd name="T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76">
                  <a:moveTo>
                    <a:pt x="1" y="0"/>
                  </a:moveTo>
                  <a:lnTo>
                    <a:pt x="79" y="39"/>
                  </a:lnTo>
                  <a:lnTo>
                    <a:pt x="0" y="7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30" name="Line 35">
              <a:extLst>
                <a:ext uri="{FF2B5EF4-FFF2-40B4-BE49-F238E27FC236}">
                  <a16:creationId xmlns:a16="http://schemas.microsoft.com/office/drawing/2014/main" id="{B30F611D-B0E4-3FA1-C301-BB561B20931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58" y="2367"/>
              <a:ext cx="710" cy="0"/>
            </a:xfrm>
            <a:prstGeom prst="line">
              <a:avLst/>
            </a:pr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33" name="Freeform 36">
              <a:extLst>
                <a:ext uri="{FF2B5EF4-FFF2-40B4-BE49-F238E27FC236}">
                  <a16:creationId xmlns:a16="http://schemas.microsoft.com/office/drawing/2014/main" id="{2A88AE3F-10F4-5EE3-C5BE-FF6136C153DB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9" y="2328"/>
              <a:ext cx="78" cy="77"/>
            </a:xfrm>
            <a:custGeom>
              <a:avLst/>
              <a:gdLst>
                <a:gd name="T0" fmla="*/ 0 w 78"/>
                <a:gd name="T1" fmla="*/ 0 h 77"/>
                <a:gd name="T2" fmla="*/ 78 w 78"/>
                <a:gd name="T3" fmla="*/ 39 h 77"/>
                <a:gd name="T4" fmla="*/ 0 w 78"/>
                <a:gd name="T5" fmla="*/ 77 h 77"/>
                <a:gd name="T6" fmla="*/ 0 w 78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78" y="39"/>
                  </a:lnTo>
                  <a:lnTo>
                    <a:pt x="0" y="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34" name="Line 37">
              <a:extLst>
                <a:ext uri="{FF2B5EF4-FFF2-40B4-BE49-F238E27FC236}">
                  <a16:creationId xmlns:a16="http://schemas.microsoft.com/office/drawing/2014/main" id="{A5353651-2D3C-AC11-7914-A7F88488E77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299" y="2126"/>
              <a:ext cx="0" cy="241"/>
            </a:xfrm>
            <a:prstGeom prst="line">
              <a:avLst/>
            </a:pr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35" name="Freeform 38">
              <a:extLst>
                <a:ext uri="{FF2B5EF4-FFF2-40B4-BE49-F238E27FC236}">
                  <a16:creationId xmlns:a16="http://schemas.microsoft.com/office/drawing/2014/main" id="{924DCC61-E4A8-812A-85F6-F68474B8CC5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0" y="2059"/>
              <a:ext cx="78" cy="76"/>
            </a:xfrm>
            <a:custGeom>
              <a:avLst/>
              <a:gdLst>
                <a:gd name="T0" fmla="*/ 0 w 78"/>
                <a:gd name="T1" fmla="*/ 76 h 76"/>
                <a:gd name="T2" fmla="*/ 39 w 78"/>
                <a:gd name="T3" fmla="*/ 0 h 76"/>
                <a:gd name="T4" fmla="*/ 78 w 78"/>
                <a:gd name="T5" fmla="*/ 76 h 76"/>
                <a:gd name="T6" fmla="*/ 0 w 78"/>
                <a:gd name="T7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6">
                  <a:moveTo>
                    <a:pt x="0" y="76"/>
                  </a:moveTo>
                  <a:lnTo>
                    <a:pt x="39" y="0"/>
                  </a:lnTo>
                  <a:lnTo>
                    <a:pt x="78" y="76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38" name="Freeform 39">
              <a:extLst>
                <a:ext uri="{FF2B5EF4-FFF2-40B4-BE49-F238E27FC236}">
                  <a16:creationId xmlns:a16="http://schemas.microsoft.com/office/drawing/2014/main" id="{084FAABC-1228-420A-637E-A5E318CD887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3" y="1873"/>
              <a:ext cx="1016" cy="115"/>
            </a:xfrm>
            <a:custGeom>
              <a:avLst/>
              <a:gdLst>
                <a:gd name="T0" fmla="*/ 1016 w 1016"/>
                <a:gd name="T1" fmla="*/ 115 h 115"/>
                <a:gd name="T2" fmla="*/ 1016 w 1016"/>
                <a:gd name="T3" fmla="*/ 0 h 115"/>
                <a:gd name="T4" fmla="*/ 0 w 1016"/>
                <a:gd name="T5" fmla="*/ 0 h 115"/>
                <a:gd name="T6" fmla="*/ 0 w 1016"/>
                <a:gd name="T7" fmla="*/ 5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6" h="115">
                  <a:moveTo>
                    <a:pt x="1016" y="115"/>
                  </a:moveTo>
                  <a:lnTo>
                    <a:pt x="1016" y="0"/>
                  </a:lnTo>
                  <a:lnTo>
                    <a:pt x="0" y="0"/>
                  </a:lnTo>
                  <a:lnTo>
                    <a:pt x="0" y="57"/>
                  </a:lnTo>
                </a:path>
              </a:pathLst>
            </a:cu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39" name="Freeform 40">
              <a:extLst>
                <a:ext uri="{FF2B5EF4-FFF2-40B4-BE49-F238E27FC236}">
                  <a16:creationId xmlns:a16="http://schemas.microsoft.com/office/drawing/2014/main" id="{58552A52-1B49-BFD4-F421-8502FA53CEC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4" y="1912"/>
              <a:ext cx="79" cy="76"/>
            </a:xfrm>
            <a:custGeom>
              <a:avLst/>
              <a:gdLst>
                <a:gd name="T0" fmla="*/ 75 w 151"/>
                <a:gd name="T1" fmla="*/ 150 h 150"/>
                <a:gd name="T2" fmla="*/ 0 w 151"/>
                <a:gd name="T3" fmla="*/ 0 h 150"/>
                <a:gd name="T4" fmla="*/ 151 w 151"/>
                <a:gd name="T5" fmla="*/ 0 h 150"/>
                <a:gd name="T6" fmla="*/ 75 w 151"/>
                <a:gd name="T7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1" h="150">
                  <a:moveTo>
                    <a:pt x="75" y="150"/>
                  </a:moveTo>
                  <a:lnTo>
                    <a:pt x="0" y="0"/>
                  </a:lnTo>
                  <a:cubicBezTo>
                    <a:pt x="48" y="23"/>
                    <a:pt x="103" y="23"/>
                    <a:pt x="151" y="0"/>
                  </a:cubicBezTo>
                  <a:lnTo>
                    <a:pt x="75" y="15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573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517"/>
    </mc:Choice>
    <mc:Fallback xmlns="">
      <p:transition spd="slow" advTm="24517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/>
          <a:srcRect l="79226" t="14188" b="44824"/>
          <a:stretch/>
        </p:blipFill>
        <p:spPr>
          <a:xfrm>
            <a:off x="9366149" y="4867991"/>
            <a:ext cx="1987651" cy="1990009"/>
          </a:xfrm>
          <a:prstGeom prst="rect">
            <a:avLst/>
          </a:prstGeom>
        </p:spPr>
      </p:pic>
      <p:sp>
        <p:nvSpPr>
          <p:cNvPr id="8" name="Content Placeholder 5"/>
          <p:cNvSpPr txBox="1">
            <a:spLocks/>
          </p:cNvSpPr>
          <p:nvPr/>
        </p:nvSpPr>
        <p:spPr>
          <a:xfrm>
            <a:off x="6399763" y="1089299"/>
            <a:ext cx="5237779" cy="69668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36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00113" indent="-45878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1450" indent="-54133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00325" indent="-1158875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2569" indent="-401822" defTabSz="914289">
              <a:lnSpc>
                <a:spcPct val="100000"/>
              </a:lnSpc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r>
              <a:rPr lang="nl-BE" sz="1969" dirty="0">
                <a:solidFill>
                  <a:prstClr val="black"/>
                </a:solidFill>
                <a:latin typeface="Arial"/>
              </a:rPr>
              <a:t>Removal of C, N, P, </a:t>
            </a:r>
          </a:p>
          <a:p>
            <a:pPr marL="60748" defTabSz="914289">
              <a:lnSpc>
                <a:spcPct val="100000"/>
              </a:lnSpc>
              <a:defRPr/>
            </a:pPr>
            <a:r>
              <a:rPr lang="nl-BE" sz="1969" dirty="0">
                <a:solidFill>
                  <a:prstClr val="black"/>
                </a:solidFill>
                <a:latin typeface="Arial"/>
              </a:rPr>
              <a:t>      in different reactor </a:t>
            </a:r>
            <a:r>
              <a:rPr lang="nl-BE" sz="1969" dirty="0" err="1">
                <a:solidFill>
                  <a:prstClr val="black"/>
                </a:solidFill>
                <a:latin typeface="Arial"/>
              </a:rPr>
              <a:t>compartments</a:t>
            </a:r>
            <a:endParaRPr lang="nl-BE" sz="1969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10" name="Content Placeholder 5"/>
          <p:cNvSpPr txBox="1">
            <a:spLocks/>
          </p:cNvSpPr>
          <p:nvPr/>
        </p:nvSpPr>
        <p:spPr>
          <a:xfrm>
            <a:off x="6506919" y="3732705"/>
            <a:ext cx="11233073" cy="32575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36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00113" indent="-45878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1450" indent="-54133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00325" indent="-1158875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03647" indent="-342900" defTabSz="914289">
              <a:lnSpc>
                <a:spcPct val="100000"/>
              </a:lnSpc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r>
              <a:rPr lang="nl-BE" sz="1969" dirty="0" err="1">
                <a:solidFill>
                  <a:prstClr val="black"/>
                </a:solidFill>
                <a:latin typeface="Arial"/>
              </a:rPr>
              <a:t>Bacteria</a:t>
            </a:r>
            <a:r>
              <a:rPr lang="nl-BE" sz="1969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1969" dirty="0" err="1">
                <a:solidFill>
                  <a:prstClr val="black"/>
                </a:solidFill>
                <a:latin typeface="Arial"/>
              </a:rPr>
              <a:t>grow</a:t>
            </a:r>
            <a:r>
              <a:rPr lang="nl-BE" sz="1969" dirty="0">
                <a:solidFill>
                  <a:prstClr val="black"/>
                </a:solidFill>
                <a:latin typeface="Arial"/>
              </a:rPr>
              <a:t> in </a:t>
            </a:r>
            <a:r>
              <a:rPr lang="nl-BE" sz="1969" dirty="0" err="1">
                <a:solidFill>
                  <a:prstClr val="black"/>
                </a:solidFill>
                <a:latin typeface="Arial"/>
              </a:rPr>
              <a:t>flocs</a:t>
            </a:r>
            <a:endParaRPr lang="nl-BE" sz="1969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25" name="Content Placeholder 5"/>
          <p:cNvSpPr txBox="1">
            <a:spLocks/>
          </p:cNvSpPr>
          <p:nvPr/>
        </p:nvSpPr>
        <p:spPr>
          <a:xfrm>
            <a:off x="6863954" y="4095283"/>
            <a:ext cx="5860545" cy="43750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36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00113" indent="-45878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1450" indent="-54133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00325" indent="-1158875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8" defTabSz="914289">
              <a:lnSpc>
                <a:spcPct val="100000"/>
              </a:lnSpc>
              <a:defRPr/>
            </a:pPr>
            <a:r>
              <a:rPr lang="nl-BE" sz="1969" dirty="0">
                <a:solidFill>
                  <a:prstClr val="black"/>
                </a:solidFill>
                <a:latin typeface="Arial"/>
                <a:sym typeface="Symbol" panose="05050102010706020507" pitchFamily="18" charset="2"/>
              </a:rPr>
              <a:t> slow separation from purified effluent</a:t>
            </a:r>
            <a:endParaRPr lang="nl-BE" sz="1969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20" name="Content Placeholder 5"/>
          <p:cNvSpPr txBox="1">
            <a:spLocks/>
          </p:cNvSpPr>
          <p:nvPr/>
        </p:nvSpPr>
        <p:spPr>
          <a:xfrm>
            <a:off x="6399763" y="542162"/>
            <a:ext cx="5227063" cy="54738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36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00113" indent="-45878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1450" indent="-54133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00325" indent="-1158875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8" defTabSz="914289">
              <a:defRPr/>
            </a:pPr>
            <a:r>
              <a:rPr lang="nl-BE" sz="2800" u="sng" cap="all" dirty="0" err="1">
                <a:solidFill>
                  <a:srgbClr val="0064C8"/>
                </a:solidFill>
                <a:latin typeface="Arial"/>
              </a:rPr>
              <a:t>Conventional</a:t>
            </a:r>
            <a:r>
              <a:rPr lang="nl-BE" sz="2800" u="sng" cap="all" dirty="0">
                <a:solidFill>
                  <a:srgbClr val="0064C8"/>
                </a:solidFill>
                <a:latin typeface="Arial"/>
              </a:rPr>
              <a:t> </a:t>
            </a:r>
            <a:r>
              <a:rPr lang="nl-BE" sz="2800" u="sng" cap="all" dirty="0" err="1">
                <a:solidFill>
                  <a:srgbClr val="0064C8"/>
                </a:solidFill>
                <a:latin typeface="Arial"/>
              </a:rPr>
              <a:t>WWTP</a:t>
            </a:r>
            <a:endParaRPr lang="nl-BE" sz="2800" u="sng" cap="all" dirty="0">
              <a:solidFill>
                <a:srgbClr val="0064C8"/>
              </a:solidFill>
              <a:latin typeface="Arial"/>
            </a:endParaRPr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6399610" y="2075036"/>
            <a:ext cx="5399112" cy="1253505"/>
            <a:chOff x="5733" y="1859"/>
            <a:chExt cx="4837" cy="1123"/>
          </a:xfrm>
        </p:grpSpPr>
        <p:sp>
          <p:nvSpPr>
            <p:cNvPr id="5" name="AutoShape 3"/>
            <p:cNvSpPr>
              <a:spLocks noChangeAspect="1" noChangeArrowheads="1" noTextEdit="1"/>
            </p:cNvSpPr>
            <p:nvPr/>
          </p:nvSpPr>
          <p:spPr bwMode="auto">
            <a:xfrm>
              <a:off x="5733" y="1859"/>
              <a:ext cx="4837" cy="1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pic>
          <p:nvPicPr>
            <p:cNvPr id="9221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01" y="1957"/>
              <a:ext cx="8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2" name="Picture 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01" y="1957"/>
              <a:ext cx="8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6149" y="1988"/>
              <a:ext cx="778" cy="757"/>
            </a:xfrm>
            <a:prstGeom prst="rect">
              <a:avLst/>
            </a:prstGeom>
            <a:solidFill>
              <a:srgbClr val="0064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6149" y="1988"/>
              <a:ext cx="778" cy="757"/>
            </a:xfrm>
            <a:prstGeom prst="rect">
              <a:avLst/>
            </a:prstGeom>
            <a:noFill/>
            <a:ln w="12700" cap="sq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6252" y="2295"/>
              <a:ext cx="582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42915">
                <a:defRPr/>
              </a:pPr>
              <a:r>
                <a:rPr lang="nl-BE" altLang="nl-BE" sz="1125" dirty="0" err="1">
                  <a:solidFill>
                    <a:srgbClr val="FEFFFF"/>
                  </a:solidFill>
                </a:rPr>
                <a:t>Anaerobic</a:t>
              </a:r>
              <a:endParaRPr lang="nl-BE" altLang="nl-BE" sz="1266" dirty="0">
                <a:solidFill>
                  <a:prstClr val="black"/>
                </a:solidFill>
              </a:endParaRPr>
            </a:p>
          </p:txBody>
        </p:sp>
        <p:pic>
          <p:nvPicPr>
            <p:cNvPr id="9226" name="Picture 10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4" y="1957"/>
              <a:ext cx="8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7" name="Picture 11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4" y="1957"/>
              <a:ext cx="8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Rectangle 12"/>
            <p:cNvSpPr>
              <a:spLocks noChangeArrowheads="1"/>
            </p:cNvSpPr>
            <p:nvPr/>
          </p:nvSpPr>
          <p:spPr bwMode="auto">
            <a:xfrm>
              <a:off x="7164" y="1988"/>
              <a:ext cx="778" cy="757"/>
            </a:xfrm>
            <a:prstGeom prst="rect">
              <a:avLst/>
            </a:prstGeom>
            <a:solidFill>
              <a:srgbClr val="FF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 dirty="0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12" name="Rectangle 13"/>
            <p:cNvSpPr>
              <a:spLocks noChangeArrowheads="1"/>
            </p:cNvSpPr>
            <p:nvPr/>
          </p:nvSpPr>
          <p:spPr bwMode="auto">
            <a:xfrm>
              <a:off x="7164" y="1988"/>
              <a:ext cx="778" cy="757"/>
            </a:xfrm>
            <a:prstGeom prst="rect">
              <a:avLst/>
            </a:prstGeom>
            <a:noFill/>
            <a:ln w="12700" cap="sq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13" name="Rectangle 14"/>
            <p:cNvSpPr>
              <a:spLocks noChangeArrowheads="1"/>
            </p:cNvSpPr>
            <p:nvPr/>
          </p:nvSpPr>
          <p:spPr bwMode="auto">
            <a:xfrm>
              <a:off x="7286" y="2295"/>
              <a:ext cx="388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42915">
                <a:defRPr/>
              </a:pPr>
              <a:r>
                <a:rPr lang="nl-BE" altLang="nl-BE" sz="1125" dirty="0" err="1">
                  <a:solidFill>
                    <a:srgbClr val="FEFFFF"/>
                  </a:solidFill>
                </a:rPr>
                <a:t>Anoxic</a:t>
              </a:r>
              <a:endParaRPr lang="nl-BE" altLang="nl-BE" sz="1266" dirty="0">
                <a:solidFill>
                  <a:prstClr val="black"/>
                </a:solidFill>
              </a:endParaRPr>
            </a:p>
          </p:txBody>
        </p:sp>
        <p:pic>
          <p:nvPicPr>
            <p:cNvPr id="9231" name="Picture 15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35" y="1957"/>
              <a:ext cx="8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2" name="Picture 16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35" y="1957"/>
              <a:ext cx="8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Rectangle 17"/>
            <p:cNvSpPr>
              <a:spLocks noChangeArrowheads="1"/>
            </p:cNvSpPr>
            <p:nvPr/>
          </p:nvSpPr>
          <p:spPr bwMode="auto">
            <a:xfrm>
              <a:off x="8180" y="1988"/>
              <a:ext cx="778" cy="757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16" name="Rectangle 18"/>
            <p:cNvSpPr>
              <a:spLocks noChangeArrowheads="1"/>
            </p:cNvSpPr>
            <p:nvPr/>
          </p:nvSpPr>
          <p:spPr bwMode="auto">
            <a:xfrm>
              <a:off x="8180" y="1988"/>
              <a:ext cx="778" cy="757"/>
            </a:xfrm>
            <a:prstGeom prst="rect">
              <a:avLst/>
            </a:prstGeom>
            <a:noFill/>
            <a:ln w="12700" cap="sq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auto">
            <a:xfrm>
              <a:off x="8357" y="2295"/>
              <a:ext cx="438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42915">
                <a:defRPr/>
              </a:pPr>
              <a:r>
                <a:rPr lang="nl-BE" altLang="nl-BE" sz="1125" dirty="0"/>
                <a:t>Aerobic</a:t>
              </a:r>
              <a:endParaRPr lang="nl-BE" altLang="nl-BE" sz="1266" dirty="0"/>
            </a:p>
          </p:txBody>
        </p:sp>
        <p:pic>
          <p:nvPicPr>
            <p:cNvPr id="9236" name="Picture 20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91" y="1957"/>
              <a:ext cx="895" cy="8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7" name="Picture 21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91" y="1957"/>
              <a:ext cx="895" cy="8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9543" y="1988"/>
              <a:ext cx="778" cy="757"/>
            </a:xfrm>
            <a:custGeom>
              <a:avLst/>
              <a:gdLst>
                <a:gd name="T0" fmla="*/ 0 w 778"/>
                <a:gd name="T1" fmla="*/ 0 h 757"/>
                <a:gd name="T2" fmla="*/ 389 w 778"/>
                <a:gd name="T3" fmla="*/ 757 h 757"/>
                <a:gd name="T4" fmla="*/ 778 w 778"/>
                <a:gd name="T5" fmla="*/ 0 h 757"/>
                <a:gd name="T6" fmla="*/ 0 w 778"/>
                <a:gd name="T7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8" h="757">
                  <a:moveTo>
                    <a:pt x="0" y="0"/>
                  </a:moveTo>
                  <a:lnTo>
                    <a:pt x="389" y="757"/>
                  </a:lnTo>
                  <a:lnTo>
                    <a:pt x="7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9543" y="1988"/>
              <a:ext cx="778" cy="757"/>
            </a:xfrm>
            <a:custGeom>
              <a:avLst/>
              <a:gdLst>
                <a:gd name="T0" fmla="*/ 0 w 778"/>
                <a:gd name="T1" fmla="*/ 0 h 757"/>
                <a:gd name="T2" fmla="*/ 389 w 778"/>
                <a:gd name="T3" fmla="*/ 757 h 757"/>
                <a:gd name="T4" fmla="*/ 778 w 778"/>
                <a:gd name="T5" fmla="*/ 0 h 757"/>
                <a:gd name="T6" fmla="*/ 0 w 778"/>
                <a:gd name="T7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8" h="757">
                  <a:moveTo>
                    <a:pt x="0" y="0"/>
                  </a:moveTo>
                  <a:lnTo>
                    <a:pt x="389" y="757"/>
                  </a:lnTo>
                  <a:lnTo>
                    <a:pt x="778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31" name="Rectangle 24"/>
            <p:cNvSpPr>
              <a:spLocks noChangeArrowheads="1"/>
            </p:cNvSpPr>
            <p:nvPr/>
          </p:nvSpPr>
          <p:spPr bwMode="auto">
            <a:xfrm>
              <a:off x="9701" y="2040"/>
              <a:ext cx="431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42915">
                <a:defRPr/>
              </a:pPr>
              <a:r>
                <a:rPr lang="nl-BE" altLang="nl-BE" sz="1125" dirty="0" err="1">
                  <a:solidFill>
                    <a:srgbClr val="000000"/>
                  </a:solidFill>
                </a:rPr>
                <a:t>Settling</a:t>
              </a:r>
              <a:endParaRPr lang="nl-BE" altLang="nl-BE" sz="1266" dirty="0">
                <a:solidFill>
                  <a:prstClr val="black"/>
                </a:solidFill>
              </a:endParaRPr>
            </a:p>
          </p:txBody>
        </p:sp>
        <p:sp>
          <p:nvSpPr>
            <p:cNvPr id="9216" name="Line 25"/>
            <p:cNvSpPr>
              <a:spLocks noChangeShapeType="1"/>
            </p:cNvSpPr>
            <p:nvPr/>
          </p:nvSpPr>
          <p:spPr bwMode="auto">
            <a:xfrm flipV="1">
              <a:off x="5747" y="2368"/>
              <a:ext cx="333" cy="8"/>
            </a:xfrm>
            <a:prstGeom prst="line">
              <a:avLst/>
            </a:pr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17" name="Freeform 26"/>
            <p:cNvSpPr>
              <a:spLocks/>
            </p:cNvSpPr>
            <p:nvPr/>
          </p:nvSpPr>
          <p:spPr bwMode="auto">
            <a:xfrm>
              <a:off x="6069" y="2330"/>
              <a:ext cx="80" cy="77"/>
            </a:xfrm>
            <a:custGeom>
              <a:avLst/>
              <a:gdLst>
                <a:gd name="T0" fmla="*/ 0 w 80"/>
                <a:gd name="T1" fmla="*/ 0 h 77"/>
                <a:gd name="T2" fmla="*/ 80 w 80"/>
                <a:gd name="T3" fmla="*/ 37 h 77"/>
                <a:gd name="T4" fmla="*/ 2 w 80"/>
                <a:gd name="T5" fmla="*/ 77 h 77"/>
                <a:gd name="T6" fmla="*/ 0 w 80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77">
                  <a:moveTo>
                    <a:pt x="0" y="0"/>
                  </a:moveTo>
                  <a:lnTo>
                    <a:pt x="80" y="37"/>
                  </a:lnTo>
                  <a:lnTo>
                    <a:pt x="2" y="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18" name="Line 27"/>
            <p:cNvSpPr>
              <a:spLocks noChangeShapeType="1"/>
            </p:cNvSpPr>
            <p:nvPr/>
          </p:nvSpPr>
          <p:spPr bwMode="auto">
            <a:xfrm>
              <a:off x="6927" y="2367"/>
              <a:ext cx="169" cy="0"/>
            </a:xfrm>
            <a:prstGeom prst="line">
              <a:avLst/>
            </a:pr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19" name="Freeform 28"/>
            <p:cNvSpPr>
              <a:spLocks/>
            </p:cNvSpPr>
            <p:nvPr/>
          </p:nvSpPr>
          <p:spPr bwMode="auto">
            <a:xfrm>
              <a:off x="7086" y="2328"/>
              <a:ext cx="78" cy="77"/>
            </a:xfrm>
            <a:custGeom>
              <a:avLst/>
              <a:gdLst>
                <a:gd name="T0" fmla="*/ 0 w 78"/>
                <a:gd name="T1" fmla="*/ 0 h 77"/>
                <a:gd name="T2" fmla="*/ 78 w 78"/>
                <a:gd name="T3" fmla="*/ 39 h 77"/>
                <a:gd name="T4" fmla="*/ 0 w 78"/>
                <a:gd name="T5" fmla="*/ 77 h 77"/>
                <a:gd name="T6" fmla="*/ 0 w 78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78" y="39"/>
                  </a:lnTo>
                  <a:lnTo>
                    <a:pt x="0" y="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20" name="Line 29"/>
            <p:cNvSpPr>
              <a:spLocks noChangeShapeType="1"/>
            </p:cNvSpPr>
            <p:nvPr/>
          </p:nvSpPr>
          <p:spPr bwMode="auto">
            <a:xfrm>
              <a:off x="7942" y="2367"/>
              <a:ext cx="169" cy="0"/>
            </a:xfrm>
            <a:prstGeom prst="line">
              <a:avLst/>
            </a:pr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23" name="Freeform 30"/>
            <p:cNvSpPr>
              <a:spLocks/>
            </p:cNvSpPr>
            <p:nvPr/>
          </p:nvSpPr>
          <p:spPr bwMode="auto">
            <a:xfrm>
              <a:off x="8101" y="2328"/>
              <a:ext cx="79" cy="77"/>
            </a:xfrm>
            <a:custGeom>
              <a:avLst/>
              <a:gdLst>
                <a:gd name="T0" fmla="*/ 0 w 79"/>
                <a:gd name="T1" fmla="*/ 0 h 77"/>
                <a:gd name="T2" fmla="*/ 79 w 79"/>
                <a:gd name="T3" fmla="*/ 39 h 77"/>
                <a:gd name="T4" fmla="*/ 0 w 79"/>
                <a:gd name="T5" fmla="*/ 77 h 77"/>
                <a:gd name="T6" fmla="*/ 0 w 79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77">
                  <a:moveTo>
                    <a:pt x="0" y="0"/>
                  </a:moveTo>
                  <a:lnTo>
                    <a:pt x="79" y="39"/>
                  </a:lnTo>
                  <a:lnTo>
                    <a:pt x="0" y="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24" name="Freeform 31"/>
            <p:cNvSpPr>
              <a:spLocks/>
            </p:cNvSpPr>
            <p:nvPr/>
          </p:nvSpPr>
          <p:spPr bwMode="auto">
            <a:xfrm>
              <a:off x="6538" y="2745"/>
              <a:ext cx="3394" cy="230"/>
            </a:xfrm>
            <a:custGeom>
              <a:avLst/>
              <a:gdLst>
                <a:gd name="T0" fmla="*/ 3394 w 3394"/>
                <a:gd name="T1" fmla="*/ 0 h 230"/>
                <a:gd name="T2" fmla="*/ 3394 w 3394"/>
                <a:gd name="T3" fmla="*/ 230 h 230"/>
                <a:gd name="T4" fmla="*/ 0 w 3394"/>
                <a:gd name="T5" fmla="*/ 230 h 230"/>
                <a:gd name="T6" fmla="*/ 0 w 3394"/>
                <a:gd name="T7" fmla="*/ 58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4" h="230">
                  <a:moveTo>
                    <a:pt x="3394" y="0"/>
                  </a:moveTo>
                  <a:lnTo>
                    <a:pt x="3394" y="230"/>
                  </a:lnTo>
                  <a:lnTo>
                    <a:pt x="0" y="230"/>
                  </a:lnTo>
                  <a:lnTo>
                    <a:pt x="0" y="58"/>
                  </a:lnTo>
                </a:path>
              </a:pathLst>
            </a:cu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25" name="Freeform 32"/>
            <p:cNvSpPr>
              <a:spLocks/>
            </p:cNvSpPr>
            <p:nvPr/>
          </p:nvSpPr>
          <p:spPr bwMode="auto">
            <a:xfrm>
              <a:off x="6499" y="2745"/>
              <a:ext cx="78" cy="76"/>
            </a:xfrm>
            <a:custGeom>
              <a:avLst/>
              <a:gdLst>
                <a:gd name="T0" fmla="*/ 75 w 150"/>
                <a:gd name="T1" fmla="*/ 0 h 150"/>
                <a:gd name="T2" fmla="*/ 150 w 150"/>
                <a:gd name="T3" fmla="*/ 150 h 150"/>
                <a:gd name="T4" fmla="*/ 0 w 150"/>
                <a:gd name="T5" fmla="*/ 150 h 150"/>
                <a:gd name="T6" fmla="*/ 75 w 150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" h="150">
                  <a:moveTo>
                    <a:pt x="75" y="0"/>
                  </a:moveTo>
                  <a:lnTo>
                    <a:pt x="150" y="150"/>
                  </a:lnTo>
                  <a:cubicBezTo>
                    <a:pt x="103" y="126"/>
                    <a:pt x="47" y="126"/>
                    <a:pt x="0" y="150"/>
                  </a:cubicBezTo>
                  <a:lnTo>
                    <a:pt x="7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28" name="Line 33"/>
            <p:cNvSpPr>
              <a:spLocks noChangeShapeType="1"/>
            </p:cNvSpPr>
            <p:nvPr/>
          </p:nvSpPr>
          <p:spPr bwMode="auto">
            <a:xfrm>
              <a:off x="10125" y="2369"/>
              <a:ext cx="371" cy="6"/>
            </a:xfrm>
            <a:prstGeom prst="line">
              <a:avLst/>
            </a:pr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29" name="Freeform 34"/>
            <p:cNvSpPr>
              <a:spLocks/>
            </p:cNvSpPr>
            <p:nvPr/>
          </p:nvSpPr>
          <p:spPr bwMode="auto">
            <a:xfrm>
              <a:off x="10485" y="2337"/>
              <a:ext cx="79" cy="76"/>
            </a:xfrm>
            <a:custGeom>
              <a:avLst/>
              <a:gdLst>
                <a:gd name="T0" fmla="*/ 1 w 79"/>
                <a:gd name="T1" fmla="*/ 0 h 76"/>
                <a:gd name="T2" fmla="*/ 79 w 79"/>
                <a:gd name="T3" fmla="*/ 39 h 76"/>
                <a:gd name="T4" fmla="*/ 0 w 79"/>
                <a:gd name="T5" fmla="*/ 76 h 76"/>
                <a:gd name="T6" fmla="*/ 1 w 79"/>
                <a:gd name="T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76">
                  <a:moveTo>
                    <a:pt x="1" y="0"/>
                  </a:moveTo>
                  <a:lnTo>
                    <a:pt x="79" y="39"/>
                  </a:lnTo>
                  <a:lnTo>
                    <a:pt x="0" y="7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30" name="Line 35"/>
            <p:cNvSpPr>
              <a:spLocks noChangeShapeType="1"/>
            </p:cNvSpPr>
            <p:nvPr/>
          </p:nvSpPr>
          <p:spPr bwMode="auto">
            <a:xfrm>
              <a:off x="8958" y="2367"/>
              <a:ext cx="710" cy="0"/>
            </a:xfrm>
            <a:prstGeom prst="line">
              <a:avLst/>
            </a:pr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33" name="Freeform 36"/>
            <p:cNvSpPr>
              <a:spLocks/>
            </p:cNvSpPr>
            <p:nvPr/>
          </p:nvSpPr>
          <p:spPr bwMode="auto">
            <a:xfrm>
              <a:off x="9659" y="2328"/>
              <a:ext cx="78" cy="77"/>
            </a:xfrm>
            <a:custGeom>
              <a:avLst/>
              <a:gdLst>
                <a:gd name="T0" fmla="*/ 0 w 78"/>
                <a:gd name="T1" fmla="*/ 0 h 77"/>
                <a:gd name="T2" fmla="*/ 78 w 78"/>
                <a:gd name="T3" fmla="*/ 39 h 77"/>
                <a:gd name="T4" fmla="*/ 0 w 78"/>
                <a:gd name="T5" fmla="*/ 77 h 77"/>
                <a:gd name="T6" fmla="*/ 0 w 78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78" y="39"/>
                  </a:lnTo>
                  <a:lnTo>
                    <a:pt x="0" y="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34" name="Line 37"/>
            <p:cNvSpPr>
              <a:spLocks noChangeShapeType="1"/>
            </p:cNvSpPr>
            <p:nvPr/>
          </p:nvSpPr>
          <p:spPr bwMode="auto">
            <a:xfrm flipV="1">
              <a:off x="9299" y="2126"/>
              <a:ext cx="0" cy="241"/>
            </a:xfrm>
            <a:prstGeom prst="line">
              <a:avLst/>
            </a:pr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35" name="Freeform 38"/>
            <p:cNvSpPr>
              <a:spLocks/>
            </p:cNvSpPr>
            <p:nvPr/>
          </p:nvSpPr>
          <p:spPr bwMode="auto">
            <a:xfrm>
              <a:off x="9260" y="2059"/>
              <a:ext cx="78" cy="76"/>
            </a:xfrm>
            <a:custGeom>
              <a:avLst/>
              <a:gdLst>
                <a:gd name="T0" fmla="*/ 0 w 78"/>
                <a:gd name="T1" fmla="*/ 76 h 76"/>
                <a:gd name="T2" fmla="*/ 39 w 78"/>
                <a:gd name="T3" fmla="*/ 0 h 76"/>
                <a:gd name="T4" fmla="*/ 78 w 78"/>
                <a:gd name="T5" fmla="*/ 76 h 76"/>
                <a:gd name="T6" fmla="*/ 0 w 78"/>
                <a:gd name="T7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6">
                  <a:moveTo>
                    <a:pt x="0" y="76"/>
                  </a:moveTo>
                  <a:lnTo>
                    <a:pt x="39" y="0"/>
                  </a:lnTo>
                  <a:lnTo>
                    <a:pt x="78" y="76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38" name="Freeform 39"/>
            <p:cNvSpPr>
              <a:spLocks/>
            </p:cNvSpPr>
            <p:nvPr/>
          </p:nvSpPr>
          <p:spPr bwMode="auto">
            <a:xfrm>
              <a:off x="7553" y="1873"/>
              <a:ext cx="1016" cy="115"/>
            </a:xfrm>
            <a:custGeom>
              <a:avLst/>
              <a:gdLst>
                <a:gd name="T0" fmla="*/ 1016 w 1016"/>
                <a:gd name="T1" fmla="*/ 115 h 115"/>
                <a:gd name="T2" fmla="*/ 1016 w 1016"/>
                <a:gd name="T3" fmla="*/ 0 h 115"/>
                <a:gd name="T4" fmla="*/ 0 w 1016"/>
                <a:gd name="T5" fmla="*/ 0 h 115"/>
                <a:gd name="T6" fmla="*/ 0 w 1016"/>
                <a:gd name="T7" fmla="*/ 5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6" h="115">
                  <a:moveTo>
                    <a:pt x="1016" y="115"/>
                  </a:moveTo>
                  <a:lnTo>
                    <a:pt x="1016" y="0"/>
                  </a:lnTo>
                  <a:lnTo>
                    <a:pt x="0" y="0"/>
                  </a:lnTo>
                  <a:lnTo>
                    <a:pt x="0" y="57"/>
                  </a:lnTo>
                </a:path>
              </a:pathLst>
            </a:cu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39" name="Freeform 40"/>
            <p:cNvSpPr>
              <a:spLocks/>
            </p:cNvSpPr>
            <p:nvPr/>
          </p:nvSpPr>
          <p:spPr bwMode="auto">
            <a:xfrm>
              <a:off x="7514" y="1912"/>
              <a:ext cx="79" cy="76"/>
            </a:xfrm>
            <a:custGeom>
              <a:avLst/>
              <a:gdLst>
                <a:gd name="T0" fmla="*/ 75 w 151"/>
                <a:gd name="T1" fmla="*/ 150 h 150"/>
                <a:gd name="T2" fmla="*/ 0 w 151"/>
                <a:gd name="T3" fmla="*/ 0 h 150"/>
                <a:gd name="T4" fmla="*/ 151 w 151"/>
                <a:gd name="T5" fmla="*/ 0 h 150"/>
                <a:gd name="T6" fmla="*/ 75 w 151"/>
                <a:gd name="T7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1" h="150">
                  <a:moveTo>
                    <a:pt x="75" y="150"/>
                  </a:moveTo>
                  <a:lnTo>
                    <a:pt x="0" y="0"/>
                  </a:lnTo>
                  <a:cubicBezTo>
                    <a:pt x="48" y="23"/>
                    <a:pt x="103" y="23"/>
                    <a:pt x="151" y="0"/>
                  </a:cubicBezTo>
                  <a:lnTo>
                    <a:pt x="75" y="15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8EB07BD0-201F-0556-05D0-A2FEE689BE52}"/>
              </a:ext>
            </a:extLst>
          </p:cNvPr>
          <p:cNvGrpSpPr/>
          <p:nvPr/>
        </p:nvGrpSpPr>
        <p:grpSpPr>
          <a:xfrm>
            <a:off x="4535097" y="6343778"/>
            <a:ext cx="3121806" cy="447110"/>
            <a:chOff x="8844309" y="358006"/>
            <a:chExt cx="3121806" cy="447110"/>
          </a:xfrm>
        </p:grpSpPr>
        <p:grpSp>
          <p:nvGrpSpPr>
            <p:cNvPr id="48" name="组合 2">
              <a:extLst>
                <a:ext uri="{FF2B5EF4-FFF2-40B4-BE49-F238E27FC236}">
                  <a16:creationId xmlns:a16="http://schemas.microsoft.com/office/drawing/2014/main" id="{F8EB195A-FDE6-8D80-F46D-23EFB70BB931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50" name="TextBox 15">
                <a:extLst>
                  <a:ext uri="{FF2B5EF4-FFF2-40B4-BE49-F238E27FC236}">
                    <a16:creationId xmlns:a16="http://schemas.microsoft.com/office/drawing/2014/main" id="{BA77DC77-33E4-A629-4067-873A0FEEA8DA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51" name="直线连接符 9">
                <a:extLst>
                  <a:ext uri="{FF2B5EF4-FFF2-40B4-BE49-F238E27FC236}">
                    <a16:creationId xmlns:a16="http://schemas.microsoft.com/office/drawing/2014/main" id="{B3AC9289-1352-39CD-4E67-3A85F7EBBE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3821CF61-345B-9B40-950E-298E11A7F2A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37458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405"/>
    </mc:Choice>
    <mc:Fallback xmlns="">
      <p:transition spd="slow" advTm="22405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A2F2EE-6B65-951E-C6D1-7A510826DC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5273C79-4557-0C7F-7A69-662C98B1039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9226" t="14188" b="44824"/>
          <a:stretch/>
        </p:blipFill>
        <p:spPr>
          <a:xfrm>
            <a:off x="9366149" y="4867991"/>
            <a:ext cx="1987651" cy="1990009"/>
          </a:xfrm>
          <a:prstGeom prst="rect">
            <a:avLst/>
          </a:prstGeom>
        </p:spPr>
      </p:pic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811C8C70-4622-6E3B-1822-7D6B26722EAE}"/>
              </a:ext>
            </a:extLst>
          </p:cNvPr>
          <p:cNvSpPr txBox="1">
            <a:spLocks/>
          </p:cNvSpPr>
          <p:nvPr/>
        </p:nvSpPr>
        <p:spPr>
          <a:xfrm>
            <a:off x="6399763" y="1089299"/>
            <a:ext cx="5237779" cy="69668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36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00113" indent="-45878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1450" indent="-54133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00325" indent="-1158875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2569" indent="-401822" defTabSz="914289">
              <a:lnSpc>
                <a:spcPct val="100000"/>
              </a:lnSpc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r>
              <a:rPr lang="nl-BE" sz="1969" dirty="0">
                <a:solidFill>
                  <a:prstClr val="black"/>
                </a:solidFill>
                <a:latin typeface="Arial"/>
              </a:rPr>
              <a:t>Removal of C, N, P, </a:t>
            </a:r>
          </a:p>
          <a:p>
            <a:pPr marL="60748" defTabSz="914289">
              <a:lnSpc>
                <a:spcPct val="100000"/>
              </a:lnSpc>
              <a:defRPr/>
            </a:pPr>
            <a:r>
              <a:rPr lang="nl-BE" sz="1969" dirty="0">
                <a:solidFill>
                  <a:prstClr val="black"/>
                </a:solidFill>
                <a:latin typeface="Arial"/>
              </a:rPr>
              <a:t>      in different reactor </a:t>
            </a:r>
            <a:r>
              <a:rPr lang="nl-BE" sz="1969" dirty="0" err="1">
                <a:solidFill>
                  <a:prstClr val="black"/>
                </a:solidFill>
                <a:latin typeface="Arial"/>
              </a:rPr>
              <a:t>compartments</a:t>
            </a:r>
            <a:endParaRPr lang="nl-BE" sz="1969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F79A418E-FEA6-C9E4-33F2-3A4AB04E2964}"/>
              </a:ext>
            </a:extLst>
          </p:cNvPr>
          <p:cNvSpPr txBox="1">
            <a:spLocks/>
          </p:cNvSpPr>
          <p:nvPr/>
        </p:nvSpPr>
        <p:spPr>
          <a:xfrm>
            <a:off x="6506919" y="3732705"/>
            <a:ext cx="11233073" cy="32575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36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00113" indent="-45878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1450" indent="-54133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00325" indent="-1158875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03647" indent="-342900" defTabSz="914289">
              <a:lnSpc>
                <a:spcPct val="100000"/>
              </a:lnSpc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r>
              <a:rPr lang="nl-BE" sz="1969" dirty="0" err="1">
                <a:solidFill>
                  <a:prstClr val="black"/>
                </a:solidFill>
                <a:latin typeface="Arial"/>
              </a:rPr>
              <a:t>Bacteria</a:t>
            </a:r>
            <a:r>
              <a:rPr lang="nl-BE" sz="1969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1969" dirty="0" err="1">
                <a:solidFill>
                  <a:prstClr val="black"/>
                </a:solidFill>
                <a:latin typeface="Arial"/>
              </a:rPr>
              <a:t>grow</a:t>
            </a:r>
            <a:r>
              <a:rPr lang="nl-BE" sz="1969" dirty="0">
                <a:solidFill>
                  <a:prstClr val="black"/>
                </a:solidFill>
                <a:latin typeface="Arial"/>
              </a:rPr>
              <a:t> in </a:t>
            </a:r>
            <a:r>
              <a:rPr lang="nl-BE" sz="1969" dirty="0" err="1">
                <a:solidFill>
                  <a:prstClr val="black"/>
                </a:solidFill>
                <a:latin typeface="Arial"/>
              </a:rPr>
              <a:t>flocs</a:t>
            </a:r>
            <a:endParaRPr lang="nl-BE" sz="1969" dirty="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17" name="Picture 2" descr="Afbeeldingsresultaat voor nereda">
            <a:extLst>
              <a:ext uri="{FF2B5EF4-FFF2-40B4-BE49-F238E27FC236}">
                <a16:creationId xmlns:a16="http://schemas.microsoft.com/office/drawing/2014/main" id="{A020B2FA-F5E6-738F-07EA-02DCFE50A7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1270" y="4494381"/>
            <a:ext cx="4145607" cy="2330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BBC1A4EC-AD71-2F5F-CE61-45C55BF72ECA}"/>
              </a:ext>
            </a:extLst>
          </p:cNvPr>
          <p:cNvSpPr/>
          <p:nvPr/>
        </p:nvSpPr>
        <p:spPr>
          <a:xfrm>
            <a:off x="3620952" y="4027914"/>
            <a:ext cx="2263120" cy="2830086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9">
              <a:defRPr/>
            </a:pPr>
            <a:endParaRPr lang="nl-BE">
              <a:solidFill>
                <a:prstClr val="white"/>
              </a:solidFill>
              <a:latin typeface="Arial"/>
            </a:endParaRPr>
          </a:p>
        </p:txBody>
      </p:sp>
      <p:sp>
        <p:nvSpPr>
          <p:cNvPr id="25" name="Content Placeholder 5">
            <a:extLst>
              <a:ext uri="{FF2B5EF4-FFF2-40B4-BE49-F238E27FC236}">
                <a16:creationId xmlns:a16="http://schemas.microsoft.com/office/drawing/2014/main" id="{C56E3387-6EA9-F518-92C2-A1646B08677B}"/>
              </a:ext>
            </a:extLst>
          </p:cNvPr>
          <p:cNvSpPr txBox="1">
            <a:spLocks/>
          </p:cNvSpPr>
          <p:nvPr/>
        </p:nvSpPr>
        <p:spPr>
          <a:xfrm>
            <a:off x="6863954" y="4066320"/>
            <a:ext cx="5860545" cy="43750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36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00113" indent="-45878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1450" indent="-54133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00325" indent="-1158875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8" defTabSz="914289">
              <a:lnSpc>
                <a:spcPct val="100000"/>
              </a:lnSpc>
              <a:defRPr/>
            </a:pPr>
            <a:r>
              <a:rPr lang="nl-BE" sz="1969" dirty="0">
                <a:solidFill>
                  <a:prstClr val="black"/>
                </a:solidFill>
                <a:latin typeface="Arial"/>
                <a:sym typeface="Symbol" panose="05050102010706020507" pitchFamily="18" charset="2"/>
              </a:rPr>
              <a:t> slow separation from purified effluent</a:t>
            </a:r>
            <a:endParaRPr lang="nl-BE" sz="1969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20" name="Content Placeholder 5">
            <a:extLst>
              <a:ext uri="{FF2B5EF4-FFF2-40B4-BE49-F238E27FC236}">
                <a16:creationId xmlns:a16="http://schemas.microsoft.com/office/drawing/2014/main" id="{05DA18C8-39AC-2C25-6EF3-86022210A059}"/>
              </a:ext>
            </a:extLst>
          </p:cNvPr>
          <p:cNvSpPr txBox="1">
            <a:spLocks/>
          </p:cNvSpPr>
          <p:nvPr/>
        </p:nvSpPr>
        <p:spPr>
          <a:xfrm>
            <a:off x="6399763" y="542162"/>
            <a:ext cx="5227063" cy="54738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36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00113" indent="-45878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1450" indent="-54133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00325" indent="-1158875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8" defTabSz="914289">
              <a:defRPr/>
            </a:pPr>
            <a:r>
              <a:rPr lang="nl-BE" sz="2800" u="sng" cap="all" dirty="0" err="1">
                <a:solidFill>
                  <a:srgbClr val="0064C8"/>
                </a:solidFill>
                <a:latin typeface="Arial"/>
              </a:rPr>
              <a:t>Conventional</a:t>
            </a:r>
            <a:r>
              <a:rPr lang="nl-BE" sz="2800" u="sng" cap="all" dirty="0">
                <a:solidFill>
                  <a:srgbClr val="0064C8"/>
                </a:solidFill>
                <a:latin typeface="Arial"/>
              </a:rPr>
              <a:t> </a:t>
            </a:r>
            <a:r>
              <a:rPr lang="nl-BE" sz="2800" u="sng" cap="all" dirty="0" err="1">
                <a:solidFill>
                  <a:srgbClr val="0064C8"/>
                </a:solidFill>
                <a:latin typeface="Arial"/>
              </a:rPr>
              <a:t>WWTP</a:t>
            </a:r>
            <a:endParaRPr lang="nl-BE" sz="2800" u="sng" cap="all" dirty="0">
              <a:solidFill>
                <a:srgbClr val="0064C8"/>
              </a:solidFill>
              <a:latin typeface="Arial"/>
            </a:endParaRPr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62190157-375F-99CC-6442-019A4DE97BF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399610" y="2075036"/>
            <a:ext cx="5399112" cy="1253505"/>
            <a:chOff x="5733" y="1859"/>
            <a:chExt cx="4837" cy="1123"/>
          </a:xfrm>
        </p:grpSpPr>
        <p:sp>
          <p:nvSpPr>
            <p:cNvPr id="5" name="AutoShape 3">
              <a:extLst>
                <a:ext uri="{FF2B5EF4-FFF2-40B4-BE49-F238E27FC236}">
                  <a16:creationId xmlns:a16="http://schemas.microsoft.com/office/drawing/2014/main" id="{739DD397-8473-A43A-2591-FB424A590D0C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5733" y="1859"/>
              <a:ext cx="4837" cy="1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pic>
          <p:nvPicPr>
            <p:cNvPr id="9221" name="Picture 5">
              <a:extLst>
                <a:ext uri="{FF2B5EF4-FFF2-40B4-BE49-F238E27FC236}">
                  <a16:creationId xmlns:a16="http://schemas.microsoft.com/office/drawing/2014/main" id="{8562C81D-D224-6742-3553-A6A46A9444E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01" y="1957"/>
              <a:ext cx="8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2" name="Picture 6">
              <a:extLst>
                <a:ext uri="{FF2B5EF4-FFF2-40B4-BE49-F238E27FC236}">
                  <a16:creationId xmlns:a16="http://schemas.microsoft.com/office/drawing/2014/main" id="{39B4B243-194F-D134-E127-FEFD6B66E2F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01" y="1957"/>
              <a:ext cx="8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7">
              <a:extLst>
                <a:ext uri="{FF2B5EF4-FFF2-40B4-BE49-F238E27FC236}">
                  <a16:creationId xmlns:a16="http://schemas.microsoft.com/office/drawing/2014/main" id="{1C530E3C-D48D-BF60-E442-C918B51618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9" y="1988"/>
              <a:ext cx="778" cy="757"/>
            </a:xfrm>
            <a:prstGeom prst="rect">
              <a:avLst/>
            </a:prstGeom>
            <a:solidFill>
              <a:srgbClr val="0064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602846BD-141C-655F-CE56-3932915EF1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9" y="1988"/>
              <a:ext cx="778" cy="757"/>
            </a:xfrm>
            <a:prstGeom prst="rect">
              <a:avLst/>
            </a:prstGeom>
            <a:noFill/>
            <a:ln w="12700" cap="sq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" name="Rectangle 9">
              <a:extLst>
                <a:ext uri="{FF2B5EF4-FFF2-40B4-BE49-F238E27FC236}">
                  <a16:creationId xmlns:a16="http://schemas.microsoft.com/office/drawing/2014/main" id="{0AA6B0D4-D10C-4394-BD8A-0D5F94C4AF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52" y="2295"/>
              <a:ext cx="582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42915">
                <a:defRPr/>
              </a:pPr>
              <a:r>
                <a:rPr lang="nl-BE" altLang="nl-BE" sz="1125" dirty="0" err="1">
                  <a:solidFill>
                    <a:srgbClr val="FEFFFF"/>
                  </a:solidFill>
                </a:rPr>
                <a:t>Anaerobic</a:t>
              </a:r>
              <a:endParaRPr lang="nl-BE" altLang="nl-BE" sz="1266" dirty="0">
                <a:solidFill>
                  <a:prstClr val="black"/>
                </a:solidFill>
              </a:endParaRPr>
            </a:p>
          </p:txBody>
        </p:sp>
        <p:pic>
          <p:nvPicPr>
            <p:cNvPr id="9226" name="Picture 10">
              <a:extLst>
                <a:ext uri="{FF2B5EF4-FFF2-40B4-BE49-F238E27FC236}">
                  <a16:creationId xmlns:a16="http://schemas.microsoft.com/office/drawing/2014/main" id="{7486FAB9-E37A-2D4C-053D-BD99453F331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4" y="1957"/>
              <a:ext cx="8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7" name="Picture 11">
              <a:extLst>
                <a:ext uri="{FF2B5EF4-FFF2-40B4-BE49-F238E27FC236}">
                  <a16:creationId xmlns:a16="http://schemas.microsoft.com/office/drawing/2014/main" id="{49D9E670-6513-ABC1-4CC7-D5B1B393465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4" y="1957"/>
              <a:ext cx="8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Rectangle 12">
              <a:extLst>
                <a:ext uri="{FF2B5EF4-FFF2-40B4-BE49-F238E27FC236}">
                  <a16:creationId xmlns:a16="http://schemas.microsoft.com/office/drawing/2014/main" id="{F191270D-A549-39AE-EE4A-A40A54C55A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4" y="1988"/>
              <a:ext cx="778" cy="757"/>
            </a:xfrm>
            <a:prstGeom prst="rect">
              <a:avLst/>
            </a:prstGeom>
            <a:solidFill>
              <a:srgbClr val="FF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 dirty="0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12" name="Rectangle 13">
              <a:extLst>
                <a:ext uri="{FF2B5EF4-FFF2-40B4-BE49-F238E27FC236}">
                  <a16:creationId xmlns:a16="http://schemas.microsoft.com/office/drawing/2014/main" id="{1B6F0BFB-25D9-284A-4062-7B0F717091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4" y="1988"/>
              <a:ext cx="778" cy="757"/>
            </a:xfrm>
            <a:prstGeom prst="rect">
              <a:avLst/>
            </a:prstGeom>
            <a:noFill/>
            <a:ln w="12700" cap="sq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13" name="Rectangle 14">
              <a:extLst>
                <a:ext uri="{FF2B5EF4-FFF2-40B4-BE49-F238E27FC236}">
                  <a16:creationId xmlns:a16="http://schemas.microsoft.com/office/drawing/2014/main" id="{15A754A5-A1B7-07B4-57C0-11C5D1B7FC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6" y="2295"/>
              <a:ext cx="388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42915">
                <a:defRPr/>
              </a:pPr>
              <a:r>
                <a:rPr lang="nl-BE" altLang="nl-BE" sz="1125" dirty="0" err="1">
                  <a:solidFill>
                    <a:srgbClr val="FEFFFF"/>
                  </a:solidFill>
                </a:rPr>
                <a:t>Anoxic</a:t>
              </a:r>
              <a:endParaRPr lang="nl-BE" altLang="nl-BE" sz="1266" dirty="0">
                <a:solidFill>
                  <a:prstClr val="black"/>
                </a:solidFill>
              </a:endParaRPr>
            </a:p>
          </p:txBody>
        </p:sp>
        <p:pic>
          <p:nvPicPr>
            <p:cNvPr id="9231" name="Picture 15">
              <a:extLst>
                <a:ext uri="{FF2B5EF4-FFF2-40B4-BE49-F238E27FC236}">
                  <a16:creationId xmlns:a16="http://schemas.microsoft.com/office/drawing/2014/main" id="{34E905EE-622B-B86E-7F0A-27CFB5874ED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35" y="1957"/>
              <a:ext cx="8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2" name="Picture 16">
              <a:extLst>
                <a:ext uri="{FF2B5EF4-FFF2-40B4-BE49-F238E27FC236}">
                  <a16:creationId xmlns:a16="http://schemas.microsoft.com/office/drawing/2014/main" id="{BA69779F-7305-CC8D-6048-6BD8754AE3E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35" y="1957"/>
              <a:ext cx="8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Rectangle 17">
              <a:extLst>
                <a:ext uri="{FF2B5EF4-FFF2-40B4-BE49-F238E27FC236}">
                  <a16:creationId xmlns:a16="http://schemas.microsoft.com/office/drawing/2014/main" id="{2759F4D9-238E-0EC9-B8C8-E076CAD90C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80" y="1988"/>
              <a:ext cx="778" cy="757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16" name="Rectangle 18">
              <a:extLst>
                <a:ext uri="{FF2B5EF4-FFF2-40B4-BE49-F238E27FC236}">
                  <a16:creationId xmlns:a16="http://schemas.microsoft.com/office/drawing/2014/main" id="{0BADF26D-537D-0A3F-77DE-B752A88E53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80" y="1988"/>
              <a:ext cx="778" cy="757"/>
            </a:xfrm>
            <a:prstGeom prst="rect">
              <a:avLst/>
            </a:prstGeom>
            <a:noFill/>
            <a:ln w="12700" cap="sq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21" name="Rectangle 19">
              <a:extLst>
                <a:ext uri="{FF2B5EF4-FFF2-40B4-BE49-F238E27FC236}">
                  <a16:creationId xmlns:a16="http://schemas.microsoft.com/office/drawing/2014/main" id="{02D5AE22-60FC-0BB2-1E93-863DD7917B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57" y="2295"/>
              <a:ext cx="438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42915">
                <a:defRPr/>
              </a:pPr>
              <a:r>
                <a:rPr lang="nl-BE" altLang="nl-BE" sz="1125" dirty="0"/>
                <a:t>Aerobic</a:t>
              </a:r>
              <a:endParaRPr lang="nl-BE" altLang="nl-BE" sz="1266" dirty="0"/>
            </a:p>
          </p:txBody>
        </p:sp>
        <p:pic>
          <p:nvPicPr>
            <p:cNvPr id="9236" name="Picture 20">
              <a:extLst>
                <a:ext uri="{FF2B5EF4-FFF2-40B4-BE49-F238E27FC236}">
                  <a16:creationId xmlns:a16="http://schemas.microsoft.com/office/drawing/2014/main" id="{75FC9300-F2C3-D90C-68E0-43937B42D8F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91" y="1957"/>
              <a:ext cx="895" cy="8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7" name="Picture 21">
              <a:extLst>
                <a:ext uri="{FF2B5EF4-FFF2-40B4-BE49-F238E27FC236}">
                  <a16:creationId xmlns:a16="http://schemas.microsoft.com/office/drawing/2014/main" id="{74C1C2AF-CB3F-8E4E-A096-C22E3FD56B3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91" y="1957"/>
              <a:ext cx="895" cy="8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Freeform 22">
              <a:extLst>
                <a:ext uri="{FF2B5EF4-FFF2-40B4-BE49-F238E27FC236}">
                  <a16:creationId xmlns:a16="http://schemas.microsoft.com/office/drawing/2014/main" id="{0FEB7190-C047-B0B0-6C91-6F6198FB1ACF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3" y="1988"/>
              <a:ext cx="778" cy="757"/>
            </a:xfrm>
            <a:custGeom>
              <a:avLst/>
              <a:gdLst>
                <a:gd name="T0" fmla="*/ 0 w 778"/>
                <a:gd name="T1" fmla="*/ 0 h 757"/>
                <a:gd name="T2" fmla="*/ 389 w 778"/>
                <a:gd name="T3" fmla="*/ 757 h 757"/>
                <a:gd name="T4" fmla="*/ 778 w 778"/>
                <a:gd name="T5" fmla="*/ 0 h 757"/>
                <a:gd name="T6" fmla="*/ 0 w 778"/>
                <a:gd name="T7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8" h="757">
                  <a:moveTo>
                    <a:pt x="0" y="0"/>
                  </a:moveTo>
                  <a:lnTo>
                    <a:pt x="389" y="757"/>
                  </a:lnTo>
                  <a:lnTo>
                    <a:pt x="7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30" name="Freeform 23">
              <a:extLst>
                <a:ext uri="{FF2B5EF4-FFF2-40B4-BE49-F238E27FC236}">
                  <a16:creationId xmlns:a16="http://schemas.microsoft.com/office/drawing/2014/main" id="{9A51C02A-27A8-B148-467B-E4BFAB925D63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3" y="1988"/>
              <a:ext cx="778" cy="757"/>
            </a:xfrm>
            <a:custGeom>
              <a:avLst/>
              <a:gdLst>
                <a:gd name="T0" fmla="*/ 0 w 778"/>
                <a:gd name="T1" fmla="*/ 0 h 757"/>
                <a:gd name="T2" fmla="*/ 389 w 778"/>
                <a:gd name="T3" fmla="*/ 757 h 757"/>
                <a:gd name="T4" fmla="*/ 778 w 778"/>
                <a:gd name="T5" fmla="*/ 0 h 757"/>
                <a:gd name="T6" fmla="*/ 0 w 778"/>
                <a:gd name="T7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8" h="757">
                  <a:moveTo>
                    <a:pt x="0" y="0"/>
                  </a:moveTo>
                  <a:lnTo>
                    <a:pt x="389" y="757"/>
                  </a:lnTo>
                  <a:lnTo>
                    <a:pt x="778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31" name="Rectangle 24">
              <a:extLst>
                <a:ext uri="{FF2B5EF4-FFF2-40B4-BE49-F238E27FC236}">
                  <a16:creationId xmlns:a16="http://schemas.microsoft.com/office/drawing/2014/main" id="{CEE8B677-946F-B27E-9AB0-4D587D462E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01" y="2040"/>
              <a:ext cx="431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42915">
                <a:defRPr/>
              </a:pPr>
              <a:r>
                <a:rPr lang="nl-BE" altLang="nl-BE" sz="1125" dirty="0" err="1">
                  <a:solidFill>
                    <a:srgbClr val="000000"/>
                  </a:solidFill>
                </a:rPr>
                <a:t>Settling</a:t>
              </a:r>
              <a:endParaRPr lang="nl-BE" altLang="nl-BE" sz="1266" dirty="0">
                <a:solidFill>
                  <a:prstClr val="black"/>
                </a:solidFill>
              </a:endParaRPr>
            </a:p>
          </p:txBody>
        </p:sp>
        <p:sp>
          <p:nvSpPr>
            <p:cNvPr id="9216" name="Line 25">
              <a:extLst>
                <a:ext uri="{FF2B5EF4-FFF2-40B4-BE49-F238E27FC236}">
                  <a16:creationId xmlns:a16="http://schemas.microsoft.com/office/drawing/2014/main" id="{6A045523-39D7-DA54-F644-B22DADCE94E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47" y="2368"/>
              <a:ext cx="333" cy="8"/>
            </a:xfrm>
            <a:prstGeom prst="line">
              <a:avLst/>
            </a:pr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17" name="Freeform 26">
              <a:extLst>
                <a:ext uri="{FF2B5EF4-FFF2-40B4-BE49-F238E27FC236}">
                  <a16:creationId xmlns:a16="http://schemas.microsoft.com/office/drawing/2014/main" id="{D85F62FA-48B6-474B-8365-88ABB3EACDB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9" y="2330"/>
              <a:ext cx="80" cy="77"/>
            </a:xfrm>
            <a:custGeom>
              <a:avLst/>
              <a:gdLst>
                <a:gd name="T0" fmla="*/ 0 w 80"/>
                <a:gd name="T1" fmla="*/ 0 h 77"/>
                <a:gd name="T2" fmla="*/ 80 w 80"/>
                <a:gd name="T3" fmla="*/ 37 h 77"/>
                <a:gd name="T4" fmla="*/ 2 w 80"/>
                <a:gd name="T5" fmla="*/ 77 h 77"/>
                <a:gd name="T6" fmla="*/ 0 w 80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77">
                  <a:moveTo>
                    <a:pt x="0" y="0"/>
                  </a:moveTo>
                  <a:lnTo>
                    <a:pt x="80" y="37"/>
                  </a:lnTo>
                  <a:lnTo>
                    <a:pt x="2" y="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18" name="Line 27">
              <a:extLst>
                <a:ext uri="{FF2B5EF4-FFF2-40B4-BE49-F238E27FC236}">
                  <a16:creationId xmlns:a16="http://schemas.microsoft.com/office/drawing/2014/main" id="{F4BB2C96-8107-57AB-ED26-26C229DC049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27" y="2367"/>
              <a:ext cx="169" cy="0"/>
            </a:xfrm>
            <a:prstGeom prst="line">
              <a:avLst/>
            </a:pr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19" name="Freeform 28">
              <a:extLst>
                <a:ext uri="{FF2B5EF4-FFF2-40B4-BE49-F238E27FC236}">
                  <a16:creationId xmlns:a16="http://schemas.microsoft.com/office/drawing/2014/main" id="{979E7BDE-FD47-1D08-236E-BEE367DB69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6" y="2328"/>
              <a:ext cx="78" cy="77"/>
            </a:xfrm>
            <a:custGeom>
              <a:avLst/>
              <a:gdLst>
                <a:gd name="T0" fmla="*/ 0 w 78"/>
                <a:gd name="T1" fmla="*/ 0 h 77"/>
                <a:gd name="T2" fmla="*/ 78 w 78"/>
                <a:gd name="T3" fmla="*/ 39 h 77"/>
                <a:gd name="T4" fmla="*/ 0 w 78"/>
                <a:gd name="T5" fmla="*/ 77 h 77"/>
                <a:gd name="T6" fmla="*/ 0 w 78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78" y="39"/>
                  </a:lnTo>
                  <a:lnTo>
                    <a:pt x="0" y="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20" name="Line 29">
              <a:extLst>
                <a:ext uri="{FF2B5EF4-FFF2-40B4-BE49-F238E27FC236}">
                  <a16:creationId xmlns:a16="http://schemas.microsoft.com/office/drawing/2014/main" id="{0BDA7747-7049-9BC0-6FF2-4785A3E612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942" y="2367"/>
              <a:ext cx="169" cy="0"/>
            </a:xfrm>
            <a:prstGeom prst="line">
              <a:avLst/>
            </a:pr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23" name="Freeform 30">
              <a:extLst>
                <a:ext uri="{FF2B5EF4-FFF2-40B4-BE49-F238E27FC236}">
                  <a16:creationId xmlns:a16="http://schemas.microsoft.com/office/drawing/2014/main" id="{617D3B21-C412-DFE6-B076-591F305033F4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1" y="2328"/>
              <a:ext cx="79" cy="77"/>
            </a:xfrm>
            <a:custGeom>
              <a:avLst/>
              <a:gdLst>
                <a:gd name="T0" fmla="*/ 0 w 79"/>
                <a:gd name="T1" fmla="*/ 0 h 77"/>
                <a:gd name="T2" fmla="*/ 79 w 79"/>
                <a:gd name="T3" fmla="*/ 39 h 77"/>
                <a:gd name="T4" fmla="*/ 0 w 79"/>
                <a:gd name="T5" fmla="*/ 77 h 77"/>
                <a:gd name="T6" fmla="*/ 0 w 79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77">
                  <a:moveTo>
                    <a:pt x="0" y="0"/>
                  </a:moveTo>
                  <a:lnTo>
                    <a:pt x="79" y="39"/>
                  </a:lnTo>
                  <a:lnTo>
                    <a:pt x="0" y="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24" name="Freeform 31">
              <a:extLst>
                <a:ext uri="{FF2B5EF4-FFF2-40B4-BE49-F238E27FC236}">
                  <a16:creationId xmlns:a16="http://schemas.microsoft.com/office/drawing/2014/main" id="{22DACF68-F85E-9566-DD83-01D6C0E13F6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8" y="2745"/>
              <a:ext cx="3394" cy="230"/>
            </a:xfrm>
            <a:custGeom>
              <a:avLst/>
              <a:gdLst>
                <a:gd name="T0" fmla="*/ 3394 w 3394"/>
                <a:gd name="T1" fmla="*/ 0 h 230"/>
                <a:gd name="T2" fmla="*/ 3394 w 3394"/>
                <a:gd name="T3" fmla="*/ 230 h 230"/>
                <a:gd name="T4" fmla="*/ 0 w 3394"/>
                <a:gd name="T5" fmla="*/ 230 h 230"/>
                <a:gd name="T6" fmla="*/ 0 w 3394"/>
                <a:gd name="T7" fmla="*/ 58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4" h="230">
                  <a:moveTo>
                    <a:pt x="3394" y="0"/>
                  </a:moveTo>
                  <a:lnTo>
                    <a:pt x="3394" y="230"/>
                  </a:lnTo>
                  <a:lnTo>
                    <a:pt x="0" y="230"/>
                  </a:lnTo>
                  <a:lnTo>
                    <a:pt x="0" y="58"/>
                  </a:lnTo>
                </a:path>
              </a:pathLst>
            </a:cu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25" name="Freeform 32">
              <a:extLst>
                <a:ext uri="{FF2B5EF4-FFF2-40B4-BE49-F238E27FC236}">
                  <a16:creationId xmlns:a16="http://schemas.microsoft.com/office/drawing/2014/main" id="{0D12D7ED-FF24-799E-AE3B-F95AB079BF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9" y="2745"/>
              <a:ext cx="78" cy="76"/>
            </a:xfrm>
            <a:custGeom>
              <a:avLst/>
              <a:gdLst>
                <a:gd name="T0" fmla="*/ 75 w 150"/>
                <a:gd name="T1" fmla="*/ 0 h 150"/>
                <a:gd name="T2" fmla="*/ 150 w 150"/>
                <a:gd name="T3" fmla="*/ 150 h 150"/>
                <a:gd name="T4" fmla="*/ 0 w 150"/>
                <a:gd name="T5" fmla="*/ 150 h 150"/>
                <a:gd name="T6" fmla="*/ 75 w 150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" h="150">
                  <a:moveTo>
                    <a:pt x="75" y="0"/>
                  </a:moveTo>
                  <a:lnTo>
                    <a:pt x="150" y="150"/>
                  </a:lnTo>
                  <a:cubicBezTo>
                    <a:pt x="103" y="126"/>
                    <a:pt x="47" y="126"/>
                    <a:pt x="0" y="150"/>
                  </a:cubicBezTo>
                  <a:lnTo>
                    <a:pt x="7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28" name="Line 33">
              <a:extLst>
                <a:ext uri="{FF2B5EF4-FFF2-40B4-BE49-F238E27FC236}">
                  <a16:creationId xmlns:a16="http://schemas.microsoft.com/office/drawing/2014/main" id="{57B4E7BF-C1F9-6C78-C0F8-F9D5029765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125" y="2369"/>
              <a:ext cx="371" cy="6"/>
            </a:xfrm>
            <a:prstGeom prst="line">
              <a:avLst/>
            </a:pr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29" name="Freeform 34">
              <a:extLst>
                <a:ext uri="{FF2B5EF4-FFF2-40B4-BE49-F238E27FC236}">
                  <a16:creationId xmlns:a16="http://schemas.microsoft.com/office/drawing/2014/main" id="{27A1156C-47A4-E58F-1A5C-E551E04EB3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85" y="2337"/>
              <a:ext cx="79" cy="76"/>
            </a:xfrm>
            <a:custGeom>
              <a:avLst/>
              <a:gdLst>
                <a:gd name="T0" fmla="*/ 1 w 79"/>
                <a:gd name="T1" fmla="*/ 0 h 76"/>
                <a:gd name="T2" fmla="*/ 79 w 79"/>
                <a:gd name="T3" fmla="*/ 39 h 76"/>
                <a:gd name="T4" fmla="*/ 0 w 79"/>
                <a:gd name="T5" fmla="*/ 76 h 76"/>
                <a:gd name="T6" fmla="*/ 1 w 79"/>
                <a:gd name="T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76">
                  <a:moveTo>
                    <a:pt x="1" y="0"/>
                  </a:moveTo>
                  <a:lnTo>
                    <a:pt x="79" y="39"/>
                  </a:lnTo>
                  <a:lnTo>
                    <a:pt x="0" y="7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30" name="Line 35">
              <a:extLst>
                <a:ext uri="{FF2B5EF4-FFF2-40B4-BE49-F238E27FC236}">
                  <a16:creationId xmlns:a16="http://schemas.microsoft.com/office/drawing/2014/main" id="{DF61C1A9-C777-706E-C3E4-349EB8A5FD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58" y="2367"/>
              <a:ext cx="710" cy="0"/>
            </a:xfrm>
            <a:prstGeom prst="line">
              <a:avLst/>
            </a:pr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33" name="Freeform 36">
              <a:extLst>
                <a:ext uri="{FF2B5EF4-FFF2-40B4-BE49-F238E27FC236}">
                  <a16:creationId xmlns:a16="http://schemas.microsoft.com/office/drawing/2014/main" id="{091084E3-06F0-8255-3204-68ED0895C27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9" y="2328"/>
              <a:ext cx="78" cy="77"/>
            </a:xfrm>
            <a:custGeom>
              <a:avLst/>
              <a:gdLst>
                <a:gd name="T0" fmla="*/ 0 w 78"/>
                <a:gd name="T1" fmla="*/ 0 h 77"/>
                <a:gd name="T2" fmla="*/ 78 w 78"/>
                <a:gd name="T3" fmla="*/ 39 h 77"/>
                <a:gd name="T4" fmla="*/ 0 w 78"/>
                <a:gd name="T5" fmla="*/ 77 h 77"/>
                <a:gd name="T6" fmla="*/ 0 w 78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78" y="39"/>
                  </a:lnTo>
                  <a:lnTo>
                    <a:pt x="0" y="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34" name="Line 37">
              <a:extLst>
                <a:ext uri="{FF2B5EF4-FFF2-40B4-BE49-F238E27FC236}">
                  <a16:creationId xmlns:a16="http://schemas.microsoft.com/office/drawing/2014/main" id="{BD329B8F-7668-C0D2-B38A-C0479ACA25D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299" y="2126"/>
              <a:ext cx="0" cy="241"/>
            </a:xfrm>
            <a:prstGeom prst="line">
              <a:avLst/>
            </a:pr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35" name="Freeform 38">
              <a:extLst>
                <a:ext uri="{FF2B5EF4-FFF2-40B4-BE49-F238E27FC236}">
                  <a16:creationId xmlns:a16="http://schemas.microsoft.com/office/drawing/2014/main" id="{A8249F7C-FB8F-0489-9EA8-952B701F68F8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0" y="2059"/>
              <a:ext cx="78" cy="76"/>
            </a:xfrm>
            <a:custGeom>
              <a:avLst/>
              <a:gdLst>
                <a:gd name="T0" fmla="*/ 0 w 78"/>
                <a:gd name="T1" fmla="*/ 76 h 76"/>
                <a:gd name="T2" fmla="*/ 39 w 78"/>
                <a:gd name="T3" fmla="*/ 0 h 76"/>
                <a:gd name="T4" fmla="*/ 78 w 78"/>
                <a:gd name="T5" fmla="*/ 76 h 76"/>
                <a:gd name="T6" fmla="*/ 0 w 78"/>
                <a:gd name="T7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6">
                  <a:moveTo>
                    <a:pt x="0" y="76"/>
                  </a:moveTo>
                  <a:lnTo>
                    <a:pt x="39" y="0"/>
                  </a:lnTo>
                  <a:lnTo>
                    <a:pt x="78" y="76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38" name="Freeform 39">
              <a:extLst>
                <a:ext uri="{FF2B5EF4-FFF2-40B4-BE49-F238E27FC236}">
                  <a16:creationId xmlns:a16="http://schemas.microsoft.com/office/drawing/2014/main" id="{E7B929C0-7D35-374B-3BF3-7557C84BEEB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3" y="1873"/>
              <a:ext cx="1016" cy="115"/>
            </a:xfrm>
            <a:custGeom>
              <a:avLst/>
              <a:gdLst>
                <a:gd name="T0" fmla="*/ 1016 w 1016"/>
                <a:gd name="T1" fmla="*/ 115 h 115"/>
                <a:gd name="T2" fmla="*/ 1016 w 1016"/>
                <a:gd name="T3" fmla="*/ 0 h 115"/>
                <a:gd name="T4" fmla="*/ 0 w 1016"/>
                <a:gd name="T5" fmla="*/ 0 h 115"/>
                <a:gd name="T6" fmla="*/ 0 w 1016"/>
                <a:gd name="T7" fmla="*/ 5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6" h="115">
                  <a:moveTo>
                    <a:pt x="1016" y="115"/>
                  </a:moveTo>
                  <a:lnTo>
                    <a:pt x="1016" y="0"/>
                  </a:lnTo>
                  <a:lnTo>
                    <a:pt x="0" y="0"/>
                  </a:lnTo>
                  <a:lnTo>
                    <a:pt x="0" y="57"/>
                  </a:lnTo>
                </a:path>
              </a:pathLst>
            </a:cu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39" name="Freeform 40">
              <a:extLst>
                <a:ext uri="{FF2B5EF4-FFF2-40B4-BE49-F238E27FC236}">
                  <a16:creationId xmlns:a16="http://schemas.microsoft.com/office/drawing/2014/main" id="{5BF5DC7F-9CA3-C23E-559B-BBC308A3BCD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4" y="1912"/>
              <a:ext cx="79" cy="76"/>
            </a:xfrm>
            <a:custGeom>
              <a:avLst/>
              <a:gdLst>
                <a:gd name="T0" fmla="*/ 75 w 151"/>
                <a:gd name="T1" fmla="*/ 150 h 150"/>
                <a:gd name="T2" fmla="*/ 0 w 151"/>
                <a:gd name="T3" fmla="*/ 0 h 150"/>
                <a:gd name="T4" fmla="*/ 151 w 151"/>
                <a:gd name="T5" fmla="*/ 0 h 150"/>
                <a:gd name="T6" fmla="*/ 75 w 151"/>
                <a:gd name="T7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1" h="150">
                  <a:moveTo>
                    <a:pt x="75" y="150"/>
                  </a:moveTo>
                  <a:lnTo>
                    <a:pt x="0" y="0"/>
                  </a:lnTo>
                  <a:cubicBezTo>
                    <a:pt x="48" y="23"/>
                    <a:pt x="103" y="23"/>
                    <a:pt x="151" y="0"/>
                  </a:cubicBezTo>
                  <a:lnTo>
                    <a:pt x="75" y="15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06554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721"/>
    </mc:Choice>
    <mc:Fallback xmlns="">
      <p:transition spd="slow" advTm="7721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50C836-CF9B-FEBE-087D-C2B1A68263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E418FDA5-CDED-7198-CDD7-57F584C963D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9226" t="14188" b="44824"/>
          <a:stretch/>
        </p:blipFill>
        <p:spPr>
          <a:xfrm>
            <a:off x="9366149" y="4867991"/>
            <a:ext cx="1987651" cy="1990009"/>
          </a:xfrm>
          <a:prstGeom prst="rect">
            <a:avLst/>
          </a:prstGeom>
        </p:spPr>
      </p:pic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B5802290-D982-0630-DE2E-3A5FB1F5AF20}"/>
              </a:ext>
            </a:extLst>
          </p:cNvPr>
          <p:cNvSpPr txBox="1">
            <a:spLocks/>
          </p:cNvSpPr>
          <p:nvPr/>
        </p:nvSpPr>
        <p:spPr>
          <a:xfrm>
            <a:off x="6399763" y="1089299"/>
            <a:ext cx="5237779" cy="69668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36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00113" indent="-45878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1450" indent="-54133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00325" indent="-1158875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2569" indent="-401822" defTabSz="914289">
              <a:lnSpc>
                <a:spcPct val="100000"/>
              </a:lnSpc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r>
              <a:rPr lang="nl-BE" sz="1969" dirty="0">
                <a:solidFill>
                  <a:prstClr val="black"/>
                </a:solidFill>
                <a:latin typeface="Arial"/>
              </a:rPr>
              <a:t>Removal of C, N, P, </a:t>
            </a:r>
          </a:p>
          <a:p>
            <a:pPr marL="60748" defTabSz="914289">
              <a:lnSpc>
                <a:spcPct val="100000"/>
              </a:lnSpc>
              <a:defRPr/>
            </a:pPr>
            <a:r>
              <a:rPr lang="nl-BE" sz="1969" dirty="0">
                <a:solidFill>
                  <a:prstClr val="black"/>
                </a:solidFill>
                <a:latin typeface="Arial"/>
              </a:rPr>
              <a:t>      in different reactor </a:t>
            </a:r>
            <a:r>
              <a:rPr lang="nl-BE" sz="1969" dirty="0" err="1">
                <a:solidFill>
                  <a:prstClr val="black"/>
                </a:solidFill>
                <a:latin typeface="Arial"/>
              </a:rPr>
              <a:t>compartments</a:t>
            </a:r>
            <a:endParaRPr lang="nl-BE" sz="1969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7F544D81-C7D0-17E7-D65E-FF11CB7862FC}"/>
              </a:ext>
            </a:extLst>
          </p:cNvPr>
          <p:cNvSpPr txBox="1">
            <a:spLocks/>
          </p:cNvSpPr>
          <p:nvPr/>
        </p:nvSpPr>
        <p:spPr>
          <a:xfrm>
            <a:off x="6506919" y="3732705"/>
            <a:ext cx="11233073" cy="32575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36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00113" indent="-45878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1450" indent="-54133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00325" indent="-1158875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2569" indent="-401822" defTabSz="914289">
              <a:lnSpc>
                <a:spcPct val="100000"/>
              </a:lnSpc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r>
              <a:rPr lang="nl-BE" sz="1969" dirty="0" err="1">
                <a:solidFill>
                  <a:prstClr val="black"/>
                </a:solidFill>
                <a:latin typeface="Arial"/>
              </a:rPr>
              <a:t>Bacteria</a:t>
            </a:r>
            <a:r>
              <a:rPr lang="nl-BE" sz="1969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1969" dirty="0" err="1">
                <a:solidFill>
                  <a:prstClr val="black"/>
                </a:solidFill>
                <a:latin typeface="Arial"/>
              </a:rPr>
              <a:t>grow</a:t>
            </a:r>
            <a:r>
              <a:rPr lang="nl-BE" sz="1969" dirty="0">
                <a:solidFill>
                  <a:prstClr val="black"/>
                </a:solidFill>
                <a:latin typeface="Arial"/>
              </a:rPr>
              <a:t> in </a:t>
            </a:r>
            <a:r>
              <a:rPr lang="nl-BE" sz="1969" dirty="0" err="1">
                <a:solidFill>
                  <a:prstClr val="black"/>
                </a:solidFill>
                <a:latin typeface="Arial"/>
              </a:rPr>
              <a:t>flocs</a:t>
            </a:r>
            <a:endParaRPr lang="nl-BE" sz="1969" dirty="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17" name="Picture 2" descr="Afbeeldingsresultaat voor nereda">
            <a:extLst>
              <a:ext uri="{FF2B5EF4-FFF2-40B4-BE49-F238E27FC236}">
                <a16:creationId xmlns:a16="http://schemas.microsoft.com/office/drawing/2014/main" id="{B1E40443-7A10-E5B3-4FCA-64429EC57C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1270" y="4494381"/>
            <a:ext cx="4145607" cy="2330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32B61714-D055-E43D-2A1F-DA7C26832863}"/>
              </a:ext>
            </a:extLst>
          </p:cNvPr>
          <p:cNvSpPr/>
          <p:nvPr/>
        </p:nvSpPr>
        <p:spPr>
          <a:xfrm>
            <a:off x="3620952" y="4027914"/>
            <a:ext cx="2263120" cy="2830086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9">
              <a:defRPr/>
            </a:pPr>
            <a:endParaRPr lang="nl-BE">
              <a:solidFill>
                <a:prstClr val="white"/>
              </a:solidFill>
              <a:latin typeface="Arial"/>
            </a:endParaRPr>
          </a:p>
        </p:txBody>
      </p:sp>
      <p:sp>
        <p:nvSpPr>
          <p:cNvPr id="25" name="Content Placeholder 5">
            <a:extLst>
              <a:ext uri="{FF2B5EF4-FFF2-40B4-BE49-F238E27FC236}">
                <a16:creationId xmlns:a16="http://schemas.microsoft.com/office/drawing/2014/main" id="{A71CEF4B-F40E-A44C-DC52-C0A7BA671900}"/>
              </a:ext>
            </a:extLst>
          </p:cNvPr>
          <p:cNvSpPr txBox="1">
            <a:spLocks/>
          </p:cNvSpPr>
          <p:nvPr/>
        </p:nvSpPr>
        <p:spPr>
          <a:xfrm>
            <a:off x="6894001" y="4096827"/>
            <a:ext cx="5860545" cy="43750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36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00113" indent="-45878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1450" indent="-54133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00325" indent="-1158875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8" defTabSz="914289">
              <a:lnSpc>
                <a:spcPct val="100000"/>
              </a:lnSpc>
              <a:defRPr/>
            </a:pPr>
            <a:r>
              <a:rPr lang="nl-BE" sz="1969" dirty="0">
                <a:solidFill>
                  <a:prstClr val="black"/>
                </a:solidFill>
                <a:latin typeface="Arial"/>
                <a:sym typeface="Symbol" panose="05050102010706020507" pitchFamily="18" charset="2"/>
              </a:rPr>
              <a:t> slow separation from purified effluent</a:t>
            </a:r>
            <a:endParaRPr lang="nl-BE" sz="1969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20" name="Content Placeholder 5">
            <a:extLst>
              <a:ext uri="{FF2B5EF4-FFF2-40B4-BE49-F238E27FC236}">
                <a16:creationId xmlns:a16="http://schemas.microsoft.com/office/drawing/2014/main" id="{354C4D90-8380-AAE0-8EBE-DA928F0C8576}"/>
              </a:ext>
            </a:extLst>
          </p:cNvPr>
          <p:cNvSpPr txBox="1">
            <a:spLocks/>
          </p:cNvSpPr>
          <p:nvPr/>
        </p:nvSpPr>
        <p:spPr>
          <a:xfrm>
            <a:off x="6399763" y="542162"/>
            <a:ext cx="5227063" cy="54738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36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00113" indent="-45878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1450" indent="-54133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00325" indent="-1158875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8" defTabSz="914289">
              <a:defRPr/>
            </a:pPr>
            <a:r>
              <a:rPr lang="nl-BE" sz="2800" u="sng" cap="all" dirty="0" err="1">
                <a:solidFill>
                  <a:srgbClr val="0064C8"/>
                </a:solidFill>
                <a:latin typeface="Arial"/>
              </a:rPr>
              <a:t>Conventional</a:t>
            </a:r>
            <a:r>
              <a:rPr lang="nl-BE" sz="2800" u="sng" cap="all" dirty="0">
                <a:solidFill>
                  <a:srgbClr val="0064C8"/>
                </a:solidFill>
                <a:latin typeface="Arial"/>
              </a:rPr>
              <a:t> </a:t>
            </a:r>
            <a:r>
              <a:rPr lang="nl-BE" sz="2800" u="sng" cap="all" dirty="0" err="1">
                <a:solidFill>
                  <a:srgbClr val="0064C8"/>
                </a:solidFill>
                <a:latin typeface="Arial"/>
              </a:rPr>
              <a:t>WWTP</a:t>
            </a:r>
            <a:endParaRPr lang="nl-BE" sz="2800" u="sng" cap="all" dirty="0">
              <a:solidFill>
                <a:srgbClr val="0064C8"/>
              </a:solidFill>
              <a:latin typeface="Arial"/>
            </a:endParaRPr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73C31FC7-13D1-F651-32AF-B249959B71B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399610" y="2075036"/>
            <a:ext cx="5399112" cy="1253505"/>
            <a:chOff x="5733" y="1859"/>
            <a:chExt cx="4837" cy="1123"/>
          </a:xfrm>
        </p:grpSpPr>
        <p:sp>
          <p:nvSpPr>
            <p:cNvPr id="5" name="AutoShape 3">
              <a:extLst>
                <a:ext uri="{FF2B5EF4-FFF2-40B4-BE49-F238E27FC236}">
                  <a16:creationId xmlns:a16="http://schemas.microsoft.com/office/drawing/2014/main" id="{DFCA8389-0D1A-13A7-607E-911E249ADC00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5733" y="1859"/>
              <a:ext cx="4837" cy="1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pic>
          <p:nvPicPr>
            <p:cNvPr id="9221" name="Picture 5">
              <a:extLst>
                <a:ext uri="{FF2B5EF4-FFF2-40B4-BE49-F238E27FC236}">
                  <a16:creationId xmlns:a16="http://schemas.microsoft.com/office/drawing/2014/main" id="{FBC9478F-A051-8ACC-5995-D30CBA52B10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01" y="1957"/>
              <a:ext cx="8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2" name="Picture 6">
              <a:extLst>
                <a:ext uri="{FF2B5EF4-FFF2-40B4-BE49-F238E27FC236}">
                  <a16:creationId xmlns:a16="http://schemas.microsoft.com/office/drawing/2014/main" id="{CAE18D99-6DD8-5DF9-C3A3-FE94EE35F32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01" y="1957"/>
              <a:ext cx="8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7">
              <a:extLst>
                <a:ext uri="{FF2B5EF4-FFF2-40B4-BE49-F238E27FC236}">
                  <a16:creationId xmlns:a16="http://schemas.microsoft.com/office/drawing/2014/main" id="{A202F9D8-CA74-BA00-3B7F-3E92EF5EEB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9" y="1988"/>
              <a:ext cx="778" cy="757"/>
            </a:xfrm>
            <a:prstGeom prst="rect">
              <a:avLst/>
            </a:prstGeom>
            <a:solidFill>
              <a:srgbClr val="0064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417C7FC1-EAF9-E341-D27A-1D48C6F5BC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9" y="1988"/>
              <a:ext cx="778" cy="757"/>
            </a:xfrm>
            <a:prstGeom prst="rect">
              <a:avLst/>
            </a:prstGeom>
            <a:noFill/>
            <a:ln w="12700" cap="sq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" name="Rectangle 9">
              <a:extLst>
                <a:ext uri="{FF2B5EF4-FFF2-40B4-BE49-F238E27FC236}">
                  <a16:creationId xmlns:a16="http://schemas.microsoft.com/office/drawing/2014/main" id="{3DE543D0-9939-B57D-8DAA-BA6B32FBC3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52" y="2295"/>
              <a:ext cx="582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42915">
                <a:defRPr/>
              </a:pPr>
              <a:r>
                <a:rPr lang="nl-BE" altLang="nl-BE" sz="1125" dirty="0" err="1">
                  <a:solidFill>
                    <a:srgbClr val="FEFFFF"/>
                  </a:solidFill>
                </a:rPr>
                <a:t>Anaerobic</a:t>
              </a:r>
              <a:endParaRPr lang="nl-BE" altLang="nl-BE" sz="1266" dirty="0">
                <a:solidFill>
                  <a:prstClr val="black"/>
                </a:solidFill>
              </a:endParaRPr>
            </a:p>
          </p:txBody>
        </p:sp>
        <p:pic>
          <p:nvPicPr>
            <p:cNvPr id="9226" name="Picture 10">
              <a:extLst>
                <a:ext uri="{FF2B5EF4-FFF2-40B4-BE49-F238E27FC236}">
                  <a16:creationId xmlns:a16="http://schemas.microsoft.com/office/drawing/2014/main" id="{C08E9D57-B145-3E6B-9A72-337DDC5A67E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4" y="1957"/>
              <a:ext cx="8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7" name="Picture 11">
              <a:extLst>
                <a:ext uri="{FF2B5EF4-FFF2-40B4-BE49-F238E27FC236}">
                  <a16:creationId xmlns:a16="http://schemas.microsoft.com/office/drawing/2014/main" id="{D28A007F-F186-266C-5319-F83B520CF97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4" y="1957"/>
              <a:ext cx="8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Rectangle 12">
              <a:extLst>
                <a:ext uri="{FF2B5EF4-FFF2-40B4-BE49-F238E27FC236}">
                  <a16:creationId xmlns:a16="http://schemas.microsoft.com/office/drawing/2014/main" id="{15D5496B-13C7-9578-C227-0FBD42E529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4" y="1988"/>
              <a:ext cx="778" cy="757"/>
            </a:xfrm>
            <a:prstGeom prst="rect">
              <a:avLst/>
            </a:prstGeom>
            <a:solidFill>
              <a:srgbClr val="FF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 dirty="0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12" name="Rectangle 13">
              <a:extLst>
                <a:ext uri="{FF2B5EF4-FFF2-40B4-BE49-F238E27FC236}">
                  <a16:creationId xmlns:a16="http://schemas.microsoft.com/office/drawing/2014/main" id="{90FF1AFE-741C-0748-0AF0-D909389A78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4" y="1988"/>
              <a:ext cx="778" cy="757"/>
            </a:xfrm>
            <a:prstGeom prst="rect">
              <a:avLst/>
            </a:prstGeom>
            <a:noFill/>
            <a:ln w="12700" cap="sq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13" name="Rectangle 14">
              <a:extLst>
                <a:ext uri="{FF2B5EF4-FFF2-40B4-BE49-F238E27FC236}">
                  <a16:creationId xmlns:a16="http://schemas.microsoft.com/office/drawing/2014/main" id="{93796492-0201-3847-F2C0-E4C680361E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6" y="2295"/>
              <a:ext cx="388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42915">
                <a:defRPr/>
              </a:pPr>
              <a:r>
                <a:rPr lang="nl-BE" altLang="nl-BE" sz="1125" dirty="0" err="1">
                  <a:solidFill>
                    <a:srgbClr val="FEFFFF"/>
                  </a:solidFill>
                </a:rPr>
                <a:t>Anoxic</a:t>
              </a:r>
              <a:endParaRPr lang="nl-BE" altLang="nl-BE" sz="1266" dirty="0">
                <a:solidFill>
                  <a:prstClr val="black"/>
                </a:solidFill>
              </a:endParaRPr>
            </a:p>
          </p:txBody>
        </p:sp>
        <p:pic>
          <p:nvPicPr>
            <p:cNvPr id="9231" name="Picture 15">
              <a:extLst>
                <a:ext uri="{FF2B5EF4-FFF2-40B4-BE49-F238E27FC236}">
                  <a16:creationId xmlns:a16="http://schemas.microsoft.com/office/drawing/2014/main" id="{9F010AC7-32DB-C04A-7A6D-DE3458B7DDF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35" y="1957"/>
              <a:ext cx="8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2" name="Picture 16">
              <a:extLst>
                <a:ext uri="{FF2B5EF4-FFF2-40B4-BE49-F238E27FC236}">
                  <a16:creationId xmlns:a16="http://schemas.microsoft.com/office/drawing/2014/main" id="{3BC600F1-B108-4D87-F207-54BF21427D8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35" y="1957"/>
              <a:ext cx="8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Rectangle 17">
              <a:extLst>
                <a:ext uri="{FF2B5EF4-FFF2-40B4-BE49-F238E27FC236}">
                  <a16:creationId xmlns:a16="http://schemas.microsoft.com/office/drawing/2014/main" id="{9BB81CD8-F96E-A4D7-631B-BB00DEA83D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80" y="1988"/>
              <a:ext cx="778" cy="757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16" name="Rectangle 18">
              <a:extLst>
                <a:ext uri="{FF2B5EF4-FFF2-40B4-BE49-F238E27FC236}">
                  <a16:creationId xmlns:a16="http://schemas.microsoft.com/office/drawing/2014/main" id="{58439DDA-7FD9-37E8-830F-94DC1181A9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80" y="1988"/>
              <a:ext cx="778" cy="757"/>
            </a:xfrm>
            <a:prstGeom prst="rect">
              <a:avLst/>
            </a:prstGeom>
            <a:noFill/>
            <a:ln w="12700" cap="sq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21" name="Rectangle 19">
              <a:extLst>
                <a:ext uri="{FF2B5EF4-FFF2-40B4-BE49-F238E27FC236}">
                  <a16:creationId xmlns:a16="http://schemas.microsoft.com/office/drawing/2014/main" id="{F10C6692-908B-3145-5835-99789C941E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57" y="2295"/>
              <a:ext cx="438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42915">
                <a:defRPr/>
              </a:pPr>
              <a:r>
                <a:rPr lang="nl-BE" altLang="nl-BE" sz="1125" dirty="0"/>
                <a:t>Aerobic</a:t>
              </a:r>
              <a:endParaRPr lang="nl-BE" altLang="nl-BE" sz="1266" dirty="0"/>
            </a:p>
          </p:txBody>
        </p:sp>
        <p:pic>
          <p:nvPicPr>
            <p:cNvPr id="9236" name="Picture 20">
              <a:extLst>
                <a:ext uri="{FF2B5EF4-FFF2-40B4-BE49-F238E27FC236}">
                  <a16:creationId xmlns:a16="http://schemas.microsoft.com/office/drawing/2014/main" id="{B40076C4-1482-A13E-324C-861E49D049F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91" y="1957"/>
              <a:ext cx="895" cy="8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7" name="Picture 21">
              <a:extLst>
                <a:ext uri="{FF2B5EF4-FFF2-40B4-BE49-F238E27FC236}">
                  <a16:creationId xmlns:a16="http://schemas.microsoft.com/office/drawing/2014/main" id="{7D6F307E-5D13-5A7B-EBDB-3CE8A84BED9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91" y="1957"/>
              <a:ext cx="895" cy="8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Freeform 22">
              <a:extLst>
                <a:ext uri="{FF2B5EF4-FFF2-40B4-BE49-F238E27FC236}">
                  <a16:creationId xmlns:a16="http://schemas.microsoft.com/office/drawing/2014/main" id="{A4FEBD90-B4A6-39FC-B475-C684BA7C1943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3" y="1988"/>
              <a:ext cx="778" cy="757"/>
            </a:xfrm>
            <a:custGeom>
              <a:avLst/>
              <a:gdLst>
                <a:gd name="T0" fmla="*/ 0 w 778"/>
                <a:gd name="T1" fmla="*/ 0 h 757"/>
                <a:gd name="T2" fmla="*/ 389 w 778"/>
                <a:gd name="T3" fmla="*/ 757 h 757"/>
                <a:gd name="T4" fmla="*/ 778 w 778"/>
                <a:gd name="T5" fmla="*/ 0 h 757"/>
                <a:gd name="T6" fmla="*/ 0 w 778"/>
                <a:gd name="T7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8" h="757">
                  <a:moveTo>
                    <a:pt x="0" y="0"/>
                  </a:moveTo>
                  <a:lnTo>
                    <a:pt x="389" y="757"/>
                  </a:lnTo>
                  <a:lnTo>
                    <a:pt x="7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30" name="Freeform 23">
              <a:extLst>
                <a:ext uri="{FF2B5EF4-FFF2-40B4-BE49-F238E27FC236}">
                  <a16:creationId xmlns:a16="http://schemas.microsoft.com/office/drawing/2014/main" id="{E15BA19F-4D6E-F8DE-FB8A-E5C28AB10D4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3" y="1988"/>
              <a:ext cx="778" cy="757"/>
            </a:xfrm>
            <a:custGeom>
              <a:avLst/>
              <a:gdLst>
                <a:gd name="T0" fmla="*/ 0 w 778"/>
                <a:gd name="T1" fmla="*/ 0 h 757"/>
                <a:gd name="T2" fmla="*/ 389 w 778"/>
                <a:gd name="T3" fmla="*/ 757 h 757"/>
                <a:gd name="T4" fmla="*/ 778 w 778"/>
                <a:gd name="T5" fmla="*/ 0 h 757"/>
                <a:gd name="T6" fmla="*/ 0 w 778"/>
                <a:gd name="T7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8" h="757">
                  <a:moveTo>
                    <a:pt x="0" y="0"/>
                  </a:moveTo>
                  <a:lnTo>
                    <a:pt x="389" y="757"/>
                  </a:lnTo>
                  <a:lnTo>
                    <a:pt x="778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31" name="Rectangle 24">
              <a:extLst>
                <a:ext uri="{FF2B5EF4-FFF2-40B4-BE49-F238E27FC236}">
                  <a16:creationId xmlns:a16="http://schemas.microsoft.com/office/drawing/2014/main" id="{F6564736-167C-1831-DDA4-6F6E0DC69E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01" y="2040"/>
              <a:ext cx="431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42915">
                <a:defRPr/>
              </a:pPr>
              <a:r>
                <a:rPr lang="nl-BE" altLang="nl-BE" sz="1125" dirty="0" err="1">
                  <a:solidFill>
                    <a:srgbClr val="000000"/>
                  </a:solidFill>
                </a:rPr>
                <a:t>Settling</a:t>
              </a:r>
              <a:endParaRPr lang="nl-BE" altLang="nl-BE" sz="1266" dirty="0">
                <a:solidFill>
                  <a:prstClr val="black"/>
                </a:solidFill>
              </a:endParaRPr>
            </a:p>
          </p:txBody>
        </p:sp>
        <p:sp>
          <p:nvSpPr>
            <p:cNvPr id="9216" name="Line 25">
              <a:extLst>
                <a:ext uri="{FF2B5EF4-FFF2-40B4-BE49-F238E27FC236}">
                  <a16:creationId xmlns:a16="http://schemas.microsoft.com/office/drawing/2014/main" id="{5E0DA1FF-C3DB-6E07-8CB8-3718ABE0B22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47" y="2368"/>
              <a:ext cx="333" cy="8"/>
            </a:xfrm>
            <a:prstGeom prst="line">
              <a:avLst/>
            </a:pr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17" name="Freeform 26">
              <a:extLst>
                <a:ext uri="{FF2B5EF4-FFF2-40B4-BE49-F238E27FC236}">
                  <a16:creationId xmlns:a16="http://schemas.microsoft.com/office/drawing/2014/main" id="{C4FE924D-EC2C-06CA-F639-D48E19378DA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9" y="2330"/>
              <a:ext cx="80" cy="77"/>
            </a:xfrm>
            <a:custGeom>
              <a:avLst/>
              <a:gdLst>
                <a:gd name="T0" fmla="*/ 0 w 80"/>
                <a:gd name="T1" fmla="*/ 0 h 77"/>
                <a:gd name="T2" fmla="*/ 80 w 80"/>
                <a:gd name="T3" fmla="*/ 37 h 77"/>
                <a:gd name="T4" fmla="*/ 2 w 80"/>
                <a:gd name="T5" fmla="*/ 77 h 77"/>
                <a:gd name="T6" fmla="*/ 0 w 80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77">
                  <a:moveTo>
                    <a:pt x="0" y="0"/>
                  </a:moveTo>
                  <a:lnTo>
                    <a:pt x="80" y="37"/>
                  </a:lnTo>
                  <a:lnTo>
                    <a:pt x="2" y="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18" name="Line 27">
              <a:extLst>
                <a:ext uri="{FF2B5EF4-FFF2-40B4-BE49-F238E27FC236}">
                  <a16:creationId xmlns:a16="http://schemas.microsoft.com/office/drawing/2014/main" id="{7ADF53EE-F3F9-A7CF-8F02-8A270B1E5D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27" y="2367"/>
              <a:ext cx="169" cy="0"/>
            </a:xfrm>
            <a:prstGeom prst="line">
              <a:avLst/>
            </a:pr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19" name="Freeform 28">
              <a:extLst>
                <a:ext uri="{FF2B5EF4-FFF2-40B4-BE49-F238E27FC236}">
                  <a16:creationId xmlns:a16="http://schemas.microsoft.com/office/drawing/2014/main" id="{1D9117BF-277A-597E-14CF-D77001D7595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6" y="2328"/>
              <a:ext cx="78" cy="77"/>
            </a:xfrm>
            <a:custGeom>
              <a:avLst/>
              <a:gdLst>
                <a:gd name="T0" fmla="*/ 0 w 78"/>
                <a:gd name="T1" fmla="*/ 0 h 77"/>
                <a:gd name="T2" fmla="*/ 78 w 78"/>
                <a:gd name="T3" fmla="*/ 39 h 77"/>
                <a:gd name="T4" fmla="*/ 0 w 78"/>
                <a:gd name="T5" fmla="*/ 77 h 77"/>
                <a:gd name="T6" fmla="*/ 0 w 78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78" y="39"/>
                  </a:lnTo>
                  <a:lnTo>
                    <a:pt x="0" y="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20" name="Line 29">
              <a:extLst>
                <a:ext uri="{FF2B5EF4-FFF2-40B4-BE49-F238E27FC236}">
                  <a16:creationId xmlns:a16="http://schemas.microsoft.com/office/drawing/2014/main" id="{9A88B39D-975F-FF00-91C8-578CBF16EF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942" y="2367"/>
              <a:ext cx="169" cy="0"/>
            </a:xfrm>
            <a:prstGeom prst="line">
              <a:avLst/>
            </a:pr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23" name="Freeform 30">
              <a:extLst>
                <a:ext uri="{FF2B5EF4-FFF2-40B4-BE49-F238E27FC236}">
                  <a16:creationId xmlns:a16="http://schemas.microsoft.com/office/drawing/2014/main" id="{EDA1D63D-7B23-E1D6-4561-742908390D7C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1" y="2328"/>
              <a:ext cx="79" cy="77"/>
            </a:xfrm>
            <a:custGeom>
              <a:avLst/>
              <a:gdLst>
                <a:gd name="T0" fmla="*/ 0 w 79"/>
                <a:gd name="T1" fmla="*/ 0 h 77"/>
                <a:gd name="T2" fmla="*/ 79 w 79"/>
                <a:gd name="T3" fmla="*/ 39 h 77"/>
                <a:gd name="T4" fmla="*/ 0 w 79"/>
                <a:gd name="T5" fmla="*/ 77 h 77"/>
                <a:gd name="T6" fmla="*/ 0 w 79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77">
                  <a:moveTo>
                    <a:pt x="0" y="0"/>
                  </a:moveTo>
                  <a:lnTo>
                    <a:pt x="79" y="39"/>
                  </a:lnTo>
                  <a:lnTo>
                    <a:pt x="0" y="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24" name="Freeform 31">
              <a:extLst>
                <a:ext uri="{FF2B5EF4-FFF2-40B4-BE49-F238E27FC236}">
                  <a16:creationId xmlns:a16="http://schemas.microsoft.com/office/drawing/2014/main" id="{8973D028-A5A6-8186-2AD4-98A6A823CA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8" y="2745"/>
              <a:ext cx="3394" cy="230"/>
            </a:xfrm>
            <a:custGeom>
              <a:avLst/>
              <a:gdLst>
                <a:gd name="T0" fmla="*/ 3394 w 3394"/>
                <a:gd name="T1" fmla="*/ 0 h 230"/>
                <a:gd name="T2" fmla="*/ 3394 w 3394"/>
                <a:gd name="T3" fmla="*/ 230 h 230"/>
                <a:gd name="T4" fmla="*/ 0 w 3394"/>
                <a:gd name="T5" fmla="*/ 230 h 230"/>
                <a:gd name="T6" fmla="*/ 0 w 3394"/>
                <a:gd name="T7" fmla="*/ 58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4" h="230">
                  <a:moveTo>
                    <a:pt x="3394" y="0"/>
                  </a:moveTo>
                  <a:lnTo>
                    <a:pt x="3394" y="230"/>
                  </a:lnTo>
                  <a:lnTo>
                    <a:pt x="0" y="230"/>
                  </a:lnTo>
                  <a:lnTo>
                    <a:pt x="0" y="58"/>
                  </a:lnTo>
                </a:path>
              </a:pathLst>
            </a:cu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25" name="Freeform 32">
              <a:extLst>
                <a:ext uri="{FF2B5EF4-FFF2-40B4-BE49-F238E27FC236}">
                  <a16:creationId xmlns:a16="http://schemas.microsoft.com/office/drawing/2014/main" id="{6980AB25-8940-CDA3-8899-3BB4376CAB5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9" y="2745"/>
              <a:ext cx="78" cy="76"/>
            </a:xfrm>
            <a:custGeom>
              <a:avLst/>
              <a:gdLst>
                <a:gd name="T0" fmla="*/ 75 w 150"/>
                <a:gd name="T1" fmla="*/ 0 h 150"/>
                <a:gd name="T2" fmla="*/ 150 w 150"/>
                <a:gd name="T3" fmla="*/ 150 h 150"/>
                <a:gd name="T4" fmla="*/ 0 w 150"/>
                <a:gd name="T5" fmla="*/ 150 h 150"/>
                <a:gd name="T6" fmla="*/ 75 w 150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" h="150">
                  <a:moveTo>
                    <a:pt x="75" y="0"/>
                  </a:moveTo>
                  <a:lnTo>
                    <a:pt x="150" y="150"/>
                  </a:lnTo>
                  <a:cubicBezTo>
                    <a:pt x="103" y="126"/>
                    <a:pt x="47" y="126"/>
                    <a:pt x="0" y="150"/>
                  </a:cubicBezTo>
                  <a:lnTo>
                    <a:pt x="7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28" name="Line 33">
              <a:extLst>
                <a:ext uri="{FF2B5EF4-FFF2-40B4-BE49-F238E27FC236}">
                  <a16:creationId xmlns:a16="http://schemas.microsoft.com/office/drawing/2014/main" id="{79AF7E11-9E6F-2594-F1A1-5392DB9F02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125" y="2369"/>
              <a:ext cx="371" cy="6"/>
            </a:xfrm>
            <a:prstGeom prst="line">
              <a:avLst/>
            </a:pr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29" name="Freeform 34">
              <a:extLst>
                <a:ext uri="{FF2B5EF4-FFF2-40B4-BE49-F238E27FC236}">
                  <a16:creationId xmlns:a16="http://schemas.microsoft.com/office/drawing/2014/main" id="{742A4F3D-A26D-3FFD-F0DF-6D8476F204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85" y="2337"/>
              <a:ext cx="79" cy="76"/>
            </a:xfrm>
            <a:custGeom>
              <a:avLst/>
              <a:gdLst>
                <a:gd name="T0" fmla="*/ 1 w 79"/>
                <a:gd name="T1" fmla="*/ 0 h 76"/>
                <a:gd name="T2" fmla="*/ 79 w 79"/>
                <a:gd name="T3" fmla="*/ 39 h 76"/>
                <a:gd name="T4" fmla="*/ 0 w 79"/>
                <a:gd name="T5" fmla="*/ 76 h 76"/>
                <a:gd name="T6" fmla="*/ 1 w 79"/>
                <a:gd name="T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76">
                  <a:moveTo>
                    <a:pt x="1" y="0"/>
                  </a:moveTo>
                  <a:lnTo>
                    <a:pt x="79" y="39"/>
                  </a:lnTo>
                  <a:lnTo>
                    <a:pt x="0" y="7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30" name="Line 35">
              <a:extLst>
                <a:ext uri="{FF2B5EF4-FFF2-40B4-BE49-F238E27FC236}">
                  <a16:creationId xmlns:a16="http://schemas.microsoft.com/office/drawing/2014/main" id="{588CCACB-B1FD-13B7-E9DB-2087624AFC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58" y="2367"/>
              <a:ext cx="710" cy="0"/>
            </a:xfrm>
            <a:prstGeom prst="line">
              <a:avLst/>
            </a:pr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33" name="Freeform 36">
              <a:extLst>
                <a:ext uri="{FF2B5EF4-FFF2-40B4-BE49-F238E27FC236}">
                  <a16:creationId xmlns:a16="http://schemas.microsoft.com/office/drawing/2014/main" id="{213444B3-7EDD-9374-9911-D9D95AE55B67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9" y="2328"/>
              <a:ext cx="78" cy="77"/>
            </a:xfrm>
            <a:custGeom>
              <a:avLst/>
              <a:gdLst>
                <a:gd name="T0" fmla="*/ 0 w 78"/>
                <a:gd name="T1" fmla="*/ 0 h 77"/>
                <a:gd name="T2" fmla="*/ 78 w 78"/>
                <a:gd name="T3" fmla="*/ 39 h 77"/>
                <a:gd name="T4" fmla="*/ 0 w 78"/>
                <a:gd name="T5" fmla="*/ 77 h 77"/>
                <a:gd name="T6" fmla="*/ 0 w 78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78" y="39"/>
                  </a:lnTo>
                  <a:lnTo>
                    <a:pt x="0" y="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34" name="Line 37">
              <a:extLst>
                <a:ext uri="{FF2B5EF4-FFF2-40B4-BE49-F238E27FC236}">
                  <a16:creationId xmlns:a16="http://schemas.microsoft.com/office/drawing/2014/main" id="{51E7014C-1D02-1D5F-1F4A-AB32F65FCFA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299" y="2126"/>
              <a:ext cx="0" cy="241"/>
            </a:xfrm>
            <a:prstGeom prst="line">
              <a:avLst/>
            </a:pr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35" name="Freeform 38">
              <a:extLst>
                <a:ext uri="{FF2B5EF4-FFF2-40B4-BE49-F238E27FC236}">
                  <a16:creationId xmlns:a16="http://schemas.microsoft.com/office/drawing/2014/main" id="{E5C733DB-7155-0330-FA3A-ADCC71BAA04B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0" y="2059"/>
              <a:ext cx="78" cy="76"/>
            </a:xfrm>
            <a:custGeom>
              <a:avLst/>
              <a:gdLst>
                <a:gd name="T0" fmla="*/ 0 w 78"/>
                <a:gd name="T1" fmla="*/ 76 h 76"/>
                <a:gd name="T2" fmla="*/ 39 w 78"/>
                <a:gd name="T3" fmla="*/ 0 h 76"/>
                <a:gd name="T4" fmla="*/ 78 w 78"/>
                <a:gd name="T5" fmla="*/ 76 h 76"/>
                <a:gd name="T6" fmla="*/ 0 w 78"/>
                <a:gd name="T7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6">
                  <a:moveTo>
                    <a:pt x="0" y="76"/>
                  </a:moveTo>
                  <a:lnTo>
                    <a:pt x="39" y="0"/>
                  </a:lnTo>
                  <a:lnTo>
                    <a:pt x="78" y="76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38" name="Freeform 39">
              <a:extLst>
                <a:ext uri="{FF2B5EF4-FFF2-40B4-BE49-F238E27FC236}">
                  <a16:creationId xmlns:a16="http://schemas.microsoft.com/office/drawing/2014/main" id="{DF2FF164-C398-99A6-C678-DB1DA3B1BABC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3" y="1873"/>
              <a:ext cx="1016" cy="115"/>
            </a:xfrm>
            <a:custGeom>
              <a:avLst/>
              <a:gdLst>
                <a:gd name="T0" fmla="*/ 1016 w 1016"/>
                <a:gd name="T1" fmla="*/ 115 h 115"/>
                <a:gd name="T2" fmla="*/ 1016 w 1016"/>
                <a:gd name="T3" fmla="*/ 0 h 115"/>
                <a:gd name="T4" fmla="*/ 0 w 1016"/>
                <a:gd name="T5" fmla="*/ 0 h 115"/>
                <a:gd name="T6" fmla="*/ 0 w 1016"/>
                <a:gd name="T7" fmla="*/ 5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6" h="115">
                  <a:moveTo>
                    <a:pt x="1016" y="115"/>
                  </a:moveTo>
                  <a:lnTo>
                    <a:pt x="1016" y="0"/>
                  </a:lnTo>
                  <a:lnTo>
                    <a:pt x="0" y="0"/>
                  </a:lnTo>
                  <a:lnTo>
                    <a:pt x="0" y="57"/>
                  </a:lnTo>
                </a:path>
              </a:pathLst>
            </a:cu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39" name="Freeform 40">
              <a:extLst>
                <a:ext uri="{FF2B5EF4-FFF2-40B4-BE49-F238E27FC236}">
                  <a16:creationId xmlns:a16="http://schemas.microsoft.com/office/drawing/2014/main" id="{0249B969-8611-B745-74D9-F11FDBFCA08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4" y="1912"/>
              <a:ext cx="79" cy="76"/>
            </a:xfrm>
            <a:custGeom>
              <a:avLst/>
              <a:gdLst>
                <a:gd name="T0" fmla="*/ 75 w 151"/>
                <a:gd name="T1" fmla="*/ 150 h 150"/>
                <a:gd name="T2" fmla="*/ 0 w 151"/>
                <a:gd name="T3" fmla="*/ 0 h 150"/>
                <a:gd name="T4" fmla="*/ 151 w 151"/>
                <a:gd name="T5" fmla="*/ 0 h 150"/>
                <a:gd name="T6" fmla="*/ 75 w 151"/>
                <a:gd name="T7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1" h="150">
                  <a:moveTo>
                    <a:pt x="75" y="150"/>
                  </a:moveTo>
                  <a:lnTo>
                    <a:pt x="0" y="0"/>
                  </a:lnTo>
                  <a:cubicBezTo>
                    <a:pt x="48" y="23"/>
                    <a:pt x="103" y="23"/>
                    <a:pt x="151" y="0"/>
                  </a:cubicBezTo>
                  <a:lnTo>
                    <a:pt x="75" y="15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</p:grpSp>
      <p:sp>
        <p:nvSpPr>
          <p:cNvPr id="46" name="Titel 1">
            <a:extLst>
              <a:ext uri="{FF2B5EF4-FFF2-40B4-BE49-F238E27FC236}">
                <a16:creationId xmlns:a16="http://schemas.microsoft.com/office/drawing/2014/main" id="{B673665E-D51C-00A7-95FA-198803A478A2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aerobic </a:t>
            </a:r>
            <a:r>
              <a:rPr kumimoji="0" lang="nl-BE" sz="2800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granular</a:t>
            </a:r>
            <a:r>
              <a:rPr kumimoji="0" lang="nl-BE" sz="2800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 </a:t>
            </a:r>
            <a:r>
              <a:rPr kumimoji="0" lang="nl-BE" sz="2800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sludge</a:t>
            </a:r>
            <a:endParaRPr kumimoji="0" lang="nl-BE" sz="2800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1E5FF3A-9405-9056-4D00-C6C49A67B23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9720" t="67669"/>
          <a:stretch/>
        </p:blipFill>
        <p:spPr>
          <a:xfrm>
            <a:off x="1220305" y="4113279"/>
            <a:ext cx="1940381" cy="1569748"/>
          </a:xfrm>
          <a:prstGeom prst="rect">
            <a:avLst/>
          </a:prstGeom>
        </p:spPr>
      </p:pic>
      <p:sp>
        <p:nvSpPr>
          <p:cNvPr id="19" name="Content Placeholder 5">
            <a:extLst>
              <a:ext uri="{FF2B5EF4-FFF2-40B4-BE49-F238E27FC236}">
                <a16:creationId xmlns:a16="http://schemas.microsoft.com/office/drawing/2014/main" id="{03DABE33-4D9F-D6AB-C15C-240B8D53C5CD}"/>
              </a:ext>
            </a:extLst>
          </p:cNvPr>
          <p:cNvSpPr txBox="1">
            <a:spLocks/>
          </p:cNvSpPr>
          <p:nvPr/>
        </p:nvSpPr>
        <p:spPr>
          <a:xfrm>
            <a:off x="404469" y="3154638"/>
            <a:ext cx="4076375" cy="32572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36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00113" indent="-45878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1450" indent="-54133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00325" indent="-1158875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2569" indent="-401822" defTabSz="914289">
              <a:lnSpc>
                <a:spcPct val="100000"/>
              </a:lnSpc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r>
              <a:rPr lang="nl-BE" sz="1969" dirty="0" err="1">
                <a:solidFill>
                  <a:prstClr val="black"/>
                </a:solidFill>
                <a:latin typeface="Arial"/>
              </a:rPr>
              <a:t>Bacteria</a:t>
            </a:r>
            <a:r>
              <a:rPr lang="nl-BE" sz="1969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1969" dirty="0" err="1">
                <a:solidFill>
                  <a:prstClr val="black"/>
                </a:solidFill>
                <a:latin typeface="Arial"/>
              </a:rPr>
              <a:t>grow</a:t>
            </a:r>
            <a:r>
              <a:rPr lang="nl-BE" sz="1969" dirty="0">
                <a:solidFill>
                  <a:prstClr val="black"/>
                </a:solidFill>
                <a:latin typeface="Arial"/>
              </a:rPr>
              <a:t> in </a:t>
            </a:r>
            <a:r>
              <a:rPr lang="nl-BE" sz="1969" dirty="0" err="1">
                <a:solidFill>
                  <a:prstClr val="black"/>
                </a:solidFill>
                <a:latin typeface="Arial"/>
              </a:rPr>
              <a:t>granules</a:t>
            </a:r>
            <a:endParaRPr lang="nl-BE" sz="1969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18421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23"/>
    </mc:Choice>
    <mc:Fallback xmlns="">
      <p:transition spd="slow" advTm="6923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5A8533-214C-0420-D036-85C09BE1D7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9509FF1-7177-98D5-691C-33495E07830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9226" t="14188" b="44824"/>
          <a:stretch/>
        </p:blipFill>
        <p:spPr>
          <a:xfrm>
            <a:off x="9366149" y="4867991"/>
            <a:ext cx="1987651" cy="1990009"/>
          </a:xfrm>
          <a:prstGeom prst="rect">
            <a:avLst/>
          </a:prstGeom>
        </p:spPr>
      </p:pic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EE7564B8-1E2C-2C2D-6B7E-690B78F73FD0}"/>
              </a:ext>
            </a:extLst>
          </p:cNvPr>
          <p:cNvSpPr txBox="1">
            <a:spLocks/>
          </p:cNvSpPr>
          <p:nvPr/>
        </p:nvSpPr>
        <p:spPr>
          <a:xfrm>
            <a:off x="6399763" y="1089299"/>
            <a:ext cx="5237779" cy="69668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36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00113" indent="-45878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1450" indent="-54133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00325" indent="-1158875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2569" indent="-401822" defTabSz="914289">
              <a:lnSpc>
                <a:spcPct val="100000"/>
              </a:lnSpc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r>
              <a:rPr lang="nl-BE" sz="1969" dirty="0">
                <a:solidFill>
                  <a:prstClr val="black"/>
                </a:solidFill>
                <a:latin typeface="Arial"/>
              </a:rPr>
              <a:t>Removal of C, N, P, </a:t>
            </a:r>
          </a:p>
          <a:p>
            <a:pPr marL="60748" defTabSz="914289">
              <a:lnSpc>
                <a:spcPct val="100000"/>
              </a:lnSpc>
              <a:defRPr/>
            </a:pPr>
            <a:r>
              <a:rPr lang="nl-BE" sz="1969" dirty="0">
                <a:solidFill>
                  <a:prstClr val="black"/>
                </a:solidFill>
                <a:latin typeface="Arial"/>
              </a:rPr>
              <a:t>      in different reactor </a:t>
            </a:r>
            <a:r>
              <a:rPr lang="nl-BE" sz="1969" dirty="0" err="1">
                <a:solidFill>
                  <a:prstClr val="black"/>
                </a:solidFill>
                <a:latin typeface="Arial"/>
              </a:rPr>
              <a:t>compartments</a:t>
            </a:r>
            <a:endParaRPr lang="nl-BE" sz="1969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B3161511-2BD4-1DF7-EA14-C499C5F264A7}"/>
              </a:ext>
            </a:extLst>
          </p:cNvPr>
          <p:cNvSpPr txBox="1">
            <a:spLocks/>
          </p:cNvSpPr>
          <p:nvPr/>
        </p:nvSpPr>
        <p:spPr>
          <a:xfrm>
            <a:off x="6506919" y="3732705"/>
            <a:ext cx="11233073" cy="32575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36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00113" indent="-45878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1450" indent="-54133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00325" indent="-1158875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2569" indent="-401822" defTabSz="914289">
              <a:lnSpc>
                <a:spcPct val="100000"/>
              </a:lnSpc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r>
              <a:rPr lang="nl-BE" sz="1969" dirty="0" err="1">
                <a:solidFill>
                  <a:prstClr val="black"/>
                </a:solidFill>
                <a:latin typeface="Arial"/>
              </a:rPr>
              <a:t>Bacteria</a:t>
            </a:r>
            <a:r>
              <a:rPr lang="nl-BE" sz="1969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1969" dirty="0" err="1">
                <a:solidFill>
                  <a:prstClr val="black"/>
                </a:solidFill>
                <a:latin typeface="Arial"/>
              </a:rPr>
              <a:t>grow</a:t>
            </a:r>
            <a:r>
              <a:rPr lang="nl-BE" sz="1969" dirty="0">
                <a:solidFill>
                  <a:prstClr val="black"/>
                </a:solidFill>
                <a:latin typeface="Arial"/>
              </a:rPr>
              <a:t> in </a:t>
            </a:r>
            <a:r>
              <a:rPr lang="nl-BE" sz="1969" dirty="0" err="1">
                <a:solidFill>
                  <a:prstClr val="black"/>
                </a:solidFill>
                <a:latin typeface="Arial"/>
              </a:rPr>
              <a:t>flocs</a:t>
            </a:r>
            <a:endParaRPr lang="nl-BE" sz="1969" dirty="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17" name="Picture 2" descr="Afbeeldingsresultaat voor nereda">
            <a:extLst>
              <a:ext uri="{FF2B5EF4-FFF2-40B4-BE49-F238E27FC236}">
                <a16:creationId xmlns:a16="http://schemas.microsoft.com/office/drawing/2014/main" id="{86290E5B-C80B-5C76-9525-E2D2D0312D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1270" y="4494381"/>
            <a:ext cx="4145607" cy="2330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1A11C6D3-C397-031C-FB5E-E259D349B3E4}"/>
              </a:ext>
            </a:extLst>
          </p:cNvPr>
          <p:cNvSpPr/>
          <p:nvPr/>
        </p:nvSpPr>
        <p:spPr>
          <a:xfrm>
            <a:off x="3620953" y="4058458"/>
            <a:ext cx="2263120" cy="2830086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9">
              <a:defRPr/>
            </a:pPr>
            <a:endParaRPr lang="nl-BE">
              <a:solidFill>
                <a:prstClr val="white"/>
              </a:solidFill>
              <a:latin typeface="Arial"/>
            </a:endParaRPr>
          </a:p>
        </p:txBody>
      </p:sp>
      <p:sp>
        <p:nvSpPr>
          <p:cNvPr id="23" name="Content Placeholder 5">
            <a:extLst>
              <a:ext uri="{FF2B5EF4-FFF2-40B4-BE49-F238E27FC236}">
                <a16:creationId xmlns:a16="http://schemas.microsoft.com/office/drawing/2014/main" id="{F50A8FEB-69C8-D85C-CE0C-7C7542CAF4A0}"/>
              </a:ext>
            </a:extLst>
          </p:cNvPr>
          <p:cNvSpPr txBox="1">
            <a:spLocks/>
          </p:cNvSpPr>
          <p:nvPr/>
        </p:nvSpPr>
        <p:spPr>
          <a:xfrm>
            <a:off x="541796" y="702927"/>
            <a:ext cx="5666941" cy="69668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36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00113" indent="-45878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1450" indent="-54133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00325" indent="-1158875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2569" indent="-401822" defTabSz="914289">
              <a:lnSpc>
                <a:spcPct val="100000"/>
              </a:lnSpc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r>
              <a:rPr lang="nl-BE" sz="1969" dirty="0">
                <a:solidFill>
                  <a:prstClr val="black"/>
                </a:solidFill>
                <a:latin typeface="Arial"/>
              </a:rPr>
              <a:t>Removal of C, N, P, </a:t>
            </a:r>
          </a:p>
          <a:p>
            <a:pPr marL="60748" defTabSz="914289">
              <a:lnSpc>
                <a:spcPct val="100000"/>
              </a:lnSpc>
              <a:defRPr/>
            </a:pPr>
            <a:r>
              <a:rPr lang="nl-BE" sz="1969" dirty="0">
                <a:solidFill>
                  <a:prstClr val="black"/>
                </a:solidFill>
                <a:latin typeface="Arial"/>
              </a:rPr>
              <a:t>      in different zones of a single granule</a:t>
            </a:r>
          </a:p>
        </p:txBody>
      </p:sp>
      <p:sp>
        <p:nvSpPr>
          <p:cNvPr id="25" name="Content Placeholder 5">
            <a:extLst>
              <a:ext uri="{FF2B5EF4-FFF2-40B4-BE49-F238E27FC236}">
                <a16:creationId xmlns:a16="http://schemas.microsoft.com/office/drawing/2014/main" id="{2547903F-6AE5-4A62-FF1B-B52669ADC697}"/>
              </a:ext>
            </a:extLst>
          </p:cNvPr>
          <p:cNvSpPr txBox="1">
            <a:spLocks/>
          </p:cNvSpPr>
          <p:nvPr/>
        </p:nvSpPr>
        <p:spPr>
          <a:xfrm>
            <a:off x="6887174" y="4087422"/>
            <a:ext cx="5860545" cy="43750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36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00113" indent="-45878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1450" indent="-54133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00325" indent="-1158875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8" defTabSz="914289">
              <a:lnSpc>
                <a:spcPct val="100000"/>
              </a:lnSpc>
              <a:defRPr/>
            </a:pPr>
            <a:r>
              <a:rPr lang="nl-BE" sz="1969" dirty="0">
                <a:solidFill>
                  <a:prstClr val="black"/>
                </a:solidFill>
                <a:latin typeface="Arial"/>
                <a:sym typeface="Symbol" panose="05050102010706020507" pitchFamily="18" charset="2"/>
              </a:rPr>
              <a:t> slow separation from purified effluent</a:t>
            </a:r>
            <a:endParaRPr lang="nl-BE" sz="1969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20" name="Content Placeholder 5">
            <a:extLst>
              <a:ext uri="{FF2B5EF4-FFF2-40B4-BE49-F238E27FC236}">
                <a16:creationId xmlns:a16="http://schemas.microsoft.com/office/drawing/2014/main" id="{D2D503CF-0FC9-0DDB-F54F-D5CD67F13B7A}"/>
              </a:ext>
            </a:extLst>
          </p:cNvPr>
          <p:cNvSpPr txBox="1">
            <a:spLocks/>
          </p:cNvSpPr>
          <p:nvPr/>
        </p:nvSpPr>
        <p:spPr>
          <a:xfrm>
            <a:off x="6399763" y="542162"/>
            <a:ext cx="5227063" cy="54738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36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00113" indent="-45878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1450" indent="-54133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00325" indent="-1158875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8" defTabSz="914289">
              <a:defRPr/>
            </a:pPr>
            <a:r>
              <a:rPr lang="nl-BE" sz="2800" u="sng" cap="all" dirty="0" err="1">
                <a:solidFill>
                  <a:srgbClr val="0064C8"/>
                </a:solidFill>
                <a:latin typeface="Arial"/>
              </a:rPr>
              <a:t>Conventional</a:t>
            </a:r>
            <a:r>
              <a:rPr lang="nl-BE" sz="2800" u="sng" cap="all" dirty="0">
                <a:solidFill>
                  <a:srgbClr val="0064C8"/>
                </a:solidFill>
                <a:latin typeface="Arial"/>
              </a:rPr>
              <a:t> </a:t>
            </a:r>
            <a:r>
              <a:rPr lang="nl-BE" sz="2800" u="sng" cap="all" dirty="0" err="1">
                <a:solidFill>
                  <a:srgbClr val="0064C8"/>
                </a:solidFill>
                <a:latin typeface="Arial"/>
              </a:rPr>
              <a:t>WWTP</a:t>
            </a:r>
            <a:endParaRPr lang="nl-BE" sz="2800" u="sng" cap="all" dirty="0">
              <a:solidFill>
                <a:srgbClr val="0064C8"/>
              </a:solidFill>
              <a:latin typeface="Arial"/>
            </a:endParaRPr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398E11A6-A956-D86D-CE18-78B624A3E38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399610" y="2075036"/>
            <a:ext cx="5399112" cy="1253505"/>
            <a:chOff x="5733" y="1859"/>
            <a:chExt cx="4837" cy="1123"/>
          </a:xfrm>
        </p:grpSpPr>
        <p:sp>
          <p:nvSpPr>
            <p:cNvPr id="5" name="AutoShape 3">
              <a:extLst>
                <a:ext uri="{FF2B5EF4-FFF2-40B4-BE49-F238E27FC236}">
                  <a16:creationId xmlns:a16="http://schemas.microsoft.com/office/drawing/2014/main" id="{E9DA24DF-998C-CB8C-69E0-B5B7455EDDD1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5733" y="1859"/>
              <a:ext cx="4837" cy="1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pic>
          <p:nvPicPr>
            <p:cNvPr id="9221" name="Picture 5">
              <a:extLst>
                <a:ext uri="{FF2B5EF4-FFF2-40B4-BE49-F238E27FC236}">
                  <a16:creationId xmlns:a16="http://schemas.microsoft.com/office/drawing/2014/main" id="{ADA6CD4D-FC67-0DEB-8F2E-99D241A448D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01" y="1957"/>
              <a:ext cx="8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2" name="Picture 6">
              <a:extLst>
                <a:ext uri="{FF2B5EF4-FFF2-40B4-BE49-F238E27FC236}">
                  <a16:creationId xmlns:a16="http://schemas.microsoft.com/office/drawing/2014/main" id="{81BA450A-4694-8E3B-C923-ED632F53173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01" y="1957"/>
              <a:ext cx="8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7">
              <a:extLst>
                <a:ext uri="{FF2B5EF4-FFF2-40B4-BE49-F238E27FC236}">
                  <a16:creationId xmlns:a16="http://schemas.microsoft.com/office/drawing/2014/main" id="{34EDDBB8-083E-9D67-903A-4DD53407AC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9" y="1988"/>
              <a:ext cx="778" cy="757"/>
            </a:xfrm>
            <a:prstGeom prst="rect">
              <a:avLst/>
            </a:prstGeom>
            <a:solidFill>
              <a:srgbClr val="0064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AAF38265-65AC-269E-1613-A960EA429C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9" y="1988"/>
              <a:ext cx="778" cy="757"/>
            </a:xfrm>
            <a:prstGeom prst="rect">
              <a:avLst/>
            </a:prstGeom>
            <a:noFill/>
            <a:ln w="12700" cap="sq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" name="Rectangle 9">
              <a:extLst>
                <a:ext uri="{FF2B5EF4-FFF2-40B4-BE49-F238E27FC236}">
                  <a16:creationId xmlns:a16="http://schemas.microsoft.com/office/drawing/2014/main" id="{3B7175F5-F1AA-4773-159D-64B20DF5B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52" y="2295"/>
              <a:ext cx="582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42915">
                <a:defRPr/>
              </a:pPr>
              <a:r>
                <a:rPr lang="nl-BE" altLang="nl-BE" sz="1125" dirty="0" err="1">
                  <a:solidFill>
                    <a:srgbClr val="FEFFFF"/>
                  </a:solidFill>
                </a:rPr>
                <a:t>Anaerobic</a:t>
              </a:r>
              <a:endParaRPr lang="nl-BE" altLang="nl-BE" sz="1266" dirty="0">
                <a:solidFill>
                  <a:prstClr val="black"/>
                </a:solidFill>
              </a:endParaRPr>
            </a:p>
          </p:txBody>
        </p:sp>
        <p:pic>
          <p:nvPicPr>
            <p:cNvPr id="9226" name="Picture 10">
              <a:extLst>
                <a:ext uri="{FF2B5EF4-FFF2-40B4-BE49-F238E27FC236}">
                  <a16:creationId xmlns:a16="http://schemas.microsoft.com/office/drawing/2014/main" id="{E492CE28-0BA5-0ABA-D662-C77B8E58C62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4" y="1957"/>
              <a:ext cx="8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7" name="Picture 11">
              <a:extLst>
                <a:ext uri="{FF2B5EF4-FFF2-40B4-BE49-F238E27FC236}">
                  <a16:creationId xmlns:a16="http://schemas.microsoft.com/office/drawing/2014/main" id="{6A9233BE-6495-C3B8-BC00-2D009331F3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4" y="1957"/>
              <a:ext cx="8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Rectangle 12">
              <a:extLst>
                <a:ext uri="{FF2B5EF4-FFF2-40B4-BE49-F238E27FC236}">
                  <a16:creationId xmlns:a16="http://schemas.microsoft.com/office/drawing/2014/main" id="{3F00020F-04C3-864E-5ABC-178F395547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4" y="1988"/>
              <a:ext cx="778" cy="757"/>
            </a:xfrm>
            <a:prstGeom prst="rect">
              <a:avLst/>
            </a:prstGeom>
            <a:solidFill>
              <a:srgbClr val="FF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 dirty="0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12" name="Rectangle 13">
              <a:extLst>
                <a:ext uri="{FF2B5EF4-FFF2-40B4-BE49-F238E27FC236}">
                  <a16:creationId xmlns:a16="http://schemas.microsoft.com/office/drawing/2014/main" id="{594200EE-9221-7B2F-1817-2B6B4EF5DF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4" y="1988"/>
              <a:ext cx="778" cy="757"/>
            </a:xfrm>
            <a:prstGeom prst="rect">
              <a:avLst/>
            </a:prstGeom>
            <a:noFill/>
            <a:ln w="12700" cap="sq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13" name="Rectangle 14">
              <a:extLst>
                <a:ext uri="{FF2B5EF4-FFF2-40B4-BE49-F238E27FC236}">
                  <a16:creationId xmlns:a16="http://schemas.microsoft.com/office/drawing/2014/main" id="{9E75B643-2281-D3A3-623C-9DD5C2FF6C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6" y="2295"/>
              <a:ext cx="388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42915">
                <a:defRPr/>
              </a:pPr>
              <a:r>
                <a:rPr lang="nl-BE" altLang="nl-BE" sz="1125" dirty="0" err="1">
                  <a:solidFill>
                    <a:srgbClr val="FEFFFF"/>
                  </a:solidFill>
                </a:rPr>
                <a:t>Anoxic</a:t>
              </a:r>
              <a:endParaRPr lang="nl-BE" altLang="nl-BE" sz="1266" dirty="0">
                <a:solidFill>
                  <a:prstClr val="black"/>
                </a:solidFill>
              </a:endParaRPr>
            </a:p>
          </p:txBody>
        </p:sp>
        <p:pic>
          <p:nvPicPr>
            <p:cNvPr id="9231" name="Picture 15">
              <a:extLst>
                <a:ext uri="{FF2B5EF4-FFF2-40B4-BE49-F238E27FC236}">
                  <a16:creationId xmlns:a16="http://schemas.microsoft.com/office/drawing/2014/main" id="{BDC582A5-EBDD-3700-F47E-A0301AE2D35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35" y="1957"/>
              <a:ext cx="8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2" name="Picture 16">
              <a:extLst>
                <a:ext uri="{FF2B5EF4-FFF2-40B4-BE49-F238E27FC236}">
                  <a16:creationId xmlns:a16="http://schemas.microsoft.com/office/drawing/2014/main" id="{17D44235-D896-50CB-F426-8BB957FDDB0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35" y="1957"/>
              <a:ext cx="8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Rectangle 17">
              <a:extLst>
                <a:ext uri="{FF2B5EF4-FFF2-40B4-BE49-F238E27FC236}">
                  <a16:creationId xmlns:a16="http://schemas.microsoft.com/office/drawing/2014/main" id="{98570A4F-BE39-1A6B-0146-299F8D97FB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80" y="1988"/>
              <a:ext cx="778" cy="757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16" name="Rectangle 18">
              <a:extLst>
                <a:ext uri="{FF2B5EF4-FFF2-40B4-BE49-F238E27FC236}">
                  <a16:creationId xmlns:a16="http://schemas.microsoft.com/office/drawing/2014/main" id="{1E31654B-0868-E38A-68B5-BE64327A58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80" y="1988"/>
              <a:ext cx="778" cy="757"/>
            </a:xfrm>
            <a:prstGeom prst="rect">
              <a:avLst/>
            </a:prstGeom>
            <a:noFill/>
            <a:ln w="12700" cap="sq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21" name="Rectangle 19">
              <a:extLst>
                <a:ext uri="{FF2B5EF4-FFF2-40B4-BE49-F238E27FC236}">
                  <a16:creationId xmlns:a16="http://schemas.microsoft.com/office/drawing/2014/main" id="{55ACBB2B-6331-41D0-DE1A-4E61A70A0D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57" y="2295"/>
              <a:ext cx="438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42915">
                <a:defRPr/>
              </a:pPr>
              <a:r>
                <a:rPr lang="nl-BE" altLang="nl-BE" sz="1125" dirty="0"/>
                <a:t>Aerobic</a:t>
              </a:r>
              <a:endParaRPr lang="nl-BE" altLang="nl-BE" sz="1266" dirty="0"/>
            </a:p>
          </p:txBody>
        </p:sp>
        <p:pic>
          <p:nvPicPr>
            <p:cNvPr id="9236" name="Picture 20">
              <a:extLst>
                <a:ext uri="{FF2B5EF4-FFF2-40B4-BE49-F238E27FC236}">
                  <a16:creationId xmlns:a16="http://schemas.microsoft.com/office/drawing/2014/main" id="{393D5558-D14F-AA0A-4816-E306CEF232C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91" y="1957"/>
              <a:ext cx="895" cy="8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7" name="Picture 21">
              <a:extLst>
                <a:ext uri="{FF2B5EF4-FFF2-40B4-BE49-F238E27FC236}">
                  <a16:creationId xmlns:a16="http://schemas.microsoft.com/office/drawing/2014/main" id="{10470393-373E-450C-BDCA-C56A23CE330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91" y="1957"/>
              <a:ext cx="895" cy="8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Freeform 22">
              <a:extLst>
                <a:ext uri="{FF2B5EF4-FFF2-40B4-BE49-F238E27FC236}">
                  <a16:creationId xmlns:a16="http://schemas.microsoft.com/office/drawing/2014/main" id="{3EAA9F29-5532-59AB-EB09-E3D2F1F4646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3" y="1988"/>
              <a:ext cx="778" cy="757"/>
            </a:xfrm>
            <a:custGeom>
              <a:avLst/>
              <a:gdLst>
                <a:gd name="T0" fmla="*/ 0 w 778"/>
                <a:gd name="T1" fmla="*/ 0 h 757"/>
                <a:gd name="T2" fmla="*/ 389 w 778"/>
                <a:gd name="T3" fmla="*/ 757 h 757"/>
                <a:gd name="T4" fmla="*/ 778 w 778"/>
                <a:gd name="T5" fmla="*/ 0 h 757"/>
                <a:gd name="T6" fmla="*/ 0 w 778"/>
                <a:gd name="T7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8" h="757">
                  <a:moveTo>
                    <a:pt x="0" y="0"/>
                  </a:moveTo>
                  <a:lnTo>
                    <a:pt x="389" y="757"/>
                  </a:lnTo>
                  <a:lnTo>
                    <a:pt x="7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30" name="Freeform 23">
              <a:extLst>
                <a:ext uri="{FF2B5EF4-FFF2-40B4-BE49-F238E27FC236}">
                  <a16:creationId xmlns:a16="http://schemas.microsoft.com/office/drawing/2014/main" id="{773FB5EB-9B20-B9C8-A2C2-A17F1FBE8B60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3" y="1988"/>
              <a:ext cx="778" cy="757"/>
            </a:xfrm>
            <a:custGeom>
              <a:avLst/>
              <a:gdLst>
                <a:gd name="T0" fmla="*/ 0 w 778"/>
                <a:gd name="T1" fmla="*/ 0 h 757"/>
                <a:gd name="T2" fmla="*/ 389 w 778"/>
                <a:gd name="T3" fmla="*/ 757 h 757"/>
                <a:gd name="T4" fmla="*/ 778 w 778"/>
                <a:gd name="T5" fmla="*/ 0 h 757"/>
                <a:gd name="T6" fmla="*/ 0 w 778"/>
                <a:gd name="T7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8" h="757">
                  <a:moveTo>
                    <a:pt x="0" y="0"/>
                  </a:moveTo>
                  <a:lnTo>
                    <a:pt x="389" y="757"/>
                  </a:lnTo>
                  <a:lnTo>
                    <a:pt x="778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31" name="Rectangle 24">
              <a:extLst>
                <a:ext uri="{FF2B5EF4-FFF2-40B4-BE49-F238E27FC236}">
                  <a16:creationId xmlns:a16="http://schemas.microsoft.com/office/drawing/2014/main" id="{35C61103-A678-6A23-FB65-BB1CEC5BD4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01" y="2040"/>
              <a:ext cx="431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42915">
                <a:defRPr/>
              </a:pPr>
              <a:r>
                <a:rPr lang="nl-BE" altLang="nl-BE" sz="1125" dirty="0" err="1">
                  <a:solidFill>
                    <a:srgbClr val="000000"/>
                  </a:solidFill>
                </a:rPr>
                <a:t>Settling</a:t>
              </a:r>
              <a:endParaRPr lang="nl-BE" altLang="nl-BE" sz="1266" dirty="0">
                <a:solidFill>
                  <a:prstClr val="black"/>
                </a:solidFill>
              </a:endParaRPr>
            </a:p>
          </p:txBody>
        </p:sp>
        <p:sp>
          <p:nvSpPr>
            <p:cNvPr id="9216" name="Line 25">
              <a:extLst>
                <a:ext uri="{FF2B5EF4-FFF2-40B4-BE49-F238E27FC236}">
                  <a16:creationId xmlns:a16="http://schemas.microsoft.com/office/drawing/2014/main" id="{58F72B01-0EA8-C04B-B2E7-0CF94E6B06F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47" y="2368"/>
              <a:ext cx="333" cy="8"/>
            </a:xfrm>
            <a:prstGeom prst="line">
              <a:avLst/>
            </a:pr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17" name="Freeform 26">
              <a:extLst>
                <a:ext uri="{FF2B5EF4-FFF2-40B4-BE49-F238E27FC236}">
                  <a16:creationId xmlns:a16="http://schemas.microsoft.com/office/drawing/2014/main" id="{2764946B-B7EF-A6CC-81FE-FA8AAD3BC24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9" y="2330"/>
              <a:ext cx="80" cy="77"/>
            </a:xfrm>
            <a:custGeom>
              <a:avLst/>
              <a:gdLst>
                <a:gd name="T0" fmla="*/ 0 w 80"/>
                <a:gd name="T1" fmla="*/ 0 h 77"/>
                <a:gd name="T2" fmla="*/ 80 w 80"/>
                <a:gd name="T3" fmla="*/ 37 h 77"/>
                <a:gd name="T4" fmla="*/ 2 w 80"/>
                <a:gd name="T5" fmla="*/ 77 h 77"/>
                <a:gd name="T6" fmla="*/ 0 w 80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77">
                  <a:moveTo>
                    <a:pt x="0" y="0"/>
                  </a:moveTo>
                  <a:lnTo>
                    <a:pt x="80" y="37"/>
                  </a:lnTo>
                  <a:lnTo>
                    <a:pt x="2" y="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18" name="Line 27">
              <a:extLst>
                <a:ext uri="{FF2B5EF4-FFF2-40B4-BE49-F238E27FC236}">
                  <a16:creationId xmlns:a16="http://schemas.microsoft.com/office/drawing/2014/main" id="{C8E5734A-A121-79E6-759E-D9A3E10B7DA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27" y="2367"/>
              <a:ext cx="169" cy="0"/>
            </a:xfrm>
            <a:prstGeom prst="line">
              <a:avLst/>
            </a:pr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19" name="Freeform 28">
              <a:extLst>
                <a:ext uri="{FF2B5EF4-FFF2-40B4-BE49-F238E27FC236}">
                  <a16:creationId xmlns:a16="http://schemas.microsoft.com/office/drawing/2014/main" id="{13880C3B-F37B-5A18-9D1A-A210579CDB5E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6" y="2328"/>
              <a:ext cx="78" cy="77"/>
            </a:xfrm>
            <a:custGeom>
              <a:avLst/>
              <a:gdLst>
                <a:gd name="T0" fmla="*/ 0 w 78"/>
                <a:gd name="T1" fmla="*/ 0 h 77"/>
                <a:gd name="T2" fmla="*/ 78 w 78"/>
                <a:gd name="T3" fmla="*/ 39 h 77"/>
                <a:gd name="T4" fmla="*/ 0 w 78"/>
                <a:gd name="T5" fmla="*/ 77 h 77"/>
                <a:gd name="T6" fmla="*/ 0 w 78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78" y="39"/>
                  </a:lnTo>
                  <a:lnTo>
                    <a:pt x="0" y="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20" name="Line 29">
              <a:extLst>
                <a:ext uri="{FF2B5EF4-FFF2-40B4-BE49-F238E27FC236}">
                  <a16:creationId xmlns:a16="http://schemas.microsoft.com/office/drawing/2014/main" id="{8EB2BBFD-EFEE-39E7-893B-312C02D944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942" y="2367"/>
              <a:ext cx="169" cy="0"/>
            </a:xfrm>
            <a:prstGeom prst="line">
              <a:avLst/>
            </a:pr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23" name="Freeform 30">
              <a:extLst>
                <a:ext uri="{FF2B5EF4-FFF2-40B4-BE49-F238E27FC236}">
                  <a16:creationId xmlns:a16="http://schemas.microsoft.com/office/drawing/2014/main" id="{7690871D-0A7B-D658-CCD1-E1FA69234F4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1" y="2328"/>
              <a:ext cx="79" cy="77"/>
            </a:xfrm>
            <a:custGeom>
              <a:avLst/>
              <a:gdLst>
                <a:gd name="T0" fmla="*/ 0 w 79"/>
                <a:gd name="T1" fmla="*/ 0 h 77"/>
                <a:gd name="T2" fmla="*/ 79 w 79"/>
                <a:gd name="T3" fmla="*/ 39 h 77"/>
                <a:gd name="T4" fmla="*/ 0 w 79"/>
                <a:gd name="T5" fmla="*/ 77 h 77"/>
                <a:gd name="T6" fmla="*/ 0 w 79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77">
                  <a:moveTo>
                    <a:pt x="0" y="0"/>
                  </a:moveTo>
                  <a:lnTo>
                    <a:pt x="79" y="39"/>
                  </a:lnTo>
                  <a:lnTo>
                    <a:pt x="0" y="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24" name="Freeform 31">
              <a:extLst>
                <a:ext uri="{FF2B5EF4-FFF2-40B4-BE49-F238E27FC236}">
                  <a16:creationId xmlns:a16="http://schemas.microsoft.com/office/drawing/2014/main" id="{AC098694-5C2C-5CCA-CA89-35941A3A16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8" y="2745"/>
              <a:ext cx="3394" cy="230"/>
            </a:xfrm>
            <a:custGeom>
              <a:avLst/>
              <a:gdLst>
                <a:gd name="T0" fmla="*/ 3394 w 3394"/>
                <a:gd name="T1" fmla="*/ 0 h 230"/>
                <a:gd name="T2" fmla="*/ 3394 w 3394"/>
                <a:gd name="T3" fmla="*/ 230 h 230"/>
                <a:gd name="T4" fmla="*/ 0 w 3394"/>
                <a:gd name="T5" fmla="*/ 230 h 230"/>
                <a:gd name="T6" fmla="*/ 0 w 3394"/>
                <a:gd name="T7" fmla="*/ 58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4" h="230">
                  <a:moveTo>
                    <a:pt x="3394" y="0"/>
                  </a:moveTo>
                  <a:lnTo>
                    <a:pt x="3394" y="230"/>
                  </a:lnTo>
                  <a:lnTo>
                    <a:pt x="0" y="230"/>
                  </a:lnTo>
                  <a:lnTo>
                    <a:pt x="0" y="58"/>
                  </a:lnTo>
                </a:path>
              </a:pathLst>
            </a:cu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25" name="Freeform 32">
              <a:extLst>
                <a:ext uri="{FF2B5EF4-FFF2-40B4-BE49-F238E27FC236}">
                  <a16:creationId xmlns:a16="http://schemas.microsoft.com/office/drawing/2014/main" id="{958947B5-2726-D83B-6EC5-9A0C4467E45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9" y="2745"/>
              <a:ext cx="78" cy="76"/>
            </a:xfrm>
            <a:custGeom>
              <a:avLst/>
              <a:gdLst>
                <a:gd name="T0" fmla="*/ 75 w 150"/>
                <a:gd name="T1" fmla="*/ 0 h 150"/>
                <a:gd name="T2" fmla="*/ 150 w 150"/>
                <a:gd name="T3" fmla="*/ 150 h 150"/>
                <a:gd name="T4" fmla="*/ 0 w 150"/>
                <a:gd name="T5" fmla="*/ 150 h 150"/>
                <a:gd name="T6" fmla="*/ 75 w 150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" h="150">
                  <a:moveTo>
                    <a:pt x="75" y="0"/>
                  </a:moveTo>
                  <a:lnTo>
                    <a:pt x="150" y="150"/>
                  </a:lnTo>
                  <a:cubicBezTo>
                    <a:pt x="103" y="126"/>
                    <a:pt x="47" y="126"/>
                    <a:pt x="0" y="150"/>
                  </a:cubicBezTo>
                  <a:lnTo>
                    <a:pt x="7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28" name="Line 33">
              <a:extLst>
                <a:ext uri="{FF2B5EF4-FFF2-40B4-BE49-F238E27FC236}">
                  <a16:creationId xmlns:a16="http://schemas.microsoft.com/office/drawing/2014/main" id="{46B5E2D2-4137-3C25-B41E-2949EBE390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125" y="2369"/>
              <a:ext cx="371" cy="6"/>
            </a:xfrm>
            <a:prstGeom prst="line">
              <a:avLst/>
            </a:pr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29" name="Freeform 34">
              <a:extLst>
                <a:ext uri="{FF2B5EF4-FFF2-40B4-BE49-F238E27FC236}">
                  <a16:creationId xmlns:a16="http://schemas.microsoft.com/office/drawing/2014/main" id="{51D99B06-AF79-F527-9CF2-1F8E9644C6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85" y="2337"/>
              <a:ext cx="79" cy="76"/>
            </a:xfrm>
            <a:custGeom>
              <a:avLst/>
              <a:gdLst>
                <a:gd name="T0" fmla="*/ 1 w 79"/>
                <a:gd name="T1" fmla="*/ 0 h 76"/>
                <a:gd name="T2" fmla="*/ 79 w 79"/>
                <a:gd name="T3" fmla="*/ 39 h 76"/>
                <a:gd name="T4" fmla="*/ 0 w 79"/>
                <a:gd name="T5" fmla="*/ 76 h 76"/>
                <a:gd name="T6" fmla="*/ 1 w 79"/>
                <a:gd name="T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76">
                  <a:moveTo>
                    <a:pt x="1" y="0"/>
                  </a:moveTo>
                  <a:lnTo>
                    <a:pt x="79" y="39"/>
                  </a:lnTo>
                  <a:lnTo>
                    <a:pt x="0" y="7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30" name="Line 35">
              <a:extLst>
                <a:ext uri="{FF2B5EF4-FFF2-40B4-BE49-F238E27FC236}">
                  <a16:creationId xmlns:a16="http://schemas.microsoft.com/office/drawing/2014/main" id="{0084FBA7-05AE-9674-3A51-5825CEFB87F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58" y="2367"/>
              <a:ext cx="710" cy="0"/>
            </a:xfrm>
            <a:prstGeom prst="line">
              <a:avLst/>
            </a:pr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33" name="Freeform 36">
              <a:extLst>
                <a:ext uri="{FF2B5EF4-FFF2-40B4-BE49-F238E27FC236}">
                  <a16:creationId xmlns:a16="http://schemas.microsoft.com/office/drawing/2014/main" id="{206B96E9-F3E2-B03C-B3ED-6F9B3A205E24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9" y="2328"/>
              <a:ext cx="78" cy="77"/>
            </a:xfrm>
            <a:custGeom>
              <a:avLst/>
              <a:gdLst>
                <a:gd name="T0" fmla="*/ 0 w 78"/>
                <a:gd name="T1" fmla="*/ 0 h 77"/>
                <a:gd name="T2" fmla="*/ 78 w 78"/>
                <a:gd name="T3" fmla="*/ 39 h 77"/>
                <a:gd name="T4" fmla="*/ 0 w 78"/>
                <a:gd name="T5" fmla="*/ 77 h 77"/>
                <a:gd name="T6" fmla="*/ 0 w 78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78" y="39"/>
                  </a:lnTo>
                  <a:lnTo>
                    <a:pt x="0" y="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34" name="Line 37">
              <a:extLst>
                <a:ext uri="{FF2B5EF4-FFF2-40B4-BE49-F238E27FC236}">
                  <a16:creationId xmlns:a16="http://schemas.microsoft.com/office/drawing/2014/main" id="{23202D6B-D483-BFCD-694F-CC0B21F57B6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299" y="2126"/>
              <a:ext cx="0" cy="241"/>
            </a:xfrm>
            <a:prstGeom prst="line">
              <a:avLst/>
            </a:pr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35" name="Freeform 38">
              <a:extLst>
                <a:ext uri="{FF2B5EF4-FFF2-40B4-BE49-F238E27FC236}">
                  <a16:creationId xmlns:a16="http://schemas.microsoft.com/office/drawing/2014/main" id="{76BF5961-DFF1-F310-9C55-52FE74DED609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0" y="2059"/>
              <a:ext cx="78" cy="76"/>
            </a:xfrm>
            <a:custGeom>
              <a:avLst/>
              <a:gdLst>
                <a:gd name="T0" fmla="*/ 0 w 78"/>
                <a:gd name="T1" fmla="*/ 76 h 76"/>
                <a:gd name="T2" fmla="*/ 39 w 78"/>
                <a:gd name="T3" fmla="*/ 0 h 76"/>
                <a:gd name="T4" fmla="*/ 78 w 78"/>
                <a:gd name="T5" fmla="*/ 76 h 76"/>
                <a:gd name="T6" fmla="*/ 0 w 78"/>
                <a:gd name="T7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6">
                  <a:moveTo>
                    <a:pt x="0" y="76"/>
                  </a:moveTo>
                  <a:lnTo>
                    <a:pt x="39" y="0"/>
                  </a:lnTo>
                  <a:lnTo>
                    <a:pt x="78" y="76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38" name="Freeform 39">
              <a:extLst>
                <a:ext uri="{FF2B5EF4-FFF2-40B4-BE49-F238E27FC236}">
                  <a16:creationId xmlns:a16="http://schemas.microsoft.com/office/drawing/2014/main" id="{4A0CCD31-CAF3-04F7-43D9-1D58F9FBA0D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3" y="1873"/>
              <a:ext cx="1016" cy="115"/>
            </a:xfrm>
            <a:custGeom>
              <a:avLst/>
              <a:gdLst>
                <a:gd name="T0" fmla="*/ 1016 w 1016"/>
                <a:gd name="T1" fmla="*/ 115 h 115"/>
                <a:gd name="T2" fmla="*/ 1016 w 1016"/>
                <a:gd name="T3" fmla="*/ 0 h 115"/>
                <a:gd name="T4" fmla="*/ 0 w 1016"/>
                <a:gd name="T5" fmla="*/ 0 h 115"/>
                <a:gd name="T6" fmla="*/ 0 w 1016"/>
                <a:gd name="T7" fmla="*/ 5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6" h="115">
                  <a:moveTo>
                    <a:pt x="1016" y="115"/>
                  </a:moveTo>
                  <a:lnTo>
                    <a:pt x="1016" y="0"/>
                  </a:lnTo>
                  <a:lnTo>
                    <a:pt x="0" y="0"/>
                  </a:lnTo>
                  <a:lnTo>
                    <a:pt x="0" y="57"/>
                  </a:lnTo>
                </a:path>
              </a:pathLst>
            </a:cu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39" name="Freeform 40">
              <a:extLst>
                <a:ext uri="{FF2B5EF4-FFF2-40B4-BE49-F238E27FC236}">
                  <a16:creationId xmlns:a16="http://schemas.microsoft.com/office/drawing/2014/main" id="{C234EC8B-8214-F16C-7DFF-B7C60EC7B2E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4" y="1912"/>
              <a:ext cx="79" cy="76"/>
            </a:xfrm>
            <a:custGeom>
              <a:avLst/>
              <a:gdLst>
                <a:gd name="T0" fmla="*/ 75 w 151"/>
                <a:gd name="T1" fmla="*/ 150 h 150"/>
                <a:gd name="T2" fmla="*/ 0 w 151"/>
                <a:gd name="T3" fmla="*/ 0 h 150"/>
                <a:gd name="T4" fmla="*/ 151 w 151"/>
                <a:gd name="T5" fmla="*/ 0 h 150"/>
                <a:gd name="T6" fmla="*/ 75 w 151"/>
                <a:gd name="T7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1" h="150">
                  <a:moveTo>
                    <a:pt x="75" y="150"/>
                  </a:moveTo>
                  <a:lnTo>
                    <a:pt x="0" y="0"/>
                  </a:lnTo>
                  <a:cubicBezTo>
                    <a:pt x="48" y="23"/>
                    <a:pt x="103" y="23"/>
                    <a:pt x="151" y="0"/>
                  </a:cubicBezTo>
                  <a:lnTo>
                    <a:pt x="75" y="15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</p:grpSp>
      <p:grpSp>
        <p:nvGrpSpPr>
          <p:cNvPr id="2" name="Group 4">
            <a:extLst>
              <a:ext uri="{FF2B5EF4-FFF2-40B4-BE49-F238E27FC236}">
                <a16:creationId xmlns:a16="http://schemas.microsoft.com/office/drawing/2014/main" id="{F8833226-3A8E-6B59-D648-C82EDD7C1E5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846513" y="1414463"/>
            <a:ext cx="1879600" cy="1593851"/>
            <a:chOff x="2423" y="891"/>
            <a:chExt cx="1184" cy="1004"/>
          </a:xfrm>
        </p:grpSpPr>
        <p:pic>
          <p:nvPicPr>
            <p:cNvPr id="1029" name="Picture 5">
              <a:extLst>
                <a:ext uri="{FF2B5EF4-FFF2-40B4-BE49-F238E27FC236}">
                  <a16:creationId xmlns:a16="http://schemas.microsoft.com/office/drawing/2014/main" id="{408F58D7-D14B-F818-6104-F04E2ACB193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3" y="891"/>
              <a:ext cx="1032" cy="1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0" name="Picture 6">
              <a:extLst>
                <a:ext uri="{FF2B5EF4-FFF2-40B4-BE49-F238E27FC236}">
                  <a16:creationId xmlns:a16="http://schemas.microsoft.com/office/drawing/2014/main" id="{3D230403-E169-DEAB-B268-C95BC82844E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3" y="891"/>
              <a:ext cx="1032" cy="1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Oval 7">
              <a:extLst>
                <a:ext uri="{FF2B5EF4-FFF2-40B4-BE49-F238E27FC236}">
                  <a16:creationId xmlns:a16="http://schemas.microsoft.com/office/drawing/2014/main" id="{FB007B4F-11DD-D82A-6585-06EE55C717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50" y="911"/>
              <a:ext cx="968" cy="938"/>
            </a:xfrm>
            <a:prstGeom prst="ellipse">
              <a:avLst/>
            </a:prstGeom>
            <a:solidFill>
              <a:srgbClr val="92D05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BE"/>
            </a:p>
          </p:txBody>
        </p:sp>
        <p:sp>
          <p:nvSpPr>
            <p:cNvPr id="33" name="Oval 8">
              <a:extLst>
                <a:ext uri="{FF2B5EF4-FFF2-40B4-BE49-F238E27FC236}">
                  <a16:creationId xmlns:a16="http://schemas.microsoft.com/office/drawing/2014/main" id="{B78B9D8F-31B0-1D8B-25F7-96E9F873DA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50" y="911"/>
              <a:ext cx="968" cy="938"/>
            </a:xfrm>
            <a:prstGeom prst="ellipse">
              <a:avLst/>
            </a:prstGeom>
            <a:noFill/>
            <a:ln w="7938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BE"/>
            </a:p>
          </p:txBody>
        </p:sp>
        <p:pic>
          <p:nvPicPr>
            <p:cNvPr id="1033" name="Picture 9">
              <a:extLst>
                <a:ext uri="{FF2B5EF4-FFF2-40B4-BE49-F238E27FC236}">
                  <a16:creationId xmlns:a16="http://schemas.microsoft.com/office/drawing/2014/main" id="{C9C8A750-033F-D6B1-96F7-757F2C7A509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2" y="982"/>
              <a:ext cx="854" cy="8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4" name="Picture 10">
              <a:extLst>
                <a:ext uri="{FF2B5EF4-FFF2-40B4-BE49-F238E27FC236}">
                  <a16:creationId xmlns:a16="http://schemas.microsoft.com/office/drawing/2014/main" id="{9F0DBA55-F04B-51FC-2C5B-BB8DC80D7FF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2" y="982"/>
              <a:ext cx="854" cy="8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Oval 11">
              <a:extLst>
                <a:ext uri="{FF2B5EF4-FFF2-40B4-BE49-F238E27FC236}">
                  <a16:creationId xmlns:a16="http://schemas.microsoft.com/office/drawing/2014/main" id="{36162F25-9E38-A1BE-8DC7-127B933B41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38" y="997"/>
              <a:ext cx="792" cy="766"/>
            </a:xfrm>
            <a:prstGeom prst="ellipse">
              <a:avLst/>
            </a:prstGeom>
            <a:solidFill>
              <a:srgbClr val="FF33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BE"/>
            </a:p>
          </p:txBody>
        </p:sp>
        <p:pic>
          <p:nvPicPr>
            <p:cNvPr id="1036" name="Picture 12">
              <a:extLst>
                <a:ext uri="{FF2B5EF4-FFF2-40B4-BE49-F238E27FC236}">
                  <a16:creationId xmlns:a16="http://schemas.microsoft.com/office/drawing/2014/main" id="{0705F875-3389-8D08-7BC4-941C86D3FF3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1" y="1068"/>
              <a:ext cx="676" cy="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7" name="Picture 13">
              <a:extLst>
                <a:ext uri="{FF2B5EF4-FFF2-40B4-BE49-F238E27FC236}">
                  <a16:creationId xmlns:a16="http://schemas.microsoft.com/office/drawing/2014/main" id="{4E9BFF24-F6A3-AEB8-B2F6-D2A440A3769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1" y="1068"/>
              <a:ext cx="676" cy="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" name="Oval 14">
              <a:extLst>
                <a:ext uri="{FF2B5EF4-FFF2-40B4-BE49-F238E27FC236}">
                  <a16:creationId xmlns:a16="http://schemas.microsoft.com/office/drawing/2014/main" id="{16BDD7CF-64A0-19C4-FDCF-138497763A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9" y="1084"/>
              <a:ext cx="610" cy="591"/>
            </a:xfrm>
            <a:prstGeom prst="ellipse">
              <a:avLst/>
            </a:prstGeom>
            <a:solidFill>
              <a:srgbClr val="0064C8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BE"/>
            </a:p>
          </p:txBody>
        </p:sp>
        <p:sp>
          <p:nvSpPr>
            <p:cNvPr id="41" name="Rectangle 20">
              <a:extLst>
                <a:ext uri="{FF2B5EF4-FFF2-40B4-BE49-F238E27FC236}">
                  <a16:creationId xmlns:a16="http://schemas.microsoft.com/office/drawing/2014/main" id="{B10344E1-B956-F098-DA19-47511D7B52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7" y="1137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BE" altLang="en-B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4" name="Rectangle 23">
              <a:extLst>
                <a:ext uri="{FF2B5EF4-FFF2-40B4-BE49-F238E27FC236}">
                  <a16:creationId xmlns:a16="http://schemas.microsoft.com/office/drawing/2014/main" id="{EC2E0B8E-CF81-4E8F-1158-E055447BEC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7" y="1335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BE" altLang="en-B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46" name="Titel 1">
            <a:extLst>
              <a:ext uri="{FF2B5EF4-FFF2-40B4-BE49-F238E27FC236}">
                <a16:creationId xmlns:a16="http://schemas.microsoft.com/office/drawing/2014/main" id="{53467161-C689-6D4C-3513-4124F13C800D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aerobic </a:t>
            </a:r>
            <a:r>
              <a:rPr kumimoji="0" lang="nl-BE" sz="2800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granular</a:t>
            </a:r>
            <a:r>
              <a:rPr kumimoji="0" lang="nl-BE" sz="2800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 </a:t>
            </a:r>
            <a:r>
              <a:rPr kumimoji="0" lang="nl-BE" sz="2800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sludge</a:t>
            </a:r>
            <a:endParaRPr kumimoji="0" lang="nl-BE" sz="2800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D0C5D09-EDA7-FAC6-8EDC-F45FF4B4ED9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9720" t="67669"/>
          <a:stretch/>
        </p:blipFill>
        <p:spPr>
          <a:xfrm>
            <a:off x="1220305" y="4113279"/>
            <a:ext cx="1940381" cy="1569748"/>
          </a:xfrm>
          <a:prstGeom prst="rect">
            <a:avLst/>
          </a:prstGeom>
        </p:spPr>
      </p:pic>
      <p:sp>
        <p:nvSpPr>
          <p:cNvPr id="19" name="Content Placeholder 5">
            <a:extLst>
              <a:ext uri="{FF2B5EF4-FFF2-40B4-BE49-F238E27FC236}">
                <a16:creationId xmlns:a16="http://schemas.microsoft.com/office/drawing/2014/main" id="{81D55AC5-C40A-CFD6-E626-56A4C6796325}"/>
              </a:ext>
            </a:extLst>
          </p:cNvPr>
          <p:cNvSpPr txBox="1">
            <a:spLocks/>
          </p:cNvSpPr>
          <p:nvPr/>
        </p:nvSpPr>
        <p:spPr>
          <a:xfrm>
            <a:off x="404469" y="3154638"/>
            <a:ext cx="4076375" cy="32572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36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00113" indent="-45878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1450" indent="-54133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00325" indent="-1158875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2569" indent="-401822" defTabSz="914289">
              <a:lnSpc>
                <a:spcPct val="100000"/>
              </a:lnSpc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r>
              <a:rPr lang="nl-BE" sz="1969" dirty="0" err="1">
                <a:solidFill>
                  <a:prstClr val="black"/>
                </a:solidFill>
                <a:latin typeface="Arial"/>
              </a:rPr>
              <a:t>Bacteria</a:t>
            </a:r>
            <a:r>
              <a:rPr lang="nl-BE" sz="1969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1969" dirty="0" err="1">
                <a:solidFill>
                  <a:prstClr val="black"/>
                </a:solidFill>
                <a:latin typeface="Arial"/>
              </a:rPr>
              <a:t>grow</a:t>
            </a:r>
            <a:r>
              <a:rPr lang="nl-BE" sz="1969" dirty="0">
                <a:solidFill>
                  <a:prstClr val="black"/>
                </a:solidFill>
                <a:latin typeface="Arial"/>
              </a:rPr>
              <a:t> in </a:t>
            </a:r>
            <a:r>
              <a:rPr lang="nl-BE" sz="1969" dirty="0" err="1">
                <a:solidFill>
                  <a:prstClr val="black"/>
                </a:solidFill>
                <a:latin typeface="Arial"/>
              </a:rPr>
              <a:t>granules</a:t>
            </a:r>
            <a:endParaRPr lang="nl-BE" sz="1969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78851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664"/>
    </mc:Choice>
    <mc:Fallback xmlns="">
      <p:transition spd="slow" advTm="14664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57BA70-956F-56A4-079B-031E4A172A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E74CA1BC-4A31-99E9-E8A8-A9B334C9747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9226" t="14188" b="44824"/>
          <a:stretch/>
        </p:blipFill>
        <p:spPr>
          <a:xfrm>
            <a:off x="9366149" y="4867991"/>
            <a:ext cx="1987651" cy="1990009"/>
          </a:xfrm>
          <a:prstGeom prst="rect">
            <a:avLst/>
          </a:prstGeom>
        </p:spPr>
      </p:pic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E64AC77A-A341-98A5-8A6D-8371D453567C}"/>
              </a:ext>
            </a:extLst>
          </p:cNvPr>
          <p:cNvSpPr txBox="1">
            <a:spLocks/>
          </p:cNvSpPr>
          <p:nvPr/>
        </p:nvSpPr>
        <p:spPr>
          <a:xfrm>
            <a:off x="6399763" y="1089299"/>
            <a:ext cx="5237779" cy="69668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36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00113" indent="-45878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1450" indent="-54133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00325" indent="-1158875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2569" indent="-401822" defTabSz="914289">
              <a:lnSpc>
                <a:spcPct val="100000"/>
              </a:lnSpc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r>
              <a:rPr lang="nl-BE" sz="1969" dirty="0">
                <a:solidFill>
                  <a:prstClr val="black"/>
                </a:solidFill>
                <a:latin typeface="Arial"/>
              </a:rPr>
              <a:t>Removal of C, N, P,</a:t>
            </a:r>
          </a:p>
          <a:p>
            <a:pPr marL="60748" defTabSz="914289">
              <a:lnSpc>
                <a:spcPct val="100000"/>
              </a:lnSpc>
              <a:defRPr/>
            </a:pPr>
            <a:r>
              <a:rPr lang="nl-BE" sz="1969" dirty="0">
                <a:solidFill>
                  <a:prstClr val="black"/>
                </a:solidFill>
                <a:latin typeface="Arial"/>
              </a:rPr>
              <a:t>      in different reactor </a:t>
            </a:r>
            <a:r>
              <a:rPr lang="nl-BE" sz="1969" dirty="0" err="1">
                <a:solidFill>
                  <a:prstClr val="black"/>
                </a:solidFill>
                <a:latin typeface="Arial"/>
              </a:rPr>
              <a:t>compartments</a:t>
            </a:r>
            <a:endParaRPr lang="nl-BE" sz="1969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6F1CABEB-ED30-72CF-499D-967B54638BB4}"/>
              </a:ext>
            </a:extLst>
          </p:cNvPr>
          <p:cNvSpPr txBox="1">
            <a:spLocks/>
          </p:cNvSpPr>
          <p:nvPr/>
        </p:nvSpPr>
        <p:spPr>
          <a:xfrm>
            <a:off x="6506919" y="3732705"/>
            <a:ext cx="11233073" cy="32575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36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00113" indent="-45878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1450" indent="-54133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00325" indent="-1158875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03647" indent="-342900" defTabSz="914289">
              <a:lnSpc>
                <a:spcPct val="100000"/>
              </a:lnSpc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r>
              <a:rPr lang="nl-BE" sz="1969" dirty="0" err="1">
                <a:solidFill>
                  <a:prstClr val="black"/>
                </a:solidFill>
                <a:latin typeface="Arial"/>
              </a:rPr>
              <a:t>Bacteria</a:t>
            </a:r>
            <a:r>
              <a:rPr lang="nl-BE" sz="1969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1969" dirty="0" err="1">
                <a:solidFill>
                  <a:prstClr val="black"/>
                </a:solidFill>
                <a:latin typeface="Arial"/>
              </a:rPr>
              <a:t>grow</a:t>
            </a:r>
            <a:r>
              <a:rPr lang="nl-BE" sz="1969" dirty="0">
                <a:solidFill>
                  <a:prstClr val="black"/>
                </a:solidFill>
                <a:latin typeface="Arial"/>
              </a:rPr>
              <a:t> in </a:t>
            </a:r>
            <a:r>
              <a:rPr lang="nl-BE" sz="1969" dirty="0" err="1">
                <a:solidFill>
                  <a:prstClr val="black"/>
                </a:solidFill>
                <a:latin typeface="Arial"/>
              </a:rPr>
              <a:t>flocs</a:t>
            </a:r>
            <a:endParaRPr lang="nl-BE" sz="1969" dirty="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17" name="Picture 2" descr="Afbeeldingsresultaat voor nereda">
            <a:extLst>
              <a:ext uri="{FF2B5EF4-FFF2-40B4-BE49-F238E27FC236}">
                <a16:creationId xmlns:a16="http://schemas.microsoft.com/office/drawing/2014/main" id="{2DC23DEC-3DCE-B99E-4C1F-81F94C0110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1270" y="4494381"/>
            <a:ext cx="4145607" cy="2330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D4EB9435-0EC1-D689-2497-3007000EC40A}"/>
              </a:ext>
            </a:extLst>
          </p:cNvPr>
          <p:cNvSpPr/>
          <p:nvPr/>
        </p:nvSpPr>
        <p:spPr>
          <a:xfrm>
            <a:off x="3620952" y="4027914"/>
            <a:ext cx="2263120" cy="2830086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9">
              <a:defRPr/>
            </a:pPr>
            <a:endParaRPr lang="nl-BE">
              <a:solidFill>
                <a:prstClr val="white"/>
              </a:solidFill>
              <a:latin typeface="Arial"/>
            </a:endParaRPr>
          </a:p>
        </p:txBody>
      </p:sp>
      <p:sp>
        <p:nvSpPr>
          <p:cNvPr id="23" name="Content Placeholder 5">
            <a:extLst>
              <a:ext uri="{FF2B5EF4-FFF2-40B4-BE49-F238E27FC236}">
                <a16:creationId xmlns:a16="http://schemas.microsoft.com/office/drawing/2014/main" id="{4183D628-B30A-BE06-6055-39BFB65A314C}"/>
              </a:ext>
            </a:extLst>
          </p:cNvPr>
          <p:cNvSpPr txBox="1">
            <a:spLocks/>
          </p:cNvSpPr>
          <p:nvPr/>
        </p:nvSpPr>
        <p:spPr>
          <a:xfrm>
            <a:off x="541796" y="702927"/>
            <a:ext cx="5666941" cy="69668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36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00113" indent="-45878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1450" indent="-54133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00325" indent="-1158875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2569" indent="-401822" defTabSz="914289">
              <a:lnSpc>
                <a:spcPct val="100000"/>
              </a:lnSpc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r>
              <a:rPr lang="nl-BE" sz="1969" dirty="0">
                <a:solidFill>
                  <a:prstClr val="black"/>
                </a:solidFill>
                <a:latin typeface="Arial"/>
              </a:rPr>
              <a:t>Removal of C, N, P, </a:t>
            </a:r>
          </a:p>
          <a:p>
            <a:pPr marL="60748" defTabSz="914289">
              <a:lnSpc>
                <a:spcPct val="100000"/>
              </a:lnSpc>
              <a:defRPr/>
            </a:pPr>
            <a:r>
              <a:rPr lang="nl-BE" sz="1969" dirty="0">
                <a:solidFill>
                  <a:prstClr val="black"/>
                </a:solidFill>
                <a:latin typeface="Arial"/>
              </a:rPr>
              <a:t>      in different zones of a single </a:t>
            </a:r>
            <a:r>
              <a:rPr lang="nl-BE" sz="1969" dirty="0" err="1">
                <a:solidFill>
                  <a:prstClr val="black"/>
                </a:solidFill>
                <a:latin typeface="Arial"/>
              </a:rPr>
              <a:t>granule</a:t>
            </a:r>
            <a:endParaRPr lang="nl-BE" sz="1969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25" name="Content Placeholder 5">
            <a:extLst>
              <a:ext uri="{FF2B5EF4-FFF2-40B4-BE49-F238E27FC236}">
                <a16:creationId xmlns:a16="http://schemas.microsoft.com/office/drawing/2014/main" id="{AEB951E8-78F4-6EB0-CA0B-6B558D5CCF32}"/>
              </a:ext>
            </a:extLst>
          </p:cNvPr>
          <p:cNvSpPr txBox="1">
            <a:spLocks/>
          </p:cNvSpPr>
          <p:nvPr/>
        </p:nvSpPr>
        <p:spPr>
          <a:xfrm>
            <a:off x="6979665" y="4081258"/>
            <a:ext cx="5860545" cy="43750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36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00113" indent="-45878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1450" indent="-54133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00325" indent="-1158875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8" defTabSz="914289">
              <a:lnSpc>
                <a:spcPct val="100000"/>
              </a:lnSpc>
              <a:defRPr/>
            </a:pPr>
            <a:r>
              <a:rPr lang="nl-BE" sz="1969" dirty="0">
                <a:solidFill>
                  <a:prstClr val="black"/>
                </a:solidFill>
                <a:latin typeface="Arial"/>
                <a:sym typeface="Symbol" panose="05050102010706020507" pitchFamily="18" charset="2"/>
              </a:rPr>
              <a:t> slow separation from purified effluent</a:t>
            </a:r>
            <a:endParaRPr lang="nl-BE" sz="1969" dirty="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A5651DCE-842D-6E28-697F-02721CCA0F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8984" y="1469263"/>
            <a:ext cx="3659077" cy="1392188"/>
          </a:xfrm>
          <a:prstGeom prst="rect">
            <a:avLst/>
          </a:prstGeom>
        </p:spPr>
      </p:pic>
      <p:sp>
        <p:nvSpPr>
          <p:cNvPr id="20" name="Content Placeholder 5">
            <a:extLst>
              <a:ext uri="{FF2B5EF4-FFF2-40B4-BE49-F238E27FC236}">
                <a16:creationId xmlns:a16="http://schemas.microsoft.com/office/drawing/2014/main" id="{496A6B18-0E89-9585-2B78-476018ACA9D2}"/>
              </a:ext>
            </a:extLst>
          </p:cNvPr>
          <p:cNvSpPr txBox="1">
            <a:spLocks/>
          </p:cNvSpPr>
          <p:nvPr/>
        </p:nvSpPr>
        <p:spPr>
          <a:xfrm>
            <a:off x="6399763" y="542162"/>
            <a:ext cx="5227063" cy="54738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36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00113" indent="-45878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1450" indent="-54133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00325" indent="-1158875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8" defTabSz="914289">
              <a:defRPr/>
            </a:pPr>
            <a:r>
              <a:rPr lang="nl-BE" sz="2800" u="sng" cap="all" dirty="0" err="1">
                <a:solidFill>
                  <a:srgbClr val="0064C8"/>
                </a:solidFill>
                <a:latin typeface="Arial"/>
              </a:rPr>
              <a:t>Conventional</a:t>
            </a:r>
            <a:r>
              <a:rPr lang="nl-BE" sz="2800" u="sng" cap="all" dirty="0">
                <a:solidFill>
                  <a:srgbClr val="0064C8"/>
                </a:solidFill>
                <a:latin typeface="Arial"/>
              </a:rPr>
              <a:t> </a:t>
            </a:r>
            <a:r>
              <a:rPr lang="nl-BE" sz="2800" u="sng" cap="all" dirty="0" err="1">
                <a:solidFill>
                  <a:srgbClr val="0064C8"/>
                </a:solidFill>
                <a:latin typeface="Arial"/>
              </a:rPr>
              <a:t>WWTP</a:t>
            </a:r>
            <a:endParaRPr lang="nl-BE" sz="2800" u="sng" cap="all" dirty="0">
              <a:solidFill>
                <a:srgbClr val="0064C8"/>
              </a:solidFill>
              <a:latin typeface="Arial"/>
            </a:endParaRPr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A650C99D-CD4A-FB1E-0581-8650585266F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399610" y="2075036"/>
            <a:ext cx="5399112" cy="1253505"/>
            <a:chOff x="5733" y="1859"/>
            <a:chExt cx="4837" cy="1123"/>
          </a:xfrm>
        </p:grpSpPr>
        <p:sp>
          <p:nvSpPr>
            <p:cNvPr id="5" name="AutoShape 3">
              <a:extLst>
                <a:ext uri="{FF2B5EF4-FFF2-40B4-BE49-F238E27FC236}">
                  <a16:creationId xmlns:a16="http://schemas.microsoft.com/office/drawing/2014/main" id="{62C86D00-742F-2380-2C0C-FB62AE950B1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5733" y="1859"/>
              <a:ext cx="4837" cy="1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pic>
          <p:nvPicPr>
            <p:cNvPr id="9221" name="Picture 5">
              <a:extLst>
                <a:ext uri="{FF2B5EF4-FFF2-40B4-BE49-F238E27FC236}">
                  <a16:creationId xmlns:a16="http://schemas.microsoft.com/office/drawing/2014/main" id="{651C4DD8-A05D-7E6D-47D8-5EB2313BFF3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01" y="1957"/>
              <a:ext cx="8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2" name="Picture 6">
              <a:extLst>
                <a:ext uri="{FF2B5EF4-FFF2-40B4-BE49-F238E27FC236}">
                  <a16:creationId xmlns:a16="http://schemas.microsoft.com/office/drawing/2014/main" id="{1E98D931-F514-E727-65A8-3266DB98D4E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01" y="1957"/>
              <a:ext cx="8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7">
              <a:extLst>
                <a:ext uri="{FF2B5EF4-FFF2-40B4-BE49-F238E27FC236}">
                  <a16:creationId xmlns:a16="http://schemas.microsoft.com/office/drawing/2014/main" id="{8757F616-8F58-990A-5AB9-A39A477F67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9" y="1988"/>
              <a:ext cx="778" cy="757"/>
            </a:xfrm>
            <a:prstGeom prst="rect">
              <a:avLst/>
            </a:prstGeom>
            <a:solidFill>
              <a:srgbClr val="0064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F346E6BE-EEE5-53C6-80BA-1D38A81AF4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9" y="1988"/>
              <a:ext cx="778" cy="757"/>
            </a:xfrm>
            <a:prstGeom prst="rect">
              <a:avLst/>
            </a:prstGeom>
            <a:noFill/>
            <a:ln w="12700" cap="sq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" name="Rectangle 9">
              <a:extLst>
                <a:ext uri="{FF2B5EF4-FFF2-40B4-BE49-F238E27FC236}">
                  <a16:creationId xmlns:a16="http://schemas.microsoft.com/office/drawing/2014/main" id="{81260798-BE73-3B24-817C-957893BA55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52" y="2295"/>
              <a:ext cx="582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42915">
                <a:defRPr/>
              </a:pPr>
              <a:r>
                <a:rPr lang="nl-BE" altLang="nl-BE" sz="1125" dirty="0" err="1">
                  <a:solidFill>
                    <a:srgbClr val="FEFFFF"/>
                  </a:solidFill>
                </a:rPr>
                <a:t>Anaerobic</a:t>
              </a:r>
              <a:endParaRPr lang="nl-BE" altLang="nl-BE" sz="1266" dirty="0">
                <a:solidFill>
                  <a:prstClr val="black"/>
                </a:solidFill>
              </a:endParaRPr>
            </a:p>
          </p:txBody>
        </p:sp>
        <p:pic>
          <p:nvPicPr>
            <p:cNvPr id="9226" name="Picture 10">
              <a:extLst>
                <a:ext uri="{FF2B5EF4-FFF2-40B4-BE49-F238E27FC236}">
                  <a16:creationId xmlns:a16="http://schemas.microsoft.com/office/drawing/2014/main" id="{DA9F23E4-35B3-BF70-B9E7-EC02E652745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4" y="1957"/>
              <a:ext cx="8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7" name="Picture 11">
              <a:extLst>
                <a:ext uri="{FF2B5EF4-FFF2-40B4-BE49-F238E27FC236}">
                  <a16:creationId xmlns:a16="http://schemas.microsoft.com/office/drawing/2014/main" id="{ED7150A9-3F56-2B41-802E-4A89F48D914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4" y="1957"/>
              <a:ext cx="8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Rectangle 12">
              <a:extLst>
                <a:ext uri="{FF2B5EF4-FFF2-40B4-BE49-F238E27FC236}">
                  <a16:creationId xmlns:a16="http://schemas.microsoft.com/office/drawing/2014/main" id="{94F86683-D336-B71F-6CBB-7C490AA727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4" y="1988"/>
              <a:ext cx="778" cy="757"/>
            </a:xfrm>
            <a:prstGeom prst="rect">
              <a:avLst/>
            </a:prstGeom>
            <a:solidFill>
              <a:srgbClr val="FF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 dirty="0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12" name="Rectangle 13">
              <a:extLst>
                <a:ext uri="{FF2B5EF4-FFF2-40B4-BE49-F238E27FC236}">
                  <a16:creationId xmlns:a16="http://schemas.microsoft.com/office/drawing/2014/main" id="{5E897CA3-CCE1-3995-3E19-B6ECA3681D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4" y="1988"/>
              <a:ext cx="778" cy="757"/>
            </a:xfrm>
            <a:prstGeom prst="rect">
              <a:avLst/>
            </a:prstGeom>
            <a:noFill/>
            <a:ln w="12700" cap="sq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13" name="Rectangle 14">
              <a:extLst>
                <a:ext uri="{FF2B5EF4-FFF2-40B4-BE49-F238E27FC236}">
                  <a16:creationId xmlns:a16="http://schemas.microsoft.com/office/drawing/2014/main" id="{C08188DD-D4F9-5E1E-4793-9FC7EDD3D4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6" y="2295"/>
              <a:ext cx="388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42915">
                <a:defRPr/>
              </a:pPr>
              <a:r>
                <a:rPr lang="nl-BE" altLang="nl-BE" sz="1125" dirty="0" err="1">
                  <a:solidFill>
                    <a:srgbClr val="FEFFFF"/>
                  </a:solidFill>
                </a:rPr>
                <a:t>Anoxic</a:t>
              </a:r>
              <a:endParaRPr lang="nl-BE" altLang="nl-BE" sz="1266" dirty="0">
                <a:solidFill>
                  <a:prstClr val="black"/>
                </a:solidFill>
              </a:endParaRPr>
            </a:p>
          </p:txBody>
        </p:sp>
        <p:pic>
          <p:nvPicPr>
            <p:cNvPr id="9231" name="Picture 15">
              <a:extLst>
                <a:ext uri="{FF2B5EF4-FFF2-40B4-BE49-F238E27FC236}">
                  <a16:creationId xmlns:a16="http://schemas.microsoft.com/office/drawing/2014/main" id="{537265DF-5474-B30F-2D7D-65AE2903562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35" y="1957"/>
              <a:ext cx="8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2" name="Picture 16">
              <a:extLst>
                <a:ext uri="{FF2B5EF4-FFF2-40B4-BE49-F238E27FC236}">
                  <a16:creationId xmlns:a16="http://schemas.microsoft.com/office/drawing/2014/main" id="{63F4CBB2-FBD5-855A-B71A-D10D5BF8DC0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35" y="1957"/>
              <a:ext cx="8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Rectangle 17">
              <a:extLst>
                <a:ext uri="{FF2B5EF4-FFF2-40B4-BE49-F238E27FC236}">
                  <a16:creationId xmlns:a16="http://schemas.microsoft.com/office/drawing/2014/main" id="{F20638AA-9496-53ED-CB6E-28D2ACB312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80" y="1988"/>
              <a:ext cx="778" cy="757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16" name="Rectangle 18">
              <a:extLst>
                <a:ext uri="{FF2B5EF4-FFF2-40B4-BE49-F238E27FC236}">
                  <a16:creationId xmlns:a16="http://schemas.microsoft.com/office/drawing/2014/main" id="{49A527C8-59E3-3A84-BDDA-B9DC7419D7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80" y="1988"/>
              <a:ext cx="778" cy="757"/>
            </a:xfrm>
            <a:prstGeom prst="rect">
              <a:avLst/>
            </a:prstGeom>
            <a:noFill/>
            <a:ln w="12700" cap="sq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21" name="Rectangle 19">
              <a:extLst>
                <a:ext uri="{FF2B5EF4-FFF2-40B4-BE49-F238E27FC236}">
                  <a16:creationId xmlns:a16="http://schemas.microsoft.com/office/drawing/2014/main" id="{B98E9770-EEB8-4588-9FCC-AACB29DDBE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57" y="2295"/>
              <a:ext cx="438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42915">
                <a:defRPr/>
              </a:pPr>
              <a:r>
                <a:rPr lang="nl-BE" altLang="nl-BE" sz="1125" dirty="0"/>
                <a:t>Aerobic</a:t>
              </a:r>
              <a:endParaRPr lang="nl-BE" altLang="nl-BE" sz="1266" dirty="0"/>
            </a:p>
          </p:txBody>
        </p:sp>
        <p:pic>
          <p:nvPicPr>
            <p:cNvPr id="9236" name="Picture 20">
              <a:extLst>
                <a:ext uri="{FF2B5EF4-FFF2-40B4-BE49-F238E27FC236}">
                  <a16:creationId xmlns:a16="http://schemas.microsoft.com/office/drawing/2014/main" id="{518030F0-7A81-0088-2D41-C15D761935D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91" y="1957"/>
              <a:ext cx="895" cy="8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7" name="Picture 21">
              <a:extLst>
                <a:ext uri="{FF2B5EF4-FFF2-40B4-BE49-F238E27FC236}">
                  <a16:creationId xmlns:a16="http://schemas.microsoft.com/office/drawing/2014/main" id="{2FFA0AF1-1ADC-B4CE-EA84-C62BB5C61D8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91" y="1957"/>
              <a:ext cx="895" cy="8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Freeform 22">
              <a:extLst>
                <a:ext uri="{FF2B5EF4-FFF2-40B4-BE49-F238E27FC236}">
                  <a16:creationId xmlns:a16="http://schemas.microsoft.com/office/drawing/2014/main" id="{3191B281-6757-42A2-BBD1-68D78EAC5B7F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3" y="1988"/>
              <a:ext cx="778" cy="757"/>
            </a:xfrm>
            <a:custGeom>
              <a:avLst/>
              <a:gdLst>
                <a:gd name="T0" fmla="*/ 0 w 778"/>
                <a:gd name="T1" fmla="*/ 0 h 757"/>
                <a:gd name="T2" fmla="*/ 389 w 778"/>
                <a:gd name="T3" fmla="*/ 757 h 757"/>
                <a:gd name="T4" fmla="*/ 778 w 778"/>
                <a:gd name="T5" fmla="*/ 0 h 757"/>
                <a:gd name="T6" fmla="*/ 0 w 778"/>
                <a:gd name="T7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8" h="757">
                  <a:moveTo>
                    <a:pt x="0" y="0"/>
                  </a:moveTo>
                  <a:lnTo>
                    <a:pt x="389" y="757"/>
                  </a:lnTo>
                  <a:lnTo>
                    <a:pt x="7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30" name="Freeform 23">
              <a:extLst>
                <a:ext uri="{FF2B5EF4-FFF2-40B4-BE49-F238E27FC236}">
                  <a16:creationId xmlns:a16="http://schemas.microsoft.com/office/drawing/2014/main" id="{A12337B9-D69B-A9F3-18EF-D6BAC43D433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3" y="1988"/>
              <a:ext cx="778" cy="757"/>
            </a:xfrm>
            <a:custGeom>
              <a:avLst/>
              <a:gdLst>
                <a:gd name="T0" fmla="*/ 0 w 778"/>
                <a:gd name="T1" fmla="*/ 0 h 757"/>
                <a:gd name="T2" fmla="*/ 389 w 778"/>
                <a:gd name="T3" fmla="*/ 757 h 757"/>
                <a:gd name="T4" fmla="*/ 778 w 778"/>
                <a:gd name="T5" fmla="*/ 0 h 757"/>
                <a:gd name="T6" fmla="*/ 0 w 778"/>
                <a:gd name="T7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8" h="757">
                  <a:moveTo>
                    <a:pt x="0" y="0"/>
                  </a:moveTo>
                  <a:lnTo>
                    <a:pt x="389" y="757"/>
                  </a:lnTo>
                  <a:lnTo>
                    <a:pt x="778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31" name="Rectangle 24">
              <a:extLst>
                <a:ext uri="{FF2B5EF4-FFF2-40B4-BE49-F238E27FC236}">
                  <a16:creationId xmlns:a16="http://schemas.microsoft.com/office/drawing/2014/main" id="{D1D780B6-D4FE-70C6-54DF-71762446AB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01" y="2040"/>
              <a:ext cx="431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42915">
                <a:defRPr/>
              </a:pPr>
              <a:r>
                <a:rPr lang="nl-BE" altLang="nl-BE" sz="1125" dirty="0" err="1">
                  <a:solidFill>
                    <a:srgbClr val="000000"/>
                  </a:solidFill>
                </a:rPr>
                <a:t>Settling</a:t>
              </a:r>
              <a:endParaRPr lang="nl-BE" altLang="nl-BE" sz="1266" dirty="0">
                <a:solidFill>
                  <a:prstClr val="black"/>
                </a:solidFill>
              </a:endParaRPr>
            </a:p>
          </p:txBody>
        </p:sp>
        <p:sp>
          <p:nvSpPr>
            <p:cNvPr id="9216" name="Line 25">
              <a:extLst>
                <a:ext uri="{FF2B5EF4-FFF2-40B4-BE49-F238E27FC236}">
                  <a16:creationId xmlns:a16="http://schemas.microsoft.com/office/drawing/2014/main" id="{291676D9-8B1B-8E02-F2D0-9EC16C77524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47" y="2368"/>
              <a:ext cx="333" cy="8"/>
            </a:xfrm>
            <a:prstGeom prst="line">
              <a:avLst/>
            </a:pr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17" name="Freeform 26">
              <a:extLst>
                <a:ext uri="{FF2B5EF4-FFF2-40B4-BE49-F238E27FC236}">
                  <a16:creationId xmlns:a16="http://schemas.microsoft.com/office/drawing/2014/main" id="{E474DC8F-700A-0620-DC73-8037AE99E2B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9" y="2330"/>
              <a:ext cx="80" cy="77"/>
            </a:xfrm>
            <a:custGeom>
              <a:avLst/>
              <a:gdLst>
                <a:gd name="T0" fmla="*/ 0 w 80"/>
                <a:gd name="T1" fmla="*/ 0 h 77"/>
                <a:gd name="T2" fmla="*/ 80 w 80"/>
                <a:gd name="T3" fmla="*/ 37 h 77"/>
                <a:gd name="T4" fmla="*/ 2 w 80"/>
                <a:gd name="T5" fmla="*/ 77 h 77"/>
                <a:gd name="T6" fmla="*/ 0 w 80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77">
                  <a:moveTo>
                    <a:pt x="0" y="0"/>
                  </a:moveTo>
                  <a:lnTo>
                    <a:pt x="80" y="37"/>
                  </a:lnTo>
                  <a:lnTo>
                    <a:pt x="2" y="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18" name="Line 27">
              <a:extLst>
                <a:ext uri="{FF2B5EF4-FFF2-40B4-BE49-F238E27FC236}">
                  <a16:creationId xmlns:a16="http://schemas.microsoft.com/office/drawing/2014/main" id="{94963FB7-AA0D-896B-69D4-24BDA703002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27" y="2367"/>
              <a:ext cx="169" cy="0"/>
            </a:xfrm>
            <a:prstGeom prst="line">
              <a:avLst/>
            </a:pr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19" name="Freeform 28">
              <a:extLst>
                <a:ext uri="{FF2B5EF4-FFF2-40B4-BE49-F238E27FC236}">
                  <a16:creationId xmlns:a16="http://schemas.microsoft.com/office/drawing/2014/main" id="{DFAFA4BD-3334-98E6-90A8-702175C1033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6" y="2328"/>
              <a:ext cx="78" cy="77"/>
            </a:xfrm>
            <a:custGeom>
              <a:avLst/>
              <a:gdLst>
                <a:gd name="T0" fmla="*/ 0 w 78"/>
                <a:gd name="T1" fmla="*/ 0 h 77"/>
                <a:gd name="T2" fmla="*/ 78 w 78"/>
                <a:gd name="T3" fmla="*/ 39 h 77"/>
                <a:gd name="T4" fmla="*/ 0 w 78"/>
                <a:gd name="T5" fmla="*/ 77 h 77"/>
                <a:gd name="T6" fmla="*/ 0 w 78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78" y="39"/>
                  </a:lnTo>
                  <a:lnTo>
                    <a:pt x="0" y="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20" name="Line 29">
              <a:extLst>
                <a:ext uri="{FF2B5EF4-FFF2-40B4-BE49-F238E27FC236}">
                  <a16:creationId xmlns:a16="http://schemas.microsoft.com/office/drawing/2014/main" id="{3051B578-2F12-A6FC-CE66-B7D4D884E6A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942" y="2367"/>
              <a:ext cx="169" cy="0"/>
            </a:xfrm>
            <a:prstGeom prst="line">
              <a:avLst/>
            </a:pr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23" name="Freeform 30">
              <a:extLst>
                <a:ext uri="{FF2B5EF4-FFF2-40B4-BE49-F238E27FC236}">
                  <a16:creationId xmlns:a16="http://schemas.microsoft.com/office/drawing/2014/main" id="{4EF3E4E8-B268-43C7-E964-B9275C6A3B5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1" y="2328"/>
              <a:ext cx="79" cy="77"/>
            </a:xfrm>
            <a:custGeom>
              <a:avLst/>
              <a:gdLst>
                <a:gd name="T0" fmla="*/ 0 w 79"/>
                <a:gd name="T1" fmla="*/ 0 h 77"/>
                <a:gd name="T2" fmla="*/ 79 w 79"/>
                <a:gd name="T3" fmla="*/ 39 h 77"/>
                <a:gd name="T4" fmla="*/ 0 w 79"/>
                <a:gd name="T5" fmla="*/ 77 h 77"/>
                <a:gd name="T6" fmla="*/ 0 w 79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77">
                  <a:moveTo>
                    <a:pt x="0" y="0"/>
                  </a:moveTo>
                  <a:lnTo>
                    <a:pt x="79" y="39"/>
                  </a:lnTo>
                  <a:lnTo>
                    <a:pt x="0" y="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24" name="Freeform 31">
              <a:extLst>
                <a:ext uri="{FF2B5EF4-FFF2-40B4-BE49-F238E27FC236}">
                  <a16:creationId xmlns:a16="http://schemas.microsoft.com/office/drawing/2014/main" id="{3CF98312-EFCF-2B20-81F0-41724801235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8" y="2745"/>
              <a:ext cx="3394" cy="230"/>
            </a:xfrm>
            <a:custGeom>
              <a:avLst/>
              <a:gdLst>
                <a:gd name="T0" fmla="*/ 3394 w 3394"/>
                <a:gd name="T1" fmla="*/ 0 h 230"/>
                <a:gd name="T2" fmla="*/ 3394 w 3394"/>
                <a:gd name="T3" fmla="*/ 230 h 230"/>
                <a:gd name="T4" fmla="*/ 0 w 3394"/>
                <a:gd name="T5" fmla="*/ 230 h 230"/>
                <a:gd name="T6" fmla="*/ 0 w 3394"/>
                <a:gd name="T7" fmla="*/ 58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4" h="230">
                  <a:moveTo>
                    <a:pt x="3394" y="0"/>
                  </a:moveTo>
                  <a:lnTo>
                    <a:pt x="3394" y="230"/>
                  </a:lnTo>
                  <a:lnTo>
                    <a:pt x="0" y="230"/>
                  </a:lnTo>
                  <a:lnTo>
                    <a:pt x="0" y="58"/>
                  </a:lnTo>
                </a:path>
              </a:pathLst>
            </a:cu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25" name="Freeform 32">
              <a:extLst>
                <a:ext uri="{FF2B5EF4-FFF2-40B4-BE49-F238E27FC236}">
                  <a16:creationId xmlns:a16="http://schemas.microsoft.com/office/drawing/2014/main" id="{F89150C8-A4D4-7074-4BE8-632AAB4C178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9" y="2745"/>
              <a:ext cx="78" cy="76"/>
            </a:xfrm>
            <a:custGeom>
              <a:avLst/>
              <a:gdLst>
                <a:gd name="T0" fmla="*/ 75 w 150"/>
                <a:gd name="T1" fmla="*/ 0 h 150"/>
                <a:gd name="T2" fmla="*/ 150 w 150"/>
                <a:gd name="T3" fmla="*/ 150 h 150"/>
                <a:gd name="T4" fmla="*/ 0 w 150"/>
                <a:gd name="T5" fmla="*/ 150 h 150"/>
                <a:gd name="T6" fmla="*/ 75 w 150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" h="150">
                  <a:moveTo>
                    <a:pt x="75" y="0"/>
                  </a:moveTo>
                  <a:lnTo>
                    <a:pt x="150" y="150"/>
                  </a:lnTo>
                  <a:cubicBezTo>
                    <a:pt x="103" y="126"/>
                    <a:pt x="47" y="126"/>
                    <a:pt x="0" y="150"/>
                  </a:cubicBezTo>
                  <a:lnTo>
                    <a:pt x="7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28" name="Line 33">
              <a:extLst>
                <a:ext uri="{FF2B5EF4-FFF2-40B4-BE49-F238E27FC236}">
                  <a16:creationId xmlns:a16="http://schemas.microsoft.com/office/drawing/2014/main" id="{2E7EE74D-B87D-4A83-1B1B-7743E09F94E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125" y="2369"/>
              <a:ext cx="371" cy="6"/>
            </a:xfrm>
            <a:prstGeom prst="line">
              <a:avLst/>
            </a:pr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29" name="Freeform 34">
              <a:extLst>
                <a:ext uri="{FF2B5EF4-FFF2-40B4-BE49-F238E27FC236}">
                  <a16:creationId xmlns:a16="http://schemas.microsoft.com/office/drawing/2014/main" id="{ED81D62D-912B-1C56-F0B7-4E17EBC3AC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85" y="2337"/>
              <a:ext cx="79" cy="76"/>
            </a:xfrm>
            <a:custGeom>
              <a:avLst/>
              <a:gdLst>
                <a:gd name="T0" fmla="*/ 1 w 79"/>
                <a:gd name="T1" fmla="*/ 0 h 76"/>
                <a:gd name="T2" fmla="*/ 79 w 79"/>
                <a:gd name="T3" fmla="*/ 39 h 76"/>
                <a:gd name="T4" fmla="*/ 0 w 79"/>
                <a:gd name="T5" fmla="*/ 76 h 76"/>
                <a:gd name="T6" fmla="*/ 1 w 79"/>
                <a:gd name="T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76">
                  <a:moveTo>
                    <a:pt x="1" y="0"/>
                  </a:moveTo>
                  <a:lnTo>
                    <a:pt x="79" y="39"/>
                  </a:lnTo>
                  <a:lnTo>
                    <a:pt x="0" y="7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30" name="Line 35">
              <a:extLst>
                <a:ext uri="{FF2B5EF4-FFF2-40B4-BE49-F238E27FC236}">
                  <a16:creationId xmlns:a16="http://schemas.microsoft.com/office/drawing/2014/main" id="{D102C685-83D5-3BA1-08C1-E9C269D8AD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58" y="2367"/>
              <a:ext cx="710" cy="0"/>
            </a:xfrm>
            <a:prstGeom prst="line">
              <a:avLst/>
            </a:pr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33" name="Freeform 36">
              <a:extLst>
                <a:ext uri="{FF2B5EF4-FFF2-40B4-BE49-F238E27FC236}">
                  <a16:creationId xmlns:a16="http://schemas.microsoft.com/office/drawing/2014/main" id="{41087125-C7E5-F0D6-3AC1-1F39CD89E1E7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9" y="2328"/>
              <a:ext cx="78" cy="77"/>
            </a:xfrm>
            <a:custGeom>
              <a:avLst/>
              <a:gdLst>
                <a:gd name="T0" fmla="*/ 0 w 78"/>
                <a:gd name="T1" fmla="*/ 0 h 77"/>
                <a:gd name="T2" fmla="*/ 78 w 78"/>
                <a:gd name="T3" fmla="*/ 39 h 77"/>
                <a:gd name="T4" fmla="*/ 0 w 78"/>
                <a:gd name="T5" fmla="*/ 77 h 77"/>
                <a:gd name="T6" fmla="*/ 0 w 78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78" y="39"/>
                  </a:lnTo>
                  <a:lnTo>
                    <a:pt x="0" y="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34" name="Line 37">
              <a:extLst>
                <a:ext uri="{FF2B5EF4-FFF2-40B4-BE49-F238E27FC236}">
                  <a16:creationId xmlns:a16="http://schemas.microsoft.com/office/drawing/2014/main" id="{D93855CB-6BBF-973F-D2F3-E323843E160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299" y="2126"/>
              <a:ext cx="0" cy="241"/>
            </a:xfrm>
            <a:prstGeom prst="line">
              <a:avLst/>
            </a:pr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35" name="Freeform 38">
              <a:extLst>
                <a:ext uri="{FF2B5EF4-FFF2-40B4-BE49-F238E27FC236}">
                  <a16:creationId xmlns:a16="http://schemas.microsoft.com/office/drawing/2014/main" id="{8C602E0D-A1FD-7B4A-3BA5-47CD745B6347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0" y="2059"/>
              <a:ext cx="78" cy="76"/>
            </a:xfrm>
            <a:custGeom>
              <a:avLst/>
              <a:gdLst>
                <a:gd name="T0" fmla="*/ 0 w 78"/>
                <a:gd name="T1" fmla="*/ 76 h 76"/>
                <a:gd name="T2" fmla="*/ 39 w 78"/>
                <a:gd name="T3" fmla="*/ 0 h 76"/>
                <a:gd name="T4" fmla="*/ 78 w 78"/>
                <a:gd name="T5" fmla="*/ 76 h 76"/>
                <a:gd name="T6" fmla="*/ 0 w 78"/>
                <a:gd name="T7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6">
                  <a:moveTo>
                    <a:pt x="0" y="76"/>
                  </a:moveTo>
                  <a:lnTo>
                    <a:pt x="39" y="0"/>
                  </a:lnTo>
                  <a:lnTo>
                    <a:pt x="78" y="76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38" name="Freeform 39">
              <a:extLst>
                <a:ext uri="{FF2B5EF4-FFF2-40B4-BE49-F238E27FC236}">
                  <a16:creationId xmlns:a16="http://schemas.microsoft.com/office/drawing/2014/main" id="{B0286B2C-53C6-DCD8-64FE-05C059DA2CB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3" y="1873"/>
              <a:ext cx="1016" cy="115"/>
            </a:xfrm>
            <a:custGeom>
              <a:avLst/>
              <a:gdLst>
                <a:gd name="T0" fmla="*/ 1016 w 1016"/>
                <a:gd name="T1" fmla="*/ 115 h 115"/>
                <a:gd name="T2" fmla="*/ 1016 w 1016"/>
                <a:gd name="T3" fmla="*/ 0 h 115"/>
                <a:gd name="T4" fmla="*/ 0 w 1016"/>
                <a:gd name="T5" fmla="*/ 0 h 115"/>
                <a:gd name="T6" fmla="*/ 0 w 1016"/>
                <a:gd name="T7" fmla="*/ 5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6" h="115">
                  <a:moveTo>
                    <a:pt x="1016" y="115"/>
                  </a:moveTo>
                  <a:lnTo>
                    <a:pt x="1016" y="0"/>
                  </a:lnTo>
                  <a:lnTo>
                    <a:pt x="0" y="0"/>
                  </a:lnTo>
                  <a:lnTo>
                    <a:pt x="0" y="57"/>
                  </a:lnTo>
                </a:path>
              </a:pathLst>
            </a:cu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39" name="Freeform 40">
              <a:extLst>
                <a:ext uri="{FF2B5EF4-FFF2-40B4-BE49-F238E27FC236}">
                  <a16:creationId xmlns:a16="http://schemas.microsoft.com/office/drawing/2014/main" id="{9BAD3C55-5207-F00C-B277-7706417A95F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4" y="1912"/>
              <a:ext cx="79" cy="76"/>
            </a:xfrm>
            <a:custGeom>
              <a:avLst/>
              <a:gdLst>
                <a:gd name="T0" fmla="*/ 75 w 151"/>
                <a:gd name="T1" fmla="*/ 150 h 150"/>
                <a:gd name="T2" fmla="*/ 0 w 151"/>
                <a:gd name="T3" fmla="*/ 0 h 150"/>
                <a:gd name="T4" fmla="*/ 151 w 151"/>
                <a:gd name="T5" fmla="*/ 0 h 150"/>
                <a:gd name="T6" fmla="*/ 75 w 151"/>
                <a:gd name="T7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1" h="150">
                  <a:moveTo>
                    <a:pt x="75" y="150"/>
                  </a:moveTo>
                  <a:lnTo>
                    <a:pt x="0" y="0"/>
                  </a:lnTo>
                  <a:cubicBezTo>
                    <a:pt x="48" y="23"/>
                    <a:pt x="103" y="23"/>
                    <a:pt x="151" y="0"/>
                  </a:cubicBezTo>
                  <a:lnTo>
                    <a:pt x="75" y="15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</p:grpSp>
      <p:grpSp>
        <p:nvGrpSpPr>
          <p:cNvPr id="2" name="Group 4">
            <a:extLst>
              <a:ext uri="{FF2B5EF4-FFF2-40B4-BE49-F238E27FC236}">
                <a16:creationId xmlns:a16="http://schemas.microsoft.com/office/drawing/2014/main" id="{73885FF4-F670-07D7-42E7-8B97C13A3E0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846513" y="1414463"/>
            <a:ext cx="1879600" cy="1593851"/>
            <a:chOff x="2423" y="891"/>
            <a:chExt cx="1184" cy="1004"/>
          </a:xfrm>
        </p:grpSpPr>
        <p:pic>
          <p:nvPicPr>
            <p:cNvPr id="1029" name="Picture 5">
              <a:extLst>
                <a:ext uri="{FF2B5EF4-FFF2-40B4-BE49-F238E27FC236}">
                  <a16:creationId xmlns:a16="http://schemas.microsoft.com/office/drawing/2014/main" id="{6282AAAD-3E3A-9C6E-6BD5-78CB68C3789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3" y="891"/>
              <a:ext cx="1032" cy="1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0" name="Picture 6">
              <a:extLst>
                <a:ext uri="{FF2B5EF4-FFF2-40B4-BE49-F238E27FC236}">
                  <a16:creationId xmlns:a16="http://schemas.microsoft.com/office/drawing/2014/main" id="{1CAF5BBA-930E-2703-13D8-891F4692454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3" y="891"/>
              <a:ext cx="1032" cy="1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Oval 7">
              <a:extLst>
                <a:ext uri="{FF2B5EF4-FFF2-40B4-BE49-F238E27FC236}">
                  <a16:creationId xmlns:a16="http://schemas.microsoft.com/office/drawing/2014/main" id="{32201A3D-87E1-FF1D-26EA-56797A2C9D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50" y="911"/>
              <a:ext cx="968" cy="938"/>
            </a:xfrm>
            <a:prstGeom prst="ellipse">
              <a:avLst/>
            </a:prstGeom>
            <a:solidFill>
              <a:srgbClr val="92D05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BE"/>
            </a:p>
          </p:txBody>
        </p:sp>
        <p:sp>
          <p:nvSpPr>
            <p:cNvPr id="33" name="Oval 8">
              <a:extLst>
                <a:ext uri="{FF2B5EF4-FFF2-40B4-BE49-F238E27FC236}">
                  <a16:creationId xmlns:a16="http://schemas.microsoft.com/office/drawing/2014/main" id="{F30E77C7-6C00-3B13-1ED2-2057EA661F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50" y="911"/>
              <a:ext cx="968" cy="938"/>
            </a:xfrm>
            <a:prstGeom prst="ellipse">
              <a:avLst/>
            </a:prstGeom>
            <a:noFill/>
            <a:ln w="7938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BE"/>
            </a:p>
          </p:txBody>
        </p:sp>
        <p:pic>
          <p:nvPicPr>
            <p:cNvPr id="1033" name="Picture 9">
              <a:extLst>
                <a:ext uri="{FF2B5EF4-FFF2-40B4-BE49-F238E27FC236}">
                  <a16:creationId xmlns:a16="http://schemas.microsoft.com/office/drawing/2014/main" id="{C199CCBD-EDD4-5A88-F1AA-B1E7257A724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2" y="982"/>
              <a:ext cx="854" cy="8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4" name="Picture 10">
              <a:extLst>
                <a:ext uri="{FF2B5EF4-FFF2-40B4-BE49-F238E27FC236}">
                  <a16:creationId xmlns:a16="http://schemas.microsoft.com/office/drawing/2014/main" id="{4CF0F5C6-6AC5-E703-3A6F-99DDABA1617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2" y="982"/>
              <a:ext cx="854" cy="8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Oval 11">
              <a:extLst>
                <a:ext uri="{FF2B5EF4-FFF2-40B4-BE49-F238E27FC236}">
                  <a16:creationId xmlns:a16="http://schemas.microsoft.com/office/drawing/2014/main" id="{AAE4C9BB-E7E4-C980-BC46-FBAC568D58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38" y="997"/>
              <a:ext cx="792" cy="766"/>
            </a:xfrm>
            <a:prstGeom prst="ellipse">
              <a:avLst/>
            </a:prstGeom>
            <a:solidFill>
              <a:srgbClr val="FF33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BE"/>
            </a:p>
          </p:txBody>
        </p:sp>
        <p:pic>
          <p:nvPicPr>
            <p:cNvPr id="1036" name="Picture 12">
              <a:extLst>
                <a:ext uri="{FF2B5EF4-FFF2-40B4-BE49-F238E27FC236}">
                  <a16:creationId xmlns:a16="http://schemas.microsoft.com/office/drawing/2014/main" id="{889AD1D7-B1E6-7931-9D1F-ABD3E2C9FB9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1" y="1068"/>
              <a:ext cx="676" cy="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7" name="Picture 13">
              <a:extLst>
                <a:ext uri="{FF2B5EF4-FFF2-40B4-BE49-F238E27FC236}">
                  <a16:creationId xmlns:a16="http://schemas.microsoft.com/office/drawing/2014/main" id="{3A23D64C-59E7-C4EA-BE76-F54BBD7D843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1" y="1068"/>
              <a:ext cx="676" cy="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" name="Oval 14">
              <a:extLst>
                <a:ext uri="{FF2B5EF4-FFF2-40B4-BE49-F238E27FC236}">
                  <a16:creationId xmlns:a16="http://schemas.microsoft.com/office/drawing/2014/main" id="{6707787F-5F59-B06D-02D9-065F49A92F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9" y="1084"/>
              <a:ext cx="610" cy="591"/>
            </a:xfrm>
            <a:prstGeom prst="ellipse">
              <a:avLst/>
            </a:prstGeom>
            <a:solidFill>
              <a:srgbClr val="0064C8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BE"/>
            </a:p>
          </p:txBody>
        </p:sp>
        <p:sp>
          <p:nvSpPr>
            <p:cNvPr id="41" name="Rectangle 20">
              <a:extLst>
                <a:ext uri="{FF2B5EF4-FFF2-40B4-BE49-F238E27FC236}">
                  <a16:creationId xmlns:a16="http://schemas.microsoft.com/office/drawing/2014/main" id="{4AF06655-1859-8D54-4845-73A3ABC7D8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7" y="1137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BE" altLang="en-B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4" name="Rectangle 23">
              <a:extLst>
                <a:ext uri="{FF2B5EF4-FFF2-40B4-BE49-F238E27FC236}">
                  <a16:creationId xmlns:a16="http://schemas.microsoft.com/office/drawing/2014/main" id="{F6D7E793-AD3F-7FC3-245C-CB85F8898F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7" y="1335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BE" altLang="en-B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46" name="Titel 1">
            <a:extLst>
              <a:ext uri="{FF2B5EF4-FFF2-40B4-BE49-F238E27FC236}">
                <a16:creationId xmlns:a16="http://schemas.microsoft.com/office/drawing/2014/main" id="{5D79B0F9-7B4F-8600-A311-854E7444395D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aerobic </a:t>
            </a:r>
            <a:r>
              <a:rPr kumimoji="0" lang="nl-BE" sz="2800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granular</a:t>
            </a:r>
            <a:r>
              <a:rPr kumimoji="0" lang="nl-BE" sz="2800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 </a:t>
            </a:r>
            <a:r>
              <a:rPr kumimoji="0" lang="nl-BE" sz="2800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sludge</a:t>
            </a:r>
            <a:endParaRPr kumimoji="0" lang="nl-BE" sz="2800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740E5E2-183A-FBF4-4B9B-0A04B678538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9720" t="67669"/>
          <a:stretch/>
        </p:blipFill>
        <p:spPr>
          <a:xfrm>
            <a:off x="1220305" y="4113279"/>
            <a:ext cx="1940381" cy="1569748"/>
          </a:xfrm>
          <a:prstGeom prst="rect">
            <a:avLst/>
          </a:prstGeom>
        </p:spPr>
      </p:pic>
      <p:sp>
        <p:nvSpPr>
          <p:cNvPr id="19" name="Content Placeholder 5">
            <a:extLst>
              <a:ext uri="{FF2B5EF4-FFF2-40B4-BE49-F238E27FC236}">
                <a16:creationId xmlns:a16="http://schemas.microsoft.com/office/drawing/2014/main" id="{7F80CA74-77C1-8D1B-205D-80A676958AA4}"/>
              </a:ext>
            </a:extLst>
          </p:cNvPr>
          <p:cNvSpPr txBox="1">
            <a:spLocks/>
          </p:cNvSpPr>
          <p:nvPr/>
        </p:nvSpPr>
        <p:spPr>
          <a:xfrm>
            <a:off x="404469" y="3154638"/>
            <a:ext cx="4076375" cy="32572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36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00113" indent="-45878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1450" indent="-54133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00325" indent="-1158875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2569" indent="-401822" defTabSz="914289">
              <a:lnSpc>
                <a:spcPct val="100000"/>
              </a:lnSpc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r>
              <a:rPr lang="nl-BE" sz="1969" dirty="0" err="1">
                <a:solidFill>
                  <a:prstClr val="black"/>
                </a:solidFill>
                <a:latin typeface="Arial"/>
              </a:rPr>
              <a:t>Bacteria</a:t>
            </a:r>
            <a:r>
              <a:rPr lang="nl-BE" sz="1969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1969" dirty="0" err="1">
                <a:solidFill>
                  <a:prstClr val="black"/>
                </a:solidFill>
                <a:latin typeface="Arial"/>
              </a:rPr>
              <a:t>grow</a:t>
            </a:r>
            <a:r>
              <a:rPr lang="nl-BE" sz="1969" dirty="0">
                <a:solidFill>
                  <a:prstClr val="black"/>
                </a:solidFill>
                <a:latin typeface="Arial"/>
              </a:rPr>
              <a:t> in </a:t>
            </a:r>
            <a:r>
              <a:rPr lang="nl-BE" sz="1969" dirty="0" err="1">
                <a:solidFill>
                  <a:prstClr val="black"/>
                </a:solidFill>
                <a:latin typeface="Arial"/>
              </a:rPr>
              <a:t>granules</a:t>
            </a:r>
            <a:endParaRPr lang="nl-BE" sz="1969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12893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29"/>
    </mc:Choice>
    <mc:Fallback xmlns="">
      <p:transition spd="slow" advTm="9629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760C5F-C5CD-C5C4-6E24-028EE9DDA2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102BE6D8-2933-00DA-B0A1-8252AF019A6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9226" t="14188" b="44824"/>
          <a:stretch/>
        </p:blipFill>
        <p:spPr>
          <a:xfrm>
            <a:off x="9366149" y="4867991"/>
            <a:ext cx="1987651" cy="1990009"/>
          </a:xfrm>
          <a:prstGeom prst="rect">
            <a:avLst/>
          </a:prstGeom>
        </p:spPr>
      </p:pic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E673EFFA-BF05-9EE9-96F0-7D110FBA9F1B}"/>
              </a:ext>
            </a:extLst>
          </p:cNvPr>
          <p:cNvSpPr txBox="1">
            <a:spLocks/>
          </p:cNvSpPr>
          <p:nvPr/>
        </p:nvSpPr>
        <p:spPr>
          <a:xfrm>
            <a:off x="6399763" y="1089299"/>
            <a:ext cx="5237779" cy="69668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36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00113" indent="-45878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1450" indent="-54133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00325" indent="-1158875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2569" indent="-401822" defTabSz="914289">
              <a:lnSpc>
                <a:spcPct val="100000"/>
              </a:lnSpc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r>
              <a:rPr lang="nl-BE" sz="1969" dirty="0">
                <a:solidFill>
                  <a:prstClr val="black"/>
                </a:solidFill>
                <a:latin typeface="Arial"/>
              </a:rPr>
              <a:t>Removal of C, N, P, </a:t>
            </a:r>
          </a:p>
          <a:p>
            <a:pPr marL="60748" defTabSz="914289">
              <a:lnSpc>
                <a:spcPct val="100000"/>
              </a:lnSpc>
              <a:defRPr/>
            </a:pPr>
            <a:r>
              <a:rPr lang="nl-BE" sz="1969" dirty="0">
                <a:solidFill>
                  <a:prstClr val="black"/>
                </a:solidFill>
                <a:latin typeface="Arial"/>
              </a:rPr>
              <a:t>      in different reactor </a:t>
            </a:r>
            <a:r>
              <a:rPr lang="nl-BE" sz="1969" dirty="0" err="1">
                <a:solidFill>
                  <a:prstClr val="black"/>
                </a:solidFill>
                <a:latin typeface="Arial"/>
              </a:rPr>
              <a:t>compartments</a:t>
            </a:r>
            <a:endParaRPr lang="nl-BE" sz="1969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A8BF2BF1-5D01-5479-7899-DE92F0DF8B50}"/>
              </a:ext>
            </a:extLst>
          </p:cNvPr>
          <p:cNvSpPr txBox="1">
            <a:spLocks/>
          </p:cNvSpPr>
          <p:nvPr/>
        </p:nvSpPr>
        <p:spPr>
          <a:xfrm>
            <a:off x="6506919" y="3732705"/>
            <a:ext cx="11233073" cy="32575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36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00113" indent="-45878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1450" indent="-54133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00325" indent="-1158875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2569" indent="-401822" defTabSz="914289">
              <a:lnSpc>
                <a:spcPct val="100000"/>
              </a:lnSpc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r>
              <a:rPr lang="nl-BE" sz="1969" dirty="0" err="1">
                <a:solidFill>
                  <a:prstClr val="black"/>
                </a:solidFill>
                <a:latin typeface="Arial"/>
              </a:rPr>
              <a:t>Bacteria</a:t>
            </a:r>
            <a:r>
              <a:rPr lang="nl-BE" sz="1969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1969" dirty="0" err="1">
                <a:solidFill>
                  <a:prstClr val="black"/>
                </a:solidFill>
                <a:latin typeface="Arial"/>
              </a:rPr>
              <a:t>grow</a:t>
            </a:r>
            <a:r>
              <a:rPr lang="nl-BE" sz="1969" dirty="0">
                <a:solidFill>
                  <a:prstClr val="black"/>
                </a:solidFill>
                <a:latin typeface="Arial"/>
              </a:rPr>
              <a:t> in </a:t>
            </a:r>
            <a:r>
              <a:rPr lang="nl-BE" sz="1969" dirty="0" err="1">
                <a:solidFill>
                  <a:prstClr val="black"/>
                </a:solidFill>
                <a:latin typeface="Arial"/>
              </a:rPr>
              <a:t>flocs</a:t>
            </a:r>
            <a:endParaRPr lang="nl-BE" sz="1969" dirty="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17" name="Picture 2" descr="Afbeeldingsresultaat voor nereda">
            <a:extLst>
              <a:ext uri="{FF2B5EF4-FFF2-40B4-BE49-F238E27FC236}">
                <a16:creationId xmlns:a16="http://schemas.microsoft.com/office/drawing/2014/main" id="{6B7B7973-6E6C-69BC-8D53-77833C34EA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1270" y="4494381"/>
            <a:ext cx="4145607" cy="2330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5D34AAD-9071-19E3-14B4-4C10AE2D76B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9720" t="67669"/>
          <a:stretch/>
        </p:blipFill>
        <p:spPr>
          <a:xfrm>
            <a:off x="1220305" y="4113279"/>
            <a:ext cx="1940381" cy="1569748"/>
          </a:xfrm>
          <a:prstGeom prst="rect">
            <a:avLst/>
          </a:prstGeom>
        </p:spPr>
      </p:pic>
      <p:sp>
        <p:nvSpPr>
          <p:cNvPr id="23" name="Content Placeholder 5">
            <a:extLst>
              <a:ext uri="{FF2B5EF4-FFF2-40B4-BE49-F238E27FC236}">
                <a16:creationId xmlns:a16="http://schemas.microsoft.com/office/drawing/2014/main" id="{5114D4FD-9650-46DC-316A-397454E0C6EE}"/>
              </a:ext>
            </a:extLst>
          </p:cNvPr>
          <p:cNvSpPr txBox="1">
            <a:spLocks/>
          </p:cNvSpPr>
          <p:nvPr/>
        </p:nvSpPr>
        <p:spPr>
          <a:xfrm>
            <a:off x="541796" y="702927"/>
            <a:ext cx="5666941" cy="69668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36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00113" indent="-45878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1450" indent="-54133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00325" indent="-1158875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2569" indent="-401822" defTabSz="914289">
              <a:lnSpc>
                <a:spcPct val="100000"/>
              </a:lnSpc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r>
              <a:rPr lang="nl-BE" sz="1969" dirty="0">
                <a:solidFill>
                  <a:prstClr val="black"/>
                </a:solidFill>
                <a:latin typeface="Arial"/>
              </a:rPr>
              <a:t>Removal of C, N, P, </a:t>
            </a:r>
          </a:p>
          <a:p>
            <a:pPr marL="60748" defTabSz="914289">
              <a:lnSpc>
                <a:spcPct val="100000"/>
              </a:lnSpc>
              <a:defRPr/>
            </a:pPr>
            <a:r>
              <a:rPr lang="nl-BE" sz="1969" dirty="0">
                <a:solidFill>
                  <a:prstClr val="black"/>
                </a:solidFill>
                <a:latin typeface="Arial"/>
              </a:rPr>
              <a:t>      in different zones of a single </a:t>
            </a:r>
            <a:r>
              <a:rPr lang="nl-BE" sz="1969" dirty="0" err="1">
                <a:solidFill>
                  <a:prstClr val="black"/>
                </a:solidFill>
                <a:latin typeface="Arial"/>
              </a:rPr>
              <a:t>granule</a:t>
            </a:r>
            <a:endParaRPr lang="nl-BE" sz="1969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24" name="Content Placeholder 5">
            <a:extLst>
              <a:ext uri="{FF2B5EF4-FFF2-40B4-BE49-F238E27FC236}">
                <a16:creationId xmlns:a16="http://schemas.microsoft.com/office/drawing/2014/main" id="{529703CA-F19C-A128-96B2-70726A5D4CE0}"/>
              </a:ext>
            </a:extLst>
          </p:cNvPr>
          <p:cNvSpPr txBox="1">
            <a:spLocks/>
          </p:cNvSpPr>
          <p:nvPr/>
        </p:nvSpPr>
        <p:spPr>
          <a:xfrm>
            <a:off x="404469" y="3154638"/>
            <a:ext cx="4076375" cy="32572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36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00113" indent="-45878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1450" indent="-54133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00325" indent="-1158875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2569" indent="-401822" defTabSz="914289">
              <a:lnSpc>
                <a:spcPct val="100000"/>
              </a:lnSpc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r>
              <a:rPr lang="nl-BE" sz="1969" dirty="0" err="1">
                <a:solidFill>
                  <a:prstClr val="black"/>
                </a:solidFill>
                <a:latin typeface="Arial"/>
              </a:rPr>
              <a:t>Bacteria</a:t>
            </a:r>
            <a:r>
              <a:rPr lang="nl-BE" sz="1969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1969" dirty="0" err="1">
                <a:solidFill>
                  <a:prstClr val="black"/>
                </a:solidFill>
                <a:latin typeface="Arial"/>
              </a:rPr>
              <a:t>grow</a:t>
            </a:r>
            <a:r>
              <a:rPr lang="nl-BE" sz="1969" dirty="0">
                <a:solidFill>
                  <a:prstClr val="black"/>
                </a:solidFill>
                <a:latin typeface="Arial"/>
              </a:rPr>
              <a:t> in </a:t>
            </a:r>
            <a:r>
              <a:rPr lang="nl-BE" sz="1969" dirty="0" err="1">
                <a:solidFill>
                  <a:prstClr val="black"/>
                </a:solidFill>
                <a:latin typeface="Arial"/>
              </a:rPr>
              <a:t>granules</a:t>
            </a:r>
            <a:endParaRPr lang="nl-BE" sz="1969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25" name="Content Placeholder 5">
            <a:extLst>
              <a:ext uri="{FF2B5EF4-FFF2-40B4-BE49-F238E27FC236}">
                <a16:creationId xmlns:a16="http://schemas.microsoft.com/office/drawing/2014/main" id="{3A93B472-533E-BF2C-87DD-6E4AD90A7933}"/>
              </a:ext>
            </a:extLst>
          </p:cNvPr>
          <p:cNvSpPr txBox="1">
            <a:spLocks/>
          </p:cNvSpPr>
          <p:nvPr/>
        </p:nvSpPr>
        <p:spPr>
          <a:xfrm>
            <a:off x="6979665" y="4081258"/>
            <a:ext cx="5860545" cy="43750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36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00113" indent="-45878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1450" indent="-54133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00325" indent="-1158875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8" defTabSz="914289">
              <a:lnSpc>
                <a:spcPct val="100000"/>
              </a:lnSpc>
              <a:defRPr/>
            </a:pPr>
            <a:r>
              <a:rPr lang="nl-BE" sz="1969" dirty="0">
                <a:solidFill>
                  <a:prstClr val="black"/>
                </a:solidFill>
                <a:latin typeface="Arial"/>
                <a:sym typeface="Symbol" panose="05050102010706020507" pitchFamily="18" charset="2"/>
              </a:rPr>
              <a:t> slow separation from purified effluent</a:t>
            </a:r>
            <a:endParaRPr lang="nl-BE" sz="1969" dirty="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02CAAD57-8878-74B9-B287-9B297EE679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8984" y="1469263"/>
            <a:ext cx="3659077" cy="1392188"/>
          </a:xfrm>
          <a:prstGeom prst="rect">
            <a:avLst/>
          </a:prstGeom>
        </p:spPr>
      </p:pic>
      <p:sp>
        <p:nvSpPr>
          <p:cNvPr id="20" name="Content Placeholder 5">
            <a:extLst>
              <a:ext uri="{FF2B5EF4-FFF2-40B4-BE49-F238E27FC236}">
                <a16:creationId xmlns:a16="http://schemas.microsoft.com/office/drawing/2014/main" id="{E3C3EF7D-9CE8-687F-62E4-6BFD05DF9657}"/>
              </a:ext>
            </a:extLst>
          </p:cNvPr>
          <p:cNvSpPr txBox="1">
            <a:spLocks/>
          </p:cNvSpPr>
          <p:nvPr/>
        </p:nvSpPr>
        <p:spPr>
          <a:xfrm>
            <a:off x="6399763" y="542162"/>
            <a:ext cx="5227063" cy="54738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36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00113" indent="-45878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1450" indent="-54133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00325" indent="-1158875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8" defTabSz="914289">
              <a:defRPr/>
            </a:pPr>
            <a:r>
              <a:rPr lang="nl-BE" sz="2800" u="sng" cap="all" dirty="0" err="1">
                <a:solidFill>
                  <a:srgbClr val="0064C8"/>
                </a:solidFill>
                <a:latin typeface="Arial"/>
              </a:rPr>
              <a:t>Conventional</a:t>
            </a:r>
            <a:r>
              <a:rPr lang="nl-BE" sz="2800" u="sng" cap="all" dirty="0">
                <a:solidFill>
                  <a:srgbClr val="0064C8"/>
                </a:solidFill>
                <a:latin typeface="Arial"/>
              </a:rPr>
              <a:t> </a:t>
            </a:r>
            <a:r>
              <a:rPr lang="nl-BE" sz="2800" u="sng" cap="all" dirty="0" err="1">
                <a:solidFill>
                  <a:srgbClr val="0064C8"/>
                </a:solidFill>
                <a:latin typeface="Arial"/>
              </a:rPr>
              <a:t>WWTP</a:t>
            </a:r>
            <a:endParaRPr lang="nl-BE" sz="2800" u="sng" cap="all" dirty="0">
              <a:solidFill>
                <a:srgbClr val="0064C8"/>
              </a:solidFill>
              <a:latin typeface="Arial"/>
            </a:endParaRPr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2E597C58-8658-58F8-1F14-36B05C0310C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399610" y="2075036"/>
            <a:ext cx="5399112" cy="1253505"/>
            <a:chOff x="5733" y="1859"/>
            <a:chExt cx="4837" cy="1123"/>
          </a:xfrm>
        </p:grpSpPr>
        <p:sp>
          <p:nvSpPr>
            <p:cNvPr id="5" name="AutoShape 3">
              <a:extLst>
                <a:ext uri="{FF2B5EF4-FFF2-40B4-BE49-F238E27FC236}">
                  <a16:creationId xmlns:a16="http://schemas.microsoft.com/office/drawing/2014/main" id="{09C32BEE-D540-F8D0-75F6-3AD04F281CE4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5733" y="1859"/>
              <a:ext cx="4837" cy="1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pic>
          <p:nvPicPr>
            <p:cNvPr id="9221" name="Picture 5">
              <a:extLst>
                <a:ext uri="{FF2B5EF4-FFF2-40B4-BE49-F238E27FC236}">
                  <a16:creationId xmlns:a16="http://schemas.microsoft.com/office/drawing/2014/main" id="{E11AD8B1-30CB-5AA0-49C4-C273E69F137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01" y="1957"/>
              <a:ext cx="8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2" name="Picture 6">
              <a:extLst>
                <a:ext uri="{FF2B5EF4-FFF2-40B4-BE49-F238E27FC236}">
                  <a16:creationId xmlns:a16="http://schemas.microsoft.com/office/drawing/2014/main" id="{6F79773F-9024-4AB6-6E71-FF330FD3841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01" y="1957"/>
              <a:ext cx="8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7">
              <a:extLst>
                <a:ext uri="{FF2B5EF4-FFF2-40B4-BE49-F238E27FC236}">
                  <a16:creationId xmlns:a16="http://schemas.microsoft.com/office/drawing/2014/main" id="{0EEDDE36-0F57-D2D4-2170-890FFBB7DD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9" y="1988"/>
              <a:ext cx="778" cy="757"/>
            </a:xfrm>
            <a:prstGeom prst="rect">
              <a:avLst/>
            </a:prstGeom>
            <a:solidFill>
              <a:srgbClr val="0064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AD846D78-32E8-E0F0-8C05-FE667D6425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9" y="1988"/>
              <a:ext cx="778" cy="757"/>
            </a:xfrm>
            <a:prstGeom prst="rect">
              <a:avLst/>
            </a:prstGeom>
            <a:noFill/>
            <a:ln w="12700" cap="sq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" name="Rectangle 9">
              <a:extLst>
                <a:ext uri="{FF2B5EF4-FFF2-40B4-BE49-F238E27FC236}">
                  <a16:creationId xmlns:a16="http://schemas.microsoft.com/office/drawing/2014/main" id="{75A92CB4-58B6-74C0-9313-9CBE0F33F4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52" y="2295"/>
              <a:ext cx="582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42915">
                <a:defRPr/>
              </a:pPr>
              <a:r>
                <a:rPr lang="nl-BE" altLang="nl-BE" sz="1125" dirty="0" err="1">
                  <a:solidFill>
                    <a:srgbClr val="FEFFFF"/>
                  </a:solidFill>
                </a:rPr>
                <a:t>Anaerobic</a:t>
              </a:r>
              <a:endParaRPr lang="nl-BE" altLang="nl-BE" sz="1266" dirty="0">
                <a:solidFill>
                  <a:prstClr val="black"/>
                </a:solidFill>
              </a:endParaRPr>
            </a:p>
          </p:txBody>
        </p:sp>
        <p:pic>
          <p:nvPicPr>
            <p:cNvPr id="9226" name="Picture 10">
              <a:extLst>
                <a:ext uri="{FF2B5EF4-FFF2-40B4-BE49-F238E27FC236}">
                  <a16:creationId xmlns:a16="http://schemas.microsoft.com/office/drawing/2014/main" id="{167F15CF-4664-0FA7-848B-3EA8543A0DB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4" y="1957"/>
              <a:ext cx="8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7" name="Picture 11">
              <a:extLst>
                <a:ext uri="{FF2B5EF4-FFF2-40B4-BE49-F238E27FC236}">
                  <a16:creationId xmlns:a16="http://schemas.microsoft.com/office/drawing/2014/main" id="{46D8DBF8-2680-7336-8927-577BD14C7D9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4" y="1957"/>
              <a:ext cx="8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Rectangle 12">
              <a:extLst>
                <a:ext uri="{FF2B5EF4-FFF2-40B4-BE49-F238E27FC236}">
                  <a16:creationId xmlns:a16="http://schemas.microsoft.com/office/drawing/2014/main" id="{9A7D4195-0DF2-9C1B-FEE8-694A182121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4" y="1988"/>
              <a:ext cx="778" cy="757"/>
            </a:xfrm>
            <a:prstGeom prst="rect">
              <a:avLst/>
            </a:prstGeom>
            <a:solidFill>
              <a:srgbClr val="FF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 dirty="0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12" name="Rectangle 13">
              <a:extLst>
                <a:ext uri="{FF2B5EF4-FFF2-40B4-BE49-F238E27FC236}">
                  <a16:creationId xmlns:a16="http://schemas.microsoft.com/office/drawing/2014/main" id="{BEB9CB24-F655-A62B-C297-F1D2E825D0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4" y="1988"/>
              <a:ext cx="778" cy="757"/>
            </a:xfrm>
            <a:prstGeom prst="rect">
              <a:avLst/>
            </a:prstGeom>
            <a:noFill/>
            <a:ln w="12700" cap="sq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13" name="Rectangle 14">
              <a:extLst>
                <a:ext uri="{FF2B5EF4-FFF2-40B4-BE49-F238E27FC236}">
                  <a16:creationId xmlns:a16="http://schemas.microsoft.com/office/drawing/2014/main" id="{3CDDCD18-4B20-B90E-6D69-16C68DCB8F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6" y="2295"/>
              <a:ext cx="388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42915">
                <a:defRPr/>
              </a:pPr>
              <a:r>
                <a:rPr lang="nl-BE" altLang="nl-BE" sz="1125" dirty="0" err="1">
                  <a:solidFill>
                    <a:srgbClr val="FEFFFF"/>
                  </a:solidFill>
                </a:rPr>
                <a:t>Anoxic</a:t>
              </a:r>
              <a:endParaRPr lang="nl-BE" altLang="nl-BE" sz="1266" dirty="0">
                <a:solidFill>
                  <a:prstClr val="black"/>
                </a:solidFill>
              </a:endParaRPr>
            </a:p>
          </p:txBody>
        </p:sp>
        <p:pic>
          <p:nvPicPr>
            <p:cNvPr id="9231" name="Picture 15">
              <a:extLst>
                <a:ext uri="{FF2B5EF4-FFF2-40B4-BE49-F238E27FC236}">
                  <a16:creationId xmlns:a16="http://schemas.microsoft.com/office/drawing/2014/main" id="{1DFCBA95-1780-A015-6132-D28E1C5265A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35" y="1957"/>
              <a:ext cx="8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2" name="Picture 16">
              <a:extLst>
                <a:ext uri="{FF2B5EF4-FFF2-40B4-BE49-F238E27FC236}">
                  <a16:creationId xmlns:a16="http://schemas.microsoft.com/office/drawing/2014/main" id="{B999CFE4-69C3-5D89-CF5A-1C9A39FC6E0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35" y="1957"/>
              <a:ext cx="8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Rectangle 17">
              <a:extLst>
                <a:ext uri="{FF2B5EF4-FFF2-40B4-BE49-F238E27FC236}">
                  <a16:creationId xmlns:a16="http://schemas.microsoft.com/office/drawing/2014/main" id="{CC71CF88-9EA0-0460-AB22-BC4D978334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80" y="1988"/>
              <a:ext cx="778" cy="757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16" name="Rectangle 18">
              <a:extLst>
                <a:ext uri="{FF2B5EF4-FFF2-40B4-BE49-F238E27FC236}">
                  <a16:creationId xmlns:a16="http://schemas.microsoft.com/office/drawing/2014/main" id="{7331BB19-A8BD-8EC1-8E9C-DB7E940049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80" y="1988"/>
              <a:ext cx="778" cy="757"/>
            </a:xfrm>
            <a:prstGeom prst="rect">
              <a:avLst/>
            </a:prstGeom>
            <a:noFill/>
            <a:ln w="12700" cap="sq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21" name="Rectangle 19">
              <a:extLst>
                <a:ext uri="{FF2B5EF4-FFF2-40B4-BE49-F238E27FC236}">
                  <a16:creationId xmlns:a16="http://schemas.microsoft.com/office/drawing/2014/main" id="{505DC288-B383-E5EA-1010-9A604BC86E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57" y="2295"/>
              <a:ext cx="438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42915">
                <a:defRPr/>
              </a:pPr>
              <a:r>
                <a:rPr lang="nl-BE" altLang="nl-BE" sz="1125" dirty="0"/>
                <a:t>Aerobic</a:t>
              </a:r>
              <a:endParaRPr lang="nl-BE" altLang="nl-BE" sz="1266" dirty="0"/>
            </a:p>
          </p:txBody>
        </p:sp>
        <p:pic>
          <p:nvPicPr>
            <p:cNvPr id="9236" name="Picture 20">
              <a:extLst>
                <a:ext uri="{FF2B5EF4-FFF2-40B4-BE49-F238E27FC236}">
                  <a16:creationId xmlns:a16="http://schemas.microsoft.com/office/drawing/2014/main" id="{2C656821-59C6-440E-F65D-DB93C0F41AA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91" y="1957"/>
              <a:ext cx="895" cy="8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7" name="Picture 21">
              <a:extLst>
                <a:ext uri="{FF2B5EF4-FFF2-40B4-BE49-F238E27FC236}">
                  <a16:creationId xmlns:a16="http://schemas.microsoft.com/office/drawing/2014/main" id="{4DD501D8-355A-825D-3E69-4A3D1AC4617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91" y="1957"/>
              <a:ext cx="895" cy="8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Freeform 22">
              <a:extLst>
                <a:ext uri="{FF2B5EF4-FFF2-40B4-BE49-F238E27FC236}">
                  <a16:creationId xmlns:a16="http://schemas.microsoft.com/office/drawing/2014/main" id="{68C6D649-7D84-E771-0C23-57AD278CF217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3" y="1988"/>
              <a:ext cx="778" cy="757"/>
            </a:xfrm>
            <a:custGeom>
              <a:avLst/>
              <a:gdLst>
                <a:gd name="T0" fmla="*/ 0 w 778"/>
                <a:gd name="T1" fmla="*/ 0 h 757"/>
                <a:gd name="T2" fmla="*/ 389 w 778"/>
                <a:gd name="T3" fmla="*/ 757 h 757"/>
                <a:gd name="T4" fmla="*/ 778 w 778"/>
                <a:gd name="T5" fmla="*/ 0 h 757"/>
                <a:gd name="T6" fmla="*/ 0 w 778"/>
                <a:gd name="T7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8" h="757">
                  <a:moveTo>
                    <a:pt x="0" y="0"/>
                  </a:moveTo>
                  <a:lnTo>
                    <a:pt x="389" y="757"/>
                  </a:lnTo>
                  <a:lnTo>
                    <a:pt x="7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30" name="Freeform 23">
              <a:extLst>
                <a:ext uri="{FF2B5EF4-FFF2-40B4-BE49-F238E27FC236}">
                  <a16:creationId xmlns:a16="http://schemas.microsoft.com/office/drawing/2014/main" id="{67160038-00F2-CE2E-5187-152AF3A37E38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3" y="1988"/>
              <a:ext cx="778" cy="757"/>
            </a:xfrm>
            <a:custGeom>
              <a:avLst/>
              <a:gdLst>
                <a:gd name="T0" fmla="*/ 0 w 778"/>
                <a:gd name="T1" fmla="*/ 0 h 757"/>
                <a:gd name="T2" fmla="*/ 389 w 778"/>
                <a:gd name="T3" fmla="*/ 757 h 757"/>
                <a:gd name="T4" fmla="*/ 778 w 778"/>
                <a:gd name="T5" fmla="*/ 0 h 757"/>
                <a:gd name="T6" fmla="*/ 0 w 778"/>
                <a:gd name="T7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8" h="757">
                  <a:moveTo>
                    <a:pt x="0" y="0"/>
                  </a:moveTo>
                  <a:lnTo>
                    <a:pt x="389" y="757"/>
                  </a:lnTo>
                  <a:lnTo>
                    <a:pt x="778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31" name="Rectangle 24">
              <a:extLst>
                <a:ext uri="{FF2B5EF4-FFF2-40B4-BE49-F238E27FC236}">
                  <a16:creationId xmlns:a16="http://schemas.microsoft.com/office/drawing/2014/main" id="{B4183933-2199-BDE9-594D-88346B288B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01" y="2040"/>
              <a:ext cx="431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42915">
                <a:defRPr/>
              </a:pPr>
              <a:r>
                <a:rPr lang="nl-BE" altLang="nl-BE" sz="1125" dirty="0" err="1">
                  <a:solidFill>
                    <a:srgbClr val="000000"/>
                  </a:solidFill>
                </a:rPr>
                <a:t>Settling</a:t>
              </a:r>
              <a:endParaRPr lang="nl-BE" altLang="nl-BE" sz="1266" dirty="0">
                <a:solidFill>
                  <a:prstClr val="black"/>
                </a:solidFill>
              </a:endParaRPr>
            </a:p>
          </p:txBody>
        </p:sp>
        <p:sp>
          <p:nvSpPr>
            <p:cNvPr id="9216" name="Line 25">
              <a:extLst>
                <a:ext uri="{FF2B5EF4-FFF2-40B4-BE49-F238E27FC236}">
                  <a16:creationId xmlns:a16="http://schemas.microsoft.com/office/drawing/2014/main" id="{EC9F89A2-F606-5AEC-535D-A97B621C89E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47" y="2368"/>
              <a:ext cx="333" cy="8"/>
            </a:xfrm>
            <a:prstGeom prst="line">
              <a:avLst/>
            </a:pr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17" name="Freeform 26">
              <a:extLst>
                <a:ext uri="{FF2B5EF4-FFF2-40B4-BE49-F238E27FC236}">
                  <a16:creationId xmlns:a16="http://schemas.microsoft.com/office/drawing/2014/main" id="{0D4502BB-CA06-C95C-80DA-FD0095CDF2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9" y="2330"/>
              <a:ext cx="80" cy="77"/>
            </a:xfrm>
            <a:custGeom>
              <a:avLst/>
              <a:gdLst>
                <a:gd name="T0" fmla="*/ 0 w 80"/>
                <a:gd name="T1" fmla="*/ 0 h 77"/>
                <a:gd name="T2" fmla="*/ 80 w 80"/>
                <a:gd name="T3" fmla="*/ 37 h 77"/>
                <a:gd name="T4" fmla="*/ 2 w 80"/>
                <a:gd name="T5" fmla="*/ 77 h 77"/>
                <a:gd name="T6" fmla="*/ 0 w 80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77">
                  <a:moveTo>
                    <a:pt x="0" y="0"/>
                  </a:moveTo>
                  <a:lnTo>
                    <a:pt x="80" y="37"/>
                  </a:lnTo>
                  <a:lnTo>
                    <a:pt x="2" y="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18" name="Line 27">
              <a:extLst>
                <a:ext uri="{FF2B5EF4-FFF2-40B4-BE49-F238E27FC236}">
                  <a16:creationId xmlns:a16="http://schemas.microsoft.com/office/drawing/2014/main" id="{E428ABD9-8952-C631-8CCD-71E480B8529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27" y="2367"/>
              <a:ext cx="169" cy="0"/>
            </a:xfrm>
            <a:prstGeom prst="line">
              <a:avLst/>
            </a:pr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19" name="Freeform 28">
              <a:extLst>
                <a:ext uri="{FF2B5EF4-FFF2-40B4-BE49-F238E27FC236}">
                  <a16:creationId xmlns:a16="http://schemas.microsoft.com/office/drawing/2014/main" id="{10AAF1BC-D7F3-932C-64E1-D672BE553215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6" y="2328"/>
              <a:ext cx="78" cy="77"/>
            </a:xfrm>
            <a:custGeom>
              <a:avLst/>
              <a:gdLst>
                <a:gd name="T0" fmla="*/ 0 w 78"/>
                <a:gd name="T1" fmla="*/ 0 h 77"/>
                <a:gd name="T2" fmla="*/ 78 w 78"/>
                <a:gd name="T3" fmla="*/ 39 h 77"/>
                <a:gd name="T4" fmla="*/ 0 w 78"/>
                <a:gd name="T5" fmla="*/ 77 h 77"/>
                <a:gd name="T6" fmla="*/ 0 w 78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78" y="39"/>
                  </a:lnTo>
                  <a:lnTo>
                    <a:pt x="0" y="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20" name="Line 29">
              <a:extLst>
                <a:ext uri="{FF2B5EF4-FFF2-40B4-BE49-F238E27FC236}">
                  <a16:creationId xmlns:a16="http://schemas.microsoft.com/office/drawing/2014/main" id="{DD6FD535-59A7-3488-2759-3BA196211B9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942" y="2367"/>
              <a:ext cx="169" cy="0"/>
            </a:xfrm>
            <a:prstGeom prst="line">
              <a:avLst/>
            </a:pr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23" name="Freeform 30">
              <a:extLst>
                <a:ext uri="{FF2B5EF4-FFF2-40B4-BE49-F238E27FC236}">
                  <a16:creationId xmlns:a16="http://schemas.microsoft.com/office/drawing/2014/main" id="{5ACE2577-2146-0F8F-96B3-9457F47A0D3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1" y="2328"/>
              <a:ext cx="79" cy="77"/>
            </a:xfrm>
            <a:custGeom>
              <a:avLst/>
              <a:gdLst>
                <a:gd name="T0" fmla="*/ 0 w 79"/>
                <a:gd name="T1" fmla="*/ 0 h 77"/>
                <a:gd name="T2" fmla="*/ 79 w 79"/>
                <a:gd name="T3" fmla="*/ 39 h 77"/>
                <a:gd name="T4" fmla="*/ 0 w 79"/>
                <a:gd name="T5" fmla="*/ 77 h 77"/>
                <a:gd name="T6" fmla="*/ 0 w 79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77">
                  <a:moveTo>
                    <a:pt x="0" y="0"/>
                  </a:moveTo>
                  <a:lnTo>
                    <a:pt x="79" y="39"/>
                  </a:lnTo>
                  <a:lnTo>
                    <a:pt x="0" y="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24" name="Freeform 31">
              <a:extLst>
                <a:ext uri="{FF2B5EF4-FFF2-40B4-BE49-F238E27FC236}">
                  <a16:creationId xmlns:a16="http://schemas.microsoft.com/office/drawing/2014/main" id="{02AE25FB-2558-16C8-FCA9-5088B9039FA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8" y="2745"/>
              <a:ext cx="3394" cy="230"/>
            </a:xfrm>
            <a:custGeom>
              <a:avLst/>
              <a:gdLst>
                <a:gd name="T0" fmla="*/ 3394 w 3394"/>
                <a:gd name="T1" fmla="*/ 0 h 230"/>
                <a:gd name="T2" fmla="*/ 3394 w 3394"/>
                <a:gd name="T3" fmla="*/ 230 h 230"/>
                <a:gd name="T4" fmla="*/ 0 w 3394"/>
                <a:gd name="T5" fmla="*/ 230 h 230"/>
                <a:gd name="T6" fmla="*/ 0 w 3394"/>
                <a:gd name="T7" fmla="*/ 58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4" h="230">
                  <a:moveTo>
                    <a:pt x="3394" y="0"/>
                  </a:moveTo>
                  <a:lnTo>
                    <a:pt x="3394" y="230"/>
                  </a:lnTo>
                  <a:lnTo>
                    <a:pt x="0" y="230"/>
                  </a:lnTo>
                  <a:lnTo>
                    <a:pt x="0" y="58"/>
                  </a:lnTo>
                </a:path>
              </a:pathLst>
            </a:cu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25" name="Freeform 32">
              <a:extLst>
                <a:ext uri="{FF2B5EF4-FFF2-40B4-BE49-F238E27FC236}">
                  <a16:creationId xmlns:a16="http://schemas.microsoft.com/office/drawing/2014/main" id="{96C3C9ED-E715-CB67-FCF1-4456AC7828B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9" y="2745"/>
              <a:ext cx="78" cy="76"/>
            </a:xfrm>
            <a:custGeom>
              <a:avLst/>
              <a:gdLst>
                <a:gd name="T0" fmla="*/ 75 w 150"/>
                <a:gd name="T1" fmla="*/ 0 h 150"/>
                <a:gd name="T2" fmla="*/ 150 w 150"/>
                <a:gd name="T3" fmla="*/ 150 h 150"/>
                <a:gd name="T4" fmla="*/ 0 w 150"/>
                <a:gd name="T5" fmla="*/ 150 h 150"/>
                <a:gd name="T6" fmla="*/ 75 w 150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" h="150">
                  <a:moveTo>
                    <a:pt x="75" y="0"/>
                  </a:moveTo>
                  <a:lnTo>
                    <a:pt x="150" y="150"/>
                  </a:lnTo>
                  <a:cubicBezTo>
                    <a:pt x="103" y="126"/>
                    <a:pt x="47" y="126"/>
                    <a:pt x="0" y="150"/>
                  </a:cubicBezTo>
                  <a:lnTo>
                    <a:pt x="7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28" name="Line 33">
              <a:extLst>
                <a:ext uri="{FF2B5EF4-FFF2-40B4-BE49-F238E27FC236}">
                  <a16:creationId xmlns:a16="http://schemas.microsoft.com/office/drawing/2014/main" id="{DFB6BED9-15D2-60D5-8BDF-F753A5EE5C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125" y="2369"/>
              <a:ext cx="371" cy="6"/>
            </a:xfrm>
            <a:prstGeom prst="line">
              <a:avLst/>
            </a:pr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29" name="Freeform 34">
              <a:extLst>
                <a:ext uri="{FF2B5EF4-FFF2-40B4-BE49-F238E27FC236}">
                  <a16:creationId xmlns:a16="http://schemas.microsoft.com/office/drawing/2014/main" id="{F65B99A4-C341-A3B6-751A-05537DDA91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85" y="2337"/>
              <a:ext cx="79" cy="76"/>
            </a:xfrm>
            <a:custGeom>
              <a:avLst/>
              <a:gdLst>
                <a:gd name="T0" fmla="*/ 1 w 79"/>
                <a:gd name="T1" fmla="*/ 0 h 76"/>
                <a:gd name="T2" fmla="*/ 79 w 79"/>
                <a:gd name="T3" fmla="*/ 39 h 76"/>
                <a:gd name="T4" fmla="*/ 0 w 79"/>
                <a:gd name="T5" fmla="*/ 76 h 76"/>
                <a:gd name="T6" fmla="*/ 1 w 79"/>
                <a:gd name="T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76">
                  <a:moveTo>
                    <a:pt x="1" y="0"/>
                  </a:moveTo>
                  <a:lnTo>
                    <a:pt x="79" y="39"/>
                  </a:lnTo>
                  <a:lnTo>
                    <a:pt x="0" y="7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30" name="Line 35">
              <a:extLst>
                <a:ext uri="{FF2B5EF4-FFF2-40B4-BE49-F238E27FC236}">
                  <a16:creationId xmlns:a16="http://schemas.microsoft.com/office/drawing/2014/main" id="{4C941B0B-7725-1FA1-C35E-7A8A7F3047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58" y="2367"/>
              <a:ext cx="710" cy="0"/>
            </a:xfrm>
            <a:prstGeom prst="line">
              <a:avLst/>
            </a:pr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33" name="Freeform 36">
              <a:extLst>
                <a:ext uri="{FF2B5EF4-FFF2-40B4-BE49-F238E27FC236}">
                  <a16:creationId xmlns:a16="http://schemas.microsoft.com/office/drawing/2014/main" id="{8924B93A-CBD4-2D82-47D4-77D045DDE175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9" y="2328"/>
              <a:ext cx="78" cy="77"/>
            </a:xfrm>
            <a:custGeom>
              <a:avLst/>
              <a:gdLst>
                <a:gd name="T0" fmla="*/ 0 w 78"/>
                <a:gd name="T1" fmla="*/ 0 h 77"/>
                <a:gd name="T2" fmla="*/ 78 w 78"/>
                <a:gd name="T3" fmla="*/ 39 h 77"/>
                <a:gd name="T4" fmla="*/ 0 w 78"/>
                <a:gd name="T5" fmla="*/ 77 h 77"/>
                <a:gd name="T6" fmla="*/ 0 w 78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78" y="39"/>
                  </a:lnTo>
                  <a:lnTo>
                    <a:pt x="0" y="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34" name="Line 37">
              <a:extLst>
                <a:ext uri="{FF2B5EF4-FFF2-40B4-BE49-F238E27FC236}">
                  <a16:creationId xmlns:a16="http://schemas.microsoft.com/office/drawing/2014/main" id="{5932F32A-E748-35B7-7675-46978CEBC26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299" y="2126"/>
              <a:ext cx="0" cy="241"/>
            </a:xfrm>
            <a:prstGeom prst="line">
              <a:avLst/>
            </a:pr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35" name="Freeform 38">
              <a:extLst>
                <a:ext uri="{FF2B5EF4-FFF2-40B4-BE49-F238E27FC236}">
                  <a16:creationId xmlns:a16="http://schemas.microsoft.com/office/drawing/2014/main" id="{4B9FE52B-CA42-ED89-A5DB-25808A5AB56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0" y="2059"/>
              <a:ext cx="78" cy="76"/>
            </a:xfrm>
            <a:custGeom>
              <a:avLst/>
              <a:gdLst>
                <a:gd name="T0" fmla="*/ 0 w 78"/>
                <a:gd name="T1" fmla="*/ 76 h 76"/>
                <a:gd name="T2" fmla="*/ 39 w 78"/>
                <a:gd name="T3" fmla="*/ 0 h 76"/>
                <a:gd name="T4" fmla="*/ 78 w 78"/>
                <a:gd name="T5" fmla="*/ 76 h 76"/>
                <a:gd name="T6" fmla="*/ 0 w 78"/>
                <a:gd name="T7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6">
                  <a:moveTo>
                    <a:pt x="0" y="76"/>
                  </a:moveTo>
                  <a:lnTo>
                    <a:pt x="39" y="0"/>
                  </a:lnTo>
                  <a:lnTo>
                    <a:pt x="78" y="76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38" name="Freeform 39">
              <a:extLst>
                <a:ext uri="{FF2B5EF4-FFF2-40B4-BE49-F238E27FC236}">
                  <a16:creationId xmlns:a16="http://schemas.microsoft.com/office/drawing/2014/main" id="{023B16FB-9466-EF11-AA7D-F27BEB402E9C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3" y="1873"/>
              <a:ext cx="1016" cy="115"/>
            </a:xfrm>
            <a:custGeom>
              <a:avLst/>
              <a:gdLst>
                <a:gd name="T0" fmla="*/ 1016 w 1016"/>
                <a:gd name="T1" fmla="*/ 115 h 115"/>
                <a:gd name="T2" fmla="*/ 1016 w 1016"/>
                <a:gd name="T3" fmla="*/ 0 h 115"/>
                <a:gd name="T4" fmla="*/ 0 w 1016"/>
                <a:gd name="T5" fmla="*/ 0 h 115"/>
                <a:gd name="T6" fmla="*/ 0 w 1016"/>
                <a:gd name="T7" fmla="*/ 5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6" h="115">
                  <a:moveTo>
                    <a:pt x="1016" y="115"/>
                  </a:moveTo>
                  <a:lnTo>
                    <a:pt x="1016" y="0"/>
                  </a:lnTo>
                  <a:lnTo>
                    <a:pt x="0" y="0"/>
                  </a:lnTo>
                  <a:lnTo>
                    <a:pt x="0" y="57"/>
                  </a:lnTo>
                </a:path>
              </a:pathLst>
            </a:custGeom>
            <a:noFill/>
            <a:ln w="174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39" name="Freeform 40">
              <a:extLst>
                <a:ext uri="{FF2B5EF4-FFF2-40B4-BE49-F238E27FC236}">
                  <a16:creationId xmlns:a16="http://schemas.microsoft.com/office/drawing/2014/main" id="{72B24696-C789-25D4-61AE-30B4870C0D4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4" y="1912"/>
              <a:ext cx="79" cy="76"/>
            </a:xfrm>
            <a:custGeom>
              <a:avLst/>
              <a:gdLst>
                <a:gd name="T0" fmla="*/ 75 w 151"/>
                <a:gd name="T1" fmla="*/ 150 h 150"/>
                <a:gd name="T2" fmla="*/ 0 w 151"/>
                <a:gd name="T3" fmla="*/ 0 h 150"/>
                <a:gd name="T4" fmla="*/ 151 w 151"/>
                <a:gd name="T5" fmla="*/ 0 h 150"/>
                <a:gd name="T6" fmla="*/ 75 w 151"/>
                <a:gd name="T7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1" h="150">
                  <a:moveTo>
                    <a:pt x="75" y="150"/>
                  </a:moveTo>
                  <a:lnTo>
                    <a:pt x="0" y="0"/>
                  </a:lnTo>
                  <a:cubicBezTo>
                    <a:pt x="48" y="23"/>
                    <a:pt x="103" y="23"/>
                    <a:pt x="151" y="0"/>
                  </a:cubicBezTo>
                  <a:lnTo>
                    <a:pt x="75" y="15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4294" tIns="32147" rIns="64294" bIns="32147" numCol="1" anchor="t" anchorCtr="0" compatLnSpc="1">
              <a:prstTxWarp prst="textNoShape">
                <a:avLst/>
              </a:prstTxWarp>
            </a:bodyPr>
            <a:lstStyle/>
            <a:p>
              <a:pPr defTabSz="914289">
                <a:defRPr/>
              </a:pPr>
              <a:endParaRPr lang="nl-BE">
                <a:solidFill>
                  <a:prstClr val="black"/>
                </a:solidFill>
                <a:latin typeface="Arial"/>
              </a:endParaRPr>
            </a:p>
          </p:txBody>
        </p:sp>
      </p:grpSp>
      <p:grpSp>
        <p:nvGrpSpPr>
          <p:cNvPr id="2" name="Group 4">
            <a:extLst>
              <a:ext uri="{FF2B5EF4-FFF2-40B4-BE49-F238E27FC236}">
                <a16:creationId xmlns:a16="http://schemas.microsoft.com/office/drawing/2014/main" id="{71C1811A-48CE-203A-42E6-541BE2E1264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846513" y="1414463"/>
            <a:ext cx="1879600" cy="1593851"/>
            <a:chOff x="2423" y="891"/>
            <a:chExt cx="1184" cy="1004"/>
          </a:xfrm>
        </p:grpSpPr>
        <p:pic>
          <p:nvPicPr>
            <p:cNvPr id="1029" name="Picture 5">
              <a:extLst>
                <a:ext uri="{FF2B5EF4-FFF2-40B4-BE49-F238E27FC236}">
                  <a16:creationId xmlns:a16="http://schemas.microsoft.com/office/drawing/2014/main" id="{6EF2AD15-8690-E396-0661-60145EBB74F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3" y="891"/>
              <a:ext cx="1032" cy="1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0" name="Picture 6">
              <a:extLst>
                <a:ext uri="{FF2B5EF4-FFF2-40B4-BE49-F238E27FC236}">
                  <a16:creationId xmlns:a16="http://schemas.microsoft.com/office/drawing/2014/main" id="{490D06BE-6906-A35A-0EDF-408369FF30F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3" y="891"/>
              <a:ext cx="1032" cy="1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Oval 7">
              <a:extLst>
                <a:ext uri="{FF2B5EF4-FFF2-40B4-BE49-F238E27FC236}">
                  <a16:creationId xmlns:a16="http://schemas.microsoft.com/office/drawing/2014/main" id="{45085C2F-78C5-0F64-0F20-A6B03AC01D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50" y="911"/>
              <a:ext cx="968" cy="938"/>
            </a:xfrm>
            <a:prstGeom prst="ellipse">
              <a:avLst/>
            </a:prstGeom>
            <a:solidFill>
              <a:srgbClr val="92D05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BE"/>
            </a:p>
          </p:txBody>
        </p:sp>
        <p:sp>
          <p:nvSpPr>
            <p:cNvPr id="33" name="Oval 8">
              <a:extLst>
                <a:ext uri="{FF2B5EF4-FFF2-40B4-BE49-F238E27FC236}">
                  <a16:creationId xmlns:a16="http://schemas.microsoft.com/office/drawing/2014/main" id="{26FD129F-04BC-3B07-65A0-CBB6AE7221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50" y="911"/>
              <a:ext cx="968" cy="938"/>
            </a:xfrm>
            <a:prstGeom prst="ellipse">
              <a:avLst/>
            </a:prstGeom>
            <a:noFill/>
            <a:ln w="7938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BE"/>
            </a:p>
          </p:txBody>
        </p:sp>
        <p:pic>
          <p:nvPicPr>
            <p:cNvPr id="1033" name="Picture 9">
              <a:extLst>
                <a:ext uri="{FF2B5EF4-FFF2-40B4-BE49-F238E27FC236}">
                  <a16:creationId xmlns:a16="http://schemas.microsoft.com/office/drawing/2014/main" id="{67A156D3-8F47-5B20-594B-2D77DF8991A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2" y="982"/>
              <a:ext cx="854" cy="8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4" name="Picture 10">
              <a:extLst>
                <a:ext uri="{FF2B5EF4-FFF2-40B4-BE49-F238E27FC236}">
                  <a16:creationId xmlns:a16="http://schemas.microsoft.com/office/drawing/2014/main" id="{1DA3CAA1-0E3E-3108-09D6-00E392A261B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2" y="982"/>
              <a:ext cx="854" cy="8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Oval 11">
              <a:extLst>
                <a:ext uri="{FF2B5EF4-FFF2-40B4-BE49-F238E27FC236}">
                  <a16:creationId xmlns:a16="http://schemas.microsoft.com/office/drawing/2014/main" id="{6B1638BC-6126-1CEE-E7CB-A5F72019A7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38" y="997"/>
              <a:ext cx="792" cy="766"/>
            </a:xfrm>
            <a:prstGeom prst="ellipse">
              <a:avLst/>
            </a:prstGeom>
            <a:solidFill>
              <a:srgbClr val="FF33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BE"/>
            </a:p>
          </p:txBody>
        </p:sp>
        <p:pic>
          <p:nvPicPr>
            <p:cNvPr id="1036" name="Picture 12">
              <a:extLst>
                <a:ext uri="{FF2B5EF4-FFF2-40B4-BE49-F238E27FC236}">
                  <a16:creationId xmlns:a16="http://schemas.microsoft.com/office/drawing/2014/main" id="{66D31972-22CF-2E50-715F-85547D1B237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1" y="1068"/>
              <a:ext cx="676" cy="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7" name="Picture 13">
              <a:extLst>
                <a:ext uri="{FF2B5EF4-FFF2-40B4-BE49-F238E27FC236}">
                  <a16:creationId xmlns:a16="http://schemas.microsoft.com/office/drawing/2014/main" id="{7333B019-E7B4-CA31-D349-257E0A9EDC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1" y="1068"/>
              <a:ext cx="676" cy="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" name="Oval 14">
              <a:extLst>
                <a:ext uri="{FF2B5EF4-FFF2-40B4-BE49-F238E27FC236}">
                  <a16:creationId xmlns:a16="http://schemas.microsoft.com/office/drawing/2014/main" id="{E6B28646-FDEA-2222-8D0B-F17CED2930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9" y="1084"/>
              <a:ext cx="610" cy="591"/>
            </a:xfrm>
            <a:prstGeom prst="ellipse">
              <a:avLst/>
            </a:prstGeom>
            <a:solidFill>
              <a:srgbClr val="0064C8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BE"/>
            </a:p>
          </p:txBody>
        </p:sp>
        <p:sp>
          <p:nvSpPr>
            <p:cNvPr id="41" name="Rectangle 20">
              <a:extLst>
                <a:ext uri="{FF2B5EF4-FFF2-40B4-BE49-F238E27FC236}">
                  <a16:creationId xmlns:a16="http://schemas.microsoft.com/office/drawing/2014/main" id="{021F0C70-B1DA-3364-FFFA-8A81916D64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7" y="1137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BE" altLang="en-B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4" name="Rectangle 23">
              <a:extLst>
                <a:ext uri="{FF2B5EF4-FFF2-40B4-BE49-F238E27FC236}">
                  <a16:creationId xmlns:a16="http://schemas.microsoft.com/office/drawing/2014/main" id="{8DDA9E25-540F-9331-1695-95076BBA4E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7" y="1335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BE" altLang="en-B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46" name="Titel 1">
            <a:extLst>
              <a:ext uri="{FF2B5EF4-FFF2-40B4-BE49-F238E27FC236}">
                <a16:creationId xmlns:a16="http://schemas.microsoft.com/office/drawing/2014/main" id="{8A6B1678-CB36-02FF-ED5A-275666566CFC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aerobic </a:t>
            </a:r>
            <a:r>
              <a:rPr kumimoji="0" lang="nl-BE" sz="2800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granular</a:t>
            </a:r>
            <a:r>
              <a:rPr kumimoji="0" lang="nl-BE" sz="2800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 </a:t>
            </a:r>
            <a:r>
              <a:rPr kumimoji="0" lang="nl-BE" sz="2800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sludge</a:t>
            </a:r>
            <a:endParaRPr kumimoji="0" lang="nl-BE" sz="2800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BA1BADDA-0C31-3F71-FE0B-9465E9291AC5}"/>
              </a:ext>
            </a:extLst>
          </p:cNvPr>
          <p:cNvSpPr txBox="1">
            <a:spLocks/>
          </p:cNvSpPr>
          <p:nvPr/>
        </p:nvSpPr>
        <p:spPr>
          <a:xfrm>
            <a:off x="880997" y="3490053"/>
            <a:ext cx="5860545" cy="43750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36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00113" indent="-45878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1450" indent="-54133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00325" indent="-1158875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8" defTabSz="914289">
              <a:lnSpc>
                <a:spcPct val="100000"/>
              </a:lnSpc>
              <a:defRPr/>
            </a:pPr>
            <a:r>
              <a:rPr lang="nl-BE" sz="1969" dirty="0">
                <a:solidFill>
                  <a:prstClr val="black"/>
                </a:solidFill>
                <a:latin typeface="Arial"/>
                <a:sym typeface="Symbol" panose="05050102010706020507" pitchFamily="18" charset="2"/>
              </a:rPr>
              <a:t> fast separation from purified effluent</a:t>
            </a:r>
            <a:endParaRPr lang="nl-BE" sz="1969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72191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853"/>
    </mc:Choice>
    <mc:Fallback xmlns="">
      <p:transition spd="slow" advTm="19853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7B659B1-D318-2C5D-6A14-8D29213E4AD1}"/>
              </a:ext>
            </a:extLst>
          </p:cNvPr>
          <p:cNvSpPr txBox="1"/>
          <p:nvPr/>
        </p:nvSpPr>
        <p:spPr>
          <a:xfrm>
            <a:off x="304060" y="154381"/>
            <a:ext cx="9709952" cy="676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sz="3797" u="sng" cap="all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outline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C894A79-58A4-8BFB-7162-6AF479977D1A}"/>
              </a:ext>
            </a:extLst>
          </p:cNvPr>
          <p:cNvSpPr txBox="1"/>
          <p:nvPr/>
        </p:nvSpPr>
        <p:spPr>
          <a:xfrm>
            <a:off x="304059" y="950087"/>
            <a:ext cx="10155173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Aerobic granular sludge (reactors)</a:t>
            </a:r>
          </a:p>
        </p:txBody>
      </p:sp>
      <p:pic>
        <p:nvPicPr>
          <p:cNvPr id="3" name="Picture 2" descr="A book cover with text and brown bubbles&#10;&#10;Description automatically generated with medium confidence">
            <a:extLst>
              <a:ext uri="{FF2B5EF4-FFF2-40B4-BE49-F238E27FC236}">
                <a16:creationId xmlns:a16="http://schemas.microsoft.com/office/drawing/2014/main" id="{703DDFC3-76EA-666A-80D1-7B162DF6EC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9989" y="3094141"/>
            <a:ext cx="1873928" cy="24382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09F266B-9A12-CC60-A7CB-3873F2D48E5B}"/>
              </a:ext>
            </a:extLst>
          </p:cNvPr>
          <p:cNvSpPr txBox="1"/>
          <p:nvPr/>
        </p:nvSpPr>
        <p:spPr>
          <a:xfrm>
            <a:off x="9584688" y="5535883"/>
            <a:ext cx="25196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Sections 11.3, 11.4 and extra’s</a:t>
            </a:r>
          </a:p>
        </p:txBody>
      </p:sp>
    </p:spTree>
    <p:extLst>
      <p:ext uri="{BB962C8B-B14F-4D97-AF65-F5344CB8AC3E}">
        <p14:creationId xmlns:p14="http://schemas.microsoft.com/office/powerpoint/2010/main" val="1060787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81"/>
    </mc:Choice>
    <mc:Fallback xmlns="">
      <p:transition spd="slow" advTm="7481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5A2981-51B9-A9FE-C4B8-84E991B77D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B077288E-5361-32DD-3870-75A963037CE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9720" t="67669"/>
          <a:stretch/>
        </p:blipFill>
        <p:spPr>
          <a:xfrm>
            <a:off x="1220305" y="4113279"/>
            <a:ext cx="1940381" cy="1569748"/>
          </a:xfrm>
          <a:prstGeom prst="rect">
            <a:avLst/>
          </a:prstGeom>
        </p:spPr>
      </p:pic>
      <p:sp>
        <p:nvSpPr>
          <p:cNvPr id="23" name="Content Placeholder 5">
            <a:extLst>
              <a:ext uri="{FF2B5EF4-FFF2-40B4-BE49-F238E27FC236}">
                <a16:creationId xmlns:a16="http://schemas.microsoft.com/office/drawing/2014/main" id="{C267162C-12C6-24F2-B864-458DB0D06BDB}"/>
              </a:ext>
            </a:extLst>
          </p:cNvPr>
          <p:cNvSpPr txBox="1">
            <a:spLocks/>
          </p:cNvSpPr>
          <p:nvPr/>
        </p:nvSpPr>
        <p:spPr>
          <a:xfrm>
            <a:off x="541796" y="702927"/>
            <a:ext cx="5666941" cy="69668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36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00113" indent="-45878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1450" indent="-54133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00325" indent="-1158875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2569" indent="-401822" defTabSz="914289">
              <a:lnSpc>
                <a:spcPct val="100000"/>
              </a:lnSpc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r>
              <a:rPr lang="nl-BE" sz="1969" dirty="0">
                <a:solidFill>
                  <a:prstClr val="black"/>
                </a:solidFill>
                <a:latin typeface="Arial"/>
              </a:rPr>
              <a:t>Removal of C, N, P, </a:t>
            </a:r>
          </a:p>
          <a:p>
            <a:pPr marL="60748" defTabSz="914289">
              <a:lnSpc>
                <a:spcPct val="100000"/>
              </a:lnSpc>
              <a:defRPr/>
            </a:pPr>
            <a:r>
              <a:rPr lang="nl-BE" sz="1969" dirty="0">
                <a:solidFill>
                  <a:prstClr val="black"/>
                </a:solidFill>
                <a:latin typeface="Arial"/>
              </a:rPr>
              <a:t>      in different zones of a single </a:t>
            </a:r>
            <a:r>
              <a:rPr lang="nl-BE" sz="1969" dirty="0" err="1">
                <a:solidFill>
                  <a:prstClr val="black"/>
                </a:solidFill>
                <a:latin typeface="Arial"/>
              </a:rPr>
              <a:t>granule</a:t>
            </a:r>
            <a:endParaRPr lang="nl-BE" sz="1969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24" name="Content Placeholder 5">
            <a:extLst>
              <a:ext uri="{FF2B5EF4-FFF2-40B4-BE49-F238E27FC236}">
                <a16:creationId xmlns:a16="http://schemas.microsoft.com/office/drawing/2014/main" id="{DEC56201-7C95-60CF-2736-1BE16E09AE1F}"/>
              </a:ext>
            </a:extLst>
          </p:cNvPr>
          <p:cNvSpPr txBox="1">
            <a:spLocks/>
          </p:cNvSpPr>
          <p:nvPr/>
        </p:nvSpPr>
        <p:spPr>
          <a:xfrm>
            <a:off x="404469" y="3154638"/>
            <a:ext cx="4076375" cy="32572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36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00113" indent="-45878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1450" indent="-54133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00325" indent="-1158875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2569" indent="-401822" defTabSz="914289">
              <a:lnSpc>
                <a:spcPct val="100000"/>
              </a:lnSpc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r>
              <a:rPr lang="nl-BE" sz="1969" dirty="0" err="1">
                <a:solidFill>
                  <a:prstClr val="black"/>
                </a:solidFill>
                <a:latin typeface="Arial"/>
              </a:rPr>
              <a:t>Bacteria</a:t>
            </a:r>
            <a:r>
              <a:rPr lang="nl-BE" sz="1969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1969" dirty="0" err="1">
                <a:solidFill>
                  <a:prstClr val="black"/>
                </a:solidFill>
                <a:latin typeface="Arial"/>
              </a:rPr>
              <a:t>grow</a:t>
            </a:r>
            <a:r>
              <a:rPr lang="nl-BE" sz="1969" dirty="0">
                <a:solidFill>
                  <a:prstClr val="black"/>
                </a:solidFill>
                <a:latin typeface="Arial"/>
              </a:rPr>
              <a:t> in </a:t>
            </a:r>
            <a:r>
              <a:rPr lang="nl-BE" sz="1969" dirty="0" err="1">
                <a:solidFill>
                  <a:prstClr val="black"/>
                </a:solidFill>
                <a:latin typeface="Arial"/>
              </a:rPr>
              <a:t>granules</a:t>
            </a:r>
            <a:endParaRPr lang="nl-BE" sz="1969" dirty="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54A6376A-2572-B32B-EBA3-61644B5C3F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984" y="1469263"/>
            <a:ext cx="3659077" cy="1392188"/>
          </a:xfrm>
          <a:prstGeom prst="rect">
            <a:avLst/>
          </a:prstGeom>
        </p:spPr>
      </p:pic>
      <p:grpSp>
        <p:nvGrpSpPr>
          <p:cNvPr id="2" name="Group 4">
            <a:extLst>
              <a:ext uri="{FF2B5EF4-FFF2-40B4-BE49-F238E27FC236}">
                <a16:creationId xmlns:a16="http://schemas.microsoft.com/office/drawing/2014/main" id="{8D1A3B79-17DD-8511-8750-9BF0A74D8AB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846513" y="1414463"/>
            <a:ext cx="1879600" cy="1593851"/>
            <a:chOff x="2423" y="891"/>
            <a:chExt cx="1184" cy="1004"/>
          </a:xfrm>
        </p:grpSpPr>
        <p:pic>
          <p:nvPicPr>
            <p:cNvPr id="1029" name="Picture 5">
              <a:extLst>
                <a:ext uri="{FF2B5EF4-FFF2-40B4-BE49-F238E27FC236}">
                  <a16:creationId xmlns:a16="http://schemas.microsoft.com/office/drawing/2014/main" id="{4983A40F-27D8-1B23-3C87-A659336BE11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3" y="891"/>
              <a:ext cx="1032" cy="1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0" name="Picture 6">
              <a:extLst>
                <a:ext uri="{FF2B5EF4-FFF2-40B4-BE49-F238E27FC236}">
                  <a16:creationId xmlns:a16="http://schemas.microsoft.com/office/drawing/2014/main" id="{3BFAC451-4671-27E7-95C5-E1E94DD5D0D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3" y="891"/>
              <a:ext cx="1032" cy="1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Oval 7">
              <a:extLst>
                <a:ext uri="{FF2B5EF4-FFF2-40B4-BE49-F238E27FC236}">
                  <a16:creationId xmlns:a16="http://schemas.microsoft.com/office/drawing/2014/main" id="{C572191E-DDE6-DB80-752D-241A4DB3F3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50" y="911"/>
              <a:ext cx="968" cy="938"/>
            </a:xfrm>
            <a:prstGeom prst="ellipse">
              <a:avLst/>
            </a:prstGeom>
            <a:solidFill>
              <a:srgbClr val="92D05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BE"/>
            </a:p>
          </p:txBody>
        </p:sp>
        <p:sp>
          <p:nvSpPr>
            <p:cNvPr id="33" name="Oval 8">
              <a:extLst>
                <a:ext uri="{FF2B5EF4-FFF2-40B4-BE49-F238E27FC236}">
                  <a16:creationId xmlns:a16="http://schemas.microsoft.com/office/drawing/2014/main" id="{60419EBF-9972-29AD-E886-F8EC9CEB28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50" y="911"/>
              <a:ext cx="968" cy="938"/>
            </a:xfrm>
            <a:prstGeom prst="ellipse">
              <a:avLst/>
            </a:prstGeom>
            <a:noFill/>
            <a:ln w="7938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BE"/>
            </a:p>
          </p:txBody>
        </p:sp>
        <p:pic>
          <p:nvPicPr>
            <p:cNvPr id="1033" name="Picture 9">
              <a:extLst>
                <a:ext uri="{FF2B5EF4-FFF2-40B4-BE49-F238E27FC236}">
                  <a16:creationId xmlns:a16="http://schemas.microsoft.com/office/drawing/2014/main" id="{70534426-D61E-05F6-4BEF-490E87096DF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2" y="982"/>
              <a:ext cx="854" cy="8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4" name="Picture 10">
              <a:extLst>
                <a:ext uri="{FF2B5EF4-FFF2-40B4-BE49-F238E27FC236}">
                  <a16:creationId xmlns:a16="http://schemas.microsoft.com/office/drawing/2014/main" id="{D444F07B-2E8F-EF0F-48BA-2A719CAEB0F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2" y="982"/>
              <a:ext cx="854" cy="8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Oval 11">
              <a:extLst>
                <a:ext uri="{FF2B5EF4-FFF2-40B4-BE49-F238E27FC236}">
                  <a16:creationId xmlns:a16="http://schemas.microsoft.com/office/drawing/2014/main" id="{DEF5B7CB-100D-D69C-80A2-935C3B7BA5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38" y="997"/>
              <a:ext cx="792" cy="766"/>
            </a:xfrm>
            <a:prstGeom prst="ellipse">
              <a:avLst/>
            </a:prstGeom>
            <a:solidFill>
              <a:srgbClr val="FF33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BE"/>
            </a:p>
          </p:txBody>
        </p:sp>
        <p:pic>
          <p:nvPicPr>
            <p:cNvPr id="1036" name="Picture 12">
              <a:extLst>
                <a:ext uri="{FF2B5EF4-FFF2-40B4-BE49-F238E27FC236}">
                  <a16:creationId xmlns:a16="http://schemas.microsoft.com/office/drawing/2014/main" id="{642ADAC8-EBCC-497D-AD05-631CFACC4A7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1" y="1068"/>
              <a:ext cx="676" cy="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7" name="Picture 13">
              <a:extLst>
                <a:ext uri="{FF2B5EF4-FFF2-40B4-BE49-F238E27FC236}">
                  <a16:creationId xmlns:a16="http://schemas.microsoft.com/office/drawing/2014/main" id="{006D5A56-A793-CE4D-58FA-5BB7920075F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1" y="1068"/>
              <a:ext cx="676" cy="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" name="Oval 14">
              <a:extLst>
                <a:ext uri="{FF2B5EF4-FFF2-40B4-BE49-F238E27FC236}">
                  <a16:creationId xmlns:a16="http://schemas.microsoft.com/office/drawing/2014/main" id="{40FB4A7A-026A-8840-A077-24466DB5EF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9" y="1084"/>
              <a:ext cx="610" cy="591"/>
            </a:xfrm>
            <a:prstGeom prst="ellipse">
              <a:avLst/>
            </a:prstGeom>
            <a:solidFill>
              <a:srgbClr val="0064C8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BE"/>
            </a:p>
          </p:txBody>
        </p:sp>
        <p:sp>
          <p:nvSpPr>
            <p:cNvPr id="41" name="Rectangle 20">
              <a:extLst>
                <a:ext uri="{FF2B5EF4-FFF2-40B4-BE49-F238E27FC236}">
                  <a16:creationId xmlns:a16="http://schemas.microsoft.com/office/drawing/2014/main" id="{F4A16328-FB09-DAF6-8A08-3CEEA951C1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7" y="1137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BE" altLang="en-B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4" name="Rectangle 23">
              <a:extLst>
                <a:ext uri="{FF2B5EF4-FFF2-40B4-BE49-F238E27FC236}">
                  <a16:creationId xmlns:a16="http://schemas.microsoft.com/office/drawing/2014/main" id="{90512327-0AA5-2FAF-FF37-7B29E2E00D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7" y="1335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BE" altLang="en-B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9FED5978-486D-6C29-1090-63456FB00636}"/>
              </a:ext>
            </a:extLst>
          </p:cNvPr>
          <p:cNvSpPr txBox="1">
            <a:spLocks/>
          </p:cNvSpPr>
          <p:nvPr/>
        </p:nvSpPr>
        <p:spPr>
          <a:xfrm>
            <a:off x="880997" y="3490053"/>
            <a:ext cx="5860545" cy="43750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36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00113" indent="-45878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1450" indent="-54133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00325" indent="-1158875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8" defTabSz="914289">
              <a:lnSpc>
                <a:spcPct val="100000"/>
              </a:lnSpc>
              <a:defRPr/>
            </a:pPr>
            <a:r>
              <a:rPr lang="nl-BE" sz="1969" dirty="0">
                <a:solidFill>
                  <a:prstClr val="black"/>
                </a:solidFill>
                <a:latin typeface="Arial"/>
                <a:sym typeface="Symbol" panose="05050102010706020507" pitchFamily="18" charset="2"/>
              </a:rPr>
              <a:t> fast separation from purified effluent</a:t>
            </a:r>
            <a:endParaRPr lang="nl-BE" sz="1969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19" name="Titel 1">
            <a:extLst>
              <a:ext uri="{FF2B5EF4-FFF2-40B4-BE49-F238E27FC236}">
                <a16:creationId xmlns:a16="http://schemas.microsoft.com/office/drawing/2014/main" id="{7907F994-73A2-1078-9481-AA6A68967BFB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aerobic </a:t>
            </a:r>
            <a:r>
              <a:rPr kumimoji="0" lang="nl-BE" sz="3797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granular</a:t>
            </a: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 </a:t>
            </a:r>
            <a:r>
              <a:rPr kumimoji="0" lang="nl-BE" sz="3797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sludge</a:t>
            </a: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 reactors</a:t>
            </a:r>
          </a:p>
        </p:txBody>
      </p:sp>
      <p:pic>
        <p:nvPicPr>
          <p:cNvPr id="26" name="Picture 19" descr="http://www.dutchwatersector.com/uploads/2013/12/dws-rhdhv-wwtp-epe-nereda-effluent-770px-1.jpg">
            <a:extLst>
              <a:ext uri="{FF2B5EF4-FFF2-40B4-BE49-F238E27FC236}">
                <a16:creationId xmlns:a16="http://schemas.microsoft.com/office/drawing/2014/main" id="{7D10A41F-6DB6-C372-DE55-5ED5B7F48C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4051" y="1439630"/>
            <a:ext cx="4606603" cy="2160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Content Placeholder 5">
            <a:extLst>
              <a:ext uri="{FF2B5EF4-FFF2-40B4-BE49-F238E27FC236}">
                <a16:creationId xmlns:a16="http://schemas.microsoft.com/office/drawing/2014/main" id="{1F9D9F95-3518-3515-AD42-95D1CB930251}"/>
              </a:ext>
            </a:extLst>
          </p:cNvPr>
          <p:cNvSpPr txBox="1">
            <a:spLocks/>
          </p:cNvSpPr>
          <p:nvPr/>
        </p:nvSpPr>
        <p:spPr>
          <a:xfrm>
            <a:off x="7004051" y="3633519"/>
            <a:ext cx="7005041" cy="114566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36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00113" indent="-45878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1450" indent="-54133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00325" indent="-1158875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7" defTabSz="914289">
              <a:lnSpc>
                <a:spcPct val="100000"/>
              </a:lnSpc>
              <a:defRPr/>
            </a:pPr>
            <a:r>
              <a:rPr lang="nl-BE" sz="2400" dirty="0">
                <a:solidFill>
                  <a:prstClr val="black"/>
                </a:solidFill>
                <a:latin typeface="Arial"/>
                <a:sym typeface="Symbol" panose="05050102010706020507" pitchFamily="18" charset="2"/>
              </a:rPr>
              <a:t> </a:t>
            </a:r>
            <a:r>
              <a:rPr lang="nl-BE" sz="2400" dirty="0">
                <a:solidFill>
                  <a:srgbClr val="0064C8"/>
                </a:solidFill>
                <a:latin typeface="Arial"/>
                <a:sym typeface="Symbol" panose="05050102010706020507" pitchFamily="18" charset="2"/>
              </a:rPr>
              <a:t>C</a:t>
            </a:r>
            <a:r>
              <a:rPr lang="nl-BE" sz="2400" dirty="0">
                <a:solidFill>
                  <a:srgbClr val="0064C8"/>
                </a:solidFill>
                <a:latin typeface="Arial"/>
              </a:rPr>
              <a:t>ompact installations</a:t>
            </a:r>
          </a:p>
          <a:p>
            <a:pPr marL="60748" defTabSz="914289">
              <a:lnSpc>
                <a:spcPct val="100000"/>
              </a:lnSpc>
              <a:defRPr/>
            </a:pPr>
            <a:r>
              <a:rPr lang="nl-BE" sz="2400" dirty="0">
                <a:solidFill>
                  <a:srgbClr val="0064C8"/>
                </a:solidFill>
                <a:latin typeface="Arial"/>
              </a:rPr>
              <a:t>     75% </a:t>
            </a:r>
            <a:r>
              <a:rPr lang="nl-BE" sz="2400" dirty="0" err="1">
                <a:solidFill>
                  <a:srgbClr val="0064C8"/>
                </a:solidFill>
                <a:latin typeface="Arial"/>
              </a:rPr>
              <a:t>less</a:t>
            </a:r>
            <a:r>
              <a:rPr lang="nl-BE" sz="2400" dirty="0">
                <a:solidFill>
                  <a:srgbClr val="0064C8"/>
                </a:solidFill>
                <a:latin typeface="Arial"/>
              </a:rPr>
              <a:t> </a:t>
            </a:r>
            <a:r>
              <a:rPr lang="nl-BE" sz="2400" dirty="0" err="1">
                <a:solidFill>
                  <a:srgbClr val="0064C8"/>
                </a:solidFill>
                <a:latin typeface="Arial"/>
              </a:rPr>
              <a:t>space</a:t>
            </a:r>
            <a:r>
              <a:rPr lang="nl-BE" sz="2400" dirty="0">
                <a:solidFill>
                  <a:srgbClr val="0064C8"/>
                </a:solidFill>
                <a:latin typeface="Arial"/>
              </a:rPr>
              <a:t>     </a:t>
            </a:r>
          </a:p>
        </p:txBody>
      </p:sp>
      <p:sp>
        <p:nvSpPr>
          <p:cNvPr id="36" name="Content Placeholder 5">
            <a:extLst>
              <a:ext uri="{FF2B5EF4-FFF2-40B4-BE49-F238E27FC236}">
                <a16:creationId xmlns:a16="http://schemas.microsoft.com/office/drawing/2014/main" id="{1B2E7237-CEEF-D50E-FF7A-91F32B785F9F}"/>
              </a:ext>
            </a:extLst>
          </p:cNvPr>
          <p:cNvSpPr txBox="1">
            <a:spLocks/>
          </p:cNvSpPr>
          <p:nvPr/>
        </p:nvSpPr>
        <p:spPr>
          <a:xfrm>
            <a:off x="7016659" y="4432069"/>
            <a:ext cx="5174970" cy="114566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36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00113" indent="-45878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1450" indent="-54133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00325" indent="-1158875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7" defTabSz="914289">
              <a:lnSpc>
                <a:spcPct val="100000"/>
              </a:lnSpc>
              <a:defRPr/>
            </a:pPr>
            <a:r>
              <a:rPr lang="nl-BE" sz="2400" dirty="0">
                <a:solidFill>
                  <a:prstClr val="black"/>
                </a:solidFill>
                <a:latin typeface="Arial"/>
                <a:sym typeface="Symbol" panose="05050102010706020507" pitchFamily="18" charset="2"/>
              </a:rPr>
              <a:t> </a:t>
            </a:r>
            <a:r>
              <a:rPr lang="nl-BE" sz="2400" dirty="0">
                <a:solidFill>
                  <a:srgbClr val="0064C8"/>
                </a:solidFill>
                <a:latin typeface="Arial"/>
                <a:sym typeface="Symbol" panose="05050102010706020507" pitchFamily="18" charset="2"/>
              </a:rPr>
              <a:t>Up to 50% less energy use</a:t>
            </a:r>
            <a:endParaRPr lang="nl-BE" sz="2400" dirty="0">
              <a:solidFill>
                <a:srgbClr val="0064C8"/>
              </a:solidFill>
              <a:latin typeface="Arial"/>
            </a:endParaRPr>
          </a:p>
          <a:p>
            <a:pPr marL="462569" indent="-401822" defTabSz="914289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endParaRPr lang="nl-BE" sz="2400" dirty="0">
              <a:solidFill>
                <a:srgbClr val="0064C8"/>
              </a:solidFill>
              <a:latin typeface="Arial"/>
            </a:endParaRPr>
          </a:p>
        </p:txBody>
      </p:sp>
      <p:sp>
        <p:nvSpPr>
          <p:cNvPr id="37" name="Content Placeholder 5">
            <a:extLst>
              <a:ext uri="{FF2B5EF4-FFF2-40B4-BE49-F238E27FC236}">
                <a16:creationId xmlns:a16="http://schemas.microsoft.com/office/drawing/2014/main" id="{F7AC3BA2-A3DB-E8C4-2EFF-8B3F3618344F}"/>
              </a:ext>
            </a:extLst>
          </p:cNvPr>
          <p:cNvSpPr txBox="1">
            <a:spLocks/>
          </p:cNvSpPr>
          <p:nvPr/>
        </p:nvSpPr>
        <p:spPr>
          <a:xfrm>
            <a:off x="7029267" y="4931222"/>
            <a:ext cx="5174970" cy="114566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36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00113" indent="-45878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1450" indent="-541338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00325" indent="-1158875" algn="l" defTabSz="130036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7" defTabSz="914289">
              <a:lnSpc>
                <a:spcPct val="100000"/>
              </a:lnSpc>
              <a:defRPr/>
            </a:pPr>
            <a:r>
              <a:rPr lang="nl-BE" sz="2400" dirty="0">
                <a:solidFill>
                  <a:prstClr val="black"/>
                </a:solidFill>
                <a:latin typeface="Arial"/>
                <a:sym typeface="Symbol" panose="05050102010706020507" pitchFamily="18" charset="2"/>
              </a:rPr>
              <a:t> </a:t>
            </a:r>
            <a:r>
              <a:rPr lang="nl-BE" sz="2400" dirty="0">
                <a:solidFill>
                  <a:srgbClr val="0064C8"/>
                </a:solidFill>
                <a:latin typeface="Arial"/>
                <a:sym typeface="Symbol" panose="05050102010706020507" pitchFamily="18" charset="2"/>
              </a:rPr>
              <a:t>30% less investment costs</a:t>
            </a:r>
            <a:endParaRPr lang="nl-BE" sz="2400" dirty="0">
              <a:solidFill>
                <a:srgbClr val="0064C8"/>
              </a:solidFill>
              <a:latin typeface="Arial"/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BF935015-55D2-15D5-5BA7-5C7D88E89B70}"/>
              </a:ext>
            </a:extLst>
          </p:cNvPr>
          <p:cNvGrpSpPr/>
          <p:nvPr/>
        </p:nvGrpSpPr>
        <p:grpSpPr>
          <a:xfrm>
            <a:off x="4535097" y="6343778"/>
            <a:ext cx="3121806" cy="447110"/>
            <a:chOff x="8844309" y="358006"/>
            <a:chExt cx="3121806" cy="447110"/>
          </a:xfrm>
        </p:grpSpPr>
        <p:grpSp>
          <p:nvGrpSpPr>
            <p:cNvPr id="39" name="组合 2">
              <a:extLst>
                <a:ext uri="{FF2B5EF4-FFF2-40B4-BE49-F238E27FC236}">
                  <a16:creationId xmlns:a16="http://schemas.microsoft.com/office/drawing/2014/main" id="{F2746195-CBD2-9AB1-B4BA-B6E084703E57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42" name="TextBox 15">
                <a:extLst>
                  <a:ext uri="{FF2B5EF4-FFF2-40B4-BE49-F238E27FC236}">
                    <a16:creationId xmlns:a16="http://schemas.microsoft.com/office/drawing/2014/main" id="{DA123500-BF15-48DA-C6C4-6B51D3FE8E5F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43" name="直线连接符 9">
                <a:extLst>
                  <a:ext uri="{FF2B5EF4-FFF2-40B4-BE49-F238E27FC236}">
                    <a16:creationId xmlns:a16="http://schemas.microsoft.com/office/drawing/2014/main" id="{23AEEEA5-72C2-7ADD-E4DD-9CF5B7F078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D71F2002-BEA3-E9CE-9C1A-537966C7908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8726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588"/>
    </mc:Choice>
    <mc:Fallback xmlns="">
      <p:transition spd="slow" advTm="18588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8159" y="2282428"/>
            <a:ext cx="11482382" cy="3119285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nl-BE" sz="4000" dirty="0" err="1"/>
              <a:t>granule</a:t>
            </a:r>
            <a:r>
              <a:rPr lang="nl-BE" sz="4000" dirty="0"/>
              <a:t> </a:t>
            </a:r>
            <a:r>
              <a:rPr lang="nl-BE" sz="4000" dirty="0" err="1"/>
              <a:t>growth</a:t>
            </a:r>
            <a:br>
              <a:rPr lang="nl-BE" sz="4000" dirty="0"/>
            </a:br>
            <a:r>
              <a:rPr lang="nl-BE" sz="4000" dirty="0" err="1"/>
              <a:t>by</a:t>
            </a:r>
            <a:r>
              <a:rPr lang="nl-BE" sz="4000" dirty="0"/>
              <a:t> </a:t>
            </a:r>
            <a:r>
              <a:rPr lang="nl-BE" sz="4000" dirty="0" err="1"/>
              <a:t>avoiding</a:t>
            </a:r>
            <a:r>
              <a:rPr lang="nl-BE" sz="4000" dirty="0"/>
              <a:t> </a:t>
            </a:r>
            <a:r>
              <a:rPr lang="nl-BE" sz="4000" dirty="0" err="1"/>
              <a:t>diffusion</a:t>
            </a:r>
            <a:r>
              <a:rPr lang="nl-BE" sz="4000" dirty="0"/>
              <a:t> </a:t>
            </a:r>
            <a:r>
              <a:rPr lang="nl-BE" sz="4000" dirty="0" err="1"/>
              <a:t>limitation</a:t>
            </a:r>
            <a:endParaRPr lang="nl-BE" sz="4000" dirty="0"/>
          </a:p>
        </p:txBody>
      </p:sp>
    </p:spTree>
    <p:extLst>
      <p:ext uri="{BB962C8B-B14F-4D97-AF65-F5344CB8AC3E}">
        <p14:creationId xmlns:p14="http://schemas.microsoft.com/office/powerpoint/2010/main" val="1078365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62"/>
    </mc:Choice>
    <mc:Fallback xmlns="">
      <p:transition spd="slow" advTm="5362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78F2B4-69D7-2110-AB0D-D11878B617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18FAB-0C94-B350-4E06-4A1AD62206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How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grow</a:t>
            </a:r>
            <a:r>
              <a:rPr lang="nl-BE" dirty="0"/>
              <a:t> </a:t>
            </a:r>
            <a:r>
              <a:rPr lang="nl-BE" dirty="0" err="1"/>
              <a:t>granules</a:t>
            </a:r>
            <a:r>
              <a:rPr lang="nl-BE" dirty="0"/>
              <a:t>?</a:t>
            </a:r>
            <a:br>
              <a:rPr lang="nl-BE" dirty="0"/>
            </a:br>
            <a:endParaRPr lang="nl-B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8781E8-DD46-70BE-BECA-A33D714218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8062" y="839787"/>
            <a:ext cx="11038764" cy="2898776"/>
          </a:xfrm>
        </p:spPr>
        <p:txBody>
          <a:bodyPr>
            <a:noAutofit/>
          </a:bodyPr>
          <a:lstStyle/>
          <a:p>
            <a:pPr>
              <a:spcAft>
                <a:spcPts val="422"/>
              </a:spcAft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sz="2531" dirty="0"/>
              <a:t>Make sure that diffusion is not limiting!</a:t>
            </a:r>
          </a:p>
          <a:p>
            <a:pPr marL="60748" indent="0">
              <a:spcAft>
                <a:spcPts val="422"/>
              </a:spcAft>
              <a:buNone/>
            </a:pPr>
            <a:endParaRPr lang="nl-BE" sz="1969" dirty="0">
              <a:sym typeface="Wingdings" panose="05000000000000000000" pitchFamily="2" charset="2"/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250" dirty="0"/>
          </a:p>
          <a:p>
            <a:pPr marL="60748" indent="0">
              <a:spcAft>
                <a:spcPts val="422"/>
              </a:spcAft>
              <a:buNone/>
            </a:pPr>
            <a:endParaRPr lang="nl-BE" sz="2250" dirty="0">
              <a:solidFill>
                <a:srgbClr val="FF0000"/>
              </a:solidFill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250" dirty="0"/>
          </a:p>
          <a:p>
            <a:pPr marL="60748" indent="0">
              <a:spcAft>
                <a:spcPts val="422"/>
              </a:spcAft>
              <a:buNone/>
            </a:pPr>
            <a:r>
              <a:rPr lang="nl-BE" sz="2250" dirty="0">
                <a:sym typeface="Wingdings" panose="05000000000000000000" pitchFamily="2" charset="2"/>
              </a:rPr>
              <a:t>     </a:t>
            </a: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250" dirty="0"/>
          </a:p>
        </p:txBody>
      </p:sp>
      <p:pic>
        <p:nvPicPr>
          <p:cNvPr id="9" name="Afbeelding 9">
            <a:extLst>
              <a:ext uri="{FF2B5EF4-FFF2-40B4-BE49-F238E27FC236}">
                <a16:creationId xmlns:a16="http://schemas.microsoft.com/office/drawing/2014/main" id="{BC162E45-10A6-64CF-05E9-6F633BE6E6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6545" y="1670399"/>
            <a:ext cx="4177192" cy="4246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150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024"/>
    </mc:Choice>
    <mc:Fallback xmlns="">
      <p:transition spd="slow" advTm="130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355BFD-B0DD-2E4D-9F22-11CCCBB892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B6471-DA86-BDAB-7ED3-99E697956C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094" y="177188"/>
            <a:ext cx="11707905" cy="607284"/>
          </a:xfrm>
        </p:spPr>
        <p:txBody>
          <a:bodyPr/>
          <a:lstStyle/>
          <a:p>
            <a:r>
              <a:rPr lang="nl-BE" dirty="0"/>
              <a:t>Effect of </a:t>
            </a:r>
            <a:r>
              <a:rPr lang="nl-BE" dirty="0" err="1"/>
              <a:t>diffusion</a:t>
            </a:r>
            <a:endParaRPr lang="nl-BE" dirty="0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D38BDCCB-EEC1-3364-9F07-AE71BA88349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35" t="577"/>
          <a:stretch/>
        </p:blipFill>
        <p:spPr>
          <a:xfrm>
            <a:off x="830833" y="964018"/>
            <a:ext cx="2532690" cy="2607469"/>
          </a:xfrm>
          <a:prstGeom prst="rect">
            <a:avLst/>
          </a:prstGeom>
        </p:spPr>
      </p:pic>
      <p:sp>
        <p:nvSpPr>
          <p:cNvPr id="11" name="Tekstvak 10">
            <a:extLst>
              <a:ext uri="{FF2B5EF4-FFF2-40B4-BE49-F238E27FC236}">
                <a16:creationId xmlns:a16="http://schemas.microsoft.com/office/drawing/2014/main" id="{D4C2CC05-6249-CF61-9423-CB29674D3702}"/>
              </a:ext>
            </a:extLst>
          </p:cNvPr>
          <p:cNvSpPr txBox="1"/>
          <p:nvPr/>
        </p:nvSpPr>
        <p:spPr>
          <a:xfrm>
            <a:off x="1090529" y="3581717"/>
            <a:ext cx="2060179" cy="469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289">
              <a:lnSpc>
                <a:spcPct val="120000"/>
              </a:lnSpc>
            </a:pPr>
            <a:r>
              <a:rPr lang="nl-BE" sz="2250" dirty="0" err="1">
                <a:solidFill>
                  <a:prstClr val="black"/>
                </a:solidFill>
                <a:latin typeface="Arial"/>
              </a:rPr>
              <a:t>Bulking</a:t>
            </a:r>
            <a:r>
              <a:rPr lang="nl-BE" sz="2250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2250" dirty="0" err="1">
                <a:solidFill>
                  <a:prstClr val="black"/>
                </a:solidFill>
                <a:latin typeface="Arial"/>
              </a:rPr>
              <a:t>sludge</a:t>
            </a:r>
            <a:endParaRPr lang="nl-BE" sz="2250" dirty="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14" name="Afbeelding 8">
            <a:extLst>
              <a:ext uri="{FF2B5EF4-FFF2-40B4-BE49-F238E27FC236}">
                <a16:creationId xmlns:a16="http://schemas.microsoft.com/office/drawing/2014/main" id="{32EDD627-0896-AA8A-3BD8-940002CF04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2070" y="966092"/>
            <a:ext cx="2580970" cy="2607469"/>
          </a:xfrm>
          <a:prstGeom prst="rect">
            <a:avLst/>
          </a:prstGeom>
        </p:spPr>
      </p:pic>
      <p:sp>
        <p:nvSpPr>
          <p:cNvPr id="15" name="Tekstvak 11">
            <a:extLst>
              <a:ext uri="{FF2B5EF4-FFF2-40B4-BE49-F238E27FC236}">
                <a16:creationId xmlns:a16="http://schemas.microsoft.com/office/drawing/2014/main" id="{E4042353-8A81-C365-2277-C6350E15775E}"/>
              </a:ext>
            </a:extLst>
          </p:cNvPr>
          <p:cNvSpPr txBox="1"/>
          <p:nvPr/>
        </p:nvSpPr>
        <p:spPr>
          <a:xfrm>
            <a:off x="3991321" y="3602847"/>
            <a:ext cx="2589170" cy="469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289">
              <a:lnSpc>
                <a:spcPct val="120000"/>
              </a:lnSpc>
            </a:pPr>
            <a:r>
              <a:rPr lang="nl-BE" sz="2250" dirty="0" err="1">
                <a:solidFill>
                  <a:srgbClr val="0064C8"/>
                </a:solidFill>
                <a:latin typeface="Arial"/>
              </a:rPr>
              <a:t>Flocculated</a:t>
            </a:r>
            <a:r>
              <a:rPr lang="nl-BE" sz="2250" dirty="0">
                <a:solidFill>
                  <a:srgbClr val="0064C8"/>
                </a:solidFill>
                <a:latin typeface="Arial"/>
              </a:rPr>
              <a:t> </a:t>
            </a:r>
            <a:r>
              <a:rPr lang="nl-BE" sz="2250" dirty="0" err="1">
                <a:solidFill>
                  <a:srgbClr val="0064C8"/>
                </a:solidFill>
                <a:latin typeface="Arial"/>
              </a:rPr>
              <a:t>sludge</a:t>
            </a:r>
            <a:endParaRPr lang="nl-BE" sz="2250" dirty="0">
              <a:solidFill>
                <a:srgbClr val="0064C8"/>
              </a:solidFill>
              <a:latin typeface="Arial"/>
            </a:endParaRPr>
          </a:p>
        </p:txBody>
      </p:sp>
      <p:sp>
        <p:nvSpPr>
          <p:cNvPr id="16" name="Tekstvak 12">
            <a:extLst>
              <a:ext uri="{FF2B5EF4-FFF2-40B4-BE49-F238E27FC236}">
                <a16:creationId xmlns:a16="http://schemas.microsoft.com/office/drawing/2014/main" id="{74BE4115-001A-79FE-C1DF-48FB788C34AF}"/>
              </a:ext>
            </a:extLst>
          </p:cNvPr>
          <p:cNvSpPr txBox="1"/>
          <p:nvPr/>
        </p:nvSpPr>
        <p:spPr>
          <a:xfrm>
            <a:off x="7266302" y="3671636"/>
            <a:ext cx="2236510" cy="469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289">
              <a:lnSpc>
                <a:spcPct val="120000"/>
              </a:lnSpc>
            </a:pPr>
            <a:r>
              <a:rPr lang="nl-BE" sz="2250" dirty="0" err="1">
                <a:solidFill>
                  <a:prstClr val="black"/>
                </a:solidFill>
                <a:latin typeface="Arial"/>
              </a:rPr>
              <a:t>Granular</a:t>
            </a:r>
            <a:r>
              <a:rPr lang="nl-BE" sz="2250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2250" dirty="0" err="1">
                <a:solidFill>
                  <a:prstClr val="black"/>
                </a:solidFill>
                <a:latin typeface="Arial"/>
              </a:rPr>
              <a:t>sludge</a:t>
            </a:r>
            <a:endParaRPr lang="nl-BE" sz="2250" dirty="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17" name="Picture 4">
            <a:extLst>
              <a:ext uri="{FF2B5EF4-FFF2-40B4-BE49-F238E27FC236}">
                <a16:creationId xmlns:a16="http://schemas.microsoft.com/office/drawing/2014/main" id="{421196B3-B9EE-CA31-B11E-3BBD764311D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74"/>
          <a:stretch/>
        </p:blipFill>
        <p:spPr bwMode="auto">
          <a:xfrm>
            <a:off x="7114109" y="984171"/>
            <a:ext cx="2564637" cy="2587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778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674"/>
    </mc:Choice>
    <mc:Fallback xmlns="">
      <p:transition spd="slow" advTm="6674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C1B90D-2738-FBD7-020E-CD1B202B90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EA9FC2-89D9-74C4-56D1-7377AE831A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Effect of </a:t>
            </a:r>
            <a:r>
              <a:rPr lang="nl-BE" dirty="0" err="1"/>
              <a:t>diffusion</a:t>
            </a:r>
            <a:br>
              <a:rPr lang="nl-BE" dirty="0"/>
            </a:br>
            <a:endParaRPr lang="nl-BE" dirty="0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8413879E-479C-F0ED-23EA-C9CE7BCD129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35" t="577"/>
          <a:stretch/>
        </p:blipFill>
        <p:spPr>
          <a:xfrm>
            <a:off x="830833" y="964018"/>
            <a:ext cx="2532690" cy="2607469"/>
          </a:xfrm>
          <a:prstGeom prst="rect">
            <a:avLst/>
          </a:prstGeom>
        </p:spPr>
      </p:pic>
      <p:sp>
        <p:nvSpPr>
          <p:cNvPr id="11" name="Tekstvak 10">
            <a:extLst>
              <a:ext uri="{FF2B5EF4-FFF2-40B4-BE49-F238E27FC236}">
                <a16:creationId xmlns:a16="http://schemas.microsoft.com/office/drawing/2014/main" id="{03810F60-0B50-F15C-0D9C-30398F243C51}"/>
              </a:ext>
            </a:extLst>
          </p:cNvPr>
          <p:cNvSpPr txBox="1"/>
          <p:nvPr/>
        </p:nvSpPr>
        <p:spPr>
          <a:xfrm>
            <a:off x="1090529" y="3581717"/>
            <a:ext cx="2060179" cy="469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289">
              <a:lnSpc>
                <a:spcPct val="120000"/>
              </a:lnSpc>
            </a:pPr>
            <a:r>
              <a:rPr lang="nl-BE" sz="2250" dirty="0" err="1">
                <a:solidFill>
                  <a:srgbClr val="0064C8"/>
                </a:solidFill>
                <a:latin typeface="Arial"/>
              </a:rPr>
              <a:t>Bulking</a:t>
            </a:r>
            <a:r>
              <a:rPr lang="nl-BE" sz="2250" dirty="0">
                <a:solidFill>
                  <a:srgbClr val="0064C8"/>
                </a:solidFill>
                <a:latin typeface="Arial"/>
              </a:rPr>
              <a:t> </a:t>
            </a:r>
            <a:r>
              <a:rPr lang="nl-BE" sz="2250" dirty="0" err="1">
                <a:solidFill>
                  <a:srgbClr val="0064C8"/>
                </a:solidFill>
                <a:latin typeface="Arial"/>
              </a:rPr>
              <a:t>sludge</a:t>
            </a:r>
            <a:endParaRPr lang="nl-BE" sz="2250" dirty="0">
              <a:solidFill>
                <a:srgbClr val="0064C8"/>
              </a:solidFill>
              <a:latin typeface="Arial"/>
            </a:endParaRPr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420B6DA5-FED1-D1C9-E729-799C2171B036}"/>
              </a:ext>
            </a:extLst>
          </p:cNvPr>
          <p:cNvSpPr txBox="1"/>
          <p:nvPr/>
        </p:nvSpPr>
        <p:spPr>
          <a:xfrm>
            <a:off x="830834" y="4498572"/>
            <a:ext cx="5005190" cy="1127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89">
              <a:lnSpc>
                <a:spcPct val="120000"/>
              </a:lnSpc>
            </a:pPr>
            <a:r>
              <a:rPr lang="nl-BE" sz="2250" dirty="0">
                <a:solidFill>
                  <a:srgbClr val="1E64C8"/>
                </a:solidFill>
                <a:latin typeface="Arial"/>
              </a:rPr>
              <a:t>DIFFUSION LIMITED</a:t>
            </a:r>
          </a:p>
          <a:p>
            <a:pPr defTabSz="914289">
              <a:lnSpc>
                <a:spcPct val="120000"/>
              </a:lnSpc>
            </a:pPr>
            <a:r>
              <a:rPr lang="nl-BE" sz="1758" dirty="0">
                <a:solidFill>
                  <a:srgbClr val="1E64C8"/>
                </a:solidFill>
                <a:latin typeface="Arial"/>
              </a:rPr>
              <a:t>Low </a:t>
            </a:r>
            <a:r>
              <a:rPr lang="nl-BE" sz="1758" dirty="0" err="1">
                <a:solidFill>
                  <a:srgbClr val="1E64C8"/>
                </a:solidFill>
                <a:latin typeface="Arial"/>
              </a:rPr>
              <a:t>substrate</a:t>
            </a:r>
            <a:r>
              <a:rPr lang="nl-BE" sz="1758" dirty="0">
                <a:solidFill>
                  <a:srgbClr val="1E64C8"/>
                </a:solidFill>
                <a:latin typeface="Arial"/>
              </a:rPr>
              <a:t> </a:t>
            </a:r>
            <a:r>
              <a:rPr lang="nl-BE" sz="1758" dirty="0" err="1">
                <a:solidFill>
                  <a:srgbClr val="1E64C8"/>
                </a:solidFill>
                <a:latin typeface="Arial"/>
              </a:rPr>
              <a:t>concentration</a:t>
            </a:r>
            <a:r>
              <a:rPr lang="nl-BE" sz="1758" dirty="0">
                <a:solidFill>
                  <a:srgbClr val="1E64C8"/>
                </a:solidFill>
                <a:latin typeface="Arial"/>
              </a:rPr>
              <a:t> or high </a:t>
            </a:r>
            <a:r>
              <a:rPr lang="nl-BE" sz="1758" dirty="0" err="1">
                <a:solidFill>
                  <a:srgbClr val="1E64C8"/>
                </a:solidFill>
                <a:latin typeface="Arial"/>
              </a:rPr>
              <a:t>growth</a:t>
            </a:r>
            <a:r>
              <a:rPr lang="nl-BE" sz="1758" dirty="0">
                <a:solidFill>
                  <a:srgbClr val="1E64C8"/>
                </a:solidFill>
                <a:latin typeface="Arial"/>
              </a:rPr>
              <a:t> </a:t>
            </a:r>
            <a:r>
              <a:rPr lang="nl-BE" sz="1758" dirty="0" err="1">
                <a:solidFill>
                  <a:srgbClr val="1E64C8"/>
                </a:solidFill>
                <a:latin typeface="Arial"/>
              </a:rPr>
              <a:t>rate</a:t>
            </a:r>
            <a:endParaRPr lang="nl-BE" sz="1758" dirty="0">
              <a:solidFill>
                <a:srgbClr val="1E64C8"/>
              </a:solidFill>
              <a:latin typeface="Arial"/>
            </a:endParaRPr>
          </a:p>
          <a:p>
            <a:pPr defTabSz="914289">
              <a:lnSpc>
                <a:spcPct val="120000"/>
              </a:lnSpc>
            </a:pPr>
            <a:r>
              <a:rPr lang="nl-BE" sz="1758" dirty="0" err="1">
                <a:solidFill>
                  <a:srgbClr val="1E64C8"/>
                </a:solidFill>
                <a:latin typeface="Arial"/>
              </a:rPr>
              <a:t>Substrate</a:t>
            </a:r>
            <a:r>
              <a:rPr lang="nl-BE" sz="1758" dirty="0">
                <a:solidFill>
                  <a:srgbClr val="1E64C8"/>
                </a:solidFill>
                <a:latin typeface="Arial"/>
              </a:rPr>
              <a:t> </a:t>
            </a:r>
            <a:r>
              <a:rPr lang="nl-BE" sz="1758" dirty="0" err="1">
                <a:solidFill>
                  <a:srgbClr val="1E64C8"/>
                </a:solidFill>
                <a:latin typeface="Arial"/>
              </a:rPr>
              <a:t>limitation</a:t>
            </a:r>
            <a:endParaRPr lang="nl-BE" sz="1758" dirty="0">
              <a:solidFill>
                <a:srgbClr val="1E64C8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5491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186"/>
    </mc:Choice>
    <mc:Fallback xmlns="">
      <p:transition spd="slow" advTm="23186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E81AFD-8DF9-1451-875A-8FED019750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4">
            <a:extLst>
              <a:ext uri="{FF2B5EF4-FFF2-40B4-BE49-F238E27FC236}">
                <a16:creationId xmlns:a16="http://schemas.microsoft.com/office/drawing/2014/main" id="{96DD7E32-0379-32C0-DFB0-F8F61CE9263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74"/>
          <a:stretch/>
        </p:blipFill>
        <p:spPr bwMode="auto">
          <a:xfrm>
            <a:off x="7114109" y="984171"/>
            <a:ext cx="2564637" cy="2587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A2AAA7-3133-2F16-5079-CD9EC2DBE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Effect of </a:t>
            </a:r>
            <a:r>
              <a:rPr lang="nl-BE" dirty="0" err="1"/>
              <a:t>diffusion</a:t>
            </a:r>
            <a:br>
              <a:rPr lang="nl-BE" dirty="0"/>
            </a:br>
            <a:endParaRPr lang="nl-BE" dirty="0"/>
          </a:p>
        </p:txBody>
      </p:sp>
      <p:sp>
        <p:nvSpPr>
          <p:cNvPr id="17" name="Tekstvak 16">
            <a:extLst>
              <a:ext uri="{FF2B5EF4-FFF2-40B4-BE49-F238E27FC236}">
                <a16:creationId xmlns:a16="http://schemas.microsoft.com/office/drawing/2014/main" id="{EE943335-27BE-3F4B-F0BD-02DADD8C45EC}"/>
              </a:ext>
            </a:extLst>
          </p:cNvPr>
          <p:cNvSpPr txBox="1"/>
          <p:nvPr/>
        </p:nvSpPr>
        <p:spPr>
          <a:xfrm>
            <a:off x="7102369" y="4542913"/>
            <a:ext cx="5944245" cy="1127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89">
              <a:lnSpc>
                <a:spcPct val="120000"/>
              </a:lnSpc>
            </a:pPr>
            <a:r>
              <a:rPr lang="nl-BE" sz="2250" dirty="0">
                <a:solidFill>
                  <a:srgbClr val="1E64C8"/>
                </a:solidFill>
                <a:latin typeface="Arial"/>
              </a:rPr>
              <a:t>NON-DIFFUSION LIMITED</a:t>
            </a:r>
          </a:p>
          <a:p>
            <a:pPr defTabSz="914289">
              <a:lnSpc>
                <a:spcPct val="120000"/>
              </a:lnSpc>
            </a:pPr>
            <a:r>
              <a:rPr lang="nl-BE" sz="1758" dirty="0">
                <a:solidFill>
                  <a:srgbClr val="1E64C8"/>
                </a:solidFill>
                <a:latin typeface="Arial"/>
              </a:rPr>
              <a:t>High </a:t>
            </a:r>
            <a:r>
              <a:rPr lang="nl-BE" sz="1758" dirty="0" err="1">
                <a:solidFill>
                  <a:srgbClr val="1E64C8"/>
                </a:solidFill>
                <a:latin typeface="Arial"/>
              </a:rPr>
              <a:t>substrate</a:t>
            </a:r>
            <a:r>
              <a:rPr lang="nl-BE" sz="1758" dirty="0">
                <a:solidFill>
                  <a:srgbClr val="1E64C8"/>
                </a:solidFill>
                <a:latin typeface="Arial"/>
              </a:rPr>
              <a:t> </a:t>
            </a:r>
            <a:r>
              <a:rPr lang="nl-BE" sz="1758" dirty="0" err="1">
                <a:solidFill>
                  <a:srgbClr val="1E64C8"/>
                </a:solidFill>
                <a:latin typeface="Arial"/>
              </a:rPr>
              <a:t>concentration</a:t>
            </a:r>
            <a:r>
              <a:rPr lang="nl-BE" sz="1758" dirty="0">
                <a:solidFill>
                  <a:srgbClr val="1E64C8"/>
                </a:solidFill>
                <a:latin typeface="Arial"/>
              </a:rPr>
              <a:t> or low </a:t>
            </a:r>
            <a:r>
              <a:rPr lang="nl-BE" sz="1758" dirty="0" err="1">
                <a:solidFill>
                  <a:srgbClr val="1E64C8"/>
                </a:solidFill>
                <a:latin typeface="Arial"/>
              </a:rPr>
              <a:t>growth</a:t>
            </a:r>
            <a:r>
              <a:rPr lang="nl-BE" sz="1758" dirty="0">
                <a:solidFill>
                  <a:srgbClr val="1E64C8"/>
                </a:solidFill>
                <a:latin typeface="Arial"/>
              </a:rPr>
              <a:t> </a:t>
            </a:r>
            <a:r>
              <a:rPr lang="nl-BE" sz="1758" dirty="0" err="1">
                <a:solidFill>
                  <a:srgbClr val="1E64C8"/>
                </a:solidFill>
                <a:latin typeface="Arial"/>
              </a:rPr>
              <a:t>rate</a:t>
            </a:r>
            <a:endParaRPr lang="nl-BE" sz="1758" dirty="0">
              <a:solidFill>
                <a:srgbClr val="1E64C8"/>
              </a:solidFill>
              <a:latin typeface="Arial"/>
            </a:endParaRPr>
          </a:p>
          <a:p>
            <a:pPr defTabSz="914289">
              <a:lnSpc>
                <a:spcPct val="120000"/>
              </a:lnSpc>
            </a:pPr>
            <a:r>
              <a:rPr lang="nl-BE" sz="1758" dirty="0" err="1">
                <a:solidFill>
                  <a:srgbClr val="1E64C8"/>
                </a:solidFill>
                <a:latin typeface="Arial"/>
              </a:rPr>
              <a:t>Growth</a:t>
            </a:r>
            <a:r>
              <a:rPr lang="nl-BE" sz="1758" dirty="0">
                <a:solidFill>
                  <a:srgbClr val="1E64C8"/>
                </a:solidFill>
                <a:latin typeface="Arial"/>
              </a:rPr>
              <a:t> </a:t>
            </a:r>
            <a:r>
              <a:rPr lang="nl-BE" sz="1758" dirty="0" err="1">
                <a:solidFill>
                  <a:srgbClr val="1E64C8"/>
                </a:solidFill>
                <a:latin typeface="Arial"/>
              </a:rPr>
              <a:t>limitation</a:t>
            </a:r>
            <a:endParaRPr lang="nl-BE" sz="1758" dirty="0">
              <a:solidFill>
                <a:srgbClr val="1E64C8"/>
              </a:solidFill>
              <a:latin typeface="Arial"/>
            </a:endParaRPr>
          </a:p>
        </p:txBody>
      </p:sp>
      <p:sp>
        <p:nvSpPr>
          <p:cNvPr id="15" name="Tekstvak 12">
            <a:extLst>
              <a:ext uri="{FF2B5EF4-FFF2-40B4-BE49-F238E27FC236}">
                <a16:creationId xmlns:a16="http://schemas.microsoft.com/office/drawing/2014/main" id="{4CB1A357-537C-C76A-4FAF-C3C73D0C983A}"/>
              </a:ext>
            </a:extLst>
          </p:cNvPr>
          <p:cNvSpPr txBox="1"/>
          <p:nvPr/>
        </p:nvSpPr>
        <p:spPr>
          <a:xfrm>
            <a:off x="7266302" y="3671636"/>
            <a:ext cx="2236510" cy="469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289">
              <a:lnSpc>
                <a:spcPct val="120000"/>
              </a:lnSpc>
            </a:pPr>
            <a:r>
              <a:rPr lang="nl-BE" sz="2250" dirty="0" err="1">
                <a:solidFill>
                  <a:prstClr val="black"/>
                </a:solidFill>
                <a:latin typeface="Arial"/>
              </a:rPr>
              <a:t>Granular</a:t>
            </a:r>
            <a:r>
              <a:rPr lang="nl-BE" sz="2250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2250" dirty="0" err="1">
                <a:solidFill>
                  <a:prstClr val="black"/>
                </a:solidFill>
                <a:latin typeface="Arial"/>
              </a:rPr>
              <a:t>sludge</a:t>
            </a:r>
            <a:endParaRPr lang="nl-BE" sz="225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91796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437"/>
    </mc:Choice>
    <mc:Fallback xmlns="">
      <p:transition spd="slow" advTm="29437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E2C724-48A6-EC27-D580-C79F8D598A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5D899-EADA-6048-40AD-FA9479942A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Effect of </a:t>
            </a:r>
            <a:r>
              <a:rPr lang="nl-BE" dirty="0" err="1"/>
              <a:t>diffusion</a:t>
            </a:r>
            <a:br>
              <a:rPr lang="nl-BE" dirty="0"/>
            </a:br>
            <a:endParaRPr lang="nl-BE" dirty="0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5E14DC01-B099-895D-8267-FBB9D03CCDB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35" t="577"/>
          <a:stretch/>
        </p:blipFill>
        <p:spPr>
          <a:xfrm>
            <a:off x="830833" y="964018"/>
            <a:ext cx="2532690" cy="2607469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1DBDE89E-C372-2F86-0FC7-09B3C723CC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2070" y="966092"/>
            <a:ext cx="2580970" cy="2607469"/>
          </a:xfrm>
          <a:prstGeom prst="rect">
            <a:avLst/>
          </a:prstGeom>
        </p:spPr>
      </p:pic>
      <p:sp>
        <p:nvSpPr>
          <p:cNvPr id="11" name="Tekstvak 10">
            <a:extLst>
              <a:ext uri="{FF2B5EF4-FFF2-40B4-BE49-F238E27FC236}">
                <a16:creationId xmlns:a16="http://schemas.microsoft.com/office/drawing/2014/main" id="{8EDFF3AF-2BDF-5F6B-4210-6EC04C14CBE3}"/>
              </a:ext>
            </a:extLst>
          </p:cNvPr>
          <p:cNvSpPr txBox="1"/>
          <p:nvPr/>
        </p:nvSpPr>
        <p:spPr>
          <a:xfrm>
            <a:off x="1090529" y="3581717"/>
            <a:ext cx="2060179" cy="469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289">
              <a:lnSpc>
                <a:spcPct val="120000"/>
              </a:lnSpc>
            </a:pPr>
            <a:r>
              <a:rPr lang="nl-BE" sz="2250" dirty="0" err="1">
                <a:solidFill>
                  <a:prstClr val="black"/>
                </a:solidFill>
                <a:latin typeface="Arial"/>
              </a:rPr>
              <a:t>Bulking</a:t>
            </a:r>
            <a:r>
              <a:rPr lang="nl-BE" sz="2250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2250" dirty="0" err="1">
                <a:solidFill>
                  <a:prstClr val="black"/>
                </a:solidFill>
                <a:latin typeface="Arial"/>
              </a:rPr>
              <a:t>sludge</a:t>
            </a:r>
            <a:endParaRPr lang="nl-BE" sz="2250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38AE8007-5A32-569D-132F-C9D12161767C}"/>
              </a:ext>
            </a:extLst>
          </p:cNvPr>
          <p:cNvSpPr txBox="1"/>
          <p:nvPr/>
        </p:nvSpPr>
        <p:spPr>
          <a:xfrm>
            <a:off x="3991321" y="3602847"/>
            <a:ext cx="2589170" cy="469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289">
              <a:lnSpc>
                <a:spcPct val="120000"/>
              </a:lnSpc>
            </a:pPr>
            <a:r>
              <a:rPr lang="nl-BE" sz="2250" dirty="0" err="1">
                <a:solidFill>
                  <a:srgbClr val="0064C8"/>
                </a:solidFill>
                <a:latin typeface="Arial"/>
              </a:rPr>
              <a:t>Flocculated</a:t>
            </a:r>
            <a:r>
              <a:rPr lang="nl-BE" sz="2250" dirty="0">
                <a:solidFill>
                  <a:srgbClr val="0064C8"/>
                </a:solidFill>
                <a:latin typeface="Arial"/>
              </a:rPr>
              <a:t> </a:t>
            </a:r>
            <a:r>
              <a:rPr lang="nl-BE" sz="2250" dirty="0" err="1">
                <a:solidFill>
                  <a:srgbClr val="0064C8"/>
                </a:solidFill>
                <a:latin typeface="Arial"/>
              </a:rPr>
              <a:t>sludge</a:t>
            </a:r>
            <a:endParaRPr lang="nl-BE" sz="2250" dirty="0">
              <a:solidFill>
                <a:srgbClr val="0064C8"/>
              </a:solidFill>
              <a:latin typeface="Arial"/>
            </a:endParaRPr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A20D75BF-FC42-7524-88D0-680A983DB30E}"/>
              </a:ext>
            </a:extLst>
          </p:cNvPr>
          <p:cNvSpPr txBox="1"/>
          <p:nvPr/>
        </p:nvSpPr>
        <p:spPr>
          <a:xfrm>
            <a:off x="7266302" y="3671636"/>
            <a:ext cx="2236510" cy="469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289">
              <a:lnSpc>
                <a:spcPct val="120000"/>
              </a:lnSpc>
            </a:pPr>
            <a:r>
              <a:rPr lang="nl-BE" sz="2250" dirty="0" err="1">
                <a:solidFill>
                  <a:prstClr val="black"/>
                </a:solidFill>
                <a:latin typeface="Arial"/>
              </a:rPr>
              <a:t>Granular</a:t>
            </a:r>
            <a:r>
              <a:rPr lang="nl-BE" sz="2250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2250" dirty="0" err="1">
                <a:solidFill>
                  <a:prstClr val="black"/>
                </a:solidFill>
                <a:latin typeface="Arial"/>
              </a:rPr>
              <a:t>sludge</a:t>
            </a:r>
            <a:endParaRPr lang="nl-BE" sz="2250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14" name="Pijl: rechts 13">
            <a:extLst>
              <a:ext uri="{FF2B5EF4-FFF2-40B4-BE49-F238E27FC236}">
                <a16:creationId xmlns:a16="http://schemas.microsoft.com/office/drawing/2014/main" id="{1C0AE087-401B-5961-C04B-472464D4182C}"/>
              </a:ext>
            </a:extLst>
          </p:cNvPr>
          <p:cNvSpPr/>
          <p:nvPr/>
        </p:nvSpPr>
        <p:spPr>
          <a:xfrm>
            <a:off x="1495931" y="4195997"/>
            <a:ext cx="7868725" cy="346917"/>
          </a:xfrm>
          <a:prstGeom prst="rightArrow">
            <a:avLst/>
          </a:prstGeom>
          <a:solidFill>
            <a:schemeClr val="tx2"/>
          </a:solidFill>
          <a:ln w="31750">
            <a:solidFill>
              <a:srgbClr val="1E64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9"/>
            <a:endParaRPr lang="nl-BE">
              <a:solidFill>
                <a:prstClr val="black"/>
              </a:solidFill>
              <a:latin typeface="Arial"/>
            </a:endParaRPr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1405790B-285F-49BB-2F53-D1B9B9D9AD5C}"/>
              </a:ext>
            </a:extLst>
          </p:cNvPr>
          <p:cNvSpPr txBox="1"/>
          <p:nvPr/>
        </p:nvSpPr>
        <p:spPr>
          <a:xfrm>
            <a:off x="830834" y="4498572"/>
            <a:ext cx="5005190" cy="1127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89">
              <a:lnSpc>
                <a:spcPct val="120000"/>
              </a:lnSpc>
            </a:pPr>
            <a:r>
              <a:rPr lang="nl-BE" sz="2250" dirty="0" err="1">
                <a:solidFill>
                  <a:srgbClr val="1E64C8"/>
                </a:solidFill>
                <a:latin typeface="Arial"/>
              </a:rPr>
              <a:t>DIFFUSION</a:t>
            </a:r>
            <a:r>
              <a:rPr lang="nl-BE" sz="2250" dirty="0">
                <a:solidFill>
                  <a:srgbClr val="1E64C8"/>
                </a:solidFill>
                <a:latin typeface="Arial"/>
              </a:rPr>
              <a:t> LIMITED</a:t>
            </a:r>
          </a:p>
          <a:p>
            <a:pPr defTabSz="914289">
              <a:lnSpc>
                <a:spcPct val="120000"/>
              </a:lnSpc>
            </a:pPr>
            <a:r>
              <a:rPr lang="nl-BE" sz="1758" dirty="0">
                <a:solidFill>
                  <a:srgbClr val="1E64C8"/>
                </a:solidFill>
                <a:latin typeface="Arial"/>
              </a:rPr>
              <a:t>Low </a:t>
            </a:r>
            <a:r>
              <a:rPr lang="nl-BE" sz="1758" dirty="0" err="1">
                <a:solidFill>
                  <a:srgbClr val="1E64C8"/>
                </a:solidFill>
                <a:latin typeface="Arial"/>
              </a:rPr>
              <a:t>substrate</a:t>
            </a:r>
            <a:r>
              <a:rPr lang="nl-BE" sz="1758" dirty="0">
                <a:solidFill>
                  <a:srgbClr val="1E64C8"/>
                </a:solidFill>
                <a:latin typeface="Arial"/>
              </a:rPr>
              <a:t> </a:t>
            </a:r>
            <a:r>
              <a:rPr lang="nl-BE" sz="1758" dirty="0" err="1">
                <a:solidFill>
                  <a:srgbClr val="1E64C8"/>
                </a:solidFill>
                <a:latin typeface="Arial"/>
              </a:rPr>
              <a:t>concentration</a:t>
            </a:r>
            <a:r>
              <a:rPr lang="nl-BE" sz="1758" dirty="0">
                <a:solidFill>
                  <a:srgbClr val="1E64C8"/>
                </a:solidFill>
                <a:latin typeface="Arial"/>
              </a:rPr>
              <a:t> or high </a:t>
            </a:r>
            <a:r>
              <a:rPr lang="nl-BE" sz="1758" dirty="0" err="1">
                <a:solidFill>
                  <a:srgbClr val="1E64C8"/>
                </a:solidFill>
                <a:latin typeface="Arial"/>
              </a:rPr>
              <a:t>growth</a:t>
            </a:r>
            <a:r>
              <a:rPr lang="nl-BE" sz="1758" dirty="0">
                <a:solidFill>
                  <a:srgbClr val="1E64C8"/>
                </a:solidFill>
                <a:latin typeface="Arial"/>
              </a:rPr>
              <a:t> </a:t>
            </a:r>
            <a:r>
              <a:rPr lang="nl-BE" sz="1758" dirty="0" err="1">
                <a:solidFill>
                  <a:srgbClr val="1E64C8"/>
                </a:solidFill>
                <a:latin typeface="Arial"/>
              </a:rPr>
              <a:t>rate</a:t>
            </a:r>
            <a:endParaRPr lang="nl-BE" sz="1758" dirty="0">
              <a:solidFill>
                <a:srgbClr val="1E64C8"/>
              </a:solidFill>
              <a:latin typeface="Arial"/>
            </a:endParaRPr>
          </a:p>
          <a:p>
            <a:pPr defTabSz="914289">
              <a:lnSpc>
                <a:spcPct val="120000"/>
              </a:lnSpc>
            </a:pPr>
            <a:r>
              <a:rPr lang="nl-BE" sz="1758" dirty="0" err="1">
                <a:solidFill>
                  <a:srgbClr val="1E64C8"/>
                </a:solidFill>
                <a:latin typeface="Arial"/>
              </a:rPr>
              <a:t>Substrate</a:t>
            </a:r>
            <a:r>
              <a:rPr lang="nl-BE" sz="1758" dirty="0">
                <a:solidFill>
                  <a:srgbClr val="1E64C8"/>
                </a:solidFill>
                <a:latin typeface="Arial"/>
              </a:rPr>
              <a:t> </a:t>
            </a:r>
            <a:r>
              <a:rPr lang="nl-BE" sz="1758" dirty="0" err="1">
                <a:solidFill>
                  <a:srgbClr val="1E64C8"/>
                </a:solidFill>
                <a:latin typeface="Arial"/>
              </a:rPr>
              <a:t>limitation</a:t>
            </a:r>
            <a:endParaRPr lang="nl-BE" sz="1758" dirty="0">
              <a:solidFill>
                <a:srgbClr val="1E64C8"/>
              </a:solidFill>
              <a:latin typeface="Arial"/>
            </a:endParaRPr>
          </a:p>
        </p:txBody>
      </p:sp>
      <p:sp>
        <p:nvSpPr>
          <p:cNvPr id="17" name="Tekstvak 16">
            <a:extLst>
              <a:ext uri="{FF2B5EF4-FFF2-40B4-BE49-F238E27FC236}">
                <a16:creationId xmlns:a16="http://schemas.microsoft.com/office/drawing/2014/main" id="{5CD80653-CA26-D9C9-20C4-1A0010CE9C59}"/>
              </a:ext>
            </a:extLst>
          </p:cNvPr>
          <p:cNvSpPr txBox="1"/>
          <p:nvPr/>
        </p:nvSpPr>
        <p:spPr>
          <a:xfrm>
            <a:off x="7102369" y="4542913"/>
            <a:ext cx="5944245" cy="1127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89">
              <a:lnSpc>
                <a:spcPct val="120000"/>
              </a:lnSpc>
            </a:pPr>
            <a:r>
              <a:rPr lang="nl-BE" sz="2250" dirty="0">
                <a:solidFill>
                  <a:srgbClr val="1E64C8"/>
                </a:solidFill>
                <a:latin typeface="Arial"/>
              </a:rPr>
              <a:t>NON-DIFFUSION LIMITED</a:t>
            </a:r>
          </a:p>
          <a:p>
            <a:pPr defTabSz="914289">
              <a:lnSpc>
                <a:spcPct val="120000"/>
              </a:lnSpc>
            </a:pPr>
            <a:r>
              <a:rPr lang="nl-BE" sz="1758" dirty="0">
                <a:solidFill>
                  <a:srgbClr val="1E64C8"/>
                </a:solidFill>
                <a:latin typeface="Arial"/>
              </a:rPr>
              <a:t>High </a:t>
            </a:r>
            <a:r>
              <a:rPr lang="nl-BE" sz="1758" dirty="0" err="1">
                <a:solidFill>
                  <a:srgbClr val="1E64C8"/>
                </a:solidFill>
                <a:latin typeface="Arial"/>
              </a:rPr>
              <a:t>substrate</a:t>
            </a:r>
            <a:r>
              <a:rPr lang="nl-BE" sz="1758" dirty="0">
                <a:solidFill>
                  <a:srgbClr val="1E64C8"/>
                </a:solidFill>
                <a:latin typeface="Arial"/>
              </a:rPr>
              <a:t> </a:t>
            </a:r>
            <a:r>
              <a:rPr lang="nl-BE" sz="1758" dirty="0" err="1">
                <a:solidFill>
                  <a:srgbClr val="1E64C8"/>
                </a:solidFill>
                <a:latin typeface="Arial"/>
              </a:rPr>
              <a:t>concentration</a:t>
            </a:r>
            <a:r>
              <a:rPr lang="nl-BE" sz="1758" dirty="0">
                <a:solidFill>
                  <a:srgbClr val="1E64C8"/>
                </a:solidFill>
                <a:latin typeface="Arial"/>
              </a:rPr>
              <a:t> or low </a:t>
            </a:r>
            <a:r>
              <a:rPr lang="nl-BE" sz="1758" dirty="0" err="1">
                <a:solidFill>
                  <a:srgbClr val="1E64C8"/>
                </a:solidFill>
                <a:latin typeface="Arial"/>
              </a:rPr>
              <a:t>growth</a:t>
            </a:r>
            <a:r>
              <a:rPr lang="nl-BE" sz="1758" dirty="0">
                <a:solidFill>
                  <a:srgbClr val="1E64C8"/>
                </a:solidFill>
                <a:latin typeface="Arial"/>
              </a:rPr>
              <a:t> </a:t>
            </a:r>
            <a:r>
              <a:rPr lang="nl-BE" sz="1758" dirty="0" err="1">
                <a:solidFill>
                  <a:srgbClr val="1E64C8"/>
                </a:solidFill>
                <a:latin typeface="Arial"/>
              </a:rPr>
              <a:t>rate</a:t>
            </a:r>
            <a:endParaRPr lang="nl-BE" sz="1758" dirty="0">
              <a:solidFill>
                <a:srgbClr val="1E64C8"/>
              </a:solidFill>
              <a:latin typeface="Arial"/>
            </a:endParaRPr>
          </a:p>
          <a:p>
            <a:pPr defTabSz="914289">
              <a:lnSpc>
                <a:spcPct val="120000"/>
              </a:lnSpc>
            </a:pPr>
            <a:r>
              <a:rPr lang="nl-BE" sz="1758" dirty="0" err="1">
                <a:solidFill>
                  <a:srgbClr val="1E64C8"/>
                </a:solidFill>
                <a:latin typeface="Arial"/>
              </a:rPr>
              <a:t>Growth</a:t>
            </a:r>
            <a:r>
              <a:rPr lang="nl-BE" sz="1758" dirty="0">
                <a:solidFill>
                  <a:srgbClr val="1E64C8"/>
                </a:solidFill>
                <a:latin typeface="Arial"/>
              </a:rPr>
              <a:t> </a:t>
            </a:r>
            <a:r>
              <a:rPr lang="nl-BE" sz="1758" dirty="0" err="1">
                <a:solidFill>
                  <a:srgbClr val="1E64C8"/>
                </a:solidFill>
                <a:latin typeface="Arial"/>
              </a:rPr>
              <a:t>limitation</a:t>
            </a:r>
            <a:endParaRPr lang="nl-BE" sz="1758" dirty="0">
              <a:solidFill>
                <a:srgbClr val="1E64C8"/>
              </a:solidFill>
              <a:latin typeface="Arial"/>
            </a:endParaRP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EFCF3713-F12C-3084-AC52-30E043CB6D8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74"/>
          <a:stretch/>
        </p:blipFill>
        <p:spPr bwMode="auto">
          <a:xfrm>
            <a:off x="7114109" y="984171"/>
            <a:ext cx="2564637" cy="2587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6511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612"/>
    </mc:Choice>
    <mc:Fallback xmlns="">
      <p:transition spd="slow" advTm="12612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4B6C8A-93D7-BA05-35BB-648D62A5B8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9B310A-5B2C-CD43-D246-0AAEFFBD9D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How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grow</a:t>
            </a:r>
            <a:r>
              <a:rPr lang="nl-BE" dirty="0"/>
              <a:t> </a:t>
            </a:r>
            <a:r>
              <a:rPr lang="nl-BE" dirty="0" err="1"/>
              <a:t>granules</a:t>
            </a:r>
            <a:r>
              <a:rPr lang="nl-BE" dirty="0"/>
              <a:t>?</a:t>
            </a:r>
            <a:br>
              <a:rPr lang="nl-BE" dirty="0"/>
            </a:br>
            <a:endParaRPr lang="nl-B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2BA8DB-EB9B-8F2D-CBE1-2FC6096ED7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8062" y="839787"/>
            <a:ext cx="11038764" cy="464578"/>
          </a:xfrm>
        </p:spPr>
        <p:txBody>
          <a:bodyPr>
            <a:noAutofit/>
          </a:bodyPr>
          <a:lstStyle/>
          <a:p>
            <a:pPr>
              <a:spcAft>
                <a:spcPts val="422"/>
              </a:spcAft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sz="2531" dirty="0"/>
              <a:t>Make sure that diffusion is not limiting!</a:t>
            </a:r>
          </a:p>
          <a:p>
            <a:pPr marL="60748" indent="0">
              <a:spcAft>
                <a:spcPts val="422"/>
              </a:spcAft>
              <a:buNone/>
            </a:pPr>
            <a:endParaRPr lang="nl-BE" sz="1969" dirty="0">
              <a:sym typeface="Wingdings" panose="05000000000000000000" pitchFamily="2" charset="2"/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250" dirty="0"/>
          </a:p>
          <a:p>
            <a:pPr marL="60748" indent="0">
              <a:spcAft>
                <a:spcPts val="422"/>
              </a:spcAft>
              <a:buNone/>
            </a:pPr>
            <a:endParaRPr lang="nl-BE" sz="2250" dirty="0">
              <a:solidFill>
                <a:srgbClr val="FF0000"/>
              </a:solidFill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250" dirty="0"/>
          </a:p>
          <a:p>
            <a:pPr marL="60748" indent="0">
              <a:spcAft>
                <a:spcPts val="422"/>
              </a:spcAft>
              <a:buNone/>
            </a:pPr>
            <a:r>
              <a:rPr lang="nl-BE" sz="2250" dirty="0">
                <a:sym typeface="Wingdings" panose="05000000000000000000" pitchFamily="2" charset="2"/>
              </a:rPr>
              <a:t>     </a:t>
            </a: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25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C14B737-E3F6-3FE9-7488-4B8DA6ADBC2D}"/>
              </a:ext>
            </a:extLst>
          </p:cNvPr>
          <p:cNvSpPr txBox="1">
            <a:spLocks/>
          </p:cNvSpPr>
          <p:nvPr/>
        </p:nvSpPr>
        <p:spPr>
          <a:xfrm>
            <a:off x="966337" y="1356784"/>
            <a:ext cx="11038764" cy="998518"/>
          </a:xfrm>
          <a:prstGeom prst="rect">
            <a:avLst/>
          </a:prstGeom>
        </p:spPr>
        <p:txBody>
          <a:bodyPr vert="horz" lIns="64294" tIns="32147" rIns="64294" bIns="32147" rtlCol="0">
            <a:noAutofit/>
          </a:bodyPr>
          <a:lstStyle>
            <a:lvl1pPr marL="536400" indent="-45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170000" indent="-45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56800" indent="-45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329200" indent="-5508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62800" indent="-4428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8" indent="0" defTabSz="321457">
              <a:spcAft>
                <a:spcPts val="422"/>
              </a:spcAft>
              <a:buNone/>
            </a:pPr>
            <a:r>
              <a:rPr lang="en-GB" sz="2250" dirty="0">
                <a:solidFill>
                  <a:prstClr val="black"/>
                </a:solidFill>
                <a:latin typeface="Arial"/>
                <a:sym typeface="Symbol" panose="05050102010706020507" pitchFamily="18" charset="2"/>
              </a:rPr>
              <a:t> </a:t>
            </a:r>
            <a:r>
              <a:rPr lang="en-GB" sz="2250" dirty="0">
                <a:solidFill>
                  <a:prstClr val="black"/>
                </a:solidFill>
                <a:latin typeface="Arial"/>
                <a:sym typeface="Wingdings" panose="05000000000000000000" pitchFamily="2" charset="2"/>
              </a:rPr>
              <a:t>high substrate concentration</a:t>
            </a:r>
          </a:p>
          <a:p>
            <a:pPr marL="60748" indent="0" defTabSz="321457">
              <a:spcAft>
                <a:spcPts val="422"/>
              </a:spcAft>
              <a:buNone/>
            </a:pPr>
            <a:r>
              <a:rPr lang="en-GB" sz="2250" dirty="0">
                <a:solidFill>
                  <a:prstClr val="black"/>
                </a:solidFill>
                <a:latin typeface="Arial"/>
                <a:sym typeface="Wingdings" panose="05000000000000000000" pitchFamily="2" charset="2"/>
              </a:rPr>
              <a:t>     AND/OR low growth rate</a:t>
            </a:r>
            <a:endParaRPr lang="nl-BE" sz="2250" dirty="0">
              <a:solidFill>
                <a:prstClr val="black"/>
              </a:solidFill>
              <a:latin typeface="Arial"/>
            </a:endParaRPr>
          </a:p>
          <a:p>
            <a:pPr marL="60748" indent="0" defTabSz="321457">
              <a:spcAft>
                <a:spcPts val="422"/>
              </a:spcAft>
              <a:buNone/>
            </a:pPr>
            <a:endParaRPr lang="nl-BE" sz="2250" dirty="0">
              <a:solidFill>
                <a:srgbClr val="FF0000"/>
              </a:solidFill>
              <a:latin typeface="Arial"/>
            </a:endParaRPr>
          </a:p>
          <a:p>
            <a:pPr marL="60748" indent="0" defTabSz="321457">
              <a:spcAft>
                <a:spcPts val="422"/>
              </a:spcAft>
              <a:buNone/>
            </a:pPr>
            <a:endParaRPr lang="nl-BE" sz="2250" dirty="0">
              <a:solidFill>
                <a:prstClr val="black"/>
              </a:solidFill>
              <a:latin typeface="Arial"/>
            </a:endParaRPr>
          </a:p>
          <a:p>
            <a:pPr marL="60748" indent="0" defTabSz="321457">
              <a:spcAft>
                <a:spcPts val="422"/>
              </a:spcAft>
              <a:buNone/>
            </a:pPr>
            <a:r>
              <a:rPr lang="nl-BE" sz="2250" dirty="0">
                <a:solidFill>
                  <a:prstClr val="black"/>
                </a:solidFill>
                <a:latin typeface="Arial"/>
                <a:sym typeface="Wingdings" panose="05000000000000000000" pitchFamily="2" charset="2"/>
              </a:rPr>
              <a:t>     </a:t>
            </a:r>
          </a:p>
          <a:p>
            <a:pPr marL="377143" indent="-316395" defTabSz="321457"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25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18298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997"/>
    </mc:Choice>
    <mc:Fallback xmlns="">
      <p:transition spd="slow" advTm="17997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E596C7-C544-A7FB-4651-8BE56B4430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C8275A-CF42-4143-4217-A9316638DC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How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grow</a:t>
            </a:r>
            <a:r>
              <a:rPr lang="nl-BE" dirty="0"/>
              <a:t> </a:t>
            </a:r>
            <a:r>
              <a:rPr lang="nl-BE" dirty="0" err="1"/>
              <a:t>granules</a:t>
            </a:r>
            <a:r>
              <a:rPr lang="nl-BE" dirty="0"/>
              <a:t>?</a:t>
            </a:r>
            <a:br>
              <a:rPr lang="nl-BE" dirty="0"/>
            </a:br>
            <a:endParaRPr lang="nl-B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7E9EB7-39AF-231E-3915-F91324BCD9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8062" y="839787"/>
            <a:ext cx="11038764" cy="464578"/>
          </a:xfrm>
        </p:spPr>
        <p:txBody>
          <a:bodyPr>
            <a:noAutofit/>
          </a:bodyPr>
          <a:lstStyle/>
          <a:p>
            <a:pPr>
              <a:spcAft>
                <a:spcPts val="422"/>
              </a:spcAft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sz="2531" dirty="0"/>
              <a:t>Make sure that diffusion is not limiting!</a:t>
            </a:r>
          </a:p>
          <a:p>
            <a:pPr marL="60748" indent="0">
              <a:spcAft>
                <a:spcPts val="422"/>
              </a:spcAft>
              <a:buNone/>
            </a:pPr>
            <a:endParaRPr lang="nl-BE" sz="1969" dirty="0">
              <a:sym typeface="Wingdings" panose="05000000000000000000" pitchFamily="2" charset="2"/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250" dirty="0"/>
          </a:p>
          <a:p>
            <a:pPr marL="60748" indent="0">
              <a:spcAft>
                <a:spcPts val="422"/>
              </a:spcAft>
              <a:buNone/>
            </a:pPr>
            <a:endParaRPr lang="nl-BE" sz="2250" dirty="0">
              <a:solidFill>
                <a:srgbClr val="FF0000"/>
              </a:solidFill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250" dirty="0"/>
          </a:p>
          <a:p>
            <a:pPr marL="60748" indent="0">
              <a:spcAft>
                <a:spcPts val="422"/>
              </a:spcAft>
              <a:buNone/>
            </a:pPr>
            <a:r>
              <a:rPr lang="nl-BE" sz="2250" dirty="0">
                <a:sym typeface="Wingdings" panose="05000000000000000000" pitchFamily="2" charset="2"/>
              </a:rPr>
              <a:t>     </a:t>
            </a: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25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3566968-A617-356E-5D38-4192C11B3B3B}"/>
              </a:ext>
            </a:extLst>
          </p:cNvPr>
          <p:cNvSpPr txBox="1">
            <a:spLocks/>
          </p:cNvSpPr>
          <p:nvPr/>
        </p:nvSpPr>
        <p:spPr>
          <a:xfrm>
            <a:off x="1153236" y="2448989"/>
            <a:ext cx="11038764" cy="980011"/>
          </a:xfrm>
          <a:prstGeom prst="rect">
            <a:avLst/>
          </a:prstGeom>
        </p:spPr>
        <p:txBody>
          <a:bodyPr vert="horz" lIns="64294" tIns="32147" rIns="64294" bIns="32147" rtlCol="0">
            <a:noAutofit/>
          </a:bodyPr>
          <a:lstStyle>
            <a:lvl1pPr marL="536400" indent="-45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170000" indent="-45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56800" indent="-45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329200" indent="-5508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62800" indent="-4428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03648" indent="-342900" defTabSz="321457">
              <a:spcAft>
                <a:spcPts val="422"/>
              </a:spcAft>
              <a:buClr>
                <a:srgbClr val="92D050"/>
              </a:buClr>
              <a:buFont typeface="Courier New" panose="02070309020205020404" pitchFamily="49" charset="0"/>
              <a:buChar char="o"/>
            </a:pPr>
            <a:r>
              <a:rPr lang="en-GB" sz="2250" dirty="0">
                <a:solidFill>
                  <a:prstClr val="black"/>
                </a:solidFill>
                <a:latin typeface="Arial"/>
                <a:sym typeface="Wingdings" panose="05000000000000000000" pitchFamily="2" charset="2"/>
              </a:rPr>
              <a:t>Relatively easy for slow-growing micro-organisms</a:t>
            </a:r>
          </a:p>
          <a:p>
            <a:pPr marL="60748" indent="0" defTabSz="321457">
              <a:spcAft>
                <a:spcPts val="422"/>
              </a:spcAft>
              <a:buNone/>
            </a:pPr>
            <a:r>
              <a:rPr lang="en-GB" sz="2250" dirty="0">
                <a:solidFill>
                  <a:prstClr val="black"/>
                </a:solidFill>
                <a:latin typeface="Arial"/>
                <a:sym typeface="Wingdings" panose="05000000000000000000" pitchFamily="2" charset="2"/>
              </a:rPr>
              <a:t>    e.g. anaerobic granular sludge (</a:t>
            </a:r>
            <a:r>
              <a:rPr lang="en-GB" sz="2250" dirty="0" err="1">
                <a:solidFill>
                  <a:prstClr val="black"/>
                </a:solidFill>
                <a:latin typeface="Arial"/>
                <a:sym typeface="Wingdings" panose="05000000000000000000" pitchFamily="2" charset="2"/>
              </a:rPr>
              <a:t>UASB</a:t>
            </a:r>
            <a:r>
              <a:rPr lang="en-GB" sz="2250" dirty="0">
                <a:solidFill>
                  <a:prstClr val="black"/>
                </a:solidFill>
                <a:latin typeface="Arial"/>
                <a:sym typeface="Wingdings" panose="05000000000000000000" pitchFamily="2" charset="2"/>
              </a:rPr>
              <a:t> reactors)</a:t>
            </a:r>
            <a:endParaRPr lang="nl-BE" sz="2250" dirty="0">
              <a:solidFill>
                <a:prstClr val="black"/>
              </a:solidFill>
              <a:latin typeface="Arial"/>
            </a:endParaRPr>
          </a:p>
          <a:p>
            <a:pPr marL="60748" indent="0" defTabSz="321457">
              <a:spcAft>
                <a:spcPts val="422"/>
              </a:spcAft>
              <a:buNone/>
            </a:pPr>
            <a:endParaRPr lang="nl-BE" sz="2250" dirty="0">
              <a:solidFill>
                <a:srgbClr val="FF0000"/>
              </a:solidFill>
              <a:latin typeface="Arial"/>
            </a:endParaRPr>
          </a:p>
          <a:p>
            <a:pPr marL="377143" indent="-316395" defTabSz="321457"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250" dirty="0">
              <a:solidFill>
                <a:prstClr val="black"/>
              </a:solidFill>
              <a:latin typeface="Arial"/>
            </a:endParaRPr>
          </a:p>
          <a:p>
            <a:pPr marL="60748" indent="0" defTabSz="321457">
              <a:spcAft>
                <a:spcPts val="422"/>
              </a:spcAft>
              <a:buNone/>
            </a:pPr>
            <a:r>
              <a:rPr lang="nl-BE" sz="2250" dirty="0">
                <a:solidFill>
                  <a:prstClr val="black"/>
                </a:solidFill>
                <a:latin typeface="Arial"/>
                <a:sym typeface="Wingdings" panose="05000000000000000000" pitchFamily="2" charset="2"/>
              </a:rPr>
              <a:t>     </a:t>
            </a:r>
          </a:p>
          <a:p>
            <a:pPr marL="377143" indent="-316395" defTabSz="321457"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250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EC77F54-2CE3-9229-7E50-FE5F701769DB}"/>
              </a:ext>
            </a:extLst>
          </p:cNvPr>
          <p:cNvSpPr txBox="1">
            <a:spLocks/>
          </p:cNvSpPr>
          <p:nvPr/>
        </p:nvSpPr>
        <p:spPr>
          <a:xfrm>
            <a:off x="966337" y="1356784"/>
            <a:ext cx="11038764" cy="998518"/>
          </a:xfrm>
          <a:prstGeom prst="rect">
            <a:avLst/>
          </a:prstGeom>
        </p:spPr>
        <p:txBody>
          <a:bodyPr vert="horz" lIns="64294" tIns="32147" rIns="64294" bIns="32147" rtlCol="0">
            <a:noAutofit/>
          </a:bodyPr>
          <a:lstStyle>
            <a:lvl1pPr marL="536400" indent="-45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170000" indent="-45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56800" indent="-45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329200" indent="-5508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62800" indent="-4428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8" indent="0" defTabSz="321457">
              <a:spcAft>
                <a:spcPts val="422"/>
              </a:spcAft>
              <a:buNone/>
            </a:pPr>
            <a:r>
              <a:rPr lang="en-GB" sz="2250" dirty="0">
                <a:solidFill>
                  <a:prstClr val="black"/>
                </a:solidFill>
                <a:latin typeface="Arial"/>
                <a:sym typeface="Symbol" panose="05050102010706020507" pitchFamily="18" charset="2"/>
              </a:rPr>
              <a:t> </a:t>
            </a:r>
            <a:r>
              <a:rPr lang="en-GB" sz="2250" dirty="0">
                <a:solidFill>
                  <a:prstClr val="black"/>
                </a:solidFill>
                <a:latin typeface="Arial"/>
                <a:sym typeface="Wingdings" panose="05000000000000000000" pitchFamily="2" charset="2"/>
              </a:rPr>
              <a:t>high substrate concentration</a:t>
            </a:r>
          </a:p>
          <a:p>
            <a:pPr marL="60748" indent="0" defTabSz="321457">
              <a:spcAft>
                <a:spcPts val="422"/>
              </a:spcAft>
              <a:buNone/>
            </a:pPr>
            <a:r>
              <a:rPr lang="en-GB" sz="2250" dirty="0">
                <a:solidFill>
                  <a:prstClr val="black"/>
                </a:solidFill>
                <a:latin typeface="Arial"/>
                <a:sym typeface="Wingdings" panose="05000000000000000000" pitchFamily="2" charset="2"/>
              </a:rPr>
              <a:t>     AND/OR low growth rate</a:t>
            </a:r>
            <a:endParaRPr lang="nl-BE" sz="2250" dirty="0">
              <a:solidFill>
                <a:prstClr val="black"/>
              </a:solidFill>
              <a:latin typeface="Arial"/>
            </a:endParaRPr>
          </a:p>
          <a:p>
            <a:pPr marL="60748" indent="0" defTabSz="321457">
              <a:spcAft>
                <a:spcPts val="422"/>
              </a:spcAft>
              <a:buNone/>
            </a:pPr>
            <a:r>
              <a:rPr lang="nl-BE" sz="2250" dirty="0">
                <a:solidFill>
                  <a:prstClr val="black"/>
                </a:solidFill>
                <a:latin typeface="Arial"/>
                <a:sym typeface="Wingdings" panose="05000000000000000000" pitchFamily="2" charset="2"/>
              </a:rPr>
              <a:t>     </a:t>
            </a:r>
          </a:p>
          <a:p>
            <a:pPr marL="377143" indent="-316395" defTabSz="321457"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25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42967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640"/>
    </mc:Choice>
    <mc:Fallback xmlns="">
      <p:transition spd="slow" advTm="2164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5CF1B6-8C69-0857-EB40-E6252526CA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300F8F-AD95-D810-2D81-21668556DB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How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grow</a:t>
            </a:r>
            <a:r>
              <a:rPr lang="nl-BE" dirty="0"/>
              <a:t> </a:t>
            </a:r>
            <a:r>
              <a:rPr lang="nl-BE" dirty="0" err="1"/>
              <a:t>granules</a:t>
            </a:r>
            <a:r>
              <a:rPr lang="nl-BE" dirty="0"/>
              <a:t>?</a:t>
            </a:r>
            <a:br>
              <a:rPr lang="nl-BE" dirty="0"/>
            </a:br>
            <a:endParaRPr lang="nl-B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7606C3-C906-827D-007D-ADA1FFC2B1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8062" y="839787"/>
            <a:ext cx="11038764" cy="464578"/>
          </a:xfrm>
        </p:spPr>
        <p:txBody>
          <a:bodyPr>
            <a:noAutofit/>
          </a:bodyPr>
          <a:lstStyle/>
          <a:p>
            <a:pPr>
              <a:spcAft>
                <a:spcPts val="422"/>
              </a:spcAft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sz="2531" dirty="0"/>
              <a:t>Make sure that diffusion is not limiting!</a:t>
            </a:r>
          </a:p>
          <a:p>
            <a:pPr marL="60748" indent="0">
              <a:spcAft>
                <a:spcPts val="422"/>
              </a:spcAft>
              <a:buNone/>
            </a:pPr>
            <a:endParaRPr lang="nl-BE" sz="1969" dirty="0">
              <a:sym typeface="Wingdings" panose="05000000000000000000" pitchFamily="2" charset="2"/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250" dirty="0"/>
          </a:p>
          <a:p>
            <a:pPr marL="60748" indent="0">
              <a:spcAft>
                <a:spcPts val="422"/>
              </a:spcAft>
              <a:buNone/>
            </a:pPr>
            <a:endParaRPr lang="nl-BE" sz="2250" dirty="0">
              <a:solidFill>
                <a:srgbClr val="FF0000"/>
              </a:solidFill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250" dirty="0"/>
          </a:p>
          <a:p>
            <a:pPr marL="60748" indent="0">
              <a:spcAft>
                <a:spcPts val="422"/>
              </a:spcAft>
              <a:buNone/>
            </a:pPr>
            <a:r>
              <a:rPr lang="nl-BE" sz="2250" dirty="0">
                <a:sym typeface="Wingdings" panose="05000000000000000000" pitchFamily="2" charset="2"/>
              </a:rPr>
              <a:t>     </a:t>
            </a: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25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46FDF5F-1F37-DC5C-3FA3-35FF9B43CB9F}"/>
              </a:ext>
            </a:extLst>
          </p:cNvPr>
          <p:cNvSpPr txBox="1">
            <a:spLocks/>
          </p:cNvSpPr>
          <p:nvPr/>
        </p:nvSpPr>
        <p:spPr>
          <a:xfrm>
            <a:off x="1153236" y="2448989"/>
            <a:ext cx="11038764" cy="980011"/>
          </a:xfrm>
          <a:prstGeom prst="rect">
            <a:avLst/>
          </a:prstGeom>
        </p:spPr>
        <p:txBody>
          <a:bodyPr vert="horz" lIns="64294" tIns="32147" rIns="64294" bIns="32147" rtlCol="0">
            <a:noAutofit/>
          </a:bodyPr>
          <a:lstStyle>
            <a:lvl1pPr marL="536400" indent="-45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170000" indent="-45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56800" indent="-45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329200" indent="-5508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62800" indent="-4428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03648" indent="-342900" defTabSz="321457">
              <a:spcAft>
                <a:spcPts val="422"/>
              </a:spcAft>
              <a:buClr>
                <a:srgbClr val="92D050"/>
              </a:buClr>
              <a:buFont typeface="Courier New" panose="02070309020205020404" pitchFamily="49" charset="0"/>
              <a:buChar char="o"/>
            </a:pPr>
            <a:r>
              <a:rPr lang="en-GB" sz="2250" dirty="0">
                <a:solidFill>
                  <a:prstClr val="black"/>
                </a:solidFill>
                <a:latin typeface="Arial"/>
                <a:sym typeface="Wingdings" panose="05000000000000000000" pitchFamily="2" charset="2"/>
              </a:rPr>
              <a:t>Relatively easy for slow-growing micro-organisms</a:t>
            </a:r>
          </a:p>
          <a:p>
            <a:pPr marL="60748" indent="0" defTabSz="321457">
              <a:spcAft>
                <a:spcPts val="422"/>
              </a:spcAft>
              <a:buNone/>
            </a:pPr>
            <a:r>
              <a:rPr lang="en-GB" sz="2250" dirty="0">
                <a:solidFill>
                  <a:prstClr val="black"/>
                </a:solidFill>
                <a:latin typeface="Arial"/>
                <a:sym typeface="Wingdings" panose="05000000000000000000" pitchFamily="2" charset="2"/>
              </a:rPr>
              <a:t>    e.g. anaerobic granular sludge (</a:t>
            </a:r>
            <a:r>
              <a:rPr lang="en-GB" sz="2250" dirty="0" err="1">
                <a:solidFill>
                  <a:prstClr val="black"/>
                </a:solidFill>
                <a:latin typeface="Arial"/>
                <a:sym typeface="Wingdings" panose="05000000000000000000" pitchFamily="2" charset="2"/>
              </a:rPr>
              <a:t>UASB</a:t>
            </a:r>
            <a:r>
              <a:rPr lang="en-GB" sz="2250" dirty="0">
                <a:solidFill>
                  <a:prstClr val="black"/>
                </a:solidFill>
                <a:latin typeface="Arial"/>
                <a:sym typeface="Wingdings" panose="05000000000000000000" pitchFamily="2" charset="2"/>
              </a:rPr>
              <a:t> reactors)</a:t>
            </a:r>
            <a:endParaRPr lang="nl-BE" sz="2250" dirty="0">
              <a:solidFill>
                <a:prstClr val="black"/>
              </a:solidFill>
              <a:latin typeface="Arial"/>
            </a:endParaRPr>
          </a:p>
          <a:p>
            <a:pPr marL="60748" indent="0" defTabSz="321457">
              <a:spcAft>
                <a:spcPts val="422"/>
              </a:spcAft>
              <a:buNone/>
            </a:pPr>
            <a:endParaRPr lang="nl-BE" sz="2250" dirty="0">
              <a:solidFill>
                <a:srgbClr val="FF0000"/>
              </a:solidFill>
              <a:latin typeface="Arial"/>
            </a:endParaRPr>
          </a:p>
          <a:p>
            <a:pPr marL="377143" indent="-316395" defTabSz="321457"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250" dirty="0">
              <a:solidFill>
                <a:prstClr val="black"/>
              </a:solidFill>
              <a:latin typeface="Arial"/>
            </a:endParaRPr>
          </a:p>
          <a:p>
            <a:pPr marL="60748" indent="0" defTabSz="321457">
              <a:spcAft>
                <a:spcPts val="422"/>
              </a:spcAft>
              <a:buNone/>
            </a:pPr>
            <a:r>
              <a:rPr lang="nl-BE" sz="2250" dirty="0">
                <a:solidFill>
                  <a:prstClr val="black"/>
                </a:solidFill>
                <a:latin typeface="Arial"/>
                <a:sym typeface="Wingdings" panose="05000000000000000000" pitchFamily="2" charset="2"/>
              </a:rPr>
              <a:t>     </a:t>
            </a:r>
          </a:p>
          <a:p>
            <a:pPr marL="377143" indent="-316395" defTabSz="321457"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250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F04E210-93FB-BBEB-7216-1B202AD0A21C}"/>
              </a:ext>
            </a:extLst>
          </p:cNvPr>
          <p:cNvSpPr txBox="1">
            <a:spLocks/>
          </p:cNvSpPr>
          <p:nvPr/>
        </p:nvSpPr>
        <p:spPr>
          <a:xfrm>
            <a:off x="1153236" y="3782036"/>
            <a:ext cx="11038764" cy="2898776"/>
          </a:xfrm>
          <a:prstGeom prst="rect">
            <a:avLst/>
          </a:prstGeom>
        </p:spPr>
        <p:txBody>
          <a:bodyPr vert="horz" lIns="64294" tIns="32147" rIns="64294" bIns="32147" rtlCol="0">
            <a:noAutofit/>
          </a:bodyPr>
          <a:lstStyle>
            <a:lvl1pPr marL="536400" indent="-45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170000" indent="-45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56800" indent="-45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329200" indent="-5508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62800" indent="-4428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03648" indent="-342900" defTabSz="321457">
              <a:spcAft>
                <a:spcPts val="422"/>
              </a:spcAft>
              <a:buClr>
                <a:srgbClr val="92D050"/>
              </a:buClr>
              <a:buFont typeface="Courier New" panose="02070309020205020404" pitchFamily="49" charset="0"/>
              <a:buChar char="o"/>
            </a:pPr>
            <a:r>
              <a:rPr lang="en-GB" sz="2250" dirty="0">
                <a:solidFill>
                  <a:prstClr val="black"/>
                </a:solidFill>
                <a:latin typeface="Arial"/>
                <a:sym typeface="Wingdings" panose="05000000000000000000" pitchFamily="2" charset="2"/>
              </a:rPr>
              <a:t>But how to do so for fast-growing micro-organisms?</a:t>
            </a:r>
          </a:p>
          <a:p>
            <a:pPr marL="60748" indent="0" defTabSz="321457">
              <a:spcAft>
                <a:spcPts val="422"/>
              </a:spcAft>
              <a:buNone/>
            </a:pPr>
            <a:r>
              <a:rPr lang="en-GB" sz="2250" dirty="0">
                <a:solidFill>
                  <a:prstClr val="black"/>
                </a:solidFill>
                <a:latin typeface="Arial"/>
                <a:sym typeface="Wingdings" panose="05000000000000000000" pitchFamily="2" charset="2"/>
              </a:rPr>
              <a:t>    e.g. heterotrophic bacteria – organic carbon removal</a:t>
            </a:r>
            <a:endParaRPr lang="nl-BE" sz="2250" dirty="0">
              <a:solidFill>
                <a:prstClr val="black"/>
              </a:solidFill>
              <a:latin typeface="Arial"/>
              <a:sym typeface="Wingdings" panose="05000000000000000000" pitchFamily="2" charset="2"/>
            </a:endParaRPr>
          </a:p>
          <a:p>
            <a:pPr marL="60748" indent="0" defTabSz="321457">
              <a:spcAft>
                <a:spcPts val="422"/>
              </a:spcAft>
              <a:buNone/>
            </a:pPr>
            <a:endParaRPr lang="nl-BE" sz="2250" dirty="0">
              <a:solidFill>
                <a:prstClr val="black"/>
              </a:solidFill>
              <a:latin typeface="Arial"/>
              <a:sym typeface="Wingdings" panose="05000000000000000000" pitchFamily="2" charset="2"/>
            </a:endParaRPr>
          </a:p>
          <a:p>
            <a:pPr marL="377143" indent="-316395" defTabSz="321457"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250" dirty="0">
              <a:solidFill>
                <a:prstClr val="black"/>
              </a:solidFill>
              <a:latin typeface="Arial"/>
            </a:endParaRPr>
          </a:p>
          <a:p>
            <a:pPr marL="60748" indent="0" defTabSz="321457">
              <a:spcAft>
                <a:spcPts val="422"/>
              </a:spcAft>
              <a:buNone/>
            </a:pPr>
            <a:endParaRPr lang="nl-BE" sz="2250" dirty="0">
              <a:solidFill>
                <a:srgbClr val="FF0000"/>
              </a:solidFill>
              <a:latin typeface="Arial"/>
            </a:endParaRPr>
          </a:p>
          <a:p>
            <a:pPr marL="377143" indent="-316395" defTabSz="321457"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250" dirty="0">
              <a:solidFill>
                <a:prstClr val="black"/>
              </a:solidFill>
              <a:latin typeface="Arial"/>
            </a:endParaRPr>
          </a:p>
          <a:p>
            <a:pPr marL="60748" indent="0" defTabSz="321457">
              <a:spcAft>
                <a:spcPts val="422"/>
              </a:spcAft>
              <a:buNone/>
            </a:pPr>
            <a:r>
              <a:rPr lang="nl-BE" sz="2250" dirty="0">
                <a:solidFill>
                  <a:prstClr val="black"/>
                </a:solidFill>
                <a:latin typeface="Arial"/>
                <a:sym typeface="Wingdings" panose="05000000000000000000" pitchFamily="2" charset="2"/>
              </a:rPr>
              <a:t>     </a:t>
            </a:r>
          </a:p>
          <a:p>
            <a:pPr marL="377143" indent="-316395" defTabSz="321457"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250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1146A31-5EE3-A1EE-7B6F-064E437DF232}"/>
              </a:ext>
            </a:extLst>
          </p:cNvPr>
          <p:cNvSpPr txBox="1">
            <a:spLocks/>
          </p:cNvSpPr>
          <p:nvPr/>
        </p:nvSpPr>
        <p:spPr>
          <a:xfrm>
            <a:off x="966337" y="1356784"/>
            <a:ext cx="11038764" cy="998518"/>
          </a:xfrm>
          <a:prstGeom prst="rect">
            <a:avLst/>
          </a:prstGeom>
        </p:spPr>
        <p:txBody>
          <a:bodyPr vert="horz" lIns="64294" tIns="32147" rIns="64294" bIns="32147" rtlCol="0">
            <a:noAutofit/>
          </a:bodyPr>
          <a:lstStyle>
            <a:lvl1pPr marL="536400" indent="-45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170000" indent="-45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56800" indent="-45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329200" indent="-5508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62800" indent="-4428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8" indent="0" defTabSz="321457">
              <a:spcAft>
                <a:spcPts val="422"/>
              </a:spcAft>
              <a:buNone/>
            </a:pPr>
            <a:r>
              <a:rPr lang="en-GB" sz="2250" dirty="0">
                <a:solidFill>
                  <a:prstClr val="black"/>
                </a:solidFill>
                <a:latin typeface="Arial"/>
                <a:sym typeface="Symbol" panose="05050102010706020507" pitchFamily="18" charset="2"/>
              </a:rPr>
              <a:t> </a:t>
            </a:r>
            <a:r>
              <a:rPr lang="en-GB" sz="2250" dirty="0">
                <a:solidFill>
                  <a:prstClr val="black"/>
                </a:solidFill>
                <a:latin typeface="Arial"/>
                <a:sym typeface="Wingdings" panose="05000000000000000000" pitchFamily="2" charset="2"/>
              </a:rPr>
              <a:t>high substrate concentration</a:t>
            </a:r>
          </a:p>
          <a:p>
            <a:pPr marL="60748" indent="0" defTabSz="321457">
              <a:spcAft>
                <a:spcPts val="422"/>
              </a:spcAft>
              <a:buNone/>
            </a:pPr>
            <a:r>
              <a:rPr lang="en-GB" sz="2250" dirty="0">
                <a:solidFill>
                  <a:prstClr val="black"/>
                </a:solidFill>
                <a:latin typeface="Arial"/>
                <a:sym typeface="Wingdings" panose="05000000000000000000" pitchFamily="2" charset="2"/>
              </a:rPr>
              <a:t>     AND/OR low growth rate</a:t>
            </a:r>
            <a:endParaRPr lang="nl-BE" sz="2250" dirty="0">
              <a:solidFill>
                <a:prstClr val="black"/>
              </a:solidFill>
              <a:latin typeface="Arial"/>
            </a:endParaRPr>
          </a:p>
          <a:p>
            <a:pPr marL="60748" indent="0" defTabSz="321457">
              <a:spcAft>
                <a:spcPts val="422"/>
              </a:spcAft>
              <a:buNone/>
            </a:pPr>
            <a:r>
              <a:rPr lang="nl-BE" sz="2250" dirty="0">
                <a:solidFill>
                  <a:prstClr val="black"/>
                </a:solidFill>
                <a:latin typeface="Arial"/>
                <a:sym typeface="Wingdings" panose="05000000000000000000" pitchFamily="2" charset="2"/>
              </a:rPr>
              <a:t>     </a:t>
            </a:r>
          </a:p>
          <a:p>
            <a:pPr marL="377143" indent="-316395" defTabSz="321457"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25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54443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846"/>
    </mc:Choice>
    <mc:Fallback xmlns="">
      <p:transition spd="slow" advTm="11846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D8FE02-12D5-7FAD-6D6F-AE06D28D6B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DB8B0F9-9BA5-E9A1-2D26-F0861F73CD33}"/>
              </a:ext>
            </a:extLst>
          </p:cNvPr>
          <p:cNvSpPr txBox="1"/>
          <p:nvPr/>
        </p:nvSpPr>
        <p:spPr>
          <a:xfrm>
            <a:off x="304060" y="154381"/>
            <a:ext cx="9709952" cy="676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sz="3797" u="sng" cap="all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outline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474469D-56E1-AA5A-BC96-1053EA4C8ABD}"/>
              </a:ext>
            </a:extLst>
          </p:cNvPr>
          <p:cNvSpPr txBox="1"/>
          <p:nvPr/>
        </p:nvSpPr>
        <p:spPr>
          <a:xfrm>
            <a:off x="304059" y="950087"/>
            <a:ext cx="10155173" cy="1305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Aerobic granular sludge (reactors)</a:t>
            </a:r>
          </a:p>
          <a:p>
            <a:pPr marL="457200" indent="-457200">
              <a:lnSpc>
                <a:spcPct val="15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Granule growth by avoiding diffusion limitation</a:t>
            </a:r>
          </a:p>
        </p:txBody>
      </p:sp>
      <p:pic>
        <p:nvPicPr>
          <p:cNvPr id="3" name="Picture 2" descr="A book cover with text and brown bubbles&#10;&#10;Description automatically generated with medium confidence">
            <a:extLst>
              <a:ext uri="{FF2B5EF4-FFF2-40B4-BE49-F238E27FC236}">
                <a16:creationId xmlns:a16="http://schemas.microsoft.com/office/drawing/2014/main" id="{15C6C07E-F9FB-DD3D-0176-3DA9546C7F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9989" y="3094141"/>
            <a:ext cx="1873928" cy="24382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C7E1707-E276-7F22-6140-113438AB9DAF}"/>
              </a:ext>
            </a:extLst>
          </p:cNvPr>
          <p:cNvSpPr txBox="1"/>
          <p:nvPr/>
        </p:nvSpPr>
        <p:spPr>
          <a:xfrm>
            <a:off x="9584688" y="5535883"/>
            <a:ext cx="25196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Sections 11.3, 11.4 and extra’s</a:t>
            </a:r>
          </a:p>
        </p:txBody>
      </p:sp>
    </p:spTree>
    <p:extLst>
      <p:ext uri="{BB962C8B-B14F-4D97-AF65-F5344CB8AC3E}">
        <p14:creationId xmlns:p14="http://schemas.microsoft.com/office/powerpoint/2010/main" val="139682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39"/>
    </mc:Choice>
    <mc:Fallback xmlns="">
      <p:transition spd="slow" advTm="9339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3B51E0-EFC7-9BF2-652A-32F2F48788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35470B-D83A-0123-6054-825CC0F666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How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grow</a:t>
            </a:r>
            <a:r>
              <a:rPr lang="nl-BE" dirty="0"/>
              <a:t> </a:t>
            </a:r>
            <a:r>
              <a:rPr lang="nl-BE" dirty="0" err="1"/>
              <a:t>granules</a:t>
            </a:r>
            <a:r>
              <a:rPr lang="nl-BE" dirty="0"/>
              <a:t>?</a:t>
            </a:r>
            <a:br>
              <a:rPr lang="nl-BE" dirty="0"/>
            </a:br>
            <a:endParaRPr lang="nl-B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BEB35F-7D49-1F4D-055F-398299AA81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8062" y="839787"/>
            <a:ext cx="11038764" cy="464578"/>
          </a:xfrm>
        </p:spPr>
        <p:txBody>
          <a:bodyPr>
            <a:noAutofit/>
          </a:bodyPr>
          <a:lstStyle/>
          <a:p>
            <a:pPr>
              <a:spcAft>
                <a:spcPts val="422"/>
              </a:spcAft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sz="2531" dirty="0"/>
              <a:t>Make sure that diffusion is not limiting!</a:t>
            </a:r>
          </a:p>
          <a:p>
            <a:pPr marL="60748" indent="0">
              <a:spcAft>
                <a:spcPts val="422"/>
              </a:spcAft>
              <a:buNone/>
            </a:pPr>
            <a:endParaRPr lang="nl-BE" sz="1969" dirty="0">
              <a:sym typeface="Wingdings" panose="05000000000000000000" pitchFamily="2" charset="2"/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250" dirty="0"/>
          </a:p>
          <a:p>
            <a:pPr marL="60748" indent="0">
              <a:spcAft>
                <a:spcPts val="422"/>
              </a:spcAft>
              <a:buNone/>
            </a:pPr>
            <a:endParaRPr lang="nl-BE" sz="2250" dirty="0">
              <a:solidFill>
                <a:srgbClr val="FF0000"/>
              </a:solidFill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250" dirty="0"/>
          </a:p>
          <a:p>
            <a:pPr marL="60748" indent="0">
              <a:spcAft>
                <a:spcPts val="422"/>
              </a:spcAft>
              <a:buNone/>
            </a:pPr>
            <a:r>
              <a:rPr lang="nl-BE" sz="2250" dirty="0">
                <a:sym typeface="Wingdings" panose="05000000000000000000" pitchFamily="2" charset="2"/>
              </a:rPr>
              <a:t>     </a:t>
            </a: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25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898288C-3FE3-1F41-87FF-A15FF32FD967}"/>
              </a:ext>
            </a:extLst>
          </p:cNvPr>
          <p:cNvSpPr txBox="1">
            <a:spLocks/>
          </p:cNvSpPr>
          <p:nvPr/>
        </p:nvSpPr>
        <p:spPr>
          <a:xfrm>
            <a:off x="1153236" y="2448989"/>
            <a:ext cx="11038764" cy="980011"/>
          </a:xfrm>
          <a:prstGeom prst="rect">
            <a:avLst/>
          </a:prstGeom>
        </p:spPr>
        <p:txBody>
          <a:bodyPr vert="horz" lIns="64294" tIns="32147" rIns="64294" bIns="32147" rtlCol="0">
            <a:noAutofit/>
          </a:bodyPr>
          <a:lstStyle>
            <a:lvl1pPr marL="536400" indent="-45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170000" indent="-45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56800" indent="-45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329200" indent="-5508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62800" indent="-4428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03648" indent="-342900" defTabSz="321457">
              <a:spcAft>
                <a:spcPts val="422"/>
              </a:spcAft>
              <a:buClr>
                <a:srgbClr val="92D050"/>
              </a:buClr>
              <a:buFont typeface="Courier New" panose="02070309020205020404" pitchFamily="49" charset="0"/>
              <a:buChar char="o"/>
            </a:pPr>
            <a:r>
              <a:rPr lang="en-GB" sz="2250" dirty="0">
                <a:solidFill>
                  <a:prstClr val="black"/>
                </a:solidFill>
                <a:latin typeface="Arial"/>
                <a:sym typeface="Wingdings" panose="05000000000000000000" pitchFamily="2" charset="2"/>
              </a:rPr>
              <a:t>Relatively easy for slow-growing micro-organisms</a:t>
            </a:r>
          </a:p>
          <a:p>
            <a:pPr marL="60748" indent="0" defTabSz="321457">
              <a:spcAft>
                <a:spcPts val="422"/>
              </a:spcAft>
              <a:buNone/>
            </a:pPr>
            <a:r>
              <a:rPr lang="en-GB" sz="2250" dirty="0">
                <a:solidFill>
                  <a:prstClr val="black"/>
                </a:solidFill>
                <a:latin typeface="Arial"/>
                <a:sym typeface="Wingdings" panose="05000000000000000000" pitchFamily="2" charset="2"/>
              </a:rPr>
              <a:t>    e.g. anaerobic granular sludge (</a:t>
            </a:r>
            <a:r>
              <a:rPr lang="en-GB" sz="2250" dirty="0" err="1">
                <a:solidFill>
                  <a:prstClr val="black"/>
                </a:solidFill>
                <a:latin typeface="Arial"/>
                <a:sym typeface="Wingdings" panose="05000000000000000000" pitchFamily="2" charset="2"/>
              </a:rPr>
              <a:t>UASB</a:t>
            </a:r>
            <a:r>
              <a:rPr lang="en-GB" sz="2250" dirty="0">
                <a:solidFill>
                  <a:prstClr val="black"/>
                </a:solidFill>
                <a:latin typeface="Arial"/>
                <a:sym typeface="Wingdings" panose="05000000000000000000" pitchFamily="2" charset="2"/>
              </a:rPr>
              <a:t> reactors)</a:t>
            </a:r>
            <a:endParaRPr lang="nl-BE" sz="2250" dirty="0">
              <a:solidFill>
                <a:prstClr val="black"/>
              </a:solidFill>
              <a:latin typeface="Arial"/>
            </a:endParaRPr>
          </a:p>
          <a:p>
            <a:pPr marL="60748" indent="0" defTabSz="321457">
              <a:spcAft>
                <a:spcPts val="422"/>
              </a:spcAft>
              <a:buNone/>
            </a:pPr>
            <a:endParaRPr lang="nl-BE" sz="2250" dirty="0">
              <a:solidFill>
                <a:srgbClr val="FF0000"/>
              </a:solidFill>
              <a:latin typeface="Arial"/>
            </a:endParaRPr>
          </a:p>
          <a:p>
            <a:pPr marL="377143" indent="-316395" defTabSz="321457"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250" dirty="0">
              <a:solidFill>
                <a:prstClr val="black"/>
              </a:solidFill>
              <a:latin typeface="Arial"/>
            </a:endParaRPr>
          </a:p>
          <a:p>
            <a:pPr marL="60748" indent="0" defTabSz="321457">
              <a:spcAft>
                <a:spcPts val="422"/>
              </a:spcAft>
              <a:buNone/>
            </a:pPr>
            <a:r>
              <a:rPr lang="nl-BE" sz="2250" dirty="0">
                <a:solidFill>
                  <a:prstClr val="black"/>
                </a:solidFill>
                <a:latin typeface="Arial"/>
                <a:sym typeface="Wingdings" panose="05000000000000000000" pitchFamily="2" charset="2"/>
              </a:rPr>
              <a:t>     </a:t>
            </a:r>
          </a:p>
          <a:p>
            <a:pPr marL="377143" indent="-316395" defTabSz="321457"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250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ED858D31-5B06-A0AD-212F-71D3E9B53609}"/>
              </a:ext>
            </a:extLst>
          </p:cNvPr>
          <p:cNvSpPr txBox="1">
            <a:spLocks/>
          </p:cNvSpPr>
          <p:nvPr/>
        </p:nvSpPr>
        <p:spPr>
          <a:xfrm>
            <a:off x="1153236" y="3782036"/>
            <a:ext cx="11038764" cy="2898776"/>
          </a:xfrm>
          <a:prstGeom prst="rect">
            <a:avLst/>
          </a:prstGeom>
        </p:spPr>
        <p:txBody>
          <a:bodyPr vert="horz" lIns="64294" tIns="32147" rIns="64294" bIns="32147" rtlCol="0">
            <a:noAutofit/>
          </a:bodyPr>
          <a:lstStyle>
            <a:lvl1pPr marL="536400" indent="-45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170000" indent="-45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56800" indent="-45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329200" indent="-5508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62800" indent="-4428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03648" indent="-342900" defTabSz="321457">
              <a:spcAft>
                <a:spcPts val="422"/>
              </a:spcAft>
              <a:buClr>
                <a:srgbClr val="92D050"/>
              </a:buClr>
              <a:buFont typeface="Courier New" panose="02070309020205020404" pitchFamily="49" charset="0"/>
              <a:buChar char="o"/>
            </a:pPr>
            <a:r>
              <a:rPr lang="en-GB" sz="2250" dirty="0">
                <a:solidFill>
                  <a:prstClr val="black"/>
                </a:solidFill>
                <a:latin typeface="Arial"/>
                <a:sym typeface="Wingdings" panose="05000000000000000000" pitchFamily="2" charset="2"/>
              </a:rPr>
              <a:t>But how to do so for fast-growing micro-organisms?</a:t>
            </a:r>
          </a:p>
          <a:p>
            <a:pPr marL="60748" indent="0" defTabSz="321457">
              <a:spcAft>
                <a:spcPts val="422"/>
              </a:spcAft>
              <a:buNone/>
            </a:pPr>
            <a:r>
              <a:rPr lang="en-GB" sz="2250" dirty="0">
                <a:solidFill>
                  <a:prstClr val="black"/>
                </a:solidFill>
                <a:latin typeface="Arial"/>
                <a:sym typeface="Wingdings" panose="05000000000000000000" pitchFamily="2" charset="2"/>
              </a:rPr>
              <a:t>    e.g. heterotrophic bacteria – organic carbon removal</a:t>
            </a:r>
            <a:endParaRPr lang="nl-BE" sz="2250" dirty="0">
              <a:solidFill>
                <a:prstClr val="black"/>
              </a:solidFill>
              <a:latin typeface="Arial"/>
              <a:sym typeface="Wingdings" panose="05000000000000000000" pitchFamily="2" charset="2"/>
            </a:endParaRPr>
          </a:p>
          <a:p>
            <a:pPr marL="60748" indent="0" defTabSz="321457">
              <a:spcAft>
                <a:spcPts val="422"/>
              </a:spcAft>
              <a:buNone/>
            </a:pPr>
            <a:endParaRPr lang="nl-BE" sz="2250" dirty="0">
              <a:solidFill>
                <a:prstClr val="black"/>
              </a:solidFill>
              <a:latin typeface="Arial"/>
              <a:sym typeface="Wingdings" panose="05000000000000000000" pitchFamily="2" charset="2"/>
            </a:endParaRPr>
          </a:p>
          <a:p>
            <a:pPr marL="377143" indent="-316395" defTabSz="321457"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250" dirty="0">
              <a:solidFill>
                <a:prstClr val="black"/>
              </a:solidFill>
              <a:latin typeface="Arial"/>
            </a:endParaRPr>
          </a:p>
          <a:p>
            <a:pPr marL="60748" indent="0" defTabSz="321457">
              <a:spcAft>
                <a:spcPts val="422"/>
              </a:spcAft>
              <a:buNone/>
            </a:pPr>
            <a:endParaRPr lang="nl-BE" sz="2250" dirty="0">
              <a:solidFill>
                <a:srgbClr val="FF0000"/>
              </a:solidFill>
              <a:latin typeface="Arial"/>
            </a:endParaRPr>
          </a:p>
          <a:p>
            <a:pPr marL="377143" indent="-316395" defTabSz="321457"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250" dirty="0">
              <a:solidFill>
                <a:prstClr val="black"/>
              </a:solidFill>
              <a:latin typeface="Arial"/>
            </a:endParaRPr>
          </a:p>
          <a:p>
            <a:pPr marL="60748" indent="0" defTabSz="321457">
              <a:spcAft>
                <a:spcPts val="422"/>
              </a:spcAft>
              <a:buNone/>
            </a:pPr>
            <a:r>
              <a:rPr lang="nl-BE" sz="2250" dirty="0">
                <a:solidFill>
                  <a:prstClr val="black"/>
                </a:solidFill>
                <a:latin typeface="Arial"/>
                <a:sym typeface="Wingdings" panose="05000000000000000000" pitchFamily="2" charset="2"/>
              </a:rPr>
              <a:t>     </a:t>
            </a:r>
          </a:p>
          <a:p>
            <a:pPr marL="377143" indent="-316395" defTabSz="321457"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250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971601CA-853D-995E-3A72-A18F0C9830B7}"/>
              </a:ext>
            </a:extLst>
          </p:cNvPr>
          <p:cNvSpPr txBox="1">
            <a:spLocks/>
          </p:cNvSpPr>
          <p:nvPr/>
        </p:nvSpPr>
        <p:spPr>
          <a:xfrm>
            <a:off x="1480187" y="4977674"/>
            <a:ext cx="8339060" cy="1047083"/>
          </a:xfrm>
          <a:prstGeom prst="rect">
            <a:avLst/>
          </a:prstGeom>
        </p:spPr>
        <p:txBody>
          <a:bodyPr vert="horz" lIns="64294" tIns="32147" rIns="64294" bIns="32147" rtlCol="0">
            <a:noAutofit/>
          </a:bodyPr>
          <a:lstStyle>
            <a:lvl1pPr marL="536400" indent="-45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170000" indent="-45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56800" indent="-45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329200" indent="-5508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62800" indent="-4428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8" indent="0" defTabSz="321457">
              <a:spcAft>
                <a:spcPts val="422"/>
              </a:spcAft>
              <a:buNone/>
            </a:pPr>
            <a:r>
              <a:rPr lang="nl-BE" sz="2800" dirty="0">
                <a:solidFill>
                  <a:prstClr val="black"/>
                </a:solidFill>
                <a:latin typeface="Arial"/>
                <a:sym typeface="Symbol" panose="05050102010706020507" pitchFamily="18" charset="2"/>
              </a:rPr>
              <a:t></a:t>
            </a:r>
            <a:r>
              <a:rPr lang="en-GB" sz="2531" dirty="0">
                <a:solidFill>
                  <a:srgbClr val="0064C8"/>
                </a:solidFill>
                <a:latin typeface="Arial"/>
                <a:sym typeface="Symbol" panose="05050102010706020507" pitchFamily="18" charset="2"/>
              </a:rPr>
              <a:t> minimize substrate limitation</a:t>
            </a:r>
          </a:p>
          <a:p>
            <a:pPr marL="60748" indent="0" defTabSz="321457">
              <a:spcAft>
                <a:spcPts val="422"/>
              </a:spcAft>
              <a:buNone/>
            </a:pPr>
            <a:r>
              <a:rPr lang="en-GB" sz="2531" dirty="0">
                <a:solidFill>
                  <a:srgbClr val="0064C8"/>
                </a:solidFill>
                <a:latin typeface="Arial"/>
                <a:sym typeface="Symbol" panose="05050102010706020507" pitchFamily="18" charset="2"/>
              </a:rPr>
              <a:t>     i.e., minimize limitation of organic carbon and oxygen</a:t>
            </a:r>
            <a:endParaRPr lang="nl-BE" sz="2531" dirty="0">
              <a:solidFill>
                <a:srgbClr val="0064C8"/>
              </a:solidFill>
              <a:latin typeface="Arial"/>
            </a:endParaRPr>
          </a:p>
          <a:p>
            <a:pPr marL="377143" indent="-316395" defTabSz="321457"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531" dirty="0">
              <a:solidFill>
                <a:srgbClr val="0064C8"/>
              </a:solidFill>
              <a:latin typeface="Arial"/>
            </a:endParaRPr>
          </a:p>
          <a:p>
            <a:pPr marL="60748" indent="0" defTabSz="321457">
              <a:spcAft>
                <a:spcPts val="422"/>
              </a:spcAft>
              <a:buNone/>
            </a:pPr>
            <a:r>
              <a:rPr lang="nl-BE" sz="2531" dirty="0">
                <a:solidFill>
                  <a:srgbClr val="0064C8"/>
                </a:solidFill>
                <a:latin typeface="Arial"/>
                <a:sym typeface="Wingdings" panose="05000000000000000000" pitchFamily="2" charset="2"/>
              </a:rPr>
              <a:t>     </a:t>
            </a:r>
          </a:p>
          <a:p>
            <a:pPr marL="377143" indent="-316395" defTabSz="321457"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531" dirty="0">
              <a:solidFill>
                <a:srgbClr val="0064C8"/>
              </a:solidFill>
              <a:latin typeface="Arial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71ACFB5-7730-FC8F-8204-59695A8F9161}"/>
              </a:ext>
            </a:extLst>
          </p:cNvPr>
          <p:cNvSpPr txBox="1">
            <a:spLocks/>
          </p:cNvSpPr>
          <p:nvPr/>
        </p:nvSpPr>
        <p:spPr>
          <a:xfrm>
            <a:off x="966337" y="1356784"/>
            <a:ext cx="11038764" cy="998518"/>
          </a:xfrm>
          <a:prstGeom prst="rect">
            <a:avLst/>
          </a:prstGeom>
        </p:spPr>
        <p:txBody>
          <a:bodyPr vert="horz" lIns="64294" tIns="32147" rIns="64294" bIns="32147" rtlCol="0">
            <a:noAutofit/>
          </a:bodyPr>
          <a:lstStyle>
            <a:lvl1pPr marL="536400" indent="-45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170000" indent="-45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56800" indent="-45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329200" indent="-5508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62800" indent="-4428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8" indent="0" defTabSz="321457">
              <a:spcAft>
                <a:spcPts val="422"/>
              </a:spcAft>
              <a:buNone/>
            </a:pPr>
            <a:r>
              <a:rPr lang="en-GB" sz="2250" dirty="0">
                <a:solidFill>
                  <a:prstClr val="black"/>
                </a:solidFill>
                <a:latin typeface="Arial"/>
                <a:sym typeface="Symbol" panose="05050102010706020507" pitchFamily="18" charset="2"/>
              </a:rPr>
              <a:t> </a:t>
            </a:r>
            <a:r>
              <a:rPr lang="en-GB" sz="2250" dirty="0">
                <a:solidFill>
                  <a:prstClr val="black"/>
                </a:solidFill>
                <a:latin typeface="Arial"/>
                <a:sym typeface="Wingdings" panose="05000000000000000000" pitchFamily="2" charset="2"/>
              </a:rPr>
              <a:t>high substrate concentration</a:t>
            </a:r>
          </a:p>
          <a:p>
            <a:pPr marL="60748" indent="0" defTabSz="321457">
              <a:spcAft>
                <a:spcPts val="422"/>
              </a:spcAft>
              <a:buNone/>
            </a:pPr>
            <a:r>
              <a:rPr lang="en-GB" sz="2250" dirty="0">
                <a:solidFill>
                  <a:prstClr val="black"/>
                </a:solidFill>
                <a:latin typeface="Arial"/>
                <a:sym typeface="Wingdings" panose="05000000000000000000" pitchFamily="2" charset="2"/>
              </a:rPr>
              <a:t>     AND/OR low growth rate</a:t>
            </a:r>
            <a:endParaRPr lang="nl-BE" sz="2250" dirty="0">
              <a:solidFill>
                <a:prstClr val="black"/>
              </a:solidFill>
              <a:latin typeface="Arial"/>
            </a:endParaRPr>
          </a:p>
          <a:p>
            <a:pPr marL="60748" indent="0" defTabSz="321457">
              <a:spcAft>
                <a:spcPts val="422"/>
              </a:spcAft>
              <a:buNone/>
            </a:pPr>
            <a:r>
              <a:rPr lang="nl-BE" sz="2250" dirty="0">
                <a:solidFill>
                  <a:prstClr val="black"/>
                </a:solidFill>
                <a:latin typeface="Arial"/>
                <a:sym typeface="Wingdings" panose="05000000000000000000" pitchFamily="2" charset="2"/>
              </a:rPr>
              <a:t>     </a:t>
            </a:r>
          </a:p>
          <a:p>
            <a:pPr marL="377143" indent="-316395" defTabSz="321457"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25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07086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627"/>
    </mc:Choice>
    <mc:Fallback xmlns="">
      <p:transition spd="slow" advTm="14627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C43BD2-B2DF-1775-72C0-15DCAF9A3F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92813B-CF3D-C73D-7809-1B1D391611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Minimizing</a:t>
            </a:r>
            <a:r>
              <a:rPr lang="nl-BE" dirty="0"/>
              <a:t> </a:t>
            </a:r>
            <a:r>
              <a:rPr lang="nl-BE" dirty="0" err="1"/>
              <a:t>substrate</a:t>
            </a:r>
            <a:r>
              <a:rPr lang="nl-BE" dirty="0"/>
              <a:t> </a:t>
            </a:r>
            <a:r>
              <a:rPr lang="nl-BE" dirty="0" err="1"/>
              <a:t>LIMITATION</a:t>
            </a:r>
            <a:r>
              <a:rPr lang="nl-BE" dirty="0"/>
              <a:t> </a:t>
            </a:r>
            <a:br>
              <a:rPr lang="nl-BE" dirty="0"/>
            </a:br>
            <a:endParaRPr lang="nl-BE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4F49A07A-F448-62A6-A31C-553C3BC503CA}"/>
              </a:ext>
            </a:extLst>
          </p:cNvPr>
          <p:cNvGrpSpPr/>
          <p:nvPr/>
        </p:nvGrpSpPr>
        <p:grpSpPr>
          <a:xfrm>
            <a:off x="9013403" y="1637606"/>
            <a:ext cx="3178225" cy="3385337"/>
            <a:chOff x="12818533" y="2329039"/>
            <a:chExt cx="4520142" cy="4814702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09B2347F-5B9A-83A8-951A-776F248457C2}"/>
                </a:ext>
              </a:extLst>
            </p:cNvPr>
            <p:cNvGrpSpPr/>
            <p:nvPr/>
          </p:nvGrpSpPr>
          <p:grpSpPr>
            <a:xfrm>
              <a:off x="12818533" y="5753015"/>
              <a:ext cx="3978803" cy="1390726"/>
              <a:chOff x="12818533" y="2220369"/>
              <a:chExt cx="3978803" cy="4974172"/>
            </a:xfrm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8CC4D50B-C3A9-1510-A089-4C3AD989DB8A}"/>
                  </a:ext>
                </a:extLst>
              </p:cNvPr>
              <p:cNvSpPr/>
              <p:nvPr/>
            </p:nvSpPr>
            <p:spPr>
              <a:xfrm>
                <a:off x="12818533" y="3285067"/>
                <a:ext cx="3978803" cy="3909474"/>
              </a:xfrm>
              <a:prstGeom prst="rect">
                <a:avLst/>
              </a:prstGeom>
              <a:solidFill>
                <a:schemeClr val="bg1"/>
              </a:solidFill>
              <a:ln w="317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89"/>
                <a:endParaRPr lang="en-BE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79E87568-F2A0-8D19-1958-009CD803BD8C}"/>
                  </a:ext>
                </a:extLst>
              </p:cNvPr>
              <p:cNvSpPr/>
              <p:nvPr/>
            </p:nvSpPr>
            <p:spPr>
              <a:xfrm>
                <a:off x="13388659" y="2220369"/>
                <a:ext cx="2201861" cy="3708400"/>
              </a:xfrm>
              <a:prstGeom prst="rect">
                <a:avLst/>
              </a:prstGeom>
              <a:solidFill>
                <a:schemeClr val="bg1"/>
              </a:solidFill>
              <a:ln w="317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89"/>
                <a:endParaRPr lang="en-BE">
                  <a:solidFill>
                    <a:prstClr val="black"/>
                  </a:solidFill>
                  <a:latin typeface="Arial"/>
                </a:endParaRP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8C70FE1-F823-A645-CB00-24B6E58B0B3F}"/>
                </a:ext>
              </a:extLst>
            </p:cNvPr>
            <p:cNvGrpSpPr/>
            <p:nvPr/>
          </p:nvGrpSpPr>
          <p:grpSpPr>
            <a:xfrm>
              <a:off x="13359872" y="2329039"/>
              <a:ext cx="3978803" cy="1538808"/>
              <a:chOff x="12818533" y="2220369"/>
              <a:chExt cx="3978803" cy="4974172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77E891DC-478C-80EA-E4D3-7AF34D91EA4D}"/>
                  </a:ext>
                </a:extLst>
              </p:cNvPr>
              <p:cNvSpPr/>
              <p:nvPr/>
            </p:nvSpPr>
            <p:spPr>
              <a:xfrm>
                <a:off x="12818533" y="3285067"/>
                <a:ext cx="3978803" cy="3909474"/>
              </a:xfrm>
              <a:prstGeom prst="rect">
                <a:avLst/>
              </a:prstGeom>
              <a:solidFill>
                <a:schemeClr val="bg1"/>
              </a:solidFill>
              <a:ln w="317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89"/>
                <a:endParaRPr lang="en-BE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3D021F3E-6B71-CB18-2E42-0A9FD702A834}"/>
                  </a:ext>
                </a:extLst>
              </p:cNvPr>
              <p:cNvSpPr/>
              <p:nvPr/>
            </p:nvSpPr>
            <p:spPr>
              <a:xfrm>
                <a:off x="13388659" y="2220369"/>
                <a:ext cx="2201861" cy="3708400"/>
              </a:xfrm>
              <a:prstGeom prst="rect">
                <a:avLst/>
              </a:prstGeom>
              <a:solidFill>
                <a:schemeClr val="bg1"/>
              </a:solidFill>
              <a:ln w="317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89"/>
                <a:endParaRPr lang="en-BE">
                  <a:solidFill>
                    <a:prstClr val="black"/>
                  </a:solidFill>
                  <a:latin typeface="Arial"/>
                </a:endParaRPr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5FD3C57D-8C4F-25CA-A6AC-DCDE6FDE4343}"/>
              </a:ext>
            </a:extLst>
          </p:cNvPr>
          <p:cNvGrpSpPr/>
          <p:nvPr/>
        </p:nvGrpSpPr>
        <p:grpSpPr>
          <a:xfrm>
            <a:off x="8993163" y="2418012"/>
            <a:ext cx="1271884" cy="1753242"/>
            <a:chOff x="12789746" y="3476267"/>
            <a:chExt cx="1808901" cy="2493500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A15EE87D-22DB-CC09-907E-8D7643F2D6C2}"/>
                </a:ext>
              </a:extLst>
            </p:cNvPr>
            <p:cNvGrpSpPr/>
            <p:nvPr/>
          </p:nvGrpSpPr>
          <p:grpSpPr>
            <a:xfrm>
              <a:off x="12789746" y="4880434"/>
              <a:ext cx="314234" cy="851781"/>
              <a:chOff x="12818533" y="2220369"/>
              <a:chExt cx="3978803" cy="4974172"/>
            </a:xfrm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2033247B-28CD-05F9-FB3F-828BEC400234}"/>
                  </a:ext>
                </a:extLst>
              </p:cNvPr>
              <p:cNvSpPr/>
              <p:nvPr/>
            </p:nvSpPr>
            <p:spPr>
              <a:xfrm>
                <a:off x="12818533" y="3285067"/>
                <a:ext cx="3978803" cy="3909474"/>
              </a:xfrm>
              <a:prstGeom prst="rect">
                <a:avLst/>
              </a:prstGeom>
              <a:solidFill>
                <a:schemeClr val="bg1"/>
              </a:solidFill>
              <a:ln w="317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89"/>
                <a:endParaRPr lang="en-BE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2A89FF75-3B03-2DBC-A35B-83FD37DF0EEB}"/>
                  </a:ext>
                </a:extLst>
              </p:cNvPr>
              <p:cNvSpPr/>
              <p:nvPr/>
            </p:nvSpPr>
            <p:spPr>
              <a:xfrm>
                <a:off x="13388659" y="2220369"/>
                <a:ext cx="2201861" cy="3708400"/>
              </a:xfrm>
              <a:prstGeom prst="rect">
                <a:avLst/>
              </a:prstGeom>
              <a:solidFill>
                <a:schemeClr val="bg1"/>
              </a:solidFill>
              <a:ln w="317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89"/>
                <a:endParaRPr lang="en-BE">
                  <a:solidFill>
                    <a:prstClr val="black"/>
                  </a:solidFill>
                  <a:latin typeface="Arial"/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204CFA63-6FA6-99A7-DCCE-6E77F596260B}"/>
                </a:ext>
              </a:extLst>
            </p:cNvPr>
            <p:cNvGrpSpPr/>
            <p:nvPr/>
          </p:nvGrpSpPr>
          <p:grpSpPr>
            <a:xfrm>
              <a:off x="12853986" y="3476267"/>
              <a:ext cx="1744661" cy="391579"/>
              <a:chOff x="12818533" y="2220369"/>
              <a:chExt cx="3978803" cy="4974172"/>
            </a:xfrm>
          </p:grpSpPr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38A0B02B-6F20-214C-26DF-AEEE0DDE20DB}"/>
                  </a:ext>
                </a:extLst>
              </p:cNvPr>
              <p:cNvSpPr/>
              <p:nvPr/>
            </p:nvSpPr>
            <p:spPr>
              <a:xfrm>
                <a:off x="12818533" y="3285067"/>
                <a:ext cx="3978803" cy="3909474"/>
              </a:xfrm>
              <a:prstGeom prst="rect">
                <a:avLst/>
              </a:prstGeom>
              <a:solidFill>
                <a:schemeClr val="bg1"/>
              </a:solidFill>
              <a:ln w="317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89"/>
                <a:endParaRPr lang="en-BE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CC545E46-BB89-FDBB-AF9D-6E4F4B56E4C1}"/>
                  </a:ext>
                </a:extLst>
              </p:cNvPr>
              <p:cNvSpPr/>
              <p:nvPr/>
            </p:nvSpPr>
            <p:spPr>
              <a:xfrm>
                <a:off x="13388659" y="2220369"/>
                <a:ext cx="2201861" cy="3708400"/>
              </a:xfrm>
              <a:prstGeom prst="rect">
                <a:avLst/>
              </a:prstGeom>
              <a:solidFill>
                <a:schemeClr val="bg1"/>
              </a:solidFill>
              <a:ln w="317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89"/>
                <a:endParaRPr lang="en-BE">
                  <a:solidFill>
                    <a:prstClr val="black"/>
                  </a:solidFill>
                  <a:latin typeface="Arial"/>
                </a:endParaRP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E0EE7C26-30B5-E1D1-3CC4-C828B8A942D4}"/>
                </a:ext>
              </a:extLst>
            </p:cNvPr>
            <p:cNvGrpSpPr/>
            <p:nvPr/>
          </p:nvGrpSpPr>
          <p:grpSpPr>
            <a:xfrm>
              <a:off x="12841660" y="5117986"/>
              <a:ext cx="570126" cy="851781"/>
              <a:chOff x="12818533" y="2220369"/>
              <a:chExt cx="3978803" cy="4974172"/>
            </a:xfrm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7D0078E8-4358-ACA1-3D89-69BD93EE2495}"/>
                  </a:ext>
                </a:extLst>
              </p:cNvPr>
              <p:cNvSpPr/>
              <p:nvPr/>
            </p:nvSpPr>
            <p:spPr>
              <a:xfrm>
                <a:off x="12818533" y="3285067"/>
                <a:ext cx="3978803" cy="3909474"/>
              </a:xfrm>
              <a:prstGeom prst="rect">
                <a:avLst/>
              </a:prstGeom>
              <a:solidFill>
                <a:schemeClr val="bg1"/>
              </a:solidFill>
              <a:ln w="317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89"/>
                <a:endParaRPr lang="en-BE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B67C10D0-5567-2FA8-0F73-93A35BF78267}"/>
                  </a:ext>
                </a:extLst>
              </p:cNvPr>
              <p:cNvSpPr/>
              <p:nvPr/>
            </p:nvSpPr>
            <p:spPr>
              <a:xfrm>
                <a:off x="13388659" y="2220369"/>
                <a:ext cx="2201861" cy="3708400"/>
              </a:xfrm>
              <a:prstGeom prst="rect">
                <a:avLst/>
              </a:prstGeom>
              <a:solidFill>
                <a:schemeClr val="bg1"/>
              </a:solidFill>
              <a:ln w="317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89"/>
                <a:endParaRPr lang="en-BE">
                  <a:solidFill>
                    <a:prstClr val="black"/>
                  </a:solidFill>
                  <a:latin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20013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654"/>
    </mc:Choice>
    <mc:Fallback xmlns="">
      <p:transition spd="slow" advTm="14654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Afbeelding 7">
            <a:extLst>
              <a:ext uri="{FF2B5EF4-FFF2-40B4-BE49-F238E27FC236}">
                <a16:creationId xmlns:a16="http://schemas.microsoft.com/office/drawing/2014/main" id="{3392A01F-2F2F-2B5E-0F18-596ADE445E4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08543" y="2569027"/>
            <a:ext cx="4318620" cy="366710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Minimizing</a:t>
            </a:r>
            <a:r>
              <a:rPr lang="nl-BE" dirty="0"/>
              <a:t> </a:t>
            </a:r>
            <a:r>
              <a:rPr lang="nl-BE" dirty="0" err="1"/>
              <a:t>substrate</a:t>
            </a:r>
            <a:r>
              <a:rPr lang="nl-BE" dirty="0"/>
              <a:t> </a:t>
            </a:r>
            <a:r>
              <a:rPr lang="nl-BE" dirty="0" err="1"/>
              <a:t>LIMITATION</a:t>
            </a:r>
            <a:r>
              <a:rPr lang="nl-BE" dirty="0"/>
              <a:t> </a:t>
            </a:r>
            <a:br>
              <a:rPr lang="nl-BE" dirty="0"/>
            </a:b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8062" y="839787"/>
            <a:ext cx="6890807" cy="4708125"/>
          </a:xfrm>
        </p:spPr>
        <p:txBody>
          <a:bodyPr>
            <a:noAutofit/>
          </a:bodyPr>
          <a:lstStyle/>
          <a:p>
            <a:pPr>
              <a:spcAft>
                <a:spcPts val="422"/>
              </a:spcAft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nl-BE" sz="2531" dirty="0" err="1"/>
              <a:t>Introducing</a:t>
            </a:r>
            <a:r>
              <a:rPr lang="nl-BE" sz="2531" dirty="0"/>
              <a:t> </a:t>
            </a:r>
            <a:r>
              <a:rPr lang="nl-BE" sz="2531" dirty="0" err="1"/>
              <a:t>anaerobic</a:t>
            </a:r>
            <a:r>
              <a:rPr lang="nl-BE" sz="2531" dirty="0"/>
              <a:t> </a:t>
            </a:r>
            <a:r>
              <a:rPr lang="nl-BE" sz="2531" dirty="0" err="1"/>
              <a:t>feeding</a:t>
            </a:r>
            <a:r>
              <a:rPr lang="nl-BE" sz="2531" dirty="0"/>
              <a:t> </a:t>
            </a:r>
            <a:r>
              <a:rPr lang="nl-BE" sz="2531" dirty="0" err="1"/>
              <a:t>phase</a:t>
            </a:r>
            <a:r>
              <a:rPr lang="nl-BE" sz="2531" dirty="0"/>
              <a:t> </a:t>
            </a:r>
          </a:p>
          <a:p>
            <a:pPr marL="60748" indent="0">
              <a:spcAft>
                <a:spcPts val="422"/>
              </a:spcAft>
              <a:buNone/>
            </a:pPr>
            <a:r>
              <a:rPr lang="nl-BE" sz="2531" dirty="0"/>
              <a:t>	(‘</a:t>
            </a:r>
            <a:r>
              <a:rPr lang="nl-BE" sz="2531" dirty="0" err="1"/>
              <a:t>feast</a:t>
            </a:r>
            <a:r>
              <a:rPr lang="nl-BE" sz="2531" dirty="0"/>
              <a:t>’ </a:t>
            </a:r>
            <a:r>
              <a:rPr lang="nl-BE" sz="2531" dirty="0" err="1"/>
              <a:t>phase</a:t>
            </a:r>
            <a:r>
              <a:rPr lang="nl-BE" sz="2531" dirty="0"/>
              <a:t>)</a:t>
            </a:r>
          </a:p>
          <a:p>
            <a:pPr>
              <a:spcAft>
                <a:spcPts val="422"/>
              </a:spcAft>
              <a:buClr>
                <a:srgbClr val="92D050"/>
              </a:buClr>
              <a:buFont typeface="Courier New" panose="02070309020205020404" pitchFamily="49" charset="0"/>
              <a:buChar char="o"/>
            </a:pPr>
            <a:r>
              <a:rPr lang="nl-BE" sz="2250" dirty="0"/>
              <a:t>	No aerobic (fast) growth</a:t>
            </a:r>
          </a:p>
          <a:p>
            <a:pPr>
              <a:spcAft>
                <a:spcPts val="422"/>
              </a:spcAft>
              <a:buClr>
                <a:srgbClr val="92D050"/>
              </a:buClr>
              <a:buFont typeface="Courier New" panose="02070309020205020404" pitchFamily="49" charset="0"/>
              <a:buChar char="o"/>
            </a:pPr>
            <a:r>
              <a:rPr lang="nl-BE" sz="2250" dirty="0"/>
              <a:t>	BOD uptake by PAO/GAO</a:t>
            </a:r>
          </a:p>
          <a:p>
            <a:pPr>
              <a:spcAft>
                <a:spcPts val="422"/>
              </a:spcAft>
              <a:buClr>
                <a:srgbClr val="92D050"/>
              </a:buClr>
              <a:buFont typeface="Courier New" panose="02070309020205020404" pitchFamily="49" charset="0"/>
              <a:buChar char="o"/>
            </a:pPr>
            <a:r>
              <a:rPr lang="nl-BE" sz="2250" dirty="0"/>
              <a:t>	Production storage polymers</a:t>
            </a:r>
          </a:p>
          <a:p>
            <a:pPr marL="60748" indent="0">
              <a:spcAft>
                <a:spcPts val="422"/>
              </a:spcAft>
              <a:buNone/>
            </a:pPr>
            <a:endParaRPr lang="nl-BE" sz="2531" dirty="0"/>
          </a:p>
          <a:p>
            <a:pPr marL="60748" indent="0">
              <a:spcAft>
                <a:spcPts val="422"/>
              </a:spcAft>
              <a:buNone/>
            </a:pPr>
            <a:endParaRPr lang="nl-BE" sz="2531" dirty="0"/>
          </a:p>
          <a:p>
            <a:pPr marL="60748" indent="0">
              <a:spcAft>
                <a:spcPts val="422"/>
              </a:spcAft>
              <a:buNone/>
            </a:pPr>
            <a:r>
              <a:rPr lang="nl-BE" sz="2531" dirty="0"/>
              <a:t>	</a:t>
            </a:r>
            <a:endParaRPr lang="nl-BE" sz="2250" dirty="0"/>
          </a:p>
          <a:p>
            <a:pPr marL="60748" indent="0">
              <a:spcAft>
                <a:spcPts val="422"/>
              </a:spcAft>
              <a:buNone/>
            </a:pPr>
            <a:endParaRPr lang="nl-BE" sz="2250" dirty="0">
              <a:solidFill>
                <a:srgbClr val="FF0000"/>
              </a:solidFill>
            </a:endParaRPr>
          </a:p>
          <a:p>
            <a:pPr marL="60748" indent="0">
              <a:spcAft>
                <a:spcPts val="422"/>
              </a:spcAft>
              <a:buNone/>
            </a:pPr>
            <a:endParaRPr lang="nl-BE" sz="2250" dirty="0"/>
          </a:p>
          <a:p>
            <a:pPr marL="60748" indent="0">
              <a:spcAft>
                <a:spcPts val="422"/>
              </a:spcAft>
              <a:buNone/>
            </a:pPr>
            <a:r>
              <a:rPr lang="nl-BE" sz="2250" dirty="0">
                <a:sym typeface="Wingdings" panose="05000000000000000000" pitchFamily="2" charset="2"/>
              </a:rPr>
              <a:t>     </a:t>
            </a: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250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9163557-7171-CEB6-9C0D-DDFC9E1180CD}"/>
              </a:ext>
            </a:extLst>
          </p:cNvPr>
          <p:cNvGrpSpPr/>
          <p:nvPr/>
        </p:nvGrpSpPr>
        <p:grpSpPr>
          <a:xfrm>
            <a:off x="8851779" y="2649603"/>
            <a:ext cx="3178225" cy="3153746"/>
            <a:chOff x="12818533" y="2658413"/>
            <a:chExt cx="4520142" cy="4485328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E86B0F9-5A61-D6E5-D646-8CBD22AF0E7C}"/>
                </a:ext>
              </a:extLst>
            </p:cNvPr>
            <p:cNvGrpSpPr/>
            <p:nvPr/>
          </p:nvGrpSpPr>
          <p:grpSpPr>
            <a:xfrm>
              <a:off x="12818533" y="5753015"/>
              <a:ext cx="3978803" cy="1390726"/>
              <a:chOff x="12818533" y="2220369"/>
              <a:chExt cx="3978803" cy="4974172"/>
            </a:xfrm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A16D9CA5-7A9A-379B-D530-07D35AD71766}"/>
                  </a:ext>
                </a:extLst>
              </p:cNvPr>
              <p:cNvSpPr/>
              <p:nvPr/>
            </p:nvSpPr>
            <p:spPr>
              <a:xfrm>
                <a:off x="12818533" y="3285067"/>
                <a:ext cx="3978803" cy="3909474"/>
              </a:xfrm>
              <a:prstGeom prst="rect">
                <a:avLst/>
              </a:prstGeom>
              <a:solidFill>
                <a:schemeClr val="bg1"/>
              </a:solidFill>
              <a:ln w="317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89"/>
                <a:endParaRPr lang="en-BE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ACEC27D7-9114-9886-E5D9-A256E1110558}"/>
                  </a:ext>
                </a:extLst>
              </p:cNvPr>
              <p:cNvSpPr/>
              <p:nvPr/>
            </p:nvSpPr>
            <p:spPr>
              <a:xfrm>
                <a:off x="13388659" y="2220369"/>
                <a:ext cx="2201861" cy="3708400"/>
              </a:xfrm>
              <a:prstGeom prst="rect">
                <a:avLst/>
              </a:prstGeom>
              <a:solidFill>
                <a:schemeClr val="bg1"/>
              </a:solidFill>
              <a:ln w="317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89"/>
                <a:endParaRPr lang="en-BE">
                  <a:solidFill>
                    <a:prstClr val="black"/>
                  </a:solidFill>
                  <a:latin typeface="Arial"/>
                </a:endParaRP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8503CEC0-DD9D-DEE2-D89C-77F33625FF5E}"/>
                </a:ext>
              </a:extLst>
            </p:cNvPr>
            <p:cNvGrpSpPr/>
            <p:nvPr/>
          </p:nvGrpSpPr>
          <p:grpSpPr>
            <a:xfrm>
              <a:off x="12868898" y="2658413"/>
              <a:ext cx="4469777" cy="3695094"/>
              <a:chOff x="12327559" y="3285067"/>
              <a:chExt cx="4469777" cy="11944334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B72343AA-EC25-0D2A-924D-48476D146C54}"/>
                  </a:ext>
                </a:extLst>
              </p:cNvPr>
              <p:cNvSpPr/>
              <p:nvPr/>
            </p:nvSpPr>
            <p:spPr>
              <a:xfrm>
                <a:off x="12818533" y="3285067"/>
                <a:ext cx="3978803" cy="3909474"/>
              </a:xfrm>
              <a:prstGeom prst="rect">
                <a:avLst/>
              </a:prstGeom>
              <a:solidFill>
                <a:schemeClr val="bg1"/>
              </a:solidFill>
              <a:ln w="317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89"/>
                <a:endParaRPr lang="en-BE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4AB8FABC-E527-B466-28F1-B2A5ECABAA18}"/>
                  </a:ext>
                </a:extLst>
              </p:cNvPr>
              <p:cNvSpPr/>
              <p:nvPr/>
            </p:nvSpPr>
            <p:spPr>
              <a:xfrm>
                <a:off x="12327559" y="11521003"/>
                <a:ext cx="739277" cy="3708398"/>
              </a:xfrm>
              <a:prstGeom prst="rect">
                <a:avLst/>
              </a:prstGeom>
              <a:solidFill>
                <a:schemeClr val="bg1"/>
              </a:solidFill>
              <a:ln w="317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89"/>
                <a:endParaRPr lang="en-BE" dirty="0">
                  <a:solidFill>
                    <a:prstClr val="black"/>
                  </a:solidFill>
                  <a:latin typeface="Arial"/>
                </a:endParaRPr>
              </a:p>
            </p:txBody>
          </p:sp>
        </p:grpSp>
      </p:grpSp>
      <p:sp>
        <p:nvSpPr>
          <p:cNvPr id="33" name="Rectangle 32">
            <a:extLst>
              <a:ext uri="{FF2B5EF4-FFF2-40B4-BE49-F238E27FC236}">
                <a16:creationId xmlns:a16="http://schemas.microsoft.com/office/drawing/2014/main" id="{E3282C38-A599-ADAF-2BE5-458E45C021F0}"/>
              </a:ext>
            </a:extLst>
          </p:cNvPr>
          <p:cNvSpPr/>
          <p:nvPr/>
        </p:nvSpPr>
        <p:spPr>
          <a:xfrm>
            <a:off x="8887192" y="3250245"/>
            <a:ext cx="1548184" cy="306926"/>
          </a:xfrm>
          <a:prstGeom prst="rect">
            <a:avLst/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9"/>
            <a:endParaRPr lang="en-BE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3439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390"/>
    </mc:Choice>
    <mc:Fallback xmlns="">
      <p:transition spd="slow" advTm="3339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51472D-494E-0D01-21DA-62A3E39359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>
            <a:extLst>
              <a:ext uri="{FF2B5EF4-FFF2-40B4-BE49-F238E27FC236}">
                <a16:creationId xmlns:a16="http://schemas.microsoft.com/office/drawing/2014/main" id="{A61B5A7F-F3B9-62D0-1D0E-9E6995E48A5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08543" y="2569027"/>
            <a:ext cx="4318620" cy="366710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9BECEB9-7F63-5934-13DE-16735AD0B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Minimizing</a:t>
            </a:r>
            <a:r>
              <a:rPr lang="nl-BE" dirty="0"/>
              <a:t> </a:t>
            </a:r>
            <a:r>
              <a:rPr lang="nl-BE" dirty="0" err="1"/>
              <a:t>substrate</a:t>
            </a:r>
            <a:r>
              <a:rPr lang="nl-BE" dirty="0"/>
              <a:t> </a:t>
            </a:r>
            <a:r>
              <a:rPr lang="nl-BE" dirty="0" err="1"/>
              <a:t>LIMITATION</a:t>
            </a:r>
            <a:r>
              <a:rPr lang="nl-BE" dirty="0"/>
              <a:t> </a:t>
            </a:r>
            <a:br>
              <a:rPr lang="nl-BE" dirty="0"/>
            </a:br>
            <a:endParaRPr lang="nl-B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90D1CA-EF5F-49DD-E60D-DC9E42F871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8062" y="839787"/>
            <a:ext cx="6659903" cy="4708125"/>
          </a:xfrm>
        </p:spPr>
        <p:txBody>
          <a:bodyPr>
            <a:noAutofit/>
          </a:bodyPr>
          <a:lstStyle/>
          <a:p>
            <a:pPr>
              <a:spcAft>
                <a:spcPts val="422"/>
              </a:spcAft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nl-BE" sz="2531" dirty="0" err="1"/>
              <a:t>Introducing</a:t>
            </a:r>
            <a:r>
              <a:rPr lang="nl-BE" sz="2531" dirty="0"/>
              <a:t> </a:t>
            </a:r>
            <a:r>
              <a:rPr lang="nl-BE" sz="2531" dirty="0" err="1"/>
              <a:t>anaerobic</a:t>
            </a:r>
            <a:r>
              <a:rPr lang="nl-BE" sz="2531" dirty="0"/>
              <a:t> </a:t>
            </a:r>
            <a:r>
              <a:rPr lang="nl-BE" sz="2531" dirty="0" err="1"/>
              <a:t>feeding</a:t>
            </a:r>
            <a:r>
              <a:rPr lang="nl-BE" sz="2531" dirty="0"/>
              <a:t> </a:t>
            </a:r>
            <a:r>
              <a:rPr lang="nl-BE" sz="2531" dirty="0" err="1"/>
              <a:t>phase</a:t>
            </a:r>
            <a:r>
              <a:rPr lang="nl-BE" sz="2531" dirty="0"/>
              <a:t> (‘</a:t>
            </a:r>
            <a:r>
              <a:rPr lang="nl-BE" sz="2531" dirty="0" err="1"/>
              <a:t>feast</a:t>
            </a:r>
            <a:r>
              <a:rPr lang="nl-BE" sz="2531" dirty="0"/>
              <a:t>’ </a:t>
            </a:r>
            <a:r>
              <a:rPr lang="nl-BE" sz="2531" dirty="0" err="1"/>
              <a:t>phase</a:t>
            </a:r>
            <a:r>
              <a:rPr lang="nl-BE" sz="2531" dirty="0"/>
              <a:t>)</a:t>
            </a:r>
          </a:p>
          <a:p>
            <a:pPr>
              <a:spcAft>
                <a:spcPts val="422"/>
              </a:spcAft>
              <a:buClr>
                <a:srgbClr val="92D050"/>
              </a:buClr>
              <a:buFont typeface="Courier New" panose="02070309020205020404" pitchFamily="49" charset="0"/>
              <a:buChar char="o"/>
            </a:pPr>
            <a:r>
              <a:rPr lang="nl-BE" sz="2250" dirty="0"/>
              <a:t>	No aerobic (fast) growth</a:t>
            </a:r>
          </a:p>
          <a:p>
            <a:pPr>
              <a:spcAft>
                <a:spcPts val="422"/>
              </a:spcAft>
              <a:buClr>
                <a:srgbClr val="92D050"/>
              </a:buClr>
              <a:buFont typeface="Courier New" panose="02070309020205020404" pitchFamily="49" charset="0"/>
              <a:buChar char="o"/>
            </a:pPr>
            <a:r>
              <a:rPr lang="nl-BE" sz="2250" dirty="0"/>
              <a:t>	BOD uptake by PAO/GAO</a:t>
            </a:r>
          </a:p>
          <a:p>
            <a:pPr>
              <a:spcAft>
                <a:spcPts val="422"/>
              </a:spcAft>
              <a:buClr>
                <a:srgbClr val="92D050"/>
              </a:buClr>
              <a:buFont typeface="Courier New" panose="02070309020205020404" pitchFamily="49" charset="0"/>
              <a:buChar char="o"/>
            </a:pPr>
            <a:r>
              <a:rPr lang="nl-BE" sz="2250" dirty="0"/>
              <a:t>	Production storage polymers</a:t>
            </a:r>
          </a:p>
          <a:p>
            <a:pPr marL="60748" indent="0">
              <a:spcAft>
                <a:spcPts val="422"/>
              </a:spcAft>
              <a:buNone/>
            </a:pPr>
            <a:endParaRPr lang="nl-BE" sz="2531" dirty="0"/>
          </a:p>
          <a:p>
            <a:pPr>
              <a:spcAft>
                <a:spcPts val="422"/>
              </a:spcAft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nl-BE" sz="2531" dirty="0"/>
              <a:t>Aerobic (‘</a:t>
            </a:r>
            <a:r>
              <a:rPr lang="nl-BE" sz="2531" dirty="0" err="1"/>
              <a:t>famine</a:t>
            </a:r>
            <a:r>
              <a:rPr lang="nl-BE" sz="2531" dirty="0"/>
              <a:t>’) </a:t>
            </a:r>
            <a:r>
              <a:rPr lang="nl-BE" sz="2531" dirty="0" err="1"/>
              <a:t>phase</a:t>
            </a:r>
            <a:endParaRPr lang="nl-BE" sz="2531" dirty="0"/>
          </a:p>
          <a:p>
            <a:pPr>
              <a:spcAft>
                <a:spcPts val="422"/>
              </a:spcAft>
              <a:buClr>
                <a:srgbClr val="92D050"/>
              </a:buClr>
              <a:buFont typeface="Courier New" panose="02070309020205020404" pitchFamily="49" charset="0"/>
              <a:buChar char="o"/>
            </a:pPr>
            <a:r>
              <a:rPr lang="nl-BE" sz="2250" dirty="0"/>
              <a:t>	No carbon left for other bacteria</a:t>
            </a:r>
          </a:p>
          <a:p>
            <a:pPr>
              <a:spcAft>
                <a:spcPts val="422"/>
              </a:spcAft>
              <a:buClr>
                <a:srgbClr val="92D050"/>
              </a:buClr>
              <a:buFont typeface="Courier New" panose="02070309020205020404" pitchFamily="49" charset="0"/>
              <a:buChar char="o"/>
            </a:pPr>
            <a:r>
              <a:rPr lang="nl-BE" sz="2250" dirty="0"/>
              <a:t>	Growth on intracellular storage polymers</a:t>
            </a:r>
          </a:p>
          <a:p>
            <a:pPr>
              <a:spcAft>
                <a:spcPts val="422"/>
              </a:spcAft>
              <a:buClr>
                <a:srgbClr val="92D050"/>
              </a:buClr>
              <a:buFont typeface="Courier New" panose="02070309020205020404" pitchFamily="49" charset="0"/>
              <a:buChar char="o"/>
            </a:pPr>
            <a:r>
              <a:rPr lang="nl-BE" sz="2250" dirty="0"/>
              <a:t>	Slow growth</a:t>
            </a:r>
          </a:p>
          <a:p>
            <a:pPr marL="60748" indent="0">
              <a:spcAft>
                <a:spcPts val="422"/>
              </a:spcAft>
              <a:buNone/>
            </a:pPr>
            <a:endParaRPr lang="nl-BE" sz="2531" dirty="0"/>
          </a:p>
          <a:p>
            <a:pPr marL="60748" indent="0">
              <a:spcAft>
                <a:spcPts val="422"/>
              </a:spcAft>
              <a:buNone/>
            </a:pPr>
            <a:r>
              <a:rPr lang="nl-BE" sz="2531" dirty="0"/>
              <a:t>	</a:t>
            </a:r>
            <a:endParaRPr lang="nl-BE" sz="2250" dirty="0"/>
          </a:p>
          <a:p>
            <a:pPr marL="60748" indent="0">
              <a:spcAft>
                <a:spcPts val="422"/>
              </a:spcAft>
              <a:buNone/>
            </a:pPr>
            <a:endParaRPr lang="nl-BE" sz="2250" dirty="0">
              <a:solidFill>
                <a:srgbClr val="FF0000"/>
              </a:solidFill>
            </a:endParaRPr>
          </a:p>
          <a:p>
            <a:pPr marL="60748" indent="0">
              <a:spcAft>
                <a:spcPts val="422"/>
              </a:spcAft>
              <a:buNone/>
            </a:pPr>
            <a:endParaRPr lang="nl-BE" sz="2250" dirty="0"/>
          </a:p>
          <a:p>
            <a:pPr marL="60748" indent="0">
              <a:spcAft>
                <a:spcPts val="422"/>
              </a:spcAft>
              <a:buNone/>
            </a:pPr>
            <a:r>
              <a:rPr lang="nl-BE" sz="2250" dirty="0">
                <a:sym typeface="Wingdings" panose="05000000000000000000" pitchFamily="2" charset="2"/>
              </a:rPr>
              <a:t>     </a:t>
            </a: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250" dirty="0"/>
          </a:p>
        </p:txBody>
      </p:sp>
    </p:spTree>
    <p:extLst>
      <p:ext uri="{BB962C8B-B14F-4D97-AF65-F5344CB8AC3E}">
        <p14:creationId xmlns:p14="http://schemas.microsoft.com/office/powerpoint/2010/main" val="3008032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001"/>
    </mc:Choice>
    <mc:Fallback xmlns="">
      <p:transition spd="slow" advTm="23001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856F50-D8E8-5004-CD44-B4CE00F643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764510-3B4B-AB04-2B4C-377AABF515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How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grow</a:t>
            </a:r>
            <a:r>
              <a:rPr lang="nl-BE" dirty="0"/>
              <a:t> </a:t>
            </a:r>
            <a:r>
              <a:rPr lang="nl-BE" dirty="0" err="1"/>
              <a:t>granules</a:t>
            </a:r>
            <a:r>
              <a:rPr lang="nl-BE" dirty="0"/>
              <a:t>?</a:t>
            </a:r>
            <a:br>
              <a:rPr lang="nl-BE" dirty="0"/>
            </a:br>
            <a:endParaRPr lang="nl-B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1B3019-4B7A-BADE-F9C9-32B5E43AF7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8062" y="839787"/>
            <a:ext cx="11038764" cy="464578"/>
          </a:xfrm>
        </p:spPr>
        <p:txBody>
          <a:bodyPr>
            <a:noAutofit/>
          </a:bodyPr>
          <a:lstStyle/>
          <a:p>
            <a:pPr>
              <a:spcAft>
                <a:spcPts val="422"/>
              </a:spcAft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sz="2530" dirty="0"/>
              <a:t>Make sure that diffusion is not limiting!</a:t>
            </a:r>
          </a:p>
          <a:p>
            <a:pPr marL="60748" indent="0">
              <a:spcAft>
                <a:spcPts val="422"/>
              </a:spcAft>
              <a:buNone/>
            </a:pPr>
            <a:endParaRPr lang="nl-BE" sz="2530" dirty="0">
              <a:sym typeface="Wingdings" panose="05000000000000000000" pitchFamily="2" charset="2"/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530" dirty="0"/>
          </a:p>
          <a:p>
            <a:pPr marL="60748" indent="0">
              <a:spcAft>
                <a:spcPts val="422"/>
              </a:spcAft>
              <a:buNone/>
            </a:pPr>
            <a:endParaRPr lang="nl-BE" sz="2530" dirty="0">
              <a:solidFill>
                <a:srgbClr val="FF0000"/>
              </a:solidFill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530" dirty="0"/>
          </a:p>
          <a:p>
            <a:pPr marL="60748" indent="0">
              <a:spcAft>
                <a:spcPts val="422"/>
              </a:spcAft>
              <a:buNone/>
            </a:pPr>
            <a:r>
              <a:rPr lang="nl-BE" sz="2530" dirty="0">
                <a:sym typeface="Wingdings" panose="05000000000000000000" pitchFamily="2" charset="2"/>
              </a:rPr>
              <a:t>     </a:t>
            </a: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53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30F011-ECD2-B8FC-FB6C-44587B3A39CC}"/>
              </a:ext>
            </a:extLst>
          </p:cNvPr>
          <p:cNvSpPr txBox="1"/>
          <p:nvPr/>
        </p:nvSpPr>
        <p:spPr>
          <a:xfrm>
            <a:off x="987276" y="1414448"/>
            <a:ext cx="80024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sz="2400" dirty="0">
                <a:sym typeface="Symbol" panose="05050102010706020507" pitchFamily="18" charset="2"/>
              </a:rPr>
              <a:t> </a:t>
            </a:r>
            <a:r>
              <a:rPr lang="nl-BE" sz="2400" dirty="0"/>
              <a:t>Separation of substrate uptake and biomass growth</a:t>
            </a:r>
          </a:p>
        </p:txBody>
      </p:sp>
    </p:spTree>
    <p:extLst>
      <p:ext uri="{BB962C8B-B14F-4D97-AF65-F5344CB8AC3E}">
        <p14:creationId xmlns:p14="http://schemas.microsoft.com/office/powerpoint/2010/main" val="167476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258"/>
    </mc:Choice>
    <mc:Fallback xmlns="">
      <p:transition spd="slow" advTm="20258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346745-2FFA-2696-ECCE-5EA6F03B4D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65BCB8-4046-C35D-8AEB-52769AAB5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How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grow</a:t>
            </a:r>
            <a:r>
              <a:rPr lang="nl-BE" dirty="0"/>
              <a:t> </a:t>
            </a:r>
            <a:r>
              <a:rPr lang="nl-BE" dirty="0" err="1"/>
              <a:t>granules</a:t>
            </a:r>
            <a:r>
              <a:rPr lang="nl-BE" dirty="0"/>
              <a:t>?</a:t>
            </a:r>
            <a:br>
              <a:rPr lang="nl-BE" dirty="0"/>
            </a:br>
            <a:endParaRPr lang="nl-B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311388-DCA1-7BDB-D873-2C7C1E8271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8062" y="839787"/>
            <a:ext cx="11038764" cy="464578"/>
          </a:xfrm>
        </p:spPr>
        <p:txBody>
          <a:bodyPr>
            <a:noAutofit/>
          </a:bodyPr>
          <a:lstStyle/>
          <a:p>
            <a:pPr>
              <a:spcAft>
                <a:spcPts val="422"/>
              </a:spcAft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sz="2530" dirty="0"/>
              <a:t>Make sure that diffusion is not limiting!</a:t>
            </a:r>
          </a:p>
          <a:p>
            <a:pPr marL="60748" indent="0">
              <a:spcAft>
                <a:spcPts val="422"/>
              </a:spcAft>
              <a:buNone/>
            </a:pPr>
            <a:endParaRPr lang="nl-BE" sz="2530" dirty="0">
              <a:sym typeface="Wingdings" panose="05000000000000000000" pitchFamily="2" charset="2"/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530" dirty="0"/>
          </a:p>
          <a:p>
            <a:pPr marL="60748" indent="0">
              <a:spcAft>
                <a:spcPts val="422"/>
              </a:spcAft>
              <a:buNone/>
            </a:pPr>
            <a:endParaRPr lang="nl-BE" sz="2530" dirty="0">
              <a:solidFill>
                <a:srgbClr val="FF0000"/>
              </a:solidFill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530" dirty="0"/>
          </a:p>
          <a:p>
            <a:pPr marL="60748" indent="0">
              <a:spcAft>
                <a:spcPts val="422"/>
              </a:spcAft>
              <a:buNone/>
            </a:pPr>
            <a:r>
              <a:rPr lang="nl-BE" sz="2530" dirty="0">
                <a:sym typeface="Wingdings" panose="05000000000000000000" pitchFamily="2" charset="2"/>
              </a:rPr>
              <a:t>     </a:t>
            </a: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53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5A3168E-6E31-53E1-7CE3-30C239CFE786}"/>
              </a:ext>
            </a:extLst>
          </p:cNvPr>
          <p:cNvSpPr txBox="1"/>
          <p:nvPr/>
        </p:nvSpPr>
        <p:spPr>
          <a:xfrm>
            <a:off x="1054511" y="2061519"/>
            <a:ext cx="800247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Clr>
                <a:srgbClr val="92D050"/>
              </a:buClr>
              <a:buFont typeface="Courier New" panose="02070309020205020404" pitchFamily="49" charset="0"/>
              <a:buChar char="o"/>
            </a:pPr>
            <a:r>
              <a:rPr lang="nl-BE" sz="2000" dirty="0" err="1"/>
              <a:t>Bacteria</a:t>
            </a:r>
            <a:r>
              <a:rPr lang="nl-BE" sz="2000" dirty="0"/>
              <a:t> </a:t>
            </a:r>
            <a:r>
              <a:rPr lang="nl-BE" sz="2000" dirty="0" err="1"/>
              <a:t>growing</a:t>
            </a:r>
            <a:r>
              <a:rPr lang="nl-BE" sz="2000" dirty="0"/>
              <a:t> on </a:t>
            </a:r>
            <a:r>
              <a:rPr lang="nl-BE" sz="2000" dirty="0" err="1"/>
              <a:t>internal</a:t>
            </a:r>
            <a:r>
              <a:rPr lang="nl-BE" sz="2000" dirty="0"/>
              <a:t> storage </a:t>
            </a:r>
            <a:r>
              <a:rPr lang="nl-BE" sz="2000" dirty="0" err="1"/>
              <a:t>polymers</a:t>
            </a:r>
            <a:r>
              <a:rPr lang="nl-BE" sz="2000" dirty="0"/>
              <a:t> are slow </a:t>
            </a:r>
            <a:r>
              <a:rPr lang="nl-BE" sz="2000" dirty="0" err="1"/>
              <a:t>growers</a:t>
            </a:r>
            <a:endParaRPr lang="nl-BE" sz="2000" dirty="0"/>
          </a:p>
        </p:txBody>
      </p:sp>
      <p:sp>
        <p:nvSpPr>
          <p:cNvPr id="9" name="Tijdelijke aanduiding voor inhoud 4">
            <a:extLst>
              <a:ext uri="{FF2B5EF4-FFF2-40B4-BE49-F238E27FC236}">
                <a16:creationId xmlns:a16="http://schemas.microsoft.com/office/drawing/2014/main" id="{53CEBC12-46D7-7180-3088-4F7DBF157034}"/>
              </a:ext>
            </a:extLst>
          </p:cNvPr>
          <p:cNvSpPr txBox="1">
            <a:spLocks/>
          </p:cNvSpPr>
          <p:nvPr/>
        </p:nvSpPr>
        <p:spPr>
          <a:xfrm>
            <a:off x="987276" y="2550411"/>
            <a:ext cx="7856691" cy="10716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2D050"/>
              </a:buClr>
              <a:buFont typeface="Courier New" panose="02070309020205020404" pitchFamily="49" charset="0"/>
              <a:buChar char="o"/>
            </a:pPr>
            <a:r>
              <a:rPr lang="nl-BE" sz="2000" dirty="0" err="1"/>
              <a:t>Anaerobic</a:t>
            </a:r>
            <a:r>
              <a:rPr lang="nl-BE" sz="2000" dirty="0"/>
              <a:t> </a:t>
            </a:r>
            <a:r>
              <a:rPr lang="nl-BE" sz="2000" dirty="0" err="1"/>
              <a:t>feeding</a:t>
            </a:r>
            <a:r>
              <a:rPr lang="nl-BE" sz="2000" dirty="0"/>
              <a:t> </a:t>
            </a:r>
            <a:r>
              <a:rPr lang="nl-BE" sz="2000" dirty="0" err="1"/>
              <a:t>phase</a:t>
            </a:r>
            <a:r>
              <a:rPr lang="nl-BE" sz="2000" dirty="0"/>
              <a:t> </a:t>
            </a:r>
            <a:r>
              <a:rPr lang="nl-BE" sz="2000" dirty="0" err="1"/>
              <a:t>selects</a:t>
            </a:r>
            <a:r>
              <a:rPr lang="nl-BE" sz="2000" dirty="0"/>
              <a:t> slow-</a:t>
            </a:r>
            <a:r>
              <a:rPr lang="nl-BE" sz="2000" dirty="0" err="1"/>
              <a:t>growing</a:t>
            </a:r>
            <a:r>
              <a:rPr lang="nl-BE" sz="2000" dirty="0"/>
              <a:t> </a:t>
            </a:r>
            <a:r>
              <a:rPr lang="nl-BE" sz="2000" dirty="0" err="1"/>
              <a:t>organisms</a:t>
            </a:r>
            <a:endParaRPr lang="nl-BE" sz="2000" dirty="0"/>
          </a:p>
          <a:p>
            <a:pPr>
              <a:buFont typeface="Arial" panose="020B0604020202020204" pitchFamily="34" charset="0"/>
              <a:buChar char="•"/>
            </a:pPr>
            <a:endParaRPr lang="nl-BE" sz="2000" dirty="0"/>
          </a:p>
          <a:p>
            <a:pPr marL="60748" indent="0">
              <a:buNone/>
            </a:pPr>
            <a:r>
              <a:rPr lang="nl-BE" sz="2000" dirty="0">
                <a:sym typeface="Wingdings" panose="05000000000000000000" pitchFamily="2" charset="2"/>
              </a:rPr>
              <a:t>    	</a:t>
            </a:r>
            <a:r>
              <a:rPr lang="nl-BE" sz="2400" dirty="0">
                <a:solidFill>
                  <a:prstClr val="black"/>
                </a:solidFill>
                <a:latin typeface="Arial"/>
                <a:sym typeface="Symbol" panose="05050102010706020507" pitchFamily="18" charset="2"/>
              </a:rPr>
              <a:t> </a:t>
            </a:r>
            <a:r>
              <a:rPr lang="nl-BE" sz="2400" dirty="0">
                <a:sym typeface="Wingdings" panose="05000000000000000000" pitchFamily="2" charset="2"/>
              </a:rPr>
              <a:t> dense, stable and smooth granules!</a:t>
            </a:r>
            <a:endParaRPr lang="nl-BE" sz="2400" dirty="0"/>
          </a:p>
          <a:p>
            <a:pPr>
              <a:buFont typeface="Arial" panose="020B0604020202020204" pitchFamily="34" charset="0"/>
              <a:buChar char="•"/>
            </a:pPr>
            <a:endParaRPr lang="nl-BE" sz="20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39CE018-99A3-F442-E4F7-7804403AC824}"/>
              </a:ext>
            </a:extLst>
          </p:cNvPr>
          <p:cNvSpPr txBox="1"/>
          <p:nvPr/>
        </p:nvSpPr>
        <p:spPr>
          <a:xfrm>
            <a:off x="987276" y="1414448"/>
            <a:ext cx="80024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sz="2400" dirty="0">
                <a:sym typeface="Symbol" panose="05050102010706020507" pitchFamily="18" charset="2"/>
              </a:rPr>
              <a:t> </a:t>
            </a:r>
            <a:r>
              <a:rPr lang="nl-BE" sz="2400" dirty="0"/>
              <a:t>Separation of substrate uptake and biomass growth</a:t>
            </a:r>
          </a:p>
        </p:txBody>
      </p:sp>
    </p:spTree>
    <p:extLst>
      <p:ext uri="{BB962C8B-B14F-4D97-AF65-F5344CB8AC3E}">
        <p14:creationId xmlns:p14="http://schemas.microsoft.com/office/powerpoint/2010/main" val="402204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090"/>
    </mc:Choice>
    <mc:Fallback xmlns="">
      <p:transition spd="slow" advTm="1709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168E0C-9F5D-A2E7-7D53-1CAC01FC0A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457375-B939-15A2-0145-4B0DBC4628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8159" y="2282428"/>
            <a:ext cx="11482382" cy="3119285"/>
          </a:xfrm>
        </p:spPr>
        <p:txBody>
          <a:bodyPr/>
          <a:lstStyle/>
          <a:p>
            <a:r>
              <a:rPr lang="nl-BE" sz="4000" dirty="0"/>
              <a:t>batch-</a:t>
            </a:r>
            <a:r>
              <a:rPr lang="nl-BE" sz="4000" dirty="0" err="1"/>
              <a:t>wise</a:t>
            </a:r>
            <a:r>
              <a:rPr lang="nl-BE" sz="4000" dirty="0"/>
              <a:t> reactor </a:t>
            </a:r>
            <a:r>
              <a:rPr lang="nl-BE" sz="4000" dirty="0" err="1"/>
              <a:t>operation</a:t>
            </a:r>
            <a:endParaRPr lang="nl-BE" sz="4000" dirty="0"/>
          </a:p>
        </p:txBody>
      </p:sp>
    </p:spTree>
    <p:extLst>
      <p:ext uri="{BB962C8B-B14F-4D97-AF65-F5344CB8AC3E}">
        <p14:creationId xmlns:p14="http://schemas.microsoft.com/office/powerpoint/2010/main" val="3645897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992"/>
    </mc:Choice>
    <mc:Fallback xmlns="">
      <p:transition spd="slow" advTm="7992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BDF8B5-068F-F1A0-3C34-FCBCBD5C84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F727551-8457-5AE7-300B-FFD3077EB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8062" y="839787"/>
            <a:ext cx="11603566" cy="2823744"/>
          </a:xfrm>
        </p:spPr>
        <p:txBody>
          <a:bodyPr>
            <a:noAutofit/>
          </a:bodyPr>
          <a:lstStyle/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nl-BE" sz="2531" dirty="0"/>
              <a:t>Operated in </a:t>
            </a:r>
            <a:r>
              <a:rPr lang="en-US" sz="2531" dirty="0"/>
              <a:t>sequencing batch </a:t>
            </a:r>
            <a:r>
              <a:rPr lang="en-GB" sz="2531" dirty="0"/>
              <a:t>mode</a:t>
            </a:r>
            <a:endParaRPr lang="en-US" sz="2531" dirty="0"/>
          </a:p>
          <a:p>
            <a:pPr marL="60748" indent="0">
              <a:buNone/>
            </a:pPr>
            <a:endParaRPr lang="en-US" sz="2250" dirty="0"/>
          </a:p>
          <a:p>
            <a:pPr marL="60748" indent="0">
              <a:buNone/>
            </a:pPr>
            <a:endParaRPr lang="en-US" sz="2250" dirty="0"/>
          </a:p>
          <a:p>
            <a:pPr marL="60748" indent="0">
              <a:spcAft>
                <a:spcPts val="422"/>
              </a:spcAft>
              <a:buNone/>
            </a:pPr>
            <a:endParaRPr lang="nl-BE" sz="2250" dirty="0">
              <a:solidFill>
                <a:srgbClr val="FF0000"/>
              </a:solidFill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250" dirty="0"/>
          </a:p>
          <a:p>
            <a:pPr marL="60748" indent="0">
              <a:spcAft>
                <a:spcPts val="422"/>
              </a:spcAft>
              <a:buNone/>
            </a:pPr>
            <a:r>
              <a:rPr lang="nl-BE" sz="2250" dirty="0">
                <a:sym typeface="Wingdings" panose="05000000000000000000" pitchFamily="2" charset="2"/>
              </a:rPr>
              <a:t>     </a:t>
            </a: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250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A603AD7-72AB-0F55-5F68-2E2B4E2AFE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Batch-</a:t>
            </a:r>
            <a:r>
              <a:rPr lang="nl-BE" dirty="0" err="1"/>
              <a:t>wise</a:t>
            </a:r>
            <a:r>
              <a:rPr lang="nl-BE" dirty="0"/>
              <a:t> </a:t>
            </a:r>
            <a:r>
              <a:rPr lang="nl-BE" dirty="0" err="1"/>
              <a:t>operation</a:t>
            </a:r>
            <a:r>
              <a:rPr lang="nl-BE" dirty="0"/>
              <a:t> 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D28CD145-D79B-2674-6FF1-6C1712CA213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1" b="47506"/>
          <a:stretch/>
        </p:blipFill>
        <p:spPr>
          <a:xfrm>
            <a:off x="5845259" y="1281401"/>
            <a:ext cx="4934755" cy="2254755"/>
          </a:xfrm>
          <a:prstGeom prst="rect">
            <a:avLst/>
          </a:prstGeom>
        </p:spPr>
      </p:pic>
      <p:sp>
        <p:nvSpPr>
          <p:cNvPr id="3" name="Rechthoek 2">
            <a:extLst>
              <a:ext uri="{FF2B5EF4-FFF2-40B4-BE49-F238E27FC236}">
                <a16:creationId xmlns:a16="http://schemas.microsoft.com/office/drawing/2014/main" id="{EC7E96D7-EAA3-9436-5602-12C6E14EB7F2}"/>
              </a:ext>
            </a:extLst>
          </p:cNvPr>
          <p:cNvSpPr/>
          <p:nvPr/>
        </p:nvSpPr>
        <p:spPr>
          <a:xfrm>
            <a:off x="6096000" y="2631282"/>
            <a:ext cx="1160873" cy="797719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266">
              <a:solidFill>
                <a:schemeClr val="tx1"/>
              </a:solidFill>
            </a:endParaRPr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EB4103F2-51C3-D1EF-5DF6-290FC435C65C}"/>
              </a:ext>
            </a:extLst>
          </p:cNvPr>
          <p:cNvSpPr/>
          <p:nvPr/>
        </p:nvSpPr>
        <p:spPr>
          <a:xfrm>
            <a:off x="8965406" y="2631281"/>
            <a:ext cx="1160873" cy="797719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266">
              <a:solidFill>
                <a:schemeClr val="tx1"/>
              </a:solidFill>
            </a:endParaRPr>
          </a:p>
        </p:txBody>
      </p:sp>
      <p:sp>
        <p:nvSpPr>
          <p:cNvPr id="10" name="Rechthoek 9">
            <a:extLst>
              <a:ext uri="{FF2B5EF4-FFF2-40B4-BE49-F238E27FC236}">
                <a16:creationId xmlns:a16="http://schemas.microsoft.com/office/drawing/2014/main" id="{ABA9F7EE-1813-99C1-4EA6-746BCFEA0ACA}"/>
              </a:ext>
            </a:extLst>
          </p:cNvPr>
          <p:cNvSpPr/>
          <p:nvPr/>
        </p:nvSpPr>
        <p:spPr>
          <a:xfrm>
            <a:off x="5845259" y="3428999"/>
            <a:ext cx="2797706" cy="2589214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266">
              <a:solidFill>
                <a:schemeClr val="tx1"/>
              </a:solidFill>
            </a:endParaRP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73CF82F3-3570-41CC-BCA3-628E290CAD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5259" y="1281401"/>
            <a:ext cx="4934755" cy="4295198"/>
          </a:xfrm>
          <a:prstGeom prst="rect">
            <a:avLst/>
          </a:prstGeom>
        </p:spPr>
      </p:pic>
      <p:sp>
        <p:nvSpPr>
          <p:cNvPr id="12" name="Rechthoek 11">
            <a:extLst>
              <a:ext uri="{FF2B5EF4-FFF2-40B4-BE49-F238E27FC236}">
                <a16:creationId xmlns:a16="http://schemas.microsoft.com/office/drawing/2014/main" id="{F8F70D94-5C4C-3B2E-A4C4-E2CA900BD889}"/>
              </a:ext>
            </a:extLst>
          </p:cNvPr>
          <p:cNvSpPr/>
          <p:nvPr/>
        </p:nvSpPr>
        <p:spPr>
          <a:xfrm>
            <a:off x="5965403" y="2631281"/>
            <a:ext cx="1416844" cy="3052474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266">
              <a:solidFill>
                <a:schemeClr val="tx1"/>
              </a:solidFill>
            </a:endParaRPr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789EFB90-43CB-025A-E720-EA4D93C79E0C}"/>
              </a:ext>
            </a:extLst>
          </p:cNvPr>
          <p:cNvSpPr/>
          <p:nvPr/>
        </p:nvSpPr>
        <p:spPr>
          <a:xfrm>
            <a:off x="7715623" y="4572000"/>
            <a:ext cx="999042" cy="702469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266">
              <a:solidFill>
                <a:schemeClr val="tx1"/>
              </a:solidFill>
            </a:endParaRPr>
          </a:p>
        </p:txBody>
      </p:sp>
      <p:sp>
        <p:nvSpPr>
          <p:cNvPr id="14" name="Rechthoek 13">
            <a:extLst>
              <a:ext uri="{FF2B5EF4-FFF2-40B4-BE49-F238E27FC236}">
                <a16:creationId xmlns:a16="http://schemas.microsoft.com/office/drawing/2014/main" id="{1AD842E1-4623-B068-C381-22A4A2BCA3C1}"/>
              </a:ext>
            </a:extLst>
          </p:cNvPr>
          <p:cNvSpPr/>
          <p:nvPr/>
        </p:nvSpPr>
        <p:spPr>
          <a:xfrm>
            <a:off x="6494737" y="839787"/>
            <a:ext cx="4106189" cy="5353233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266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147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17"/>
    </mc:Choice>
    <mc:Fallback xmlns="">
      <p:transition spd="slow" advTm="7017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479A00-EA3B-05ED-36CA-5FDEBB2049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7CD89312-DD69-40B3-A8CA-BDE03DBC00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713" y="177188"/>
            <a:ext cx="11043450" cy="607284"/>
          </a:xfrm>
        </p:spPr>
        <p:txBody>
          <a:bodyPr/>
          <a:lstStyle/>
          <a:p>
            <a:r>
              <a:rPr lang="nl-BE" dirty="0"/>
              <a:t>Batch-</a:t>
            </a:r>
            <a:r>
              <a:rPr lang="nl-BE" dirty="0" err="1"/>
              <a:t>wise</a:t>
            </a:r>
            <a:r>
              <a:rPr lang="nl-BE" dirty="0"/>
              <a:t> </a:t>
            </a:r>
            <a:r>
              <a:rPr lang="nl-BE" dirty="0" err="1"/>
              <a:t>operation</a:t>
            </a:r>
            <a:r>
              <a:rPr lang="nl-BE" dirty="0"/>
              <a:t> – </a:t>
            </a:r>
            <a:r>
              <a:rPr lang="nl-BE" dirty="0" err="1"/>
              <a:t>laB</a:t>
            </a:r>
            <a:r>
              <a:rPr lang="nl-B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9576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38"/>
    </mc:Choice>
    <mc:Fallback xmlns="">
      <p:transition spd="slow" advTm="3138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:\Dye Stuff\PICS\IMG_5269.JPG">
            <a:extLst>
              <a:ext uri="{FF2B5EF4-FFF2-40B4-BE49-F238E27FC236}">
                <a16:creationId xmlns:a16="http://schemas.microsoft.com/office/drawing/2014/main" id="{803996FB-AA51-4F27-8FD9-1B96FC00D1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213225"/>
            <a:ext cx="2541588" cy="190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2776" name="Group 48">
            <a:extLst>
              <a:ext uri="{FF2B5EF4-FFF2-40B4-BE49-F238E27FC236}">
                <a16:creationId xmlns:a16="http://schemas.microsoft.com/office/drawing/2014/main" id="{5C7ED99B-2544-4F9A-8B7C-1538CD9099C9}"/>
              </a:ext>
            </a:extLst>
          </p:cNvPr>
          <p:cNvGrpSpPr>
            <a:grpSpLocks/>
          </p:cNvGrpSpPr>
          <p:nvPr/>
        </p:nvGrpSpPr>
        <p:grpSpPr bwMode="auto">
          <a:xfrm>
            <a:off x="4115429" y="2167857"/>
            <a:ext cx="1837008" cy="3399266"/>
            <a:chOff x="2314" y="396"/>
            <a:chExt cx="806" cy="1169"/>
          </a:xfrm>
        </p:grpSpPr>
        <p:sp>
          <p:nvSpPr>
            <p:cNvPr id="32785" name="Line 50">
              <a:extLst>
                <a:ext uri="{FF2B5EF4-FFF2-40B4-BE49-F238E27FC236}">
                  <a16:creationId xmlns:a16="http://schemas.microsoft.com/office/drawing/2014/main" id="{B2A41065-E1BF-4398-AC12-E554062BB6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10" y="948"/>
              <a:ext cx="34" cy="6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9" name="Rectangle 51">
              <a:extLst>
                <a:ext uri="{FF2B5EF4-FFF2-40B4-BE49-F238E27FC236}">
                  <a16:creationId xmlns:a16="http://schemas.microsoft.com/office/drawing/2014/main" id="{5395EA3C-F41A-4549-909E-898D9DF20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9" y="460"/>
              <a:ext cx="392" cy="932"/>
            </a:xfrm>
            <a:prstGeom prst="rect">
              <a:avLst/>
            </a:prstGeom>
            <a:gradFill rotWithShape="0">
              <a:gsLst>
                <a:gs pos="0">
                  <a:srgbClr val="E4E4E4"/>
                </a:gs>
                <a:gs pos="50000">
                  <a:schemeClr val="bg1"/>
                </a:gs>
                <a:gs pos="100000">
                  <a:srgbClr val="E4E4E4"/>
                </a:gs>
              </a:gsLst>
              <a:lin ang="0" scaled="1"/>
            </a:gra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nl-NL"/>
            </a:p>
          </p:txBody>
        </p:sp>
        <p:sp>
          <p:nvSpPr>
            <p:cNvPr id="32787" name="AutoShape 52">
              <a:extLst>
                <a:ext uri="{FF2B5EF4-FFF2-40B4-BE49-F238E27FC236}">
                  <a16:creationId xmlns:a16="http://schemas.microsoft.com/office/drawing/2014/main" id="{1F4EF6A4-9ABA-4549-AF10-A4C8B9B1D0B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10714785">
              <a:off x="2976" y="672"/>
              <a:ext cx="68" cy="54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l" eaLnBrk="0" hangingPunct="0">
                <a:lnSpc>
                  <a:spcPts val="2500"/>
                </a:lnSpc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 sz="14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algn="l" eaLnBrk="0" hangingPunct="0">
                <a:lnSpc>
                  <a:spcPts val="2500"/>
                </a:lnSpc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r" eaLnBrk="1" hangingPunct="1">
                <a:lnSpc>
                  <a:spcPct val="100000"/>
                </a:lnSpc>
                <a:buClrTx/>
                <a:buFontTx/>
                <a:buNone/>
              </a:pPr>
              <a:endParaRPr lang="nl-NL" altLang="nl-NL" sz="2200"/>
            </a:p>
          </p:txBody>
        </p:sp>
        <p:sp>
          <p:nvSpPr>
            <p:cNvPr id="32788" name="Rectangle 53">
              <a:extLst>
                <a:ext uri="{FF2B5EF4-FFF2-40B4-BE49-F238E27FC236}">
                  <a16:creationId xmlns:a16="http://schemas.microsoft.com/office/drawing/2014/main" id="{F2495704-FB2E-49B6-985E-3E0AD80396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7" y="720"/>
              <a:ext cx="376" cy="527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50000">
                  <a:srgbClr val="CCECFF"/>
                </a:gs>
                <a:gs pos="100000">
                  <a:srgbClr val="66CCFF"/>
                </a:gs>
              </a:gsLst>
              <a:lin ang="0" scaled="1"/>
            </a:gradFill>
            <a:ln w="9525">
              <a:solidFill>
                <a:srgbClr val="CCEC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l" eaLnBrk="0" hangingPunct="0">
                <a:lnSpc>
                  <a:spcPts val="2500"/>
                </a:lnSpc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 sz="14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algn="l" eaLnBrk="0" hangingPunct="0">
                <a:lnSpc>
                  <a:spcPts val="2500"/>
                </a:lnSpc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r" eaLnBrk="1" hangingPunct="1">
                <a:lnSpc>
                  <a:spcPct val="100000"/>
                </a:lnSpc>
                <a:buClrTx/>
                <a:buFontTx/>
                <a:buNone/>
              </a:pPr>
              <a:endParaRPr lang="nl-NL" altLang="nl-NL" sz="2200"/>
            </a:p>
          </p:txBody>
        </p:sp>
        <p:sp>
          <p:nvSpPr>
            <p:cNvPr id="32789" name="Line 54">
              <a:extLst>
                <a:ext uri="{FF2B5EF4-FFF2-40B4-BE49-F238E27FC236}">
                  <a16:creationId xmlns:a16="http://schemas.microsoft.com/office/drawing/2014/main" id="{139E60C7-7586-4871-B561-AF6EC99F47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76" y="799"/>
              <a:ext cx="6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BE"/>
            </a:p>
          </p:txBody>
        </p:sp>
        <p:sp>
          <p:nvSpPr>
            <p:cNvPr id="32790" name="Line 55">
              <a:extLst>
                <a:ext uri="{FF2B5EF4-FFF2-40B4-BE49-F238E27FC236}">
                  <a16:creationId xmlns:a16="http://schemas.microsoft.com/office/drawing/2014/main" id="{E1591469-5B51-447E-9D4A-BDB9D1E667D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84" y="724"/>
              <a:ext cx="37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BE"/>
            </a:p>
          </p:txBody>
        </p:sp>
        <p:sp>
          <p:nvSpPr>
            <p:cNvPr id="32791" name="Line 56">
              <a:extLst>
                <a:ext uri="{FF2B5EF4-FFF2-40B4-BE49-F238E27FC236}">
                  <a16:creationId xmlns:a16="http://schemas.microsoft.com/office/drawing/2014/main" id="{7C561661-750A-46CD-832F-F1709FE71A4E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>
              <a:off x="2784" y="557"/>
              <a:ext cx="0" cy="163"/>
            </a:xfrm>
            <a:prstGeom prst="line">
              <a:avLst/>
            </a:prstGeom>
            <a:noFill/>
            <a:ln w="15875">
              <a:solidFill>
                <a:srgbClr val="FF66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BE"/>
            </a:p>
          </p:txBody>
        </p:sp>
        <p:sp>
          <p:nvSpPr>
            <p:cNvPr id="32792" name="Rectangle 57">
              <a:extLst>
                <a:ext uri="{FF2B5EF4-FFF2-40B4-BE49-F238E27FC236}">
                  <a16:creationId xmlns:a16="http://schemas.microsoft.com/office/drawing/2014/main" id="{3F3F5547-07D4-4DB0-A16F-6A53F2D414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4" y="1007"/>
              <a:ext cx="380" cy="385"/>
            </a:xfrm>
            <a:prstGeom prst="rect">
              <a:avLst/>
            </a:prstGeom>
            <a:gradFill rotWithShape="0">
              <a:gsLst>
                <a:gs pos="0">
                  <a:srgbClr val="663300"/>
                </a:gs>
                <a:gs pos="50000">
                  <a:srgbClr val="FF9900"/>
                </a:gs>
                <a:gs pos="100000">
                  <a:srgbClr val="663300"/>
                </a:gs>
              </a:gsLst>
              <a:lin ang="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l" eaLnBrk="0" hangingPunct="0">
                <a:lnSpc>
                  <a:spcPts val="2500"/>
                </a:lnSpc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 sz="14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algn="l" eaLnBrk="0" hangingPunct="0">
                <a:lnSpc>
                  <a:spcPts val="2500"/>
                </a:lnSpc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r" eaLnBrk="1" hangingPunct="1">
                <a:lnSpc>
                  <a:spcPct val="100000"/>
                </a:lnSpc>
                <a:buClrTx/>
                <a:buFontTx/>
                <a:buNone/>
              </a:pPr>
              <a:endParaRPr lang="nl-NL" altLang="nl-NL" sz="2200"/>
            </a:p>
          </p:txBody>
        </p:sp>
        <p:sp>
          <p:nvSpPr>
            <p:cNvPr id="16" name="Rectangle 58">
              <a:extLst>
                <a:ext uri="{FF2B5EF4-FFF2-40B4-BE49-F238E27FC236}">
                  <a16:creationId xmlns:a16="http://schemas.microsoft.com/office/drawing/2014/main" id="{2A271D91-A7A9-475B-9B81-A6A05F88B0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2" y="396"/>
              <a:ext cx="478" cy="54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86275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86275"/>
                    <a:invGamma/>
                  </a:schemeClr>
                </a:gs>
              </a:gsLst>
              <a:lin ang="0" scaled="1"/>
            </a:gra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nl-NL"/>
            </a:p>
          </p:txBody>
        </p:sp>
        <p:sp>
          <p:nvSpPr>
            <p:cNvPr id="32794" name="Text Box 59">
              <a:extLst>
                <a:ext uri="{FF2B5EF4-FFF2-40B4-BE49-F238E27FC236}">
                  <a16:creationId xmlns:a16="http://schemas.microsoft.com/office/drawing/2014/main" id="{E680D4A8-F3E0-41B3-88FF-2C0752217F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14" y="1427"/>
              <a:ext cx="450" cy="1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lnSpc>
                  <a:spcPts val="2500"/>
                </a:lnSpc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 sz="14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algn="l" eaLnBrk="0" hangingPunct="0">
                <a:lnSpc>
                  <a:spcPts val="2500"/>
                </a:lnSpc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r" eaLnBrk="1" hangingPunct="1">
                <a:lnSpc>
                  <a:spcPct val="100000"/>
                </a:lnSpc>
                <a:buClrTx/>
                <a:buFontTx/>
                <a:buNone/>
              </a:pPr>
              <a:r>
                <a:rPr lang="en-GB" altLang="nl-NL" dirty="0">
                  <a:latin typeface="+mn-lt"/>
                </a:rPr>
                <a:t>Influent</a:t>
              </a:r>
            </a:p>
          </p:txBody>
        </p:sp>
        <p:sp>
          <p:nvSpPr>
            <p:cNvPr id="32795" name="Line 60">
              <a:extLst>
                <a:ext uri="{FF2B5EF4-FFF2-40B4-BE49-F238E27FC236}">
                  <a16:creationId xmlns:a16="http://schemas.microsoft.com/office/drawing/2014/main" id="{F1763B05-76E5-4F54-ADEC-E04FA42D82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48" y="1499"/>
              <a:ext cx="144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BE"/>
            </a:p>
          </p:txBody>
        </p:sp>
        <p:sp>
          <p:nvSpPr>
            <p:cNvPr id="32796" name="Line 61">
              <a:extLst>
                <a:ext uri="{FF2B5EF4-FFF2-40B4-BE49-F238E27FC236}">
                  <a16:creationId xmlns:a16="http://schemas.microsoft.com/office/drawing/2014/main" id="{66246BF1-96B9-4455-ACAD-93DDC1F3930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886" y="1264"/>
              <a:ext cx="0" cy="24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BE"/>
            </a:p>
          </p:txBody>
        </p:sp>
        <p:sp>
          <p:nvSpPr>
            <p:cNvPr id="32797" name="Line 62">
              <a:extLst>
                <a:ext uri="{FF2B5EF4-FFF2-40B4-BE49-F238E27FC236}">
                  <a16:creationId xmlns:a16="http://schemas.microsoft.com/office/drawing/2014/main" id="{86B45BCD-0C47-4CB6-90BE-A02D353EB5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59" y="756"/>
              <a:ext cx="10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BE"/>
            </a:p>
          </p:txBody>
        </p:sp>
      </p:grpSp>
      <p:sp>
        <p:nvSpPr>
          <p:cNvPr id="4" name="Titel 1">
            <a:extLst>
              <a:ext uri="{FF2B5EF4-FFF2-40B4-BE49-F238E27FC236}">
                <a16:creationId xmlns:a16="http://schemas.microsoft.com/office/drawing/2014/main" id="{B5E451B1-47C4-6BC9-39AA-A14E051AD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713" y="177188"/>
            <a:ext cx="11043450" cy="607284"/>
          </a:xfrm>
        </p:spPr>
        <p:txBody>
          <a:bodyPr/>
          <a:lstStyle/>
          <a:p>
            <a:r>
              <a:rPr lang="nl-BE" dirty="0"/>
              <a:t>Batch-</a:t>
            </a:r>
            <a:r>
              <a:rPr lang="nl-BE" dirty="0" err="1"/>
              <a:t>wise</a:t>
            </a:r>
            <a:r>
              <a:rPr lang="nl-BE" dirty="0"/>
              <a:t> </a:t>
            </a:r>
            <a:r>
              <a:rPr lang="nl-BE" dirty="0" err="1"/>
              <a:t>operation</a:t>
            </a:r>
            <a:r>
              <a:rPr lang="nl-BE" dirty="0"/>
              <a:t> – </a:t>
            </a:r>
            <a:r>
              <a:rPr lang="nl-BE" dirty="0" err="1"/>
              <a:t>laB</a:t>
            </a:r>
            <a:r>
              <a:rPr lang="nl-BE" dirty="0"/>
              <a:t>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77F88-E511-70EF-A936-37141E73A0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8062" y="839787"/>
            <a:ext cx="11603566" cy="784304"/>
          </a:xfrm>
        </p:spPr>
        <p:txBody>
          <a:bodyPr>
            <a:noAutofit/>
          </a:bodyPr>
          <a:lstStyle/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sz="2800" dirty="0"/>
              <a:t>Anaerobic feeding – 1 hour</a:t>
            </a:r>
            <a:endParaRPr lang="en-US" sz="2800" dirty="0"/>
          </a:p>
          <a:p>
            <a:pPr marL="60748" indent="0">
              <a:spcAft>
                <a:spcPts val="422"/>
              </a:spcAft>
              <a:buNone/>
            </a:pPr>
            <a:endParaRPr lang="nl-BE" sz="2800" dirty="0">
              <a:solidFill>
                <a:srgbClr val="FF0000"/>
              </a:solidFill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800" dirty="0"/>
          </a:p>
          <a:p>
            <a:pPr marL="60748" indent="0">
              <a:spcAft>
                <a:spcPts val="422"/>
              </a:spcAft>
              <a:buNone/>
            </a:pPr>
            <a:r>
              <a:rPr lang="nl-BE" sz="2800" dirty="0">
                <a:sym typeface="Wingdings" panose="05000000000000000000" pitchFamily="2" charset="2"/>
              </a:rPr>
              <a:t>     </a:t>
            </a: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800" dirty="0"/>
          </a:p>
        </p:txBody>
      </p:sp>
    </p:spTree>
    <p:extLst>
      <p:ext uri="{BB962C8B-B14F-4D97-AF65-F5344CB8AC3E}">
        <p14:creationId xmlns:p14="http://schemas.microsoft.com/office/powerpoint/2010/main" val="2993440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645"/>
    </mc:Choice>
    <mc:Fallback xmlns="">
      <p:transition spd="slow" advTm="12645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BF5BC6-1613-4FAE-DCCB-A32AB730C5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57A4463-7DAD-3985-C4D3-39F1AE64159B}"/>
              </a:ext>
            </a:extLst>
          </p:cNvPr>
          <p:cNvSpPr txBox="1"/>
          <p:nvPr/>
        </p:nvSpPr>
        <p:spPr>
          <a:xfrm>
            <a:off x="304060" y="154381"/>
            <a:ext cx="9709952" cy="676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sz="3797" u="sng" cap="all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outline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26AF4CD-3FF5-C37D-095B-9FE84429BF02}"/>
              </a:ext>
            </a:extLst>
          </p:cNvPr>
          <p:cNvSpPr txBox="1"/>
          <p:nvPr/>
        </p:nvSpPr>
        <p:spPr>
          <a:xfrm>
            <a:off x="304059" y="950087"/>
            <a:ext cx="10155173" cy="1951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Aerobic granular sludge (reactors)</a:t>
            </a:r>
          </a:p>
          <a:p>
            <a:pPr marL="514350" indent="-514350">
              <a:lnSpc>
                <a:spcPct val="15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Granule growth by avoiding diffusion limitation</a:t>
            </a:r>
          </a:p>
          <a:p>
            <a:pPr marL="514350" indent="-514350">
              <a:lnSpc>
                <a:spcPct val="15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Batch-wise reactor operation</a:t>
            </a:r>
          </a:p>
        </p:txBody>
      </p:sp>
      <p:pic>
        <p:nvPicPr>
          <p:cNvPr id="3" name="Picture 2" descr="A book cover with text and brown bubbles&#10;&#10;Description automatically generated with medium confidence">
            <a:extLst>
              <a:ext uri="{FF2B5EF4-FFF2-40B4-BE49-F238E27FC236}">
                <a16:creationId xmlns:a16="http://schemas.microsoft.com/office/drawing/2014/main" id="{7130FCEE-A43F-169E-3CDE-BFF22253D5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9989" y="3094141"/>
            <a:ext cx="1873928" cy="24382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4552401-3AB0-CA12-D85E-6CF9B11274E4}"/>
              </a:ext>
            </a:extLst>
          </p:cNvPr>
          <p:cNvSpPr txBox="1"/>
          <p:nvPr/>
        </p:nvSpPr>
        <p:spPr>
          <a:xfrm>
            <a:off x="9584688" y="5535883"/>
            <a:ext cx="25196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Sections 11.3, 11.4 and extra’s</a:t>
            </a:r>
          </a:p>
        </p:txBody>
      </p:sp>
    </p:spTree>
    <p:extLst>
      <p:ext uri="{BB962C8B-B14F-4D97-AF65-F5344CB8AC3E}">
        <p14:creationId xmlns:p14="http://schemas.microsoft.com/office/powerpoint/2010/main" val="3488639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657"/>
    </mc:Choice>
    <mc:Fallback xmlns="">
      <p:transition spd="slow" advTm="11657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AD3720-2CF0-2D38-E927-95337CC759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:\Dye Stuff\PICS\IMG_5269.JPG">
            <a:extLst>
              <a:ext uri="{FF2B5EF4-FFF2-40B4-BE49-F238E27FC236}">
                <a16:creationId xmlns:a16="http://schemas.microsoft.com/office/drawing/2014/main" id="{22B04940-4FCF-69A8-93EE-E9DDBD2952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213225"/>
            <a:ext cx="2541588" cy="190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2772" name="Group 36">
            <a:extLst>
              <a:ext uri="{FF2B5EF4-FFF2-40B4-BE49-F238E27FC236}">
                <a16:creationId xmlns:a16="http://schemas.microsoft.com/office/drawing/2014/main" id="{93580F61-BFC6-8C97-4A19-E163F4315338}"/>
              </a:ext>
            </a:extLst>
          </p:cNvPr>
          <p:cNvGrpSpPr>
            <a:grpSpLocks/>
          </p:cNvGrpSpPr>
          <p:nvPr/>
        </p:nvGrpSpPr>
        <p:grpSpPr bwMode="auto">
          <a:xfrm>
            <a:off x="4115429" y="2141686"/>
            <a:ext cx="7338945" cy="3425436"/>
            <a:chOff x="1586465" y="1987095"/>
            <a:chExt cx="7338970" cy="3424982"/>
          </a:xfrm>
        </p:grpSpPr>
        <p:grpSp>
          <p:nvGrpSpPr>
            <p:cNvPr id="32773" name="Group 33">
              <a:extLst>
                <a:ext uri="{FF2B5EF4-FFF2-40B4-BE49-F238E27FC236}">
                  <a16:creationId xmlns:a16="http://schemas.microsoft.com/office/drawing/2014/main" id="{E91F92A8-2768-8E92-09C1-1AE57F8F220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86465" y="1987095"/>
              <a:ext cx="6546882" cy="3424982"/>
              <a:chOff x="578352" y="2058909"/>
              <a:chExt cx="6546882" cy="3424982"/>
            </a:xfrm>
          </p:grpSpPr>
          <p:grpSp>
            <p:nvGrpSpPr>
              <p:cNvPr id="32776" name="Group 48">
                <a:extLst>
                  <a:ext uri="{FF2B5EF4-FFF2-40B4-BE49-F238E27FC236}">
                    <a16:creationId xmlns:a16="http://schemas.microsoft.com/office/drawing/2014/main" id="{391D7C0C-0E5A-E302-21E3-70431D79E6F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78352" y="2085076"/>
                <a:ext cx="1837014" cy="3398815"/>
                <a:chOff x="2314" y="396"/>
                <a:chExt cx="806" cy="1169"/>
              </a:xfrm>
            </p:grpSpPr>
            <p:sp>
              <p:nvSpPr>
                <p:cNvPr id="32785" name="Line 50">
                  <a:extLst>
                    <a:ext uri="{FF2B5EF4-FFF2-40B4-BE49-F238E27FC236}">
                      <a16:creationId xmlns:a16="http://schemas.microsoft.com/office/drawing/2014/main" id="{B9F0A921-C1D8-3607-715A-E259AC75FE8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710" y="948"/>
                  <a:ext cx="34" cy="69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9" name="Rectangle 51">
                  <a:extLst>
                    <a:ext uri="{FF2B5EF4-FFF2-40B4-BE49-F238E27FC236}">
                      <a16:creationId xmlns:a16="http://schemas.microsoft.com/office/drawing/2014/main" id="{8211B57F-59FD-F672-3E78-91D75CE8CC6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679" y="460"/>
                  <a:ext cx="392" cy="932"/>
                </a:xfrm>
                <a:prstGeom prst="rect">
                  <a:avLst/>
                </a:prstGeom>
                <a:gradFill rotWithShape="0">
                  <a:gsLst>
                    <a:gs pos="0">
                      <a:srgbClr val="E4E4E4"/>
                    </a:gs>
                    <a:gs pos="50000">
                      <a:schemeClr val="bg1"/>
                    </a:gs>
                    <a:gs pos="100000">
                      <a:srgbClr val="E4E4E4"/>
                    </a:gs>
                  </a:gsLst>
                  <a:lin ang="0" scaled="1"/>
                </a:gra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nl-NL"/>
                </a:p>
              </p:txBody>
            </p:sp>
            <p:sp>
              <p:nvSpPr>
                <p:cNvPr id="32787" name="AutoShape 52">
                  <a:extLst>
                    <a:ext uri="{FF2B5EF4-FFF2-40B4-BE49-F238E27FC236}">
                      <a16:creationId xmlns:a16="http://schemas.microsoft.com/office/drawing/2014/main" id="{2E72090A-F907-5AB4-964C-76893FC9C6F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-10714785">
                  <a:off x="2976" y="672"/>
                  <a:ext cx="68" cy="54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algn="l" eaLnBrk="0" hangingPunct="0">
                    <a:lnSpc>
                      <a:spcPts val="2500"/>
                    </a:lnSpc>
                    <a:buClr>
                      <a:schemeClr val="bg2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1pPr>
                  <a:lvl2pPr marL="742950" indent="-285750" algn="l" eaLnBrk="0" hangingPunct="0">
                    <a:lnSpc>
                      <a:spcPts val="2500"/>
                    </a:lnSpc>
                    <a:buClr>
                      <a:schemeClr val="bg2"/>
                    </a:buClr>
                    <a:buFont typeface="Times" panose="02020603050405020304" pitchFamily="18" charset="0"/>
                    <a:buChar char="•"/>
                    <a:defRPr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2pPr>
                  <a:lvl3pPr marL="1143000" indent="-228600" algn="l" eaLnBrk="0" hangingPunct="0">
                    <a:lnSpc>
                      <a:spcPts val="2500"/>
                    </a:lnSpc>
                    <a:buClr>
                      <a:schemeClr val="bg2"/>
                    </a:buClr>
                    <a:buFont typeface="Times" panose="02020603050405020304" pitchFamily="18" charset="0"/>
                    <a:buChar char="•"/>
                    <a:defRPr sz="16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3pPr>
                  <a:lvl4pPr marL="1600200" indent="-228600" algn="l" eaLnBrk="0" hangingPunct="0">
                    <a:lnSpc>
                      <a:spcPts val="2500"/>
                    </a:lnSpc>
                    <a:buClr>
                      <a:schemeClr val="bg2"/>
                    </a:buClr>
                    <a:buFont typeface="Times" panose="02020603050405020304" pitchFamily="18" charset="0"/>
                    <a:buChar char="•"/>
                    <a:defRPr sz="14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4pPr>
                  <a:lvl5pPr marL="2057400" indent="-228600" algn="l" eaLnBrk="0" hangingPunct="0">
                    <a:lnSpc>
                      <a:spcPts val="2500"/>
                    </a:lnSpc>
                    <a:buClr>
                      <a:schemeClr val="bg2"/>
                    </a:buClr>
                    <a:buChar char="•"/>
                    <a:defRPr sz="12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5pPr>
                  <a:lvl6pPr marL="2514600" indent="-228600" eaLnBrk="0" fontAlgn="base" hangingPunct="0">
                    <a:lnSpc>
                      <a:spcPts val="25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chemeClr val="bg2"/>
                    </a:buClr>
                    <a:buChar char="•"/>
                    <a:defRPr sz="12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6pPr>
                  <a:lvl7pPr marL="2971800" indent="-228600" eaLnBrk="0" fontAlgn="base" hangingPunct="0">
                    <a:lnSpc>
                      <a:spcPts val="25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chemeClr val="bg2"/>
                    </a:buClr>
                    <a:buChar char="•"/>
                    <a:defRPr sz="12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7pPr>
                  <a:lvl8pPr marL="3429000" indent="-228600" eaLnBrk="0" fontAlgn="base" hangingPunct="0">
                    <a:lnSpc>
                      <a:spcPts val="25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chemeClr val="bg2"/>
                    </a:buClr>
                    <a:buChar char="•"/>
                    <a:defRPr sz="12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8pPr>
                  <a:lvl9pPr marL="3886200" indent="-228600" eaLnBrk="0" fontAlgn="base" hangingPunct="0">
                    <a:lnSpc>
                      <a:spcPts val="25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chemeClr val="bg2"/>
                    </a:buClr>
                    <a:buChar char="•"/>
                    <a:defRPr sz="12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9pPr>
                </a:lstStyle>
                <a:p>
                  <a:pPr algn="r" eaLnBrk="1" hangingPunct="1">
                    <a:lnSpc>
                      <a:spcPct val="100000"/>
                    </a:lnSpc>
                    <a:buClrTx/>
                    <a:buFontTx/>
                    <a:buNone/>
                  </a:pPr>
                  <a:endParaRPr lang="nl-NL" altLang="nl-NL" sz="2200"/>
                </a:p>
              </p:txBody>
            </p:sp>
            <p:sp>
              <p:nvSpPr>
                <p:cNvPr id="32788" name="Rectangle 53">
                  <a:extLst>
                    <a:ext uri="{FF2B5EF4-FFF2-40B4-BE49-F238E27FC236}">
                      <a16:creationId xmlns:a16="http://schemas.microsoft.com/office/drawing/2014/main" id="{27C6B122-FF77-5994-5934-F45A8EB51FF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687" y="720"/>
                  <a:ext cx="376" cy="527"/>
                </a:xfrm>
                <a:prstGeom prst="rect">
                  <a:avLst/>
                </a:prstGeom>
                <a:gradFill rotWithShape="0">
                  <a:gsLst>
                    <a:gs pos="0">
                      <a:srgbClr val="66CCFF"/>
                    </a:gs>
                    <a:gs pos="50000">
                      <a:srgbClr val="CCECFF"/>
                    </a:gs>
                    <a:gs pos="100000">
                      <a:srgbClr val="66CCFF"/>
                    </a:gs>
                  </a:gsLst>
                  <a:lin ang="0" scaled="1"/>
                </a:gradFill>
                <a:ln w="9525">
                  <a:solidFill>
                    <a:srgbClr val="CCECFF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algn="l" eaLnBrk="0" hangingPunct="0">
                    <a:lnSpc>
                      <a:spcPts val="2500"/>
                    </a:lnSpc>
                    <a:buClr>
                      <a:schemeClr val="bg2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1pPr>
                  <a:lvl2pPr marL="742950" indent="-285750" algn="l" eaLnBrk="0" hangingPunct="0">
                    <a:lnSpc>
                      <a:spcPts val="2500"/>
                    </a:lnSpc>
                    <a:buClr>
                      <a:schemeClr val="bg2"/>
                    </a:buClr>
                    <a:buFont typeface="Times" panose="02020603050405020304" pitchFamily="18" charset="0"/>
                    <a:buChar char="•"/>
                    <a:defRPr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2pPr>
                  <a:lvl3pPr marL="1143000" indent="-228600" algn="l" eaLnBrk="0" hangingPunct="0">
                    <a:lnSpc>
                      <a:spcPts val="2500"/>
                    </a:lnSpc>
                    <a:buClr>
                      <a:schemeClr val="bg2"/>
                    </a:buClr>
                    <a:buFont typeface="Times" panose="02020603050405020304" pitchFamily="18" charset="0"/>
                    <a:buChar char="•"/>
                    <a:defRPr sz="16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3pPr>
                  <a:lvl4pPr marL="1600200" indent="-228600" algn="l" eaLnBrk="0" hangingPunct="0">
                    <a:lnSpc>
                      <a:spcPts val="2500"/>
                    </a:lnSpc>
                    <a:buClr>
                      <a:schemeClr val="bg2"/>
                    </a:buClr>
                    <a:buFont typeface="Times" panose="02020603050405020304" pitchFamily="18" charset="0"/>
                    <a:buChar char="•"/>
                    <a:defRPr sz="14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4pPr>
                  <a:lvl5pPr marL="2057400" indent="-228600" algn="l" eaLnBrk="0" hangingPunct="0">
                    <a:lnSpc>
                      <a:spcPts val="2500"/>
                    </a:lnSpc>
                    <a:buClr>
                      <a:schemeClr val="bg2"/>
                    </a:buClr>
                    <a:buChar char="•"/>
                    <a:defRPr sz="12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5pPr>
                  <a:lvl6pPr marL="2514600" indent="-228600" eaLnBrk="0" fontAlgn="base" hangingPunct="0">
                    <a:lnSpc>
                      <a:spcPts val="25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chemeClr val="bg2"/>
                    </a:buClr>
                    <a:buChar char="•"/>
                    <a:defRPr sz="12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6pPr>
                  <a:lvl7pPr marL="2971800" indent="-228600" eaLnBrk="0" fontAlgn="base" hangingPunct="0">
                    <a:lnSpc>
                      <a:spcPts val="25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chemeClr val="bg2"/>
                    </a:buClr>
                    <a:buChar char="•"/>
                    <a:defRPr sz="12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7pPr>
                  <a:lvl8pPr marL="3429000" indent="-228600" eaLnBrk="0" fontAlgn="base" hangingPunct="0">
                    <a:lnSpc>
                      <a:spcPts val="25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chemeClr val="bg2"/>
                    </a:buClr>
                    <a:buChar char="•"/>
                    <a:defRPr sz="12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8pPr>
                  <a:lvl9pPr marL="3886200" indent="-228600" eaLnBrk="0" fontAlgn="base" hangingPunct="0">
                    <a:lnSpc>
                      <a:spcPts val="25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chemeClr val="bg2"/>
                    </a:buClr>
                    <a:buChar char="•"/>
                    <a:defRPr sz="12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9pPr>
                </a:lstStyle>
                <a:p>
                  <a:pPr algn="r" eaLnBrk="1" hangingPunct="1">
                    <a:lnSpc>
                      <a:spcPct val="100000"/>
                    </a:lnSpc>
                    <a:buClrTx/>
                    <a:buFontTx/>
                    <a:buNone/>
                  </a:pPr>
                  <a:endParaRPr lang="nl-NL" altLang="nl-NL" sz="2200"/>
                </a:p>
              </p:txBody>
            </p:sp>
            <p:sp>
              <p:nvSpPr>
                <p:cNvPr id="32789" name="Line 54">
                  <a:extLst>
                    <a:ext uri="{FF2B5EF4-FFF2-40B4-BE49-F238E27FC236}">
                      <a16:creationId xmlns:a16="http://schemas.microsoft.com/office/drawing/2014/main" id="{0B4799F0-EFD2-5607-7261-9934B5A9AC2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976" y="799"/>
                  <a:ext cx="6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nl-BE"/>
                </a:p>
              </p:txBody>
            </p:sp>
            <p:sp>
              <p:nvSpPr>
                <p:cNvPr id="32790" name="Line 55">
                  <a:extLst>
                    <a:ext uri="{FF2B5EF4-FFF2-40B4-BE49-F238E27FC236}">
                      <a16:creationId xmlns:a16="http://schemas.microsoft.com/office/drawing/2014/main" id="{40C464A0-97E9-2AEE-DDAC-EE17572D652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684" y="724"/>
                  <a:ext cx="376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nl-BE"/>
                </a:p>
              </p:txBody>
            </p:sp>
            <p:sp>
              <p:nvSpPr>
                <p:cNvPr id="32791" name="Line 56">
                  <a:extLst>
                    <a:ext uri="{FF2B5EF4-FFF2-40B4-BE49-F238E27FC236}">
                      <a16:creationId xmlns:a16="http://schemas.microsoft.com/office/drawing/2014/main" id="{A1BF86D7-6F12-EE4D-2916-8BFC4890B4D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0800000">
                  <a:off x="2784" y="557"/>
                  <a:ext cx="0" cy="163"/>
                </a:xfrm>
                <a:prstGeom prst="line">
                  <a:avLst/>
                </a:prstGeom>
                <a:noFill/>
                <a:ln w="15875">
                  <a:solidFill>
                    <a:srgbClr val="FF6600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nl-BE"/>
                </a:p>
              </p:txBody>
            </p:sp>
            <p:sp>
              <p:nvSpPr>
                <p:cNvPr id="32792" name="Rectangle 57">
                  <a:extLst>
                    <a:ext uri="{FF2B5EF4-FFF2-40B4-BE49-F238E27FC236}">
                      <a16:creationId xmlns:a16="http://schemas.microsoft.com/office/drawing/2014/main" id="{41852C0E-2BAF-3647-4221-B66F7588C0C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684" y="1007"/>
                  <a:ext cx="380" cy="385"/>
                </a:xfrm>
                <a:prstGeom prst="rect">
                  <a:avLst/>
                </a:prstGeom>
                <a:gradFill rotWithShape="0">
                  <a:gsLst>
                    <a:gs pos="0">
                      <a:srgbClr val="663300"/>
                    </a:gs>
                    <a:gs pos="50000">
                      <a:srgbClr val="FF9900"/>
                    </a:gs>
                    <a:gs pos="100000">
                      <a:srgbClr val="663300"/>
                    </a:gs>
                  </a:gsLst>
                  <a:lin ang="0" scaled="1"/>
                </a:gra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algn="l" eaLnBrk="0" hangingPunct="0">
                    <a:lnSpc>
                      <a:spcPts val="2500"/>
                    </a:lnSpc>
                    <a:buClr>
                      <a:schemeClr val="bg2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1pPr>
                  <a:lvl2pPr marL="742950" indent="-285750" algn="l" eaLnBrk="0" hangingPunct="0">
                    <a:lnSpc>
                      <a:spcPts val="2500"/>
                    </a:lnSpc>
                    <a:buClr>
                      <a:schemeClr val="bg2"/>
                    </a:buClr>
                    <a:buFont typeface="Times" panose="02020603050405020304" pitchFamily="18" charset="0"/>
                    <a:buChar char="•"/>
                    <a:defRPr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2pPr>
                  <a:lvl3pPr marL="1143000" indent="-228600" algn="l" eaLnBrk="0" hangingPunct="0">
                    <a:lnSpc>
                      <a:spcPts val="2500"/>
                    </a:lnSpc>
                    <a:buClr>
                      <a:schemeClr val="bg2"/>
                    </a:buClr>
                    <a:buFont typeface="Times" panose="02020603050405020304" pitchFamily="18" charset="0"/>
                    <a:buChar char="•"/>
                    <a:defRPr sz="16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3pPr>
                  <a:lvl4pPr marL="1600200" indent="-228600" algn="l" eaLnBrk="0" hangingPunct="0">
                    <a:lnSpc>
                      <a:spcPts val="2500"/>
                    </a:lnSpc>
                    <a:buClr>
                      <a:schemeClr val="bg2"/>
                    </a:buClr>
                    <a:buFont typeface="Times" panose="02020603050405020304" pitchFamily="18" charset="0"/>
                    <a:buChar char="•"/>
                    <a:defRPr sz="14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4pPr>
                  <a:lvl5pPr marL="2057400" indent="-228600" algn="l" eaLnBrk="0" hangingPunct="0">
                    <a:lnSpc>
                      <a:spcPts val="2500"/>
                    </a:lnSpc>
                    <a:buClr>
                      <a:schemeClr val="bg2"/>
                    </a:buClr>
                    <a:buChar char="•"/>
                    <a:defRPr sz="12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5pPr>
                  <a:lvl6pPr marL="2514600" indent="-228600" eaLnBrk="0" fontAlgn="base" hangingPunct="0">
                    <a:lnSpc>
                      <a:spcPts val="25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chemeClr val="bg2"/>
                    </a:buClr>
                    <a:buChar char="•"/>
                    <a:defRPr sz="12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6pPr>
                  <a:lvl7pPr marL="2971800" indent="-228600" eaLnBrk="0" fontAlgn="base" hangingPunct="0">
                    <a:lnSpc>
                      <a:spcPts val="25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chemeClr val="bg2"/>
                    </a:buClr>
                    <a:buChar char="•"/>
                    <a:defRPr sz="12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7pPr>
                  <a:lvl8pPr marL="3429000" indent="-228600" eaLnBrk="0" fontAlgn="base" hangingPunct="0">
                    <a:lnSpc>
                      <a:spcPts val="25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chemeClr val="bg2"/>
                    </a:buClr>
                    <a:buChar char="•"/>
                    <a:defRPr sz="12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8pPr>
                  <a:lvl9pPr marL="3886200" indent="-228600" eaLnBrk="0" fontAlgn="base" hangingPunct="0">
                    <a:lnSpc>
                      <a:spcPts val="25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chemeClr val="bg2"/>
                    </a:buClr>
                    <a:buChar char="•"/>
                    <a:defRPr sz="12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9pPr>
                </a:lstStyle>
                <a:p>
                  <a:pPr algn="r" eaLnBrk="1" hangingPunct="1">
                    <a:lnSpc>
                      <a:spcPct val="100000"/>
                    </a:lnSpc>
                    <a:buClrTx/>
                    <a:buFontTx/>
                    <a:buNone/>
                  </a:pPr>
                  <a:endParaRPr lang="nl-NL" altLang="nl-NL" sz="2200"/>
                </a:p>
              </p:txBody>
            </p:sp>
            <p:sp>
              <p:nvSpPr>
                <p:cNvPr id="16" name="Rectangle 58">
                  <a:extLst>
                    <a:ext uri="{FF2B5EF4-FFF2-40B4-BE49-F238E27FC236}">
                      <a16:creationId xmlns:a16="http://schemas.microsoft.com/office/drawing/2014/main" id="{C86E3679-2C93-485A-1A5A-E959BCDD1ED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642" y="396"/>
                  <a:ext cx="478" cy="54"/>
                </a:xfrm>
                <a:prstGeom prst="rect">
                  <a:avLst/>
                </a:prstGeom>
                <a:gradFill rotWithShape="0">
                  <a:gsLst>
                    <a:gs pos="0">
                      <a:schemeClr val="bg1">
                        <a:gamma/>
                        <a:shade val="86275"/>
                        <a:invGamma/>
                      </a:schemeClr>
                    </a:gs>
                    <a:gs pos="50000">
                      <a:schemeClr val="bg1"/>
                    </a:gs>
                    <a:gs pos="100000">
                      <a:schemeClr val="bg1">
                        <a:gamma/>
                        <a:shade val="86275"/>
                        <a:invGamma/>
                      </a:schemeClr>
                    </a:gs>
                  </a:gsLst>
                  <a:lin ang="0" scaled="1"/>
                </a:gra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nl-NL"/>
                </a:p>
              </p:txBody>
            </p:sp>
            <p:sp>
              <p:nvSpPr>
                <p:cNvPr id="32794" name="Text Box 59">
                  <a:extLst>
                    <a:ext uri="{FF2B5EF4-FFF2-40B4-BE49-F238E27FC236}">
                      <a16:creationId xmlns:a16="http://schemas.microsoft.com/office/drawing/2014/main" id="{FDE74845-5317-170E-2AFD-5000FB956934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314" y="1427"/>
                  <a:ext cx="450" cy="13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>
                  <a:lvl1pPr algn="l" eaLnBrk="0" hangingPunct="0">
                    <a:lnSpc>
                      <a:spcPts val="2500"/>
                    </a:lnSpc>
                    <a:buClr>
                      <a:schemeClr val="bg2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1pPr>
                  <a:lvl2pPr marL="742950" indent="-285750" algn="l" eaLnBrk="0" hangingPunct="0">
                    <a:lnSpc>
                      <a:spcPts val="2500"/>
                    </a:lnSpc>
                    <a:buClr>
                      <a:schemeClr val="bg2"/>
                    </a:buClr>
                    <a:buFont typeface="Times" panose="02020603050405020304" pitchFamily="18" charset="0"/>
                    <a:buChar char="•"/>
                    <a:defRPr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2pPr>
                  <a:lvl3pPr marL="1143000" indent="-228600" algn="l" eaLnBrk="0" hangingPunct="0">
                    <a:lnSpc>
                      <a:spcPts val="2500"/>
                    </a:lnSpc>
                    <a:buClr>
                      <a:schemeClr val="bg2"/>
                    </a:buClr>
                    <a:buFont typeface="Times" panose="02020603050405020304" pitchFamily="18" charset="0"/>
                    <a:buChar char="•"/>
                    <a:defRPr sz="16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3pPr>
                  <a:lvl4pPr marL="1600200" indent="-228600" algn="l" eaLnBrk="0" hangingPunct="0">
                    <a:lnSpc>
                      <a:spcPts val="2500"/>
                    </a:lnSpc>
                    <a:buClr>
                      <a:schemeClr val="bg2"/>
                    </a:buClr>
                    <a:buFont typeface="Times" panose="02020603050405020304" pitchFamily="18" charset="0"/>
                    <a:buChar char="•"/>
                    <a:defRPr sz="14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4pPr>
                  <a:lvl5pPr marL="2057400" indent="-228600" algn="l" eaLnBrk="0" hangingPunct="0">
                    <a:lnSpc>
                      <a:spcPts val="2500"/>
                    </a:lnSpc>
                    <a:buClr>
                      <a:schemeClr val="bg2"/>
                    </a:buClr>
                    <a:buChar char="•"/>
                    <a:defRPr sz="12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5pPr>
                  <a:lvl6pPr marL="2514600" indent="-228600" eaLnBrk="0" fontAlgn="base" hangingPunct="0">
                    <a:lnSpc>
                      <a:spcPts val="25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chemeClr val="bg2"/>
                    </a:buClr>
                    <a:buChar char="•"/>
                    <a:defRPr sz="12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6pPr>
                  <a:lvl7pPr marL="2971800" indent="-228600" eaLnBrk="0" fontAlgn="base" hangingPunct="0">
                    <a:lnSpc>
                      <a:spcPts val="25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chemeClr val="bg2"/>
                    </a:buClr>
                    <a:buChar char="•"/>
                    <a:defRPr sz="12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7pPr>
                  <a:lvl8pPr marL="3429000" indent="-228600" eaLnBrk="0" fontAlgn="base" hangingPunct="0">
                    <a:lnSpc>
                      <a:spcPts val="25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chemeClr val="bg2"/>
                    </a:buClr>
                    <a:buChar char="•"/>
                    <a:defRPr sz="12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8pPr>
                  <a:lvl9pPr marL="3886200" indent="-228600" eaLnBrk="0" fontAlgn="base" hangingPunct="0">
                    <a:lnSpc>
                      <a:spcPts val="25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chemeClr val="bg2"/>
                    </a:buClr>
                    <a:buChar char="•"/>
                    <a:defRPr sz="12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9pPr>
                </a:lstStyle>
                <a:p>
                  <a:pPr algn="r" eaLnBrk="1" hangingPunct="1">
                    <a:lnSpc>
                      <a:spcPct val="100000"/>
                    </a:lnSpc>
                    <a:buClrTx/>
                    <a:buFontTx/>
                    <a:buNone/>
                  </a:pPr>
                  <a:r>
                    <a:rPr lang="en-GB" altLang="nl-NL" dirty="0">
                      <a:latin typeface="+mj-lt"/>
                    </a:rPr>
                    <a:t>Influent</a:t>
                  </a:r>
                </a:p>
              </p:txBody>
            </p:sp>
            <p:sp>
              <p:nvSpPr>
                <p:cNvPr id="32795" name="Line 60">
                  <a:extLst>
                    <a:ext uri="{FF2B5EF4-FFF2-40B4-BE49-F238E27FC236}">
                      <a16:creationId xmlns:a16="http://schemas.microsoft.com/office/drawing/2014/main" id="{D1D99E39-78A5-9B1C-BD8C-E0C7A32E169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748" y="1499"/>
                  <a:ext cx="144" cy="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nl-BE"/>
                </a:p>
              </p:txBody>
            </p:sp>
            <p:sp>
              <p:nvSpPr>
                <p:cNvPr id="32796" name="Line 61">
                  <a:extLst>
                    <a:ext uri="{FF2B5EF4-FFF2-40B4-BE49-F238E27FC236}">
                      <a16:creationId xmlns:a16="http://schemas.microsoft.com/office/drawing/2014/main" id="{A68F257C-6A8A-9983-1EB6-77BBDB8E98C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2886" y="1264"/>
                  <a:ext cx="0" cy="24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nl-BE"/>
                </a:p>
              </p:txBody>
            </p:sp>
            <p:sp>
              <p:nvSpPr>
                <p:cNvPr id="32797" name="Line 62">
                  <a:extLst>
                    <a:ext uri="{FF2B5EF4-FFF2-40B4-BE49-F238E27FC236}">
                      <a16:creationId xmlns:a16="http://schemas.microsoft.com/office/drawing/2014/main" id="{F95467BB-D496-B25B-807B-2A21CA992E1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959" y="756"/>
                  <a:ext cx="101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nl-BE"/>
                </a:p>
              </p:txBody>
            </p:sp>
          </p:grpSp>
          <p:grpSp>
            <p:nvGrpSpPr>
              <p:cNvPr id="32777" name="Group 32">
                <a:extLst>
                  <a:ext uri="{FF2B5EF4-FFF2-40B4-BE49-F238E27FC236}">
                    <a16:creationId xmlns:a16="http://schemas.microsoft.com/office/drawing/2014/main" id="{E8898C5D-FA7B-AB84-2174-ABBF36A5EF9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55775" y="2058909"/>
                <a:ext cx="4569459" cy="2603008"/>
                <a:chOff x="2555775" y="2058909"/>
                <a:chExt cx="4569459" cy="2603008"/>
              </a:xfrm>
            </p:grpSpPr>
            <p:sp>
              <p:nvSpPr>
                <p:cNvPr id="32778" name="TextBox 21">
                  <a:extLst>
                    <a:ext uri="{FF2B5EF4-FFF2-40B4-BE49-F238E27FC236}">
                      <a16:creationId xmlns:a16="http://schemas.microsoft.com/office/drawing/2014/main" id="{C71EC714-24D2-86B9-1692-17AA5295E13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555775" y="2058909"/>
                  <a:ext cx="2516880" cy="7077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algn="l" eaLnBrk="0" hangingPunct="0">
                    <a:lnSpc>
                      <a:spcPts val="2500"/>
                    </a:lnSpc>
                    <a:buClr>
                      <a:schemeClr val="bg2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1pPr>
                  <a:lvl2pPr marL="742950" indent="-285750" algn="l" eaLnBrk="0" hangingPunct="0">
                    <a:lnSpc>
                      <a:spcPts val="2500"/>
                    </a:lnSpc>
                    <a:buClr>
                      <a:schemeClr val="bg2"/>
                    </a:buClr>
                    <a:buFont typeface="Times" panose="02020603050405020304" pitchFamily="18" charset="0"/>
                    <a:buChar char="•"/>
                    <a:defRPr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2pPr>
                  <a:lvl3pPr marL="1143000" indent="-228600" algn="l" eaLnBrk="0" hangingPunct="0">
                    <a:lnSpc>
                      <a:spcPts val="2500"/>
                    </a:lnSpc>
                    <a:buClr>
                      <a:schemeClr val="bg2"/>
                    </a:buClr>
                    <a:buFont typeface="Times" panose="02020603050405020304" pitchFamily="18" charset="0"/>
                    <a:buChar char="•"/>
                    <a:defRPr sz="16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3pPr>
                  <a:lvl4pPr marL="1600200" indent="-228600" algn="l" eaLnBrk="0" hangingPunct="0">
                    <a:lnSpc>
                      <a:spcPts val="2500"/>
                    </a:lnSpc>
                    <a:buClr>
                      <a:schemeClr val="bg2"/>
                    </a:buClr>
                    <a:buFont typeface="Times" panose="02020603050405020304" pitchFamily="18" charset="0"/>
                    <a:buChar char="•"/>
                    <a:defRPr sz="14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4pPr>
                  <a:lvl5pPr marL="2057400" indent="-228600" algn="l" eaLnBrk="0" hangingPunct="0">
                    <a:lnSpc>
                      <a:spcPts val="2500"/>
                    </a:lnSpc>
                    <a:buClr>
                      <a:schemeClr val="bg2"/>
                    </a:buClr>
                    <a:buChar char="•"/>
                    <a:defRPr sz="12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5pPr>
                  <a:lvl6pPr marL="2514600" indent="-228600" eaLnBrk="0" fontAlgn="base" hangingPunct="0">
                    <a:lnSpc>
                      <a:spcPts val="25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chemeClr val="bg2"/>
                    </a:buClr>
                    <a:buChar char="•"/>
                    <a:defRPr sz="12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6pPr>
                  <a:lvl7pPr marL="2971800" indent="-228600" eaLnBrk="0" fontAlgn="base" hangingPunct="0">
                    <a:lnSpc>
                      <a:spcPts val="25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chemeClr val="bg2"/>
                    </a:buClr>
                    <a:buChar char="•"/>
                    <a:defRPr sz="12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7pPr>
                  <a:lvl8pPr marL="3429000" indent="-228600" eaLnBrk="0" fontAlgn="base" hangingPunct="0">
                    <a:lnSpc>
                      <a:spcPts val="25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chemeClr val="bg2"/>
                    </a:buClr>
                    <a:buChar char="•"/>
                    <a:defRPr sz="12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8pPr>
                  <a:lvl9pPr marL="3886200" indent="-228600" eaLnBrk="0" fontAlgn="base" hangingPunct="0">
                    <a:lnSpc>
                      <a:spcPts val="25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chemeClr val="bg2"/>
                    </a:buClr>
                    <a:buChar char="•"/>
                    <a:defRPr sz="12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buClrTx/>
                    <a:buFontTx/>
                    <a:buNone/>
                  </a:pPr>
                  <a:r>
                    <a:rPr lang="en-GB" altLang="nl-NL" dirty="0">
                      <a:latin typeface="+mj-lt"/>
                    </a:rPr>
                    <a:t>Substrate uptake (organic carbon)</a:t>
                  </a:r>
                  <a:endParaRPr lang="nl-NL" altLang="nl-NL" dirty="0">
                    <a:latin typeface="+mj-lt"/>
                  </a:endParaRPr>
                </a:p>
              </p:txBody>
            </p:sp>
            <p:sp>
              <p:nvSpPr>
                <p:cNvPr id="32779" name="Right Arrow 22">
                  <a:extLst>
                    <a:ext uri="{FF2B5EF4-FFF2-40B4-BE49-F238E27FC236}">
                      <a16:creationId xmlns:a16="http://schemas.microsoft.com/office/drawing/2014/main" id="{C649B10D-9FD7-6620-7D99-C9D03096F0D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754030" y="2157583"/>
                  <a:ext cx="498997" cy="261162"/>
                </a:xfrm>
                <a:prstGeom prst="rightArrow">
                  <a:avLst>
                    <a:gd name="adj1" fmla="val 50000"/>
                    <a:gd name="adj2" fmla="val 49996"/>
                  </a:avLst>
                </a:prstGeom>
                <a:solidFill>
                  <a:srgbClr val="92D050"/>
                </a:solidFill>
                <a:ln w="9525" algn="ctr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 algn="l" eaLnBrk="0" hangingPunct="0">
                    <a:lnSpc>
                      <a:spcPts val="2500"/>
                    </a:lnSpc>
                    <a:buClr>
                      <a:schemeClr val="bg2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1pPr>
                  <a:lvl2pPr marL="742950" indent="-285750" algn="l" eaLnBrk="0" hangingPunct="0">
                    <a:lnSpc>
                      <a:spcPts val="2500"/>
                    </a:lnSpc>
                    <a:buClr>
                      <a:schemeClr val="bg2"/>
                    </a:buClr>
                    <a:buFont typeface="Times" panose="02020603050405020304" pitchFamily="18" charset="0"/>
                    <a:buChar char="•"/>
                    <a:defRPr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2pPr>
                  <a:lvl3pPr marL="1143000" indent="-228600" algn="l" eaLnBrk="0" hangingPunct="0">
                    <a:lnSpc>
                      <a:spcPts val="2500"/>
                    </a:lnSpc>
                    <a:buClr>
                      <a:schemeClr val="bg2"/>
                    </a:buClr>
                    <a:buFont typeface="Times" panose="02020603050405020304" pitchFamily="18" charset="0"/>
                    <a:buChar char="•"/>
                    <a:defRPr sz="16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3pPr>
                  <a:lvl4pPr marL="1600200" indent="-228600" algn="l" eaLnBrk="0" hangingPunct="0">
                    <a:lnSpc>
                      <a:spcPts val="2500"/>
                    </a:lnSpc>
                    <a:buClr>
                      <a:schemeClr val="bg2"/>
                    </a:buClr>
                    <a:buFont typeface="Times" panose="02020603050405020304" pitchFamily="18" charset="0"/>
                    <a:buChar char="•"/>
                    <a:defRPr sz="14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4pPr>
                  <a:lvl5pPr marL="2057400" indent="-228600" algn="l" eaLnBrk="0" hangingPunct="0">
                    <a:lnSpc>
                      <a:spcPts val="2500"/>
                    </a:lnSpc>
                    <a:buClr>
                      <a:schemeClr val="bg2"/>
                    </a:buClr>
                    <a:buChar char="•"/>
                    <a:defRPr sz="12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5pPr>
                  <a:lvl6pPr marL="2514600" indent="-228600" eaLnBrk="0" fontAlgn="base" hangingPunct="0">
                    <a:lnSpc>
                      <a:spcPts val="25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chemeClr val="bg2"/>
                    </a:buClr>
                    <a:buChar char="•"/>
                    <a:defRPr sz="12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6pPr>
                  <a:lvl7pPr marL="2971800" indent="-228600" eaLnBrk="0" fontAlgn="base" hangingPunct="0">
                    <a:lnSpc>
                      <a:spcPts val="25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chemeClr val="bg2"/>
                    </a:buClr>
                    <a:buChar char="•"/>
                    <a:defRPr sz="12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7pPr>
                  <a:lvl8pPr marL="3429000" indent="-228600" eaLnBrk="0" fontAlgn="base" hangingPunct="0">
                    <a:lnSpc>
                      <a:spcPts val="25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chemeClr val="bg2"/>
                    </a:buClr>
                    <a:buChar char="•"/>
                    <a:defRPr sz="12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8pPr>
                  <a:lvl9pPr marL="3886200" indent="-228600" eaLnBrk="0" fontAlgn="base" hangingPunct="0">
                    <a:lnSpc>
                      <a:spcPts val="25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chemeClr val="bg2"/>
                    </a:buClr>
                    <a:buChar char="•"/>
                    <a:defRPr sz="12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9pPr>
                </a:lstStyle>
                <a:p>
                  <a:pPr algn="r" eaLnBrk="1" hangingPunct="1">
                    <a:lnSpc>
                      <a:spcPct val="100000"/>
                    </a:lnSpc>
                    <a:buClrTx/>
                    <a:buFontTx/>
                    <a:buNone/>
                  </a:pPr>
                  <a:endParaRPr lang="nl-NL" altLang="nl-NL" sz="2200"/>
                </a:p>
              </p:txBody>
            </p:sp>
            <p:sp>
              <p:nvSpPr>
                <p:cNvPr id="32780" name="TextBox 23">
                  <a:extLst>
                    <a:ext uri="{FF2B5EF4-FFF2-40B4-BE49-F238E27FC236}">
                      <a16:creationId xmlns:a16="http://schemas.microsoft.com/office/drawing/2014/main" id="{338264E9-11F2-3B69-AEE8-03874A35E0D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253026" y="2072720"/>
                  <a:ext cx="1872208" cy="40005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algn="l" eaLnBrk="0" hangingPunct="0">
                    <a:lnSpc>
                      <a:spcPts val="2500"/>
                    </a:lnSpc>
                    <a:buClr>
                      <a:schemeClr val="bg2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1pPr>
                  <a:lvl2pPr marL="742950" indent="-285750" algn="l" eaLnBrk="0" hangingPunct="0">
                    <a:lnSpc>
                      <a:spcPts val="2500"/>
                    </a:lnSpc>
                    <a:buClr>
                      <a:schemeClr val="bg2"/>
                    </a:buClr>
                    <a:buFont typeface="Times" panose="02020603050405020304" pitchFamily="18" charset="0"/>
                    <a:buChar char="•"/>
                    <a:defRPr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2pPr>
                  <a:lvl3pPr marL="1143000" indent="-228600" algn="l" eaLnBrk="0" hangingPunct="0">
                    <a:lnSpc>
                      <a:spcPts val="2500"/>
                    </a:lnSpc>
                    <a:buClr>
                      <a:schemeClr val="bg2"/>
                    </a:buClr>
                    <a:buFont typeface="Times" panose="02020603050405020304" pitchFamily="18" charset="0"/>
                    <a:buChar char="•"/>
                    <a:defRPr sz="16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3pPr>
                  <a:lvl4pPr marL="1600200" indent="-228600" algn="l" eaLnBrk="0" hangingPunct="0">
                    <a:lnSpc>
                      <a:spcPts val="2500"/>
                    </a:lnSpc>
                    <a:buClr>
                      <a:schemeClr val="bg2"/>
                    </a:buClr>
                    <a:buFont typeface="Times" panose="02020603050405020304" pitchFamily="18" charset="0"/>
                    <a:buChar char="•"/>
                    <a:defRPr sz="14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4pPr>
                  <a:lvl5pPr marL="2057400" indent="-228600" algn="l" eaLnBrk="0" hangingPunct="0">
                    <a:lnSpc>
                      <a:spcPts val="2500"/>
                    </a:lnSpc>
                    <a:buClr>
                      <a:schemeClr val="bg2"/>
                    </a:buClr>
                    <a:buChar char="•"/>
                    <a:defRPr sz="12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5pPr>
                  <a:lvl6pPr marL="2514600" indent="-228600" eaLnBrk="0" fontAlgn="base" hangingPunct="0">
                    <a:lnSpc>
                      <a:spcPts val="25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chemeClr val="bg2"/>
                    </a:buClr>
                    <a:buChar char="•"/>
                    <a:defRPr sz="12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6pPr>
                  <a:lvl7pPr marL="2971800" indent="-228600" eaLnBrk="0" fontAlgn="base" hangingPunct="0">
                    <a:lnSpc>
                      <a:spcPts val="25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chemeClr val="bg2"/>
                    </a:buClr>
                    <a:buChar char="•"/>
                    <a:defRPr sz="12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7pPr>
                  <a:lvl8pPr marL="3429000" indent="-228600" eaLnBrk="0" fontAlgn="base" hangingPunct="0">
                    <a:lnSpc>
                      <a:spcPts val="25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chemeClr val="bg2"/>
                    </a:buClr>
                    <a:buChar char="•"/>
                    <a:defRPr sz="12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8pPr>
                  <a:lvl9pPr marL="3886200" indent="-228600" eaLnBrk="0" fontAlgn="base" hangingPunct="0">
                    <a:lnSpc>
                      <a:spcPts val="25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chemeClr val="bg2"/>
                    </a:buClr>
                    <a:buChar char="•"/>
                    <a:defRPr sz="12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buClrTx/>
                    <a:buFontTx/>
                    <a:buNone/>
                  </a:pPr>
                  <a:r>
                    <a:rPr lang="en-GB" altLang="nl-NL">
                      <a:latin typeface="+mj-lt"/>
                    </a:rPr>
                    <a:t>PHA storage</a:t>
                  </a:r>
                  <a:endParaRPr lang="nl-NL" altLang="nl-NL">
                    <a:latin typeface="+mj-lt"/>
                  </a:endParaRPr>
                </a:p>
              </p:txBody>
            </p:sp>
            <p:grpSp>
              <p:nvGrpSpPr>
                <p:cNvPr id="32781" name="Group 29">
                  <a:extLst>
                    <a:ext uri="{FF2B5EF4-FFF2-40B4-BE49-F238E27FC236}">
                      <a16:creationId xmlns:a16="http://schemas.microsoft.com/office/drawing/2014/main" id="{D0F126DF-EA59-D6C8-F1A4-124A1E3473E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592269" y="3625416"/>
                  <a:ext cx="3539733" cy="1036501"/>
                  <a:chOff x="2628358" y="3445202"/>
                  <a:chExt cx="2734070" cy="1036501"/>
                </a:xfrm>
              </p:grpSpPr>
              <p:sp>
                <p:nvSpPr>
                  <p:cNvPr id="32782" name="TextBox 24">
                    <a:extLst>
                      <a:ext uri="{FF2B5EF4-FFF2-40B4-BE49-F238E27FC236}">
                        <a16:creationId xmlns:a16="http://schemas.microsoft.com/office/drawing/2014/main" id="{F8E0182F-91D9-2B1A-C424-FD8B142F79F7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454457" y="3748355"/>
                    <a:ext cx="1907971" cy="40005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algn="l" eaLnBrk="0" hangingPunct="0">
                      <a:lnSpc>
                        <a:spcPts val="2500"/>
                      </a:lnSpc>
                      <a:buClr>
                        <a:schemeClr val="bg2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1pPr>
                    <a:lvl2pPr marL="742950" indent="-285750" algn="l" eaLnBrk="0" hangingPunct="0">
                      <a:lnSpc>
                        <a:spcPts val="2500"/>
                      </a:lnSpc>
                      <a:buClr>
                        <a:schemeClr val="bg2"/>
                      </a:buClr>
                      <a:buFont typeface="Times" panose="02020603050405020304" pitchFamily="18" charset="0"/>
                      <a:buChar char="•"/>
                      <a:defRPr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2pPr>
                    <a:lvl3pPr marL="1143000" indent="-228600" algn="l" eaLnBrk="0" hangingPunct="0">
                      <a:lnSpc>
                        <a:spcPts val="2500"/>
                      </a:lnSpc>
                      <a:buClr>
                        <a:schemeClr val="bg2"/>
                      </a:buClr>
                      <a:buFont typeface="Times" panose="02020603050405020304" pitchFamily="18" charset="0"/>
                      <a:buChar char="•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3pPr>
                    <a:lvl4pPr marL="1600200" indent="-228600" algn="l" eaLnBrk="0" hangingPunct="0">
                      <a:lnSpc>
                        <a:spcPts val="2500"/>
                      </a:lnSpc>
                      <a:buClr>
                        <a:schemeClr val="bg2"/>
                      </a:buClr>
                      <a:buFont typeface="Times" panose="02020603050405020304" pitchFamily="18" charset="0"/>
                      <a:buChar char="•"/>
                      <a:defRPr sz="14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4pPr>
                    <a:lvl5pPr marL="2057400" indent="-228600" algn="l" eaLnBrk="0" hangingPunct="0">
                      <a:lnSpc>
                        <a:spcPts val="2500"/>
                      </a:lnSpc>
                      <a:buClr>
                        <a:schemeClr val="bg2"/>
                      </a:buClr>
                      <a:buChar char="•"/>
                      <a:defRPr sz="12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5pPr>
                    <a:lvl6pPr marL="2514600" indent="-228600" eaLnBrk="0" fontAlgn="base" hangingPunct="0">
                      <a:lnSpc>
                        <a:spcPts val="25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chemeClr val="bg2"/>
                      </a:buClr>
                      <a:buChar char="•"/>
                      <a:defRPr sz="12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6pPr>
                    <a:lvl7pPr marL="2971800" indent="-228600" eaLnBrk="0" fontAlgn="base" hangingPunct="0">
                      <a:lnSpc>
                        <a:spcPts val="25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chemeClr val="bg2"/>
                      </a:buClr>
                      <a:buChar char="•"/>
                      <a:defRPr sz="12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7pPr>
                    <a:lvl8pPr marL="3429000" indent="-228600" eaLnBrk="0" fontAlgn="base" hangingPunct="0">
                      <a:lnSpc>
                        <a:spcPts val="25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chemeClr val="bg2"/>
                      </a:buClr>
                      <a:buChar char="•"/>
                      <a:defRPr sz="12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8pPr>
                    <a:lvl9pPr marL="3886200" indent="-228600" eaLnBrk="0" fontAlgn="base" hangingPunct="0">
                      <a:lnSpc>
                        <a:spcPts val="25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chemeClr val="bg2"/>
                      </a:buClr>
                      <a:buChar char="•"/>
                      <a:defRPr sz="12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buClrTx/>
                      <a:buFontTx/>
                      <a:buNone/>
                    </a:pPr>
                    <a:r>
                      <a:rPr lang="en-GB" altLang="nl-NL" dirty="0">
                        <a:latin typeface="+mj-lt"/>
                      </a:rPr>
                      <a:t>Aerobic growth</a:t>
                    </a:r>
                    <a:endParaRPr lang="nl-NL" altLang="nl-NL" dirty="0">
                      <a:latin typeface="+mj-lt"/>
                    </a:endParaRPr>
                  </a:p>
                </p:txBody>
              </p:sp>
              <p:sp>
                <p:nvSpPr>
                  <p:cNvPr id="29" name="Multiply 28">
                    <a:extLst>
                      <a:ext uri="{FF2B5EF4-FFF2-40B4-BE49-F238E27FC236}">
                        <a16:creationId xmlns:a16="http://schemas.microsoft.com/office/drawing/2014/main" id="{93C13E61-522A-2A67-9F90-E6767A241AB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28358" y="3445202"/>
                    <a:ext cx="826446" cy="1036501"/>
                  </a:xfrm>
                  <a:prstGeom prst="mathMultiply">
                    <a:avLst/>
                  </a:prstGeom>
                  <a:solidFill>
                    <a:srgbClr val="FF0000"/>
                  </a:solidFill>
                  <a:ln w="9525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nl-NL"/>
                  </a:p>
                </p:txBody>
              </p:sp>
            </p:grpSp>
          </p:grpSp>
        </p:grpSp>
        <p:sp>
          <p:nvSpPr>
            <p:cNvPr id="32774" name="TextBox 34">
              <a:extLst>
                <a:ext uri="{FF2B5EF4-FFF2-40B4-BE49-F238E27FC236}">
                  <a16:creationId xmlns:a16="http://schemas.microsoft.com/office/drawing/2014/main" id="{043CCA84-9368-7952-EDFF-5523C2B4EA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61137" y="2431794"/>
              <a:ext cx="2664298" cy="400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 eaLnBrk="0" hangingPunct="0">
                <a:lnSpc>
                  <a:spcPts val="2500"/>
                </a:lnSpc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 sz="14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algn="l" eaLnBrk="0" hangingPunct="0">
                <a:lnSpc>
                  <a:spcPts val="2500"/>
                </a:lnSpc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buClrTx/>
                <a:buFontTx/>
                <a:buNone/>
              </a:pPr>
              <a:r>
                <a:rPr lang="en-GB" altLang="nl-NL">
                  <a:latin typeface="+mj-lt"/>
                </a:rPr>
                <a:t>Phosphate release</a:t>
              </a:r>
              <a:endParaRPr lang="nl-NL" altLang="nl-NL">
                <a:latin typeface="+mj-lt"/>
              </a:endParaRPr>
            </a:p>
          </p:txBody>
        </p:sp>
        <p:sp>
          <p:nvSpPr>
            <p:cNvPr id="32775" name="Right Arrow 35">
              <a:extLst>
                <a:ext uri="{FF2B5EF4-FFF2-40B4-BE49-F238E27FC236}">
                  <a16:creationId xmlns:a16="http://schemas.microsoft.com/office/drawing/2014/main" id="{48C0E33A-8D37-C760-37F3-3DDF2BB546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2139" y="2560849"/>
              <a:ext cx="498997" cy="261162"/>
            </a:xfrm>
            <a:prstGeom prst="rightArrow">
              <a:avLst>
                <a:gd name="adj1" fmla="val 50000"/>
                <a:gd name="adj2" fmla="val 49996"/>
              </a:avLst>
            </a:prstGeom>
            <a:solidFill>
              <a:srgbClr val="92D05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algn="l" eaLnBrk="0" hangingPunct="0">
                <a:lnSpc>
                  <a:spcPts val="2500"/>
                </a:lnSpc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 sz="14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algn="l" eaLnBrk="0" hangingPunct="0">
                <a:lnSpc>
                  <a:spcPts val="2500"/>
                </a:lnSpc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r" eaLnBrk="1" hangingPunct="1">
                <a:lnSpc>
                  <a:spcPct val="100000"/>
                </a:lnSpc>
                <a:buClrTx/>
                <a:buFontTx/>
                <a:buNone/>
              </a:pPr>
              <a:endParaRPr lang="nl-NL" altLang="nl-NL" sz="2200"/>
            </a:p>
          </p:txBody>
        </p:sp>
      </p:grpSp>
      <p:sp>
        <p:nvSpPr>
          <p:cNvPr id="4" name="Titel 1">
            <a:extLst>
              <a:ext uri="{FF2B5EF4-FFF2-40B4-BE49-F238E27FC236}">
                <a16:creationId xmlns:a16="http://schemas.microsoft.com/office/drawing/2014/main" id="{DD6A98C5-4B08-FE71-5CB4-DA07D59ACC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713" y="177188"/>
            <a:ext cx="11043450" cy="607284"/>
          </a:xfrm>
        </p:spPr>
        <p:txBody>
          <a:bodyPr/>
          <a:lstStyle/>
          <a:p>
            <a:r>
              <a:rPr lang="nl-BE" dirty="0"/>
              <a:t>Batch-</a:t>
            </a:r>
            <a:r>
              <a:rPr lang="nl-BE" dirty="0" err="1"/>
              <a:t>wise</a:t>
            </a:r>
            <a:r>
              <a:rPr lang="nl-BE" dirty="0"/>
              <a:t> </a:t>
            </a:r>
            <a:r>
              <a:rPr lang="nl-BE" dirty="0" err="1"/>
              <a:t>operation</a:t>
            </a:r>
            <a:r>
              <a:rPr lang="nl-BE" dirty="0"/>
              <a:t> – </a:t>
            </a:r>
            <a:r>
              <a:rPr lang="nl-BE" dirty="0" err="1"/>
              <a:t>laB</a:t>
            </a:r>
            <a:r>
              <a:rPr lang="nl-BE" dirty="0"/>
              <a:t>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5077E3C-1D66-CACF-08C3-E6BF3C7CE8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8062" y="839787"/>
            <a:ext cx="11603566" cy="784304"/>
          </a:xfrm>
        </p:spPr>
        <p:txBody>
          <a:bodyPr>
            <a:noAutofit/>
          </a:bodyPr>
          <a:lstStyle/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sz="2800" dirty="0"/>
              <a:t>Anaerobic feeding – 1 hour</a:t>
            </a:r>
            <a:endParaRPr lang="en-US" sz="2800" dirty="0"/>
          </a:p>
          <a:p>
            <a:pPr marL="60748" indent="0">
              <a:spcAft>
                <a:spcPts val="422"/>
              </a:spcAft>
              <a:buNone/>
            </a:pPr>
            <a:endParaRPr lang="nl-BE" sz="2800" dirty="0">
              <a:solidFill>
                <a:srgbClr val="FF0000"/>
              </a:solidFill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800" dirty="0"/>
          </a:p>
          <a:p>
            <a:pPr marL="60748" indent="0">
              <a:spcAft>
                <a:spcPts val="422"/>
              </a:spcAft>
              <a:buNone/>
            </a:pPr>
            <a:r>
              <a:rPr lang="nl-BE" sz="2800" dirty="0">
                <a:sym typeface="Wingdings" panose="05000000000000000000" pitchFamily="2" charset="2"/>
              </a:rPr>
              <a:t>     </a:t>
            </a: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800" dirty="0"/>
          </a:p>
        </p:txBody>
      </p:sp>
    </p:spTree>
    <p:extLst>
      <p:ext uri="{BB962C8B-B14F-4D97-AF65-F5344CB8AC3E}">
        <p14:creationId xmlns:p14="http://schemas.microsoft.com/office/powerpoint/2010/main" val="3323054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787"/>
    </mc:Choice>
    <mc:Fallback xmlns="">
      <p:transition spd="slow" advTm="17787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37A5C6-F401-CBD1-7579-D714176E64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8144DD1-05A3-A935-F6B8-DE03034786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20" y="825381"/>
            <a:ext cx="8820615" cy="589780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AECE9604-03A9-1457-F76C-9AA55CEF3D48}"/>
              </a:ext>
            </a:extLst>
          </p:cNvPr>
          <p:cNvGrpSpPr/>
          <p:nvPr/>
        </p:nvGrpSpPr>
        <p:grpSpPr>
          <a:xfrm>
            <a:off x="3193665" y="729240"/>
            <a:ext cx="5804670" cy="5622439"/>
            <a:chOff x="4783014" y="999718"/>
            <a:chExt cx="8255532" cy="7996357"/>
          </a:xfrm>
        </p:grpSpPr>
        <p:sp useBgFill="1">
          <p:nvSpPr>
            <p:cNvPr id="3" name="Rectangle 2">
              <a:extLst>
                <a:ext uri="{FF2B5EF4-FFF2-40B4-BE49-F238E27FC236}">
                  <a16:creationId xmlns:a16="http://schemas.microsoft.com/office/drawing/2014/main" id="{22F0B696-3F23-1D75-4D28-C3FD7AF82DFB}"/>
                </a:ext>
              </a:extLst>
            </p:cNvPr>
            <p:cNvSpPr/>
            <p:nvPr/>
          </p:nvSpPr>
          <p:spPr>
            <a:xfrm>
              <a:off x="5113745" y="999718"/>
              <a:ext cx="7924801" cy="7948986"/>
            </a:xfrm>
            <a:prstGeom prst="rect">
              <a:avLst/>
            </a:prstGeom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9"/>
              <a:endParaRPr lang="nl-BE">
                <a:solidFill>
                  <a:prstClr val="white"/>
                </a:solidFill>
                <a:latin typeface="Arial"/>
              </a:endParaRPr>
            </a:p>
          </p:txBody>
        </p:sp>
        <p:sp useBgFill="1">
          <p:nvSpPr>
            <p:cNvPr id="7" name="Rectangle 6">
              <a:extLst>
                <a:ext uri="{FF2B5EF4-FFF2-40B4-BE49-F238E27FC236}">
                  <a16:creationId xmlns:a16="http://schemas.microsoft.com/office/drawing/2014/main" id="{10E045C7-6907-97D5-72B3-06967AB53D1E}"/>
                </a:ext>
              </a:extLst>
            </p:cNvPr>
            <p:cNvSpPr/>
            <p:nvPr/>
          </p:nvSpPr>
          <p:spPr>
            <a:xfrm>
              <a:off x="4783014" y="8440614"/>
              <a:ext cx="943709" cy="555461"/>
            </a:xfrm>
            <a:prstGeom prst="rect">
              <a:avLst/>
            </a:prstGeom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9"/>
              <a:endParaRPr lang="nl-BE">
                <a:solidFill>
                  <a:prstClr val="white"/>
                </a:solidFill>
                <a:latin typeface="Arial"/>
              </a:endParaRPr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B983A96F-B1F0-B432-1BBF-74DD17DF4626}"/>
              </a:ext>
            </a:extLst>
          </p:cNvPr>
          <p:cNvSpPr/>
          <p:nvPr/>
        </p:nvSpPr>
        <p:spPr>
          <a:xfrm>
            <a:off x="1962981" y="2022166"/>
            <a:ext cx="1113446" cy="525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748" defTabSz="914289"/>
            <a:r>
              <a:rPr lang="en-GB" sz="2812" dirty="0">
                <a:solidFill>
                  <a:srgbClr val="00B050"/>
                </a:solidFill>
                <a:latin typeface="Arial"/>
              </a:rPr>
              <a:t>PO</a:t>
            </a:r>
            <a:r>
              <a:rPr lang="en-GB" sz="2812" baseline="-25000" dirty="0">
                <a:solidFill>
                  <a:srgbClr val="00B050"/>
                </a:solidFill>
                <a:latin typeface="Arial"/>
              </a:rPr>
              <a:t>4</a:t>
            </a:r>
            <a:r>
              <a:rPr lang="en-GB" sz="2812" baseline="30000" dirty="0">
                <a:solidFill>
                  <a:srgbClr val="00B050"/>
                </a:solidFill>
                <a:latin typeface="Arial"/>
              </a:rPr>
              <a:t>3-</a:t>
            </a:r>
          </a:p>
        </p:txBody>
      </p:sp>
      <p:sp>
        <p:nvSpPr>
          <p:cNvPr id="18" name="Titel 1">
            <a:extLst>
              <a:ext uri="{FF2B5EF4-FFF2-40B4-BE49-F238E27FC236}">
                <a16:creationId xmlns:a16="http://schemas.microsoft.com/office/drawing/2014/main" id="{0AF6F12D-A7B8-9275-38D1-9ED2CF844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713" y="177188"/>
            <a:ext cx="11043450" cy="607284"/>
          </a:xfrm>
        </p:spPr>
        <p:txBody>
          <a:bodyPr/>
          <a:lstStyle/>
          <a:p>
            <a:r>
              <a:rPr lang="nl-BE" dirty="0" err="1"/>
              <a:t>concentration</a:t>
            </a:r>
            <a:r>
              <a:rPr lang="nl-BE" dirty="0"/>
              <a:t> </a:t>
            </a:r>
            <a:r>
              <a:rPr lang="nl-BE" dirty="0" err="1"/>
              <a:t>profiles</a:t>
            </a:r>
            <a:r>
              <a:rPr lang="nl-BE" dirty="0"/>
              <a:t> – </a:t>
            </a:r>
            <a:r>
              <a:rPr lang="nl-BE" dirty="0" err="1"/>
              <a:t>laB</a:t>
            </a:r>
            <a:r>
              <a:rPr lang="nl-BE" dirty="0"/>
              <a:t>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7CC1A11A-88E6-F3A3-F828-E853932A9B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8147" y="825256"/>
            <a:ext cx="5572125" cy="784304"/>
          </a:xfrm>
          <a:solidFill>
            <a:schemeClr val="bg1"/>
          </a:solidFill>
        </p:spPr>
        <p:txBody>
          <a:bodyPr>
            <a:noAutofit/>
          </a:bodyPr>
          <a:lstStyle/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sz="2800" dirty="0"/>
              <a:t>Anaerobic feeding</a:t>
            </a:r>
            <a:endParaRPr lang="nl-BE" sz="2800" dirty="0"/>
          </a:p>
          <a:p>
            <a:pPr marL="60748" indent="0">
              <a:spcAft>
                <a:spcPts val="422"/>
              </a:spcAft>
              <a:buNone/>
            </a:pPr>
            <a:r>
              <a:rPr lang="nl-BE" sz="2800" dirty="0">
                <a:sym typeface="Wingdings" panose="05000000000000000000" pitchFamily="2" charset="2"/>
              </a:rPr>
              <a:t>     </a:t>
            </a: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800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ABD3A19-3ECA-FD99-5F3A-D658708D393D}"/>
              </a:ext>
            </a:extLst>
          </p:cNvPr>
          <p:cNvGrpSpPr/>
          <p:nvPr/>
        </p:nvGrpSpPr>
        <p:grpSpPr>
          <a:xfrm>
            <a:off x="1758081" y="1980675"/>
            <a:ext cx="1237662" cy="429092"/>
            <a:chOff x="4783014" y="999718"/>
            <a:chExt cx="8255532" cy="7996357"/>
          </a:xfrm>
        </p:grpSpPr>
        <p:sp useBgFill="1">
          <p:nvSpPr>
            <p:cNvPr id="6" name="Rectangle 5">
              <a:extLst>
                <a:ext uri="{FF2B5EF4-FFF2-40B4-BE49-F238E27FC236}">
                  <a16:creationId xmlns:a16="http://schemas.microsoft.com/office/drawing/2014/main" id="{28821BF3-949A-2F9A-051D-4F2BC5BC362A}"/>
                </a:ext>
              </a:extLst>
            </p:cNvPr>
            <p:cNvSpPr/>
            <p:nvPr/>
          </p:nvSpPr>
          <p:spPr>
            <a:xfrm>
              <a:off x="5113745" y="999718"/>
              <a:ext cx="7924801" cy="7948986"/>
            </a:xfrm>
            <a:prstGeom prst="rect">
              <a:avLst/>
            </a:prstGeom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9"/>
              <a:endParaRPr lang="nl-BE">
                <a:solidFill>
                  <a:prstClr val="white"/>
                </a:solidFill>
                <a:latin typeface="Arial"/>
              </a:endParaRPr>
            </a:p>
          </p:txBody>
        </p:sp>
        <p:sp useBgFill="1">
          <p:nvSpPr>
            <p:cNvPr id="11" name="Rectangle 10">
              <a:extLst>
                <a:ext uri="{FF2B5EF4-FFF2-40B4-BE49-F238E27FC236}">
                  <a16:creationId xmlns:a16="http://schemas.microsoft.com/office/drawing/2014/main" id="{63924137-38C6-C5DC-1E37-3FB9F41C209D}"/>
                </a:ext>
              </a:extLst>
            </p:cNvPr>
            <p:cNvSpPr/>
            <p:nvPr/>
          </p:nvSpPr>
          <p:spPr>
            <a:xfrm>
              <a:off x="4783014" y="8440614"/>
              <a:ext cx="943709" cy="555461"/>
            </a:xfrm>
            <a:prstGeom prst="rect">
              <a:avLst/>
            </a:prstGeom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9"/>
              <a:endParaRPr lang="nl-BE">
                <a:solidFill>
                  <a:prstClr val="white"/>
                </a:solidFill>
                <a:latin typeface="Arial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FFD2D5C-4779-8293-2F24-89A552DA8F05}"/>
              </a:ext>
            </a:extLst>
          </p:cNvPr>
          <p:cNvGrpSpPr/>
          <p:nvPr/>
        </p:nvGrpSpPr>
        <p:grpSpPr>
          <a:xfrm>
            <a:off x="1782872" y="2102679"/>
            <a:ext cx="1113446" cy="429092"/>
            <a:chOff x="4783014" y="999718"/>
            <a:chExt cx="8255532" cy="7996357"/>
          </a:xfrm>
        </p:grpSpPr>
        <p:sp useBgFill="1">
          <p:nvSpPr>
            <p:cNvPr id="21" name="Rectangle 20">
              <a:extLst>
                <a:ext uri="{FF2B5EF4-FFF2-40B4-BE49-F238E27FC236}">
                  <a16:creationId xmlns:a16="http://schemas.microsoft.com/office/drawing/2014/main" id="{94DA57AE-F7FC-A459-26F3-236CC6063644}"/>
                </a:ext>
              </a:extLst>
            </p:cNvPr>
            <p:cNvSpPr/>
            <p:nvPr/>
          </p:nvSpPr>
          <p:spPr>
            <a:xfrm>
              <a:off x="5113745" y="999718"/>
              <a:ext cx="7924801" cy="7948986"/>
            </a:xfrm>
            <a:prstGeom prst="rect">
              <a:avLst/>
            </a:prstGeom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9"/>
              <a:endParaRPr lang="nl-BE">
                <a:solidFill>
                  <a:prstClr val="white"/>
                </a:solidFill>
                <a:latin typeface="Arial"/>
              </a:endParaRPr>
            </a:p>
          </p:txBody>
        </p:sp>
        <p:sp useBgFill="1">
          <p:nvSpPr>
            <p:cNvPr id="22" name="Rectangle 21">
              <a:extLst>
                <a:ext uri="{FF2B5EF4-FFF2-40B4-BE49-F238E27FC236}">
                  <a16:creationId xmlns:a16="http://schemas.microsoft.com/office/drawing/2014/main" id="{818573E7-7F1F-F195-6E9A-B82AE788DC03}"/>
                </a:ext>
              </a:extLst>
            </p:cNvPr>
            <p:cNvSpPr/>
            <p:nvPr/>
          </p:nvSpPr>
          <p:spPr>
            <a:xfrm>
              <a:off x="4783014" y="8440614"/>
              <a:ext cx="943709" cy="555461"/>
            </a:xfrm>
            <a:prstGeom prst="rect">
              <a:avLst/>
            </a:prstGeom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9"/>
              <a:endParaRPr lang="nl-BE">
                <a:solidFill>
                  <a:prstClr val="white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5550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90"/>
    </mc:Choice>
    <mc:Fallback xmlns="">
      <p:transition spd="slow" advTm="43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20" y="825381"/>
            <a:ext cx="8820615" cy="589780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" name="Group 7"/>
          <p:cNvGrpSpPr/>
          <p:nvPr/>
        </p:nvGrpSpPr>
        <p:grpSpPr>
          <a:xfrm>
            <a:off x="3193665" y="691919"/>
            <a:ext cx="5804670" cy="5622439"/>
            <a:chOff x="4783014" y="999718"/>
            <a:chExt cx="8255532" cy="7996357"/>
          </a:xfrm>
        </p:grpSpPr>
        <p:sp useBgFill="1">
          <p:nvSpPr>
            <p:cNvPr id="3" name="Rectangle 2"/>
            <p:cNvSpPr/>
            <p:nvPr/>
          </p:nvSpPr>
          <p:spPr>
            <a:xfrm>
              <a:off x="5113745" y="999718"/>
              <a:ext cx="7924801" cy="7948986"/>
            </a:xfrm>
            <a:prstGeom prst="rect">
              <a:avLst/>
            </a:prstGeom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9"/>
              <a:endParaRPr lang="nl-BE">
                <a:solidFill>
                  <a:prstClr val="white"/>
                </a:solidFill>
                <a:latin typeface="Arial"/>
              </a:endParaRPr>
            </a:p>
          </p:txBody>
        </p:sp>
        <p:sp useBgFill="1">
          <p:nvSpPr>
            <p:cNvPr id="7" name="Rectangle 6"/>
            <p:cNvSpPr/>
            <p:nvPr/>
          </p:nvSpPr>
          <p:spPr>
            <a:xfrm>
              <a:off x="4783014" y="8440614"/>
              <a:ext cx="943709" cy="555461"/>
            </a:xfrm>
            <a:prstGeom prst="rect">
              <a:avLst/>
            </a:prstGeom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9"/>
              <a:endParaRPr lang="nl-BE">
                <a:solidFill>
                  <a:prstClr val="white"/>
                </a:solidFill>
                <a:latin typeface="Arial"/>
              </a:endParaRPr>
            </a:p>
          </p:txBody>
        </p:sp>
      </p:grpSp>
      <p:sp>
        <p:nvSpPr>
          <p:cNvPr id="9" name="Rectangle 8"/>
          <p:cNvSpPr/>
          <p:nvPr/>
        </p:nvSpPr>
        <p:spPr>
          <a:xfrm>
            <a:off x="1962981" y="2022166"/>
            <a:ext cx="1113446" cy="525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748" defTabSz="914289"/>
            <a:r>
              <a:rPr lang="en-GB" sz="2812" dirty="0">
                <a:solidFill>
                  <a:srgbClr val="00B050"/>
                </a:solidFill>
                <a:latin typeface="Arial"/>
              </a:rPr>
              <a:t>PO</a:t>
            </a:r>
            <a:r>
              <a:rPr lang="en-GB" sz="2812" baseline="-25000" dirty="0">
                <a:solidFill>
                  <a:srgbClr val="00B050"/>
                </a:solidFill>
                <a:latin typeface="Arial"/>
              </a:rPr>
              <a:t>4</a:t>
            </a:r>
            <a:r>
              <a:rPr lang="en-GB" sz="2812" baseline="30000" dirty="0">
                <a:solidFill>
                  <a:srgbClr val="00B050"/>
                </a:solidFill>
                <a:latin typeface="Arial"/>
              </a:rPr>
              <a:t>3-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560807" y="3839138"/>
            <a:ext cx="1039708" cy="525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748" defTabSz="914289"/>
            <a:r>
              <a:rPr lang="en-GB" sz="2812" dirty="0">
                <a:solidFill>
                  <a:srgbClr val="1E64C8"/>
                </a:solidFill>
                <a:latin typeface="Arial"/>
              </a:rPr>
              <a:t>NH</a:t>
            </a:r>
            <a:r>
              <a:rPr lang="en-GB" sz="2812" baseline="-25000" dirty="0">
                <a:solidFill>
                  <a:srgbClr val="1E64C8"/>
                </a:solidFill>
                <a:latin typeface="Arial"/>
              </a:rPr>
              <a:t>4</a:t>
            </a:r>
            <a:r>
              <a:rPr lang="en-GB" sz="2812" baseline="30000" dirty="0">
                <a:solidFill>
                  <a:srgbClr val="1E64C8"/>
                </a:solidFill>
                <a:latin typeface="Arial"/>
              </a:rPr>
              <a:t>+</a:t>
            </a:r>
          </a:p>
        </p:txBody>
      </p:sp>
      <p:sp>
        <p:nvSpPr>
          <p:cNvPr id="18" name="Titel 1">
            <a:extLst>
              <a:ext uri="{FF2B5EF4-FFF2-40B4-BE49-F238E27FC236}">
                <a16:creationId xmlns:a16="http://schemas.microsoft.com/office/drawing/2014/main" id="{DD5AC7BE-D29A-B83E-6261-B9CBFE3F14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713" y="177188"/>
            <a:ext cx="11043450" cy="607284"/>
          </a:xfrm>
        </p:spPr>
        <p:txBody>
          <a:bodyPr/>
          <a:lstStyle/>
          <a:p>
            <a:r>
              <a:rPr lang="nl-BE" dirty="0" err="1"/>
              <a:t>concentration</a:t>
            </a:r>
            <a:r>
              <a:rPr lang="nl-BE" dirty="0"/>
              <a:t> </a:t>
            </a:r>
            <a:r>
              <a:rPr lang="nl-BE" dirty="0" err="1"/>
              <a:t>profiles</a:t>
            </a:r>
            <a:r>
              <a:rPr lang="nl-BE" dirty="0"/>
              <a:t> – </a:t>
            </a:r>
            <a:r>
              <a:rPr lang="nl-BE" dirty="0" err="1"/>
              <a:t>laB</a:t>
            </a:r>
            <a:r>
              <a:rPr lang="nl-BE" dirty="0"/>
              <a:t>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B983BF21-284C-1CEE-1A2E-7A6092A495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8147" y="825256"/>
            <a:ext cx="5572125" cy="784304"/>
          </a:xfrm>
          <a:solidFill>
            <a:schemeClr val="bg1"/>
          </a:solidFill>
        </p:spPr>
        <p:txBody>
          <a:bodyPr>
            <a:noAutofit/>
          </a:bodyPr>
          <a:lstStyle/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sz="2800" dirty="0"/>
              <a:t>Anaerobic feeding</a:t>
            </a:r>
            <a:endParaRPr lang="en-US" sz="2800" dirty="0"/>
          </a:p>
          <a:p>
            <a:pPr marL="60748" indent="0">
              <a:spcAft>
                <a:spcPts val="422"/>
              </a:spcAft>
              <a:buNone/>
            </a:pPr>
            <a:endParaRPr lang="nl-BE" sz="2800" dirty="0">
              <a:solidFill>
                <a:srgbClr val="FF0000"/>
              </a:solidFill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800" dirty="0"/>
          </a:p>
          <a:p>
            <a:pPr marL="60748" indent="0">
              <a:spcAft>
                <a:spcPts val="422"/>
              </a:spcAft>
              <a:buNone/>
            </a:pPr>
            <a:r>
              <a:rPr lang="nl-BE" sz="2800" dirty="0">
                <a:sym typeface="Wingdings" panose="05000000000000000000" pitchFamily="2" charset="2"/>
              </a:rPr>
              <a:t>     </a:t>
            </a: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80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BAFF1F8-D721-F13F-C526-5CD70958C33F}"/>
              </a:ext>
            </a:extLst>
          </p:cNvPr>
          <p:cNvSpPr/>
          <p:nvPr/>
        </p:nvSpPr>
        <p:spPr>
          <a:xfrm>
            <a:off x="4823290" y="1980675"/>
            <a:ext cx="3808735" cy="4385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82205" indent="-321457" defTabSz="914289">
              <a:buFont typeface="Arial" panose="020B0604020202020204" pitchFamily="34" charset="0"/>
              <a:buChar char="•"/>
            </a:pPr>
            <a:r>
              <a:rPr lang="en-GB" sz="2250" dirty="0">
                <a:solidFill>
                  <a:srgbClr val="1E64C8"/>
                </a:solidFill>
                <a:latin typeface="Arial"/>
              </a:rPr>
              <a:t>Ammonium accumulation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E84B4DF-9F0A-2779-72FF-C0CB7A34936E}"/>
              </a:ext>
            </a:extLst>
          </p:cNvPr>
          <p:cNvGrpSpPr/>
          <p:nvPr/>
        </p:nvGrpSpPr>
        <p:grpSpPr>
          <a:xfrm>
            <a:off x="1782872" y="2102679"/>
            <a:ext cx="1113446" cy="429092"/>
            <a:chOff x="4783014" y="999718"/>
            <a:chExt cx="8255532" cy="7996357"/>
          </a:xfrm>
        </p:grpSpPr>
        <p:sp useBgFill="1">
          <p:nvSpPr>
            <p:cNvPr id="25" name="Rectangle 24">
              <a:extLst>
                <a:ext uri="{FF2B5EF4-FFF2-40B4-BE49-F238E27FC236}">
                  <a16:creationId xmlns:a16="http://schemas.microsoft.com/office/drawing/2014/main" id="{B7192999-330D-EB71-90F7-75A0247D491B}"/>
                </a:ext>
              </a:extLst>
            </p:cNvPr>
            <p:cNvSpPr/>
            <p:nvPr/>
          </p:nvSpPr>
          <p:spPr>
            <a:xfrm>
              <a:off x="5113745" y="999718"/>
              <a:ext cx="7924801" cy="7948986"/>
            </a:xfrm>
            <a:prstGeom prst="rect">
              <a:avLst/>
            </a:prstGeom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9"/>
              <a:endParaRPr lang="nl-BE">
                <a:solidFill>
                  <a:prstClr val="white"/>
                </a:solidFill>
                <a:latin typeface="Arial"/>
              </a:endParaRPr>
            </a:p>
          </p:txBody>
        </p:sp>
        <p:sp useBgFill="1">
          <p:nvSpPr>
            <p:cNvPr id="26" name="Rectangle 25">
              <a:extLst>
                <a:ext uri="{FF2B5EF4-FFF2-40B4-BE49-F238E27FC236}">
                  <a16:creationId xmlns:a16="http://schemas.microsoft.com/office/drawing/2014/main" id="{949EC0DC-1261-567A-1B61-E0BCDD333ED1}"/>
                </a:ext>
              </a:extLst>
            </p:cNvPr>
            <p:cNvSpPr/>
            <p:nvPr/>
          </p:nvSpPr>
          <p:spPr>
            <a:xfrm>
              <a:off x="4783014" y="8440614"/>
              <a:ext cx="943709" cy="555461"/>
            </a:xfrm>
            <a:prstGeom prst="rect">
              <a:avLst/>
            </a:prstGeom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9"/>
              <a:endParaRPr lang="nl-BE">
                <a:solidFill>
                  <a:prstClr val="white"/>
                </a:solidFill>
                <a:latin typeface="Arial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0302B0B-9602-B4E8-2175-159AEFA8AEF4}"/>
              </a:ext>
            </a:extLst>
          </p:cNvPr>
          <p:cNvGrpSpPr/>
          <p:nvPr/>
        </p:nvGrpSpPr>
        <p:grpSpPr>
          <a:xfrm>
            <a:off x="1868872" y="1890338"/>
            <a:ext cx="1113446" cy="429092"/>
            <a:chOff x="4783014" y="999718"/>
            <a:chExt cx="8255532" cy="7996357"/>
          </a:xfrm>
        </p:grpSpPr>
        <p:sp useBgFill="1">
          <p:nvSpPr>
            <p:cNvPr id="28" name="Rectangle 27">
              <a:extLst>
                <a:ext uri="{FF2B5EF4-FFF2-40B4-BE49-F238E27FC236}">
                  <a16:creationId xmlns:a16="http://schemas.microsoft.com/office/drawing/2014/main" id="{254FB50F-3F53-D9EB-F932-E72AD3566A54}"/>
                </a:ext>
              </a:extLst>
            </p:cNvPr>
            <p:cNvSpPr/>
            <p:nvPr/>
          </p:nvSpPr>
          <p:spPr>
            <a:xfrm>
              <a:off x="5113745" y="999718"/>
              <a:ext cx="7924801" cy="7948986"/>
            </a:xfrm>
            <a:prstGeom prst="rect">
              <a:avLst/>
            </a:prstGeom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9"/>
              <a:endParaRPr lang="nl-BE">
                <a:solidFill>
                  <a:prstClr val="white"/>
                </a:solidFill>
                <a:latin typeface="Arial"/>
              </a:endParaRPr>
            </a:p>
          </p:txBody>
        </p:sp>
        <p:sp useBgFill="1">
          <p:nvSpPr>
            <p:cNvPr id="29" name="Rectangle 28">
              <a:extLst>
                <a:ext uri="{FF2B5EF4-FFF2-40B4-BE49-F238E27FC236}">
                  <a16:creationId xmlns:a16="http://schemas.microsoft.com/office/drawing/2014/main" id="{3857895A-D904-A441-0681-5FC86E179777}"/>
                </a:ext>
              </a:extLst>
            </p:cNvPr>
            <p:cNvSpPr/>
            <p:nvPr/>
          </p:nvSpPr>
          <p:spPr>
            <a:xfrm>
              <a:off x="4783014" y="8440614"/>
              <a:ext cx="943709" cy="555461"/>
            </a:xfrm>
            <a:prstGeom prst="rect">
              <a:avLst/>
            </a:prstGeom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9"/>
              <a:endParaRPr lang="nl-BE">
                <a:solidFill>
                  <a:prstClr val="white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7623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937"/>
    </mc:Choice>
    <mc:Fallback xmlns="">
      <p:transition spd="slow" advTm="5937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978E41-7382-72CC-8D25-B7610DD584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C69635E-7F9F-41B6-72E1-6448F15D6A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20" y="825381"/>
            <a:ext cx="8820615" cy="589780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6B6F93CF-B209-465E-4687-D57C70FA187B}"/>
              </a:ext>
            </a:extLst>
          </p:cNvPr>
          <p:cNvGrpSpPr/>
          <p:nvPr/>
        </p:nvGrpSpPr>
        <p:grpSpPr>
          <a:xfrm>
            <a:off x="3203103" y="670043"/>
            <a:ext cx="5804670" cy="5622439"/>
            <a:chOff x="4783014" y="999718"/>
            <a:chExt cx="8255532" cy="7996357"/>
          </a:xfrm>
        </p:grpSpPr>
        <p:sp useBgFill="1">
          <p:nvSpPr>
            <p:cNvPr id="3" name="Rectangle 2">
              <a:extLst>
                <a:ext uri="{FF2B5EF4-FFF2-40B4-BE49-F238E27FC236}">
                  <a16:creationId xmlns:a16="http://schemas.microsoft.com/office/drawing/2014/main" id="{25F861AF-7A24-C8D9-0920-5CE1A08B0962}"/>
                </a:ext>
              </a:extLst>
            </p:cNvPr>
            <p:cNvSpPr/>
            <p:nvPr/>
          </p:nvSpPr>
          <p:spPr>
            <a:xfrm>
              <a:off x="5113745" y="999718"/>
              <a:ext cx="7924801" cy="7948986"/>
            </a:xfrm>
            <a:prstGeom prst="rect">
              <a:avLst/>
            </a:prstGeom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9"/>
              <a:endParaRPr lang="nl-BE">
                <a:solidFill>
                  <a:prstClr val="white"/>
                </a:solidFill>
                <a:latin typeface="Arial"/>
              </a:endParaRPr>
            </a:p>
          </p:txBody>
        </p:sp>
        <p:sp useBgFill="1">
          <p:nvSpPr>
            <p:cNvPr id="7" name="Rectangle 6">
              <a:extLst>
                <a:ext uri="{FF2B5EF4-FFF2-40B4-BE49-F238E27FC236}">
                  <a16:creationId xmlns:a16="http://schemas.microsoft.com/office/drawing/2014/main" id="{A648753B-FD1B-CAB2-EFE4-2EBD1F842FFB}"/>
                </a:ext>
              </a:extLst>
            </p:cNvPr>
            <p:cNvSpPr/>
            <p:nvPr/>
          </p:nvSpPr>
          <p:spPr>
            <a:xfrm>
              <a:off x="4783014" y="8440614"/>
              <a:ext cx="943709" cy="555461"/>
            </a:xfrm>
            <a:prstGeom prst="rect">
              <a:avLst/>
            </a:prstGeom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9"/>
              <a:endParaRPr lang="nl-BE">
                <a:solidFill>
                  <a:prstClr val="white"/>
                </a:solidFill>
                <a:latin typeface="Arial"/>
              </a:endParaRPr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9B1CA24A-DCA6-AF35-09ED-14C843367C55}"/>
              </a:ext>
            </a:extLst>
          </p:cNvPr>
          <p:cNvSpPr/>
          <p:nvPr/>
        </p:nvSpPr>
        <p:spPr>
          <a:xfrm>
            <a:off x="1962981" y="2022166"/>
            <a:ext cx="1113446" cy="525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748" defTabSz="914289"/>
            <a:r>
              <a:rPr lang="en-GB" sz="2812" dirty="0">
                <a:solidFill>
                  <a:srgbClr val="00B050"/>
                </a:solidFill>
                <a:latin typeface="Arial"/>
              </a:rPr>
              <a:t>PO</a:t>
            </a:r>
            <a:r>
              <a:rPr lang="en-GB" sz="2812" baseline="-25000" dirty="0">
                <a:solidFill>
                  <a:srgbClr val="00B050"/>
                </a:solidFill>
                <a:latin typeface="Arial"/>
              </a:rPr>
              <a:t>4</a:t>
            </a:r>
            <a:r>
              <a:rPr lang="en-GB" sz="2812" baseline="30000" dirty="0">
                <a:solidFill>
                  <a:srgbClr val="00B050"/>
                </a:solidFill>
                <a:latin typeface="Arial"/>
              </a:rPr>
              <a:t>3-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CE7EB39-364B-E445-7A3B-DCC86486A4BF}"/>
              </a:ext>
            </a:extLst>
          </p:cNvPr>
          <p:cNvSpPr/>
          <p:nvPr/>
        </p:nvSpPr>
        <p:spPr>
          <a:xfrm>
            <a:off x="2560807" y="3839138"/>
            <a:ext cx="1039708" cy="525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748" defTabSz="914289"/>
            <a:r>
              <a:rPr lang="en-GB" sz="2812" dirty="0">
                <a:solidFill>
                  <a:srgbClr val="1E64C8"/>
                </a:solidFill>
                <a:latin typeface="Arial"/>
              </a:rPr>
              <a:t>NH</a:t>
            </a:r>
            <a:r>
              <a:rPr lang="en-GB" sz="2812" baseline="-25000" dirty="0">
                <a:solidFill>
                  <a:srgbClr val="1E64C8"/>
                </a:solidFill>
                <a:latin typeface="Arial"/>
              </a:rPr>
              <a:t>4</a:t>
            </a:r>
            <a:r>
              <a:rPr lang="en-GB" sz="2812" baseline="30000" dirty="0">
                <a:solidFill>
                  <a:srgbClr val="1E64C8"/>
                </a:solidFill>
                <a:latin typeface="Arial"/>
              </a:rPr>
              <a:t>+</a:t>
            </a:r>
          </a:p>
        </p:txBody>
      </p:sp>
      <p:sp>
        <p:nvSpPr>
          <p:cNvPr id="18" name="Titel 1">
            <a:extLst>
              <a:ext uri="{FF2B5EF4-FFF2-40B4-BE49-F238E27FC236}">
                <a16:creationId xmlns:a16="http://schemas.microsoft.com/office/drawing/2014/main" id="{38F6D622-4C8C-F769-F535-5B10B54F3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713" y="177188"/>
            <a:ext cx="11043450" cy="607284"/>
          </a:xfrm>
        </p:spPr>
        <p:txBody>
          <a:bodyPr/>
          <a:lstStyle/>
          <a:p>
            <a:r>
              <a:rPr lang="nl-BE" dirty="0" err="1"/>
              <a:t>concentration</a:t>
            </a:r>
            <a:r>
              <a:rPr lang="nl-BE" dirty="0"/>
              <a:t> </a:t>
            </a:r>
            <a:r>
              <a:rPr lang="nl-BE" dirty="0" err="1"/>
              <a:t>profiles</a:t>
            </a:r>
            <a:r>
              <a:rPr lang="nl-BE" dirty="0"/>
              <a:t> – </a:t>
            </a:r>
            <a:r>
              <a:rPr lang="nl-BE" dirty="0" err="1"/>
              <a:t>laB</a:t>
            </a:r>
            <a:r>
              <a:rPr lang="nl-BE" dirty="0"/>
              <a:t>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5204C005-A270-15B9-D323-EFDABD91E5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8147" y="825256"/>
            <a:ext cx="5572125" cy="784304"/>
          </a:xfrm>
          <a:solidFill>
            <a:schemeClr val="bg1"/>
          </a:solidFill>
        </p:spPr>
        <p:txBody>
          <a:bodyPr>
            <a:noAutofit/>
          </a:bodyPr>
          <a:lstStyle/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sz="2800" dirty="0"/>
              <a:t>Anaerobic feeding</a:t>
            </a:r>
            <a:endParaRPr lang="en-US" sz="2800" dirty="0"/>
          </a:p>
          <a:p>
            <a:pPr marL="60748" indent="0">
              <a:spcAft>
                <a:spcPts val="422"/>
              </a:spcAft>
              <a:buNone/>
            </a:pPr>
            <a:endParaRPr lang="nl-BE" sz="2800" dirty="0">
              <a:solidFill>
                <a:srgbClr val="FF0000"/>
              </a:solidFill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800" dirty="0"/>
          </a:p>
          <a:p>
            <a:pPr marL="60748" indent="0">
              <a:spcAft>
                <a:spcPts val="422"/>
              </a:spcAft>
              <a:buNone/>
            </a:pPr>
            <a:r>
              <a:rPr lang="nl-BE" sz="2800" dirty="0">
                <a:sym typeface="Wingdings" panose="05000000000000000000" pitchFamily="2" charset="2"/>
              </a:rPr>
              <a:t>     </a:t>
            </a: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80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8E620AB-F058-9E8C-541D-45E898041F1C}"/>
              </a:ext>
            </a:extLst>
          </p:cNvPr>
          <p:cNvSpPr/>
          <p:nvPr/>
        </p:nvSpPr>
        <p:spPr>
          <a:xfrm>
            <a:off x="4823290" y="1980675"/>
            <a:ext cx="3808735" cy="4385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82205" indent="-321457" defTabSz="914289">
              <a:buFont typeface="Arial" panose="020B0604020202020204" pitchFamily="34" charset="0"/>
              <a:buChar char="•"/>
            </a:pPr>
            <a:r>
              <a:rPr lang="en-GB" sz="2250" dirty="0">
                <a:solidFill>
                  <a:srgbClr val="1E64C8"/>
                </a:solidFill>
                <a:latin typeface="Arial"/>
              </a:rPr>
              <a:t>Ammonium accumulation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04C828C-3B9A-78F7-463C-034D2A28C5B8}"/>
              </a:ext>
            </a:extLst>
          </p:cNvPr>
          <p:cNvSpPr/>
          <p:nvPr/>
        </p:nvSpPr>
        <p:spPr>
          <a:xfrm>
            <a:off x="4816377" y="2938156"/>
            <a:ext cx="5010987" cy="4385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82205" indent="-321457" defTabSz="914289">
              <a:buFont typeface="Arial" panose="020B0604020202020204" pitchFamily="34" charset="0"/>
              <a:buChar char="•"/>
            </a:pPr>
            <a:r>
              <a:rPr lang="en-GB" sz="2250" dirty="0">
                <a:solidFill>
                  <a:prstClr val="black"/>
                </a:solidFill>
                <a:latin typeface="Arial"/>
              </a:rPr>
              <a:t>Quick organic carbon consumption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F1FE2E2-BC60-8584-62C0-E68C91E3E53E}"/>
              </a:ext>
            </a:extLst>
          </p:cNvPr>
          <p:cNvSpPr/>
          <p:nvPr/>
        </p:nvSpPr>
        <p:spPr>
          <a:xfrm>
            <a:off x="4819834" y="3377154"/>
            <a:ext cx="2975173" cy="4385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82205" indent="-321457" defTabSz="914289">
              <a:buFont typeface="Arial" panose="020B0604020202020204" pitchFamily="34" charset="0"/>
              <a:buChar char="•"/>
            </a:pPr>
            <a:r>
              <a:rPr lang="en-GB" sz="2250" dirty="0">
                <a:solidFill>
                  <a:srgbClr val="00B050"/>
                </a:solidFill>
                <a:latin typeface="Arial"/>
              </a:rPr>
              <a:t>Phosphate release</a:t>
            </a:r>
          </a:p>
        </p:txBody>
      </p:sp>
    </p:spTree>
    <p:extLst>
      <p:ext uri="{BB962C8B-B14F-4D97-AF65-F5344CB8AC3E}">
        <p14:creationId xmlns:p14="http://schemas.microsoft.com/office/powerpoint/2010/main" val="329080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77"/>
    </mc:Choice>
    <mc:Fallback xmlns="">
      <p:transition spd="slow" advTm="10977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5776D5-798B-83C0-4845-3F79959365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C27324D-2C53-1B1A-6CE3-3F376F6CB9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20" y="825381"/>
            <a:ext cx="8820615" cy="589780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C39E52D6-366F-91C8-1BFA-9626CF499822}"/>
              </a:ext>
            </a:extLst>
          </p:cNvPr>
          <p:cNvGrpSpPr/>
          <p:nvPr/>
        </p:nvGrpSpPr>
        <p:grpSpPr>
          <a:xfrm>
            <a:off x="3203103" y="617780"/>
            <a:ext cx="5804670" cy="5622439"/>
            <a:chOff x="4783014" y="999718"/>
            <a:chExt cx="8255532" cy="7996357"/>
          </a:xfrm>
        </p:grpSpPr>
        <p:sp useBgFill="1">
          <p:nvSpPr>
            <p:cNvPr id="3" name="Rectangle 2">
              <a:extLst>
                <a:ext uri="{FF2B5EF4-FFF2-40B4-BE49-F238E27FC236}">
                  <a16:creationId xmlns:a16="http://schemas.microsoft.com/office/drawing/2014/main" id="{6A018712-60AF-CEB7-DFE4-D772DACFFFC0}"/>
                </a:ext>
              </a:extLst>
            </p:cNvPr>
            <p:cNvSpPr/>
            <p:nvPr/>
          </p:nvSpPr>
          <p:spPr>
            <a:xfrm>
              <a:off x="5113745" y="999718"/>
              <a:ext cx="7924801" cy="7948986"/>
            </a:xfrm>
            <a:prstGeom prst="rect">
              <a:avLst/>
            </a:prstGeom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9"/>
              <a:endParaRPr lang="nl-BE">
                <a:solidFill>
                  <a:prstClr val="white"/>
                </a:solidFill>
                <a:latin typeface="Arial"/>
              </a:endParaRPr>
            </a:p>
          </p:txBody>
        </p:sp>
        <p:sp useBgFill="1">
          <p:nvSpPr>
            <p:cNvPr id="7" name="Rectangle 6">
              <a:extLst>
                <a:ext uri="{FF2B5EF4-FFF2-40B4-BE49-F238E27FC236}">
                  <a16:creationId xmlns:a16="http://schemas.microsoft.com/office/drawing/2014/main" id="{3F078F1E-A929-AEE7-3217-2F80237A5191}"/>
                </a:ext>
              </a:extLst>
            </p:cNvPr>
            <p:cNvSpPr/>
            <p:nvPr/>
          </p:nvSpPr>
          <p:spPr>
            <a:xfrm>
              <a:off x="4783014" y="8440614"/>
              <a:ext cx="943709" cy="555461"/>
            </a:xfrm>
            <a:prstGeom prst="rect">
              <a:avLst/>
            </a:prstGeom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9"/>
              <a:endParaRPr lang="nl-BE">
                <a:solidFill>
                  <a:prstClr val="white"/>
                </a:solidFill>
                <a:latin typeface="Arial"/>
              </a:endParaRPr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4E9397EF-3E63-15E3-77E3-7A3952B4A72F}"/>
              </a:ext>
            </a:extLst>
          </p:cNvPr>
          <p:cNvSpPr/>
          <p:nvPr/>
        </p:nvSpPr>
        <p:spPr>
          <a:xfrm>
            <a:off x="1962981" y="2022166"/>
            <a:ext cx="1113446" cy="525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748" defTabSz="914289"/>
            <a:r>
              <a:rPr lang="en-GB" sz="2812" dirty="0">
                <a:solidFill>
                  <a:srgbClr val="00B050"/>
                </a:solidFill>
                <a:latin typeface="Arial"/>
              </a:rPr>
              <a:t>PO</a:t>
            </a:r>
            <a:r>
              <a:rPr lang="en-GB" sz="2812" baseline="-25000" dirty="0">
                <a:solidFill>
                  <a:srgbClr val="00B050"/>
                </a:solidFill>
                <a:latin typeface="Arial"/>
              </a:rPr>
              <a:t>4</a:t>
            </a:r>
            <a:r>
              <a:rPr lang="en-GB" sz="2812" baseline="30000" dirty="0">
                <a:solidFill>
                  <a:srgbClr val="00B050"/>
                </a:solidFill>
                <a:latin typeface="Arial"/>
              </a:rPr>
              <a:t>3-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C924DAF-A7B3-3BFC-588D-D102DF0D57D1}"/>
              </a:ext>
            </a:extLst>
          </p:cNvPr>
          <p:cNvSpPr/>
          <p:nvPr/>
        </p:nvSpPr>
        <p:spPr>
          <a:xfrm>
            <a:off x="2560807" y="3839138"/>
            <a:ext cx="1039708" cy="525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748" defTabSz="914289"/>
            <a:r>
              <a:rPr lang="en-GB" sz="2812" dirty="0">
                <a:solidFill>
                  <a:srgbClr val="1E64C8"/>
                </a:solidFill>
                <a:latin typeface="Arial"/>
              </a:rPr>
              <a:t>NH</a:t>
            </a:r>
            <a:r>
              <a:rPr lang="en-GB" sz="2812" baseline="-25000" dirty="0">
                <a:solidFill>
                  <a:srgbClr val="1E64C8"/>
                </a:solidFill>
                <a:latin typeface="Arial"/>
              </a:rPr>
              <a:t>4</a:t>
            </a:r>
            <a:r>
              <a:rPr lang="en-GB" sz="2812" baseline="30000" dirty="0">
                <a:solidFill>
                  <a:srgbClr val="1E64C8"/>
                </a:solidFill>
                <a:latin typeface="Arial"/>
              </a:rPr>
              <a:t>+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10738E1-6C71-354D-B4E8-808F908A60F6}"/>
              </a:ext>
            </a:extLst>
          </p:cNvPr>
          <p:cNvSpPr/>
          <p:nvPr/>
        </p:nvSpPr>
        <p:spPr>
          <a:xfrm>
            <a:off x="1600273" y="5158378"/>
            <a:ext cx="999633" cy="525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748" defTabSz="914289"/>
            <a:r>
              <a:rPr lang="en-GB" sz="2812" dirty="0">
                <a:solidFill>
                  <a:srgbClr val="CC3399"/>
                </a:solidFill>
                <a:latin typeface="Arial"/>
              </a:rPr>
              <a:t>NO</a:t>
            </a:r>
            <a:r>
              <a:rPr lang="en-GB" sz="2812" baseline="-25000" dirty="0">
                <a:solidFill>
                  <a:srgbClr val="CC3399"/>
                </a:solidFill>
                <a:latin typeface="Arial"/>
              </a:rPr>
              <a:t>3</a:t>
            </a:r>
            <a:r>
              <a:rPr lang="en-GB" sz="2812" baseline="30000" dirty="0">
                <a:solidFill>
                  <a:srgbClr val="CC3399"/>
                </a:solidFill>
                <a:latin typeface="Arial"/>
              </a:rPr>
              <a:t>-</a:t>
            </a:r>
          </a:p>
        </p:txBody>
      </p:sp>
      <p:sp>
        <p:nvSpPr>
          <p:cNvPr id="18" name="Titel 1">
            <a:extLst>
              <a:ext uri="{FF2B5EF4-FFF2-40B4-BE49-F238E27FC236}">
                <a16:creationId xmlns:a16="http://schemas.microsoft.com/office/drawing/2014/main" id="{A4715027-016A-E0D2-3E86-A4F0C2842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713" y="177188"/>
            <a:ext cx="11043450" cy="607284"/>
          </a:xfrm>
        </p:spPr>
        <p:txBody>
          <a:bodyPr/>
          <a:lstStyle/>
          <a:p>
            <a:r>
              <a:rPr lang="nl-BE" dirty="0" err="1"/>
              <a:t>concentration</a:t>
            </a:r>
            <a:r>
              <a:rPr lang="nl-BE" dirty="0"/>
              <a:t> </a:t>
            </a:r>
            <a:r>
              <a:rPr lang="nl-BE" dirty="0" err="1"/>
              <a:t>profiles</a:t>
            </a:r>
            <a:r>
              <a:rPr lang="nl-BE" dirty="0"/>
              <a:t> – </a:t>
            </a:r>
            <a:r>
              <a:rPr lang="nl-BE" dirty="0" err="1"/>
              <a:t>laB</a:t>
            </a:r>
            <a:r>
              <a:rPr lang="nl-BE" dirty="0"/>
              <a:t>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77E1CC70-AE44-82A6-96FF-707DFFC9C4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8147" y="825256"/>
            <a:ext cx="5572125" cy="784304"/>
          </a:xfrm>
          <a:solidFill>
            <a:schemeClr val="bg1"/>
          </a:solidFill>
        </p:spPr>
        <p:txBody>
          <a:bodyPr>
            <a:noAutofit/>
          </a:bodyPr>
          <a:lstStyle/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sz="2800" dirty="0"/>
              <a:t>Anaerobic feeding</a:t>
            </a:r>
            <a:endParaRPr lang="en-US" sz="2800" dirty="0"/>
          </a:p>
          <a:p>
            <a:pPr marL="60748" indent="0">
              <a:spcAft>
                <a:spcPts val="422"/>
              </a:spcAft>
              <a:buNone/>
            </a:pPr>
            <a:endParaRPr lang="nl-BE" sz="2800" dirty="0">
              <a:solidFill>
                <a:srgbClr val="FF0000"/>
              </a:solidFill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800" dirty="0"/>
          </a:p>
          <a:p>
            <a:pPr marL="60748" indent="0">
              <a:spcAft>
                <a:spcPts val="422"/>
              </a:spcAft>
              <a:buNone/>
            </a:pPr>
            <a:r>
              <a:rPr lang="nl-BE" sz="2800" dirty="0">
                <a:sym typeface="Wingdings" panose="05000000000000000000" pitchFamily="2" charset="2"/>
              </a:rPr>
              <a:t>     </a:t>
            </a: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80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DC722C1-5364-561F-E470-3CBEEBD43172}"/>
              </a:ext>
            </a:extLst>
          </p:cNvPr>
          <p:cNvSpPr/>
          <p:nvPr/>
        </p:nvSpPr>
        <p:spPr>
          <a:xfrm>
            <a:off x="4823290" y="1980675"/>
            <a:ext cx="3808735" cy="4385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82205" indent="-321457" defTabSz="914289">
              <a:buFont typeface="Arial" panose="020B0604020202020204" pitchFamily="34" charset="0"/>
              <a:buChar char="•"/>
            </a:pPr>
            <a:r>
              <a:rPr lang="en-GB" sz="2250" dirty="0">
                <a:solidFill>
                  <a:srgbClr val="1E64C8"/>
                </a:solidFill>
                <a:latin typeface="Arial"/>
              </a:rPr>
              <a:t>Ammonium accumulation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CEE9769-D3D8-F749-112E-1C97EADDA92B}"/>
              </a:ext>
            </a:extLst>
          </p:cNvPr>
          <p:cNvSpPr/>
          <p:nvPr/>
        </p:nvSpPr>
        <p:spPr>
          <a:xfrm>
            <a:off x="4816377" y="2938156"/>
            <a:ext cx="5010987" cy="4385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82205" indent="-321457" defTabSz="914289">
              <a:buFont typeface="Arial" panose="020B0604020202020204" pitchFamily="34" charset="0"/>
              <a:buChar char="•"/>
            </a:pPr>
            <a:r>
              <a:rPr lang="en-GB" sz="2250" dirty="0">
                <a:solidFill>
                  <a:prstClr val="black"/>
                </a:solidFill>
                <a:latin typeface="Arial"/>
              </a:rPr>
              <a:t>Quick organic carbon consumption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F57DF31-A27D-8371-8817-8EBA9CD4D9C7}"/>
              </a:ext>
            </a:extLst>
          </p:cNvPr>
          <p:cNvSpPr/>
          <p:nvPr/>
        </p:nvSpPr>
        <p:spPr>
          <a:xfrm>
            <a:off x="4819834" y="3377154"/>
            <a:ext cx="2975173" cy="4385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82205" indent="-321457" defTabSz="914289">
              <a:buFont typeface="Arial" panose="020B0604020202020204" pitchFamily="34" charset="0"/>
              <a:buChar char="•"/>
            </a:pPr>
            <a:r>
              <a:rPr lang="en-GB" sz="2250" dirty="0">
                <a:solidFill>
                  <a:srgbClr val="00B050"/>
                </a:solidFill>
                <a:latin typeface="Arial"/>
              </a:rPr>
              <a:t>Phosphate release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B9B8704-3C95-7BF6-8D11-D6AAFD043740}"/>
              </a:ext>
            </a:extLst>
          </p:cNvPr>
          <p:cNvSpPr/>
          <p:nvPr/>
        </p:nvSpPr>
        <p:spPr>
          <a:xfrm>
            <a:off x="4875245" y="4982336"/>
            <a:ext cx="3135474" cy="4385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82205" indent="-321457" defTabSz="914289">
              <a:buFont typeface="Arial" panose="020B0604020202020204" pitchFamily="34" charset="0"/>
              <a:buChar char="•"/>
            </a:pPr>
            <a:r>
              <a:rPr lang="en-GB" sz="2250" dirty="0">
                <a:solidFill>
                  <a:srgbClr val="CC3399"/>
                </a:solidFill>
                <a:latin typeface="Arial"/>
              </a:rPr>
              <a:t>Nitrate consumption</a:t>
            </a:r>
          </a:p>
        </p:txBody>
      </p:sp>
    </p:spTree>
    <p:extLst>
      <p:ext uri="{BB962C8B-B14F-4D97-AF65-F5344CB8AC3E}">
        <p14:creationId xmlns:p14="http://schemas.microsoft.com/office/powerpoint/2010/main" val="3226030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672"/>
    </mc:Choice>
    <mc:Fallback xmlns="">
      <p:transition spd="slow" advTm="6672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01729C-6805-4500-31DE-B31066291E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Group 6">
            <a:extLst>
              <a:ext uri="{FF2B5EF4-FFF2-40B4-BE49-F238E27FC236}">
                <a16:creationId xmlns:a16="http://schemas.microsoft.com/office/drawing/2014/main" id="{2CEAB356-2C54-64AB-10FF-6BCD15545B0F}"/>
              </a:ext>
            </a:extLst>
          </p:cNvPr>
          <p:cNvGrpSpPr>
            <a:grpSpLocks/>
          </p:cNvGrpSpPr>
          <p:nvPr/>
        </p:nvGrpSpPr>
        <p:grpSpPr bwMode="auto">
          <a:xfrm>
            <a:off x="3403687" y="1744097"/>
            <a:ext cx="1558262" cy="3206564"/>
            <a:chOff x="4304" y="706"/>
            <a:chExt cx="595" cy="1119"/>
          </a:xfrm>
        </p:grpSpPr>
        <p:grpSp>
          <p:nvGrpSpPr>
            <p:cNvPr id="33805" name="Group 8">
              <a:extLst>
                <a:ext uri="{FF2B5EF4-FFF2-40B4-BE49-F238E27FC236}">
                  <a16:creationId xmlns:a16="http://schemas.microsoft.com/office/drawing/2014/main" id="{1F73CB57-1FEF-6E3B-4E31-C63EBFAE7E5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18" y="706"/>
              <a:ext cx="481" cy="996"/>
              <a:chOff x="4428" y="1046"/>
              <a:chExt cx="561" cy="1090"/>
            </a:xfrm>
          </p:grpSpPr>
          <p:sp>
            <p:nvSpPr>
              <p:cNvPr id="12" name="Rectangle 9">
                <a:extLst>
                  <a:ext uri="{FF2B5EF4-FFF2-40B4-BE49-F238E27FC236}">
                    <a16:creationId xmlns:a16="http://schemas.microsoft.com/office/drawing/2014/main" id="{E4037EEA-DEA4-EF86-1536-F7BE3A0F63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8" y="1046"/>
                <a:ext cx="561" cy="58"/>
              </a:xfrm>
              <a:prstGeom prst="rect">
                <a:avLst/>
              </a:prstGeom>
              <a:gradFill rotWithShape="0">
                <a:gsLst>
                  <a:gs pos="0">
                    <a:schemeClr val="bg1">
                      <a:gamma/>
                      <a:shade val="8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86275"/>
                      <a:invGamma/>
                    </a:schemeClr>
                  </a:gs>
                </a:gsLst>
                <a:lin ang="0" scaled="1"/>
              </a:gra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nl-NL"/>
              </a:p>
            </p:txBody>
          </p:sp>
          <p:sp>
            <p:nvSpPr>
              <p:cNvPr id="13" name="Rectangle 10">
                <a:extLst>
                  <a:ext uri="{FF2B5EF4-FFF2-40B4-BE49-F238E27FC236}">
                    <a16:creationId xmlns:a16="http://schemas.microsoft.com/office/drawing/2014/main" id="{C45D96B4-7820-B4CF-CAA9-A8442748F4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9" y="1104"/>
                <a:ext cx="468" cy="1032"/>
              </a:xfrm>
              <a:prstGeom prst="rect">
                <a:avLst/>
              </a:prstGeom>
              <a:gradFill rotWithShape="0">
                <a:gsLst>
                  <a:gs pos="0">
                    <a:schemeClr val="bg1">
                      <a:gamma/>
                      <a:shade val="8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86275"/>
                      <a:invGamma/>
                    </a:schemeClr>
                  </a:gs>
                </a:gsLst>
                <a:lin ang="0" scaled="1"/>
              </a:gra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nl-NL"/>
              </a:p>
            </p:txBody>
          </p:sp>
          <p:sp>
            <p:nvSpPr>
              <p:cNvPr id="14" name="Rectangle 11">
                <a:extLst>
                  <a:ext uri="{FF2B5EF4-FFF2-40B4-BE49-F238E27FC236}">
                    <a16:creationId xmlns:a16="http://schemas.microsoft.com/office/drawing/2014/main" id="{A35552F2-3FD5-1B19-7C9D-79DDE38C62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76" y="1288"/>
                <a:ext cx="446" cy="814"/>
              </a:xfrm>
              <a:prstGeom prst="rect">
                <a:avLst/>
              </a:prstGeom>
              <a:gradFill rotWithShape="0">
                <a:gsLst>
                  <a:gs pos="0">
                    <a:srgbClr val="99CCFF"/>
                  </a:gs>
                  <a:gs pos="50000">
                    <a:schemeClr val="bg1"/>
                  </a:gs>
                  <a:gs pos="100000">
                    <a:srgbClr val="99CCFF"/>
                  </a:gs>
                </a:gsLst>
                <a:lin ang="0" scaled="1"/>
              </a:gradFill>
              <a:ln w="9525">
                <a:solidFill>
                  <a:srgbClr val="CCEC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nl-NL"/>
              </a:p>
            </p:txBody>
          </p:sp>
          <p:sp>
            <p:nvSpPr>
              <p:cNvPr id="33812" name="AutoShape 12">
                <a:extLst>
                  <a:ext uri="{FF2B5EF4-FFF2-40B4-BE49-F238E27FC236}">
                    <a16:creationId xmlns:a16="http://schemas.microsoft.com/office/drawing/2014/main" id="{D4EB00CB-6CFE-8EC6-688B-282D3AB5A0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10714785">
                <a:off x="4831" y="1224"/>
                <a:ext cx="80" cy="58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grpSp>
            <p:nvGrpSpPr>
              <p:cNvPr id="33813" name="Group 13">
                <a:extLst>
                  <a:ext uri="{FF2B5EF4-FFF2-40B4-BE49-F238E27FC236}">
                    <a16:creationId xmlns:a16="http://schemas.microsoft.com/office/drawing/2014/main" id="{D5484C3A-BD11-A3FC-1C24-27DD06C64E3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18" y="1331"/>
                <a:ext cx="119" cy="29"/>
                <a:chOff x="1728" y="2496"/>
                <a:chExt cx="144" cy="24"/>
              </a:xfrm>
            </p:grpSpPr>
            <p:sp>
              <p:nvSpPr>
                <p:cNvPr id="33841" name="Line 14">
                  <a:extLst>
                    <a:ext uri="{FF2B5EF4-FFF2-40B4-BE49-F238E27FC236}">
                      <a16:creationId xmlns:a16="http://schemas.microsoft.com/office/drawing/2014/main" id="{F810F520-CCC3-DB45-0783-C5CDA82D930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728" y="2496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nl-BE"/>
                </a:p>
              </p:txBody>
            </p:sp>
            <p:sp>
              <p:nvSpPr>
                <p:cNvPr id="33842" name="Line 15">
                  <a:extLst>
                    <a:ext uri="{FF2B5EF4-FFF2-40B4-BE49-F238E27FC236}">
                      <a16:creationId xmlns:a16="http://schemas.microsoft.com/office/drawing/2014/main" id="{12785EF0-F453-EF2B-073C-CE66CAEA18F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752" y="2520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nl-BE"/>
                </a:p>
              </p:txBody>
            </p:sp>
          </p:grpSp>
          <p:sp>
            <p:nvSpPr>
              <p:cNvPr id="33814" name="Rectangle 16">
                <a:extLst>
                  <a:ext uri="{FF2B5EF4-FFF2-40B4-BE49-F238E27FC236}">
                    <a16:creationId xmlns:a16="http://schemas.microsoft.com/office/drawing/2014/main" id="{D615B5CE-89ED-D6AB-A144-5EDF420E8E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8" y="1286"/>
                <a:ext cx="462" cy="833"/>
              </a:xfrm>
              <a:prstGeom prst="rect">
                <a:avLst/>
              </a:prstGeom>
              <a:gradFill rotWithShape="0">
                <a:gsLst>
                  <a:gs pos="0">
                    <a:srgbClr val="755701"/>
                  </a:gs>
                  <a:gs pos="50000">
                    <a:srgbClr val="FDBC03"/>
                  </a:gs>
                  <a:gs pos="100000">
                    <a:srgbClr val="755701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15" name="Oval 17">
                <a:extLst>
                  <a:ext uri="{FF2B5EF4-FFF2-40B4-BE49-F238E27FC236}">
                    <a16:creationId xmlns:a16="http://schemas.microsoft.com/office/drawing/2014/main" id="{425B2E9A-F26B-E8D6-D538-87DF48E7B6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50" y="1667"/>
                <a:ext cx="48" cy="3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16" name="Oval 18">
                <a:extLst>
                  <a:ext uri="{FF2B5EF4-FFF2-40B4-BE49-F238E27FC236}">
                    <a16:creationId xmlns:a16="http://schemas.microsoft.com/office/drawing/2014/main" id="{47CAE75F-F7E4-E91E-F458-013DC3C70F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62" y="1773"/>
                <a:ext cx="49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17" name="Oval 19">
                <a:extLst>
                  <a:ext uri="{FF2B5EF4-FFF2-40B4-BE49-F238E27FC236}">
                    <a16:creationId xmlns:a16="http://schemas.microsoft.com/office/drawing/2014/main" id="{B889F2CE-6A4D-C251-4381-2948631715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01" y="1917"/>
                <a:ext cx="49" cy="39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18" name="Oval 20">
                <a:extLst>
                  <a:ext uri="{FF2B5EF4-FFF2-40B4-BE49-F238E27FC236}">
                    <a16:creationId xmlns:a16="http://schemas.microsoft.com/office/drawing/2014/main" id="{2CF31166-252F-955B-CB63-3FD87A202C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37" y="1832"/>
                <a:ext cx="48" cy="39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19" name="Oval 21">
                <a:extLst>
                  <a:ext uri="{FF2B5EF4-FFF2-40B4-BE49-F238E27FC236}">
                    <a16:creationId xmlns:a16="http://schemas.microsoft.com/office/drawing/2014/main" id="{9F217F30-2154-EAB0-D6B6-854D7425B0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5" y="1928"/>
                <a:ext cx="48" cy="39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20" name="Oval 22">
                <a:extLst>
                  <a:ext uri="{FF2B5EF4-FFF2-40B4-BE49-F238E27FC236}">
                    <a16:creationId xmlns:a16="http://schemas.microsoft.com/office/drawing/2014/main" id="{B10AA60D-9EE0-CB7C-7D32-324ED3255D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66" y="1999"/>
                <a:ext cx="48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21" name="Oval 23">
                <a:extLst>
                  <a:ext uri="{FF2B5EF4-FFF2-40B4-BE49-F238E27FC236}">
                    <a16:creationId xmlns:a16="http://schemas.microsoft.com/office/drawing/2014/main" id="{6C5E2908-A48F-0997-C576-F8237986B1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2" y="1635"/>
                <a:ext cx="48" cy="3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22" name="Oval 24">
                <a:extLst>
                  <a:ext uri="{FF2B5EF4-FFF2-40B4-BE49-F238E27FC236}">
                    <a16:creationId xmlns:a16="http://schemas.microsoft.com/office/drawing/2014/main" id="{7347561A-DF47-C666-97AB-A99693C987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54" y="2062"/>
                <a:ext cx="48" cy="3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23" name="Oval 25">
                <a:extLst>
                  <a:ext uri="{FF2B5EF4-FFF2-40B4-BE49-F238E27FC236}">
                    <a16:creationId xmlns:a16="http://schemas.microsoft.com/office/drawing/2014/main" id="{613A64BA-A30B-DAFB-EA55-BE693E4F3F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9" y="1769"/>
                <a:ext cx="48" cy="3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en-GB" altLang="nl-NL" sz="2200"/>
              </a:p>
            </p:txBody>
          </p:sp>
          <p:sp>
            <p:nvSpPr>
              <p:cNvPr id="33824" name="Oval 26">
                <a:extLst>
                  <a:ext uri="{FF2B5EF4-FFF2-40B4-BE49-F238E27FC236}">
                    <a16:creationId xmlns:a16="http://schemas.microsoft.com/office/drawing/2014/main" id="{18786D41-CC2E-EABC-148D-7A1235039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9" y="1743"/>
                <a:ext cx="48" cy="3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25" name="Oval 27">
                <a:extLst>
                  <a:ext uri="{FF2B5EF4-FFF2-40B4-BE49-F238E27FC236}">
                    <a16:creationId xmlns:a16="http://schemas.microsoft.com/office/drawing/2014/main" id="{4DB55330-C43C-C7BF-7B52-BFB5E8D8EE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4" y="2030"/>
                <a:ext cx="48" cy="3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26" name="Oval 28">
                <a:extLst>
                  <a:ext uri="{FF2B5EF4-FFF2-40B4-BE49-F238E27FC236}">
                    <a16:creationId xmlns:a16="http://schemas.microsoft.com/office/drawing/2014/main" id="{1FA672C6-7744-0355-524A-B27B2AAC79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63" y="1533"/>
                <a:ext cx="48" cy="3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27" name="Oval 29">
                <a:extLst>
                  <a:ext uri="{FF2B5EF4-FFF2-40B4-BE49-F238E27FC236}">
                    <a16:creationId xmlns:a16="http://schemas.microsoft.com/office/drawing/2014/main" id="{78E93327-3A66-7990-B622-14F14B614E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5" y="1544"/>
                <a:ext cx="48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28" name="Oval 30">
                <a:extLst>
                  <a:ext uri="{FF2B5EF4-FFF2-40B4-BE49-F238E27FC236}">
                    <a16:creationId xmlns:a16="http://schemas.microsoft.com/office/drawing/2014/main" id="{1973B5A2-E322-D166-50CB-0C8F7770F2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62" y="1677"/>
                <a:ext cx="49" cy="3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29" name="Oval 31">
                <a:extLst>
                  <a:ext uri="{FF2B5EF4-FFF2-40B4-BE49-F238E27FC236}">
                    <a16:creationId xmlns:a16="http://schemas.microsoft.com/office/drawing/2014/main" id="{760C666E-13DE-D3B2-8E9B-7132F422D2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63" y="1392"/>
                <a:ext cx="48" cy="3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30" name="Oval 32">
                <a:extLst>
                  <a:ext uri="{FF2B5EF4-FFF2-40B4-BE49-F238E27FC236}">
                    <a16:creationId xmlns:a16="http://schemas.microsoft.com/office/drawing/2014/main" id="{2A3E66F5-189F-E320-3310-CE727E6120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9" y="1437"/>
                <a:ext cx="48" cy="39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31" name="Oval 33">
                <a:extLst>
                  <a:ext uri="{FF2B5EF4-FFF2-40B4-BE49-F238E27FC236}">
                    <a16:creationId xmlns:a16="http://schemas.microsoft.com/office/drawing/2014/main" id="{1997E2F7-1B83-92AF-7E84-FAEB080F9F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4734" y="1846"/>
                <a:ext cx="48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32" name="Line 34">
                <a:extLst>
                  <a:ext uri="{FF2B5EF4-FFF2-40B4-BE49-F238E27FC236}">
                    <a16:creationId xmlns:a16="http://schemas.microsoft.com/office/drawing/2014/main" id="{F11F84F7-F15D-C8BF-158C-46295ED7B3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76" y="1286"/>
                <a:ext cx="44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nl-BE"/>
              </a:p>
            </p:txBody>
          </p:sp>
          <p:sp>
            <p:nvSpPr>
              <p:cNvPr id="33833" name="Oval 35">
                <a:extLst>
                  <a:ext uri="{FF2B5EF4-FFF2-40B4-BE49-F238E27FC236}">
                    <a16:creationId xmlns:a16="http://schemas.microsoft.com/office/drawing/2014/main" id="{AA789889-5497-8489-3ACB-03BA3837C7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12" y="133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34" name="Oval 36">
                <a:extLst>
                  <a:ext uri="{FF2B5EF4-FFF2-40B4-BE49-F238E27FC236}">
                    <a16:creationId xmlns:a16="http://schemas.microsoft.com/office/drawing/2014/main" id="{54A28249-F6C5-09CF-E5FB-548C159C0A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16" y="1430"/>
                <a:ext cx="48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35" name="Oval 37">
                <a:extLst>
                  <a:ext uri="{FF2B5EF4-FFF2-40B4-BE49-F238E27FC236}">
                    <a16:creationId xmlns:a16="http://schemas.microsoft.com/office/drawing/2014/main" id="{23D8DDAD-E116-1610-C102-83B4F2D6F3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60" y="1718"/>
                <a:ext cx="48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36" name="Oval 38">
                <a:extLst>
                  <a:ext uri="{FF2B5EF4-FFF2-40B4-BE49-F238E27FC236}">
                    <a16:creationId xmlns:a16="http://schemas.microsoft.com/office/drawing/2014/main" id="{2CF89251-8729-FE48-A9CC-98742692D1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72" y="1334"/>
                <a:ext cx="48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37" name="Oval 39">
                <a:extLst>
                  <a:ext uri="{FF2B5EF4-FFF2-40B4-BE49-F238E27FC236}">
                    <a16:creationId xmlns:a16="http://schemas.microsoft.com/office/drawing/2014/main" id="{9CF91C44-A5A3-9D0B-764B-CBB92B1F6A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16" y="1334"/>
                <a:ext cx="48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38" name="Oval 40">
                <a:extLst>
                  <a:ext uri="{FF2B5EF4-FFF2-40B4-BE49-F238E27FC236}">
                    <a16:creationId xmlns:a16="http://schemas.microsoft.com/office/drawing/2014/main" id="{1CFF5418-AB90-0B8B-5E9E-4A5112512D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72" y="1574"/>
                <a:ext cx="48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39" name="Oval 41">
                <a:extLst>
                  <a:ext uri="{FF2B5EF4-FFF2-40B4-BE49-F238E27FC236}">
                    <a16:creationId xmlns:a16="http://schemas.microsoft.com/office/drawing/2014/main" id="{153F4BE2-76D9-8351-0B67-6040294D1F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24" y="2054"/>
                <a:ext cx="48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40" name="Oval 42">
                <a:extLst>
                  <a:ext uri="{FF2B5EF4-FFF2-40B4-BE49-F238E27FC236}">
                    <a16:creationId xmlns:a16="http://schemas.microsoft.com/office/drawing/2014/main" id="{2D484647-4FFB-1E1A-33DC-11DE74F232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68" y="1910"/>
                <a:ext cx="48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</p:grpSp>
        <p:sp>
          <p:nvSpPr>
            <p:cNvPr id="33806" name="Text Box 43">
              <a:extLst>
                <a:ext uri="{FF2B5EF4-FFF2-40B4-BE49-F238E27FC236}">
                  <a16:creationId xmlns:a16="http://schemas.microsoft.com/office/drawing/2014/main" id="{0C998B11-0C6E-513E-67A2-80A1F5B3D9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04" y="1696"/>
              <a:ext cx="178" cy="1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lnSpc>
                  <a:spcPts val="2500"/>
                </a:lnSpc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 sz="14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algn="l" eaLnBrk="0" hangingPunct="0">
                <a:lnSpc>
                  <a:spcPts val="2500"/>
                </a:lnSpc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r" eaLnBrk="1" hangingPunct="1">
                <a:lnSpc>
                  <a:spcPct val="100000"/>
                </a:lnSpc>
                <a:buClrTx/>
                <a:buFontTx/>
                <a:buNone/>
              </a:pPr>
              <a:r>
                <a:rPr lang="en-GB" altLang="nl-NL" sz="1800" dirty="0">
                  <a:latin typeface="+mj-lt"/>
                </a:rPr>
                <a:t>Air</a:t>
              </a:r>
            </a:p>
          </p:txBody>
        </p:sp>
        <p:sp>
          <p:nvSpPr>
            <p:cNvPr id="33807" name="Line 44">
              <a:extLst>
                <a:ext uri="{FF2B5EF4-FFF2-40B4-BE49-F238E27FC236}">
                  <a16:creationId xmlns:a16="http://schemas.microsoft.com/office/drawing/2014/main" id="{648860D2-0026-BC0E-CDAB-4C219E9F1D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20" y="1804"/>
              <a:ext cx="144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BE"/>
            </a:p>
          </p:txBody>
        </p:sp>
        <p:sp>
          <p:nvSpPr>
            <p:cNvPr id="33808" name="Line 45">
              <a:extLst>
                <a:ext uri="{FF2B5EF4-FFF2-40B4-BE49-F238E27FC236}">
                  <a16:creationId xmlns:a16="http://schemas.microsoft.com/office/drawing/2014/main" id="{EE8818B4-EDE9-5FD1-EC6E-CCD25D1518A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664" y="1660"/>
              <a:ext cx="0" cy="144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BE"/>
            </a:p>
          </p:txBody>
        </p:sp>
      </p:grp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78CB85D-FB46-3644-466A-8AC664AD2B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8062" y="839787"/>
            <a:ext cx="11603566" cy="437800"/>
          </a:xfrm>
        </p:spPr>
        <p:txBody>
          <a:bodyPr>
            <a:noAutofit/>
          </a:bodyPr>
          <a:lstStyle/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sz="2800" dirty="0"/>
              <a:t>Aeration/reaction – 2 hours</a:t>
            </a:r>
            <a:endParaRPr lang="nl-BE" sz="2800" dirty="0">
              <a:solidFill>
                <a:srgbClr val="FF0000"/>
              </a:solidFill>
            </a:endParaRPr>
          </a:p>
          <a:p>
            <a:pPr marL="60748" indent="0">
              <a:spcAft>
                <a:spcPts val="422"/>
              </a:spcAft>
              <a:buNone/>
            </a:pPr>
            <a:endParaRPr lang="nl-BE" sz="2800" dirty="0"/>
          </a:p>
          <a:p>
            <a:pPr marL="60748" indent="0">
              <a:spcAft>
                <a:spcPts val="422"/>
              </a:spcAft>
              <a:buNone/>
            </a:pPr>
            <a:r>
              <a:rPr lang="nl-BE" sz="2800" dirty="0">
                <a:sym typeface="Wingdings" panose="05000000000000000000" pitchFamily="2" charset="2"/>
              </a:rPr>
              <a:t>     </a:t>
            </a: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800" dirty="0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8EC91A97-1D18-1929-A5E8-D9BC2A3A9E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713" y="177188"/>
            <a:ext cx="11043450" cy="607284"/>
          </a:xfrm>
        </p:spPr>
        <p:txBody>
          <a:bodyPr/>
          <a:lstStyle/>
          <a:p>
            <a:r>
              <a:rPr lang="nl-BE" dirty="0"/>
              <a:t>Batch-</a:t>
            </a:r>
            <a:r>
              <a:rPr lang="nl-BE" dirty="0" err="1"/>
              <a:t>wise</a:t>
            </a:r>
            <a:r>
              <a:rPr lang="nl-BE" dirty="0"/>
              <a:t> </a:t>
            </a:r>
            <a:r>
              <a:rPr lang="nl-BE" dirty="0" err="1"/>
              <a:t>operation</a:t>
            </a:r>
            <a:r>
              <a:rPr lang="nl-BE" dirty="0"/>
              <a:t> – </a:t>
            </a:r>
            <a:r>
              <a:rPr lang="nl-BE" dirty="0" err="1"/>
              <a:t>laB</a:t>
            </a:r>
            <a:r>
              <a:rPr lang="nl-B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15104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262"/>
    </mc:Choice>
    <mc:Fallback xmlns="">
      <p:transition spd="slow" advTm="13262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Group 6">
            <a:extLst>
              <a:ext uri="{FF2B5EF4-FFF2-40B4-BE49-F238E27FC236}">
                <a16:creationId xmlns:a16="http://schemas.microsoft.com/office/drawing/2014/main" id="{DBC761CE-07C5-4269-9D43-2F545486C038}"/>
              </a:ext>
            </a:extLst>
          </p:cNvPr>
          <p:cNvGrpSpPr>
            <a:grpSpLocks/>
          </p:cNvGrpSpPr>
          <p:nvPr/>
        </p:nvGrpSpPr>
        <p:grpSpPr bwMode="auto">
          <a:xfrm>
            <a:off x="3372259" y="1744097"/>
            <a:ext cx="1589689" cy="3238085"/>
            <a:chOff x="4292" y="706"/>
            <a:chExt cx="607" cy="1130"/>
          </a:xfrm>
        </p:grpSpPr>
        <p:grpSp>
          <p:nvGrpSpPr>
            <p:cNvPr id="33805" name="Group 8">
              <a:extLst>
                <a:ext uri="{FF2B5EF4-FFF2-40B4-BE49-F238E27FC236}">
                  <a16:creationId xmlns:a16="http://schemas.microsoft.com/office/drawing/2014/main" id="{D420179B-E6B1-45F2-93DD-136FFCBB643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18" y="706"/>
              <a:ext cx="481" cy="996"/>
              <a:chOff x="4428" y="1046"/>
              <a:chExt cx="561" cy="1090"/>
            </a:xfrm>
          </p:grpSpPr>
          <p:sp>
            <p:nvSpPr>
              <p:cNvPr id="12" name="Rectangle 9">
                <a:extLst>
                  <a:ext uri="{FF2B5EF4-FFF2-40B4-BE49-F238E27FC236}">
                    <a16:creationId xmlns:a16="http://schemas.microsoft.com/office/drawing/2014/main" id="{C6DDE534-43A1-4099-9F84-03187745E2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8" y="1046"/>
                <a:ext cx="561" cy="58"/>
              </a:xfrm>
              <a:prstGeom prst="rect">
                <a:avLst/>
              </a:prstGeom>
              <a:gradFill rotWithShape="0">
                <a:gsLst>
                  <a:gs pos="0">
                    <a:schemeClr val="bg1">
                      <a:gamma/>
                      <a:shade val="8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86275"/>
                      <a:invGamma/>
                    </a:schemeClr>
                  </a:gs>
                </a:gsLst>
                <a:lin ang="0" scaled="1"/>
              </a:gra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nl-NL"/>
              </a:p>
            </p:txBody>
          </p:sp>
          <p:sp>
            <p:nvSpPr>
              <p:cNvPr id="13" name="Rectangle 10">
                <a:extLst>
                  <a:ext uri="{FF2B5EF4-FFF2-40B4-BE49-F238E27FC236}">
                    <a16:creationId xmlns:a16="http://schemas.microsoft.com/office/drawing/2014/main" id="{1A14863A-7A64-41E4-8BA8-80AF9E54EF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9" y="1104"/>
                <a:ext cx="468" cy="1032"/>
              </a:xfrm>
              <a:prstGeom prst="rect">
                <a:avLst/>
              </a:prstGeom>
              <a:gradFill rotWithShape="0">
                <a:gsLst>
                  <a:gs pos="0">
                    <a:schemeClr val="bg1">
                      <a:gamma/>
                      <a:shade val="8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86275"/>
                      <a:invGamma/>
                    </a:schemeClr>
                  </a:gs>
                </a:gsLst>
                <a:lin ang="0" scaled="1"/>
              </a:gra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nl-NL"/>
              </a:p>
            </p:txBody>
          </p:sp>
          <p:sp>
            <p:nvSpPr>
              <p:cNvPr id="14" name="Rectangle 11">
                <a:extLst>
                  <a:ext uri="{FF2B5EF4-FFF2-40B4-BE49-F238E27FC236}">
                    <a16:creationId xmlns:a16="http://schemas.microsoft.com/office/drawing/2014/main" id="{7C363C33-8D74-40EF-84FE-BFFCE0F9AA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76" y="1288"/>
                <a:ext cx="446" cy="814"/>
              </a:xfrm>
              <a:prstGeom prst="rect">
                <a:avLst/>
              </a:prstGeom>
              <a:gradFill rotWithShape="0">
                <a:gsLst>
                  <a:gs pos="0">
                    <a:srgbClr val="99CCFF"/>
                  </a:gs>
                  <a:gs pos="50000">
                    <a:schemeClr val="bg1"/>
                  </a:gs>
                  <a:gs pos="100000">
                    <a:srgbClr val="99CCFF"/>
                  </a:gs>
                </a:gsLst>
                <a:lin ang="0" scaled="1"/>
              </a:gradFill>
              <a:ln w="9525">
                <a:solidFill>
                  <a:srgbClr val="CCEC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nl-NL"/>
              </a:p>
            </p:txBody>
          </p:sp>
          <p:sp>
            <p:nvSpPr>
              <p:cNvPr id="33812" name="AutoShape 12">
                <a:extLst>
                  <a:ext uri="{FF2B5EF4-FFF2-40B4-BE49-F238E27FC236}">
                    <a16:creationId xmlns:a16="http://schemas.microsoft.com/office/drawing/2014/main" id="{C15D715B-97F2-422E-9587-BE9051C837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10714785">
                <a:off x="4831" y="1224"/>
                <a:ext cx="80" cy="58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grpSp>
            <p:nvGrpSpPr>
              <p:cNvPr id="33813" name="Group 13">
                <a:extLst>
                  <a:ext uri="{FF2B5EF4-FFF2-40B4-BE49-F238E27FC236}">
                    <a16:creationId xmlns:a16="http://schemas.microsoft.com/office/drawing/2014/main" id="{687593DF-442C-4069-ACD2-5319FE8312C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18" y="1331"/>
                <a:ext cx="119" cy="29"/>
                <a:chOff x="1728" y="2496"/>
                <a:chExt cx="144" cy="24"/>
              </a:xfrm>
            </p:grpSpPr>
            <p:sp>
              <p:nvSpPr>
                <p:cNvPr id="33841" name="Line 14">
                  <a:extLst>
                    <a:ext uri="{FF2B5EF4-FFF2-40B4-BE49-F238E27FC236}">
                      <a16:creationId xmlns:a16="http://schemas.microsoft.com/office/drawing/2014/main" id="{18D4668C-013F-4ED1-A591-81F8D268655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728" y="2496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nl-BE"/>
                </a:p>
              </p:txBody>
            </p:sp>
            <p:sp>
              <p:nvSpPr>
                <p:cNvPr id="33842" name="Line 15">
                  <a:extLst>
                    <a:ext uri="{FF2B5EF4-FFF2-40B4-BE49-F238E27FC236}">
                      <a16:creationId xmlns:a16="http://schemas.microsoft.com/office/drawing/2014/main" id="{9A171329-5257-492A-BE0C-B357BB2C05A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752" y="2520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nl-BE"/>
                </a:p>
              </p:txBody>
            </p:sp>
          </p:grpSp>
          <p:sp>
            <p:nvSpPr>
              <p:cNvPr id="33814" name="Rectangle 16">
                <a:extLst>
                  <a:ext uri="{FF2B5EF4-FFF2-40B4-BE49-F238E27FC236}">
                    <a16:creationId xmlns:a16="http://schemas.microsoft.com/office/drawing/2014/main" id="{2C39DEA6-6946-4EA8-A8CA-21AC1DC1EE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8" y="1286"/>
                <a:ext cx="462" cy="833"/>
              </a:xfrm>
              <a:prstGeom prst="rect">
                <a:avLst/>
              </a:prstGeom>
              <a:gradFill rotWithShape="0">
                <a:gsLst>
                  <a:gs pos="0">
                    <a:srgbClr val="755701"/>
                  </a:gs>
                  <a:gs pos="50000">
                    <a:srgbClr val="FDBC03"/>
                  </a:gs>
                  <a:gs pos="100000">
                    <a:srgbClr val="755701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15" name="Oval 17">
                <a:extLst>
                  <a:ext uri="{FF2B5EF4-FFF2-40B4-BE49-F238E27FC236}">
                    <a16:creationId xmlns:a16="http://schemas.microsoft.com/office/drawing/2014/main" id="{C0E4AE7E-AD4F-489A-8C06-CA4958CDF9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50" y="1667"/>
                <a:ext cx="48" cy="3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16" name="Oval 18">
                <a:extLst>
                  <a:ext uri="{FF2B5EF4-FFF2-40B4-BE49-F238E27FC236}">
                    <a16:creationId xmlns:a16="http://schemas.microsoft.com/office/drawing/2014/main" id="{5C554584-A010-4DF6-BA3A-BC8229B755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62" y="1773"/>
                <a:ext cx="49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17" name="Oval 19">
                <a:extLst>
                  <a:ext uri="{FF2B5EF4-FFF2-40B4-BE49-F238E27FC236}">
                    <a16:creationId xmlns:a16="http://schemas.microsoft.com/office/drawing/2014/main" id="{A3C7FE7A-E509-450D-AFC1-9A9746EB9B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01" y="1917"/>
                <a:ext cx="49" cy="39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18" name="Oval 20">
                <a:extLst>
                  <a:ext uri="{FF2B5EF4-FFF2-40B4-BE49-F238E27FC236}">
                    <a16:creationId xmlns:a16="http://schemas.microsoft.com/office/drawing/2014/main" id="{A5D713DB-7B9A-4AC4-B037-1D3DF7D8AF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37" y="1832"/>
                <a:ext cx="48" cy="39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19" name="Oval 21">
                <a:extLst>
                  <a:ext uri="{FF2B5EF4-FFF2-40B4-BE49-F238E27FC236}">
                    <a16:creationId xmlns:a16="http://schemas.microsoft.com/office/drawing/2014/main" id="{8BC7AFAF-1514-4026-862E-D84A76C9B8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5" y="1928"/>
                <a:ext cx="48" cy="39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20" name="Oval 22">
                <a:extLst>
                  <a:ext uri="{FF2B5EF4-FFF2-40B4-BE49-F238E27FC236}">
                    <a16:creationId xmlns:a16="http://schemas.microsoft.com/office/drawing/2014/main" id="{F81AC3C2-EF39-4650-B83D-9D9077390F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66" y="1999"/>
                <a:ext cx="48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21" name="Oval 23">
                <a:extLst>
                  <a:ext uri="{FF2B5EF4-FFF2-40B4-BE49-F238E27FC236}">
                    <a16:creationId xmlns:a16="http://schemas.microsoft.com/office/drawing/2014/main" id="{C88B3EED-1EA1-4EB4-8124-01704E74F3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2" y="1635"/>
                <a:ext cx="48" cy="3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22" name="Oval 24">
                <a:extLst>
                  <a:ext uri="{FF2B5EF4-FFF2-40B4-BE49-F238E27FC236}">
                    <a16:creationId xmlns:a16="http://schemas.microsoft.com/office/drawing/2014/main" id="{FBEDC44C-4FD0-4051-B056-ED71093CDA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54" y="2062"/>
                <a:ext cx="48" cy="3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23" name="Oval 25">
                <a:extLst>
                  <a:ext uri="{FF2B5EF4-FFF2-40B4-BE49-F238E27FC236}">
                    <a16:creationId xmlns:a16="http://schemas.microsoft.com/office/drawing/2014/main" id="{77C49452-8533-4E2C-B61F-FAB7724923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9" y="1769"/>
                <a:ext cx="48" cy="3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en-GB" altLang="nl-NL" sz="2200"/>
              </a:p>
            </p:txBody>
          </p:sp>
          <p:sp>
            <p:nvSpPr>
              <p:cNvPr id="33824" name="Oval 26">
                <a:extLst>
                  <a:ext uri="{FF2B5EF4-FFF2-40B4-BE49-F238E27FC236}">
                    <a16:creationId xmlns:a16="http://schemas.microsoft.com/office/drawing/2014/main" id="{7A29F670-0593-4E1E-95DA-4034C94181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9" y="1743"/>
                <a:ext cx="48" cy="3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25" name="Oval 27">
                <a:extLst>
                  <a:ext uri="{FF2B5EF4-FFF2-40B4-BE49-F238E27FC236}">
                    <a16:creationId xmlns:a16="http://schemas.microsoft.com/office/drawing/2014/main" id="{A378C717-B3FD-4F50-92AD-EEC0B1243F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4" y="2030"/>
                <a:ext cx="48" cy="3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26" name="Oval 28">
                <a:extLst>
                  <a:ext uri="{FF2B5EF4-FFF2-40B4-BE49-F238E27FC236}">
                    <a16:creationId xmlns:a16="http://schemas.microsoft.com/office/drawing/2014/main" id="{0CBAAA39-7BB5-4626-B7F5-E8757FE78E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63" y="1533"/>
                <a:ext cx="48" cy="3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27" name="Oval 29">
                <a:extLst>
                  <a:ext uri="{FF2B5EF4-FFF2-40B4-BE49-F238E27FC236}">
                    <a16:creationId xmlns:a16="http://schemas.microsoft.com/office/drawing/2014/main" id="{92B1DA97-DBFD-4FC8-920F-B045ADEEE3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5" y="1544"/>
                <a:ext cx="48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28" name="Oval 30">
                <a:extLst>
                  <a:ext uri="{FF2B5EF4-FFF2-40B4-BE49-F238E27FC236}">
                    <a16:creationId xmlns:a16="http://schemas.microsoft.com/office/drawing/2014/main" id="{FEFD089E-0819-4F2D-9044-605FCD3A35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62" y="1677"/>
                <a:ext cx="49" cy="3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29" name="Oval 31">
                <a:extLst>
                  <a:ext uri="{FF2B5EF4-FFF2-40B4-BE49-F238E27FC236}">
                    <a16:creationId xmlns:a16="http://schemas.microsoft.com/office/drawing/2014/main" id="{AD3B6D67-794C-47A2-8851-609C06218D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63" y="1392"/>
                <a:ext cx="48" cy="3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30" name="Oval 32">
                <a:extLst>
                  <a:ext uri="{FF2B5EF4-FFF2-40B4-BE49-F238E27FC236}">
                    <a16:creationId xmlns:a16="http://schemas.microsoft.com/office/drawing/2014/main" id="{B3862844-B10F-4FDA-A32B-C68F7D3FF0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9" y="1437"/>
                <a:ext cx="48" cy="39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31" name="Oval 33">
                <a:extLst>
                  <a:ext uri="{FF2B5EF4-FFF2-40B4-BE49-F238E27FC236}">
                    <a16:creationId xmlns:a16="http://schemas.microsoft.com/office/drawing/2014/main" id="{68EEE3AC-33D4-4C0B-B595-A5CB70CE34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4734" y="1846"/>
                <a:ext cx="48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32" name="Line 34">
                <a:extLst>
                  <a:ext uri="{FF2B5EF4-FFF2-40B4-BE49-F238E27FC236}">
                    <a16:creationId xmlns:a16="http://schemas.microsoft.com/office/drawing/2014/main" id="{73BFC115-AF8F-46E0-B3AD-E87AD709F9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76" y="1286"/>
                <a:ext cx="44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nl-BE"/>
              </a:p>
            </p:txBody>
          </p:sp>
          <p:sp>
            <p:nvSpPr>
              <p:cNvPr id="33833" name="Oval 35">
                <a:extLst>
                  <a:ext uri="{FF2B5EF4-FFF2-40B4-BE49-F238E27FC236}">
                    <a16:creationId xmlns:a16="http://schemas.microsoft.com/office/drawing/2014/main" id="{1C88EF81-E80A-4F40-B633-D524F37A4C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12" y="133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34" name="Oval 36">
                <a:extLst>
                  <a:ext uri="{FF2B5EF4-FFF2-40B4-BE49-F238E27FC236}">
                    <a16:creationId xmlns:a16="http://schemas.microsoft.com/office/drawing/2014/main" id="{0C47702B-7CA1-4BE6-A768-E7104AB55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16" y="1430"/>
                <a:ext cx="48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35" name="Oval 37">
                <a:extLst>
                  <a:ext uri="{FF2B5EF4-FFF2-40B4-BE49-F238E27FC236}">
                    <a16:creationId xmlns:a16="http://schemas.microsoft.com/office/drawing/2014/main" id="{03C4D77B-C84F-4B64-8FAF-CA5C031C7B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60" y="1718"/>
                <a:ext cx="48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36" name="Oval 38">
                <a:extLst>
                  <a:ext uri="{FF2B5EF4-FFF2-40B4-BE49-F238E27FC236}">
                    <a16:creationId xmlns:a16="http://schemas.microsoft.com/office/drawing/2014/main" id="{1E5EFBC0-A67C-41D7-AA08-7D4983310C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72" y="1334"/>
                <a:ext cx="48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37" name="Oval 39">
                <a:extLst>
                  <a:ext uri="{FF2B5EF4-FFF2-40B4-BE49-F238E27FC236}">
                    <a16:creationId xmlns:a16="http://schemas.microsoft.com/office/drawing/2014/main" id="{DA813823-96B6-4396-BE9E-52766C6C11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16" y="1334"/>
                <a:ext cx="48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38" name="Oval 40">
                <a:extLst>
                  <a:ext uri="{FF2B5EF4-FFF2-40B4-BE49-F238E27FC236}">
                    <a16:creationId xmlns:a16="http://schemas.microsoft.com/office/drawing/2014/main" id="{8F89143B-ED49-4492-BB3E-0A26B16D97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72" y="1574"/>
                <a:ext cx="48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39" name="Oval 41">
                <a:extLst>
                  <a:ext uri="{FF2B5EF4-FFF2-40B4-BE49-F238E27FC236}">
                    <a16:creationId xmlns:a16="http://schemas.microsoft.com/office/drawing/2014/main" id="{014450AF-9D3C-4CF1-9C7A-C1A3B88A9F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24" y="2054"/>
                <a:ext cx="48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40" name="Oval 42">
                <a:extLst>
                  <a:ext uri="{FF2B5EF4-FFF2-40B4-BE49-F238E27FC236}">
                    <a16:creationId xmlns:a16="http://schemas.microsoft.com/office/drawing/2014/main" id="{22603139-6B46-4C44-82B9-1672E1DD2F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68" y="1910"/>
                <a:ext cx="48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</p:grpSp>
        <p:sp>
          <p:nvSpPr>
            <p:cNvPr id="33806" name="Text Box 43">
              <a:extLst>
                <a:ext uri="{FF2B5EF4-FFF2-40B4-BE49-F238E27FC236}">
                  <a16:creationId xmlns:a16="http://schemas.microsoft.com/office/drawing/2014/main" id="{58B0BF6B-C8B4-49A5-AD67-CD28555394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92" y="1696"/>
              <a:ext cx="190" cy="1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lnSpc>
                  <a:spcPts val="2500"/>
                </a:lnSpc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 sz="14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algn="l" eaLnBrk="0" hangingPunct="0">
                <a:lnSpc>
                  <a:spcPts val="2500"/>
                </a:lnSpc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r" eaLnBrk="1" hangingPunct="1">
                <a:lnSpc>
                  <a:spcPct val="100000"/>
                </a:lnSpc>
                <a:buClrTx/>
                <a:buFontTx/>
                <a:buNone/>
              </a:pPr>
              <a:r>
                <a:rPr lang="en-GB" altLang="nl-NL" dirty="0">
                  <a:latin typeface="+mn-lt"/>
                </a:rPr>
                <a:t>Air</a:t>
              </a:r>
            </a:p>
          </p:txBody>
        </p:sp>
        <p:sp>
          <p:nvSpPr>
            <p:cNvPr id="33807" name="Line 44">
              <a:extLst>
                <a:ext uri="{FF2B5EF4-FFF2-40B4-BE49-F238E27FC236}">
                  <a16:creationId xmlns:a16="http://schemas.microsoft.com/office/drawing/2014/main" id="{FDD40397-78BA-47B2-A7F5-85D8A63BD7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20" y="1804"/>
              <a:ext cx="144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BE"/>
            </a:p>
          </p:txBody>
        </p:sp>
        <p:sp>
          <p:nvSpPr>
            <p:cNvPr id="33808" name="Line 45">
              <a:extLst>
                <a:ext uri="{FF2B5EF4-FFF2-40B4-BE49-F238E27FC236}">
                  <a16:creationId xmlns:a16="http://schemas.microsoft.com/office/drawing/2014/main" id="{1F328017-E2F3-461F-BB9F-0333168B007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664" y="1660"/>
              <a:ext cx="0" cy="144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BE"/>
            </a:p>
          </p:txBody>
        </p:sp>
      </p:grp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6F713A4-5808-3D49-08F8-6BD17B4EE7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8062" y="839787"/>
            <a:ext cx="11603566" cy="437800"/>
          </a:xfrm>
        </p:spPr>
        <p:txBody>
          <a:bodyPr>
            <a:noAutofit/>
          </a:bodyPr>
          <a:lstStyle/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sz="2800" dirty="0"/>
              <a:t>Aeration/reaction – 2 hours</a:t>
            </a:r>
            <a:endParaRPr lang="nl-BE" sz="2800" dirty="0">
              <a:solidFill>
                <a:srgbClr val="FF0000"/>
              </a:solidFill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800" dirty="0"/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800" dirty="0"/>
          </a:p>
          <a:p>
            <a:pPr marL="60748" indent="0">
              <a:spcAft>
                <a:spcPts val="422"/>
              </a:spcAft>
              <a:buNone/>
            </a:pPr>
            <a:r>
              <a:rPr lang="nl-BE" sz="2800" dirty="0">
                <a:sym typeface="Wingdings" panose="05000000000000000000" pitchFamily="2" charset="2"/>
              </a:rPr>
              <a:t>     </a:t>
            </a: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800" dirty="0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F0F4A125-A25A-27AE-C7D0-ED20FB5E1A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713" y="177188"/>
            <a:ext cx="11043450" cy="607284"/>
          </a:xfrm>
        </p:spPr>
        <p:txBody>
          <a:bodyPr/>
          <a:lstStyle/>
          <a:p>
            <a:r>
              <a:rPr lang="nl-BE" dirty="0"/>
              <a:t>Batch-</a:t>
            </a:r>
            <a:r>
              <a:rPr lang="nl-BE" dirty="0" err="1"/>
              <a:t>wise</a:t>
            </a:r>
            <a:r>
              <a:rPr lang="nl-BE" dirty="0"/>
              <a:t> </a:t>
            </a:r>
            <a:r>
              <a:rPr lang="nl-BE" dirty="0" err="1"/>
              <a:t>operation</a:t>
            </a:r>
            <a:r>
              <a:rPr lang="nl-BE" dirty="0"/>
              <a:t> – </a:t>
            </a:r>
            <a:r>
              <a:rPr lang="nl-BE" dirty="0" err="1"/>
              <a:t>laB</a:t>
            </a:r>
            <a:r>
              <a:rPr lang="nl-BE" dirty="0"/>
              <a:t> </a:t>
            </a:r>
          </a:p>
        </p:txBody>
      </p:sp>
      <p:sp>
        <p:nvSpPr>
          <p:cNvPr id="2" name="TextBox 48">
            <a:extLst>
              <a:ext uri="{FF2B5EF4-FFF2-40B4-BE49-F238E27FC236}">
                <a16:creationId xmlns:a16="http://schemas.microsoft.com/office/drawing/2014/main" id="{9E56BD82-E877-09ED-92AA-5C62474975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8664" y="2426355"/>
            <a:ext cx="56025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lnSpc>
                <a:spcPts val="2500"/>
              </a:lnSpc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algn="l" eaLnBrk="0" hangingPunct="0">
              <a:lnSpc>
                <a:spcPts val="2500"/>
              </a:lnSpc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en-GB" altLang="nl-NL" sz="2400" dirty="0">
                <a:latin typeface="+mn-lt"/>
              </a:rPr>
              <a:t>Growth on storage polymers (PHA)</a:t>
            </a:r>
            <a:endParaRPr lang="nl-NL" altLang="nl-NL" sz="2400" dirty="0">
              <a:latin typeface="+mn-lt"/>
            </a:endParaRPr>
          </a:p>
        </p:txBody>
      </p:sp>
      <p:sp>
        <p:nvSpPr>
          <p:cNvPr id="3" name="Right Arrow 45">
            <a:extLst>
              <a:ext uri="{FF2B5EF4-FFF2-40B4-BE49-F238E27FC236}">
                <a16:creationId xmlns:a16="http://schemas.microsoft.com/office/drawing/2014/main" id="{D64A1CA8-53D2-C02C-EFD2-586E3B7026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08601" y="2524125"/>
            <a:ext cx="500063" cy="261938"/>
          </a:xfrm>
          <a:prstGeom prst="rightArrow">
            <a:avLst>
              <a:gd name="adj1" fmla="val 50000"/>
              <a:gd name="adj2" fmla="val 49955"/>
            </a:avLst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algn="l" eaLnBrk="0" hangingPunct="0">
              <a:lnSpc>
                <a:spcPts val="2500"/>
              </a:lnSpc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algn="l" eaLnBrk="0" hangingPunct="0">
              <a:lnSpc>
                <a:spcPts val="2500"/>
              </a:lnSpc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buClrTx/>
              <a:buFontTx/>
              <a:buNone/>
            </a:pPr>
            <a:endParaRPr lang="nl-NL" altLang="nl-NL" sz="2200"/>
          </a:p>
        </p:txBody>
      </p:sp>
    </p:spTree>
    <p:extLst>
      <p:ext uri="{BB962C8B-B14F-4D97-AF65-F5344CB8AC3E}">
        <p14:creationId xmlns:p14="http://schemas.microsoft.com/office/powerpoint/2010/main" val="2147954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600"/>
    </mc:Choice>
    <mc:Fallback xmlns="">
      <p:transition spd="slow" advTm="1160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F8532B-CE15-EA6C-166D-07BDF92CA7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Group 6">
            <a:extLst>
              <a:ext uri="{FF2B5EF4-FFF2-40B4-BE49-F238E27FC236}">
                <a16:creationId xmlns:a16="http://schemas.microsoft.com/office/drawing/2014/main" id="{6CE6B823-1FC9-C540-E741-5878DACDDCFB}"/>
              </a:ext>
            </a:extLst>
          </p:cNvPr>
          <p:cNvGrpSpPr>
            <a:grpSpLocks/>
          </p:cNvGrpSpPr>
          <p:nvPr/>
        </p:nvGrpSpPr>
        <p:grpSpPr bwMode="auto">
          <a:xfrm>
            <a:off x="3403687" y="1744097"/>
            <a:ext cx="1558262" cy="3206564"/>
            <a:chOff x="4304" y="706"/>
            <a:chExt cx="595" cy="1119"/>
          </a:xfrm>
        </p:grpSpPr>
        <p:grpSp>
          <p:nvGrpSpPr>
            <p:cNvPr id="33805" name="Group 8">
              <a:extLst>
                <a:ext uri="{FF2B5EF4-FFF2-40B4-BE49-F238E27FC236}">
                  <a16:creationId xmlns:a16="http://schemas.microsoft.com/office/drawing/2014/main" id="{66574896-9617-222E-90B5-034DBD6EDB2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18" y="706"/>
              <a:ext cx="481" cy="996"/>
              <a:chOff x="4428" y="1046"/>
              <a:chExt cx="561" cy="1090"/>
            </a:xfrm>
          </p:grpSpPr>
          <p:sp>
            <p:nvSpPr>
              <p:cNvPr id="12" name="Rectangle 9">
                <a:extLst>
                  <a:ext uri="{FF2B5EF4-FFF2-40B4-BE49-F238E27FC236}">
                    <a16:creationId xmlns:a16="http://schemas.microsoft.com/office/drawing/2014/main" id="{59A6CEBA-B2B9-A44F-CDF7-5CDEEED988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8" y="1046"/>
                <a:ext cx="561" cy="58"/>
              </a:xfrm>
              <a:prstGeom prst="rect">
                <a:avLst/>
              </a:prstGeom>
              <a:gradFill rotWithShape="0">
                <a:gsLst>
                  <a:gs pos="0">
                    <a:schemeClr val="bg1">
                      <a:gamma/>
                      <a:shade val="8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86275"/>
                      <a:invGamma/>
                    </a:schemeClr>
                  </a:gs>
                </a:gsLst>
                <a:lin ang="0" scaled="1"/>
              </a:gra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nl-NL"/>
              </a:p>
            </p:txBody>
          </p:sp>
          <p:sp>
            <p:nvSpPr>
              <p:cNvPr id="13" name="Rectangle 10">
                <a:extLst>
                  <a:ext uri="{FF2B5EF4-FFF2-40B4-BE49-F238E27FC236}">
                    <a16:creationId xmlns:a16="http://schemas.microsoft.com/office/drawing/2014/main" id="{9B746EA2-4372-3C6B-0963-5719E856D4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9" y="1104"/>
                <a:ext cx="468" cy="1032"/>
              </a:xfrm>
              <a:prstGeom prst="rect">
                <a:avLst/>
              </a:prstGeom>
              <a:gradFill rotWithShape="0">
                <a:gsLst>
                  <a:gs pos="0">
                    <a:schemeClr val="bg1">
                      <a:gamma/>
                      <a:shade val="8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86275"/>
                      <a:invGamma/>
                    </a:schemeClr>
                  </a:gs>
                </a:gsLst>
                <a:lin ang="0" scaled="1"/>
              </a:gra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nl-NL"/>
              </a:p>
            </p:txBody>
          </p:sp>
          <p:sp>
            <p:nvSpPr>
              <p:cNvPr id="14" name="Rectangle 11">
                <a:extLst>
                  <a:ext uri="{FF2B5EF4-FFF2-40B4-BE49-F238E27FC236}">
                    <a16:creationId xmlns:a16="http://schemas.microsoft.com/office/drawing/2014/main" id="{9E622DC8-ABA9-A5BD-A524-125F919143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76" y="1288"/>
                <a:ext cx="446" cy="814"/>
              </a:xfrm>
              <a:prstGeom prst="rect">
                <a:avLst/>
              </a:prstGeom>
              <a:gradFill rotWithShape="0">
                <a:gsLst>
                  <a:gs pos="0">
                    <a:srgbClr val="99CCFF"/>
                  </a:gs>
                  <a:gs pos="50000">
                    <a:schemeClr val="bg1"/>
                  </a:gs>
                  <a:gs pos="100000">
                    <a:srgbClr val="99CCFF"/>
                  </a:gs>
                </a:gsLst>
                <a:lin ang="0" scaled="1"/>
              </a:gradFill>
              <a:ln w="9525">
                <a:solidFill>
                  <a:srgbClr val="CCEC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nl-NL"/>
              </a:p>
            </p:txBody>
          </p:sp>
          <p:sp>
            <p:nvSpPr>
              <p:cNvPr id="33812" name="AutoShape 12">
                <a:extLst>
                  <a:ext uri="{FF2B5EF4-FFF2-40B4-BE49-F238E27FC236}">
                    <a16:creationId xmlns:a16="http://schemas.microsoft.com/office/drawing/2014/main" id="{D6C77EEF-1698-0096-606F-DF84A6AEB3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10714785">
                <a:off x="4831" y="1224"/>
                <a:ext cx="80" cy="58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grpSp>
            <p:nvGrpSpPr>
              <p:cNvPr id="33813" name="Group 13">
                <a:extLst>
                  <a:ext uri="{FF2B5EF4-FFF2-40B4-BE49-F238E27FC236}">
                    <a16:creationId xmlns:a16="http://schemas.microsoft.com/office/drawing/2014/main" id="{98252B9B-6844-8960-9813-DD845B9493D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18" y="1331"/>
                <a:ext cx="119" cy="29"/>
                <a:chOff x="1728" y="2496"/>
                <a:chExt cx="144" cy="24"/>
              </a:xfrm>
            </p:grpSpPr>
            <p:sp>
              <p:nvSpPr>
                <p:cNvPr id="33841" name="Line 14">
                  <a:extLst>
                    <a:ext uri="{FF2B5EF4-FFF2-40B4-BE49-F238E27FC236}">
                      <a16:creationId xmlns:a16="http://schemas.microsoft.com/office/drawing/2014/main" id="{403603CF-3F9F-2740-F388-C7E0A9A1FEB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728" y="2496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nl-BE"/>
                </a:p>
              </p:txBody>
            </p:sp>
            <p:sp>
              <p:nvSpPr>
                <p:cNvPr id="33842" name="Line 15">
                  <a:extLst>
                    <a:ext uri="{FF2B5EF4-FFF2-40B4-BE49-F238E27FC236}">
                      <a16:creationId xmlns:a16="http://schemas.microsoft.com/office/drawing/2014/main" id="{1874DF73-6B1A-B726-3BEC-092AD366A2D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752" y="2520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nl-BE"/>
                </a:p>
              </p:txBody>
            </p:sp>
          </p:grpSp>
          <p:sp>
            <p:nvSpPr>
              <p:cNvPr id="33814" name="Rectangle 16">
                <a:extLst>
                  <a:ext uri="{FF2B5EF4-FFF2-40B4-BE49-F238E27FC236}">
                    <a16:creationId xmlns:a16="http://schemas.microsoft.com/office/drawing/2014/main" id="{A3829752-D040-12FF-7531-40AC1DC5B1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8" y="1286"/>
                <a:ext cx="462" cy="833"/>
              </a:xfrm>
              <a:prstGeom prst="rect">
                <a:avLst/>
              </a:prstGeom>
              <a:gradFill rotWithShape="0">
                <a:gsLst>
                  <a:gs pos="0">
                    <a:srgbClr val="755701"/>
                  </a:gs>
                  <a:gs pos="50000">
                    <a:srgbClr val="FDBC03"/>
                  </a:gs>
                  <a:gs pos="100000">
                    <a:srgbClr val="755701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15" name="Oval 17">
                <a:extLst>
                  <a:ext uri="{FF2B5EF4-FFF2-40B4-BE49-F238E27FC236}">
                    <a16:creationId xmlns:a16="http://schemas.microsoft.com/office/drawing/2014/main" id="{FA482F94-4087-D88E-316E-D7BE089C69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50" y="1667"/>
                <a:ext cx="48" cy="3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16" name="Oval 18">
                <a:extLst>
                  <a:ext uri="{FF2B5EF4-FFF2-40B4-BE49-F238E27FC236}">
                    <a16:creationId xmlns:a16="http://schemas.microsoft.com/office/drawing/2014/main" id="{BBDFFB66-B86B-AEA8-2283-F4B76BED65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62" y="1773"/>
                <a:ext cx="49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17" name="Oval 19">
                <a:extLst>
                  <a:ext uri="{FF2B5EF4-FFF2-40B4-BE49-F238E27FC236}">
                    <a16:creationId xmlns:a16="http://schemas.microsoft.com/office/drawing/2014/main" id="{2F86D9C4-3E89-D54B-AB3D-A2A19B55A6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01" y="1917"/>
                <a:ext cx="49" cy="39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18" name="Oval 20">
                <a:extLst>
                  <a:ext uri="{FF2B5EF4-FFF2-40B4-BE49-F238E27FC236}">
                    <a16:creationId xmlns:a16="http://schemas.microsoft.com/office/drawing/2014/main" id="{D303A68B-E247-CB72-EE62-0F6007C7F8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37" y="1832"/>
                <a:ext cx="48" cy="39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19" name="Oval 21">
                <a:extLst>
                  <a:ext uri="{FF2B5EF4-FFF2-40B4-BE49-F238E27FC236}">
                    <a16:creationId xmlns:a16="http://schemas.microsoft.com/office/drawing/2014/main" id="{84D6F599-5DB0-C102-3061-F85042FDC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5" y="1928"/>
                <a:ext cx="48" cy="39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20" name="Oval 22">
                <a:extLst>
                  <a:ext uri="{FF2B5EF4-FFF2-40B4-BE49-F238E27FC236}">
                    <a16:creationId xmlns:a16="http://schemas.microsoft.com/office/drawing/2014/main" id="{4E1B279A-8B58-B788-2EB0-D382F480DD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66" y="1999"/>
                <a:ext cx="48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21" name="Oval 23">
                <a:extLst>
                  <a:ext uri="{FF2B5EF4-FFF2-40B4-BE49-F238E27FC236}">
                    <a16:creationId xmlns:a16="http://schemas.microsoft.com/office/drawing/2014/main" id="{2D3DA0FF-91C1-921C-FDCF-3E1587D7A0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2" y="1635"/>
                <a:ext cx="48" cy="3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22" name="Oval 24">
                <a:extLst>
                  <a:ext uri="{FF2B5EF4-FFF2-40B4-BE49-F238E27FC236}">
                    <a16:creationId xmlns:a16="http://schemas.microsoft.com/office/drawing/2014/main" id="{F7B6C8CD-36B4-0734-DA2F-72CF70B715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54" y="2062"/>
                <a:ext cx="48" cy="3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23" name="Oval 25">
                <a:extLst>
                  <a:ext uri="{FF2B5EF4-FFF2-40B4-BE49-F238E27FC236}">
                    <a16:creationId xmlns:a16="http://schemas.microsoft.com/office/drawing/2014/main" id="{5218377F-0C8A-C10D-222D-1990D83D04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9" y="1769"/>
                <a:ext cx="48" cy="3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en-GB" altLang="nl-NL" sz="2200"/>
              </a:p>
            </p:txBody>
          </p:sp>
          <p:sp>
            <p:nvSpPr>
              <p:cNvPr id="33824" name="Oval 26">
                <a:extLst>
                  <a:ext uri="{FF2B5EF4-FFF2-40B4-BE49-F238E27FC236}">
                    <a16:creationId xmlns:a16="http://schemas.microsoft.com/office/drawing/2014/main" id="{DF7E2845-B688-A521-AFA9-971E69787A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9" y="1743"/>
                <a:ext cx="48" cy="3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25" name="Oval 27">
                <a:extLst>
                  <a:ext uri="{FF2B5EF4-FFF2-40B4-BE49-F238E27FC236}">
                    <a16:creationId xmlns:a16="http://schemas.microsoft.com/office/drawing/2014/main" id="{A898770E-4220-7012-72B3-4E32FE09C2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4" y="2030"/>
                <a:ext cx="48" cy="3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26" name="Oval 28">
                <a:extLst>
                  <a:ext uri="{FF2B5EF4-FFF2-40B4-BE49-F238E27FC236}">
                    <a16:creationId xmlns:a16="http://schemas.microsoft.com/office/drawing/2014/main" id="{985FE62D-4938-05F8-1BDA-6799AFAD63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63" y="1533"/>
                <a:ext cx="48" cy="3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27" name="Oval 29">
                <a:extLst>
                  <a:ext uri="{FF2B5EF4-FFF2-40B4-BE49-F238E27FC236}">
                    <a16:creationId xmlns:a16="http://schemas.microsoft.com/office/drawing/2014/main" id="{4ACC72B5-13E2-3F61-A871-4D52527064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5" y="1544"/>
                <a:ext cx="48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28" name="Oval 30">
                <a:extLst>
                  <a:ext uri="{FF2B5EF4-FFF2-40B4-BE49-F238E27FC236}">
                    <a16:creationId xmlns:a16="http://schemas.microsoft.com/office/drawing/2014/main" id="{51FE8B67-7A95-ABCC-9CB0-DCB2837252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62" y="1677"/>
                <a:ext cx="49" cy="3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29" name="Oval 31">
                <a:extLst>
                  <a:ext uri="{FF2B5EF4-FFF2-40B4-BE49-F238E27FC236}">
                    <a16:creationId xmlns:a16="http://schemas.microsoft.com/office/drawing/2014/main" id="{A337BFAB-A99A-5F80-4F81-712480A2A7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63" y="1392"/>
                <a:ext cx="48" cy="3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30" name="Oval 32">
                <a:extLst>
                  <a:ext uri="{FF2B5EF4-FFF2-40B4-BE49-F238E27FC236}">
                    <a16:creationId xmlns:a16="http://schemas.microsoft.com/office/drawing/2014/main" id="{3B49BC30-AEB8-A0E8-E28F-5FC79BD69A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9" y="1437"/>
                <a:ext cx="48" cy="39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31" name="Oval 33">
                <a:extLst>
                  <a:ext uri="{FF2B5EF4-FFF2-40B4-BE49-F238E27FC236}">
                    <a16:creationId xmlns:a16="http://schemas.microsoft.com/office/drawing/2014/main" id="{5EB3FB38-0C60-EAE0-CACF-A4CB0A1D85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4734" y="1846"/>
                <a:ext cx="48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32" name="Line 34">
                <a:extLst>
                  <a:ext uri="{FF2B5EF4-FFF2-40B4-BE49-F238E27FC236}">
                    <a16:creationId xmlns:a16="http://schemas.microsoft.com/office/drawing/2014/main" id="{C962011D-72C8-C0BF-8606-6BFCCE912E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76" y="1286"/>
                <a:ext cx="44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nl-BE"/>
              </a:p>
            </p:txBody>
          </p:sp>
          <p:sp>
            <p:nvSpPr>
              <p:cNvPr id="33833" name="Oval 35">
                <a:extLst>
                  <a:ext uri="{FF2B5EF4-FFF2-40B4-BE49-F238E27FC236}">
                    <a16:creationId xmlns:a16="http://schemas.microsoft.com/office/drawing/2014/main" id="{68B4BFEF-D471-0511-C27A-10B0ED8494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12" y="133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34" name="Oval 36">
                <a:extLst>
                  <a:ext uri="{FF2B5EF4-FFF2-40B4-BE49-F238E27FC236}">
                    <a16:creationId xmlns:a16="http://schemas.microsoft.com/office/drawing/2014/main" id="{A1358600-FC5E-7A7A-79AE-1989893089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16" y="1430"/>
                <a:ext cx="48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35" name="Oval 37">
                <a:extLst>
                  <a:ext uri="{FF2B5EF4-FFF2-40B4-BE49-F238E27FC236}">
                    <a16:creationId xmlns:a16="http://schemas.microsoft.com/office/drawing/2014/main" id="{6A6FE8F6-319D-AEEC-23AA-F7D4898EF3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60" y="1718"/>
                <a:ext cx="48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36" name="Oval 38">
                <a:extLst>
                  <a:ext uri="{FF2B5EF4-FFF2-40B4-BE49-F238E27FC236}">
                    <a16:creationId xmlns:a16="http://schemas.microsoft.com/office/drawing/2014/main" id="{394B6064-E14D-FD58-26BE-FD6187D53B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72" y="1334"/>
                <a:ext cx="48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37" name="Oval 39">
                <a:extLst>
                  <a:ext uri="{FF2B5EF4-FFF2-40B4-BE49-F238E27FC236}">
                    <a16:creationId xmlns:a16="http://schemas.microsoft.com/office/drawing/2014/main" id="{38448B58-A25A-0FAF-2680-3F468D793E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16" y="1334"/>
                <a:ext cx="48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38" name="Oval 40">
                <a:extLst>
                  <a:ext uri="{FF2B5EF4-FFF2-40B4-BE49-F238E27FC236}">
                    <a16:creationId xmlns:a16="http://schemas.microsoft.com/office/drawing/2014/main" id="{B62862CC-3B7E-FE14-2B42-A93E1BD4D9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72" y="1574"/>
                <a:ext cx="48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39" name="Oval 41">
                <a:extLst>
                  <a:ext uri="{FF2B5EF4-FFF2-40B4-BE49-F238E27FC236}">
                    <a16:creationId xmlns:a16="http://schemas.microsoft.com/office/drawing/2014/main" id="{348D1DD5-A972-BE3E-2305-1E36DD64B0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24" y="2054"/>
                <a:ext cx="48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40" name="Oval 42">
                <a:extLst>
                  <a:ext uri="{FF2B5EF4-FFF2-40B4-BE49-F238E27FC236}">
                    <a16:creationId xmlns:a16="http://schemas.microsoft.com/office/drawing/2014/main" id="{BF94D8D5-7BA9-7FE7-54F4-4BE7C154E4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68" y="1910"/>
                <a:ext cx="48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</p:grpSp>
        <p:sp>
          <p:nvSpPr>
            <p:cNvPr id="33806" name="Text Box 43">
              <a:extLst>
                <a:ext uri="{FF2B5EF4-FFF2-40B4-BE49-F238E27FC236}">
                  <a16:creationId xmlns:a16="http://schemas.microsoft.com/office/drawing/2014/main" id="{F1AAC153-7328-84F4-CFBE-051C483FC7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04" y="1696"/>
              <a:ext cx="178" cy="1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lnSpc>
                  <a:spcPts val="2500"/>
                </a:lnSpc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 sz="14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algn="l" eaLnBrk="0" hangingPunct="0">
                <a:lnSpc>
                  <a:spcPts val="2500"/>
                </a:lnSpc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r" eaLnBrk="1" hangingPunct="1">
                <a:lnSpc>
                  <a:spcPct val="100000"/>
                </a:lnSpc>
                <a:buClrTx/>
                <a:buFontTx/>
                <a:buNone/>
              </a:pPr>
              <a:r>
                <a:rPr lang="en-GB" altLang="nl-NL" sz="1800" dirty="0">
                  <a:latin typeface="+mn-lt"/>
                </a:rPr>
                <a:t>Air</a:t>
              </a:r>
            </a:p>
          </p:txBody>
        </p:sp>
        <p:sp>
          <p:nvSpPr>
            <p:cNvPr id="33807" name="Line 44">
              <a:extLst>
                <a:ext uri="{FF2B5EF4-FFF2-40B4-BE49-F238E27FC236}">
                  <a16:creationId xmlns:a16="http://schemas.microsoft.com/office/drawing/2014/main" id="{84F361A4-DD90-C1D0-A326-B954052792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20" y="1804"/>
              <a:ext cx="144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BE"/>
            </a:p>
          </p:txBody>
        </p:sp>
        <p:sp>
          <p:nvSpPr>
            <p:cNvPr id="33808" name="Line 45">
              <a:extLst>
                <a:ext uri="{FF2B5EF4-FFF2-40B4-BE49-F238E27FC236}">
                  <a16:creationId xmlns:a16="http://schemas.microsoft.com/office/drawing/2014/main" id="{1E59A54C-E005-E930-73DB-9F4CCA65DD9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664" y="1660"/>
              <a:ext cx="0" cy="144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BE"/>
            </a:p>
          </p:txBody>
        </p:sp>
      </p:grp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8FCD477-6B1E-3713-0AC5-BD25EE0B49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8062" y="839787"/>
            <a:ext cx="11603566" cy="437800"/>
          </a:xfrm>
        </p:spPr>
        <p:txBody>
          <a:bodyPr>
            <a:noAutofit/>
          </a:bodyPr>
          <a:lstStyle/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sz="2800" dirty="0"/>
              <a:t>Aeration/reaction – 2 hours</a:t>
            </a:r>
            <a:endParaRPr lang="nl-BE" sz="2800" dirty="0">
              <a:solidFill>
                <a:srgbClr val="FF0000"/>
              </a:solidFill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800" dirty="0"/>
          </a:p>
          <a:p>
            <a:pPr marL="60748" indent="0">
              <a:spcAft>
                <a:spcPts val="422"/>
              </a:spcAft>
              <a:buNone/>
            </a:pPr>
            <a:r>
              <a:rPr lang="nl-BE" sz="2800" dirty="0">
                <a:sym typeface="Wingdings" panose="05000000000000000000" pitchFamily="2" charset="2"/>
              </a:rPr>
              <a:t>     </a:t>
            </a: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800" dirty="0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E068D283-AD3B-E4FA-7D05-AE4B0488E9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713" y="177188"/>
            <a:ext cx="11043450" cy="607284"/>
          </a:xfrm>
        </p:spPr>
        <p:txBody>
          <a:bodyPr/>
          <a:lstStyle/>
          <a:p>
            <a:r>
              <a:rPr lang="nl-BE" dirty="0"/>
              <a:t>Batch-</a:t>
            </a:r>
            <a:r>
              <a:rPr lang="nl-BE" dirty="0" err="1"/>
              <a:t>wise</a:t>
            </a:r>
            <a:r>
              <a:rPr lang="nl-BE" dirty="0"/>
              <a:t> </a:t>
            </a:r>
            <a:r>
              <a:rPr lang="nl-BE" dirty="0" err="1"/>
              <a:t>operation</a:t>
            </a:r>
            <a:r>
              <a:rPr lang="nl-BE" dirty="0"/>
              <a:t> – </a:t>
            </a:r>
            <a:r>
              <a:rPr lang="nl-BE" dirty="0" err="1"/>
              <a:t>laB</a:t>
            </a:r>
            <a:r>
              <a:rPr lang="nl-BE" dirty="0"/>
              <a:t> </a:t>
            </a:r>
          </a:p>
        </p:txBody>
      </p:sp>
      <p:sp>
        <p:nvSpPr>
          <p:cNvPr id="8" name="TextBox 48">
            <a:extLst>
              <a:ext uri="{FF2B5EF4-FFF2-40B4-BE49-F238E27FC236}">
                <a16:creationId xmlns:a16="http://schemas.microsoft.com/office/drawing/2014/main" id="{5F036B7F-6E92-8B6A-90D9-CDF3115C49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8664" y="2426355"/>
            <a:ext cx="56025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lnSpc>
                <a:spcPts val="2500"/>
              </a:lnSpc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algn="l" eaLnBrk="0" hangingPunct="0">
              <a:lnSpc>
                <a:spcPts val="2500"/>
              </a:lnSpc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en-GB" altLang="nl-NL" sz="2400" dirty="0">
                <a:latin typeface="+mn-lt"/>
              </a:rPr>
              <a:t>Growth on storage polymers (PHA)</a:t>
            </a:r>
            <a:endParaRPr lang="nl-NL" altLang="nl-NL" sz="2400" dirty="0">
              <a:latin typeface="+mn-lt"/>
            </a:endParaRPr>
          </a:p>
        </p:txBody>
      </p:sp>
      <p:sp>
        <p:nvSpPr>
          <p:cNvPr id="9" name="TextBox 68">
            <a:extLst>
              <a:ext uri="{FF2B5EF4-FFF2-40B4-BE49-F238E27FC236}">
                <a16:creationId xmlns:a16="http://schemas.microsoft.com/office/drawing/2014/main" id="{4ADFD10B-770C-DBD7-9536-F70870EB5F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38825" y="2989917"/>
            <a:ext cx="42179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lnSpc>
                <a:spcPts val="2500"/>
              </a:lnSpc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algn="l" eaLnBrk="0" hangingPunct="0">
              <a:lnSpc>
                <a:spcPts val="2500"/>
              </a:lnSpc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en-GB" altLang="nl-NL" sz="2400">
                <a:latin typeface="+mn-lt"/>
              </a:rPr>
              <a:t>Nitrification (outside)</a:t>
            </a:r>
            <a:endParaRPr lang="nl-NL" altLang="nl-NL" sz="2400">
              <a:latin typeface="+mn-lt"/>
            </a:endParaRPr>
          </a:p>
        </p:txBody>
      </p:sp>
      <p:sp>
        <p:nvSpPr>
          <p:cNvPr id="15" name="Right Arrow 45">
            <a:extLst>
              <a:ext uri="{FF2B5EF4-FFF2-40B4-BE49-F238E27FC236}">
                <a16:creationId xmlns:a16="http://schemas.microsoft.com/office/drawing/2014/main" id="{F623931A-F8C4-725D-94E0-C305331CE5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08601" y="2524125"/>
            <a:ext cx="500063" cy="261938"/>
          </a:xfrm>
          <a:prstGeom prst="rightArrow">
            <a:avLst>
              <a:gd name="adj1" fmla="val 50000"/>
              <a:gd name="adj2" fmla="val 49955"/>
            </a:avLst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algn="l" eaLnBrk="0" hangingPunct="0">
              <a:lnSpc>
                <a:spcPts val="2500"/>
              </a:lnSpc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algn="l" eaLnBrk="0" hangingPunct="0">
              <a:lnSpc>
                <a:spcPts val="2500"/>
              </a:lnSpc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buClrTx/>
              <a:buFontTx/>
              <a:buNone/>
            </a:pPr>
            <a:endParaRPr lang="nl-NL" altLang="nl-NL" sz="2200"/>
          </a:p>
        </p:txBody>
      </p:sp>
      <p:sp>
        <p:nvSpPr>
          <p:cNvPr id="16" name="Right Arrow 47">
            <a:extLst>
              <a:ext uri="{FF2B5EF4-FFF2-40B4-BE49-F238E27FC236}">
                <a16:creationId xmlns:a16="http://schemas.microsoft.com/office/drawing/2014/main" id="{8D707FCC-46A3-B616-7E54-20825BB6EF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7964" y="3097213"/>
            <a:ext cx="498475" cy="260350"/>
          </a:xfrm>
          <a:prstGeom prst="rightArrow">
            <a:avLst>
              <a:gd name="adj1" fmla="val 50000"/>
              <a:gd name="adj2" fmla="val 50100"/>
            </a:avLst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algn="l" eaLnBrk="0" hangingPunct="0">
              <a:lnSpc>
                <a:spcPts val="2500"/>
              </a:lnSpc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algn="l" eaLnBrk="0" hangingPunct="0">
              <a:lnSpc>
                <a:spcPts val="2500"/>
              </a:lnSpc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buClrTx/>
              <a:buFontTx/>
              <a:buNone/>
            </a:pPr>
            <a:endParaRPr lang="nl-NL" altLang="nl-NL" sz="2200"/>
          </a:p>
        </p:txBody>
      </p:sp>
    </p:spTree>
    <p:extLst>
      <p:ext uri="{BB962C8B-B14F-4D97-AF65-F5344CB8AC3E}">
        <p14:creationId xmlns:p14="http://schemas.microsoft.com/office/powerpoint/2010/main" val="2358920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05"/>
    </mc:Choice>
    <mc:Fallback xmlns="">
      <p:transition spd="slow" advTm="9405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EFF64D-EA39-FB17-E6D3-ABCFA2C94C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Group 6">
            <a:extLst>
              <a:ext uri="{FF2B5EF4-FFF2-40B4-BE49-F238E27FC236}">
                <a16:creationId xmlns:a16="http://schemas.microsoft.com/office/drawing/2014/main" id="{E755AEAE-125E-F421-AC77-8B430AF4D72D}"/>
              </a:ext>
            </a:extLst>
          </p:cNvPr>
          <p:cNvGrpSpPr>
            <a:grpSpLocks/>
          </p:cNvGrpSpPr>
          <p:nvPr/>
        </p:nvGrpSpPr>
        <p:grpSpPr bwMode="auto">
          <a:xfrm>
            <a:off x="3246547" y="1744097"/>
            <a:ext cx="1715397" cy="3361304"/>
            <a:chOff x="4244" y="706"/>
            <a:chExt cx="655" cy="1173"/>
          </a:xfrm>
        </p:grpSpPr>
        <p:grpSp>
          <p:nvGrpSpPr>
            <p:cNvPr id="33805" name="Group 8">
              <a:extLst>
                <a:ext uri="{FF2B5EF4-FFF2-40B4-BE49-F238E27FC236}">
                  <a16:creationId xmlns:a16="http://schemas.microsoft.com/office/drawing/2014/main" id="{C7E1ED34-3B22-FB39-60E4-75CCB929174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18" y="706"/>
              <a:ext cx="481" cy="996"/>
              <a:chOff x="4428" y="1046"/>
              <a:chExt cx="561" cy="1090"/>
            </a:xfrm>
          </p:grpSpPr>
          <p:sp>
            <p:nvSpPr>
              <p:cNvPr id="12" name="Rectangle 9">
                <a:extLst>
                  <a:ext uri="{FF2B5EF4-FFF2-40B4-BE49-F238E27FC236}">
                    <a16:creationId xmlns:a16="http://schemas.microsoft.com/office/drawing/2014/main" id="{F8AB728C-5B77-FE0E-1D97-50F208890C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8" y="1046"/>
                <a:ext cx="561" cy="58"/>
              </a:xfrm>
              <a:prstGeom prst="rect">
                <a:avLst/>
              </a:prstGeom>
              <a:gradFill rotWithShape="0">
                <a:gsLst>
                  <a:gs pos="0">
                    <a:schemeClr val="bg1">
                      <a:gamma/>
                      <a:shade val="8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86275"/>
                      <a:invGamma/>
                    </a:schemeClr>
                  </a:gs>
                </a:gsLst>
                <a:lin ang="0" scaled="1"/>
              </a:gra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nl-NL"/>
              </a:p>
            </p:txBody>
          </p:sp>
          <p:sp>
            <p:nvSpPr>
              <p:cNvPr id="13" name="Rectangle 10">
                <a:extLst>
                  <a:ext uri="{FF2B5EF4-FFF2-40B4-BE49-F238E27FC236}">
                    <a16:creationId xmlns:a16="http://schemas.microsoft.com/office/drawing/2014/main" id="{076FD8E9-6A1A-EA85-E2F8-CBDB55B12A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9" y="1104"/>
                <a:ext cx="468" cy="1032"/>
              </a:xfrm>
              <a:prstGeom prst="rect">
                <a:avLst/>
              </a:prstGeom>
              <a:gradFill rotWithShape="0">
                <a:gsLst>
                  <a:gs pos="0">
                    <a:schemeClr val="bg1">
                      <a:gamma/>
                      <a:shade val="8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86275"/>
                      <a:invGamma/>
                    </a:schemeClr>
                  </a:gs>
                </a:gsLst>
                <a:lin ang="0" scaled="1"/>
              </a:gra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nl-NL"/>
              </a:p>
            </p:txBody>
          </p:sp>
          <p:sp>
            <p:nvSpPr>
              <p:cNvPr id="14" name="Rectangle 11">
                <a:extLst>
                  <a:ext uri="{FF2B5EF4-FFF2-40B4-BE49-F238E27FC236}">
                    <a16:creationId xmlns:a16="http://schemas.microsoft.com/office/drawing/2014/main" id="{83FFC8B6-59B6-9CC0-4305-0838CDD257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76" y="1288"/>
                <a:ext cx="446" cy="814"/>
              </a:xfrm>
              <a:prstGeom prst="rect">
                <a:avLst/>
              </a:prstGeom>
              <a:gradFill rotWithShape="0">
                <a:gsLst>
                  <a:gs pos="0">
                    <a:srgbClr val="99CCFF"/>
                  </a:gs>
                  <a:gs pos="50000">
                    <a:schemeClr val="bg1"/>
                  </a:gs>
                  <a:gs pos="100000">
                    <a:srgbClr val="99CCFF"/>
                  </a:gs>
                </a:gsLst>
                <a:lin ang="0" scaled="1"/>
              </a:gradFill>
              <a:ln w="9525">
                <a:solidFill>
                  <a:srgbClr val="CCEC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nl-NL"/>
              </a:p>
            </p:txBody>
          </p:sp>
          <p:sp>
            <p:nvSpPr>
              <p:cNvPr id="33812" name="AutoShape 12">
                <a:extLst>
                  <a:ext uri="{FF2B5EF4-FFF2-40B4-BE49-F238E27FC236}">
                    <a16:creationId xmlns:a16="http://schemas.microsoft.com/office/drawing/2014/main" id="{60A0E0AC-DA17-F1C6-E5DA-801DDE874C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10714785">
                <a:off x="4831" y="1224"/>
                <a:ext cx="80" cy="58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grpSp>
            <p:nvGrpSpPr>
              <p:cNvPr id="33813" name="Group 13">
                <a:extLst>
                  <a:ext uri="{FF2B5EF4-FFF2-40B4-BE49-F238E27FC236}">
                    <a16:creationId xmlns:a16="http://schemas.microsoft.com/office/drawing/2014/main" id="{AA32A6E8-B9DE-9635-F99C-5DE5B116E06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18" y="1331"/>
                <a:ext cx="119" cy="29"/>
                <a:chOff x="1728" y="2496"/>
                <a:chExt cx="144" cy="24"/>
              </a:xfrm>
            </p:grpSpPr>
            <p:sp>
              <p:nvSpPr>
                <p:cNvPr id="33841" name="Line 14">
                  <a:extLst>
                    <a:ext uri="{FF2B5EF4-FFF2-40B4-BE49-F238E27FC236}">
                      <a16:creationId xmlns:a16="http://schemas.microsoft.com/office/drawing/2014/main" id="{1DD5A576-4BD5-C79E-4991-C395E7270C3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728" y="2496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nl-BE"/>
                </a:p>
              </p:txBody>
            </p:sp>
            <p:sp>
              <p:nvSpPr>
                <p:cNvPr id="33842" name="Line 15">
                  <a:extLst>
                    <a:ext uri="{FF2B5EF4-FFF2-40B4-BE49-F238E27FC236}">
                      <a16:creationId xmlns:a16="http://schemas.microsoft.com/office/drawing/2014/main" id="{62BE8108-C52C-35DD-1CBB-0E9EC7F1BF0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752" y="2520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nl-BE"/>
                </a:p>
              </p:txBody>
            </p:sp>
          </p:grpSp>
          <p:sp>
            <p:nvSpPr>
              <p:cNvPr id="33814" name="Rectangle 16">
                <a:extLst>
                  <a:ext uri="{FF2B5EF4-FFF2-40B4-BE49-F238E27FC236}">
                    <a16:creationId xmlns:a16="http://schemas.microsoft.com/office/drawing/2014/main" id="{34E814EB-E06E-4261-B037-822F16E846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8" y="1286"/>
                <a:ext cx="462" cy="833"/>
              </a:xfrm>
              <a:prstGeom prst="rect">
                <a:avLst/>
              </a:prstGeom>
              <a:gradFill rotWithShape="0">
                <a:gsLst>
                  <a:gs pos="0">
                    <a:srgbClr val="755701"/>
                  </a:gs>
                  <a:gs pos="50000">
                    <a:srgbClr val="FDBC03"/>
                  </a:gs>
                  <a:gs pos="100000">
                    <a:srgbClr val="755701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15" name="Oval 17">
                <a:extLst>
                  <a:ext uri="{FF2B5EF4-FFF2-40B4-BE49-F238E27FC236}">
                    <a16:creationId xmlns:a16="http://schemas.microsoft.com/office/drawing/2014/main" id="{9AD6BA69-E2C1-8431-E12E-8574B015F0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50" y="1667"/>
                <a:ext cx="48" cy="3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16" name="Oval 18">
                <a:extLst>
                  <a:ext uri="{FF2B5EF4-FFF2-40B4-BE49-F238E27FC236}">
                    <a16:creationId xmlns:a16="http://schemas.microsoft.com/office/drawing/2014/main" id="{4513A7E3-6C86-E137-69FC-43FAA84B5B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62" y="1773"/>
                <a:ext cx="49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17" name="Oval 19">
                <a:extLst>
                  <a:ext uri="{FF2B5EF4-FFF2-40B4-BE49-F238E27FC236}">
                    <a16:creationId xmlns:a16="http://schemas.microsoft.com/office/drawing/2014/main" id="{167E5D83-170A-3547-5BC8-093559B46F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01" y="1917"/>
                <a:ext cx="49" cy="39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18" name="Oval 20">
                <a:extLst>
                  <a:ext uri="{FF2B5EF4-FFF2-40B4-BE49-F238E27FC236}">
                    <a16:creationId xmlns:a16="http://schemas.microsoft.com/office/drawing/2014/main" id="{20D2DCCA-FDD5-902D-7ED3-9F08739FEA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37" y="1832"/>
                <a:ext cx="48" cy="39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19" name="Oval 21">
                <a:extLst>
                  <a:ext uri="{FF2B5EF4-FFF2-40B4-BE49-F238E27FC236}">
                    <a16:creationId xmlns:a16="http://schemas.microsoft.com/office/drawing/2014/main" id="{ABBF8993-5C1B-F3D0-8451-771556A4E2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5" y="1928"/>
                <a:ext cx="48" cy="39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20" name="Oval 22">
                <a:extLst>
                  <a:ext uri="{FF2B5EF4-FFF2-40B4-BE49-F238E27FC236}">
                    <a16:creationId xmlns:a16="http://schemas.microsoft.com/office/drawing/2014/main" id="{771C5AD0-994B-F6D5-2D33-7FBE6D67D2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66" y="1999"/>
                <a:ext cx="48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21" name="Oval 23">
                <a:extLst>
                  <a:ext uri="{FF2B5EF4-FFF2-40B4-BE49-F238E27FC236}">
                    <a16:creationId xmlns:a16="http://schemas.microsoft.com/office/drawing/2014/main" id="{16FCBC73-740D-983C-D7F8-D1B4E74B08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2" y="1635"/>
                <a:ext cx="48" cy="3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22" name="Oval 24">
                <a:extLst>
                  <a:ext uri="{FF2B5EF4-FFF2-40B4-BE49-F238E27FC236}">
                    <a16:creationId xmlns:a16="http://schemas.microsoft.com/office/drawing/2014/main" id="{4692AD58-707C-48EB-FA39-60B229F419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54" y="2062"/>
                <a:ext cx="48" cy="3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23" name="Oval 25">
                <a:extLst>
                  <a:ext uri="{FF2B5EF4-FFF2-40B4-BE49-F238E27FC236}">
                    <a16:creationId xmlns:a16="http://schemas.microsoft.com/office/drawing/2014/main" id="{65958A60-7428-857A-0C54-BF1A847FA9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9" y="1769"/>
                <a:ext cx="48" cy="3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en-GB" altLang="nl-NL" sz="2200"/>
              </a:p>
            </p:txBody>
          </p:sp>
          <p:sp>
            <p:nvSpPr>
              <p:cNvPr id="33824" name="Oval 26">
                <a:extLst>
                  <a:ext uri="{FF2B5EF4-FFF2-40B4-BE49-F238E27FC236}">
                    <a16:creationId xmlns:a16="http://schemas.microsoft.com/office/drawing/2014/main" id="{E0199228-DBB9-B13B-3D7D-D69F102CE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9" y="1743"/>
                <a:ext cx="48" cy="3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25" name="Oval 27">
                <a:extLst>
                  <a:ext uri="{FF2B5EF4-FFF2-40B4-BE49-F238E27FC236}">
                    <a16:creationId xmlns:a16="http://schemas.microsoft.com/office/drawing/2014/main" id="{BCC5BD21-2025-4181-2CB9-DD63AD8F1F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4" y="2030"/>
                <a:ext cx="48" cy="3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26" name="Oval 28">
                <a:extLst>
                  <a:ext uri="{FF2B5EF4-FFF2-40B4-BE49-F238E27FC236}">
                    <a16:creationId xmlns:a16="http://schemas.microsoft.com/office/drawing/2014/main" id="{52662F4E-9355-6339-6150-F5FA889F2D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63" y="1533"/>
                <a:ext cx="48" cy="3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27" name="Oval 29">
                <a:extLst>
                  <a:ext uri="{FF2B5EF4-FFF2-40B4-BE49-F238E27FC236}">
                    <a16:creationId xmlns:a16="http://schemas.microsoft.com/office/drawing/2014/main" id="{77D3712A-386E-9C1B-7E66-F17D39B564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5" y="1544"/>
                <a:ext cx="48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28" name="Oval 30">
                <a:extLst>
                  <a:ext uri="{FF2B5EF4-FFF2-40B4-BE49-F238E27FC236}">
                    <a16:creationId xmlns:a16="http://schemas.microsoft.com/office/drawing/2014/main" id="{9DC84747-F1A4-3E98-3FF3-F7BEF13A85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62" y="1677"/>
                <a:ext cx="49" cy="3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29" name="Oval 31">
                <a:extLst>
                  <a:ext uri="{FF2B5EF4-FFF2-40B4-BE49-F238E27FC236}">
                    <a16:creationId xmlns:a16="http://schemas.microsoft.com/office/drawing/2014/main" id="{A46ABEFE-1126-91DC-F1E4-524DBE5844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63" y="1392"/>
                <a:ext cx="48" cy="3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30" name="Oval 32">
                <a:extLst>
                  <a:ext uri="{FF2B5EF4-FFF2-40B4-BE49-F238E27FC236}">
                    <a16:creationId xmlns:a16="http://schemas.microsoft.com/office/drawing/2014/main" id="{652D874F-1B42-FA20-B650-9ACED73A58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9" y="1437"/>
                <a:ext cx="48" cy="39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31" name="Oval 33">
                <a:extLst>
                  <a:ext uri="{FF2B5EF4-FFF2-40B4-BE49-F238E27FC236}">
                    <a16:creationId xmlns:a16="http://schemas.microsoft.com/office/drawing/2014/main" id="{B96F02AF-A097-B249-77E8-ABCFCE73C3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4734" y="1846"/>
                <a:ext cx="48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32" name="Line 34">
                <a:extLst>
                  <a:ext uri="{FF2B5EF4-FFF2-40B4-BE49-F238E27FC236}">
                    <a16:creationId xmlns:a16="http://schemas.microsoft.com/office/drawing/2014/main" id="{FF5E10DD-25F4-EC97-A0AC-F191C6DB07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76" y="1286"/>
                <a:ext cx="44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nl-BE"/>
              </a:p>
            </p:txBody>
          </p:sp>
          <p:sp>
            <p:nvSpPr>
              <p:cNvPr id="33833" name="Oval 35">
                <a:extLst>
                  <a:ext uri="{FF2B5EF4-FFF2-40B4-BE49-F238E27FC236}">
                    <a16:creationId xmlns:a16="http://schemas.microsoft.com/office/drawing/2014/main" id="{F345BF0B-B13B-2C79-0EC5-562F7F07E7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12" y="133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34" name="Oval 36">
                <a:extLst>
                  <a:ext uri="{FF2B5EF4-FFF2-40B4-BE49-F238E27FC236}">
                    <a16:creationId xmlns:a16="http://schemas.microsoft.com/office/drawing/2014/main" id="{04B64D7E-481D-5573-246F-520415B064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16" y="1430"/>
                <a:ext cx="48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35" name="Oval 37">
                <a:extLst>
                  <a:ext uri="{FF2B5EF4-FFF2-40B4-BE49-F238E27FC236}">
                    <a16:creationId xmlns:a16="http://schemas.microsoft.com/office/drawing/2014/main" id="{CB0ECED4-E982-A903-ACB9-03160F7C4C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60" y="1718"/>
                <a:ext cx="48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36" name="Oval 38">
                <a:extLst>
                  <a:ext uri="{FF2B5EF4-FFF2-40B4-BE49-F238E27FC236}">
                    <a16:creationId xmlns:a16="http://schemas.microsoft.com/office/drawing/2014/main" id="{1E5DC0B9-E3FB-FA60-F090-3344B26D04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72" y="1334"/>
                <a:ext cx="48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37" name="Oval 39">
                <a:extLst>
                  <a:ext uri="{FF2B5EF4-FFF2-40B4-BE49-F238E27FC236}">
                    <a16:creationId xmlns:a16="http://schemas.microsoft.com/office/drawing/2014/main" id="{2FAF053E-DB1A-81C8-598E-62D98F5875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16" y="1334"/>
                <a:ext cx="48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38" name="Oval 40">
                <a:extLst>
                  <a:ext uri="{FF2B5EF4-FFF2-40B4-BE49-F238E27FC236}">
                    <a16:creationId xmlns:a16="http://schemas.microsoft.com/office/drawing/2014/main" id="{B19095DF-3DE3-E28F-F5C2-C487DD9EE8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72" y="1574"/>
                <a:ext cx="48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39" name="Oval 41">
                <a:extLst>
                  <a:ext uri="{FF2B5EF4-FFF2-40B4-BE49-F238E27FC236}">
                    <a16:creationId xmlns:a16="http://schemas.microsoft.com/office/drawing/2014/main" id="{65774E2D-3887-F8EA-71A9-0F276751AF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24" y="2054"/>
                <a:ext cx="48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40" name="Oval 42">
                <a:extLst>
                  <a:ext uri="{FF2B5EF4-FFF2-40B4-BE49-F238E27FC236}">
                    <a16:creationId xmlns:a16="http://schemas.microsoft.com/office/drawing/2014/main" id="{8C0182D7-81F8-FFA7-073D-103B7B13C9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68" y="1910"/>
                <a:ext cx="48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</p:grpSp>
        <p:sp>
          <p:nvSpPr>
            <p:cNvPr id="33806" name="Text Box 43">
              <a:extLst>
                <a:ext uri="{FF2B5EF4-FFF2-40B4-BE49-F238E27FC236}">
                  <a16:creationId xmlns:a16="http://schemas.microsoft.com/office/drawing/2014/main" id="{AE6BD0A8-B093-3286-9F75-EFC8E6C2C6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44" y="1696"/>
              <a:ext cx="238" cy="1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lnSpc>
                  <a:spcPts val="2500"/>
                </a:lnSpc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 sz="14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algn="l" eaLnBrk="0" hangingPunct="0">
                <a:lnSpc>
                  <a:spcPts val="2500"/>
                </a:lnSpc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r" eaLnBrk="1" hangingPunct="1">
                <a:lnSpc>
                  <a:spcPct val="100000"/>
                </a:lnSpc>
                <a:buClrTx/>
                <a:buFontTx/>
                <a:buNone/>
              </a:pPr>
              <a:r>
                <a:rPr lang="en-GB" altLang="nl-NL" sz="2800" b="1" dirty="0">
                  <a:latin typeface="+mn-lt"/>
                </a:rPr>
                <a:t>air</a:t>
              </a:r>
            </a:p>
          </p:txBody>
        </p:sp>
        <p:sp>
          <p:nvSpPr>
            <p:cNvPr id="33807" name="Line 44">
              <a:extLst>
                <a:ext uri="{FF2B5EF4-FFF2-40B4-BE49-F238E27FC236}">
                  <a16:creationId xmlns:a16="http://schemas.microsoft.com/office/drawing/2014/main" id="{538B4762-45F2-F998-DA78-61CFCD0E6B0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20" y="1804"/>
              <a:ext cx="144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BE"/>
            </a:p>
          </p:txBody>
        </p:sp>
        <p:sp>
          <p:nvSpPr>
            <p:cNvPr id="33808" name="Line 45">
              <a:extLst>
                <a:ext uri="{FF2B5EF4-FFF2-40B4-BE49-F238E27FC236}">
                  <a16:creationId xmlns:a16="http://schemas.microsoft.com/office/drawing/2014/main" id="{ADE20FA5-9FA5-7BA7-8A4D-98DF130EEA9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664" y="1660"/>
              <a:ext cx="0" cy="144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BE"/>
            </a:p>
          </p:txBody>
        </p:sp>
      </p:grp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55970CA-608F-D8D4-6406-130B217C05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8062" y="839787"/>
            <a:ext cx="11603566" cy="437800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GB" sz="2800" dirty="0"/>
              <a:t>Aeration/reaction – 2 hours</a:t>
            </a:r>
            <a:endParaRPr lang="nl-BE" sz="2800" dirty="0">
              <a:solidFill>
                <a:srgbClr val="FF0000"/>
              </a:solidFill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800" dirty="0"/>
          </a:p>
          <a:p>
            <a:pPr marL="60748" indent="0">
              <a:spcAft>
                <a:spcPts val="422"/>
              </a:spcAft>
              <a:buNone/>
            </a:pPr>
            <a:r>
              <a:rPr lang="nl-BE" sz="2800" dirty="0">
                <a:sym typeface="Wingdings" panose="05000000000000000000" pitchFamily="2" charset="2"/>
              </a:rPr>
              <a:t>     </a:t>
            </a: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800" dirty="0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ACEBA218-E7AF-DC2B-A3AB-636D12B4A4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713" y="177188"/>
            <a:ext cx="11043450" cy="607284"/>
          </a:xfrm>
        </p:spPr>
        <p:txBody>
          <a:bodyPr/>
          <a:lstStyle/>
          <a:p>
            <a:r>
              <a:rPr lang="nl-BE" dirty="0"/>
              <a:t>Batch-</a:t>
            </a:r>
            <a:r>
              <a:rPr lang="nl-BE" dirty="0" err="1"/>
              <a:t>wise</a:t>
            </a:r>
            <a:r>
              <a:rPr lang="nl-BE" dirty="0"/>
              <a:t> </a:t>
            </a:r>
            <a:r>
              <a:rPr lang="nl-BE" dirty="0" err="1"/>
              <a:t>operation</a:t>
            </a:r>
            <a:r>
              <a:rPr lang="nl-BE" dirty="0"/>
              <a:t> – </a:t>
            </a:r>
            <a:r>
              <a:rPr lang="nl-BE" dirty="0" err="1"/>
              <a:t>laB</a:t>
            </a:r>
            <a:r>
              <a:rPr lang="nl-BE" dirty="0"/>
              <a:t> </a:t>
            </a:r>
          </a:p>
        </p:txBody>
      </p:sp>
      <p:sp>
        <p:nvSpPr>
          <p:cNvPr id="8" name="TextBox 48">
            <a:extLst>
              <a:ext uri="{FF2B5EF4-FFF2-40B4-BE49-F238E27FC236}">
                <a16:creationId xmlns:a16="http://schemas.microsoft.com/office/drawing/2014/main" id="{B0B6A975-6365-CDEA-AA93-DAA01154CA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8664" y="2426355"/>
            <a:ext cx="56025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lnSpc>
                <a:spcPts val="2500"/>
              </a:lnSpc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algn="l" eaLnBrk="0" hangingPunct="0">
              <a:lnSpc>
                <a:spcPts val="2500"/>
              </a:lnSpc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en-GB" altLang="nl-NL" sz="2400" dirty="0">
                <a:latin typeface="+mn-lt"/>
              </a:rPr>
              <a:t>Growth on storage polymers (PHA)</a:t>
            </a:r>
            <a:endParaRPr lang="nl-NL" altLang="nl-NL" sz="2400" dirty="0">
              <a:latin typeface="+mn-lt"/>
            </a:endParaRPr>
          </a:p>
        </p:txBody>
      </p:sp>
      <p:sp>
        <p:nvSpPr>
          <p:cNvPr id="9" name="TextBox 68">
            <a:extLst>
              <a:ext uri="{FF2B5EF4-FFF2-40B4-BE49-F238E27FC236}">
                <a16:creationId xmlns:a16="http://schemas.microsoft.com/office/drawing/2014/main" id="{DC767ED1-0365-F964-D3B5-B2D9F430BF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38825" y="2989917"/>
            <a:ext cx="42179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lnSpc>
                <a:spcPts val="2500"/>
              </a:lnSpc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algn="l" eaLnBrk="0" hangingPunct="0">
              <a:lnSpc>
                <a:spcPts val="2500"/>
              </a:lnSpc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en-GB" altLang="nl-NL" sz="2400">
                <a:latin typeface="+mn-lt"/>
              </a:rPr>
              <a:t>Nitrification (outside)</a:t>
            </a:r>
            <a:endParaRPr lang="nl-NL" altLang="nl-NL" sz="2400">
              <a:latin typeface="+mn-lt"/>
            </a:endParaRPr>
          </a:p>
        </p:txBody>
      </p:sp>
      <p:sp>
        <p:nvSpPr>
          <p:cNvPr id="10" name="TextBox 69">
            <a:extLst>
              <a:ext uri="{FF2B5EF4-FFF2-40B4-BE49-F238E27FC236}">
                <a16:creationId xmlns:a16="http://schemas.microsoft.com/office/drawing/2014/main" id="{FE3BE49C-7BF5-283A-D6CB-1C42DD6C0D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8664" y="3618567"/>
            <a:ext cx="41036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lnSpc>
                <a:spcPts val="2500"/>
              </a:lnSpc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algn="l" eaLnBrk="0" hangingPunct="0">
              <a:lnSpc>
                <a:spcPts val="2500"/>
              </a:lnSpc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en-GB" altLang="nl-NL" sz="2400">
                <a:latin typeface="+mn-lt"/>
              </a:rPr>
              <a:t>Denitrification (inside)</a:t>
            </a:r>
            <a:endParaRPr lang="nl-NL" altLang="nl-NL" sz="2400">
              <a:latin typeface="+mn-lt"/>
            </a:endParaRPr>
          </a:p>
        </p:txBody>
      </p:sp>
      <p:sp>
        <p:nvSpPr>
          <p:cNvPr id="15" name="Right Arrow 45">
            <a:extLst>
              <a:ext uri="{FF2B5EF4-FFF2-40B4-BE49-F238E27FC236}">
                <a16:creationId xmlns:a16="http://schemas.microsoft.com/office/drawing/2014/main" id="{DA34DECE-8CBF-D0F2-E73C-A85DDF8107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08601" y="2524125"/>
            <a:ext cx="500063" cy="261938"/>
          </a:xfrm>
          <a:prstGeom prst="rightArrow">
            <a:avLst>
              <a:gd name="adj1" fmla="val 50000"/>
              <a:gd name="adj2" fmla="val 49955"/>
            </a:avLst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algn="l" eaLnBrk="0" hangingPunct="0">
              <a:lnSpc>
                <a:spcPts val="2500"/>
              </a:lnSpc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algn="l" eaLnBrk="0" hangingPunct="0">
              <a:lnSpc>
                <a:spcPts val="2500"/>
              </a:lnSpc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buClrTx/>
              <a:buFontTx/>
              <a:buNone/>
            </a:pPr>
            <a:endParaRPr lang="nl-NL" altLang="nl-NL" sz="2200"/>
          </a:p>
        </p:txBody>
      </p:sp>
      <p:sp>
        <p:nvSpPr>
          <p:cNvPr id="16" name="Right Arrow 47">
            <a:extLst>
              <a:ext uri="{FF2B5EF4-FFF2-40B4-BE49-F238E27FC236}">
                <a16:creationId xmlns:a16="http://schemas.microsoft.com/office/drawing/2014/main" id="{95CF5CF1-B936-D3B4-A7D5-7C3002B146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7964" y="3097213"/>
            <a:ext cx="498475" cy="260350"/>
          </a:xfrm>
          <a:prstGeom prst="rightArrow">
            <a:avLst>
              <a:gd name="adj1" fmla="val 50000"/>
              <a:gd name="adj2" fmla="val 50100"/>
            </a:avLst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algn="l" eaLnBrk="0" hangingPunct="0">
              <a:lnSpc>
                <a:spcPts val="2500"/>
              </a:lnSpc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algn="l" eaLnBrk="0" hangingPunct="0">
              <a:lnSpc>
                <a:spcPts val="2500"/>
              </a:lnSpc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buClrTx/>
              <a:buFontTx/>
              <a:buNone/>
            </a:pPr>
            <a:endParaRPr lang="nl-NL" altLang="nl-NL" sz="2200"/>
          </a:p>
        </p:txBody>
      </p:sp>
      <p:sp>
        <p:nvSpPr>
          <p:cNvPr id="17" name="Right Arrow 49">
            <a:extLst>
              <a:ext uri="{FF2B5EF4-FFF2-40B4-BE49-F238E27FC236}">
                <a16:creationId xmlns:a16="http://schemas.microsoft.com/office/drawing/2014/main" id="{FDDB2521-ECD5-2D58-1857-BB38CBF1A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7964" y="3717925"/>
            <a:ext cx="498475" cy="260350"/>
          </a:xfrm>
          <a:prstGeom prst="rightArrow">
            <a:avLst>
              <a:gd name="adj1" fmla="val 50000"/>
              <a:gd name="adj2" fmla="val 50100"/>
            </a:avLst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algn="l" eaLnBrk="0" hangingPunct="0">
              <a:lnSpc>
                <a:spcPts val="2500"/>
              </a:lnSpc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algn="l" eaLnBrk="0" hangingPunct="0">
              <a:lnSpc>
                <a:spcPts val="2500"/>
              </a:lnSpc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buClrTx/>
              <a:buFontTx/>
              <a:buNone/>
            </a:pPr>
            <a:endParaRPr lang="nl-NL" altLang="nl-NL" sz="2200"/>
          </a:p>
        </p:txBody>
      </p:sp>
    </p:spTree>
    <p:extLst>
      <p:ext uri="{BB962C8B-B14F-4D97-AF65-F5344CB8AC3E}">
        <p14:creationId xmlns:p14="http://schemas.microsoft.com/office/powerpoint/2010/main" val="1455173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774"/>
    </mc:Choice>
    <mc:Fallback xmlns="">
      <p:transition spd="slow" advTm="26774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FCE49E-F0DA-2598-9377-0E3B9DCF17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Group 6">
            <a:extLst>
              <a:ext uri="{FF2B5EF4-FFF2-40B4-BE49-F238E27FC236}">
                <a16:creationId xmlns:a16="http://schemas.microsoft.com/office/drawing/2014/main" id="{F52B8B55-DD0A-D1BE-ACC5-99CA57B2DDAF}"/>
              </a:ext>
            </a:extLst>
          </p:cNvPr>
          <p:cNvGrpSpPr>
            <a:grpSpLocks/>
          </p:cNvGrpSpPr>
          <p:nvPr/>
        </p:nvGrpSpPr>
        <p:grpSpPr bwMode="auto">
          <a:xfrm>
            <a:off x="3403679" y="1744097"/>
            <a:ext cx="1558261" cy="3206564"/>
            <a:chOff x="4304" y="706"/>
            <a:chExt cx="595" cy="1119"/>
          </a:xfrm>
        </p:grpSpPr>
        <p:grpSp>
          <p:nvGrpSpPr>
            <p:cNvPr id="33805" name="Group 8">
              <a:extLst>
                <a:ext uri="{FF2B5EF4-FFF2-40B4-BE49-F238E27FC236}">
                  <a16:creationId xmlns:a16="http://schemas.microsoft.com/office/drawing/2014/main" id="{AAB339E6-1836-E0AC-DDD4-994B75DD196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18" y="706"/>
              <a:ext cx="481" cy="996"/>
              <a:chOff x="4428" y="1046"/>
              <a:chExt cx="561" cy="1090"/>
            </a:xfrm>
          </p:grpSpPr>
          <p:sp>
            <p:nvSpPr>
              <p:cNvPr id="12" name="Rectangle 9">
                <a:extLst>
                  <a:ext uri="{FF2B5EF4-FFF2-40B4-BE49-F238E27FC236}">
                    <a16:creationId xmlns:a16="http://schemas.microsoft.com/office/drawing/2014/main" id="{80F698BC-C29D-76AE-2B4A-E2AE7B5A99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8" y="1046"/>
                <a:ext cx="561" cy="58"/>
              </a:xfrm>
              <a:prstGeom prst="rect">
                <a:avLst/>
              </a:prstGeom>
              <a:gradFill rotWithShape="0">
                <a:gsLst>
                  <a:gs pos="0">
                    <a:schemeClr val="bg1">
                      <a:gamma/>
                      <a:shade val="8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86275"/>
                      <a:invGamma/>
                    </a:schemeClr>
                  </a:gs>
                </a:gsLst>
                <a:lin ang="0" scaled="1"/>
              </a:gra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nl-NL"/>
              </a:p>
            </p:txBody>
          </p:sp>
          <p:sp>
            <p:nvSpPr>
              <p:cNvPr id="13" name="Rectangle 10">
                <a:extLst>
                  <a:ext uri="{FF2B5EF4-FFF2-40B4-BE49-F238E27FC236}">
                    <a16:creationId xmlns:a16="http://schemas.microsoft.com/office/drawing/2014/main" id="{E077EA87-33FC-5A4E-3A3F-008B277C51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9" y="1104"/>
                <a:ext cx="468" cy="1032"/>
              </a:xfrm>
              <a:prstGeom prst="rect">
                <a:avLst/>
              </a:prstGeom>
              <a:gradFill rotWithShape="0">
                <a:gsLst>
                  <a:gs pos="0">
                    <a:schemeClr val="bg1">
                      <a:gamma/>
                      <a:shade val="8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86275"/>
                      <a:invGamma/>
                    </a:schemeClr>
                  </a:gs>
                </a:gsLst>
                <a:lin ang="0" scaled="1"/>
              </a:gra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nl-NL"/>
              </a:p>
            </p:txBody>
          </p:sp>
          <p:sp>
            <p:nvSpPr>
              <p:cNvPr id="14" name="Rectangle 11">
                <a:extLst>
                  <a:ext uri="{FF2B5EF4-FFF2-40B4-BE49-F238E27FC236}">
                    <a16:creationId xmlns:a16="http://schemas.microsoft.com/office/drawing/2014/main" id="{07FE11CE-A6C9-F670-A108-0D285DC57A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76" y="1288"/>
                <a:ext cx="446" cy="814"/>
              </a:xfrm>
              <a:prstGeom prst="rect">
                <a:avLst/>
              </a:prstGeom>
              <a:gradFill rotWithShape="0">
                <a:gsLst>
                  <a:gs pos="0">
                    <a:srgbClr val="99CCFF"/>
                  </a:gs>
                  <a:gs pos="50000">
                    <a:schemeClr val="bg1"/>
                  </a:gs>
                  <a:gs pos="100000">
                    <a:srgbClr val="99CCFF"/>
                  </a:gs>
                </a:gsLst>
                <a:lin ang="0" scaled="1"/>
              </a:gradFill>
              <a:ln w="9525">
                <a:solidFill>
                  <a:srgbClr val="CCEC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nl-NL"/>
              </a:p>
            </p:txBody>
          </p:sp>
          <p:sp>
            <p:nvSpPr>
              <p:cNvPr id="33812" name="AutoShape 12">
                <a:extLst>
                  <a:ext uri="{FF2B5EF4-FFF2-40B4-BE49-F238E27FC236}">
                    <a16:creationId xmlns:a16="http://schemas.microsoft.com/office/drawing/2014/main" id="{8BE19D8B-F3EA-F558-CB8A-C08CFF9038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10714785">
                <a:off x="4831" y="1224"/>
                <a:ext cx="80" cy="58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grpSp>
            <p:nvGrpSpPr>
              <p:cNvPr id="33813" name="Group 13">
                <a:extLst>
                  <a:ext uri="{FF2B5EF4-FFF2-40B4-BE49-F238E27FC236}">
                    <a16:creationId xmlns:a16="http://schemas.microsoft.com/office/drawing/2014/main" id="{3F676EC1-9E61-565E-57BB-C8516710A37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18" y="1331"/>
                <a:ext cx="119" cy="29"/>
                <a:chOff x="1728" y="2496"/>
                <a:chExt cx="144" cy="24"/>
              </a:xfrm>
            </p:grpSpPr>
            <p:sp>
              <p:nvSpPr>
                <p:cNvPr id="33841" name="Line 14">
                  <a:extLst>
                    <a:ext uri="{FF2B5EF4-FFF2-40B4-BE49-F238E27FC236}">
                      <a16:creationId xmlns:a16="http://schemas.microsoft.com/office/drawing/2014/main" id="{0EDD5A78-E969-0600-9571-C51AF9A9749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728" y="2496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nl-BE"/>
                </a:p>
              </p:txBody>
            </p:sp>
            <p:sp>
              <p:nvSpPr>
                <p:cNvPr id="33842" name="Line 15">
                  <a:extLst>
                    <a:ext uri="{FF2B5EF4-FFF2-40B4-BE49-F238E27FC236}">
                      <a16:creationId xmlns:a16="http://schemas.microsoft.com/office/drawing/2014/main" id="{F4403DC1-EB3B-5D15-6EE3-D1D12834B3B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752" y="2520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nl-BE"/>
                </a:p>
              </p:txBody>
            </p:sp>
          </p:grpSp>
          <p:sp>
            <p:nvSpPr>
              <p:cNvPr id="33814" name="Rectangle 16">
                <a:extLst>
                  <a:ext uri="{FF2B5EF4-FFF2-40B4-BE49-F238E27FC236}">
                    <a16:creationId xmlns:a16="http://schemas.microsoft.com/office/drawing/2014/main" id="{9DD83F85-09F0-E115-C783-BA38973351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8" y="1286"/>
                <a:ext cx="462" cy="833"/>
              </a:xfrm>
              <a:prstGeom prst="rect">
                <a:avLst/>
              </a:prstGeom>
              <a:gradFill rotWithShape="0">
                <a:gsLst>
                  <a:gs pos="0">
                    <a:srgbClr val="755701"/>
                  </a:gs>
                  <a:gs pos="50000">
                    <a:srgbClr val="FDBC03"/>
                  </a:gs>
                  <a:gs pos="100000">
                    <a:srgbClr val="755701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15" name="Oval 17">
                <a:extLst>
                  <a:ext uri="{FF2B5EF4-FFF2-40B4-BE49-F238E27FC236}">
                    <a16:creationId xmlns:a16="http://schemas.microsoft.com/office/drawing/2014/main" id="{483DE24A-D1F8-3EBC-1A27-974B6C0296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50" y="1667"/>
                <a:ext cx="48" cy="3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16" name="Oval 18">
                <a:extLst>
                  <a:ext uri="{FF2B5EF4-FFF2-40B4-BE49-F238E27FC236}">
                    <a16:creationId xmlns:a16="http://schemas.microsoft.com/office/drawing/2014/main" id="{130D42A4-8F6E-A86C-561F-9FFFBDA878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62" y="1773"/>
                <a:ext cx="49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17" name="Oval 19">
                <a:extLst>
                  <a:ext uri="{FF2B5EF4-FFF2-40B4-BE49-F238E27FC236}">
                    <a16:creationId xmlns:a16="http://schemas.microsoft.com/office/drawing/2014/main" id="{B36C599D-C941-AC84-1E85-E4AD4ECA5B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01" y="1917"/>
                <a:ext cx="49" cy="39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18" name="Oval 20">
                <a:extLst>
                  <a:ext uri="{FF2B5EF4-FFF2-40B4-BE49-F238E27FC236}">
                    <a16:creationId xmlns:a16="http://schemas.microsoft.com/office/drawing/2014/main" id="{FFF2BE95-9A49-AE94-5EE8-7B9A34CFE0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37" y="1832"/>
                <a:ext cx="48" cy="39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19" name="Oval 21">
                <a:extLst>
                  <a:ext uri="{FF2B5EF4-FFF2-40B4-BE49-F238E27FC236}">
                    <a16:creationId xmlns:a16="http://schemas.microsoft.com/office/drawing/2014/main" id="{EBB20D98-E265-C276-F6C0-BAF5C4C943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5" y="1928"/>
                <a:ext cx="48" cy="39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20" name="Oval 22">
                <a:extLst>
                  <a:ext uri="{FF2B5EF4-FFF2-40B4-BE49-F238E27FC236}">
                    <a16:creationId xmlns:a16="http://schemas.microsoft.com/office/drawing/2014/main" id="{EAC45BE1-CC80-2F75-A16E-EBEA464609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66" y="1999"/>
                <a:ext cx="48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21" name="Oval 23">
                <a:extLst>
                  <a:ext uri="{FF2B5EF4-FFF2-40B4-BE49-F238E27FC236}">
                    <a16:creationId xmlns:a16="http://schemas.microsoft.com/office/drawing/2014/main" id="{7CA8D1CB-0BB4-7B78-E579-0E90AE7BF0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2" y="1635"/>
                <a:ext cx="48" cy="3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22" name="Oval 24">
                <a:extLst>
                  <a:ext uri="{FF2B5EF4-FFF2-40B4-BE49-F238E27FC236}">
                    <a16:creationId xmlns:a16="http://schemas.microsoft.com/office/drawing/2014/main" id="{467E51D1-BA5F-A30A-77D8-97222FDFDD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54" y="2062"/>
                <a:ext cx="48" cy="3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23" name="Oval 25">
                <a:extLst>
                  <a:ext uri="{FF2B5EF4-FFF2-40B4-BE49-F238E27FC236}">
                    <a16:creationId xmlns:a16="http://schemas.microsoft.com/office/drawing/2014/main" id="{58F373D1-AC3E-89FD-CD48-013BED71F0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9" y="1769"/>
                <a:ext cx="48" cy="3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en-GB" altLang="nl-NL" sz="2200"/>
              </a:p>
            </p:txBody>
          </p:sp>
          <p:sp>
            <p:nvSpPr>
              <p:cNvPr id="33824" name="Oval 26">
                <a:extLst>
                  <a:ext uri="{FF2B5EF4-FFF2-40B4-BE49-F238E27FC236}">
                    <a16:creationId xmlns:a16="http://schemas.microsoft.com/office/drawing/2014/main" id="{13CED9C1-A5C8-64A5-A4F8-F897EDE8FF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9" y="1743"/>
                <a:ext cx="48" cy="3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25" name="Oval 27">
                <a:extLst>
                  <a:ext uri="{FF2B5EF4-FFF2-40B4-BE49-F238E27FC236}">
                    <a16:creationId xmlns:a16="http://schemas.microsoft.com/office/drawing/2014/main" id="{3D76DEB9-8F09-3AD5-B8F6-1D19F08DFD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4" y="2030"/>
                <a:ext cx="48" cy="3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26" name="Oval 28">
                <a:extLst>
                  <a:ext uri="{FF2B5EF4-FFF2-40B4-BE49-F238E27FC236}">
                    <a16:creationId xmlns:a16="http://schemas.microsoft.com/office/drawing/2014/main" id="{EBC4B9E2-6B27-5581-D3F7-416C8ECC3C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63" y="1533"/>
                <a:ext cx="48" cy="3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27" name="Oval 29">
                <a:extLst>
                  <a:ext uri="{FF2B5EF4-FFF2-40B4-BE49-F238E27FC236}">
                    <a16:creationId xmlns:a16="http://schemas.microsoft.com/office/drawing/2014/main" id="{D034EFD4-6D86-8817-E3B7-5DCF504A68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5" y="1544"/>
                <a:ext cx="48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28" name="Oval 30">
                <a:extLst>
                  <a:ext uri="{FF2B5EF4-FFF2-40B4-BE49-F238E27FC236}">
                    <a16:creationId xmlns:a16="http://schemas.microsoft.com/office/drawing/2014/main" id="{E4B76A74-5674-E8C6-4A4D-38648F00BF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62" y="1677"/>
                <a:ext cx="49" cy="3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29" name="Oval 31">
                <a:extLst>
                  <a:ext uri="{FF2B5EF4-FFF2-40B4-BE49-F238E27FC236}">
                    <a16:creationId xmlns:a16="http://schemas.microsoft.com/office/drawing/2014/main" id="{777E07B3-5909-06D2-22A8-3C075E58C0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63" y="1392"/>
                <a:ext cx="48" cy="3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30" name="Oval 32">
                <a:extLst>
                  <a:ext uri="{FF2B5EF4-FFF2-40B4-BE49-F238E27FC236}">
                    <a16:creationId xmlns:a16="http://schemas.microsoft.com/office/drawing/2014/main" id="{F963DE53-1EE0-6290-5328-21B61D6DB3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9" y="1437"/>
                <a:ext cx="48" cy="39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31" name="Oval 33">
                <a:extLst>
                  <a:ext uri="{FF2B5EF4-FFF2-40B4-BE49-F238E27FC236}">
                    <a16:creationId xmlns:a16="http://schemas.microsoft.com/office/drawing/2014/main" id="{98F43A58-05FE-C4BE-14E6-5BF36455CA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4734" y="1846"/>
                <a:ext cx="48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32" name="Line 34">
                <a:extLst>
                  <a:ext uri="{FF2B5EF4-FFF2-40B4-BE49-F238E27FC236}">
                    <a16:creationId xmlns:a16="http://schemas.microsoft.com/office/drawing/2014/main" id="{231213FC-0460-80FE-DCC5-9E9948A20A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76" y="1286"/>
                <a:ext cx="44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nl-BE"/>
              </a:p>
            </p:txBody>
          </p:sp>
          <p:sp>
            <p:nvSpPr>
              <p:cNvPr id="33833" name="Oval 35">
                <a:extLst>
                  <a:ext uri="{FF2B5EF4-FFF2-40B4-BE49-F238E27FC236}">
                    <a16:creationId xmlns:a16="http://schemas.microsoft.com/office/drawing/2014/main" id="{AF5C7520-83BA-418B-E8BB-C7AFCAF623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12" y="133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34" name="Oval 36">
                <a:extLst>
                  <a:ext uri="{FF2B5EF4-FFF2-40B4-BE49-F238E27FC236}">
                    <a16:creationId xmlns:a16="http://schemas.microsoft.com/office/drawing/2014/main" id="{18953D22-37C8-A4E5-BEEC-5ACAAC578D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16" y="1430"/>
                <a:ext cx="48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35" name="Oval 37">
                <a:extLst>
                  <a:ext uri="{FF2B5EF4-FFF2-40B4-BE49-F238E27FC236}">
                    <a16:creationId xmlns:a16="http://schemas.microsoft.com/office/drawing/2014/main" id="{C4065E1F-9070-8A06-F064-EA35B5BB91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60" y="1718"/>
                <a:ext cx="48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36" name="Oval 38">
                <a:extLst>
                  <a:ext uri="{FF2B5EF4-FFF2-40B4-BE49-F238E27FC236}">
                    <a16:creationId xmlns:a16="http://schemas.microsoft.com/office/drawing/2014/main" id="{5C894B42-3E53-C8BB-211E-32A129864E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72" y="1334"/>
                <a:ext cx="48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37" name="Oval 39">
                <a:extLst>
                  <a:ext uri="{FF2B5EF4-FFF2-40B4-BE49-F238E27FC236}">
                    <a16:creationId xmlns:a16="http://schemas.microsoft.com/office/drawing/2014/main" id="{A7B4221A-ACBF-F2BF-35CA-6E01A417FD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16" y="1334"/>
                <a:ext cx="48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38" name="Oval 40">
                <a:extLst>
                  <a:ext uri="{FF2B5EF4-FFF2-40B4-BE49-F238E27FC236}">
                    <a16:creationId xmlns:a16="http://schemas.microsoft.com/office/drawing/2014/main" id="{787637D9-BCB0-1068-D3C6-93C63D4D3D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72" y="1574"/>
                <a:ext cx="48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39" name="Oval 41">
                <a:extLst>
                  <a:ext uri="{FF2B5EF4-FFF2-40B4-BE49-F238E27FC236}">
                    <a16:creationId xmlns:a16="http://schemas.microsoft.com/office/drawing/2014/main" id="{A6959DF4-0F54-A06A-E486-2C17AE190C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24" y="2054"/>
                <a:ext cx="48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3840" name="Oval 42">
                <a:extLst>
                  <a:ext uri="{FF2B5EF4-FFF2-40B4-BE49-F238E27FC236}">
                    <a16:creationId xmlns:a16="http://schemas.microsoft.com/office/drawing/2014/main" id="{EDFEC528-BB4E-AC14-F30E-ADB713B570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68" y="1910"/>
                <a:ext cx="48" cy="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</p:grpSp>
        <p:sp>
          <p:nvSpPr>
            <p:cNvPr id="33806" name="Text Box 43">
              <a:extLst>
                <a:ext uri="{FF2B5EF4-FFF2-40B4-BE49-F238E27FC236}">
                  <a16:creationId xmlns:a16="http://schemas.microsoft.com/office/drawing/2014/main" id="{F4166761-100E-95DB-4CC9-B64942907A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04" y="1696"/>
              <a:ext cx="178" cy="1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lnSpc>
                  <a:spcPts val="2500"/>
                </a:lnSpc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 sz="14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algn="l" eaLnBrk="0" hangingPunct="0">
                <a:lnSpc>
                  <a:spcPts val="2500"/>
                </a:lnSpc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r" eaLnBrk="1" hangingPunct="1">
                <a:lnSpc>
                  <a:spcPct val="100000"/>
                </a:lnSpc>
                <a:buClrTx/>
                <a:buFontTx/>
                <a:buNone/>
              </a:pPr>
              <a:r>
                <a:rPr lang="en-GB" altLang="nl-NL" sz="1800" dirty="0">
                  <a:latin typeface="+mn-lt"/>
                </a:rPr>
                <a:t>Air</a:t>
              </a:r>
            </a:p>
          </p:txBody>
        </p:sp>
        <p:sp>
          <p:nvSpPr>
            <p:cNvPr id="33807" name="Line 44">
              <a:extLst>
                <a:ext uri="{FF2B5EF4-FFF2-40B4-BE49-F238E27FC236}">
                  <a16:creationId xmlns:a16="http://schemas.microsoft.com/office/drawing/2014/main" id="{2153011D-4AA9-88CF-4C16-158F6165FA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20" y="1804"/>
              <a:ext cx="144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BE"/>
            </a:p>
          </p:txBody>
        </p:sp>
        <p:sp>
          <p:nvSpPr>
            <p:cNvPr id="33808" name="Line 45">
              <a:extLst>
                <a:ext uri="{FF2B5EF4-FFF2-40B4-BE49-F238E27FC236}">
                  <a16:creationId xmlns:a16="http://schemas.microsoft.com/office/drawing/2014/main" id="{064469D2-13B7-2AF5-6DA1-52476C90947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664" y="1660"/>
              <a:ext cx="0" cy="144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BE"/>
            </a:p>
          </p:txBody>
        </p:sp>
      </p:grpSp>
      <p:sp>
        <p:nvSpPr>
          <p:cNvPr id="33795" name="TextBox 48">
            <a:extLst>
              <a:ext uri="{FF2B5EF4-FFF2-40B4-BE49-F238E27FC236}">
                <a16:creationId xmlns:a16="http://schemas.microsoft.com/office/drawing/2014/main" id="{F05B9F6A-E6FE-CBFF-FAE0-4D8A5B0240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8664" y="2426355"/>
            <a:ext cx="56025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lnSpc>
                <a:spcPts val="2500"/>
              </a:lnSpc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algn="l" eaLnBrk="0" hangingPunct="0">
              <a:lnSpc>
                <a:spcPts val="2500"/>
              </a:lnSpc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en-GB" altLang="nl-NL" sz="2400" dirty="0">
                <a:latin typeface="+mn-lt"/>
              </a:rPr>
              <a:t>Growth on storage polymers (PHA)</a:t>
            </a:r>
            <a:endParaRPr lang="nl-NL" altLang="nl-NL" sz="2400" dirty="0">
              <a:latin typeface="+mn-lt"/>
            </a:endParaRPr>
          </a:p>
        </p:txBody>
      </p:sp>
      <p:sp>
        <p:nvSpPr>
          <p:cNvPr id="33796" name="TextBox 68">
            <a:extLst>
              <a:ext uri="{FF2B5EF4-FFF2-40B4-BE49-F238E27FC236}">
                <a16:creationId xmlns:a16="http://schemas.microsoft.com/office/drawing/2014/main" id="{C3632952-0B06-ADE4-454F-DE9B28FAF6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38825" y="2989917"/>
            <a:ext cx="42179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lnSpc>
                <a:spcPts val="2500"/>
              </a:lnSpc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algn="l" eaLnBrk="0" hangingPunct="0">
              <a:lnSpc>
                <a:spcPts val="2500"/>
              </a:lnSpc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en-GB" altLang="nl-NL" sz="2400">
                <a:latin typeface="+mn-lt"/>
              </a:rPr>
              <a:t>Nitrification (outside)</a:t>
            </a:r>
            <a:endParaRPr lang="nl-NL" altLang="nl-NL" sz="2400">
              <a:latin typeface="+mn-lt"/>
            </a:endParaRPr>
          </a:p>
        </p:txBody>
      </p:sp>
      <p:sp>
        <p:nvSpPr>
          <p:cNvPr id="33797" name="TextBox 69">
            <a:extLst>
              <a:ext uri="{FF2B5EF4-FFF2-40B4-BE49-F238E27FC236}">
                <a16:creationId xmlns:a16="http://schemas.microsoft.com/office/drawing/2014/main" id="{8113EFFB-19BD-C899-29CD-034741A536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8664" y="3618567"/>
            <a:ext cx="41036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lnSpc>
                <a:spcPts val="2500"/>
              </a:lnSpc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algn="l" eaLnBrk="0" hangingPunct="0">
              <a:lnSpc>
                <a:spcPts val="2500"/>
              </a:lnSpc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en-GB" altLang="nl-NL" sz="2400">
                <a:latin typeface="+mn-lt"/>
              </a:rPr>
              <a:t>Denitrification (inside)</a:t>
            </a:r>
            <a:endParaRPr lang="nl-NL" altLang="nl-NL" sz="2400">
              <a:latin typeface="+mn-lt"/>
            </a:endParaRPr>
          </a:p>
        </p:txBody>
      </p:sp>
      <p:sp>
        <p:nvSpPr>
          <p:cNvPr id="33798" name="TextBox 70">
            <a:extLst>
              <a:ext uri="{FF2B5EF4-FFF2-40B4-BE49-F238E27FC236}">
                <a16:creationId xmlns:a16="http://schemas.microsoft.com/office/drawing/2014/main" id="{D8AB71CC-AF32-99BA-CBEC-BC8089AFC1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8663" y="4196417"/>
            <a:ext cx="3600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lnSpc>
                <a:spcPts val="2500"/>
              </a:lnSpc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algn="l" eaLnBrk="0" hangingPunct="0">
              <a:lnSpc>
                <a:spcPts val="2500"/>
              </a:lnSpc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en-GB" altLang="nl-NL" sz="2400">
                <a:latin typeface="+mn-lt"/>
              </a:rPr>
              <a:t>Uptake of phosphate</a:t>
            </a:r>
            <a:endParaRPr lang="nl-NL" altLang="nl-NL" sz="2400">
              <a:latin typeface="+mn-lt"/>
            </a:endParaRPr>
          </a:p>
        </p:txBody>
      </p:sp>
      <p:sp>
        <p:nvSpPr>
          <p:cNvPr id="33799" name="Right Arrow 45">
            <a:extLst>
              <a:ext uri="{FF2B5EF4-FFF2-40B4-BE49-F238E27FC236}">
                <a16:creationId xmlns:a16="http://schemas.microsoft.com/office/drawing/2014/main" id="{F50503B1-9658-6648-4145-FF72BD35CC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08601" y="2524125"/>
            <a:ext cx="500063" cy="261938"/>
          </a:xfrm>
          <a:prstGeom prst="rightArrow">
            <a:avLst>
              <a:gd name="adj1" fmla="val 50000"/>
              <a:gd name="adj2" fmla="val 49955"/>
            </a:avLst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algn="l" eaLnBrk="0" hangingPunct="0">
              <a:lnSpc>
                <a:spcPts val="2500"/>
              </a:lnSpc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algn="l" eaLnBrk="0" hangingPunct="0">
              <a:lnSpc>
                <a:spcPts val="2500"/>
              </a:lnSpc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buClrTx/>
              <a:buFontTx/>
              <a:buNone/>
            </a:pPr>
            <a:endParaRPr lang="nl-NL" altLang="nl-NL" sz="2200"/>
          </a:p>
        </p:txBody>
      </p:sp>
      <p:sp>
        <p:nvSpPr>
          <p:cNvPr id="33800" name="Right Arrow 47">
            <a:extLst>
              <a:ext uri="{FF2B5EF4-FFF2-40B4-BE49-F238E27FC236}">
                <a16:creationId xmlns:a16="http://schemas.microsoft.com/office/drawing/2014/main" id="{AC471EDB-FE62-FC4F-FFF1-1A6D58946D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7964" y="3097213"/>
            <a:ext cx="498475" cy="260350"/>
          </a:xfrm>
          <a:prstGeom prst="rightArrow">
            <a:avLst>
              <a:gd name="adj1" fmla="val 50000"/>
              <a:gd name="adj2" fmla="val 50100"/>
            </a:avLst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algn="l" eaLnBrk="0" hangingPunct="0">
              <a:lnSpc>
                <a:spcPts val="2500"/>
              </a:lnSpc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algn="l" eaLnBrk="0" hangingPunct="0">
              <a:lnSpc>
                <a:spcPts val="2500"/>
              </a:lnSpc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buClrTx/>
              <a:buFontTx/>
              <a:buNone/>
            </a:pPr>
            <a:endParaRPr lang="nl-NL" altLang="nl-NL" sz="2200"/>
          </a:p>
        </p:txBody>
      </p:sp>
      <p:sp>
        <p:nvSpPr>
          <p:cNvPr id="33801" name="Right Arrow 49">
            <a:extLst>
              <a:ext uri="{FF2B5EF4-FFF2-40B4-BE49-F238E27FC236}">
                <a16:creationId xmlns:a16="http://schemas.microsoft.com/office/drawing/2014/main" id="{ACF55C0B-2C27-C354-847F-75F6143DDB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7964" y="3717925"/>
            <a:ext cx="498475" cy="260350"/>
          </a:xfrm>
          <a:prstGeom prst="rightArrow">
            <a:avLst>
              <a:gd name="adj1" fmla="val 50000"/>
              <a:gd name="adj2" fmla="val 50100"/>
            </a:avLst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algn="l" eaLnBrk="0" hangingPunct="0">
              <a:lnSpc>
                <a:spcPts val="2500"/>
              </a:lnSpc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algn="l" eaLnBrk="0" hangingPunct="0">
              <a:lnSpc>
                <a:spcPts val="2500"/>
              </a:lnSpc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buClrTx/>
              <a:buFontTx/>
              <a:buNone/>
            </a:pPr>
            <a:endParaRPr lang="nl-NL" altLang="nl-NL" sz="2200"/>
          </a:p>
        </p:txBody>
      </p:sp>
      <p:sp>
        <p:nvSpPr>
          <p:cNvPr id="33802" name="Right Arrow 50">
            <a:extLst>
              <a:ext uri="{FF2B5EF4-FFF2-40B4-BE49-F238E27FC236}">
                <a16:creationId xmlns:a16="http://schemas.microsoft.com/office/drawing/2014/main" id="{5F15C468-9E79-7E5D-C945-2B91B5F61C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7964" y="4294189"/>
            <a:ext cx="498475" cy="261937"/>
          </a:xfrm>
          <a:prstGeom prst="rightArrow">
            <a:avLst>
              <a:gd name="adj1" fmla="val 50000"/>
              <a:gd name="adj2" fmla="val 49796"/>
            </a:avLst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algn="l" eaLnBrk="0" hangingPunct="0">
              <a:lnSpc>
                <a:spcPts val="2500"/>
              </a:lnSpc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algn="l" eaLnBrk="0" hangingPunct="0">
              <a:lnSpc>
                <a:spcPts val="2500"/>
              </a:lnSpc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buClrTx/>
              <a:buFontTx/>
              <a:buNone/>
            </a:pPr>
            <a:endParaRPr lang="nl-NL" altLang="nl-NL" sz="220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BBCECB4-0EAC-C23D-7546-EC7E20E858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8062" y="839787"/>
            <a:ext cx="11603566" cy="437800"/>
          </a:xfrm>
        </p:spPr>
        <p:txBody>
          <a:bodyPr>
            <a:noAutofit/>
          </a:bodyPr>
          <a:lstStyle/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sz="2800" dirty="0"/>
              <a:t>Aeration/reaction – 2 hours</a:t>
            </a:r>
            <a:endParaRPr lang="nl-BE" sz="2800" dirty="0">
              <a:solidFill>
                <a:srgbClr val="FF0000"/>
              </a:solidFill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800" dirty="0"/>
          </a:p>
          <a:p>
            <a:pPr marL="60748" indent="0">
              <a:spcAft>
                <a:spcPts val="422"/>
              </a:spcAft>
              <a:buNone/>
            </a:pPr>
            <a:r>
              <a:rPr lang="nl-BE" sz="2800" dirty="0">
                <a:sym typeface="Wingdings" panose="05000000000000000000" pitchFamily="2" charset="2"/>
              </a:rPr>
              <a:t>     </a:t>
            </a: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800" dirty="0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D521BEA8-AFD2-B908-9048-C6A245D0BA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713" y="177188"/>
            <a:ext cx="11043450" cy="607284"/>
          </a:xfrm>
        </p:spPr>
        <p:txBody>
          <a:bodyPr/>
          <a:lstStyle/>
          <a:p>
            <a:r>
              <a:rPr lang="nl-BE" dirty="0"/>
              <a:t>Batch-</a:t>
            </a:r>
            <a:r>
              <a:rPr lang="nl-BE" dirty="0" err="1"/>
              <a:t>wise</a:t>
            </a:r>
            <a:r>
              <a:rPr lang="nl-BE" dirty="0"/>
              <a:t> </a:t>
            </a:r>
            <a:r>
              <a:rPr lang="nl-BE" dirty="0" err="1"/>
              <a:t>operation</a:t>
            </a:r>
            <a:r>
              <a:rPr lang="nl-BE" dirty="0"/>
              <a:t> – </a:t>
            </a:r>
            <a:r>
              <a:rPr lang="nl-BE" dirty="0" err="1"/>
              <a:t>laB</a:t>
            </a:r>
            <a:r>
              <a:rPr lang="nl-B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50430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970"/>
    </mc:Choice>
    <mc:Fallback xmlns="">
      <p:transition spd="slow" advTm="1197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3A60EE-668B-1B27-AABB-BBC7D0A550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08C7FE6-98A4-C3A4-A53E-727495894B4C}"/>
              </a:ext>
            </a:extLst>
          </p:cNvPr>
          <p:cNvSpPr txBox="1"/>
          <p:nvPr/>
        </p:nvSpPr>
        <p:spPr>
          <a:xfrm>
            <a:off x="304060" y="154381"/>
            <a:ext cx="9709952" cy="676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sz="3797" u="sng" cap="all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outline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37E25A2-7574-18AF-091B-0116E9BF9BBC}"/>
              </a:ext>
            </a:extLst>
          </p:cNvPr>
          <p:cNvSpPr txBox="1"/>
          <p:nvPr/>
        </p:nvSpPr>
        <p:spPr>
          <a:xfrm>
            <a:off x="304059" y="950087"/>
            <a:ext cx="10155173" cy="2597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Aerobic granular sludge (reactors)</a:t>
            </a:r>
          </a:p>
          <a:p>
            <a:pPr marL="514350" indent="-514350">
              <a:lnSpc>
                <a:spcPct val="15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Granule growth by avoiding diffusion limitation</a:t>
            </a:r>
          </a:p>
          <a:p>
            <a:pPr marL="514350" indent="-514350">
              <a:lnSpc>
                <a:spcPct val="15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Batch-wise reactor operation</a:t>
            </a:r>
          </a:p>
          <a:p>
            <a:pPr marL="514350" indent="-514350">
              <a:lnSpc>
                <a:spcPct val="15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Sequencing batch process control</a:t>
            </a:r>
          </a:p>
        </p:txBody>
      </p:sp>
      <p:pic>
        <p:nvPicPr>
          <p:cNvPr id="3" name="Picture 2" descr="A book cover with text and brown bubbles&#10;&#10;Description automatically generated with medium confidence">
            <a:extLst>
              <a:ext uri="{FF2B5EF4-FFF2-40B4-BE49-F238E27FC236}">
                <a16:creationId xmlns:a16="http://schemas.microsoft.com/office/drawing/2014/main" id="{2D782882-7BB2-1E69-1999-07E889B58F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9989" y="3094141"/>
            <a:ext cx="1873928" cy="24382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02DA1C1-BA4A-946A-6756-6414580A068D}"/>
              </a:ext>
            </a:extLst>
          </p:cNvPr>
          <p:cNvSpPr txBox="1"/>
          <p:nvPr/>
        </p:nvSpPr>
        <p:spPr>
          <a:xfrm>
            <a:off x="9584688" y="5535883"/>
            <a:ext cx="25196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Sections 11.3, 11.4 and extra’s</a:t>
            </a:r>
          </a:p>
        </p:txBody>
      </p:sp>
    </p:spTree>
    <p:extLst>
      <p:ext uri="{BB962C8B-B14F-4D97-AF65-F5344CB8AC3E}">
        <p14:creationId xmlns:p14="http://schemas.microsoft.com/office/powerpoint/2010/main" val="954097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23"/>
    </mc:Choice>
    <mc:Fallback xmlns="">
      <p:transition spd="slow" advTm="9323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21" y="1008484"/>
            <a:ext cx="8546771" cy="571470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" name="Group 8"/>
          <p:cNvGrpSpPr/>
          <p:nvPr/>
        </p:nvGrpSpPr>
        <p:grpSpPr>
          <a:xfrm>
            <a:off x="5732751" y="1719353"/>
            <a:ext cx="1928360" cy="2197434"/>
            <a:chOff x="4783014" y="999718"/>
            <a:chExt cx="8370279" cy="7996357"/>
          </a:xfrm>
        </p:grpSpPr>
        <p:sp useBgFill="1">
          <p:nvSpPr>
            <p:cNvPr id="10" name="Rectangle 9"/>
            <p:cNvSpPr/>
            <p:nvPr/>
          </p:nvSpPr>
          <p:spPr>
            <a:xfrm>
              <a:off x="5228493" y="999718"/>
              <a:ext cx="7924800" cy="7948985"/>
            </a:xfrm>
            <a:prstGeom prst="rect">
              <a:avLst/>
            </a:prstGeom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9"/>
              <a:endParaRPr lang="nl-BE">
                <a:solidFill>
                  <a:prstClr val="white"/>
                </a:solidFill>
                <a:latin typeface="Arial"/>
              </a:endParaRPr>
            </a:p>
          </p:txBody>
        </p:sp>
        <p:sp useBgFill="1">
          <p:nvSpPr>
            <p:cNvPr id="11" name="Rectangle 10"/>
            <p:cNvSpPr/>
            <p:nvPr/>
          </p:nvSpPr>
          <p:spPr>
            <a:xfrm>
              <a:off x="4783014" y="8440614"/>
              <a:ext cx="943709" cy="555461"/>
            </a:xfrm>
            <a:prstGeom prst="rect">
              <a:avLst/>
            </a:prstGeom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9"/>
              <a:endParaRPr lang="nl-BE">
                <a:solidFill>
                  <a:prstClr val="white"/>
                </a:solidFill>
                <a:latin typeface="Arial"/>
              </a:endParaRPr>
            </a:p>
          </p:txBody>
        </p:sp>
      </p:grpSp>
      <p:sp useBgFill="1">
        <p:nvSpPr>
          <p:cNvPr id="21" name="Rectangle 20"/>
          <p:cNvSpPr/>
          <p:nvPr/>
        </p:nvSpPr>
        <p:spPr>
          <a:xfrm>
            <a:off x="1318210" y="1045112"/>
            <a:ext cx="2136872" cy="4782102"/>
          </a:xfrm>
          <a:prstGeom prst="rect">
            <a:avLst/>
          </a:prstGeom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9"/>
            <a:endParaRPr lang="nl-BE">
              <a:solidFill>
                <a:prstClr val="white"/>
              </a:solidFill>
              <a:latin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concentration</a:t>
            </a:r>
            <a:r>
              <a:rPr lang="nl-BE" dirty="0"/>
              <a:t> </a:t>
            </a:r>
            <a:r>
              <a:rPr lang="nl-BE" dirty="0" err="1"/>
              <a:t>profiles</a:t>
            </a:r>
            <a:r>
              <a:rPr lang="nl-BE" dirty="0"/>
              <a:t> – </a:t>
            </a:r>
            <a:r>
              <a:rPr lang="nl-BE" dirty="0" err="1"/>
              <a:t>laB</a:t>
            </a:r>
            <a:r>
              <a:rPr lang="nl-BE" dirty="0"/>
              <a:t> </a:t>
            </a:r>
          </a:p>
        </p:txBody>
      </p:sp>
      <p:sp useBgFill="1">
        <p:nvSpPr>
          <p:cNvPr id="6" name="Rectangle 5">
            <a:extLst>
              <a:ext uri="{FF2B5EF4-FFF2-40B4-BE49-F238E27FC236}">
                <a16:creationId xmlns:a16="http://schemas.microsoft.com/office/drawing/2014/main" id="{1DB7CD66-D305-DFA8-CC25-DE37645BEA33}"/>
              </a:ext>
            </a:extLst>
          </p:cNvPr>
          <p:cNvSpPr/>
          <p:nvPr/>
        </p:nvSpPr>
        <p:spPr>
          <a:xfrm>
            <a:off x="6170828" y="804874"/>
            <a:ext cx="2589818" cy="525080"/>
          </a:xfrm>
          <a:prstGeom prst="rect">
            <a:avLst/>
          </a:prstGeom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9"/>
            <a:endParaRPr lang="nl-BE">
              <a:solidFill>
                <a:prstClr val="white"/>
              </a:solidFill>
              <a:latin typeface="Arial"/>
            </a:endParaRPr>
          </a:p>
        </p:txBody>
      </p:sp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2F812BDE-DE0D-11B1-9297-003EBF1390DD}"/>
              </a:ext>
            </a:extLst>
          </p:cNvPr>
          <p:cNvSpPr/>
          <p:nvPr/>
        </p:nvSpPr>
        <p:spPr>
          <a:xfrm>
            <a:off x="1201327" y="797474"/>
            <a:ext cx="2589818" cy="525080"/>
          </a:xfrm>
          <a:prstGeom prst="rect">
            <a:avLst/>
          </a:prstGeom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9"/>
            <a:endParaRPr lang="nl-BE">
              <a:solidFill>
                <a:prstClr val="white"/>
              </a:solidFill>
              <a:latin typeface="Arial"/>
            </a:endParaRPr>
          </a:p>
        </p:txBody>
      </p:sp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B7BD2CF-F1EC-DFE5-8569-EB33F6174961}"/>
              </a:ext>
            </a:extLst>
          </p:cNvPr>
          <p:cNvSpPr/>
          <p:nvPr/>
        </p:nvSpPr>
        <p:spPr>
          <a:xfrm>
            <a:off x="7291259" y="1155641"/>
            <a:ext cx="796057" cy="5136415"/>
          </a:xfrm>
          <a:prstGeom prst="rect">
            <a:avLst/>
          </a:prstGeom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9"/>
            <a:endParaRPr lang="nl-BE">
              <a:solidFill>
                <a:prstClr val="white"/>
              </a:solidFill>
              <a:latin typeface="Arial"/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0CCBD799-5E36-ABCA-DC9A-C9AE74F1A6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86752" y="854518"/>
            <a:ext cx="8804876" cy="437800"/>
          </a:xfrm>
          <a:solidFill>
            <a:schemeClr val="bg1"/>
          </a:solidFill>
        </p:spPr>
        <p:txBody>
          <a:bodyPr>
            <a:noAutofit/>
          </a:bodyPr>
          <a:lstStyle/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sz="2800" dirty="0"/>
              <a:t>Aeration/Reaction</a:t>
            </a:r>
            <a:endParaRPr lang="nl-BE" sz="2800" dirty="0"/>
          </a:p>
          <a:p>
            <a:pPr marL="60748" indent="0">
              <a:spcAft>
                <a:spcPts val="422"/>
              </a:spcAft>
              <a:buNone/>
            </a:pPr>
            <a:r>
              <a:rPr lang="nl-BE" sz="2800" dirty="0">
                <a:sym typeface="Wingdings" panose="05000000000000000000" pitchFamily="2" charset="2"/>
              </a:rPr>
              <a:t>     </a:t>
            </a: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800" dirty="0"/>
          </a:p>
        </p:txBody>
      </p:sp>
    </p:spTree>
    <p:extLst>
      <p:ext uri="{BB962C8B-B14F-4D97-AF65-F5344CB8AC3E}">
        <p14:creationId xmlns:p14="http://schemas.microsoft.com/office/powerpoint/2010/main" val="2046324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49"/>
    </mc:Choice>
    <mc:Fallback xmlns="">
      <p:transition spd="slow" advTm="5849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68317A-90E6-DBFE-ED0F-593843E494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F84CF00-B715-1DB8-F9F7-B351F3B354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21" y="1008484"/>
            <a:ext cx="8546771" cy="571470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3C63C7EC-9857-4EA3-7D58-CED9ACDADCCF}"/>
              </a:ext>
            </a:extLst>
          </p:cNvPr>
          <p:cNvGrpSpPr/>
          <p:nvPr/>
        </p:nvGrpSpPr>
        <p:grpSpPr>
          <a:xfrm>
            <a:off x="5732751" y="1719353"/>
            <a:ext cx="1928360" cy="2197434"/>
            <a:chOff x="4783014" y="999718"/>
            <a:chExt cx="8370279" cy="7996357"/>
          </a:xfrm>
        </p:grpSpPr>
        <p:sp useBgFill="1">
          <p:nvSpPr>
            <p:cNvPr id="10" name="Rectangle 9">
              <a:extLst>
                <a:ext uri="{FF2B5EF4-FFF2-40B4-BE49-F238E27FC236}">
                  <a16:creationId xmlns:a16="http://schemas.microsoft.com/office/drawing/2014/main" id="{E7966300-46B6-82A3-BB44-F283A3B1172B}"/>
                </a:ext>
              </a:extLst>
            </p:cNvPr>
            <p:cNvSpPr/>
            <p:nvPr/>
          </p:nvSpPr>
          <p:spPr>
            <a:xfrm>
              <a:off x="5228493" y="999718"/>
              <a:ext cx="7924800" cy="7948985"/>
            </a:xfrm>
            <a:prstGeom prst="rect">
              <a:avLst/>
            </a:prstGeom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9"/>
              <a:endParaRPr lang="nl-BE">
                <a:solidFill>
                  <a:prstClr val="white"/>
                </a:solidFill>
                <a:latin typeface="Arial"/>
              </a:endParaRPr>
            </a:p>
          </p:txBody>
        </p:sp>
        <p:sp useBgFill="1">
          <p:nvSpPr>
            <p:cNvPr id="11" name="Rectangle 10">
              <a:extLst>
                <a:ext uri="{FF2B5EF4-FFF2-40B4-BE49-F238E27FC236}">
                  <a16:creationId xmlns:a16="http://schemas.microsoft.com/office/drawing/2014/main" id="{132998EE-EEC1-D8B4-2184-86959EA64586}"/>
                </a:ext>
              </a:extLst>
            </p:cNvPr>
            <p:cNvSpPr/>
            <p:nvPr/>
          </p:nvSpPr>
          <p:spPr>
            <a:xfrm>
              <a:off x="4783014" y="8440614"/>
              <a:ext cx="943709" cy="555461"/>
            </a:xfrm>
            <a:prstGeom prst="rect">
              <a:avLst/>
            </a:prstGeom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9"/>
              <a:endParaRPr lang="nl-BE">
                <a:solidFill>
                  <a:prstClr val="white"/>
                </a:solidFill>
                <a:latin typeface="Arial"/>
              </a:endParaRPr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B7747FF1-4BD9-3195-DD72-9983F80CE49B}"/>
              </a:ext>
            </a:extLst>
          </p:cNvPr>
          <p:cNvSpPr/>
          <p:nvPr/>
        </p:nvSpPr>
        <p:spPr>
          <a:xfrm>
            <a:off x="3871868" y="3951152"/>
            <a:ext cx="1039708" cy="525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748" defTabSz="914289"/>
            <a:r>
              <a:rPr lang="en-GB" sz="2812" dirty="0">
                <a:solidFill>
                  <a:srgbClr val="1E64C8"/>
                </a:solidFill>
                <a:latin typeface="Arial"/>
              </a:rPr>
              <a:t>NH</a:t>
            </a:r>
            <a:r>
              <a:rPr lang="en-GB" sz="2812" baseline="-25000" dirty="0">
                <a:solidFill>
                  <a:srgbClr val="1E64C8"/>
                </a:solidFill>
                <a:latin typeface="Arial"/>
              </a:rPr>
              <a:t>4</a:t>
            </a:r>
            <a:r>
              <a:rPr lang="en-GB" sz="2812" baseline="30000" dirty="0">
                <a:solidFill>
                  <a:srgbClr val="1E64C8"/>
                </a:solidFill>
                <a:latin typeface="Arial"/>
              </a:rPr>
              <a:t>+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7EB1499-9DB1-24A6-95ED-146D556EF83A}"/>
              </a:ext>
            </a:extLst>
          </p:cNvPr>
          <p:cNvSpPr/>
          <p:nvPr/>
        </p:nvSpPr>
        <p:spPr>
          <a:xfrm>
            <a:off x="6182202" y="4293168"/>
            <a:ext cx="999633" cy="525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748" defTabSz="914289"/>
            <a:r>
              <a:rPr lang="en-GB" sz="2812" dirty="0">
                <a:solidFill>
                  <a:srgbClr val="CC3399"/>
                </a:solidFill>
                <a:latin typeface="Arial"/>
              </a:rPr>
              <a:t>NO</a:t>
            </a:r>
            <a:r>
              <a:rPr lang="en-GB" sz="2812" baseline="-25000" dirty="0">
                <a:solidFill>
                  <a:srgbClr val="CC3399"/>
                </a:solidFill>
                <a:latin typeface="Arial"/>
              </a:rPr>
              <a:t>3</a:t>
            </a:r>
            <a:r>
              <a:rPr lang="en-GB" sz="2812" baseline="30000" dirty="0">
                <a:solidFill>
                  <a:srgbClr val="CC3399"/>
                </a:solidFill>
                <a:latin typeface="Arial"/>
              </a:rPr>
              <a:t>-</a:t>
            </a:r>
          </a:p>
        </p:txBody>
      </p:sp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67163737-0AFA-3204-16E4-80F1F3930B60}"/>
              </a:ext>
            </a:extLst>
          </p:cNvPr>
          <p:cNvSpPr/>
          <p:nvPr/>
        </p:nvSpPr>
        <p:spPr>
          <a:xfrm>
            <a:off x="1318209" y="1045112"/>
            <a:ext cx="2127453" cy="4782102"/>
          </a:xfrm>
          <a:prstGeom prst="rect">
            <a:avLst/>
          </a:prstGeom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9"/>
            <a:endParaRPr lang="nl-BE">
              <a:solidFill>
                <a:prstClr val="white"/>
              </a:solidFill>
              <a:latin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13E35AB-9D62-543F-FD94-EFE2AF702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concentration</a:t>
            </a:r>
            <a:r>
              <a:rPr lang="nl-BE" dirty="0"/>
              <a:t> </a:t>
            </a:r>
            <a:r>
              <a:rPr lang="nl-BE" dirty="0" err="1"/>
              <a:t>profiles</a:t>
            </a:r>
            <a:r>
              <a:rPr lang="nl-BE" dirty="0"/>
              <a:t> – </a:t>
            </a:r>
            <a:r>
              <a:rPr lang="nl-BE" dirty="0" err="1"/>
              <a:t>laB</a:t>
            </a:r>
            <a:r>
              <a:rPr lang="nl-BE" dirty="0"/>
              <a:t> </a:t>
            </a:r>
          </a:p>
        </p:txBody>
      </p:sp>
      <p:sp useBgFill="1">
        <p:nvSpPr>
          <p:cNvPr id="6" name="Rectangle 5">
            <a:extLst>
              <a:ext uri="{FF2B5EF4-FFF2-40B4-BE49-F238E27FC236}">
                <a16:creationId xmlns:a16="http://schemas.microsoft.com/office/drawing/2014/main" id="{5C0DE361-74C8-8EC2-421F-16F606290346}"/>
              </a:ext>
            </a:extLst>
          </p:cNvPr>
          <p:cNvSpPr/>
          <p:nvPr/>
        </p:nvSpPr>
        <p:spPr>
          <a:xfrm>
            <a:off x="6170828" y="804874"/>
            <a:ext cx="2589818" cy="525080"/>
          </a:xfrm>
          <a:prstGeom prst="rect">
            <a:avLst/>
          </a:prstGeom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9"/>
            <a:endParaRPr lang="nl-BE">
              <a:solidFill>
                <a:prstClr val="white"/>
              </a:solidFill>
              <a:latin typeface="Arial"/>
            </a:endParaRPr>
          </a:p>
        </p:txBody>
      </p:sp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2B25980D-C243-298D-0B17-7E889DBA04A2}"/>
              </a:ext>
            </a:extLst>
          </p:cNvPr>
          <p:cNvSpPr/>
          <p:nvPr/>
        </p:nvSpPr>
        <p:spPr>
          <a:xfrm>
            <a:off x="1201327" y="797474"/>
            <a:ext cx="2589818" cy="525080"/>
          </a:xfrm>
          <a:prstGeom prst="rect">
            <a:avLst/>
          </a:prstGeom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9"/>
            <a:endParaRPr lang="nl-BE">
              <a:solidFill>
                <a:prstClr val="white"/>
              </a:solidFill>
              <a:latin typeface="Arial"/>
            </a:endParaRPr>
          </a:p>
        </p:txBody>
      </p:sp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A5C72B2-EA34-2D15-23E3-6462F70966AB}"/>
              </a:ext>
            </a:extLst>
          </p:cNvPr>
          <p:cNvSpPr/>
          <p:nvPr/>
        </p:nvSpPr>
        <p:spPr>
          <a:xfrm>
            <a:off x="7291259" y="1155641"/>
            <a:ext cx="796057" cy="5136415"/>
          </a:xfrm>
          <a:prstGeom prst="rect">
            <a:avLst/>
          </a:prstGeom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9"/>
            <a:endParaRPr lang="nl-BE">
              <a:solidFill>
                <a:prstClr val="white"/>
              </a:solidFill>
              <a:latin typeface="Arial"/>
            </a:endParaRP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73B1F79A-29A4-3024-5792-C5B7EDB3F797}"/>
              </a:ext>
            </a:extLst>
          </p:cNvPr>
          <p:cNvSpPr txBox="1">
            <a:spLocks/>
          </p:cNvSpPr>
          <p:nvPr/>
        </p:nvSpPr>
        <p:spPr>
          <a:xfrm>
            <a:off x="3386752" y="854518"/>
            <a:ext cx="8804876" cy="43780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sz="2800" dirty="0"/>
              <a:t>Aeration/Reaction</a:t>
            </a:r>
            <a:endParaRPr lang="nl-BE" sz="2800" dirty="0"/>
          </a:p>
          <a:p>
            <a:pPr marL="60748" indent="0">
              <a:spcAft>
                <a:spcPts val="422"/>
              </a:spcAft>
              <a:buFont typeface="Arial" panose="020B0604020202020204" pitchFamily="34" charset="0"/>
              <a:buNone/>
            </a:pPr>
            <a:r>
              <a:rPr lang="nl-BE" sz="2800" dirty="0">
                <a:sym typeface="Wingdings" panose="05000000000000000000" pitchFamily="2" charset="2"/>
              </a:rPr>
              <a:t>     </a:t>
            </a: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80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4456FDF-D371-C2FB-D52E-ACFC6279A01B}"/>
              </a:ext>
            </a:extLst>
          </p:cNvPr>
          <p:cNvSpPr/>
          <p:nvPr/>
        </p:nvSpPr>
        <p:spPr>
          <a:xfrm>
            <a:off x="8239370" y="3183176"/>
            <a:ext cx="3504164" cy="4385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82205" indent="-321457" defTabSz="914289">
              <a:buFont typeface="Arial" panose="020B0604020202020204" pitchFamily="34" charset="0"/>
              <a:buChar char="•"/>
            </a:pPr>
            <a:r>
              <a:rPr lang="en-GB" sz="2250" dirty="0">
                <a:solidFill>
                  <a:srgbClr val="1E64C8"/>
                </a:solidFill>
                <a:latin typeface="Arial"/>
              </a:rPr>
              <a:t>Ammonium conversion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54436D0-342A-9A0C-7880-302C27FACFF0}"/>
              </a:ext>
            </a:extLst>
          </p:cNvPr>
          <p:cNvSpPr/>
          <p:nvPr/>
        </p:nvSpPr>
        <p:spPr>
          <a:xfrm>
            <a:off x="8259023" y="3633541"/>
            <a:ext cx="2702663" cy="4385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82205" indent="-321457" defTabSz="914289">
              <a:buFont typeface="Arial" panose="020B0604020202020204" pitchFamily="34" charset="0"/>
              <a:buChar char="•"/>
            </a:pPr>
            <a:r>
              <a:rPr lang="en-GB" sz="2250" dirty="0">
                <a:solidFill>
                  <a:srgbClr val="CC3399"/>
                </a:solidFill>
                <a:latin typeface="Arial"/>
              </a:rPr>
              <a:t>Nitrate formation</a:t>
            </a:r>
          </a:p>
        </p:txBody>
      </p:sp>
    </p:spTree>
    <p:extLst>
      <p:ext uri="{BB962C8B-B14F-4D97-AF65-F5344CB8AC3E}">
        <p14:creationId xmlns:p14="http://schemas.microsoft.com/office/powerpoint/2010/main" val="4053289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91"/>
    </mc:Choice>
    <mc:Fallback xmlns="">
      <p:transition spd="slow" advTm="3991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61505E-98A2-2237-6B47-6B614C48D8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358239E-ACA2-BA35-9312-1E0FB88004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21" y="1008484"/>
            <a:ext cx="8546771" cy="571470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4FB83343-6932-16B3-9578-ED97DDA28ADF}"/>
              </a:ext>
            </a:extLst>
          </p:cNvPr>
          <p:cNvGrpSpPr/>
          <p:nvPr/>
        </p:nvGrpSpPr>
        <p:grpSpPr>
          <a:xfrm>
            <a:off x="5732751" y="1719353"/>
            <a:ext cx="1928360" cy="2197434"/>
            <a:chOff x="4783014" y="999718"/>
            <a:chExt cx="8370279" cy="7996357"/>
          </a:xfrm>
        </p:grpSpPr>
        <p:sp useBgFill="1">
          <p:nvSpPr>
            <p:cNvPr id="10" name="Rectangle 9">
              <a:extLst>
                <a:ext uri="{FF2B5EF4-FFF2-40B4-BE49-F238E27FC236}">
                  <a16:creationId xmlns:a16="http://schemas.microsoft.com/office/drawing/2014/main" id="{257C8385-6174-3B9F-DA4B-51986017B971}"/>
                </a:ext>
              </a:extLst>
            </p:cNvPr>
            <p:cNvSpPr/>
            <p:nvPr/>
          </p:nvSpPr>
          <p:spPr>
            <a:xfrm>
              <a:off x="5228493" y="999718"/>
              <a:ext cx="7924800" cy="7948985"/>
            </a:xfrm>
            <a:prstGeom prst="rect">
              <a:avLst/>
            </a:prstGeom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9"/>
              <a:endParaRPr lang="nl-BE">
                <a:solidFill>
                  <a:prstClr val="white"/>
                </a:solidFill>
                <a:latin typeface="Arial"/>
              </a:endParaRPr>
            </a:p>
          </p:txBody>
        </p:sp>
        <p:sp useBgFill="1">
          <p:nvSpPr>
            <p:cNvPr id="11" name="Rectangle 10">
              <a:extLst>
                <a:ext uri="{FF2B5EF4-FFF2-40B4-BE49-F238E27FC236}">
                  <a16:creationId xmlns:a16="http://schemas.microsoft.com/office/drawing/2014/main" id="{4B901408-1325-D136-8E06-8D3C2D0C5181}"/>
                </a:ext>
              </a:extLst>
            </p:cNvPr>
            <p:cNvSpPr/>
            <p:nvPr/>
          </p:nvSpPr>
          <p:spPr>
            <a:xfrm>
              <a:off x="4783014" y="8440614"/>
              <a:ext cx="943709" cy="555461"/>
            </a:xfrm>
            <a:prstGeom prst="rect">
              <a:avLst/>
            </a:prstGeom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9"/>
              <a:endParaRPr lang="nl-BE">
                <a:solidFill>
                  <a:prstClr val="white"/>
                </a:solidFill>
                <a:latin typeface="Arial"/>
              </a:endParaRPr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65B7C0E4-E274-3C25-4547-A137B6BC03FC}"/>
              </a:ext>
            </a:extLst>
          </p:cNvPr>
          <p:cNvSpPr/>
          <p:nvPr/>
        </p:nvSpPr>
        <p:spPr>
          <a:xfrm>
            <a:off x="4871217" y="2383023"/>
            <a:ext cx="1113446" cy="525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748" defTabSz="914289"/>
            <a:r>
              <a:rPr lang="en-GB" sz="2812" dirty="0">
                <a:solidFill>
                  <a:srgbClr val="00B050"/>
                </a:solidFill>
                <a:latin typeface="Arial"/>
              </a:rPr>
              <a:t>PO</a:t>
            </a:r>
            <a:r>
              <a:rPr lang="en-GB" sz="2812" baseline="-25000" dirty="0">
                <a:solidFill>
                  <a:srgbClr val="00B050"/>
                </a:solidFill>
                <a:latin typeface="Arial"/>
              </a:rPr>
              <a:t>4</a:t>
            </a:r>
            <a:r>
              <a:rPr lang="en-GB" sz="2812" baseline="30000" dirty="0">
                <a:solidFill>
                  <a:srgbClr val="00B050"/>
                </a:solidFill>
                <a:latin typeface="Arial"/>
              </a:rPr>
              <a:t>3-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A6DF53B-1C49-469B-CB56-0B7C9CC64FDF}"/>
              </a:ext>
            </a:extLst>
          </p:cNvPr>
          <p:cNvSpPr/>
          <p:nvPr/>
        </p:nvSpPr>
        <p:spPr>
          <a:xfrm>
            <a:off x="8239370" y="3183176"/>
            <a:ext cx="3504164" cy="4385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82205" indent="-321457" defTabSz="914289">
              <a:buFont typeface="Arial" panose="020B0604020202020204" pitchFamily="34" charset="0"/>
              <a:buChar char="•"/>
            </a:pPr>
            <a:r>
              <a:rPr lang="en-GB" sz="2250" dirty="0">
                <a:solidFill>
                  <a:srgbClr val="1E64C8"/>
                </a:solidFill>
                <a:latin typeface="Arial"/>
              </a:rPr>
              <a:t>Ammonium conversion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D13FD6-C59B-679E-4AB3-C8AD5CB9471A}"/>
              </a:ext>
            </a:extLst>
          </p:cNvPr>
          <p:cNvSpPr/>
          <p:nvPr/>
        </p:nvSpPr>
        <p:spPr>
          <a:xfrm>
            <a:off x="3871868" y="3951152"/>
            <a:ext cx="1039708" cy="525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748" defTabSz="914289"/>
            <a:r>
              <a:rPr lang="en-GB" sz="2812" dirty="0">
                <a:solidFill>
                  <a:srgbClr val="1E64C8"/>
                </a:solidFill>
                <a:latin typeface="Arial"/>
              </a:rPr>
              <a:t>NH</a:t>
            </a:r>
            <a:r>
              <a:rPr lang="en-GB" sz="2812" baseline="-25000" dirty="0">
                <a:solidFill>
                  <a:srgbClr val="1E64C8"/>
                </a:solidFill>
                <a:latin typeface="Arial"/>
              </a:rPr>
              <a:t>4</a:t>
            </a:r>
            <a:r>
              <a:rPr lang="en-GB" sz="2812" baseline="30000" dirty="0">
                <a:solidFill>
                  <a:srgbClr val="1E64C8"/>
                </a:solidFill>
                <a:latin typeface="Arial"/>
              </a:rPr>
              <a:t>+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A2CD8FB-A6B3-E2D1-D559-72E34A4AE2C6}"/>
              </a:ext>
            </a:extLst>
          </p:cNvPr>
          <p:cNvSpPr/>
          <p:nvPr/>
        </p:nvSpPr>
        <p:spPr>
          <a:xfrm>
            <a:off x="8259023" y="4257504"/>
            <a:ext cx="2895023" cy="4385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82205" indent="-321457" defTabSz="914289">
              <a:buFont typeface="Arial" panose="020B0604020202020204" pitchFamily="34" charset="0"/>
              <a:buChar char="•"/>
            </a:pPr>
            <a:r>
              <a:rPr lang="en-GB" sz="2250" dirty="0">
                <a:solidFill>
                  <a:srgbClr val="00B050"/>
                </a:solidFill>
                <a:latin typeface="Arial"/>
              </a:rPr>
              <a:t>Phosphate uptake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DB7B1DA-FC1C-93C6-BD8D-5D168278156D}"/>
              </a:ext>
            </a:extLst>
          </p:cNvPr>
          <p:cNvSpPr/>
          <p:nvPr/>
        </p:nvSpPr>
        <p:spPr>
          <a:xfrm>
            <a:off x="8259023" y="3633541"/>
            <a:ext cx="2702663" cy="4385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82205" indent="-321457" defTabSz="914289">
              <a:buFont typeface="Arial" panose="020B0604020202020204" pitchFamily="34" charset="0"/>
              <a:buChar char="•"/>
            </a:pPr>
            <a:r>
              <a:rPr lang="en-GB" sz="2250" dirty="0">
                <a:solidFill>
                  <a:srgbClr val="CC3399"/>
                </a:solidFill>
                <a:latin typeface="Arial"/>
              </a:rPr>
              <a:t>Nitrate formation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CBA8E6D-0681-DD64-9D61-86C69A813E7E}"/>
              </a:ext>
            </a:extLst>
          </p:cNvPr>
          <p:cNvSpPr/>
          <p:nvPr/>
        </p:nvSpPr>
        <p:spPr>
          <a:xfrm>
            <a:off x="6182202" y="4293168"/>
            <a:ext cx="999633" cy="525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748" defTabSz="914289"/>
            <a:r>
              <a:rPr lang="en-GB" sz="2812" dirty="0">
                <a:solidFill>
                  <a:srgbClr val="CC3399"/>
                </a:solidFill>
                <a:latin typeface="Arial"/>
              </a:rPr>
              <a:t>NO</a:t>
            </a:r>
            <a:r>
              <a:rPr lang="en-GB" sz="2812" baseline="-25000" dirty="0">
                <a:solidFill>
                  <a:srgbClr val="CC3399"/>
                </a:solidFill>
                <a:latin typeface="Arial"/>
              </a:rPr>
              <a:t>3</a:t>
            </a:r>
            <a:r>
              <a:rPr lang="en-GB" sz="2812" baseline="30000" dirty="0">
                <a:solidFill>
                  <a:srgbClr val="CC3399"/>
                </a:solidFill>
                <a:latin typeface="Arial"/>
              </a:rPr>
              <a:t>-</a:t>
            </a:r>
          </a:p>
        </p:txBody>
      </p:sp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544C12A0-FA51-2443-B65B-09855D38ACCF}"/>
              </a:ext>
            </a:extLst>
          </p:cNvPr>
          <p:cNvSpPr/>
          <p:nvPr/>
        </p:nvSpPr>
        <p:spPr>
          <a:xfrm>
            <a:off x="1318209" y="1045112"/>
            <a:ext cx="2109537" cy="4782102"/>
          </a:xfrm>
          <a:prstGeom prst="rect">
            <a:avLst/>
          </a:prstGeom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9"/>
            <a:endParaRPr lang="nl-BE">
              <a:solidFill>
                <a:prstClr val="white"/>
              </a:solidFill>
              <a:latin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652E29-E3BA-F21B-1590-EFBF653EC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concentration</a:t>
            </a:r>
            <a:r>
              <a:rPr lang="nl-BE" dirty="0"/>
              <a:t> </a:t>
            </a:r>
            <a:r>
              <a:rPr lang="nl-BE" dirty="0" err="1"/>
              <a:t>profiles</a:t>
            </a:r>
            <a:r>
              <a:rPr lang="nl-BE" dirty="0"/>
              <a:t> – </a:t>
            </a:r>
            <a:r>
              <a:rPr lang="nl-BE" dirty="0" err="1"/>
              <a:t>laB</a:t>
            </a:r>
            <a:r>
              <a:rPr lang="nl-BE" dirty="0"/>
              <a:t> </a:t>
            </a:r>
          </a:p>
        </p:txBody>
      </p:sp>
      <p:sp useBgFill="1">
        <p:nvSpPr>
          <p:cNvPr id="6" name="Rectangle 5">
            <a:extLst>
              <a:ext uri="{FF2B5EF4-FFF2-40B4-BE49-F238E27FC236}">
                <a16:creationId xmlns:a16="http://schemas.microsoft.com/office/drawing/2014/main" id="{92FA41DD-B6B7-AF02-1B12-4F61A968FD5E}"/>
              </a:ext>
            </a:extLst>
          </p:cNvPr>
          <p:cNvSpPr/>
          <p:nvPr/>
        </p:nvSpPr>
        <p:spPr>
          <a:xfrm>
            <a:off x="6170828" y="804874"/>
            <a:ext cx="2589818" cy="525080"/>
          </a:xfrm>
          <a:prstGeom prst="rect">
            <a:avLst/>
          </a:prstGeom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9"/>
            <a:endParaRPr lang="nl-BE">
              <a:solidFill>
                <a:prstClr val="white"/>
              </a:solidFill>
              <a:latin typeface="Arial"/>
            </a:endParaRPr>
          </a:p>
        </p:txBody>
      </p:sp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F607E134-739F-888E-E945-AC2F1CF3C7E0}"/>
              </a:ext>
            </a:extLst>
          </p:cNvPr>
          <p:cNvSpPr/>
          <p:nvPr/>
        </p:nvSpPr>
        <p:spPr>
          <a:xfrm>
            <a:off x="1201327" y="797474"/>
            <a:ext cx="2589818" cy="525080"/>
          </a:xfrm>
          <a:prstGeom prst="rect">
            <a:avLst/>
          </a:prstGeom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9"/>
            <a:endParaRPr lang="nl-BE">
              <a:solidFill>
                <a:prstClr val="white"/>
              </a:solidFill>
              <a:latin typeface="Arial"/>
            </a:endParaRPr>
          </a:p>
        </p:txBody>
      </p:sp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1CF2D16-5D77-3335-9E9F-634391C71A71}"/>
              </a:ext>
            </a:extLst>
          </p:cNvPr>
          <p:cNvSpPr/>
          <p:nvPr/>
        </p:nvSpPr>
        <p:spPr>
          <a:xfrm>
            <a:off x="7291259" y="1155641"/>
            <a:ext cx="796057" cy="5136415"/>
          </a:xfrm>
          <a:prstGeom prst="rect">
            <a:avLst/>
          </a:prstGeom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9"/>
            <a:endParaRPr lang="nl-BE">
              <a:solidFill>
                <a:prstClr val="white"/>
              </a:solidFill>
              <a:latin typeface="Arial"/>
            </a:endParaRP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438DDFC3-EA8E-6645-AA25-77D9855CE803}"/>
              </a:ext>
            </a:extLst>
          </p:cNvPr>
          <p:cNvSpPr txBox="1">
            <a:spLocks/>
          </p:cNvSpPr>
          <p:nvPr/>
        </p:nvSpPr>
        <p:spPr>
          <a:xfrm>
            <a:off x="3386752" y="854518"/>
            <a:ext cx="8804876" cy="43780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sz="2800" dirty="0"/>
              <a:t>Aeration/Reaction</a:t>
            </a:r>
            <a:endParaRPr lang="nl-BE" sz="2800" dirty="0"/>
          </a:p>
          <a:p>
            <a:pPr marL="60748" indent="0">
              <a:spcAft>
                <a:spcPts val="422"/>
              </a:spcAft>
              <a:buFont typeface="Arial" panose="020B0604020202020204" pitchFamily="34" charset="0"/>
              <a:buNone/>
            </a:pPr>
            <a:r>
              <a:rPr lang="nl-BE" sz="2800" dirty="0">
                <a:sym typeface="Wingdings" panose="05000000000000000000" pitchFamily="2" charset="2"/>
              </a:rPr>
              <a:t>     </a:t>
            </a: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800" dirty="0"/>
          </a:p>
        </p:txBody>
      </p:sp>
    </p:spTree>
    <p:extLst>
      <p:ext uri="{BB962C8B-B14F-4D97-AF65-F5344CB8AC3E}">
        <p14:creationId xmlns:p14="http://schemas.microsoft.com/office/powerpoint/2010/main" val="98094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91"/>
    </mc:Choice>
    <mc:Fallback xmlns="">
      <p:transition spd="slow" advTm="3191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10DD5B-702D-6049-04E4-73DCE3291A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3AAAB48-51BB-FDE2-FCC7-1C079378CA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8062" y="839787"/>
            <a:ext cx="11603566" cy="784304"/>
          </a:xfrm>
        </p:spPr>
        <p:txBody>
          <a:bodyPr>
            <a:noAutofit/>
          </a:bodyPr>
          <a:lstStyle/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sz="2800" dirty="0"/>
              <a:t>Settling (2-10 min) / Effluent discharge</a:t>
            </a:r>
            <a:endParaRPr lang="en-US" sz="2800" dirty="0"/>
          </a:p>
          <a:p>
            <a:pPr marL="60748" indent="0">
              <a:spcAft>
                <a:spcPts val="422"/>
              </a:spcAft>
              <a:buNone/>
            </a:pPr>
            <a:endParaRPr lang="nl-BE" sz="2800" dirty="0">
              <a:solidFill>
                <a:srgbClr val="FF0000"/>
              </a:solidFill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800" dirty="0"/>
          </a:p>
          <a:p>
            <a:pPr marL="60748" indent="0">
              <a:spcAft>
                <a:spcPts val="422"/>
              </a:spcAft>
              <a:buNone/>
            </a:pPr>
            <a:r>
              <a:rPr lang="nl-BE" sz="2800" dirty="0">
                <a:sym typeface="Wingdings" panose="05000000000000000000" pitchFamily="2" charset="2"/>
              </a:rPr>
              <a:t>     </a:t>
            </a: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800" dirty="0"/>
          </a:p>
        </p:txBody>
      </p:sp>
      <p:grpSp>
        <p:nvGrpSpPr>
          <p:cNvPr id="34827" name="Group 67">
            <a:extLst>
              <a:ext uri="{FF2B5EF4-FFF2-40B4-BE49-F238E27FC236}">
                <a16:creationId xmlns:a16="http://schemas.microsoft.com/office/drawing/2014/main" id="{9773E397-FF2E-0547-53B3-FF7BB9EB263D}"/>
              </a:ext>
            </a:extLst>
          </p:cNvPr>
          <p:cNvGrpSpPr>
            <a:grpSpLocks/>
          </p:cNvGrpSpPr>
          <p:nvPr/>
        </p:nvGrpSpPr>
        <p:grpSpPr bwMode="auto">
          <a:xfrm>
            <a:off x="4229425" y="1633598"/>
            <a:ext cx="1733750" cy="3352741"/>
            <a:chOff x="3951" y="2688"/>
            <a:chExt cx="561" cy="1057"/>
          </a:xfrm>
        </p:grpSpPr>
        <p:sp>
          <p:nvSpPr>
            <p:cNvPr id="9" name="Rectangle 68">
              <a:extLst>
                <a:ext uri="{FF2B5EF4-FFF2-40B4-BE49-F238E27FC236}">
                  <a16:creationId xmlns:a16="http://schemas.microsoft.com/office/drawing/2014/main" id="{B3C199E7-B25F-D6CB-92ED-D84A805217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1" y="2688"/>
              <a:ext cx="561" cy="58"/>
            </a:xfrm>
            <a:prstGeom prst="rect">
              <a:avLst/>
            </a:prstGeom>
            <a:gradFill rotWithShape="0">
              <a:gsLst>
                <a:gs pos="0">
                  <a:srgbClr val="E4E4E4"/>
                </a:gs>
                <a:gs pos="50000">
                  <a:schemeClr val="bg1"/>
                </a:gs>
                <a:gs pos="100000">
                  <a:srgbClr val="E4E4E4"/>
                </a:gs>
              </a:gsLst>
              <a:lin ang="0" scaled="1"/>
            </a:gra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nl-NL"/>
            </a:p>
          </p:txBody>
        </p:sp>
        <p:sp>
          <p:nvSpPr>
            <p:cNvPr id="34829" name="Line 69">
              <a:extLst>
                <a:ext uri="{FF2B5EF4-FFF2-40B4-BE49-F238E27FC236}">
                  <a16:creationId xmlns:a16="http://schemas.microsoft.com/office/drawing/2014/main" id="{7FFE82A6-02FE-0EA6-0755-5ABF639112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35" y="3269"/>
              <a:ext cx="40" cy="7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11" name="Rectangle 70">
              <a:extLst>
                <a:ext uri="{FF2B5EF4-FFF2-40B4-BE49-F238E27FC236}">
                  <a16:creationId xmlns:a16="http://schemas.microsoft.com/office/drawing/2014/main" id="{E2ACE43B-CCED-750C-4640-6B7F6F16BA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8" y="2746"/>
              <a:ext cx="461" cy="999"/>
            </a:xfrm>
            <a:prstGeom prst="rect">
              <a:avLst/>
            </a:prstGeom>
            <a:gradFill rotWithShape="0">
              <a:gsLst>
                <a:gs pos="0">
                  <a:srgbClr val="E4E4E4"/>
                </a:gs>
                <a:gs pos="50000">
                  <a:schemeClr val="bg1"/>
                </a:gs>
                <a:gs pos="100000">
                  <a:srgbClr val="E4E4E4"/>
                </a:gs>
              </a:gsLst>
              <a:lin ang="0" scaled="1"/>
            </a:gra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nl-NL"/>
            </a:p>
          </p:txBody>
        </p:sp>
        <p:sp>
          <p:nvSpPr>
            <p:cNvPr id="34831" name="Rectangle 71">
              <a:extLst>
                <a:ext uri="{FF2B5EF4-FFF2-40B4-BE49-F238E27FC236}">
                  <a16:creationId xmlns:a16="http://schemas.microsoft.com/office/drawing/2014/main" id="{045291DB-BE70-EAFD-9397-D16790D062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8" y="2921"/>
              <a:ext cx="462" cy="668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50000">
                  <a:srgbClr val="CCECFF"/>
                </a:gs>
                <a:gs pos="100000">
                  <a:srgbClr val="66CCFF"/>
                </a:gs>
              </a:gsLst>
              <a:lin ang="0" scaled="1"/>
            </a:gradFill>
            <a:ln w="9525">
              <a:solidFill>
                <a:srgbClr val="CCEC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l" eaLnBrk="0" hangingPunct="0">
                <a:lnSpc>
                  <a:spcPts val="2500"/>
                </a:lnSpc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 sz="14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algn="l" eaLnBrk="0" hangingPunct="0">
                <a:lnSpc>
                  <a:spcPts val="2500"/>
                </a:lnSpc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r" eaLnBrk="1" hangingPunct="1">
                <a:lnSpc>
                  <a:spcPct val="100000"/>
                </a:lnSpc>
                <a:buClrTx/>
                <a:buFontTx/>
                <a:buNone/>
              </a:pPr>
              <a:endParaRPr lang="nl-NL" altLang="nl-NL" sz="2200"/>
            </a:p>
          </p:txBody>
        </p:sp>
        <p:sp>
          <p:nvSpPr>
            <p:cNvPr id="34832" name="AutoShape 72">
              <a:extLst>
                <a:ext uri="{FF2B5EF4-FFF2-40B4-BE49-F238E27FC236}">
                  <a16:creationId xmlns:a16="http://schemas.microsoft.com/office/drawing/2014/main" id="{12C996B3-87C8-4892-A6DE-31D02F71965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10714785">
              <a:off x="4354" y="2866"/>
              <a:ext cx="80" cy="58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l" eaLnBrk="0" hangingPunct="0">
                <a:lnSpc>
                  <a:spcPts val="2500"/>
                </a:lnSpc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 sz="14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algn="l" eaLnBrk="0" hangingPunct="0">
                <a:lnSpc>
                  <a:spcPts val="2500"/>
                </a:lnSpc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r" eaLnBrk="1" hangingPunct="1">
                <a:lnSpc>
                  <a:spcPct val="100000"/>
                </a:lnSpc>
                <a:buClrTx/>
                <a:buFontTx/>
                <a:buNone/>
              </a:pPr>
              <a:endParaRPr lang="nl-NL" altLang="nl-NL" sz="2200"/>
            </a:p>
          </p:txBody>
        </p:sp>
        <p:grpSp>
          <p:nvGrpSpPr>
            <p:cNvPr id="34833" name="Group 73">
              <a:extLst>
                <a:ext uri="{FF2B5EF4-FFF2-40B4-BE49-F238E27FC236}">
                  <a16:creationId xmlns:a16="http://schemas.microsoft.com/office/drawing/2014/main" id="{1218CCD1-30BD-CEB5-2EF2-398BB013112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41" y="2973"/>
              <a:ext cx="119" cy="29"/>
              <a:chOff x="1728" y="2496"/>
              <a:chExt cx="144" cy="24"/>
            </a:xfrm>
          </p:grpSpPr>
          <p:sp>
            <p:nvSpPr>
              <p:cNvPr id="34837" name="Line 74">
                <a:extLst>
                  <a:ext uri="{FF2B5EF4-FFF2-40B4-BE49-F238E27FC236}">
                    <a16:creationId xmlns:a16="http://schemas.microsoft.com/office/drawing/2014/main" id="{C5D3B21A-5290-2C2A-17B0-E8DD4824EB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28" y="249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nl-BE"/>
              </a:p>
            </p:txBody>
          </p:sp>
          <p:sp>
            <p:nvSpPr>
              <p:cNvPr id="34838" name="Line 75">
                <a:extLst>
                  <a:ext uri="{FF2B5EF4-FFF2-40B4-BE49-F238E27FC236}">
                    <a16:creationId xmlns:a16="http://schemas.microsoft.com/office/drawing/2014/main" id="{E8C02FC4-960A-C969-D196-17BFE49452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52" y="252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nl-BE"/>
              </a:p>
            </p:txBody>
          </p:sp>
        </p:grpSp>
        <p:sp>
          <p:nvSpPr>
            <p:cNvPr id="34834" name="Line 76">
              <a:extLst>
                <a:ext uri="{FF2B5EF4-FFF2-40B4-BE49-F238E27FC236}">
                  <a16:creationId xmlns:a16="http://schemas.microsoft.com/office/drawing/2014/main" id="{F1690EDD-7FCD-DF61-4575-9611C6AB0E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04" y="2921"/>
              <a:ext cx="44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BE"/>
            </a:p>
          </p:txBody>
        </p:sp>
        <p:sp>
          <p:nvSpPr>
            <p:cNvPr id="34835" name="Rectangle 77">
              <a:extLst>
                <a:ext uri="{FF2B5EF4-FFF2-40B4-BE49-F238E27FC236}">
                  <a16:creationId xmlns:a16="http://schemas.microsoft.com/office/drawing/2014/main" id="{772177F7-FE56-FB06-3C59-C4DE868491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8" y="3408"/>
              <a:ext cx="458" cy="337"/>
            </a:xfrm>
            <a:prstGeom prst="rect">
              <a:avLst/>
            </a:prstGeom>
            <a:gradFill rotWithShape="0">
              <a:gsLst>
                <a:gs pos="0">
                  <a:srgbClr val="663300"/>
                </a:gs>
                <a:gs pos="50000">
                  <a:srgbClr val="FF9900"/>
                </a:gs>
                <a:gs pos="100000">
                  <a:srgbClr val="663300"/>
                </a:gs>
              </a:gsLst>
              <a:lin ang="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l" eaLnBrk="0" hangingPunct="0">
                <a:lnSpc>
                  <a:spcPts val="2500"/>
                </a:lnSpc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 sz="14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algn="l" eaLnBrk="0" hangingPunct="0">
                <a:lnSpc>
                  <a:spcPts val="2500"/>
                </a:lnSpc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r" eaLnBrk="1" hangingPunct="1">
                <a:lnSpc>
                  <a:spcPct val="100000"/>
                </a:lnSpc>
                <a:buClrTx/>
                <a:buFontTx/>
                <a:buNone/>
              </a:pPr>
              <a:endParaRPr lang="nl-NL" altLang="nl-NL" sz="2200"/>
            </a:p>
          </p:txBody>
        </p:sp>
        <p:sp>
          <p:nvSpPr>
            <p:cNvPr id="34836" name="Rectangle 78">
              <a:extLst>
                <a:ext uri="{FF2B5EF4-FFF2-40B4-BE49-F238E27FC236}">
                  <a16:creationId xmlns:a16="http://schemas.microsoft.com/office/drawing/2014/main" id="{3A9B12FB-7BAC-1A52-31F7-192EF31115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8" y="3072"/>
              <a:ext cx="458" cy="336"/>
            </a:xfrm>
            <a:prstGeom prst="rect">
              <a:avLst/>
            </a:prstGeom>
            <a:gradFill rotWithShape="0">
              <a:gsLst>
                <a:gs pos="0">
                  <a:srgbClr val="A89060"/>
                </a:gs>
                <a:gs pos="50000">
                  <a:srgbClr val="FFDA91"/>
                </a:gs>
                <a:gs pos="100000">
                  <a:srgbClr val="A89060"/>
                </a:gs>
              </a:gsLst>
              <a:lin ang="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l" eaLnBrk="0" hangingPunct="0">
                <a:lnSpc>
                  <a:spcPts val="2500"/>
                </a:lnSpc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 sz="14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algn="l" eaLnBrk="0" hangingPunct="0">
                <a:lnSpc>
                  <a:spcPts val="2500"/>
                </a:lnSpc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r" eaLnBrk="1" hangingPunct="1">
                <a:lnSpc>
                  <a:spcPct val="100000"/>
                </a:lnSpc>
                <a:buClrTx/>
                <a:buFontTx/>
                <a:buNone/>
              </a:pPr>
              <a:endParaRPr lang="nl-NL" altLang="nl-NL" sz="2200"/>
            </a:p>
          </p:txBody>
        </p:sp>
      </p:grpSp>
      <p:pic>
        <p:nvPicPr>
          <p:cNvPr id="34820" name="Picture 2" descr="H:\Dye Stuff\PICS\IMG_5284.JPG">
            <a:extLst>
              <a:ext uri="{FF2B5EF4-FFF2-40B4-BE49-F238E27FC236}">
                <a16:creationId xmlns:a16="http://schemas.microsoft.com/office/drawing/2014/main" id="{577BDE8C-3AA8-2721-3EF7-5E882825B8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962400"/>
            <a:ext cx="2770188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el 1">
            <a:extLst>
              <a:ext uri="{FF2B5EF4-FFF2-40B4-BE49-F238E27FC236}">
                <a16:creationId xmlns:a16="http://schemas.microsoft.com/office/drawing/2014/main" id="{798C7BD5-DF0D-6214-0C98-AB75259D51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713" y="177188"/>
            <a:ext cx="11043450" cy="607284"/>
          </a:xfrm>
        </p:spPr>
        <p:txBody>
          <a:bodyPr/>
          <a:lstStyle/>
          <a:p>
            <a:r>
              <a:rPr lang="nl-BE" dirty="0"/>
              <a:t>Batch-</a:t>
            </a:r>
            <a:r>
              <a:rPr lang="nl-BE" dirty="0" err="1"/>
              <a:t>wise</a:t>
            </a:r>
            <a:r>
              <a:rPr lang="nl-BE" dirty="0"/>
              <a:t> </a:t>
            </a:r>
            <a:r>
              <a:rPr lang="nl-BE" dirty="0" err="1"/>
              <a:t>operation</a:t>
            </a:r>
            <a:r>
              <a:rPr lang="nl-BE" dirty="0"/>
              <a:t> – </a:t>
            </a:r>
            <a:r>
              <a:rPr lang="nl-BE" dirty="0" err="1"/>
              <a:t>laB</a:t>
            </a:r>
            <a:r>
              <a:rPr lang="nl-B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16845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82"/>
    </mc:Choice>
    <mc:Fallback xmlns="">
      <p:transition spd="slow" advTm="8882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Group 1">
            <a:extLst>
              <a:ext uri="{FF2B5EF4-FFF2-40B4-BE49-F238E27FC236}">
                <a16:creationId xmlns:a16="http://schemas.microsoft.com/office/drawing/2014/main" id="{45C34E22-6536-47F8-8624-5D4B20F7E7F0}"/>
              </a:ext>
            </a:extLst>
          </p:cNvPr>
          <p:cNvGrpSpPr>
            <a:grpSpLocks/>
          </p:cNvGrpSpPr>
          <p:nvPr/>
        </p:nvGrpSpPr>
        <p:grpSpPr bwMode="auto">
          <a:xfrm>
            <a:off x="4229425" y="1633598"/>
            <a:ext cx="7133340" cy="3352741"/>
            <a:chOff x="1430378" y="1668942"/>
            <a:chExt cx="7133913" cy="3352803"/>
          </a:xfrm>
        </p:grpSpPr>
        <p:grpSp>
          <p:nvGrpSpPr>
            <p:cNvPr id="34827" name="Group 67">
              <a:extLst>
                <a:ext uri="{FF2B5EF4-FFF2-40B4-BE49-F238E27FC236}">
                  <a16:creationId xmlns:a16="http://schemas.microsoft.com/office/drawing/2014/main" id="{24CC41A6-0E58-4B89-B1CD-F24E65B7BA3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30378" y="1668942"/>
              <a:ext cx="1733889" cy="3352803"/>
              <a:chOff x="3951" y="2688"/>
              <a:chExt cx="561" cy="1057"/>
            </a:xfrm>
          </p:grpSpPr>
          <p:sp>
            <p:nvSpPr>
              <p:cNvPr id="9" name="Rectangle 68">
                <a:extLst>
                  <a:ext uri="{FF2B5EF4-FFF2-40B4-BE49-F238E27FC236}">
                    <a16:creationId xmlns:a16="http://schemas.microsoft.com/office/drawing/2014/main" id="{750DFEC8-3008-48B3-86FE-8A85F731E0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1" y="2688"/>
                <a:ext cx="561" cy="58"/>
              </a:xfrm>
              <a:prstGeom prst="rect">
                <a:avLst/>
              </a:prstGeom>
              <a:gradFill rotWithShape="0">
                <a:gsLst>
                  <a:gs pos="0">
                    <a:srgbClr val="E4E4E4"/>
                  </a:gs>
                  <a:gs pos="50000">
                    <a:schemeClr val="bg1"/>
                  </a:gs>
                  <a:gs pos="100000">
                    <a:srgbClr val="E4E4E4"/>
                  </a:gs>
                </a:gsLst>
                <a:lin ang="0" scaled="1"/>
              </a:gra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nl-NL"/>
              </a:p>
            </p:txBody>
          </p:sp>
          <p:sp>
            <p:nvSpPr>
              <p:cNvPr id="34829" name="Line 69">
                <a:extLst>
                  <a:ext uri="{FF2B5EF4-FFF2-40B4-BE49-F238E27FC236}">
                    <a16:creationId xmlns:a16="http://schemas.microsoft.com/office/drawing/2014/main" id="{6A23373D-327E-46B1-AC1F-89899D7688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35" y="3269"/>
                <a:ext cx="40" cy="7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11" name="Rectangle 70">
                <a:extLst>
                  <a:ext uri="{FF2B5EF4-FFF2-40B4-BE49-F238E27FC236}">
                    <a16:creationId xmlns:a16="http://schemas.microsoft.com/office/drawing/2014/main" id="{6AEFF1F9-5AA8-424F-AF16-E4E399E419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98" y="2746"/>
                <a:ext cx="461" cy="999"/>
              </a:xfrm>
              <a:prstGeom prst="rect">
                <a:avLst/>
              </a:prstGeom>
              <a:gradFill rotWithShape="0">
                <a:gsLst>
                  <a:gs pos="0">
                    <a:srgbClr val="E4E4E4"/>
                  </a:gs>
                  <a:gs pos="50000">
                    <a:schemeClr val="bg1"/>
                  </a:gs>
                  <a:gs pos="100000">
                    <a:srgbClr val="E4E4E4"/>
                  </a:gs>
                </a:gsLst>
                <a:lin ang="0" scaled="1"/>
              </a:gra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nl-NL"/>
              </a:p>
            </p:txBody>
          </p:sp>
          <p:sp>
            <p:nvSpPr>
              <p:cNvPr id="34831" name="Rectangle 71">
                <a:extLst>
                  <a:ext uri="{FF2B5EF4-FFF2-40B4-BE49-F238E27FC236}">
                    <a16:creationId xmlns:a16="http://schemas.microsoft.com/office/drawing/2014/main" id="{D3A6BF6D-7343-4F53-AE3D-8B542A7A51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98" y="2921"/>
                <a:ext cx="462" cy="668"/>
              </a:xfrm>
              <a:prstGeom prst="rect">
                <a:avLst/>
              </a:prstGeom>
              <a:gradFill rotWithShape="0">
                <a:gsLst>
                  <a:gs pos="0">
                    <a:srgbClr val="66CCFF"/>
                  </a:gs>
                  <a:gs pos="50000">
                    <a:srgbClr val="CCECFF"/>
                  </a:gs>
                  <a:gs pos="100000">
                    <a:srgbClr val="66CCFF"/>
                  </a:gs>
                </a:gsLst>
                <a:lin ang="0" scaled="1"/>
              </a:gradFill>
              <a:ln w="9525">
                <a:solidFill>
                  <a:srgbClr val="CCEC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4832" name="AutoShape 72">
                <a:extLst>
                  <a:ext uri="{FF2B5EF4-FFF2-40B4-BE49-F238E27FC236}">
                    <a16:creationId xmlns:a16="http://schemas.microsoft.com/office/drawing/2014/main" id="{DAEA9878-26F7-4F30-851D-47F57A196E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10714785">
                <a:off x="4354" y="2866"/>
                <a:ext cx="80" cy="58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grpSp>
            <p:nvGrpSpPr>
              <p:cNvPr id="34833" name="Group 73">
                <a:extLst>
                  <a:ext uri="{FF2B5EF4-FFF2-40B4-BE49-F238E27FC236}">
                    <a16:creationId xmlns:a16="http://schemas.microsoft.com/office/drawing/2014/main" id="{B5720120-BDD9-4A6C-A099-0E379A39688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41" y="2973"/>
                <a:ext cx="119" cy="29"/>
                <a:chOff x="1728" y="2496"/>
                <a:chExt cx="144" cy="24"/>
              </a:xfrm>
            </p:grpSpPr>
            <p:sp>
              <p:nvSpPr>
                <p:cNvPr id="34837" name="Line 74">
                  <a:extLst>
                    <a:ext uri="{FF2B5EF4-FFF2-40B4-BE49-F238E27FC236}">
                      <a16:creationId xmlns:a16="http://schemas.microsoft.com/office/drawing/2014/main" id="{C21C6A15-7DC1-420D-BB7E-A1E34CA53B5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728" y="2496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nl-BE"/>
                </a:p>
              </p:txBody>
            </p:sp>
            <p:sp>
              <p:nvSpPr>
                <p:cNvPr id="34838" name="Line 75">
                  <a:extLst>
                    <a:ext uri="{FF2B5EF4-FFF2-40B4-BE49-F238E27FC236}">
                      <a16:creationId xmlns:a16="http://schemas.microsoft.com/office/drawing/2014/main" id="{35E1D342-1342-4CD4-B0BD-E9C896B2D72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752" y="2520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nl-BE"/>
                </a:p>
              </p:txBody>
            </p:sp>
          </p:grpSp>
          <p:sp>
            <p:nvSpPr>
              <p:cNvPr id="34834" name="Line 76">
                <a:extLst>
                  <a:ext uri="{FF2B5EF4-FFF2-40B4-BE49-F238E27FC236}">
                    <a16:creationId xmlns:a16="http://schemas.microsoft.com/office/drawing/2014/main" id="{E644FAA4-43CE-4003-8AB4-A689715B82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04" y="2921"/>
                <a:ext cx="44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nl-BE"/>
              </a:p>
            </p:txBody>
          </p:sp>
          <p:sp>
            <p:nvSpPr>
              <p:cNvPr id="34835" name="Rectangle 77">
                <a:extLst>
                  <a:ext uri="{FF2B5EF4-FFF2-40B4-BE49-F238E27FC236}">
                    <a16:creationId xmlns:a16="http://schemas.microsoft.com/office/drawing/2014/main" id="{A75C06C8-0518-43B0-A7B5-6B56822C5E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98" y="3408"/>
                <a:ext cx="458" cy="337"/>
              </a:xfrm>
              <a:prstGeom prst="rect">
                <a:avLst/>
              </a:prstGeom>
              <a:gradFill rotWithShape="0">
                <a:gsLst>
                  <a:gs pos="0">
                    <a:srgbClr val="663300"/>
                  </a:gs>
                  <a:gs pos="50000">
                    <a:srgbClr val="FF9900"/>
                  </a:gs>
                  <a:gs pos="100000">
                    <a:srgbClr val="663300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  <p:sp>
            <p:nvSpPr>
              <p:cNvPr id="34836" name="Rectangle 78">
                <a:extLst>
                  <a:ext uri="{FF2B5EF4-FFF2-40B4-BE49-F238E27FC236}">
                    <a16:creationId xmlns:a16="http://schemas.microsoft.com/office/drawing/2014/main" id="{DF61E72D-97E8-4E87-8EA7-C2EC9C26C6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98" y="3072"/>
                <a:ext cx="458" cy="336"/>
              </a:xfrm>
              <a:prstGeom prst="rect">
                <a:avLst/>
              </a:prstGeom>
              <a:gradFill rotWithShape="0">
                <a:gsLst>
                  <a:gs pos="0">
                    <a:srgbClr val="A89060"/>
                  </a:gs>
                  <a:gs pos="50000">
                    <a:srgbClr val="FFDA91"/>
                  </a:gs>
                  <a:gs pos="100000">
                    <a:srgbClr val="A89060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Font typeface="Times" panose="02020603050405020304" pitchFamily="18" charset="0"/>
                  <a:buChar char="•"/>
                  <a:defRPr sz="1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algn="l" eaLnBrk="0" hangingPunct="0">
                  <a:lnSpc>
                    <a:spcPts val="2500"/>
                  </a:lnSpc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lnSpc>
                    <a:spcPts val="25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Char char="•"/>
                  <a:defRPr sz="1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buClrTx/>
                  <a:buFontTx/>
                  <a:buNone/>
                </a:pPr>
                <a:endParaRPr lang="nl-NL" altLang="nl-NL" sz="2200"/>
              </a:p>
            </p:txBody>
          </p:sp>
        </p:grpSp>
        <p:sp>
          <p:nvSpPr>
            <p:cNvPr id="34822" name="Right Arrow 131">
              <a:extLst>
                <a:ext uri="{FF2B5EF4-FFF2-40B4-BE49-F238E27FC236}">
                  <a16:creationId xmlns:a16="http://schemas.microsoft.com/office/drawing/2014/main" id="{1888540E-F713-4BB4-831D-348CECCAD2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87900" y="3000722"/>
              <a:ext cx="911195" cy="261162"/>
            </a:xfrm>
            <a:prstGeom prst="rightArrow">
              <a:avLst>
                <a:gd name="adj1" fmla="val 50000"/>
                <a:gd name="adj2" fmla="val 49993"/>
              </a:avLst>
            </a:prstGeom>
            <a:solidFill>
              <a:srgbClr val="FF000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algn="l" eaLnBrk="0" hangingPunct="0">
                <a:lnSpc>
                  <a:spcPts val="2500"/>
                </a:lnSpc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 sz="14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algn="l" eaLnBrk="0" hangingPunct="0">
                <a:lnSpc>
                  <a:spcPts val="2500"/>
                </a:lnSpc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r" eaLnBrk="1" hangingPunct="1">
                <a:lnSpc>
                  <a:spcPct val="100000"/>
                </a:lnSpc>
                <a:buClrTx/>
                <a:buFontTx/>
                <a:buNone/>
              </a:pPr>
              <a:endParaRPr lang="nl-NL" altLang="nl-NL" sz="2200"/>
            </a:p>
          </p:txBody>
        </p:sp>
        <p:sp>
          <p:nvSpPr>
            <p:cNvPr id="34823" name="TextBox 132">
              <a:extLst>
                <a:ext uri="{FF2B5EF4-FFF2-40B4-BE49-F238E27FC236}">
                  <a16:creationId xmlns:a16="http://schemas.microsoft.com/office/drawing/2014/main" id="{AE89FF24-CDB4-43CB-8BD9-04A60CE9AF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65941" y="2706461"/>
              <a:ext cx="4498350" cy="707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eaLnBrk="0" hangingPunct="0">
                <a:lnSpc>
                  <a:spcPts val="2500"/>
                </a:lnSpc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 sz="14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algn="l" eaLnBrk="0" hangingPunct="0">
                <a:lnSpc>
                  <a:spcPts val="2500"/>
                </a:lnSpc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buClrTx/>
                <a:buFontTx/>
                <a:buNone/>
              </a:pPr>
              <a:r>
                <a:rPr lang="en-GB" altLang="nl-NL" dirty="0">
                  <a:latin typeface="+mn-lt"/>
                </a:rPr>
                <a:t>Removal of slow settling biomass (flocs and small low-density granules)</a:t>
              </a:r>
              <a:endParaRPr lang="nl-NL" altLang="nl-NL" dirty="0">
                <a:latin typeface="+mn-lt"/>
              </a:endParaRPr>
            </a:p>
          </p:txBody>
        </p:sp>
        <p:sp>
          <p:nvSpPr>
            <p:cNvPr id="34824" name="Right Arrow 133">
              <a:extLst>
                <a:ext uri="{FF2B5EF4-FFF2-40B4-BE49-F238E27FC236}">
                  <a16:creationId xmlns:a16="http://schemas.microsoft.com/office/drawing/2014/main" id="{5B3AD817-27C9-4B7A-A237-129C507593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8456" y="4084037"/>
              <a:ext cx="920639" cy="261162"/>
            </a:xfrm>
            <a:prstGeom prst="rightArrow">
              <a:avLst>
                <a:gd name="adj1" fmla="val 50000"/>
                <a:gd name="adj2" fmla="val 50005"/>
              </a:avLst>
            </a:prstGeom>
            <a:solidFill>
              <a:srgbClr val="92D05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algn="l" eaLnBrk="0" hangingPunct="0">
                <a:lnSpc>
                  <a:spcPts val="2500"/>
                </a:lnSpc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 sz="14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algn="l" eaLnBrk="0" hangingPunct="0">
                <a:lnSpc>
                  <a:spcPts val="2500"/>
                </a:lnSpc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r" eaLnBrk="1" hangingPunct="1">
                <a:lnSpc>
                  <a:spcPct val="100000"/>
                </a:lnSpc>
                <a:buClrTx/>
                <a:buFontTx/>
                <a:buNone/>
              </a:pPr>
              <a:endParaRPr lang="nl-NL" altLang="nl-NL" sz="2200"/>
            </a:p>
          </p:txBody>
        </p:sp>
        <p:sp>
          <p:nvSpPr>
            <p:cNvPr id="34825" name="TextBox 134">
              <a:extLst>
                <a:ext uri="{FF2B5EF4-FFF2-40B4-BE49-F238E27FC236}">
                  <a16:creationId xmlns:a16="http://schemas.microsoft.com/office/drawing/2014/main" id="{7E6A378F-7659-40ED-BD59-9772770D08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74734" y="4021971"/>
              <a:ext cx="3566890" cy="707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eaLnBrk="0" hangingPunct="0">
                <a:lnSpc>
                  <a:spcPts val="2500"/>
                </a:lnSpc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algn="l" eaLnBrk="0" hangingPunct="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 sz="14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algn="l" eaLnBrk="0" hangingPunct="0">
                <a:lnSpc>
                  <a:spcPts val="2500"/>
                </a:lnSpc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buClrTx/>
                <a:buFontTx/>
                <a:buNone/>
              </a:pPr>
              <a:r>
                <a:rPr lang="en-GB" altLang="nl-NL" dirty="0">
                  <a:latin typeface="+mn-lt"/>
                </a:rPr>
                <a:t>Fast settling biomass retained (granules)</a:t>
              </a:r>
              <a:endParaRPr lang="nl-NL" altLang="nl-NL" dirty="0">
                <a:latin typeface="+mn-lt"/>
              </a:endParaRPr>
            </a:p>
          </p:txBody>
        </p:sp>
      </p:grpSp>
      <p:pic>
        <p:nvPicPr>
          <p:cNvPr id="34820" name="Picture 2" descr="H:\Dye Stuff\PICS\IMG_5284.JPG">
            <a:extLst>
              <a:ext uri="{FF2B5EF4-FFF2-40B4-BE49-F238E27FC236}">
                <a16:creationId xmlns:a16="http://schemas.microsoft.com/office/drawing/2014/main" id="{1AF9397B-BCAA-43A6-BADC-689498AD3C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962400"/>
            <a:ext cx="2770188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el 1">
            <a:extLst>
              <a:ext uri="{FF2B5EF4-FFF2-40B4-BE49-F238E27FC236}">
                <a16:creationId xmlns:a16="http://schemas.microsoft.com/office/drawing/2014/main" id="{BB86B235-95D8-D6DF-BD82-E2328228B3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713" y="177188"/>
            <a:ext cx="11043450" cy="607284"/>
          </a:xfrm>
        </p:spPr>
        <p:txBody>
          <a:bodyPr/>
          <a:lstStyle/>
          <a:p>
            <a:r>
              <a:rPr lang="nl-BE" dirty="0"/>
              <a:t>Batch-</a:t>
            </a:r>
            <a:r>
              <a:rPr lang="nl-BE" dirty="0" err="1"/>
              <a:t>wise</a:t>
            </a:r>
            <a:r>
              <a:rPr lang="nl-BE" dirty="0"/>
              <a:t> </a:t>
            </a:r>
            <a:r>
              <a:rPr lang="nl-BE" dirty="0" err="1"/>
              <a:t>operation</a:t>
            </a:r>
            <a:r>
              <a:rPr lang="nl-BE" dirty="0"/>
              <a:t> – </a:t>
            </a:r>
            <a:r>
              <a:rPr lang="nl-BE" dirty="0" err="1"/>
              <a:t>laB</a:t>
            </a:r>
            <a:r>
              <a:rPr lang="nl-BE" dirty="0"/>
              <a:t> 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298C28-5131-E79D-591C-A3927F4BBB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5AB1C06-17F6-26D1-B987-E1D04B4A265C}"/>
              </a:ext>
            </a:extLst>
          </p:cNvPr>
          <p:cNvSpPr txBox="1">
            <a:spLocks/>
          </p:cNvSpPr>
          <p:nvPr/>
        </p:nvSpPr>
        <p:spPr>
          <a:xfrm>
            <a:off x="588062" y="839787"/>
            <a:ext cx="11603566" cy="7843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sz="2800"/>
              <a:t>Settling (2-10 min) / Effluent discharge</a:t>
            </a:r>
            <a:endParaRPr lang="en-US" sz="2800"/>
          </a:p>
          <a:p>
            <a:pPr marL="60748" indent="0">
              <a:spcAft>
                <a:spcPts val="422"/>
              </a:spcAft>
              <a:buFont typeface="Arial" panose="020B0604020202020204" pitchFamily="34" charset="0"/>
              <a:buNone/>
            </a:pPr>
            <a:endParaRPr lang="nl-BE" sz="2800">
              <a:solidFill>
                <a:srgbClr val="FF0000"/>
              </a:solidFill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800"/>
          </a:p>
          <a:p>
            <a:pPr marL="60748" indent="0">
              <a:spcAft>
                <a:spcPts val="422"/>
              </a:spcAft>
              <a:buFont typeface="Arial" panose="020B0604020202020204" pitchFamily="34" charset="0"/>
              <a:buNone/>
            </a:pPr>
            <a:r>
              <a:rPr lang="nl-BE" sz="2800">
                <a:sym typeface="Wingdings" panose="05000000000000000000" pitchFamily="2" charset="2"/>
              </a:rPr>
              <a:t>     </a:t>
            </a: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800" dirty="0"/>
          </a:p>
        </p:txBody>
      </p:sp>
    </p:spTree>
    <p:extLst>
      <p:ext uri="{BB962C8B-B14F-4D97-AF65-F5344CB8AC3E}">
        <p14:creationId xmlns:p14="http://schemas.microsoft.com/office/powerpoint/2010/main" val="3572724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245"/>
    </mc:Choice>
    <mc:Fallback xmlns="">
      <p:transition spd="slow" advTm="14245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F246EA-CA72-ABCD-BD95-322B2D49AD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D947329-C317-0763-677E-C0E57FC1FD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21" y="1008484"/>
            <a:ext cx="8546771" cy="571470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8609058C-F307-C737-5B04-9D59E5EE7F98}"/>
              </a:ext>
            </a:extLst>
          </p:cNvPr>
          <p:cNvGrpSpPr/>
          <p:nvPr/>
        </p:nvGrpSpPr>
        <p:grpSpPr>
          <a:xfrm>
            <a:off x="5732751" y="1719353"/>
            <a:ext cx="1928360" cy="2197434"/>
            <a:chOff x="4783014" y="999718"/>
            <a:chExt cx="8370279" cy="7996357"/>
          </a:xfrm>
        </p:grpSpPr>
        <p:sp useBgFill="1">
          <p:nvSpPr>
            <p:cNvPr id="10" name="Rectangle 9">
              <a:extLst>
                <a:ext uri="{FF2B5EF4-FFF2-40B4-BE49-F238E27FC236}">
                  <a16:creationId xmlns:a16="http://schemas.microsoft.com/office/drawing/2014/main" id="{865100E5-660B-66E4-9427-65D3BA0BABC1}"/>
                </a:ext>
              </a:extLst>
            </p:cNvPr>
            <p:cNvSpPr/>
            <p:nvPr/>
          </p:nvSpPr>
          <p:spPr>
            <a:xfrm>
              <a:off x="5228493" y="999718"/>
              <a:ext cx="7924800" cy="7948985"/>
            </a:xfrm>
            <a:prstGeom prst="rect">
              <a:avLst/>
            </a:prstGeom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9"/>
              <a:endParaRPr lang="nl-BE">
                <a:solidFill>
                  <a:prstClr val="white"/>
                </a:solidFill>
                <a:latin typeface="Arial"/>
              </a:endParaRPr>
            </a:p>
          </p:txBody>
        </p:sp>
        <p:sp useBgFill="1">
          <p:nvSpPr>
            <p:cNvPr id="11" name="Rectangle 10">
              <a:extLst>
                <a:ext uri="{FF2B5EF4-FFF2-40B4-BE49-F238E27FC236}">
                  <a16:creationId xmlns:a16="http://schemas.microsoft.com/office/drawing/2014/main" id="{FC18029D-0FF8-FAF0-7365-D2EC7595C189}"/>
                </a:ext>
              </a:extLst>
            </p:cNvPr>
            <p:cNvSpPr/>
            <p:nvPr/>
          </p:nvSpPr>
          <p:spPr>
            <a:xfrm>
              <a:off x="4783014" y="8440614"/>
              <a:ext cx="943709" cy="555461"/>
            </a:xfrm>
            <a:prstGeom prst="rect">
              <a:avLst/>
            </a:prstGeom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9"/>
              <a:endParaRPr lang="nl-BE">
                <a:solidFill>
                  <a:prstClr val="white"/>
                </a:solidFill>
                <a:latin typeface="Arial"/>
              </a:endParaRPr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F6B373DF-25C9-12E8-5BFA-C0834807143F}"/>
              </a:ext>
            </a:extLst>
          </p:cNvPr>
          <p:cNvSpPr/>
          <p:nvPr/>
        </p:nvSpPr>
        <p:spPr>
          <a:xfrm>
            <a:off x="4871217" y="2383023"/>
            <a:ext cx="1113446" cy="525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748" defTabSz="914289"/>
            <a:r>
              <a:rPr lang="en-GB" sz="2812" dirty="0">
                <a:solidFill>
                  <a:srgbClr val="00B050"/>
                </a:solidFill>
                <a:latin typeface="Arial"/>
              </a:rPr>
              <a:t>PO</a:t>
            </a:r>
            <a:r>
              <a:rPr lang="en-GB" sz="2812" baseline="-25000" dirty="0">
                <a:solidFill>
                  <a:srgbClr val="00B050"/>
                </a:solidFill>
                <a:latin typeface="Arial"/>
              </a:rPr>
              <a:t>4</a:t>
            </a:r>
            <a:r>
              <a:rPr lang="en-GB" sz="2812" baseline="30000" dirty="0">
                <a:solidFill>
                  <a:srgbClr val="00B050"/>
                </a:solidFill>
                <a:latin typeface="Arial"/>
              </a:rPr>
              <a:t>3-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9BE6740-EA16-92A9-1079-46A43DCA0D0A}"/>
              </a:ext>
            </a:extLst>
          </p:cNvPr>
          <p:cNvSpPr/>
          <p:nvPr/>
        </p:nvSpPr>
        <p:spPr>
          <a:xfrm>
            <a:off x="3871868" y="3951152"/>
            <a:ext cx="1039708" cy="525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748" defTabSz="914289"/>
            <a:r>
              <a:rPr lang="en-GB" sz="2812" dirty="0">
                <a:solidFill>
                  <a:srgbClr val="1E64C8"/>
                </a:solidFill>
                <a:latin typeface="Arial"/>
              </a:rPr>
              <a:t>NH</a:t>
            </a:r>
            <a:r>
              <a:rPr lang="en-GB" sz="2812" baseline="-25000" dirty="0">
                <a:solidFill>
                  <a:srgbClr val="1E64C8"/>
                </a:solidFill>
                <a:latin typeface="Arial"/>
              </a:rPr>
              <a:t>4</a:t>
            </a:r>
            <a:r>
              <a:rPr lang="en-GB" sz="2812" baseline="30000" dirty="0">
                <a:solidFill>
                  <a:srgbClr val="1E64C8"/>
                </a:solidFill>
                <a:latin typeface="Arial"/>
              </a:rPr>
              <a:t>+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CB67B39-A03A-B686-724F-7E2380AF8422}"/>
              </a:ext>
            </a:extLst>
          </p:cNvPr>
          <p:cNvSpPr/>
          <p:nvPr/>
        </p:nvSpPr>
        <p:spPr>
          <a:xfrm>
            <a:off x="6661478" y="4352098"/>
            <a:ext cx="999633" cy="525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748" defTabSz="914289"/>
            <a:r>
              <a:rPr lang="en-GB" sz="2812" dirty="0">
                <a:solidFill>
                  <a:srgbClr val="CC3399"/>
                </a:solidFill>
                <a:latin typeface="Arial"/>
              </a:rPr>
              <a:t>NO</a:t>
            </a:r>
            <a:r>
              <a:rPr lang="en-GB" sz="2812" baseline="-25000" dirty="0">
                <a:solidFill>
                  <a:srgbClr val="CC3399"/>
                </a:solidFill>
                <a:latin typeface="Arial"/>
              </a:rPr>
              <a:t>3</a:t>
            </a:r>
            <a:r>
              <a:rPr lang="en-GB" sz="2812" baseline="30000" dirty="0">
                <a:solidFill>
                  <a:srgbClr val="CC3399"/>
                </a:solidFill>
                <a:latin typeface="Arial"/>
              </a:rPr>
              <a:t>-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DD4FC3D-BC5D-3615-5191-C7227EDA2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concentration</a:t>
            </a:r>
            <a:r>
              <a:rPr lang="nl-BE" dirty="0"/>
              <a:t> </a:t>
            </a:r>
            <a:r>
              <a:rPr lang="nl-BE" dirty="0" err="1"/>
              <a:t>profiles</a:t>
            </a:r>
            <a:r>
              <a:rPr lang="nl-BE" dirty="0"/>
              <a:t> – </a:t>
            </a:r>
            <a:r>
              <a:rPr lang="nl-BE" dirty="0" err="1"/>
              <a:t>laB</a:t>
            </a:r>
            <a:r>
              <a:rPr lang="nl-B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06060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577"/>
    </mc:Choice>
    <mc:Fallback xmlns="">
      <p:transition spd="slow" advTm="6577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47A69B-C6A4-3D8E-AF0B-D59836D4C7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3" name="Picture 4" descr="korrelslice_extra">
            <a:extLst>
              <a:ext uri="{FF2B5EF4-FFF2-40B4-BE49-F238E27FC236}">
                <a16:creationId xmlns:a16="http://schemas.microsoft.com/office/drawing/2014/main" id="{5A372079-BF53-8D5E-0E0F-78393D1719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708" y="1188691"/>
            <a:ext cx="5934278" cy="4480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4" name="Text Box 5">
            <a:extLst>
              <a:ext uri="{FF2B5EF4-FFF2-40B4-BE49-F238E27FC236}">
                <a16:creationId xmlns:a16="http://schemas.microsoft.com/office/drawing/2014/main" id="{8F3E677F-2AAC-2016-CDA7-A65DC81DA5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9428" y="3591580"/>
            <a:ext cx="342273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lnSpc>
                <a:spcPts val="2500"/>
              </a:lnSpc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algn="l" eaLnBrk="0" hangingPunct="0">
              <a:lnSpc>
                <a:spcPts val="2500"/>
              </a:lnSpc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nl-NL" sz="2800" dirty="0">
                <a:solidFill>
                  <a:srgbClr val="33CC33"/>
                </a:solidFill>
                <a:latin typeface="+mn-lt"/>
              </a:rPr>
              <a:t>Outer layer: nitrifiers</a:t>
            </a:r>
            <a:endParaRPr lang="nl-NL" altLang="nl-NL" sz="2800" dirty="0">
              <a:solidFill>
                <a:srgbClr val="33CC33"/>
              </a:solidFill>
              <a:latin typeface="+mn-lt"/>
            </a:endParaRPr>
          </a:p>
        </p:txBody>
      </p:sp>
      <p:sp>
        <p:nvSpPr>
          <p:cNvPr id="40965" name="Text Box 6">
            <a:extLst>
              <a:ext uri="{FF2B5EF4-FFF2-40B4-BE49-F238E27FC236}">
                <a16:creationId xmlns:a16="http://schemas.microsoft.com/office/drawing/2014/main" id="{0800B8BF-5086-FDFD-7A04-1A43E78892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99111" y="4161043"/>
            <a:ext cx="415427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lnSpc>
                <a:spcPts val="2500"/>
              </a:lnSpc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algn="l" eaLnBrk="0" hangingPunct="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algn="l" eaLnBrk="0" hangingPunct="0">
              <a:lnSpc>
                <a:spcPts val="2500"/>
              </a:lnSpc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nl-NL" sz="2800" dirty="0">
                <a:solidFill>
                  <a:srgbClr val="FF3300"/>
                </a:solidFill>
                <a:latin typeface="+mn-lt"/>
              </a:rPr>
              <a:t>Inside: (denitrifying) PAO</a:t>
            </a:r>
            <a:endParaRPr lang="nl-NL" altLang="nl-NL" sz="2800" dirty="0">
              <a:solidFill>
                <a:srgbClr val="FF3300"/>
              </a:solidFill>
              <a:latin typeface="+mn-lt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2F1163B-B44D-6701-6D08-04AFEF015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iNSIDE</a:t>
            </a:r>
            <a:r>
              <a:rPr lang="en-GB" dirty="0"/>
              <a:t> THE GRANULE</a:t>
            </a:r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1788378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057"/>
    </mc:Choice>
    <mc:Fallback xmlns="">
      <p:transition spd="slow" advTm="17057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39E3C7-EA95-8A3F-FC24-8ADBDE4EAF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21FA4D7-694F-F25C-8AC5-51544E327F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Batch-</a:t>
            </a:r>
            <a:r>
              <a:rPr lang="nl-BE" dirty="0" err="1"/>
              <a:t>wise</a:t>
            </a:r>
            <a:r>
              <a:rPr lang="nl-BE" dirty="0"/>
              <a:t> </a:t>
            </a:r>
            <a:r>
              <a:rPr lang="nl-BE" dirty="0" err="1"/>
              <a:t>operation</a:t>
            </a:r>
            <a:r>
              <a:rPr lang="nl-BE" dirty="0"/>
              <a:t> – full-</a:t>
            </a:r>
            <a:r>
              <a:rPr lang="nl-BE" dirty="0" err="1"/>
              <a:t>scale</a:t>
            </a:r>
            <a:r>
              <a:rPr lang="nl-BE" dirty="0"/>
              <a:t> </a:t>
            </a:r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AE2EAB19-4781-B2CB-8688-686E54702866}"/>
              </a:ext>
            </a:extLst>
          </p:cNvPr>
          <p:cNvSpPr/>
          <p:nvPr/>
        </p:nvSpPr>
        <p:spPr>
          <a:xfrm>
            <a:off x="6096000" y="2631282"/>
            <a:ext cx="1160873" cy="797719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266">
              <a:solidFill>
                <a:schemeClr val="tx1"/>
              </a:solidFill>
            </a:endParaRPr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3DCC357B-763F-C4E6-6EF6-B936A101BF22}"/>
              </a:ext>
            </a:extLst>
          </p:cNvPr>
          <p:cNvSpPr/>
          <p:nvPr/>
        </p:nvSpPr>
        <p:spPr>
          <a:xfrm>
            <a:off x="8965406" y="2631281"/>
            <a:ext cx="1160873" cy="797719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266">
              <a:solidFill>
                <a:schemeClr val="tx1"/>
              </a:solidFill>
            </a:endParaRPr>
          </a:p>
        </p:txBody>
      </p:sp>
      <p:sp>
        <p:nvSpPr>
          <p:cNvPr id="10" name="Rechthoek 9">
            <a:extLst>
              <a:ext uri="{FF2B5EF4-FFF2-40B4-BE49-F238E27FC236}">
                <a16:creationId xmlns:a16="http://schemas.microsoft.com/office/drawing/2014/main" id="{768D0F5D-1DF6-A77A-76F2-0FE5D9EC1B0E}"/>
              </a:ext>
            </a:extLst>
          </p:cNvPr>
          <p:cNvSpPr/>
          <p:nvPr/>
        </p:nvSpPr>
        <p:spPr>
          <a:xfrm>
            <a:off x="5845259" y="3428999"/>
            <a:ext cx="2797706" cy="2589214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266">
              <a:solidFill>
                <a:schemeClr val="tx1"/>
              </a:solidFill>
            </a:endParaRPr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54631C23-C801-98B7-AB09-5E1A0AF91420}"/>
              </a:ext>
            </a:extLst>
          </p:cNvPr>
          <p:cNvSpPr/>
          <p:nvPr/>
        </p:nvSpPr>
        <p:spPr>
          <a:xfrm>
            <a:off x="5965403" y="2631281"/>
            <a:ext cx="1416844" cy="3052474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266">
              <a:solidFill>
                <a:schemeClr val="tx1"/>
              </a:solidFill>
            </a:endParaRPr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2A8DFC46-F3E6-4338-F735-042C14ED6DAA}"/>
              </a:ext>
            </a:extLst>
          </p:cNvPr>
          <p:cNvSpPr/>
          <p:nvPr/>
        </p:nvSpPr>
        <p:spPr>
          <a:xfrm>
            <a:off x="7715623" y="4572000"/>
            <a:ext cx="999042" cy="702469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266">
              <a:solidFill>
                <a:schemeClr val="tx1"/>
              </a:solidFill>
            </a:endParaRPr>
          </a:p>
        </p:txBody>
      </p:sp>
      <p:pic>
        <p:nvPicPr>
          <p:cNvPr id="11" name="Picture Placeholder 9" descr="C:\Users\903142\Documents\RHDHV\P&amp;I\Nereda\Logos\Nieuw logo\Nereda_productofRHDHV_RGB_PRINT and SCREEN_SMALL.jpg">
            <a:extLst>
              <a:ext uri="{FF2B5EF4-FFF2-40B4-BE49-F238E27FC236}">
                <a16:creationId xmlns:a16="http://schemas.microsoft.com/office/drawing/2014/main" id="{F9DEFBB4-BB30-F20F-2CCE-604F5EFD50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3" r="5963"/>
          <a:stretch>
            <a:fillRect/>
          </a:stretch>
        </p:blipFill>
        <p:spPr bwMode="auto">
          <a:xfrm>
            <a:off x="8268382" y="5630268"/>
            <a:ext cx="2694372" cy="109458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95684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27"/>
    </mc:Choice>
    <mc:Fallback xmlns="">
      <p:transition spd="slow" advTm="5027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80769B-824B-7BEF-DC8C-F18D014FAF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288A3AB-5027-82FC-B6B1-3F0E1899AD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8062" y="839787"/>
            <a:ext cx="11603566" cy="2823744"/>
          </a:xfrm>
        </p:spPr>
        <p:txBody>
          <a:bodyPr>
            <a:noAutofit/>
          </a:bodyPr>
          <a:lstStyle/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nl-BE" sz="2800" dirty="0"/>
              <a:t>Operated in </a:t>
            </a:r>
            <a:r>
              <a:rPr lang="en-US" sz="2800" dirty="0"/>
              <a:t>sequencing batch </a:t>
            </a:r>
            <a:r>
              <a:rPr lang="en-GB" sz="2800" dirty="0"/>
              <a:t>mode</a:t>
            </a:r>
          </a:p>
          <a:p>
            <a:pPr>
              <a:buClr>
                <a:srgbClr val="92D050"/>
              </a:buClr>
              <a:buFont typeface="Courier New" panose="02070309020205020404" pitchFamily="49" charset="0"/>
              <a:buChar char="o"/>
            </a:pPr>
            <a:r>
              <a:rPr lang="en-GB" sz="2400" dirty="0"/>
              <a:t>fill and draw</a:t>
            </a:r>
            <a:endParaRPr lang="en-GB" sz="2400" i="1" dirty="0"/>
          </a:p>
          <a:p>
            <a:pPr marL="60748" indent="0">
              <a:buNone/>
            </a:pPr>
            <a:r>
              <a:rPr lang="en-GB" sz="2000" dirty="0"/>
              <a:t>  		</a:t>
            </a:r>
            <a:endParaRPr lang="en-US" sz="2531" dirty="0"/>
          </a:p>
          <a:p>
            <a:pPr marL="60748" indent="0">
              <a:buNone/>
            </a:pPr>
            <a:endParaRPr lang="en-US" sz="2250" dirty="0"/>
          </a:p>
          <a:p>
            <a:pPr marL="60748" indent="0">
              <a:buNone/>
            </a:pPr>
            <a:endParaRPr lang="en-US" sz="2250" dirty="0"/>
          </a:p>
          <a:p>
            <a:pPr marL="60748" indent="0">
              <a:spcAft>
                <a:spcPts val="422"/>
              </a:spcAft>
              <a:buNone/>
            </a:pPr>
            <a:endParaRPr lang="nl-BE" sz="2250" dirty="0">
              <a:solidFill>
                <a:srgbClr val="FF0000"/>
              </a:solidFill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250" dirty="0"/>
          </a:p>
          <a:p>
            <a:pPr marL="60748" indent="0">
              <a:spcAft>
                <a:spcPts val="422"/>
              </a:spcAft>
              <a:buNone/>
            </a:pPr>
            <a:r>
              <a:rPr lang="nl-BE" sz="2250" dirty="0">
                <a:sym typeface="Wingdings" panose="05000000000000000000" pitchFamily="2" charset="2"/>
              </a:rPr>
              <a:t>     </a:t>
            </a: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250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CC0AD55-F02C-1799-155F-F18AE5133D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Batch-</a:t>
            </a:r>
            <a:r>
              <a:rPr lang="nl-BE" dirty="0" err="1"/>
              <a:t>wise</a:t>
            </a:r>
            <a:r>
              <a:rPr lang="nl-BE" dirty="0"/>
              <a:t> </a:t>
            </a:r>
            <a:r>
              <a:rPr lang="nl-BE" dirty="0" err="1"/>
              <a:t>operation</a:t>
            </a:r>
            <a:r>
              <a:rPr lang="nl-BE" dirty="0"/>
              <a:t> – full-</a:t>
            </a:r>
            <a:r>
              <a:rPr lang="nl-BE" dirty="0" err="1"/>
              <a:t>scale</a:t>
            </a:r>
            <a:r>
              <a:rPr lang="nl-BE" dirty="0"/>
              <a:t> 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EC70721D-964D-A973-93D2-549C70C5F52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1" b="47506"/>
          <a:stretch/>
        </p:blipFill>
        <p:spPr>
          <a:xfrm>
            <a:off x="5845259" y="1281401"/>
            <a:ext cx="4934755" cy="2254755"/>
          </a:xfrm>
          <a:prstGeom prst="rect">
            <a:avLst/>
          </a:prstGeom>
        </p:spPr>
      </p:pic>
      <p:sp>
        <p:nvSpPr>
          <p:cNvPr id="3" name="Rechthoek 2">
            <a:extLst>
              <a:ext uri="{FF2B5EF4-FFF2-40B4-BE49-F238E27FC236}">
                <a16:creationId xmlns:a16="http://schemas.microsoft.com/office/drawing/2014/main" id="{402F7DF8-78D7-570B-D82E-E257A9A4991B}"/>
              </a:ext>
            </a:extLst>
          </p:cNvPr>
          <p:cNvSpPr/>
          <p:nvPr/>
        </p:nvSpPr>
        <p:spPr>
          <a:xfrm>
            <a:off x="6096000" y="2631282"/>
            <a:ext cx="1160873" cy="797719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266">
              <a:solidFill>
                <a:schemeClr val="tx1"/>
              </a:solidFill>
            </a:endParaRPr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B6212108-3EF6-C082-23E0-37E4768B75E6}"/>
              </a:ext>
            </a:extLst>
          </p:cNvPr>
          <p:cNvSpPr/>
          <p:nvPr/>
        </p:nvSpPr>
        <p:spPr>
          <a:xfrm>
            <a:off x="8965406" y="2631281"/>
            <a:ext cx="1160873" cy="797719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266">
              <a:solidFill>
                <a:schemeClr val="tx1"/>
              </a:solidFill>
            </a:endParaRPr>
          </a:p>
        </p:txBody>
      </p:sp>
      <p:sp>
        <p:nvSpPr>
          <p:cNvPr id="10" name="Rechthoek 9">
            <a:extLst>
              <a:ext uri="{FF2B5EF4-FFF2-40B4-BE49-F238E27FC236}">
                <a16:creationId xmlns:a16="http://schemas.microsoft.com/office/drawing/2014/main" id="{E33737A4-27EF-2406-64FE-F490269CDDB2}"/>
              </a:ext>
            </a:extLst>
          </p:cNvPr>
          <p:cNvSpPr/>
          <p:nvPr/>
        </p:nvSpPr>
        <p:spPr>
          <a:xfrm>
            <a:off x="5845259" y="3428999"/>
            <a:ext cx="2797706" cy="2589214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266">
              <a:solidFill>
                <a:schemeClr val="tx1"/>
              </a:solidFill>
            </a:endParaRPr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DBF42F36-D20F-AA26-B856-59B66848A69C}"/>
              </a:ext>
            </a:extLst>
          </p:cNvPr>
          <p:cNvSpPr/>
          <p:nvPr/>
        </p:nvSpPr>
        <p:spPr>
          <a:xfrm>
            <a:off x="5965403" y="2631281"/>
            <a:ext cx="1416844" cy="3052474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266">
              <a:solidFill>
                <a:schemeClr val="tx1"/>
              </a:solidFill>
            </a:endParaRPr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E8E216FD-58AA-8CCC-DB22-C18DA9738B84}"/>
              </a:ext>
            </a:extLst>
          </p:cNvPr>
          <p:cNvSpPr/>
          <p:nvPr/>
        </p:nvSpPr>
        <p:spPr>
          <a:xfrm>
            <a:off x="7715623" y="4572000"/>
            <a:ext cx="999042" cy="702469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266">
              <a:solidFill>
                <a:schemeClr val="tx1"/>
              </a:solidFill>
            </a:endParaRPr>
          </a:p>
        </p:txBody>
      </p:sp>
      <p:pic>
        <p:nvPicPr>
          <p:cNvPr id="11" name="Picture Placeholder 9" descr="C:\Users\903142\Documents\RHDHV\P&amp;I\Nereda\Logos\Nieuw logo\Nereda_productofRHDHV_RGB_PRINT and SCREEN_SMALL.jpg">
            <a:extLst>
              <a:ext uri="{FF2B5EF4-FFF2-40B4-BE49-F238E27FC236}">
                <a16:creationId xmlns:a16="http://schemas.microsoft.com/office/drawing/2014/main" id="{1A08F2E5-90DD-45F7-BEC5-D9B3AFE24D8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3" r="5963"/>
          <a:stretch>
            <a:fillRect/>
          </a:stretch>
        </p:blipFill>
        <p:spPr bwMode="auto">
          <a:xfrm>
            <a:off x="8268382" y="5630268"/>
            <a:ext cx="2694372" cy="109458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71885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30"/>
    </mc:Choice>
    <mc:Fallback xmlns="">
      <p:transition spd="slow" advTm="9230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0560EF-64C9-AEE6-0A93-352E982EBE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4AD2BDF-D607-E484-95C8-0BA898ACBE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Batch-</a:t>
            </a:r>
            <a:r>
              <a:rPr lang="nl-BE" dirty="0" err="1"/>
              <a:t>wise</a:t>
            </a:r>
            <a:r>
              <a:rPr lang="nl-BE" dirty="0"/>
              <a:t> </a:t>
            </a:r>
            <a:r>
              <a:rPr lang="nl-BE" dirty="0" err="1"/>
              <a:t>operation</a:t>
            </a:r>
            <a:r>
              <a:rPr lang="nl-BE" dirty="0"/>
              <a:t> – full-</a:t>
            </a:r>
            <a:r>
              <a:rPr lang="nl-BE" dirty="0" err="1"/>
              <a:t>scale</a:t>
            </a:r>
            <a:r>
              <a:rPr lang="nl-BE" dirty="0"/>
              <a:t> 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88FDEA8-2EA3-DBCF-201F-07D181BC9E5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1" b="47506"/>
          <a:stretch/>
        </p:blipFill>
        <p:spPr>
          <a:xfrm>
            <a:off x="5845259" y="1281401"/>
            <a:ext cx="4934755" cy="2254755"/>
          </a:xfrm>
          <a:prstGeom prst="rect">
            <a:avLst/>
          </a:prstGeom>
        </p:spPr>
      </p:pic>
      <p:sp>
        <p:nvSpPr>
          <p:cNvPr id="3" name="Rechthoek 2">
            <a:extLst>
              <a:ext uri="{FF2B5EF4-FFF2-40B4-BE49-F238E27FC236}">
                <a16:creationId xmlns:a16="http://schemas.microsoft.com/office/drawing/2014/main" id="{050C07BB-2B6F-4A76-DA60-2FA62C4E64D4}"/>
              </a:ext>
            </a:extLst>
          </p:cNvPr>
          <p:cNvSpPr/>
          <p:nvPr/>
        </p:nvSpPr>
        <p:spPr>
          <a:xfrm>
            <a:off x="6096000" y="2631282"/>
            <a:ext cx="1160873" cy="797719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266">
              <a:solidFill>
                <a:schemeClr val="tx1"/>
              </a:solidFill>
            </a:endParaRPr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59E36F96-14C2-AA94-D932-5B234AF8D462}"/>
              </a:ext>
            </a:extLst>
          </p:cNvPr>
          <p:cNvSpPr/>
          <p:nvPr/>
        </p:nvSpPr>
        <p:spPr>
          <a:xfrm>
            <a:off x="8965406" y="2631281"/>
            <a:ext cx="1160873" cy="797719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266">
              <a:solidFill>
                <a:schemeClr val="tx1"/>
              </a:solidFill>
            </a:endParaRPr>
          </a:p>
        </p:txBody>
      </p:sp>
      <p:sp>
        <p:nvSpPr>
          <p:cNvPr id="10" name="Rechthoek 9">
            <a:extLst>
              <a:ext uri="{FF2B5EF4-FFF2-40B4-BE49-F238E27FC236}">
                <a16:creationId xmlns:a16="http://schemas.microsoft.com/office/drawing/2014/main" id="{A3537C39-29A5-D5D0-634F-966CAA3B191E}"/>
              </a:ext>
            </a:extLst>
          </p:cNvPr>
          <p:cNvSpPr/>
          <p:nvPr/>
        </p:nvSpPr>
        <p:spPr>
          <a:xfrm>
            <a:off x="5845259" y="3428999"/>
            <a:ext cx="2797706" cy="2589214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266">
              <a:solidFill>
                <a:schemeClr val="tx1"/>
              </a:solidFill>
            </a:endParaRP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287BD615-1E9D-05FC-0D09-77BAF28FAF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5259" y="1281401"/>
            <a:ext cx="4934755" cy="4295198"/>
          </a:xfrm>
          <a:prstGeom prst="rect">
            <a:avLst/>
          </a:prstGeom>
        </p:spPr>
      </p:pic>
      <p:sp>
        <p:nvSpPr>
          <p:cNvPr id="12" name="Rechthoek 11">
            <a:extLst>
              <a:ext uri="{FF2B5EF4-FFF2-40B4-BE49-F238E27FC236}">
                <a16:creationId xmlns:a16="http://schemas.microsoft.com/office/drawing/2014/main" id="{45599E3D-4AD8-A5B8-8A9D-5F3D181D60E5}"/>
              </a:ext>
            </a:extLst>
          </p:cNvPr>
          <p:cNvSpPr/>
          <p:nvPr/>
        </p:nvSpPr>
        <p:spPr>
          <a:xfrm>
            <a:off x="5773559" y="2631281"/>
            <a:ext cx="1608688" cy="3052474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266">
              <a:solidFill>
                <a:schemeClr val="tx1"/>
              </a:solidFill>
            </a:endParaRPr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FFD366F0-1D04-6146-44AB-55A96B9F0E13}"/>
              </a:ext>
            </a:extLst>
          </p:cNvPr>
          <p:cNvSpPr/>
          <p:nvPr/>
        </p:nvSpPr>
        <p:spPr>
          <a:xfrm>
            <a:off x="7715623" y="4572000"/>
            <a:ext cx="999042" cy="702469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266">
              <a:solidFill>
                <a:schemeClr val="tx1"/>
              </a:solidFill>
            </a:endParaRPr>
          </a:p>
        </p:txBody>
      </p:sp>
      <p:pic>
        <p:nvPicPr>
          <p:cNvPr id="18" name="Picture Placeholder 9" descr="C:\Users\903142\Documents\RHDHV\P&amp;I\Nereda\Logos\Nieuw logo\Nereda_productofRHDHV_RGB_PRINT and SCREEN_SMALL.jpg">
            <a:extLst>
              <a:ext uri="{FF2B5EF4-FFF2-40B4-BE49-F238E27FC236}">
                <a16:creationId xmlns:a16="http://schemas.microsoft.com/office/drawing/2014/main" id="{C3D8C1CC-F586-4957-DE54-5BCF7A159B2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3" r="5963"/>
          <a:stretch>
            <a:fillRect/>
          </a:stretch>
        </p:blipFill>
        <p:spPr bwMode="auto">
          <a:xfrm>
            <a:off x="8268382" y="5630268"/>
            <a:ext cx="2694372" cy="1094582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E4ACD9C-4079-0D34-744A-FEF3767ED3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8062" y="839787"/>
            <a:ext cx="11603566" cy="2823744"/>
          </a:xfrm>
        </p:spPr>
        <p:txBody>
          <a:bodyPr>
            <a:noAutofit/>
          </a:bodyPr>
          <a:lstStyle/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nl-BE" sz="2800" dirty="0"/>
              <a:t>Operated in </a:t>
            </a:r>
            <a:r>
              <a:rPr lang="en-US" sz="2800" dirty="0"/>
              <a:t>sequencing batch </a:t>
            </a:r>
            <a:r>
              <a:rPr lang="en-GB" sz="2800" dirty="0"/>
              <a:t>mode</a:t>
            </a:r>
          </a:p>
          <a:p>
            <a:pPr>
              <a:buClr>
                <a:srgbClr val="92D050"/>
              </a:buClr>
              <a:buFont typeface="Courier New" panose="02070309020205020404" pitchFamily="49" charset="0"/>
              <a:buChar char="o"/>
            </a:pPr>
            <a:r>
              <a:rPr lang="en-GB" sz="2400" dirty="0"/>
              <a:t>fill and draw</a:t>
            </a:r>
          </a:p>
          <a:p>
            <a:pPr>
              <a:buClr>
                <a:srgbClr val="92D050"/>
              </a:buClr>
              <a:buFont typeface="Courier New" panose="02070309020205020404" pitchFamily="49" charset="0"/>
              <a:buChar char="o"/>
            </a:pPr>
            <a:r>
              <a:rPr lang="en-GB" sz="2400" dirty="0"/>
              <a:t>aeration</a:t>
            </a:r>
          </a:p>
          <a:p>
            <a:pPr marL="60748" indent="0">
              <a:buNone/>
            </a:pPr>
            <a:r>
              <a:rPr lang="en-GB" sz="2000" dirty="0"/>
              <a:t>  		</a:t>
            </a:r>
            <a:endParaRPr lang="en-US" sz="2531" dirty="0"/>
          </a:p>
          <a:p>
            <a:pPr marL="60748" indent="0">
              <a:buNone/>
            </a:pPr>
            <a:endParaRPr lang="en-US" sz="2250" dirty="0"/>
          </a:p>
          <a:p>
            <a:pPr marL="60748" indent="0">
              <a:buNone/>
            </a:pPr>
            <a:endParaRPr lang="en-US" sz="2250" dirty="0"/>
          </a:p>
          <a:p>
            <a:pPr marL="60748" indent="0">
              <a:spcAft>
                <a:spcPts val="422"/>
              </a:spcAft>
              <a:buNone/>
            </a:pPr>
            <a:endParaRPr lang="nl-BE" sz="2250" dirty="0">
              <a:solidFill>
                <a:srgbClr val="FF0000"/>
              </a:solidFill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250" dirty="0"/>
          </a:p>
          <a:p>
            <a:pPr marL="60748" indent="0">
              <a:spcAft>
                <a:spcPts val="422"/>
              </a:spcAft>
              <a:buNone/>
            </a:pPr>
            <a:r>
              <a:rPr lang="nl-BE" sz="2250" dirty="0">
                <a:sym typeface="Wingdings" panose="05000000000000000000" pitchFamily="2" charset="2"/>
              </a:rPr>
              <a:t>     </a:t>
            </a: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250" dirty="0"/>
          </a:p>
        </p:txBody>
      </p:sp>
    </p:spTree>
    <p:extLst>
      <p:ext uri="{BB962C8B-B14F-4D97-AF65-F5344CB8AC3E}">
        <p14:creationId xmlns:p14="http://schemas.microsoft.com/office/powerpoint/2010/main" val="2245845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62"/>
    </mc:Choice>
    <mc:Fallback xmlns="">
      <p:transition spd="slow" advTm="2762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A4440D-2474-62C9-7C01-C801698475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DDED19A-8785-9359-6C8A-C3CC5B8490D7}"/>
              </a:ext>
            </a:extLst>
          </p:cNvPr>
          <p:cNvSpPr txBox="1"/>
          <p:nvPr/>
        </p:nvSpPr>
        <p:spPr>
          <a:xfrm>
            <a:off x="304060" y="154381"/>
            <a:ext cx="9709952" cy="676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sz="3797" u="sng" cap="all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outline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A959693-2982-FFE5-E295-3708AE7BF246}"/>
              </a:ext>
            </a:extLst>
          </p:cNvPr>
          <p:cNvSpPr txBox="1"/>
          <p:nvPr/>
        </p:nvSpPr>
        <p:spPr>
          <a:xfrm>
            <a:off x="304059" y="950087"/>
            <a:ext cx="10155173" cy="3244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Aerobic granular sludge (reactors)</a:t>
            </a:r>
          </a:p>
          <a:p>
            <a:pPr marL="514350" indent="-514350">
              <a:lnSpc>
                <a:spcPct val="15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Granule growth by avoiding diffusion limitation</a:t>
            </a:r>
          </a:p>
          <a:p>
            <a:pPr marL="514350" indent="-514350">
              <a:lnSpc>
                <a:spcPct val="15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Batch-wise reactor operation</a:t>
            </a:r>
          </a:p>
          <a:p>
            <a:pPr marL="514350" indent="-514350">
              <a:lnSpc>
                <a:spcPct val="15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Sequencing batch process control</a:t>
            </a:r>
          </a:p>
          <a:p>
            <a:pPr marL="514350" indent="-514350">
              <a:lnSpc>
                <a:spcPct val="15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Additional granule selection pressures</a:t>
            </a:r>
          </a:p>
        </p:txBody>
      </p:sp>
      <p:pic>
        <p:nvPicPr>
          <p:cNvPr id="3" name="Picture 2" descr="A book cover with text and brown bubbles&#10;&#10;Description automatically generated with medium confidence">
            <a:extLst>
              <a:ext uri="{FF2B5EF4-FFF2-40B4-BE49-F238E27FC236}">
                <a16:creationId xmlns:a16="http://schemas.microsoft.com/office/drawing/2014/main" id="{B75980B4-5AD1-A8ED-F8BE-018123B623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9989" y="3094141"/>
            <a:ext cx="1873928" cy="24382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433A949-F383-0FEB-BCA5-4A72944299F2}"/>
              </a:ext>
            </a:extLst>
          </p:cNvPr>
          <p:cNvSpPr txBox="1"/>
          <p:nvPr/>
        </p:nvSpPr>
        <p:spPr>
          <a:xfrm>
            <a:off x="9584688" y="5535883"/>
            <a:ext cx="25196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Sections 11.3, 11.4 and extra’s</a:t>
            </a:r>
          </a:p>
        </p:txBody>
      </p:sp>
    </p:spTree>
    <p:extLst>
      <p:ext uri="{BB962C8B-B14F-4D97-AF65-F5344CB8AC3E}">
        <p14:creationId xmlns:p14="http://schemas.microsoft.com/office/powerpoint/2010/main" val="2792167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70"/>
    </mc:Choice>
    <mc:Fallback xmlns="">
      <p:transition spd="slow" advTm="8870"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A9352-037A-887C-9BA4-1E66C7F963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60824DC-8D14-D867-EBEB-EBEE078ECC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Batch-</a:t>
            </a:r>
            <a:r>
              <a:rPr lang="nl-BE" dirty="0" err="1"/>
              <a:t>wise</a:t>
            </a:r>
            <a:r>
              <a:rPr lang="nl-BE" dirty="0"/>
              <a:t> </a:t>
            </a:r>
            <a:r>
              <a:rPr lang="nl-BE" dirty="0" err="1"/>
              <a:t>operation</a:t>
            </a:r>
            <a:r>
              <a:rPr lang="nl-BE" dirty="0"/>
              <a:t> – full-</a:t>
            </a:r>
            <a:r>
              <a:rPr lang="nl-BE" dirty="0" err="1"/>
              <a:t>scale</a:t>
            </a:r>
            <a:r>
              <a:rPr lang="nl-BE" dirty="0"/>
              <a:t> 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78841D1C-A72D-1076-DCC8-38CCA81089E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1" b="47506"/>
          <a:stretch/>
        </p:blipFill>
        <p:spPr>
          <a:xfrm>
            <a:off x="5845259" y="1281401"/>
            <a:ext cx="4934755" cy="2254755"/>
          </a:xfrm>
          <a:prstGeom prst="rect">
            <a:avLst/>
          </a:prstGeom>
        </p:spPr>
      </p:pic>
      <p:sp>
        <p:nvSpPr>
          <p:cNvPr id="3" name="Rechthoek 2">
            <a:extLst>
              <a:ext uri="{FF2B5EF4-FFF2-40B4-BE49-F238E27FC236}">
                <a16:creationId xmlns:a16="http://schemas.microsoft.com/office/drawing/2014/main" id="{A016A6D1-A3A1-80AA-1D02-D8786EAECE0A}"/>
              </a:ext>
            </a:extLst>
          </p:cNvPr>
          <p:cNvSpPr/>
          <p:nvPr/>
        </p:nvSpPr>
        <p:spPr>
          <a:xfrm>
            <a:off x="6096000" y="2631282"/>
            <a:ext cx="1160873" cy="797719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266">
              <a:solidFill>
                <a:schemeClr val="tx1"/>
              </a:solidFill>
            </a:endParaRPr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7DAC6FB7-998A-FDE6-5499-40CEF5610DF7}"/>
              </a:ext>
            </a:extLst>
          </p:cNvPr>
          <p:cNvSpPr/>
          <p:nvPr/>
        </p:nvSpPr>
        <p:spPr>
          <a:xfrm>
            <a:off x="8965406" y="2631281"/>
            <a:ext cx="1160873" cy="797719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266">
              <a:solidFill>
                <a:schemeClr val="tx1"/>
              </a:solidFill>
            </a:endParaRPr>
          </a:p>
        </p:txBody>
      </p:sp>
      <p:sp>
        <p:nvSpPr>
          <p:cNvPr id="10" name="Rechthoek 9">
            <a:extLst>
              <a:ext uri="{FF2B5EF4-FFF2-40B4-BE49-F238E27FC236}">
                <a16:creationId xmlns:a16="http://schemas.microsoft.com/office/drawing/2014/main" id="{A8AE2B7C-3DBF-4491-D7C9-EC950C601622}"/>
              </a:ext>
            </a:extLst>
          </p:cNvPr>
          <p:cNvSpPr/>
          <p:nvPr/>
        </p:nvSpPr>
        <p:spPr>
          <a:xfrm>
            <a:off x="5845259" y="3428999"/>
            <a:ext cx="2797706" cy="2589214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266">
              <a:solidFill>
                <a:schemeClr val="tx1"/>
              </a:solidFill>
            </a:endParaRP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652A4D04-538A-1D00-7080-E7BF999BE6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5259" y="1281401"/>
            <a:ext cx="4934755" cy="4295198"/>
          </a:xfrm>
          <a:prstGeom prst="rect">
            <a:avLst/>
          </a:prstGeom>
        </p:spPr>
      </p:pic>
      <p:sp>
        <p:nvSpPr>
          <p:cNvPr id="12" name="Rechthoek 11">
            <a:extLst>
              <a:ext uri="{FF2B5EF4-FFF2-40B4-BE49-F238E27FC236}">
                <a16:creationId xmlns:a16="http://schemas.microsoft.com/office/drawing/2014/main" id="{D242F056-FB7E-E0C7-26C1-C0BDBBBDA2FD}"/>
              </a:ext>
            </a:extLst>
          </p:cNvPr>
          <p:cNvSpPr/>
          <p:nvPr/>
        </p:nvSpPr>
        <p:spPr>
          <a:xfrm>
            <a:off x="5965403" y="2631281"/>
            <a:ext cx="1416844" cy="3052474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266">
              <a:solidFill>
                <a:schemeClr val="tx1"/>
              </a:solidFill>
            </a:endParaRPr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D24C2BC1-0111-1A17-2888-3B4F3902FC76}"/>
              </a:ext>
            </a:extLst>
          </p:cNvPr>
          <p:cNvSpPr/>
          <p:nvPr/>
        </p:nvSpPr>
        <p:spPr>
          <a:xfrm>
            <a:off x="7715623" y="4572000"/>
            <a:ext cx="999042" cy="702469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266">
              <a:solidFill>
                <a:schemeClr val="tx1"/>
              </a:solidFill>
            </a:endParaRPr>
          </a:p>
        </p:txBody>
      </p:sp>
      <p:sp>
        <p:nvSpPr>
          <p:cNvPr id="14" name="Rechthoek 13">
            <a:extLst>
              <a:ext uri="{FF2B5EF4-FFF2-40B4-BE49-F238E27FC236}">
                <a16:creationId xmlns:a16="http://schemas.microsoft.com/office/drawing/2014/main" id="{CE8CD175-6800-A0F0-34BB-1E900E7735AE}"/>
              </a:ext>
            </a:extLst>
          </p:cNvPr>
          <p:cNvSpPr/>
          <p:nvPr/>
        </p:nvSpPr>
        <p:spPr>
          <a:xfrm>
            <a:off x="6494737" y="839787"/>
            <a:ext cx="4106189" cy="5353233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266">
              <a:solidFill>
                <a:schemeClr val="tx1"/>
              </a:solidFill>
            </a:endParaRP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D84DD1FA-5252-9A85-4EA0-CB27FE4902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5259" y="1281401"/>
            <a:ext cx="4934755" cy="4295198"/>
          </a:xfrm>
          <a:prstGeom prst="rect">
            <a:avLst/>
          </a:prstGeom>
        </p:spPr>
      </p:pic>
      <p:pic>
        <p:nvPicPr>
          <p:cNvPr id="17" name="Picture Placeholder 9" descr="C:\Users\903142\Documents\RHDHV\P&amp;I\Nereda\Logos\Nieuw logo\Nereda_productofRHDHV_RGB_PRINT and SCREEN_SMALL.jpg">
            <a:extLst>
              <a:ext uri="{FF2B5EF4-FFF2-40B4-BE49-F238E27FC236}">
                <a16:creationId xmlns:a16="http://schemas.microsoft.com/office/drawing/2014/main" id="{909178F6-C642-7066-6F41-FC019042FC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3" r="5963"/>
          <a:stretch>
            <a:fillRect/>
          </a:stretch>
        </p:blipFill>
        <p:spPr bwMode="auto">
          <a:xfrm>
            <a:off x="8268382" y="5630268"/>
            <a:ext cx="2694372" cy="109458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1A81FE6E-5627-2ECC-E532-8BBAB50F8E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8062" y="839787"/>
            <a:ext cx="11603566" cy="2823744"/>
          </a:xfrm>
        </p:spPr>
        <p:txBody>
          <a:bodyPr>
            <a:noAutofit/>
          </a:bodyPr>
          <a:lstStyle/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nl-BE" sz="2800" dirty="0"/>
              <a:t>Operated in </a:t>
            </a:r>
            <a:r>
              <a:rPr lang="en-US" sz="2800" dirty="0"/>
              <a:t>sequencing batch </a:t>
            </a:r>
            <a:r>
              <a:rPr lang="en-GB" sz="2800" dirty="0"/>
              <a:t>mode</a:t>
            </a:r>
          </a:p>
          <a:p>
            <a:pPr>
              <a:buClr>
                <a:srgbClr val="92D050"/>
              </a:buClr>
              <a:buFont typeface="Courier New" panose="02070309020205020404" pitchFamily="49" charset="0"/>
              <a:buChar char="o"/>
            </a:pPr>
            <a:r>
              <a:rPr lang="en-GB" sz="2400" dirty="0"/>
              <a:t>fill and draw</a:t>
            </a:r>
          </a:p>
          <a:p>
            <a:pPr>
              <a:buClr>
                <a:srgbClr val="92D050"/>
              </a:buClr>
              <a:buFont typeface="Courier New" panose="02070309020205020404" pitchFamily="49" charset="0"/>
              <a:buChar char="o"/>
            </a:pPr>
            <a:r>
              <a:rPr lang="en-GB" sz="2400" dirty="0"/>
              <a:t>aeration</a:t>
            </a:r>
          </a:p>
          <a:p>
            <a:pPr>
              <a:buClr>
                <a:srgbClr val="92D050"/>
              </a:buClr>
              <a:buFont typeface="Courier New" panose="02070309020205020404" pitchFamily="49" charset="0"/>
              <a:buChar char="o"/>
            </a:pPr>
            <a:r>
              <a:rPr lang="en-GB" sz="2400" dirty="0"/>
              <a:t>short settling phase</a:t>
            </a:r>
          </a:p>
          <a:p>
            <a:pPr marL="60748" indent="0">
              <a:buNone/>
            </a:pPr>
            <a:r>
              <a:rPr lang="en-GB" sz="2000" dirty="0"/>
              <a:t>  		</a:t>
            </a:r>
            <a:endParaRPr lang="en-US" sz="2531" dirty="0"/>
          </a:p>
          <a:p>
            <a:pPr marL="60748" indent="0">
              <a:buNone/>
            </a:pPr>
            <a:endParaRPr lang="en-US" sz="2250" dirty="0"/>
          </a:p>
          <a:p>
            <a:pPr marL="60748" indent="0">
              <a:buNone/>
            </a:pPr>
            <a:endParaRPr lang="en-US" sz="2250" dirty="0"/>
          </a:p>
          <a:p>
            <a:pPr marL="60748" indent="0">
              <a:spcAft>
                <a:spcPts val="422"/>
              </a:spcAft>
              <a:buNone/>
            </a:pPr>
            <a:endParaRPr lang="nl-BE" sz="2250" dirty="0">
              <a:solidFill>
                <a:srgbClr val="FF0000"/>
              </a:solidFill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250" dirty="0"/>
          </a:p>
          <a:p>
            <a:pPr marL="60748" indent="0">
              <a:spcAft>
                <a:spcPts val="422"/>
              </a:spcAft>
              <a:buNone/>
            </a:pPr>
            <a:r>
              <a:rPr lang="nl-BE" sz="2250" dirty="0">
                <a:sym typeface="Wingdings" panose="05000000000000000000" pitchFamily="2" charset="2"/>
              </a:rPr>
              <a:t>     </a:t>
            </a: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250" dirty="0"/>
          </a:p>
        </p:txBody>
      </p:sp>
    </p:spTree>
    <p:extLst>
      <p:ext uri="{BB962C8B-B14F-4D97-AF65-F5344CB8AC3E}">
        <p14:creationId xmlns:p14="http://schemas.microsoft.com/office/powerpoint/2010/main" val="1008077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90"/>
    </mc:Choice>
    <mc:Fallback xmlns="">
      <p:transition spd="slow" advTm="3190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FB800C-E9F8-672E-747C-B886F2108F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28A823-7F1F-1B5F-A9C1-35A44C343F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Batch-</a:t>
            </a:r>
            <a:r>
              <a:rPr lang="nl-BE" dirty="0" err="1"/>
              <a:t>wise</a:t>
            </a:r>
            <a:r>
              <a:rPr lang="nl-BE" dirty="0"/>
              <a:t> </a:t>
            </a:r>
            <a:r>
              <a:rPr lang="nl-BE" dirty="0" err="1"/>
              <a:t>operation</a:t>
            </a:r>
            <a:r>
              <a:rPr lang="nl-BE" dirty="0"/>
              <a:t> – full-</a:t>
            </a:r>
            <a:r>
              <a:rPr lang="nl-BE" dirty="0" err="1"/>
              <a:t>scale</a:t>
            </a:r>
            <a:r>
              <a:rPr lang="nl-BE" dirty="0"/>
              <a:t> 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1696ED77-0D45-32B5-AD29-C116A82D72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1" b="47506"/>
          <a:stretch/>
        </p:blipFill>
        <p:spPr>
          <a:xfrm>
            <a:off x="5845259" y="1281401"/>
            <a:ext cx="4934755" cy="2254755"/>
          </a:xfrm>
          <a:prstGeom prst="rect">
            <a:avLst/>
          </a:prstGeom>
        </p:spPr>
      </p:pic>
      <p:sp>
        <p:nvSpPr>
          <p:cNvPr id="3" name="Rechthoek 2">
            <a:extLst>
              <a:ext uri="{FF2B5EF4-FFF2-40B4-BE49-F238E27FC236}">
                <a16:creationId xmlns:a16="http://schemas.microsoft.com/office/drawing/2014/main" id="{6B0172E2-BA98-6F28-E015-96FD340EFDDA}"/>
              </a:ext>
            </a:extLst>
          </p:cNvPr>
          <p:cNvSpPr/>
          <p:nvPr/>
        </p:nvSpPr>
        <p:spPr>
          <a:xfrm>
            <a:off x="6096000" y="2631282"/>
            <a:ext cx="1160873" cy="797719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266">
              <a:solidFill>
                <a:schemeClr val="tx1"/>
              </a:solidFill>
            </a:endParaRPr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0FC8BF5C-3514-E976-995A-8E4CF5D40A3E}"/>
              </a:ext>
            </a:extLst>
          </p:cNvPr>
          <p:cNvSpPr/>
          <p:nvPr/>
        </p:nvSpPr>
        <p:spPr>
          <a:xfrm>
            <a:off x="8965406" y="2631281"/>
            <a:ext cx="1160873" cy="797719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266">
              <a:solidFill>
                <a:schemeClr val="tx1"/>
              </a:solidFill>
            </a:endParaRPr>
          </a:p>
        </p:txBody>
      </p:sp>
      <p:sp>
        <p:nvSpPr>
          <p:cNvPr id="10" name="Rechthoek 9">
            <a:extLst>
              <a:ext uri="{FF2B5EF4-FFF2-40B4-BE49-F238E27FC236}">
                <a16:creationId xmlns:a16="http://schemas.microsoft.com/office/drawing/2014/main" id="{6C4CB31A-425D-98D6-E891-0881004ECB35}"/>
              </a:ext>
            </a:extLst>
          </p:cNvPr>
          <p:cNvSpPr/>
          <p:nvPr/>
        </p:nvSpPr>
        <p:spPr>
          <a:xfrm>
            <a:off x="5845259" y="3428999"/>
            <a:ext cx="2797706" cy="2589214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266">
              <a:solidFill>
                <a:schemeClr val="tx1"/>
              </a:solidFill>
            </a:endParaRP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36188202-B74D-ACCF-2DE8-8CE6035D51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5259" y="1281401"/>
            <a:ext cx="4934755" cy="4295198"/>
          </a:xfrm>
          <a:prstGeom prst="rect">
            <a:avLst/>
          </a:prstGeom>
        </p:spPr>
      </p:pic>
      <p:sp>
        <p:nvSpPr>
          <p:cNvPr id="12" name="Rechthoek 11">
            <a:extLst>
              <a:ext uri="{FF2B5EF4-FFF2-40B4-BE49-F238E27FC236}">
                <a16:creationId xmlns:a16="http://schemas.microsoft.com/office/drawing/2014/main" id="{8A5DE258-306C-DCDE-3572-D137A82D6D22}"/>
              </a:ext>
            </a:extLst>
          </p:cNvPr>
          <p:cNvSpPr/>
          <p:nvPr/>
        </p:nvSpPr>
        <p:spPr>
          <a:xfrm>
            <a:off x="5965403" y="2631281"/>
            <a:ext cx="1416844" cy="3052474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266">
              <a:solidFill>
                <a:schemeClr val="tx1"/>
              </a:solidFill>
            </a:endParaRPr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90A155D5-289D-595F-A76E-5A83B3569918}"/>
              </a:ext>
            </a:extLst>
          </p:cNvPr>
          <p:cNvSpPr/>
          <p:nvPr/>
        </p:nvSpPr>
        <p:spPr>
          <a:xfrm>
            <a:off x="7715623" y="4572000"/>
            <a:ext cx="999042" cy="702469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266">
              <a:solidFill>
                <a:schemeClr val="tx1"/>
              </a:solidFill>
            </a:endParaRPr>
          </a:p>
        </p:txBody>
      </p:sp>
      <p:sp>
        <p:nvSpPr>
          <p:cNvPr id="14" name="Rechthoek 13">
            <a:extLst>
              <a:ext uri="{FF2B5EF4-FFF2-40B4-BE49-F238E27FC236}">
                <a16:creationId xmlns:a16="http://schemas.microsoft.com/office/drawing/2014/main" id="{993B36F5-B03F-7267-0585-5EE8305277CC}"/>
              </a:ext>
            </a:extLst>
          </p:cNvPr>
          <p:cNvSpPr/>
          <p:nvPr/>
        </p:nvSpPr>
        <p:spPr>
          <a:xfrm>
            <a:off x="6494737" y="839787"/>
            <a:ext cx="4106189" cy="5353233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266">
              <a:solidFill>
                <a:schemeClr val="tx1"/>
              </a:solidFill>
            </a:endParaRP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E2FAB8CA-DC3F-4EBF-01F6-ADDDD8FCF6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5259" y="1281401"/>
            <a:ext cx="4934755" cy="4295198"/>
          </a:xfrm>
          <a:prstGeom prst="rect">
            <a:avLst/>
          </a:prstGeom>
        </p:spPr>
      </p:pic>
      <p:sp>
        <p:nvSpPr>
          <p:cNvPr id="6" name="Rechthoek 11">
            <a:extLst>
              <a:ext uri="{FF2B5EF4-FFF2-40B4-BE49-F238E27FC236}">
                <a16:creationId xmlns:a16="http://schemas.microsoft.com/office/drawing/2014/main" id="{17FF4734-2902-08D3-52B2-072DBE6C66DC}"/>
              </a:ext>
            </a:extLst>
          </p:cNvPr>
          <p:cNvSpPr/>
          <p:nvPr/>
        </p:nvSpPr>
        <p:spPr>
          <a:xfrm>
            <a:off x="5824131" y="2579440"/>
            <a:ext cx="1558115" cy="3052474"/>
          </a:xfrm>
          <a:prstGeom prst="rect">
            <a:avLst/>
          </a:prstGeom>
          <a:solidFill>
            <a:schemeClr val="bg1">
              <a:alpha val="70000"/>
            </a:schemeClr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266">
              <a:solidFill>
                <a:schemeClr val="tx1"/>
              </a:solidFill>
            </a:endParaRPr>
          </a:p>
        </p:txBody>
      </p:sp>
      <p:sp>
        <p:nvSpPr>
          <p:cNvPr id="11" name="Rechthoek 11">
            <a:extLst>
              <a:ext uri="{FF2B5EF4-FFF2-40B4-BE49-F238E27FC236}">
                <a16:creationId xmlns:a16="http://schemas.microsoft.com/office/drawing/2014/main" id="{2FFF92AB-943F-AEA6-0187-A76106E5FB94}"/>
              </a:ext>
            </a:extLst>
          </p:cNvPr>
          <p:cNvSpPr/>
          <p:nvPr/>
        </p:nvSpPr>
        <p:spPr>
          <a:xfrm>
            <a:off x="8951766" y="2451533"/>
            <a:ext cx="1558115" cy="3052474"/>
          </a:xfrm>
          <a:prstGeom prst="rect">
            <a:avLst/>
          </a:prstGeom>
          <a:solidFill>
            <a:schemeClr val="bg1">
              <a:alpha val="70000"/>
            </a:schemeClr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266">
              <a:solidFill>
                <a:schemeClr val="tx1"/>
              </a:solidFill>
            </a:endParaRPr>
          </a:p>
        </p:txBody>
      </p:sp>
      <p:sp>
        <p:nvSpPr>
          <p:cNvPr id="15" name="Rechthoek 11">
            <a:extLst>
              <a:ext uri="{FF2B5EF4-FFF2-40B4-BE49-F238E27FC236}">
                <a16:creationId xmlns:a16="http://schemas.microsoft.com/office/drawing/2014/main" id="{D63CBB15-E307-1CD8-62DF-FDC4F47EA0DD}"/>
              </a:ext>
            </a:extLst>
          </p:cNvPr>
          <p:cNvSpPr/>
          <p:nvPr/>
        </p:nvSpPr>
        <p:spPr>
          <a:xfrm>
            <a:off x="7768774" y="3986359"/>
            <a:ext cx="994336" cy="1288110"/>
          </a:xfrm>
          <a:prstGeom prst="rect">
            <a:avLst/>
          </a:prstGeom>
          <a:solidFill>
            <a:schemeClr val="bg1">
              <a:alpha val="70000"/>
            </a:schemeClr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266">
              <a:solidFill>
                <a:schemeClr val="tx1"/>
              </a:solidFill>
            </a:endParaRPr>
          </a:p>
        </p:txBody>
      </p:sp>
      <p:pic>
        <p:nvPicPr>
          <p:cNvPr id="17" name="Picture Placeholder 9" descr="C:\Users\903142\Documents\RHDHV\P&amp;I\Nereda\Logos\Nieuw logo\Nereda_productofRHDHV_RGB_PRINT and SCREEN_SMALL.jpg">
            <a:extLst>
              <a:ext uri="{FF2B5EF4-FFF2-40B4-BE49-F238E27FC236}">
                <a16:creationId xmlns:a16="http://schemas.microsoft.com/office/drawing/2014/main" id="{8C840624-6AE2-0513-70FF-D4E6840262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3" r="5963"/>
          <a:stretch>
            <a:fillRect/>
          </a:stretch>
        </p:blipFill>
        <p:spPr bwMode="auto">
          <a:xfrm>
            <a:off x="8268382" y="5630268"/>
            <a:ext cx="2694372" cy="1094582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DB41C150-AB9F-173B-8AD5-EF909F623A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8062" y="839787"/>
            <a:ext cx="11603566" cy="2823744"/>
          </a:xfrm>
        </p:spPr>
        <p:txBody>
          <a:bodyPr>
            <a:noAutofit/>
          </a:bodyPr>
          <a:lstStyle/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nl-BE" sz="2800" dirty="0"/>
              <a:t>Operated in </a:t>
            </a:r>
            <a:r>
              <a:rPr lang="en-US" sz="2800" dirty="0"/>
              <a:t>sequencing batch </a:t>
            </a:r>
            <a:r>
              <a:rPr lang="en-GB" sz="2800" dirty="0"/>
              <a:t>mode</a:t>
            </a:r>
          </a:p>
          <a:p>
            <a:pPr>
              <a:buClr>
                <a:srgbClr val="92D050"/>
              </a:buClr>
              <a:buFont typeface="Courier New" panose="02070309020205020404" pitchFamily="49" charset="0"/>
              <a:buChar char="o"/>
            </a:pPr>
            <a:r>
              <a:rPr lang="en-GB" sz="2400" dirty="0"/>
              <a:t>fill and draw </a:t>
            </a:r>
            <a:r>
              <a:rPr lang="en-GB" sz="2400" dirty="0">
                <a:solidFill>
                  <a:srgbClr val="0081E2"/>
                </a:solidFill>
              </a:rPr>
              <a:t>in one phase</a:t>
            </a:r>
            <a:endParaRPr lang="en-GB" sz="2400" i="1" dirty="0"/>
          </a:p>
          <a:p>
            <a:pPr marL="60748" indent="0">
              <a:buNone/>
            </a:pPr>
            <a:r>
              <a:rPr lang="en-GB" sz="2000" dirty="0"/>
              <a:t>  		</a:t>
            </a:r>
            <a:endParaRPr lang="en-US" sz="2531" dirty="0"/>
          </a:p>
          <a:p>
            <a:pPr marL="60748" indent="0">
              <a:buNone/>
            </a:pPr>
            <a:endParaRPr lang="en-US" sz="2250" dirty="0"/>
          </a:p>
          <a:p>
            <a:pPr marL="60748" indent="0">
              <a:buNone/>
            </a:pPr>
            <a:endParaRPr lang="en-US" sz="2250" dirty="0"/>
          </a:p>
          <a:p>
            <a:pPr marL="60748" indent="0">
              <a:spcAft>
                <a:spcPts val="422"/>
              </a:spcAft>
              <a:buNone/>
            </a:pPr>
            <a:endParaRPr lang="nl-BE" sz="2250" dirty="0">
              <a:solidFill>
                <a:srgbClr val="FF0000"/>
              </a:solidFill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250" dirty="0"/>
          </a:p>
          <a:p>
            <a:pPr marL="60748" indent="0">
              <a:spcAft>
                <a:spcPts val="422"/>
              </a:spcAft>
              <a:buNone/>
            </a:pPr>
            <a:r>
              <a:rPr lang="nl-BE" sz="2250" dirty="0">
                <a:sym typeface="Wingdings" panose="05000000000000000000" pitchFamily="2" charset="2"/>
              </a:rPr>
              <a:t>     </a:t>
            </a: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250" dirty="0"/>
          </a:p>
        </p:txBody>
      </p:sp>
    </p:spTree>
    <p:extLst>
      <p:ext uri="{BB962C8B-B14F-4D97-AF65-F5344CB8AC3E}">
        <p14:creationId xmlns:p14="http://schemas.microsoft.com/office/powerpoint/2010/main" val="1820955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295"/>
    </mc:Choice>
    <mc:Fallback xmlns="">
      <p:transition spd="slow" advTm="12295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7532B0-C32B-CA2A-2956-10086AF9DB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E7831B-A07E-DC87-EC81-E07BC39F9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Batch-</a:t>
            </a:r>
            <a:r>
              <a:rPr lang="nl-BE" dirty="0" err="1"/>
              <a:t>wise</a:t>
            </a:r>
            <a:r>
              <a:rPr lang="nl-BE" dirty="0"/>
              <a:t> </a:t>
            </a:r>
            <a:r>
              <a:rPr lang="nl-BE" dirty="0" err="1"/>
              <a:t>operation</a:t>
            </a:r>
            <a:r>
              <a:rPr lang="nl-BE" dirty="0"/>
              <a:t> – full-</a:t>
            </a:r>
            <a:r>
              <a:rPr lang="nl-BE" dirty="0" err="1"/>
              <a:t>scale</a:t>
            </a:r>
            <a:r>
              <a:rPr lang="nl-BE" dirty="0"/>
              <a:t> 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CA8BCF37-323F-4261-B85C-FEC968ED934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1" b="47506"/>
          <a:stretch/>
        </p:blipFill>
        <p:spPr>
          <a:xfrm>
            <a:off x="5845259" y="1281401"/>
            <a:ext cx="4934755" cy="2254755"/>
          </a:xfrm>
          <a:prstGeom prst="rect">
            <a:avLst/>
          </a:prstGeom>
        </p:spPr>
      </p:pic>
      <p:sp>
        <p:nvSpPr>
          <p:cNvPr id="3" name="Rechthoek 2">
            <a:extLst>
              <a:ext uri="{FF2B5EF4-FFF2-40B4-BE49-F238E27FC236}">
                <a16:creationId xmlns:a16="http://schemas.microsoft.com/office/drawing/2014/main" id="{6E92D1EE-C90D-EC99-8EE5-1719D1EE0348}"/>
              </a:ext>
            </a:extLst>
          </p:cNvPr>
          <p:cNvSpPr/>
          <p:nvPr/>
        </p:nvSpPr>
        <p:spPr>
          <a:xfrm>
            <a:off x="6096000" y="2631282"/>
            <a:ext cx="1160873" cy="797719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266">
              <a:solidFill>
                <a:schemeClr val="tx1"/>
              </a:solidFill>
            </a:endParaRPr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B43BFCA6-A49D-ECB4-5F19-1402C3D8FBF2}"/>
              </a:ext>
            </a:extLst>
          </p:cNvPr>
          <p:cNvSpPr/>
          <p:nvPr/>
        </p:nvSpPr>
        <p:spPr>
          <a:xfrm>
            <a:off x="8965406" y="2631281"/>
            <a:ext cx="1160873" cy="797719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266">
              <a:solidFill>
                <a:schemeClr val="tx1"/>
              </a:solidFill>
            </a:endParaRPr>
          </a:p>
        </p:txBody>
      </p:sp>
      <p:sp>
        <p:nvSpPr>
          <p:cNvPr id="10" name="Rechthoek 9">
            <a:extLst>
              <a:ext uri="{FF2B5EF4-FFF2-40B4-BE49-F238E27FC236}">
                <a16:creationId xmlns:a16="http://schemas.microsoft.com/office/drawing/2014/main" id="{9AE210B4-E4FC-73F7-E759-F3BE519EF00F}"/>
              </a:ext>
            </a:extLst>
          </p:cNvPr>
          <p:cNvSpPr/>
          <p:nvPr/>
        </p:nvSpPr>
        <p:spPr>
          <a:xfrm>
            <a:off x="5845259" y="3428999"/>
            <a:ext cx="2797706" cy="2589214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266">
              <a:solidFill>
                <a:schemeClr val="tx1"/>
              </a:solidFill>
            </a:endParaRP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0B927AC2-B5F3-A991-F2AC-F2A461A88F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5259" y="1281401"/>
            <a:ext cx="4934755" cy="4295198"/>
          </a:xfrm>
          <a:prstGeom prst="rect">
            <a:avLst/>
          </a:prstGeom>
        </p:spPr>
      </p:pic>
      <p:sp>
        <p:nvSpPr>
          <p:cNvPr id="12" name="Rechthoek 11">
            <a:extLst>
              <a:ext uri="{FF2B5EF4-FFF2-40B4-BE49-F238E27FC236}">
                <a16:creationId xmlns:a16="http://schemas.microsoft.com/office/drawing/2014/main" id="{DCBFDEBD-0EDB-37E6-E9BF-E447516C1945}"/>
              </a:ext>
            </a:extLst>
          </p:cNvPr>
          <p:cNvSpPr/>
          <p:nvPr/>
        </p:nvSpPr>
        <p:spPr>
          <a:xfrm>
            <a:off x="5965403" y="2631281"/>
            <a:ext cx="1416844" cy="3052474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266">
              <a:solidFill>
                <a:schemeClr val="tx1"/>
              </a:solidFill>
            </a:endParaRPr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AD181E60-F859-D015-435D-BF8E873D5B56}"/>
              </a:ext>
            </a:extLst>
          </p:cNvPr>
          <p:cNvSpPr/>
          <p:nvPr/>
        </p:nvSpPr>
        <p:spPr>
          <a:xfrm>
            <a:off x="7715623" y="4572000"/>
            <a:ext cx="999042" cy="702469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266">
              <a:solidFill>
                <a:schemeClr val="tx1"/>
              </a:solidFill>
            </a:endParaRPr>
          </a:p>
        </p:txBody>
      </p:sp>
      <p:sp>
        <p:nvSpPr>
          <p:cNvPr id="14" name="Rechthoek 13">
            <a:extLst>
              <a:ext uri="{FF2B5EF4-FFF2-40B4-BE49-F238E27FC236}">
                <a16:creationId xmlns:a16="http://schemas.microsoft.com/office/drawing/2014/main" id="{096E69BF-CB32-05A2-98D1-39A7E8FF8CF0}"/>
              </a:ext>
            </a:extLst>
          </p:cNvPr>
          <p:cNvSpPr/>
          <p:nvPr/>
        </p:nvSpPr>
        <p:spPr>
          <a:xfrm>
            <a:off x="6494737" y="839787"/>
            <a:ext cx="4106189" cy="5353233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266">
              <a:solidFill>
                <a:schemeClr val="tx1"/>
              </a:solidFill>
            </a:endParaRP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0963E094-D934-9DBA-FA92-D7DE7C694A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5259" y="1281401"/>
            <a:ext cx="4934755" cy="4295198"/>
          </a:xfrm>
          <a:prstGeom prst="rect">
            <a:avLst/>
          </a:prstGeom>
        </p:spPr>
      </p:pic>
      <p:sp>
        <p:nvSpPr>
          <p:cNvPr id="6" name="Rechthoek 11">
            <a:extLst>
              <a:ext uri="{FF2B5EF4-FFF2-40B4-BE49-F238E27FC236}">
                <a16:creationId xmlns:a16="http://schemas.microsoft.com/office/drawing/2014/main" id="{703EF02A-BC84-43E6-CD58-2CB219C36F45}"/>
              </a:ext>
            </a:extLst>
          </p:cNvPr>
          <p:cNvSpPr/>
          <p:nvPr/>
        </p:nvSpPr>
        <p:spPr>
          <a:xfrm>
            <a:off x="5824131" y="2579440"/>
            <a:ext cx="1558115" cy="3052474"/>
          </a:xfrm>
          <a:prstGeom prst="rect">
            <a:avLst/>
          </a:prstGeom>
          <a:solidFill>
            <a:schemeClr val="bg1">
              <a:alpha val="70000"/>
            </a:schemeClr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266">
              <a:solidFill>
                <a:schemeClr val="tx1"/>
              </a:solidFill>
            </a:endParaRPr>
          </a:p>
        </p:txBody>
      </p:sp>
      <p:sp>
        <p:nvSpPr>
          <p:cNvPr id="11" name="Rechthoek 11">
            <a:extLst>
              <a:ext uri="{FF2B5EF4-FFF2-40B4-BE49-F238E27FC236}">
                <a16:creationId xmlns:a16="http://schemas.microsoft.com/office/drawing/2014/main" id="{FA22F262-9469-CB05-9492-99399511B368}"/>
              </a:ext>
            </a:extLst>
          </p:cNvPr>
          <p:cNvSpPr/>
          <p:nvPr/>
        </p:nvSpPr>
        <p:spPr>
          <a:xfrm>
            <a:off x="8951766" y="2451533"/>
            <a:ext cx="1558115" cy="3052474"/>
          </a:xfrm>
          <a:prstGeom prst="rect">
            <a:avLst/>
          </a:prstGeom>
          <a:solidFill>
            <a:schemeClr val="bg1">
              <a:alpha val="70000"/>
            </a:schemeClr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266">
              <a:solidFill>
                <a:schemeClr val="tx1"/>
              </a:solidFill>
            </a:endParaRPr>
          </a:p>
        </p:txBody>
      </p:sp>
      <p:sp>
        <p:nvSpPr>
          <p:cNvPr id="15" name="Rechthoek 11">
            <a:extLst>
              <a:ext uri="{FF2B5EF4-FFF2-40B4-BE49-F238E27FC236}">
                <a16:creationId xmlns:a16="http://schemas.microsoft.com/office/drawing/2014/main" id="{DB69D60C-352D-4936-1E06-8D718AF10FBE}"/>
              </a:ext>
            </a:extLst>
          </p:cNvPr>
          <p:cNvSpPr/>
          <p:nvPr/>
        </p:nvSpPr>
        <p:spPr>
          <a:xfrm>
            <a:off x="7768774" y="3986359"/>
            <a:ext cx="994336" cy="1288110"/>
          </a:xfrm>
          <a:prstGeom prst="rect">
            <a:avLst/>
          </a:prstGeom>
          <a:solidFill>
            <a:schemeClr val="bg1">
              <a:alpha val="70000"/>
            </a:schemeClr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266">
              <a:solidFill>
                <a:schemeClr val="tx1"/>
              </a:solidFill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EBFD761C-4972-1947-FE01-5A22C95509C2}"/>
              </a:ext>
            </a:extLst>
          </p:cNvPr>
          <p:cNvSpPr txBox="1">
            <a:spLocks/>
          </p:cNvSpPr>
          <p:nvPr/>
        </p:nvSpPr>
        <p:spPr>
          <a:xfrm>
            <a:off x="692954" y="1806670"/>
            <a:ext cx="5152304" cy="28237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8" indent="0">
              <a:buFont typeface="Arial" panose="020B0604020202020204" pitchFamily="34" charset="0"/>
              <a:buNone/>
            </a:pPr>
            <a:r>
              <a:rPr lang="en-US" sz="2000" dirty="0">
                <a:solidFill>
                  <a:srgbClr val="0064C8"/>
                </a:solidFill>
              </a:rPr>
              <a:t>		+ time saving</a:t>
            </a:r>
          </a:p>
          <a:p>
            <a:pPr marL="60748" indent="0">
              <a:buFont typeface="Arial" panose="020B0604020202020204" pitchFamily="34" charset="0"/>
              <a:buNone/>
            </a:pPr>
            <a:r>
              <a:rPr lang="en-US" sz="2000" dirty="0">
                <a:solidFill>
                  <a:srgbClr val="0064C8"/>
                </a:solidFill>
              </a:rPr>
              <a:t>		+ energy saving</a:t>
            </a:r>
          </a:p>
          <a:p>
            <a:pPr marL="60748" indent="0">
              <a:buFont typeface="Arial" panose="020B0604020202020204" pitchFamily="34" charset="0"/>
              <a:buNone/>
            </a:pPr>
            <a:r>
              <a:rPr lang="en-US" sz="2000" dirty="0">
                <a:solidFill>
                  <a:srgbClr val="0064C8"/>
                </a:solidFill>
              </a:rPr>
              <a:t>		+ relatively low discharge flow</a:t>
            </a:r>
          </a:p>
          <a:p>
            <a:pPr marL="60748" indent="0">
              <a:buFont typeface="Arial" panose="020B0604020202020204" pitchFamily="34" charset="0"/>
              <a:buNone/>
            </a:pPr>
            <a:endParaRPr lang="en-US" sz="2000" dirty="0">
              <a:solidFill>
                <a:srgbClr val="0064C8"/>
              </a:solidFill>
            </a:endParaRPr>
          </a:p>
          <a:p>
            <a:pPr marL="60748" indent="0">
              <a:buFont typeface="Arial" panose="020B0604020202020204" pitchFamily="34" charset="0"/>
              <a:buNone/>
            </a:pPr>
            <a:endParaRPr lang="en-US" sz="2000" dirty="0">
              <a:solidFill>
                <a:srgbClr val="0064C8"/>
              </a:solidFill>
            </a:endParaRPr>
          </a:p>
          <a:p>
            <a:pPr marL="60748" indent="0">
              <a:spcAft>
                <a:spcPts val="422"/>
              </a:spcAft>
              <a:buFont typeface="Arial" panose="020B0604020202020204" pitchFamily="34" charset="0"/>
              <a:buNone/>
            </a:pPr>
            <a:endParaRPr lang="nl-BE" sz="2000" dirty="0">
              <a:solidFill>
                <a:srgbClr val="0064C8"/>
              </a:solidFill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000" dirty="0">
              <a:solidFill>
                <a:srgbClr val="0064C8"/>
              </a:solidFill>
            </a:endParaRPr>
          </a:p>
          <a:p>
            <a:pPr marL="60748" indent="0">
              <a:spcAft>
                <a:spcPts val="422"/>
              </a:spcAft>
              <a:buFont typeface="Arial" panose="020B0604020202020204" pitchFamily="34" charset="0"/>
              <a:buNone/>
            </a:pPr>
            <a:r>
              <a:rPr lang="nl-BE" sz="2000" dirty="0">
                <a:solidFill>
                  <a:srgbClr val="0064C8"/>
                </a:solidFill>
                <a:sym typeface="Wingdings" panose="05000000000000000000" pitchFamily="2" charset="2"/>
              </a:rPr>
              <a:t>     </a:t>
            </a: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000" dirty="0">
              <a:solidFill>
                <a:srgbClr val="0064C8"/>
              </a:solidFill>
            </a:endParaRPr>
          </a:p>
        </p:txBody>
      </p:sp>
      <p:pic>
        <p:nvPicPr>
          <p:cNvPr id="18" name="Picture Placeholder 9" descr="C:\Users\903142\Documents\RHDHV\P&amp;I\Nereda\Logos\Nieuw logo\Nereda_productofRHDHV_RGB_PRINT and SCREEN_SMALL.jpg">
            <a:extLst>
              <a:ext uri="{FF2B5EF4-FFF2-40B4-BE49-F238E27FC236}">
                <a16:creationId xmlns:a16="http://schemas.microsoft.com/office/drawing/2014/main" id="{AF92D15E-26F7-3BCD-64E9-827697ACCDE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3" r="5963"/>
          <a:stretch>
            <a:fillRect/>
          </a:stretch>
        </p:blipFill>
        <p:spPr bwMode="auto">
          <a:xfrm>
            <a:off x="8268382" y="5630268"/>
            <a:ext cx="2694372" cy="1094582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D11113F-42AB-F3A2-524D-F4EE68C842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8062" y="839787"/>
            <a:ext cx="11603566" cy="2823744"/>
          </a:xfrm>
        </p:spPr>
        <p:txBody>
          <a:bodyPr>
            <a:noAutofit/>
          </a:bodyPr>
          <a:lstStyle/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nl-BE" sz="2800" dirty="0"/>
              <a:t>Operated in </a:t>
            </a:r>
            <a:r>
              <a:rPr lang="en-US" sz="2800" dirty="0"/>
              <a:t>sequencing batch </a:t>
            </a:r>
            <a:r>
              <a:rPr lang="en-GB" sz="2800" dirty="0"/>
              <a:t>mode</a:t>
            </a:r>
          </a:p>
          <a:p>
            <a:pPr>
              <a:buClr>
                <a:srgbClr val="92D050"/>
              </a:buClr>
              <a:buFont typeface="Courier New" panose="02070309020205020404" pitchFamily="49" charset="0"/>
              <a:buChar char="o"/>
            </a:pPr>
            <a:r>
              <a:rPr lang="en-GB" sz="2400" dirty="0"/>
              <a:t>fill and draw </a:t>
            </a:r>
            <a:r>
              <a:rPr lang="en-GB" sz="2400" dirty="0">
                <a:solidFill>
                  <a:srgbClr val="0081E2"/>
                </a:solidFill>
              </a:rPr>
              <a:t>in one phase</a:t>
            </a:r>
            <a:endParaRPr lang="en-GB" sz="2400" i="1" dirty="0"/>
          </a:p>
          <a:p>
            <a:pPr marL="60748" indent="0">
              <a:buNone/>
            </a:pPr>
            <a:r>
              <a:rPr lang="en-GB" sz="2000" dirty="0"/>
              <a:t>  		</a:t>
            </a:r>
            <a:endParaRPr lang="en-US" sz="2531" dirty="0"/>
          </a:p>
          <a:p>
            <a:pPr marL="60748" indent="0">
              <a:buNone/>
            </a:pPr>
            <a:endParaRPr lang="en-US" sz="2250" dirty="0"/>
          </a:p>
          <a:p>
            <a:pPr marL="60748" indent="0">
              <a:buNone/>
            </a:pPr>
            <a:endParaRPr lang="en-US" sz="2250" dirty="0"/>
          </a:p>
          <a:p>
            <a:pPr marL="60748" indent="0">
              <a:spcAft>
                <a:spcPts val="422"/>
              </a:spcAft>
              <a:buNone/>
            </a:pPr>
            <a:endParaRPr lang="nl-BE" sz="2250" dirty="0">
              <a:solidFill>
                <a:srgbClr val="FF0000"/>
              </a:solidFill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250" dirty="0"/>
          </a:p>
          <a:p>
            <a:pPr marL="60748" indent="0">
              <a:spcAft>
                <a:spcPts val="422"/>
              </a:spcAft>
              <a:buNone/>
            </a:pPr>
            <a:r>
              <a:rPr lang="nl-BE" sz="2250" dirty="0">
                <a:sym typeface="Wingdings" panose="05000000000000000000" pitchFamily="2" charset="2"/>
              </a:rPr>
              <a:t>     </a:t>
            </a: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250" dirty="0"/>
          </a:p>
        </p:txBody>
      </p:sp>
    </p:spTree>
    <p:extLst>
      <p:ext uri="{BB962C8B-B14F-4D97-AF65-F5344CB8AC3E}">
        <p14:creationId xmlns:p14="http://schemas.microsoft.com/office/powerpoint/2010/main" val="2119589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817"/>
    </mc:Choice>
    <mc:Fallback xmlns="">
      <p:transition spd="slow" advTm="15817"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D8D6B8-244A-01C5-5143-667E2B0B11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7EFA5E8-72F3-6FB0-26E9-B2BA22B297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856" y="1041812"/>
            <a:ext cx="11608287" cy="4774376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B8FBD47-A6BF-5E3E-CF25-F1C999517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712" y="177188"/>
            <a:ext cx="11608287" cy="607284"/>
          </a:xfrm>
        </p:spPr>
        <p:txBody>
          <a:bodyPr/>
          <a:lstStyle/>
          <a:p>
            <a:r>
              <a:rPr lang="nl-BE" dirty="0" err="1"/>
              <a:t>concentration</a:t>
            </a:r>
            <a:r>
              <a:rPr lang="nl-BE" dirty="0"/>
              <a:t> </a:t>
            </a:r>
            <a:r>
              <a:rPr lang="nl-BE" dirty="0" err="1"/>
              <a:t>profiles</a:t>
            </a:r>
            <a:r>
              <a:rPr lang="nl-BE" dirty="0"/>
              <a:t> – full-</a:t>
            </a:r>
            <a:r>
              <a:rPr lang="nl-BE" dirty="0" err="1"/>
              <a:t>scale</a:t>
            </a:r>
            <a:endParaRPr lang="nl-BE" dirty="0"/>
          </a:p>
        </p:txBody>
      </p:sp>
      <p:pic>
        <p:nvPicPr>
          <p:cNvPr id="3" name="Picture Placeholder 9" descr="C:\Users\903142\Documents\RHDHV\P&amp;I\Nereda\Logos\Nieuw logo\Nereda_productofRHDHV_RGB_PRINT and SCREEN_SMALL.jpg">
            <a:extLst>
              <a:ext uri="{FF2B5EF4-FFF2-40B4-BE49-F238E27FC236}">
                <a16:creationId xmlns:a16="http://schemas.microsoft.com/office/drawing/2014/main" id="{5F901593-2337-EAE4-3580-091C03A01DD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3" r="5963"/>
          <a:stretch>
            <a:fillRect/>
          </a:stretch>
        </p:blipFill>
        <p:spPr bwMode="auto">
          <a:xfrm>
            <a:off x="8268382" y="5630268"/>
            <a:ext cx="2694372" cy="109458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5279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710"/>
    </mc:Choice>
    <mc:Fallback xmlns="">
      <p:transition spd="slow" advTm="12710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666B01-AEE0-BA25-6B63-AD3A927D79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70988FE-99CC-0CF0-D652-F4BC978F35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712" y="177188"/>
            <a:ext cx="11608287" cy="607284"/>
          </a:xfrm>
        </p:spPr>
        <p:txBody>
          <a:bodyPr/>
          <a:lstStyle/>
          <a:p>
            <a:r>
              <a:rPr lang="nl-BE" dirty="0"/>
              <a:t>batch </a:t>
            </a:r>
            <a:r>
              <a:rPr lang="nl-BE" dirty="0" err="1"/>
              <a:t>operation</a:t>
            </a:r>
            <a:r>
              <a:rPr lang="nl-BE" dirty="0"/>
              <a:t> </a:t>
            </a:r>
            <a:r>
              <a:rPr lang="nl-BE" dirty="0" err="1"/>
              <a:t>facilitates</a:t>
            </a:r>
            <a:r>
              <a:rPr lang="nl-BE" dirty="0"/>
              <a:t> monitoring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B7B48F4-CB69-4C81-9657-212942D8911C}"/>
              </a:ext>
            </a:extLst>
          </p:cNvPr>
          <p:cNvGrpSpPr/>
          <p:nvPr/>
        </p:nvGrpSpPr>
        <p:grpSpPr>
          <a:xfrm>
            <a:off x="2041251" y="1041812"/>
            <a:ext cx="2285422" cy="4843921"/>
            <a:chOff x="2041251" y="1041812"/>
            <a:chExt cx="2285422" cy="484392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DA7C4D4C-5B6C-3B15-6CEE-8C6C132581BD}"/>
                </a:ext>
              </a:extLst>
            </p:cNvPr>
            <p:cNvSpPr/>
            <p:nvPr/>
          </p:nvSpPr>
          <p:spPr>
            <a:xfrm>
              <a:off x="2041251" y="5219598"/>
              <a:ext cx="2263120" cy="596590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9">
                <a:defRPr/>
              </a:pPr>
              <a:endParaRPr lang="nl-BE">
                <a:solidFill>
                  <a:prstClr val="white"/>
                </a:solidFill>
                <a:latin typeface="Arial"/>
              </a:endParaRP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885FEF9D-992C-BE21-905D-4E288F81AA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15257" r="65434" b="12496"/>
            <a:stretch/>
          </p:blipFill>
          <p:spPr>
            <a:xfrm>
              <a:off x="2062976" y="1041812"/>
              <a:ext cx="2241395" cy="4177786"/>
            </a:xfrm>
            <a:prstGeom prst="rect">
              <a:avLst/>
            </a:prstGeom>
          </p:spPr>
        </p:pic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EA1BCA11-5F62-4D8F-4BF1-E061FBEA818A}"/>
                </a:ext>
              </a:extLst>
            </p:cNvPr>
            <p:cNvCxnSpPr/>
            <p:nvPr/>
          </p:nvCxnSpPr>
          <p:spPr>
            <a:xfrm>
              <a:off x="2085278" y="5374888"/>
              <a:ext cx="2241395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triangle" w="med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DE7EF24-FBA4-A233-7B18-8175F974A0E5}"/>
                </a:ext>
              </a:extLst>
            </p:cNvPr>
            <p:cNvSpPr txBox="1"/>
            <p:nvPr/>
          </p:nvSpPr>
          <p:spPr>
            <a:xfrm>
              <a:off x="2377899" y="5374888"/>
              <a:ext cx="1589823" cy="5108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GB" sz="2500" dirty="0">
                  <a:sym typeface="Symbol" panose="05050102010706020507" pitchFamily="18" charset="2"/>
                </a:rPr>
                <a:t> </a:t>
              </a:r>
              <a:r>
                <a:rPr lang="en-GB" sz="2500" dirty="0"/>
                <a:t>6 hours</a:t>
              </a:r>
              <a:endParaRPr lang="en-BE" sz="2500" dirty="0"/>
            </a:p>
          </p:txBody>
        </p:sp>
      </p:grpSp>
    </p:spTree>
    <p:extLst>
      <p:ext uri="{BB962C8B-B14F-4D97-AF65-F5344CB8AC3E}">
        <p14:creationId xmlns:p14="http://schemas.microsoft.com/office/powerpoint/2010/main" val="3216989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289"/>
    </mc:Choice>
    <mc:Fallback xmlns="">
      <p:transition spd="slow" advTm="5289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480228-C387-5763-B6E4-65AAB791C1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BC0B8AF-FC02-0498-C426-959857648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712" y="177188"/>
            <a:ext cx="11608287" cy="607284"/>
          </a:xfrm>
        </p:spPr>
        <p:txBody>
          <a:bodyPr/>
          <a:lstStyle/>
          <a:p>
            <a:r>
              <a:rPr lang="nl-BE" dirty="0"/>
              <a:t>batch </a:t>
            </a:r>
            <a:r>
              <a:rPr lang="nl-BE" dirty="0" err="1"/>
              <a:t>operation</a:t>
            </a:r>
            <a:r>
              <a:rPr lang="nl-BE" dirty="0"/>
              <a:t> </a:t>
            </a:r>
            <a:r>
              <a:rPr lang="nl-BE" dirty="0" err="1"/>
              <a:t>facilitates</a:t>
            </a:r>
            <a:r>
              <a:rPr lang="nl-BE" dirty="0"/>
              <a:t> monitoring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66134A1-69D4-E649-7780-60308A67D9D7}"/>
              </a:ext>
            </a:extLst>
          </p:cNvPr>
          <p:cNvSpPr/>
          <p:nvPr/>
        </p:nvSpPr>
        <p:spPr>
          <a:xfrm>
            <a:off x="5070611" y="5219598"/>
            <a:ext cx="2263120" cy="596590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9">
              <a:defRPr/>
            </a:pPr>
            <a:endParaRPr lang="nl-BE">
              <a:solidFill>
                <a:prstClr val="white"/>
              </a:solidFill>
              <a:latin typeface="Arial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D2A979B-2DD4-6B9E-A2A2-A1F2F7ECA5FA}"/>
              </a:ext>
            </a:extLst>
          </p:cNvPr>
          <p:cNvGrpSpPr/>
          <p:nvPr/>
        </p:nvGrpSpPr>
        <p:grpSpPr>
          <a:xfrm>
            <a:off x="2041251" y="1041812"/>
            <a:ext cx="2285422" cy="4843921"/>
            <a:chOff x="2041251" y="1041812"/>
            <a:chExt cx="2285422" cy="48439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0FF6A59-8893-C4E6-1906-4605C39CF297}"/>
                </a:ext>
              </a:extLst>
            </p:cNvPr>
            <p:cNvSpPr/>
            <p:nvPr/>
          </p:nvSpPr>
          <p:spPr>
            <a:xfrm>
              <a:off x="2041251" y="5219598"/>
              <a:ext cx="2263120" cy="596590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9">
                <a:defRPr/>
              </a:pPr>
              <a:endParaRPr lang="nl-BE">
                <a:solidFill>
                  <a:prstClr val="white"/>
                </a:solidFill>
                <a:latin typeface="Arial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C38E6EAC-F697-2F39-B365-2E43116B5E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15257" r="65434" b="12496"/>
            <a:stretch/>
          </p:blipFill>
          <p:spPr>
            <a:xfrm>
              <a:off x="2062976" y="1041812"/>
              <a:ext cx="2241395" cy="4177786"/>
            </a:xfrm>
            <a:prstGeom prst="rect">
              <a:avLst/>
            </a:prstGeom>
          </p:spPr>
        </p:pic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FE4D88EB-84E0-70E7-BD67-D9FDE6A4CF1E}"/>
                </a:ext>
              </a:extLst>
            </p:cNvPr>
            <p:cNvCxnSpPr/>
            <p:nvPr/>
          </p:nvCxnSpPr>
          <p:spPr>
            <a:xfrm>
              <a:off x="2085278" y="5374888"/>
              <a:ext cx="2241395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triangle" w="med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726E803-D32D-B0A6-39DF-F45862525E48}"/>
                </a:ext>
              </a:extLst>
            </p:cNvPr>
            <p:cNvSpPr txBox="1"/>
            <p:nvPr/>
          </p:nvSpPr>
          <p:spPr>
            <a:xfrm>
              <a:off x="2377899" y="5374888"/>
              <a:ext cx="1589823" cy="5108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GB" sz="2500" dirty="0">
                  <a:sym typeface="Symbol" panose="05050102010706020507" pitchFamily="18" charset="2"/>
                </a:rPr>
                <a:t> </a:t>
              </a:r>
              <a:r>
                <a:rPr lang="en-GB" sz="2500" dirty="0"/>
                <a:t>6 hours</a:t>
              </a:r>
              <a:endParaRPr lang="en-BE" sz="2500" dirty="0"/>
            </a:p>
          </p:txBody>
        </p:sp>
      </p:grpSp>
    </p:spTree>
    <p:extLst>
      <p:ext uri="{BB962C8B-B14F-4D97-AF65-F5344CB8AC3E}">
        <p14:creationId xmlns:p14="http://schemas.microsoft.com/office/powerpoint/2010/main" val="3417507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214"/>
    </mc:Choice>
    <mc:Fallback xmlns="">
      <p:transition spd="slow" advTm="4214"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7A01D3-4DAD-D06E-9E92-604B489B20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5A7276A-9313-D55B-8F5F-202494ECD0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712" y="177188"/>
            <a:ext cx="11608287" cy="607284"/>
          </a:xfrm>
        </p:spPr>
        <p:txBody>
          <a:bodyPr/>
          <a:lstStyle/>
          <a:p>
            <a:r>
              <a:rPr lang="nl-BE" dirty="0"/>
              <a:t>batch </a:t>
            </a:r>
            <a:r>
              <a:rPr lang="nl-BE" dirty="0" err="1"/>
              <a:t>operation</a:t>
            </a:r>
            <a:r>
              <a:rPr lang="nl-BE" dirty="0"/>
              <a:t> </a:t>
            </a:r>
            <a:r>
              <a:rPr lang="nl-BE" dirty="0" err="1"/>
              <a:t>facilitates</a:t>
            </a:r>
            <a:r>
              <a:rPr lang="nl-BE" dirty="0"/>
              <a:t> monitoring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E3E2938-B911-B714-85FA-9DB046C33E53}"/>
              </a:ext>
            </a:extLst>
          </p:cNvPr>
          <p:cNvGrpSpPr/>
          <p:nvPr/>
        </p:nvGrpSpPr>
        <p:grpSpPr>
          <a:xfrm>
            <a:off x="1537427" y="1041812"/>
            <a:ext cx="2789246" cy="4843921"/>
            <a:chOff x="1537427" y="1041812"/>
            <a:chExt cx="2789246" cy="4843921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DD5C1367-8AB0-3F04-D7DA-8F1FD2ABF932}"/>
                </a:ext>
              </a:extLst>
            </p:cNvPr>
            <p:cNvGrpSpPr/>
            <p:nvPr/>
          </p:nvGrpSpPr>
          <p:grpSpPr>
            <a:xfrm>
              <a:off x="2041251" y="1041812"/>
              <a:ext cx="2285422" cy="4843921"/>
              <a:chOff x="2041251" y="1041812"/>
              <a:chExt cx="2285422" cy="4843921"/>
            </a:xfrm>
          </p:grpSpPr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5DCC2F6B-F1BD-36BB-72D1-755970589A81}"/>
                  </a:ext>
                </a:extLst>
              </p:cNvPr>
              <p:cNvSpPr/>
              <p:nvPr/>
            </p:nvSpPr>
            <p:spPr>
              <a:xfrm>
                <a:off x="2041251" y="5219598"/>
                <a:ext cx="2263120" cy="596590"/>
              </a:xfrm>
              <a:prstGeom prst="rect">
                <a:avLst/>
              </a:prstGeom>
              <a:solidFill>
                <a:schemeClr val="bg1"/>
              </a:solidFill>
              <a:ln w="317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89">
                  <a:defRPr/>
                </a:pPr>
                <a:endParaRPr lang="nl-BE">
                  <a:solidFill>
                    <a:prstClr val="white"/>
                  </a:solidFill>
                  <a:latin typeface="Arial"/>
                </a:endParaRPr>
              </a:p>
            </p:txBody>
          </p:sp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46E17C70-584E-792C-6D33-F86CFBBC2E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rcRect l="15257" r="65434" b="12496"/>
              <a:stretch/>
            </p:blipFill>
            <p:spPr>
              <a:xfrm>
                <a:off x="2062976" y="1041812"/>
                <a:ext cx="2241395" cy="4177786"/>
              </a:xfrm>
              <a:prstGeom prst="rect">
                <a:avLst/>
              </a:prstGeom>
            </p:spPr>
          </p:pic>
          <p:cxnSp>
            <p:nvCxnSpPr>
              <p:cNvPr id="10" name="Straight Arrow Connector 9">
                <a:extLst>
                  <a:ext uri="{FF2B5EF4-FFF2-40B4-BE49-F238E27FC236}">
                    <a16:creationId xmlns:a16="http://schemas.microsoft.com/office/drawing/2014/main" id="{388EA1D9-8896-04BD-D4BB-15F256D516E9}"/>
                  </a:ext>
                </a:extLst>
              </p:cNvPr>
              <p:cNvCxnSpPr/>
              <p:nvPr/>
            </p:nvCxnSpPr>
            <p:spPr>
              <a:xfrm>
                <a:off x="2085278" y="5374888"/>
                <a:ext cx="2241395" cy="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headEnd type="triangle" w="med" len="lg"/>
                <a:tailEnd type="triangl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E1F4540-BE2C-7D14-5998-636D4CF66158}"/>
                  </a:ext>
                </a:extLst>
              </p:cNvPr>
              <p:cNvSpPr txBox="1"/>
              <p:nvPr/>
            </p:nvSpPr>
            <p:spPr>
              <a:xfrm>
                <a:off x="2377899" y="5374888"/>
                <a:ext cx="1589823" cy="5108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GB" sz="2500" dirty="0">
                    <a:sym typeface="Symbol" panose="05050102010706020507" pitchFamily="18" charset="2"/>
                  </a:rPr>
                  <a:t> </a:t>
                </a:r>
                <a:r>
                  <a:rPr lang="en-GB" sz="2500" dirty="0"/>
                  <a:t>6 hours</a:t>
                </a:r>
                <a:endParaRPr lang="en-BE" sz="2500" dirty="0"/>
              </a:p>
            </p:txBody>
          </p:sp>
        </p:grp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C5B477D-E8D8-2B78-A44A-2BE3F3439D10}"/>
                </a:ext>
              </a:extLst>
            </p:cNvPr>
            <p:cNvSpPr/>
            <p:nvPr/>
          </p:nvSpPr>
          <p:spPr>
            <a:xfrm>
              <a:off x="1537427" y="3130705"/>
              <a:ext cx="100764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60748" defTabSz="914289"/>
              <a:r>
                <a:rPr lang="en-GB" sz="2000" b="1" dirty="0" err="1">
                  <a:solidFill>
                    <a:srgbClr val="FFC000"/>
                  </a:solidFill>
                  <a:latin typeface="Candara" panose="020E0502030303020204" pitchFamily="34" charset="0"/>
                </a:rPr>
                <a:t>Q</a:t>
              </a:r>
              <a:r>
                <a:rPr lang="en-GB" sz="2000" b="1" baseline="-25000" dirty="0" err="1">
                  <a:solidFill>
                    <a:srgbClr val="FFC000"/>
                  </a:solidFill>
                  <a:latin typeface="Candara" panose="020E0502030303020204" pitchFamily="34" charset="0"/>
                </a:rPr>
                <a:t>influent</a:t>
              </a:r>
              <a:endParaRPr lang="en-GB" sz="2000" b="1" baseline="30000" dirty="0">
                <a:solidFill>
                  <a:srgbClr val="FFC000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DC44CDBE-799B-84C8-F091-F4F80B49CF30}"/>
                </a:ext>
              </a:extLst>
            </p:cNvPr>
            <p:cNvSpPr txBox="1"/>
            <p:nvPr/>
          </p:nvSpPr>
          <p:spPr>
            <a:xfrm>
              <a:off x="2377899" y="5374888"/>
              <a:ext cx="1589823" cy="5108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GB" sz="2500" dirty="0">
                  <a:sym typeface="Symbol" panose="05050102010706020507" pitchFamily="18" charset="2"/>
                </a:rPr>
                <a:t> </a:t>
              </a:r>
              <a:r>
                <a:rPr lang="en-GB" sz="2500" dirty="0"/>
                <a:t>6 hours</a:t>
              </a:r>
              <a:endParaRPr lang="en-BE" sz="2500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0709364-89BE-ADF8-AED4-1B6A0EBFFAA8}"/>
                </a:ext>
              </a:extLst>
            </p:cNvPr>
            <p:cNvSpPr/>
            <p:nvPr/>
          </p:nvSpPr>
          <p:spPr>
            <a:xfrm>
              <a:off x="3111739" y="3595084"/>
              <a:ext cx="50590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60748" defTabSz="914289"/>
              <a:r>
                <a:rPr lang="en-GB" sz="2000" b="1" dirty="0" err="1">
                  <a:solidFill>
                    <a:srgbClr val="1487B0"/>
                  </a:solidFill>
                  <a:latin typeface="Candara" panose="020E0502030303020204" pitchFamily="34" charset="0"/>
                </a:rPr>
                <a:t>O</a:t>
              </a:r>
              <a:r>
                <a:rPr lang="en-GB" sz="2000" b="1" baseline="-25000" dirty="0" err="1">
                  <a:solidFill>
                    <a:srgbClr val="1487B0"/>
                  </a:solidFill>
                  <a:latin typeface="Candara" panose="020E0502030303020204" pitchFamily="34" charset="0"/>
                </a:rPr>
                <a:t>2</a:t>
              </a:r>
              <a:endParaRPr lang="en-GB" sz="2000" b="1" baseline="30000" dirty="0">
                <a:solidFill>
                  <a:srgbClr val="1487B0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22946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481"/>
    </mc:Choice>
    <mc:Fallback xmlns="">
      <p:transition spd="slow" advTm="11481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F939C-B913-B3EE-2719-E4AC54340B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ACE6559-21F2-7793-8A05-04BBE1575B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712" y="177188"/>
            <a:ext cx="11608287" cy="607284"/>
          </a:xfrm>
        </p:spPr>
        <p:txBody>
          <a:bodyPr/>
          <a:lstStyle/>
          <a:p>
            <a:r>
              <a:rPr lang="nl-BE" dirty="0"/>
              <a:t>batch </a:t>
            </a:r>
            <a:r>
              <a:rPr lang="nl-BE" dirty="0" err="1"/>
              <a:t>operation</a:t>
            </a:r>
            <a:r>
              <a:rPr lang="nl-BE" dirty="0"/>
              <a:t> </a:t>
            </a:r>
            <a:r>
              <a:rPr lang="nl-BE" dirty="0" err="1"/>
              <a:t>facilitates</a:t>
            </a:r>
            <a:r>
              <a:rPr lang="nl-BE" dirty="0"/>
              <a:t> monitoring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96097E3-2879-1FBF-A811-1EF6F1AA10B1}"/>
              </a:ext>
            </a:extLst>
          </p:cNvPr>
          <p:cNvSpPr/>
          <p:nvPr/>
        </p:nvSpPr>
        <p:spPr>
          <a:xfrm>
            <a:off x="5070611" y="5219598"/>
            <a:ext cx="2263120" cy="596590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9">
              <a:defRPr/>
            </a:pPr>
            <a:endParaRPr lang="nl-BE">
              <a:solidFill>
                <a:prstClr val="white"/>
              </a:solidFill>
              <a:latin typeface="Arial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1D6F1C9-6C8A-1971-5273-D6DEA4336DA3}"/>
              </a:ext>
            </a:extLst>
          </p:cNvPr>
          <p:cNvGrpSpPr/>
          <p:nvPr/>
        </p:nvGrpSpPr>
        <p:grpSpPr>
          <a:xfrm>
            <a:off x="1537427" y="1041812"/>
            <a:ext cx="2789246" cy="4843921"/>
            <a:chOff x="1537427" y="1041812"/>
            <a:chExt cx="2789246" cy="4843921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FF030A5D-76C1-A75B-99B1-75638211680B}"/>
                </a:ext>
              </a:extLst>
            </p:cNvPr>
            <p:cNvGrpSpPr/>
            <p:nvPr/>
          </p:nvGrpSpPr>
          <p:grpSpPr>
            <a:xfrm>
              <a:off x="1537427" y="1041812"/>
              <a:ext cx="2789246" cy="4843921"/>
              <a:chOff x="1537427" y="1041812"/>
              <a:chExt cx="2789246" cy="4843921"/>
            </a:xfrm>
          </p:grpSpPr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22566A1A-3EF3-9412-EA1A-9BF364945FCB}"/>
                  </a:ext>
                </a:extLst>
              </p:cNvPr>
              <p:cNvGrpSpPr/>
              <p:nvPr/>
            </p:nvGrpSpPr>
            <p:grpSpPr>
              <a:xfrm>
                <a:off x="2041251" y="1041812"/>
                <a:ext cx="2285422" cy="4843921"/>
                <a:chOff x="2041251" y="1041812"/>
                <a:chExt cx="2285422" cy="4843921"/>
              </a:xfrm>
            </p:grpSpPr>
            <p:sp>
              <p:nvSpPr>
                <p:cNvPr id="10" name="Rectangle 9">
                  <a:extLst>
                    <a:ext uri="{FF2B5EF4-FFF2-40B4-BE49-F238E27FC236}">
                      <a16:creationId xmlns:a16="http://schemas.microsoft.com/office/drawing/2014/main" id="{BC8B8E12-3CD2-FCA8-506D-DD7F56758EBC}"/>
                    </a:ext>
                  </a:extLst>
                </p:cNvPr>
                <p:cNvSpPr/>
                <p:nvPr/>
              </p:nvSpPr>
              <p:spPr>
                <a:xfrm>
                  <a:off x="2041251" y="5219598"/>
                  <a:ext cx="2263120" cy="596590"/>
                </a:xfrm>
                <a:prstGeom prst="rect">
                  <a:avLst/>
                </a:prstGeom>
                <a:solidFill>
                  <a:schemeClr val="bg1"/>
                </a:solidFill>
                <a:ln w="317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289">
                    <a:defRPr/>
                  </a:pPr>
                  <a:endParaRPr lang="nl-BE">
                    <a:solidFill>
                      <a:prstClr val="white"/>
                    </a:solidFill>
                    <a:latin typeface="Arial"/>
                  </a:endParaRPr>
                </a:p>
              </p:txBody>
            </p:sp>
            <p:pic>
              <p:nvPicPr>
                <p:cNvPr id="11" name="Picture 10">
                  <a:extLst>
                    <a:ext uri="{FF2B5EF4-FFF2-40B4-BE49-F238E27FC236}">
                      <a16:creationId xmlns:a16="http://schemas.microsoft.com/office/drawing/2014/main" id="{4E10DD06-4069-ACC9-5ECD-4B14DFB615E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rcRect l="15257" r="65434" b="12496"/>
                <a:stretch/>
              </p:blipFill>
              <p:spPr>
                <a:xfrm>
                  <a:off x="2062976" y="1041812"/>
                  <a:ext cx="2241395" cy="4177786"/>
                </a:xfrm>
                <a:prstGeom prst="rect">
                  <a:avLst/>
                </a:prstGeom>
              </p:spPr>
            </p:pic>
            <p:cxnSp>
              <p:nvCxnSpPr>
                <p:cNvPr id="13" name="Straight Arrow Connector 12">
                  <a:extLst>
                    <a:ext uri="{FF2B5EF4-FFF2-40B4-BE49-F238E27FC236}">
                      <a16:creationId xmlns:a16="http://schemas.microsoft.com/office/drawing/2014/main" id="{9BFDD74F-6029-644D-CCA3-E09C503198FE}"/>
                    </a:ext>
                  </a:extLst>
                </p:cNvPr>
                <p:cNvCxnSpPr/>
                <p:nvPr/>
              </p:nvCxnSpPr>
              <p:spPr>
                <a:xfrm>
                  <a:off x="2085278" y="5374888"/>
                  <a:ext cx="2241395" cy="0"/>
                </a:xfrm>
                <a:prstGeom prst="straightConnector1">
                  <a:avLst/>
                </a:prstGeom>
                <a:ln w="38100">
                  <a:solidFill>
                    <a:schemeClr val="tx1"/>
                  </a:solidFill>
                  <a:headEnd type="triangle" w="med" len="lg"/>
                  <a:tailEnd type="triangle" w="med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E8D1AD26-4EC9-1199-DF41-102E8123E482}"/>
                    </a:ext>
                  </a:extLst>
                </p:cNvPr>
                <p:cNvSpPr txBox="1"/>
                <p:nvPr/>
              </p:nvSpPr>
              <p:spPr>
                <a:xfrm>
                  <a:off x="2377899" y="5374888"/>
                  <a:ext cx="1589823" cy="51084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en-GB" sz="2500" dirty="0">
                      <a:sym typeface="Symbol" panose="05050102010706020507" pitchFamily="18" charset="2"/>
                    </a:rPr>
                    <a:t> </a:t>
                  </a:r>
                  <a:r>
                    <a:rPr lang="en-GB" sz="2500" dirty="0"/>
                    <a:t>6 hours</a:t>
                  </a:r>
                  <a:endParaRPr lang="en-BE" sz="2500" dirty="0"/>
                </a:p>
              </p:txBody>
            </p:sp>
          </p:grp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F9630401-E80E-634A-4535-9029B069FAD1}"/>
                  </a:ext>
                </a:extLst>
              </p:cNvPr>
              <p:cNvSpPr/>
              <p:nvPr/>
            </p:nvSpPr>
            <p:spPr>
              <a:xfrm>
                <a:off x="1537427" y="3130705"/>
                <a:ext cx="100764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60748" defTabSz="914289"/>
                <a:r>
                  <a:rPr lang="en-GB" sz="2000" b="1" dirty="0" err="1">
                    <a:solidFill>
                      <a:srgbClr val="FFC000"/>
                    </a:solidFill>
                    <a:latin typeface="Candara" panose="020E0502030303020204" pitchFamily="34" charset="0"/>
                  </a:rPr>
                  <a:t>Q</a:t>
                </a:r>
                <a:r>
                  <a:rPr lang="en-GB" sz="2000" b="1" baseline="-25000" dirty="0" err="1">
                    <a:solidFill>
                      <a:srgbClr val="FFC000"/>
                    </a:solidFill>
                    <a:latin typeface="Candara" panose="020E0502030303020204" pitchFamily="34" charset="0"/>
                  </a:rPr>
                  <a:t>influent</a:t>
                </a:r>
                <a:endParaRPr lang="en-GB" sz="2000" b="1" baseline="30000" dirty="0">
                  <a:solidFill>
                    <a:srgbClr val="FFC000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2E732B52-DCF0-C42A-D442-E02A41E5FB15}"/>
                  </a:ext>
                </a:extLst>
              </p:cNvPr>
              <p:cNvSpPr txBox="1"/>
              <p:nvPr/>
            </p:nvSpPr>
            <p:spPr>
              <a:xfrm>
                <a:off x="2377899" y="5374888"/>
                <a:ext cx="1589823" cy="5108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GB" sz="2500" dirty="0">
                    <a:sym typeface="Symbol" panose="05050102010706020507" pitchFamily="18" charset="2"/>
                  </a:rPr>
                  <a:t> </a:t>
                </a:r>
                <a:r>
                  <a:rPr lang="en-GB" sz="2500" dirty="0"/>
                  <a:t>6 hours</a:t>
                </a:r>
                <a:endParaRPr lang="en-BE" sz="2500" dirty="0"/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EBA94F69-03BF-6425-5EEE-D45B36EAE75D}"/>
                  </a:ext>
                </a:extLst>
              </p:cNvPr>
              <p:cNvSpPr/>
              <p:nvPr/>
            </p:nvSpPr>
            <p:spPr>
              <a:xfrm>
                <a:off x="3111739" y="3595084"/>
                <a:ext cx="50590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60748" defTabSz="914289"/>
                <a:r>
                  <a:rPr lang="en-GB" sz="2000" b="1" dirty="0" err="1">
                    <a:solidFill>
                      <a:srgbClr val="1487B0"/>
                    </a:solidFill>
                    <a:latin typeface="Candara" panose="020E0502030303020204" pitchFamily="34" charset="0"/>
                  </a:rPr>
                  <a:t>O</a:t>
                </a:r>
                <a:r>
                  <a:rPr lang="en-GB" sz="2000" b="1" baseline="-25000" dirty="0" err="1">
                    <a:solidFill>
                      <a:srgbClr val="1487B0"/>
                    </a:solidFill>
                    <a:latin typeface="Candara" panose="020E0502030303020204" pitchFamily="34" charset="0"/>
                  </a:rPr>
                  <a:t>2</a:t>
                </a:r>
                <a:endParaRPr lang="en-GB" sz="2000" b="1" baseline="30000" dirty="0">
                  <a:solidFill>
                    <a:srgbClr val="1487B0"/>
                  </a:solidFill>
                  <a:latin typeface="Candara" panose="020E0502030303020204" pitchFamily="34" charset="0"/>
                </a:endParaRPr>
              </a:p>
            </p:txBody>
          </p:sp>
        </p:grp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DF73B2F-83F9-BC2D-9190-48A921863AE5}"/>
                </a:ext>
              </a:extLst>
            </p:cNvPr>
            <p:cNvSpPr/>
            <p:nvPr/>
          </p:nvSpPr>
          <p:spPr>
            <a:xfrm>
              <a:off x="3111739" y="4562148"/>
              <a:ext cx="71750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60748" defTabSz="914289"/>
              <a:r>
                <a:rPr lang="en-GB" sz="2000" b="1" dirty="0">
                  <a:solidFill>
                    <a:srgbClr val="C00000"/>
                  </a:solidFill>
                  <a:latin typeface="Candara" panose="020E0502030303020204" pitchFamily="34" charset="0"/>
                </a:rPr>
                <a:t>NO</a:t>
              </a:r>
              <a:r>
                <a:rPr lang="en-GB" sz="2000" b="1" baseline="-25000" dirty="0">
                  <a:solidFill>
                    <a:srgbClr val="C00000"/>
                  </a:solidFill>
                  <a:latin typeface="Candara" panose="020E0502030303020204" pitchFamily="34" charset="0"/>
                </a:rPr>
                <a:t>3</a:t>
              </a:r>
              <a:r>
                <a:rPr lang="en-GB" sz="2000" b="1" baseline="30000" dirty="0">
                  <a:solidFill>
                    <a:srgbClr val="C00000"/>
                  </a:solidFill>
                  <a:latin typeface="Candara" panose="020E0502030303020204" pitchFamily="34" charset="0"/>
                </a:rPr>
                <a:t>-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18307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20"/>
    </mc:Choice>
    <mc:Fallback xmlns="">
      <p:transition spd="slow" advTm="10120"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67D7E4-8D72-3219-33BA-76008F0393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0D89D0-D7A2-D6EF-4115-2EEC2A0B23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712" y="177188"/>
            <a:ext cx="11608287" cy="607284"/>
          </a:xfrm>
        </p:spPr>
        <p:txBody>
          <a:bodyPr/>
          <a:lstStyle/>
          <a:p>
            <a:r>
              <a:rPr lang="nl-BE" dirty="0"/>
              <a:t>batch </a:t>
            </a:r>
            <a:r>
              <a:rPr lang="nl-BE" dirty="0" err="1"/>
              <a:t>operation</a:t>
            </a:r>
            <a:r>
              <a:rPr lang="nl-BE" dirty="0"/>
              <a:t> </a:t>
            </a:r>
            <a:r>
              <a:rPr lang="nl-BE" dirty="0" err="1"/>
              <a:t>facilitates</a:t>
            </a:r>
            <a:r>
              <a:rPr lang="nl-BE" dirty="0"/>
              <a:t> monitoring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9798799-EC34-F8D0-7351-D78409F9E642}"/>
              </a:ext>
            </a:extLst>
          </p:cNvPr>
          <p:cNvGrpSpPr/>
          <p:nvPr/>
        </p:nvGrpSpPr>
        <p:grpSpPr>
          <a:xfrm>
            <a:off x="1537427" y="1041812"/>
            <a:ext cx="2789246" cy="4843921"/>
            <a:chOff x="1537427" y="1041812"/>
            <a:chExt cx="2789246" cy="4843921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743EC2D-E66C-F180-5009-591648FFA794}"/>
                </a:ext>
              </a:extLst>
            </p:cNvPr>
            <p:cNvGrpSpPr/>
            <p:nvPr/>
          </p:nvGrpSpPr>
          <p:grpSpPr>
            <a:xfrm>
              <a:off x="1537427" y="1041812"/>
              <a:ext cx="2789246" cy="4843921"/>
              <a:chOff x="1537427" y="1041812"/>
              <a:chExt cx="2789246" cy="4843921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6AF9D07B-2F2A-8A19-9F49-EC46585F77CF}"/>
                  </a:ext>
                </a:extLst>
              </p:cNvPr>
              <p:cNvGrpSpPr/>
              <p:nvPr/>
            </p:nvGrpSpPr>
            <p:grpSpPr>
              <a:xfrm>
                <a:off x="1537427" y="1041812"/>
                <a:ext cx="2789246" cy="4843921"/>
                <a:chOff x="1537427" y="1041812"/>
                <a:chExt cx="2789246" cy="4843921"/>
              </a:xfrm>
            </p:grpSpPr>
            <p:grpSp>
              <p:nvGrpSpPr>
                <p:cNvPr id="10" name="Group 9">
                  <a:extLst>
                    <a:ext uri="{FF2B5EF4-FFF2-40B4-BE49-F238E27FC236}">
                      <a16:creationId xmlns:a16="http://schemas.microsoft.com/office/drawing/2014/main" id="{290DFBC0-EC6F-98AA-5804-4798DF885CA6}"/>
                    </a:ext>
                  </a:extLst>
                </p:cNvPr>
                <p:cNvGrpSpPr/>
                <p:nvPr/>
              </p:nvGrpSpPr>
              <p:grpSpPr>
                <a:xfrm>
                  <a:off x="2041251" y="1041812"/>
                  <a:ext cx="2285422" cy="4843921"/>
                  <a:chOff x="2041251" y="1041812"/>
                  <a:chExt cx="2285422" cy="4843921"/>
                </a:xfrm>
              </p:grpSpPr>
              <p:sp>
                <p:nvSpPr>
                  <p:cNvPr id="15" name="Rectangle 14">
                    <a:extLst>
                      <a:ext uri="{FF2B5EF4-FFF2-40B4-BE49-F238E27FC236}">
                        <a16:creationId xmlns:a16="http://schemas.microsoft.com/office/drawing/2014/main" id="{ACB401AD-403F-0953-773C-8B86AFEB32C1}"/>
                      </a:ext>
                    </a:extLst>
                  </p:cNvPr>
                  <p:cNvSpPr/>
                  <p:nvPr/>
                </p:nvSpPr>
                <p:spPr>
                  <a:xfrm>
                    <a:off x="2041251" y="5219598"/>
                    <a:ext cx="2263120" cy="596590"/>
                  </a:xfrm>
                  <a:prstGeom prst="rect">
                    <a:avLst/>
                  </a:prstGeom>
                  <a:solidFill>
                    <a:schemeClr val="bg1"/>
                  </a:solidFill>
                  <a:ln w="317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4289">
                      <a:defRPr/>
                    </a:pPr>
                    <a:endParaRPr lang="nl-BE">
                      <a:solidFill>
                        <a:prstClr val="white"/>
                      </a:solidFill>
                      <a:latin typeface="Arial"/>
                    </a:endParaRPr>
                  </a:p>
                </p:txBody>
              </p:sp>
              <p:pic>
                <p:nvPicPr>
                  <p:cNvPr id="18" name="Picture 17">
                    <a:extLst>
                      <a:ext uri="{FF2B5EF4-FFF2-40B4-BE49-F238E27FC236}">
                        <a16:creationId xmlns:a16="http://schemas.microsoft.com/office/drawing/2014/main" id="{69F852F7-4A1F-EB92-B51E-C2E80449B44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/>
                  <a:srcRect l="15257" r="65434" b="12496"/>
                  <a:stretch/>
                </p:blipFill>
                <p:spPr>
                  <a:xfrm>
                    <a:off x="2062976" y="1041812"/>
                    <a:ext cx="2241395" cy="4177786"/>
                  </a:xfrm>
                  <a:prstGeom prst="rect">
                    <a:avLst/>
                  </a:prstGeom>
                </p:spPr>
              </p:pic>
              <p:cxnSp>
                <p:nvCxnSpPr>
                  <p:cNvPr id="19" name="Straight Arrow Connector 18">
                    <a:extLst>
                      <a:ext uri="{FF2B5EF4-FFF2-40B4-BE49-F238E27FC236}">
                        <a16:creationId xmlns:a16="http://schemas.microsoft.com/office/drawing/2014/main" id="{D967CD98-D5A5-8998-F58B-06F523E2B732}"/>
                      </a:ext>
                    </a:extLst>
                  </p:cNvPr>
                  <p:cNvCxnSpPr/>
                  <p:nvPr/>
                </p:nvCxnSpPr>
                <p:spPr>
                  <a:xfrm>
                    <a:off x="2085278" y="5374888"/>
                    <a:ext cx="2241395" cy="0"/>
                  </a:xfrm>
                  <a:prstGeom prst="straightConnector1">
                    <a:avLst/>
                  </a:prstGeom>
                  <a:ln w="38100">
                    <a:solidFill>
                      <a:schemeClr val="tx1"/>
                    </a:solidFill>
                    <a:headEnd type="triangle" w="med" len="lg"/>
                    <a:tailEnd type="triangle" w="med" len="lg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0" name="TextBox 19">
                    <a:extLst>
                      <a:ext uri="{FF2B5EF4-FFF2-40B4-BE49-F238E27FC236}">
                        <a16:creationId xmlns:a16="http://schemas.microsoft.com/office/drawing/2014/main" id="{B17EB8C6-89D5-3FA9-B198-2B7B9FD0FCA8}"/>
                      </a:ext>
                    </a:extLst>
                  </p:cNvPr>
                  <p:cNvSpPr txBox="1"/>
                  <p:nvPr/>
                </p:nvSpPr>
                <p:spPr>
                  <a:xfrm>
                    <a:off x="2377899" y="5374888"/>
                    <a:ext cx="1589823" cy="51084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l">
                      <a:lnSpc>
                        <a:spcPct val="120000"/>
                      </a:lnSpc>
                    </a:pPr>
                    <a:r>
                      <a:rPr lang="en-GB" sz="2500" dirty="0">
                        <a:sym typeface="Symbol" panose="05050102010706020507" pitchFamily="18" charset="2"/>
                      </a:rPr>
                      <a:t> </a:t>
                    </a:r>
                    <a:r>
                      <a:rPr lang="en-GB" sz="2500" dirty="0"/>
                      <a:t>6 hours</a:t>
                    </a:r>
                    <a:endParaRPr lang="en-BE" sz="2500" dirty="0"/>
                  </a:p>
                </p:txBody>
              </p:sp>
            </p:grpSp>
            <p:sp>
              <p:nvSpPr>
                <p:cNvPr id="11" name="Rectangle 10">
                  <a:extLst>
                    <a:ext uri="{FF2B5EF4-FFF2-40B4-BE49-F238E27FC236}">
                      <a16:creationId xmlns:a16="http://schemas.microsoft.com/office/drawing/2014/main" id="{9AEDB10B-3DAE-B27A-2010-C82DB77BED8A}"/>
                    </a:ext>
                  </a:extLst>
                </p:cNvPr>
                <p:cNvSpPr/>
                <p:nvPr/>
              </p:nvSpPr>
              <p:spPr>
                <a:xfrm>
                  <a:off x="1537427" y="3130705"/>
                  <a:ext cx="1007648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60748" defTabSz="914289"/>
                  <a:r>
                    <a:rPr lang="en-GB" sz="2000" b="1" dirty="0" err="1">
                      <a:solidFill>
                        <a:srgbClr val="FFC000"/>
                      </a:solidFill>
                      <a:latin typeface="Candara" panose="020E0502030303020204" pitchFamily="34" charset="0"/>
                    </a:rPr>
                    <a:t>Q</a:t>
                  </a:r>
                  <a:r>
                    <a:rPr lang="en-GB" sz="2000" b="1" baseline="-25000" dirty="0" err="1">
                      <a:solidFill>
                        <a:srgbClr val="FFC000"/>
                      </a:solidFill>
                      <a:latin typeface="Candara" panose="020E0502030303020204" pitchFamily="34" charset="0"/>
                    </a:rPr>
                    <a:t>influent</a:t>
                  </a:r>
                  <a:endParaRPr lang="en-GB" sz="2000" b="1" baseline="30000" dirty="0">
                    <a:solidFill>
                      <a:srgbClr val="FFC000"/>
                    </a:solidFill>
                    <a:latin typeface="Candara" panose="020E0502030303020204" pitchFamily="34" charset="0"/>
                  </a:endParaRPr>
                </a:p>
              </p:txBody>
            </p:sp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2CB85019-9310-2739-131F-64DE57AAC194}"/>
                    </a:ext>
                  </a:extLst>
                </p:cNvPr>
                <p:cNvSpPr txBox="1"/>
                <p:nvPr/>
              </p:nvSpPr>
              <p:spPr>
                <a:xfrm>
                  <a:off x="2377899" y="5374888"/>
                  <a:ext cx="1589823" cy="51084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en-GB" sz="2500" dirty="0">
                      <a:sym typeface="Symbol" panose="05050102010706020507" pitchFamily="18" charset="2"/>
                    </a:rPr>
                    <a:t> </a:t>
                  </a:r>
                  <a:r>
                    <a:rPr lang="en-GB" sz="2500" dirty="0"/>
                    <a:t>6 hours</a:t>
                  </a:r>
                  <a:endParaRPr lang="en-BE" sz="2500" dirty="0"/>
                </a:p>
              </p:txBody>
            </p:sp>
            <p:sp>
              <p:nvSpPr>
                <p:cNvPr id="14" name="Rectangle 13">
                  <a:extLst>
                    <a:ext uri="{FF2B5EF4-FFF2-40B4-BE49-F238E27FC236}">
                      <a16:creationId xmlns:a16="http://schemas.microsoft.com/office/drawing/2014/main" id="{68D11411-63FC-9474-90C3-81F702EFA0C6}"/>
                    </a:ext>
                  </a:extLst>
                </p:cNvPr>
                <p:cNvSpPr/>
                <p:nvPr/>
              </p:nvSpPr>
              <p:spPr>
                <a:xfrm>
                  <a:off x="3111739" y="3595084"/>
                  <a:ext cx="505908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60748" defTabSz="914289"/>
                  <a:r>
                    <a:rPr lang="en-GB" sz="2000" b="1" dirty="0" err="1">
                      <a:solidFill>
                        <a:srgbClr val="1487B0"/>
                      </a:solidFill>
                      <a:latin typeface="Candara" panose="020E0502030303020204" pitchFamily="34" charset="0"/>
                    </a:rPr>
                    <a:t>O</a:t>
                  </a:r>
                  <a:r>
                    <a:rPr lang="en-GB" sz="2000" b="1" baseline="-25000" dirty="0" err="1">
                      <a:solidFill>
                        <a:srgbClr val="1487B0"/>
                      </a:solidFill>
                      <a:latin typeface="Candara" panose="020E0502030303020204" pitchFamily="34" charset="0"/>
                    </a:rPr>
                    <a:t>2</a:t>
                  </a:r>
                  <a:endParaRPr lang="en-GB" sz="2000" b="1" baseline="30000" dirty="0">
                    <a:solidFill>
                      <a:srgbClr val="1487B0"/>
                    </a:solidFill>
                    <a:latin typeface="Candara" panose="020E0502030303020204" pitchFamily="34" charset="0"/>
                  </a:endParaRPr>
                </a:p>
              </p:txBody>
            </p:sp>
          </p:grp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6FFED751-F393-3F91-94AC-89BDEC354C86}"/>
                  </a:ext>
                </a:extLst>
              </p:cNvPr>
              <p:cNvSpPr/>
              <p:nvPr/>
            </p:nvSpPr>
            <p:spPr>
              <a:xfrm>
                <a:off x="3111739" y="4562148"/>
                <a:ext cx="71750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60748" defTabSz="914289"/>
                <a:r>
                  <a:rPr lang="en-GB" sz="2000" b="1" dirty="0">
                    <a:solidFill>
                      <a:srgbClr val="C00000"/>
                    </a:solidFill>
                    <a:latin typeface="Candara" panose="020E0502030303020204" pitchFamily="34" charset="0"/>
                  </a:rPr>
                  <a:t>NO</a:t>
                </a:r>
                <a:r>
                  <a:rPr lang="en-GB" sz="2000" b="1" baseline="-25000" dirty="0">
                    <a:solidFill>
                      <a:srgbClr val="C00000"/>
                    </a:solidFill>
                    <a:latin typeface="Candara" panose="020E0502030303020204" pitchFamily="34" charset="0"/>
                  </a:rPr>
                  <a:t>3</a:t>
                </a:r>
                <a:r>
                  <a:rPr lang="en-GB" sz="2000" b="1" baseline="30000" dirty="0">
                    <a:solidFill>
                      <a:srgbClr val="C00000"/>
                    </a:solidFill>
                    <a:latin typeface="Candara" panose="020E0502030303020204" pitchFamily="34" charset="0"/>
                  </a:rPr>
                  <a:t>-</a:t>
                </a:r>
              </a:p>
            </p:txBody>
          </p:sp>
        </p:grp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0055756F-FF02-64D4-1353-63F672EE5FB9}"/>
                </a:ext>
              </a:extLst>
            </p:cNvPr>
            <p:cNvSpPr/>
            <p:nvPr/>
          </p:nvSpPr>
          <p:spPr>
            <a:xfrm>
              <a:off x="3065251" y="2382717"/>
              <a:ext cx="76399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60748" defTabSz="914289"/>
              <a:r>
                <a:rPr lang="en-GB" sz="2000" b="1" dirty="0">
                  <a:solidFill>
                    <a:srgbClr val="00B050"/>
                  </a:solidFill>
                  <a:latin typeface="Candara" panose="020E0502030303020204" pitchFamily="34" charset="0"/>
                </a:rPr>
                <a:t>NH</a:t>
              </a:r>
              <a:r>
                <a:rPr lang="en-GB" sz="2000" b="1" baseline="-25000" dirty="0">
                  <a:solidFill>
                    <a:srgbClr val="00B050"/>
                  </a:solidFill>
                  <a:latin typeface="Candara" panose="020E0502030303020204" pitchFamily="34" charset="0"/>
                </a:rPr>
                <a:t>4</a:t>
              </a:r>
              <a:r>
                <a:rPr lang="en-GB" sz="2000" b="1" baseline="30000" dirty="0">
                  <a:solidFill>
                    <a:srgbClr val="00B050"/>
                  </a:solidFill>
                  <a:latin typeface="Candara" panose="020E0502030303020204" pitchFamily="34" charset="0"/>
                </a:rPr>
                <a:t>+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48354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937"/>
    </mc:Choice>
    <mc:Fallback xmlns="">
      <p:transition spd="slow" advTm="7937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1E8583-69CE-3894-5C82-5D8302865E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86973CF-21A0-8A80-4514-7F2FCF47D2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712" y="177188"/>
            <a:ext cx="11608287" cy="607284"/>
          </a:xfrm>
        </p:spPr>
        <p:txBody>
          <a:bodyPr/>
          <a:lstStyle/>
          <a:p>
            <a:r>
              <a:rPr lang="nl-BE" dirty="0"/>
              <a:t>batch </a:t>
            </a:r>
            <a:r>
              <a:rPr lang="nl-BE" dirty="0" err="1"/>
              <a:t>operation</a:t>
            </a:r>
            <a:r>
              <a:rPr lang="nl-BE" dirty="0"/>
              <a:t> </a:t>
            </a:r>
            <a:r>
              <a:rPr lang="nl-BE" dirty="0" err="1"/>
              <a:t>facilitates</a:t>
            </a:r>
            <a:r>
              <a:rPr lang="nl-BE" dirty="0"/>
              <a:t> monitoring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F9476B2-8C70-55EC-FBA2-242F762863F1}"/>
              </a:ext>
            </a:extLst>
          </p:cNvPr>
          <p:cNvGrpSpPr/>
          <p:nvPr/>
        </p:nvGrpSpPr>
        <p:grpSpPr>
          <a:xfrm>
            <a:off x="1537427" y="1041812"/>
            <a:ext cx="2789246" cy="4843921"/>
            <a:chOff x="1537427" y="1041812"/>
            <a:chExt cx="2789246" cy="4843921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316E2A7-EF28-7544-544C-A45D9BFF6729}"/>
                </a:ext>
              </a:extLst>
            </p:cNvPr>
            <p:cNvGrpSpPr/>
            <p:nvPr/>
          </p:nvGrpSpPr>
          <p:grpSpPr>
            <a:xfrm>
              <a:off x="1537427" y="1041812"/>
              <a:ext cx="2789246" cy="4843921"/>
              <a:chOff x="1537427" y="1041812"/>
              <a:chExt cx="2789246" cy="4843921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F812E4BE-48A2-6A14-7101-E495F8B4A1DD}"/>
                  </a:ext>
                </a:extLst>
              </p:cNvPr>
              <p:cNvGrpSpPr/>
              <p:nvPr/>
            </p:nvGrpSpPr>
            <p:grpSpPr>
              <a:xfrm>
                <a:off x="1537427" y="1041812"/>
                <a:ext cx="2789246" cy="4843921"/>
                <a:chOff x="1537427" y="1041812"/>
                <a:chExt cx="2789246" cy="4843921"/>
              </a:xfrm>
            </p:grpSpPr>
            <p:grpSp>
              <p:nvGrpSpPr>
                <p:cNvPr id="11" name="Group 10">
                  <a:extLst>
                    <a:ext uri="{FF2B5EF4-FFF2-40B4-BE49-F238E27FC236}">
                      <a16:creationId xmlns:a16="http://schemas.microsoft.com/office/drawing/2014/main" id="{4C0F64A0-FDA7-BA17-1F9A-2777EAF11DD5}"/>
                    </a:ext>
                  </a:extLst>
                </p:cNvPr>
                <p:cNvGrpSpPr/>
                <p:nvPr/>
              </p:nvGrpSpPr>
              <p:grpSpPr>
                <a:xfrm>
                  <a:off x="2041251" y="1041812"/>
                  <a:ext cx="2285422" cy="4843921"/>
                  <a:chOff x="2041251" y="1041812"/>
                  <a:chExt cx="2285422" cy="4843921"/>
                </a:xfrm>
              </p:grpSpPr>
              <p:sp>
                <p:nvSpPr>
                  <p:cNvPr id="18" name="Rectangle 17">
                    <a:extLst>
                      <a:ext uri="{FF2B5EF4-FFF2-40B4-BE49-F238E27FC236}">
                        <a16:creationId xmlns:a16="http://schemas.microsoft.com/office/drawing/2014/main" id="{398A665E-DAEF-9B68-1C3E-5A280BD870DE}"/>
                      </a:ext>
                    </a:extLst>
                  </p:cNvPr>
                  <p:cNvSpPr/>
                  <p:nvPr/>
                </p:nvSpPr>
                <p:spPr>
                  <a:xfrm>
                    <a:off x="2041251" y="5219598"/>
                    <a:ext cx="2263120" cy="596590"/>
                  </a:xfrm>
                  <a:prstGeom prst="rect">
                    <a:avLst/>
                  </a:prstGeom>
                  <a:solidFill>
                    <a:schemeClr val="bg1"/>
                  </a:solidFill>
                  <a:ln w="317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4289">
                      <a:defRPr/>
                    </a:pPr>
                    <a:endParaRPr lang="nl-BE">
                      <a:solidFill>
                        <a:prstClr val="white"/>
                      </a:solidFill>
                      <a:latin typeface="Arial"/>
                    </a:endParaRPr>
                  </a:p>
                </p:txBody>
              </p:sp>
              <p:pic>
                <p:nvPicPr>
                  <p:cNvPr id="19" name="Picture 18">
                    <a:extLst>
                      <a:ext uri="{FF2B5EF4-FFF2-40B4-BE49-F238E27FC236}">
                        <a16:creationId xmlns:a16="http://schemas.microsoft.com/office/drawing/2014/main" id="{66AD5324-F643-A77D-73A0-766802E4715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/>
                  <a:srcRect l="15257" r="65434" b="12496"/>
                  <a:stretch/>
                </p:blipFill>
                <p:spPr>
                  <a:xfrm>
                    <a:off x="2062976" y="1041812"/>
                    <a:ext cx="2241395" cy="4177786"/>
                  </a:xfrm>
                  <a:prstGeom prst="rect">
                    <a:avLst/>
                  </a:prstGeom>
                </p:spPr>
              </p:pic>
              <p:cxnSp>
                <p:nvCxnSpPr>
                  <p:cNvPr id="20" name="Straight Arrow Connector 19">
                    <a:extLst>
                      <a:ext uri="{FF2B5EF4-FFF2-40B4-BE49-F238E27FC236}">
                        <a16:creationId xmlns:a16="http://schemas.microsoft.com/office/drawing/2014/main" id="{858050A3-8AC9-5315-45DD-188CF8CF9A47}"/>
                      </a:ext>
                    </a:extLst>
                  </p:cNvPr>
                  <p:cNvCxnSpPr/>
                  <p:nvPr/>
                </p:nvCxnSpPr>
                <p:spPr>
                  <a:xfrm>
                    <a:off x="2085278" y="5374888"/>
                    <a:ext cx="2241395" cy="0"/>
                  </a:xfrm>
                  <a:prstGeom prst="straightConnector1">
                    <a:avLst/>
                  </a:prstGeom>
                  <a:ln w="38100">
                    <a:solidFill>
                      <a:schemeClr val="tx1"/>
                    </a:solidFill>
                    <a:headEnd type="triangle" w="med" len="lg"/>
                    <a:tailEnd type="triangle" w="med" len="lg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1" name="TextBox 20">
                    <a:extLst>
                      <a:ext uri="{FF2B5EF4-FFF2-40B4-BE49-F238E27FC236}">
                        <a16:creationId xmlns:a16="http://schemas.microsoft.com/office/drawing/2014/main" id="{4E5337C2-BE9B-1A87-3E31-C21ABF490A76}"/>
                      </a:ext>
                    </a:extLst>
                  </p:cNvPr>
                  <p:cNvSpPr txBox="1"/>
                  <p:nvPr/>
                </p:nvSpPr>
                <p:spPr>
                  <a:xfrm>
                    <a:off x="2377899" y="5374888"/>
                    <a:ext cx="1589823" cy="51084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l">
                      <a:lnSpc>
                        <a:spcPct val="120000"/>
                      </a:lnSpc>
                    </a:pPr>
                    <a:r>
                      <a:rPr lang="en-GB" sz="2500" dirty="0">
                        <a:sym typeface="Symbol" panose="05050102010706020507" pitchFamily="18" charset="2"/>
                      </a:rPr>
                      <a:t> </a:t>
                    </a:r>
                    <a:r>
                      <a:rPr lang="en-GB" sz="2500" dirty="0"/>
                      <a:t>6 hours</a:t>
                    </a:r>
                    <a:endParaRPr lang="en-BE" sz="2500" dirty="0"/>
                  </a:p>
                </p:txBody>
              </p:sp>
            </p:grpSp>
            <p:sp>
              <p:nvSpPr>
                <p:cNvPr id="13" name="Rectangle 12">
                  <a:extLst>
                    <a:ext uri="{FF2B5EF4-FFF2-40B4-BE49-F238E27FC236}">
                      <a16:creationId xmlns:a16="http://schemas.microsoft.com/office/drawing/2014/main" id="{AB2D006F-42B3-42A2-E542-8067094A81BD}"/>
                    </a:ext>
                  </a:extLst>
                </p:cNvPr>
                <p:cNvSpPr/>
                <p:nvPr/>
              </p:nvSpPr>
              <p:spPr>
                <a:xfrm>
                  <a:off x="1537427" y="3130705"/>
                  <a:ext cx="1007648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60748" defTabSz="914289"/>
                  <a:r>
                    <a:rPr lang="en-GB" sz="2000" b="1" dirty="0" err="1">
                      <a:solidFill>
                        <a:srgbClr val="FFC000"/>
                      </a:solidFill>
                      <a:latin typeface="Candara" panose="020E0502030303020204" pitchFamily="34" charset="0"/>
                    </a:rPr>
                    <a:t>Q</a:t>
                  </a:r>
                  <a:r>
                    <a:rPr lang="en-GB" sz="2000" b="1" baseline="-25000" dirty="0" err="1">
                      <a:solidFill>
                        <a:srgbClr val="FFC000"/>
                      </a:solidFill>
                      <a:latin typeface="Candara" panose="020E0502030303020204" pitchFamily="34" charset="0"/>
                    </a:rPr>
                    <a:t>influent</a:t>
                  </a:r>
                  <a:endParaRPr lang="en-GB" sz="2000" b="1" baseline="30000" dirty="0">
                    <a:solidFill>
                      <a:srgbClr val="FFC000"/>
                    </a:solidFill>
                    <a:latin typeface="Candara" panose="020E0502030303020204" pitchFamily="34" charset="0"/>
                  </a:endParaRPr>
                </a:p>
              </p:txBody>
            </p:sp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EB7F5037-2CB4-2DEC-D53B-FAA30DDD79FC}"/>
                    </a:ext>
                  </a:extLst>
                </p:cNvPr>
                <p:cNvSpPr txBox="1"/>
                <p:nvPr/>
              </p:nvSpPr>
              <p:spPr>
                <a:xfrm>
                  <a:off x="2377899" y="5374888"/>
                  <a:ext cx="1589823" cy="51084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en-GB" sz="2500" dirty="0">
                      <a:sym typeface="Symbol" panose="05050102010706020507" pitchFamily="18" charset="2"/>
                    </a:rPr>
                    <a:t> </a:t>
                  </a:r>
                  <a:r>
                    <a:rPr lang="en-GB" sz="2500" dirty="0"/>
                    <a:t>6 hours</a:t>
                  </a:r>
                  <a:endParaRPr lang="en-BE" sz="2500" dirty="0"/>
                </a:p>
              </p:txBody>
            </p:sp>
            <p:sp>
              <p:nvSpPr>
                <p:cNvPr id="15" name="Rectangle 14">
                  <a:extLst>
                    <a:ext uri="{FF2B5EF4-FFF2-40B4-BE49-F238E27FC236}">
                      <a16:creationId xmlns:a16="http://schemas.microsoft.com/office/drawing/2014/main" id="{F46841D4-AB2D-7923-745E-EA1D375B2477}"/>
                    </a:ext>
                  </a:extLst>
                </p:cNvPr>
                <p:cNvSpPr/>
                <p:nvPr/>
              </p:nvSpPr>
              <p:spPr>
                <a:xfrm>
                  <a:off x="3111739" y="3595084"/>
                  <a:ext cx="505908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60748" defTabSz="914289"/>
                  <a:r>
                    <a:rPr lang="en-GB" sz="2000" b="1" dirty="0" err="1">
                      <a:solidFill>
                        <a:srgbClr val="1487B0"/>
                      </a:solidFill>
                      <a:latin typeface="Candara" panose="020E0502030303020204" pitchFamily="34" charset="0"/>
                    </a:rPr>
                    <a:t>O</a:t>
                  </a:r>
                  <a:r>
                    <a:rPr lang="en-GB" sz="2000" b="1" baseline="-25000" dirty="0" err="1">
                      <a:solidFill>
                        <a:srgbClr val="1487B0"/>
                      </a:solidFill>
                      <a:latin typeface="Candara" panose="020E0502030303020204" pitchFamily="34" charset="0"/>
                    </a:rPr>
                    <a:t>2</a:t>
                  </a:r>
                  <a:endParaRPr lang="en-GB" sz="2000" b="1" baseline="30000" dirty="0">
                    <a:solidFill>
                      <a:srgbClr val="1487B0"/>
                    </a:solidFill>
                    <a:latin typeface="Candara" panose="020E0502030303020204" pitchFamily="34" charset="0"/>
                  </a:endParaRPr>
                </a:p>
              </p:txBody>
            </p:sp>
          </p:grp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6E27C9AE-F42F-1487-52F7-A05FF814C2DE}"/>
                  </a:ext>
                </a:extLst>
              </p:cNvPr>
              <p:cNvSpPr/>
              <p:nvPr/>
            </p:nvSpPr>
            <p:spPr>
              <a:xfrm>
                <a:off x="3111739" y="4562148"/>
                <a:ext cx="71750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60748" defTabSz="914289"/>
                <a:r>
                  <a:rPr lang="en-GB" sz="2000" b="1" dirty="0">
                    <a:solidFill>
                      <a:srgbClr val="C00000"/>
                    </a:solidFill>
                    <a:latin typeface="Candara" panose="020E0502030303020204" pitchFamily="34" charset="0"/>
                  </a:rPr>
                  <a:t>NO</a:t>
                </a:r>
                <a:r>
                  <a:rPr lang="en-GB" sz="2000" b="1" baseline="-25000" dirty="0">
                    <a:solidFill>
                      <a:srgbClr val="C00000"/>
                    </a:solidFill>
                    <a:latin typeface="Candara" panose="020E0502030303020204" pitchFamily="34" charset="0"/>
                  </a:rPr>
                  <a:t>3</a:t>
                </a:r>
                <a:r>
                  <a:rPr lang="en-GB" sz="2000" b="1" baseline="30000" dirty="0">
                    <a:solidFill>
                      <a:srgbClr val="C00000"/>
                    </a:solidFill>
                    <a:latin typeface="Candara" panose="020E0502030303020204" pitchFamily="34" charset="0"/>
                  </a:rPr>
                  <a:t>-</a:t>
                </a:r>
              </a:p>
            </p:txBody>
          </p:sp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149BB4F5-C33C-CB6F-340A-C033EA50AD63}"/>
                </a:ext>
              </a:extLst>
            </p:cNvPr>
            <p:cNvSpPr/>
            <p:nvPr/>
          </p:nvSpPr>
          <p:spPr>
            <a:xfrm>
              <a:off x="3065251" y="2382717"/>
              <a:ext cx="76399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60748" defTabSz="914289"/>
              <a:r>
                <a:rPr lang="en-GB" sz="2000" b="1" dirty="0">
                  <a:solidFill>
                    <a:srgbClr val="00B050"/>
                  </a:solidFill>
                  <a:latin typeface="Candara" panose="020E0502030303020204" pitchFamily="34" charset="0"/>
                </a:rPr>
                <a:t>NH</a:t>
              </a:r>
              <a:r>
                <a:rPr lang="en-GB" sz="2000" b="1" baseline="-25000" dirty="0">
                  <a:solidFill>
                    <a:srgbClr val="00B050"/>
                  </a:solidFill>
                  <a:latin typeface="Candara" panose="020E0502030303020204" pitchFamily="34" charset="0"/>
                </a:rPr>
                <a:t>4</a:t>
              </a:r>
              <a:r>
                <a:rPr lang="en-GB" sz="2000" b="1" baseline="30000" dirty="0">
                  <a:solidFill>
                    <a:srgbClr val="00B050"/>
                  </a:solidFill>
                  <a:latin typeface="Candara" panose="020E0502030303020204" pitchFamily="34" charset="0"/>
                </a:rPr>
                <a:t>+</a:t>
              </a:r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D458F413-BA36-73A5-841B-D7B53889BCD5}"/>
              </a:ext>
            </a:extLst>
          </p:cNvPr>
          <p:cNvSpPr/>
          <p:nvPr/>
        </p:nvSpPr>
        <p:spPr>
          <a:xfrm>
            <a:off x="2625414" y="2906564"/>
            <a:ext cx="7832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748" defTabSz="914289"/>
            <a:r>
              <a:rPr lang="en-GB" sz="2000" b="1" dirty="0">
                <a:solidFill>
                  <a:srgbClr val="7030A0"/>
                </a:solidFill>
                <a:latin typeface="Candara" panose="020E0502030303020204" pitchFamily="34" charset="0"/>
              </a:rPr>
              <a:t>PO</a:t>
            </a:r>
            <a:r>
              <a:rPr lang="en-GB" sz="2000" b="1" baseline="-25000" dirty="0">
                <a:solidFill>
                  <a:srgbClr val="7030A0"/>
                </a:solidFill>
                <a:latin typeface="Candara" panose="020E0502030303020204" pitchFamily="34" charset="0"/>
              </a:rPr>
              <a:t>4</a:t>
            </a:r>
            <a:r>
              <a:rPr lang="en-GB" sz="2000" b="1" baseline="30000" dirty="0">
                <a:solidFill>
                  <a:srgbClr val="7030A0"/>
                </a:solidFill>
                <a:latin typeface="Candara" panose="020E0502030303020204" pitchFamily="34" charset="0"/>
              </a:rPr>
              <a:t>3-</a:t>
            </a:r>
          </a:p>
        </p:txBody>
      </p:sp>
    </p:spTree>
    <p:extLst>
      <p:ext uri="{BB962C8B-B14F-4D97-AF65-F5344CB8AC3E}">
        <p14:creationId xmlns:p14="http://schemas.microsoft.com/office/powerpoint/2010/main" val="1645198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98"/>
    </mc:Choice>
    <mc:Fallback xmlns="">
      <p:transition spd="slow" advTm="8898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370E4E-3F77-CC8C-098F-C4553D27DD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B06F47F-2B54-18C7-6710-0B3F21FD67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AE184E0-0BD4-4705-A12B-9B71DDE63301}" type="slidenum">
              <a:rPr lang="en-GB" noProof="0" smtClean="0"/>
              <a:pPr/>
              <a:t>7</a:t>
            </a:fld>
            <a:endParaRPr lang="en-GB" noProof="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9E8A33F-120C-5601-B5EB-2F782837F6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8159" y="2282428"/>
            <a:ext cx="11482382" cy="3119285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nl-BE" sz="4000" cap="all">
                <a:latin typeface="Arial" panose="020B0604020202020204" pitchFamily="34" charset="0"/>
                <a:cs typeface="Arial" panose="020B0604020202020204" pitchFamily="34" charset="0"/>
              </a:rPr>
              <a:t>aerobic granular sludge</a:t>
            </a:r>
            <a:br>
              <a:rPr lang="nl-BE" sz="4000" cap="all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BE" sz="4000" cap="all">
                <a:latin typeface="Arial" panose="020B0604020202020204" pitchFamily="34" charset="0"/>
                <a:cs typeface="Arial" panose="020B0604020202020204" pitchFamily="34" charset="0"/>
              </a:rPr>
              <a:t>aerobic granular sludge reactors</a:t>
            </a:r>
            <a:endParaRPr lang="nl-BE" sz="4000" cap="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0501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50"/>
    </mc:Choice>
    <mc:Fallback xmlns="">
      <p:transition spd="slow" advTm="10350"/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4688B9-AA94-7CF1-5992-1996B33E6F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DE12F6D-238B-B83A-982C-45851405CF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856" y="1041812"/>
            <a:ext cx="11608287" cy="4774376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374C6475-CB4E-FC02-A67B-73DEA431E1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712" y="177188"/>
            <a:ext cx="11608287" cy="607284"/>
          </a:xfrm>
        </p:spPr>
        <p:txBody>
          <a:bodyPr/>
          <a:lstStyle/>
          <a:p>
            <a:r>
              <a:rPr lang="nl-BE" dirty="0"/>
              <a:t>batch </a:t>
            </a:r>
            <a:r>
              <a:rPr lang="nl-BE" dirty="0" err="1"/>
              <a:t>operation</a:t>
            </a:r>
            <a:r>
              <a:rPr lang="nl-BE" dirty="0"/>
              <a:t> </a:t>
            </a:r>
            <a:r>
              <a:rPr lang="nl-BE" dirty="0" err="1"/>
              <a:t>facilitates</a:t>
            </a:r>
            <a:r>
              <a:rPr lang="nl-BE" dirty="0"/>
              <a:t> monitoring</a:t>
            </a:r>
          </a:p>
        </p:txBody>
      </p:sp>
      <p:pic>
        <p:nvPicPr>
          <p:cNvPr id="18" name="Picture Placeholder 9" descr="C:\Users\903142\Documents\RHDHV\P&amp;I\Nereda\Logos\Nieuw logo\Nereda_productofRHDHV_RGB_PRINT and SCREEN_SMALL.jpg">
            <a:extLst>
              <a:ext uri="{FF2B5EF4-FFF2-40B4-BE49-F238E27FC236}">
                <a16:creationId xmlns:a16="http://schemas.microsoft.com/office/drawing/2014/main" id="{EA06F26F-9458-0975-E87F-2F404AF0A4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3" r="5963"/>
          <a:stretch>
            <a:fillRect/>
          </a:stretch>
        </p:blipFill>
        <p:spPr bwMode="auto">
          <a:xfrm>
            <a:off x="8268382" y="5630268"/>
            <a:ext cx="2694372" cy="109458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3860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712"/>
    </mc:Choice>
    <mc:Fallback xmlns="">
      <p:transition spd="slow" advTm="34712"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524876-E29B-62F7-4EBC-841972DF0C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">
            <a:extLst>
              <a:ext uri="{FF2B5EF4-FFF2-40B4-BE49-F238E27FC236}">
                <a16:creationId xmlns:a16="http://schemas.microsoft.com/office/drawing/2014/main" id="{8793BA82-D23E-ACC6-1562-75B5048524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150" y="177188"/>
            <a:ext cx="11753849" cy="607284"/>
          </a:xfrm>
        </p:spPr>
        <p:txBody>
          <a:bodyPr/>
          <a:lstStyle/>
          <a:p>
            <a:r>
              <a:rPr lang="nl-BE" dirty="0"/>
              <a:t>batch operation </a:t>
            </a:r>
            <a:r>
              <a:rPr lang="nl-BE" dirty="0">
                <a:sym typeface="Symbol" panose="05050102010706020507" pitchFamily="18" charset="2"/>
              </a:rPr>
              <a:t> good</a:t>
            </a:r>
            <a:r>
              <a:rPr lang="nl-BE" dirty="0"/>
              <a:t> effluent quality</a:t>
            </a:r>
          </a:p>
        </p:txBody>
      </p:sp>
    </p:spTree>
    <p:extLst>
      <p:ext uri="{BB962C8B-B14F-4D97-AF65-F5344CB8AC3E}">
        <p14:creationId xmlns:p14="http://schemas.microsoft.com/office/powerpoint/2010/main" val="145729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36"/>
    </mc:Choice>
    <mc:Fallback xmlns="">
      <p:transition spd="slow" advTm="8436"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9B3E34-77FB-997F-7DBA-C38F01A003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054C5F2F-64C6-86CF-4203-3283FC8A725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5619" y="1310803"/>
            <a:ext cx="10380762" cy="2712393"/>
          </a:xfrm>
          <a:prstGeom prst="rect">
            <a:avLst/>
          </a:prstGeom>
        </p:spPr>
      </p:pic>
      <p:sp>
        <p:nvSpPr>
          <p:cNvPr id="8" name="Rechthoek 7">
            <a:extLst>
              <a:ext uri="{FF2B5EF4-FFF2-40B4-BE49-F238E27FC236}">
                <a16:creationId xmlns:a16="http://schemas.microsoft.com/office/drawing/2014/main" id="{912DB489-A3FE-0925-D261-48D1762EE10A}"/>
              </a:ext>
            </a:extLst>
          </p:cNvPr>
          <p:cNvSpPr/>
          <p:nvPr/>
        </p:nvSpPr>
        <p:spPr>
          <a:xfrm>
            <a:off x="6937524" y="1310803"/>
            <a:ext cx="4348857" cy="2712393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9"/>
            <a:endParaRPr lang="nl-BE">
              <a:solidFill>
                <a:prstClr val="black"/>
              </a:solidFill>
              <a:latin typeface="Arial"/>
            </a:endParaRPr>
          </a:p>
        </p:txBody>
      </p:sp>
      <p:sp>
        <p:nvSpPr>
          <p:cNvPr id="13" name="Titel 1">
            <a:extLst>
              <a:ext uri="{FF2B5EF4-FFF2-40B4-BE49-F238E27FC236}">
                <a16:creationId xmlns:a16="http://schemas.microsoft.com/office/drawing/2014/main" id="{48E02FEE-5390-B7D2-D7CD-05C86C0A6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150" y="177188"/>
            <a:ext cx="11753849" cy="607284"/>
          </a:xfrm>
        </p:spPr>
        <p:txBody>
          <a:bodyPr/>
          <a:lstStyle/>
          <a:p>
            <a:r>
              <a:rPr lang="nl-BE" dirty="0"/>
              <a:t>batch operation </a:t>
            </a:r>
            <a:r>
              <a:rPr lang="nl-BE" dirty="0">
                <a:sym typeface="Symbol" panose="05050102010706020507" pitchFamily="18" charset="2"/>
              </a:rPr>
              <a:t> good</a:t>
            </a:r>
            <a:r>
              <a:rPr lang="nl-BE" dirty="0"/>
              <a:t> effluent quality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59584F1-B426-05AB-0FEB-1AB383A96E7B}"/>
              </a:ext>
            </a:extLst>
          </p:cNvPr>
          <p:cNvSpPr txBox="1"/>
          <p:nvPr/>
        </p:nvSpPr>
        <p:spPr>
          <a:xfrm>
            <a:off x="1862063" y="1434114"/>
            <a:ext cx="6250935" cy="56188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GB" sz="2800" dirty="0">
                <a:solidFill>
                  <a:srgbClr val="0064C8"/>
                </a:solidFill>
              </a:rPr>
              <a:t>Continuous stirred tank reactor</a:t>
            </a:r>
            <a:endParaRPr lang="en-BE" sz="2800" dirty="0">
              <a:solidFill>
                <a:srgbClr val="0064C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215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799"/>
    </mc:Choice>
    <mc:Fallback xmlns="">
      <p:transition spd="slow" advTm="13799"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26888A-3A29-0DE7-9708-040510CE2B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5F111784-CF22-63C1-D247-421B44EE834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5619" y="1310803"/>
            <a:ext cx="10380762" cy="2712393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CF1C81DF-9422-2690-7D81-E23564B53AF7}"/>
              </a:ext>
            </a:extLst>
          </p:cNvPr>
          <p:cNvSpPr txBox="1"/>
          <p:nvPr/>
        </p:nvSpPr>
        <p:spPr>
          <a:xfrm>
            <a:off x="1036217" y="4299894"/>
            <a:ext cx="4158511" cy="1380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289">
              <a:lnSpc>
                <a:spcPct val="120000"/>
              </a:lnSpc>
            </a:pPr>
            <a:r>
              <a:rPr lang="nl-BE" sz="2400" dirty="0" err="1">
                <a:solidFill>
                  <a:prstClr val="black"/>
                </a:solidFill>
                <a:latin typeface="Arial"/>
              </a:rPr>
              <a:t>Relatively</a:t>
            </a:r>
            <a:r>
              <a:rPr lang="nl-BE" sz="2400" dirty="0">
                <a:solidFill>
                  <a:prstClr val="black"/>
                </a:solidFill>
                <a:latin typeface="Arial"/>
              </a:rPr>
              <a:t> low </a:t>
            </a:r>
            <a:r>
              <a:rPr lang="nl-BE" sz="2400" dirty="0" err="1">
                <a:solidFill>
                  <a:prstClr val="black"/>
                </a:solidFill>
                <a:latin typeface="Arial"/>
              </a:rPr>
              <a:t>concentrations</a:t>
            </a:r>
            <a:endParaRPr lang="nl-BE" sz="2400" dirty="0">
              <a:solidFill>
                <a:prstClr val="black"/>
              </a:solidFill>
              <a:latin typeface="Arial"/>
            </a:endParaRPr>
          </a:p>
          <a:p>
            <a:pPr defTabSz="914289">
              <a:lnSpc>
                <a:spcPct val="120000"/>
              </a:lnSpc>
            </a:pPr>
            <a:r>
              <a:rPr lang="nl-BE" sz="2400" dirty="0">
                <a:solidFill>
                  <a:prstClr val="black"/>
                </a:solidFill>
                <a:latin typeface="Arial"/>
              </a:rPr>
              <a:t>in </a:t>
            </a:r>
            <a:r>
              <a:rPr lang="nl-BE" sz="2400" dirty="0" err="1">
                <a:solidFill>
                  <a:prstClr val="black"/>
                </a:solidFill>
                <a:latin typeface="Arial"/>
              </a:rPr>
              <a:t>the</a:t>
            </a:r>
            <a:r>
              <a:rPr lang="nl-BE" sz="2400" dirty="0">
                <a:solidFill>
                  <a:prstClr val="black"/>
                </a:solidFill>
                <a:latin typeface="Arial"/>
              </a:rPr>
              <a:t> reactor</a:t>
            </a:r>
          </a:p>
          <a:p>
            <a:pPr defTabSz="914289">
              <a:lnSpc>
                <a:spcPct val="120000"/>
              </a:lnSpc>
            </a:pPr>
            <a:r>
              <a:rPr lang="nl-BE" sz="2400" dirty="0">
                <a:solidFill>
                  <a:prstClr val="black"/>
                </a:solidFill>
                <a:latin typeface="Arial"/>
                <a:sym typeface="Symbol" panose="05050102010706020507" pitchFamily="18" charset="2"/>
              </a:rPr>
              <a:t> s</a:t>
            </a:r>
            <a:r>
              <a:rPr lang="nl-BE" sz="2400" dirty="0">
                <a:solidFill>
                  <a:prstClr val="black"/>
                </a:solidFill>
                <a:latin typeface="Arial"/>
              </a:rPr>
              <a:t>ubstrate-limited</a:t>
            </a: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6BE877D5-93EB-8ADA-2F32-8244E94287E0}"/>
              </a:ext>
            </a:extLst>
          </p:cNvPr>
          <p:cNvSpPr/>
          <p:nvPr/>
        </p:nvSpPr>
        <p:spPr>
          <a:xfrm>
            <a:off x="6937524" y="1310803"/>
            <a:ext cx="4348857" cy="2712393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9"/>
            <a:endParaRPr lang="nl-BE">
              <a:solidFill>
                <a:prstClr val="black"/>
              </a:solidFill>
              <a:latin typeface="Arial"/>
            </a:endParaRPr>
          </a:p>
        </p:txBody>
      </p:sp>
      <p:sp>
        <p:nvSpPr>
          <p:cNvPr id="13" name="Titel 1">
            <a:extLst>
              <a:ext uri="{FF2B5EF4-FFF2-40B4-BE49-F238E27FC236}">
                <a16:creationId xmlns:a16="http://schemas.microsoft.com/office/drawing/2014/main" id="{7620EAAE-0CF3-3BE0-B3A8-B322281DA6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150" y="177188"/>
            <a:ext cx="11753849" cy="607284"/>
          </a:xfrm>
        </p:spPr>
        <p:txBody>
          <a:bodyPr/>
          <a:lstStyle/>
          <a:p>
            <a:r>
              <a:rPr lang="nl-BE" dirty="0"/>
              <a:t>batch operation </a:t>
            </a:r>
            <a:r>
              <a:rPr lang="nl-BE" dirty="0">
                <a:sym typeface="Symbol" panose="05050102010706020507" pitchFamily="18" charset="2"/>
              </a:rPr>
              <a:t> good</a:t>
            </a:r>
            <a:r>
              <a:rPr lang="nl-BE" dirty="0"/>
              <a:t> effluent quality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732B7AC-FD00-A22B-88D0-E87DF4A132AC}"/>
              </a:ext>
            </a:extLst>
          </p:cNvPr>
          <p:cNvSpPr txBox="1"/>
          <p:nvPr/>
        </p:nvSpPr>
        <p:spPr>
          <a:xfrm>
            <a:off x="1868200" y="1440252"/>
            <a:ext cx="5232207" cy="56188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GB" sz="2800" dirty="0">
                <a:solidFill>
                  <a:srgbClr val="0064C8"/>
                </a:solidFill>
              </a:rPr>
              <a:t>Continuous stirred tank reactor</a:t>
            </a:r>
            <a:endParaRPr lang="en-BE" sz="2800" dirty="0">
              <a:solidFill>
                <a:srgbClr val="0064C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884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70"/>
    </mc:Choice>
    <mc:Fallback xmlns="">
      <p:transition spd="slow" advTm="10570"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683AB1-D428-B938-3FBB-4BF78DEF35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76195364-656C-C1C2-3CBC-13795BDE0D0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5619" y="1310803"/>
            <a:ext cx="10380762" cy="2712393"/>
          </a:xfrm>
          <a:prstGeom prst="rect">
            <a:avLst/>
          </a:prstGeom>
        </p:spPr>
      </p:pic>
      <p:sp>
        <p:nvSpPr>
          <p:cNvPr id="8" name="Rechthoek 7">
            <a:extLst>
              <a:ext uri="{FF2B5EF4-FFF2-40B4-BE49-F238E27FC236}">
                <a16:creationId xmlns:a16="http://schemas.microsoft.com/office/drawing/2014/main" id="{D7A03B04-FFD4-F363-2BC0-D5D9A42A7712}"/>
              </a:ext>
            </a:extLst>
          </p:cNvPr>
          <p:cNvSpPr/>
          <p:nvPr/>
        </p:nvSpPr>
        <p:spPr>
          <a:xfrm>
            <a:off x="6937524" y="1310803"/>
            <a:ext cx="4348857" cy="2712393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9"/>
            <a:endParaRPr lang="nl-BE">
              <a:solidFill>
                <a:prstClr val="black"/>
              </a:solidFill>
              <a:latin typeface="Arial"/>
            </a:endParaRP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C9263E4D-FEBD-0810-1EFB-EB76EDF248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l="52756"/>
          <a:stretch/>
        </p:blipFill>
        <p:spPr>
          <a:xfrm>
            <a:off x="6282037" y="1251198"/>
            <a:ext cx="4904258" cy="2712393"/>
          </a:xfrm>
          <a:prstGeom prst="rect">
            <a:avLst/>
          </a:prstGeom>
        </p:spPr>
      </p:pic>
      <p:sp>
        <p:nvSpPr>
          <p:cNvPr id="13" name="Titel 1">
            <a:extLst>
              <a:ext uri="{FF2B5EF4-FFF2-40B4-BE49-F238E27FC236}">
                <a16:creationId xmlns:a16="http://schemas.microsoft.com/office/drawing/2014/main" id="{88C29AB2-1DFD-8D89-0CB3-B93E822CCE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150" y="177188"/>
            <a:ext cx="11753849" cy="607284"/>
          </a:xfrm>
        </p:spPr>
        <p:txBody>
          <a:bodyPr/>
          <a:lstStyle/>
          <a:p>
            <a:r>
              <a:rPr lang="nl-BE" dirty="0"/>
              <a:t>batch operation </a:t>
            </a:r>
            <a:r>
              <a:rPr lang="nl-BE" dirty="0">
                <a:sym typeface="Symbol" panose="05050102010706020507" pitchFamily="18" charset="2"/>
              </a:rPr>
              <a:t> good</a:t>
            </a:r>
            <a:r>
              <a:rPr lang="nl-BE" dirty="0"/>
              <a:t> effluent quality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E58BDA0-B78E-E72E-FC47-CB8A752BE3C2}"/>
              </a:ext>
            </a:extLst>
          </p:cNvPr>
          <p:cNvSpPr txBox="1"/>
          <p:nvPr/>
        </p:nvSpPr>
        <p:spPr>
          <a:xfrm>
            <a:off x="7950132" y="1491584"/>
            <a:ext cx="4338937" cy="56188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GB" sz="2800" dirty="0">
                <a:solidFill>
                  <a:srgbClr val="0064C8"/>
                </a:solidFill>
              </a:rPr>
              <a:t>Batch reactor</a:t>
            </a:r>
            <a:endParaRPr lang="en-BE" sz="2800" dirty="0">
              <a:solidFill>
                <a:srgbClr val="0064C8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955B789-59E4-4615-3451-6B7ED41485FE}"/>
              </a:ext>
            </a:extLst>
          </p:cNvPr>
          <p:cNvSpPr txBox="1"/>
          <p:nvPr/>
        </p:nvSpPr>
        <p:spPr>
          <a:xfrm>
            <a:off x="1851633" y="1491585"/>
            <a:ext cx="5367219" cy="56188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GB" sz="2800" dirty="0">
                <a:solidFill>
                  <a:srgbClr val="0064C8"/>
                </a:solidFill>
              </a:rPr>
              <a:t>Continuous stirred tank reactor</a:t>
            </a:r>
            <a:endParaRPr lang="en-BE" sz="2800" dirty="0">
              <a:solidFill>
                <a:srgbClr val="0064C8"/>
              </a:solidFill>
            </a:endParaRPr>
          </a:p>
        </p:txBody>
      </p:sp>
      <p:sp>
        <p:nvSpPr>
          <p:cNvPr id="10" name="Tekstvak 5">
            <a:extLst>
              <a:ext uri="{FF2B5EF4-FFF2-40B4-BE49-F238E27FC236}">
                <a16:creationId xmlns:a16="http://schemas.microsoft.com/office/drawing/2014/main" id="{A9B76CCB-6121-D97C-9985-37284206C59C}"/>
              </a:ext>
            </a:extLst>
          </p:cNvPr>
          <p:cNvSpPr txBox="1"/>
          <p:nvPr/>
        </p:nvSpPr>
        <p:spPr>
          <a:xfrm>
            <a:off x="1036217" y="4299894"/>
            <a:ext cx="4158511" cy="1380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289">
              <a:lnSpc>
                <a:spcPct val="120000"/>
              </a:lnSpc>
            </a:pPr>
            <a:r>
              <a:rPr lang="nl-BE" sz="2400" dirty="0" err="1">
                <a:solidFill>
                  <a:prstClr val="black"/>
                </a:solidFill>
                <a:latin typeface="Arial"/>
              </a:rPr>
              <a:t>Relatively</a:t>
            </a:r>
            <a:r>
              <a:rPr lang="nl-BE" sz="2400" dirty="0">
                <a:solidFill>
                  <a:prstClr val="black"/>
                </a:solidFill>
                <a:latin typeface="Arial"/>
              </a:rPr>
              <a:t> low </a:t>
            </a:r>
            <a:r>
              <a:rPr lang="nl-BE" sz="2400" dirty="0" err="1">
                <a:solidFill>
                  <a:prstClr val="black"/>
                </a:solidFill>
                <a:latin typeface="Arial"/>
              </a:rPr>
              <a:t>concentrations</a:t>
            </a:r>
            <a:endParaRPr lang="nl-BE" sz="2400" dirty="0">
              <a:solidFill>
                <a:prstClr val="black"/>
              </a:solidFill>
              <a:latin typeface="Arial"/>
            </a:endParaRPr>
          </a:p>
          <a:p>
            <a:pPr defTabSz="914289">
              <a:lnSpc>
                <a:spcPct val="120000"/>
              </a:lnSpc>
            </a:pPr>
            <a:r>
              <a:rPr lang="nl-BE" sz="2400" dirty="0">
                <a:solidFill>
                  <a:prstClr val="black"/>
                </a:solidFill>
                <a:latin typeface="Arial"/>
              </a:rPr>
              <a:t>in </a:t>
            </a:r>
            <a:r>
              <a:rPr lang="nl-BE" sz="2400" dirty="0" err="1">
                <a:solidFill>
                  <a:prstClr val="black"/>
                </a:solidFill>
                <a:latin typeface="Arial"/>
              </a:rPr>
              <a:t>the</a:t>
            </a:r>
            <a:r>
              <a:rPr lang="nl-BE" sz="2400" dirty="0">
                <a:solidFill>
                  <a:prstClr val="black"/>
                </a:solidFill>
                <a:latin typeface="Arial"/>
              </a:rPr>
              <a:t> reactor</a:t>
            </a:r>
          </a:p>
          <a:p>
            <a:pPr defTabSz="914289">
              <a:lnSpc>
                <a:spcPct val="120000"/>
              </a:lnSpc>
            </a:pPr>
            <a:r>
              <a:rPr lang="nl-BE" sz="2400" dirty="0">
                <a:solidFill>
                  <a:prstClr val="black"/>
                </a:solidFill>
                <a:latin typeface="Arial"/>
                <a:sym typeface="Symbol" panose="05050102010706020507" pitchFamily="18" charset="2"/>
              </a:rPr>
              <a:t> s</a:t>
            </a:r>
            <a:r>
              <a:rPr lang="nl-BE" sz="2400" dirty="0">
                <a:solidFill>
                  <a:prstClr val="black"/>
                </a:solidFill>
                <a:latin typeface="Arial"/>
              </a:rPr>
              <a:t>ubstrate-limited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5078E2D-4C74-A7FF-AE99-F146D1F6CBD2}"/>
              </a:ext>
            </a:extLst>
          </p:cNvPr>
          <p:cNvSpPr/>
          <p:nvPr/>
        </p:nvSpPr>
        <p:spPr>
          <a:xfrm>
            <a:off x="7786760" y="1491584"/>
            <a:ext cx="175157" cy="301019"/>
          </a:xfrm>
          <a:prstGeom prst="rect">
            <a:avLst/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43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027"/>
    </mc:Choice>
    <mc:Fallback xmlns="">
      <p:transition spd="slow" advTm="18027"/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0D030-EE1B-DDBA-5C04-A1D1A3B036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4903E920-2C73-D768-F3C1-184BEC40D2A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5619" y="1310803"/>
            <a:ext cx="10380762" cy="2712393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AF278B16-F1FE-01D6-92EC-DDA96038D5CE}"/>
              </a:ext>
            </a:extLst>
          </p:cNvPr>
          <p:cNvSpPr txBox="1"/>
          <p:nvPr/>
        </p:nvSpPr>
        <p:spPr>
          <a:xfrm>
            <a:off x="6492996" y="4299894"/>
            <a:ext cx="4363695" cy="13811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289">
              <a:lnSpc>
                <a:spcPct val="120000"/>
              </a:lnSpc>
            </a:pPr>
            <a:r>
              <a:rPr lang="nl-BE" sz="2400" dirty="0" err="1">
                <a:solidFill>
                  <a:prstClr val="black"/>
                </a:solidFill>
                <a:latin typeface="Arial"/>
              </a:rPr>
              <a:t>Relatively</a:t>
            </a:r>
            <a:r>
              <a:rPr lang="nl-BE" sz="2400" dirty="0">
                <a:solidFill>
                  <a:prstClr val="black"/>
                </a:solidFill>
                <a:latin typeface="Arial"/>
              </a:rPr>
              <a:t> high </a:t>
            </a:r>
            <a:r>
              <a:rPr lang="nl-BE" sz="2400" dirty="0" err="1">
                <a:solidFill>
                  <a:prstClr val="black"/>
                </a:solidFill>
                <a:latin typeface="Arial"/>
              </a:rPr>
              <a:t>concentrations</a:t>
            </a:r>
            <a:r>
              <a:rPr lang="nl-BE" sz="2400" dirty="0">
                <a:solidFill>
                  <a:prstClr val="black"/>
                </a:solidFill>
                <a:latin typeface="Arial"/>
              </a:rPr>
              <a:t> </a:t>
            </a:r>
          </a:p>
          <a:p>
            <a:pPr defTabSz="914289">
              <a:lnSpc>
                <a:spcPct val="120000"/>
              </a:lnSpc>
            </a:pPr>
            <a:r>
              <a:rPr lang="nl-BE" sz="2400" dirty="0">
                <a:solidFill>
                  <a:prstClr val="black"/>
                </a:solidFill>
                <a:latin typeface="Arial"/>
              </a:rPr>
              <a:t>in </a:t>
            </a:r>
            <a:r>
              <a:rPr lang="nl-BE" sz="2400" dirty="0" err="1">
                <a:solidFill>
                  <a:prstClr val="black"/>
                </a:solidFill>
                <a:latin typeface="Arial"/>
              </a:rPr>
              <a:t>the</a:t>
            </a:r>
            <a:r>
              <a:rPr lang="nl-BE" sz="2400" dirty="0">
                <a:solidFill>
                  <a:prstClr val="black"/>
                </a:solidFill>
                <a:latin typeface="Arial"/>
              </a:rPr>
              <a:t> reactor</a:t>
            </a:r>
          </a:p>
          <a:p>
            <a:pPr defTabSz="914289">
              <a:lnSpc>
                <a:spcPct val="120000"/>
              </a:lnSpc>
            </a:pPr>
            <a:r>
              <a:rPr lang="nl-BE" sz="2400" dirty="0">
                <a:solidFill>
                  <a:prstClr val="black"/>
                </a:solidFill>
                <a:latin typeface="Arial"/>
                <a:sym typeface="Symbol" panose="05050102010706020507" pitchFamily="18" charset="2"/>
              </a:rPr>
              <a:t> no substrate limitation</a:t>
            </a:r>
            <a:endParaRPr lang="nl-BE" sz="2400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575A838A-5AD6-1E89-B032-BB216D9FB853}"/>
              </a:ext>
            </a:extLst>
          </p:cNvPr>
          <p:cNvSpPr/>
          <p:nvPr/>
        </p:nvSpPr>
        <p:spPr>
          <a:xfrm>
            <a:off x="6937524" y="1310803"/>
            <a:ext cx="4348857" cy="2712393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9"/>
            <a:endParaRPr lang="nl-BE">
              <a:solidFill>
                <a:prstClr val="black"/>
              </a:solidFill>
              <a:latin typeface="Arial"/>
            </a:endParaRP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AD9732E0-42FD-8515-968A-C8B4E81FED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l="52756"/>
          <a:stretch/>
        </p:blipFill>
        <p:spPr>
          <a:xfrm>
            <a:off x="6282037" y="1251198"/>
            <a:ext cx="4904258" cy="2712393"/>
          </a:xfrm>
          <a:prstGeom prst="rect">
            <a:avLst/>
          </a:prstGeom>
        </p:spPr>
      </p:pic>
      <p:sp>
        <p:nvSpPr>
          <p:cNvPr id="13" name="Titel 1">
            <a:extLst>
              <a:ext uri="{FF2B5EF4-FFF2-40B4-BE49-F238E27FC236}">
                <a16:creationId xmlns:a16="http://schemas.microsoft.com/office/drawing/2014/main" id="{A232B593-C632-4236-6EE4-247F6082BF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150" y="177188"/>
            <a:ext cx="11753849" cy="607284"/>
          </a:xfrm>
        </p:spPr>
        <p:txBody>
          <a:bodyPr/>
          <a:lstStyle/>
          <a:p>
            <a:r>
              <a:rPr lang="nl-BE" dirty="0"/>
              <a:t>batch operation </a:t>
            </a:r>
            <a:r>
              <a:rPr lang="nl-BE" dirty="0">
                <a:sym typeface="Symbol" panose="05050102010706020507" pitchFamily="18" charset="2"/>
              </a:rPr>
              <a:t> good</a:t>
            </a:r>
            <a:r>
              <a:rPr lang="nl-BE" dirty="0"/>
              <a:t> effluent quality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C71DF71-E218-8C58-A1B3-48D05885D25E}"/>
              </a:ext>
            </a:extLst>
          </p:cNvPr>
          <p:cNvSpPr txBox="1"/>
          <p:nvPr/>
        </p:nvSpPr>
        <p:spPr>
          <a:xfrm>
            <a:off x="7952821" y="1454525"/>
            <a:ext cx="4338937" cy="56188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GB" sz="2800" dirty="0">
                <a:solidFill>
                  <a:srgbClr val="0064C8"/>
                </a:solidFill>
              </a:rPr>
              <a:t>Batch reactor</a:t>
            </a:r>
            <a:endParaRPr lang="en-BE" sz="2800" dirty="0">
              <a:solidFill>
                <a:srgbClr val="0064C8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920ADBC-B195-8AD4-EFE3-2EDCE53AB384}"/>
              </a:ext>
            </a:extLst>
          </p:cNvPr>
          <p:cNvSpPr txBox="1"/>
          <p:nvPr/>
        </p:nvSpPr>
        <p:spPr>
          <a:xfrm>
            <a:off x="1910996" y="1458233"/>
            <a:ext cx="5189249" cy="56188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GB" sz="2800" dirty="0">
                <a:solidFill>
                  <a:srgbClr val="0064C8"/>
                </a:solidFill>
              </a:rPr>
              <a:t>Continuous stirred tank reactor</a:t>
            </a:r>
            <a:endParaRPr lang="en-BE" sz="2800" dirty="0">
              <a:solidFill>
                <a:srgbClr val="0064C8"/>
              </a:solidFill>
            </a:endParaRPr>
          </a:p>
        </p:txBody>
      </p:sp>
      <p:sp>
        <p:nvSpPr>
          <p:cNvPr id="10" name="Tekstvak 5">
            <a:extLst>
              <a:ext uri="{FF2B5EF4-FFF2-40B4-BE49-F238E27FC236}">
                <a16:creationId xmlns:a16="http://schemas.microsoft.com/office/drawing/2014/main" id="{42CA586A-1CC3-B9E5-2324-14366A524228}"/>
              </a:ext>
            </a:extLst>
          </p:cNvPr>
          <p:cNvSpPr txBox="1"/>
          <p:nvPr/>
        </p:nvSpPr>
        <p:spPr>
          <a:xfrm>
            <a:off x="1036217" y="4299894"/>
            <a:ext cx="4158511" cy="1380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289">
              <a:lnSpc>
                <a:spcPct val="120000"/>
              </a:lnSpc>
            </a:pPr>
            <a:r>
              <a:rPr lang="nl-BE" sz="2400" dirty="0" err="1">
                <a:solidFill>
                  <a:prstClr val="black"/>
                </a:solidFill>
                <a:latin typeface="Arial"/>
              </a:rPr>
              <a:t>Relatively</a:t>
            </a:r>
            <a:r>
              <a:rPr lang="nl-BE" sz="2400" dirty="0">
                <a:solidFill>
                  <a:prstClr val="black"/>
                </a:solidFill>
                <a:latin typeface="Arial"/>
              </a:rPr>
              <a:t> low </a:t>
            </a:r>
            <a:r>
              <a:rPr lang="nl-BE" sz="2400" dirty="0" err="1">
                <a:solidFill>
                  <a:prstClr val="black"/>
                </a:solidFill>
                <a:latin typeface="Arial"/>
              </a:rPr>
              <a:t>concentrations</a:t>
            </a:r>
            <a:endParaRPr lang="nl-BE" sz="2400" dirty="0">
              <a:solidFill>
                <a:prstClr val="black"/>
              </a:solidFill>
              <a:latin typeface="Arial"/>
            </a:endParaRPr>
          </a:p>
          <a:p>
            <a:pPr defTabSz="914289">
              <a:lnSpc>
                <a:spcPct val="120000"/>
              </a:lnSpc>
            </a:pPr>
            <a:r>
              <a:rPr lang="nl-BE" sz="2400" dirty="0">
                <a:solidFill>
                  <a:prstClr val="black"/>
                </a:solidFill>
                <a:latin typeface="Arial"/>
              </a:rPr>
              <a:t>in </a:t>
            </a:r>
            <a:r>
              <a:rPr lang="nl-BE" sz="2400" dirty="0" err="1">
                <a:solidFill>
                  <a:prstClr val="black"/>
                </a:solidFill>
                <a:latin typeface="Arial"/>
              </a:rPr>
              <a:t>the</a:t>
            </a:r>
            <a:r>
              <a:rPr lang="nl-BE" sz="2400" dirty="0">
                <a:solidFill>
                  <a:prstClr val="black"/>
                </a:solidFill>
                <a:latin typeface="Arial"/>
              </a:rPr>
              <a:t> reactor</a:t>
            </a:r>
          </a:p>
          <a:p>
            <a:pPr defTabSz="914289">
              <a:lnSpc>
                <a:spcPct val="120000"/>
              </a:lnSpc>
            </a:pPr>
            <a:r>
              <a:rPr lang="nl-BE" sz="2400" dirty="0">
                <a:solidFill>
                  <a:prstClr val="black"/>
                </a:solidFill>
                <a:latin typeface="Arial"/>
                <a:sym typeface="Symbol" panose="05050102010706020507" pitchFamily="18" charset="2"/>
              </a:rPr>
              <a:t> s</a:t>
            </a:r>
            <a:r>
              <a:rPr lang="nl-BE" sz="2400" dirty="0">
                <a:solidFill>
                  <a:prstClr val="black"/>
                </a:solidFill>
                <a:latin typeface="Arial"/>
              </a:rPr>
              <a:t>ubstrate-limited</a:t>
            </a:r>
          </a:p>
        </p:txBody>
      </p:sp>
      <p:sp useBgFill="1">
        <p:nvSpPr>
          <p:cNvPr id="4" name="Rectangle 3">
            <a:extLst>
              <a:ext uri="{FF2B5EF4-FFF2-40B4-BE49-F238E27FC236}">
                <a16:creationId xmlns:a16="http://schemas.microsoft.com/office/drawing/2014/main" id="{DDF6ED80-8FA7-18BE-FEFB-7DE96C632E1B}"/>
              </a:ext>
            </a:extLst>
          </p:cNvPr>
          <p:cNvSpPr/>
          <p:nvPr/>
        </p:nvSpPr>
        <p:spPr>
          <a:xfrm>
            <a:off x="3792583" y="6284112"/>
            <a:ext cx="4531146" cy="573888"/>
          </a:xfrm>
          <a:prstGeom prst="rect">
            <a:avLst/>
          </a:prstGeom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9"/>
            <a:endParaRPr lang="nl-BE">
              <a:solidFill>
                <a:prstClr val="white"/>
              </a:solidFill>
              <a:latin typeface="Arial"/>
            </a:endParaRP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A4221F9E-4B07-74C8-4ED3-5A813CADBBF5}"/>
              </a:ext>
            </a:extLst>
          </p:cNvPr>
          <p:cNvSpPr txBox="1"/>
          <p:nvPr/>
        </p:nvSpPr>
        <p:spPr>
          <a:xfrm>
            <a:off x="6527522" y="5647357"/>
            <a:ext cx="5181227" cy="9379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289">
              <a:lnSpc>
                <a:spcPct val="120000"/>
              </a:lnSpc>
            </a:pPr>
            <a:r>
              <a:rPr lang="nl-BE" sz="2400" dirty="0">
                <a:solidFill>
                  <a:srgbClr val="00B050"/>
                </a:solidFill>
                <a:latin typeface="Arial"/>
                <a:sym typeface="Symbol" panose="05050102010706020507" pitchFamily="18" charset="2"/>
              </a:rPr>
              <a:t> </a:t>
            </a:r>
            <a:r>
              <a:rPr lang="nl-BE" sz="2400" dirty="0">
                <a:solidFill>
                  <a:srgbClr val="00B050"/>
                </a:solidFill>
                <a:latin typeface="Arial"/>
              </a:rPr>
              <a:t>higher overall bioconversion rates</a:t>
            </a:r>
          </a:p>
          <a:p>
            <a:pPr defTabSz="914289">
              <a:lnSpc>
                <a:spcPct val="120000"/>
              </a:lnSpc>
            </a:pPr>
            <a:r>
              <a:rPr lang="nl-BE" sz="2400" dirty="0" err="1">
                <a:solidFill>
                  <a:srgbClr val="00B050"/>
                </a:solidFill>
                <a:latin typeface="Arial"/>
                <a:sym typeface="Symbol" panose="05050102010706020507" pitchFamily="18" charset="2"/>
              </a:rPr>
              <a:t>Still</a:t>
            </a:r>
            <a:r>
              <a:rPr lang="nl-BE" sz="2400" dirty="0">
                <a:solidFill>
                  <a:srgbClr val="00B050"/>
                </a:solidFill>
                <a:latin typeface="Arial"/>
                <a:sym typeface="Symbol" panose="05050102010706020507" pitchFamily="18" charset="2"/>
              </a:rPr>
              <a:t> </a:t>
            </a:r>
            <a:r>
              <a:rPr lang="nl-BE" sz="2400" dirty="0" err="1">
                <a:solidFill>
                  <a:srgbClr val="00B050"/>
                </a:solidFill>
                <a:latin typeface="Arial"/>
                <a:sym typeface="Symbol" panose="05050102010706020507" pitchFamily="18" charset="2"/>
              </a:rPr>
              <a:t>l</a:t>
            </a:r>
            <a:r>
              <a:rPr lang="nl-BE" sz="2400" dirty="0" err="1">
                <a:solidFill>
                  <a:srgbClr val="00B050"/>
                </a:solidFill>
                <a:latin typeface="Arial"/>
              </a:rPr>
              <a:t>ower</a:t>
            </a:r>
            <a:r>
              <a:rPr lang="nl-BE" sz="2400" dirty="0">
                <a:solidFill>
                  <a:srgbClr val="00B050"/>
                </a:solidFill>
                <a:latin typeface="Arial"/>
              </a:rPr>
              <a:t> effluent </a:t>
            </a:r>
            <a:r>
              <a:rPr lang="nl-BE" sz="2400" dirty="0" err="1">
                <a:solidFill>
                  <a:srgbClr val="00B050"/>
                </a:solidFill>
                <a:latin typeface="Arial"/>
              </a:rPr>
              <a:t>concentrations</a:t>
            </a:r>
            <a:endParaRPr lang="nl-BE" sz="2400" dirty="0">
              <a:solidFill>
                <a:srgbClr val="00B050"/>
              </a:solidFill>
              <a:latin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ED43CB2-A71A-27BB-843A-AFF8BF21D15A}"/>
              </a:ext>
            </a:extLst>
          </p:cNvPr>
          <p:cNvSpPr/>
          <p:nvPr/>
        </p:nvSpPr>
        <p:spPr>
          <a:xfrm>
            <a:off x="7786760" y="1491584"/>
            <a:ext cx="175157" cy="301019"/>
          </a:xfrm>
          <a:prstGeom prst="rect">
            <a:avLst/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751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86"/>
    </mc:Choice>
    <mc:Fallback xmlns="">
      <p:transition spd="slow" advTm="20086"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693D29-BD4D-4B12-30F5-7F78EDE7F8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BFBE1-A92A-BCB2-9CBB-42165E73C8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8159" y="2282428"/>
            <a:ext cx="11482382" cy="3119285"/>
          </a:xfrm>
        </p:spPr>
        <p:txBody>
          <a:bodyPr/>
          <a:lstStyle/>
          <a:p>
            <a:r>
              <a:rPr lang="nl-BE" sz="4000" dirty="0" err="1"/>
              <a:t>sequencing</a:t>
            </a:r>
            <a:r>
              <a:rPr lang="nl-BE" sz="4000" dirty="0"/>
              <a:t> batch </a:t>
            </a:r>
            <a:r>
              <a:rPr lang="nl-BE" sz="4000" dirty="0" err="1"/>
              <a:t>process</a:t>
            </a:r>
            <a:r>
              <a:rPr lang="nl-BE" sz="4000" dirty="0"/>
              <a:t> control</a:t>
            </a:r>
          </a:p>
        </p:txBody>
      </p:sp>
    </p:spTree>
    <p:extLst>
      <p:ext uri="{BB962C8B-B14F-4D97-AF65-F5344CB8AC3E}">
        <p14:creationId xmlns:p14="http://schemas.microsoft.com/office/powerpoint/2010/main" val="1676342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403"/>
    </mc:Choice>
    <mc:Fallback xmlns="">
      <p:transition spd="slow" advTm="11403"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552C2F-B778-858C-DD66-1042425034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0405126-079E-6E8C-8293-672511B802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Process</a:t>
            </a:r>
            <a:r>
              <a:rPr lang="nl-BE" dirty="0"/>
              <a:t> control </a:t>
            </a:r>
            <a:r>
              <a:rPr lang="nl-BE" dirty="0" err="1"/>
              <a:t>objectives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71693C5-02E6-5A9E-C0E0-7E6EBB1BA2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3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nl-BE" sz="2800" dirty="0" err="1"/>
              <a:t>Why</a:t>
            </a:r>
            <a:r>
              <a:rPr lang="nl-BE" sz="2800" dirty="0"/>
              <a:t>?</a:t>
            </a:r>
          </a:p>
          <a:p>
            <a:pPr marL="60748" indent="0">
              <a:lnSpc>
                <a:spcPct val="130000"/>
              </a:lnSpc>
              <a:buNone/>
            </a:pPr>
            <a:endParaRPr lang="nl-BE" dirty="0"/>
          </a:p>
          <a:p>
            <a:pPr marL="60748" indent="0">
              <a:lnSpc>
                <a:spcPct val="130000"/>
              </a:lnSpc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454367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67"/>
    </mc:Choice>
    <mc:Fallback xmlns="">
      <p:transition spd="slow" advTm="4467"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E8E1FA-19D5-DA71-5ACE-4A8FD05544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77F386B-D968-C83A-2732-EFC4B9C71D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Process</a:t>
            </a:r>
            <a:r>
              <a:rPr lang="nl-BE" dirty="0"/>
              <a:t> control </a:t>
            </a:r>
            <a:r>
              <a:rPr lang="nl-BE" dirty="0" err="1"/>
              <a:t>objectives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D59B018-A5E9-0FDC-A76B-B305CC44ED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3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nl-BE" sz="2800" dirty="0" err="1"/>
              <a:t>Why</a:t>
            </a:r>
            <a:r>
              <a:rPr lang="nl-BE" sz="2800" dirty="0"/>
              <a:t>?</a:t>
            </a:r>
          </a:p>
          <a:p>
            <a:pPr>
              <a:lnSpc>
                <a:spcPct val="130000"/>
              </a:lnSpc>
              <a:buClr>
                <a:srgbClr val="92D050"/>
              </a:buClr>
              <a:buFont typeface="Courier New" panose="02070309020205020404" pitchFamily="49" charset="0"/>
              <a:buChar char="o"/>
            </a:pPr>
            <a:r>
              <a:rPr lang="nl-BE" sz="2400" dirty="0"/>
              <a:t>Meet effluent criteria </a:t>
            </a:r>
            <a:r>
              <a:rPr lang="nl-BE" sz="2400" dirty="0" err="1"/>
              <a:t>for</a:t>
            </a:r>
            <a:r>
              <a:rPr lang="nl-BE" sz="2400" dirty="0"/>
              <a:t> COD, N and P</a:t>
            </a:r>
          </a:p>
          <a:p>
            <a:pPr>
              <a:lnSpc>
                <a:spcPct val="130000"/>
              </a:lnSpc>
              <a:buClr>
                <a:srgbClr val="92D050"/>
              </a:buClr>
              <a:buFont typeface="Courier New" panose="02070309020205020404" pitchFamily="49" charset="0"/>
              <a:buChar char="o"/>
            </a:pPr>
            <a:r>
              <a:rPr lang="nl-BE" sz="2400" dirty="0" err="1"/>
              <a:t>Avoid</a:t>
            </a:r>
            <a:r>
              <a:rPr lang="nl-BE" sz="2400" dirty="0"/>
              <a:t> </a:t>
            </a:r>
            <a:r>
              <a:rPr lang="nl-BE" sz="2400" dirty="0" err="1"/>
              <a:t>suspended</a:t>
            </a:r>
            <a:r>
              <a:rPr lang="nl-BE" sz="2400" dirty="0"/>
              <a:t> </a:t>
            </a:r>
            <a:r>
              <a:rPr lang="nl-BE" sz="2400" dirty="0" err="1"/>
              <a:t>solids</a:t>
            </a:r>
            <a:r>
              <a:rPr lang="nl-BE" sz="2400" dirty="0"/>
              <a:t> in effluent</a:t>
            </a:r>
          </a:p>
          <a:p>
            <a:pPr>
              <a:lnSpc>
                <a:spcPct val="130000"/>
              </a:lnSpc>
              <a:buClr>
                <a:srgbClr val="92D050"/>
              </a:buClr>
              <a:buFont typeface="Courier New" panose="02070309020205020404" pitchFamily="49" charset="0"/>
              <a:buChar char="o"/>
            </a:pPr>
            <a:r>
              <a:rPr lang="nl-BE" sz="2400" dirty="0" err="1"/>
              <a:t>Optimize</a:t>
            </a:r>
            <a:r>
              <a:rPr lang="nl-BE" sz="2400" dirty="0"/>
              <a:t> SRT</a:t>
            </a:r>
          </a:p>
          <a:p>
            <a:pPr>
              <a:lnSpc>
                <a:spcPct val="130000"/>
              </a:lnSpc>
              <a:buClr>
                <a:srgbClr val="92D050"/>
              </a:buClr>
              <a:buFont typeface="Courier New" panose="02070309020205020404" pitchFamily="49" charset="0"/>
              <a:buChar char="o"/>
            </a:pPr>
            <a:r>
              <a:rPr lang="nl-BE" sz="2400" dirty="0"/>
              <a:t>Manage </a:t>
            </a:r>
            <a:r>
              <a:rPr lang="nl-BE" sz="2400" dirty="0" err="1"/>
              <a:t>variations</a:t>
            </a:r>
            <a:r>
              <a:rPr lang="nl-BE" sz="2400" dirty="0"/>
              <a:t> in </a:t>
            </a:r>
            <a:r>
              <a:rPr lang="nl-BE" sz="2400" dirty="0" err="1"/>
              <a:t>influent</a:t>
            </a:r>
            <a:r>
              <a:rPr lang="nl-BE" sz="2400" dirty="0"/>
              <a:t> flow </a:t>
            </a:r>
            <a:r>
              <a:rPr lang="nl-BE" sz="2400" dirty="0" err="1"/>
              <a:t>rate</a:t>
            </a:r>
            <a:r>
              <a:rPr lang="nl-BE" sz="2400" dirty="0"/>
              <a:t> and </a:t>
            </a:r>
            <a:r>
              <a:rPr lang="nl-BE" sz="2400" dirty="0" err="1"/>
              <a:t>composition</a:t>
            </a:r>
            <a:endParaRPr lang="nl-BE" sz="2400" dirty="0"/>
          </a:p>
          <a:p>
            <a:pPr marL="60748" indent="0">
              <a:lnSpc>
                <a:spcPct val="130000"/>
              </a:lnSpc>
              <a:buNone/>
            </a:pPr>
            <a:endParaRPr lang="nl-BE" dirty="0"/>
          </a:p>
          <a:p>
            <a:pPr marL="60748" indent="0">
              <a:lnSpc>
                <a:spcPct val="130000"/>
              </a:lnSpc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277469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689"/>
    </mc:Choice>
    <mc:Fallback xmlns="">
      <p:transition spd="slow" advTm="27689"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A00C1F-4244-51EF-0A26-3D904C2F5D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3361B6-0ED7-ACA7-8171-B05CC6D73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Process</a:t>
            </a:r>
            <a:r>
              <a:rPr lang="nl-BE" dirty="0"/>
              <a:t> control Handles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99C5668-CF80-88DA-34C5-2C42A47A97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3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nl-BE" sz="2800" dirty="0"/>
              <a:t>How?</a:t>
            </a:r>
          </a:p>
          <a:p>
            <a:pPr marL="60748" indent="0">
              <a:lnSpc>
                <a:spcPct val="130000"/>
              </a:lnSpc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048180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48"/>
    </mc:Choice>
    <mc:Fallback xmlns="">
      <p:transition spd="slow" advTm="10348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56B9FE5-0638-4B22-8FFE-4E0D538EF6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aerobic </a:t>
            </a:r>
            <a:r>
              <a:rPr lang="nl-BE" dirty="0" err="1"/>
              <a:t>granular</a:t>
            </a:r>
            <a:r>
              <a:rPr lang="nl-BE" dirty="0"/>
              <a:t> </a:t>
            </a:r>
            <a:r>
              <a:rPr lang="nl-BE" dirty="0" err="1"/>
              <a:t>sludge</a:t>
            </a:r>
            <a:r>
              <a:rPr lang="nl-BE" dirty="0"/>
              <a:t> - </a:t>
            </a:r>
            <a:r>
              <a:rPr lang="nl-BE" dirty="0" err="1"/>
              <a:t>definition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0C2CDFD-EF59-48D9-9B9E-822D9FDA41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726" y="839787"/>
            <a:ext cx="11604274" cy="4708125"/>
          </a:xfrm>
        </p:spPr>
        <p:txBody>
          <a:bodyPr>
            <a:normAutofit/>
          </a:bodyPr>
          <a:lstStyle/>
          <a:p>
            <a:pPr marL="60748" indent="0">
              <a:buNone/>
            </a:pPr>
            <a:endParaRPr lang="en-US" sz="2400" dirty="0"/>
          </a:p>
          <a:p>
            <a:pPr marL="60748" indent="0">
              <a:buNone/>
            </a:pPr>
            <a:r>
              <a:rPr lang="en-US" sz="2400" dirty="0"/>
              <a:t>‘Aggregates of microbial origin, which </a:t>
            </a:r>
            <a:r>
              <a:rPr lang="en-US" sz="2400" b="1" dirty="0">
                <a:solidFill>
                  <a:srgbClr val="0064C8"/>
                </a:solidFill>
              </a:rPr>
              <a:t>do not coagulate </a:t>
            </a:r>
          </a:p>
          <a:p>
            <a:pPr marL="60748" indent="0">
              <a:buNone/>
            </a:pPr>
            <a:r>
              <a:rPr lang="en-US" sz="2400" dirty="0"/>
              <a:t>under reduced hydrodynamic shear</a:t>
            </a:r>
          </a:p>
          <a:p>
            <a:pPr marL="60748" indent="0">
              <a:buNone/>
            </a:pPr>
            <a:r>
              <a:rPr lang="en-US" sz="2400" dirty="0"/>
              <a:t>and which </a:t>
            </a:r>
            <a:r>
              <a:rPr lang="en-US" sz="2400" dirty="0">
                <a:solidFill>
                  <a:srgbClr val="0064C8"/>
                </a:solidFill>
              </a:rPr>
              <a:t>settle significantly faster </a:t>
            </a:r>
            <a:r>
              <a:rPr lang="en-US" sz="2400" dirty="0"/>
              <a:t>than activated sludge flocs’</a:t>
            </a:r>
          </a:p>
          <a:p>
            <a:pPr marL="60748" indent="0">
              <a:buNone/>
            </a:pPr>
            <a:endParaRPr lang="en-US" sz="2400" dirty="0"/>
          </a:p>
          <a:p>
            <a:pPr marL="60748" indent="0">
              <a:buNone/>
            </a:pPr>
            <a:endParaRPr lang="en-US" sz="2531" dirty="0"/>
          </a:p>
          <a:p>
            <a:pPr marL="60748" indent="0">
              <a:buNone/>
            </a:pPr>
            <a:endParaRPr lang="nl-BE" dirty="0"/>
          </a:p>
        </p:txBody>
      </p:sp>
      <p:pic>
        <p:nvPicPr>
          <p:cNvPr id="6" name="Picture 5" descr="120603r1_kl7,5">
            <a:extLst>
              <a:ext uri="{FF2B5EF4-FFF2-40B4-BE49-F238E27FC236}">
                <a16:creationId xmlns:a16="http://schemas.microsoft.com/office/drawing/2014/main" id="{9ACC47E6-FCE2-43CE-7FE3-6D3BD78F1B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2686" y="2886351"/>
            <a:ext cx="4170068" cy="3253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4944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339"/>
    </mc:Choice>
    <mc:Fallback xmlns="">
      <p:transition spd="slow" advTm="17339"/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BF3FE9-6D1C-1217-7D4D-95FBEB17FD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E5738C8-7FA3-4ED9-CFF2-610EEBBEA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Process</a:t>
            </a:r>
            <a:r>
              <a:rPr lang="nl-BE" dirty="0"/>
              <a:t> control Handles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919C725-E33D-D8A2-8AFA-D9E38B08C4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3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nl-BE" sz="2800" dirty="0"/>
              <a:t>How?</a:t>
            </a:r>
          </a:p>
          <a:p>
            <a:pPr>
              <a:lnSpc>
                <a:spcPct val="130000"/>
              </a:lnSpc>
              <a:buClr>
                <a:srgbClr val="92D050"/>
              </a:buClr>
              <a:buFont typeface="Courier New" panose="02070309020205020404" pitchFamily="49" charset="0"/>
              <a:buChar char="o"/>
            </a:pPr>
            <a:r>
              <a:rPr lang="nl-BE" sz="2400" dirty="0" err="1"/>
              <a:t>Biological</a:t>
            </a:r>
            <a:r>
              <a:rPr lang="nl-BE" sz="2400" dirty="0"/>
              <a:t> </a:t>
            </a:r>
            <a:r>
              <a:rPr lang="nl-BE" sz="2400" dirty="0" err="1"/>
              <a:t>conversion</a:t>
            </a:r>
            <a:r>
              <a:rPr lang="nl-BE" sz="2400" dirty="0"/>
              <a:t> </a:t>
            </a:r>
            <a:r>
              <a:rPr lang="nl-BE" sz="2400" dirty="0" err="1"/>
              <a:t>rates</a:t>
            </a:r>
            <a:r>
              <a:rPr lang="nl-BE" sz="2400" dirty="0"/>
              <a:t> are </a:t>
            </a:r>
            <a:r>
              <a:rPr lang="nl-BE" sz="2400" dirty="0" err="1"/>
              <a:t>monitored</a:t>
            </a:r>
            <a:r>
              <a:rPr lang="nl-BE" sz="2400" dirty="0"/>
              <a:t> over time</a:t>
            </a:r>
          </a:p>
          <a:p>
            <a:pPr marL="60748" indent="0">
              <a:lnSpc>
                <a:spcPct val="130000"/>
              </a:lnSpc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46841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826"/>
    </mc:Choice>
    <mc:Fallback xmlns="">
      <p:transition spd="slow" advTm="11826"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8533C4-DD06-35E2-F102-BB660CEF8F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C22C23-7A61-A252-F853-5EFA4DF96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Process</a:t>
            </a:r>
            <a:r>
              <a:rPr lang="nl-BE" dirty="0"/>
              <a:t> control Handles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B815483-D97B-9F99-00DA-7327B686FB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3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nl-BE" sz="2800" dirty="0"/>
              <a:t>How?</a:t>
            </a:r>
          </a:p>
          <a:p>
            <a:pPr>
              <a:lnSpc>
                <a:spcPct val="130000"/>
              </a:lnSpc>
              <a:buClr>
                <a:srgbClr val="92D050"/>
              </a:buClr>
              <a:buFont typeface="Courier New" panose="02070309020205020404" pitchFamily="49" charset="0"/>
              <a:buChar char="o"/>
            </a:pPr>
            <a:r>
              <a:rPr lang="nl-BE" sz="2400" dirty="0" err="1"/>
              <a:t>Biological</a:t>
            </a:r>
            <a:r>
              <a:rPr lang="nl-BE" sz="2400" dirty="0"/>
              <a:t> </a:t>
            </a:r>
            <a:r>
              <a:rPr lang="nl-BE" sz="2400" dirty="0" err="1"/>
              <a:t>conversion</a:t>
            </a:r>
            <a:r>
              <a:rPr lang="nl-BE" sz="2400" dirty="0"/>
              <a:t> </a:t>
            </a:r>
            <a:r>
              <a:rPr lang="nl-BE" sz="2400" dirty="0" err="1"/>
              <a:t>rates</a:t>
            </a:r>
            <a:r>
              <a:rPr lang="nl-BE" sz="2400" dirty="0"/>
              <a:t> are </a:t>
            </a:r>
            <a:r>
              <a:rPr lang="nl-BE" sz="2400" dirty="0" err="1"/>
              <a:t>monitored</a:t>
            </a:r>
            <a:r>
              <a:rPr lang="nl-BE" sz="2400" dirty="0"/>
              <a:t> over time</a:t>
            </a:r>
          </a:p>
          <a:p>
            <a:pPr>
              <a:lnSpc>
                <a:spcPct val="130000"/>
              </a:lnSpc>
              <a:buClr>
                <a:srgbClr val="92D050"/>
              </a:buClr>
              <a:buFont typeface="Courier New" panose="02070309020205020404" pitchFamily="49" charset="0"/>
              <a:buChar char="o"/>
            </a:pPr>
            <a:r>
              <a:rPr lang="nl-BE" sz="2400" dirty="0" err="1"/>
              <a:t>Set-points</a:t>
            </a:r>
            <a:r>
              <a:rPr lang="nl-BE" sz="2400" dirty="0"/>
              <a:t> are </a:t>
            </a:r>
            <a:r>
              <a:rPr lang="nl-BE" sz="2400" dirty="0" err="1"/>
              <a:t>adjusted</a:t>
            </a:r>
            <a:endParaRPr lang="nl-BE" sz="2400" dirty="0"/>
          </a:p>
          <a:p>
            <a:pPr>
              <a:lnSpc>
                <a:spcPct val="130000"/>
              </a:lnSpc>
              <a:buClr>
                <a:srgbClr val="92D050"/>
              </a:buClr>
              <a:buFont typeface="Courier New" panose="02070309020205020404" pitchFamily="49" charset="0"/>
              <a:buChar char="o"/>
            </a:pPr>
            <a:r>
              <a:rPr lang="nl-BE" sz="2400" dirty="0" err="1"/>
              <a:t>Cycle</a:t>
            </a:r>
            <a:r>
              <a:rPr lang="nl-BE" sz="2400" dirty="0"/>
              <a:t> and </a:t>
            </a:r>
            <a:r>
              <a:rPr lang="nl-BE" sz="2400" dirty="0" err="1"/>
              <a:t>phase</a:t>
            </a:r>
            <a:r>
              <a:rPr lang="nl-BE" sz="2400" dirty="0"/>
              <a:t> </a:t>
            </a:r>
            <a:r>
              <a:rPr lang="nl-BE" sz="2400" dirty="0" err="1"/>
              <a:t>length</a:t>
            </a:r>
            <a:r>
              <a:rPr lang="nl-BE" sz="2400" dirty="0"/>
              <a:t> control</a:t>
            </a:r>
          </a:p>
          <a:p>
            <a:pPr>
              <a:lnSpc>
                <a:spcPct val="130000"/>
              </a:lnSpc>
              <a:buClr>
                <a:srgbClr val="92D050"/>
              </a:buClr>
              <a:buFont typeface="Courier New" panose="02070309020205020404" pitchFamily="49" charset="0"/>
              <a:buChar char="o"/>
            </a:pPr>
            <a:r>
              <a:rPr lang="nl-BE" sz="2400" dirty="0"/>
              <a:t>Batch </a:t>
            </a:r>
            <a:r>
              <a:rPr lang="nl-BE" sz="2400" dirty="0" err="1"/>
              <a:t>scheduling</a:t>
            </a:r>
            <a:r>
              <a:rPr lang="nl-BE" sz="2400" dirty="0"/>
              <a:t> </a:t>
            </a:r>
            <a:r>
              <a:rPr lang="nl-BE" sz="2000" dirty="0">
                <a:solidFill>
                  <a:schemeClr val="bg1">
                    <a:lumMod val="50000"/>
                  </a:schemeClr>
                </a:solidFill>
              </a:rPr>
              <a:t>– </a:t>
            </a:r>
            <a:r>
              <a:rPr lang="nl-BE" sz="2000" dirty="0" err="1">
                <a:solidFill>
                  <a:schemeClr val="bg1">
                    <a:lumMod val="50000"/>
                  </a:schemeClr>
                </a:solidFill>
              </a:rPr>
              <a:t>see</a:t>
            </a:r>
            <a:r>
              <a:rPr lang="nl-BE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nl-BE" sz="2000" dirty="0" err="1">
                <a:solidFill>
                  <a:schemeClr val="bg1">
                    <a:lumMod val="50000"/>
                  </a:schemeClr>
                </a:solidFill>
              </a:rPr>
              <a:t>lecture</a:t>
            </a:r>
            <a:r>
              <a:rPr lang="nl-BE" sz="2000" dirty="0">
                <a:solidFill>
                  <a:schemeClr val="bg1">
                    <a:lumMod val="50000"/>
                  </a:schemeClr>
                </a:solidFill>
              </a:rPr>
              <a:t> Edward van Dijk</a:t>
            </a:r>
          </a:p>
          <a:p>
            <a:pPr marL="60748" indent="0">
              <a:lnSpc>
                <a:spcPct val="130000"/>
              </a:lnSpc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511435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812"/>
    </mc:Choice>
    <mc:Fallback xmlns="">
      <p:transition spd="slow" advTm="22812"/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65CFB3-8CED-383B-8497-3F825D9BC6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4CC012-C0E2-0840-4224-7D21752B9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BASIC </a:t>
            </a:r>
            <a:r>
              <a:rPr lang="nl-BE" dirty="0" err="1"/>
              <a:t>Process</a:t>
            </a:r>
            <a:r>
              <a:rPr lang="nl-BE" dirty="0"/>
              <a:t> control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F344AA5-4309-CB88-B434-81CBA18268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3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nl-BE" sz="2800" dirty="0" err="1"/>
              <a:t>Fill</a:t>
            </a:r>
            <a:r>
              <a:rPr lang="nl-BE" sz="2800" dirty="0"/>
              <a:t> and draw (</a:t>
            </a:r>
            <a:r>
              <a:rPr lang="nl-BE" sz="2800" dirty="0" err="1"/>
              <a:t>feeding</a:t>
            </a:r>
            <a:r>
              <a:rPr lang="nl-BE" sz="2800" dirty="0"/>
              <a:t>) </a:t>
            </a:r>
            <a:r>
              <a:rPr lang="nl-BE" sz="2800" dirty="0" err="1"/>
              <a:t>phase</a:t>
            </a:r>
            <a:endParaRPr lang="nl-BE" sz="2800" dirty="0"/>
          </a:p>
          <a:p>
            <a:pPr>
              <a:lnSpc>
                <a:spcPct val="13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nl-BE" sz="2800" dirty="0"/>
              <a:t>Aeration/Reaction</a:t>
            </a:r>
            <a:endParaRPr lang="nl-BE" sz="2400" dirty="0"/>
          </a:p>
          <a:p>
            <a:pPr marL="60748" indent="0">
              <a:lnSpc>
                <a:spcPct val="130000"/>
              </a:lnSpc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722855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657"/>
    </mc:Choice>
    <mc:Fallback xmlns="">
      <p:transition spd="slow" advTm="12657"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FD6B18-004F-CB72-E5DC-28037CED43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F576F4-BD90-B90F-6F5A-735A07B3A7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Fill</a:t>
            </a:r>
            <a:r>
              <a:rPr lang="nl-BE" dirty="0"/>
              <a:t> and draw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4CFCABF9-494E-3003-2F7A-C1F0D8B1A51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052" r="15014" b="46400"/>
          <a:stretch/>
        </p:blipFill>
        <p:spPr>
          <a:xfrm>
            <a:off x="7608467" y="1247790"/>
            <a:ext cx="3131344" cy="2478866"/>
          </a:xfrm>
          <a:prstGeom prst="rect">
            <a:avLst/>
          </a:prstGeom>
        </p:spPr>
      </p:pic>
      <p:sp>
        <p:nvSpPr>
          <p:cNvPr id="3" name="Rechthoek 2">
            <a:extLst>
              <a:ext uri="{FF2B5EF4-FFF2-40B4-BE49-F238E27FC236}">
                <a16:creationId xmlns:a16="http://schemas.microsoft.com/office/drawing/2014/main" id="{B3672122-D1BA-C01E-177B-02DD1343E15F}"/>
              </a:ext>
            </a:extLst>
          </p:cNvPr>
          <p:cNvSpPr/>
          <p:nvPr/>
        </p:nvSpPr>
        <p:spPr>
          <a:xfrm>
            <a:off x="9608716" y="2547937"/>
            <a:ext cx="1035844" cy="1452563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9"/>
            <a:endParaRPr lang="nl-BE">
              <a:solidFill>
                <a:prstClr val="black"/>
              </a:solidFill>
              <a:latin typeface="Arial"/>
            </a:endParaRP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A8206BC3-AC80-0939-460B-0C4F6E812612}"/>
              </a:ext>
            </a:extLst>
          </p:cNvPr>
          <p:cNvSpPr txBox="1"/>
          <p:nvPr/>
        </p:nvSpPr>
        <p:spPr>
          <a:xfrm>
            <a:off x="584049" y="721599"/>
            <a:ext cx="10464247" cy="2740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defTabSz="914289">
              <a:lnSpc>
                <a:spcPct val="12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nl-BE" sz="2800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2800" dirty="0" err="1">
                <a:solidFill>
                  <a:prstClr val="black"/>
                </a:solidFill>
                <a:latin typeface="Arial"/>
              </a:rPr>
              <a:t>Operation</a:t>
            </a:r>
            <a:r>
              <a:rPr lang="nl-BE" sz="2800" dirty="0">
                <a:solidFill>
                  <a:prstClr val="black"/>
                </a:solidFill>
                <a:latin typeface="Arial"/>
              </a:rPr>
              <a:t> </a:t>
            </a:r>
          </a:p>
          <a:p>
            <a:pPr marL="401822" indent="-401822" defTabSz="914289">
              <a:lnSpc>
                <a:spcPct val="120000"/>
              </a:lnSpc>
              <a:buClr>
                <a:srgbClr val="92D050"/>
              </a:buClr>
              <a:buFont typeface="Courier New" panose="02070309020205020404" pitchFamily="49" charset="0"/>
              <a:buChar char="o"/>
            </a:pPr>
            <a:r>
              <a:rPr lang="nl-BE" sz="2250" dirty="0" err="1">
                <a:solidFill>
                  <a:prstClr val="black"/>
                </a:solidFill>
                <a:latin typeface="Arial"/>
              </a:rPr>
              <a:t>Anaerobic</a:t>
            </a:r>
            <a:r>
              <a:rPr lang="nl-BE" sz="2250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2250" dirty="0" err="1">
                <a:solidFill>
                  <a:prstClr val="black"/>
                </a:solidFill>
                <a:latin typeface="Arial"/>
              </a:rPr>
              <a:t>conditions</a:t>
            </a:r>
            <a:endParaRPr lang="nl-BE" sz="2250" dirty="0">
              <a:solidFill>
                <a:prstClr val="black"/>
              </a:solidFill>
              <a:latin typeface="Arial"/>
            </a:endParaRPr>
          </a:p>
          <a:p>
            <a:pPr marL="401822" indent="-401822" defTabSz="914289">
              <a:lnSpc>
                <a:spcPct val="120000"/>
              </a:lnSpc>
              <a:buClr>
                <a:srgbClr val="92D050"/>
              </a:buClr>
              <a:buFont typeface="Courier New" panose="02070309020205020404" pitchFamily="49" charset="0"/>
              <a:buChar char="o"/>
            </a:pPr>
            <a:r>
              <a:rPr lang="nl-BE" sz="2250" dirty="0" err="1">
                <a:solidFill>
                  <a:prstClr val="black"/>
                </a:solidFill>
                <a:latin typeface="Arial"/>
              </a:rPr>
              <a:t>Fed</a:t>
            </a:r>
            <a:r>
              <a:rPr lang="nl-BE" sz="2250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2250" dirty="0" err="1">
                <a:solidFill>
                  <a:prstClr val="black"/>
                </a:solidFill>
                <a:latin typeface="Arial"/>
              </a:rPr>
              <a:t>from</a:t>
            </a:r>
            <a:r>
              <a:rPr lang="nl-BE" sz="2250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2250" dirty="0" err="1">
                <a:solidFill>
                  <a:prstClr val="black"/>
                </a:solidFill>
                <a:latin typeface="Arial"/>
              </a:rPr>
              <a:t>the</a:t>
            </a:r>
            <a:r>
              <a:rPr lang="nl-BE" sz="2250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2250" dirty="0" err="1">
                <a:solidFill>
                  <a:prstClr val="black"/>
                </a:solidFill>
                <a:latin typeface="Arial"/>
              </a:rPr>
              <a:t>bottom</a:t>
            </a:r>
            <a:r>
              <a:rPr lang="nl-BE" sz="2250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2250" dirty="0" err="1">
                <a:solidFill>
                  <a:prstClr val="black"/>
                </a:solidFill>
                <a:latin typeface="Arial"/>
              </a:rPr>
              <a:t>through</a:t>
            </a:r>
            <a:r>
              <a:rPr lang="nl-BE" sz="2250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2250" dirty="0" err="1">
                <a:solidFill>
                  <a:prstClr val="black"/>
                </a:solidFill>
                <a:latin typeface="Arial"/>
              </a:rPr>
              <a:t>settled</a:t>
            </a:r>
            <a:r>
              <a:rPr lang="nl-BE" sz="2250" dirty="0">
                <a:solidFill>
                  <a:prstClr val="black"/>
                </a:solidFill>
                <a:latin typeface="Arial"/>
              </a:rPr>
              <a:t> bed</a:t>
            </a:r>
          </a:p>
          <a:p>
            <a:pPr marL="401822" indent="-401822" defTabSz="914289">
              <a:lnSpc>
                <a:spcPct val="120000"/>
              </a:lnSpc>
              <a:buClr>
                <a:srgbClr val="92D050"/>
              </a:buClr>
              <a:buFont typeface="Courier New" panose="02070309020205020404" pitchFamily="49" charset="0"/>
              <a:buChar char="o"/>
            </a:pPr>
            <a:r>
              <a:rPr lang="nl-BE" sz="2250" dirty="0" err="1">
                <a:solidFill>
                  <a:prstClr val="black"/>
                </a:solidFill>
                <a:latin typeface="Arial"/>
              </a:rPr>
              <a:t>Organic</a:t>
            </a:r>
            <a:r>
              <a:rPr lang="nl-BE" sz="2250" dirty="0">
                <a:solidFill>
                  <a:prstClr val="black"/>
                </a:solidFill>
                <a:latin typeface="Arial"/>
              </a:rPr>
              <a:t> carbon taken up and </a:t>
            </a:r>
            <a:r>
              <a:rPr lang="nl-BE" sz="2250" dirty="0" err="1">
                <a:solidFill>
                  <a:prstClr val="black"/>
                </a:solidFill>
                <a:latin typeface="Arial"/>
              </a:rPr>
              <a:t>stored</a:t>
            </a:r>
            <a:endParaRPr lang="nl-BE" sz="2250" dirty="0">
              <a:solidFill>
                <a:prstClr val="black"/>
              </a:solidFill>
              <a:latin typeface="Arial"/>
            </a:endParaRPr>
          </a:p>
          <a:p>
            <a:pPr marL="401822" indent="-401822" defTabSz="914289">
              <a:lnSpc>
                <a:spcPct val="120000"/>
              </a:lnSpc>
              <a:buClr>
                <a:srgbClr val="92D050"/>
              </a:buClr>
              <a:buFont typeface="Courier New" panose="02070309020205020404" pitchFamily="49" charset="0"/>
              <a:buChar char="o"/>
            </a:pPr>
            <a:r>
              <a:rPr lang="nl-BE" sz="2250" dirty="0">
                <a:solidFill>
                  <a:prstClr val="black"/>
                </a:solidFill>
                <a:latin typeface="Arial"/>
              </a:rPr>
              <a:t>No aerobic </a:t>
            </a:r>
            <a:r>
              <a:rPr lang="nl-BE" sz="2250" dirty="0" err="1">
                <a:solidFill>
                  <a:prstClr val="black"/>
                </a:solidFill>
                <a:latin typeface="Arial"/>
              </a:rPr>
              <a:t>growth</a:t>
            </a:r>
            <a:endParaRPr lang="nl-BE" sz="2250" dirty="0">
              <a:solidFill>
                <a:prstClr val="black"/>
              </a:solidFill>
              <a:latin typeface="Arial"/>
            </a:endParaRPr>
          </a:p>
          <a:p>
            <a:pPr defTabSz="914289">
              <a:lnSpc>
                <a:spcPct val="120000"/>
              </a:lnSpc>
            </a:pPr>
            <a:endParaRPr lang="nl-BE" sz="2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7418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767"/>
    </mc:Choice>
    <mc:Fallback xmlns="">
      <p:transition spd="slow" advTm="15767"/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E83499-9637-3ECE-6917-33747E4085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41E659-F86F-584B-A364-D975BF034E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Fill</a:t>
            </a:r>
            <a:r>
              <a:rPr lang="nl-BE" dirty="0"/>
              <a:t> and draw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BC80D77B-12D7-80BF-1A1F-BF92B703825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052" r="15014" b="46400"/>
          <a:stretch/>
        </p:blipFill>
        <p:spPr>
          <a:xfrm>
            <a:off x="7608467" y="1247790"/>
            <a:ext cx="3131344" cy="2478866"/>
          </a:xfrm>
          <a:prstGeom prst="rect">
            <a:avLst/>
          </a:prstGeom>
        </p:spPr>
      </p:pic>
      <p:sp>
        <p:nvSpPr>
          <p:cNvPr id="3" name="Rechthoek 2">
            <a:extLst>
              <a:ext uri="{FF2B5EF4-FFF2-40B4-BE49-F238E27FC236}">
                <a16:creationId xmlns:a16="http://schemas.microsoft.com/office/drawing/2014/main" id="{23AE2D49-9CBF-F67E-89A4-239B127FDFEB}"/>
              </a:ext>
            </a:extLst>
          </p:cNvPr>
          <p:cNvSpPr/>
          <p:nvPr/>
        </p:nvSpPr>
        <p:spPr>
          <a:xfrm>
            <a:off x="9608716" y="2547937"/>
            <a:ext cx="1035844" cy="1452563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9"/>
            <a:endParaRPr lang="nl-BE">
              <a:solidFill>
                <a:prstClr val="black"/>
              </a:solidFill>
              <a:latin typeface="Arial"/>
            </a:endParaRPr>
          </a:p>
        </p:txBody>
      </p:sp>
      <p:sp>
        <p:nvSpPr>
          <p:cNvPr id="4" name="Tekstvak 5">
            <a:extLst>
              <a:ext uri="{FF2B5EF4-FFF2-40B4-BE49-F238E27FC236}">
                <a16:creationId xmlns:a16="http://schemas.microsoft.com/office/drawing/2014/main" id="{E49E833D-F575-E62B-A508-D9AB6AA12810}"/>
              </a:ext>
            </a:extLst>
          </p:cNvPr>
          <p:cNvSpPr txBox="1"/>
          <p:nvPr/>
        </p:nvSpPr>
        <p:spPr>
          <a:xfrm>
            <a:off x="584049" y="721599"/>
            <a:ext cx="10464247" cy="1831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defTabSz="914289">
              <a:lnSpc>
                <a:spcPct val="12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nl-BE" sz="2800" dirty="0">
                <a:solidFill>
                  <a:prstClr val="black"/>
                </a:solidFill>
                <a:latin typeface="Arial"/>
              </a:rPr>
              <a:t>Control</a:t>
            </a:r>
          </a:p>
          <a:p>
            <a:pPr marL="401822" indent="-401822" defTabSz="914289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nl-BE" sz="2400" dirty="0" err="1">
                <a:solidFill>
                  <a:srgbClr val="0064C8"/>
                </a:solidFill>
                <a:latin typeface="Arial"/>
              </a:rPr>
              <a:t>Cycle</a:t>
            </a:r>
            <a:r>
              <a:rPr lang="nl-BE" sz="2400" dirty="0">
                <a:solidFill>
                  <a:srgbClr val="0064C8"/>
                </a:solidFill>
                <a:latin typeface="Arial"/>
              </a:rPr>
              <a:t> </a:t>
            </a:r>
            <a:r>
              <a:rPr lang="nl-BE" sz="2400" dirty="0" err="1">
                <a:solidFill>
                  <a:srgbClr val="0064C8"/>
                </a:solidFill>
                <a:latin typeface="Arial"/>
              </a:rPr>
              <a:t>length</a:t>
            </a:r>
            <a:r>
              <a:rPr lang="nl-BE" sz="2400" dirty="0">
                <a:solidFill>
                  <a:srgbClr val="0064C8"/>
                </a:solidFill>
                <a:latin typeface="Arial"/>
              </a:rPr>
              <a:t>: </a:t>
            </a:r>
            <a:r>
              <a:rPr lang="nl-BE" sz="2400" dirty="0" err="1">
                <a:solidFill>
                  <a:prstClr val="black"/>
                </a:solidFill>
                <a:latin typeface="Arial"/>
              </a:rPr>
              <a:t>typically</a:t>
            </a:r>
            <a:r>
              <a:rPr lang="nl-BE" sz="2400" dirty="0">
                <a:solidFill>
                  <a:prstClr val="black"/>
                </a:solidFill>
                <a:latin typeface="Arial"/>
              </a:rPr>
              <a:t> 1h</a:t>
            </a:r>
          </a:p>
          <a:p>
            <a:pPr defTabSz="914289">
              <a:lnSpc>
                <a:spcPct val="120000"/>
              </a:lnSpc>
            </a:pPr>
            <a:r>
              <a:rPr lang="nl-BE" sz="2000" dirty="0">
                <a:solidFill>
                  <a:prstClr val="black"/>
                </a:solidFill>
                <a:latin typeface="Arial"/>
              </a:rPr>
              <a:t>               </a:t>
            </a:r>
            <a:r>
              <a:rPr lang="nl-BE" sz="2400" dirty="0" err="1">
                <a:solidFill>
                  <a:srgbClr val="0064C8"/>
                </a:solidFill>
              </a:rPr>
              <a:t>ensure</a:t>
            </a:r>
            <a:r>
              <a:rPr lang="nl-BE" sz="2400" dirty="0">
                <a:solidFill>
                  <a:srgbClr val="0064C8"/>
                </a:solidFill>
              </a:rPr>
              <a:t> </a:t>
            </a:r>
            <a:r>
              <a:rPr lang="nl-BE" sz="2400" dirty="0" err="1">
                <a:solidFill>
                  <a:srgbClr val="0064C8"/>
                </a:solidFill>
              </a:rPr>
              <a:t>enough</a:t>
            </a:r>
            <a:r>
              <a:rPr lang="nl-BE" sz="2400" dirty="0">
                <a:solidFill>
                  <a:srgbClr val="0064C8"/>
                </a:solidFill>
              </a:rPr>
              <a:t> </a:t>
            </a:r>
            <a:r>
              <a:rPr lang="nl-BE" sz="2400" dirty="0" err="1">
                <a:solidFill>
                  <a:srgbClr val="0064C8"/>
                </a:solidFill>
              </a:rPr>
              <a:t>rbCOD</a:t>
            </a:r>
            <a:r>
              <a:rPr lang="nl-BE" sz="2400" dirty="0">
                <a:solidFill>
                  <a:srgbClr val="0064C8"/>
                </a:solidFill>
              </a:rPr>
              <a:t> </a:t>
            </a:r>
            <a:r>
              <a:rPr lang="nl-BE" sz="2400" dirty="0" err="1">
                <a:solidFill>
                  <a:srgbClr val="0064C8"/>
                </a:solidFill>
              </a:rPr>
              <a:t>uptake</a:t>
            </a:r>
            <a:r>
              <a:rPr lang="nl-BE" sz="2400" dirty="0">
                <a:solidFill>
                  <a:srgbClr val="0064C8"/>
                </a:solidFill>
              </a:rPr>
              <a:t> </a:t>
            </a:r>
          </a:p>
          <a:p>
            <a:pPr defTabSz="914289">
              <a:lnSpc>
                <a:spcPct val="120000"/>
              </a:lnSpc>
            </a:pPr>
            <a:r>
              <a:rPr lang="nl-BE" sz="2000" dirty="0">
                <a:solidFill>
                  <a:prstClr val="black"/>
                </a:solidFill>
                <a:latin typeface="Arial"/>
              </a:rPr>
              <a:t>	  </a:t>
            </a:r>
            <a:r>
              <a:rPr lang="nl-BE" sz="2000" dirty="0" err="1">
                <a:solidFill>
                  <a:prstClr val="black"/>
                </a:solidFill>
                <a:latin typeface="Arial"/>
              </a:rPr>
              <a:t>dependent</a:t>
            </a:r>
            <a:r>
              <a:rPr lang="nl-BE" sz="2000" dirty="0">
                <a:solidFill>
                  <a:prstClr val="black"/>
                </a:solidFill>
                <a:latin typeface="Arial"/>
              </a:rPr>
              <a:t> on COD/P and BOD/COD; </a:t>
            </a:r>
          </a:p>
        </p:txBody>
      </p:sp>
    </p:spTree>
    <p:extLst>
      <p:ext uri="{BB962C8B-B14F-4D97-AF65-F5344CB8AC3E}">
        <p14:creationId xmlns:p14="http://schemas.microsoft.com/office/powerpoint/2010/main" val="624853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917"/>
    </mc:Choice>
    <mc:Fallback xmlns="">
      <p:transition spd="slow" advTm="18917"/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429DF3-582B-004F-8F4E-B2DEA630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E941869-59E7-859B-8B3A-0CED828589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Fill</a:t>
            </a:r>
            <a:r>
              <a:rPr lang="nl-BE" dirty="0"/>
              <a:t> and draw</a:t>
            </a:r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04E8F818-4820-527D-F4F2-655C785ED99C}"/>
              </a:ext>
            </a:extLst>
          </p:cNvPr>
          <p:cNvSpPr/>
          <p:nvPr/>
        </p:nvSpPr>
        <p:spPr>
          <a:xfrm>
            <a:off x="9608716" y="2547937"/>
            <a:ext cx="1035844" cy="1452563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9"/>
            <a:endParaRPr lang="nl-BE">
              <a:solidFill>
                <a:prstClr val="black"/>
              </a:solidFill>
              <a:latin typeface="Arial"/>
            </a:endParaRP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608447B4-EF47-D100-985C-5C9D9DC994E1}"/>
              </a:ext>
            </a:extLst>
          </p:cNvPr>
          <p:cNvSpPr txBox="1"/>
          <p:nvPr/>
        </p:nvSpPr>
        <p:spPr>
          <a:xfrm>
            <a:off x="584049" y="721599"/>
            <a:ext cx="10464247" cy="1831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defTabSz="914289">
              <a:lnSpc>
                <a:spcPct val="12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nl-BE" sz="2800" dirty="0">
                <a:solidFill>
                  <a:prstClr val="black"/>
                </a:solidFill>
                <a:latin typeface="Arial"/>
              </a:rPr>
              <a:t>Control</a:t>
            </a:r>
          </a:p>
          <a:p>
            <a:pPr marL="401822" indent="-401822" defTabSz="914289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nl-BE" sz="2400" dirty="0" err="1">
                <a:solidFill>
                  <a:srgbClr val="0064C8"/>
                </a:solidFill>
                <a:latin typeface="Arial"/>
              </a:rPr>
              <a:t>Cycle</a:t>
            </a:r>
            <a:r>
              <a:rPr lang="nl-BE" sz="2400" dirty="0">
                <a:solidFill>
                  <a:srgbClr val="0064C8"/>
                </a:solidFill>
                <a:latin typeface="Arial"/>
              </a:rPr>
              <a:t> </a:t>
            </a:r>
            <a:r>
              <a:rPr lang="nl-BE" sz="2400" dirty="0" err="1">
                <a:solidFill>
                  <a:srgbClr val="0064C8"/>
                </a:solidFill>
                <a:latin typeface="Arial"/>
              </a:rPr>
              <a:t>length</a:t>
            </a:r>
            <a:r>
              <a:rPr lang="nl-BE" sz="2400" dirty="0">
                <a:solidFill>
                  <a:srgbClr val="0064C8"/>
                </a:solidFill>
                <a:latin typeface="Arial"/>
              </a:rPr>
              <a:t>: </a:t>
            </a:r>
            <a:r>
              <a:rPr lang="nl-BE" sz="2400" dirty="0" err="1">
                <a:solidFill>
                  <a:prstClr val="black"/>
                </a:solidFill>
                <a:latin typeface="Arial"/>
              </a:rPr>
              <a:t>typically</a:t>
            </a:r>
            <a:r>
              <a:rPr lang="nl-BE" sz="2400" dirty="0">
                <a:solidFill>
                  <a:prstClr val="black"/>
                </a:solidFill>
                <a:latin typeface="Arial"/>
              </a:rPr>
              <a:t> 1h</a:t>
            </a:r>
          </a:p>
          <a:p>
            <a:pPr defTabSz="914289">
              <a:lnSpc>
                <a:spcPct val="120000"/>
              </a:lnSpc>
            </a:pPr>
            <a:r>
              <a:rPr lang="nl-BE" sz="2000" dirty="0">
                <a:solidFill>
                  <a:prstClr val="black"/>
                </a:solidFill>
                <a:latin typeface="Arial"/>
              </a:rPr>
              <a:t>               </a:t>
            </a:r>
            <a:r>
              <a:rPr lang="nl-BE" sz="2400" dirty="0" err="1">
                <a:solidFill>
                  <a:srgbClr val="0064C8"/>
                </a:solidFill>
              </a:rPr>
              <a:t>ensure</a:t>
            </a:r>
            <a:r>
              <a:rPr lang="nl-BE" sz="2400" dirty="0">
                <a:solidFill>
                  <a:srgbClr val="0064C8"/>
                </a:solidFill>
              </a:rPr>
              <a:t> </a:t>
            </a:r>
            <a:r>
              <a:rPr lang="nl-BE" sz="2400" dirty="0" err="1">
                <a:solidFill>
                  <a:srgbClr val="0064C8"/>
                </a:solidFill>
              </a:rPr>
              <a:t>enough</a:t>
            </a:r>
            <a:r>
              <a:rPr lang="nl-BE" sz="2400" dirty="0">
                <a:solidFill>
                  <a:srgbClr val="0064C8"/>
                </a:solidFill>
              </a:rPr>
              <a:t> </a:t>
            </a:r>
            <a:r>
              <a:rPr lang="nl-BE" sz="2400" dirty="0" err="1">
                <a:solidFill>
                  <a:srgbClr val="0064C8"/>
                </a:solidFill>
              </a:rPr>
              <a:t>rbCOD</a:t>
            </a:r>
            <a:r>
              <a:rPr lang="nl-BE" sz="2400" dirty="0">
                <a:solidFill>
                  <a:srgbClr val="0064C8"/>
                </a:solidFill>
              </a:rPr>
              <a:t> </a:t>
            </a:r>
            <a:r>
              <a:rPr lang="nl-BE" sz="2400" dirty="0" err="1">
                <a:solidFill>
                  <a:srgbClr val="0064C8"/>
                </a:solidFill>
              </a:rPr>
              <a:t>uptake</a:t>
            </a:r>
            <a:r>
              <a:rPr lang="nl-BE" sz="2400" dirty="0">
                <a:solidFill>
                  <a:srgbClr val="0064C8"/>
                </a:solidFill>
              </a:rPr>
              <a:t> </a:t>
            </a:r>
          </a:p>
          <a:p>
            <a:pPr defTabSz="914289">
              <a:lnSpc>
                <a:spcPct val="120000"/>
              </a:lnSpc>
            </a:pPr>
            <a:r>
              <a:rPr lang="nl-BE" sz="2000" dirty="0">
                <a:solidFill>
                  <a:prstClr val="black"/>
                </a:solidFill>
                <a:latin typeface="Arial"/>
              </a:rPr>
              <a:t>	  </a:t>
            </a:r>
            <a:r>
              <a:rPr lang="nl-BE" sz="2000" dirty="0" err="1">
                <a:solidFill>
                  <a:prstClr val="black"/>
                </a:solidFill>
                <a:latin typeface="Arial"/>
              </a:rPr>
              <a:t>dependent</a:t>
            </a:r>
            <a:r>
              <a:rPr lang="nl-BE" sz="2000" dirty="0">
                <a:solidFill>
                  <a:prstClr val="black"/>
                </a:solidFill>
                <a:latin typeface="Arial"/>
              </a:rPr>
              <a:t> on COD/P and BOD/COD; </a:t>
            </a:r>
          </a:p>
        </p:txBody>
      </p:sp>
      <p:sp>
        <p:nvSpPr>
          <p:cNvPr id="8" name="Tekstvak 5">
            <a:extLst>
              <a:ext uri="{FF2B5EF4-FFF2-40B4-BE49-F238E27FC236}">
                <a16:creationId xmlns:a16="http://schemas.microsoft.com/office/drawing/2014/main" id="{9ED147D2-A810-57B5-2C44-9E0A2FA0B792}"/>
              </a:ext>
            </a:extLst>
          </p:cNvPr>
          <p:cNvSpPr txBox="1"/>
          <p:nvPr/>
        </p:nvSpPr>
        <p:spPr>
          <a:xfrm>
            <a:off x="583713" y="2942258"/>
            <a:ext cx="10464247" cy="1240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1822" indent="-401822" defTabSz="914289">
              <a:lnSpc>
                <a:spcPct val="12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pt-BR" sz="2400" dirty="0">
                <a:solidFill>
                  <a:prstClr val="black"/>
                </a:solidFill>
              </a:rPr>
              <a:t>Maximum volume exchange ratio (VER)  = 65%</a:t>
            </a:r>
          </a:p>
          <a:p>
            <a:pPr defTabSz="914289">
              <a:lnSpc>
                <a:spcPct val="120000"/>
              </a:lnSpc>
            </a:pPr>
            <a:r>
              <a:rPr lang="nl-BE" sz="2000" dirty="0">
                <a:solidFill>
                  <a:prstClr val="black"/>
                </a:solidFill>
                <a:latin typeface="Arial"/>
              </a:rPr>
              <a:t> 	-</a:t>
            </a:r>
            <a:r>
              <a:rPr lang="nl-BE" sz="2000" dirty="0">
                <a:solidFill>
                  <a:prstClr val="black"/>
                </a:solidFill>
              </a:rPr>
              <a:t> </a:t>
            </a:r>
            <a:r>
              <a:rPr lang="nl-BE" sz="2000" dirty="0" err="1">
                <a:solidFill>
                  <a:prstClr val="black"/>
                </a:solidFill>
              </a:rPr>
              <a:t>to</a:t>
            </a:r>
            <a:r>
              <a:rPr lang="nl-BE" sz="2000" dirty="0">
                <a:solidFill>
                  <a:prstClr val="black"/>
                </a:solidFill>
              </a:rPr>
              <a:t> </a:t>
            </a:r>
            <a:r>
              <a:rPr lang="nl-BE" sz="2000" dirty="0" err="1">
                <a:solidFill>
                  <a:prstClr val="black"/>
                </a:solidFill>
              </a:rPr>
              <a:t>prevent</a:t>
            </a:r>
            <a:r>
              <a:rPr lang="nl-BE" sz="2000" dirty="0">
                <a:solidFill>
                  <a:prstClr val="black"/>
                </a:solidFill>
              </a:rPr>
              <a:t> </a:t>
            </a:r>
            <a:r>
              <a:rPr lang="nl-BE" sz="2000" dirty="0" err="1">
                <a:solidFill>
                  <a:prstClr val="black"/>
                </a:solidFill>
              </a:rPr>
              <a:t>influent</a:t>
            </a:r>
            <a:r>
              <a:rPr lang="nl-BE" sz="2000" dirty="0">
                <a:solidFill>
                  <a:prstClr val="black"/>
                </a:solidFill>
              </a:rPr>
              <a:t> </a:t>
            </a:r>
            <a:r>
              <a:rPr lang="nl-BE" sz="2000" dirty="0" err="1">
                <a:solidFill>
                  <a:prstClr val="black"/>
                </a:solidFill>
              </a:rPr>
              <a:t>being</a:t>
            </a:r>
            <a:r>
              <a:rPr lang="nl-BE" sz="2000" dirty="0">
                <a:solidFill>
                  <a:prstClr val="black"/>
                </a:solidFill>
              </a:rPr>
              <a:t> mixed </a:t>
            </a:r>
            <a:r>
              <a:rPr lang="nl-BE" sz="2000" dirty="0" err="1">
                <a:solidFill>
                  <a:prstClr val="black"/>
                </a:solidFill>
              </a:rPr>
              <a:t>with</a:t>
            </a:r>
            <a:r>
              <a:rPr lang="nl-BE" sz="2000" dirty="0">
                <a:solidFill>
                  <a:prstClr val="black"/>
                </a:solidFill>
              </a:rPr>
              <a:t> effluent </a:t>
            </a:r>
            <a:r>
              <a:rPr lang="nl-BE" sz="2000" dirty="0" err="1">
                <a:solidFill>
                  <a:prstClr val="black"/>
                </a:solidFill>
              </a:rPr>
              <a:t>during</a:t>
            </a:r>
            <a:r>
              <a:rPr lang="nl-BE" sz="2000" dirty="0">
                <a:solidFill>
                  <a:prstClr val="black"/>
                </a:solidFill>
              </a:rPr>
              <a:t> plug-flow </a:t>
            </a:r>
            <a:r>
              <a:rPr lang="nl-BE" sz="2000" dirty="0" err="1">
                <a:solidFill>
                  <a:prstClr val="black"/>
                </a:solidFill>
              </a:rPr>
              <a:t>feeding</a:t>
            </a:r>
            <a:endParaRPr lang="nl-BE" sz="2000" dirty="0">
              <a:solidFill>
                <a:prstClr val="black"/>
              </a:solidFill>
            </a:endParaRPr>
          </a:p>
          <a:p>
            <a:pPr defTabSz="914289">
              <a:lnSpc>
                <a:spcPct val="120000"/>
              </a:lnSpc>
            </a:pPr>
            <a:r>
              <a:rPr lang="nl-BE" sz="2000" dirty="0">
                <a:solidFill>
                  <a:prstClr val="black"/>
                </a:solidFill>
              </a:rPr>
              <a:t>             - </a:t>
            </a:r>
            <a:r>
              <a:rPr lang="nl-BE" sz="2000" dirty="0" err="1">
                <a:solidFill>
                  <a:prstClr val="black"/>
                </a:solidFill>
              </a:rPr>
              <a:t>to</a:t>
            </a:r>
            <a:r>
              <a:rPr lang="nl-BE" sz="2000" dirty="0">
                <a:solidFill>
                  <a:prstClr val="black"/>
                </a:solidFill>
              </a:rPr>
              <a:t> </a:t>
            </a:r>
            <a:r>
              <a:rPr lang="nl-BE" sz="2000" dirty="0" err="1">
                <a:solidFill>
                  <a:prstClr val="black"/>
                </a:solidFill>
              </a:rPr>
              <a:t>prevent</a:t>
            </a:r>
            <a:r>
              <a:rPr lang="nl-BE" sz="2000" dirty="0">
                <a:solidFill>
                  <a:prstClr val="black"/>
                </a:solidFill>
              </a:rPr>
              <a:t> </a:t>
            </a:r>
            <a:r>
              <a:rPr lang="nl-BE" sz="2000" dirty="0" err="1">
                <a:solidFill>
                  <a:prstClr val="black"/>
                </a:solidFill>
              </a:rPr>
              <a:t>sludge</a:t>
            </a:r>
            <a:r>
              <a:rPr lang="nl-BE" sz="2000" dirty="0">
                <a:solidFill>
                  <a:prstClr val="black"/>
                </a:solidFill>
              </a:rPr>
              <a:t> </a:t>
            </a:r>
            <a:r>
              <a:rPr lang="nl-BE" sz="2000" dirty="0" err="1">
                <a:solidFill>
                  <a:prstClr val="black"/>
                </a:solidFill>
              </a:rPr>
              <a:t>washout</a:t>
            </a:r>
            <a:endParaRPr lang="nl-BE" sz="2000" dirty="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F0CA24F-1116-D034-C38A-819B8D0867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625" y="500720"/>
            <a:ext cx="4152025" cy="2828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469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421"/>
    </mc:Choice>
    <mc:Fallback xmlns="">
      <p:transition spd="slow" advTm="30421"/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14F414-1AA5-CBE3-4967-49B6E4EAB9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D6F271-034D-7EAB-F39E-F958428D0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Fill</a:t>
            </a:r>
            <a:r>
              <a:rPr lang="nl-BE" dirty="0"/>
              <a:t> and draw</a:t>
            </a:r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391D92E6-67AD-BB8C-9691-A02D438E1ECC}"/>
              </a:ext>
            </a:extLst>
          </p:cNvPr>
          <p:cNvSpPr/>
          <p:nvPr/>
        </p:nvSpPr>
        <p:spPr>
          <a:xfrm>
            <a:off x="9608716" y="2547937"/>
            <a:ext cx="1035844" cy="1452563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9"/>
            <a:endParaRPr lang="nl-BE">
              <a:solidFill>
                <a:prstClr val="black"/>
              </a:solidFill>
              <a:latin typeface="Arial"/>
            </a:endParaRP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40D6EF3C-4B1B-7DEF-350B-482C1A4873CC}"/>
              </a:ext>
            </a:extLst>
          </p:cNvPr>
          <p:cNvSpPr txBox="1"/>
          <p:nvPr/>
        </p:nvSpPr>
        <p:spPr>
          <a:xfrm>
            <a:off x="584049" y="721599"/>
            <a:ext cx="10464247" cy="1831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1822" indent="-401822" defTabSz="914289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nl-BE" sz="2800" dirty="0">
                <a:solidFill>
                  <a:prstClr val="black"/>
                </a:solidFill>
                <a:latin typeface="Arial"/>
              </a:rPr>
              <a:t>Control</a:t>
            </a:r>
          </a:p>
          <a:p>
            <a:pPr marL="401822" indent="-401822" defTabSz="914289">
              <a:lnSpc>
                <a:spcPct val="120000"/>
              </a:lnSpc>
              <a:buFontTx/>
              <a:buChar char="-"/>
            </a:pPr>
            <a:r>
              <a:rPr lang="nl-BE" sz="2400" dirty="0" err="1">
                <a:solidFill>
                  <a:srgbClr val="0064C8"/>
                </a:solidFill>
                <a:latin typeface="Arial"/>
              </a:rPr>
              <a:t>Cycle</a:t>
            </a:r>
            <a:r>
              <a:rPr lang="nl-BE" sz="2400" dirty="0">
                <a:solidFill>
                  <a:srgbClr val="0064C8"/>
                </a:solidFill>
                <a:latin typeface="Arial"/>
              </a:rPr>
              <a:t> </a:t>
            </a:r>
            <a:r>
              <a:rPr lang="nl-BE" sz="2400" dirty="0" err="1">
                <a:solidFill>
                  <a:srgbClr val="0064C8"/>
                </a:solidFill>
                <a:latin typeface="Arial"/>
              </a:rPr>
              <a:t>length</a:t>
            </a:r>
            <a:r>
              <a:rPr lang="nl-BE" sz="2400" dirty="0">
                <a:solidFill>
                  <a:srgbClr val="0064C8"/>
                </a:solidFill>
                <a:latin typeface="Arial"/>
              </a:rPr>
              <a:t>: </a:t>
            </a:r>
            <a:r>
              <a:rPr lang="nl-BE" sz="2400" dirty="0" err="1">
                <a:solidFill>
                  <a:prstClr val="black"/>
                </a:solidFill>
                <a:latin typeface="Arial"/>
              </a:rPr>
              <a:t>typically</a:t>
            </a:r>
            <a:r>
              <a:rPr lang="nl-BE" sz="2400" dirty="0">
                <a:solidFill>
                  <a:prstClr val="black"/>
                </a:solidFill>
                <a:latin typeface="Arial"/>
              </a:rPr>
              <a:t> 1h</a:t>
            </a:r>
          </a:p>
          <a:p>
            <a:pPr defTabSz="914289">
              <a:lnSpc>
                <a:spcPct val="120000"/>
              </a:lnSpc>
            </a:pPr>
            <a:r>
              <a:rPr lang="nl-BE" sz="2000" dirty="0">
                <a:solidFill>
                  <a:prstClr val="black"/>
                </a:solidFill>
                <a:latin typeface="Arial"/>
              </a:rPr>
              <a:t>               </a:t>
            </a:r>
            <a:r>
              <a:rPr lang="nl-BE" sz="2400" dirty="0" err="1">
                <a:solidFill>
                  <a:srgbClr val="0064C8"/>
                </a:solidFill>
              </a:rPr>
              <a:t>ensure</a:t>
            </a:r>
            <a:r>
              <a:rPr lang="nl-BE" sz="2400" dirty="0">
                <a:solidFill>
                  <a:srgbClr val="0064C8"/>
                </a:solidFill>
              </a:rPr>
              <a:t> </a:t>
            </a:r>
            <a:r>
              <a:rPr lang="nl-BE" sz="2400" dirty="0" err="1">
                <a:solidFill>
                  <a:srgbClr val="0064C8"/>
                </a:solidFill>
              </a:rPr>
              <a:t>enough</a:t>
            </a:r>
            <a:r>
              <a:rPr lang="nl-BE" sz="2400" dirty="0">
                <a:solidFill>
                  <a:srgbClr val="0064C8"/>
                </a:solidFill>
              </a:rPr>
              <a:t> </a:t>
            </a:r>
            <a:r>
              <a:rPr lang="nl-BE" sz="2400" dirty="0" err="1">
                <a:solidFill>
                  <a:srgbClr val="0064C8"/>
                </a:solidFill>
              </a:rPr>
              <a:t>rbCOD</a:t>
            </a:r>
            <a:r>
              <a:rPr lang="nl-BE" sz="2400" dirty="0">
                <a:solidFill>
                  <a:srgbClr val="0064C8"/>
                </a:solidFill>
              </a:rPr>
              <a:t> </a:t>
            </a:r>
            <a:r>
              <a:rPr lang="nl-BE" sz="2400" dirty="0" err="1">
                <a:solidFill>
                  <a:srgbClr val="0064C8"/>
                </a:solidFill>
              </a:rPr>
              <a:t>uptake</a:t>
            </a:r>
            <a:r>
              <a:rPr lang="nl-BE" sz="2400" dirty="0">
                <a:solidFill>
                  <a:srgbClr val="0064C8"/>
                </a:solidFill>
              </a:rPr>
              <a:t> </a:t>
            </a:r>
          </a:p>
          <a:p>
            <a:pPr defTabSz="914289">
              <a:lnSpc>
                <a:spcPct val="120000"/>
              </a:lnSpc>
            </a:pPr>
            <a:r>
              <a:rPr lang="nl-BE" sz="2000" dirty="0">
                <a:solidFill>
                  <a:prstClr val="black"/>
                </a:solidFill>
                <a:latin typeface="Arial"/>
              </a:rPr>
              <a:t>	  </a:t>
            </a:r>
            <a:r>
              <a:rPr lang="nl-BE" sz="2000" dirty="0" err="1">
                <a:solidFill>
                  <a:prstClr val="black"/>
                </a:solidFill>
                <a:latin typeface="Arial"/>
              </a:rPr>
              <a:t>dependent</a:t>
            </a:r>
            <a:r>
              <a:rPr lang="nl-BE" sz="2000" dirty="0">
                <a:solidFill>
                  <a:prstClr val="black"/>
                </a:solidFill>
                <a:latin typeface="Arial"/>
              </a:rPr>
              <a:t> on COD/P and BOD/COD; </a:t>
            </a:r>
          </a:p>
        </p:txBody>
      </p:sp>
      <p:sp>
        <p:nvSpPr>
          <p:cNvPr id="8" name="Tekstvak 5">
            <a:extLst>
              <a:ext uri="{FF2B5EF4-FFF2-40B4-BE49-F238E27FC236}">
                <a16:creationId xmlns:a16="http://schemas.microsoft.com/office/drawing/2014/main" id="{D1CEDACE-1E95-7116-E6F4-E6B8531F2ABF}"/>
              </a:ext>
            </a:extLst>
          </p:cNvPr>
          <p:cNvSpPr txBox="1"/>
          <p:nvPr/>
        </p:nvSpPr>
        <p:spPr>
          <a:xfrm>
            <a:off x="583713" y="2942258"/>
            <a:ext cx="10464247" cy="1240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1822" indent="-401822" defTabSz="914289">
              <a:lnSpc>
                <a:spcPct val="120000"/>
              </a:lnSpc>
              <a:spcBef>
                <a:spcPts val="600"/>
              </a:spcBef>
              <a:buFontTx/>
              <a:buChar char="-"/>
            </a:pPr>
            <a:r>
              <a:rPr lang="pt-BR" sz="2400" dirty="0">
                <a:solidFill>
                  <a:prstClr val="black"/>
                </a:solidFill>
              </a:rPr>
              <a:t>Maximum volume exchange ratio (VER)  = 65%</a:t>
            </a:r>
          </a:p>
          <a:p>
            <a:pPr defTabSz="914289">
              <a:lnSpc>
                <a:spcPct val="120000"/>
              </a:lnSpc>
            </a:pPr>
            <a:r>
              <a:rPr lang="nl-BE" sz="2000" dirty="0">
                <a:solidFill>
                  <a:prstClr val="black"/>
                </a:solidFill>
                <a:latin typeface="Arial"/>
              </a:rPr>
              <a:t> 	-</a:t>
            </a:r>
            <a:r>
              <a:rPr lang="nl-BE" sz="2000" dirty="0">
                <a:solidFill>
                  <a:prstClr val="black"/>
                </a:solidFill>
              </a:rPr>
              <a:t> </a:t>
            </a:r>
            <a:r>
              <a:rPr lang="nl-BE" sz="2000" dirty="0" err="1">
                <a:solidFill>
                  <a:prstClr val="black"/>
                </a:solidFill>
              </a:rPr>
              <a:t>to</a:t>
            </a:r>
            <a:r>
              <a:rPr lang="nl-BE" sz="2000" dirty="0">
                <a:solidFill>
                  <a:prstClr val="black"/>
                </a:solidFill>
              </a:rPr>
              <a:t> </a:t>
            </a:r>
            <a:r>
              <a:rPr lang="nl-BE" sz="2000" dirty="0" err="1">
                <a:solidFill>
                  <a:prstClr val="black"/>
                </a:solidFill>
              </a:rPr>
              <a:t>prevent</a:t>
            </a:r>
            <a:r>
              <a:rPr lang="nl-BE" sz="2000" dirty="0">
                <a:solidFill>
                  <a:prstClr val="black"/>
                </a:solidFill>
              </a:rPr>
              <a:t> </a:t>
            </a:r>
            <a:r>
              <a:rPr lang="nl-BE" sz="2000" dirty="0" err="1">
                <a:solidFill>
                  <a:prstClr val="black"/>
                </a:solidFill>
              </a:rPr>
              <a:t>influent</a:t>
            </a:r>
            <a:r>
              <a:rPr lang="nl-BE" sz="2000" dirty="0">
                <a:solidFill>
                  <a:prstClr val="black"/>
                </a:solidFill>
              </a:rPr>
              <a:t> </a:t>
            </a:r>
            <a:r>
              <a:rPr lang="nl-BE" sz="2000" dirty="0" err="1">
                <a:solidFill>
                  <a:prstClr val="black"/>
                </a:solidFill>
              </a:rPr>
              <a:t>being</a:t>
            </a:r>
            <a:r>
              <a:rPr lang="nl-BE" sz="2000" dirty="0">
                <a:solidFill>
                  <a:prstClr val="black"/>
                </a:solidFill>
              </a:rPr>
              <a:t> mixed </a:t>
            </a:r>
            <a:r>
              <a:rPr lang="nl-BE" sz="2000" dirty="0" err="1">
                <a:solidFill>
                  <a:prstClr val="black"/>
                </a:solidFill>
              </a:rPr>
              <a:t>with</a:t>
            </a:r>
            <a:r>
              <a:rPr lang="nl-BE" sz="2000" dirty="0">
                <a:solidFill>
                  <a:prstClr val="black"/>
                </a:solidFill>
              </a:rPr>
              <a:t> effluent </a:t>
            </a:r>
            <a:r>
              <a:rPr lang="nl-BE" sz="2000" dirty="0" err="1">
                <a:solidFill>
                  <a:prstClr val="black"/>
                </a:solidFill>
              </a:rPr>
              <a:t>during</a:t>
            </a:r>
            <a:r>
              <a:rPr lang="nl-BE" sz="2000" dirty="0">
                <a:solidFill>
                  <a:prstClr val="black"/>
                </a:solidFill>
              </a:rPr>
              <a:t> plug-flow </a:t>
            </a:r>
            <a:r>
              <a:rPr lang="nl-BE" sz="2000" dirty="0" err="1">
                <a:solidFill>
                  <a:prstClr val="black"/>
                </a:solidFill>
              </a:rPr>
              <a:t>feeding</a:t>
            </a:r>
            <a:endParaRPr lang="nl-BE" sz="2000" dirty="0">
              <a:solidFill>
                <a:prstClr val="black"/>
              </a:solidFill>
            </a:endParaRPr>
          </a:p>
          <a:p>
            <a:pPr defTabSz="914289">
              <a:lnSpc>
                <a:spcPct val="120000"/>
              </a:lnSpc>
            </a:pPr>
            <a:r>
              <a:rPr lang="nl-BE" sz="2000" dirty="0">
                <a:solidFill>
                  <a:prstClr val="black"/>
                </a:solidFill>
              </a:rPr>
              <a:t>             - </a:t>
            </a:r>
            <a:r>
              <a:rPr lang="nl-BE" sz="2000" dirty="0" err="1">
                <a:solidFill>
                  <a:prstClr val="black"/>
                </a:solidFill>
              </a:rPr>
              <a:t>to</a:t>
            </a:r>
            <a:r>
              <a:rPr lang="nl-BE" sz="2000" dirty="0">
                <a:solidFill>
                  <a:prstClr val="black"/>
                </a:solidFill>
              </a:rPr>
              <a:t> </a:t>
            </a:r>
            <a:r>
              <a:rPr lang="nl-BE" sz="2000" dirty="0" err="1">
                <a:solidFill>
                  <a:prstClr val="black"/>
                </a:solidFill>
              </a:rPr>
              <a:t>prevent</a:t>
            </a:r>
            <a:r>
              <a:rPr lang="nl-BE" sz="2000" dirty="0">
                <a:solidFill>
                  <a:prstClr val="black"/>
                </a:solidFill>
              </a:rPr>
              <a:t> </a:t>
            </a:r>
            <a:r>
              <a:rPr lang="nl-BE" sz="2000" dirty="0" err="1">
                <a:solidFill>
                  <a:prstClr val="black"/>
                </a:solidFill>
              </a:rPr>
              <a:t>sludge</a:t>
            </a:r>
            <a:r>
              <a:rPr lang="nl-BE" sz="2000" dirty="0">
                <a:solidFill>
                  <a:prstClr val="black"/>
                </a:solidFill>
              </a:rPr>
              <a:t> </a:t>
            </a:r>
            <a:r>
              <a:rPr lang="nl-BE" sz="2000" dirty="0" err="1">
                <a:solidFill>
                  <a:prstClr val="black"/>
                </a:solidFill>
              </a:rPr>
              <a:t>washout</a:t>
            </a:r>
            <a:endParaRPr lang="nl-BE" sz="2000" dirty="0">
              <a:solidFill>
                <a:prstClr val="black"/>
              </a:solidFill>
              <a:latin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kstvak 5">
                <a:extLst>
                  <a:ext uri="{FF2B5EF4-FFF2-40B4-BE49-F238E27FC236}">
                    <a16:creationId xmlns:a16="http://schemas.microsoft.com/office/drawing/2014/main" id="{77656BEE-4F7E-6FAF-88DB-C52C99826E8B}"/>
                  </a:ext>
                </a:extLst>
              </p:cNvPr>
              <p:cNvSpPr txBox="1"/>
              <p:nvPr/>
            </p:nvSpPr>
            <p:spPr>
              <a:xfrm>
                <a:off x="583712" y="4523689"/>
                <a:ext cx="10464247" cy="11760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01822" indent="-401822" defTabSz="914289">
                  <a:lnSpc>
                    <a:spcPct val="120000"/>
                  </a:lnSpc>
                  <a:spcBef>
                    <a:spcPts val="600"/>
                  </a:spcBef>
                  <a:buFontTx/>
                  <a:buChar char="-"/>
                </a:pPr>
                <a:r>
                  <a:rPr lang="pt-BR" sz="2400" dirty="0">
                    <a:solidFill>
                      <a:prstClr val="black"/>
                    </a:solidFill>
                  </a:rPr>
                  <a:t>Maximum </a:t>
                </a:r>
                <a:r>
                  <a:rPr lang="en-GB" sz="2400" dirty="0" err="1">
                    <a:solidFill>
                      <a:prstClr val="black"/>
                    </a:solidFill>
                  </a:rPr>
                  <a:t>upflow</a:t>
                </a:r>
                <a:r>
                  <a:rPr lang="en-GB" sz="2400" dirty="0">
                    <a:solidFill>
                      <a:prstClr val="black"/>
                    </a:solidFill>
                  </a:rPr>
                  <a:t> velocity </a:t>
                </a:r>
                <a:r>
                  <a:rPr lang="en-GB" sz="2400" dirty="0" err="1">
                    <a:solidFill>
                      <a:prstClr val="black"/>
                    </a:solidFill>
                  </a:rPr>
                  <a:t>v</a:t>
                </a:r>
                <a:r>
                  <a:rPr lang="en-GB" sz="2400" baseline="-25000" dirty="0" err="1">
                    <a:solidFill>
                      <a:prstClr val="black"/>
                    </a:solidFill>
                  </a:rPr>
                  <a:t>upflow</a:t>
                </a:r>
                <a:r>
                  <a:rPr lang="nl-BE" sz="2400" dirty="0">
                    <a:solidFill>
                      <a:prstClr val="black"/>
                    </a:solidFill>
                  </a:rPr>
                  <a:t> = 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400" dirty="0">
                            <a:solidFill>
                              <a:prstClr val="black"/>
                            </a:solidFill>
                            <a:latin typeface="Times New Roman" panose="02020603050405020304" pitchFamily="18" charset="0"/>
                            <a:ea typeface="Calibri" panose="020F0502020204030204" pitchFamily="34" charset="0"/>
                          </a:rPr>
                          <m:t>Q</m:t>
                        </m:r>
                        <m:r>
                          <m:rPr>
                            <m:nor/>
                          </m:rPr>
                          <a:rPr lang="en-US" sz="2400" dirty="0">
                            <a:solidFill>
                              <a:prstClr val="black"/>
                            </a:solidFill>
                            <a:latin typeface="Times New Roman" panose="02020603050405020304" pitchFamily="18" charset="0"/>
                            <a:ea typeface="Calibri" panose="020F0502020204030204" pitchFamily="34" charset="0"/>
                          </a:rPr>
                          <m:t> </m:t>
                        </m:r>
                      </m:num>
                      <m:den>
                        <m:r>
                          <m:rPr>
                            <m:nor/>
                          </m:rPr>
                          <a:rPr lang="nl-BE" sz="2400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sz="2400" baseline="-25000" dirty="0">
                            <a:solidFill>
                              <a:prstClr val="black"/>
                            </a:solidFill>
                            <a:latin typeface="Times New Roman" panose="02020603050405020304" pitchFamily="18" charset="0"/>
                            <a:ea typeface="Calibri" panose="020F0502020204030204" pitchFamily="34" charset="0"/>
                          </a:rPr>
                          <m:t>reactor</m:t>
                        </m:r>
                      </m:den>
                    </m:f>
                  </m:oMath>
                </a14:m>
                <a:r>
                  <a:rPr lang="nl-BE" sz="2400" dirty="0">
                    <a:solidFill>
                      <a:prstClr val="black"/>
                    </a:solidFill>
                  </a:rPr>
                  <a:t> </a:t>
                </a:r>
                <a:r>
                  <a:rPr lang="en-GB" sz="2400" dirty="0">
                    <a:solidFill>
                      <a:prstClr val="black"/>
                    </a:solidFill>
                  </a:rPr>
                  <a:t>= 5 m/h </a:t>
                </a:r>
                <a:r>
                  <a:rPr lang="nl-BE" sz="2000" dirty="0">
                    <a:solidFill>
                      <a:prstClr val="black"/>
                    </a:solidFill>
                    <a:latin typeface="Arial"/>
                  </a:rPr>
                  <a:t> 	</a:t>
                </a:r>
                <a:endParaRPr lang="nl-BE" sz="2000" dirty="0">
                  <a:solidFill>
                    <a:prstClr val="black"/>
                  </a:solidFill>
                </a:endParaRPr>
              </a:p>
              <a:p>
                <a:pPr defTabSz="914289">
                  <a:lnSpc>
                    <a:spcPct val="120000"/>
                  </a:lnSpc>
                </a:pPr>
                <a:r>
                  <a:rPr lang="nl-BE" sz="2000" dirty="0">
                    <a:solidFill>
                      <a:prstClr val="black"/>
                    </a:solidFill>
                  </a:rPr>
                  <a:t>             - </a:t>
                </a:r>
                <a:r>
                  <a:rPr lang="nl-BE" sz="2000" dirty="0" err="1">
                    <a:solidFill>
                      <a:prstClr val="black"/>
                    </a:solidFill>
                  </a:rPr>
                  <a:t>to</a:t>
                </a:r>
                <a:r>
                  <a:rPr lang="nl-BE" sz="2000" dirty="0">
                    <a:solidFill>
                      <a:prstClr val="black"/>
                    </a:solidFill>
                  </a:rPr>
                  <a:t> </a:t>
                </a:r>
                <a:r>
                  <a:rPr lang="nl-BE" sz="2000" dirty="0" err="1">
                    <a:solidFill>
                      <a:prstClr val="black"/>
                    </a:solidFill>
                  </a:rPr>
                  <a:t>prevent</a:t>
                </a:r>
                <a:r>
                  <a:rPr lang="nl-BE" sz="2000" dirty="0">
                    <a:solidFill>
                      <a:prstClr val="black"/>
                    </a:solidFill>
                  </a:rPr>
                  <a:t> </a:t>
                </a:r>
                <a:r>
                  <a:rPr lang="nl-BE" sz="2000" dirty="0" err="1">
                    <a:solidFill>
                      <a:prstClr val="black"/>
                    </a:solidFill>
                  </a:rPr>
                  <a:t>sludge</a:t>
                </a:r>
                <a:r>
                  <a:rPr lang="nl-BE" sz="2000" dirty="0">
                    <a:solidFill>
                      <a:prstClr val="black"/>
                    </a:solidFill>
                  </a:rPr>
                  <a:t> </a:t>
                </a:r>
                <a:r>
                  <a:rPr lang="nl-BE" sz="2000" dirty="0" err="1">
                    <a:solidFill>
                      <a:prstClr val="black"/>
                    </a:solidFill>
                  </a:rPr>
                  <a:t>washout</a:t>
                </a:r>
                <a:endParaRPr lang="nl-BE" sz="2000" dirty="0">
                  <a:solidFill>
                    <a:prstClr val="black"/>
                  </a:solidFill>
                  <a:latin typeface="Arial"/>
                </a:endParaRPr>
              </a:p>
            </p:txBody>
          </p:sp>
        </mc:Choice>
        <mc:Fallback xmlns="">
          <p:sp>
            <p:nvSpPr>
              <p:cNvPr id="4" name="Tekstvak 5">
                <a:extLst>
                  <a:ext uri="{FF2B5EF4-FFF2-40B4-BE49-F238E27FC236}">
                    <a16:creationId xmlns:a16="http://schemas.microsoft.com/office/drawing/2014/main" id="{77656BEE-4F7E-6FAF-88DB-C52C99826E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3712" y="4523689"/>
                <a:ext cx="10464247" cy="1176028"/>
              </a:xfrm>
              <a:prstGeom prst="rect">
                <a:avLst/>
              </a:prstGeom>
              <a:blipFill>
                <a:blip r:embed="rId5"/>
                <a:stretch>
                  <a:fillRect l="-816" b="-5181"/>
                </a:stretch>
              </a:blipFill>
            </p:spPr>
            <p:txBody>
              <a:bodyPr/>
              <a:lstStyle/>
              <a:p>
                <a:r>
                  <a:rPr lang="en-B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51563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647"/>
    </mc:Choice>
    <mc:Fallback xmlns="">
      <p:transition spd="slow" advTm="24647"/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C8F0B0-29BA-9888-5DEF-0BCD636186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1509F8-F572-549D-0798-42681C1BEF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aeration</a:t>
            </a:r>
            <a:r>
              <a:rPr lang="nl-BE" dirty="0"/>
              <a:t>/</a:t>
            </a:r>
            <a:r>
              <a:rPr lang="nl-BE" dirty="0" err="1"/>
              <a:t>reaction</a:t>
            </a:r>
            <a:r>
              <a:rPr lang="nl-BE" dirty="0"/>
              <a:t> </a:t>
            </a:r>
            <a:r>
              <a:rPr lang="nl-BE" dirty="0" err="1"/>
              <a:t>phase</a:t>
            </a:r>
            <a:endParaRPr lang="nl-BE" dirty="0"/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6E03BC17-DA20-FD3F-968B-06E055329154}"/>
              </a:ext>
            </a:extLst>
          </p:cNvPr>
          <p:cNvSpPr/>
          <p:nvPr/>
        </p:nvSpPr>
        <p:spPr>
          <a:xfrm>
            <a:off x="9608716" y="2547937"/>
            <a:ext cx="1035844" cy="1452563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9"/>
            <a:endParaRPr lang="nl-BE">
              <a:solidFill>
                <a:prstClr val="black"/>
              </a:solidFill>
              <a:latin typeface="Arial"/>
            </a:endParaRPr>
          </a:p>
        </p:txBody>
      </p:sp>
      <p:pic>
        <p:nvPicPr>
          <p:cNvPr id="4" name="Afbeelding 4">
            <a:extLst>
              <a:ext uri="{FF2B5EF4-FFF2-40B4-BE49-F238E27FC236}">
                <a16:creationId xmlns:a16="http://schemas.microsoft.com/office/drawing/2014/main" id="{F3004347-947F-5925-3140-9AA3F8E5858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9217" t="49739"/>
          <a:stretch/>
        </p:blipFill>
        <p:spPr>
          <a:xfrm>
            <a:off x="8179966" y="1069865"/>
            <a:ext cx="2524124" cy="2707599"/>
          </a:xfrm>
          <a:prstGeom prst="rect">
            <a:avLst/>
          </a:prstGeom>
        </p:spPr>
      </p:pic>
      <p:sp>
        <p:nvSpPr>
          <p:cNvPr id="7" name="Tekstvak 5">
            <a:extLst>
              <a:ext uri="{FF2B5EF4-FFF2-40B4-BE49-F238E27FC236}">
                <a16:creationId xmlns:a16="http://schemas.microsoft.com/office/drawing/2014/main" id="{209B0045-89A1-AE9D-0957-131F8CAB639E}"/>
              </a:ext>
            </a:extLst>
          </p:cNvPr>
          <p:cNvSpPr txBox="1"/>
          <p:nvPr/>
        </p:nvSpPr>
        <p:spPr>
          <a:xfrm>
            <a:off x="690935" y="1069865"/>
            <a:ext cx="2316660" cy="14022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 defTabSz="914289">
              <a:lnSpc>
                <a:spcPct val="12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nl-BE" sz="2531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2800" dirty="0" err="1">
                <a:solidFill>
                  <a:prstClr val="black"/>
                </a:solidFill>
                <a:latin typeface="Arial"/>
              </a:rPr>
              <a:t>Operation</a:t>
            </a:r>
          </a:p>
          <a:p>
            <a:pPr marL="401822" indent="-401822" defTabSz="914289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nl-BE" sz="2250" dirty="0" err="1">
                <a:solidFill>
                  <a:prstClr val="black"/>
                </a:solidFill>
                <a:latin typeface="Arial"/>
              </a:rPr>
              <a:t>Aerated</a:t>
            </a:r>
            <a:r>
              <a:rPr lang="nl-BE" sz="2250" dirty="0">
                <a:solidFill>
                  <a:prstClr val="black"/>
                </a:solidFill>
                <a:latin typeface="Arial"/>
              </a:rPr>
              <a:t> </a:t>
            </a:r>
          </a:p>
          <a:p>
            <a:pPr defTabSz="914289">
              <a:lnSpc>
                <a:spcPct val="120000"/>
              </a:lnSpc>
            </a:pPr>
            <a:endParaRPr lang="nl-BE" sz="225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2041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65"/>
    </mc:Choice>
    <mc:Fallback xmlns="">
      <p:transition spd="slow" advTm="4465"/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7DD76E6-1B3B-4E0B-893E-F45E46DA5E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Reaction</a:t>
            </a:r>
            <a:r>
              <a:rPr lang="nl-BE" dirty="0"/>
              <a:t> </a:t>
            </a:r>
            <a:r>
              <a:rPr lang="nl-BE" dirty="0" err="1"/>
              <a:t>phase</a:t>
            </a:r>
            <a:endParaRPr lang="nl-BE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481812FD-AF8F-43B8-8F4F-9CFE398362F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9217" t="49739"/>
          <a:stretch/>
        </p:blipFill>
        <p:spPr>
          <a:xfrm>
            <a:off x="8179966" y="1069865"/>
            <a:ext cx="2524124" cy="2707599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C93F2283-180B-4FF4-9CAF-36F75B28277C}"/>
              </a:ext>
            </a:extLst>
          </p:cNvPr>
          <p:cNvSpPr txBox="1"/>
          <p:nvPr/>
        </p:nvSpPr>
        <p:spPr>
          <a:xfrm>
            <a:off x="690935" y="1069865"/>
            <a:ext cx="6489597" cy="22332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 defTabSz="914289">
              <a:lnSpc>
                <a:spcPct val="12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nl-BE" sz="2800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2800" dirty="0" err="1">
                <a:solidFill>
                  <a:prstClr val="black"/>
                </a:solidFill>
                <a:latin typeface="Arial"/>
              </a:rPr>
              <a:t>Operation</a:t>
            </a:r>
            <a:endParaRPr lang="nl-BE" sz="2800" dirty="0">
              <a:solidFill>
                <a:prstClr val="black"/>
              </a:solidFill>
              <a:latin typeface="Arial"/>
            </a:endParaRPr>
          </a:p>
          <a:p>
            <a:pPr marL="401822" indent="-401822" defTabSz="914289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nl-BE" sz="2250" dirty="0" err="1">
                <a:solidFill>
                  <a:prstClr val="black"/>
                </a:solidFill>
                <a:latin typeface="Arial"/>
              </a:rPr>
              <a:t>Aerated</a:t>
            </a:r>
            <a:r>
              <a:rPr lang="nl-BE" sz="2250" dirty="0">
                <a:solidFill>
                  <a:prstClr val="black"/>
                </a:solidFill>
                <a:latin typeface="Arial"/>
              </a:rPr>
              <a:t> </a:t>
            </a:r>
          </a:p>
          <a:p>
            <a:pPr marL="401822" indent="-401822" defTabSz="914289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nl-BE" sz="2250" dirty="0">
                <a:solidFill>
                  <a:prstClr val="black"/>
                </a:solidFill>
                <a:latin typeface="Arial"/>
              </a:rPr>
              <a:t>(</a:t>
            </a:r>
            <a:r>
              <a:rPr lang="nl-BE" sz="2250" dirty="0" err="1">
                <a:solidFill>
                  <a:prstClr val="black"/>
                </a:solidFill>
                <a:latin typeface="Arial"/>
              </a:rPr>
              <a:t>almost</a:t>
            </a:r>
            <a:r>
              <a:rPr lang="nl-BE" sz="2250" dirty="0">
                <a:solidFill>
                  <a:prstClr val="black"/>
                </a:solidFill>
                <a:latin typeface="Arial"/>
              </a:rPr>
              <a:t>) no </a:t>
            </a:r>
            <a:r>
              <a:rPr lang="nl-BE" sz="2250" dirty="0" err="1">
                <a:solidFill>
                  <a:prstClr val="black"/>
                </a:solidFill>
                <a:latin typeface="Arial"/>
              </a:rPr>
              <a:t>rbCOD</a:t>
            </a:r>
            <a:r>
              <a:rPr lang="nl-BE" sz="2250" dirty="0">
                <a:solidFill>
                  <a:prstClr val="black"/>
                </a:solidFill>
                <a:latin typeface="Arial"/>
              </a:rPr>
              <a:t> in liquid</a:t>
            </a:r>
          </a:p>
          <a:p>
            <a:pPr marL="401822" indent="-401822" defTabSz="914289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nl-BE" sz="2250" dirty="0">
                <a:solidFill>
                  <a:prstClr val="black"/>
                </a:solidFill>
                <a:latin typeface="Arial"/>
              </a:rPr>
              <a:t>Slow </a:t>
            </a:r>
            <a:r>
              <a:rPr lang="nl-BE" sz="2250" dirty="0" err="1">
                <a:solidFill>
                  <a:prstClr val="black"/>
                </a:solidFill>
                <a:latin typeface="Arial"/>
              </a:rPr>
              <a:t>growth</a:t>
            </a:r>
            <a:r>
              <a:rPr lang="nl-BE" sz="2250" dirty="0">
                <a:solidFill>
                  <a:prstClr val="black"/>
                </a:solidFill>
                <a:latin typeface="Arial"/>
              </a:rPr>
              <a:t> on </a:t>
            </a:r>
            <a:r>
              <a:rPr lang="nl-BE" sz="2250" dirty="0" err="1">
                <a:solidFill>
                  <a:prstClr val="black"/>
                </a:solidFill>
                <a:latin typeface="Arial"/>
              </a:rPr>
              <a:t>intracellular</a:t>
            </a:r>
            <a:r>
              <a:rPr lang="nl-BE" sz="2250" dirty="0">
                <a:solidFill>
                  <a:prstClr val="black"/>
                </a:solidFill>
                <a:latin typeface="Arial"/>
              </a:rPr>
              <a:t> storage </a:t>
            </a:r>
            <a:r>
              <a:rPr lang="nl-BE" sz="2250" dirty="0" err="1">
                <a:solidFill>
                  <a:prstClr val="black"/>
                </a:solidFill>
                <a:latin typeface="Arial"/>
              </a:rPr>
              <a:t>polymers</a:t>
            </a:r>
            <a:endParaRPr lang="nl-BE" sz="2250" dirty="0">
              <a:solidFill>
                <a:prstClr val="black"/>
              </a:solidFill>
              <a:latin typeface="Arial"/>
            </a:endParaRPr>
          </a:p>
          <a:p>
            <a:pPr marL="401822" indent="-401822" defTabSz="914289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nl-BE" sz="2250" dirty="0" err="1">
                <a:solidFill>
                  <a:prstClr val="black"/>
                </a:solidFill>
                <a:latin typeface="Arial"/>
              </a:rPr>
              <a:t>Simultaneous</a:t>
            </a:r>
            <a:r>
              <a:rPr lang="nl-BE" sz="2250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2250" dirty="0" err="1">
                <a:solidFill>
                  <a:prstClr val="black"/>
                </a:solidFill>
                <a:latin typeface="Arial"/>
              </a:rPr>
              <a:t>removal</a:t>
            </a:r>
            <a:r>
              <a:rPr lang="nl-BE" sz="2250" dirty="0">
                <a:solidFill>
                  <a:prstClr val="black"/>
                </a:solidFill>
                <a:latin typeface="Arial"/>
              </a:rPr>
              <a:t> or </a:t>
            </a:r>
            <a:r>
              <a:rPr lang="nl-BE" sz="2250" dirty="0" err="1">
                <a:solidFill>
                  <a:prstClr val="black"/>
                </a:solidFill>
                <a:latin typeface="Arial"/>
              </a:rPr>
              <a:t>organic</a:t>
            </a:r>
            <a:r>
              <a:rPr lang="nl-BE" sz="2250" dirty="0">
                <a:solidFill>
                  <a:prstClr val="black"/>
                </a:solidFill>
                <a:latin typeface="Arial"/>
              </a:rPr>
              <a:t> carbon, N, P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3243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721"/>
    </mc:Choice>
    <mc:Fallback xmlns="">
      <p:transition spd="slow" advTm="19721"/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9D6AD7-AB58-DBB2-8412-778688FB4E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20E60D4-3FE7-E3E8-DA86-7954108AF2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Reaction</a:t>
            </a:r>
            <a:r>
              <a:rPr lang="nl-BE" dirty="0"/>
              <a:t> </a:t>
            </a:r>
            <a:r>
              <a:rPr lang="nl-BE" dirty="0" err="1"/>
              <a:t>phase</a:t>
            </a:r>
            <a:endParaRPr lang="nl-BE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C5A7EEB7-D173-2548-066A-28E3B2CE6C3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9217" t="49739"/>
          <a:stretch/>
        </p:blipFill>
        <p:spPr>
          <a:xfrm>
            <a:off x="8179966" y="1069865"/>
            <a:ext cx="2524124" cy="2707599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72488092-992B-B04F-870A-4573808ADA7D}"/>
              </a:ext>
            </a:extLst>
          </p:cNvPr>
          <p:cNvSpPr txBox="1"/>
          <p:nvPr/>
        </p:nvSpPr>
        <p:spPr>
          <a:xfrm>
            <a:off x="690935" y="981639"/>
            <a:ext cx="11042776" cy="13802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defTabSz="914289">
              <a:lnSpc>
                <a:spcPct val="12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nl-BE" sz="2531" dirty="0">
                <a:solidFill>
                  <a:prstClr val="black"/>
                </a:solidFill>
                <a:latin typeface="Arial"/>
              </a:rPr>
              <a:t>Control</a:t>
            </a:r>
          </a:p>
          <a:p>
            <a:pPr marL="342900" indent="-342900" defTabSz="914289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nl-BE" sz="2400" dirty="0" err="1">
                <a:solidFill>
                  <a:prstClr val="black"/>
                </a:solidFill>
                <a:latin typeface="Arial"/>
              </a:rPr>
              <a:t>Length</a:t>
            </a:r>
            <a:r>
              <a:rPr lang="nl-BE" sz="2400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2400" dirty="0" err="1">
                <a:solidFill>
                  <a:prstClr val="black"/>
                </a:solidFill>
                <a:latin typeface="Arial"/>
              </a:rPr>
              <a:t>aeration</a:t>
            </a:r>
            <a:r>
              <a:rPr lang="nl-BE" sz="2400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2400" dirty="0" err="1">
                <a:solidFill>
                  <a:prstClr val="black"/>
                </a:solidFill>
                <a:latin typeface="Arial"/>
              </a:rPr>
              <a:t>phase</a:t>
            </a:r>
            <a:r>
              <a:rPr lang="nl-BE" sz="2400" dirty="0">
                <a:solidFill>
                  <a:prstClr val="black"/>
                </a:solidFill>
                <a:latin typeface="Arial"/>
              </a:rPr>
              <a:t>: </a:t>
            </a:r>
          </a:p>
          <a:p>
            <a:pPr defTabSz="914289">
              <a:lnSpc>
                <a:spcPct val="120000"/>
              </a:lnSpc>
            </a:pPr>
            <a:r>
              <a:rPr lang="nl-BE" sz="2250" dirty="0">
                <a:solidFill>
                  <a:prstClr val="black"/>
                </a:solidFill>
                <a:latin typeface="Arial"/>
              </a:rPr>
              <a:t>     </a:t>
            </a:r>
            <a:r>
              <a:rPr lang="nl-BE" sz="2000" dirty="0" err="1">
                <a:solidFill>
                  <a:prstClr val="black"/>
                </a:solidFill>
                <a:latin typeface="Arial"/>
              </a:rPr>
              <a:t>to</a:t>
            </a:r>
            <a:r>
              <a:rPr lang="nl-BE" sz="2000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2000" dirty="0" err="1">
                <a:solidFill>
                  <a:prstClr val="black"/>
                </a:solidFill>
                <a:latin typeface="Arial"/>
              </a:rPr>
              <a:t>allow</a:t>
            </a:r>
            <a:r>
              <a:rPr lang="nl-BE" sz="2000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2000" dirty="0" err="1">
                <a:solidFill>
                  <a:prstClr val="black"/>
                </a:solidFill>
                <a:latin typeface="Arial"/>
              </a:rPr>
              <a:t>nitrification</a:t>
            </a:r>
            <a:r>
              <a:rPr lang="nl-BE" sz="2000" dirty="0">
                <a:solidFill>
                  <a:prstClr val="black"/>
                </a:solidFill>
                <a:latin typeface="Arial"/>
              </a:rPr>
              <a:t> + </a:t>
            </a:r>
            <a:r>
              <a:rPr lang="nl-BE" sz="2000" dirty="0" err="1">
                <a:solidFill>
                  <a:prstClr val="black"/>
                </a:solidFill>
                <a:latin typeface="Arial"/>
              </a:rPr>
              <a:t>phosphate</a:t>
            </a:r>
            <a:r>
              <a:rPr lang="nl-BE" sz="2000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2000" dirty="0" err="1">
                <a:solidFill>
                  <a:prstClr val="black"/>
                </a:solidFill>
                <a:latin typeface="Arial"/>
              </a:rPr>
              <a:t>uptake</a:t>
            </a:r>
            <a:endParaRPr lang="nl-BE" sz="20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66851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088"/>
    </mc:Choice>
    <mc:Fallback xmlns="">
      <p:transition spd="slow" advTm="18088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05CB2-A0F6-4B2D-17FE-AFF0CC997B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B1FDAE5-6027-1312-3C95-F2C400710C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aerobic </a:t>
            </a:r>
            <a:r>
              <a:rPr lang="nl-BE" dirty="0" err="1"/>
              <a:t>granular</a:t>
            </a:r>
            <a:r>
              <a:rPr lang="nl-BE" dirty="0"/>
              <a:t> </a:t>
            </a:r>
            <a:r>
              <a:rPr lang="nl-BE" dirty="0" err="1"/>
              <a:t>sludge</a:t>
            </a:r>
            <a:r>
              <a:rPr lang="nl-BE" dirty="0"/>
              <a:t> - </a:t>
            </a:r>
            <a:r>
              <a:rPr lang="nl-BE" dirty="0" err="1"/>
              <a:t>definition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5DCF6C6-B240-85AF-C732-F144541708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726" y="839787"/>
            <a:ext cx="11604274" cy="4708125"/>
          </a:xfrm>
        </p:spPr>
        <p:txBody>
          <a:bodyPr>
            <a:normAutofit/>
          </a:bodyPr>
          <a:lstStyle/>
          <a:p>
            <a:pPr marL="60748" indent="0">
              <a:buNone/>
            </a:pPr>
            <a:endParaRPr lang="en-US" sz="2400" dirty="0"/>
          </a:p>
          <a:p>
            <a:pPr marL="60748" indent="0">
              <a:buNone/>
            </a:pPr>
            <a:r>
              <a:rPr lang="en-US" sz="2400" dirty="0"/>
              <a:t>‘Aggregates of microbial origin, which </a:t>
            </a:r>
            <a:r>
              <a:rPr lang="en-US" sz="2400" b="1" dirty="0">
                <a:solidFill>
                  <a:srgbClr val="0064C8"/>
                </a:solidFill>
              </a:rPr>
              <a:t>do not coagulate </a:t>
            </a:r>
          </a:p>
          <a:p>
            <a:pPr marL="60748" indent="0">
              <a:buNone/>
            </a:pPr>
            <a:r>
              <a:rPr lang="en-US" sz="2400" dirty="0"/>
              <a:t>under reduced hydrodynamic shear</a:t>
            </a:r>
          </a:p>
          <a:p>
            <a:pPr marL="60748" indent="0">
              <a:buNone/>
            </a:pPr>
            <a:r>
              <a:rPr lang="en-US" sz="2400" dirty="0"/>
              <a:t>and which </a:t>
            </a:r>
            <a:r>
              <a:rPr lang="en-US" sz="2400" dirty="0">
                <a:solidFill>
                  <a:srgbClr val="0064C8"/>
                </a:solidFill>
              </a:rPr>
              <a:t>settle significantly faster </a:t>
            </a:r>
            <a:r>
              <a:rPr lang="en-US" sz="2400" dirty="0"/>
              <a:t>than activated sludge flocs’</a:t>
            </a:r>
          </a:p>
          <a:p>
            <a:pPr marL="60748" indent="0">
              <a:buNone/>
            </a:pPr>
            <a:endParaRPr lang="en-US" sz="2400" dirty="0"/>
          </a:p>
          <a:p>
            <a:pPr marL="60748" indent="0">
              <a:buNone/>
            </a:pPr>
            <a:endParaRPr lang="en-US" sz="2531" dirty="0"/>
          </a:p>
          <a:p>
            <a:pPr marL="60748" indent="0">
              <a:buNone/>
            </a:pPr>
            <a:endParaRPr lang="nl-BE" dirty="0"/>
          </a:p>
        </p:txBody>
      </p:sp>
      <p:pic>
        <p:nvPicPr>
          <p:cNvPr id="6" name="Picture 5" descr="120603r1_kl7,5">
            <a:extLst>
              <a:ext uri="{FF2B5EF4-FFF2-40B4-BE49-F238E27FC236}">
                <a16:creationId xmlns:a16="http://schemas.microsoft.com/office/drawing/2014/main" id="{447C89EE-73EB-7A87-20D2-9EB3F673CA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2686" y="2886351"/>
            <a:ext cx="4170068" cy="3253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jdelijke aanduiding voor inhoud 2">
            <a:extLst>
              <a:ext uri="{FF2B5EF4-FFF2-40B4-BE49-F238E27FC236}">
                <a16:creationId xmlns:a16="http://schemas.microsoft.com/office/drawing/2014/main" id="{B2C19138-41C0-D9E6-7813-7789D268DC37}"/>
              </a:ext>
            </a:extLst>
          </p:cNvPr>
          <p:cNvSpPr txBox="1">
            <a:spLocks/>
          </p:cNvSpPr>
          <p:nvPr/>
        </p:nvSpPr>
        <p:spPr>
          <a:xfrm>
            <a:off x="587726" y="3684588"/>
            <a:ext cx="5696960" cy="15115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ü"/>
            </a:pPr>
            <a:r>
              <a:rPr lang="en-US" sz="2400" dirty="0"/>
              <a:t> Diameter &gt; 0.2 mm</a:t>
            </a:r>
            <a:br>
              <a:rPr lang="en-US" sz="2400" dirty="0"/>
            </a:br>
            <a:endParaRPr lang="nl-BE" sz="2400" dirty="0"/>
          </a:p>
        </p:txBody>
      </p:sp>
    </p:spTree>
    <p:extLst>
      <p:ext uri="{BB962C8B-B14F-4D97-AF65-F5344CB8AC3E}">
        <p14:creationId xmlns:p14="http://schemas.microsoft.com/office/powerpoint/2010/main" val="795371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589"/>
    </mc:Choice>
    <mc:Fallback xmlns="">
      <p:transition spd="slow" advTm="14589"/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6D206F-03E1-3741-7204-E2732DFA7F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8866672-9496-78FF-3F41-EE064F2DF7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Reaction</a:t>
            </a:r>
            <a:r>
              <a:rPr lang="nl-BE" dirty="0"/>
              <a:t> </a:t>
            </a:r>
            <a:r>
              <a:rPr lang="nl-BE" dirty="0" err="1"/>
              <a:t>phase</a:t>
            </a:r>
            <a:endParaRPr lang="nl-BE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1C9D13AE-4064-9311-0C5F-99B955CCA39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9217" t="49739"/>
          <a:stretch/>
        </p:blipFill>
        <p:spPr>
          <a:xfrm>
            <a:off x="8179966" y="1069865"/>
            <a:ext cx="2524124" cy="2707599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FA8ACB01-D534-4AE7-F28D-3130E5E89F9B}"/>
              </a:ext>
            </a:extLst>
          </p:cNvPr>
          <p:cNvSpPr txBox="1"/>
          <p:nvPr/>
        </p:nvSpPr>
        <p:spPr>
          <a:xfrm>
            <a:off x="690935" y="981639"/>
            <a:ext cx="11042776" cy="2273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defTabSz="914289">
              <a:lnSpc>
                <a:spcPct val="12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nl-BE" sz="2531" dirty="0">
                <a:solidFill>
                  <a:prstClr val="black"/>
                </a:solidFill>
                <a:latin typeface="Arial"/>
              </a:rPr>
              <a:t>Control</a:t>
            </a:r>
          </a:p>
          <a:p>
            <a:pPr marL="342900" indent="-342900" defTabSz="914289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nl-BE" sz="2400" dirty="0" err="1">
                <a:solidFill>
                  <a:prstClr val="black"/>
                </a:solidFill>
                <a:latin typeface="Arial"/>
              </a:rPr>
              <a:t>Length</a:t>
            </a:r>
            <a:r>
              <a:rPr lang="nl-BE" sz="2400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2400" dirty="0" err="1">
                <a:solidFill>
                  <a:prstClr val="black"/>
                </a:solidFill>
                <a:latin typeface="Arial"/>
              </a:rPr>
              <a:t>aeration</a:t>
            </a:r>
            <a:r>
              <a:rPr lang="nl-BE" sz="2400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2400" dirty="0" err="1">
                <a:solidFill>
                  <a:prstClr val="black"/>
                </a:solidFill>
                <a:latin typeface="Arial"/>
              </a:rPr>
              <a:t>phase</a:t>
            </a:r>
            <a:r>
              <a:rPr lang="nl-BE" sz="2400" dirty="0">
                <a:solidFill>
                  <a:prstClr val="black"/>
                </a:solidFill>
                <a:latin typeface="Arial"/>
              </a:rPr>
              <a:t>: </a:t>
            </a:r>
          </a:p>
          <a:p>
            <a:pPr defTabSz="914289">
              <a:lnSpc>
                <a:spcPct val="120000"/>
              </a:lnSpc>
            </a:pPr>
            <a:r>
              <a:rPr lang="nl-BE" sz="2250" dirty="0">
                <a:solidFill>
                  <a:prstClr val="black"/>
                </a:solidFill>
                <a:latin typeface="Arial"/>
              </a:rPr>
              <a:t>     </a:t>
            </a:r>
            <a:r>
              <a:rPr lang="nl-BE" sz="2000" dirty="0" err="1">
                <a:solidFill>
                  <a:prstClr val="black"/>
                </a:solidFill>
                <a:latin typeface="Arial"/>
              </a:rPr>
              <a:t>to</a:t>
            </a:r>
            <a:r>
              <a:rPr lang="nl-BE" sz="2000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2000" dirty="0" err="1">
                <a:solidFill>
                  <a:prstClr val="black"/>
                </a:solidFill>
                <a:latin typeface="Arial"/>
              </a:rPr>
              <a:t>allow</a:t>
            </a:r>
            <a:r>
              <a:rPr lang="nl-BE" sz="2000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2000" dirty="0" err="1">
                <a:solidFill>
                  <a:prstClr val="black"/>
                </a:solidFill>
                <a:latin typeface="Arial"/>
              </a:rPr>
              <a:t>nitrification</a:t>
            </a:r>
            <a:r>
              <a:rPr lang="nl-BE" sz="2000" dirty="0">
                <a:solidFill>
                  <a:prstClr val="black"/>
                </a:solidFill>
                <a:latin typeface="Arial"/>
              </a:rPr>
              <a:t> + </a:t>
            </a:r>
            <a:r>
              <a:rPr lang="nl-BE" sz="2000" dirty="0" err="1">
                <a:solidFill>
                  <a:prstClr val="black"/>
                </a:solidFill>
                <a:latin typeface="Arial"/>
              </a:rPr>
              <a:t>phosphate</a:t>
            </a:r>
            <a:r>
              <a:rPr lang="nl-BE" sz="2000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2000" dirty="0" err="1">
                <a:solidFill>
                  <a:prstClr val="black"/>
                </a:solidFill>
                <a:latin typeface="Arial"/>
              </a:rPr>
              <a:t>uptake</a:t>
            </a:r>
            <a:endParaRPr lang="nl-BE" sz="2000" dirty="0">
              <a:solidFill>
                <a:prstClr val="black"/>
              </a:solidFill>
              <a:latin typeface="Arial"/>
            </a:endParaRPr>
          </a:p>
          <a:p>
            <a:pPr marL="342900" indent="-342900" defTabSz="914289">
              <a:lnSpc>
                <a:spcPct val="12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nl-BE" sz="2400" dirty="0" err="1">
                <a:solidFill>
                  <a:prstClr val="black"/>
                </a:solidFill>
                <a:latin typeface="Arial"/>
              </a:rPr>
              <a:t>Oxygen</a:t>
            </a:r>
            <a:r>
              <a:rPr lang="nl-BE" sz="2400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2400" dirty="0" err="1">
                <a:solidFill>
                  <a:prstClr val="black"/>
                </a:solidFill>
                <a:latin typeface="Arial"/>
              </a:rPr>
              <a:t>set-point</a:t>
            </a:r>
            <a:r>
              <a:rPr lang="nl-BE" sz="2400" dirty="0">
                <a:solidFill>
                  <a:prstClr val="black"/>
                </a:solidFill>
                <a:latin typeface="Arial"/>
              </a:rPr>
              <a:t> </a:t>
            </a:r>
          </a:p>
          <a:p>
            <a:pPr defTabSz="914289">
              <a:lnSpc>
                <a:spcPct val="120000"/>
              </a:lnSpc>
            </a:pPr>
            <a:r>
              <a:rPr lang="nl-BE" sz="2000" dirty="0">
                <a:solidFill>
                  <a:prstClr val="black"/>
                </a:solidFill>
                <a:latin typeface="Arial"/>
              </a:rPr>
              <a:t>     </a:t>
            </a:r>
            <a:r>
              <a:rPr lang="nl-BE" sz="2000" dirty="0" err="1">
                <a:solidFill>
                  <a:prstClr val="black"/>
                </a:solidFill>
                <a:latin typeface="Arial"/>
              </a:rPr>
              <a:t>determines</a:t>
            </a:r>
            <a:r>
              <a:rPr lang="nl-BE" sz="2000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2000" dirty="0" err="1">
                <a:solidFill>
                  <a:prstClr val="black"/>
                </a:solidFill>
                <a:latin typeface="Arial"/>
              </a:rPr>
              <a:t>simultaneous</a:t>
            </a:r>
            <a:r>
              <a:rPr lang="nl-BE" sz="2000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2000" dirty="0" err="1">
                <a:solidFill>
                  <a:prstClr val="black"/>
                </a:solidFill>
                <a:latin typeface="Arial"/>
              </a:rPr>
              <a:t>nitrification-denitrification</a:t>
            </a:r>
            <a:endParaRPr lang="nl-BE" sz="20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81001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161"/>
    </mc:Choice>
    <mc:Fallback xmlns="">
      <p:transition spd="slow" advTm="15161"/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E630CB-1350-6516-025C-47961B265E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CDDBF4-7B6D-6806-D170-C3CFA95379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Reaction</a:t>
            </a:r>
            <a:r>
              <a:rPr lang="nl-BE" dirty="0"/>
              <a:t> </a:t>
            </a:r>
            <a:r>
              <a:rPr lang="nl-BE" dirty="0" err="1"/>
              <a:t>phase</a:t>
            </a:r>
            <a:endParaRPr lang="nl-BE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ABA265B9-BCB0-1023-FEA9-0AB51DE8238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9217" t="49739"/>
          <a:stretch/>
        </p:blipFill>
        <p:spPr>
          <a:xfrm>
            <a:off x="8179966" y="1069865"/>
            <a:ext cx="2524124" cy="2707599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AFB2B516-BF64-74A9-ABD5-E0A6B5A7E673}"/>
              </a:ext>
            </a:extLst>
          </p:cNvPr>
          <p:cNvSpPr txBox="1"/>
          <p:nvPr/>
        </p:nvSpPr>
        <p:spPr>
          <a:xfrm>
            <a:off x="690935" y="981639"/>
            <a:ext cx="11042776" cy="3202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defTabSz="914289">
              <a:lnSpc>
                <a:spcPct val="12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nl-BE" sz="2531" dirty="0">
                <a:solidFill>
                  <a:prstClr val="black"/>
                </a:solidFill>
                <a:latin typeface="Arial"/>
              </a:rPr>
              <a:t>Control</a:t>
            </a:r>
          </a:p>
          <a:p>
            <a:pPr marL="342900" indent="-342900" defTabSz="914289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nl-BE" sz="2400" dirty="0" err="1">
                <a:solidFill>
                  <a:prstClr val="black"/>
                </a:solidFill>
                <a:latin typeface="Arial"/>
              </a:rPr>
              <a:t>Length</a:t>
            </a:r>
            <a:r>
              <a:rPr lang="nl-BE" sz="2400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2400" dirty="0" err="1">
                <a:solidFill>
                  <a:prstClr val="black"/>
                </a:solidFill>
                <a:latin typeface="Arial"/>
              </a:rPr>
              <a:t>aeration</a:t>
            </a:r>
            <a:r>
              <a:rPr lang="nl-BE" sz="2400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2400" dirty="0" err="1">
                <a:solidFill>
                  <a:prstClr val="black"/>
                </a:solidFill>
                <a:latin typeface="Arial"/>
              </a:rPr>
              <a:t>phase</a:t>
            </a:r>
            <a:r>
              <a:rPr lang="nl-BE" sz="2400" dirty="0">
                <a:solidFill>
                  <a:prstClr val="black"/>
                </a:solidFill>
                <a:latin typeface="Arial"/>
              </a:rPr>
              <a:t>: </a:t>
            </a:r>
          </a:p>
          <a:p>
            <a:pPr defTabSz="914289">
              <a:lnSpc>
                <a:spcPct val="120000"/>
              </a:lnSpc>
            </a:pPr>
            <a:r>
              <a:rPr lang="nl-BE" sz="2250" dirty="0">
                <a:solidFill>
                  <a:prstClr val="black"/>
                </a:solidFill>
                <a:latin typeface="Arial"/>
              </a:rPr>
              <a:t>     </a:t>
            </a:r>
            <a:r>
              <a:rPr lang="nl-BE" sz="2000" dirty="0" err="1">
                <a:solidFill>
                  <a:prstClr val="black"/>
                </a:solidFill>
                <a:latin typeface="Arial"/>
              </a:rPr>
              <a:t>to</a:t>
            </a:r>
            <a:r>
              <a:rPr lang="nl-BE" sz="2000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2000" dirty="0" err="1">
                <a:solidFill>
                  <a:prstClr val="black"/>
                </a:solidFill>
                <a:latin typeface="Arial"/>
              </a:rPr>
              <a:t>allow</a:t>
            </a:r>
            <a:r>
              <a:rPr lang="nl-BE" sz="2000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2000" dirty="0" err="1">
                <a:solidFill>
                  <a:prstClr val="black"/>
                </a:solidFill>
                <a:latin typeface="Arial"/>
              </a:rPr>
              <a:t>nitrification</a:t>
            </a:r>
            <a:r>
              <a:rPr lang="nl-BE" sz="2000" dirty="0">
                <a:solidFill>
                  <a:prstClr val="black"/>
                </a:solidFill>
                <a:latin typeface="Arial"/>
              </a:rPr>
              <a:t> + </a:t>
            </a:r>
            <a:r>
              <a:rPr lang="nl-BE" sz="2000" dirty="0" err="1">
                <a:solidFill>
                  <a:prstClr val="black"/>
                </a:solidFill>
                <a:latin typeface="Arial"/>
              </a:rPr>
              <a:t>phosphate</a:t>
            </a:r>
            <a:r>
              <a:rPr lang="nl-BE" sz="2000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2000" dirty="0" err="1">
                <a:solidFill>
                  <a:prstClr val="black"/>
                </a:solidFill>
                <a:latin typeface="Arial"/>
              </a:rPr>
              <a:t>uptake</a:t>
            </a:r>
            <a:endParaRPr lang="nl-BE" sz="2000" dirty="0">
              <a:solidFill>
                <a:prstClr val="black"/>
              </a:solidFill>
              <a:latin typeface="Arial"/>
            </a:endParaRPr>
          </a:p>
          <a:p>
            <a:pPr marL="342900" indent="-342900" defTabSz="914289">
              <a:lnSpc>
                <a:spcPct val="12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nl-BE" sz="2400" dirty="0" err="1">
                <a:solidFill>
                  <a:prstClr val="black"/>
                </a:solidFill>
                <a:latin typeface="Arial"/>
              </a:rPr>
              <a:t>Oxygen</a:t>
            </a:r>
            <a:r>
              <a:rPr lang="nl-BE" sz="2400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2400" dirty="0" err="1">
                <a:solidFill>
                  <a:prstClr val="black"/>
                </a:solidFill>
                <a:latin typeface="Arial"/>
              </a:rPr>
              <a:t>set-point</a:t>
            </a:r>
            <a:r>
              <a:rPr lang="nl-BE" sz="2400" dirty="0">
                <a:solidFill>
                  <a:prstClr val="black"/>
                </a:solidFill>
                <a:latin typeface="Arial"/>
              </a:rPr>
              <a:t> </a:t>
            </a:r>
          </a:p>
          <a:p>
            <a:pPr defTabSz="914289">
              <a:lnSpc>
                <a:spcPct val="120000"/>
              </a:lnSpc>
            </a:pPr>
            <a:r>
              <a:rPr lang="nl-BE" sz="2000" dirty="0">
                <a:solidFill>
                  <a:prstClr val="black"/>
                </a:solidFill>
                <a:latin typeface="Arial"/>
              </a:rPr>
              <a:t>     </a:t>
            </a:r>
            <a:r>
              <a:rPr lang="nl-BE" sz="2000" dirty="0" err="1">
                <a:solidFill>
                  <a:prstClr val="black"/>
                </a:solidFill>
                <a:latin typeface="Arial"/>
              </a:rPr>
              <a:t>determines</a:t>
            </a:r>
            <a:r>
              <a:rPr lang="nl-BE" sz="2000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2000" dirty="0" err="1">
                <a:solidFill>
                  <a:prstClr val="black"/>
                </a:solidFill>
                <a:latin typeface="Arial"/>
              </a:rPr>
              <a:t>simultaneous</a:t>
            </a:r>
            <a:r>
              <a:rPr lang="nl-BE" sz="2000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2000" dirty="0" err="1">
                <a:solidFill>
                  <a:prstClr val="black"/>
                </a:solidFill>
                <a:latin typeface="Arial"/>
              </a:rPr>
              <a:t>nitrification-denitrification</a:t>
            </a:r>
            <a:endParaRPr lang="nl-BE" sz="2000" dirty="0">
              <a:solidFill>
                <a:prstClr val="black"/>
              </a:solidFill>
              <a:latin typeface="Arial"/>
            </a:endParaRPr>
          </a:p>
          <a:p>
            <a:pPr marL="342900" indent="-342900" defTabSz="914289">
              <a:lnSpc>
                <a:spcPct val="12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nl-BE" sz="2400" dirty="0" err="1">
                <a:solidFill>
                  <a:prstClr val="black"/>
                </a:solidFill>
                <a:latin typeface="Arial"/>
              </a:rPr>
              <a:t>Optional</a:t>
            </a:r>
            <a:r>
              <a:rPr lang="nl-BE" sz="2400" dirty="0">
                <a:solidFill>
                  <a:prstClr val="black"/>
                </a:solidFill>
                <a:latin typeface="Arial"/>
              </a:rPr>
              <a:t>: </a:t>
            </a:r>
            <a:r>
              <a:rPr lang="nl-BE" sz="2400" dirty="0" err="1">
                <a:solidFill>
                  <a:prstClr val="black"/>
                </a:solidFill>
                <a:latin typeface="Arial"/>
              </a:rPr>
              <a:t>additional</a:t>
            </a:r>
            <a:r>
              <a:rPr lang="nl-BE" sz="2400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2400" dirty="0" err="1">
                <a:solidFill>
                  <a:prstClr val="black"/>
                </a:solidFill>
                <a:latin typeface="Arial"/>
              </a:rPr>
              <a:t>phase</a:t>
            </a:r>
            <a:r>
              <a:rPr lang="nl-BE" sz="2400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2400" dirty="0" err="1">
                <a:solidFill>
                  <a:prstClr val="black"/>
                </a:solidFill>
                <a:latin typeface="Arial"/>
              </a:rPr>
              <a:t>with</a:t>
            </a:r>
            <a:r>
              <a:rPr lang="nl-BE" sz="2400" dirty="0">
                <a:solidFill>
                  <a:prstClr val="black"/>
                </a:solidFill>
                <a:latin typeface="Arial"/>
              </a:rPr>
              <a:t> on/off </a:t>
            </a:r>
            <a:r>
              <a:rPr lang="nl-BE" sz="2400" dirty="0" err="1">
                <a:solidFill>
                  <a:prstClr val="black"/>
                </a:solidFill>
                <a:latin typeface="Arial"/>
              </a:rPr>
              <a:t>aeration</a:t>
            </a:r>
            <a:endParaRPr lang="nl-BE" sz="2400" dirty="0">
              <a:solidFill>
                <a:prstClr val="black"/>
              </a:solidFill>
              <a:latin typeface="Arial"/>
            </a:endParaRPr>
          </a:p>
          <a:p>
            <a:pPr defTabSz="914289">
              <a:lnSpc>
                <a:spcPct val="120000"/>
              </a:lnSpc>
            </a:pPr>
            <a:r>
              <a:rPr lang="nl-BE" sz="2000" dirty="0">
                <a:solidFill>
                  <a:prstClr val="black"/>
                </a:solidFill>
                <a:latin typeface="Arial"/>
              </a:rPr>
              <a:t>     </a:t>
            </a:r>
            <a:r>
              <a:rPr lang="nl-BE" sz="2000" dirty="0" err="1">
                <a:solidFill>
                  <a:prstClr val="black"/>
                </a:solidFill>
                <a:latin typeface="Arial"/>
              </a:rPr>
              <a:t>if</a:t>
            </a:r>
            <a:r>
              <a:rPr lang="nl-BE" sz="2000" dirty="0">
                <a:solidFill>
                  <a:prstClr val="black"/>
                </a:solidFill>
                <a:latin typeface="Arial"/>
              </a:rPr>
              <a:t> extra </a:t>
            </a:r>
            <a:r>
              <a:rPr lang="nl-BE" sz="2000" dirty="0" err="1">
                <a:solidFill>
                  <a:prstClr val="black"/>
                </a:solidFill>
                <a:latin typeface="Arial"/>
              </a:rPr>
              <a:t>denitrification</a:t>
            </a:r>
            <a:r>
              <a:rPr lang="nl-BE" sz="2000" dirty="0">
                <a:solidFill>
                  <a:prstClr val="black"/>
                </a:solidFill>
                <a:latin typeface="Arial"/>
              </a:rPr>
              <a:t> is </a:t>
            </a:r>
            <a:r>
              <a:rPr lang="nl-BE" sz="2000" dirty="0" err="1">
                <a:solidFill>
                  <a:prstClr val="black"/>
                </a:solidFill>
                <a:latin typeface="Arial"/>
              </a:rPr>
              <a:t>required</a:t>
            </a:r>
            <a:endParaRPr lang="nl-BE" sz="20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88240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360"/>
    </mc:Choice>
    <mc:Fallback xmlns="">
      <p:transition spd="slow" advTm="13360"/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4AEF30-F2B2-78B4-5D54-1004510355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F70D6-D545-69B2-8232-C887C232F6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8159" y="2282428"/>
            <a:ext cx="11482382" cy="3119285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nl-BE" sz="4000" dirty="0" err="1"/>
              <a:t>additional</a:t>
            </a:r>
            <a:br>
              <a:rPr lang="nl-BE" sz="4000" dirty="0"/>
            </a:br>
            <a:r>
              <a:rPr lang="nl-BE" sz="4000" dirty="0" err="1"/>
              <a:t>granule</a:t>
            </a:r>
            <a:r>
              <a:rPr lang="nl-BE" sz="4000" dirty="0"/>
              <a:t> </a:t>
            </a:r>
            <a:r>
              <a:rPr lang="nl-BE" sz="4000" dirty="0" err="1"/>
              <a:t>selection</a:t>
            </a:r>
            <a:r>
              <a:rPr lang="nl-BE" sz="4000" dirty="0"/>
              <a:t> </a:t>
            </a:r>
            <a:r>
              <a:rPr lang="nl-BE" sz="4000" dirty="0" err="1"/>
              <a:t>pressures</a:t>
            </a:r>
            <a:endParaRPr lang="nl-BE" sz="4000" dirty="0"/>
          </a:p>
        </p:txBody>
      </p:sp>
    </p:spTree>
    <p:extLst>
      <p:ext uri="{BB962C8B-B14F-4D97-AF65-F5344CB8AC3E}">
        <p14:creationId xmlns:p14="http://schemas.microsoft.com/office/powerpoint/2010/main" val="2168580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698"/>
    </mc:Choice>
    <mc:Fallback xmlns="">
      <p:transition spd="slow" advTm="13698"/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32D44B-4D76-F355-3B2E-E0DE6C9B34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6A0D7D-6E2C-C4E4-5F2A-AAD8423C4B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How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grow</a:t>
            </a:r>
            <a:r>
              <a:rPr lang="nl-BE" dirty="0"/>
              <a:t> </a:t>
            </a:r>
            <a:r>
              <a:rPr lang="nl-BE" dirty="0" err="1"/>
              <a:t>granules</a:t>
            </a:r>
            <a:r>
              <a:rPr lang="nl-BE" dirty="0"/>
              <a:t>?</a:t>
            </a:r>
            <a:br>
              <a:rPr lang="nl-BE" dirty="0"/>
            </a:br>
            <a:endParaRPr lang="nl-B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B7A496-E7AB-7F43-BC85-EBDB2CDAE6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8062" y="839787"/>
            <a:ext cx="11038764" cy="464578"/>
          </a:xfrm>
        </p:spPr>
        <p:txBody>
          <a:bodyPr>
            <a:noAutofit/>
          </a:bodyPr>
          <a:lstStyle/>
          <a:p>
            <a:pPr>
              <a:spcAft>
                <a:spcPts val="422"/>
              </a:spcAft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sz="2530" dirty="0"/>
              <a:t>Make sure that diffusion is not limiting!</a:t>
            </a:r>
          </a:p>
          <a:p>
            <a:pPr marL="60748" indent="0">
              <a:spcAft>
                <a:spcPts val="422"/>
              </a:spcAft>
              <a:buNone/>
            </a:pPr>
            <a:endParaRPr lang="nl-BE" sz="2530" dirty="0">
              <a:sym typeface="Wingdings" panose="05000000000000000000" pitchFamily="2" charset="2"/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530" dirty="0"/>
          </a:p>
          <a:p>
            <a:pPr marL="60748" indent="0">
              <a:spcAft>
                <a:spcPts val="422"/>
              </a:spcAft>
              <a:buNone/>
            </a:pPr>
            <a:endParaRPr lang="nl-BE" sz="2530" dirty="0">
              <a:solidFill>
                <a:srgbClr val="FF0000"/>
              </a:solidFill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530" dirty="0"/>
          </a:p>
          <a:p>
            <a:pPr marL="60748" indent="0">
              <a:spcAft>
                <a:spcPts val="422"/>
              </a:spcAft>
              <a:buNone/>
            </a:pPr>
            <a:r>
              <a:rPr lang="nl-BE" sz="2530" dirty="0">
                <a:sym typeface="Wingdings" panose="05000000000000000000" pitchFamily="2" charset="2"/>
              </a:rPr>
              <a:t>     </a:t>
            </a: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53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2226DEA-5E6B-E10D-84BB-CFD3DCCE5726}"/>
              </a:ext>
            </a:extLst>
          </p:cNvPr>
          <p:cNvSpPr txBox="1"/>
          <p:nvPr/>
        </p:nvSpPr>
        <p:spPr>
          <a:xfrm>
            <a:off x="987276" y="1414448"/>
            <a:ext cx="80024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sz="2400" dirty="0">
                <a:sym typeface="Symbol" panose="05050102010706020507" pitchFamily="18" charset="2"/>
              </a:rPr>
              <a:t> </a:t>
            </a:r>
            <a:r>
              <a:rPr lang="nl-BE" sz="2400" dirty="0"/>
              <a:t>Separation of substrate uptake and biomass growth</a:t>
            </a:r>
          </a:p>
        </p:txBody>
      </p:sp>
    </p:spTree>
    <p:extLst>
      <p:ext uri="{BB962C8B-B14F-4D97-AF65-F5344CB8AC3E}">
        <p14:creationId xmlns:p14="http://schemas.microsoft.com/office/powerpoint/2010/main" val="3085624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123"/>
    </mc:Choice>
    <mc:Fallback xmlns="">
      <p:transition spd="slow" advTm="25123"/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F660A1-F24D-692A-E74E-4E54360D2F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777C55-9C20-6E51-BEC1-7FAD42C693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How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grow</a:t>
            </a:r>
            <a:r>
              <a:rPr lang="nl-BE" dirty="0"/>
              <a:t> </a:t>
            </a:r>
            <a:r>
              <a:rPr lang="nl-BE" dirty="0" err="1"/>
              <a:t>granules</a:t>
            </a:r>
            <a:r>
              <a:rPr lang="nl-BE" dirty="0"/>
              <a:t>?</a:t>
            </a:r>
            <a:br>
              <a:rPr lang="nl-BE" dirty="0"/>
            </a:br>
            <a:endParaRPr lang="nl-B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634C13-BBBD-EC40-A3DE-C76768D524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8062" y="839787"/>
            <a:ext cx="11038764" cy="464578"/>
          </a:xfrm>
        </p:spPr>
        <p:txBody>
          <a:bodyPr>
            <a:noAutofit/>
          </a:bodyPr>
          <a:lstStyle/>
          <a:p>
            <a:pPr>
              <a:spcAft>
                <a:spcPts val="422"/>
              </a:spcAft>
              <a:buClr>
                <a:schemeClr val="bg1">
                  <a:lumMod val="65000"/>
                </a:schemeClr>
              </a:buClr>
              <a:buFont typeface="Wingdings" panose="05000000000000000000" pitchFamily="2" charset="2"/>
              <a:buChar char="§"/>
            </a:pPr>
            <a:r>
              <a:rPr lang="en-GB" sz="2530" dirty="0">
                <a:solidFill>
                  <a:schemeClr val="bg1">
                    <a:lumMod val="50000"/>
                  </a:schemeClr>
                </a:solidFill>
              </a:rPr>
              <a:t>Make sure that diffusion is not limiting!</a:t>
            </a:r>
          </a:p>
          <a:p>
            <a:pPr marL="60748" indent="0">
              <a:spcAft>
                <a:spcPts val="422"/>
              </a:spcAft>
              <a:buNone/>
            </a:pPr>
            <a:endParaRPr lang="nl-BE" sz="2530" dirty="0">
              <a:solidFill>
                <a:schemeClr val="bg1">
                  <a:lumMod val="50000"/>
                </a:schemeClr>
              </a:solidFill>
              <a:sym typeface="Wingdings" panose="05000000000000000000" pitchFamily="2" charset="2"/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530" dirty="0">
              <a:solidFill>
                <a:schemeClr val="bg1">
                  <a:lumMod val="50000"/>
                </a:schemeClr>
              </a:solidFill>
            </a:endParaRPr>
          </a:p>
          <a:p>
            <a:pPr marL="60748" indent="0">
              <a:spcAft>
                <a:spcPts val="422"/>
              </a:spcAft>
              <a:buNone/>
            </a:pPr>
            <a:endParaRPr lang="nl-BE" sz="253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530" dirty="0">
              <a:solidFill>
                <a:schemeClr val="bg1">
                  <a:lumMod val="50000"/>
                </a:schemeClr>
              </a:solidFill>
            </a:endParaRPr>
          </a:p>
          <a:p>
            <a:pPr marL="60748" indent="0">
              <a:spcAft>
                <a:spcPts val="422"/>
              </a:spcAft>
              <a:buNone/>
            </a:pPr>
            <a:r>
              <a:rPr lang="nl-BE" sz="2530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     </a:t>
            </a: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53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F8950AC-7967-A41E-719D-181DA0913A68}"/>
              </a:ext>
            </a:extLst>
          </p:cNvPr>
          <p:cNvSpPr txBox="1"/>
          <p:nvPr/>
        </p:nvSpPr>
        <p:spPr>
          <a:xfrm>
            <a:off x="987276" y="1414448"/>
            <a:ext cx="80024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sz="2400" dirty="0">
                <a:solidFill>
                  <a:schemeClr val="bg1">
                    <a:lumMod val="50000"/>
                  </a:schemeClr>
                </a:solidFill>
                <a:sym typeface="Symbol" panose="05050102010706020507" pitchFamily="18" charset="2"/>
              </a:rPr>
              <a:t> </a:t>
            </a:r>
            <a:r>
              <a:rPr lang="nl-BE" sz="2400" dirty="0">
                <a:solidFill>
                  <a:schemeClr val="bg1">
                    <a:lumMod val="50000"/>
                  </a:schemeClr>
                </a:solidFill>
              </a:rPr>
              <a:t>Separation of substrate uptake and biomass growth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25034BD-91DE-C0C5-508B-170FD95112B6}"/>
              </a:ext>
            </a:extLst>
          </p:cNvPr>
          <p:cNvSpPr txBox="1">
            <a:spLocks/>
          </p:cNvSpPr>
          <p:nvPr/>
        </p:nvSpPr>
        <p:spPr>
          <a:xfrm>
            <a:off x="588062" y="2296552"/>
            <a:ext cx="11038764" cy="4645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422"/>
              </a:spcAft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sz="2530" dirty="0"/>
              <a:t>Selective wasting</a:t>
            </a:r>
            <a:endParaRPr lang="nl-BE" sz="2530" dirty="0">
              <a:sym typeface="Wingdings" panose="05000000000000000000" pitchFamily="2" charset="2"/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530" dirty="0"/>
          </a:p>
          <a:p>
            <a:pPr marL="60748" indent="0">
              <a:spcAft>
                <a:spcPts val="422"/>
              </a:spcAft>
              <a:buFont typeface="Arial" panose="020B0604020202020204" pitchFamily="34" charset="0"/>
              <a:buNone/>
            </a:pPr>
            <a:endParaRPr lang="nl-BE" sz="2530" dirty="0">
              <a:solidFill>
                <a:srgbClr val="FF0000"/>
              </a:solidFill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530" dirty="0"/>
          </a:p>
          <a:p>
            <a:pPr marL="60748" indent="0">
              <a:spcAft>
                <a:spcPts val="422"/>
              </a:spcAft>
              <a:buFont typeface="Arial" panose="020B0604020202020204" pitchFamily="34" charset="0"/>
              <a:buNone/>
            </a:pPr>
            <a:r>
              <a:rPr lang="nl-BE" sz="2530" dirty="0">
                <a:sym typeface="Wingdings" panose="05000000000000000000" pitchFamily="2" charset="2"/>
              </a:rPr>
              <a:t>     </a:t>
            </a: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53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CE5D35A-BD09-AB6E-F060-2603E0CB5613}"/>
              </a:ext>
            </a:extLst>
          </p:cNvPr>
          <p:cNvSpPr txBox="1">
            <a:spLocks/>
          </p:cNvSpPr>
          <p:nvPr/>
        </p:nvSpPr>
        <p:spPr>
          <a:xfrm>
            <a:off x="588062" y="2832035"/>
            <a:ext cx="11038764" cy="4645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530" dirty="0"/>
          </a:p>
        </p:txBody>
      </p:sp>
    </p:spTree>
    <p:extLst>
      <p:ext uri="{BB962C8B-B14F-4D97-AF65-F5344CB8AC3E}">
        <p14:creationId xmlns:p14="http://schemas.microsoft.com/office/powerpoint/2010/main" val="42397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141"/>
    </mc:Choice>
    <mc:Fallback xmlns="">
      <p:transition spd="slow" advTm="6141"/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97EE29-F253-E901-5805-99C91DFA61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34633D-CFC5-CAF6-5F51-B62FF04FA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selective</a:t>
            </a:r>
            <a:r>
              <a:rPr lang="nl-BE" dirty="0"/>
              <a:t> </a:t>
            </a:r>
            <a:r>
              <a:rPr lang="nl-BE" dirty="0" err="1"/>
              <a:t>wasting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5B976FB-4CA3-469F-36CB-6638BC74C2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nl-BE" dirty="0"/>
              <a:t> </a:t>
            </a:r>
            <a:r>
              <a:rPr lang="nl-BE" sz="2800" dirty="0"/>
              <a:t>Reactor </a:t>
            </a:r>
            <a:r>
              <a:rPr lang="nl-BE" sz="2800" dirty="0" err="1"/>
              <a:t>always</a:t>
            </a:r>
            <a:r>
              <a:rPr lang="nl-BE" sz="2800" dirty="0"/>
              <a:t> </a:t>
            </a:r>
            <a:r>
              <a:rPr lang="nl-BE" sz="2800" dirty="0" err="1"/>
              <a:t>contains</a:t>
            </a:r>
            <a:r>
              <a:rPr lang="nl-BE" sz="2800" dirty="0"/>
              <a:t> </a:t>
            </a:r>
            <a:r>
              <a:rPr lang="nl-BE" sz="2800" dirty="0" err="1"/>
              <a:t>some</a:t>
            </a:r>
            <a:r>
              <a:rPr lang="nl-BE" sz="2800" dirty="0"/>
              <a:t> </a:t>
            </a:r>
            <a:r>
              <a:rPr lang="nl-BE" sz="2800" dirty="0" err="1">
                <a:solidFill>
                  <a:srgbClr val="0064C8"/>
                </a:solidFill>
              </a:rPr>
              <a:t>flocculent</a:t>
            </a:r>
            <a:r>
              <a:rPr lang="nl-BE" sz="2800" dirty="0">
                <a:solidFill>
                  <a:srgbClr val="0064C8"/>
                </a:solidFill>
              </a:rPr>
              <a:t> </a:t>
            </a:r>
            <a:r>
              <a:rPr lang="nl-BE" sz="2800" dirty="0" err="1">
                <a:solidFill>
                  <a:srgbClr val="0064C8"/>
                </a:solidFill>
              </a:rPr>
              <a:t>material</a:t>
            </a:r>
            <a:r>
              <a:rPr lang="nl-BE" sz="2800" dirty="0">
                <a:solidFill>
                  <a:srgbClr val="0064C8"/>
                </a:solidFill>
              </a:rPr>
              <a:t> </a:t>
            </a:r>
            <a:r>
              <a:rPr lang="nl-BE" sz="2400" dirty="0"/>
              <a:t>(1-2 g/L)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nl-BE" sz="2400" dirty="0"/>
              <a:t>inert </a:t>
            </a:r>
            <a:r>
              <a:rPr lang="nl-BE" sz="2400" dirty="0" err="1"/>
              <a:t>particulate</a:t>
            </a:r>
            <a:r>
              <a:rPr lang="nl-BE" sz="2400" dirty="0"/>
              <a:t> </a:t>
            </a:r>
            <a:r>
              <a:rPr lang="nl-BE" sz="2400" dirty="0" err="1"/>
              <a:t>organic</a:t>
            </a:r>
            <a:r>
              <a:rPr lang="nl-BE" sz="2400" dirty="0"/>
              <a:t> carbon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nl-BE" sz="2400" dirty="0" err="1"/>
              <a:t>biomass</a:t>
            </a:r>
            <a:r>
              <a:rPr lang="nl-BE" sz="2400" dirty="0"/>
              <a:t> </a:t>
            </a:r>
            <a:r>
              <a:rPr lang="nl-BE" sz="2400" dirty="0" err="1"/>
              <a:t>grown</a:t>
            </a:r>
            <a:r>
              <a:rPr lang="nl-BE" sz="2400" dirty="0"/>
              <a:t> on </a:t>
            </a:r>
            <a:r>
              <a:rPr lang="nl-BE" sz="2400" dirty="0" err="1"/>
              <a:t>remaining</a:t>
            </a:r>
            <a:r>
              <a:rPr lang="nl-BE" sz="2400" dirty="0"/>
              <a:t> </a:t>
            </a:r>
            <a:r>
              <a:rPr lang="nl-BE" sz="2400" dirty="0" err="1"/>
              <a:t>organic</a:t>
            </a:r>
            <a:r>
              <a:rPr lang="nl-BE" sz="2400" dirty="0"/>
              <a:t> carbon </a:t>
            </a:r>
            <a:r>
              <a:rPr lang="nl-BE" sz="2400" dirty="0" err="1"/>
              <a:t>after</a:t>
            </a:r>
            <a:r>
              <a:rPr lang="nl-BE" sz="2400" dirty="0"/>
              <a:t> </a:t>
            </a:r>
            <a:r>
              <a:rPr lang="nl-BE" sz="2400" dirty="0" err="1"/>
              <a:t>anaerobic</a:t>
            </a:r>
            <a:r>
              <a:rPr lang="nl-BE" sz="2400" dirty="0"/>
              <a:t> </a:t>
            </a:r>
            <a:r>
              <a:rPr lang="nl-BE" sz="2400" dirty="0" err="1"/>
              <a:t>feeding</a:t>
            </a:r>
            <a:endParaRPr lang="nl-BE" sz="2400" dirty="0"/>
          </a:p>
          <a:p>
            <a:pPr lvl="1">
              <a:buFont typeface="Courier New" panose="02070309020205020404" pitchFamily="49" charset="0"/>
              <a:buChar char="o"/>
            </a:pPr>
            <a:r>
              <a:rPr lang="nl-BE" sz="2400" dirty="0" err="1"/>
              <a:t>eroded</a:t>
            </a:r>
            <a:r>
              <a:rPr lang="nl-BE" sz="2400" dirty="0"/>
              <a:t> </a:t>
            </a:r>
            <a:r>
              <a:rPr lang="nl-BE" sz="2400" dirty="0" err="1"/>
              <a:t>material</a:t>
            </a:r>
            <a:r>
              <a:rPr lang="nl-BE" sz="2400" dirty="0"/>
              <a:t> </a:t>
            </a:r>
            <a:r>
              <a:rPr lang="nl-BE" sz="2400" dirty="0" err="1"/>
              <a:t>from</a:t>
            </a:r>
            <a:r>
              <a:rPr lang="nl-BE" sz="2400" dirty="0"/>
              <a:t> </a:t>
            </a:r>
            <a:r>
              <a:rPr lang="nl-BE" sz="2400" dirty="0" err="1"/>
              <a:t>granules</a:t>
            </a:r>
            <a:endParaRPr lang="nl-BE" sz="2400" dirty="0"/>
          </a:p>
          <a:p>
            <a:pPr marL="506232" lvl="1" indent="0">
              <a:buNone/>
            </a:pPr>
            <a:r>
              <a:rPr lang="nl-BE" sz="2800" dirty="0">
                <a:solidFill>
                  <a:srgbClr val="0064C8"/>
                </a:solidFill>
                <a:sym typeface="Symbol" panose="05050102010706020507" pitchFamily="18" charset="2"/>
              </a:rPr>
              <a:t> </a:t>
            </a:r>
            <a:r>
              <a:rPr lang="nl-BE" sz="2800" dirty="0">
                <a:solidFill>
                  <a:srgbClr val="0064C8"/>
                </a:solidFill>
                <a:sym typeface="Wingdings" panose="05000000000000000000" pitchFamily="2" charset="2"/>
              </a:rPr>
              <a:t>Poor-settling fraction</a:t>
            </a:r>
          </a:p>
          <a:p>
            <a:pPr marL="506232" lvl="1" indent="0">
              <a:buNone/>
            </a:pPr>
            <a:endParaRPr lang="nl-BE" sz="2531" dirty="0"/>
          </a:p>
        </p:txBody>
      </p:sp>
    </p:spTree>
    <p:extLst>
      <p:ext uri="{BB962C8B-B14F-4D97-AF65-F5344CB8AC3E}">
        <p14:creationId xmlns:p14="http://schemas.microsoft.com/office/powerpoint/2010/main" val="2092947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882"/>
    </mc:Choice>
    <mc:Fallback xmlns="">
      <p:transition spd="slow" advTm="28882"/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2BF2D3-B74D-35DE-9048-D33350432E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5891702-FA8E-0FE8-92B8-BC34F09518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selective</a:t>
            </a:r>
            <a:r>
              <a:rPr lang="nl-BE" dirty="0"/>
              <a:t> </a:t>
            </a:r>
            <a:r>
              <a:rPr lang="nl-BE" dirty="0" err="1"/>
              <a:t>wasting</a:t>
            </a:r>
            <a:endParaRPr lang="nl-BE" dirty="0"/>
          </a:p>
        </p:txBody>
      </p:sp>
      <p:sp>
        <p:nvSpPr>
          <p:cNvPr id="4" name="Tijdelijke aanduiding voor inhoud 2">
            <a:extLst>
              <a:ext uri="{FF2B5EF4-FFF2-40B4-BE49-F238E27FC236}">
                <a16:creationId xmlns:a16="http://schemas.microsoft.com/office/drawing/2014/main" id="{1CD2C9EE-13EA-9EB9-F590-A456FC449216}"/>
              </a:ext>
            </a:extLst>
          </p:cNvPr>
          <p:cNvSpPr txBox="1">
            <a:spLocks/>
          </p:cNvSpPr>
          <p:nvPr/>
        </p:nvSpPr>
        <p:spPr>
          <a:xfrm>
            <a:off x="587726" y="3429001"/>
            <a:ext cx="11039437" cy="17212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nl-BE" dirty="0"/>
              <a:t> </a:t>
            </a:r>
            <a:r>
              <a:rPr lang="nl-BE" sz="2800" dirty="0">
                <a:sym typeface="Wingdings" panose="05000000000000000000" pitchFamily="2" charset="2"/>
              </a:rPr>
              <a:t>Top of </a:t>
            </a:r>
            <a:r>
              <a:rPr lang="nl-BE" sz="2800" dirty="0" err="1">
                <a:sym typeface="Wingdings" panose="05000000000000000000" pitchFamily="2" charset="2"/>
              </a:rPr>
              <a:t>sludge</a:t>
            </a:r>
            <a:r>
              <a:rPr lang="nl-BE" sz="2800" dirty="0">
                <a:sym typeface="Wingdings" panose="05000000000000000000" pitchFamily="2" charset="2"/>
              </a:rPr>
              <a:t> bed is </a:t>
            </a:r>
            <a:r>
              <a:rPr lang="nl-BE" sz="2800" dirty="0" err="1">
                <a:sym typeface="Wingdings" panose="05000000000000000000" pitchFamily="2" charset="2"/>
              </a:rPr>
              <a:t>removed</a:t>
            </a:r>
            <a:r>
              <a:rPr lang="nl-BE" sz="2800" dirty="0">
                <a:sym typeface="Wingdings" panose="05000000000000000000" pitchFamily="2" charset="2"/>
              </a:rPr>
              <a:t> </a:t>
            </a:r>
            <a:r>
              <a:rPr lang="nl-BE" sz="2800" dirty="0" err="1">
                <a:sym typeface="Wingdings" panose="05000000000000000000" pitchFamily="2" charset="2"/>
              </a:rPr>
              <a:t>after</a:t>
            </a:r>
            <a:r>
              <a:rPr lang="nl-BE" sz="2800" dirty="0">
                <a:sym typeface="Wingdings" panose="05000000000000000000" pitchFamily="2" charset="2"/>
              </a:rPr>
              <a:t> a short </a:t>
            </a:r>
            <a:r>
              <a:rPr lang="nl-BE" sz="2800" dirty="0" err="1">
                <a:sym typeface="Wingdings" panose="05000000000000000000" pitchFamily="2" charset="2"/>
              </a:rPr>
              <a:t>settling</a:t>
            </a:r>
            <a:r>
              <a:rPr lang="nl-BE" sz="2800" dirty="0">
                <a:sym typeface="Wingdings" panose="05000000000000000000" pitchFamily="2" charset="2"/>
              </a:rPr>
              <a:t> </a:t>
            </a:r>
            <a:r>
              <a:rPr lang="nl-BE" sz="2800" dirty="0" err="1">
                <a:sym typeface="Wingdings" panose="05000000000000000000" pitchFamily="2" charset="2"/>
              </a:rPr>
              <a:t>period</a:t>
            </a:r>
            <a:endParaRPr lang="nl-BE" sz="2800" dirty="0">
              <a:sym typeface="Wingdings" panose="05000000000000000000" pitchFamily="2" charset="2"/>
            </a:endParaRPr>
          </a:p>
          <a:p>
            <a:pPr marL="60748" indent="0">
              <a:buNone/>
            </a:pPr>
            <a:r>
              <a:rPr lang="nl-BE" sz="2800" dirty="0">
                <a:sym typeface="Wingdings" panose="05000000000000000000" pitchFamily="2" charset="2"/>
              </a:rPr>
              <a:t>	   </a:t>
            </a:r>
            <a:r>
              <a:rPr lang="nl-BE" sz="2400" dirty="0">
                <a:sym typeface="Symbol" panose="05050102010706020507" pitchFamily="18" charset="2"/>
              </a:rPr>
              <a:t> </a:t>
            </a:r>
            <a:r>
              <a:rPr lang="nl-BE" sz="2400" dirty="0">
                <a:sym typeface="Wingdings" panose="05000000000000000000" pitchFamily="2" charset="2"/>
              </a:rPr>
              <a:t>SRT floc fraction = 0.5-5 days</a:t>
            </a:r>
          </a:p>
          <a:p>
            <a:pPr marL="60748" indent="0">
              <a:buNone/>
            </a:pPr>
            <a:r>
              <a:rPr lang="nl-BE" sz="2400" dirty="0">
                <a:sym typeface="Wingdings" panose="05000000000000000000" pitchFamily="2" charset="2"/>
              </a:rPr>
              <a:t>	    </a:t>
            </a:r>
            <a:r>
              <a:rPr lang="nl-BE" sz="2400" dirty="0">
                <a:sym typeface="Symbol" panose="05050102010706020507" pitchFamily="18" charset="2"/>
              </a:rPr>
              <a:t> </a:t>
            </a:r>
            <a:r>
              <a:rPr lang="nl-BE" sz="2400" dirty="0">
                <a:sym typeface="Wingdings" panose="05000000000000000000" pitchFamily="2" charset="2"/>
              </a:rPr>
              <a:t>SRT granules = 30 days</a:t>
            </a:r>
            <a:endParaRPr lang="nl-BE" sz="2400" dirty="0"/>
          </a:p>
        </p:txBody>
      </p:sp>
      <p:sp>
        <p:nvSpPr>
          <p:cNvPr id="8" name="Tijdelijke aanduiding voor inhoud 2">
            <a:extLst>
              <a:ext uri="{FF2B5EF4-FFF2-40B4-BE49-F238E27FC236}">
                <a16:creationId xmlns:a16="http://schemas.microsoft.com/office/drawing/2014/main" id="{1530FA94-C1D7-4364-324C-1802A22581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726" y="839787"/>
            <a:ext cx="11039437" cy="4708125"/>
          </a:xfrm>
        </p:spPr>
        <p:txBody>
          <a:bodyPr/>
          <a:lstStyle/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nl-BE" dirty="0"/>
              <a:t> </a:t>
            </a:r>
            <a:r>
              <a:rPr lang="nl-BE" sz="2800" dirty="0"/>
              <a:t>Reactor </a:t>
            </a:r>
            <a:r>
              <a:rPr lang="nl-BE" sz="2800" dirty="0" err="1"/>
              <a:t>always</a:t>
            </a:r>
            <a:r>
              <a:rPr lang="nl-BE" sz="2800" dirty="0"/>
              <a:t> </a:t>
            </a:r>
            <a:r>
              <a:rPr lang="nl-BE" sz="2800" dirty="0" err="1"/>
              <a:t>contains</a:t>
            </a:r>
            <a:r>
              <a:rPr lang="nl-BE" sz="2800" dirty="0"/>
              <a:t> </a:t>
            </a:r>
            <a:r>
              <a:rPr lang="nl-BE" sz="2800" dirty="0" err="1"/>
              <a:t>some</a:t>
            </a:r>
            <a:r>
              <a:rPr lang="nl-BE" sz="2800" dirty="0"/>
              <a:t> </a:t>
            </a:r>
            <a:r>
              <a:rPr lang="nl-BE" sz="2800" dirty="0" err="1">
                <a:solidFill>
                  <a:srgbClr val="0064C8"/>
                </a:solidFill>
              </a:rPr>
              <a:t>flocculent</a:t>
            </a:r>
            <a:r>
              <a:rPr lang="nl-BE" sz="2800" dirty="0">
                <a:solidFill>
                  <a:srgbClr val="0064C8"/>
                </a:solidFill>
              </a:rPr>
              <a:t> </a:t>
            </a:r>
            <a:r>
              <a:rPr lang="nl-BE" sz="2800" dirty="0" err="1">
                <a:solidFill>
                  <a:srgbClr val="0064C8"/>
                </a:solidFill>
              </a:rPr>
              <a:t>material</a:t>
            </a:r>
            <a:r>
              <a:rPr lang="nl-BE" sz="2800" dirty="0">
                <a:solidFill>
                  <a:srgbClr val="0064C8"/>
                </a:solidFill>
              </a:rPr>
              <a:t> </a:t>
            </a:r>
            <a:r>
              <a:rPr lang="nl-BE" sz="2400" dirty="0"/>
              <a:t>(1-2 g/L)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nl-BE" sz="2400" dirty="0"/>
              <a:t>inert </a:t>
            </a:r>
            <a:r>
              <a:rPr lang="nl-BE" sz="2400" dirty="0" err="1"/>
              <a:t>particulate</a:t>
            </a:r>
            <a:r>
              <a:rPr lang="nl-BE" sz="2400" dirty="0"/>
              <a:t> </a:t>
            </a:r>
            <a:r>
              <a:rPr lang="nl-BE" sz="2400" dirty="0" err="1"/>
              <a:t>organic</a:t>
            </a:r>
            <a:r>
              <a:rPr lang="nl-BE" sz="2400" dirty="0"/>
              <a:t> carbon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nl-BE" sz="2400" dirty="0" err="1"/>
              <a:t>biomass</a:t>
            </a:r>
            <a:r>
              <a:rPr lang="nl-BE" sz="2400" dirty="0"/>
              <a:t> </a:t>
            </a:r>
            <a:r>
              <a:rPr lang="nl-BE" sz="2400" dirty="0" err="1"/>
              <a:t>grown</a:t>
            </a:r>
            <a:r>
              <a:rPr lang="nl-BE" sz="2400" dirty="0"/>
              <a:t> on </a:t>
            </a:r>
            <a:r>
              <a:rPr lang="nl-BE" sz="2400" dirty="0" err="1"/>
              <a:t>remaining</a:t>
            </a:r>
            <a:r>
              <a:rPr lang="nl-BE" sz="2400" dirty="0"/>
              <a:t> </a:t>
            </a:r>
            <a:r>
              <a:rPr lang="nl-BE" sz="2400" dirty="0" err="1"/>
              <a:t>organic</a:t>
            </a:r>
            <a:r>
              <a:rPr lang="nl-BE" sz="2400" dirty="0"/>
              <a:t> carbon </a:t>
            </a:r>
            <a:r>
              <a:rPr lang="nl-BE" sz="2400" dirty="0" err="1"/>
              <a:t>after</a:t>
            </a:r>
            <a:r>
              <a:rPr lang="nl-BE" sz="2400" dirty="0"/>
              <a:t> </a:t>
            </a:r>
            <a:r>
              <a:rPr lang="nl-BE" sz="2400" dirty="0" err="1"/>
              <a:t>anaerobic</a:t>
            </a:r>
            <a:r>
              <a:rPr lang="nl-BE" sz="2400" dirty="0"/>
              <a:t> </a:t>
            </a:r>
            <a:r>
              <a:rPr lang="nl-BE" sz="2400" dirty="0" err="1"/>
              <a:t>feeding</a:t>
            </a:r>
            <a:endParaRPr lang="nl-BE" sz="2400" dirty="0"/>
          </a:p>
          <a:p>
            <a:pPr lvl="1">
              <a:buFont typeface="Courier New" panose="02070309020205020404" pitchFamily="49" charset="0"/>
              <a:buChar char="o"/>
            </a:pPr>
            <a:r>
              <a:rPr lang="nl-BE" sz="2400" dirty="0" err="1"/>
              <a:t>eroded</a:t>
            </a:r>
            <a:r>
              <a:rPr lang="nl-BE" sz="2400" dirty="0"/>
              <a:t> </a:t>
            </a:r>
            <a:r>
              <a:rPr lang="nl-BE" sz="2400" dirty="0" err="1"/>
              <a:t>material</a:t>
            </a:r>
            <a:r>
              <a:rPr lang="nl-BE" sz="2400" dirty="0"/>
              <a:t> </a:t>
            </a:r>
            <a:r>
              <a:rPr lang="nl-BE" sz="2400" dirty="0" err="1"/>
              <a:t>from</a:t>
            </a:r>
            <a:r>
              <a:rPr lang="nl-BE" sz="2400" dirty="0"/>
              <a:t> </a:t>
            </a:r>
            <a:r>
              <a:rPr lang="nl-BE" sz="2400" dirty="0" err="1"/>
              <a:t>granules</a:t>
            </a:r>
            <a:endParaRPr lang="nl-BE" sz="2400" dirty="0"/>
          </a:p>
          <a:p>
            <a:pPr marL="506232" lvl="1" indent="0">
              <a:buNone/>
            </a:pPr>
            <a:r>
              <a:rPr lang="nl-BE" sz="2800" dirty="0">
                <a:solidFill>
                  <a:srgbClr val="0064C8"/>
                </a:solidFill>
                <a:sym typeface="Symbol" panose="05050102010706020507" pitchFamily="18" charset="2"/>
              </a:rPr>
              <a:t> </a:t>
            </a:r>
            <a:r>
              <a:rPr lang="nl-BE" sz="2800" dirty="0">
                <a:solidFill>
                  <a:srgbClr val="0064C8"/>
                </a:solidFill>
                <a:sym typeface="Wingdings" panose="05000000000000000000" pitchFamily="2" charset="2"/>
              </a:rPr>
              <a:t>Poor-settling fraction</a:t>
            </a:r>
          </a:p>
          <a:p>
            <a:pPr marL="506232" lvl="1" indent="0">
              <a:buNone/>
            </a:pPr>
            <a:endParaRPr lang="nl-BE" sz="2531" dirty="0"/>
          </a:p>
        </p:txBody>
      </p:sp>
    </p:spTree>
    <p:extLst>
      <p:ext uri="{BB962C8B-B14F-4D97-AF65-F5344CB8AC3E}">
        <p14:creationId xmlns:p14="http://schemas.microsoft.com/office/powerpoint/2010/main" val="3354150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111"/>
    </mc:Choice>
    <mc:Fallback xmlns="">
      <p:transition spd="slow" advTm="22111"/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DC05DC-33D8-1B7D-17D9-161428256D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C2C3FD-25DE-AD5B-76D0-D70DED7EA8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selective</a:t>
            </a:r>
            <a:r>
              <a:rPr lang="nl-BE" dirty="0"/>
              <a:t> </a:t>
            </a:r>
            <a:r>
              <a:rPr lang="nl-BE" dirty="0" err="1"/>
              <a:t>wasting</a:t>
            </a:r>
            <a:endParaRPr lang="nl-BE" dirty="0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08A80F74-8594-7A94-B32F-E5C3D61AD472}"/>
              </a:ext>
            </a:extLst>
          </p:cNvPr>
          <p:cNvSpPr txBox="1">
            <a:spLocks/>
          </p:cNvSpPr>
          <p:nvPr/>
        </p:nvSpPr>
        <p:spPr>
          <a:xfrm>
            <a:off x="3001018" y="5410929"/>
            <a:ext cx="7834042" cy="607284"/>
          </a:xfrm>
          <a:prstGeom prst="rect">
            <a:avLst/>
          </a:prstGeom>
        </p:spPr>
        <p:txBody>
          <a:bodyPr vert="horz" lIns="64294" tIns="32147" rIns="64294" bIns="32147" rtlCol="0" anchor="t" anchorCtr="0">
            <a:noAutofit/>
          </a:bodyPr>
          <a:lstStyle>
            <a:lvl1pPr algn="l" defTabSz="130036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defTabSz="914289"/>
            <a:r>
              <a:rPr lang="nl-BE" sz="4000" u="none" cap="none" dirty="0">
                <a:latin typeface="Arial"/>
              </a:rPr>
              <a:t>i.e., </a:t>
            </a:r>
            <a:r>
              <a:rPr lang="nl-BE" sz="4000" u="none" cap="none" dirty="0" err="1">
                <a:latin typeface="Arial"/>
              </a:rPr>
              <a:t>settling-based</a:t>
            </a:r>
            <a:r>
              <a:rPr lang="nl-BE" sz="4000" u="none" cap="none" dirty="0">
                <a:latin typeface="Arial"/>
              </a:rPr>
              <a:t> </a:t>
            </a:r>
            <a:r>
              <a:rPr lang="nl-BE" sz="4000" u="none" cap="none" dirty="0" err="1">
                <a:latin typeface="Arial"/>
              </a:rPr>
              <a:t>selection</a:t>
            </a:r>
            <a:endParaRPr lang="nl-BE" sz="4000" u="none" cap="none" dirty="0">
              <a:latin typeface="Arial"/>
            </a:endParaRPr>
          </a:p>
        </p:txBody>
      </p:sp>
      <p:sp>
        <p:nvSpPr>
          <p:cNvPr id="9" name="Tijdelijke aanduiding voor inhoud 2">
            <a:extLst>
              <a:ext uri="{FF2B5EF4-FFF2-40B4-BE49-F238E27FC236}">
                <a16:creationId xmlns:a16="http://schemas.microsoft.com/office/drawing/2014/main" id="{9FFE4254-BDD6-344B-C3E8-216B6C46BEF1}"/>
              </a:ext>
            </a:extLst>
          </p:cNvPr>
          <p:cNvSpPr txBox="1">
            <a:spLocks/>
          </p:cNvSpPr>
          <p:nvPr/>
        </p:nvSpPr>
        <p:spPr>
          <a:xfrm>
            <a:off x="587726" y="3429001"/>
            <a:ext cx="11039437" cy="17212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nl-BE" dirty="0"/>
              <a:t> </a:t>
            </a:r>
            <a:r>
              <a:rPr lang="nl-BE" sz="2800" dirty="0">
                <a:sym typeface="Wingdings" panose="05000000000000000000" pitchFamily="2" charset="2"/>
              </a:rPr>
              <a:t>Top of </a:t>
            </a:r>
            <a:r>
              <a:rPr lang="nl-BE" sz="2800" dirty="0" err="1">
                <a:sym typeface="Wingdings" panose="05000000000000000000" pitchFamily="2" charset="2"/>
              </a:rPr>
              <a:t>sludge</a:t>
            </a:r>
            <a:r>
              <a:rPr lang="nl-BE" sz="2800" dirty="0">
                <a:sym typeface="Wingdings" panose="05000000000000000000" pitchFamily="2" charset="2"/>
              </a:rPr>
              <a:t> bed is </a:t>
            </a:r>
            <a:r>
              <a:rPr lang="nl-BE" sz="2800" dirty="0" err="1">
                <a:sym typeface="Wingdings" panose="05000000000000000000" pitchFamily="2" charset="2"/>
              </a:rPr>
              <a:t>removed</a:t>
            </a:r>
            <a:r>
              <a:rPr lang="nl-BE" sz="2800" dirty="0">
                <a:sym typeface="Wingdings" panose="05000000000000000000" pitchFamily="2" charset="2"/>
              </a:rPr>
              <a:t> </a:t>
            </a:r>
            <a:r>
              <a:rPr lang="nl-BE" sz="2800" dirty="0" err="1">
                <a:sym typeface="Wingdings" panose="05000000000000000000" pitchFamily="2" charset="2"/>
              </a:rPr>
              <a:t>after</a:t>
            </a:r>
            <a:r>
              <a:rPr lang="nl-BE" sz="2800" dirty="0">
                <a:sym typeface="Wingdings" panose="05000000000000000000" pitchFamily="2" charset="2"/>
              </a:rPr>
              <a:t> a short </a:t>
            </a:r>
            <a:r>
              <a:rPr lang="nl-BE" sz="2800" dirty="0" err="1">
                <a:sym typeface="Wingdings" panose="05000000000000000000" pitchFamily="2" charset="2"/>
              </a:rPr>
              <a:t>settling</a:t>
            </a:r>
            <a:r>
              <a:rPr lang="nl-BE" sz="2800" dirty="0">
                <a:sym typeface="Wingdings" panose="05000000000000000000" pitchFamily="2" charset="2"/>
              </a:rPr>
              <a:t> </a:t>
            </a:r>
            <a:r>
              <a:rPr lang="nl-BE" sz="2800" dirty="0" err="1">
                <a:sym typeface="Wingdings" panose="05000000000000000000" pitchFamily="2" charset="2"/>
              </a:rPr>
              <a:t>period</a:t>
            </a:r>
            <a:endParaRPr lang="nl-BE" sz="2800" dirty="0">
              <a:sym typeface="Wingdings" panose="05000000000000000000" pitchFamily="2" charset="2"/>
            </a:endParaRPr>
          </a:p>
          <a:p>
            <a:pPr marL="60748" indent="0">
              <a:buNone/>
            </a:pPr>
            <a:r>
              <a:rPr lang="nl-BE" sz="2800" dirty="0">
                <a:sym typeface="Wingdings" panose="05000000000000000000" pitchFamily="2" charset="2"/>
              </a:rPr>
              <a:t>	   </a:t>
            </a:r>
            <a:r>
              <a:rPr lang="nl-BE" sz="2400" dirty="0">
                <a:sym typeface="Symbol" panose="05050102010706020507" pitchFamily="18" charset="2"/>
              </a:rPr>
              <a:t> </a:t>
            </a:r>
            <a:r>
              <a:rPr lang="nl-BE" sz="2400" dirty="0">
                <a:sym typeface="Wingdings" panose="05000000000000000000" pitchFamily="2" charset="2"/>
              </a:rPr>
              <a:t>SRT floc fraction = 0.5-5 days</a:t>
            </a:r>
          </a:p>
          <a:p>
            <a:pPr marL="60748" indent="0">
              <a:buNone/>
            </a:pPr>
            <a:r>
              <a:rPr lang="nl-BE" sz="2400" dirty="0">
                <a:sym typeface="Wingdings" panose="05000000000000000000" pitchFamily="2" charset="2"/>
              </a:rPr>
              <a:t>	    </a:t>
            </a:r>
            <a:r>
              <a:rPr lang="nl-BE" sz="2400" dirty="0">
                <a:sym typeface="Symbol" panose="05050102010706020507" pitchFamily="18" charset="2"/>
              </a:rPr>
              <a:t> </a:t>
            </a:r>
            <a:r>
              <a:rPr lang="nl-BE" sz="2400" dirty="0">
                <a:sym typeface="Wingdings" panose="05000000000000000000" pitchFamily="2" charset="2"/>
              </a:rPr>
              <a:t>SRT granules = 30 days</a:t>
            </a:r>
            <a:endParaRPr lang="nl-BE" sz="2400" dirty="0"/>
          </a:p>
        </p:txBody>
      </p:sp>
      <p:sp>
        <p:nvSpPr>
          <p:cNvPr id="10" name="Tijdelijke aanduiding voor inhoud 2">
            <a:extLst>
              <a:ext uri="{FF2B5EF4-FFF2-40B4-BE49-F238E27FC236}">
                <a16:creationId xmlns:a16="http://schemas.microsoft.com/office/drawing/2014/main" id="{427F2BCE-204E-F738-A9B9-D919976EBF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726" y="839787"/>
            <a:ext cx="11039437" cy="4708125"/>
          </a:xfrm>
        </p:spPr>
        <p:txBody>
          <a:bodyPr/>
          <a:lstStyle/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nl-BE" dirty="0"/>
              <a:t> </a:t>
            </a:r>
            <a:r>
              <a:rPr lang="nl-BE" sz="2800" dirty="0"/>
              <a:t>Reactor </a:t>
            </a:r>
            <a:r>
              <a:rPr lang="nl-BE" sz="2800" dirty="0" err="1"/>
              <a:t>always</a:t>
            </a:r>
            <a:r>
              <a:rPr lang="nl-BE" sz="2800" dirty="0"/>
              <a:t> </a:t>
            </a:r>
            <a:r>
              <a:rPr lang="nl-BE" sz="2800" dirty="0" err="1"/>
              <a:t>contains</a:t>
            </a:r>
            <a:r>
              <a:rPr lang="nl-BE" sz="2800" dirty="0"/>
              <a:t> </a:t>
            </a:r>
            <a:r>
              <a:rPr lang="nl-BE" sz="2800" dirty="0" err="1"/>
              <a:t>some</a:t>
            </a:r>
            <a:r>
              <a:rPr lang="nl-BE" sz="2800" dirty="0"/>
              <a:t> </a:t>
            </a:r>
            <a:r>
              <a:rPr lang="nl-BE" sz="2800" dirty="0" err="1">
                <a:solidFill>
                  <a:srgbClr val="0064C8"/>
                </a:solidFill>
              </a:rPr>
              <a:t>flocculent</a:t>
            </a:r>
            <a:r>
              <a:rPr lang="nl-BE" sz="2800" dirty="0">
                <a:solidFill>
                  <a:srgbClr val="0064C8"/>
                </a:solidFill>
              </a:rPr>
              <a:t> </a:t>
            </a:r>
            <a:r>
              <a:rPr lang="nl-BE" sz="2800" dirty="0" err="1">
                <a:solidFill>
                  <a:srgbClr val="0064C8"/>
                </a:solidFill>
              </a:rPr>
              <a:t>material</a:t>
            </a:r>
            <a:r>
              <a:rPr lang="nl-BE" sz="2800" dirty="0">
                <a:solidFill>
                  <a:srgbClr val="0064C8"/>
                </a:solidFill>
              </a:rPr>
              <a:t> </a:t>
            </a:r>
            <a:r>
              <a:rPr lang="nl-BE" sz="2400" dirty="0"/>
              <a:t>(1-2 g/L)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nl-BE" sz="2400" dirty="0"/>
              <a:t>inert </a:t>
            </a:r>
            <a:r>
              <a:rPr lang="nl-BE" sz="2400" dirty="0" err="1"/>
              <a:t>particulate</a:t>
            </a:r>
            <a:r>
              <a:rPr lang="nl-BE" sz="2400" dirty="0"/>
              <a:t> </a:t>
            </a:r>
            <a:r>
              <a:rPr lang="nl-BE" sz="2400" dirty="0" err="1"/>
              <a:t>organic</a:t>
            </a:r>
            <a:r>
              <a:rPr lang="nl-BE" sz="2400" dirty="0"/>
              <a:t> carbon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nl-BE" sz="2400" dirty="0" err="1"/>
              <a:t>biomass</a:t>
            </a:r>
            <a:r>
              <a:rPr lang="nl-BE" sz="2400" dirty="0"/>
              <a:t> </a:t>
            </a:r>
            <a:r>
              <a:rPr lang="nl-BE" sz="2400" dirty="0" err="1"/>
              <a:t>grown</a:t>
            </a:r>
            <a:r>
              <a:rPr lang="nl-BE" sz="2400" dirty="0"/>
              <a:t> on </a:t>
            </a:r>
            <a:r>
              <a:rPr lang="nl-BE" sz="2400" dirty="0" err="1"/>
              <a:t>remaining</a:t>
            </a:r>
            <a:r>
              <a:rPr lang="nl-BE" sz="2400" dirty="0"/>
              <a:t> </a:t>
            </a:r>
            <a:r>
              <a:rPr lang="nl-BE" sz="2400" dirty="0" err="1"/>
              <a:t>organic</a:t>
            </a:r>
            <a:r>
              <a:rPr lang="nl-BE" sz="2400" dirty="0"/>
              <a:t> carbon </a:t>
            </a:r>
            <a:r>
              <a:rPr lang="nl-BE" sz="2400" dirty="0" err="1"/>
              <a:t>after</a:t>
            </a:r>
            <a:r>
              <a:rPr lang="nl-BE" sz="2400" dirty="0"/>
              <a:t> </a:t>
            </a:r>
            <a:r>
              <a:rPr lang="nl-BE" sz="2400" dirty="0" err="1"/>
              <a:t>anaerobic</a:t>
            </a:r>
            <a:r>
              <a:rPr lang="nl-BE" sz="2400" dirty="0"/>
              <a:t> </a:t>
            </a:r>
            <a:r>
              <a:rPr lang="nl-BE" sz="2400" dirty="0" err="1"/>
              <a:t>feeding</a:t>
            </a:r>
            <a:endParaRPr lang="nl-BE" sz="2400" dirty="0"/>
          </a:p>
          <a:p>
            <a:pPr lvl="1">
              <a:buFont typeface="Courier New" panose="02070309020205020404" pitchFamily="49" charset="0"/>
              <a:buChar char="o"/>
            </a:pPr>
            <a:r>
              <a:rPr lang="nl-BE" sz="2400" dirty="0" err="1"/>
              <a:t>eroded</a:t>
            </a:r>
            <a:r>
              <a:rPr lang="nl-BE" sz="2400" dirty="0"/>
              <a:t> </a:t>
            </a:r>
            <a:r>
              <a:rPr lang="nl-BE" sz="2400" dirty="0" err="1"/>
              <a:t>material</a:t>
            </a:r>
            <a:r>
              <a:rPr lang="nl-BE" sz="2400" dirty="0"/>
              <a:t> </a:t>
            </a:r>
            <a:r>
              <a:rPr lang="nl-BE" sz="2400" dirty="0" err="1"/>
              <a:t>from</a:t>
            </a:r>
            <a:r>
              <a:rPr lang="nl-BE" sz="2400" dirty="0"/>
              <a:t> </a:t>
            </a:r>
            <a:r>
              <a:rPr lang="nl-BE" sz="2400" dirty="0" err="1"/>
              <a:t>granules</a:t>
            </a:r>
            <a:endParaRPr lang="nl-BE" sz="2400" dirty="0"/>
          </a:p>
          <a:p>
            <a:pPr marL="506232" lvl="1" indent="0">
              <a:buNone/>
            </a:pPr>
            <a:r>
              <a:rPr lang="nl-BE" sz="2800" dirty="0">
                <a:solidFill>
                  <a:srgbClr val="0064C8"/>
                </a:solidFill>
                <a:sym typeface="Symbol" panose="05050102010706020507" pitchFamily="18" charset="2"/>
              </a:rPr>
              <a:t> </a:t>
            </a:r>
            <a:r>
              <a:rPr lang="nl-BE" sz="2800" dirty="0">
                <a:solidFill>
                  <a:srgbClr val="0064C8"/>
                </a:solidFill>
                <a:sym typeface="Wingdings" panose="05000000000000000000" pitchFamily="2" charset="2"/>
              </a:rPr>
              <a:t>Poor-settling fraction</a:t>
            </a:r>
          </a:p>
          <a:p>
            <a:pPr marL="506232" lvl="1" indent="0">
              <a:buNone/>
            </a:pPr>
            <a:endParaRPr lang="nl-BE" sz="2531" dirty="0"/>
          </a:p>
        </p:txBody>
      </p:sp>
    </p:spTree>
    <p:extLst>
      <p:ext uri="{BB962C8B-B14F-4D97-AF65-F5344CB8AC3E}">
        <p14:creationId xmlns:p14="http://schemas.microsoft.com/office/powerpoint/2010/main" val="3500212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184"/>
    </mc:Choice>
    <mc:Fallback xmlns="">
      <p:transition spd="slow" advTm="8184"/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B24E81-5F76-DED4-DDA3-2F871F8940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C3123A-2AC7-2D7F-0734-45D3BFAA32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How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grow</a:t>
            </a:r>
            <a:r>
              <a:rPr lang="nl-BE" dirty="0"/>
              <a:t> </a:t>
            </a:r>
            <a:r>
              <a:rPr lang="nl-BE" dirty="0" err="1"/>
              <a:t>granules</a:t>
            </a:r>
            <a:r>
              <a:rPr lang="nl-BE" dirty="0"/>
              <a:t>?</a:t>
            </a:r>
            <a:br>
              <a:rPr lang="nl-BE" dirty="0"/>
            </a:br>
            <a:endParaRPr lang="nl-B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7BAF07-41BF-1234-95A0-4603AC566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8062" y="839787"/>
            <a:ext cx="11038764" cy="464578"/>
          </a:xfrm>
        </p:spPr>
        <p:txBody>
          <a:bodyPr>
            <a:noAutofit/>
          </a:bodyPr>
          <a:lstStyle/>
          <a:p>
            <a:pPr>
              <a:spcAft>
                <a:spcPts val="422"/>
              </a:spcAft>
              <a:buFont typeface="Wingdings" panose="05000000000000000000" pitchFamily="2" charset="2"/>
              <a:buChar char="§"/>
            </a:pPr>
            <a:r>
              <a:rPr lang="en-GB" sz="2530" dirty="0">
                <a:solidFill>
                  <a:schemeClr val="bg1">
                    <a:lumMod val="50000"/>
                  </a:schemeClr>
                </a:solidFill>
              </a:rPr>
              <a:t>Make sure that diffusion is not limiting!</a:t>
            </a:r>
          </a:p>
          <a:p>
            <a:pPr marL="60748" indent="0">
              <a:spcAft>
                <a:spcPts val="422"/>
              </a:spcAft>
              <a:buNone/>
            </a:pPr>
            <a:endParaRPr lang="nl-BE" sz="2530" dirty="0">
              <a:solidFill>
                <a:schemeClr val="bg1">
                  <a:lumMod val="50000"/>
                </a:schemeClr>
              </a:solidFill>
              <a:sym typeface="Wingdings" panose="05000000000000000000" pitchFamily="2" charset="2"/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530" dirty="0">
              <a:solidFill>
                <a:schemeClr val="bg1">
                  <a:lumMod val="50000"/>
                </a:schemeClr>
              </a:solidFill>
            </a:endParaRPr>
          </a:p>
          <a:p>
            <a:pPr marL="60748" indent="0">
              <a:spcAft>
                <a:spcPts val="422"/>
              </a:spcAft>
              <a:buNone/>
            </a:pPr>
            <a:endParaRPr lang="nl-BE" sz="253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530" dirty="0">
              <a:solidFill>
                <a:schemeClr val="bg1">
                  <a:lumMod val="50000"/>
                </a:schemeClr>
              </a:solidFill>
            </a:endParaRPr>
          </a:p>
          <a:p>
            <a:pPr marL="60748" indent="0">
              <a:spcAft>
                <a:spcPts val="422"/>
              </a:spcAft>
              <a:buNone/>
            </a:pPr>
            <a:r>
              <a:rPr lang="nl-BE" sz="2530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     </a:t>
            </a: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53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C9117A0-2A17-5272-CFFB-610BF13CAC23}"/>
              </a:ext>
            </a:extLst>
          </p:cNvPr>
          <p:cNvSpPr txBox="1"/>
          <p:nvPr/>
        </p:nvSpPr>
        <p:spPr>
          <a:xfrm>
            <a:off x="987276" y="1414448"/>
            <a:ext cx="80024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sz="2400" dirty="0">
                <a:solidFill>
                  <a:schemeClr val="bg1">
                    <a:lumMod val="50000"/>
                  </a:schemeClr>
                </a:solidFill>
                <a:sym typeface="Symbol" panose="05050102010706020507" pitchFamily="18" charset="2"/>
              </a:rPr>
              <a:t> </a:t>
            </a:r>
            <a:r>
              <a:rPr lang="nl-BE" sz="2400" dirty="0">
                <a:solidFill>
                  <a:schemeClr val="bg1">
                    <a:lumMod val="50000"/>
                  </a:schemeClr>
                </a:solidFill>
              </a:rPr>
              <a:t>Separation of substrate uptake and biomass growth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EE5BF97-BFBB-E2AA-E88A-16C286CDCF64}"/>
              </a:ext>
            </a:extLst>
          </p:cNvPr>
          <p:cNvSpPr txBox="1">
            <a:spLocks/>
          </p:cNvSpPr>
          <p:nvPr/>
        </p:nvSpPr>
        <p:spPr>
          <a:xfrm>
            <a:off x="588062" y="2296552"/>
            <a:ext cx="11038764" cy="4645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422"/>
              </a:spcAft>
              <a:buFont typeface="Wingdings" panose="05000000000000000000" pitchFamily="2" charset="2"/>
              <a:buChar char="§"/>
            </a:pPr>
            <a:r>
              <a:rPr lang="en-GB" sz="2530" dirty="0">
                <a:solidFill>
                  <a:schemeClr val="bg1">
                    <a:lumMod val="50000"/>
                  </a:schemeClr>
                </a:solidFill>
              </a:rPr>
              <a:t>Selective wasting</a:t>
            </a:r>
            <a:endParaRPr lang="nl-BE" sz="2530" dirty="0">
              <a:solidFill>
                <a:schemeClr val="bg1">
                  <a:lumMod val="50000"/>
                </a:schemeClr>
              </a:solidFill>
              <a:sym typeface="Wingdings" panose="05000000000000000000" pitchFamily="2" charset="2"/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530" dirty="0">
              <a:solidFill>
                <a:schemeClr val="bg1">
                  <a:lumMod val="50000"/>
                </a:schemeClr>
              </a:solidFill>
            </a:endParaRPr>
          </a:p>
          <a:p>
            <a:pPr marL="60748" indent="0">
              <a:spcAft>
                <a:spcPts val="422"/>
              </a:spcAft>
              <a:buFont typeface="Arial" panose="020B0604020202020204" pitchFamily="34" charset="0"/>
              <a:buNone/>
            </a:pPr>
            <a:endParaRPr lang="nl-BE" sz="253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530" dirty="0">
              <a:solidFill>
                <a:schemeClr val="bg1">
                  <a:lumMod val="50000"/>
                </a:schemeClr>
              </a:solidFill>
            </a:endParaRPr>
          </a:p>
          <a:p>
            <a:pPr marL="60748" indent="0">
              <a:spcAft>
                <a:spcPts val="422"/>
              </a:spcAft>
              <a:buFont typeface="Arial" panose="020B0604020202020204" pitchFamily="34" charset="0"/>
              <a:buNone/>
            </a:pPr>
            <a:r>
              <a:rPr lang="nl-BE" sz="2530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     </a:t>
            </a: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53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99A067F-4BB5-AEC4-B0D2-600D75284F6D}"/>
              </a:ext>
            </a:extLst>
          </p:cNvPr>
          <p:cNvSpPr txBox="1">
            <a:spLocks/>
          </p:cNvSpPr>
          <p:nvPr/>
        </p:nvSpPr>
        <p:spPr>
          <a:xfrm>
            <a:off x="588062" y="2832035"/>
            <a:ext cx="11038764" cy="4645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422"/>
              </a:spcAft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sz="2530" dirty="0"/>
              <a:t>(Shear)</a:t>
            </a:r>
            <a:endParaRPr lang="nl-BE" sz="2530" dirty="0">
              <a:sym typeface="Wingdings" panose="05000000000000000000" pitchFamily="2" charset="2"/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530" dirty="0"/>
          </a:p>
          <a:p>
            <a:pPr marL="60748" indent="0">
              <a:spcAft>
                <a:spcPts val="422"/>
              </a:spcAft>
              <a:buFont typeface="Arial" panose="020B0604020202020204" pitchFamily="34" charset="0"/>
              <a:buNone/>
            </a:pPr>
            <a:endParaRPr lang="nl-BE" sz="2530" dirty="0">
              <a:solidFill>
                <a:srgbClr val="FF0000"/>
              </a:solidFill>
            </a:endParaRP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530" dirty="0"/>
          </a:p>
          <a:p>
            <a:pPr marL="60748" indent="0">
              <a:spcAft>
                <a:spcPts val="422"/>
              </a:spcAft>
              <a:buFont typeface="Arial" panose="020B0604020202020204" pitchFamily="34" charset="0"/>
              <a:buNone/>
            </a:pPr>
            <a:r>
              <a:rPr lang="nl-BE" sz="2530" dirty="0">
                <a:sym typeface="Wingdings" panose="05000000000000000000" pitchFamily="2" charset="2"/>
              </a:rPr>
              <a:t>     </a:t>
            </a:r>
          </a:p>
          <a:p>
            <a:pPr>
              <a:spcAft>
                <a:spcPts val="422"/>
              </a:spcAft>
              <a:buFont typeface="Wingdings" panose="05000000000000000000" pitchFamily="2" charset="2"/>
              <a:buChar char="Ø"/>
            </a:pPr>
            <a:endParaRPr lang="nl-BE" sz="2530" dirty="0"/>
          </a:p>
        </p:txBody>
      </p:sp>
    </p:spTree>
    <p:extLst>
      <p:ext uri="{BB962C8B-B14F-4D97-AF65-F5344CB8AC3E}">
        <p14:creationId xmlns:p14="http://schemas.microsoft.com/office/powerpoint/2010/main" val="1116616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995"/>
    </mc:Choice>
    <mc:Fallback xmlns="">
      <p:transition spd="slow" advTm="15995"/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6358D1-B3C6-E57F-1462-E081596D47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BCDC09-80A4-088A-667F-D43790D2B2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shear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8B288C1-2A1F-88BE-61B4-743C2EC4BF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nl-BE" sz="2531" dirty="0"/>
              <a:t> </a:t>
            </a:r>
            <a:r>
              <a:rPr lang="nl-BE" sz="2531" dirty="0" err="1"/>
              <a:t>To</a:t>
            </a:r>
            <a:r>
              <a:rPr lang="nl-BE" sz="2531" dirty="0"/>
              <a:t> </a:t>
            </a:r>
            <a:r>
              <a:rPr lang="nl-BE" sz="2531" dirty="0" err="1"/>
              <a:t>create</a:t>
            </a:r>
            <a:r>
              <a:rPr lang="nl-BE" sz="2531" dirty="0"/>
              <a:t> </a:t>
            </a:r>
            <a:r>
              <a:rPr lang="nl-BE" sz="2400" dirty="0" err="1"/>
              <a:t>smooth</a:t>
            </a:r>
            <a:r>
              <a:rPr lang="nl-BE" sz="2531" dirty="0"/>
              <a:t> </a:t>
            </a:r>
            <a:r>
              <a:rPr lang="nl-BE" sz="2531" dirty="0" err="1"/>
              <a:t>biofilms</a:t>
            </a:r>
            <a:r>
              <a:rPr lang="nl-BE" sz="2531" dirty="0"/>
              <a:t> / </a:t>
            </a:r>
            <a:r>
              <a:rPr lang="nl-BE" sz="2531" dirty="0" err="1"/>
              <a:t>granules</a:t>
            </a:r>
            <a:endParaRPr lang="nl-BE" sz="2531" dirty="0"/>
          </a:p>
          <a:p>
            <a:pPr marL="60748" indent="0">
              <a:buNone/>
            </a:pPr>
            <a:endParaRPr lang="nl-BE" sz="2531" dirty="0"/>
          </a:p>
        </p:txBody>
      </p:sp>
    </p:spTree>
    <p:extLst>
      <p:ext uri="{BB962C8B-B14F-4D97-AF65-F5344CB8AC3E}">
        <p14:creationId xmlns:p14="http://schemas.microsoft.com/office/powerpoint/2010/main" val="2360030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939"/>
    </mc:Choice>
    <mc:Fallback xmlns="">
      <p:transition spd="slow" advTm="11939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"/>
</p:tagLst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UGent BW">
      <a:dk1>
        <a:sysClr val="windowText" lastClr="000000"/>
      </a:dk1>
      <a:lt1>
        <a:sysClr val="window" lastClr="FFFFFF"/>
      </a:lt1>
      <a:dk2>
        <a:srgbClr val="1E64C8"/>
      </a:dk2>
      <a:lt2>
        <a:srgbClr val="E9F0FA"/>
      </a:lt2>
      <a:accent1>
        <a:srgbClr val="27ABAD"/>
      </a:accent1>
      <a:accent2>
        <a:srgbClr val="3DB3B5"/>
      </a:accent2>
      <a:accent3>
        <a:srgbClr val="52BCBD"/>
      </a:accent3>
      <a:accent4>
        <a:srgbClr val="68C4C6"/>
      </a:accent4>
      <a:accent5>
        <a:srgbClr val="7DCDCE"/>
      </a:accent5>
      <a:accent6>
        <a:srgbClr val="93D5D6"/>
      </a:accent6>
      <a:hlink>
        <a:srgbClr val="1E64C8"/>
      </a:hlink>
      <a:folHlink>
        <a:srgbClr val="1E64C8"/>
      </a:folHlink>
    </a:clrScheme>
    <a:fontScheme name="Universiteit Ge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1750">
          <a:solidFill>
            <a:srgbClr val="1E64C8"/>
          </a:solidFill>
        </a:ln>
      </a:spPr>
      <a:bodyPr rtlCol="0" anchor="ctr"/>
      <a:lstStyle>
        <a:defPPr algn="ctr">
          <a:defRPr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0">
          <a:solidFill>
            <a:srgbClr val="1E64C8"/>
          </a:solidFill>
          <a:headEnd type="none" w="lg" len="lg"/>
          <a:tailEnd type="none" w="lg" len="lg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marL="342900" indent="-342900" algn="l">
          <a:lnSpc>
            <a:spcPct val="120000"/>
          </a:lnSpc>
          <a:buFont typeface="Arial" panose="020B0604020202020204" pitchFamily="34" charset="0"/>
          <a:buChar char="‒"/>
          <a:defRPr sz="250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owerPoint_UGent_EN_BW.potx" id="{7D3D94DE-C0A2-4DC8-AF5F-759590993643}" vid="{7BE85386-59DE-4F6B-8B6A-39593429BCEA}"/>
    </a:ext>
  </a:extLst>
</a:theme>
</file>

<file path=ppt/theme/theme3.xml><?xml version="1.0" encoding="utf-8"?>
<a:theme xmlns:a="http://schemas.openxmlformats.org/drawingml/2006/main" name="2_Office Theme">
  <a:themeElements>
    <a:clrScheme name="UGent BW">
      <a:dk1>
        <a:sysClr val="windowText" lastClr="000000"/>
      </a:dk1>
      <a:lt1>
        <a:sysClr val="window" lastClr="FFFFFF"/>
      </a:lt1>
      <a:dk2>
        <a:srgbClr val="1E64C8"/>
      </a:dk2>
      <a:lt2>
        <a:srgbClr val="E9F0FA"/>
      </a:lt2>
      <a:accent1>
        <a:srgbClr val="27ABAD"/>
      </a:accent1>
      <a:accent2>
        <a:srgbClr val="3DB3B5"/>
      </a:accent2>
      <a:accent3>
        <a:srgbClr val="52BCBD"/>
      </a:accent3>
      <a:accent4>
        <a:srgbClr val="68C4C6"/>
      </a:accent4>
      <a:accent5>
        <a:srgbClr val="7DCDCE"/>
      </a:accent5>
      <a:accent6>
        <a:srgbClr val="93D5D6"/>
      </a:accent6>
      <a:hlink>
        <a:srgbClr val="1E64C8"/>
      </a:hlink>
      <a:folHlink>
        <a:srgbClr val="1E64C8"/>
      </a:folHlink>
    </a:clrScheme>
    <a:fontScheme name="Universiteit Ge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1750">
          <a:solidFill>
            <a:srgbClr val="1E64C8"/>
          </a:solidFill>
        </a:ln>
      </a:spPr>
      <a:bodyPr rtlCol="0" anchor="ctr"/>
      <a:lstStyle>
        <a:defPPr algn="ctr">
          <a:defRPr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0">
          <a:solidFill>
            <a:srgbClr val="1E64C8"/>
          </a:solidFill>
          <a:headEnd type="none" w="lg" len="lg"/>
          <a:tailEnd type="none" w="lg" len="lg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marL="342900" indent="-342900" algn="l">
          <a:lnSpc>
            <a:spcPct val="120000"/>
          </a:lnSpc>
          <a:buFont typeface="Arial" panose="020B0604020202020204" pitchFamily="34" charset="0"/>
          <a:buChar char="‒"/>
          <a:defRPr sz="250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owerPoint_UGent_EN_BW.potx" id="{7D3D94DE-C0A2-4DC8-AF5F-759590993643}" vid="{7BE85386-59DE-4F6B-8B6A-39593429BCEA}"/>
    </a:ext>
  </a:extLst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14522</TotalTime>
  <Words>5921</Words>
  <Application>Microsoft Office PowerPoint</Application>
  <PresentationFormat>Widescreen</PresentationFormat>
  <Paragraphs>1251</Paragraphs>
  <Slides>106</Slides>
  <Notes>105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106</vt:i4>
      </vt:variant>
    </vt:vector>
  </HeadingPairs>
  <TitlesOfParts>
    <vt:vector size="123" baseType="lpstr">
      <vt:lpstr>Aptos</vt:lpstr>
      <vt:lpstr>Arial</vt:lpstr>
      <vt:lpstr>Calibri</vt:lpstr>
      <vt:lpstr>Calibri Light</vt:lpstr>
      <vt:lpstr>Cambria Math</vt:lpstr>
      <vt:lpstr>Candara</vt:lpstr>
      <vt:lpstr>Courier New</vt:lpstr>
      <vt:lpstr>DengXian</vt:lpstr>
      <vt:lpstr>Roboto Slab</vt:lpstr>
      <vt:lpstr>Symbol</vt:lpstr>
      <vt:lpstr>Times New Roman</vt:lpstr>
      <vt:lpstr>TimesNewRomanPSMT</vt:lpstr>
      <vt:lpstr>Wingdings</vt:lpstr>
      <vt:lpstr>1_Office Theme</vt:lpstr>
      <vt:lpstr>Office Theme</vt:lpstr>
      <vt:lpstr>2_Office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aerobic granular sludge aerobic granular sludge reactors</vt:lpstr>
      <vt:lpstr>aerobic granular sludge - definition</vt:lpstr>
      <vt:lpstr>aerobic granular sludge - definition</vt:lpstr>
      <vt:lpstr>aerobic granular sludge - definition</vt:lpstr>
      <vt:lpstr>aerobic granular sludge - definition</vt:lpstr>
      <vt:lpstr>aerobic granular sludge reactor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granule growth by avoiding diffusion limitation</vt:lpstr>
      <vt:lpstr>How to grow granules? </vt:lpstr>
      <vt:lpstr>Effect of diffusion</vt:lpstr>
      <vt:lpstr>Effect of diffusion </vt:lpstr>
      <vt:lpstr>Effect of diffusion </vt:lpstr>
      <vt:lpstr>Effect of diffusion </vt:lpstr>
      <vt:lpstr>How to grow granules? </vt:lpstr>
      <vt:lpstr>How to grow granules? </vt:lpstr>
      <vt:lpstr>How to grow granules? </vt:lpstr>
      <vt:lpstr>How to grow granules? </vt:lpstr>
      <vt:lpstr>Minimizing substrate LIMITATION  </vt:lpstr>
      <vt:lpstr>Minimizing substrate LIMITATION  </vt:lpstr>
      <vt:lpstr>Minimizing substrate LIMITATION  </vt:lpstr>
      <vt:lpstr>How to grow granules? </vt:lpstr>
      <vt:lpstr>How to grow granules? </vt:lpstr>
      <vt:lpstr>batch-wise reactor operation</vt:lpstr>
      <vt:lpstr>Batch-wise operation </vt:lpstr>
      <vt:lpstr>Batch-wise operation – laB </vt:lpstr>
      <vt:lpstr>Batch-wise operation – laB </vt:lpstr>
      <vt:lpstr>Batch-wise operation – laB </vt:lpstr>
      <vt:lpstr>concentration profiles – laB </vt:lpstr>
      <vt:lpstr>concentration profiles – laB </vt:lpstr>
      <vt:lpstr>concentration profiles – laB </vt:lpstr>
      <vt:lpstr>concentration profiles – laB </vt:lpstr>
      <vt:lpstr>Batch-wise operation – laB </vt:lpstr>
      <vt:lpstr>Batch-wise operation – laB </vt:lpstr>
      <vt:lpstr>Batch-wise operation – laB </vt:lpstr>
      <vt:lpstr>Batch-wise operation – laB </vt:lpstr>
      <vt:lpstr>Batch-wise operation – laB </vt:lpstr>
      <vt:lpstr>concentration profiles – laB </vt:lpstr>
      <vt:lpstr>concentration profiles – laB </vt:lpstr>
      <vt:lpstr>concentration profiles – laB </vt:lpstr>
      <vt:lpstr>Batch-wise operation – laB </vt:lpstr>
      <vt:lpstr>Batch-wise operation – laB </vt:lpstr>
      <vt:lpstr>concentration profiles – laB </vt:lpstr>
      <vt:lpstr>iNSIDE THE GRANULE</vt:lpstr>
      <vt:lpstr>Batch-wise operation – full-scale </vt:lpstr>
      <vt:lpstr>Batch-wise operation – full-scale </vt:lpstr>
      <vt:lpstr>Batch-wise operation – full-scale </vt:lpstr>
      <vt:lpstr>Batch-wise operation – full-scale </vt:lpstr>
      <vt:lpstr>Batch-wise operation – full-scale </vt:lpstr>
      <vt:lpstr>Batch-wise operation – full-scale </vt:lpstr>
      <vt:lpstr>concentration profiles – full-scale</vt:lpstr>
      <vt:lpstr>batch operation facilitates monitoring</vt:lpstr>
      <vt:lpstr>batch operation facilitates monitoring</vt:lpstr>
      <vt:lpstr>batch operation facilitates monitoring</vt:lpstr>
      <vt:lpstr>batch operation facilitates monitoring</vt:lpstr>
      <vt:lpstr>batch operation facilitates monitoring</vt:lpstr>
      <vt:lpstr>batch operation facilitates monitoring</vt:lpstr>
      <vt:lpstr>batch operation facilitates monitoring</vt:lpstr>
      <vt:lpstr>batch operation  good effluent quality</vt:lpstr>
      <vt:lpstr>batch operation  good effluent quality</vt:lpstr>
      <vt:lpstr>batch operation  good effluent quality</vt:lpstr>
      <vt:lpstr>batch operation  good effluent quality</vt:lpstr>
      <vt:lpstr>batch operation  good effluent quality</vt:lpstr>
      <vt:lpstr>sequencing batch process control</vt:lpstr>
      <vt:lpstr>Process control objectives</vt:lpstr>
      <vt:lpstr>Process control objectives</vt:lpstr>
      <vt:lpstr>Process control Handles</vt:lpstr>
      <vt:lpstr>Process control Handles</vt:lpstr>
      <vt:lpstr>Process control Handles</vt:lpstr>
      <vt:lpstr>BASIC Process control</vt:lpstr>
      <vt:lpstr>Fill and draw</vt:lpstr>
      <vt:lpstr>Fill and draw</vt:lpstr>
      <vt:lpstr>Fill and draw</vt:lpstr>
      <vt:lpstr>Fill and draw</vt:lpstr>
      <vt:lpstr>aeration/reaction phase</vt:lpstr>
      <vt:lpstr>Reaction phase</vt:lpstr>
      <vt:lpstr>Reaction phase</vt:lpstr>
      <vt:lpstr>Reaction phase</vt:lpstr>
      <vt:lpstr>Reaction phase</vt:lpstr>
      <vt:lpstr>additional granule selection pressures</vt:lpstr>
      <vt:lpstr>How to grow granules? </vt:lpstr>
      <vt:lpstr>How to grow granules? </vt:lpstr>
      <vt:lpstr>selective wasting</vt:lpstr>
      <vt:lpstr>selective wasting</vt:lpstr>
      <vt:lpstr>selective wasting</vt:lpstr>
      <vt:lpstr>How to grow granules? </vt:lpstr>
      <vt:lpstr>shear</vt:lpstr>
      <vt:lpstr>shear</vt:lpstr>
      <vt:lpstr>How to grow granules? </vt:lpstr>
      <vt:lpstr>Plug flow feeding </vt:lpstr>
      <vt:lpstr>Plug flow feeding </vt:lpstr>
      <vt:lpstr>Plug flow feeding </vt:lpstr>
      <vt:lpstr>How to grow granules?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Damir Brdanovic</dc:creator>
  <cp:lastModifiedBy>Damir Brdanovic</cp:lastModifiedBy>
  <cp:revision>52</cp:revision>
  <dcterms:created xsi:type="dcterms:W3CDTF">2024-03-25T18:51:37Z</dcterms:created>
  <dcterms:modified xsi:type="dcterms:W3CDTF">2025-02-06T10:18:02Z</dcterms:modified>
</cp:coreProperties>
</file>