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  <p:sldMasterId id="2147483671" r:id="rId6"/>
  </p:sldMasterIdLst>
  <p:notesMasterIdLst>
    <p:notesMasterId r:id="rId114"/>
  </p:notesMasterIdLst>
  <p:sldIdLst>
    <p:sldId id="771" r:id="rId7"/>
    <p:sldId id="311" r:id="rId8"/>
    <p:sldId id="256" r:id="rId9"/>
    <p:sldId id="354" r:id="rId10"/>
    <p:sldId id="314" r:id="rId11"/>
    <p:sldId id="316" r:id="rId12"/>
    <p:sldId id="355" r:id="rId13"/>
    <p:sldId id="356" r:id="rId14"/>
    <p:sldId id="357" r:id="rId15"/>
    <p:sldId id="358" r:id="rId16"/>
    <p:sldId id="317" r:id="rId17"/>
    <p:sldId id="318" r:id="rId18"/>
    <p:sldId id="274" r:id="rId19"/>
    <p:sldId id="359" r:id="rId20"/>
    <p:sldId id="312" r:id="rId21"/>
    <p:sldId id="319" r:id="rId22"/>
    <p:sldId id="320" r:id="rId23"/>
    <p:sldId id="279" r:id="rId24"/>
    <p:sldId id="303" r:id="rId25"/>
    <p:sldId id="278" r:id="rId26"/>
    <p:sldId id="360" r:id="rId27"/>
    <p:sldId id="361" r:id="rId28"/>
    <p:sldId id="362" r:id="rId29"/>
    <p:sldId id="364" r:id="rId30"/>
    <p:sldId id="304" r:id="rId31"/>
    <p:sldId id="363" r:id="rId32"/>
    <p:sldId id="324" r:id="rId33"/>
    <p:sldId id="323" r:id="rId34"/>
    <p:sldId id="322" r:id="rId35"/>
    <p:sldId id="365" r:id="rId36"/>
    <p:sldId id="366" r:id="rId37"/>
    <p:sldId id="321" r:id="rId38"/>
    <p:sldId id="368" r:id="rId39"/>
    <p:sldId id="367" r:id="rId40"/>
    <p:sldId id="315" r:id="rId41"/>
    <p:sldId id="331" r:id="rId42"/>
    <p:sldId id="330" r:id="rId43"/>
    <p:sldId id="329" r:id="rId44"/>
    <p:sldId id="328" r:id="rId45"/>
    <p:sldId id="327" r:id="rId46"/>
    <p:sldId id="326" r:id="rId47"/>
    <p:sldId id="332" r:id="rId48"/>
    <p:sldId id="369" r:id="rId49"/>
    <p:sldId id="371" r:id="rId50"/>
    <p:sldId id="372" r:id="rId51"/>
    <p:sldId id="373" r:id="rId52"/>
    <p:sldId id="374" r:id="rId53"/>
    <p:sldId id="333" r:id="rId54"/>
    <p:sldId id="375" r:id="rId55"/>
    <p:sldId id="286" r:id="rId56"/>
    <p:sldId id="287" r:id="rId57"/>
    <p:sldId id="376" r:id="rId58"/>
    <p:sldId id="377" r:id="rId59"/>
    <p:sldId id="378" r:id="rId60"/>
    <p:sldId id="336" r:id="rId61"/>
    <p:sldId id="335" r:id="rId62"/>
    <p:sldId id="334" r:id="rId63"/>
    <p:sldId id="379" r:id="rId64"/>
    <p:sldId id="289" r:id="rId65"/>
    <p:sldId id="380" r:id="rId66"/>
    <p:sldId id="381" r:id="rId67"/>
    <p:sldId id="290" r:id="rId68"/>
    <p:sldId id="382" r:id="rId69"/>
    <p:sldId id="383" r:id="rId70"/>
    <p:sldId id="384" r:id="rId71"/>
    <p:sldId id="385" r:id="rId72"/>
    <p:sldId id="291" r:id="rId73"/>
    <p:sldId id="292" r:id="rId74"/>
    <p:sldId id="305" r:id="rId75"/>
    <p:sldId id="295" r:id="rId76"/>
    <p:sldId id="306" r:id="rId77"/>
    <p:sldId id="387" r:id="rId78"/>
    <p:sldId id="388" r:id="rId79"/>
    <p:sldId id="390" r:id="rId80"/>
    <p:sldId id="389" r:id="rId81"/>
    <p:sldId id="391" r:id="rId82"/>
    <p:sldId id="307" r:id="rId83"/>
    <p:sldId id="392" r:id="rId84"/>
    <p:sldId id="393" r:id="rId85"/>
    <p:sldId id="337" r:id="rId86"/>
    <p:sldId id="394" r:id="rId87"/>
    <p:sldId id="298" r:id="rId88"/>
    <p:sldId id="270" r:id="rId89"/>
    <p:sldId id="338" r:id="rId90"/>
    <p:sldId id="339" r:id="rId91"/>
    <p:sldId id="340" r:id="rId92"/>
    <p:sldId id="341" r:id="rId93"/>
    <p:sldId id="342" r:id="rId94"/>
    <p:sldId id="271" r:id="rId95"/>
    <p:sldId id="343" r:id="rId96"/>
    <p:sldId id="344" r:id="rId97"/>
    <p:sldId id="345" r:id="rId98"/>
    <p:sldId id="346" r:id="rId99"/>
    <p:sldId id="308" r:id="rId100"/>
    <p:sldId id="300" r:id="rId101"/>
    <p:sldId id="347" r:id="rId102"/>
    <p:sldId id="309" r:id="rId103"/>
    <p:sldId id="310" r:id="rId104"/>
    <p:sldId id="348" r:id="rId105"/>
    <p:sldId id="349" r:id="rId106"/>
    <p:sldId id="301" r:id="rId107"/>
    <p:sldId id="395" r:id="rId108"/>
    <p:sldId id="302" r:id="rId109"/>
    <p:sldId id="350" r:id="rId110"/>
    <p:sldId id="351" r:id="rId111"/>
    <p:sldId id="352" r:id="rId112"/>
    <p:sldId id="353" r:id="rId1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6B9543-4B9E-49FC-82FB-F8577DB1DC6A}" v="190" dt="2023-11-19T11:40:53.857"/>
    <p1510:client id="{FBA9B9D3-6023-465F-8B9B-A9FE2FB58448}" v="390" dt="2023-11-19T11:30:15.76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755" autoAdjust="0"/>
    <p:restoredTop sz="94660"/>
  </p:normalViewPr>
  <p:slideViewPr>
    <p:cSldViewPr snapToGrid="0">
      <p:cViewPr varScale="1">
        <p:scale>
          <a:sx n="150" d="100"/>
          <a:sy n="150" d="100"/>
        </p:scale>
        <p:origin x="114" y="32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0.xml"/><Relationship Id="rId117" Type="http://schemas.openxmlformats.org/officeDocument/2006/relationships/theme" Target="theme/theme1.xml"/><Relationship Id="rId21" Type="http://schemas.openxmlformats.org/officeDocument/2006/relationships/slide" Target="slides/slide15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63" Type="http://schemas.openxmlformats.org/officeDocument/2006/relationships/slide" Target="slides/slide57.xml"/><Relationship Id="rId68" Type="http://schemas.openxmlformats.org/officeDocument/2006/relationships/slide" Target="slides/slide62.xml"/><Relationship Id="rId84" Type="http://schemas.openxmlformats.org/officeDocument/2006/relationships/slide" Target="slides/slide78.xml"/><Relationship Id="rId89" Type="http://schemas.openxmlformats.org/officeDocument/2006/relationships/slide" Target="slides/slide83.xml"/><Relationship Id="rId112" Type="http://schemas.openxmlformats.org/officeDocument/2006/relationships/slide" Target="slides/slide106.xml"/><Relationship Id="rId16" Type="http://schemas.openxmlformats.org/officeDocument/2006/relationships/slide" Target="slides/slide10.xml"/><Relationship Id="rId107" Type="http://schemas.openxmlformats.org/officeDocument/2006/relationships/slide" Target="slides/slide101.xml"/><Relationship Id="rId11" Type="http://schemas.openxmlformats.org/officeDocument/2006/relationships/slide" Target="slides/slide5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74" Type="http://schemas.openxmlformats.org/officeDocument/2006/relationships/slide" Target="slides/slide68.xml"/><Relationship Id="rId79" Type="http://schemas.openxmlformats.org/officeDocument/2006/relationships/slide" Target="slides/slide73.xml"/><Relationship Id="rId102" Type="http://schemas.openxmlformats.org/officeDocument/2006/relationships/slide" Target="slides/slide96.xml"/><Relationship Id="rId5" Type="http://schemas.openxmlformats.org/officeDocument/2006/relationships/slideMaster" Target="slideMasters/slideMaster2.xml"/><Relationship Id="rId90" Type="http://schemas.openxmlformats.org/officeDocument/2006/relationships/slide" Target="slides/slide84.xml"/><Relationship Id="rId95" Type="http://schemas.openxmlformats.org/officeDocument/2006/relationships/slide" Target="slides/slide89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64" Type="http://schemas.openxmlformats.org/officeDocument/2006/relationships/slide" Target="slides/slide58.xml"/><Relationship Id="rId69" Type="http://schemas.openxmlformats.org/officeDocument/2006/relationships/slide" Target="slides/slide63.xml"/><Relationship Id="rId113" Type="http://schemas.openxmlformats.org/officeDocument/2006/relationships/slide" Target="slides/slide107.xml"/><Relationship Id="rId118" Type="http://schemas.openxmlformats.org/officeDocument/2006/relationships/tableStyles" Target="tableStyles.xml"/><Relationship Id="rId80" Type="http://schemas.openxmlformats.org/officeDocument/2006/relationships/slide" Target="slides/slide74.xml"/><Relationship Id="rId85" Type="http://schemas.openxmlformats.org/officeDocument/2006/relationships/slide" Target="slides/slide79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59" Type="http://schemas.openxmlformats.org/officeDocument/2006/relationships/slide" Target="slides/slide53.xml"/><Relationship Id="rId103" Type="http://schemas.openxmlformats.org/officeDocument/2006/relationships/slide" Target="slides/slide97.xml"/><Relationship Id="rId108" Type="http://schemas.openxmlformats.org/officeDocument/2006/relationships/slide" Target="slides/slide102.xml"/><Relationship Id="rId54" Type="http://schemas.openxmlformats.org/officeDocument/2006/relationships/slide" Target="slides/slide48.xml"/><Relationship Id="rId70" Type="http://schemas.openxmlformats.org/officeDocument/2006/relationships/slide" Target="slides/slide64.xml"/><Relationship Id="rId75" Type="http://schemas.openxmlformats.org/officeDocument/2006/relationships/slide" Target="slides/slide69.xml"/><Relationship Id="rId91" Type="http://schemas.openxmlformats.org/officeDocument/2006/relationships/slide" Target="slides/slide85.xml"/><Relationship Id="rId96" Type="http://schemas.openxmlformats.org/officeDocument/2006/relationships/slide" Target="slides/slide9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49" Type="http://schemas.openxmlformats.org/officeDocument/2006/relationships/slide" Target="slides/slide43.xml"/><Relationship Id="rId114" Type="http://schemas.openxmlformats.org/officeDocument/2006/relationships/notesMaster" Target="notesMasters/notesMaster1.xml"/><Relationship Id="rId119" Type="http://schemas.microsoft.com/office/2015/10/relationships/revisionInfo" Target="revisionInfo.xml"/><Relationship Id="rId10" Type="http://schemas.openxmlformats.org/officeDocument/2006/relationships/slide" Target="slides/slide4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slide" Target="slides/slide59.xml"/><Relationship Id="rId73" Type="http://schemas.openxmlformats.org/officeDocument/2006/relationships/slide" Target="slides/slide67.xml"/><Relationship Id="rId78" Type="http://schemas.openxmlformats.org/officeDocument/2006/relationships/slide" Target="slides/slide72.xml"/><Relationship Id="rId81" Type="http://schemas.openxmlformats.org/officeDocument/2006/relationships/slide" Target="slides/slide75.xml"/><Relationship Id="rId86" Type="http://schemas.openxmlformats.org/officeDocument/2006/relationships/slide" Target="slides/slide80.xml"/><Relationship Id="rId94" Type="http://schemas.openxmlformats.org/officeDocument/2006/relationships/slide" Target="slides/slide88.xml"/><Relationship Id="rId99" Type="http://schemas.openxmlformats.org/officeDocument/2006/relationships/slide" Target="slides/slide93.xml"/><Relationship Id="rId101" Type="http://schemas.openxmlformats.org/officeDocument/2006/relationships/slide" Target="slides/slide9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9" Type="http://schemas.openxmlformats.org/officeDocument/2006/relationships/slide" Target="slides/slide33.xml"/><Relationship Id="rId109" Type="http://schemas.openxmlformats.org/officeDocument/2006/relationships/slide" Target="slides/slide103.xml"/><Relationship Id="rId34" Type="http://schemas.openxmlformats.org/officeDocument/2006/relationships/slide" Target="slides/slide28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76" Type="http://schemas.openxmlformats.org/officeDocument/2006/relationships/slide" Target="slides/slide70.xml"/><Relationship Id="rId97" Type="http://schemas.openxmlformats.org/officeDocument/2006/relationships/slide" Target="slides/slide91.xml"/><Relationship Id="rId104" Type="http://schemas.openxmlformats.org/officeDocument/2006/relationships/slide" Target="slides/slide98.xml"/><Relationship Id="rId7" Type="http://schemas.openxmlformats.org/officeDocument/2006/relationships/slide" Target="slides/slide1.xml"/><Relationship Id="rId71" Type="http://schemas.openxmlformats.org/officeDocument/2006/relationships/slide" Target="slides/slide65.xml"/><Relationship Id="rId92" Type="http://schemas.openxmlformats.org/officeDocument/2006/relationships/slide" Target="slides/slide86.xml"/><Relationship Id="rId2" Type="http://schemas.openxmlformats.org/officeDocument/2006/relationships/customXml" Target="../customXml/item2.xml"/><Relationship Id="rId29" Type="http://schemas.openxmlformats.org/officeDocument/2006/relationships/slide" Target="slides/slide23.xml"/><Relationship Id="rId24" Type="http://schemas.openxmlformats.org/officeDocument/2006/relationships/slide" Target="slides/slide18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66" Type="http://schemas.openxmlformats.org/officeDocument/2006/relationships/slide" Target="slides/slide60.xml"/><Relationship Id="rId87" Type="http://schemas.openxmlformats.org/officeDocument/2006/relationships/slide" Target="slides/slide81.xml"/><Relationship Id="rId110" Type="http://schemas.openxmlformats.org/officeDocument/2006/relationships/slide" Target="slides/slide104.xml"/><Relationship Id="rId115" Type="http://schemas.openxmlformats.org/officeDocument/2006/relationships/presProps" Target="presProps.xml"/><Relationship Id="rId61" Type="http://schemas.openxmlformats.org/officeDocument/2006/relationships/slide" Target="slides/slide55.xml"/><Relationship Id="rId82" Type="http://schemas.openxmlformats.org/officeDocument/2006/relationships/slide" Target="slides/slide76.xml"/><Relationship Id="rId19" Type="http://schemas.openxmlformats.org/officeDocument/2006/relationships/slide" Target="slides/slide13.xml"/><Relationship Id="rId14" Type="http://schemas.openxmlformats.org/officeDocument/2006/relationships/slide" Target="slides/slide8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56" Type="http://schemas.openxmlformats.org/officeDocument/2006/relationships/slide" Target="slides/slide50.xml"/><Relationship Id="rId77" Type="http://schemas.openxmlformats.org/officeDocument/2006/relationships/slide" Target="slides/slide71.xml"/><Relationship Id="rId100" Type="http://schemas.openxmlformats.org/officeDocument/2006/relationships/slide" Target="slides/slide94.xml"/><Relationship Id="rId105" Type="http://schemas.openxmlformats.org/officeDocument/2006/relationships/slide" Target="slides/slide99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slide" Target="slides/slide66.xml"/><Relationship Id="rId93" Type="http://schemas.openxmlformats.org/officeDocument/2006/relationships/slide" Target="slides/slide87.xml"/><Relationship Id="rId98" Type="http://schemas.openxmlformats.org/officeDocument/2006/relationships/slide" Target="slides/slide92.xml"/><Relationship Id="rId3" Type="http://schemas.openxmlformats.org/officeDocument/2006/relationships/customXml" Target="../customXml/item3.xml"/><Relationship Id="rId25" Type="http://schemas.openxmlformats.org/officeDocument/2006/relationships/slide" Target="slides/slide19.xml"/><Relationship Id="rId46" Type="http://schemas.openxmlformats.org/officeDocument/2006/relationships/slide" Target="slides/slide40.xml"/><Relationship Id="rId67" Type="http://schemas.openxmlformats.org/officeDocument/2006/relationships/slide" Target="slides/slide61.xml"/><Relationship Id="rId116" Type="http://schemas.openxmlformats.org/officeDocument/2006/relationships/viewProps" Target="viewProps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62" Type="http://schemas.openxmlformats.org/officeDocument/2006/relationships/slide" Target="slides/slide56.xml"/><Relationship Id="rId83" Type="http://schemas.openxmlformats.org/officeDocument/2006/relationships/slide" Target="slides/slide77.xml"/><Relationship Id="rId88" Type="http://schemas.openxmlformats.org/officeDocument/2006/relationships/slide" Target="slides/slide82.xml"/><Relationship Id="rId111" Type="http://schemas.openxmlformats.org/officeDocument/2006/relationships/slide" Target="slides/slide105.xml"/><Relationship Id="rId15" Type="http://schemas.openxmlformats.org/officeDocument/2006/relationships/slide" Target="slides/slide9.xml"/><Relationship Id="rId36" Type="http://schemas.openxmlformats.org/officeDocument/2006/relationships/slide" Target="slides/slide30.xml"/><Relationship Id="rId57" Type="http://schemas.openxmlformats.org/officeDocument/2006/relationships/slide" Target="slides/slide51.xml"/><Relationship Id="rId106" Type="http://schemas.openxmlformats.org/officeDocument/2006/relationships/slide" Target="slides/slide10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289ACD-4170-480C-9D03-E5E5B3BDBEC8}" type="datetimeFigureOut">
              <a:rPr lang="nl-BE" smtClean="0"/>
              <a:t>22/03/2024</a:t>
            </a:fld>
            <a:endParaRPr lang="nl-BE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BE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nl-BE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BE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BBB2D-ED38-4157-893B-3BC19EB3A989}" type="slidenum">
              <a:rPr lang="nl-BE" smtClean="0"/>
              <a:t>‹#›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1007428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>
            <a:extLst>
              <a:ext uri="{FF2B5EF4-FFF2-40B4-BE49-F238E27FC236}">
                <a16:creationId xmlns:a16="http://schemas.microsoft.com/office/drawing/2014/main" id="{17D47E00-6C69-4523-990C-063D1359604D}"/>
              </a:ext>
            </a:extLst>
          </p:cNvPr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/>
        </p:spPr>
      </p:sp>
      <p:sp>
        <p:nvSpPr>
          <p:cNvPr id="7171" name="备注占位符 2">
            <a:extLst>
              <a:ext uri="{FF2B5EF4-FFF2-40B4-BE49-F238E27FC236}">
                <a16:creationId xmlns:a16="http://schemas.microsoft.com/office/drawing/2014/main" id="{51221A64-6119-43DC-8DA9-87FF4710C5D2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/>
        <p:txBody>
          <a:bodyPr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zh-CN" sz="1800">
              <a:latin typeface="DengXian" panose="02010600030101010101" pitchFamily="2" charset="-122"/>
              <a:ea typeface="DengXian" panose="02010600030101010101" pitchFamily="2" charset="-122"/>
            </a:endParaRPr>
          </a:p>
        </p:txBody>
      </p:sp>
      <p:sp>
        <p:nvSpPr>
          <p:cNvPr id="7172" name="灯片编号占位符 3">
            <a:extLst>
              <a:ext uri="{FF2B5EF4-FFF2-40B4-BE49-F238E27FC236}">
                <a16:creationId xmlns:a16="http://schemas.microsoft.com/office/drawing/2014/main" id="{0C7E6993-CC33-45C4-AF96-2B0B4DF1F3D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169CE8B-97A7-4AEC-A662-129D8317964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DengXian" panose="02010600030101010101" pitchFamily="2" charset="-122"/>
                <a:ea typeface="DengXian" panose="02010600030101010101" pitchFamily="2" charset="-122"/>
                <a:cs typeface="Arial" panose="020B0604020202020204" pitchFamily="34" charset="0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DengXian" panose="02010600030101010101" pitchFamily="2" charset="-122"/>
              <a:ea typeface="DengXian" panose="0201060003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14097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91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7956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92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82665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439436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83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0365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84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27346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85869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112489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87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197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Matlab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script: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given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Qpeak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1000*24; % 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200*24;   %m3 d-1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 = 600*10^-3;  %kg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MLSS = 8;  %kg MLSS m-3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SLR = 0.3;   %kg COD/kg MLSS/d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Nreactors1 = 3;  %reactors (without buffer),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Nreactors2 =2; %reactors (with buffer)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30/60;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(60/60):0.1:(600/60);%h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without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)./(Nreactors1-1);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.*COD)./((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./24).*MLSS.*SLR.*Nreactors1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V1tot = V1*Nreactors1;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eff1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calculation volume with buffer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60/60;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+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tsettle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);%h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24./t;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%h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./(Nreactors2.*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ncycles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))-(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tfeed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/24);%h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 =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Qdwf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.*COD./(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treacd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./24.*MLSS.*SLR.*Nreactors2));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V2tot = (V2*Nreactors2)+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Vbuffer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; %m3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eff2 =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./t.*100;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%% Figures 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subplot(2,1,1)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V1tot,treac.*60, V2tot)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([1600 3000])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subplot(2,1,2)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plot(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eff1,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treac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.*60, eff2)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legend('without buffer', 'with buffer')</a:t>
            </a:r>
            <a:endParaRPr lang="nl-B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([0 600])</a:t>
            </a:r>
          </a:p>
          <a:p>
            <a:r>
              <a:rPr lang="nl-BE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ylim</a:t>
            </a:r>
            <a:r>
              <a:rPr lang="nl-B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([40 100])</a:t>
            </a:r>
          </a:p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88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777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89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45157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BE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30036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39A0A48-EDB1-4AFE-B1B7-10CE2A416496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30036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90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2601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1F789-5DB2-4198-A8E4-1204B5639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F1096A-BE82-40B4-B660-671046FB7AC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6254A4-3511-44FF-B85B-1351455D20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7EDD4-F0DF-496A-961D-452B1CB79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C8F06E-578B-47A6-B144-BB7BDA0B9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12083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71860A-20EF-4BA5-8AD7-FD5E4BE841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F542DD-29A3-4AFA-8ED6-8662B8A423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82019A-A80B-46A6-AA12-05719BDF99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19308-F8FD-42DB-A8AA-FC368AC8C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A11DE8-8433-4650-981C-CF29C340A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9737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986B2A-C924-452E-9C8C-9050040276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E895CFD-CEB2-4C3A-92D3-248D17F720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58664E-D618-4661-BDFA-124A54B3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08FD97-639F-4393-A6CD-0D1C4D9E9D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3F66B-2FDE-4E3E-A526-1664FB4E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77005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Corporat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464F84-246C-4657-8172-1E2969D0F603}" type="datetime1">
              <a:rPr lang="en-GB" smtClean="0"/>
              <a:t>22/03/2024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smtClean="0"/>
              <a:t>‹#›</a:t>
            </a:fld>
            <a:endParaRPr lang="en-GB"/>
          </a:p>
        </p:txBody>
      </p:sp>
      <p:pic>
        <p:nvPicPr>
          <p:cNvPr id="6" name="Logo Large EN"/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341" y="1605709"/>
            <a:ext cx="3375635" cy="293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6406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white">
          <a:xfrm>
            <a:off x="907842" y="1607344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 bwMode="white">
          <a:xfrm>
            <a:off x="902456" y="4833784"/>
            <a:ext cx="10681842" cy="410063"/>
          </a:xfrm>
        </p:spPr>
        <p:txBody>
          <a:bodyPr>
            <a:normAutofit/>
          </a:bodyPr>
          <a:lstStyle>
            <a:lvl1pPr marL="0" indent="0" algn="l">
              <a:lnSpc>
                <a:spcPts val="2531"/>
              </a:lnSpc>
              <a:buNone/>
              <a:defRPr sz="2109">
                <a:solidFill>
                  <a:schemeClr val="accent1"/>
                </a:solidFill>
              </a:defRPr>
            </a:lvl1pPr>
            <a:lvl2pPr marL="457144" indent="0" algn="ctr">
              <a:buNone/>
              <a:defRPr sz="2000"/>
            </a:lvl2pPr>
            <a:lvl3pPr marL="914289" indent="0" algn="ctr">
              <a:buNone/>
              <a:defRPr sz="1800"/>
            </a:lvl3pPr>
            <a:lvl4pPr marL="1371433" indent="0" algn="ctr">
              <a:buNone/>
              <a:defRPr sz="1600"/>
            </a:lvl4pPr>
            <a:lvl5pPr marL="1828577" indent="0" algn="ctr">
              <a:buNone/>
              <a:defRPr sz="1600"/>
            </a:lvl5pPr>
            <a:lvl6pPr marL="2285723" indent="0" algn="ctr">
              <a:buNone/>
              <a:defRPr sz="1600"/>
            </a:lvl6pPr>
            <a:lvl7pPr marL="2742867" indent="0" algn="ctr">
              <a:buNone/>
              <a:defRPr sz="1600"/>
            </a:lvl7pPr>
            <a:lvl8pPr marL="3200011" indent="0" algn="ctr">
              <a:buNone/>
              <a:defRPr sz="1600"/>
            </a:lvl8pPr>
            <a:lvl9pPr marL="3657156" indent="0" algn="ctr">
              <a:buNone/>
              <a:defRPr sz="1600"/>
            </a:lvl9pPr>
          </a:lstStyle>
          <a:p>
            <a:r>
              <a:rPr lang="en-GB" noProof="0" dirty="0"/>
              <a:t>Click to add subtitle / presenter / date [</a:t>
            </a:r>
            <a:r>
              <a:rPr lang="en-GB" noProof="0" dirty="0" err="1"/>
              <a:t>dd</a:t>
            </a:r>
            <a:r>
              <a:rPr lang="en-GB" noProof="0" dirty="0"/>
              <a:t>-mm-</a:t>
            </a:r>
            <a:r>
              <a:rPr lang="en-GB" noProof="0" dirty="0" err="1"/>
              <a:t>yyyy</a:t>
            </a:r>
            <a:r>
              <a:rPr lang="en-GB" noProof="0" dirty="0"/>
              <a:t>]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4505625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1" hasCustomPrompt="1"/>
          </p:nvPr>
        </p:nvSpPr>
        <p:spPr>
          <a:xfrm>
            <a:off x="225041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1</a:t>
            </a:r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2" hasCustomPrompt="1"/>
          </p:nvPr>
        </p:nvSpPr>
        <p:spPr>
          <a:xfrm>
            <a:off x="4017339" y="5882625"/>
            <a:ext cx="1607442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2</a:t>
            </a:r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3" hasCustomPrompt="1"/>
          </p:nvPr>
        </p:nvSpPr>
        <p:spPr>
          <a:xfrm>
            <a:off x="5786791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3</a:t>
            </a:r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 hasCustomPrompt="1"/>
          </p:nvPr>
        </p:nvSpPr>
        <p:spPr>
          <a:xfrm>
            <a:off x="7556242" y="5882625"/>
            <a:ext cx="1632756" cy="653063"/>
          </a:xfrm>
        </p:spPr>
        <p:txBody>
          <a:bodyPr/>
          <a:lstStyle>
            <a:lvl1pPr>
              <a:defRPr sz="1125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Partner Logo 4</a:t>
            </a:r>
          </a:p>
        </p:txBody>
      </p:sp>
      <p:sp>
        <p:nvSpPr>
          <p:cNvPr id="16" name="Oranisation Placeholder"/>
          <p:cNvSpPr>
            <a:spLocks noGrp="1"/>
          </p:cNvSpPr>
          <p:nvPr>
            <p:ph type="body" sz="quarter" idx="15" hasCustomPrompt="1"/>
          </p:nvPr>
        </p:nvSpPr>
        <p:spPr bwMode="white">
          <a:xfrm>
            <a:off x="6033553" y="277740"/>
            <a:ext cx="5832356" cy="379688"/>
          </a:xfrm>
        </p:spPr>
        <p:txBody>
          <a:bodyPr anchor="b" anchorCtr="0">
            <a:normAutofit/>
          </a:bodyPr>
          <a:lstStyle>
            <a:lvl1pPr>
              <a:lnSpc>
                <a:spcPts val="1195"/>
              </a:lnSpc>
              <a:defRPr sz="984" b="1" i="0" u="sng" cap="all" baseline="0">
                <a:solidFill>
                  <a:srgbClr val="1E64C8"/>
                </a:solidFill>
                <a:uFill>
                  <a:solidFill>
                    <a:schemeClr val="bg1"/>
                  </a:solidFill>
                </a:uFill>
              </a:defRPr>
            </a:lvl1pPr>
            <a:lvl2pPr marL="0" indent="0">
              <a:lnSpc>
                <a:spcPts val="1195"/>
              </a:lnSpc>
              <a:buNone/>
              <a:defRPr sz="984" cap="all" baseline="0">
                <a:solidFill>
                  <a:srgbClr val="1E64C8"/>
                </a:solidFill>
              </a:defRPr>
            </a:lvl2pPr>
          </a:lstStyle>
          <a:p>
            <a:pPr lvl="0"/>
            <a:r>
              <a:rPr lang="en-GB" noProof="0" dirty="0"/>
              <a:t>Click to edit organisation styles</a:t>
            </a:r>
          </a:p>
          <a:p>
            <a:pPr lvl="1"/>
            <a:r>
              <a:rPr lang="en-GB" noProof="0" dirty="0"/>
              <a:t>Second level</a:t>
            </a:r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9500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2282428"/>
            <a:ext cx="10676456" cy="3119285"/>
          </a:xfrm>
        </p:spPr>
        <p:txBody>
          <a:bodyPr anchor="b">
            <a:noAutofit/>
          </a:bodyPr>
          <a:lstStyle>
            <a:lvl1pPr algn="l">
              <a:lnSpc>
                <a:spcPts val="7734"/>
              </a:lnSpc>
              <a:defRPr sz="7031" u="sng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</a:defRPr>
            </a:lvl1pPr>
          </a:lstStyle>
          <a:p>
            <a:r>
              <a:rPr lang="en-GB" noProof="0" dirty="0"/>
              <a:t>Click to add chapter title</a:t>
            </a:r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5163750"/>
            <a:ext cx="10555957" cy="405000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8668030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726" y="839787"/>
            <a:ext cx="11039437" cy="4708125"/>
          </a:xfrm>
        </p:spPr>
        <p:txBody>
          <a:bodyPr/>
          <a:lstStyle>
            <a:lvl1pPr marL="377143" indent="-316395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1pPr>
            <a:lvl2pPr marL="822627" indent="-316395">
              <a:lnSpc>
                <a:spcPct val="120000"/>
              </a:lnSpc>
              <a:defRPr/>
            </a:lvl2pPr>
            <a:lvl3pPr marL="1235206" indent="-316395" defTabSz="321457">
              <a:lnSpc>
                <a:spcPct val="120000"/>
              </a:lnSpc>
              <a:defRPr/>
            </a:lvl3pPr>
            <a:lvl4pPr marL="1637661" indent="-387267" defTabSz="321457">
              <a:lnSpc>
                <a:spcPct val="120000"/>
              </a:lnSpc>
              <a:defRPr/>
            </a:lvl4pPr>
            <a:lvl5pPr marL="2083145" indent="-311333" defTabSz="321457">
              <a:lnSpc>
                <a:spcPct val="120000"/>
              </a:lnSpc>
              <a:buFont typeface="Arial" panose="020B0604020202020204" pitchFamily="34" charset="0"/>
              <a:buChar char="̶"/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CCCAF6-1686-4743-9124-83F33F1A0EA9}" type="datetime1">
              <a:rPr lang="en-GB" noProof="0" smtClean="0"/>
              <a:t>22/03/2024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t>‹#›</a:t>
            </a:fld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2179616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ADBF0-A618-4E69-83BB-0C41E08702AA}" type="datetime1">
              <a:rPr lang="en-GB" noProof="0" smtClean="0"/>
              <a:t>22/03/2024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7105117" y="964630"/>
            <a:ext cx="4429958" cy="4568906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587725" y="839787"/>
            <a:ext cx="5936144" cy="4708125"/>
          </a:xfrm>
        </p:spPr>
        <p:txBody>
          <a:bodyPr/>
          <a:lstStyle>
            <a:lvl1pPr defTabSz="321457">
              <a:lnSpc>
                <a:spcPct val="120000"/>
              </a:lnSpc>
              <a:defRPr/>
            </a:lvl1pPr>
            <a:lvl2pPr>
              <a:lnSpc>
                <a:spcPct val="120000"/>
              </a:lnSpc>
              <a:defRPr/>
            </a:lvl2pPr>
            <a:lvl3pPr defTabSz="321457">
              <a:lnSpc>
                <a:spcPct val="120000"/>
              </a:lnSpc>
              <a:defRPr/>
            </a:lvl3pPr>
            <a:lvl4pPr defTabSz="321457">
              <a:lnSpc>
                <a:spcPct val="120000"/>
              </a:lnSpc>
              <a:defRPr/>
            </a:lvl4pPr>
            <a:lvl5pPr defTabSz="321457">
              <a:lnSpc>
                <a:spcPct val="120000"/>
              </a:lnSpc>
              <a:defRPr/>
            </a:lvl5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446828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443E58-CDC3-4782-B82C-4D381C795B98}" type="datetime1">
              <a:rPr lang="en-GB" noProof="0" smtClean="0"/>
              <a:t>22/03/2024</a:t>
            </a:fld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184E0-0BD4-4705-A12B-9B71DDE63301}" type="slidenum">
              <a:rPr lang="en-GB" noProof="0" smtClean="0"/>
              <a:t>‹#›</a:t>
            </a:fld>
            <a:endParaRPr lang="en-GB" noProof="0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3" hasCustomPrompt="1"/>
          </p:nvPr>
        </p:nvSpPr>
        <p:spPr>
          <a:xfrm>
            <a:off x="669443" y="964406"/>
            <a:ext cx="10885039" cy="4571438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40461026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465D1-804F-429B-83CD-3EFA8410E123}" type="datetime1">
              <a:rPr lang="en-GB" smtClean="0"/>
              <a:t>22/03/2024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Covering Background"/>
          <p:cNvSpPr/>
          <p:nvPr userDrawn="1"/>
        </p:nvSpPr>
        <p:spPr>
          <a:xfrm>
            <a:off x="-1" y="0"/>
            <a:ext cx="12191244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-1" y="0"/>
            <a:ext cx="12191244" cy="6858000"/>
          </a:xfrm>
        </p:spPr>
        <p:txBody>
          <a:bodyPr/>
          <a:lstStyle>
            <a:lvl1pPr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GB" noProof="0" dirty="0"/>
              <a:t>Photo</a:t>
            </a:r>
          </a:p>
        </p:txBody>
      </p:sp>
    </p:spTree>
    <p:extLst>
      <p:ext uri="{BB962C8B-B14F-4D97-AF65-F5344CB8AC3E}">
        <p14:creationId xmlns:p14="http://schemas.microsoft.com/office/powerpoint/2010/main" val="2465987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22-3-2024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7" y="1892798"/>
            <a:ext cx="4756509" cy="3677906"/>
          </a:xfrm>
          <a:solidFill>
            <a:srgbClr val="1E64C8"/>
          </a:solidFill>
        </p:spPr>
        <p:txBody>
          <a:bodyPr anchor="b" anchorCtr="0">
            <a:noAutofit/>
          </a:bodyPr>
          <a:lstStyle>
            <a:lvl1pPr marL="60273" indent="0">
              <a:buNone/>
              <a:defRPr sz="7031" u="sng" cap="all" baseline="0">
                <a:solidFill>
                  <a:schemeClr val="bg1"/>
                </a:solidFill>
              </a:defRPr>
            </a:lvl1pPr>
            <a:lvl2pPr marL="692026" indent="-439771"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GB" noProof="0"/>
              <a:t>Click to add 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897245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C8C3D3-FA99-4873-9580-368ECBFF95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E2C605-CBA0-42D7-B53E-2B0C5B3BD9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66939F-8FCF-4E01-8843-E4C0794A9C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E0E6B2-E06B-4047-BA9F-923487C6F3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EC54FEF-F2F5-43DA-9D87-955D154BF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70874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blue textbox over pictur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C876AD30-96E8-448B-B97A-24B00ADE12C5}"/>
              </a:ext>
            </a:extLst>
          </p:cNvPr>
          <p:cNvSpPr/>
          <p:nvPr userDrawn="1"/>
        </p:nvSpPr>
        <p:spPr>
          <a:xfrm>
            <a:off x="642977" y="0"/>
            <a:ext cx="11549023" cy="5553563"/>
          </a:xfrm>
          <a:prstGeom prst="rect">
            <a:avLst/>
          </a:prstGeom>
          <a:solidFill>
            <a:srgbClr val="1E6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 sz="1266" noProof="0" dirty="0"/>
          </a:p>
        </p:txBody>
      </p:sp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642977" y="0"/>
            <a:ext cx="11549023" cy="5568750"/>
          </a:xfrm>
        </p:spPr>
        <p:txBody>
          <a:bodyPr/>
          <a:lstStyle>
            <a:lvl1pPr marL="60273" indent="0">
              <a:buNone/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nl-BE" noProof="0"/>
              <a:t>Picture</a:t>
            </a:r>
            <a:endParaRPr lang="nl-BE" noProof="0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A81384-1200-4D40-BEF0-3A17A1F906F4}" type="datetime1">
              <a:rPr lang="nl-NL" noProof="0" smtClean="0"/>
              <a:t>22-3-2024</a:t>
            </a:fld>
            <a:endParaRPr lang="nl-NL" noProof="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noProof="0" dirty="0"/>
          </a:p>
        </p:txBody>
      </p:sp>
      <p:sp>
        <p:nvSpPr>
          <p:cNvPr id="8" name="Tijdelijke aanduiding voor tekst 7">
            <a:extLst>
              <a:ext uri="{FF2B5EF4-FFF2-40B4-BE49-F238E27FC236}">
                <a16:creationId xmlns:a16="http://schemas.microsoft.com/office/drawing/2014/main" id="{0301F6D1-3E66-4198-8305-F0FF1745CC9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42976" y="711283"/>
            <a:ext cx="5453024" cy="4857467"/>
          </a:xfrm>
          <a:solidFill>
            <a:srgbClr val="E9F0FA"/>
          </a:solidFill>
        </p:spPr>
        <p:txBody>
          <a:bodyPr>
            <a:normAutofit/>
          </a:bodyPr>
          <a:lstStyle>
            <a:lvl1pPr marL="60273" indent="0">
              <a:buNone/>
              <a:defRPr sz="3797" u="sng" cap="all" baseline="0">
                <a:solidFill>
                  <a:srgbClr val="1E64C8"/>
                </a:solidFill>
              </a:defRPr>
            </a:lvl1pPr>
            <a:lvl2pPr marL="692026" indent="-439771">
              <a:defRPr>
                <a:solidFill>
                  <a:srgbClr val="1E64C8"/>
                </a:solidFill>
              </a:defRPr>
            </a:lvl2pPr>
            <a:lvl3pPr>
              <a:defRPr>
                <a:solidFill>
                  <a:srgbClr val="1E64C8"/>
                </a:solidFill>
              </a:defRPr>
            </a:lvl3pPr>
            <a:lvl4pPr>
              <a:defRPr>
                <a:solidFill>
                  <a:srgbClr val="1E64C8"/>
                </a:solidFill>
              </a:defRPr>
            </a:lvl4pPr>
            <a:lvl5pPr>
              <a:defRPr>
                <a:solidFill>
                  <a:srgbClr val="1E64C8"/>
                </a:solidFill>
              </a:defRPr>
            </a:lvl5pPr>
          </a:lstStyle>
          <a:p>
            <a:pPr lvl="0"/>
            <a:r>
              <a:rPr lang="en-GB" noProof="0"/>
              <a:t>Click to add text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277114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642977" y="979594"/>
            <a:ext cx="11549023" cy="4573969"/>
          </a:xfrm>
          <a:prstGeom prst="rect">
            <a:avLst/>
          </a:prstGeom>
          <a:solidFill>
            <a:srgbClr val="1E64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 noProof="0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 bwMode="white">
          <a:xfrm>
            <a:off x="907842" y="1225716"/>
            <a:ext cx="5214693" cy="4056750"/>
          </a:xfrm>
        </p:spPr>
        <p:txBody>
          <a:bodyPr anchor="t" anchorCtr="0">
            <a:noAutofit/>
          </a:bodyPr>
          <a:lstStyle>
            <a:lvl1pPr algn="l">
              <a:lnSpc>
                <a:spcPts val="2461"/>
              </a:lnSpc>
              <a:defRPr sz="1758" u="none" cap="none" baseline="0">
                <a:solidFill>
                  <a:schemeClr val="bg1"/>
                </a:solidFill>
                <a:uFill>
                  <a:solidFill>
                    <a:schemeClr val="bg1"/>
                  </a:solidFill>
                </a:uFill>
                <a:latin typeface="+mn-lt"/>
              </a:defRPr>
            </a:lvl1pPr>
          </a:lstStyle>
          <a:p>
            <a:r>
              <a:rPr lang="en-GB" noProof="0" dirty="0"/>
              <a:t>Click to add presenters </a:t>
            </a:r>
            <a:r>
              <a:rPr lang="en-GB" noProof="0"/>
              <a:t>contact data</a:t>
            </a:r>
            <a:endParaRPr lang="en-GB" noProof="0" dirty="0"/>
          </a:p>
        </p:txBody>
      </p:sp>
      <p:sp>
        <p:nvSpPr>
          <p:cNvPr id="8" name="Titles positoning box" hidden="1"/>
          <p:cNvSpPr/>
          <p:nvPr userDrawn="1"/>
        </p:nvSpPr>
        <p:spPr>
          <a:xfrm>
            <a:off x="964465" y="1285875"/>
            <a:ext cx="10555957" cy="4218581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1" name="Tijdelijke aanduiding voor tekst 4"/>
          <p:cNvSpPr>
            <a:spLocks noGrp="1"/>
          </p:cNvSpPr>
          <p:nvPr>
            <p:ph type="body" sz="quarter" idx="10" hasCustomPrompt="1"/>
          </p:nvPr>
        </p:nvSpPr>
        <p:spPr bwMode="white">
          <a:xfrm>
            <a:off x="6480395" y="2176874"/>
            <a:ext cx="5103311" cy="1530532"/>
          </a:xfrm>
        </p:spPr>
        <p:txBody>
          <a:bodyPr>
            <a:normAutofit/>
          </a:bodyPr>
          <a:lstStyle>
            <a:lvl1pPr>
              <a:lnSpc>
                <a:spcPts val="2461"/>
              </a:lnSpc>
              <a:defRPr sz="1687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add social media names</a:t>
            </a:r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51" y="0"/>
            <a:ext cx="2938959" cy="97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355512"/>
      </p:ext>
    </p:extLst>
  </p:cSld>
  <p:clrMapOvr>
    <a:masterClrMapping/>
  </p:clrMapOvr>
  <p:hf sldNum="0"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1"/>
              <a:t>Click to edit Master subtitle style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CD8A8B-D833-43B2-8A15-E319249375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8DF881-1729-46C6-B143-98A9035C2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842777-4AC5-4300-AB7B-5E659E433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1E294-1A41-43BA-B8A2-79E52D6001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9819064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DA50B3-DB7D-43AC-BD98-9FFFC1CB7C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54CFB8-E83B-47D2-98D2-3A837222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464E19-DEB8-43B1-96EA-25725C406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DF9E1-F9F2-4B59-83E0-144CC79103B2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327406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FDE995-115B-4905-81FC-FA5B14072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4D7A66-70A0-46AF-AB7A-BC8C76F66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B8B17-76D8-4179-BB80-CC06445EA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7DBD37-D7DB-4A6B-81D0-E05A2E54F82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2156543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7982B7E-264F-47DA-A5C3-046877735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56EA5EE-8390-4E11-AB7A-701A28739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A31285E4-2DBB-4CDA-BBEE-48488C5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1263BA-C278-423E-9A51-E70B4C4031CA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88291684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FE3CC22-479B-4E73-BBA6-68C57DA3A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1261478-41ED-44D4-9AEC-678FC99E5D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5ABD5DC0-4D43-43CC-9BC3-D2E142B1B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7B7B8-241A-4512-BEBE-B0DE6159165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46978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3C1DB19D-8F61-42EE-ACB0-D8DAEA366F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8D44769F-AA9B-4099-BF7C-63444DABF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7A72D73B-5B01-4A98-BCD4-73C0F5E5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41549-CCC8-4C3D-AAB3-5D1869E0BA30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1867561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90D63D1-2E35-40A2-B6AE-AE1A1AAE8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6806FE33-3541-4280-85D1-10B3EA56DF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C6EFC58-0368-4F9A-96C6-AEAFF522C1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60742D-7CB4-46D6-A25F-B8EF2E42E02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11790218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CD92EC0-DC7B-4894-A2B6-534F2F104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0EA1CDF-B3BC-4381-A5C9-221E7C194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CEE8458-8DAF-4480-9D16-8BCEF86F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E28DD3-D59B-4B56-9A39-B49597FA9D23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9846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0B1D-8AC6-4C93-8CD3-193B2D593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7FA478-6599-4D2E-BF61-F2D2F34EE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6A12E5-093A-49E8-8BDE-6B3371286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CC0ACC-1287-49EB-A86D-A9ABE5E17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353B76-4320-4C73-8C62-5865D1791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219867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1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0628E4B3-DDA3-483B-9191-45054628E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FC7A7960-F7B1-415C-8C96-C587B16A0D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36FD0C6D-E486-4B57-9DD1-1AAE8A623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F03FFC-48AC-4E15-93DB-F1F922D2F071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698667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A36138-7939-4B5A-A39A-D7824B36E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059BFA-F81D-4D79-BCA6-642B3C174B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C3A022-4F96-4256-84DE-8E0A40F894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60E82E-607C-4DEB-A251-0D824292BB0B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75169626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noProof="1"/>
              <a:t>Click to edit Master title style</a:t>
            </a:r>
            <a:endParaRPr lang="en-GB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noProof="1"/>
              <a:t>Edit Master text styles</a:t>
            </a:r>
          </a:p>
          <a:p>
            <a:pPr lvl="1"/>
            <a:r>
              <a:rPr lang="en-US" noProof="1"/>
              <a:t>Second level</a:t>
            </a:r>
          </a:p>
          <a:p>
            <a:pPr lvl="2"/>
            <a:r>
              <a:rPr lang="en-US" noProof="1"/>
              <a:t>Third level</a:t>
            </a:r>
          </a:p>
          <a:p>
            <a:pPr lvl="3"/>
            <a:r>
              <a:rPr lang="en-US" noProof="1"/>
              <a:t>Fourth level</a:t>
            </a:r>
          </a:p>
          <a:p>
            <a:pPr lvl="4"/>
            <a:r>
              <a:rPr lang="en-US" noProof="1"/>
              <a:t>Fifth level</a:t>
            </a:r>
            <a:endParaRPr lang="en-GB" noProof="1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41E47-931A-4A55-93F7-7A1108580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33FE8E-9DBD-47DC-A080-94EB84C6A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A90890-2D0C-4C09-813A-AB03AB12A0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108B-E68C-45DC-A0EA-C457F4CCAC78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02438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2DD88-EBE8-498E-B8BF-2C99B1CF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5D090F-FDB2-47B1-9A14-E13628497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7D4BC-FC2A-4B23-A0B6-D1AEE1B4106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F9F9C5-D2E6-4112-AEA8-F6AD735CC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88DC79-8AA7-4884-88BA-81BAA3951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33C13B-0646-4F19-B330-387C8AFD3A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5197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5FF77-912C-455D-9846-92B0EB321F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8D1C41-917F-4D56-80A4-24910A99F8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DA633C-54AF-4F68-A44E-8D5A21418A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5E5B34A-D0E9-4AC3-9AE0-ABAE8859C0C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C77B3B-C939-4A2E-8E64-0928D08E4DC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15B7A99-C07B-488B-BBAA-5B819604F9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DA524FE-F953-48EF-871A-D02072106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2FC0A8-45E3-4A89-989E-2C93EC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4984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98C27-BBC7-4092-903F-16483956B8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2A16D8-26A1-45B1-811E-B02BC172B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AA0116-6556-4C49-9C27-7BEFFF513D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1B56137-1BDA-4FEC-B1BB-4C65CDAA0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6688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51D132E-E9D0-4036-A207-29A2DF5145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356FBE7-E9D1-4734-805B-DBF82AEAB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9C2EF4-4495-4713-BA44-BD79525C6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0792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8033C5-CC07-4066-8703-ED5481346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A20BFC-29BF-4D2E-BD8D-CF187B818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4641E5-21F3-45DC-A959-0187A9F4E0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DC208-B667-4BC2-9B1F-9BEAD0E173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C54AC3-08B5-422E-B297-840B8AE458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02A511-FB4D-4DAF-AFD7-4665473882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802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2C3607-9379-45D1-B35D-F3D4B2D9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50B68A0-252F-4D30-BE6C-D249BA5AE53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F8C318-5896-4A3F-97FD-B16362B8F9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CF9E26-2F8E-4B61-9319-FC3CC9A89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F9F03-20E4-4B56-A378-BAC53A1DAF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946731-1721-4505-984F-FC9F2199F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92440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11" Type="http://schemas.openxmlformats.org/officeDocument/2006/relationships/slideLayout" Target="../slideLayouts/slideLayout32.xml"/><Relationship Id="rId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31.xml"/><Relationship Id="rId4" Type="http://schemas.openxmlformats.org/officeDocument/2006/relationships/slideLayout" Target="../slideLayouts/slideLayout25.xml"/><Relationship Id="rId9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2F28454-164D-4842-836A-35E3C6DA2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AFC644-15E4-49AE-840B-B5B08CA351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51D3B2-DBAC-4C8F-9CFE-36A5C558F5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ECC754-C3F7-4BFE-BD8A-AA0ECCE0EDE8}" type="datetimeFigureOut">
              <a:rPr lang="en-GB" smtClean="0"/>
              <a:t>22/03/2024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844358-9286-446B-B649-0008F95A9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F01FEF-8D50-4143-8456-9E25A5C0BF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06544-6AE9-449F-9367-1E193B20BD7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51911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noProof="0"/>
              <a:t>Click to edit Master title style</a:t>
            </a:r>
            <a:endParaRPr lang="en-GB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863577" y="6292057"/>
            <a:ext cx="161582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BA3CA-1064-434F-B179-AB3B0298C0D6}" type="datetime1">
              <a:rPr lang="en-GB" noProof="0" smtClean="0"/>
              <a:t>22/03/2024</a:t>
            </a:fld>
            <a:endParaRPr lang="en-GB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88740" y="6324204"/>
            <a:ext cx="5873958" cy="3079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62754" y="6292057"/>
            <a:ext cx="6482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1E64C8"/>
                </a:solidFill>
              </a:defRPr>
            </a:lvl1pPr>
          </a:lstStyle>
          <a:p>
            <a:fld id="{7AE184E0-0BD4-4705-A12B-9B71DDE63301}" type="slidenum">
              <a:rPr lang="en-GB" noProof="0" smtClean="0"/>
              <a:pPr/>
              <a:t>‹#›</a:t>
            </a:fld>
            <a:endParaRPr lang="en-GB" noProof="0" dirty="0"/>
          </a:p>
        </p:txBody>
      </p:sp>
      <p:sp>
        <p:nvSpPr>
          <p:cNvPr id="7" name="Title positioning box" hidden="1"/>
          <p:cNvSpPr/>
          <p:nvPr userDrawn="1"/>
        </p:nvSpPr>
        <p:spPr>
          <a:xfrm>
            <a:off x="652023" y="258187"/>
            <a:ext cx="10885039" cy="32599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8" name="Text positoning box" hidden="1"/>
          <p:cNvSpPr/>
          <p:nvPr userDrawn="1"/>
        </p:nvSpPr>
        <p:spPr>
          <a:xfrm>
            <a:off x="652023" y="1113750"/>
            <a:ext cx="5786791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9" name="Logo positioning box" hidden="1"/>
          <p:cNvSpPr/>
          <p:nvPr userDrawn="1"/>
        </p:nvSpPr>
        <p:spPr>
          <a:xfrm flipV="1">
            <a:off x="653103" y="5539811"/>
            <a:ext cx="10883960" cy="99587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2" name="Text positoning box" hidden="1"/>
          <p:cNvSpPr/>
          <p:nvPr userDrawn="1"/>
        </p:nvSpPr>
        <p:spPr>
          <a:xfrm>
            <a:off x="6449530" y="1113750"/>
            <a:ext cx="642977" cy="442968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sp>
        <p:nvSpPr>
          <p:cNvPr id="13" name="Text positoning box" hidden="1"/>
          <p:cNvSpPr/>
          <p:nvPr userDrawn="1"/>
        </p:nvSpPr>
        <p:spPr>
          <a:xfrm>
            <a:off x="7101553" y="953691"/>
            <a:ext cx="4435509" cy="4589747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66"/>
          </a:p>
        </p:txBody>
      </p:sp>
      <p:pic>
        <p:nvPicPr>
          <p:cNvPr id="10" name="Logo EN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489" y="5561142"/>
            <a:ext cx="1622630" cy="129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401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hf hdr="0" ftr="0" dt="0"/>
  <p:txStyles>
    <p:titleStyle>
      <a:lvl1pPr algn="l" defTabSz="914289" rtl="0" eaLnBrk="1" latinLnBrk="0" hangingPunct="1">
        <a:lnSpc>
          <a:spcPct val="90000"/>
        </a:lnSpc>
        <a:spcBef>
          <a:spcPct val="0"/>
        </a:spcBef>
        <a:buNone/>
        <a:defRPr sz="3797" u="sng" kern="1200" cap="all" baseline="0">
          <a:solidFill>
            <a:srgbClr val="1E64C8"/>
          </a:solidFill>
          <a:uFill>
            <a:solidFill>
              <a:srgbClr val="1E64C8"/>
            </a:solidFill>
          </a:uFill>
          <a:latin typeface="+mj-lt"/>
          <a:ea typeface="+mj-ea"/>
          <a:cs typeface="+mj-cs"/>
        </a:defRPr>
      </a:lvl1pPr>
    </p:titleStyle>
    <p:bodyStyle>
      <a:lvl1pPr marL="0" indent="0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indent="-253116" algn="l" defTabSz="321457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̶"/>
        <a:tabLst/>
        <a:defRPr sz="3375" kern="1200">
          <a:solidFill>
            <a:schemeClr val="tx1"/>
          </a:solidFill>
          <a:latin typeface="+mn-lt"/>
          <a:ea typeface="+mn-ea"/>
          <a:cs typeface="+mn-cs"/>
        </a:defRPr>
      </a:lvl2pPr>
      <a:lvl3pPr marL="632869" indent="-322574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3pPr>
      <a:lvl4pPr marL="1013483" indent="-38061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Char char="‒"/>
        <a:defRPr sz="3375" kern="1200">
          <a:solidFill>
            <a:schemeClr val="tx1"/>
          </a:solidFill>
          <a:latin typeface="+mn-lt"/>
          <a:ea typeface="+mn-ea"/>
          <a:cs typeface="+mn-cs"/>
        </a:defRPr>
      </a:lvl4pPr>
      <a:lvl5pPr marL="1828289" indent="-814805" algn="l" defTabSz="914289" rtl="0" eaLnBrk="1" latinLnBrk="0" hangingPunct="1">
        <a:lnSpc>
          <a:spcPct val="120000"/>
        </a:lnSpc>
        <a:spcBef>
          <a:spcPts val="0"/>
        </a:spcBef>
        <a:buFont typeface="Arial" panose="020B0604020202020204" pitchFamily="34" charset="0"/>
        <a:buNone/>
        <a:defRPr sz="3375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5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39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3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28" indent="-228572" algn="l" defTabSz="91428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4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89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3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6" algn="l" defTabSz="9142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4BD6BF11-583A-4AE9-A7F5-E74CB5B8CAE7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6334146E-EA11-4A82-A6D2-B20C9385F1D9}"/>
              </a:ext>
            </a:extLst>
          </p:cNvPr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3DF8B-F00C-49CB-ACCC-5FD5E66A7F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4286EB-C9F1-4AE6-B04D-612D6A4A3F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6FCA8D-170E-43D0-B592-4D0FC72446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20000"/>
              </a:spcBef>
              <a:buClr>
                <a:schemeClr val="hlink"/>
              </a:buClr>
              <a:defRPr sz="1200">
                <a:solidFill>
                  <a:srgbClr val="89898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panose="02010600030101010101" pitchFamily="2" charset="-122"/>
                <a:cs typeface="+mn-cs"/>
              </a:defRPr>
            </a:lvl1pPr>
          </a:lstStyle>
          <a:p>
            <a:pPr>
              <a:defRPr/>
            </a:pPr>
            <a:fld id="{BCC83D88-08EB-4C4A-9BB6-0F12B6DE8D0D}" type="slidenum">
              <a:rPr lang="en-GB" altLang="zh-CN"/>
              <a:pPr>
                <a:defRPr/>
              </a:pPr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449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1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0.png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9.png"/><Relationship Id="rId4" Type="http://schemas.openxmlformats.org/officeDocument/2006/relationships/image" Target="../media/image14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20.png"/><Relationship Id="rId4" Type="http://schemas.openxmlformats.org/officeDocument/2006/relationships/image" Target="../media/image14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320.png"/><Relationship Id="rId4" Type="http://schemas.openxmlformats.org/officeDocument/2006/relationships/image" Target="../media/image14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1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2.png"/><Relationship Id="rId4" Type="http://schemas.openxmlformats.org/officeDocument/2006/relationships/image" Target="../media/image22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3.png"/><Relationship Id="rId4" Type="http://schemas.openxmlformats.org/officeDocument/2006/relationships/image" Target="../media/image22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54.png"/><Relationship Id="rId4" Type="http://schemas.openxmlformats.org/officeDocument/2006/relationships/image" Target="../media/image22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3.png"/><Relationship Id="rId5" Type="http://schemas.openxmlformats.org/officeDocument/2006/relationships/image" Target="../media/image54.png"/><Relationship Id="rId4" Type="http://schemas.openxmlformats.org/officeDocument/2006/relationships/image" Target="../media/image22.pn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0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0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0.png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Box 10">
            <a:extLst>
              <a:ext uri="{FF2B5EF4-FFF2-40B4-BE49-F238E27FC236}">
                <a16:creationId xmlns:a16="http://schemas.microsoft.com/office/drawing/2014/main" id="{3B143519-D100-4DC4-B946-EBDF6F1562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9438" y="857250"/>
            <a:ext cx="6532562" cy="3170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Course on Aerobic Granular Sludge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AGS Plant Configuration   and Design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Roboto Slab" pitchFamily="2" charset="0"/>
                <a:ea typeface="SimSun" panose="02010600030101010101" pitchFamily="2" charset="-122"/>
                <a:cs typeface="Arial" panose="020B0604020202020204" pitchFamily="34" charset="0"/>
              </a:rPr>
              <a:t>Laurence Strubbe</a:t>
            </a:r>
            <a:endParaRPr kumimoji="0" lang="en-US" altLang="zh-CN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Roboto Slab" pitchFamily="2" charset="0"/>
              <a:ea typeface="SimSun" panose="02010600030101010101" pitchFamily="2" charset="-122"/>
              <a:cs typeface="Arial" panose="020B0604020202020204" pitchFamily="34" charset="0"/>
            </a:endParaRPr>
          </a:p>
        </p:txBody>
      </p:sp>
      <p:pic>
        <p:nvPicPr>
          <p:cNvPr id="4" name="Afbeelding 11">
            <a:extLst>
              <a:ext uri="{FF2B5EF4-FFF2-40B4-BE49-F238E27FC236}">
                <a16:creationId xmlns:a16="http://schemas.microsoft.com/office/drawing/2014/main" id="{9F023EC0-0284-4089-B71F-2BE685EA1F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2353" y1="26716" x2="32353" y2="26716"/>
                        <a14:foregroundMark x1="35882" y1="21814" x2="35882" y2="21814"/>
                        <a14:foregroundMark x1="31373" y1="32353" x2="31373" y2="32353"/>
                        <a14:foregroundMark x1="34706" y1="32353" x2="34706" y2="32353"/>
                        <a14:foregroundMark x1="37059" y1="33824" x2="37059" y2="33824"/>
                        <a14:foregroundMark x1="27843" y1="35294" x2="27843" y2="35294"/>
                        <a14:foregroundMark x1="25490" y1="36275" x2="25490" y2="36275"/>
                        <a14:foregroundMark x1="23725" y1="35784" x2="23725" y2="35784"/>
                        <a14:foregroundMark x1="24706" y1="40931" x2="24706" y2="40931"/>
                        <a14:foregroundMark x1="26275" y1="43382" x2="26275" y2="43382"/>
                        <a14:foregroundMark x1="21373" y1="59559" x2="21373" y2="59559"/>
                        <a14:foregroundMark x1="27059" y1="58088" x2="27059" y2="58088"/>
                        <a14:foregroundMark x1="33922" y1="59069" x2="33922" y2="59069"/>
                        <a14:foregroundMark x1="40784" y1="59069" x2="40784" y2="59069"/>
                        <a14:foregroundMark x1="46078" y1="58088" x2="46078" y2="58088"/>
                        <a14:foregroundMark x1="48039" y1="72059" x2="48039" y2="72059"/>
                        <a14:foregroundMark x1="43137" y1="73284" x2="43137" y2="73284"/>
                        <a14:foregroundMark x1="38824" y1="73284" x2="38824" y2="73284"/>
                        <a14:foregroundMark x1="33922" y1="73284" x2="33922" y2="73284"/>
                        <a14:foregroundMark x1="23725" y1="73775" x2="23725" y2="73775"/>
                        <a14:foregroundMark x1="56078" y1="72304" x2="56078" y2="72304"/>
                        <a14:foregroundMark x1="59020" y1="72304" x2="59020" y2="72304"/>
                        <a14:foregroundMark x1="63725" y1="71569" x2="63725" y2="71569"/>
                        <a14:foregroundMark x1="68235" y1="71569" x2="68235" y2="71569"/>
                        <a14:backgroundMark x1="49216" y1="68137" x2="49216" y2="68137"/>
                        <a14:backgroundMark x1="31373" y1="33333" x2="31373" y2="3333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275847" y="5362209"/>
            <a:ext cx="2109599" cy="1687678"/>
          </a:xfrm>
          <a:prstGeom prst="rect">
            <a:avLst/>
          </a:prstGeom>
        </p:spPr>
      </p:pic>
      <p:pic>
        <p:nvPicPr>
          <p:cNvPr id="5" name="Graphic 14">
            <a:extLst>
              <a:ext uri="{FF2B5EF4-FFF2-40B4-BE49-F238E27FC236}">
                <a16:creationId xmlns:a16="http://schemas.microsoft.com/office/drawing/2014/main" id="{062A7FEF-0768-49DE-9663-CFC020DC60A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115725" y="5940922"/>
            <a:ext cx="2262892" cy="52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3405728"/>
      </p:ext>
    </p:extLst>
  </p:cSld>
  <p:clrMapOvr>
    <a:masterClrMapping/>
  </p:clrMapOvr>
  <p:transition spd="slow" advTm="32533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41277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4E2AE-A277-82E8-5B23-E475BA38A0A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Summary ags design parameters</a:t>
            </a:r>
            <a:endParaRPr kumimoji="0" lang="en-US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DA9BAAE-7C37-2D53-3341-F2A38AEE05C2}"/>
              </a:ext>
            </a:extLst>
          </p:cNvPr>
          <p:cNvGraphicFramePr>
            <a:graphicFrameLocks noGrp="1"/>
          </p:cNvGraphicFramePr>
          <p:nvPr/>
        </p:nvGraphicFramePr>
        <p:xfrm>
          <a:off x="583713" y="1030467"/>
          <a:ext cx="10735316" cy="5322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965">
                  <a:extLst>
                    <a:ext uri="{9D8B030D-6E8A-4147-A177-3AD203B41FA5}">
                      <a16:colId xmlns:a16="http://schemas.microsoft.com/office/drawing/2014/main" val="3844833518"/>
                    </a:ext>
                  </a:extLst>
                </a:gridCol>
                <a:gridCol w="2884064">
                  <a:extLst>
                    <a:ext uri="{9D8B030D-6E8A-4147-A177-3AD203B41FA5}">
                      <a16:colId xmlns:a16="http://schemas.microsoft.com/office/drawing/2014/main" val="1878351064"/>
                    </a:ext>
                  </a:extLst>
                </a:gridCol>
                <a:gridCol w="4935287">
                  <a:extLst>
                    <a:ext uri="{9D8B030D-6E8A-4147-A177-3AD203B41FA5}">
                      <a16:colId xmlns:a16="http://schemas.microsoft.com/office/drawing/2014/main" val="2228565765"/>
                    </a:ext>
                  </a:extLst>
                </a:gridCol>
              </a:tblGrid>
              <a:tr h="6057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DURING BATCH OPERATION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PARAMETER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OUTCOME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0428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Fill and draw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</a:t>
                      </a:r>
                      <a:endParaRPr lang="en-US" sz="2400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</a:t>
                      </a:r>
                    </a:p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buffer</a:t>
                      </a:r>
                      <a:endParaRPr lang="en-US" sz="2400" baseline="-250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90150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SLR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096823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94394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C1EDAE6-9C72-3865-58B8-418D93887406}"/>
              </a:ext>
            </a:extLst>
          </p:cNvPr>
          <p:cNvSpPr/>
          <p:nvPr/>
        </p:nvSpPr>
        <p:spPr>
          <a:xfrm>
            <a:off x="3533313" y="2388092"/>
            <a:ext cx="7688062" cy="7279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04411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4E2AE-A277-82E8-5B23-E475BA38A0A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Summary ags design parameters</a:t>
            </a:r>
            <a:endParaRPr kumimoji="0" lang="en-US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DA9BAAE-7C37-2D53-3341-F2A38AEE05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956534"/>
              </p:ext>
            </p:extLst>
          </p:nvPr>
        </p:nvGraphicFramePr>
        <p:xfrm>
          <a:off x="583713" y="1030467"/>
          <a:ext cx="10735316" cy="5322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965">
                  <a:extLst>
                    <a:ext uri="{9D8B030D-6E8A-4147-A177-3AD203B41FA5}">
                      <a16:colId xmlns:a16="http://schemas.microsoft.com/office/drawing/2014/main" val="3844833518"/>
                    </a:ext>
                  </a:extLst>
                </a:gridCol>
                <a:gridCol w="2884064">
                  <a:extLst>
                    <a:ext uri="{9D8B030D-6E8A-4147-A177-3AD203B41FA5}">
                      <a16:colId xmlns:a16="http://schemas.microsoft.com/office/drawing/2014/main" val="1878351064"/>
                    </a:ext>
                  </a:extLst>
                </a:gridCol>
                <a:gridCol w="4935287">
                  <a:extLst>
                    <a:ext uri="{9D8B030D-6E8A-4147-A177-3AD203B41FA5}">
                      <a16:colId xmlns:a16="http://schemas.microsoft.com/office/drawing/2014/main" val="2228565765"/>
                    </a:ext>
                  </a:extLst>
                </a:gridCol>
              </a:tblGrid>
              <a:tr h="6057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DURING BATCH OPERATION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PARAMETER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OUTCOME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0428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Fill and draw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</a:t>
                      </a:r>
                      <a:endParaRPr lang="en-US" sz="2400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</a:t>
                      </a:r>
                    </a:p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buffer</a:t>
                      </a:r>
                      <a:endParaRPr lang="en-US" sz="2400" baseline="-250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90150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SLR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096823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943943"/>
                  </a:ext>
                </a:extLst>
              </a:tr>
            </a:tbl>
          </a:graphicData>
        </a:graphic>
      </p:graphicFrame>
      <p:sp>
        <p:nvSpPr>
          <p:cNvPr id="2" name="Rectangle 1">
            <a:extLst>
              <a:ext uri="{FF2B5EF4-FFF2-40B4-BE49-F238E27FC236}">
                <a16:creationId xmlns:a16="http://schemas.microsoft.com/office/drawing/2014/main" id="{3C1EDAE6-9C72-3865-58B8-418D93887406}"/>
              </a:ext>
            </a:extLst>
          </p:cNvPr>
          <p:cNvSpPr/>
          <p:nvPr/>
        </p:nvSpPr>
        <p:spPr>
          <a:xfrm>
            <a:off x="3533313" y="2388092"/>
            <a:ext cx="7688062" cy="72796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512C72C-0FCD-E581-CE78-FBA5063A5BA3}"/>
              </a:ext>
            </a:extLst>
          </p:cNvPr>
          <p:cNvSpPr txBox="1"/>
          <p:nvPr/>
        </p:nvSpPr>
        <p:spPr>
          <a:xfrm>
            <a:off x="7932501" y="3116061"/>
            <a:ext cx="4259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Don’t forget batch scheduling!</a:t>
            </a:r>
          </a:p>
        </p:txBody>
      </p:sp>
    </p:spTree>
    <p:extLst>
      <p:ext uri="{BB962C8B-B14F-4D97-AF65-F5344CB8AC3E}">
        <p14:creationId xmlns:p14="http://schemas.microsoft.com/office/powerpoint/2010/main" val="376776733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574863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CA044-6FA8-9ED3-7AD4-6F49A315B0AE}"/>
              </a:ext>
            </a:extLst>
          </p:cNvPr>
          <p:cNvSpPr txBox="1"/>
          <p:nvPr/>
        </p:nvSpPr>
        <p:spPr>
          <a:xfrm>
            <a:off x="417251" y="1269507"/>
            <a:ext cx="586250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Follow the 6-step design procedure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93939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CA044-6FA8-9ED3-7AD4-6F49A315B0AE}"/>
              </a:ext>
            </a:extLst>
          </p:cNvPr>
          <p:cNvSpPr txBox="1"/>
          <p:nvPr/>
        </p:nvSpPr>
        <p:spPr>
          <a:xfrm>
            <a:off x="417251" y="1269507"/>
            <a:ext cx="7754880" cy="169277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Follow the 6-step design procedure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Volume is constrained by hydraulics and biology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5459154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CA044-6FA8-9ED3-7AD4-6F49A315B0AE}"/>
              </a:ext>
            </a:extLst>
          </p:cNvPr>
          <p:cNvSpPr txBox="1"/>
          <p:nvPr/>
        </p:nvSpPr>
        <p:spPr>
          <a:xfrm>
            <a:off x="417251" y="1269507"/>
            <a:ext cx="11355994" cy="2492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Follow the 6-step design procedure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Volume is constrained by hydraulics and biology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Design should comply with both dry weather and rain weather conditions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0805422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CA044-6FA8-9ED3-7AD4-6F49A315B0AE}"/>
              </a:ext>
            </a:extLst>
          </p:cNvPr>
          <p:cNvSpPr txBox="1"/>
          <p:nvPr/>
        </p:nvSpPr>
        <p:spPr>
          <a:xfrm>
            <a:off x="417251" y="1269507"/>
            <a:ext cx="1135599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Follow the 6-step design procedure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Volume is constrained by hydraulics and biology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Design should comply with both dry weather and rain weather conditions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 design procedure is an iterative process 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to find an optimal design which is case-specific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754255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10606596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conclusions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- design of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ags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plant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94CA044-6FA8-9ED3-7AD4-6F49A315B0AE}"/>
              </a:ext>
            </a:extLst>
          </p:cNvPr>
          <p:cNvSpPr txBox="1"/>
          <p:nvPr/>
        </p:nvSpPr>
        <p:spPr>
          <a:xfrm>
            <a:off x="417251" y="1269507"/>
            <a:ext cx="11355994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Follow the 6-step design procedure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Volume is constrained by hydraulics and biology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Design should comply with both dry weather and rain weather conditions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The design procedure is an iterative process </a:t>
            </a:r>
          </a:p>
          <a:p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	to find an optimal design which is case-specific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Let’s apply this knowledge on the examples and exercises in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72F28B-F4AE-18B1-0D3F-A82038A118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5466" y="4360814"/>
            <a:ext cx="1377888" cy="180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44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F86B9-F60C-8848-2BBE-4DDA6CDC2B7B}"/>
              </a:ext>
            </a:extLst>
          </p:cNvPr>
          <p:cNvSpPr txBox="1"/>
          <p:nvPr/>
        </p:nvSpPr>
        <p:spPr>
          <a:xfrm>
            <a:off x="1004919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52D1B1-A1A0-819F-0DE0-474B8BECA706}"/>
              </a:ext>
            </a:extLst>
          </p:cNvPr>
          <p:cNvSpPr txBox="1"/>
          <p:nvPr/>
        </p:nvSpPr>
        <p:spPr>
          <a:xfrm>
            <a:off x="8782912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</p:spTree>
    <p:extLst>
      <p:ext uri="{BB962C8B-B14F-4D97-AF65-F5344CB8AC3E}">
        <p14:creationId xmlns:p14="http://schemas.microsoft.com/office/powerpoint/2010/main" val="31618431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F86B9-F60C-8848-2BBE-4DDA6CDC2B7B}"/>
              </a:ext>
            </a:extLst>
          </p:cNvPr>
          <p:cNvSpPr txBox="1"/>
          <p:nvPr/>
        </p:nvSpPr>
        <p:spPr>
          <a:xfrm>
            <a:off x="1004919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E79-E99C-7B55-0E14-399D03E416AC}"/>
              </a:ext>
            </a:extLst>
          </p:cNvPr>
          <p:cNvSpPr txBox="1"/>
          <p:nvPr/>
        </p:nvSpPr>
        <p:spPr>
          <a:xfrm>
            <a:off x="4796605" y="3052559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Differs from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52D1B1-A1A0-819F-0DE0-474B8BECA706}"/>
              </a:ext>
            </a:extLst>
          </p:cNvPr>
          <p:cNvSpPr txBox="1"/>
          <p:nvPr/>
        </p:nvSpPr>
        <p:spPr>
          <a:xfrm>
            <a:off x="8782912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</p:spTree>
    <p:extLst>
      <p:ext uri="{BB962C8B-B14F-4D97-AF65-F5344CB8AC3E}">
        <p14:creationId xmlns:p14="http://schemas.microsoft.com/office/powerpoint/2010/main" val="41501941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BF86B9-F60C-8848-2BBE-4DDA6CDC2B7B}"/>
              </a:ext>
            </a:extLst>
          </p:cNvPr>
          <p:cNvSpPr txBox="1"/>
          <p:nvPr/>
        </p:nvSpPr>
        <p:spPr>
          <a:xfrm>
            <a:off x="1004919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AC95E79-E99C-7B55-0E14-399D03E416AC}"/>
              </a:ext>
            </a:extLst>
          </p:cNvPr>
          <p:cNvSpPr txBox="1"/>
          <p:nvPr/>
        </p:nvSpPr>
        <p:spPr>
          <a:xfrm>
            <a:off x="4796605" y="3052559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Differs from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452D1B1-A1A0-819F-0DE0-474B8BECA706}"/>
              </a:ext>
            </a:extLst>
          </p:cNvPr>
          <p:cNvSpPr txBox="1"/>
          <p:nvPr/>
        </p:nvSpPr>
        <p:spPr>
          <a:xfrm>
            <a:off x="8782912" y="3089262"/>
            <a:ext cx="2598788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Similar to </a:t>
            </a:r>
          </a:p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activated sludge</a:t>
            </a:r>
          </a:p>
        </p:txBody>
      </p:sp>
      <p:sp>
        <p:nvSpPr>
          <p:cNvPr id="12" name="Tekstvak 11">
            <a:extLst>
              <a:ext uri="{FF2B5EF4-FFF2-40B4-BE49-F238E27FC236}">
                <a16:creationId xmlns:a16="http://schemas.microsoft.com/office/drawing/2014/main" id="{D4A13152-8D05-8777-C179-DFA05EF9602D}"/>
              </a:ext>
            </a:extLst>
          </p:cNvPr>
          <p:cNvSpPr txBox="1"/>
          <p:nvPr/>
        </p:nvSpPr>
        <p:spPr>
          <a:xfrm>
            <a:off x="4796605" y="4288022"/>
            <a:ext cx="2470385" cy="892552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Topic of this course</a:t>
            </a:r>
          </a:p>
        </p:txBody>
      </p:sp>
      <p:sp>
        <p:nvSpPr>
          <p:cNvPr id="18" name="Rechthoek: afgeronde hoeken 17">
            <a:extLst>
              <a:ext uri="{FF2B5EF4-FFF2-40B4-BE49-F238E27FC236}">
                <a16:creationId xmlns:a16="http://schemas.microsoft.com/office/drawing/2014/main" id="{042F52E6-3A6D-C5A8-BBA3-4F816B51BB27}"/>
              </a:ext>
            </a:extLst>
          </p:cNvPr>
          <p:cNvSpPr/>
          <p:nvPr/>
        </p:nvSpPr>
        <p:spPr>
          <a:xfrm>
            <a:off x="4843193" y="831041"/>
            <a:ext cx="2507627" cy="4572000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469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93" y="1590427"/>
            <a:ext cx="10494615" cy="21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4859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8489"/>
          <a:stretch/>
        </p:blipFill>
        <p:spPr>
          <a:xfrm>
            <a:off x="848693" y="1590427"/>
            <a:ext cx="3306961" cy="21096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5">
                <a:extLst>
                  <a:ext uri="{FF2B5EF4-FFF2-40B4-BE49-F238E27FC236}">
                    <a16:creationId xmlns:a16="http://schemas.microsoft.com/office/drawing/2014/main" id="{74C6567F-7968-3663-1AAB-1228C3DA7619}"/>
                  </a:ext>
                </a:extLst>
              </p:cNvPr>
              <p:cNvSpPr txBox="1"/>
              <p:nvPr/>
            </p:nvSpPr>
            <p:spPr>
              <a:xfrm>
                <a:off x="715017" y="3700065"/>
                <a:ext cx="3440637" cy="24052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914289">
                  <a:lnSpc>
                    <a:spcPct val="120000"/>
                  </a:lnSpc>
                </a:pPr>
                <a:r>
                  <a:rPr lang="nl-BE" sz="2400" dirty="0">
                    <a:solidFill>
                      <a:prstClr val="black"/>
                    </a:solidFill>
                    <a:latin typeface="Arial"/>
                  </a:rPr>
                  <a:t>Always </a:t>
                </a:r>
                <a:r>
                  <a:rPr lang="nl-BE" sz="2400" dirty="0" err="1">
                    <a:solidFill>
                      <a:prstClr val="black"/>
                    </a:solidFill>
                    <a:latin typeface="Arial"/>
                  </a:rPr>
                  <a:t>one</a:t>
                </a:r>
                <a:r>
                  <a:rPr lang="nl-BE" sz="2400" dirty="0">
                    <a:solidFill>
                      <a:prstClr val="black"/>
                    </a:solidFill>
                    <a:latin typeface="Arial"/>
                  </a:rPr>
                  <a:t> reactor in </a:t>
                </a:r>
                <a:r>
                  <a:rPr lang="nl-BE" sz="2400" dirty="0" err="1">
                    <a:solidFill>
                      <a:prstClr val="black"/>
                    </a:solidFill>
                    <a:latin typeface="Arial"/>
                  </a:rPr>
                  <a:t>feeding</a:t>
                </a:r>
                <a:r>
                  <a:rPr lang="nl-BE" sz="2400" dirty="0">
                    <a:solidFill>
                      <a:prstClr val="black"/>
                    </a:solidFill>
                    <a:latin typeface="Arial"/>
                  </a:rPr>
                  <a:t> mode</a:t>
                </a:r>
              </a:p>
              <a:p>
                <a:pPr algn="ctr" defTabSz="914289">
                  <a:lnSpc>
                    <a:spcPct val="120000"/>
                  </a:lnSpc>
                </a:pPr>
                <a:r>
                  <a:rPr lang="nl-BE" sz="2400" dirty="0">
                    <a:solidFill>
                      <a:prstClr val="black"/>
                    </a:solidFill>
                    <a:latin typeface="Arial"/>
                  </a:rPr>
                  <a:t>n</a:t>
                </a:r>
                <a:r>
                  <a:rPr lang="nl-BE" sz="2400" baseline="-25000" dirty="0" err="1">
                    <a:solidFill>
                      <a:prstClr val="black"/>
                    </a:solidFill>
                    <a:latin typeface="Arial"/>
                  </a:rPr>
                  <a:t>reactor</a:t>
                </a:r>
                <a:r>
                  <a:rPr lang="nl-BE" sz="2400" dirty="0">
                    <a:solidFill>
                      <a:prstClr val="black"/>
                    </a:solidFill>
                    <a:latin typeface="Arial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4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40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40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den>
                    </m:f>
                  </m:oMath>
                </a14:m>
                <a:endParaRPr lang="nl-BE" sz="2400" dirty="0">
                  <a:solidFill>
                    <a:prstClr val="black"/>
                  </a:solidFill>
                  <a:latin typeface="Arial"/>
                </a:endParaRPr>
              </a:p>
              <a:p>
                <a:pPr algn="ctr"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>
                  <a:lnSpc>
                    <a:spcPct val="120000"/>
                  </a:lnSpc>
                </a:pPr>
                <a:endParaRPr lang="nl-BE" sz="1758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16" name="Tekstvak 5">
                <a:extLst>
                  <a:ext uri="{FF2B5EF4-FFF2-40B4-BE49-F238E27FC236}">
                    <a16:creationId xmlns:a16="http://schemas.microsoft.com/office/drawing/2014/main" id="{74C6567F-7968-3663-1AAB-1228C3DA7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5017" y="3700065"/>
                <a:ext cx="3440637" cy="2405274"/>
              </a:xfrm>
              <a:prstGeom prst="rect">
                <a:avLst/>
              </a:prstGeom>
              <a:blipFill>
                <a:blip r:embed="rId4"/>
                <a:stretch>
                  <a:fillRect t="-5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561431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9726" r="33640"/>
          <a:stretch/>
        </p:blipFill>
        <p:spPr>
          <a:xfrm>
            <a:off x="3968318" y="1590427"/>
            <a:ext cx="3844640" cy="2109639"/>
          </a:xfrm>
          <a:prstGeom prst="rect">
            <a:avLst/>
          </a:prstGeom>
        </p:spPr>
      </p:pic>
      <p:sp>
        <p:nvSpPr>
          <p:cNvPr id="17" name="Tekstvak 6">
            <a:extLst>
              <a:ext uri="{FF2B5EF4-FFF2-40B4-BE49-F238E27FC236}">
                <a16:creationId xmlns:a16="http://schemas.microsoft.com/office/drawing/2014/main" id="{25A50524-F95A-66D3-27E9-45D4ECE702EC}"/>
              </a:ext>
            </a:extLst>
          </p:cNvPr>
          <p:cNvSpPr txBox="1"/>
          <p:nvPr/>
        </p:nvSpPr>
        <p:spPr>
          <a:xfrm>
            <a:off x="3785461" y="3700066"/>
            <a:ext cx="3440637" cy="1716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89">
              <a:lnSpc>
                <a:spcPct val="120000"/>
              </a:lnSpc>
            </a:pPr>
            <a:r>
              <a:rPr lang="nl-BE" sz="2400" dirty="0">
                <a:solidFill>
                  <a:prstClr val="black"/>
                </a:solidFill>
                <a:latin typeface="Arial"/>
              </a:rPr>
              <a:t>Buffer tank</a:t>
            </a:r>
          </a:p>
          <a:p>
            <a:pPr algn="ctr"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compensates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for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discontinuous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feeding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endParaRPr lang="nl-BE" sz="1758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96926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702"/>
          <a:stretch/>
        </p:blipFill>
        <p:spPr>
          <a:xfrm>
            <a:off x="7324078" y="1590427"/>
            <a:ext cx="4019230" cy="2109639"/>
          </a:xfrm>
          <a:prstGeom prst="rect">
            <a:avLst/>
          </a:prstGeom>
        </p:spPr>
      </p:pic>
      <p:sp>
        <p:nvSpPr>
          <p:cNvPr id="18" name="Tekstvak 7">
            <a:extLst>
              <a:ext uri="{FF2B5EF4-FFF2-40B4-BE49-F238E27FC236}">
                <a16:creationId xmlns:a16="http://schemas.microsoft.com/office/drawing/2014/main" id="{276A1821-E385-1676-4353-4398059621B6}"/>
              </a:ext>
            </a:extLst>
          </p:cNvPr>
          <p:cNvSpPr txBox="1"/>
          <p:nvPr/>
        </p:nvSpPr>
        <p:spPr>
          <a:xfrm>
            <a:off x="7613374" y="3765613"/>
            <a:ext cx="3440637" cy="1716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Hybrid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:</a:t>
            </a:r>
          </a:p>
          <a:p>
            <a:pPr algn="ctr" defTabSz="914289">
              <a:lnSpc>
                <a:spcPct val="120000"/>
              </a:lnSpc>
            </a:pPr>
            <a:r>
              <a:rPr lang="nl-BE" sz="2400" dirty="0" err="1">
                <a:solidFill>
                  <a:prstClr val="black"/>
                </a:solidFill>
                <a:latin typeface="Arial"/>
              </a:rPr>
              <a:t>activated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sludge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and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aerobic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granular</a:t>
            </a:r>
            <a:r>
              <a:rPr lang="nl-BE" sz="240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400" dirty="0" err="1">
                <a:solidFill>
                  <a:prstClr val="black"/>
                </a:solidFill>
                <a:latin typeface="Arial"/>
              </a:rPr>
              <a:t>sludge</a:t>
            </a:r>
            <a:endParaRPr lang="nl-BE" sz="240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20000"/>
              </a:lnSpc>
            </a:pPr>
            <a:endParaRPr lang="nl-BE" sz="1758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28353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principle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Choose plant configuration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Choose limiting volume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indent="-342900">
              <a:lnSpc>
                <a:spcPct val="150000"/>
              </a:lnSpc>
              <a:buAutoNum type="arabicParenR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23691459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2282576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B659B1-D318-2C5D-6A14-8D29213E4AD1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Worldwide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implementation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1135714-D183-F81B-6C12-7247D3063A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85" y="854693"/>
            <a:ext cx="8512070" cy="486482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4FE5EB0-89F3-000C-02BF-29450F0EAFE1}"/>
              </a:ext>
            </a:extLst>
          </p:cNvPr>
          <p:cNvSpPr txBox="1"/>
          <p:nvPr/>
        </p:nvSpPr>
        <p:spPr>
          <a:xfrm>
            <a:off x="6096000" y="5803252"/>
            <a:ext cx="29644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Royal </a:t>
            </a:r>
            <a:r>
              <a:rPr lang="en-US" sz="2000" dirty="0" err="1">
                <a:solidFill>
                  <a:schemeClr val="bg1">
                    <a:lumMod val="50000"/>
                  </a:schemeClr>
                </a:solidFill>
              </a:rPr>
              <a:t>HaskoningDHV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, 2023</a:t>
            </a:r>
          </a:p>
        </p:txBody>
      </p:sp>
    </p:spTree>
    <p:extLst>
      <p:ext uri="{BB962C8B-B14F-4D97-AF65-F5344CB8AC3E}">
        <p14:creationId xmlns:p14="http://schemas.microsoft.com/office/powerpoint/2010/main" val="7894973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13" y="1972166"/>
            <a:ext cx="10494615" cy="21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51126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13" y="1972166"/>
            <a:ext cx="10494615" cy="2109639"/>
          </a:xfrm>
          <a:prstGeom prst="rect">
            <a:avLst/>
          </a:prstGeom>
        </p:spPr>
      </p:pic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4D425CA0-E510-C880-A63E-789C9A9D2EF5}"/>
              </a:ext>
            </a:extLst>
          </p:cNvPr>
          <p:cNvSpPr/>
          <p:nvPr/>
        </p:nvSpPr>
        <p:spPr>
          <a:xfrm>
            <a:off x="848242" y="1972165"/>
            <a:ext cx="2729459" cy="210963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639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13" y="1972166"/>
            <a:ext cx="10494615" cy="2109639"/>
          </a:xfrm>
          <a:prstGeom prst="rect">
            <a:avLst/>
          </a:prstGeom>
        </p:spPr>
      </p:pic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847A35A4-8683-4E01-2D77-604E2516B498}"/>
              </a:ext>
            </a:extLst>
          </p:cNvPr>
          <p:cNvSpPr/>
          <p:nvPr/>
        </p:nvSpPr>
        <p:spPr>
          <a:xfrm>
            <a:off x="3751240" y="1821245"/>
            <a:ext cx="2729459" cy="210963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453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configuration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Treatment of a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continuous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influent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flow: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713" y="1972166"/>
            <a:ext cx="10494615" cy="2109639"/>
          </a:xfrm>
          <a:prstGeom prst="rect">
            <a:avLst/>
          </a:prstGeom>
        </p:spPr>
      </p:pic>
      <p:sp>
        <p:nvSpPr>
          <p:cNvPr id="3" name="Rechthoek: afgeronde hoeken 2">
            <a:extLst>
              <a:ext uri="{FF2B5EF4-FFF2-40B4-BE49-F238E27FC236}">
                <a16:creationId xmlns:a16="http://schemas.microsoft.com/office/drawing/2014/main" id="{A68088A4-AD29-88A0-7233-402712A71F0A}"/>
              </a:ext>
            </a:extLst>
          </p:cNvPr>
          <p:cNvSpPr/>
          <p:nvPr/>
        </p:nvSpPr>
        <p:spPr>
          <a:xfrm>
            <a:off x="7435473" y="1916851"/>
            <a:ext cx="2729459" cy="210963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5921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573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31525996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573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A48BFC22-75C3-EF78-F92E-3F01CF500EC0}"/>
              </a:ext>
            </a:extLst>
          </p:cNvPr>
          <p:cNvSpPr/>
          <p:nvPr/>
        </p:nvSpPr>
        <p:spPr>
          <a:xfrm>
            <a:off x="6458929" y="1890218"/>
            <a:ext cx="1451075" cy="40909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4375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5730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  <p:sp>
        <p:nvSpPr>
          <p:cNvPr id="5" name="Rechthoek: afgeronde hoeken 4">
            <a:extLst>
              <a:ext uri="{FF2B5EF4-FFF2-40B4-BE49-F238E27FC236}">
                <a16:creationId xmlns:a16="http://schemas.microsoft.com/office/drawing/2014/main" id="{2F7ECCE9-A961-0733-7B4D-4E3D6A019481}"/>
              </a:ext>
            </a:extLst>
          </p:cNvPr>
          <p:cNvSpPr/>
          <p:nvPr/>
        </p:nvSpPr>
        <p:spPr>
          <a:xfrm>
            <a:off x="8536303" y="1890218"/>
            <a:ext cx="1522096" cy="409099"/>
          </a:xfrm>
          <a:prstGeom prst="roundRect">
            <a:avLst/>
          </a:prstGeom>
          <a:noFill/>
          <a:ln w="7620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2415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38589489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7883407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458896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B659B1-D318-2C5D-6A14-8D29213E4AD1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Plant design is case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specific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A2A1A8-6D77-6FA3-2848-2ED30FA16187}"/>
              </a:ext>
            </a:extLst>
          </p:cNvPr>
          <p:cNvSpPr txBox="1"/>
          <p:nvPr/>
        </p:nvSpPr>
        <p:spPr>
          <a:xfrm>
            <a:off x="437139" y="1041696"/>
            <a:ext cx="6381875" cy="349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Total plant volume is dependent on: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local influent flow rate and its variation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total COD and nitrogen load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water temperature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effluent requirements</a:t>
            </a:r>
          </a:p>
          <a:p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289580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/>
              <p:nvPr/>
            </p:nvSpPr>
            <p:spPr>
              <a:xfrm>
                <a:off x="701187" y="1562238"/>
                <a:ext cx="4374916" cy="119116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</m:t>
                    </m:r>
                  </m:oMath>
                </a14:m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 volume (m</a:t>
                </a:r>
                <a:r>
                  <a:rPr kumimoji="0" lang="en-US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en-US" sz="20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8"/>
                <a:ext cx="4374916" cy="1191160"/>
              </a:xfrm>
              <a:prstGeom prst="rect">
                <a:avLst/>
              </a:prstGeom>
              <a:blipFill>
                <a:blip r:embed="rId3"/>
                <a:stretch>
                  <a:fillRect l="-1393" r="-836" b="-81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24386991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/>
              <p:nvPr/>
            </p:nvSpPr>
            <p:spPr>
              <a:xfrm>
                <a:off x="701187" y="1562238"/>
                <a:ext cx="4374916" cy="14989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</m:t>
                    </m:r>
                  </m:oMath>
                </a14:m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 volume (m</a:t>
                </a:r>
                <a:r>
                  <a:rPr kumimoji="0" lang="en-US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en-US" sz="20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Q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low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rate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(m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8"/>
                <a:ext cx="4374916" cy="1498936"/>
              </a:xfrm>
              <a:prstGeom prst="rect">
                <a:avLst/>
              </a:prstGeom>
              <a:blipFill>
                <a:blip r:embed="rId3"/>
                <a:stretch>
                  <a:fillRect l="-1393" r="-836" b="-65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28445526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/>
              <p:nvPr/>
            </p:nvSpPr>
            <p:spPr>
              <a:xfrm>
                <a:off x="701187" y="1562238"/>
                <a:ext cx="5549917" cy="211449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</m:t>
                    </m:r>
                  </m:oMath>
                </a14:m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 volume (m</a:t>
                </a:r>
                <a:r>
                  <a:rPr kumimoji="0" lang="en-US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en-US" sz="20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Q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low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rate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(m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F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eeding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time (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1 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lvl="0" defTabSz="914289">
                  <a:defRPr/>
                </a:pPr>
                <a:endParaRPr kumimoji="0" lang="nl-BE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8"/>
                <a:ext cx="5549917" cy="2114490"/>
              </a:xfrm>
              <a:prstGeom prst="rect">
                <a:avLst/>
              </a:prstGeom>
              <a:blipFill>
                <a:blip r:embed="rId3"/>
                <a:stretch>
                  <a:fillRect l="-1099" r="-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2393935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/>
              <p:nvPr/>
            </p:nvSpPr>
            <p:spPr>
              <a:xfrm>
                <a:off x="701187" y="1562238"/>
                <a:ext cx="5549917" cy="24222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 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20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Calibri" panose="020F0502020204030204" pitchFamily="34" charset="0"/>
                          </a:rPr>
                          <m:t> 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batch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 </m:t>
                    </m:r>
                  </m:oMath>
                </a14:m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 volume (m</a:t>
                </a:r>
                <a:r>
                  <a:rPr kumimoji="0" lang="en-US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en-US" sz="20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Q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low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rate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(m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F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eeding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time (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1 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defTabSz="914289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000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batch</m:t>
                        </m:r>
                      </m:sub>
                    </m:sSub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	Batch volume </a:t>
                </a:r>
                <a:r>
                  <a:rPr lang="en-US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(m</a:t>
                </a:r>
                <a:r>
                  <a:rPr lang="en-US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en-US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nl-BE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lvl="0" defTabSz="914289">
                  <a:defRPr/>
                </a:pPr>
                <a:endParaRPr kumimoji="0" lang="nl-BE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8"/>
                <a:ext cx="5549917" cy="2422266"/>
              </a:xfrm>
              <a:prstGeom prst="rect">
                <a:avLst/>
              </a:prstGeom>
              <a:blipFill>
                <a:blip r:embed="rId3"/>
                <a:stretch>
                  <a:fillRect l="-1099" r="-6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367702876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hydraulic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/>
              <p:nvPr/>
            </p:nvSpPr>
            <p:spPr>
              <a:xfrm>
                <a:off x="701187" y="1562238"/>
                <a:ext cx="7341818" cy="259596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>
                  <a:defRPr/>
                </a:pP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 </m:t>
                    </m:r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en-US" sz="20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Arial"/>
                            <a:ea typeface="Calibri" panose="020F0502020204030204" pitchFamily="34" charset="0"/>
                          </a:rPr>
                          <m:t> </m:t>
                        </m:r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batch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0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0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 </m:t>
                    </m:r>
                  </m:oMath>
                </a14:m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0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0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 volume (m</a:t>
                </a:r>
                <a:r>
                  <a:rPr kumimoji="0" lang="en-US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kumimoji="0" lang="en-US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en-US" sz="2000" b="0" i="0" u="none" strike="noStrike" kern="0" cap="none" spc="0" normalizeH="0" baseline="-2500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en-US" sz="2000" b="0" i="0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Q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low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rate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(m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</a:t>
                </a:r>
                <a:r>
                  <a:rPr kumimoji="0" lang="nl-BE" sz="2000" b="0" i="0" u="none" strike="noStrike" kern="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marL="0" marR="0" lvl="0" indent="0" defTabSz="914289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F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eeding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time (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1 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defTabSz="914289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sz="2000" i="1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000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sz="2000" kern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batch</m:t>
                        </m:r>
                      </m:sub>
                    </m:sSub>
                  </m:oMath>
                </a14:m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		Batch volume </a:t>
                </a:r>
                <a:r>
                  <a:rPr lang="en-US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(m</a:t>
                </a:r>
                <a:r>
                  <a:rPr lang="en-US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en-US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nl-BE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lvl="0" defTabSz="914289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en-US" sz="2000" b="0" i="1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0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VER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000" b="0" i="0" u="none" strike="noStrike" kern="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max</m:t>
                        </m:r>
                      </m:sub>
                    </m:sSub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	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64C8"/>
                    </a:solidFill>
                    <a:effectLst/>
                    <a:uLnTx/>
                    <a:uFillTx/>
                    <a:latin typeface="Arial"/>
                  </a:rPr>
                  <a:t>M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rgbClr val="0064C8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aximal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64C8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volume exchange ratio 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000" kern="0" dirty="0">
                            <a:solidFill>
                              <a:prstClr val="black"/>
                            </a:solidFill>
                            <a:latin typeface="Arial"/>
                            <a:ea typeface="Calibri" panose="020F0502020204030204" pitchFamily="34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sz="2000" i="1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000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batch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sz="2000" i="1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000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kern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:r>
                  <a:rPr lang="nl-BE" sz="2000" kern="0" dirty="0">
                    <a:solidFill>
                      <a:srgbClr val="FF0000"/>
                    </a:solidFill>
                    <a:latin typeface="Arial"/>
                    <a:ea typeface="Calibri" panose="020F0502020204030204" pitchFamily="34" charset="0"/>
                  </a:rPr>
                  <a:t>65%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  <a:endParaRPr kumimoji="0" lang="nl-BE" sz="20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D40612C4-5421-E94B-1B95-871923BF42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8"/>
                <a:ext cx="7341818" cy="2595967"/>
              </a:xfrm>
              <a:prstGeom prst="rect">
                <a:avLst/>
              </a:prstGeom>
              <a:blipFill>
                <a:blip r:embed="rId3"/>
                <a:stretch>
                  <a:fillRect l="-8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hthoek 5">
            <a:extLst>
              <a:ext uri="{FF2B5EF4-FFF2-40B4-BE49-F238E27FC236}">
                <a16:creationId xmlns:a16="http://schemas.microsoft.com/office/drawing/2014/main" id="{23233E97-EACF-F685-BE77-9C1D89653125}"/>
              </a:ext>
            </a:extLst>
          </p:cNvPr>
          <p:cNvSpPr/>
          <p:nvPr/>
        </p:nvSpPr>
        <p:spPr>
          <a:xfrm>
            <a:off x="2585573" y="4052524"/>
            <a:ext cx="45225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289"/>
            <a:r>
              <a:rPr lang="nl-BE" sz="2000" dirty="0" err="1">
                <a:solidFill>
                  <a:srgbClr val="0064C8"/>
                </a:solidFill>
                <a:latin typeface="Arial"/>
              </a:rPr>
              <a:t>to</a:t>
            </a:r>
            <a:r>
              <a:rPr lang="nl-BE" sz="2000" dirty="0">
                <a:solidFill>
                  <a:srgbClr val="0064C8"/>
                </a:solidFill>
                <a:latin typeface="Arial"/>
              </a:rPr>
              <a:t> </a:t>
            </a:r>
            <a:r>
              <a:rPr lang="nl-BE" sz="2000" dirty="0" err="1">
                <a:solidFill>
                  <a:srgbClr val="0064C8"/>
                </a:solidFill>
                <a:latin typeface="Arial"/>
              </a:rPr>
              <a:t>prevent</a:t>
            </a:r>
            <a:r>
              <a:rPr lang="nl-BE" sz="2000" dirty="0">
                <a:solidFill>
                  <a:srgbClr val="0064C8"/>
                </a:solidFill>
                <a:latin typeface="Arial"/>
              </a:rPr>
              <a:t> high effluent </a:t>
            </a:r>
            <a:r>
              <a:rPr lang="nl-BE" sz="2000" dirty="0" err="1">
                <a:solidFill>
                  <a:srgbClr val="0064C8"/>
                </a:solidFill>
                <a:latin typeface="Arial"/>
              </a:rPr>
              <a:t>concentrations</a:t>
            </a:r>
            <a:endParaRPr lang="nl-BE" sz="2000" dirty="0">
              <a:solidFill>
                <a:srgbClr val="0064C8"/>
              </a:solidFill>
              <a:latin typeface="Arial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5BFDF2-5FBC-9E82-C5AB-43AAB085D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89888" y="1528616"/>
            <a:ext cx="3776627" cy="292401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289">
              <a:lnSpc>
                <a:spcPct val="120000"/>
              </a:lnSpc>
            </a:pPr>
            <a:r>
              <a:rPr lang="en-GB" sz="2000" dirty="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/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800" i="1" kern="0" dirty="0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lang="nl-BE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V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lang="en-US" sz="1800" kern="0" dirty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batch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A285914A-F71C-A851-2482-727324B401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31070" y="2869681"/>
                <a:ext cx="1746407" cy="369332"/>
              </a:xfrm>
              <a:prstGeom prst="rect">
                <a:avLst/>
              </a:prstGeom>
              <a:blipFill>
                <a:blip r:embed="rId5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/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en-US" sz="2000" b="0" i="0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feed</m:t>
                    </m:r>
                    <m:r>
                      <a:rPr kumimoji="0" lang="en-US" sz="2000" b="0" i="1" u="none" strike="noStrike" kern="0" cap="none" spc="0" normalizeH="0" baseline="-2500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= 1</a:t>
                </a:r>
                <a:r>
                  <a:rPr kumimoji="0" lang="nl-BE" sz="2000" b="0" i="0" u="none" strike="noStrike" kern="0" cap="none" spc="0" normalizeH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h </a:t>
                </a:r>
                <a:r>
                  <a:rPr kumimoji="0" lang="nl-BE" sz="2000" b="0" i="0" u="none" strike="noStrike" kern="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during</a:t>
                </a:r>
                <a:r>
                  <a:rPr kumimoji="0" lang="nl-BE" sz="2000" b="0" i="0" u="none" strike="noStrike" kern="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DWF</a:t>
                </a:r>
                <a:endParaRPr lang="en-US" sz="20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C8D28DB-5B1A-6242-6E20-35AAA19BDEA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08924" y="4507949"/>
                <a:ext cx="6236562" cy="400110"/>
              </a:xfrm>
              <a:prstGeom prst="rect">
                <a:avLst/>
              </a:prstGeom>
              <a:blipFill>
                <a:blip r:embed="rId6"/>
                <a:stretch>
                  <a:fillRect t="-9091" b="-242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>
            <a:extLst>
              <a:ext uri="{FF2B5EF4-FFF2-40B4-BE49-F238E27FC236}">
                <a16:creationId xmlns:a16="http://schemas.microsoft.com/office/drawing/2014/main" id="{860C54F4-3AB9-BDF6-F050-6E176F637BD1}"/>
              </a:ext>
            </a:extLst>
          </p:cNvPr>
          <p:cNvSpPr txBox="1"/>
          <p:nvPr/>
        </p:nvSpPr>
        <p:spPr>
          <a:xfrm>
            <a:off x="8524735" y="1255951"/>
            <a:ext cx="21531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Fill &amp; draw phase</a:t>
            </a:r>
          </a:p>
        </p:txBody>
      </p:sp>
    </p:spTree>
    <p:extLst>
      <p:ext uri="{BB962C8B-B14F-4D97-AF65-F5344CB8AC3E}">
        <p14:creationId xmlns:p14="http://schemas.microsoft.com/office/powerpoint/2010/main" val="4085348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</p:spTree>
    <p:extLst>
      <p:ext uri="{BB962C8B-B14F-4D97-AF65-F5344CB8AC3E}">
        <p14:creationId xmlns:p14="http://schemas.microsoft.com/office/powerpoint/2010/main" val="44521333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67710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1" dirty="0"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nl-BE" sz="20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react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</a:rPr>
                  <a:t> (h)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677108"/>
              </a:xfrm>
              <a:prstGeom prst="rect">
                <a:avLst/>
              </a:prstGeom>
              <a:blipFill>
                <a:blip r:embed="rId4"/>
                <a:stretch>
                  <a:fillRect t="-360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0635175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98488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984885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0130401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720668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6202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B659B1-D318-2C5D-6A14-8D29213E4AD1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Plant design is case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specific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A2A1A8-6D77-6FA3-2848-2ED30FA16187}"/>
              </a:ext>
            </a:extLst>
          </p:cNvPr>
          <p:cNvSpPr txBox="1"/>
          <p:nvPr/>
        </p:nvSpPr>
        <p:spPr>
          <a:xfrm>
            <a:off x="437139" y="1041696"/>
            <a:ext cx="6381875" cy="349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plant volume is dependent on: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local influent flow rate and its variation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COD and nitrogen load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water temperature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effluent requirements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649060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7307647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</p:spTree>
    <p:extLst>
      <p:ext uri="{BB962C8B-B14F-4D97-AF65-F5344CB8AC3E}">
        <p14:creationId xmlns:p14="http://schemas.microsoft.com/office/powerpoint/2010/main" val="108693961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4231736" cy="126675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4231736" cy="126675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50733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4231736" cy="157453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4231736" cy="1574534"/>
              </a:xfrm>
              <a:prstGeom prst="rect">
                <a:avLst/>
              </a:prstGeom>
              <a:blipFill>
                <a:blip r:embed="rId5"/>
                <a:stretch>
                  <a:fillRect l="-15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664748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5158785" cy="188231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5158785" cy="1882310"/>
              </a:xfrm>
              <a:prstGeom prst="rect">
                <a:avLst/>
              </a:prstGeom>
              <a:blipFill>
                <a:blip r:embed="rId5"/>
                <a:stretch>
                  <a:fillRect l="-1300" r="-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68727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5158785" cy="21900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kumimoji="0" lang="en-GB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V­</a:t>
                </a:r>
                <a:r>
                  <a:rPr kumimoji="0" lang="en-GB" sz="20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reactor,bio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Reactor volume (m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5158785" cy="2190087"/>
              </a:xfrm>
              <a:prstGeom prst="rect">
                <a:avLst/>
              </a:prstGeom>
              <a:blipFill>
                <a:blip r:embed="rId5"/>
                <a:stretch>
                  <a:fillRect l="-1300" r="-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84483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5601213" cy="249786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kumimoji="0" lang="en-GB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V­</a:t>
                </a:r>
                <a:r>
                  <a:rPr kumimoji="0" lang="en-GB" sz="20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reactor,bio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Reactor volume (m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MLSS		Sludge concentration (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5601213" cy="2497863"/>
              </a:xfrm>
              <a:prstGeom prst="rect">
                <a:avLst/>
              </a:prstGeom>
              <a:blipFill>
                <a:blip r:embed="rId5"/>
                <a:stretch>
                  <a:fillRect l="-1197" r="-3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543720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D126B9D0-15F6-419E-0CA9-430065748F56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06AC0A76-218A-E5CC-779F-F418558BEB5D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indent="0">
              <a:buNone/>
              <a:defRPr/>
            </a:pPr>
            <a:r>
              <a:rPr lang="en-GB" sz="2000" dirty="0">
                <a:solidFill>
                  <a:srgbClr val="FF0000"/>
                </a:solidFill>
                <a:latin typeface="Arial"/>
              </a:rPr>
              <a:t>MAX. 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SLR (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kg COD.kg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US" sz="2000" dirty="0">
                <a:solidFill>
                  <a:srgbClr val="0064C8"/>
                </a:solidFill>
                <a:latin typeface="Arial"/>
              </a:rPr>
              <a:t> TSS.d</a:t>
            </a:r>
            <a:r>
              <a:rPr lang="en-US" sz="2000" baseline="30000" dirty="0">
                <a:solidFill>
                  <a:srgbClr val="0064C8"/>
                </a:solidFill>
                <a:latin typeface="Arial"/>
              </a:rPr>
              <a:t>-1</a:t>
            </a:r>
            <a:r>
              <a:rPr lang="en-GB" sz="2000" dirty="0">
                <a:solidFill>
                  <a:srgbClr val="0064C8"/>
                </a:solidFill>
                <a:latin typeface="Arial"/>
              </a:rPr>
              <a:t>) 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is dependent on 	- wastewater temperature</a:t>
            </a:r>
          </a:p>
          <a:p>
            <a:pPr marL="60748" indent="0">
              <a:buNone/>
              <a:defRPr/>
            </a:pPr>
            <a:r>
              <a:rPr lang="en-GB" sz="2000" dirty="0">
                <a:latin typeface="Arial"/>
              </a:rPr>
              <a:t>							- effluent requirements</a:t>
            </a: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FF3A5DF-66D0-7FBB-8649-ED711074C7E0}"/>
              </a:ext>
            </a:extLst>
          </p:cNvPr>
          <p:cNvSpPr txBox="1"/>
          <p:nvPr/>
        </p:nvSpPr>
        <p:spPr>
          <a:xfrm>
            <a:off x="9246225" y="2813448"/>
            <a:ext cx="1037664" cy="4277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289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65%</a:t>
            </a:r>
          </a:p>
        </p:txBody>
      </p:sp>
      <p:pic>
        <p:nvPicPr>
          <p:cNvPr id="2" name="Afbeelding 8">
            <a:extLst>
              <a:ext uri="{FF2B5EF4-FFF2-40B4-BE49-F238E27FC236}">
                <a16:creationId xmlns:a16="http://schemas.microsoft.com/office/drawing/2014/main" id="{444189A5-CE90-0890-5B82-78DDA3A553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0CACC9C-0FD3-6395-FE59-08C1BB913319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/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CF4582D9-817D-A6A3-0039-5E13EA3178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94044" y="4396869"/>
                <a:ext cx="6096000" cy="1292662"/>
              </a:xfrm>
              <a:prstGeom prst="rect">
                <a:avLst/>
              </a:prstGeom>
              <a:blipFill>
                <a:blip r:embed="rId4"/>
                <a:stretch>
                  <a:fillRect l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hthoek 5">
            <a:extLst>
              <a:ext uri="{FF2B5EF4-FFF2-40B4-BE49-F238E27FC236}">
                <a16:creationId xmlns:a16="http://schemas.microsoft.com/office/drawing/2014/main" id="{97F1027C-5A3E-0E0E-1EBE-389043BEEB09}"/>
              </a:ext>
            </a:extLst>
          </p:cNvPr>
          <p:cNvSpPr/>
          <p:nvPr/>
        </p:nvSpPr>
        <p:spPr>
          <a:xfrm>
            <a:off x="583713" y="2490282"/>
            <a:ext cx="79732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dirty="0">
                <a:solidFill>
                  <a:srgbClr val="0064C8"/>
                </a:solidFill>
                <a:latin typeface="Arial"/>
              </a:rPr>
              <a:t>Nitrification occurs until 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0.4 kg COD.kg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dirty="0">
                <a:solidFill>
                  <a:srgbClr val="FF0000"/>
                </a:solidFill>
                <a:latin typeface="Arial"/>
              </a:rPr>
              <a:t> TSS.d</a:t>
            </a:r>
            <a:r>
              <a:rPr lang="en-US" baseline="30000" dirty="0">
                <a:solidFill>
                  <a:srgbClr val="FF0000"/>
                </a:solidFill>
                <a:latin typeface="Arial"/>
              </a:rPr>
              <a:t>-1</a:t>
            </a:r>
            <a:r>
              <a:rPr lang="en-US" baseline="30000" dirty="0">
                <a:solidFill>
                  <a:srgbClr val="0064C8"/>
                </a:solidFill>
                <a:latin typeface="Arial"/>
              </a:rPr>
              <a:t> </a:t>
            </a:r>
            <a:r>
              <a:rPr lang="en-US" dirty="0">
                <a:solidFill>
                  <a:srgbClr val="0064C8"/>
                </a:solidFill>
                <a:latin typeface="Arial"/>
              </a:rPr>
              <a:t>at moderate temperatures. Higher temperatures could allow nitrification even with higher loading rates.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/>
              <p:nvPr/>
            </p:nvSpPr>
            <p:spPr>
              <a:xfrm>
                <a:off x="583713" y="3429000"/>
                <a:ext cx="5859746" cy="311341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b="0" i="1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SLR</m:t>
                    </m:r>
                    <m:r>
                      <a:rPr lang="nl-BE" sz="2000" dirty="0">
                        <a:solidFill>
                          <a:srgbClr val="0064C8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0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V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  <m: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bio</m:t>
                            </m:r>
                          </m:sub>
                        </m:sSub>
                        <m:r>
                          <a: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kumimoji="0" lang="nl-BE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i="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sSub>
                          <m:sSubPr>
                            <m:ctrlPr>
                              <a:rPr kumimoji="0" lang="nl-BE" sz="2000" b="0" i="1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nl-BE" sz="2000" i="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en-US" sz="2000" b="0" i="0" u="none" strike="noStrike" kern="120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sz="2000" b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kumimoji="0" lang="en-GB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V­</a:t>
                </a:r>
                <a:r>
                  <a:rPr kumimoji="0" lang="en-GB" sz="20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reactor,bio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	Reactor volume (m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MLSS		Sludge concentration (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en-US" sz="2000" b="0" i="1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kumimoji="0" lang="nl-BE" sz="20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react</m:t>
                    </m:r>
                    <m:r>
                      <m:rPr>
                        <m:nor/>
                      </m:rPr>
                      <a:rPr kumimoji="0" lang="nl-BE" sz="20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,</m:t>
                    </m:r>
                    <m:r>
                      <m:rPr>
                        <m:nor/>
                      </m:rPr>
                      <a:rPr kumimoji="0" lang="nl-BE" sz="20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/>
                        <a:ea typeface="Calibri" panose="020F0502020204030204" pitchFamily="34" charset="0"/>
                      </a:rPr>
                      <m:t>day</m:t>
                    </m:r>
                  </m:oMath>
                </a14:m>
                <a:r>
                  <a:rPr kumimoji="0" lang="nl-BE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</a:rPr>
                  <a:t>		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</a:rPr>
                  <a:t>T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otal reaction time per day </a:t>
                </a:r>
                <a:r>
                  <a:rPr kumimoji="0" lang="nl-BE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(h.d</a:t>
                </a:r>
                <a:r>
                  <a:rPr kumimoji="0" lang="nl-BE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nl-BE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kumimoji="0" lang="nl-BE" sz="2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n</m:t>
                    </m:r>
                    <m:r>
                      <m:rPr>
                        <m:sty m:val="p"/>
                      </m:rPr>
                      <a:rPr kumimoji="0" lang="nl-BE" sz="2000" b="0" i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reactor</m:t>
                    </m:r>
                  </m:oMath>
                </a14:m>
                <a:r>
                  <a:rPr kumimoji="0" lang="nl-BE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		</a:t>
                </a:r>
                <a:r>
                  <a:rPr kumimoji="0" lang="nl-BE" sz="20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Number</a:t>
                </a:r>
                <a:r>
                  <a:rPr kumimoji="0" lang="nl-BE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of reactors</a:t>
                </a: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4" name="Rectangle 5">
                <a:extLst>
                  <a:ext uri="{FF2B5EF4-FFF2-40B4-BE49-F238E27FC236}">
                    <a16:creationId xmlns:a16="http://schemas.microsoft.com/office/drawing/2014/main" id="{472E2A0E-1A31-4F1A-DAF8-B8571CE21A3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713" y="3429000"/>
                <a:ext cx="5859746" cy="3113416"/>
              </a:xfrm>
              <a:prstGeom prst="rect">
                <a:avLst/>
              </a:prstGeom>
              <a:blipFill>
                <a:blip r:embed="rId5"/>
                <a:stretch>
                  <a:fillRect l="-114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2792800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518ABDF-4CA1-30FC-D183-0859940277F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6E5BBA28-E427-ECAF-6D5B-E7C45EEDC2A5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/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289"/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00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reactor,bio</a:t>
                </a:r>
                <a:r>
                  <a:rPr lang="en-US" sz="200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l-BE" sz="2000" i="1" dirty="0">
                            <a:solidFill>
                              <a:srgbClr val="0064C8"/>
                            </a:solidFill>
                            <a:latin typeface="Cambria Math" panose="02040503050406030204" pitchFamily="18" charset="0"/>
                          </a:rPr>
                          <m:t>SLR</m:t>
                        </m:r>
                        <m:r>
                          <a:rPr lang="en-US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lang="nl-BE" sz="20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nl-BE" sz="20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defTabSz="914289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:r>
                  <a:rPr lang="en-GB" sz="2000" dirty="0" err="1">
                    <a:solidFill>
                      <a:prstClr val="black"/>
                    </a:solidFill>
                    <a:latin typeface="Arial"/>
                  </a:rPr>
                  <a:t>V­</a:t>
                </a:r>
                <a:r>
                  <a:rPr lang="en-GB" sz="2000" baseline="-25000" dirty="0" err="1">
                    <a:solidFill>
                      <a:prstClr val="black"/>
                    </a:solidFill>
                    <a:latin typeface="Arial"/>
                  </a:rPr>
                  <a:t>reactor,bio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	Reactor volume (m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3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)</a:t>
                </a:r>
                <a:endParaRPr lang="nl-BE" sz="2000" dirty="0">
                  <a:solidFill>
                    <a:prstClr val="black"/>
                  </a:solidFill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		Sludge loading rate (</a:t>
                </a:r>
                <a:r>
                  <a:rPr lang="en-GB" sz="2000" dirty="0">
                    <a:solidFill>
                      <a:srgbClr val="FF0000"/>
                    </a:solidFill>
                    <a:latin typeface="Arial"/>
                  </a:rPr>
                  <a:t>0.4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 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	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		for nitrification at moderate temperatures</a:t>
                </a:r>
              </a:p>
              <a:p>
                <a:pPr lvl="0" defTabSz="914289">
                  <a:defRPr/>
                </a:pP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MLSS		Sludge concentration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(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lvl="0" defTabSz="914289">
                  <a:defRPr/>
                </a:pPr>
                <a:endParaRPr lang="en-GB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,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day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</a:rPr>
                  <a:t>		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</a:rPr>
                  <a:t>T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otal reaction time per day 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(h.d</a:t>
                </a:r>
                <a:r>
                  <a:rPr lang="nl-BE" sz="2000" baseline="30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n</m:t>
                    </m:r>
                    <m:r>
                      <m:rPr>
                        <m:sty m:val="p"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reactor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		</a:t>
                </a:r>
                <a:r>
                  <a:rPr lang="nl-BE" sz="2000" dirty="0" err="1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Number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 of reactors</a:t>
                </a:r>
              </a:p>
              <a:p>
                <a:pPr defTabSz="914289"/>
                <a:endParaRPr lang="nl-BE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  <a:blipFill>
                <a:blip r:embed="rId3"/>
                <a:stretch>
                  <a:fillRect l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Afbeelding 8">
            <a:extLst>
              <a:ext uri="{FF2B5EF4-FFF2-40B4-BE49-F238E27FC236}">
                <a16:creationId xmlns:a16="http://schemas.microsoft.com/office/drawing/2014/main" id="{F0E87F23-5CDA-3748-6C58-A44F4EF26B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18819F-0D00-A76D-3529-4EC9B249D9F6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/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kg/m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blipFill>
                <a:blip r:embed="rId5"/>
                <a:stretch>
                  <a:fillRect l="-11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8363071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518ABDF-4CA1-30FC-D183-0859940277F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6E5BBA28-E427-ECAF-6D5B-E7C45EEDC2A5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/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289"/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00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reactor,bio</a:t>
                </a:r>
                <a:r>
                  <a:rPr lang="en-US" sz="200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l-BE" sz="2000" i="1" dirty="0">
                            <a:solidFill>
                              <a:srgbClr val="0064C8"/>
                            </a:solidFill>
                            <a:latin typeface="Cambria Math" panose="02040503050406030204" pitchFamily="18" charset="0"/>
                          </a:rPr>
                          <m:t>SLR</m:t>
                        </m:r>
                        <m:r>
                          <a:rPr lang="en-US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lang="nl-BE" sz="20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nl-BE" sz="20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defTabSz="914289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:r>
                  <a:rPr lang="en-GB" sz="2000" dirty="0" err="1">
                    <a:solidFill>
                      <a:prstClr val="black"/>
                    </a:solidFill>
                    <a:latin typeface="Arial"/>
                  </a:rPr>
                  <a:t>V­</a:t>
                </a:r>
                <a:r>
                  <a:rPr lang="en-GB" sz="2000" baseline="-25000" dirty="0" err="1">
                    <a:solidFill>
                      <a:prstClr val="black"/>
                    </a:solidFill>
                    <a:latin typeface="Arial"/>
                  </a:rPr>
                  <a:t>reactor,bio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	Reactor volume (m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3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)</a:t>
                </a:r>
                <a:endParaRPr lang="nl-BE" sz="2000" dirty="0">
                  <a:solidFill>
                    <a:prstClr val="black"/>
                  </a:solidFill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		Sludge loading rate (</a:t>
                </a:r>
                <a:r>
                  <a:rPr lang="en-GB" sz="2000" dirty="0">
                    <a:solidFill>
                      <a:srgbClr val="FF0000"/>
                    </a:solidFill>
                    <a:latin typeface="Arial"/>
                  </a:rPr>
                  <a:t>0.4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 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	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		for nitrification at moderate temperatures</a:t>
                </a:r>
              </a:p>
              <a:p>
                <a:pPr lvl="0" defTabSz="914289">
                  <a:defRPr/>
                </a:pP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MLSS		Sludge concentration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(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lvl="0" defTabSz="914289">
                  <a:defRPr/>
                </a:pPr>
                <a:endParaRPr lang="en-GB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,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day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</a:rPr>
                  <a:t>		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</a:rPr>
                  <a:t>T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otal reaction time per day 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(h.d</a:t>
                </a:r>
                <a:r>
                  <a:rPr lang="nl-BE" sz="2000" baseline="30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n</m:t>
                    </m:r>
                    <m:r>
                      <m:rPr>
                        <m:sty m:val="p"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reactor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		</a:t>
                </a:r>
                <a:r>
                  <a:rPr lang="nl-BE" sz="2000" dirty="0" err="1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Number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 of reactors</a:t>
                </a:r>
              </a:p>
              <a:p>
                <a:pPr defTabSz="914289"/>
                <a:endParaRPr lang="nl-BE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  <a:blipFill>
                <a:blip r:embed="rId3"/>
                <a:stretch>
                  <a:fillRect l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Afbeelding 8">
            <a:extLst>
              <a:ext uri="{FF2B5EF4-FFF2-40B4-BE49-F238E27FC236}">
                <a16:creationId xmlns:a16="http://schemas.microsoft.com/office/drawing/2014/main" id="{F0E87F23-5CDA-3748-6C58-A44F4EF26B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18819F-0D00-A76D-3529-4EC9B249D9F6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/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kg/m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blipFill>
                <a:blip r:embed="rId5"/>
                <a:stretch>
                  <a:fillRect l="-11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16417590-1148-3AAF-2E30-EDA505279EB7}"/>
              </a:ext>
            </a:extLst>
          </p:cNvPr>
          <p:cNvSpPr/>
          <p:nvPr/>
        </p:nvSpPr>
        <p:spPr>
          <a:xfrm>
            <a:off x="638644" y="4547365"/>
            <a:ext cx="6019608" cy="788115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082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67B659B1-D318-2C5D-6A14-8D29213E4AD1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Plant design is case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specific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0A2A1A8-6D77-6FA3-2848-2ED30FA16187}"/>
              </a:ext>
            </a:extLst>
          </p:cNvPr>
          <p:cNvSpPr txBox="1"/>
          <p:nvPr/>
        </p:nvSpPr>
        <p:spPr>
          <a:xfrm>
            <a:off x="437139" y="1041696"/>
            <a:ext cx="6381875" cy="349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plant volume is dependent on: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local influent flow rate and its variation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total COD and nitrogen load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water temperature </a:t>
            </a:r>
          </a:p>
          <a:p>
            <a:pPr marL="457200" marR="0" lvl="0" indent="-4572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effluent requirements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Right Brace 1">
            <a:extLst>
              <a:ext uri="{FF2B5EF4-FFF2-40B4-BE49-F238E27FC236}">
                <a16:creationId xmlns:a16="http://schemas.microsoft.com/office/drawing/2014/main" id="{E57AC449-D8D5-6ADC-0E99-B8A8BC6B9530}"/>
              </a:ext>
            </a:extLst>
          </p:cNvPr>
          <p:cNvSpPr/>
          <p:nvPr/>
        </p:nvSpPr>
        <p:spPr>
          <a:xfrm>
            <a:off x="6968971" y="1846554"/>
            <a:ext cx="355107" cy="158244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0B659D9-6140-84F1-0926-8FC3DFE5C1B1}"/>
              </a:ext>
            </a:extLst>
          </p:cNvPr>
          <p:cNvSpPr txBox="1"/>
          <p:nvPr/>
        </p:nvSpPr>
        <p:spPr>
          <a:xfrm>
            <a:off x="7465157" y="2315071"/>
            <a:ext cx="443583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wastewater characteristics</a:t>
            </a:r>
          </a:p>
        </p:txBody>
      </p:sp>
    </p:spTree>
    <p:extLst>
      <p:ext uri="{BB962C8B-B14F-4D97-AF65-F5344CB8AC3E}">
        <p14:creationId xmlns:p14="http://schemas.microsoft.com/office/powerpoint/2010/main" val="312952134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F518ABDF-4CA1-30FC-D183-0859940277F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5" name="Tijdelijke aanduiding voor inhoud 2">
            <a:extLst>
              <a:ext uri="{FF2B5EF4-FFF2-40B4-BE49-F238E27FC236}">
                <a16:creationId xmlns:a16="http://schemas.microsoft.com/office/drawing/2014/main" id="{6E5BBA28-E427-ECAF-6D5B-E7C45EEDC2A5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lvl="0" indent="0">
              <a:buNone/>
              <a:defRPr/>
            </a:pP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based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on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biological</a:t>
            </a:r>
            <a:r>
              <a:rPr lang="nl-BE" sz="2600" dirty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 </a:t>
            </a:r>
            <a:r>
              <a:rPr lang="nl-BE" sz="2600" dirty="0" err="1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Arial"/>
              </a:rPr>
              <a:t>constraints</a:t>
            </a:r>
            <a:endParaRPr lang="nl-BE" sz="2600" dirty="0">
              <a:solidFill>
                <a:srgbClr val="1E64C8"/>
              </a:solidFill>
              <a:uFill>
                <a:solidFill>
                  <a:srgbClr val="1E64C8"/>
                </a:solidFill>
              </a:uFill>
              <a:latin typeface="Arial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/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289"/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00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reactor,bio</a:t>
                </a:r>
                <a:r>
                  <a:rPr lang="en-US" sz="200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0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l-BE" sz="2000" i="1" dirty="0">
                            <a:solidFill>
                              <a:srgbClr val="0064C8"/>
                            </a:solidFill>
                            <a:latin typeface="Cambria Math" panose="02040503050406030204" pitchFamily="18" charset="0"/>
                          </a:rPr>
                          <m:t>SLR</m:t>
                        </m:r>
                        <m:r>
                          <a:rPr lang="en-US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lang="nl-BE" sz="20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0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0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nl-BE" sz="2000" i="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nl-BE" sz="2000" i="1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000" b="0" i="0" dirty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defTabSz="914289"/>
                <a:endParaRPr lang="en-US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:r>
                  <a:rPr lang="en-GB" sz="2000" dirty="0" err="1">
                    <a:solidFill>
                      <a:prstClr val="black"/>
                    </a:solidFill>
                    <a:latin typeface="Arial"/>
                  </a:rPr>
                  <a:t>V­</a:t>
                </a:r>
                <a:r>
                  <a:rPr lang="en-GB" sz="2000" baseline="-25000" dirty="0" err="1">
                    <a:solidFill>
                      <a:prstClr val="black"/>
                    </a:solidFill>
                    <a:latin typeface="Arial"/>
                  </a:rPr>
                  <a:t>reactor,bio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	Reactor volume (m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3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)</a:t>
                </a:r>
                <a:endParaRPr lang="nl-BE" sz="2000" dirty="0">
                  <a:solidFill>
                    <a:prstClr val="black"/>
                  </a:solidFill>
                  <a:latin typeface="Arial"/>
                </a:endParaRPr>
              </a:p>
              <a:p>
                <a:pPr lvl="0" defTabSz="914289"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Q		Flow rate (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m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3</a:t>
                </a:r>
                <a:r>
                  <a:rPr lang="nl-BE" sz="20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.d</a:t>
                </a:r>
                <a:r>
                  <a:rPr lang="nl-BE" sz="2000" kern="0" baseline="30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COD		COD concentration (kg.m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		Sludge loading rate (</a:t>
                </a:r>
                <a:r>
                  <a:rPr lang="en-GB" sz="2000" dirty="0">
                    <a:solidFill>
                      <a:srgbClr val="FF0000"/>
                    </a:solidFill>
                    <a:latin typeface="Arial"/>
                  </a:rPr>
                  <a:t>0.4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 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	</a:t>
                </a:r>
              </a:p>
              <a:p>
                <a:pPr defTabSz="914289"/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		for nitrification at moderate temperatures</a:t>
                </a:r>
              </a:p>
              <a:p>
                <a:pPr lvl="0" defTabSz="914289">
                  <a:defRPr/>
                </a:pP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MLSS		Sludge concentration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(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8 </a:t>
                </a:r>
                <a:r>
                  <a:rPr lang="en-GB" sz="2000" dirty="0">
                    <a:solidFill>
                      <a:prstClr val="black"/>
                    </a:solidFill>
                    <a:latin typeface="Arial"/>
                  </a:rPr>
                  <a:t>kg.m</a:t>
                </a:r>
                <a:r>
                  <a:rPr lang="en-GB" sz="2000" baseline="30000" dirty="0">
                    <a:solidFill>
                      <a:prstClr val="black"/>
                    </a:solidFill>
                    <a:latin typeface="Arial"/>
                  </a:rPr>
                  <a:t>-3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pPr lvl="0" defTabSz="914289">
                  <a:defRPr/>
                </a:pPr>
                <a:endParaRPr lang="en-GB" sz="20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,</m:t>
                    </m:r>
                    <m:r>
                      <m:rPr>
                        <m:nor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Arial"/>
                        <a:ea typeface="Calibri" panose="020F0502020204030204" pitchFamily="34" charset="0"/>
                      </a:rPr>
                      <m:t>day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</a:rPr>
                  <a:t>		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</a:rPr>
                  <a:t>T</a:t>
                </a:r>
                <a:r>
                  <a:rPr lang="en-US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otal reaction time per day 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(h.d</a:t>
                </a:r>
                <a:r>
                  <a:rPr lang="nl-BE" sz="2000" baseline="30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-1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)</a:t>
                </a:r>
              </a:p>
              <a:p>
                <a:pPr defTabSz="914289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l-BE" sz="2000" i="1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n</m:t>
                    </m:r>
                    <m:r>
                      <m:rPr>
                        <m:sty m:val="p"/>
                      </m:rPr>
                      <a:rPr lang="nl-BE" sz="2000" baseline="-25000" dirty="0">
                        <a:solidFill>
                          <a:srgbClr val="7030A0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reactor</m:t>
                    </m:r>
                  </m:oMath>
                </a14:m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		</a:t>
                </a:r>
                <a:r>
                  <a:rPr lang="nl-BE" sz="2000" dirty="0" err="1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Number</a:t>
                </a:r>
                <a:r>
                  <a:rPr lang="nl-BE" sz="2000" dirty="0">
                    <a:solidFill>
                      <a:srgbClr val="7030A0"/>
                    </a:solidFill>
                    <a:latin typeface="Arial"/>
                    <a:ea typeface="Calibri" panose="020F0502020204030204" pitchFamily="34" charset="0"/>
                  </a:rPr>
                  <a:t> of reactors</a:t>
                </a:r>
              </a:p>
              <a:p>
                <a:pPr defTabSz="914289"/>
                <a:endParaRPr lang="nl-BE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Rectangle 5">
                <a:extLst>
                  <a:ext uri="{FF2B5EF4-FFF2-40B4-BE49-F238E27FC236}">
                    <a16:creationId xmlns:a16="http://schemas.microsoft.com/office/drawing/2014/main" id="{901E9BDF-33EB-AE84-A739-BD65DDE7CB5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9"/>
                <a:ext cx="7571303" cy="4036746"/>
              </a:xfrm>
              <a:prstGeom prst="rect">
                <a:avLst/>
              </a:prstGeom>
              <a:blipFill>
                <a:blip r:embed="rId3"/>
                <a:stretch>
                  <a:fillRect l="-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" name="Afbeelding 8">
            <a:extLst>
              <a:ext uri="{FF2B5EF4-FFF2-40B4-BE49-F238E27FC236}">
                <a16:creationId xmlns:a16="http://schemas.microsoft.com/office/drawing/2014/main" id="{F0E87F23-5CDA-3748-6C58-A44F4EF26B3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0578" t="49999" b="6752"/>
          <a:stretch/>
        </p:blipFill>
        <p:spPr>
          <a:xfrm>
            <a:off x="8335033" y="1557362"/>
            <a:ext cx="3121891" cy="298112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5018819F-0D00-A76D-3529-4EC9B249D9F6}"/>
              </a:ext>
            </a:extLst>
          </p:cNvPr>
          <p:cNvSpPr txBox="1"/>
          <p:nvPr/>
        </p:nvSpPr>
        <p:spPr>
          <a:xfrm>
            <a:off x="8708277" y="1249551"/>
            <a:ext cx="19672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Reaction phase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/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 i="1" dirty="0">
                          <a:latin typeface="Cambria Math" panose="02040503050406030204" pitchFamily="18" charset="0"/>
                          <a:ea typeface="Calibri" panose="020F0502020204030204" pitchFamily="34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nl-BE" sz="2000" baseline="-25000" dirty="0">
                          <a:latin typeface="Arial"/>
                          <a:ea typeface="Calibri" panose="020F0502020204030204" pitchFamily="34" charset="0"/>
                        </a:rPr>
                        <m:t>react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 (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h</m:t>
                      </m:r>
                      <m:r>
                        <m:rPr>
                          <m:nor/>
                        </m:rPr>
                        <a:rPr lang="en-GB" sz="2000" dirty="0">
                          <a:latin typeface="Arial"/>
                        </a:rPr>
                        <m:t>)</m:t>
                      </m:r>
                    </m:oMath>
                  </m:oMathPara>
                </a14:m>
                <a:endParaRPr lang="en-GB" sz="2000" dirty="0">
                  <a:latin typeface="Arial"/>
                </a:endParaRPr>
              </a:p>
              <a:p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SLR (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kg COD.kg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US" sz="2000" dirty="0">
                    <a:solidFill>
                      <a:srgbClr val="0064C8"/>
                    </a:solidFill>
                    <a:latin typeface="Arial"/>
                  </a:rPr>
                  <a:t> TSS.d</a:t>
                </a:r>
                <a:r>
                  <a:rPr lang="en-US" sz="2000" baseline="30000" dirty="0">
                    <a:solidFill>
                      <a:srgbClr val="0064C8"/>
                    </a:solidFill>
                    <a:latin typeface="Arial"/>
                  </a:rPr>
                  <a:t>-1</a:t>
                </a:r>
                <a:r>
                  <a:rPr lang="en-GB" sz="2000" dirty="0">
                    <a:solidFill>
                      <a:srgbClr val="0064C8"/>
                    </a:solidFill>
                    <a:latin typeface="Arial"/>
                  </a:rPr>
                  <a:t>) </a:t>
                </a:r>
              </a:p>
              <a:p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MLSS (8 kg/m</a:t>
                </a:r>
                <a:r>
                  <a:rPr kumimoji="0" lang="en-GB" sz="2000" b="0" i="0" u="none" strike="noStrike" kern="1200" cap="none" spc="0" normalizeH="0" baseline="3000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3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Arial"/>
                  </a:rPr>
                  <a:t>)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5ED36DDF-92A5-315D-E818-4A55A56F37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6274" y="4444958"/>
                <a:ext cx="6096000" cy="1292662"/>
              </a:xfrm>
              <a:prstGeom prst="rect">
                <a:avLst/>
              </a:prstGeom>
              <a:blipFill>
                <a:blip r:embed="rId5"/>
                <a:stretch>
                  <a:fillRect l="-11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hthoek: afgeronde hoeken 9">
            <a:extLst>
              <a:ext uri="{FF2B5EF4-FFF2-40B4-BE49-F238E27FC236}">
                <a16:creationId xmlns:a16="http://schemas.microsoft.com/office/drawing/2014/main" id="{16417590-1148-3AAF-2E30-EDA505279EB7}"/>
              </a:ext>
            </a:extLst>
          </p:cNvPr>
          <p:cNvSpPr/>
          <p:nvPr/>
        </p:nvSpPr>
        <p:spPr>
          <a:xfrm>
            <a:off x="638644" y="4547365"/>
            <a:ext cx="6019608" cy="788115"/>
          </a:xfrm>
          <a:prstGeom prst="roundRect">
            <a:avLst/>
          </a:prstGeom>
          <a:noFill/>
          <a:ln w="76200"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hthoek 6">
            <a:extLst>
              <a:ext uri="{FF2B5EF4-FFF2-40B4-BE49-F238E27FC236}">
                <a16:creationId xmlns:a16="http://schemas.microsoft.com/office/drawing/2014/main" id="{10B9020D-AFE2-A2B7-40A4-959EB37E373E}"/>
              </a:ext>
            </a:extLst>
          </p:cNvPr>
          <p:cNvSpPr/>
          <p:nvPr/>
        </p:nvSpPr>
        <p:spPr>
          <a:xfrm>
            <a:off x="2446427" y="5398930"/>
            <a:ext cx="84236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748" defTabSz="914289"/>
            <a:r>
              <a:rPr lang="en-US" sz="2000" dirty="0">
                <a:solidFill>
                  <a:srgbClr val="7030A0"/>
                </a:solidFill>
                <a:latin typeface="Arial"/>
              </a:rPr>
              <a:t>TO BE CALCULATED – NEXT SLIDES</a:t>
            </a:r>
          </a:p>
        </p:txBody>
      </p:sp>
    </p:spTree>
    <p:extLst>
      <p:ext uri="{BB962C8B-B14F-4D97-AF65-F5344CB8AC3E}">
        <p14:creationId xmlns:p14="http://schemas.microsoft.com/office/powerpoint/2010/main" val="796706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089868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8771399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0302664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conversion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rates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(COD, N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P)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8808275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conversion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rates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(COD, N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P)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>
            <a:extLst>
              <a:ext uri="{FF2B5EF4-FFF2-40B4-BE49-F238E27FC236}">
                <a16:creationId xmlns:a16="http://schemas.microsoft.com/office/drawing/2014/main" id="{E5BEA232-3914-FFCB-36EF-17CE5CA730F9}"/>
              </a:ext>
            </a:extLst>
          </p:cNvPr>
          <p:cNvSpPr/>
          <p:nvPr/>
        </p:nvSpPr>
        <p:spPr>
          <a:xfrm>
            <a:off x="6096000" y="1225117"/>
            <a:ext cx="355107" cy="158244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EF858-0660-49E7-82EA-2C130F67DF9C}"/>
              </a:ext>
            </a:extLst>
          </p:cNvPr>
          <p:cNvSpPr txBox="1"/>
          <p:nvPr/>
        </p:nvSpPr>
        <p:spPr>
          <a:xfrm>
            <a:off x="6592186" y="1693634"/>
            <a:ext cx="3541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numerically or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377387642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conversion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rates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(COD, N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P)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Reaction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time per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day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react</m:t>
                        </m:r>
                        <m: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day</m:t>
                        </m:r>
                      </m:sub>
                    </m:sSub>
                    <m:r>
                      <a:rPr kumimoji="0" lang="nl-BE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>
            <a:extLst>
              <a:ext uri="{FF2B5EF4-FFF2-40B4-BE49-F238E27FC236}">
                <a16:creationId xmlns:a16="http://schemas.microsoft.com/office/drawing/2014/main" id="{E5BEA232-3914-FFCB-36EF-17CE5CA730F9}"/>
              </a:ext>
            </a:extLst>
          </p:cNvPr>
          <p:cNvSpPr/>
          <p:nvPr/>
        </p:nvSpPr>
        <p:spPr>
          <a:xfrm>
            <a:off x="6096000" y="1225117"/>
            <a:ext cx="355107" cy="158244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EF858-0660-49E7-82EA-2C130F67DF9C}"/>
              </a:ext>
            </a:extLst>
          </p:cNvPr>
          <p:cNvSpPr txBox="1"/>
          <p:nvPr/>
        </p:nvSpPr>
        <p:spPr>
          <a:xfrm>
            <a:off x="6592186" y="1693634"/>
            <a:ext cx="3541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numerically or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204498627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conversion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rates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(COD, N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P)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Reaction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time per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day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react</m:t>
                        </m:r>
                        <m: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day</m:t>
                        </m:r>
                      </m:sub>
                    </m:sSub>
                    <m:r>
                      <a:rPr kumimoji="0" lang="nl-BE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n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cycles</m:t>
                          </m:r>
                          <m: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</m:t>
                          </m:r>
                        </m:sub>
                      </m:sSub>
                      <m:r>
                        <a:rPr kumimoji="0" lang="nl-B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0" lang="nl-BE" sz="24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sSub>
                            <m:sSubPr>
                              <m:ctrlPr>
                                <a:rPr kumimoji="0" lang="nl-BE" sz="24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4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4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cycle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mbria Math" panose="02040503050406030204" pitchFamily="18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>
            <a:extLst>
              <a:ext uri="{FF2B5EF4-FFF2-40B4-BE49-F238E27FC236}">
                <a16:creationId xmlns:a16="http://schemas.microsoft.com/office/drawing/2014/main" id="{E5BEA232-3914-FFCB-36EF-17CE5CA730F9}"/>
              </a:ext>
            </a:extLst>
          </p:cNvPr>
          <p:cNvSpPr/>
          <p:nvPr/>
        </p:nvSpPr>
        <p:spPr>
          <a:xfrm>
            <a:off x="6096000" y="1225117"/>
            <a:ext cx="355107" cy="158244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EF858-0660-49E7-82EA-2C130F67DF9C}"/>
              </a:ext>
            </a:extLst>
          </p:cNvPr>
          <p:cNvSpPr txBox="1"/>
          <p:nvPr/>
        </p:nvSpPr>
        <p:spPr>
          <a:xfrm>
            <a:off x="6592186" y="1693634"/>
            <a:ext cx="3541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numerically or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14305858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A8D5E127-D594-21B9-8252-092EBAE5970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REACTION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r>
                      <a:rPr kumimoji="0" lang="nl-BE" sz="24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is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based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on 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influent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concentrations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VER </a:t>
                </a:r>
                <a:endParaRPr lang="nl-BE" sz="24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conversion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rates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(COD, N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P)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1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	</a:t>
                </a: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nl-BE" sz="23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Reaction</a:t>
                </a:r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 time per </a:t>
                </a:r>
                <a:r>
                  <a:rPr kumimoji="0" lang="nl-BE" sz="24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rgbClr val="7030A0"/>
                    </a:solidFill>
                    <a:effectLst/>
                    <a:uLnTx/>
                    <a:uFillTx/>
                    <a:latin typeface="Arial"/>
                  </a:rPr>
                  <a:t>day</a:t>
                </a:r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7030A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4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react</m:t>
                        </m:r>
                        <m: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7030A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  <m:t>day</m:t>
                        </m:r>
                      </m:sub>
                    </m:sSub>
                    <m:r>
                      <a:rPr kumimoji="0" lang="nl-BE" sz="2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react</m:t>
                        </m:r>
                      </m:sub>
                    </m:sSub>
                    <m:sSub>
                      <m:sSubPr>
                        <m:ctrlPr>
                          <a:rPr kumimoji="0" lang="nl-BE" sz="24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 </m:t>
                        </m:r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  <m:r>
                          <a:rPr kumimoji="0" lang="nl-BE" sz="2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</m:sub>
                    </m:sSub>
                  </m:oMath>
                </a14:m>
                <a:r>
                  <a:rPr kumimoji="0" lang="nl-BE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 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n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cycles</m:t>
                          </m:r>
                          <m: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  </m:t>
                          </m:r>
                        </m:sub>
                      </m:sSub>
                      <m:r>
                        <a:rPr kumimoji="0" lang="nl-B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kumimoji="0" lang="nl-BE" sz="2400" b="0" i="1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kumimoji="0" lang="nl-BE" sz="24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24</m:t>
                          </m:r>
                        </m:num>
                        <m:den>
                          <m:sSub>
                            <m:sSubPr>
                              <m:ctrlPr>
                                <a:rPr kumimoji="0" lang="nl-BE" sz="2400" b="0" i="1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4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400" b="0" i="0" u="none" strike="noStrike" kern="120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cycle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nl-BE" sz="2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mbria Math" panose="02040503050406030204" pitchFamily="18" charset="0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cycle</m:t>
                          </m:r>
                        </m:sub>
                      </m:sSub>
                      <m:r>
                        <a:rPr kumimoji="0" lang="nl-BE" sz="2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feed</m:t>
                          </m:r>
                        </m:sub>
                      </m:sSub>
                      <m:r>
                        <a:rPr kumimoji="0" lang="nl-BE" sz="24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react</m:t>
                          </m:r>
                        </m:sub>
                      </m:sSub>
                      <m:r>
                        <a:rPr kumimoji="0" lang="nl-BE" sz="2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</a:rPr>
                        <m:t>+ </m:t>
                      </m:r>
                      <m:sSub>
                        <m:sSubPr>
                          <m:ctrlPr>
                            <a:rPr kumimoji="0" lang="nl-BE" sz="24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t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4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</a:rPr>
                            <m:t>settle</m:t>
                          </m:r>
                        </m:sub>
                      </m:sSub>
                    </m:oMath>
                  </m:oMathPara>
                </a14:m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3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mc:Choice>
        <mc:Fallback xmlns="">
          <p:sp>
            <p:nvSpPr>
              <p:cNvPr id="6" name="Tijdelijke aanduiding voor inhoud 2">
                <a:extLst>
                  <a:ext uri="{FF2B5EF4-FFF2-40B4-BE49-F238E27FC236}">
                    <a16:creationId xmlns:a16="http://schemas.microsoft.com/office/drawing/2014/main" id="{74E8052E-5470-C991-947A-C50CF012FF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062" y="839787"/>
                <a:ext cx="11437623" cy="4708125"/>
              </a:xfrm>
              <a:prstGeom prst="rect">
                <a:avLst/>
              </a:prstGeom>
              <a:blipFill>
                <a:blip r:embed="rId3"/>
                <a:stretch>
                  <a:fillRect l="-160" t="-259" b="-58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ight Brace 2">
            <a:extLst>
              <a:ext uri="{FF2B5EF4-FFF2-40B4-BE49-F238E27FC236}">
                <a16:creationId xmlns:a16="http://schemas.microsoft.com/office/drawing/2014/main" id="{E5BEA232-3914-FFCB-36EF-17CE5CA730F9}"/>
              </a:ext>
            </a:extLst>
          </p:cNvPr>
          <p:cNvSpPr/>
          <p:nvPr/>
        </p:nvSpPr>
        <p:spPr>
          <a:xfrm>
            <a:off x="6096000" y="1225117"/>
            <a:ext cx="355107" cy="158244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ACEF858-0660-49E7-82EA-2C130F67DF9C}"/>
              </a:ext>
            </a:extLst>
          </p:cNvPr>
          <p:cNvSpPr txBox="1"/>
          <p:nvPr/>
        </p:nvSpPr>
        <p:spPr>
          <a:xfrm>
            <a:off x="6592186" y="1693634"/>
            <a:ext cx="354135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numerically or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set based on experience</a:t>
            </a:r>
          </a:p>
        </p:txBody>
      </p:sp>
    </p:spTree>
    <p:extLst>
      <p:ext uri="{BB962C8B-B14F-4D97-AF65-F5344CB8AC3E}">
        <p14:creationId xmlns:p14="http://schemas.microsoft.com/office/powerpoint/2010/main" val="406023568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5DAFEB-E6D9-9E99-7DF6-55699A328D09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FEEDING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5AED12-C394-BE02-F2C1-FBF97A8DFDA9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1h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/>
              </a:rPr>
              <a:t>		</a:t>
            </a: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109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944822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10020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5DAFEB-E6D9-9E99-7DF6-55699A328D09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FEEDING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5AED12-C394-BE02-F2C1-FBF97A8DFDA9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1h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/>
              </a:rPr>
              <a:t>		- set by the hydraulic constraints on the specific treatment site 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2600" dirty="0">
              <a:solidFill>
                <a:sysClr val="windowText" lastClr="000000"/>
              </a:solidFill>
              <a:latin typeface="Arial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	</a:t>
            </a:r>
            <a:endParaRPr lang="en-US" sz="2600" dirty="0">
              <a:solidFill>
                <a:sysClr val="windowText" lastClr="000000"/>
              </a:solidFill>
              <a:latin typeface="Arial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109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9625434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05DAFEB-E6D9-9E99-7DF6-55699A328D09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FEEDING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75AED12-C394-BE02-F2C1-FBF97A8DFDA9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1h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en-US" sz="2600" dirty="0">
                <a:solidFill>
                  <a:sysClr val="windowText" lastClr="000000"/>
                </a:solidFill>
                <a:latin typeface="Arial"/>
              </a:rPr>
              <a:t>		- set by the hydraulic constraints on the specific treatment site 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lang="en-US" sz="2600" dirty="0">
              <a:solidFill>
                <a:sysClr val="windowText" lastClr="000000"/>
              </a:solidFill>
              <a:latin typeface="Arial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    	- </a:t>
            </a:r>
            <a:r>
              <a:rPr lang="en-US" sz="2600" dirty="0">
                <a:solidFill>
                  <a:sysClr val="windowText" lastClr="000000"/>
                </a:solidFill>
                <a:latin typeface="Arial"/>
              </a:rPr>
              <a:t>dependent on the local ratios of COD/P, RBCOD/COD and the 				fraction of hydrolysable substrate to ensure enough RBCOD uptake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109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22989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35EF-BC00-8F48-3D9B-D63D77B6175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Settling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F4AA2-3138-6996-213F-89AA178ED0B7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5774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35EF-BC00-8F48-3D9B-D63D77B6175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Settling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F4AA2-3138-6996-213F-89AA178ED0B7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15-30 min</a:t>
            </a: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416917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35EF-BC00-8F48-3D9B-D63D77B6175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Settling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F4AA2-3138-6996-213F-89AA178ED0B7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15-30 min</a:t>
            </a: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Fraction with low-settling velocity is removed by opening a valve at a certain height in the reactor at the end of the settling time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en-US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04865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F135EF-BC00-8F48-3D9B-D63D77B6175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Settling time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F4AA2-3138-6996-213F-89AA178ED0B7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Length: typically, 15-30 min</a:t>
            </a: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Fraction with low-settling velocity is removed by opening a valve at a certain height in the reactor at the end of the settling time</a:t>
            </a:r>
          </a:p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Length of settling time determines the selection pressure based on settling velocity</a:t>
            </a:r>
          </a:p>
          <a:p>
            <a:pPr marL="401822" marR="0" lvl="0" indent="-401822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endParaRPr kumimoji="0" lang="en-US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471954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DE007F-79AD-21AD-A1E4-2D0276C0CBF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NUMBER OF REACTORS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B49A438-0BF0-E5F8-ACF0-CA014C84F5AC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3375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4639631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2DE007F-79AD-21AD-A1E4-2D0276C0CBF8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NUMBER OF REACTORS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BB49A438-0BF0-E5F8-ACF0-CA014C84F5A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039437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377143" marR="0" lvl="0" indent="-316395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Wingdings" panose="05000000000000000000" pitchFamily="2" charset="2"/>
                  <a:buChar char="Ø"/>
                  <a:tabLst/>
                  <a:defRPr/>
                </a:pPr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Multiple reactors without buffer tank</a:t>
                </a: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nl-BE" sz="26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m:rPr>
                              <m:sty m:val="p"/>
                            </m:rPr>
                            <a:rPr kumimoji="0" lang="nl-BE" sz="2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n</m:t>
                          </m:r>
                        </m:e>
                        <m:sub>
                          <m:r>
                            <m:rPr>
                              <m:sty m:val="p"/>
                            </m:rPr>
                            <a:rPr kumimoji="0" lang="nl-BE" sz="2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reactors</m:t>
                          </m:r>
                          <m:r>
                            <a:rPr kumimoji="0" lang="nl-BE" sz="2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rgbClr val="7030A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 </m:t>
                          </m:r>
                        </m:sub>
                      </m:sSub>
                      <m:r>
                        <a:rPr kumimoji="0" lang="nl-BE" sz="2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nl-BE" sz="2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nl-BE" sz="2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cycle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nl-BE" sz="2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feed</m:t>
                              </m:r>
                            </m:sub>
                          </m:sSub>
                        </m:den>
                      </m:f>
                      <m:r>
                        <a:rPr kumimoji="0" lang="nl-BE" sz="26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 panose="02040503050406030204" pitchFamily="18" charset="0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nl-BE" sz="2600" b="0" i="1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kumimoji="0" lang="nl-BE" sz="2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sSub>
                                <m:sSubPr>
                                  <m:ctrlPr>
                                    <a:rPr kumimoji="0" lang="nl-BE" sz="2600" b="0" i="1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sty m:val="p"/>
                                    </m:rPr>
                                    <a:rPr kumimoji="0" lang="nl-BE" sz="2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t</m:t>
                                  </m:r>
                                </m:e>
                                <m:sub>
                                  <m:r>
                                    <m:rPr>
                                      <m:sty m:val="p"/>
                                    </m:rPr>
                                    <a:rPr kumimoji="0" lang="nl-BE" sz="2600" b="0" i="0" u="none" strike="noStrike" kern="120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feed</m:t>
                                  </m:r>
                                </m:sub>
                              </m:sSub>
                              <m: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+ </m:t>
                              </m:r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react</m:t>
                              </m:r>
                            </m:sub>
                          </m:sSub>
                          <m:r>
                            <a:rPr kumimoji="0" lang="nl-BE" sz="2600" b="0" i="0" u="none" strike="noStrike" kern="120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+mn-ea"/>
                              <a:cs typeface="+mn-cs"/>
                            </a:rPr>
                            <m:t>+ </m:t>
                          </m:r>
                          <m:sSub>
                            <m:sSubPr>
                              <m:ctrlPr>
                                <a:rPr kumimoji="0" lang="nl-BE" sz="2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settle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kumimoji="0" lang="nl-BE" sz="2600" b="0" i="1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</m:ctrlPr>
                            </m:sSubPr>
                            <m:e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t</m:t>
                              </m:r>
                            </m:e>
                            <m:sub>
                              <m:r>
                                <m:rPr>
                                  <m:sty m:val="p"/>
                                </m:rPr>
                                <a:rPr kumimoji="0" lang="nl-BE" sz="2600" b="0" i="0" u="none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feed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to ensure the influent can be fed to one of the reactors at all times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ijdelijke aanduiding voor inhoud 2">
                <a:extLst>
                  <a:ext uri="{FF2B5EF4-FFF2-40B4-BE49-F238E27FC236}">
                    <a16:creationId xmlns:a16="http://schemas.microsoft.com/office/drawing/2014/main" id="{BB49A438-0BF0-E5F8-ACF0-CA014C84F5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039437" cy="4708125"/>
              </a:xfrm>
              <a:prstGeom prst="rect">
                <a:avLst/>
              </a:prstGeom>
              <a:blipFill>
                <a:blip r:embed="rId3"/>
                <a:stretch>
                  <a:fillRect l="-442"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2856389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>
            <a:extLst>
              <a:ext uri="{FF2B5EF4-FFF2-40B4-BE49-F238E27FC236}">
                <a16:creationId xmlns:a16="http://schemas.microsoft.com/office/drawing/2014/main" id="{CB11AEEA-E5C8-BB65-F719-A29B502B52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Design volume 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6" name="Tijdelijke aanduiding voor inhoud 2">
            <a:extLst>
              <a:ext uri="{FF2B5EF4-FFF2-40B4-BE49-F238E27FC236}">
                <a16:creationId xmlns:a16="http://schemas.microsoft.com/office/drawing/2014/main" id="{4D3EB325-FB02-F958-22E7-9E7F8540F8E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BE" sz="2531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Based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531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biological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531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constraints</a:t>
            </a: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531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5">
                <a:extLst>
                  <a:ext uri="{FF2B5EF4-FFF2-40B4-BE49-F238E27FC236}">
                    <a16:creationId xmlns:a16="http://schemas.microsoft.com/office/drawing/2014/main" id="{DDDF07C0-82AF-9224-EB78-7D68F0C1653C}"/>
                  </a:ext>
                </a:extLst>
              </p:cNvPr>
              <p:cNvSpPr/>
              <p:nvPr/>
            </p:nvSpPr>
            <p:spPr>
              <a:xfrm>
                <a:off x="701187" y="1562239"/>
                <a:ext cx="5585503" cy="199432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914289"/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80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reactor,bio</a:t>
                </a:r>
                <a:r>
                  <a:rPr lang="en-US" sz="280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SLR</m:t>
                        </m:r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r>
                          <m:rPr>
                            <m:sty m:val="p"/>
                          </m:rP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800" dirty="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800" baseline="-250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8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nl-BE" sz="2800" i="1" dirty="0" smtClean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8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dirty="0">
                                <a:solidFill>
                                  <a:srgbClr val="7030A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</a:p>
              <a:p>
                <a:pPr defTabSz="914289"/>
                <a:endParaRPr lang="en-US" sz="260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/>
                <a:r>
                  <a:rPr lang="en-GB" sz="2600" dirty="0">
                    <a:solidFill>
                      <a:prstClr val="black"/>
                    </a:solidFill>
                    <a:latin typeface="Arial"/>
                  </a:rPr>
                  <a:t>can now be calculated</a:t>
                </a:r>
              </a:p>
              <a:p>
                <a:pPr defTabSz="914289"/>
                <a:endParaRPr lang="nl-BE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8" name="Rectangle 5">
                <a:extLst>
                  <a:ext uri="{FF2B5EF4-FFF2-40B4-BE49-F238E27FC236}">
                    <a16:creationId xmlns:a16="http://schemas.microsoft.com/office/drawing/2014/main" id="{DDDF07C0-82AF-9224-EB78-7D68F0C1653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1187" y="1562239"/>
                <a:ext cx="5585503" cy="1994329"/>
              </a:xfrm>
              <a:prstGeom prst="rect">
                <a:avLst/>
              </a:prstGeom>
              <a:blipFill>
                <a:blip r:embed="rId3"/>
                <a:stretch>
                  <a:fillRect l="-21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2585611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30611616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FD09056-7417-7095-89C1-5918B311C948}"/>
              </a:ext>
            </a:extLst>
          </p:cNvPr>
          <p:cNvSpPr/>
          <p:nvPr/>
        </p:nvSpPr>
        <p:spPr>
          <a:xfrm>
            <a:off x="479394" y="1133199"/>
            <a:ext cx="2877531" cy="2613178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771967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492159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67412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Limiting</a:t>
            </a: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 volume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CDEE05-6E77-F4D3-894A-89B9CC03B0FF}"/>
              </a:ext>
            </a:extLst>
          </p:cNvPr>
          <p:cNvSpPr txBox="1"/>
          <p:nvPr/>
        </p:nvSpPr>
        <p:spPr>
          <a:xfrm>
            <a:off x="304060" y="1155103"/>
            <a:ext cx="6094602" cy="1008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Based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hydraulic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constraints</a:t>
            </a: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57C83E1-9036-1BF5-F0E8-72E949345B8D}"/>
              </a:ext>
            </a:extLst>
          </p:cNvPr>
          <p:cNvCxnSpPr>
            <a:cxnSpLocks/>
          </p:cNvCxnSpPr>
          <p:nvPr/>
        </p:nvCxnSpPr>
        <p:spPr>
          <a:xfrm>
            <a:off x="5555247" y="1047688"/>
            <a:ext cx="0" cy="249100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D47A08B5-7CFB-3238-D96C-447A1EF6520C}"/>
              </a:ext>
            </a:extLst>
          </p:cNvPr>
          <p:cNvSpPr txBox="1"/>
          <p:nvPr/>
        </p:nvSpPr>
        <p:spPr>
          <a:xfrm>
            <a:off x="5793338" y="1155103"/>
            <a:ext cx="6094602" cy="1008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Based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biological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constraints</a:t>
            </a: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60748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4E4B940-A0DF-0C01-970E-21AE2732110C}"/>
                  </a:ext>
                </a:extLst>
              </p:cNvPr>
              <p:cNvSpPr txBox="1"/>
              <p:nvPr/>
            </p:nvSpPr>
            <p:spPr>
              <a:xfrm>
                <a:off x="5916336" y="2101166"/>
                <a:ext cx="6094602" cy="91711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defTabSz="914289"/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80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reactor,bio</a:t>
                </a:r>
                <a:r>
                  <a:rPr lang="en-US" sz="280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80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r>
                          <m:rPr>
                            <m:sty m:val="p"/>
                          </m:rPr>
                          <a:rPr lang="nl-BE" sz="28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COD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SLR</m:t>
                        </m:r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∙</m:t>
                        </m:r>
                        <m:r>
                          <m:rPr>
                            <m:sty m:val="p"/>
                          </m:rP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MLLS</m:t>
                        </m:r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>
                          <m:fPr>
                            <m:ctrlPr>
                              <a:rPr lang="en-US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sty m:val="p"/>
                              </m:rPr>
                              <a:rPr lang="en-US" sz="28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day</m:t>
                            </m:r>
                            <m:r>
                              <m:rPr>
                                <m:nor/>
                              </m:rPr>
                              <a:rPr lang="nl-BE" sz="28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nl-BE" sz="2800" baseline="-250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 </m:t>
                            </m:r>
                          </m:num>
                          <m:den>
                            <m:r>
                              <a:rPr lang="nl-BE" sz="28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24</m:t>
                            </m:r>
                          </m:den>
                        </m:f>
                        <m:r>
                          <a:rPr lang="nl-BE" sz="2800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lang="nl-BE" sz="2800" i="1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en-US" sz="28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en-US" sz="2800" dirty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reactor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sz="28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94E4B940-A0DF-0C01-970E-21AE273211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6336" y="2101166"/>
                <a:ext cx="6094602" cy="917111"/>
              </a:xfrm>
              <a:prstGeom prst="rect">
                <a:avLst/>
              </a:prstGeom>
              <a:blipFill>
                <a:blip r:embed="rId3"/>
                <a:stretch>
                  <a:fillRect l="-21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65AC4B6-45A4-AB1C-F4CA-7674AF4777C9}"/>
                  </a:ext>
                </a:extLst>
              </p:cNvPr>
              <p:cNvSpPr txBox="1"/>
              <p:nvPr/>
            </p:nvSpPr>
            <p:spPr>
              <a:xfrm>
                <a:off x="396380" y="2029132"/>
                <a:ext cx="6094602" cy="73321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kumimoji="0" lang="en-US" sz="2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kumimoji="0" lang="en-US" sz="2600" b="0" i="0" u="none" strike="noStrike" kern="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reactor,hyd</a:t>
                </a:r>
                <a:r>
                  <a:rPr kumimoji="0" lang="en-US" sz="2600" b="0" i="0" u="none" strike="noStrike" kern="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kumimoji="0" lang="en-US" sz="26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  <a:ea typeface="Calibri" panose="020F0502020204030204" pitchFamily="34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sz="2600" b="0" i="1" u="none" strike="noStrike" kern="0" cap="none" spc="0" normalizeH="0" baseline="0" noProof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nl-BE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Q</m:t>
                        </m:r>
                        <m:r>
                          <a:rPr lang="nl-BE" sz="240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sSub>
                          <m:sSubPr>
                            <m:ctrlPr>
                              <a:rPr kumimoji="0" lang="en-US" sz="26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sz="2600" b="0" i="1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VER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0" cap="none" spc="0" normalizeH="0" baseline="0" noProof="0" dirty="0" smtClean="0">
                                <a:ln>
                                  <a:noFill/>
                                </a:ln>
                                <a:solidFill>
                                  <a:prstClr val="black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</a:rPr>
                              <m:t>max</m:t>
                            </m:r>
                          </m:sub>
                        </m:sSub>
                      </m:den>
                    </m:f>
                    <m:r>
                      <a:rPr kumimoji="0" lang="en-US" sz="2600" b="0" i="1" u="none" strike="noStrike" kern="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</a:rPr>
                      <m:t>∙100% </m:t>
                    </m:r>
                  </m:oMath>
                </a14:m>
                <a:endParaRPr lang="en-US" sz="26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A65AC4B6-45A4-AB1C-F4CA-7674AF4777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6380" y="2029132"/>
                <a:ext cx="6094602" cy="733214"/>
              </a:xfrm>
              <a:prstGeom prst="rect">
                <a:avLst/>
              </a:prstGeom>
              <a:blipFill>
                <a:blip r:embed="rId4"/>
                <a:stretch>
                  <a:fillRect l="-18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TextBox 17">
            <a:extLst>
              <a:ext uri="{FF2B5EF4-FFF2-40B4-BE49-F238E27FC236}">
                <a16:creationId xmlns:a16="http://schemas.microsoft.com/office/drawing/2014/main" id="{49A64F62-58F0-C0FC-00CD-7981F99EDFD1}"/>
              </a:ext>
            </a:extLst>
          </p:cNvPr>
          <p:cNvSpPr txBox="1"/>
          <p:nvPr/>
        </p:nvSpPr>
        <p:spPr>
          <a:xfrm>
            <a:off x="3048699" y="4379057"/>
            <a:ext cx="6094602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sz="2600" b="1" i="0" u="none" strike="noStrike" kern="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</a:rPr>
              <a:t>V</a:t>
            </a:r>
            <a:r>
              <a:rPr kumimoji="0" lang="en-US" sz="2600" b="1" i="0" u="none" strike="noStrike" kern="0" cap="none" spc="0" normalizeH="0" baseline="-25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</a:rPr>
              <a:t>reactor</a:t>
            </a:r>
            <a:r>
              <a:rPr kumimoji="0" lang="en-US" sz="2600" b="1" i="0" u="none" strike="noStrike" kern="0" cap="none" spc="0" normalizeH="0" baseline="-25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</a:rPr>
              <a:t> </a:t>
            </a:r>
            <a:r>
              <a:rPr kumimoji="0" lang="en-US" sz="2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</a:rPr>
              <a:t>=</a:t>
            </a:r>
            <a:r>
              <a:rPr kumimoji="0" lang="en-US" sz="2600" b="1" i="0" u="none" strike="noStrike" kern="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Calibri" panose="020F0502020204030204" pitchFamily="34" charset="0"/>
              </a:rPr>
              <a:t> max(</a:t>
            </a:r>
            <a:r>
              <a:rPr lang="en-US" sz="2600" b="1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V</a:t>
            </a:r>
            <a:r>
              <a:rPr lang="en-US" sz="2600" b="1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reactor,bio</a:t>
            </a:r>
            <a:r>
              <a:rPr lang="en-US" sz="2600" b="1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</a:t>
            </a:r>
            <a:r>
              <a:rPr lang="en-US" sz="2600" b="1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 </a:t>
            </a:r>
            <a:r>
              <a:rPr lang="en-US" sz="2600" b="1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V</a:t>
            </a:r>
            <a:r>
              <a:rPr lang="en-US" sz="2600" b="1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reactor,bio</a:t>
            </a:r>
            <a:r>
              <a:rPr lang="en-US" sz="2600" b="1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)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161352724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371563178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81E09-28DE-25CD-EF90-1A503FEFBDD5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Reactor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dimensions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691B0-5D1D-CADE-064D-66190E1AA0C7}"/>
              </a:ext>
            </a:extLst>
          </p:cNvPr>
          <p:cNvSpPr txBox="1">
            <a:spLocks/>
          </p:cNvSpPr>
          <p:nvPr/>
        </p:nvSpPr>
        <p:spPr>
          <a:xfrm>
            <a:off x="587388" y="1255661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/>
              <p:nvPr/>
            </p:nvSpPr>
            <p:spPr>
              <a:xfrm>
                <a:off x="542356" y="738853"/>
                <a:ext cx="6094602" cy="5283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356" y="738853"/>
                <a:ext cx="6094602" cy="528350"/>
              </a:xfrm>
              <a:prstGeom prst="rect">
                <a:avLst/>
              </a:prstGeom>
              <a:blipFill>
                <a:blip r:embed="rId3"/>
                <a:stretch>
                  <a:fillRect t="-3448" b="-287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132400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81E09-28DE-25CD-EF90-1A503FEFBDD5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Reactor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dimensions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691B0-5D1D-CADE-064D-66190E1AA0C7}"/>
              </a:ext>
            </a:extLst>
          </p:cNvPr>
          <p:cNvSpPr txBox="1">
            <a:spLocks/>
          </p:cNvSpPr>
          <p:nvPr/>
        </p:nvSpPr>
        <p:spPr>
          <a:xfrm>
            <a:off x="587388" y="1255661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/>
              <p:nvPr/>
            </p:nvSpPr>
            <p:spPr>
              <a:xfrm>
                <a:off x="542356" y="738853"/>
                <a:ext cx="6094602" cy="178542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endParaRPr kumimoji="0" lang="nl-BE" sz="2600" b="0" u="none" strike="noStrike" kern="120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mbria Math" panose="02040503050406030204" pitchFamily="18" charset="0"/>
                  <a:ea typeface="Calibri" panose="020F0502020204030204" pitchFamily="34" charset="0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600" i="1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nl-BE" sz="2600" b="0" i="0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2356" y="738853"/>
                <a:ext cx="6094602" cy="1785425"/>
              </a:xfrm>
              <a:prstGeom prst="rect">
                <a:avLst/>
              </a:prstGeom>
              <a:blipFill>
                <a:blip r:embed="rId3"/>
                <a:stretch>
                  <a:fillRect t="-1024" b="-2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35284902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81E09-28DE-25CD-EF90-1A503FEFBDD5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Reactor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dimensions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691B0-5D1D-CADE-064D-66190E1AA0C7}"/>
              </a:ext>
            </a:extLst>
          </p:cNvPr>
          <p:cNvSpPr txBox="1">
            <a:spLocks/>
          </p:cNvSpPr>
          <p:nvPr/>
        </p:nvSpPr>
        <p:spPr>
          <a:xfrm>
            <a:off x="587388" y="1255661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/>
              <p:nvPr/>
            </p:nvSpPr>
            <p:spPr>
              <a:xfrm>
                <a:off x="564837" y="760591"/>
                <a:ext cx="9147334" cy="3588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endParaRPr kumimoji="0" lang="nl-BE" sz="2600" b="0" u="none" strike="noStrike" kern="120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lang="nl-BE" sz="2600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libri" panose="020F0502020204030204" pitchFamily="34" charset="0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600" i="1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nl-BE" sz="2600" b="0" i="0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  <m:r>
                          <m:rPr>
                            <m:nor/>
                          </m:rPr>
                          <a:rPr lang="nl-BE" sz="2600" b="0" i="0" baseline="-25000" dirty="0" smtClean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rgbClr val="FF0000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= </a:t>
                </a:r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m:rPr>
                            <m:nor/>
                          </m:rPr>
                          <a:rPr lang="en-US" sz="26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600" baseline="-25000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 ≤ </a:t>
                </a:r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5 m.h</a:t>
                </a:r>
                <a:r>
                  <a:rPr lang="nl-BE" sz="2600" baseline="30000" dirty="0">
                    <a:solidFill>
                      <a:srgbClr val="FF0000"/>
                    </a:solidFill>
                    <a:latin typeface="Arial"/>
                  </a:rPr>
                  <a:t>-1</a:t>
                </a: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chemeClr val="tx1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kumimoji="0" lang="nl-BE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upflow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velocity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(m.h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-1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37" y="760591"/>
                <a:ext cx="9147334" cy="3588098"/>
              </a:xfrm>
              <a:prstGeom prst="rect">
                <a:avLst/>
              </a:prstGeom>
              <a:blipFill>
                <a:blip r:embed="rId3"/>
                <a:stretch>
                  <a:fillRect t="-510" b="-1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0876907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81E09-28DE-25CD-EF90-1A503FEFBDD5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Reactor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dimensions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691B0-5D1D-CADE-064D-66190E1AA0C7}"/>
              </a:ext>
            </a:extLst>
          </p:cNvPr>
          <p:cNvSpPr txBox="1">
            <a:spLocks/>
          </p:cNvSpPr>
          <p:nvPr/>
        </p:nvSpPr>
        <p:spPr>
          <a:xfrm>
            <a:off x="587388" y="1255661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/>
              <p:nvPr/>
            </p:nvSpPr>
            <p:spPr>
              <a:xfrm>
                <a:off x="564837" y="760591"/>
                <a:ext cx="9147334" cy="35880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endParaRPr kumimoji="0" lang="nl-BE" sz="2600" b="0" u="none" strike="noStrike" kern="120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lang="nl-BE" sz="2600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libri" panose="020F0502020204030204" pitchFamily="34" charset="0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600" i="1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nl-BE" sz="2600" b="0" i="0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  <m:r>
                          <m:rPr>
                            <m:nor/>
                          </m:rPr>
                          <a:rPr lang="nl-BE" sz="2600" b="0" i="0" baseline="-25000" dirty="0" smtClean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rgbClr val="FF0000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= </a:t>
                </a:r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m:rPr>
                            <m:nor/>
                          </m:rPr>
                          <a:rPr lang="en-US" sz="26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600" baseline="-25000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 ≤ </a:t>
                </a:r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5 m.h</a:t>
                </a:r>
                <a:r>
                  <a:rPr lang="nl-BE" sz="2600" baseline="30000" dirty="0">
                    <a:solidFill>
                      <a:srgbClr val="FF0000"/>
                    </a:solidFill>
                    <a:latin typeface="Arial"/>
                  </a:rPr>
                  <a:t>-1</a:t>
                </a: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chemeClr val="tx1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kumimoji="0" lang="nl-BE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upflow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velocity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(m.h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-1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37" y="760591"/>
                <a:ext cx="9147334" cy="3588098"/>
              </a:xfrm>
              <a:prstGeom prst="rect">
                <a:avLst/>
              </a:prstGeom>
              <a:blipFill>
                <a:blip r:embed="rId3"/>
                <a:stretch>
                  <a:fillRect t="-510" b="-15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hthoek 7">
            <a:extLst>
              <a:ext uri="{FF2B5EF4-FFF2-40B4-BE49-F238E27FC236}">
                <a16:creationId xmlns:a16="http://schemas.microsoft.com/office/drawing/2014/main" id="{0A055955-F992-2BB7-1618-3659C8A43D61}"/>
              </a:ext>
            </a:extLst>
          </p:cNvPr>
          <p:cNvSpPr/>
          <p:nvPr/>
        </p:nvSpPr>
        <p:spPr>
          <a:xfrm>
            <a:off x="4691605" y="3188100"/>
            <a:ext cx="7101624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289"/>
            <a:r>
              <a:rPr lang="nl-BE" sz="2531" dirty="0" err="1">
                <a:solidFill>
                  <a:schemeClr val="accent1"/>
                </a:solidFill>
                <a:latin typeface="Arial"/>
              </a:rPr>
              <a:t>to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prevent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sludge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washout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(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hydraulic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constraint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10030083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981E09-28DE-25CD-EF90-1A503FEFBDD5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Reactor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dimensions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D5691B0-5D1D-CADE-064D-66190E1AA0C7}"/>
              </a:ext>
            </a:extLst>
          </p:cNvPr>
          <p:cNvSpPr txBox="1">
            <a:spLocks/>
          </p:cNvSpPr>
          <p:nvPr/>
        </p:nvSpPr>
        <p:spPr>
          <a:xfrm>
            <a:off x="587388" y="1255661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nl-BE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/>
              <p:nvPr/>
            </p:nvSpPr>
            <p:spPr>
              <a:xfrm>
                <a:off x="564837" y="760591"/>
                <a:ext cx="9147334" cy="57845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,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endParaRPr kumimoji="0" lang="nl-BE" sz="2600" b="0" u="none" strike="noStrike" kern="1200" cap="none" spc="0" normalizeH="0" baseline="-2500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Calibri" panose="020F0502020204030204" pitchFamily="34" charset="0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lang="nl-BE" sz="2600" dirty="0">
                  <a:solidFill>
                    <a:sysClr val="windowText" lastClr="000000"/>
                  </a:solidFill>
                  <a:latin typeface="Cambria Math" panose="02040503050406030204" pitchFamily="18" charset="0"/>
                  <a:ea typeface="Calibri" panose="020F0502020204030204" pitchFamily="34" charset="0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  <a:cs typeface="+mn-cs"/>
                      </a:rPr>
                      <m:t>A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  <a:cs typeface="+mn-cs"/>
                      </a:rPr>
                      <m:t>reactor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600" i="1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nl-BE" sz="2600" b="0" i="0" dirty="0" smtClean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  <m:r>
                          <m:rPr>
                            <m:nor/>
                          </m:rPr>
                          <a:rPr lang="nl-BE" sz="2600" b="0" i="0" baseline="-25000" dirty="0" smtClean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H</m:t>
                        </m:r>
                        <m:r>
                          <m:rPr>
                            <m:nor/>
                          </m:rPr>
                          <a:rPr lang="en-US" sz="2600" baseline="-250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rgbClr val="FF0000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= </a:t>
                </a:r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600" i="1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sz="2600">
                            <a:solidFill>
                              <a:sysClr val="windowText" lastClr="000000"/>
                            </a:solidFill>
                            <a:latin typeface="Cambria Math" panose="02040503050406030204" pitchFamily="18" charset="0"/>
                          </a:rPr>
                          <m:t>Q</m:t>
                        </m:r>
                        <m:r>
                          <m:rPr>
                            <m:nor/>
                          </m:rPr>
                          <a:rPr lang="en-US" sz="2600" dirty="0">
                            <a:solidFill>
                              <a:sysClr val="windowText" lastClr="00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nl-BE" sz="2600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libri" panose="020F0502020204030204" pitchFamily="34" charset="0"/>
                          </a:rPr>
                          <m:t>A</m:t>
                        </m:r>
                        <m:r>
                          <m:rPr>
                            <m:nor/>
                          </m:rPr>
                          <a:rPr lang="en-US" sz="2600" baseline="-25000" dirty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ea typeface="Calibri" panose="020F0502020204030204" pitchFamily="34" charset="0"/>
                          </a:rPr>
                          <m:t>reactor</m:t>
                        </m:r>
                      </m:den>
                    </m:f>
                  </m:oMath>
                </a14:m>
                <a:r>
                  <a:rPr lang="en-US" sz="2600" dirty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Calibri" panose="020F0502020204030204" pitchFamily="34" charset="0"/>
                  </a:rPr>
                  <a:t>  ≤ </a:t>
                </a:r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5 m.h</a:t>
                </a:r>
                <a:r>
                  <a:rPr lang="nl-BE" sz="2600" baseline="30000" dirty="0">
                    <a:solidFill>
                      <a:srgbClr val="FF0000"/>
                    </a:solidFill>
                    <a:latin typeface="Arial"/>
                  </a:rPr>
                  <a:t>-1</a:t>
                </a: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60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nl-BE" sz="2600" dirty="0">
                            <a:solidFill>
                              <a:schemeClr val="tx1"/>
                            </a:solidFill>
                            <a:latin typeface="Arial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60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up</m:t>
                        </m:r>
                      </m:sub>
                    </m:sSub>
                  </m:oMath>
                </a14:m>
                <a:r>
                  <a:rPr kumimoji="0" lang="nl-BE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upflow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chemeClr val="tx1"/>
                    </a:solidFill>
                    <a:latin typeface="Arial"/>
                  </a:rPr>
                  <a:t>velocity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 (m.h</a:t>
                </a:r>
                <a:r>
                  <a:rPr lang="nl-BE" sz="2600" baseline="30000" dirty="0">
                    <a:solidFill>
                      <a:schemeClr val="tx1"/>
                    </a:solidFill>
                    <a:latin typeface="Arial"/>
                  </a:rPr>
                  <a:t>-1</a:t>
                </a:r>
                <a:r>
                  <a:rPr lang="nl-BE" sz="2600" dirty="0">
                    <a:solidFill>
                      <a:schemeClr val="tx1"/>
                    </a:solidFill>
                    <a:latin typeface="Arial"/>
                  </a:rPr>
                  <a:t>)</a:t>
                </a: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kumimoji="0" lang="nl-BE" sz="2600" b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H</m:t>
                    </m:r>
                    <m:r>
                      <m:rPr>
                        <m:nor/>
                      </m:rPr>
                      <a:rPr kumimoji="0" lang="en-US" sz="2600" b="0" u="none" strike="noStrike" kern="1200" cap="none" spc="0" normalizeH="0" baseline="-25000" noProof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Times New Roman" panose="02020603050405020304" pitchFamily="18" charset="0"/>
                        <a:ea typeface="Calibri" panose="020F0502020204030204" pitchFamily="34" charset="0"/>
                      </a:rPr>
                      <m:t>reactor</m:t>
                    </m:r>
                  </m:oMath>
                </a14:m>
                <a:r>
                  <a:rPr lang="nl-BE" sz="2600" dirty="0">
                    <a:solidFill>
                      <a:srgbClr val="FF0000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ysClr val="windowText" lastClr="000000"/>
                    </a:solidFill>
                    <a:latin typeface="Arial"/>
                  </a:rPr>
                  <a:t>often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ysClr val="windowText" lastClr="000000"/>
                    </a:solidFill>
                    <a:latin typeface="Arial"/>
                  </a:rPr>
                  <a:t>restricted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 </a:t>
                </a:r>
                <a:r>
                  <a:rPr lang="nl-BE" sz="2600" dirty="0" err="1">
                    <a:solidFill>
                      <a:sysClr val="windowText" lastClr="000000"/>
                    </a:solidFill>
                    <a:latin typeface="Arial"/>
                  </a:rPr>
                  <a:t>by</a:t>
                </a:r>
                <a:endParaRPr lang="nl-BE" sz="2600" dirty="0">
                  <a:solidFill>
                    <a:sysClr val="windowText" lastClr="000000"/>
                  </a:solidFill>
                  <a:latin typeface="Arial"/>
                </a:endParaRP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c</a:t>
                </a:r>
                <a:r>
                  <a:rPr kumimoji="0" lang="nl-BE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onstruction</a:t>
                </a:r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costs</a:t>
                </a:r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:r>
                  <a:rPr kumimoji="0" lang="nl-BE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and</a:t>
                </a:r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</a:rPr>
                  <a:t> permits</a:t>
                </a:r>
              </a:p>
              <a:p>
                <a:pPr lvl="1">
                  <a:buFont typeface="Arial" panose="020B0604020202020204" pitchFamily="34" charset="0"/>
                  <a:buChar char="•"/>
                  <a:defRPr/>
                </a:pPr>
                <a:r>
                  <a:rPr lang="nl-BE" sz="2600" dirty="0" err="1">
                    <a:solidFill>
                      <a:sysClr val="windowText" lastClr="000000"/>
                    </a:solidFill>
                    <a:latin typeface="Arial"/>
                  </a:rPr>
                  <a:t>aeration</a:t>
                </a:r>
                <a:r>
                  <a:rPr lang="nl-BE" sz="2600" dirty="0">
                    <a:solidFill>
                      <a:sysClr val="windowText" lastClr="000000"/>
                    </a:solidFill>
                    <a:latin typeface="Arial"/>
                  </a:rPr>
                  <a:t> system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</a:endParaRPr>
              </a:p>
              <a:p>
                <a:pPr marL="60748" lvl="0" defTabSz="321457">
                  <a:lnSpc>
                    <a:spcPct val="120000"/>
                  </a:lnSpc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5BE29BB-0C72-7357-57FA-06950953B8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837" y="760591"/>
                <a:ext cx="9147334" cy="5784597"/>
              </a:xfrm>
              <a:prstGeom prst="rect">
                <a:avLst/>
              </a:prstGeom>
              <a:blipFill>
                <a:blip r:embed="rId3"/>
                <a:stretch>
                  <a:fillRect t="-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hthoek 7">
            <a:extLst>
              <a:ext uri="{FF2B5EF4-FFF2-40B4-BE49-F238E27FC236}">
                <a16:creationId xmlns:a16="http://schemas.microsoft.com/office/drawing/2014/main" id="{0A055955-F992-2BB7-1618-3659C8A43D61}"/>
              </a:ext>
            </a:extLst>
          </p:cNvPr>
          <p:cNvSpPr/>
          <p:nvPr/>
        </p:nvSpPr>
        <p:spPr>
          <a:xfrm>
            <a:off x="4691605" y="3188100"/>
            <a:ext cx="7101624" cy="4817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289"/>
            <a:r>
              <a:rPr lang="nl-BE" sz="2531" dirty="0" err="1">
                <a:solidFill>
                  <a:schemeClr val="accent1"/>
                </a:solidFill>
                <a:latin typeface="Arial"/>
              </a:rPr>
              <a:t>to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prevent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sludge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washout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(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hydraulic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 </a:t>
            </a:r>
            <a:r>
              <a:rPr lang="nl-BE" sz="2531" dirty="0" err="1">
                <a:solidFill>
                  <a:schemeClr val="accent1"/>
                </a:solidFill>
                <a:latin typeface="Arial"/>
              </a:rPr>
              <a:t>constraint</a:t>
            </a:r>
            <a:r>
              <a:rPr lang="nl-BE" sz="2531" dirty="0">
                <a:solidFill>
                  <a:schemeClr val="accent1"/>
                </a:solidFill>
                <a:latin typeface="Arial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51504074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3561199525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FE1C5D5-94EE-09C5-1878-35B8A2E2E78E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BUFFER TANK VOLUME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</m:oMath>
                </a14:m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=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volume to be treated per cycle per reactor – volume treated per cycle per reactor 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  <a:blipFill>
                <a:blip r:embed="rId3"/>
                <a:stretch>
                  <a:fillRect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216076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FE1C5D5-94EE-09C5-1878-35B8A2E2E78E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BUFFER TANK VOLUME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</m:oMath>
                </a14:m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=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volume to be treated per cycle per reactor – volume treated per cycle per reactor 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peak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cycles</m:t>
                            </m:r>
                          </m:sub>
                        </m:sSub>
                      </m:den>
                    </m:f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−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Q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peak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∙ 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r>
                          <a:rPr kumimoji="0" lang="nl-BE" sz="26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24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Q</a:t>
                </a:r>
                <a:r>
                  <a:rPr kumimoji="0" lang="en-GB" sz="26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peak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	DWF peak flow (m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3</a:t>
                </a:r>
                <a:r>
                  <a:rPr lang="en-GB" sz="2600" dirty="0">
                    <a:solidFill>
                      <a:sysClr val="windowText" lastClr="000000"/>
                    </a:solidFill>
                    <a:latin typeface="Arial"/>
                  </a:rPr>
                  <a:t>.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d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-1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  <a:blipFill>
                <a:blip r:embed="rId3"/>
                <a:stretch>
                  <a:fillRect l="-430"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326478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A53E6C-7A0F-40EB-0982-D3431C7F5D8A}"/>
              </a:ext>
            </a:extLst>
          </p:cNvPr>
          <p:cNvSpPr/>
          <p:nvPr/>
        </p:nvSpPr>
        <p:spPr>
          <a:xfrm>
            <a:off x="4516711" y="1104609"/>
            <a:ext cx="3158578" cy="26414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7" y="1104895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447614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815422" y="16339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B965D36-909E-7DFE-7FB7-7F10FAA1C09F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</p:spTree>
    <p:extLst>
      <p:ext uri="{BB962C8B-B14F-4D97-AF65-F5344CB8AC3E}">
        <p14:creationId xmlns:p14="http://schemas.microsoft.com/office/powerpoint/2010/main" val="81018262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FE1C5D5-94EE-09C5-1878-35B8A2E2E78E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BUFFER TANK VOLUME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</m:oMath>
                </a14:m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=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volume to be treated per cycle per reactor – volume treated per cycle per reactor 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peak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reactor</m:t>
                            </m:r>
                          </m:sub>
                        </m:sSub>
                        <m: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 ∙</m:t>
                        </m:r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cycles</m:t>
                            </m:r>
                          </m:sub>
                        </m:sSub>
                      </m:den>
                    </m:f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−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Q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peak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∙ 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r>
                          <a:rPr kumimoji="0" lang="nl-BE" sz="26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24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Q</a:t>
                </a:r>
                <a:r>
                  <a:rPr kumimoji="0" lang="en-GB" sz="26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peak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	DWF peak flow (m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3</a:t>
                </a:r>
                <a:r>
                  <a:rPr lang="en-GB" sz="2600" dirty="0">
                    <a:solidFill>
                      <a:sysClr val="windowText" lastClr="000000"/>
                    </a:solidFill>
                    <a:latin typeface="Arial"/>
                  </a:rPr>
                  <a:t>.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d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-1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  <a:blipFill>
                <a:blip r:embed="rId3"/>
                <a:stretch>
                  <a:fillRect l="-430"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0359624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FE1C5D5-94EE-09C5-1878-35B8A2E2E78E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BUFFER TANK VOLUME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</m:oMath>
                </a14:m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=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volume to be treated per cycle per reactor – volume treated per cycle per reactor 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peak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reactor</m:t>
                            </m:r>
                          </m:sub>
                        </m:sSub>
                        <m: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 ∙</m:t>
                        </m:r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cycles</m:t>
                            </m:r>
                          </m:sub>
                        </m:sSub>
                      </m:den>
                    </m:f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−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Q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peak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∙ 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r>
                          <a:rPr kumimoji="0" lang="nl-BE" sz="26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24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Q</a:t>
                </a:r>
                <a:r>
                  <a:rPr kumimoji="0" lang="en-GB" sz="26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peak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	DWF peak flow (m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3</a:t>
                </a:r>
                <a:r>
                  <a:rPr lang="en-GB" sz="2600" dirty="0">
                    <a:solidFill>
                      <a:sysClr val="windowText" lastClr="000000"/>
                    </a:solidFill>
                    <a:latin typeface="Arial"/>
                  </a:rPr>
                  <a:t>.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d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-1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  <a:blipFill>
                <a:blip r:embed="rId3"/>
                <a:stretch>
                  <a:fillRect l="-430"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D13A12D3-6F91-A908-FF45-7B9E84C5E587}"/>
              </a:ext>
            </a:extLst>
          </p:cNvPr>
          <p:cNvSpPr txBox="1"/>
          <p:nvPr/>
        </p:nvSpPr>
        <p:spPr>
          <a:xfrm>
            <a:off x="583713" y="4707467"/>
            <a:ext cx="9993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0000"/>
                </a:solidFill>
                <a:latin typeface="Arial"/>
              </a:rPr>
              <a:t>This formula assumes that the buffer tank can be completely emptied during feeding</a:t>
            </a:r>
          </a:p>
        </p:txBody>
      </p:sp>
    </p:spTree>
    <p:extLst>
      <p:ext uri="{BB962C8B-B14F-4D97-AF65-F5344CB8AC3E}">
        <p14:creationId xmlns:p14="http://schemas.microsoft.com/office/powerpoint/2010/main" val="55333097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9FE1C5D5-94EE-09C5-1878-35B8A2E2E78E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BUFFER TANK VOLUME</a:t>
            </a:r>
            <a:endParaRPr kumimoji="0" lang="nl-BE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77143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822627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tabLst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235206" indent="-316395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37661" indent="-387267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‒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83145" indent="-311333" algn="l" defTabSz="321457" rtl="0" eaLnBrk="1" latinLnBrk="0" hangingPunct="1">
                  <a:lnSpc>
                    <a:spcPct val="120000"/>
                  </a:lnSpc>
                  <a:spcBef>
                    <a:spcPts val="0"/>
                  </a:spcBef>
                  <a:buFont typeface="Arial" panose="020B0604020202020204" pitchFamily="34" charset="0"/>
                  <a:buChar char="̶"/>
                  <a:defRPr sz="3375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295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439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8583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5728" indent="-228572" algn="l" defTabSz="914289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</m:oMath>
                </a14:m>
                <a:r>
                  <a:rPr kumimoji="0" lang="en-US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= </a:t>
                </a:r>
                <a:r>
                  <a:rPr kumimoji="0" 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volume to be treated per cycle per reactor – volume treated per cycle per reactor </a:t>
                </a:r>
                <a:endParaRPr kumimoji="0" lang="nl-BE" sz="20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buffer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=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Q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peak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reactor</m:t>
                            </m:r>
                          </m:sub>
                        </m:sSub>
                        <m: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 ∙</m:t>
                        </m:r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+mn-cs"/>
                              </a:rPr>
                              <m:t>cycles</m:t>
                            </m:r>
                          </m:sub>
                        </m:sSub>
                      </m:den>
                    </m:f>
                    <m:r>
                      <a:rPr kumimoji="0" lang="nl-BE" sz="26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+mn-cs"/>
                      </a:rPr>
                      <m:t>−</m:t>
                    </m:r>
                  </m:oMath>
                </a14:m>
                <a:r>
                  <a:rPr kumimoji="0" lang="nl-BE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kumimoji="0" lang="nl-BE" sz="2600" b="0" i="1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Q</m:t>
                        </m:r>
                      </m:e>
                      <m:sub>
                        <m:r>
                          <m:rPr>
                            <m:sty m:val="p"/>
                          </m:rPr>
                          <a:rPr kumimoji="0" lang="nl-BE" sz="2600" b="0" i="0" u="none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+mn-cs"/>
                          </a:rPr>
                          <m:t>peak</m:t>
                        </m:r>
                      </m:sub>
                    </m:sSub>
                    <m:r>
                      <a:rPr kumimoji="0" lang="nl-BE" sz="2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+mn-cs"/>
                      </a:rPr>
                      <m:t>∙ </m:t>
                    </m:r>
                    <m:f>
                      <m:fPr>
                        <m:ctrlPr>
                          <a:rPr kumimoji="0" lang="nl-BE" sz="26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nl-BE" sz="2600" b="0" i="1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kumimoji="0" lang="nl-BE" sz="2600" b="0" i="0" u="none" strike="noStrike" kern="120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cs typeface="+mn-cs"/>
                              </a:rPr>
                              <m:t>feed</m:t>
                            </m:r>
                          </m:sub>
                        </m:sSub>
                      </m:num>
                      <m:den>
                        <m:r>
                          <a:rPr kumimoji="0" lang="nl-BE" sz="26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cs typeface="+mn-cs"/>
                          </a:rPr>
                          <m:t>24</m:t>
                        </m:r>
                      </m:den>
                    </m:f>
                  </m:oMath>
                </a14:m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en-GB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r>
                  <a:rPr kumimoji="0" lang="en-GB" sz="2600" b="0" i="0" u="none" strike="noStrike" kern="1200" cap="none" spc="0" normalizeH="0" baseline="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Q</a:t>
                </a:r>
                <a:r>
                  <a:rPr kumimoji="0" lang="en-GB" sz="2600" b="0" i="0" u="none" strike="noStrike" kern="1200" cap="none" spc="0" normalizeH="0" baseline="-25000" noProof="0" dirty="0" err="1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peak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	DWF peak flow (m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3</a:t>
                </a:r>
                <a:r>
                  <a:rPr lang="en-GB" sz="2600" dirty="0">
                    <a:solidFill>
                      <a:sysClr val="windowText" lastClr="000000"/>
                    </a:solidFill>
                    <a:latin typeface="Arial"/>
                  </a:rPr>
                  <a:t>.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d</a:t>
                </a:r>
                <a:r>
                  <a:rPr kumimoji="0" lang="en-GB" sz="2600" b="0" i="0" u="none" strike="noStrike" kern="1200" cap="none" spc="0" normalizeH="0" baseline="3000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-1</a:t>
                </a:r>
                <a:r>
                  <a:rPr kumimoji="0" lang="en-GB" sz="2600" b="0" i="0" u="none" strike="noStrike" kern="120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/>
                    <a:cs typeface="+mn-cs"/>
                  </a:rPr>
                  <a:t>)</a:t>
                </a: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cs typeface="+mn-cs"/>
                </a:endParaRPr>
              </a:p>
              <a:p>
                <a:pPr marL="60748" marR="0" lvl="0" indent="0" algn="l" defTabSz="321457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nl-BE" sz="3375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5" name="Tijdelijke aanduiding voor inhoud 2">
                <a:extLst>
                  <a:ext uri="{FF2B5EF4-FFF2-40B4-BE49-F238E27FC236}">
                    <a16:creationId xmlns:a16="http://schemas.microsoft.com/office/drawing/2014/main" id="{A8E2E01D-1031-0772-7F24-A6F374AF1E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726" y="839787"/>
                <a:ext cx="11343862" cy="4708125"/>
              </a:xfrm>
              <a:prstGeom prst="rect">
                <a:avLst/>
              </a:prstGeom>
              <a:blipFill>
                <a:blip r:embed="rId3"/>
                <a:stretch>
                  <a:fillRect l="-430" t="-3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D13A12D3-6F91-A908-FF45-7B9E84C5E587}"/>
              </a:ext>
            </a:extLst>
          </p:cNvPr>
          <p:cNvSpPr txBox="1"/>
          <p:nvPr/>
        </p:nvSpPr>
        <p:spPr>
          <a:xfrm>
            <a:off x="583713" y="4707467"/>
            <a:ext cx="999363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0000"/>
                </a:solidFill>
                <a:latin typeface="Arial"/>
              </a:rPr>
              <a:t>This formula assumes that the buffer tank can be completely emptied during feeding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0132F7-E2A6-3A74-2C6B-4667CEAFFE1D}"/>
              </a:ext>
            </a:extLst>
          </p:cNvPr>
          <p:cNvSpPr txBox="1"/>
          <p:nvPr/>
        </p:nvSpPr>
        <p:spPr>
          <a:xfrm>
            <a:off x="1092200" y="5167914"/>
            <a:ext cx="4993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- Check it yourselves! See Example 11.3.3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D0AEE86-6C5B-788C-8F11-D262CBF3B3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9257" y="5182709"/>
            <a:ext cx="1142569" cy="14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055307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7653BE7-9CBC-4071-A1FE-D4D260E19CB2}"/>
              </a:ext>
            </a:extLst>
          </p:cNvPr>
          <p:cNvSpPr txBox="1"/>
          <p:nvPr/>
        </p:nvSpPr>
        <p:spPr>
          <a:xfrm>
            <a:off x="584050" y="869156"/>
            <a:ext cx="10153357" cy="5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The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application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of a buffer does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not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lead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immediately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a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lower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total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volume</a:t>
            </a:r>
          </a:p>
        </p:txBody>
      </p:sp>
    </p:spTree>
    <p:extLst>
      <p:ext uri="{BB962C8B-B14F-4D97-AF65-F5344CB8AC3E}">
        <p14:creationId xmlns:p14="http://schemas.microsoft.com/office/powerpoint/2010/main" val="12780098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7653BE7-9CBC-4071-A1FE-D4D260E19CB2}"/>
              </a:ext>
            </a:extLst>
          </p:cNvPr>
          <p:cNvSpPr txBox="1"/>
          <p:nvPr/>
        </p:nvSpPr>
        <p:spPr>
          <a:xfrm>
            <a:off x="584050" y="869156"/>
            <a:ext cx="10153357" cy="10669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The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application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of a buffer does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not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lead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immediately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a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lower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total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volume</a:t>
            </a:r>
          </a:p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n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 buffer </a:t>
            </a:r>
            <a:r>
              <a:rPr lang="en-US" sz="225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&lt; </a:t>
            </a: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n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without buffer </a:t>
            </a: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90282456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57653BE7-9CBC-4071-A1FE-D4D260E19CB2}"/>
              </a:ext>
            </a:extLst>
          </p:cNvPr>
          <p:cNvSpPr txBox="1"/>
          <p:nvPr/>
        </p:nvSpPr>
        <p:spPr>
          <a:xfrm>
            <a:off x="584050" y="869156"/>
            <a:ext cx="10153357" cy="2105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nl-BE" sz="2250" dirty="0">
                <a:solidFill>
                  <a:prstClr val="black"/>
                </a:solidFill>
                <a:latin typeface="Arial"/>
              </a:rPr>
              <a:t>The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application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of a buffer does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not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lead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immediately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a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lower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</a:t>
            </a:r>
            <a:r>
              <a:rPr lang="nl-BE" sz="2250" dirty="0" err="1">
                <a:solidFill>
                  <a:prstClr val="black"/>
                </a:solidFill>
                <a:latin typeface="Arial"/>
              </a:rPr>
              <a:t>total</a:t>
            </a:r>
            <a:r>
              <a:rPr lang="nl-BE" sz="2250" dirty="0">
                <a:solidFill>
                  <a:prstClr val="black"/>
                </a:solidFill>
                <a:latin typeface="Arial"/>
              </a:rPr>
              <a:t> volume</a:t>
            </a:r>
          </a:p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n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 buffer </a:t>
            </a:r>
            <a:r>
              <a:rPr lang="en-US" sz="225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&lt; </a:t>
            </a: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n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without buffer 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marL="241093" indent="-241093" defTabSz="914289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V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 buffer </a:t>
            </a:r>
            <a:r>
              <a:rPr lang="en-US" sz="225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&gt; </a:t>
            </a:r>
            <a:r>
              <a:rPr lang="en-US" sz="225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V</a:t>
            </a:r>
            <a:r>
              <a:rPr lang="en-US" sz="2250" baseline="-25000" dirty="0" err="1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reactor</a:t>
            </a:r>
            <a:r>
              <a:rPr lang="en-US" sz="2250" baseline="-25000" dirty="0">
                <a:solidFill>
                  <a:prstClr val="black"/>
                </a:solidFill>
                <a:latin typeface="Arial"/>
                <a:ea typeface="Calibri" panose="020F0502020204030204" pitchFamily="34" charset="0"/>
              </a:rPr>
              <a:t>, without buffer </a:t>
            </a:r>
            <a:endParaRPr lang="nl-BE" sz="2250" dirty="0">
              <a:solidFill>
                <a:prstClr val="black"/>
              </a:solidFill>
              <a:latin typeface="Arial"/>
            </a:endParaRPr>
          </a:p>
          <a:p>
            <a:pPr defTabSz="914289">
              <a:lnSpc>
                <a:spcPct val="150000"/>
              </a:lnSpc>
            </a:pPr>
            <a:endParaRPr lang="nl-BE" sz="225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266526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not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lead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immediately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a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lower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total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volume</a:t>
                </a: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&lt;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&gt;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5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250" baseline="-2500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defTabSz="914289">
                  <a:lnSpc>
                    <a:spcPct val="15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blipFill>
                <a:blip r:embed="rId5"/>
                <a:stretch>
                  <a:fillRect l="-7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0198FDD9-94BA-4802-85C6-EE0B37273690}"/>
              </a:ext>
            </a:extLst>
          </p:cNvPr>
          <p:cNvCxnSpPr/>
          <p:nvPr/>
        </p:nvCxnSpPr>
        <p:spPr>
          <a:xfrm flipV="1">
            <a:off x="1614603" y="2689386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47E9897A-C31E-4169-A1EA-F305D7DFEC27}"/>
              </a:ext>
            </a:extLst>
          </p:cNvPr>
          <p:cNvCxnSpPr>
            <a:cxnSpLocks/>
          </p:cNvCxnSpPr>
          <p:nvPr/>
        </p:nvCxnSpPr>
        <p:spPr>
          <a:xfrm>
            <a:off x="2715371" y="2691629"/>
            <a:ext cx="169133" cy="289666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98552B3F-E6F3-4F37-AC0C-F397F81D14C9}"/>
              </a:ext>
            </a:extLst>
          </p:cNvPr>
          <p:cNvCxnSpPr/>
          <p:nvPr/>
        </p:nvCxnSpPr>
        <p:spPr>
          <a:xfrm flipV="1">
            <a:off x="4034146" y="2731264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1125662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not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lead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immediately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a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lower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total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volume</a:t>
                </a: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&lt;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&gt;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5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250" baseline="-2500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&gt;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blipFill>
                <a:blip r:embed="rId5"/>
                <a:stretch>
                  <a:fillRect l="-721" b="-4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0198FDD9-94BA-4802-85C6-EE0B37273690}"/>
              </a:ext>
            </a:extLst>
          </p:cNvPr>
          <p:cNvCxnSpPr/>
          <p:nvPr/>
        </p:nvCxnSpPr>
        <p:spPr>
          <a:xfrm flipV="1">
            <a:off x="1614603" y="2689386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47E9897A-C31E-4169-A1EA-F305D7DFEC27}"/>
              </a:ext>
            </a:extLst>
          </p:cNvPr>
          <p:cNvCxnSpPr>
            <a:cxnSpLocks/>
          </p:cNvCxnSpPr>
          <p:nvPr/>
        </p:nvCxnSpPr>
        <p:spPr>
          <a:xfrm>
            <a:off x="2715371" y="2691629"/>
            <a:ext cx="169133" cy="289666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98552B3F-E6F3-4F37-AC0C-F397F81D14C9}"/>
              </a:ext>
            </a:extLst>
          </p:cNvPr>
          <p:cNvCxnSpPr/>
          <p:nvPr/>
        </p:nvCxnSpPr>
        <p:spPr>
          <a:xfrm flipV="1">
            <a:off x="4034146" y="2731264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6645886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62BDB6D3-E630-4132-AD4E-B332A57A05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5589" y="1673076"/>
            <a:ext cx="5203775" cy="373037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not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lead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immediately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a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lower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total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volume</a:t>
                </a: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&lt;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n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:r>
                  <a:rPr lang="en-US" sz="225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&gt;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250" i="1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t</m:t>
                    </m:r>
                    <m:r>
                      <m:rPr>
                        <m:nor/>
                      </m:rPr>
                      <a:rPr lang="nl-BE" sz="2250" baseline="-2500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react</m:t>
                    </m:r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n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cycles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  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marL="241093" indent="-241093" defTabSz="914289">
                  <a:lnSpc>
                    <a:spcPct val="15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 buffer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V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&gt; </a:t>
                </a:r>
                <a:r>
                  <a:rPr lang="en-US" sz="225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25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25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, without buffer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50" y="869156"/>
                <a:ext cx="10153357" cy="2672911"/>
              </a:xfrm>
              <a:prstGeom prst="rect">
                <a:avLst/>
              </a:prstGeom>
              <a:blipFill>
                <a:blip r:embed="rId5"/>
                <a:stretch>
                  <a:fillRect l="-721" b="-41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Rechte verbindingslijn met pijl 8">
            <a:extLst>
              <a:ext uri="{FF2B5EF4-FFF2-40B4-BE49-F238E27FC236}">
                <a16:creationId xmlns:a16="http://schemas.microsoft.com/office/drawing/2014/main" id="{0198FDD9-94BA-4802-85C6-EE0B37273690}"/>
              </a:ext>
            </a:extLst>
          </p:cNvPr>
          <p:cNvCxnSpPr/>
          <p:nvPr/>
        </p:nvCxnSpPr>
        <p:spPr>
          <a:xfrm flipV="1">
            <a:off x="1614603" y="2689386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>
            <a:extLst>
              <a:ext uri="{FF2B5EF4-FFF2-40B4-BE49-F238E27FC236}">
                <a16:creationId xmlns:a16="http://schemas.microsoft.com/office/drawing/2014/main" id="{47E9897A-C31E-4169-A1EA-F305D7DFEC27}"/>
              </a:ext>
            </a:extLst>
          </p:cNvPr>
          <p:cNvCxnSpPr>
            <a:cxnSpLocks/>
          </p:cNvCxnSpPr>
          <p:nvPr/>
        </p:nvCxnSpPr>
        <p:spPr>
          <a:xfrm>
            <a:off x="2715371" y="2691629"/>
            <a:ext cx="169133" cy="289666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98552B3F-E6F3-4F37-AC0C-F397F81D14C9}"/>
              </a:ext>
            </a:extLst>
          </p:cNvPr>
          <p:cNvCxnSpPr/>
          <p:nvPr/>
        </p:nvCxnSpPr>
        <p:spPr>
          <a:xfrm flipV="1">
            <a:off x="4034146" y="2731264"/>
            <a:ext cx="154782" cy="250031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9A8EA56A-14D5-F9C6-A1F5-97B0CBD83201}"/>
              </a:ext>
            </a:extLst>
          </p:cNvPr>
          <p:cNvSpPr txBox="1"/>
          <p:nvPr/>
        </p:nvSpPr>
        <p:spPr>
          <a:xfrm>
            <a:off x="1691994" y="5284720"/>
            <a:ext cx="4993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- Check it yourselves! See Example 11.3.4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2C3578-D156-E927-58B3-01A21F46EDF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611" y="5284720"/>
            <a:ext cx="1142569" cy="14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54713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EC0F7D2-6F14-4AED-952A-0D018445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29" y="1567738"/>
            <a:ext cx="5163592" cy="37169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49" y="869156"/>
                <a:ext cx="8465715" cy="115223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increase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the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efficiency (=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)</a:t>
                </a: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49" y="869156"/>
                <a:ext cx="8465715" cy="1152239"/>
              </a:xfrm>
              <a:prstGeom prst="rect">
                <a:avLst/>
              </a:prstGeom>
              <a:blipFill>
                <a:blip r:embed="rId5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52526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7B2D1A-09DD-3FDC-0DE0-D3952F291CD9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General Plant design</a:t>
            </a:r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BBD93B-EC94-63FC-5B8D-560D0272C46E}"/>
              </a:ext>
            </a:extLst>
          </p:cNvPr>
          <p:cNvSpPr/>
          <p:nvPr/>
        </p:nvSpPr>
        <p:spPr>
          <a:xfrm>
            <a:off x="8864366" y="1104895"/>
            <a:ext cx="3158577" cy="26411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Post-treatment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480BBDE6-C0DC-E771-7AF5-E285B3B10EA8}"/>
              </a:ext>
            </a:extLst>
          </p:cNvPr>
          <p:cNvSpPr/>
          <p:nvPr/>
        </p:nvSpPr>
        <p:spPr>
          <a:xfrm>
            <a:off x="3447614" y="1619104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59218D42-56FF-FBA1-2F14-9F163C1CD8DA}"/>
              </a:ext>
            </a:extLst>
          </p:cNvPr>
          <p:cNvSpPr/>
          <p:nvPr/>
        </p:nvSpPr>
        <p:spPr>
          <a:xfrm>
            <a:off x="7815422" y="1633969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7B965D36-909E-7DFE-7FB7-7F10FAA1C09F}"/>
              </a:ext>
            </a:extLst>
          </p:cNvPr>
          <p:cNvSpPr/>
          <p:nvPr/>
        </p:nvSpPr>
        <p:spPr>
          <a:xfrm>
            <a:off x="1437175" y="1133199"/>
            <a:ext cx="1919750" cy="138719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Pre-treatment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EC4B7734-C8F3-E214-56A9-F38E0BA6DB8E}"/>
              </a:ext>
            </a:extLst>
          </p:cNvPr>
          <p:cNvSpPr/>
          <p:nvPr/>
        </p:nvSpPr>
        <p:spPr>
          <a:xfrm>
            <a:off x="5136125" y="1104895"/>
            <a:ext cx="1919750" cy="140788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Biological treatment</a:t>
            </a:r>
          </a:p>
        </p:txBody>
      </p:sp>
    </p:spTree>
    <p:extLst>
      <p:ext uri="{BB962C8B-B14F-4D97-AF65-F5344CB8AC3E}">
        <p14:creationId xmlns:p14="http://schemas.microsoft.com/office/powerpoint/2010/main" val="2427855206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EC0F7D2-6F14-4AED-952A-0D018445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29" y="1567738"/>
            <a:ext cx="5163592" cy="37169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49" y="869156"/>
                <a:ext cx="8465715" cy="1585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increase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the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efficiency (=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)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fixed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49" y="869156"/>
                <a:ext cx="8465715" cy="1585947"/>
              </a:xfrm>
              <a:prstGeom prst="rect">
                <a:avLst/>
              </a:prstGeom>
              <a:blipFill>
                <a:blip r:embed="rId5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0675160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EC0F7D2-6F14-4AED-952A-0D018445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29" y="1567738"/>
            <a:ext cx="5163592" cy="37169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49" y="869156"/>
                <a:ext cx="8465715" cy="26757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increase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the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efficiency (=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)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fixed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without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  <m:r>
                      <a:rPr lang="nl-BE" sz="225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settle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reactors</m:t>
                            </m:r>
                            <m: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increases</a:t>
                </a: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49" y="869156"/>
                <a:ext cx="8465715" cy="2675732"/>
              </a:xfrm>
              <a:prstGeom prst="rect">
                <a:avLst/>
              </a:prstGeom>
              <a:blipFill>
                <a:blip r:embed="rId5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6254108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EC0F7D2-6F14-4AED-952A-0D018445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29" y="1567738"/>
            <a:ext cx="5163592" cy="37169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49" y="869156"/>
                <a:ext cx="8465715" cy="2904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increase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the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efficiency (=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)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fixed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without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  <m:r>
                      <a:rPr lang="nl-BE" sz="225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settle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reactors</m:t>
                            </m:r>
                            <m: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increases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baseline="-25000" dirty="0">
                    <a:solidFill>
                      <a:prstClr val="black"/>
                    </a:solidFill>
                    <a:latin typeface="Arial"/>
                  </a:rPr>
                  <a:t>(buffer) 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baseline="-25000" dirty="0">
                    <a:solidFill>
                      <a:prstClr val="black"/>
                    </a:solidFill>
                    <a:latin typeface="Arial"/>
                  </a:rPr>
                  <a:t>(without buffer)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49" y="869156"/>
                <a:ext cx="8465715" cy="2904578"/>
              </a:xfrm>
              <a:prstGeom prst="rect">
                <a:avLst/>
              </a:prstGeom>
              <a:blipFill>
                <a:blip r:embed="rId5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48064894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054320B-0230-410D-8638-B93DA36AB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BE" dirty="0"/>
              <a:t>Effect of buffer tank</a:t>
            </a: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EC0F7D2-6F14-4AED-952A-0D01844587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2829" y="1567738"/>
            <a:ext cx="5163592" cy="371698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/>
              <p:nvPr/>
            </p:nvSpPr>
            <p:spPr>
              <a:xfrm>
                <a:off x="584049" y="869156"/>
                <a:ext cx="8465715" cy="29045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The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application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of a buffer does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increase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the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efficiency (=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)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is </a:t>
                </a:r>
                <a:r>
                  <a:rPr lang="nl-BE" sz="2250" dirty="0" err="1">
                    <a:solidFill>
                      <a:prstClr val="black"/>
                    </a:solidFill>
                    <a:latin typeface="Arial"/>
                  </a:rPr>
                  <a:t>fixed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t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feed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without</m:t>
                        </m:r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m:rPr>
                            <m:sty m:val="p"/>
                          </m:rP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buffer</m:t>
                        </m:r>
                      </m:sub>
                    </m:sSub>
                    <m:r>
                      <a:rPr lang="nl-BE" sz="2250" i="0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 </m:t>
                        </m:r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settle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n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reactors</m:t>
                            </m:r>
                            <m: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 </m:t>
                            </m:r>
                          </m:sub>
                        </m:sSub>
                        <m:r>
                          <a:rPr lang="nl-BE" sz="2250" i="0" smtClea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−1</m:t>
                        </m:r>
                      </m:den>
                    </m:f>
                  </m:oMath>
                </a14:m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 increases</a:t>
                </a:r>
              </a:p>
              <a:p>
                <a:pPr marL="241093" indent="-241093" defTabSz="914289">
                  <a:lnSpc>
                    <a:spcPct val="120000"/>
                  </a:lnSpc>
                  <a:buFont typeface="Wingdings" panose="05000000000000000000" pitchFamily="2" charset="2"/>
                  <a:buChar char="Ø"/>
                </a:pP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baseline="-25000" dirty="0">
                    <a:solidFill>
                      <a:prstClr val="black"/>
                    </a:solidFill>
                    <a:latin typeface="Arial"/>
                  </a:rPr>
                  <a:t>(buffer) </a:t>
                </a:r>
                <a:r>
                  <a:rPr lang="nl-BE" sz="2250" dirty="0">
                    <a:solidFill>
                      <a:prstClr val="black"/>
                    </a:solidFill>
                    <a:latin typeface="Arial"/>
                  </a:rPr>
                  <a:t>&gt;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nl-BE" sz="2250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reac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nl-BE" sz="2250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t</m:t>
                            </m:r>
                          </m:e>
                          <m:sub>
                            <m:r>
                              <m:rPr>
                                <m:sty m:val="p"/>
                              </m:rPr>
                              <a:rPr lang="nl-BE" sz="2250" i="0" smtClean="0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cycle</m:t>
                            </m:r>
                          </m:sub>
                        </m:sSub>
                      </m:den>
                    </m:f>
                  </m:oMath>
                </a14:m>
                <a:r>
                  <a:rPr lang="nl-BE" sz="2250" baseline="-25000" dirty="0">
                    <a:solidFill>
                      <a:prstClr val="black"/>
                    </a:solidFill>
                    <a:latin typeface="Arial"/>
                  </a:rPr>
                  <a:t>(without buffer) </a:t>
                </a: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  <a:p>
                <a:pPr defTabSz="914289">
                  <a:lnSpc>
                    <a:spcPct val="120000"/>
                  </a:lnSpc>
                </a:pPr>
                <a:endParaRPr lang="nl-BE" sz="2250" dirty="0">
                  <a:solidFill>
                    <a:prstClr val="black"/>
                  </a:solidFill>
                  <a:latin typeface="Arial"/>
                </a:endParaRPr>
              </a:p>
            </p:txBody>
          </p:sp>
        </mc:Choice>
        <mc:Fallback xmlns="">
          <p:sp>
            <p:nvSpPr>
              <p:cNvPr id="7" name="Tekstvak 6">
                <a:extLst>
                  <a:ext uri="{FF2B5EF4-FFF2-40B4-BE49-F238E27FC236}">
                    <a16:creationId xmlns:a16="http://schemas.microsoft.com/office/drawing/2014/main" id="{57653BE7-9CBC-4071-A1FE-D4D260E19C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4049" y="869156"/>
                <a:ext cx="8465715" cy="2904578"/>
              </a:xfrm>
              <a:prstGeom prst="rect">
                <a:avLst/>
              </a:prstGeom>
              <a:blipFill>
                <a:blip r:embed="rId5"/>
                <a:stretch>
                  <a:fillRect l="-8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7F3930AD-787E-D887-A270-341444CE27BB}"/>
              </a:ext>
            </a:extLst>
          </p:cNvPr>
          <p:cNvSpPr txBox="1"/>
          <p:nvPr/>
        </p:nvSpPr>
        <p:spPr>
          <a:xfrm>
            <a:off x="1691994" y="5284720"/>
            <a:ext cx="49938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Arial"/>
              </a:rPr>
              <a:t>- Check it yourselves! See Example 11.3.4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F7F3D3-F1CE-FB30-2AAA-7258EF9B21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611" y="5284720"/>
            <a:ext cx="1142569" cy="1492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652735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DF613E-C953-DEAA-33BD-6F2E2525A746}"/>
              </a:ext>
            </a:extLst>
          </p:cNvPr>
          <p:cNvSpPr txBox="1"/>
          <p:nvPr/>
        </p:nvSpPr>
        <p:spPr>
          <a:xfrm>
            <a:off x="304060" y="154381"/>
            <a:ext cx="9709952" cy="676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Overall design </a:t>
            </a:r>
            <a:r>
              <a:rPr kumimoji="0" lang="nl-BE" sz="3797" b="0" i="0" u="sng" strike="noStrike" kern="1200" cap="all" spc="0" normalizeH="0" baseline="0" noProof="0" dirty="0" err="1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n-ea"/>
                <a:cs typeface="+mn-cs"/>
              </a:rPr>
              <a:t>principle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B2315CC-DE8A-4FA6-6550-AFAA6A719614}"/>
              </a:ext>
            </a:extLst>
          </p:cNvPr>
          <p:cNvSpPr txBox="1"/>
          <p:nvPr/>
        </p:nvSpPr>
        <p:spPr>
          <a:xfrm>
            <a:off x="400064" y="1136749"/>
            <a:ext cx="11537133" cy="36191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plant configuration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volume per reactor based on hydraulic and biological constraints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Choose limiting volume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reactor dimensions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buffer volume (if needed)</a:t>
            </a:r>
          </a:p>
          <a:p>
            <a:pPr marL="342900" marR="0" lvl="0" indent="-3429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arenR"/>
              <a:tabLst/>
              <a:defRPr/>
            </a:pPr>
            <a:r>
              <a:rPr kumimoji="0" lang="en-US" sz="2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total plant volume</a:t>
            </a:r>
          </a:p>
        </p:txBody>
      </p:sp>
    </p:spTree>
    <p:extLst>
      <p:ext uri="{BB962C8B-B14F-4D97-AF65-F5344CB8AC3E}">
        <p14:creationId xmlns:p14="http://schemas.microsoft.com/office/powerpoint/2010/main" val="138594198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Total plant volume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nl-BE" sz="2600" dirty="0">
                <a:solidFill>
                  <a:sysClr val="windowText" lastClr="000000"/>
                </a:solidFill>
                <a:latin typeface="Arial"/>
              </a:rPr>
              <a:t>D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ependent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configuration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93" y="1590427"/>
            <a:ext cx="10494615" cy="2109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6381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Total plant volume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nl-BE" sz="2600" dirty="0">
                <a:solidFill>
                  <a:sysClr val="windowText" lastClr="000000"/>
                </a:solidFill>
                <a:latin typeface="Arial"/>
              </a:rPr>
              <a:t>D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ependent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configuration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93" y="1590427"/>
            <a:ext cx="10494615" cy="21096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kstvak 5">
                <a:extLst>
                  <a:ext uri="{FF2B5EF4-FFF2-40B4-BE49-F238E27FC236}">
                    <a16:creationId xmlns:a16="http://schemas.microsoft.com/office/drawing/2014/main" id="{74C6567F-7968-3663-1AAB-1228C3DA7619}"/>
                  </a:ext>
                </a:extLst>
              </p:cNvPr>
              <p:cNvSpPr txBox="1"/>
              <p:nvPr/>
            </p:nvSpPr>
            <p:spPr>
              <a:xfrm>
                <a:off x="848692" y="3607786"/>
                <a:ext cx="3440637" cy="1282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914289">
                  <a:lnSpc>
                    <a:spcPct val="120000"/>
                  </a:lnSpc>
                </a:pPr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plant</a:t>
                </a:r>
                <a:r>
                  <a:rPr lang="en-US" sz="2600" kern="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:r>
                  <a:rPr kumimoji="0" lang="nl-BE" sz="2600" i="0" u="none" strike="noStrike" kern="1200" cap="none" spc="0" normalizeH="0" baseline="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n</a:t>
                </a:r>
                <a:r>
                  <a:rPr kumimoji="0" lang="nl-BE" sz="2600" i="0" u="none" strike="noStrike" kern="1200" cap="none" spc="0" normalizeH="0" baseline="-25000" noProof="0" dirty="0" err="1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reactor</a:t>
                </a:r>
                <a:r>
                  <a:rPr kumimoji="0" lang="nl-BE" sz="2600" i="0" u="none" strike="noStrike" kern="1200" cap="none" spc="0" normalizeH="0" baseline="-2500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kern="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.</m:t>
                    </m:r>
                    <m:r>
                      <a:rPr lang="en-US" sz="26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endParaRPr kumimoji="0" lang="nl-BE" sz="2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22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75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16" name="Tekstvak 5">
                <a:extLst>
                  <a:ext uri="{FF2B5EF4-FFF2-40B4-BE49-F238E27FC236}">
                    <a16:creationId xmlns:a16="http://schemas.microsoft.com/office/drawing/2014/main" id="{74C6567F-7968-3663-1AAB-1228C3DA76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8692" y="3607786"/>
                <a:ext cx="3440637" cy="1282787"/>
              </a:xfrm>
              <a:prstGeom prst="rect">
                <a:avLst/>
              </a:prstGeom>
              <a:blipFill>
                <a:blip r:embed="rId4"/>
                <a:stretch>
                  <a:fillRect l="-177" t="-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415619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Total plant volume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nl-BE" sz="2600" dirty="0">
                <a:solidFill>
                  <a:sysClr val="windowText" lastClr="000000"/>
                </a:solidFill>
                <a:latin typeface="Arial"/>
              </a:rPr>
              <a:t>D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ependent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configuration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93" y="1590427"/>
            <a:ext cx="10494615" cy="21096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kstvak 5">
                <a:extLst>
                  <a:ext uri="{FF2B5EF4-FFF2-40B4-BE49-F238E27FC236}">
                    <a16:creationId xmlns:a16="http://schemas.microsoft.com/office/drawing/2014/main" id="{4E794B29-18F5-F4A3-D326-D79AC9D398DA}"/>
                  </a:ext>
                </a:extLst>
              </p:cNvPr>
              <p:cNvSpPr txBox="1"/>
              <p:nvPr/>
            </p:nvSpPr>
            <p:spPr>
              <a:xfrm>
                <a:off x="3335626" y="3901198"/>
                <a:ext cx="4484760" cy="13474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914289">
                  <a:lnSpc>
                    <a:spcPct val="120000"/>
                  </a:lnSpc>
                </a:pPr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plant</a:t>
                </a:r>
                <a:r>
                  <a:rPr lang="en-US" sz="2600" kern="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buffer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+ </a:t>
                </a:r>
                <a:r>
                  <a:rPr lang="nl-BE" sz="2600" dirty="0" err="1">
                    <a:solidFill>
                      <a:prstClr val="black"/>
                    </a:solidFill>
                    <a:latin typeface="Arial"/>
                  </a:rPr>
                  <a:t>n</a:t>
                </a:r>
                <a:r>
                  <a:rPr lang="nl-BE" sz="2600" baseline="-25000" dirty="0" err="1">
                    <a:solidFill>
                      <a:prstClr val="black"/>
                    </a:solidFill>
                    <a:latin typeface="Arial"/>
                  </a:rPr>
                  <a:t>reactor</a:t>
                </a:r>
                <a:r>
                  <a:rPr lang="nl-BE" sz="2600" baseline="-2500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kern="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.</m:t>
                    </m:r>
                    <m:r>
                      <a:rPr lang="en-US" sz="26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endParaRPr kumimoji="0" lang="nl-BE" sz="2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26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75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2" name="Tekstvak 5">
                <a:extLst>
                  <a:ext uri="{FF2B5EF4-FFF2-40B4-BE49-F238E27FC236}">
                    <a16:creationId xmlns:a16="http://schemas.microsoft.com/office/drawing/2014/main" id="{4E794B29-18F5-F4A3-D326-D79AC9D398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35626" y="3901198"/>
                <a:ext cx="4484760" cy="1347420"/>
              </a:xfrm>
              <a:prstGeom prst="rect">
                <a:avLst/>
              </a:prstGeom>
              <a:blipFill>
                <a:blip r:embed="rId4"/>
                <a:stretch>
                  <a:fillRect l="-1359" t="-13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9219707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1">
            <a:extLst>
              <a:ext uri="{FF2B5EF4-FFF2-40B4-BE49-F238E27FC236}">
                <a16:creationId xmlns:a16="http://schemas.microsoft.com/office/drawing/2014/main" id="{0904E611-8FFF-1F87-6E35-27DC7F9201CA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3797" b="0" i="0" u="sng" strike="noStrike" kern="1200" cap="all" spc="0" normalizeH="0" baseline="0" noProof="0" dirty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Total plant volume</a:t>
            </a:r>
          </a:p>
        </p:txBody>
      </p:sp>
      <p:sp>
        <p:nvSpPr>
          <p:cNvPr id="13" name="Tijdelijke aanduiding voor inhoud 2">
            <a:extLst>
              <a:ext uri="{FF2B5EF4-FFF2-40B4-BE49-F238E27FC236}">
                <a16:creationId xmlns:a16="http://schemas.microsoft.com/office/drawing/2014/main" id="{4F4534CF-698A-8BAB-968C-F3D054C66BC1}"/>
              </a:ext>
            </a:extLst>
          </p:cNvPr>
          <p:cNvSpPr txBox="1">
            <a:spLocks/>
          </p:cNvSpPr>
          <p:nvPr/>
        </p:nvSpPr>
        <p:spPr>
          <a:xfrm>
            <a:off x="587726" y="839787"/>
            <a:ext cx="11039437" cy="4708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77143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22627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tabLst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35206" indent="-316395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7661" indent="-387267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‒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83145" indent="-311333" algn="l" defTabSz="321457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Char char="̶"/>
              <a:defRPr sz="33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295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39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583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28" indent="-228572" algn="l" defTabSz="914289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77143" marR="0" lvl="0" indent="-316395" algn="l" defTabSz="32145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lang="nl-BE" sz="2600" dirty="0">
                <a:solidFill>
                  <a:sysClr val="windowText" lastClr="000000"/>
                </a:solidFill>
                <a:latin typeface="Arial"/>
              </a:rPr>
              <a:t>D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ependent</a:t>
            </a:r>
            <a:r>
              <a:rPr kumimoji="0" lang="nl-BE" sz="26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on </a:t>
            </a:r>
            <a:r>
              <a:rPr kumimoji="0" lang="nl-BE" sz="2600" b="0" i="0" u="none" strike="noStrike" kern="120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configuration</a:t>
            </a:r>
            <a:r>
              <a:rPr kumimoji="0" lang="nl-BE" sz="2531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</a:t>
            </a:r>
          </a:p>
        </p:txBody>
      </p:sp>
      <p:pic>
        <p:nvPicPr>
          <p:cNvPr id="15" name="Afbeelding 4">
            <a:extLst>
              <a:ext uri="{FF2B5EF4-FFF2-40B4-BE49-F238E27FC236}">
                <a16:creationId xmlns:a16="http://schemas.microsoft.com/office/drawing/2014/main" id="{B6DB49B9-CF54-B037-7CAF-6A6DCD907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93" y="1590427"/>
            <a:ext cx="10494615" cy="21096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kstvak 5">
                <a:extLst>
                  <a:ext uri="{FF2B5EF4-FFF2-40B4-BE49-F238E27FC236}">
                    <a16:creationId xmlns:a16="http://schemas.microsoft.com/office/drawing/2014/main" id="{57394AE2-F5F5-6ABA-489D-0FFB5F76C899}"/>
                  </a:ext>
                </a:extLst>
              </p:cNvPr>
              <p:cNvSpPr txBox="1"/>
              <p:nvPr/>
            </p:nvSpPr>
            <p:spPr>
              <a:xfrm>
                <a:off x="5965794" y="4001062"/>
                <a:ext cx="5789787" cy="12827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914289">
                  <a:lnSpc>
                    <a:spcPct val="120000"/>
                  </a:lnSpc>
                </a:pPr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plant</a:t>
                </a:r>
                <a:r>
                  <a:rPr lang="en-US" sz="2600" kern="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= </a:t>
                </a:r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buffer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+ </a:t>
                </a:r>
                <a:r>
                  <a:rPr lang="nl-BE" sz="2600" dirty="0" err="1">
                    <a:solidFill>
                      <a:prstClr val="black"/>
                    </a:solidFill>
                    <a:latin typeface="Arial"/>
                  </a:rPr>
                  <a:t>n</a:t>
                </a:r>
                <a:r>
                  <a:rPr lang="nl-BE" sz="2600" baseline="-25000" dirty="0" err="1">
                    <a:solidFill>
                      <a:prstClr val="black"/>
                    </a:solidFill>
                    <a:latin typeface="Arial"/>
                  </a:rPr>
                  <a:t>reactor</a:t>
                </a:r>
                <a:r>
                  <a:rPr lang="nl-BE" sz="2600" baseline="-25000" dirty="0">
                    <a:solidFill>
                      <a:prstClr val="black"/>
                    </a:solidFill>
                    <a:latin typeface="Aria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sz="2600" kern="0" dirty="0">
                        <a:solidFill>
                          <a:prstClr val="black"/>
                        </a:solidFill>
                        <a:latin typeface="Arial"/>
                        <a:ea typeface="Calibri" panose="020F0502020204030204" pitchFamily="34" charset="0"/>
                      </a:rPr>
                      <m:t>.</m:t>
                    </m:r>
                    <m:r>
                      <a:rPr lang="en-US" sz="2600" i="1" kern="0" dirty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libri" panose="020F0502020204030204" pitchFamily="34" charset="0"/>
                      </a:rPr>
                      <m:t> </m:t>
                    </m:r>
                  </m:oMath>
                </a14:m>
                <a:r>
                  <a:rPr lang="en-US" sz="2600" kern="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V</a:t>
                </a:r>
                <a:r>
                  <a:rPr lang="en-US" sz="2600" kern="0" baseline="-25000" dirty="0" err="1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reactor</a:t>
                </a:r>
                <a:r>
                  <a:rPr lang="en-US" sz="2600" kern="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 </a:t>
                </a:r>
                <a:r>
                  <a:rPr lang="en-US" sz="2600" kern="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+ V</a:t>
                </a:r>
                <a:r>
                  <a:rPr lang="en-US" sz="2600" kern="0" baseline="-25000" dirty="0">
                    <a:solidFill>
                      <a:prstClr val="black"/>
                    </a:solidFill>
                    <a:latin typeface="Arial"/>
                    <a:ea typeface="Calibri" panose="020F0502020204030204" pitchFamily="34" charset="0"/>
                  </a:rPr>
                  <a:t>C</a:t>
                </a:r>
                <a:endParaRPr kumimoji="0" lang="nl-BE" sz="260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</a:endParaRPr>
              </a:p>
              <a:p>
                <a:pPr marL="0" marR="0" lvl="0" indent="0" algn="ctr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225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0" marR="0" lvl="0" indent="0" algn="l" defTabSz="914289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nl-BE" sz="1758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3" name="Tekstvak 5">
                <a:extLst>
                  <a:ext uri="{FF2B5EF4-FFF2-40B4-BE49-F238E27FC236}">
                    <a16:creationId xmlns:a16="http://schemas.microsoft.com/office/drawing/2014/main" id="{57394AE2-F5F5-6ABA-489D-0FFB5F76C8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5794" y="4001062"/>
                <a:ext cx="5789787" cy="1282787"/>
              </a:xfrm>
              <a:prstGeom prst="rect">
                <a:avLst/>
              </a:prstGeom>
              <a:blipFill>
                <a:blip r:embed="rId4"/>
                <a:stretch>
                  <a:fillRect t="-14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2090171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414E2AE-A277-82E8-5B23-E475BA38A0A3}"/>
              </a:ext>
            </a:extLst>
          </p:cNvPr>
          <p:cNvSpPr txBox="1">
            <a:spLocks/>
          </p:cNvSpPr>
          <p:nvPr/>
        </p:nvSpPr>
        <p:spPr>
          <a:xfrm>
            <a:off x="583713" y="177188"/>
            <a:ext cx="11043450" cy="60728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 defTabSz="91428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797" u="sng" kern="1200" cap="all" baseline="0">
                <a:solidFill>
                  <a:srgbClr val="1E64C8"/>
                </a:solidFill>
                <a:uFill>
                  <a:solidFill>
                    <a:srgbClr val="1E64C8"/>
                  </a:solidFill>
                </a:u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289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97" b="0" i="0" u="sng" strike="noStrike" kern="1200" cap="all" spc="0" normalizeH="0" baseline="0" noProof="0">
                <a:ln>
                  <a:noFill/>
                </a:ln>
                <a:solidFill>
                  <a:srgbClr val="1E64C8"/>
                </a:solidFill>
                <a:effectLst/>
                <a:uLnTx/>
                <a:uFill>
                  <a:solidFill>
                    <a:srgbClr val="1E64C8"/>
                  </a:solidFill>
                </a:uFill>
                <a:latin typeface="Arial"/>
                <a:ea typeface="+mj-ea"/>
                <a:cs typeface="+mj-cs"/>
              </a:rPr>
              <a:t>Summary ags design parameters</a:t>
            </a:r>
            <a:endParaRPr kumimoji="0" lang="en-US" sz="3797" b="0" i="0" u="sng" strike="noStrike" kern="1200" cap="all" spc="0" normalizeH="0" baseline="0" noProof="0" dirty="0">
              <a:ln>
                <a:noFill/>
              </a:ln>
              <a:solidFill>
                <a:srgbClr val="1E64C8"/>
              </a:solidFill>
              <a:effectLst/>
              <a:uLnTx/>
              <a:uFill>
                <a:solidFill>
                  <a:srgbClr val="1E64C8"/>
                </a:solidFill>
              </a:uFill>
              <a:latin typeface="Arial"/>
              <a:ea typeface="+mj-ea"/>
              <a:cs typeface="+mj-cs"/>
            </a:endParaRPr>
          </a:p>
        </p:txBody>
      </p:sp>
      <p:graphicFrame>
        <p:nvGraphicFramePr>
          <p:cNvPr id="7" name="Table 7">
            <a:extLst>
              <a:ext uri="{FF2B5EF4-FFF2-40B4-BE49-F238E27FC236}">
                <a16:creationId xmlns:a16="http://schemas.microsoft.com/office/drawing/2014/main" id="{3DA9BAAE-7C37-2D53-3341-F2A38AEE05C2}"/>
              </a:ext>
            </a:extLst>
          </p:cNvPr>
          <p:cNvGraphicFramePr>
            <a:graphicFrameLocks noGrp="1"/>
          </p:cNvGraphicFramePr>
          <p:nvPr/>
        </p:nvGraphicFramePr>
        <p:xfrm>
          <a:off x="583713" y="1030467"/>
          <a:ext cx="10735316" cy="5322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15965">
                  <a:extLst>
                    <a:ext uri="{9D8B030D-6E8A-4147-A177-3AD203B41FA5}">
                      <a16:colId xmlns:a16="http://schemas.microsoft.com/office/drawing/2014/main" val="3844833518"/>
                    </a:ext>
                  </a:extLst>
                </a:gridCol>
                <a:gridCol w="2884064">
                  <a:extLst>
                    <a:ext uri="{9D8B030D-6E8A-4147-A177-3AD203B41FA5}">
                      <a16:colId xmlns:a16="http://schemas.microsoft.com/office/drawing/2014/main" val="1878351064"/>
                    </a:ext>
                  </a:extLst>
                </a:gridCol>
                <a:gridCol w="4935287">
                  <a:extLst>
                    <a:ext uri="{9D8B030D-6E8A-4147-A177-3AD203B41FA5}">
                      <a16:colId xmlns:a16="http://schemas.microsoft.com/office/drawing/2014/main" val="2228565765"/>
                    </a:ext>
                  </a:extLst>
                </a:gridCol>
              </a:tblGrid>
              <a:tr h="60579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PHASE DURING BATCH OPERATION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PARAMETER</a:t>
                      </a:r>
                    </a:p>
                    <a:p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DESIGN OUTCOME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4990428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Fill and draw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r>
                        <a:rPr lang="en-US" sz="2400" kern="120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</a:t>
                      </a:r>
                      <a:endParaRPr lang="en-US" sz="2400" kern="1200" baseline="-250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algn="l" defTabSz="914400" rtl="0" eaLnBrk="1" latinLnBrk="0" hangingPunct="1"/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</a:t>
                      </a:r>
                    </a:p>
                    <a:p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up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baseline="0" dirty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400" baseline="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and </a:t>
                      </a: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buffer</a:t>
                      </a:r>
                      <a:endParaRPr lang="en-US" sz="2400" baseline="-25000" dirty="0">
                        <a:solidFill>
                          <a:prstClr val="black"/>
                        </a:solidFill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reactor,hyd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24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reactor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890150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Reaction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react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SLR</a:t>
                      </a: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4096823"/>
                  </a:ext>
                </a:extLst>
              </a:tr>
              <a:tr h="933502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 phase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sz="2400" baseline="-250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settling</a:t>
                      </a:r>
                      <a:endParaRPr lang="en-US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2400" baseline="-25000" dirty="0" err="1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reactor,bio</a:t>
                      </a:r>
                      <a:r>
                        <a:rPr lang="en-US" sz="2400" baseline="-25000" dirty="0">
                          <a:solidFill>
                            <a:prstClr val="black"/>
                          </a:solidFill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9439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9015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UGent BW">
      <a:dk1>
        <a:sysClr val="windowText" lastClr="000000"/>
      </a:dk1>
      <a:lt1>
        <a:sysClr val="window" lastClr="FFFFFF"/>
      </a:lt1>
      <a:dk2>
        <a:srgbClr val="1E64C8"/>
      </a:dk2>
      <a:lt2>
        <a:srgbClr val="E9F0FA"/>
      </a:lt2>
      <a:accent1>
        <a:srgbClr val="27ABAD"/>
      </a:accent1>
      <a:accent2>
        <a:srgbClr val="3DB3B5"/>
      </a:accent2>
      <a:accent3>
        <a:srgbClr val="52BCBD"/>
      </a:accent3>
      <a:accent4>
        <a:srgbClr val="68C4C6"/>
      </a:accent4>
      <a:accent5>
        <a:srgbClr val="7DCDCE"/>
      </a:accent5>
      <a:accent6>
        <a:srgbClr val="93D5D6"/>
      </a:accent6>
      <a:hlink>
        <a:srgbClr val="1E64C8"/>
      </a:hlink>
      <a:folHlink>
        <a:srgbClr val="1E64C8"/>
      </a:folHlink>
    </a:clrScheme>
    <a:fontScheme name="Universiteit Gen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31750">
          <a:solidFill>
            <a:srgbClr val="1E64C8"/>
          </a:solidFill>
        </a:ln>
      </a:spPr>
      <a:bodyPr rtlCol="0" anchor="ctr"/>
      <a:lstStyle>
        <a:defPPr algn="ctr">
          <a:defRPr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0">
          <a:solidFill>
            <a:srgbClr val="1E64C8"/>
          </a:solidFill>
          <a:headEnd type="none" w="lg" len="lg"/>
          <a:tailEnd type="none" w="lg" len="lg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342900" indent="-342900" algn="l">
          <a:lnSpc>
            <a:spcPct val="120000"/>
          </a:lnSpc>
          <a:buFont typeface="Arial" panose="020B0604020202020204" pitchFamily="34" charset="0"/>
          <a:buChar char="‒"/>
          <a:defRPr sz="250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owerPoint_UGent_EN_BW.potx" id="{7D3D94DE-C0A2-4DC8-AF5F-759590993643}" vid="{7BE85386-59DE-4F6B-8B6A-39593429BCEA}"/>
    </a:ext>
  </a:extLst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e0317f73-f614-45f9-887c-e692e41a300f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5A03F01E769C34E8E32E7F5927B12E9" ma:contentTypeVersion="16" ma:contentTypeDescription="Een nieuw document maken." ma:contentTypeScope="" ma:versionID="c87b3ca0d89b4a59997d5dae83c625a2">
  <xsd:schema xmlns:xsd="http://www.w3.org/2001/XMLSchema" xmlns:xs="http://www.w3.org/2001/XMLSchema" xmlns:p="http://schemas.microsoft.com/office/2006/metadata/properties" xmlns:ns3="e0317f73-f614-45f9-887c-e692e41a300f" xmlns:ns4="99c12d43-2364-4a7f-9d29-300be9edbd61" targetNamespace="http://schemas.microsoft.com/office/2006/metadata/properties" ma:root="true" ma:fieldsID="2706d9dc3e4e65d3d3e32a588a54d706" ns3:_="" ns4:_="">
    <xsd:import namespace="e0317f73-f614-45f9-887c-e692e41a300f"/>
    <xsd:import namespace="99c12d43-2364-4a7f-9d29-300be9edbd6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Location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317f73-f614-45f9-887c-e692e41a30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c12d43-2364-4a7f-9d29-300be9edbd61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35E018-AB62-4334-AA1B-F663D099811A}">
  <ds:schemaRefs>
    <ds:schemaRef ds:uri="http://www.w3.org/XML/1998/namespace"/>
    <ds:schemaRef ds:uri="e0317f73-f614-45f9-887c-e692e41a300f"/>
    <ds:schemaRef ds:uri="http://purl.org/dc/elements/1.1/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99c12d43-2364-4a7f-9d29-300be9edbd61"/>
    <ds:schemaRef ds:uri="http://schemas.openxmlformats.org/package/2006/metadata/core-properties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7F9C7B7-F214-4C38-9DD8-C827723F6D7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B1B64B-9A91-41E8-A8F7-F7B68456D4C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0317f73-f614-45f9-887c-e692e41a300f"/>
    <ds:schemaRef ds:uri="99c12d43-2364-4a7f-9d29-300be9edbd6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1395</TotalTime>
  <Words>5826</Words>
  <Application>Microsoft Office PowerPoint</Application>
  <PresentationFormat>Widescreen</PresentationFormat>
  <Paragraphs>1017</Paragraphs>
  <Slides>107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107</vt:i4>
      </vt:variant>
    </vt:vector>
  </HeadingPairs>
  <TitlesOfParts>
    <vt:vector size="120" baseType="lpstr">
      <vt:lpstr>DengXian</vt:lpstr>
      <vt:lpstr>SimSun</vt:lpstr>
      <vt:lpstr>Arial</vt:lpstr>
      <vt:lpstr>Calibri</vt:lpstr>
      <vt:lpstr>Calibri Light</vt:lpstr>
      <vt:lpstr>Cambria</vt:lpstr>
      <vt:lpstr>Cambria Math</vt:lpstr>
      <vt:lpstr>Roboto Slab</vt:lpstr>
      <vt:lpstr>Times New Roman</vt:lpstr>
      <vt:lpstr>Wingdings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Effect of buffer tank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Damir Brdanovic</dc:creator>
  <cp:lastModifiedBy>Damir Brdanovic</cp:lastModifiedBy>
  <cp:revision>21</cp:revision>
  <dcterms:created xsi:type="dcterms:W3CDTF">2023-08-11T09:22:14Z</dcterms:created>
  <dcterms:modified xsi:type="dcterms:W3CDTF">2024-03-22T11:12:34Z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0x010100B5A03F01E769C34E8E32E7F5927B12E9</vt:lpwstr>
  </property>
</Properties>
</file>