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39"/>
  </p:notesMasterIdLst>
  <p:sldIdLst>
    <p:sldId id="256" r:id="rId3"/>
    <p:sldId id="259" r:id="rId4"/>
    <p:sldId id="260" r:id="rId5"/>
    <p:sldId id="269" r:id="rId6"/>
    <p:sldId id="261" r:id="rId7"/>
    <p:sldId id="271" r:id="rId8"/>
    <p:sldId id="272" r:id="rId9"/>
    <p:sldId id="273" r:id="rId10"/>
    <p:sldId id="279" r:id="rId11"/>
    <p:sldId id="274" r:id="rId12"/>
    <p:sldId id="280" r:id="rId13"/>
    <p:sldId id="281" r:id="rId14"/>
    <p:sldId id="276" r:id="rId15"/>
    <p:sldId id="275" r:id="rId16"/>
    <p:sldId id="282" r:id="rId17"/>
    <p:sldId id="278" r:id="rId18"/>
    <p:sldId id="284" r:id="rId19"/>
    <p:sldId id="285" r:id="rId20"/>
    <p:sldId id="286" r:id="rId21"/>
    <p:sldId id="283" r:id="rId22"/>
    <p:sldId id="287" r:id="rId23"/>
    <p:sldId id="288" r:id="rId24"/>
    <p:sldId id="289" r:id="rId25"/>
    <p:sldId id="277" r:id="rId26"/>
    <p:sldId id="290" r:id="rId27"/>
    <p:sldId id="294" r:id="rId28"/>
    <p:sldId id="293" r:id="rId29"/>
    <p:sldId id="292" r:id="rId30"/>
    <p:sldId id="295" r:id="rId31"/>
    <p:sldId id="296" r:id="rId32"/>
    <p:sldId id="297" r:id="rId33"/>
    <p:sldId id="298" r:id="rId34"/>
    <p:sldId id="299" r:id="rId35"/>
    <p:sldId id="300" r:id="rId36"/>
    <p:sldId id="301" r:id="rId37"/>
    <p:sldId id="302" r:id="rId38"/>
  </p:sldIdLst>
  <p:sldSz cx="12192000" cy="6858000"/>
  <p:notesSz cx="6858000" cy="9144000"/>
  <p:embeddedFontLst>
    <p:embeddedFont>
      <p:font typeface="Calibri" panose="020F0502020204030204" pitchFamily="34" charset="0"/>
      <p:regular r:id="rId40"/>
      <p:bold r:id="rId41"/>
      <p:italic r:id="rId42"/>
      <p:boldItalic r:id="rId43"/>
    </p:embeddedFont>
    <p:embeddedFont>
      <p:font typeface="Roboto Slab" pitchFamily="2" charset="0"/>
      <p:regular r:id="rId44"/>
      <p:bold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gpxNCy4Qi7qYbifJ4DJSBvUTAF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3.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50000"/>
              </a:lnSpc>
              <a:spcBef>
                <a:spcPts val="0"/>
              </a:spcBef>
              <a:spcAft>
                <a:spcPts val="0"/>
              </a:spcAft>
              <a:buNone/>
            </a:pPr>
            <a:endParaRPr sz="1200" dirty="0">
              <a:latin typeface="Arial"/>
              <a:ea typeface="Arial"/>
              <a:cs typeface="Arial"/>
              <a:sym typeface="Arial"/>
            </a:endParaRPr>
          </a:p>
        </p:txBody>
      </p:sp>
      <p:sp>
        <p:nvSpPr>
          <p:cNvPr id="249" name="Google Shape;2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130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11</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09809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051056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133771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14</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42193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70449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645738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17</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213488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18</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928007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19</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40400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467114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20</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89419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21</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5147890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860041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910871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24</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868042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25</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74899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26</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91764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27</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7253005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28</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013894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29</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05164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733455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30</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0524622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31</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1840861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32</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6969167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33</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79259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34</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598188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35</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847213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36</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22294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4</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910515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086264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6</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612704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01100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723821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396452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6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6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6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 Line Title, Subtitle &amp; Content - Flowers">
  <p:cSld name="2 Line Title, Subtitle &amp; Content - Flowers">
    <p:spTree>
      <p:nvGrpSpPr>
        <p:cNvPr id="1" name="Shape 90"/>
        <p:cNvGrpSpPr/>
        <p:nvPr/>
      </p:nvGrpSpPr>
      <p:grpSpPr>
        <a:xfrm>
          <a:off x="0" y="0"/>
          <a:ext cx="0" cy="0"/>
          <a:chOff x="0" y="0"/>
          <a:chExt cx="0" cy="0"/>
        </a:xfrm>
      </p:grpSpPr>
      <p:sp>
        <p:nvSpPr>
          <p:cNvPr id="91" name="Google Shape;91;p27"/>
          <p:cNvSpPr/>
          <p:nvPr/>
        </p:nvSpPr>
        <p:spPr>
          <a:xfrm>
            <a:off x="0" y="2996952"/>
            <a:ext cx="12192000" cy="3861048"/>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2" name="Google Shape;92;p27"/>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lvl1pPr marL="457200" lvl="0" indent="-279400" algn="r">
              <a:lnSpc>
                <a:spcPct val="90000"/>
              </a:lnSpc>
              <a:spcBef>
                <a:spcPts val="1000"/>
              </a:spcBef>
              <a:spcAft>
                <a:spcPts val="0"/>
              </a:spcAft>
              <a:buClr>
                <a:schemeClr val="dk1"/>
              </a:buClr>
              <a:buSzPts val="800"/>
              <a:buChar char="•"/>
              <a:defRPr sz="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27"/>
          <p:cNvSpPr txBox="1">
            <a:spLocks noGrp="1"/>
          </p:cNvSpPr>
          <p:nvPr>
            <p:ph type="body" idx="2"/>
          </p:nvPr>
        </p:nvSpPr>
        <p:spPr>
          <a:xfrm>
            <a:off x="695326" y="2470052"/>
            <a:ext cx="10801350" cy="38344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solidFill>
                  <a:schemeClr val="dk1"/>
                </a:solidFill>
              </a:defRPr>
            </a:lvl1pPr>
            <a:lvl2pPr marL="914400" lvl="1" indent="-381000" algn="l">
              <a:lnSpc>
                <a:spcPct val="90000"/>
              </a:lnSpc>
              <a:spcBef>
                <a:spcPts val="500"/>
              </a:spcBef>
              <a:spcAft>
                <a:spcPts val="0"/>
              </a:spcAft>
              <a:buClr>
                <a:schemeClr val="dk1"/>
              </a:buClr>
              <a:buSzPts val="2400"/>
              <a:buChar char="•"/>
              <a:defRPr>
                <a:solidFill>
                  <a:schemeClr val="dk1"/>
                </a:solidFill>
              </a:defRPr>
            </a:lvl2pPr>
            <a:lvl3pPr marL="1371600" lvl="2" indent="-355600" algn="l">
              <a:lnSpc>
                <a:spcPct val="90000"/>
              </a:lnSpc>
              <a:spcBef>
                <a:spcPts val="500"/>
              </a:spcBef>
              <a:spcAft>
                <a:spcPts val="0"/>
              </a:spcAft>
              <a:buClr>
                <a:schemeClr val="dk1"/>
              </a:buClr>
              <a:buSzPts val="2000"/>
              <a:buChar char="•"/>
              <a:defRPr>
                <a:solidFill>
                  <a:schemeClr val="dk1"/>
                </a:solidFill>
              </a:defRPr>
            </a:lvl3pPr>
            <a:lvl4pPr marL="1828800" lvl="3" indent="-342900" algn="l">
              <a:lnSpc>
                <a:spcPct val="90000"/>
              </a:lnSpc>
              <a:spcBef>
                <a:spcPts val="500"/>
              </a:spcBef>
              <a:spcAft>
                <a:spcPts val="0"/>
              </a:spcAft>
              <a:buClr>
                <a:schemeClr val="dk1"/>
              </a:buClr>
              <a:buSzPts val="1800"/>
              <a:buChar char="•"/>
              <a:defRPr>
                <a:solidFill>
                  <a:schemeClr val="dk1"/>
                </a:solidFill>
              </a:defRPr>
            </a:lvl4pPr>
            <a:lvl5pPr marL="2286000" lvl="4" indent="-342900" algn="l">
              <a:lnSpc>
                <a:spcPct val="90000"/>
              </a:lnSpc>
              <a:spcBef>
                <a:spcPts val="1200"/>
              </a:spcBef>
              <a:spcAft>
                <a:spcPts val="0"/>
              </a:spcAft>
              <a:buClr>
                <a:schemeClr val="dk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7"/>
          <p:cNvSpPr txBox="1">
            <a:spLocks noGrp="1"/>
          </p:cNvSpPr>
          <p:nvPr>
            <p:ph type="body" idx="3"/>
          </p:nvPr>
        </p:nvSpPr>
        <p:spPr>
          <a:xfrm>
            <a:off x="695324" y="1896223"/>
            <a:ext cx="10801350" cy="504825"/>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chemeClr val="dk1"/>
              </a:buClr>
              <a:buSzPts val="2400"/>
              <a:buChar char="•"/>
              <a:defRPr sz="2400" b="1">
                <a:solidFill>
                  <a:schemeClr val="dk1"/>
                </a:solidFill>
              </a:defRPr>
            </a:lvl1pPr>
            <a:lvl2pPr marL="914400" lvl="1" indent="-228600" algn="l">
              <a:lnSpc>
                <a:spcPct val="90000"/>
              </a:lnSpc>
              <a:spcBef>
                <a:spcPts val="500"/>
              </a:spcBef>
              <a:spcAft>
                <a:spcPts val="0"/>
              </a:spcAft>
              <a:buClr>
                <a:schemeClr val="dk1"/>
              </a:buClr>
              <a:buSzPts val="2400"/>
              <a:buNone/>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27"/>
          <p:cNvSpPr txBox="1">
            <a:spLocks noGrp="1"/>
          </p:cNvSpPr>
          <p:nvPr>
            <p:ph type="title"/>
          </p:nvPr>
        </p:nvSpPr>
        <p:spPr>
          <a:xfrm>
            <a:off x="694800" y="766800"/>
            <a:ext cx="10801350" cy="4690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6"/>
        <p:cNvGrpSpPr/>
        <p:nvPr/>
      </p:nvGrpSpPr>
      <p:grpSpPr>
        <a:xfrm>
          <a:off x="0" y="0"/>
          <a:ext cx="0" cy="0"/>
          <a:chOff x="0" y="0"/>
          <a:chExt cx="0" cy="0"/>
        </a:xfrm>
      </p:grpSpPr>
      <p:sp>
        <p:nvSpPr>
          <p:cNvPr id="97" name="Google Shape;97;p4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8" name="Google Shape;98;p4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9" name="Google Shape;99;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8"/>
        <p:cNvGrpSpPr/>
        <p:nvPr/>
      </p:nvGrpSpPr>
      <p:grpSpPr>
        <a:xfrm>
          <a:off x="0" y="0"/>
          <a:ext cx="0" cy="0"/>
          <a:chOff x="0" y="0"/>
          <a:chExt cx="0" cy="0"/>
        </a:xfrm>
      </p:grpSpPr>
      <p:sp>
        <p:nvSpPr>
          <p:cNvPr id="109" name="Google Shape;109;p4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 name="Google Shape;110;p4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11" name="Google Shape;111;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4"/>
        <p:cNvGrpSpPr/>
        <p:nvPr/>
      </p:nvGrpSpPr>
      <p:grpSpPr>
        <a:xfrm>
          <a:off x="0" y="0"/>
          <a:ext cx="0" cy="0"/>
          <a:chOff x="0" y="0"/>
          <a:chExt cx="0" cy="0"/>
        </a:xfrm>
      </p:grpSpPr>
      <p:sp>
        <p:nvSpPr>
          <p:cNvPr id="115" name="Google Shape;115;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4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4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1"/>
        <p:cNvGrpSpPr/>
        <p:nvPr/>
      </p:nvGrpSpPr>
      <p:grpSpPr>
        <a:xfrm>
          <a:off x="0" y="0"/>
          <a:ext cx="0" cy="0"/>
          <a:chOff x="0" y="0"/>
          <a:chExt cx="0" cy="0"/>
        </a:xfrm>
      </p:grpSpPr>
      <p:sp>
        <p:nvSpPr>
          <p:cNvPr id="122" name="Google Shape;122;p4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4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4" name="Google Shape;124;p4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4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6" name="Google Shape;126;p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0"/>
        <p:cNvGrpSpPr/>
        <p:nvPr/>
      </p:nvGrpSpPr>
      <p:grpSpPr>
        <a:xfrm>
          <a:off x="0" y="0"/>
          <a:ext cx="0" cy="0"/>
          <a:chOff x="0" y="0"/>
          <a:chExt cx="0" cy="0"/>
        </a:xfrm>
      </p:grpSpPr>
      <p:sp>
        <p:nvSpPr>
          <p:cNvPr id="131" name="Google Shape;13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9"/>
        <p:cNvGrpSpPr/>
        <p:nvPr/>
      </p:nvGrpSpPr>
      <p:grpSpPr>
        <a:xfrm>
          <a:off x="0" y="0"/>
          <a:ext cx="0" cy="0"/>
          <a:chOff x="0" y="0"/>
          <a:chExt cx="0" cy="0"/>
        </a:xfrm>
      </p:grpSpPr>
      <p:sp>
        <p:nvSpPr>
          <p:cNvPr id="140" name="Google Shape;140;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 name="Google Shape;141;p4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42" name="Google Shape;142;p4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3" name="Google Shape;143;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6"/>
        <p:cNvGrpSpPr/>
        <p:nvPr/>
      </p:nvGrpSpPr>
      <p:grpSpPr>
        <a:xfrm>
          <a:off x="0" y="0"/>
          <a:ext cx="0" cy="0"/>
          <a:chOff x="0" y="0"/>
          <a:chExt cx="0" cy="0"/>
        </a:xfrm>
      </p:grpSpPr>
      <p:sp>
        <p:nvSpPr>
          <p:cNvPr id="147" name="Google Shape;147;p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9"/>
          <p:cNvSpPr>
            <a:spLocks noGrp="1"/>
          </p:cNvSpPr>
          <p:nvPr>
            <p:ph type="pic" idx="2"/>
          </p:nvPr>
        </p:nvSpPr>
        <p:spPr>
          <a:xfrm>
            <a:off x="5183188" y="987425"/>
            <a:ext cx="6172200" cy="4873625"/>
          </a:xfrm>
          <a:prstGeom prst="rect">
            <a:avLst/>
          </a:prstGeom>
          <a:noFill/>
          <a:ln>
            <a:noFill/>
          </a:ln>
        </p:spPr>
      </p:sp>
      <p:sp>
        <p:nvSpPr>
          <p:cNvPr id="149" name="Google Shape;149;p4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50" name="Google Shape;150;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5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5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3"/>
        <p:cNvGrpSpPr/>
        <p:nvPr/>
      </p:nvGrpSpPr>
      <p:grpSpPr>
        <a:xfrm>
          <a:off x="0" y="0"/>
          <a:ext cx="0" cy="0"/>
          <a:chOff x="0" y="0"/>
          <a:chExt cx="0" cy="0"/>
        </a:xfrm>
      </p:grpSpPr>
      <p:sp>
        <p:nvSpPr>
          <p:cNvPr id="154" name="Google Shape;154;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5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9"/>
        <p:cNvGrpSpPr/>
        <p:nvPr/>
      </p:nvGrpSpPr>
      <p:grpSpPr>
        <a:xfrm>
          <a:off x="0" y="0"/>
          <a:ext cx="0" cy="0"/>
          <a:chOff x="0" y="0"/>
          <a:chExt cx="0" cy="0"/>
        </a:xfrm>
      </p:grpSpPr>
      <p:sp>
        <p:nvSpPr>
          <p:cNvPr id="160" name="Google Shape;160;p5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5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5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5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5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5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5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5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5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59"/>
          <p:cNvSpPr>
            <a:spLocks noGrp="1"/>
          </p:cNvSpPr>
          <p:nvPr>
            <p:ph type="pic" idx="2"/>
          </p:nvPr>
        </p:nvSpPr>
        <p:spPr>
          <a:xfrm>
            <a:off x="5183188" y="987425"/>
            <a:ext cx="6172200" cy="4873625"/>
          </a:xfrm>
          <a:prstGeom prst="rect">
            <a:avLst/>
          </a:prstGeom>
          <a:noFill/>
          <a:ln>
            <a:noFill/>
          </a:ln>
        </p:spPr>
      </p:sp>
      <p:sp>
        <p:nvSpPr>
          <p:cNvPr id="68" name="Google Shape;68;p5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Google Shape;86;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71" r:id="rId9"/>
    <p:sldLayoutId id="214748367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emf"/></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8.emf"/></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14.emf"/></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15.emf"/></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17.emf"/></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0"/>
        <p:cNvGrpSpPr/>
        <p:nvPr/>
      </p:nvGrpSpPr>
      <p:grpSpPr>
        <a:xfrm>
          <a:off x="0" y="0"/>
          <a:ext cx="0" cy="0"/>
          <a:chOff x="0" y="0"/>
          <a:chExt cx="0" cy="0"/>
        </a:xfrm>
      </p:grpSpPr>
      <p:sp>
        <p:nvSpPr>
          <p:cNvPr id="251" name="Google Shape;251;p1"/>
          <p:cNvSpPr txBox="1"/>
          <p:nvPr/>
        </p:nvSpPr>
        <p:spPr>
          <a:xfrm>
            <a:off x="5659471" y="857250"/>
            <a:ext cx="6532529" cy="31700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Roboto Slab"/>
              <a:buNone/>
            </a:pPr>
            <a:r>
              <a:rPr lang="en-US" sz="1400" b="0" i="0" u="none" strike="noStrike" cap="none" dirty="0">
                <a:solidFill>
                  <a:srgbClr val="FFFFFF"/>
                </a:solidFill>
                <a:latin typeface="Roboto Slab"/>
                <a:ea typeface="Roboto Slab"/>
                <a:cs typeface="Roboto Slab"/>
                <a:sym typeface="Roboto Slab"/>
              </a:rPr>
              <a:t>Course on Membrane Bioreactors</a:t>
            </a:r>
            <a:endParaRPr dirty="0"/>
          </a:p>
          <a:p>
            <a:pPr marL="0" marR="0" lvl="0" indent="0" algn="l" rtl="0">
              <a:lnSpc>
                <a:spcPct val="100000"/>
              </a:lnSpc>
              <a:spcBef>
                <a:spcPts val="0"/>
              </a:spcBef>
              <a:spcAft>
                <a:spcPts val="0"/>
              </a:spcAft>
              <a:buClr>
                <a:schemeClr val="dk1"/>
              </a:buClr>
              <a:buSzPts val="2000"/>
              <a:buFont typeface="Calibri"/>
              <a:buNone/>
            </a:pPr>
            <a:endParaRPr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20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Practical Applications </a:t>
            </a: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 Part 2</a:t>
            </a:r>
            <a:endParaRPr dirty="0"/>
          </a:p>
          <a:p>
            <a:pPr marL="0" marR="0" lvl="0" indent="0" algn="l" rtl="0">
              <a:lnSpc>
                <a:spcPct val="100000"/>
              </a:lnSpc>
              <a:spcBef>
                <a:spcPts val="0"/>
              </a:spcBef>
              <a:spcAft>
                <a:spcPts val="0"/>
              </a:spcAft>
              <a:buClr>
                <a:schemeClr val="dk1"/>
              </a:buClr>
              <a:buSzPts val="36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2800"/>
              <a:buFont typeface="Roboto Slab"/>
              <a:buNone/>
            </a:pPr>
            <a:r>
              <a:rPr lang="en-US" sz="2800" b="0" i="0" u="none" strike="noStrike" cap="none" dirty="0">
                <a:solidFill>
                  <a:srgbClr val="000000"/>
                </a:solidFill>
                <a:latin typeface="Roboto Slab"/>
                <a:ea typeface="Roboto Slab"/>
                <a:cs typeface="Roboto Slab"/>
                <a:sym typeface="Roboto Slab"/>
              </a:rPr>
              <a:t>Hector A. Garcia</a:t>
            </a:r>
            <a:endParaRPr dirty="0"/>
          </a:p>
        </p:txBody>
      </p:sp>
      <p:pic>
        <p:nvPicPr>
          <p:cNvPr id="2" name="Picture 1">
            <a:extLst>
              <a:ext uri="{FF2B5EF4-FFF2-40B4-BE49-F238E27FC236}">
                <a16:creationId xmlns:a16="http://schemas.microsoft.com/office/drawing/2014/main" id="{E43974CF-CF4C-4A79-923A-837631AAAEE8}"/>
              </a:ext>
            </a:extLst>
          </p:cNvPr>
          <p:cNvPicPr>
            <a:picLocks noChangeAspect="1"/>
          </p:cNvPicPr>
          <p:nvPr/>
        </p:nvPicPr>
        <p:blipFill rotWithShape="1">
          <a:blip r:embed="rId4"/>
          <a:srcRect t="11761" b="9872"/>
          <a:stretch/>
        </p:blipFill>
        <p:spPr>
          <a:xfrm>
            <a:off x="5469100" y="5542384"/>
            <a:ext cx="2396924" cy="1194318"/>
          </a:xfrm>
          <a:prstGeom prst="rect">
            <a:avLst/>
          </a:prstGeom>
        </p:spPr>
      </p:pic>
      <p:pic>
        <p:nvPicPr>
          <p:cNvPr id="3" name="Picture 2">
            <a:extLst>
              <a:ext uri="{FF2B5EF4-FFF2-40B4-BE49-F238E27FC236}">
                <a16:creationId xmlns:a16="http://schemas.microsoft.com/office/drawing/2014/main" id="{B22C5419-3FEF-4EEB-8EC9-390D9B1FD53D}"/>
              </a:ext>
            </a:extLst>
          </p:cNvPr>
          <p:cNvPicPr>
            <a:picLocks noChangeAspect="1"/>
          </p:cNvPicPr>
          <p:nvPr/>
        </p:nvPicPr>
        <p:blipFill>
          <a:blip r:embed="rId5"/>
          <a:stretch>
            <a:fillRect/>
          </a:stretch>
        </p:blipFill>
        <p:spPr>
          <a:xfrm>
            <a:off x="7802757" y="5857061"/>
            <a:ext cx="2245956" cy="79595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High-loaded MBR</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Google Shape;260;p2">
            <a:extLst>
              <a:ext uri="{FF2B5EF4-FFF2-40B4-BE49-F238E27FC236}">
                <a16:creationId xmlns:a16="http://schemas.microsoft.com/office/drawing/2014/main" id="{44C171FB-D3AC-48EB-9838-D7CA01CBEC7D}"/>
              </a:ext>
            </a:extLst>
          </p:cNvPr>
          <p:cNvSpPr/>
          <p:nvPr/>
        </p:nvSpPr>
        <p:spPr>
          <a:xfrm>
            <a:off x="965200" y="1581378"/>
            <a:ext cx="10607040" cy="4081077"/>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b="1" dirty="0"/>
              <a:t>Operating at high MLSS introduces advantages:</a:t>
            </a:r>
          </a:p>
          <a:p>
            <a:pPr marL="342900" lvl="1" indent="-342900">
              <a:lnSpc>
                <a:spcPct val="120000"/>
              </a:lnSpc>
              <a:buClr>
                <a:srgbClr val="ED7D31"/>
              </a:buClr>
              <a:buSzPts val="2400"/>
              <a:buFont typeface="Noto Sans Symbols"/>
              <a:buChar char="■"/>
            </a:pPr>
            <a:r>
              <a:rPr lang="en-GB" sz="2400" dirty="0"/>
              <a:t>Receiving higher influent wastewater loading rates (using the existing facilities)</a:t>
            </a:r>
          </a:p>
          <a:p>
            <a:pPr marL="342900" lvl="1" indent="-342900">
              <a:lnSpc>
                <a:spcPct val="120000"/>
              </a:lnSpc>
              <a:buClr>
                <a:srgbClr val="ED7D31"/>
              </a:buClr>
              <a:buSzPts val="2400"/>
              <a:buFont typeface="Noto Sans Symbols"/>
              <a:buChar char="■"/>
            </a:pPr>
            <a:r>
              <a:rPr lang="en-GB" sz="2400" dirty="0"/>
              <a:t>Reducing the footprint requirements</a:t>
            </a:r>
          </a:p>
          <a:p>
            <a:pPr marL="342900" lvl="1" indent="-342900">
              <a:lnSpc>
                <a:spcPct val="120000"/>
              </a:lnSpc>
              <a:buClr>
                <a:srgbClr val="ED7D31"/>
              </a:buClr>
              <a:buSzPts val="2400"/>
              <a:buFont typeface="Noto Sans Symbols"/>
              <a:buChar char="■"/>
            </a:pPr>
            <a:r>
              <a:rPr lang="en-GB" sz="2400" dirty="0"/>
              <a:t>Operating at larger solid retention time (SRT) conditions</a:t>
            </a:r>
          </a:p>
          <a:p>
            <a:pPr marL="342900" lvl="1" indent="-342900">
              <a:lnSpc>
                <a:spcPct val="120000"/>
              </a:lnSpc>
              <a:buClr>
                <a:srgbClr val="ED7D31"/>
              </a:buClr>
              <a:buSzPts val="2400"/>
              <a:buFont typeface="Noto Sans Symbols"/>
              <a:buChar char="■"/>
            </a:pPr>
            <a:r>
              <a:rPr lang="en-GB" sz="2400" dirty="0"/>
              <a:t>Among commercially available technologies MBRs are arguably the most suitable technology to operate at high MLSS concentrations; the operation of MBR systems is not affected by the settling characteristics of the sludge. </a:t>
            </a:r>
            <a:endParaRPr lang="en-US" sz="2400" dirty="0"/>
          </a:p>
        </p:txBody>
      </p:sp>
    </p:spTree>
    <p:extLst>
      <p:ext uri="{BB962C8B-B14F-4D97-AF65-F5344CB8AC3E}">
        <p14:creationId xmlns:p14="http://schemas.microsoft.com/office/powerpoint/2010/main" val="578384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High-loaded MBR</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Google Shape;260;p2">
            <a:extLst>
              <a:ext uri="{FF2B5EF4-FFF2-40B4-BE49-F238E27FC236}">
                <a16:creationId xmlns:a16="http://schemas.microsoft.com/office/drawing/2014/main" id="{44C171FB-D3AC-48EB-9838-D7CA01CBEC7D}"/>
              </a:ext>
            </a:extLst>
          </p:cNvPr>
          <p:cNvSpPr/>
          <p:nvPr/>
        </p:nvSpPr>
        <p:spPr>
          <a:xfrm>
            <a:off x="670560" y="1368018"/>
            <a:ext cx="11257280" cy="4967473"/>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b="1" dirty="0"/>
              <a:t>Advantages of innovative MBR operated at high MLSS 15 to 40 g L-1  (high-loaded MBR – HLMBR):</a:t>
            </a:r>
          </a:p>
          <a:p>
            <a:pPr marL="342900" lvl="1" indent="-342900">
              <a:lnSpc>
                <a:spcPct val="120000"/>
              </a:lnSpc>
              <a:buClr>
                <a:srgbClr val="ED7D31"/>
              </a:buClr>
              <a:buSzPts val="2400"/>
              <a:buFont typeface="Noto Sans Symbols"/>
              <a:buChar char="■"/>
            </a:pPr>
            <a:r>
              <a:rPr lang="en-GB" sz="2400" dirty="0"/>
              <a:t>Increased capacity to treat higher organic loading rates </a:t>
            </a:r>
          </a:p>
          <a:p>
            <a:pPr marL="342900" lvl="1" indent="-342900">
              <a:lnSpc>
                <a:spcPct val="120000"/>
              </a:lnSpc>
              <a:buClr>
                <a:srgbClr val="ED7D31"/>
              </a:buClr>
              <a:buSzPts val="2400"/>
              <a:buFont typeface="Noto Sans Symbols"/>
              <a:buChar char="■"/>
            </a:pPr>
            <a:r>
              <a:rPr lang="en-GB" sz="2400" dirty="0"/>
              <a:t>Increased oxygen uptake rates (OURs) linked a higher chemical oxygen demand (COD) conversion rate </a:t>
            </a:r>
          </a:p>
          <a:p>
            <a:pPr marL="342900" lvl="1" indent="-342900">
              <a:lnSpc>
                <a:spcPct val="120000"/>
              </a:lnSpc>
              <a:buClr>
                <a:srgbClr val="ED7D31"/>
              </a:buClr>
              <a:buSzPts val="2400"/>
              <a:buFont typeface="Noto Sans Symbols"/>
              <a:buChar char="■"/>
            </a:pPr>
            <a:r>
              <a:rPr lang="en-GB" sz="2400" dirty="0"/>
              <a:t>Minimized footprint - reducing volume needs and construction costs </a:t>
            </a:r>
          </a:p>
          <a:p>
            <a:pPr marL="342900" lvl="1" indent="-342900">
              <a:lnSpc>
                <a:spcPct val="120000"/>
              </a:lnSpc>
              <a:buClr>
                <a:srgbClr val="ED7D31"/>
              </a:buClr>
              <a:buSzPts val="2400"/>
              <a:buFont typeface="Noto Sans Symbols"/>
              <a:buChar char="■"/>
            </a:pPr>
            <a:r>
              <a:rPr lang="en-GB" sz="2400" dirty="0"/>
              <a:t>Reduced waste solids handling costs</a:t>
            </a:r>
          </a:p>
          <a:p>
            <a:pPr lvl="1">
              <a:lnSpc>
                <a:spcPct val="120000"/>
              </a:lnSpc>
              <a:buClr>
                <a:srgbClr val="ED7D31"/>
              </a:buClr>
              <a:buSzPts val="2400"/>
            </a:pPr>
            <a:r>
              <a:rPr lang="en-GB" sz="2400" dirty="0"/>
              <a:t>Encourage the design of compact/containerized movable/portable MBRs for municipal/industrial wastewater in remote areas without access to sewers.</a:t>
            </a:r>
          </a:p>
          <a:p>
            <a:pPr lvl="1">
              <a:lnSpc>
                <a:spcPct val="120000"/>
              </a:lnSpc>
              <a:buClr>
                <a:srgbClr val="ED7D31"/>
              </a:buClr>
              <a:buSzPts val="2400"/>
            </a:pPr>
            <a:r>
              <a:rPr lang="en-GB" sz="2400" dirty="0"/>
              <a:t>Ideal for on-site/decentralized alternatives for the provision of urgent services in the context of emergency sanitation</a:t>
            </a:r>
            <a:endParaRPr lang="en-US" sz="2400" dirty="0"/>
          </a:p>
        </p:txBody>
      </p:sp>
    </p:spTree>
    <p:extLst>
      <p:ext uri="{BB962C8B-B14F-4D97-AF65-F5344CB8AC3E}">
        <p14:creationId xmlns:p14="http://schemas.microsoft.com/office/powerpoint/2010/main" val="3469831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High-loaded MBR</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Google Shape;260;p2">
            <a:extLst>
              <a:ext uri="{FF2B5EF4-FFF2-40B4-BE49-F238E27FC236}">
                <a16:creationId xmlns:a16="http://schemas.microsoft.com/office/drawing/2014/main" id="{44C171FB-D3AC-48EB-9838-D7CA01CBEC7D}"/>
              </a:ext>
            </a:extLst>
          </p:cNvPr>
          <p:cNvSpPr/>
          <p:nvPr/>
        </p:nvSpPr>
        <p:spPr>
          <a:xfrm>
            <a:off x="589121" y="1475171"/>
            <a:ext cx="11149462" cy="4967473"/>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b="1" dirty="0"/>
              <a:t>HL-MBR conditions can be accomplished by either:</a:t>
            </a:r>
          </a:p>
          <a:p>
            <a:pPr marL="342900" lvl="1" indent="-342900">
              <a:lnSpc>
                <a:spcPct val="120000"/>
              </a:lnSpc>
              <a:buClr>
                <a:srgbClr val="ED7D31"/>
              </a:buClr>
              <a:buSzPts val="2400"/>
              <a:buFont typeface="Noto Sans Symbols"/>
              <a:buChar char="■"/>
            </a:pPr>
            <a:endParaRPr lang="en-GB" sz="2400" b="1" dirty="0"/>
          </a:p>
          <a:p>
            <a:pPr marL="342900" lvl="1" indent="-342900">
              <a:lnSpc>
                <a:spcPct val="120000"/>
              </a:lnSpc>
              <a:buClr>
                <a:srgbClr val="ED7D31"/>
              </a:buClr>
              <a:buSzPts val="2400"/>
              <a:buFont typeface="Noto Sans Symbols"/>
              <a:buChar char="■"/>
            </a:pPr>
            <a:r>
              <a:rPr lang="en-GB" sz="2400" u="sng" dirty="0"/>
              <a:t>(</a:t>
            </a:r>
            <a:r>
              <a:rPr lang="en-GB" sz="2400" u="sng" dirty="0" err="1"/>
              <a:t>i</a:t>
            </a:r>
            <a:r>
              <a:rPr lang="en-GB" sz="2400" u="sng" dirty="0"/>
              <a:t>) Operating the MBR system at high SRT conditions </a:t>
            </a:r>
            <a:r>
              <a:rPr lang="en-GB" sz="2400" dirty="0"/>
              <a:t>(i.e., not wasting sludge). Produces little fully digested sludge; MLSS consists of non-biodegradable and inorganic suspended solids instead of active biomass without enhancing the treatment capacity of the system at a given footprint.</a:t>
            </a:r>
          </a:p>
          <a:p>
            <a:pPr marL="342900" lvl="1" indent="-342900">
              <a:lnSpc>
                <a:spcPct val="120000"/>
              </a:lnSpc>
              <a:buClr>
                <a:srgbClr val="ED7D31"/>
              </a:buClr>
              <a:buSzPts val="2400"/>
              <a:buFont typeface="Noto Sans Symbols"/>
              <a:buChar char="■"/>
            </a:pPr>
            <a:endParaRPr lang="en-GB" sz="2400" dirty="0"/>
          </a:p>
          <a:p>
            <a:pPr marL="342900" lvl="1" indent="-342900">
              <a:lnSpc>
                <a:spcPct val="120000"/>
              </a:lnSpc>
              <a:buClr>
                <a:srgbClr val="ED7D31"/>
              </a:buClr>
              <a:buSzPts val="2400"/>
              <a:buFont typeface="Noto Sans Symbols"/>
              <a:buChar char="■"/>
            </a:pPr>
            <a:r>
              <a:rPr lang="en-GB" sz="2400" u="sng" dirty="0"/>
              <a:t>(ii) working at high influent loading rate</a:t>
            </a:r>
            <a:r>
              <a:rPr lang="en-GB" sz="2400" dirty="0"/>
              <a:t>. Operating at low SRTs (5-15 days) and high influent loading rate result in active biomass.  Treatment capacity enhanced reducing footprint at a given loading rate, or alternatively, for a given footprint increasing the loading rate treatment capacity. </a:t>
            </a:r>
            <a:endParaRPr lang="en-US" sz="2400" dirty="0"/>
          </a:p>
        </p:txBody>
      </p:sp>
    </p:spTree>
    <p:extLst>
      <p:ext uri="{BB962C8B-B14F-4D97-AF65-F5344CB8AC3E}">
        <p14:creationId xmlns:p14="http://schemas.microsoft.com/office/powerpoint/2010/main" val="972516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High-loaded MBR</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3" name="Picture 2">
            <a:extLst>
              <a:ext uri="{FF2B5EF4-FFF2-40B4-BE49-F238E27FC236}">
                <a16:creationId xmlns:a16="http://schemas.microsoft.com/office/drawing/2014/main" id="{E626DDCA-8394-42DE-A05F-F0C186F0B387}"/>
              </a:ext>
            </a:extLst>
          </p:cNvPr>
          <p:cNvPicPr>
            <a:picLocks noChangeAspect="1"/>
          </p:cNvPicPr>
          <p:nvPr/>
        </p:nvPicPr>
        <p:blipFill>
          <a:blip r:embed="rId4"/>
          <a:stretch>
            <a:fillRect/>
          </a:stretch>
        </p:blipFill>
        <p:spPr>
          <a:xfrm>
            <a:off x="1797143" y="2804160"/>
            <a:ext cx="10974698" cy="3319120"/>
          </a:xfrm>
          <a:prstGeom prst="rect">
            <a:avLst/>
          </a:prstGeom>
        </p:spPr>
      </p:pic>
      <p:sp>
        <p:nvSpPr>
          <p:cNvPr id="4" name="Rectangle 3">
            <a:extLst>
              <a:ext uri="{FF2B5EF4-FFF2-40B4-BE49-F238E27FC236}">
                <a16:creationId xmlns:a16="http://schemas.microsoft.com/office/drawing/2014/main" id="{B4858DF1-6578-4E1E-92C0-830790DCC0ED}"/>
              </a:ext>
            </a:extLst>
          </p:cNvPr>
          <p:cNvSpPr/>
          <p:nvPr/>
        </p:nvSpPr>
        <p:spPr>
          <a:xfrm>
            <a:off x="1026160" y="1359060"/>
            <a:ext cx="10322560" cy="707886"/>
          </a:xfrm>
          <a:prstGeom prst="rect">
            <a:avLst/>
          </a:prstGeom>
        </p:spPr>
        <p:txBody>
          <a:bodyPr wrap="square">
            <a:spAutoFit/>
          </a:bodyPr>
          <a:lstStyle/>
          <a:p>
            <a:pPr algn="ctr"/>
            <a:r>
              <a:rPr lang="en-GB" sz="2000" dirty="0">
                <a:latin typeface="Times New Roman" panose="02020603050405020304" pitchFamily="18" charset="0"/>
                <a:ea typeface="Calibri" panose="020F0502020204030204" pitchFamily="34" charset="0"/>
              </a:rPr>
              <a:t>Design advantages of a HL-MBR as a function of the MLSS concentration without considering oxygen transfer inefficiencies introduced by bubble diffusers (adapted from Kim et al., (2019))</a:t>
            </a:r>
            <a:endParaRPr lang="en-US" sz="2000" dirty="0"/>
          </a:p>
        </p:txBody>
      </p:sp>
      <p:sp>
        <p:nvSpPr>
          <p:cNvPr id="5" name="Rectangle 4">
            <a:extLst>
              <a:ext uri="{FF2B5EF4-FFF2-40B4-BE49-F238E27FC236}">
                <a16:creationId xmlns:a16="http://schemas.microsoft.com/office/drawing/2014/main" id="{85E30028-CC40-4146-AD95-5B4CF2613DBB}"/>
              </a:ext>
            </a:extLst>
          </p:cNvPr>
          <p:cNvSpPr/>
          <p:nvPr/>
        </p:nvSpPr>
        <p:spPr>
          <a:xfrm>
            <a:off x="1797143" y="5673240"/>
            <a:ext cx="6096000" cy="400110"/>
          </a:xfrm>
          <a:prstGeom prst="rect">
            <a:avLst/>
          </a:prstGeom>
        </p:spPr>
        <p:txBody>
          <a:bodyPr>
            <a:spAutoFit/>
          </a:bodyPr>
          <a:lstStyle/>
          <a:p>
            <a:r>
              <a:rPr lang="en-GB" sz="2000" dirty="0">
                <a:latin typeface="Times New Roman" panose="02020603050405020304" pitchFamily="18" charset="0"/>
                <a:ea typeface="Calibri" panose="020F0502020204030204" pitchFamily="34" charset="0"/>
              </a:rPr>
              <a:t>SRT = 10 days</a:t>
            </a:r>
            <a:endParaRPr lang="en-US" sz="2000" dirty="0"/>
          </a:p>
        </p:txBody>
      </p:sp>
    </p:spTree>
    <p:extLst>
      <p:ext uri="{BB962C8B-B14F-4D97-AF65-F5344CB8AC3E}">
        <p14:creationId xmlns:p14="http://schemas.microsoft.com/office/powerpoint/2010/main" val="3684675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High-loaded MBR</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0" name="Picture 9">
            <a:extLst>
              <a:ext uri="{FF2B5EF4-FFF2-40B4-BE49-F238E27FC236}">
                <a16:creationId xmlns:a16="http://schemas.microsoft.com/office/drawing/2014/main" id="{199A09AB-F8BD-4703-986C-BFDE72FB556E}"/>
              </a:ext>
            </a:extLst>
          </p:cNvPr>
          <p:cNvPicPr>
            <a:picLocks noChangeAspect="1"/>
          </p:cNvPicPr>
          <p:nvPr/>
        </p:nvPicPr>
        <p:blipFill>
          <a:blip r:embed="rId4" cstate="print"/>
          <a:srcRect/>
          <a:stretch>
            <a:fillRect/>
          </a:stretch>
        </p:blipFill>
        <p:spPr bwMode="auto">
          <a:xfrm>
            <a:off x="1828800" y="1139870"/>
            <a:ext cx="8968642" cy="5797119"/>
          </a:xfrm>
          <a:prstGeom prst="rect">
            <a:avLst/>
          </a:prstGeom>
          <a:noFill/>
        </p:spPr>
      </p:pic>
    </p:spTree>
    <p:extLst>
      <p:ext uri="{BB962C8B-B14F-4D97-AF65-F5344CB8AC3E}">
        <p14:creationId xmlns:p14="http://schemas.microsoft.com/office/powerpoint/2010/main" val="1998880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Oxygen transfer limitations</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Google Shape;260;p2">
            <a:extLst>
              <a:ext uri="{FF2B5EF4-FFF2-40B4-BE49-F238E27FC236}">
                <a16:creationId xmlns:a16="http://schemas.microsoft.com/office/drawing/2014/main" id="{44C171FB-D3AC-48EB-9838-D7CA01CBEC7D}"/>
              </a:ext>
            </a:extLst>
          </p:cNvPr>
          <p:cNvSpPr/>
          <p:nvPr/>
        </p:nvSpPr>
        <p:spPr>
          <a:xfrm>
            <a:off x="589121" y="1388461"/>
            <a:ext cx="11149462" cy="5410672"/>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ea typeface="Times New Roman" panose="02020603050405020304" pitchFamily="18" charset="0"/>
                <a:cs typeface="Times New Roman" panose="02020603050405020304" pitchFamily="18" charset="0"/>
              </a:rPr>
              <a:t>Poor/negligible oxygen transfer when using conventional aeration (fine/coarse bubble diffusers); even lower performance when introducing oxygen in process water; aeration can represent up to 75% of the total operational cost</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ea typeface="Times New Roman" panose="02020603050405020304" pitchFamily="18" charset="0"/>
                <a:cs typeface="Times New Roman" panose="02020603050405020304" pitchFamily="18" charset="0"/>
              </a:rPr>
              <a:t>Effects of MLSS on the oxygen transfer =  alpha factor (mass transfer ratio of process-water to clean-water).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Alpha factor exponentially decreased with MLSS concentration, even reaching certain MLSS at which negligible alpha factors are reported.</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oxygen transfer proportional to the SRT; the lower the SRT, the lower the oxygen transfer efficiency and the alpha factor.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Therefore, the design features of the HL-MBR concept (high MLSS concentration and low SRT) maximizes the oxygen transfer limitations inherent of conventional diffused aeration systems. </a:t>
            </a:r>
            <a:endParaRPr lang="en-US" sz="2400" dirty="0"/>
          </a:p>
        </p:txBody>
      </p:sp>
    </p:spTree>
    <p:extLst>
      <p:ext uri="{BB962C8B-B14F-4D97-AF65-F5344CB8AC3E}">
        <p14:creationId xmlns:p14="http://schemas.microsoft.com/office/powerpoint/2010/main" val="1774726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Oxygen transfer limitations</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2" name="Picture 1">
            <a:extLst>
              <a:ext uri="{FF2B5EF4-FFF2-40B4-BE49-F238E27FC236}">
                <a16:creationId xmlns:a16="http://schemas.microsoft.com/office/drawing/2014/main" id="{77C7CED3-82FA-4F34-8EDC-EFC3818AC3C8}"/>
              </a:ext>
            </a:extLst>
          </p:cNvPr>
          <p:cNvPicPr>
            <a:picLocks noChangeAspect="1"/>
          </p:cNvPicPr>
          <p:nvPr/>
        </p:nvPicPr>
        <p:blipFill>
          <a:blip r:embed="rId4"/>
          <a:stretch>
            <a:fillRect/>
          </a:stretch>
        </p:blipFill>
        <p:spPr>
          <a:xfrm>
            <a:off x="1991995" y="1139870"/>
            <a:ext cx="7964170" cy="5429389"/>
          </a:xfrm>
          <a:prstGeom prst="rect">
            <a:avLst/>
          </a:prstGeom>
        </p:spPr>
      </p:pic>
      <p:sp>
        <p:nvSpPr>
          <p:cNvPr id="3" name="Rectangle 2">
            <a:extLst>
              <a:ext uri="{FF2B5EF4-FFF2-40B4-BE49-F238E27FC236}">
                <a16:creationId xmlns:a16="http://schemas.microsoft.com/office/drawing/2014/main" id="{22CF8A26-F40D-4B6D-9D32-42C8810B28FC}"/>
              </a:ext>
            </a:extLst>
          </p:cNvPr>
          <p:cNvSpPr/>
          <p:nvPr/>
        </p:nvSpPr>
        <p:spPr>
          <a:xfrm>
            <a:off x="278896" y="6528523"/>
            <a:ext cx="11815446" cy="307777"/>
          </a:xfrm>
          <a:prstGeom prst="rect">
            <a:avLst/>
          </a:prstGeom>
        </p:spPr>
        <p:txBody>
          <a:bodyPr wrap="square">
            <a:spAutoFit/>
          </a:bodyPr>
          <a:lstStyle/>
          <a:p>
            <a:r>
              <a:rPr lang="en-US" dirty="0"/>
              <a:t>Figure 2.13 © IWA Publishing 2018. Aeration, Mixing, and Energy: Bubbles and Sparks; Editor: Diego Rosso; doi:10.2166/9781780407845_0031</a:t>
            </a:r>
          </a:p>
        </p:txBody>
      </p:sp>
    </p:spTree>
    <p:extLst>
      <p:ext uri="{BB962C8B-B14F-4D97-AF65-F5344CB8AC3E}">
        <p14:creationId xmlns:p14="http://schemas.microsoft.com/office/powerpoint/2010/main" val="867827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Oxygen transfer limitations</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0" name="Picture 9">
            <a:extLst>
              <a:ext uri="{FF2B5EF4-FFF2-40B4-BE49-F238E27FC236}">
                <a16:creationId xmlns:a16="http://schemas.microsoft.com/office/drawing/2014/main" id="{199A09AB-F8BD-4703-986C-BFDE72FB556E}"/>
              </a:ext>
            </a:extLst>
          </p:cNvPr>
          <p:cNvPicPr>
            <a:picLocks noChangeAspect="1"/>
          </p:cNvPicPr>
          <p:nvPr/>
        </p:nvPicPr>
        <p:blipFill>
          <a:blip r:embed="rId4" cstate="print"/>
          <a:srcRect/>
          <a:stretch>
            <a:fillRect/>
          </a:stretch>
        </p:blipFill>
        <p:spPr bwMode="auto">
          <a:xfrm>
            <a:off x="1828800" y="1139870"/>
            <a:ext cx="8968642" cy="5797119"/>
          </a:xfrm>
          <a:prstGeom prst="rect">
            <a:avLst/>
          </a:prstGeom>
          <a:noFill/>
        </p:spPr>
      </p:pic>
    </p:spTree>
    <p:extLst>
      <p:ext uri="{BB962C8B-B14F-4D97-AF65-F5344CB8AC3E}">
        <p14:creationId xmlns:p14="http://schemas.microsoft.com/office/powerpoint/2010/main" val="884671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Alternatives technologies</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Google Shape;260;p2">
            <a:extLst>
              <a:ext uri="{FF2B5EF4-FFF2-40B4-BE49-F238E27FC236}">
                <a16:creationId xmlns:a16="http://schemas.microsoft.com/office/drawing/2014/main" id="{44C171FB-D3AC-48EB-9838-D7CA01CBEC7D}"/>
              </a:ext>
            </a:extLst>
          </p:cNvPr>
          <p:cNvSpPr/>
          <p:nvPr/>
        </p:nvSpPr>
        <p:spPr>
          <a:xfrm>
            <a:off x="589121" y="1388461"/>
            <a:ext cx="11149462" cy="4524275"/>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Non-conventional aeration technologies proposed to enhance the oxygen transfer process: a) Deep-shaft (U-Tube contactor or vertical shaft); b) High purity oxygen (HPO) aeration system; and c) Supersaturated oxygen aeration systems</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Systems rely on increasing the amount of DO in the liquid phase by increased the partial pressure of oxygen in the gas phase.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Disadvantages include high capital, operation, and maintenance costs.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Supersaturated oxygen aeration systems work with HPO and at high-pressure conditions achieving higher OTRs.</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two most relevant supersaturated oxygen aeration technologies include the </a:t>
            </a:r>
            <a:r>
              <a:rPr lang="en-GB" sz="2400" b="1" dirty="0">
                <a:latin typeface="Times New Roman" panose="02020603050405020304" pitchFamily="18" charset="0"/>
                <a:cs typeface="Times New Roman" panose="02020603050405020304" pitchFamily="18" charset="0"/>
              </a:rPr>
              <a:t>supersaturated dissolved oxygen (SDOX) system </a:t>
            </a:r>
            <a:r>
              <a:rPr lang="en-GB" sz="2400" dirty="0">
                <a:latin typeface="Times New Roman" panose="02020603050405020304" pitchFamily="18" charset="0"/>
                <a:cs typeface="Times New Roman" panose="02020603050405020304" pitchFamily="18" charset="0"/>
              </a:rPr>
              <a:t>and the </a:t>
            </a:r>
            <a:r>
              <a:rPr lang="en-GB" sz="2400" b="1" dirty="0" err="1">
                <a:latin typeface="Times New Roman" panose="02020603050405020304" pitchFamily="18" charset="0"/>
                <a:cs typeface="Times New Roman" panose="02020603050405020304" pitchFamily="18" charset="0"/>
              </a:rPr>
              <a:t>Speece</a:t>
            </a:r>
            <a:r>
              <a:rPr lang="en-GB" sz="2400" b="1" dirty="0">
                <a:latin typeface="Times New Roman" panose="02020603050405020304" pitchFamily="18" charset="0"/>
                <a:cs typeface="Times New Roman" panose="02020603050405020304" pitchFamily="18" charset="0"/>
              </a:rPr>
              <a:t> cone technology</a:t>
            </a:r>
            <a:r>
              <a:rPr lang="en-GB" sz="24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1474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SDOX System</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Google Shape;260;p2">
            <a:extLst>
              <a:ext uri="{FF2B5EF4-FFF2-40B4-BE49-F238E27FC236}">
                <a16:creationId xmlns:a16="http://schemas.microsoft.com/office/drawing/2014/main" id="{44C171FB-D3AC-48EB-9838-D7CA01CBEC7D}"/>
              </a:ext>
            </a:extLst>
          </p:cNvPr>
          <p:cNvSpPr/>
          <p:nvPr/>
        </p:nvSpPr>
        <p:spPr>
          <a:xfrm>
            <a:off x="406240" y="1178422"/>
            <a:ext cx="7081465" cy="3637879"/>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Novel alternative developed by </a:t>
            </a:r>
            <a:r>
              <a:rPr lang="en-GB" sz="2400" dirty="0" err="1">
                <a:latin typeface="Times New Roman" panose="02020603050405020304" pitchFamily="18" charset="0"/>
                <a:cs typeface="Times New Roman" panose="02020603050405020304" pitchFamily="18" charset="0"/>
              </a:rPr>
              <a:t>BlueInGreen</a:t>
            </a:r>
            <a:r>
              <a:rPr lang="en-GB" sz="2400" dirty="0">
                <a:latin typeface="Times New Roman" panose="02020603050405020304" pitchFamily="18" charset="0"/>
                <a:cs typeface="Times New Roman" panose="02020603050405020304" pitchFamily="18" charset="0"/>
              </a:rPr>
              <a:t>, LLC in USA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Pressurized chamber operated at high pressure conditions (800 kPa) connected to an HPO source.</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A stream of the solution to be oxygenated is recirculated through the pressurized chamber where it gets in contact with the HPO at the high-pressure conditions in the chamber</a:t>
            </a:r>
          </a:p>
        </p:txBody>
      </p:sp>
      <p:pic>
        <p:nvPicPr>
          <p:cNvPr id="10" name="Picture 9">
            <a:extLst>
              <a:ext uri="{FF2B5EF4-FFF2-40B4-BE49-F238E27FC236}">
                <a16:creationId xmlns:a16="http://schemas.microsoft.com/office/drawing/2014/main" id="{3CF45178-D22F-4360-8FED-21D8E4A4D81A}"/>
              </a:ext>
            </a:extLst>
          </p:cNvPr>
          <p:cNvPicPr>
            <a:picLocks noChangeAspect="1"/>
          </p:cNvPicPr>
          <p:nvPr/>
        </p:nvPicPr>
        <p:blipFill rotWithShape="1">
          <a:blip r:embed="rId4"/>
          <a:srcRect l="48425" b="20704"/>
          <a:stretch/>
        </p:blipFill>
        <p:spPr>
          <a:xfrm>
            <a:off x="7508758" y="1215618"/>
            <a:ext cx="4716016" cy="3695705"/>
          </a:xfrm>
          <a:prstGeom prst="rect">
            <a:avLst/>
          </a:prstGeom>
        </p:spPr>
      </p:pic>
      <p:sp>
        <p:nvSpPr>
          <p:cNvPr id="2" name="Rectangle 1">
            <a:extLst>
              <a:ext uri="{FF2B5EF4-FFF2-40B4-BE49-F238E27FC236}">
                <a16:creationId xmlns:a16="http://schemas.microsoft.com/office/drawing/2014/main" id="{7A1E84CD-F1B1-404A-AB54-60A5E776730D}"/>
              </a:ext>
            </a:extLst>
          </p:cNvPr>
          <p:cNvSpPr/>
          <p:nvPr/>
        </p:nvSpPr>
        <p:spPr>
          <a:xfrm>
            <a:off x="406240" y="4753417"/>
            <a:ext cx="11165999" cy="1826462"/>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 The influent streams enters at the top of the pressurized chamber where a large gas-liquid interface is created between the liquid and pure oxygen.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Under pressure, the oxygen is quickly and efficiently dissolved into the solution. </a:t>
            </a:r>
          </a:p>
          <a:p>
            <a:pPr marL="342900" lvl="1" indent="-342900">
              <a:lnSpc>
                <a:spcPct val="120000"/>
              </a:lnSpc>
              <a:buClr>
                <a:srgbClr val="ED7D31"/>
              </a:buClr>
              <a:buSzPts val="2400"/>
              <a:buFont typeface="Noto Sans Symbols"/>
              <a:buChar char="■"/>
            </a:pPr>
            <a:endParaRPr lang="en-GB"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5332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0" name="Google Shape;260;p2"/>
          <p:cNvSpPr/>
          <p:nvPr/>
        </p:nvSpPr>
        <p:spPr>
          <a:xfrm>
            <a:off x="1564845" y="2110033"/>
            <a:ext cx="6821599" cy="3999003"/>
          </a:xfrm>
          <a:prstGeom prst="rect">
            <a:avLst/>
          </a:prstGeom>
          <a:noFill/>
          <a:ln>
            <a:noFill/>
          </a:ln>
        </p:spPr>
        <p:txBody>
          <a:bodyPr spcFirstLastPara="1" wrap="square" lIns="91425" tIns="45700" rIns="91425" bIns="45700" anchor="t" anchorCtr="0">
            <a:spAutoFit/>
          </a:bodyPr>
          <a:lstStyle/>
          <a:p>
            <a:pPr marL="342900" marR="0" lvl="1" indent="-342900" algn="l" rtl="0">
              <a:lnSpc>
                <a:spcPct val="120000"/>
              </a:lnSpc>
              <a:spcBef>
                <a:spcPts val="0"/>
              </a:spcBef>
              <a:spcAft>
                <a:spcPts val="0"/>
              </a:spcAft>
              <a:buClr>
                <a:srgbClr val="ED7D31"/>
              </a:buClr>
              <a:buSzPts val="2400"/>
              <a:buFont typeface="Noto Sans Symbols"/>
              <a:buChar char="■"/>
            </a:pPr>
            <a:r>
              <a:rPr lang="en-GB" sz="2400" b="0" i="0" u="none" strike="noStrike" cap="none" dirty="0">
                <a:solidFill>
                  <a:srgbClr val="000000"/>
                </a:solidFill>
                <a:latin typeface="Arial"/>
                <a:ea typeface="Arial"/>
                <a:cs typeface="Arial"/>
                <a:sym typeface="Arial"/>
              </a:rPr>
              <a:t>Introduction</a:t>
            </a:r>
            <a:endParaRPr dirty="0"/>
          </a:p>
          <a:p>
            <a:pPr marL="342900" lvl="1" indent="-342900">
              <a:lnSpc>
                <a:spcPct val="120000"/>
              </a:lnSpc>
              <a:buClr>
                <a:srgbClr val="ED7D31"/>
              </a:buClr>
              <a:buSzPts val="2400"/>
              <a:buFont typeface="Noto Sans Symbols"/>
              <a:buChar char="■"/>
            </a:pPr>
            <a:r>
              <a:rPr lang="en-GB" sz="2400" dirty="0"/>
              <a:t>High-loaded MBR</a:t>
            </a:r>
            <a:endParaRPr sz="2400" dirty="0"/>
          </a:p>
          <a:p>
            <a:pPr marL="342900" lvl="1" indent="-342900">
              <a:lnSpc>
                <a:spcPct val="120000"/>
              </a:lnSpc>
              <a:buClr>
                <a:srgbClr val="ED7D31"/>
              </a:buClr>
              <a:buSzPts val="2400"/>
              <a:buFont typeface="Noto Sans Symbols"/>
              <a:buChar char="■"/>
            </a:pPr>
            <a:r>
              <a:rPr lang="en-GB" sz="2400" dirty="0"/>
              <a:t>Oxygen transfer limitations</a:t>
            </a:r>
            <a:endParaRPr sz="2400" dirty="0"/>
          </a:p>
          <a:p>
            <a:pPr marL="342900" lvl="1" indent="-342900">
              <a:lnSpc>
                <a:spcPct val="120000"/>
              </a:lnSpc>
              <a:buClr>
                <a:srgbClr val="ED7D31"/>
              </a:buClr>
              <a:buSzPts val="2400"/>
              <a:buFont typeface="Noto Sans Symbols"/>
              <a:buChar char="■"/>
            </a:pPr>
            <a:r>
              <a:rPr lang="en-GB" sz="2400" dirty="0"/>
              <a:t>Alternatives technologies for oxygen transfer</a:t>
            </a:r>
            <a:endParaRPr sz="2400" dirty="0"/>
          </a:p>
          <a:p>
            <a:pPr marL="342900" lvl="1" indent="-342900">
              <a:lnSpc>
                <a:spcPct val="120000"/>
              </a:lnSpc>
              <a:buClr>
                <a:srgbClr val="ED7D31"/>
              </a:buClr>
              <a:buSzPts val="2400"/>
              <a:buFont typeface="Noto Sans Symbols"/>
              <a:buChar char="■"/>
            </a:pPr>
            <a:r>
              <a:rPr lang="en-GB" sz="2400" dirty="0"/>
              <a:t>SDOX system	</a:t>
            </a:r>
            <a:endParaRPr sz="2400" dirty="0"/>
          </a:p>
          <a:p>
            <a:pPr marL="342900" lvl="1" indent="-342900">
              <a:lnSpc>
                <a:spcPct val="120000"/>
              </a:lnSpc>
              <a:buClr>
                <a:srgbClr val="ED7D31"/>
              </a:buClr>
              <a:buSzPts val="2400"/>
              <a:buFont typeface="Noto Sans Symbols"/>
              <a:buChar char="■"/>
            </a:pPr>
            <a:r>
              <a:rPr lang="en-US" sz="2400" dirty="0" err="1"/>
              <a:t>Speece</a:t>
            </a:r>
            <a:r>
              <a:rPr lang="en-US" sz="2400" dirty="0"/>
              <a:t> cone system</a:t>
            </a:r>
          </a:p>
          <a:p>
            <a:pPr marL="342900" lvl="1" indent="-342900">
              <a:lnSpc>
                <a:spcPct val="120000"/>
              </a:lnSpc>
              <a:buClr>
                <a:srgbClr val="ED7D31"/>
              </a:buClr>
              <a:buSzPts val="2400"/>
              <a:buFont typeface="Noto Sans Symbols"/>
              <a:buChar char="■"/>
            </a:pPr>
            <a:r>
              <a:rPr lang="en-GB" sz="2400" dirty="0"/>
              <a:t>S</a:t>
            </a:r>
            <a:r>
              <a:rPr lang="en-US" sz="2400" dirty="0"/>
              <a:t>DOX application</a:t>
            </a:r>
          </a:p>
          <a:p>
            <a:pPr marL="342900" lvl="1" indent="-342900">
              <a:lnSpc>
                <a:spcPct val="120000"/>
              </a:lnSpc>
              <a:buClr>
                <a:srgbClr val="ED7D31"/>
              </a:buClr>
              <a:buSzPts val="2400"/>
              <a:buFont typeface="Noto Sans Symbols"/>
              <a:buChar char="■"/>
            </a:pPr>
            <a:r>
              <a:rPr lang="en-GB" sz="2400" dirty="0"/>
              <a:t>S</a:t>
            </a:r>
            <a:r>
              <a:rPr lang="en-US" sz="2400" dirty="0" err="1"/>
              <a:t>peece</a:t>
            </a:r>
            <a:r>
              <a:rPr lang="en-US" sz="2400" dirty="0"/>
              <a:t> cone application</a:t>
            </a:r>
          </a:p>
          <a:p>
            <a:pPr marL="342900" marR="0" lvl="1" indent="-342900" algn="l" rtl="0">
              <a:lnSpc>
                <a:spcPct val="120000"/>
              </a:lnSpc>
              <a:spcBef>
                <a:spcPts val="800"/>
              </a:spcBef>
              <a:spcAft>
                <a:spcPts val="0"/>
              </a:spcAft>
              <a:buClr>
                <a:srgbClr val="ED7D31"/>
              </a:buClr>
              <a:buSzPts val="2400"/>
              <a:buFont typeface="Noto Sans Symbols"/>
              <a:buChar char="■"/>
            </a:pPr>
            <a:endParaRPr dirty="0"/>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Contents</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10" name="Google Shape;261;p2">
            <a:extLst>
              <a:ext uri="{FF2B5EF4-FFF2-40B4-BE49-F238E27FC236}">
                <a16:creationId xmlns:a16="http://schemas.microsoft.com/office/drawing/2014/main" id="{7B0A6014-9ED3-4E4B-B578-93ED6A9C4133}"/>
              </a:ext>
            </a:extLst>
          </p:cNvPr>
          <p:cNvSpPr txBox="1">
            <a:spLocks/>
          </p:cNvSpPr>
          <p:nvPr/>
        </p:nvSpPr>
        <p:spPr>
          <a:xfrm>
            <a:off x="589120" y="1313369"/>
            <a:ext cx="9570880" cy="522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323F50"/>
              </a:buClr>
              <a:buSzPts val="3600"/>
              <a:buFont typeface="Arial"/>
              <a:buNone/>
            </a:pPr>
            <a:r>
              <a:rPr lang="en-US" sz="3200" b="1" dirty="0">
                <a:solidFill>
                  <a:srgbClr val="323F50"/>
                </a:solidFill>
                <a:latin typeface="Arial"/>
                <a:ea typeface="Arial"/>
                <a:cs typeface="Arial"/>
                <a:sym typeface="Arial"/>
              </a:rPr>
              <a:t>Latest Developments in MBR Systems</a:t>
            </a:r>
          </a:p>
        </p:txBody>
      </p:sp>
    </p:spTree>
    <p:extLst>
      <p:ext uri="{BB962C8B-B14F-4D97-AF65-F5344CB8AC3E}">
        <p14:creationId xmlns:p14="http://schemas.microsoft.com/office/powerpoint/2010/main" val="38224173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System</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87601" y="1444670"/>
            <a:ext cx="7274640" cy="3599255"/>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oxygen-supersaturated stream is returned back to the receiving basin through specially designed distribution pipes.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high pressure conditions exerted in the pressurized chamber allows reaching DO concentrations of up to 350 mg L-1, higher than other technologies.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OTEs higher than 95% have been reported for the SDOX system </a:t>
            </a:r>
          </a:p>
        </p:txBody>
      </p:sp>
      <p:pic>
        <p:nvPicPr>
          <p:cNvPr id="10" name="Picture 9">
            <a:extLst>
              <a:ext uri="{FF2B5EF4-FFF2-40B4-BE49-F238E27FC236}">
                <a16:creationId xmlns:a16="http://schemas.microsoft.com/office/drawing/2014/main" id="{7C896721-BD4B-4B09-BE26-53AF18E97B16}"/>
              </a:ext>
            </a:extLst>
          </p:cNvPr>
          <p:cNvPicPr>
            <a:picLocks noChangeAspect="1"/>
          </p:cNvPicPr>
          <p:nvPr/>
        </p:nvPicPr>
        <p:blipFill rotWithShape="1">
          <a:blip r:embed="rId4"/>
          <a:srcRect l="48425" b="20704"/>
          <a:stretch/>
        </p:blipFill>
        <p:spPr>
          <a:xfrm>
            <a:off x="7508758" y="1215618"/>
            <a:ext cx="4716016" cy="3695705"/>
          </a:xfrm>
          <a:prstGeom prst="rect">
            <a:avLst/>
          </a:prstGeom>
        </p:spPr>
      </p:pic>
      <p:sp>
        <p:nvSpPr>
          <p:cNvPr id="3" name="Rectangle 2">
            <a:extLst>
              <a:ext uri="{FF2B5EF4-FFF2-40B4-BE49-F238E27FC236}">
                <a16:creationId xmlns:a16="http://schemas.microsoft.com/office/drawing/2014/main" id="{C35733C7-26D3-41F3-A3CC-76D8A2BBEB4D}"/>
              </a:ext>
            </a:extLst>
          </p:cNvPr>
          <p:cNvSpPr/>
          <p:nvPr/>
        </p:nvSpPr>
        <p:spPr>
          <a:xfrm>
            <a:off x="487601" y="5088236"/>
            <a:ext cx="11369119" cy="1383264"/>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SDOX technology has been mostly evaluated for introducing DO in the context of lake and river restoration; other application includes the odour control in municipal sewer systems.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897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System</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0" name="Picture 9" descr="C:\Users\hga\Desktop\2-TysonFoods-BlueInGreenInstallation-BiologicalTreatment-NutrientRemoval.jpg">
            <a:extLst>
              <a:ext uri="{FF2B5EF4-FFF2-40B4-BE49-F238E27FC236}">
                <a16:creationId xmlns:a16="http://schemas.microsoft.com/office/drawing/2014/main" id="{56CD0A91-759D-40B4-BF30-CAB8F4794E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7279" y="1178422"/>
            <a:ext cx="4141341" cy="5522859"/>
          </a:xfrm>
          <a:prstGeom prst="rect">
            <a:avLst/>
          </a:prstGeom>
          <a:noFill/>
          <a:ln>
            <a:noFill/>
          </a:ln>
        </p:spPr>
      </p:pic>
      <p:pic>
        <p:nvPicPr>
          <p:cNvPr id="2050" name="Picture 2" descr="DualSDOX600-Picture-InsetDiagram">
            <a:extLst>
              <a:ext uri="{FF2B5EF4-FFF2-40B4-BE49-F238E27FC236}">
                <a16:creationId xmlns:a16="http://schemas.microsoft.com/office/drawing/2014/main" id="{2DAB8BA5-C382-42EC-B66C-83DBCAFEF8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3735" y="1941375"/>
            <a:ext cx="572770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8466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System</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87601" y="1444670"/>
            <a:ext cx="6696856" cy="3599255"/>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Developed by </a:t>
            </a:r>
            <a:r>
              <a:rPr lang="en-GB" sz="2400" dirty="0" err="1">
                <a:latin typeface="Times New Roman" panose="02020603050405020304" pitchFamily="18" charset="0"/>
                <a:cs typeface="Times New Roman" panose="02020603050405020304" pitchFamily="18" charset="0"/>
              </a:rPr>
              <a:t>Dr.</a:t>
            </a:r>
            <a:r>
              <a:rPr lang="en-GB" sz="2400" dirty="0">
                <a:latin typeface="Times New Roman" panose="02020603050405020304" pitchFamily="18" charset="0"/>
                <a:cs typeface="Times New Roman" panose="02020603050405020304" pitchFamily="18" charset="0"/>
              </a:rPr>
              <a:t> Richard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in 1971.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Down flow conical bubble contact chamber connected to a HPO source.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A stream of the solution to be oxygenated is introduced on the top of the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cone chamber at a given flowrate and at a moderate pressure; an HPO flow is simultaneously introduced at the top of the cone. </a:t>
            </a:r>
          </a:p>
        </p:txBody>
      </p:sp>
      <p:pic>
        <p:nvPicPr>
          <p:cNvPr id="10" name="Picture 9">
            <a:extLst>
              <a:ext uri="{FF2B5EF4-FFF2-40B4-BE49-F238E27FC236}">
                <a16:creationId xmlns:a16="http://schemas.microsoft.com/office/drawing/2014/main" id="{DBE08862-37FE-4505-AB4B-5CA947667CC7}"/>
              </a:ext>
            </a:extLst>
          </p:cNvPr>
          <p:cNvPicPr>
            <a:picLocks noChangeAspect="1"/>
          </p:cNvPicPr>
          <p:nvPr/>
        </p:nvPicPr>
        <p:blipFill rotWithShape="1">
          <a:blip r:embed="rId4"/>
          <a:srcRect r="50000" b="20704"/>
          <a:stretch/>
        </p:blipFill>
        <p:spPr>
          <a:xfrm>
            <a:off x="7184456" y="1289505"/>
            <a:ext cx="4572000" cy="3695705"/>
          </a:xfrm>
          <a:prstGeom prst="rect">
            <a:avLst/>
          </a:prstGeom>
        </p:spPr>
      </p:pic>
      <p:sp>
        <p:nvSpPr>
          <p:cNvPr id="3" name="Rectangle 2">
            <a:extLst>
              <a:ext uri="{FF2B5EF4-FFF2-40B4-BE49-F238E27FC236}">
                <a16:creationId xmlns:a16="http://schemas.microsoft.com/office/drawing/2014/main" id="{FBFFC915-69FD-4031-8012-327038C9C190}"/>
              </a:ext>
            </a:extLst>
          </p:cNvPr>
          <p:cNvSpPr/>
          <p:nvPr/>
        </p:nvSpPr>
        <p:spPr>
          <a:xfrm>
            <a:off x="487600" y="5033764"/>
            <a:ext cx="11216799" cy="940066"/>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oxygen-rich supersaturated solution is then returned back into the receiving basin through submerged diffusers. </a:t>
            </a:r>
          </a:p>
        </p:txBody>
      </p:sp>
    </p:spTree>
    <p:extLst>
      <p:ext uri="{BB962C8B-B14F-4D97-AF65-F5344CB8AC3E}">
        <p14:creationId xmlns:p14="http://schemas.microsoft.com/office/powerpoint/2010/main" val="2930477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System</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87601" y="1444670"/>
            <a:ext cx="6573599" cy="4485652"/>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downward water velocity in the conical contact chamber should be high enough (higher than the gas buoyance of the gas) to push the oxygen bubbles down in the cone, but not too high to avoid the oxygen bubbles to escape the system undissolved.</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cone technology has been mostly applied for introducing DO aiming at lake and river restoration. Other applications include sulphide oxidation and sewer odour control. </a:t>
            </a:r>
          </a:p>
        </p:txBody>
      </p:sp>
      <p:pic>
        <p:nvPicPr>
          <p:cNvPr id="10" name="Picture 9">
            <a:extLst>
              <a:ext uri="{FF2B5EF4-FFF2-40B4-BE49-F238E27FC236}">
                <a16:creationId xmlns:a16="http://schemas.microsoft.com/office/drawing/2014/main" id="{ED8D3ECA-EA9C-4347-A642-5E3CF92A5965}"/>
              </a:ext>
            </a:extLst>
          </p:cNvPr>
          <p:cNvPicPr>
            <a:picLocks noChangeAspect="1"/>
          </p:cNvPicPr>
          <p:nvPr/>
        </p:nvPicPr>
        <p:blipFill rotWithShape="1">
          <a:blip r:embed="rId4"/>
          <a:srcRect r="50000" b="20704"/>
          <a:stretch/>
        </p:blipFill>
        <p:spPr>
          <a:xfrm>
            <a:off x="7184456" y="1289505"/>
            <a:ext cx="4572000" cy="3695705"/>
          </a:xfrm>
          <a:prstGeom prst="rect">
            <a:avLst/>
          </a:prstGeom>
        </p:spPr>
      </p:pic>
    </p:spTree>
    <p:extLst>
      <p:ext uri="{BB962C8B-B14F-4D97-AF65-F5344CB8AC3E}">
        <p14:creationId xmlns:p14="http://schemas.microsoft.com/office/powerpoint/2010/main" val="10590822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System</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2" name="Picture 11" descr="C:\Users\hga\Desktop\eco 2.jpg">
            <a:extLst>
              <a:ext uri="{FF2B5EF4-FFF2-40B4-BE49-F238E27FC236}">
                <a16:creationId xmlns:a16="http://schemas.microsoft.com/office/drawing/2014/main" id="{8089C395-3B62-46C5-B918-AFD848F4CAD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7444" y="1333207"/>
            <a:ext cx="7092315" cy="5320415"/>
          </a:xfrm>
          <a:prstGeom prst="rect">
            <a:avLst/>
          </a:prstGeom>
          <a:noFill/>
          <a:ln>
            <a:noFill/>
          </a:ln>
        </p:spPr>
      </p:pic>
    </p:spTree>
    <p:extLst>
      <p:ext uri="{BB962C8B-B14F-4D97-AF65-F5344CB8AC3E}">
        <p14:creationId xmlns:p14="http://schemas.microsoft.com/office/powerpoint/2010/main" val="11297162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Alternatives technologies</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87600" y="1444670"/>
            <a:ext cx="10810399" cy="4928850"/>
          </a:xfrm>
          <a:prstGeom prst="rect">
            <a:avLst/>
          </a:prstGeom>
        </p:spPr>
        <p:txBody>
          <a:bodyPr wrap="square">
            <a:spAutoFit/>
          </a:bodyPr>
          <a:lstStyle/>
          <a:p>
            <a:pPr lvl="1">
              <a:lnSpc>
                <a:spcPct val="120000"/>
              </a:lnSpc>
              <a:buClr>
                <a:srgbClr val="ED7D31"/>
              </a:buClr>
              <a:buSzPts val="2400"/>
            </a:pPr>
            <a:r>
              <a:rPr lang="en-GB" sz="2400" dirty="0">
                <a:latin typeface="Times New Roman" panose="02020603050405020304" pitchFamily="18" charset="0"/>
                <a:cs typeface="Times New Roman" panose="02020603050405020304" pitchFamily="18" charset="0"/>
              </a:rPr>
              <a:t>Supersaturated oxygen aeration systems show several advantages:</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Lower operational cost considering both their simple operation and maintenance needs, as well as their excellent reported OTE values of above 95%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Not affected by the submergence of the system.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Systems are fully movable/portable ideally for coupling with movable/portable wastewater treatment systems.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Very simple and easy to up-scale, so a big advantage for retrofitting wastewater treatment systems.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If the supersaturated oxygen aeration technologies can effectively and efficiently supply DO into high MLSS concentrations, the limitations imposed by conventional diffused aeration for working at high MLSS concentrations may be uncapped.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4563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57120" y="1387643"/>
            <a:ext cx="10810399" cy="2712859"/>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 oxygen transfer performance of the SDOX system at the high MLSS concentration range (4 to 40 g L-1) in the context of the HL-MBR concept was evaluated by Kim et al. (2020).  The authors evaluated the oxygen mass transfer rate coefficient (</a:t>
            </a:r>
            <a:r>
              <a:rPr lang="en-GB" sz="2400" dirty="0" err="1">
                <a:latin typeface="Times New Roman" panose="02020603050405020304" pitchFamily="18" charset="0"/>
                <a:cs typeface="Times New Roman" panose="02020603050405020304" pitchFamily="18" charset="0"/>
              </a:rPr>
              <a:t>KLa</a:t>
            </a:r>
            <a:r>
              <a:rPr lang="en-GB" sz="2400" dirty="0">
                <a:latin typeface="Times New Roman" panose="02020603050405020304" pitchFamily="18" charset="0"/>
                <a:cs typeface="Times New Roman" panose="02020603050405020304" pitchFamily="18" charset="0"/>
              </a:rPr>
              <a:t>), the standard oxygen transfer rate (SOTR), the SOTE and the alpha factors.  Moreover, the energy requirement of the SDOX system as a function of the MLSS concentrations were also discussed.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06209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0" name="그림 1163">
            <a:extLst>
              <a:ext uri="{FF2B5EF4-FFF2-40B4-BE49-F238E27FC236}">
                <a16:creationId xmlns:a16="http://schemas.microsoft.com/office/drawing/2014/main" id="{54A30C18-8E43-4AF0-8574-D935DF52B3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574" y="1581688"/>
            <a:ext cx="11097865" cy="4802798"/>
          </a:xfrm>
          <a:prstGeom prst="rect">
            <a:avLst/>
          </a:prstGeom>
          <a:noFill/>
        </p:spPr>
      </p:pic>
    </p:spTree>
    <p:extLst>
      <p:ext uri="{BB962C8B-B14F-4D97-AF65-F5344CB8AC3E}">
        <p14:creationId xmlns:p14="http://schemas.microsoft.com/office/powerpoint/2010/main" val="15831077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1" name="Picture 10" descr="E:\Google Drive\UNESCO-IHE\Publications\2020-01-15 Chapter MBR\10.jpg">
            <a:extLst>
              <a:ext uri="{FF2B5EF4-FFF2-40B4-BE49-F238E27FC236}">
                <a16:creationId xmlns:a16="http://schemas.microsoft.com/office/drawing/2014/main" id="{B7C514B2-04DC-4F58-A31C-AF3223F534D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2377" y="1313542"/>
            <a:ext cx="7807246" cy="5182918"/>
          </a:xfrm>
          <a:prstGeom prst="rect">
            <a:avLst/>
          </a:prstGeom>
          <a:noFill/>
          <a:ln>
            <a:noFill/>
          </a:ln>
        </p:spPr>
      </p:pic>
    </p:spTree>
    <p:extLst>
      <p:ext uri="{BB962C8B-B14F-4D97-AF65-F5344CB8AC3E}">
        <p14:creationId xmlns:p14="http://schemas.microsoft.com/office/powerpoint/2010/main" val="26601611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1" name="Picture 10">
            <a:extLst>
              <a:ext uri="{FF2B5EF4-FFF2-40B4-BE49-F238E27FC236}">
                <a16:creationId xmlns:a16="http://schemas.microsoft.com/office/drawing/2014/main" id="{594F2FAD-65C3-4F0D-8A69-724261712C43}"/>
              </a:ext>
            </a:extLst>
          </p:cNvPr>
          <p:cNvPicPr>
            <a:picLocks noChangeAspect="1"/>
          </p:cNvPicPr>
          <p:nvPr/>
        </p:nvPicPr>
        <p:blipFill>
          <a:blip r:embed="rId4"/>
          <a:stretch>
            <a:fillRect/>
          </a:stretch>
        </p:blipFill>
        <p:spPr>
          <a:xfrm>
            <a:off x="1296322" y="1332709"/>
            <a:ext cx="9599356" cy="5407859"/>
          </a:xfrm>
          <a:prstGeom prst="rect">
            <a:avLst/>
          </a:prstGeom>
        </p:spPr>
      </p:pic>
    </p:spTree>
    <p:extLst>
      <p:ext uri="{BB962C8B-B14F-4D97-AF65-F5344CB8AC3E}">
        <p14:creationId xmlns:p14="http://schemas.microsoft.com/office/powerpoint/2010/main" val="1279361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grpSp>
        <p:nvGrpSpPr>
          <p:cNvPr id="11" name="Group 13">
            <a:extLst>
              <a:ext uri="{FF2B5EF4-FFF2-40B4-BE49-F238E27FC236}">
                <a16:creationId xmlns:a16="http://schemas.microsoft.com/office/drawing/2014/main" id="{57B34F08-4E6F-41A7-A424-6917DF1BB612}"/>
              </a:ext>
            </a:extLst>
          </p:cNvPr>
          <p:cNvGrpSpPr>
            <a:grpSpLocks/>
          </p:cNvGrpSpPr>
          <p:nvPr/>
        </p:nvGrpSpPr>
        <p:grpSpPr bwMode="auto">
          <a:xfrm>
            <a:off x="1381760" y="1674374"/>
            <a:ext cx="8686800" cy="4710112"/>
            <a:chOff x="226" y="822"/>
            <a:chExt cx="5330" cy="2933"/>
          </a:xfrm>
        </p:grpSpPr>
        <p:sp>
          <p:nvSpPr>
            <p:cNvPr id="12" name="Rectangle 14">
              <a:extLst>
                <a:ext uri="{FF2B5EF4-FFF2-40B4-BE49-F238E27FC236}">
                  <a16:creationId xmlns:a16="http://schemas.microsoft.com/office/drawing/2014/main" id="{EA97E515-F455-4DFA-988E-A9E73746CFE2}"/>
                </a:ext>
              </a:extLst>
            </p:cNvPr>
            <p:cNvSpPr>
              <a:spLocks noChangeArrowheads="1"/>
            </p:cNvSpPr>
            <p:nvPr/>
          </p:nvSpPr>
          <p:spPr bwMode="auto">
            <a:xfrm>
              <a:off x="1498" y="1845"/>
              <a:ext cx="571" cy="280"/>
            </a:xfrm>
            <a:prstGeom prst="rect">
              <a:avLst/>
            </a:prstGeom>
            <a:noFill/>
            <a:ln w="9525">
              <a:noFill/>
              <a:miter lim="800000"/>
              <a:headEnd/>
              <a:tailEnd/>
            </a:ln>
          </p:spPr>
          <p:txBody>
            <a:bodyPr/>
            <a:lstStyle/>
            <a:p>
              <a:endParaRPr lang="en-GB"/>
            </a:p>
          </p:txBody>
        </p:sp>
        <p:sp>
          <p:nvSpPr>
            <p:cNvPr id="13" name="Rectangle 15">
              <a:extLst>
                <a:ext uri="{FF2B5EF4-FFF2-40B4-BE49-F238E27FC236}">
                  <a16:creationId xmlns:a16="http://schemas.microsoft.com/office/drawing/2014/main" id="{8323EEE9-9C59-44B5-AE2E-B7FFF4AB1569}"/>
                </a:ext>
              </a:extLst>
            </p:cNvPr>
            <p:cNvSpPr>
              <a:spLocks noChangeArrowheads="1"/>
            </p:cNvSpPr>
            <p:nvPr/>
          </p:nvSpPr>
          <p:spPr bwMode="auto">
            <a:xfrm>
              <a:off x="1175" y="1816"/>
              <a:ext cx="339" cy="133"/>
            </a:xfrm>
            <a:prstGeom prst="rect">
              <a:avLst/>
            </a:prstGeom>
            <a:noFill/>
            <a:ln w="9525">
              <a:noFill/>
              <a:miter lim="800000"/>
              <a:headEnd/>
              <a:tailEnd/>
            </a:ln>
          </p:spPr>
          <p:txBody>
            <a:bodyPr wrap="none" lIns="0" tIns="0" rIns="0" bIns="0">
              <a:spAutoFit/>
            </a:bodyPr>
            <a:lstStyle/>
            <a:p>
              <a:pPr algn="ctr" eaLnBrk="1" hangingPunct="1"/>
              <a:r>
                <a:rPr lang="en-US" sz="1400">
                  <a:solidFill>
                    <a:srgbClr val="000000"/>
                  </a:solidFill>
                </a:rPr>
                <a:t>Sludge</a:t>
              </a:r>
              <a:endParaRPr lang="en-US" sz="1400"/>
            </a:p>
          </p:txBody>
        </p:sp>
        <p:sp>
          <p:nvSpPr>
            <p:cNvPr id="14" name="Rectangle 16">
              <a:extLst>
                <a:ext uri="{FF2B5EF4-FFF2-40B4-BE49-F238E27FC236}">
                  <a16:creationId xmlns:a16="http://schemas.microsoft.com/office/drawing/2014/main" id="{F45B578F-22D8-4287-BDDE-36115A7F2607}"/>
                </a:ext>
              </a:extLst>
            </p:cNvPr>
            <p:cNvSpPr>
              <a:spLocks noChangeArrowheads="1"/>
            </p:cNvSpPr>
            <p:nvPr/>
          </p:nvSpPr>
          <p:spPr bwMode="auto">
            <a:xfrm>
              <a:off x="3824" y="1952"/>
              <a:ext cx="339" cy="132"/>
            </a:xfrm>
            <a:prstGeom prst="rect">
              <a:avLst/>
            </a:prstGeom>
            <a:noFill/>
            <a:ln w="9525">
              <a:noFill/>
              <a:miter lim="800000"/>
              <a:headEnd/>
              <a:tailEnd/>
            </a:ln>
          </p:spPr>
          <p:txBody>
            <a:bodyPr wrap="none" lIns="0" tIns="0" rIns="0" bIns="0">
              <a:spAutoFit/>
            </a:bodyPr>
            <a:lstStyle/>
            <a:p>
              <a:pPr algn="ctr" eaLnBrk="1" hangingPunct="1"/>
              <a:r>
                <a:rPr lang="en-US" sz="1400">
                  <a:solidFill>
                    <a:srgbClr val="000000"/>
                  </a:solidFill>
                </a:rPr>
                <a:t>Sludge</a:t>
              </a:r>
              <a:endParaRPr lang="en-US" sz="1400"/>
            </a:p>
          </p:txBody>
        </p:sp>
        <p:sp>
          <p:nvSpPr>
            <p:cNvPr id="15" name="Line 17">
              <a:extLst>
                <a:ext uri="{FF2B5EF4-FFF2-40B4-BE49-F238E27FC236}">
                  <a16:creationId xmlns:a16="http://schemas.microsoft.com/office/drawing/2014/main" id="{AB13CFC5-3D84-4543-9D7D-6E181DF20025}"/>
                </a:ext>
              </a:extLst>
            </p:cNvPr>
            <p:cNvSpPr>
              <a:spLocks noChangeShapeType="1"/>
            </p:cNvSpPr>
            <p:nvPr/>
          </p:nvSpPr>
          <p:spPr bwMode="auto">
            <a:xfrm>
              <a:off x="4444" y="1816"/>
              <a:ext cx="1" cy="272"/>
            </a:xfrm>
            <a:prstGeom prst="line">
              <a:avLst/>
            </a:prstGeom>
            <a:noFill/>
            <a:ln w="9525">
              <a:solidFill>
                <a:srgbClr val="000000"/>
              </a:solidFill>
              <a:round/>
              <a:headEnd/>
              <a:tailEnd/>
            </a:ln>
          </p:spPr>
          <p:txBody>
            <a:bodyPr/>
            <a:lstStyle/>
            <a:p>
              <a:endParaRPr lang="en-GB"/>
            </a:p>
          </p:txBody>
        </p:sp>
        <p:sp>
          <p:nvSpPr>
            <p:cNvPr id="16" name="Line 18">
              <a:extLst>
                <a:ext uri="{FF2B5EF4-FFF2-40B4-BE49-F238E27FC236}">
                  <a16:creationId xmlns:a16="http://schemas.microsoft.com/office/drawing/2014/main" id="{C796B6D2-44E1-454B-B92F-8C79A0937EFA}"/>
                </a:ext>
              </a:extLst>
            </p:cNvPr>
            <p:cNvSpPr>
              <a:spLocks noChangeShapeType="1"/>
            </p:cNvSpPr>
            <p:nvPr/>
          </p:nvSpPr>
          <p:spPr bwMode="auto">
            <a:xfrm flipH="1">
              <a:off x="1360" y="2098"/>
              <a:ext cx="3081" cy="12"/>
            </a:xfrm>
            <a:prstGeom prst="line">
              <a:avLst/>
            </a:prstGeom>
            <a:noFill/>
            <a:ln w="9525">
              <a:solidFill>
                <a:srgbClr val="000000"/>
              </a:solidFill>
              <a:round/>
              <a:headEnd/>
              <a:tailEnd type="triangle" w="med" len="lg"/>
            </a:ln>
          </p:spPr>
          <p:txBody>
            <a:bodyPr/>
            <a:lstStyle/>
            <a:p>
              <a:endParaRPr lang="en-GB"/>
            </a:p>
          </p:txBody>
        </p:sp>
        <p:sp>
          <p:nvSpPr>
            <p:cNvPr id="17" name="Rectangle 19">
              <a:extLst>
                <a:ext uri="{FF2B5EF4-FFF2-40B4-BE49-F238E27FC236}">
                  <a16:creationId xmlns:a16="http://schemas.microsoft.com/office/drawing/2014/main" id="{F2580FB2-61FE-4297-B686-2DB01580CAB9}"/>
                </a:ext>
              </a:extLst>
            </p:cNvPr>
            <p:cNvSpPr>
              <a:spLocks noChangeArrowheads="1"/>
            </p:cNvSpPr>
            <p:nvPr/>
          </p:nvSpPr>
          <p:spPr bwMode="auto">
            <a:xfrm>
              <a:off x="1519" y="863"/>
              <a:ext cx="862" cy="264"/>
            </a:xfrm>
            <a:prstGeom prst="rect">
              <a:avLst/>
            </a:prstGeom>
            <a:noFill/>
            <a:ln w="9525">
              <a:noFill/>
              <a:miter lim="800000"/>
              <a:headEnd/>
              <a:tailEnd/>
            </a:ln>
          </p:spPr>
          <p:txBody>
            <a:bodyPr lIns="0" tIns="0" rIns="0" bIns="0">
              <a:spAutoFit/>
            </a:bodyPr>
            <a:lstStyle/>
            <a:p>
              <a:pPr algn="ctr" eaLnBrk="1" hangingPunct="1"/>
              <a:r>
                <a:rPr lang="en-US" sz="1400" dirty="0">
                  <a:solidFill>
                    <a:srgbClr val="000000"/>
                  </a:solidFill>
                </a:rPr>
                <a:t>Primary</a:t>
              </a:r>
            </a:p>
            <a:p>
              <a:pPr algn="ctr" eaLnBrk="1" hangingPunct="1"/>
              <a:r>
                <a:rPr lang="en-US" sz="1400" dirty="0">
                  <a:solidFill>
                    <a:srgbClr val="000000"/>
                  </a:solidFill>
                </a:rPr>
                <a:t>Sedimentation</a:t>
              </a:r>
              <a:endParaRPr lang="en-US" sz="1400" dirty="0"/>
            </a:p>
          </p:txBody>
        </p:sp>
        <p:grpSp>
          <p:nvGrpSpPr>
            <p:cNvPr id="18" name="Group 20">
              <a:extLst>
                <a:ext uri="{FF2B5EF4-FFF2-40B4-BE49-F238E27FC236}">
                  <a16:creationId xmlns:a16="http://schemas.microsoft.com/office/drawing/2014/main" id="{2F2FC4AF-344C-4BA8-AECA-3673F32F6415}"/>
                </a:ext>
              </a:extLst>
            </p:cNvPr>
            <p:cNvGrpSpPr>
              <a:grpSpLocks/>
            </p:cNvGrpSpPr>
            <p:nvPr/>
          </p:nvGrpSpPr>
          <p:grpSpPr bwMode="auto">
            <a:xfrm>
              <a:off x="1179" y="1203"/>
              <a:ext cx="1248" cy="771"/>
              <a:chOff x="1270" y="799"/>
              <a:chExt cx="1248" cy="771"/>
            </a:xfrm>
          </p:grpSpPr>
          <p:sp>
            <p:nvSpPr>
              <p:cNvPr id="80" name="Line 21">
                <a:extLst>
                  <a:ext uri="{FF2B5EF4-FFF2-40B4-BE49-F238E27FC236}">
                    <a16:creationId xmlns:a16="http://schemas.microsoft.com/office/drawing/2014/main" id="{A8EA40FC-245E-4B81-A6F4-4983B7F094D4}"/>
                  </a:ext>
                </a:extLst>
              </p:cNvPr>
              <p:cNvSpPr>
                <a:spLocks noChangeShapeType="1"/>
              </p:cNvSpPr>
              <p:nvPr/>
            </p:nvSpPr>
            <p:spPr bwMode="auto">
              <a:xfrm>
                <a:off x="1270" y="935"/>
                <a:ext cx="249" cy="1"/>
              </a:xfrm>
              <a:prstGeom prst="line">
                <a:avLst/>
              </a:prstGeom>
              <a:noFill/>
              <a:ln w="9525">
                <a:solidFill>
                  <a:srgbClr val="000000"/>
                </a:solidFill>
                <a:round/>
                <a:headEnd/>
                <a:tailEnd type="triangle" w="med" len="lg"/>
              </a:ln>
            </p:spPr>
            <p:txBody>
              <a:bodyPr/>
              <a:lstStyle/>
              <a:p>
                <a:endParaRPr lang="en-GB"/>
              </a:p>
            </p:txBody>
          </p:sp>
          <p:sp>
            <p:nvSpPr>
              <p:cNvPr id="81" name="Line 22">
                <a:extLst>
                  <a:ext uri="{FF2B5EF4-FFF2-40B4-BE49-F238E27FC236}">
                    <a16:creationId xmlns:a16="http://schemas.microsoft.com/office/drawing/2014/main" id="{34C54598-71E2-4F38-83BA-8A5C7876411D}"/>
                  </a:ext>
                </a:extLst>
              </p:cNvPr>
              <p:cNvSpPr>
                <a:spLocks noChangeShapeType="1"/>
              </p:cNvSpPr>
              <p:nvPr/>
            </p:nvSpPr>
            <p:spPr bwMode="auto">
              <a:xfrm>
                <a:off x="1519" y="839"/>
                <a:ext cx="1" cy="368"/>
              </a:xfrm>
              <a:prstGeom prst="line">
                <a:avLst/>
              </a:prstGeom>
              <a:noFill/>
              <a:ln w="9525">
                <a:solidFill>
                  <a:srgbClr val="000000"/>
                </a:solidFill>
                <a:round/>
                <a:headEnd/>
                <a:tailEnd/>
              </a:ln>
            </p:spPr>
            <p:txBody>
              <a:bodyPr/>
              <a:lstStyle/>
              <a:p>
                <a:endParaRPr lang="en-GB"/>
              </a:p>
            </p:txBody>
          </p:sp>
          <p:sp>
            <p:nvSpPr>
              <p:cNvPr id="82" name="Line 23">
                <a:extLst>
                  <a:ext uri="{FF2B5EF4-FFF2-40B4-BE49-F238E27FC236}">
                    <a16:creationId xmlns:a16="http://schemas.microsoft.com/office/drawing/2014/main" id="{FC3E0B9A-C0A2-4FEF-9D7A-687A0A385397}"/>
                  </a:ext>
                </a:extLst>
              </p:cNvPr>
              <p:cNvSpPr>
                <a:spLocks noChangeShapeType="1"/>
              </p:cNvSpPr>
              <p:nvPr/>
            </p:nvSpPr>
            <p:spPr bwMode="auto">
              <a:xfrm>
                <a:off x="2517" y="839"/>
                <a:ext cx="1" cy="368"/>
              </a:xfrm>
              <a:prstGeom prst="line">
                <a:avLst/>
              </a:prstGeom>
              <a:noFill/>
              <a:ln w="9525">
                <a:solidFill>
                  <a:srgbClr val="000000"/>
                </a:solidFill>
                <a:round/>
                <a:headEnd/>
                <a:tailEnd/>
              </a:ln>
            </p:spPr>
            <p:txBody>
              <a:bodyPr/>
              <a:lstStyle/>
              <a:p>
                <a:endParaRPr lang="en-GB"/>
              </a:p>
            </p:txBody>
          </p:sp>
          <p:sp>
            <p:nvSpPr>
              <p:cNvPr id="83" name="Line 24">
                <a:extLst>
                  <a:ext uri="{FF2B5EF4-FFF2-40B4-BE49-F238E27FC236}">
                    <a16:creationId xmlns:a16="http://schemas.microsoft.com/office/drawing/2014/main" id="{141AA30F-2155-4F50-B176-2E61759B3F76}"/>
                  </a:ext>
                </a:extLst>
              </p:cNvPr>
              <p:cNvSpPr>
                <a:spLocks noChangeShapeType="1"/>
              </p:cNvSpPr>
              <p:nvPr/>
            </p:nvSpPr>
            <p:spPr bwMode="auto">
              <a:xfrm flipH="1">
                <a:off x="2018" y="1207"/>
                <a:ext cx="499" cy="187"/>
              </a:xfrm>
              <a:prstGeom prst="line">
                <a:avLst/>
              </a:prstGeom>
              <a:noFill/>
              <a:ln w="9525">
                <a:solidFill>
                  <a:srgbClr val="000000"/>
                </a:solidFill>
                <a:round/>
                <a:headEnd/>
                <a:tailEnd/>
              </a:ln>
            </p:spPr>
            <p:txBody>
              <a:bodyPr/>
              <a:lstStyle/>
              <a:p>
                <a:endParaRPr lang="en-GB"/>
              </a:p>
            </p:txBody>
          </p:sp>
          <p:sp>
            <p:nvSpPr>
              <p:cNvPr id="84" name="Line 25">
                <a:extLst>
                  <a:ext uri="{FF2B5EF4-FFF2-40B4-BE49-F238E27FC236}">
                    <a16:creationId xmlns:a16="http://schemas.microsoft.com/office/drawing/2014/main" id="{1FE850DA-3430-45EE-8FDC-7226133BE4A5}"/>
                  </a:ext>
                </a:extLst>
              </p:cNvPr>
              <p:cNvSpPr>
                <a:spLocks noChangeShapeType="1"/>
              </p:cNvSpPr>
              <p:nvPr/>
            </p:nvSpPr>
            <p:spPr bwMode="auto">
              <a:xfrm>
                <a:off x="1519" y="890"/>
                <a:ext cx="998" cy="0"/>
              </a:xfrm>
              <a:prstGeom prst="line">
                <a:avLst/>
              </a:prstGeom>
              <a:noFill/>
              <a:ln w="9525">
                <a:solidFill>
                  <a:schemeClr val="tx1"/>
                </a:solidFill>
                <a:round/>
                <a:headEnd/>
                <a:tailEnd/>
              </a:ln>
              <a:effectLst/>
            </p:spPr>
            <p:txBody>
              <a:bodyPr/>
              <a:lstStyle/>
              <a:p>
                <a:endParaRPr lang="en-GB"/>
              </a:p>
            </p:txBody>
          </p:sp>
          <p:sp>
            <p:nvSpPr>
              <p:cNvPr id="85" name="Line 26">
                <a:extLst>
                  <a:ext uri="{FF2B5EF4-FFF2-40B4-BE49-F238E27FC236}">
                    <a16:creationId xmlns:a16="http://schemas.microsoft.com/office/drawing/2014/main" id="{5F469A4B-28A3-49F1-BC5B-FC79D5F479A1}"/>
                  </a:ext>
                </a:extLst>
              </p:cNvPr>
              <p:cNvSpPr>
                <a:spLocks noChangeShapeType="1"/>
              </p:cNvSpPr>
              <p:nvPr/>
            </p:nvSpPr>
            <p:spPr bwMode="auto">
              <a:xfrm flipH="1">
                <a:off x="2015" y="1394"/>
                <a:ext cx="3" cy="176"/>
              </a:xfrm>
              <a:prstGeom prst="line">
                <a:avLst/>
              </a:prstGeom>
              <a:noFill/>
              <a:ln w="9525">
                <a:solidFill>
                  <a:srgbClr val="000000"/>
                </a:solidFill>
                <a:round/>
                <a:headEnd/>
                <a:tailEnd/>
              </a:ln>
            </p:spPr>
            <p:txBody>
              <a:bodyPr/>
              <a:lstStyle/>
              <a:p>
                <a:endParaRPr lang="en-GB"/>
              </a:p>
            </p:txBody>
          </p:sp>
          <p:sp>
            <p:nvSpPr>
              <p:cNvPr id="86" name="AutoShape 27">
                <a:extLst>
                  <a:ext uri="{FF2B5EF4-FFF2-40B4-BE49-F238E27FC236}">
                    <a16:creationId xmlns:a16="http://schemas.microsoft.com/office/drawing/2014/main" id="{68E0CFCB-2EFB-474E-976B-3BBF4CC1C187}"/>
                  </a:ext>
                </a:extLst>
              </p:cNvPr>
              <p:cNvSpPr>
                <a:spLocks noChangeArrowheads="1"/>
              </p:cNvSpPr>
              <p:nvPr/>
            </p:nvSpPr>
            <p:spPr bwMode="auto">
              <a:xfrm flipV="1">
                <a:off x="1655" y="799"/>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87" name="Line 28">
                <a:extLst>
                  <a:ext uri="{FF2B5EF4-FFF2-40B4-BE49-F238E27FC236}">
                    <a16:creationId xmlns:a16="http://schemas.microsoft.com/office/drawing/2014/main" id="{0906BD65-3B75-449A-875C-136880AE39D6}"/>
                  </a:ext>
                </a:extLst>
              </p:cNvPr>
              <p:cNvSpPr>
                <a:spLocks noChangeShapeType="1"/>
              </p:cNvSpPr>
              <p:nvPr/>
            </p:nvSpPr>
            <p:spPr bwMode="auto">
              <a:xfrm>
                <a:off x="1519" y="1202"/>
                <a:ext cx="499" cy="187"/>
              </a:xfrm>
              <a:prstGeom prst="line">
                <a:avLst/>
              </a:prstGeom>
              <a:noFill/>
              <a:ln w="9525">
                <a:solidFill>
                  <a:srgbClr val="000000"/>
                </a:solidFill>
                <a:round/>
                <a:headEnd/>
                <a:tailEnd/>
              </a:ln>
            </p:spPr>
            <p:txBody>
              <a:bodyPr/>
              <a:lstStyle/>
              <a:p>
                <a:endParaRPr lang="en-GB"/>
              </a:p>
            </p:txBody>
          </p:sp>
        </p:grpSp>
        <p:sp>
          <p:nvSpPr>
            <p:cNvPr id="19" name="Rectangle 29">
              <a:extLst>
                <a:ext uri="{FF2B5EF4-FFF2-40B4-BE49-F238E27FC236}">
                  <a16:creationId xmlns:a16="http://schemas.microsoft.com/office/drawing/2014/main" id="{CB017B0B-24A8-42D2-A48C-19F50840BAEF}"/>
                </a:ext>
              </a:extLst>
            </p:cNvPr>
            <p:cNvSpPr>
              <a:spLocks noChangeArrowheads="1"/>
            </p:cNvSpPr>
            <p:nvPr/>
          </p:nvSpPr>
          <p:spPr bwMode="auto">
            <a:xfrm>
              <a:off x="4059" y="936"/>
              <a:ext cx="895" cy="265"/>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Secondary</a:t>
              </a:r>
            </a:p>
            <a:p>
              <a:pPr algn="ctr" eaLnBrk="1" hangingPunct="1"/>
              <a:r>
                <a:rPr lang="en-US" sz="1400">
                  <a:solidFill>
                    <a:srgbClr val="000000"/>
                  </a:solidFill>
                </a:rPr>
                <a:t>Sedimentation</a:t>
              </a:r>
              <a:endParaRPr lang="en-US" sz="1400"/>
            </a:p>
          </p:txBody>
        </p:sp>
        <p:sp>
          <p:nvSpPr>
            <p:cNvPr id="20" name="Line 30">
              <a:extLst>
                <a:ext uri="{FF2B5EF4-FFF2-40B4-BE49-F238E27FC236}">
                  <a16:creationId xmlns:a16="http://schemas.microsoft.com/office/drawing/2014/main" id="{75C8C793-B0C3-40A1-B484-A553F297DC08}"/>
                </a:ext>
              </a:extLst>
            </p:cNvPr>
            <p:cNvSpPr>
              <a:spLocks noChangeShapeType="1"/>
            </p:cNvSpPr>
            <p:nvPr/>
          </p:nvSpPr>
          <p:spPr bwMode="auto">
            <a:xfrm>
              <a:off x="3696" y="1370"/>
              <a:ext cx="249" cy="1"/>
            </a:xfrm>
            <a:prstGeom prst="line">
              <a:avLst/>
            </a:prstGeom>
            <a:noFill/>
            <a:ln w="9525">
              <a:solidFill>
                <a:srgbClr val="000000"/>
              </a:solidFill>
              <a:round/>
              <a:headEnd/>
              <a:tailEnd type="triangle" w="med" len="lg"/>
            </a:ln>
          </p:spPr>
          <p:txBody>
            <a:bodyPr/>
            <a:lstStyle/>
            <a:p>
              <a:endParaRPr lang="en-GB"/>
            </a:p>
          </p:txBody>
        </p:sp>
        <p:sp>
          <p:nvSpPr>
            <p:cNvPr id="21" name="Line 31">
              <a:extLst>
                <a:ext uri="{FF2B5EF4-FFF2-40B4-BE49-F238E27FC236}">
                  <a16:creationId xmlns:a16="http://schemas.microsoft.com/office/drawing/2014/main" id="{F5BE4E4E-3FDA-46A6-9A6F-9009AEA7E076}"/>
                </a:ext>
              </a:extLst>
            </p:cNvPr>
            <p:cNvSpPr>
              <a:spLocks noChangeShapeType="1"/>
            </p:cNvSpPr>
            <p:nvPr/>
          </p:nvSpPr>
          <p:spPr bwMode="auto">
            <a:xfrm>
              <a:off x="3945" y="1274"/>
              <a:ext cx="1" cy="368"/>
            </a:xfrm>
            <a:prstGeom prst="line">
              <a:avLst/>
            </a:prstGeom>
            <a:noFill/>
            <a:ln w="9525">
              <a:solidFill>
                <a:srgbClr val="000000"/>
              </a:solidFill>
              <a:round/>
              <a:headEnd/>
              <a:tailEnd/>
            </a:ln>
          </p:spPr>
          <p:txBody>
            <a:bodyPr/>
            <a:lstStyle/>
            <a:p>
              <a:endParaRPr lang="en-GB"/>
            </a:p>
          </p:txBody>
        </p:sp>
        <p:sp>
          <p:nvSpPr>
            <p:cNvPr id="22" name="Line 32">
              <a:extLst>
                <a:ext uri="{FF2B5EF4-FFF2-40B4-BE49-F238E27FC236}">
                  <a16:creationId xmlns:a16="http://schemas.microsoft.com/office/drawing/2014/main" id="{AFD74D21-4044-4153-A4C6-7161AD86DA2B}"/>
                </a:ext>
              </a:extLst>
            </p:cNvPr>
            <p:cNvSpPr>
              <a:spLocks noChangeShapeType="1"/>
            </p:cNvSpPr>
            <p:nvPr/>
          </p:nvSpPr>
          <p:spPr bwMode="auto">
            <a:xfrm>
              <a:off x="4943" y="1274"/>
              <a:ext cx="1" cy="368"/>
            </a:xfrm>
            <a:prstGeom prst="line">
              <a:avLst/>
            </a:prstGeom>
            <a:noFill/>
            <a:ln w="9525">
              <a:solidFill>
                <a:srgbClr val="000000"/>
              </a:solidFill>
              <a:round/>
              <a:headEnd/>
              <a:tailEnd/>
            </a:ln>
          </p:spPr>
          <p:txBody>
            <a:bodyPr/>
            <a:lstStyle/>
            <a:p>
              <a:endParaRPr lang="en-GB"/>
            </a:p>
          </p:txBody>
        </p:sp>
        <p:sp>
          <p:nvSpPr>
            <p:cNvPr id="23" name="Line 33">
              <a:extLst>
                <a:ext uri="{FF2B5EF4-FFF2-40B4-BE49-F238E27FC236}">
                  <a16:creationId xmlns:a16="http://schemas.microsoft.com/office/drawing/2014/main" id="{8FBEEBD5-0B4B-467F-B192-F4D3B1949718}"/>
                </a:ext>
              </a:extLst>
            </p:cNvPr>
            <p:cNvSpPr>
              <a:spLocks noChangeShapeType="1"/>
            </p:cNvSpPr>
            <p:nvPr/>
          </p:nvSpPr>
          <p:spPr bwMode="auto">
            <a:xfrm flipH="1">
              <a:off x="4444" y="1642"/>
              <a:ext cx="499" cy="187"/>
            </a:xfrm>
            <a:prstGeom prst="line">
              <a:avLst/>
            </a:prstGeom>
            <a:noFill/>
            <a:ln w="9525">
              <a:solidFill>
                <a:srgbClr val="000000"/>
              </a:solidFill>
              <a:round/>
              <a:headEnd/>
              <a:tailEnd/>
            </a:ln>
          </p:spPr>
          <p:txBody>
            <a:bodyPr/>
            <a:lstStyle/>
            <a:p>
              <a:endParaRPr lang="en-GB"/>
            </a:p>
          </p:txBody>
        </p:sp>
        <p:sp>
          <p:nvSpPr>
            <p:cNvPr id="24" name="Line 34">
              <a:extLst>
                <a:ext uri="{FF2B5EF4-FFF2-40B4-BE49-F238E27FC236}">
                  <a16:creationId xmlns:a16="http://schemas.microsoft.com/office/drawing/2014/main" id="{80DA5FF9-0D5E-4CB6-B39D-E8C2053022E8}"/>
                </a:ext>
              </a:extLst>
            </p:cNvPr>
            <p:cNvSpPr>
              <a:spLocks noChangeShapeType="1"/>
            </p:cNvSpPr>
            <p:nvPr/>
          </p:nvSpPr>
          <p:spPr bwMode="auto">
            <a:xfrm>
              <a:off x="3945" y="1325"/>
              <a:ext cx="998" cy="0"/>
            </a:xfrm>
            <a:prstGeom prst="line">
              <a:avLst/>
            </a:prstGeom>
            <a:noFill/>
            <a:ln w="9525">
              <a:solidFill>
                <a:schemeClr val="tx1"/>
              </a:solidFill>
              <a:round/>
              <a:headEnd/>
              <a:tailEnd/>
            </a:ln>
            <a:effectLst/>
          </p:spPr>
          <p:txBody>
            <a:bodyPr/>
            <a:lstStyle/>
            <a:p>
              <a:endParaRPr lang="en-GB"/>
            </a:p>
          </p:txBody>
        </p:sp>
        <p:sp>
          <p:nvSpPr>
            <p:cNvPr id="25" name="AutoShape 35">
              <a:extLst>
                <a:ext uri="{FF2B5EF4-FFF2-40B4-BE49-F238E27FC236}">
                  <a16:creationId xmlns:a16="http://schemas.microsoft.com/office/drawing/2014/main" id="{A5901F7A-FAE6-48F3-B8B2-306B9E60EC3F}"/>
                </a:ext>
              </a:extLst>
            </p:cNvPr>
            <p:cNvSpPr>
              <a:spLocks noChangeArrowheads="1"/>
            </p:cNvSpPr>
            <p:nvPr/>
          </p:nvSpPr>
          <p:spPr bwMode="auto">
            <a:xfrm flipV="1">
              <a:off x="4036" y="1234"/>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26" name="Line 36">
              <a:extLst>
                <a:ext uri="{FF2B5EF4-FFF2-40B4-BE49-F238E27FC236}">
                  <a16:creationId xmlns:a16="http://schemas.microsoft.com/office/drawing/2014/main" id="{C0336796-637B-4255-852B-87AD0A1EF650}"/>
                </a:ext>
              </a:extLst>
            </p:cNvPr>
            <p:cNvSpPr>
              <a:spLocks noChangeShapeType="1"/>
            </p:cNvSpPr>
            <p:nvPr/>
          </p:nvSpPr>
          <p:spPr bwMode="auto">
            <a:xfrm>
              <a:off x="3945" y="1637"/>
              <a:ext cx="499" cy="187"/>
            </a:xfrm>
            <a:prstGeom prst="line">
              <a:avLst/>
            </a:prstGeom>
            <a:noFill/>
            <a:ln w="9525">
              <a:solidFill>
                <a:srgbClr val="000000"/>
              </a:solidFill>
              <a:round/>
              <a:headEnd/>
              <a:tailEnd/>
            </a:ln>
          </p:spPr>
          <p:txBody>
            <a:bodyPr/>
            <a:lstStyle/>
            <a:p>
              <a:endParaRPr lang="en-GB"/>
            </a:p>
          </p:txBody>
        </p:sp>
        <p:sp>
          <p:nvSpPr>
            <p:cNvPr id="27" name="Line 37">
              <a:extLst>
                <a:ext uri="{FF2B5EF4-FFF2-40B4-BE49-F238E27FC236}">
                  <a16:creationId xmlns:a16="http://schemas.microsoft.com/office/drawing/2014/main" id="{73971666-8D44-453A-ADE9-03A95B27CF7A}"/>
                </a:ext>
              </a:extLst>
            </p:cNvPr>
            <p:cNvSpPr>
              <a:spLocks noChangeShapeType="1"/>
            </p:cNvSpPr>
            <p:nvPr/>
          </p:nvSpPr>
          <p:spPr bwMode="auto">
            <a:xfrm>
              <a:off x="2676" y="1249"/>
              <a:ext cx="0" cy="589"/>
            </a:xfrm>
            <a:prstGeom prst="line">
              <a:avLst/>
            </a:prstGeom>
            <a:noFill/>
            <a:ln w="12700">
              <a:solidFill>
                <a:schemeClr val="tx1"/>
              </a:solidFill>
              <a:round/>
              <a:headEnd/>
              <a:tailEnd/>
            </a:ln>
            <a:effectLst/>
          </p:spPr>
          <p:txBody>
            <a:bodyPr/>
            <a:lstStyle/>
            <a:p>
              <a:endParaRPr lang="en-GB"/>
            </a:p>
          </p:txBody>
        </p:sp>
        <p:sp>
          <p:nvSpPr>
            <p:cNvPr id="28" name="Line 38">
              <a:extLst>
                <a:ext uri="{FF2B5EF4-FFF2-40B4-BE49-F238E27FC236}">
                  <a16:creationId xmlns:a16="http://schemas.microsoft.com/office/drawing/2014/main" id="{C1A777CA-EC84-4EE2-8992-FF3F22A35111}"/>
                </a:ext>
              </a:extLst>
            </p:cNvPr>
            <p:cNvSpPr>
              <a:spLocks noChangeShapeType="1"/>
            </p:cNvSpPr>
            <p:nvPr/>
          </p:nvSpPr>
          <p:spPr bwMode="auto">
            <a:xfrm>
              <a:off x="3697" y="1249"/>
              <a:ext cx="0" cy="589"/>
            </a:xfrm>
            <a:prstGeom prst="line">
              <a:avLst/>
            </a:prstGeom>
            <a:noFill/>
            <a:ln w="12700">
              <a:solidFill>
                <a:schemeClr val="tx1"/>
              </a:solidFill>
              <a:round/>
              <a:headEnd/>
              <a:tailEnd/>
            </a:ln>
            <a:effectLst/>
          </p:spPr>
          <p:txBody>
            <a:bodyPr/>
            <a:lstStyle/>
            <a:p>
              <a:endParaRPr lang="en-GB"/>
            </a:p>
          </p:txBody>
        </p:sp>
        <p:sp>
          <p:nvSpPr>
            <p:cNvPr id="29" name="Line 39">
              <a:extLst>
                <a:ext uri="{FF2B5EF4-FFF2-40B4-BE49-F238E27FC236}">
                  <a16:creationId xmlns:a16="http://schemas.microsoft.com/office/drawing/2014/main" id="{5F932BDA-CAC2-43FD-88C5-E09ED1018A44}"/>
                </a:ext>
              </a:extLst>
            </p:cNvPr>
            <p:cNvSpPr>
              <a:spLocks noChangeShapeType="1"/>
            </p:cNvSpPr>
            <p:nvPr/>
          </p:nvSpPr>
          <p:spPr bwMode="auto">
            <a:xfrm>
              <a:off x="2676" y="1838"/>
              <a:ext cx="1021" cy="0"/>
            </a:xfrm>
            <a:prstGeom prst="line">
              <a:avLst/>
            </a:prstGeom>
            <a:noFill/>
            <a:ln w="12700">
              <a:solidFill>
                <a:schemeClr val="tx1"/>
              </a:solidFill>
              <a:round/>
              <a:headEnd/>
              <a:tailEnd/>
            </a:ln>
            <a:effectLst/>
          </p:spPr>
          <p:txBody>
            <a:bodyPr/>
            <a:lstStyle/>
            <a:p>
              <a:endParaRPr lang="en-GB"/>
            </a:p>
          </p:txBody>
        </p:sp>
        <p:sp>
          <p:nvSpPr>
            <p:cNvPr id="30" name="Line 40">
              <a:extLst>
                <a:ext uri="{FF2B5EF4-FFF2-40B4-BE49-F238E27FC236}">
                  <a16:creationId xmlns:a16="http://schemas.microsoft.com/office/drawing/2014/main" id="{96F02212-3C13-4143-B700-16E7C87BC468}"/>
                </a:ext>
              </a:extLst>
            </p:cNvPr>
            <p:cNvSpPr>
              <a:spLocks noChangeShapeType="1"/>
            </p:cNvSpPr>
            <p:nvPr/>
          </p:nvSpPr>
          <p:spPr bwMode="auto">
            <a:xfrm>
              <a:off x="2427" y="1339"/>
              <a:ext cx="249" cy="1"/>
            </a:xfrm>
            <a:prstGeom prst="line">
              <a:avLst/>
            </a:prstGeom>
            <a:noFill/>
            <a:ln w="9525">
              <a:solidFill>
                <a:srgbClr val="000000"/>
              </a:solidFill>
              <a:round/>
              <a:headEnd/>
              <a:tailEnd type="triangle" w="med" len="lg"/>
            </a:ln>
          </p:spPr>
          <p:txBody>
            <a:bodyPr/>
            <a:lstStyle/>
            <a:p>
              <a:endParaRPr lang="en-GB"/>
            </a:p>
          </p:txBody>
        </p:sp>
        <p:sp>
          <p:nvSpPr>
            <p:cNvPr id="31" name="Line 41">
              <a:extLst>
                <a:ext uri="{FF2B5EF4-FFF2-40B4-BE49-F238E27FC236}">
                  <a16:creationId xmlns:a16="http://schemas.microsoft.com/office/drawing/2014/main" id="{3EECDB77-04FE-490D-AA60-8E98A98DDD43}"/>
                </a:ext>
              </a:extLst>
            </p:cNvPr>
            <p:cNvSpPr>
              <a:spLocks noChangeShapeType="1"/>
            </p:cNvSpPr>
            <p:nvPr/>
          </p:nvSpPr>
          <p:spPr bwMode="auto">
            <a:xfrm>
              <a:off x="2676" y="1294"/>
              <a:ext cx="1021" cy="0"/>
            </a:xfrm>
            <a:prstGeom prst="line">
              <a:avLst/>
            </a:prstGeom>
            <a:noFill/>
            <a:ln w="9525">
              <a:solidFill>
                <a:schemeClr val="tx1"/>
              </a:solidFill>
              <a:round/>
              <a:headEnd/>
              <a:tailEnd/>
            </a:ln>
            <a:effectLst/>
          </p:spPr>
          <p:txBody>
            <a:bodyPr/>
            <a:lstStyle/>
            <a:p>
              <a:endParaRPr lang="en-GB"/>
            </a:p>
          </p:txBody>
        </p:sp>
        <p:sp>
          <p:nvSpPr>
            <p:cNvPr id="32" name="AutoShape 42">
              <a:extLst>
                <a:ext uri="{FF2B5EF4-FFF2-40B4-BE49-F238E27FC236}">
                  <a16:creationId xmlns:a16="http://schemas.microsoft.com/office/drawing/2014/main" id="{37FD5AA9-A19B-491C-9E54-F0012412C0E1}"/>
                </a:ext>
              </a:extLst>
            </p:cNvPr>
            <p:cNvSpPr>
              <a:spLocks noChangeArrowheads="1"/>
            </p:cNvSpPr>
            <p:nvPr/>
          </p:nvSpPr>
          <p:spPr bwMode="auto">
            <a:xfrm flipV="1">
              <a:off x="2835" y="1204"/>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33" name="Rectangle 43">
              <a:extLst>
                <a:ext uri="{FF2B5EF4-FFF2-40B4-BE49-F238E27FC236}">
                  <a16:creationId xmlns:a16="http://schemas.microsoft.com/office/drawing/2014/main" id="{8536E8E4-73CA-4067-BBC0-E9ED99564AD8}"/>
                </a:ext>
              </a:extLst>
            </p:cNvPr>
            <p:cNvSpPr>
              <a:spLocks noChangeArrowheads="1"/>
            </p:cNvSpPr>
            <p:nvPr/>
          </p:nvSpPr>
          <p:spPr bwMode="auto">
            <a:xfrm>
              <a:off x="2857" y="913"/>
              <a:ext cx="735" cy="265"/>
            </a:xfrm>
            <a:prstGeom prst="rect">
              <a:avLst/>
            </a:prstGeom>
            <a:noFill/>
            <a:ln w="9525">
              <a:noFill/>
              <a:miter lim="800000"/>
              <a:headEnd/>
              <a:tailEnd/>
            </a:ln>
          </p:spPr>
          <p:txBody>
            <a:bodyPr lIns="0" tIns="0" rIns="0" bIns="0">
              <a:spAutoFit/>
            </a:bodyPr>
            <a:lstStyle/>
            <a:p>
              <a:pPr algn="ctr" eaLnBrk="1" hangingPunct="1"/>
              <a:r>
                <a:rPr lang="en-US" sz="1400" dirty="0">
                  <a:solidFill>
                    <a:srgbClr val="000000"/>
                  </a:solidFill>
                </a:rPr>
                <a:t>Activated</a:t>
              </a:r>
            </a:p>
            <a:p>
              <a:pPr algn="ctr" eaLnBrk="1" hangingPunct="1"/>
              <a:r>
                <a:rPr lang="en-US" sz="1400" dirty="0">
                  <a:solidFill>
                    <a:srgbClr val="000000"/>
                  </a:solidFill>
                </a:rPr>
                <a:t>Sludge</a:t>
              </a:r>
              <a:endParaRPr lang="en-US" sz="1400" dirty="0"/>
            </a:p>
          </p:txBody>
        </p:sp>
        <p:sp>
          <p:nvSpPr>
            <p:cNvPr id="34" name="Line 44">
              <a:extLst>
                <a:ext uri="{FF2B5EF4-FFF2-40B4-BE49-F238E27FC236}">
                  <a16:creationId xmlns:a16="http://schemas.microsoft.com/office/drawing/2014/main" id="{6266BA98-8C8A-4768-BFEC-02856E22DBC2}"/>
                </a:ext>
              </a:extLst>
            </p:cNvPr>
            <p:cNvSpPr>
              <a:spLocks noChangeShapeType="1"/>
            </p:cNvSpPr>
            <p:nvPr/>
          </p:nvSpPr>
          <p:spPr bwMode="auto">
            <a:xfrm>
              <a:off x="226" y="1310"/>
              <a:ext cx="249" cy="1"/>
            </a:xfrm>
            <a:prstGeom prst="line">
              <a:avLst/>
            </a:prstGeom>
            <a:noFill/>
            <a:ln w="9525">
              <a:solidFill>
                <a:srgbClr val="000000"/>
              </a:solidFill>
              <a:round/>
              <a:headEnd/>
              <a:tailEnd type="triangle" w="med" len="lg"/>
            </a:ln>
          </p:spPr>
          <p:txBody>
            <a:bodyPr/>
            <a:lstStyle/>
            <a:p>
              <a:endParaRPr lang="en-GB"/>
            </a:p>
          </p:txBody>
        </p:sp>
        <p:sp>
          <p:nvSpPr>
            <p:cNvPr id="35" name="Rectangle 45">
              <a:extLst>
                <a:ext uri="{FF2B5EF4-FFF2-40B4-BE49-F238E27FC236}">
                  <a16:creationId xmlns:a16="http://schemas.microsoft.com/office/drawing/2014/main" id="{C6F465F0-C893-4E24-8E2A-5C46B0049971}"/>
                </a:ext>
              </a:extLst>
            </p:cNvPr>
            <p:cNvSpPr>
              <a:spLocks noChangeArrowheads="1"/>
            </p:cNvSpPr>
            <p:nvPr/>
          </p:nvSpPr>
          <p:spPr bwMode="auto">
            <a:xfrm>
              <a:off x="476" y="822"/>
              <a:ext cx="682" cy="265"/>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Preliminary</a:t>
              </a:r>
            </a:p>
            <a:p>
              <a:pPr algn="ctr" eaLnBrk="1" hangingPunct="1"/>
              <a:r>
                <a:rPr lang="en-US" sz="1400">
                  <a:solidFill>
                    <a:srgbClr val="000000"/>
                  </a:solidFill>
                </a:rPr>
                <a:t>Treatment</a:t>
              </a:r>
              <a:endParaRPr lang="en-US" sz="1400"/>
            </a:p>
          </p:txBody>
        </p:sp>
        <p:sp>
          <p:nvSpPr>
            <p:cNvPr id="36" name="Rectangle 46">
              <a:extLst>
                <a:ext uri="{FF2B5EF4-FFF2-40B4-BE49-F238E27FC236}">
                  <a16:creationId xmlns:a16="http://schemas.microsoft.com/office/drawing/2014/main" id="{394BC888-44AF-48BD-94C2-2A887FE24220}"/>
                </a:ext>
              </a:extLst>
            </p:cNvPr>
            <p:cNvSpPr>
              <a:spLocks noChangeArrowheads="1"/>
            </p:cNvSpPr>
            <p:nvPr/>
          </p:nvSpPr>
          <p:spPr bwMode="auto">
            <a:xfrm>
              <a:off x="476" y="1216"/>
              <a:ext cx="703" cy="305"/>
            </a:xfrm>
            <a:prstGeom prst="rect">
              <a:avLst/>
            </a:prstGeom>
            <a:noFill/>
            <a:ln w="9525">
              <a:solidFill>
                <a:schemeClr val="tx1"/>
              </a:solidFill>
              <a:miter lim="800000"/>
              <a:headEnd/>
              <a:tailEnd/>
            </a:ln>
            <a:effectLst/>
          </p:spPr>
          <p:txBody>
            <a:bodyPr wrap="none" anchor="ctr"/>
            <a:lstStyle/>
            <a:p>
              <a:endParaRPr lang="en-GB"/>
            </a:p>
          </p:txBody>
        </p:sp>
        <p:sp>
          <p:nvSpPr>
            <p:cNvPr id="37" name="Line 47">
              <a:extLst>
                <a:ext uri="{FF2B5EF4-FFF2-40B4-BE49-F238E27FC236}">
                  <a16:creationId xmlns:a16="http://schemas.microsoft.com/office/drawing/2014/main" id="{6BB3A038-4A8F-4883-86F7-E7808860F0C4}"/>
                </a:ext>
              </a:extLst>
            </p:cNvPr>
            <p:cNvSpPr>
              <a:spLocks noChangeShapeType="1"/>
            </p:cNvSpPr>
            <p:nvPr/>
          </p:nvSpPr>
          <p:spPr bwMode="auto">
            <a:xfrm>
              <a:off x="4944" y="1384"/>
              <a:ext cx="249" cy="1"/>
            </a:xfrm>
            <a:prstGeom prst="line">
              <a:avLst/>
            </a:prstGeom>
            <a:noFill/>
            <a:ln w="9525">
              <a:solidFill>
                <a:srgbClr val="000000"/>
              </a:solidFill>
              <a:round/>
              <a:headEnd/>
              <a:tailEnd type="triangle" w="med" len="lg"/>
            </a:ln>
          </p:spPr>
          <p:txBody>
            <a:bodyPr/>
            <a:lstStyle/>
            <a:p>
              <a:endParaRPr lang="en-GB"/>
            </a:p>
          </p:txBody>
        </p:sp>
        <p:sp>
          <p:nvSpPr>
            <p:cNvPr id="38" name="Rectangle 48">
              <a:extLst>
                <a:ext uri="{FF2B5EF4-FFF2-40B4-BE49-F238E27FC236}">
                  <a16:creationId xmlns:a16="http://schemas.microsoft.com/office/drawing/2014/main" id="{C0BE9ECD-9B15-4911-B6AD-137EDE7BE843}"/>
                </a:ext>
              </a:extLst>
            </p:cNvPr>
            <p:cNvSpPr>
              <a:spLocks noChangeArrowheads="1"/>
            </p:cNvSpPr>
            <p:nvPr/>
          </p:nvSpPr>
          <p:spPr bwMode="auto">
            <a:xfrm>
              <a:off x="5192" y="1249"/>
              <a:ext cx="364" cy="380"/>
            </a:xfrm>
            <a:prstGeom prst="rect">
              <a:avLst/>
            </a:prstGeom>
            <a:noFill/>
            <a:ln w="9525">
              <a:noFill/>
              <a:miter lim="800000"/>
              <a:headEnd/>
              <a:tailEnd/>
            </a:ln>
          </p:spPr>
          <p:txBody>
            <a:bodyPr lIns="0" tIns="0" rIns="0" bIns="0">
              <a:spAutoFit/>
            </a:bodyPr>
            <a:lstStyle/>
            <a:p>
              <a:pPr algn="ctr" eaLnBrk="1" hangingPunct="1"/>
              <a:r>
                <a:rPr lang="en-US" sz="1000">
                  <a:solidFill>
                    <a:srgbClr val="000000"/>
                  </a:solidFill>
                </a:rPr>
                <a:t>To</a:t>
              </a:r>
            </a:p>
            <a:p>
              <a:pPr algn="ctr" eaLnBrk="1" hangingPunct="1"/>
              <a:r>
                <a:rPr lang="en-US" sz="1000">
                  <a:solidFill>
                    <a:srgbClr val="000000"/>
                  </a:solidFill>
                </a:rPr>
                <a:t>Tertiary</a:t>
              </a:r>
            </a:p>
            <a:p>
              <a:pPr algn="ctr" eaLnBrk="1" hangingPunct="1"/>
              <a:r>
                <a:rPr lang="en-US" sz="1000">
                  <a:solidFill>
                    <a:srgbClr val="000000"/>
                  </a:solidFill>
                </a:rPr>
                <a:t>Treatment</a:t>
              </a:r>
            </a:p>
            <a:p>
              <a:pPr algn="ctr" eaLnBrk="1" hangingPunct="1"/>
              <a:endParaRPr lang="en-US" sz="1000"/>
            </a:p>
          </p:txBody>
        </p:sp>
        <p:sp>
          <p:nvSpPr>
            <p:cNvPr id="39" name="Line 49">
              <a:extLst>
                <a:ext uri="{FF2B5EF4-FFF2-40B4-BE49-F238E27FC236}">
                  <a16:creationId xmlns:a16="http://schemas.microsoft.com/office/drawing/2014/main" id="{3D0DDBA0-0BBE-4AD1-9ABF-8A86FDD9A2F7}"/>
                </a:ext>
              </a:extLst>
            </p:cNvPr>
            <p:cNvSpPr>
              <a:spLocks noChangeShapeType="1"/>
            </p:cNvSpPr>
            <p:nvPr/>
          </p:nvSpPr>
          <p:spPr bwMode="auto">
            <a:xfrm flipH="1">
              <a:off x="1292" y="1974"/>
              <a:ext cx="635" cy="0"/>
            </a:xfrm>
            <a:prstGeom prst="line">
              <a:avLst/>
            </a:prstGeom>
            <a:noFill/>
            <a:ln w="9525">
              <a:solidFill>
                <a:schemeClr val="tx1"/>
              </a:solidFill>
              <a:round/>
              <a:headEnd/>
              <a:tailEnd/>
            </a:ln>
            <a:effectLst/>
          </p:spPr>
          <p:txBody>
            <a:bodyPr/>
            <a:lstStyle/>
            <a:p>
              <a:endParaRPr lang="en-GB"/>
            </a:p>
          </p:txBody>
        </p:sp>
        <p:sp>
          <p:nvSpPr>
            <p:cNvPr id="40" name="Line 50">
              <a:extLst>
                <a:ext uri="{FF2B5EF4-FFF2-40B4-BE49-F238E27FC236}">
                  <a16:creationId xmlns:a16="http://schemas.microsoft.com/office/drawing/2014/main" id="{1B293A01-E6FC-4313-92E9-CE94A0B73BB3}"/>
                </a:ext>
              </a:extLst>
            </p:cNvPr>
            <p:cNvSpPr>
              <a:spLocks noChangeShapeType="1"/>
            </p:cNvSpPr>
            <p:nvPr/>
          </p:nvSpPr>
          <p:spPr bwMode="auto">
            <a:xfrm>
              <a:off x="1292" y="1974"/>
              <a:ext cx="0" cy="839"/>
            </a:xfrm>
            <a:prstGeom prst="line">
              <a:avLst/>
            </a:prstGeom>
            <a:noFill/>
            <a:ln w="9525">
              <a:solidFill>
                <a:schemeClr val="tx1"/>
              </a:solidFill>
              <a:round/>
              <a:headEnd/>
              <a:tailEnd/>
            </a:ln>
            <a:effectLst/>
          </p:spPr>
          <p:txBody>
            <a:bodyPr/>
            <a:lstStyle/>
            <a:p>
              <a:endParaRPr lang="en-GB"/>
            </a:p>
          </p:txBody>
        </p:sp>
        <p:sp>
          <p:nvSpPr>
            <p:cNvPr id="41" name="Line 51">
              <a:extLst>
                <a:ext uri="{FF2B5EF4-FFF2-40B4-BE49-F238E27FC236}">
                  <a16:creationId xmlns:a16="http://schemas.microsoft.com/office/drawing/2014/main" id="{2BA1578F-194E-4216-8764-CEB5441CCEAD}"/>
                </a:ext>
              </a:extLst>
            </p:cNvPr>
            <p:cNvSpPr>
              <a:spLocks noChangeShapeType="1"/>
            </p:cNvSpPr>
            <p:nvPr/>
          </p:nvSpPr>
          <p:spPr bwMode="auto">
            <a:xfrm flipH="1">
              <a:off x="884" y="2677"/>
              <a:ext cx="340" cy="0"/>
            </a:xfrm>
            <a:prstGeom prst="line">
              <a:avLst/>
            </a:prstGeom>
            <a:noFill/>
            <a:ln w="9525">
              <a:solidFill>
                <a:schemeClr val="tx1"/>
              </a:solidFill>
              <a:round/>
              <a:headEnd/>
              <a:tailEnd/>
            </a:ln>
            <a:effectLst/>
          </p:spPr>
          <p:txBody>
            <a:bodyPr/>
            <a:lstStyle/>
            <a:p>
              <a:endParaRPr lang="en-GB"/>
            </a:p>
          </p:txBody>
        </p:sp>
        <p:sp>
          <p:nvSpPr>
            <p:cNvPr id="42" name="Line 52">
              <a:extLst>
                <a:ext uri="{FF2B5EF4-FFF2-40B4-BE49-F238E27FC236}">
                  <a16:creationId xmlns:a16="http://schemas.microsoft.com/office/drawing/2014/main" id="{74B572FC-0772-415D-98AF-79FAD2E256B4}"/>
                </a:ext>
              </a:extLst>
            </p:cNvPr>
            <p:cNvSpPr>
              <a:spLocks noChangeShapeType="1"/>
            </p:cNvSpPr>
            <p:nvPr/>
          </p:nvSpPr>
          <p:spPr bwMode="auto">
            <a:xfrm rot="-5400000">
              <a:off x="759" y="2552"/>
              <a:ext cx="249" cy="1"/>
            </a:xfrm>
            <a:prstGeom prst="line">
              <a:avLst/>
            </a:prstGeom>
            <a:noFill/>
            <a:ln w="9525">
              <a:solidFill>
                <a:srgbClr val="000000"/>
              </a:solidFill>
              <a:round/>
              <a:headEnd/>
              <a:tailEnd type="triangle" w="med" len="lg"/>
            </a:ln>
          </p:spPr>
          <p:txBody>
            <a:bodyPr/>
            <a:lstStyle/>
            <a:p>
              <a:endParaRPr lang="en-GB"/>
            </a:p>
          </p:txBody>
        </p:sp>
        <p:sp>
          <p:nvSpPr>
            <p:cNvPr id="43" name="Line 53">
              <a:extLst>
                <a:ext uri="{FF2B5EF4-FFF2-40B4-BE49-F238E27FC236}">
                  <a16:creationId xmlns:a16="http://schemas.microsoft.com/office/drawing/2014/main" id="{A5B269E3-0254-449E-8BFD-E829E4D7A5B7}"/>
                </a:ext>
              </a:extLst>
            </p:cNvPr>
            <p:cNvSpPr>
              <a:spLocks noChangeShapeType="1"/>
            </p:cNvSpPr>
            <p:nvPr/>
          </p:nvSpPr>
          <p:spPr bwMode="auto">
            <a:xfrm>
              <a:off x="1360" y="2110"/>
              <a:ext cx="0" cy="635"/>
            </a:xfrm>
            <a:prstGeom prst="line">
              <a:avLst/>
            </a:prstGeom>
            <a:noFill/>
            <a:ln w="9525">
              <a:solidFill>
                <a:schemeClr val="tx1"/>
              </a:solidFill>
              <a:round/>
              <a:headEnd/>
              <a:tailEnd/>
            </a:ln>
            <a:effectLst/>
          </p:spPr>
          <p:txBody>
            <a:bodyPr/>
            <a:lstStyle/>
            <a:p>
              <a:endParaRPr lang="en-GB"/>
            </a:p>
          </p:txBody>
        </p:sp>
        <p:sp>
          <p:nvSpPr>
            <p:cNvPr id="44" name="Line 54">
              <a:extLst>
                <a:ext uri="{FF2B5EF4-FFF2-40B4-BE49-F238E27FC236}">
                  <a16:creationId xmlns:a16="http://schemas.microsoft.com/office/drawing/2014/main" id="{A5EEDBCB-5882-46BF-AD33-1CE7AF95E68B}"/>
                </a:ext>
              </a:extLst>
            </p:cNvPr>
            <p:cNvSpPr>
              <a:spLocks noChangeShapeType="1"/>
            </p:cNvSpPr>
            <p:nvPr/>
          </p:nvSpPr>
          <p:spPr bwMode="auto">
            <a:xfrm rot="-5400000">
              <a:off x="2128" y="1726"/>
              <a:ext cx="775" cy="3"/>
            </a:xfrm>
            <a:prstGeom prst="line">
              <a:avLst/>
            </a:prstGeom>
            <a:noFill/>
            <a:ln w="9525">
              <a:solidFill>
                <a:srgbClr val="000000"/>
              </a:solidFill>
              <a:round/>
              <a:headEnd/>
              <a:tailEnd type="triangle" w="med" len="lg"/>
            </a:ln>
          </p:spPr>
          <p:txBody>
            <a:bodyPr/>
            <a:lstStyle/>
            <a:p>
              <a:endParaRPr lang="en-GB"/>
            </a:p>
          </p:txBody>
        </p:sp>
        <p:sp>
          <p:nvSpPr>
            <p:cNvPr id="45" name="Line 55">
              <a:extLst>
                <a:ext uri="{FF2B5EF4-FFF2-40B4-BE49-F238E27FC236}">
                  <a16:creationId xmlns:a16="http://schemas.microsoft.com/office/drawing/2014/main" id="{53E4485A-072D-495C-9036-1436BFCE9986}"/>
                </a:ext>
              </a:extLst>
            </p:cNvPr>
            <p:cNvSpPr>
              <a:spLocks noChangeShapeType="1"/>
            </p:cNvSpPr>
            <p:nvPr/>
          </p:nvSpPr>
          <p:spPr bwMode="auto">
            <a:xfrm>
              <a:off x="4490" y="2927"/>
              <a:ext cx="249" cy="1"/>
            </a:xfrm>
            <a:prstGeom prst="line">
              <a:avLst/>
            </a:prstGeom>
            <a:noFill/>
            <a:ln w="9525">
              <a:solidFill>
                <a:srgbClr val="000000"/>
              </a:solidFill>
              <a:round/>
              <a:headEnd/>
              <a:tailEnd type="triangle" w="med" len="lg"/>
            </a:ln>
          </p:spPr>
          <p:txBody>
            <a:bodyPr/>
            <a:lstStyle/>
            <a:p>
              <a:endParaRPr lang="en-GB"/>
            </a:p>
          </p:txBody>
        </p:sp>
        <p:sp>
          <p:nvSpPr>
            <p:cNvPr id="46" name="Line 56">
              <a:extLst>
                <a:ext uri="{FF2B5EF4-FFF2-40B4-BE49-F238E27FC236}">
                  <a16:creationId xmlns:a16="http://schemas.microsoft.com/office/drawing/2014/main" id="{BB1C012F-B6B0-4B55-98FE-E5B4E947B0C6}"/>
                </a:ext>
              </a:extLst>
            </p:cNvPr>
            <p:cNvSpPr>
              <a:spLocks noChangeShapeType="1"/>
            </p:cNvSpPr>
            <p:nvPr/>
          </p:nvSpPr>
          <p:spPr bwMode="auto">
            <a:xfrm>
              <a:off x="1292" y="2812"/>
              <a:ext cx="249" cy="1"/>
            </a:xfrm>
            <a:prstGeom prst="line">
              <a:avLst/>
            </a:prstGeom>
            <a:noFill/>
            <a:ln w="9525">
              <a:solidFill>
                <a:srgbClr val="000000"/>
              </a:solidFill>
              <a:round/>
              <a:headEnd/>
              <a:tailEnd type="triangle" w="med" len="lg"/>
            </a:ln>
          </p:spPr>
          <p:txBody>
            <a:bodyPr/>
            <a:lstStyle/>
            <a:p>
              <a:endParaRPr lang="en-GB"/>
            </a:p>
          </p:txBody>
        </p:sp>
        <p:sp>
          <p:nvSpPr>
            <p:cNvPr id="47" name="Line 57">
              <a:extLst>
                <a:ext uri="{FF2B5EF4-FFF2-40B4-BE49-F238E27FC236}">
                  <a16:creationId xmlns:a16="http://schemas.microsoft.com/office/drawing/2014/main" id="{16BF27CF-9A63-4A19-85D1-96B39B378F34}"/>
                </a:ext>
              </a:extLst>
            </p:cNvPr>
            <p:cNvSpPr>
              <a:spLocks noChangeShapeType="1"/>
            </p:cNvSpPr>
            <p:nvPr/>
          </p:nvSpPr>
          <p:spPr bwMode="auto">
            <a:xfrm>
              <a:off x="1541" y="2559"/>
              <a:ext cx="1" cy="368"/>
            </a:xfrm>
            <a:prstGeom prst="line">
              <a:avLst/>
            </a:prstGeom>
            <a:noFill/>
            <a:ln w="9525">
              <a:solidFill>
                <a:srgbClr val="000000"/>
              </a:solidFill>
              <a:round/>
              <a:headEnd/>
              <a:tailEnd/>
            </a:ln>
          </p:spPr>
          <p:txBody>
            <a:bodyPr/>
            <a:lstStyle/>
            <a:p>
              <a:endParaRPr lang="en-GB"/>
            </a:p>
          </p:txBody>
        </p:sp>
        <p:sp>
          <p:nvSpPr>
            <p:cNvPr id="48" name="Line 58">
              <a:extLst>
                <a:ext uri="{FF2B5EF4-FFF2-40B4-BE49-F238E27FC236}">
                  <a16:creationId xmlns:a16="http://schemas.microsoft.com/office/drawing/2014/main" id="{8F71B26A-FAED-4413-92EB-11A426A93829}"/>
                </a:ext>
              </a:extLst>
            </p:cNvPr>
            <p:cNvSpPr>
              <a:spLocks noChangeShapeType="1"/>
            </p:cNvSpPr>
            <p:nvPr/>
          </p:nvSpPr>
          <p:spPr bwMode="auto">
            <a:xfrm>
              <a:off x="2539" y="2559"/>
              <a:ext cx="1" cy="368"/>
            </a:xfrm>
            <a:prstGeom prst="line">
              <a:avLst/>
            </a:prstGeom>
            <a:noFill/>
            <a:ln w="9525">
              <a:solidFill>
                <a:srgbClr val="000000"/>
              </a:solidFill>
              <a:round/>
              <a:headEnd/>
              <a:tailEnd/>
            </a:ln>
          </p:spPr>
          <p:txBody>
            <a:bodyPr/>
            <a:lstStyle/>
            <a:p>
              <a:endParaRPr lang="en-GB"/>
            </a:p>
          </p:txBody>
        </p:sp>
        <p:sp>
          <p:nvSpPr>
            <p:cNvPr id="49" name="Line 59">
              <a:extLst>
                <a:ext uri="{FF2B5EF4-FFF2-40B4-BE49-F238E27FC236}">
                  <a16:creationId xmlns:a16="http://schemas.microsoft.com/office/drawing/2014/main" id="{3B461B32-3D9A-49E7-822E-E46E57E355C9}"/>
                </a:ext>
              </a:extLst>
            </p:cNvPr>
            <p:cNvSpPr>
              <a:spLocks noChangeShapeType="1"/>
            </p:cNvSpPr>
            <p:nvPr/>
          </p:nvSpPr>
          <p:spPr bwMode="auto">
            <a:xfrm flipH="1">
              <a:off x="2040" y="2927"/>
              <a:ext cx="499" cy="187"/>
            </a:xfrm>
            <a:prstGeom prst="line">
              <a:avLst/>
            </a:prstGeom>
            <a:noFill/>
            <a:ln w="9525">
              <a:solidFill>
                <a:srgbClr val="000000"/>
              </a:solidFill>
              <a:round/>
              <a:headEnd/>
              <a:tailEnd/>
            </a:ln>
          </p:spPr>
          <p:txBody>
            <a:bodyPr/>
            <a:lstStyle/>
            <a:p>
              <a:endParaRPr lang="en-GB"/>
            </a:p>
          </p:txBody>
        </p:sp>
        <p:sp>
          <p:nvSpPr>
            <p:cNvPr id="50" name="Line 60">
              <a:extLst>
                <a:ext uri="{FF2B5EF4-FFF2-40B4-BE49-F238E27FC236}">
                  <a16:creationId xmlns:a16="http://schemas.microsoft.com/office/drawing/2014/main" id="{1C70202F-600A-4D78-B7A0-44CC0FC43DCA}"/>
                </a:ext>
              </a:extLst>
            </p:cNvPr>
            <p:cNvSpPr>
              <a:spLocks noChangeShapeType="1"/>
            </p:cNvSpPr>
            <p:nvPr/>
          </p:nvSpPr>
          <p:spPr bwMode="auto">
            <a:xfrm>
              <a:off x="1541" y="2610"/>
              <a:ext cx="998" cy="0"/>
            </a:xfrm>
            <a:prstGeom prst="line">
              <a:avLst/>
            </a:prstGeom>
            <a:noFill/>
            <a:ln w="9525">
              <a:solidFill>
                <a:schemeClr val="tx1"/>
              </a:solidFill>
              <a:round/>
              <a:headEnd/>
              <a:tailEnd/>
            </a:ln>
            <a:effectLst/>
          </p:spPr>
          <p:txBody>
            <a:bodyPr/>
            <a:lstStyle/>
            <a:p>
              <a:endParaRPr lang="en-GB"/>
            </a:p>
          </p:txBody>
        </p:sp>
        <p:sp>
          <p:nvSpPr>
            <p:cNvPr id="51" name="Line 61">
              <a:extLst>
                <a:ext uri="{FF2B5EF4-FFF2-40B4-BE49-F238E27FC236}">
                  <a16:creationId xmlns:a16="http://schemas.microsoft.com/office/drawing/2014/main" id="{4E223082-2945-465F-AE8A-D81D98B54F9F}"/>
                </a:ext>
              </a:extLst>
            </p:cNvPr>
            <p:cNvSpPr>
              <a:spLocks noChangeShapeType="1"/>
            </p:cNvSpPr>
            <p:nvPr/>
          </p:nvSpPr>
          <p:spPr bwMode="auto">
            <a:xfrm flipH="1">
              <a:off x="2037" y="3114"/>
              <a:ext cx="3" cy="176"/>
            </a:xfrm>
            <a:prstGeom prst="line">
              <a:avLst/>
            </a:prstGeom>
            <a:noFill/>
            <a:ln w="9525">
              <a:solidFill>
                <a:srgbClr val="000000"/>
              </a:solidFill>
              <a:round/>
              <a:headEnd/>
              <a:tailEnd/>
            </a:ln>
          </p:spPr>
          <p:txBody>
            <a:bodyPr/>
            <a:lstStyle/>
            <a:p>
              <a:endParaRPr lang="en-GB"/>
            </a:p>
          </p:txBody>
        </p:sp>
        <p:sp>
          <p:nvSpPr>
            <p:cNvPr id="52" name="AutoShape 62">
              <a:extLst>
                <a:ext uri="{FF2B5EF4-FFF2-40B4-BE49-F238E27FC236}">
                  <a16:creationId xmlns:a16="http://schemas.microsoft.com/office/drawing/2014/main" id="{E4AFFDBF-D5C9-4022-A767-901E1FA1B1A4}"/>
                </a:ext>
              </a:extLst>
            </p:cNvPr>
            <p:cNvSpPr>
              <a:spLocks noChangeArrowheads="1"/>
            </p:cNvSpPr>
            <p:nvPr/>
          </p:nvSpPr>
          <p:spPr bwMode="auto">
            <a:xfrm flipV="1">
              <a:off x="1677" y="2519"/>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53" name="Line 63">
              <a:extLst>
                <a:ext uri="{FF2B5EF4-FFF2-40B4-BE49-F238E27FC236}">
                  <a16:creationId xmlns:a16="http://schemas.microsoft.com/office/drawing/2014/main" id="{937D2884-5035-4E2B-A4C9-AA223159B29B}"/>
                </a:ext>
              </a:extLst>
            </p:cNvPr>
            <p:cNvSpPr>
              <a:spLocks noChangeShapeType="1"/>
            </p:cNvSpPr>
            <p:nvPr/>
          </p:nvSpPr>
          <p:spPr bwMode="auto">
            <a:xfrm>
              <a:off x="1541" y="2922"/>
              <a:ext cx="499" cy="187"/>
            </a:xfrm>
            <a:prstGeom prst="line">
              <a:avLst/>
            </a:prstGeom>
            <a:noFill/>
            <a:ln w="9525">
              <a:solidFill>
                <a:srgbClr val="000000"/>
              </a:solidFill>
              <a:round/>
              <a:headEnd/>
              <a:tailEnd/>
            </a:ln>
          </p:spPr>
          <p:txBody>
            <a:bodyPr/>
            <a:lstStyle/>
            <a:p>
              <a:endParaRPr lang="en-GB"/>
            </a:p>
          </p:txBody>
        </p:sp>
        <p:sp>
          <p:nvSpPr>
            <p:cNvPr id="54" name="Line 64">
              <a:extLst>
                <a:ext uri="{FF2B5EF4-FFF2-40B4-BE49-F238E27FC236}">
                  <a16:creationId xmlns:a16="http://schemas.microsoft.com/office/drawing/2014/main" id="{408D3810-68A5-409E-AD8F-E5587E252AD4}"/>
                </a:ext>
              </a:extLst>
            </p:cNvPr>
            <p:cNvSpPr>
              <a:spLocks noChangeShapeType="1"/>
            </p:cNvSpPr>
            <p:nvPr/>
          </p:nvSpPr>
          <p:spPr bwMode="auto">
            <a:xfrm>
              <a:off x="2812" y="2835"/>
              <a:ext cx="249" cy="1"/>
            </a:xfrm>
            <a:prstGeom prst="line">
              <a:avLst/>
            </a:prstGeom>
            <a:noFill/>
            <a:ln w="9525">
              <a:solidFill>
                <a:srgbClr val="000000"/>
              </a:solidFill>
              <a:round/>
              <a:headEnd/>
              <a:tailEnd type="triangle" w="med" len="lg"/>
            </a:ln>
          </p:spPr>
          <p:txBody>
            <a:bodyPr/>
            <a:lstStyle/>
            <a:p>
              <a:endParaRPr lang="en-GB"/>
            </a:p>
          </p:txBody>
        </p:sp>
        <p:sp>
          <p:nvSpPr>
            <p:cNvPr id="55" name="Line 65">
              <a:extLst>
                <a:ext uri="{FF2B5EF4-FFF2-40B4-BE49-F238E27FC236}">
                  <a16:creationId xmlns:a16="http://schemas.microsoft.com/office/drawing/2014/main" id="{43543B6D-D239-415F-884B-0A3EACF25C9A}"/>
                </a:ext>
              </a:extLst>
            </p:cNvPr>
            <p:cNvSpPr>
              <a:spLocks noChangeShapeType="1"/>
            </p:cNvSpPr>
            <p:nvPr/>
          </p:nvSpPr>
          <p:spPr bwMode="auto">
            <a:xfrm>
              <a:off x="2041" y="3290"/>
              <a:ext cx="771" cy="0"/>
            </a:xfrm>
            <a:prstGeom prst="line">
              <a:avLst/>
            </a:prstGeom>
            <a:noFill/>
            <a:ln w="9525">
              <a:solidFill>
                <a:schemeClr val="tx1"/>
              </a:solidFill>
              <a:round/>
              <a:headEnd/>
              <a:tailEnd/>
            </a:ln>
            <a:effectLst/>
          </p:spPr>
          <p:txBody>
            <a:bodyPr/>
            <a:lstStyle/>
            <a:p>
              <a:endParaRPr lang="en-GB"/>
            </a:p>
          </p:txBody>
        </p:sp>
        <p:sp>
          <p:nvSpPr>
            <p:cNvPr id="56" name="Line 66">
              <a:extLst>
                <a:ext uri="{FF2B5EF4-FFF2-40B4-BE49-F238E27FC236}">
                  <a16:creationId xmlns:a16="http://schemas.microsoft.com/office/drawing/2014/main" id="{65BEF8A2-D431-4FD6-8B2B-B01A174A2E48}"/>
                </a:ext>
              </a:extLst>
            </p:cNvPr>
            <p:cNvSpPr>
              <a:spLocks noChangeShapeType="1"/>
            </p:cNvSpPr>
            <p:nvPr/>
          </p:nvSpPr>
          <p:spPr bwMode="auto">
            <a:xfrm flipV="1">
              <a:off x="2812" y="2836"/>
              <a:ext cx="0" cy="454"/>
            </a:xfrm>
            <a:prstGeom prst="line">
              <a:avLst/>
            </a:prstGeom>
            <a:noFill/>
            <a:ln w="9525">
              <a:solidFill>
                <a:schemeClr val="tx1"/>
              </a:solidFill>
              <a:round/>
              <a:headEnd/>
              <a:tailEnd/>
            </a:ln>
            <a:effectLst/>
          </p:spPr>
          <p:txBody>
            <a:bodyPr/>
            <a:lstStyle/>
            <a:p>
              <a:endParaRPr lang="en-GB"/>
            </a:p>
          </p:txBody>
        </p:sp>
        <p:sp>
          <p:nvSpPr>
            <p:cNvPr id="57" name="Freeform 67">
              <a:extLst>
                <a:ext uri="{FF2B5EF4-FFF2-40B4-BE49-F238E27FC236}">
                  <a16:creationId xmlns:a16="http://schemas.microsoft.com/office/drawing/2014/main" id="{5CAD5F1A-ED03-4BF9-B7FC-9E8D7FD816E6}"/>
                </a:ext>
              </a:extLst>
            </p:cNvPr>
            <p:cNvSpPr>
              <a:spLocks/>
            </p:cNvSpPr>
            <p:nvPr/>
          </p:nvSpPr>
          <p:spPr bwMode="auto">
            <a:xfrm>
              <a:off x="1225" y="2587"/>
              <a:ext cx="203" cy="88"/>
            </a:xfrm>
            <a:custGeom>
              <a:avLst/>
              <a:gdLst/>
              <a:ahLst/>
              <a:cxnLst>
                <a:cxn ang="0">
                  <a:pos x="0" y="88"/>
                </a:cxn>
                <a:cxn ang="0">
                  <a:pos x="40" y="21"/>
                </a:cxn>
                <a:cxn ang="0">
                  <a:pos x="99" y="0"/>
                </a:cxn>
                <a:cxn ang="0">
                  <a:pos x="164" y="21"/>
                </a:cxn>
                <a:cxn ang="0">
                  <a:pos x="203" y="87"/>
                </a:cxn>
              </a:cxnLst>
              <a:rect l="0" t="0" r="r" b="b"/>
              <a:pathLst>
                <a:path w="203" h="88">
                  <a:moveTo>
                    <a:pt x="0" y="88"/>
                  </a:moveTo>
                  <a:cubicBezTo>
                    <a:pt x="8" y="77"/>
                    <a:pt x="24" y="36"/>
                    <a:pt x="40" y="21"/>
                  </a:cubicBezTo>
                  <a:cubicBezTo>
                    <a:pt x="56" y="6"/>
                    <a:pt x="78" y="0"/>
                    <a:pt x="99" y="0"/>
                  </a:cubicBezTo>
                  <a:cubicBezTo>
                    <a:pt x="120" y="0"/>
                    <a:pt x="147" y="7"/>
                    <a:pt x="164" y="21"/>
                  </a:cubicBezTo>
                  <a:cubicBezTo>
                    <a:pt x="181" y="35"/>
                    <a:pt x="195" y="73"/>
                    <a:pt x="203" y="87"/>
                  </a:cubicBezTo>
                </a:path>
              </a:pathLst>
            </a:custGeom>
            <a:noFill/>
            <a:ln w="9525">
              <a:solidFill>
                <a:schemeClr val="tx1"/>
              </a:solidFill>
              <a:round/>
              <a:headEnd/>
              <a:tailEnd/>
            </a:ln>
            <a:effectLst/>
          </p:spPr>
          <p:txBody>
            <a:bodyPr/>
            <a:lstStyle/>
            <a:p>
              <a:endParaRPr lang="en-GB"/>
            </a:p>
          </p:txBody>
        </p:sp>
        <p:sp>
          <p:nvSpPr>
            <p:cNvPr id="58" name="Line 68">
              <a:extLst>
                <a:ext uri="{FF2B5EF4-FFF2-40B4-BE49-F238E27FC236}">
                  <a16:creationId xmlns:a16="http://schemas.microsoft.com/office/drawing/2014/main" id="{A9AC5912-00AE-4C2E-945E-E35AAFAEE90B}"/>
                </a:ext>
              </a:extLst>
            </p:cNvPr>
            <p:cNvSpPr>
              <a:spLocks noChangeShapeType="1"/>
            </p:cNvSpPr>
            <p:nvPr/>
          </p:nvSpPr>
          <p:spPr bwMode="auto">
            <a:xfrm flipH="1">
              <a:off x="1428" y="2677"/>
              <a:ext cx="114" cy="0"/>
            </a:xfrm>
            <a:prstGeom prst="line">
              <a:avLst/>
            </a:prstGeom>
            <a:noFill/>
            <a:ln w="9525">
              <a:solidFill>
                <a:schemeClr val="tx1"/>
              </a:solidFill>
              <a:round/>
              <a:headEnd/>
              <a:tailEnd/>
            </a:ln>
            <a:effectLst/>
          </p:spPr>
          <p:txBody>
            <a:bodyPr/>
            <a:lstStyle/>
            <a:p>
              <a:endParaRPr lang="en-GB"/>
            </a:p>
          </p:txBody>
        </p:sp>
        <p:sp>
          <p:nvSpPr>
            <p:cNvPr id="59" name="Line 69">
              <a:extLst>
                <a:ext uri="{FF2B5EF4-FFF2-40B4-BE49-F238E27FC236}">
                  <a16:creationId xmlns:a16="http://schemas.microsoft.com/office/drawing/2014/main" id="{F542E8B1-A4F0-4D90-ACC8-7C2B2973E93C}"/>
                </a:ext>
              </a:extLst>
            </p:cNvPr>
            <p:cNvSpPr>
              <a:spLocks noChangeShapeType="1"/>
            </p:cNvSpPr>
            <p:nvPr/>
          </p:nvSpPr>
          <p:spPr bwMode="auto">
            <a:xfrm>
              <a:off x="1360" y="2745"/>
              <a:ext cx="181" cy="1"/>
            </a:xfrm>
            <a:prstGeom prst="line">
              <a:avLst/>
            </a:prstGeom>
            <a:noFill/>
            <a:ln w="9525">
              <a:solidFill>
                <a:srgbClr val="000000"/>
              </a:solidFill>
              <a:round/>
              <a:headEnd/>
              <a:tailEnd type="triangle" w="med" len="lg"/>
            </a:ln>
          </p:spPr>
          <p:txBody>
            <a:bodyPr/>
            <a:lstStyle/>
            <a:p>
              <a:endParaRPr lang="en-GB"/>
            </a:p>
          </p:txBody>
        </p:sp>
        <p:sp>
          <p:nvSpPr>
            <p:cNvPr id="60" name="Rectangle 70">
              <a:extLst>
                <a:ext uri="{FF2B5EF4-FFF2-40B4-BE49-F238E27FC236}">
                  <a16:creationId xmlns:a16="http://schemas.microsoft.com/office/drawing/2014/main" id="{E3E3F2C7-EC46-46BE-B501-283E3766C6CE}"/>
                </a:ext>
              </a:extLst>
            </p:cNvPr>
            <p:cNvSpPr>
              <a:spLocks noChangeArrowheads="1"/>
            </p:cNvSpPr>
            <p:nvPr/>
          </p:nvSpPr>
          <p:spPr bwMode="auto">
            <a:xfrm>
              <a:off x="1678" y="2385"/>
              <a:ext cx="722" cy="132"/>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Thickening</a:t>
              </a:r>
              <a:endParaRPr lang="en-US" sz="1400"/>
            </a:p>
          </p:txBody>
        </p:sp>
        <p:grpSp>
          <p:nvGrpSpPr>
            <p:cNvPr id="61" name="Group 71">
              <a:extLst>
                <a:ext uri="{FF2B5EF4-FFF2-40B4-BE49-F238E27FC236}">
                  <a16:creationId xmlns:a16="http://schemas.microsoft.com/office/drawing/2014/main" id="{FDA89824-186C-44BF-B2D0-4135E0624F9C}"/>
                </a:ext>
              </a:extLst>
            </p:cNvPr>
            <p:cNvGrpSpPr>
              <a:grpSpLocks/>
            </p:cNvGrpSpPr>
            <p:nvPr/>
          </p:nvGrpSpPr>
          <p:grpSpPr bwMode="auto">
            <a:xfrm>
              <a:off x="3061" y="2545"/>
              <a:ext cx="500" cy="994"/>
              <a:chOff x="3152" y="1991"/>
              <a:chExt cx="500" cy="994"/>
            </a:xfrm>
          </p:grpSpPr>
          <p:sp>
            <p:nvSpPr>
              <p:cNvPr id="75" name="Line 72">
                <a:extLst>
                  <a:ext uri="{FF2B5EF4-FFF2-40B4-BE49-F238E27FC236}">
                    <a16:creationId xmlns:a16="http://schemas.microsoft.com/office/drawing/2014/main" id="{EC7C0084-76AF-4763-B31A-6FE5D2C107AF}"/>
                  </a:ext>
                </a:extLst>
              </p:cNvPr>
              <p:cNvSpPr>
                <a:spLocks noChangeShapeType="1"/>
              </p:cNvSpPr>
              <p:nvPr/>
            </p:nvSpPr>
            <p:spPr bwMode="auto">
              <a:xfrm>
                <a:off x="3152" y="2205"/>
                <a:ext cx="0" cy="635"/>
              </a:xfrm>
              <a:prstGeom prst="line">
                <a:avLst/>
              </a:prstGeom>
              <a:noFill/>
              <a:ln w="9525">
                <a:solidFill>
                  <a:schemeClr val="tx1"/>
                </a:solidFill>
                <a:round/>
                <a:headEnd/>
                <a:tailEnd/>
              </a:ln>
              <a:effectLst/>
            </p:spPr>
            <p:txBody>
              <a:bodyPr/>
              <a:lstStyle/>
              <a:p>
                <a:endParaRPr lang="en-GB"/>
              </a:p>
            </p:txBody>
          </p:sp>
          <p:sp>
            <p:nvSpPr>
              <p:cNvPr id="76" name="Line 73">
                <a:extLst>
                  <a:ext uri="{FF2B5EF4-FFF2-40B4-BE49-F238E27FC236}">
                    <a16:creationId xmlns:a16="http://schemas.microsoft.com/office/drawing/2014/main" id="{37BD13B7-F0DF-4DE0-A20C-3A83CEBA8F07}"/>
                  </a:ext>
                </a:extLst>
              </p:cNvPr>
              <p:cNvSpPr>
                <a:spLocks noChangeShapeType="1"/>
              </p:cNvSpPr>
              <p:nvPr/>
            </p:nvSpPr>
            <p:spPr bwMode="auto">
              <a:xfrm>
                <a:off x="3651" y="2205"/>
                <a:ext cx="0" cy="635"/>
              </a:xfrm>
              <a:prstGeom prst="line">
                <a:avLst/>
              </a:prstGeom>
              <a:noFill/>
              <a:ln w="9525">
                <a:solidFill>
                  <a:schemeClr val="tx1"/>
                </a:solidFill>
                <a:round/>
                <a:headEnd/>
                <a:tailEnd/>
              </a:ln>
              <a:effectLst/>
            </p:spPr>
            <p:txBody>
              <a:bodyPr/>
              <a:lstStyle/>
              <a:p>
                <a:endParaRPr lang="en-GB"/>
              </a:p>
            </p:txBody>
          </p:sp>
          <p:sp>
            <p:nvSpPr>
              <p:cNvPr id="77" name="Line 74">
                <a:extLst>
                  <a:ext uri="{FF2B5EF4-FFF2-40B4-BE49-F238E27FC236}">
                    <a16:creationId xmlns:a16="http://schemas.microsoft.com/office/drawing/2014/main" id="{D31DB022-C482-4788-ADD2-D0F7A365C722}"/>
                  </a:ext>
                </a:extLst>
              </p:cNvPr>
              <p:cNvSpPr>
                <a:spLocks noChangeShapeType="1"/>
              </p:cNvSpPr>
              <p:nvPr/>
            </p:nvSpPr>
            <p:spPr bwMode="auto">
              <a:xfrm>
                <a:off x="3152" y="2840"/>
                <a:ext cx="250" cy="145"/>
              </a:xfrm>
              <a:prstGeom prst="line">
                <a:avLst/>
              </a:prstGeom>
              <a:noFill/>
              <a:ln w="9525">
                <a:solidFill>
                  <a:schemeClr val="tx1"/>
                </a:solidFill>
                <a:round/>
                <a:headEnd/>
                <a:tailEnd/>
              </a:ln>
              <a:effectLst/>
            </p:spPr>
            <p:txBody>
              <a:bodyPr/>
              <a:lstStyle/>
              <a:p>
                <a:endParaRPr lang="en-GB"/>
              </a:p>
            </p:txBody>
          </p:sp>
          <p:sp>
            <p:nvSpPr>
              <p:cNvPr id="78" name="Line 75">
                <a:extLst>
                  <a:ext uri="{FF2B5EF4-FFF2-40B4-BE49-F238E27FC236}">
                    <a16:creationId xmlns:a16="http://schemas.microsoft.com/office/drawing/2014/main" id="{499D85C1-1862-45D4-BE80-AE1A65E9F464}"/>
                  </a:ext>
                </a:extLst>
              </p:cNvPr>
              <p:cNvSpPr>
                <a:spLocks noChangeShapeType="1"/>
              </p:cNvSpPr>
              <p:nvPr/>
            </p:nvSpPr>
            <p:spPr bwMode="auto">
              <a:xfrm flipH="1">
                <a:off x="3402" y="2840"/>
                <a:ext cx="250" cy="145"/>
              </a:xfrm>
              <a:prstGeom prst="line">
                <a:avLst/>
              </a:prstGeom>
              <a:noFill/>
              <a:ln w="9525">
                <a:solidFill>
                  <a:schemeClr val="tx1"/>
                </a:solidFill>
                <a:round/>
                <a:headEnd/>
                <a:tailEnd/>
              </a:ln>
              <a:effectLst/>
            </p:spPr>
            <p:txBody>
              <a:bodyPr/>
              <a:lstStyle/>
              <a:p>
                <a:endParaRPr lang="en-GB"/>
              </a:p>
            </p:txBody>
          </p:sp>
          <p:sp>
            <p:nvSpPr>
              <p:cNvPr id="79" name="Freeform 76">
                <a:extLst>
                  <a:ext uri="{FF2B5EF4-FFF2-40B4-BE49-F238E27FC236}">
                    <a16:creationId xmlns:a16="http://schemas.microsoft.com/office/drawing/2014/main" id="{48CF925C-822E-4A83-9B56-107FA1DF0FBB}"/>
                  </a:ext>
                </a:extLst>
              </p:cNvPr>
              <p:cNvSpPr>
                <a:spLocks/>
              </p:cNvSpPr>
              <p:nvPr/>
            </p:nvSpPr>
            <p:spPr bwMode="auto">
              <a:xfrm>
                <a:off x="3152" y="1991"/>
                <a:ext cx="499" cy="214"/>
              </a:xfrm>
              <a:custGeom>
                <a:avLst/>
                <a:gdLst/>
                <a:ahLst/>
                <a:cxnLst>
                  <a:cxn ang="0">
                    <a:pos x="0" y="214"/>
                  </a:cxn>
                  <a:cxn ang="0">
                    <a:pos x="69" y="72"/>
                  </a:cxn>
                  <a:cxn ang="0">
                    <a:pos x="245" y="1"/>
                  </a:cxn>
                  <a:cxn ang="0">
                    <a:pos x="431" y="78"/>
                  </a:cxn>
                  <a:cxn ang="0">
                    <a:pos x="499" y="214"/>
                  </a:cxn>
                </a:cxnLst>
                <a:rect l="0" t="0" r="r" b="b"/>
                <a:pathLst>
                  <a:path w="499" h="214">
                    <a:moveTo>
                      <a:pt x="0" y="214"/>
                    </a:moveTo>
                    <a:cubicBezTo>
                      <a:pt x="11" y="190"/>
                      <a:pt x="28" y="107"/>
                      <a:pt x="69" y="72"/>
                    </a:cubicBezTo>
                    <a:cubicBezTo>
                      <a:pt x="110" y="37"/>
                      <a:pt x="185" y="0"/>
                      <a:pt x="245" y="1"/>
                    </a:cubicBezTo>
                    <a:cubicBezTo>
                      <a:pt x="305" y="2"/>
                      <a:pt x="389" y="43"/>
                      <a:pt x="431" y="78"/>
                    </a:cubicBezTo>
                    <a:cubicBezTo>
                      <a:pt x="473" y="113"/>
                      <a:pt x="488" y="187"/>
                      <a:pt x="499" y="214"/>
                    </a:cubicBezTo>
                  </a:path>
                </a:pathLst>
              </a:custGeom>
              <a:noFill/>
              <a:ln w="9525">
                <a:solidFill>
                  <a:schemeClr val="tx1"/>
                </a:solidFill>
                <a:round/>
                <a:headEnd/>
                <a:tailEnd/>
              </a:ln>
              <a:effectLst/>
            </p:spPr>
            <p:txBody>
              <a:bodyPr/>
              <a:lstStyle/>
              <a:p>
                <a:endParaRPr lang="en-GB"/>
              </a:p>
            </p:txBody>
          </p:sp>
        </p:grpSp>
        <p:sp>
          <p:nvSpPr>
            <p:cNvPr id="62" name="Line 77">
              <a:extLst>
                <a:ext uri="{FF2B5EF4-FFF2-40B4-BE49-F238E27FC236}">
                  <a16:creationId xmlns:a16="http://schemas.microsoft.com/office/drawing/2014/main" id="{E24B0D5D-9B53-491C-99C8-2E7ECCE25F9A}"/>
                </a:ext>
              </a:extLst>
            </p:cNvPr>
            <p:cNvSpPr>
              <a:spLocks noChangeShapeType="1"/>
            </p:cNvSpPr>
            <p:nvPr/>
          </p:nvSpPr>
          <p:spPr bwMode="auto">
            <a:xfrm flipH="1">
              <a:off x="3312" y="3545"/>
              <a:ext cx="2" cy="108"/>
            </a:xfrm>
            <a:prstGeom prst="line">
              <a:avLst/>
            </a:prstGeom>
            <a:noFill/>
            <a:ln w="9525">
              <a:solidFill>
                <a:srgbClr val="000000"/>
              </a:solidFill>
              <a:round/>
              <a:headEnd/>
              <a:tailEnd/>
            </a:ln>
          </p:spPr>
          <p:txBody>
            <a:bodyPr/>
            <a:lstStyle/>
            <a:p>
              <a:endParaRPr lang="en-GB"/>
            </a:p>
          </p:txBody>
        </p:sp>
        <p:sp>
          <p:nvSpPr>
            <p:cNvPr id="63" name="Line 78">
              <a:extLst>
                <a:ext uri="{FF2B5EF4-FFF2-40B4-BE49-F238E27FC236}">
                  <a16:creationId xmlns:a16="http://schemas.microsoft.com/office/drawing/2014/main" id="{FF430B88-00DD-48F1-A44C-8E36961AF25E}"/>
                </a:ext>
              </a:extLst>
            </p:cNvPr>
            <p:cNvSpPr>
              <a:spLocks noChangeShapeType="1"/>
            </p:cNvSpPr>
            <p:nvPr/>
          </p:nvSpPr>
          <p:spPr bwMode="auto">
            <a:xfrm>
              <a:off x="3810" y="3198"/>
              <a:ext cx="249" cy="1"/>
            </a:xfrm>
            <a:prstGeom prst="line">
              <a:avLst/>
            </a:prstGeom>
            <a:noFill/>
            <a:ln w="9525">
              <a:solidFill>
                <a:srgbClr val="000000"/>
              </a:solidFill>
              <a:round/>
              <a:headEnd/>
              <a:tailEnd type="triangle" w="med" len="lg"/>
            </a:ln>
          </p:spPr>
          <p:txBody>
            <a:bodyPr/>
            <a:lstStyle/>
            <a:p>
              <a:endParaRPr lang="en-GB"/>
            </a:p>
          </p:txBody>
        </p:sp>
        <p:sp>
          <p:nvSpPr>
            <p:cNvPr id="64" name="Line 79">
              <a:extLst>
                <a:ext uri="{FF2B5EF4-FFF2-40B4-BE49-F238E27FC236}">
                  <a16:creationId xmlns:a16="http://schemas.microsoft.com/office/drawing/2014/main" id="{19641186-3393-4F40-9517-CD6552CFC204}"/>
                </a:ext>
              </a:extLst>
            </p:cNvPr>
            <p:cNvSpPr>
              <a:spLocks noChangeShapeType="1"/>
            </p:cNvSpPr>
            <p:nvPr/>
          </p:nvSpPr>
          <p:spPr bwMode="auto">
            <a:xfrm>
              <a:off x="3315" y="3653"/>
              <a:ext cx="495" cy="0"/>
            </a:xfrm>
            <a:prstGeom prst="line">
              <a:avLst/>
            </a:prstGeom>
            <a:noFill/>
            <a:ln w="9525">
              <a:solidFill>
                <a:schemeClr val="tx1"/>
              </a:solidFill>
              <a:round/>
              <a:headEnd/>
              <a:tailEnd/>
            </a:ln>
            <a:effectLst/>
          </p:spPr>
          <p:txBody>
            <a:bodyPr/>
            <a:lstStyle/>
            <a:p>
              <a:endParaRPr lang="en-GB"/>
            </a:p>
          </p:txBody>
        </p:sp>
        <p:sp>
          <p:nvSpPr>
            <p:cNvPr id="65" name="Line 80">
              <a:extLst>
                <a:ext uri="{FF2B5EF4-FFF2-40B4-BE49-F238E27FC236}">
                  <a16:creationId xmlns:a16="http://schemas.microsoft.com/office/drawing/2014/main" id="{3CC69A55-227E-4F0B-A8F0-406DCE1A9962}"/>
                </a:ext>
              </a:extLst>
            </p:cNvPr>
            <p:cNvSpPr>
              <a:spLocks noChangeShapeType="1"/>
            </p:cNvSpPr>
            <p:nvPr/>
          </p:nvSpPr>
          <p:spPr bwMode="auto">
            <a:xfrm flipV="1">
              <a:off x="3810" y="3199"/>
              <a:ext cx="0" cy="454"/>
            </a:xfrm>
            <a:prstGeom prst="line">
              <a:avLst/>
            </a:prstGeom>
            <a:noFill/>
            <a:ln w="9525">
              <a:solidFill>
                <a:schemeClr val="tx1"/>
              </a:solidFill>
              <a:round/>
              <a:headEnd/>
              <a:tailEnd/>
            </a:ln>
            <a:effectLst/>
          </p:spPr>
          <p:txBody>
            <a:bodyPr/>
            <a:lstStyle/>
            <a:p>
              <a:endParaRPr lang="en-GB"/>
            </a:p>
          </p:txBody>
        </p:sp>
        <p:sp>
          <p:nvSpPr>
            <p:cNvPr id="66" name="Rectangle 81">
              <a:extLst>
                <a:ext uri="{FF2B5EF4-FFF2-40B4-BE49-F238E27FC236}">
                  <a16:creationId xmlns:a16="http://schemas.microsoft.com/office/drawing/2014/main" id="{CA918596-631B-434D-A871-248692C47EFE}"/>
                </a:ext>
              </a:extLst>
            </p:cNvPr>
            <p:cNvSpPr>
              <a:spLocks noChangeArrowheads="1"/>
            </p:cNvSpPr>
            <p:nvPr/>
          </p:nvSpPr>
          <p:spPr bwMode="auto">
            <a:xfrm>
              <a:off x="4058" y="3040"/>
              <a:ext cx="704" cy="295"/>
            </a:xfrm>
            <a:prstGeom prst="rect">
              <a:avLst/>
            </a:prstGeom>
            <a:noFill/>
            <a:ln w="9525">
              <a:solidFill>
                <a:schemeClr val="tx1"/>
              </a:solidFill>
              <a:miter lim="800000"/>
              <a:headEnd/>
              <a:tailEnd/>
            </a:ln>
            <a:effectLst/>
          </p:spPr>
          <p:txBody>
            <a:bodyPr wrap="none" anchor="ctr"/>
            <a:lstStyle/>
            <a:p>
              <a:endParaRPr lang="en-GB"/>
            </a:p>
          </p:txBody>
        </p:sp>
        <p:sp>
          <p:nvSpPr>
            <p:cNvPr id="67" name="Rectangle 82">
              <a:extLst>
                <a:ext uri="{FF2B5EF4-FFF2-40B4-BE49-F238E27FC236}">
                  <a16:creationId xmlns:a16="http://schemas.microsoft.com/office/drawing/2014/main" id="{7A9BBA75-6A92-4EB4-86FA-5C7234FF6CE1}"/>
                </a:ext>
              </a:extLst>
            </p:cNvPr>
            <p:cNvSpPr>
              <a:spLocks noChangeArrowheads="1"/>
            </p:cNvSpPr>
            <p:nvPr/>
          </p:nvSpPr>
          <p:spPr bwMode="auto">
            <a:xfrm>
              <a:off x="2966" y="2385"/>
              <a:ext cx="662" cy="132"/>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Digestion</a:t>
              </a:r>
              <a:endParaRPr lang="en-US" sz="1400"/>
            </a:p>
          </p:txBody>
        </p:sp>
        <p:sp>
          <p:nvSpPr>
            <p:cNvPr id="68" name="Rectangle 83">
              <a:extLst>
                <a:ext uri="{FF2B5EF4-FFF2-40B4-BE49-F238E27FC236}">
                  <a16:creationId xmlns:a16="http://schemas.microsoft.com/office/drawing/2014/main" id="{4AE25C03-CFDC-4483-AB32-BAC582352DAC}"/>
                </a:ext>
              </a:extLst>
            </p:cNvPr>
            <p:cNvSpPr>
              <a:spLocks noChangeArrowheads="1"/>
            </p:cNvSpPr>
            <p:nvPr/>
          </p:nvSpPr>
          <p:spPr bwMode="auto">
            <a:xfrm>
              <a:off x="3932" y="2677"/>
              <a:ext cx="785" cy="133"/>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Dewatering</a:t>
              </a:r>
              <a:endParaRPr lang="en-US" sz="1400"/>
            </a:p>
          </p:txBody>
        </p:sp>
        <p:sp>
          <p:nvSpPr>
            <p:cNvPr id="69" name="Line 84">
              <a:extLst>
                <a:ext uri="{FF2B5EF4-FFF2-40B4-BE49-F238E27FC236}">
                  <a16:creationId xmlns:a16="http://schemas.microsoft.com/office/drawing/2014/main" id="{C89F2AC1-4ABF-42E9-B06F-0C3C7459EADA}"/>
                </a:ext>
              </a:extLst>
            </p:cNvPr>
            <p:cNvSpPr>
              <a:spLocks noChangeShapeType="1"/>
            </p:cNvSpPr>
            <p:nvPr/>
          </p:nvSpPr>
          <p:spPr bwMode="auto">
            <a:xfrm flipV="1">
              <a:off x="4059" y="3040"/>
              <a:ext cx="703" cy="295"/>
            </a:xfrm>
            <a:prstGeom prst="line">
              <a:avLst/>
            </a:prstGeom>
            <a:noFill/>
            <a:ln w="9525">
              <a:solidFill>
                <a:schemeClr val="tx1"/>
              </a:solidFill>
              <a:round/>
              <a:headEnd/>
              <a:tailEnd/>
            </a:ln>
            <a:effectLst/>
          </p:spPr>
          <p:txBody>
            <a:bodyPr/>
            <a:lstStyle/>
            <a:p>
              <a:endParaRPr lang="en-GB"/>
            </a:p>
          </p:txBody>
        </p:sp>
        <p:sp>
          <p:nvSpPr>
            <p:cNvPr id="70" name="Line 85">
              <a:extLst>
                <a:ext uri="{FF2B5EF4-FFF2-40B4-BE49-F238E27FC236}">
                  <a16:creationId xmlns:a16="http://schemas.microsoft.com/office/drawing/2014/main" id="{05ACF375-0875-40B0-91B6-1E29E06EB30A}"/>
                </a:ext>
              </a:extLst>
            </p:cNvPr>
            <p:cNvSpPr>
              <a:spLocks noChangeShapeType="1"/>
            </p:cNvSpPr>
            <p:nvPr/>
          </p:nvSpPr>
          <p:spPr bwMode="auto">
            <a:xfrm rot="5400000">
              <a:off x="4467" y="3460"/>
              <a:ext cx="249" cy="1"/>
            </a:xfrm>
            <a:prstGeom prst="line">
              <a:avLst/>
            </a:prstGeom>
            <a:noFill/>
            <a:ln w="9525">
              <a:solidFill>
                <a:srgbClr val="000000"/>
              </a:solidFill>
              <a:round/>
              <a:headEnd/>
              <a:tailEnd type="triangle" w="med" len="lg"/>
            </a:ln>
          </p:spPr>
          <p:txBody>
            <a:bodyPr/>
            <a:lstStyle/>
            <a:p>
              <a:endParaRPr lang="en-GB"/>
            </a:p>
          </p:txBody>
        </p:sp>
        <p:sp>
          <p:nvSpPr>
            <p:cNvPr id="71" name="Rectangle 86">
              <a:extLst>
                <a:ext uri="{FF2B5EF4-FFF2-40B4-BE49-F238E27FC236}">
                  <a16:creationId xmlns:a16="http://schemas.microsoft.com/office/drawing/2014/main" id="{72D03FD4-4D76-4D90-9466-C919D1C1D1C8}"/>
                </a:ext>
              </a:extLst>
            </p:cNvPr>
            <p:cNvSpPr>
              <a:spLocks noChangeArrowheads="1"/>
            </p:cNvSpPr>
            <p:nvPr/>
          </p:nvSpPr>
          <p:spPr bwMode="auto">
            <a:xfrm>
              <a:off x="4352" y="3585"/>
              <a:ext cx="503" cy="170"/>
            </a:xfrm>
            <a:prstGeom prst="rect">
              <a:avLst/>
            </a:prstGeom>
            <a:noFill/>
            <a:ln w="9525">
              <a:noFill/>
              <a:miter lim="800000"/>
              <a:headEnd/>
              <a:tailEnd/>
            </a:ln>
          </p:spPr>
          <p:txBody>
            <a:bodyPr wrap="none" lIns="0" tIns="0" rIns="0" bIns="0">
              <a:spAutoFit/>
            </a:bodyPr>
            <a:lstStyle/>
            <a:p>
              <a:pPr algn="ctr" eaLnBrk="1" hangingPunct="1"/>
              <a:r>
                <a:rPr lang="en-US" sz="900">
                  <a:solidFill>
                    <a:srgbClr val="000000"/>
                  </a:solidFill>
                </a:rPr>
                <a:t>Water Recycle</a:t>
              </a:r>
            </a:p>
            <a:p>
              <a:pPr algn="ctr" eaLnBrk="1" hangingPunct="1"/>
              <a:r>
                <a:rPr lang="en-US" sz="900">
                  <a:solidFill>
                    <a:srgbClr val="000000"/>
                  </a:solidFill>
                </a:rPr>
                <a:t>to Head of Plant</a:t>
              </a:r>
              <a:endParaRPr lang="en-US" sz="900"/>
            </a:p>
          </p:txBody>
        </p:sp>
        <p:sp>
          <p:nvSpPr>
            <p:cNvPr id="72" name="Line 87">
              <a:extLst>
                <a:ext uri="{FF2B5EF4-FFF2-40B4-BE49-F238E27FC236}">
                  <a16:creationId xmlns:a16="http://schemas.microsoft.com/office/drawing/2014/main" id="{7657C353-A1BE-4550-B05F-82B7A87FB793}"/>
                </a:ext>
              </a:extLst>
            </p:cNvPr>
            <p:cNvSpPr>
              <a:spLocks noChangeShapeType="1"/>
            </p:cNvSpPr>
            <p:nvPr/>
          </p:nvSpPr>
          <p:spPr bwMode="auto">
            <a:xfrm flipV="1">
              <a:off x="4490" y="2927"/>
              <a:ext cx="0" cy="113"/>
            </a:xfrm>
            <a:prstGeom prst="line">
              <a:avLst/>
            </a:prstGeom>
            <a:noFill/>
            <a:ln w="9525">
              <a:solidFill>
                <a:schemeClr val="tx1"/>
              </a:solidFill>
              <a:round/>
              <a:headEnd/>
              <a:tailEnd/>
            </a:ln>
            <a:effectLst/>
          </p:spPr>
          <p:txBody>
            <a:bodyPr/>
            <a:lstStyle/>
            <a:p>
              <a:endParaRPr lang="en-GB"/>
            </a:p>
          </p:txBody>
        </p:sp>
        <p:sp>
          <p:nvSpPr>
            <p:cNvPr id="73" name="Rectangle 88">
              <a:extLst>
                <a:ext uri="{FF2B5EF4-FFF2-40B4-BE49-F238E27FC236}">
                  <a16:creationId xmlns:a16="http://schemas.microsoft.com/office/drawing/2014/main" id="{6864ACF8-7FA6-4282-A730-60C2B638B78B}"/>
                </a:ext>
              </a:extLst>
            </p:cNvPr>
            <p:cNvSpPr>
              <a:spLocks noChangeArrowheads="1"/>
            </p:cNvSpPr>
            <p:nvPr/>
          </p:nvSpPr>
          <p:spPr bwMode="auto">
            <a:xfrm>
              <a:off x="4848" y="2813"/>
              <a:ext cx="444" cy="170"/>
            </a:xfrm>
            <a:prstGeom prst="rect">
              <a:avLst/>
            </a:prstGeom>
            <a:noFill/>
            <a:ln w="9525">
              <a:noFill/>
              <a:miter lim="800000"/>
              <a:headEnd/>
              <a:tailEnd/>
            </a:ln>
          </p:spPr>
          <p:txBody>
            <a:bodyPr wrap="none" lIns="0" tIns="0" rIns="0" bIns="0">
              <a:spAutoFit/>
            </a:bodyPr>
            <a:lstStyle/>
            <a:p>
              <a:pPr algn="ctr" eaLnBrk="1" hangingPunct="1"/>
              <a:r>
                <a:rPr lang="en-US" sz="900">
                  <a:solidFill>
                    <a:srgbClr val="000000"/>
                  </a:solidFill>
                </a:rPr>
                <a:t>Sludge to</a:t>
              </a:r>
            </a:p>
            <a:p>
              <a:pPr algn="ctr" eaLnBrk="1" hangingPunct="1"/>
              <a:r>
                <a:rPr lang="en-US" sz="900">
                  <a:solidFill>
                    <a:srgbClr val="000000"/>
                  </a:solidFill>
                </a:rPr>
                <a:t>Land Disposal</a:t>
              </a:r>
              <a:endParaRPr lang="en-US" sz="900"/>
            </a:p>
          </p:txBody>
        </p:sp>
        <p:sp>
          <p:nvSpPr>
            <p:cNvPr id="74" name="Rectangle 89">
              <a:extLst>
                <a:ext uri="{FF2B5EF4-FFF2-40B4-BE49-F238E27FC236}">
                  <a16:creationId xmlns:a16="http://schemas.microsoft.com/office/drawing/2014/main" id="{B13AAE2D-556D-4845-9202-50DF18CA921B}"/>
                </a:ext>
              </a:extLst>
            </p:cNvPr>
            <p:cNvSpPr>
              <a:spLocks noChangeArrowheads="1"/>
            </p:cNvSpPr>
            <p:nvPr/>
          </p:nvSpPr>
          <p:spPr bwMode="auto">
            <a:xfrm>
              <a:off x="620" y="2236"/>
              <a:ext cx="503" cy="170"/>
            </a:xfrm>
            <a:prstGeom prst="rect">
              <a:avLst/>
            </a:prstGeom>
            <a:noFill/>
            <a:ln w="9525">
              <a:noFill/>
              <a:miter lim="800000"/>
              <a:headEnd/>
              <a:tailEnd/>
            </a:ln>
          </p:spPr>
          <p:txBody>
            <a:bodyPr wrap="none" lIns="0" tIns="0" rIns="0" bIns="0">
              <a:spAutoFit/>
            </a:bodyPr>
            <a:lstStyle/>
            <a:p>
              <a:pPr algn="ctr" eaLnBrk="1" hangingPunct="1"/>
              <a:r>
                <a:rPr lang="en-US" sz="900">
                  <a:solidFill>
                    <a:srgbClr val="000000"/>
                  </a:solidFill>
                </a:rPr>
                <a:t>Water Recycle</a:t>
              </a:r>
            </a:p>
            <a:p>
              <a:pPr algn="ctr" eaLnBrk="1" hangingPunct="1"/>
              <a:r>
                <a:rPr lang="en-US" sz="900">
                  <a:solidFill>
                    <a:srgbClr val="000000"/>
                  </a:solidFill>
                </a:rPr>
                <a:t>to Head of Plant</a:t>
              </a:r>
              <a:endParaRPr lang="en-US" sz="900"/>
            </a:p>
          </p:txBody>
        </p:sp>
      </p:grpSp>
    </p:spTree>
    <p:extLst>
      <p:ext uri="{BB962C8B-B14F-4D97-AF65-F5344CB8AC3E}">
        <p14:creationId xmlns:p14="http://schemas.microsoft.com/office/powerpoint/2010/main" val="1042371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SDOX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3" name="Picture 12">
            <a:extLst>
              <a:ext uri="{FF2B5EF4-FFF2-40B4-BE49-F238E27FC236}">
                <a16:creationId xmlns:a16="http://schemas.microsoft.com/office/drawing/2014/main" id="{EA14C99C-EB1F-48CE-B344-678E46B26A9C}"/>
              </a:ext>
            </a:extLst>
          </p:cNvPr>
          <p:cNvPicPr>
            <a:picLocks noChangeAspect="1"/>
          </p:cNvPicPr>
          <p:nvPr/>
        </p:nvPicPr>
        <p:blipFill rotWithShape="1">
          <a:blip r:embed="rId4"/>
          <a:srcRect t="5371"/>
          <a:stretch/>
        </p:blipFill>
        <p:spPr>
          <a:xfrm>
            <a:off x="304993" y="1475373"/>
            <a:ext cx="11582014" cy="4873601"/>
          </a:xfrm>
          <a:prstGeom prst="rect">
            <a:avLst/>
          </a:prstGeom>
        </p:spPr>
      </p:pic>
    </p:spTree>
    <p:extLst>
      <p:ext uri="{BB962C8B-B14F-4D97-AF65-F5344CB8AC3E}">
        <p14:creationId xmlns:p14="http://schemas.microsoft.com/office/powerpoint/2010/main" val="36923501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0" name="Picture 9" descr="E:\Google Drive\UNESCO-IHE\Publications\2020-01-15 Chapter MBR\Mauricio final.jpg">
            <a:extLst>
              <a:ext uri="{FF2B5EF4-FFF2-40B4-BE49-F238E27FC236}">
                <a16:creationId xmlns:a16="http://schemas.microsoft.com/office/drawing/2014/main" id="{A556B9A5-8910-4F80-970F-4322B45A45C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76274" y="1215618"/>
            <a:ext cx="6669326" cy="5551368"/>
          </a:xfrm>
          <a:prstGeom prst="rect">
            <a:avLst/>
          </a:prstGeom>
          <a:noFill/>
          <a:ln>
            <a:noFill/>
          </a:ln>
        </p:spPr>
      </p:pic>
    </p:spTree>
    <p:extLst>
      <p:ext uri="{BB962C8B-B14F-4D97-AF65-F5344CB8AC3E}">
        <p14:creationId xmlns:p14="http://schemas.microsoft.com/office/powerpoint/2010/main" val="3562753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10" name="Picture 9">
            <a:extLst>
              <a:ext uri="{FF2B5EF4-FFF2-40B4-BE49-F238E27FC236}">
                <a16:creationId xmlns:a16="http://schemas.microsoft.com/office/drawing/2014/main" id="{DEC328F0-B47B-42A8-9FE4-813FB829A9A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40054" y="1096199"/>
            <a:ext cx="6803946" cy="5761801"/>
          </a:xfrm>
          <a:prstGeom prst="rect">
            <a:avLst/>
          </a:prstGeom>
          <a:noFill/>
          <a:ln>
            <a:noFill/>
          </a:ln>
        </p:spPr>
      </p:pic>
    </p:spTree>
    <p:extLst>
      <p:ext uri="{BB962C8B-B14F-4D97-AF65-F5344CB8AC3E}">
        <p14:creationId xmlns:p14="http://schemas.microsoft.com/office/powerpoint/2010/main" val="9217821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3" name="Picture 2">
            <a:extLst>
              <a:ext uri="{FF2B5EF4-FFF2-40B4-BE49-F238E27FC236}">
                <a16:creationId xmlns:a16="http://schemas.microsoft.com/office/drawing/2014/main" id="{C07BF3DC-A5A9-4898-8A60-368C590D3DC8}"/>
              </a:ext>
            </a:extLst>
          </p:cNvPr>
          <p:cNvPicPr>
            <a:picLocks noChangeAspect="1"/>
          </p:cNvPicPr>
          <p:nvPr/>
        </p:nvPicPr>
        <p:blipFill>
          <a:blip r:embed="rId4"/>
          <a:stretch>
            <a:fillRect/>
          </a:stretch>
        </p:blipFill>
        <p:spPr>
          <a:xfrm>
            <a:off x="912523" y="1618169"/>
            <a:ext cx="10956139" cy="4790396"/>
          </a:xfrm>
          <a:prstGeom prst="rect">
            <a:avLst/>
          </a:prstGeom>
        </p:spPr>
      </p:pic>
    </p:spTree>
    <p:extLst>
      <p:ext uri="{BB962C8B-B14F-4D97-AF65-F5344CB8AC3E}">
        <p14:creationId xmlns:p14="http://schemas.microsoft.com/office/powerpoint/2010/main" val="310361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87600" y="1444670"/>
            <a:ext cx="10810399" cy="4928850"/>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Moreover, (not shown in that figure), the higher the HPO flowrate, the lower the SOTE (both in clean water and in sludge).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Therefore, the decision at which HPO gas flowrate to operate when the system is operated with sludge also have a strong impact on the operational cost, since the SOTE is even more affected than when working with clean water.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Still SOTE values approximate to 100% can be achieved when operating with sludge, but at the expenses of either having a much bigger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cone system, or by operating at a much higher sludge recirculation rates through the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cone (i.e. higher energy needs and operational costs).</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Much higher SOTE values (up to a maximum of 96%) were obtained compared to conventional diffused aeration; even for the lowest SOTE reported in this study. </a:t>
            </a:r>
          </a:p>
        </p:txBody>
      </p:sp>
    </p:spTree>
    <p:extLst>
      <p:ext uri="{BB962C8B-B14F-4D97-AF65-F5344CB8AC3E}">
        <p14:creationId xmlns:p14="http://schemas.microsoft.com/office/powerpoint/2010/main" val="2957458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2" name="Rectangle 1">
            <a:extLst>
              <a:ext uri="{FF2B5EF4-FFF2-40B4-BE49-F238E27FC236}">
                <a16:creationId xmlns:a16="http://schemas.microsoft.com/office/drawing/2014/main" id="{07FCD560-4A0A-465E-8571-AC6A876B0724}"/>
              </a:ext>
            </a:extLst>
          </p:cNvPr>
          <p:cNvSpPr/>
          <p:nvPr/>
        </p:nvSpPr>
        <p:spPr>
          <a:xfrm>
            <a:off x="487600" y="1444670"/>
            <a:ext cx="10810399" cy="3599255"/>
          </a:xfrm>
          <a:prstGeom prst="rect">
            <a:avLst/>
          </a:prstGeom>
        </p:spPr>
        <p:txBody>
          <a:bodyPr wrap="square">
            <a:spAutoFit/>
          </a:bodyPr>
          <a:lstStyle/>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Compared to fine bubble diffused aeration, the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cone is more efficient, since nearly 100% of the supplied oxygen can be effectively delivered into the final receiving solution.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Moreover, without the needs for the large amount of energy that is necessary to compress tremendous amounts of air in diffused aeration systems that is released back in the atmosphere carrying several volatile compounds.  </a:t>
            </a:r>
          </a:p>
          <a:p>
            <a:pPr marL="342900" lvl="1" indent="-342900">
              <a:lnSpc>
                <a:spcPct val="120000"/>
              </a:lnSpc>
              <a:buClr>
                <a:srgbClr val="ED7D31"/>
              </a:buClr>
              <a:buSzPts val="2400"/>
              <a:buFont typeface="Noto Sans Symbols"/>
              <a:buChar char="■"/>
            </a:pPr>
            <a:r>
              <a:rPr lang="en-GB" sz="2400" dirty="0">
                <a:latin typeface="Times New Roman" panose="02020603050405020304" pitchFamily="18" charset="0"/>
                <a:cs typeface="Times New Roman" panose="02020603050405020304" pitchFamily="18" charset="0"/>
              </a:rPr>
              <a:t>In addition, the </a:t>
            </a:r>
            <a:r>
              <a:rPr lang="en-GB" sz="2400" dirty="0" err="1">
                <a:latin typeface="Times New Roman" panose="02020603050405020304" pitchFamily="18" charset="0"/>
                <a:cs typeface="Times New Roman" panose="02020603050405020304" pitchFamily="18" charset="0"/>
              </a:rPr>
              <a:t>Speece</a:t>
            </a:r>
            <a:r>
              <a:rPr lang="en-GB" sz="2400" dirty="0">
                <a:latin typeface="Times New Roman" panose="02020603050405020304" pitchFamily="18" charset="0"/>
                <a:cs typeface="Times New Roman" panose="02020603050405020304" pitchFamily="18" charset="0"/>
              </a:rPr>
              <a:t> cone may also be free of maintenance, since it does not require diffusers cleaning nor replacement.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57496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err="1">
                <a:solidFill>
                  <a:srgbClr val="323F50"/>
                </a:solidFill>
                <a:latin typeface="Arial"/>
                <a:ea typeface="Arial"/>
                <a:cs typeface="Arial"/>
                <a:sym typeface="Arial"/>
              </a:rPr>
              <a:t>Speece</a:t>
            </a:r>
            <a:r>
              <a:rPr lang="en-US" sz="3600" b="1" dirty="0">
                <a:solidFill>
                  <a:srgbClr val="323F50"/>
                </a:solidFill>
                <a:latin typeface="Arial"/>
                <a:ea typeface="Arial"/>
                <a:cs typeface="Arial"/>
                <a:sym typeface="Arial"/>
              </a:rPr>
              <a:t> Cone Application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pic>
        <p:nvPicPr>
          <p:cNvPr id="3" name="Picture 2">
            <a:extLst>
              <a:ext uri="{FF2B5EF4-FFF2-40B4-BE49-F238E27FC236}">
                <a16:creationId xmlns:a16="http://schemas.microsoft.com/office/drawing/2014/main" id="{503784B7-32DD-4A1C-A32C-EBA6ABC7F55A}"/>
              </a:ext>
            </a:extLst>
          </p:cNvPr>
          <p:cNvPicPr>
            <a:picLocks noChangeAspect="1"/>
          </p:cNvPicPr>
          <p:nvPr/>
        </p:nvPicPr>
        <p:blipFill>
          <a:blip r:embed="rId4"/>
          <a:stretch>
            <a:fillRect/>
          </a:stretch>
        </p:blipFill>
        <p:spPr>
          <a:xfrm>
            <a:off x="3136236" y="1269618"/>
            <a:ext cx="5672484" cy="5403737"/>
          </a:xfrm>
          <a:prstGeom prst="rect">
            <a:avLst/>
          </a:prstGeom>
        </p:spPr>
      </p:pic>
    </p:spTree>
    <p:extLst>
      <p:ext uri="{BB962C8B-B14F-4D97-AF65-F5344CB8AC3E}">
        <p14:creationId xmlns:p14="http://schemas.microsoft.com/office/powerpoint/2010/main" val="220729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grpSp>
        <p:nvGrpSpPr>
          <p:cNvPr id="88" name="Group 13">
            <a:extLst>
              <a:ext uri="{FF2B5EF4-FFF2-40B4-BE49-F238E27FC236}">
                <a16:creationId xmlns:a16="http://schemas.microsoft.com/office/drawing/2014/main" id="{5031B3AE-AF96-480D-8D67-6AE921C43977}"/>
              </a:ext>
            </a:extLst>
          </p:cNvPr>
          <p:cNvGrpSpPr>
            <a:grpSpLocks/>
          </p:cNvGrpSpPr>
          <p:nvPr/>
        </p:nvGrpSpPr>
        <p:grpSpPr bwMode="auto">
          <a:xfrm>
            <a:off x="1361440" y="1674588"/>
            <a:ext cx="8686800" cy="4710112"/>
            <a:chOff x="226" y="822"/>
            <a:chExt cx="5330" cy="2933"/>
          </a:xfrm>
        </p:grpSpPr>
        <p:sp>
          <p:nvSpPr>
            <p:cNvPr id="89" name="Rectangle 14">
              <a:extLst>
                <a:ext uri="{FF2B5EF4-FFF2-40B4-BE49-F238E27FC236}">
                  <a16:creationId xmlns:a16="http://schemas.microsoft.com/office/drawing/2014/main" id="{C4C1756F-3DB2-43C8-A865-E1557D6B5150}"/>
                </a:ext>
              </a:extLst>
            </p:cNvPr>
            <p:cNvSpPr>
              <a:spLocks noChangeArrowheads="1"/>
            </p:cNvSpPr>
            <p:nvPr/>
          </p:nvSpPr>
          <p:spPr bwMode="auto">
            <a:xfrm>
              <a:off x="1498" y="1845"/>
              <a:ext cx="571" cy="280"/>
            </a:xfrm>
            <a:prstGeom prst="rect">
              <a:avLst/>
            </a:prstGeom>
            <a:noFill/>
            <a:ln w="9525">
              <a:noFill/>
              <a:miter lim="800000"/>
              <a:headEnd/>
              <a:tailEnd/>
            </a:ln>
          </p:spPr>
          <p:txBody>
            <a:bodyPr/>
            <a:lstStyle/>
            <a:p>
              <a:endParaRPr lang="en-GB"/>
            </a:p>
          </p:txBody>
        </p:sp>
        <p:sp>
          <p:nvSpPr>
            <p:cNvPr id="90" name="Rectangle 15">
              <a:extLst>
                <a:ext uri="{FF2B5EF4-FFF2-40B4-BE49-F238E27FC236}">
                  <a16:creationId xmlns:a16="http://schemas.microsoft.com/office/drawing/2014/main" id="{8009A819-3D76-4507-986D-3C9CB897D546}"/>
                </a:ext>
              </a:extLst>
            </p:cNvPr>
            <p:cNvSpPr>
              <a:spLocks noChangeArrowheads="1"/>
            </p:cNvSpPr>
            <p:nvPr/>
          </p:nvSpPr>
          <p:spPr bwMode="auto">
            <a:xfrm>
              <a:off x="1175" y="1816"/>
              <a:ext cx="339" cy="133"/>
            </a:xfrm>
            <a:prstGeom prst="rect">
              <a:avLst/>
            </a:prstGeom>
            <a:noFill/>
            <a:ln w="9525">
              <a:noFill/>
              <a:miter lim="800000"/>
              <a:headEnd/>
              <a:tailEnd/>
            </a:ln>
          </p:spPr>
          <p:txBody>
            <a:bodyPr wrap="none" lIns="0" tIns="0" rIns="0" bIns="0">
              <a:spAutoFit/>
            </a:bodyPr>
            <a:lstStyle/>
            <a:p>
              <a:pPr algn="ctr" eaLnBrk="1" hangingPunct="1"/>
              <a:r>
                <a:rPr lang="en-US" sz="1400">
                  <a:solidFill>
                    <a:srgbClr val="000000"/>
                  </a:solidFill>
                </a:rPr>
                <a:t>Sludge</a:t>
              </a:r>
              <a:endParaRPr lang="en-US" sz="1400"/>
            </a:p>
          </p:txBody>
        </p:sp>
        <p:sp>
          <p:nvSpPr>
            <p:cNvPr id="91" name="Rectangle 16">
              <a:extLst>
                <a:ext uri="{FF2B5EF4-FFF2-40B4-BE49-F238E27FC236}">
                  <a16:creationId xmlns:a16="http://schemas.microsoft.com/office/drawing/2014/main" id="{3D82EF31-8BEF-4500-8FF7-4C5BA4743BA3}"/>
                </a:ext>
              </a:extLst>
            </p:cNvPr>
            <p:cNvSpPr>
              <a:spLocks noChangeArrowheads="1"/>
            </p:cNvSpPr>
            <p:nvPr/>
          </p:nvSpPr>
          <p:spPr bwMode="auto">
            <a:xfrm>
              <a:off x="3824" y="1952"/>
              <a:ext cx="339" cy="132"/>
            </a:xfrm>
            <a:prstGeom prst="rect">
              <a:avLst/>
            </a:prstGeom>
            <a:noFill/>
            <a:ln w="9525">
              <a:noFill/>
              <a:miter lim="800000"/>
              <a:headEnd/>
              <a:tailEnd/>
            </a:ln>
          </p:spPr>
          <p:txBody>
            <a:bodyPr wrap="none" lIns="0" tIns="0" rIns="0" bIns="0">
              <a:spAutoFit/>
            </a:bodyPr>
            <a:lstStyle/>
            <a:p>
              <a:pPr algn="ctr" eaLnBrk="1" hangingPunct="1"/>
              <a:r>
                <a:rPr lang="en-US" sz="1400">
                  <a:solidFill>
                    <a:srgbClr val="000000"/>
                  </a:solidFill>
                </a:rPr>
                <a:t>Sludge</a:t>
              </a:r>
              <a:endParaRPr lang="en-US" sz="1400"/>
            </a:p>
          </p:txBody>
        </p:sp>
        <p:sp>
          <p:nvSpPr>
            <p:cNvPr id="92" name="Line 17">
              <a:extLst>
                <a:ext uri="{FF2B5EF4-FFF2-40B4-BE49-F238E27FC236}">
                  <a16:creationId xmlns:a16="http://schemas.microsoft.com/office/drawing/2014/main" id="{69EBBE8C-9E13-4F89-BE04-DAE5665CEE05}"/>
                </a:ext>
              </a:extLst>
            </p:cNvPr>
            <p:cNvSpPr>
              <a:spLocks noChangeShapeType="1"/>
            </p:cNvSpPr>
            <p:nvPr/>
          </p:nvSpPr>
          <p:spPr bwMode="auto">
            <a:xfrm>
              <a:off x="4444" y="1816"/>
              <a:ext cx="1" cy="272"/>
            </a:xfrm>
            <a:prstGeom prst="line">
              <a:avLst/>
            </a:prstGeom>
            <a:noFill/>
            <a:ln w="9525">
              <a:solidFill>
                <a:srgbClr val="000000"/>
              </a:solidFill>
              <a:round/>
              <a:headEnd/>
              <a:tailEnd/>
            </a:ln>
          </p:spPr>
          <p:txBody>
            <a:bodyPr/>
            <a:lstStyle/>
            <a:p>
              <a:endParaRPr lang="en-GB"/>
            </a:p>
          </p:txBody>
        </p:sp>
        <p:sp>
          <p:nvSpPr>
            <p:cNvPr id="93" name="Line 18">
              <a:extLst>
                <a:ext uri="{FF2B5EF4-FFF2-40B4-BE49-F238E27FC236}">
                  <a16:creationId xmlns:a16="http://schemas.microsoft.com/office/drawing/2014/main" id="{1F8CAF91-AFB1-4788-85C2-4B77D6F32E72}"/>
                </a:ext>
              </a:extLst>
            </p:cNvPr>
            <p:cNvSpPr>
              <a:spLocks noChangeShapeType="1"/>
            </p:cNvSpPr>
            <p:nvPr/>
          </p:nvSpPr>
          <p:spPr bwMode="auto">
            <a:xfrm flipH="1">
              <a:off x="1360" y="2098"/>
              <a:ext cx="3081" cy="12"/>
            </a:xfrm>
            <a:prstGeom prst="line">
              <a:avLst/>
            </a:prstGeom>
            <a:noFill/>
            <a:ln w="9525">
              <a:solidFill>
                <a:srgbClr val="000000"/>
              </a:solidFill>
              <a:round/>
              <a:headEnd/>
              <a:tailEnd type="triangle" w="med" len="lg"/>
            </a:ln>
          </p:spPr>
          <p:txBody>
            <a:bodyPr/>
            <a:lstStyle/>
            <a:p>
              <a:endParaRPr lang="en-GB"/>
            </a:p>
          </p:txBody>
        </p:sp>
        <p:sp>
          <p:nvSpPr>
            <p:cNvPr id="94" name="Rectangle 19">
              <a:extLst>
                <a:ext uri="{FF2B5EF4-FFF2-40B4-BE49-F238E27FC236}">
                  <a16:creationId xmlns:a16="http://schemas.microsoft.com/office/drawing/2014/main" id="{F65DBD65-CC89-4834-813B-8D5B36B5C9D5}"/>
                </a:ext>
              </a:extLst>
            </p:cNvPr>
            <p:cNvSpPr>
              <a:spLocks noChangeArrowheads="1"/>
            </p:cNvSpPr>
            <p:nvPr/>
          </p:nvSpPr>
          <p:spPr bwMode="auto">
            <a:xfrm>
              <a:off x="1519" y="863"/>
              <a:ext cx="862" cy="264"/>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Primary</a:t>
              </a:r>
            </a:p>
            <a:p>
              <a:pPr algn="ctr" eaLnBrk="1" hangingPunct="1"/>
              <a:r>
                <a:rPr lang="en-US" sz="1400">
                  <a:solidFill>
                    <a:srgbClr val="000000"/>
                  </a:solidFill>
                </a:rPr>
                <a:t>Sedimentation</a:t>
              </a:r>
              <a:endParaRPr lang="en-US" sz="1400"/>
            </a:p>
          </p:txBody>
        </p:sp>
        <p:grpSp>
          <p:nvGrpSpPr>
            <p:cNvPr id="95" name="Group 20">
              <a:extLst>
                <a:ext uri="{FF2B5EF4-FFF2-40B4-BE49-F238E27FC236}">
                  <a16:creationId xmlns:a16="http://schemas.microsoft.com/office/drawing/2014/main" id="{EE249FDE-31F0-46A6-A8E0-0EF9B18D89C8}"/>
                </a:ext>
              </a:extLst>
            </p:cNvPr>
            <p:cNvGrpSpPr>
              <a:grpSpLocks/>
            </p:cNvGrpSpPr>
            <p:nvPr/>
          </p:nvGrpSpPr>
          <p:grpSpPr bwMode="auto">
            <a:xfrm>
              <a:off x="1179" y="1203"/>
              <a:ext cx="1248" cy="771"/>
              <a:chOff x="1270" y="799"/>
              <a:chExt cx="1248" cy="771"/>
            </a:xfrm>
          </p:grpSpPr>
          <p:sp>
            <p:nvSpPr>
              <p:cNvPr id="157" name="Line 21">
                <a:extLst>
                  <a:ext uri="{FF2B5EF4-FFF2-40B4-BE49-F238E27FC236}">
                    <a16:creationId xmlns:a16="http://schemas.microsoft.com/office/drawing/2014/main" id="{5F1D3C6D-4B1B-421B-BBFA-9338C402F1AF}"/>
                  </a:ext>
                </a:extLst>
              </p:cNvPr>
              <p:cNvSpPr>
                <a:spLocks noChangeShapeType="1"/>
              </p:cNvSpPr>
              <p:nvPr/>
            </p:nvSpPr>
            <p:spPr bwMode="auto">
              <a:xfrm>
                <a:off x="1270" y="935"/>
                <a:ext cx="249" cy="1"/>
              </a:xfrm>
              <a:prstGeom prst="line">
                <a:avLst/>
              </a:prstGeom>
              <a:noFill/>
              <a:ln w="9525">
                <a:solidFill>
                  <a:srgbClr val="000000"/>
                </a:solidFill>
                <a:round/>
                <a:headEnd/>
                <a:tailEnd type="triangle" w="med" len="lg"/>
              </a:ln>
            </p:spPr>
            <p:txBody>
              <a:bodyPr/>
              <a:lstStyle/>
              <a:p>
                <a:endParaRPr lang="en-GB"/>
              </a:p>
            </p:txBody>
          </p:sp>
          <p:sp>
            <p:nvSpPr>
              <p:cNvPr id="158" name="Line 22">
                <a:extLst>
                  <a:ext uri="{FF2B5EF4-FFF2-40B4-BE49-F238E27FC236}">
                    <a16:creationId xmlns:a16="http://schemas.microsoft.com/office/drawing/2014/main" id="{25DCBCDC-9987-4559-9F36-FE6B6CCE5B95}"/>
                  </a:ext>
                </a:extLst>
              </p:cNvPr>
              <p:cNvSpPr>
                <a:spLocks noChangeShapeType="1"/>
              </p:cNvSpPr>
              <p:nvPr/>
            </p:nvSpPr>
            <p:spPr bwMode="auto">
              <a:xfrm>
                <a:off x="1519" y="839"/>
                <a:ext cx="1" cy="368"/>
              </a:xfrm>
              <a:prstGeom prst="line">
                <a:avLst/>
              </a:prstGeom>
              <a:noFill/>
              <a:ln w="9525">
                <a:solidFill>
                  <a:srgbClr val="000000"/>
                </a:solidFill>
                <a:round/>
                <a:headEnd/>
                <a:tailEnd/>
              </a:ln>
            </p:spPr>
            <p:txBody>
              <a:bodyPr/>
              <a:lstStyle/>
              <a:p>
                <a:endParaRPr lang="en-GB"/>
              </a:p>
            </p:txBody>
          </p:sp>
          <p:sp>
            <p:nvSpPr>
              <p:cNvPr id="159" name="Line 23">
                <a:extLst>
                  <a:ext uri="{FF2B5EF4-FFF2-40B4-BE49-F238E27FC236}">
                    <a16:creationId xmlns:a16="http://schemas.microsoft.com/office/drawing/2014/main" id="{B7FEE690-978D-43F7-8EED-958BDADEFBE8}"/>
                  </a:ext>
                </a:extLst>
              </p:cNvPr>
              <p:cNvSpPr>
                <a:spLocks noChangeShapeType="1"/>
              </p:cNvSpPr>
              <p:nvPr/>
            </p:nvSpPr>
            <p:spPr bwMode="auto">
              <a:xfrm>
                <a:off x="2517" y="839"/>
                <a:ext cx="1" cy="368"/>
              </a:xfrm>
              <a:prstGeom prst="line">
                <a:avLst/>
              </a:prstGeom>
              <a:noFill/>
              <a:ln w="9525">
                <a:solidFill>
                  <a:srgbClr val="000000"/>
                </a:solidFill>
                <a:round/>
                <a:headEnd/>
                <a:tailEnd/>
              </a:ln>
            </p:spPr>
            <p:txBody>
              <a:bodyPr/>
              <a:lstStyle/>
              <a:p>
                <a:endParaRPr lang="en-GB"/>
              </a:p>
            </p:txBody>
          </p:sp>
          <p:sp>
            <p:nvSpPr>
              <p:cNvPr id="160" name="Line 24">
                <a:extLst>
                  <a:ext uri="{FF2B5EF4-FFF2-40B4-BE49-F238E27FC236}">
                    <a16:creationId xmlns:a16="http://schemas.microsoft.com/office/drawing/2014/main" id="{749C9DC0-C858-40F4-8B8C-3DE62FC79063}"/>
                  </a:ext>
                </a:extLst>
              </p:cNvPr>
              <p:cNvSpPr>
                <a:spLocks noChangeShapeType="1"/>
              </p:cNvSpPr>
              <p:nvPr/>
            </p:nvSpPr>
            <p:spPr bwMode="auto">
              <a:xfrm flipH="1">
                <a:off x="2018" y="1207"/>
                <a:ext cx="499" cy="187"/>
              </a:xfrm>
              <a:prstGeom prst="line">
                <a:avLst/>
              </a:prstGeom>
              <a:noFill/>
              <a:ln w="9525">
                <a:solidFill>
                  <a:srgbClr val="000000"/>
                </a:solidFill>
                <a:round/>
                <a:headEnd/>
                <a:tailEnd/>
              </a:ln>
            </p:spPr>
            <p:txBody>
              <a:bodyPr/>
              <a:lstStyle/>
              <a:p>
                <a:endParaRPr lang="en-GB"/>
              </a:p>
            </p:txBody>
          </p:sp>
          <p:sp>
            <p:nvSpPr>
              <p:cNvPr id="161" name="Line 25">
                <a:extLst>
                  <a:ext uri="{FF2B5EF4-FFF2-40B4-BE49-F238E27FC236}">
                    <a16:creationId xmlns:a16="http://schemas.microsoft.com/office/drawing/2014/main" id="{7889CFDA-6F2C-47EC-840B-90C6A22FF1C3}"/>
                  </a:ext>
                </a:extLst>
              </p:cNvPr>
              <p:cNvSpPr>
                <a:spLocks noChangeShapeType="1"/>
              </p:cNvSpPr>
              <p:nvPr/>
            </p:nvSpPr>
            <p:spPr bwMode="auto">
              <a:xfrm>
                <a:off x="1519" y="890"/>
                <a:ext cx="998" cy="0"/>
              </a:xfrm>
              <a:prstGeom prst="line">
                <a:avLst/>
              </a:prstGeom>
              <a:noFill/>
              <a:ln w="9525">
                <a:solidFill>
                  <a:schemeClr val="tx1"/>
                </a:solidFill>
                <a:round/>
                <a:headEnd/>
                <a:tailEnd/>
              </a:ln>
              <a:effectLst/>
            </p:spPr>
            <p:txBody>
              <a:bodyPr/>
              <a:lstStyle/>
              <a:p>
                <a:endParaRPr lang="en-GB"/>
              </a:p>
            </p:txBody>
          </p:sp>
          <p:sp>
            <p:nvSpPr>
              <p:cNvPr id="162" name="Line 26">
                <a:extLst>
                  <a:ext uri="{FF2B5EF4-FFF2-40B4-BE49-F238E27FC236}">
                    <a16:creationId xmlns:a16="http://schemas.microsoft.com/office/drawing/2014/main" id="{5311C2B3-07C7-4371-BB07-5D9E714D13D5}"/>
                  </a:ext>
                </a:extLst>
              </p:cNvPr>
              <p:cNvSpPr>
                <a:spLocks noChangeShapeType="1"/>
              </p:cNvSpPr>
              <p:nvPr/>
            </p:nvSpPr>
            <p:spPr bwMode="auto">
              <a:xfrm flipH="1">
                <a:off x="2015" y="1394"/>
                <a:ext cx="3" cy="176"/>
              </a:xfrm>
              <a:prstGeom prst="line">
                <a:avLst/>
              </a:prstGeom>
              <a:noFill/>
              <a:ln w="9525">
                <a:solidFill>
                  <a:srgbClr val="000000"/>
                </a:solidFill>
                <a:round/>
                <a:headEnd/>
                <a:tailEnd/>
              </a:ln>
            </p:spPr>
            <p:txBody>
              <a:bodyPr/>
              <a:lstStyle/>
              <a:p>
                <a:endParaRPr lang="en-GB"/>
              </a:p>
            </p:txBody>
          </p:sp>
          <p:sp>
            <p:nvSpPr>
              <p:cNvPr id="163" name="AutoShape 27">
                <a:extLst>
                  <a:ext uri="{FF2B5EF4-FFF2-40B4-BE49-F238E27FC236}">
                    <a16:creationId xmlns:a16="http://schemas.microsoft.com/office/drawing/2014/main" id="{00F0DDF0-F891-4658-A66B-BFB7C0C6480C}"/>
                  </a:ext>
                </a:extLst>
              </p:cNvPr>
              <p:cNvSpPr>
                <a:spLocks noChangeArrowheads="1"/>
              </p:cNvSpPr>
              <p:nvPr/>
            </p:nvSpPr>
            <p:spPr bwMode="auto">
              <a:xfrm flipV="1">
                <a:off x="1655" y="799"/>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164" name="Line 28">
                <a:extLst>
                  <a:ext uri="{FF2B5EF4-FFF2-40B4-BE49-F238E27FC236}">
                    <a16:creationId xmlns:a16="http://schemas.microsoft.com/office/drawing/2014/main" id="{70F6AB0B-71E0-4D31-B46F-A14F469644DA}"/>
                  </a:ext>
                </a:extLst>
              </p:cNvPr>
              <p:cNvSpPr>
                <a:spLocks noChangeShapeType="1"/>
              </p:cNvSpPr>
              <p:nvPr/>
            </p:nvSpPr>
            <p:spPr bwMode="auto">
              <a:xfrm>
                <a:off x="1519" y="1202"/>
                <a:ext cx="499" cy="187"/>
              </a:xfrm>
              <a:prstGeom prst="line">
                <a:avLst/>
              </a:prstGeom>
              <a:noFill/>
              <a:ln w="9525">
                <a:solidFill>
                  <a:srgbClr val="000000"/>
                </a:solidFill>
                <a:round/>
                <a:headEnd/>
                <a:tailEnd/>
              </a:ln>
            </p:spPr>
            <p:txBody>
              <a:bodyPr/>
              <a:lstStyle/>
              <a:p>
                <a:endParaRPr lang="en-GB"/>
              </a:p>
            </p:txBody>
          </p:sp>
        </p:grpSp>
        <p:sp>
          <p:nvSpPr>
            <p:cNvPr id="96" name="Rectangle 29">
              <a:extLst>
                <a:ext uri="{FF2B5EF4-FFF2-40B4-BE49-F238E27FC236}">
                  <a16:creationId xmlns:a16="http://schemas.microsoft.com/office/drawing/2014/main" id="{0CF1A85C-80BA-46A0-ADC9-8285D0B1D647}"/>
                </a:ext>
              </a:extLst>
            </p:cNvPr>
            <p:cNvSpPr>
              <a:spLocks noChangeArrowheads="1"/>
            </p:cNvSpPr>
            <p:nvPr/>
          </p:nvSpPr>
          <p:spPr bwMode="auto">
            <a:xfrm>
              <a:off x="4059" y="936"/>
              <a:ext cx="895" cy="265"/>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Secondary</a:t>
              </a:r>
            </a:p>
            <a:p>
              <a:pPr algn="ctr" eaLnBrk="1" hangingPunct="1"/>
              <a:r>
                <a:rPr lang="en-US" sz="1400">
                  <a:solidFill>
                    <a:srgbClr val="000000"/>
                  </a:solidFill>
                </a:rPr>
                <a:t>Sedimentation</a:t>
              </a:r>
              <a:endParaRPr lang="en-US" sz="1400"/>
            </a:p>
          </p:txBody>
        </p:sp>
        <p:sp>
          <p:nvSpPr>
            <p:cNvPr id="97" name="Line 30">
              <a:extLst>
                <a:ext uri="{FF2B5EF4-FFF2-40B4-BE49-F238E27FC236}">
                  <a16:creationId xmlns:a16="http://schemas.microsoft.com/office/drawing/2014/main" id="{CF9CDBFB-D129-48A5-ABAF-37DF6DBBECC1}"/>
                </a:ext>
              </a:extLst>
            </p:cNvPr>
            <p:cNvSpPr>
              <a:spLocks noChangeShapeType="1"/>
            </p:cNvSpPr>
            <p:nvPr/>
          </p:nvSpPr>
          <p:spPr bwMode="auto">
            <a:xfrm>
              <a:off x="3696" y="1370"/>
              <a:ext cx="249" cy="1"/>
            </a:xfrm>
            <a:prstGeom prst="line">
              <a:avLst/>
            </a:prstGeom>
            <a:noFill/>
            <a:ln w="9525">
              <a:solidFill>
                <a:srgbClr val="000000"/>
              </a:solidFill>
              <a:round/>
              <a:headEnd/>
              <a:tailEnd type="triangle" w="med" len="lg"/>
            </a:ln>
          </p:spPr>
          <p:txBody>
            <a:bodyPr/>
            <a:lstStyle/>
            <a:p>
              <a:endParaRPr lang="en-GB"/>
            </a:p>
          </p:txBody>
        </p:sp>
        <p:sp>
          <p:nvSpPr>
            <p:cNvPr id="98" name="Line 31">
              <a:extLst>
                <a:ext uri="{FF2B5EF4-FFF2-40B4-BE49-F238E27FC236}">
                  <a16:creationId xmlns:a16="http://schemas.microsoft.com/office/drawing/2014/main" id="{E3AD84FC-3FE2-4262-83C1-7C7B8FF42832}"/>
                </a:ext>
              </a:extLst>
            </p:cNvPr>
            <p:cNvSpPr>
              <a:spLocks noChangeShapeType="1"/>
            </p:cNvSpPr>
            <p:nvPr/>
          </p:nvSpPr>
          <p:spPr bwMode="auto">
            <a:xfrm>
              <a:off x="3945" y="1274"/>
              <a:ext cx="1" cy="368"/>
            </a:xfrm>
            <a:prstGeom prst="line">
              <a:avLst/>
            </a:prstGeom>
            <a:noFill/>
            <a:ln w="9525">
              <a:solidFill>
                <a:srgbClr val="000000"/>
              </a:solidFill>
              <a:round/>
              <a:headEnd/>
              <a:tailEnd/>
            </a:ln>
          </p:spPr>
          <p:txBody>
            <a:bodyPr/>
            <a:lstStyle/>
            <a:p>
              <a:endParaRPr lang="en-GB"/>
            </a:p>
          </p:txBody>
        </p:sp>
        <p:sp>
          <p:nvSpPr>
            <p:cNvPr id="99" name="Line 32">
              <a:extLst>
                <a:ext uri="{FF2B5EF4-FFF2-40B4-BE49-F238E27FC236}">
                  <a16:creationId xmlns:a16="http://schemas.microsoft.com/office/drawing/2014/main" id="{68B24E6E-3CAD-4495-A9B4-7A3E185502B4}"/>
                </a:ext>
              </a:extLst>
            </p:cNvPr>
            <p:cNvSpPr>
              <a:spLocks noChangeShapeType="1"/>
            </p:cNvSpPr>
            <p:nvPr/>
          </p:nvSpPr>
          <p:spPr bwMode="auto">
            <a:xfrm>
              <a:off x="4943" y="1274"/>
              <a:ext cx="1" cy="368"/>
            </a:xfrm>
            <a:prstGeom prst="line">
              <a:avLst/>
            </a:prstGeom>
            <a:noFill/>
            <a:ln w="9525">
              <a:solidFill>
                <a:srgbClr val="000000"/>
              </a:solidFill>
              <a:round/>
              <a:headEnd/>
              <a:tailEnd/>
            </a:ln>
          </p:spPr>
          <p:txBody>
            <a:bodyPr/>
            <a:lstStyle/>
            <a:p>
              <a:endParaRPr lang="en-GB"/>
            </a:p>
          </p:txBody>
        </p:sp>
        <p:sp>
          <p:nvSpPr>
            <p:cNvPr id="100" name="Line 33">
              <a:extLst>
                <a:ext uri="{FF2B5EF4-FFF2-40B4-BE49-F238E27FC236}">
                  <a16:creationId xmlns:a16="http://schemas.microsoft.com/office/drawing/2014/main" id="{AD5DCF9B-3E98-4A89-AE98-7932539C8DE1}"/>
                </a:ext>
              </a:extLst>
            </p:cNvPr>
            <p:cNvSpPr>
              <a:spLocks noChangeShapeType="1"/>
            </p:cNvSpPr>
            <p:nvPr/>
          </p:nvSpPr>
          <p:spPr bwMode="auto">
            <a:xfrm flipH="1">
              <a:off x="4444" y="1642"/>
              <a:ext cx="499" cy="187"/>
            </a:xfrm>
            <a:prstGeom prst="line">
              <a:avLst/>
            </a:prstGeom>
            <a:noFill/>
            <a:ln w="9525">
              <a:solidFill>
                <a:srgbClr val="000000"/>
              </a:solidFill>
              <a:round/>
              <a:headEnd/>
              <a:tailEnd/>
            </a:ln>
          </p:spPr>
          <p:txBody>
            <a:bodyPr/>
            <a:lstStyle/>
            <a:p>
              <a:endParaRPr lang="en-GB"/>
            </a:p>
          </p:txBody>
        </p:sp>
        <p:sp>
          <p:nvSpPr>
            <p:cNvPr id="101" name="Line 34">
              <a:extLst>
                <a:ext uri="{FF2B5EF4-FFF2-40B4-BE49-F238E27FC236}">
                  <a16:creationId xmlns:a16="http://schemas.microsoft.com/office/drawing/2014/main" id="{5A76EAC3-8317-4B0F-A9AD-074E35EE3397}"/>
                </a:ext>
              </a:extLst>
            </p:cNvPr>
            <p:cNvSpPr>
              <a:spLocks noChangeShapeType="1"/>
            </p:cNvSpPr>
            <p:nvPr/>
          </p:nvSpPr>
          <p:spPr bwMode="auto">
            <a:xfrm>
              <a:off x="3945" y="1325"/>
              <a:ext cx="998" cy="0"/>
            </a:xfrm>
            <a:prstGeom prst="line">
              <a:avLst/>
            </a:prstGeom>
            <a:noFill/>
            <a:ln w="9525">
              <a:solidFill>
                <a:schemeClr val="tx1"/>
              </a:solidFill>
              <a:round/>
              <a:headEnd/>
              <a:tailEnd/>
            </a:ln>
            <a:effectLst/>
          </p:spPr>
          <p:txBody>
            <a:bodyPr/>
            <a:lstStyle/>
            <a:p>
              <a:endParaRPr lang="en-GB"/>
            </a:p>
          </p:txBody>
        </p:sp>
        <p:sp>
          <p:nvSpPr>
            <p:cNvPr id="102" name="AutoShape 35">
              <a:extLst>
                <a:ext uri="{FF2B5EF4-FFF2-40B4-BE49-F238E27FC236}">
                  <a16:creationId xmlns:a16="http://schemas.microsoft.com/office/drawing/2014/main" id="{0DE23D80-CFB1-4821-9776-1A2A36E533B8}"/>
                </a:ext>
              </a:extLst>
            </p:cNvPr>
            <p:cNvSpPr>
              <a:spLocks noChangeArrowheads="1"/>
            </p:cNvSpPr>
            <p:nvPr/>
          </p:nvSpPr>
          <p:spPr bwMode="auto">
            <a:xfrm flipV="1">
              <a:off x="4036" y="1234"/>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103" name="Line 36">
              <a:extLst>
                <a:ext uri="{FF2B5EF4-FFF2-40B4-BE49-F238E27FC236}">
                  <a16:creationId xmlns:a16="http://schemas.microsoft.com/office/drawing/2014/main" id="{D99D03DF-C0F2-441C-864A-D4A477A7F97C}"/>
                </a:ext>
              </a:extLst>
            </p:cNvPr>
            <p:cNvSpPr>
              <a:spLocks noChangeShapeType="1"/>
            </p:cNvSpPr>
            <p:nvPr/>
          </p:nvSpPr>
          <p:spPr bwMode="auto">
            <a:xfrm>
              <a:off x="3945" y="1637"/>
              <a:ext cx="499" cy="187"/>
            </a:xfrm>
            <a:prstGeom prst="line">
              <a:avLst/>
            </a:prstGeom>
            <a:noFill/>
            <a:ln w="9525">
              <a:solidFill>
                <a:srgbClr val="000000"/>
              </a:solidFill>
              <a:round/>
              <a:headEnd/>
              <a:tailEnd/>
            </a:ln>
          </p:spPr>
          <p:txBody>
            <a:bodyPr/>
            <a:lstStyle/>
            <a:p>
              <a:endParaRPr lang="en-GB"/>
            </a:p>
          </p:txBody>
        </p:sp>
        <p:sp>
          <p:nvSpPr>
            <p:cNvPr id="104" name="Line 37">
              <a:extLst>
                <a:ext uri="{FF2B5EF4-FFF2-40B4-BE49-F238E27FC236}">
                  <a16:creationId xmlns:a16="http://schemas.microsoft.com/office/drawing/2014/main" id="{AFB787E6-4677-4495-8AC2-82E0889F0755}"/>
                </a:ext>
              </a:extLst>
            </p:cNvPr>
            <p:cNvSpPr>
              <a:spLocks noChangeShapeType="1"/>
            </p:cNvSpPr>
            <p:nvPr/>
          </p:nvSpPr>
          <p:spPr bwMode="auto">
            <a:xfrm>
              <a:off x="2676" y="1249"/>
              <a:ext cx="0" cy="589"/>
            </a:xfrm>
            <a:prstGeom prst="line">
              <a:avLst/>
            </a:prstGeom>
            <a:noFill/>
            <a:ln w="12700">
              <a:solidFill>
                <a:schemeClr val="tx1"/>
              </a:solidFill>
              <a:round/>
              <a:headEnd/>
              <a:tailEnd/>
            </a:ln>
            <a:effectLst/>
          </p:spPr>
          <p:txBody>
            <a:bodyPr/>
            <a:lstStyle/>
            <a:p>
              <a:endParaRPr lang="en-GB"/>
            </a:p>
          </p:txBody>
        </p:sp>
        <p:sp>
          <p:nvSpPr>
            <p:cNvPr id="105" name="Line 38">
              <a:extLst>
                <a:ext uri="{FF2B5EF4-FFF2-40B4-BE49-F238E27FC236}">
                  <a16:creationId xmlns:a16="http://schemas.microsoft.com/office/drawing/2014/main" id="{C8AA65FE-A13D-499B-8A83-EE124F8E9B57}"/>
                </a:ext>
              </a:extLst>
            </p:cNvPr>
            <p:cNvSpPr>
              <a:spLocks noChangeShapeType="1"/>
            </p:cNvSpPr>
            <p:nvPr/>
          </p:nvSpPr>
          <p:spPr bwMode="auto">
            <a:xfrm>
              <a:off x="3697" y="1249"/>
              <a:ext cx="0" cy="589"/>
            </a:xfrm>
            <a:prstGeom prst="line">
              <a:avLst/>
            </a:prstGeom>
            <a:noFill/>
            <a:ln w="12700">
              <a:solidFill>
                <a:schemeClr val="tx1"/>
              </a:solidFill>
              <a:round/>
              <a:headEnd/>
              <a:tailEnd/>
            </a:ln>
            <a:effectLst/>
          </p:spPr>
          <p:txBody>
            <a:bodyPr/>
            <a:lstStyle/>
            <a:p>
              <a:endParaRPr lang="en-GB"/>
            </a:p>
          </p:txBody>
        </p:sp>
        <p:sp>
          <p:nvSpPr>
            <p:cNvPr id="106" name="Line 39">
              <a:extLst>
                <a:ext uri="{FF2B5EF4-FFF2-40B4-BE49-F238E27FC236}">
                  <a16:creationId xmlns:a16="http://schemas.microsoft.com/office/drawing/2014/main" id="{38A6B341-6D2B-434B-A1BD-683F599469D4}"/>
                </a:ext>
              </a:extLst>
            </p:cNvPr>
            <p:cNvSpPr>
              <a:spLocks noChangeShapeType="1"/>
            </p:cNvSpPr>
            <p:nvPr/>
          </p:nvSpPr>
          <p:spPr bwMode="auto">
            <a:xfrm>
              <a:off x="2676" y="1838"/>
              <a:ext cx="1021" cy="0"/>
            </a:xfrm>
            <a:prstGeom prst="line">
              <a:avLst/>
            </a:prstGeom>
            <a:noFill/>
            <a:ln w="12700">
              <a:solidFill>
                <a:schemeClr val="tx1"/>
              </a:solidFill>
              <a:round/>
              <a:headEnd/>
              <a:tailEnd/>
            </a:ln>
            <a:effectLst/>
          </p:spPr>
          <p:txBody>
            <a:bodyPr/>
            <a:lstStyle/>
            <a:p>
              <a:endParaRPr lang="en-GB"/>
            </a:p>
          </p:txBody>
        </p:sp>
        <p:sp>
          <p:nvSpPr>
            <p:cNvPr id="107" name="Line 40">
              <a:extLst>
                <a:ext uri="{FF2B5EF4-FFF2-40B4-BE49-F238E27FC236}">
                  <a16:creationId xmlns:a16="http://schemas.microsoft.com/office/drawing/2014/main" id="{4B3B0B1C-5E30-4C53-B2F4-8ADD6B0AB588}"/>
                </a:ext>
              </a:extLst>
            </p:cNvPr>
            <p:cNvSpPr>
              <a:spLocks noChangeShapeType="1"/>
            </p:cNvSpPr>
            <p:nvPr/>
          </p:nvSpPr>
          <p:spPr bwMode="auto">
            <a:xfrm>
              <a:off x="2427" y="1339"/>
              <a:ext cx="249" cy="1"/>
            </a:xfrm>
            <a:prstGeom prst="line">
              <a:avLst/>
            </a:prstGeom>
            <a:noFill/>
            <a:ln w="9525">
              <a:solidFill>
                <a:srgbClr val="000000"/>
              </a:solidFill>
              <a:round/>
              <a:headEnd/>
              <a:tailEnd type="triangle" w="med" len="lg"/>
            </a:ln>
          </p:spPr>
          <p:txBody>
            <a:bodyPr/>
            <a:lstStyle/>
            <a:p>
              <a:endParaRPr lang="en-GB"/>
            </a:p>
          </p:txBody>
        </p:sp>
        <p:sp>
          <p:nvSpPr>
            <p:cNvPr id="108" name="Line 41">
              <a:extLst>
                <a:ext uri="{FF2B5EF4-FFF2-40B4-BE49-F238E27FC236}">
                  <a16:creationId xmlns:a16="http://schemas.microsoft.com/office/drawing/2014/main" id="{25A64734-9EB1-48F1-BADD-444B72BE933D}"/>
                </a:ext>
              </a:extLst>
            </p:cNvPr>
            <p:cNvSpPr>
              <a:spLocks noChangeShapeType="1"/>
            </p:cNvSpPr>
            <p:nvPr/>
          </p:nvSpPr>
          <p:spPr bwMode="auto">
            <a:xfrm>
              <a:off x="2676" y="1294"/>
              <a:ext cx="1021" cy="0"/>
            </a:xfrm>
            <a:prstGeom prst="line">
              <a:avLst/>
            </a:prstGeom>
            <a:noFill/>
            <a:ln w="9525">
              <a:solidFill>
                <a:schemeClr val="tx1"/>
              </a:solidFill>
              <a:round/>
              <a:headEnd/>
              <a:tailEnd/>
            </a:ln>
            <a:effectLst/>
          </p:spPr>
          <p:txBody>
            <a:bodyPr/>
            <a:lstStyle/>
            <a:p>
              <a:endParaRPr lang="en-GB"/>
            </a:p>
          </p:txBody>
        </p:sp>
        <p:sp>
          <p:nvSpPr>
            <p:cNvPr id="109" name="AutoShape 42">
              <a:extLst>
                <a:ext uri="{FF2B5EF4-FFF2-40B4-BE49-F238E27FC236}">
                  <a16:creationId xmlns:a16="http://schemas.microsoft.com/office/drawing/2014/main" id="{AA1FED29-49BA-4A99-922E-5756E531D623}"/>
                </a:ext>
              </a:extLst>
            </p:cNvPr>
            <p:cNvSpPr>
              <a:spLocks noChangeArrowheads="1"/>
            </p:cNvSpPr>
            <p:nvPr/>
          </p:nvSpPr>
          <p:spPr bwMode="auto">
            <a:xfrm flipV="1">
              <a:off x="2835" y="1204"/>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110" name="Rectangle 43">
              <a:extLst>
                <a:ext uri="{FF2B5EF4-FFF2-40B4-BE49-F238E27FC236}">
                  <a16:creationId xmlns:a16="http://schemas.microsoft.com/office/drawing/2014/main" id="{CD231AA9-FAA6-4617-9196-83CF1EDC9A3C}"/>
                </a:ext>
              </a:extLst>
            </p:cNvPr>
            <p:cNvSpPr>
              <a:spLocks noChangeArrowheads="1"/>
            </p:cNvSpPr>
            <p:nvPr/>
          </p:nvSpPr>
          <p:spPr bwMode="auto">
            <a:xfrm>
              <a:off x="2857" y="913"/>
              <a:ext cx="735" cy="265"/>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Activated</a:t>
              </a:r>
            </a:p>
            <a:p>
              <a:pPr algn="ctr" eaLnBrk="1" hangingPunct="1"/>
              <a:r>
                <a:rPr lang="en-US" sz="1400">
                  <a:solidFill>
                    <a:srgbClr val="000000"/>
                  </a:solidFill>
                </a:rPr>
                <a:t>Sludge</a:t>
              </a:r>
              <a:endParaRPr lang="en-US" sz="1400"/>
            </a:p>
          </p:txBody>
        </p:sp>
        <p:sp>
          <p:nvSpPr>
            <p:cNvPr id="111" name="Line 44">
              <a:extLst>
                <a:ext uri="{FF2B5EF4-FFF2-40B4-BE49-F238E27FC236}">
                  <a16:creationId xmlns:a16="http://schemas.microsoft.com/office/drawing/2014/main" id="{A84D689D-015C-4EB1-AE5F-E54C60301B55}"/>
                </a:ext>
              </a:extLst>
            </p:cNvPr>
            <p:cNvSpPr>
              <a:spLocks noChangeShapeType="1"/>
            </p:cNvSpPr>
            <p:nvPr/>
          </p:nvSpPr>
          <p:spPr bwMode="auto">
            <a:xfrm>
              <a:off x="226" y="1310"/>
              <a:ext cx="249" cy="1"/>
            </a:xfrm>
            <a:prstGeom prst="line">
              <a:avLst/>
            </a:prstGeom>
            <a:noFill/>
            <a:ln w="9525">
              <a:solidFill>
                <a:srgbClr val="000000"/>
              </a:solidFill>
              <a:round/>
              <a:headEnd/>
              <a:tailEnd type="triangle" w="med" len="lg"/>
            </a:ln>
          </p:spPr>
          <p:txBody>
            <a:bodyPr/>
            <a:lstStyle/>
            <a:p>
              <a:endParaRPr lang="en-GB"/>
            </a:p>
          </p:txBody>
        </p:sp>
        <p:sp>
          <p:nvSpPr>
            <p:cNvPr id="112" name="Rectangle 45">
              <a:extLst>
                <a:ext uri="{FF2B5EF4-FFF2-40B4-BE49-F238E27FC236}">
                  <a16:creationId xmlns:a16="http://schemas.microsoft.com/office/drawing/2014/main" id="{5BAB6325-DBBA-48B8-A7E3-55060D6D6120}"/>
                </a:ext>
              </a:extLst>
            </p:cNvPr>
            <p:cNvSpPr>
              <a:spLocks noChangeArrowheads="1"/>
            </p:cNvSpPr>
            <p:nvPr/>
          </p:nvSpPr>
          <p:spPr bwMode="auto">
            <a:xfrm>
              <a:off x="476" y="822"/>
              <a:ext cx="682" cy="265"/>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Preliminary</a:t>
              </a:r>
            </a:p>
            <a:p>
              <a:pPr algn="ctr" eaLnBrk="1" hangingPunct="1"/>
              <a:r>
                <a:rPr lang="en-US" sz="1400">
                  <a:solidFill>
                    <a:srgbClr val="000000"/>
                  </a:solidFill>
                </a:rPr>
                <a:t>Treatment</a:t>
              </a:r>
              <a:endParaRPr lang="en-US" sz="1400"/>
            </a:p>
          </p:txBody>
        </p:sp>
        <p:sp>
          <p:nvSpPr>
            <p:cNvPr id="113" name="Rectangle 46">
              <a:extLst>
                <a:ext uri="{FF2B5EF4-FFF2-40B4-BE49-F238E27FC236}">
                  <a16:creationId xmlns:a16="http://schemas.microsoft.com/office/drawing/2014/main" id="{675AFCA0-F9ED-44E0-A49F-70DEC5AE83D7}"/>
                </a:ext>
              </a:extLst>
            </p:cNvPr>
            <p:cNvSpPr>
              <a:spLocks noChangeArrowheads="1"/>
            </p:cNvSpPr>
            <p:nvPr/>
          </p:nvSpPr>
          <p:spPr bwMode="auto">
            <a:xfrm>
              <a:off x="476" y="1216"/>
              <a:ext cx="703" cy="305"/>
            </a:xfrm>
            <a:prstGeom prst="rect">
              <a:avLst/>
            </a:prstGeom>
            <a:noFill/>
            <a:ln w="9525">
              <a:solidFill>
                <a:schemeClr val="tx1"/>
              </a:solidFill>
              <a:miter lim="800000"/>
              <a:headEnd/>
              <a:tailEnd/>
            </a:ln>
            <a:effectLst/>
          </p:spPr>
          <p:txBody>
            <a:bodyPr wrap="none" anchor="ctr"/>
            <a:lstStyle/>
            <a:p>
              <a:endParaRPr lang="en-GB"/>
            </a:p>
          </p:txBody>
        </p:sp>
        <p:sp>
          <p:nvSpPr>
            <p:cNvPr id="114" name="Line 47">
              <a:extLst>
                <a:ext uri="{FF2B5EF4-FFF2-40B4-BE49-F238E27FC236}">
                  <a16:creationId xmlns:a16="http://schemas.microsoft.com/office/drawing/2014/main" id="{6E3448DE-10AF-405E-8A2A-1347F0254ECD}"/>
                </a:ext>
              </a:extLst>
            </p:cNvPr>
            <p:cNvSpPr>
              <a:spLocks noChangeShapeType="1"/>
            </p:cNvSpPr>
            <p:nvPr/>
          </p:nvSpPr>
          <p:spPr bwMode="auto">
            <a:xfrm>
              <a:off x="4944" y="1384"/>
              <a:ext cx="249" cy="1"/>
            </a:xfrm>
            <a:prstGeom prst="line">
              <a:avLst/>
            </a:prstGeom>
            <a:noFill/>
            <a:ln w="9525">
              <a:solidFill>
                <a:srgbClr val="000000"/>
              </a:solidFill>
              <a:round/>
              <a:headEnd/>
              <a:tailEnd type="triangle" w="med" len="lg"/>
            </a:ln>
          </p:spPr>
          <p:txBody>
            <a:bodyPr/>
            <a:lstStyle/>
            <a:p>
              <a:endParaRPr lang="en-GB"/>
            </a:p>
          </p:txBody>
        </p:sp>
        <p:sp>
          <p:nvSpPr>
            <p:cNvPr id="115" name="Rectangle 48">
              <a:extLst>
                <a:ext uri="{FF2B5EF4-FFF2-40B4-BE49-F238E27FC236}">
                  <a16:creationId xmlns:a16="http://schemas.microsoft.com/office/drawing/2014/main" id="{76421E19-156A-4434-A0A1-D8B758B1913D}"/>
                </a:ext>
              </a:extLst>
            </p:cNvPr>
            <p:cNvSpPr>
              <a:spLocks noChangeArrowheads="1"/>
            </p:cNvSpPr>
            <p:nvPr/>
          </p:nvSpPr>
          <p:spPr bwMode="auto">
            <a:xfrm>
              <a:off x="5192" y="1249"/>
              <a:ext cx="364" cy="380"/>
            </a:xfrm>
            <a:prstGeom prst="rect">
              <a:avLst/>
            </a:prstGeom>
            <a:noFill/>
            <a:ln w="9525">
              <a:noFill/>
              <a:miter lim="800000"/>
              <a:headEnd/>
              <a:tailEnd/>
            </a:ln>
          </p:spPr>
          <p:txBody>
            <a:bodyPr lIns="0" tIns="0" rIns="0" bIns="0">
              <a:spAutoFit/>
            </a:bodyPr>
            <a:lstStyle/>
            <a:p>
              <a:pPr algn="ctr" eaLnBrk="1" hangingPunct="1"/>
              <a:r>
                <a:rPr lang="en-US" sz="1000">
                  <a:solidFill>
                    <a:srgbClr val="000000"/>
                  </a:solidFill>
                </a:rPr>
                <a:t>To</a:t>
              </a:r>
            </a:p>
            <a:p>
              <a:pPr algn="ctr" eaLnBrk="1" hangingPunct="1"/>
              <a:r>
                <a:rPr lang="en-US" sz="1000">
                  <a:solidFill>
                    <a:srgbClr val="000000"/>
                  </a:solidFill>
                </a:rPr>
                <a:t>Tertiary</a:t>
              </a:r>
            </a:p>
            <a:p>
              <a:pPr algn="ctr" eaLnBrk="1" hangingPunct="1"/>
              <a:r>
                <a:rPr lang="en-US" sz="1000">
                  <a:solidFill>
                    <a:srgbClr val="000000"/>
                  </a:solidFill>
                </a:rPr>
                <a:t>Treatment</a:t>
              </a:r>
            </a:p>
            <a:p>
              <a:pPr algn="ctr" eaLnBrk="1" hangingPunct="1"/>
              <a:endParaRPr lang="en-US" sz="1000"/>
            </a:p>
          </p:txBody>
        </p:sp>
        <p:sp>
          <p:nvSpPr>
            <p:cNvPr id="116" name="Line 49">
              <a:extLst>
                <a:ext uri="{FF2B5EF4-FFF2-40B4-BE49-F238E27FC236}">
                  <a16:creationId xmlns:a16="http://schemas.microsoft.com/office/drawing/2014/main" id="{0ED37731-B59D-4BDE-B567-3BF676174A97}"/>
                </a:ext>
              </a:extLst>
            </p:cNvPr>
            <p:cNvSpPr>
              <a:spLocks noChangeShapeType="1"/>
            </p:cNvSpPr>
            <p:nvPr/>
          </p:nvSpPr>
          <p:spPr bwMode="auto">
            <a:xfrm flipH="1">
              <a:off x="1292" y="1974"/>
              <a:ext cx="635" cy="0"/>
            </a:xfrm>
            <a:prstGeom prst="line">
              <a:avLst/>
            </a:prstGeom>
            <a:noFill/>
            <a:ln w="9525">
              <a:solidFill>
                <a:schemeClr val="tx1"/>
              </a:solidFill>
              <a:round/>
              <a:headEnd/>
              <a:tailEnd/>
            </a:ln>
            <a:effectLst/>
          </p:spPr>
          <p:txBody>
            <a:bodyPr/>
            <a:lstStyle/>
            <a:p>
              <a:endParaRPr lang="en-GB"/>
            </a:p>
          </p:txBody>
        </p:sp>
        <p:sp>
          <p:nvSpPr>
            <p:cNvPr id="117" name="Line 50">
              <a:extLst>
                <a:ext uri="{FF2B5EF4-FFF2-40B4-BE49-F238E27FC236}">
                  <a16:creationId xmlns:a16="http://schemas.microsoft.com/office/drawing/2014/main" id="{3F1949FE-ED19-4A82-BB31-BBF6CCEBBF34}"/>
                </a:ext>
              </a:extLst>
            </p:cNvPr>
            <p:cNvSpPr>
              <a:spLocks noChangeShapeType="1"/>
            </p:cNvSpPr>
            <p:nvPr/>
          </p:nvSpPr>
          <p:spPr bwMode="auto">
            <a:xfrm>
              <a:off x="1292" y="1974"/>
              <a:ext cx="0" cy="839"/>
            </a:xfrm>
            <a:prstGeom prst="line">
              <a:avLst/>
            </a:prstGeom>
            <a:noFill/>
            <a:ln w="9525">
              <a:solidFill>
                <a:schemeClr val="tx1"/>
              </a:solidFill>
              <a:round/>
              <a:headEnd/>
              <a:tailEnd/>
            </a:ln>
            <a:effectLst/>
          </p:spPr>
          <p:txBody>
            <a:bodyPr/>
            <a:lstStyle/>
            <a:p>
              <a:endParaRPr lang="en-GB"/>
            </a:p>
          </p:txBody>
        </p:sp>
        <p:sp>
          <p:nvSpPr>
            <p:cNvPr id="118" name="Line 51">
              <a:extLst>
                <a:ext uri="{FF2B5EF4-FFF2-40B4-BE49-F238E27FC236}">
                  <a16:creationId xmlns:a16="http://schemas.microsoft.com/office/drawing/2014/main" id="{57839D0A-A991-4CC6-871A-7569A592DEB7}"/>
                </a:ext>
              </a:extLst>
            </p:cNvPr>
            <p:cNvSpPr>
              <a:spLocks noChangeShapeType="1"/>
            </p:cNvSpPr>
            <p:nvPr/>
          </p:nvSpPr>
          <p:spPr bwMode="auto">
            <a:xfrm flipH="1">
              <a:off x="884" y="2677"/>
              <a:ext cx="340" cy="0"/>
            </a:xfrm>
            <a:prstGeom prst="line">
              <a:avLst/>
            </a:prstGeom>
            <a:noFill/>
            <a:ln w="9525">
              <a:solidFill>
                <a:schemeClr val="tx1"/>
              </a:solidFill>
              <a:round/>
              <a:headEnd/>
              <a:tailEnd/>
            </a:ln>
            <a:effectLst/>
          </p:spPr>
          <p:txBody>
            <a:bodyPr/>
            <a:lstStyle/>
            <a:p>
              <a:endParaRPr lang="en-GB"/>
            </a:p>
          </p:txBody>
        </p:sp>
        <p:sp>
          <p:nvSpPr>
            <p:cNvPr id="119" name="Line 52">
              <a:extLst>
                <a:ext uri="{FF2B5EF4-FFF2-40B4-BE49-F238E27FC236}">
                  <a16:creationId xmlns:a16="http://schemas.microsoft.com/office/drawing/2014/main" id="{A1A9B8F4-8492-46D3-90CD-D31F8F83A38F}"/>
                </a:ext>
              </a:extLst>
            </p:cNvPr>
            <p:cNvSpPr>
              <a:spLocks noChangeShapeType="1"/>
            </p:cNvSpPr>
            <p:nvPr/>
          </p:nvSpPr>
          <p:spPr bwMode="auto">
            <a:xfrm rot="-5400000">
              <a:off x="759" y="2552"/>
              <a:ext cx="249" cy="1"/>
            </a:xfrm>
            <a:prstGeom prst="line">
              <a:avLst/>
            </a:prstGeom>
            <a:noFill/>
            <a:ln w="9525">
              <a:solidFill>
                <a:srgbClr val="000000"/>
              </a:solidFill>
              <a:round/>
              <a:headEnd/>
              <a:tailEnd type="triangle" w="med" len="lg"/>
            </a:ln>
          </p:spPr>
          <p:txBody>
            <a:bodyPr/>
            <a:lstStyle/>
            <a:p>
              <a:endParaRPr lang="en-GB"/>
            </a:p>
          </p:txBody>
        </p:sp>
        <p:sp>
          <p:nvSpPr>
            <p:cNvPr id="120" name="Line 53">
              <a:extLst>
                <a:ext uri="{FF2B5EF4-FFF2-40B4-BE49-F238E27FC236}">
                  <a16:creationId xmlns:a16="http://schemas.microsoft.com/office/drawing/2014/main" id="{9E0D649D-12DA-41E1-A26C-C46DFED0CE55}"/>
                </a:ext>
              </a:extLst>
            </p:cNvPr>
            <p:cNvSpPr>
              <a:spLocks noChangeShapeType="1"/>
            </p:cNvSpPr>
            <p:nvPr/>
          </p:nvSpPr>
          <p:spPr bwMode="auto">
            <a:xfrm>
              <a:off x="1360" y="2110"/>
              <a:ext cx="0" cy="635"/>
            </a:xfrm>
            <a:prstGeom prst="line">
              <a:avLst/>
            </a:prstGeom>
            <a:noFill/>
            <a:ln w="9525">
              <a:solidFill>
                <a:schemeClr val="tx1"/>
              </a:solidFill>
              <a:round/>
              <a:headEnd/>
              <a:tailEnd/>
            </a:ln>
            <a:effectLst/>
          </p:spPr>
          <p:txBody>
            <a:bodyPr/>
            <a:lstStyle/>
            <a:p>
              <a:endParaRPr lang="en-GB"/>
            </a:p>
          </p:txBody>
        </p:sp>
        <p:sp>
          <p:nvSpPr>
            <p:cNvPr id="121" name="Line 54">
              <a:extLst>
                <a:ext uri="{FF2B5EF4-FFF2-40B4-BE49-F238E27FC236}">
                  <a16:creationId xmlns:a16="http://schemas.microsoft.com/office/drawing/2014/main" id="{EFB0D735-6482-4CBA-AD03-F3BB7AF65A74}"/>
                </a:ext>
              </a:extLst>
            </p:cNvPr>
            <p:cNvSpPr>
              <a:spLocks noChangeShapeType="1"/>
            </p:cNvSpPr>
            <p:nvPr/>
          </p:nvSpPr>
          <p:spPr bwMode="auto">
            <a:xfrm rot="-5400000">
              <a:off x="2128" y="1726"/>
              <a:ext cx="775" cy="3"/>
            </a:xfrm>
            <a:prstGeom prst="line">
              <a:avLst/>
            </a:prstGeom>
            <a:noFill/>
            <a:ln w="9525">
              <a:solidFill>
                <a:srgbClr val="000000"/>
              </a:solidFill>
              <a:round/>
              <a:headEnd/>
              <a:tailEnd type="triangle" w="med" len="lg"/>
            </a:ln>
          </p:spPr>
          <p:txBody>
            <a:bodyPr/>
            <a:lstStyle/>
            <a:p>
              <a:endParaRPr lang="en-GB"/>
            </a:p>
          </p:txBody>
        </p:sp>
        <p:sp>
          <p:nvSpPr>
            <p:cNvPr id="122" name="Line 55">
              <a:extLst>
                <a:ext uri="{FF2B5EF4-FFF2-40B4-BE49-F238E27FC236}">
                  <a16:creationId xmlns:a16="http://schemas.microsoft.com/office/drawing/2014/main" id="{A48E2765-D700-4012-9979-7CCCCD3EC715}"/>
                </a:ext>
              </a:extLst>
            </p:cNvPr>
            <p:cNvSpPr>
              <a:spLocks noChangeShapeType="1"/>
            </p:cNvSpPr>
            <p:nvPr/>
          </p:nvSpPr>
          <p:spPr bwMode="auto">
            <a:xfrm>
              <a:off x="4490" y="2927"/>
              <a:ext cx="249" cy="1"/>
            </a:xfrm>
            <a:prstGeom prst="line">
              <a:avLst/>
            </a:prstGeom>
            <a:noFill/>
            <a:ln w="9525">
              <a:solidFill>
                <a:srgbClr val="000000"/>
              </a:solidFill>
              <a:round/>
              <a:headEnd/>
              <a:tailEnd type="triangle" w="med" len="lg"/>
            </a:ln>
          </p:spPr>
          <p:txBody>
            <a:bodyPr/>
            <a:lstStyle/>
            <a:p>
              <a:endParaRPr lang="en-GB"/>
            </a:p>
          </p:txBody>
        </p:sp>
        <p:sp>
          <p:nvSpPr>
            <p:cNvPr id="123" name="Line 56">
              <a:extLst>
                <a:ext uri="{FF2B5EF4-FFF2-40B4-BE49-F238E27FC236}">
                  <a16:creationId xmlns:a16="http://schemas.microsoft.com/office/drawing/2014/main" id="{50EC6363-2CE6-428F-8BCB-49CC77A0EB27}"/>
                </a:ext>
              </a:extLst>
            </p:cNvPr>
            <p:cNvSpPr>
              <a:spLocks noChangeShapeType="1"/>
            </p:cNvSpPr>
            <p:nvPr/>
          </p:nvSpPr>
          <p:spPr bwMode="auto">
            <a:xfrm>
              <a:off x="1292" y="2812"/>
              <a:ext cx="249" cy="1"/>
            </a:xfrm>
            <a:prstGeom prst="line">
              <a:avLst/>
            </a:prstGeom>
            <a:noFill/>
            <a:ln w="9525">
              <a:solidFill>
                <a:srgbClr val="000000"/>
              </a:solidFill>
              <a:round/>
              <a:headEnd/>
              <a:tailEnd type="triangle" w="med" len="lg"/>
            </a:ln>
          </p:spPr>
          <p:txBody>
            <a:bodyPr/>
            <a:lstStyle/>
            <a:p>
              <a:endParaRPr lang="en-GB"/>
            </a:p>
          </p:txBody>
        </p:sp>
        <p:sp>
          <p:nvSpPr>
            <p:cNvPr id="124" name="Line 57">
              <a:extLst>
                <a:ext uri="{FF2B5EF4-FFF2-40B4-BE49-F238E27FC236}">
                  <a16:creationId xmlns:a16="http://schemas.microsoft.com/office/drawing/2014/main" id="{E2CAB53A-02AB-460F-B6B4-6067BCF05F27}"/>
                </a:ext>
              </a:extLst>
            </p:cNvPr>
            <p:cNvSpPr>
              <a:spLocks noChangeShapeType="1"/>
            </p:cNvSpPr>
            <p:nvPr/>
          </p:nvSpPr>
          <p:spPr bwMode="auto">
            <a:xfrm>
              <a:off x="1541" y="2559"/>
              <a:ext cx="1" cy="368"/>
            </a:xfrm>
            <a:prstGeom prst="line">
              <a:avLst/>
            </a:prstGeom>
            <a:noFill/>
            <a:ln w="9525">
              <a:solidFill>
                <a:srgbClr val="000000"/>
              </a:solidFill>
              <a:round/>
              <a:headEnd/>
              <a:tailEnd/>
            </a:ln>
          </p:spPr>
          <p:txBody>
            <a:bodyPr/>
            <a:lstStyle/>
            <a:p>
              <a:endParaRPr lang="en-GB"/>
            </a:p>
          </p:txBody>
        </p:sp>
        <p:sp>
          <p:nvSpPr>
            <p:cNvPr id="125" name="Line 58">
              <a:extLst>
                <a:ext uri="{FF2B5EF4-FFF2-40B4-BE49-F238E27FC236}">
                  <a16:creationId xmlns:a16="http://schemas.microsoft.com/office/drawing/2014/main" id="{2CA86A68-4550-4993-BBD0-6A8AB850F7CD}"/>
                </a:ext>
              </a:extLst>
            </p:cNvPr>
            <p:cNvSpPr>
              <a:spLocks noChangeShapeType="1"/>
            </p:cNvSpPr>
            <p:nvPr/>
          </p:nvSpPr>
          <p:spPr bwMode="auto">
            <a:xfrm>
              <a:off x="2539" y="2559"/>
              <a:ext cx="1" cy="368"/>
            </a:xfrm>
            <a:prstGeom prst="line">
              <a:avLst/>
            </a:prstGeom>
            <a:noFill/>
            <a:ln w="9525">
              <a:solidFill>
                <a:srgbClr val="000000"/>
              </a:solidFill>
              <a:round/>
              <a:headEnd/>
              <a:tailEnd/>
            </a:ln>
          </p:spPr>
          <p:txBody>
            <a:bodyPr/>
            <a:lstStyle/>
            <a:p>
              <a:endParaRPr lang="en-GB"/>
            </a:p>
          </p:txBody>
        </p:sp>
        <p:sp>
          <p:nvSpPr>
            <p:cNvPr id="126" name="Line 59">
              <a:extLst>
                <a:ext uri="{FF2B5EF4-FFF2-40B4-BE49-F238E27FC236}">
                  <a16:creationId xmlns:a16="http://schemas.microsoft.com/office/drawing/2014/main" id="{A2A7E751-A815-4C63-B987-97133292A8D0}"/>
                </a:ext>
              </a:extLst>
            </p:cNvPr>
            <p:cNvSpPr>
              <a:spLocks noChangeShapeType="1"/>
            </p:cNvSpPr>
            <p:nvPr/>
          </p:nvSpPr>
          <p:spPr bwMode="auto">
            <a:xfrm flipH="1">
              <a:off x="2040" y="2927"/>
              <a:ext cx="499" cy="187"/>
            </a:xfrm>
            <a:prstGeom prst="line">
              <a:avLst/>
            </a:prstGeom>
            <a:noFill/>
            <a:ln w="9525">
              <a:solidFill>
                <a:srgbClr val="000000"/>
              </a:solidFill>
              <a:round/>
              <a:headEnd/>
              <a:tailEnd/>
            </a:ln>
          </p:spPr>
          <p:txBody>
            <a:bodyPr/>
            <a:lstStyle/>
            <a:p>
              <a:endParaRPr lang="en-GB"/>
            </a:p>
          </p:txBody>
        </p:sp>
        <p:sp>
          <p:nvSpPr>
            <p:cNvPr id="127" name="Line 60">
              <a:extLst>
                <a:ext uri="{FF2B5EF4-FFF2-40B4-BE49-F238E27FC236}">
                  <a16:creationId xmlns:a16="http://schemas.microsoft.com/office/drawing/2014/main" id="{902B4D62-5396-45E2-8389-FF2D55A0A586}"/>
                </a:ext>
              </a:extLst>
            </p:cNvPr>
            <p:cNvSpPr>
              <a:spLocks noChangeShapeType="1"/>
            </p:cNvSpPr>
            <p:nvPr/>
          </p:nvSpPr>
          <p:spPr bwMode="auto">
            <a:xfrm>
              <a:off x="1541" y="2610"/>
              <a:ext cx="998" cy="0"/>
            </a:xfrm>
            <a:prstGeom prst="line">
              <a:avLst/>
            </a:prstGeom>
            <a:noFill/>
            <a:ln w="9525">
              <a:solidFill>
                <a:schemeClr val="tx1"/>
              </a:solidFill>
              <a:round/>
              <a:headEnd/>
              <a:tailEnd/>
            </a:ln>
            <a:effectLst/>
          </p:spPr>
          <p:txBody>
            <a:bodyPr/>
            <a:lstStyle/>
            <a:p>
              <a:endParaRPr lang="en-GB"/>
            </a:p>
          </p:txBody>
        </p:sp>
        <p:sp>
          <p:nvSpPr>
            <p:cNvPr id="128" name="Line 61">
              <a:extLst>
                <a:ext uri="{FF2B5EF4-FFF2-40B4-BE49-F238E27FC236}">
                  <a16:creationId xmlns:a16="http://schemas.microsoft.com/office/drawing/2014/main" id="{DFAF6A49-122B-4CC7-9033-B27F70F5D856}"/>
                </a:ext>
              </a:extLst>
            </p:cNvPr>
            <p:cNvSpPr>
              <a:spLocks noChangeShapeType="1"/>
            </p:cNvSpPr>
            <p:nvPr/>
          </p:nvSpPr>
          <p:spPr bwMode="auto">
            <a:xfrm flipH="1">
              <a:off x="2037" y="3114"/>
              <a:ext cx="3" cy="176"/>
            </a:xfrm>
            <a:prstGeom prst="line">
              <a:avLst/>
            </a:prstGeom>
            <a:noFill/>
            <a:ln w="9525">
              <a:solidFill>
                <a:srgbClr val="000000"/>
              </a:solidFill>
              <a:round/>
              <a:headEnd/>
              <a:tailEnd/>
            </a:ln>
          </p:spPr>
          <p:txBody>
            <a:bodyPr/>
            <a:lstStyle/>
            <a:p>
              <a:endParaRPr lang="en-GB"/>
            </a:p>
          </p:txBody>
        </p:sp>
        <p:sp>
          <p:nvSpPr>
            <p:cNvPr id="129" name="AutoShape 62">
              <a:extLst>
                <a:ext uri="{FF2B5EF4-FFF2-40B4-BE49-F238E27FC236}">
                  <a16:creationId xmlns:a16="http://schemas.microsoft.com/office/drawing/2014/main" id="{2E9DC947-6EA9-4731-A5C1-108E8C663F02}"/>
                </a:ext>
              </a:extLst>
            </p:cNvPr>
            <p:cNvSpPr>
              <a:spLocks noChangeArrowheads="1"/>
            </p:cNvSpPr>
            <p:nvPr/>
          </p:nvSpPr>
          <p:spPr bwMode="auto">
            <a:xfrm flipV="1">
              <a:off x="1677" y="2519"/>
              <a:ext cx="68" cy="90"/>
            </a:xfrm>
            <a:prstGeom prst="triangle">
              <a:avLst>
                <a:gd name="adj" fmla="val 50000"/>
              </a:avLst>
            </a:prstGeom>
            <a:noFill/>
            <a:ln w="9525">
              <a:solidFill>
                <a:schemeClr val="tx1"/>
              </a:solidFill>
              <a:miter lim="800000"/>
              <a:headEnd/>
              <a:tailEnd/>
            </a:ln>
            <a:effectLst/>
          </p:spPr>
          <p:txBody>
            <a:bodyPr wrap="none" anchor="ctr"/>
            <a:lstStyle/>
            <a:p>
              <a:endParaRPr lang="en-GB"/>
            </a:p>
          </p:txBody>
        </p:sp>
        <p:sp>
          <p:nvSpPr>
            <p:cNvPr id="130" name="Line 63">
              <a:extLst>
                <a:ext uri="{FF2B5EF4-FFF2-40B4-BE49-F238E27FC236}">
                  <a16:creationId xmlns:a16="http://schemas.microsoft.com/office/drawing/2014/main" id="{97E305CE-B1B2-498A-B999-91E913A31413}"/>
                </a:ext>
              </a:extLst>
            </p:cNvPr>
            <p:cNvSpPr>
              <a:spLocks noChangeShapeType="1"/>
            </p:cNvSpPr>
            <p:nvPr/>
          </p:nvSpPr>
          <p:spPr bwMode="auto">
            <a:xfrm>
              <a:off x="1541" y="2922"/>
              <a:ext cx="499" cy="187"/>
            </a:xfrm>
            <a:prstGeom prst="line">
              <a:avLst/>
            </a:prstGeom>
            <a:noFill/>
            <a:ln w="9525">
              <a:solidFill>
                <a:srgbClr val="000000"/>
              </a:solidFill>
              <a:round/>
              <a:headEnd/>
              <a:tailEnd/>
            </a:ln>
          </p:spPr>
          <p:txBody>
            <a:bodyPr/>
            <a:lstStyle/>
            <a:p>
              <a:endParaRPr lang="en-GB"/>
            </a:p>
          </p:txBody>
        </p:sp>
        <p:sp>
          <p:nvSpPr>
            <p:cNvPr id="131" name="Line 64">
              <a:extLst>
                <a:ext uri="{FF2B5EF4-FFF2-40B4-BE49-F238E27FC236}">
                  <a16:creationId xmlns:a16="http://schemas.microsoft.com/office/drawing/2014/main" id="{9F9CD47D-0DFD-49D3-B08B-8EC462E542E3}"/>
                </a:ext>
              </a:extLst>
            </p:cNvPr>
            <p:cNvSpPr>
              <a:spLocks noChangeShapeType="1"/>
            </p:cNvSpPr>
            <p:nvPr/>
          </p:nvSpPr>
          <p:spPr bwMode="auto">
            <a:xfrm>
              <a:off x="2812" y="2835"/>
              <a:ext cx="249" cy="1"/>
            </a:xfrm>
            <a:prstGeom prst="line">
              <a:avLst/>
            </a:prstGeom>
            <a:noFill/>
            <a:ln w="9525">
              <a:solidFill>
                <a:srgbClr val="000000"/>
              </a:solidFill>
              <a:round/>
              <a:headEnd/>
              <a:tailEnd type="triangle" w="med" len="lg"/>
            </a:ln>
          </p:spPr>
          <p:txBody>
            <a:bodyPr/>
            <a:lstStyle/>
            <a:p>
              <a:endParaRPr lang="en-GB"/>
            </a:p>
          </p:txBody>
        </p:sp>
        <p:sp>
          <p:nvSpPr>
            <p:cNvPr id="132" name="Line 65">
              <a:extLst>
                <a:ext uri="{FF2B5EF4-FFF2-40B4-BE49-F238E27FC236}">
                  <a16:creationId xmlns:a16="http://schemas.microsoft.com/office/drawing/2014/main" id="{BDD68E52-99DD-43D6-BEBE-084E82DC30DF}"/>
                </a:ext>
              </a:extLst>
            </p:cNvPr>
            <p:cNvSpPr>
              <a:spLocks noChangeShapeType="1"/>
            </p:cNvSpPr>
            <p:nvPr/>
          </p:nvSpPr>
          <p:spPr bwMode="auto">
            <a:xfrm>
              <a:off x="2041" y="3290"/>
              <a:ext cx="771" cy="0"/>
            </a:xfrm>
            <a:prstGeom prst="line">
              <a:avLst/>
            </a:prstGeom>
            <a:noFill/>
            <a:ln w="9525">
              <a:solidFill>
                <a:schemeClr val="tx1"/>
              </a:solidFill>
              <a:round/>
              <a:headEnd/>
              <a:tailEnd/>
            </a:ln>
            <a:effectLst/>
          </p:spPr>
          <p:txBody>
            <a:bodyPr/>
            <a:lstStyle/>
            <a:p>
              <a:endParaRPr lang="en-GB"/>
            </a:p>
          </p:txBody>
        </p:sp>
        <p:sp>
          <p:nvSpPr>
            <p:cNvPr id="133" name="Line 66">
              <a:extLst>
                <a:ext uri="{FF2B5EF4-FFF2-40B4-BE49-F238E27FC236}">
                  <a16:creationId xmlns:a16="http://schemas.microsoft.com/office/drawing/2014/main" id="{CD8F6ECF-E400-4FE4-83C7-B749A46EFD96}"/>
                </a:ext>
              </a:extLst>
            </p:cNvPr>
            <p:cNvSpPr>
              <a:spLocks noChangeShapeType="1"/>
            </p:cNvSpPr>
            <p:nvPr/>
          </p:nvSpPr>
          <p:spPr bwMode="auto">
            <a:xfrm flipV="1">
              <a:off x="2812" y="2836"/>
              <a:ext cx="0" cy="454"/>
            </a:xfrm>
            <a:prstGeom prst="line">
              <a:avLst/>
            </a:prstGeom>
            <a:noFill/>
            <a:ln w="9525">
              <a:solidFill>
                <a:schemeClr val="tx1"/>
              </a:solidFill>
              <a:round/>
              <a:headEnd/>
              <a:tailEnd/>
            </a:ln>
            <a:effectLst/>
          </p:spPr>
          <p:txBody>
            <a:bodyPr/>
            <a:lstStyle/>
            <a:p>
              <a:endParaRPr lang="en-GB"/>
            </a:p>
          </p:txBody>
        </p:sp>
        <p:sp>
          <p:nvSpPr>
            <p:cNvPr id="134" name="Freeform 67">
              <a:extLst>
                <a:ext uri="{FF2B5EF4-FFF2-40B4-BE49-F238E27FC236}">
                  <a16:creationId xmlns:a16="http://schemas.microsoft.com/office/drawing/2014/main" id="{727E7A49-F8CA-45DF-9733-310913AF390D}"/>
                </a:ext>
              </a:extLst>
            </p:cNvPr>
            <p:cNvSpPr>
              <a:spLocks/>
            </p:cNvSpPr>
            <p:nvPr/>
          </p:nvSpPr>
          <p:spPr bwMode="auto">
            <a:xfrm>
              <a:off x="1225" y="2587"/>
              <a:ext cx="203" cy="88"/>
            </a:xfrm>
            <a:custGeom>
              <a:avLst/>
              <a:gdLst/>
              <a:ahLst/>
              <a:cxnLst>
                <a:cxn ang="0">
                  <a:pos x="0" y="88"/>
                </a:cxn>
                <a:cxn ang="0">
                  <a:pos x="40" y="21"/>
                </a:cxn>
                <a:cxn ang="0">
                  <a:pos x="99" y="0"/>
                </a:cxn>
                <a:cxn ang="0">
                  <a:pos x="164" y="21"/>
                </a:cxn>
                <a:cxn ang="0">
                  <a:pos x="203" y="87"/>
                </a:cxn>
              </a:cxnLst>
              <a:rect l="0" t="0" r="r" b="b"/>
              <a:pathLst>
                <a:path w="203" h="88">
                  <a:moveTo>
                    <a:pt x="0" y="88"/>
                  </a:moveTo>
                  <a:cubicBezTo>
                    <a:pt x="8" y="77"/>
                    <a:pt x="24" y="36"/>
                    <a:pt x="40" y="21"/>
                  </a:cubicBezTo>
                  <a:cubicBezTo>
                    <a:pt x="56" y="6"/>
                    <a:pt x="78" y="0"/>
                    <a:pt x="99" y="0"/>
                  </a:cubicBezTo>
                  <a:cubicBezTo>
                    <a:pt x="120" y="0"/>
                    <a:pt x="147" y="7"/>
                    <a:pt x="164" y="21"/>
                  </a:cubicBezTo>
                  <a:cubicBezTo>
                    <a:pt x="181" y="35"/>
                    <a:pt x="195" y="73"/>
                    <a:pt x="203" y="87"/>
                  </a:cubicBezTo>
                </a:path>
              </a:pathLst>
            </a:custGeom>
            <a:noFill/>
            <a:ln w="9525">
              <a:solidFill>
                <a:schemeClr val="tx1"/>
              </a:solidFill>
              <a:round/>
              <a:headEnd/>
              <a:tailEnd/>
            </a:ln>
            <a:effectLst/>
          </p:spPr>
          <p:txBody>
            <a:bodyPr/>
            <a:lstStyle/>
            <a:p>
              <a:endParaRPr lang="en-GB"/>
            </a:p>
          </p:txBody>
        </p:sp>
        <p:sp>
          <p:nvSpPr>
            <p:cNvPr id="135" name="Line 68">
              <a:extLst>
                <a:ext uri="{FF2B5EF4-FFF2-40B4-BE49-F238E27FC236}">
                  <a16:creationId xmlns:a16="http://schemas.microsoft.com/office/drawing/2014/main" id="{75DA222A-63CE-4EFE-9837-A87BF5F532D5}"/>
                </a:ext>
              </a:extLst>
            </p:cNvPr>
            <p:cNvSpPr>
              <a:spLocks noChangeShapeType="1"/>
            </p:cNvSpPr>
            <p:nvPr/>
          </p:nvSpPr>
          <p:spPr bwMode="auto">
            <a:xfrm flipH="1">
              <a:off x="1428" y="2677"/>
              <a:ext cx="114" cy="0"/>
            </a:xfrm>
            <a:prstGeom prst="line">
              <a:avLst/>
            </a:prstGeom>
            <a:noFill/>
            <a:ln w="9525">
              <a:solidFill>
                <a:schemeClr val="tx1"/>
              </a:solidFill>
              <a:round/>
              <a:headEnd/>
              <a:tailEnd/>
            </a:ln>
            <a:effectLst/>
          </p:spPr>
          <p:txBody>
            <a:bodyPr/>
            <a:lstStyle/>
            <a:p>
              <a:endParaRPr lang="en-GB"/>
            </a:p>
          </p:txBody>
        </p:sp>
        <p:sp>
          <p:nvSpPr>
            <p:cNvPr id="136" name="Line 69">
              <a:extLst>
                <a:ext uri="{FF2B5EF4-FFF2-40B4-BE49-F238E27FC236}">
                  <a16:creationId xmlns:a16="http://schemas.microsoft.com/office/drawing/2014/main" id="{53B93CD6-BA1A-482E-905D-6AEDF493324D}"/>
                </a:ext>
              </a:extLst>
            </p:cNvPr>
            <p:cNvSpPr>
              <a:spLocks noChangeShapeType="1"/>
            </p:cNvSpPr>
            <p:nvPr/>
          </p:nvSpPr>
          <p:spPr bwMode="auto">
            <a:xfrm>
              <a:off x="1360" y="2745"/>
              <a:ext cx="181" cy="1"/>
            </a:xfrm>
            <a:prstGeom prst="line">
              <a:avLst/>
            </a:prstGeom>
            <a:noFill/>
            <a:ln w="9525">
              <a:solidFill>
                <a:srgbClr val="000000"/>
              </a:solidFill>
              <a:round/>
              <a:headEnd/>
              <a:tailEnd type="triangle" w="med" len="lg"/>
            </a:ln>
          </p:spPr>
          <p:txBody>
            <a:bodyPr/>
            <a:lstStyle/>
            <a:p>
              <a:endParaRPr lang="en-GB"/>
            </a:p>
          </p:txBody>
        </p:sp>
        <p:sp>
          <p:nvSpPr>
            <p:cNvPr id="137" name="Rectangle 70">
              <a:extLst>
                <a:ext uri="{FF2B5EF4-FFF2-40B4-BE49-F238E27FC236}">
                  <a16:creationId xmlns:a16="http://schemas.microsoft.com/office/drawing/2014/main" id="{E50DB013-AAB2-4F02-A5D8-5E7CF1F34C49}"/>
                </a:ext>
              </a:extLst>
            </p:cNvPr>
            <p:cNvSpPr>
              <a:spLocks noChangeArrowheads="1"/>
            </p:cNvSpPr>
            <p:nvPr/>
          </p:nvSpPr>
          <p:spPr bwMode="auto">
            <a:xfrm>
              <a:off x="1678" y="2385"/>
              <a:ext cx="722" cy="132"/>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Thickening</a:t>
              </a:r>
              <a:endParaRPr lang="en-US" sz="1400"/>
            </a:p>
          </p:txBody>
        </p:sp>
        <p:grpSp>
          <p:nvGrpSpPr>
            <p:cNvPr id="138" name="Group 71">
              <a:extLst>
                <a:ext uri="{FF2B5EF4-FFF2-40B4-BE49-F238E27FC236}">
                  <a16:creationId xmlns:a16="http://schemas.microsoft.com/office/drawing/2014/main" id="{846C6A06-EB36-4CE1-B366-80AA6B2D0DD6}"/>
                </a:ext>
              </a:extLst>
            </p:cNvPr>
            <p:cNvGrpSpPr>
              <a:grpSpLocks/>
            </p:cNvGrpSpPr>
            <p:nvPr/>
          </p:nvGrpSpPr>
          <p:grpSpPr bwMode="auto">
            <a:xfrm>
              <a:off x="3061" y="2545"/>
              <a:ext cx="500" cy="994"/>
              <a:chOff x="3152" y="1991"/>
              <a:chExt cx="500" cy="994"/>
            </a:xfrm>
          </p:grpSpPr>
          <p:sp>
            <p:nvSpPr>
              <p:cNvPr id="152" name="Line 72">
                <a:extLst>
                  <a:ext uri="{FF2B5EF4-FFF2-40B4-BE49-F238E27FC236}">
                    <a16:creationId xmlns:a16="http://schemas.microsoft.com/office/drawing/2014/main" id="{8AB8967D-3378-4F30-9808-0AAAD1415FA5}"/>
                  </a:ext>
                </a:extLst>
              </p:cNvPr>
              <p:cNvSpPr>
                <a:spLocks noChangeShapeType="1"/>
              </p:cNvSpPr>
              <p:nvPr/>
            </p:nvSpPr>
            <p:spPr bwMode="auto">
              <a:xfrm>
                <a:off x="3152" y="2205"/>
                <a:ext cx="0" cy="635"/>
              </a:xfrm>
              <a:prstGeom prst="line">
                <a:avLst/>
              </a:prstGeom>
              <a:noFill/>
              <a:ln w="9525">
                <a:solidFill>
                  <a:schemeClr val="tx1"/>
                </a:solidFill>
                <a:round/>
                <a:headEnd/>
                <a:tailEnd/>
              </a:ln>
              <a:effectLst/>
            </p:spPr>
            <p:txBody>
              <a:bodyPr/>
              <a:lstStyle/>
              <a:p>
                <a:endParaRPr lang="en-GB"/>
              </a:p>
            </p:txBody>
          </p:sp>
          <p:sp>
            <p:nvSpPr>
              <p:cNvPr id="153" name="Line 73">
                <a:extLst>
                  <a:ext uri="{FF2B5EF4-FFF2-40B4-BE49-F238E27FC236}">
                    <a16:creationId xmlns:a16="http://schemas.microsoft.com/office/drawing/2014/main" id="{221346DE-0B13-4002-A050-96581AC4F32B}"/>
                  </a:ext>
                </a:extLst>
              </p:cNvPr>
              <p:cNvSpPr>
                <a:spLocks noChangeShapeType="1"/>
              </p:cNvSpPr>
              <p:nvPr/>
            </p:nvSpPr>
            <p:spPr bwMode="auto">
              <a:xfrm>
                <a:off x="3651" y="2205"/>
                <a:ext cx="0" cy="635"/>
              </a:xfrm>
              <a:prstGeom prst="line">
                <a:avLst/>
              </a:prstGeom>
              <a:noFill/>
              <a:ln w="9525">
                <a:solidFill>
                  <a:schemeClr val="tx1"/>
                </a:solidFill>
                <a:round/>
                <a:headEnd/>
                <a:tailEnd/>
              </a:ln>
              <a:effectLst/>
            </p:spPr>
            <p:txBody>
              <a:bodyPr/>
              <a:lstStyle/>
              <a:p>
                <a:endParaRPr lang="en-GB"/>
              </a:p>
            </p:txBody>
          </p:sp>
          <p:sp>
            <p:nvSpPr>
              <p:cNvPr id="154" name="Line 74">
                <a:extLst>
                  <a:ext uri="{FF2B5EF4-FFF2-40B4-BE49-F238E27FC236}">
                    <a16:creationId xmlns:a16="http://schemas.microsoft.com/office/drawing/2014/main" id="{317CB6CC-D8FE-41CF-ABE1-8B242388C7AB}"/>
                  </a:ext>
                </a:extLst>
              </p:cNvPr>
              <p:cNvSpPr>
                <a:spLocks noChangeShapeType="1"/>
              </p:cNvSpPr>
              <p:nvPr/>
            </p:nvSpPr>
            <p:spPr bwMode="auto">
              <a:xfrm>
                <a:off x="3152" y="2840"/>
                <a:ext cx="250" cy="145"/>
              </a:xfrm>
              <a:prstGeom prst="line">
                <a:avLst/>
              </a:prstGeom>
              <a:noFill/>
              <a:ln w="9525">
                <a:solidFill>
                  <a:schemeClr val="tx1"/>
                </a:solidFill>
                <a:round/>
                <a:headEnd/>
                <a:tailEnd/>
              </a:ln>
              <a:effectLst/>
            </p:spPr>
            <p:txBody>
              <a:bodyPr/>
              <a:lstStyle/>
              <a:p>
                <a:endParaRPr lang="en-GB"/>
              </a:p>
            </p:txBody>
          </p:sp>
          <p:sp>
            <p:nvSpPr>
              <p:cNvPr id="155" name="Line 75">
                <a:extLst>
                  <a:ext uri="{FF2B5EF4-FFF2-40B4-BE49-F238E27FC236}">
                    <a16:creationId xmlns:a16="http://schemas.microsoft.com/office/drawing/2014/main" id="{48142C12-A4AD-4E07-8762-01A1EB7781FF}"/>
                  </a:ext>
                </a:extLst>
              </p:cNvPr>
              <p:cNvSpPr>
                <a:spLocks noChangeShapeType="1"/>
              </p:cNvSpPr>
              <p:nvPr/>
            </p:nvSpPr>
            <p:spPr bwMode="auto">
              <a:xfrm flipH="1">
                <a:off x="3402" y="2840"/>
                <a:ext cx="250" cy="145"/>
              </a:xfrm>
              <a:prstGeom prst="line">
                <a:avLst/>
              </a:prstGeom>
              <a:noFill/>
              <a:ln w="9525">
                <a:solidFill>
                  <a:schemeClr val="tx1"/>
                </a:solidFill>
                <a:round/>
                <a:headEnd/>
                <a:tailEnd/>
              </a:ln>
              <a:effectLst/>
            </p:spPr>
            <p:txBody>
              <a:bodyPr/>
              <a:lstStyle/>
              <a:p>
                <a:endParaRPr lang="en-GB"/>
              </a:p>
            </p:txBody>
          </p:sp>
          <p:sp>
            <p:nvSpPr>
              <p:cNvPr id="156" name="Freeform 76">
                <a:extLst>
                  <a:ext uri="{FF2B5EF4-FFF2-40B4-BE49-F238E27FC236}">
                    <a16:creationId xmlns:a16="http://schemas.microsoft.com/office/drawing/2014/main" id="{D56143C5-EC2F-4E28-B7B1-2525BBB7831B}"/>
                  </a:ext>
                </a:extLst>
              </p:cNvPr>
              <p:cNvSpPr>
                <a:spLocks/>
              </p:cNvSpPr>
              <p:nvPr/>
            </p:nvSpPr>
            <p:spPr bwMode="auto">
              <a:xfrm>
                <a:off x="3152" y="1991"/>
                <a:ext cx="499" cy="214"/>
              </a:xfrm>
              <a:custGeom>
                <a:avLst/>
                <a:gdLst/>
                <a:ahLst/>
                <a:cxnLst>
                  <a:cxn ang="0">
                    <a:pos x="0" y="214"/>
                  </a:cxn>
                  <a:cxn ang="0">
                    <a:pos x="69" y="72"/>
                  </a:cxn>
                  <a:cxn ang="0">
                    <a:pos x="245" y="1"/>
                  </a:cxn>
                  <a:cxn ang="0">
                    <a:pos x="431" y="78"/>
                  </a:cxn>
                  <a:cxn ang="0">
                    <a:pos x="499" y="214"/>
                  </a:cxn>
                </a:cxnLst>
                <a:rect l="0" t="0" r="r" b="b"/>
                <a:pathLst>
                  <a:path w="499" h="214">
                    <a:moveTo>
                      <a:pt x="0" y="214"/>
                    </a:moveTo>
                    <a:cubicBezTo>
                      <a:pt x="11" y="190"/>
                      <a:pt x="28" y="107"/>
                      <a:pt x="69" y="72"/>
                    </a:cubicBezTo>
                    <a:cubicBezTo>
                      <a:pt x="110" y="37"/>
                      <a:pt x="185" y="0"/>
                      <a:pt x="245" y="1"/>
                    </a:cubicBezTo>
                    <a:cubicBezTo>
                      <a:pt x="305" y="2"/>
                      <a:pt x="389" y="43"/>
                      <a:pt x="431" y="78"/>
                    </a:cubicBezTo>
                    <a:cubicBezTo>
                      <a:pt x="473" y="113"/>
                      <a:pt x="488" y="187"/>
                      <a:pt x="499" y="214"/>
                    </a:cubicBezTo>
                  </a:path>
                </a:pathLst>
              </a:custGeom>
              <a:noFill/>
              <a:ln w="9525">
                <a:solidFill>
                  <a:schemeClr val="tx1"/>
                </a:solidFill>
                <a:round/>
                <a:headEnd/>
                <a:tailEnd/>
              </a:ln>
              <a:effectLst/>
            </p:spPr>
            <p:txBody>
              <a:bodyPr/>
              <a:lstStyle/>
              <a:p>
                <a:endParaRPr lang="en-GB"/>
              </a:p>
            </p:txBody>
          </p:sp>
        </p:grpSp>
        <p:sp>
          <p:nvSpPr>
            <p:cNvPr id="139" name="Line 77">
              <a:extLst>
                <a:ext uri="{FF2B5EF4-FFF2-40B4-BE49-F238E27FC236}">
                  <a16:creationId xmlns:a16="http://schemas.microsoft.com/office/drawing/2014/main" id="{AEDC13F7-51CB-4B82-B4B9-E83D8E15736C}"/>
                </a:ext>
              </a:extLst>
            </p:cNvPr>
            <p:cNvSpPr>
              <a:spLocks noChangeShapeType="1"/>
            </p:cNvSpPr>
            <p:nvPr/>
          </p:nvSpPr>
          <p:spPr bwMode="auto">
            <a:xfrm flipH="1">
              <a:off x="3312" y="3545"/>
              <a:ext cx="2" cy="108"/>
            </a:xfrm>
            <a:prstGeom prst="line">
              <a:avLst/>
            </a:prstGeom>
            <a:noFill/>
            <a:ln w="9525">
              <a:solidFill>
                <a:srgbClr val="000000"/>
              </a:solidFill>
              <a:round/>
              <a:headEnd/>
              <a:tailEnd/>
            </a:ln>
          </p:spPr>
          <p:txBody>
            <a:bodyPr/>
            <a:lstStyle/>
            <a:p>
              <a:endParaRPr lang="en-GB"/>
            </a:p>
          </p:txBody>
        </p:sp>
        <p:sp>
          <p:nvSpPr>
            <p:cNvPr id="140" name="Line 78">
              <a:extLst>
                <a:ext uri="{FF2B5EF4-FFF2-40B4-BE49-F238E27FC236}">
                  <a16:creationId xmlns:a16="http://schemas.microsoft.com/office/drawing/2014/main" id="{6F7CC0D6-09BA-4C52-BCD0-1517BE213C8E}"/>
                </a:ext>
              </a:extLst>
            </p:cNvPr>
            <p:cNvSpPr>
              <a:spLocks noChangeShapeType="1"/>
            </p:cNvSpPr>
            <p:nvPr/>
          </p:nvSpPr>
          <p:spPr bwMode="auto">
            <a:xfrm>
              <a:off x="3810" y="3198"/>
              <a:ext cx="249" cy="1"/>
            </a:xfrm>
            <a:prstGeom prst="line">
              <a:avLst/>
            </a:prstGeom>
            <a:noFill/>
            <a:ln w="9525">
              <a:solidFill>
                <a:srgbClr val="000000"/>
              </a:solidFill>
              <a:round/>
              <a:headEnd/>
              <a:tailEnd type="triangle" w="med" len="lg"/>
            </a:ln>
          </p:spPr>
          <p:txBody>
            <a:bodyPr/>
            <a:lstStyle/>
            <a:p>
              <a:endParaRPr lang="en-GB"/>
            </a:p>
          </p:txBody>
        </p:sp>
        <p:sp>
          <p:nvSpPr>
            <p:cNvPr id="141" name="Line 79">
              <a:extLst>
                <a:ext uri="{FF2B5EF4-FFF2-40B4-BE49-F238E27FC236}">
                  <a16:creationId xmlns:a16="http://schemas.microsoft.com/office/drawing/2014/main" id="{97443AAC-48AA-4552-9045-C52406D61DD0}"/>
                </a:ext>
              </a:extLst>
            </p:cNvPr>
            <p:cNvSpPr>
              <a:spLocks noChangeShapeType="1"/>
            </p:cNvSpPr>
            <p:nvPr/>
          </p:nvSpPr>
          <p:spPr bwMode="auto">
            <a:xfrm>
              <a:off x="3315" y="3653"/>
              <a:ext cx="495" cy="0"/>
            </a:xfrm>
            <a:prstGeom prst="line">
              <a:avLst/>
            </a:prstGeom>
            <a:noFill/>
            <a:ln w="9525">
              <a:solidFill>
                <a:schemeClr val="tx1"/>
              </a:solidFill>
              <a:round/>
              <a:headEnd/>
              <a:tailEnd/>
            </a:ln>
            <a:effectLst/>
          </p:spPr>
          <p:txBody>
            <a:bodyPr/>
            <a:lstStyle/>
            <a:p>
              <a:endParaRPr lang="en-GB"/>
            </a:p>
          </p:txBody>
        </p:sp>
        <p:sp>
          <p:nvSpPr>
            <p:cNvPr id="142" name="Line 80">
              <a:extLst>
                <a:ext uri="{FF2B5EF4-FFF2-40B4-BE49-F238E27FC236}">
                  <a16:creationId xmlns:a16="http://schemas.microsoft.com/office/drawing/2014/main" id="{81DA0ADD-8333-4411-B459-7F4EF069AEF8}"/>
                </a:ext>
              </a:extLst>
            </p:cNvPr>
            <p:cNvSpPr>
              <a:spLocks noChangeShapeType="1"/>
            </p:cNvSpPr>
            <p:nvPr/>
          </p:nvSpPr>
          <p:spPr bwMode="auto">
            <a:xfrm flipV="1">
              <a:off x="3810" y="3199"/>
              <a:ext cx="0" cy="454"/>
            </a:xfrm>
            <a:prstGeom prst="line">
              <a:avLst/>
            </a:prstGeom>
            <a:noFill/>
            <a:ln w="9525">
              <a:solidFill>
                <a:schemeClr val="tx1"/>
              </a:solidFill>
              <a:round/>
              <a:headEnd/>
              <a:tailEnd/>
            </a:ln>
            <a:effectLst/>
          </p:spPr>
          <p:txBody>
            <a:bodyPr/>
            <a:lstStyle/>
            <a:p>
              <a:endParaRPr lang="en-GB"/>
            </a:p>
          </p:txBody>
        </p:sp>
        <p:sp>
          <p:nvSpPr>
            <p:cNvPr id="143" name="Rectangle 81">
              <a:extLst>
                <a:ext uri="{FF2B5EF4-FFF2-40B4-BE49-F238E27FC236}">
                  <a16:creationId xmlns:a16="http://schemas.microsoft.com/office/drawing/2014/main" id="{0B617843-8731-4858-95B5-B2BE3A2DA5E6}"/>
                </a:ext>
              </a:extLst>
            </p:cNvPr>
            <p:cNvSpPr>
              <a:spLocks noChangeArrowheads="1"/>
            </p:cNvSpPr>
            <p:nvPr/>
          </p:nvSpPr>
          <p:spPr bwMode="auto">
            <a:xfrm>
              <a:off x="4058" y="3040"/>
              <a:ext cx="704" cy="295"/>
            </a:xfrm>
            <a:prstGeom prst="rect">
              <a:avLst/>
            </a:prstGeom>
            <a:noFill/>
            <a:ln w="9525">
              <a:solidFill>
                <a:schemeClr val="tx1"/>
              </a:solidFill>
              <a:miter lim="800000"/>
              <a:headEnd/>
              <a:tailEnd/>
            </a:ln>
            <a:effectLst/>
          </p:spPr>
          <p:txBody>
            <a:bodyPr wrap="none" anchor="ctr"/>
            <a:lstStyle/>
            <a:p>
              <a:endParaRPr lang="en-GB"/>
            </a:p>
          </p:txBody>
        </p:sp>
        <p:sp>
          <p:nvSpPr>
            <p:cNvPr id="144" name="Rectangle 82">
              <a:extLst>
                <a:ext uri="{FF2B5EF4-FFF2-40B4-BE49-F238E27FC236}">
                  <a16:creationId xmlns:a16="http://schemas.microsoft.com/office/drawing/2014/main" id="{F48B8399-6657-4C80-AD29-64B04AF6FE44}"/>
                </a:ext>
              </a:extLst>
            </p:cNvPr>
            <p:cNvSpPr>
              <a:spLocks noChangeArrowheads="1"/>
            </p:cNvSpPr>
            <p:nvPr/>
          </p:nvSpPr>
          <p:spPr bwMode="auto">
            <a:xfrm>
              <a:off x="2966" y="2385"/>
              <a:ext cx="662" cy="132"/>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Digestion</a:t>
              </a:r>
              <a:endParaRPr lang="en-US" sz="1400"/>
            </a:p>
          </p:txBody>
        </p:sp>
        <p:sp>
          <p:nvSpPr>
            <p:cNvPr id="145" name="Rectangle 83">
              <a:extLst>
                <a:ext uri="{FF2B5EF4-FFF2-40B4-BE49-F238E27FC236}">
                  <a16:creationId xmlns:a16="http://schemas.microsoft.com/office/drawing/2014/main" id="{1BFD2CCA-74A2-4105-A137-403763EE30F8}"/>
                </a:ext>
              </a:extLst>
            </p:cNvPr>
            <p:cNvSpPr>
              <a:spLocks noChangeArrowheads="1"/>
            </p:cNvSpPr>
            <p:nvPr/>
          </p:nvSpPr>
          <p:spPr bwMode="auto">
            <a:xfrm>
              <a:off x="3932" y="2677"/>
              <a:ext cx="785" cy="133"/>
            </a:xfrm>
            <a:prstGeom prst="rect">
              <a:avLst/>
            </a:prstGeom>
            <a:noFill/>
            <a:ln w="9525">
              <a:noFill/>
              <a:miter lim="800000"/>
              <a:headEnd/>
              <a:tailEnd/>
            </a:ln>
          </p:spPr>
          <p:txBody>
            <a:bodyPr lIns="0" tIns="0" rIns="0" bIns="0">
              <a:spAutoFit/>
            </a:bodyPr>
            <a:lstStyle/>
            <a:p>
              <a:pPr algn="ctr" eaLnBrk="1" hangingPunct="1"/>
              <a:r>
                <a:rPr lang="en-US" sz="1400">
                  <a:solidFill>
                    <a:srgbClr val="000000"/>
                  </a:solidFill>
                </a:rPr>
                <a:t>Dewatering</a:t>
              </a:r>
              <a:endParaRPr lang="en-US" sz="1400"/>
            </a:p>
          </p:txBody>
        </p:sp>
        <p:sp>
          <p:nvSpPr>
            <p:cNvPr id="146" name="Line 84">
              <a:extLst>
                <a:ext uri="{FF2B5EF4-FFF2-40B4-BE49-F238E27FC236}">
                  <a16:creationId xmlns:a16="http://schemas.microsoft.com/office/drawing/2014/main" id="{78C59E7A-9937-4074-9797-824E3B9C2E70}"/>
                </a:ext>
              </a:extLst>
            </p:cNvPr>
            <p:cNvSpPr>
              <a:spLocks noChangeShapeType="1"/>
            </p:cNvSpPr>
            <p:nvPr/>
          </p:nvSpPr>
          <p:spPr bwMode="auto">
            <a:xfrm flipV="1">
              <a:off x="4059" y="3040"/>
              <a:ext cx="703" cy="295"/>
            </a:xfrm>
            <a:prstGeom prst="line">
              <a:avLst/>
            </a:prstGeom>
            <a:noFill/>
            <a:ln w="9525">
              <a:solidFill>
                <a:schemeClr val="tx1"/>
              </a:solidFill>
              <a:round/>
              <a:headEnd/>
              <a:tailEnd/>
            </a:ln>
            <a:effectLst/>
          </p:spPr>
          <p:txBody>
            <a:bodyPr/>
            <a:lstStyle/>
            <a:p>
              <a:endParaRPr lang="en-GB"/>
            </a:p>
          </p:txBody>
        </p:sp>
        <p:sp>
          <p:nvSpPr>
            <p:cNvPr id="147" name="Line 85">
              <a:extLst>
                <a:ext uri="{FF2B5EF4-FFF2-40B4-BE49-F238E27FC236}">
                  <a16:creationId xmlns:a16="http://schemas.microsoft.com/office/drawing/2014/main" id="{F95DF33C-4B25-4061-8F34-52C5A95AFC97}"/>
                </a:ext>
              </a:extLst>
            </p:cNvPr>
            <p:cNvSpPr>
              <a:spLocks noChangeShapeType="1"/>
            </p:cNvSpPr>
            <p:nvPr/>
          </p:nvSpPr>
          <p:spPr bwMode="auto">
            <a:xfrm rot="5400000">
              <a:off x="4467" y="3460"/>
              <a:ext cx="249" cy="1"/>
            </a:xfrm>
            <a:prstGeom prst="line">
              <a:avLst/>
            </a:prstGeom>
            <a:noFill/>
            <a:ln w="9525">
              <a:solidFill>
                <a:srgbClr val="000000"/>
              </a:solidFill>
              <a:round/>
              <a:headEnd/>
              <a:tailEnd type="triangle" w="med" len="lg"/>
            </a:ln>
          </p:spPr>
          <p:txBody>
            <a:bodyPr/>
            <a:lstStyle/>
            <a:p>
              <a:endParaRPr lang="en-GB"/>
            </a:p>
          </p:txBody>
        </p:sp>
        <p:sp>
          <p:nvSpPr>
            <p:cNvPr id="148" name="Rectangle 86">
              <a:extLst>
                <a:ext uri="{FF2B5EF4-FFF2-40B4-BE49-F238E27FC236}">
                  <a16:creationId xmlns:a16="http://schemas.microsoft.com/office/drawing/2014/main" id="{1E39B85B-53ED-47E7-91F3-2081F09E5550}"/>
                </a:ext>
              </a:extLst>
            </p:cNvPr>
            <p:cNvSpPr>
              <a:spLocks noChangeArrowheads="1"/>
            </p:cNvSpPr>
            <p:nvPr/>
          </p:nvSpPr>
          <p:spPr bwMode="auto">
            <a:xfrm>
              <a:off x="4352" y="3585"/>
              <a:ext cx="503" cy="170"/>
            </a:xfrm>
            <a:prstGeom prst="rect">
              <a:avLst/>
            </a:prstGeom>
            <a:noFill/>
            <a:ln w="9525">
              <a:noFill/>
              <a:miter lim="800000"/>
              <a:headEnd/>
              <a:tailEnd/>
            </a:ln>
          </p:spPr>
          <p:txBody>
            <a:bodyPr wrap="none" lIns="0" tIns="0" rIns="0" bIns="0">
              <a:spAutoFit/>
            </a:bodyPr>
            <a:lstStyle/>
            <a:p>
              <a:pPr algn="ctr" eaLnBrk="1" hangingPunct="1"/>
              <a:r>
                <a:rPr lang="en-US" sz="900">
                  <a:solidFill>
                    <a:srgbClr val="000000"/>
                  </a:solidFill>
                </a:rPr>
                <a:t>Water Recycle</a:t>
              </a:r>
            </a:p>
            <a:p>
              <a:pPr algn="ctr" eaLnBrk="1" hangingPunct="1"/>
              <a:r>
                <a:rPr lang="en-US" sz="900">
                  <a:solidFill>
                    <a:srgbClr val="000000"/>
                  </a:solidFill>
                </a:rPr>
                <a:t>to Head of Plant</a:t>
              </a:r>
              <a:endParaRPr lang="en-US" sz="900"/>
            </a:p>
          </p:txBody>
        </p:sp>
        <p:sp>
          <p:nvSpPr>
            <p:cNvPr id="149" name="Line 87">
              <a:extLst>
                <a:ext uri="{FF2B5EF4-FFF2-40B4-BE49-F238E27FC236}">
                  <a16:creationId xmlns:a16="http://schemas.microsoft.com/office/drawing/2014/main" id="{29ABDFBF-812A-44B6-A8EE-985F3B1FB472}"/>
                </a:ext>
              </a:extLst>
            </p:cNvPr>
            <p:cNvSpPr>
              <a:spLocks noChangeShapeType="1"/>
            </p:cNvSpPr>
            <p:nvPr/>
          </p:nvSpPr>
          <p:spPr bwMode="auto">
            <a:xfrm flipV="1">
              <a:off x="4490" y="2927"/>
              <a:ext cx="0" cy="113"/>
            </a:xfrm>
            <a:prstGeom prst="line">
              <a:avLst/>
            </a:prstGeom>
            <a:noFill/>
            <a:ln w="9525">
              <a:solidFill>
                <a:schemeClr val="tx1"/>
              </a:solidFill>
              <a:round/>
              <a:headEnd/>
              <a:tailEnd/>
            </a:ln>
            <a:effectLst/>
          </p:spPr>
          <p:txBody>
            <a:bodyPr/>
            <a:lstStyle/>
            <a:p>
              <a:endParaRPr lang="en-GB"/>
            </a:p>
          </p:txBody>
        </p:sp>
        <p:sp>
          <p:nvSpPr>
            <p:cNvPr id="150" name="Rectangle 88">
              <a:extLst>
                <a:ext uri="{FF2B5EF4-FFF2-40B4-BE49-F238E27FC236}">
                  <a16:creationId xmlns:a16="http://schemas.microsoft.com/office/drawing/2014/main" id="{5E4FAA81-7950-4CBB-A412-5811879C7A09}"/>
                </a:ext>
              </a:extLst>
            </p:cNvPr>
            <p:cNvSpPr>
              <a:spLocks noChangeArrowheads="1"/>
            </p:cNvSpPr>
            <p:nvPr/>
          </p:nvSpPr>
          <p:spPr bwMode="auto">
            <a:xfrm>
              <a:off x="4848" y="2813"/>
              <a:ext cx="444" cy="170"/>
            </a:xfrm>
            <a:prstGeom prst="rect">
              <a:avLst/>
            </a:prstGeom>
            <a:noFill/>
            <a:ln w="9525">
              <a:noFill/>
              <a:miter lim="800000"/>
              <a:headEnd/>
              <a:tailEnd/>
            </a:ln>
          </p:spPr>
          <p:txBody>
            <a:bodyPr wrap="none" lIns="0" tIns="0" rIns="0" bIns="0">
              <a:spAutoFit/>
            </a:bodyPr>
            <a:lstStyle/>
            <a:p>
              <a:pPr algn="ctr" eaLnBrk="1" hangingPunct="1"/>
              <a:r>
                <a:rPr lang="en-US" sz="900">
                  <a:solidFill>
                    <a:srgbClr val="000000"/>
                  </a:solidFill>
                </a:rPr>
                <a:t>Sludge to</a:t>
              </a:r>
            </a:p>
            <a:p>
              <a:pPr algn="ctr" eaLnBrk="1" hangingPunct="1"/>
              <a:r>
                <a:rPr lang="en-US" sz="900">
                  <a:solidFill>
                    <a:srgbClr val="000000"/>
                  </a:solidFill>
                </a:rPr>
                <a:t>Land Disposal</a:t>
              </a:r>
              <a:endParaRPr lang="en-US" sz="900"/>
            </a:p>
          </p:txBody>
        </p:sp>
        <p:sp>
          <p:nvSpPr>
            <p:cNvPr id="151" name="Rectangle 89">
              <a:extLst>
                <a:ext uri="{FF2B5EF4-FFF2-40B4-BE49-F238E27FC236}">
                  <a16:creationId xmlns:a16="http://schemas.microsoft.com/office/drawing/2014/main" id="{425D1A12-8706-4FBB-B2E5-DE45C2482211}"/>
                </a:ext>
              </a:extLst>
            </p:cNvPr>
            <p:cNvSpPr>
              <a:spLocks noChangeArrowheads="1"/>
            </p:cNvSpPr>
            <p:nvPr/>
          </p:nvSpPr>
          <p:spPr bwMode="auto">
            <a:xfrm>
              <a:off x="620" y="2236"/>
              <a:ext cx="503" cy="170"/>
            </a:xfrm>
            <a:prstGeom prst="rect">
              <a:avLst/>
            </a:prstGeom>
            <a:noFill/>
            <a:ln w="9525">
              <a:noFill/>
              <a:miter lim="800000"/>
              <a:headEnd/>
              <a:tailEnd/>
            </a:ln>
          </p:spPr>
          <p:txBody>
            <a:bodyPr wrap="none" lIns="0" tIns="0" rIns="0" bIns="0">
              <a:spAutoFit/>
            </a:bodyPr>
            <a:lstStyle/>
            <a:p>
              <a:pPr algn="ctr" eaLnBrk="1" hangingPunct="1"/>
              <a:r>
                <a:rPr lang="en-US" sz="900">
                  <a:solidFill>
                    <a:srgbClr val="000000"/>
                  </a:solidFill>
                </a:rPr>
                <a:t>Water Recycle</a:t>
              </a:r>
            </a:p>
            <a:p>
              <a:pPr algn="ctr" eaLnBrk="1" hangingPunct="1"/>
              <a:r>
                <a:rPr lang="en-US" sz="900">
                  <a:solidFill>
                    <a:srgbClr val="000000"/>
                  </a:solidFill>
                </a:rPr>
                <a:t>to Head of Plant</a:t>
              </a:r>
              <a:endParaRPr lang="en-US" sz="900"/>
            </a:p>
          </p:txBody>
        </p:sp>
      </p:grpSp>
      <p:sp>
        <p:nvSpPr>
          <p:cNvPr id="165" name="Rectangle 90">
            <a:extLst>
              <a:ext uri="{FF2B5EF4-FFF2-40B4-BE49-F238E27FC236}">
                <a16:creationId xmlns:a16="http://schemas.microsoft.com/office/drawing/2014/main" id="{B3D47047-EDD3-445C-B473-8B779DE498CE}"/>
              </a:ext>
            </a:extLst>
          </p:cNvPr>
          <p:cNvSpPr>
            <a:spLocks noChangeArrowheads="1"/>
          </p:cNvSpPr>
          <p:nvPr/>
        </p:nvSpPr>
        <p:spPr bwMode="auto">
          <a:xfrm>
            <a:off x="1513840" y="1660300"/>
            <a:ext cx="7772400" cy="2286000"/>
          </a:xfrm>
          <a:prstGeom prst="rect">
            <a:avLst/>
          </a:prstGeom>
          <a:noFill/>
          <a:ln w="41275">
            <a:solidFill>
              <a:schemeClr val="tx1"/>
            </a:solidFill>
            <a:miter lim="800000"/>
            <a:headEnd/>
            <a:tailEnd/>
          </a:ln>
          <a:effectLst/>
        </p:spPr>
        <p:txBody>
          <a:bodyPr wrap="none" anchor="ctr"/>
          <a:lstStyle/>
          <a:p>
            <a:endParaRPr lang="en-GB"/>
          </a:p>
        </p:txBody>
      </p:sp>
    </p:spTree>
    <p:extLst>
      <p:ext uri="{BB962C8B-B14F-4D97-AF65-F5344CB8AC3E}">
        <p14:creationId xmlns:p14="http://schemas.microsoft.com/office/powerpoint/2010/main" val="21152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11" name="Google Shape;260;p2">
            <a:extLst>
              <a:ext uri="{FF2B5EF4-FFF2-40B4-BE49-F238E27FC236}">
                <a16:creationId xmlns:a16="http://schemas.microsoft.com/office/drawing/2014/main" id="{77FE563A-DEAD-4E8B-B35E-CA8223E1CC0C}"/>
              </a:ext>
            </a:extLst>
          </p:cNvPr>
          <p:cNvSpPr/>
          <p:nvPr/>
        </p:nvSpPr>
        <p:spPr>
          <a:xfrm>
            <a:off x="2162353" y="2398905"/>
            <a:ext cx="8373567" cy="3637879"/>
          </a:xfrm>
          <a:prstGeom prst="rect">
            <a:avLst/>
          </a:prstGeom>
          <a:noFill/>
          <a:ln>
            <a:noFill/>
          </a:ln>
        </p:spPr>
        <p:txBody>
          <a:bodyPr spcFirstLastPara="1" wrap="square" lIns="91425" tIns="45700" rIns="91425" bIns="45700" anchor="t" anchorCtr="0">
            <a:spAutoFit/>
          </a:bodyPr>
          <a:lstStyle/>
          <a:p>
            <a:pPr marL="342900" lvl="1" indent="-342900" eaLnBrk="1" hangingPunct="1">
              <a:lnSpc>
                <a:spcPct val="120000"/>
              </a:lnSpc>
              <a:buClr>
                <a:srgbClr val="ED7D31"/>
              </a:buClr>
              <a:buSzPts val="2400"/>
              <a:buFont typeface="Noto Sans Symbols"/>
              <a:buChar char="■"/>
            </a:pPr>
            <a:r>
              <a:rPr lang="en-GB" sz="2400" dirty="0"/>
              <a:t>large footprint</a:t>
            </a:r>
          </a:p>
          <a:p>
            <a:pPr marL="342900" lvl="1" indent="-342900" eaLnBrk="1" hangingPunct="1">
              <a:lnSpc>
                <a:spcPct val="120000"/>
              </a:lnSpc>
              <a:buClr>
                <a:srgbClr val="ED7D31"/>
              </a:buClr>
              <a:buSzPts val="2400"/>
              <a:buFont typeface="Noto Sans Symbols"/>
              <a:buChar char="■"/>
            </a:pPr>
            <a:r>
              <a:rPr lang="en-GB" sz="2400" dirty="0"/>
              <a:t>two or three stage process</a:t>
            </a:r>
          </a:p>
          <a:p>
            <a:pPr marL="342900" lvl="1" indent="-342900" eaLnBrk="1" hangingPunct="1">
              <a:lnSpc>
                <a:spcPct val="120000"/>
              </a:lnSpc>
              <a:buClr>
                <a:srgbClr val="ED7D31"/>
              </a:buClr>
              <a:buSzPts val="2400"/>
              <a:buFont typeface="Noto Sans Symbols"/>
              <a:buChar char="■"/>
            </a:pPr>
            <a:r>
              <a:rPr lang="en-GB" sz="2400" dirty="0"/>
              <a:t>settlement problems from “bulking”</a:t>
            </a:r>
          </a:p>
          <a:p>
            <a:pPr marL="342900" lvl="1" indent="-342900" eaLnBrk="1" hangingPunct="1">
              <a:lnSpc>
                <a:spcPct val="120000"/>
              </a:lnSpc>
              <a:buClr>
                <a:srgbClr val="ED7D31"/>
              </a:buClr>
              <a:buSzPts val="2400"/>
              <a:buFont typeface="Noto Sans Symbols"/>
              <a:buChar char="■"/>
            </a:pPr>
            <a:r>
              <a:rPr lang="en-GB" sz="2400" dirty="0"/>
              <a:t>further polishing required for disinfection/clarification </a:t>
            </a:r>
          </a:p>
          <a:p>
            <a:pPr marL="342900" lvl="1" indent="-342900" eaLnBrk="1" hangingPunct="1">
              <a:lnSpc>
                <a:spcPct val="120000"/>
              </a:lnSpc>
              <a:buClr>
                <a:srgbClr val="ED7D31"/>
              </a:buClr>
              <a:buSzPts val="2400"/>
              <a:buFont typeface="Noto Sans Symbols"/>
              <a:buChar char="■"/>
            </a:pPr>
            <a:r>
              <a:rPr lang="en-GB" sz="2400" dirty="0"/>
              <a:t>equalisation of hydraulic and organic loadings required</a:t>
            </a:r>
          </a:p>
          <a:p>
            <a:pPr marL="342900" lvl="1" indent="-342900" eaLnBrk="1" hangingPunct="1">
              <a:lnSpc>
                <a:spcPct val="120000"/>
              </a:lnSpc>
              <a:buClr>
                <a:srgbClr val="ED7D31"/>
              </a:buClr>
              <a:buSzPts val="2400"/>
              <a:buFont typeface="Noto Sans Symbols"/>
              <a:buChar char="■"/>
            </a:pPr>
            <a:r>
              <a:rPr lang="en-GB" sz="2400" dirty="0"/>
              <a:t>.. so, all OK then – as long as you:</a:t>
            </a:r>
          </a:p>
          <a:p>
            <a:pPr marL="342900" lvl="1" indent="-342900" eaLnBrk="1" hangingPunct="1">
              <a:lnSpc>
                <a:spcPct val="120000"/>
              </a:lnSpc>
              <a:buClr>
                <a:srgbClr val="ED7D31"/>
              </a:buClr>
              <a:buSzPts val="2400"/>
              <a:buFont typeface="Noto Sans Symbols"/>
              <a:buChar char="■"/>
            </a:pPr>
            <a:r>
              <a:rPr lang="en-GB" sz="2400" dirty="0"/>
              <a:t>have enough land, and</a:t>
            </a:r>
          </a:p>
          <a:p>
            <a:pPr marL="342900" lvl="1" indent="-342900" eaLnBrk="1" hangingPunct="1">
              <a:lnSpc>
                <a:spcPct val="120000"/>
              </a:lnSpc>
              <a:buClr>
                <a:srgbClr val="ED7D31"/>
              </a:buClr>
              <a:buSzPts val="2400"/>
              <a:buFont typeface="Noto Sans Symbols"/>
              <a:buChar char="■"/>
            </a:pPr>
            <a:r>
              <a:rPr lang="en-GB" sz="2400" dirty="0"/>
              <a:t>don’t want to recycle</a:t>
            </a:r>
          </a:p>
        </p:txBody>
      </p:sp>
      <p:sp>
        <p:nvSpPr>
          <p:cNvPr id="12" name="Google Shape;261;p2">
            <a:extLst>
              <a:ext uri="{FF2B5EF4-FFF2-40B4-BE49-F238E27FC236}">
                <a16:creationId xmlns:a16="http://schemas.microsoft.com/office/drawing/2014/main" id="{AF277DC7-9CA8-42B2-8BD5-C40910745B96}"/>
              </a:ext>
            </a:extLst>
          </p:cNvPr>
          <p:cNvSpPr txBox="1">
            <a:spLocks/>
          </p:cNvSpPr>
          <p:nvPr/>
        </p:nvSpPr>
        <p:spPr>
          <a:xfrm>
            <a:off x="589121" y="1457805"/>
            <a:ext cx="9570880" cy="522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323F50"/>
              </a:buClr>
              <a:buSzPts val="3600"/>
              <a:buFont typeface="Arial"/>
              <a:buNone/>
            </a:pPr>
            <a:r>
              <a:rPr lang="en-US" sz="3200" b="1" dirty="0">
                <a:solidFill>
                  <a:srgbClr val="323F50"/>
                </a:solidFill>
                <a:latin typeface="Arial"/>
                <a:ea typeface="Arial"/>
                <a:cs typeface="Arial"/>
                <a:sym typeface="Arial"/>
              </a:rPr>
              <a:t>Conventional Systems</a:t>
            </a:r>
          </a:p>
        </p:txBody>
      </p:sp>
    </p:spTree>
    <p:extLst>
      <p:ext uri="{BB962C8B-B14F-4D97-AF65-F5344CB8AC3E}">
        <p14:creationId xmlns:p14="http://schemas.microsoft.com/office/powerpoint/2010/main" val="233312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Rectangle 9">
            <a:extLst>
              <a:ext uri="{FF2B5EF4-FFF2-40B4-BE49-F238E27FC236}">
                <a16:creationId xmlns:a16="http://schemas.microsoft.com/office/drawing/2014/main" id="{EC4D249C-6A7B-48EB-932A-54FFFFCCD5A2}"/>
              </a:ext>
            </a:extLst>
          </p:cNvPr>
          <p:cNvSpPr>
            <a:spLocks noChangeArrowheads="1"/>
          </p:cNvSpPr>
          <p:nvPr/>
        </p:nvSpPr>
        <p:spPr bwMode="auto">
          <a:xfrm>
            <a:off x="3794760" y="2326640"/>
            <a:ext cx="2667000" cy="2514600"/>
          </a:xfrm>
          <a:prstGeom prst="rect">
            <a:avLst/>
          </a:prstGeom>
          <a:solidFill>
            <a:srgbClr val="996600">
              <a:alpha val="60001"/>
            </a:srgbClr>
          </a:solidFill>
          <a:ln w="19050">
            <a:solidFill>
              <a:srgbClr val="000000"/>
            </a:solidFill>
            <a:miter lim="800000"/>
            <a:headEnd/>
            <a:tailEnd/>
          </a:ln>
          <a:effectLst/>
        </p:spPr>
        <p:txBody>
          <a:bodyPr wrap="none" anchor="ctr"/>
          <a:lstStyle/>
          <a:p>
            <a:endParaRPr lang="en-GB"/>
          </a:p>
        </p:txBody>
      </p:sp>
      <p:sp>
        <p:nvSpPr>
          <p:cNvPr id="10" name="Line 10">
            <a:extLst>
              <a:ext uri="{FF2B5EF4-FFF2-40B4-BE49-F238E27FC236}">
                <a16:creationId xmlns:a16="http://schemas.microsoft.com/office/drawing/2014/main" id="{96E0F225-9799-4F72-924D-A6EC06E9D73F}"/>
              </a:ext>
            </a:extLst>
          </p:cNvPr>
          <p:cNvSpPr>
            <a:spLocks noChangeShapeType="1"/>
          </p:cNvSpPr>
          <p:nvPr/>
        </p:nvSpPr>
        <p:spPr bwMode="auto">
          <a:xfrm flipV="1">
            <a:off x="3794760" y="2174240"/>
            <a:ext cx="0" cy="152400"/>
          </a:xfrm>
          <a:prstGeom prst="line">
            <a:avLst/>
          </a:prstGeom>
          <a:noFill/>
          <a:ln w="19050">
            <a:solidFill>
              <a:srgbClr val="000000"/>
            </a:solidFill>
            <a:round/>
            <a:headEnd/>
            <a:tailEnd/>
          </a:ln>
          <a:effectLst/>
        </p:spPr>
        <p:txBody>
          <a:bodyPr/>
          <a:lstStyle/>
          <a:p>
            <a:endParaRPr lang="en-GB"/>
          </a:p>
        </p:txBody>
      </p:sp>
      <p:sp>
        <p:nvSpPr>
          <p:cNvPr id="11" name="Line 11">
            <a:extLst>
              <a:ext uri="{FF2B5EF4-FFF2-40B4-BE49-F238E27FC236}">
                <a16:creationId xmlns:a16="http://schemas.microsoft.com/office/drawing/2014/main" id="{709EAE98-8F8F-43F6-9E53-6231946978B3}"/>
              </a:ext>
            </a:extLst>
          </p:cNvPr>
          <p:cNvSpPr>
            <a:spLocks noChangeShapeType="1"/>
          </p:cNvSpPr>
          <p:nvPr/>
        </p:nvSpPr>
        <p:spPr bwMode="auto">
          <a:xfrm flipH="1">
            <a:off x="3566160" y="2174240"/>
            <a:ext cx="228600" cy="0"/>
          </a:xfrm>
          <a:prstGeom prst="line">
            <a:avLst/>
          </a:prstGeom>
          <a:noFill/>
          <a:ln w="19050">
            <a:solidFill>
              <a:srgbClr val="000000"/>
            </a:solidFill>
            <a:round/>
            <a:headEnd/>
            <a:tailEnd/>
          </a:ln>
          <a:effectLst/>
        </p:spPr>
        <p:txBody>
          <a:bodyPr/>
          <a:lstStyle/>
          <a:p>
            <a:endParaRPr lang="en-GB"/>
          </a:p>
        </p:txBody>
      </p:sp>
      <p:sp>
        <p:nvSpPr>
          <p:cNvPr id="12" name="Line 12">
            <a:extLst>
              <a:ext uri="{FF2B5EF4-FFF2-40B4-BE49-F238E27FC236}">
                <a16:creationId xmlns:a16="http://schemas.microsoft.com/office/drawing/2014/main" id="{72F87765-F1E1-4644-B9DB-BE0E493F64C4}"/>
              </a:ext>
            </a:extLst>
          </p:cNvPr>
          <p:cNvSpPr>
            <a:spLocks noChangeShapeType="1"/>
          </p:cNvSpPr>
          <p:nvPr/>
        </p:nvSpPr>
        <p:spPr bwMode="auto">
          <a:xfrm flipV="1">
            <a:off x="6461760" y="2174240"/>
            <a:ext cx="0" cy="152400"/>
          </a:xfrm>
          <a:prstGeom prst="line">
            <a:avLst/>
          </a:prstGeom>
          <a:noFill/>
          <a:ln w="19050">
            <a:solidFill>
              <a:srgbClr val="000000"/>
            </a:solidFill>
            <a:round/>
            <a:headEnd/>
            <a:tailEnd/>
          </a:ln>
          <a:effectLst/>
        </p:spPr>
        <p:txBody>
          <a:bodyPr/>
          <a:lstStyle/>
          <a:p>
            <a:endParaRPr lang="en-GB"/>
          </a:p>
        </p:txBody>
      </p:sp>
      <p:sp>
        <p:nvSpPr>
          <p:cNvPr id="13" name="Line 13">
            <a:extLst>
              <a:ext uri="{FF2B5EF4-FFF2-40B4-BE49-F238E27FC236}">
                <a16:creationId xmlns:a16="http://schemas.microsoft.com/office/drawing/2014/main" id="{2EA524E7-35A4-4CE7-8051-C3837806C2BA}"/>
              </a:ext>
            </a:extLst>
          </p:cNvPr>
          <p:cNvSpPr>
            <a:spLocks noChangeShapeType="1"/>
          </p:cNvSpPr>
          <p:nvPr/>
        </p:nvSpPr>
        <p:spPr bwMode="auto">
          <a:xfrm flipH="1">
            <a:off x="6461760" y="2174240"/>
            <a:ext cx="228600" cy="0"/>
          </a:xfrm>
          <a:prstGeom prst="line">
            <a:avLst/>
          </a:prstGeom>
          <a:noFill/>
          <a:ln w="19050">
            <a:solidFill>
              <a:srgbClr val="000000"/>
            </a:solidFill>
            <a:round/>
            <a:headEnd/>
            <a:tailEnd/>
          </a:ln>
          <a:effectLst/>
        </p:spPr>
        <p:txBody>
          <a:bodyPr/>
          <a:lstStyle/>
          <a:p>
            <a:endParaRPr lang="en-GB"/>
          </a:p>
        </p:txBody>
      </p:sp>
      <p:sp>
        <p:nvSpPr>
          <p:cNvPr id="14" name="Line 14">
            <a:extLst>
              <a:ext uri="{FF2B5EF4-FFF2-40B4-BE49-F238E27FC236}">
                <a16:creationId xmlns:a16="http://schemas.microsoft.com/office/drawing/2014/main" id="{4DD58FBB-0A75-4A70-AE0A-BADA64AEEE5C}"/>
              </a:ext>
            </a:extLst>
          </p:cNvPr>
          <p:cNvSpPr>
            <a:spLocks noChangeShapeType="1"/>
          </p:cNvSpPr>
          <p:nvPr/>
        </p:nvSpPr>
        <p:spPr bwMode="auto">
          <a:xfrm>
            <a:off x="2270760" y="2707640"/>
            <a:ext cx="1524000" cy="0"/>
          </a:xfrm>
          <a:prstGeom prst="line">
            <a:avLst/>
          </a:prstGeom>
          <a:noFill/>
          <a:ln w="25400">
            <a:solidFill>
              <a:srgbClr val="000000"/>
            </a:solidFill>
            <a:round/>
            <a:headEnd/>
            <a:tailEnd type="triangle" w="med" len="med"/>
          </a:ln>
          <a:effectLst/>
        </p:spPr>
        <p:txBody>
          <a:bodyPr/>
          <a:lstStyle/>
          <a:p>
            <a:endParaRPr lang="en-GB"/>
          </a:p>
        </p:txBody>
      </p:sp>
      <p:sp>
        <p:nvSpPr>
          <p:cNvPr id="15" name="Line 15">
            <a:extLst>
              <a:ext uri="{FF2B5EF4-FFF2-40B4-BE49-F238E27FC236}">
                <a16:creationId xmlns:a16="http://schemas.microsoft.com/office/drawing/2014/main" id="{7D19839B-30BF-4C54-A2A8-0D6AE738F591}"/>
              </a:ext>
            </a:extLst>
          </p:cNvPr>
          <p:cNvSpPr>
            <a:spLocks noChangeShapeType="1"/>
          </p:cNvSpPr>
          <p:nvPr/>
        </p:nvSpPr>
        <p:spPr bwMode="auto">
          <a:xfrm>
            <a:off x="6461760" y="2707640"/>
            <a:ext cx="838200" cy="0"/>
          </a:xfrm>
          <a:prstGeom prst="line">
            <a:avLst/>
          </a:prstGeom>
          <a:noFill/>
          <a:ln w="25400">
            <a:solidFill>
              <a:srgbClr val="000000"/>
            </a:solidFill>
            <a:round/>
            <a:headEnd/>
            <a:tailEnd/>
          </a:ln>
          <a:effectLst/>
        </p:spPr>
        <p:txBody>
          <a:bodyPr/>
          <a:lstStyle/>
          <a:p>
            <a:endParaRPr lang="en-GB"/>
          </a:p>
        </p:txBody>
      </p:sp>
      <p:sp>
        <p:nvSpPr>
          <p:cNvPr id="16" name="AutoShape 17">
            <a:extLst>
              <a:ext uri="{FF2B5EF4-FFF2-40B4-BE49-F238E27FC236}">
                <a16:creationId xmlns:a16="http://schemas.microsoft.com/office/drawing/2014/main" id="{B7E2A0F3-794B-4C3D-BE05-10550F1A6694}"/>
              </a:ext>
            </a:extLst>
          </p:cNvPr>
          <p:cNvSpPr>
            <a:spLocks noChangeArrowheads="1"/>
          </p:cNvSpPr>
          <p:nvPr/>
        </p:nvSpPr>
        <p:spPr bwMode="auto">
          <a:xfrm rot="5400000">
            <a:off x="7338060" y="2440940"/>
            <a:ext cx="1447800" cy="1524000"/>
          </a:xfrm>
          <a:prstGeom prst="homePlate">
            <a:avLst>
              <a:gd name="adj" fmla="val 52301"/>
            </a:avLst>
          </a:prstGeom>
          <a:gradFill rotWithShape="1">
            <a:gsLst>
              <a:gs pos="0">
                <a:srgbClr val="996600">
                  <a:alpha val="70000"/>
                </a:srgbClr>
              </a:gs>
              <a:gs pos="100000">
                <a:srgbClr val="996600">
                  <a:gamma/>
                  <a:shade val="46275"/>
                  <a:invGamma/>
                </a:srgbClr>
              </a:gs>
            </a:gsLst>
            <a:lin ang="0" scaled="1"/>
          </a:gradFill>
          <a:ln w="9525">
            <a:solidFill>
              <a:schemeClr val="tx1"/>
            </a:solidFill>
            <a:miter lim="800000"/>
            <a:headEnd/>
            <a:tailEnd/>
          </a:ln>
          <a:effectLst/>
        </p:spPr>
        <p:txBody>
          <a:bodyPr wrap="none" anchor="ctr"/>
          <a:lstStyle/>
          <a:p>
            <a:endParaRPr lang="en-GB"/>
          </a:p>
        </p:txBody>
      </p:sp>
      <p:sp>
        <p:nvSpPr>
          <p:cNvPr id="17" name="Line 18">
            <a:extLst>
              <a:ext uri="{FF2B5EF4-FFF2-40B4-BE49-F238E27FC236}">
                <a16:creationId xmlns:a16="http://schemas.microsoft.com/office/drawing/2014/main" id="{BD340FB7-9686-46F8-8E6F-D1596D6E7ECD}"/>
              </a:ext>
            </a:extLst>
          </p:cNvPr>
          <p:cNvSpPr>
            <a:spLocks noChangeShapeType="1"/>
          </p:cNvSpPr>
          <p:nvPr/>
        </p:nvSpPr>
        <p:spPr bwMode="auto">
          <a:xfrm>
            <a:off x="8061960" y="3926840"/>
            <a:ext cx="0" cy="1828800"/>
          </a:xfrm>
          <a:prstGeom prst="line">
            <a:avLst/>
          </a:prstGeom>
          <a:noFill/>
          <a:ln w="25400">
            <a:solidFill>
              <a:srgbClr val="000000"/>
            </a:solidFill>
            <a:round/>
            <a:headEnd/>
            <a:tailEnd type="arrow" w="med" len="lg"/>
          </a:ln>
          <a:effectLst/>
        </p:spPr>
        <p:txBody>
          <a:bodyPr/>
          <a:lstStyle/>
          <a:p>
            <a:endParaRPr lang="en-GB"/>
          </a:p>
        </p:txBody>
      </p:sp>
      <p:sp>
        <p:nvSpPr>
          <p:cNvPr id="18" name="Line 19">
            <a:extLst>
              <a:ext uri="{FF2B5EF4-FFF2-40B4-BE49-F238E27FC236}">
                <a16:creationId xmlns:a16="http://schemas.microsoft.com/office/drawing/2014/main" id="{CA7667E4-7692-4F1A-8B7E-4AFC20C00CD2}"/>
              </a:ext>
            </a:extLst>
          </p:cNvPr>
          <p:cNvSpPr>
            <a:spLocks noChangeShapeType="1"/>
          </p:cNvSpPr>
          <p:nvPr/>
        </p:nvSpPr>
        <p:spPr bwMode="auto">
          <a:xfrm flipH="1">
            <a:off x="2804160" y="5298440"/>
            <a:ext cx="5257800" cy="0"/>
          </a:xfrm>
          <a:prstGeom prst="line">
            <a:avLst/>
          </a:prstGeom>
          <a:noFill/>
          <a:ln w="25400">
            <a:solidFill>
              <a:srgbClr val="000000"/>
            </a:solidFill>
            <a:round/>
            <a:headEnd/>
            <a:tailEnd/>
          </a:ln>
          <a:effectLst/>
        </p:spPr>
        <p:txBody>
          <a:bodyPr/>
          <a:lstStyle/>
          <a:p>
            <a:endParaRPr lang="en-GB"/>
          </a:p>
        </p:txBody>
      </p:sp>
      <p:sp>
        <p:nvSpPr>
          <p:cNvPr id="19" name="Line 20">
            <a:extLst>
              <a:ext uri="{FF2B5EF4-FFF2-40B4-BE49-F238E27FC236}">
                <a16:creationId xmlns:a16="http://schemas.microsoft.com/office/drawing/2014/main" id="{4564F81A-716F-4960-AE74-102BDD8A9B46}"/>
              </a:ext>
            </a:extLst>
          </p:cNvPr>
          <p:cNvSpPr>
            <a:spLocks noChangeShapeType="1"/>
          </p:cNvSpPr>
          <p:nvPr/>
        </p:nvSpPr>
        <p:spPr bwMode="auto">
          <a:xfrm flipV="1">
            <a:off x="2804160" y="2707640"/>
            <a:ext cx="0" cy="2590800"/>
          </a:xfrm>
          <a:prstGeom prst="line">
            <a:avLst/>
          </a:prstGeom>
          <a:noFill/>
          <a:ln w="25400">
            <a:solidFill>
              <a:srgbClr val="000000"/>
            </a:solidFill>
            <a:round/>
            <a:headEnd/>
            <a:tailEnd type="triangle" w="med" len="med"/>
          </a:ln>
          <a:effectLst/>
        </p:spPr>
        <p:txBody>
          <a:bodyPr/>
          <a:lstStyle/>
          <a:p>
            <a:endParaRPr lang="en-GB"/>
          </a:p>
        </p:txBody>
      </p:sp>
      <p:sp>
        <p:nvSpPr>
          <p:cNvPr id="20" name="Line 21">
            <a:extLst>
              <a:ext uri="{FF2B5EF4-FFF2-40B4-BE49-F238E27FC236}">
                <a16:creationId xmlns:a16="http://schemas.microsoft.com/office/drawing/2014/main" id="{7DEACE63-0963-4DEE-9C77-8623E23CE510}"/>
              </a:ext>
            </a:extLst>
          </p:cNvPr>
          <p:cNvSpPr>
            <a:spLocks noChangeShapeType="1"/>
          </p:cNvSpPr>
          <p:nvPr/>
        </p:nvSpPr>
        <p:spPr bwMode="auto">
          <a:xfrm>
            <a:off x="8823960" y="2707640"/>
            <a:ext cx="1143000" cy="0"/>
          </a:xfrm>
          <a:prstGeom prst="line">
            <a:avLst/>
          </a:prstGeom>
          <a:noFill/>
          <a:ln w="25400">
            <a:solidFill>
              <a:srgbClr val="000000"/>
            </a:solidFill>
            <a:round/>
            <a:headEnd/>
            <a:tailEnd type="triangle" w="med" len="med"/>
          </a:ln>
          <a:effectLst/>
        </p:spPr>
        <p:txBody>
          <a:bodyPr/>
          <a:lstStyle/>
          <a:p>
            <a:endParaRPr lang="en-GB"/>
          </a:p>
        </p:txBody>
      </p:sp>
      <p:sp>
        <p:nvSpPr>
          <p:cNvPr id="21" name="Line 22">
            <a:extLst>
              <a:ext uri="{FF2B5EF4-FFF2-40B4-BE49-F238E27FC236}">
                <a16:creationId xmlns:a16="http://schemas.microsoft.com/office/drawing/2014/main" id="{1DBBD23B-9290-4515-8E5F-B83B6E10C9DE}"/>
              </a:ext>
            </a:extLst>
          </p:cNvPr>
          <p:cNvSpPr>
            <a:spLocks noChangeShapeType="1"/>
          </p:cNvSpPr>
          <p:nvPr/>
        </p:nvSpPr>
        <p:spPr bwMode="auto">
          <a:xfrm flipV="1">
            <a:off x="7299960" y="2326640"/>
            <a:ext cx="0" cy="152400"/>
          </a:xfrm>
          <a:prstGeom prst="line">
            <a:avLst/>
          </a:prstGeom>
          <a:noFill/>
          <a:ln w="9525">
            <a:solidFill>
              <a:schemeClr val="tx1"/>
            </a:solidFill>
            <a:round/>
            <a:headEnd/>
            <a:tailEnd/>
          </a:ln>
          <a:effectLst/>
        </p:spPr>
        <p:txBody>
          <a:bodyPr/>
          <a:lstStyle/>
          <a:p>
            <a:endParaRPr lang="en-GB"/>
          </a:p>
        </p:txBody>
      </p:sp>
      <p:sp>
        <p:nvSpPr>
          <p:cNvPr id="22" name="Line 23">
            <a:extLst>
              <a:ext uri="{FF2B5EF4-FFF2-40B4-BE49-F238E27FC236}">
                <a16:creationId xmlns:a16="http://schemas.microsoft.com/office/drawing/2014/main" id="{6B8698F1-6011-4F04-8AF3-D4A0C87F0EB3}"/>
              </a:ext>
            </a:extLst>
          </p:cNvPr>
          <p:cNvSpPr>
            <a:spLocks noChangeShapeType="1"/>
          </p:cNvSpPr>
          <p:nvPr/>
        </p:nvSpPr>
        <p:spPr bwMode="auto">
          <a:xfrm flipV="1">
            <a:off x="8823960" y="2326640"/>
            <a:ext cx="0" cy="152400"/>
          </a:xfrm>
          <a:prstGeom prst="line">
            <a:avLst/>
          </a:prstGeom>
          <a:noFill/>
          <a:ln w="9525">
            <a:solidFill>
              <a:schemeClr val="tx1"/>
            </a:solidFill>
            <a:round/>
            <a:headEnd/>
            <a:tailEnd/>
          </a:ln>
          <a:effectLst/>
        </p:spPr>
        <p:txBody>
          <a:bodyPr/>
          <a:lstStyle/>
          <a:p>
            <a:endParaRPr lang="en-GB"/>
          </a:p>
        </p:txBody>
      </p:sp>
      <p:sp>
        <p:nvSpPr>
          <p:cNvPr id="23" name="Line 36">
            <a:extLst>
              <a:ext uri="{FF2B5EF4-FFF2-40B4-BE49-F238E27FC236}">
                <a16:creationId xmlns:a16="http://schemas.microsoft.com/office/drawing/2014/main" id="{722C7AC4-FA83-46F8-83B4-FAEDF7F0C024}"/>
              </a:ext>
            </a:extLst>
          </p:cNvPr>
          <p:cNvSpPr>
            <a:spLocks noChangeShapeType="1"/>
          </p:cNvSpPr>
          <p:nvPr/>
        </p:nvSpPr>
        <p:spPr bwMode="auto">
          <a:xfrm>
            <a:off x="3032760" y="1717040"/>
            <a:ext cx="1066800" cy="0"/>
          </a:xfrm>
          <a:prstGeom prst="line">
            <a:avLst/>
          </a:prstGeom>
          <a:noFill/>
          <a:ln w="25400">
            <a:solidFill>
              <a:schemeClr val="tx1"/>
            </a:solidFill>
            <a:round/>
            <a:headEnd/>
            <a:tailEnd/>
          </a:ln>
          <a:effectLst/>
        </p:spPr>
        <p:txBody>
          <a:bodyPr/>
          <a:lstStyle/>
          <a:p>
            <a:endParaRPr lang="en-GB"/>
          </a:p>
        </p:txBody>
      </p:sp>
      <p:sp>
        <p:nvSpPr>
          <p:cNvPr id="24" name="Line 37">
            <a:extLst>
              <a:ext uri="{FF2B5EF4-FFF2-40B4-BE49-F238E27FC236}">
                <a16:creationId xmlns:a16="http://schemas.microsoft.com/office/drawing/2014/main" id="{6CABA43F-7A70-4711-BB94-CCC4CF90611A}"/>
              </a:ext>
            </a:extLst>
          </p:cNvPr>
          <p:cNvSpPr>
            <a:spLocks noChangeShapeType="1"/>
          </p:cNvSpPr>
          <p:nvPr/>
        </p:nvSpPr>
        <p:spPr bwMode="auto">
          <a:xfrm>
            <a:off x="4099560" y="1717040"/>
            <a:ext cx="0" cy="2819400"/>
          </a:xfrm>
          <a:prstGeom prst="line">
            <a:avLst/>
          </a:prstGeom>
          <a:noFill/>
          <a:ln w="25400">
            <a:solidFill>
              <a:schemeClr val="tx1"/>
            </a:solidFill>
            <a:round/>
            <a:headEnd/>
            <a:tailEnd/>
          </a:ln>
          <a:effectLst/>
        </p:spPr>
        <p:txBody>
          <a:bodyPr/>
          <a:lstStyle/>
          <a:p>
            <a:endParaRPr lang="en-GB"/>
          </a:p>
        </p:txBody>
      </p:sp>
      <p:sp>
        <p:nvSpPr>
          <p:cNvPr id="25" name="Line 38">
            <a:extLst>
              <a:ext uri="{FF2B5EF4-FFF2-40B4-BE49-F238E27FC236}">
                <a16:creationId xmlns:a16="http://schemas.microsoft.com/office/drawing/2014/main" id="{549E3445-CBA5-4930-8D46-22383A59BFB8}"/>
              </a:ext>
            </a:extLst>
          </p:cNvPr>
          <p:cNvSpPr>
            <a:spLocks noChangeShapeType="1"/>
          </p:cNvSpPr>
          <p:nvPr/>
        </p:nvSpPr>
        <p:spPr bwMode="auto">
          <a:xfrm>
            <a:off x="4099560" y="4536440"/>
            <a:ext cx="2057400" cy="0"/>
          </a:xfrm>
          <a:prstGeom prst="line">
            <a:avLst/>
          </a:prstGeom>
          <a:noFill/>
          <a:ln w="25400">
            <a:solidFill>
              <a:schemeClr val="tx1"/>
            </a:solidFill>
            <a:prstDash val="dash"/>
            <a:round/>
            <a:headEnd/>
            <a:tailEnd/>
          </a:ln>
          <a:effectLst/>
        </p:spPr>
        <p:txBody>
          <a:bodyPr/>
          <a:lstStyle/>
          <a:p>
            <a:endParaRPr lang="en-GB"/>
          </a:p>
        </p:txBody>
      </p:sp>
      <p:sp>
        <p:nvSpPr>
          <p:cNvPr id="26" name="Text Box 65">
            <a:extLst>
              <a:ext uri="{FF2B5EF4-FFF2-40B4-BE49-F238E27FC236}">
                <a16:creationId xmlns:a16="http://schemas.microsoft.com/office/drawing/2014/main" id="{711F39A0-9B47-49EC-9F32-9951A4EE64C5}"/>
              </a:ext>
            </a:extLst>
          </p:cNvPr>
          <p:cNvSpPr txBox="1">
            <a:spLocks noChangeArrowheads="1"/>
          </p:cNvSpPr>
          <p:nvPr/>
        </p:nvSpPr>
        <p:spPr bwMode="auto">
          <a:xfrm>
            <a:off x="9281160" y="2098040"/>
            <a:ext cx="11430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Effluent</a:t>
            </a:r>
          </a:p>
        </p:txBody>
      </p:sp>
      <p:sp>
        <p:nvSpPr>
          <p:cNvPr id="27" name="Text Box 66">
            <a:extLst>
              <a:ext uri="{FF2B5EF4-FFF2-40B4-BE49-F238E27FC236}">
                <a16:creationId xmlns:a16="http://schemas.microsoft.com/office/drawing/2014/main" id="{368AE6D6-923C-4D3E-BFD5-6405A5B7B1FE}"/>
              </a:ext>
            </a:extLst>
          </p:cNvPr>
          <p:cNvSpPr txBox="1">
            <a:spLocks noChangeArrowheads="1"/>
          </p:cNvSpPr>
          <p:nvPr/>
        </p:nvSpPr>
        <p:spPr bwMode="auto">
          <a:xfrm>
            <a:off x="7223760" y="5846128"/>
            <a:ext cx="19050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Sludge waste</a:t>
            </a:r>
          </a:p>
        </p:txBody>
      </p:sp>
      <p:sp>
        <p:nvSpPr>
          <p:cNvPr id="28" name="Text Box 67">
            <a:extLst>
              <a:ext uri="{FF2B5EF4-FFF2-40B4-BE49-F238E27FC236}">
                <a16:creationId xmlns:a16="http://schemas.microsoft.com/office/drawing/2014/main" id="{7A20C845-2580-43BF-8D4A-2A9DA1AF90DC}"/>
              </a:ext>
            </a:extLst>
          </p:cNvPr>
          <p:cNvSpPr txBox="1">
            <a:spLocks noChangeArrowheads="1"/>
          </p:cNvSpPr>
          <p:nvPr/>
        </p:nvSpPr>
        <p:spPr bwMode="auto">
          <a:xfrm>
            <a:off x="1965960" y="2250440"/>
            <a:ext cx="12192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Influent</a:t>
            </a:r>
          </a:p>
        </p:txBody>
      </p:sp>
      <p:sp>
        <p:nvSpPr>
          <p:cNvPr id="29" name="Text Box 68">
            <a:extLst>
              <a:ext uri="{FF2B5EF4-FFF2-40B4-BE49-F238E27FC236}">
                <a16:creationId xmlns:a16="http://schemas.microsoft.com/office/drawing/2014/main" id="{6B80F2C1-7EB3-4583-8E9D-AD4CA3FECC66}"/>
              </a:ext>
            </a:extLst>
          </p:cNvPr>
          <p:cNvSpPr txBox="1">
            <a:spLocks noChangeArrowheads="1"/>
          </p:cNvSpPr>
          <p:nvPr/>
        </p:nvSpPr>
        <p:spPr bwMode="auto">
          <a:xfrm>
            <a:off x="2423160" y="1488440"/>
            <a:ext cx="533400" cy="366713"/>
          </a:xfrm>
          <a:prstGeom prst="rect">
            <a:avLst/>
          </a:prstGeom>
          <a:noFill/>
          <a:ln w="9525">
            <a:noFill/>
            <a:miter lim="800000"/>
            <a:headEnd/>
            <a:tailEnd/>
          </a:ln>
          <a:effectLst/>
        </p:spPr>
        <p:txBody>
          <a:bodyPr>
            <a:spAutoFit/>
          </a:bodyPr>
          <a:lstStyle/>
          <a:p>
            <a:pPr>
              <a:spcBef>
                <a:spcPct val="50000"/>
              </a:spcBef>
            </a:pPr>
            <a:r>
              <a:rPr lang="en-US"/>
              <a:t>Air</a:t>
            </a:r>
          </a:p>
        </p:txBody>
      </p:sp>
    </p:spTree>
    <p:extLst>
      <p:ext uri="{BB962C8B-B14F-4D97-AF65-F5344CB8AC3E}">
        <p14:creationId xmlns:p14="http://schemas.microsoft.com/office/powerpoint/2010/main" val="585446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Rectangle 9">
            <a:extLst>
              <a:ext uri="{FF2B5EF4-FFF2-40B4-BE49-F238E27FC236}">
                <a16:creationId xmlns:a16="http://schemas.microsoft.com/office/drawing/2014/main" id="{1F8A4BC9-CBEE-4B6D-A7BB-5FE547EC78FA}"/>
              </a:ext>
            </a:extLst>
          </p:cNvPr>
          <p:cNvSpPr>
            <a:spLocks noChangeArrowheads="1"/>
          </p:cNvSpPr>
          <p:nvPr/>
        </p:nvSpPr>
        <p:spPr bwMode="auto">
          <a:xfrm>
            <a:off x="3784600" y="2326640"/>
            <a:ext cx="2667000" cy="2514600"/>
          </a:xfrm>
          <a:prstGeom prst="rect">
            <a:avLst/>
          </a:prstGeom>
          <a:solidFill>
            <a:srgbClr val="996600">
              <a:alpha val="60001"/>
            </a:srgbClr>
          </a:solidFill>
          <a:ln w="19050">
            <a:solidFill>
              <a:srgbClr val="000000"/>
            </a:solidFill>
            <a:miter lim="800000"/>
            <a:headEnd/>
            <a:tailEnd/>
          </a:ln>
          <a:effectLst/>
        </p:spPr>
        <p:txBody>
          <a:bodyPr wrap="none" anchor="ctr"/>
          <a:lstStyle/>
          <a:p>
            <a:endParaRPr lang="en-GB"/>
          </a:p>
        </p:txBody>
      </p:sp>
      <p:sp>
        <p:nvSpPr>
          <p:cNvPr id="10" name="Line 10">
            <a:extLst>
              <a:ext uri="{FF2B5EF4-FFF2-40B4-BE49-F238E27FC236}">
                <a16:creationId xmlns:a16="http://schemas.microsoft.com/office/drawing/2014/main" id="{25B5D7C9-9932-484F-A461-3E5974C4C4B1}"/>
              </a:ext>
            </a:extLst>
          </p:cNvPr>
          <p:cNvSpPr>
            <a:spLocks noChangeShapeType="1"/>
          </p:cNvSpPr>
          <p:nvPr/>
        </p:nvSpPr>
        <p:spPr bwMode="auto">
          <a:xfrm flipV="1">
            <a:off x="3784600" y="2174240"/>
            <a:ext cx="0" cy="152400"/>
          </a:xfrm>
          <a:prstGeom prst="line">
            <a:avLst/>
          </a:prstGeom>
          <a:noFill/>
          <a:ln w="19050">
            <a:solidFill>
              <a:srgbClr val="000000"/>
            </a:solidFill>
            <a:round/>
            <a:headEnd/>
            <a:tailEnd/>
          </a:ln>
          <a:effectLst/>
        </p:spPr>
        <p:txBody>
          <a:bodyPr/>
          <a:lstStyle/>
          <a:p>
            <a:endParaRPr lang="en-GB"/>
          </a:p>
        </p:txBody>
      </p:sp>
      <p:sp>
        <p:nvSpPr>
          <p:cNvPr id="11" name="Line 11">
            <a:extLst>
              <a:ext uri="{FF2B5EF4-FFF2-40B4-BE49-F238E27FC236}">
                <a16:creationId xmlns:a16="http://schemas.microsoft.com/office/drawing/2014/main" id="{A957E57D-555D-42F8-84FE-9AC8A77FD5F0}"/>
              </a:ext>
            </a:extLst>
          </p:cNvPr>
          <p:cNvSpPr>
            <a:spLocks noChangeShapeType="1"/>
          </p:cNvSpPr>
          <p:nvPr/>
        </p:nvSpPr>
        <p:spPr bwMode="auto">
          <a:xfrm flipH="1">
            <a:off x="3556000" y="2174240"/>
            <a:ext cx="228600" cy="0"/>
          </a:xfrm>
          <a:prstGeom prst="line">
            <a:avLst/>
          </a:prstGeom>
          <a:noFill/>
          <a:ln w="19050">
            <a:solidFill>
              <a:srgbClr val="000000"/>
            </a:solidFill>
            <a:round/>
            <a:headEnd/>
            <a:tailEnd/>
          </a:ln>
          <a:effectLst/>
        </p:spPr>
        <p:txBody>
          <a:bodyPr/>
          <a:lstStyle/>
          <a:p>
            <a:endParaRPr lang="en-GB"/>
          </a:p>
        </p:txBody>
      </p:sp>
      <p:sp>
        <p:nvSpPr>
          <p:cNvPr id="12" name="Line 12">
            <a:extLst>
              <a:ext uri="{FF2B5EF4-FFF2-40B4-BE49-F238E27FC236}">
                <a16:creationId xmlns:a16="http://schemas.microsoft.com/office/drawing/2014/main" id="{B3219CAC-8822-402C-82E3-B6DFD28DADCD}"/>
              </a:ext>
            </a:extLst>
          </p:cNvPr>
          <p:cNvSpPr>
            <a:spLocks noChangeShapeType="1"/>
          </p:cNvSpPr>
          <p:nvPr/>
        </p:nvSpPr>
        <p:spPr bwMode="auto">
          <a:xfrm flipV="1">
            <a:off x="6451600" y="2174240"/>
            <a:ext cx="0" cy="152400"/>
          </a:xfrm>
          <a:prstGeom prst="line">
            <a:avLst/>
          </a:prstGeom>
          <a:noFill/>
          <a:ln w="19050">
            <a:solidFill>
              <a:srgbClr val="000000"/>
            </a:solidFill>
            <a:round/>
            <a:headEnd/>
            <a:tailEnd/>
          </a:ln>
          <a:effectLst/>
        </p:spPr>
        <p:txBody>
          <a:bodyPr/>
          <a:lstStyle/>
          <a:p>
            <a:endParaRPr lang="en-GB"/>
          </a:p>
        </p:txBody>
      </p:sp>
      <p:sp>
        <p:nvSpPr>
          <p:cNvPr id="13" name="Line 13">
            <a:extLst>
              <a:ext uri="{FF2B5EF4-FFF2-40B4-BE49-F238E27FC236}">
                <a16:creationId xmlns:a16="http://schemas.microsoft.com/office/drawing/2014/main" id="{DE639A78-97DD-4D87-820F-1AEF1D753AE2}"/>
              </a:ext>
            </a:extLst>
          </p:cNvPr>
          <p:cNvSpPr>
            <a:spLocks noChangeShapeType="1"/>
          </p:cNvSpPr>
          <p:nvPr/>
        </p:nvSpPr>
        <p:spPr bwMode="auto">
          <a:xfrm flipH="1">
            <a:off x="6451600" y="2174240"/>
            <a:ext cx="228600" cy="0"/>
          </a:xfrm>
          <a:prstGeom prst="line">
            <a:avLst/>
          </a:prstGeom>
          <a:noFill/>
          <a:ln w="19050">
            <a:solidFill>
              <a:srgbClr val="000000"/>
            </a:solidFill>
            <a:round/>
            <a:headEnd/>
            <a:tailEnd/>
          </a:ln>
          <a:effectLst/>
        </p:spPr>
        <p:txBody>
          <a:bodyPr/>
          <a:lstStyle/>
          <a:p>
            <a:endParaRPr lang="en-GB"/>
          </a:p>
        </p:txBody>
      </p:sp>
      <p:sp>
        <p:nvSpPr>
          <p:cNvPr id="14" name="Line 14">
            <a:extLst>
              <a:ext uri="{FF2B5EF4-FFF2-40B4-BE49-F238E27FC236}">
                <a16:creationId xmlns:a16="http://schemas.microsoft.com/office/drawing/2014/main" id="{BC4792A4-C126-481F-8F2D-530B513C9441}"/>
              </a:ext>
            </a:extLst>
          </p:cNvPr>
          <p:cNvSpPr>
            <a:spLocks noChangeShapeType="1"/>
          </p:cNvSpPr>
          <p:nvPr/>
        </p:nvSpPr>
        <p:spPr bwMode="auto">
          <a:xfrm>
            <a:off x="2260600" y="2707640"/>
            <a:ext cx="1524000" cy="0"/>
          </a:xfrm>
          <a:prstGeom prst="line">
            <a:avLst/>
          </a:prstGeom>
          <a:noFill/>
          <a:ln w="25400">
            <a:solidFill>
              <a:srgbClr val="000000"/>
            </a:solidFill>
            <a:round/>
            <a:headEnd/>
            <a:tailEnd type="triangle" w="med" len="med"/>
          </a:ln>
          <a:effectLst/>
        </p:spPr>
        <p:txBody>
          <a:bodyPr/>
          <a:lstStyle/>
          <a:p>
            <a:endParaRPr lang="en-GB"/>
          </a:p>
        </p:txBody>
      </p:sp>
      <p:sp>
        <p:nvSpPr>
          <p:cNvPr id="15" name="Line 15">
            <a:extLst>
              <a:ext uri="{FF2B5EF4-FFF2-40B4-BE49-F238E27FC236}">
                <a16:creationId xmlns:a16="http://schemas.microsoft.com/office/drawing/2014/main" id="{262AC3EC-4F89-4A3C-A7E1-3F8B0ED57782}"/>
              </a:ext>
            </a:extLst>
          </p:cNvPr>
          <p:cNvSpPr>
            <a:spLocks noChangeShapeType="1"/>
          </p:cNvSpPr>
          <p:nvPr/>
        </p:nvSpPr>
        <p:spPr bwMode="auto">
          <a:xfrm>
            <a:off x="6451600" y="2707640"/>
            <a:ext cx="838200" cy="0"/>
          </a:xfrm>
          <a:prstGeom prst="line">
            <a:avLst/>
          </a:prstGeom>
          <a:noFill/>
          <a:ln w="25400">
            <a:solidFill>
              <a:srgbClr val="000000"/>
            </a:solidFill>
            <a:round/>
            <a:headEnd/>
            <a:tailEnd/>
          </a:ln>
          <a:effectLst/>
        </p:spPr>
        <p:txBody>
          <a:bodyPr/>
          <a:lstStyle/>
          <a:p>
            <a:endParaRPr lang="en-GB"/>
          </a:p>
        </p:txBody>
      </p:sp>
      <p:sp>
        <p:nvSpPr>
          <p:cNvPr id="16" name="Line 36">
            <a:extLst>
              <a:ext uri="{FF2B5EF4-FFF2-40B4-BE49-F238E27FC236}">
                <a16:creationId xmlns:a16="http://schemas.microsoft.com/office/drawing/2014/main" id="{1E54018A-9A07-466B-872D-3EA8DDA7A167}"/>
              </a:ext>
            </a:extLst>
          </p:cNvPr>
          <p:cNvSpPr>
            <a:spLocks noChangeShapeType="1"/>
          </p:cNvSpPr>
          <p:nvPr/>
        </p:nvSpPr>
        <p:spPr bwMode="auto">
          <a:xfrm>
            <a:off x="3022600" y="1717040"/>
            <a:ext cx="1066800" cy="0"/>
          </a:xfrm>
          <a:prstGeom prst="line">
            <a:avLst/>
          </a:prstGeom>
          <a:noFill/>
          <a:ln w="25400">
            <a:solidFill>
              <a:schemeClr val="tx1"/>
            </a:solidFill>
            <a:round/>
            <a:headEnd/>
            <a:tailEnd/>
          </a:ln>
          <a:effectLst/>
        </p:spPr>
        <p:txBody>
          <a:bodyPr/>
          <a:lstStyle/>
          <a:p>
            <a:endParaRPr lang="en-GB"/>
          </a:p>
        </p:txBody>
      </p:sp>
      <p:sp>
        <p:nvSpPr>
          <p:cNvPr id="17" name="Line 37">
            <a:extLst>
              <a:ext uri="{FF2B5EF4-FFF2-40B4-BE49-F238E27FC236}">
                <a16:creationId xmlns:a16="http://schemas.microsoft.com/office/drawing/2014/main" id="{1FF4B24C-4B20-4228-A2BB-9707D4E32846}"/>
              </a:ext>
            </a:extLst>
          </p:cNvPr>
          <p:cNvSpPr>
            <a:spLocks noChangeShapeType="1"/>
          </p:cNvSpPr>
          <p:nvPr/>
        </p:nvSpPr>
        <p:spPr bwMode="auto">
          <a:xfrm>
            <a:off x="4089400" y="1717040"/>
            <a:ext cx="0" cy="2819400"/>
          </a:xfrm>
          <a:prstGeom prst="line">
            <a:avLst/>
          </a:prstGeom>
          <a:noFill/>
          <a:ln w="25400">
            <a:solidFill>
              <a:schemeClr val="tx1"/>
            </a:solidFill>
            <a:round/>
            <a:headEnd/>
            <a:tailEnd/>
          </a:ln>
          <a:effectLst/>
        </p:spPr>
        <p:txBody>
          <a:bodyPr/>
          <a:lstStyle/>
          <a:p>
            <a:endParaRPr lang="en-GB"/>
          </a:p>
        </p:txBody>
      </p:sp>
      <p:sp>
        <p:nvSpPr>
          <p:cNvPr id="18" name="Line 38">
            <a:extLst>
              <a:ext uri="{FF2B5EF4-FFF2-40B4-BE49-F238E27FC236}">
                <a16:creationId xmlns:a16="http://schemas.microsoft.com/office/drawing/2014/main" id="{4ADA9B78-18DA-48F8-93B7-5ADCD513C388}"/>
              </a:ext>
            </a:extLst>
          </p:cNvPr>
          <p:cNvSpPr>
            <a:spLocks noChangeShapeType="1"/>
          </p:cNvSpPr>
          <p:nvPr/>
        </p:nvSpPr>
        <p:spPr bwMode="auto">
          <a:xfrm>
            <a:off x="4089400" y="4536440"/>
            <a:ext cx="2057400" cy="0"/>
          </a:xfrm>
          <a:prstGeom prst="line">
            <a:avLst/>
          </a:prstGeom>
          <a:noFill/>
          <a:ln w="25400">
            <a:solidFill>
              <a:schemeClr val="tx1"/>
            </a:solidFill>
            <a:prstDash val="dash"/>
            <a:round/>
            <a:headEnd/>
            <a:tailEnd/>
          </a:ln>
          <a:effectLst/>
        </p:spPr>
        <p:txBody>
          <a:bodyPr/>
          <a:lstStyle/>
          <a:p>
            <a:endParaRPr lang="en-GB"/>
          </a:p>
        </p:txBody>
      </p:sp>
      <p:grpSp>
        <p:nvGrpSpPr>
          <p:cNvPr id="19" name="Group 49">
            <a:extLst>
              <a:ext uri="{FF2B5EF4-FFF2-40B4-BE49-F238E27FC236}">
                <a16:creationId xmlns:a16="http://schemas.microsoft.com/office/drawing/2014/main" id="{4732AABB-3CA0-4564-A0C3-E20086452213}"/>
              </a:ext>
            </a:extLst>
          </p:cNvPr>
          <p:cNvGrpSpPr>
            <a:grpSpLocks/>
          </p:cNvGrpSpPr>
          <p:nvPr/>
        </p:nvGrpSpPr>
        <p:grpSpPr bwMode="auto">
          <a:xfrm>
            <a:off x="6070600" y="2479040"/>
            <a:ext cx="4114800" cy="533400"/>
            <a:chOff x="2592" y="2496"/>
            <a:chExt cx="2592" cy="336"/>
          </a:xfrm>
        </p:grpSpPr>
        <p:grpSp>
          <p:nvGrpSpPr>
            <p:cNvPr id="20" name="Group 44">
              <a:extLst>
                <a:ext uri="{FF2B5EF4-FFF2-40B4-BE49-F238E27FC236}">
                  <a16:creationId xmlns:a16="http://schemas.microsoft.com/office/drawing/2014/main" id="{61679F5D-E946-433B-BDC9-FECB4BE2DE9A}"/>
                </a:ext>
              </a:extLst>
            </p:cNvPr>
            <p:cNvGrpSpPr>
              <a:grpSpLocks/>
            </p:cNvGrpSpPr>
            <p:nvPr/>
          </p:nvGrpSpPr>
          <p:grpSpPr bwMode="auto">
            <a:xfrm>
              <a:off x="3168" y="2496"/>
              <a:ext cx="288" cy="336"/>
              <a:chOff x="5088" y="2400"/>
              <a:chExt cx="288" cy="336"/>
            </a:xfrm>
          </p:grpSpPr>
          <p:sp>
            <p:nvSpPr>
              <p:cNvPr id="23" name="AutoShape 42">
                <a:extLst>
                  <a:ext uri="{FF2B5EF4-FFF2-40B4-BE49-F238E27FC236}">
                    <a16:creationId xmlns:a16="http://schemas.microsoft.com/office/drawing/2014/main" id="{051E641A-82DD-4739-916F-0C560EFB034A}"/>
                  </a:ext>
                </a:extLst>
              </p:cNvPr>
              <p:cNvSpPr>
                <a:spLocks noChangeArrowheads="1"/>
              </p:cNvSpPr>
              <p:nvPr/>
            </p:nvSpPr>
            <p:spPr bwMode="auto">
              <a:xfrm>
                <a:off x="5088" y="2400"/>
                <a:ext cx="288" cy="288"/>
              </a:xfrm>
              <a:prstGeom prst="flowChartConnector">
                <a:avLst/>
              </a:prstGeom>
              <a:solidFill>
                <a:schemeClr val="bg1"/>
              </a:solidFill>
              <a:ln w="25400">
                <a:solidFill>
                  <a:srgbClr val="000000"/>
                </a:solidFill>
                <a:round/>
                <a:headEnd/>
                <a:tailEnd/>
              </a:ln>
              <a:effectLst/>
            </p:spPr>
            <p:txBody>
              <a:bodyPr wrap="none" anchor="ctr"/>
              <a:lstStyle/>
              <a:p>
                <a:endParaRPr lang="en-GB"/>
              </a:p>
            </p:txBody>
          </p:sp>
          <p:sp>
            <p:nvSpPr>
              <p:cNvPr id="24" name="AutoShape 43">
                <a:extLst>
                  <a:ext uri="{FF2B5EF4-FFF2-40B4-BE49-F238E27FC236}">
                    <a16:creationId xmlns:a16="http://schemas.microsoft.com/office/drawing/2014/main" id="{353577CE-1881-49B4-BC50-7135A355A8FB}"/>
                  </a:ext>
                </a:extLst>
              </p:cNvPr>
              <p:cNvSpPr>
                <a:spLocks noChangeArrowheads="1"/>
              </p:cNvSpPr>
              <p:nvPr/>
            </p:nvSpPr>
            <p:spPr bwMode="auto">
              <a:xfrm rot="10800000">
                <a:off x="5088" y="2688"/>
                <a:ext cx="288" cy="4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25400">
                <a:solidFill>
                  <a:srgbClr val="000000"/>
                </a:solidFill>
                <a:miter lim="800000"/>
                <a:headEnd/>
                <a:tailEnd/>
              </a:ln>
              <a:effectLst/>
            </p:spPr>
            <p:txBody>
              <a:bodyPr wrap="none" anchor="ctr"/>
              <a:lstStyle/>
              <a:p>
                <a:endParaRPr lang="en-GB"/>
              </a:p>
            </p:txBody>
          </p:sp>
        </p:grpSp>
        <p:sp>
          <p:nvSpPr>
            <p:cNvPr id="21" name="Line 45">
              <a:extLst>
                <a:ext uri="{FF2B5EF4-FFF2-40B4-BE49-F238E27FC236}">
                  <a16:creationId xmlns:a16="http://schemas.microsoft.com/office/drawing/2014/main" id="{D5B3DAF5-BF8E-4276-9267-8E0F4FF9F020}"/>
                </a:ext>
              </a:extLst>
            </p:cNvPr>
            <p:cNvSpPr>
              <a:spLocks noChangeShapeType="1"/>
            </p:cNvSpPr>
            <p:nvPr/>
          </p:nvSpPr>
          <p:spPr bwMode="auto">
            <a:xfrm flipH="1">
              <a:off x="2592" y="2640"/>
              <a:ext cx="720" cy="0"/>
            </a:xfrm>
            <a:prstGeom prst="line">
              <a:avLst/>
            </a:prstGeom>
            <a:noFill/>
            <a:ln w="25400">
              <a:solidFill>
                <a:srgbClr val="000000"/>
              </a:solidFill>
              <a:round/>
              <a:headEnd/>
              <a:tailEnd/>
            </a:ln>
            <a:effectLst/>
          </p:spPr>
          <p:txBody>
            <a:bodyPr/>
            <a:lstStyle/>
            <a:p>
              <a:endParaRPr lang="en-GB"/>
            </a:p>
          </p:txBody>
        </p:sp>
        <p:sp>
          <p:nvSpPr>
            <p:cNvPr id="22" name="Line 47">
              <a:extLst>
                <a:ext uri="{FF2B5EF4-FFF2-40B4-BE49-F238E27FC236}">
                  <a16:creationId xmlns:a16="http://schemas.microsoft.com/office/drawing/2014/main" id="{CE326BC4-35A7-4099-AC73-81302E238E98}"/>
                </a:ext>
              </a:extLst>
            </p:cNvPr>
            <p:cNvSpPr>
              <a:spLocks noChangeShapeType="1"/>
            </p:cNvSpPr>
            <p:nvPr/>
          </p:nvSpPr>
          <p:spPr bwMode="auto">
            <a:xfrm>
              <a:off x="3312" y="2496"/>
              <a:ext cx="1872" cy="0"/>
            </a:xfrm>
            <a:prstGeom prst="line">
              <a:avLst/>
            </a:prstGeom>
            <a:noFill/>
            <a:ln w="25400">
              <a:solidFill>
                <a:srgbClr val="000000"/>
              </a:solidFill>
              <a:round/>
              <a:headEnd/>
              <a:tailEnd type="arrow" w="med" len="lg"/>
            </a:ln>
            <a:effectLst/>
          </p:spPr>
          <p:txBody>
            <a:bodyPr/>
            <a:lstStyle/>
            <a:p>
              <a:endParaRPr lang="en-GB"/>
            </a:p>
          </p:txBody>
        </p:sp>
      </p:grpSp>
      <p:grpSp>
        <p:nvGrpSpPr>
          <p:cNvPr id="25" name="Group 64">
            <a:extLst>
              <a:ext uri="{FF2B5EF4-FFF2-40B4-BE49-F238E27FC236}">
                <a16:creationId xmlns:a16="http://schemas.microsoft.com/office/drawing/2014/main" id="{94186A52-68C2-4B68-AC1A-852B8ACB4B39}"/>
              </a:ext>
            </a:extLst>
          </p:cNvPr>
          <p:cNvGrpSpPr>
            <a:grpSpLocks/>
          </p:cNvGrpSpPr>
          <p:nvPr/>
        </p:nvGrpSpPr>
        <p:grpSpPr bwMode="auto">
          <a:xfrm>
            <a:off x="6451600" y="2402840"/>
            <a:ext cx="1981200" cy="1600200"/>
            <a:chOff x="3744" y="2496"/>
            <a:chExt cx="1248" cy="1008"/>
          </a:xfrm>
        </p:grpSpPr>
        <p:grpSp>
          <p:nvGrpSpPr>
            <p:cNvPr id="26" name="Group 30">
              <a:extLst>
                <a:ext uri="{FF2B5EF4-FFF2-40B4-BE49-F238E27FC236}">
                  <a16:creationId xmlns:a16="http://schemas.microsoft.com/office/drawing/2014/main" id="{65C3B69B-DF9F-4902-81FB-7ACA33D5B1B8}"/>
                </a:ext>
              </a:extLst>
            </p:cNvPr>
            <p:cNvGrpSpPr>
              <a:grpSpLocks/>
            </p:cNvGrpSpPr>
            <p:nvPr/>
          </p:nvGrpSpPr>
          <p:grpSpPr bwMode="auto">
            <a:xfrm>
              <a:off x="4512" y="2496"/>
              <a:ext cx="480" cy="1008"/>
              <a:chOff x="4704" y="2976"/>
              <a:chExt cx="480" cy="1008"/>
            </a:xfrm>
          </p:grpSpPr>
          <p:sp>
            <p:nvSpPr>
              <p:cNvPr id="28" name="AutoShape 27">
                <a:extLst>
                  <a:ext uri="{FF2B5EF4-FFF2-40B4-BE49-F238E27FC236}">
                    <a16:creationId xmlns:a16="http://schemas.microsoft.com/office/drawing/2014/main" id="{0642ECA7-6E8F-4569-85FF-85873ACAF1BE}"/>
                  </a:ext>
                </a:extLst>
              </p:cNvPr>
              <p:cNvSpPr>
                <a:spLocks noChangeArrowheads="1"/>
              </p:cNvSpPr>
              <p:nvPr/>
            </p:nvSpPr>
            <p:spPr bwMode="auto">
              <a:xfrm>
                <a:off x="4704" y="2976"/>
                <a:ext cx="480" cy="1008"/>
              </a:xfrm>
              <a:prstGeom prst="rtTriangle">
                <a:avLst/>
              </a:prstGeom>
              <a:solidFill>
                <a:srgbClr val="663300"/>
              </a:solidFill>
              <a:ln w="9525">
                <a:solidFill>
                  <a:srgbClr val="000000"/>
                </a:solidFill>
                <a:miter lim="800000"/>
                <a:headEnd/>
                <a:tailEnd/>
              </a:ln>
              <a:effectLst/>
            </p:spPr>
            <p:txBody>
              <a:bodyPr wrap="none" anchor="ctr"/>
              <a:lstStyle/>
              <a:p>
                <a:endParaRPr lang="en-GB"/>
              </a:p>
            </p:txBody>
          </p:sp>
          <p:sp>
            <p:nvSpPr>
              <p:cNvPr id="29" name="AutoShape 28">
                <a:extLst>
                  <a:ext uri="{FF2B5EF4-FFF2-40B4-BE49-F238E27FC236}">
                    <a16:creationId xmlns:a16="http://schemas.microsoft.com/office/drawing/2014/main" id="{4C8A6612-6FE8-4963-A76A-90E1E548C15F}"/>
                  </a:ext>
                </a:extLst>
              </p:cNvPr>
              <p:cNvSpPr>
                <a:spLocks noChangeArrowheads="1"/>
              </p:cNvSpPr>
              <p:nvPr/>
            </p:nvSpPr>
            <p:spPr bwMode="auto">
              <a:xfrm rot="10800000">
                <a:off x="4704" y="2976"/>
                <a:ext cx="480" cy="1008"/>
              </a:xfrm>
              <a:prstGeom prst="rtTriangle">
                <a:avLst/>
              </a:prstGeom>
              <a:solidFill>
                <a:schemeClr val="bg1"/>
              </a:solidFill>
              <a:ln w="9525">
                <a:solidFill>
                  <a:srgbClr val="000000"/>
                </a:solidFill>
                <a:miter lim="800000"/>
                <a:headEnd/>
                <a:tailEnd/>
              </a:ln>
              <a:effectLst/>
            </p:spPr>
            <p:txBody>
              <a:bodyPr wrap="none" anchor="ctr"/>
              <a:lstStyle/>
              <a:p>
                <a:endParaRPr lang="en-GB"/>
              </a:p>
            </p:txBody>
          </p:sp>
        </p:grpSp>
        <p:sp>
          <p:nvSpPr>
            <p:cNvPr id="27" name="Line 33">
              <a:extLst>
                <a:ext uri="{FF2B5EF4-FFF2-40B4-BE49-F238E27FC236}">
                  <a16:creationId xmlns:a16="http://schemas.microsoft.com/office/drawing/2014/main" id="{8A8DB97E-9644-44A8-BCED-A64F652C616E}"/>
                </a:ext>
              </a:extLst>
            </p:cNvPr>
            <p:cNvSpPr>
              <a:spLocks noChangeShapeType="1"/>
            </p:cNvSpPr>
            <p:nvPr/>
          </p:nvSpPr>
          <p:spPr bwMode="auto">
            <a:xfrm flipH="1">
              <a:off x="3744" y="2640"/>
              <a:ext cx="768" cy="0"/>
            </a:xfrm>
            <a:prstGeom prst="line">
              <a:avLst/>
            </a:prstGeom>
            <a:noFill/>
            <a:ln w="25400">
              <a:solidFill>
                <a:srgbClr val="000000"/>
              </a:solidFill>
              <a:round/>
              <a:headEnd/>
              <a:tailEnd type="arrow" w="med" len="med"/>
            </a:ln>
            <a:effectLst/>
          </p:spPr>
          <p:txBody>
            <a:bodyPr/>
            <a:lstStyle/>
            <a:p>
              <a:endParaRPr lang="en-GB"/>
            </a:p>
          </p:txBody>
        </p:sp>
      </p:grpSp>
      <p:sp>
        <p:nvSpPr>
          <p:cNvPr id="30" name="Text Box 65">
            <a:extLst>
              <a:ext uri="{FF2B5EF4-FFF2-40B4-BE49-F238E27FC236}">
                <a16:creationId xmlns:a16="http://schemas.microsoft.com/office/drawing/2014/main" id="{D66A68EF-A138-4EC4-9D90-5F64381BA259}"/>
              </a:ext>
            </a:extLst>
          </p:cNvPr>
          <p:cNvSpPr txBox="1">
            <a:spLocks noChangeArrowheads="1"/>
          </p:cNvSpPr>
          <p:nvPr/>
        </p:nvSpPr>
        <p:spPr bwMode="auto">
          <a:xfrm>
            <a:off x="9271000" y="2098040"/>
            <a:ext cx="11430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Effluent</a:t>
            </a:r>
          </a:p>
        </p:txBody>
      </p:sp>
      <p:sp>
        <p:nvSpPr>
          <p:cNvPr id="31" name="Text Box 67">
            <a:extLst>
              <a:ext uri="{FF2B5EF4-FFF2-40B4-BE49-F238E27FC236}">
                <a16:creationId xmlns:a16="http://schemas.microsoft.com/office/drawing/2014/main" id="{D5912C1D-A10A-4C60-97AA-16B385729553}"/>
              </a:ext>
            </a:extLst>
          </p:cNvPr>
          <p:cNvSpPr txBox="1">
            <a:spLocks noChangeArrowheads="1"/>
          </p:cNvSpPr>
          <p:nvPr/>
        </p:nvSpPr>
        <p:spPr bwMode="auto">
          <a:xfrm>
            <a:off x="1955800" y="2250440"/>
            <a:ext cx="12192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Influent</a:t>
            </a:r>
          </a:p>
        </p:txBody>
      </p:sp>
      <p:sp>
        <p:nvSpPr>
          <p:cNvPr id="32" name="Text Box 68">
            <a:extLst>
              <a:ext uri="{FF2B5EF4-FFF2-40B4-BE49-F238E27FC236}">
                <a16:creationId xmlns:a16="http://schemas.microsoft.com/office/drawing/2014/main" id="{C55A8EDA-BA4B-4802-BDD5-4232118135F3}"/>
              </a:ext>
            </a:extLst>
          </p:cNvPr>
          <p:cNvSpPr txBox="1">
            <a:spLocks noChangeArrowheads="1"/>
          </p:cNvSpPr>
          <p:nvPr/>
        </p:nvSpPr>
        <p:spPr bwMode="auto">
          <a:xfrm>
            <a:off x="2413000" y="1488440"/>
            <a:ext cx="533400" cy="366713"/>
          </a:xfrm>
          <a:prstGeom prst="rect">
            <a:avLst/>
          </a:prstGeom>
          <a:noFill/>
          <a:ln w="9525">
            <a:noFill/>
            <a:miter lim="800000"/>
            <a:headEnd/>
            <a:tailEnd/>
          </a:ln>
          <a:effectLst/>
        </p:spPr>
        <p:txBody>
          <a:bodyPr>
            <a:spAutoFit/>
          </a:bodyPr>
          <a:lstStyle/>
          <a:p>
            <a:pPr>
              <a:spcBef>
                <a:spcPct val="50000"/>
              </a:spcBef>
            </a:pPr>
            <a:r>
              <a:rPr lang="en-US"/>
              <a:t>Air</a:t>
            </a:r>
          </a:p>
        </p:txBody>
      </p:sp>
    </p:spTree>
    <p:extLst>
      <p:ext uri="{BB962C8B-B14F-4D97-AF65-F5344CB8AC3E}">
        <p14:creationId xmlns:p14="http://schemas.microsoft.com/office/powerpoint/2010/main" val="2712082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9" name="Rectangle 9">
            <a:extLst>
              <a:ext uri="{FF2B5EF4-FFF2-40B4-BE49-F238E27FC236}">
                <a16:creationId xmlns:a16="http://schemas.microsoft.com/office/drawing/2014/main" id="{B4086F23-8756-435B-B507-8570479F6F42}"/>
              </a:ext>
            </a:extLst>
          </p:cNvPr>
          <p:cNvSpPr>
            <a:spLocks noChangeArrowheads="1"/>
          </p:cNvSpPr>
          <p:nvPr/>
        </p:nvSpPr>
        <p:spPr bwMode="auto">
          <a:xfrm>
            <a:off x="3794760" y="2316480"/>
            <a:ext cx="2667000" cy="2514600"/>
          </a:xfrm>
          <a:prstGeom prst="rect">
            <a:avLst/>
          </a:prstGeom>
          <a:solidFill>
            <a:srgbClr val="996600">
              <a:alpha val="60001"/>
            </a:srgbClr>
          </a:solidFill>
          <a:ln w="19050">
            <a:solidFill>
              <a:srgbClr val="000000"/>
            </a:solidFill>
            <a:miter lim="800000"/>
            <a:headEnd/>
            <a:tailEnd/>
          </a:ln>
          <a:effectLst/>
        </p:spPr>
        <p:txBody>
          <a:bodyPr wrap="none" anchor="ctr"/>
          <a:lstStyle/>
          <a:p>
            <a:endParaRPr lang="en-GB"/>
          </a:p>
        </p:txBody>
      </p:sp>
      <p:sp>
        <p:nvSpPr>
          <p:cNvPr id="10" name="Line 10">
            <a:extLst>
              <a:ext uri="{FF2B5EF4-FFF2-40B4-BE49-F238E27FC236}">
                <a16:creationId xmlns:a16="http://schemas.microsoft.com/office/drawing/2014/main" id="{BC1CBAAF-3B8B-4B33-B9AA-B0C2F24BA951}"/>
              </a:ext>
            </a:extLst>
          </p:cNvPr>
          <p:cNvSpPr>
            <a:spLocks noChangeShapeType="1"/>
          </p:cNvSpPr>
          <p:nvPr/>
        </p:nvSpPr>
        <p:spPr bwMode="auto">
          <a:xfrm flipV="1">
            <a:off x="3794760" y="2164080"/>
            <a:ext cx="0" cy="152400"/>
          </a:xfrm>
          <a:prstGeom prst="line">
            <a:avLst/>
          </a:prstGeom>
          <a:noFill/>
          <a:ln w="19050">
            <a:solidFill>
              <a:srgbClr val="000000"/>
            </a:solidFill>
            <a:round/>
            <a:headEnd/>
            <a:tailEnd/>
          </a:ln>
          <a:effectLst/>
        </p:spPr>
        <p:txBody>
          <a:bodyPr/>
          <a:lstStyle/>
          <a:p>
            <a:endParaRPr lang="en-GB"/>
          </a:p>
        </p:txBody>
      </p:sp>
      <p:sp>
        <p:nvSpPr>
          <p:cNvPr id="11" name="Line 11">
            <a:extLst>
              <a:ext uri="{FF2B5EF4-FFF2-40B4-BE49-F238E27FC236}">
                <a16:creationId xmlns:a16="http://schemas.microsoft.com/office/drawing/2014/main" id="{A144D57E-C186-4CE3-8A90-5075E5772ECF}"/>
              </a:ext>
            </a:extLst>
          </p:cNvPr>
          <p:cNvSpPr>
            <a:spLocks noChangeShapeType="1"/>
          </p:cNvSpPr>
          <p:nvPr/>
        </p:nvSpPr>
        <p:spPr bwMode="auto">
          <a:xfrm flipH="1">
            <a:off x="3566160" y="2164080"/>
            <a:ext cx="228600" cy="0"/>
          </a:xfrm>
          <a:prstGeom prst="line">
            <a:avLst/>
          </a:prstGeom>
          <a:noFill/>
          <a:ln w="19050">
            <a:solidFill>
              <a:srgbClr val="000000"/>
            </a:solidFill>
            <a:round/>
            <a:headEnd/>
            <a:tailEnd/>
          </a:ln>
          <a:effectLst/>
        </p:spPr>
        <p:txBody>
          <a:bodyPr/>
          <a:lstStyle/>
          <a:p>
            <a:endParaRPr lang="en-GB"/>
          </a:p>
        </p:txBody>
      </p:sp>
      <p:sp>
        <p:nvSpPr>
          <p:cNvPr id="12" name="Line 12">
            <a:extLst>
              <a:ext uri="{FF2B5EF4-FFF2-40B4-BE49-F238E27FC236}">
                <a16:creationId xmlns:a16="http://schemas.microsoft.com/office/drawing/2014/main" id="{3275BE05-C7F5-4E33-ADBE-9D0240C49DD5}"/>
              </a:ext>
            </a:extLst>
          </p:cNvPr>
          <p:cNvSpPr>
            <a:spLocks noChangeShapeType="1"/>
          </p:cNvSpPr>
          <p:nvPr/>
        </p:nvSpPr>
        <p:spPr bwMode="auto">
          <a:xfrm flipV="1">
            <a:off x="6461760" y="2164080"/>
            <a:ext cx="0" cy="152400"/>
          </a:xfrm>
          <a:prstGeom prst="line">
            <a:avLst/>
          </a:prstGeom>
          <a:noFill/>
          <a:ln w="19050">
            <a:solidFill>
              <a:srgbClr val="000000"/>
            </a:solidFill>
            <a:round/>
            <a:headEnd/>
            <a:tailEnd/>
          </a:ln>
          <a:effectLst/>
        </p:spPr>
        <p:txBody>
          <a:bodyPr/>
          <a:lstStyle/>
          <a:p>
            <a:endParaRPr lang="en-GB"/>
          </a:p>
        </p:txBody>
      </p:sp>
      <p:sp>
        <p:nvSpPr>
          <p:cNvPr id="13" name="Line 13">
            <a:extLst>
              <a:ext uri="{FF2B5EF4-FFF2-40B4-BE49-F238E27FC236}">
                <a16:creationId xmlns:a16="http://schemas.microsoft.com/office/drawing/2014/main" id="{DD682F85-04BC-4EC4-B9F3-7C3263563872}"/>
              </a:ext>
            </a:extLst>
          </p:cNvPr>
          <p:cNvSpPr>
            <a:spLocks noChangeShapeType="1"/>
          </p:cNvSpPr>
          <p:nvPr/>
        </p:nvSpPr>
        <p:spPr bwMode="auto">
          <a:xfrm flipH="1">
            <a:off x="6461760" y="2164080"/>
            <a:ext cx="228600" cy="0"/>
          </a:xfrm>
          <a:prstGeom prst="line">
            <a:avLst/>
          </a:prstGeom>
          <a:noFill/>
          <a:ln w="19050">
            <a:solidFill>
              <a:srgbClr val="000000"/>
            </a:solidFill>
            <a:round/>
            <a:headEnd/>
            <a:tailEnd/>
          </a:ln>
          <a:effectLst/>
        </p:spPr>
        <p:txBody>
          <a:bodyPr/>
          <a:lstStyle/>
          <a:p>
            <a:endParaRPr lang="en-GB"/>
          </a:p>
        </p:txBody>
      </p:sp>
      <p:sp>
        <p:nvSpPr>
          <p:cNvPr id="14" name="Line 14">
            <a:extLst>
              <a:ext uri="{FF2B5EF4-FFF2-40B4-BE49-F238E27FC236}">
                <a16:creationId xmlns:a16="http://schemas.microsoft.com/office/drawing/2014/main" id="{9EA1B99C-51CF-498D-A3E2-35E1B4BEAA04}"/>
              </a:ext>
            </a:extLst>
          </p:cNvPr>
          <p:cNvSpPr>
            <a:spLocks noChangeShapeType="1"/>
          </p:cNvSpPr>
          <p:nvPr/>
        </p:nvSpPr>
        <p:spPr bwMode="auto">
          <a:xfrm>
            <a:off x="2270760" y="2697480"/>
            <a:ext cx="1524000" cy="0"/>
          </a:xfrm>
          <a:prstGeom prst="line">
            <a:avLst/>
          </a:prstGeom>
          <a:noFill/>
          <a:ln w="25400">
            <a:solidFill>
              <a:srgbClr val="000000"/>
            </a:solidFill>
            <a:round/>
            <a:headEnd/>
            <a:tailEnd type="triangle" w="med" len="med"/>
          </a:ln>
          <a:effectLst/>
        </p:spPr>
        <p:txBody>
          <a:bodyPr/>
          <a:lstStyle/>
          <a:p>
            <a:endParaRPr lang="en-GB"/>
          </a:p>
        </p:txBody>
      </p:sp>
      <p:sp>
        <p:nvSpPr>
          <p:cNvPr id="15" name="Line 15">
            <a:extLst>
              <a:ext uri="{FF2B5EF4-FFF2-40B4-BE49-F238E27FC236}">
                <a16:creationId xmlns:a16="http://schemas.microsoft.com/office/drawing/2014/main" id="{3AAE4A60-5DBB-437E-9AA9-2EA70B6883D2}"/>
              </a:ext>
            </a:extLst>
          </p:cNvPr>
          <p:cNvSpPr>
            <a:spLocks noChangeShapeType="1"/>
          </p:cNvSpPr>
          <p:nvPr/>
        </p:nvSpPr>
        <p:spPr bwMode="auto">
          <a:xfrm>
            <a:off x="6461760" y="2697480"/>
            <a:ext cx="838200" cy="0"/>
          </a:xfrm>
          <a:prstGeom prst="line">
            <a:avLst/>
          </a:prstGeom>
          <a:noFill/>
          <a:ln w="25400">
            <a:solidFill>
              <a:srgbClr val="000000"/>
            </a:solidFill>
            <a:round/>
            <a:headEnd/>
            <a:tailEnd/>
          </a:ln>
          <a:effectLst/>
        </p:spPr>
        <p:txBody>
          <a:bodyPr/>
          <a:lstStyle/>
          <a:p>
            <a:endParaRPr lang="en-GB"/>
          </a:p>
        </p:txBody>
      </p:sp>
      <p:sp>
        <p:nvSpPr>
          <p:cNvPr id="16" name="Line 36">
            <a:extLst>
              <a:ext uri="{FF2B5EF4-FFF2-40B4-BE49-F238E27FC236}">
                <a16:creationId xmlns:a16="http://schemas.microsoft.com/office/drawing/2014/main" id="{E950DEE8-9CA3-447F-A1DB-487712AA49C0}"/>
              </a:ext>
            </a:extLst>
          </p:cNvPr>
          <p:cNvSpPr>
            <a:spLocks noChangeShapeType="1"/>
          </p:cNvSpPr>
          <p:nvPr/>
        </p:nvSpPr>
        <p:spPr bwMode="auto">
          <a:xfrm>
            <a:off x="3032760" y="1706880"/>
            <a:ext cx="1066800" cy="0"/>
          </a:xfrm>
          <a:prstGeom prst="line">
            <a:avLst/>
          </a:prstGeom>
          <a:noFill/>
          <a:ln w="25400">
            <a:solidFill>
              <a:schemeClr val="tx1"/>
            </a:solidFill>
            <a:round/>
            <a:headEnd/>
            <a:tailEnd/>
          </a:ln>
          <a:effectLst/>
        </p:spPr>
        <p:txBody>
          <a:bodyPr/>
          <a:lstStyle/>
          <a:p>
            <a:endParaRPr lang="en-GB"/>
          </a:p>
        </p:txBody>
      </p:sp>
      <p:sp>
        <p:nvSpPr>
          <p:cNvPr id="17" name="Line 37">
            <a:extLst>
              <a:ext uri="{FF2B5EF4-FFF2-40B4-BE49-F238E27FC236}">
                <a16:creationId xmlns:a16="http://schemas.microsoft.com/office/drawing/2014/main" id="{5F42E0A6-613C-4F74-BC5C-A2FF2DBE01CA}"/>
              </a:ext>
            </a:extLst>
          </p:cNvPr>
          <p:cNvSpPr>
            <a:spLocks noChangeShapeType="1"/>
          </p:cNvSpPr>
          <p:nvPr/>
        </p:nvSpPr>
        <p:spPr bwMode="auto">
          <a:xfrm>
            <a:off x="4099560" y="1706880"/>
            <a:ext cx="0" cy="2819400"/>
          </a:xfrm>
          <a:prstGeom prst="line">
            <a:avLst/>
          </a:prstGeom>
          <a:noFill/>
          <a:ln w="25400">
            <a:solidFill>
              <a:schemeClr val="tx1"/>
            </a:solidFill>
            <a:round/>
            <a:headEnd/>
            <a:tailEnd/>
          </a:ln>
          <a:effectLst/>
        </p:spPr>
        <p:txBody>
          <a:bodyPr/>
          <a:lstStyle/>
          <a:p>
            <a:endParaRPr lang="en-GB"/>
          </a:p>
        </p:txBody>
      </p:sp>
      <p:sp>
        <p:nvSpPr>
          <p:cNvPr id="18" name="Line 38">
            <a:extLst>
              <a:ext uri="{FF2B5EF4-FFF2-40B4-BE49-F238E27FC236}">
                <a16:creationId xmlns:a16="http://schemas.microsoft.com/office/drawing/2014/main" id="{DF6BAD53-F5E4-44CA-8514-428F0346C0F2}"/>
              </a:ext>
            </a:extLst>
          </p:cNvPr>
          <p:cNvSpPr>
            <a:spLocks noChangeShapeType="1"/>
          </p:cNvSpPr>
          <p:nvPr/>
        </p:nvSpPr>
        <p:spPr bwMode="auto">
          <a:xfrm>
            <a:off x="4099560" y="4526280"/>
            <a:ext cx="2057400" cy="0"/>
          </a:xfrm>
          <a:prstGeom prst="line">
            <a:avLst/>
          </a:prstGeom>
          <a:noFill/>
          <a:ln w="25400">
            <a:solidFill>
              <a:schemeClr val="tx1"/>
            </a:solidFill>
            <a:prstDash val="dash"/>
            <a:round/>
            <a:headEnd/>
            <a:tailEnd/>
          </a:ln>
          <a:effectLst/>
        </p:spPr>
        <p:txBody>
          <a:bodyPr/>
          <a:lstStyle/>
          <a:p>
            <a:endParaRPr lang="en-GB"/>
          </a:p>
        </p:txBody>
      </p:sp>
      <p:grpSp>
        <p:nvGrpSpPr>
          <p:cNvPr id="19" name="Group 61">
            <a:extLst>
              <a:ext uri="{FF2B5EF4-FFF2-40B4-BE49-F238E27FC236}">
                <a16:creationId xmlns:a16="http://schemas.microsoft.com/office/drawing/2014/main" id="{E3B51B24-80CF-47B0-A25E-B22CE421E47B}"/>
              </a:ext>
            </a:extLst>
          </p:cNvPr>
          <p:cNvGrpSpPr>
            <a:grpSpLocks/>
          </p:cNvGrpSpPr>
          <p:nvPr/>
        </p:nvGrpSpPr>
        <p:grpSpPr bwMode="auto">
          <a:xfrm>
            <a:off x="5318760" y="2468880"/>
            <a:ext cx="4876800" cy="1600200"/>
            <a:chOff x="3120" y="3312"/>
            <a:chExt cx="3072" cy="1008"/>
          </a:xfrm>
        </p:grpSpPr>
        <p:grpSp>
          <p:nvGrpSpPr>
            <p:cNvPr id="20" name="Group 39">
              <a:extLst>
                <a:ext uri="{FF2B5EF4-FFF2-40B4-BE49-F238E27FC236}">
                  <a16:creationId xmlns:a16="http://schemas.microsoft.com/office/drawing/2014/main" id="{127BE6D5-62B7-4450-9B62-6BC6794943F6}"/>
                </a:ext>
              </a:extLst>
            </p:cNvPr>
            <p:cNvGrpSpPr>
              <a:grpSpLocks/>
            </p:cNvGrpSpPr>
            <p:nvPr/>
          </p:nvGrpSpPr>
          <p:grpSpPr bwMode="auto">
            <a:xfrm>
              <a:off x="3120" y="3312"/>
              <a:ext cx="480" cy="1008"/>
              <a:chOff x="4704" y="2976"/>
              <a:chExt cx="480" cy="1008"/>
            </a:xfrm>
          </p:grpSpPr>
          <p:sp>
            <p:nvSpPr>
              <p:cNvPr id="27" name="AutoShape 40">
                <a:extLst>
                  <a:ext uri="{FF2B5EF4-FFF2-40B4-BE49-F238E27FC236}">
                    <a16:creationId xmlns:a16="http://schemas.microsoft.com/office/drawing/2014/main" id="{DBB64E77-EC89-4365-BE08-648F112C428D}"/>
                  </a:ext>
                </a:extLst>
              </p:cNvPr>
              <p:cNvSpPr>
                <a:spLocks noChangeArrowheads="1"/>
              </p:cNvSpPr>
              <p:nvPr/>
            </p:nvSpPr>
            <p:spPr bwMode="auto">
              <a:xfrm>
                <a:off x="4704" y="2976"/>
                <a:ext cx="480" cy="1008"/>
              </a:xfrm>
              <a:prstGeom prst="rtTriangle">
                <a:avLst/>
              </a:prstGeom>
              <a:solidFill>
                <a:srgbClr val="663300"/>
              </a:solidFill>
              <a:ln w="9525">
                <a:solidFill>
                  <a:srgbClr val="000000"/>
                </a:solidFill>
                <a:miter lim="800000"/>
                <a:headEnd/>
                <a:tailEnd/>
              </a:ln>
              <a:effectLst/>
            </p:spPr>
            <p:txBody>
              <a:bodyPr wrap="none" anchor="ctr"/>
              <a:lstStyle/>
              <a:p>
                <a:endParaRPr lang="en-GB"/>
              </a:p>
            </p:txBody>
          </p:sp>
          <p:sp>
            <p:nvSpPr>
              <p:cNvPr id="28" name="AutoShape 41">
                <a:extLst>
                  <a:ext uri="{FF2B5EF4-FFF2-40B4-BE49-F238E27FC236}">
                    <a16:creationId xmlns:a16="http://schemas.microsoft.com/office/drawing/2014/main" id="{FFDAD6BD-580A-403D-926E-6BD34A75B5D4}"/>
                  </a:ext>
                </a:extLst>
              </p:cNvPr>
              <p:cNvSpPr>
                <a:spLocks noChangeArrowheads="1"/>
              </p:cNvSpPr>
              <p:nvPr/>
            </p:nvSpPr>
            <p:spPr bwMode="auto">
              <a:xfrm rot="10800000">
                <a:off x="4704" y="2976"/>
                <a:ext cx="480" cy="1008"/>
              </a:xfrm>
              <a:prstGeom prst="rtTriangle">
                <a:avLst/>
              </a:prstGeom>
              <a:solidFill>
                <a:schemeClr val="bg1"/>
              </a:solidFill>
              <a:ln w="9525">
                <a:solidFill>
                  <a:srgbClr val="000000"/>
                </a:solidFill>
                <a:miter lim="800000"/>
                <a:headEnd/>
                <a:tailEnd/>
              </a:ln>
              <a:effectLst/>
            </p:spPr>
            <p:txBody>
              <a:bodyPr wrap="none" anchor="ctr"/>
              <a:lstStyle/>
              <a:p>
                <a:endParaRPr lang="en-GB"/>
              </a:p>
            </p:txBody>
          </p:sp>
        </p:grpSp>
        <p:grpSp>
          <p:nvGrpSpPr>
            <p:cNvPr id="21" name="Group 49">
              <a:extLst>
                <a:ext uri="{FF2B5EF4-FFF2-40B4-BE49-F238E27FC236}">
                  <a16:creationId xmlns:a16="http://schemas.microsoft.com/office/drawing/2014/main" id="{27D13627-700B-4755-864E-F06BE9CCF4B4}"/>
                </a:ext>
              </a:extLst>
            </p:cNvPr>
            <p:cNvGrpSpPr>
              <a:grpSpLocks/>
            </p:cNvGrpSpPr>
            <p:nvPr/>
          </p:nvGrpSpPr>
          <p:grpSpPr bwMode="auto">
            <a:xfrm>
              <a:off x="3600" y="3312"/>
              <a:ext cx="2592" cy="336"/>
              <a:chOff x="2592" y="2496"/>
              <a:chExt cx="2592" cy="336"/>
            </a:xfrm>
          </p:grpSpPr>
          <p:grpSp>
            <p:nvGrpSpPr>
              <p:cNvPr id="22" name="Group 44">
                <a:extLst>
                  <a:ext uri="{FF2B5EF4-FFF2-40B4-BE49-F238E27FC236}">
                    <a16:creationId xmlns:a16="http://schemas.microsoft.com/office/drawing/2014/main" id="{B3D7A256-DA80-45C9-9DEC-A227390A46EE}"/>
                  </a:ext>
                </a:extLst>
              </p:cNvPr>
              <p:cNvGrpSpPr>
                <a:grpSpLocks/>
              </p:cNvGrpSpPr>
              <p:nvPr/>
            </p:nvGrpSpPr>
            <p:grpSpPr bwMode="auto">
              <a:xfrm>
                <a:off x="3168" y="2496"/>
                <a:ext cx="288" cy="336"/>
                <a:chOff x="5088" y="2400"/>
                <a:chExt cx="288" cy="336"/>
              </a:xfrm>
            </p:grpSpPr>
            <p:sp>
              <p:nvSpPr>
                <p:cNvPr id="25" name="AutoShape 42">
                  <a:extLst>
                    <a:ext uri="{FF2B5EF4-FFF2-40B4-BE49-F238E27FC236}">
                      <a16:creationId xmlns:a16="http://schemas.microsoft.com/office/drawing/2014/main" id="{AA2C9078-82EC-4A0A-A43E-40509B62DACE}"/>
                    </a:ext>
                  </a:extLst>
                </p:cNvPr>
                <p:cNvSpPr>
                  <a:spLocks noChangeArrowheads="1"/>
                </p:cNvSpPr>
                <p:nvPr/>
              </p:nvSpPr>
              <p:spPr bwMode="auto">
                <a:xfrm>
                  <a:off x="5088" y="2400"/>
                  <a:ext cx="288" cy="288"/>
                </a:xfrm>
                <a:prstGeom prst="flowChartConnector">
                  <a:avLst/>
                </a:prstGeom>
                <a:solidFill>
                  <a:schemeClr val="bg1"/>
                </a:solidFill>
                <a:ln w="25400">
                  <a:solidFill>
                    <a:srgbClr val="000000"/>
                  </a:solidFill>
                  <a:round/>
                  <a:headEnd/>
                  <a:tailEnd/>
                </a:ln>
                <a:effectLst/>
              </p:spPr>
              <p:txBody>
                <a:bodyPr wrap="none" anchor="ctr"/>
                <a:lstStyle/>
                <a:p>
                  <a:endParaRPr lang="en-GB"/>
                </a:p>
              </p:txBody>
            </p:sp>
            <p:sp>
              <p:nvSpPr>
                <p:cNvPr id="26" name="AutoShape 43">
                  <a:extLst>
                    <a:ext uri="{FF2B5EF4-FFF2-40B4-BE49-F238E27FC236}">
                      <a16:creationId xmlns:a16="http://schemas.microsoft.com/office/drawing/2014/main" id="{972CF990-6BDF-4C66-9E41-CA2356039F6D}"/>
                    </a:ext>
                  </a:extLst>
                </p:cNvPr>
                <p:cNvSpPr>
                  <a:spLocks noChangeArrowheads="1"/>
                </p:cNvSpPr>
                <p:nvPr/>
              </p:nvSpPr>
              <p:spPr bwMode="auto">
                <a:xfrm rot="10800000">
                  <a:off x="5088" y="2688"/>
                  <a:ext cx="288" cy="4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25400">
                  <a:solidFill>
                    <a:srgbClr val="000000"/>
                  </a:solidFill>
                  <a:miter lim="800000"/>
                  <a:headEnd/>
                  <a:tailEnd/>
                </a:ln>
                <a:effectLst/>
              </p:spPr>
              <p:txBody>
                <a:bodyPr wrap="none" anchor="ctr"/>
                <a:lstStyle/>
                <a:p>
                  <a:endParaRPr lang="en-GB"/>
                </a:p>
              </p:txBody>
            </p:sp>
          </p:grpSp>
          <p:sp>
            <p:nvSpPr>
              <p:cNvPr id="23" name="Line 45">
                <a:extLst>
                  <a:ext uri="{FF2B5EF4-FFF2-40B4-BE49-F238E27FC236}">
                    <a16:creationId xmlns:a16="http://schemas.microsoft.com/office/drawing/2014/main" id="{F95CEE7A-44E5-4FC6-A13D-F03CC4C65DE0}"/>
                  </a:ext>
                </a:extLst>
              </p:cNvPr>
              <p:cNvSpPr>
                <a:spLocks noChangeShapeType="1"/>
              </p:cNvSpPr>
              <p:nvPr/>
            </p:nvSpPr>
            <p:spPr bwMode="auto">
              <a:xfrm flipH="1">
                <a:off x="2592" y="2640"/>
                <a:ext cx="720" cy="0"/>
              </a:xfrm>
              <a:prstGeom prst="line">
                <a:avLst/>
              </a:prstGeom>
              <a:noFill/>
              <a:ln w="25400">
                <a:solidFill>
                  <a:srgbClr val="000000"/>
                </a:solidFill>
                <a:round/>
                <a:headEnd/>
                <a:tailEnd/>
              </a:ln>
              <a:effectLst/>
            </p:spPr>
            <p:txBody>
              <a:bodyPr/>
              <a:lstStyle/>
              <a:p>
                <a:endParaRPr lang="en-GB"/>
              </a:p>
            </p:txBody>
          </p:sp>
          <p:sp>
            <p:nvSpPr>
              <p:cNvPr id="24" name="Line 47">
                <a:extLst>
                  <a:ext uri="{FF2B5EF4-FFF2-40B4-BE49-F238E27FC236}">
                    <a16:creationId xmlns:a16="http://schemas.microsoft.com/office/drawing/2014/main" id="{8EE0B2A2-2326-4524-B92B-27D85F38FF3C}"/>
                  </a:ext>
                </a:extLst>
              </p:cNvPr>
              <p:cNvSpPr>
                <a:spLocks noChangeShapeType="1"/>
              </p:cNvSpPr>
              <p:nvPr/>
            </p:nvSpPr>
            <p:spPr bwMode="auto">
              <a:xfrm>
                <a:off x="3312" y="2496"/>
                <a:ext cx="1872" cy="0"/>
              </a:xfrm>
              <a:prstGeom prst="line">
                <a:avLst/>
              </a:prstGeom>
              <a:noFill/>
              <a:ln w="25400">
                <a:solidFill>
                  <a:srgbClr val="000000"/>
                </a:solidFill>
                <a:round/>
                <a:headEnd/>
                <a:tailEnd type="arrow" w="med" len="lg"/>
              </a:ln>
              <a:effectLst/>
            </p:spPr>
            <p:txBody>
              <a:bodyPr/>
              <a:lstStyle/>
              <a:p>
                <a:endParaRPr lang="en-GB"/>
              </a:p>
            </p:txBody>
          </p:sp>
        </p:grpSp>
      </p:grpSp>
      <p:sp>
        <p:nvSpPr>
          <p:cNvPr id="29" name="Text Box 65">
            <a:extLst>
              <a:ext uri="{FF2B5EF4-FFF2-40B4-BE49-F238E27FC236}">
                <a16:creationId xmlns:a16="http://schemas.microsoft.com/office/drawing/2014/main" id="{D09778B4-C575-4370-9C8E-2AB265DBC6B6}"/>
              </a:ext>
            </a:extLst>
          </p:cNvPr>
          <p:cNvSpPr txBox="1">
            <a:spLocks noChangeArrowheads="1"/>
          </p:cNvSpPr>
          <p:nvPr/>
        </p:nvSpPr>
        <p:spPr bwMode="auto">
          <a:xfrm>
            <a:off x="9281160" y="2087880"/>
            <a:ext cx="11430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Effluent</a:t>
            </a:r>
          </a:p>
        </p:txBody>
      </p:sp>
      <p:sp>
        <p:nvSpPr>
          <p:cNvPr id="30" name="Text Box 67">
            <a:extLst>
              <a:ext uri="{FF2B5EF4-FFF2-40B4-BE49-F238E27FC236}">
                <a16:creationId xmlns:a16="http://schemas.microsoft.com/office/drawing/2014/main" id="{35CEFCCC-1E20-499E-805C-A3376A3CD9A9}"/>
              </a:ext>
            </a:extLst>
          </p:cNvPr>
          <p:cNvSpPr txBox="1">
            <a:spLocks noChangeArrowheads="1"/>
          </p:cNvSpPr>
          <p:nvPr/>
        </p:nvSpPr>
        <p:spPr bwMode="auto">
          <a:xfrm>
            <a:off x="1965960" y="2240280"/>
            <a:ext cx="1219200" cy="400110"/>
          </a:xfrm>
          <a:prstGeom prst="rect">
            <a:avLst/>
          </a:prstGeom>
          <a:noFill/>
          <a:ln w="9525">
            <a:noFill/>
            <a:miter lim="800000"/>
            <a:headEnd/>
            <a:tailEnd/>
          </a:ln>
          <a:effectLst/>
        </p:spPr>
        <p:txBody>
          <a:bodyPr wrap="square">
            <a:spAutoFit/>
          </a:bodyPr>
          <a:lstStyle/>
          <a:p>
            <a:pPr>
              <a:spcBef>
                <a:spcPct val="50000"/>
              </a:spcBef>
            </a:pPr>
            <a:r>
              <a:rPr lang="en-US" dirty="0">
                <a:solidFill>
                  <a:srgbClr val="000000"/>
                </a:solidFill>
              </a:rPr>
              <a:t>Influent</a:t>
            </a:r>
          </a:p>
        </p:txBody>
      </p:sp>
      <p:sp>
        <p:nvSpPr>
          <p:cNvPr id="31" name="Text Box 68">
            <a:extLst>
              <a:ext uri="{FF2B5EF4-FFF2-40B4-BE49-F238E27FC236}">
                <a16:creationId xmlns:a16="http://schemas.microsoft.com/office/drawing/2014/main" id="{5B2DF4AD-4E66-453F-ACD9-CC9706A69382}"/>
              </a:ext>
            </a:extLst>
          </p:cNvPr>
          <p:cNvSpPr txBox="1">
            <a:spLocks noChangeArrowheads="1"/>
          </p:cNvSpPr>
          <p:nvPr/>
        </p:nvSpPr>
        <p:spPr bwMode="auto">
          <a:xfrm>
            <a:off x="2423160" y="1478280"/>
            <a:ext cx="533400" cy="366713"/>
          </a:xfrm>
          <a:prstGeom prst="rect">
            <a:avLst/>
          </a:prstGeom>
          <a:noFill/>
          <a:ln w="9525">
            <a:noFill/>
            <a:miter lim="800000"/>
            <a:headEnd/>
            <a:tailEnd/>
          </a:ln>
          <a:effectLst/>
        </p:spPr>
        <p:txBody>
          <a:bodyPr>
            <a:spAutoFit/>
          </a:bodyPr>
          <a:lstStyle/>
          <a:p>
            <a:pPr>
              <a:spcBef>
                <a:spcPct val="50000"/>
              </a:spcBef>
            </a:pPr>
            <a:r>
              <a:rPr lang="en-US"/>
              <a:t>Air</a:t>
            </a:r>
          </a:p>
        </p:txBody>
      </p:sp>
    </p:spTree>
    <p:extLst>
      <p:ext uri="{BB962C8B-B14F-4D97-AF65-F5344CB8AC3E}">
        <p14:creationId xmlns:p14="http://schemas.microsoft.com/office/powerpoint/2010/main" val="4015356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lvl="0">
              <a:buClr>
                <a:srgbClr val="323F50"/>
              </a:buClr>
              <a:buSzPts val="3600"/>
            </a:pPr>
            <a:r>
              <a:rPr lang="en-US" sz="3600" b="1" dirty="0">
                <a:solidFill>
                  <a:srgbClr val="323F50"/>
                </a:solidFill>
                <a:latin typeface="Arial"/>
                <a:ea typeface="Arial"/>
                <a:cs typeface="Arial"/>
                <a:sym typeface="Arial"/>
              </a:rPr>
              <a:t>Introduction</a:t>
            </a:r>
            <a:endParaRPr sz="3600" b="1" dirty="0">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dirty="0">
                    <a:solidFill>
                      <a:srgbClr val="ED7D31"/>
                    </a:solidFill>
                    <a:latin typeface="Roboto Slab"/>
                    <a:ea typeface="Roboto Slab"/>
                    <a:cs typeface="Roboto Slab"/>
                    <a:sym typeface="Roboto Slab"/>
                  </a:rPr>
                  <a:t>Biological Wastewater Treatment </a:t>
                </a:r>
                <a:endParaRPr sz="1000" b="0" i="0" u="none" strike="noStrike" cap="none" dirty="0">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dirty="0">
                    <a:solidFill>
                      <a:srgbClr val="000000"/>
                    </a:solidFill>
                    <a:latin typeface="Roboto Slab"/>
                    <a:ea typeface="Roboto Slab"/>
                    <a:cs typeface="Roboto Slab"/>
                    <a:sym typeface="Roboto Slab"/>
                  </a:rPr>
                  <a:t>Online Course Series</a:t>
                </a:r>
                <a:endParaRPr sz="1000" b="0" i="0" u="none" strike="noStrike" cap="none" dirty="0">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
        <p:nvSpPr>
          <p:cNvPr id="13" name="Google Shape;260;p2">
            <a:extLst>
              <a:ext uri="{FF2B5EF4-FFF2-40B4-BE49-F238E27FC236}">
                <a16:creationId xmlns:a16="http://schemas.microsoft.com/office/drawing/2014/main" id="{A908B9FC-5660-4DB6-AEEE-0FE1FF8256EA}"/>
              </a:ext>
            </a:extLst>
          </p:cNvPr>
          <p:cNvSpPr/>
          <p:nvPr/>
        </p:nvSpPr>
        <p:spPr>
          <a:xfrm>
            <a:off x="975360" y="1215618"/>
            <a:ext cx="10607040" cy="5410672"/>
          </a:xfrm>
          <a:prstGeom prst="rect">
            <a:avLst/>
          </a:prstGeom>
          <a:noFill/>
          <a:ln>
            <a:noFill/>
          </a:ln>
        </p:spPr>
        <p:txBody>
          <a:bodyPr spcFirstLastPara="1" wrap="square" lIns="91425" tIns="45700" rIns="91425" bIns="45700" anchor="t" anchorCtr="0">
            <a:spAutoFit/>
          </a:bodyPr>
          <a:lstStyle/>
          <a:p>
            <a:pPr marL="342900" lvl="1" indent="-342900">
              <a:lnSpc>
                <a:spcPct val="120000"/>
              </a:lnSpc>
              <a:buClr>
                <a:srgbClr val="ED7D31"/>
              </a:buClr>
              <a:buSzPts val="2400"/>
              <a:buFont typeface="Noto Sans Symbols"/>
              <a:buChar char="■"/>
            </a:pPr>
            <a:r>
              <a:rPr lang="en-GB" sz="2400" b="1" dirty="0"/>
              <a:t>An MBR combines aerobic biotreatment with membrane separation, thus:</a:t>
            </a:r>
          </a:p>
          <a:p>
            <a:pPr marL="342900" lvl="1" indent="-342900">
              <a:lnSpc>
                <a:spcPct val="120000"/>
              </a:lnSpc>
              <a:buClr>
                <a:srgbClr val="ED7D31"/>
              </a:buClr>
              <a:buSzPts val="2400"/>
              <a:buFont typeface="Noto Sans Symbols"/>
              <a:buChar char="■"/>
            </a:pPr>
            <a:r>
              <a:rPr lang="en-GB" sz="2400" dirty="0"/>
              <a:t>Clarified, disinfected effluent. L</a:t>
            </a:r>
            <a:r>
              <a:rPr lang="en-US" sz="2400" dirty="0"/>
              <a:t>ow turbidity, bacteria, TSS and organic content</a:t>
            </a:r>
            <a:endParaRPr lang="en-GB" sz="2400" dirty="0"/>
          </a:p>
          <a:p>
            <a:pPr marL="342900" lvl="1" indent="-342900">
              <a:lnSpc>
                <a:spcPct val="120000"/>
              </a:lnSpc>
              <a:buClr>
                <a:srgbClr val="ED7D31"/>
              </a:buClr>
              <a:buSzPts val="2400"/>
              <a:buFont typeface="Noto Sans Symbols"/>
              <a:buChar char="■"/>
            </a:pPr>
            <a:r>
              <a:rPr lang="en-GB" sz="2400" dirty="0"/>
              <a:t>Small footprint plant. </a:t>
            </a:r>
            <a:r>
              <a:rPr lang="en-US" sz="2400" dirty="0"/>
              <a:t>Shorter </a:t>
            </a:r>
            <a:r>
              <a:rPr lang="en-US" sz="2400" dirty="0">
                <a:sym typeface="Symbol" pitchFamily="18" charset="2"/>
              </a:rPr>
              <a:t>HRT (V/Q)</a:t>
            </a:r>
            <a:endParaRPr lang="en-GB" sz="2400" dirty="0"/>
          </a:p>
          <a:p>
            <a:pPr marL="342900" lvl="1" indent="-342900">
              <a:lnSpc>
                <a:spcPct val="120000"/>
              </a:lnSpc>
              <a:buClr>
                <a:srgbClr val="ED7D31"/>
              </a:buClr>
              <a:buSzPts val="2400"/>
              <a:buFont typeface="Noto Sans Symbols"/>
              <a:buChar char="■"/>
            </a:pPr>
            <a:r>
              <a:rPr lang="en-GB" sz="2400" dirty="0"/>
              <a:t>Bulking problems become less relevant. </a:t>
            </a:r>
            <a:r>
              <a:rPr lang="en-US" sz="2400" dirty="0"/>
              <a:t>Longer SRTs with less sludge production</a:t>
            </a:r>
            <a:endParaRPr lang="en-GB" sz="2400" dirty="0"/>
          </a:p>
          <a:p>
            <a:pPr marL="342900" lvl="1" indent="-342900">
              <a:lnSpc>
                <a:spcPct val="120000"/>
              </a:lnSpc>
              <a:buClr>
                <a:srgbClr val="ED7D31"/>
              </a:buClr>
              <a:buSzPts val="2400"/>
              <a:buFont typeface="Noto Sans Symbols"/>
              <a:buChar char="■"/>
            </a:pPr>
            <a:r>
              <a:rPr lang="en-GB" sz="2400" dirty="0"/>
              <a:t>Hydraulic and solids retention time are uncoupled</a:t>
            </a:r>
          </a:p>
          <a:p>
            <a:pPr marL="342900" lvl="1" indent="-342900">
              <a:lnSpc>
                <a:spcPct val="120000"/>
              </a:lnSpc>
              <a:buClr>
                <a:srgbClr val="ED7D31"/>
              </a:buClr>
              <a:buSzPts val="2400"/>
              <a:buFont typeface="Noto Sans Symbols"/>
              <a:buChar char="■"/>
            </a:pPr>
            <a:r>
              <a:rPr lang="en-GB" sz="2400" dirty="0"/>
              <a:t>Intensive biotreatment provided, esp. nitrification</a:t>
            </a:r>
          </a:p>
          <a:p>
            <a:pPr marL="342900" lvl="1" indent="-342900">
              <a:lnSpc>
                <a:spcPct val="120000"/>
              </a:lnSpc>
              <a:buClr>
                <a:srgbClr val="ED7D31"/>
              </a:buClr>
              <a:buSzPts val="2400"/>
              <a:buFont typeface="Noto Sans Symbols"/>
              <a:buChar char="■"/>
            </a:pPr>
            <a:r>
              <a:rPr lang="en-GB" sz="2400" dirty="0"/>
              <a:t>.. all of which means MBRs are:</a:t>
            </a:r>
          </a:p>
          <a:p>
            <a:pPr marL="342900" lvl="1" indent="-342900">
              <a:lnSpc>
                <a:spcPct val="120000"/>
              </a:lnSpc>
              <a:buClr>
                <a:srgbClr val="ED7D31"/>
              </a:buClr>
              <a:buSzPts val="2400"/>
              <a:buFont typeface="Noto Sans Symbols"/>
              <a:buChar char="■"/>
            </a:pPr>
            <a:r>
              <a:rPr lang="en-GB" sz="2400" dirty="0"/>
              <a:t>capable of meeting stringent environmental standards</a:t>
            </a:r>
          </a:p>
          <a:p>
            <a:pPr marL="342900" lvl="1" indent="-342900">
              <a:lnSpc>
                <a:spcPct val="120000"/>
              </a:lnSpc>
              <a:buClr>
                <a:srgbClr val="ED7D31"/>
              </a:buClr>
              <a:buSzPts val="2400"/>
              <a:buFont typeface="Noto Sans Symbols"/>
              <a:buChar char="■"/>
            </a:pPr>
            <a:r>
              <a:rPr lang="en-GB" sz="2400" dirty="0"/>
              <a:t>KEY CANDIDATE WASTEWATER RECYCLING TECHNOLOGY</a:t>
            </a:r>
            <a:endParaRPr lang="en-US" sz="2400" dirty="0"/>
          </a:p>
        </p:txBody>
      </p:sp>
    </p:spTree>
    <p:extLst>
      <p:ext uri="{BB962C8B-B14F-4D97-AF65-F5344CB8AC3E}">
        <p14:creationId xmlns:p14="http://schemas.microsoft.com/office/powerpoint/2010/main" val="2504399219"/>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1924</Words>
  <Application>Microsoft Office PowerPoint</Application>
  <PresentationFormat>Widescreen</PresentationFormat>
  <Paragraphs>288</Paragraphs>
  <Slides>36</Slides>
  <Notes>36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36</vt:i4>
      </vt:variant>
    </vt:vector>
  </HeadingPairs>
  <TitlesOfParts>
    <vt:vector size="44" baseType="lpstr">
      <vt:lpstr>Roboto Slab</vt:lpstr>
      <vt:lpstr>Arial</vt:lpstr>
      <vt:lpstr>Calibri</vt:lpstr>
      <vt:lpstr>Noto Sans Symbols</vt:lpstr>
      <vt:lpstr>Times New Roman</vt:lpstr>
      <vt:lpstr>Symbol</vt:lpstr>
      <vt:lpstr>1_Office Theme</vt:lpstr>
      <vt:lpstr>Office Theme</vt:lpstr>
      <vt:lpstr>PowerPoint Presentation</vt:lpstr>
      <vt:lpstr>Contents</vt:lpstr>
      <vt:lpstr>Introduction</vt:lpstr>
      <vt:lpstr>Introduction</vt:lpstr>
      <vt:lpstr>Introduction</vt:lpstr>
      <vt:lpstr>Introduction</vt:lpstr>
      <vt:lpstr>Introduction</vt:lpstr>
      <vt:lpstr>Introduction</vt:lpstr>
      <vt:lpstr>Introduction</vt:lpstr>
      <vt:lpstr>High-loaded MBR</vt:lpstr>
      <vt:lpstr>High-loaded MBR</vt:lpstr>
      <vt:lpstr>High-loaded MBR</vt:lpstr>
      <vt:lpstr>High-loaded MBR</vt:lpstr>
      <vt:lpstr>High-loaded MBR</vt:lpstr>
      <vt:lpstr>Oxygen transfer limitations</vt:lpstr>
      <vt:lpstr>Oxygen transfer limitations</vt:lpstr>
      <vt:lpstr>Oxygen transfer limitations</vt:lpstr>
      <vt:lpstr>Alternatives technologies</vt:lpstr>
      <vt:lpstr>SDOX System</vt:lpstr>
      <vt:lpstr>SDOX System</vt:lpstr>
      <vt:lpstr>SDOX System</vt:lpstr>
      <vt:lpstr>Speece Cone System</vt:lpstr>
      <vt:lpstr>Speece Cone System</vt:lpstr>
      <vt:lpstr>Speece Cone System</vt:lpstr>
      <vt:lpstr>Alternatives technologies</vt:lpstr>
      <vt:lpstr>SDOX Application</vt:lpstr>
      <vt:lpstr>SDOX Application</vt:lpstr>
      <vt:lpstr>SDOX Application</vt:lpstr>
      <vt:lpstr>SDOX Application</vt:lpstr>
      <vt:lpstr>SDOX Application</vt:lpstr>
      <vt:lpstr>Speece Cone Application</vt:lpstr>
      <vt:lpstr>Speece Cone Application</vt:lpstr>
      <vt:lpstr>Speece Cone Application</vt:lpstr>
      <vt:lpstr>Speece Cone Application</vt:lpstr>
      <vt:lpstr>Speece Cone Application</vt:lpstr>
      <vt:lpstr>Speece Cone Application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Yufang Li</dc:creator>
  <cp:lastModifiedBy>Hector Garcia Hernandez</cp:lastModifiedBy>
  <cp:revision>28</cp:revision>
  <dcterms:created xsi:type="dcterms:W3CDTF">2023-07-31T07:03:35Z</dcterms:created>
  <dcterms:modified xsi:type="dcterms:W3CDTF">2024-02-05T10:14:58Z</dcterms:modified>
</cp:coreProperties>
</file>