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3" r:id="rId2"/>
  </p:sldMasterIdLst>
  <p:notesMasterIdLst>
    <p:notesMasterId r:id="rId20"/>
  </p:notesMasterIdLst>
  <p:handoutMasterIdLst>
    <p:handoutMasterId r:id="rId21"/>
  </p:handoutMasterIdLst>
  <p:sldIdLst>
    <p:sldId id="771" r:id="rId3"/>
    <p:sldId id="736" r:id="rId4"/>
    <p:sldId id="756" r:id="rId5"/>
    <p:sldId id="713" r:id="rId6"/>
    <p:sldId id="714" r:id="rId7"/>
    <p:sldId id="751" r:id="rId8"/>
    <p:sldId id="758" r:id="rId9"/>
    <p:sldId id="769" r:id="rId10"/>
    <p:sldId id="752" r:id="rId11"/>
    <p:sldId id="757" r:id="rId12"/>
    <p:sldId id="753" r:id="rId13"/>
    <p:sldId id="761" r:id="rId14"/>
    <p:sldId id="760" r:id="rId15"/>
    <p:sldId id="762" r:id="rId16"/>
    <p:sldId id="763" r:id="rId17"/>
    <p:sldId id="764" r:id="rId18"/>
    <p:sldId id="765"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gment1 - HX (13.1-13.2)" id="{3D8435D5-A1A9-DB42-AE1F-E4F5845B546A}">
          <p14:sldIdLst>
            <p14:sldId id="771"/>
            <p14:sldId id="736"/>
            <p14:sldId id="756"/>
            <p14:sldId id="713"/>
            <p14:sldId id="714"/>
            <p14:sldId id="751"/>
            <p14:sldId id="758"/>
            <p14:sldId id="769"/>
            <p14:sldId id="752"/>
            <p14:sldId id="757"/>
            <p14:sldId id="753"/>
            <p14:sldId id="761"/>
            <p14:sldId id="760"/>
            <p14:sldId id="762"/>
            <p14:sldId id="763"/>
            <p14:sldId id="764"/>
            <p14:sldId id="765"/>
          </p14:sldIdLst>
        </p14:section>
        <p14:section name="Segment2 - LS (13.3)" id="{C7D260CF-73AF-8843-B199-D9036A6EC671}">
          <p14:sldIdLst/>
        </p14:section>
        <p14:section name="Segment3- FgMeng (13.4)" id="{436BD41D-A15C-A749-BBDF-4DA2D1D4C7DC}">
          <p14:sldIdLst/>
        </p14:section>
        <p14:section name="Segment4 - FgMeng (13.4)" id="{57911346-19F4-4146-87E9-CD868A64D86A}">
          <p14:sldIdLst/>
        </p14:section>
        <p14:section name="Segment5 - XK (13.5)" id="{9B1A61CB-EC0C-C747-A1D6-2DFAE1D1913D}">
          <p14:sldIdLst/>
        </p14:section>
        <p14:section name="Segment6 - XK (13.5)" id="{B527EA3E-B189-7842-8D00-6D552CA93394}">
          <p14:sldIdLst/>
        </p14:section>
        <p14:section name="Segment7 - XK (13.5)" id="{F4B1C21D-3F5B-254E-8141-FC4E708AE902}">
          <p14:sldIdLst/>
        </p14:section>
        <p14:section name="Segment8 - JZ (13.6)" id="{CFB3FE4D-727D-D047-8344-657CEB7EDBB8}">
          <p14:sldIdLst/>
        </p14:section>
        <p14:section name="Segment9 - JZ (13.6)" id="{ACE83A31-7467-1F43-8873-38B92101D005}">
          <p14:sldIdLst/>
        </p14:section>
        <p14:section name="Segment10- Hector (13.6)" id="{22EF81C9-5A14-6B43-9A04-1719304450F3}">
          <p14:sldIdLst/>
        </p14:section>
        <p14:section name="Segment11 - HX (13.7)" id="{6338DF4D-A372-FF41-B43A-5A421A2039FD}">
          <p14:sldIdLst/>
        </p14:section>
        <p14:section name="Acknowledgment" id="{DECAABF0-C60F-104E-BCCA-F3F3ACBFB62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fang Li" initials="YL" lastIdx="141" clrIdx="0">
    <p:extLst>
      <p:ext uri="{19B8F6BF-5375-455C-9EA6-DF929625EA0E}">
        <p15:presenceInfo xmlns:p15="http://schemas.microsoft.com/office/powerpoint/2012/main" userId="606fb74dae41beb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FFFF"/>
    <a:srgbClr val="7F6000"/>
    <a:srgbClr val="A5A5A5"/>
    <a:srgbClr val="BB7D6E"/>
    <a:srgbClr val="BC7C6A"/>
    <a:srgbClr val="323F50"/>
    <a:srgbClr val="E7E6E6"/>
    <a:srgbClr val="0D9A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75"/>
    <p:restoredTop sz="93216" autoAdjust="0"/>
  </p:normalViewPr>
  <p:slideViewPr>
    <p:cSldViewPr snapToGrid="0">
      <p:cViewPr varScale="1">
        <p:scale>
          <a:sx n="107" d="100"/>
          <a:sy n="107" d="100"/>
        </p:scale>
        <p:origin x="630" y="96"/>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4" d="100"/>
          <a:sy n="84" d="100"/>
        </p:scale>
        <p:origin x="396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32A28C7-21CC-4290-9F1B-2DB7E52F07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EA2FB6D-50B5-E233-44AB-DA421A846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3BD825-1A90-4A4E-9ABD-9B317A82CEEB}" type="datetimeFigureOut">
              <a:rPr kumimoji="1" lang="zh-CN" altLang="en-US" smtClean="0"/>
              <a:t>2024/1/11</a:t>
            </a:fld>
            <a:endParaRPr kumimoji="1" lang="zh-CN" altLang="en-US"/>
          </a:p>
        </p:txBody>
      </p:sp>
      <p:sp>
        <p:nvSpPr>
          <p:cNvPr id="4" name="页脚占位符 3">
            <a:extLst>
              <a:ext uri="{FF2B5EF4-FFF2-40B4-BE49-F238E27FC236}">
                <a16:creationId xmlns:a16="http://schemas.microsoft.com/office/drawing/2014/main" id="{133B71FD-39B6-0A55-1D06-40A630FD43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DC253C6D-BA3F-7E95-7992-B2A73C40BD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F93D9C-84A1-3549-8C8C-7573B53FC739}" type="slidenum">
              <a:rPr kumimoji="1" lang="zh-CN" altLang="en-US" smtClean="0"/>
              <a:t>‹#›</a:t>
            </a:fld>
            <a:endParaRPr kumimoji="1" lang="zh-CN" altLang="en-US"/>
          </a:p>
        </p:txBody>
      </p:sp>
    </p:spTree>
    <p:extLst>
      <p:ext uri="{BB962C8B-B14F-4D97-AF65-F5344CB8AC3E}">
        <p14:creationId xmlns:p14="http://schemas.microsoft.com/office/powerpoint/2010/main" val="2326281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DB032A-5F9F-DB44-835D-9325BFE94D2D}" type="datetimeFigureOut">
              <a:rPr kumimoji="1" lang="zh-CN" altLang="en-US" smtClean="0"/>
              <a:t>2024/1/11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ED0EF-A9F2-4B45-A06F-1BF405E4DA6C}" type="slidenum">
              <a:rPr kumimoji="1" lang="zh-CN" altLang="en-US" smtClean="0"/>
              <a:t>‹#›</a:t>
            </a:fld>
            <a:endParaRPr kumimoji="1" lang="zh-CN" altLang="en-US"/>
          </a:p>
        </p:txBody>
      </p:sp>
    </p:spTree>
    <p:extLst>
      <p:ext uri="{BB962C8B-B14F-4D97-AF65-F5344CB8AC3E}">
        <p14:creationId xmlns:p14="http://schemas.microsoft.com/office/powerpoint/2010/main" val="130300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this section, we are going to have a deeper understanding towards MBR technology.</a:t>
            </a:r>
            <a:endParaRPr lang="zh-CN" altLang="zh-CN" sz="12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3088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zh-CN" sz="1200" dirty="0">
                <a:effectLst/>
                <a:latin typeface="TimesNewRomanPSMT"/>
              </a:rPr>
              <a:t>Because of the unique feature of MBRs and the significant reduction in membrane price, MBRs have become increasingly and widely used for wastewater treatment in the last decade.</a:t>
            </a: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10</a:t>
            </a:fld>
            <a:endParaRPr kumimoji="1" lang="zh-CN" altLang="en-US"/>
          </a:p>
        </p:txBody>
      </p:sp>
    </p:spTree>
    <p:extLst>
      <p:ext uri="{BB962C8B-B14F-4D97-AF65-F5344CB8AC3E}">
        <p14:creationId xmlns:p14="http://schemas.microsoft.com/office/powerpoint/2010/main" val="1353492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zh-CN" sz="1200" dirty="0">
                <a:effectLst/>
                <a:latin typeface="TimesNewRomanPSMT"/>
              </a:rPr>
              <a:t>More than 40 companies globally provide membrane module products for MBR applications</a:t>
            </a:r>
            <a:r>
              <a:rPr lang="zh-CN" altLang="en-US" sz="1200" dirty="0">
                <a:effectLst/>
                <a:latin typeface="TimesNewRomanPSMT"/>
              </a:rPr>
              <a:t> </a:t>
            </a:r>
            <a:r>
              <a:rPr lang="en-US" altLang="zh-CN" sz="1200" dirty="0">
                <a:effectLst/>
                <a:latin typeface="TimesNewRomanPSMT"/>
              </a:rPr>
              <a:t>with</a:t>
            </a:r>
            <a:r>
              <a:rPr lang="zh-CN" altLang="en-US" sz="1200" dirty="0">
                <a:effectLst/>
                <a:latin typeface="TimesNewRomanPSMT"/>
              </a:rPr>
              <a:t> </a:t>
            </a:r>
            <a:r>
              <a:rPr lang="en-US" altLang="zh-CN" sz="1200" dirty="0">
                <a:effectLst/>
                <a:latin typeface="TimesNewRomanPSMT"/>
              </a:rPr>
              <a:t>various</a:t>
            </a:r>
            <a:r>
              <a:rPr lang="zh-CN" altLang="en-US" sz="1200" dirty="0">
                <a:effectLst/>
                <a:latin typeface="TimesNewRomanPSMT"/>
              </a:rPr>
              <a:t> </a:t>
            </a:r>
            <a:r>
              <a:rPr lang="en-US" altLang="zh-CN" sz="1200" dirty="0">
                <a:effectLst/>
                <a:latin typeface="TimesNewRomanPSMT"/>
              </a:rPr>
              <a:t>categorization</a:t>
            </a:r>
            <a:r>
              <a:rPr lang="en" altLang="zh-CN" sz="1200" dirty="0">
                <a:effectLst/>
                <a:latin typeface="TimesNewRomanPSMT"/>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dirty="0"/>
              <a:t>Therefore,</a:t>
            </a:r>
            <a:r>
              <a:rPr kumimoji="1" lang="zh-CN" altLang="en-US" dirty="0"/>
              <a:t> </a:t>
            </a:r>
            <a:r>
              <a:rPr kumimoji="1" lang="en-US" altLang="zh-CN" dirty="0"/>
              <a:t>at</a:t>
            </a:r>
            <a:r>
              <a:rPr kumimoji="1" lang="zh-CN" altLang="en-US" dirty="0"/>
              <a:t> </a:t>
            </a:r>
            <a:r>
              <a:rPr kumimoji="1" lang="en-US" altLang="zh-CN" dirty="0"/>
              <a:t>the</a:t>
            </a:r>
            <a:r>
              <a:rPr kumimoji="1" lang="zh-CN" altLang="en-US" dirty="0"/>
              <a:t> </a:t>
            </a:r>
            <a:r>
              <a:rPr kumimoji="1" lang="en-US" altLang="zh-CN" dirty="0"/>
              <a:t>end</a:t>
            </a:r>
            <a:r>
              <a:rPr kumimoji="1" lang="zh-CN" altLang="en-US" dirty="0"/>
              <a:t> </a:t>
            </a:r>
            <a:r>
              <a:rPr kumimoji="1" lang="en-US" altLang="zh-CN" dirty="0"/>
              <a:t>of</a:t>
            </a:r>
            <a:r>
              <a:rPr kumimoji="1" lang="zh-CN" altLang="en-US" dirty="0"/>
              <a:t> </a:t>
            </a:r>
            <a:r>
              <a:rPr kumimoji="1" lang="en-US" altLang="zh-CN" dirty="0"/>
              <a:t>this</a:t>
            </a:r>
            <a:r>
              <a:rPr kumimoji="1" lang="zh-CN" altLang="en-US" dirty="0"/>
              <a:t> </a:t>
            </a:r>
            <a:r>
              <a:rPr kumimoji="1" lang="en-US" altLang="zh-CN" dirty="0"/>
              <a:t>section,</a:t>
            </a:r>
            <a:r>
              <a:rPr kumimoji="1" lang="zh-CN" altLang="en-US" dirty="0"/>
              <a:t> </a:t>
            </a:r>
            <a:r>
              <a:rPr kumimoji="1" lang="en-US" altLang="zh-CN" dirty="0"/>
              <a:t>let’s</a:t>
            </a:r>
            <a:r>
              <a:rPr kumimoji="1" lang="zh-CN" altLang="en-US" dirty="0"/>
              <a:t> </a:t>
            </a:r>
            <a:r>
              <a:rPr kumimoji="1" lang="en-US" altLang="zh-CN" dirty="0"/>
              <a:t>take</a:t>
            </a:r>
            <a:r>
              <a:rPr kumimoji="1" lang="zh-CN" altLang="en-US" dirty="0"/>
              <a:t> </a:t>
            </a:r>
            <a:r>
              <a:rPr kumimoji="1" lang="en-US" altLang="zh-CN" dirty="0"/>
              <a:t>a</a:t>
            </a:r>
            <a:r>
              <a:rPr kumimoji="1" lang="zh-CN" altLang="en-US" dirty="0"/>
              <a:t> </a:t>
            </a:r>
            <a:r>
              <a:rPr kumimoji="1" lang="en-US" altLang="zh-CN" dirty="0"/>
              <a:t>look</a:t>
            </a:r>
            <a:r>
              <a:rPr kumimoji="1" lang="zh-CN" altLang="en-US" dirty="0"/>
              <a:t> </a:t>
            </a:r>
            <a:r>
              <a:rPr kumimoji="1" lang="en-US" altLang="zh-CN" dirty="0"/>
              <a:t>at</a:t>
            </a:r>
            <a:r>
              <a:rPr kumimoji="1" lang="zh-CN" altLang="en-US" dirty="0"/>
              <a:t> </a:t>
            </a:r>
            <a:r>
              <a:rPr kumimoji="1" lang="en-US" altLang="zh-CN" dirty="0"/>
              <a:t>mainstream</a:t>
            </a:r>
            <a:r>
              <a:rPr kumimoji="1" lang="zh-CN" altLang="en-US" dirty="0"/>
              <a:t> </a:t>
            </a:r>
            <a:r>
              <a:rPr kumimoji="1" lang="en-US" altLang="zh-CN" dirty="0"/>
              <a:t>commercial</a:t>
            </a:r>
            <a:r>
              <a:rPr kumimoji="1" lang="zh-CN" altLang="en-US" dirty="0"/>
              <a:t> </a:t>
            </a:r>
            <a:r>
              <a:rPr kumimoji="1" lang="en-US" altLang="zh-CN" dirty="0"/>
              <a:t>membrane</a:t>
            </a:r>
            <a:r>
              <a:rPr kumimoji="1" lang="zh-CN" altLang="en-US" dirty="0"/>
              <a:t> </a:t>
            </a:r>
            <a:r>
              <a:rPr kumimoji="1" lang="en-US" altLang="zh-CN" dirty="0"/>
              <a:t>module</a:t>
            </a:r>
            <a:r>
              <a:rPr kumimoji="1" lang="zh-CN" altLang="en-US" dirty="0"/>
              <a:t> </a:t>
            </a:r>
            <a:r>
              <a:rPr kumimoji="1" lang="en-US" altLang="zh-CN" dirty="0"/>
              <a:t>products</a:t>
            </a:r>
            <a:r>
              <a:rPr kumimoji="1" lang="zh-CN" altLang="en-US" dirty="0"/>
              <a:t> </a:t>
            </a:r>
            <a:r>
              <a:rPr kumimoji="1" lang="en-US" altLang="zh-CN" dirty="0"/>
              <a:t>and</a:t>
            </a:r>
            <a:r>
              <a:rPr kumimoji="1" lang="zh-CN" altLang="en-US" dirty="0"/>
              <a:t> </a:t>
            </a:r>
            <a:r>
              <a:rPr kumimoji="1" lang="en-US" altLang="zh-CN" dirty="0"/>
              <a:t>their</a:t>
            </a:r>
            <a:r>
              <a:rPr kumimoji="1" lang="zh-CN" altLang="en-US" dirty="0"/>
              <a:t> </a:t>
            </a:r>
            <a:r>
              <a:rPr kumimoji="1" lang="en-US" altLang="zh-CN" dirty="0"/>
              <a:t>makers</a:t>
            </a:r>
            <a:r>
              <a:rPr kumimoji="1" lang="zh-CN" altLang="en-US" dirty="0"/>
              <a:t> </a:t>
            </a:r>
            <a:r>
              <a:rPr kumimoji="1" lang="en-US" altLang="zh-CN" dirty="0"/>
              <a:t>in</a:t>
            </a:r>
            <a:r>
              <a:rPr kumimoji="1" lang="zh-CN" altLang="en-US" dirty="0"/>
              <a:t> </a:t>
            </a:r>
            <a:r>
              <a:rPr kumimoji="1" lang="en-US" altLang="zh-CN" dirty="0"/>
              <a:t>current</a:t>
            </a:r>
            <a:r>
              <a:rPr kumimoji="1" lang="zh-CN" altLang="en-US" dirty="0"/>
              <a:t> </a:t>
            </a:r>
            <a:r>
              <a:rPr kumimoji="1" lang="en-US" altLang="zh-CN" dirty="0"/>
              <a:t>market.</a:t>
            </a:r>
            <a:endParaRPr kumimoji="1" lang="zh-CN" altLang="en-US" dirty="0"/>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11</a:t>
            </a:fld>
            <a:endParaRPr kumimoji="1" lang="zh-CN" altLang="en-US"/>
          </a:p>
        </p:txBody>
      </p:sp>
    </p:spTree>
    <p:extLst>
      <p:ext uri="{BB962C8B-B14F-4D97-AF65-F5344CB8AC3E}">
        <p14:creationId xmlns:p14="http://schemas.microsoft.com/office/powerpoint/2010/main" val="1566834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Next, we are going to cast a glance at one of the earliest MBR membrane module,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ZeeWeed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500 produced by Zenon Environmental Inc., which was successively acquired by GE Water &amp; Process Technologies and Suez in 2006 and 2017, respectively.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ZeeWeed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500 module was also</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first vertical hollow-fiber membrane on the market.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It was firstly introduced to the market in 1993</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current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ZeeWeed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500 membrane can be used for applications ranging from drinking water to seawater desalination, but it is best known for use in MBR applications.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ZeeWeed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500 membrane for MBR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uses a specifically formulated reinforced PVDF chemistry that results in a UF membrane with a nominal pore size of 0.035 </a:t>
            </a:r>
            <a:r>
              <a:rPr lang="el-GR"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current product features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LEAPmbr</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membrane and aeration technology, resulting in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total energy usage (including aeration and permeation) of less than 0.06 kWh/m</a:t>
            </a:r>
            <a:r>
              <a:rPr lang="en-US" altLang="zh-CN" sz="1800" u="sng" kern="100" baseline="300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3</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After more than thirty years of development,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today over 2,300 MBRs globally are using </a:t>
            </a:r>
            <a:r>
              <a:rPr lang="en-US" altLang="zh-CN" sz="1800" u="sng"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ZeeWeed</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500 membranes,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representing more than one million operating modules in the field producing over 7 billion gallon/day of clean water.</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12</a:t>
            </a:fld>
            <a:endParaRPr kumimoji="1" lang="zh-CN" altLang="en-US"/>
          </a:p>
        </p:txBody>
      </p:sp>
    </p:spTree>
    <p:extLst>
      <p:ext uri="{BB962C8B-B14F-4D97-AF65-F5344CB8AC3E}">
        <p14:creationId xmlns:p14="http://schemas.microsoft.com/office/powerpoint/2010/main" val="884697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First, I’m going to introduce the MBR system produced by PURON® company, which was formed in late 2001. This single-header ultrafiltration MBR changed industrial and municipal wastewater treatment since its launch.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This patented module features reinforced PVDF hollow fibers fixed only at the bottom</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virtually eliminating the clogging buildup of hair, fibrous materials and sludge solids.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Solids and particulates, including bacteria, remain on the outside, while permeate is drawn through the membrane to the inside of the fibers.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aeration nozzle is centered in the fiber bundle to scour the entire fiber length, minimizing power consumption</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next generation of PURON MBR,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PULSION MBR modules offer up to 40% aeration energy reduction and 25% footprint reduction</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This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innovation pulses a large bubble through a chambered fiber bundle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creating a piston-like pumping action that results in lower air and aeration energy requirements than traditional scouring methods.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13</a:t>
            </a:fld>
            <a:endParaRPr kumimoji="1" lang="zh-CN" altLang="en-US"/>
          </a:p>
        </p:txBody>
      </p:sp>
    </p:spTree>
    <p:extLst>
      <p:ext uri="{BB962C8B-B14F-4D97-AF65-F5344CB8AC3E}">
        <p14:creationId xmlns:p14="http://schemas.microsoft.com/office/powerpoint/2010/main" val="2697221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addition to hollow fiber MBR, the plat sheet ones have also been successfully commercialized for decades. One of the well-known manufacturers is KUBOTA Corporation from Japan.</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KUBOTA submerged membrane Unit was developed in the late 1980s. This immersed flat sheet MBR system has been employed in plenty of MBR processes for sewage and industrial wastewater treatment all over the world since 1990s.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As illustrated in the slide, the Membrane Unit is consisted of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 Membrane Case and a Diffuser Case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For Membrane Case, it houses multiple Membrane Cartridges with an average pore size of 0.2 </a:t>
            </a:r>
            <a:r>
              <a:rPr lang="el-GR"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 The Membrane Cartridge is Flat Sheet configuration with an effective filtration area ranging from 0.80 m2/cartridge to 1.45 m</a:t>
            </a:r>
            <a:r>
              <a:rPr lang="en-US" altLang="zh-CN" sz="1800" u="sng" kern="100" baseline="300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2</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/plate.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As of December 2019, Kubota has more than 6,000 MBR installations all over the world.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14</a:t>
            </a:fld>
            <a:endParaRPr kumimoji="1" lang="zh-CN" altLang="en-US"/>
          </a:p>
        </p:txBody>
      </p:sp>
    </p:spTree>
    <p:extLst>
      <p:ext uri="{BB962C8B-B14F-4D97-AF65-F5344CB8AC3E}">
        <p14:creationId xmlns:p14="http://schemas.microsoft.com/office/powerpoint/2010/main" val="3497578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Toray is another distinct membrane manufacturer from Japan.</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Among its all product, Toray’s MEMBRAY® MBR membranes is a typical flat-sheet membrane module.</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It consists numerous </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PVDF flat-sheet membranes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built</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on polyethylene terephthalate (PET) non-woven support layers with a nominal pore size of 0.08 </a:t>
            </a:r>
            <a:r>
              <a:rPr lang="el-GR"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As shown in the slide, usually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50 sheets of flat sheet membrane element make up one cassette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Each sheet has a membrane area of 0.7-1.4 m2. And then,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1~12 cassette form a module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Just imagine the filtration capacity of the whole module!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Recently, Toray has developed </a:t>
            </a:r>
            <a:r>
              <a:rPr lang="en-US"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new NHP series module.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By applying much thinner membrane sheets, the NHP series have a similar packing density close to a hollow-fiber module, yet could still maintain the excellent features of a flat-sheet MBR module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This new module design provides higher productivity with a smaller footprint and higher cleaning efficiency at lower energy demand.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15</a:t>
            </a:fld>
            <a:endParaRPr kumimoji="1" lang="zh-CN" altLang="en-US"/>
          </a:p>
        </p:txBody>
      </p:sp>
    </p:spTree>
    <p:extLst>
      <p:ext uri="{BB962C8B-B14F-4D97-AF65-F5344CB8AC3E}">
        <p14:creationId xmlns:p14="http://schemas.microsoft.com/office/powerpoint/2010/main" val="4011069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Lastly, for tubular membrane modules, Pentair Inc. is one of the major suppliers.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2011, Pentair acquired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Norit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X-Flow. The Pentair Airlift® MBR system is preferred in a </a:t>
            </a:r>
            <a:r>
              <a:rPr lang="en-US"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side-stream MBR </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configuration.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membrane modules are </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vertically arranged outside of the bioreactor tank</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and continuous aeration is introduced from the bottom</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membrane material is PVDF and the mean pore size is </a:t>
            </a:r>
            <a:r>
              <a:rPr lang="en-US"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0.03 </a:t>
            </a:r>
            <a:r>
              <a:rPr lang="el-GR"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the past decade, Pentair X-Flow developed the Crossflow FFR technology. The Pentair X-Flow is applying an optimized diameter of the tubes in order to deal with the conditions in which these membranes are used.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Where higher amounts of solids need to be separated from cleaned water, or </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turbulent conditions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the separating process offer great benefits, a tubular membrane system is the ideal choice.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Crossflow FFR technology with the aid of absolute barrier of the </a:t>
            </a:r>
            <a:r>
              <a:rPr lang="en-US" altLang="zh-CN" sz="1800" b="1"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Compact 33V Helix</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membrane elements provide an optimal UF performance able to deliver excellent quality effluent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that can be reused while having a reliable system producing biogas with minimal operator interference.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16</a:t>
            </a:fld>
            <a:endParaRPr kumimoji="1" lang="zh-CN" altLang="en-US"/>
          </a:p>
        </p:txBody>
      </p:sp>
    </p:spTree>
    <p:extLst>
      <p:ext uri="{BB962C8B-B14F-4D97-AF65-F5344CB8AC3E}">
        <p14:creationId xmlns:p14="http://schemas.microsoft.com/office/powerpoint/2010/main" val="1830766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After introducing all these diversified MBR system and membrane products, you may ask: which configuration is better? And how to choose the suitable MBR module?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Actually, after decades of development, at present FS, HF and MT modules are all often used in MBRs.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choice of membrane modules should take the following into consideration: membrane area to module bulk volume ratio, mass transfer, energy consumption per unit of product water, cost of the membranes, and cleaning implementation.</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36645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In</a:t>
            </a:r>
            <a:r>
              <a:rPr kumimoji="1" lang="zh-CN" altLang="en-US" dirty="0"/>
              <a:t> </a:t>
            </a:r>
            <a:r>
              <a:rPr kumimoji="1" lang="en-US" altLang="zh-CN" dirty="0"/>
              <a:t>specific,</a:t>
            </a:r>
            <a:r>
              <a:rPr kumimoji="1" lang="zh-CN" altLang="en-US" dirty="0"/>
              <a:t> </a:t>
            </a:r>
            <a:r>
              <a:rPr kumimoji="1" lang="en-US" altLang="zh-CN" dirty="0"/>
              <a:t>we</a:t>
            </a:r>
            <a:r>
              <a:rPr kumimoji="1" lang="zh-CN" altLang="en-US" dirty="0"/>
              <a:t> </a:t>
            </a:r>
            <a:r>
              <a:rPr kumimoji="1" lang="en-US" altLang="zh-CN" dirty="0"/>
              <a:t>will</a:t>
            </a:r>
            <a:r>
              <a:rPr kumimoji="1" lang="zh-CN" altLang="en-US" dirty="0"/>
              <a:t> </a:t>
            </a:r>
            <a:r>
              <a:rPr kumimoji="1" lang="en-US" altLang="zh-CN" dirty="0"/>
              <a:t>learn</a:t>
            </a:r>
            <a:r>
              <a:rPr kumimoji="1" lang="zh-CN" altLang="en-US" dirty="0"/>
              <a:t> </a:t>
            </a:r>
            <a:r>
              <a:rPr kumimoji="1" lang="en-US" altLang="zh-CN" dirty="0"/>
              <a:t>its</a:t>
            </a:r>
            <a:r>
              <a:rPr kumimoji="1" lang="zh-CN" altLang="en-US" dirty="0"/>
              <a:t> </a:t>
            </a:r>
            <a:r>
              <a:rPr kumimoji="1" lang="en-US" altLang="zh-CN" dirty="0"/>
              <a:t>development</a:t>
            </a:r>
            <a:r>
              <a:rPr kumimoji="1" lang="zh-CN" altLang="en-US" dirty="0"/>
              <a:t> </a:t>
            </a:r>
            <a:r>
              <a:rPr kumimoji="1" lang="en-US" altLang="zh-CN" dirty="0"/>
              <a:t>history,</a:t>
            </a:r>
            <a:r>
              <a:rPr kumimoji="1" lang="zh-CN" altLang="en-US" dirty="0"/>
              <a:t> </a:t>
            </a:r>
            <a:r>
              <a:rPr kumimoji="1" lang="en-US" altLang="zh-CN" dirty="0"/>
              <a:t>features,</a:t>
            </a:r>
            <a:r>
              <a:rPr kumimoji="1" lang="zh-CN" altLang="en-US" dirty="0"/>
              <a:t> </a:t>
            </a:r>
            <a:r>
              <a:rPr kumimoji="1" lang="en-US" altLang="zh-CN" dirty="0"/>
              <a:t>configurations,</a:t>
            </a:r>
            <a:r>
              <a:rPr kumimoji="1" lang="zh-CN" altLang="en-US" dirty="0"/>
              <a:t> </a:t>
            </a:r>
            <a:r>
              <a:rPr kumimoji="1" lang="en-US" altLang="zh-CN" dirty="0"/>
              <a:t>materials</a:t>
            </a:r>
            <a:r>
              <a:rPr kumimoji="1" lang="zh-CN" altLang="en-US" dirty="0"/>
              <a:t> </a:t>
            </a:r>
            <a:r>
              <a:rPr kumimoji="1" lang="en-US" altLang="zh-CN" dirty="0"/>
              <a:t>and</a:t>
            </a:r>
            <a:r>
              <a:rPr kumimoji="1" lang="zh-CN" altLang="en-US" dirty="0"/>
              <a:t> </a:t>
            </a:r>
            <a:r>
              <a:rPr kumimoji="1" lang="en-US" altLang="zh-CN" dirty="0"/>
              <a:t>modules,</a:t>
            </a:r>
            <a:r>
              <a:rPr kumimoji="1" lang="zh-CN" altLang="en-US" dirty="0"/>
              <a:t> </a:t>
            </a:r>
            <a:r>
              <a:rPr kumimoji="1" lang="en-US" altLang="zh-CN" dirty="0"/>
              <a:t>as</a:t>
            </a:r>
            <a:r>
              <a:rPr kumimoji="1" lang="zh-CN" altLang="en-US" dirty="0"/>
              <a:t> </a:t>
            </a:r>
            <a:r>
              <a:rPr kumimoji="1" lang="en-US" altLang="zh-CN" dirty="0"/>
              <a:t>well</a:t>
            </a:r>
            <a:r>
              <a:rPr kumimoji="1" lang="zh-CN" altLang="en-US" dirty="0"/>
              <a:t> </a:t>
            </a:r>
            <a:r>
              <a:rPr kumimoji="1" lang="en-US" altLang="zh-CN" dirty="0"/>
              <a:t>as</a:t>
            </a:r>
            <a:r>
              <a:rPr kumimoji="1" lang="zh-CN" altLang="en-US" dirty="0"/>
              <a:t> </a:t>
            </a:r>
            <a:r>
              <a:rPr kumimoji="1" lang="en-US" altLang="zh-CN" dirty="0"/>
              <a:t>commercial</a:t>
            </a:r>
            <a:r>
              <a:rPr kumimoji="1" lang="zh-CN" altLang="en-US" dirty="0"/>
              <a:t> </a:t>
            </a:r>
            <a:r>
              <a:rPr kumimoji="1" lang="en-US" altLang="zh-CN" dirty="0"/>
              <a:t>manufacturers.</a:t>
            </a:r>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53606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a:t>So,</a:t>
            </a:r>
            <a:r>
              <a:rPr kumimoji="1" lang="zh-CN" altLang="en-US" dirty="0"/>
              <a:t> </a:t>
            </a:r>
            <a:r>
              <a:rPr kumimoji="1" lang="en-US" altLang="zh-CN" dirty="0"/>
              <a:t>here</a:t>
            </a:r>
            <a:r>
              <a:rPr kumimoji="1" lang="zh-CN" altLang="en-US" dirty="0"/>
              <a:t> </a:t>
            </a:r>
            <a:r>
              <a:rPr kumimoji="1" lang="en-US" altLang="zh-CN" dirty="0"/>
              <a:t>is</a:t>
            </a:r>
            <a:r>
              <a:rPr kumimoji="1" lang="zh-CN" altLang="en-US" dirty="0"/>
              <a:t> </a:t>
            </a:r>
            <a:r>
              <a:rPr kumimoji="1" lang="en-US" altLang="zh-CN" dirty="0"/>
              <a:t>the</a:t>
            </a:r>
            <a:r>
              <a:rPr kumimoji="1" lang="zh-CN" altLang="en-US" dirty="0"/>
              <a:t> </a:t>
            </a:r>
            <a:r>
              <a:rPr kumimoji="1" lang="en-US" altLang="zh-CN" dirty="0"/>
              <a:t>first</a:t>
            </a:r>
            <a:r>
              <a:rPr kumimoji="1" lang="zh-CN" altLang="en-US" dirty="0"/>
              <a:t> </a:t>
            </a:r>
            <a:r>
              <a:rPr kumimoji="1" lang="en-US" altLang="zh-CN" dirty="0"/>
              <a:t>part:</a:t>
            </a:r>
            <a:r>
              <a:rPr kumimoji="1" lang="zh-CN" altLang="en-US" dirty="0"/>
              <a:t> </a:t>
            </a:r>
            <a:r>
              <a:rPr kumimoji="1" lang="en-US" altLang="zh-CN" dirty="0"/>
              <a:t>MBR’s</a:t>
            </a:r>
            <a:r>
              <a:rPr kumimoji="1" lang="zh-CN" altLang="en-US" dirty="0"/>
              <a:t> </a:t>
            </a:r>
            <a:r>
              <a:rPr kumimoji="1" lang="en-US" altLang="zh-CN" dirty="0"/>
              <a:t>history.</a:t>
            </a:r>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7771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Since the discovery of activated sludge in the early 20</a:t>
            </a:r>
            <a:r>
              <a:rPr lang="en-US" altLang="zh-CN" sz="1800" kern="100" baseline="300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century, activated sludge processes have been widely used. However, they are limited by the difficulties in solid-liquid separation. In the meanwhile,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UF membranes were developed in Europe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and used in lab research with the purpose of separation of bacteria or biomolecules.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the late 1960s,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MBRs were developed by Dorr-Oliver with a combination of side-stream membranes and activated sludge,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aiming to address the issue of solid/liquid separation in conventional activated sludge processes. This combined system was initially applied in Japan for small-scale municipal wastewater treatment.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Nevertheless, due to the high energy consumption of side-stream MBRs, the development of MBR urgently needs improvement and changes.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this time,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submerged MBR was created by Prof. Yamamoto in 1989, and became a breakthrough in MBR development.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In comparison, submerged MBRs usually have lower energy consumption due to smaller suction pressure and the absence of recirculation pump. Since then, MBR-based processes have been widely accepted and applied in wastewater treatment.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An active player in MBR application in the 1990s was Kubota. It installed approximately 60 MBR plants in Japan in that era. After that, other membrane companies, including Mitsubishi Rayon,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Norit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X-Flow and GE-Zenon, have promoted the commercial application of MBRs. Since then, MBRs have been widely used throughout the world.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72477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Since MBRs combines the benefits of both biological transformation and membrane separation, it possesses several advantages.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Firstly, both the elimination of the secondary clarification tank and the increased volumetric loading rate lead to the more efficient utility of lands. According to the reports,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land occupation can be reduced by 30-50%</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depending on the plant capacity of MBR, with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less footprint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generated.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Secondly, owing to membrane rejection and the enhanced biological degradation, lower concentrations of pollutants were left in the effluent. Thus,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higher permeate quality could be achieved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which could meet the more and more stringent discharge regulations and the requirement of water reuse.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Thirdly, MBR allows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independent control of sludge- and hydraulic retention time, which are usually called as SRT and HRT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This feature leads to easier regulation of such parameters and much higher mixed liquor suspended solids concentrations. The MBR can be operated at a longer SRT, reducing the volume of sludge produced. Therefore, by applying MBR,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less sludges are generated</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This advantage is especially attractive in regions where waste sludge treatment has not been well conducted.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Today, owing to these features, MBRs are considered to be an important process for wastewater treatment. Additionally, MBR-based processes have been retrofitted largely with the use of novel membrane processes, such as membrane distillation-based MBRs and forward osmosis-based MBRs. MBR systems have also been expanded to other biological processes, such as aerobic granules, anammox, and particularly anaerobic processes.</a:t>
            </a:r>
            <a:endParaRPr lang="zh-CN" altLang="zh-CN" sz="1200" kern="100" dirty="0">
              <a:effectLst/>
              <a:latin typeface="DengXian" panose="02010600030101010101" pitchFamily="2" charset="-122"/>
              <a:ea typeface="DengXian" panose="02010600030101010101" pitchFamily="2" charset="-122"/>
              <a:cs typeface="Times New Roman" panose="02020603050405020304" pitchFamily="18" charset="0"/>
            </a:endParaRPr>
          </a:p>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6103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Next, we are going to study the configuration types of MBR.</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There are two main MBR configurations with different membrane units and different driven pressure for permeate: the side-stream MBR (or we usually call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sMBR</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with positive pressure, and submerged or immersed MBRs (abbreviated as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iMBRs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with vacuum pressure.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As shown in the slide,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side-stream configuration, the membrane units are installed externally to the bioreactor, which is often located in a plant room</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The biomass is either pumped directly through a number of membrane modules in series and back to the bioreactor, or pumped to a bank of modules. In this way,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 second pump is used to circulate biomass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through the modules in series. Cleaning and soaking of the membranes in this configuration is in-situ conducted, with the use of an installed cleaning tank, pump and pipework.</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contrary,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for submerged configuration, the membrane units are installed in either the main bioreactor vessel or in a separate tank</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In these MBRs, aeration can provide oxygen for biomass and can control membrane fouling by their scouring effects. The membranes can incorporate an online backflush system which reduces membrane surface fouling by pumping membrane permeate back through the membrane. Similarly, online chemical cleaning can also be conducted by pumping chemical solutions back to the modules without the need of the transfer of either membrane modules or mixed liquor.</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general, </a:t>
            </a:r>
            <a:r>
              <a:rPr lang="en-US" altLang="zh-CN" sz="1800" u="sng"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iMBRs</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are less energy-intensive than </a:t>
            </a:r>
            <a:r>
              <a:rPr lang="en-US" altLang="zh-CN" sz="1800" u="sng"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sMBRs</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because of the side-effects of aeration for fouling control.</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However, despite the more favorable energy usage of submerged membranes, there continues to be a market for the side-stream configuration, particularly in smaller flow industrial applications (such as landfill leachate treatment), where membrane cleaning is more frequent.</a:t>
            </a:r>
          </a:p>
          <a:p>
            <a:pPr marL="342900" marR="0" lvl="0" indent="-342900" algn="just" defTabSz="914400" rtl="0" eaLnBrk="1" fontAlgn="auto" latinLnBrk="0" hangingPunct="1">
              <a:lnSpc>
                <a:spcPct val="150000"/>
              </a:lnSpc>
              <a:spcBef>
                <a:spcPts val="0"/>
              </a:spcBef>
              <a:spcAft>
                <a:spcPts val="0"/>
              </a:spcAft>
              <a:buClrTx/>
              <a:buSzTx/>
              <a:buFont typeface="Wingdings" pitchFamily="2" charset="2"/>
              <a:buChar char="•"/>
              <a:tabLst/>
              <a:defRPr/>
            </a:pP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design of MBR processes should take full consideration of all the operating factors, including membrane flux, transmembrane pressure (TMP), energy usage, and cleaning frequency.</a:t>
            </a:r>
            <a:endParaRPr lang="zh-CN" altLang="zh-CN" sz="12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endParaRPr lang="en" altLang="zh-CN" dirty="0"/>
          </a:p>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93077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Nowadays, in order to fulfill different purposes of treatment, various novel MBR configurations are gradually developed, such as: aerobic granular sludge MBR (AGMBR), membrane adsorption bioreactor (MABR), osmotic MBR(OBR) and Annamox MBR.</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this way, special needs of fouling control, nutrient removal, wastewater reuse, specialized bacteria cultivation, flux enhancement etc., could be met.</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0867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However, no matter how the configuration changes, the membrane materials of MBRs are generally the same. The material could</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either be polymeric or ceramic</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Several membranes could be assembled into a module. Currently,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major form of membrane modules are hollow fiber, flat sheet and multi-tube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For ceramic membranes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it is usually fabricated by inorganic materials, such as aluminum, zirconium, silica, and titanium oxide. Reports showed that ceramic membranes exhibit superior hydraulic, thermal and chemical resistance.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For commercial polymeric membranes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cellulose acetate, polyvinylidene difluoride,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polysulfone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polyethersulfone</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and polytetrafluoroethylene are the most prevalently used polymers.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8</a:t>
            </a:fld>
            <a:endParaRPr kumimoji="1" lang="zh-CN" altLang="en-US"/>
          </a:p>
        </p:txBody>
      </p:sp>
    </p:spTree>
    <p:extLst>
      <p:ext uri="{BB962C8B-B14F-4D97-AF65-F5344CB8AC3E}">
        <p14:creationId xmlns:p14="http://schemas.microsoft.com/office/powerpoint/2010/main" val="510249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 good membrane for MBR application should have the following characteristics: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279400" indent="266700" algn="just">
              <a:lnSpc>
                <a:spcPct val="150000"/>
              </a:lnSpc>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mechanically robust, which means it has enough strength to withstand frequent flushing and air scouring;</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279400" indent="266700" algn="just">
              <a:lnSpc>
                <a:spcPct val="150000"/>
              </a:lnSpc>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(ii) high porosity, with suitable pore size and narrow pore size distribution to provide high selectivity and high water permeability;</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279400" indent="266700" algn="just">
              <a:lnSpc>
                <a:spcPct val="150000"/>
              </a:lnSpc>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(iii) More importantly, the material should be resistant to chemical attack. In other words, it should be resistant to extreme pH and oxidant during chemical cleaning,</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279400" indent="266700" algn="just">
              <a:lnSpc>
                <a:spcPct val="150000"/>
              </a:lnSpc>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and (</a:t>
            </a:r>
            <a:r>
              <a:rPr lang="en-US" altLang="zh-CN" sz="1800" i="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iv</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ideally fouling-resistant.</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Considering above factors, for the MBR market, PES and PVDF membranes are the dominant products.</a:t>
            </a:r>
            <a:endParaRPr lang="en" altLang="zh-CN" dirty="0"/>
          </a:p>
          <a:p>
            <a:endParaRPr kumimoji="1" lang="zh-CN" altLang="en-US" dirty="0"/>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9</a:t>
            </a:fld>
            <a:endParaRPr kumimoji="1" lang="zh-CN" altLang="en-US"/>
          </a:p>
        </p:txBody>
      </p:sp>
    </p:spTree>
    <p:extLst>
      <p:ext uri="{BB962C8B-B14F-4D97-AF65-F5344CB8AC3E}">
        <p14:creationId xmlns:p14="http://schemas.microsoft.com/office/powerpoint/2010/main" val="2491309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66B4-3D0F-DED5-E46F-886B73FCD56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C3CE34-3CDC-CFCD-69F9-6ECE9814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7E3B0590-9D3C-1233-DDE8-638AE457197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DC584D2E-EAC1-2203-AD0B-D99462E88A2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7A2D3C2-76FA-8BDD-8CF1-4F46DE6266A0}"/>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04171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C80EA-2E7A-EFB3-E128-74818864FA6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2D25CB76-8F8C-369C-0B22-06D9F6EF597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911B446-1B4C-DA81-3E15-2C8DBBC9A20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63FDF8DC-5E03-531B-D089-5835BA187D1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9944709-4AF1-59EF-B31D-F66E10E51D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4041036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77CCDA-D956-7BFF-E61B-C7554F07D98C}"/>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C0FC2F3-9ADB-6D3E-F3E9-ABD4AF157F1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0BA9DBC-0D84-9EF8-0BAD-767A07ACB8D2}"/>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6607B6C-DEB8-F3D1-FDDE-28A6B17E35F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0E750A0-4CCF-8C9F-05A6-FE9CB2B6659D}"/>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262278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755940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468779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8764747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580556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237390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824003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051070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843462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9126-1C7A-EF39-D6B3-3FA68F200D9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5BD744F0-8975-8ACF-B128-47D318D5E7E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9C36AF2-26DB-9012-E072-BE71C95252E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B47EEE7F-CAA7-23C0-DC9F-8860F89D2EE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BF0711-9257-952C-2B76-54B49F11E6BB}"/>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41219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7482180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312224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781346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827824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00D50-4371-7C31-5D4C-971F0A9E8BF6}"/>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5F008116-3A39-8B1A-48CF-A296050FF1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F6AA98A-2C5A-B660-7804-C9FA2774820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22FB00D7-C6D2-075A-956A-A87C0F31E1E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A8D9664-5EAD-77CC-8EBA-69D95A3D5E04}"/>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980742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0EB53-B3B3-A798-5E7C-3A899C00191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7D32FE8-7C23-C80B-5EFB-55D7640C909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1DB65846-7E50-5CBE-2F56-91E24A46E5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CDE631FC-3220-B244-C537-E39F4E2C43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32D24872-2EB3-E66F-6A5B-84FD6BA74D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245BD5FA-382D-4655-8EF1-7188A2335EB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18927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24AA6-B2DC-C6ED-EAE7-B72E8BF99A35}"/>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19B8C62-DE43-17CE-4DF8-9F45671DB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91F36C39-AA97-22AA-997F-74D218E0AB7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0B3A252-C2E5-0113-3F80-1F9E3E6547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2A1BCA82-C517-D6D0-E010-438081899F8E}"/>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EBD62C-F8C2-0582-82B8-3E23463B4F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8" name="页脚占位符 7">
            <a:extLst>
              <a:ext uri="{FF2B5EF4-FFF2-40B4-BE49-F238E27FC236}">
                <a16:creationId xmlns:a16="http://schemas.microsoft.com/office/drawing/2014/main" id="{3EDB8A80-2ABE-70B2-28B5-E47EE5D600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4EBD4F9-FD2B-214A-38E7-C63DCA21F185}"/>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92824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D13A9-CEB3-7BC8-1E55-BFA32140445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40F5CE9-096E-2100-E8ED-7AC88F045B0B}"/>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4" name="页脚占位符 3">
            <a:extLst>
              <a:ext uri="{FF2B5EF4-FFF2-40B4-BE49-F238E27FC236}">
                <a16:creationId xmlns:a16="http://schemas.microsoft.com/office/drawing/2014/main" id="{F0669E3B-B4C9-4932-E909-588192369B77}"/>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2F56F38-EF4B-BB73-DEA6-848081272CD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653060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2DB8B3-A528-2CD5-8B33-96232097896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3" name="页脚占位符 2">
            <a:extLst>
              <a:ext uri="{FF2B5EF4-FFF2-40B4-BE49-F238E27FC236}">
                <a16:creationId xmlns:a16="http://schemas.microsoft.com/office/drawing/2014/main" id="{28D69A14-2BEA-7728-F093-D53330B6F294}"/>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50A902E3-6C9F-CE07-60DC-073B5C4237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45935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9BBA7-A155-E4CA-7503-E40CB3EE585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38052523-08FC-4925-F564-F0867C3AB2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7C309E82-4254-CE7D-252F-EE3072448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B12DEA1-DDF4-DBF5-59E7-82A5C61BB32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D8DFA301-68CC-F6A9-C986-D2DE8F97E88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73B7C16-1D7E-E76D-7E87-D1679C3D1EC2}"/>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332030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B33E4-3CCF-0434-C048-0785EB1A0EC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FFA61AD-1C97-C30C-A3EF-0596AC4BDD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56966C25-D5C4-1363-6676-D3C7392E4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459B934-0F70-AE31-65AC-702FA0DF449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AFE8466F-F247-5080-FDAC-2D0C7558F4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AD051D4-0F08-FE8D-0927-FFEECFC071C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07780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E3671D-FF55-0F92-1A5C-EF88130B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6D3A64D-AE86-1459-3F3D-DA648993C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1CEA944-DF44-F6A9-F7D7-03C44F539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BDDAA5C-4E77-0110-B636-C12AB14CD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1BEF2D0-39B6-4EC2-FA42-1D9A1B459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39661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235322277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3" Type="http://schemas.openxmlformats.org/officeDocument/2006/relationships/image" Target="../media/image11.jpeg"/><Relationship Id="rId7" Type="http://schemas.microsoft.com/office/2007/relationships/hdphoto" Target="../media/hdphoto1.wdp"/><Relationship Id="rId12" Type="http://schemas.openxmlformats.org/officeDocument/2006/relationships/image" Target="../media/image19.jpeg"/><Relationship Id="rId17" Type="http://schemas.openxmlformats.org/officeDocument/2006/relationships/image" Target="../media/image3.png"/><Relationship Id="rId2" Type="http://schemas.openxmlformats.org/officeDocument/2006/relationships/notesSlide" Target="../notesSlides/notesSlide11.xml"/><Relationship Id="rId16" Type="http://schemas.openxmlformats.org/officeDocument/2006/relationships/image" Target="../media/image22.jpe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png"/><Relationship Id="rId15" Type="http://schemas.microsoft.com/office/2007/relationships/hdphoto" Target="../media/hdphoto2.wdp"/><Relationship Id="rId10" Type="http://schemas.openxmlformats.org/officeDocument/2006/relationships/image" Target="../media/image17.jpeg"/><Relationship Id="rId4" Type="http://schemas.openxmlformats.org/officeDocument/2006/relationships/image" Target="../media/image12.jpeg"/><Relationship Id="rId9" Type="http://schemas.openxmlformats.org/officeDocument/2006/relationships/image" Target="../media/image16.png"/><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2.xml"/><Relationship Id="rId7" Type="http://schemas.microsoft.com/office/2007/relationships/hdphoto" Target="../media/hdphoto3.wdp"/><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24.png"/><Relationship Id="rId5" Type="http://schemas.openxmlformats.org/officeDocument/2006/relationships/hyperlink" Target="https://www.watertechnologies.com/products/zeeweed-ultrafiltration" TargetMode="Externa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notesSlide" Target="../notesSlides/notesSlide13.xml"/><Relationship Id="rId7"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tags" Target="../tags/tag8.xml"/><Relationship Id="rId6" Type="http://schemas.openxmlformats.org/officeDocument/2006/relationships/image" Target="../media/image26.jpeg"/><Relationship Id="rId5" Type="http://schemas.openxmlformats.org/officeDocument/2006/relationships/hyperlink" Target="https://www.kochseparation.com/" TargetMode="External"/><Relationship Id="rId4" Type="http://schemas.openxmlformats.org/officeDocument/2006/relationships/image" Target="../media/image25.pn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14.xml"/><Relationship Id="rId7" Type="http://schemas.openxmlformats.org/officeDocument/2006/relationships/image" Target="../media/image30.png"/><Relationship Id="rId2" Type="http://schemas.openxmlformats.org/officeDocument/2006/relationships/slideLayout" Target="../slideLayouts/slideLayout12.xml"/><Relationship Id="rId1" Type="http://schemas.openxmlformats.org/officeDocument/2006/relationships/tags" Target="../tags/tag9.xml"/><Relationship Id="rId6" Type="http://schemas.openxmlformats.org/officeDocument/2006/relationships/hyperlink" Target="https://www.kubota.com/products/solutions/lineup/index.html" TargetMode="External"/><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5.xml"/><Relationship Id="rId7" Type="http://schemas.openxmlformats.org/officeDocument/2006/relationships/image" Target="../media/image34.png"/><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image" Target="../media/image33.png"/><Relationship Id="rId5" Type="http://schemas.openxmlformats.org/officeDocument/2006/relationships/hyperlink" Target="http://www.toraywater.com/" TargetMode="Externa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notesSlide" Target="../notesSlides/notesSlide16.xml"/><Relationship Id="rId7"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https://xflow.pentair.com/en/products" TargetMode="External"/><Relationship Id="rId5" Type="http://schemas.openxmlformats.org/officeDocument/2006/relationships/image" Target="../media/image36.png"/><Relationship Id="rId10" Type="http://schemas.openxmlformats.org/officeDocument/2006/relationships/image" Target="../media/image3.png"/><Relationship Id="rId4" Type="http://schemas.openxmlformats.org/officeDocument/2006/relationships/image" Target="../media/image35.png"/><Relationship Id="rId9"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png"/><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5.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59471" y="857250"/>
            <a:ext cx="6532529" cy="31700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Membrane Bioreactors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Introduction</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to</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endPar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dirty="0">
                <a:solidFill>
                  <a:prstClr val="black"/>
                </a:solidFill>
                <a:latin typeface="Roboto Slab" pitchFamily="2" charset="0"/>
                <a:ea typeface="Roboto Slab" pitchFamily="2" charset="0"/>
              </a:rPr>
              <a:t>M</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embrane</a:t>
            </a:r>
            <a:r>
              <a:rPr kumimoji="0" lang="zh-CN" alt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lang="en-US" altLang="zh-CN" sz="3600" dirty="0">
                <a:solidFill>
                  <a:prstClr val="black"/>
                </a:solidFill>
                <a:latin typeface="Roboto Slab" pitchFamily="2" charset="0"/>
                <a:ea typeface="Roboto Slab" pitchFamily="2" charset="0"/>
              </a:rPr>
              <a:t>B</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ioreactors</a:t>
            </a:r>
            <a:endPar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Xia</a:t>
            </a:r>
            <a:r>
              <a:rPr kumimoji="0" lang="zh-CN" alt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Huang</a:t>
            </a:r>
          </a:p>
        </p:txBody>
      </p:sp>
      <p:pic>
        <p:nvPicPr>
          <p:cNvPr id="2" name="图片 1">
            <a:extLst>
              <a:ext uri="{FF2B5EF4-FFF2-40B4-BE49-F238E27FC236}">
                <a16:creationId xmlns:a16="http://schemas.microsoft.com/office/drawing/2014/main" id="{55EA9868-43EC-57B1-3685-222EDCCEB2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1662" y="5804946"/>
            <a:ext cx="2524513" cy="849920"/>
          </a:xfrm>
          <a:prstGeom prst="rect">
            <a:avLst/>
          </a:prstGeom>
        </p:spPr>
      </p:pic>
    </p:spTree>
    <p:extLst>
      <p:ext uri="{BB962C8B-B14F-4D97-AF65-F5344CB8AC3E}">
        <p14:creationId xmlns:p14="http://schemas.microsoft.com/office/powerpoint/2010/main" val="3504026286"/>
      </p:ext>
    </p:extLst>
  </p:cSld>
  <p:clrMapOvr>
    <a:masterClrMapping/>
  </p:clrMapOvr>
  <mc:AlternateContent xmlns:mc="http://schemas.openxmlformats.org/markup-compatibility/2006" xmlns:p14="http://schemas.microsoft.com/office/powerpoint/2010/main">
    <mc:Choice Requires="p14">
      <p:transition spd="slow" p14:dur="2000" advTm="14784"/>
    </mc:Choice>
    <mc:Fallback xmlns="">
      <p:transition spd="slow" advTm="14784"/>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6" y="2124327"/>
            <a:ext cx="6861604" cy="2677913"/>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chemeClr val="bg1">
                  <a:lumMod val="85000"/>
                </a:schemeClr>
              </a:buClr>
              <a:buSzTx/>
              <a:buFont typeface="Wingdings" pitchFamily="2" charset="2"/>
              <a:buChar char="n"/>
              <a:tabLst/>
              <a:defRPr/>
            </a:pPr>
            <a:r>
              <a:rPr kumimoji="0" lang="en-US" altLang="zh-CN" sz="2400" b="0" i="0" u="none" strike="noStrike" kern="0" cap="none" spc="0" normalizeH="0" baseline="0" noProof="0" dirty="0">
                <a:ln>
                  <a:noFill/>
                </a:ln>
                <a:solidFill>
                  <a:schemeClr val="bg1">
                    <a:lumMod val="85000"/>
                  </a:schemeClr>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history</a:t>
            </a:r>
          </a:p>
          <a:p>
            <a:pPr marL="342900" marR="0" lvl="1" indent="-342900" algn="l" defTabSz="914400" rtl="0" eaLnBrk="1" fontAlgn="auto" latinLnBrk="0" hangingPunct="1">
              <a:lnSpc>
                <a:spcPct val="120000"/>
              </a:lnSpc>
              <a:spcBef>
                <a:spcPts val="800"/>
              </a:spcBef>
              <a:spcAft>
                <a:spcPts val="0"/>
              </a:spcAft>
              <a:buClr>
                <a:schemeClr val="bg1">
                  <a:lumMod val="85000"/>
                </a:schemeClr>
              </a:buClr>
              <a:buSzTx/>
              <a:buFont typeface="Wingdings" pitchFamily="2" charset="2"/>
              <a:buChar char="n"/>
              <a:tabLst/>
              <a:defRPr/>
            </a:pPr>
            <a:r>
              <a:rPr kumimoji="0" lang="en-US" altLang="zh-CN" sz="2400" b="0" i="0" u="none" strike="noStrike" kern="0" cap="none" spc="0" normalizeH="0" baseline="0" noProof="0" dirty="0">
                <a:ln>
                  <a:noFill/>
                </a:ln>
                <a:solidFill>
                  <a:schemeClr val="bg1">
                    <a:lumMod val="85000"/>
                  </a:schemeClr>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features</a:t>
            </a:r>
          </a:p>
          <a:p>
            <a:pPr marL="342900" marR="0" lvl="1" indent="-342900" algn="l" defTabSz="914400" rtl="0" eaLnBrk="1" fontAlgn="auto" latinLnBrk="0" hangingPunct="1">
              <a:lnSpc>
                <a:spcPct val="120000"/>
              </a:lnSpc>
              <a:spcBef>
                <a:spcPts val="800"/>
              </a:spcBef>
              <a:spcAft>
                <a:spcPts val="0"/>
              </a:spcAft>
              <a:buClr>
                <a:schemeClr val="bg1">
                  <a:lumMod val="85000"/>
                </a:schemeClr>
              </a:buClr>
              <a:buSzTx/>
              <a:buFont typeface="Wingdings" pitchFamily="2" charset="2"/>
              <a:buChar char="n"/>
              <a:tabLst/>
              <a:defRPr/>
            </a:pPr>
            <a:r>
              <a:rPr kumimoji="0" lang="en-US" altLang="zh-CN" sz="2400" b="0" i="0" u="none" strike="noStrike" kern="0" cap="none" spc="0" normalizeH="0" baseline="0" noProof="0" dirty="0">
                <a:ln>
                  <a:noFill/>
                </a:ln>
                <a:solidFill>
                  <a:schemeClr val="bg1">
                    <a:lumMod val="85000"/>
                  </a:schemeClr>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configuration</a:t>
            </a:r>
          </a:p>
          <a:p>
            <a:pPr marL="342900" marR="0" lvl="1" indent="-342900" algn="l" defTabSz="914400" rtl="0" eaLnBrk="1" fontAlgn="auto" latinLnBrk="0" hangingPunct="1">
              <a:lnSpc>
                <a:spcPct val="120000"/>
              </a:lnSpc>
              <a:spcBef>
                <a:spcPts val="800"/>
              </a:spcBef>
              <a:spcAft>
                <a:spcPts val="0"/>
              </a:spcAft>
              <a:buClr>
                <a:schemeClr val="bg1">
                  <a:lumMod val="85000"/>
                </a:schemeClr>
              </a:buClr>
              <a:buSzTx/>
              <a:buFont typeface="Wingdings" pitchFamily="2" charset="2"/>
              <a:buChar char="n"/>
              <a:tabLst/>
              <a:defRPr/>
            </a:pPr>
            <a:r>
              <a:rPr kumimoji="0" lang="en-US" altLang="zh-CN" sz="2400" b="0" i="0" u="none" strike="noStrike" kern="0" cap="none" spc="0" normalizeH="0" baseline="0" noProof="0" dirty="0">
                <a:ln>
                  <a:noFill/>
                </a:ln>
                <a:solidFill>
                  <a:schemeClr val="bg1">
                    <a:lumMod val="85000"/>
                  </a:schemeClr>
                </a:solidFill>
                <a:effectLst/>
                <a:uLnTx/>
                <a:uFillTx/>
                <a:latin typeface="Arial" panose="020B0604020202020204" pitchFamily="34" charset="0"/>
                <a:ea typeface="微软雅黑" panose="020B0503020204020204" pitchFamily="34" charset="-122"/>
                <a:cs typeface="Arial" panose="020B0604020202020204" pitchFamily="34" charset="0"/>
              </a:rPr>
              <a:t>Membrane materials and modules</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lang="en-US" altLang="zh-CN"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Commercial</a:t>
            </a:r>
            <a:r>
              <a:rPr lang="zh-CN" altLang="en-US"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membrane</a:t>
            </a:r>
            <a:r>
              <a:rPr lang="zh-CN" altLang="en-US"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module</a:t>
            </a:r>
            <a:r>
              <a:rPr lang="zh-CN" altLang="en-US"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r>
              <a:rPr lang="en-US" altLang="zh-CN"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makers</a:t>
            </a:r>
            <a:endPar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7" name="标题 2">
            <a:extLst>
              <a:ext uri="{FF2B5EF4-FFF2-40B4-BE49-F238E27FC236}">
                <a16:creationId xmlns:a16="http://schemas.microsoft.com/office/drawing/2014/main" id="{5C8F3628-C96B-90EE-4227-BB1B3DEE6BA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Contents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8D81FAD9-9669-55C2-1F04-452BFBA548B1}"/>
              </a:ext>
            </a:extLst>
          </p:cNvPr>
          <p:cNvGrpSpPr/>
          <p:nvPr/>
        </p:nvGrpSpPr>
        <p:grpSpPr>
          <a:xfrm>
            <a:off x="8972536" y="398985"/>
            <a:ext cx="3121806" cy="447110"/>
            <a:chOff x="8844309" y="358006"/>
            <a:chExt cx="3121806" cy="447110"/>
          </a:xfrm>
        </p:grpSpPr>
        <p:grpSp>
          <p:nvGrpSpPr>
            <p:cNvPr id="5" name="组合 2">
              <a:extLst>
                <a:ext uri="{FF2B5EF4-FFF2-40B4-BE49-F238E27FC236}">
                  <a16:creationId xmlns:a16="http://schemas.microsoft.com/office/drawing/2014/main" id="{A29513EC-988A-3066-14D9-6D74ADD9FAC2}"/>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B89CCC49-9BC0-77E1-D93D-D4A45398FD8C}"/>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11" name="直线连接符 9">
                <a:extLst>
                  <a:ext uri="{FF2B5EF4-FFF2-40B4-BE49-F238E27FC236}">
                    <a16:creationId xmlns:a16="http://schemas.microsoft.com/office/drawing/2014/main" id="{2FBF3A87-C75B-BB0A-9655-51C25CF11847}"/>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9" name="Picture 17">
              <a:extLst>
                <a:ext uri="{FF2B5EF4-FFF2-40B4-BE49-F238E27FC236}">
                  <a16:creationId xmlns:a16="http://schemas.microsoft.com/office/drawing/2014/main" id="{88618BAC-AE48-1DC8-123C-B1C507E84C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86368246"/>
      </p:ext>
    </p:extLst>
  </p:cSld>
  <p:clrMapOvr>
    <a:masterClrMapping/>
  </p:clrMapOvr>
  <p:transition advTm="16283"/>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istory &amp; Brands - Koch Separation - KSS">
            <a:extLst>
              <a:ext uri="{FF2B5EF4-FFF2-40B4-BE49-F238E27FC236}">
                <a16:creationId xmlns:a16="http://schemas.microsoft.com/office/drawing/2014/main" id="{0E1B2964-0EAD-B0D4-EB44-68E99446D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 y="1230618"/>
            <a:ext cx="4835861" cy="276921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5" name="标题 2">
            <a:extLst>
              <a:ext uri="{FF2B5EF4-FFF2-40B4-BE49-F238E27FC236}">
                <a16:creationId xmlns:a16="http://schemas.microsoft.com/office/drawing/2014/main" id="{0A4F2AB1-B288-5D0B-3967-8C679DFE539D}"/>
              </a:ext>
            </a:extLst>
          </p:cNvPr>
          <p:cNvSpPr>
            <a:spLocks noGrp="1"/>
          </p:cNvSpPr>
          <p:nvPr>
            <p:ph type="title"/>
          </p:nvPr>
        </p:nvSpPr>
        <p:spPr>
          <a:xfrm>
            <a:off x="411480"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Commercial</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module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makers</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1026" name="Picture 2" descr="Profile: Koch Separation Solutions - Buyer's Guide Online - Wine Business  Analytics">
            <a:extLst>
              <a:ext uri="{FF2B5EF4-FFF2-40B4-BE49-F238E27FC236}">
                <a16:creationId xmlns:a16="http://schemas.microsoft.com/office/drawing/2014/main" id="{3459B5A6-0B4D-06D4-5E5D-B2F79C5626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8481" y="3016480"/>
            <a:ext cx="1631954" cy="66314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uez Water | Pro Aqua">
            <a:extLst>
              <a:ext uri="{FF2B5EF4-FFF2-40B4-BE49-F238E27FC236}">
                <a16:creationId xmlns:a16="http://schemas.microsoft.com/office/drawing/2014/main" id="{A9518F5C-7E2B-CA7B-A5FA-27722397BCF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2720" b="38021"/>
          <a:stretch/>
        </p:blipFill>
        <p:spPr bwMode="auto">
          <a:xfrm>
            <a:off x="5646870" y="1379454"/>
            <a:ext cx="2595582" cy="75944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Veolia Water Technologies &amp; Solutions on X: &quot;ZeeWeed hollow-fiber membranes  can treat virtually any raw water quality to the quality needed. Curious as  to which membrane may be suitable for you? Take">
            <a:extLst>
              <a:ext uri="{FF2B5EF4-FFF2-40B4-BE49-F238E27FC236}">
                <a16:creationId xmlns:a16="http://schemas.microsoft.com/office/drawing/2014/main" id="{424F5D81-EA19-25D0-406A-DA2EDB24B28B}"/>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8783" b="18855" l="6481" r="31063">
                        <a14:foregroundMark x1="8375" y1="13144" x2="8375" y2="13144"/>
                        <a14:foregroundMark x1="11000" y1="12966" x2="11000" y2="12966"/>
                        <a14:foregroundMark x1="13625" y1="12966" x2="13625" y2="12966"/>
                        <a14:foregroundMark x1="21250" y1="12078" x2="21250" y2="12078"/>
                        <a14:foregroundMark x1="24125" y1="12078" x2="24125" y2="12078"/>
                        <a14:foregroundMark x1="26500" y1="12433" x2="26500" y2="12433"/>
                        <a14:foregroundMark x1="29500" y1="11723" x2="29500" y2="11723"/>
                      </a14:backgroundRemoval>
                    </a14:imgEffect>
                    <a14:imgEffect>
                      <a14:sharpenSoften amount="25000"/>
                    </a14:imgEffect>
                  </a14:imgLayer>
                </a14:imgProps>
              </a:ext>
              <a:ext uri="{28A0092B-C50C-407E-A947-70E740481C1C}">
                <a14:useLocalDpi xmlns:a14="http://schemas.microsoft.com/office/drawing/2010/main" val="0"/>
              </a:ext>
            </a:extLst>
          </a:blip>
          <a:srcRect l="3408" t="7524" r="65864" b="79886"/>
          <a:stretch/>
        </p:blipFill>
        <p:spPr bwMode="auto">
          <a:xfrm>
            <a:off x="5823794" y="2174115"/>
            <a:ext cx="2241734" cy="64634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The MBR Site | KUBOTA Corporation">
            <a:extLst>
              <a:ext uri="{FF2B5EF4-FFF2-40B4-BE49-F238E27FC236}">
                <a16:creationId xmlns:a16="http://schemas.microsoft.com/office/drawing/2014/main" id="{84475127-05C3-7D44-0ED3-6AD4E387FD1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481" y="4309293"/>
            <a:ext cx="2297430" cy="62790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646540B1-B45B-D8ED-648E-0FB9B061C0A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479" y="5033243"/>
            <a:ext cx="2297431" cy="75175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碧水源(中国高新技术企业)_搜狗百科">
            <a:extLst>
              <a:ext uri="{FF2B5EF4-FFF2-40B4-BE49-F238E27FC236}">
                <a16:creationId xmlns:a16="http://schemas.microsoft.com/office/drawing/2014/main" id="{B9CD537A-E6A4-28F7-2ADE-392A07DE7980}"/>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2455" t="31702" r="18154" b="30193"/>
          <a:stretch/>
        </p:blipFill>
        <p:spPr bwMode="auto">
          <a:xfrm>
            <a:off x="2829410" y="4143542"/>
            <a:ext cx="2432923" cy="889701"/>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Meidensha - Wikipedia">
            <a:extLst>
              <a:ext uri="{FF2B5EF4-FFF2-40B4-BE49-F238E27FC236}">
                <a16:creationId xmlns:a16="http://schemas.microsoft.com/office/drawing/2014/main" id="{C21CE74D-D107-5453-7D7E-ACD342E0259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32761" y="5107990"/>
            <a:ext cx="1135208" cy="1038784"/>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Pentair Water Solutions - YouTube">
            <a:extLst>
              <a:ext uri="{FF2B5EF4-FFF2-40B4-BE49-F238E27FC236}">
                <a16:creationId xmlns:a16="http://schemas.microsoft.com/office/drawing/2014/main" id="{935E0CF4-DA42-B5AF-CD25-7FA5422DCF9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31702" b="30193"/>
          <a:stretch/>
        </p:blipFill>
        <p:spPr bwMode="auto">
          <a:xfrm>
            <a:off x="5774991" y="3295945"/>
            <a:ext cx="2339340" cy="891397"/>
          </a:xfrm>
          <a:prstGeom prst="roundRect">
            <a:avLst/>
          </a:prstGeom>
          <a:noFill/>
          <a:extLst>
            <a:ext uri="{909E8E84-426E-40DD-AFC4-6F175D3DCCD1}">
              <a14:hiddenFill xmlns:a14="http://schemas.microsoft.com/office/drawing/2010/main">
                <a:solidFill>
                  <a:srgbClr val="FFFFFF"/>
                </a:solidFill>
              </a14:hiddenFill>
            </a:ext>
          </a:extLst>
        </p:spPr>
      </p:pic>
      <p:pic>
        <p:nvPicPr>
          <p:cNvPr id="1052" name="Picture 28" descr="Flat Sheet Membrane-Flat Sheet Membrane Elements-Membrane-Shanghai SINAP  Membrane Tech Co., Ltd.">
            <a:extLst>
              <a:ext uri="{FF2B5EF4-FFF2-40B4-BE49-F238E27FC236}">
                <a16:creationId xmlns:a16="http://schemas.microsoft.com/office/drawing/2014/main" id="{1623B47A-F9B3-3B4D-0982-D714D0C8CC4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68098" y="4364852"/>
            <a:ext cx="2315853" cy="648620"/>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a:extLst>
              <a:ext uri="{FF2B5EF4-FFF2-40B4-BE49-F238E27FC236}">
                <a16:creationId xmlns:a16="http://schemas.microsoft.com/office/drawing/2014/main" id="{A71AA1C3-428D-08E7-A247-C9F5F203A810}"/>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25000"/>
                    </a14:imgEffect>
                  </a14:imgLayer>
                </a14:imgProps>
              </a:ext>
            </a:extLst>
          </a:blip>
          <a:srcRect l="20553" t="33340" r="19489" b="35521"/>
          <a:stretch/>
        </p:blipFill>
        <p:spPr>
          <a:xfrm>
            <a:off x="5547964" y="5034849"/>
            <a:ext cx="2838312" cy="829174"/>
          </a:xfrm>
          <a:prstGeom prst="roundRect">
            <a:avLst/>
          </a:prstGeom>
        </p:spPr>
      </p:pic>
      <p:sp>
        <p:nvSpPr>
          <p:cNvPr id="7" name="矩形 6">
            <a:extLst>
              <a:ext uri="{FF2B5EF4-FFF2-40B4-BE49-F238E27FC236}">
                <a16:creationId xmlns:a16="http://schemas.microsoft.com/office/drawing/2014/main" id="{FFBD0FEF-15EC-91E5-0CAB-DFE7ED4BC61E}"/>
              </a:ext>
            </a:extLst>
          </p:cNvPr>
          <p:cNvSpPr/>
          <p:nvPr/>
        </p:nvSpPr>
        <p:spPr>
          <a:xfrm>
            <a:off x="6355667" y="5512118"/>
            <a:ext cx="1626996" cy="523220"/>
          </a:xfrm>
          <a:prstGeom prst="rect">
            <a:avLst/>
          </a:prstGeom>
        </p:spPr>
        <p:txBody>
          <a:bodyPr wrap="square">
            <a:spAutoFit/>
          </a:bodyPr>
          <a:lstStyle/>
          <a:p>
            <a:pPr marL="360363" lvl="1">
              <a:spcBef>
                <a:spcPts val="800"/>
              </a:spcBef>
            </a:pPr>
            <a:r>
              <a:rPr lang="en-US" altLang="zh-CN" sz="2800" b="1" dirty="0">
                <a:latin typeface="Arial" panose="020B0604020202020204" pitchFamily="34" charset="0"/>
                <a:cs typeface="Arial" panose="020B0604020202020204" pitchFamily="34" charset="0"/>
              </a:rPr>
              <a:t>…</a:t>
            </a:r>
          </a:p>
        </p:txBody>
      </p:sp>
      <p:pic>
        <p:nvPicPr>
          <p:cNvPr id="1036" name="Picture 12" descr="Toray Membrane Bioreactor (MBR) TMR090 SERIES - Pure Aqua, Inc.">
            <a:extLst>
              <a:ext uri="{FF2B5EF4-FFF2-40B4-BE49-F238E27FC236}">
                <a16:creationId xmlns:a16="http://schemas.microsoft.com/office/drawing/2014/main" id="{871146C7-0406-B477-CBF9-D777EFF24E88}"/>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25637" t="-167" r="26298" b="167"/>
          <a:stretch/>
        </p:blipFill>
        <p:spPr bwMode="auto">
          <a:xfrm>
            <a:off x="8128921" y="2755233"/>
            <a:ext cx="2122695" cy="2208153"/>
          </a:xfrm>
          <a:prstGeom prst="rect">
            <a:avLst/>
          </a:prstGeom>
          <a:noFill/>
          <a:extLst>
            <a:ext uri="{909E8E84-426E-40DD-AFC4-6F175D3DCCD1}">
              <a14:hiddenFill xmlns:a14="http://schemas.microsoft.com/office/drawing/2010/main">
                <a:solidFill>
                  <a:srgbClr val="FFFFFF"/>
                </a:solidFill>
              </a14:hiddenFill>
            </a:ext>
          </a:extLst>
        </p:spPr>
      </p:pic>
      <p:sp>
        <p:nvSpPr>
          <p:cNvPr id="8" name="爆炸形 1 7">
            <a:extLst>
              <a:ext uri="{FF2B5EF4-FFF2-40B4-BE49-F238E27FC236}">
                <a16:creationId xmlns:a16="http://schemas.microsoft.com/office/drawing/2014/main" id="{E54A844C-B876-3727-57CA-2E187C0975FC}"/>
              </a:ext>
            </a:extLst>
          </p:cNvPr>
          <p:cNvSpPr/>
          <p:nvPr/>
        </p:nvSpPr>
        <p:spPr>
          <a:xfrm>
            <a:off x="8670369" y="1275747"/>
            <a:ext cx="3042000" cy="2107511"/>
          </a:xfrm>
          <a:prstGeom prst="irregularSeal1">
            <a:avLst/>
          </a:prstGeom>
          <a:solidFill>
            <a:schemeClr val="accent4">
              <a:lumMod val="60000"/>
              <a:lumOff val="40000"/>
            </a:schemeClr>
          </a:solidFill>
          <a:ln w="28575">
            <a:solidFill>
              <a:schemeClr val="accent2">
                <a:lumMod val="75000"/>
              </a:schemeClr>
            </a:solidFill>
          </a:ln>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lvl="0" indent="0" algn="ctr" defTabSz="844550">
              <a:lnSpc>
                <a:spcPct val="90000"/>
              </a:lnSpc>
              <a:spcBef>
                <a:spcPct val="0"/>
              </a:spcBef>
              <a:spcAft>
                <a:spcPct val="35000"/>
              </a:spcAft>
              <a:buNone/>
            </a:pPr>
            <a:r>
              <a:rPr lang="en-US" altLang="zh-CN" sz="1900" dirty="0">
                <a:solidFill>
                  <a:schemeClr val="tx1"/>
                </a:solidFill>
                <a:latin typeface="Arial" panose="020B0604020202020204" pitchFamily="34" charset="0"/>
                <a:cs typeface="Arial" panose="020B0604020202020204" pitchFamily="34" charset="0"/>
              </a:rPr>
              <a:t>Booming</a:t>
            </a:r>
            <a:r>
              <a:rPr lang="zh-CN" altLang="en-US" sz="1900" dirty="0">
                <a:solidFill>
                  <a:schemeClr val="tx1"/>
                </a:solidFill>
                <a:latin typeface="Arial" panose="020B0604020202020204" pitchFamily="34" charset="0"/>
                <a:cs typeface="Arial" panose="020B0604020202020204" pitchFamily="34" charset="0"/>
              </a:rPr>
              <a:t> </a:t>
            </a:r>
            <a:r>
              <a:rPr lang="en-US" altLang="zh-CN" sz="1900" dirty="0">
                <a:solidFill>
                  <a:schemeClr val="tx1"/>
                </a:solidFill>
                <a:latin typeface="Arial" panose="020B0604020202020204" pitchFamily="34" charset="0"/>
                <a:cs typeface="Arial" panose="020B0604020202020204" pitchFamily="34" charset="0"/>
              </a:rPr>
              <a:t>development</a:t>
            </a:r>
            <a:r>
              <a:rPr lang="zh-CN" altLang="en-US" sz="1900" dirty="0">
                <a:solidFill>
                  <a:schemeClr val="tx1"/>
                </a:solidFill>
                <a:latin typeface="Arial" panose="020B0604020202020204" pitchFamily="34" charset="0"/>
                <a:cs typeface="Arial" panose="020B0604020202020204" pitchFamily="34" charset="0"/>
              </a:rPr>
              <a:t> </a:t>
            </a:r>
            <a:r>
              <a:rPr lang="en-US" altLang="zh-CN" sz="1900" dirty="0">
                <a:solidFill>
                  <a:schemeClr val="tx1"/>
                </a:solidFill>
                <a:latin typeface="Arial" panose="020B0604020202020204" pitchFamily="34" charset="0"/>
                <a:cs typeface="Arial" panose="020B0604020202020204" pitchFamily="34" charset="0"/>
              </a:rPr>
              <a:t>!</a:t>
            </a:r>
            <a:endParaRPr lang="zh-CN" altLang="en-US" sz="1900" kern="1200" dirty="0">
              <a:solidFill>
                <a:schemeClr val="tx1"/>
              </a:solidFill>
              <a:latin typeface="Arial" panose="020B0604020202020204" pitchFamily="34" charset="0"/>
              <a:cs typeface="Arial" panose="020B0604020202020204" pitchFamily="34" charset="0"/>
            </a:endParaRPr>
          </a:p>
        </p:txBody>
      </p:sp>
      <p:grpSp>
        <p:nvGrpSpPr>
          <p:cNvPr id="13" name="Group 15">
            <a:extLst>
              <a:ext uri="{FF2B5EF4-FFF2-40B4-BE49-F238E27FC236}">
                <a16:creationId xmlns:a16="http://schemas.microsoft.com/office/drawing/2014/main" id="{729CDCE8-F4DE-6BA0-7701-E21305B2B6C9}"/>
              </a:ext>
            </a:extLst>
          </p:cNvPr>
          <p:cNvGrpSpPr/>
          <p:nvPr/>
        </p:nvGrpSpPr>
        <p:grpSpPr>
          <a:xfrm>
            <a:off x="8972536" y="398985"/>
            <a:ext cx="3121806" cy="447110"/>
            <a:chOff x="8844309" y="358006"/>
            <a:chExt cx="3121806" cy="447110"/>
          </a:xfrm>
        </p:grpSpPr>
        <p:grpSp>
          <p:nvGrpSpPr>
            <p:cNvPr id="14" name="组合 2">
              <a:extLst>
                <a:ext uri="{FF2B5EF4-FFF2-40B4-BE49-F238E27FC236}">
                  <a16:creationId xmlns:a16="http://schemas.microsoft.com/office/drawing/2014/main" id="{DF967C3A-06FD-5CC1-B180-2F45A6D35BF1}"/>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2F474D6A-0B7A-22B1-7664-3B253C05C221}"/>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0" name="直线连接符 9">
                <a:extLst>
                  <a:ext uri="{FF2B5EF4-FFF2-40B4-BE49-F238E27FC236}">
                    <a16:creationId xmlns:a16="http://schemas.microsoft.com/office/drawing/2014/main" id="{5DD8F7A1-ADDC-320B-4991-03B9C67EF74E}"/>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13F0630F-A2C6-66BE-7708-44945302F0C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1929122028"/>
      </p:ext>
    </p:extLst>
  </p:cSld>
  <p:clrMapOvr>
    <a:masterClrMapping/>
  </p:clrMapOvr>
  <p:transition advTm="25708"/>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KAMPS - Membranes filtration">
            <a:extLst>
              <a:ext uri="{FF2B5EF4-FFF2-40B4-BE49-F238E27FC236}">
                <a16:creationId xmlns:a16="http://schemas.microsoft.com/office/drawing/2014/main" id="{846A7B24-B78B-99E4-E138-B2CFBBA3CE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010" y="2585020"/>
            <a:ext cx="5405376" cy="3099083"/>
          </a:xfrm>
          <a:prstGeom prst="rect">
            <a:avLst/>
          </a:prstGeom>
          <a:noFill/>
          <a:extLst>
            <a:ext uri="{909E8E84-426E-40DD-AFC4-6F175D3DCCD1}">
              <a14:hiddenFill xmlns:a14="http://schemas.microsoft.com/office/drawing/2010/main">
                <a:solidFill>
                  <a:srgbClr val="FFFFFF"/>
                </a:solidFill>
              </a14:hiddenFill>
            </a:ext>
          </a:extLst>
        </p:spPr>
      </p:pic>
      <p:sp>
        <p:nvSpPr>
          <p:cNvPr id="23" name="椭圆形标注 22">
            <a:extLst>
              <a:ext uri="{FF2B5EF4-FFF2-40B4-BE49-F238E27FC236}">
                <a16:creationId xmlns:a16="http://schemas.microsoft.com/office/drawing/2014/main" id="{327E1DA8-18D5-F779-F86A-709295250B05}"/>
              </a:ext>
            </a:extLst>
          </p:cNvPr>
          <p:cNvSpPr/>
          <p:nvPr/>
        </p:nvSpPr>
        <p:spPr>
          <a:xfrm>
            <a:off x="5910218" y="2733581"/>
            <a:ext cx="2679295" cy="2630930"/>
          </a:xfrm>
          <a:prstGeom prst="wedgeEllipseCallout">
            <a:avLst>
              <a:gd name="adj1" fmla="val -114336"/>
              <a:gd name="adj2" fmla="val -8376"/>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295731"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Suez</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err="1">
                <a:solidFill>
                  <a:srgbClr val="323F50"/>
                </a:solidFill>
                <a:latin typeface="Arial" panose="020B0604020202020204" pitchFamily="34" charset="0"/>
                <a:cs typeface="Arial" panose="020B0604020202020204" pitchFamily="34" charset="0"/>
              </a:rPr>
              <a:t>ZeeWeed</a:t>
            </a:r>
            <a:r>
              <a:rPr lang="en-US" altLang="zh-CN" sz="3600" b="1" baseline="30000" dirty="0">
                <a:solidFill>
                  <a:srgbClr val="323F50"/>
                </a:solidFill>
                <a:latin typeface="Arial" panose="020B0604020202020204" pitchFamily="34" charset="0"/>
                <a:cs typeface="Arial" panose="020B0604020202020204" pitchFamily="34" charset="0"/>
              </a:rPr>
              <a: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HF</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membrane</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Source:</a:t>
            </a:r>
            <a:r>
              <a:rPr lang="zh-CN" altLang="en-US" dirty="0"/>
              <a:t> </a:t>
            </a:r>
            <a:r>
              <a:rPr lang="en-US" altLang="zh-CN" dirty="0"/>
              <a:t>brochure</a:t>
            </a:r>
            <a:r>
              <a:rPr lang="zh-CN" altLang="en-US" dirty="0"/>
              <a:t> </a:t>
            </a:r>
            <a:r>
              <a:rPr lang="en-US" altLang="zh-CN" dirty="0"/>
              <a:t>of</a:t>
            </a:r>
            <a:r>
              <a:rPr lang="zh-CN" altLang="en-US" dirty="0"/>
              <a:t> </a:t>
            </a:r>
            <a:r>
              <a:rPr lang="en-US" altLang="zh-CN" dirty="0"/>
              <a:t>Suez</a:t>
            </a:r>
            <a:r>
              <a:rPr lang="zh-CN" altLang="en-US" dirty="0"/>
              <a:t> </a:t>
            </a:r>
            <a:r>
              <a:rPr lang="en-US" altLang="zh-CN" dirty="0" err="1"/>
              <a:t>ZeeWeed</a:t>
            </a:r>
            <a:r>
              <a:rPr lang="zh-CN" altLang="en-US" dirty="0"/>
              <a:t> </a:t>
            </a:r>
            <a:r>
              <a:rPr lang="en-US" altLang="zh-CN" dirty="0"/>
              <a:t>products</a:t>
            </a:r>
            <a:r>
              <a:rPr lang="zh-CN" altLang="en-US" dirty="0"/>
              <a:t> </a:t>
            </a:r>
            <a:r>
              <a:rPr lang="en-US" altLang="zh-CN" dirty="0"/>
              <a:t>(</a:t>
            </a:r>
            <a:r>
              <a:rPr lang="en-US" altLang="zh-CN" dirty="0">
                <a:hlinkClick r:id="rId5"/>
              </a:rPr>
              <a:t>https://www.watertechnologies.com/products/zeeweed-ultrafiltration</a:t>
            </a:r>
            <a:r>
              <a:rPr lang="en-US" altLang="zh-CN" dirty="0"/>
              <a:t>).</a:t>
            </a:r>
            <a:r>
              <a:rPr lang="zh-CN" altLang="en-US" dirty="0"/>
              <a:t>  </a:t>
            </a:r>
            <a:r>
              <a:rPr lang="en-US" altLang="zh-CN" dirty="0"/>
              <a:t>|</a:t>
            </a:r>
            <a:r>
              <a:rPr lang="zh-CN" altLang="en-US" dirty="0"/>
              <a:t>  </a:t>
            </a:r>
            <a:r>
              <a:rPr lang="en-US" altLang="zh-CN" dirty="0"/>
              <a:t>MGD:</a:t>
            </a:r>
            <a:r>
              <a:rPr lang="zh-CN" altLang="en-US" dirty="0"/>
              <a:t> </a:t>
            </a:r>
            <a:r>
              <a:rPr lang="en-US" altLang="zh-CN" dirty="0"/>
              <a:t>million</a:t>
            </a:r>
            <a:r>
              <a:rPr lang="zh-CN" altLang="en-US" dirty="0"/>
              <a:t> </a:t>
            </a:r>
            <a:r>
              <a:rPr lang="en-US" altLang="zh-CN" dirty="0"/>
              <a:t>gallons</a:t>
            </a:r>
            <a:r>
              <a:rPr lang="zh-CN" altLang="en-US" dirty="0"/>
              <a:t> </a:t>
            </a:r>
            <a:r>
              <a:rPr lang="en-US" altLang="zh-CN" dirty="0"/>
              <a:t>per</a:t>
            </a:r>
            <a:r>
              <a:rPr lang="zh-CN" altLang="en-US" dirty="0"/>
              <a:t> </a:t>
            </a:r>
            <a:r>
              <a:rPr lang="en-US" altLang="zh-CN" dirty="0"/>
              <a:t>day.</a:t>
            </a:r>
            <a:r>
              <a:rPr lang="zh-CN" altLang="en-US" dirty="0"/>
              <a:t> </a:t>
            </a:r>
          </a:p>
        </p:txBody>
      </p:sp>
      <p:sp>
        <p:nvSpPr>
          <p:cNvPr id="14" name="文本框 13">
            <a:extLst>
              <a:ext uri="{FF2B5EF4-FFF2-40B4-BE49-F238E27FC236}">
                <a16:creationId xmlns:a16="http://schemas.microsoft.com/office/drawing/2014/main" id="{F0567D24-B8D6-9DF7-43A4-FFC177A92D23}"/>
              </a:ext>
            </a:extLst>
          </p:cNvPr>
          <p:cNvSpPr txBox="1"/>
          <p:nvPr/>
        </p:nvSpPr>
        <p:spPr>
          <a:xfrm>
            <a:off x="590309" y="1238383"/>
            <a:ext cx="6299221" cy="1115883"/>
          </a:xfrm>
          <a:prstGeom prst="rect">
            <a:avLst/>
          </a:prstGeom>
          <a:noFill/>
        </p:spPr>
        <p:txBody>
          <a:bodyPr wrap="square">
            <a:spAutoFit/>
          </a:bodyPr>
          <a:lstStyle/>
          <a:p>
            <a:pPr marL="285750" indent="-285750">
              <a:lnSpc>
                <a:spcPct val="114000"/>
              </a:lnSpc>
              <a:spcBef>
                <a:spcPts val="8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T</a:t>
            </a:r>
            <a:r>
              <a:rPr lang="en" altLang="zh-CN" dirty="0" err="1">
                <a:latin typeface="Arial" panose="020B0604020202020204" pitchFamily="34" charset="0"/>
                <a:cs typeface="Arial" panose="020B0604020202020204" pitchFamily="34" charset="0"/>
              </a:rPr>
              <a:t>otal</a:t>
            </a:r>
            <a:r>
              <a:rPr lang="en" altLang="zh-CN" dirty="0">
                <a:latin typeface="Arial" panose="020B0604020202020204" pitchFamily="34" charset="0"/>
                <a:cs typeface="Arial" panose="020B0604020202020204" pitchFamily="34" charset="0"/>
              </a:rPr>
              <a:t> installed capacity has grown at an </a:t>
            </a:r>
            <a:r>
              <a:rPr lang="en" altLang="zh-CN" b="1" dirty="0">
                <a:latin typeface="Arial" panose="020B0604020202020204" pitchFamily="34" charset="0"/>
                <a:cs typeface="Arial" panose="020B0604020202020204" pitchFamily="34" charset="0"/>
              </a:rPr>
              <a:t>exponential rate</a:t>
            </a:r>
            <a:endParaRPr lang="en" altLang="zh-CN" dirty="0">
              <a:latin typeface="Arial" panose="020B0604020202020204" pitchFamily="34" charset="0"/>
              <a:cs typeface="Arial" panose="020B0604020202020204" pitchFamily="34" charset="0"/>
            </a:endParaRPr>
          </a:p>
          <a:p>
            <a:pPr marL="285750" indent="-285750">
              <a:lnSpc>
                <a:spcPct val="114000"/>
              </a:lnSpc>
              <a:spcBef>
                <a:spcPts val="800"/>
              </a:spcBef>
              <a:buFont typeface="Arial" panose="020B0604020202020204" pitchFamily="34" charset="0"/>
              <a:buChar char="•"/>
            </a:pPr>
            <a:r>
              <a:rPr lang="en-US" altLang="zh-CN" b="1" dirty="0" err="1">
                <a:latin typeface="Arial" panose="020B0604020202020204" pitchFamily="34" charset="0"/>
                <a:cs typeface="Arial" panose="020B0604020202020204" pitchFamily="34" charset="0"/>
              </a:rPr>
              <a:t>ZeeWeed</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500:</a:t>
            </a:r>
            <a:r>
              <a:rPr lang="zh-CN" altLang="en-US" b="1" dirty="0">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1</a:t>
            </a:r>
            <a:r>
              <a:rPr lang="en-US" altLang="zh-CN" b="1" baseline="30000" dirty="0">
                <a:solidFill>
                  <a:schemeClr val="accent2">
                    <a:lumMod val="75000"/>
                  </a:schemeClr>
                </a:solidFill>
                <a:latin typeface="Arial" panose="020B0604020202020204" pitchFamily="34" charset="0"/>
                <a:cs typeface="Arial" panose="020B0604020202020204" pitchFamily="34" charset="0"/>
              </a:rPr>
              <a:t>st</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vertical</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hollow</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fiber</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membrane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the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market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(introduced</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in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1993)</a:t>
            </a:r>
            <a:endParaRPr lang="en" altLang="zh-CN" dirty="0">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id="{1955B0C3-314A-F867-22E8-0834286E1B67}"/>
              </a:ext>
            </a:extLst>
          </p:cNvPr>
          <p:cNvSpPr txBox="1"/>
          <p:nvPr/>
        </p:nvSpPr>
        <p:spPr>
          <a:xfrm>
            <a:off x="353819" y="4798182"/>
            <a:ext cx="3228083" cy="911019"/>
          </a:xfrm>
          <a:prstGeom prst="rect">
            <a:avLst/>
          </a:prstGeom>
          <a:noFill/>
        </p:spPr>
        <p:txBody>
          <a:bodyPr wrap="square">
            <a:spAutoFit/>
          </a:bodyPr>
          <a:lstStyle/>
          <a:p>
            <a:pPr algn="ctr">
              <a:lnSpc>
                <a:spcPct val="114000"/>
              </a:lnSpc>
            </a:pPr>
            <a:r>
              <a:rPr lang="en" altLang="zh-CN" sz="1600" dirty="0" err="1">
                <a:effectLst/>
                <a:latin typeface="Arial" panose="020B0604020202020204" pitchFamily="34" charset="0"/>
                <a:cs typeface="Arial" panose="020B0604020202020204" pitchFamily="34" charset="0"/>
              </a:rPr>
              <a:t>ZeeWeed</a:t>
            </a:r>
            <a:r>
              <a:rPr lang="zh-CN" altLang="en-US" sz="700" dirty="0">
                <a:latin typeface="Arial" panose="020B0604020202020204" pitchFamily="34" charset="0"/>
                <a:cs typeface="Arial" panose="020B0604020202020204" pitchFamily="34" charset="0"/>
              </a:rPr>
              <a:t> </a:t>
            </a:r>
            <a:r>
              <a:rPr lang="en" altLang="zh-CN" sz="700" dirty="0">
                <a:effectLst/>
                <a:latin typeface="Arial" panose="020B0604020202020204" pitchFamily="34" charset="0"/>
                <a:cs typeface="Arial" panose="020B0604020202020204" pitchFamily="34" charset="0"/>
              </a:rPr>
              <a:t> </a:t>
            </a:r>
            <a:r>
              <a:rPr lang="en" altLang="zh-CN" sz="1600" dirty="0">
                <a:effectLst/>
                <a:latin typeface="Arial" panose="020B0604020202020204" pitchFamily="34" charset="0"/>
                <a:cs typeface="Arial" panose="020B0604020202020204" pitchFamily="34" charset="0"/>
              </a:rPr>
              <a:t>500 membrane train </a:t>
            </a:r>
          </a:p>
          <a:p>
            <a:pPr algn="ctr">
              <a:lnSpc>
                <a:spcPct val="114000"/>
              </a:lnSpc>
            </a:pPr>
            <a:r>
              <a:rPr lang="en" altLang="zh-CN" sz="1600" dirty="0">
                <a:effectLst/>
                <a:latin typeface="Arial" panose="020B0604020202020204" pitchFamily="34" charset="0"/>
                <a:cs typeface="Arial" panose="020B0604020202020204" pitchFamily="34" charset="0"/>
              </a:rPr>
              <a:t>with </a:t>
            </a:r>
            <a:r>
              <a:rPr lang="en" altLang="zh-CN" sz="1600" b="1" dirty="0">
                <a:solidFill>
                  <a:schemeClr val="accent2">
                    <a:lumMod val="75000"/>
                  </a:schemeClr>
                </a:solidFill>
                <a:effectLst/>
                <a:latin typeface="Arial" panose="020B0604020202020204" pitchFamily="34" charset="0"/>
                <a:cs typeface="Arial" panose="020B0604020202020204" pitchFamily="34" charset="0"/>
              </a:rPr>
              <a:t>LEAP</a:t>
            </a:r>
            <a:r>
              <a:rPr lang="en-US" altLang="zh-CN" sz="1600" b="1" dirty="0" err="1">
                <a:solidFill>
                  <a:schemeClr val="accent2">
                    <a:lumMod val="75000"/>
                  </a:schemeClr>
                </a:solidFill>
                <a:effectLst/>
                <a:latin typeface="Arial" panose="020B0604020202020204" pitchFamily="34" charset="0"/>
                <a:cs typeface="Arial" panose="020B0604020202020204" pitchFamily="34" charset="0"/>
              </a:rPr>
              <a:t>mbr</a:t>
            </a:r>
            <a:r>
              <a:rPr lang="en-US" altLang="zh-CN" sz="1600" b="1" dirty="0">
                <a:solidFill>
                  <a:schemeClr val="accent2">
                    <a:lumMod val="75000"/>
                  </a:schemeClr>
                </a:solidFill>
                <a:effectLst/>
                <a:latin typeface="Arial" panose="020B0604020202020204" pitchFamily="34" charset="0"/>
                <a:cs typeface="Arial" panose="020B0604020202020204" pitchFamily="34" charset="0"/>
              </a:rPr>
              <a:t>®</a:t>
            </a:r>
            <a:r>
              <a:rPr lang="en" altLang="zh-CN" sz="1600" b="1" dirty="0">
                <a:solidFill>
                  <a:schemeClr val="accent2">
                    <a:lumMod val="75000"/>
                  </a:schemeClr>
                </a:solidFill>
                <a:effectLst/>
                <a:latin typeface="Arial" panose="020B0604020202020204" pitchFamily="34" charset="0"/>
                <a:cs typeface="Arial" panose="020B0604020202020204" pitchFamily="34" charset="0"/>
              </a:rPr>
              <a:t> </a:t>
            </a:r>
          </a:p>
          <a:p>
            <a:pPr algn="ctr">
              <a:lnSpc>
                <a:spcPct val="114000"/>
              </a:lnSpc>
            </a:pPr>
            <a:r>
              <a:rPr lang="en" altLang="zh-CN" sz="1600" dirty="0">
                <a:solidFill>
                  <a:schemeClr val="accent2">
                    <a:lumMod val="75000"/>
                  </a:schemeClr>
                </a:solidFill>
                <a:effectLst/>
                <a:latin typeface="Arial" panose="020B0604020202020204" pitchFamily="34" charset="0"/>
                <a:cs typeface="Arial" panose="020B0604020202020204" pitchFamily="34" charset="0"/>
              </a:rPr>
              <a:t>aeration </a:t>
            </a:r>
            <a:r>
              <a:rPr lang="en-US" altLang="zh-CN" sz="1600" dirty="0">
                <a:solidFill>
                  <a:schemeClr val="accent2">
                    <a:lumMod val="75000"/>
                  </a:schemeClr>
                </a:solidFill>
                <a:latin typeface="Arial" panose="020B0604020202020204" pitchFamily="34" charset="0"/>
                <a:cs typeface="Arial" panose="020B0604020202020204" pitchFamily="34" charset="0"/>
              </a:rPr>
              <a:t>technique</a:t>
            </a:r>
            <a:endParaRPr lang="en" altLang="zh-CN" sz="1600" dirty="0">
              <a:solidFill>
                <a:schemeClr val="accent2">
                  <a:lumMod val="75000"/>
                </a:schemeClr>
              </a:solidFill>
              <a:latin typeface="Arial" panose="020B0604020202020204" pitchFamily="34" charset="0"/>
              <a:cs typeface="Arial" panose="020B0604020202020204" pitchFamily="34" charset="0"/>
            </a:endParaRPr>
          </a:p>
        </p:txBody>
      </p:sp>
      <p:pic>
        <p:nvPicPr>
          <p:cNvPr id="8198" name="Picture 6" descr="Water Connections: Membranes for Any Flow Rate | WaterWorld">
            <a:extLst>
              <a:ext uri="{FF2B5EF4-FFF2-40B4-BE49-F238E27FC236}">
                <a16:creationId xmlns:a16="http://schemas.microsoft.com/office/drawing/2014/main" id="{76D2BD62-43F6-1B54-17B8-401CA88B5230}"/>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8541" b="95018" l="8969" r="89238">
                        <a14:foregroundMark x1="14798" y1="22420" x2="14798" y2="22420"/>
                        <a14:foregroundMark x1="26009" y1="19573" x2="26009" y2="19573"/>
                        <a14:foregroundMark x1="31839" y1="17438" x2="31839" y2="17438"/>
                        <a14:foregroundMark x1="43049" y1="14235" x2="43049" y2="14235"/>
                        <a14:foregroundMark x1="43049" y1="12100" x2="43049" y2="12100"/>
                        <a14:foregroundMark x1="35426" y1="15658" x2="35426" y2="15658"/>
                        <a14:foregroundMark x1="45740" y1="11388" x2="45740" y2="11388"/>
                        <a14:foregroundMark x1="48430" y1="8541" x2="48430" y2="8541"/>
                        <a14:foregroundMark x1="88341" y1="24555" x2="88341" y2="24555"/>
                        <a14:foregroundMark x1="86547" y1="20285" x2="86547" y2="20285"/>
                        <a14:foregroundMark x1="87444" y1="18861" x2="87444" y2="18861"/>
                        <a14:foregroundMark x1="88341" y1="20996" x2="88341" y2="20996"/>
                        <a14:foregroundMark x1="89686" y1="18149" x2="89686" y2="18149"/>
                        <a14:foregroundMark x1="45740" y1="95018" x2="45740" y2="95018"/>
                      </a14:backgroundRemoval>
                    </a14:imgEffect>
                  </a14:imgLayer>
                </a14:imgProps>
              </a:ext>
              <a:ext uri="{28A0092B-C50C-407E-A947-70E740481C1C}">
                <a14:useLocalDpi xmlns:a14="http://schemas.microsoft.com/office/drawing/2010/main" val="0"/>
              </a:ext>
            </a:extLst>
          </a:blip>
          <a:srcRect/>
          <a:stretch>
            <a:fillRect/>
          </a:stretch>
        </p:blipFill>
        <p:spPr bwMode="auto">
          <a:xfrm>
            <a:off x="6277173" y="2778634"/>
            <a:ext cx="1945383" cy="2451357"/>
          </a:xfrm>
          <a:prstGeom prst="rect">
            <a:avLst/>
          </a:prstGeom>
          <a:noFill/>
          <a:extLst>
            <a:ext uri="{909E8E84-426E-40DD-AFC4-6F175D3DCCD1}">
              <a14:hiddenFill xmlns:a14="http://schemas.microsoft.com/office/drawing/2010/main">
                <a:solidFill>
                  <a:srgbClr val="FFFFFF"/>
                </a:solidFill>
              </a14:hiddenFill>
            </a:ext>
          </a:extLst>
        </p:spPr>
      </p:pic>
      <p:sp>
        <p:nvSpPr>
          <p:cNvPr id="24" name="文本框 23">
            <a:extLst>
              <a:ext uri="{FF2B5EF4-FFF2-40B4-BE49-F238E27FC236}">
                <a16:creationId xmlns:a16="http://schemas.microsoft.com/office/drawing/2014/main" id="{96FB3C9A-629C-51BE-AB7C-AD3305FEBAC4}"/>
              </a:ext>
            </a:extLst>
          </p:cNvPr>
          <p:cNvSpPr txBox="1"/>
          <p:nvPr/>
        </p:nvSpPr>
        <p:spPr>
          <a:xfrm>
            <a:off x="5704148" y="5428340"/>
            <a:ext cx="3312394" cy="697499"/>
          </a:xfrm>
          <a:prstGeom prst="rect">
            <a:avLst/>
          </a:prstGeom>
          <a:noFill/>
        </p:spPr>
        <p:txBody>
          <a:bodyPr wrap="square">
            <a:spAutoFit/>
          </a:bodyPr>
          <a:lstStyle/>
          <a:p>
            <a:pPr algn="ctr">
              <a:lnSpc>
                <a:spcPct val="114000"/>
              </a:lnSpc>
            </a:pPr>
            <a:r>
              <a:rPr lang="en" altLang="zh-CN" b="1" dirty="0" err="1">
                <a:solidFill>
                  <a:schemeClr val="accent2">
                    <a:lumMod val="75000"/>
                  </a:schemeClr>
                </a:solidFill>
                <a:effectLst/>
                <a:latin typeface="Arial" panose="020B0604020202020204" pitchFamily="34" charset="0"/>
                <a:cs typeface="Arial" panose="020B0604020202020204" pitchFamily="34" charset="0"/>
              </a:rPr>
              <a:t>ZeeWeed</a:t>
            </a:r>
            <a:r>
              <a:rPr lang="zh-CN" altLang="en-US" sz="800" b="1" dirty="0">
                <a:solidFill>
                  <a:schemeClr val="accent2">
                    <a:lumMod val="75000"/>
                  </a:schemeClr>
                </a:solidFill>
                <a:latin typeface="Arial" panose="020B0604020202020204" pitchFamily="34" charset="0"/>
                <a:cs typeface="Arial" panose="020B0604020202020204" pitchFamily="34" charset="0"/>
              </a:rPr>
              <a:t> </a:t>
            </a:r>
            <a:r>
              <a:rPr lang="en" altLang="zh-CN" sz="800" b="1" dirty="0">
                <a:solidFill>
                  <a:schemeClr val="accent2">
                    <a:lumMod val="75000"/>
                  </a:schemeClr>
                </a:solidFill>
                <a:effectLst/>
                <a:latin typeface="Arial" panose="020B0604020202020204" pitchFamily="34" charset="0"/>
                <a:cs typeface="Arial" panose="020B0604020202020204" pitchFamily="34" charset="0"/>
              </a:rPr>
              <a:t> </a:t>
            </a:r>
            <a:r>
              <a:rPr lang="en" altLang="zh-CN" b="1" dirty="0">
                <a:solidFill>
                  <a:schemeClr val="accent2">
                    <a:lumMod val="75000"/>
                  </a:schemeClr>
                </a:solidFill>
                <a:effectLst/>
                <a:latin typeface="Arial" panose="020B0604020202020204" pitchFamily="34" charset="0"/>
                <a:cs typeface="Arial" panose="020B0604020202020204" pitchFamily="34" charset="0"/>
              </a:rPr>
              <a:t>500</a:t>
            </a:r>
            <a:r>
              <a:rPr lang="en-US" altLang="zh-CN" b="1" dirty="0">
                <a:solidFill>
                  <a:schemeClr val="accent2">
                    <a:lumMod val="75000"/>
                  </a:schemeClr>
                </a:solidFill>
                <a:effectLst/>
                <a:latin typeface="Arial" panose="020B0604020202020204" pitchFamily="34" charset="0"/>
                <a:cs typeface="Arial" panose="020B0604020202020204" pitchFamily="34" charset="0"/>
              </a:rPr>
              <a:t>D</a:t>
            </a:r>
            <a:r>
              <a:rPr lang="zh-CN" altLang="en-US" b="1" dirty="0">
                <a:solidFill>
                  <a:schemeClr val="accent2">
                    <a:lumMod val="75000"/>
                  </a:schemeClr>
                </a:solidFill>
                <a:effectLst/>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Cassette</a:t>
            </a:r>
          </a:p>
          <a:p>
            <a:pPr algn="ctr">
              <a:lnSpc>
                <a:spcPct val="114000"/>
              </a:lnSpc>
            </a:pPr>
            <a:r>
              <a:rPr lang="en-US" altLang="zh-CN" dirty="0">
                <a:latin typeface="Arial" panose="020B0604020202020204" pitchFamily="34" charset="0"/>
                <a:cs typeface="Arial" panose="020B0604020202020204" pitchFamily="34" charset="0"/>
              </a:rPr>
              <a:t>Nominal</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pore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size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0.035</a:t>
            </a:r>
            <a:r>
              <a:rPr lang="zh-CN" altLang="en-US" dirty="0">
                <a:latin typeface="Arial" panose="020B0604020202020204" pitchFamily="34" charset="0"/>
                <a:cs typeface="Arial" panose="020B0604020202020204" pitchFamily="34" charset="0"/>
              </a:rPr>
              <a:t> </a:t>
            </a:r>
            <a:r>
              <a:rPr lang="el-GR" altLang="zh-CN" dirty="0">
                <a:latin typeface="Arial" panose="020B0604020202020204" pitchFamily="34" charset="0"/>
                <a:cs typeface="Arial" panose="020B0604020202020204" pitchFamily="34" charset="0"/>
              </a:rPr>
              <a:t>μ</a:t>
            </a:r>
            <a:r>
              <a:rPr lang="en" altLang="zh-CN" dirty="0">
                <a:latin typeface="Arial" panose="020B0604020202020204" pitchFamily="34" charset="0"/>
                <a:cs typeface="Arial" panose="020B0604020202020204" pitchFamily="34" charset="0"/>
              </a:rPr>
              <a:t>m</a:t>
            </a:r>
            <a:r>
              <a:rPr lang="zh-CN" altLang="en-US" dirty="0">
                <a:latin typeface="Arial" panose="020B0604020202020204" pitchFamily="34" charset="0"/>
                <a:cs typeface="Arial" panose="020B0604020202020204" pitchFamily="34" charset="0"/>
              </a:rPr>
              <a:t> </a:t>
            </a:r>
            <a:endParaRPr lang="en" altLang="zh-CN" dirty="0">
              <a:latin typeface="Arial" panose="020B0604020202020204" pitchFamily="34" charset="0"/>
              <a:cs typeface="Arial" panose="020B0604020202020204" pitchFamily="34" charset="0"/>
            </a:endParaRPr>
          </a:p>
        </p:txBody>
      </p:sp>
      <p:sp>
        <p:nvSpPr>
          <p:cNvPr id="25" name="文本框 24">
            <a:extLst>
              <a:ext uri="{FF2B5EF4-FFF2-40B4-BE49-F238E27FC236}">
                <a16:creationId xmlns:a16="http://schemas.microsoft.com/office/drawing/2014/main" id="{71759F8C-AD65-4F0C-D8DD-793A1B32B401}"/>
              </a:ext>
            </a:extLst>
          </p:cNvPr>
          <p:cNvSpPr txBox="1"/>
          <p:nvPr/>
        </p:nvSpPr>
        <p:spPr>
          <a:xfrm>
            <a:off x="8648998" y="2727509"/>
            <a:ext cx="3204103" cy="2063257"/>
          </a:xfrm>
          <a:prstGeom prst="rect">
            <a:avLst/>
          </a:prstGeom>
          <a:noFill/>
        </p:spPr>
        <p:txBody>
          <a:bodyPr wrap="square">
            <a:spAutoFit/>
          </a:bodyPr>
          <a:lstStyle/>
          <a:p>
            <a:pPr marL="285750" indent="-285750">
              <a:lnSpc>
                <a:spcPct val="114000"/>
              </a:lnSpc>
              <a:spcBef>
                <a:spcPts val="8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Total</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energy</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usage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of</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(aeration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permeation)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less</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than</a:t>
            </a:r>
            <a:r>
              <a:rPr lang="zh-CN" altLang="en-US" dirty="0">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0.06</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kWh/m</a:t>
            </a:r>
            <a:r>
              <a:rPr lang="en-US" altLang="zh-CN" b="1" baseline="30000" dirty="0">
                <a:solidFill>
                  <a:schemeClr val="accent2">
                    <a:lumMod val="75000"/>
                  </a:schemeClr>
                </a:solidFill>
                <a:latin typeface="Arial" panose="020B0604020202020204" pitchFamily="34" charset="0"/>
                <a:cs typeface="Arial" panose="020B0604020202020204" pitchFamily="34" charset="0"/>
              </a:rPr>
              <a:t>3</a:t>
            </a:r>
          </a:p>
          <a:p>
            <a:pPr marL="285750" indent="-285750">
              <a:lnSpc>
                <a:spcPct val="114000"/>
              </a:lnSpc>
              <a:spcBef>
                <a:spcPts val="800"/>
              </a:spcBef>
              <a:buFont typeface="Arial" panose="020B0604020202020204" pitchFamily="34" charset="0"/>
              <a:buChar char="•"/>
            </a:pPr>
            <a:r>
              <a:rPr lang="en-US" altLang="zh-CN" b="1" dirty="0">
                <a:latin typeface="Arial" panose="020B0604020202020204" pitchFamily="34" charset="0"/>
                <a:cs typeface="Arial" panose="020B0604020202020204" pitchFamily="34" charset="0"/>
              </a:rPr>
              <a:t>&gt;</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2300</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MBRs</a:t>
            </a:r>
            <a:r>
              <a:rPr lang="zh-CN" altLang="en-US" b="1"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globally,</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producing</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&gt;</a:t>
            </a:r>
            <a:r>
              <a:rPr lang="en" altLang="zh-CN" dirty="0">
                <a:latin typeface="Arial" panose="020B0604020202020204" pitchFamily="34" charset="0"/>
                <a:cs typeface="Arial" panose="020B0604020202020204" pitchFamily="34" charset="0"/>
              </a:rPr>
              <a:t>7 billion gallon/day of clean water </a:t>
            </a:r>
          </a:p>
        </p:txBody>
      </p:sp>
      <p:grpSp>
        <p:nvGrpSpPr>
          <p:cNvPr id="3" name="Group 15">
            <a:extLst>
              <a:ext uri="{FF2B5EF4-FFF2-40B4-BE49-F238E27FC236}">
                <a16:creationId xmlns:a16="http://schemas.microsoft.com/office/drawing/2014/main" id="{D6E63963-AF7D-E04F-DBFA-846E93C8E338}"/>
              </a:ext>
            </a:extLst>
          </p:cNvPr>
          <p:cNvGrpSpPr/>
          <p:nvPr/>
        </p:nvGrpSpPr>
        <p:grpSpPr>
          <a:xfrm>
            <a:off x="8972536" y="398985"/>
            <a:ext cx="3121806" cy="447110"/>
            <a:chOff x="8844309" y="358006"/>
            <a:chExt cx="3121806" cy="447110"/>
          </a:xfrm>
        </p:grpSpPr>
        <p:grpSp>
          <p:nvGrpSpPr>
            <p:cNvPr id="5" name="组合 2">
              <a:extLst>
                <a:ext uri="{FF2B5EF4-FFF2-40B4-BE49-F238E27FC236}">
                  <a16:creationId xmlns:a16="http://schemas.microsoft.com/office/drawing/2014/main" id="{84C90898-34E4-4A95-745C-3DB0D9AFE81A}"/>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3C1A644F-5D20-DBB2-EF96-2BF314E5377B}"/>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11" name="直线连接符 9">
                <a:extLst>
                  <a:ext uri="{FF2B5EF4-FFF2-40B4-BE49-F238E27FC236}">
                    <a16:creationId xmlns:a16="http://schemas.microsoft.com/office/drawing/2014/main" id="{4921503C-76C0-B969-70E3-E72D58BDFFCE}"/>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 name="Picture 17">
              <a:extLst>
                <a:ext uri="{FF2B5EF4-FFF2-40B4-BE49-F238E27FC236}">
                  <a16:creationId xmlns:a16="http://schemas.microsoft.com/office/drawing/2014/main" id="{0B86D159-57A0-75B1-6FAE-4DEFA7D03F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04219760"/>
      </p:ext>
    </p:extLst>
  </p:cSld>
  <p:clrMapOvr>
    <a:masterClrMapping/>
  </p:clrMapOvr>
  <p:transition advTm="14908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14">
                                            <p:txEl>
                                              <p:pRg st="1" end="1"/>
                                            </p:txEl>
                                          </p:spTgt>
                                        </p:tgtEl>
                                      </p:cBhvr>
                                    </p:animEffect>
                                    <p:animScale>
                                      <p:cBhvr>
                                        <p:cTn id="7" dur="250" autoRev="1" fill="hold"/>
                                        <p:tgtEl>
                                          <p:spTgt spid="14">
                                            <p:txEl>
                                              <p:pRg st="1" end="1"/>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repeatCount="2000" fill="hold" nodeType="clickEffect">
                                  <p:stCondLst>
                                    <p:cond delay="0"/>
                                  </p:stCondLst>
                                  <p:childTnLst>
                                    <p:animEffect transition="out" filter="fade">
                                      <p:cBhvr>
                                        <p:cTn id="11" dur="500" tmFilter="0, 0; .2, .5; .8, .5; 1, 0"/>
                                        <p:tgtEl>
                                          <p:spTgt spid="8198"/>
                                        </p:tgtEl>
                                      </p:cBhvr>
                                    </p:animEffect>
                                    <p:animScale>
                                      <p:cBhvr>
                                        <p:cTn id="12" dur="250" autoRev="1" fill="hold"/>
                                        <p:tgtEl>
                                          <p:spTgt spid="8198"/>
                                        </p:tgtEl>
                                      </p:cBhvr>
                                      <p:by x="105000" y="105000"/>
                                    </p:animScale>
                                  </p:childTnLst>
                                </p:cTn>
                              </p:par>
                              <p:par>
                                <p:cTn id="13" presetID="26" presetClass="emph" presetSubtype="0" repeatCount="2000" fill="hold" grpId="0" nodeType="withEffect">
                                  <p:stCondLst>
                                    <p:cond delay="0"/>
                                  </p:stCondLst>
                                  <p:childTnLst>
                                    <p:animEffect transition="out" filter="fade">
                                      <p:cBhvr>
                                        <p:cTn id="14" dur="500" tmFilter="0, 0; .2, .5; .8, .5; 1, 0"/>
                                        <p:tgtEl>
                                          <p:spTgt spid="24"/>
                                        </p:tgtEl>
                                      </p:cBhvr>
                                    </p:animEffect>
                                    <p:animScale>
                                      <p:cBhvr>
                                        <p:cTn id="15" dur="250" autoRev="1" fill="hold"/>
                                        <p:tgtEl>
                                          <p:spTgt spid="24"/>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nodeType="clickEffect">
                                  <p:stCondLst>
                                    <p:cond delay="0"/>
                                  </p:stCondLst>
                                  <p:childTnLst>
                                    <p:animEffect transition="out" filter="fade">
                                      <p:cBhvr>
                                        <p:cTn id="19" dur="500" tmFilter="0, 0; .2, .5; .8, .5; 1, 0"/>
                                        <p:tgtEl>
                                          <p:spTgt spid="25">
                                            <p:txEl>
                                              <p:pRg st="0" end="0"/>
                                            </p:txEl>
                                          </p:spTgt>
                                        </p:tgtEl>
                                      </p:cBhvr>
                                    </p:animEffect>
                                    <p:animScale>
                                      <p:cBhvr>
                                        <p:cTn id="20" dur="250" autoRev="1" fill="hold"/>
                                        <p:tgtEl>
                                          <p:spTgt spid="25">
                                            <p:txEl>
                                              <p:pRg st="0" end="0"/>
                                            </p:txEl>
                                          </p:spTgt>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500" tmFilter="0, 0; .2, .5; .8, .5; 1, 0"/>
                                        <p:tgtEl>
                                          <p:spTgt spid="25">
                                            <p:txEl>
                                              <p:pRg st="1" end="1"/>
                                            </p:txEl>
                                          </p:spTgt>
                                        </p:tgtEl>
                                      </p:cBhvr>
                                    </p:animEffect>
                                    <p:animScale>
                                      <p:cBhvr>
                                        <p:cTn id="25" dur="250" autoRev="1" fill="hold"/>
                                        <p:tgtEl>
                                          <p:spTgt spid="25">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7542D86-D98B-A527-9645-13248C7258B6}"/>
              </a:ext>
            </a:extLst>
          </p:cNvPr>
          <p:cNvPicPr>
            <a:picLocks noChangeAspect="1"/>
          </p:cNvPicPr>
          <p:nvPr/>
        </p:nvPicPr>
        <p:blipFill>
          <a:blip r:embed="rId4"/>
          <a:stretch>
            <a:fillRect/>
          </a:stretch>
        </p:blipFill>
        <p:spPr>
          <a:xfrm>
            <a:off x="46300" y="1070420"/>
            <a:ext cx="8137003" cy="5264176"/>
          </a:xfrm>
          <a:prstGeom prst="rect">
            <a:avLst/>
          </a:prstGeom>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Source:</a:t>
            </a:r>
            <a:r>
              <a:rPr lang="zh-CN" altLang="en-US" dirty="0"/>
              <a:t> </a:t>
            </a:r>
            <a:r>
              <a:rPr lang="en-US" altLang="zh-CN" dirty="0"/>
              <a:t>brochure</a:t>
            </a:r>
            <a:r>
              <a:rPr lang="zh-CN" altLang="en-US" dirty="0"/>
              <a:t> </a:t>
            </a:r>
            <a:r>
              <a:rPr lang="en-US" altLang="zh-CN" dirty="0"/>
              <a:t>of</a:t>
            </a:r>
            <a:r>
              <a:rPr lang="zh-CN" altLang="en-US" dirty="0"/>
              <a:t> </a:t>
            </a:r>
            <a:r>
              <a:rPr lang="en-US" altLang="zh-CN" dirty="0"/>
              <a:t>Pulsion</a:t>
            </a:r>
            <a:r>
              <a:rPr lang="zh-CN" altLang="en-US" dirty="0"/>
              <a:t> </a:t>
            </a:r>
            <a:r>
              <a:rPr lang="en-US" altLang="zh-CN" dirty="0"/>
              <a:t>MBR</a:t>
            </a:r>
            <a:r>
              <a:rPr lang="zh-CN" altLang="en-US" dirty="0"/>
              <a:t> </a:t>
            </a:r>
            <a:r>
              <a:rPr lang="en-US" altLang="zh-CN" dirty="0"/>
              <a:t>system</a:t>
            </a:r>
            <a:r>
              <a:rPr lang="zh-CN" altLang="en-US" dirty="0"/>
              <a:t> </a:t>
            </a:r>
            <a:r>
              <a:rPr lang="en-US" altLang="zh-CN" dirty="0"/>
              <a:t>(</a:t>
            </a:r>
            <a:r>
              <a:rPr lang="en-US" altLang="zh-CN" dirty="0">
                <a:hlinkClick r:id="rId5"/>
              </a:rPr>
              <a:t>https://www.kochseparation.com/</a:t>
            </a:r>
            <a:r>
              <a:rPr lang="en-US" altLang="zh-CN" dirty="0"/>
              <a:t>).</a:t>
            </a:r>
            <a:endParaRPr lang="zh-CN" altLang="en-US" dirty="0"/>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284156"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Koch</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PURON</a:t>
            </a:r>
            <a:r>
              <a:rPr lang="en-US" altLang="zh-CN" sz="3600" b="1" baseline="30000" dirty="0">
                <a:solidFill>
                  <a:srgbClr val="323F50"/>
                </a:solidFill>
                <a:latin typeface="Arial" panose="020B0604020202020204" pitchFamily="34" charset="0"/>
                <a:cs typeface="Arial" panose="020B0604020202020204" pitchFamily="34" charset="0"/>
              </a:rPr>
              <a: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pulsion</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MBR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system</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6146" name="Picture 2">
            <a:extLst>
              <a:ext uri="{FF2B5EF4-FFF2-40B4-BE49-F238E27FC236}">
                <a16:creationId xmlns:a16="http://schemas.microsoft.com/office/drawing/2014/main" id="{C94C40E3-1E5C-80B2-FF19-1B87B197307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69101"/>
          <a:stretch/>
        </p:blipFill>
        <p:spPr bwMode="auto">
          <a:xfrm>
            <a:off x="9327757" y="1182836"/>
            <a:ext cx="2397397" cy="3840648"/>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8E98D7AB-1A31-C647-997B-2572AFD0318D}"/>
              </a:ext>
            </a:extLst>
          </p:cNvPr>
          <p:cNvSpPr/>
          <p:nvPr/>
        </p:nvSpPr>
        <p:spPr>
          <a:xfrm>
            <a:off x="283747" y="4018948"/>
            <a:ext cx="1892294" cy="599348"/>
          </a:xfrm>
          <a:prstGeom prst="rect">
            <a:avLst/>
          </a:prstGeom>
          <a:noFill/>
          <a:ln w="28575">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右箭头 20">
            <a:extLst>
              <a:ext uri="{FF2B5EF4-FFF2-40B4-BE49-F238E27FC236}">
                <a16:creationId xmlns:a16="http://schemas.microsoft.com/office/drawing/2014/main" id="{9610736B-CA98-2279-93F8-4DBBF7C6B947}"/>
              </a:ext>
            </a:extLst>
          </p:cNvPr>
          <p:cNvSpPr/>
          <p:nvPr/>
        </p:nvSpPr>
        <p:spPr>
          <a:xfrm>
            <a:off x="7704162" y="2756926"/>
            <a:ext cx="1798653" cy="670684"/>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0828C9DC-38C7-63D5-CE63-465A8D101F99}"/>
              </a:ext>
            </a:extLst>
          </p:cNvPr>
          <p:cNvSpPr/>
          <p:nvPr/>
        </p:nvSpPr>
        <p:spPr>
          <a:xfrm>
            <a:off x="319317" y="1590131"/>
            <a:ext cx="1440035" cy="599348"/>
          </a:xfrm>
          <a:prstGeom prst="rect">
            <a:avLst/>
          </a:prstGeom>
          <a:noFill/>
          <a:ln w="28575">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五角星 6">
            <a:extLst>
              <a:ext uri="{FF2B5EF4-FFF2-40B4-BE49-F238E27FC236}">
                <a16:creationId xmlns:a16="http://schemas.microsoft.com/office/drawing/2014/main" id="{4BAC641F-D9E0-83A9-B056-407D598E066E}"/>
              </a:ext>
            </a:extLst>
          </p:cNvPr>
          <p:cNvSpPr/>
          <p:nvPr/>
        </p:nvSpPr>
        <p:spPr>
          <a:xfrm rot="20371552">
            <a:off x="1321396" y="1379898"/>
            <a:ext cx="304816" cy="304816"/>
          </a:xfrm>
          <a:prstGeom prst="star5">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CFE8FD94-942C-A030-1E48-0AC20B91B8B4}"/>
              </a:ext>
            </a:extLst>
          </p:cNvPr>
          <p:cNvSpPr txBox="1"/>
          <p:nvPr/>
        </p:nvSpPr>
        <p:spPr>
          <a:xfrm>
            <a:off x="7704162" y="2332526"/>
            <a:ext cx="1454458" cy="523220"/>
          </a:xfrm>
          <a:prstGeom prst="rect">
            <a:avLst/>
          </a:prstGeom>
          <a:noFill/>
        </p:spPr>
        <p:txBody>
          <a:bodyPr wrap="square">
            <a:spAutoFit/>
          </a:bodyPr>
          <a:lstStyle/>
          <a:p>
            <a:pPr algn="ctr"/>
            <a:r>
              <a:rPr lang="en-US" altLang="zh-CN" sz="1400" dirty="0">
                <a:solidFill>
                  <a:schemeClr val="accent2">
                    <a:lumMod val="75000"/>
                  </a:schemeClr>
                </a:solidFill>
                <a:latin typeface="Arial" panose="020B0604020202020204" pitchFamily="34" charset="0"/>
                <a:cs typeface="Arial" panose="020B0604020202020204" pitchFamily="34" charset="0"/>
              </a:rPr>
              <a:t>Fixed</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only</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at</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the</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bottom</a:t>
            </a:r>
            <a:endParaRPr lang="zh-CN" altLang="en-US" sz="1400" dirty="0">
              <a:solidFill>
                <a:schemeClr val="accent2">
                  <a:lumMod val="75000"/>
                </a:schemeClr>
              </a:solidFill>
            </a:endParaRPr>
          </a:p>
        </p:txBody>
      </p:sp>
      <p:sp>
        <p:nvSpPr>
          <p:cNvPr id="14" name="任意形状 13">
            <a:extLst>
              <a:ext uri="{FF2B5EF4-FFF2-40B4-BE49-F238E27FC236}">
                <a16:creationId xmlns:a16="http://schemas.microsoft.com/office/drawing/2014/main" id="{45C96AEA-8380-0D5B-744F-DCD52509D097}"/>
              </a:ext>
            </a:extLst>
          </p:cNvPr>
          <p:cNvSpPr/>
          <p:nvPr/>
        </p:nvSpPr>
        <p:spPr>
          <a:xfrm>
            <a:off x="283747" y="5328966"/>
            <a:ext cx="1833449" cy="70144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chemeClr val="accent2">
              <a:lumMod val="75000"/>
            </a:schemeClr>
          </a:solidFill>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lvl="0" indent="0" algn="ctr" defTabSz="844550">
              <a:lnSpc>
                <a:spcPct val="90000"/>
              </a:lnSpc>
              <a:spcBef>
                <a:spcPct val="0"/>
              </a:spcBef>
              <a:spcAft>
                <a:spcPct val="35000"/>
              </a:spcAft>
              <a:buNone/>
            </a:pPr>
            <a:r>
              <a:rPr lang="en-US" altLang="zh-CN" sz="1600" kern="1200" dirty="0">
                <a:latin typeface="Arial" panose="020B0604020202020204" pitchFamily="34" charset="0"/>
                <a:cs typeface="Arial" panose="020B0604020202020204" pitchFamily="34" charset="0"/>
              </a:rPr>
              <a:t>Immersed</a:t>
            </a:r>
            <a:r>
              <a:rPr lang="zh-CN" altLang="en-US" sz="1600" kern="1200" dirty="0">
                <a:latin typeface="Arial" panose="020B0604020202020204" pitchFamily="34" charset="0"/>
                <a:cs typeface="Arial" panose="020B0604020202020204" pitchFamily="34" charset="0"/>
              </a:rPr>
              <a:t> </a:t>
            </a:r>
            <a:r>
              <a:rPr lang="en-US" altLang="zh-CN" sz="1600" kern="1200" dirty="0">
                <a:latin typeface="Arial" panose="020B0604020202020204" pitchFamily="34" charset="0"/>
                <a:cs typeface="Arial" panose="020B0604020202020204" pitchFamily="34" charset="0"/>
              </a:rPr>
              <a:t>HF</a:t>
            </a:r>
            <a:r>
              <a:rPr lang="zh-CN" altLang="en-US" sz="1600" kern="1200" dirty="0">
                <a:latin typeface="Arial" panose="020B0604020202020204" pitchFamily="34" charset="0"/>
                <a:cs typeface="Arial" panose="020B0604020202020204" pitchFamily="34" charset="0"/>
              </a:rPr>
              <a:t> </a:t>
            </a:r>
            <a:r>
              <a:rPr lang="en-US" altLang="zh-CN" sz="1600" kern="1200" dirty="0">
                <a:latin typeface="Arial" panose="020B0604020202020204" pitchFamily="34" charset="0"/>
                <a:cs typeface="Arial" panose="020B0604020202020204" pitchFamily="34" charset="0"/>
              </a:rPr>
              <a:t>configuration</a:t>
            </a:r>
            <a:endParaRPr lang="zh-CN" altLang="en-US" sz="1600" kern="1200" dirty="0">
              <a:latin typeface="Arial" panose="020B0604020202020204" pitchFamily="34" charset="0"/>
              <a:cs typeface="Arial" panose="020B0604020202020204" pitchFamily="34" charset="0"/>
            </a:endParaRPr>
          </a:p>
        </p:txBody>
      </p:sp>
      <p:sp>
        <p:nvSpPr>
          <p:cNvPr id="20" name="文本框 19">
            <a:extLst>
              <a:ext uri="{FF2B5EF4-FFF2-40B4-BE49-F238E27FC236}">
                <a16:creationId xmlns:a16="http://schemas.microsoft.com/office/drawing/2014/main" id="{FBCF3E20-D924-3FFC-AC89-41356FFC906B}"/>
              </a:ext>
            </a:extLst>
          </p:cNvPr>
          <p:cNvSpPr txBox="1"/>
          <p:nvPr/>
        </p:nvSpPr>
        <p:spPr>
          <a:xfrm>
            <a:off x="7704162" y="3292780"/>
            <a:ext cx="1454458" cy="523220"/>
          </a:xfrm>
          <a:prstGeom prst="rect">
            <a:avLst/>
          </a:prstGeom>
          <a:noFill/>
        </p:spPr>
        <p:txBody>
          <a:bodyPr wrap="square">
            <a:spAutoFit/>
          </a:bodyPr>
          <a:lstStyle/>
          <a:p>
            <a:pPr algn="ctr"/>
            <a:r>
              <a:rPr lang="en-US" altLang="zh-CN" sz="1400" dirty="0">
                <a:solidFill>
                  <a:schemeClr val="accent2">
                    <a:lumMod val="75000"/>
                  </a:schemeClr>
                </a:solidFill>
                <a:latin typeface="Arial" panose="020B0604020202020204" pitchFamily="34" charset="0"/>
                <a:cs typeface="Arial" panose="020B0604020202020204" pitchFamily="34" charset="0"/>
              </a:rPr>
              <a:t>Centered</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aeration</a:t>
            </a:r>
            <a:r>
              <a:rPr lang="zh-CN" altLang="en-US" sz="1400" dirty="0">
                <a:solidFill>
                  <a:schemeClr val="accent2">
                    <a:lumMod val="75000"/>
                  </a:schemeClr>
                </a:solidFill>
                <a:latin typeface="Arial" panose="020B0604020202020204" pitchFamily="34" charset="0"/>
                <a:cs typeface="Arial" panose="020B0604020202020204" pitchFamily="34" charset="0"/>
              </a:rPr>
              <a:t> </a:t>
            </a:r>
            <a:r>
              <a:rPr lang="en-US" altLang="zh-CN" sz="1400" dirty="0">
                <a:solidFill>
                  <a:schemeClr val="accent2">
                    <a:lumMod val="75000"/>
                  </a:schemeClr>
                </a:solidFill>
                <a:latin typeface="Arial" panose="020B0604020202020204" pitchFamily="34" charset="0"/>
                <a:cs typeface="Arial" panose="020B0604020202020204" pitchFamily="34" charset="0"/>
              </a:rPr>
              <a:t>nozzle</a:t>
            </a:r>
            <a:endParaRPr lang="zh-CN" altLang="en-US" sz="1400" dirty="0">
              <a:solidFill>
                <a:schemeClr val="accent2">
                  <a:lumMod val="75000"/>
                </a:schemeClr>
              </a:solidFill>
            </a:endParaRPr>
          </a:p>
        </p:txBody>
      </p:sp>
      <p:sp>
        <p:nvSpPr>
          <p:cNvPr id="22" name="椭圆 21">
            <a:extLst>
              <a:ext uri="{FF2B5EF4-FFF2-40B4-BE49-F238E27FC236}">
                <a16:creationId xmlns:a16="http://schemas.microsoft.com/office/drawing/2014/main" id="{2323B770-58C3-204F-577D-F204E895DE39}"/>
              </a:ext>
            </a:extLst>
          </p:cNvPr>
          <p:cNvSpPr/>
          <p:nvPr/>
        </p:nvSpPr>
        <p:spPr>
          <a:xfrm>
            <a:off x="11065373" y="3720433"/>
            <a:ext cx="428289" cy="394344"/>
          </a:xfrm>
          <a:prstGeom prst="ellipse">
            <a:avLst/>
          </a:prstGeom>
          <a:noFill/>
          <a:ln w="28575">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3" name="组合 22">
            <a:extLst>
              <a:ext uri="{FF2B5EF4-FFF2-40B4-BE49-F238E27FC236}">
                <a16:creationId xmlns:a16="http://schemas.microsoft.com/office/drawing/2014/main" id="{606CD4B8-124F-629F-8B07-F78234A689EF}"/>
              </a:ext>
            </a:extLst>
          </p:cNvPr>
          <p:cNvGrpSpPr/>
          <p:nvPr/>
        </p:nvGrpSpPr>
        <p:grpSpPr>
          <a:xfrm>
            <a:off x="10808857" y="3249838"/>
            <a:ext cx="987620" cy="576504"/>
            <a:chOff x="8682504" y="2650829"/>
            <a:chExt cx="1395406" cy="727609"/>
          </a:xfrm>
        </p:grpSpPr>
        <p:grpSp>
          <p:nvGrpSpPr>
            <p:cNvPr id="24" name="组合 23">
              <a:extLst>
                <a:ext uri="{FF2B5EF4-FFF2-40B4-BE49-F238E27FC236}">
                  <a16:creationId xmlns:a16="http://schemas.microsoft.com/office/drawing/2014/main" id="{84E60C51-07BB-10FE-2BE6-105BD904B672}"/>
                </a:ext>
              </a:extLst>
            </p:cNvPr>
            <p:cNvGrpSpPr/>
            <p:nvPr/>
          </p:nvGrpSpPr>
          <p:grpSpPr>
            <a:xfrm>
              <a:off x="9399246" y="2650829"/>
              <a:ext cx="678664" cy="722961"/>
              <a:chOff x="9542646" y="1440947"/>
              <a:chExt cx="1392964" cy="1483884"/>
            </a:xfrm>
          </p:grpSpPr>
          <p:sp>
            <p:nvSpPr>
              <p:cNvPr id="45" name="椭圆 44">
                <a:extLst>
                  <a:ext uri="{FF2B5EF4-FFF2-40B4-BE49-F238E27FC236}">
                    <a16:creationId xmlns:a16="http://schemas.microsoft.com/office/drawing/2014/main" id="{11EA3D93-EAF1-3275-47BB-DFE6EFC70B62}"/>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EB267DC4-5B17-9DDC-2E9A-C63B992A72E6}"/>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7" name="椭圆 46">
                <a:extLst>
                  <a:ext uri="{FF2B5EF4-FFF2-40B4-BE49-F238E27FC236}">
                    <a16:creationId xmlns:a16="http://schemas.microsoft.com/office/drawing/2014/main" id="{B00A22BD-EEE6-C30A-3C59-317BD7573788}"/>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D6ECE25E-56BB-26AA-B305-9E0FD51EAF8E}"/>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DEE3F0DE-98E9-2137-50D4-7EDD06D66698}"/>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711355CD-A26B-64BA-A2DD-0E23AE9112B5}"/>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99B8B57B-6C73-CC50-E0E6-39EEC850ACD4}"/>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椭圆 51">
                <a:extLst>
                  <a:ext uri="{FF2B5EF4-FFF2-40B4-BE49-F238E27FC236}">
                    <a16:creationId xmlns:a16="http://schemas.microsoft.com/office/drawing/2014/main" id="{8E5F8A79-24F8-8F33-7F89-AFE39C20183B}"/>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3" name="椭圆 52">
                <a:extLst>
                  <a:ext uri="{FF2B5EF4-FFF2-40B4-BE49-F238E27FC236}">
                    <a16:creationId xmlns:a16="http://schemas.microsoft.com/office/drawing/2014/main" id="{F5D1F778-081F-507A-36D9-A225B9A94B97}"/>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4" name="椭圆 53">
                <a:extLst>
                  <a:ext uri="{FF2B5EF4-FFF2-40B4-BE49-F238E27FC236}">
                    <a16:creationId xmlns:a16="http://schemas.microsoft.com/office/drawing/2014/main" id="{C619CFF4-5C1D-744C-B7DA-6D59FAAF8429}"/>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5" name="椭圆 54">
                <a:extLst>
                  <a:ext uri="{FF2B5EF4-FFF2-40B4-BE49-F238E27FC236}">
                    <a16:creationId xmlns:a16="http://schemas.microsoft.com/office/drawing/2014/main" id="{C1FD334F-9263-C702-031E-DEF54F232678}"/>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6" name="椭圆 55">
                <a:extLst>
                  <a:ext uri="{FF2B5EF4-FFF2-40B4-BE49-F238E27FC236}">
                    <a16:creationId xmlns:a16="http://schemas.microsoft.com/office/drawing/2014/main" id="{9F182CC9-DC4B-6FA2-A86F-755452834314}"/>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7" name="椭圆 56">
                <a:extLst>
                  <a:ext uri="{FF2B5EF4-FFF2-40B4-BE49-F238E27FC236}">
                    <a16:creationId xmlns:a16="http://schemas.microsoft.com/office/drawing/2014/main" id="{DCA31712-2AA6-C6F6-9711-71A56528E888}"/>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8" name="椭圆 57">
                <a:extLst>
                  <a:ext uri="{FF2B5EF4-FFF2-40B4-BE49-F238E27FC236}">
                    <a16:creationId xmlns:a16="http://schemas.microsoft.com/office/drawing/2014/main" id="{4B63C4D8-E2CB-C7A3-E0D1-43759F4454CC}"/>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9" name="椭圆 58">
                <a:extLst>
                  <a:ext uri="{FF2B5EF4-FFF2-40B4-BE49-F238E27FC236}">
                    <a16:creationId xmlns:a16="http://schemas.microsoft.com/office/drawing/2014/main" id="{0B3183B1-3095-996D-61F1-E9D6C489B29D}"/>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0" name="椭圆 59">
                <a:extLst>
                  <a:ext uri="{FF2B5EF4-FFF2-40B4-BE49-F238E27FC236}">
                    <a16:creationId xmlns:a16="http://schemas.microsoft.com/office/drawing/2014/main" id="{AA51D222-3D25-568E-70D3-01CB9122D5A8}"/>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1" name="椭圆 60">
                <a:extLst>
                  <a:ext uri="{FF2B5EF4-FFF2-40B4-BE49-F238E27FC236}">
                    <a16:creationId xmlns:a16="http://schemas.microsoft.com/office/drawing/2014/main" id="{E006FFD0-C3E0-9D02-916E-DE53EE9F467D}"/>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2" name="椭圆 61">
                <a:extLst>
                  <a:ext uri="{FF2B5EF4-FFF2-40B4-BE49-F238E27FC236}">
                    <a16:creationId xmlns:a16="http://schemas.microsoft.com/office/drawing/2014/main" id="{64C6A0E9-626F-3368-9364-8F2D9A713324}"/>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3" name="椭圆 62">
                <a:extLst>
                  <a:ext uri="{FF2B5EF4-FFF2-40B4-BE49-F238E27FC236}">
                    <a16:creationId xmlns:a16="http://schemas.microsoft.com/office/drawing/2014/main" id="{D86A3F4F-8DC6-85E8-09CC-ED6804B5845B}"/>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25" name="组合 24">
              <a:extLst>
                <a:ext uri="{FF2B5EF4-FFF2-40B4-BE49-F238E27FC236}">
                  <a16:creationId xmlns:a16="http://schemas.microsoft.com/office/drawing/2014/main" id="{7D7C967F-7802-03C1-4097-BA9083A69A69}"/>
                </a:ext>
              </a:extLst>
            </p:cNvPr>
            <p:cNvGrpSpPr/>
            <p:nvPr/>
          </p:nvGrpSpPr>
          <p:grpSpPr>
            <a:xfrm>
              <a:off x="8682504" y="2655477"/>
              <a:ext cx="678664" cy="722961"/>
              <a:chOff x="9542646" y="1440947"/>
              <a:chExt cx="1392964" cy="1483884"/>
            </a:xfrm>
          </p:grpSpPr>
          <p:sp>
            <p:nvSpPr>
              <p:cNvPr id="26" name="椭圆 25">
                <a:extLst>
                  <a:ext uri="{FF2B5EF4-FFF2-40B4-BE49-F238E27FC236}">
                    <a16:creationId xmlns:a16="http://schemas.microsoft.com/office/drawing/2014/main" id="{D54FC5DA-318B-AFA6-AAA6-A2A1022C702B}"/>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7" name="椭圆 26">
                <a:extLst>
                  <a:ext uri="{FF2B5EF4-FFF2-40B4-BE49-F238E27FC236}">
                    <a16:creationId xmlns:a16="http://schemas.microsoft.com/office/drawing/2014/main" id="{ABFDCB02-A482-A0D4-B5A6-463F6333BA3E}"/>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8" name="椭圆 27">
                <a:extLst>
                  <a:ext uri="{FF2B5EF4-FFF2-40B4-BE49-F238E27FC236}">
                    <a16:creationId xmlns:a16="http://schemas.microsoft.com/office/drawing/2014/main" id="{2A8767FE-C184-C840-952F-F43B64105A3A}"/>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9" name="椭圆 28">
                <a:extLst>
                  <a:ext uri="{FF2B5EF4-FFF2-40B4-BE49-F238E27FC236}">
                    <a16:creationId xmlns:a16="http://schemas.microsoft.com/office/drawing/2014/main" id="{D275731B-2E5D-06FE-FFF5-B690D340B30B}"/>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椭圆 29">
                <a:extLst>
                  <a:ext uri="{FF2B5EF4-FFF2-40B4-BE49-F238E27FC236}">
                    <a16:creationId xmlns:a16="http://schemas.microsoft.com/office/drawing/2014/main" id="{EDC56D8C-937D-2392-5BDF-48B76BFA65A6}"/>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1" name="椭圆 30">
                <a:extLst>
                  <a:ext uri="{FF2B5EF4-FFF2-40B4-BE49-F238E27FC236}">
                    <a16:creationId xmlns:a16="http://schemas.microsoft.com/office/drawing/2014/main" id="{5F69C81E-C40F-F5D7-D9E6-4A0F8CB1C7E3}"/>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 name="椭圆 31">
                <a:extLst>
                  <a:ext uri="{FF2B5EF4-FFF2-40B4-BE49-F238E27FC236}">
                    <a16:creationId xmlns:a16="http://schemas.microsoft.com/office/drawing/2014/main" id="{8B5FC7C4-91AC-2267-ECB0-796B19A091FB}"/>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8403B2FF-A63F-7E89-9A3F-6DDEE3CBEADD}"/>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A57DFA05-C5E1-04F0-4EFB-38144ABA6FCB}"/>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63DE089F-853C-6D09-429C-0A7558EED525}"/>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D2C5BB63-4579-2FA6-20E8-1788B9C5B460}"/>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D12E169E-445F-3DD9-9C40-90CDDE7C35F4}"/>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CACD2A28-DD51-4873-ADB1-585D882881A0}"/>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59EAD6CB-940A-C16F-9A90-3B355C99ACF6}"/>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F65CF21B-C5EE-F590-7B95-CBF9291144CB}"/>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63DE00CC-A1C4-EF56-AD90-FC6C0E5045B9}"/>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722D2666-3CE2-CCB2-8BED-74B3C36579F0}"/>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15CA7560-2A73-6FC0-1819-26CE08FA1A6A}"/>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ABCF17EC-928B-21FD-44D4-91A057AFA555}"/>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sp>
        <p:nvSpPr>
          <p:cNvPr id="6144" name="文本框 6143">
            <a:extLst>
              <a:ext uri="{FF2B5EF4-FFF2-40B4-BE49-F238E27FC236}">
                <a16:creationId xmlns:a16="http://schemas.microsoft.com/office/drawing/2014/main" id="{CABE25D2-ECDD-1D0B-0125-F43EFB157DB4}"/>
              </a:ext>
            </a:extLst>
          </p:cNvPr>
          <p:cNvSpPr txBox="1"/>
          <p:nvPr/>
        </p:nvSpPr>
        <p:spPr>
          <a:xfrm>
            <a:off x="7494308" y="3936669"/>
            <a:ext cx="1833449" cy="738664"/>
          </a:xfrm>
          <a:prstGeom prst="rect">
            <a:avLst/>
          </a:prstGeom>
          <a:noFill/>
        </p:spPr>
        <p:txBody>
          <a:bodyPr wrap="square">
            <a:spAutoFit/>
          </a:bodyPr>
          <a:lstStyle/>
          <a:p>
            <a:pPr algn="ctr"/>
            <a:r>
              <a:rPr lang="en-US" altLang="zh-CN" sz="1400" b="1" dirty="0">
                <a:solidFill>
                  <a:srgbClr val="C00000"/>
                </a:solidFill>
                <a:latin typeface="Arial" panose="020B0604020202020204" pitchFamily="34" charset="0"/>
                <a:cs typeface="Arial" panose="020B0604020202020204" pitchFamily="34" charset="0"/>
              </a:rPr>
              <a:t>Large</a:t>
            </a:r>
            <a:r>
              <a:rPr lang="zh-CN" altLang="en-US" sz="1400" b="1" dirty="0">
                <a:solidFill>
                  <a:srgbClr val="C00000"/>
                </a:solidFill>
                <a:latin typeface="Arial" panose="020B0604020202020204" pitchFamily="34" charset="0"/>
                <a:cs typeface="Arial" panose="020B0604020202020204" pitchFamily="34" charset="0"/>
              </a:rPr>
              <a:t> </a:t>
            </a:r>
            <a:r>
              <a:rPr lang="en-US" altLang="zh-CN" sz="1400" b="1" dirty="0">
                <a:solidFill>
                  <a:srgbClr val="C00000"/>
                </a:solidFill>
                <a:latin typeface="Arial" panose="020B0604020202020204" pitchFamily="34" charset="0"/>
                <a:cs typeface="Arial" panose="020B0604020202020204" pitchFamily="34" charset="0"/>
              </a:rPr>
              <a:t>bubble</a:t>
            </a:r>
            <a:r>
              <a:rPr lang="zh-CN" altLang="en-US" sz="1400" b="1" dirty="0">
                <a:solidFill>
                  <a:srgbClr val="C00000"/>
                </a:solidFill>
                <a:latin typeface="Arial" panose="020B0604020202020204" pitchFamily="34" charset="0"/>
                <a:cs typeface="Arial" panose="020B0604020202020204" pitchFamily="34" charset="0"/>
              </a:rPr>
              <a:t> </a:t>
            </a:r>
            <a:r>
              <a:rPr lang="en-US" altLang="zh-CN" sz="1400" b="1" dirty="0">
                <a:solidFill>
                  <a:srgbClr val="C00000"/>
                </a:solidFill>
                <a:latin typeface="Arial" panose="020B0604020202020204" pitchFamily="34" charset="0"/>
                <a:cs typeface="Arial" panose="020B0604020202020204" pitchFamily="34" charset="0"/>
              </a:rPr>
              <a:t>through</a:t>
            </a:r>
            <a:r>
              <a:rPr lang="zh-CN" altLang="en-US" sz="1400" b="1" dirty="0">
                <a:solidFill>
                  <a:srgbClr val="C00000"/>
                </a:solidFill>
                <a:latin typeface="Arial" panose="020B0604020202020204" pitchFamily="34" charset="0"/>
                <a:cs typeface="Arial" panose="020B0604020202020204" pitchFamily="34" charset="0"/>
              </a:rPr>
              <a:t> </a:t>
            </a:r>
            <a:endParaRPr lang="en-US" altLang="zh-CN" sz="1400" b="1" dirty="0">
              <a:solidFill>
                <a:srgbClr val="C00000"/>
              </a:solidFill>
              <a:latin typeface="Arial" panose="020B0604020202020204" pitchFamily="34" charset="0"/>
              <a:cs typeface="Arial" panose="020B0604020202020204" pitchFamily="34" charset="0"/>
            </a:endParaRPr>
          </a:p>
          <a:p>
            <a:pPr algn="ctr"/>
            <a:r>
              <a:rPr lang="en-US" altLang="zh-CN" sz="1400" b="1" dirty="0">
                <a:solidFill>
                  <a:srgbClr val="C00000"/>
                </a:solidFill>
                <a:latin typeface="Arial" panose="020B0604020202020204" pitchFamily="34" charset="0"/>
                <a:cs typeface="Arial" panose="020B0604020202020204" pitchFamily="34" charset="0"/>
              </a:rPr>
              <a:t>the</a:t>
            </a:r>
            <a:r>
              <a:rPr lang="zh-CN" altLang="en-US" sz="1400" b="1" dirty="0">
                <a:solidFill>
                  <a:srgbClr val="C00000"/>
                </a:solidFill>
                <a:latin typeface="Arial" panose="020B0604020202020204" pitchFamily="34" charset="0"/>
                <a:cs typeface="Arial" panose="020B0604020202020204" pitchFamily="34" charset="0"/>
              </a:rPr>
              <a:t> </a:t>
            </a:r>
            <a:r>
              <a:rPr lang="en-US" altLang="zh-CN" sz="1400" b="1" dirty="0">
                <a:solidFill>
                  <a:srgbClr val="C00000"/>
                </a:solidFill>
                <a:latin typeface="Arial" panose="020B0604020202020204" pitchFamily="34" charset="0"/>
                <a:cs typeface="Arial" panose="020B0604020202020204" pitchFamily="34" charset="0"/>
              </a:rPr>
              <a:t>buddle</a:t>
            </a:r>
            <a:endParaRPr lang="zh-CN" altLang="en-US" sz="1400" b="1" dirty="0">
              <a:solidFill>
                <a:srgbClr val="C00000"/>
              </a:solidFill>
            </a:endParaRPr>
          </a:p>
        </p:txBody>
      </p:sp>
      <p:pic>
        <p:nvPicPr>
          <p:cNvPr id="7170" name="Picture 2">
            <a:extLst>
              <a:ext uri="{FF2B5EF4-FFF2-40B4-BE49-F238E27FC236}">
                <a16:creationId xmlns:a16="http://schemas.microsoft.com/office/drawing/2014/main" id="{6332A7F0-C0E9-F7C4-2F5B-6AF70F6869E7}"/>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656">
                        <a14:foregroundMark x1="46557" y1="10656" x2="46557" y2="10656"/>
                        <a14:foregroundMark x1="59508" y1="25410" x2="59508" y2="25410"/>
                        <a14:foregroundMark x1="72951" y1="29672" x2="72951" y2="29672"/>
                        <a14:foregroundMark x1="90656" y1="44918" x2="90656" y2="44918"/>
                        <a14:foregroundMark x1="48525" y1="88361" x2="48525" y2="88361"/>
                        <a14:foregroundMark x1="12951" y1="49836" x2="12951" y2="49836"/>
                        <a14:foregroundMark x1="12951" y1="49836" x2="12951" y2="49836"/>
                        <a14:foregroundMark x1="11148" y1="49836" x2="11148" y2="49836"/>
                        <a14:foregroundMark x1="45410" y1="50984" x2="45410" y2="50984"/>
                        <a14:foregroundMark x1="41803" y1="48033" x2="41803" y2="48033"/>
                        <a14:foregroundMark x1="61311" y1="50984" x2="61311" y2="50984"/>
                        <a14:foregroundMark x1="55738" y1="59016" x2="55738" y2="59016"/>
                        <a14:foregroundMark x1="49672" y1="43115" x2="49672" y2="43115"/>
                        <a14:foregroundMark x1="54590" y1="41311" x2="54590" y2="41311"/>
                        <a14:foregroundMark x1="61311" y1="38197" x2="61311" y2="38197"/>
                        <a14:foregroundMark x1="35082" y1="50984" x2="35082" y2="50984"/>
                        <a14:foregroundMark x1="41148" y1="53443" x2="41148" y2="53443"/>
                        <a14:foregroundMark x1="34426" y1="61967" x2="34426" y2="61967"/>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744616" y="5146486"/>
            <a:ext cx="1036301" cy="1036301"/>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15">
            <a:extLst>
              <a:ext uri="{FF2B5EF4-FFF2-40B4-BE49-F238E27FC236}">
                <a16:creationId xmlns:a16="http://schemas.microsoft.com/office/drawing/2014/main" id="{E3431E54-E886-56ED-C786-1B24E1ED2BCE}"/>
              </a:ext>
            </a:extLst>
          </p:cNvPr>
          <p:cNvGrpSpPr/>
          <p:nvPr/>
        </p:nvGrpSpPr>
        <p:grpSpPr>
          <a:xfrm>
            <a:off x="8972536" y="398985"/>
            <a:ext cx="3121806" cy="447110"/>
            <a:chOff x="8844309" y="358006"/>
            <a:chExt cx="3121806" cy="447110"/>
          </a:xfrm>
        </p:grpSpPr>
        <p:grpSp>
          <p:nvGrpSpPr>
            <p:cNvPr id="7168" name="组合 2">
              <a:extLst>
                <a:ext uri="{FF2B5EF4-FFF2-40B4-BE49-F238E27FC236}">
                  <a16:creationId xmlns:a16="http://schemas.microsoft.com/office/drawing/2014/main" id="{B41A9A5F-3998-3217-B599-74C6DEF998CC}"/>
                </a:ext>
              </a:extLst>
            </p:cNvPr>
            <p:cNvGrpSpPr/>
            <p:nvPr/>
          </p:nvGrpSpPr>
          <p:grpSpPr>
            <a:xfrm>
              <a:off x="9715178" y="358006"/>
              <a:ext cx="2250937" cy="447110"/>
              <a:chOff x="9729466" y="157976"/>
              <a:chExt cx="2250937" cy="447110"/>
            </a:xfrm>
          </p:grpSpPr>
          <p:sp>
            <p:nvSpPr>
              <p:cNvPr id="7171" name="TextBox 15">
                <a:extLst>
                  <a:ext uri="{FF2B5EF4-FFF2-40B4-BE49-F238E27FC236}">
                    <a16:creationId xmlns:a16="http://schemas.microsoft.com/office/drawing/2014/main" id="{EEC37721-6D6C-948A-CECC-D238F5B0797C}"/>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7172" name="直线连接符 9">
                <a:extLst>
                  <a:ext uri="{FF2B5EF4-FFF2-40B4-BE49-F238E27FC236}">
                    <a16:creationId xmlns:a16="http://schemas.microsoft.com/office/drawing/2014/main" id="{470A2AED-7D19-02F5-C77E-1F73822FB16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169" name="Picture 17">
              <a:extLst>
                <a:ext uri="{FF2B5EF4-FFF2-40B4-BE49-F238E27FC236}">
                  <a16:creationId xmlns:a16="http://schemas.microsoft.com/office/drawing/2014/main" id="{5D1F639A-DBAE-E2D0-342A-276215273C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1635318"/>
      </p:ext>
    </p:extLst>
  </p:cSld>
  <p:clrMapOvr>
    <a:masterClrMapping/>
  </p:clrMapOvr>
  <p:transition advTm="11230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grpId="0"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mph" presetSubtype="0" repeatCount="2000" fill="hold" grpId="0" nodeType="clickEffect">
                                  <p:stCondLst>
                                    <p:cond delay="0"/>
                                  </p:stCondLst>
                                  <p:childTnLst>
                                    <p:animEffect transition="out" filter="fade">
                                      <p:cBhvr>
                                        <p:cTn id="22" dur="500" tmFilter="0, 0; .2, .5; .8, .5; 1, 0"/>
                                        <p:tgtEl>
                                          <p:spTgt spid="10"/>
                                        </p:tgtEl>
                                      </p:cBhvr>
                                    </p:animEffect>
                                    <p:animScale>
                                      <p:cBhvr>
                                        <p:cTn id="23" dur="250" autoRev="1" fill="hold"/>
                                        <p:tgtEl>
                                          <p:spTgt spid="10"/>
                                        </p:tgtEl>
                                      </p:cBhvr>
                                      <p:by x="105000" y="105000"/>
                                    </p:animScale>
                                  </p:childTnLst>
                                </p:cTn>
                              </p:par>
                              <p:par>
                                <p:cTn id="24" presetID="26" presetClass="emph" presetSubtype="0" repeatCount="2000" fill="hold" grpId="0" nodeType="withEffect">
                                  <p:stCondLst>
                                    <p:cond delay="0"/>
                                  </p:stCondLst>
                                  <p:childTnLst>
                                    <p:animEffect transition="out" filter="fade">
                                      <p:cBhvr>
                                        <p:cTn id="25" dur="500" tmFilter="0, 0; .2, .5; .8, .5; 1, 0"/>
                                        <p:tgtEl>
                                          <p:spTgt spid="21"/>
                                        </p:tgtEl>
                                      </p:cBhvr>
                                    </p:animEffect>
                                    <p:animScale>
                                      <p:cBhvr>
                                        <p:cTn id="26" dur="250" autoRev="1" fill="hold"/>
                                        <p:tgtEl>
                                          <p:spTgt spid="21"/>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repeatCount="2000" fill="hold" grpId="0" nodeType="clickEffect">
                                  <p:stCondLst>
                                    <p:cond delay="0"/>
                                  </p:stCondLst>
                                  <p:childTnLst>
                                    <p:animEffect transition="out" filter="fade">
                                      <p:cBhvr>
                                        <p:cTn id="30" dur="500" tmFilter="0, 0; .2, .5; .8, .5; 1, 0"/>
                                        <p:tgtEl>
                                          <p:spTgt spid="20"/>
                                        </p:tgtEl>
                                      </p:cBhvr>
                                    </p:animEffect>
                                    <p:animScale>
                                      <p:cBhvr>
                                        <p:cTn id="31" dur="250" autoRev="1" fill="hold"/>
                                        <p:tgtEl>
                                          <p:spTgt spid="20"/>
                                        </p:tgtEl>
                                      </p:cBhvr>
                                      <p:by x="105000" y="105000"/>
                                    </p:animScale>
                                  </p:childTnLst>
                                </p:cTn>
                              </p:par>
                              <p:par>
                                <p:cTn id="32" presetID="26" presetClass="emph" presetSubtype="0" repeatCount="2000" fill="hold" grpId="0" nodeType="withEffect">
                                  <p:stCondLst>
                                    <p:cond delay="0"/>
                                  </p:stCondLst>
                                  <p:childTnLst>
                                    <p:animEffect transition="out" filter="fade">
                                      <p:cBhvr>
                                        <p:cTn id="33" dur="500" tmFilter="0, 0; .2, .5; .8, .5; 1, 0"/>
                                        <p:tgtEl>
                                          <p:spTgt spid="6144"/>
                                        </p:tgtEl>
                                      </p:cBhvr>
                                    </p:animEffect>
                                    <p:animScale>
                                      <p:cBhvr>
                                        <p:cTn id="34" dur="250" autoRev="1" fill="hold"/>
                                        <p:tgtEl>
                                          <p:spTgt spid="6144"/>
                                        </p:tgtEl>
                                      </p:cBhvr>
                                      <p:by x="105000" y="105000"/>
                                    </p:animScale>
                                  </p:childTnLst>
                                </p:cTn>
                              </p:par>
                              <p:par>
                                <p:cTn id="35" presetID="26" presetClass="emph" presetSubtype="0" repeatCount="2000" fill="hold" nodeType="withEffect">
                                  <p:stCondLst>
                                    <p:cond delay="0"/>
                                  </p:stCondLst>
                                  <p:childTnLst>
                                    <p:animEffect transition="out" filter="fade">
                                      <p:cBhvr>
                                        <p:cTn id="36" dur="500" tmFilter="0, 0; .2, .5; .8, .5; 1, 0"/>
                                        <p:tgtEl>
                                          <p:spTgt spid="23"/>
                                        </p:tgtEl>
                                      </p:cBhvr>
                                    </p:animEffect>
                                    <p:animScale>
                                      <p:cBhvr>
                                        <p:cTn id="37" dur="250" autoRev="1" fill="hold"/>
                                        <p:tgtEl>
                                          <p:spTgt spid="23"/>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7170"/>
                                        </p:tgtEl>
                                      </p:cBhvr>
                                    </p:animEffect>
                                    <p:animScale>
                                      <p:cBhvr>
                                        <p:cTn id="42" dur="250" autoRev="1" fill="hold"/>
                                        <p:tgtEl>
                                          <p:spTgt spid="71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1" grpId="0" animBg="1"/>
      <p:bldP spid="3" grpId="0" animBg="1"/>
      <p:bldP spid="7" grpId="0" animBg="1"/>
      <p:bldP spid="10" grpId="0"/>
      <p:bldP spid="14" grpId="0" animBg="1"/>
      <p:bldP spid="20" grpId="0"/>
      <p:bldP spid="61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4770245-18F1-FE91-8992-6CB43B00243A}"/>
              </a:ext>
            </a:extLst>
          </p:cNvPr>
          <p:cNvPicPr>
            <a:picLocks noChangeAspect="1"/>
          </p:cNvPicPr>
          <p:nvPr/>
        </p:nvPicPr>
        <p:blipFill>
          <a:blip r:embed="rId4"/>
          <a:stretch>
            <a:fillRect/>
          </a:stretch>
        </p:blipFill>
        <p:spPr>
          <a:xfrm>
            <a:off x="7000135" y="2498002"/>
            <a:ext cx="5200486" cy="2798295"/>
          </a:xfrm>
          <a:prstGeom prst="rect">
            <a:avLst/>
          </a:prstGeom>
        </p:spPr>
      </p:pic>
      <p:pic>
        <p:nvPicPr>
          <p:cNvPr id="30" name="图片 29">
            <a:extLst>
              <a:ext uri="{FF2B5EF4-FFF2-40B4-BE49-F238E27FC236}">
                <a16:creationId xmlns:a16="http://schemas.microsoft.com/office/drawing/2014/main" id="{68B3B219-9CDC-D36D-A094-28B926502F3D}"/>
              </a:ext>
            </a:extLst>
          </p:cNvPr>
          <p:cNvPicPr>
            <a:picLocks noChangeAspect="1"/>
          </p:cNvPicPr>
          <p:nvPr/>
        </p:nvPicPr>
        <p:blipFill>
          <a:blip r:embed="rId5"/>
          <a:stretch>
            <a:fillRect/>
          </a:stretch>
        </p:blipFill>
        <p:spPr>
          <a:xfrm>
            <a:off x="3393881" y="1820894"/>
            <a:ext cx="3124118" cy="3435177"/>
          </a:xfrm>
          <a:prstGeom prst="rect">
            <a:avLst/>
          </a:prstGeom>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Source:</a:t>
            </a:r>
            <a:r>
              <a:rPr lang="zh-CN" altLang="en-US" dirty="0"/>
              <a:t> </a:t>
            </a:r>
            <a:r>
              <a:rPr lang="en-US" altLang="zh-CN" dirty="0"/>
              <a:t>brochure</a:t>
            </a:r>
            <a:r>
              <a:rPr lang="zh-CN" altLang="en-US" dirty="0"/>
              <a:t> </a:t>
            </a:r>
            <a:r>
              <a:rPr lang="en-US" altLang="zh-CN" dirty="0"/>
              <a:t>of</a:t>
            </a:r>
            <a:r>
              <a:rPr lang="zh-CN" altLang="en-US" dirty="0"/>
              <a:t> </a:t>
            </a:r>
            <a:r>
              <a:rPr lang="en-US" altLang="zh-CN" dirty="0"/>
              <a:t>KUBOTA</a:t>
            </a:r>
            <a:r>
              <a:rPr lang="zh-CN" altLang="en-US" dirty="0"/>
              <a:t> </a:t>
            </a:r>
            <a:r>
              <a:rPr lang="en-US" altLang="zh-CN" dirty="0"/>
              <a:t>Submerged</a:t>
            </a:r>
            <a:r>
              <a:rPr lang="zh-CN" altLang="en-US" dirty="0"/>
              <a:t> </a:t>
            </a:r>
            <a:r>
              <a:rPr lang="en-US" altLang="zh-CN" dirty="0"/>
              <a:t>Membrane</a:t>
            </a:r>
            <a:r>
              <a:rPr lang="zh-CN" altLang="en-US" dirty="0"/>
              <a:t> </a:t>
            </a:r>
            <a:r>
              <a:rPr lang="en-US" altLang="zh-CN" dirty="0"/>
              <a:t>Unit</a:t>
            </a:r>
            <a:r>
              <a:rPr lang="zh-CN" altLang="en-US" dirty="0"/>
              <a:t> </a:t>
            </a:r>
            <a:r>
              <a:rPr lang="en-US" altLang="zh-CN" dirty="0"/>
              <a:t>(</a:t>
            </a:r>
            <a:r>
              <a:rPr lang="en-US" altLang="zh-CN" dirty="0">
                <a:hlinkClick r:id="rId6"/>
              </a:rPr>
              <a:t>https://www.kubota.com/products/solutions/lineup/index.html</a:t>
            </a:r>
            <a:r>
              <a:rPr lang="en-US" altLang="zh-CN" dirty="0"/>
              <a:t>).</a:t>
            </a:r>
            <a:r>
              <a:rPr lang="zh-CN" altLang="en-US" dirty="0"/>
              <a:t> </a:t>
            </a:r>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168406" y="361540"/>
            <a:ext cx="8535753"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KUBOTA</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Submerged</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Unit</a:t>
            </a:r>
            <a:r>
              <a:rPr lang="en-US" altLang="zh-CN" sz="3600" b="1" baseline="30000" dirty="0">
                <a:solidFill>
                  <a:srgbClr val="323F50"/>
                </a:solidFill>
                <a:latin typeface="Arial" panose="020B0604020202020204" pitchFamily="34" charset="0"/>
                <a:cs typeface="Arial" panose="020B0604020202020204" pitchFamily="34" charset="0"/>
              </a:rPr>
              <a: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3" name="矩形 12">
            <a:extLst>
              <a:ext uri="{FF2B5EF4-FFF2-40B4-BE49-F238E27FC236}">
                <a16:creationId xmlns:a16="http://schemas.microsoft.com/office/drawing/2014/main" id="{8E98D7AB-1A31-C647-997B-2572AFD0318D}"/>
              </a:ext>
            </a:extLst>
          </p:cNvPr>
          <p:cNvSpPr/>
          <p:nvPr/>
        </p:nvSpPr>
        <p:spPr>
          <a:xfrm>
            <a:off x="5458356" y="4288206"/>
            <a:ext cx="1059643" cy="599348"/>
          </a:xfrm>
          <a:prstGeom prst="rect">
            <a:avLst/>
          </a:prstGeom>
          <a:noFill/>
          <a:ln w="28575">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圆角矩形标注 2">
            <a:extLst>
              <a:ext uri="{FF2B5EF4-FFF2-40B4-BE49-F238E27FC236}">
                <a16:creationId xmlns:a16="http://schemas.microsoft.com/office/drawing/2014/main" id="{8A0213B7-CE7B-DCB2-0BDC-D095B4402504}"/>
              </a:ext>
            </a:extLst>
          </p:cNvPr>
          <p:cNvSpPr/>
          <p:nvPr/>
        </p:nvSpPr>
        <p:spPr>
          <a:xfrm>
            <a:off x="2606715" y="5643923"/>
            <a:ext cx="5073700" cy="716199"/>
          </a:xfrm>
          <a:prstGeom prst="wedgeRoundRectCallout">
            <a:avLst>
              <a:gd name="adj1" fmla="val 56027"/>
              <a:gd name="adj2" fmla="val -48596"/>
              <a:gd name="adj3" fmla="val 16667"/>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kumimoji="1" lang="en-US" altLang="zh-CN" sz="1600" dirty="0">
                <a:solidFill>
                  <a:schemeClr val="tx1"/>
                </a:solidFill>
                <a:latin typeface="Arial" panose="020B0604020202020204" pitchFamily="34" charset="0"/>
                <a:cs typeface="Arial" panose="020B0604020202020204" pitchFamily="34" charset="0"/>
              </a:rPr>
              <a:t>As of December 2019, Kubota has more than </a:t>
            </a:r>
          </a:p>
          <a:p>
            <a:pPr algn="ctr">
              <a:lnSpc>
                <a:spcPct val="120000"/>
              </a:lnSpc>
            </a:pPr>
            <a:r>
              <a:rPr kumimoji="1" lang="en-US" altLang="zh-CN" sz="1600" b="1" dirty="0">
                <a:solidFill>
                  <a:schemeClr val="tx1"/>
                </a:solidFill>
                <a:latin typeface="Arial" panose="020B0604020202020204" pitchFamily="34" charset="0"/>
                <a:cs typeface="Arial" panose="020B0604020202020204" pitchFamily="34" charset="0"/>
              </a:rPr>
              <a:t>6000 MBR installations </a:t>
            </a:r>
            <a:r>
              <a:rPr kumimoji="1" lang="en-US" altLang="zh-CN" sz="1600" dirty="0">
                <a:solidFill>
                  <a:schemeClr val="tx1"/>
                </a:solidFill>
                <a:latin typeface="Arial" panose="020B0604020202020204" pitchFamily="34" charset="0"/>
                <a:cs typeface="Arial" panose="020B0604020202020204" pitchFamily="34" charset="0"/>
              </a:rPr>
              <a:t>all over the world. </a:t>
            </a:r>
          </a:p>
        </p:txBody>
      </p:sp>
      <p:sp>
        <p:nvSpPr>
          <p:cNvPr id="5" name="文本框 4">
            <a:extLst>
              <a:ext uri="{FF2B5EF4-FFF2-40B4-BE49-F238E27FC236}">
                <a16:creationId xmlns:a16="http://schemas.microsoft.com/office/drawing/2014/main" id="{EA427348-F5B8-A7F8-89A0-9B88C5300023}"/>
              </a:ext>
            </a:extLst>
          </p:cNvPr>
          <p:cNvSpPr txBox="1"/>
          <p:nvPr/>
        </p:nvSpPr>
        <p:spPr>
          <a:xfrm>
            <a:off x="3488460" y="5139433"/>
            <a:ext cx="1827490" cy="338554"/>
          </a:xfrm>
          <a:prstGeom prst="rect">
            <a:avLst/>
          </a:prstGeom>
          <a:noFill/>
        </p:spPr>
        <p:txBody>
          <a:bodyPr wrap="square">
            <a:spAutoFit/>
          </a:bodyPr>
          <a:lstStyle/>
          <a:p>
            <a:pPr algn="ctr"/>
            <a:r>
              <a:rPr lang="en-US" altLang="zh-CN" sz="1600" dirty="0">
                <a:solidFill>
                  <a:schemeClr val="accent2">
                    <a:lumMod val="75000"/>
                  </a:schemeClr>
                </a:solidFill>
                <a:latin typeface="Arial" panose="020B0604020202020204" pitchFamily="34" charset="0"/>
                <a:cs typeface="Arial" panose="020B0604020202020204" pitchFamily="34" charset="0"/>
              </a:rPr>
              <a:t>Flat</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sheet</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module</a:t>
            </a:r>
            <a:endParaRPr lang="zh-CN" altLang="en-US" sz="1600" dirty="0">
              <a:solidFill>
                <a:schemeClr val="accent2">
                  <a:lumMod val="75000"/>
                </a:schemeClr>
              </a:solidFill>
              <a:latin typeface="Arial" panose="020B0604020202020204" pitchFamily="34" charset="0"/>
              <a:cs typeface="Arial" panose="020B0604020202020204" pitchFamily="34" charset="0"/>
            </a:endParaRPr>
          </a:p>
        </p:txBody>
      </p:sp>
      <p:sp>
        <p:nvSpPr>
          <p:cNvPr id="7" name="圆角矩形 6">
            <a:extLst>
              <a:ext uri="{FF2B5EF4-FFF2-40B4-BE49-F238E27FC236}">
                <a16:creationId xmlns:a16="http://schemas.microsoft.com/office/drawing/2014/main" id="{DDC49128-158E-4EDB-5634-75B7D8F03810}"/>
              </a:ext>
            </a:extLst>
          </p:cNvPr>
          <p:cNvSpPr/>
          <p:nvPr/>
        </p:nvSpPr>
        <p:spPr>
          <a:xfrm>
            <a:off x="7461210" y="1860728"/>
            <a:ext cx="4278336" cy="506581"/>
          </a:xfrm>
          <a:prstGeom prst="roundRect">
            <a:avLst>
              <a:gd name="adj" fmla="val 19834"/>
            </a:avLst>
          </a:prstGeom>
          <a:solidFill>
            <a:schemeClr val="accent2">
              <a:lumMod val="75000"/>
            </a:schemeClr>
          </a:solidFill>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lvl="0" indent="0" algn="ctr" defTabSz="844550">
              <a:lnSpc>
                <a:spcPct val="90000"/>
              </a:lnSpc>
              <a:spcBef>
                <a:spcPct val="0"/>
              </a:spcBef>
              <a:spcAft>
                <a:spcPct val="35000"/>
              </a:spcAft>
              <a:buNone/>
            </a:pPr>
            <a:r>
              <a:rPr lang="en-US" altLang="zh-CN" kern="1200" dirty="0">
                <a:latin typeface="Arial" panose="020B0604020202020204" pitchFamily="34" charset="0"/>
                <a:cs typeface="Arial" panose="020B0604020202020204" pitchFamily="34" charset="0"/>
              </a:rPr>
              <a:t>Immersed</a:t>
            </a:r>
            <a:r>
              <a:rPr lang="zh-CN" altLang="en-US" kern="1200" dirty="0">
                <a:latin typeface="Arial" panose="020B0604020202020204" pitchFamily="34" charset="0"/>
                <a:cs typeface="Arial" panose="020B0604020202020204" pitchFamily="34" charset="0"/>
              </a:rPr>
              <a:t> </a:t>
            </a:r>
            <a:r>
              <a:rPr lang="en-US" altLang="zh-CN" kern="1200" dirty="0">
                <a:latin typeface="Arial" panose="020B0604020202020204" pitchFamily="34" charset="0"/>
                <a:cs typeface="Arial" panose="020B0604020202020204" pitchFamily="34" charset="0"/>
              </a:rPr>
              <a:t>FS</a:t>
            </a:r>
            <a:r>
              <a:rPr lang="zh-CN" altLang="en-US" kern="1200" dirty="0">
                <a:latin typeface="Arial" panose="020B0604020202020204" pitchFamily="34" charset="0"/>
                <a:cs typeface="Arial" panose="020B0604020202020204" pitchFamily="34" charset="0"/>
              </a:rPr>
              <a:t> </a:t>
            </a:r>
            <a:r>
              <a:rPr lang="en-US" altLang="zh-CN" kern="1200" dirty="0">
                <a:latin typeface="Arial" panose="020B0604020202020204" pitchFamily="34" charset="0"/>
                <a:cs typeface="Arial" panose="020B0604020202020204" pitchFamily="34" charset="0"/>
              </a:rPr>
              <a:t>configuration</a:t>
            </a:r>
            <a:endParaRPr lang="zh-CN" altLang="en-US" kern="1200" dirty="0">
              <a:latin typeface="Arial" panose="020B0604020202020204" pitchFamily="34" charset="0"/>
              <a:cs typeface="Arial" panose="020B0604020202020204" pitchFamily="34" charset="0"/>
            </a:endParaRPr>
          </a:p>
        </p:txBody>
      </p:sp>
      <p:sp>
        <p:nvSpPr>
          <p:cNvPr id="21" name="右箭头 20">
            <a:extLst>
              <a:ext uri="{FF2B5EF4-FFF2-40B4-BE49-F238E27FC236}">
                <a16:creationId xmlns:a16="http://schemas.microsoft.com/office/drawing/2014/main" id="{9610736B-CA98-2279-93F8-4DBBF7C6B947}"/>
              </a:ext>
            </a:extLst>
          </p:cNvPr>
          <p:cNvSpPr/>
          <p:nvPr/>
        </p:nvSpPr>
        <p:spPr>
          <a:xfrm>
            <a:off x="6339094" y="3247920"/>
            <a:ext cx="839947" cy="493720"/>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DF186A98-81E5-BC33-F524-ACA21614326A}"/>
              </a:ext>
            </a:extLst>
          </p:cNvPr>
          <p:cNvSpPr txBox="1"/>
          <p:nvPr/>
        </p:nvSpPr>
        <p:spPr>
          <a:xfrm>
            <a:off x="6716682" y="4923426"/>
            <a:ext cx="1827490" cy="584775"/>
          </a:xfrm>
          <a:prstGeom prst="rect">
            <a:avLst/>
          </a:prstGeom>
          <a:noFill/>
        </p:spPr>
        <p:txBody>
          <a:bodyPr wrap="square">
            <a:spAutoFit/>
          </a:bodyPr>
          <a:lstStyle/>
          <a:p>
            <a:pPr algn="ctr"/>
            <a:r>
              <a:rPr lang="en-US" altLang="zh-CN" sz="1600" dirty="0">
                <a:solidFill>
                  <a:schemeClr val="accent2">
                    <a:lumMod val="75000"/>
                  </a:schemeClr>
                </a:solidFill>
                <a:latin typeface="Arial" panose="020B0604020202020204" pitchFamily="34" charset="0"/>
                <a:cs typeface="Arial" panose="020B0604020202020204" pitchFamily="34" charset="0"/>
              </a:rPr>
              <a:t>Applied</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in</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the</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treatment</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plant</a:t>
            </a:r>
            <a:endParaRPr lang="zh-CN" altLang="en-US" sz="1600" dirty="0">
              <a:solidFill>
                <a:schemeClr val="accent2">
                  <a:lumMod val="75000"/>
                </a:schemeClr>
              </a:solidFill>
              <a:latin typeface="Arial" panose="020B0604020202020204" pitchFamily="34" charset="0"/>
              <a:cs typeface="Arial" panose="020B0604020202020204" pitchFamily="34" charset="0"/>
            </a:endParaRPr>
          </a:p>
        </p:txBody>
      </p:sp>
      <p:grpSp>
        <p:nvGrpSpPr>
          <p:cNvPr id="27" name="组合 26">
            <a:extLst>
              <a:ext uri="{FF2B5EF4-FFF2-40B4-BE49-F238E27FC236}">
                <a16:creationId xmlns:a16="http://schemas.microsoft.com/office/drawing/2014/main" id="{BFCAB77C-D9AA-9D01-7027-D9AEA7B06859}"/>
              </a:ext>
            </a:extLst>
          </p:cNvPr>
          <p:cNvGrpSpPr/>
          <p:nvPr/>
        </p:nvGrpSpPr>
        <p:grpSpPr>
          <a:xfrm>
            <a:off x="653958" y="2084261"/>
            <a:ext cx="2262555" cy="2977322"/>
            <a:chOff x="442722" y="1860851"/>
            <a:chExt cx="2507418" cy="3299540"/>
          </a:xfrm>
        </p:grpSpPr>
        <p:pic>
          <p:nvPicPr>
            <p:cNvPr id="23" name="图片 22">
              <a:extLst>
                <a:ext uri="{FF2B5EF4-FFF2-40B4-BE49-F238E27FC236}">
                  <a16:creationId xmlns:a16="http://schemas.microsoft.com/office/drawing/2014/main" id="{118F4779-66E8-B892-ABAE-4B1DD66BD3F3}"/>
                </a:ext>
              </a:extLst>
            </p:cNvPr>
            <p:cNvPicPr>
              <a:picLocks noChangeAspect="1"/>
            </p:cNvPicPr>
            <p:nvPr/>
          </p:nvPicPr>
          <p:blipFill rotWithShape="1">
            <a:blip r:embed="rId7"/>
            <a:srcRect l="10642"/>
            <a:stretch/>
          </p:blipFill>
          <p:spPr>
            <a:xfrm>
              <a:off x="442722" y="1860851"/>
              <a:ext cx="1921149" cy="3185126"/>
            </a:xfrm>
            <a:prstGeom prst="rect">
              <a:avLst/>
            </a:prstGeom>
          </p:spPr>
        </p:pic>
        <p:pic>
          <p:nvPicPr>
            <p:cNvPr id="25" name="图片 24">
              <a:extLst>
                <a:ext uri="{FF2B5EF4-FFF2-40B4-BE49-F238E27FC236}">
                  <a16:creationId xmlns:a16="http://schemas.microsoft.com/office/drawing/2014/main" id="{476D3F97-CBE3-C6A8-2E7F-CB541553D70B}"/>
                </a:ext>
              </a:extLst>
            </p:cNvPr>
            <p:cNvPicPr>
              <a:picLocks noChangeAspect="1"/>
            </p:cNvPicPr>
            <p:nvPr/>
          </p:nvPicPr>
          <p:blipFill rotWithShape="1">
            <a:blip r:embed="rId8"/>
            <a:srcRect l="7355" t="11554" r="11283" b="12710"/>
            <a:stretch/>
          </p:blipFill>
          <p:spPr>
            <a:xfrm>
              <a:off x="1561146" y="4358850"/>
              <a:ext cx="801541" cy="801541"/>
            </a:xfrm>
            <a:prstGeom prst="ellipse">
              <a:avLst/>
            </a:prstGeom>
          </p:spPr>
        </p:pic>
        <p:sp>
          <p:nvSpPr>
            <p:cNvPr id="26" name="文本框 25">
              <a:extLst>
                <a:ext uri="{FF2B5EF4-FFF2-40B4-BE49-F238E27FC236}">
                  <a16:creationId xmlns:a16="http://schemas.microsoft.com/office/drawing/2014/main" id="{5A43B681-DF21-2B05-F3E0-98D45EFCDF6F}"/>
                </a:ext>
              </a:extLst>
            </p:cNvPr>
            <p:cNvSpPr txBox="1"/>
            <p:nvPr/>
          </p:nvSpPr>
          <p:spPr>
            <a:xfrm>
              <a:off x="1122651" y="4092457"/>
              <a:ext cx="1827489" cy="289923"/>
            </a:xfrm>
            <a:prstGeom prst="rect">
              <a:avLst/>
            </a:prstGeom>
            <a:noFill/>
          </p:spPr>
          <p:txBody>
            <a:bodyPr wrap="square">
              <a:spAutoFit/>
            </a:bodyPr>
            <a:lstStyle/>
            <a:p>
              <a:pPr algn="ctr"/>
              <a:r>
                <a:rPr lang="en-US" altLang="zh-CN" sz="1100" dirty="0">
                  <a:latin typeface="Arial Narrow" panose="020B0604020202020204" pitchFamily="34" charset="0"/>
                  <a:cs typeface="Arial Narrow" panose="020B0604020202020204" pitchFamily="34" charset="0"/>
                </a:rPr>
                <a:t>Micro-structure</a:t>
              </a:r>
              <a:endParaRPr lang="zh-CN" altLang="en-US" sz="1100" dirty="0">
                <a:latin typeface="Arial Narrow" panose="020B0604020202020204" pitchFamily="34" charset="0"/>
                <a:cs typeface="Arial Narrow" panose="020B0604020202020204" pitchFamily="34" charset="0"/>
              </a:endParaRPr>
            </a:p>
          </p:txBody>
        </p:sp>
      </p:grpSp>
      <p:sp>
        <p:nvSpPr>
          <p:cNvPr id="28" name="文本框 27">
            <a:extLst>
              <a:ext uri="{FF2B5EF4-FFF2-40B4-BE49-F238E27FC236}">
                <a16:creationId xmlns:a16="http://schemas.microsoft.com/office/drawing/2014/main" id="{89E6BB03-A8F0-ED6F-4EC1-169FF1CDE1CE}"/>
              </a:ext>
            </a:extLst>
          </p:cNvPr>
          <p:cNvSpPr txBox="1"/>
          <p:nvPr/>
        </p:nvSpPr>
        <p:spPr>
          <a:xfrm>
            <a:off x="780157" y="5091489"/>
            <a:ext cx="1827490" cy="584775"/>
          </a:xfrm>
          <a:prstGeom prst="rect">
            <a:avLst/>
          </a:prstGeom>
          <a:noFill/>
        </p:spPr>
        <p:txBody>
          <a:bodyPr wrap="square">
            <a:spAutoFit/>
          </a:bodyPr>
          <a:lstStyle/>
          <a:p>
            <a:pPr algn="ctr"/>
            <a:r>
              <a:rPr lang="en-US" altLang="zh-CN" sz="1600" dirty="0">
                <a:solidFill>
                  <a:schemeClr val="accent2">
                    <a:lumMod val="75000"/>
                  </a:schemeClr>
                </a:solidFill>
                <a:latin typeface="Arial" panose="020B0604020202020204" pitchFamily="34" charset="0"/>
                <a:cs typeface="Arial" panose="020B0604020202020204" pitchFamily="34" charset="0"/>
              </a:rPr>
              <a:t>Membrane</a:t>
            </a:r>
            <a:r>
              <a:rPr lang="zh-CN" altLang="en-US" sz="1600" dirty="0">
                <a:solidFill>
                  <a:schemeClr val="accent2">
                    <a:lumMod val="75000"/>
                  </a:schemeClr>
                </a:solidFill>
                <a:latin typeface="Arial" panose="020B0604020202020204" pitchFamily="34" charset="0"/>
                <a:cs typeface="Arial" panose="020B0604020202020204" pitchFamily="34" charset="0"/>
              </a:rPr>
              <a:t> </a:t>
            </a:r>
            <a:r>
              <a:rPr lang="en-US" altLang="zh-CN" sz="1600" dirty="0">
                <a:solidFill>
                  <a:schemeClr val="accent2">
                    <a:lumMod val="75000"/>
                  </a:schemeClr>
                </a:solidFill>
                <a:latin typeface="Arial" panose="020B0604020202020204" pitchFamily="34" charset="0"/>
                <a:cs typeface="Arial" panose="020B0604020202020204" pitchFamily="34" charset="0"/>
              </a:rPr>
              <a:t>Cartridge</a:t>
            </a:r>
            <a:endParaRPr lang="zh-CN" altLang="en-US" sz="1600" dirty="0">
              <a:solidFill>
                <a:schemeClr val="accent2">
                  <a:lumMod val="75000"/>
                </a:schemeClr>
              </a:solidFill>
              <a:latin typeface="Arial" panose="020B0604020202020204" pitchFamily="34" charset="0"/>
              <a:cs typeface="Arial" panose="020B0604020202020204" pitchFamily="34" charset="0"/>
            </a:endParaRPr>
          </a:p>
        </p:txBody>
      </p:sp>
      <p:sp>
        <p:nvSpPr>
          <p:cNvPr id="31" name="右箭头 30">
            <a:extLst>
              <a:ext uri="{FF2B5EF4-FFF2-40B4-BE49-F238E27FC236}">
                <a16:creationId xmlns:a16="http://schemas.microsoft.com/office/drawing/2014/main" id="{DCEB2C8F-118B-A13D-98B6-A0C26D67A324}"/>
              </a:ext>
            </a:extLst>
          </p:cNvPr>
          <p:cNvSpPr/>
          <p:nvPr/>
        </p:nvSpPr>
        <p:spPr>
          <a:xfrm>
            <a:off x="2354434" y="3242718"/>
            <a:ext cx="839947" cy="493720"/>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a:extLst>
              <a:ext uri="{FF2B5EF4-FFF2-40B4-BE49-F238E27FC236}">
                <a16:creationId xmlns:a16="http://schemas.microsoft.com/office/drawing/2014/main" id="{885AB980-F70D-E661-4EEE-92F8350F5AA8}"/>
              </a:ext>
            </a:extLst>
          </p:cNvPr>
          <p:cNvSpPr/>
          <p:nvPr/>
        </p:nvSpPr>
        <p:spPr>
          <a:xfrm>
            <a:off x="399903" y="1166657"/>
            <a:ext cx="10086760" cy="723275"/>
          </a:xfrm>
          <a:prstGeom prst="rect">
            <a:avLst/>
          </a:prstGeom>
        </p:spPr>
        <p:txBody>
          <a:bodyPr wrap="square">
            <a:spAutoFit/>
          </a:bodyPr>
          <a:lstStyle/>
          <a:p>
            <a:pPr marL="0"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Employed</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in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the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treatment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of</a:t>
            </a:r>
            <a:r>
              <a:rPr lang="zh-CN" altLang="en-US" dirty="0">
                <a:latin typeface="Arial" panose="020B0604020202020204" pitchFamily="34" charset="0"/>
                <a:cs typeface="Arial" panose="020B0604020202020204" pitchFamily="34" charset="0"/>
              </a:rPr>
              <a:t> </a:t>
            </a:r>
            <a:r>
              <a:rPr lang="en-US" altLang="zh-CN" dirty="0">
                <a:solidFill>
                  <a:schemeClr val="accent2">
                    <a:lumMod val="75000"/>
                  </a:schemeClr>
                </a:solidFill>
                <a:latin typeface="Arial" panose="020B0604020202020204" pitchFamily="34" charset="0"/>
                <a:cs typeface="Arial" panose="020B0604020202020204" pitchFamily="34" charset="0"/>
              </a:rPr>
              <a:t>municipal</a:t>
            </a:r>
            <a:r>
              <a:rPr lang="zh-CN" altLang="en-US" dirty="0">
                <a:solidFill>
                  <a:schemeClr val="accent2">
                    <a:lumMod val="75000"/>
                  </a:schemeClr>
                </a:solidFill>
                <a:latin typeface="Arial" panose="020B0604020202020204" pitchFamily="34" charset="0"/>
                <a:cs typeface="Arial" panose="020B0604020202020204" pitchFamily="34" charset="0"/>
              </a:rPr>
              <a:t> </a:t>
            </a:r>
            <a:r>
              <a:rPr lang="en-US" altLang="zh-CN" dirty="0">
                <a:solidFill>
                  <a:schemeClr val="accent2">
                    <a:lumMod val="75000"/>
                  </a:schemeClr>
                </a:solidFill>
                <a:latin typeface="Arial" panose="020B0604020202020204" pitchFamily="34" charset="0"/>
                <a:cs typeface="Arial" panose="020B0604020202020204" pitchFamily="34" charset="0"/>
              </a:rPr>
              <a:t>and</a:t>
            </a:r>
            <a:r>
              <a:rPr lang="zh-CN" altLang="en-US" dirty="0">
                <a:solidFill>
                  <a:schemeClr val="accent2">
                    <a:lumMod val="75000"/>
                  </a:schemeClr>
                </a:solidFill>
                <a:latin typeface="Arial" panose="020B0604020202020204" pitchFamily="34" charset="0"/>
                <a:cs typeface="Arial" panose="020B0604020202020204" pitchFamily="34" charset="0"/>
              </a:rPr>
              <a:t> </a:t>
            </a:r>
            <a:r>
              <a:rPr lang="en-US" altLang="zh-CN" dirty="0">
                <a:solidFill>
                  <a:schemeClr val="accent2">
                    <a:lumMod val="75000"/>
                  </a:schemeClr>
                </a:solidFill>
                <a:latin typeface="Arial" panose="020B0604020202020204" pitchFamily="34" charset="0"/>
                <a:cs typeface="Arial" panose="020B0604020202020204" pitchFamily="34" charset="0"/>
              </a:rPr>
              <a:t>industrial</a:t>
            </a:r>
            <a:r>
              <a:rPr lang="zh-CN" altLang="en-US" dirty="0">
                <a:solidFill>
                  <a:schemeClr val="accent2">
                    <a:lumMod val="75000"/>
                  </a:schemeClr>
                </a:solidFill>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wastewater</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since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1990s</a:t>
            </a:r>
          </a:p>
          <a:p>
            <a:pPr marL="0" lvl="2" indent="-177800">
              <a:spcBef>
                <a:spcPts val="600"/>
              </a:spcBef>
              <a:buFont typeface="Arial" panose="020B0604020202020204" pitchFamily="34" charset="0"/>
              <a:buChar char="•"/>
            </a:pPr>
            <a:r>
              <a:rPr lang="en-US" altLang="zh-CN" dirty="0">
                <a:solidFill>
                  <a:prstClr val="black"/>
                </a:solidFill>
                <a:latin typeface="Arial" panose="020B0604020202020204" pitchFamily="34" charset="0"/>
                <a:cs typeface="Arial" panose="020B0604020202020204" pitchFamily="34" charset="0"/>
              </a:rPr>
              <a:t>Average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pore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size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0.2</a:t>
            </a:r>
            <a:r>
              <a:rPr lang="zh-CN" altLang="en-US" dirty="0">
                <a:solidFill>
                  <a:prstClr val="black"/>
                </a:solidFill>
                <a:latin typeface="Arial" panose="020B0604020202020204" pitchFamily="34" charset="0"/>
                <a:cs typeface="Arial" panose="020B0604020202020204" pitchFamily="34" charset="0"/>
              </a:rPr>
              <a:t> </a:t>
            </a:r>
            <a:r>
              <a:rPr lang="el-GR" altLang="zh-CN" dirty="0">
                <a:solidFill>
                  <a:prstClr val="black"/>
                </a:solidFill>
                <a:latin typeface="Arial" panose="020B0604020202020204" pitchFamily="34" charset="0"/>
                <a:cs typeface="Arial" panose="020B0604020202020204" pitchFamily="34" charset="0"/>
              </a:rPr>
              <a:t>μ</a:t>
            </a:r>
            <a:r>
              <a:rPr lang="en" altLang="zh-CN" dirty="0">
                <a:solidFill>
                  <a:prstClr val="black"/>
                </a:solidFill>
                <a:latin typeface="Arial" panose="020B0604020202020204" pitchFamily="34" charset="0"/>
                <a:cs typeface="Arial" panose="020B0604020202020204" pitchFamily="34" charset="0"/>
              </a:rPr>
              <a:t>m</a:t>
            </a:r>
            <a:endParaRPr lang="en-US" altLang="zh-CN" dirty="0">
              <a:solidFill>
                <a:prstClr val="black"/>
              </a:solidFill>
              <a:latin typeface="Arial" panose="020B0604020202020204" pitchFamily="34" charset="0"/>
              <a:cs typeface="Arial" panose="020B0604020202020204" pitchFamily="34" charset="0"/>
            </a:endParaRPr>
          </a:p>
        </p:txBody>
      </p:sp>
      <p:sp>
        <p:nvSpPr>
          <p:cNvPr id="33" name="矩形 32">
            <a:extLst>
              <a:ext uri="{FF2B5EF4-FFF2-40B4-BE49-F238E27FC236}">
                <a16:creationId xmlns:a16="http://schemas.microsoft.com/office/drawing/2014/main" id="{A3A29A1D-44C1-E16D-7DA9-F087D05704B9}"/>
              </a:ext>
            </a:extLst>
          </p:cNvPr>
          <p:cNvSpPr/>
          <p:nvPr/>
        </p:nvSpPr>
        <p:spPr>
          <a:xfrm>
            <a:off x="7014723" y="4392048"/>
            <a:ext cx="1267706" cy="493720"/>
          </a:xfrm>
          <a:prstGeom prst="rect">
            <a:avLst/>
          </a:prstGeom>
          <a:noFill/>
          <a:ln w="28575">
            <a:solidFill>
              <a:srgbClr val="C0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4" name="组合 33">
            <a:extLst>
              <a:ext uri="{FF2B5EF4-FFF2-40B4-BE49-F238E27FC236}">
                <a16:creationId xmlns:a16="http://schemas.microsoft.com/office/drawing/2014/main" id="{61C60950-2D51-4DFB-2735-9D4CF1241880}"/>
              </a:ext>
            </a:extLst>
          </p:cNvPr>
          <p:cNvGrpSpPr/>
          <p:nvPr/>
        </p:nvGrpSpPr>
        <p:grpSpPr>
          <a:xfrm rot="535590">
            <a:off x="8680623" y="3871651"/>
            <a:ext cx="987620" cy="576504"/>
            <a:chOff x="8682504" y="2650829"/>
            <a:chExt cx="1395406" cy="727609"/>
          </a:xfrm>
        </p:grpSpPr>
        <p:grpSp>
          <p:nvGrpSpPr>
            <p:cNvPr id="35" name="组合 34">
              <a:extLst>
                <a:ext uri="{FF2B5EF4-FFF2-40B4-BE49-F238E27FC236}">
                  <a16:creationId xmlns:a16="http://schemas.microsoft.com/office/drawing/2014/main" id="{BED1FD58-480C-0510-4C9A-BB04D7FC19A0}"/>
                </a:ext>
              </a:extLst>
            </p:cNvPr>
            <p:cNvGrpSpPr/>
            <p:nvPr/>
          </p:nvGrpSpPr>
          <p:grpSpPr>
            <a:xfrm>
              <a:off x="9399246" y="2650829"/>
              <a:ext cx="678664" cy="722961"/>
              <a:chOff x="9542646" y="1440947"/>
              <a:chExt cx="1392964" cy="1483884"/>
            </a:xfrm>
          </p:grpSpPr>
          <p:sp>
            <p:nvSpPr>
              <p:cNvPr id="56" name="椭圆 55">
                <a:extLst>
                  <a:ext uri="{FF2B5EF4-FFF2-40B4-BE49-F238E27FC236}">
                    <a16:creationId xmlns:a16="http://schemas.microsoft.com/office/drawing/2014/main" id="{0EB3FA10-59E9-7655-BE42-A0426DF55A1A}"/>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7" name="椭圆 56">
                <a:extLst>
                  <a:ext uri="{FF2B5EF4-FFF2-40B4-BE49-F238E27FC236}">
                    <a16:creationId xmlns:a16="http://schemas.microsoft.com/office/drawing/2014/main" id="{02D64AEA-6122-C5E2-7433-216AADFF3B01}"/>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8" name="椭圆 57">
                <a:extLst>
                  <a:ext uri="{FF2B5EF4-FFF2-40B4-BE49-F238E27FC236}">
                    <a16:creationId xmlns:a16="http://schemas.microsoft.com/office/drawing/2014/main" id="{818A2F3A-F7FA-5CD0-FBE4-2B657758267F}"/>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9" name="椭圆 58">
                <a:extLst>
                  <a:ext uri="{FF2B5EF4-FFF2-40B4-BE49-F238E27FC236}">
                    <a16:creationId xmlns:a16="http://schemas.microsoft.com/office/drawing/2014/main" id="{52020D34-7293-8EF2-6EE7-5CBE1E273660}"/>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0" name="椭圆 59">
                <a:extLst>
                  <a:ext uri="{FF2B5EF4-FFF2-40B4-BE49-F238E27FC236}">
                    <a16:creationId xmlns:a16="http://schemas.microsoft.com/office/drawing/2014/main" id="{ABE8A71B-B876-0ACB-C083-7BA3B2DE62B6}"/>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1" name="椭圆 60">
                <a:extLst>
                  <a:ext uri="{FF2B5EF4-FFF2-40B4-BE49-F238E27FC236}">
                    <a16:creationId xmlns:a16="http://schemas.microsoft.com/office/drawing/2014/main" id="{65DA3AF7-44EA-B5C7-8F93-5E247DB19F7C}"/>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2" name="椭圆 61">
                <a:extLst>
                  <a:ext uri="{FF2B5EF4-FFF2-40B4-BE49-F238E27FC236}">
                    <a16:creationId xmlns:a16="http://schemas.microsoft.com/office/drawing/2014/main" id="{126A561E-C1C7-E314-1602-BF8F63C3EAA4}"/>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3" name="椭圆 62">
                <a:extLst>
                  <a:ext uri="{FF2B5EF4-FFF2-40B4-BE49-F238E27FC236}">
                    <a16:creationId xmlns:a16="http://schemas.microsoft.com/office/drawing/2014/main" id="{30C4AEBA-7F8D-E5DE-DBD4-BFB2CCA23A7B}"/>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16" name="椭圆 9215">
                <a:extLst>
                  <a:ext uri="{FF2B5EF4-FFF2-40B4-BE49-F238E27FC236}">
                    <a16:creationId xmlns:a16="http://schemas.microsoft.com/office/drawing/2014/main" id="{597C5AD5-45BD-C07C-B403-1822B48BE0E1}"/>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17" name="椭圆 9216">
                <a:extLst>
                  <a:ext uri="{FF2B5EF4-FFF2-40B4-BE49-F238E27FC236}">
                    <a16:creationId xmlns:a16="http://schemas.microsoft.com/office/drawing/2014/main" id="{6DB157A5-A4A1-574B-FC7B-8E675F0DB037}"/>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19" name="椭圆 9218">
                <a:extLst>
                  <a:ext uri="{FF2B5EF4-FFF2-40B4-BE49-F238E27FC236}">
                    <a16:creationId xmlns:a16="http://schemas.microsoft.com/office/drawing/2014/main" id="{F270E13F-4C3E-99ED-6F61-87511F3570B3}"/>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0" name="椭圆 9219">
                <a:extLst>
                  <a:ext uri="{FF2B5EF4-FFF2-40B4-BE49-F238E27FC236}">
                    <a16:creationId xmlns:a16="http://schemas.microsoft.com/office/drawing/2014/main" id="{1222E873-1F44-863E-3F4E-9898CCD50C04}"/>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1" name="椭圆 9220">
                <a:extLst>
                  <a:ext uri="{FF2B5EF4-FFF2-40B4-BE49-F238E27FC236}">
                    <a16:creationId xmlns:a16="http://schemas.microsoft.com/office/drawing/2014/main" id="{A8E6BC04-4779-8394-1C64-D4146A236682}"/>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2" name="椭圆 9221">
                <a:extLst>
                  <a:ext uri="{FF2B5EF4-FFF2-40B4-BE49-F238E27FC236}">
                    <a16:creationId xmlns:a16="http://schemas.microsoft.com/office/drawing/2014/main" id="{14511452-0B42-CACF-28E9-B06BA8184658}"/>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3" name="椭圆 9222">
                <a:extLst>
                  <a:ext uri="{FF2B5EF4-FFF2-40B4-BE49-F238E27FC236}">
                    <a16:creationId xmlns:a16="http://schemas.microsoft.com/office/drawing/2014/main" id="{5BCCD50E-58AD-432C-DCEE-83EE22D3BC54}"/>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4" name="椭圆 9223">
                <a:extLst>
                  <a:ext uri="{FF2B5EF4-FFF2-40B4-BE49-F238E27FC236}">
                    <a16:creationId xmlns:a16="http://schemas.microsoft.com/office/drawing/2014/main" id="{E15ECD3D-554C-756D-B101-4AAD979F2770}"/>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5" name="椭圆 9224">
                <a:extLst>
                  <a:ext uri="{FF2B5EF4-FFF2-40B4-BE49-F238E27FC236}">
                    <a16:creationId xmlns:a16="http://schemas.microsoft.com/office/drawing/2014/main" id="{D79BB767-F14D-2640-D29B-F2CCE97DE3BD}"/>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6" name="椭圆 9225">
                <a:extLst>
                  <a:ext uri="{FF2B5EF4-FFF2-40B4-BE49-F238E27FC236}">
                    <a16:creationId xmlns:a16="http://schemas.microsoft.com/office/drawing/2014/main" id="{82251078-7540-AEDE-6854-2482DC7A5699}"/>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227" name="椭圆 9226">
                <a:extLst>
                  <a:ext uri="{FF2B5EF4-FFF2-40B4-BE49-F238E27FC236}">
                    <a16:creationId xmlns:a16="http://schemas.microsoft.com/office/drawing/2014/main" id="{A1C37993-D76E-217D-F1F3-32B21BD188E3}"/>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36" name="组合 35">
              <a:extLst>
                <a:ext uri="{FF2B5EF4-FFF2-40B4-BE49-F238E27FC236}">
                  <a16:creationId xmlns:a16="http://schemas.microsoft.com/office/drawing/2014/main" id="{9782FCCE-F383-F164-C3B4-322B5B339DF2}"/>
                </a:ext>
              </a:extLst>
            </p:cNvPr>
            <p:cNvGrpSpPr/>
            <p:nvPr/>
          </p:nvGrpSpPr>
          <p:grpSpPr>
            <a:xfrm>
              <a:off x="8682504" y="2655477"/>
              <a:ext cx="678664" cy="722961"/>
              <a:chOff x="9542646" y="1440947"/>
              <a:chExt cx="1392964" cy="1483884"/>
            </a:xfrm>
          </p:grpSpPr>
          <p:sp>
            <p:nvSpPr>
              <p:cNvPr id="37" name="椭圆 36">
                <a:extLst>
                  <a:ext uri="{FF2B5EF4-FFF2-40B4-BE49-F238E27FC236}">
                    <a16:creationId xmlns:a16="http://schemas.microsoft.com/office/drawing/2014/main" id="{8FD1A6FF-AF76-C421-55AA-8B873301D97C}"/>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1E40CDD6-E868-EB95-7477-3D0151399A7A}"/>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528ADA1E-BFBC-681D-6773-57B9D8E3979D}"/>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4E9743F6-677F-AC47-D154-B0FC0F1C47EE}"/>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3F3FDCD7-99F3-6A5E-CD3A-FFC0010F813E}"/>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C191F512-0612-7B19-CFB7-E47CA874CC0E}"/>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2BCB5EE3-FE2A-2421-61BD-5E160765A314}"/>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DB78224C-7F45-0BF8-8933-B3CC99297E1A}"/>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5" name="椭圆 44">
                <a:extLst>
                  <a:ext uri="{FF2B5EF4-FFF2-40B4-BE49-F238E27FC236}">
                    <a16:creationId xmlns:a16="http://schemas.microsoft.com/office/drawing/2014/main" id="{5F76980C-CAEF-E2BC-BD00-43E3364BDA40}"/>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8B9C2434-E88F-BED3-151E-36603098638F}"/>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7" name="椭圆 46">
                <a:extLst>
                  <a:ext uri="{FF2B5EF4-FFF2-40B4-BE49-F238E27FC236}">
                    <a16:creationId xmlns:a16="http://schemas.microsoft.com/office/drawing/2014/main" id="{8F728925-0DC9-2906-590F-AF58A1282D64}"/>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AB5434B3-D3CF-2198-EC21-5EDDC1EC9C90}"/>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D528B49B-7378-467C-F99B-F42D19CE9B8C}"/>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3E7CA8A9-8656-A3B5-6C36-00CF314AC6BC}"/>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89C705F8-211F-82DF-992B-187C4F650063}"/>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椭圆 51">
                <a:extLst>
                  <a:ext uri="{FF2B5EF4-FFF2-40B4-BE49-F238E27FC236}">
                    <a16:creationId xmlns:a16="http://schemas.microsoft.com/office/drawing/2014/main" id="{272C798B-9489-741C-B277-93945C0F148E}"/>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3" name="椭圆 52">
                <a:extLst>
                  <a:ext uri="{FF2B5EF4-FFF2-40B4-BE49-F238E27FC236}">
                    <a16:creationId xmlns:a16="http://schemas.microsoft.com/office/drawing/2014/main" id="{1A9ACFE4-CAFD-2824-FCCA-59E50B8E4775}"/>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4" name="椭圆 53">
                <a:extLst>
                  <a:ext uri="{FF2B5EF4-FFF2-40B4-BE49-F238E27FC236}">
                    <a16:creationId xmlns:a16="http://schemas.microsoft.com/office/drawing/2014/main" id="{DA55EC6B-9265-EC2D-8051-B51DA503289E}"/>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5" name="椭圆 54">
                <a:extLst>
                  <a:ext uri="{FF2B5EF4-FFF2-40B4-BE49-F238E27FC236}">
                    <a16:creationId xmlns:a16="http://schemas.microsoft.com/office/drawing/2014/main" id="{6B8B3A11-E950-4A44-1770-8EFCBE5C0D7F}"/>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grpSp>
        <p:nvGrpSpPr>
          <p:cNvPr id="10" name="Group 15">
            <a:extLst>
              <a:ext uri="{FF2B5EF4-FFF2-40B4-BE49-F238E27FC236}">
                <a16:creationId xmlns:a16="http://schemas.microsoft.com/office/drawing/2014/main" id="{B816031C-E43D-20C4-612B-F4B0C4A389C3}"/>
              </a:ext>
            </a:extLst>
          </p:cNvPr>
          <p:cNvGrpSpPr/>
          <p:nvPr/>
        </p:nvGrpSpPr>
        <p:grpSpPr>
          <a:xfrm>
            <a:off x="8972536" y="398985"/>
            <a:ext cx="3121806" cy="447110"/>
            <a:chOff x="8844309" y="358006"/>
            <a:chExt cx="3121806" cy="447110"/>
          </a:xfrm>
        </p:grpSpPr>
        <p:grpSp>
          <p:nvGrpSpPr>
            <p:cNvPr id="20" name="组合 2">
              <a:extLst>
                <a:ext uri="{FF2B5EF4-FFF2-40B4-BE49-F238E27FC236}">
                  <a16:creationId xmlns:a16="http://schemas.microsoft.com/office/drawing/2014/main" id="{31A25C77-DC42-57D9-FD8B-B114E6620F52}"/>
                </a:ext>
              </a:extLst>
            </p:cNvPr>
            <p:cNvGrpSpPr/>
            <p:nvPr/>
          </p:nvGrpSpPr>
          <p:grpSpPr>
            <a:xfrm>
              <a:off x="9715178" y="358006"/>
              <a:ext cx="2250937" cy="447110"/>
              <a:chOff x="9729466" y="157976"/>
              <a:chExt cx="2250937" cy="447110"/>
            </a:xfrm>
          </p:grpSpPr>
          <p:sp>
            <p:nvSpPr>
              <p:cNvPr id="24" name="TextBox 15">
                <a:extLst>
                  <a:ext uri="{FF2B5EF4-FFF2-40B4-BE49-F238E27FC236}">
                    <a16:creationId xmlns:a16="http://schemas.microsoft.com/office/drawing/2014/main" id="{4315CEBB-5D26-0600-2130-5A36EA1D38F4}"/>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9" name="直线连接符 9">
                <a:extLst>
                  <a:ext uri="{FF2B5EF4-FFF2-40B4-BE49-F238E27FC236}">
                    <a16:creationId xmlns:a16="http://schemas.microsoft.com/office/drawing/2014/main" id="{E9D601A8-34E3-27BF-4B07-62BB029E66F2}"/>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2" name="Picture 17">
              <a:extLst>
                <a:ext uri="{FF2B5EF4-FFF2-40B4-BE49-F238E27FC236}">
                  <a16:creationId xmlns:a16="http://schemas.microsoft.com/office/drawing/2014/main" id="{5B90396A-B8DE-40B1-DFB6-9B416F656B1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040571953"/>
      </p:ext>
    </p:extLst>
  </p:cSld>
  <p:clrMapOvr>
    <a:masterClrMapping/>
  </p:clrMapOvr>
  <p:transition advTm="7072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3"/>
                                        </p:tgtEl>
                                      </p:cBhvr>
                                    </p:animEffect>
                                    <p:animScale>
                                      <p:cBhvr>
                                        <p:cTn id="7" dur="250" autoRev="1" fill="hold"/>
                                        <p:tgtEl>
                                          <p:spTgt spid="33"/>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11"/>
                                        </p:tgtEl>
                                      </p:cBhvr>
                                    </p:animEffect>
                                    <p:animScale>
                                      <p:cBhvr>
                                        <p:cTn id="10" dur="250" autoRev="1" fill="hold"/>
                                        <p:tgtEl>
                                          <p:spTgt spid="11"/>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repeatCount="2000" fill="hold" grpId="0" nodeType="click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repeatCount="2000" fill="hold" grpId="0" nodeType="clickEffect">
                                  <p:stCondLst>
                                    <p:cond delay="0"/>
                                  </p:stCondLst>
                                  <p:childTnLst>
                                    <p:animEffect transition="out" filter="fade">
                                      <p:cBhvr>
                                        <p:cTn id="19" dur="500" tmFilter="0, 0; .2, .5; .8, .5; 1, 0"/>
                                        <p:tgtEl>
                                          <p:spTgt spid="13"/>
                                        </p:tgtEl>
                                      </p:cBhvr>
                                    </p:animEffect>
                                    <p:animScale>
                                      <p:cBhvr>
                                        <p:cTn id="20" dur="250" autoRev="1" fill="hold"/>
                                        <p:tgtEl>
                                          <p:spTgt spid="13"/>
                                        </p:tgtEl>
                                      </p:cBhvr>
                                      <p:by x="105000" y="105000"/>
                                    </p:animScale>
                                  </p:childTnLst>
                                </p:cTn>
                              </p:par>
                              <p:par>
                                <p:cTn id="21" presetID="26" presetClass="emph" presetSubtype="0" repeatCount="2000" fill="hold" grpId="0" nodeType="withEffect">
                                  <p:stCondLst>
                                    <p:cond delay="0"/>
                                  </p:stCondLst>
                                  <p:childTnLst>
                                    <p:animEffect transition="out" filter="fade">
                                      <p:cBhvr>
                                        <p:cTn id="22" dur="500" tmFilter="0, 0; .2, .5; .8, .5; 1, 0"/>
                                        <p:tgtEl>
                                          <p:spTgt spid="5"/>
                                        </p:tgtEl>
                                      </p:cBhvr>
                                    </p:animEffect>
                                    <p:animScale>
                                      <p:cBhvr>
                                        <p:cTn id="23" dur="250" autoRev="1" fill="hold"/>
                                        <p:tgtEl>
                                          <p:spTgt spid="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32">
                                            <p:txEl>
                                              <p:pRg st="1" end="1"/>
                                            </p:txEl>
                                          </p:spTgt>
                                        </p:tgtEl>
                                      </p:cBhvr>
                                    </p:animEffect>
                                    <p:animScale>
                                      <p:cBhvr>
                                        <p:cTn id="28" dur="250" autoRev="1" fill="hold"/>
                                        <p:tgtEl>
                                          <p:spTgt spid="32">
                                            <p:txEl>
                                              <p:pRg st="1" end="1"/>
                                            </p:txEl>
                                          </p:spTgt>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8" presetClass="emph" presetSubtype="0" fill="hold" grpId="0" nodeType="clickEffect">
                                  <p:stCondLst>
                                    <p:cond delay="0"/>
                                  </p:stCondLst>
                                  <p:iterate type="lt">
                                    <p:tmPct val="4000"/>
                                  </p:iterate>
                                  <p:childTnLst>
                                    <p:set>
                                      <p:cBhvr override="childStyle">
                                        <p:cTn id="32" dur="500" fill="hold"/>
                                        <p:tgtEl>
                                          <p:spTgt spid="3"/>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animBg="1"/>
      <p:bldP spid="5" grpId="0"/>
      <p:bldP spid="7"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B19462F-D5CF-D545-9B9D-55895B990872}"/>
              </a:ext>
            </a:extLst>
          </p:cNvPr>
          <p:cNvPicPr>
            <a:picLocks noChangeAspect="1"/>
          </p:cNvPicPr>
          <p:nvPr/>
        </p:nvPicPr>
        <p:blipFill rotWithShape="1">
          <a:blip r:embed="rId4"/>
          <a:srcRect r="21831" b="13021"/>
          <a:stretch/>
        </p:blipFill>
        <p:spPr>
          <a:xfrm>
            <a:off x="5798478" y="2577552"/>
            <a:ext cx="6111683" cy="2018095"/>
          </a:xfrm>
          <a:prstGeom prst="rect">
            <a:avLst/>
          </a:prstGeom>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Source:</a:t>
            </a:r>
            <a:r>
              <a:rPr lang="zh-CN" altLang="en-US" dirty="0"/>
              <a:t> </a:t>
            </a:r>
            <a:r>
              <a:rPr lang="en-US" altLang="zh-CN" dirty="0"/>
              <a:t>brochure</a:t>
            </a:r>
            <a:r>
              <a:rPr lang="zh-CN" altLang="en-US" dirty="0"/>
              <a:t> </a:t>
            </a:r>
            <a:r>
              <a:rPr lang="en-US" altLang="zh-CN" dirty="0"/>
              <a:t>of</a:t>
            </a:r>
            <a:r>
              <a:rPr lang="zh-CN" altLang="en-US" dirty="0"/>
              <a:t> </a:t>
            </a:r>
            <a:r>
              <a:rPr lang="en-US" altLang="zh-CN" dirty="0"/>
              <a:t>Toray</a:t>
            </a:r>
            <a:r>
              <a:rPr lang="zh-CN" altLang="en-US" dirty="0"/>
              <a:t> </a:t>
            </a:r>
            <a:r>
              <a:rPr lang="en-US" altLang="zh-CN" dirty="0"/>
              <a:t>MBR</a:t>
            </a:r>
            <a:r>
              <a:rPr lang="zh-CN" altLang="en-US" dirty="0"/>
              <a:t> </a:t>
            </a:r>
            <a:r>
              <a:rPr lang="en-US" altLang="zh-CN" dirty="0"/>
              <a:t>flat-sheet</a:t>
            </a:r>
            <a:r>
              <a:rPr lang="zh-CN" altLang="en-US" dirty="0"/>
              <a:t> </a:t>
            </a:r>
            <a:r>
              <a:rPr lang="en-US" altLang="zh-CN" dirty="0"/>
              <a:t>products</a:t>
            </a:r>
            <a:r>
              <a:rPr lang="zh-CN" altLang="en-US" dirty="0"/>
              <a:t> </a:t>
            </a:r>
            <a:r>
              <a:rPr lang="en-US" altLang="zh-CN" dirty="0"/>
              <a:t>(</a:t>
            </a:r>
            <a:r>
              <a:rPr lang="en-US" altLang="zh-CN" dirty="0">
                <a:hlinkClick r:id="rId5"/>
              </a:rPr>
              <a:t>http://www.toraywater.com/</a:t>
            </a:r>
            <a:r>
              <a:rPr lang="en-US" altLang="zh-CN" dirty="0"/>
              <a:t>).</a:t>
            </a:r>
            <a:r>
              <a:rPr lang="zh-CN" altLang="en-US" dirty="0"/>
              <a:t>  </a:t>
            </a:r>
            <a:r>
              <a:rPr lang="en-US" altLang="zh-CN" dirty="0"/>
              <a:t>|</a:t>
            </a:r>
            <a:r>
              <a:rPr lang="zh-CN" altLang="en-US" dirty="0"/>
              <a:t>  </a:t>
            </a:r>
            <a:r>
              <a:rPr lang="en-US" altLang="zh-CN" dirty="0"/>
              <a:t>PET:</a:t>
            </a:r>
            <a:r>
              <a:rPr lang="zh-CN" altLang="en-US" dirty="0"/>
              <a:t> </a:t>
            </a:r>
            <a:r>
              <a:rPr lang="en-US" altLang="zh-CN" dirty="0"/>
              <a:t>polyethylene</a:t>
            </a:r>
            <a:r>
              <a:rPr lang="zh-CN" altLang="en-US" dirty="0"/>
              <a:t> </a:t>
            </a:r>
            <a:r>
              <a:rPr lang="en-US" altLang="zh-CN" dirty="0"/>
              <a:t>terephthalate.</a:t>
            </a:r>
            <a:endParaRPr lang="zh-CN" altLang="en-US" dirty="0"/>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295731"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Toray</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MEMBRAY</a:t>
            </a:r>
            <a:r>
              <a:rPr lang="en-US" altLang="zh-CN" sz="3600" b="1" baseline="30000" dirty="0">
                <a:solidFill>
                  <a:srgbClr val="323F50"/>
                </a:solidFill>
                <a:latin typeface="Arial" panose="020B0604020202020204" pitchFamily="34" charset="0"/>
                <a:cs typeface="Arial" panose="020B0604020202020204" pitchFamily="34" charset="0"/>
              </a:rPr>
              <a: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product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圆角矩形 6">
            <a:extLst>
              <a:ext uri="{FF2B5EF4-FFF2-40B4-BE49-F238E27FC236}">
                <a16:creationId xmlns:a16="http://schemas.microsoft.com/office/drawing/2014/main" id="{692E26BD-81E1-F782-6127-BB4F3BC96FEE}"/>
              </a:ext>
            </a:extLst>
          </p:cNvPr>
          <p:cNvSpPr/>
          <p:nvPr/>
        </p:nvSpPr>
        <p:spPr>
          <a:xfrm>
            <a:off x="7567447" y="1797043"/>
            <a:ext cx="4224649" cy="506581"/>
          </a:xfrm>
          <a:prstGeom prst="roundRect">
            <a:avLst>
              <a:gd name="adj" fmla="val 19834"/>
            </a:avLst>
          </a:prstGeom>
          <a:solidFill>
            <a:schemeClr val="accent2">
              <a:lumMod val="75000"/>
            </a:schemeClr>
          </a:solidFill>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lvl="0" indent="0" algn="ctr" defTabSz="844550">
              <a:lnSpc>
                <a:spcPct val="90000"/>
              </a:lnSpc>
              <a:spcBef>
                <a:spcPct val="0"/>
              </a:spcBef>
              <a:spcAft>
                <a:spcPct val="35000"/>
              </a:spcAft>
              <a:buNone/>
            </a:pPr>
            <a:r>
              <a:rPr lang="en-US" altLang="zh-CN" kern="1200" dirty="0">
                <a:latin typeface="Arial" panose="020B0604020202020204" pitchFamily="34" charset="0"/>
                <a:cs typeface="Arial" panose="020B0604020202020204" pitchFamily="34" charset="0"/>
              </a:rPr>
              <a:t>Immersed</a:t>
            </a:r>
            <a:r>
              <a:rPr lang="zh-CN" altLang="en-US" kern="1200" dirty="0">
                <a:latin typeface="Arial" panose="020B0604020202020204" pitchFamily="34" charset="0"/>
                <a:cs typeface="Arial" panose="020B0604020202020204" pitchFamily="34" charset="0"/>
              </a:rPr>
              <a:t> </a:t>
            </a:r>
            <a:r>
              <a:rPr lang="en-US" altLang="zh-CN" kern="1200" dirty="0">
                <a:latin typeface="Arial" panose="020B0604020202020204" pitchFamily="34" charset="0"/>
                <a:cs typeface="Arial" panose="020B0604020202020204" pitchFamily="34" charset="0"/>
              </a:rPr>
              <a:t>FS</a:t>
            </a:r>
            <a:r>
              <a:rPr lang="zh-CN" altLang="en-US" kern="1200" dirty="0">
                <a:latin typeface="Arial" panose="020B0604020202020204" pitchFamily="34" charset="0"/>
                <a:cs typeface="Arial" panose="020B0604020202020204" pitchFamily="34" charset="0"/>
              </a:rPr>
              <a:t> </a:t>
            </a:r>
            <a:r>
              <a:rPr lang="en-US" altLang="zh-CN" kern="1200" dirty="0">
                <a:latin typeface="Arial" panose="020B0604020202020204" pitchFamily="34" charset="0"/>
                <a:cs typeface="Arial" panose="020B0604020202020204" pitchFamily="34" charset="0"/>
              </a:rPr>
              <a:t>configuration</a:t>
            </a:r>
            <a:endParaRPr lang="zh-CN" altLang="en-US" kern="1200" dirty="0">
              <a:latin typeface="Arial" panose="020B0604020202020204" pitchFamily="34" charset="0"/>
              <a:cs typeface="Arial" panose="020B0604020202020204" pitchFamily="34" charset="0"/>
            </a:endParaRPr>
          </a:p>
        </p:txBody>
      </p:sp>
      <p:sp>
        <p:nvSpPr>
          <p:cNvPr id="10" name="矩形 9">
            <a:extLst>
              <a:ext uri="{FF2B5EF4-FFF2-40B4-BE49-F238E27FC236}">
                <a16:creationId xmlns:a16="http://schemas.microsoft.com/office/drawing/2014/main" id="{2A8A0DA3-1F95-1178-DF24-5191EEA46337}"/>
              </a:ext>
            </a:extLst>
          </p:cNvPr>
          <p:cNvSpPr/>
          <p:nvPr/>
        </p:nvSpPr>
        <p:spPr>
          <a:xfrm>
            <a:off x="399902" y="1212957"/>
            <a:ext cx="9682943" cy="1077218"/>
          </a:xfrm>
          <a:prstGeom prst="rect">
            <a:avLst/>
          </a:prstGeom>
        </p:spPr>
        <p:txBody>
          <a:bodyPr wrap="square">
            <a:spAutoFit/>
          </a:bodyPr>
          <a:lstStyle/>
          <a:p>
            <a:pPr marL="0" lvl="2" indent="-177800">
              <a:spcBef>
                <a:spcPts val="600"/>
              </a:spcBef>
              <a:buFont typeface="Arial" panose="020B0604020202020204" pitchFamily="34" charset="0"/>
              <a:buChar char="•"/>
            </a:pPr>
            <a:r>
              <a:rPr lang="en-US" altLang="zh-CN" b="1" dirty="0">
                <a:latin typeface="Arial" panose="020B0604020202020204" pitchFamily="34" charset="0"/>
                <a:cs typeface="Arial" panose="020B0604020202020204" pitchFamily="34" charset="0"/>
              </a:rPr>
              <a:t>PVDF</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flat-sheet</a:t>
            </a:r>
            <a:r>
              <a:rPr lang="zh-CN" altLang="en-US" b="1"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membrane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polyethylene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terephthalate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en-US" altLang="zh-CN" b="1" dirty="0">
                <a:latin typeface="Arial" panose="020B0604020202020204" pitchFamily="34" charset="0"/>
                <a:cs typeface="Arial" panose="020B0604020202020204" pitchFamily="34" charset="0"/>
              </a:rPr>
              <a:t>PET)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non-woven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support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layer</a:t>
            </a:r>
          </a:p>
          <a:p>
            <a:pPr marL="0" lvl="2" indent="-177800">
              <a:spcBef>
                <a:spcPts val="600"/>
              </a:spcBef>
              <a:buFont typeface="Arial" panose="020B0604020202020204" pitchFamily="34" charset="0"/>
              <a:buChar char="•"/>
            </a:pPr>
            <a:r>
              <a:rPr lang="en-US" altLang="zh-CN" dirty="0">
                <a:solidFill>
                  <a:prstClr val="black"/>
                </a:solidFill>
                <a:latin typeface="Arial" panose="020B0604020202020204" pitchFamily="34" charset="0"/>
                <a:cs typeface="Arial" panose="020B0604020202020204" pitchFamily="34" charset="0"/>
              </a:rPr>
              <a:t>Nominal</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pore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size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0.08</a:t>
            </a:r>
            <a:r>
              <a:rPr lang="zh-CN" altLang="en-US" dirty="0">
                <a:solidFill>
                  <a:prstClr val="black"/>
                </a:solidFill>
                <a:latin typeface="Arial" panose="020B0604020202020204" pitchFamily="34" charset="0"/>
                <a:cs typeface="Arial" panose="020B0604020202020204" pitchFamily="34" charset="0"/>
              </a:rPr>
              <a:t> </a:t>
            </a:r>
            <a:r>
              <a:rPr lang="el-GR" altLang="zh-CN" dirty="0">
                <a:solidFill>
                  <a:prstClr val="black"/>
                </a:solidFill>
                <a:latin typeface="Arial" panose="020B0604020202020204" pitchFamily="34" charset="0"/>
                <a:cs typeface="Arial" panose="020B0604020202020204" pitchFamily="34" charset="0"/>
              </a:rPr>
              <a:t>μ</a:t>
            </a:r>
            <a:r>
              <a:rPr lang="en" altLang="zh-CN" dirty="0">
                <a:solidFill>
                  <a:prstClr val="black"/>
                </a:solidFill>
                <a:latin typeface="Arial" panose="020B0604020202020204" pitchFamily="34" charset="0"/>
                <a:cs typeface="Arial" panose="020B0604020202020204" pitchFamily="34" charset="0"/>
              </a:rPr>
              <a:t>m</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sheet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area</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0.7</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1.4</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m</a:t>
            </a:r>
            <a:r>
              <a:rPr lang="en-US" altLang="zh-CN" baseline="30000" dirty="0">
                <a:solidFill>
                  <a:prstClr val="black"/>
                </a:solidFill>
                <a:latin typeface="Arial" panose="020B0604020202020204" pitchFamily="34" charset="0"/>
                <a:cs typeface="Arial" panose="020B0604020202020204" pitchFamily="34" charset="0"/>
              </a:rPr>
              <a:t>2</a:t>
            </a:r>
          </a:p>
          <a:p>
            <a:pPr marL="0" lvl="2" indent="-177800">
              <a:spcBef>
                <a:spcPts val="600"/>
              </a:spcBef>
              <a:buFont typeface="Arial" panose="020B0604020202020204" pitchFamily="34" charset="0"/>
              <a:buChar char="•"/>
            </a:pPr>
            <a:r>
              <a:rPr lang="en-US" altLang="zh-CN" b="1" dirty="0">
                <a:solidFill>
                  <a:schemeClr val="accent2">
                    <a:lumMod val="75000"/>
                  </a:schemeClr>
                </a:solidFill>
                <a:latin typeface="Arial" panose="020B0604020202020204" pitchFamily="34" charset="0"/>
                <a:cs typeface="Arial" panose="020B0604020202020204" pitchFamily="34" charset="0"/>
              </a:rPr>
              <a:t>NHP</a:t>
            </a:r>
            <a:r>
              <a:rPr lang="zh-CN" altLang="en-US" b="1" dirty="0">
                <a:solidFill>
                  <a:schemeClr val="accent2">
                    <a:lumMod val="75000"/>
                  </a:schemeClr>
                </a:solidFill>
                <a:latin typeface="Arial" panose="020B0604020202020204" pitchFamily="34" charset="0"/>
                <a:cs typeface="Arial" panose="020B0604020202020204" pitchFamily="34" charset="0"/>
              </a:rPr>
              <a:t> </a:t>
            </a:r>
            <a:r>
              <a:rPr lang="en-US" altLang="zh-CN" b="1" dirty="0">
                <a:solidFill>
                  <a:schemeClr val="accent2">
                    <a:lumMod val="75000"/>
                  </a:schemeClr>
                </a:solidFill>
                <a:latin typeface="Arial" panose="020B0604020202020204" pitchFamily="34" charset="0"/>
                <a:cs typeface="Arial" panose="020B0604020202020204" pitchFamily="34" charset="0"/>
              </a:rPr>
              <a:t>series</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similar</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packing</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density</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as</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HF</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module</a:t>
            </a:r>
          </a:p>
        </p:txBody>
      </p:sp>
      <p:pic>
        <p:nvPicPr>
          <p:cNvPr id="14" name="图片 13">
            <a:extLst>
              <a:ext uri="{FF2B5EF4-FFF2-40B4-BE49-F238E27FC236}">
                <a16:creationId xmlns:a16="http://schemas.microsoft.com/office/drawing/2014/main" id="{670EDC97-45C9-C6A2-27D7-89DD76384139}"/>
              </a:ext>
            </a:extLst>
          </p:cNvPr>
          <p:cNvPicPr>
            <a:picLocks noChangeAspect="1"/>
          </p:cNvPicPr>
          <p:nvPr/>
        </p:nvPicPr>
        <p:blipFill>
          <a:blip r:embed="rId6"/>
          <a:stretch>
            <a:fillRect/>
          </a:stretch>
        </p:blipFill>
        <p:spPr>
          <a:xfrm>
            <a:off x="6008724" y="4583695"/>
            <a:ext cx="2553394" cy="1824613"/>
          </a:xfrm>
          <a:prstGeom prst="rect">
            <a:avLst/>
          </a:prstGeom>
        </p:spPr>
      </p:pic>
      <p:sp>
        <p:nvSpPr>
          <p:cNvPr id="20" name="文本框 19">
            <a:extLst>
              <a:ext uri="{FF2B5EF4-FFF2-40B4-BE49-F238E27FC236}">
                <a16:creationId xmlns:a16="http://schemas.microsoft.com/office/drawing/2014/main" id="{9AA022A3-D566-1196-6D5F-CBE58ADCBD05}"/>
              </a:ext>
            </a:extLst>
          </p:cNvPr>
          <p:cNvSpPr txBox="1"/>
          <p:nvPr/>
        </p:nvSpPr>
        <p:spPr>
          <a:xfrm>
            <a:off x="6013886" y="6337511"/>
            <a:ext cx="2415250" cy="461665"/>
          </a:xfrm>
          <a:prstGeom prst="rect">
            <a:avLst/>
          </a:prstGeom>
          <a:noFill/>
        </p:spPr>
        <p:txBody>
          <a:bodyPr wrap="square">
            <a:spAutoFit/>
          </a:bodyPr>
          <a:lstStyle/>
          <a:p>
            <a:pPr algn="ctr"/>
            <a:r>
              <a:rPr lang="en-US" altLang="zh-CN" sz="1200" b="1" dirty="0">
                <a:solidFill>
                  <a:schemeClr val="accent2">
                    <a:lumMod val="75000"/>
                  </a:schemeClr>
                </a:solidFill>
                <a:latin typeface="Arial" panose="020B0604020202020204" pitchFamily="34" charset="0"/>
                <a:cs typeface="Arial" panose="020B0604020202020204" pitchFamily="34" charset="0"/>
              </a:rPr>
              <a:t>Comparison</a:t>
            </a:r>
            <a:r>
              <a:rPr lang="zh-CN" altLang="en-US" sz="1200" b="1" dirty="0">
                <a:solidFill>
                  <a:schemeClr val="accent2">
                    <a:lumMod val="75000"/>
                  </a:schemeClr>
                </a:solidFill>
                <a:latin typeface="Arial" panose="020B0604020202020204" pitchFamily="34" charset="0"/>
                <a:cs typeface="Arial" panose="020B0604020202020204" pitchFamily="34" charset="0"/>
              </a:rPr>
              <a:t> </a:t>
            </a:r>
            <a:r>
              <a:rPr lang="en-US" altLang="zh-CN" sz="1200" b="1" dirty="0">
                <a:solidFill>
                  <a:schemeClr val="accent2">
                    <a:lumMod val="75000"/>
                  </a:schemeClr>
                </a:solidFill>
                <a:latin typeface="Arial" panose="020B0604020202020204" pitchFamily="34" charset="0"/>
                <a:cs typeface="Arial" panose="020B0604020202020204" pitchFamily="34" charset="0"/>
              </a:rPr>
              <a:t>of</a:t>
            </a:r>
            <a:r>
              <a:rPr lang="zh-CN" altLang="en-US" sz="1200" b="1" dirty="0">
                <a:solidFill>
                  <a:schemeClr val="accent2">
                    <a:lumMod val="75000"/>
                  </a:schemeClr>
                </a:solidFill>
                <a:latin typeface="Arial" panose="020B0604020202020204" pitchFamily="34" charset="0"/>
                <a:cs typeface="Arial" panose="020B0604020202020204" pitchFamily="34" charset="0"/>
              </a:rPr>
              <a:t> </a:t>
            </a:r>
            <a:r>
              <a:rPr lang="en-US" altLang="zh-CN" sz="1200" b="1" dirty="0">
                <a:solidFill>
                  <a:schemeClr val="accent2">
                    <a:lumMod val="75000"/>
                  </a:schemeClr>
                </a:solidFill>
                <a:latin typeface="Arial" panose="020B0604020202020204" pitchFamily="34" charset="0"/>
                <a:cs typeface="Arial" panose="020B0604020202020204" pitchFamily="34" charset="0"/>
              </a:rPr>
              <a:t>membrane</a:t>
            </a:r>
            <a:r>
              <a:rPr lang="zh-CN" altLang="en-US" sz="1200" b="1" dirty="0">
                <a:solidFill>
                  <a:schemeClr val="accent2">
                    <a:lumMod val="75000"/>
                  </a:schemeClr>
                </a:solidFill>
                <a:latin typeface="Arial" panose="020B0604020202020204" pitchFamily="34" charset="0"/>
                <a:cs typeface="Arial" panose="020B0604020202020204" pitchFamily="34" charset="0"/>
              </a:rPr>
              <a:t> </a:t>
            </a:r>
            <a:r>
              <a:rPr lang="en-US" altLang="zh-CN" sz="1200" b="1" dirty="0">
                <a:solidFill>
                  <a:schemeClr val="accent2">
                    <a:lumMod val="75000"/>
                  </a:schemeClr>
                </a:solidFill>
                <a:latin typeface="Arial" panose="020B0604020202020204" pitchFamily="34" charset="0"/>
                <a:cs typeface="Arial" panose="020B0604020202020204" pitchFamily="34" charset="0"/>
              </a:rPr>
              <a:t>thickness</a:t>
            </a:r>
            <a:endParaRPr lang="zh-CN" altLang="en-US" sz="1200" b="1" dirty="0">
              <a:solidFill>
                <a:schemeClr val="accent2">
                  <a:lumMod val="75000"/>
                </a:schemeClr>
              </a:solidFill>
            </a:endParaRPr>
          </a:p>
        </p:txBody>
      </p:sp>
      <p:pic>
        <p:nvPicPr>
          <p:cNvPr id="23" name="图片 22">
            <a:extLst>
              <a:ext uri="{FF2B5EF4-FFF2-40B4-BE49-F238E27FC236}">
                <a16:creationId xmlns:a16="http://schemas.microsoft.com/office/drawing/2014/main" id="{F144D485-51F3-9C0F-A90F-CA14420B8516}"/>
              </a:ext>
            </a:extLst>
          </p:cNvPr>
          <p:cNvPicPr>
            <a:picLocks noChangeAspect="1"/>
          </p:cNvPicPr>
          <p:nvPr/>
        </p:nvPicPr>
        <p:blipFill rotWithShape="1">
          <a:blip r:embed="rId7"/>
          <a:srcRect l="2784"/>
          <a:stretch/>
        </p:blipFill>
        <p:spPr>
          <a:xfrm>
            <a:off x="399903" y="2479729"/>
            <a:ext cx="5228499" cy="3771543"/>
          </a:xfrm>
          <a:prstGeom prst="rect">
            <a:avLst/>
          </a:prstGeom>
        </p:spPr>
      </p:pic>
      <p:sp>
        <p:nvSpPr>
          <p:cNvPr id="25" name="文本框 24">
            <a:extLst>
              <a:ext uri="{FF2B5EF4-FFF2-40B4-BE49-F238E27FC236}">
                <a16:creationId xmlns:a16="http://schemas.microsoft.com/office/drawing/2014/main" id="{2EB61837-02AD-7B1D-D821-6CC688120293}"/>
              </a:ext>
            </a:extLst>
          </p:cNvPr>
          <p:cNvSpPr txBox="1"/>
          <p:nvPr/>
        </p:nvSpPr>
        <p:spPr>
          <a:xfrm>
            <a:off x="5628402" y="2366987"/>
            <a:ext cx="2415250" cy="307777"/>
          </a:xfrm>
          <a:prstGeom prst="rect">
            <a:avLst/>
          </a:prstGeom>
          <a:noFill/>
        </p:spPr>
        <p:txBody>
          <a:bodyPr wrap="square">
            <a:spAutoFit/>
          </a:bodyPr>
          <a:lstStyle/>
          <a:p>
            <a:pPr algn="ctr"/>
            <a:r>
              <a:rPr lang="en-US" altLang="zh-CN" sz="1400" dirty="0">
                <a:solidFill>
                  <a:schemeClr val="accent2">
                    <a:lumMod val="75000"/>
                  </a:schemeClr>
                </a:solidFill>
                <a:latin typeface="Arial Narrow" panose="020B0604020202020204" pitchFamily="34" charset="0"/>
                <a:cs typeface="Arial Narrow" panose="020B0604020202020204" pitchFamily="34" charset="0"/>
              </a:rPr>
              <a:t>Flat</a:t>
            </a:r>
            <a:r>
              <a:rPr lang="zh-CN" altLang="en-US" sz="1400" dirty="0">
                <a:solidFill>
                  <a:schemeClr val="accent2">
                    <a:lumMod val="75000"/>
                  </a:schemeClr>
                </a:solidFill>
                <a:latin typeface="Arial Narrow" panose="020B0604020202020204" pitchFamily="34" charset="0"/>
                <a:cs typeface="Arial Narrow" panose="020B0604020202020204" pitchFamily="34" charset="0"/>
              </a:rPr>
              <a:t> </a:t>
            </a:r>
            <a:r>
              <a:rPr lang="en-US" altLang="zh-CN" sz="1400" dirty="0">
                <a:solidFill>
                  <a:schemeClr val="accent2">
                    <a:lumMod val="75000"/>
                  </a:schemeClr>
                </a:solidFill>
                <a:latin typeface="Arial Narrow" panose="020B0604020202020204" pitchFamily="34" charset="0"/>
                <a:cs typeface="Arial Narrow" panose="020B0604020202020204" pitchFamily="34" charset="0"/>
              </a:rPr>
              <a:t>sheet</a:t>
            </a:r>
            <a:r>
              <a:rPr lang="zh-CN" altLang="en-US" sz="1400" dirty="0">
                <a:solidFill>
                  <a:schemeClr val="accent2">
                    <a:lumMod val="75000"/>
                  </a:schemeClr>
                </a:solidFill>
                <a:latin typeface="Arial Narrow" panose="020B0604020202020204" pitchFamily="34" charset="0"/>
                <a:cs typeface="Arial Narrow" panose="020B0604020202020204" pitchFamily="34" charset="0"/>
              </a:rPr>
              <a:t> </a:t>
            </a:r>
            <a:r>
              <a:rPr lang="en-US" altLang="zh-CN" sz="1400" dirty="0">
                <a:solidFill>
                  <a:schemeClr val="accent2">
                    <a:lumMod val="75000"/>
                  </a:schemeClr>
                </a:solidFill>
                <a:latin typeface="Arial Narrow" panose="020B0604020202020204" pitchFamily="34" charset="0"/>
                <a:cs typeface="Arial Narrow" panose="020B0604020202020204" pitchFamily="34" charset="0"/>
              </a:rPr>
              <a:t>membrane</a:t>
            </a:r>
            <a:r>
              <a:rPr lang="zh-CN" altLang="en-US" sz="1400" dirty="0">
                <a:solidFill>
                  <a:schemeClr val="accent2">
                    <a:lumMod val="75000"/>
                  </a:schemeClr>
                </a:solidFill>
                <a:latin typeface="Arial Narrow" panose="020B0604020202020204" pitchFamily="34" charset="0"/>
                <a:cs typeface="Arial Narrow" panose="020B0604020202020204" pitchFamily="34" charset="0"/>
              </a:rPr>
              <a:t> </a:t>
            </a:r>
            <a:r>
              <a:rPr lang="en-US" altLang="zh-CN" sz="1400" dirty="0">
                <a:solidFill>
                  <a:schemeClr val="accent2">
                    <a:lumMod val="75000"/>
                  </a:schemeClr>
                </a:solidFill>
                <a:latin typeface="Arial Narrow" panose="020B0604020202020204" pitchFamily="34" charset="0"/>
                <a:cs typeface="Arial Narrow" panose="020B0604020202020204" pitchFamily="34" charset="0"/>
              </a:rPr>
              <a:t>element</a:t>
            </a:r>
            <a:endParaRPr lang="zh-CN" altLang="en-US" sz="1400" dirty="0">
              <a:solidFill>
                <a:schemeClr val="accent2">
                  <a:lumMod val="75000"/>
                </a:schemeClr>
              </a:solidFill>
              <a:latin typeface="Arial Narrow" panose="020B0604020202020204" pitchFamily="34" charset="0"/>
              <a:cs typeface="Arial Narrow" panose="020B0604020202020204" pitchFamily="34" charset="0"/>
            </a:endParaRPr>
          </a:p>
        </p:txBody>
      </p:sp>
      <p:sp>
        <p:nvSpPr>
          <p:cNvPr id="26" name="文本框 25">
            <a:extLst>
              <a:ext uri="{FF2B5EF4-FFF2-40B4-BE49-F238E27FC236}">
                <a16:creationId xmlns:a16="http://schemas.microsoft.com/office/drawing/2014/main" id="{C86EF3FE-7FF3-11BB-22B2-58792AF24730}"/>
              </a:ext>
            </a:extLst>
          </p:cNvPr>
          <p:cNvSpPr txBox="1"/>
          <p:nvPr/>
        </p:nvSpPr>
        <p:spPr>
          <a:xfrm>
            <a:off x="8011467" y="2366987"/>
            <a:ext cx="1371472" cy="307777"/>
          </a:xfrm>
          <a:prstGeom prst="rect">
            <a:avLst/>
          </a:prstGeom>
          <a:noFill/>
        </p:spPr>
        <p:txBody>
          <a:bodyPr wrap="square">
            <a:spAutoFit/>
          </a:bodyPr>
          <a:lstStyle/>
          <a:p>
            <a:pPr algn="ctr"/>
            <a:r>
              <a:rPr lang="en-US" altLang="zh-CN" sz="1400" dirty="0">
                <a:solidFill>
                  <a:schemeClr val="accent2">
                    <a:lumMod val="75000"/>
                  </a:schemeClr>
                </a:solidFill>
                <a:latin typeface="Arial Narrow" panose="020B0604020202020204" pitchFamily="34" charset="0"/>
                <a:cs typeface="Arial Narrow" panose="020B0604020202020204" pitchFamily="34" charset="0"/>
              </a:rPr>
              <a:t>Cassette</a:t>
            </a:r>
            <a:endParaRPr lang="zh-CN" altLang="en-US" sz="1400" dirty="0">
              <a:solidFill>
                <a:schemeClr val="accent2">
                  <a:lumMod val="75000"/>
                </a:schemeClr>
              </a:solidFill>
              <a:latin typeface="Arial Narrow" panose="020B0604020202020204" pitchFamily="34" charset="0"/>
              <a:cs typeface="Arial Narrow" panose="020B0604020202020204" pitchFamily="34" charset="0"/>
            </a:endParaRPr>
          </a:p>
        </p:txBody>
      </p:sp>
      <p:sp>
        <p:nvSpPr>
          <p:cNvPr id="27" name="文本框 26">
            <a:extLst>
              <a:ext uri="{FF2B5EF4-FFF2-40B4-BE49-F238E27FC236}">
                <a16:creationId xmlns:a16="http://schemas.microsoft.com/office/drawing/2014/main" id="{C14130C5-E028-64C7-670F-9E86DDB89CD7}"/>
              </a:ext>
            </a:extLst>
          </p:cNvPr>
          <p:cNvSpPr txBox="1"/>
          <p:nvPr/>
        </p:nvSpPr>
        <p:spPr>
          <a:xfrm>
            <a:off x="10082859" y="2366987"/>
            <a:ext cx="1371472" cy="307777"/>
          </a:xfrm>
          <a:prstGeom prst="rect">
            <a:avLst/>
          </a:prstGeom>
          <a:noFill/>
        </p:spPr>
        <p:txBody>
          <a:bodyPr wrap="square">
            <a:spAutoFit/>
          </a:bodyPr>
          <a:lstStyle/>
          <a:p>
            <a:pPr algn="ctr"/>
            <a:r>
              <a:rPr lang="en-US" altLang="zh-CN" sz="1400" dirty="0">
                <a:solidFill>
                  <a:schemeClr val="accent2">
                    <a:lumMod val="75000"/>
                  </a:schemeClr>
                </a:solidFill>
                <a:latin typeface="Arial Narrow" panose="020B0604020202020204" pitchFamily="34" charset="0"/>
                <a:cs typeface="Arial Narrow" panose="020B0604020202020204" pitchFamily="34" charset="0"/>
              </a:rPr>
              <a:t>Module</a:t>
            </a:r>
            <a:endParaRPr lang="zh-CN" altLang="en-US" sz="1400" dirty="0">
              <a:solidFill>
                <a:schemeClr val="accent2">
                  <a:lumMod val="75000"/>
                </a:schemeClr>
              </a:solidFill>
              <a:latin typeface="Arial Narrow" panose="020B0604020202020204" pitchFamily="34" charset="0"/>
              <a:cs typeface="Arial Narrow" panose="020B0604020202020204" pitchFamily="34" charset="0"/>
            </a:endParaRPr>
          </a:p>
        </p:txBody>
      </p:sp>
      <p:sp>
        <p:nvSpPr>
          <p:cNvPr id="28" name="矩形 27">
            <a:extLst>
              <a:ext uri="{FF2B5EF4-FFF2-40B4-BE49-F238E27FC236}">
                <a16:creationId xmlns:a16="http://schemas.microsoft.com/office/drawing/2014/main" id="{37D5D1E7-D950-F0F6-AD6F-2EFD6A66F90E}"/>
              </a:ext>
            </a:extLst>
          </p:cNvPr>
          <p:cNvSpPr/>
          <p:nvPr/>
        </p:nvSpPr>
        <p:spPr>
          <a:xfrm>
            <a:off x="6008724" y="4687239"/>
            <a:ext cx="1217576" cy="367361"/>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1200" b="1" dirty="0">
                <a:solidFill>
                  <a:schemeClr val="tx1"/>
                </a:solidFill>
                <a:latin typeface="Arial" panose="020B0604020202020204" pitchFamily="34" charset="0"/>
                <a:cs typeface="Arial" panose="020B0604020202020204" pitchFamily="34" charset="0"/>
              </a:rPr>
              <a:t>NHP</a:t>
            </a:r>
            <a:r>
              <a:rPr kumimoji="1" lang="zh-CN" altLang="en-US" sz="1200" b="1" dirty="0">
                <a:solidFill>
                  <a:schemeClr val="tx1"/>
                </a:solidFill>
                <a:latin typeface="Arial" panose="020B0604020202020204" pitchFamily="34" charset="0"/>
                <a:cs typeface="Arial" panose="020B0604020202020204" pitchFamily="34" charset="0"/>
              </a:rPr>
              <a:t> </a:t>
            </a:r>
            <a:r>
              <a:rPr kumimoji="1" lang="en-US" altLang="zh-CN" sz="1200" b="1" dirty="0">
                <a:solidFill>
                  <a:schemeClr val="tx1"/>
                </a:solidFill>
                <a:latin typeface="Arial" panose="020B0604020202020204" pitchFamily="34" charset="0"/>
                <a:cs typeface="Arial" panose="020B0604020202020204" pitchFamily="34" charset="0"/>
              </a:rPr>
              <a:t>series:</a:t>
            </a:r>
            <a:r>
              <a:rPr kumimoji="1" lang="zh-CN" altLang="en-US" sz="1200" b="1" dirty="0">
                <a:solidFill>
                  <a:schemeClr val="tx1"/>
                </a:solidFill>
                <a:latin typeface="Arial" panose="020B0604020202020204" pitchFamily="34" charset="0"/>
                <a:cs typeface="Arial" panose="020B0604020202020204" pitchFamily="34" charset="0"/>
              </a:rPr>
              <a:t> </a:t>
            </a:r>
            <a:endParaRPr kumimoji="1" lang="en-US" altLang="zh-CN" sz="1200" b="1" dirty="0">
              <a:solidFill>
                <a:schemeClr val="tx1"/>
              </a:solidFill>
              <a:latin typeface="Arial" panose="020B0604020202020204" pitchFamily="34" charset="0"/>
              <a:cs typeface="Arial" panose="020B0604020202020204" pitchFamily="34" charset="0"/>
            </a:endParaRPr>
          </a:p>
          <a:p>
            <a:pPr algn="ctr"/>
            <a:r>
              <a:rPr kumimoji="1" lang="en-US" altLang="zh-CN" sz="1200" b="1" dirty="0">
                <a:solidFill>
                  <a:schemeClr val="tx1"/>
                </a:solidFill>
                <a:latin typeface="Arial" panose="020B0604020202020204" pitchFamily="34" charset="0"/>
                <a:cs typeface="Arial" panose="020B0604020202020204" pitchFamily="34" charset="0"/>
              </a:rPr>
              <a:t>2</a:t>
            </a:r>
            <a:r>
              <a:rPr kumimoji="1" lang="zh-CN" altLang="en-US" sz="1200" b="1" dirty="0">
                <a:solidFill>
                  <a:schemeClr val="tx1"/>
                </a:solidFill>
                <a:latin typeface="Arial" panose="020B0604020202020204" pitchFamily="34" charset="0"/>
                <a:cs typeface="Arial" panose="020B0604020202020204" pitchFamily="34" charset="0"/>
              </a:rPr>
              <a:t> </a:t>
            </a:r>
            <a:r>
              <a:rPr kumimoji="1" lang="en-US" altLang="zh-CN" sz="1200" b="1" dirty="0">
                <a:solidFill>
                  <a:schemeClr val="tx1"/>
                </a:solidFill>
                <a:latin typeface="Arial" panose="020B0604020202020204" pitchFamily="34" charset="0"/>
                <a:cs typeface="Arial" panose="020B0604020202020204" pitchFamily="34" charset="0"/>
              </a:rPr>
              <a:t>mm</a:t>
            </a:r>
            <a:endParaRPr kumimoji="1" lang="zh-CN" altLang="en-US" sz="1200" b="1" dirty="0">
              <a:solidFill>
                <a:schemeClr val="tx1"/>
              </a:solidFill>
              <a:latin typeface="Arial" panose="020B0604020202020204" pitchFamily="34" charset="0"/>
              <a:cs typeface="Arial" panose="020B0604020202020204" pitchFamily="34" charset="0"/>
            </a:endParaRPr>
          </a:p>
        </p:txBody>
      </p:sp>
      <p:sp>
        <p:nvSpPr>
          <p:cNvPr id="29" name="矩形 28">
            <a:extLst>
              <a:ext uri="{FF2B5EF4-FFF2-40B4-BE49-F238E27FC236}">
                <a16:creationId xmlns:a16="http://schemas.microsoft.com/office/drawing/2014/main" id="{9639D5BB-EA32-3818-AA88-4A71EF91819E}"/>
              </a:ext>
            </a:extLst>
          </p:cNvPr>
          <p:cNvSpPr/>
          <p:nvPr/>
        </p:nvSpPr>
        <p:spPr>
          <a:xfrm>
            <a:off x="7288176" y="4684215"/>
            <a:ext cx="1248542" cy="370385"/>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1200" b="1" dirty="0">
                <a:solidFill>
                  <a:schemeClr val="tx1"/>
                </a:solidFill>
                <a:latin typeface="Arial" panose="020B0604020202020204" pitchFamily="34" charset="0"/>
                <a:cs typeface="Arial" panose="020B0604020202020204" pitchFamily="34" charset="0"/>
              </a:rPr>
              <a:t>Conventional:</a:t>
            </a:r>
            <a:r>
              <a:rPr kumimoji="1" lang="zh-CN" altLang="en-US" sz="1200" b="1" dirty="0">
                <a:solidFill>
                  <a:schemeClr val="tx1"/>
                </a:solidFill>
                <a:latin typeface="Arial" panose="020B0604020202020204" pitchFamily="34" charset="0"/>
                <a:cs typeface="Arial" panose="020B0604020202020204" pitchFamily="34" charset="0"/>
              </a:rPr>
              <a:t> </a:t>
            </a:r>
            <a:r>
              <a:rPr kumimoji="1" lang="en-US" altLang="zh-CN" sz="1200" b="1" dirty="0">
                <a:solidFill>
                  <a:schemeClr val="tx1"/>
                </a:solidFill>
                <a:latin typeface="Arial" panose="020B0604020202020204" pitchFamily="34" charset="0"/>
                <a:cs typeface="Arial" panose="020B0604020202020204" pitchFamily="34" charset="0"/>
              </a:rPr>
              <a:t>6</a:t>
            </a:r>
            <a:r>
              <a:rPr kumimoji="1" lang="zh-CN" altLang="en-US" sz="1200" b="1" dirty="0">
                <a:solidFill>
                  <a:schemeClr val="tx1"/>
                </a:solidFill>
                <a:latin typeface="Arial" panose="020B0604020202020204" pitchFamily="34" charset="0"/>
                <a:cs typeface="Arial" panose="020B0604020202020204" pitchFamily="34" charset="0"/>
              </a:rPr>
              <a:t> </a:t>
            </a:r>
            <a:r>
              <a:rPr kumimoji="1" lang="en-US" altLang="zh-CN" sz="1200" b="1" dirty="0">
                <a:solidFill>
                  <a:schemeClr val="tx1"/>
                </a:solidFill>
                <a:latin typeface="Arial" panose="020B0604020202020204" pitchFamily="34" charset="0"/>
                <a:cs typeface="Arial" panose="020B0604020202020204" pitchFamily="34" charset="0"/>
              </a:rPr>
              <a:t>mm</a:t>
            </a:r>
            <a:endParaRPr kumimoji="1" lang="zh-CN" altLang="en-US" sz="1200" b="1" dirty="0">
              <a:solidFill>
                <a:schemeClr val="tx1"/>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E0881ECE-4257-EDFE-E8AB-51C225702C45}"/>
              </a:ext>
            </a:extLst>
          </p:cNvPr>
          <p:cNvGrpSpPr/>
          <p:nvPr/>
        </p:nvGrpSpPr>
        <p:grpSpPr>
          <a:xfrm>
            <a:off x="8972536" y="398985"/>
            <a:ext cx="3121806" cy="447110"/>
            <a:chOff x="8844309" y="358006"/>
            <a:chExt cx="3121806" cy="447110"/>
          </a:xfrm>
        </p:grpSpPr>
        <p:grpSp>
          <p:nvGrpSpPr>
            <p:cNvPr id="11" name="组合 2">
              <a:extLst>
                <a:ext uri="{FF2B5EF4-FFF2-40B4-BE49-F238E27FC236}">
                  <a16:creationId xmlns:a16="http://schemas.microsoft.com/office/drawing/2014/main" id="{E73A3B5C-55F3-470B-97CF-36839CEF6BA6}"/>
                </a:ext>
              </a:extLst>
            </p:cNvPr>
            <p:cNvGrpSpPr/>
            <p:nvPr/>
          </p:nvGrpSpPr>
          <p:grpSpPr>
            <a:xfrm>
              <a:off x="9715178" y="358006"/>
              <a:ext cx="2250937" cy="447110"/>
              <a:chOff x="9729466" y="157976"/>
              <a:chExt cx="2250937" cy="447110"/>
            </a:xfrm>
          </p:grpSpPr>
          <p:sp>
            <p:nvSpPr>
              <p:cNvPr id="21" name="TextBox 15">
                <a:extLst>
                  <a:ext uri="{FF2B5EF4-FFF2-40B4-BE49-F238E27FC236}">
                    <a16:creationId xmlns:a16="http://schemas.microsoft.com/office/drawing/2014/main" id="{888340A1-F11F-F4B9-D19B-9FC32EB16B08}"/>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2" name="直线连接符 9">
                <a:extLst>
                  <a:ext uri="{FF2B5EF4-FFF2-40B4-BE49-F238E27FC236}">
                    <a16:creationId xmlns:a16="http://schemas.microsoft.com/office/drawing/2014/main" id="{3D947D1E-16AC-72C8-AD6E-86A5D1EE51D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3" name="Picture 17">
              <a:extLst>
                <a:ext uri="{FF2B5EF4-FFF2-40B4-BE49-F238E27FC236}">
                  <a16:creationId xmlns:a16="http://schemas.microsoft.com/office/drawing/2014/main" id="{E33C5F4E-F453-72EE-103F-6E9D772A8EF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93986964"/>
      </p:ext>
    </p:extLst>
  </p:cSld>
  <p:clrMapOvr>
    <a:masterClrMapping/>
  </p:clrMapOvr>
  <p:transition advTm="883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10">
                                            <p:txEl>
                                              <p:pRg st="0" end="0"/>
                                            </p:txEl>
                                          </p:spTgt>
                                        </p:tgtEl>
                                      </p:cBhvr>
                                    </p:animEffect>
                                    <p:animScale>
                                      <p:cBhvr>
                                        <p:cTn id="7" dur="250" autoRev="1" fill="hold"/>
                                        <p:tgtEl>
                                          <p:spTgt spid="10">
                                            <p:txEl>
                                              <p:pRg st="0" end="0"/>
                                            </p:txEl>
                                          </p:spTgt>
                                        </p:tgtEl>
                                      </p:cBhvr>
                                      <p:by x="105000" y="105000"/>
                                    </p:animScale>
                                  </p:childTnLst>
                                </p:cTn>
                              </p:par>
                              <p:par>
                                <p:cTn id="8" presetID="26" presetClass="emph" presetSubtype="0" repeatCount="2000" fill="hold" nodeType="withEffect">
                                  <p:stCondLst>
                                    <p:cond delay="0"/>
                                  </p:stCondLst>
                                  <p:childTnLst>
                                    <p:animEffect transition="out" filter="fade">
                                      <p:cBhvr>
                                        <p:cTn id="9" dur="500" tmFilter="0, 0; .2, .5; .8, .5; 1, 0"/>
                                        <p:tgtEl>
                                          <p:spTgt spid="10">
                                            <p:txEl>
                                              <p:pRg st="1" end="1"/>
                                            </p:txEl>
                                          </p:spTgt>
                                        </p:tgtEl>
                                      </p:cBhvr>
                                    </p:animEffect>
                                    <p:animScale>
                                      <p:cBhvr>
                                        <p:cTn id="10" dur="250" autoRev="1" fill="hold"/>
                                        <p:tgtEl>
                                          <p:spTgt spid="10">
                                            <p:txEl>
                                              <p:pRg st="1" end="1"/>
                                            </p:txEl>
                                          </p:spTgt>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5" presetClass="emph" presetSubtype="0" grpId="0" nodeType="clickEffect">
                                  <p:stCondLst>
                                    <p:cond delay="0"/>
                                  </p:stCondLst>
                                  <p:iterate type="lt">
                                    <p:tmAbs val="25"/>
                                  </p:iterate>
                                  <p:childTnLst>
                                    <p:set>
                                      <p:cBhvr override="childStyle">
                                        <p:cTn id="14" dur="indefinite"/>
                                        <p:tgtEl>
                                          <p:spTgt spid="25"/>
                                        </p:tgtEl>
                                        <p:attrNameLst>
                                          <p:attrName>style.fontWeight</p:attrName>
                                        </p:attrNameLst>
                                      </p:cBhvr>
                                      <p:to>
                                        <p:strVal val="bold"/>
                                      </p:to>
                                    </p:set>
                                  </p:childTnLst>
                                </p:cTn>
                              </p:par>
                              <p:par>
                                <p:cTn id="15" presetID="15" presetClass="emph" presetSubtype="0" grpId="0" nodeType="withEffect">
                                  <p:stCondLst>
                                    <p:cond delay="0"/>
                                  </p:stCondLst>
                                  <p:iterate type="lt">
                                    <p:tmAbs val="25"/>
                                  </p:iterate>
                                  <p:childTnLst>
                                    <p:set>
                                      <p:cBhvr override="childStyle">
                                        <p:cTn id="16" dur="indefinite"/>
                                        <p:tgtEl>
                                          <p:spTgt spid="26"/>
                                        </p:tgtEl>
                                        <p:attrNameLst>
                                          <p:attrName>style.fontWeight</p:attrName>
                                        </p:attrNameLst>
                                      </p:cBhvr>
                                      <p:to>
                                        <p:strVal val="bold"/>
                                      </p:to>
                                    </p:set>
                                  </p:childTnLst>
                                </p:cTn>
                              </p:par>
                              <p:par>
                                <p:cTn id="17" presetID="15" presetClass="emph" presetSubtype="0" grpId="0" nodeType="withEffect">
                                  <p:stCondLst>
                                    <p:cond delay="0"/>
                                  </p:stCondLst>
                                  <p:iterate type="lt">
                                    <p:tmAbs val="25"/>
                                  </p:iterate>
                                  <p:childTnLst>
                                    <p:set>
                                      <p:cBhvr override="childStyle">
                                        <p:cTn id="18" dur="indefinite"/>
                                        <p:tgtEl>
                                          <p:spTgt spid="27"/>
                                        </p:tgtEl>
                                        <p:attrNameLst>
                                          <p:attrName>style.fontWeight</p:attrName>
                                        </p:attrNameLst>
                                      </p:cBhvr>
                                      <p:to>
                                        <p:strVal val="bold"/>
                                      </p:to>
                                    </p:set>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10">
                                            <p:txEl>
                                              <p:pRg st="2" end="2"/>
                                            </p:txEl>
                                          </p:spTgt>
                                        </p:tgtEl>
                                      </p:cBhvr>
                                    </p:animEffect>
                                    <p:animScale>
                                      <p:cBhvr>
                                        <p:cTn id="23" dur="250" autoRev="1" fill="hold"/>
                                        <p:tgtEl>
                                          <p:spTgt spid="10">
                                            <p:txEl>
                                              <p:pRg st="2" end="2"/>
                                            </p:txEl>
                                          </p:spTgt>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grpId="0" nodeType="clickEffect">
                                  <p:stCondLst>
                                    <p:cond delay="0"/>
                                  </p:stCondLst>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par>
                                <p:cTn id="29" presetID="26" presetClass="emph" presetSubtype="0" fill="hold" grpId="0" nodeType="withEffect">
                                  <p:stCondLst>
                                    <p:cond delay="0"/>
                                  </p:stCondLst>
                                  <p:childTnLst>
                                    <p:animEffect transition="out" filter="fade">
                                      <p:cBhvr>
                                        <p:cTn id="30" dur="500" tmFilter="0, 0; .2, .5; .8, .5; 1, 0"/>
                                        <p:tgtEl>
                                          <p:spTgt spid="20"/>
                                        </p:tgtEl>
                                      </p:cBhvr>
                                    </p:animEffect>
                                    <p:animScale>
                                      <p:cBhvr>
                                        <p:cTn id="31" dur="250" autoRev="1" fill="hold"/>
                                        <p:tgtEl>
                                          <p:spTgt spid="20"/>
                                        </p:tgtEl>
                                      </p:cBhvr>
                                      <p:by x="105000" y="105000"/>
                                    </p:animScale>
                                  </p:childTnLst>
                                </p:cTn>
                              </p:par>
                              <p:par>
                                <p:cTn id="32" presetID="26" presetClass="emph" presetSubtype="0" fill="hold" grpId="0" nodeType="withEffect">
                                  <p:stCondLst>
                                    <p:cond delay="0"/>
                                  </p:stCondLst>
                                  <p:childTnLst>
                                    <p:animEffect transition="out" filter="fade">
                                      <p:cBhvr>
                                        <p:cTn id="33" dur="500" tmFilter="0, 0; .2, .5; .8, .5; 1, 0"/>
                                        <p:tgtEl>
                                          <p:spTgt spid="29"/>
                                        </p:tgtEl>
                                      </p:cBhvr>
                                    </p:animEffect>
                                    <p:animScale>
                                      <p:cBhvr>
                                        <p:cTn id="34"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5" grpId="0"/>
      <p:bldP spid="26" grpId="0"/>
      <p:bldP spid="27" grpId="0"/>
      <p:bldP spid="28"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DC37C40-19CB-8D36-36EC-6520389E5132}"/>
              </a:ext>
            </a:extLst>
          </p:cNvPr>
          <p:cNvPicPr>
            <a:picLocks noChangeAspect="1"/>
          </p:cNvPicPr>
          <p:nvPr/>
        </p:nvPicPr>
        <p:blipFill>
          <a:blip r:embed="rId4"/>
          <a:stretch>
            <a:fillRect/>
          </a:stretch>
        </p:blipFill>
        <p:spPr>
          <a:xfrm>
            <a:off x="262222" y="2259545"/>
            <a:ext cx="5035459" cy="4190428"/>
          </a:xfrm>
          <a:prstGeom prst="rect">
            <a:avLst/>
          </a:prstGeom>
        </p:spPr>
      </p:pic>
      <p:sp>
        <p:nvSpPr>
          <p:cNvPr id="28" name="剪去同侧角的矩形 27">
            <a:extLst>
              <a:ext uri="{FF2B5EF4-FFF2-40B4-BE49-F238E27FC236}">
                <a16:creationId xmlns:a16="http://schemas.microsoft.com/office/drawing/2014/main" id="{7CFE4934-C43B-5B70-650F-5AC97CB07E58}"/>
              </a:ext>
            </a:extLst>
          </p:cNvPr>
          <p:cNvSpPr/>
          <p:nvPr/>
        </p:nvSpPr>
        <p:spPr>
          <a:xfrm>
            <a:off x="5513854" y="4424507"/>
            <a:ext cx="3156920" cy="2248519"/>
          </a:xfrm>
          <a:prstGeom prst="snip2SameRect">
            <a:avLst>
              <a:gd name="adj1" fmla="val 12386"/>
              <a:gd name="adj2" fmla="val 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3" name="图片 22">
            <a:extLst>
              <a:ext uri="{FF2B5EF4-FFF2-40B4-BE49-F238E27FC236}">
                <a16:creationId xmlns:a16="http://schemas.microsoft.com/office/drawing/2014/main" id="{CBF2A066-497B-93B8-4D87-441BEFBCD74F}"/>
              </a:ext>
            </a:extLst>
          </p:cNvPr>
          <p:cNvPicPr>
            <a:picLocks noChangeAspect="1"/>
          </p:cNvPicPr>
          <p:nvPr/>
        </p:nvPicPr>
        <p:blipFill>
          <a:blip r:embed="rId5"/>
          <a:stretch>
            <a:fillRect/>
          </a:stretch>
        </p:blipFill>
        <p:spPr>
          <a:xfrm>
            <a:off x="6402677" y="5234005"/>
            <a:ext cx="2735284" cy="1823523"/>
          </a:xfrm>
          <a:prstGeom prst="rect">
            <a:avLst/>
          </a:prstGeom>
          <a:effectLst>
            <a:outerShdw blurRad="50800" dist="38100" dir="2700000" algn="tl" rotWithShape="0">
              <a:prstClr val="black">
                <a:alpha val="40000"/>
              </a:prstClr>
            </a:outerShdw>
          </a:effectLst>
        </p:spPr>
      </p:pic>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Source:</a:t>
            </a:r>
            <a:r>
              <a:rPr lang="zh-CN" altLang="en-US" dirty="0"/>
              <a:t> </a:t>
            </a:r>
            <a:r>
              <a:rPr lang="en-US" altLang="zh-CN" dirty="0"/>
              <a:t>introduction</a:t>
            </a:r>
            <a:r>
              <a:rPr lang="zh-CN" altLang="en-US" dirty="0"/>
              <a:t> </a:t>
            </a:r>
            <a:r>
              <a:rPr lang="en-US" altLang="zh-CN" dirty="0"/>
              <a:t>from</a:t>
            </a:r>
            <a:r>
              <a:rPr lang="zh-CN" altLang="en-US" dirty="0"/>
              <a:t> </a:t>
            </a:r>
            <a:r>
              <a:rPr lang="en-US" altLang="zh-CN" dirty="0"/>
              <a:t>the</a:t>
            </a:r>
            <a:r>
              <a:rPr lang="zh-CN" altLang="en-US" dirty="0"/>
              <a:t> </a:t>
            </a:r>
            <a:r>
              <a:rPr lang="en-US" altLang="zh-CN" dirty="0"/>
              <a:t>website</a:t>
            </a:r>
            <a:r>
              <a:rPr lang="zh-CN" altLang="en-US" dirty="0"/>
              <a:t> </a:t>
            </a:r>
            <a:r>
              <a:rPr lang="en-US" altLang="zh-CN" dirty="0"/>
              <a:t>of</a:t>
            </a:r>
            <a:r>
              <a:rPr lang="zh-CN" altLang="en-US" dirty="0"/>
              <a:t> </a:t>
            </a:r>
            <a:r>
              <a:rPr lang="en-US" altLang="zh-CN" dirty="0"/>
              <a:t>Pentair</a:t>
            </a:r>
            <a:r>
              <a:rPr lang="zh-CN" altLang="en-US" dirty="0"/>
              <a:t> </a:t>
            </a:r>
            <a:r>
              <a:rPr lang="en-US" altLang="zh-CN" dirty="0"/>
              <a:t>Inc.</a:t>
            </a:r>
            <a:r>
              <a:rPr lang="zh-CN" altLang="en-US" dirty="0"/>
              <a:t> </a:t>
            </a:r>
            <a:r>
              <a:rPr lang="en-US" altLang="zh-CN" dirty="0"/>
              <a:t>(</a:t>
            </a:r>
            <a:r>
              <a:rPr lang="en-US" altLang="zh-CN" dirty="0">
                <a:hlinkClick r:id="rId6"/>
              </a:rPr>
              <a:t>https://xflow.pentair.com/en/products</a:t>
            </a:r>
            <a:r>
              <a:rPr lang="en-US" altLang="zh-CN" dirty="0"/>
              <a:t>)</a:t>
            </a:r>
            <a:r>
              <a:rPr lang="zh-CN" altLang="en-US" dirty="0"/>
              <a:t> </a:t>
            </a:r>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295731" y="361540"/>
            <a:ext cx="8535753" cy="522000"/>
          </a:xfrm>
          <a:noFill/>
        </p:spPr>
        <p:txBody>
          <a:bodyPr>
            <a:noAutofit/>
          </a:bodyPr>
          <a:lstStyle/>
          <a:p>
            <a:r>
              <a:rPr lang="en-US" altLang="zh-CN" sz="3600" b="1" dirty="0">
                <a:solidFill>
                  <a:schemeClr val="accent2">
                    <a:lumMod val="75000"/>
                  </a:schemeClr>
                </a:solidFill>
                <a:latin typeface="Arial" panose="020B0604020202020204" pitchFamily="34" charset="0"/>
                <a:cs typeface="Arial" panose="020B0604020202020204" pitchFamily="34" charset="0"/>
              </a:rPr>
              <a:t>Tubular</a:t>
            </a:r>
            <a:r>
              <a:rPr lang="zh-CN" altLang="en-US" sz="3600" b="1" dirty="0">
                <a:solidFill>
                  <a:schemeClr val="accent2">
                    <a:lumMod val="75000"/>
                  </a:schemeClr>
                </a:solidFill>
                <a:latin typeface="Arial" panose="020B0604020202020204" pitchFamily="34" charset="0"/>
                <a:cs typeface="Arial" panose="020B0604020202020204" pitchFamily="34" charset="0"/>
              </a:rPr>
              <a:t> </a:t>
            </a:r>
            <a:r>
              <a:rPr lang="en-US" altLang="zh-CN" sz="3600" b="1" dirty="0">
                <a:solidFill>
                  <a:schemeClr val="accent2">
                    <a:lumMod val="75000"/>
                  </a:schemeClr>
                </a:solidFill>
                <a:latin typeface="Arial" panose="020B0604020202020204" pitchFamily="34" charset="0"/>
                <a:cs typeface="Arial" panose="020B0604020202020204" pitchFamily="34" charset="0"/>
              </a:rPr>
              <a:t>Module</a:t>
            </a:r>
            <a:r>
              <a:rPr lang="en-US" altLang="zh-CN" sz="3600" b="1" dirty="0">
                <a:solidFill>
                  <a:srgbClr val="323F50"/>
                </a:solidFill>
                <a:latin typeface="Arial" panose="020B0604020202020204" pitchFamily="34" charset="0"/>
                <a:cs typeface="Arial" panose="020B0604020202020204" pitchFamily="34" charset="0"/>
              </a:rPr>
              <a: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Pentair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X-Flow</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矩形 6">
            <a:extLst>
              <a:ext uri="{FF2B5EF4-FFF2-40B4-BE49-F238E27FC236}">
                <a16:creationId xmlns:a16="http://schemas.microsoft.com/office/drawing/2014/main" id="{E957EE30-A158-AB94-4952-BC6DA3F5D56E}"/>
              </a:ext>
            </a:extLst>
          </p:cNvPr>
          <p:cNvSpPr/>
          <p:nvPr/>
        </p:nvSpPr>
        <p:spPr>
          <a:xfrm>
            <a:off x="425665" y="1226404"/>
            <a:ext cx="4872015" cy="1077218"/>
          </a:xfrm>
          <a:prstGeom prst="rect">
            <a:avLst/>
          </a:prstGeom>
        </p:spPr>
        <p:txBody>
          <a:bodyPr wrap="square">
            <a:spAutoFit/>
          </a:bodyPr>
          <a:lstStyle/>
          <a:p>
            <a:pPr marL="0"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Principle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of</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Pentair</a:t>
            </a:r>
            <a:r>
              <a:rPr lang="zh-CN" altLang="en-US"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X-Flow</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Airlift</a:t>
            </a:r>
            <a:r>
              <a:rPr lang="en-US" altLang="zh-CN" baseline="30000" dirty="0">
                <a:latin typeface="Arial" panose="020B0604020202020204" pitchFamily="34" charset="0"/>
                <a:cs typeface="Arial" panose="020B0604020202020204" pitchFamily="34" charset="0"/>
              </a:rPr>
              <a:t>®</a:t>
            </a:r>
            <a:r>
              <a:rPr lang="en-US" altLang="zh-CN" dirty="0">
                <a:latin typeface="Arial" panose="020B0604020202020204" pitchFamily="34" charset="0"/>
                <a:cs typeface="Arial" panose="020B0604020202020204" pitchFamily="34" charset="0"/>
              </a:rPr>
              <a:t> module</a:t>
            </a:r>
          </a:p>
          <a:p>
            <a:pPr marL="0" lvl="2" indent="-177800">
              <a:spcBef>
                <a:spcPts val="600"/>
              </a:spcBef>
              <a:buFont typeface="Arial" panose="020B0604020202020204" pitchFamily="34" charset="0"/>
              <a:buChar char="•"/>
            </a:pPr>
            <a:r>
              <a:rPr lang="en-US" altLang="zh-CN" b="1" dirty="0">
                <a:solidFill>
                  <a:srgbClr val="C00000"/>
                </a:solidFill>
                <a:latin typeface="Arial" panose="020B0604020202020204" pitchFamily="34" charset="0"/>
                <a:cs typeface="Arial" panose="020B0604020202020204" pitchFamily="34" charset="0"/>
              </a:rPr>
              <a:t>Side-stream</a:t>
            </a:r>
            <a:r>
              <a:rPr lang="zh-CN" altLang="en-US" b="1" dirty="0">
                <a:solidFill>
                  <a:srgbClr val="C00000"/>
                </a:solidFill>
                <a:latin typeface="Arial" panose="020B0604020202020204" pitchFamily="34" charset="0"/>
                <a:cs typeface="Arial" panose="020B0604020202020204" pitchFamily="34" charset="0"/>
              </a:rPr>
              <a:t> </a:t>
            </a:r>
            <a:r>
              <a:rPr lang="en-US" altLang="zh-CN" b="1" dirty="0">
                <a:solidFill>
                  <a:srgbClr val="C00000"/>
                </a:solidFill>
                <a:latin typeface="Arial" panose="020B0604020202020204" pitchFamily="34" charset="0"/>
                <a:cs typeface="Arial" panose="020B0604020202020204" pitchFamily="34" charset="0"/>
              </a:rPr>
              <a:t>MBR</a:t>
            </a:r>
            <a:r>
              <a:rPr lang="zh-CN" altLang="en-US" b="1" dirty="0">
                <a:solidFill>
                  <a:srgbClr val="C00000"/>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configuration</a:t>
            </a:r>
          </a:p>
          <a:p>
            <a:pPr marL="0" lvl="2" indent="-177800">
              <a:spcBef>
                <a:spcPts val="600"/>
              </a:spcBef>
              <a:buFont typeface="Arial" panose="020B0604020202020204" pitchFamily="34" charset="0"/>
              <a:buChar char="•"/>
            </a:pPr>
            <a:r>
              <a:rPr lang="en-US" altLang="zh-CN" dirty="0">
                <a:solidFill>
                  <a:prstClr val="black"/>
                </a:solidFill>
                <a:latin typeface="Arial" panose="020B0604020202020204" pitchFamily="34" charset="0"/>
                <a:cs typeface="Arial" panose="020B0604020202020204" pitchFamily="34" charset="0"/>
              </a:rPr>
              <a:t>PVDF,</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pore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size</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0.03</a:t>
            </a:r>
            <a:r>
              <a:rPr lang="el-GR" altLang="zh-CN" dirty="0">
                <a:solidFill>
                  <a:prstClr val="black"/>
                </a:solidFill>
                <a:latin typeface="Arial" panose="020B0604020202020204" pitchFamily="34" charset="0"/>
                <a:cs typeface="Arial" panose="020B0604020202020204" pitchFamily="34" charset="0"/>
              </a:rPr>
              <a:t> μ</a:t>
            </a:r>
            <a:r>
              <a:rPr lang="en" altLang="zh-CN" dirty="0">
                <a:solidFill>
                  <a:prstClr val="black"/>
                </a:solidFill>
                <a:latin typeface="Arial" panose="020B0604020202020204" pitchFamily="34" charset="0"/>
                <a:cs typeface="Arial" panose="020B0604020202020204" pitchFamily="34" charset="0"/>
              </a:rPr>
              <a:t>m</a:t>
            </a:r>
            <a:endParaRPr lang="en-US" altLang="zh-CN" dirty="0">
              <a:solidFill>
                <a:prstClr val="black"/>
              </a:solidFill>
              <a:latin typeface="Arial" panose="020B0604020202020204" pitchFamily="34" charset="0"/>
              <a:cs typeface="Arial" panose="020B0604020202020204" pitchFamily="34" charset="0"/>
            </a:endParaRPr>
          </a:p>
        </p:txBody>
      </p:sp>
      <p:sp>
        <p:nvSpPr>
          <p:cNvPr id="13" name="矩形 12">
            <a:extLst>
              <a:ext uri="{FF2B5EF4-FFF2-40B4-BE49-F238E27FC236}">
                <a16:creationId xmlns:a16="http://schemas.microsoft.com/office/drawing/2014/main" id="{8E98D7AB-1A31-C647-997B-2572AFD0318D}"/>
              </a:ext>
            </a:extLst>
          </p:cNvPr>
          <p:cNvSpPr/>
          <p:nvPr/>
        </p:nvSpPr>
        <p:spPr>
          <a:xfrm rot="5400000">
            <a:off x="2134479" y="3608750"/>
            <a:ext cx="2773475" cy="712604"/>
          </a:xfrm>
          <a:prstGeom prst="rect">
            <a:avLst/>
          </a:prstGeom>
          <a:noFill/>
          <a:ln w="28575">
            <a:solidFill>
              <a:srgbClr val="C0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a:extLst>
              <a:ext uri="{FF2B5EF4-FFF2-40B4-BE49-F238E27FC236}">
                <a16:creationId xmlns:a16="http://schemas.microsoft.com/office/drawing/2014/main" id="{78F72CC1-9BAD-5684-E8E7-58472D403675}"/>
              </a:ext>
            </a:extLst>
          </p:cNvPr>
          <p:cNvSpPr txBox="1"/>
          <p:nvPr/>
        </p:nvSpPr>
        <p:spPr>
          <a:xfrm>
            <a:off x="3964399" y="2505411"/>
            <a:ext cx="1099595" cy="369332"/>
          </a:xfrm>
          <a:prstGeom prst="rect">
            <a:avLst/>
          </a:prstGeom>
          <a:noFill/>
        </p:spPr>
        <p:txBody>
          <a:bodyPr wrap="square">
            <a:spAutoFit/>
          </a:bodyPr>
          <a:lstStyle/>
          <a:p>
            <a:r>
              <a:rPr lang="en-US" altLang="zh-CN" b="1" dirty="0">
                <a:solidFill>
                  <a:srgbClr val="C00000"/>
                </a:solidFill>
                <a:latin typeface="Arial" panose="020B0604020202020204" pitchFamily="34" charset="0"/>
                <a:cs typeface="Arial" panose="020B0604020202020204" pitchFamily="34" charset="0"/>
              </a:rPr>
              <a:t>Vertical</a:t>
            </a:r>
            <a:endParaRPr lang="zh-CN" altLang="en-US" b="1" dirty="0">
              <a:solidFill>
                <a:srgbClr val="C00000"/>
              </a:solidFill>
            </a:endParaRPr>
          </a:p>
        </p:txBody>
      </p:sp>
      <p:sp>
        <p:nvSpPr>
          <p:cNvPr id="24" name="文本框 23">
            <a:extLst>
              <a:ext uri="{FF2B5EF4-FFF2-40B4-BE49-F238E27FC236}">
                <a16:creationId xmlns:a16="http://schemas.microsoft.com/office/drawing/2014/main" id="{958096DA-4161-EF24-3666-F65E087F0C41}"/>
              </a:ext>
            </a:extLst>
          </p:cNvPr>
          <p:cNvSpPr txBox="1"/>
          <p:nvPr/>
        </p:nvSpPr>
        <p:spPr>
          <a:xfrm>
            <a:off x="5881511" y="4551355"/>
            <a:ext cx="2318862" cy="369332"/>
          </a:xfrm>
          <a:prstGeom prst="rect">
            <a:avLst/>
          </a:prstGeom>
          <a:noFill/>
        </p:spPr>
        <p:txBody>
          <a:bodyPr wrap="square">
            <a:spAutoFit/>
          </a:bodyPr>
          <a:lstStyle/>
          <a:p>
            <a:r>
              <a:rPr lang="en-US" altLang="zh-CN" b="1" dirty="0">
                <a:latin typeface="Arial" panose="020B0604020202020204" pitchFamily="34" charset="0"/>
                <a:cs typeface="Arial" panose="020B0604020202020204" pitchFamily="34" charset="0"/>
              </a:rPr>
              <a:t>Compact</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33V</a:t>
            </a:r>
            <a:r>
              <a:rPr lang="zh-CN" altLang="en-US" b="1" dirty="0">
                <a:latin typeface="Arial" panose="020B0604020202020204" pitchFamily="34" charset="0"/>
                <a:cs typeface="Arial" panose="020B0604020202020204" pitchFamily="34" charset="0"/>
              </a:rPr>
              <a:t> </a:t>
            </a:r>
            <a:r>
              <a:rPr lang="en-US" altLang="zh-CN" b="1" dirty="0">
                <a:latin typeface="Arial" panose="020B0604020202020204" pitchFamily="34" charset="0"/>
                <a:cs typeface="Arial" panose="020B0604020202020204" pitchFamily="34" charset="0"/>
              </a:rPr>
              <a:t>Helix</a:t>
            </a:r>
            <a:endParaRPr lang="zh-CN" altLang="en-US" b="1" dirty="0"/>
          </a:p>
        </p:txBody>
      </p:sp>
      <p:sp>
        <p:nvSpPr>
          <p:cNvPr id="25" name="矩形 24">
            <a:extLst>
              <a:ext uri="{FF2B5EF4-FFF2-40B4-BE49-F238E27FC236}">
                <a16:creationId xmlns:a16="http://schemas.microsoft.com/office/drawing/2014/main" id="{6A2DEF62-29B6-982A-5294-0745C7217376}"/>
              </a:ext>
            </a:extLst>
          </p:cNvPr>
          <p:cNvSpPr/>
          <p:nvPr/>
        </p:nvSpPr>
        <p:spPr>
          <a:xfrm>
            <a:off x="5955263" y="1217316"/>
            <a:ext cx="3419531" cy="723275"/>
          </a:xfrm>
          <a:prstGeom prst="rect">
            <a:avLst/>
          </a:prstGeom>
        </p:spPr>
        <p:txBody>
          <a:bodyPr wrap="square">
            <a:spAutoFit/>
          </a:bodyPr>
          <a:lstStyle/>
          <a:p>
            <a:pPr marL="0" lvl="2" indent="-177800">
              <a:spcBef>
                <a:spcPts val="600"/>
              </a:spcBef>
              <a:buFont typeface="Arial" panose="020B0604020202020204" pitchFamily="34" charset="0"/>
              <a:buChar char="•"/>
            </a:pPr>
            <a:r>
              <a:rPr lang="en-US" altLang="zh-CN" dirty="0">
                <a:solidFill>
                  <a:prstClr val="black"/>
                </a:solidFill>
                <a:latin typeface="Arial" panose="020B0604020202020204" pitchFamily="34" charset="0"/>
                <a:cs typeface="Arial" panose="020B0604020202020204" pitchFamily="34" charset="0"/>
              </a:rPr>
              <a:t>Latest</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upgraded</a:t>
            </a:r>
            <a:r>
              <a:rPr lang="zh-CN" altLang="en-US" dirty="0">
                <a:solidFill>
                  <a:prstClr val="black"/>
                </a:solidFill>
                <a:latin typeface="Arial" panose="020B0604020202020204" pitchFamily="34" charset="0"/>
                <a:cs typeface="Arial" panose="020B0604020202020204" pitchFamily="34" charset="0"/>
              </a:rPr>
              <a:t> </a:t>
            </a:r>
            <a:r>
              <a:rPr lang="en-US" altLang="zh-CN" dirty="0">
                <a:solidFill>
                  <a:prstClr val="black"/>
                </a:solidFill>
                <a:latin typeface="Arial" panose="020B0604020202020204" pitchFamily="34" charset="0"/>
                <a:cs typeface="Arial" panose="020B0604020202020204" pitchFamily="34" charset="0"/>
              </a:rPr>
              <a:t>technology:</a:t>
            </a:r>
            <a:r>
              <a:rPr lang="zh-CN" altLang="en-US" dirty="0">
                <a:solidFill>
                  <a:prstClr val="black"/>
                </a:solidFill>
                <a:latin typeface="Arial" panose="020B0604020202020204" pitchFamily="34" charset="0"/>
                <a:cs typeface="Arial" panose="020B0604020202020204" pitchFamily="34" charset="0"/>
              </a:rPr>
              <a:t> </a:t>
            </a:r>
            <a:endParaRPr lang="en-US" altLang="zh-CN" dirty="0">
              <a:solidFill>
                <a:prstClr val="black"/>
              </a:solidFill>
              <a:latin typeface="Arial" panose="020B0604020202020204" pitchFamily="34" charset="0"/>
              <a:cs typeface="Arial" panose="020B0604020202020204" pitchFamily="34" charset="0"/>
            </a:endParaRPr>
          </a:p>
          <a:p>
            <a:pPr marL="0" lvl="2">
              <a:spcBef>
                <a:spcPts val="600"/>
              </a:spcBef>
            </a:pPr>
            <a:r>
              <a:rPr lang="zh-CN" altLang="en-US" b="1" dirty="0">
                <a:solidFill>
                  <a:prstClr val="black"/>
                </a:solidFill>
                <a:latin typeface="Arial" panose="020B0604020202020204" pitchFamily="34" charset="0"/>
                <a:cs typeface="Arial" panose="020B0604020202020204" pitchFamily="34" charset="0"/>
              </a:rPr>
              <a:t>  </a:t>
            </a:r>
            <a:r>
              <a:rPr lang="en-US" altLang="zh-CN" b="1" dirty="0">
                <a:solidFill>
                  <a:prstClr val="black"/>
                </a:solidFill>
                <a:latin typeface="Arial" panose="020B0604020202020204" pitchFamily="34" charset="0"/>
                <a:cs typeface="Arial" panose="020B0604020202020204" pitchFamily="34" charset="0"/>
              </a:rPr>
              <a:t>Feed</a:t>
            </a:r>
            <a:r>
              <a:rPr lang="zh-CN" altLang="en-US" b="1" dirty="0">
                <a:solidFill>
                  <a:prstClr val="black"/>
                </a:solidFill>
                <a:latin typeface="Arial" panose="020B0604020202020204" pitchFamily="34" charset="0"/>
                <a:cs typeface="Arial" panose="020B0604020202020204" pitchFamily="34" charset="0"/>
              </a:rPr>
              <a:t> </a:t>
            </a:r>
            <a:r>
              <a:rPr lang="en-US" altLang="zh-CN" b="1" dirty="0">
                <a:solidFill>
                  <a:prstClr val="black"/>
                </a:solidFill>
                <a:latin typeface="Arial" panose="020B0604020202020204" pitchFamily="34" charset="0"/>
                <a:cs typeface="Arial" panose="020B0604020202020204" pitchFamily="34" charset="0"/>
              </a:rPr>
              <a:t>flow</a:t>
            </a:r>
            <a:r>
              <a:rPr lang="zh-CN" altLang="en-US" b="1" dirty="0">
                <a:solidFill>
                  <a:prstClr val="black"/>
                </a:solidFill>
                <a:latin typeface="Arial" panose="020B0604020202020204" pitchFamily="34" charset="0"/>
                <a:cs typeface="Arial" panose="020B0604020202020204" pitchFamily="34" charset="0"/>
              </a:rPr>
              <a:t> </a:t>
            </a:r>
            <a:r>
              <a:rPr lang="en-US" altLang="zh-CN" b="1" dirty="0">
                <a:solidFill>
                  <a:prstClr val="black"/>
                </a:solidFill>
                <a:latin typeface="Arial" panose="020B0604020202020204" pitchFamily="34" charset="0"/>
                <a:cs typeface="Arial" panose="020B0604020202020204" pitchFamily="34" charset="0"/>
              </a:rPr>
              <a:t>reversal</a:t>
            </a:r>
            <a:r>
              <a:rPr lang="zh-CN" altLang="en-US" b="1" dirty="0">
                <a:solidFill>
                  <a:prstClr val="black"/>
                </a:solidFill>
                <a:latin typeface="Arial" panose="020B0604020202020204" pitchFamily="34" charset="0"/>
                <a:cs typeface="Arial" panose="020B0604020202020204" pitchFamily="34" charset="0"/>
              </a:rPr>
              <a:t> </a:t>
            </a:r>
            <a:r>
              <a:rPr lang="en-US" altLang="zh-CN" b="1" dirty="0">
                <a:solidFill>
                  <a:prstClr val="black"/>
                </a:solidFill>
                <a:latin typeface="Arial" panose="020B0604020202020204" pitchFamily="34" charset="0"/>
                <a:cs typeface="Arial" panose="020B0604020202020204" pitchFamily="34" charset="0"/>
              </a:rPr>
              <a:t>(</a:t>
            </a:r>
            <a:r>
              <a:rPr lang="en-US" altLang="zh-CN" b="1" dirty="0">
                <a:solidFill>
                  <a:schemeClr val="accent2">
                    <a:lumMod val="75000"/>
                  </a:schemeClr>
                </a:solidFill>
                <a:latin typeface="Arial" panose="020B0604020202020204" pitchFamily="34" charset="0"/>
                <a:cs typeface="Arial" panose="020B0604020202020204" pitchFamily="34" charset="0"/>
              </a:rPr>
              <a:t>FFR</a:t>
            </a:r>
            <a:r>
              <a:rPr lang="en-US" altLang="zh-CN" b="1" dirty="0">
                <a:solidFill>
                  <a:prstClr val="black"/>
                </a:solidFill>
                <a:latin typeface="Arial" panose="020B0604020202020204" pitchFamily="34" charset="0"/>
                <a:cs typeface="Arial" panose="020B0604020202020204" pitchFamily="34" charset="0"/>
              </a:rPr>
              <a:t>)</a:t>
            </a:r>
          </a:p>
        </p:txBody>
      </p:sp>
      <p:sp>
        <p:nvSpPr>
          <p:cNvPr id="26" name="文本框 25">
            <a:extLst>
              <a:ext uri="{FF2B5EF4-FFF2-40B4-BE49-F238E27FC236}">
                <a16:creationId xmlns:a16="http://schemas.microsoft.com/office/drawing/2014/main" id="{13370602-425E-8A3A-888E-2DE6914B76CF}"/>
              </a:ext>
            </a:extLst>
          </p:cNvPr>
          <p:cNvSpPr txBox="1"/>
          <p:nvPr/>
        </p:nvSpPr>
        <p:spPr>
          <a:xfrm>
            <a:off x="6103522" y="3883174"/>
            <a:ext cx="1062148"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Detail</a:t>
            </a:r>
            <a:endParaRPr lang="zh-CN" altLang="en-US" sz="1600" dirty="0"/>
          </a:p>
        </p:txBody>
      </p:sp>
      <p:sp>
        <p:nvSpPr>
          <p:cNvPr id="27" name="文本框 26">
            <a:extLst>
              <a:ext uri="{FF2B5EF4-FFF2-40B4-BE49-F238E27FC236}">
                <a16:creationId xmlns:a16="http://schemas.microsoft.com/office/drawing/2014/main" id="{DDCDCE4C-5958-B337-D413-058B610A4D8C}"/>
              </a:ext>
            </a:extLst>
          </p:cNvPr>
          <p:cNvSpPr txBox="1"/>
          <p:nvPr/>
        </p:nvSpPr>
        <p:spPr>
          <a:xfrm>
            <a:off x="5716487" y="4932074"/>
            <a:ext cx="2134746" cy="584775"/>
          </a:xfrm>
          <a:prstGeom prst="rect">
            <a:avLst/>
          </a:prstGeom>
          <a:noFill/>
        </p:spPr>
        <p:txBody>
          <a:bodyPr wrap="square">
            <a:spAutoFit/>
          </a:bodyPr>
          <a:lstStyle/>
          <a:p>
            <a:r>
              <a:rPr lang="en-US" altLang="zh-CN" sz="1600" dirty="0">
                <a:solidFill>
                  <a:srgbClr val="C00000"/>
                </a:solidFill>
                <a:latin typeface="Arial" panose="020B0604020202020204" pitchFamily="34" charset="0"/>
                <a:cs typeface="Arial" panose="020B0604020202020204" pitchFamily="34" charset="0"/>
              </a:rPr>
              <a:t>Tubular,</a:t>
            </a:r>
            <a:r>
              <a:rPr lang="zh-CN" altLang="en-US" sz="1600" dirty="0">
                <a:solidFill>
                  <a:srgbClr val="C00000"/>
                </a:solidFill>
                <a:latin typeface="Arial" panose="020B0604020202020204" pitchFamily="34" charset="0"/>
                <a:cs typeface="Arial" panose="020B0604020202020204" pitchFamily="34" charset="0"/>
              </a:rPr>
              <a:t> </a:t>
            </a:r>
            <a:r>
              <a:rPr lang="en-US" altLang="zh-CN" sz="1600" dirty="0">
                <a:solidFill>
                  <a:srgbClr val="C00000"/>
                </a:solidFill>
                <a:latin typeface="Arial" panose="020B0604020202020204" pitchFamily="34" charset="0"/>
                <a:cs typeface="Arial" panose="020B0604020202020204" pitchFamily="34" charset="0"/>
              </a:rPr>
              <a:t>provide</a:t>
            </a:r>
            <a:r>
              <a:rPr lang="zh-CN" altLang="en-US" sz="1600" dirty="0">
                <a:solidFill>
                  <a:srgbClr val="C00000"/>
                </a:solidFill>
                <a:latin typeface="Arial" panose="020B0604020202020204" pitchFamily="34" charset="0"/>
                <a:cs typeface="Arial" panose="020B0604020202020204" pitchFamily="34" charset="0"/>
              </a:rPr>
              <a:t> </a:t>
            </a:r>
            <a:r>
              <a:rPr lang="en-US" altLang="zh-CN" sz="1600" dirty="0">
                <a:solidFill>
                  <a:srgbClr val="C00000"/>
                </a:solidFill>
                <a:latin typeface="Arial" panose="020B0604020202020204" pitchFamily="34" charset="0"/>
                <a:cs typeface="Arial" panose="020B0604020202020204" pitchFamily="34" charset="0"/>
              </a:rPr>
              <a:t>ideal</a:t>
            </a:r>
            <a:r>
              <a:rPr lang="zh-CN" altLang="en-US" sz="1600" dirty="0">
                <a:solidFill>
                  <a:srgbClr val="C00000"/>
                </a:solidFill>
                <a:latin typeface="Arial" panose="020B0604020202020204" pitchFamily="34" charset="0"/>
                <a:cs typeface="Arial" panose="020B0604020202020204" pitchFamily="34" charset="0"/>
              </a:rPr>
              <a:t> </a:t>
            </a:r>
            <a:r>
              <a:rPr lang="en-US" altLang="zh-CN" sz="1600" dirty="0">
                <a:solidFill>
                  <a:srgbClr val="C00000"/>
                </a:solidFill>
                <a:latin typeface="Arial" panose="020B0604020202020204" pitchFamily="34" charset="0"/>
                <a:cs typeface="Arial" panose="020B0604020202020204" pitchFamily="34" charset="0"/>
              </a:rPr>
              <a:t>turbulent</a:t>
            </a:r>
            <a:r>
              <a:rPr lang="zh-CN" altLang="en-US" sz="1600" dirty="0">
                <a:solidFill>
                  <a:srgbClr val="C00000"/>
                </a:solidFill>
                <a:latin typeface="Arial" panose="020B0604020202020204" pitchFamily="34" charset="0"/>
                <a:cs typeface="Arial" panose="020B0604020202020204" pitchFamily="34" charset="0"/>
              </a:rPr>
              <a:t> </a:t>
            </a:r>
            <a:r>
              <a:rPr lang="en-US" altLang="zh-CN" sz="1600" dirty="0">
                <a:solidFill>
                  <a:srgbClr val="C00000"/>
                </a:solidFill>
                <a:latin typeface="Arial" panose="020B0604020202020204" pitchFamily="34" charset="0"/>
                <a:cs typeface="Arial" panose="020B0604020202020204" pitchFamily="34" charset="0"/>
              </a:rPr>
              <a:t>conditions</a:t>
            </a:r>
            <a:endParaRPr lang="zh-CN" altLang="en-US" sz="1600" dirty="0">
              <a:solidFill>
                <a:srgbClr val="C00000"/>
              </a:solidFill>
            </a:endParaRPr>
          </a:p>
        </p:txBody>
      </p:sp>
      <p:sp>
        <p:nvSpPr>
          <p:cNvPr id="21" name="圆角右箭头 20">
            <a:extLst>
              <a:ext uri="{FF2B5EF4-FFF2-40B4-BE49-F238E27FC236}">
                <a16:creationId xmlns:a16="http://schemas.microsoft.com/office/drawing/2014/main" id="{9610736B-CA98-2279-93F8-4DBBF7C6B947}"/>
              </a:ext>
            </a:extLst>
          </p:cNvPr>
          <p:cNvSpPr/>
          <p:nvPr/>
        </p:nvSpPr>
        <p:spPr>
          <a:xfrm rot="5400000">
            <a:off x="5172898" y="2300657"/>
            <a:ext cx="1032258" cy="3449256"/>
          </a:xfrm>
          <a:prstGeom prst="bentArrow">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3" name="Picture 2">
            <a:extLst>
              <a:ext uri="{FF2B5EF4-FFF2-40B4-BE49-F238E27FC236}">
                <a16:creationId xmlns:a16="http://schemas.microsoft.com/office/drawing/2014/main" id="{AD6EA408-5040-4F82-EE74-23682551971D}"/>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10000" r="90656">
                        <a14:foregroundMark x1="46557" y1="10656" x2="46557" y2="10656"/>
                        <a14:foregroundMark x1="59508" y1="25410" x2="59508" y2="25410"/>
                        <a14:foregroundMark x1="72951" y1="29672" x2="72951" y2="29672"/>
                        <a14:foregroundMark x1="90656" y1="44918" x2="90656" y2="44918"/>
                        <a14:foregroundMark x1="48525" y1="88361" x2="48525" y2="88361"/>
                        <a14:foregroundMark x1="12951" y1="49836" x2="12951" y2="49836"/>
                        <a14:foregroundMark x1="12951" y1="49836" x2="12951" y2="49836"/>
                        <a14:foregroundMark x1="11148" y1="49836" x2="11148" y2="49836"/>
                        <a14:foregroundMark x1="45410" y1="50984" x2="45410" y2="50984"/>
                        <a14:foregroundMark x1="41803" y1="48033" x2="41803" y2="48033"/>
                        <a14:foregroundMark x1="61311" y1="50984" x2="61311" y2="50984"/>
                        <a14:foregroundMark x1="55738" y1="59016" x2="55738" y2="59016"/>
                        <a14:foregroundMark x1="49672" y1="43115" x2="49672" y2="43115"/>
                        <a14:foregroundMark x1="54590" y1="41311" x2="54590" y2="41311"/>
                        <a14:foregroundMark x1="61311" y1="38197" x2="61311" y2="38197"/>
                        <a14:foregroundMark x1="35082" y1="50984" x2="35082" y2="50984"/>
                        <a14:foregroundMark x1="41148" y1="53443" x2="41148" y2="53443"/>
                        <a14:foregroundMark x1="34426" y1="61967" x2="34426" y2="61967"/>
                      </a14:backgroundRemoval>
                    </a14:imgEffect>
                  </a14:imgLayer>
                </a14:imgProps>
              </a:ext>
              <a:ext uri="{28A0092B-C50C-407E-A947-70E740481C1C}">
                <a14:useLocalDpi xmlns:a14="http://schemas.microsoft.com/office/drawing/2010/main" val="0"/>
              </a:ext>
            </a:extLst>
          </a:blip>
          <a:srcRect/>
          <a:stretch>
            <a:fillRect/>
          </a:stretch>
        </p:blipFill>
        <p:spPr bwMode="auto">
          <a:xfrm>
            <a:off x="5148636" y="5683657"/>
            <a:ext cx="835235" cy="835235"/>
          </a:xfrm>
          <a:prstGeom prst="rect">
            <a:avLst/>
          </a:prstGeom>
          <a:noFill/>
          <a:extLst>
            <a:ext uri="{909E8E84-426E-40DD-AFC4-6F175D3DCCD1}">
              <a14:hiddenFill xmlns:a14="http://schemas.microsoft.com/office/drawing/2010/main">
                <a:solidFill>
                  <a:srgbClr val="FFFFFF"/>
                </a:solidFill>
              </a14:hiddenFill>
            </a:ext>
          </a:extLst>
        </p:spPr>
      </p:pic>
      <p:pic>
        <p:nvPicPr>
          <p:cNvPr id="35" name="图片 34">
            <a:extLst>
              <a:ext uri="{FF2B5EF4-FFF2-40B4-BE49-F238E27FC236}">
                <a16:creationId xmlns:a16="http://schemas.microsoft.com/office/drawing/2014/main" id="{CE3A73D7-274A-D62B-29A0-9174B1BF6DB8}"/>
              </a:ext>
            </a:extLst>
          </p:cNvPr>
          <p:cNvPicPr>
            <a:picLocks noChangeAspect="1"/>
          </p:cNvPicPr>
          <p:nvPr/>
        </p:nvPicPr>
        <p:blipFill>
          <a:blip r:embed="rId9"/>
          <a:stretch>
            <a:fillRect/>
          </a:stretch>
        </p:blipFill>
        <p:spPr>
          <a:xfrm>
            <a:off x="8991120" y="1947037"/>
            <a:ext cx="2735283" cy="2882219"/>
          </a:xfrm>
          <a:prstGeom prst="rect">
            <a:avLst/>
          </a:prstGeom>
        </p:spPr>
      </p:pic>
      <p:sp>
        <p:nvSpPr>
          <p:cNvPr id="36" name="圆角右箭头 35">
            <a:extLst>
              <a:ext uri="{FF2B5EF4-FFF2-40B4-BE49-F238E27FC236}">
                <a16:creationId xmlns:a16="http://schemas.microsoft.com/office/drawing/2014/main" id="{49E005AA-15BD-B0A3-DA88-C0E9B8B84841}"/>
              </a:ext>
            </a:extLst>
          </p:cNvPr>
          <p:cNvSpPr/>
          <p:nvPr/>
        </p:nvSpPr>
        <p:spPr>
          <a:xfrm rot="16200000" flipV="1">
            <a:off x="6081149" y="634612"/>
            <a:ext cx="1032258" cy="5232335"/>
          </a:xfrm>
          <a:prstGeom prst="bentArrow">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a:extLst>
              <a:ext uri="{FF2B5EF4-FFF2-40B4-BE49-F238E27FC236}">
                <a16:creationId xmlns:a16="http://schemas.microsoft.com/office/drawing/2014/main" id="{DF94B4AE-80FA-6144-5088-0D028DA9E0D9}"/>
              </a:ext>
            </a:extLst>
          </p:cNvPr>
          <p:cNvSpPr txBox="1"/>
          <p:nvPr/>
        </p:nvSpPr>
        <p:spPr>
          <a:xfrm>
            <a:off x="6967304" y="2785135"/>
            <a:ext cx="1989956" cy="584775"/>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Assembly</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and</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application</a:t>
            </a:r>
          </a:p>
        </p:txBody>
      </p:sp>
      <p:grpSp>
        <p:nvGrpSpPr>
          <p:cNvPr id="3" name="Group 15">
            <a:extLst>
              <a:ext uri="{FF2B5EF4-FFF2-40B4-BE49-F238E27FC236}">
                <a16:creationId xmlns:a16="http://schemas.microsoft.com/office/drawing/2014/main" id="{E37145F5-D983-39C1-C427-09CA323F9270}"/>
              </a:ext>
            </a:extLst>
          </p:cNvPr>
          <p:cNvGrpSpPr/>
          <p:nvPr/>
        </p:nvGrpSpPr>
        <p:grpSpPr>
          <a:xfrm>
            <a:off x="8972536" y="398985"/>
            <a:ext cx="3121806" cy="447110"/>
            <a:chOff x="8844309" y="358006"/>
            <a:chExt cx="3121806" cy="447110"/>
          </a:xfrm>
        </p:grpSpPr>
        <p:grpSp>
          <p:nvGrpSpPr>
            <p:cNvPr id="10" name="组合 2">
              <a:extLst>
                <a:ext uri="{FF2B5EF4-FFF2-40B4-BE49-F238E27FC236}">
                  <a16:creationId xmlns:a16="http://schemas.microsoft.com/office/drawing/2014/main" id="{877C8BAF-6723-A44D-D804-CEB6D8F02440}"/>
                </a:ext>
              </a:extLst>
            </p:cNvPr>
            <p:cNvGrpSpPr/>
            <p:nvPr/>
          </p:nvGrpSpPr>
          <p:grpSpPr>
            <a:xfrm>
              <a:off x="9715178" y="358006"/>
              <a:ext cx="2250937" cy="447110"/>
              <a:chOff x="9729466" y="157976"/>
              <a:chExt cx="2250937" cy="447110"/>
            </a:xfrm>
          </p:grpSpPr>
          <p:sp>
            <p:nvSpPr>
              <p:cNvPr id="20" name="TextBox 15">
                <a:extLst>
                  <a:ext uri="{FF2B5EF4-FFF2-40B4-BE49-F238E27FC236}">
                    <a16:creationId xmlns:a16="http://schemas.microsoft.com/office/drawing/2014/main" id="{CD5AE502-7566-18C5-C5D5-1535FF68ADF7}"/>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2" name="直线连接符 9">
                <a:extLst>
                  <a:ext uri="{FF2B5EF4-FFF2-40B4-BE49-F238E27FC236}">
                    <a16:creationId xmlns:a16="http://schemas.microsoft.com/office/drawing/2014/main" id="{C7FF404B-9BE9-3B91-DF7D-E62FAB7C977F}"/>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4" name="Picture 17">
              <a:extLst>
                <a:ext uri="{FF2B5EF4-FFF2-40B4-BE49-F238E27FC236}">
                  <a16:creationId xmlns:a16="http://schemas.microsoft.com/office/drawing/2014/main" id="{2C7EB529-DA3E-5690-322D-D6F393D5812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739031239"/>
      </p:ext>
    </p:extLst>
  </p:cSld>
  <p:clrMapOvr>
    <a:masterClrMapping/>
  </p:clrMapOvr>
  <p:transition advTm="8574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7">
                                            <p:txEl>
                                              <p:pRg st="1" end="1"/>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repeatCount="2000" fill="hold" grpId="0" nodeType="click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par>
                                <p:cTn id="12" presetID="26" presetClass="emph" presetSubtype="0" repeatCount="2000" fill="hold" grpId="0" nodeType="withEffect">
                                  <p:stCondLst>
                                    <p:cond delay="0"/>
                                  </p:stCondLst>
                                  <p:childTnLst>
                                    <p:animEffect transition="out" filter="fade">
                                      <p:cBhvr>
                                        <p:cTn id="13" dur="500" tmFilter="0, 0; .2, .5; .8, .5; 1, 0"/>
                                        <p:tgtEl>
                                          <p:spTgt spid="13"/>
                                        </p:tgtEl>
                                      </p:cBhvr>
                                    </p:animEffect>
                                    <p:animScale>
                                      <p:cBhvr>
                                        <p:cTn id="14" dur="250" autoRev="1" fill="hold"/>
                                        <p:tgtEl>
                                          <p:spTgt spid="13"/>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7">
                                            <p:txEl>
                                              <p:pRg st="2" end="2"/>
                                            </p:txEl>
                                          </p:spTgt>
                                        </p:tgtEl>
                                      </p:cBhvr>
                                    </p:animEffect>
                                    <p:animScale>
                                      <p:cBhvr>
                                        <p:cTn id="19" dur="250" autoRev="1" fill="hold"/>
                                        <p:tgtEl>
                                          <p:spTgt spid="7">
                                            <p:txEl>
                                              <p:pRg st="2" end="2"/>
                                            </p:txEl>
                                          </p:spTgt>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grpId="0" nodeType="clickEffect">
                                  <p:stCondLst>
                                    <p:cond delay="0"/>
                                  </p:stCondLst>
                                  <p:childTnLst>
                                    <p:animEffect transition="out" filter="fade">
                                      <p:cBhvr>
                                        <p:cTn id="23" dur="500" tmFilter="0, 0; .2, .5; .8, .5; 1, 0"/>
                                        <p:tgtEl>
                                          <p:spTgt spid="25"/>
                                        </p:tgtEl>
                                      </p:cBhvr>
                                    </p:animEffect>
                                    <p:animScale>
                                      <p:cBhvr>
                                        <p:cTn id="24" dur="250" autoRev="1" fill="hold"/>
                                        <p:tgtEl>
                                          <p:spTgt spid="25"/>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26" presetClass="emph" presetSubtype="0" repeatCount="2000" fill="hold" grpId="0" nodeType="clickEffect">
                                  <p:stCondLst>
                                    <p:cond delay="0"/>
                                  </p:stCondLst>
                                  <p:childTnLst>
                                    <p:animEffect transition="out" filter="fade">
                                      <p:cBhvr>
                                        <p:cTn id="28" dur="500" tmFilter="0, 0; .2, .5; .8, .5; 1, 0"/>
                                        <p:tgtEl>
                                          <p:spTgt spid="27"/>
                                        </p:tgtEl>
                                      </p:cBhvr>
                                    </p:animEffect>
                                    <p:animScale>
                                      <p:cBhvr>
                                        <p:cTn id="29" dur="250" autoRev="1" fill="hold"/>
                                        <p:tgtEl>
                                          <p:spTgt spid="27"/>
                                        </p:tgtEl>
                                      </p:cBhvr>
                                      <p:by x="105000" y="105000"/>
                                    </p:animScale>
                                  </p:childTnLst>
                                </p:cTn>
                              </p:par>
                              <p:par>
                                <p:cTn id="30" presetID="26" presetClass="emph" presetSubtype="0" repeatCount="2000" fill="hold" nodeType="withEffect">
                                  <p:stCondLst>
                                    <p:cond delay="0"/>
                                  </p:stCondLst>
                                  <p:childTnLst>
                                    <p:animEffect transition="out" filter="fade">
                                      <p:cBhvr>
                                        <p:cTn id="31" dur="500" tmFilter="0, 0; .2, .5; .8, .5; 1, 0"/>
                                        <p:tgtEl>
                                          <p:spTgt spid="33"/>
                                        </p:tgtEl>
                                      </p:cBhvr>
                                    </p:animEffect>
                                    <p:animScale>
                                      <p:cBhvr>
                                        <p:cTn id="32" dur="250" autoRev="1" fill="hold"/>
                                        <p:tgtEl>
                                          <p:spTgt spid="33"/>
                                        </p:tgtEl>
                                      </p:cBhvr>
                                      <p:by x="105000" y="105000"/>
                                    </p:animScale>
                                  </p:childTnLst>
                                </p:cTn>
                              </p:par>
                              <p:par>
                                <p:cTn id="33" presetID="26" presetClass="emph" presetSubtype="0" repeatCount="2000" fill="hold" nodeType="withEffect">
                                  <p:stCondLst>
                                    <p:cond delay="0"/>
                                  </p:stCondLst>
                                  <p:childTnLst>
                                    <p:animEffect transition="out" filter="fade">
                                      <p:cBhvr>
                                        <p:cTn id="34" dur="500" tmFilter="0, 0; .2, .5; .8, .5; 1, 0"/>
                                        <p:tgtEl>
                                          <p:spTgt spid="23"/>
                                        </p:tgtEl>
                                      </p:cBhvr>
                                    </p:animEffect>
                                    <p:animScale>
                                      <p:cBhvr>
                                        <p:cTn id="35"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p:bldP spid="25"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endParaRPr lang="zh-CN" altLang="en-US" dirty="0"/>
          </a:p>
        </p:txBody>
      </p:sp>
      <p:sp>
        <p:nvSpPr>
          <p:cNvPr id="9" name="标题 2">
            <a:extLst>
              <a:ext uri="{FF2B5EF4-FFF2-40B4-BE49-F238E27FC236}">
                <a16:creationId xmlns:a16="http://schemas.microsoft.com/office/drawing/2014/main" id="{88F35CCE-3BAB-369E-74D3-0E73AF2A1D2D}"/>
              </a:ext>
            </a:extLst>
          </p:cNvPr>
          <p:cNvSpPr>
            <a:spLocks noGrp="1"/>
          </p:cNvSpPr>
          <p:nvPr>
            <p:ph type="title"/>
          </p:nvPr>
        </p:nvSpPr>
        <p:spPr>
          <a:xfrm>
            <a:off x="295731" y="393624"/>
            <a:ext cx="728568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Commercial</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module</a:t>
            </a:r>
            <a:endParaRPr lang="zh-CN" altLang="en-US" sz="3600" b="1" dirty="0">
              <a:solidFill>
                <a:srgbClr val="323F50"/>
              </a:solidFill>
              <a:latin typeface="Arial" panose="020B0604020202020204" pitchFamily="34" charset="0"/>
              <a:cs typeface="Arial" panose="020B0604020202020204" pitchFamily="34" charset="0"/>
            </a:endParaRPr>
          </a:p>
        </p:txBody>
      </p:sp>
      <p:pic>
        <p:nvPicPr>
          <p:cNvPr id="12290" name="Picture 2">
            <a:extLst>
              <a:ext uri="{FF2B5EF4-FFF2-40B4-BE49-F238E27FC236}">
                <a16:creationId xmlns:a16="http://schemas.microsoft.com/office/drawing/2014/main" id="{CD2BCACE-A356-85EC-CC9E-2C3A06487A69}"/>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674" b="95321" l="2227" r="96964">
                        <a14:foregroundMark x1="68826" y1="36230" x2="68826" y2="36230"/>
                        <a14:foregroundMark x1="68826" y1="31551" x2="68826" y2="31551"/>
                        <a14:foregroundMark x1="77126" y1="30749" x2="77126" y2="30749"/>
                        <a14:foregroundMark x1="77126" y1="39171" x2="77126" y2="39171"/>
                        <a14:foregroundMark x1="77126" y1="51604" x2="77126" y2="51604"/>
                        <a14:foregroundMark x1="75506" y1="60829" x2="75506" y2="60829"/>
                        <a14:foregroundMark x1="74494" y1="71524" x2="74494" y2="71524"/>
                        <a14:foregroundMark x1="66599" y1="83422" x2="66599" y2="83422"/>
                        <a14:foregroundMark x1="42915" y1="82353" x2="42915" y2="82353"/>
                        <a14:foregroundMark x1="28543" y1="6952" x2="28543" y2="6952"/>
                        <a14:foregroundMark x1="34615" y1="2941" x2="34615" y2="2941"/>
                        <a14:foregroundMark x1="2227" y1="24064" x2="2227" y2="24064"/>
                        <a14:foregroundMark x1="81174" y1="33690" x2="81174" y2="33690"/>
                        <a14:foregroundMark x1="81579" y1="58021" x2="81579" y2="58021"/>
                        <a14:foregroundMark x1="83401" y1="77674" x2="83401" y2="77674"/>
                        <a14:foregroundMark x1="83401" y1="95321" x2="83401" y2="95321"/>
                        <a14:foregroundMark x1="92105" y1="62032" x2="92105" y2="62032"/>
                        <a14:foregroundMark x1="96964" y1="59358" x2="96964" y2="59358"/>
                      </a14:backgroundRemoval>
                    </a14:imgEffect>
                  </a14:imgLayer>
                </a14:imgProps>
              </a:ext>
              <a:ext uri="{28A0092B-C50C-407E-A947-70E740481C1C}">
                <a14:useLocalDpi xmlns:a14="http://schemas.microsoft.com/office/drawing/2010/main" val="0"/>
              </a:ext>
            </a:extLst>
          </a:blip>
          <a:srcRect/>
          <a:stretch>
            <a:fillRect/>
          </a:stretch>
        </p:blipFill>
        <p:spPr bwMode="auto">
          <a:xfrm>
            <a:off x="1402429" y="1774799"/>
            <a:ext cx="2546763" cy="3856297"/>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标注 2">
            <a:extLst>
              <a:ext uri="{FF2B5EF4-FFF2-40B4-BE49-F238E27FC236}">
                <a16:creationId xmlns:a16="http://schemas.microsoft.com/office/drawing/2014/main" id="{7129DC83-9311-3E95-58E5-CCC64BDB41EE}"/>
              </a:ext>
            </a:extLst>
          </p:cNvPr>
          <p:cNvSpPr/>
          <p:nvPr/>
        </p:nvSpPr>
        <p:spPr>
          <a:xfrm>
            <a:off x="3949192" y="1862494"/>
            <a:ext cx="4583575" cy="803557"/>
          </a:xfrm>
          <a:prstGeom prst="wedgeRoundRectCallout">
            <a:avLst>
              <a:gd name="adj1" fmla="val -57449"/>
              <a:gd name="adj2" fmla="val 49132"/>
              <a:gd name="adj3" fmla="val 16667"/>
            </a:avLst>
          </a:prstGeom>
          <a:solidFill>
            <a:schemeClr val="accent4">
              <a:lumMod val="20000"/>
              <a:lumOff val="8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How</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to</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choose</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suitable</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module?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Flat</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sheet,</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hollow</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fiber</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or</a:t>
            </a:r>
            <a:r>
              <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1"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multi-tube?</a:t>
            </a:r>
            <a:endParaRPr kumimoji="1"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C690F701-598A-FA2C-0486-DE158277F532}"/>
              </a:ext>
            </a:extLst>
          </p:cNvPr>
          <p:cNvSpPr txBox="1"/>
          <p:nvPr/>
        </p:nvSpPr>
        <p:spPr>
          <a:xfrm>
            <a:off x="4132163" y="2983592"/>
            <a:ext cx="6111432" cy="2276457"/>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All</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three</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forms</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are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widely</a:t>
            </a: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used</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choice should take the following into consideration: </a:t>
            </a:r>
          </a:p>
          <a:p>
            <a:pPr marL="285750" marR="0" lvl="0" indent="-285750" algn="l" defTabSz="914400" rtl="0" eaLnBrk="1" fontAlgn="auto" latinLnBrk="0" hangingPunct="1">
              <a:lnSpc>
                <a:spcPct val="114000"/>
              </a:lnSpc>
              <a:spcBef>
                <a:spcPts val="0"/>
              </a:spcBef>
              <a:spcAft>
                <a:spcPts val="0"/>
              </a:spcAft>
              <a:buClr>
                <a:srgbClr val="ED7D31">
                  <a:lumMod val="75000"/>
                </a:srgbClr>
              </a:buClr>
              <a:buSzTx/>
              <a:buFont typeface="Arial" panose="020B0604020202020204" pitchFamily="34" charset="0"/>
              <a:buChar char="•"/>
              <a:tabLst/>
              <a:defRPr/>
            </a:pP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area to module bulk volume ratio</a:t>
            </a:r>
          </a:p>
          <a:p>
            <a:pPr marL="285750" marR="0" lvl="0" indent="-285750" algn="l" defTabSz="914400" rtl="0" eaLnBrk="1" fontAlgn="auto" latinLnBrk="0" hangingPunct="1">
              <a:lnSpc>
                <a:spcPct val="114000"/>
              </a:lnSpc>
              <a:spcBef>
                <a:spcPts val="0"/>
              </a:spcBef>
              <a:spcAft>
                <a:spcPts val="0"/>
              </a:spcAft>
              <a:buClr>
                <a:srgbClr val="ED7D31">
                  <a:lumMod val="75000"/>
                </a:srgbClr>
              </a:buClr>
              <a:buSzTx/>
              <a:buFont typeface="Arial" panose="020B0604020202020204" pitchFamily="34" charset="0"/>
              <a:buChar char="•"/>
              <a:tabLst/>
              <a:defRPr/>
            </a:pP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mass transfer</a:t>
            </a:r>
          </a:p>
          <a:p>
            <a:pPr marL="285750" marR="0" lvl="0" indent="-285750" algn="l" defTabSz="914400" rtl="0" eaLnBrk="1" fontAlgn="auto" latinLnBrk="0" hangingPunct="1">
              <a:lnSpc>
                <a:spcPct val="114000"/>
              </a:lnSpc>
              <a:spcBef>
                <a:spcPts val="0"/>
              </a:spcBef>
              <a:spcAft>
                <a:spcPts val="0"/>
              </a:spcAft>
              <a:buClr>
                <a:srgbClr val="ED7D31">
                  <a:lumMod val="75000"/>
                </a:srgbClr>
              </a:buClr>
              <a:buSzTx/>
              <a:buFont typeface="Arial" panose="020B0604020202020204" pitchFamily="34" charset="0"/>
              <a:buChar char="•"/>
              <a:tabLst/>
              <a:defRPr/>
            </a:pP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energy consumption per unit of product water</a:t>
            </a:r>
          </a:p>
          <a:p>
            <a:pPr marL="285750" marR="0" lvl="0" indent="-285750" algn="l" defTabSz="914400" rtl="0" eaLnBrk="1" fontAlgn="auto" latinLnBrk="0" hangingPunct="1">
              <a:lnSpc>
                <a:spcPct val="114000"/>
              </a:lnSpc>
              <a:spcBef>
                <a:spcPts val="0"/>
              </a:spcBef>
              <a:spcAft>
                <a:spcPts val="0"/>
              </a:spcAft>
              <a:buClr>
                <a:srgbClr val="ED7D31">
                  <a:lumMod val="75000"/>
                </a:srgbClr>
              </a:buClr>
              <a:buSzTx/>
              <a:buFont typeface="Arial" panose="020B0604020202020204" pitchFamily="34" charset="0"/>
              <a:buChar char="•"/>
              <a:tabLst/>
              <a:defRPr/>
            </a:pP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cost of the membranes</a:t>
            </a:r>
          </a:p>
          <a:p>
            <a:pPr marL="285750" marR="0" lvl="0" indent="-285750" algn="l" defTabSz="914400" rtl="0" eaLnBrk="1" fontAlgn="auto" latinLnBrk="0" hangingPunct="1">
              <a:lnSpc>
                <a:spcPct val="114000"/>
              </a:lnSpc>
              <a:spcBef>
                <a:spcPts val="0"/>
              </a:spcBef>
              <a:spcAft>
                <a:spcPts val="0"/>
              </a:spcAft>
              <a:buClr>
                <a:srgbClr val="ED7D31">
                  <a:lumMod val="75000"/>
                </a:srgbClr>
              </a:buClr>
              <a:buSzTx/>
              <a:buFont typeface="Arial" panose="020B0604020202020204" pitchFamily="34" charset="0"/>
              <a:buChar char="•"/>
              <a:tabLst/>
              <a:defRPr/>
            </a:pPr>
            <a:r>
              <a:rPr kumimoji="0" lang="en"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cleaning implementation</a:t>
            </a:r>
          </a:p>
        </p:txBody>
      </p:sp>
      <p:grpSp>
        <p:nvGrpSpPr>
          <p:cNvPr id="5" name="Group 15">
            <a:extLst>
              <a:ext uri="{FF2B5EF4-FFF2-40B4-BE49-F238E27FC236}">
                <a16:creationId xmlns:a16="http://schemas.microsoft.com/office/drawing/2014/main" id="{480BE9F4-DBEB-0678-5111-E483002CF05B}"/>
              </a:ext>
            </a:extLst>
          </p:cNvPr>
          <p:cNvGrpSpPr/>
          <p:nvPr/>
        </p:nvGrpSpPr>
        <p:grpSpPr>
          <a:xfrm>
            <a:off x="8972536" y="398985"/>
            <a:ext cx="3121806" cy="447110"/>
            <a:chOff x="8844309" y="358006"/>
            <a:chExt cx="3121806" cy="447110"/>
          </a:xfrm>
        </p:grpSpPr>
        <p:grpSp>
          <p:nvGrpSpPr>
            <p:cNvPr id="10" name="组合 2">
              <a:extLst>
                <a:ext uri="{FF2B5EF4-FFF2-40B4-BE49-F238E27FC236}">
                  <a16:creationId xmlns:a16="http://schemas.microsoft.com/office/drawing/2014/main" id="{AB3438E9-953F-2DD6-005D-969BEF4A4179}"/>
                </a:ext>
              </a:extLst>
            </p:cNvPr>
            <p:cNvGrpSpPr/>
            <p:nvPr/>
          </p:nvGrpSpPr>
          <p:grpSpPr>
            <a:xfrm>
              <a:off x="9715178" y="358006"/>
              <a:ext cx="2250937" cy="447110"/>
              <a:chOff x="9729466" y="157976"/>
              <a:chExt cx="2250937" cy="447110"/>
            </a:xfrm>
          </p:grpSpPr>
          <p:sp>
            <p:nvSpPr>
              <p:cNvPr id="13" name="TextBox 15">
                <a:extLst>
                  <a:ext uri="{FF2B5EF4-FFF2-40B4-BE49-F238E27FC236}">
                    <a16:creationId xmlns:a16="http://schemas.microsoft.com/office/drawing/2014/main" id="{5CC66189-0645-56C0-F15C-4B82767BF477}"/>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4" name="直线连接符 9">
                <a:extLst>
                  <a:ext uri="{FF2B5EF4-FFF2-40B4-BE49-F238E27FC236}">
                    <a16:creationId xmlns:a16="http://schemas.microsoft.com/office/drawing/2014/main" id="{6B114C4E-8C4E-934B-5982-BB32B229230F}"/>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05CD75F3-0194-70EA-CA8C-2B72366987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3362977973"/>
      </p:ext>
    </p:extLst>
  </p:cSld>
  <p:clrMapOvr>
    <a:masterClrMapping/>
  </p:clrMapOvr>
  <p:transition advTm="6193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6" y="2124327"/>
            <a:ext cx="6861604" cy="2677913"/>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history</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features</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configuration</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 materials and modules</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Commercial</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module</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makers</a:t>
            </a:r>
          </a:p>
        </p:txBody>
      </p:sp>
      <p:sp>
        <p:nvSpPr>
          <p:cNvPr id="7" name="标题 2">
            <a:extLst>
              <a:ext uri="{FF2B5EF4-FFF2-40B4-BE49-F238E27FC236}">
                <a16:creationId xmlns:a16="http://schemas.microsoft.com/office/drawing/2014/main" id="{5C8F3628-C96B-90EE-4227-BB1B3DEE6BA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Contents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59588279-64F3-197D-BE23-5D140CF4AF56}"/>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3EA79A42-ED71-B235-31F6-B4D9BBBDF2C3}"/>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90D23B78-FA17-109F-DD9E-A1824324A14C}"/>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1" name="直线连接符 9">
                <a:extLst>
                  <a:ext uri="{FF2B5EF4-FFF2-40B4-BE49-F238E27FC236}">
                    <a16:creationId xmlns:a16="http://schemas.microsoft.com/office/drawing/2014/main" id="{6554194D-69E9-03BF-F3AD-7ABEF391457D}"/>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9" name="Picture 17">
              <a:extLst>
                <a:ext uri="{FF2B5EF4-FFF2-40B4-BE49-F238E27FC236}">
                  <a16:creationId xmlns:a16="http://schemas.microsoft.com/office/drawing/2014/main" id="{588E70A8-D5DB-2F23-AC35-D75339D59D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878011117"/>
      </p:ext>
    </p:extLst>
  </p:cSld>
  <p:clrMapOvr>
    <a:masterClrMapping/>
  </p:clrMapOvr>
  <p:transition advTm="14428"/>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6" y="2124327"/>
            <a:ext cx="6861604" cy="2677913"/>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history</a:t>
            </a:r>
          </a:p>
          <a:p>
            <a:pPr marL="342900" marR="0" lvl="1" indent="-342900" algn="l" defTabSz="914400" rtl="0" eaLnBrk="1" fontAlgn="auto" latinLnBrk="0" hangingPunct="1">
              <a:lnSpc>
                <a:spcPct val="120000"/>
              </a:lnSpc>
              <a:spcBef>
                <a:spcPts val="800"/>
              </a:spcBef>
              <a:spcAft>
                <a:spcPts val="0"/>
              </a:spcAft>
              <a:buClr>
                <a:prstClr val="white">
                  <a:lumMod val="85000"/>
                </a:prstClr>
              </a:buClr>
              <a:buSzTx/>
              <a:buFont typeface="Wingdings" pitchFamily="2" charset="2"/>
              <a:buChar char="n"/>
              <a:tabLst/>
              <a:defRPr/>
            </a:pP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features</a:t>
            </a:r>
          </a:p>
          <a:p>
            <a:pPr marL="342900" marR="0" lvl="1" indent="-342900" algn="l" defTabSz="914400" rtl="0" eaLnBrk="1" fontAlgn="auto" latinLnBrk="0" hangingPunct="1">
              <a:lnSpc>
                <a:spcPct val="120000"/>
              </a:lnSpc>
              <a:spcBef>
                <a:spcPts val="800"/>
              </a:spcBef>
              <a:spcAft>
                <a:spcPts val="0"/>
              </a:spcAft>
              <a:buClr>
                <a:prstClr val="white">
                  <a:lumMod val="85000"/>
                </a:prstClr>
              </a:buClr>
              <a:buSzTx/>
              <a:buFont typeface="Wingdings" pitchFamily="2" charset="2"/>
              <a:buChar char="n"/>
              <a:tabLst/>
              <a:defRPr/>
            </a:pP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Membrane bioreactor configuration</a:t>
            </a:r>
          </a:p>
          <a:p>
            <a:pPr marL="342900" marR="0" lvl="1" indent="-342900" algn="l" defTabSz="914400" rtl="0" eaLnBrk="1" fontAlgn="auto" latinLnBrk="0" hangingPunct="1">
              <a:lnSpc>
                <a:spcPct val="120000"/>
              </a:lnSpc>
              <a:spcBef>
                <a:spcPts val="800"/>
              </a:spcBef>
              <a:spcAft>
                <a:spcPts val="0"/>
              </a:spcAft>
              <a:buClr>
                <a:prstClr val="white">
                  <a:lumMod val="85000"/>
                </a:prstClr>
              </a:buClr>
              <a:buSzTx/>
              <a:buFont typeface="Wingdings" pitchFamily="2" charset="2"/>
              <a:buChar char="n"/>
              <a:tabLst/>
              <a:defRPr/>
            </a:pP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Membrane materials and modules</a:t>
            </a:r>
          </a:p>
          <a:p>
            <a:pPr marL="342900" marR="0" lvl="1" indent="-342900" algn="l" defTabSz="914400" rtl="0" eaLnBrk="1" fontAlgn="auto" latinLnBrk="0" hangingPunct="1">
              <a:lnSpc>
                <a:spcPct val="120000"/>
              </a:lnSpc>
              <a:spcBef>
                <a:spcPts val="800"/>
              </a:spcBef>
              <a:spcAft>
                <a:spcPts val="0"/>
              </a:spcAft>
              <a:buClr>
                <a:prstClr val="white">
                  <a:lumMod val="85000"/>
                </a:prstClr>
              </a:buClr>
              <a:buSzTx/>
              <a:buFont typeface="Wingdings" pitchFamily="2" charset="2"/>
              <a:buChar char="n"/>
              <a:tabLst/>
              <a:defRPr/>
            </a:pP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Commercial</a:t>
            </a:r>
            <a:r>
              <a:rPr kumimoji="0" lang="zh-CN" altLang="en-US"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membrane</a:t>
            </a:r>
            <a:r>
              <a:rPr kumimoji="0" lang="zh-CN" altLang="en-US"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module</a:t>
            </a:r>
            <a:r>
              <a:rPr kumimoji="0" lang="zh-CN" altLang="en-US"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white">
                    <a:lumMod val="85000"/>
                  </a:prstClr>
                </a:solidFill>
                <a:effectLst/>
                <a:uLnTx/>
                <a:uFillTx/>
                <a:latin typeface="Arial" panose="020B0604020202020204" pitchFamily="34" charset="0"/>
                <a:ea typeface="微软雅黑" panose="020B0503020204020204" pitchFamily="34" charset="-122"/>
                <a:cs typeface="Arial" panose="020B0604020202020204" pitchFamily="34" charset="0"/>
              </a:rPr>
              <a:t>makers</a:t>
            </a:r>
          </a:p>
        </p:txBody>
      </p:sp>
      <p:sp>
        <p:nvSpPr>
          <p:cNvPr id="7" name="标题 2">
            <a:extLst>
              <a:ext uri="{FF2B5EF4-FFF2-40B4-BE49-F238E27FC236}">
                <a16:creationId xmlns:a16="http://schemas.microsoft.com/office/drawing/2014/main" id="{5C8F3628-C96B-90EE-4227-BB1B3DEE6BA5}"/>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Contents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 name="Group 15">
            <a:extLst>
              <a:ext uri="{FF2B5EF4-FFF2-40B4-BE49-F238E27FC236}">
                <a16:creationId xmlns:a16="http://schemas.microsoft.com/office/drawing/2014/main" id="{C44FB5A3-91AB-8906-D27F-4290D88FDC4C}"/>
              </a:ext>
            </a:extLst>
          </p:cNvPr>
          <p:cNvGrpSpPr/>
          <p:nvPr/>
        </p:nvGrpSpPr>
        <p:grpSpPr>
          <a:xfrm>
            <a:off x="8972536" y="417967"/>
            <a:ext cx="3121806" cy="447110"/>
            <a:chOff x="8844309" y="358006"/>
            <a:chExt cx="3121806" cy="447110"/>
          </a:xfrm>
        </p:grpSpPr>
        <p:grpSp>
          <p:nvGrpSpPr>
            <p:cNvPr id="5" name="组合 2">
              <a:extLst>
                <a:ext uri="{FF2B5EF4-FFF2-40B4-BE49-F238E27FC236}">
                  <a16:creationId xmlns:a16="http://schemas.microsoft.com/office/drawing/2014/main" id="{8399B159-566C-4A98-650F-173F52FA0BA3}"/>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47A348A0-347C-6825-C3DA-F463582709A4}"/>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1" name="直线连接符 9">
                <a:extLst>
                  <a:ext uri="{FF2B5EF4-FFF2-40B4-BE49-F238E27FC236}">
                    <a16:creationId xmlns:a16="http://schemas.microsoft.com/office/drawing/2014/main" id="{8E44F4A4-D1B9-9C3B-FD57-D7E7CA1F6BD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9" name="Picture 17">
              <a:extLst>
                <a:ext uri="{FF2B5EF4-FFF2-40B4-BE49-F238E27FC236}">
                  <a16:creationId xmlns:a16="http://schemas.microsoft.com/office/drawing/2014/main" id="{32DB7D2D-BFE5-126D-1040-C4659185B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1167753631"/>
      </p:ext>
    </p:extLst>
  </p:cSld>
  <p:clrMapOvr>
    <a:masterClrMapping/>
  </p:clrMapOvr>
  <p:transition advTm="596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a:extLst>
              <a:ext uri="{FF2B5EF4-FFF2-40B4-BE49-F238E27FC236}">
                <a16:creationId xmlns:a16="http://schemas.microsoft.com/office/drawing/2014/main" id="{70D86F71-2E58-BCEC-503C-8367E10C33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9490" y="4615065"/>
            <a:ext cx="2279141" cy="1891687"/>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a:extLst>
              <a:ext uri="{FF2B5EF4-FFF2-40B4-BE49-F238E27FC236}">
                <a16:creationId xmlns:a16="http://schemas.microsoft.com/office/drawing/2014/main" id="{D30DF0C2-3AA4-F88F-9441-AC8DCECD4E6A}"/>
              </a:ext>
            </a:extLst>
          </p:cNvPr>
          <p:cNvSpPr/>
          <p:nvPr/>
        </p:nvSpPr>
        <p:spPr>
          <a:xfrm>
            <a:off x="6399621" y="2475111"/>
            <a:ext cx="2645224" cy="2171653"/>
          </a:xfrm>
          <a:prstGeom prst="rect">
            <a:avLst/>
          </a:prstGeom>
          <a:solidFill>
            <a:schemeClr val="accent4">
              <a:lumMod val="20000"/>
              <a:lumOff val="80000"/>
            </a:schemeClr>
          </a:solidFill>
          <a:ln w="38100">
            <a:solidFill>
              <a:srgbClr val="C0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a:extLst>
              <a:ext uri="{FF2B5EF4-FFF2-40B4-BE49-F238E27FC236}">
                <a16:creationId xmlns:a16="http://schemas.microsoft.com/office/drawing/2014/main" id="{F0CC2C0D-3186-D6A8-E7F9-D7CD0F447C6C}"/>
              </a:ext>
            </a:extLst>
          </p:cNvPr>
          <p:cNvSpPr/>
          <p:nvPr/>
        </p:nvSpPr>
        <p:spPr>
          <a:xfrm>
            <a:off x="9402382" y="1890884"/>
            <a:ext cx="2683748" cy="2446664"/>
          </a:xfrm>
          <a:prstGeom prst="rect">
            <a:avLst/>
          </a:prstGeom>
          <a:gradFill flip="none" rotWithShape="1">
            <a:gsLst>
              <a:gs pos="0">
                <a:srgbClr val="A5A5A5"/>
              </a:gs>
              <a:gs pos="65000">
                <a:schemeClr val="bg1">
                  <a:lumMod val="85000"/>
                </a:schemeClr>
              </a:gs>
              <a:gs pos="95000">
                <a:schemeClr val="bg1">
                  <a:lumMod val="9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id="{91E29C2A-CB9C-86E4-68DF-AC33D777D98E}"/>
              </a:ext>
            </a:extLst>
          </p:cNvPr>
          <p:cNvSpPr/>
          <p:nvPr/>
        </p:nvSpPr>
        <p:spPr>
          <a:xfrm>
            <a:off x="3835838" y="2911542"/>
            <a:ext cx="2403813" cy="3226650"/>
          </a:xfrm>
          <a:prstGeom prst="rect">
            <a:avLst/>
          </a:prstGeom>
          <a:gradFill flip="none" rotWithShape="1">
            <a:gsLst>
              <a:gs pos="0">
                <a:srgbClr val="BC7C6A">
                  <a:alpha val="94000"/>
                </a:srgbClr>
              </a:gs>
              <a:gs pos="65000">
                <a:srgbClr val="BC7C6A">
                  <a:alpha val="60000"/>
                </a:srgbClr>
              </a:gs>
              <a:gs pos="95000">
                <a:schemeClr val="bg1">
                  <a:lumMod val="95000"/>
                  <a:alpha val="4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a:xfrm>
            <a:off x="494805" y="6528778"/>
            <a:ext cx="10801274" cy="271185"/>
          </a:xfrm>
        </p:spPr>
        <p:txBody>
          <a:bodyPr/>
          <a:lstStyle/>
          <a:p>
            <a:pPr marL="0" indent="0" algn="l">
              <a:buNone/>
            </a:pPr>
            <a:r>
              <a:rPr lang="en" altLang="zh-CN" dirty="0">
                <a:effectLst/>
              </a:rPr>
              <a:t>Judd S. and Judd C. (2011). The MBR Book: Principles and Applications of Membrane Bioreactors for Water and Wastewater Treatment, 2nd ed. Butterworth- Heinemann, Oxford. </a:t>
            </a:r>
            <a:endParaRPr lang="en" altLang="zh-CN" dirty="0"/>
          </a:p>
        </p:txBody>
      </p:sp>
      <p:sp>
        <p:nvSpPr>
          <p:cNvPr id="9" name="标题 2">
            <a:extLst>
              <a:ext uri="{FF2B5EF4-FFF2-40B4-BE49-F238E27FC236}">
                <a16:creationId xmlns:a16="http://schemas.microsoft.com/office/drawing/2014/main" id="{445AA432-556B-D518-DFB4-F7655D1CB61D}"/>
              </a:ext>
            </a:extLst>
          </p:cNvPr>
          <p:cNvSpPr>
            <a:spLocks noGrp="1"/>
          </p:cNvSpPr>
          <p:nvPr>
            <p:ph type="title"/>
          </p:nvPr>
        </p:nvSpPr>
        <p:spPr>
          <a:xfrm>
            <a:off x="494805" y="361540"/>
            <a:ext cx="8669518"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bioreactor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a:t>
            </a:r>
            <a:r>
              <a:rPr lang="en-US" altLang="zh-CN" sz="3600" b="1" dirty="0">
                <a:solidFill>
                  <a:schemeClr val="accent2"/>
                </a:solidFill>
                <a:latin typeface="Arial" panose="020B0604020202020204" pitchFamily="34" charset="0"/>
                <a:cs typeface="Arial" panose="020B0604020202020204" pitchFamily="34" charset="0"/>
              </a:rPr>
              <a:t>MBR</a:t>
            </a:r>
            <a:r>
              <a:rPr lang="en-US" altLang="zh-CN" sz="3600" b="1" dirty="0">
                <a:solidFill>
                  <a:srgbClr val="323F50"/>
                </a:solidFill>
                <a:latin typeface="Arial" panose="020B0604020202020204" pitchFamily="34" charset="0"/>
                <a:cs typeface="Arial" panose="020B0604020202020204" pitchFamily="34" charset="0"/>
              </a:rPr>
              <a:t>)</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history</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3" name="L 形 22">
            <a:extLst>
              <a:ext uri="{FF2B5EF4-FFF2-40B4-BE49-F238E27FC236}">
                <a16:creationId xmlns:a16="http://schemas.microsoft.com/office/drawing/2014/main" id="{4E58D4C8-7EDB-2015-1705-A9BE9AD48885}"/>
              </a:ext>
            </a:extLst>
          </p:cNvPr>
          <p:cNvSpPr/>
          <p:nvPr/>
        </p:nvSpPr>
        <p:spPr>
          <a:xfrm rot="5400000">
            <a:off x="403961" y="3888555"/>
            <a:ext cx="1220113" cy="1377428"/>
          </a:xfrm>
          <a:prstGeom prst="corner">
            <a:avLst>
              <a:gd name="adj1" fmla="val 16120"/>
              <a:gd name="adj2" fmla="val 161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任意形状 23">
            <a:extLst>
              <a:ext uri="{FF2B5EF4-FFF2-40B4-BE49-F238E27FC236}">
                <a16:creationId xmlns:a16="http://schemas.microsoft.com/office/drawing/2014/main" id="{2A265DCC-2C13-D403-28D6-EB644BB16387}"/>
              </a:ext>
            </a:extLst>
          </p:cNvPr>
          <p:cNvSpPr/>
          <p:nvPr/>
        </p:nvSpPr>
        <p:spPr>
          <a:xfrm>
            <a:off x="561424" y="4168751"/>
            <a:ext cx="1377429" cy="1606655"/>
          </a:xfrm>
          <a:custGeom>
            <a:avLst/>
            <a:gdLst>
              <a:gd name="connsiteX0" fmla="*/ 0 w 1832913"/>
              <a:gd name="connsiteY0" fmla="*/ 0 h 1606655"/>
              <a:gd name="connsiteX1" fmla="*/ 1832913 w 1832913"/>
              <a:gd name="connsiteY1" fmla="*/ 0 h 1606655"/>
              <a:gd name="connsiteX2" fmla="*/ 1832913 w 1832913"/>
              <a:gd name="connsiteY2" fmla="*/ 1606655 h 1606655"/>
              <a:gd name="connsiteX3" fmla="*/ 0 w 1832913"/>
              <a:gd name="connsiteY3" fmla="*/ 1606655 h 1606655"/>
              <a:gd name="connsiteX4" fmla="*/ 0 w 1832913"/>
              <a:gd name="connsiteY4" fmla="*/ 0 h 160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13" h="1606655">
                <a:moveTo>
                  <a:pt x="0" y="0"/>
                </a:moveTo>
                <a:lnTo>
                  <a:pt x="1832913" y="0"/>
                </a:lnTo>
                <a:lnTo>
                  <a:pt x="1832913" y="1606655"/>
                </a:lnTo>
                <a:lnTo>
                  <a:pt x="0" y="160665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Activated</a:t>
            </a:r>
            <a:r>
              <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sludge</a:t>
            </a:r>
            <a:r>
              <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process</a:t>
            </a:r>
            <a:endPar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三角形 24">
            <a:extLst>
              <a:ext uri="{FF2B5EF4-FFF2-40B4-BE49-F238E27FC236}">
                <a16:creationId xmlns:a16="http://schemas.microsoft.com/office/drawing/2014/main" id="{E5D71D58-4DD0-317A-345F-E625629065E3}"/>
              </a:ext>
            </a:extLst>
          </p:cNvPr>
          <p:cNvSpPr/>
          <p:nvPr/>
        </p:nvSpPr>
        <p:spPr>
          <a:xfrm>
            <a:off x="1330869" y="3412678"/>
            <a:ext cx="345832" cy="345832"/>
          </a:xfrm>
          <a:prstGeom prst="triangle">
            <a:avLst>
              <a:gd name="adj" fmla="val 100000"/>
            </a:avLst>
          </a:prstGeom>
        </p:spPr>
        <p:style>
          <a:lnRef idx="2">
            <a:schemeClr val="accent2">
              <a:hueOff val="-181920"/>
              <a:satOff val="-10491"/>
              <a:lumOff val="1078"/>
              <a:alphaOff val="0"/>
            </a:schemeClr>
          </a:lnRef>
          <a:fillRef idx="1">
            <a:schemeClr val="accent2">
              <a:hueOff val="-181920"/>
              <a:satOff val="-10491"/>
              <a:lumOff val="1078"/>
              <a:alphaOff val="0"/>
            </a:schemeClr>
          </a:fillRef>
          <a:effectRef idx="0">
            <a:schemeClr val="accent2">
              <a:hueOff val="-181920"/>
              <a:satOff val="-10491"/>
              <a:lumOff val="1078"/>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L 形 25">
            <a:extLst>
              <a:ext uri="{FF2B5EF4-FFF2-40B4-BE49-F238E27FC236}">
                <a16:creationId xmlns:a16="http://schemas.microsoft.com/office/drawing/2014/main" id="{7A975BD0-2203-A2B5-8CDF-E2ECCA349FCC}"/>
              </a:ext>
            </a:extLst>
          </p:cNvPr>
          <p:cNvSpPr/>
          <p:nvPr/>
        </p:nvSpPr>
        <p:spPr>
          <a:xfrm rot="5400000">
            <a:off x="2134761" y="3105570"/>
            <a:ext cx="1220113" cy="1832912"/>
          </a:xfrm>
          <a:prstGeom prst="corner">
            <a:avLst>
              <a:gd name="adj1" fmla="val 16120"/>
              <a:gd name="adj2" fmla="val 16110"/>
            </a:avLst>
          </a:prstGeom>
        </p:spPr>
        <p:style>
          <a:lnRef idx="2">
            <a:schemeClr val="accent2">
              <a:hueOff val="-363841"/>
              <a:satOff val="-20982"/>
              <a:lumOff val="2157"/>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任意形状 26">
            <a:extLst>
              <a:ext uri="{FF2B5EF4-FFF2-40B4-BE49-F238E27FC236}">
                <a16:creationId xmlns:a16="http://schemas.microsoft.com/office/drawing/2014/main" id="{236AFEB9-6892-F8E7-4DF1-DA90F0B95F8C}"/>
              </a:ext>
            </a:extLst>
          </p:cNvPr>
          <p:cNvSpPr/>
          <p:nvPr/>
        </p:nvSpPr>
        <p:spPr>
          <a:xfrm>
            <a:off x="2029759" y="3613510"/>
            <a:ext cx="1832913" cy="1606655"/>
          </a:xfrm>
          <a:custGeom>
            <a:avLst/>
            <a:gdLst>
              <a:gd name="connsiteX0" fmla="*/ 0 w 1832913"/>
              <a:gd name="connsiteY0" fmla="*/ 0 h 1606655"/>
              <a:gd name="connsiteX1" fmla="*/ 1832913 w 1832913"/>
              <a:gd name="connsiteY1" fmla="*/ 0 h 1606655"/>
              <a:gd name="connsiteX2" fmla="*/ 1832913 w 1832913"/>
              <a:gd name="connsiteY2" fmla="*/ 1606655 h 1606655"/>
              <a:gd name="connsiteX3" fmla="*/ 0 w 1832913"/>
              <a:gd name="connsiteY3" fmla="*/ 1606655 h 1606655"/>
              <a:gd name="connsiteX4" fmla="*/ 0 w 1832913"/>
              <a:gd name="connsiteY4" fmla="*/ 0 h 160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13" h="1606655">
                <a:moveTo>
                  <a:pt x="0" y="0"/>
                </a:moveTo>
                <a:lnTo>
                  <a:pt x="1832913" y="0"/>
                </a:lnTo>
                <a:lnTo>
                  <a:pt x="1832913" y="1606655"/>
                </a:lnTo>
                <a:lnTo>
                  <a:pt x="0" y="160665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UF</a:t>
            </a:r>
            <a:r>
              <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in</a:t>
            </a:r>
            <a:r>
              <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lab-scale</a:t>
            </a:r>
            <a:endPar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8" name="三角形 27">
            <a:extLst>
              <a:ext uri="{FF2B5EF4-FFF2-40B4-BE49-F238E27FC236}">
                <a16:creationId xmlns:a16="http://schemas.microsoft.com/office/drawing/2014/main" id="{46844AC6-9C13-E340-5C56-1255A4A828FA}"/>
              </a:ext>
            </a:extLst>
          </p:cNvPr>
          <p:cNvSpPr/>
          <p:nvPr/>
        </p:nvSpPr>
        <p:spPr>
          <a:xfrm>
            <a:off x="3308492" y="2857436"/>
            <a:ext cx="345832" cy="345832"/>
          </a:xfrm>
          <a:prstGeom prst="triangle">
            <a:avLst>
              <a:gd name="adj" fmla="val 100000"/>
            </a:avLst>
          </a:prstGeom>
        </p:spPr>
        <p:style>
          <a:lnRef idx="2">
            <a:schemeClr val="accent2">
              <a:hueOff val="-545761"/>
              <a:satOff val="-31473"/>
              <a:lumOff val="3235"/>
              <a:alphaOff val="0"/>
            </a:schemeClr>
          </a:lnRef>
          <a:fillRef idx="1">
            <a:schemeClr val="accent2">
              <a:hueOff val="-545761"/>
              <a:satOff val="-31473"/>
              <a:lumOff val="3235"/>
              <a:alphaOff val="0"/>
            </a:schemeClr>
          </a:fillRef>
          <a:effectRef idx="0">
            <a:schemeClr val="accent2">
              <a:hueOff val="-545761"/>
              <a:satOff val="-31473"/>
              <a:lumOff val="3235"/>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L 形 28">
            <a:extLst>
              <a:ext uri="{FF2B5EF4-FFF2-40B4-BE49-F238E27FC236}">
                <a16:creationId xmlns:a16="http://schemas.microsoft.com/office/drawing/2014/main" id="{D69B3296-91FD-B428-39D0-F20FB1AF26D1}"/>
              </a:ext>
            </a:extLst>
          </p:cNvPr>
          <p:cNvSpPr/>
          <p:nvPr/>
        </p:nvSpPr>
        <p:spPr>
          <a:xfrm rot="5400000">
            <a:off x="4406974" y="2244164"/>
            <a:ext cx="1220113" cy="2445241"/>
          </a:xfrm>
          <a:prstGeom prst="corner">
            <a:avLst>
              <a:gd name="adj1" fmla="val 16120"/>
              <a:gd name="adj2" fmla="val 16110"/>
            </a:avLst>
          </a:prstGeom>
          <a:solidFill>
            <a:srgbClr val="BB7D6E"/>
          </a:solidFill>
        </p:spPr>
        <p:style>
          <a:lnRef idx="2">
            <a:schemeClr val="accent2">
              <a:hueOff val="-727682"/>
              <a:satOff val="-41964"/>
              <a:lumOff val="4314"/>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任意形状 29">
            <a:extLst>
              <a:ext uri="{FF2B5EF4-FFF2-40B4-BE49-F238E27FC236}">
                <a16:creationId xmlns:a16="http://schemas.microsoft.com/office/drawing/2014/main" id="{1A38BE79-B684-1F00-4AD7-C54D2EBE8830}"/>
              </a:ext>
            </a:extLst>
          </p:cNvPr>
          <p:cNvSpPr/>
          <p:nvPr/>
        </p:nvSpPr>
        <p:spPr>
          <a:xfrm>
            <a:off x="3995808" y="3058268"/>
            <a:ext cx="2187662" cy="1606655"/>
          </a:xfrm>
          <a:custGeom>
            <a:avLst/>
            <a:gdLst>
              <a:gd name="connsiteX0" fmla="*/ 0 w 1832913"/>
              <a:gd name="connsiteY0" fmla="*/ 0 h 1606655"/>
              <a:gd name="connsiteX1" fmla="*/ 1832913 w 1832913"/>
              <a:gd name="connsiteY1" fmla="*/ 0 h 1606655"/>
              <a:gd name="connsiteX2" fmla="*/ 1832913 w 1832913"/>
              <a:gd name="connsiteY2" fmla="*/ 1606655 h 1606655"/>
              <a:gd name="connsiteX3" fmla="*/ 0 w 1832913"/>
              <a:gd name="connsiteY3" fmla="*/ 1606655 h 1606655"/>
              <a:gd name="connsiteX4" fmla="*/ 0 w 1832913"/>
              <a:gd name="connsiteY4" fmla="*/ 0 h 160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13" h="1606655">
                <a:moveTo>
                  <a:pt x="0" y="0"/>
                </a:moveTo>
                <a:lnTo>
                  <a:pt x="1832913" y="0"/>
                </a:lnTo>
                <a:lnTo>
                  <a:pt x="1832913" y="1606655"/>
                </a:lnTo>
                <a:lnTo>
                  <a:pt x="0" y="160665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2000" b="1" i="0" u="none" strike="noStrike" kern="1200" cap="none" spc="0" normalizeH="0" baseline="0" noProof="0" dirty="0" err="1">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Sidestream</a:t>
            </a:r>
            <a:r>
              <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MBR</a:t>
            </a:r>
          </a:p>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by</a:t>
            </a:r>
            <a:r>
              <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Dorr-Oliver</a:t>
            </a: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1" name="三角形 30">
            <a:extLst>
              <a:ext uri="{FF2B5EF4-FFF2-40B4-BE49-F238E27FC236}">
                <a16:creationId xmlns:a16="http://schemas.microsoft.com/office/drawing/2014/main" id="{EB8C0218-19A7-4E67-8A87-B47C90A2BE17}"/>
              </a:ext>
            </a:extLst>
          </p:cNvPr>
          <p:cNvSpPr/>
          <p:nvPr/>
        </p:nvSpPr>
        <p:spPr>
          <a:xfrm>
            <a:off x="5841706" y="2302195"/>
            <a:ext cx="345832" cy="345832"/>
          </a:xfrm>
          <a:prstGeom prst="triangle">
            <a:avLst>
              <a:gd name="adj" fmla="val 100000"/>
            </a:avLst>
          </a:prstGeom>
        </p:spPr>
        <p:style>
          <a:lnRef idx="2">
            <a:schemeClr val="accent2">
              <a:hueOff val="-909602"/>
              <a:satOff val="-52455"/>
              <a:lumOff val="5392"/>
              <a:alphaOff val="0"/>
            </a:schemeClr>
          </a:lnRef>
          <a:fillRef idx="1">
            <a:schemeClr val="accent2">
              <a:hueOff val="-909602"/>
              <a:satOff val="-52455"/>
              <a:lumOff val="5392"/>
              <a:alphaOff val="0"/>
            </a:schemeClr>
          </a:fillRef>
          <a:effectRef idx="0">
            <a:schemeClr val="accent2">
              <a:hueOff val="-909602"/>
              <a:satOff val="-52455"/>
              <a:lumOff val="5392"/>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L 形 31">
            <a:extLst>
              <a:ext uri="{FF2B5EF4-FFF2-40B4-BE49-F238E27FC236}">
                <a16:creationId xmlns:a16="http://schemas.microsoft.com/office/drawing/2014/main" id="{039A6F68-EFD1-CF03-3BCA-04E5F9CE3DE9}"/>
              </a:ext>
            </a:extLst>
          </p:cNvPr>
          <p:cNvSpPr/>
          <p:nvPr/>
        </p:nvSpPr>
        <p:spPr>
          <a:xfrm rot="5400000">
            <a:off x="7105705" y="1569702"/>
            <a:ext cx="1220113" cy="2683683"/>
          </a:xfrm>
          <a:prstGeom prst="corner">
            <a:avLst>
              <a:gd name="adj1" fmla="val 16120"/>
              <a:gd name="adj2" fmla="val 16110"/>
            </a:avLst>
          </a:prstGeom>
        </p:spPr>
        <p:style>
          <a:lnRef idx="2">
            <a:schemeClr val="accent2">
              <a:hueOff val="-1091522"/>
              <a:satOff val="-62946"/>
              <a:lumOff val="6471"/>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任意形状 32">
            <a:extLst>
              <a:ext uri="{FF2B5EF4-FFF2-40B4-BE49-F238E27FC236}">
                <a16:creationId xmlns:a16="http://schemas.microsoft.com/office/drawing/2014/main" id="{0FB67CF2-44FA-7AEE-ED15-56A2E6C40B27}"/>
              </a:ext>
            </a:extLst>
          </p:cNvPr>
          <p:cNvSpPr/>
          <p:nvPr/>
        </p:nvSpPr>
        <p:spPr>
          <a:xfrm>
            <a:off x="6582269" y="2562096"/>
            <a:ext cx="2327472" cy="1606655"/>
          </a:xfrm>
          <a:custGeom>
            <a:avLst/>
            <a:gdLst>
              <a:gd name="connsiteX0" fmla="*/ 0 w 1832913"/>
              <a:gd name="connsiteY0" fmla="*/ 0 h 1606655"/>
              <a:gd name="connsiteX1" fmla="*/ 1832913 w 1832913"/>
              <a:gd name="connsiteY1" fmla="*/ 0 h 1606655"/>
              <a:gd name="connsiteX2" fmla="*/ 1832913 w 1832913"/>
              <a:gd name="connsiteY2" fmla="*/ 1606655 h 1606655"/>
              <a:gd name="connsiteX3" fmla="*/ 0 w 1832913"/>
              <a:gd name="connsiteY3" fmla="*/ 1606655 h 1606655"/>
              <a:gd name="connsiteX4" fmla="*/ 0 w 1832913"/>
              <a:gd name="connsiteY4" fmla="*/ 0 h 160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13" h="1606655">
                <a:moveTo>
                  <a:pt x="0" y="0"/>
                </a:moveTo>
                <a:lnTo>
                  <a:pt x="1832913" y="0"/>
                </a:lnTo>
                <a:lnTo>
                  <a:pt x="1832913" y="1606655"/>
                </a:lnTo>
                <a:lnTo>
                  <a:pt x="0" y="160665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Submerged</a:t>
            </a:r>
            <a:r>
              <a:rPr kumimoji="0" lang="zh-CN" altLang="en-US"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MBR</a:t>
            </a:r>
          </a:p>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by</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Yamamoto</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et</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al.</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0" indent="0" algn="l" defTabSz="889000" rtl="0" eaLnBrk="1" fontAlgn="auto" latinLnBrk="0" hangingPunct="1">
              <a:lnSpc>
                <a:spcPct val="90000"/>
              </a:lnSpc>
              <a:spcBef>
                <a:spcPct val="0"/>
              </a:spcBef>
              <a:spcAft>
                <a:spcPct val="35000"/>
              </a:spcAft>
              <a:buClrTx/>
              <a:buSzTx/>
              <a:buFontTx/>
              <a:buNone/>
              <a:tabLst/>
              <a:defRPr/>
            </a:pPr>
            <a:endParaRPr kumimoji="0" lang="zh-CN" altLang="en-US"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三角形 33">
            <a:extLst>
              <a:ext uri="{FF2B5EF4-FFF2-40B4-BE49-F238E27FC236}">
                <a16:creationId xmlns:a16="http://schemas.microsoft.com/office/drawing/2014/main" id="{EC5E0DE1-A823-ED47-0E42-8D7A74C85703}"/>
              </a:ext>
            </a:extLst>
          </p:cNvPr>
          <p:cNvSpPr/>
          <p:nvPr/>
        </p:nvSpPr>
        <p:spPr>
          <a:xfrm>
            <a:off x="8699013" y="1746954"/>
            <a:ext cx="345832" cy="345832"/>
          </a:xfrm>
          <a:prstGeom prst="triangle">
            <a:avLst>
              <a:gd name="adj" fmla="val 100000"/>
            </a:avLst>
          </a:prstGeom>
        </p:spPr>
        <p:style>
          <a:lnRef idx="2">
            <a:schemeClr val="accent2">
              <a:hueOff val="-1273443"/>
              <a:satOff val="-73437"/>
              <a:lumOff val="7549"/>
              <a:alphaOff val="0"/>
            </a:schemeClr>
          </a:lnRef>
          <a:fillRef idx="1">
            <a:schemeClr val="accent2">
              <a:hueOff val="-1273443"/>
              <a:satOff val="-73437"/>
              <a:lumOff val="7549"/>
              <a:alphaOff val="0"/>
            </a:schemeClr>
          </a:fillRef>
          <a:effectRef idx="0">
            <a:schemeClr val="accent2">
              <a:hueOff val="-1273443"/>
              <a:satOff val="-73437"/>
              <a:lumOff val="7549"/>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L 形 34">
            <a:extLst>
              <a:ext uri="{FF2B5EF4-FFF2-40B4-BE49-F238E27FC236}">
                <a16:creationId xmlns:a16="http://schemas.microsoft.com/office/drawing/2014/main" id="{19BF97D6-B761-B77C-7C6D-6B9517FF92DF}"/>
              </a:ext>
            </a:extLst>
          </p:cNvPr>
          <p:cNvSpPr/>
          <p:nvPr/>
        </p:nvSpPr>
        <p:spPr>
          <a:xfrm rot="5400000">
            <a:off x="10060196" y="940426"/>
            <a:ext cx="1220113" cy="2831752"/>
          </a:xfrm>
          <a:prstGeom prst="corner">
            <a:avLst>
              <a:gd name="adj1" fmla="val 16120"/>
              <a:gd name="adj2" fmla="val 16110"/>
            </a:avLst>
          </a:prstGeom>
        </p:spPr>
        <p:style>
          <a:lnRef idx="2">
            <a:schemeClr val="accent2">
              <a:hueOff val="-1455363"/>
              <a:satOff val="-83928"/>
              <a:lumOff val="8628"/>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任意形状 35">
            <a:extLst>
              <a:ext uri="{FF2B5EF4-FFF2-40B4-BE49-F238E27FC236}">
                <a16:creationId xmlns:a16="http://schemas.microsoft.com/office/drawing/2014/main" id="{C4EBB633-FAD3-2053-D7BE-87990059055A}"/>
              </a:ext>
            </a:extLst>
          </p:cNvPr>
          <p:cNvSpPr/>
          <p:nvPr/>
        </p:nvSpPr>
        <p:spPr>
          <a:xfrm>
            <a:off x="9455776" y="1947786"/>
            <a:ext cx="1832913" cy="1606655"/>
          </a:xfrm>
          <a:custGeom>
            <a:avLst/>
            <a:gdLst>
              <a:gd name="connsiteX0" fmla="*/ 0 w 1832913"/>
              <a:gd name="connsiteY0" fmla="*/ 0 h 1606655"/>
              <a:gd name="connsiteX1" fmla="*/ 1832913 w 1832913"/>
              <a:gd name="connsiteY1" fmla="*/ 0 h 1606655"/>
              <a:gd name="connsiteX2" fmla="*/ 1832913 w 1832913"/>
              <a:gd name="connsiteY2" fmla="*/ 1606655 h 1606655"/>
              <a:gd name="connsiteX3" fmla="*/ 0 w 1832913"/>
              <a:gd name="connsiteY3" fmla="*/ 1606655 h 1606655"/>
              <a:gd name="connsiteX4" fmla="*/ 0 w 1832913"/>
              <a:gd name="connsiteY4" fmla="*/ 0 h 160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2913" h="1606655">
                <a:moveTo>
                  <a:pt x="0" y="0"/>
                </a:moveTo>
                <a:lnTo>
                  <a:pt x="1832913" y="0"/>
                </a:lnTo>
                <a:lnTo>
                  <a:pt x="1832913" y="1606655"/>
                </a:lnTo>
                <a:lnTo>
                  <a:pt x="0" y="160665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t" anchorCtr="0">
            <a:noAutofit/>
          </a:bodyPr>
          <a:lstStyle/>
          <a:p>
            <a:pPr marL="0" marR="0" lvl="0" indent="0" algn="l" defTabSz="889000" rtl="0" eaLnBrk="1" fontAlgn="auto" latinLnBrk="0" hangingPunct="1">
              <a:lnSpc>
                <a:spcPct val="90000"/>
              </a:lnSpc>
              <a:spcBef>
                <a:spcPct val="0"/>
              </a:spcBef>
              <a:spcAft>
                <a:spcPct val="35000"/>
              </a:spcAft>
              <a:buClrTx/>
              <a:buSzTx/>
              <a:buFontTx/>
              <a:buNone/>
              <a:tabLst/>
              <a:defRPr/>
            </a:pPr>
            <a:r>
              <a:rPr kumimoji="0" lang="en-US" altLang="zh-CN"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Booming</a:t>
            </a:r>
            <a:r>
              <a:rPr kumimoji="0" lang="zh-CN" altLang="en-US"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rPr>
              <a:t>development</a:t>
            </a:r>
            <a:endParaRPr kumimoji="0" lang="zh-CN" altLang="en-US" sz="20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 name="矩形 4">
            <a:extLst>
              <a:ext uri="{FF2B5EF4-FFF2-40B4-BE49-F238E27FC236}">
                <a16:creationId xmlns:a16="http://schemas.microsoft.com/office/drawing/2014/main" id="{E9DF246F-7E01-5991-B604-F65EBDB29BA6}"/>
              </a:ext>
            </a:extLst>
          </p:cNvPr>
          <p:cNvSpPr/>
          <p:nvPr/>
        </p:nvSpPr>
        <p:spPr>
          <a:xfrm>
            <a:off x="903311" y="1920930"/>
            <a:ext cx="2590777"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Early</a:t>
            </a:r>
            <a:r>
              <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 </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20</a:t>
            </a:r>
            <a:r>
              <a:rPr kumimoji="0" lang="en-US" altLang="zh-CN" sz="2000" b="1" i="0" u="none" strike="noStrike" kern="1200" cap="none" spc="0" normalizeH="0" baseline="30000" noProof="0" dirty="0">
                <a:ln>
                  <a:noFill/>
                </a:ln>
                <a:solidFill>
                  <a:prstClr val="black"/>
                </a:solidFill>
                <a:effectLst/>
                <a:uLnTx/>
                <a:uFillTx/>
                <a:latin typeface="Arial" panose="020B0604020202020204" pitchFamily="34" charset="0"/>
                <a:ea typeface="黑体"/>
                <a:cs typeface="Arial" panose="020B0604020202020204" pitchFamily="34" charset="0"/>
              </a:rPr>
              <a:t>th</a:t>
            </a:r>
            <a:r>
              <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 </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Century</a:t>
            </a:r>
            <a:endPar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0" name="文本框 9">
            <a:extLst>
              <a:ext uri="{FF2B5EF4-FFF2-40B4-BE49-F238E27FC236}">
                <a16:creationId xmlns:a16="http://schemas.microsoft.com/office/drawing/2014/main" id="{A34D1A30-1E56-4BC8-5C6F-800947422A88}"/>
              </a:ext>
            </a:extLst>
          </p:cNvPr>
          <p:cNvSpPr txBox="1"/>
          <p:nvPr/>
        </p:nvSpPr>
        <p:spPr>
          <a:xfrm>
            <a:off x="3832292" y="4247247"/>
            <a:ext cx="2541628"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200" cap="none" spc="0" normalizeH="0" baseline="0" noProof="0" dirty="0" err="1">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Sidestream</a:t>
            </a:r>
            <a:r>
              <a:rPr kumimoji="0" lang="zh-CN" altLang="en-US" sz="16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Activated</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Limitation: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等线" panose="02010600030101010101" pitchFamily="2" charset="-122"/>
                <a:cs typeface="Arial" panose="020B0604020202020204" pitchFamily="34" charset="0"/>
              </a:rPr>
              <a:t>high</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energy</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consumption</a:t>
            </a:r>
            <a:endParaRPr kumimoji="0" lang="zh-CN" altLang="en-US" sz="16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3708EFFE-2956-ACFC-913D-E67FF19952A2}"/>
              </a:ext>
            </a:extLst>
          </p:cNvPr>
          <p:cNvSpPr/>
          <p:nvPr/>
        </p:nvSpPr>
        <p:spPr>
          <a:xfrm>
            <a:off x="4428099" y="2371790"/>
            <a:ext cx="898003"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1960s</a:t>
            </a:r>
            <a:endPar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5" name="矩形 14">
            <a:extLst>
              <a:ext uri="{FF2B5EF4-FFF2-40B4-BE49-F238E27FC236}">
                <a16:creationId xmlns:a16="http://schemas.microsoft.com/office/drawing/2014/main" id="{2720AEDC-B372-AE34-DF07-5665B3F2FB65}"/>
              </a:ext>
            </a:extLst>
          </p:cNvPr>
          <p:cNvSpPr/>
          <p:nvPr/>
        </p:nvSpPr>
        <p:spPr>
          <a:xfrm>
            <a:off x="7023794" y="1645477"/>
            <a:ext cx="121058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1989</a:t>
            </a:r>
            <a:endParaRPr kumimoji="0" lang="zh-CN" altLang="en-US" sz="3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endParaRPr>
          </a:p>
        </p:txBody>
      </p:sp>
      <p:sp>
        <p:nvSpPr>
          <p:cNvPr id="19" name="左大括号 18">
            <a:extLst>
              <a:ext uri="{FF2B5EF4-FFF2-40B4-BE49-F238E27FC236}">
                <a16:creationId xmlns:a16="http://schemas.microsoft.com/office/drawing/2014/main" id="{36058C1E-547D-F459-89C9-95DB3449DA69}"/>
              </a:ext>
            </a:extLst>
          </p:cNvPr>
          <p:cNvSpPr/>
          <p:nvPr/>
        </p:nvSpPr>
        <p:spPr>
          <a:xfrm rot="5400000">
            <a:off x="1959911" y="1263337"/>
            <a:ext cx="271185" cy="238438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62C628CC-C79A-EA3C-83D0-99E9CC0F1E56}"/>
              </a:ext>
            </a:extLst>
          </p:cNvPr>
          <p:cNvSpPr/>
          <p:nvPr/>
        </p:nvSpPr>
        <p:spPr>
          <a:xfrm>
            <a:off x="9583354" y="1260590"/>
            <a:ext cx="190949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1990s-present</a:t>
            </a:r>
            <a:endPar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pic>
        <p:nvPicPr>
          <p:cNvPr id="2052" name="Picture 4" descr="microscopy image of activated sludge">
            <a:extLst>
              <a:ext uri="{FF2B5EF4-FFF2-40B4-BE49-F238E27FC236}">
                <a16:creationId xmlns:a16="http://schemas.microsoft.com/office/drawing/2014/main" id="{66BAE36F-AD54-3634-0BC4-375480FC428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47" t="2298" r="27318" b="1389"/>
          <a:stretch/>
        </p:blipFill>
        <p:spPr bwMode="auto">
          <a:xfrm>
            <a:off x="1241394" y="5065239"/>
            <a:ext cx="897933" cy="897933"/>
          </a:xfrm>
          <a:prstGeom prst="ellipse">
            <a:avLst/>
          </a:prstGeom>
          <a:noFill/>
          <a:extLst>
            <a:ext uri="{909E8E84-426E-40DD-AFC4-6F175D3DCCD1}">
              <a14:hiddenFill xmlns:a14="http://schemas.microsoft.com/office/drawing/2010/main">
                <a:solidFill>
                  <a:srgbClr val="FFFFFF"/>
                </a:solidFill>
              </a14:hiddenFill>
            </a:ext>
          </a:extLst>
        </p:spPr>
      </p:pic>
      <p:sp>
        <p:nvSpPr>
          <p:cNvPr id="40" name="文本框 39">
            <a:extLst>
              <a:ext uri="{FF2B5EF4-FFF2-40B4-BE49-F238E27FC236}">
                <a16:creationId xmlns:a16="http://schemas.microsoft.com/office/drawing/2014/main" id="{46C00663-B447-9B88-4D5C-AEFB3201FDED}"/>
              </a:ext>
            </a:extLst>
          </p:cNvPr>
          <p:cNvSpPr txBox="1"/>
          <p:nvPr/>
        </p:nvSpPr>
        <p:spPr>
          <a:xfrm>
            <a:off x="6457808" y="3528020"/>
            <a:ext cx="2600674" cy="911019"/>
          </a:xfrm>
          <a:prstGeom prst="rect">
            <a:avLst/>
          </a:prstGeom>
          <a:noFill/>
        </p:spPr>
        <p:txBody>
          <a:bodyPr wrap="square">
            <a:spAutoFit/>
          </a:bodyPr>
          <a:lstStyle/>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Lower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suction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pressure</a:t>
            </a:r>
          </a:p>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Absence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of</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pump</a:t>
            </a:r>
          </a:p>
        </p:txBody>
      </p:sp>
      <p:sp>
        <p:nvSpPr>
          <p:cNvPr id="42" name="五角星 41">
            <a:extLst>
              <a:ext uri="{FF2B5EF4-FFF2-40B4-BE49-F238E27FC236}">
                <a16:creationId xmlns:a16="http://schemas.microsoft.com/office/drawing/2014/main" id="{82BF21C6-D5F7-9978-DD7C-84D971A9BC26}"/>
              </a:ext>
            </a:extLst>
          </p:cNvPr>
          <p:cNvSpPr/>
          <p:nvPr/>
        </p:nvSpPr>
        <p:spPr>
          <a:xfrm rot="20371552">
            <a:off x="6660794" y="1631422"/>
            <a:ext cx="441525" cy="441525"/>
          </a:xfrm>
          <a:prstGeom prst="star5">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054" name="Picture 6" descr="Aquatech | Professor Kazuo Yamamoto: the MBR Godfather">
            <a:extLst>
              <a:ext uri="{FF2B5EF4-FFF2-40B4-BE49-F238E27FC236}">
                <a16:creationId xmlns:a16="http://schemas.microsoft.com/office/drawing/2014/main" id="{810A5E1D-F74B-56D8-4B82-AD71FB6FAD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68665" t="502" r="-117" b="9868"/>
          <a:stretch/>
        </p:blipFill>
        <p:spPr bwMode="auto">
          <a:xfrm>
            <a:off x="8188028" y="4467543"/>
            <a:ext cx="901346" cy="901346"/>
          </a:xfrm>
          <a:prstGeom prst="ellipse">
            <a:avLst/>
          </a:prstGeom>
          <a:noFill/>
          <a:extLst>
            <a:ext uri="{909E8E84-426E-40DD-AFC4-6F175D3DCCD1}">
              <a14:hiddenFill xmlns:a14="http://schemas.microsoft.com/office/drawing/2010/main">
                <a:solidFill>
                  <a:srgbClr val="FFFFFF"/>
                </a:solidFill>
              </a14:hiddenFill>
            </a:ext>
          </a:extLst>
        </p:spPr>
      </p:pic>
      <p:sp>
        <p:nvSpPr>
          <p:cNvPr id="43" name="文本框 42">
            <a:extLst>
              <a:ext uri="{FF2B5EF4-FFF2-40B4-BE49-F238E27FC236}">
                <a16:creationId xmlns:a16="http://schemas.microsoft.com/office/drawing/2014/main" id="{C1933B44-7762-493A-8842-BFAA6252C6B5}"/>
              </a:ext>
            </a:extLst>
          </p:cNvPr>
          <p:cNvSpPr txBox="1"/>
          <p:nvPr/>
        </p:nvSpPr>
        <p:spPr>
          <a:xfrm>
            <a:off x="9374794" y="2781009"/>
            <a:ext cx="2720405" cy="1753172"/>
          </a:xfrm>
          <a:prstGeom prst="rect">
            <a:avLst/>
          </a:prstGeom>
          <a:noFill/>
        </p:spPr>
        <p:txBody>
          <a:bodyPr wrap="square">
            <a:spAutoFit/>
          </a:bodyPr>
          <a:lstStyle>
            <a:defPPr>
              <a:defRPr lang="zh-CN"/>
            </a:defPPr>
            <a:lvl1pPr marL="285750" lvl="0" indent="-285750">
              <a:lnSpc>
                <a:spcPct val="114000"/>
              </a:lnSpc>
              <a:buFont typeface="Arial" panose="020B0604020202020204" pitchFamily="34" charset="0"/>
              <a:buChar char="•"/>
              <a:defRPr sz="1600">
                <a:latin typeface="Arial" panose="020B0604020202020204" pitchFamily="34" charset="0"/>
                <a:cs typeface="Arial" panose="020B0604020202020204" pitchFamily="34" charset="0"/>
              </a:defRPr>
            </a:lvl1pPr>
          </a:lstStyle>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Applied</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domestic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industrial</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wastewater</a:t>
            </a:r>
          </a:p>
          <a:p>
            <a:pPr marL="285750" marR="0" lvl="0" indent="-28575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Various</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companies: Kubota, Mitsubishi Rayon, </a:t>
            </a:r>
            <a:r>
              <a:rPr kumimoji="0" lang="en-US" altLang="zh-CN" sz="16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Norit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X-Flow, GE-Zenon.</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 name="Group 15">
            <a:extLst>
              <a:ext uri="{FF2B5EF4-FFF2-40B4-BE49-F238E27FC236}">
                <a16:creationId xmlns:a16="http://schemas.microsoft.com/office/drawing/2014/main" id="{884ADA23-F97F-D0F8-7C71-9FD98AABDD21}"/>
              </a:ext>
            </a:extLst>
          </p:cNvPr>
          <p:cNvGrpSpPr/>
          <p:nvPr/>
        </p:nvGrpSpPr>
        <p:grpSpPr>
          <a:xfrm>
            <a:off x="8972536" y="398985"/>
            <a:ext cx="3121806" cy="447110"/>
            <a:chOff x="8844309" y="358006"/>
            <a:chExt cx="3121806" cy="447110"/>
          </a:xfrm>
        </p:grpSpPr>
        <p:grpSp>
          <p:nvGrpSpPr>
            <p:cNvPr id="7" name="组合 2">
              <a:extLst>
                <a:ext uri="{FF2B5EF4-FFF2-40B4-BE49-F238E27FC236}">
                  <a16:creationId xmlns:a16="http://schemas.microsoft.com/office/drawing/2014/main" id="{79558415-EC22-FC1A-4626-7941AEB99E63}"/>
                </a:ext>
              </a:extLst>
            </p:cNvPr>
            <p:cNvGrpSpPr/>
            <p:nvPr/>
          </p:nvGrpSpPr>
          <p:grpSpPr>
            <a:xfrm>
              <a:off x="9715178" y="358006"/>
              <a:ext cx="2250937" cy="447110"/>
              <a:chOff x="9729466" y="157976"/>
              <a:chExt cx="2250937" cy="447110"/>
            </a:xfrm>
          </p:grpSpPr>
          <p:sp>
            <p:nvSpPr>
              <p:cNvPr id="22" name="TextBox 15">
                <a:extLst>
                  <a:ext uri="{FF2B5EF4-FFF2-40B4-BE49-F238E27FC236}">
                    <a16:creationId xmlns:a16="http://schemas.microsoft.com/office/drawing/2014/main" id="{4CFA0F57-BA2C-7AF9-2CE8-B3ABDF42557D}"/>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38" name="直线连接符 9">
                <a:extLst>
                  <a:ext uri="{FF2B5EF4-FFF2-40B4-BE49-F238E27FC236}">
                    <a16:creationId xmlns:a16="http://schemas.microsoft.com/office/drawing/2014/main" id="{B93D2C56-5AE5-DA67-08F2-2B564BDB8E9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C72FBED1-C2C4-3F2B-39B2-80B799BCDB3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027909328"/>
      </p:ext>
    </p:extLst>
  </p:cSld>
  <p:clrMapOvr>
    <a:masterClrMapping/>
  </p:clrMapOvr>
  <p:transition advTm="13779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052"/>
                                        </p:tgtEl>
                                      </p:cBhvr>
                                    </p:animEffect>
                                    <p:animScale>
                                      <p:cBhvr>
                                        <p:cTn id="10" dur="250" autoRev="1" fill="hold"/>
                                        <p:tgtEl>
                                          <p:spTgt spid="2052"/>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27"/>
                                        </p:tgtEl>
                                      </p:cBhvr>
                                    </p:animEffect>
                                    <p:animScale>
                                      <p:cBhvr>
                                        <p:cTn id="15" dur="250" autoRev="1" fill="hold"/>
                                        <p:tgtEl>
                                          <p:spTgt spid="27"/>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repeatCount="2000" fill="hold" grpId="0" nodeType="clickEffect">
                                  <p:stCondLst>
                                    <p:cond delay="0"/>
                                  </p:stCondLst>
                                  <p:childTnLst>
                                    <p:animEffect transition="out" filter="fade">
                                      <p:cBhvr>
                                        <p:cTn id="19" dur="500" tmFilter="0, 0; .2, .5; .8, .5; 1, 0"/>
                                        <p:tgtEl>
                                          <p:spTgt spid="11"/>
                                        </p:tgtEl>
                                      </p:cBhvr>
                                    </p:animEffect>
                                    <p:animScale>
                                      <p:cBhvr>
                                        <p:cTn id="20" dur="250" autoRev="1" fill="hold"/>
                                        <p:tgtEl>
                                          <p:spTgt spid="11"/>
                                        </p:tgtEl>
                                      </p:cBhvr>
                                      <p:by x="105000" y="105000"/>
                                    </p:animScale>
                                  </p:childTnLst>
                                </p:cTn>
                              </p:par>
                              <p:par>
                                <p:cTn id="21" presetID="26" presetClass="emph" presetSubtype="0" repeatCount="2000" fill="hold" grpId="0" nodeType="withEffect">
                                  <p:stCondLst>
                                    <p:cond delay="0"/>
                                  </p:stCondLst>
                                  <p:childTnLst>
                                    <p:animEffect transition="out" filter="fade">
                                      <p:cBhvr>
                                        <p:cTn id="22" dur="500" tmFilter="0, 0; .2, .5; .8, .5; 1, 0"/>
                                        <p:tgtEl>
                                          <p:spTgt spid="30"/>
                                        </p:tgtEl>
                                      </p:cBhvr>
                                    </p:animEffect>
                                    <p:animScale>
                                      <p:cBhvr>
                                        <p:cTn id="23" dur="250" autoRev="1" fill="hold"/>
                                        <p:tgtEl>
                                          <p:spTgt spid="30"/>
                                        </p:tgtEl>
                                      </p:cBhvr>
                                      <p:by x="105000" y="105000"/>
                                    </p:animScale>
                                  </p:childTnLst>
                                </p:cTn>
                              </p:par>
                              <p:par>
                                <p:cTn id="24" presetID="26" presetClass="emph" presetSubtype="0" repeatCount="2000" fill="hold" grpId="0" nodeType="withEffect">
                                  <p:stCondLst>
                                    <p:cond delay="0"/>
                                  </p:stCondLst>
                                  <p:childTnLst>
                                    <p:animEffect transition="out" filter="fade">
                                      <p:cBhvr>
                                        <p:cTn id="25" dur="500" tmFilter="0, 0; .2, .5; .8, .5; 1, 0"/>
                                        <p:tgtEl>
                                          <p:spTgt spid="37"/>
                                        </p:tgtEl>
                                      </p:cBhvr>
                                    </p:animEffect>
                                    <p:animScale>
                                      <p:cBhvr>
                                        <p:cTn id="26" dur="250" autoRev="1" fill="hold"/>
                                        <p:tgtEl>
                                          <p:spTgt spid="37"/>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repeatCount="2000" fill="hold" grpId="0" nodeType="clickEffect">
                                  <p:stCondLst>
                                    <p:cond delay="0"/>
                                  </p:stCondLst>
                                  <p:childTnLst>
                                    <p:animEffect transition="out" filter="fade">
                                      <p:cBhvr>
                                        <p:cTn id="30" dur="500" tmFilter="0, 0; .2, .5; .8, .5; 1, 0"/>
                                        <p:tgtEl>
                                          <p:spTgt spid="42"/>
                                        </p:tgtEl>
                                      </p:cBhvr>
                                    </p:animEffect>
                                    <p:animScale>
                                      <p:cBhvr>
                                        <p:cTn id="31" dur="250" autoRev="1" fill="hold"/>
                                        <p:tgtEl>
                                          <p:spTgt spid="42"/>
                                        </p:tgtEl>
                                      </p:cBhvr>
                                      <p:by x="105000" y="105000"/>
                                    </p:animScale>
                                  </p:childTnLst>
                                </p:cTn>
                              </p:par>
                              <p:par>
                                <p:cTn id="32" presetID="26" presetClass="emph" presetSubtype="0" repeatCount="2000" fill="hold" grpId="0" nodeType="withEffect">
                                  <p:stCondLst>
                                    <p:cond delay="0"/>
                                  </p:stCondLst>
                                  <p:childTnLst>
                                    <p:animEffect transition="out" filter="fade">
                                      <p:cBhvr>
                                        <p:cTn id="33" dur="500" tmFilter="0, 0; .2, .5; .8, .5; 1, 0"/>
                                        <p:tgtEl>
                                          <p:spTgt spid="15"/>
                                        </p:tgtEl>
                                      </p:cBhvr>
                                    </p:animEffect>
                                    <p:animScale>
                                      <p:cBhvr>
                                        <p:cTn id="34" dur="250" autoRev="1" fill="hold"/>
                                        <p:tgtEl>
                                          <p:spTgt spid="15"/>
                                        </p:tgtEl>
                                      </p:cBhvr>
                                      <p:by x="105000" y="105000"/>
                                    </p:animScale>
                                  </p:childTnLst>
                                </p:cTn>
                              </p:par>
                              <p:par>
                                <p:cTn id="35" presetID="26" presetClass="emph" presetSubtype="0" repeatCount="2000" fill="hold" grpId="0" nodeType="withEffect">
                                  <p:stCondLst>
                                    <p:cond delay="0"/>
                                  </p:stCondLst>
                                  <p:childTnLst>
                                    <p:animEffect transition="out" filter="fade">
                                      <p:cBhvr>
                                        <p:cTn id="36" dur="500" tmFilter="0, 0; .2, .5; .8, .5; 1, 0"/>
                                        <p:tgtEl>
                                          <p:spTgt spid="33"/>
                                        </p:tgtEl>
                                      </p:cBhvr>
                                    </p:animEffect>
                                    <p:animScale>
                                      <p:cBhvr>
                                        <p:cTn id="37" dur="250" autoRev="1" fill="hold"/>
                                        <p:tgtEl>
                                          <p:spTgt spid="33"/>
                                        </p:tgtEl>
                                      </p:cBhvr>
                                      <p:by x="105000" y="105000"/>
                                    </p:animScale>
                                  </p:childTnLst>
                                </p:cTn>
                              </p:par>
                              <p:par>
                                <p:cTn id="38" presetID="26" presetClass="emph" presetSubtype="0" repeatCount="2000" fill="hold" nodeType="withEffect">
                                  <p:stCondLst>
                                    <p:cond delay="0"/>
                                  </p:stCondLst>
                                  <p:childTnLst>
                                    <p:animEffect transition="out" filter="fade">
                                      <p:cBhvr>
                                        <p:cTn id="39" dur="500" tmFilter="0, 0; .2, .5; .8, .5; 1, 0"/>
                                        <p:tgtEl>
                                          <p:spTgt spid="2054"/>
                                        </p:tgtEl>
                                      </p:cBhvr>
                                    </p:animEffect>
                                    <p:animScale>
                                      <p:cBhvr>
                                        <p:cTn id="40" dur="250" autoRev="1" fill="hold"/>
                                        <p:tgtEl>
                                          <p:spTgt spid="2054"/>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6" presetClass="emph" presetSubtype="0" fill="hold" grpId="0" nodeType="clickEffect">
                                  <p:stCondLst>
                                    <p:cond delay="0"/>
                                  </p:stCondLst>
                                  <p:childTnLst>
                                    <p:animEffect transition="out" filter="fade">
                                      <p:cBhvr>
                                        <p:cTn id="44" dur="500" tmFilter="0, 0; .2, .5; .8, .5; 1, 0"/>
                                        <p:tgtEl>
                                          <p:spTgt spid="36"/>
                                        </p:tgtEl>
                                      </p:cBhvr>
                                    </p:animEffect>
                                    <p:animScale>
                                      <p:cBhvr>
                                        <p:cTn id="45" dur="250" autoRev="1" fill="hold"/>
                                        <p:tgtEl>
                                          <p:spTgt spid="36"/>
                                        </p:tgtEl>
                                      </p:cBhvr>
                                      <p:by x="105000" y="105000"/>
                                    </p:animScale>
                                  </p:childTnLst>
                                </p:cTn>
                              </p:par>
                              <p:par>
                                <p:cTn id="46" presetID="26" presetClass="emph" presetSubtype="0" fill="hold" grpId="0" nodeType="withEffect">
                                  <p:stCondLst>
                                    <p:cond delay="0"/>
                                  </p:stCondLst>
                                  <p:childTnLst>
                                    <p:animEffect transition="out" filter="fade">
                                      <p:cBhvr>
                                        <p:cTn id="47" dur="500" tmFilter="0, 0; .2, .5; .8, .5; 1, 0"/>
                                        <p:tgtEl>
                                          <p:spTgt spid="20"/>
                                        </p:tgtEl>
                                      </p:cBhvr>
                                    </p:animEffect>
                                    <p:animScale>
                                      <p:cBhvr>
                                        <p:cTn id="48" dur="25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4" grpId="0"/>
      <p:bldP spid="27" grpId="0"/>
      <p:bldP spid="30" grpId="0"/>
      <p:bldP spid="33" grpId="0"/>
      <p:bldP spid="36" grpId="0"/>
      <p:bldP spid="11" grpId="0"/>
      <p:bldP spid="15" grpId="0"/>
      <p:bldP spid="20" grpId="0"/>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E7911369-B187-B0A7-12CE-0053B0BA786A}"/>
              </a:ext>
            </a:extLst>
          </p:cNvPr>
          <p:cNvSpPr/>
          <p:nvPr/>
        </p:nvSpPr>
        <p:spPr>
          <a:xfrm>
            <a:off x="5787213" y="2948766"/>
            <a:ext cx="3698911" cy="3156027"/>
          </a:xfrm>
          <a:prstGeom prst="rect">
            <a:avLst/>
          </a:prstGeom>
          <a:noFill/>
          <a:ln w="38100">
            <a:solidFill>
              <a:schemeClr val="accent2">
                <a:lumMod val="75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a16="http://schemas.microsoft.com/office/drawing/2014/main" id="{764587D9-B692-3564-6F1B-085A9E7D6D82}"/>
              </a:ext>
            </a:extLst>
          </p:cNvPr>
          <p:cNvSpPr/>
          <p:nvPr/>
        </p:nvSpPr>
        <p:spPr>
          <a:xfrm>
            <a:off x="549964" y="2948766"/>
            <a:ext cx="4924863" cy="3156027"/>
          </a:xfrm>
          <a:prstGeom prst="rect">
            <a:avLst/>
          </a:prstGeom>
          <a:noFill/>
          <a:ln w="38100">
            <a:solidFill>
              <a:schemeClr val="accent2">
                <a:lumMod val="75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1" name="矩形 360">
            <a:extLst>
              <a:ext uri="{FF2B5EF4-FFF2-40B4-BE49-F238E27FC236}">
                <a16:creationId xmlns:a16="http://schemas.microsoft.com/office/drawing/2014/main" id="{5B903A62-7101-418C-88EE-ED8B6E44EE2E}"/>
              </a:ext>
            </a:extLst>
          </p:cNvPr>
          <p:cNvSpPr/>
          <p:nvPr/>
        </p:nvSpPr>
        <p:spPr>
          <a:xfrm>
            <a:off x="6106038" y="3172335"/>
            <a:ext cx="2372077" cy="646331"/>
          </a:xfrm>
          <a:prstGeom prst="rect">
            <a:avLst/>
          </a:prstGeom>
        </p:spPr>
        <p:txBody>
          <a:bodyPr wrap="square">
            <a:spAutoFit/>
          </a:bodyPr>
          <a:lstStyle/>
          <a:p>
            <a:pPr marL="0" marR="0" lvl="1" indent="0" algn="ctr" defTabSz="914400" rtl="0" eaLnBrk="1" fontAlgn="auto" latinLnBrk="0" hangingPunct="1">
              <a:lnSpc>
                <a:spcPct val="100000"/>
              </a:lnSpc>
              <a:spcBef>
                <a:spcPts val="6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Less land occupation and footprint</a:t>
            </a: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marL="0" indent="0" algn="l">
              <a:buNone/>
            </a:pPr>
            <a:r>
              <a:rPr lang="en-US" altLang="zh-CN" dirty="0"/>
              <a:t>Notation: HRT -</a:t>
            </a:r>
            <a:r>
              <a:rPr lang="zh-CN" altLang="en-US" dirty="0"/>
              <a:t> </a:t>
            </a:r>
            <a:r>
              <a:rPr lang="en-US" altLang="zh-CN" dirty="0"/>
              <a:t>hydraulic</a:t>
            </a:r>
            <a:r>
              <a:rPr lang="zh-CN" altLang="en-US" dirty="0"/>
              <a:t> </a:t>
            </a:r>
            <a:r>
              <a:rPr lang="en-US" altLang="zh-CN" dirty="0"/>
              <a:t>retention</a:t>
            </a:r>
            <a:r>
              <a:rPr lang="zh-CN" altLang="en-US" dirty="0"/>
              <a:t> </a:t>
            </a:r>
            <a:r>
              <a:rPr lang="en-US" altLang="zh-CN" dirty="0"/>
              <a:t>time;</a:t>
            </a:r>
            <a:r>
              <a:rPr lang="zh-CN" altLang="en-US" dirty="0"/>
              <a:t> </a:t>
            </a:r>
            <a:r>
              <a:rPr lang="en-US" altLang="zh-CN" dirty="0"/>
              <a:t>SRT - solids</a:t>
            </a:r>
            <a:r>
              <a:rPr lang="zh-CN" altLang="en-US" dirty="0"/>
              <a:t> </a:t>
            </a:r>
            <a:r>
              <a:rPr lang="en-US" altLang="zh-CN" dirty="0"/>
              <a:t>retention</a:t>
            </a:r>
            <a:r>
              <a:rPr lang="zh-CN" altLang="en-US" dirty="0"/>
              <a:t> </a:t>
            </a:r>
            <a:r>
              <a:rPr lang="en-US" altLang="zh-CN" dirty="0"/>
              <a:t>time; MLSS - mixed liquor suspended solids.</a:t>
            </a:r>
            <a:endParaRPr lang="zh-CN" altLang="en-US" dirty="0"/>
          </a:p>
        </p:txBody>
      </p:sp>
      <p:sp>
        <p:nvSpPr>
          <p:cNvPr id="8" name="矩形 7">
            <a:extLst>
              <a:ext uri="{FF2B5EF4-FFF2-40B4-BE49-F238E27FC236}">
                <a16:creationId xmlns:a16="http://schemas.microsoft.com/office/drawing/2014/main" id="{4D72E8D7-3D77-A416-1E30-FE23916817A5}"/>
              </a:ext>
            </a:extLst>
          </p:cNvPr>
          <p:cNvSpPr/>
          <p:nvPr/>
        </p:nvSpPr>
        <p:spPr>
          <a:xfrm>
            <a:off x="6240948" y="4117531"/>
            <a:ext cx="2174703" cy="646331"/>
          </a:xfrm>
          <a:prstGeom prst="rect">
            <a:avLst/>
          </a:prstGeom>
        </p:spPr>
        <p:txBody>
          <a:bodyPr wrap="square">
            <a:spAutoFit/>
          </a:bodyPr>
          <a:lstStyle/>
          <a:p>
            <a:pPr marL="0" marR="0" lvl="1" indent="0" algn="ctr"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Higher permeate</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quality</a:t>
            </a:r>
          </a:p>
        </p:txBody>
      </p:sp>
      <p:sp>
        <p:nvSpPr>
          <p:cNvPr id="10" name="矩形 9">
            <a:extLst>
              <a:ext uri="{FF2B5EF4-FFF2-40B4-BE49-F238E27FC236}">
                <a16:creationId xmlns:a16="http://schemas.microsoft.com/office/drawing/2014/main" id="{1FB576CF-1A14-1EEA-FA87-6E19409D8685}"/>
              </a:ext>
            </a:extLst>
          </p:cNvPr>
          <p:cNvSpPr/>
          <p:nvPr/>
        </p:nvSpPr>
        <p:spPr>
          <a:xfrm>
            <a:off x="6136018" y="5131320"/>
            <a:ext cx="2174703" cy="646331"/>
          </a:xfrm>
          <a:prstGeom prst="rect">
            <a:avLst/>
          </a:prstGeom>
        </p:spPr>
        <p:txBody>
          <a:bodyPr wrap="square">
            <a:spAutoFit/>
          </a:bodyPr>
          <a:lstStyle/>
          <a:p>
            <a:pPr marL="0" marR="0" lvl="1" indent="0" algn="ctr"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Less sludge</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production</a:t>
            </a:r>
          </a:p>
        </p:txBody>
      </p:sp>
      <p:sp>
        <p:nvSpPr>
          <p:cNvPr id="13" name="圆角矩形 12">
            <a:extLst>
              <a:ext uri="{FF2B5EF4-FFF2-40B4-BE49-F238E27FC236}">
                <a16:creationId xmlns:a16="http://schemas.microsoft.com/office/drawing/2014/main" id="{87026DE1-D043-0A42-DB91-163AAB3A9661}"/>
              </a:ext>
            </a:extLst>
          </p:cNvPr>
          <p:cNvSpPr/>
          <p:nvPr/>
        </p:nvSpPr>
        <p:spPr>
          <a:xfrm>
            <a:off x="2824483" y="1396327"/>
            <a:ext cx="2812648" cy="592257"/>
          </a:xfrm>
          <a:prstGeom prst="roundRect">
            <a:avLst/>
          </a:prstGeom>
          <a:solidFill>
            <a:schemeClr val="bg1"/>
          </a:solid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Membrane</a:t>
            </a:r>
            <a:r>
              <a:rPr kumimoji="1" lang="zh-CN" altLang="en-US"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 </a:t>
            </a:r>
            <a:r>
              <a:rPr kumimoji="1" lang="en-US" altLang="zh-CN"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process</a:t>
            </a:r>
            <a:endParaRPr kumimoji="1" lang="zh-CN" altLang="en-US"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endParaRPr>
          </a:p>
        </p:txBody>
      </p:sp>
      <p:sp>
        <p:nvSpPr>
          <p:cNvPr id="14" name="圆角矩形 13">
            <a:extLst>
              <a:ext uri="{FF2B5EF4-FFF2-40B4-BE49-F238E27FC236}">
                <a16:creationId xmlns:a16="http://schemas.microsoft.com/office/drawing/2014/main" id="{7C536E50-DD39-670B-5E6E-FA40A99AD3AC}"/>
              </a:ext>
            </a:extLst>
          </p:cNvPr>
          <p:cNvSpPr/>
          <p:nvPr/>
        </p:nvSpPr>
        <p:spPr>
          <a:xfrm>
            <a:off x="6576129" y="1396327"/>
            <a:ext cx="2812648" cy="592257"/>
          </a:xfrm>
          <a:prstGeom prst="roundRect">
            <a:avLst/>
          </a:prstGeom>
          <a:solidFill>
            <a:schemeClr val="bg1"/>
          </a:solid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Biological</a:t>
            </a:r>
            <a:r>
              <a:rPr kumimoji="1" lang="zh-CN" altLang="en-US"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 </a:t>
            </a:r>
            <a:r>
              <a:rPr kumimoji="1" lang="en-US" altLang="zh-CN"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process</a:t>
            </a:r>
            <a:endParaRPr kumimoji="1" lang="zh-CN" altLang="en-US"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endParaRPr>
          </a:p>
        </p:txBody>
      </p:sp>
      <p:sp>
        <p:nvSpPr>
          <p:cNvPr id="15" name="加号 14">
            <a:extLst>
              <a:ext uri="{FF2B5EF4-FFF2-40B4-BE49-F238E27FC236}">
                <a16:creationId xmlns:a16="http://schemas.microsoft.com/office/drawing/2014/main" id="{42D9D58B-FD7C-A3D4-8BA7-8A5503E47F88}"/>
              </a:ext>
            </a:extLst>
          </p:cNvPr>
          <p:cNvSpPr/>
          <p:nvPr/>
        </p:nvSpPr>
        <p:spPr>
          <a:xfrm>
            <a:off x="5927223" y="1513048"/>
            <a:ext cx="358815" cy="358815"/>
          </a:xfrm>
          <a:prstGeom prst="mathPlus">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等于 18">
            <a:extLst>
              <a:ext uri="{FF2B5EF4-FFF2-40B4-BE49-F238E27FC236}">
                <a16:creationId xmlns:a16="http://schemas.microsoft.com/office/drawing/2014/main" id="{8BCF9AEC-28EB-A0B4-9D19-E2286E5CA093}"/>
              </a:ext>
            </a:extLst>
          </p:cNvPr>
          <p:cNvSpPr/>
          <p:nvPr/>
        </p:nvSpPr>
        <p:spPr>
          <a:xfrm>
            <a:off x="2164002" y="1507260"/>
            <a:ext cx="370390" cy="370390"/>
          </a:xfrm>
          <a:prstGeom prst="mathEqual">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圆角矩形 19">
            <a:extLst>
              <a:ext uri="{FF2B5EF4-FFF2-40B4-BE49-F238E27FC236}">
                <a16:creationId xmlns:a16="http://schemas.microsoft.com/office/drawing/2014/main" id="{181D176B-BDC0-5A43-A6F4-F4629F05C33F}"/>
              </a:ext>
            </a:extLst>
          </p:cNvPr>
          <p:cNvSpPr/>
          <p:nvPr/>
        </p:nvSpPr>
        <p:spPr>
          <a:xfrm>
            <a:off x="589121" y="1396327"/>
            <a:ext cx="1284789" cy="592257"/>
          </a:xfrm>
          <a:prstGeom prst="roundRect">
            <a:avLst/>
          </a:prstGeom>
          <a:solidFill>
            <a:schemeClr val="bg1"/>
          </a:solidFill>
          <a:ln w="3810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rPr>
              <a:t>MBR</a:t>
            </a:r>
            <a:endParaRPr kumimoji="1" lang="zh-CN" altLang="en-US" sz="2000" b="1" i="0" u="none" strike="noStrike" kern="1200" cap="none" spc="0" normalizeH="0" baseline="0" noProof="0" dirty="0">
              <a:ln>
                <a:noFill/>
              </a:ln>
              <a:solidFill>
                <a:srgbClr val="ED7D31">
                  <a:lumMod val="75000"/>
                </a:srgbClr>
              </a:solidFill>
              <a:effectLst/>
              <a:uLnTx/>
              <a:uFillTx/>
              <a:latin typeface=""/>
              <a:ea typeface="等线" panose="02010600030101010101" pitchFamily="2" charset="-122"/>
              <a:cs typeface="+mn-cs"/>
            </a:endParaRPr>
          </a:p>
        </p:txBody>
      </p:sp>
      <p:sp>
        <p:nvSpPr>
          <p:cNvPr id="21" name="矩形 20">
            <a:extLst>
              <a:ext uri="{FF2B5EF4-FFF2-40B4-BE49-F238E27FC236}">
                <a16:creationId xmlns:a16="http://schemas.microsoft.com/office/drawing/2014/main" id="{3048570B-7335-C2F4-EFF8-D0EF784BCBB6}"/>
              </a:ext>
            </a:extLst>
          </p:cNvPr>
          <p:cNvSpPr/>
          <p:nvPr/>
        </p:nvSpPr>
        <p:spPr>
          <a:xfrm>
            <a:off x="693296" y="3092788"/>
            <a:ext cx="3732750" cy="748923"/>
          </a:xfrm>
          <a:prstGeom prst="rect">
            <a:avLst/>
          </a:prstGeom>
        </p:spPr>
        <p:txBody>
          <a:bodyPr wrap="square">
            <a:spAutoFit/>
          </a:bodyPr>
          <a:lstStyle/>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No</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secondary</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clarification</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tank</a:t>
            </a:r>
          </a:p>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High</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volumetric</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loading</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rate</a:t>
            </a:r>
          </a:p>
        </p:txBody>
      </p:sp>
      <p:sp>
        <p:nvSpPr>
          <p:cNvPr id="22" name="矩形 21">
            <a:extLst>
              <a:ext uri="{FF2B5EF4-FFF2-40B4-BE49-F238E27FC236}">
                <a16:creationId xmlns:a16="http://schemas.microsoft.com/office/drawing/2014/main" id="{1669C961-4108-DF30-B78D-51156004E68D}"/>
              </a:ext>
            </a:extLst>
          </p:cNvPr>
          <p:cNvSpPr/>
          <p:nvPr/>
        </p:nvSpPr>
        <p:spPr>
          <a:xfrm>
            <a:off x="693296" y="4079436"/>
            <a:ext cx="3732750" cy="748923"/>
          </a:xfrm>
          <a:prstGeom prst="rect">
            <a:avLst/>
          </a:prstGeom>
        </p:spPr>
        <p:txBody>
          <a:bodyPr wrap="square">
            <a:spAutoFit/>
          </a:bodyPr>
          <a:lstStyle/>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rejection</a:t>
            </a:r>
          </a:p>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Biological</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degradation</a:t>
            </a:r>
          </a:p>
        </p:txBody>
      </p:sp>
      <p:sp>
        <p:nvSpPr>
          <p:cNvPr id="23" name="矩形 22">
            <a:extLst>
              <a:ext uri="{FF2B5EF4-FFF2-40B4-BE49-F238E27FC236}">
                <a16:creationId xmlns:a16="http://schemas.microsoft.com/office/drawing/2014/main" id="{6B4F5B42-3DE6-EBB5-6D41-2281EE73D42B}"/>
              </a:ext>
            </a:extLst>
          </p:cNvPr>
          <p:cNvSpPr/>
          <p:nvPr/>
        </p:nvSpPr>
        <p:spPr>
          <a:xfrm>
            <a:off x="692257" y="5028991"/>
            <a:ext cx="4482518" cy="1025922"/>
          </a:xfrm>
          <a:prstGeom prst="rect">
            <a:avLst/>
          </a:prstGeom>
        </p:spPr>
        <p:txBody>
          <a:bodyPr wrap="square">
            <a:spAutoFit/>
          </a:bodyPr>
          <a:lstStyle/>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Independent control of SRT and HRT</a:t>
            </a:r>
          </a:p>
          <a:p>
            <a:pPr marL="285750" marR="0" lvl="1" indent="-28575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Longer SRT and higher MLSS concentration</a:t>
            </a:r>
          </a:p>
        </p:txBody>
      </p:sp>
      <p:pic>
        <p:nvPicPr>
          <p:cNvPr id="3074" name="Picture 2">
            <a:extLst>
              <a:ext uri="{FF2B5EF4-FFF2-40B4-BE49-F238E27FC236}">
                <a16:creationId xmlns:a16="http://schemas.microsoft.com/office/drawing/2014/main" id="{39DE53BC-5B3D-A722-10E6-C48DA47F602D}"/>
              </a:ext>
            </a:extLst>
          </p:cNvPr>
          <p:cNvPicPr>
            <a:picLocks noChangeAspect="1" noChangeArrowheads="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t="58" b="58"/>
          <a:stretch/>
        </p:blipFill>
        <p:spPr bwMode="auto">
          <a:xfrm flipV="1">
            <a:off x="8469819" y="3253533"/>
            <a:ext cx="526990" cy="526990"/>
          </a:xfrm>
          <a:prstGeom prst="ellipse">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D4FEC138-B9F5-7218-F4FE-8E89345B5BE7}"/>
              </a:ext>
            </a:extLst>
          </p:cNvPr>
          <p:cNvPicPr>
            <a:picLocks noChangeAspect="1" noChangeArrowheads="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t="58" b="58"/>
          <a:stretch/>
        </p:blipFill>
        <p:spPr bwMode="auto">
          <a:xfrm>
            <a:off x="8469819" y="4196908"/>
            <a:ext cx="526990" cy="526990"/>
          </a:xfrm>
          <a:prstGeom prst="ellipse">
            <a:avLst/>
          </a:prstGeom>
          <a:noFill/>
          <a:extLst>
            <a:ext uri="{909E8E84-426E-40DD-AFC4-6F175D3DCCD1}">
              <a14:hiddenFill xmlns:a14="http://schemas.microsoft.com/office/drawing/2010/main">
                <a:solidFill>
                  <a:srgbClr val="FFFFFF"/>
                </a:solidFill>
              </a14:hiddenFill>
            </a:ext>
          </a:extLst>
        </p:spPr>
      </p:pic>
      <p:pic>
        <p:nvPicPr>
          <p:cNvPr id="25" name="Picture 2">
            <a:extLst>
              <a:ext uri="{FF2B5EF4-FFF2-40B4-BE49-F238E27FC236}">
                <a16:creationId xmlns:a16="http://schemas.microsoft.com/office/drawing/2014/main" id="{C50109BB-F7CF-BCAA-BBB1-239FBA389559}"/>
              </a:ext>
            </a:extLst>
          </p:cNvPr>
          <p:cNvPicPr>
            <a:picLocks noChangeAspect="1" noChangeArrowheads="1"/>
          </p:cNvPicPr>
          <p:nvPr/>
        </p:nvPicPr>
        <p:blipFill rotWithShape="1">
          <a:blip r:embed="rId4">
            <a:duotone>
              <a:schemeClr val="accent6">
                <a:shade val="45000"/>
                <a:satMod val="135000"/>
              </a:schemeClr>
              <a:prstClr val="white"/>
            </a:duotone>
            <a:extLst>
              <a:ext uri="{28A0092B-C50C-407E-A947-70E740481C1C}">
                <a14:useLocalDpi xmlns:a14="http://schemas.microsoft.com/office/drawing/2010/main" val="0"/>
              </a:ext>
            </a:extLst>
          </a:blip>
          <a:srcRect t="58" b="58"/>
          <a:stretch/>
        </p:blipFill>
        <p:spPr bwMode="auto">
          <a:xfrm flipV="1">
            <a:off x="8469819" y="5224542"/>
            <a:ext cx="526990" cy="526990"/>
          </a:xfrm>
          <a:prstGeom prst="ellipse">
            <a:avLst/>
          </a:prstGeom>
          <a:noFill/>
          <a:extLst>
            <a:ext uri="{909E8E84-426E-40DD-AFC4-6F175D3DCCD1}">
              <a14:hiddenFill xmlns:a14="http://schemas.microsoft.com/office/drawing/2010/main">
                <a:solidFill>
                  <a:srgbClr val="FFFFFF"/>
                </a:solidFill>
              </a14:hiddenFill>
            </a:ext>
          </a:extLst>
        </p:spPr>
      </p:pic>
      <p:sp>
        <p:nvSpPr>
          <p:cNvPr id="26" name="右中括号 25">
            <a:extLst>
              <a:ext uri="{FF2B5EF4-FFF2-40B4-BE49-F238E27FC236}">
                <a16:creationId xmlns:a16="http://schemas.microsoft.com/office/drawing/2014/main" id="{C65CC2F0-1551-9C42-0159-BE877157B0EB}"/>
              </a:ext>
            </a:extLst>
          </p:cNvPr>
          <p:cNvSpPr/>
          <p:nvPr/>
        </p:nvSpPr>
        <p:spPr>
          <a:xfrm>
            <a:off x="4323848" y="3243989"/>
            <a:ext cx="102198" cy="526990"/>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右中括号 26">
            <a:extLst>
              <a:ext uri="{FF2B5EF4-FFF2-40B4-BE49-F238E27FC236}">
                <a16:creationId xmlns:a16="http://schemas.microsoft.com/office/drawing/2014/main" id="{232C446C-D00B-BD49-EA41-79796028612D}"/>
              </a:ext>
            </a:extLst>
          </p:cNvPr>
          <p:cNvSpPr/>
          <p:nvPr/>
        </p:nvSpPr>
        <p:spPr>
          <a:xfrm>
            <a:off x="3559913" y="4216209"/>
            <a:ext cx="102198" cy="526990"/>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 name="右中括号 27">
            <a:extLst>
              <a:ext uri="{FF2B5EF4-FFF2-40B4-BE49-F238E27FC236}">
                <a16:creationId xmlns:a16="http://schemas.microsoft.com/office/drawing/2014/main" id="{F836303A-D1A7-ECC4-D0E5-3879C7D54427}"/>
              </a:ext>
            </a:extLst>
          </p:cNvPr>
          <p:cNvSpPr/>
          <p:nvPr/>
        </p:nvSpPr>
        <p:spPr>
          <a:xfrm>
            <a:off x="5042413" y="5220920"/>
            <a:ext cx="102198" cy="526990"/>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 name="右箭头 28">
            <a:extLst>
              <a:ext uri="{FF2B5EF4-FFF2-40B4-BE49-F238E27FC236}">
                <a16:creationId xmlns:a16="http://schemas.microsoft.com/office/drawing/2014/main" id="{3FAE017C-5E9B-8EFA-1848-B3D6783D6490}"/>
              </a:ext>
            </a:extLst>
          </p:cNvPr>
          <p:cNvSpPr/>
          <p:nvPr/>
        </p:nvSpPr>
        <p:spPr>
          <a:xfrm>
            <a:off x="5316854" y="5279596"/>
            <a:ext cx="883321" cy="369332"/>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右箭头 29">
            <a:extLst>
              <a:ext uri="{FF2B5EF4-FFF2-40B4-BE49-F238E27FC236}">
                <a16:creationId xmlns:a16="http://schemas.microsoft.com/office/drawing/2014/main" id="{527BF9D3-A78D-1511-BDB3-D6D71BE26443}"/>
              </a:ext>
            </a:extLst>
          </p:cNvPr>
          <p:cNvSpPr/>
          <p:nvPr/>
        </p:nvSpPr>
        <p:spPr>
          <a:xfrm>
            <a:off x="3879451" y="4236466"/>
            <a:ext cx="2320724" cy="369332"/>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右箭头 30">
            <a:extLst>
              <a:ext uri="{FF2B5EF4-FFF2-40B4-BE49-F238E27FC236}">
                <a16:creationId xmlns:a16="http://schemas.microsoft.com/office/drawing/2014/main" id="{C95B60E8-B905-EDAA-6213-2733638497FF}"/>
              </a:ext>
            </a:extLst>
          </p:cNvPr>
          <p:cNvSpPr/>
          <p:nvPr/>
        </p:nvSpPr>
        <p:spPr>
          <a:xfrm>
            <a:off x="4805427" y="3327235"/>
            <a:ext cx="1401128" cy="369332"/>
          </a:xfrm>
          <a:prstGeom prst="rightArrow">
            <a:avLst>
              <a:gd name="adj1" fmla="val 50000"/>
              <a:gd name="adj2" fmla="val 78206"/>
            </a:avLst>
          </a:prstGeom>
          <a:gradFill flip="none" rotWithShape="1">
            <a:gsLst>
              <a:gs pos="0">
                <a:schemeClr val="accent4">
                  <a:lumMod val="75000"/>
                </a:schemeClr>
              </a:gs>
              <a:gs pos="66000">
                <a:schemeClr val="accent4">
                  <a:lumMod val="40000"/>
                  <a:lumOff val="60000"/>
                </a:schemeClr>
              </a:gs>
              <a:gs pos="100000">
                <a:schemeClr val="accent4">
                  <a:lumMod val="20000"/>
                  <a:lumOff val="8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同侧圆角矩形 32">
            <a:extLst>
              <a:ext uri="{FF2B5EF4-FFF2-40B4-BE49-F238E27FC236}">
                <a16:creationId xmlns:a16="http://schemas.microsoft.com/office/drawing/2014/main" id="{905DA057-53BA-A205-38BE-25B1A13ACEB1}"/>
              </a:ext>
            </a:extLst>
          </p:cNvPr>
          <p:cNvSpPr/>
          <p:nvPr/>
        </p:nvSpPr>
        <p:spPr>
          <a:xfrm>
            <a:off x="525685" y="2541463"/>
            <a:ext cx="4949142" cy="432462"/>
          </a:xfrm>
          <a:prstGeom prst="round2SameRect">
            <a:avLst>
              <a:gd name="adj1" fmla="val 48784"/>
              <a:gd name="adj2" fmla="val 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Features</a:t>
            </a:r>
            <a:endPar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endParaRPr>
          </a:p>
        </p:txBody>
      </p:sp>
      <p:sp>
        <p:nvSpPr>
          <p:cNvPr id="35" name="同侧圆角矩形 34">
            <a:extLst>
              <a:ext uri="{FF2B5EF4-FFF2-40B4-BE49-F238E27FC236}">
                <a16:creationId xmlns:a16="http://schemas.microsoft.com/office/drawing/2014/main" id="{89FBACE1-7EAE-FB47-6B5A-9CEFFF2839C8}"/>
              </a:ext>
            </a:extLst>
          </p:cNvPr>
          <p:cNvSpPr/>
          <p:nvPr/>
        </p:nvSpPr>
        <p:spPr>
          <a:xfrm>
            <a:off x="5797828" y="2541463"/>
            <a:ext cx="3698911" cy="432462"/>
          </a:xfrm>
          <a:prstGeom prst="round2SameRect">
            <a:avLst>
              <a:gd name="adj1" fmla="val 48784"/>
              <a:gd name="adj2" fmla="val 0"/>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Advantages</a:t>
            </a:r>
            <a:endPar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endParaRPr>
          </a:p>
        </p:txBody>
      </p:sp>
      <p:sp>
        <p:nvSpPr>
          <p:cNvPr id="36" name="矩形 35">
            <a:extLst>
              <a:ext uri="{FF2B5EF4-FFF2-40B4-BE49-F238E27FC236}">
                <a16:creationId xmlns:a16="http://schemas.microsoft.com/office/drawing/2014/main" id="{93DE391E-F18B-F319-5CD6-EB0A895BE379}"/>
              </a:ext>
            </a:extLst>
          </p:cNvPr>
          <p:cNvSpPr/>
          <p:nvPr/>
        </p:nvSpPr>
        <p:spPr>
          <a:xfrm>
            <a:off x="3502039" y="2071299"/>
            <a:ext cx="1457536" cy="369332"/>
          </a:xfrm>
          <a:prstGeom prst="rect">
            <a:avLst/>
          </a:prstGeom>
        </p:spPr>
        <p:txBody>
          <a:bodyPr wrap="square">
            <a:spAutoFit/>
          </a:bodyPr>
          <a:lstStyle/>
          <a:p>
            <a:pPr marL="0" marR="0" lvl="1" indent="0" algn="ctr" defTabSz="914400" rtl="0" eaLnBrk="1" fontAlgn="auto" latinLnBrk="0" hangingPunct="1">
              <a:lnSpc>
                <a:spcPct val="100000"/>
              </a:lnSpc>
              <a:spcBef>
                <a:spcPts val="80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MF/UF</a:t>
            </a:r>
          </a:p>
        </p:txBody>
      </p:sp>
      <p:sp>
        <p:nvSpPr>
          <p:cNvPr id="38" name="标题 2">
            <a:extLst>
              <a:ext uri="{FF2B5EF4-FFF2-40B4-BE49-F238E27FC236}">
                <a16:creationId xmlns:a16="http://schemas.microsoft.com/office/drawing/2014/main" id="{8BE783E5-F6B7-8DF0-7146-ED511F1AA07C}"/>
              </a:ext>
            </a:extLst>
          </p:cNvPr>
          <p:cNvSpPr>
            <a:spLocks noGrp="1"/>
          </p:cNvSpPr>
          <p:nvPr>
            <p:ph type="title"/>
          </p:nvPr>
        </p:nvSpPr>
        <p:spPr>
          <a:xfrm>
            <a:off x="494805" y="361540"/>
            <a:ext cx="8669518"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bioreactor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features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9" name="Group 15">
            <a:extLst>
              <a:ext uri="{FF2B5EF4-FFF2-40B4-BE49-F238E27FC236}">
                <a16:creationId xmlns:a16="http://schemas.microsoft.com/office/drawing/2014/main" id="{81CBC722-8A3C-382C-6E3C-9E054C233E95}"/>
              </a:ext>
            </a:extLst>
          </p:cNvPr>
          <p:cNvGrpSpPr/>
          <p:nvPr/>
        </p:nvGrpSpPr>
        <p:grpSpPr>
          <a:xfrm>
            <a:off x="8972536" y="398985"/>
            <a:ext cx="3121806" cy="447110"/>
            <a:chOff x="8844309" y="358006"/>
            <a:chExt cx="3121806" cy="447110"/>
          </a:xfrm>
        </p:grpSpPr>
        <p:grpSp>
          <p:nvGrpSpPr>
            <p:cNvPr id="40" name="组合 2">
              <a:extLst>
                <a:ext uri="{FF2B5EF4-FFF2-40B4-BE49-F238E27FC236}">
                  <a16:creationId xmlns:a16="http://schemas.microsoft.com/office/drawing/2014/main" id="{68E86F0F-518A-D146-FE3D-3991FE0A076A}"/>
                </a:ext>
              </a:extLst>
            </p:cNvPr>
            <p:cNvGrpSpPr/>
            <p:nvPr/>
          </p:nvGrpSpPr>
          <p:grpSpPr>
            <a:xfrm>
              <a:off x="9715178" y="358006"/>
              <a:ext cx="2250937" cy="447110"/>
              <a:chOff x="9729466" y="157976"/>
              <a:chExt cx="2250937" cy="447110"/>
            </a:xfrm>
          </p:grpSpPr>
          <p:sp>
            <p:nvSpPr>
              <p:cNvPr id="42" name="TextBox 15">
                <a:extLst>
                  <a:ext uri="{FF2B5EF4-FFF2-40B4-BE49-F238E27FC236}">
                    <a16:creationId xmlns:a16="http://schemas.microsoft.com/office/drawing/2014/main" id="{B93B2D16-6B97-3791-7EBA-2FD0D5DAEBBE}"/>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3" name="直线连接符 9">
                <a:extLst>
                  <a:ext uri="{FF2B5EF4-FFF2-40B4-BE49-F238E27FC236}">
                    <a16:creationId xmlns:a16="http://schemas.microsoft.com/office/drawing/2014/main" id="{9CE27F4D-C6CB-4248-E856-8B9D44ECB0A4}"/>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1" name="Picture 17">
              <a:extLst>
                <a:ext uri="{FF2B5EF4-FFF2-40B4-BE49-F238E27FC236}">
                  <a16:creationId xmlns:a16="http://schemas.microsoft.com/office/drawing/2014/main" id="{0C0720E6-7209-28A2-C396-F6956BC285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714184440"/>
      </p:ext>
    </p:extLst>
  </p:cSld>
  <p:clrMapOvr>
    <a:masterClrMapping/>
  </p:clrMapOvr>
  <p:transition advTm="14096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grpId="0" nodeType="clickEffect">
                                  <p:stCondLst>
                                    <p:cond delay="0"/>
                                  </p:stCondLst>
                                  <p:childTnLst>
                                    <p:animEffect transition="out" filter="fade">
                                      <p:cBhvr>
                                        <p:cTn id="6" dur="500" tmFilter="0, 0; .2, .5; .8, .5; 1, 0"/>
                                        <p:tgtEl>
                                          <p:spTgt spid="21"/>
                                        </p:tgtEl>
                                      </p:cBhvr>
                                    </p:animEffect>
                                    <p:animScale>
                                      <p:cBhvr>
                                        <p:cTn id="7" dur="250" autoRev="1" fill="hold"/>
                                        <p:tgtEl>
                                          <p:spTgt spid="21"/>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repeatCount="2000" fill="hold" nodeType="clickEffect">
                                  <p:stCondLst>
                                    <p:cond delay="0"/>
                                  </p:stCondLst>
                                  <p:childTnLst>
                                    <p:animEffect transition="out" filter="fade">
                                      <p:cBhvr>
                                        <p:cTn id="11" dur="500" tmFilter="0, 0; .2, .5; .8, .5; 1, 0"/>
                                        <p:tgtEl>
                                          <p:spTgt spid="3074"/>
                                        </p:tgtEl>
                                      </p:cBhvr>
                                    </p:animEffect>
                                    <p:animScale>
                                      <p:cBhvr>
                                        <p:cTn id="12" dur="250" autoRev="1" fill="hold"/>
                                        <p:tgtEl>
                                          <p:spTgt spid="3074"/>
                                        </p:tgtEl>
                                      </p:cBhvr>
                                      <p:by x="105000" y="105000"/>
                                    </p:animScale>
                                  </p:childTnLst>
                                </p:cTn>
                              </p:par>
                              <p:par>
                                <p:cTn id="13" presetID="26" presetClass="emph" presetSubtype="0" repeatCount="2000" fill="hold" grpId="0" nodeType="withEffect">
                                  <p:stCondLst>
                                    <p:cond delay="0"/>
                                  </p:stCondLst>
                                  <p:childTnLst>
                                    <p:animEffect transition="out" filter="fade">
                                      <p:cBhvr>
                                        <p:cTn id="14" dur="500" tmFilter="0, 0; .2, .5; .8, .5; 1, 0"/>
                                        <p:tgtEl>
                                          <p:spTgt spid="361"/>
                                        </p:tgtEl>
                                      </p:cBhvr>
                                    </p:animEffect>
                                    <p:animScale>
                                      <p:cBhvr>
                                        <p:cTn id="15" dur="250" autoRev="1" fill="hold"/>
                                        <p:tgtEl>
                                          <p:spTgt spid="361"/>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repeatCount="2000" fill="hold" grpId="0" nodeType="clickEffect">
                                  <p:stCondLst>
                                    <p:cond delay="0"/>
                                  </p:stCondLst>
                                  <p:childTnLst>
                                    <p:animEffect transition="out" filter="fade">
                                      <p:cBhvr>
                                        <p:cTn id="19" dur="500" tmFilter="0, 0; .2, .5; .8, .5; 1, 0"/>
                                        <p:tgtEl>
                                          <p:spTgt spid="22"/>
                                        </p:tgtEl>
                                      </p:cBhvr>
                                    </p:animEffect>
                                    <p:animScale>
                                      <p:cBhvr>
                                        <p:cTn id="20" dur="250" autoRev="1" fill="hold"/>
                                        <p:tgtEl>
                                          <p:spTgt spid="22"/>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26" presetClass="emph" presetSubtype="0" repeatCount="2000" fill="hold" grpId="0" nodeType="clickEffect">
                                  <p:stCondLst>
                                    <p:cond delay="0"/>
                                  </p:stCondLst>
                                  <p:childTnLst>
                                    <p:animEffect transition="out" filter="fade">
                                      <p:cBhvr>
                                        <p:cTn id="24" dur="500" tmFilter="0, 0; .2, .5; .8, .5; 1, 0"/>
                                        <p:tgtEl>
                                          <p:spTgt spid="8"/>
                                        </p:tgtEl>
                                      </p:cBhvr>
                                    </p:animEffect>
                                    <p:animScale>
                                      <p:cBhvr>
                                        <p:cTn id="25" dur="250" autoRev="1" fill="hold"/>
                                        <p:tgtEl>
                                          <p:spTgt spid="8"/>
                                        </p:tgtEl>
                                      </p:cBhvr>
                                      <p:by x="105000" y="105000"/>
                                    </p:animScale>
                                  </p:childTnLst>
                                </p:cTn>
                              </p:par>
                              <p:par>
                                <p:cTn id="26" presetID="26" presetClass="emph" presetSubtype="0" repeatCount="2000" fill="hold" nodeType="withEffect">
                                  <p:stCondLst>
                                    <p:cond delay="0"/>
                                  </p:stCondLst>
                                  <p:childTnLst>
                                    <p:animEffect transition="out" filter="fade">
                                      <p:cBhvr>
                                        <p:cTn id="27" dur="500" tmFilter="0, 0; .2, .5; .8, .5; 1, 0"/>
                                        <p:tgtEl>
                                          <p:spTgt spid="24"/>
                                        </p:tgtEl>
                                      </p:cBhvr>
                                    </p:animEffect>
                                    <p:animScale>
                                      <p:cBhvr>
                                        <p:cTn id="28" dur="250" autoRev="1" fill="hold"/>
                                        <p:tgtEl>
                                          <p:spTgt spid="24"/>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6" presetClass="emph" presetSubtype="0" repeatCount="2000" fill="hold" grpId="0" nodeType="clickEffect">
                                  <p:stCondLst>
                                    <p:cond delay="0"/>
                                  </p:stCondLst>
                                  <p:childTnLst>
                                    <p:animEffect transition="out" filter="fade">
                                      <p:cBhvr>
                                        <p:cTn id="32" dur="500" tmFilter="0, 0; .2, .5; .8, .5; 1, 0"/>
                                        <p:tgtEl>
                                          <p:spTgt spid="23"/>
                                        </p:tgtEl>
                                      </p:cBhvr>
                                    </p:animEffect>
                                    <p:animScale>
                                      <p:cBhvr>
                                        <p:cTn id="33" dur="250" autoRev="1" fill="hold"/>
                                        <p:tgtEl>
                                          <p:spTgt spid="23"/>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6" presetClass="emph" presetSubtype="0" repeatCount="2000" fill="hold" grpId="0" nodeType="clickEffect">
                                  <p:stCondLst>
                                    <p:cond delay="0"/>
                                  </p:stCondLst>
                                  <p:childTnLst>
                                    <p:animEffect transition="out" filter="fade">
                                      <p:cBhvr>
                                        <p:cTn id="37" dur="500" tmFilter="0, 0; .2, .5; .8, .5; 1, 0"/>
                                        <p:tgtEl>
                                          <p:spTgt spid="10"/>
                                        </p:tgtEl>
                                      </p:cBhvr>
                                    </p:animEffect>
                                    <p:animScale>
                                      <p:cBhvr>
                                        <p:cTn id="38" dur="250" autoRev="1" fill="hold"/>
                                        <p:tgtEl>
                                          <p:spTgt spid="10"/>
                                        </p:tgtEl>
                                      </p:cBhvr>
                                      <p:by x="105000" y="105000"/>
                                    </p:animScale>
                                  </p:childTnLst>
                                </p:cTn>
                              </p:par>
                              <p:par>
                                <p:cTn id="39" presetID="26" presetClass="emph" presetSubtype="0" repeatCount="2000" fill="hold" nodeType="withEffect">
                                  <p:stCondLst>
                                    <p:cond delay="0"/>
                                  </p:stCondLst>
                                  <p:childTnLst>
                                    <p:animEffect transition="out" filter="fade">
                                      <p:cBhvr>
                                        <p:cTn id="40" dur="500" tmFilter="0, 0; .2, .5; .8, .5; 1, 0"/>
                                        <p:tgtEl>
                                          <p:spTgt spid="25"/>
                                        </p:tgtEl>
                                      </p:cBhvr>
                                    </p:animEffect>
                                    <p:animScale>
                                      <p:cBhvr>
                                        <p:cTn id="4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 grpId="0"/>
      <p:bldP spid="8" grpId="0"/>
      <p:bldP spid="1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矩形 448">
            <a:extLst>
              <a:ext uri="{FF2B5EF4-FFF2-40B4-BE49-F238E27FC236}">
                <a16:creationId xmlns:a16="http://schemas.microsoft.com/office/drawing/2014/main" id="{1C42DBFF-CA17-6761-B28B-230276C6F503}"/>
              </a:ext>
            </a:extLst>
          </p:cNvPr>
          <p:cNvSpPr/>
          <p:nvPr/>
        </p:nvSpPr>
        <p:spPr>
          <a:xfrm>
            <a:off x="6814626" y="2241900"/>
            <a:ext cx="756174"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Outlet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8" name="矩形 367">
            <a:extLst>
              <a:ext uri="{FF2B5EF4-FFF2-40B4-BE49-F238E27FC236}">
                <a16:creationId xmlns:a16="http://schemas.microsoft.com/office/drawing/2014/main" id="{3AA3AEF2-ABD0-66A2-D477-08930E77143B}"/>
              </a:ext>
            </a:extLst>
          </p:cNvPr>
          <p:cNvSpPr/>
          <p:nvPr/>
        </p:nvSpPr>
        <p:spPr>
          <a:xfrm>
            <a:off x="131222" y="2831544"/>
            <a:ext cx="656333"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Inlet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9" name="矩形 368">
            <a:extLst>
              <a:ext uri="{FF2B5EF4-FFF2-40B4-BE49-F238E27FC236}">
                <a16:creationId xmlns:a16="http://schemas.microsoft.com/office/drawing/2014/main" id="{081C4296-AEC3-63C5-157A-0469E7BA6ECB}"/>
              </a:ext>
            </a:extLst>
          </p:cNvPr>
          <p:cNvSpPr/>
          <p:nvPr/>
        </p:nvSpPr>
        <p:spPr>
          <a:xfrm>
            <a:off x="3326629" y="4104082"/>
            <a:ext cx="9826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Outlet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1" name="矩形 360">
            <a:extLst>
              <a:ext uri="{FF2B5EF4-FFF2-40B4-BE49-F238E27FC236}">
                <a16:creationId xmlns:a16="http://schemas.microsoft.com/office/drawing/2014/main" id="{5B903A62-7101-418C-88EE-ED8B6E44EE2E}"/>
              </a:ext>
            </a:extLst>
          </p:cNvPr>
          <p:cNvSpPr/>
          <p:nvPr/>
        </p:nvSpPr>
        <p:spPr>
          <a:xfrm>
            <a:off x="370357" y="1389047"/>
            <a:ext cx="5588365" cy="400110"/>
          </a:xfrm>
          <a:prstGeom prst="rect">
            <a:avLst/>
          </a:prstGeom>
        </p:spPr>
        <p:txBody>
          <a:bodyPr wrap="square">
            <a:spAutoFit/>
          </a:bodyPr>
          <a:lstStyle/>
          <a:p>
            <a:pPr marL="538163" marR="0" lvl="1" indent="-177800" algn="l" defTabSz="914400" rtl="0" eaLnBrk="1" fontAlgn="auto" latinLnBrk="0" hangingPunct="1">
              <a:lnSpc>
                <a:spcPct val="100000"/>
              </a:lnSpc>
              <a:spcBef>
                <a:spcPts val="80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Two</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main</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configurations</a:t>
            </a: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5" name="标题 2">
            <a:extLst>
              <a:ext uri="{FF2B5EF4-FFF2-40B4-BE49-F238E27FC236}">
                <a16:creationId xmlns:a16="http://schemas.microsoft.com/office/drawing/2014/main" id="{0A4F2AB1-B288-5D0B-3967-8C679DFE539D}"/>
              </a:ext>
            </a:extLst>
          </p:cNvPr>
          <p:cNvSpPr>
            <a:spLocks noGrp="1"/>
          </p:cNvSpPr>
          <p:nvPr>
            <p:ph type="title"/>
          </p:nvPr>
        </p:nvSpPr>
        <p:spPr>
          <a:xfrm>
            <a:off x="411480"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bioreactor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configuration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圆角矩形 6">
            <a:extLst>
              <a:ext uri="{FF2B5EF4-FFF2-40B4-BE49-F238E27FC236}">
                <a16:creationId xmlns:a16="http://schemas.microsoft.com/office/drawing/2014/main" id="{43C6DD63-A70A-C37C-E4E8-B22F5E72199C}"/>
              </a:ext>
            </a:extLst>
          </p:cNvPr>
          <p:cNvSpPr/>
          <p:nvPr/>
        </p:nvSpPr>
        <p:spPr>
          <a:xfrm>
            <a:off x="695327" y="5653619"/>
            <a:ext cx="3378962" cy="471632"/>
          </a:xfrm>
          <a:prstGeom prst="roundRect">
            <a:avLst/>
          </a:prstGeom>
          <a:solidFill>
            <a:schemeClr val="accent2">
              <a:lumMod val="75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Side-stream</a:t>
            </a:r>
            <a:r>
              <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 </a:t>
            </a: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MBR</a:t>
            </a:r>
            <a:r>
              <a:rPr kumimoji="1" lang="zh-CN" altLang="en-US" sz="18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a:t>
            </a:r>
            <a:r>
              <a:rPr kumimoji="1" lang="en-US" altLang="zh-CN" sz="1800" b="1" i="0" u="none" strike="noStrike" kern="1200" cap="none" spc="0" normalizeH="0" baseline="0" noProof="0" dirty="0" err="1">
                <a:ln>
                  <a:noFill/>
                </a:ln>
                <a:solidFill>
                  <a:prstClr val="white"/>
                </a:solidFill>
                <a:effectLst/>
                <a:uLnTx/>
                <a:uFillTx/>
                <a:latin typeface=""/>
                <a:ea typeface="等线" panose="02010600030101010101" pitchFamily="2" charset="-122"/>
                <a:cs typeface="+mn-cs"/>
              </a:rPr>
              <a:t>sMBR</a:t>
            </a:r>
            <a:r>
              <a:rPr kumimoji="1" lang="en-US" altLang="zh-CN" sz="18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a:t>
            </a:r>
            <a:endPar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endParaRPr>
          </a:p>
        </p:txBody>
      </p:sp>
      <p:sp>
        <p:nvSpPr>
          <p:cNvPr id="8" name="圆角矩形 7">
            <a:extLst>
              <a:ext uri="{FF2B5EF4-FFF2-40B4-BE49-F238E27FC236}">
                <a16:creationId xmlns:a16="http://schemas.microsoft.com/office/drawing/2014/main" id="{541C0C09-A9FF-20C3-6117-8E8E4D3A6661}"/>
              </a:ext>
            </a:extLst>
          </p:cNvPr>
          <p:cNvSpPr/>
          <p:nvPr/>
        </p:nvSpPr>
        <p:spPr>
          <a:xfrm>
            <a:off x="5361853" y="5653619"/>
            <a:ext cx="3378962" cy="471632"/>
          </a:xfrm>
          <a:prstGeom prst="roundRect">
            <a:avLst/>
          </a:prstGeom>
          <a:solidFill>
            <a:schemeClr val="accent2">
              <a:lumMod val="75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Submerged</a:t>
            </a:r>
            <a:r>
              <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 </a:t>
            </a:r>
            <a:r>
              <a:rPr kumimoji="1" lang="en-US" altLang="zh-CN"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MBR</a:t>
            </a:r>
            <a:r>
              <a:rPr kumimoji="1" lang="zh-CN" altLang="en-US" sz="18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a:t>
            </a:r>
            <a:r>
              <a:rPr kumimoji="1" lang="en-US" altLang="zh-CN" sz="1800" b="1" i="0" u="none" strike="noStrike" kern="1200" cap="none" spc="0" normalizeH="0" baseline="0" noProof="0" dirty="0" err="1">
                <a:ln>
                  <a:noFill/>
                </a:ln>
                <a:solidFill>
                  <a:prstClr val="white"/>
                </a:solidFill>
                <a:effectLst/>
                <a:uLnTx/>
                <a:uFillTx/>
                <a:latin typeface=""/>
                <a:ea typeface="等线" panose="02010600030101010101" pitchFamily="2" charset="-122"/>
                <a:cs typeface="+mn-cs"/>
              </a:rPr>
              <a:t>iMBR</a:t>
            </a:r>
            <a:r>
              <a:rPr kumimoji="1" lang="en-US" altLang="zh-CN" sz="1800" b="1" i="0" u="none" strike="noStrike" kern="1200" cap="none" spc="0" normalizeH="0" baseline="0" noProof="0" dirty="0">
                <a:ln>
                  <a:noFill/>
                </a:ln>
                <a:solidFill>
                  <a:prstClr val="white"/>
                </a:solidFill>
                <a:effectLst/>
                <a:uLnTx/>
                <a:uFillTx/>
                <a:latin typeface=""/>
                <a:ea typeface="等线" panose="02010600030101010101" pitchFamily="2" charset="-122"/>
                <a:cs typeface="+mn-cs"/>
              </a:rPr>
              <a:t>)</a:t>
            </a:r>
            <a:endParaRPr kumimoji="1" lang="zh-CN" altLang="en-US" sz="2000" b="1" i="0" u="none" strike="noStrike" kern="1200" cap="none" spc="0" normalizeH="0" baseline="0" noProof="0" dirty="0">
              <a:ln>
                <a:noFill/>
              </a:ln>
              <a:solidFill>
                <a:prstClr val="white"/>
              </a:solidFill>
              <a:effectLst/>
              <a:uLnTx/>
              <a:uFillTx/>
              <a:latin typeface=""/>
              <a:ea typeface="等线" panose="02010600030101010101" pitchFamily="2" charset="-122"/>
              <a:cs typeface="+mn-cs"/>
            </a:endParaRPr>
          </a:p>
        </p:txBody>
      </p:sp>
      <p:grpSp>
        <p:nvGrpSpPr>
          <p:cNvPr id="19" name="组合 18">
            <a:extLst>
              <a:ext uri="{FF2B5EF4-FFF2-40B4-BE49-F238E27FC236}">
                <a16:creationId xmlns:a16="http://schemas.microsoft.com/office/drawing/2014/main" id="{68BA9CFB-DCA5-FFD2-FC35-CCF0941DA518}"/>
              </a:ext>
            </a:extLst>
          </p:cNvPr>
          <p:cNvGrpSpPr/>
          <p:nvPr/>
        </p:nvGrpSpPr>
        <p:grpSpPr>
          <a:xfrm>
            <a:off x="695327" y="2797245"/>
            <a:ext cx="1735357" cy="1856879"/>
            <a:chOff x="1989430" y="2848893"/>
            <a:chExt cx="2791244" cy="1989086"/>
          </a:xfrm>
        </p:grpSpPr>
        <p:sp>
          <p:nvSpPr>
            <p:cNvPr id="10" name="矩形 9">
              <a:extLst>
                <a:ext uri="{FF2B5EF4-FFF2-40B4-BE49-F238E27FC236}">
                  <a16:creationId xmlns:a16="http://schemas.microsoft.com/office/drawing/2014/main" id="{6274F655-A72F-F9F3-1C3B-AC9054EABFEF}"/>
                </a:ext>
              </a:extLst>
            </p:cNvPr>
            <p:cNvSpPr/>
            <p:nvPr/>
          </p:nvSpPr>
          <p:spPr>
            <a:xfrm>
              <a:off x="2188509" y="3080709"/>
              <a:ext cx="2427902" cy="1574103"/>
            </a:xfrm>
            <a:prstGeom prst="rect">
              <a:avLst/>
            </a:prstGeom>
            <a:gradFill flip="none" rotWithShape="1">
              <a:gsLst>
                <a:gs pos="0">
                  <a:srgbClr val="E3D7A8"/>
                </a:gs>
                <a:gs pos="32000">
                  <a:srgbClr val="C6DDE8"/>
                </a:gs>
                <a:gs pos="100000">
                  <a:srgbClr val="96CEE9"/>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3" name="直接连接符 367">
              <a:extLst>
                <a:ext uri="{FF2B5EF4-FFF2-40B4-BE49-F238E27FC236}">
                  <a16:creationId xmlns:a16="http://schemas.microsoft.com/office/drawing/2014/main" id="{2D542189-9F46-1BFF-7E48-00A6EDF388DF}"/>
                </a:ext>
              </a:extLst>
            </p:cNvPr>
            <p:cNvCxnSpPr>
              <a:cxnSpLocks/>
            </p:cNvCxnSpPr>
            <p:nvPr/>
          </p:nvCxnSpPr>
          <p:spPr>
            <a:xfrm>
              <a:off x="2181928" y="2848893"/>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cxnSp>
          <p:nvCxnSpPr>
            <p:cNvPr id="14" name="直接连接符 368">
              <a:extLst>
                <a:ext uri="{FF2B5EF4-FFF2-40B4-BE49-F238E27FC236}">
                  <a16:creationId xmlns:a16="http://schemas.microsoft.com/office/drawing/2014/main" id="{B165794D-B0EA-C6C5-A4D3-14C5E6E6B73D}"/>
                </a:ext>
              </a:extLst>
            </p:cNvPr>
            <p:cNvCxnSpPr>
              <a:cxnSpLocks/>
            </p:cNvCxnSpPr>
            <p:nvPr/>
          </p:nvCxnSpPr>
          <p:spPr>
            <a:xfrm>
              <a:off x="4616410" y="2849095"/>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sp>
          <p:nvSpPr>
            <p:cNvPr id="15" name="矩形 14">
              <a:extLst>
                <a:ext uri="{FF2B5EF4-FFF2-40B4-BE49-F238E27FC236}">
                  <a16:creationId xmlns:a16="http://schemas.microsoft.com/office/drawing/2014/main" id="{EE7A4881-93C4-DD76-FDD5-503F22F51988}"/>
                </a:ext>
              </a:extLst>
            </p:cNvPr>
            <p:cNvSpPr/>
            <p:nvPr/>
          </p:nvSpPr>
          <p:spPr>
            <a:xfrm flipV="1">
              <a:off x="1989430" y="4670446"/>
              <a:ext cx="2791244" cy="16753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20" name="矩形 19">
            <a:extLst>
              <a:ext uri="{FF2B5EF4-FFF2-40B4-BE49-F238E27FC236}">
                <a16:creationId xmlns:a16="http://schemas.microsoft.com/office/drawing/2014/main" id="{C10101DF-2E4D-B63D-B366-957C14A009D7}"/>
              </a:ext>
            </a:extLst>
          </p:cNvPr>
          <p:cNvSpPr/>
          <p:nvPr/>
        </p:nvSpPr>
        <p:spPr>
          <a:xfrm>
            <a:off x="718477" y="4706074"/>
            <a:ext cx="16375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Bioreactor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1" name="矩形 20">
            <a:extLst>
              <a:ext uri="{FF2B5EF4-FFF2-40B4-BE49-F238E27FC236}">
                <a16:creationId xmlns:a16="http://schemas.microsoft.com/office/drawing/2014/main" id="{13EF4ECD-60C8-9AEF-7F22-AACE96BF6F1E}"/>
              </a:ext>
            </a:extLst>
          </p:cNvPr>
          <p:cNvSpPr/>
          <p:nvPr/>
        </p:nvSpPr>
        <p:spPr>
          <a:xfrm flipV="1">
            <a:off x="935599" y="4340960"/>
            <a:ext cx="1298317" cy="457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7" name="组合 46">
            <a:extLst>
              <a:ext uri="{FF2B5EF4-FFF2-40B4-BE49-F238E27FC236}">
                <a16:creationId xmlns:a16="http://schemas.microsoft.com/office/drawing/2014/main" id="{C5F33136-01B6-308B-F1D5-2C503473671E}"/>
              </a:ext>
            </a:extLst>
          </p:cNvPr>
          <p:cNvGrpSpPr/>
          <p:nvPr/>
        </p:nvGrpSpPr>
        <p:grpSpPr>
          <a:xfrm>
            <a:off x="941454" y="4221409"/>
            <a:ext cx="1269005" cy="111917"/>
            <a:chOff x="941454" y="4348731"/>
            <a:chExt cx="1269005" cy="111917"/>
          </a:xfrm>
        </p:grpSpPr>
        <p:grpSp>
          <p:nvGrpSpPr>
            <p:cNvPr id="28" name="组合 27">
              <a:extLst>
                <a:ext uri="{FF2B5EF4-FFF2-40B4-BE49-F238E27FC236}">
                  <a16:creationId xmlns:a16="http://schemas.microsoft.com/office/drawing/2014/main" id="{20F7482B-568A-7B0C-8FED-9125B355B3E6}"/>
                </a:ext>
              </a:extLst>
            </p:cNvPr>
            <p:cNvGrpSpPr/>
            <p:nvPr/>
          </p:nvGrpSpPr>
          <p:grpSpPr>
            <a:xfrm>
              <a:off x="941454" y="4348731"/>
              <a:ext cx="92214" cy="103951"/>
              <a:chOff x="2827873" y="3195315"/>
              <a:chExt cx="288025" cy="324685"/>
            </a:xfrm>
          </p:grpSpPr>
          <p:sp>
            <p:nvSpPr>
              <p:cNvPr id="23" name="弦形 22">
                <a:extLst>
                  <a:ext uri="{FF2B5EF4-FFF2-40B4-BE49-F238E27FC236}">
                    <a16:creationId xmlns:a16="http://schemas.microsoft.com/office/drawing/2014/main" id="{38460348-157E-A307-5C2F-C9CA780EAA46}"/>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5" name="直线连接符 24">
                <a:extLst>
                  <a:ext uri="{FF2B5EF4-FFF2-40B4-BE49-F238E27FC236}">
                    <a16:creationId xmlns:a16="http://schemas.microsoft.com/office/drawing/2014/main" id="{3C60C2A5-7C3D-C8D9-2431-E5D3E7AD454A}"/>
                  </a:ext>
                </a:extLst>
              </p:cNvPr>
              <p:cNvCxnSpPr>
                <a:stCxn id="23"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588A353A-AA6B-34CA-4274-EA1CB8C93949}"/>
                </a:ext>
              </a:extLst>
            </p:cNvPr>
            <p:cNvGrpSpPr/>
            <p:nvPr/>
          </p:nvGrpSpPr>
          <p:grpSpPr>
            <a:xfrm>
              <a:off x="1137586" y="4350059"/>
              <a:ext cx="92214" cy="103951"/>
              <a:chOff x="2827873" y="3195315"/>
              <a:chExt cx="288025" cy="324685"/>
            </a:xfrm>
          </p:grpSpPr>
          <p:sp>
            <p:nvSpPr>
              <p:cNvPr id="30" name="弦形 29">
                <a:extLst>
                  <a:ext uri="{FF2B5EF4-FFF2-40B4-BE49-F238E27FC236}">
                    <a16:creationId xmlns:a16="http://schemas.microsoft.com/office/drawing/2014/main" id="{96921893-FE06-9F56-DBE4-3C194DDE37B2}"/>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1" name="直线连接符 30">
                <a:extLst>
                  <a:ext uri="{FF2B5EF4-FFF2-40B4-BE49-F238E27FC236}">
                    <a16:creationId xmlns:a16="http://schemas.microsoft.com/office/drawing/2014/main" id="{0ECC6BFD-83B3-9334-FCCC-624100630043}"/>
                  </a:ext>
                </a:extLst>
              </p:cNvPr>
              <p:cNvCxnSpPr>
                <a:stCxn id="30"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B0AD8FEA-6D1C-9A5D-2080-40EB8511FA47}"/>
                </a:ext>
              </a:extLst>
            </p:cNvPr>
            <p:cNvGrpSpPr/>
            <p:nvPr/>
          </p:nvGrpSpPr>
          <p:grpSpPr>
            <a:xfrm>
              <a:off x="1333718" y="4351390"/>
              <a:ext cx="92214" cy="103951"/>
              <a:chOff x="2827873" y="3195315"/>
              <a:chExt cx="288025" cy="324685"/>
            </a:xfrm>
          </p:grpSpPr>
          <p:sp>
            <p:nvSpPr>
              <p:cNvPr id="33" name="弦形 32">
                <a:extLst>
                  <a:ext uri="{FF2B5EF4-FFF2-40B4-BE49-F238E27FC236}">
                    <a16:creationId xmlns:a16="http://schemas.microsoft.com/office/drawing/2014/main" id="{2991B6B5-ED59-CFA9-4333-657F30D39DB3}"/>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4" name="直线连接符 33">
                <a:extLst>
                  <a:ext uri="{FF2B5EF4-FFF2-40B4-BE49-F238E27FC236}">
                    <a16:creationId xmlns:a16="http://schemas.microsoft.com/office/drawing/2014/main" id="{193ED076-8548-6592-0155-3EAE31D20560}"/>
                  </a:ext>
                </a:extLst>
              </p:cNvPr>
              <p:cNvCxnSpPr>
                <a:stCxn id="33"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F2F8A7A2-0A0B-25E8-05ED-FC51EA63F5A4}"/>
                </a:ext>
              </a:extLst>
            </p:cNvPr>
            <p:cNvGrpSpPr/>
            <p:nvPr/>
          </p:nvGrpSpPr>
          <p:grpSpPr>
            <a:xfrm>
              <a:off x="1529850" y="4352719"/>
              <a:ext cx="92214" cy="103951"/>
              <a:chOff x="2827873" y="3195315"/>
              <a:chExt cx="288025" cy="324685"/>
            </a:xfrm>
          </p:grpSpPr>
          <p:sp>
            <p:nvSpPr>
              <p:cNvPr id="36" name="弦形 35">
                <a:extLst>
                  <a:ext uri="{FF2B5EF4-FFF2-40B4-BE49-F238E27FC236}">
                    <a16:creationId xmlns:a16="http://schemas.microsoft.com/office/drawing/2014/main" id="{E90FA8D7-9B15-687F-1562-7710D5A6BC71}"/>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7" name="直线连接符 36">
                <a:extLst>
                  <a:ext uri="{FF2B5EF4-FFF2-40B4-BE49-F238E27FC236}">
                    <a16:creationId xmlns:a16="http://schemas.microsoft.com/office/drawing/2014/main" id="{EC43CCE8-CC06-B081-65A8-C906E673F9D0}"/>
                  </a:ext>
                </a:extLst>
              </p:cNvPr>
              <p:cNvCxnSpPr>
                <a:stCxn id="36"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7F0483B3-96EA-8782-C59C-769CCC3DAF7D}"/>
                </a:ext>
              </a:extLst>
            </p:cNvPr>
            <p:cNvGrpSpPr/>
            <p:nvPr/>
          </p:nvGrpSpPr>
          <p:grpSpPr>
            <a:xfrm>
              <a:off x="1725982" y="4354045"/>
              <a:ext cx="92214" cy="103951"/>
              <a:chOff x="2827873" y="3195315"/>
              <a:chExt cx="288025" cy="324685"/>
            </a:xfrm>
          </p:grpSpPr>
          <p:sp>
            <p:nvSpPr>
              <p:cNvPr id="39" name="弦形 38">
                <a:extLst>
                  <a:ext uri="{FF2B5EF4-FFF2-40B4-BE49-F238E27FC236}">
                    <a16:creationId xmlns:a16="http://schemas.microsoft.com/office/drawing/2014/main" id="{6756B0C6-8A2A-BA2B-F35C-AC132A72B234}"/>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0" name="直线连接符 39">
                <a:extLst>
                  <a:ext uri="{FF2B5EF4-FFF2-40B4-BE49-F238E27FC236}">
                    <a16:creationId xmlns:a16="http://schemas.microsoft.com/office/drawing/2014/main" id="{CA348E6E-BF58-72D9-DC1B-775C9DCF969B}"/>
                  </a:ext>
                </a:extLst>
              </p:cNvPr>
              <p:cNvCxnSpPr>
                <a:stCxn id="39"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FADB44D4-B2D0-EB79-EB67-4A6EE7ACAE0D}"/>
                </a:ext>
              </a:extLst>
            </p:cNvPr>
            <p:cNvGrpSpPr/>
            <p:nvPr/>
          </p:nvGrpSpPr>
          <p:grpSpPr>
            <a:xfrm>
              <a:off x="1922114" y="4355371"/>
              <a:ext cx="92214" cy="103951"/>
              <a:chOff x="2827873" y="3195315"/>
              <a:chExt cx="288025" cy="324685"/>
            </a:xfrm>
          </p:grpSpPr>
          <p:sp>
            <p:nvSpPr>
              <p:cNvPr id="42" name="弦形 41">
                <a:extLst>
                  <a:ext uri="{FF2B5EF4-FFF2-40B4-BE49-F238E27FC236}">
                    <a16:creationId xmlns:a16="http://schemas.microsoft.com/office/drawing/2014/main" id="{086160AC-11FD-E365-F112-13F9E9D7C42B}"/>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3" name="直线连接符 42">
                <a:extLst>
                  <a:ext uri="{FF2B5EF4-FFF2-40B4-BE49-F238E27FC236}">
                    <a16:creationId xmlns:a16="http://schemas.microsoft.com/office/drawing/2014/main" id="{D2E66F19-E144-F395-70BF-05F7B0DB9077}"/>
                  </a:ext>
                </a:extLst>
              </p:cNvPr>
              <p:cNvCxnSpPr>
                <a:stCxn id="42"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CA5C25F1-36EE-5169-34D7-B1931CEEA8C2}"/>
                </a:ext>
              </a:extLst>
            </p:cNvPr>
            <p:cNvGrpSpPr/>
            <p:nvPr/>
          </p:nvGrpSpPr>
          <p:grpSpPr>
            <a:xfrm>
              <a:off x="2118245" y="4356697"/>
              <a:ext cx="92214" cy="103951"/>
              <a:chOff x="2827873" y="3195315"/>
              <a:chExt cx="288025" cy="324685"/>
            </a:xfrm>
          </p:grpSpPr>
          <p:sp>
            <p:nvSpPr>
              <p:cNvPr id="45" name="弦形 44">
                <a:extLst>
                  <a:ext uri="{FF2B5EF4-FFF2-40B4-BE49-F238E27FC236}">
                    <a16:creationId xmlns:a16="http://schemas.microsoft.com/office/drawing/2014/main" id="{572E3582-B04B-BB93-EB98-DED2E98458A0}"/>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6" name="直线连接符 45">
                <a:extLst>
                  <a:ext uri="{FF2B5EF4-FFF2-40B4-BE49-F238E27FC236}">
                    <a16:creationId xmlns:a16="http://schemas.microsoft.com/office/drawing/2014/main" id="{4125AE08-5B5E-34CB-9001-FF89BAC3991B}"/>
                  </a:ext>
                </a:extLst>
              </p:cNvPr>
              <p:cNvCxnSpPr>
                <a:stCxn id="45"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8" name="组合 47">
            <a:extLst>
              <a:ext uri="{FF2B5EF4-FFF2-40B4-BE49-F238E27FC236}">
                <a16:creationId xmlns:a16="http://schemas.microsoft.com/office/drawing/2014/main" id="{B163B619-1D19-694E-6C23-C105CBBD9245}"/>
              </a:ext>
            </a:extLst>
          </p:cNvPr>
          <p:cNvGrpSpPr/>
          <p:nvPr/>
        </p:nvGrpSpPr>
        <p:grpSpPr>
          <a:xfrm>
            <a:off x="844508" y="3410712"/>
            <a:ext cx="1458200" cy="777700"/>
            <a:chOff x="8682504" y="2650829"/>
            <a:chExt cx="1395406" cy="727609"/>
          </a:xfrm>
        </p:grpSpPr>
        <p:grpSp>
          <p:nvGrpSpPr>
            <p:cNvPr id="49" name="组合 48">
              <a:extLst>
                <a:ext uri="{FF2B5EF4-FFF2-40B4-BE49-F238E27FC236}">
                  <a16:creationId xmlns:a16="http://schemas.microsoft.com/office/drawing/2014/main" id="{9A77C6ED-8F2F-B58C-AAA9-B02B4148E0D9}"/>
                </a:ext>
              </a:extLst>
            </p:cNvPr>
            <p:cNvGrpSpPr/>
            <p:nvPr/>
          </p:nvGrpSpPr>
          <p:grpSpPr>
            <a:xfrm>
              <a:off x="9399246" y="2650829"/>
              <a:ext cx="678664" cy="722961"/>
              <a:chOff x="9542646" y="1440947"/>
              <a:chExt cx="1392964" cy="1483884"/>
            </a:xfrm>
          </p:grpSpPr>
          <p:sp>
            <p:nvSpPr>
              <p:cNvPr id="326" name="椭圆 325">
                <a:extLst>
                  <a:ext uri="{FF2B5EF4-FFF2-40B4-BE49-F238E27FC236}">
                    <a16:creationId xmlns:a16="http://schemas.microsoft.com/office/drawing/2014/main" id="{6AC3E009-8DC1-3E30-2143-96171FAC14ED}"/>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7" name="椭圆 326">
                <a:extLst>
                  <a:ext uri="{FF2B5EF4-FFF2-40B4-BE49-F238E27FC236}">
                    <a16:creationId xmlns:a16="http://schemas.microsoft.com/office/drawing/2014/main" id="{34703581-7536-BF63-021F-A53CA885B1E2}"/>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8" name="椭圆 327">
                <a:extLst>
                  <a:ext uri="{FF2B5EF4-FFF2-40B4-BE49-F238E27FC236}">
                    <a16:creationId xmlns:a16="http://schemas.microsoft.com/office/drawing/2014/main" id="{CD9DB6BE-1C91-0D63-9326-FFA9040E7B57}"/>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9" name="椭圆 328">
                <a:extLst>
                  <a:ext uri="{FF2B5EF4-FFF2-40B4-BE49-F238E27FC236}">
                    <a16:creationId xmlns:a16="http://schemas.microsoft.com/office/drawing/2014/main" id="{C785ABC6-B8AE-5631-FD58-196D6DA59AA3}"/>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0" name="椭圆 329">
                <a:extLst>
                  <a:ext uri="{FF2B5EF4-FFF2-40B4-BE49-F238E27FC236}">
                    <a16:creationId xmlns:a16="http://schemas.microsoft.com/office/drawing/2014/main" id="{FA690D9F-5E2E-2BD0-1F24-7CB219F2CDC2}"/>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1" name="椭圆 330">
                <a:extLst>
                  <a:ext uri="{FF2B5EF4-FFF2-40B4-BE49-F238E27FC236}">
                    <a16:creationId xmlns:a16="http://schemas.microsoft.com/office/drawing/2014/main" id="{122BDFEC-87CB-B5E5-085F-CD8AA236324F}"/>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2" name="椭圆 331">
                <a:extLst>
                  <a:ext uri="{FF2B5EF4-FFF2-40B4-BE49-F238E27FC236}">
                    <a16:creationId xmlns:a16="http://schemas.microsoft.com/office/drawing/2014/main" id="{B858024F-89B6-856D-4462-657D585F4C72}"/>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3" name="椭圆 332">
                <a:extLst>
                  <a:ext uri="{FF2B5EF4-FFF2-40B4-BE49-F238E27FC236}">
                    <a16:creationId xmlns:a16="http://schemas.microsoft.com/office/drawing/2014/main" id="{F194491C-417E-7CFF-B8A0-29628047DEA1}"/>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4" name="椭圆 333">
                <a:extLst>
                  <a:ext uri="{FF2B5EF4-FFF2-40B4-BE49-F238E27FC236}">
                    <a16:creationId xmlns:a16="http://schemas.microsoft.com/office/drawing/2014/main" id="{F862039C-B42F-8E97-3024-77F09A977E1F}"/>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5" name="椭圆 334">
                <a:extLst>
                  <a:ext uri="{FF2B5EF4-FFF2-40B4-BE49-F238E27FC236}">
                    <a16:creationId xmlns:a16="http://schemas.microsoft.com/office/drawing/2014/main" id="{C6EC312D-04F3-D0C8-2B12-FF82FDC6CDDE}"/>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6" name="椭圆 335">
                <a:extLst>
                  <a:ext uri="{FF2B5EF4-FFF2-40B4-BE49-F238E27FC236}">
                    <a16:creationId xmlns:a16="http://schemas.microsoft.com/office/drawing/2014/main" id="{6A7301FD-DDBB-04FA-ADA1-147C938D887B}"/>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7" name="椭圆 336">
                <a:extLst>
                  <a:ext uri="{FF2B5EF4-FFF2-40B4-BE49-F238E27FC236}">
                    <a16:creationId xmlns:a16="http://schemas.microsoft.com/office/drawing/2014/main" id="{8057145E-A944-58F8-6DA1-B2DB02CE27EA}"/>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8" name="椭圆 337">
                <a:extLst>
                  <a:ext uri="{FF2B5EF4-FFF2-40B4-BE49-F238E27FC236}">
                    <a16:creationId xmlns:a16="http://schemas.microsoft.com/office/drawing/2014/main" id="{15ADB587-B661-1275-39CD-3F251EAD6102}"/>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9" name="椭圆 338">
                <a:extLst>
                  <a:ext uri="{FF2B5EF4-FFF2-40B4-BE49-F238E27FC236}">
                    <a16:creationId xmlns:a16="http://schemas.microsoft.com/office/drawing/2014/main" id="{045B3D2E-36EF-C964-6FB3-2E97C9AB64EE}"/>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0" name="椭圆 339">
                <a:extLst>
                  <a:ext uri="{FF2B5EF4-FFF2-40B4-BE49-F238E27FC236}">
                    <a16:creationId xmlns:a16="http://schemas.microsoft.com/office/drawing/2014/main" id="{55F817E9-E584-10FA-01AB-56F8F7385F58}"/>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1" name="椭圆 340">
                <a:extLst>
                  <a:ext uri="{FF2B5EF4-FFF2-40B4-BE49-F238E27FC236}">
                    <a16:creationId xmlns:a16="http://schemas.microsoft.com/office/drawing/2014/main" id="{EDABC468-C7FB-B243-560E-EB8DA19BFB05}"/>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2" name="椭圆 341">
                <a:extLst>
                  <a:ext uri="{FF2B5EF4-FFF2-40B4-BE49-F238E27FC236}">
                    <a16:creationId xmlns:a16="http://schemas.microsoft.com/office/drawing/2014/main" id="{1D7F6D84-AE75-902D-EFD4-1BA762DE0F36}"/>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3" name="椭圆 342">
                <a:extLst>
                  <a:ext uri="{FF2B5EF4-FFF2-40B4-BE49-F238E27FC236}">
                    <a16:creationId xmlns:a16="http://schemas.microsoft.com/office/drawing/2014/main" id="{FF29DB8B-3A78-CD57-283C-4F57A5BB46FA}"/>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4" name="椭圆 343">
                <a:extLst>
                  <a:ext uri="{FF2B5EF4-FFF2-40B4-BE49-F238E27FC236}">
                    <a16:creationId xmlns:a16="http://schemas.microsoft.com/office/drawing/2014/main" id="{3C667596-9B24-8359-A85A-9841C22D0B3C}"/>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50" name="组合 49">
              <a:extLst>
                <a:ext uri="{FF2B5EF4-FFF2-40B4-BE49-F238E27FC236}">
                  <a16:creationId xmlns:a16="http://schemas.microsoft.com/office/drawing/2014/main" id="{351102CF-8F1E-9772-BC3F-9A6CD1084EE5}"/>
                </a:ext>
              </a:extLst>
            </p:cNvPr>
            <p:cNvGrpSpPr/>
            <p:nvPr/>
          </p:nvGrpSpPr>
          <p:grpSpPr>
            <a:xfrm>
              <a:off x="8682504" y="2655477"/>
              <a:ext cx="678664" cy="722961"/>
              <a:chOff x="9542646" y="1440947"/>
              <a:chExt cx="1392964" cy="1483884"/>
            </a:xfrm>
          </p:grpSpPr>
          <p:sp>
            <p:nvSpPr>
              <p:cNvPr id="51" name="椭圆 50">
                <a:extLst>
                  <a:ext uri="{FF2B5EF4-FFF2-40B4-BE49-F238E27FC236}">
                    <a16:creationId xmlns:a16="http://schemas.microsoft.com/office/drawing/2014/main" id="{A73DF43C-FCBD-1F99-0983-5D7BCEC63176}"/>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椭圆 51">
                <a:extLst>
                  <a:ext uri="{FF2B5EF4-FFF2-40B4-BE49-F238E27FC236}">
                    <a16:creationId xmlns:a16="http://schemas.microsoft.com/office/drawing/2014/main" id="{80F8F0F1-C13D-9CC6-4704-80202D479CD7}"/>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3" name="椭圆 52">
                <a:extLst>
                  <a:ext uri="{FF2B5EF4-FFF2-40B4-BE49-F238E27FC236}">
                    <a16:creationId xmlns:a16="http://schemas.microsoft.com/office/drawing/2014/main" id="{3FFA962A-5B2C-55F0-5BA8-76D1561209FE}"/>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4" name="椭圆 53">
                <a:extLst>
                  <a:ext uri="{FF2B5EF4-FFF2-40B4-BE49-F238E27FC236}">
                    <a16:creationId xmlns:a16="http://schemas.microsoft.com/office/drawing/2014/main" id="{43140DB8-D43C-8073-998D-172E337210BF}"/>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5" name="椭圆 54">
                <a:extLst>
                  <a:ext uri="{FF2B5EF4-FFF2-40B4-BE49-F238E27FC236}">
                    <a16:creationId xmlns:a16="http://schemas.microsoft.com/office/drawing/2014/main" id="{B5C2EBAC-6112-F24A-61A1-535D8B1BBF44}"/>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6" name="椭圆 55">
                <a:extLst>
                  <a:ext uri="{FF2B5EF4-FFF2-40B4-BE49-F238E27FC236}">
                    <a16:creationId xmlns:a16="http://schemas.microsoft.com/office/drawing/2014/main" id="{F704C3EC-1095-051B-3989-EF346FBE2E87}"/>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7" name="椭圆 56">
                <a:extLst>
                  <a:ext uri="{FF2B5EF4-FFF2-40B4-BE49-F238E27FC236}">
                    <a16:creationId xmlns:a16="http://schemas.microsoft.com/office/drawing/2014/main" id="{754441F0-9B7F-19C7-FED8-D82DA498470C}"/>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8" name="椭圆 57">
                <a:extLst>
                  <a:ext uri="{FF2B5EF4-FFF2-40B4-BE49-F238E27FC236}">
                    <a16:creationId xmlns:a16="http://schemas.microsoft.com/office/drawing/2014/main" id="{A640E22F-DDFB-8955-6E29-3680F4A249E0}"/>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9" name="椭圆 58">
                <a:extLst>
                  <a:ext uri="{FF2B5EF4-FFF2-40B4-BE49-F238E27FC236}">
                    <a16:creationId xmlns:a16="http://schemas.microsoft.com/office/drawing/2014/main" id="{07A73690-1FDA-2AD8-A640-43BF0F063C08}"/>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0" name="椭圆 59">
                <a:extLst>
                  <a:ext uri="{FF2B5EF4-FFF2-40B4-BE49-F238E27FC236}">
                    <a16:creationId xmlns:a16="http://schemas.microsoft.com/office/drawing/2014/main" id="{FACFD3EC-9C5B-99A7-38DB-B0BF85A1CC7C}"/>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1" name="椭圆 60">
                <a:extLst>
                  <a:ext uri="{FF2B5EF4-FFF2-40B4-BE49-F238E27FC236}">
                    <a16:creationId xmlns:a16="http://schemas.microsoft.com/office/drawing/2014/main" id="{343457CE-6696-031F-E429-89AD6D913898}"/>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2" name="椭圆 61">
                <a:extLst>
                  <a:ext uri="{FF2B5EF4-FFF2-40B4-BE49-F238E27FC236}">
                    <a16:creationId xmlns:a16="http://schemas.microsoft.com/office/drawing/2014/main" id="{06511D03-A131-7159-9AA0-2532009F3BE3}"/>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3" name="椭圆 62">
                <a:extLst>
                  <a:ext uri="{FF2B5EF4-FFF2-40B4-BE49-F238E27FC236}">
                    <a16:creationId xmlns:a16="http://schemas.microsoft.com/office/drawing/2014/main" id="{9C514424-BB0F-1EED-D24C-770E9525406F}"/>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0" name="椭圆 319">
                <a:extLst>
                  <a:ext uri="{FF2B5EF4-FFF2-40B4-BE49-F238E27FC236}">
                    <a16:creationId xmlns:a16="http://schemas.microsoft.com/office/drawing/2014/main" id="{B9A7DC5F-312A-2957-5C47-BDB70BEF208E}"/>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1" name="椭圆 320">
                <a:extLst>
                  <a:ext uri="{FF2B5EF4-FFF2-40B4-BE49-F238E27FC236}">
                    <a16:creationId xmlns:a16="http://schemas.microsoft.com/office/drawing/2014/main" id="{A7A8291A-D38A-04EC-B011-F1355255CBC3}"/>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2" name="椭圆 321">
                <a:extLst>
                  <a:ext uri="{FF2B5EF4-FFF2-40B4-BE49-F238E27FC236}">
                    <a16:creationId xmlns:a16="http://schemas.microsoft.com/office/drawing/2014/main" id="{486C6880-27C8-24BE-58C8-9025FE675AB5}"/>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3" name="椭圆 322">
                <a:extLst>
                  <a:ext uri="{FF2B5EF4-FFF2-40B4-BE49-F238E27FC236}">
                    <a16:creationId xmlns:a16="http://schemas.microsoft.com/office/drawing/2014/main" id="{99AABDC3-EA39-3C8F-151F-728035EB7D02}"/>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4" name="椭圆 323">
                <a:extLst>
                  <a:ext uri="{FF2B5EF4-FFF2-40B4-BE49-F238E27FC236}">
                    <a16:creationId xmlns:a16="http://schemas.microsoft.com/office/drawing/2014/main" id="{6B960B7B-1405-4D0F-DE50-96B4D8E34DF5}"/>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5" name="椭圆 324">
                <a:extLst>
                  <a:ext uri="{FF2B5EF4-FFF2-40B4-BE49-F238E27FC236}">
                    <a16:creationId xmlns:a16="http://schemas.microsoft.com/office/drawing/2014/main" id="{8EBE8319-848E-A42C-D48A-DB29B89E888B}"/>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sp>
        <p:nvSpPr>
          <p:cNvPr id="345" name="矩形 344">
            <a:extLst>
              <a:ext uri="{FF2B5EF4-FFF2-40B4-BE49-F238E27FC236}">
                <a16:creationId xmlns:a16="http://schemas.microsoft.com/office/drawing/2014/main" id="{17251AFC-E193-5F86-71F9-6371731E1D9A}"/>
              </a:ext>
            </a:extLst>
          </p:cNvPr>
          <p:cNvSpPr/>
          <p:nvPr/>
        </p:nvSpPr>
        <p:spPr>
          <a:xfrm>
            <a:off x="2262207" y="5005807"/>
            <a:ext cx="1029557" cy="338554"/>
          </a:xfrm>
          <a:prstGeom prst="rect">
            <a:avLst/>
          </a:prstGeom>
          <a:solidFill>
            <a:srgbClr val="7F6000"/>
          </a:solidFill>
          <a:ln w="2857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Sludge</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49" name="组合 348">
            <a:extLst>
              <a:ext uri="{FF2B5EF4-FFF2-40B4-BE49-F238E27FC236}">
                <a16:creationId xmlns:a16="http://schemas.microsoft.com/office/drawing/2014/main" id="{167B792B-821D-30FB-DEE6-A4397ADE05AB}"/>
              </a:ext>
            </a:extLst>
          </p:cNvPr>
          <p:cNvGrpSpPr/>
          <p:nvPr/>
        </p:nvGrpSpPr>
        <p:grpSpPr>
          <a:xfrm>
            <a:off x="2981233" y="3395299"/>
            <a:ext cx="849059" cy="515278"/>
            <a:chOff x="3258568" y="3661182"/>
            <a:chExt cx="1070364" cy="649584"/>
          </a:xfrm>
        </p:grpSpPr>
        <p:sp>
          <p:nvSpPr>
            <p:cNvPr id="346" name="矩形 345">
              <a:extLst>
                <a:ext uri="{FF2B5EF4-FFF2-40B4-BE49-F238E27FC236}">
                  <a16:creationId xmlns:a16="http://schemas.microsoft.com/office/drawing/2014/main" id="{4B24B016-2F8A-9A5B-AEAD-8DA28480D485}"/>
                </a:ext>
              </a:extLst>
            </p:cNvPr>
            <p:cNvSpPr/>
            <p:nvPr/>
          </p:nvSpPr>
          <p:spPr>
            <a:xfrm>
              <a:off x="3258568" y="3661182"/>
              <a:ext cx="1070364" cy="649584"/>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48" name="直线连接符 347">
              <a:extLst>
                <a:ext uri="{FF2B5EF4-FFF2-40B4-BE49-F238E27FC236}">
                  <a16:creationId xmlns:a16="http://schemas.microsoft.com/office/drawing/2014/main" id="{551A6F13-4984-0A79-9256-07ECBB2C2F98}"/>
                </a:ext>
              </a:extLst>
            </p:cNvPr>
            <p:cNvCxnSpPr/>
            <p:nvPr/>
          </p:nvCxnSpPr>
          <p:spPr>
            <a:xfrm flipV="1">
              <a:off x="3258568" y="3683059"/>
              <a:ext cx="1070364" cy="627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0" name="矩形 349">
            <a:extLst>
              <a:ext uri="{FF2B5EF4-FFF2-40B4-BE49-F238E27FC236}">
                <a16:creationId xmlns:a16="http://schemas.microsoft.com/office/drawing/2014/main" id="{AB9FAB7E-286F-4DBF-705E-C99ECAF61081}"/>
              </a:ext>
            </a:extLst>
          </p:cNvPr>
          <p:cNvSpPr/>
          <p:nvPr/>
        </p:nvSpPr>
        <p:spPr>
          <a:xfrm>
            <a:off x="3210838" y="3026256"/>
            <a:ext cx="16375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51" name="连接符: 肘形 205">
            <a:extLst>
              <a:ext uri="{FF2B5EF4-FFF2-40B4-BE49-F238E27FC236}">
                <a16:creationId xmlns:a16="http://schemas.microsoft.com/office/drawing/2014/main" id="{AB9CBF31-16CE-ED0D-AA24-DBA64B6EE79A}"/>
              </a:ext>
            </a:extLst>
          </p:cNvPr>
          <p:cNvCxnSpPr>
            <a:cxnSpLocks/>
            <a:stCxn id="346" idx="0"/>
            <a:endCxn id="10" idx="0"/>
          </p:cNvCxnSpPr>
          <p:nvPr/>
        </p:nvCxnSpPr>
        <p:spPr>
          <a:xfrm rot="16200000" flipV="1">
            <a:off x="2298973" y="2288508"/>
            <a:ext cx="381646" cy="1831935"/>
          </a:xfrm>
          <a:prstGeom prst="bentConnector3">
            <a:avLst>
              <a:gd name="adj1" fmla="val 272112"/>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355" name="矩形 354">
            <a:extLst>
              <a:ext uri="{FF2B5EF4-FFF2-40B4-BE49-F238E27FC236}">
                <a16:creationId xmlns:a16="http://schemas.microsoft.com/office/drawing/2014/main" id="{99C3EEBC-13B4-7F4E-53C9-9126A5666F72}"/>
              </a:ext>
            </a:extLst>
          </p:cNvPr>
          <p:cNvSpPr/>
          <p:nvPr/>
        </p:nvSpPr>
        <p:spPr>
          <a:xfrm>
            <a:off x="1489323" y="1974599"/>
            <a:ext cx="1999497"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Recirculated</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stream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59" name="直线箭头连接符 358">
            <a:extLst>
              <a:ext uri="{FF2B5EF4-FFF2-40B4-BE49-F238E27FC236}">
                <a16:creationId xmlns:a16="http://schemas.microsoft.com/office/drawing/2014/main" id="{74502B33-D065-704E-FAEF-4CDD59CDC0FD}"/>
              </a:ext>
            </a:extLst>
          </p:cNvPr>
          <p:cNvCxnSpPr/>
          <p:nvPr/>
        </p:nvCxnSpPr>
        <p:spPr>
          <a:xfrm>
            <a:off x="2356009" y="3665880"/>
            <a:ext cx="586415" cy="0"/>
          </a:xfrm>
          <a:prstGeom prst="straightConnector1">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360" name="直线箭头连接符 359">
            <a:extLst>
              <a:ext uri="{FF2B5EF4-FFF2-40B4-BE49-F238E27FC236}">
                <a16:creationId xmlns:a16="http://schemas.microsoft.com/office/drawing/2014/main" id="{56BD2F77-F680-142F-92B1-4564D2CB6B67}"/>
              </a:ext>
            </a:extLst>
          </p:cNvPr>
          <p:cNvCxnSpPr>
            <a:cxnSpLocks/>
          </p:cNvCxnSpPr>
          <p:nvPr/>
        </p:nvCxnSpPr>
        <p:spPr>
          <a:xfrm rot="5400000">
            <a:off x="3110906" y="4233911"/>
            <a:ext cx="586415" cy="0"/>
          </a:xfrm>
          <a:prstGeom prst="straightConnector1">
            <a:avLst/>
          </a:prstGeom>
          <a:ln w="38100">
            <a:solidFill>
              <a:schemeClr val="accent5">
                <a:lumMod val="75000"/>
              </a:schemeClr>
            </a:solidFill>
            <a:tailEnd type="triangle"/>
          </a:ln>
        </p:spPr>
        <p:style>
          <a:lnRef idx="1">
            <a:schemeClr val="dk1"/>
          </a:lnRef>
          <a:fillRef idx="0">
            <a:schemeClr val="dk1"/>
          </a:fillRef>
          <a:effectRef idx="0">
            <a:schemeClr val="dk1"/>
          </a:effectRef>
          <a:fontRef idx="minor">
            <a:schemeClr val="tx1"/>
          </a:fontRef>
        </p:style>
      </p:cxnSp>
      <p:cxnSp>
        <p:nvCxnSpPr>
          <p:cNvPr id="362" name="连接符: 肘形 205">
            <a:extLst>
              <a:ext uri="{FF2B5EF4-FFF2-40B4-BE49-F238E27FC236}">
                <a16:creationId xmlns:a16="http://schemas.microsoft.com/office/drawing/2014/main" id="{751F4A21-BAB6-E191-E2CB-5D9571D6189E}"/>
              </a:ext>
            </a:extLst>
          </p:cNvPr>
          <p:cNvCxnSpPr>
            <a:cxnSpLocks/>
            <a:stCxn id="21" idx="3"/>
            <a:endCxn id="345" idx="0"/>
          </p:cNvCxnSpPr>
          <p:nvPr/>
        </p:nvCxnSpPr>
        <p:spPr>
          <a:xfrm>
            <a:off x="2233916" y="4363819"/>
            <a:ext cx="543070" cy="641988"/>
          </a:xfrm>
          <a:prstGeom prst="bentConnector2">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365" name="矩形 364">
            <a:extLst>
              <a:ext uri="{FF2B5EF4-FFF2-40B4-BE49-F238E27FC236}">
                <a16:creationId xmlns:a16="http://schemas.microsoft.com/office/drawing/2014/main" id="{62FF06BB-27A7-C3C7-3833-1BC9D99D6D4C}"/>
              </a:ext>
            </a:extLst>
          </p:cNvPr>
          <p:cNvSpPr/>
          <p:nvPr/>
        </p:nvSpPr>
        <p:spPr>
          <a:xfrm>
            <a:off x="2974041" y="4508647"/>
            <a:ext cx="1287208" cy="338554"/>
          </a:xfrm>
          <a:prstGeom prst="rect">
            <a:avLst/>
          </a:prstGeom>
          <a:solidFill>
            <a:schemeClr val="accent5">
              <a:lumMod val="75000"/>
            </a:schemeClr>
          </a:solidFill>
          <a:ln w="2857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Permeate</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66" name="直线箭头连接符 365">
            <a:extLst>
              <a:ext uri="{FF2B5EF4-FFF2-40B4-BE49-F238E27FC236}">
                <a16:creationId xmlns:a16="http://schemas.microsoft.com/office/drawing/2014/main" id="{4880BC65-2C1F-E580-326D-3CDFA939AA0B}"/>
              </a:ext>
            </a:extLst>
          </p:cNvPr>
          <p:cNvCxnSpPr>
            <a:cxnSpLocks/>
          </p:cNvCxnSpPr>
          <p:nvPr/>
        </p:nvCxnSpPr>
        <p:spPr>
          <a:xfrm>
            <a:off x="196770" y="3170098"/>
            <a:ext cx="827032" cy="0"/>
          </a:xfrm>
          <a:prstGeom prst="straightConnector1">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370" name="矩形 369">
            <a:extLst>
              <a:ext uri="{FF2B5EF4-FFF2-40B4-BE49-F238E27FC236}">
                <a16:creationId xmlns:a16="http://schemas.microsoft.com/office/drawing/2014/main" id="{6297BE30-1177-F718-6EB5-10EDF545479A}"/>
              </a:ext>
            </a:extLst>
          </p:cNvPr>
          <p:cNvSpPr/>
          <p:nvPr/>
        </p:nvSpPr>
        <p:spPr>
          <a:xfrm>
            <a:off x="5102950" y="2850865"/>
            <a:ext cx="656333"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Inlet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71" name="组合 370">
            <a:extLst>
              <a:ext uri="{FF2B5EF4-FFF2-40B4-BE49-F238E27FC236}">
                <a16:creationId xmlns:a16="http://schemas.microsoft.com/office/drawing/2014/main" id="{BF2E9351-7651-2B5E-5BE6-A91F8FECA81C}"/>
              </a:ext>
            </a:extLst>
          </p:cNvPr>
          <p:cNvGrpSpPr/>
          <p:nvPr/>
        </p:nvGrpSpPr>
        <p:grpSpPr>
          <a:xfrm>
            <a:off x="5933273" y="2816566"/>
            <a:ext cx="1735357" cy="1856879"/>
            <a:chOff x="1989430" y="2848893"/>
            <a:chExt cx="2791244" cy="1989086"/>
          </a:xfrm>
        </p:grpSpPr>
        <p:sp>
          <p:nvSpPr>
            <p:cNvPr id="372" name="矩形 371">
              <a:extLst>
                <a:ext uri="{FF2B5EF4-FFF2-40B4-BE49-F238E27FC236}">
                  <a16:creationId xmlns:a16="http://schemas.microsoft.com/office/drawing/2014/main" id="{30AE75E9-6E25-4F95-3991-AF2D3ADE0412}"/>
                </a:ext>
              </a:extLst>
            </p:cNvPr>
            <p:cNvSpPr/>
            <p:nvPr/>
          </p:nvSpPr>
          <p:spPr>
            <a:xfrm>
              <a:off x="2188509" y="3080709"/>
              <a:ext cx="2427902" cy="1574103"/>
            </a:xfrm>
            <a:prstGeom prst="rect">
              <a:avLst/>
            </a:prstGeom>
            <a:gradFill flip="none" rotWithShape="1">
              <a:gsLst>
                <a:gs pos="0">
                  <a:srgbClr val="E3D7A8"/>
                </a:gs>
                <a:gs pos="32000">
                  <a:srgbClr val="C6DDE8"/>
                </a:gs>
                <a:gs pos="100000">
                  <a:srgbClr val="96CEE9"/>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73" name="直接连接符 367">
              <a:extLst>
                <a:ext uri="{FF2B5EF4-FFF2-40B4-BE49-F238E27FC236}">
                  <a16:creationId xmlns:a16="http://schemas.microsoft.com/office/drawing/2014/main" id="{9959D729-4626-C26F-7DBD-344CC50328DA}"/>
                </a:ext>
              </a:extLst>
            </p:cNvPr>
            <p:cNvCxnSpPr>
              <a:cxnSpLocks/>
            </p:cNvCxnSpPr>
            <p:nvPr/>
          </p:nvCxnSpPr>
          <p:spPr>
            <a:xfrm>
              <a:off x="2181928" y="2848893"/>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cxnSp>
          <p:nvCxnSpPr>
            <p:cNvPr id="374" name="直接连接符 368">
              <a:extLst>
                <a:ext uri="{FF2B5EF4-FFF2-40B4-BE49-F238E27FC236}">
                  <a16:creationId xmlns:a16="http://schemas.microsoft.com/office/drawing/2014/main" id="{9F8172D9-FBC2-45EA-30E9-0E590A7EE68D}"/>
                </a:ext>
              </a:extLst>
            </p:cNvPr>
            <p:cNvCxnSpPr>
              <a:cxnSpLocks/>
            </p:cNvCxnSpPr>
            <p:nvPr/>
          </p:nvCxnSpPr>
          <p:spPr>
            <a:xfrm>
              <a:off x="4616410" y="2849095"/>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sp>
          <p:nvSpPr>
            <p:cNvPr id="375" name="矩形 374">
              <a:extLst>
                <a:ext uri="{FF2B5EF4-FFF2-40B4-BE49-F238E27FC236}">
                  <a16:creationId xmlns:a16="http://schemas.microsoft.com/office/drawing/2014/main" id="{720FE368-915A-3B8B-E472-E3671D30A4A3}"/>
                </a:ext>
              </a:extLst>
            </p:cNvPr>
            <p:cNvSpPr/>
            <p:nvPr/>
          </p:nvSpPr>
          <p:spPr>
            <a:xfrm flipV="1">
              <a:off x="1989430" y="4670446"/>
              <a:ext cx="2791244" cy="16753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sp>
        <p:nvSpPr>
          <p:cNvPr id="376" name="矩形 375">
            <a:extLst>
              <a:ext uri="{FF2B5EF4-FFF2-40B4-BE49-F238E27FC236}">
                <a16:creationId xmlns:a16="http://schemas.microsoft.com/office/drawing/2014/main" id="{B27B0AFD-28FF-4CAE-3326-4A5726DA2869}"/>
              </a:ext>
            </a:extLst>
          </p:cNvPr>
          <p:cNvSpPr/>
          <p:nvPr/>
        </p:nvSpPr>
        <p:spPr>
          <a:xfrm>
            <a:off x="5956423" y="4725395"/>
            <a:ext cx="16375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Bioreactor</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77" name="矩形 376">
            <a:extLst>
              <a:ext uri="{FF2B5EF4-FFF2-40B4-BE49-F238E27FC236}">
                <a16:creationId xmlns:a16="http://schemas.microsoft.com/office/drawing/2014/main" id="{59F7AF48-62AD-0910-E592-C2C268E50BA9}"/>
              </a:ext>
            </a:extLst>
          </p:cNvPr>
          <p:cNvSpPr/>
          <p:nvPr/>
        </p:nvSpPr>
        <p:spPr>
          <a:xfrm flipV="1">
            <a:off x="6173545" y="4360281"/>
            <a:ext cx="1298317" cy="4571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78" name="组合 377">
            <a:extLst>
              <a:ext uri="{FF2B5EF4-FFF2-40B4-BE49-F238E27FC236}">
                <a16:creationId xmlns:a16="http://schemas.microsoft.com/office/drawing/2014/main" id="{5DDE091D-459E-3F1B-74CA-7318D4DD242B}"/>
              </a:ext>
            </a:extLst>
          </p:cNvPr>
          <p:cNvGrpSpPr/>
          <p:nvPr/>
        </p:nvGrpSpPr>
        <p:grpSpPr>
          <a:xfrm>
            <a:off x="6179400" y="4240730"/>
            <a:ext cx="1269005" cy="111917"/>
            <a:chOff x="941454" y="4348731"/>
            <a:chExt cx="1269005" cy="111917"/>
          </a:xfrm>
        </p:grpSpPr>
        <p:grpSp>
          <p:nvGrpSpPr>
            <p:cNvPr id="379" name="组合 378">
              <a:extLst>
                <a:ext uri="{FF2B5EF4-FFF2-40B4-BE49-F238E27FC236}">
                  <a16:creationId xmlns:a16="http://schemas.microsoft.com/office/drawing/2014/main" id="{655A28DF-DF2A-E354-0980-700ECFD07395}"/>
                </a:ext>
              </a:extLst>
            </p:cNvPr>
            <p:cNvGrpSpPr/>
            <p:nvPr/>
          </p:nvGrpSpPr>
          <p:grpSpPr>
            <a:xfrm>
              <a:off x="941454" y="4348731"/>
              <a:ext cx="92214" cy="103951"/>
              <a:chOff x="2827873" y="3195315"/>
              <a:chExt cx="288025" cy="324685"/>
            </a:xfrm>
          </p:grpSpPr>
          <p:sp>
            <p:nvSpPr>
              <p:cNvPr id="398" name="弦形 397">
                <a:extLst>
                  <a:ext uri="{FF2B5EF4-FFF2-40B4-BE49-F238E27FC236}">
                    <a16:creationId xmlns:a16="http://schemas.microsoft.com/office/drawing/2014/main" id="{E097094A-7978-9B9C-EB64-1D1CE463275D}"/>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9" name="直线连接符 398">
                <a:extLst>
                  <a:ext uri="{FF2B5EF4-FFF2-40B4-BE49-F238E27FC236}">
                    <a16:creationId xmlns:a16="http://schemas.microsoft.com/office/drawing/2014/main" id="{F58AAD23-0F47-1E11-02C1-A701DFAECB8D}"/>
                  </a:ext>
                </a:extLst>
              </p:cNvPr>
              <p:cNvCxnSpPr>
                <a:stCxn id="398"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0" name="组合 379">
              <a:extLst>
                <a:ext uri="{FF2B5EF4-FFF2-40B4-BE49-F238E27FC236}">
                  <a16:creationId xmlns:a16="http://schemas.microsoft.com/office/drawing/2014/main" id="{E48B0091-9A42-0E2E-CB40-E588968A509C}"/>
                </a:ext>
              </a:extLst>
            </p:cNvPr>
            <p:cNvGrpSpPr/>
            <p:nvPr/>
          </p:nvGrpSpPr>
          <p:grpSpPr>
            <a:xfrm>
              <a:off x="1137586" y="4350059"/>
              <a:ext cx="92214" cy="103951"/>
              <a:chOff x="2827873" y="3195315"/>
              <a:chExt cx="288025" cy="324685"/>
            </a:xfrm>
          </p:grpSpPr>
          <p:sp>
            <p:nvSpPr>
              <p:cNvPr id="396" name="弦形 395">
                <a:extLst>
                  <a:ext uri="{FF2B5EF4-FFF2-40B4-BE49-F238E27FC236}">
                    <a16:creationId xmlns:a16="http://schemas.microsoft.com/office/drawing/2014/main" id="{E6906036-0F0A-7962-B114-8C5FF0E7DAD0}"/>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7" name="直线连接符 396">
                <a:extLst>
                  <a:ext uri="{FF2B5EF4-FFF2-40B4-BE49-F238E27FC236}">
                    <a16:creationId xmlns:a16="http://schemas.microsoft.com/office/drawing/2014/main" id="{3E73296C-4D04-CF89-0FE9-4672C86D364B}"/>
                  </a:ext>
                </a:extLst>
              </p:cNvPr>
              <p:cNvCxnSpPr>
                <a:stCxn id="396"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1" name="组合 380">
              <a:extLst>
                <a:ext uri="{FF2B5EF4-FFF2-40B4-BE49-F238E27FC236}">
                  <a16:creationId xmlns:a16="http://schemas.microsoft.com/office/drawing/2014/main" id="{01DE5052-277C-B780-1B04-AF5733ADD27F}"/>
                </a:ext>
              </a:extLst>
            </p:cNvPr>
            <p:cNvGrpSpPr/>
            <p:nvPr/>
          </p:nvGrpSpPr>
          <p:grpSpPr>
            <a:xfrm>
              <a:off x="1333718" y="4351390"/>
              <a:ext cx="92214" cy="103951"/>
              <a:chOff x="2827873" y="3195315"/>
              <a:chExt cx="288025" cy="324685"/>
            </a:xfrm>
          </p:grpSpPr>
          <p:sp>
            <p:nvSpPr>
              <p:cNvPr id="394" name="弦形 393">
                <a:extLst>
                  <a:ext uri="{FF2B5EF4-FFF2-40B4-BE49-F238E27FC236}">
                    <a16:creationId xmlns:a16="http://schemas.microsoft.com/office/drawing/2014/main" id="{38E901D3-230B-0AAD-0386-269DEB768E0A}"/>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5" name="直线连接符 394">
                <a:extLst>
                  <a:ext uri="{FF2B5EF4-FFF2-40B4-BE49-F238E27FC236}">
                    <a16:creationId xmlns:a16="http://schemas.microsoft.com/office/drawing/2014/main" id="{6BD49513-4A94-38C1-CADB-2066F0F9DC40}"/>
                  </a:ext>
                </a:extLst>
              </p:cNvPr>
              <p:cNvCxnSpPr>
                <a:stCxn id="394"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2" name="组合 381">
              <a:extLst>
                <a:ext uri="{FF2B5EF4-FFF2-40B4-BE49-F238E27FC236}">
                  <a16:creationId xmlns:a16="http://schemas.microsoft.com/office/drawing/2014/main" id="{5CCB18DA-04A1-FB4A-5C3D-4F942F14E3C0}"/>
                </a:ext>
              </a:extLst>
            </p:cNvPr>
            <p:cNvGrpSpPr/>
            <p:nvPr/>
          </p:nvGrpSpPr>
          <p:grpSpPr>
            <a:xfrm>
              <a:off x="1529850" y="4352719"/>
              <a:ext cx="92214" cy="103951"/>
              <a:chOff x="2827873" y="3195315"/>
              <a:chExt cx="288025" cy="324685"/>
            </a:xfrm>
          </p:grpSpPr>
          <p:sp>
            <p:nvSpPr>
              <p:cNvPr id="392" name="弦形 391">
                <a:extLst>
                  <a:ext uri="{FF2B5EF4-FFF2-40B4-BE49-F238E27FC236}">
                    <a16:creationId xmlns:a16="http://schemas.microsoft.com/office/drawing/2014/main" id="{6E359F7A-98E4-6955-3802-208500C424C5}"/>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3" name="直线连接符 392">
                <a:extLst>
                  <a:ext uri="{FF2B5EF4-FFF2-40B4-BE49-F238E27FC236}">
                    <a16:creationId xmlns:a16="http://schemas.microsoft.com/office/drawing/2014/main" id="{104354F8-FEA6-092E-62B4-4B4F5FDC6D11}"/>
                  </a:ext>
                </a:extLst>
              </p:cNvPr>
              <p:cNvCxnSpPr>
                <a:stCxn id="392"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3" name="组合 382">
              <a:extLst>
                <a:ext uri="{FF2B5EF4-FFF2-40B4-BE49-F238E27FC236}">
                  <a16:creationId xmlns:a16="http://schemas.microsoft.com/office/drawing/2014/main" id="{78B33E4B-1E5A-1103-279E-7488E1CEC25E}"/>
                </a:ext>
              </a:extLst>
            </p:cNvPr>
            <p:cNvGrpSpPr/>
            <p:nvPr/>
          </p:nvGrpSpPr>
          <p:grpSpPr>
            <a:xfrm>
              <a:off x="1725982" y="4354045"/>
              <a:ext cx="92214" cy="103951"/>
              <a:chOff x="2827873" y="3195315"/>
              <a:chExt cx="288025" cy="324685"/>
            </a:xfrm>
          </p:grpSpPr>
          <p:sp>
            <p:nvSpPr>
              <p:cNvPr id="390" name="弦形 389">
                <a:extLst>
                  <a:ext uri="{FF2B5EF4-FFF2-40B4-BE49-F238E27FC236}">
                    <a16:creationId xmlns:a16="http://schemas.microsoft.com/office/drawing/2014/main" id="{8D650FDC-3DCA-0FDC-EF48-94BDD486AC85}"/>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1" name="直线连接符 390">
                <a:extLst>
                  <a:ext uri="{FF2B5EF4-FFF2-40B4-BE49-F238E27FC236}">
                    <a16:creationId xmlns:a16="http://schemas.microsoft.com/office/drawing/2014/main" id="{08E86037-426E-F3CF-A2BA-FF5DC201376D}"/>
                  </a:ext>
                </a:extLst>
              </p:cNvPr>
              <p:cNvCxnSpPr>
                <a:stCxn id="390"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4" name="组合 383">
              <a:extLst>
                <a:ext uri="{FF2B5EF4-FFF2-40B4-BE49-F238E27FC236}">
                  <a16:creationId xmlns:a16="http://schemas.microsoft.com/office/drawing/2014/main" id="{B7643677-A389-5CD8-1F42-D0592C8A4E2F}"/>
                </a:ext>
              </a:extLst>
            </p:cNvPr>
            <p:cNvGrpSpPr/>
            <p:nvPr/>
          </p:nvGrpSpPr>
          <p:grpSpPr>
            <a:xfrm>
              <a:off x="1922114" y="4355371"/>
              <a:ext cx="92214" cy="103951"/>
              <a:chOff x="2827873" y="3195315"/>
              <a:chExt cx="288025" cy="324685"/>
            </a:xfrm>
          </p:grpSpPr>
          <p:sp>
            <p:nvSpPr>
              <p:cNvPr id="388" name="弦形 387">
                <a:extLst>
                  <a:ext uri="{FF2B5EF4-FFF2-40B4-BE49-F238E27FC236}">
                    <a16:creationId xmlns:a16="http://schemas.microsoft.com/office/drawing/2014/main" id="{DDEED3E3-ED57-03F6-30E5-C0F3D6F9EE95}"/>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89" name="直线连接符 388">
                <a:extLst>
                  <a:ext uri="{FF2B5EF4-FFF2-40B4-BE49-F238E27FC236}">
                    <a16:creationId xmlns:a16="http://schemas.microsoft.com/office/drawing/2014/main" id="{D5612263-DF4C-F677-9289-704541484DC0}"/>
                  </a:ext>
                </a:extLst>
              </p:cNvPr>
              <p:cNvCxnSpPr>
                <a:stCxn id="388"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5" name="组合 384">
              <a:extLst>
                <a:ext uri="{FF2B5EF4-FFF2-40B4-BE49-F238E27FC236}">
                  <a16:creationId xmlns:a16="http://schemas.microsoft.com/office/drawing/2014/main" id="{BD501271-2F85-5131-6F4F-BCA1AB36612E}"/>
                </a:ext>
              </a:extLst>
            </p:cNvPr>
            <p:cNvGrpSpPr/>
            <p:nvPr/>
          </p:nvGrpSpPr>
          <p:grpSpPr>
            <a:xfrm>
              <a:off x="2118245" y="4356697"/>
              <a:ext cx="92214" cy="103951"/>
              <a:chOff x="2827873" y="3195315"/>
              <a:chExt cx="288025" cy="324685"/>
            </a:xfrm>
          </p:grpSpPr>
          <p:sp>
            <p:nvSpPr>
              <p:cNvPr id="386" name="弦形 385">
                <a:extLst>
                  <a:ext uri="{FF2B5EF4-FFF2-40B4-BE49-F238E27FC236}">
                    <a16:creationId xmlns:a16="http://schemas.microsoft.com/office/drawing/2014/main" id="{46FDE0FB-3B80-5E55-281A-D51A8ACAF302}"/>
                  </a:ext>
                </a:extLst>
              </p:cNvPr>
              <p:cNvSpPr/>
              <p:nvPr/>
            </p:nvSpPr>
            <p:spPr>
              <a:xfrm rot="18205656">
                <a:off x="2836713" y="3186475"/>
                <a:ext cx="270345" cy="288025"/>
              </a:xfrm>
              <a:prstGeom prst="chord">
                <a:avLst>
                  <a:gd name="adj1" fmla="val 2700000"/>
                  <a:gd name="adj2" fmla="val 14865102"/>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87" name="直线连接符 386">
                <a:extLst>
                  <a:ext uri="{FF2B5EF4-FFF2-40B4-BE49-F238E27FC236}">
                    <a16:creationId xmlns:a16="http://schemas.microsoft.com/office/drawing/2014/main" id="{F370B0A0-D4E5-DA8A-0B7F-D65F7A41D8F5}"/>
                  </a:ext>
                </a:extLst>
              </p:cNvPr>
              <p:cNvCxnSpPr>
                <a:stCxn id="386" idx="2"/>
              </p:cNvCxnSpPr>
              <p:nvPr/>
            </p:nvCxnSpPr>
            <p:spPr>
              <a:xfrm>
                <a:off x="2970194" y="3302679"/>
                <a:ext cx="1691" cy="2173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441" name="直线箭头连接符 440">
            <a:extLst>
              <a:ext uri="{FF2B5EF4-FFF2-40B4-BE49-F238E27FC236}">
                <a16:creationId xmlns:a16="http://schemas.microsoft.com/office/drawing/2014/main" id="{26ADAA3C-70CF-07A5-7454-633642E4C289}"/>
              </a:ext>
            </a:extLst>
          </p:cNvPr>
          <p:cNvCxnSpPr>
            <a:cxnSpLocks/>
          </p:cNvCxnSpPr>
          <p:nvPr/>
        </p:nvCxnSpPr>
        <p:spPr>
          <a:xfrm>
            <a:off x="5127585" y="3189419"/>
            <a:ext cx="1134163" cy="0"/>
          </a:xfrm>
          <a:prstGeom prst="straightConnector1">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grpSp>
        <p:nvGrpSpPr>
          <p:cNvPr id="442" name="组合 441">
            <a:extLst>
              <a:ext uri="{FF2B5EF4-FFF2-40B4-BE49-F238E27FC236}">
                <a16:creationId xmlns:a16="http://schemas.microsoft.com/office/drawing/2014/main" id="{96525A42-685E-B8FE-8B80-E0E617FB5F53}"/>
              </a:ext>
            </a:extLst>
          </p:cNvPr>
          <p:cNvGrpSpPr/>
          <p:nvPr/>
        </p:nvGrpSpPr>
        <p:grpSpPr>
          <a:xfrm rot="5400000">
            <a:off x="6372880" y="3362706"/>
            <a:ext cx="849059" cy="515278"/>
            <a:chOff x="3258568" y="3661182"/>
            <a:chExt cx="1070364" cy="649584"/>
          </a:xfrm>
        </p:grpSpPr>
        <p:sp>
          <p:nvSpPr>
            <p:cNvPr id="443" name="矩形 442">
              <a:extLst>
                <a:ext uri="{FF2B5EF4-FFF2-40B4-BE49-F238E27FC236}">
                  <a16:creationId xmlns:a16="http://schemas.microsoft.com/office/drawing/2014/main" id="{31B4FB8C-BFC8-A4E7-10C8-269F2FACCE47}"/>
                </a:ext>
              </a:extLst>
            </p:cNvPr>
            <p:cNvSpPr/>
            <p:nvPr/>
          </p:nvSpPr>
          <p:spPr>
            <a:xfrm>
              <a:off x="3258568" y="3661182"/>
              <a:ext cx="1070364" cy="649584"/>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44" name="直线连接符 443">
              <a:extLst>
                <a:ext uri="{FF2B5EF4-FFF2-40B4-BE49-F238E27FC236}">
                  <a16:creationId xmlns:a16="http://schemas.microsoft.com/office/drawing/2014/main" id="{7C1E7EC3-A1E6-6310-7923-242BCE5587AF}"/>
                </a:ext>
              </a:extLst>
            </p:cNvPr>
            <p:cNvCxnSpPr/>
            <p:nvPr/>
          </p:nvCxnSpPr>
          <p:spPr>
            <a:xfrm flipV="1">
              <a:off x="3258568" y="3683059"/>
              <a:ext cx="1070364" cy="627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00" name="组合 399">
            <a:extLst>
              <a:ext uri="{FF2B5EF4-FFF2-40B4-BE49-F238E27FC236}">
                <a16:creationId xmlns:a16="http://schemas.microsoft.com/office/drawing/2014/main" id="{26C43E8D-AA56-A77B-8C3A-98FEE7CDF1D3}"/>
              </a:ext>
            </a:extLst>
          </p:cNvPr>
          <p:cNvGrpSpPr/>
          <p:nvPr/>
        </p:nvGrpSpPr>
        <p:grpSpPr>
          <a:xfrm>
            <a:off x="6082454" y="3430033"/>
            <a:ext cx="1458200" cy="777700"/>
            <a:chOff x="8682504" y="2650829"/>
            <a:chExt cx="1395406" cy="727609"/>
          </a:xfrm>
        </p:grpSpPr>
        <p:grpSp>
          <p:nvGrpSpPr>
            <p:cNvPr id="401" name="组合 400">
              <a:extLst>
                <a:ext uri="{FF2B5EF4-FFF2-40B4-BE49-F238E27FC236}">
                  <a16:creationId xmlns:a16="http://schemas.microsoft.com/office/drawing/2014/main" id="{9E7B7A06-BF84-7A6F-8B31-240244E1DA70}"/>
                </a:ext>
              </a:extLst>
            </p:cNvPr>
            <p:cNvGrpSpPr/>
            <p:nvPr/>
          </p:nvGrpSpPr>
          <p:grpSpPr>
            <a:xfrm>
              <a:off x="9399246" y="2650829"/>
              <a:ext cx="678664" cy="722961"/>
              <a:chOff x="9542646" y="1440947"/>
              <a:chExt cx="1392964" cy="1483884"/>
            </a:xfrm>
          </p:grpSpPr>
          <p:sp>
            <p:nvSpPr>
              <p:cNvPr id="422" name="椭圆 421">
                <a:extLst>
                  <a:ext uri="{FF2B5EF4-FFF2-40B4-BE49-F238E27FC236}">
                    <a16:creationId xmlns:a16="http://schemas.microsoft.com/office/drawing/2014/main" id="{44E76C08-B5B5-0236-8065-A49BEFA6BA8D}"/>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3" name="椭圆 422">
                <a:extLst>
                  <a:ext uri="{FF2B5EF4-FFF2-40B4-BE49-F238E27FC236}">
                    <a16:creationId xmlns:a16="http://schemas.microsoft.com/office/drawing/2014/main" id="{7F129AFE-6D2B-9BE1-6833-3FE26009C1A9}"/>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4" name="椭圆 423">
                <a:extLst>
                  <a:ext uri="{FF2B5EF4-FFF2-40B4-BE49-F238E27FC236}">
                    <a16:creationId xmlns:a16="http://schemas.microsoft.com/office/drawing/2014/main" id="{AC2D53C3-1E0A-D3FB-AE5A-3AF12F0877C9}"/>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5" name="椭圆 424">
                <a:extLst>
                  <a:ext uri="{FF2B5EF4-FFF2-40B4-BE49-F238E27FC236}">
                    <a16:creationId xmlns:a16="http://schemas.microsoft.com/office/drawing/2014/main" id="{E782E708-B4C1-DA26-E6EF-59E6B75C8E3E}"/>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6" name="椭圆 425">
                <a:extLst>
                  <a:ext uri="{FF2B5EF4-FFF2-40B4-BE49-F238E27FC236}">
                    <a16:creationId xmlns:a16="http://schemas.microsoft.com/office/drawing/2014/main" id="{61935CC4-0250-0B2C-D13B-FA992FD72F80}"/>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7" name="椭圆 426">
                <a:extLst>
                  <a:ext uri="{FF2B5EF4-FFF2-40B4-BE49-F238E27FC236}">
                    <a16:creationId xmlns:a16="http://schemas.microsoft.com/office/drawing/2014/main" id="{CC05E3B4-78DB-A4D1-ECFC-25BCD811743C}"/>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8" name="椭圆 427">
                <a:extLst>
                  <a:ext uri="{FF2B5EF4-FFF2-40B4-BE49-F238E27FC236}">
                    <a16:creationId xmlns:a16="http://schemas.microsoft.com/office/drawing/2014/main" id="{52AAD50F-3414-870A-B922-08610DEC5AE1}"/>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9" name="椭圆 428">
                <a:extLst>
                  <a:ext uri="{FF2B5EF4-FFF2-40B4-BE49-F238E27FC236}">
                    <a16:creationId xmlns:a16="http://schemas.microsoft.com/office/drawing/2014/main" id="{2EB813D0-8258-4987-2905-CEBDC1024C2D}"/>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0" name="椭圆 429">
                <a:extLst>
                  <a:ext uri="{FF2B5EF4-FFF2-40B4-BE49-F238E27FC236}">
                    <a16:creationId xmlns:a16="http://schemas.microsoft.com/office/drawing/2014/main" id="{5A09455D-DBA4-6D8A-4457-47F77CE75D32}"/>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1" name="椭圆 430">
                <a:extLst>
                  <a:ext uri="{FF2B5EF4-FFF2-40B4-BE49-F238E27FC236}">
                    <a16:creationId xmlns:a16="http://schemas.microsoft.com/office/drawing/2014/main" id="{0A142188-6A0A-B655-848C-887CD3A13EC6}"/>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2" name="椭圆 431">
                <a:extLst>
                  <a:ext uri="{FF2B5EF4-FFF2-40B4-BE49-F238E27FC236}">
                    <a16:creationId xmlns:a16="http://schemas.microsoft.com/office/drawing/2014/main" id="{06A4D409-D316-078A-DBCB-DFF1B0BAAB14}"/>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3" name="椭圆 432">
                <a:extLst>
                  <a:ext uri="{FF2B5EF4-FFF2-40B4-BE49-F238E27FC236}">
                    <a16:creationId xmlns:a16="http://schemas.microsoft.com/office/drawing/2014/main" id="{67EEACB4-80C7-F0E8-4171-B1EAF6CD80B1}"/>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4" name="椭圆 433">
                <a:extLst>
                  <a:ext uri="{FF2B5EF4-FFF2-40B4-BE49-F238E27FC236}">
                    <a16:creationId xmlns:a16="http://schemas.microsoft.com/office/drawing/2014/main" id="{12329987-A981-6BBD-6098-E699DE883398}"/>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5" name="椭圆 434">
                <a:extLst>
                  <a:ext uri="{FF2B5EF4-FFF2-40B4-BE49-F238E27FC236}">
                    <a16:creationId xmlns:a16="http://schemas.microsoft.com/office/drawing/2014/main" id="{07853455-5A76-E913-2DCD-2BE4B4391A12}"/>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6" name="椭圆 435">
                <a:extLst>
                  <a:ext uri="{FF2B5EF4-FFF2-40B4-BE49-F238E27FC236}">
                    <a16:creationId xmlns:a16="http://schemas.microsoft.com/office/drawing/2014/main" id="{F261762A-B210-BDC2-638A-3DF740041027}"/>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7" name="椭圆 436">
                <a:extLst>
                  <a:ext uri="{FF2B5EF4-FFF2-40B4-BE49-F238E27FC236}">
                    <a16:creationId xmlns:a16="http://schemas.microsoft.com/office/drawing/2014/main" id="{F5C236F7-C635-1AA7-5B14-18AAB431C5AE}"/>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8" name="椭圆 437">
                <a:extLst>
                  <a:ext uri="{FF2B5EF4-FFF2-40B4-BE49-F238E27FC236}">
                    <a16:creationId xmlns:a16="http://schemas.microsoft.com/office/drawing/2014/main" id="{082D5EB4-55C7-290D-7ECF-B53049625EDA}"/>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9" name="椭圆 438">
                <a:extLst>
                  <a:ext uri="{FF2B5EF4-FFF2-40B4-BE49-F238E27FC236}">
                    <a16:creationId xmlns:a16="http://schemas.microsoft.com/office/drawing/2014/main" id="{E86E26AE-C5CE-2160-8AA0-2C4FF9772CCE}"/>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0" name="椭圆 439">
                <a:extLst>
                  <a:ext uri="{FF2B5EF4-FFF2-40B4-BE49-F238E27FC236}">
                    <a16:creationId xmlns:a16="http://schemas.microsoft.com/office/drawing/2014/main" id="{B5D197AD-6A43-7273-BC3F-C930148D9008}"/>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402" name="组合 401">
              <a:extLst>
                <a:ext uri="{FF2B5EF4-FFF2-40B4-BE49-F238E27FC236}">
                  <a16:creationId xmlns:a16="http://schemas.microsoft.com/office/drawing/2014/main" id="{02F2B6A5-90F5-2C67-FEF3-9909453B7F5C}"/>
                </a:ext>
              </a:extLst>
            </p:cNvPr>
            <p:cNvGrpSpPr/>
            <p:nvPr/>
          </p:nvGrpSpPr>
          <p:grpSpPr>
            <a:xfrm>
              <a:off x="8682504" y="2655477"/>
              <a:ext cx="678664" cy="722961"/>
              <a:chOff x="9542646" y="1440947"/>
              <a:chExt cx="1392964" cy="1483884"/>
            </a:xfrm>
          </p:grpSpPr>
          <p:sp>
            <p:nvSpPr>
              <p:cNvPr id="403" name="椭圆 402">
                <a:extLst>
                  <a:ext uri="{FF2B5EF4-FFF2-40B4-BE49-F238E27FC236}">
                    <a16:creationId xmlns:a16="http://schemas.microsoft.com/office/drawing/2014/main" id="{9182A000-AFD4-EEA6-1C3B-D048ECE4499A}"/>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4" name="椭圆 403">
                <a:extLst>
                  <a:ext uri="{FF2B5EF4-FFF2-40B4-BE49-F238E27FC236}">
                    <a16:creationId xmlns:a16="http://schemas.microsoft.com/office/drawing/2014/main" id="{AD69532D-30D6-469C-D455-6EF00A1D53CA}"/>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5" name="椭圆 404">
                <a:extLst>
                  <a:ext uri="{FF2B5EF4-FFF2-40B4-BE49-F238E27FC236}">
                    <a16:creationId xmlns:a16="http://schemas.microsoft.com/office/drawing/2014/main" id="{0E20B336-E89F-BBDF-27B4-780DCDBB71AD}"/>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6" name="椭圆 405">
                <a:extLst>
                  <a:ext uri="{FF2B5EF4-FFF2-40B4-BE49-F238E27FC236}">
                    <a16:creationId xmlns:a16="http://schemas.microsoft.com/office/drawing/2014/main" id="{A5B7D73C-1CAE-25F3-0E80-588EAD25E786}"/>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7" name="椭圆 406">
                <a:extLst>
                  <a:ext uri="{FF2B5EF4-FFF2-40B4-BE49-F238E27FC236}">
                    <a16:creationId xmlns:a16="http://schemas.microsoft.com/office/drawing/2014/main" id="{24C16B37-EB86-59C8-FD7B-ADA822C849DB}"/>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8" name="椭圆 407">
                <a:extLst>
                  <a:ext uri="{FF2B5EF4-FFF2-40B4-BE49-F238E27FC236}">
                    <a16:creationId xmlns:a16="http://schemas.microsoft.com/office/drawing/2014/main" id="{94F1135C-BA44-B35D-EC10-26E733E8F7E4}"/>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9" name="椭圆 408">
                <a:extLst>
                  <a:ext uri="{FF2B5EF4-FFF2-40B4-BE49-F238E27FC236}">
                    <a16:creationId xmlns:a16="http://schemas.microsoft.com/office/drawing/2014/main" id="{BDE02108-7708-D144-905E-17508F30B998}"/>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0" name="椭圆 409">
                <a:extLst>
                  <a:ext uri="{FF2B5EF4-FFF2-40B4-BE49-F238E27FC236}">
                    <a16:creationId xmlns:a16="http://schemas.microsoft.com/office/drawing/2014/main" id="{FAFB5708-AF80-C8F1-6B42-BD4C97B4535A}"/>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1" name="椭圆 410">
                <a:extLst>
                  <a:ext uri="{FF2B5EF4-FFF2-40B4-BE49-F238E27FC236}">
                    <a16:creationId xmlns:a16="http://schemas.microsoft.com/office/drawing/2014/main" id="{574C81DB-88A8-E14C-0C08-753DAF8878D5}"/>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2" name="椭圆 411">
                <a:extLst>
                  <a:ext uri="{FF2B5EF4-FFF2-40B4-BE49-F238E27FC236}">
                    <a16:creationId xmlns:a16="http://schemas.microsoft.com/office/drawing/2014/main" id="{0B9EA32A-326D-0A3C-60F3-86F0FAC0A89E}"/>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3" name="椭圆 412">
                <a:extLst>
                  <a:ext uri="{FF2B5EF4-FFF2-40B4-BE49-F238E27FC236}">
                    <a16:creationId xmlns:a16="http://schemas.microsoft.com/office/drawing/2014/main" id="{BC8D49B6-4763-8111-8745-00691F91FDCA}"/>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4" name="椭圆 413">
                <a:extLst>
                  <a:ext uri="{FF2B5EF4-FFF2-40B4-BE49-F238E27FC236}">
                    <a16:creationId xmlns:a16="http://schemas.microsoft.com/office/drawing/2014/main" id="{EACC7F0C-65B4-EBD0-965E-B94EC6291E72}"/>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5" name="椭圆 414">
                <a:extLst>
                  <a:ext uri="{FF2B5EF4-FFF2-40B4-BE49-F238E27FC236}">
                    <a16:creationId xmlns:a16="http://schemas.microsoft.com/office/drawing/2014/main" id="{FA376082-F248-8A8A-EE84-0DA9DF8E9349}"/>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6" name="椭圆 415">
                <a:extLst>
                  <a:ext uri="{FF2B5EF4-FFF2-40B4-BE49-F238E27FC236}">
                    <a16:creationId xmlns:a16="http://schemas.microsoft.com/office/drawing/2014/main" id="{88406F02-A579-52CD-C603-EA9C3641A9A1}"/>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7" name="椭圆 416">
                <a:extLst>
                  <a:ext uri="{FF2B5EF4-FFF2-40B4-BE49-F238E27FC236}">
                    <a16:creationId xmlns:a16="http://schemas.microsoft.com/office/drawing/2014/main" id="{6732942D-B724-EE15-3E9D-D008CBDB4110}"/>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8" name="椭圆 417">
                <a:extLst>
                  <a:ext uri="{FF2B5EF4-FFF2-40B4-BE49-F238E27FC236}">
                    <a16:creationId xmlns:a16="http://schemas.microsoft.com/office/drawing/2014/main" id="{7109E1C8-7493-307B-5996-CD990E69F81A}"/>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9" name="椭圆 418">
                <a:extLst>
                  <a:ext uri="{FF2B5EF4-FFF2-40B4-BE49-F238E27FC236}">
                    <a16:creationId xmlns:a16="http://schemas.microsoft.com/office/drawing/2014/main" id="{92960736-2388-52B8-244F-096B075AB7BF}"/>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0" name="椭圆 419">
                <a:extLst>
                  <a:ext uri="{FF2B5EF4-FFF2-40B4-BE49-F238E27FC236}">
                    <a16:creationId xmlns:a16="http://schemas.microsoft.com/office/drawing/2014/main" id="{A7E7A749-7715-C25A-8037-A15F2A8D2257}"/>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1" name="椭圆 420">
                <a:extLst>
                  <a:ext uri="{FF2B5EF4-FFF2-40B4-BE49-F238E27FC236}">
                    <a16:creationId xmlns:a16="http://schemas.microsoft.com/office/drawing/2014/main" id="{91E4FE02-A103-AA50-DE34-B7346FDF1603}"/>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sp>
        <p:nvSpPr>
          <p:cNvPr id="445" name="矩形 444">
            <a:extLst>
              <a:ext uri="{FF2B5EF4-FFF2-40B4-BE49-F238E27FC236}">
                <a16:creationId xmlns:a16="http://schemas.microsoft.com/office/drawing/2014/main" id="{6822E857-2001-CFC1-6F4C-490C789F24D0}"/>
              </a:ext>
            </a:extLst>
          </p:cNvPr>
          <p:cNvSpPr/>
          <p:nvPr/>
        </p:nvSpPr>
        <p:spPr>
          <a:xfrm>
            <a:off x="7696795" y="1662987"/>
            <a:ext cx="1287208" cy="338554"/>
          </a:xfrm>
          <a:prstGeom prst="rect">
            <a:avLst/>
          </a:prstGeom>
          <a:solidFill>
            <a:schemeClr val="accent5">
              <a:lumMod val="75000"/>
            </a:schemeClr>
          </a:solidFill>
          <a:ln w="2857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Permeate</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446" name="连接符: 肘形 205">
            <a:extLst>
              <a:ext uri="{FF2B5EF4-FFF2-40B4-BE49-F238E27FC236}">
                <a16:creationId xmlns:a16="http://schemas.microsoft.com/office/drawing/2014/main" id="{18393BB3-3200-0828-7B37-8AE0D52A93A6}"/>
              </a:ext>
            </a:extLst>
          </p:cNvPr>
          <p:cNvCxnSpPr>
            <a:cxnSpLocks/>
            <a:stCxn id="443" idx="1"/>
            <a:endCxn id="445" idx="1"/>
          </p:cNvCxnSpPr>
          <p:nvPr/>
        </p:nvCxnSpPr>
        <p:spPr>
          <a:xfrm rot="5400000" flipH="1" flipV="1">
            <a:off x="6565326" y="2064348"/>
            <a:ext cx="1363552" cy="899385"/>
          </a:xfrm>
          <a:prstGeom prst="bentConnector2">
            <a:avLst/>
          </a:prstGeom>
          <a:ln w="38100">
            <a:solidFill>
              <a:schemeClr val="accent5">
                <a:lumMod val="75000"/>
              </a:schemeClr>
            </a:solidFill>
            <a:tailEnd type="triangle"/>
          </a:ln>
        </p:spPr>
        <p:style>
          <a:lnRef idx="1">
            <a:schemeClr val="dk1"/>
          </a:lnRef>
          <a:fillRef idx="0">
            <a:schemeClr val="dk1"/>
          </a:fillRef>
          <a:effectRef idx="0">
            <a:schemeClr val="dk1"/>
          </a:effectRef>
          <a:fontRef idx="minor">
            <a:schemeClr val="tx1"/>
          </a:fontRef>
        </p:style>
      </p:cxnSp>
      <p:sp>
        <p:nvSpPr>
          <p:cNvPr id="452" name="矩形 451">
            <a:extLst>
              <a:ext uri="{FF2B5EF4-FFF2-40B4-BE49-F238E27FC236}">
                <a16:creationId xmlns:a16="http://schemas.microsoft.com/office/drawing/2014/main" id="{D6650693-3D34-CA23-705D-645EE7681494}"/>
              </a:ext>
            </a:extLst>
          </p:cNvPr>
          <p:cNvSpPr/>
          <p:nvPr/>
        </p:nvSpPr>
        <p:spPr>
          <a:xfrm>
            <a:off x="7612107" y="5005807"/>
            <a:ext cx="1029557" cy="338554"/>
          </a:xfrm>
          <a:prstGeom prst="rect">
            <a:avLst/>
          </a:prstGeom>
          <a:solidFill>
            <a:srgbClr val="7F6000"/>
          </a:solidFill>
          <a:ln w="28575">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Sludge</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453" name="连接符: 肘形 205">
            <a:extLst>
              <a:ext uri="{FF2B5EF4-FFF2-40B4-BE49-F238E27FC236}">
                <a16:creationId xmlns:a16="http://schemas.microsoft.com/office/drawing/2014/main" id="{27F7AB18-D4EA-51E3-8F7F-FF76AE1BE1F9}"/>
              </a:ext>
            </a:extLst>
          </p:cNvPr>
          <p:cNvCxnSpPr>
            <a:cxnSpLocks/>
            <a:stCxn id="377" idx="3"/>
            <a:endCxn id="452" idx="0"/>
          </p:cNvCxnSpPr>
          <p:nvPr/>
        </p:nvCxnSpPr>
        <p:spPr>
          <a:xfrm>
            <a:off x="7471862" y="4383140"/>
            <a:ext cx="655024" cy="622667"/>
          </a:xfrm>
          <a:prstGeom prst="bentConnector2">
            <a:avLst/>
          </a:prstGeom>
          <a:ln w="38100">
            <a:solidFill>
              <a:schemeClr val="accent4">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455" name="矩形 454">
            <a:extLst>
              <a:ext uri="{FF2B5EF4-FFF2-40B4-BE49-F238E27FC236}">
                <a16:creationId xmlns:a16="http://schemas.microsoft.com/office/drawing/2014/main" id="{98B7B553-76A3-426D-8A73-61CF92F59909}"/>
              </a:ext>
            </a:extLst>
          </p:cNvPr>
          <p:cNvSpPr/>
          <p:nvPr/>
        </p:nvSpPr>
        <p:spPr>
          <a:xfrm>
            <a:off x="1287936" y="6151918"/>
            <a:ext cx="2184468"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Positive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pressure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56" name="矩形 455">
            <a:extLst>
              <a:ext uri="{FF2B5EF4-FFF2-40B4-BE49-F238E27FC236}">
                <a16:creationId xmlns:a16="http://schemas.microsoft.com/office/drawing/2014/main" id="{765D06E8-9A91-52FE-1958-705FC30DC9D6}"/>
              </a:ext>
            </a:extLst>
          </p:cNvPr>
          <p:cNvSpPr/>
          <p:nvPr/>
        </p:nvSpPr>
        <p:spPr>
          <a:xfrm>
            <a:off x="6252934" y="6151918"/>
            <a:ext cx="1956779"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Vacuum</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pressure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57" name="矩形 456">
            <a:extLst>
              <a:ext uri="{FF2B5EF4-FFF2-40B4-BE49-F238E27FC236}">
                <a16:creationId xmlns:a16="http://schemas.microsoft.com/office/drawing/2014/main" id="{C0427624-CDBC-A148-6056-5F56F8B9EA37}"/>
              </a:ext>
            </a:extLst>
          </p:cNvPr>
          <p:cNvSpPr/>
          <p:nvPr/>
        </p:nvSpPr>
        <p:spPr>
          <a:xfrm>
            <a:off x="7034125" y="2816155"/>
            <a:ext cx="4714242" cy="1461939"/>
          </a:xfrm>
          <a:prstGeom prst="rect">
            <a:avLst/>
          </a:prstGeom>
        </p:spPr>
        <p:txBody>
          <a:bodyPr wrap="square">
            <a:spAutoFit/>
          </a:bodyPr>
          <a:lstStyle/>
          <a:p>
            <a:pPr marL="360363" marR="0" lvl="1" indent="0" algn="ctr" defTabSz="914400" rtl="0" eaLnBrk="1" fontAlgn="auto" latinLnBrk="0" hangingPunct="1">
              <a:lnSpc>
                <a:spcPct val="100000"/>
              </a:lnSpc>
              <a:spcBef>
                <a:spcPts val="800"/>
              </a:spcBef>
              <a:spcAft>
                <a:spcPts val="0"/>
              </a:spcAft>
              <a:buClrTx/>
              <a:buSzTx/>
              <a:buFontTx/>
              <a:buNone/>
              <a:tabLst/>
              <a:defRPr/>
            </a:pPr>
            <a:r>
              <a:rPr kumimoji="0" lang="en-US" altLang="zh-CN" sz="2000" b="1" i="0" u="none" strike="noStrike" kern="1200" cap="none" spc="0" normalizeH="0" baseline="0" noProof="0" dirty="0" err="1">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iMBR</a:t>
            </a:r>
            <a:r>
              <a:rPr kumimoji="0" lang="en-US" altLang="zh-CN"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zh-CN" altLang="en-US" sz="2000" b="1" i="0" u="none" strike="noStrike" kern="1200" cap="none" spc="0" normalizeH="0" baseline="0" noProof="0" dirty="0">
                <a:ln>
                  <a:noFill/>
                </a:ln>
                <a:solidFill>
                  <a:srgbClr val="ED7D31">
                    <a:lumMod val="75000"/>
                  </a:srgbClr>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Less</a:t>
            </a:r>
            <a:r>
              <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energy</a:t>
            </a:r>
            <a:r>
              <a:rPr kumimoji="0" lang="zh-CN" altLang="en-US"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intensive</a:t>
            </a:r>
          </a:p>
          <a:p>
            <a:pPr marL="995363"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Aeration</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side-effects:</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less</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fouling</a:t>
            </a:r>
          </a:p>
          <a:p>
            <a:pPr marL="995363"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Online</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backflush</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cleaning</a:t>
            </a:r>
          </a:p>
          <a:p>
            <a:pPr marL="995363"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Less</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land</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occupation</a:t>
            </a:r>
          </a:p>
        </p:txBody>
      </p:sp>
      <p:grpSp>
        <p:nvGrpSpPr>
          <p:cNvPr id="22" name="Group 15">
            <a:extLst>
              <a:ext uri="{FF2B5EF4-FFF2-40B4-BE49-F238E27FC236}">
                <a16:creationId xmlns:a16="http://schemas.microsoft.com/office/drawing/2014/main" id="{687311F4-7743-83D1-E3FD-98B16407EC47}"/>
              </a:ext>
            </a:extLst>
          </p:cNvPr>
          <p:cNvGrpSpPr/>
          <p:nvPr/>
        </p:nvGrpSpPr>
        <p:grpSpPr>
          <a:xfrm>
            <a:off x="8972536" y="398985"/>
            <a:ext cx="3121806" cy="447110"/>
            <a:chOff x="8844309" y="358006"/>
            <a:chExt cx="3121806" cy="447110"/>
          </a:xfrm>
        </p:grpSpPr>
        <p:grpSp>
          <p:nvGrpSpPr>
            <p:cNvPr id="24" name="组合 2">
              <a:extLst>
                <a:ext uri="{FF2B5EF4-FFF2-40B4-BE49-F238E27FC236}">
                  <a16:creationId xmlns:a16="http://schemas.microsoft.com/office/drawing/2014/main" id="{36750C70-73A3-909A-6534-9173CEA33329}"/>
                </a:ext>
              </a:extLst>
            </p:cNvPr>
            <p:cNvGrpSpPr/>
            <p:nvPr/>
          </p:nvGrpSpPr>
          <p:grpSpPr>
            <a:xfrm>
              <a:off x="9715178" y="358006"/>
              <a:ext cx="2250937" cy="447110"/>
              <a:chOff x="9729466" y="157976"/>
              <a:chExt cx="2250937" cy="447110"/>
            </a:xfrm>
          </p:grpSpPr>
          <p:sp>
            <p:nvSpPr>
              <p:cNvPr id="27" name="TextBox 15">
                <a:extLst>
                  <a:ext uri="{FF2B5EF4-FFF2-40B4-BE49-F238E27FC236}">
                    <a16:creationId xmlns:a16="http://schemas.microsoft.com/office/drawing/2014/main" id="{DC2382A9-5DE3-6EBE-5235-09752C2F254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448" name="直线连接符 9">
                <a:extLst>
                  <a:ext uri="{FF2B5EF4-FFF2-40B4-BE49-F238E27FC236}">
                    <a16:creationId xmlns:a16="http://schemas.microsoft.com/office/drawing/2014/main" id="{CD88E334-24FE-3940-011C-41B6CE7FEC42}"/>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6" name="Picture 17">
              <a:extLst>
                <a:ext uri="{FF2B5EF4-FFF2-40B4-BE49-F238E27FC236}">
                  <a16:creationId xmlns:a16="http://schemas.microsoft.com/office/drawing/2014/main" id="{93CBF8C2-5BDD-16AD-E41B-7E31F44989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968038250"/>
      </p:ext>
    </p:extLst>
  </p:cSld>
  <p:clrMapOvr>
    <a:masterClrMapping/>
  </p:clrMapOvr>
  <p:transition advTm="19090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grpId="0" nodeType="click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par>
                                <p:cTn id="8" presetID="26" presetClass="emph" presetSubtype="0" repeatCount="2000" fill="hold" nodeType="withEffect">
                                  <p:stCondLst>
                                    <p:cond delay="0"/>
                                  </p:stCondLst>
                                  <p:childTnLst>
                                    <p:animEffect transition="out" filter="fade">
                                      <p:cBhvr>
                                        <p:cTn id="9" dur="500" tmFilter="0, 0; .2, .5; .8, .5; 1, 0"/>
                                        <p:tgtEl>
                                          <p:spTgt spid="349"/>
                                        </p:tgtEl>
                                      </p:cBhvr>
                                    </p:animEffect>
                                    <p:animScale>
                                      <p:cBhvr>
                                        <p:cTn id="10" dur="250" autoRev="1" fill="hold"/>
                                        <p:tgtEl>
                                          <p:spTgt spid="349"/>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26" presetClass="emph" presetSubtype="0" repeatCount="2000" fill="hold" grpId="0" nodeType="click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par>
                                <p:cTn id="16" presetID="26" presetClass="emph" presetSubtype="0" repeatCount="2000" fill="hold" nodeType="withEffect">
                                  <p:stCondLst>
                                    <p:cond delay="0"/>
                                  </p:stCondLst>
                                  <p:childTnLst>
                                    <p:animEffect transition="out" filter="fade">
                                      <p:cBhvr>
                                        <p:cTn id="17" dur="500" tmFilter="0, 0; .2, .5; .8, .5; 1, 0"/>
                                        <p:tgtEl>
                                          <p:spTgt spid="442"/>
                                        </p:tgtEl>
                                      </p:cBhvr>
                                    </p:animEffect>
                                    <p:animScale>
                                      <p:cBhvr>
                                        <p:cTn id="18" dur="250" autoRev="1" fill="hold"/>
                                        <p:tgtEl>
                                          <p:spTgt spid="442"/>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349"/>
                                        </p:tgtEl>
                                      </p:cBhvr>
                                    </p:animEffect>
                                    <p:animScale>
                                      <p:cBhvr>
                                        <p:cTn id="23" dur="250" autoRev="1" fill="hold"/>
                                        <p:tgtEl>
                                          <p:spTgt spid="349"/>
                                        </p:tgtEl>
                                      </p:cBhvr>
                                      <p:by x="105000" y="105000"/>
                                    </p:animScale>
                                  </p:childTnLst>
                                </p:cTn>
                              </p:par>
                              <p:par>
                                <p:cTn id="24" presetID="26" presetClass="emph" presetSubtype="0" fill="hold" grpId="0" nodeType="withEffect">
                                  <p:stCondLst>
                                    <p:cond delay="0"/>
                                  </p:stCondLst>
                                  <p:childTnLst>
                                    <p:animEffect transition="out" filter="fade">
                                      <p:cBhvr>
                                        <p:cTn id="25" dur="500" tmFilter="0, 0; .2, .5; .8, .5; 1, 0"/>
                                        <p:tgtEl>
                                          <p:spTgt spid="350"/>
                                        </p:tgtEl>
                                      </p:cBhvr>
                                    </p:animEffect>
                                    <p:animScale>
                                      <p:cBhvr>
                                        <p:cTn id="26" dur="250" autoRev="1" fill="hold"/>
                                        <p:tgtEl>
                                          <p:spTgt spid="350"/>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355"/>
                                        </p:tgtEl>
                                      </p:cBhvr>
                                    </p:animEffect>
                                    <p:animScale>
                                      <p:cBhvr>
                                        <p:cTn id="31" dur="250" autoRev="1" fill="hold"/>
                                        <p:tgtEl>
                                          <p:spTgt spid="355"/>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351"/>
                                        </p:tgtEl>
                                      </p:cBhvr>
                                    </p:animEffect>
                                    <p:animScale>
                                      <p:cBhvr>
                                        <p:cTn id="34" dur="250" autoRev="1" fill="hold"/>
                                        <p:tgtEl>
                                          <p:spTgt spid="351"/>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442"/>
                                        </p:tgtEl>
                                      </p:cBhvr>
                                    </p:animEffect>
                                    <p:animScale>
                                      <p:cBhvr>
                                        <p:cTn id="39" dur="250" autoRev="1" fill="hold"/>
                                        <p:tgtEl>
                                          <p:spTgt spid="442"/>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57"/>
                                        </p:tgtEl>
                                        <p:attrNameLst>
                                          <p:attrName>style.visibility</p:attrName>
                                        </p:attrNameLst>
                                      </p:cBhvr>
                                      <p:to>
                                        <p:strVal val="visible"/>
                                      </p:to>
                                    </p:set>
                                    <p:animEffect transition="in" filter="fade">
                                      <p:cBhvr>
                                        <p:cTn id="44" dur="500"/>
                                        <p:tgtEl>
                                          <p:spTgt spid="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50" grpId="0" animBg="1"/>
      <p:bldP spid="355" grpId="0" animBg="1"/>
      <p:bldP spid="4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矩形 360">
            <a:extLst>
              <a:ext uri="{FF2B5EF4-FFF2-40B4-BE49-F238E27FC236}">
                <a16:creationId xmlns:a16="http://schemas.microsoft.com/office/drawing/2014/main" id="{5B903A62-7101-418C-88EE-ED8B6E44EE2E}"/>
              </a:ext>
            </a:extLst>
          </p:cNvPr>
          <p:cNvSpPr/>
          <p:nvPr/>
        </p:nvSpPr>
        <p:spPr>
          <a:xfrm>
            <a:off x="4592093" y="2837174"/>
            <a:ext cx="1626996" cy="1056700"/>
          </a:xfrm>
          <a:prstGeom prst="rect">
            <a:avLst/>
          </a:prstGeom>
        </p:spPr>
        <p:txBody>
          <a:bodyPr wrap="square">
            <a:spAutoFit/>
          </a:bodyPr>
          <a:lstStyle/>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Novel</a:t>
            </a:r>
            <a:r>
              <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28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360363" marR="0" lvl="1" indent="0" algn="l" defTabSz="914400" rtl="0" eaLnBrk="1" fontAlgn="auto" latinLnBrk="0" hangingPunct="1">
              <a:lnSpc>
                <a:spcPct val="100000"/>
              </a:lnSpc>
              <a:spcBef>
                <a:spcPts val="80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MBRs</a:t>
            </a: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5" name="标题 2">
            <a:extLst>
              <a:ext uri="{FF2B5EF4-FFF2-40B4-BE49-F238E27FC236}">
                <a16:creationId xmlns:a16="http://schemas.microsoft.com/office/drawing/2014/main" id="{0A4F2AB1-B288-5D0B-3967-8C679DFE539D}"/>
              </a:ext>
            </a:extLst>
          </p:cNvPr>
          <p:cNvSpPr>
            <a:spLocks noGrp="1"/>
          </p:cNvSpPr>
          <p:nvPr>
            <p:ph type="title"/>
          </p:nvPr>
        </p:nvSpPr>
        <p:spPr>
          <a:xfrm>
            <a:off x="411480" y="361540"/>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bioreactor</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configuration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6" name="环形箭头 25">
            <a:extLst>
              <a:ext uri="{FF2B5EF4-FFF2-40B4-BE49-F238E27FC236}">
                <a16:creationId xmlns:a16="http://schemas.microsoft.com/office/drawing/2014/main" id="{0929449A-8C26-5E1A-CF20-9FFF2544EB3F}"/>
              </a:ext>
            </a:extLst>
          </p:cNvPr>
          <p:cNvSpPr/>
          <p:nvPr/>
        </p:nvSpPr>
        <p:spPr>
          <a:xfrm>
            <a:off x="3532075" y="1057414"/>
            <a:ext cx="3993425" cy="3993425"/>
          </a:xfrm>
          <a:prstGeom prst="circularArrow">
            <a:avLst>
              <a:gd name="adj1" fmla="val 5544"/>
              <a:gd name="adj2" fmla="val 330680"/>
              <a:gd name="adj3" fmla="val 13821053"/>
              <a:gd name="adj4" fmla="val 17332161"/>
              <a:gd name="adj5" fmla="val 5757"/>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hueOff val="0"/>
                  <a:satOff val="0"/>
                  <a:lumOff val="0"/>
                  <a:alphaOff val="0"/>
                </a:prstClr>
              </a:solidFill>
              <a:effectLst/>
              <a:uLnTx/>
              <a:uFillTx/>
              <a:latin typeface="等线" panose="020F0502020204030204"/>
              <a:ea typeface="等线" panose="02010600030101010101" pitchFamily="2" charset="-122"/>
              <a:cs typeface="+mn-cs"/>
            </a:endParaRPr>
          </a:p>
        </p:txBody>
      </p:sp>
      <p:sp>
        <p:nvSpPr>
          <p:cNvPr id="28" name="任意形状 27">
            <a:extLst>
              <a:ext uri="{FF2B5EF4-FFF2-40B4-BE49-F238E27FC236}">
                <a16:creationId xmlns:a16="http://schemas.microsoft.com/office/drawing/2014/main" id="{6A96444E-A8BD-8567-56D2-A0E7C1D84875}"/>
              </a:ext>
            </a:extLst>
          </p:cNvPr>
          <p:cNvSpPr/>
          <p:nvPr/>
        </p:nvSpPr>
        <p:spPr>
          <a:xfrm>
            <a:off x="6231668" y="2187667"/>
            <a:ext cx="1833449" cy="91672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Hybrid</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MBRs</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for</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nutrient</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removal</a:t>
            </a:r>
            <a:endPar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9" name="任意形状 28">
            <a:extLst>
              <a:ext uri="{FF2B5EF4-FFF2-40B4-BE49-F238E27FC236}">
                <a16:creationId xmlns:a16="http://schemas.microsoft.com/office/drawing/2014/main" id="{FBD9AFD5-2109-D996-9D91-4A6E4183F4EA}"/>
              </a:ext>
            </a:extLst>
          </p:cNvPr>
          <p:cNvSpPr/>
          <p:nvPr/>
        </p:nvSpPr>
        <p:spPr>
          <a:xfrm>
            <a:off x="5728784" y="4161077"/>
            <a:ext cx="1833449" cy="91672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Special</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microbe-based MBRs</a:t>
            </a:r>
            <a:endPar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0" name="任意形状 29">
            <a:extLst>
              <a:ext uri="{FF2B5EF4-FFF2-40B4-BE49-F238E27FC236}">
                <a16:creationId xmlns:a16="http://schemas.microsoft.com/office/drawing/2014/main" id="{0B161751-A6FE-5B9F-A5C2-91543B69D471}"/>
              </a:ext>
            </a:extLst>
          </p:cNvPr>
          <p:cNvSpPr/>
          <p:nvPr/>
        </p:nvSpPr>
        <p:spPr>
          <a:xfrm>
            <a:off x="3506917" y="4161077"/>
            <a:ext cx="1833449" cy="91672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MBRs</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for</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wastewater</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reuse</a:t>
            </a:r>
            <a:endPar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1" name="任意形状 30">
            <a:extLst>
              <a:ext uri="{FF2B5EF4-FFF2-40B4-BE49-F238E27FC236}">
                <a16:creationId xmlns:a16="http://schemas.microsoft.com/office/drawing/2014/main" id="{4DABA782-79F5-BA8B-A4D8-A088F54B005F}"/>
              </a:ext>
            </a:extLst>
          </p:cNvPr>
          <p:cNvSpPr/>
          <p:nvPr/>
        </p:nvSpPr>
        <p:spPr>
          <a:xfrm>
            <a:off x="2992458" y="2187667"/>
            <a:ext cx="1833449" cy="91672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MBRs</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for</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fouling</a:t>
            </a:r>
            <a:r>
              <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control</a:t>
            </a:r>
            <a:endParaRPr kumimoji="0" lang="zh-CN" altLang="en-US" sz="19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2" name="矩形 31">
            <a:extLst>
              <a:ext uri="{FF2B5EF4-FFF2-40B4-BE49-F238E27FC236}">
                <a16:creationId xmlns:a16="http://schemas.microsoft.com/office/drawing/2014/main" id="{D92CC8A9-B485-6171-819E-1B9FE1EB1B94}"/>
              </a:ext>
            </a:extLst>
          </p:cNvPr>
          <p:cNvSpPr/>
          <p:nvPr/>
        </p:nvSpPr>
        <p:spPr>
          <a:xfrm>
            <a:off x="8065117" y="2421013"/>
            <a:ext cx="3993425" cy="723275"/>
          </a:xfrm>
          <a:prstGeom prst="rect">
            <a:avLst/>
          </a:prstGeom>
        </p:spPr>
        <p:txBody>
          <a:bodyPr wrap="square">
            <a:spAutoFit/>
          </a:bodyPr>
          <a:lstStyle/>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AGMBR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granular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HFMBR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(hybrid</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biofilm</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3" name="矩形 32">
            <a:extLst>
              <a:ext uri="{FF2B5EF4-FFF2-40B4-BE49-F238E27FC236}">
                <a16:creationId xmlns:a16="http://schemas.microsoft.com/office/drawing/2014/main" id="{A73C0F17-C23E-9EC2-6F60-2EAC44138228}"/>
              </a:ext>
            </a:extLst>
          </p:cNvPr>
          <p:cNvSpPr/>
          <p:nvPr/>
        </p:nvSpPr>
        <p:spPr>
          <a:xfrm>
            <a:off x="5968624" y="5143703"/>
            <a:ext cx="2778001" cy="723275"/>
          </a:xfrm>
          <a:prstGeom prst="rect">
            <a:avLst/>
          </a:prstGeom>
        </p:spPr>
        <p:txBody>
          <a:bodyPr wrap="square">
            <a:spAutoFit/>
          </a:bodyPr>
          <a:lstStyle/>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Anammox</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Fungi</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p>
        </p:txBody>
      </p:sp>
      <p:sp>
        <p:nvSpPr>
          <p:cNvPr id="34" name="矩形 33">
            <a:extLst>
              <a:ext uri="{FF2B5EF4-FFF2-40B4-BE49-F238E27FC236}">
                <a16:creationId xmlns:a16="http://schemas.microsoft.com/office/drawing/2014/main" id="{A856FF1A-7391-09D2-262A-48516F596090}"/>
              </a:ext>
            </a:extLst>
          </p:cNvPr>
          <p:cNvSpPr/>
          <p:nvPr/>
        </p:nvSpPr>
        <p:spPr>
          <a:xfrm>
            <a:off x="1238493" y="4856304"/>
            <a:ext cx="4148174" cy="1431161"/>
          </a:xfrm>
          <a:prstGeom prst="rect">
            <a:avLst/>
          </a:prstGeom>
        </p:spPr>
        <p:txBody>
          <a:bodyPr wrap="square">
            <a:spAutoFit/>
          </a:bodyPr>
          <a:lstStyle/>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MBR+RO</a:t>
            </a: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MDBR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distillation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bioreactor)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NFMBR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(nanofiltration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OMBR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(osmotic</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 name="矩形 34">
            <a:extLst>
              <a:ext uri="{FF2B5EF4-FFF2-40B4-BE49-F238E27FC236}">
                <a16:creationId xmlns:a16="http://schemas.microsoft.com/office/drawing/2014/main" id="{9D4D7EA4-5841-37AB-2D70-A2534C0E6B75}"/>
              </a:ext>
            </a:extLst>
          </p:cNvPr>
          <p:cNvSpPr/>
          <p:nvPr/>
        </p:nvSpPr>
        <p:spPr>
          <a:xfrm>
            <a:off x="585719" y="1820849"/>
            <a:ext cx="2959038" cy="1323439"/>
          </a:xfrm>
          <a:prstGeom prst="rect">
            <a:avLst/>
          </a:prstGeom>
        </p:spPr>
        <p:txBody>
          <a:bodyPr wrap="square">
            <a:spAutoFit/>
          </a:bodyPr>
          <a:lstStyle/>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err="1">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AsMBR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(air-sparging</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Airlift</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a:t>
            </a:r>
          </a:p>
          <a:p>
            <a:pPr marL="0" marR="0" lvl="2" indent="-1778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MCBR</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coagulation</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bioreactor)</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 name="Group 15">
            <a:extLst>
              <a:ext uri="{FF2B5EF4-FFF2-40B4-BE49-F238E27FC236}">
                <a16:creationId xmlns:a16="http://schemas.microsoft.com/office/drawing/2014/main" id="{6310DFD4-4070-4C5C-FB72-DF2DAED2B167}"/>
              </a:ext>
            </a:extLst>
          </p:cNvPr>
          <p:cNvGrpSpPr/>
          <p:nvPr/>
        </p:nvGrpSpPr>
        <p:grpSpPr>
          <a:xfrm>
            <a:off x="8972536" y="398985"/>
            <a:ext cx="3121806" cy="447110"/>
            <a:chOff x="8844309" y="358006"/>
            <a:chExt cx="3121806" cy="447110"/>
          </a:xfrm>
        </p:grpSpPr>
        <p:grpSp>
          <p:nvGrpSpPr>
            <p:cNvPr id="8" name="组合 2">
              <a:extLst>
                <a:ext uri="{FF2B5EF4-FFF2-40B4-BE49-F238E27FC236}">
                  <a16:creationId xmlns:a16="http://schemas.microsoft.com/office/drawing/2014/main" id="{D03CD890-16EE-3311-F261-E5DE55E7FEAC}"/>
                </a:ext>
              </a:extLst>
            </p:cNvPr>
            <p:cNvGrpSpPr/>
            <p:nvPr/>
          </p:nvGrpSpPr>
          <p:grpSpPr>
            <a:xfrm>
              <a:off x="9715178" y="358006"/>
              <a:ext cx="2250937" cy="447110"/>
              <a:chOff x="9729466" y="157976"/>
              <a:chExt cx="2250937" cy="447110"/>
            </a:xfrm>
          </p:grpSpPr>
          <p:sp>
            <p:nvSpPr>
              <p:cNvPr id="13" name="TextBox 15">
                <a:extLst>
                  <a:ext uri="{FF2B5EF4-FFF2-40B4-BE49-F238E27FC236}">
                    <a16:creationId xmlns:a16="http://schemas.microsoft.com/office/drawing/2014/main" id="{894F587F-88B5-B23E-F6C6-B63BB08E733C}"/>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4" name="直线连接符 9">
                <a:extLst>
                  <a:ext uri="{FF2B5EF4-FFF2-40B4-BE49-F238E27FC236}">
                    <a16:creationId xmlns:a16="http://schemas.microsoft.com/office/drawing/2014/main" id="{8DC3812F-6D6A-2F6F-1187-6EDD870A6AB7}"/>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ABCDD9BE-ECFC-0E70-E49A-7F076FFFF4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3621240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5" name="标题 2">
            <a:extLst>
              <a:ext uri="{FF2B5EF4-FFF2-40B4-BE49-F238E27FC236}">
                <a16:creationId xmlns:a16="http://schemas.microsoft.com/office/drawing/2014/main" id="{0A4F2AB1-B288-5D0B-3967-8C679DFE539D}"/>
              </a:ext>
            </a:extLst>
          </p:cNvPr>
          <p:cNvSpPr>
            <a:spLocks noGrp="1"/>
          </p:cNvSpPr>
          <p:nvPr>
            <p:ph type="title"/>
          </p:nvPr>
        </p:nvSpPr>
        <p:spPr>
          <a:xfrm>
            <a:off x="411480" y="393624"/>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materials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and</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module</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id="{4148978E-5AEF-CF4E-211C-D5D08C5C848B}"/>
              </a:ext>
            </a:extLst>
          </p:cNvPr>
          <p:cNvSpPr txBox="1"/>
          <p:nvPr/>
        </p:nvSpPr>
        <p:spPr>
          <a:xfrm>
            <a:off x="749625" y="1258849"/>
            <a:ext cx="3608756" cy="404663"/>
          </a:xfrm>
          <a:prstGeom prst="rect">
            <a:avLst/>
          </a:prstGeom>
          <a:solidFill>
            <a:schemeClr val="accent2">
              <a:lumMod val="75000"/>
            </a:schemeClr>
          </a:solidFill>
        </p:spPr>
        <p:txBody>
          <a:bodyPr wrap="square">
            <a:spAutoFit/>
          </a:bodyPr>
          <a:lstStyle>
            <a:defPPr>
              <a:defRPr lang="zh-CN"/>
            </a:defPPr>
            <a:lvl1pPr marL="457200" indent="-457200">
              <a:lnSpc>
                <a:spcPct val="110000"/>
              </a:lnSpc>
              <a:buClr>
                <a:schemeClr val="accent1">
                  <a:lumMod val="50000"/>
                </a:schemeClr>
              </a:buClr>
              <a:buSzPct val="90000"/>
              <a:buFont typeface="Wingdings" panose="05000000000000000000" pitchFamily="2" charset="2"/>
              <a:buChar char="l"/>
              <a:defRPr sz="2400" b="1">
                <a:cs typeface="Times New Roman" panose="02020603050405020304" pitchFamily="18" charset="0"/>
              </a:defRPr>
            </a:lvl1pPr>
            <a:lvl2pPr marL="538163" lvl="1" indent="-177800">
              <a:lnSpc>
                <a:spcPct val="110000"/>
              </a:lnSpc>
              <a:buFont typeface="Arial" panose="020B0604020202020204" pitchFamily="34" charset="0"/>
              <a:buChar char="•"/>
              <a:defRPr sz="2200">
                <a:cs typeface="Times New Roman" panose="02020603050405020304" pitchFamily="18" charset="0"/>
              </a:defRPr>
            </a:lvl2pPr>
          </a:lstStyle>
          <a:p>
            <a:pPr marL="0" indent="0" algn="ctr">
              <a:buClr>
                <a:schemeClr val="accent2">
                  <a:lumMod val="75000"/>
                </a:schemeClr>
              </a:buClr>
            </a:pPr>
            <a:r>
              <a:rPr lang="en-US" altLang="zh-CN" sz="2000" dirty="0">
                <a:solidFill>
                  <a:schemeClr val="bg1"/>
                </a:solidFill>
                <a:latin typeface="Arial" panose="020B0604020202020204" pitchFamily="34" charset="0"/>
                <a:cs typeface="Arial" panose="020B0604020202020204" pitchFamily="34" charset="0"/>
              </a:rPr>
              <a:t>Membrane modules</a:t>
            </a:r>
          </a:p>
        </p:txBody>
      </p:sp>
      <p:sp>
        <p:nvSpPr>
          <p:cNvPr id="24" name="矩形 23">
            <a:extLst>
              <a:ext uri="{FF2B5EF4-FFF2-40B4-BE49-F238E27FC236}">
                <a16:creationId xmlns:a16="http://schemas.microsoft.com/office/drawing/2014/main" id="{218756A3-68D7-BCD4-6138-7580166AA712}"/>
              </a:ext>
            </a:extLst>
          </p:cNvPr>
          <p:cNvSpPr/>
          <p:nvPr/>
        </p:nvSpPr>
        <p:spPr>
          <a:xfrm>
            <a:off x="411480" y="5766761"/>
            <a:ext cx="2612011"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Hollow fiber</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(HF)</a:t>
            </a:r>
            <a:endParaRPr lang="zh-CN" altLang="en-US" sz="1600" dirty="0">
              <a:latin typeface="Arial" panose="020B0604020202020204" pitchFamily="34" charset="0"/>
              <a:cs typeface="Arial" panose="020B0604020202020204" pitchFamily="34" charset="0"/>
            </a:endParaRPr>
          </a:p>
        </p:txBody>
      </p:sp>
      <p:sp>
        <p:nvSpPr>
          <p:cNvPr id="25" name="矩形 24">
            <a:extLst>
              <a:ext uri="{FF2B5EF4-FFF2-40B4-BE49-F238E27FC236}">
                <a16:creationId xmlns:a16="http://schemas.microsoft.com/office/drawing/2014/main" id="{6F9D4189-40C4-A945-EF29-31DEA3EC6466}"/>
              </a:ext>
            </a:extLst>
          </p:cNvPr>
          <p:cNvSpPr/>
          <p:nvPr/>
        </p:nvSpPr>
        <p:spPr>
          <a:xfrm>
            <a:off x="2647180" y="3929436"/>
            <a:ext cx="1711201"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Flat sheet</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(FS)</a:t>
            </a:r>
            <a:endParaRPr lang="zh-CN" altLang="en-US" sz="1600" dirty="0">
              <a:latin typeface="Arial" panose="020B0604020202020204" pitchFamily="34" charset="0"/>
              <a:cs typeface="Arial" panose="020B0604020202020204" pitchFamily="34" charset="0"/>
            </a:endParaRPr>
          </a:p>
        </p:txBody>
      </p:sp>
      <p:sp>
        <p:nvSpPr>
          <p:cNvPr id="26" name="文本框 25">
            <a:extLst>
              <a:ext uri="{FF2B5EF4-FFF2-40B4-BE49-F238E27FC236}">
                <a16:creationId xmlns:a16="http://schemas.microsoft.com/office/drawing/2014/main" id="{8544FB8D-95DC-E8FA-3330-1C10A957E6BB}"/>
              </a:ext>
            </a:extLst>
          </p:cNvPr>
          <p:cNvSpPr txBox="1"/>
          <p:nvPr/>
        </p:nvSpPr>
        <p:spPr>
          <a:xfrm>
            <a:off x="5255348" y="1258849"/>
            <a:ext cx="3977552" cy="404663"/>
          </a:xfrm>
          <a:prstGeom prst="rect">
            <a:avLst/>
          </a:prstGeom>
          <a:solidFill>
            <a:schemeClr val="accent2">
              <a:lumMod val="75000"/>
            </a:schemeClr>
          </a:solidFill>
        </p:spPr>
        <p:txBody>
          <a:bodyPr wrap="square">
            <a:spAutoFit/>
          </a:bodyPr>
          <a:lstStyle>
            <a:defPPr>
              <a:defRPr lang="zh-CN"/>
            </a:defPPr>
            <a:lvl1pPr marL="457200" indent="-457200">
              <a:lnSpc>
                <a:spcPct val="110000"/>
              </a:lnSpc>
              <a:buClr>
                <a:schemeClr val="accent1">
                  <a:lumMod val="50000"/>
                </a:schemeClr>
              </a:buClr>
              <a:buSzPct val="90000"/>
              <a:buFont typeface="Wingdings" panose="05000000000000000000" pitchFamily="2" charset="2"/>
              <a:buChar char="l"/>
              <a:defRPr sz="2400" b="1">
                <a:cs typeface="Times New Roman" panose="02020603050405020304" pitchFamily="18" charset="0"/>
              </a:defRPr>
            </a:lvl1pPr>
            <a:lvl2pPr marL="538163" lvl="1" indent="-177800">
              <a:lnSpc>
                <a:spcPct val="110000"/>
              </a:lnSpc>
              <a:buFont typeface="Arial" panose="020B0604020202020204" pitchFamily="34" charset="0"/>
              <a:buChar char="•"/>
              <a:defRPr sz="2200">
                <a:cs typeface="Times New Roman" panose="02020603050405020304" pitchFamily="18" charset="0"/>
              </a:defRPr>
            </a:lvl2pPr>
          </a:lstStyle>
          <a:p>
            <a:pPr marL="0" indent="0" algn="ctr">
              <a:buClr>
                <a:schemeClr val="accent2">
                  <a:lumMod val="75000"/>
                </a:schemeClr>
              </a:buClr>
            </a:pPr>
            <a:r>
              <a:rPr lang="en-US" altLang="zh-CN" sz="2000" dirty="0">
                <a:solidFill>
                  <a:schemeClr val="bg1"/>
                </a:solidFill>
                <a:latin typeface="Arial" panose="020B0604020202020204" pitchFamily="34" charset="0"/>
                <a:cs typeface="Arial" panose="020B0604020202020204" pitchFamily="34" charset="0"/>
              </a:rPr>
              <a:t>Membrane materials </a:t>
            </a:r>
          </a:p>
        </p:txBody>
      </p:sp>
      <p:sp>
        <p:nvSpPr>
          <p:cNvPr id="28" name="文本框 27">
            <a:extLst>
              <a:ext uri="{FF2B5EF4-FFF2-40B4-BE49-F238E27FC236}">
                <a16:creationId xmlns:a16="http://schemas.microsoft.com/office/drawing/2014/main" id="{EA9D447E-F1B9-4D66-3ADB-EC8E9F0CC94D}"/>
              </a:ext>
            </a:extLst>
          </p:cNvPr>
          <p:cNvSpPr txBox="1"/>
          <p:nvPr/>
        </p:nvSpPr>
        <p:spPr>
          <a:xfrm>
            <a:off x="5255348" y="1759518"/>
            <a:ext cx="5685921" cy="1593450"/>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Ceramic</a:t>
            </a: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Inorganic</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materials:</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Al,</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Si,</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Zn,</a:t>
            </a:r>
            <a:r>
              <a:rPr lang="zh-CN" altLang="en-US"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Ti</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a:t>
            </a: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Superior hydraulic, thermal and chemical resistance</a:t>
            </a:r>
          </a:p>
        </p:txBody>
      </p:sp>
      <p:pic>
        <p:nvPicPr>
          <p:cNvPr id="29" name="图片 28">
            <a:extLst>
              <a:ext uri="{FF2B5EF4-FFF2-40B4-BE49-F238E27FC236}">
                <a16:creationId xmlns:a16="http://schemas.microsoft.com/office/drawing/2014/main" id="{A8D907BA-EA96-E5CD-1D91-DBB16F09EF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 t="14098" r="8439" b="10110"/>
          <a:stretch/>
        </p:blipFill>
        <p:spPr>
          <a:xfrm rot="5400000">
            <a:off x="2516714" y="2081115"/>
            <a:ext cx="2070478" cy="1612855"/>
          </a:xfrm>
          <a:prstGeom prst="rect">
            <a:avLst/>
          </a:prstGeom>
          <a:ln>
            <a:noFill/>
          </a:ln>
          <a:effectLst>
            <a:outerShdw blurRad="292100" dist="139700" dir="2700000" algn="tl" rotWithShape="0">
              <a:srgbClr val="333333">
                <a:alpha val="65000"/>
              </a:srgbClr>
            </a:outerShdw>
          </a:effectLst>
        </p:spPr>
      </p:pic>
      <p:pic>
        <p:nvPicPr>
          <p:cNvPr id="30" name="图片 29">
            <a:extLst>
              <a:ext uri="{FF2B5EF4-FFF2-40B4-BE49-F238E27FC236}">
                <a16:creationId xmlns:a16="http://schemas.microsoft.com/office/drawing/2014/main" id="{29B96CEC-DDD9-DF93-B3D7-1C9C5655F4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10" r="7532"/>
          <a:stretch/>
        </p:blipFill>
        <p:spPr>
          <a:xfrm>
            <a:off x="2737618" y="4274644"/>
            <a:ext cx="1620763" cy="1492117"/>
          </a:xfrm>
          <a:prstGeom prst="rect">
            <a:avLst/>
          </a:prstGeom>
          <a:ln>
            <a:noFill/>
          </a:ln>
          <a:effectLst>
            <a:outerShdw blurRad="292100" dist="139700" dir="2700000" algn="tl" rotWithShape="0">
              <a:srgbClr val="333333">
                <a:alpha val="65000"/>
              </a:srgbClr>
            </a:outerShdw>
          </a:effectLst>
        </p:spPr>
      </p:pic>
      <p:pic>
        <p:nvPicPr>
          <p:cNvPr id="31" name="Picture 9" descr="旋转 DSC00508">
            <a:extLst>
              <a:ext uri="{FF2B5EF4-FFF2-40B4-BE49-F238E27FC236}">
                <a16:creationId xmlns:a16="http://schemas.microsoft.com/office/drawing/2014/main" id="{3FF9AE50-29D6-CBE1-CC3D-F17148BB7B9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19629" t="12593" r="24384"/>
          <a:stretch>
            <a:fillRect/>
          </a:stretch>
        </p:blipFill>
        <p:spPr bwMode="auto">
          <a:xfrm>
            <a:off x="787791" y="1852302"/>
            <a:ext cx="1880758" cy="39144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17F9BCC7-FCE8-C830-939C-EB91025E2302}"/>
              </a:ext>
            </a:extLst>
          </p:cNvPr>
          <p:cNvSpPr/>
          <p:nvPr/>
        </p:nvSpPr>
        <p:spPr>
          <a:xfrm>
            <a:off x="2699838" y="5766761"/>
            <a:ext cx="1620763"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Multi-tube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(MT)</a:t>
            </a:r>
            <a:endParaRPr lang="zh-CN" altLang="en-US" sz="1600" dirty="0">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id="{D27C7750-5122-4A36-9E7D-E89072DB6613}"/>
              </a:ext>
            </a:extLst>
          </p:cNvPr>
          <p:cNvSpPr txBox="1"/>
          <p:nvPr/>
        </p:nvSpPr>
        <p:spPr>
          <a:xfrm>
            <a:off x="5255348" y="2993123"/>
            <a:ext cx="5685921" cy="3477875"/>
          </a:xfrm>
          <a:prstGeom prst="rect">
            <a:avLst/>
          </a:prstGeom>
          <a:noFill/>
        </p:spPr>
        <p:txBody>
          <a:bodyPr wrap="square" rtlCol="0">
            <a:spAutoFit/>
          </a:bodyPr>
          <a:lstStyle/>
          <a:p>
            <a:pPr lvl="1">
              <a:lnSpc>
                <a:spcPct val="125000"/>
              </a:lnSpc>
            </a:pPr>
            <a:endParaRPr lang="en-US" altLang="zh-CN" sz="2000" dirty="0">
              <a:latin typeface="Arial" panose="020B0604020202020204" pitchFamily="34" charset="0"/>
              <a:cs typeface="Arial" panose="020B0604020202020204" pitchFamily="34" charset="0"/>
            </a:endParaRPr>
          </a:p>
          <a:p>
            <a:pPr marL="342900" indent="-342900">
              <a:lnSpc>
                <a:spcPct val="125000"/>
              </a:lnSpc>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Polymeric:</a:t>
            </a:r>
            <a:r>
              <a:rPr lang="zh-CN" altLang="en-US" sz="2000" b="1" dirty="0">
                <a:latin typeface="Arial" panose="020B0604020202020204" pitchFamily="34" charset="0"/>
                <a:cs typeface="Arial" panose="020B0604020202020204" pitchFamily="34" charset="0"/>
              </a:rPr>
              <a:t> </a:t>
            </a:r>
            <a:r>
              <a:rPr lang="en-US" altLang="zh-CN" sz="2000" b="1" dirty="0">
                <a:latin typeface="Arial" panose="020B0604020202020204" pitchFamily="34" charset="0"/>
                <a:cs typeface="Arial" panose="020B0604020202020204" pitchFamily="34" charset="0"/>
              </a:rPr>
              <a:t>various</a:t>
            </a:r>
            <a:r>
              <a:rPr lang="zh-CN" altLang="en-US" sz="2000" b="1" dirty="0">
                <a:latin typeface="Arial" panose="020B0604020202020204" pitchFamily="34" charset="0"/>
                <a:cs typeface="Arial" panose="020B0604020202020204" pitchFamily="34" charset="0"/>
              </a:rPr>
              <a:t> </a:t>
            </a:r>
            <a:r>
              <a:rPr lang="en-US" altLang="zh-CN" sz="2000" b="1" dirty="0">
                <a:latin typeface="Arial" panose="020B0604020202020204" pitchFamily="34" charset="0"/>
                <a:cs typeface="Arial" panose="020B0604020202020204" pitchFamily="34" charset="0"/>
              </a:rPr>
              <a:t>polymers</a:t>
            </a: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C</a:t>
            </a:r>
            <a:r>
              <a:rPr lang="en" altLang="zh-CN" sz="2000" dirty="0" err="1">
                <a:latin typeface="Arial" panose="020B0604020202020204" pitchFamily="34" charset="0"/>
                <a:cs typeface="Arial" panose="020B0604020202020204" pitchFamily="34" charset="0"/>
              </a:rPr>
              <a:t>ellulose</a:t>
            </a:r>
            <a:r>
              <a:rPr lang="en" altLang="zh-CN" sz="2000" dirty="0">
                <a:latin typeface="Arial" panose="020B0604020202020204" pitchFamily="34" charset="0"/>
                <a:cs typeface="Arial" panose="020B0604020202020204" pitchFamily="34" charset="0"/>
              </a:rPr>
              <a:t> acetate</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(CA)</a:t>
            </a:r>
            <a:endParaRPr lang="en" altLang="zh-CN" sz="2000" dirty="0">
              <a:latin typeface="Arial" panose="020B0604020202020204" pitchFamily="34" charset="0"/>
              <a:cs typeface="Arial" panose="020B0604020202020204" pitchFamily="34" charset="0"/>
            </a:endParaRP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P</a:t>
            </a:r>
            <a:r>
              <a:rPr lang="en" altLang="zh-CN" sz="2000" dirty="0" err="1">
                <a:latin typeface="Arial" panose="020B0604020202020204" pitchFamily="34" charset="0"/>
                <a:cs typeface="Arial" panose="020B0604020202020204" pitchFamily="34" charset="0"/>
              </a:rPr>
              <a:t>olyvinylidene</a:t>
            </a:r>
            <a:r>
              <a:rPr lang="en" altLang="zh-CN" sz="2000" dirty="0">
                <a:latin typeface="Arial" panose="020B0604020202020204" pitchFamily="34" charset="0"/>
                <a:cs typeface="Arial" panose="020B0604020202020204" pitchFamily="34" charset="0"/>
              </a:rPr>
              <a:t> difluoride (</a:t>
            </a:r>
            <a:r>
              <a:rPr lang="en" altLang="zh-CN" sz="2000" b="1" dirty="0">
                <a:solidFill>
                  <a:schemeClr val="accent2">
                    <a:lumMod val="75000"/>
                  </a:schemeClr>
                </a:solidFill>
                <a:latin typeface="Arial" panose="020B0604020202020204" pitchFamily="34" charset="0"/>
                <a:cs typeface="Arial" panose="020B0604020202020204" pitchFamily="34" charset="0"/>
              </a:rPr>
              <a:t>PVDF</a:t>
            </a:r>
            <a:r>
              <a:rPr lang="en" altLang="zh-CN" sz="2000" dirty="0">
                <a:latin typeface="Arial" panose="020B0604020202020204" pitchFamily="34" charset="0"/>
                <a:cs typeface="Arial" panose="020B0604020202020204" pitchFamily="34" charset="0"/>
              </a:rPr>
              <a:t>)</a:t>
            </a: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P</a:t>
            </a:r>
            <a:r>
              <a:rPr lang="en" altLang="zh-CN" sz="2000" dirty="0" err="1">
                <a:latin typeface="Arial" panose="020B0604020202020204" pitchFamily="34" charset="0"/>
                <a:cs typeface="Arial" panose="020B0604020202020204" pitchFamily="34" charset="0"/>
              </a:rPr>
              <a:t>olysulfone</a:t>
            </a:r>
            <a:r>
              <a:rPr lang="en" altLang="zh-CN" sz="2000" dirty="0">
                <a:latin typeface="Arial" panose="020B0604020202020204" pitchFamily="34" charset="0"/>
                <a:cs typeface="Arial" panose="020B0604020202020204" pitchFamily="34" charset="0"/>
              </a:rPr>
              <a:t> (PS)</a:t>
            </a: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P</a:t>
            </a:r>
            <a:r>
              <a:rPr lang="en" altLang="zh-CN" sz="2000" dirty="0" err="1">
                <a:latin typeface="Arial" panose="020B0604020202020204" pitchFamily="34" charset="0"/>
                <a:cs typeface="Arial" panose="020B0604020202020204" pitchFamily="34" charset="0"/>
              </a:rPr>
              <a:t>olyethersulfone</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a:t>
            </a:r>
            <a:r>
              <a:rPr lang="en-US" altLang="zh-CN" sz="2000" b="1" dirty="0">
                <a:solidFill>
                  <a:schemeClr val="accent2">
                    <a:lumMod val="75000"/>
                  </a:schemeClr>
                </a:solidFill>
                <a:latin typeface="Arial" panose="020B0604020202020204" pitchFamily="34" charset="0"/>
                <a:cs typeface="Arial" panose="020B0604020202020204" pitchFamily="34" charset="0"/>
              </a:rPr>
              <a:t>PES</a:t>
            </a:r>
            <a:r>
              <a:rPr lang="en-US" altLang="zh-CN" sz="2000" dirty="0">
                <a:latin typeface="Arial" panose="020B0604020202020204" pitchFamily="34" charset="0"/>
                <a:cs typeface="Arial" panose="020B0604020202020204" pitchFamily="34" charset="0"/>
              </a:rPr>
              <a:t>)</a:t>
            </a:r>
            <a:endParaRPr lang="en" altLang="zh-CN" sz="2000" dirty="0">
              <a:latin typeface="Arial" panose="020B0604020202020204" pitchFamily="34" charset="0"/>
              <a:cs typeface="Arial" panose="020B0604020202020204" pitchFamily="34" charset="0"/>
            </a:endParaRPr>
          </a:p>
          <a:p>
            <a:pPr marL="800100" lvl="1" indent="-342900">
              <a:lnSpc>
                <a:spcPct val="125000"/>
              </a:lnSpc>
              <a:buFont typeface="Wingdings" pitchFamily="2" charset="2"/>
              <a:buChar char="ü"/>
            </a:pPr>
            <a:r>
              <a:rPr lang="en-US" altLang="zh-CN" sz="2000" dirty="0">
                <a:latin typeface="Arial" panose="020B0604020202020204" pitchFamily="34" charset="0"/>
                <a:cs typeface="Arial" panose="020B0604020202020204" pitchFamily="34" charset="0"/>
              </a:rPr>
              <a:t>P</a:t>
            </a:r>
            <a:r>
              <a:rPr lang="en" altLang="zh-CN" sz="2000" dirty="0" err="1">
                <a:latin typeface="Arial" panose="020B0604020202020204" pitchFamily="34" charset="0"/>
                <a:cs typeface="Arial" panose="020B0604020202020204" pitchFamily="34" charset="0"/>
              </a:rPr>
              <a:t>olytetrafluoroethylene</a:t>
            </a:r>
            <a:r>
              <a:rPr lang="zh-CN" altLang="en-US" sz="2000" dirty="0">
                <a:latin typeface="Arial" panose="020B0604020202020204" pitchFamily="34" charset="0"/>
                <a:cs typeface="Arial" panose="020B0604020202020204" pitchFamily="34" charset="0"/>
              </a:rPr>
              <a:t> </a:t>
            </a:r>
            <a:endParaRPr lang="en-US" altLang="zh-CN" sz="2000" dirty="0">
              <a:latin typeface="Arial" panose="020B0604020202020204" pitchFamily="34" charset="0"/>
              <a:cs typeface="Arial" panose="020B0604020202020204" pitchFamily="34" charset="0"/>
            </a:endParaRPr>
          </a:p>
          <a:p>
            <a:pPr lvl="1">
              <a:lnSpc>
                <a:spcPct val="125000"/>
              </a:lnSpc>
            </a:pP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(PTFE)</a:t>
            </a:r>
            <a:r>
              <a:rPr lang="en" altLang="zh-CN" sz="2000" dirty="0">
                <a:latin typeface="Arial" panose="020B0604020202020204" pitchFamily="34" charset="0"/>
                <a:cs typeface="Arial" panose="020B0604020202020204" pitchFamily="34" charset="0"/>
              </a:rPr>
              <a:t> </a:t>
            </a:r>
          </a:p>
          <a:p>
            <a:pPr lvl="1"/>
            <a:r>
              <a:rPr lang="en-US" altLang="zh-CN" sz="2000" dirty="0">
                <a:latin typeface="Arial" panose="020B0604020202020204" pitchFamily="34" charset="0"/>
                <a:cs typeface="Arial" panose="020B0604020202020204" pitchFamily="34" charset="0"/>
              </a:rPr>
              <a:t>…</a:t>
            </a:r>
          </a:p>
        </p:txBody>
      </p:sp>
      <p:grpSp>
        <p:nvGrpSpPr>
          <p:cNvPr id="7" name="Group 15">
            <a:extLst>
              <a:ext uri="{FF2B5EF4-FFF2-40B4-BE49-F238E27FC236}">
                <a16:creationId xmlns:a16="http://schemas.microsoft.com/office/drawing/2014/main" id="{9B195A96-9545-821E-D627-FE51F378B771}"/>
              </a:ext>
            </a:extLst>
          </p:cNvPr>
          <p:cNvGrpSpPr/>
          <p:nvPr/>
        </p:nvGrpSpPr>
        <p:grpSpPr>
          <a:xfrm>
            <a:off x="8972536" y="398985"/>
            <a:ext cx="3121806" cy="447110"/>
            <a:chOff x="8844309" y="358006"/>
            <a:chExt cx="3121806" cy="447110"/>
          </a:xfrm>
        </p:grpSpPr>
        <p:grpSp>
          <p:nvGrpSpPr>
            <p:cNvPr id="8" name="组合 2">
              <a:extLst>
                <a:ext uri="{FF2B5EF4-FFF2-40B4-BE49-F238E27FC236}">
                  <a16:creationId xmlns:a16="http://schemas.microsoft.com/office/drawing/2014/main" id="{2AF5AFE6-A75D-0853-66ED-A3AC63F2C35C}"/>
                </a:ext>
              </a:extLst>
            </p:cNvPr>
            <p:cNvGrpSpPr/>
            <p:nvPr/>
          </p:nvGrpSpPr>
          <p:grpSpPr>
            <a:xfrm>
              <a:off x="9715178" y="358006"/>
              <a:ext cx="2250937" cy="447110"/>
              <a:chOff x="9729466" y="157976"/>
              <a:chExt cx="2250937" cy="447110"/>
            </a:xfrm>
          </p:grpSpPr>
          <p:sp>
            <p:nvSpPr>
              <p:cNvPr id="13" name="TextBox 15">
                <a:extLst>
                  <a:ext uri="{FF2B5EF4-FFF2-40B4-BE49-F238E27FC236}">
                    <a16:creationId xmlns:a16="http://schemas.microsoft.com/office/drawing/2014/main" id="{2385275A-038E-6DE0-8EE8-885D0F0CD67F}"/>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14" name="直线连接符 9">
                <a:extLst>
                  <a:ext uri="{FF2B5EF4-FFF2-40B4-BE49-F238E27FC236}">
                    <a16:creationId xmlns:a16="http://schemas.microsoft.com/office/drawing/2014/main" id="{74758822-8A2C-FC5E-E1A3-96CE5F8636D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A9EA7533-8045-4B14-984B-961E2D20B6E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218794910"/>
      </p:ext>
    </p:extLst>
  </p:cSld>
  <p:clrMapOvr>
    <a:masterClrMapping/>
  </p:clrMapOvr>
  <p:transition advTm="7729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5" name="标题 2">
            <a:extLst>
              <a:ext uri="{FF2B5EF4-FFF2-40B4-BE49-F238E27FC236}">
                <a16:creationId xmlns:a16="http://schemas.microsoft.com/office/drawing/2014/main" id="{0A4F2AB1-B288-5D0B-3967-8C679DFE539D}"/>
              </a:ext>
            </a:extLst>
          </p:cNvPr>
          <p:cNvSpPr>
            <a:spLocks noGrp="1"/>
          </p:cNvSpPr>
          <p:nvPr>
            <p:ph type="title"/>
          </p:nvPr>
        </p:nvSpPr>
        <p:spPr>
          <a:xfrm>
            <a:off x="411480" y="377582"/>
            <a:ext cx="8095305"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Membrane</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materials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and</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module</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id="{4148978E-5AEF-CF4E-211C-D5D08C5C848B}"/>
              </a:ext>
            </a:extLst>
          </p:cNvPr>
          <p:cNvSpPr txBox="1"/>
          <p:nvPr/>
        </p:nvSpPr>
        <p:spPr>
          <a:xfrm>
            <a:off x="749625" y="1258849"/>
            <a:ext cx="3608756" cy="404663"/>
          </a:xfrm>
          <a:prstGeom prst="rect">
            <a:avLst/>
          </a:prstGeom>
          <a:solidFill>
            <a:schemeClr val="accent2">
              <a:lumMod val="75000"/>
            </a:schemeClr>
          </a:solidFill>
        </p:spPr>
        <p:txBody>
          <a:bodyPr wrap="square">
            <a:spAutoFit/>
          </a:bodyPr>
          <a:lstStyle>
            <a:defPPr>
              <a:defRPr lang="zh-CN"/>
            </a:defPPr>
            <a:lvl1pPr marL="457200" indent="-457200">
              <a:lnSpc>
                <a:spcPct val="110000"/>
              </a:lnSpc>
              <a:buClr>
                <a:schemeClr val="accent1">
                  <a:lumMod val="50000"/>
                </a:schemeClr>
              </a:buClr>
              <a:buSzPct val="90000"/>
              <a:buFont typeface="Wingdings" panose="05000000000000000000" pitchFamily="2" charset="2"/>
              <a:buChar char="l"/>
              <a:defRPr sz="2400" b="1">
                <a:cs typeface="Times New Roman" panose="02020603050405020304" pitchFamily="18" charset="0"/>
              </a:defRPr>
            </a:lvl1pPr>
            <a:lvl2pPr marL="538163" lvl="1" indent="-177800">
              <a:lnSpc>
                <a:spcPct val="110000"/>
              </a:lnSpc>
              <a:buFont typeface="Arial" panose="020B0604020202020204" pitchFamily="34" charset="0"/>
              <a:buChar char="•"/>
              <a:defRPr sz="2200">
                <a:cs typeface="Times New Roman" panose="02020603050405020304" pitchFamily="18" charset="0"/>
              </a:defRPr>
            </a:lvl2pPr>
          </a:lstStyle>
          <a:p>
            <a:pPr marL="0" indent="0" algn="ctr">
              <a:buClr>
                <a:schemeClr val="accent2">
                  <a:lumMod val="75000"/>
                </a:schemeClr>
              </a:buClr>
            </a:pPr>
            <a:r>
              <a:rPr lang="en-US" altLang="zh-CN" sz="2000" dirty="0">
                <a:solidFill>
                  <a:schemeClr val="bg1"/>
                </a:solidFill>
                <a:latin typeface="Arial" panose="020B0604020202020204" pitchFamily="34" charset="0"/>
                <a:cs typeface="Arial" panose="020B0604020202020204" pitchFamily="34" charset="0"/>
              </a:rPr>
              <a:t>Membrane modules</a:t>
            </a:r>
          </a:p>
        </p:txBody>
      </p:sp>
      <p:sp>
        <p:nvSpPr>
          <p:cNvPr id="24" name="矩形 23">
            <a:extLst>
              <a:ext uri="{FF2B5EF4-FFF2-40B4-BE49-F238E27FC236}">
                <a16:creationId xmlns:a16="http://schemas.microsoft.com/office/drawing/2014/main" id="{218756A3-68D7-BCD4-6138-7580166AA712}"/>
              </a:ext>
            </a:extLst>
          </p:cNvPr>
          <p:cNvSpPr/>
          <p:nvPr/>
        </p:nvSpPr>
        <p:spPr>
          <a:xfrm>
            <a:off x="411480" y="5766761"/>
            <a:ext cx="2612011"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Hollow fiber</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(HF)</a:t>
            </a:r>
            <a:endParaRPr lang="zh-CN" altLang="en-US" sz="1600" dirty="0">
              <a:latin typeface="Arial" panose="020B0604020202020204" pitchFamily="34" charset="0"/>
              <a:cs typeface="Arial" panose="020B0604020202020204" pitchFamily="34" charset="0"/>
            </a:endParaRPr>
          </a:p>
        </p:txBody>
      </p:sp>
      <p:sp>
        <p:nvSpPr>
          <p:cNvPr id="25" name="矩形 24">
            <a:extLst>
              <a:ext uri="{FF2B5EF4-FFF2-40B4-BE49-F238E27FC236}">
                <a16:creationId xmlns:a16="http://schemas.microsoft.com/office/drawing/2014/main" id="{6F9D4189-40C4-A945-EF29-31DEA3EC6466}"/>
              </a:ext>
            </a:extLst>
          </p:cNvPr>
          <p:cNvSpPr/>
          <p:nvPr/>
        </p:nvSpPr>
        <p:spPr>
          <a:xfrm>
            <a:off x="2647180" y="3929436"/>
            <a:ext cx="1711201"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Flat sheet</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(FS)</a:t>
            </a:r>
            <a:endParaRPr lang="zh-CN" altLang="en-US" sz="1600" dirty="0">
              <a:latin typeface="Arial" panose="020B0604020202020204" pitchFamily="34" charset="0"/>
              <a:cs typeface="Arial" panose="020B0604020202020204" pitchFamily="34" charset="0"/>
            </a:endParaRPr>
          </a:p>
        </p:txBody>
      </p:sp>
      <p:sp>
        <p:nvSpPr>
          <p:cNvPr id="26" name="文本框 25">
            <a:extLst>
              <a:ext uri="{FF2B5EF4-FFF2-40B4-BE49-F238E27FC236}">
                <a16:creationId xmlns:a16="http://schemas.microsoft.com/office/drawing/2014/main" id="{8544FB8D-95DC-E8FA-3330-1C10A957E6BB}"/>
              </a:ext>
            </a:extLst>
          </p:cNvPr>
          <p:cNvSpPr txBox="1"/>
          <p:nvPr/>
        </p:nvSpPr>
        <p:spPr>
          <a:xfrm>
            <a:off x="5255348" y="1258849"/>
            <a:ext cx="3977552" cy="404663"/>
          </a:xfrm>
          <a:prstGeom prst="rect">
            <a:avLst/>
          </a:prstGeom>
          <a:solidFill>
            <a:schemeClr val="accent2">
              <a:lumMod val="75000"/>
            </a:schemeClr>
          </a:solidFill>
        </p:spPr>
        <p:txBody>
          <a:bodyPr wrap="square">
            <a:spAutoFit/>
          </a:bodyPr>
          <a:lstStyle>
            <a:defPPr>
              <a:defRPr lang="zh-CN"/>
            </a:defPPr>
            <a:lvl1pPr marL="457200" indent="-457200">
              <a:lnSpc>
                <a:spcPct val="110000"/>
              </a:lnSpc>
              <a:buClr>
                <a:schemeClr val="accent1">
                  <a:lumMod val="50000"/>
                </a:schemeClr>
              </a:buClr>
              <a:buSzPct val="90000"/>
              <a:buFont typeface="Wingdings" panose="05000000000000000000" pitchFamily="2" charset="2"/>
              <a:buChar char="l"/>
              <a:defRPr sz="2400" b="1">
                <a:cs typeface="Times New Roman" panose="02020603050405020304" pitchFamily="18" charset="0"/>
              </a:defRPr>
            </a:lvl1pPr>
            <a:lvl2pPr marL="538163" lvl="1" indent="-177800">
              <a:lnSpc>
                <a:spcPct val="110000"/>
              </a:lnSpc>
              <a:buFont typeface="Arial" panose="020B0604020202020204" pitchFamily="34" charset="0"/>
              <a:buChar char="•"/>
              <a:defRPr sz="2200">
                <a:cs typeface="Times New Roman" panose="02020603050405020304" pitchFamily="18" charset="0"/>
              </a:defRPr>
            </a:lvl2pPr>
          </a:lstStyle>
          <a:p>
            <a:pPr marL="0" indent="0" algn="ctr">
              <a:buClr>
                <a:schemeClr val="accent2">
                  <a:lumMod val="75000"/>
                </a:schemeClr>
              </a:buClr>
            </a:pPr>
            <a:r>
              <a:rPr lang="en-US" altLang="zh-CN" sz="2000" dirty="0">
                <a:solidFill>
                  <a:schemeClr val="bg1"/>
                </a:solidFill>
                <a:latin typeface="Arial" panose="020B0604020202020204" pitchFamily="34" charset="0"/>
                <a:cs typeface="Arial" panose="020B0604020202020204" pitchFamily="34" charset="0"/>
              </a:rPr>
              <a:t>Membrane materials </a:t>
            </a:r>
          </a:p>
        </p:txBody>
      </p:sp>
      <p:sp>
        <p:nvSpPr>
          <p:cNvPr id="27" name="文本框 26">
            <a:extLst>
              <a:ext uri="{FF2B5EF4-FFF2-40B4-BE49-F238E27FC236}">
                <a16:creationId xmlns:a16="http://schemas.microsoft.com/office/drawing/2014/main" id="{71D096FD-A08D-532F-EED4-6EB997FB840A}"/>
              </a:ext>
            </a:extLst>
          </p:cNvPr>
          <p:cNvSpPr txBox="1"/>
          <p:nvPr/>
        </p:nvSpPr>
        <p:spPr>
          <a:xfrm>
            <a:off x="5255348" y="4265737"/>
            <a:ext cx="5028922" cy="1169551"/>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Most commonly used:</a:t>
            </a:r>
          </a:p>
          <a:p>
            <a:pPr>
              <a:lnSpc>
                <a:spcPct val="125000"/>
              </a:lnSpc>
            </a:pPr>
            <a:r>
              <a:rPr lang="en-US" altLang="zh-CN" sz="2000" dirty="0">
                <a:latin typeface="Arial" panose="020B0604020202020204" pitchFamily="34" charset="0"/>
                <a:cs typeface="Arial" panose="020B0604020202020204" pitchFamily="34" charset="0"/>
              </a:rPr>
              <a:t>      polyvinylidene fluoride (PVDF) </a:t>
            </a:r>
          </a:p>
          <a:p>
            <a:pPr lvl="1"/>
            <a:r>
              <a:rPr lang="en-US" altLang="zh-CN" sz="2000" dirty="0">
                <a:latin typeface="Arial" panose="020B0604020202020204" pitchFamily="34" charset="0"/>
                <a:cs typeface="Arial" panose="020B0604020202020204" pitchFamily="34" charset="0"/>
              </a:rPr>
              <a:t>p</a:t>
            </a:r>
            <a:r>
              <a:rPr lang="en" altLang="zh-CN" sz="2000" dirty="0" err="1">
                <a:latin typeface="Arial" panose="020B0604020202020204" pitchFamily="34" charset="0"/>
                <a:cs typeface="Arial" panose="020B0604020202020204" pitchFamily="34" charset="0"/>
              </a:rPr>
              <a:t>olyethylsulphone</a:t>
            </a:r>
            <a:r>
              <a:rPr lang="zh-CN" altLang="en-US" sz="2000" dirty="0">
                <a:latin typeface="Arial" panose="020B0604020202020204" pitchFamily="34" charset="0"/>
                <a:cs typeface="Arial" panose="020B0604020202020204" pitchFamily="34" charset="0"/>
              </a:rPr>
              <a:t> </a:t>
            </a:r>
            <a:r>
              <a:rPr lang="en" altLang="zh-CN" sz="2000" dirty="0">
                <a:latin typeface="Arial" panose="020B0604020202020204" pitchFamily="34" charset="0"/>
                <a:cs typeface="Arial" panose="020B0604020202020204" pitchFamily="34" charset="0"/>
              </a:rPr>
              <a:t>(PES) </a:t>
            </a:r>
            <a:endParaRPr lang="en-US" altLang="zh-CN" sz="2000" dirty="0">
              <a:latin typeface="Arial" panose="020B0604020202020204" pitchFamily="34" charset="0"/>
              <a:cs typeface="Arial" panose="020B0604020202020204" pitchFamily="34" charset="0"/>
            </a:endParaRPr>
          </a:p>
        </p:txBody>
      </p:sp>
      <p:sp>
        <p:nvSpPr>
          <p:cNvPr id="28" name="文本框 27">
            <a:extLst>
              <a:ext uri="{FF2B5EF4-FFF2-40B4-BE49-F238E27FC236}">
                <a16:creationId xmlns:a16="http://schemas.microsoft.com/office/drawing/2014/main" id="{EA9D447E-F1B9-4D66-3ADB-EC8E9F0CC94D}"/>
              </a:ext>
            </a:extLst>
          </p:cNvPr>
          <p:cNvSpPr txBox="1"/>
          <p:nvPr/>
        </p:nvSpPr>
        <p:spPr>
          <a:xfrm>
            <a:off x="5255348" y="1759518"/>
            <a:ext cx="5035795" cy="2439770"/>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Either polymeric or ceramic</a:t>
            </a:r>
          </a:p>
          <a:p>
            <a:pPr marL="342900" indent="-342900">
              <a:lnSpc>
                <a:spcPct val="125000"/>
              </a:lnSpc>
              <a:spcBef>
                <a:spcPts val="6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Ideal properties:</a:t>
            </a:r>
          </a:p>
          <a:p>
            <a:pPr marL="800100" lvl="1" indent="-342900">
              <a:lnSpc>
                <a:spcPct val="125000"/>
              </a:lnSpc>
              <a:buFont typeface="Wingdings" panose="05000000000000000000" pitchFamily="2" charset="2"/>
              <a:buChar char="ü"/>
            </a:pPr>
            <a:r>
              <a:rPr lang="en-US" altLang="zh-CN" sz="2000" dirty="0">
                <a:latin typeface="Arial" panose="020B0604020202020204" pitchFamily="34" charset="0"/>
                <a:cs typeface="Arial" panose="020B0604020202020204" pitchFamily="34" charset="0"/>
              </a:rPr>
              <a:t>Good mechanical strength</a:t>
            </a:r>
          </a:p>
          <a:p>
            <a:pPr marL="800100" lvl="1" indent="-342900">
              <a:lnSpc>
                <a:spcPct val="125000"/>
              </a:lnSpc>
              <a:buFont typeface="Wingdings" panose="05000000000000000000" pitchFamily="2" charset="2"/>
              <a:buChar char="ü"/>
            </a:pPr>
            <a:r>
              <a:rPr lang="en-US" altLang="zh-CN" sz="2000" dirty="0">
                <a:latin typeface="Arial" panose="020B0604020202020204" pitchFamily="34" charset="0"/>
                <a:cs typeface="Arial" panose="020B0604020202020204" pitchFamily="34" charset="0"/>
              </a:rPr>
              <a:t>High</a:t>
            </a:r>
            <a:r>
              <a:rPr lang="zh-CN" altLang="en-US" sz="2000" dirty="0">
                <a:latin typeface="Arial" panose="020B0604020202020204" pitchFamily="34" charset="0"/>
                <a:cs typeface="Arial" panose="020B0604020202020204" pitchFamily="34" charset="0"/>
              </a:rPr>
              <a:t> </a:t>
            </a:r>
            <a:r>
              <a:rPr lang="en-US" altLang="zh-CN" sz="2000" dirty="0">
                <a:latin typeface="Arial" panose="020B0604020202020204" pitchFamily="34" charset="0"/>
                <a:cs typeface="Arial" panose="020B0604020202020204" pitchFamily="34" charset="0"/>
              </a:rPr>
              <a:t>porosity </a:t>
            </a:r>
          </a:p>
          <a:p>
            <a:pPr marL="800100" lvl="1" indent="-342900">
              <a:lnSpc>
                <a:spcPct val="125000"/>
              </a:lnSpc>
              <a:buFont typeface="Wingdings" panose="05000000000000000000" pitchFamily="2" charset="2"/>
              <a:buChar char="ü"/>
            </a:pPr>
            <a:r>
              <a:rPr lang="en-US" altLang="zh-CN" sz="2000" dirty="0">
                <a:latin typeface="Arial" panose="020B0604020202020204" pitchFamily="34" charset="0"/>
                <a:cs typeface="Arial" panose="020B0604020202020204" pitchFamily="34" charset="0"/>
              </a:rPr>
              <a:t>Chemical stability</a:t>
            </a:r>
          </a:p>
          <a:p>
            <a:pPr marL="800100" lvl="1" indent="-342900">
              <a:lnSpc>
                <a:spcPct val="125000"/>
              </a:lnSpc>
              <a:buFont typeface="Wingdings" panose="05000000000000000000" pitchFamily="2" charset="2"/>
              <a:buChar char="ü"/>
            </a:pPr>
            <a:r>
              <a:rPr lang="en-US" altLang="zh-CN" sz="2000" dirty="0">
                <a:latin typeface="Arial" panose="020B0604020202020204" pitchFamily="34" charset="0"/>
                <a:cs typeface="Arial" panose="020B0604020202020204" pitchFamily="34" charset="0"/>
              </a:rPr>
              <a:t>Anti-fouling</a:t>
            </a:r>
          </a:p>
        </p:txBody>
      </p:sp>
      <p:pic>
        <p:nvPicPr>
          <p:cNvPr id="29" name="图片 28">
            <a:extLst>
              <a:ext uri="{FF2B5EF4-FFF2-40B4-BE49-F238E27FC236}">
                <a16:creationId xmlns:a16="http://schemas.microsoft.com/office/drawing/2014/main" id="{A8D907BA-EA96-E5CD-1D91-DBB16F09EF3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81" t="14098" r="8439" b="10110"/>
          <a:stretch/>
        </p:blipFill>
        <p:spPr>
          <a:xfrm rot="5400000">
            <a:off x="2516714" y="2081115"/>
            <a:ext cx="2070478" cy="1612855"/>
          </a:xfrm>
          <a:prstGeom prst="rect">
            <a:avLst/>
          </a:prstGeom>
          <a:ln>
            <a:noFill/>
          </a:ln>
          <a:effectLst>
            <a:outerShdw blurRad="292100" dist="139700" dir="2700000" algn="tl" rotWithShape="0">
              <a:srgbClr val="333333">
                <a:alpha val="65000"/>
              </a:srgbClr>
            </a:outerShdw>
          </a:effectLst>
        </p:spPr>
      </p:pic>
      <p:pic>
        <p:nvPicPr>
          <p:cNvPr id="30" name="图片 29">
            <a:extLst>
              <a:ext uri="{FF2B5EF4-FFF2-40B4-BE49-F238E27FC236}">
                <a16:creationId xmlns:a16="http://schemas.microsoft.com/office/drawing/2014/main" id="{29B96CEC-DDD9-DF93-B3D7-1C9C5655F4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410" r="7532"/>
          <a:stretch/>
        </p:blipFill>
        <p:spPr>
          <a:xfrm>
            <a:off x="2737618" y="4274644"/>
            <a:ext cx="1620763" cy="1492117"/>
          </a:xfrm>
          <a:prstGeom prst="rect">
            <a:avLst/>
          </a:prstGeom>
          <a:ln>
            <a:noFill/>
          </a:ln>
          <a:effectLst>
            <a:outerShdw blurRad="292100" dist="139700" dir="2700000" algn="tl" rotWithShape="0">
              <a:srgbClr val="333333">
                <a:alpha val="65000"/>
              </a:srgbClr>
            </a:outerShdw>
          </a:effectLst>
        </p:spPr>
      </p:pic>
      <p:pic>
        <p:nvPicPr>
          <p:cNvPr id="31" name="Picture 9" descr="旋转 DSC00508">
            <a:extLst>
              <a:ext uri="{FF2B5EF4-FFF2-40B4-BE49-F238E27FC236}">
                <a16:creationId xmlns:a16="http://schemas.microsoft.com/office/drawing/2014/main" id="{3FF9AE50-29D6-CBE1-CC3D-F17148BB7B9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l="19629" t="12593" r="24384"/>
          <a:stretch>
            <a:fillRect/>
          </a:stretch>
        </p:blipFill>
        <p:spPr bwMode="auto">
          <a:xfrm>
            <a:off x="787791" y="1852302"/>
            <a:ext cx="1880758" cy="39144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2" name="矩形 31">
            <a:extLst>
              <a:ext uri="{FF2B5EF4-FFF2-40B4-BE49-F238E27FC236}">
                <a16:creationId xmlns:a16="http://schemas.microsoft.com/office/drawing/2014/main" id="{17F9BCC7-FCE8-C830-939C-EB91025E2302}"/>
              </a:ext>
            </a:extLst>
          </p:cNvPr>
          <p:cNvSpPr/>
          <p:nvPr/>
        </p:nvSpPr>
        <p:spPr>
          <a:xfrm>
            <a:off x="2699838" y="5766761"/>
            <a:ext cx="1620763" cy="338554"/>
          </a:xfrm>
          <a:prstGeom prst="rect">
            <a:avLst/>
          </a:prstGeom>
          <a:noFill/>
        </p:spPr>
        <p:txBody>
          <a:bodyPr wrap="square">
            <a:spAutoFit/>
          </a:bodyPr>
          <a:lstStyle/>
          <a:p>
            <a:pPr algn="ctr"/>
            <a:r>
              <a:rPr lang="en-US" altLang="zh-CN" sz="1600" dirty="0">
                <a:latin typeface="Arial" panose="020B0604020202020204" pitchFamily="34" charset="0"/>
                <a:cs typeface="Arial" panose="020B0604020202020204" pitchFamily="34" charset="0"/>
              </a:rPr>
              <a:t>Multi-tube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(MT)</a:t>
            </a:r>
            <a:endParaRPr lang="zh-CN" altLang="en-US" sz="1600" dirty="0">
              <a:latin typeface="Arial" panose="020B0604020202020204" pitchFamily="34" charset="0"/>
              <a:cs typeface="Arial" panose="020B0604020202020204" pitchFamily="34" charset="0"/>
            </a:endParaRPr>
          </a:p>
        </p:txBody>
      </p:sp>
      <p:grpSp>
        <p:nvGrpSpPr>
          <p:cNvPr id="7" name="Group 15">
            <a:extLst>
              <a:ext uri="{FF2B5EF4-FFF2-40B4-BE49-F238E27FC236}">
                <a16:creationId xmlns:a16="http://schemas.microsoft.com/office/drawing/2014/main" id="{2E46B6E1-BAD2-41A8-BE55-AE44BB435D90}"/>
              </a:ext>
            </a:extLst>
          </p:cNvPr>
          <p:cNvGrpSpPr/>
          <p:nvPr/>
        </p:nvGrpSpPr>
        <p:grpSpPr>
          <a:xfrm>
            <a:off x="8972536" y="398985"/>
            <a:ext cx="3121806" cy="447110"/>
            <a:chOff x="8844309" y="358006"/>
            <a:chExt cx="3121806" cy="447110"/>
          </a:xfrm>
        </p:grpSpPr>
        <p:grpSp>
          <p:nvGrpSpPr>
            <p:cNvPr id="8" name="组合 2">
              <a:extLst>
                <a:ext uri="{FF2B5EF4-FFF2-40B4-BE49-F238E27FC236}">
                  <a16:creationId xmlns:a16="http://schemas.microsoft.com/office/drawing/2014/main" id="{2BB7CF1B-F6D2-E81D-1296-C5945FAE6D45}"/>
                </a:ext>
              </a:extLst>
            </p:cNvPr>
            <p:cNvGrpSpPr/>
            <p:nvPr/>
          </p:nvGrpSpPr>
          <p:grpSpPr>
            <a:xfrm>
              <a:off x="9715178" y="358006"/>
              <a:ext cx="2250937" cy="447110"/>
              <a:chOff x="9729466" y="157976"/>
              <a:chExt cx="2250937" cy="447110"/>
            </a:xfrm>
          </p:grpSpPr>
          <p:sp>
            <p:nvSpPr>
              <p:cNvPr id="13" name="TextBox 15">
                <a:extLst>
                  <a:ext uri="{FF2B5EF4-FFF2-40B4-BE49-F238E27FC236}">
                    <a16:creationId xmlns:a16="http://schemas.microsoft.com/office/drawing/2014/main" id="{FC4472FE-EC99-8CE2-3FDF-B4F332DB1D80}"/>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14" name="直线连接符 9">
                <a:extLst>
                  <a:ext uri="{FF2B5EF4-FFF2-40B4-BE49-F238E27FC236}">
                    <a16:creationId xmlns:a16="http://schemas.microsoft.com/office/drawing/2014/main" id="{E585FABA-6781-A768-AE36-0FCBD0F6C21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903FB154-5D5B-ECEF-81F0-AA96C4166A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980423296"/>
      </p:ext>
    </p:extLst>
  </p:cSld>
  <p:clrMapOvr>
    <a:masterClrMapping/>
  </p:clrMapOvr>
  <p:transition advTm="6844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xEl>
                                              <p:pRg st="1" end="1"/>
                                            </p:txEl>
                                          </p:spTgt>
                                        </p:tgtEl>
                                        <p:attrNameLst>
                                          <p:attrName>style.visibility</p:attrName>
                                        </p:attrNameLst>
                                      </p:cBhvr>
                                      <p:to>
                                        <p:strVal val="visible"/>
                                      </p:to>
                                    </p:set>
                                    <p:animEffect transition="in" filter="fade">
                                      <p:cBhvr>
                                        <p:cTn id="7" dur="500"/>
                                        <p:tgtEl>
                                          <p:spTgt spid="2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
                                            <p:txEl>
                                              <p:pRg st="2" end="2"/>
                                            </p:txEl>
                                          </p:spTgt>
                                        </p:tgtEl>
                                        <p:attrNameLst>
                                          <p:attrName>style.visibility</p:attrName>
                                        </p:attrNameLst>
                                      </p:cBhvr>
                                      <p:to>
                                        <p:strVal val="visible"/>
                                      </p:to>
                                    </p:set>
                                    <p:animEffect transition="in" filter="fade">
                                      <p:cBhvr>
                                        <p:cTn id="10" dur="500"/>
                                        <p:tgtEl>
                                          <p:spTgt spid="28">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xEl>
                                              <p:pRg st="3" end="3"/>
                                            </p:txEl>
                                          </p:spTgt>
                                        </p:tgtEl>
                                        <p:attrNameLst>
                                          <p:attrName>style.visibility</p:attrName>
                                        </p:attrNameLst>
                                      </p:cBhvr>
                                      <p:to>
                                        <p:strVal val="visible"/>
                                      </p:to>
                                    </p:set>
                                    <p:animEffect transition="in" filter="fade">
                                      <p:cBhvr>
                                        <p:cTn id="13" dur="500"/>
                                        <p:tgtEl>
                                          <p:spTgt spid="28">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xEl>
                                              <p:pRg st="4" end="4"/>
                                            </p:txEl>
                                          </p:spTgt>
                                        </p:tgtEl>
                                        <p:attrNameLst>
                                          <p:attrName>style.visibility</p:attrName>
                                        </p:attrNameLst>
                                      </p:cBhvr>
                                      <p:to>
                                        <p:strVal val="visible"/>
                                      </p:to>
                                    </p:set>
                                    <p:animEffect transition="in" filter="fade">
                                      <p:cBhvr>
                                        <p:cTn id="16" dur="500"/>
                                        <p:tgtEl>
                                          <p:spTgt spid="28">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xEl>
                                              <p:pRg st="5" end="5"/>
                                            </p:txEl>
                                          </p:spTgt>
                                        </p:tgtEl>
                                        <p:attrNameLst>
                                          <p:attrName>style.visibility</p:attrName>
                                        </p:attrNameLst>
                                      </p:cBhvr>
                                      <p:to>
                                        <p:strVal val="visible"/>
                                      </p:to>
                                    </p:set>
                                    <p:animEffect transition="in" filter="fade">
                                      <p:cBhvr>
                                        <p:cTn id="19" dur="500"/>
                                        <p:tgtEl>
                                          <p:spTgt spid="28">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7">
                                            <p:txEl>
                                              <p:pRg st="0" end="0"/>
                                            </p:txEl>
                                          </p:spTgt>
                                        </p:tgtEl>
                                        <p:attrNameLst>
                                          <p:attrName>style.visibility</p:attrName>
                                        </p:attrNameLst>
                                      </p:cBhvr>
                                      <p:to>
                                        <p:strVal val="visible"/>
                                      </p:to>
                                    </p:set>
                                    <p:animEffect transition="in" filter="fade">
                                      <p:cBhvr>
                                        <p:cTn id="24" dur="500"/>
                                        <p:tgtEl>
                                          <p:spTgt spid="27">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xEl>
                                              <p:pRg st="1" end="1"/>
                                            </p:txEl>
                                          </p:spTgt>
                                        </p:tgtEl>
                                        <p:attrNameLst>
                                          <p:attrName>style.visibility</p:attrName>
                                        </p:attrNameLst>
                                      </p:cBhvr>
                                      <p:to>
                                        <p:strVal val="visible"/>
                                      </p:to>
                                    </p:set>
                                    <p:animEffect transition="in" filter="fade">
                                      <p:cBhvr>
                                        <p:cTn id="27" dur="500"/>
                                        <p:tgtEl>
                                          <p:spTgt spid="27">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7">
                                            <p:txEl>
                                              <p:pRg st="2" end="2"/>
                                            </p:txEl>
                                          </p:spTgt>
                                        </p:tgtEl>
                                        <p:attrNameLst>
                                          <p:attrName>style.visibility</p:attrName>
                                        </p:attrNameLst>
                                      </p:cBhvr>
                                      <p:to>
                                        <p:strVal val="visible"/>
                                      </p:to>
                                    </p:set>
                                    <p:animEffect transition="in" filter="fade">
                                      <p:cBhvr>
                                        <p:cTn id="30" dur="500"/>
                                        <p:tgtEl>
                                          <p:spTgt spid="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8|9.1|13.1|39.7|38.7"/>
</p:tagLst>
</file>

<file path=ppt/tags/tag10.xml><?xml version="1.0" encoding="utf-8"?>
<p:tagLst xmlns:a="http://schemas.openxmlformats.org/drawingml/2006/main" xmlns:r="http://schemas.openxmlformats.org/officeDocument/2006/relationships" xmlns:p="http://schemas.openxmlformats.org/presentationml/2006/main">
  <p:tag name="TIMING" val="|19|17.3|17.9|5.7"/>
</p:tagLst>
</file>

<file path=ppt/tags/tag11.xml><?xml version="1.0" encoding="utf-8"?>
<p:tagLst xmlns:a="http://schemas.openxmlformats.org/drawingml/2006/main" xmlns:r="http://schemas.openxmlformats.org/officeDocument/2006/relationships" xmlns:p="http://schemas.openxmlformats.org/presentationml/2006/main">
  <p:tag name="TIMING" val="|20.9|4.6|16.6|9.4|22.7"/>
</p:tagLst>
</file>

<file path=ppt/tags/tag2.xml><?xml version="1.0" encoding="utf-8"?>
<p:tagLst xmlns:a="http://schemas.openxmlformats.org/drawingml/2006/main" xmlns:r="http://schemas.openxmlformats.org/officeDocument/2006/relationships" xmlns:p="http://schemas.openxmlformats.org/presentationml/2006/main">
  <p:tag name="TIMING" val="|17.7|16.7|10.5|9.7|13.1|31.5"/>
</p:tagLst>
</file>

<file path=ppt/tags/tag3.xml><?xml version="1.0" encoding="utf-8"?>
<p:tagLst xmlns:a="http://schemas.openxmlformats.org/drawingml/2006/main" xmlns:r="http://schemas.openxmlformats.org/officeDocument/2006/relationships" xmlns:p="http://schemas.openxmlformats.org/presentationml/2006/main">
  <p:tag name="TIMING" val="|15.8|7.5|14.1|17.3|29.4|60.1"/>
</p:tagLst>
</file>

<file path=ppt/tags/tag4.xml><?xml version="1.0" encoding="utf-8"?>
<p:tagLst xmlns:a="http://schemas.openxmlformats.org/drawingml/2006/main" xmlns:r="http://schemas.openxmlformats.org/officeDocument/2006/relationships" xmlns:p="http://schemas.openxmlformats.org/presentationml/2006/main">
  <p:tag name="TIMING" val="|9.3|1.9|1.5|2.5"/>
</p:tagLst>
</file>

<file path=ppt/tags/tag5.xml><?xml version="1.0" encoding="utf-8"?>
<p:tagLst xmlns:a="http://schemas.openxmlformats.org/drawingml/2006/main" xmlns:r="http://schemas.openxmlformats.org/officeDocument/2006/relationships" xmlns:p="http://schemas.openxmlformats.org/presentationml/2006/main">
  <p:tag name="TIMING" val="|31|25.4"/>
</p:tagLst>
</file>

<file path=ppt/tags/tag6.xml><?xml version="1.0" encoding="utf-8"?>
<p:tagLst xmlns:a="http://schemas.openxmlformats.org/drawingml/2006/main" xmlns:r="http://schemas.openxmlformats.org/officeDocument/2006/relationships" xmlns:p="http://schemas.openxmlformats.org/presentationml/2006/main">
  <p:tag name="TIMING" val="|7.3|47.9"/>
</p:tagLst>
</file>

<file path=ppt/tags/tag7.xml><?xml version="1.0" encoding="utf-8"?>
<p:tagLst xmlns:a="http://schemas.openxmlformats.org/drawingml/2006/main" xmlns:r="http://schemas.openxmlformats.org/officeDocument/2006/relationships" xmlns:p="http://schemas.openxmlformats.org/presentationml/2006/main">
  <p:tag name="TIMING" val="|35.9|51.1|21.4|21.9"/>
</p:tagLst>
</file>

<file path=ppt/tags/tag8.xml><?xml version="1.0" encoding="utf-8"?>
<p:tagLst xmlns:a="http://schemas.openxmlformats.org/drawingml/2006/main" xmlns:r="http://schemas.openxmlformats.org/officeDocument/2006/relationships" xmlns:p="http://schemas.openxmlformats.org/presentationml/2006/main">
  <p:tag name="TIMING" val="|13|15.6|36.3"/>
</p:tagLst>
</file>

<file path=ppt/tags/tag9.xml><?xml version="1.0" encoding="utf-8"?>
<p:tagLst xmlns:a="http://schemas.openxmlformats.org/drawingml/2006/main" xmlns:r="http://schemas.openxmlformats.org/officeDocument/2006/relationships" xmlns:p="http://schemas.openxmlformats.org/presentationml/2006/main">
  <p:tag name="TIMING" val="|17|8.1|21.3|11|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2923</TotalTime>
  <Words>3300</Words>
  <Application>Microsoft Office PowerPoint</Application>
  <PresentationFormat>Widescreen</PresentationFormat>
  <Paragraphs>304</Paragraphs>
  <Slides>17</Slides>
  <Notes>17</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17</vt:i4>
      </vt:variant>
    </vt:vector>
  </HeadingPairs>
  <TitlesOfParts>
    <vt:vector size="32" baseType="lpstr">
      <vt:lpstr>等线</vt:lpstr>
      <vt:lpstr>等线</vt:lpstr>
      <vt:lpstr>等线 Light</vt:lpstr>
      <vt:lpstr>微软雅黑</vt:lpstr>
      <vt:lpstr>黑体</vt:lpstr>
      <vt:lpstr>Arial</vt:lpstr>
      <vt:lpstr>Arial Narrow</vt:lpstr>
      <vt:lpstr>Calibri</vt:lpstr>
      <vt:lpstr>Calibri Light</vt:lpstr>
      <vt:lpstr>Roboto Slab</vt:lpstr>
      <vt:lpstr>Times New Roman</vt:lpstr>
      <vt:lpstr>TimesNewRomanPSMT</vt:lpstr>
      <vt:lpstr>Wingdings</vt:lpstr>
      <vt:lpstr>Office 主题​​</vt:lpstr>
      <vt:lpstr>1_Office Theme</vt:lpstr>
      <vt:lpstr>PowerPoint Presentation</vt:lpstr>
      <vt:lpstr>Contents</vt:lpstr>
      <vt:lpstr>Contents</vt:lpstr>
      <vt:lpstr>Membrane bioreactor (MBR) history</vt:lpstr>
      <vt:lpstr>Membrane bioreactor features</vt:lpstr>
      <vt:lpstr>Membrane bioreactor configuration</vt:lpstr>
      <vt:lpstr>Membrane bioreactor configuration</vt:lpstr>
      <vt:lpstr>Membrane materials and module</vt:lpstr>
      <vt:lpstr>Membrane materials and module</vt:lpstr>
      <vt:lpstr>Contents</vt:lpstr>
      <vt:lpstr>Commercial module makers</vt:lpstr>
      <vt:lpstr>Suez ZeeWeed® HF membrane</vt:lpstr>
      <vt:lpstr>Koch PURON® pulsion MBR system</vt:lpstr>
      <vt:lpstr>KUBOTA Submerged Membrane Unit®</vt:lpstr>
      <vt:lpstr>Toray MEMBRAY® product</vt:lpstr>
      <vt:lpstr>Tubular Module: Pentair X-Flow</vt:lpstr>
      <vt:lpstr>Commercial membrane module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Yufang Li</dc:creator>
  <cp:lastModifiedBy>Damir Brdanovic</cp:lastModifiedBy>
  <cp:revision>158</cp:revision>
  <dcterms:created xsi:type="dcterms:W3CDTF">2023-07-31T07:03:35Z</dcterms:created>
  <dcterms:modified xsi:type="dcterms:W3CDTF">2024-01-11T19:58:42Z</dcterms:modified>
</cp:coreProperties>
</file>