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3" r:id="rId3"/>
  </p:sldMasterIdLst>
  <p:notesMasterIdLst>
    <p:notesMasterId r:id="rId2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Roboto Slab" pitchFamily="2" charset="0"/>
      <p:regular r:id="rId32"/>
      <p:bold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4" roundtripDataSignature="AMtx7mgpxNCy4Qi7qYbifJ4DJSBvUTAF1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4" d="100"/>
          <a:sy n="154" d="100"/>
        </p:scale>
        <p:origin x="53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customschemas.google.com/relationships/presentationmetadata" Target="meta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50000"/>
              </a:lnSpc>
              <a:spcBef>
                <a:spcPts val="0"/>
              </a:spcBef>
              <a:spcAft>
                <a:spcPts val="0"/>
              </a:spcAft>
              <a:buNone/>
            </a:pPr>
            <a:r>
              <a:rPr lang="en-US" sz="1200">
                <a:solidFill>
                  <a:srgbClr val="000000"/>
                </a:solidFill>
                <a:latin typeface="Times New Roman"/>
                <a:ea typeface="Times New Roman"/>
                <a:cs typeface="Times New Roman"/>
                <a:sym typeface="Times New Roman"/>
              </a:rPr>
              <a:t>Hello everyone! I’m Jiao Zhang from Tsinghua University. In this Case study section, we are going to review several practical applications of MBR technology, which could help you better understand its usage and the effect in the whole treatment process.</a:t>
            </a:r>
            <a:endParaRPr sz="1200">
              <a:latin typeface="Arial"/>
              <a:ea typeface="Arial"/>
              <a:cs typeface="Arial"/>
              <a:sym typeface="Arial"/>
            </a:endParaRPr>
          </a:p>
        </p:txBody>
      </p:sp>
      <p:sp>
        <p:nvSpPr>
          <p:cNvPr id="249" name="Google Shape;24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Times New Roman"/>
              <a:buNone/>
            </a:pPr>
            <a:r>
              <a:rPr lang="en-US" sz="1200" b="0" i="0" u="none" strike="noStrike">
                <a:latin typeface="Times New Roman"/>
                <a:ea typeface="Times New Roman"/>
                <a:cs typeface="Times New Roman"/>
                <a:sym typeface="Times New Roman"/>
              </a:rPr>
              <a:t>The influent has a COD concentration of 210 mg/L, ammonia 20, TN 30 and TP 2.5. After the treatment process, the effluent of MBR tank has a COD of 13 mg/L, approximately 94% was removed. The ammonia was 0.6 mg.L, TN 7.4 and TP 0.15, which can meet the standards for river replenishing.</a:t>
            </a:r>
            <a:endParaRPr/>
          </a:p>
          <a:p>
            <a:pPr marL="0" lvl="0" indent="0" algn="l" rtl="0">
              <a:spcBef>
                <a:spcPts val="0"/>
              </a:spcBef>
              <a:spcAft>
                <a:spcPts val="0"/>
              </a:spcAft>
              <a:buNone/>
            </a:pPr>
            <a:endParaRPr/>
          </a:p>
        </p:txBody>
      </p:sp>
      <p:sp>
        <p:nvSpPr>
          <p:cNvPr id="393" name="Google Shape;39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Singapore is an area intensively appling MBR technologies in wastewater treatment. There are seven MBRs in operation or under commission in Singapore. The total treatment capacity is 328,050 m3/d, and the total peak flow is 522,075 m3/d. It is worthy to be addressed that one of the largest MBRs worldwide is under construction in Singapore, named Tuas Water Reclamation Plant. It is designed to have an average capacity of 800,000 m3/d, peak flow 1,200,000 m3/d. </a:t>
            </a:r>
            <a:endParaRPr/>
          </a:p>
          <a:p>
            <a:pPr marL="0" lvl="0" indent="0" algn="l" rtl="0">
              <a:spcBef>
                <a:spcPts val="0"/>
              </a:spcBef>
              <a:spcAft>
                <a:spcPts val="0"/>
              </a:spcAft>
              <a:buNone/>
            </a:pPr>
            <a:endParaRPr sz="1800" b="0" i="0" u="none" strike="noStrike">
              <a:solidFill>
                <a:srgbClr val="333333"/>
              </a:solidFill>
              <a:latin typeface="Times New Roman"/>
              <a:ea typeface="Times New Roman"/>
              <a:cs typeface="Times New Roman"/>
              <a:sym typeface="Times New Roman"/>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Before the construction, an Integrated Validation and Demonstration Plant was commissioned in 2017, with a treatment capacity of 12,500 m3/d (peak 18,750 m3/d). It simulates the treatment process for the Tuas Water Reclamation  to demonstrate the concept of low energy consumption and no chemical-recovery cleaning. </a:t>
            </a:r>
            <a:endParaRPr sz="1800" b="0" i="0" u="none" strike="noStrike">
              <a:solidFill>
                <a:srgbClr val="333333"/>
              </a:solidFill>
              <a:latin typeface="Times New Roman"/>
              <a:ea typeface="Times New Roman"/>
              <a:cs typeface="Times New Roman"/>
              <a:sym typeface="Times New Roman"/>
            </a:endParaRPr>
          </a:p>
          <a:p>
            <a:pPr marL="0" lvl="0" indent="0" algn="l" rtl="0">
              <a:spcBef>
                <a:spcPts val="0"/>
              </a:spcBef>
              <a:spcAft>
                <a:spcPts val="0"/>
              </a:spcAft>
              <a:buNone/>
            </a:pPr>
            <a:endParaRPr sz="1800" b="0" i="0" u="none" strike="noStrike">
              <a:solidFill>
                <a:srgbClr val="333333"/>
              </a:solidFill>
              <a:latin typeface="Times New Roman"/>
              <a:ea typeface="Times New Roman"/>
              <a:cs typeface="Times New Roman"/>
              <a:sym typeface="Times New Roman"/>
            </a:endParaRPr>
          </a:p>
          <a:p>
            <a:pPr marL="0" lvl="0" indent="0" algn="l" rtl="0">
              <a:spcBef>
                <a:spcPts val="0"/>
              </a:spcBef>
              <a:spcAft>
                <a:spcPts val="0"/>
              </a:spcAft>
              <a:buNone/>
            </a:pPr>
            <a:r>
              <a:rPr lang="en-US" b="0" i="0">
                <a:solidFill>
                  <a:srgbClr val="333333"/>
                </a:solidFill>
                <a:highlight>
                  <a:srgbClr val="FFFF00"/>
                </a:highlight>
                <a:latin typeface="Arial"/>
                <a:ea typeface="Arial"/>
                <a:cs typeface="Arial"/>
                <a:sym typeface="Arial"/>
              </a:rPr>
              <a:t>energy self-sufficient ?</a:t>
            </a:r>
            <a:endParaRPr>
              <a:highlight>
                <a:srgbClr val="FFFF00"/>
              </a:highlight>
            </a:endParaRPr>
          </a:p>
        </p:txBody>
      </p:sp>
      <p:sp>
        <p:nvSpPr>
          <p:cNvPr id="409" name="Google Shape;40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influent was raw used water. When the raw used water flows in the plant, it successively flows through a biologically-enhanced primary treatment before entering the MBR sector. The primary treatment includes biosorption (HRT 0.5h, MLSS 1500 mg/L), compact lamella plate primary clarifier, and a screen. Biologically-enhanced primary treatment maximizes the organic carbon capture and reduces the aeration requirement in the subsequent processes. </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MBR system is a step-feed AO-MBR system. A non-aerated zone and an aerated zone compose a pass, and there are five passes in the system. Then, the mixed liquor of the last pass flows into a submerged membrane tank. The step-feed AO-MBR</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enhances the nutrient removal without the need for internal nitrate/nitrite circulation or external carbon addition. It also promotes denitrifying polyphosphateaccumulating organisms.</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MBR effluent is further treated by RO and reused for NEWater production. NEWater is the ultra-clean, high-grade reclaimed water to cushion the water supply in Singapore. </a:t>
            </a:r>
            <a:endParaRPr/>
          </a:p>
          <a:p>
            <a:pPr marL="0" lvl="0" indent="0" algn="l" rtl="0">
              <a:spcBef>
                <a:spcPts val="0"/>
              </a:spcBef>
              <a:spcAft>
                <a:spcPts val="0"/>
              </a:spcAft>
              <a:buNone/>
            </a:pPr>
            <a:endParaRPr/>
          </a:p>
        </p:txBody>
      </p:sp>
      <p:sp>
        <p:nvSpPr>
          <p:cNvPr id="425" name="Google Shape;42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operating parameters are shown in Table 13.5. The MLSS in the step-feed AO-MBR system is 2000~5000 mg/L, with total HRT of 5 h, and SRT of 5~10 d. </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Regarding the membrane tank, PVDF hollow-fibre membranes with a nominal pore size of 0.035 μm are installed. The total effective surface area is 26,396.2 m2. The net flux is 20 l/m2.h and the peak flux can reach 30 l/m2.h. </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MBR effluent has a TOC concentration of 6.6 mg/L, ammonia 2.2, phospohorus less than 0.2 mg/L. Which is pretty clean.</a:t>
            </a:r>
            <a:endParaRPr/>
          </a:p>
        </p:txBody>
      </p:sp>
      <p:sp>
        <p:nvSpPr>
          <p:cNvPr id="444" name="Google Shape;44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energy consumption of the whole treatment process is in the range of 0.24-0.28 kWh/m3, or less than 0.5 kWh/kgCOD. Regarding the membrane tank, the air scouring energy consumption is as low as 0.04 kWh/m3. Maintenance cleaning using NaOCl is conducted twice per week, and no recovery cleaning was conducted between the start of operation in August 2017 and February 2020. The success of this </a:t>
            </a:r>
            <a:r>
              <a:rPr lang="en-US" sz="1800">
                <a:solidFill>
                  <a:srgbClr val="000000"/>
                </a:solidFill>
                <a:latin typeface="Arial"/>
                <a:ea typeface="Arial"/>
                <a:cs typeface="Arial"/>
                <a:sym typeface="Arial"/>
              </a:rPr>
              <a:t>Validation and Demonstration Plant supported the construction of Tuas Water Reclamation Plant. Let’s looking fordward to its commissioning.</a:t>
            </a:r>
            <a:endParaRPr/>
          </a:p>
        </p:txBody>
      </p:sp>
      <p:sp>
        <p:nvSpPr>
          <p:cNvPr id="462" name="Google Shape;46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14</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0">
              <a:lnSpc>
                <a:spcPct val="150000"/>
              </a:lnSpc>
              <a:spcBef>
                <a:spcPts val="0"/>
              </a:spcBef>
              <a:spcAft>
                <a:spcPts val="0"/>
              </a:spcAft>
              <a:buNone/>
            </a:pPr>
            <a:r>
              <a:rPr lang="en-US" sz="1800">
                <a:solidFill>
                  <a:srgbClr val="000000"/>
                </a:solidFill>
                <a:latin typeface="Times New Roman"/>
                <a:ea typeface="Times New Roman"/>
                <a:cs typeface="Times New Roman"/>
                <a:sym typeface="Times New Roman"/>
              </a:rPr>
              <a:t>We’ll have two more cases in this section.</a:t>
            </a:r>
            <a:endParaRPr sz="1800">
              <a:latin typeface="Arial"/>
              <a:ea typeface="Arial"/>
              <a:cs typeface="Arial"/>
              <a:sym typeface="Arial"/>
            </a:endParaRPr>
          </a:p>
        </p:txBody>
      </p:sp>
      <p:sp>
        <p:nvSpPr>
          <p:cNvPr id="480" name="Google Shape;48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Different from last section, we’ll pay attention to industrial wastewater and leachate, which has higher concentrations of pollutants. </a:t>
            </a:r>
            <a:endParaRPr/>
          </a:p>
        </p:txBody>
      </p:sp>
      <p:sp>
        <p:nvSpPr>
          <p:cNvPr id="487" name="Google Shape;48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16</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0" name="Google Shape;50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This wastewater treatment plant/facility is owned by Adama Agan Ltd., Ashdod, Israel. The company is an agriculture-related fine chemical producer. Because updated regulations required higher effluent quality, the former CAS processes were retrofitted as a dual aerobic sludge system, where MBR is applied. The project was carried out by Adama Agan and EPT (Environmental Protection Technologies), an Israeli based process engineering firm. The MBR retrofit plant was commissioned in 2012, with a treatment capacity of 7,200 m3/d.</a:t>
            </a:r>
            <a:endParaRPr/>
          </a:p>
        </p:txBody>
      </p:sp>
      <p:sp>
        <p:nvSpPr>
          <p:cNvPr id="501" name="Google Shape;501;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5" name="Google Shape;51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In this dual aerobic sludge system, the first sludge system consists of a micro-aerobic reactor, an aerobic reactor, and a gravity clarifier. </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effluent from the first sludge system flows into the second sludge system. The second sludge system is the MBR system. It consists of an aerobic tank, a post-anoxic tank, and a membrane tank. ZeeWeed membrane modules are installed. </a:t>
            </a:r>
            <a:endParaRPr/>
          </a:p>
          <a:p>
            <a:pPr marL="0" lvl="0" indent="0" algn="l" rtl="0">
              <a:spcBef>
                <a:spcPts val="0"/>
              </a:spcBef>
              <a:spcAft>
                <a:spcPts val="0"/>
              </a:spcAft>
              <a:buNone/>
            </a:pPr>
            <a:endParaRPr sz="1800" b="0" i="0" u="none" strike="noStrike">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800"/>
              <a:buFont typeface="Times New Roman"/>
              <a:buNone/>
            </a:pPr>
            <a:r>
              <a:rPr lang="en-US" sz="1800" b="0" i="0" u="none" strike="noStrike">
                <a:latin typeface="Times New Roman"/>
                <a:ea typeface="Times New Roman"/>
                <a:cs typeface="Times New Roman"/>
                <a:sym typeface="Times New Roman"/>
              </a:rPr>
              <a:t>In order to enhance the removal efficiencies of recalcitrant COD, membraneaccommodating carriers (MACarriers) are added to the reactor in the second sludge system. Dense and strong biofilm can be quickly formed on the huge bacteria-friendly surface area of MACarriers which can adsorb and preconcentrate the residual recalcitrant organic compounds in the mixed liquor. This process not only improves the effluent quality but also helps remove toxicity and make the nitrification process more stable.</a:t>
            </a:r>
            <a:endParaRPr sz="1800"/>
          </a:p>
          <a:p>
            <a:pPr marL="0" lvl="0" indent="0" algn="l" rtl="0">
              <a:spcBef>
                <a:spcPts val="0"/>
              </a:spcBef>
              <a:spcAft>
                <a:spcPts val="0"/>
              </a:spcAft>
              <a:buNone/>
            </a:pPr>
            <a:endParaRPr sz="1800" b="0" i="0" u="none" strike="noStrike">
              <a:latin typeface="Times New Roman"/>
              <a:ea typeface="Times New Roman"/>
              <a:cs typeface="Times New Roman"/>
              <a:sym typeface="Times New Roman"/>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516" name="Google Shape;51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influent of the dual aerobic sludge system had a COD concentration as high as 3500 mg/L, which is approximately 10 times of that of municipal wastewater.  The ammonia was 10 mg/L, TN about 240 mg/L, and AOX (absorbable organic halogens) was 50 mg/L.</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After the treatment, ammonia was reduced to less than 2 mg/L, TN less than 20, and AOX 3.5~5 mg/L. Though COD data was not available, we can still tell the effective removal of pollutants of this treatment process. </a:t>
            </a:r>
            <a:endParaRPr/>
          </a:p>
        </p:txBody>
      </p:sp>
      <p:sp>
        <p:nvSpPr>
          <p:cNvPr id="536" name="Google Shape;53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19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We’ve had lots of engineering application of MBR technologies around the world. In this section, we’ll have a glance of the overall features of these practical applications, and several cases for different wastewater will be introduced. </a:t>
            </a:r>
            <a:endParaRPr/>
          </a:p>
        </p:txBody>
      </p:sp>
      <p:sp>
        <p:nvSpPr>
          <p:cNvPr id="256" name="Google Shape;25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1" name="Google Shape;55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This case is a different one. The previous 3 caese are all submerged MBRs, which is also the extensively-used configuration. The next case is a side-stream MBR case.</a:t>
            </a:r>
            <a:endParaRPr/>
          </a:p>
          <a:p>
            <a:pPr marL="0" lvl="0" indent="0" algn="l" rtl="0">
              <a:spcBef>
                <a:spcPts val="0"/>
              </a:spcBef>
              <a:spcAft>
                <a:spcPts val="0"/>
              </a:spcAft>
              <a:buNone/>
            </a:pPr>
            <a:endParaRPr sz="1800" b="0" i="0" u="none" strike="noStrike">
              <a:latin typeface="Times New Roman"/>
              <a:ea typeface="Times New Roman"/>
              <a:cs typeface="Times New Roman"/>
              <a:sym typeface="Times New Roman"/>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Waste-to-Energy project in the Wuzhong Venous Industrial Park, Jiangsu Province, is one of the largest solid waste incineration plants in China, with a designed treatment capacity of 3,550 t/d of solid waste when it was commissioned. The affiliated leachate treatment plant adopting MBR is owned and operated by Everbright Environmental Energy (Suzhou) Co.</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Ltd. Commissioned in 2014, it has a designed treatment capacity of 700 m3/d.</a:t>
            </a:r>
            <a:endParaRPr/>
          </a:p>
        </p:txBody>
      </p:sp>
      <p:sp>
        <p:nvSpPr>
          <p:cNvPr id="552" name="Google Shape;55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6" name="Google Shape;56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Leachate flows successively into three parallel pretreatment tanks, three parallel internal and outer circulation (IOC) anaerobic reactors (effective volume: 1,900 m3 each), two parallel anoxic-aerobic tanks (effective volume: 800 m3 for each anoxic tank; 2,400 m3 for each aerobic tank), a UF unit, an NF unit and  an RO unit. The treated water is totally reused, and zero liquid is discharged. </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This MBR system is designed with a side-stream configuration, consisting of an A/O process and external UF units. The HRTs of A/O process is 1.92 d for the anoxic tank, and 5.89 d for the aerobic tank. The MLSS concentration is approximately 15,000 mg/l.</a:t>
            </a:r>
            <a:endParaRPr/>
          </a:p>
          <a:p>
            <a:pPr marL="0" lvl="0" indent="0" algn="l" rtl="0">
              <a:spcBef>
                <a:spcPts val="0"/>
              </a:spcBef>
              <a:spcAft>
                <a:spcPts val="0"/>
              </a:spcAft>
              <a:buNone/>
            </a:pPr>
            <a:endParaRPr sz="1800" b="0" i="0" u="none" strike="noStrike">
              <a:latin typeface="Times New Roman"/>
              <a:ea typeface="Times New Roman"/>
              <a:cs typeface="Times New Roman"/>
              <a:sym typeface="Times New Roman"/>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UF units contain 18 tubular PVDF membrane modules with a total effective surface area of 490 m2. Cross-flow filtration is applied, and filtration and online cleaning are automatically controlled. The concentrated liquor is pumped back to the A/O tanks. </a:t>
            </a:r>
            <a:endParaRPr/>
          </a:p>
        </p:txBody>
      </p:sp>
      <p:sp>
        <p:nvSpPr>
          <p:cNvPr id="567" name="Google Shape;567;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Leachate flows successively into three parallel pretreatment tanks, three parallel internal and outer circulation anaerobic reactors (or we can call it IOC). Then it flows into two parallel anoxic-aerobic tanks, an Ultrafiltration unit, a Nanofiltration unit and a Reverse Osmosis unit. </a:t>
            </a:r>
            <a:endParaRPr sz="1800">
              <a:latin typeface="Arial"/>
              <a:ea typeface="Arial"/>
              <a:cs typeface="Arial"/>
              <a:sym typeface="Arial"/>
            </a:endParaRPr>
          </a:p>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The effective volumes of these reactors are 1,900 m</a:t>
            </a:r>
            <a:r>
              <a:rPr lang="en-US" sz="1800" baseline="30000">
                <a:solidFill>
                  <a:srgbClr val="000000"/>
                </a:solidFill>
                <a:latin typeface="Times New Roman"/>
                <a:ea typeface="Times New Roman"/>
                <a:cs typeface="Times New Roman"/>
                <a:sym typeface="Times New Roman"/>
              </a:rPr>
              <a:t>3 </a:t>
            </a:r>
            <a:r>
              <a:rPr lang="en-US" sz="1800">
                <a:solidFill>
                  <a:srgbClr val="000000"/>
                </a:solidFill>
                <a:latin typeface="Times New Roman"/>
                <a:ea typeface="Times New Roman"/>
                <a:cs typeface="Times New Roman"/>
                <a:sym typeface="Times New Roman"/>
              </a:rPr>
              <a:t>for each IOC reactor, 800 m</a:t>
            </a:r>
            <a:r>
              <a:rPr lang="en-US" sz="1800" baseline="30000">
                <a:solidFill>
                  <a:srgbClr val="000000"/>
                </a:solidFill>
                <a:latin typeface="Times New Roman"/>
                <a:ea typeface="Times New Roman"/>
                <a:cs typeface="Times New Roman"/>
                <a:sym typeface="Times New Roman"/>
              </a:rPr>
              <a:t>3</a:t>
            </a:r>
            <a:r>
              <a:rPr lang="en-US" sz="1800">
                <a:solidFill>
                  <a:srgbClr val="000000"/>
                </a:solidFill>
                <a:latin typeface="Times New Roman"/>
                <a:ea typeface="Times New Roman"/>
                <a:cs typeface="Times New Roman"/>
                <a:sym typeface="Times New Roman"/>
              </a:rPr>
              <a:t> for each anoxic tank; and 2,400 m</a:t>
            </a:r>
            <a:r>
              <a:rPr lang="en-US" sz="1800" baseline="30000">
                <a:solidFill>
                  <a:srgbClr val="000000"/>
                </a:solidFill>
                <a:latin typeface="Times New Roman"/>
                <a:ea typeface="Times New Roman"/>
                <a:cs typeface="Times New Roman"/>
                <a:sym typeface="Times New Roman"/>
              </a:rPr>
              <a:t>3</a:t>
            </a:r>
            <a:r>
              <a:rPr lang="en-US" sz="1800">
                <a:solidFill>
                  <a:srgbClr val="000000"/>
                </a:solidFill>
                <a:latin typeface="Times New Roman"/>
                <a:ea typeface="Times New Roman"/>
                <a:cs typeface="Times New Roman"/>
                <a:sym typeface="Times New Roman"/>
              </a:rPr>
              <a:t> for each aerobic tank.</a:t>
            </a:r>
            <a:endParaRPr sz="1800">
              <a:latin typeface="Arial"/>
              <a:ea typeface="Arial"/>
              <a:cs typeface="Arial"/>
              <a:sym typeface="Arial"/>
            </a:endParaRPr>
          </a:p>
          <a:p>
            <a:pPr marL="342900" lvl="0" indent="-342900" algn="just" rtl="0">
              <a:lnSpc>
                <a:spcPct val="150000"/>
              </a:lnSpc>
              <a:spcBef>
                <a:spcPts val="0"/>
              </a:spcBef>
              <a:spcAft>
                <a:spcPts val="0"/>
              </a:spcAft>
              <a:buClr>
                <a:srgbClr val="000000"/>
              </a:buClr>
              <a:buSzPts val="1800"/>
              <a:buFont typeface="Noto Sans Symbols"/>
              <a:buChar char="●"/>
            </a:pPr>
            <a:r>
              <a:rPr lang="en-US" sz="1800">
                <a:solidFill>
                  <a:srgbClr val="000000"/>
                </a:solidFill>
                <a:latin typeface="Times New Roman"/>
                <a:ea typeface="Times New Roman"/>
                <a:cs typeface="Times New Roman"/>
                <a:sym typeface="Times New Roman"/>
              </a:rPr>
              <a:t>The treated water is reused.</a:t>
            </a:r>
            <a:endParaRPr sz="1800">
              <a:latin typeface="Arial"/>
              <a:ea typeface="Arial"/>
              <a:cs typeface="Arial"/>
              <a:sym typeface="Arial"/>
            </a:endParaRPr>
          </a:p>
        </p:txBody>
      </p:sp>
      <p:sp>
        <p:nvSpPr>
          <p:cNvPr id="589" name="Google Shape;58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22</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Google Shape;60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Leachate has even higher concentrations of pollutants than industrial wastewater. The influent of this plant has a COD concentration of 32000 mg/L, BOD 15000 mg/L, ammonia 1500 mg/L,  TN 1800 mg/L. We did not get the quality of the effluent of MBR system, but we can see that the effluent quality has been improved profoundly in this leachate treatment plant. COD has been reduced to 13 mg/L, ammonia 0.22, TN 13, which garantees the treated water to be totally resued, and the plant can achieve the goal of Zero Liquid Discharge.</a:t>
            </a:r>
            <a:endParaRPr/>
          </a:p>
        </p:txBody>
      </p:sp>
      <p:sp>
        <p:nvSpPr>
          <p:cNvPr id="610" name="Google Shape;61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23</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effluent requirements and standards are increasingly stringent. </a:t>
            </a:r>
            <a:r>
              <a:rPr lang="en-US"/>
              <a:t>MBRs have been extensively applied to treat municipal wastewater, industrial wastewater and leachate taking the advantages of steady effluent quality, small footprint, which is especially favourable in urban area, etc. </a:t>
            </a:r>
            <a:r>
              <a:rPr lang="en-US" sz="1800" b="0" i="0" u="none" strike="noStrike">
                <a:latin typeface="Times New Roman"/>
                <a:ea typeface="Times New Roman"/>
                <a:cs typeface="Times New Roman"/>
                <a:sym typeface="Times New Roman"/>
              </a:rPr>
              <a:t>Most MBRs, especially large-scale applications, are for municipal wastewater treatment. </a:t>
            </a:r>
            <a:r>
              <a:rPr lang="en-US"/>
              <a:t>Modification of treatment processes with MBRs are feasible in application according to the influent characteristics and water quality standards. For example, industrial wastewater always contains refractory pollutants to be removed, the nutrient salts in municipal wastewater need to be lowered down to a designated level, and there are some modifications to reduce the energy consumption of the whole treatment process. The treated water of MBRs are discharged into natural water body, or reused in municipal and industrial sectors. </a:t>
            </a:r>
            <a:endParaRPr/>
          </a:p>
        </p:txBody>
      </p:sp>
      <p:sp>
        <p:nvSpPr>
          <p:cNvPr id="270" name="Google Shape;27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There have been significant increases in the treatment capacity of full-scale MBRs. According to the MBR site, the global number of the largest MBRs with a treatment capacity of ≥ 105 m3/d has reached 62 with a total peak treatment capacity of 147.33·105</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m3/d. China, USA, and Singapore have most of the largest MBRs, with 84 % of the total global treatment capacity. </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It is noteworthy that China has the largest share of large-scale MBRs. Taking municipal wastewater treatment as an example, the first large-scale MBR in China was commissioned in 2006, and till 2020, there have been amolst 300 large-scale MBRs, with a total treatment capacity of more than 1.7 X 10^7 m3/d. Among these MBRs, about 1/3 of them are constructed under ground. The underground construction is friendly to areas with limited available land. </a:t>
            </a:r>
            <a:endParaRPr/>
          </a:p>
        </p:txBody>
      </p:sp>
      <p:sp>
        <p:nvSpPr>
          <p:cNvPr id="293" name="Google Shape;29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Next, we’ll look at several MBR cases.</a:t>
            </a:r>
            <a:r>
              <a:rPr lang="en-US" sz="1200" b="0" i="0" u="none" strike="noStrike">
                <a:latin typeface="Times New Roman"/>
                <a:ea typeface="Times New Roman"/>
                <a:cs typeface="Times New Roman"/>
                <a:sym typeface="Times New Roman"/>
              </a:rPr>
              <a:t> The influent in these cases includes municipal wastewater, industrial wastewater, and</a:t>
            </a:r>
            <a:endParaRPr/>
          </a:p>
          <a:p>
            <a:pPr marL="0" lvl="0" indent="0" algn="l" rtl="0">
              <a:spcBef>
                <a:spcPts val="0"/>
              </a:spcBef>
              <a:spcAft>
                <a:spcPts val="0"/>
              </a:spcAft>
              <a:buNone/>
            </a:pPr>
            <a:r>
              <a:rPr lang="en-US" sz="1200" b="0" i="0" u="none" strike="noStrike">
                <a:latin typeface="Times New Roman"/>
                <a:ea typeface="Times New Roman"/>
                <a:cs typeface="Times New Roman"/>
                <a:sym typeface="Times New Roman"/>
              </a:rPr>
              <a:t>leachate.</a:t>
            </a:r>
            <a:endParaRPr/>
          </a:p>
        </p:txBody>
      </p:sp>
      <p:sp>
        <p:nvSpPr>
          <p:cNvPr id="312" name="Google Shape;31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The first one is </a:t>
            </a:r>
            <a:r>
              <a:rPr lang="en-US" sz="1200">
                <a:solidFill>
                  <a:schemeClr val="dk1"/>
                </a:solidFill>
                <a:latin typeface="Arial"/>
                <a:ea typeface="Arial"/>
                <a:cs typeface="Arial"/>
                <a:sym typeface="Arial"/>
              </a:rPr>
              <a:t>Jingxi Wastewater Treatment Plant. We may call it Jingxi Plant. It is in Guangzhou, a southern city in China. It’s a large-scale underground MBR for municipal wastewater treatment. It </a:t>
            </a:r>
            <a:r>
              <a:rPr lang="en-US" sz="1800" b="0" i="0" u="none" strike="noStrike">
                <a:latin typeface="Times New Roman"/>
                <a:ea typeface="Times New Roman"/>
                <a:cs typeface="Times New Roman"/>
                <a:sym typeface="Times New Roman"/>
              </a:rPr>
              <a:t>was commissioned in 2010. It has a treatment capacity of 100,000 m3/d (peak flow at 120,000 m3/d), occupying a footprint of 1.82 ha and treating wastewater from a catchment area of 16,500 ha. It was the largest underground MBR plant in Asia when it was commissioned.</a:t>
            </a:r>
            <a:endParaRPr/>
          </a:p>
          <a:p>
            <a:pPr marL="0" lvl="0" indent="0" algn="l" rtl="0">
              <a:spcBef>
                <a:spcPts val="0"/>
              </a:spcBef>
              <a:spcAft>
                <a:spcPts val="0"/>
              </a:spcAft>
              <a:buNone/>
            </a:pPr>
            <a:endParaRPr sz="1800" b="0" i="0" u="none" strike="noStrike">
              <a:latin typeface="Times New Roman"/>
              <a:ea typeface="Times New Roman"/>
              <a:cs typeface="Times New Roman"/>
              <a:sym typeface="Times New Roman"/>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It was mentioned that this plant is under ground. We can see the pleasant landscape of this plant. The synergy between</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smaller footprint due to MBR technology and underground placement of the plant also significantly reduced the capital expenditure on land investment as rapid urbanization has greatly driven up land prices in Guangzhou.</a:t>
            </a:r>
            <a:endParaRPr sz="1200">
              <a:solidFill>
                <a:schemeClr val="dk1"/>
              </a:solidFill>
              <a:latin typeface="Arial"/>
              <a:ea typeface="Arial"/>
              <a:cs typeface="Arial"/>
              <a:sym typeface="Arial"/>
            </a:endParaRPr>
          </a:p>
        </p:txBody>
      </p:sp>
      <p:sp>
        <p:nvSpPr>
          <p:cNvPr id="326" name="Google Shape;32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At Jingxi underground WWTP the influent flows into the AAO-MBR system after primary treatment by a fine screen and grit chamber. </a:t>
            </a:r>
            <a:endParaRPr/>
          </a:p>
          <a:p>
            <a:pPr marL="0" lvl="0" indent="0" algn="l" rtl="0">
              <a:spcBef>
                <a:spcPts val="0"/>
              </a:spcBef>
              <a:spcAft>
                <a:spcPts val="0"/>
              </a:spcAft>
              <a:buNone/>
            </a:pPr>
            <a:r>
              <a:rPr lang="en-US" sz="1800" b="0" i="0" u="none" strike="noStrike">
                <a:latin typeface="Times New Roman"/>
                <a:ea typeface="Times New Roman"/>
                <a:cs typeface="Times New Roman"/>
                <a:sym typeface="Times New Roman"/>
              </a:rPr>
              <a:t>The AAO process guarantees the removal efficiencies of TN and TP (with the aid of chemical coagulants). The HRT of each tank in the AAO-MBR system is set at 1.03 h, 2.09 h, 3 h and 1.24 h, respectively. Following the AAO tanks is the membrane tank. Then, t</a:t>
            </a:r>
            <a:r>
              <a:rPr lang="en-US" sz="1200" b="0" i="0" u="none" strike="noStrike">
                <a:latin typeface="Times New Roman"/>
                <a:ea typeface="Times New Roman"/>
                <a:cs typeface="Times New Roman"/>
                <a:sym typeface="Times New Roman"/>
              </a:rPr>
              <a:t>he plant effluent is discharged to replenish the nearby urban river. </a:t>
            </a:r>
            <a:endParaRPr/>
          </a:p>
        </p:txBody>
      </p:sp>
      <p:sp>
        <p:nvSpPr>
          <p:cNvPr id="342" name="Google Shape;34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u="none" strike="noStrike">
                <a:latin typeface="Times New Roman"/>
                <a:ea typeface="Times New Roman"/>
                <a:cs typeface="Times New Roman"/>
                <a:sym typeface="Times New Roman"/>
              </a:rPr>
              <a:t>Regarding the membrane tank, it is a submerged MBR. PVDF hollow fibre membranes from Memstar is adopted. </a:t>
            </a:r>
            <a:endParaRPr/>
          </a:p>
          <a:p>
            <a:pPr marL="0" lvl="0" indent="0" algn="l" rtl="0">
              <a:spcBef>
                <a:spcPts val="0"/>
              </a:spcBef>
              <a:spcAft>
                <a:spcPts val="0"/>
              </a:spcAft>
              <a:buNone/>
            </a:pPr>
            <a:r>
              <a:rPr lang="en-US" sz="1200" b="0" i="0" u="none" strike="noStrike">
                <a:latin typeface="Times New Roman"/>
                <a:ea typeface="Times New Roman"/>
                <a:cs typeface="Times New Roman"/>
                <a:sym typeface="Times New Roman"/>
              </a:rPr>
              <a:t>88 membrane modules as a unit, the total effective surface area of each membrane unit is 1,760 m2. In one membrane tank,  there are 20 units, and in the plant, ten membrane tanks are operated simultaneously. </a:t>
            </a:r>
            <a:endParaRPr/>
          </a:p>
        </p:txBody>
      </p:sp>
      <p:sp>
        <p:nvSpPr>
          <p:cNvPr id="359" name="Google Shape;35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u="none" strike="noStrike">
                <a:latin typeface="Times New Roman"/>
                <a:ea typeface="Times New Roman"/>
                <a:cs typeface="Times New Roman"/>
                <a:sym typeface="Times New Roman"/>
              </a:rPr>
              <a:t>The baseline flux is 15 l/m2.h, and higher flux up to 25 l/m2.h can be achieved with intensified membrane maintenance cleaning protocols. </a:t>
            </a:r>
            <a:endParaRPr/>
          </a:p>
          <a:p>
            <a:pPr marL="0" marR="0" lvl="0" indent="0" algn="l" rtl="0">
              <a:lnSpc>
                <a:spcPct val="100000"/>
              </a:lnSpc>
              <a:spcBef>
                <a:spcPts val="0"/>
              </a:spcBef>
              <a:spcAft>
                <a:spcPts val="0"/>
              </a:spcAft>
              <a:buClr>
                <a:schemeClr val="dk1"/>
              </a:buClr>
              <a:buSzPts val="1200"/>
              <a:buFont typeface="Times New Roman"/>
              <a:buNone/>
            </a:pPr>
            <a:r>
              <a:rPr lang="en-US" sz="1200" b="0" i="0" u="none" strike="noStrike">
                <a:latin typeface="Times New Roman"/>
                <a:ea typeface="Times New Roman"/>
                <a:cs typeface="Times New Roman"/>
                <a:sym typeface="Times New Roman"/>
              </a:rPr>
              <a:t>MLSS in the membrane tank is in the range of 8,000-13,000 mg/l, and SRT is controlled at 12 d. </a:t>
            </a:r>
            <a:endParaRPr/>
          </a:p>
          <a:p>
            <a:pPr marL="0" lvl="0" indent="0" algn="l" rtl="0">
              <a:spcBef>
                <a:spcPts val="0"/>
              </a:spcBef>
              <a:spcAft>
                <a:spcPts val="0"/>
              </a:spcAft>
              <a:buNone/>
            </a:pPr>
            <a:r>
              <a:rPr lang="en-US" sz="1200" b="0" i="0" u="none" strike="noStrike">
                <a:latin typeface="Times New Roman"/>
                <a:ea typeface="Times New Roman"/>
                <a:cs typeface="Times New Roman"/>
                <a:sym typeface="Times New Roman"/>
              </a:rPr>
              <a:t>The specific energy demand of the system can be reduced from 0.22 kWh/m3 to 0.18 kWh/m3 by the optimized internal recirculation path and aeration protocol. </a:t>
            </a:r>
            <a:endParaRPr/>
          </a:p>
        </p:txBody>
      </p:sp>
      <p:sp>
        <p:nvSpPr>
          <p:cNvPr id="377" name="Google Shape;37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6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6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6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 Line Title, Subtitle &amp; Content - Flowers">
  <p:cSld name="2 Line Title, Subtitle &amp; Content - Flowers">
    <p:spTree>
      <p:nvGrpSpPr>
        <p:cNvPr id="1" name="Shape 90"/>
        <p:cNvGrpSpPr/>
        <p:nvPr/>
      </p:nvGrpSpPr>
      <p:grpSpPr>
        <a:xfrm>
          <a:off x="0" y="0"/>
          <a:ext cx="0" cy="0"/>
          <a:chOff x="0" y="0"/>
          <a:chExt cx="0" cy="0"/>
        </a:xfrm>
      </p:grpSpPr>
      <p:sp>
        <p:nvSpPr>
          <p:cNvPr id="91" name="Google Shape;91;p27"/>
          <p:cNvSpPr/>
          <p:nvPr/>
        </p:nvSpPr>
        <p:spPr>
          <a:xfrm>
            <a:off x="0" y="2996952"/>
            <a:ext cx="12192000" cy="3861048"/>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2" name="Google Shape;92;p27"/>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lvl1pPr marL="457200" lvl="0" indent="-279400" algn="r">
              <a:lnSpc>
                <a:spcPct val="90000"/>
              </a:lnSpc>
              <a:spcBef>
                <a:spcPts val="1000"/>
              </a:spcBef>
              <a:spcAft>
                <a:spcPts val="0"/>
              </a:spcAft>
              <a:buClr>
                <a:schemeClr val="dk1"/>
              </a:buClr>
              <a:buSzPts val="800"/>
              <a:buChar char="•"/>
              <a:defRPr sz="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27"/>
          <p:cNvSpPr txBox="1">
            <a:spLocks noGrp="1"/>
          </p:cNvSpPr>
          <p:nvPr>
            <p:ph type="body" idx="2"/>
          </p:nvPr>
        </p:nvSpPr>
        <p:spPr>
          <a:xfrm>
            <a:off x="695326" y="2470052"/>
            <a:ext cx="10801350" cy="38344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solidFill>
                  <a:schemeClr val="dk1"/>
                </a:solidFill>
              </a:defRPr>
            </a:lvl1pPr>
            <a:lvl2pPr marL="914400" lvl="1" indent="-381000" algn="l">
              <a:lnSpc>
                <a:spcPct val="90000"/>
              </a:lnSpc>
              <a:spcBef>
                <a:spcPts val="500"/>
              </a:spcBef>
              <a:spcAft>
                <a:spcPts val="0"/>
              </a:spcAft>
              <a:buClr>
                <a:schemeClr val="dk1"/>
              </a:buClr>
              <a:buSzPts val="2400"/>
              <a:buChar char="•"/>
              <a:defRPr>
                <a:solidFill>
                  <a:schemeClr val="dk1"/>
                </a:solidFill>
              </a:defRPr>
            </a:lvl2pPr>
            <a:lvl3pPr marL="1371600" lvl="2" indent="-355600" algn="l">
              <a:lnSpc>
                <a:spcPct val="90000"/>
              </a:lnSpc>
              <a:spcBef>
                <a:spcPts val="500"/>
              </a:spcBef>
              <a:spcAft>
                <a:spcPts val="0"/>
              </a:spcAft>
              <a:buClr>
                <a:schemeClr val="dk1"/>
              </a:buClr>
              <a:buSzPts val="2000"/>
              <a:buChar char="•"/>
              <a:defRPr>
                <a:solidFill>
                  <a:schemeClr val="dk1"/>
                </a:solidFill>
              </a:defRPr>
            </a:lvl3pPr>
            <a:lvl4pPr marL="1828800" lvl="3" indent="-342900" algn="l">
              <a:lnSpc>
                <a:spcPct val="90000"/>
              </a:lnSpc>
              <a:spcBef>
                <a:spcPts val="500"/>
              </a:spcBef>
              <a:spcAft>
                <a:spcPts val="0"/>
              </a:spcAft>
              <a:buClr>
                <a:schemeClr val="dk1"/>
              </a:buClr>
              <a:buSzPts val="1800"/>
              <a:buChar char="•"/>
              <a:defRPr>
                <a:solidFill>
                  <a:schemeClr val="dk1"/>
                </a:solidFill>
              </a:defRPr>
            </a:lvl4pPr>
            <a:lvl5pPr marL="2286000" lvl="4" indent="-342900" algn="l">
              <a:lnSpc>
                <a:spcPct val="90000"/>
              </a:lnSpc>
              <a:spcBef>
                <a:spcPts val="1200"/>
              </a:spcBef>
              <a:spcAft>
                <a:spcPts val="0"/>
              </a:spcAft>
              <a:buClr>
                <a:schemeClr val="dk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7"/>
          <p:cNvSpPr txBox="1">
            <a:spLocks noGrp="1"/>
          </p:cNvSpPr>
          <p:nvPr>
            <p:ph type="body" idx="3"/>
          </p:nvPr>
        </p:nvSpPr>
        <p:spPr>
          <a:xfrm>
            <a:off x="695324" y="1896223"/>
            <a:ext cx="10801350" cy="504825"/>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chemeClr val="dk1"/>
              </a:buClr>
              <a:buSzPts val="2400"/>
              <a:buChar char="•"/>
              <a:defRPr sz="2400" b="1">
                <a:solidFill>
                  <a:schemeClr val="dk1"/>
                </a:solidFill>
              </a:defRPr>
            </a:lvl1pPr>
            <a:lvl2pPr marL="914400" lvl="1" indent="-228600" algn="l">
              <a:lnSpc>
                <a:spcPct val="90000"/>
              </a:lnSpc>
              <a:spcBef>
                <a:spcPts val="500"/>
              </a:spcBef>
              <a:spcAft>
                <a:spcPts val="0"/>
              </a:spcAft>
              <a:buClr>
                <a:schemeClr val="dk1"/>
              </a:buClr>
              <a:buSzPts val="2400"/>
              <a:buNone/>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27"/>
          <p:cNvSpPr txBox="1">
            <a:spLocks noGrp="1"/>
          </p:cNvSpPr>
          <p:nvPr>
            <p:ph type="title"/>
          </p:nvPr>
        </p:nvSpPr>
        <p:spPr>
          <a:xfrm>
            <a:off x="694800" y="766800"/>
            <a:ext cx="10801350" cy="4690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6"/>
        <p:cNvGrpSpPr/>
        <p:nvPr/>
      </p:nvGrpSpPr>
      <p:grpSpPr>
        <a:xfrm>
          <a:off x="0" y="0"/>
          <a:ext cx="0" cy="0"/>
          <a:chOff x="0" y="0"/>
          <a:chExt cx="0" cy="0"/>
        </a:xfrm>
      </p:grpSpPr>
      <p:sp>
        <p:nvSpPr>
          <p:cNvPr id="97" name="Google Shape;97;p4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8" name="Google Shape;98;p4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9" name="Google Shape;99;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2"/>
        <p:cNvGrpSpPr/>
        <p:nvPr/>
      </p:nvGrpSpPr>
      <p:grpSpPr>
        <a:xfrm>
          <a:off x="0" y="0"/>
          <a:ext cx="0" cy="0"/>
          <a:chOff x="0" y="0"/>
          <a:chExt cx="0" cy="0"/>
        </a:xfrm>
      </p:grpSpPr>
      <p:sp>
        <p:nvSpPr>
          <p:cNvPr id="103" name="Google Shape;103;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4" name="Google Shape;104;p4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8"/>
        <p:cNvGrpSpPr/>
        <p:nvPr/>
      </p:nvGrpSpPr>
      <p:grpSpPr>
        <a:xfrm>
          <a:off x="0" y="0"/>
          <a:ext cx="0" cy="0"/>
          <a:chOff x="0" y="0"/>
          <a:chExt cx="0" cy="0"/>
        </a:xfrm>
      </p:grpSpPr>
      <p:sp>
        <p:nvSpPr>
          <p:cNvPr id="109" name="Google Shape;109;p4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0" name="Google Shape;110;p4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11" name="Google Shape;111;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4"/>
        <p:cNvGrpSpPr/>
        <p:nvPr/>
      </p:nvGrpSpPr>
      <p:grpSpPr>
        <a:xfrm>
          <a:off x="0" y="0"/>
          <a:ext cx="0" cy="0"/>
          <a:chOff x="0" y="0"/>
          <a:chExt cx="0" cy="0"/>
        </a:xfrm>
      </p:grpSpPr>
      <p:sp>
        <p:nvSpPr>
          <p:cNvPr id="115" name="Google Shape;115;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4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4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8" name="Google Shape;118;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1"/>
        <p:cNvGrpSpPr/>
        <p:nvPr/>
      </p:nvGrpSpPr>
      <p:grpSpPr>
        <a:xfrm>
          <a:off x="0" y="0"/>
          <a:ext cx="0" cy="0"/>
          <a:chOff x="0" y="0"/>
          <a:chExt cx="0" cy="0"/>
        </a:xfrm>
      </p:grpSpPr>
      <p:sp>
        <p:nvSpPr>
          <p:cNvPr id="122" name="Google Shape;122;p4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4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4" name="Google Shape;124;p4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4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6" name="Google Shape;126;p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0"/>
        <p:cNvGrpSpPr/>
        <p:nvPr/>
      </p:nvGrpSpPr>
      <p:grpSpPr>
        <a:xfrm>
          <a:off x="0" y="0"/>
          <a:ext cx="0" cy="0"/>
          <a:chOff x="0" y="0"/>
          <a:chExt cx="0" cy="0"/>
        </a:xfrm>
      </p:grpSpPr>
      <p:sp>
        <p:nvSpPr>
          <p:cNvPr id="131" name="Google Shape;131;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5"/>
        <p:cNvGrpSpPr/>
        <p:nvPr/>
      </p:nvGrpSpPr>
      <p:grpSpPr>
        <a:xfrm>
          <a:off x="0" y="0"/>
          <a:ext cx="0" cy="0"/>
          <a:chOff x="0" y="0"/>
          <a:chExt cx="0" cy="0"/>
        </a:xfrm>
      </p:grpSpPr>
      <p:sp>
        <p:nvSpPr>
          <p:cNvPr id="136" name="Google Shape;136;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5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5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9"/>
        <p:cNvGrpSpPr/>
        <p:nvPr/>
      </p:nvGrpSpPr>
      <p:grpSpPr>
        <a:xfrm>
          <a:off x="0" y="0"/>
          <a:ext cx="0" cy="0"/>
          <a:chOff x="0" y="0"/>
          <a:chExt cx="0" cy="0"/>
        </a:xfrm>
      </p:grpSpPr>
      <p:sp>
        <p:nvSpPr>
          <p:cNvPr id="140" name="Google Shape;140;p4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 name="Google Shape;141;p4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42" name="Google Shape;142;p4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3" name="Google Shape;143;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6"/>
        <p:cNvGrpSpPr/>
        <p:nvPr/>
      </p:nvGrpSpPr>
      <p:grpSpPr>
        <a:xfrm>
          <a:off x="0" y="0"/>
          <a:ext cx="0" cy="0"/>
          <a:chOff x="0" y="0"/>
          <a:chExt cx="0" cy="0"/>
        </a:xfrm>
      </p:grpSpPr>
      <p:sp>
        <p:nvSpPr>
          <p:cNvPr id="147" name="Google Shape;147;p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49"/>
          <p:cNvSpPr>
            <a:spLocks noGrp="1"/>
          </p:cNvSpPr>
          <p:nvPr>
            <p:ph type="pic" idx="2"/>
          </p:nvPr>
        </p:nvSpPr>
        <p:spPr>
          <a:xfrm>
            <a:off x="5183188" y="987425"/>
            <a:ext cx="6172200" cy="4873625"/>
          </a:xfrm>
          <a:prstGeom prst="rect">
            <a:avLst/>
          </a:prstGeom>
          <a:noFill/>
          <a:ln>
            <a:noFill/>
          </a:ln>
        </p:spPr>
      </p:sp>
      <p:sp>
        <p:nvSpPr>
          <p:cNvPr id="149" name="Google Shape;149;p4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50" name="Google Shape;150;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3"/>
        <p:cNvGrpSpPr/>
        <p:nvPr/>
      </p:nvGrpSpPr>
      <p:grpSpPr>
        <a:xfrm>
          <a:off x="0" y="0"/>
          <a:ext cx="0" cy="0"/>
          <a:chOff x="0" y="0"/>
          <a:chExt cx="0" cy="0"/>
        </a:xfrm>
      </p:grpSpPr>
      <p:sp>
        <p:nvSpPr>
          <p:cNvPr id="154" name="Google Shape;154;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5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 name="Google Shape;157;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9"/>
        <p:cNvGrpSpPr/>
        <p:nvPr/>
      </p:nvGrpSpPr>
      <p:grpSpPr>
        <a:xfrm>
          <a:off x="0" y="0"/>
          <a:ext cx="0" cy="0"/>
          <a:chOff x="0" y="0"/>
          <a:chExt cx="0" cy="0"/>
        </a:xfrm>
      </p:grpSpPr>
      <p:sp>
        <p:nvSpPr>
          <p:cNvPr id="160" name="Google Shape;160;p5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5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 Line Title, Subtitle &amp; Content - Flowers">
  <p:cSld name="2 Line Title, Subtitle &amp; Content - Flowers">
    <p:spTree>
      <p:nvGrpSpPr>
        <p:cNvPr id="1" name="Shape 171"/>
        <p:cNvGrpSpPr/>
        <p:nvPr/>
      </p:nvGrpSpPr>
      <p:grpSpPr>
        <a:xfrm>
          <a:off x="0" y="0"/>
          <a:ext cx="0" cy="0"/>
          <a:chOff x="0" y="0"/>
          <a:chExt cx="0" cy="0"/>
        </a:xfrm>
      </p:grpSpPr>
      <p:sp>
        <p:nvSpPr>
          <p:cNvPr id="172" name="Google Shape;172;p29"/>
          <p:cNvSpPr/>
          <p:nvPr/>
        </p:nvSpPr>
        <p:spPr>
          <a:xfrm>
            <a:off x="0" y="2996952"/>
            <a:ext cx="12192000" cy="3861048"/>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73" name="Google Shape;173;p29"/>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lvl1pPr marL="457200" lvl="0" indent="-279400" algn="r">
              <a:lnSpc>
                <a:spcPct val="90000"/>
              </a:lnSpc>
              <a:spcBef>
                <a:spcPts val="1000"/>
              </a:spcBef>
              <a:spcAft>
                <a:spcPts val="0"/>
              </a:spcAft>
              <a:buClr>
                <a:schemeClr val="dk1"/>
              </a:buClr>
              <a:buSzPts val="800"/>
              <a:buChar char="•"/>
              <a:defRPr sz="8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29"/>
          <p:cNvSpPr txBox="1">
            <a:spLocks noGrp="1"/>
          </p:cNvSpPr>
          <p:nvPr>
            <p:ph type="body" idx="2"/>
          </p:nvPr>
        </p:nvSpPr>
        <p:spPr>
          <a:xfrm>
            <a:off x="695326" y="2470052"/>
            <a:ext cx="10801350" cy="3834456"/>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solidFill>
                  <a:schemeClr val="dk1"/>
                </a:solidFill>
              </a:defRPr>
            </a:lvl1pPr>
            <a:lvl2pPr marL="914400" lvl="1" indent="-381000" algn="l">
              <a:lnSpc>
                <a:spcPct val="90000"/>
              </a:lnSpc>
              <a:spcBef>
                <a:spcPts val="500"/>
              </a:spcBef>
              <a:spcAft>
                <a:spcPts val="0"/>
              </a:spcAft>
              <a:buClr>
                <a:schemeClr val="dk1"/>
              </a:buClr>
              <a:buSzPts val="2400"/>
              <a:buChar char="•"/>
              <a:defRPr>
                <a:solidFill>
                  <a:schemeClr val="dk1"/>
                </a:solidFill>
              </a:defRPr>
            </a:lvl2pPr>
            <a:lvl3pPr marL="1371600" lvl="2" indent="-355600" algn="l">
              <a:lnSpc>
                <a:spcPct val="90000"/>
              </a:lnSpc>
              <a:spcBef>
                <a:spcPts val="500"/>
              </a:spcBef>
              <a:spcAft>
                <a:spcPts val="0"/>
              </a:spcAft>
              <a:buClr>
                <a:schemeClr val="dk1"/>
              </a:buClr>
              <a:buSzPts val="2000"/>
              <a:buChar char="•"/>
              <a:defRPr>
                <a:solidFill>
                  <a:schemeClr val="dk1"/>
                </a:solidFill>
              </a:defRPr>
            </a:lvl3pPr>
            <a:lvl4pPr marL="1828800" lvl="3" indent="-342900" algn="l">
              <a:lnSpc>
                <a:spcPct val="90000"/>
              </a:lnSpc>
              <a:spcBef>
                <a:spcPts val="500"/>
              </a:spcBef>
              <a:spcAft>
                <a:spcPts val="0"/>
              </a:spcAft>
              <a:buClr>
                <a:schemeClr val="dk1"/>
              </a:buClr>
              <a:buSzPts val="1800"/>
              <a:buChar char="•"/>
              <a:defRPr>
                <a:solidFill>
                  <a:schemeClr val="dk1"/>
                </a:solidFill>
              </a:defRPr>
            </a:lvl4pPr>
            <a:lvl5pPr marL="2286000" lvl="4" indent="-342900" algn="l">
              <a:lnSpc>
                <a:spcPct val="90000"/>
              </a:lnSpc>
              <a:spcBef>
                <a:spcPts val="1200"/>
              </a:spcBef>
              <a:spcAft>
                <a:spcPts val="0"/>
              </a:spcAft>
              <a:buClr>
                <a:schemeClr val="dk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29"/>
          <p:cNvSpPr txBox="1">
            <a:spLocks noGrp="1"/>
          </p:cNvSpPr>
          <p:nvPr>
            <p:ph type="body" idx="3"/>
          </p:nvPr>
        </p:nvSpPr>
        <p:spPr>
          <a:xfrm>
            <a:off x="695324" y="1896223"/>
            <a:ext cx="10801350" cy="504825"/>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000"/>
              </a:spcBef>
              <a:spcAft>
                <a:spcPts val="0"/>
              </a:spcAft>
              <a:buClr>
                <a:schemeClr val="dk1"/>
              </a:buClr>
              <a:buSzPts val="2400"/>
              <a:buChar char="•"/>
              <a:defRPr sz="2400" b="1">
                <a:solidFill>
                  <a:schemeClr val="dk1"/>
                </a:solidFill>
              </a:defRPr>
            </a:lvl1pPr>
            <a:lvl2pPr marL="914400" lvl="1" indent="-228600" algn="l">
              <a:lnSpc>
                <a:spcPct val="90000"/>
              </a:lnSpc>
              <a:spcBef>
                <a:spcPts val="500"/>
              </a:spcBef>
              <a:spcAft>
                <a:spcPts val="0"/>
              </a:spcAft>
              <a:buClr>
                <a:schemeClr val="dk1"/>
              </a:buClr>
              <a:buSzPts val="2400"/>
              <a:buNone/>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29"/>
          <p:cNvSpPr txBox="1">
            <a:spLocks noGrp="1"/>
          </p:cNvSpPr>
          <p:nvPr>
            <p:ph type="title"/>
          </p:nvPr>
        </p:nvSpPr>
        <p:spPr>
          <a:xfrm>
            <a:off x="694800" y="766800"/>
            <a:ext cx="10801350" cy="46905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77"/>
        <p:cNvGrpSpPr/>
        <p:nvPr/>
      </p:nvGrpSpPr>
      <p:grpSpPr>
        <a:xfrm>
          <a:off x="0" y="0"/>
          <a:ext cx="0" cy="0"/>
          <a:chOff x="0" y="0"/>
          <a:chExt cx="0" cy="0"/>
        </a:xfrm>
      </p:grpSpPr>
      <p:sp>
        <p:nvSpPr>
          <p:cNvPr id="178" name="Google Shape;178;p3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9" name="Google Shape;179;p3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0" name="Google Shape;180;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 name="Google Shape;181;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 name="Google Shape;182;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83"/>
        <p:cNvGrpSpPr/>
        <p:nvPr/>
      </p:nvGrpSpPr>
      <p:grpSpPr>
        <a:xfrm>
          <a:off x="0" y="0"/>
          <a:ext cx="0" cy="0"/>
          <a:chOff x="0" y="0"/>
          <a:chExt cx="0" cy="0"/>
        </a:xfrm>
      </p:grpSpPr>
      <p:sp>
        <p:nvSpPr>
          <p:cNvPr id="184" name="Google Shape;184;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 name="Google Shape;185;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 name="Google Shape;188;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189"/>
        <p:cNvGrpSpPr/>
        <p:nvPr/>
      </p:nvGrpSpPr>
      <p:grpSpPr>
        <a:xfrm>
          <a:off x="0" y="0"/>
          <a:ext cx="0" cy="0"/>
          <a:chOff x="0" y="0"/>
          <a:chExt cx="0" cy="0"/>
        </a:xfrm>
      </p:grpSpPr>
      <p:sp>
        <p:nvSpPr>
          <p:cNvPr id="190" name="Google Shape;190;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 name="Google Shape;191;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92" name="Google Shape;192;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195"/>
        <p:cNvGrpSpPr/>
        <p:nvPr/>
      </p:nvGrpSpPr>
      <p:grpSpPr>
        <a:xfrm>
          <a:off x="0" y="0"/>
          <a:ext cx="0" cy="0"/>
          <a:chOff x="0" y="0"/>
          <a:chExt cx="0" cy="0"/>
        </a:xfrm>
      </p:grpSpPr>
      <p:sp>
        <p:nvSpPr>
          <p:cNvPr id="196" name="Google Shape;196;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7" name="Google Shape;197;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 name="Google Shape;200;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1" name="Google Shape;201;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4" name="Google Shape;204;p3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5" name="Google Shape;205;p3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3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7" name="Google Shape;207;p3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9" name="Google Shape;209;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211"/>
        <p:cNvGrpSpPr/>
        <p:nvPr/>
      </p:nvGrpSpPr>
      <p:grpSpPr>
        <a:xfrm>
          <a:off x="0" y="0"/>
          <a:ext cx="0" cy="0"/>
          <a:chOff x="0" y="0"/>
          <a:chExt cx="0" cy="0"/>
        </a:xfrm>
      </p:grpSpPr>
      <p:sp>
        <p:nvSpPr>
          <p:cNvPr id="212" name="Google Shape;212;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4" name="Google Shape;214;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 name="Google Shape;215;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216"/>
        <p:cNvGrpSpPr/>
        <p:nvPr/>
      </p:nvGrpSpPr>
      <p:grpSpPr>
        <a:xfrm>
          <a:off x="0" y="0"/>
          <a:ext cx="0" cy="0"/>
          <a:chOff x="0" y="0"/>
          <a:chExt cx="0" cy="0"/>
        </a:xfrm>
      </p:grpSpPr>
      <p:sp>
        <p:nvSpPr>
          <p:cNvPr id="217" name="Google Shape;217;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8" name="Google Shape;218;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9" name="Google Shape;219;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220"/>
        <p:cNvGrpSpPr/>
        <p:nvPr/>
      </p:nvGrpSpPr>
      <p:grpSpPr>
        <a:xfrm>
          <a:off x="0" y="0"/>
          <a:ext cx="0" cy="0"/>
          <a:chOff x="0" y="0"/>
          <a:chExt cx="0" cy="0"/>
        </a:xfrm>
      </p:grpSpPr>
      <p:sp>
        <p:nvSpPr>
          <p:cNvPr id="221" name="Google Shape;221;p3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2" name="Google Shape;222;p3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3" name="Google Shape;223;p3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4" name="Google Shape;224;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 name="Google Shape;225;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 name="Google Shape;226;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227"/>
        <p:cNvGrpSpPr/>
        <p:nvPr/>
      </p:nvGrpSpPr>
      <p:grpSpPr>
        <a:xfrm>
          <a:off x="0" y="0"/>
          <a:ext cx="0" cy="0"/>
          <a:chOff x="0" y="0"/>
          <a:chExt cx="0" cy="0"/>
        </a:xfrm>
      </p:grpSpPr>
      <p:sp>
        <p:nvSpPr>
          <p:cNvPr id="228" name="Google Shape;228;p3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9" name="Google Shape;229;p38"/>
          <p:cNvSpPr>
            <a:spLocks noGrp="1"/>
          </p:cNvSpPr>
          <p:nvPr>
            <p:ph type="pic" idx="2"/>
          </p:nvPr>
        </p:nvSpPr>
        <p:spPr>
          <a:xfrm>
            <a:off x="5183188" y="987425"/>
            <a:ext cx="6172200" cy="4873625"/>
          </a:xfrm>
          <a:prstGeom prst="rect">
            <a:avLst/>
          </a:prstGeom>
          <a:noFill/>
          <a:ln>
            <a:noFill/>
          </a:ln>
        </p:spPr>
      </p:sp>
      <p:sp>
        <p:nvSpPr>
          <p:cNvPr id="230" name="Google Shape;230;p3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31" name="Google Shape;23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 name="Google Shape;232;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 name="Google Shape;233;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234"/>
        <p:cNvGrpSpPr/>
        <p:nvPr/>
      </p:nvGrpSpPr>
      <p:grpSpPr>
        <a:xfrm>
          <a:off x="0" y="0"/>
          <a:ext cx="0" cy="0"/>
          <a:chOff x="0" y="0"/>
          <a:chExt cx="0" cy="0"/>
        </a:xfrm>
      </p:grpSpPr>
      <p:sp>
        <p:nvSpPr>
          <p:cNvPr id="235" name="Google Shape;235;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 name="Google Shape;236;p3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7" name="Google Shape;237;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 name="Google Shape;238;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 name="Google Shape;239;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240"/>
        <p:cNvGrpSpPr/>
        <p:nvPr/>
      </p:nvGrpSpPr>
      <p:grpSpPr>
        <a:xfrm>
          <a:off x="0" y="0"/>
          <a:ext cx="0" cy="0"/>
          <a:chOff x="0" y="0"/>
          <a:chExt cx="0" cy="0"/>
        </a:xfrm>
      </p:grpSpPr>
      <p:sp>
        <p:nvSpPr>
          <p:cNvPr id="241" name="Google Shape;241;p4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2" name="Google Shape;242;p4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4" name="Google Shape;244;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5" name="Google Shape;245;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5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5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5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5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5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5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5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5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59"/>
          <p:cNvSpPr>
            <a:spLocks noGrp="1"/>
          </p:cNvSpPr>
          <p:nvPr>
            <p:ph type="pic" idx="2"/>
          </p:nvPr>
        </p:nvSpPr>
        <p:spPr>
          <a:xfrm>
            <a:off x="5183188" y="987425"/>
            <a:ext cx="6172200" cy="4873625"/>
          </a:xfrm>
          <a:prstGeom prst="rect">
            <a:avLst/>
          </a:prstGeom>
          <a:noFill/>
          <a:ln>
            <a:noFill/>
          </a:ln>
        </p:spPr>
      </p:sp>
      <p:sp>
        <p:nvSpPr>
          <p:cNvPr id="68" name="Google Shape;68;p5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Google Shape;86;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8" name="Google Shape;8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9" name="Google Shape;8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5"/>
        <p:cNvGrpSpPr/>
        <p:nvPr/>
      </p:nvGrpSpPr>
      <p:grpSpPr>
        <a:xfrm>
          <a:off x="0" y="0"/>
          <a:ext cx="0" cy="0"/>
          <a:chOff x="0" y="0"/>
          <a:chExt cx="0" cy="0"/>
        </a:xfrm>
      </p:grpSpPr>
      <p:sp>
        <p:nvSpPr>
          <p:cNvPr id="166" name="Google Shape;16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7" name="Google Shape;167;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8" name="Google Shape;16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69" name="Google Shape;16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70" name="Google Shape;17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4.xml"/><Relationship Id="rId5" Type="http://schemas.openxmlformats.org/officeDocument/2006/relationships/image" Target="../media/image3.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hyperlink" Target="https://www.thembrsite.com/" TargetMode="External"/><Relationship Id="rId5"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3.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0"/>
        <p:cNvGrpSpPr/>
        <p:nvPr/>
      </p:nvGrpSpPr>
      <p:grpSpPr>
        <a:xfrm>
          <a:off x="0" y="0"/>
          <a:ext cx="0" cy="0"/>
          <a:chOff x="0" y="0"/>
          <a:chExt cx="0" cy="0"/>
        </a:xfrm>
      </p:grpSpPr>
      <p:sp>
        <p:nvSpPr>
          <p:cNvPr id="251" name="Google Shape;251;p1"/>
          <p:cNvSpPr txBox="1"/>
          <p:nvPr/>
        </p:nvSpPr>
        <p:spPr>
          <a:xfrm>
            <a:off x="5659471" y="857250"/>
            <a:ext cx="6532529" cy="31700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Roboto Slab"/>
              <a:buNone/>
            </a:pPr>
            <a:r>
              <a:rPr lang="en-US" sz="1400" b="0" i="0" u="none" strike="noStrike" cap="none" dirty="0">
                <a:solidFill>
                  <a:srgbClr val="FFFFFF"/>
                </a:solidFill>
                <a:latin typeface="Roboto Slab"/>
                <a:ea typeface="Roboto Slab"/>
                <a:cs typeface="Roboto Slab"/>
                <a:sym typeface="Roboto Slab"/>
              </a:rPr>
              <a:t>Course on Membrane Bioreactors</a:t>
            </a:r>
            <a:endParaRPr dirty="0"/>
          </a:p>
          <a:p>
            <a:pPr marL="0" marR="0" lvl="0" indent="0" algn="l" rtl="0">
              <a:lnSpc>
                <a:spcPct val="100000"/>
              </a:lnSpc>
              <a:spcBef>
                <a:spcPts val="0"/>
              </a:spcBef>
              <a:spcAft>
                <a:spcPts val="0"/>
              </a:spcAft>
              <a:buClr>
                <a:schemeClr val="dk1"/>
              </a:buClr>
              <a:buSzPts val="2000"/>
              <a:buFont typeface="Calibri"/>
              <a:buNone/>
            </a:pPr>
            <a:endParaRPr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chemeClr val="dk1"/>
              </a:buClr>
              <a:buSzPts val="20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Practical Applications </a:t>
            </a: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 Part 1</a:t>
            </a:r>
            <a:endParaRPr dirty="0"/>
          </a:p>
          <a:p>
            <a:pPr marL="0" marR="0" lvl="0" indent="0" algn="l" rtl="0">
              <a:lnSpc>
                <a:spcPct val="100000"/>
              </a:lnSpc>
              <a:spcBef>
                <a:spcPts val="0"/>
              </a:spcBef>
              <a:spcAft>
                <a:spcPts val="0"/>
              </a:spcAft>
              <a:buClr>
                <a:schemeClr val="dk1"/>
              </a:buClr>
              <a:buSzPts val="36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2800"/>
              <a:buFont typeface="Roboto Slab"/>
              <a:buNone/>
            </a:pPr>
            <a:r>
              <a:rPr lang="en-US" sz="2800" b="0" i="0" u="none" strike="noStrike" cap="none" dirty="0">
                <a:solidFill>
                  <a:srgbClr val="000000"/>
                </a:solidFill>
                <a:latin typeface="Roboto Slab"/>
                <a:ea typeface="Roboto Slab"/>
                <a:cs typeface="Roboto Slab"/>
                <a:sym typeface="Roboto Slab"/>
              </a:rPr>
              <a:t>Jiao Zhang</a:t>
            </a:r>
            <a:endParaRPr dirty="0"/>
          </a:p>
        </p:txBody>
      </p:sp>
      <p:pic>
        <p:nvPicPr>
          <p:cNvPr id="252" name="Google Shape;252;p1"/>
          <p:cNvPicPr preferRelativeResize="0"/>
          <p:nvPr/>
        </p:nvPicPr>
        <p:blipFill rotWithShape="1">
          <a:blip r:embed="rId4">
            <a:alphaModFix/>
          </a:blip>
          <a:srcRect/>
          <a:stretch/>
        </p:blipFill>
        <p:spPr>
          <a:xfrm>
            <a:off x="5701662" y="5804946"/>
            <a:ext cx="2524513" cy="84992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10"/>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pic>
        <p:nvPicPr>
          <p:cNvPr id="396" name="Google Shape;396;p10"/>
          <p:cNvPicPr preferRelativeResize="0"/>
          <p:nvPr/>
        </p:nvPicPr>
        <p:blipFill rotWithShape="1">
          <a:blip r:embed="rId3">
            <a:alphaModFix/>
          </a:blip>
          <a:srcRect/>
          <a:stretch/>
        </p:blipFill>
        <p:spPr>
          <a:xfrm>
            <a:off x="1684730" y="1803044"/>
            <a:ext cx="7645477" cy="4321698"/>
          </a:xfrm>
          <a:prstGeom prst="rect">
            <a:avLst/>
          </a:prstGeom>
          <a:noFill/>
          <a:ln>
            <a:noFill/>
          </a:ln>
        </p:spPr>
      </p:pic>
      <p:sp>
        <p:nvSpPr>
          <p:cNvPr id="397" name="Google Shape;397;p10"/>
          <p:cNvSpPr txBox="1"/>
          <p:nvPr/>
        </p:nvSpPr>
        <p:spPr>
          <a:xfrm>
            <a:off x="9402388" y="2270324"/>
            <a:ext cx="1736373" cy="2646878"/>
          </a:xfrm>
          <a:prstGeom prst="rect">
            <a:avLst/>
          </a:prstGeom>
          <a:solidFill>
            <a:srgbClr val="F2F2F2"/>
          </a:solidFill>
          <a:ln w="28575" cap="flat" cmpd="sng">
            <a:solidFill>
              <a:srgbClr val="C55A1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C55A11"/>
                </a:solidFill>
                <a:latin typeface="Arial"/>
                <a:ea typeface="Arial"/>
                <a:cs typeface="Arial"/>
                <a:sym typeface="Arial"/>
              </a:rPr>
              <a:t>Quality (mg/L)</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BOD</a:t>
            </a:r>
            <a:r>
              <a:rPr lang="en-US" sz="1800" baseline="-25000">
                <a:solidFill>
                  <a:schemeClr val="dk1"/>
                </a:solidFill>
                <a:latin typeface="Arial"/>
                <a:ea typeface="Arial"/>
                <a:cs typeface="Arial"/>
                <a:sym typeface="Arial"/>
              </a:rPr>
              <a:t>5 </a:t>
            </a:r>
            <a:r>
              <a:rPr lang="en-US" sz="1800">
                <a:solidFill>
                  <a:schemeClr val="dk1"/>
                </a:solidFill>
                <a:latin typeface="Arial"/>
                <a:ea typeface="Arial"/>
                <a:cs typeface="Arial"/>
                <a:sym typeface="Arial"/>
              </a:rPr>
              <a:t>= 3</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COD = 13</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SS = 2</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NH</a:t>
            </a:r>
            <a:r>
              <a:rPr lang="en-US" sz="1800" baseline="-25000">
                <a:solidFill>
                  <a:schemeClr val="dk1"/>
                </a:solidFill>
                <a:latin typeface="Arial"/>
                <a:ea typeface="Arial"/>
                <a:cs typeface="Arial"/>
                <a:sym typeface="Arial"/>
              </a:rPr>
              <a:t>4</a:t>
            </a:r>
            <a:r>
              <a:rPr lang="en-US" sz="1800" baseline="30000">
                <a:solidFill>
                  <a:schemeClr val="dk1"/>
                </a:solidFill>
                <a:latin typeface="Arial"/>
                <a:ea typeface="Arial"/>
                <a:cs typeface="Arial"/>
                <a:sym typeface="Arial"/>
              </a:rPr>
              <a:t>+</a:t>
            </a:r>
            <a:r>
              <a:rPr lang="en-US" sz="1800">
                <a:solidFill>
                  <a:schemeClr val="dk1"/>
                </a:solidFill>
                <a:latin typeface="Arial"/>
                <a:ea typeface="Arial"/>
                <a:cs typeface="Arial"/>
                <a:sym typeface="Arial"/>
              </a:rPr>
              <a:t>-N = 0.6</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TN =  7.4</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TP = 0.15</a:t>
            </a:r>
            <a:endParaRPr sz="1800">
              <a:solidFill>
                <a:schemeClr val="dk1"/>
              </a:solidFill>
              <a:latin typeface="Arial"/>
              <a:ea typeface="Arial"/>
              <a:cs typeface="Arial"/>
              <a:sym typeface="Arial"/>
            </a:endParaRPr>
          </a:p>
        </p:txBody>
      </p:sp>
      <p:sp>
        <p:nvSpPr>
          <p:cNvPr id="398" name="Google Shape;398;p10"/>
          <p:cNvSpPr/>
          <p:nvPr/>
        </p:nvSpPr>
        <p:spPr>
          <a:xfrm>
            <a:off x="220355" y="1295116"/>
            <a:ext cx="7868868" cy="461665"/>
          </a:xfrm>
          <a:prstGeom prst="rect">
            <a:avLst/>
          </a:prstGeom>
          <a:noFill/>
          <a:ln>
            <a:noFill/>
          </a:ln>
        </p:spPr>
        <p:txBody>
          <a:bodyPr spcFirstLastPara="1" wrap="square" lIns="91425" tIns="45700" rIns="91425" bIns="45700" anchor="t" anchorCtr="0">
            <a:spAutoFit/>
          </a:bodyPr>
          <a:lstStyle/>
          <a:p>
            <a:pPr marL="817563" marR="0" lvl="1" indent="-4572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AAO-MBR</a:t>
            </a:r>
            <a:endParaRPr sz="2400" b="1" i="0" u="none" strike="noStrike" cap="none">
              <a:solidFill>
                <a:srgbClr val="000000"/>
              </a:solidFill>
              <a:latin typeface="Arial"/>
              <a:ea typeface="Arial"/>
              <a:cs typeface="Arial"/>
              <a:sym typeface="Arial"/>
            </a:endParaRPr>
          </a:p>
        </p:txBody>
      </p:sp>
      <p:sp>
        <p:nvSpPr>
          <p:cNvPr id="399" name="Google Shape;399;p10"/>
          <p:cNvSpPr txBox="1"/>
          <p:nvPr/>
        </p:nvSpPr>
        <p:spPr>
          <a:xfrm>
            <a:off x="459089" y="3819054"/>
            <a:ext cx="1736373" cy="2646878"/>
          </a:xfrm>
          <a:prstGeom prst="rect">
            <a:avLst/>
          </a:prstGeom>
          <a:solidFill>
            <a:srgbClr val="F2F2F2"/>
          </a:solidFill>
          <a:ln w="28575" cap="flat" cmpd="sng">
            <a:solidFill>
              <a:srgbClr val="C55A1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C55A11"/>
                </a:solidFill>
                <a:latin typeface="Arial"/>
                <a:ea typeface="Arial"/>
                <a:cs typeface="Arial"/>
                <a:sym typeface="Arial"/>
              </a:rPr>
              <a:t>Quality (mg/L)</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BOD</a:t>
            </a:r>
            <a:r>
              <a:rPr lang="en-US" sz="1800" baseline="-25000">
                <a:solidFill>
                  <a:schemeClr val="dk1"/>
                </a:solidFill>
                <a:latin typeface="Arial"/>
                <a:ea typeface="Arial"/>
                <a:cs typeface="Arial"/>
                <a:sym typeface="Arial"/>
              </a:rPr>
              <a:t>5 </a:t>
            </a:r>
            <a:r>
              <a:rPr lang="en-US" sz="1800">
                <a:solidFill>
                  <a:schemeClr val="dk1"/>
                </a:solidFill>
                <a:latin typeface="Arial"/>
                <a:ea typeface="Arial"/>
                <a:cs typeface="Arial"/>
                <a:sym typeface="Arial"/>
              </a:rPr>
              <a:t>= 130</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COD = 210</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SS = 90</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NH</a:t>
            </a:r>
            <a:r>
              <a:rPr lang="en-US" sz="1800" baseline="-25000">
                <a:solidFill>
                  <a:schemeClr val="dk1"/>
                </a:solidFill>
                <a:latin typeface="Arial"/>
                <a:ea typeface="Arial"/>
                <a:cs typeface="Arial"/>
                <a:sym typeface="Arial"/>
              </a:rPr>
              <a:t>4</a:t>
            </a:r>
            <a:r>
              <a:rPr lang="en-US" sz="1800" baseline="30000">
                <a:solidFill>
                  <a:schemeClr val="dk1"/>
                </a:solidFill>
                <a:latin typeface="Arial"/>
                <a:ea typeface="Arial"/>
                <a:cs typeface="Arial"/>
                <a:sym typeface="Arial"/>
              </a:rPr>
              <a:t>+</a:t>
            </a:r>
            <a:r>
              <a:rPr lang="en-US" sz="1800">
                <a:solidFill>
                  <a:schemeClr val="dk1"/>
                </a:solidFill>
                <a:latin typeface="Arial"/>
                <a:ea typeface="Arial"/>
                <a:cs typeface="Arial"/>
                <a:sym typeface="Arial"/>
              </a:rPr>
              <a:t>-N = 20</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TN =  30</a:t>
            </a:r>
            <a:endParaRPr/>
          </a:p>
          <a:p>
            <a:pPr marL="0" marR="0" lvl="0" indent="0" algn="l" rtl="0">
              <a:spcBef>
                <a:spcPts val="800"/>
              </a:spcBef>
              <a:spcAft>
                <a:spcPts val="0"/>
              </a:spcAft>
              <a:buNone/>
            </a:pPr>
            <a:r>
              <a:rPr lang="en-US" sz="1800">
                <a:solidFill>
                  <a:schemeClr val="dk1"/>
                </a:solidFill>
                <a:latin typeface="Arial"/>
                <a:ea typeface="Arial"/>
                <a:cs typeface="Arial"/>
                <a:sym typeface="Arial"/>
              </a:rPr>
              <a:t>TP = 2.5</a:t>
            </a:r>
            <a:endParaRPr sz="1800">
              <a:solidFill>
                <a:schemeClr val="dk1"/>
              </a:solidFill>
              <a:latin typeface="Arial"/>
              <a:ea typeface="Arial"/>
              <a:cs typeface="Arial"/>
              <a:sym typeface="Arial"/>
            </a:endParaRPr>
          </a:p>
        </p:txBody>
      </p:sp>
      <p:grpSp>
        <p:nvGrpSpPr>
          <p:cNvPr id="400" name="Google Shape;400;p10"/>
          <p:cNvGrpSpPr/>
          <p:nvPr/>
        </p:nvGrpSpPr>
        <p:grpSpPr>
          <a:xfrm>
            <a:off x="8972536" y="417967"/>
            <a:ext cx="3121806" cy="447110"/>
            <a:chOff x="8844309" y="358006"/>
            <a:chExt cx="3121806" cy="447110"/>
          </a:xfrm>
        </p:grpSpPr>
        <p:grpSp>
          <p:nvGrpSpPr>
            <p:cNvPr id="401" name="Google Shape;401;p10"/>
            <p:cNvGrpSpPr/>
            <p:nvPr/>
          </p:nvGrpSpPr>
          <p:grpSpPr>
            <a:xfrm>
              <a:off x="9715178" y="358006"/>
              <a:ext cx="2250937" cy="447110"/>
              <a:chOff x="9729466" y="157976"/>
              <a:chExt cx="2250937" cy="447110"/>
            </a:xfrm>
          </p:grpSpPr>
          <p:sp>
            <p:nvSpPr>
              <p:cNvPr id="402" name="Google Shape;402;p10"/>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403" name="Google Shape;403;p10"/>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404" name="Google Shape;404;p10"/>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
        <p:nvSpPr>
          <p:cNvPr id="405" name="Google Shape;405;p10"/>
          <p:cNvSpPr txBox="1">
            <a:spLocks noGrp="1"/>
          </p:cNvSpPr>
          <p:nvPr>
            <p:ph type="title"/>
          </p:nvPr>
        </p:nvSpPr>
        <p:spPr>
          <a:xfrm>
            <a:off x="558125" y="72968"/>
            <a:ext cx="8785673"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1: </a:t>
            </a:r>
            <a:r>
              <a:rPr lang="en-US" sz="2200" b="1">
                <a:solidFill>
                  <a:srgbClr val="323F50"/>
                </a:solidFill>
                <a:latin typeface="Arial"/>
                <a:ea typeface="Arial"/>
                <a:cs typeface="Arial"/>
                <a:sym typeface="Arial"/>
              </a:rPr>
              <a:t>Jingxi Wastewater Treatment Plant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7"/>
                                        </p:tgtEl>
                                        <p:attrNameLst>
                                          <p:attrName>style.visibility</p:attrName>
                                        </p:attrNameLst>
                                      </p:cBhvr>
                                      <p:to>
                                        <p:strVal val="visible"/>
                                      </p:to>
                                    </p:set>
                                    <p:animEffect transition="in" filter="fade">
                                      <p:cBhvr>
                                        <p:cTn id="7" dur="500"/>
                                        <p:tgtEl>
                                          <p:spTgt spid="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11"/>
          <p:cNvSpPr/>
          <p:nvPr/>
        </p:nvSpPr>
        <p:spPr>
          <a:xfrm>
            <a:off x="327495" y="2327650"/>
            <a:ext cx="7787805" cy="2072362"/>
          </a:xfrm>
          <a:prstGeom prst="rect">
            <a:avLst/>
          </a:prstGeom>
          <a:noFill/>
          <a:ln>
            <a:noFill/>
          </a:ln>
        </p:spPr>
        <p:txBody>
          <a:bodyPr spcFirstLastPara="1" wrap="square" lIns="91425" tIns="45700" rIns="91425" bIns="45700" anchor="t" anchorCtr="0">
            <a:spAutoFit/>
          </a:bodyPr>
          <a:lstStyle/>
          <a:p>
            <a:pPr marL="703263" marR="0" lvl="1" indent="-342900" algn="l" rtl="0">
              <a:spcBef>
                <a:spcPts val="0"/>
              </a:spcBef>
              <a:spcAft>
                <a:spcPts val="0"/>
              </a:spcAft>
              <a:buClr>
                <a:srgbClr val="C55A11"/>
              </a:buClr>
              <a:buSzPts val="2200"/>
              <a:buFont typeface="Noto Sans Symbols"/>
              <a:buChar char="■"/>
            </a:pPr>
            <a:r>
              <a:rPr lang="en-US" sz="2200" b="0" i="0" u="none" strike="noStrike" cap="none">
                <a:solidFill>
                  <a:srgbClr val="000000"/>
                </a:solidFill>
                <a:latin typeface="Arial"/>
                <a:ea typeface="Arial"/>
                <a:cs typeface="Arial"/>
                <a:sym typeface="Arial"/>
              </a:rPr>
              <a:t>Info of Tuas Water Reclamation Plant</a:t>
            </a:r>
            <a:endParaRPr/>
          </a:p>
          <a:p>
            <a:pPr marL="995363" marR="0" lvl="2" indent="-177800" algn="l" rtl="0">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Location: Singapore</a:t>
            </a:r>
            <a:endParaRPr/>
          </a:p>
          <a:p>
            <a:pPr marL="995363" marR="0" lvl="2" indent="-177800" algn="l" rtl="0">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Commissioning time: by 2025</a:t>
            </a:r>
            <a:endParaRPr/>
          </a:p>
          <a:p>
            <a:pPr marL="995363" marR="0" lvl="2" indent="-177800" algn="l" rtl="0">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Capacity: </a:t>
            </a:r>
            <a:r>
              <a:rPr lang="en-US" sz="2000" b="1" i="0" u="none" strike="noStrike" cap="none">
                <a:solidFill>
                  <a:srgbClr val="000000"/>
                </a:solidFill>
                <a:latin typeface="Arial"/>
                <a:ea typeface="Arial"/>
                <a:cs typeface="Arial"/>
                <a:sym typeface="Arial"/>
              </a:rPr>
              <a:t>800,000 m</a:t>
            </a:r>
            <a:r>
              <a:rPr lang="en-US" sz="2000" b="1" i="0" u="none" strike="noStrike" cap="none" baseline="30000">
                <a:solidFill>
                  <a:srgbClr val="000000"/>
                </a:solidFill>
                <a:latin typeface="Arial"/>
                <a:ea typeface="Arial"/>
                <a:cs typeface="Arial"/>
                <a:sym typeface="Arial"/>
              </a:rPr>
              <a:t>3</a:t>
            </a:r>
            <a:r>
              <a:rPr lang="en-US" sz="2000" b="1" i="0" u="none" strike="noStrike" cap="none">
                <a:solidFill>
                  <a:srgbClr val="000000"/>
                </a:solidFill>
                <a:latin typeface="Arial"/>
                <a:ea typeface="Arial"/>
                <a:cs typeface="Arial"/>
                <a:sym typeface="Arial"/>
              </a:rPr>
              <a:t>/d </a:t>
            </a:r>
            <a:r>
              <a:rPr lang="en-US" sz="2000" b="0" i="0" u="none" strike="noStrike" cap="none">
                <a:solidFill>
                  <a:srgbClr val="000000"/>
                </a:solidFill>
                <a:latin typeface="Arial"/>
                <a:ea typeface="Arial"/>
                <a:cs typeface="Arial"/>
                <a:sym typeface="Arial"/>
              </a:rPr>
              <a:t>(peak: 1,200,000 m</a:t>
            </a:r>
            <a:r>
              <a:rPr lang="en-US" sz="2000" b="0" i="0" u="none" strike="noStrike" cap="none" baseline="30000">
                <a:solidFill>
                  <a:srgbClr val="000000"/>
                </a:solidFill>
                <a:latin typeface="Arial"/>
                <a:ea typeface="Arial"/>
                <a:cs typeface="Arial"/>
                <a:sym typeface="Arial"/>
              </a:rPr>
              <a:t>3</a:t>
            </a:r>
            <a:r>
              <a:rPr lang="en-US" sz="2000" b="0" i="0" u="none" strike="noStrike" cap="none">
                <a:solidFill>
                  <a:srgbClr val="000000"/>
                </a:solidFill>
                <a:latin typeface="Arial"/>
                <a:ea typeface="Arial"/>
                <a:cs typeface="Arial"/>
                <a:sym typeface="Arial"/>
              </a:rPr>
              <a:t>/d)</a:t>
            </a:r>
            <a:endParaRPr sz="2000" b="0" i="0" u="none" strike="noStrike" cap="none">
              <a:solidFill>
                <a:srgbClr val="000000"/>
              </a:solidFill>
              <a:latin typeface="Arial"/>
              <a:ea typeface="Arial"/>
              <a:cs typeface="Arial"/>
              <a:sym typeface="Arial"/>
            </a:endParaRPr>
          </a:p>
          <a:p>
            <a:pPr marL="995363" marR="0" lvl="2" indent="-177800" algn="l" rtl="0">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It would be </a:t>
            </a:r>
            <a:r>
              <a:rPr lang="en-US" sz="2000" b="1" i="0" u="sng" strike="noStrike" cap="none">
                <a:solidFill>
                  <a:srgbClr val="C55A11"/>
                </a:solidFill>
                <a:latin typeface="Arial"/>
                <a:ea typeface="Arial"/>
                <a:cs typeface="Arial"/>
                <a:sym typeface="Arial"/>
              </a:rPr>
              <a:t>the world’s largest MBR </a:t>
            </a:r>
            <a:r>
              <a:rPr lang="en-US" sz="2000" b="0" i="0" u="none" strike="noStrike" cap="none">
                <a:solidFill>
                  <a:srgbClr val="000000"/>
                </a:solidFill>
                <a:latin typeface="Arial"/>
                <a:ea typeface="Arial"/>
                <a:cs typeface="Arial"/>
                <a:sym typeface="Arial"/>
              </a:rPr>
              <a:t>then</a:t>
            </a:r>
            <a:endParaRPr/>
          </a:p>
        </p:txBody>
      </p:sp>
      <p:sp>
        <p:nvSpPr>
          <p:cNvPr id="412" name="Google Shape;412;p11"/>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800"/>
              <a:buNone/>
            </a:pPr>
            <a:r>
              <a:rPr lang="en-US"/>
              <a:t>Source: https://www.pub.gov.sg/dtss/phase2/twrp</a:t>
            </a:r>
            <a:endParaRPr/>
          </a:p>
        </p:txBody>
      </p:sp>
      <p:sp>
        <p:nvSpPr>
          <p:cNvPr id="413" name="Google Shape;413;p11"/>
          <p:cNvSpPr txBox="1"/>
          <p:nvPr/>
        </p:nvSpPr>
        <p:spPr>
          <a:xfrm>
            <a:off x="589121" y="1172247"/>
            <a:ext cx="11155204" cy="9335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rgbClr val="323F50"/>
                </a:solidFill>
                <a:latin typeface="Arial"/>
                <a:ea typeface="Arial"/>
                <a:cs typeface="Arial"/>
                <a:sym typeface="Arial"/>
              </a:rPr>
              <a:t>MBRs for municipal wastewater treatment </a:t>
            </a:r>
            <a:endParaRPr/>
          </a:p>
          <a:p>
            <a:pPr marL="0" marR="0" lvl="0" indent="0" algn="l" rtl="0">
              <a:spcBef>
                <a:spcPts val="800"/>
              </a:spcBef>
              <a:spcAft>
                <a:spcPts val="0"/>
              </a:spcAft>
              <a:buNone/>
            </a:pPr>
            <a:r>
              <a:rPr lang="en-US" sz="2400" b="1">
                <a:solidFill>
                  <a:srgbClr val="323F50"/>
                </a:solidFill>
                <a:latin typeface="Arial"/>
                <a:ea typeface="Arial"/>
                <a:cs typeface="Arial"/>
                <a:sym typeface="Arial"/>
              </a:rPr>
              <a:t>with </a:t>
            </a:r>
            <a:r>
              <a:rPr lang="en-US" sz="2400" b="1">
                <a:solidFill>
                  <a:srgbClr val="C55A11"/>
                </a:solidFill>
                <a:latin typeface="Arial"/>
                <a:ea typeface="Arial"/>
                <a:cs typeface="Arial"/>
                <a:sym typeface="Arial"/>
              </a:rPr>
              <a:t>low energy consumption </a:t>
            </a:r>
            <a:r>
              <a:rPr lang="en-US" sz="2400" b="1">
                <a:solidFill>
                  <a:srgbClr val="323F50"/>
                </a:solidFill>
                <a:latin typeface="Arial"/>
                <a:ea typeface="Arial"/>
                <a:cs typeface="Arial"/>
                <a:sym typeface="Arial"/>
              </a:rPr>
              <a:t>and </a:t>
            </a:r>
            <a:r>
              <a:rPr lang="en-US" sz="2400" b="1">
                <a:solidFill>
                  <a:srgbClr val="C55A11"/>
                </a:solidFill>
                <a:latin typeface="Arial"/>
                <a:ea typeface="Arial"/>
                <a:cs typeface="Arial"/>
                <a:sym typeface="Arial"/>
              </a:rPr>
              <a:t>no chemical-recovery cleaning</a:t>
            </a:r>
            <a:endParaRPr sz="2400">
              <a:solidFill>
                <a:srgbClr val="C55A11"/>
              </a:solidFill>
              <a:latin typeface="Arial"/>
              <a:ea typeface="Arial"/>
              <a:cs typeface="Arial"/>
              <a:sym typeface="Arial"/>
            </a:endParaRPr>
          </a:p>
        </p:txBody>
      </p:sp>
      <p:pic>
        <p:nvPicPr>
          <p:cNvPr id="414" name="Google Shape;414;p11" descr="DTSS Tuas Water Reclamation Plant"/>
          <p:cNvPicPr preferRelativeResize="0"/>
          <p:nvPr/>
        </p:nvPicPr>
        <p:blipFill rotWithShape="1">
          <a:blip r:embed="rId3">
            <a:alphaModFix/>
          </a:blip>
          <a:srcRect/>
          <a:stretch/>
        </p:blipFill>
        <p:spPr>
          <a:xfrm>
            <a:off x="7254176" y="2133345"/>
            <a:ext cx="3425445" cy="2745949"/>
          </a:xfrm>
          <a:prstGeom prst="rect">
            <a:avLst/>
          </a:prstGeom>
          <a:noFill/>
          <a:ln>
            <a:noFill/>
          </a:ln>
        </p:spPr>
      </p:pic>
      <p:sp>
        <p:nvSpPr>
          <p:cNvPr id="415" name="Google Shape;415;p11"/>
          <p:cNvSpPr/>
          <p:nvPr/>
        </p:nvSpPr>
        <p:spPr>
          <a:xfrm>
            <a:off x="327495" y="4839370"/>
            <a:ext cx="10002368" cy="1251625"/>
          </a:xfrm>
          <a:prstGeom prst="rect">
            <a:avLst/>
          </a:prstGeom>
          <a:noFill/>
          <a:ln>
            <a:noFill/>
          </a:ln>
        </p:spPr>
        <p:txBody>
          <a:bodyPr spcFirstLastPara="1" wrap="square" lIns="91425" tIns="45700" rIns="91425" bIns="45700" anchor="t" anchorCtr="0">
            <a:spAutoFit/>
          </a:bodyPr>
          <a:lstStyle/>
          <a:p>
            <a:pPr marL="703263" marR="0" lvl="1" indent="-342900" algn="l" rtl="0">
              <a:spcBef>
                <a:spcPts val="0"/>
              </a:spcBef>
              <a:spcAft>
                <a:spcPts val="0"/>
              </a:spcAft>
              <a:buClr>
                <a:srgbClr val="C55A11"/>
              </a:buClr>
              <a:buSzPts val="2200"/>
              <a:buFont typeface="Noto Sans Symbols"/>
              <a:buChar char="■"/>
            </a:pPr>
            <a:r>
              <a:rPr lang="en-US" sz="2200" b="0" i="0" u="none" strike="noStrike" cap="none">
                <a:solidFill>
                  <a:srgbClr val="000000"/>
                </a:solidFill>
                <a:latin typeface="Arial"/>
                <a:ea typeface="Arial"/>
                <a:cs typeface="Arial"/>
                <a:sym typeface="Arial"/>
              </a:rPr>
              <a:t>An Integrated Validation and Demonstration Plant</a:t>
            </a:r>
            <a:endParaRPr/>
          </a:p>
          <a:p>
            <a:pPr marL="995363" marR="0" lvl="2" indent="-177800" algn="l" rtl="0">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Commissioning time: 2017</a:t>
            </a:r>
            <a:endParaRPr/>
          </a:p>
          <a:p>
            <a:pPr marL="995363" marR="0" lvl="2" indent="-177800" algn="l" rtl="0">
              <a:spcBef>
                <a:spcPts val="80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Capacity: </a:t>
            </a:r>
            <a:r>
              <a:rPr lang="en-US" sz="2000" b="1" i="0" u="none" strike="noStrike" cap="none">
                <a:solidFill>
                  <a:srgbClr val="000000"/>
                </a:solidFill>
                <a:latin typeface="Arial"/>
                <a:ea typeface="Arial"/>
                <a:cs typeface="Arial"/>
                <a:sym typeface="Arial"/>
              </a:rPr>
              <a:t>12,500 m</a:t>
            </a:r>
            <a:r>
              <a:rPr lang="en-US" sz="2000" b="1" i="0" u="none" strike="noStrike" cap="none" baseline="30000">
                <a:solidFill>
                  <a:srgbClr val="000000"/>
                </a:solidFill>
                <a:latin typeface="Arial"/>
                <a:ea typeface="Arial"/>
                <a:cs typeface="Arial"/>
                <a:sym typeface="Arial"/>
              </a:rPr>
              <a:t>3</a:t>
            </a:r>
            <a:r>
              <a:rPr lang="en-US" sz="2000" b="1" i="0" u="none" strike="noStrike" cap="none">
                <a:solidFill>
                  <a:srgbClr val="000000"/>
                </a:solidFill>
                <a:latin typeface="Arial"/>
                <a:ea typeface="Arial"/>
                <a:cs typeface="Arial"/>
                <a:sym typeface="Arial"/>
              </a:rPr>
              <a:t>/d </a:t>
            </a:r>
            <a:r>
              <a:rPr lang="en-US" sz="2000" b="0" i="0" u="none" strike="noStrike" cap="none">
                <a:solidFill>
                  <a:srgbClr val="000000"/>
                </a:solidFill>
                <a:latin typeface="Arial"/>
                <a:ea typeface="Arial"/>
                <a:cs typeface="Arial"/>
                <a:sym typeface="Arial"/>
              </a:rPr>
              <a:t>(peak: 18,7500 m</a:t>
            </a:r>
            <a:r>
              <a:rPr lang="en-US" sz="2000" b="0" i="0" u="none" strike="noStrike" cap="none" baseline="30000">
                <a:solidFill>
                  <a:srgbClr val="000000"/>
                </a:solidFill>
                <a:latin typeface="Arial"/>
                <a:ea typeface="Arial"/>
                <a:cs typeface="Arial"/>
                <a:sym typeface="Arial"/>
              </a:rPr>
              <a:t>3</a:t>
            </a:r>
            <a:r>
              <a:rPr lang="en-US" sz="2000" b="0" i="0" u="none" strike="noStrike" cap="none">
                <a:solidFill>
                  <a:srgbClr val="000000"/>
                </a:solidFill>
                <a:latin typeface="Arial"/>
                <a:ea typeface="Arial"/>
                <a:cs typeface="Arial"/>
                <a:sym typeface="Arial"/>
              </a:rPr>
              <a:t>/d)</a:t>
            </a:r>
            <a:endParaRPr sz="2000" b="0" i="0" u="none" strike="noStrike" cap="none">
              <a:solidFill>
                <a:srgbClr val="000000"/>
              </a:solidFill>
              <a:latin typeface="Arial"/>
              <a:ea typeface="Arial"/>
              <a:cs typeface="Arial"/>
              <a:sym typeface="Arial"/>
            </a:endParaRPr>
          </a:p>
        </p:txBody>
      </p:sp>
      <p:sp>
        <p:nvSpPr>
          <p:cNvPr id="416" name="Google Shape;416;p11"/>
          <p:cNvSpPr txBox="1">
            <a:spLocks noGrp="1"/>
          </p:cNvSpPr>
          <p:nvPr>
            <p:ph type="title"/>
          </p:nvPr>
        </p:nvSpPr>
        <p:spPr>
          <a:xfrm>
            <a:off x="589121" y="88465"/>
            <a:ext cx="8246871"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2: </a:t>
            </a:r>
            <a:r>
              <a:rPr lang="en-US" sz="2400" b="1">
                <a:solidFill>
                  <a:srgbClr val="323F50"/>
                </a:solidFill>
                <a:latin typeface="Arial"/>
                <a:ea typeface="Arial"/>
                <a:cs typeface="Arial"/>
                <a:sym typeface="Arial"/>
              </a:rPr>
              <a:t>Tuas Water Reclamation Plant</a:t>
            </a:r>
            <a:endParaRPr sz="2200" b="1">
              <a:solidFill>
                <a:srgbClr val="323F50"/>
              </a:solidFill>
              <a:latin typeface="Arial"/>
              <a:ea typeface="Arial"/>
              <a:cs typeface="Arial"/>
              <a:sym typeface="Arial"/>
            </a:endParaRPr>
          </a:p>
        </p:txBody>
      </p:sp>
      <p:grpSp>
        <p:nvGrpSpPr>
          <p:cNvPr id="417" name="Google Shape;417;p11"/>
          <p:cNvGrpSpPr/>
          <p:nvPr/>
        </p:nvGrpSpPr>
        <p:grpSpPr>
          <a:xfrm>
            <a:off x="8972536" y="417967"/>
            <a:ext cx="3121806" cy="447110"/>
            <a:chOff x="8844309" y="358006"/>
            <a:chExt cx="3121806" cy="447110"/>
          </a:xfrm>
        </p:grpSpPr>
        <p:grpSp>
          <p:nvGrpSpPr>
            <p:cNvPr id="418" name="Google Shape;418;p11"/>
            <p:cNvGrpSpPr/>
            <p:nvPr/>
          </p:nvGrpSpPr>
          <p:grpSpPr>
            <a:xfrm>
              <a:off x="9715178" y="358006"/>
              <a:ext cx="2250937" cy="447110"/>
              <a:chOff x="9729466" y="157976"/>
              <a:chExt cx="2250937" cy="447110"/>
            </a:xfrm>
          </p:grpSpPr>
          <p:sp>
            <p:nvSpPr>
              <p:cNvPr id="419" name="Google Shape;419;p11"/>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420" name="Google Shape;420;p11"/>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421" name="Google Shape;421;p11"/>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1">
                                            <p:txEl>
                                              <p:pRg st="0" end="0"/>
                                            </p:txEl>
                                          </p:spTgt>
                                        </p:tgtEl>
                                        <p:attrNameLst>
                                          <p:attrName>style.visibility</p:attrName>
                                        </p:attrNameLst>
                                      </p:cBhvr>
                                      <p:to>
                                        <p:strVal val="visible"/>
                                      </p:to>
                                    </p:set>
                                    <p:animEffect transition="in" filter="fade">
                                      <p:cBhvr>
                                        <p:cTn id="7" dur="500"/>
                                        <p:tgtEl>
                                          <p:spTgt spid="4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1">
                                            <p:txEl>
                                              <p:pRg st="1" end="1"/>
                                            </p:txEl>
                                          </p:spTgt>
                                        </p:tgtEl>
                                        <p:attrNameLst>
                                          <p:attrName>style.visibility</p:attrName>
                                        </p:attrNameLst>
                                      </p:cBhvr>
                                      <p:to>
                                        <p:strVal val="visible"/>
                                      </p:to>
                                    </p:set>
                                    <p:animEffect transition="in" filter="fade">
                                      <p:cBhvr>
                                        <p:cTn id="12" dur="500"/>
                                        <p:tgtEl>
                                          <p:spTgt spid="4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1">
                                            <p:txEl>
                                              <p:pRg st="2" end="2"/>
                                            </p:txEl>
                                          </p:spTgt>
                                        </p:tgtEl>
                                        <p:attrNameLst>
                                          <p:attrName>style.visibility</p:attrName>
                                        </p:attrNameLst>
                                      </p:cBhvr>
                                      <p:to>
                                        <p:strVal val="visible"/>
                                      </p:to>
                                    </p:set>
                                    <p:animEffect transition="in" filter="fade">
                                      <p:cBhvr>
                                        <p:cTn id="17" dur="500"/>
                                        <p:tgtEl>
                                          <p:spTgt spid="4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1">
                                            <p:txEl>
                                              <p:pRg st="3" end="3"/>
                                            </p:txEl>
                                          </p:spTgt>
                                        </p:tgtEl>
                                        <p:attrNameLst>
                                          <p:attrName>style.visibility</p:attrName>
                                        </p:attrNameLst>
                                      </p:cBhvr>
                                      <p:to>
                                        <p:strVal val="visible"/>
                                      </p:to>
                                    </p:set>
                                    <p:animEffect transition="in" filter="fade">
                                      <p:cBhvr>
                                        <p:cTn id="22" dur="500"/>
                                        <p:tgtEl>
                                          <p:spTgt spid="4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1">
                                            <p:txEl>
                                              <p:pRg st="4" end="4"/>
                                            </p:txEl>
                                          </p:spTgt>
                                        </p:tgtEl>
                                        <p:attrNameLst>
                                          <p:attrName>style.visibility</p:attrName>
                                        </p:attrNameLst>
                                      </p:cBhvr>
                                      <p:to>
                                        <p:strVal val="visible"/>
                                      </p:to>
                                    </p:set>
                                    <p:animEffect transition="in" filter="fade">
                                      <p:cBhvr>
                                        <p:cTn id="27" dur="500"/>
                                        <p:tgtEl>
                                          <p:spTgt spid="4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15">
                                            <p:txEl>
                                              <p:pRg st="0" end="0"/>
                                            </p:txEl>
                                          </p:spTgt>
                                        </p:tgtEl>
                                        <p:attrNameLst>
                                          <p:attrName>style.visibility</p:attrName>
                                        </p:attrNameLst>
                                      </p:cBhvr>
                                      <p:to>
                                        <p:strVal val="visible"/>
                                      </p:to>
                                    </p:set>
                                    <p:animEffect transition="in" filter="fade">
                                      <p:cBhvr>
                                        <p:cTn id="32" dur="500"/>
                                        <p:tgtEl>
                                          <p:spTgt spid="41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15">
                                            <p:txEl>
                                              <p:pRg st="1" end="1"/>
                                            </p:txEl>
                                          </p:spTgt>
                                        </p:tgtEl>
                                        <p:attrNameLst>
                                          <p:attrName>style.visibility</p:attrName>
                                        </p:attrNameLst>
                                      </p:cBhvr>
                                      <p:to>
                                        <p:strVal val="visible"/>
                                      </p:to>
                                    </p:set>
                                    <p:animEffect transition="in" filter="fade">
                                      <p:cBhvr>
                                        <p:cTn id="37" dur="500"/>
                                        <p:tgtEl>
                                          <p:spTgt spid="415">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15">
                                            <p:txEl>
                                              <p:pRg st="2" end="2"/>
                                            </p:txEl>
                                          </p:spTgt>
                                        </p:tgtEl>
                                        <p:attrNameLst>
                                          <p:attrName>style.visibility</p:attrName>
                                        </p:attrNameLst>
                                      </p:cBhvr>
                                      <p:to>
                                        <p:strVal val="visible"/>
                                      </p:to>
                                    </p:set>
                                    <p:animEffect transition="in" filter="fade">
                                      <p:cBhvr>
                                        <p:cTn id="42" dur="500"/>
                                        <p:tgtEl>
                                          <p:spTgt spid="4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12"/>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428" name="Google Shape;428;p12"/>
          <p:cNvSpPr/>
          <p:nvPr/>
        </p:nvSpPr>
        <p:spPr>
          <a:xfrm>
            <a:off x="369689" y="1271831"/>
            <a:ext cx="7868868" cy="461665"/>
          </a:xfrm>
          <a:prstGeom prst="rect">
            <a:avLst/>
          </a:prstGeom>
          <a:noFill/>
          <a:ln>
            <a:noFill/>
          </a:ln>
        </p:spPr>
        <p:txBody>
          <a:bodyPr spcFirstLastPara="1" wrap="square" lIns="91425" tIns="45700" rIns="91425" bIns="45700" anchor="t" anchorCtr="0">
            <a:spAutoFit/>
          </a:bodyPr>
          <a:lstStyle/>
          <a:p>
            <a:pPr marL="817563" marR="0" lvl="1" indent="-457200" algn="l" rtl="0">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step-feed AO-MBR</a:t>
            </a:r>
            <a:endParaRPr/>
          </a:p>
        </p:txBody>
      </p:sp>
      <p:pic>
        <p:nvPicPr>
          <p:cNvPr id="429" name="Google Shape;429;p12"/>
          <p:cNvPicPr preferRelativeResize="0"/>
          <p:nvPr/>
        </p:nvPicPr>
        <p:blipFill rotWithShape="1">
          <a:blip r:embed="rId3">
            <a:alphaModFix/>
          </a:blip>
          <a:srcRect/>
          <a:stretch/>
        </p:blipFill>
        <p:spPr>
          <a:xfrm>
            <a:off x="477131" y="2042596"/>
            <a:ext cx="9553072" cy="3114991"/>
          </a:xfrm>
          <a:prstGeom prst="rect">
            <a:avLst/>
          </a:prstGeom>
          <a:noFill/>
          <a:ln>
            <a:noFill/>
          </a:ln>
        </p:spPr>
      </p:pic>
      <p:sp>
        <p:nvSpPr>
          <p:cNvPr id="430" name="Google Shape;430;p12"/>
          <p:cNvSpPr/>
          <p:nvPr/>
        </p:nvSpPr>
        <p:spPr>
          <a:xfrm rot="5400000">
            <a:off x="4864268" y="401661"/>
            <a:ext cx="347326" cy="3014664"/>
          </a:xfrm>
          <a:prstGeom prst="leftBrace">
            <a:avLst>
              <a:gd name="adj1" fmla="val 8333"/>
              <a:gd name="adj2" fmla="val 28347"/>
            </a:avLst>
          </a:prstGeom>
          <a:no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31" name="Google Shape;431;p12"/>
          <p:cNvSpPr/>
          <p:nvPr/>
        </p:nvSpPr>
        <p:spPr>
          <a:xfrm>
            <a:off x="3169209" y="5048381"/>
            <a:ext cx="5225491" cy="1711842"/>
          </a:xfrm>
          <a:prstGeom prst="rect">
            <a:avLst/>
          </a:prstGeom>
          <a:solidFill>
            <a:srgbClr val="EDEDED"/>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285750" marR="0" lvl="0" indent="-285750" algn="l" rtl="0">
              <a:lnSpc>
                <a:spcPct val="120000"/>
              </a:lnSpc>
              <a:spcBef>
                <a:spcPts val="0"/>
              </a:spcBef>
              <a:spcAft>
                <a:spcPts val="0"/>
              </a:spcAft>
              <a:buClr>
                <a:srgbClr val="C55A11"/>
              </a:buClr>
              <a:buSzPts val="1700"/>
              <a:buFont typeface="Noto Sans Symbols"/>
              <a:buChar char="🞐"/>
            </a:pPr>
            <a:r>
              <a:rPr lang="en-US" sz="1700">
                <a:solidFill>
                  <a:schemeClr val="dk1"/>
                </a:solidFill>
                <a:latin typeface="Arial"/>
                <a:ea typeface="Arial"/>
                <a:cs typeface="Arial"/>
                <a:sym typeface="Arial"/>
              </a:rPr>
              <a:t>TN &amp; TP removal</a:t>
            </a:r>
            <a:endParaRPr/>
          </a:p>
          <a:p>
            <a:pPr marL="285750" marR="0" lvl="0" indent="-285750" algn="l" rtl="0">
              <a:lnSpc>
                <a:spcPct val="120000"/>
              </a:lnSpc>
              <a:spcBef>
                <a:spcPts val="0"/>
              </a:spcBef>
              <a:spcAft>
                <a:spcPts val="0"/>
              </a:spcAft>
              <a:buClr>
                <a:srgbClr val="C55A11"/>
              </a:buClr>
              <a:buSzPts val="1700"/>
              <a:buFont typeface="Noto Sans Symbols"/>
              <a:buChar char="🞐"/>
            </a:pPr>
            <a:r>
              <a:rPr lang="en-US" sz="1700">
                <a:solidFill>
                  <a:schemeClr val="dk1"/>
                </a:solidFill>
                <a:latin typeface="Arial"/>
                <a:ea typeface="Arial"/>
                <a:cs typeface="Arial"/>
                <a:sym typeface="Arial"/>
              </a:rPr>
              <a:t>No internal circulation</a:t>
            </a:r>
            <a:endParaRPr/>
          </a:p>
          <a:p>
            <a:pPr marL="285750" marR="0" lvl="0" indent="-285750" algn="l" rtl="0">
              <a:lnSpc>
                <a:spcPct val="120000"/>
              </a:lnSpc>
              <a:spcBef>
                <a:spcPts val="0"/>
              </a:spcBef>
              <a:spcAft>
                <a:spcPts val="0"/>
              </a:spcAft>
              <a:buClr>
                <a:srgbClr val="C55A11"/>
              </a:buClr>
              <a:buSzPts val="1700"/>
              <a:buFont typeface="Noto Sans Symbols"/>
              <a:buChar char="🞐"/>
            </a:pPr>
            <a:r>
              <a:rPr lang="en-US" sz="1700">
                <a:solidFill>
                  <a:schemeClr val="dk1"/>
                </a:solidFill>
                <a:latin typeface="Arial"/>
                <a:ea typeface="Arial"/>
                <a:cs typeface="Arial"/>
                <a:sym typeface="Arial"/>
              </a:rPr>
              <a:t>No external carbon addition</a:t>
            </a:r>
            <a:endParaRPr/>
          </a:p>
          <a:p>
            <a:pPr marL="285750" marR="0" lvl="0" indent="-285750" algn="l" rtl="0">
              <a:lnSpc>
                <a:spcPct val="120000"/>
              </a:lnSpc>
              <a:spcBef>
                <a:spcPts val="0"/>
              </a:spcBef>
              <a:spcAft>
                <a:spcPts val="0"/>
              </a:spcAft>
              <a:buClr>
                <a:srgbClr val="C55A11"/>
              </a:buClr>
              <a:buSzPts val="1700"/>
              <a:buFont typeface="Noto Sans Symbols"/>
              <a:buChar char="🞐"/>
            </a:pPr>
            <a:r>
              <a:rPr lang="en-US" sz="1700">
                <a:solidFill>
                  <a:schemeClr val="dk1"/>
                </a:solidFill>
                <a:latin typeface="Arial"/>
                <a:ea typeface="Arial"/>
                <a:cs typeface="Arial"/>
                <a:sym typeface="Arial"/>
              </a:rPr>
              <a:t>Promotes denitrifying polyphosphate accumulating organisms</a:t>
            </a:r>
            <a:endParaRPr sz="1700">
              <a:solidFill>
                <a:schemeClr val="dk1"/>
              </a:solidFill>
              <a:latin typeface="Arial"/>
              <a:ea typeface="Arial"/>
              <a:cs typeface="Arial"/>
              <a:sym typeface="Arial"/>
            </a:endParaRPr>
          </a:p>
        </p:txBody>
      </p:sp>
      <p:grpSp>
        <p:nvGrpSpPr>
          <p:cNvPr id="432" name="Google Shape;432;p12"/>
          <p:cNvGrpSpPr/>
          <p:nvPr/>
        </p:nvGrpSpPr>
        <p:grpSpPr>
          <a:xfrm>
            <a:off x="682502" y="4955813"/>
            <a:ext cx="2284727" cy="726199"/>
            <a:chOff x="682502" y="4955813"/>
            <a:chExt cx="2284727" cy="726199"/>
          </a:xfrm>
        </p:grpSpPr>
        <p:sp>
          <p:nvSpPr>
            <p:cNvPr id="433" name="Google Shape;433;p12"/>
            <p:cNvSpPr/>
            <p:nvPr/>
          </p:nvSpPr>
          <p:spPr>
            <a:xfrm rot="10800000" flipH="1">
              <a:off x="682502" y="4955813"/>
              <a:ext cx="2284726" cy="726199"/>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036" y="51628"/>
                  </a:moveTo>
                  <a:lnTo>
                    <a:pt x="-9226" y="51626"/>
                  </a:lnTo>
                  <a:lnTo>
                    <a:pt x="-9224" y="123065"/>
                  </a:lnTo>
                  <a:lnTo>
                    <a:pt x="34147" y="312684"/>
                  </a:lnTo>
                </a:path>
              </a:pathLst>
            </a:custGeom>
            <a:solidFill>
              <a:srgbClr val="3A383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4" name="Google Shape;434;p12"/>
            <p:cNvSpPr txBox="1"/>
            <p:nvPr/>
          </p:nvSpPr>
          <p:spPr>
            <a:xfrm>
              <a:off x="737131" y="4995746"/>
              <a:ext cx="223009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lt1"/>
                  </a:solidFill>
                  <a:latin typeface="Arial"/>
                  <a:ea typeface="Arial"/>
                  <a:cs typeface="Arial"/>
                  <a:sym typeface="Arial"/>
                </a:rPr>
                <a:t>HRT = 0.5 h</a:t>
              </a:r>
              <a:endParaRPr/>
            </a:p>
            <a:p>
              <a:pPr marL="0" marR="0" lvl="0" indent="0" algn="l" rtl="0">
                <a:spcBef>
                  <a:spcPts val="0"/>
                </a:spcBef>
                <a:spcAft>
                  <a:spcPts val="0"/>
                </a:spcAft>
                <a:buNone/>
              </a:pPr>
              <a:r>
                <a:rPr lang="en-US" sz="1800">
                  <a:solidFill>
                    <a:schemeClr val="lt1"/>
                  </a:solidFill>
                  <a:latin typeface="Arial"/>
                  <a:ea typeface="Arial"/>
                  <a:cs typeface="Arial"/>
                  <a:sym typeface="Arial"/>
                </a:rPr>
                <a:t>MLSS = 1,500 mg/L</a:t>
              </a:r>
              <a:endParaRPr sz="1800">
                <a:solidFill>
                  <a:schemeClr val="lt1"/>
                </a:solidFill>
                <a:latin typeface="Arial"/>
                <a:ea typeface="Arial"/>
                <a:cs typeface="Arial"/>
                <a:sym typeface="Arial"/>
              </a:endParaRPr>
            </a:p>
          </p:txBody>
        </p:sp>
      </p:grpSp>
      <p:sp>
        <p:nvSpPr>
          <p:cNvPr id="435" name="Google Shape;435;p12"/>
          <p:cNvSpPr txBox="1">
            <a:spLocks noGrp="1"/>
          </p:cNvSpPr>
          <p:nvPr>
            <p:ph type="title"/>
          </p:nvPr>
        </p:nvSpPr>
        <p:spPr>
          <a:xfrm>
            <a:off x="589121" y="88465"/>
            <a:ext cx="8246871"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2: </a:t>
            </a:r>
            <a:r>
              <a:rPr lang="en-US" sz="2400" b="1">
                <a:solidFill>
                  <a:srgbClr val="323F50"/>
                </a:solidFill>
                <a:latin typeface="Arial"/>
                <a:ea typeface="Arial"/>
                <a:cs typeface="Arial"/>
                <a:sym typeface="Arial"/>
              </a:rPr>
              <a:t>Tuas Water Reclamation Plant</a:t>
            </a:r>
            <a:endParaRPr sz="2200" b="1">
              <a:solidFill>
                <a:srgbClr val="323F50"/>
              </a:solidFill>
              <a:latin typeface="Arial"/>
              <a:ea typeface="Arial"/>
              <a:cs typeface="Arial"/>
              <a:sym typeface="Arial"/>
            </a:endParaRPr>
          </a:p>
        </p:txBody>
      </p:sp>
      <p:grpSp>
        <p:nvGrpSpPr>
          <p:cNvPr id="436" name="Google Shape;436;p12"/>
          <p:cNvGrpSpPr/>
          <p:nvPr/>
        </p:nvGrpSpPr>
        <p:grpSpPr>
          <a:xfrm>
            <a:off x="8972536" y="417967"/>
            <a:ext cx="3121806" cy="447110"/>
            <a:chOff x="8844309" y="358006"/>
            <a:chExt cx="3121806" cy="447110"/>
          </a:xfrm>
        </p:grpSpPr>
        <p:grpSp>
          <p:nvGrpSpPr>
            <p:cNvPr id="437" name="Google Shape;437;p12"/>
            <p:cNvGrpSpPr/>
            <p:nvPr/>
          </p:nvGrpSpPr>
          <p:grpSpPr>
            <a:xfrm>
              <a:off x="9715178" y="358006"/>
              <a:ext cx="2250937" cy="447110"/>
              <a:chOff x="9729466" y="157976"/>
              <a:chExt cx="2250937" cy="447110"/>
            </a:xfrm>
          </p:grpSpPr>
          <p:sp>
            <p:nvSpPr>
              <p:cNvPr id="438" name="Google Shape;438;p1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439" name="Google Shape;439;p1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440" name="Google Shape;440;p12"/>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2"/>
                                        </p:tgtEl>
                                        <p:attrNameLst>
                                          <p:attrName>style.visibility</p:attrName>
                                        </p:attrNameLst>
                                      </p:cBhvr>
                                      <p:to>
                                        <p:strVal val="visible"/>
                                      </p:to>
                                    </p:set>
                                    <p:animEffect transition="in" filter="fade">
                                      <p:cBhvr>
                                        <p:cTn id="7" dur="500"/>
                                        <p:tgtEl>
                                          <p:spTgt spid="4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0"/>
                                        </p:tgtEl>
                                        <p:attrNameLst>
                                          <p:attrName>style.visibility</p:attrName>
                                        </p:attrNameLst>
                                      </p:cBhvr>
                                      <p:to>
                                        <p:strVal val="visible"/>
                                      </p:to>
                                    </p:set>
                                    <p:animEffect transition="in" filter="fade">
                                      <p:cBhvr>
                                        <p:cTn id="12" dur="500"/>
                                        <p:tgtEl>
                                          <p:spTgt spid="4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1"/>
                                        </p:tgtEl>
                                        <p:attrNameLst>
                                          <p:attrName>style.visibility</p:attrName>
                                        </p:attrNameLst>
                                      </p:cBhvr>
                                      <p:to>
                                        <p:strVal val="visible"/>
                                      </p:to>
                                    </p:set>
                                    <p:animEffect transition="in" filter="fade">
                                      <p:cBhvr>
                                        <p:cTn id="17" dur="500"/>
                                        <p:tgtEl>
                                          <p:spTgt spid="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13"/>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pic>
        <p:nvPicPr>
          <p:cNvPr id="447" name="Google Shape;447;p13"/>
          <p:cNvPicPr preferRelativeResize="0"/>
          <p:nvPr/>
        </p:nvPicPr>
        <p:blipFill rotWithShape="1">
          <a:blip r:embed="rId3">
            <a:alphaModFix/>
          </a:blip>
          <a:srcRect/>
          <a:stretch/>
        </p:blipFill>
        <p:spPr>
          <a:xfrm>
            <a:off x="202395" y="2120756"/>
            <a:ext cx="9172399" cy="2990864"/>
          </a:xfrm>
          <a:prstGeom prst="rect">
            <a:avLst/>
          </a:prstGeom>
          <a:noFill/>
          <a:ln>
            <a:noFill/>
          </a:ln>
        </p:spPr>
      </p:pic>
      <p:sp>
        <p:nvSpPr>
          <p:cNvPr id="448" name="Google Shape;448;p13"/>
          <p:cNvSpPr/>
          <p:nvPr/>
        </p:nvSpPr>
        <p:spPr>
          <a:xfrm>
            <a:off x="6605886" y="1997084"/>
            <a:ext cx="1109364" cy="3160505"/>
          </a:xfrm>
          <a:prstGeom prst="rect">
            <a:avLst/>
          </a:prstGeom>
          <a:noFill/>
          <a:ln w="38100" cap="flat" cmpd="sng">
            <a:solidFill>
              <a:srgbClr val="C55A1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9" name="Google Shape;449;p13"/>
          <p:cNvSpPr txBox="1"/>
          <p:nvPr/>
        </p:nvSpPr>
        <p:spPr>
          <a:xfrm>
            <a:off x="7888881" y="1162377"/>
            <a:ext cx="3607720" cy="1479238"/>
          </a:xfrm>
          <a:prstGeom prst="rect">
            <a:avLst/>
          </a:prstGeom>
          <a:solidFill>
            <a:srgbClr val="C55A11"/>
          </a:solidFill>
          <a:ln w="12700" cap="flat" cmpd="sng">
            <a:solidFill>
              <a:srgbClr val="C55A1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lt1"/>
                </a:solidFill>
                <a:latin typeface="Arial"/>
                <a:ea typeface="Arial"/>
                <a:cs typeface="Arial"/>
                <a:sym typeface="Arial"/>
              </a:rPr>
              <a:t>PVDF hollow fiber membrane</a:t>
            </a:r>
            <a:endParaRPr/>
          </a:p>
          <a:p>
            <a:pPr marL="0" marR="0" lvl="0" indent="0" algn="l" rtl="0">
              <a:spcBef>
                <a:spcPts val="800"/>
              </a:spcBef>
              <a:spcAft>
                <a:spcPts val="0"/>
              </a:spcAft>
              <a:buNone/>
            </a:pPr>
            <a:r>
              <a:rPr lang="en-US" sz="1800">
                <a:solidFill>
                  <a:schemeClr val="lt1"/>
                </a:solidFill>
                <a:latin typeface="Arial"/>
                <a:ea typeface="Arial"/>
                <a:cs typeface="Arial"/>
                <a:sym typeface="Arial"/>
              </a:rPr>
              <a:t>Pore size: 0.035 μm</a:t>
            </a:r>
            <a:endParaRPr sz="1800">
              <a:solidFill>
                <a:schemeClr val="lt1"/>
              </a:solidFill>
              <a:latin typeface="Arial"/>
              <a:ea typeface="Arial"/>
              <a:cs typeface="Arial"/>
              <a:sym typeface="Arial"/>
            </a:endParaRPr>
          </a:p>
          <a:p>
            <a:pPr marL="0" marR="0" lvl="0" indent="0" algn="l" rtl="0">
              <a:spcBef>
                <a:spcPts val="800"/>
              </a:spcBef>
              <a:spcAft>
                <a:spcPts val="0"/>
              </a:spcAft>
              <a:buNone/>
            </a:pPr>
            <a:r>
              <a:rPr lang="en-US" sz="1800">
                <a:solidFill>
                  <a:schemeClr val="lt1"/>
                </a:solidFill>
                <a:latin typeface="Arial"/>
                <a:ea typeface="Arial"/>
                <a:cs typeface="Arial"/>
                <a:sym typeface="Arial"/>
              </a:rPr>
              <a:t>Area: 26,396.2 m</a:t>
            </a:r>
            <a:r>
              <a:rPr lang="en-US" sz="1800" baseline="30000">
                <a:solidFill>
                  <a:schemeClr val="lt1"/>
                </a:solidFill>
                <a:latin typeface="Arial"/>
                <a:ea typeface="Arial"/>
                <a:cs typeface="Arial"/>
                <a:sym typeface="Arial"/>
              </a:rPr>
              <a:t>2</a:t>
            </a:r>
            <a:endParaRPr/>
          </a:p>
          <a:p>
            <a:pPr marL="0" marR="0" lvl="0" indent="0" algn="l" rtl="0">
              <a:spcBef>
                <a:spcPts val="800"/>
              </a:spcBef>
              <a:spcAft>
                <a:spcPts val="0"/>
              </a:spcAft>
              <a:buNone/>
            </a:pPr>
            <a:r>
              <a:rPr lang="en-US" sz="1800">
                <a:solidFill>
                  <a:schemeClr val="lt1"/>
                </a:solidFill>
                <a:latin typeface="Arial"/>
                <a:ea typeface="Arial"/>
                <a:cs typeface="Arial"/>
                <a:sym typeface="Arial"/>
              </a:rPr>
              <a:t>Flux: 20 L/m</a:t>
            </a:r>
            <a:r>
              <a:rPr lang="en-US" sz="1800" baseline="30000">
                <a:solidFill>
                  <a:schemeClr val="lt1"/>
                </a:solidFill>
                <a:latin typeface="Arial"/>
                <a:ea typeface="Arial"/>
                <a:cs typeface="Arial"/>
                <a:sym typeface="Arial"/>
              </a:rPr>
              <a:t>2</a:t>
            </a:r>
            <a:r>
              <a:rPr lang="en-US" sz="1800">
                <a:solidFill>
                  <a:schemeClr val="lt1"/>
                </a:solidFill>
                <a:latin typeface="Arial"/>
                <a:ea typeface="Arial"/>
                <a:cs typeface="Arial"/>
                <a:sym typeface="Arial"/>
              </a:rPr>
              <a:t>·h (peak 30 L/m</a:t>
            </a:r>
            <a:r>
              <a:rPr lang="en-US" sz="1800" baseline="30000">
                <a:solidFill>
                  <a:schemeClr val="lt1"/>
                </a:solidFill>
                <a:latin typeface="Arial"/>
                <a:ea typeface="Arial"/>
                <a:cs typeface="Arial"/>
                <a:sym typeface="Arial"/>
              </a:rPr>
              <a:t>2</a:t>
            </a:r>
            <a:r>
              <a:rPr lang="en-US" sz="1800">
                <a:solidFill>
                  <a:schemeClr val="lt1"/>
                </a:solidFill>
                <a:latin typeface="Arial"/>
                <a:ea typeface="Arial"/>
                <a:cs typeface="Arial"/>
                <a:sym typeface="Arial"/>
              </a:rPr>
              <a:t>·h)</a:t>
            </a:r>
            <a:endParaRPr/>
          </a:p>
        </p:txBody>
      </p:sp>
      <p:sp>
        <p:nvSpPr>
          <p:cNvPr id="450" name="Google Shape;450;p13"/>
          <p:cNvSpPr txBox="1"/>
          <p:nvPr/>
        </p:nvSpPr>
        <p:spPr>
          <a:xfrm>
            <a:off x="7894951" y="2633659"/>
            <a:ext cx="3601650" cy="2267287"/>
          </a:xfrm>
          <a:prstGeom prst="rect">
            <a:avLst/>
          </a:prstGeom>
          <a:solidFill>
            <a:srgbClr val="FFFFFF"/>
          </a:solidFill>
          <a:ln w="19050" cap="flat" cmpd="sng">
            <a:solidFill>
              <a:srgbClr val="C55A1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323F50"/>
                </a:solidFill>
                <a:latin typeface="Arial"/>
                <a:ea typeface="Arial"/>
                <a:cs typeface="Arial"/>
                <a:sym typeface="Arial"/>
              </a:rPr>
              <a:t>Quality (mg/L)</a:t>
            </a:r>
            <a:endParaRPr/>
          </a:p>
          <a:p>
            <a:pPr marL="0" marR="0" lvl="0" indent="0" algn="ctr" rtl="0">
              <a:spcBef>
                <a:spcPts val="800"/>
              </a:spcBef>
              <a:spcAft>
                <a:spcPts val="0"/>
              </a:spcAft>
              <a:buNone/>
            </a:pPr>
            <a:r>
              <a:rPr lang="en-US" sz="1800">
                <a:solidFill>
                  <a:schemeClr val="dk1"/>
                </a:solidFill>
                <a:latin typeface="Arial"/>
                <a:ea typeface="Arial"/>
                <a:cs typeface="Arial"/>
                <a:sym typeface="Arial"/>
              </a:rPr>
              <a:t>TOC = 6.6</a:t>
            </a:r>
            <a:endParaRPr/>
          </a:p>
          <a:p>
            <a:pPr marL="0" marR="0" lvl="0" indent="0" algn="ctr" rtl="0">
              <a:spcBef>
                <a:spcPts val="800"/>
              </a:spcBef>
              <a:spcAft>
                <a:spcPts val="0"/>
              </a:spcAft>
              <a:buNone/>
            </a:pPr>
            <a:r>
              <a:rPr lang="en-US" sz="1800">
                <a:solidFill>
                  <a:schemeClr val="dk1"/>
                </a:solidFill>
                <a:latin typeface="Arial"/>
                <a:ea typeface="Arial"/>
                <a:cs typeface="Arial"/>
                <a:sym typeface="Arial"/>
              </a:rPr>
              <a:t>NH</a:t>
            </a:r>
            <a:r>
              <a:rPr lang="en-US" sz="1800" baseline="-25000">
                <a:solidFill>
                  <a:schemeClr val="dk1"/>
                </a:solidFill>
                <a:latin typeface="Arial"/>
                <a:ea typeface="Arial"/>
                <a:cs typeface="Arial"/>
                <a:sym typeface="Arial"/>
              </a:rPr>
              <a:t>4</a:t>
            </a:r>
            <a:r>
              <a:rPr lang="en-US" sz="1800" baseline="30000">
                <a:solidFill>
                  <a:schemeClr val="dk1"/>
                </a:solidFill>
                <a:latin typeface="Arial"/>
                <a:ea typeface="Arial"/>
                <a:cs typeface="Arial"/>
                <a:sym typeface="Arial"/>
              </a:rPr>
              <a:t>+</a:t>
            </a:r>
            <a:r>
              <a:rPr lang="en-US" sz="1800">
                <a:solidFill>
                  <a:schemeClr val="dk1"/>
                </a:solidFill>
                <a:latin typeface="Arial"/>
                <a:ea typeface="Arial"/>
                <a:cs typeface="Arial"/>
                <a:sym typeface="Arial"/>
              </a:rPr>
              <a:t>-N = 2.19</a:t>
            </a:r>
            <a:endParaRPr/>
          </a:p>
          <a:p>
            <a:pPr marL="0" marR="0" lvl="0" indent="0" algn="ctr" rtl="0">
              <a:spcBef>
                <a:spcPts val="800"/>
              </a:spcBef>
              <a:spcAft>
                <a:spcPts val="0"/>
              </a:spcAft>
              <a:buNone/>
            </a:pPr>
            <a:r>
              <a:rPr lang="en-US" sz="1800">
                <a:solidFill>
                  <a:schemeClr val="dk1"/>
                </a:solidFill>
                <a:latin typeface="Arial"/>
                <a:ea typeface="Arial"/>
                <a:cs typeface="Arial"/>
                <a:sym typeface="Arial"/>
              </a:rPr>
              <a:t>NO</a:t>
            </a:r>
            <a:r>
              <a:rPr lang="en-US" sz="1800" baseline="-25000">
                <a:solidFill>
                  <a:schemeClr val="dk1"/>
                </a:solidFill>
                <a:latin typeface="Arial"/>
                <a:ea typeface="Arial"/>
                <a:cs typeface="Arial"/>
                <a:sym typeface="Arial"/>
              </a:rPr>
              <a:t>3</a:t>
            </a:r>
            <a:r>
              <a:rPr lang="en-US" sz="1800" baseline="30000">
                <a:solidFill>
                  <a:schemeClr val="dk1"/>
                </a:solidFill>
                <a:latin typeface="Arial"/>
                <a:ea typeface="Arial"/>
                <a:cs typeface="Arial"/>
                <a:sym typeface="Arial"/>
              </a:rPr>
              <a:t>—</a:t>
            </a:r>
            <a:r>
              <a:rPr lang="en-US" sz="1800">
                <a:solidFill>
                  <a:schemeClr val="dk1"/>
                </a:solidFill>
                <a:latin typeface="Arial"/>
                <a:ea typeface="Arial"/>
                <a:cs typeface="Arial"/>
                <a:sym typeface="Arial"/>
              </a:rPr>
              <a:t>N = 1.19</a:t>
            </a:r>
            <a:endParaRPr/>
          </a:p>
          <a:p>
            <a:pPr marL="0" marR="0" lvl="0" indent="0" algn="ctr" rtl="0">
              <a:spcBef>
                <a:spcPts val="800"/>
              </a:spcBef>
              <a:spcAft>
                <a:spcPts val="0"/>
              </a:spcAft>
              <a:buNone/>
            </a:pPr>
            <a:r>
              <a:rPr lang="en-US" sz="1800">
                <a:solidFill>
                  <a:schemeClr val="dk1"/>
                </a:solidFill>
                <a:latin typeface="Arial"/>
                <a:ea typeface="Arial"/>
                <a:cs typeface="Arial"/>
                <a:sym typeface="Arial"/>
              </a:rPr>
              <a:t>NO</a:t>
            </a:r>
            <a:r>
              <a:rPr lang="en-US" sz="1800" baseline="-25000">
                <a:solidFill>
                  <a:schemeClr val="dk1"/>
                </a:solidFill>
                <a:latin typeface="Arial"/>
                <a:ea typeface="Arial"/>
                <a:cs typeface="Arial"/>
                <a:sym typeface="Arial"/>
              </a:rPr>
              <a:t>2</a:t>
            </a:r>
            <a:r>
              <a:rPr lang="en-US" sz="1800" baseline="30000">
                <a:solidFill>
                  <a:schemeClr val="dk1"/>
                </a:solidFill>
                <a:latin typeface="Arial"/>
                <a:ea typeface="Arial"/>
                <a:cs typeface="Arial"/>
                <a:sym typeface="Arial"/>
              </a:rPr>
              <a:t>—</a:t>
            </a:r>
            <a:r>
              <a:rPr lang="en-US" sz="1800">
                <a:solidFill>
                  <a:schemeClr val="dk1"/>
                </a:solidFill>
                <a:latin typeface="Arial"/>
                <a:ea typeface="Arial"/>
                <a:cs typeface="Arial"/>
                <a:sym typeface="Arial"/>
              </a:rPr>
              <a:t>N = 0.51</a:t>
            </a:r>
            <a:endParaRPr/>
          </a:p>
          <a:p>
            <a:pPr marL="0" marR="0" lvl="0" indent="0" algn="ctr" rtl="0">
              <a:spcBef>
                <a:spcPts val="800"/>
              </a:spcBef>
              <a:spcAft>
                <a:spcPts val="0"/>
              </a:spcAft>
              <a:buNone/>
            </a:pPr>
            <a:r>
              <a:rPr lang="en-US" sz="1800">
                <a:solidFill>
                  <a:schemeClr val="dk1"/>
                </a:solidFill>
                <a:latin typeface="Arial"/>
                <a:ea typeface="Arial"/>
                <a:cs typeface="Arial"/>
                <a:sym typeface="Arial"/>
              </a:rPr>
              <a:t>PO</a:t>
            </a:r>
            <a:r>
              <a:rPr lang="en-US" sz="1800" baseline="-25000">
                <a:solidFill>
                  <a:schemeClr val="dk1"/>
                </a:solidFill>
                <a:latin typeface="Arial"/>
                <a:ea typeface="Arial"/>
                <a:cs typeface="Arial"/>
                <a:sym typeface="Arial"/>
              </a:rPr>
              <a:t>4</a:t>
            </a:r>
            <a:r>
              <a:rPr lang="en-US" sz="1800" baseline="30000">
                <a:solidFill>
                  <a:schemeClr val="dk1"/>
                </a:solidFill>
                <a:latin typeface="Arial"/>
                <a:ea typeface="Arial"/>
                <a:cs typeface="Arial"/>
                <a:sym typeface="Arial"/>
              </a:rPr>
              <a:t>3—</a:t>
            </a:r>
            <a:r>
              <a:rPr lang="en-US" sz="1800">
                <a:solidFill>
                  <a:schemeClr val="dk1"/>
                </a:solidFill>
                <a:latin typeface="Arial"/>
                <a:ea typeface="Arial"/>
                <a:cs typeface="Arial"/>
                <a:sym typeface="Arial"/>
              </a:rPr>
              <a:t>P = 0.17</a:t>
            </a:r>
            <a:endParaRPr sz="1800">
              <a:solidFill>
                <a:schemeClr val="dk1"/>
              </a:solidFill>
              <a:latin typeface="Arial"/>
              <a:ea typeface="Arial"/>
              <a:cs typeface="Arial"/>
              <a:sym typeface="Arial"/>
            </a:endParaRPr>
          </a:p>
        </p:txBody>
      </p:sp>
      <p:sp>
        <p:nvSpPr>
          <p:cNvPr id="451" name="Google Shape;451;p13"/>
          <p:cNvSpPr txBox="1"/>
          <p:nvPr/>
        </p:nvSpPr>
        <p:spPr>
          <a:xfrm>
            <a:off x="2807208" y="5339238"/>
            <a:ext cx="4908042" cy="748923"/>
          </a:xfrm>
          <a:prstGeom prst="rect">
            <a:avLst/>
          </a:prstGeom>
          <a:solidFill>
            <a:srgbClr val="FFF2CC"/>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323F50"/>
                </a:solidFill>
                <a:latin typeface="Arial"/>
                <a:ea typeface="Arial"/>
                <a:cs typeface="Arial"/>
                <a:sym typeface="Arial"/>
              </a:rPr>
              <a:t>MLSS = 2,000~5,000 mg/L </a:t>
            </a:r>
            <a:endParaRPr/>
          </a:p>
          <a:p>
            <a:pPr marL="0" marR="0" lvl="0" indent="0" algn="ctr" rtl="0">
              <a:spcBef>
                <a:spcPts val="800"/>
              </a:spcBef>
              <a:spcAft>
                <a:spcPts val="0"/>
              </a:spcAft>
              <a:buNone/>
            </a:pPr>
            <a:r>
              <a:rPr lang="en-US" sz="1800" b="1">
                <a:solidFill>
                  <a:srgbClr val="323F50"/>
                </a:solidFill>
                <a:latin typeface="Arial"/>
                <a:ea typeface="Arial"/>
                <a:cs typeface="Arial"/>
                <a:sym typeface="Arial"/>
              </a:rPr>
              <a:t>HRT = 5 h;  SRT = 5~10 d</a:t>
            </a:r>
            <a:endParaRPr/>
          </a:p>
        </p:txBody>
      </p:sp>
      <p:sp>
        <p:nvSpPr>
          <p:cNvPr id="452" name="Google Shape;452;p13"/>
          <p:cNvSpPr/>
          <p:nvPr/>
        </p:nvSpPr>
        <p:spPr>
          <a:xfrm>
            <a:off x="369689" y="1271831"/>
            <a:ext cx="7868868" cy="461665"/>
          </a:xfrm>
          <a:prstGeom prst="rect">
            <a:avLst/>
          </a:prstGeom>
          <a:noFill/>
          <a:ln>
            <a:noFill/>
          </a:ln>
        </p:spPr>
        <p:txBody>
          <a:bodyPr spcFirstLastPara="1" wrap="square" lIns="91425" tIns="45700" rIns="91425" bIns="45700" anchor="t" anchorCtr="0">
            <a:spAutoFit/>
          </a:bodyPr>
          <a:lstStyle/>
          <a:p>
            <a:pPr marL="817563" marR="0" lvl="1" indent="-457200" algn="l" rtl="0">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step-feed AO-MBR</a:t>
            </a:r>
            <a:endParaRPr/>
          </a:p>
        </p:txBody>
      </p:sp>
      <p:sp>
        <p:nvSpPr>
          <p:cNvPr id="453" name="Google Shape;453;p13"/>
          <p:cNvSpPr txBox="1">
            <a:spLocks noGrp="1"/>
          </p:cNvSpPr>
          <p:nvPr>
            <p:ph type="title"/>
          </p:nvPr>
        </p:nvSpPr>
        <p:spPr>
          <a:xfrm>
            <a:off x="589121" y="88465"/>
            <a:ext cx="8246871"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2: </a:t>
            </a:r>
            <a:r>
              <a:rPr lang="en-US" sz="2400" b="1">
                <a:solidFill>
                  <a:srgbClr val="323F50"/>
                </a:solidFill>
                <a:latin typeface="Arial"/>
                <a:ea typeface="Arial"/>
                <a:cs typeface="Arial"/>
                <a:sym typeface="Arial"/>
              </a:rPr>
              <a:t>Tuas Water Reclamation Plant</a:t>
            </a:r>
            <a:endParaRPr sz="2200" b="1">
              <a:solidFill>
                <a:srgbClr val="323F50"/>
              </a:solidFill>
              <a:latin typeface="Arial"/>
              <a:ea typeface="Arial"/>
              <a:cs typeface="Arial"/>
              <a:sym typeface="Arial"/>
            </a:endParaRPr>
          </a:p>
        </p:txBody>
      </p:sp>
      <p:grpSp>
        <p:nvGrpSpPr>
          <p:cNvPr id="454" name="Google Shape;454;p13"/>
          <p:cNvGrpSpPr/>
          <p:nvPr/>
        </p:nvGrpSpPr>
        <p:grpSpPr>
          <a:xfrm>
            <a:off x="8972536" y="417967"/>
            <a:ext cx="3121806" cy="447110"/>
            <a:chOff x="8844309" y="358006"/>
            <a:chExt cx="3121806" cy="447110"/>
          </a:xfrm>
        </p:grpSpPr>
        <p:grpSp>
          <p:nvGrpSpPr>
            <p:cNvPr id="455" name="Google Shape;455;p13"/>
            <p:cNvGrpSpPr/>
            <p:nvPr/>
          </p:nvGrpSpPr>
          <p:grpSpPr>
            <a:xfrm>
              <a:off x="9715178" y="358006"/>
              <a:ext cx="2250937" cy="447110"/>
              <a:chOff x="9729466" y="157976"/>
              <a:chExt cx="2250937" cy="447110"/>
            </a:xfrm>
          </p:grpSpPr>
          <p:sp>
            <p:nvSpPr>
              <p:cNvPr id="456" name="Google Shape;456;p13"/>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457" name="Google Shape;457;p13"/>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458" name="Google Shape;458;p13"/>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1"/>
                                        </p:tgtEl>
                                        <p:attrNameLst>
                                          <p:attrName>style.visibility</p:attrName>
                                        </p:attrNameLst>
                                      </p:cBhvr>
                                      <p:to>
                                        <p:strVal val="visible"/>
                                      </p:to>
                                    </p:set>
                                    <p:animEffect transition="in" filter="fade">
                                      <p:cBhvr>
                                        <p:cTn id="7" dur="500"/>
                                        <p:tgtEl>
                                          <p:spTgt spid="4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8"/>
                                        </p:tgtEl>
                                        <p:attrNameLst>
                                          <p:attrName>style.visibility</p:attrName>
                                        </p:attrNameLst>
                                      </p:cBhvr>
                                      <p:to>
                                        <p:strVal val="visible"/>
                                      </p:to>
                                    </p:set>
                                    <p:animEffect transition="in" filter="fade">
                                      <p:cBhvr>
                                        <p:cTn id="12" dur="500"/>
                                        <p:tgtEl>
                                          <p:spTgt spid="44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49"/>
                                        </p:tgtEl>
                                        <p:attrNameLst>
                                          <p:attrName>style.visibility</p:attrName>
                                        </p:attrNameLst>
                                      </p:cBhvr>
                                      <p:to>
                                        <p:strVal val="visible"/>
                                      </p:to>
                                    </p:set>
                                    <p:animEffect transition="in" filter="fade">
                                      <p:cBhvr>
                                        <p:cTn id="16" dur="500"/>
                                        <p:tgtEl>
                                          <p:spTgt spid="44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50"/>
                                        </p:tgtEl>
                                        <p:attrNameLst>
                                          <p:attrName>style.visibility</p:attrName>
                                        </p:attrNameLst>
                                      </p:cBhvr>
                                      <p:to>
                                        <p:strVal val="visible"/>
                                      </p:to>
                                    </p:set>
                                    <p:animEffect transition="in" filter="fade">
                                      <p:cBhvr>
                                        <p:cTn id="21" dur="500"/>
                                        <p:tgtEl>
                                          <p:spTgt spid="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14"/>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pic>
        <p:nvPicPr>
          <p:cNvPr id="465" name="Google Shape;465;p14"/>
          <p:cNvPicPr preferRelativeResize="0"/>
          <p:nvPr/>
        </p:nvPicPr>
        <p:blipFill rotWithShape="1">
          <a:blip r:embed="rId3">
            <a:alphaModFix/>
          </a:blip>
          <a:srcRect/>
          <a:stretch/>
        </p:blipFill>
        <p:spPr>
          <a:xfrm>
            <a:off x="202395" y="2120756"/>
            <a:ext cx="9172399" cy="2990864"/>
          </a:xfrm>
          <a:prstGeom prst="rect">
            <a:avLst/>
          </a:prstGeom>
          <a:noFill/>
          <a:ln>
            <a:noFill/>
          </a:ln>
        </p:spPr>
      </p:pic>
      <p:sp>
        <p:nvSpPr>
          <p:cNvPr id="466" name="Google Shape;466;p14"/>
          <p:cNvSpPr txBox="1"/>
          <p:nvPr/>
        </p:nvSpPr>
        <p:spPr>
          <a:xfrm>
            <a:off x="369689" y="4655267"/>
            <a:ext cx="2305439"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en-US" sz="2000" b="0" i="0" u="none" strike="noStrike" cap="none">
                <a:solidFill>
                  <a:srgbClr val="FFFFFF"/>
                </a:solidFill>
                <a:latin typeface="Arial"/>
                <a:ea typeface="Arial"/>
                <a:cs typeface="Arial"/>
                <a:sym typeface="Arial"/>
              </a:rPr>
              <a:t>HRT: 0.5 h</a:t>
            </a:r>
            <a:endParaRPr/>
          </a:p>
          <a:p>
            <a:pPr marL="0" marR="0" lvl="0" indent="0" algn="l" rtl="0">
              <a:lnSpc>
                <a:spcPct val="100000"/>
              </a:lnSpc>
              <a:spcBef>
                <a:spcPts val="0"/>
              </a:spcBef>
              <a:spcAft>
                <a:spcPts val="0"/>
              </a:spcAft>
              <a:buClr>
                <a:srgbClr val="FFFFFF"/>
              </a:buClr>
              <a:buSzPts val="2000"/>
              <a:buFont typeface="Arial"/>
              <a:buNone/>
            </a:pPr>
            <a:r>
              <a:rPr lang="en-US" sz="2000" b="0" i="0" u="none" strike="noStrike" cap="none">
                <a:solidFill>
                  <a:srgbClr val="FFFFFF"/>
                </a:solidFill>
                <a:latin typeface="Arial"/>
                <a:ea typeface="Arial"/>
                <a:cs typeface="Arial"/>
                <a:sym typeface="Arial"/>
              </a:rPr>
              <a:t>MLSS: 1,500 mg/L</a:t>
            </a:r>
            <a:endParaRPr sz="2000" b="0" i="0" u="none" strike="noStrike" cap="none">
              <a:solidFill>
                <a:srgbClr val="FFFFFF"/>
              </a:solidFill>
              <a:latin typeface="Arial"/>
              <a:ea typeface="Arial"/>
              <a:cs typeface="Arial"/>
              <a:sym typeface="Arial"/>
            </a:endParaRPr>
          </a:p>
        </p:txBody>
      </p:sp>
      <p:sp>
        <p:nvSpPr>
          <p:cNvPr id="467" name="Google Shape;467;p14"/>
          <p:cNvSpPr txBox="1"/>
          <p:nvPr/>
        </p:nvSpPr>
        <p:spPr>
          <a:xfrm>
            <a:off x="427984" y="5622340"/>
            <a:ext cx="8221014" cy="400110"/>
          </a:xfrm>
          <a:prstGeom prst="rect">
            <a:avLst/>
          </a:prstGeom>
          <a:solidFill>
            <a:srgbClr val="FFF2CC"/>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23F50"/>
              </a:buClr>
              <a:buSzPts val="2000"/>
              <a:buFont typeface="Arial"/>
              <a:buNone/>
            </a:pPr>
            <a:r>
              <a:rPr lang="en-US" sz="2000" b="0" i="0" u="none" strike="noStrike" cap="none">
                <a:solidFill>
                  <a:srgbClr val="323F50"/>
                </a:solidFill>
                <a:latin typeface="Arial"/>
                <a:ea typeface="Arial"/>
                <a:cs typeface="Arial"/>
                <a:sym typeface="Arial"/>
              </a:rPr>
              <a:t>Total energy consumption: </a:t>
            </a:r>
            <a:r>
              <a:rPr lang="en-US" sz="2000" b="1" i="0" u="none" strike="noStrike" cap="none">
                <a:solidFill>
                  <a:srgbClr val="323F50"/>
                </a:solidFill>
                <a:latin typeface="Arial"/>
                <a:ea typeface="Arial"/>
                <a:cs typeface="Arial"/>
                <a:sym typeface="Arial"/>
              </a:rPr>
              <a:t>0.24~0.28 kWh/m</a:t>
            </a:r>
            <a:r>
              <a:rPr lang="en-US" sz="2000" b="1" i="0" u="none" strike="noStrike" cap="none" baseline="30000">
                <a:solidFill>
                  <a:srgbClr val="323F50"/>
                </a:solidFill>
                <a:latin typeface="Arial"/>
                <a:ea typeface="Arial"/>
                <a:cs typeface="Arial"/>
                <a:sym typeface="Arial"/>
              </a:rPr>
              <a:t>3  </a:t>
            </a:r>
            <a:r>
              <a:rPr lang="en-US" sz="2000" b="1" i="0" u="none" strike="noStrike" cap="none">
                <a:solidFill>
                  <a:srgbClr val="323F50"/>
                </a:solidFill>
                <a:latin typeface="Arial"/>
                <a:ea typeface="Arial"/>
                <a:cs typeface="Arial"/>
                <a:sym typeface="Arial"/>
              </a:rPr>
              <a:t> </a:t>
            </a:r>
            <a:r>
              <a:rPr lang="en-US" sz="2000" b="0" i="0" u="none" strike="noStrike" cap="none">
                <a:solidFill>
                  <a:srgbClr val="323F50"/>
                </a:solidFill>
                <a:latin typeface="Arial"/>
                <a:ea typeface="Arial"/>
                <a:cs typeface="Arial"/>
                <a:sym typeface="Arial"/>
              </a:rPr>
              <a:t>(&lt; 0.5 kWh/kg COD)</a:t>
            </a:r>
            <a:endParaRPr/>
          </a:p>
        </p:txBody>
      </p:sp>
      <p:sp>
        <p:nvSpPr>
          <p:cNvPr id="468" name="Google Shape;468;p14"/>
          <p:cNvSpPr/>
          <p:nvPr/>
        </p:nvSpPr>
        <p:spPr>
          <a:xfrm rot="-10214866" flipH="1">
            <a:off x="6973753" y="4330046"/>
            <a:ext cx="2138362" cy="731520"/>
          </a:xfrm>
          <a:prstGeom prst="curvedDownArrow">
            <a:avLst>
              <a:gd name="adj1" fmla="val 24467"/>
              <a:gd name="adj2" fmla="val 50000"/>
              <a:gd name="adj3" fmla="val 63227"/>
            </a:avLst>
          </a:prstGeom>
          <a:solidFill>
            <a:srgbClr val="1037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469" name="Google Shape;469;p14"/>
          <p:cNvSpPr txBox="1"/>
          <p:nvPr/>
        </p:nvSpPr>
        <p:spPr>
          <a:xfrm>
            <a:off x="7912100" y="3051134"/>
            <a:ext cx="4077505" cy="1128514"/>
          </a:xfrm>
          <a:prstGeom prst="rect">
            <a:avLst/>
          </a:prstGeom>
          <a:solidFill>
            <a:srgbClr val="C55A1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800"/>
              <a:buFont typeface="Arial"/>
              <a:buNone/>
            </a:pPr>
            <a:r>
              <a:rPr lang="en-US" sz="1800" b="0" i="0" u="none" strike="noStrike" cap="none">
                <a:solidFill>
                  <a:srgbClr val="FFFFFF"/>
                </a:solidFill>
                <a:latin typeface="Arial"/>
                <a:ea typeface="Arial"/>
                <a:cs typeface="Arial"/>
                <a:sym typeface="Arial"/>
              </a:rPr>
              <a:t>Air scouring energy: </a:t>
            </a:r>
            <a:r>
              <a:rPr lang="en-US" sz="1800" b="1" i="0" u="none" strike="noStrike" cap="none">
                <a:solidFill>
                  <a:srgbClr val="FFFFFF"/>
                </a:solidFill>
                <a:latin typeface="Arial"/>
                <a:ea typeface="Arial"/>
                <a:cs typeface="Arial"/>
                <a:sym typeface="Arial"/>
              </a:rPr>
              <a:t>0.04 kWh/m</a:t>
            </a:r>
            <a:r>
              <a:rPr lang="en-US" sz="1800" b="1" i="0" u="none" strike="noStrike" cap="none" baseline="30000">
                <a:solidFill>
                  <a:srgbClr val="FFFFFF"/>
                </a:solidFill>
                <a:latin typeface="Arial"/>
                <a:ea typeface="Arial"/>
                <a:cs typeface="Arial"/>
                <a:sym typeface="Arial"/>
              </a:rPr>
              <a:t>3</a:t>
            </a:r>
            <a:endParaRPr/>
          </a:p>
          <a:p>
            <a:pPr marL="0" marR="0" lvl="0" indent="0" algn="l" rtl="0">
              <a:lnSpc>
                <a:spcPct val="100000"/>
              </a:lnSpc>
              <a:spcBef>
                <a:spcPts val="800"/>
              </a:spcBef>
              <a:spcAft>
                <a:spcPts val="0"/>
              </a:spcAft>
              <a:buClr>
                <a:srgbClr val="FFFFFF"/>
              </a:buClr>
              <a:buSzPts val="1800"/>
              <a:buFont typeface="Arial"/>
              <a:buNone/>
            </a:pPr>
            <a:r>
              <a:rPr lang="en-US" sz="1800" b="0" i="0" u="none" strike="noStrike" cap="none">
                <a:solidFill>
                  <a:srgbClr val="FFFFFF"/>
                </a:solidFill>
                <a:latin typeface="Arial"/>
                <a:ea typeface="Arial"/>
                <a:cs typeface="Arial"/>
                <a:sym typeface="Arial"/>
              </a:rPr>
              <a:t>Maintenance cleaning: </a:t>
            </a:r>
            <a:endParaRPr/>
          </a:p>
          <a:p>
            <a:pPr marL="0" marR="0" lvl="0" indent="0" algn="l" rtl="0">
              <a:lnSpc>
                <a:spcPct val="100000"/>
              </a:lnSpc>
              <a:spcBef>
                <a:spcPts val="80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200 mg/L NaOCl</a:t>
            </a:r>
            <a:r>
              <a:rPr lang="en-US" sz="1800" b="0" i="0" u="none" strike="noStrike" cap="none">
                <a:solidFill>
                  <a:srgbClr val="FFFFFF"/>
                </a:solidFill>
                <a:latin typeface="Arial"/>
                <a:ea typeface="Arial"/>
                <a:cs typeface="Arial"/>
                <a:sym typeface="Arial"/>
              </a:rPr>
              <a:t>, twice/week</a:t>
            </a:r>
            <a:endParaRPr/>
          </a:p>
        </p:txBody>
      </p:sp>
      <p:sp>
        <p:nvSpPr>
          <p:cNvPr id="470" name="Google Shape;470;p14"/>
          <p:cNvSpPr/>
          <p:nvPr/>
        </p:nvSpPr>
        <p:spPr>
          <a:xfrm>
            <a:off x="369689" y="1271831"/>
            <a:ext cx="7868868" cy="461665"/>
          </a:xfrm>
          <a:prstGeom prst="rect">
            <a:avLst/>
          </a:prstGeom>
          <a:noFill/>
          <a:ln>
            <a:noFill/>
          </a:ln>
        </p:spPr>
        <p:txBody>
          <a:bodyPr spcFirstLastPara="1" wrap="square" lIns="91425" tIns="45700" rIns="91425" bIns="45700" anchor="t" anchorCtr="0">
            <a:spAutoFit/>
          </a:bodyPr>
          <a:lstStyle/>
          <a:p>
            <a:pPr marL="817563" marR="0" lvl="1" indent="-4572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step-feed AO-MBR</a:t>
            </a:r>
            <a:endParaRPr/>
          </a:p>
        </p:txBody>
      </p:sp>
      <p:sp>
        <p:nvSpPr>
          <p:cNvPr id="471" name="Google Shape;471;p14"/>
          <p:cNvSpPr txBox="1">
            <a:spLocks noGrp="1"/>
          </p:cNvSpPr>
          <p:nvPr>
            <p:ph type="title"/>
          </p:nvPr>
        </p:nvSpPr>
        <p:spPr>
          <a:xfrm>
            <a:off x="589121" y="88465"/>
            <a:ext cx="8246871"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2: </a:t>
            </a:r>
            <a:r>
              <a:rPr lang="en-US" sz="2400" b="1">
                <a:solidFill>
                  <a:srgbClr val="323F50"/>
                </a:solidFill>
                <a:latin typeface="Arial"/>
                <a:ea typeface="Arial"/>
                <a:cs typeface="Arial"/>
                <a:sym typeface="Arial"/>
              </a:rPr>
              <a:t>Tuas Water Reclamation Plant</a:t>
            </a:r>
            <a:endParaRPr sz="2200" b="1">
              <a:solidFill>
                <a:srgbClr val="323F50"/>
              </a:solidFill>
              <a:latin typeface="Arial"/>
              <a:ea typeface="Arial"/>
              <a:cs typeface="Arial"/>
              <a:sym typeface="Arial"/>
            </a:endParaRPr>
          </a:p>
        </p:txBody>
      </p:sp>
      <p:grpSp>
        <p:nvGrpSpPr>
          <p:cNvPr id="472" name="Google Shape;472;p14"/>
          <p:cNvGrpSpPr/>
          <p:nvPr/>
        </p:nvGrpSpPr>
        <p:grpSpPr>
          <a:xfrm>
            <a:off x="8972536" y="417967"/>
            <a:ext cx="3121806" cy="447110"/>
            <a:chOff x="8844309" y="358006"/>
            <a:chExt cx="3121806" cy="447110"/>
          </a:xfrm>
        </p:grpSpPr>
        <p:grpSp>
          <p:nvGrpSpPr>
            <p:cNvPr id="473" name="Google Shape;473;p14"/>
            <p:cNvGrpSpPr/>
            <p:nvPr/>
          </p:nvGrpSpPr>
          <p:grpSpPr>
            <a:xfrm>
              <a:off x="9715178" y="358006"/>
              <a:ext cx="2250937" cy="447110"/>
              <a:chOff x="9729466" y="157976"/>
              <a:chExt cx="2250937" cy="447110"/>
            </a:xfrm>
          </p:grpSpPr>
          <p:sp>
            <p:nvSpPr>
              <p:cNvPr id="474" name="Google Shape;474;p14"/>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475" name="Google Shape;475;p14"/>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476" name="Google Shape;476;p14"/>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81"/>
        <p:cNvGrpSpPr/>
        <p:nvPr/>
      </p:nvGrpSpPr>
      <p:grpSpPr>
        <a:xfrm>
          <a:off x="0" y="0"/>
          <a:ext cx="0" cy="0"/>
          <a:chOff x="0" y="0"/>
          <a:chExt cx="0" cy="0"/>
        </a:xfrm>
      </p:grpSpPr>
      <p:sp>
        <p:nvSpPr>
          <p:cNvPr id="482" name="Google Shape;482;p15"/>
          <p:cNvSpPr txBox="1"/>
          <p:nvPr/>
        </p:nvSpPr>
        <p:spPr>
          <a:xfrm>
            <a:off x="5659471" y="857250"/>
            <a:ext cx="6532529" cy="26160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Roboto Slab"/>
              <a:buNone/>
            </a:pPr>
            <a:r>
              <a:rPr lang="en-US" sz="1400" b="0" i="0" u="none" strike="noStrike" cap="none" dirty="0">
                <a:solidFill>
                  <a:srgbClr val="FFFFFF"/>
                </a:solidFill>
                <a:latin typeface="Roboto Slab"/>
                <a:ea typeface="Roboto Slab"/>
                <a:cs typeface="Roboto Slab"/>
                <a:sym typeface="Roboto Slab"/>
              </a:rPr>
              <a:t>Course on Membrane Bioreactors</a:t>
            </a:r>
            <a:endParaRPr dirty="0"/>
          </a:p>
          <a:p>
            <a:pPr marL="0" marR="0" lvl="0" indent="0" algn="l" rtl="0">
              <a:lnSpc>
                <a:spcPct val="100000"/>
              </a:lnSpc>
              <a:spcBef>
                <a:spcPts val="0"/>
              </a:spcBef>
              <a:spcAft>
                <a:spcPts val="0"/>
              </a:spcAft>
              <a:buClr>
                <a:schemeClr val="dk1"/>
              </a:buClr>
              <a:buSzPts val="2000"/>
              <a:buFont typeface="Calibri"/>
              <a:buNone/>
            </a:pPr>
            <a:endParaRPr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chemeClr val="dk1"/>
              </a:buClr>
              <a:buSzPts val="20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3600"/>
              <a:buFont typeface="Roboto Slab"/>
              <a:buNone/>
            </a:pPr>
            <a:r>
              <a:rPr lang="en-US" sz="3600" b="0" i="0" u="none" strike="noStrike" cap="none" dirty="0">
                <a:solidFill>
                  <a:srgbClr val="000000"/>
                </a:solidFill>
                <a:latin typeface="Roboto Slab"/>
                <a:ea typeface="Roboto Slab"/>
                <a:cs typeface="Roboto Slab"/>
                <a:sym typeface="Roboto Slab"/>
              </a:rPr>
              <a:t>Practical application - 2</a:t>
            </a:r>
            <a:endParaRPr dirty="0"/>
          </a:p>
          <a:p>
            <a:pPr marL="0" marR="0" lvl="0" indent="0" algn="l" rtl="0">
              <a:lnSpc>
                <a:spcPct val="100000"/>
              </a:lnSpc>
              <a:spcBef>
                <a:spcPts val="0"/>
              </a:spcBef>
              <a:spcAft>
                <a:spcPts val="0"/>
              </a:spcAft>
              <a:buClr>
                <a:schemeClr val="dk1"/>
              </a:buClr>
              <a:buSzPts val="3600"/>
              <a:buFont typeface="Calibri"/>
              <a:buNone/>
            </a:pPr>
            <a:endParaRPr sz="3600" b="0" i="0" u="none" strike="noStrike" cap="none" dirty="0">
              <a:solidFill>
                <a:srgbClr val="000000"/>
              </a:solidFill>
              <a:latin typeface="Roboto Slab"/>
              <a:ea typeface="Roboto Slab"/>
              <a:cs typeface="Roboto Slab"/>
              <a:sym typeface="Roboto Slab"/>
            </a:endParaRPr>
          </a:p>
          <a:p>
            <a:pPr marL="0" marR="0" lvl="0" indent="0" algn="l" rtl="0">
              <a:lnSpc>
                <a:spcPct val="100000"/>
              </a:lnSpc>
              <a:spcBef>
                <a:spcPts val="0"/>
              </a:spcBef>
              <a:spcAft>
                <a:spcPts val="0"/>
              </a:spcAft>
              <a:buClr>
                <a:srgbClr val="000000"/>
              </a:buClr>
              <a:buSzPts val="2800"/>
              <a:buFont typeface="Roboto Slab"/>
              <a:buNone/>
            </a:pPr>
            <a:r>
              <a:rPr lang="en-US" sz="2800" b="0" i="0" u="none" strike="noStrike" cap="none" dirty="0">
                <a:solidFill>
                  <a:srgbClr val="000000"/>
                </a:solidFill>
                <a:latin typeface="Roboto Slab"/>
                <a:ea typeface="Roboto Slab"/>
                <a:cs typeface="Roboto Slab"/>
                <a:sym typeface="Roboto Slab"/>
              </a:rPr>
              <a:t>Jiao Zhang</a:t>
            </a:r>
            <a:endParaRPr dirty="0"/>
          </a:p>
        </p:txBody>
      </p:sp>
      <p:pic>
        <p:nvPicPr>
          <p:cNvPr id="483" name="Google Shape;483;p15"/>
          <p:cNvPicPr preferRelativeResize="0"/>
          <p:nvPr/>
        </p:nvPicPr>
        <p:blipFill rotWithShape="1">
          <a:blip r:embed="rId4">
            <a:alphaModFix/>
          </a:blip>
          <a:srcRect/>
          <a:stretch/>
        </p:blipFill>
        <p:spPr>
          <a:xfrm>
            <a:off x="5701662" y="5804946"/>
            <a:ext cx="2524513" cy="84992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16"/>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490" name="Google Shape;490;p16"/>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491" name="Google Shape;491;p16"/>
          <p:cNvSpPr/>
          <p:nvPr/>
        </p:nvSpPr>
        <p:spPr>
          <a:xfrm>
            <a:off x="1493725" y="1652833"/>
            <a:ext cx="6821599" cy="4110100"/>
          </a:xfrm>
          <a:prstGeom prst="rect">
            <a:avLst/>
          </a:prstGeom>
          <a:noFill/>
          <a:ln>
            <a:noFill/>
          </a:ln>
        </p:spPr>
        <p:txBody>
          <a:bodyPr spcFirstLastPara="1" wrap="square" lIns="91425" tIns="45700" rIns="91425" bIns="45700" anchor="t" anchorCtr="0">
            <a:spAutoFit/>
          </a:bodyPr>
          <a:lstStyle/>
          <a:p>
            <a:pPr marL="342900" marR="0" lvl="1" indent="-342900" algn="l" rtl="0">
              <a:lnSpc>
                <a:spcPct val="120000"/>
              </a:lnSpc>
              <a:spcBef>
                <a:spcPts val="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Overall practical application</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1</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2</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ED7D31"/>
                </a:solidFill>
                <a:latin typeface="Arial"/>
                <a:ea typeface="Arial"/>
                <a:cs typeface="Arial"/>
                <a:sym typeface="Arial"/>
              </a:rPr>
              <a:t>Case study 3: </a:t>
            </a:r>
            <a:r>
              <a:rPr lang="en-US" sz="2400" b="0" i="0" u="none" strike="noStrike" cap="none">
                <a:solidFill>
                  <a:srgbClr val="000000"/>
                </a:solidFill>
                <a:latin typeface="Arial"/>
                <a:ea typeface="Arial"/>
                <a:cs typeface="Arial"/>
                <a:sym typeface="Arial"/>
              </a:rPr>
              <a:t>A carrier-assisted MBR for industrial wastewater treatment</a:t>
            </a:r>
            <a:endParaRPr sz="2400" b="0" i="0" u="none" strike="noStrike" cap="none">
              <a:solidFill>
                <a:srgbClr val="000000"/>
              </a:solidFill>
              <a:latin typeface="Arial"/>
              <a:ea typeface="Arial"/>
              <a:cs typeface="Arial"/>
              <a:sym typeface="Arial"/>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ED7D31"/>
                </a:solidFill>
                <a:latin typeface="Arial"/>
                <a:ea typeface="Arial"/>
                <a:cs typeface="Arial"/>
                <a:sym typeface="Arial"/>
              </a:rPr>
              <a:t>Case study 4: </a:t>
            </a:r>
            <a:r>
              <a:rPr lang="en-US" sz="2400" b="0" i="0" u="none" strike="noStrike" cap="none">
                <a:solidFill>
                  <a:srgbClr val="000000"/>
                </a:solidFill>
                <a:latin typeface="Arial"/>
                <a:ea typeface="Arial"/>
                <a:cs typeface="Arial"/>
                <a:sym typeface="Arial"/>
              </a:rPr>
              <a:t>A side-stream MBR for leachate treatment</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5</a:t>
            </a:r>
            <a:endParaRPr/>
          </a:p>
        </p:txBody>
      </p:sp>
      <p:sp>
        <p:nvSpPr>
          <p:cNvPr id="492" name="Google Shape;492;p16"/>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Contents</a:t>
            </a:r>
            <a:endParaRPr sz="3600" b="1">
              <a:solidFill>
                <a:srgbClr val="323F50"/>
              </a:solidFill>
              <a:latin typeface="Arial"/>
              <a:ea typeface="Arial"/>
              <a:cs typeface="Arial"/>
              <a:sym typeface="Arial"/>
            </a:endParaRPr>
          </a:p>
        </p:txBody>
      </p:sp>
      <p:grpSp>
        <p:nvGrpSpPr>
          <p:cNvPr id="493" name="Google Shape;493;p16"/>
          <p:cNvGrpSpPr/>
          <p:nvPr/>
        </p:nvGrpSpPr>
        <p:grpSpPr>
          <a:xfrm>
            <a:off x="8972536" y="417967"/>
            <a:ext cx="3121806" cy="447110"/>
            <a:chOff x="8844309" y="358006"/>
            <a:chExt cx="3121806" cy="447110"/>
          </a:xfrm>
        </p:grpSpPr>
        <p:grpSp>
          <p:nvGrpSpPr>
            <p:cNvPr id="494" name="Google Shape;494;p16"/>
            <p:cNvGrpSpPr/>
            <p:nvPr/>
          </p:nvGrpSpPr>
          <p:grpSpPr>
            <a:xfrm>
              <a:off x="9715178" y="358006"/>
              <a:ext cx="2250937" cy="447110"/>
              <a:chOff x="9729466" y="157976"/>
              <a:chExt cx="2250937" cy="447110"/>
            </a:xfrm>
          </p:grpSpPr>
          <p:sp>
            <p:nvSpPr>
              <p:cNvPr id="495" name="Google Shape;495;p16"/>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496" name="Google Shape;496;p16"/>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497" name="Google Shape;497;p16"/>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17"/>
          <p:cNvSpPr/>
          <p:nvPr/>
        </p:nvSpPr>
        <p:spPr>
          <a:xfrm>
            <a:off x="398932" y="2085570"/>
            <a:ext cx="9434511" cy="2041585"/>
          </a:xfrm>
          <a:prstGeom prst="rect">
            <a:avLst/>
          </a:prstGeom>
          <a:noFill/>
          <a:ln>
            <a:noFill/>
          </a:ln>
        </p:spPr>
        <p:txBody>
          <a:bodyPr spcFirstLastPara="1" wrap="square" lIns="91425" tIns="45700" rIns="91425" bIns="45700" anchor="t" anchorCtr="0">
            <a:spAutoFit/>
          </a:bodyPr>
          <a:lstStyle/>
          <a:p>
            <a:pPr marL="703263" marR="0" lvl="1" indent="-342900" algn="l" rtl="0">
              <a:spcBef>
                <a:spcPts val="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A MBR treatment plant belonging to </a:t>
            </a:r>
            <a:r>
              <a:rPr lang="en-US" sz="2000" b="0" i="1" u="none" strike="noStrike" cap="none">
                <a:solidFill>
                  <a:srgbClr val="000000"/>
                </a:solidFill>
                <a:latin typeface="Arial"/>
                <a:ea typeface="Arial"/>
                <a:cs typeface="Arial"/>
                <a:sym typeface="Arial"/>
              </a:rPr>
              <a:t>Adama Agan Ltd.</a:t>
            </a:r>
            <a:endParaRPr/>
          </a:p>
          <a:p>
            <a:pPr marL="1160463" marR="0" lvl="2" indent="-342900" algn="l" rtl="0">
              <a:spcBef>
                <a:spcPts val="800"/>
              </a:spcBef>
              <a:spcAft>
                <a:spcPts val="0"/>
              </a:spcAft>
              <a:buClr>
                <a:srgbClr val="C55A11"/>
              </a:buClr>
              <a:buSzPts val="2000"/>
              <a:buFont typeface="Arial"/>
              <a:buChar char="•"/>
            </a:pPr>
            <a:r>
              <a:rPr lang="en-US" sz="2000" b="0" i="0" u="none" strike="noStrike" cap="none">
                <a:solidFill>
                  <a:srgbClr val="000000"/>
                </a:solidFill>
                <a:latin typeface="Arial"/>
                <a:ea typeface="Arial"/>
                <a:cs typeface="Arial"/>
                <a:sym typeface="Arial"/>
              </a:rPr>
              <a:t>Location: Ashdod, Israel</a:t>
            </a:r>
            <a:endParaRPr/>
          </a:p>
          <a:p>
            <a:pPr marL="1160463" marR="0" lvl="2" indent="-342900" algn="l" rtl="0">
              <a:spcBef>
                <a:spcPts val="800"/>
              </a:spcBef>
              <a:spcAft>
                <a:spcPts val="0"/>
              </a:spcAft>
              <a:buClr>
                <a:srgbClr val="C55A11"/>
              </a:buClr>
              <a:buSzPts val="2000"/>
              <a:buFont typeface="Arial"/>
              <a:buChar char="•"/>
            </a:pPr>
            <a:r>
              <a:rPr lang="en-US" sz="2000" b="0" i="0" u="none" strike="noStrike" cap="none">
                <a:solidFill>
                  <a:srgbClr val="000000"/>
                </a:solidFill>
                <a:latin typeface="Arial"/>
                <a:ea typeface="Arial"/>
                <a:cs typeface="Arial"/>
                <a:sym typeface="Arial"/>
              </a:rPr>
              <a:t>Commissioning time: 2012</a:t>
            </a:r>
            <a:endParaRPr/>
          </a:p>
          <a:p>
            <a:pPr marL="1160463" marR="0" lvl="2" indent="-342900" algn="l" rtl="0">
              <a:spcBef>
                <a:spcPts val="800"/>
              </a:spcBef>
              <a:spcAft>
                <a:spcPts val="0"/>
              </a:spcAft>
              <a:buClr>
                <a:srgbClr val="C55A11"/>
              </a:buClr>
              <a:buSzPts val="2000"/>
              <a:buFont typeface="Arial"/>
              <a:buChar char="•"/>
            </a:pPr>
            <a:r>
              <a:rPr lang="en-US" sz="2000" b="0" i="0" u="none" strike="noStrike" cap="none">
                <a:solidFill>
                  <a:srgbClr val="000000"/>
                </a:solidFill>
                <a:latin typeface="Arial"/>
                <a:ea typeface="Arial"/>
                <a:cs typeface="Arial"/>
                <a:sym typeface="Arial"/>
              </a:rPr>
              <a:t>Capacity: </a:t>
            </a:r>
            <a:r>
              <a:rPr lang="en-US" sz="2000" b="0" i="0" u="none" strike="noStrike" cap="none">
                <a:solidFill>
                  <a:schemeClr val="dk1"/>
                </a:solidFill>
                <a:latin typeface="Arial"/>
                <a:ea typeface="Arial"/>
                <a:cs typeface="Arial"/>
                <a:sym typeface="Arial"/>
              </a:rPr>
              <a:t>7,200 m</a:t>
            </a:r>
            <a:r>
              <a:rPr lang="en-US" sz="2000" b="0" i="0" u="none" strike="noStrike" cap="none" baseline="30000">
                <a:solidFill>
                  <a:schemeClr val="dk1"/>
                </a:solidFill>
                <a:latin typeface="Arial"/>
                <a:ea typeface="Arial"/>
                <a:cs typeface="Arial"/>
                <a:sym typeface="Arial"/>
              </a:rPr>
              <a:t>3</a:t>
            </a:r>
            <a:r>
              <a:rPr lang="en-US" sz="2000" b="0" i="0" u="none" strike="noStrike" cap="none">
                <a:solidFill>
                  <a:schemeClr val="dk1"/>
                </a:solidFill>
                <a:latin typeface="Arial"/>
                <a:ea typeface="Arial"/>
                <a:cs typeface="Arial"/>
                <a:sym typeface="Arial"/>
              </a:rPr>
              <a:t>/d</a:t>
            </a:r>
            <a:endParaRPr sz="2000" b="0" i="0" u="none" strike="noStrike" cap="none">
              <a:solidFill>
                <a:srgbClr val="000000"/>
              </a:solidFill>
              <a:latin typeface="Arial"/>
              <a:ea typeface="Arial"/>
              <a:cs typeface="Arial"/>
              <a:sym typeface="Arial"/>
            </a:endParaRPr>
          </a:p>
          <a:p>
            <a:pPr marL="995363" marR="0" lvl="2" indent="-50800" algn="l" rtl="0">
              <a:spcBef>
                <a:spcPts val="800"/>
              </a:spcBef>
              <a:spcAft>
                <a:spcPts val="0"/>
              </a:spcAft>
              <a:buClr>
                <a:schemeClr val="dk1"/>
              </a:buClr>
              <a:buSzPts val="2000"/>
              <a:buFont typeface="Arial"/>
              <a:buNone/>
            </a:pPr>
            <a:endParaRPr sz="2000" b="0" i="0" u="none" strike="noStrike" cap="none">
              <a:solidFill>
                <a:srgbClr val="000000"/>
              </a:solidFill>
              <a:latin typeface="Arial"/>
              <a:ea typeface="Arial"/>
              <a:cs typeface="Arial"/>
              <a:sym typeface="Arial"/>
            </a:endParaRPr>
          </a:p>
        </p:txBody>
      </p:sp>
      <p:sp>
        <p:nvSpPr>
          <p:cNvPr id="504" name="Google Shape;504;p17"/>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505" name="Google Shape;505;p17"/>
          <p:cNvSpPr txBox="1"/>
          <p:nvPr/>
        </p:nvSpPr>
        <p:spPr>
          <a:xfrm>
            <a:off x="695326" y="1377471"/>
            <a:ext cx="943451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b="1">
                <a:solidFill>
                  <a:srgbClr val="323F50"/>
                </a:solidFill>
                <a:latin typeface="Arial"/>
                <a:ea typeface="Arial"/>
                <a:cs typeface="Arial"/>
                <a:sym typeface="Arial"/>
              </a:rPr>
              <a:t>A </a:t>
            </a:r>
            <a:r>
              <a:rPr lang="en-US" sz="2600" b="1">
                <a:solidFill>
                  <a:srgbClr val="C55A11"/>
                </a:solidFill>
                <a:latin typeface="Arial"/>
                <a:ea typeface="Arial"/>
                <a:cs typeface="Arial"/>
                <a:sym typeface="Arial"/>
              </a:rPr>
              <a:t>carrier-assisted</a:t>
            </a:r>
            <a:r>
              <a:rPr lang="en-US" sz="2600" b="1">
                <a:solidFill>
                  <a:srgbClr val="323F50"/>
                </a:solidFill>
                <a:latin typeface="Arial"/>
                <a:ea typeface="Arial"/>
                <a:cs typeface="Arial"/>
                <a:sym typeface="Arial"/>
              </a:rPr>
              <a:t> MBR for industrial wastewater treatment</a:t>
            </a:r>
            <a:endParaRPr sz="2600" b="1">
              <a:solidFill>
                <a:srgbClr val="323F50"/>
              </a:solidFill>
              <a:latin typeface="Arial"/>
              <a:ea typeface="Arial"/>
              <a:cs typeface="Arial"/>
              <a:sym typeface="Arial"/>
            </a:endParaRPr>
          </a:p>
        </p:txBody>
      </p:sp>
      <p:pic>
        <p:nvPicPr>
          <p:cNvPr id="506" name="Google Shape;506;p17"/>
          <p:cNvPicPr preferRelativeResize="0"/>
          <p:nvPr/>
        </p:nvPicPr>
        <p:blipFill rotWithShape="1">
          <a:blip r:embed="rId3">
            <a:alphaModFix/>
          </a:blip>
          <a:srcRect/>
          <a:stretch/>
        </p:blipFill>
        <p:spPr>
          <a:xfrm>
            <a:off x="4895850" y="3390555"/>
            <a:ext cx="3946764" cy="2785318"/>
          </a:xfrm>
          <a:prstGeom prst="rect">
            <a:avLst/>
          </a:prstGeom>
          <a:noFill/>
          <a:ln>
            <a:noFill/>
          </a:ln>
        </p:spPr>
      </p:pic>
      <p:sp>
        <p:nvSpPr>
          <p:cNvPr id="507" name="Google Shape;507;p17"/>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3 </a:t>
            </a:r>
            <a:endParaRPr sz="3600" b="1">
              <a:solidFill>
                <a:srgbClr val="323F50"/>
              </a:solidFill>
              <a:latin typeface="Arial"/>
              <a:ea typeface="Arial"/>
              <a:cs typeface="Arial"/>
              <a:sym typeface="Arial"/>
            </a:endParaRPr>
          </a:p>
        </p:txBody>
      </p:sp>
      <p:grpSp>
        <p:nvGrpSpPr>
          <p:cNvPr id="508" name="Google Shape;508;p17"/>
          <p:cNvGrpSpPr/>
          <p:nvPr/>
        </p:nvGrpSpPr>
        <p:grpSpPr>
          <a:xfrm>
            <a:off x="8972536" y="417967"/>
            <a:ext cx="3121806" cy="447110"/>
            <a:chOff x="8844309" y="358006"/>
            <a:chExt cx="3121806" cy="447110"/>
          </a:xfrm>
        </p:grpSpPr>
        <p:grpSp>
          <p:nvGrpSpPr>
            <p:cNvPr id="509" name="Google Shape;509;p17"/>
            <p:cNvGrpSpPr/>
            <p:nvPr/>
          </p:nvGrpSpPr>
          <p:grpSpPr>
            <a:xfrm>
              <a:off x="9715178" y="358006"/>
              <a:ext cx="2250937" cy="447110"/>
              <a:chOff x="9729466" y="157976"/>
              <a:chExt cx="2250937" cy="447110"/>
            </a:xfrm>
          </p:grpSpPr>
          <p:sp>
            <p:nvSpPr>
              <p:cNvPr id="510" name="Google Shape;510;p17"/>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511" name="Google Shape;511;p17"/>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512" name="Google Shape;512;p17"/>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pic>
        <p:nvPicPr>
          <p:cNvPr id="518" name="Google Shape;518;p18"/>
          <p:cNvPicPr preferRelativeResize="0"/>
          <p:nvPr/>
        </p:nvPicPr>
        <p:blipFill rotWithShape="1">
          <a:blip r:embed="rId3">
            <a:alphaModFix/>
          </a:blip>
          <a:srcRect l="50021"/>
          <a:stretch/>
        </p:blipFill>
        <p:spPr>
          <a:xfrm>
            <a:off x="4470847" y="2061196"/>
            <a:ext cx="4229890" cy="2884538"/>
          </a:xfrm>
          <a:prstGeom prst="rect">
            <a:avLst/>
          </a:prstGeom>
          <a:noFill/>
          <a:ln>
            <a:noFill/>
          </a:ln>
        </p:spPr>
      </p:pic>
      <p:sp>
        <p:nvSpPr>
          <p:cNvPr id="519" name="Google Shape;519;p18"/>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520" name="Google Shape;520;p18"/>
          <p:cNvSpPr/>
          <p:nvPr/>
        </p:nvSpPr>
        <p:spPr>
          <a:xfrm>
            <a:off x="242007" y="1386785"/>
            <a:ext cx="786886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aerobic sludge system</a:t>
            </a:r>
            <a:endParaRPr/>
          </a:p>
        </p:txBody>
      </p:sp>
      <p:pic>
        <p:nvPicPr>
          <p:cNvPr id="521" name="Google Shape;521;p18"/>
          <p:cNvPicPr preferRelativeResize="0"/>
          <p:nvPr/>
        </p:nvPicPr>
        <p:blipFill rotWithShape="1">
          <a:blip r:embed="rId3">
            <a:alphaModFix/>
          </a:blip>
          <a:srcRect r="50021"/>
          <a:stretch/>
        </p:blipFill>
        <p:spPr>
          <a:xfrm>
            <a:off x="242007" y="2061196"/>
            <a:ext cx="4229889" cy="2884538"/>
          </a:xfrm>
          <a:prstGeom prst="rect">
            <a:avLst/>
          </a:prstGeom>
          <a:noFill/>
          <a:ln>
            <a:noFill/>
          </a:ln>
        </p:spPr>
      </p:pic>
      <p:sp>
        <p:nvSpPr>
          <p:cNvPr id="522" name="Google Shape;522;p18"/>
          <p:cNvSpPr txBox="1"/>
          <p:nvPr/>
        </p:nvSpPr>
        <p:spPr>
          <a:xfrm>
            <a:off x="3236273" y="4945734"/>
            <a:ext cx="5211683" cy="1058944"/>
          </a:xfrm>
          <a:prstGeom prst="rect">
            <a:avLst/>
          </a:prstGeom>
          <a:solidFill>
            <a:srgbClr val="C55A11"/>
          </a:solid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MACarriers: </a:t>
            </a:r>
            <a:r>
              <a:rPr lang="en-US" sz="1800" b="0" i="0" u="none" strike="noStrike" cap="none">
                <a:solidFill>
                  <a:srgbClr val="FFFFFF"/>
                </a:solidFill>
                <a:latin typeface="Arial"/>
                <a:ea typeface="Arial"/>
                <a:cs typeface="Arial"/>
                <a:sym typeface="Arial"/>
              </a:rPr>
              <a:t>membrane-accommodating carriers</a:t>
            </a:r>
            <a:endParaRPr/>
          </a:p>
          <a:p>
            <a:pPr marL="0" marR="0" lvl="0" indent="0" algn="l" rtl="0">
              <a:lnSpc>
                <a:spcPct val="120000"/>
              </a:lnSpc>
              <a:spcBef>
                <a:spcPts val="0"/>
              </a:spcBef>
              <a:spcAft>
                <a:spcPts val="0"/>
              </a:spcAft>
              <a:buClr>
                <a:srgbClr val="FFFFFF"/>
              </a:buClr>
              <a:buSzPts val="1800"/>
              <a:buFont typeface="Arial"/>
              <a:buNone/>
            </a:pPr>
            <a:r>
              <a:rPr lang="en-US" sz="1800" b="0" i="0" u="none" strike="noStrike" cap="none">
                <a:solidFill>
                  <a:srgbClr val="FFFFFF"/>
                </a:solidFill>
                <a:latin typeface="Arial"/>
                <a:ea typeface="Arial"/>
                <a:cs typeface="Arial"/>
                <a:sym typeface="Arial"/>
              </a:rPr>
              <a:t>to enhance the removal of </a:t>
            </a:r>
            <a:r>
              <a:rPr lang="en-US" sz="1800" b="0" i="0" u="sng" strike="noStrike" cap="none">
                <a:solidFill>
                  <a:srgbClr val="FFFFFF"/>
                </a:solidFill>
                <a:latin typeface="Arial"/>
                <a:ea typeface="Arial"/>
                <a:cs typeface="Arial"/>
                <a:sym typeface="Arial"/>
              </a:rPr>
              <a:t>recalcitrant COD</a:t>
            </a:r>
            <a:endParaRPr/>
          </a:p>
          <a:p>
            <a:pPr marL="0" marR="0" lvl="0" indent="0" algn="l" rtl="0">
              <a:lnSpc>
                <a:spcPct val="120000"/>
              </a:lnSpc>
              <a:spcBef>
                <a:spcPts val="0"/>
              </a:spcBef>
              <a:spcAft>
                <a:spcPts val="0"/>
              </a:spcAft>
              <a:buClr>
                <a:srgbClr val="FFFFFF"/>
              </a:buClr>
              <a:buSzPts val="1800"/>
              <a:buFont typeface="Arial"/>
              <a:buNone/>
            </a:pPr>
            <a:r>
              <a:rPr lang="en-US" sz="1800" b="0" i="0" u="none" strike="noStrike" cap="none">
                <a:solidFill>
                  <a:srgbClr val="FFFFFF"/>
                </a:solidFill>
                <a:latin typeface="Arial"/>
                <a:ea typeface="Arial"/>
                <a:cs typeface="Arial"/>
                <a:sym typeface="Arial"/>
              </a:rPr>
              <a:t>by </a:t>
            </a:r>
            <a:r>
              <a:rPr lang="en-US" sz="1800" b="0" i="0" u="sng" strike="noStrike" cap="none">
                <a:solidFill>
                  <a:srgbClr val="FFFFFF"/>
                </a:solidFill>
                <a:latin typeface="Arial"/>
                <a:ea typeface="Arial"/>
                <a:cs typeface="Arial"/>
                <a:sym typeface="Arial"/>
              </a:rPr>
              <a:t>biofilm’s</a:t>
            </a:r>
            <a:r>
              <a:rPr lang="en-US" sz="1800" b="0" i="0" u="none" strike="noStrike" cap="none">
                <a:solidFill>
                  <a:srgbClr val="FFFFFF"/>
                </a:solidFill>
                <a:latin typeface="Arial"/>
                <a:ea typeface="Arial"/>
                <a:cs typeface="Arial"/>
                <a:sym typeface="Arial"/>
              </a:rPr>
              <a:t> adsorption and preconcentration</a:t>
            </a:r>
            <a:endParaRPr sz="1800" b="0" i="0" u="none" strike="noStrike" cap="none">
              <a:solidFill>
                <a:srgbClr val="FFFFFF"/>
              </a:solidFill>
              <a:latin typeface="Arial"/>
              <a:ea typeface="Arial"/>
              <a:cs typeface="Arial"/>
              <a:sym typeface="Arial"/>
            </a:endParaRPr>
          </a:p>
        </p:txBody>
      </p:sp>
      <p:sp>
        <p:nvSpPr>
          <p:cNvPr id="523" name="Google Shape;523;p18"/>
          <p:cNvSpPr txBox="1"/>
          <p:nvPr/>
        </p:nvSpPr>
        <p:spPr>
          <a:xfrm>
            <a:off x="8897995" y="2837472"/>
            <a:ext cx="2751006" cy="1391343"/>
          </a:xfrm>
          <a:prstGeom prst="rect">
            <a:avLst/>
          </a:prstGeom>
          <a:solidFill>
            <a:srgbClr val="C55A11"/>
          </a:solid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Also good for</a:t>
            </a:r>
            <a:endParaRPr/>
          </a:p>
          <a:p>
            <a:pPr marL="285750" marR="0" lvl="0" indent="-285750" algn="l" rtl="0">
              <a:lnSpc>
                <a:spcPct val="120000"/>
              </a:lnSpc>
              <a:spcBef>
                <a:spcPts val="0"/>
              </a:spcBef>
              <a:spcAft>
                <a:spcPts val="0"/>
              </a:spcAft>
              <a:buClr>
                <a:srgbClr val="FFFFFF"/>
              </a:buClr>
              <a:buSzPts val="1800"/>
              <a:buFont typeface="Noto Sans Symbols"/>
              <a:buChar char="✔"/>
            </a:pPr>
            <a:r>
              <a:rPr lang="en-US" sz="1800" b="0" i="0" u="none" strike="noStrike" cap="none">
                <a:solidFill>
                  <a:srgbClr val="FFFFFF"/>
                </a:solidFill>
                <a:latin typeface="Arial"/>
                <a:ea typeface="Arial"/>
                <a:cs typeface="Arial"/>
                <a:sym typeface="Arial"/>
              </a:rPr>
              <a:t>Remove toxicity</a:t>
            </a:r>
            <a:endParaRPr/>
          </a:p>
          <a:p>
            <a:pPr marL="285750" marR="0" lvl="0" indent="-285750" algn="l" rtl="0">
              <a:lnSpc>
                <a:spcPct val="120000"/>
              </a:lnSpc>
              <a:spcBef>
                <a:spcPts val="0"/>
              </a:spcBef>
              <a:spcAft>
                <a:spcPts val="0"/>
              </a:spcAft>
              <a:buClr>
                <a:srgbClr val="FFFFFF"/>
              </a:buClr>
              <a:buSzPts val="1800"/>
              <a:buFont typeface="Noto Sans Symbols"/>
              <a:buChar char="✔"/>
            </a:pPr>
            <a:r>
              <a:rPr lang="en-US" sz="1800" b="0" i="0" u="none" strike="noStrike" cap="none">
                <a:solidFill>
                  <a:srgbClr val="FFFFFF"/>
                </a:solidFill>
                <a:latin typeface="Arial"/>
                <a:ea typeface="Arial"/>
                <a:cs typeface="Arial"/>
                <a:sym typeface="Arial"/>
              </a:rPr>
              <a:t>Stabilize nitrification process</a:t>
            </a:r>
            <a:endParaRPr sz="1800" b="0" i="0" u="none" strike="noStrike" cap="none">
              <a:solidFill>
                <a:srgbClr val="FFFFFF"/>
              </a:solidFill>
              <a:latin typeface="Arial"/>
              <a:ea typeface="Arial"/>
              <a:cs typeface="Arial"/>
              <a:sym typeface="Arial"/>
            </a:endParaRPr>
          </a:p>
        </p:txBody>
      </p:sp>
      <p:sp>
        <p:nvSpPr>
          <p:cNvPr id="524" name="Google Shape;524;p18"/>
          <p:cNvSpPr/>
          <p:nvPr/>
        </p:nvSpPr>
        <p:spPr>
          <a:xfrm>
            <a:off x="4664590" y="2636816"/>
            <a:ext cx="1019033" cy="468250"/>
          </a:xfrm>
          <a:prstGeom prst="ellipse">
            <a:avLst/>
          </a:prstGeom>
          <a:noFill/>
          <a:ln w="41275"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25" name="Google Shape;525;p18"/>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3: </a:t>
            </a:r>
            <a:r>
              <a:rPr lang="en-US" sz="2400" b="1">
                <a:solidFill>
                  <a:srgbClr val="323F50"/>
                </a:solidFill>
                <a:latin typeface="Arial"/>
                <a:ea typeface="Arial"/>
                <a:cs typeface="Arial"/>
                <a:sym typeface="Arial"/>
              </a:rPr>
              <a:t>for industrial wastewater </a:t>
            </a:r>
            <a:endParaRPr sz="3600" b="1">
              <a:solidFill>
                <a:srgbClr val="323F50"/>
              </a:solidFill>
              <a:latin typeface="Arial"/>
              <a:ea typeface="Arial"/>
              <a:cs typeface="Arial"/>
              <a:sym typeface="Arial"/>
            </a:endParaRPr>
          </a:p>
        </p:txBody>
      </p:sp>
      <p:grpSp>
        <p:nvGrpSpPr>
          <p:cNvPr id="526" name="Google Shape;526;p18"/>
          <p:cNvGrpSpPr/>
          <p:nvPr/>
        </p:nvGrpSpPr>
        <p:grpSpPr>
          <a:xfrm>
            <a:off x="8972536" y="417967"/>
            <a:ext cx="3121806" cy="447110"/>
            <a:chOff x="8844309" y="358006"/>
            <a:chExt cx="3121806" cy="447110"/>
          </a:xfrm>
        </p:grpSpPr>
        <p:grpSp>
          <p:nvGrpSpPr>
            <p:cNvPr id="527" name="Google Shape;527;p18"/>
            <p:cNvGrpSpPr/>
            <p:nvPr/>
          </p:nvGrpSpPr>
          <p:grpSpPr>
            <a:xfrm>
              <a:off x="9715178" y="358006"/>
              <a:ext cx="2250937" cy="447110"/>
              <a:chOff x="9729466" y="157976"/>
              <a:chExt cx="2250937" cy="447110"/>
            </a:xfrm>
          </p:grpSpPr>
          <p:sp>
            <p:nvSpPr>
              <p:cNvPr id="528" name="Google Shape;528;p18"/>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529" name="Google Shape;529;p18"/>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530" name="Google Shape;530;p18"/>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
        <p:nvSpPr>
          <p:cNvPr id="531" name="Google Shape;531;p18"/>
          <p:cNvSpPr/>
          <p:nvPr/>
        </p:nvSpPr>
        <p:spPr>
          <a:xfrm>
            <a:off x="589121" y="2396836"/>
            <a:ext cx="3664224" cy="440636"/>
          </a:xfrm>
          <a:prstGeom prst="rect">
            <a:avLst/>
          </a:prstGeom>
          <a:noFill/>
          <a:ln w="28575" cap="flat" cmpd="sng">
            <a:solidFill>
              <a:srgbClr val="C55A1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532" name="Google Shape;532;p18"/>
          <p:cNvSpPr/>
          <p:nvPr/>
        </p:nvSpPr>
        <p:spPr>
          <a:xfrm>
            <a:off x="4614314" y="2365550"/>
            <a:ext cx="3664224" cy="440636"/>
          </a:xfrm>
          <a:prstGeom prst="rect">
            <a:avLst/>
          </a:prstGeom>
          <a:noFill/>
          <a:ln w="28575" cap="flat" cmpd="sng">
            <a:solidFill>
              <a:srgbClr val="C55A1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1"/>
                                        </p:tgtEl>
                                        <p:attrNameLst>
                                          <p:attrName>style.visibility</p:attrName>
                                        </p:attrNameLst>
                                      </p:cBhvr>
                                      <p:to>
                                        <p:strVal val="visible"/>
                                      </p:to>
                                    </p:set>
                                    <p:animEffect transition="in" filter="fade">
                                      <p:cBhvr>
                                        <p:cTn id="7" dur="500"/>
                                        <p:tgtEl>
                                          <p:spTgt spid="5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1"/>
                                          </p:stCondLst>
                                        </p:cTn>
                                        <p:tgtEl>
                                          <p:spTgt spid="531"/>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32"/>
                                        </p:tgtEl>
                                        <p:attrNameLst>
                                          <p:attrName>style.visibility</p:attrName>
                                        </p:attrNameLst>
                                      </p:cBhvr>
                                      <p:to>
                                        <p:strVal val="visible"/>
                                      </p:to>
                                    </p:set>
                                    <p:animEffect transition="in" filter="fade">
                                      <p:cBhvr>
                                        <p:cTn id="16" dur="500"/>
                                        <p:tgtEl>
                                          <p:spTgt spid="53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1"/>
                                          </p:stCondLst>
                                        </p:cTn>
                                        <p:tgtEl>
                                          <p:spTgt spid="532"/>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524"/>
                                        </p:tgtEl>
                                        <p:attrNameLst>
                                          <p:attrName>style.visibility</p:attrName>
                                        </p:attrNameLst>
                                      </p:cBhvr>
                                      <p:to>
                                        <p:strVal val="visible"/>
                                      </p:to>
                                    </p:set>
                                    <p:animEffect transition="in" filter="fade">
                                      <p:cBhvr>
                                        <p:cTn id="23" dur="500"/>
                                        <p:tgtEl>
                                          <p:spTgt spid="524"/>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522"/>
                                        </p:tgtEl>
                                        <p:attrNameLst>
                                          <p:attrName>style.visibility</p:attrName>
                                        </p:attrNameLst>
                                      </p:cBhvr>
                                      <p:to>
                                        <p:strVal val="visible"/>
                                      </p:to>
                                    </p:set>
                                    <p:animEffect transition="in" filter="fade">
                                      <p:cBhvr>
                                        <p:cTn id="27" dur="500"/>
                                        <p:tgtEl>
                                          <p:spTgt spid="5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23"/>
                                        </p:tgtEl>
                                        <p:attrNameLst>
                                          <p:attrName>style.visibility</p:attrName>
                                        </p:attrNameLst>
                                      </p:cBhvr>
                                      <p:to>
                                        <p:strVal val="visible"/>
                                      </p:to>
                                    </p:set>
                                    <p:animEffect transition="in" filter="fade">
                                      <p:cBhvr>
                                        <p:cTn id="32" dur="500"/>
                                        <p:tgtEl>
                                          <p:spTgt spid="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19"/>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228600" algn="l" rtl="0">
              <a:lnSpc>
                <a:spcPct val="90000"/>
              </a:lnSpc>
              <a:spcBef>
                <a:spcPts val="0"/>
              </a:spcBef>
              <a:spcAft>
                <a:spcPts val="0"/>
              </a:spcAft>
              <a:buClr>
                <a:schemeClr val="dk1"/>
              </a:buClr>
              <a:buSzPts val="800"/>
              <a:buChar char="•"/>
            </a:pPr>
            <a:r>
              <a:rPr lang="en-US"/>
              <a:t>AOX: absorbable organic halogens</a:t>
            </a:r>
            <a:endParaRPr/>
          </a:p>
        </p:txBody>
      </p:sp>
      <p:pic>
        <p:nvPicPr>
          <p:cNvPr id="539" name="Google Shape;539;p19"/>
          <p:cNvPicPr preferRelativeResize="0"/>
          <p:nvPr/>
        </p:nvPicPr>
        <p:blipFill rotWithShape="1">
          <a:blip r:embed="rId3">
            <a:alphaModFix/>
          </a:blip>
          <a:srcRect/>
          <a:stretch/>
        </p:blipFill>
        <p:spPr>
          <a:xfrm>
            <a:off x="1192827" y="2017435"/>
            <a:ext cx="8463294" cy="2884538"/>
          </a:xfrm>
          <a:prstGeom prst="rect">
            <a:avLst/>
          </a:prstGeom>
          <a:noFill/>
          <a:ln>
            <a:noFill/>
          </a:ln>
        </p:spPr>
      </p:pic>
      <p:sp>
        <p:nvSpPr>
          <p:cNvPr id="540" name="Google Shape;540;p19"/>
          <p:cNvSpPr txBox="1"/>
          <p:nvPr/>
        </p:nvSpPr>
        <p:spPr>
          <a:xfrm>
            <a:off x="133458" y="3896138"/>
            <a:ext cx="1736373" cy="2267287"/>
          </a:xfrm>
          <a:prstGeom prst="rect">
            <a:avLst/>
          </a:prstGeom>
          <a:solidFill>
            <a:srgbClr val="F2F2F2"/>
          </a:solidFill>
          <a:ln w="28575" cap="flat" cmpd="sng">
            <a:solidFill>
              <a:srgbClr val="C55A1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C55A11"/>
              </a:buClr>
              <a:buSzPts val="1800"/>
              <a:buFont typeface="Arial"/>
              <a:buNone/>
            </a:pPr>
            <a:r>
              <a:rPr lang="en-US" sz="1800" b="1" i="0" u="none" strike="noStrike" cap="none">
                <a:solidFill>
                  <a:srgbClr val="C55A11"/>
                </a:solidFill>
                <a:latin typeface="Arial"/>
                <a:ea typeface="Arial"/>
                <a:cs typeface="Arial"/>
                <a:sym typeface="Arial"/>
              </a:rPr>
              <a:t>Quality (mg/L)</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COD = 3,500</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NH</a:t>
            </a:r>
            <a:r>
              <a:rPr lang="en-US" sz="1800" b="0" i="0" u="none" strike="noStrike" cap="none" baseline="-25000">
                <a:solidFill>
                  <a:srgbClr val="000000"/>
                </a:solidFill>
                <a:latin typeface="Arial"/>
                <a:ea typeface="Arial"/>
                <a:cs typeface="Arial"/>
                <a:sym typeface="Arial"/>
              </a:rPr>
              <a:t>4</a:t>
            </a:r>
            <a:r>
              <a:rPr lang="en-US" sz="1800" b="0" i="0" u="none" strike="noStrike" cap="none" baseline="30000">
                <a:solidFill>
                  <a:srgbClr val="000000"/>
                </a:solidFill>
                <a:latin typeface="Arial"/>
                <a:ea typeface="Arial"/>
                <a:cs typeface="Arial"/>
                <a:sym typeface="Arial"/>
              </a:rPr>
              <a:t>+</a:t>
            </a:r>
            <a:r>
              <a:rPr lang="en-US" sz="1800" b="0" i="0" u="none" strike="noStrike" cap="none">
                <a:solidFill>
                  <a:srgbClr val="000000"/>
                </a:solidFill>
                <a:latin typeface="Arial"/>
                <a:ea typeface="Arial"/>
                <a:cs typeface="Arial"/>
                <a:sym typeface="Arial"/>
              </a:rPr>
              <a:t>-N = 10.5</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TN = 236</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TSS = 60</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AOX = 50.4</a:t>
            </a:r>
            <a:endParaRPr sz="1800" b="0" i="0" u="none" strike="noStrike" cap="none">
              <a:solidFill>
                <a:srgbClr val="000000"/>
              </a:solidFill>
              <a:latin typeface="Arial"/>
              <a:ea typeface="Arial"/>
              <a:cs typeface="Arial"/>
              <a:sym typeface="Arial"/>
            </a:endParaRPr>
          </a:p>
        </p:txBody>
      </p:sp>
      <p:sp>
        <p:nvSpPr>
          <p:cNvPr id="541" name="Google Shape;541;p19"/>
          <p:cNvSpPr txBox="1"/>
          <p:nvPr/>
        </p:nvSpPr>
        <p:spPr>
          <a:xfrm>
            <a:off x="9656121" y="2295356"/>
            <a:ext cx="2121093" cy="2267287"/>
          </a:xfrm>
          <a:prstGeom prst="rect">
            <a:avLst/>
          </a:prstGeom>
          <a:solidFill>
            <a:srgbClr val="F2F2F2"/>
          </a:solidFill>
          <a:ln w="28575" cap="flat" cmpd="sng">
            <a:solidFill>
              <a:srgbClr val="C55A1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C55A11"/>
              </a:buClr>
              <a:buSzPts val="1800"/>
              <a:buFont typeface="Arial"/>
              <a:buNone/>
            </a:pPr>
            <a:r>
              <a:rPr lang="en-US" sz="1800" b="1" i="0" u="none" strike="noStrike" cap="none">
                <a:solidFill>
                  <a:srgbClr val="C55A11"/>
                </a:solidFill>
                <a:latin typeface="Arial"/>
                <a:ea typeface="Arial"/>
                <a:cs typeface="Arial"/>
                <a:sym typeface="Arial"/>
              </a:rPr>
              <a:t>Quality (mg/L)</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COD: not available</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NH</a:t>
            </a:r>
            <a:r>
              <a:rPr lang="en-US" sz="1800" b="0" i="0" u="none" strike="noStrike" cap="none" baseline="-25000">
                <a:solidFill>
                  <a:srgbClr val="000000"/>
                </a:solidFill>
                <a:latin typeface="Arial"/>
                <a:ea typeface="Arial"/>
                <a:cs typeface="Arial"/>
                <a:sym typeface="Arial"/>
              </a:rPr>
              <a:t>4</a:t>
            </a:r>
            <a:r>
              <a:rPr lang="en-US" sz="1800" b="0" i="0" u="none" strike="noStrike" cap="none" baseline="30000">
                <a:solidFill>
                  <a:srgbClr val="000000"/>
                </a:solidFill>
                <a:latin typeface="Arial"/>
                <a:ea typeface="Arial"/>
                <a:cs typeface="Arial"/>
                <a:sym typeface="Arial"/>
              </a:rPr>
              <a:t>+</a:t>
            </a:r>
            <a:r>
              <a:rPr lang="en-US" sz="1800" b="0" i="0" u="none" strike="noStrike" cap="none">
                <a:solidFill>
                  <a:srgbClr val="000000"/>
                </a:solidFill>
                <a:latin typeface="Arial"/>
                <a:ea typeface="Arial"/>
                <a:cs typeface="Arial"/>
                <a:sym typeface="Arial"/>
              </a:rPr>
              <a:t>-N = 0.5-2</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TN &lt; 20</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TSS &lt; 3</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AOX = 3.5~5</a:t>
            </a:r>
            <a:endParaRPr sz="1800" b="0" i="0" u="none" strike="noStrike" cap="none">
              <a:solidFill>
                <a:srgbClr val="000000"/>
              </a:solidFill>
              <a:latin typeface="Arial"/>
              <a:ea typeface="Arial"/>
              <a:cs typeface="Arial"/>
              <a:sym typeface="Arial"/>
            </a:endParaRPr>
          </a:p>
        </p:txBody>
      </p:sp>
      <p:sp>
        <p:nvSpPr>
          <p:cNvPr id="542" name="Google Shape;542;p19"/>
          <p:cNvSpPr/>
          <p:nvPr/>
        </p:nvSpPr>
        <p:spPr>
          <a:xfrm>
            <a:off x="242007" y="1386785"/>
            <a:ext cx="786886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aerobic sludge system</a:t>
            </a:r>
            <a:endParaRPr/>
          </a:p>
        </p:txBody>
      </p:sp>
      <p:sp>
        <p:nvSpPr>
          <p:cNvPr id="543" name="Google Shape;543;p19"/>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3: </a:t>
            </a:r>
            <a:r>
              <a:rPr lang="en-US" sz="2400" b="1">
                <a:solidFill>
                  <a:srgbClr val="323F50"/>
                </a:solidFill>
                <a:latin typeface="Arial"/>
                <a:ea typeface="Arial"/>
                <a:cs typeface="Arial"/>
                <a:sym typeface="Arial"/>
              </a:rPr>
              <a:t>for industrial wastewater </a:t>
            </a:r>
            <a:endParaRPr sz="3600" b="1">
              <a:solidFill>
                <a:srgbClr val="323F50"/>
              </a:solidFill>
              <a:latin typeface="Arial"/>
              <a:ea typeface="Arial"/>
              <a:cs typeface="Arial"/>
              <a:sym typeface="Arial"/>
            </a:endParaRPr>
          </a:p>
        </p:txBody>
      </p:sp>
      <p:grpSp>
        <p:nvGrpSpPr>
          <p:cNvPr id="544" name="Google Shape;544;p19"/>
          <p:cNvGrpSpPr/>
          <p:nvPr/>
        </p:nvGrpSpPr>
        <p:grpSpPr>
          <a:xfrm>
            <a:off x="8972536" y="417967"/>
            <a:ext cx="3121806" cy="447110"/>
            <a:chOff x="8844309" y="358006"/>
            <a:chExt cx="3121806" cy="447110"/>
          </a:xfrm>
        </p:grpSpPr>
        <p:grpSp>
          <p:nvGrpSpPr>
            <p:cNvPr id="545" name="Google Shape;545;p19"/>
            <p:cNvGrpSpPr/>
            <p:nvPr/>
          </p:nvGrpSpPr>
          <p:grpSpPr>
            <a:xfrm>
              <a:off x="9715178" y="358006"/>
              <a:ext cx="2250937" cy="447110"/>
              <a:chOff x="9729466" y="157976"/>
              <a:chExt cx="2250937" cy="447110"/>
            </a:xfrm>
          </p:grpSpPr>
          <p:sp>
            <p:nvSpPr>
              <p:cNvPr id="546" name="Google Shape;546;p19"/>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547" name="Google Shape;547;p19"/>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548" name="Google Shape;548;p19"/>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1"/>
                                        </p:tgtEl>
                                        <p:attrNameLst>
                                          <p:attrName>style.visibility</p:attrName>
                                        </p:attrNameLst>
                                      </p:cBhvr>
                                      <p:to>
                                        <p:strVal val="visible"/>
                                      </p:to>
                                    </p:set>
                                    <p:animEffect transition="in" filter="fade">
                                      <p:cBhvr>
                                        <p:cTn id="7" dur="500"/>
                                        <p:tgtEl>
                                          <p:spTgt spid="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2"/>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259" name="Google Shape;259;p2"/>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Arial"/>
              <a:ea typeface="Arial"/>
              <a:cs typeface="Arial"/>
              <a:sym typeface="Arial"/>
            </a:endParaRPr>
          </a:p>
        </p:txBody>
      </p:sp>
      <p:sp>
        <p:nvSpPr>
          <p:cNvPr id="260" name="Google Shape;260;p2"/>
          <p:cNvSpPr/>
          <p:nvPr/>
        </p:nvSpPr>
        <p:spPr>
          <a:xfrm>
            <a:off x="1493725" y="1652833"/>
            <a:ext cx="6821599" cy="4553298"/>
          </a:xfrm>
          <a:prstGeom prst="rect">
            <a:avLst/>
          </a:prstGeom>
          <a:noFill/>
          <a:ln>
            <a:noFill/>
          </a:ln>
        </p:spPr>
        <p:txBody>
          <a:bodyPr spcFirstLastPara="1" wrap="square" lIns="91425" tIns="45700" rIns="91425" bIns="45700" anchor="t" anchorCtr="0">
            <a:spAutoFit/>
          </a:bodyPr>
          <a:lstStyle/>
          <a:p>
            <a:pPr marL="342900" marR="0" lvl="1" indent="-342900" algn="l" rtl="0">
              <a:lnSpc>
                <a:spcPct val="120000"/>
              </a:lnSpc>
              <a:spcBef>
                <a:spcPts val="0"/>
              </a:spcBef>
              <a:spcAft>
                <a:spcPts val="0"/>
              </a:spcAft>
              <a:buClr>
                <a:srgbClr val="ED7D31"/>
              </a:buClr>
              <a:buSzPts val="2400"/>
              <a:buFont typeface="Noto Sans Symbols"/>
              <a:buChar char="■"/>
            </a:pPr>
            <a:r>
              <a:rPr lang="en-US" sz="2400" b="0" i="0" u="none" strike="noStrike" cap="none">
                <a:solidFill>
                  <a:srgbClr val="000000"/>
                </a:solidFill>
                <a:latin typeface="Arial"/>
                <a:ea typeface="Arial"/>
                <a:cs typeface="Arial"/>
                <a:sym typeface="Arial"/>
              </a:rPr>
              <a:t>Overall practical application</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ED7D31"/>
                </a:solidFill>
                <a:latin typeface="Arial"/>
                <a:ea typeface="Arial"/>
                <a:cs typeface="Arial"/>
                <a:sym typeface="Arial"/>
              </a:rPr>
              <a:t>Case study 1: </a:t>
            </a:r>
            <a:r>
              <a:rPr lang="en-US" sz="2400" b="0" i="0" u="none" strike="noStrike" cap="none">
                <a:solidFill>
                  <a:srgbClr val="000000"/>
                </a:solidFill>
                <a:latin typeface="Arial"/>
                <a:ea typeface="Arial"/>
                <a:cs typeface="Arial"/>
                <a:sym typeface="Arial"/>
              </a:rPr>
              <a:t>A large-scale underground MBR for municipal wastewater treatment</a:t>
            </a:r>
            <a:endParaRPr sz="2400" b="0" i="0" u="none" strike="noStrike" cap="none">
              <a:solidFill>
                <a:srgbClr val="000000"/>
              </a:solidFill>
              <a:latin typeface="Arial"/>
              <a:ea typeface="Arial"/>
              <a:cs typeface="Arial"/>
              <a:sym typeface="Arial"/>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ED7D31"/>
                </a:solidFill>
                <a:latin typeface="Arial"/>
                <a:ea typeface="Arial"/>
                <a:cs typeface="Arial"/>
                <a:sym typeface="Arial"/>
              </a:rPr>
              <a:t>Case study 2: </a:t>
            </a:r>
            <a:r>
              <a:rPr lang="en-US" sz="2400" b="0" i="0" u="none" strike="noStrike" cap="none">
                <a:solidFill>
                  <a:srgbClr val="000000"/>
                </a:solidFill>
                <a:latin typeface="Arial"/>
                <a:ea typeface="Arial"/>
                <a:cs typeface="Arial"/>
                <a:sym typeface="Arial"/>
              </a:rPr>
              <a:t>MBRs for municipal wastewater treatment with no recovery cleaning and low energy consumption</a:t>
            </a:r>
            <a:endParaRPr sz="2400" b="0" i="0" u="none" strike="noStrike" cap="none">
              <a:solidFill>
                <a:srgbClr val="000000"/>
              </a:solidFill>
              <a:latin typeface="Arial"/>
              <a:ea typeface="Arial"/>
              <a:cs typeface="Arial"/>
              <a:sym typeface="Arial"/>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3</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4</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5</a:t>
            </a:r>
            <a:endParaRPr/>
          </a:p>
        </p:txBody>
      </p:sp>
      <p:sp>
        <p:nvSpPr>
          <p:cNvPr id="261" name="Google Shape;261;p2"/>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Contents</a:t>
            </a:r>
            <a:endParaRPr sz="3600" b="1">
              <a:solidFill>
                <a:srgbClr val="323F50"/>
              </a:solidFill>
              <a:latin typeface="Arial"/>
              <a:ea typeface="Arial"/>
              <a:cs typeface="Arial"/>
              <a:sym typeface="Arial"/>
            </a:endParaRPr>
          </a:p>
        </p:txBody>
      </p:sp>
      <p:grpSp>
        <p:nvGrpSpPr>
          <p:cNvPr id="262" name="Google Shape;262;p2"/>
          <p:cNvGrpSpPr/>
          <p:nvPr/>
        </p:nvGrpSpPr>
        <p:grpSpPr>
          <a:xfrm>
            <a:off x="8972536" y="417967"/>
            <a:ext cx="3121806" cy="447110"/>
            <a:chOff x="8844309" y="358006"/>
            <a:chExt cx="3121806" cy="447110"/>
          </a:xfrm>
        </p:grpSpPr>
        <p:grpSp>
          <p:nvGrpSpPr>
            <p:cNvPr id="263" name="Google Shape;263;p2"/>
            <p:cNvGrpSpPr/>
            <p:nvPr/>
          </p:nvGrpSpPr>
          <p:grpSpPr>
            <a:xfrm>
              <a:off x="9715178" y="358006"/>
              <a:ext cx="2250937" cy="447110"/>
              <a:chOff x="9729466" y="157976"/>
              <a:chExt cx="2250937" cy="447110"/>
            </a:xfrm>
          </p:grpSpPr>
          <p:sp>
            <p:nvSpPr>
              <p:cNvPr id="264" name="Google Shape;264;p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265" name="Google Shape;265;p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66" name="Google Shape;266;p2"/>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20"/>
          <p:cNvSpPr/>
          <p:nvPr/>
        </p:nvSpPr>
        <p:spPr>
          <a:xfrm>
            <a:off x="398932" y="2085570"/>
            <a:ext cx="12200400" cy="1692771"/>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A leachate treatment plant of Everbright Environmental Energy Co. Ltd.</a:t>
            </a:r>
            <a:endParaRPr/>
          </a:p>
          <a:p>
            <a:pPr marL="1160463" marR="0" lvl="2" indent="-342900" algn="l" rtl="0">
              <a:lnSpc>
                <a:spcPct val="100000"/>
              </a:lnSpc>
              <a:spcBef>
                <a:spcPts val="800"/>
              </a:spcBef>
              <a:spcAft>
                <a:spcPts val="0"/>
              </a:spcAft>
              <a:buClr>
                <a:srgbClr val="C55A11"/>
              </a:buClr>
              <a:buSzPts val="2000"/>
              <a:buFont typeface="Arial"/>
              <a:buChar char="•"/>
            </a:pPr>
            <a:r>
              <a:rPr lang="en-US" sz="2000" b="0" i="0" u="none" strike="noStrike" cap="none">
                <a:solidFill>
                  <a:srgbClr val="000000"/>
                </a:solidFill>
                <a:latin typeface="Arial"/>
                <a:ea typeface="Arial"/>
                <a:cs typeface="Arial"/>
                <a:sym typeface="Arial"/>
              </a:rPr>
              <a:t>Location: Wuzhong Venous Industrial Park, Suzhou, China</a:t>
            </a:r>
            <a:endParaRPr/>
          </a:p>
          <a:p>
            <a:pPr marL="1160463" marR="0" lvl="2" indent="-342900" algn="l" rtl="0">
              <a:lnSpc>
                <a:spcPct val="100000"/>
              </a:lnSpc>
              <a:spcBef>
                <a:spcPts val="800"/>
              </a:spcBef>
              <a:spcAft>
                <a:spcPts val="0"/>
              </a:spcAft>
              <a:buClr>
                <a:srgbClr val="C55A11"/>
              </a:buClr>
              <a:buSzPts val="2000"/>
              <a:buFont typeface="Arial"/>
              <a:buChar char="•"/>
            </a:pPr>
            <a:r>
              <a:rPr lang="en-US" sz="2000" b="0" i="0" u="none" strike="noStrike" cap="none">
                <a:solidFill>
                  <a:srgbClr val="000000"/>
                </a:solidFill>
                <a:latin typeface="Arial"/>
                <a:ea typeface="Arial"/>
                <a:cs typeface="Arial"/>
                <a:sym typeface="Arial"/>
              </a:rPr>
              <a:t>Commissioning time: 2014</a:t>
            </a:r>
            <a:endParaRPr/>
          </a:p>
          <a:p>
            <a:pPr marL="1160463" marR="0" lvl="2" indent="-342900" algn="l" rtl="0">
              <a:lnSpc>
                <a:spcPct val="100000"/>
              </a:lnSpc>
              <a:spcBef>
                <a:spcPts val="800"/>
              </a:spcBef>
              <a:spcAft>
                <a:spcPts val="0"/>
              </a:spcAft>
              <a:buClr>
                <a:srgbClr val="C55A11"/>
              </a:buClr>
              <a:buSzPts val="2000"/>
              <a:buFont typeface="Arial"/>
              <a:buChar char="•"/>
            </a:pPr>
            <a:r>
              <a:rPr lang="en-US" sz="2000" b="0" i="0" u="none" strike="noStrike" cap="none">
                <a:solidFill>
                  <a:srgbClr val="000000"/>
                </a:solidFill>
                <a:latin typeface="Arial"/>
                <a:ea typeface="Arial"/>
                <a:cs typeface="Arial"/>
                <a:sym typeface="Arial"/>
              </a:rPr>
              <a:t>Capacity: 700 m</a:t>
            </a:r>
            <a:r>
              <a:rPr lang="en-US" sz="2000" b="0" i="0" u="none" strike="noStrike" cap="none" baseline="30000">
                <a:solidFill>
                  <a:srgbClr val="000000"/>
                </a:solidFill>
                <a:latin typeface="Arial"/>
                <a:ea typeface="Arial"/>
                <a:cs typeface="Arial"/>
                <a:sym typeface="Arial"/>
              </a:rPr>
              <a:t>3</a:t>
            </a:r>
            <a:r>
              <a:rPr lang="en-US" sz="2000" b="0" i="0" u="none" strike="noStrike" cap="none">
                <a:solidFill>
                  <a:srgbClr val="000000"/>
                </a:solidFill>
                <a:latin typeface="Arial"/>
                <a:ea typeface="Arial"/>
                <a:cs typeface="Arial"/>
                <a:sym typeface="Arial"/>
              </a:rPr>
              <a:t>/d</a:t>
            </a:r>
            <a:endParaRPr/>
          </a:p>
        </p:txBody>
      </p:sp>
      <p:sp>
        <p:nvSpPr>
          <p:cNvPr id="555" name="Google Shape;555;p20"/>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556" name="Google Shape;556;p20"/>
          <p:cNvSpPr txBox="1"/>
          <p:nvPr/>
        </p:nvSpPr>
        <p:spPr>
          <a:xfrm>
            <a:off x="695326" y="1377471"/>
            <a:ext cx="9434511" cy="4924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23F50"/>
              </a:buClr>
              <a:buSzPts val="2600"/>
              <a:buFont typeface="Arial"/>
              <a:buNone/>
            </a:pPr>
            <a:r>
              <a:rPr lang="en-US" sz="2600" b="1" i="0" u="none" strike="noStrike" cap="none">
                <a:solidFill>
                  <a:srgbClr val="323F50"/>
                </a:solidFill>
                <a:latin typeface="Arial"/>
                <a:ea typeface="Arial"/>
                <a:cs typeface="Arial"/>
                <a:sym typeface="Arial"/>
              </a:rPr>
              <a:t>A </a:t>
            </a:r>
            <a:r>
              <a:rPr lang="en-US" sz="2600" b="1" i="0" u="none" strike="noStrike" cap="none">
                <a:solidFill>
                  <a:srgbClr val="C55A11"/>
                </a:solidFill>
                <a:latin typeface="Arial"/>
                <a:ea typeface="Arial"/>
                <a:cs typeface="Arial"/>
                <a:sym typeface="Arial"/>
              </a:rPr>
              <a:t>side‐stream </a:t>
            </a:r>
            <a:r>
              <a:rPr lang="en-US" sz="2600" b="1" i="0" u="none" strike="noStrike" cap="none">
                <a:solidFill>
                  <a:srgbClr val="323F50"/>
                </a:solidFill>
                <a:latin typeface="Arial"/>
                <a:ea typeface="Arial"/>
                <a:cs typeface="Arial"/>
                <a:sym typeface="Arial"/>
              </a:rPr>
              <a:t>MBR for leachate treatment</a:t>
            </a:r>
            <a:endParaRPr sz="2600" b="1" i="0" u="none" strike="noStrike" cap="none">
              <a:solidFill>
                <a:srgbClr val="323F50"/>
              </a:solidFill>
              <a:latin typeface="Arial"/>
              <a:ea typeface="Arial"/>
              <a:cs typeface="Arial"/>
              <a:sym typeface="Arial"/>
            </a:endParaRPr>
          </a:p>
        </p:txBody>
      </p:sp>
      <p:pic>
        <p:nvPicPr>
          <p:cNvPr id="557" name="Google Shape;557;p20"/>
          <p:cNvPicPr preferRelativeResize="0"/>
          <p:nvPr/>
        </p:nvPicPr>
        <p:blipFill rotWithShape="1">
          <a:blip r:embed="rId3">
            <a:alphaModFix/>
          </a:blip>
          <a:srcRect/>
          <a:stretch/>
        </p:blipFill>
        <p:spPr>
          <a:xfrm>
            <a:off x="5809715" y="2916779"/>
            <a:ext cx="2738771" cy="3527655"/>
          </a:xfrm>
          <a:prstGeom prst="rect">
            <a:avLst/>
          </a:prstGeom>
          <a:noFill/>
          <a:ln>
            <a:noFill/>
          </a:ln>
        </p:spPr>
      </p:pic>
      <p:sp>
        <p:nvSpPr>
          <p:cNvPr id="558" name="Google Shape;558;p20"/>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4 </a:t>
            </a:r>
            <a:endParaRPr sz="3600" b="1">
              <a:solidFill>
                <a:srgbClr val="323F50"/>
              </a:solidFill>
              <a:latin typeface="Arial"/>
              <a:ea typeface="Arial"/>
              <a:cs typeface="Arial"/>
              <a:sym typeface="Arial"/>
            </a:endParaRPr>
          </a:p>
        </p:txBody>
      </p:sp>
      <p:grpSp>
        <p:nvGrpSpPr>
          <p:cNvPr id="559" name="Google Shape;559;p20"/>
          <p:cNvGrpSpPr/>
          <p:nvPr/>
        </p:nvGrpSpPr>
        <p:grpSpPr>
          <a:xfrm>
            <a:off x="8972536" y="417967"/>
            <a:ext cx="3121806" cy="447110"/>
            <a:chOff x="8844309" y="358006"/>
            <a:chExt cx="3121806" cy="447110"/>
          </a:xfrm>
        </p:grpSpPr>
        <p:grpSp>
          <p:nvGrpSpPr>
            <p:cNvPr id="560" name="Google Shape;560;p20"/>
            <p:cNvGrpSpPr/>
            <p:nvPr/>
          </p:nvGrpSpPr>
          <p:grpSpPr>
            <a:xfrm>
              <a:off x="9715178" y="358006"/>
              <a:ext cx="2250937" cy="447110"/>
              <a:chOff x="9729466" y="157976"/>
              <a:chExt cx="2250937" cy="447110"/>
            </a:xfrm>
          </p:grpSpPr>
          <p:sp>
            <p:nvSpPr>
              <p:cNvPr id="561" name="Google Shape;561;p20"/>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562" name="Google Shape;562;p20"/>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563" name="Google Shape;563;p20"/>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21"/>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800"/>
              <a:buNone/>
            </a:pPr>
            <a:r>
              <a:rPr lang="en-US"/>
              <a:t>IOC: Internal and outer circulation anaerobic reactor.</a:t>
            </a:r>
            <a:endParaRPr/>
          </a:p>
        </p:txBody>
      </p:sp>
      <p:sp>
        <p:nvSpPr>
          <p:cNvPr id="570" name="Google Shape;570;p21"/>
          <p:cNvSpPr/>
          <p:nvPr/>
        </p:nvSpPr>
        <p:spPr>
          <a:xfrm>
            <a:off x="370357" y="1389047"/>
            <a:ext cx="786886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AO+UF</a:t>
            </a:r>
            <a:endParaRPr/>
          </a:p>
        </p:txBody>
      </p:sp>
      <p:pic>
        <p:nvPicPr>
          <p:cNvPr id="571" name="Google Shape;571;p21"/>
          <p:cNvPicPr preferRelativeResize="0"/>
          <p:nvPr/>
        </p:nvPicPr>
        <p:blipFill rotWithShape="1">
          <a:blip r:embed="rId3">
            <a:alphaModFix/>
          </a:blip>
          <a:srcRect/>
          <a:stretch/>
        </p:blipFill>
        <p:spPr>
          <a:xfrm>
            <a:off x="743250" y="2330459"/>
            <a:ext cx="10944225" cy="2970575"/>
          </a:xfrm>
          <a:prstGeom prst="rect">
            <a:avLst/>
          </a:prstGeom>
          <a:noFill/>
          <a:ln>
            <a:noFill/>
          </a:ln>
        </p:spPr>
      </p:pic>
      <p:grpSp>
        <p:nvGrpSpPr>
          <p:cNvPr id="572" name="Google Shape;572;p21"/>
          <p:cNvGrpSpPr/>
          <p:nvPr/>
        </p:nvGrpSpPr>
        <p:grpSpPr>
          <a:xfrm>
            <a:off x="210092" y="1792217"/>
            <a:ext cx="10624163" cy="820034"/>
            <a:chOff x="210092" y="1792217"/>
            <a:chExt cx="10624163" cy="820034"/>
          </a:xfrm>
        </p:grpSpPr>
        <p:sp>
          <p:nvSpPr>
            <p:cNvPr id="573" name="Google Shape;573;p21"/>
            <p:cNvSpPr txBox="1"/>
            <p:nvPr/>
          </p:nvSpPr>
          <p:spPr>
            <a:xfrm>
              <a:off x="210092" y="1792217"/>
              <a:ext cx="10624163" cy="40011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ED7D31"/>
                </a:buClr>
                <a:buSzPts val="2000"/>
                <a:buFont typeface="Arial"/>
                <a:buNone/>
              </a:pPr>
              <a:r>
                <a:rPr lang="en-US" sz="2000" b="0" i="0" u="none" strike="noStrike" cap="none">
                  <a:solidFill>
                    <a:srgbClr val="ED7D31"/>
                  </a:solidFill>
                  <a:latin typeface="Arial"/>
                  <a:ea typeface="Arial"/>
                  <a:cs typeface="Arial"/>
                  <a:sym typeface="Arial"/>
                </a:rPr>
                <a:t>Number of reactors:  3                                     2                                            1</a:t>
              </a:r>
              <a:endParaRPr/>
            </a:p>
          </p:txBody>
        </p:sp>
        <p:sp>
          <p:nvSpPr>
            <p:cNvPr id="574" name="Google Shape;574;p21"/>
            <p:cNvSpPr/>
            <p:nvPr/>
          </p:nvSpPr>
          <p:spPr>
            <a:xfrm rot="5400000">
              <a:off x="2516677" y="1291219"/>
              <a:ext cx="461666" cy="2180397"/>
            </a:xfrm>
            <a:prstGeom prst="leftBrace">
              <a:avLst>
                <a:gd name="adj1" fmla="val 8333"/>
                <a:gd name="adj2" fmla="val 49197"/>
              </a:avLst>
            </a:prstGeom>
            <a:no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5" name="Google Shape;575;p21"/>
            <p:cNvSpPr/>
            <p:nvPr/>
          </p:nvSpPr>
          <p:spPr>
            <a:xfrm rot="5400000">
              <a:off x="5205684" y="1287040"/>
              <a:ext cx="461666" cy="2180397"/>
            </a:xfrm>
            <a:prstGeom prst="leftBrace">
              <a:avLst>
                <a:gd name="adj1" fmla="val 8333"/>
                <a:gd name="adj2" fmla="val 49197"/>
              </a:avLst>
            </a:prstGeom>
            <a:no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76" name="Google Shape;576;p21"/>
            <p:cNvSpPr/>
            <p:nvPr/>
          </p:nvSpPr>
          <p:spPr>
            <a:xfrm rot="5400000">
              <a:off x="8550892" y="442296"/>
              <a:ext cx="461666" cy="3869885"/>
            </a:xfrm>
            <a:prstGeom prst="leftBrace">
              <a:avLst>
                <a:gd name="adj1" fmla="val 8333"/>
                <a:gd name="adj2" fmla="val 51345"/>
              </a:avLst>
            </a:prstGeom>
            <a:no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grpSp>
      <p:grpSp>
        <p:nvGrpSpPr>
          <p:cNvPr id="577" name="Google Shape;577;p21"/>
          <p:cNvGrpSpPr/>
          <p:nvPr/>
        </p:nvGrpSpPr>
        <p:grpSpPr>
          <a:xfrm>
            <a:off x="463658" y="5115010"/>
            <a:ext cx="6250207" cy="707886"/>
            <a:chOff x="463658" y="5115010"/>
            <a:chExt cx="6250207" cy="707886"/>
          </a:xfrm>
        </p:grpSpPr>
        <p:sp>
          <p:nvSpPr>
            <p:cNvPr id="578" name="Google Shape;578;p21"/>
            <p:cNvSpPr txBox="1"/>
            <p:nvPr/>
          </p:nvSpPr>
          <p:spPr>
            <a:xfrm>
              <a:off x="463658" y="5115010"/>
              <a:ext cx="2311175" cy="707886"/>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ED7D31"/>
                </a:buClr>
                <a:buSzPts val="2000"/>
                <a:buFont typeface="Arial"/>
                <a:buNone/>
              </a:pPr>
              <a:r>
                <a:rPr lang="en-US" sz="2000" b="0" i="0" u="none" strike="noStrike" cap="none">
                  <a:solidFill>
                    <a:srgbClr val="ED7D31"/>
                  </a:solidFill>
                  <a:latin typeface="Arial"/>
                  <a:ea typeface="Arial"/>
                  <a:cs typeface="Arial"/>
                  <a:sym typeface="Arial"/>
                </a:rPr>
                <a:t>Effective volume </a:t>
              </a:r>
              <a:endParaRPr/>
            </a:p>
            <a:p>
              <a:pPr marL="0" marR="0" lvl="0" indent="0" algn="ctr" rtl="0">
                <a:lnSpc>
                  <a:spcPct val="100000"/>
                </a:lnSpc>
                <a:spcBef>
                  <a:spcPts val="0"/>
                </a:spcBef>
                <a:spcAft>
                  <a:spcPts val="0"/>
                </a:spcAft>
                <a:buClr>
                  <a:srgbClr val="ED7D31"/>
                </a:buClr>
                <a:buSzPts val="2000"/>
                <a:buFont typeface="Arial"/>
                <a:buNone/>
              </a:pPr>
              <a:r>
                <a:rPr lang="en-US" sz="2000" b="0" i="0" u="none" strike="noStrike" cap="none">
                  <a:solidFill>
                    <a:srgbClr val="ED7D31"/>
                  </a:solidFill>
                  <a:latin typeface="Arial"/>
                  <a:ea typeface="Arial"/>
                  <a:cs typeface="Arial"/>
                  <a:sym typeface="Arial"/>
                </a:rPr>
                <a:t>for each (m</a:t>
              </a:r>
              <a:r>
                <a:rPr lang="en-US" sz="2000" b="0" i="0" u="none" strike="noStrike" cap="none" baseline="30000">
                  <a:solidFill>
                    <a:srgbClr val="ED7D31"/>
                  </a:solidFill>
                  <a:latin typeface="Arial"/>
                  <a:ea typeface="Arial"/>
                  <a:cs typeface="Arial"/>
                  <a:sym typeface="Arial"/>
                </a:rPr>
                <a:t>3</a:t>
              </a:r>
              <a:r>
                <a:rPr lang="en-US" sz="2000" b="0" i="0" u="none" strike="noStrike" cap="none">
                  <a:solidFill>
                    <a:srgbClr val="ED7D31"/>
                  </a:solidFill>
                  <a:latin typeface="Arial"/>
                  <a:ea typeface="Arial"/>
                  <a:cs typeface="Arial"/>
                  <a:sym typeface="Arial"/>
                </a:rPr>
                <a:t>)</a:t>
              </a:r>
              <a:endParaRPr sz="2000" b="0" i="0" u="none" strike="noStrike" cap="none">
                <a:solidFill>
                  <a:srgbClr val="ED7D31"/>
                </a:solidFill>
                <a:latin typeface="Arial"/>
                <a:ea typeface="Arial"/>
                <a:cs typeface="Arial"/>
                <a:sym typeface="Arial"/>
              </a:endParaRPr>
            </a:p>
          </p:txBody>
        </p:sp>
        <p:sp>
          <p:nvSpPr>
            <p:cNvPr id="579" name="Google Shape;579;p21"/>
            <p:cNvSpPr txBox="1"/>
            <p:nvPr/>
          </p:nvSpPr>
          <p:spPr>
            <a:xfrm>
              <a:off x="2932909" y="5239111"/>
              <a:ext cx="3780956" cy="40011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ED7D31"/>
                </a:buClr>
                <a:buSzPts val="2000"/>
                <a:buFont typeface="Arial"/>
                <a:buNone/>
              </a:pPr>
              <a:r>
                <a:rPr lang="en-US" sz="2000" b="0" i="0" u="none" strike="noStrike" cap="none">
                  <a:solidFill>
                    <a:srgbClr val="ED7D31"/>
                  </a:solidFill>
                  <a:latin typeface="Arial"/>
                  <a:ea typeface="Arial"/>
                  <a:cs typeface="Arial"/>
                  <a:sym typeface="Arial"/>
                </a:rPr>
                <a:t>1,900           800          2,400</a:t>
              </a:r>
              <a:endParaRPr sz="2000" b="0" i="0" u="none" strike="noStrike" cap="none">
                <a:solidFill>
                  <a:srgbClr val="ED7D31"/>
                </a:solidFill>
                <a:latin typeface="Arial"/>
                <a:ea typeface="Arial"/>
                <a:cs typeface="Arial"/>
                <a:sym typeface="Arial"/>
              </a:endParaRPr>
            </a:p>
          </p:txBody>
        </p:sp>
      </p:grpSp>
      <p:sp>
        <p:nvSpPr>
          <p:cNvPr id="580" name="Google Shape;580;p21"/>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4: </a:t>
            </a:r>
            <a:r>
              <a:rPr lang="en-US" sz="2400" b="1">
                <a:solidFill>
                  <a:srgbClr val="323F50"/>
                </a:solidFill>
                <a:latin typeface="Arial"/>
                <a:ea typeface="Arial"/>
                <a:cs typeface="Arial"/>
                <a:sym typeface="Arial"/>
              </a:rPr>
              <a:t>for leachate treatment</a:t>
            </a:r>
            <a:endParaRPr sz="3600" b="1">
              <a:solidFill>
                <a:srgbClr val="323F50"/>
              </a:solidFill>
              <a:latin typeface="Arial"/>
              <a:ea typeface="Arial"/>
              <a:cs typeface="Arial"/>
              <a:sym typeface="Arial"/>
            </a:endParaRPr>
          </a:p>
        </p:txBody>
      </p:sp>
      <p:grpSp>
        <p:nvGrpSpPr>
          <p:cNvPr id="581" name="Google Shape;581;p21"/>
          <p:cNvGrpSpPr/>
          <p:nvPr/>
        </p:nvGrpSpPr>
        <p:grpSpPr>
          <a:xfrm>
            <a:off x="8972536" y="417967"/>
            <a:ext cx="3121806" cy="447110"/>
            <a:chOff x="8844309" y="358006"/>
            <a:chExt cx="3121806" cy="447110"/>
          </a:xfrm>
        </p:grpSpPr>
        <p:grpSp>
          <p:nvGrpSpPr>
            <p:cNvPr id="582" name="Google Shape;582;p21"/>
            <p:cNvGrpSpPr/>
            <p:nvPr/>
          </p:nvGrpSpPr>
          <p:grpSpPr>
            <a:xfrm>
              <a:off x="9715178" y="358006"/>
              <a:ext cx="2250937" cy="447110"/>
              <a:chOff x="9729466" y="157976"/>
              <a:chExt cx="2250937" cy="447110"/>
            </a:xfrm>
          </p:grpSpPr>
          <p:sp>
            <p:nvSpPr>
              <p:cNvPr id="583" name="Google Shape;583;p21"/>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584" name="Google Shape;584;p21"/>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585" name="Google Shape;585;p21"/>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2"/>
                                        </p:tgtEl>
                                        <p:attrNameLst>
                                          <p:attrName>style.visibility</p:attrName>
                                        </p:attrNameLst>
                                      </p:cBhvr>
                                      <p:to>
                                        <p:strVal val="visible"/>
                                      </p:to>
                                    </p:set>
                                    <p:animEffect transition="in" filter="fade">
                                      <p:cBhvr>
                                        <p:cTn id="7" dur="500"/>
                                        <p:tgtEl>
                                          <p:spTgt spid="5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7"/>
                                        </p:tgtEl>
                                        <p:attrNameLst>
                                          <p:attrName>style.visibility</p:attrName>
                                        </p:attrNameLst>
                                      </p:cBhvr>
                                      <p:to>
                                        <p:strVal val="visible"/>
                                      </p:to>
                                    </p:set>
                                    <p:animEffect transition="in" filter="fade">
                                      <p:cBhvr>
                                        <p:cTn id="12" dur="500"/>
                                        <p:tgtEl>
                                          <p:spTgt spid="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22"/>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592" name="Google Shape;592;p22"/>
          <p:cNvSpPr/>
          <p:nvPr/>
        </p:nvSpPr>
        <p:spPr>
          <a:xfrm>
            <a:off x="370357" y="1389047"/>
            <a:ext cx="786886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AO+UF</a:t>
            </a:r>
            <a:endParaRPr/>
          </a:p>
        </p:txBody>
      </p:sp>
      <p:pic>
        <p:nvPicPr>
          <p:cNvPr id="593" name="Google Shape;593;p22"/>
          <p:cNvPicPr preferRelativeResize="0"/>
          <p:nvPr/>
        </p:nvPicPr>
        <p:blipFill rotWithShape="1">
          <a:blip r:embed="rId3">
            <a:alphaModFix/>
          </a:blip>
          <a:srcRect/>
          <a:stretch/>
        </p:blipFill>
        <p:spPr>
          <a:xfrm>
            <a:off x="743250" y="2330459"/>
            <a:ext cx="10944225" cy="2970575"/>
          </a:xfrm>
          <a:prstGeom prst="rect">
            <a:avLst/>
          </a:prstGeom>
          <a:noFill/>
          <a:ln>
            <a:noFill/>
          </a:ln>
        </p:spPr>
      </p:pic>
      <p:pic>
        <p:nvPicPr>
          <p:cNvPr id="594" name="Google Shape;594;p22"/>
          <p:cNvPicPr preferRelativeResize="0"/>
          <p:nvPr/>
        </p:nvPicPr>
        <p:blipFill rotWithShape="1">
          <a:blip r:embed="rId4">
            <a:alphaModFix/>
          </a:blip>
          <a:srcRect/>
          <a:stretch/>
        </p:blipFill>
        <p:spPr>
          <a:xfrm>
            <a:off x="8207805" y="2338275"/>
            <a:ext cx="1901630" cy="2449381"/>
          </a:xfrm>
          <a:prstGeom prst="rect">
            <a:avLst/>
          </a:prstGeom>
          <a:noFill/>
          <a:ln>
            <a:noFill/>
          </a:ln>
        </p:spPr>
      </p:pic>
      <p:sp>
        <p:nvSpPr>
          <p:cNvPr id="595" name="Google Shape;595;p22"/>
          <p:cNvSpPr/>
          <p:nvPr/>
        </p:nvSpPr>
        <p:spPr>
          <a:xfrm rot="-585134">
            <a:off x="7340320" y="1862851"/>
            <a:ext cx="2138362" cy="731520"/>
          </a:xfrm>
          <a:prstGeom prst="curvedDownArrow">
            <a:avLst>
              <a:gd name="adj1" fmla="val 24467"/>
              <a:gd name="adj2" fmla="val 50000"/>
              <a:gd name="adj3" fmla="val 63227"/>
            </a:avLst>
          </a:prstGeom>
          <a:solidFill>
            <a:srgbClr val="1037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596" name="Google Shape;596;p22"/>
          <p:cNvSpPr txBox="1"/>
          <p:nvPr/>
        </p:nvSpPr>
        <p:spPr>
          <a:xfrm>
            <a:off x="5112908" y="1462516"/>
            <a:ext cx="2512866" cy="491253"/>
          </a:xfrm>
          <a:prstGeom prst="rect">
            <a:avLst/>
          </a:prstGeom>
          <a:solidFill>
            <a:srgbClr val="323F4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2000"/>
              <a:buFont typeface="Arial"/>
              <a:buNone/>
            </a:pPr>
            <a:r>
              <a:rPr lang="en-US" sz="2000" b="0" i="0" u="none" strike="noStrike" cap="none">
                <a:solidFill>
                  <a:srgbClr val="FFFFFF"/>
                </a:solidFill>
                <a:latin typeface="Arial"/>
                <a:ea typeface="Arial"/>
                <a:cs typeface="Arial"/>
                <a:sym typeface="Arial"/>
              </a:rPr>
              <a:t>MLSS: 15,000 mg/L</a:t>
            </a:r>
            <a:endParaRPr/>
          </a:p>
        </p:txBody>
      </p:sp>
      <p:sp>
        <p:nvSpPr>
          <p:cNvPr id="597" name="Google Shape;597;p22"/>
          <p:cNvSpPr txBox="1"/>
          <p:nvPr/>
        </p:nvSpPr>
        <p:spPr>
          <a:xfrm>
            <a:off x="4154408" y="5084400"/>
            <a:ext cx="4053397" cy="1291754"/>
          </a:xfrm>
          <a:prstGeom prst="rect">
            <a:avLst/>
          </a:prstGeom>
          <a:solidFill>
            <a:srgbClr val="FFF2C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18 tubular </a:t>
            </a:r>
            <a:r>
              <a:rPr lang="en-US" sz="1800" b="1" i="0" u="none" strike="noStrike" cap="none">
                <a:solidFill>
                  <a:srgbClr val="000000"/>
                </a:solidFill>
                <a:latin typeface="Arial"/>
                <a:ea typeface="Arial"/>
                <a:cs typeface="Arial"/>
                <a:sym typeface="Arial"/>
              </a:rPr>
              <a:t>PVDF</a:t>
            </a:r>
            <a:r>
              <a:rPr lang="en-US" sz="1800" b="0" i="0" u="none" strike="noStrike" cap="none">
                <a:solidFill>
                  <a:srgbClr val="000000"/>
                </a:solidFill>
                <a:latin typeface="Arial"/>
                <a:ea typeface="Arial"/>
                <a:cs typeface="Arial"/>
                <a:sym typeface="Arial"/>
              </a:rPr>
              <a:t> membrane modules</a:t>
            </a:r>
            <a:endParaRPr/>
          </a:p>
          <a:p>
            <a:pPr marL="285750" marR="0" lvl="0" indent="-285750" algn="l" rtl="0">
              <a:lnSpc>
                <a:spcPct val="100000"/>
              </a:lnSpc>
              <a:spcBef>
                <a:spcPts val="8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Area = 490 m</a:t>
            </a:r>
            <a:r>
              <a:rPr lang="en-US" sz="1800" b="0" i="0" u="none" strike="noStrike" cap="none" baseline="30000">
                <a:solidFill>
                  <a:srgbClr val="000000"/>
                </a:solidFill>
                <a:latin typeface="Arial"/>
                <a:ea typeface="Arial"/>
                <a:cs typeface="Arial"/>
                <a:sym typeface="Arial"/>
              </a:rPr>
              <a:t>2</a:t>
            </a:r>
            <a:endParaRPr/>
          </a:p>
          <a:p>
            <a:pPr marL="285750" marR="0" lvl="0" indent="-285750" algn="l" rtl="0">
              <a:lnSpc>
                <a:spcPct val="100000"/>
              </a:lnSpc>
              <a:spcBef>
                <a:spcPts val="8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Cross-flow filtration</a:t>
            </a:r>
            <a:endParaRPr/>
          </a:p>
        </p:txBody>
      </p:sp>
      <p:grpSp>
        <p:nvGrpSpPr>
          <p:cNvPr id="598" name="Google Shape;598;p22"/>
          <p:cNvGrpSpPr/>
          <p:nvPr/>
        </p:nvGrpSpPr>
        <p:grpSpPr>
          <a:xfrm>
            <a:off x="4089775" y="1906649"/>
            <a:ext cx="2386231" cy="885614"/>
            <a:chOff x="4089775" y="1906649"/>
            <a:chExt cx="2386231" cy="885614"/>
          </a:xfrm>
        </p:grpSpPr>
        <p:sp>
          <p:nvSpPr>
            <p:cNvPr id="599" name="Google Shape;599;p22"/>
            <p:cNvSpPr/>
            <p:nvPr/>
          </p:nvSpPr>
          <p:spPr>
            <a:xfrm rot="5400000">
              <a:off x="5052058" y="1047283"/>
              <a:ext cx="461666" cy="2180397"/>
            </a:xfrm>
            <a:prstGeom prst="leftBrace">
              <a:avLst>
                <a:gd name="adj1" fmla="val 8333"/>
                <a:gd name="adj2" fmla="val 94798"/>
              </a:avLst>
            </a:prstGeom>
            <a:no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rgbClr val="000000"/>
                </a:solidFill>
                <a:latin typeface="Arial"/>
                <a:ea typeface="Arial"/>
                <a:cs typeface="Arial"/>
                <a:sym typeface="Arial"/>
              </a:endParaRPr>
            </a:p>
          </p:txBody>
        </p:sp>
        <p:sp>
          <p:nvSpPr>
            <p:cNvPr id="600" name="Google Shape;600;p22"/>
            <p:cNvSpPr txBox="1"/>
            <p:nvPr/>
          </p:nvSpPr>
          <p:spPr>
            <a:xfrm>
              <a:off x="4089775" y="2392153"/>
              <a:ext cx="2386231" cy="40011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ED7D31"/>
                </a:buClr>
                <a:buSzPts val="2000"/>
                <a:buFont typeface="Arial"/>
                <a:buNone/>
              </a:pPr>
              <a:r>
                <a:rPr lang="en-US" sz="2000" b="0" i="0" u="none" strike="noStrike" cap="none">
                  <a:solidFill>
                    <a:srgbClr val="ED7D31"/>
                  </a:solidFill>
                  <a:latin typeface="Arial"/>
                  <a:ea typeface="Arial"/>
                  <a:cs typeface="Arial"/>
                  <a:sym typeface="Arial"/>
                </a:rPr>
                <a:t>HRT: 1.92 d, 5.89 d</a:t>
              </a:r>
              <a:endParaRPr sz="2000" b="0" i="0" u="none" strike="noStrike" cap="none">
                <a:solidFill>
                  <a:srgbClr val="ED7D31"/>
                </a:solidFill>
                <a:latin typeface="Arial"/>
                <a:ea typeface="Arial"/>
                <a:cs typeface="Arial"/>
                <a:sym typeface="Arial"/>
              </a:endParaRPr>
            </a:p>
          </p:txBody>
        </p:sp>
      </p:grpSp>
      <p:sp>
        <p:nvSpPr>
          <p:cNvPr id="601" name="Google Shape;601;p22"/>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4: </a:t>
            </a:r>
            <a:r>
              <a:rPr lang="en-US" sz="2400" b="1">
                <a:solidFill>
                  <a:srgbClr val="323F50"/>
                </a:solidFill>
                <a:latin typeface="Arial"/>
                <a:ea typeface="Arial"/>
                <a:cs typeface="Arial"/>
                <a:sym typeface="Arial"/>
              </a:rPr>
              <a:t>for leachate treatment</a:t>
            </a:r>
            <a:endParaRPr sz="3600" b="1">
              <a:solidFill>
                <a:srgbClr val="323F50"/>
              </a:solidFill>
              <a:latin typeface="Arial"/>
              <a:ea typeface="Arial"/>
              <a:cs typeface="Arial"/>
              <a:sym typeface="Arial"/>
            </a:endParaRPr>
          </a:p>
        </p:txBody>
      </p:sp>
      <p:grpSp>
        <p:nvGrpSpPr>
          <p:cNvPr id="602" name="Google Shape;602;p22"/>
          <p:cNvGrpSpPr/>
          <p:nvPr/>
        </p:nvGrpSpPr>
        <p:grpSpPr>
          <a:xfrm>
            <a:off x="8972536" y="417967"/>
            <a:ext cx="3121806" cy="447110"/>
            <a:chOff x="8844309" y="358006"/>
            <a:chExt cx="3121806" cy="447110"/>
          </a:xfrm>
        </p:grpSpPr>
        <p:grpSp>
          <p:nvGrpSpPr>
            <p:cNvPr id="603" name="Google Shape;603;p22"/>
            <p:cNvGrpSpPr/>
            <p:nvPr/>
          </p:nvGrpSpPr>
          <p:grpSpPr>
            <a:xfrm>
              <a:off x="9715178" y="358006"/>
              <a:ext cx="2250937" cy="447110"/>
              <a:chOff x="9729466" y="157976"/>
              <a:chExt cx="2250937" cy="447110"/>
            </a:xfrm>
          </p:grpSpPr>
          <p:sp>
            <p:nvSpPr>
              <p:cNvPr id="604" name="Google Shape;604;p22"/>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605" name="Google Shape;605;p22"/>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606" name="Google Shape;606;p22"/>
            <p:cNvPicPr preferRelativeResize="0"/>
            <p:nvPr/>
          </p:nvPicPr>
          <p:blipFill rotWithShape="1">
            <a:blip r:embed="rId5">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8"/>
                                        </p:tgtEl>
                                        <p:attrNameLst>
                                          <p:attrName>style.visibility</p:attrName>
                                        </p:attrNameLst>
                                      </p:cBhvr>
                                      <p:to>
                                        <p:strVal val="visible"/>
                                      </p:to>
                                    </p:set>
                                    <p:animEffect transition="in" filter="fade">
                                      <p:cBhvr>
                                        <p:cTn id="7" dur="500"/>
                                        <p:tgtEl>
                                          <p:spTgt spid="59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96"/>
                                        </p:tgtEl>
                                        <p:attrNameLst>
                                          <p:attrName>style.visibility</p:attrName>
                                        </p:attrNameLst>
                                      </p:cBhvr>
                                      <p:to>
                                        <p:strVal val="visible"/>
                                      </p:to>
                                    </p:set>
                                    <p:animEffect transition="in" filter="fade">
                                      <p:cBhvr>
                                        <p:cTn id="11" dur="500"/>
                                        <p:tgtEl>
                                          <p:spTgt spid="59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95"/>
                                        </p:tgtEl>
                                        <p:attrNameLst>
                                          <p:attrName>style.visibility</p:attrName>
                                        </p:attrNameLst>
                                      </p:cBhvr>
                                      <p:to>
                                        <p:strVal val="visible"/>
                                      </p:to>
                                    </p:set>
                                    <p:animEffect transition="in" filter="fade">
                                      <p:cBhvr>
                                        <p:cTn id="16" dur="500"/>
                                        <p:tgtEl>
                                          <p:spTgt spid="59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94"/>
                                        </p:tgtEl>
                                        <p:attrNameLst>
                                          <p:attrName>style.visibility</p:attrName>
                                        </p:attrNameLst>
                                      </p:cBhvr>
                                      <p:to>
                                        <p:strVal val="visible"/>
                                      </p:to>
                                    </p:set>
                                    <p:animEffect transition="in" filter="fade">
                                      <p:cBhvr>
                                        <p:cTn id="20" dur="500"/>
                                        <p:tgtEl>
                                          <p:spTgt spid="594"/>
                                        </p:tgtEl>
                                      </p:cBhvr>
                                    </p:animEffect>
                                  </p:childTnLst>
                                </p:cTn>
                              </p:par>
                              <p:par>
                                <p:cTn id="21" presetID="10" presetClass="entr" presetSubtype="0" fill="hold" nodeType="withEffect">
                                  <p:stCondLst>
                                    <p:cond delay="0"/>
                                  </p:stCondLst>
                                  <p:childTnLst>
                                    <p:set>
                                      <p:cBhvr>
                                        <p:cTn id="22" dur="1" fill="hold">
                                          <p:stCondLst>
                                            <p:cond delay="0"/>
                                          </p:stCondLst>
                                        </p:cTn>
                                        <p:tgtEl>
                                          <p:spTgt spid="597"/>
                                        </p:tgtEl>
                                        <p:attrNameLst>
                                          <p:attrName>style.visibility</p:attrName>
                                        </p:attrNameLst>
                                      </p:cBhvr>
                                      <p:to>
                                        <p:strVal val="visible"/>
                                      </p:to>
                                    </p:set>
                                    <p:animEffect transition="in" filter="fade">
                                      <p:cBhvr>
                                        <p:cTn id="23" dur="500"/>
                                        <p:tgtEl>
                                          <p:spTgt spid="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23"/>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pic>
        <p:nvPicPr>
          <p:cNvPr id="613" name="Google Shape;613;p23"/>
          <p:cNvPicPr preferRelativeResize="0"/>
          <p:nvPr/>
        </p:nvPicPr>
        <p:blipFill rotWithShape="1">
          <a:blip r:embed="rId3">
            <a:alphaModFix/>
          </a:blip>
          <a:srcRect/>
          <a:stretch/>
        </p:blipFill>
        <p:spPr>
          <a:xfrm>
            <a:off x="94275" y="1736978"/>
            <a:ext cx="10246210" cy="2781114"/>
          </a:xfrm>
          <a:prstGeom prst="rect">
            <a:avLst/>
          </a:prstGeom>
          <a:noFill/>
          <a:ln>
            <a:noFill/>
          </a:ln>
        </p:spPr>
      </p:pic>
      <p:sp>
        <p:nvSpPr>
          <p:cNvPr id="614" name="Google Shape;614;p23"/>
          <p:cNvSpPr txBox="1"/>
          <p:nvPr/>
        </p:nvSpPr>
        <p:spPr>
          <a:xfrm>
            <a:off x="133386" y="3892926"/>
            <a:ext cx="1873214" cy="2646878"/>
          </a:xfrm>
          <a:prstGeom prst="rect">
            <a:avLst/>
          </a:prstGeom>
          <a:solidFill>
            <a:srgbClr val="F2F2F2"/>
          </a:solidFill>
          <a:ln w="28575" cap="flat" cmpd="sng">
            <a:solidFill>
              <a:srgbClr val="C55A1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55A11"/>
              </a:buClr>
              <a:buSzPts val="1800"/>
              <a:buFont typeface="Arial"/>
              <a:buNone/>
            </a:pPr>
            <a:r>
              <a:rPr lang="en-US" sz="1800" b="1" i="0" u="none" strike="noStrike" cap="none">
                <a:solidFill>
                  <a:srgbClr val="C55A11"/>
                </a:solidFill>
                <a:latin typeface="Arial"/>
                <a:ea typeface="Arial"/>
                <a:cs typeface="Arial"/>
                <a:sym typeface="Arial"/>
              </a:rPr>
              <a:t>Quality (mg/L)</a:t>
            </a:r>
            <a:endParaRPr/>
          </a:p>
          <a:p>
            <a:pPr marL="0" marR="0" lvl="0" indent="0" algn="l"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COD = 32,000</a:t>
            </a:r>
            <a:endParaRPr/>
          </a:p>
          <a:p>
            <a:pPr marL="0" marR="0" lvl="0" indent="0" algn="l"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BOD = 15,000</a:t>
            </a:r>
            <a:endParaRPr/>
          </a:p>
          <a:p>
            <a:pPr marL="0" marR="0" lvl="0" indent="0" algn="l"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NH</a:t>
            </a:r>
            <a:r>
              <a:rPr lang="en-US" sz="1800" b="0" i="0" u="none" strike="noStrike" cap="none" baseline="-25000">
                <a:solidFill>
                  <a:srgbClr val="000000"/>
                </a:solidFill>
                <a:latin typeface="Arial"/>
                <a:ea typeface="Arial"/>
                <a:cs typeface="Arial"/>
                <a:sym typeface="Arial"/>
              </a:rPr>
              <a:t>4</a:t>
            </a:r>
            <a:r>
              <a:rPr lang="en-US" sz="1800" b="0" i="0" u="none" strike="noStrike" cap="none" baseline="30000">
                <a:solidFill>
                  <a:srgbClr val="000000"/>
                </a:solidFill>
                <a:latin typeface="Arial"/>
                <a:ea typeface="Arial"/>
                <a:cs typeface="Arial"/>
                <a:sym typeface="Arial"/>
              </a:rPr>
              <a:t>+</a:t>
            </a:r>
            <a:r>
              <a:rPr lang="en-US" sz="1800" b="0" i="0" u="none" strike="noStrike" cap="none">
                <a:solidFill>
                  <a:srgbClr val="000000"/>
                </a:solidFill>
                <a:latin typeface="Arial"/>
                <a:ea typeface="Arial"/>
                <a:cs typeface="Arial"/>
                <a:sym typeface="Arial"/>
              </a:rPr>
              <a:t>-N = 1,500</a:t>
            </a:r>
            <a:endParaRPr/>
          </a:p>
          <a:p>
            <a:pPr marL="0" marR="0" lvl="0" indent="0" algn="l"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TN = 1,800</a:t>
            </a:r>
            <a:endParaRPr/>
          </a:p>
          <a:p>
            <a:pPr marL="0" marR="0" lvl="0" indent="0" algn="l"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SS = 22,000</a:t>
            </a:r>
            <a:endParaRPr/>
          </a:p>
          <a:p>
            <a:pPr marL="0" marR="0" lvl="0" indent="0" algn="l"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Cl</a:t>
            </a:r>
            <a:r>
              <a:rPr lang="en-US" sz="1800" b="0" i="0" u="none" strike="noStrike" cap="none" baseline="30000">
                <a:solidFill>
                  <a:srgbClr val="000000"/>
                </a:solidFill>
                <a:latin typeface="Arial"/>
                <a:ea typeface="Arial"/>
                <a:cs typeface="Arial"/>
                <a:sym typeface="Arial"/>
              </a:rPr>
              <a:t>-</a:t>
            </a:r>
            <a:r>
              <a:rPr lang="en-US" sz="1800" b="0" i="0" u="none" strike="noStrike" cap="none">
                <a:solidFill>
                  <a:srgbClr val="000000"/>
                </a:solidFill>
                <a:latin typeface="Arial"/>
                <a:ea typeface="Arial"/>
                <a:cs typeface="Arial"/>
                <a:sym typeface="Arial"/>
              </a:rPr>
              <a:t> = 6,500</a:t>
            </a:r>
            <a:endParaRPr sz="1800" b="0" i="0" u="none" strike="noStrike" cap="none">
              <a:solidFill>
                <a:srgbClr val="000000"/>
              </a:solidFill>
              <a:latin typeface="Arial"/>
              <a:ea typeface="Arial"/>
              <a:cs typeface="Arial"/>
              <a:sym typeface="Arial"/>
            </a:endParaRPr>
          </a:p>
        </p:txBody>
      </p:sp>
      <p:sp>
        <p:nvSpPr>
          <p:cNvPr id="615" name="Google Shape;615;p23"/>
          <p:cNvSpPr txBox="1"/>
          <p:nvPr/>
        </p:nvSpPr>
        <p:spPr>
          <a:xfrm>
            <a:off x="10205467" y="2152660"/>
            <a:ext cx="1736373" cy="2646878"/>
          </a:xfrm>
          <a:prstGeom prst="rect">
            <a:avLst/>
          </a:prstGeom>
          <a:solidFill>
            <a:srgbClr val="F2F2F2"/>
          </a:solidFill>
          <a:ln w="28575" cap="flat" cmpd="sng">
            <a:solidFill>
              <a:srgbClr val="C55A11"/>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C55A11"/>
              </a:buClr>
              <a:buSzPts val="1800"/>
              <a:buFont typeface="Arial"/>
              <a:buNone/>
            </a:pPr>
            <a:r>
              <a:rPr lang="en-US" sz="1800" b="1" i="0" u="none" strike="noStrike" cap="none">
                <a:solidFill>
                  <a:srgbClr val="C55A11"/>
                </a:solidFill>
                <a:latin typeface="Arial"/>
                <a:ea typeface="Arial"/>
                <a:cs typeface="Arial"/>
                <a:sym typeface="Arial"/>
              </a:rPr>
              <a:t>Quality (mg/L)</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COD = 13</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BOD = 0</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NH</a:t>
            </a:r>
            <a:r>
              <a:rPr lang="en-US" sz="1800" b="0" i="0" u="none" strike="noStrike" cap="none" baseline="-25000">
                <a:solidFill>
                  <a:srgbClr val="000000"/>
                </a:solidFill>
                <a:latin typeface="Arial"/>
                <a:ea typeface="Arial"/>
                <a:cs typeface="Arial"/>
                <a:sym typeface="Arial"/>
              </a:rPr>
              <a:t>4</a:t>
            </a:r>
            <a:r>
              <a:rPr lang="en-US" sz="1800" b="0" i="0" u="none" strike="noStrike" cap="none" baseline="30000">
                <a:solidFill>
                  <a:srgbClr val="000000"/>
                </a:solidFill>
                <a:latin typeface="Arial"/>
                <a:ea typeface="Arial"/>
                <a:cs typeface="Arial"/>
                <a:sym typeface="Arial"/>
              </a:rPr>
              <a:t>+</a:t>
            </a:r>
            <a:r>
              <a:rPr lang="en-US" sz="1800" b="0" i="0" u="none" strike="noStrike" cap="none">
                <a:solidFill>
                  <a:srgbClr val="000000"/>
                </a:solidFill>
                <a:latin typeface="Arial"/>
                <a:ea typeface="Arial"/>
                <a:cs typeface="Arial"/>
                <a:sym typeface="Arial"/>
              </a:rPr>
              <a:t>-N = 0.22</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TN = 13</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SS = 0</a:t>
            </a:r>
            <a:endParaRPr/>
          </a:p>
          <a:p>
            <a:pPr marL="0" marR="0" lvl="0" indent="0" algn="ctr" rtl="0">
              <a:lnSpc>
                <a:spcPct val="100000"/>
              </a:lnSpc>
              <a:spcBef>
                <a:spcPts val="8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Cl</a:t>
            </a:r>
            <a:r>
              <a:rPr lang="en-US" sz="1800" b="0" i="0" u="none" strike="noStrike" cap="none" baseline="30000">
                <a:solidFill>
                  <a:srgbClr val="000000"/>
                </a:solidFill>
                <a:latin typeface="Arial"/>
                <a:ea typeface="Arial"/>
                <a:cs typeface="Arial"/>
                <a:sym typeface="Arial"/>
              </a:rPr>
              <a:t>-</a:t>
            </a:r>
            <a:r>
              <a:rPr lang="en-US" sz="1800" b="0" i="0" u="none" strike="noStrike" cap="none">
                <a:solidFill>
                  <a:srgbClr val="000000"/>
                </a:solidFill>
                <a:latin typeface="Arial"/>
                <a:ea typeface="Arial"/>
                <a:cs typeface="Arial"/>
                <a:sym typeface="Arial"/>
              </a:rPr>
              <a:t> = 200</a:t>
            </a:r>
            <a:endParaRPr sz="1800" b="0" i="0" u="none" strike="noStrike" cap="none">
              <a:solidFill>
                <a:srgbClr val="000000"/>
              </a:solidFill>
              <a:latin typeface="Arial"/>
              <a:ea typeface="Arial"/>
              <a:cs typeface="Arial"/>
              <a:sym typeface="Arial"/>
            </a:endParaRPr>
          </a:p>
        </p:txBody>
      </p:sp>
      <p:sp>
        <p:nvSpPr>
          <p:cNvPr id="616" name="Google Shape;616;p23"/>
          <p:cNvSpPr txBox="1"/>
          <p:nvPr/>
        </p:nvSpPr>
        <p:spPr>
          <a:xfrm>
            <a:off x="5392393" y="1462939"/>
            <a:ext cx="4183407" cy="400110"/>
          </a:xfrm>
          <a:prstGeom prst="rect">
            <a:avLst/>
          </a:prstGeom>
          <a:solidFill>
            <a:srgbClr val="323F50"/>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00"/>
              </a:buClr>
              <a:buSzPts val="2000"/>
              <a:buFont typeface="Arial"/>
              <a:buNone/>
            </a:pPr>
            <a:r>
              <a:rPr lang="en-US" sz="2000" b="0" i="0" u="none" strike="noStrike" cap="none">
                <a:solidFill>
                  <a:srgbClr val="FFFF00"/>
                </a:solidFill>
                <a:latin typeface="Arial"/>
                <a:ea typeface="Arial"/>
                <a:cs typeface="Arial"/>
                <a:sym typeface="Arial"/>
              </a:rPr>
              <a:t>All reused</a:t>
            </a:r>
            <a:r>
              <a:rPr lang="en-US" sz="2000" b="0" i="0" u="none" strike="noStrike" cap="none">
                <a:solidFill>
                  <a:srgbClr val="FFFFFF"/>
                </a:solidFill>
                <a:latin typeface="Arial"/>
                <a:ea typeface="Arial"/>
                <a:cs typeface="Arial"/>
                <a:sym typeface="Arial"/>
              </a:rPr>
              <a:t>, Zero liquid discharged</a:t>
            </a:r>
            <a:endParaRPr/>
          </a:p>
        </p:txBody>
      </p:sp>
      <p:sp>
        <p:nvSpPr>
          <p:cNvPr id="617" name="Google Shape;617;p23"/>
          <p:cNvSpPr/>
          <p:nvPr/>
        </p:nvSpPr>
        <p:spPr>
          <a:xfrm>
            <a:off x="370357" y="1389047"/>
            <a:ext cx="7868868" cy="461665"/>
          </a:xfrm>
          <a:prstGeom prst="rect">
            <a:avLst/>
          </a:prstGeom>
          <a:noFill/>
          <a:ln>
            <a:noFill/>
          </a:ln>
        </p:spPr>
        <p:txBody>
          <a:bodyPr spcFirstLastPara="1" wrap="square" lIns="91425" tIns="45700" rIns="91425" bIns="45700" anchor="t" anchorCtr="0">
            <a:spAutoFit/>
          </a:bodyPr>
          <a:lstStyle/>
          <a:p>
            <a:pPr marL="703263" marR="0" lvl="1" indent="-3429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AO+UF</a:t>
            </a:r>
            <a:endParaRPr/>
          </a:p>
        </p:txBody>
      </p:sp>
      <p:sp>
        <p:nvSpPr>
          <p:cNvPr id="618" name="Google Shape;618;p23"/>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4: </a:t>
            </a:r>
            <a:r>
              <a:rPr lang="en-US" sz="2400" b="1">
                <a:solidFill>
                  <a:srgbClr val="323F50"/>
                </a:solidFill>
                <a:latin typeface="Arial"/>
                <a:ea typeface="Arial"/>
                <a:cs typeface="Arial"/>
                <a:sym typeface="Arial"/>
              </a:rPr>
              <a:t>for leachate treatment</a:t>
            </a:r>
            <a:endParaRPr sz="3600" b="1">
              <a:solidFill>
                <a:srgbClr val="323F50"/>
              </a:solidFill>
              <a:latin typeface="Arial"/>
              <a:ea typeface="Arial"/>
              <a:cs typeface="Arial"/>
              <a:sym typeface="Arial"/>
            </a:endParaRPr>
          </a:p>
        </p:txBody>
      </p:sp>
      <p:grpSp>
        <p:nvGrpSpPr>
          <p:cNvPr id="619" name="Google Shape;619;p23"/>
          <p:cNvGrpSpPr/>
          <p:nvPr/>
        </p:nvGrpSpPr>
        <p:grpSpPr>
          <a:xfrm>
            <a:off x="8972536" y="417967"/>
            <a:ext cx="3121806" cy="447110"/>
            <a:chOff x="8844309" y="358006"/>
            <a:chExt cx="3121806" cy="447110"/>
          </a:xfrm>
        </p:grpSpPr>
        <p:grpSp>
          <p:nvGrpSpPr>
            <p:cNvPr id="620" name="Google Shape;620;p23"/>
            <p:cNvGrpSpPr/>
            <p:nvPr/>
          </p:nvGrpSpPr>
          <p:grpSpPr>
            <a:xfrm>
              <a:off x="9715178" y="358006"/>
              <a:ext cx="2250937" cy="447110"/>
              <a:chOff x="9729466" y="157976"/>
              <a:chExt cx="2250937" cy="447110"/>
            </a:xfrm>
          </p:grpSpPr>
          <p:sp>
            <p:nvSpPr>
              <p:cNvPr id="621" name="Google Shape;621;p23"/>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622" name="Google Shape;622;p23"/>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623" name="Google Shape;623;p23"/>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5"/>
                                        </p:tgtEl>
                                        <p:attrNameLst>
                                          <p:attrName>style.visibility</p:attrName>
                                        </p:attrNameLst>
                                      </p:cBhvr>
                                      <p:to>
                                        <p:strVal val="visible"/>
                                      </p:to>
                                    </p:set>
                                    <p:animEffect transition="in" filter="fade">
                                      <p:cBhvr>
                                        <p:cTn id="7" dur="500"/>
                                        <p:tgtEl>
                                          <p:spTgt spid="61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16"/>
                                        </p:tgtEl>
                                        <p:attrNameLst>
                                          <p:attrName>style.visibility</p:attrName>
                                        </p:attrNameLst>
                                      </p:cBhvr>
                                      <p:to>
                                        <p:strVal val="visible"/>
                                      </p:to>
                                    </p:set>
                                    <p:anim calcmode="lin" valueType="num">
                                      <p:cBhvr additive="base">
                                        <p:cTn id="12" dur="500"/>
                                        <p:tgtEl>
                                          <p:spTgt spid="616"/>
                                        </p:tgtEl>
                                        <p:attrNameLst>
                                          <p:attrName>ppt_w</p:attrName>
                                        </p:attrNameLst>
                                      </p:cBhvr>
                                      <p:tavLst>
                                        <p:tav tm="0">
                                          <p:val>
                                            <p:strVal val="0"/>
                                          </p:val>
                                        </p:tav>
                                        <p:tav tm="100000">
                                          <p:val>
                                            <p:strVal val="#ppt_w"/>
                                          </p:val>
                                        </p:tav>
                                      </p:tavLst>
                                    </p:anim>
                                    <p:anim calcmode="lin" valueType="num">
                                      <p:cBhvr additive="base">
                                        <p:cTn id="13" dur="500"/>
                                        <p:tgtEl>
                                          <p:spTgt spid="61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
          <p:cNvSpPr/>
          <p:nvPr/>
        </p:nvSpPr>
        <p:spPr>
          <a:xfrm>
            <a:off x="370356" y="1389047"/>
            <a:ext cx="11126245" cy="1631216"/>
          </a:xfrm>
          <a:prstGeom prst="rect">
            <a:avLst/>
          </a:prstGeom>
          <a:noFill/>
          <a:ln>
            <a:noFill/>
          </a:ln>
        </p:spPr>
        <p:txBody>
          <a:bodyPr spcFirstLastPara="1" wrap="square" lIns="91425" tIns="45700" rIns="91425" bIns="45700" anchor="t" anchorCtr="0">
            <a:spAutoFit/>
          </a:bodyPr>
          <a:lstStyle/>
          <a:p>
            <a:pPr marL="360363" marR="0" lvl="1"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MBR applications</a:t>
            </a:r>
            <a:endParaRPr sz="2000" b="1" i="0" u="none" strike="noStrike" cap="none">
              <a:solidFill>
                <a:srgbClr val="000000"/>
              </a:solidFill>
              <a:latin typeface="Arial"/>
              <a:ea typeface="Arial"/>
              <a:cs typeface="Arial"/>
              <a:sym typeface="Arial"/>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Water sectors: </a:t>
            </a:r>
            <a:r>
              <a:rPr lang="en-US" sz="2000" b="0" i="0" u="none" strike="noStrike" cap="none">
                <a:solidFill>
                  <a:srgbClr val="C55A11"/>
                </a:solidFill>
                <a:latin typeface="Arial"/>
                <a:ea typeface="Arial"/>
                <a:cs typeface="Arial"/>
                <a:sym typeface="Arial"/>
              </a:rPr>
              <a:t>municipal wastewater</a:t>
            </a:r>
            <a:r>
              <a:rPr lang="en-US" sz="2000" b="0" i="0" u="none" strike="noStrike" cap="none">
                <a:solidFill>
                  <a:srgbClr val="000000"/>
                </a:solidFill>
                <a:latin typeface="Arial"/>
                <a:ea typeface="Arial"/>
                <a:cs typeface="Arial"/>
                <a:sym typeface="Arial"/>
              </a:rPr>
              <a:t>, industrial wastewater, leachate</a:t>
            </a:r>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Advantages: steady effluent quality, small footprint (esp. underground),</a:t>
            </a:r>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Feasible modification in application: refractory pollutants, nutrients, energy reduction…</a:t>
            </a:r>
            <a:endParaRPr sz="2000" b="0" i="0" u="none" strike="noStrike" cap="none">
              <a:solidFill>
                <a:srgbClr val="000000"/>
              </a:solidFill>
              <a:latin typeface="Arial"/>
              <a:ea typeface="Arial"/>
              <a:cs typeface="Arial"/>
              <a:sym typeface="Arial"/>
            </a:endParaRPr>
          </a:p>
        </p:txBody>
      </p:sp>
      <p:sp>
        <p:nvSpPr>
          <p:cNvPr id="273" name="Google Shape;273;p3"/>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pic>
        <p:nvPicPr>
          <p:cNvPr id="274" name="Google Shape;274;p3"/>
          <p:cNvPicPr preferRelativeResize="0"/>
          <p:nvPr/>
        </p:nvPicPr>
        <p:blipFill rotWithShape="1">
          <a:blip r:embed="rId3">
            <a:alphaModFix/>
          </a:blip>
          <a:srcRect/>
          <a:stretch/>
        </p:blipFill>
        <p:spPr>
          <a:xfrm>
            <a:off x="3986773" y="3547301"/>
            <a:ext cx="2612560" cy="2502325"/>
          </a:xfrm>
          <a:prstGeom prst="rect">
            <a:avLst/>
          </a:prstGeom>
          <a:noFill/>
          <a:ln>
            <a:noFill/>
          </a:ln>
        </p:spPr>
      </p:pic>
      <p:grpSp>
        <p:nvGrpSpPr>
          <p:cNvPr id="275" name="Google Shape;275;p3"/>
          <p:cNvGrpSpPr/>
          <p:nvPr/>
        </p:nvGrpSpPr>
        <p:grpSpPr>
          <a:xfrm>
            <a:off x="1114635" y="3265858"/>
            <a:ext cx="3059307" cy="3034473"/>
            <a:chOff x="1114635" y="3265858"/>
            <a:chExt cx="3059307" cy="3034473"/>
          </a:xfrm>
        </p:grpSpPr>
        <p:pic>
          <p:nvPicPr>
            <p:cNvPr id="276" name="Google Shape;276;p3"/>
            <p:cNvPicPr preferRelativeResize="0"/>
            <p:nvPr/>
          </p:nvPicPr>
          <p:blipFill rotWithShape="1">
            <a:blip r:embed="rId4">
              <a:alphaModFix/>
            </a:blip>
            <a:srcRect/>
            <a:stretch/>
          </p:blipFill>
          <p:spPr>
            <a:xfrm>
              <a:off x="1781700" y="3265858"/>
              <a:ext cx="1711777" cy="1656045"/>
            </a:xfrm>
            <a:prstGeom prst="rect">
              <a:avLst/>
            </a:prstGeom>
            <a:noFill/>
            <a:ln>
              <a:noFill/>
            </a:ln>
          </p:spPr>
        </p:pic>
        <p:pic>
          <p:nvPicPr>
            <p:cNvPr id="277" name="Google Shape;277;p3"/>
            <p:cNvPicPr preferRelativeResize="0"/>
            <p:nvPr/>
          </p:nvPicPr>
          <p:blipFill rotWithShape="1">
            <a:blip r:embed="rId5">
              <a:alphaModFix/>
            </a:blip>
            <a:srcRect/>
            <a:stretch/>
          </p:blipFill>
          <p:spPr>
            <a:xfrm>
              <a:off x="1114635" y="4967668"/>
              <a:ext cx="1373879" cy="1332663"/>
            </a:xfrm>
            <a:prstGeom prst="rect">
              <a:avLst/>
            </a:prstGeom>
            <a:noFill/>
            <a:ln>
              <a:noFill/>
            </a:ln>
          </p:spPr>
        </p:pic>
        <p:pic>
          <p:nvPicPr>
            <p:cNvPr id="278" name="Google Shape;278;p3"/>
            <p:cNvPicPr preferRelativeResize="0"/>
            <p:nvPr/>
          </p:nvPicPr>
          <p:blipFill rotWithShape="1">
            <a:blip r:embed="rId6">
              <a:alphaModFix/>
            </a:blip>
            <a:srcRect/>
            <a:stretch/>
          </p:blipFill>
          <p:spPr>
            <a:xfrm>
              <a:off x="2748610" y="5283015"/>
              <a:ext cx="1425332" cy="894827"/>
            </a:xfrm>
            <a:prstGeom prst="rect">
              <a:avLst/>
            </a:prstGeom>
            <a:noFill/>
            <a:ln>
              <a:noFill/>
            </a:ln>
          </p:spPr>
        </p:pic>
      </p:grpSp>
      <p:grpSp>
        <p:nvGrpSpPr>
          <p:cNvPr id="279" name="Google Shape;279;p3"/>
          <p:cNvGrpSpPr/>
          <p:nvPr/>
        </p:nvGrpSpPr>
        <p:grpSpPr>
          <a:xfrm>
            <a:off x="5293054" y="3465014"/>
            <a:ext cx="3359147" cy="3060862"/>
            <a:chOff x="5034640" y="3345746"/>
            <a:chExt cx="3359147" cy="3060862"/>
          </a:xfrm>
        </p:grpSpPr>
        <p:pic>
          <p:nvPicPr>
            <p:cNvPr id="280" name="Google Shape;280;p3"/>
            <p:cNvPicPr preferRelativeResize="0"/>
            <p:nvPr/>
          </p:nvPicPr>
          <p:blipFill rotWithShape="1">
            <a:blip r:embed="rId7">
              <a:alphaModFix/>
            </a:blip>
            <a:srcRect l="15110" t="12233" r="20592" b="14446"/>
            <a:stretch/>
          </p:blipFill>
          <p:spPr>
            <a:xfrm>
              <a:off x="6172549" y="4412832"/>
              <a:ext cx="1935554" cy="1993776"/>
            </a:xfrm>
            <a:prstGeom prst="ellipse">
              <a:avLst/>
            </a:prstGeom>
            <a:noFill/>
            <a:ln>
              <a:noFill/>
            </a:ln>
          </p:spPr>
        </p:pic>
        <p:cxnSp>
          <p:nvCxnSpPr>
            <p:cNvPr id="281" name="Google Shape;281;p3"/>
            <p:cNvCxnSpPr/>
            <p:nvPr/>
          </p:nvCxnSpPr>
          <p:spPr>
            <a:xfrm rot="10800000">
              <a:off x="5034640" y="3345746"/>
              <a:ext cx="1445673" cy="1007967"/>
            </a:xfrm>
            <a:prstGeom prst="bentConnector3">
              <a:avLst>
                <a:gd name="adj1" fmla="val -876"/>
              </a:avLst>
            </a:prstGeom>
            <a:noFill/>
            <a:ln w="127000" cap="flat" cmpd="sng">
              <a:solidFill>
                <a:srgbClr val="13A8A8"/>
              </a:solidFill>
              <a:prstDash val="solid"/>
              <a:miter lim="800000"/>
              <a:headEnd type="none" w="sm" len="sm"/>
              <a:tailEnd type="triangle" w="med" len="med"/>
            </a:ln>
          </p:spPr>
        </p:cxnSp>
        <p:sp>
          <p:nvSpPr>
            <p:cNvPr id="282" name="Google Shape;282;p3"/>
            <p:cNvSpPr txBox="1"/>
            <p:nvPr/>
          </p:nvSpPr>
          <p:spPr>
            <a:xfrm>
              <a:off x="7053355" y="3582766"/>
              <a:ext cx="1298753"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cap="none">
                  <a:solidFill>
                    <a:srgbClr val="13A8A8"/>
                  </a:solidFill>
                  <a:latin typeface="Arial"/>
                  <a:ea typeface="Arial"/>
                  <a:cs typeface="Arial"/>
                  <a:sym typeface="Arial"/>
                </a:rPr>
                <a:t>Recycling</a:t>
              </a:r>
              <a:endParaRPr sz="2000">
                <a:solidFill>
                  <a:srgbClr val="13A8A8"/>
                </a:solidFill>
                <a:latin typeface="Arial"/>
                <a:ea typeface="Arial"/>
                <a:cs typeface="Arial"/>
                <a:sym typeface="Arial"/>
              </a:endParaRPr>
            </a:p>
          </p:txBody>
        </p:sp>
        <p:sp>
          <p:nvSpPr>
            <p:cNvPr id="283" name="Google Shape;283;p3"/>
            <p:cNvSpPr txBox="1"/>
            <p:nvPr/>
          </p:nvSpPr>
          <p:spPr>
            <a:xfrm>
              <a:off x="7053355" y="4693176"/>
              <a:ext cx="1340432"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13A8A8"/>
                  </a:solidFill>
                  <a:latin typeface="Arial"/>
                  <a:ea typeface="Arial"/>
                  <a:cs typeface="Arial"/>
                  <a:sym typeface="Arial"/>
                </a:rPr>
                <a:t>Discharge</a:t>
              </a:r>
              <a:endParaRPr sz="2000">
                <a:solidFill>
                  <a:srgbClr val="13A8A8"/>
                </a:solidFill>
                <a:latin typeface="Arial"/>
                <a:ea typeface="Arial"/>
                <a:cs typeface="Arial"/>
                <a:sym typeface="Arial"/>
              </a:endParaRPr>
            </a:p>
          </p:txBody>
        </p:sp>
      </p:grpSp>
      <p:sp>
        <p:nvSpPr>
          <p:cNvPr id="284" name="Google Shape;284;p3"/>
          <p:cNvSpPr txBox="1">
            <a:spLocks noGrp="1"/>
          </p:cNvSpPr>
          <p:nvPr>
            <p:ph type="title"/>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Overall practical application</a:t>
            </a:r>
            <a:endParaRPr sz="3600" b="1">
              <a:solidFill>
                <a:srgbClr val="323F50"/>
              </a:solidFill>
              <a:latin typeface="Arial"/>
              <a:ea typeface="Arial"/>
              <a:cs typeface="Arial"/>
              <a:sym typeface="Arial"/>
            </a:endParaRPr>
          </a:p>
        </p:txBody>
      </p:sp>
      <p:grpSp>
        <p:nvGrpSpPr>
          <p:cNvPr id="285" name="Google Shape;285;p3"/>
          <p:cNvGrpSpPr/>
          <p:nvPr/>
        </p:nvGrpSpPr>
        <p:grpSpPr>
          <a:xfrm>
            <a:off x="8972536" y="417967"/>
            <a:ext cx="3121806" cy="447110"/>
            <a:chOff x="8844309" y="358006"/>
            <a:chExt cx="3121806" cy="447110"/>
          </a:xfrm>
        </p:grpSpPr>
        <p:grpSp>
          <p:nvGrpSpPr>
            <p:cNvPr id="286" name="Google Shape;286;p3"/>
            <p:cNvGrpSpPr/>
            <p:nvPr/>
          </p:nvGrpSpPr>
          <p:grpSpPr>
            <a:xfrm>
              <a:off x="9715178" y="358006"/>
              <a:ext cx="2250937" cy="447110"/>
              <a:chOff x="9729466" y="157976"/>
              <a:chExt cx="2250937" cy="447110"/>
            </a:xfrm>
          </p:grpSpPr>
          <p:sp>
            <p:nvSpPr>
              <p:cNvPr id="287" name="Google Shape;287;p3"/>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288" name="Google Shape;288;p3"/>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289" name="Google Shape;289;p3"/>
            <p:cNvPicPr preferRelativeResize="0"/>
            <p:nvPr/>
          </p:nvPicPr>
          <p:blipFill rotWithShape="1">
            <a:blip r:embed="rId8">
              <a:alphaModFix/>
            </a:blip>
            <a:srcRect/>
            <a:stretch/>
          </p:blipFill>
          <p:spPr>
            <a:xfrm>
              <a:off x="8844309" y="449065"/>
              <a:ext cx="791432" cy="298766"/>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
          <p:cNvSpPr/>
          <p:nvPr/>
        </p:nvSpPr>
        <p:spPr>
          <a:xfrm>
            <a:off x="205465" y="1383222"/>
            <a:ext cx="11562564" cy="1220847"/>
          </a:xfrm>
          <a:prstGeom prst="rect">
            <a:avLst/>
          </a:prstGeom>
          <a:noFill/>
          <a:ln>
            <a:noFill/>
          </a:ln>
        </p:spPr>
        <p:txBody>
          <a:bodyPr spcFirstLastPara="1" wrap="square" lIns="91425" tIns="45700" rIns="91425" bIns="45700" anchor="t" anchorCtr="0">
            <a:spAutoFit/>
          </a:bodyPr>
          <a:lstStyle/>
          <a:p>
            <a:pPr marL="360363" marR="0" lvl="1" indent="0" algn="l"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Globally increasing application of MBR technology</a:t>
            </a:r>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62 largest MBRs (capacity &gt; 10</a:t>
            </a:r>
            <a:r>
              <a:rPr lang="en-US" sz="2000" b="0" i="0" u="none" strike="noStrike" cap="none" baseline="30000">
                <a:solidFill>
                  <a:srgbClr val="000000"/>
                </a:solidFill>
                <a:latin typeface="Arial"/>
                <a:ea typeface="Arial"/>
                <a:cs typeface="Arial"/>
                <a:sym typeface="Arial"/>
              </a:rPr>
              <a:t>5 </a:t>
            </a:r>
            <a:r>
              <a:rPr lang="en-US" sz="2000" b="0" i="0" u="none" strike="noStrike" cap="none">
                <a:solidFill>
                  <a:srgbClr val="000000"/>
                </a:solidFill>
                <a:latin typeface="Arial"/>
                <a:ea typeface="Arial"/>
                <a:cs typeface="Arial"/>
                <a:sym typeface="Arial"/>
              </a:rPr>
              <a:t>m</a:t>
            </a:r>
            <a:r>
              <a:rPr lang="en-US" sz="2000" b="0" i="0" u="none" strike="noStrike" cap="none" baseline="30000">
                <a:solidFill>
                  <a:srgbClr val="000000"/>
                </a:solidFill>
                <a:latin typeface="Arial"/>
                <a:ea typeface="Arial"/>
                <a:cs typeface="Arial"/>
                <a:sym typeface="Arial"/>
              </a:rPr>
              <a:t>3</a:t>
            </a:r>
            <a:r>
              <a:rPr lang="en-US" sz="2000" b="0" i="0" u="none" strike="noStrike" cap="none">
                <a:solidFill>
                  <a:srgbClr val="000000"/>
                </a:solidFill>
                <a:latin typeface="Arial"/>
                <a:ea typeface="Arial"/>
                <a:cs typeface="Arial"/>
                <a:sym typeface="Arial"/>
              </a:rPr>
              <a:t>/d)  totally treat 147.33 x 10</a:t>
            </a:r>
            <a:r>
              <a:rPr lang="en-US" sz="2000" b="0" i="0" u="none" strike="noStrike" cap="none" baseline="30000">
                <a:solidFill>
                  <a:srgbClr val="000000"/>
                </a:solidFill>
                <a:latin typeface="Arial"/>
                <a:ea typeface="Arial"/>
                <a:cs typeface="Arial"/>
                <a:sym typeface="Arial"/>
              </a:rPr>
              <a:t>5</a:t>
            </a:r>
            <a:r>
              <a:rPr lang="en-US" sz="2000" b="0" i="0" u="none" strike="noStrike" cap="none">
                <a:solidFill>
                  <a:srgbClr val="000000"/>
                </a:solidFill>
                <a:latin typeface="Arial"/>
                <a:ea typeface="Arial"/>
                <a:cs typeface="Arial"/>
                <a:sym typeface="Arial"/>
              </a:rPr>
              <a:t> m</a:t>
            </a:r>
            <a:r>
              <a:rPr lang="en-US" sz="2000" b="0" i="0" u="none" strike="noStrike" cap="none" baseline="30000">
                <a:solidFill>
                  <a:srgbClr val="000000"/>
                </a:solidFill>
                <a:latin typeface="Arial"/>
                <a:ea typeface="Arial"/>
                <a:cs typeface="Arial"/>
                <a:sym typeface="Arial"/>
              </a:rPr>
              <a:t>3</a:t>
            </a:r>
            <a:r>
              <a:rPr lang="en-US" sz="2000" b="0" i="0" u="none" strike="noStrike" cap="none">
                <a:solidFill>
                  <a:srgbClr val="000000"/>
                </a:solidFill>
                <a:latin typeface="Arial"/>
                <a:ea typeface="Arial"/>
                <a:cs typeface="Arial"/>
                <a:sym typeface="Arial"/>
              </a:rPr>
              <a:t>/d wastewater</a:t>
            </a:r>
            <a:endParaRPr sz="2000" b="0" i="0" u="none" strike="noStrike" cap="none">
              <a:solidFill>
                <a:srgbClr val="000000"/>
              </a:solidFill>
              <a:latin typeface="Arial"/>
              <a:ea typeface="Arial"/>
              <a:cs typeface="Arial"/>
              <a:sym typeface="Arial"/>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China has a large market share of large-scale MBRs in the world</a:t>
            </a:r>
            <a:endParaRPr sz="2000" b="0" i="0" u="none" strike="noStrike" cap="none">
              <a:solidFill>
                <a:srgbClr val="000000"/>
              </a:solidFill>
              <a:latin typeface="Arial"/>
              <a:ea typeface="Arial"/>
              <a:cs typeface="Arial"/>
              <a:sym typeface="Arial"/>
            </a:endParaRPr>
          </a:p>
        </p:txBody>
      </p:sp>
      <p:grpSp>
        <p:nvGrpSpPr>
          <p:cNvPr id="296" name="Google Shape;296;p4"/>
          <p:cNvGrpSpPr/>
          <p:nvPr/>
        </p:nvGrpSpPr>
        <p:grpSpPr>
          <a:xfrm>
            <a:off x="695327" y="2943725"/>
            <a:ext cx="3364992" cy="3406945"/>
            <a:chOff x="695327" y="2943725"/>
            <a:chExt cx="3364992" cy="3406945"/>
          </a:xfrm>
        </p:grpSpPr>
        <p:pic>
          <p:nvPicPr>
            <p:cNvPr id="297" name="Google Shape;297;p4"/>
            <p:cNvPicPr preferRelativeResize="0"/>
            <p:nvPr/>
          </p:nvPicPr>
          <p:blipFill rotWithShape="1">
            <a:blip r:embed="rId3">
              <a:alphaModFix/>
            </a:blip>
            <a:srcRect l="6513" r="19892"/>
            <a:stretch/>
          </p:blipFill>
          <p:spPr>
            <a:xfrm>
              <a:off x="695327" y="2943725"/>
              <a:ext cx="3364992" cy="2743438"/>
            </a:xfrm>
            <a:prstGeom prst="rect">
              <a:avLst/>
            </a:prstGeom>
            <a:noFill/>
            <a:ln>
              <a:noFill/>
            </a:ln>
          </p:spPr>
        </p:pic>
        <p:sp>
          <p:nvSpPr>
            <p:cNvPr id="298" name="Google Shape;298;p4"/>
            <p:cNvSpPr txBox="1"/>
            <p:nvPr/>
          </p:nvSpPr>
          <p:spPr>
            <a:xfrm>
              <a:off x="1006370" y="5889005"/>
              <a:ext cx="2896947"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a:solidFill>
                    <a:schemeClr val="dk1"/>
                  </a:solidFill>
                  <a:latin typeface="Arial"/>
                  <a:ea typeface="Arial"/>
                  <a:cs typeface="Arial"/>
                  <a:sym typeface="Arial"/>
                </a:rPr>
                <a:t>Geo-distribution of global largest MBRs </a:t>
              </a:r>
              <a:endParaRPr/>
            </a:p>
            <a:p>
              <a:pPr marL="0" marR="0" lvl="0" indent="0" algn="ctr" rtl="0">
                <a:spcBef>
                  <a:spcPts val="0"/>
                </a:spcBef>
                <a:spcAft>
                  <a:spcPts val="0"/>
                </a:spcAft>
                <a:buNone/>
              </a:pPr>
              <a:r>
                <a:rPr lang="en-US" sz="1200">
                  <a:solidFill>
                    <a:schemeClr val="dk1"/>
                  </a:solidFill>
                  <a:latin typeface="Arial"/>
                  <a:ea typeface="Arial"/>
                  <a:cs typeface="Arial"/>
                  <a:sym typeface="Arial"/>
                </a:rPr>
                <a:t>according to average daily flow</a:t>
              </a:r>
              <a:endParaRPr sz="1200">
                <a:solidFill>
                  <a:schemeClr val="dk1"/>
                </a:solidFill>
                <a:latin typeface="Arial"/>
                <a:ea typeface="Arial"/>
                <a:cs typeface="Arial"/>
                <a:sym typeface="Arial"/>
              </a:endParaRPr>
            </a:p>
          </p:txBody>
        </p:sp>
      </p:grpSp>
      <p:grpSp>
        <p:nvGrpSpPr>
          <p:cNvPr id="299" name="Google Shape;299;p4"/>
          <p:cNvGrpSpPr/>
          <p:nvPr/>
        </p:nvGrpSpPr>
        <p:grpSpPr>
          <a:xfrm>
            <a:off x="4368187" y="2952996"/>
            <a:ext cx="5006607" cy="3365018"/>
            <a:chOff x="4368187" y="2952996"/>
            <a:chExt cx="5006607" cy="3365018"/>
          </a:xfrm>
        </p:grpSpPr>
        <p:pic>
          <p:nvPicPr>
            <p:cNvPr id="300" name="Google Shape;300;p4"/>
            <p:cNvPicPr preferRelativeResize="0"/>
            <p:nvPr/>
          </p:nvPicPr>
          <p:blipFill rotWithShape="1">
            <a:blip r:embed="rId4">
              <a:alphaModFix/>
            </a:blip>
            <a:srcRect/>
            <a:stretch/>
          </p:blipFill>
          <p:spPr>
            <a:xfrm>
              <a:off x="4497757" y="2952996"/>
              <a:ext cx="4877037" cy="2936009"/>
            </a:xfrm>
            <a:prstGeom prst="rect">
              <a:avLst/>
            </a:prstGeom>
            <a:noFill/>
            <a:ln>
              <a:noFill/>
            </a:ln>
          </p:spPr>
        </p:pic>
        <p:sp>
          <p:nvSpPr>
            <p:cNvPr id="301" name="Google Shape;301;p4"/>
            <p:cNvSpPr txBox="1"/>
            <p:nvPr/>
          </p:nvSpPr>
          <p:spPr>
            <a:xfrm>
              <a:off x="4368187" y="5856349"/>
              <a:ext cx="4748416"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a:solidFill>
                    <a:schemeClr val="dk1"/>
                  </a:solidFill>
                  <a:latin typeface="Arial"/>
                  <a:ea typeface="Arial"/>
                  <a:cs typeface="Arial"/>
                  <a:sym typeface="Arial"/>
                </a:rPr>
                <a:t>Development of MBRs for municipal wastewater treatment in China</a:t>
              </a:r>
              <a:endParaRPr/>
            </a:p>
            <a:p>
              <a:pPr marL="0" marR="0" lvl="0" indent="0" algn="ctr" rtl="0">
                <a:spcBef>
                  <a:spcPts val="0"/>
                </a:spcBef>
                <a:spcAft>
                  <a:spcPts val="0"/>
                </a:spcAft>
                <a:buNone/>
              </a:pPr>
              <a:r>
                <a:rPr lang="en-US" sz="1200">
                  <a:solidFill>
                    <a:schemeClr val="dk1"/>
                  </a:solidFill>
                  <a:latin typeface="Arial"/>
                  <a:ea typeface="Arial"/>
                  <a:cs typeface="Arial"/>
                  <a:sym typeface="Arial"/>
                </a:rPr>
                <a:t>(individual treatment capacity</a:t>
              </a:r>
              <a:r>
                <a:rPr lang="en-US" sz="1200">
                  <a:solidFill>
                    <a:schemeClr val="dk1"/>
                  </a:solidFill>
                  <a:latin typeface="Times New Roman"/>
                  <a:ea typeface="Times New Roman"/>
                  <a:cs typeface="Times New Roman"/>
                  <a:sym typeface="Times New Roman"/>
                </a:rPr>
                <a:t> ≥ </a:t>
              </a:r>
              <a:r>
                <a:rPr lang="en-US" sz="1200">
                  <a:solidFill>
                    <a:srgbClr val="000000"/>
                  </a:solidFill>
                  <a:latin typeface="Arial"/>
                  <a:ea typeface="Arial"/>
                  <a:cs typeface="Arial"/>
                  <a:sym typeface="Arial"/>
                </a:rPr>
                <a:t>10</a:t>
              </a:r>
              <a:r>
                <a:rPr lang="en-US" sz="1200" baseline="30000">
                  <a:solidFill>
                    <a:srgbClr val="000000"/>
                  </a:solidFill>
                  <a:latin typeface="Arial"/>
                  <a:ea typeface="Arial"/>
                  <a:cs typeface="Arial"/>
                  <a:sym typeface="Arial"/>
                </a:rPr>
                <a:t>5</a:t>
              </a:r>
              <a:r>
                <a:rPr lang="en-US" sz="1200">
                  <a:solidFill>
                    <a:srgbClr val="000000"/>
                  </a:solidFill>
                  <a:latin typeface="Arial"/>
                  <a:ea typeface="Arial"/>
                  <a:cs typeface="Arial"/>
                  <a:sym typeface="Arial"/>
                </a:rPr>
                <a:t> m</a:t>
              </a:r>
              <a:r>
                <a:rPr lang="en-US" sz="1200" baseline="30000">
                  <a:solidFill>
                    <a:srgbClr val="000000"/>
                  </a:solidFill>
                  <a:latin typeface="Arial"/>
                  <a:ea typeface="Arial"/>
                  <a:cs typeface="Arial"/>
                  <a:sym typeface="Arial"/>
                </a:rPr>
                <a:t>3</a:t>
              </a:r>
              <a:r>
                <a:rPr lang="en-US" sz="1200">
                  <a:solidFill>
                    <a:srgbClr val="000000"/>
                  </a:solidFill>
                  <a:latin typeface="Arial"/>
                  <a:ea typeface="Arial"/>
                  <a:cs typeface="Arial"/>
                  <a:sym typeface="Arial"/>
                </a:rPr>
                <a:t>/d)</a:t>
              </a:r>
              <a:endParaRPr sz="1200">
                <a:solidFill>
                  <a:schemeClr val="dk1"/>
                </a:solidFill>
                <a:latin typeface="Arial"/>
                <a:ea typeface="Arial"/>
                <a:cs typeface="Arial"/>
                <a:sym typeface="Arial"/>
              </a:endParaRPr>
            </a:p>
          </p:txBody>
        </p:sp>
      </p:grpSp>
      <p:sp>
        <p:nvSpPr>
          <p:cNvPr id="302" name="Google Shape;302;p4"/>
          <p:cNvSpPr txBox="1"/>
          <p:nvPr/>
        </p:nvSpPr>
        <p:spPr>
          <a:xfrm>
            <a:off x="589121" y="361540"/>
            <a:ext cx="7769067" cy="522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Overall practical application</a:t>
            </a:r>
            <a:endParaRPr sz="3600" b="1">
              <a:solidFill>
                <a:srgbClr val="323F50"/>
              </a:solidFill>
              <a:latin typeface="Arial"/>
              <a:ea typeface="Arial"/>
              <a:cs typeface="Arial"/>
              <a:sym typeface="Arial"/>
            </a:endParaRPr>
          </a:p>
        </p:txBody>
      </p:sp>
      <p:grpSp>
        <p:nvGrpSpPr>
          <p:cNvPr id="303" name="Google Shape;303;p4"/>
          <p:cNvGrpSpPr/>
          <p:nvPr/>
        </p:nvGrpSpPr>
        <p:grpSpPr>
          <a:xfrm>
            <a:off x="8972536" y="417967"/>
            <a:ext cx="3121806" cy="447110"/>
            <a:chOff x="8844309" y="358006"/>
            <a:chExt cx="3121806" cy="447110"/>
          </a:xfrm>
        </p:grpSpPr>
        <p:grpSp>
          <p:nvGrpSpPr>
            <p:cNvPr id="304" name="Google Shape;304;p4"/>
            <p:cNvGrpSpPr/>
            <p:nvPr/>
          </p:nvGrpSpPr>
          <p:grpSpPr>
            <a:xfrm>
              <a:off x="9715178" y="358006"/>
              <a:ext cx="2250937" cy="447110"/>
              <a:chOff x="9729466" y="157976"/>
              <a:chExt cx="2250937" cy="447110"/>
            </a:xfrm>
          </p:grpSpPr>
          <p:sp>
            <p:nvSpPr>
              <p:cNvPr id="305" name="Google Shape;305;p4"/>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306" name="Google Shape;306;p4"/>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07" name="Google Shape;307;p4"/>
            <p:cNvPicPr preferRelativeResize="0"/>
            <p:nvPr/>
          </p:nvPicPr>
          <p:blipFill rotWithShape="1">
            <a:blip r:embed="rId5">
              <a:alphaModFix/>
            </a:blip>
            <a:srcRect/>
            <a:stretch/>
          </p:blipFill>
          <p:spPr>
            <a:xfrm>
              <a:off x="8844309" y="449065"/>
              <a:ext cx="791432" cy="298766"/>
            </a:xfrm>
            <a:prstGeom prst="rect">
              <a:avLst/>
            </a:prstGeom>
            <a:noFill/>
            <a:ln>
              <a:noFill/>
            </a:ln>
          </p:spPr>
        </p:pic>
      </p:grpSp>
      <p:sp>
        <p:nvSpPr>
          <p:cNvPr id="308" name="Google Shape;308;p4"/>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800"/>
              <a:buNone/>
            </a:pPr>
            <a:r>
              <a:rPr lang="en-US"/>
              <a:t>Source: (1) The MBR site: </a:t>
            </a:r>
            <a:r>
              <a:rPr lang="en-US" u="sng">
                <a:solidFill>
                  <a:schemeClr val="hlink"/>
                </a:solidFill>
                <a:hlinkClick r:id="rId6"/>
              </a:rPr>
              <a:t>https://www.thembrsite.com/</a:t>
            </a:r>
            <a:r>
              <a:rPr lang="en-US"/>
              <a:t> . (2) Jiao Zhang, et al., Environmental Engineering, 2022, 40( 3):1-6,153 (in Chinese)．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9"/>
                                        </p:tgtEl>
                                        <p:attrNameLst>
                                          <p:attrName>style.visibility</p:attrName>
                                        </p:attrNameLst>
                                      </p:cBhvr>
                                      <p:to>
                                        <p:strVal val="visible"/>
                                      </p:to>
                                    </p:set>
                                    <p:animEffect transition="in" filter="fade">
                                      <p:cBhvr>
                                        <p:cTn id="7" dur="500"/>
                                        <p:tgtEl>
                                          <p:spTgt spid="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5"/>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315" name="Google Shape;315;p5"/>
          <p:cNvSpPr/>
          <p:nvPr/>
        </p:nvSpPr>
        <p:spPr>
          <a:xfrm>
            <a:off x="3322" y="984705"/>
            <a:ext cx="12200400" cy="54000"/>
          </a:xfrm>
          <a:prstGeom prst="rect">
            <a:avLst/>
          </a:prstGeom>
          <a:gradFill>
            <a:gsLst>
              <a:gs pos="0">
                <a:schemeClr val="accent2"/>
              </a:gs>
              <a:gs pos="50000">
                <a:srgbClr val="F4B081"/>
              </a:gs>
              <a:gs pos="100000">
                <a:srgbClr val="FBE4D4"/>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316" name="Google Shape;316;p5"/>
          <p:cNvSpPr/>
          <p:nvPr/>
        </p:nvSpPr>
        <p:spPr>
          <a:xfrm>
            <a:off x="1493725" y="1652833"/>
            <a:ext cx="6821599" cy="4553298"/>
          </a:xfrm>
          <a:prstGeom prst="rect">
            <a:avLst/>
          </a:prstGeom>
          <a:noFill/>
          <a:ln>
            <a:noFill/>
          </a:ln>
        </p:spPr>
        <p:txBody>
          <a:bodyPr spcFirstLastPara="1" wrap="square" lIns="91425" tIns="45700" rIns="91425" bIns="45700" anchor="t" anchorCtr="0">
            <a:spAutoFit/>
          </a:bodyPr>
          <a:lstStyle/>
          <a:p>
            <a:pPr marL="342900" marR="0" lvl="1" indent="-342900" algn="l" rtl="0">
              <a:lnSpc>
                <a:spcPct val="120000"/>
              </a:lnSpc>
              <a:spcBef>
                <a:spcPts val="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Overall practical application</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ED7D31"/>
                </a:solidFill>
                <a:latin typeface="Arial"/>
                <a:ea typeface="Arial"/>
                <a:cs typeface="Arial"/>
                <a:sym typeface="Arial"/>
              </a:rPr>
              <a:t>Case study 1: </a:t>
            </a:r>
            <a:r>
              <a:rPr lang="en-US" sz="2400" b="0" i="0" u="none" strike="noStrike" cap="none">
                <a:solidFill>
                  <a:srgbClr val="000000"/>
                </a:solidFill>
                <a:latin typeface="Arial"/>
                <a:ea typeface="Arial"/>
                <a:cs typeface="Arial"/>
                <a:sym typeface="Arial"/>
              </a:rPr>
              <a:t>A large-scale underground MBR for municipal wastewater treatment</a:t>
            </a:r>
            <a:endParaRPr sz="2400" b="0" i="0" u="none" strike="noStrike" cap="none">
              <a:solidFill>
                <a:srgbClr val="000000"/>
              </a:solidFill>
              <a:latin typeface="Arial"/>
              <a:ea typeface="Arial"/>
              <a:cs typeface="Arial"/>
              <a:sym typeface="Arial"/>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ED7D31"/>
                </a:solidFill>
                <a:latin typeface="Arial"/>
                <a:ea typeface="Arial"/>
                <a:cs typeface="Arial"/>
                <a:sym typeface="Arial"/>
              </a:rPr>
              <a:t>Case study 2: </a:t>
            </a:r>
            <a:r>
              <a:rPr lang="en-US" sz="2400" b="0" i="0" u="none" strike="noStrike" cap="none">
                <a:solidFill>
                  <a:srgbClr val="000000"/>
                </a:solidFill>
                <a:latin typeface="Arial"/>
                <a:ea typeface="Arial"/>
                <a:cs typeface="Arial"/>
                <a:sym typeface="Arial"/>
              </a:rPr>
              <a:t>MBRs for municipal wastewater treatment with no recovery cleaning and low energy consumption</a:t>
            </a:r>
            <a:endParaRPr sz="2400" b="0" i="0" u="none" strike="noStrike" cap="none">
              <a:solidFill>
                <a:srgbClr val="000000"/>
              </a:solidFill>
              <a:latin typeface="Arial"/>
              <a:ea typeface="Arial"/>
              <a:cs typeface="Arial"/>
              <a:sym typeface="Arial"/>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3</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4</a:t>
            </a:r>
            <a:endParaRPr/>
          </a:p>
          <a:p>
            <a:pPr marL="342900" marR="0" lvl="1" indent="-342900" algn="l" rtl="0">
              <a:lnSpc>
                <a:spcPct val="120000"/>
              </a:lnSpc>
              <a:spcBef>
                <a:spcPts val="800"/>
              </a:spcBef>
              <a:spcAft>
                <a:spcPts val="0"/>
              </a:spcAft>
              <a:buClr>
                <a:srgbClr val="ED7D31"/>
              </a:buClr>
              <a:buSzPts val="2400"/>
              <a:buFont typeface="Noto Sans Symbols"/>
              <a:buChar char="■"/>
            </a:pPr>
            <a:r>
              <a:rPr lang="en-US" sz="2400" b="0" i="0" u="none" strike="noStrike" cap="none">
                <a:solidFill>
                  <a:srgbClr val="D0CECE"/>
                </a:solidFill>
                <a:latin typeface="Arial"/>
                <a:ea typeface="Arial"/>
                <a:cs typeface="Arial"/>
                <a:sym typeface="Arial"/>
              </a:rPr>
              <a:t>Case study 5</a:t>
            </a:r>
            <a:endParaRPr/>
          </a:p>
        </p:txBody>
      </p:sp>
      <p:sp>
        <p:nvSpPr>
          <p:cNvPr id="317" name="Google Shape;317;p5"/>
          <p:cNvSpPr txBox="1">
            <a:spLocks noGrp="1"/>
          </p:cNvSpPr>
          <p:nvPr>
            <p:ph type="title"/>
          </p:nvPr>
        </p:nvSpPr>
        <p:spPr>
          <a:xfrm>
            <a:off x="589121" y="361540"/>
            <a:ext cx="7369017" cy="522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Contents</a:t>
            </a:r>
            <a:endParaRPr sz="3600" b="1">
              <a:solidFill>
                <a:srgbClr val="323F50"/>
              </a:solidFill>
              <a:latin typeface="Arial"/>
              <a:ea typeface="Arial"/>
              <a:cs typeface="Arial"/>
              <a:sym typeface="Arial"/>
            </a:endParaRPr>
          </a:p>
        </p:txBody>
      </p:sp>
      <p:grpSp>
        <p:nvGrpSpPr>
          <p:cNvPr id="318" name="Google Shape;318;p5"/>
          <p:cNvGrpSpPr/>
          <p:nvPr/>
        </p:nvGrpSpPr>
        <p:grpSpPr>
          <a:xfrm>
            <a:off x="8972536" y="417967"/>
            <a:ext cx="3121806" cy="447110"/>
            <a:chOff x="8844309" y="358006"/>
            <a:chExt cx="3121806" cy="447110"/>
          </a:xfrm>
        </p:grpSpPr>
        <p:grpSp>
          <p:nvGrpSpPr>
            <p:cNvPr id="319" name="Google Shape;319;p5"/>
            <p:cNvGrpSpPr/>
            <p:nvPr/>
          </p:nvGrpSpPr>
          <p:grpSpPr>
            <a:xfrm>
              <a:off x="9715178" y="358006"/>
              <a:ext cx="2250937" cy="447110"/>
              <a:chOff x="9729466" y="157976"/>
              <a:chExt cx="2250937" cy="447110"/>
            </a:xfrm>
          </p:grpSpPr>
          <p:sp>
            <p:nvSpPr>
              <p:cNvPr id="320" name="Google Shape;320;p5"/>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321" name="Google Shape;321;p5"/>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22" name="Google Shape;322;p5"/>
            <p:cNvPicPr preferRelativeResize="0"/>
            <p:nvPr/>
          </p:nvPicPr>
          <p:blipFill rotWithShape="1">
            <a:blip r:embed="rId3">
              <a:alphaModFix/>
            </a:blip>
            <a:srcRect/>
            <a:stretch/>
          </p:blipFill>
          <p:spPr>
            <a:xfrm>
              <a:off x="8844309" y="449065"/>
              <a:ext cx="791432" cy="298766"/>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6"/>
          <p:cNvSpPr/>
          <p:nvPr/>
        </p:nvSpPr>
        <p:spPr>
          <a:xfrm>
            <a:off x="356070" y="2191671"/>
            <a:ext cx="7868868" cy="2923877"/>
          </a:xfrm>
          <a:prstGeom prst="rect">
            <a:avLst/>
          </a:prstGeom>
          <a:noFill/>
          <a:ln>
            <a:noFill/>
          </a:ln>
        </p:spPr>
        <p:txBody>
          <a:bodyPr spcFirstLastPara="1" wrap="square" lIns="91425" tIns="45700" rIns="91425" bIns="45700" anchor="t" anchorCtr="0">
            <a:spAutoFit/>
          </a:bodyPr>
          <a:lstStyle/>
          <a:p>
            <a:pPr marL="360363" marR="0" lvl="1" indent="0" algn="l" rtl="0">
              <a:lnSpc>
                <a:spcPct val="100000"/>
              </a:lnSpc>
              <a:spcBef>
                <a:spcPts val="0"/>
              </a:spcBef>
              <a:spcAft>
                <a:spcPts val="0"/>
              </a:spcAft>
              <a:buNone/>
            </a:pPr>
            <a:r>
              <a:rPr lang="en-US" sz="2400" b="0" i="0" u="none" strike="noStrike" cap="none">
                <a:solidFill>
                  <a:srgbClr val="000000"/>
                </a:solidFill>
                <a:latin typeface="Arial"/>
                <a:ea typeface="Arial"/>
                <a:cs typeface="Arial"/>
                <a:sym typeface="Arial"/>
              </a:rPr>
              <a:t>Info of Jingxi plant</a:t>
            </a:r>
            <a:endParaRPr sz="2400" b="0" i="0" u="none" strike="noStrike" cap="none">
              <a:solidFill>
                <a:srgbClr val="000000"/>
              </a:solidFill>
              <a:latin typeface="Arial"/>
              <a:ea typeface="Arial"/>
              <a:cs typeface="Arial"/>
              <a:sym typeface="Arial"/>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Location: Guangzhou, China</a:t>
            </a:r>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Commissioning time: 2010</a:t>
            </a:r>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Catchment area of 16,500 ha</a:t>
            </a:r>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Capacity: 100,000 m</a:t>
            </a:r>
            <a:r>
              <a:rPr lang="en-US" sz="2000" b="0" i="0" u="none" strike="noStrike" cap="none" baseline="30000">
                <a:solidFill>
                  <a:srgbClr val="000000"/>
                </a:solidFill>
                <a:latin typeface="Arial"/>
                <a:ea typeface="Arial"/>
                <a:cs typeface="Arial"/>
                <a:sym typeface="Arial"/>
              </a:rPr>
              <a:t>3</a:t>
            </a:r>
            <a:r>
              <a:rPr lang="en-US" sz="2000" b="0" i="0" u="none" strike="noStrike" cap="none">
                <a:solidFill>
                  <a:srgbClr val="000000"/>
                </a:solidFill>
                <a:latin typeface="Arial"/>
                <a:ea typeface="Arial"/>
                <a:cs typeface="Arial"/>
                <a:sym typeface="Arial"/>
              </a:rPr>
              <a:t>/d (peak: 120,000 m</a:t>
            </a:r>
            <a:r>
              <a:rPr lang="en-US" sz="2000" b="0" i="0" u="none" strike="noStrike" cap="none" baseline="30000">
                <a:solidFill>
                  <a:srgbClr val="000000"/>
                </a:solidFill>
                <a:latin typeface="Arial"/>
                <a:ea typeface="Arial"/>
                <a:cs typeface="Arial"/>
                <a:sym typeface="Arial"/>
              </a:rPr>
              <a:t>3</a:t>
            </a:r>
            <a:r>
              <a:rPr lang="en-US" sz="2000" b="0" i="0" u="none" strike="noStrike" cap="none">
                <a:solidFill>
                  <a:srgbClr val="000000"/>
                </a:solidFill>
                <a:latin typeface="Arial"/>
                <a:ea typeface="Arial"/>
                <a:cs typeface="Arial"/>
                <a:sym typeface="Arial"/>
              </a:rPr>
              <a:t>/d)</a:t>
            </a:r>
            <a:endParaRPr sz="2000" b="0" i="0" u="none" strike="noStrike" cap="none">
              <a:solidFill>
                <a:srgbClr val="000000"/>
              </a:solidFill>
              <a:latin typeface="Arial"/>
              <a:ea typeface="Arial"/>
              <a:cs typeface="Arial"/>
              <a:sym typeface="Arial"/>
            </a:endParaRPr>
          </a:p>
          <a:p>
            <a:pPr marL="1160463" marR="0" lvl="2" indent="-342900" algn="l" rtl="0">
              <a:spcBef>
                <a:spcPts val="800"/>
              </a:spcBef>
              <a:spcAft>
                <a:spcPts val="0"/>
              </a:spcAft>
              <a:buClr>
                <a:srgbClr val="C55A11"/>
              </a:buClr>
              <a:buSzPts val="2000"/>
              <a:buFont typeface="Noto Sans Symbols"/>
              <a:buChar char="🞐"/>
            </a:pPr>
            <a:r>
              <a:rPr lang="en-US" sz="2000" b="0" i="0" u="none" strike="noStrike" cap="none">
                <a:solidFill>
                  <a:srgbClr val="000000"/>
                </a:solidFill>
                <a:latin typeface="Arial"/>
                <a:ea typeface="Arial"/>
                <a:cs typeface="Arial"/>
                <a:sym typeface="Arial"/>
              </a:rPr>
              <a:t>Footprint: 1.82 ha</a:t>
            </a:r>
            <a:endParaRPr sz="2000" b="0" i="0" u="none" strike="noStrike" cap="none">
              <a:solidFill>
                <a:srgbClr val="000000"/>
              </a:solidFill>
              <a:latin typeface="Arial"/>
              <a:ea typeface="Arial"/>
              <a:cs typeface="Arial"/>
              <a:sym typeface="Arial"/>
            </a:endParaRPr>
          </a:p>
          <a:p>
            <a:pPr marL="995363" marR="0" lvl="2" indent="-50800" algn="l" rtl="0">
              <a:spcBef>
                <a:spcPts val="800"/>
              </a:spcBef>
              <a:spcAft>
                <a:spcPts val="0"/>
              </a:spcAft>
              <a:buClr>
                <a:schemeClr val="dk1"/>
              </a:buClr>
              <a:buSzPts val="2000"/>
              <a:buFont typeface="Arial"/>
              <a:buNone/>
            </a:pPr>
            <a:endParaRPr sz="2000" b="0" i="0" u="none" strike="noStrike" cap="none">
              <a:solidFill>
                <a:srgbClr val="000000"/>
              </a:solidFill>
              <a:latin typeface="Arial"/>
              <a:ea typeface="Arial"/>
              <a:cs typeface="Arial"/>
              <a:sym typeface="Arial"/>
            </a:endParaRPr>
          </a:p>
        </p:txBody>
      </p:sp>
      <p:sp>
        <p:nvSpPr>
          <p:cNvPr id="329" name="Google Shape;329;p6"/>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pic>
        <p:nvPicPr>
          <p:cNvPr id="330" name="Google Shape;330;p6"/>
          <p:cNvPicPr preferRelativeResize="0"/>
          <p:nvPr/>
        </p:nvPicPr>
        <p:blipFill rotWithShape="1">
          <a:blip r:embed="rId3">
            <a:alphaModFix/>
          </a:blip>
          <a:srcRect/>
          <a:stretch/>
        </p:blipFill>
        <p:spPr>
          <a:xfrm>
            <a:off x="8581917" y="2532186"/>
            <a:ext cx="3476625" cy="2371725"/>
          </a:xfrm>
          <a:prstGeom prst="rect">
            <a:avLst/>
          </a:prstGeom>
          <a:noFill/>
          <a:ln>
            <a:noFill/>
          </a:ln>
        </p:spPr>
      </p:pic>
      <p:pic>
        <p:nvPicPr>
          <p:cNvPr id="331" name="Google Shape;331;p6"/>
          <p:cNvPicPr preferRelativeResize="0"/>
          <p:nvPr/>
        </p:nvPicPr>
        <p:blipFill rotWithShape="1">
          <a:blip r:embed="rId4">
            <a:alphaModFix/>
          </a:blip>
          <a:srcRect t="1905"/>
          <a:stretch/>
        </p:blipFill>
        <p:spPr>
          <a:xfrm>
            <a:off x="6325942" y="4369633"/>
            <a:ext cx="2193865" cy="1956951"/>
          </a:xfrm>
          <a:prstGeom prst="rect">
            <a:avLst/>
          </a:prstGeom>
          <a:noFill/>
          <a:ln>
            <a:noFill/>
          </a:ln>
        </p:spPr>
      </p:pic>
      <p:sp>
        <p:nvSpPr>
          <p:cNvPr id="332" name="Google Shape;332;p6"/>
          <p:cNvSpPr txBox="1"/>
          <p:nvPr/>
        </p:nvSpPr>
        <p:spPr>
          <a:xfrm>
            <a:off x="695327" y="1356053"/>
            <a:ext cx="11182539" cy="4924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b="1">
                <a:solidFill>
                  <a:schemeClr val="dk1"/>
                </a:solidFill>
                <a:latin typeface="Arial"/>
                <a:ea typeface="Arial"/>
                <a:cs typeface="Arial"/>
                <a:sym typeface="Arial"/>
              </a:rPr>
              <a:t>A large-scale </a:t>
            </a:r>
            <a:r>
              <a:rPr lang="en-US" sz="2600" b="1">
                <a:solidFill>
                  <a:srgbClr val="C55A11"/>
                </a:solidFill>
                <a:latin typeface="Arial"/>
                <a:ea typeface="Arial"/>
                <a:cs typeface="Arial"/>
                <a:sym typeface="Arial"/>
              </a:rPr>
              <a:t>underground</a:t>
            </a:r>
            <a:r>
              <a:rPr lang="en-US" sz="2600" b="1">
                <a:solidFill>
                  <a:schemeClr val="dk1"/>
                </a:solidFill>
                <a:latin typeface="Arial"/>
                <a:ea typeface="Arial"/>
                <a:cs typeface="Arial"/>
                <a:sym typeface="Arial"/>
              </a:rPr>
              <a:t> MBR for municipal wastewater treatment</a:t>
            </a:r>
            <a:endParaRPr sz="2600" b="1">
              <a:solidFill>
                <a:schemeClr val="dk1"/>
              </a:solidFill>
              <a:latin typeface="Arial"/>
              <a:ea typeface="Arial"/>
              <a:cs typeface="Arial"/>
              <a:sym typeface="Arial"/>
            </a:endParaRPr>
          </a:p>
        </p:txBody>
      </p:sp>
      <p:grpSp>
        <p:nvGrpSpPr>
          <p:cNvPr id="333" name="Google Shape;333;p6"/>
          <p:cNvGrpSpPr/>
          <p:nvPr/>
        </p:nvGrpSpPr>
        <p:grpSpPr>
          <a:xfrm>
            <a:off x="8972536" y="417967"/>
            <a:ext cx="3121806" cy="447110"/>
            <a:chOff x="8844309" y="358006"/>
            <a:chExt cx="3121806" cy="447110"/>
          </a:xfrm>
        </p:grpSpPr>
        <p:grpSp>
          <p:nvGrpSpPr>
            <p:cNvPr id="334" name="Google Shape;334;p6"/>
            <p:cNvGrpSpPr/>
            <p:nvPr/>
          </p:nvGrpSpPr>
          <p:grpSpPr>
            <a:xfrm>
              <a:off x="9715178" y="358006"/>
              <a:ext cx="2250937" cy="447110"/>
              <a:chOff x="9729466" y="157976"/>
              <a:chExt cx="2250937" cy="447110"/>
            </a:xfrm>
          </p:grpSpPr>
          <p:sp>
            <p:nvSpPr>
              <p:cNvPr id="335" name="Google Shape;335;p6"/>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336" name="Google Shape;336;p6"/>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37" name="Google Shape;337;p6"/>
            <p:cNvPicPr preferRelativeResize="0"/>
            <p:nvPr/>
          </p:nvPicPr>
          <p:blipFill rotWithShape="1">
            <a:blip r:embed="rId5">
              <a:alphaModFix/>
            </a:blip>
            <a:srcRect/>
            <a:stretch/>
          </p:blipFill>
          <p:spPr>
            <a:xfrm>
              <a:off x="8844309" y="449065"/>
              <a:ext cx="791432" cy="298766"/>
            </a:xfrm>
            <a:prstGeom prst="rect">
              <a:avLst/>
            </a:prstGeom>
            <a:noFill/>
            <a:ln>
              <a:noFill/>
            </a:ln>
          </p:spPr>
        </p:pic>
      </p:grpSp>
      <p:sp>
        <p:nvSpPr>
          <p:cNvPr id="338" name="Google Shape;338;p6"/>
          <p:cNvSpPr txBox="1">
            <a:spLocks noGrp="1"/>
          </p:cNvSpPr>
          <p:nvPr>
            <p:ph type="title"/>
          </p:nvPr>
        </p:nvSpPr>
        <p:spPr>
          <a:xfrm>
            <a:off x="558125" y="72968"/>
            <a:ext cx="8785673"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1: </a:t>
            </a:r>
            <a:r>
              <a:rPr lang="en-US" sz="2200" b="1">
                <a:solidFill>
                  <a:srgbClr val="323F50"/>
                </a:solidFill>
                <a:latin typeface="Arial"/>
                <a:ea typeface="Arial"/>
                <a:cs typeface="Arial"/>
                <a:sym typeface="Arial"/>
              </a:rPr>
              <a:t>Jingxi Wastewater Treatment Plant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7"/>
          <p:cNvSpPr/>
          <p:nvPr/>
        </p:nvSpPr>
        <p:spPr>
          <a:xfrm>
            <a:off x="220355" y="1295116"/>
            <a:ext cx="7868868" cy="461665"/>
          </a:xfrm>
          <a:prstGeom prst="rect">
            <a:avLst/>
          </a:prstGeom>
          <a:noFill/>
          <a:ln>
            <a:noFill/>
          </a:ln>
        </p:spPr>
        <p:txBody>
          <a:bodyPr spcFirstLastPara="1" wrap="square" lIns="91425" tIns="45700" rIns="91425" bIns="45700" anchor="t" anchorCtr="0">
            <a:spAutoFit/>
          </a:bodyPr>
          <a:lstStyle/>
          <a:p>
            <a:pPr marL="817563" marR="0" lvl="1" indent="-4572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AAO-MBR</a:t>
            </a:r>
            <a:endParaRPr sz="2400" b="1" i="0" u="none" strike="noStrike" cap="none">
              <a:solidFill>
                <a:srgbClr val="000000"/>
              </a:solidFill>
              <a:latin typeface="Arial"/>
              <a:ea typeface="Arial"/>
              <a:cs typeface="Arial"/>
              <a:sym typeface="Arial"/>
            </a:endParaRPr>
          </a:p>
        </p:txBody>
      </p:sp>
      <p:pic>
        <p:nvPicPr>
          <p:cNvPr id="345" name="Google Shape;345;p7"/>
          <p:cNvPicPr preferRelativeResize="0"/>
          <p:nvPr/>
        </p:nvPicPr>
        <p:blipFill rotWithShape="1">
          <a:blip r:embed="rId3">
            <a:alphaModFix/>
          </a:blip>
          <a:srcRect/>
          <a:stretch/>
        </p:blipFill>
        <p:spPr>
          <a:xfrm>
            <a:off x="589121" y="2315401"/>
            <a:ext cx="7645477" cy="4321698"/>
          </a:xfrm>
          <a:prstGeom prst="rect">
            <a:avLst/>
          </a:prstGeom>
          <a:noFill/>
          <a:ln>
            <a:noFill/>
          </a:ln>
        </p:spPr>
      </p:pic>
      <p:sp>
        <p:nvSpPr>
          <p:cNvPr id="346" name="Google Shape;346;p7"/>
          <p:cNvSpPr/>
          <p:nvPr/>
        </p:nvSpPr>
        <p:spPr>
          <a:xfrm>
            <a:off x="5274585" y="2013194"/>
            <a:ext cx="2520300" cy="461129"/>
          </a:xfrm>
          <a:prstGeom prst="rect">
            <a:avLst/>
          </a:prstGeom>
          <a:solidFill>
            <a:srgbClr val="C55A1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Arial"/>
                <a:ea typeface="Arial"/>
                <a:cs typeface="Arial"/>
                <a:sym typeface="Arial"/>
              </a:rPr>
              <a:t>TN &amp; TP removal</a:t>
            </a:r>
            <a:endParaRPr sz="2000">
              <a:solidFill>
                <a:schemeClr val="lt1"/>
              </a:solidFill>
              <a:latin typeface="Arial"/>
              <a:ea typeface="Arial"/>
              <a:cs typeface="Arial"/>
              <a:sym typeface="Arial"/>
            </a:endParaRPr>
          </a:p>
        </p:txBody>
      </p:sp>
      <p:sp>
        <p:nvSpPr>
          <p:cNvPr id="347" name="Google Shape;347;p7"/>
          <p:cNvSpPr/>
          <p:nvPr/>
        </p:nvSpPr>
        <p:spPr>
          <a:xfrm rot="5400000">
            <a:off x="2913262" y="574666"/>
            <a:ext cx="594885" cy="2992412"/>
          </a:xfrm>
          <a:prstGeom prst="leftBrace">
            <a:avLst>
              <a:gd name="adj1" fmla="val 8333"/>
              <a:gd name="adj2" fmla="val 17364"/>
            </a:avLst>
          </a:prstGeom>
          <a:no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348" name="Google Shape;348;p7"/>
          <p:cNvSpPr txBox="1"/>
          <p:nvPr/>
        </p:nvSpPr>
        <p:spPr>
          <a:xfrm>
            <a:off x="1337884" y="2274268"/>
            <a:ext cx="3944350" cy="40011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accent2"/>
                </a:solidFill>
                <a:latin typeface="Arial"/>
                <a:ea typeface="Arial"/>
                <a:cs typeface="Arial"/>
                <a:sym typeface="Arial"/>
              </a:rPr>
              <a:t>HRT: 1.03 h,    2.09 h ,       3.00 h</a:t>
            </a:r>
            <a:endParaRPr sz="2000">
              <a:solidFill>
                <a:schemeClr val="accent2"/>
              </a:solidFill>
              <a:latin typeface="Arial"/>
              <a:ea typeface="Arial"/>
              <a:cs typeface="Arial"/>
              <a:sym typeface="Arial"/>
            </a:endParaRPr>
          </a:p>
        </p:txBody>
      </p:sp>
      <p:grpSp>
        <p:nvGrpSpPr>
          <p:cNvPr id="349" name="Google Shape;349;p7"/>
          <p:cNvGrpSpPr/>
          <p:nvPr/>
        </p:nvGrpSpPr>
        <p:grpSpPr>
          <a:xfrm>
            <a:off x="8972536" y="417967"/>
            <a:ext cx="3121806" cy="447110"/>
            <a:chOff x="8844309" y="358006"/>
            <a:chExt cx="3121806" cy="447110"/>
          </a:xfrm>
        </p:grpSpPr>
        <p:grpSp>
          <p:nvGrpSpPr>
            <p:cNvPr id="350" name="Google Shape;350;p7"/>
            <p:cNvGrpSpPr/>
            <p:nvPr/>
          </p:nvGrpSpPr>
          <p:grpSpPr>
            <a:xfrm>
              <a:off x="9715178" y="358006"/>
              <a:ext cx="2250937" cy="447110"/>
              <a:chOff x="9729466" y="157976"/>
              <a:chExt cx="2250937" cy="447110"/>
            </a:xfrm>
          </p:grpSpPr>
          <p:sp>
            <p:nvSpPr>
              <p:cNvPr id="351" name="Google Shape;351;p7"/>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352" name="Google Shape;352;p7"/>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53" name="Google Shape;353;p7"/>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
        <p:nvSpPr>
          <p:cNvPr id="354" name="Google Shape;354;p7"/>
          <p:cNvSpPr txBox="1">
            <a:spLocks noGrp="1"/>
          </p:cNvSpPr>
          <p:nvPr>
            <p:ph type="title"/>
          </p:nvPr>
        </p:nvSpPr>
        <p:spPr>
          <a:xfrm>
            <a:off x="558125" y="72968"/>
            <a:ext cx="8785673"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1: </a:t>
            </a:r>
            <a:r>
              <a:rPr lang="en-US" sz="2200" b="1">
                <a:solidFill>
                  <a:srgbClr val="323F50"/>
                </a:solidFill>
                <a:latin typeface="Arial"/>
                <a:ea typeface="Arial"/>
                <a:cs typeface="Arial"/>
                <a:sym typeface="Arial"/>
              </a:rPr>
              <a:t>Jingxi Wastewater Treatment Plant</a:t>
            </a:r>
            <a:endParaRPr/>
          </a:p>
        </p:txBody>
      </p:sp>
      <p:sp>
        <p:nvSpPr>
          <p:cNvPr id="355" name="Google Shape;355;p7"/>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800"/>
              <a:buNone/>
            </a:pPr>
            <a:r>
              <a:rPr lang="en-US"/>
              <a:t>AAO: Anaerobic-Anoxic-Aerobic. | HRT: Hydraulic retention time. | TN: Total nitrogen.  | TP: Total phosphorus.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7"/>
                                        </p:tgtEl>
                                        <p:attrNameLst>
                                          <p:attrName>style.visibility</p:attrName>
                                        </p:attrNameLst>
                                      </p:cBhvr>
                                      <p:to>
                                        <p:strVal val="visible"/>
                                      </p:to>
                                    </p:set>
                                    <p:animEffect transition="in" filter="fade">
                                      <p:cBhvr>
                                        <p:cTn id="7" dur="500"/>
                                        <p:tgtEl>
                                          <p:spTgt spid="34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6"/>
                                        </p:tgtEl>
                                        <p:attrNameLst>
                                          <p:attrName>style.visibility</p:attrName>
                                        </p:attrNameLst>
                                      </p:cBhvr>
                                      <p:to>
                                        <p:strVal val="visible"/>
                                      </p:to>
                                    </p:set>
                                    <p:animEffect transition="in" filter="fade">
                                      <p:cBhvr>
                                        <p:cTn id="11" dur="500"/>
                                        <p:tgtEl>
                                          <p:spTgt spid="34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48"/>
                                        </p:tgtEl>
                                        <p:attrNameLst>
                                          <p:attrName>style.visibility</p:attrName>
                                        </p:attrNameLst>
                                      </p:cBhvr>
                                      <p:to>
                                        <p:strVal val="visible"/>
                                      </p:to>
                                    </p:set>
                                    <p:animEffect transition="in" filter="fade">
                                      <p:cBhvr>
                                        <p:cTn id="16" dur="5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8"/>
          <p:cNvPicPr preferRelativeResize="0"/>
          <p:nvPr/>
        </p:nvPicPr>
        <p:blipFill rotWithShape="1">
          <a:blip r:embed="rId3">
            <a:alphaModFix/>
          </a:blip>
          <a:srcRect/>
          <a:stretch/>
        </p:blipFill>
        <p:spPr>
          <a:xfrm>
            <a:off x="589121" y="2165501"/>
            <a:ext cx="7645477" cy="4321698"/>
          </a:xfrm>
          <a:prstGeom prst="rect">
            <a:avLst/>
          </a:prstGeom>
          <a:noFill/>
          <a:ln>
            <a:noFill/>
          </a:ln>
        </p:spPr>
      </p:pic>
      <p:sp>
        <p:nvSpPr>
          <p:cNvPr id="362" name="Google Shape;362;p8"/>
          <p:cNvSpPr txBox="1"/>
          <p:nvPr/>
        </p:nvSpPr>
        <p:spPr>
          <a:xfrm>
            <a:off x="7886793" y="1559223"/>
            <a:ext cx="3934849" cy="1508105"/>
          </a:xfrm>
          <a:prstGeom prst="rect">
            <a:avLst/>
          </a:prstGeom>
          <a:solidFill>
            <a:srgbClr val="C55A1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lt1"/>
                </a:solidFill>
                <a:latin typeface="Arial"/>
                <a:ea typeface="Arial"/>
                <a:cs typeface="Arial"/>
                <a:sym typeface="Arial"/>
              </a:rPr>
              <a:t>Submerged MBRs</a:t>
            </a:r>
            <a:endParaRPr/>
          </a:p>
          <a:p>
            <a:pPr marL="0" marR="0" lvl="0" indent="0" algn="l" rtl="0">
              <a:spcBef>
                <a:spcPts val="800"/>
              </a:spcBef>
              <a:spcAft>
                <a:spcPts val="0"/>
              </a:spcAft>
              <a:buNone/>
            </a:pPr>
            <a:r>
              <a:rPr lang="en-US" sz="1800">
                <a:solidFill>
                  <a:schemeClr val="lt1"/>
                </a:solidFill>
                <a:latin typeface="Arial"/>
                <a:ea typeface="Arial"/>
                <a:cs typeface="Arial"/>
                <a:sym typeface="Arial"/>
              </a:rPr>
              <a:t>PVDF hollow fiber membrane</a:t>
            </a:r>
            <a:endParaRPr/>
          </a:p>
          <a:p>
            <a:pPr marL="0" marR="0" lvl="0" indent="0" algn="l" rtl="0">
              <a:spcBef>
                <a:spcPts val="800"/>
              </a:spcBef>
              <a:spcAft>
                <a:spcPts val="0"/>
              </a:spcAft>
              <a:buNone/>
            </a:pPr>
            <a:r>
              <a:rPr lang="en-US" sz="1800">
                <a:solidFill>
                  <a:schemeClr val="lt1"/>
                </a:solidFill>
                <a:latin typeface="Arial"/>
                <a:ea typeface="Arial"/>
                <a:cs typeface="Arial"/>
                <a:sym typeface="Arial"/>
              </a:rPr>
              <a:t>88 modules 🡪 1 unit (1760 m</a:t>
            </a:r>
            <a:r>
              <a:rPr lang="en-US" sz="1800" baseline="30000">
                <a:solidFill>
                  <a:schemeClr val="lt1"/>
                </a:solidFill>
                <a:latin typeface="Arial"/>
                <a:ea typeface="Arial"/>
                <a:cs typeface="Arial"/>
                <a:sym typeface="Arial"/>
              </a:rPr>
              <a:t>2</a:t>
            </a:r>
            <a:r>
              <a:rPr lang="en-US" sz="1800">
                <a:solidFill>
                  <a:schemeClr val="lt1"/>
                </a:solidFill>
                <a:latin typeface="Arial"/>
                <a:ea typeface="Arial"/>
                <a:cs typeface="Arial"/>
                <a:sym typeface="Arial"/>
              </a:rPr>
              <a:t> area)</a:t>
            </a:r>
            <a:endParaRPr sz="1800">
              <a:solidFill>
                <a:schemeClr val="lt1"/>
              </a:solidFill>
              <a:latin typeface="Arial"/>
              <a:ea typeface="Arial"/>
              <a:cs typeface="Arial"/>
              <a:sym typeface="Arial"/>
            </a:endParaRPr>
          </a:p>
          <a:p>
            <a:pPr marL="0" marR="0" lvl="0" indent="0" algn="l" rtl="0">
              <a:spcBef>
                <a:spcPts val="800"/>
              </a:spcBef>
              <a:spcAft>
                <a:spcPts val="0"/>
              </a:spcAft>
              <a:buNone/>
            </a:pPr>
            <a:r>
              <a:rPr lang="en-US" sz="1800">
                <a:solidFill>
                  <a:schemeClr val="lt1"/>
                </a:solidFill>
                <a:latin typeface="Arial"/>
                <a:ea typeface="Arial"/>
                <a:cs typeface="Arial"/>
                <a:sym typeface="Arial"/>
              </a:rPr>
              <a:t>20 units/tank × 10 tanks</a:t>
            </a:r>
            <a:endParaRPr/>
          </a:p>
        </p:txBody>
      </p:sp>
      <p:sp>
        <p:nvSpPr>
          <p:cNvPr id="363" name="Google Shape;363;p8"/>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228600" lvl="0" indent="-177800" algn="l" rtl="0">
              <a:lnSpc>
                <a:spcPct val="90000"/>
              </a:lnSpc>
              <a:spcBef>
                <a:spcPts val="0"/>
              </a:spcBef>
              <a:spcAft>
                <a:spcPts val="0"/>
              </a:spcAft>
              <a:buClr>
                <a:schemeClr val="dk1"/>
              </a:buClr>
              <a:buSzPts val="800"/>
              <a:buNone/>
            </a:pPr>
            <a:endParaRPr/>
          </a:p>
        </p:txBody>
      </p:sp>
      <p:sp>
        <p:nvSpPr>
          <p:cNvPr id="364" name="Google Shape;364;p8"/>
          <p:cNvSpPr/>
          <p:nvPr/>
        </p:nvSpPr>
        <p:spPr>
          <a:xfrm>
            <a:off x="5472113" y="2020047"/>
            <a:ext cx="2043112" cy="3559695"/>
          </a:xfrm>
          <a:prstGeom prst="rect">
            <a:avLst/>
          </a:prstGeom>
          <a:noFill/>
          <a:ln w="38100" cap="flat" cmpd="sng">
            <a:solidFill>
              <a:srgbClr val="C55A1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365" name="Google Shape;365;p8"/>
          <p:cNvPicPr preferRelativeResize="0"/>
          <p:nvPr/>
        </p:nvPicPr>
        <p:blipFill rotWithShape="1">
          <a:blip r:embed="rId4">
            <a:alphaModFix/>
          </a:blip>
          <a:srcRect/>
          <a:stretch/>
        </p:blipFill>
        <p:spPr>
          <a:xfrm>
            <a:off x="9158620" y="3169595"/>
            <a:ext cx="1992167" cy="1812054"/>
          </a:xfrm>
          <a:prstGeom prst="rect">
            <a:avLst/>
          </a:prstGeom>
          <a:noFill/>
          <a:ln>
            <a:noFill/>
          </a:ln>
        </p:spPr>
      </p:pic>
      <p:sp>
        <p:nvSpPr>
          <p:cNvPr id="366" name="Google Shape;366;p8"/>
          <p:cNvSpPr/>
          <p:nvPr/>
        </p:nvSpPr>
        <p:spPr>
          <a:xfrm rot="-585134">
            <a:off x="6658086" y="3380797"/>
            <a:ext cx="2468997" cy="841915"/>
          </a:xfrm>
          <a:prstGeom prst="curvedDownArrow">
            <a:avLst>
              <a:gd name="adj1" fmla="val 24467"/>
              <a:gd name="adj2" fmla="val 50000"/>
              <a:gd name="adj3" fmla="val 63227"/>
            </a:avLst>
          </a:prstGeom>
          <a:solidFill>
            <a:srgbClr val="323F5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367" name="Google Shape;367;p8"/>
          <p:cNvSpPr/>
          <p:nvPr/>
        </p:nvSpPr>
        <p:spPr>
          <a:xfrm>
            <a:off x="220355" y="1295116"/>
            <a:ext cx="7868868" cy="461665"/>
          </a:xfrm>
          <a:prstGeom prst="rect">
            <a:avLst/>
          </a:prstGeom>
          <a:noFill/>
          <a:ln>
            <a:noFill/>
          </a:ln>
        </p:spPr>
        <p:txBody>
          <a:bodyPr spcFirstLastPara="1" wrap="square" lIns="91425" tIns="45700" rIns="91425" bIns="45700" anchor="t" anchorCtr="0">
            <a:spAutoFit/>
          </a:bodyPr>
          <a:lstStyle/>
          <a:p>
            <a:pPr marL="817563" marR="0" lvl="1" indent="-4572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AAO-MBR</a:t>
            </a:r>
            <a:endParaRPr sz="2400" b="1" i="0" u="none" strike="noStrike" cap="none">
              <a:solidFill>
                <a:srgbClr val="000000"/>
              </a:solidFill>
              <a:latin typeface="Arial"/>
              <a:ea typeface="Arial"/>
              <a:cs typeface="Arial"/>
              <a:sym typeface="Arial"/>
            </a:endParaRPr>
          </a:p>
        </p:txBody>
      </p:sp>
      <p:grpSp>
        <p:nvGrpSpPr>
          <p:cNvPr id="368" name="Google Shape;368;p8"/>
          <p:cNvGrpSpPr/>
          <p:nvPr/>
        </p:nvGrpSpPr>
        <p:grpSpPr>
          <a:xfrm>
            <a:off x="8972536" y="417967"/>
            <a:ext cx="3121806" cy="447110"/>
            <a:chOff x="8844309" y="358006"/>
            <a:chExt cx="3121806" cy="447110"/>
          </a:xfrm>
        </p:grpSpPr>
        <p:grpSp>
          <p:nvGrpSpPr>
            <p:cNvPr id="369" name="Google Shape;369;p8"/>
            <p:cNvGrpSpPr/>
            <p:nvPr/>
          </p:nvGrpSpPr>
          <p:grpSpPr>
            <a:xfrm>
              <a:off x="9715178" y="358006"/>
              <a:ext cx="2250937" cy="447110"/>
              <a:chOff x="9729466" y="157976"/>
              <a:chExt cx="2250937" cy="447110"/>
            </a:xfrm>
          </p:grpSpPr>
          <p:sp>
            <p:nvSpPr>
              <p:cNvPr id="370" name="Google Shape;370;p8"/>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n-US" sz="1000">
                    <a:solidFill>
                      <a:schemeClr val="accent2"/>
                    </a:solidFill>
                    <a:latin typeface="Roboto Slab"/>
                    <a:ea typeface="Roboto Slab"/>
                    <a:cs typeface="Roboto Slab"/>
                    <a:sym typeface="Roboto Slab"/>
                  </a:rPr>
                  <a:t>Biological Wastewater Treatment </a:t>
                </a:r>
                <a:endParaRPr sz="1000">
                  <a:solidFill>
                    <a:schemeClr val="accent2"/>
                  </a:solidFill>
                  <a:latin typeface="Roboto Slab"/>
                  <a:ea typeface="Roboto Slab"/>
                  <a:cs typeface="Roboto Slab"/>
                  <a:sym typeface="Roboto Slab"/>
                </a:endParaRPr>
              </a:p>
              <a:p>
                <a:pPr marL="0" marR="0" lvl="0" indent="0" algn="l" rtl="0">
                  <a:lnSpc>
                    <a:spcPct val="120000"/>
                  </a:lnSpc>
                  <a:spcBef>
                    <a:spcPts val="0"/>
                  </a:spcBef>
                  <a:spcAft>
                    <a:spcPts val="0"/>
                  </a:spcAft>
                  <a:buNone/>
                </a:pPr>
                <a:r>
                  <a:rPr lang="en-US" sz="1000">
                    <a:solidFill>
                      <a:schemeClr val="dk1"/>
                    </a:solidFill>
                    <a:latin typeface="Roboto Slab"/>
                    <a:ea typeface="Roboto Slab"/>
                    <a:cs typeface="Roboto Slab"/>
                    <a:sym typeface="Roboto Slab"/>
                  </a:rPr>
                  <a:t>Online Course Series</a:t>
                </a:r>
                <a:endParaRPr sz="1000">
                  <a:solidFill>
                    <a:schemeClr val="dk1"/>
                  </a:solidFill>
                  <a:latin typeface="Roboto Slab"/>
                  <a:ea typeface="Roboto Slab"/>
                  <a:cs typeface="Roboto Slab"/>
                  <a:sym typeface="Roboto Slab"/>
                </a:endParaRPr>
              </a:p>
            </p:txBody>
          </p:sp>
          <p:cxnSp>
            <p:nvCxnSpPr>
              <p:cNvPr id="371" name="Google Shape;371;p8"/>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72" name="Google Shape;372;p8"/>
            <p:cNvPicPr preferRelativeResize="0"/>
            <p:nvPr/>
          </p:nvPicPr>
          <p:blipFill rotWithShape="1">
            <a:blip r:embed="rId5">
              <a:alphaModFix/>
            </a:blip>
            <a:srcRect/>
            <a:stretch/>
          </p:blipFill>
          <p:spPr>
            <a:xfrm>
              <a:off x="8844309" y="449065"/>
              <a:ext cx="791432" cy="298766"/>
            </a:xfrm>
            <a:prstGeom prst="rect">
              <a:avLst/>
            </a:prstGeom>
            <a:noFill/>
            <a:ln>
              <a:noFill/>
            </a:ln>
          </p:spPr>
        </p:pic>
      </p:grpSp>
      <p:sp>
        <p:nvSpPr>
          <p:cNvPr id="373" name="Google Shape;373;p8"/>
          <p:cNvSpPr txBox="1">
            <a:spLocks noGrp="1"/>
          </p:cNvSpPr>
          <p:nvPr>
            <p:ph type="title"/>
          </p:nvPr>
        </p:nvSpPr>
        <p:spPr>
          <a:xfrm>
            <a:off x="558125" y="72968"/>
            <a:ext cx="8785673"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1: </a:t>
            </a:r>
            <a:r>
              <a:rPr lang="en-US" sz="2200" b="1">
                <a:solidFill>
                  <a:srgbClr val="323F50"/>
                </a:solidFill>
                <a:latin typeface="Arial"/>
                <a:ea typeface="Arial"/>
                <a:cs typeface="Arial"/>
                <a:sym typeface="Arial"/>
              </a:rPr>
              <a:t>Jingxi Wastewater Treatment Plant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4"/>
                                        </p:tgtEl>
                                        <p:attrNameLst>
                                          <p:attrName>style.visibility</p:attrName>
                                        </p:attrNameLst>
                                      </p:cBhvr>
                                      <p:to>
                                        <p:strVal val="visible"/>
                                      </p:to>
                                    </p:set>
                                    <p:animEffect transition="in" filter="fade">
                                      <p:cBhvr>
                                        <p:cTn id="7" dur="500"/>
                                        <p:tgtEl>
                                          <p:spTgt spid="36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2"/>
                                        </p:tgtEl>
                                        <p:attrNameLst>
                                          <p:attrName>style.visibility</p:attrName>
                                        </p:attrNameLst>
                                      </p:cBhvr>
                                      <p:to>
                                        <p:strVal val="visible"/>
                                      </p:to>
                                    </p:set>
                                    <p:animEffect transition="in" filter="fade">
                                      <p:cBhvr>
                                        <p:cTn id="11" dur="500"/>
                                        <p:tgtEl>
                                          <p:spTgt spid="36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66"/>
                                        </p:tgtEl>
                                        <p:attrNameLst>
                                          <p:attrName>style.visibility</p:attrName>
                                        </p:attrNameLst>
                                      </p:cBhvr>
                                      <p:to>
                                        <p:strVal val="visible"/>
                                      </p:to>
                                    </p:set>
                                    <p:animEffect transition="in" filter="fade">
                                      <p:cBhvr>
                                        <p:cTn id="16" dur="500"/>
                                        <p:tgtEl>
                                          <p:spTgt spid="36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65"/>
                                        </p:tgtEl>
                                        <p:attrNameLst>
                                          <p:attrName>style.visibility</p:attrName>
                                        </p:attrNameLst>
                                      </p:cBhvr>
                                      <p:to>
                                        <p:strVal val="visible"/>
                                      </p:to>
                                    </p:set>
                                    <p:animEffect transition="in" filter="fade">
                                      <p:cBhvr>
                                        <p:cTn id="20" dur="500"/>
                                        <p:tgtEl>
                                          <p:spTgt spid="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79" name="Google Shape;379;p9"/>
          <p:cNvPicPr preferRelativeResize="0"/>
          <p:nvPr/>
        </p:nvPicPr>
        <p:blipFill rotWithShape="1">
          <a:blip r:embed="rId3">
            <a:alphaModFix/>
          </a:blip>
          <a:srcRect/>
          <a:stretch/>
        </p:blipFill>
        <p:spPr>
          <a:xfrm>
            <a:off x="589121" y="2165501"/>
            <a:ext cx="7645477" cy="4321698"/>
          </a:xfrm>
          <a:prstGeom prst="rect">
            <a:avLst/>
          </a:prstGeom>
          <a:noFill/>
          <a:ln>
            <a:noFill/>
          </a:ln>
        </p:spPr>
      </p:pic>
      <p:sp>
        <p:nvSpPr>
          <p:cNvPr id="380" name="Google Shape;380;p9"/>
          <p:cNvSpPr txBox="1">
            <a:spLocks noGrp="1"/>
          </p:cNvSpPr>
          <p:nvPr>
            <p:ph type="body" idx="1"/>
          </p:nvPr>
        </p:nvSpPr>
        <p:spPr>
          <a:xfrm>
            <a:off x="695327" y="6487200"/>
            <a:ext cx="10801274" cy="27118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800"/>
              <a:buNone/>
            </a:pPr>
            <a:r>
              <a:rPr lang="en-US"/>
              <a:t>MLSS:  Mixed liquor suspended solids. | SRT: Sludge retention time.</a:t>
            </a:r>
            <a:endParaRPr/>
          </a:p>
        </p:txBody>
      </p:sp>
      <p:sp>
        <p:nvSpPr>
          <p:cNvPr id="381" name="Google Shape;381;p9"/>
          <p:cNvSpPr/>
          <p:nvPr/>
        </p:nvSpPr>
        <p:spPr>
          <a:xfrm>
            <a:off x="5472113" y="2020047"/>
            <a:ext cx="2043112" cy="3559695"/>
          </a:xfrm>
          <a:prstGeom prst="rect">
            <a:avLst/>
          </a:prstGeom>
          <a:noFill/>
          <a:ln w="38100" cap="flat" cmpd="sng">
            <a:solidFill>
              <a:srgbClr val="C55A11"/>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382" name="Google Shape;382;p9"/>
          <p:cNvSpPr txBox="1"/>
          <p:nvPr/>
        </p:nvSpPr>
        <p:spPr>
          <a:xfrm>
            <a:off x="7901047" y="1609400"/>
            <a:ext cx="4020652" cy="1887696"/>
          </a:xfrm>
          <a:prstGeom prst="rect">
            <a:avLst/>
          </a:prstGeom>
          <a:solidFill>
            <a:srgbClr val="C55A1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Flux: </a:t>
            </a:r>
            <a:r>
              <a:rPr lang="en-US" sz="1800" b="0" i="0" u="none" strike="noStrike" cap="none">
                <a:solidFill>
                  <a:srgbClr val="FFFFFF"/>
                </a:solidFill>
                <a:latin typeface="Arial"/>
                <a:ea typeface="Arial"/>
                <a:cs typeface="Arial"/>
                <a:sym typeface="Arial"/>
              </a:rPr>
              <a:t>15 ~ 25  L/m</a:t>
            </a:r>
            <a:r>
              <a:rPr lang="en-US" sz="1800" b="0" i="0" u="none" strike="noStrike" cap="none" baseline="30000">
                <a:solidFill>
                  <a:srgbClr val="FFFFFF"/>
                </a:solidFill>
                <a:latin typeface="Arial"/>
                <a:ea typeface="Arial"/>
                <a:cs typeface="Arial"/>
                <a:sym typeface="Arial"/>
              </a:rPr>
              <a:t>2</a:t>
            </a:r>
            <a:r>
              <a:rPr lang="en-US" sz="1800" b="0" i="0" u="none" strike="noStrike" cap="none">
                <a:solidFill>
                  <a:srgbClr val="FFFFFF"/>
                </a:solidFill>
                <a:latin typeface="Arial"/>
                <a:ea typeface="Arial"/>
                <a:cs typeface="Arial"/>
                <a:sym typeface="Arial"/>
              </a:rPr>
              <a:t>·h</a:t>
            </a:r>
            <a:endParaRPr/>
          </a:p>
          <a:p>
            <a:pPr marL="0" marR="0" lvl="0" indent="0" algn="l" rtl="0">
              <a:lnSpc>
                <a:spcPct val="100000"/>
              </a:lnSpc>
              <a:spcBef>
                <a:spcPts val="80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HRT: </a:t>
            </a:r>
            <a:r>
              <a:rPr lang="en-US" sz="1800" b="0" i="0" u="none" strike="noStrike" cap="none">
                <a:solidFill>
                  <a:srgbClr val="FFFFFF"/>
                </a:solidFill>
                <a:latin typeface="Arial"/>
                <a:ea typeface="Arial"/>
                <a:cs typeface="Arial"/>
                <a:sym typeface="Arial"/>
              </a:rPr>
              <a:t>1.24 h</a:t>
            </a:r>
            <a:endParaRPr/>
          </a:p>
          <a:p>
            <a:pPr marL="0" marR="0" lvl="0" indent="0" algn="l" rtl="0">
              <a:lnSpc>
                <a:spcPct val="100000"/>
              </a:lnSpc>
              <a:spcBef>
                <a:spcPts val="80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MLSS: </a:t>
            </a:r>
            <a:r>
              <a:rPr lang="en-US" sz="1800" b="0" i="0" u="none" strike="noStrike" cap="none">
                <a:solidFill>
                  <a:srgbClr val="FFFFFF"/>
                </a:solidFill>
                <a:latin typeface="Arial"/>
                <a:ea typeface="Arial"/>
                <a:cs typeface="Arial"/>
                <a:sym typeface="Arial"/>
              </a:rPr>
              <a:t>8,000~13,000 mg/L</a:t>
            </a:r>
            <a:endParaRPr/>
          </a:p>
          <a:p>
            <a:pPr marL="0" marR="0" lvl="0" indent="0" algn="l" rtl="0">
              <a:lnSpc>
                <a:spcPct val="100000"/>
              </a:lnSpc>
              <a:spcBef>
                <a:spcPts val="80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SRT: </a:t>
            </a:r>
            <a:r>
              <a:rPr lang="en-US" sz="1800" b="0" i="0" u="none" strike="noStrike" cap="none">
                <a:solidFill>
                  <a:srgbClr val="FFFFFF"/>
                </a:solidFill>
                <a:latin typeface="Arial"/>
                <a:ea typeface="Arial"/>
                <a:cs typeface="Arial"/>
                <a:sym typeface="Arial"/>
              </a:rPr>
              <a:t>12 d</a:t>
            </a:r>
            <a:endParaRPr/>
          </a:p>
          <a:p>
            <a:pPr marL="0" marR="0" lvl="0" indent="0" algn="l" rtl="0">
              <a:lnSpc>
                <a:spcPct val="100000"/>
              </a:lnSpc>
              <a:spcBef>
                <a:spcPts val="800"/>
              </a:spcBef>
              <a:spcAft>
                <a:spcPts val="0"/>
              </a:spcAft>
              <a:buClr>
                <a:srgbClr val="FFFFFF"/>
              </a:buClr>
              <a:buSzPts val="1800"/>
              <a:buFont typeface="Arial"/>
              <a:buNone/>
            </a:pPr>
            <a:r>
              <a:rPr lang="en-US" sz="1800" b="1" i="0" u="none" strike="noStrike" cap="none">
                <a:solidFill>
                  <a:srgbClr val="FFFFFF"/>
                </a:solidFill>
                <a:latin typeface="Arial"/>
                <a:ea typeface="Arial"/>
                <a:cs typeface="Arial"/>
                <a:sym typeface="Arial"/>
              </a:rPr>
              <a:t>Energy demand: </a:t>
            </a:r>
            <a:r>
              <a:rPr lang="en-US" sz="1800" b="0" i="0" u="none" strike="noStrike" cap="none">
                <a:solidFill>
                  <a:srgbClr val="FFFFFF"/>
                </a:solidFill>
                <a:latin typeface="Arial"/>
                <a:ea typeface="Arial"/>
                <a:cs typeface="Arial"/>
                <a:sym typeface="Arial"/>
              </a:rPr>
              <a:t>0.18~ 0.22 kWh/m</a:t>
            </a:r>
            <a:r>
              <a:rPr lang="en-US" sz="1800" b="0" i="0" u="none" strike="noStrike" cap="none" baseline="30000">
                <a:solidFill>
                  <a:srgbClr val="FFFFFF"/>
                </a:solidFill>
                <a:latin typeface="Arial"/>
                <a:ea typeface="Arial"/>
                <a:cs typeface="Arial"/>
                <a:sym typeface="Arial"/>
              </a:rPr>
              <a:t>3</a:t>
            </a:r>
            <a:endParaRPr/>
          </a:p>
        </p:txBody>
      </p:sp>
      <p:sp>
        <p:nvSpPr>
          <p:cNvPr id="383" name="Google Shape;383;p9"/>
          <p:cNvSpPr/>
          <p:nvPr/>
        </p:nvSpPr>
        <p:spPr>
          <a:xfrm>
            <a:off x="220355" y="1295116"/>
            <a:ext cx="7868868" cy="461665"/>
          </a:xfrm>
          <a:prstGeom prst="rect">
            <a:avLst/>
          </a:prstGeom>
          <a:noFill/>
          <a:ln>
            <a:noFill/>
          </a:ln>
        </p:spPr>
        <p:txBody>
          <a:bodyPr spcFirstLastPara="1" wrap="square" lIns="91425" tIns="45700" rIns="91425" bIns="45700" anchor="t" anchorCtr="0">
            <a:spAutoFit/>
          </a:bodyPr>
          <a:lstStyle/>
          <a:p>
            <a:pPr marL="817563" marR="0" lvl="1" indent="-457200" algn="l" rtl="0">
              <a:lnSpc>
                <a:spcPct val="100000"/>
              </a:lnSpc>
              <a:spcBef>
                <a:spcPts val="0"/>
              </a:spcBef>
              <a:spcAft>
                <a:spcPts val="0"/>
              </a:spcAft>
              <a:buClr>
                <a:srgbClr val="C55A11"/>
              </a:buClr>
              <a:buSzPts val="2400"/>
              <a:buFont typeface="Noto Sans Symbols"/>
              <a:buChar char="■"/>
            </a:pPr>
            <a:r>
              <a:rPr lang="en-US" sz="2400" b="0" i="0" u="none" strike="noStrike" cap="none">
                <a:solidFill>
                  <a:srgbClr val="000000"/>
                </a:solidFill>
                <a:latin typeface="Arial"/>
                <a:ea typeface="Arial"/>
                <a:cs typeface="Arial"/>
                <a:sym typeface="Arial"/>
              </a:rPr>
              <a:t>Treatment process: </a:t>
            </a:r>
            <a:r>
              <a:rPr lang="en-US" sz="2400" b="1" i="0" u="none" strike="noStrike" cap="none">
                <a:solidFill>
                  <a:srgbClr val="000000"/>
                </a:solidFill>
                <a:latin typeface="Arial"/>
                <a:ea typeface="Arial"/>
                <a:cs typeface="Arial"/>
                <a:sym typeface="Arial"/>
              </a:rPr>
              <a:t>AAO-MBR</a:t>
            </a:r>
            <a:endParaRPr/>
          </a:p>
        </p:txBody>
      </p:sp>
      <p:grpSp>
        <p:nvGrpSpPr>
          <p:cNvPr id="384" name="Google Shape;384;p9"/>
          <p:cNvGrpSpPr/>
          <p:nvPr/>
        </p:nvGrpSpPr>
        <p:grpSpPr>
          <a:xfrm>
            <a:off x="8972536" y="417967"/>
            <a:ext cx="3121806" cy="447110"/>
            <a:chOff x="8844309" y="358006"/>
            <a:chExt cx="3121806" cy="447110"/>
          </a:xfrm>
        </p:grpSpPr>
        <p:grpSp>
          <p:nvGrpSpPr>
            <p:cNvPr id="385" name="Google Shape;385;p9"/>
            <p:cNvGrpSpPr/>
            <p:nvPr/>
          </p:nvGrpSpPr>
          <p:grpSpPr>
            <a:xfrm>
              <a:off x="9715178" y="358006"/>
              <a:ext cx="2250937" cy="447110"/>
              <a:chOff x="9729466" y="157976"/>
              <a:chExt cx="2250937" cy="447110"/>
            </a:xfrm>
          </p:grpSpPr>
          <p:sp>
            <p:nvSpPr>
              <p:cNvPr id="386" name="Google Shape;386;p9"/>
              <p:cNvSpPr txBox="1"/>
              <p:nvPr/>
            </p:nvSpPr>
            <p:spPr>
              <a:xfrm>
                <a:off x="9729466" y="157976"/>
                <a:ext cx="2250937" cy="44711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Clr>
                    <a:srgbClr val="ED7D31"/>
                  </a:buClr>
                  <a:buSzPts val="1000"/>
                  <a:buFont typeface="Roboto Slab"/>
                  <a:buNone/>
                </a:pPr>
                <a:r>
                  <a:rPr lang="en-US" sz="1000" b="0" i="0" u="none" strike="noStrike" cap="none">
                    <a:solidFill>
                      <a:srgbClr val="ED7D31"/>
                    </a:solidFill>
                    <a:latin typeface="Roboto Slab"/>
                    <a:ea typeface="Roboto Slab"/>
                    <a:cs typeface="Roboto Slab"/>
                    <a:sym typeface="Roboto Slab"/>
                  </a:rPr>
                  <a:t>Biological Wastewater Treatment </a:t>
                </a:r>
                <a:endParaRPr sz="1000" b="0" i="0" u="none" strike="noStrike" cap="none">
                  <a:solidFill>
                    <a:srgbClr val="ED7D31"/>
                  </a:solidFill>
                  <a:latin typeface="Roboto Slab"/>
                  <a:ea typeface="Roboto Slab"/>
                  <a:cs typeface="Roboto Slab"/>
                  <a:sym typeface="Roboto Slab"/>
                </a:endParaRPr>
              </a:p>
              <a:p>
                <a:pPr marL="0" marR="0" lvl="0" indent="0" algn="l" rtl="0">
                  <a:lnSpc>
                    <a:spcPct val="120000"/>
                  </a:lnSpc>
                  <a:spcBef>
                    <a:spcPts val="0"/>
                  </a:spcBef>
                  <a:spcAft>
                    <a:spcPts val="0"/>
                  </a:spcAft>
                  <a:buClr>
                    <a:srgbClr val="000000"/>
                  </a:buClr>
                  <a:buSzPts val="1000"/>
                  <a:buFont typeface="Roboto Slab"/>
                  <a:buNone/>
                </a:pPr>
                <a:r>
                  <a:rPr lang="en-US" sz="1000" b="0" i="0" u="none" strike="noStrike" cap="none">
                    <a:solidFill>
                      <a:srgbClr val="000000"/>
                    </a:solidFill>
                    <a:latin typeface="Roboto Slab"/>
                    <a:ea typeface="Roboto Slab"/>
                    <a:cs typeface="Roboto Slab"/>
                    <a:sym typeface="Roboto Slab"/>
                  </a:rPr>
                  <a:t>Online Course Series</a:t>
                </a:r>
                <a:endParaRPr sz="1000" b="0" i="0" u="none" strike="noStrike" cap="none">
                  <a:solidFill>
                    <a:srgbClr val="000000"/>
                  </a:solidFill>
                  <a:latin typeface="Roboto Slab"/>
                  <a:ea typeface="Roboto Slab"/>
                  <a:cs typeface="Roboto Slab"/>
                  <a:sym typeface="Roboto Slab"/>
                </a:endParaRPr>
              </a:p>
            </p:txBody>
          </p:sp>
          <p:cxnSp>
            <p:nvCxnSpPr>
              <p:cNvPr id="387" name="Google Shape;387;p9"/>
              <p:cNvCxnSpPr/>
              <p:nvPr/>
            </p:nvCxnSpPr>
            <p:spPr>
              <a:xfrm>
                <a:off x="9729466" y="213523"/>
                <a:ext cx="0" cy="371474"/>
              </a:xfrm>
              <a:prstGeom prst="straightConnector1">
                <a:avLst/>
              </a:prstGeom>
              <a:noFill/>
              <a:ln w="12700" cap="flat" cmpd="sng">
                <a:solidFill>
                  <a:srgbClr val="323F50"/>
                </a:solidFill>
                <a:prstDash val="solid"/>
                <a:miter lim="800000"/>
                <a:headEnd type="none" w="sm" len="sm"/>
                <a:tailEnd type="none" w="sm" len="sm"/>
              </a:ln>
            </p:spPr>
          </p:cxnSp>
        </p:grpSp>
        <p:pic>
          <p:nvPicPr>
            <p:cNvPr id="388" name="Google Shape;388;p9"/>
            <p:cNvPicPr preferRelativeResize="0"/>
            <p:nvPr/>
          </p:nvPicPr>
          <p:blipFill rotWithShape="1">
            <a:blip r:embed="rId4">
              <a:alphaModFix/>
            </a:blip>
            <a:srcRect/>
            <a:stretch/>
          </p:blipFill>
          <p:spPr>
            <a:xfrm>
              <a:off x="8844309" y="449065"/>
              <a:ext cx="791432" cy="298766"/>
            </a:xfrm>
            <a:prstGeom prst="rect">
              <a:avLst/>
            </a:prstGeom>
            <a:noFill/>
            <a:ln>
              <a:noFill/>
            </a:ln>
          </p:spPr>
        </p:pic>
      </p:grpSp>
      <p:sp>
        <p:nvSpPr>
          <p:cNvPr id="389" name="Google Shape;389;p9"/>
          <p:cNvSpPr txBox="1">
            <a:spLocks noGrp="1"/>
          </p:cNvSpPr>
          <p:nvPr>
            <p:ph type="title"/>
          </p:nvPr>
        </p:nvSpPr>
        <p:spPr>
          <a:xfrm>
            <a:off x="558125" y="72968"/>
            <a:ext cx="8785673" cy="1058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23F50"/>
              </a:buClr>
              <a:buSzPts val="3600"/>
              <a:buFont typeface="Arial"/>
              <a:buNone/>
            </a:pPr>
            <a:r>
              <a:rPr lang="en-US" sz="3600" b="1">
                <a:solidFill>
                  <a:srgbClr val="323F50"/>
                </a:solidFill>
                <a:latin typeface="Arial"/>
                <a:ea typeface="Arial"/>
                <a:cs typeface="Arial"/>
                <a:sym typeface="Arial"/>
              </a:rPr>
              <a:t>Case study 1: </a:t>
            </a:r>
            <a:r>
              <a:rPr lang="en-US" sz="2200" b="1">
                <a:solidFill>
                  <a:srgbClr val="323F50"/>
                </a:solidFill>
                <a:latin typeface="Arial"/>
                <a:ea typeface="Arial"/>
                <a:cs typeface="Arial"/>
                <a:sym typeface="Arial"/>
              </a:rPr>
              <a:t>Jingxi Wastewater Treatment Plant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2">
                                            <p:txEl>
                                              <p:pRg st="0" end="0"/>
                                            </p:txEl>
                                          </p:spTgt>
                                        </p:tgtEl>
                                        <p:attrNameLst>
                                          <p:attrName>style.visibility</p:attrName>
                                        </p:attrNameLst>
                                      </p:cBhvr>
                                      <p:to>
                                        <p:strVal val="visible"/>
                                      </p:to>
                                    </p:set>
                                    <p:animEffect transition="in" filter="fade">
                                      <p:cBhvr>
                                        <p:cTn id="7" dur="500"/>
                                        <p:tgtEl>
                                          <p:spTgt spid="3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2">
                                            <p:txEl>
                                              <p:pRg st="1" end="1"/>
                                            </p:txEl>
                                          </p:spTgt>
                                        </p:tgtEl>
                                        <p:attrNameLst>
                                          <p:attrName>style.visibility</p:attrName>
                                        </p:attrNameLst>
                                      </p:cBhvr>
                                      <p:to>
                                        <p:strVal val="visible"/>
                                      </p:to>
                                    </p:set>
                                    <p:animEffect transition="in" filter="fade">
                                      <p:cBhvr>
                                        <p:cTn id="12" dur="500"/>
                                        <p:tgtEl>
                                          <p:spTgt spid="38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2">
                                            <p:txEl>
                                              <p:pRg st="2" end="2"/>
                                            </p:txEl>
                                          </p:spTgt>
                                        </p:tgtEl>
                                        <p:attrNameLst>
                                          <p:attrName>style.visibility</p:attrName>
                                        </p:attrNameLst>
                                      </p:cBhvr>
                                      <p:to>
                                        <p:strVal val="visible"/>
                                      </p:to>
                                    </p:set>
                                    <p:animEffect transition="in" filter="fade">
                                      <p:cBhvr>
                                        <p:cTn id="17" dur="500"/>
                                        <p:tgtEl>
                                          <p:spTgt spid="38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2">
                                            <p:txEl>
                                              <p:pRg st="3" end="3"/>
                                            </p:txEl>
                                          </p:spTgt>
                                        </p:tgtEl>
                                        <p:attrNameLst>
                                          <p:attrName>style.visibility</p:attrName>
                                        </p:attrNameLst>
                                      </p:cBhvr>
                                      <p:to>
                                        <p:strVal val="visible"/>
                                      </p:to>
                                    </p:set>
                                    <p:animEffect transition="in" filter="fade">
                                      <p:cBhvr>
                                        <p:cTn id="22" dur="500"/>
                                        <p:tgtEl>
                                          <p:spTgt spid="38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2">
                                            <p:txEl>
                                              <p:pRg st="4" end="4"/>
                                            </p:txEl>
                                          </p:spTgt>
                                        </p:tgtEl>
                                        <p:attrNameLst>
                                          <p:attrName>style.visibility</p:attrName>
                                        </p:attrNameLst>
                                      </p:cBhvr>
                                      <p:to>
                                        <p:strVal val="visible"/>
                                      </p:to>
                                    </p:set>
                                    <p:animEffect transition="in" filter="fade">
                                      <p:cBhvr>
                                        <p:cTn id="27" dur="500"/>
                                        <p:tgtEl>
                                          <p:spTgt spid="38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3577</Words>
  <Application>Microsoft Office PowerPoint</Application>
  <PresentationFormat>Widescreen</PresentationFormat>
  <Paragraphs>321</Paragraphs>
  <Slides>23</Slides>
  <Notes>23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23</vt:i4>
      </vt:variant>
    </vt:vector>
  </HeadingPairs>
  <TitlesOfParts>
    <vt:vector size="31" baseType="lpstr">
      <vt:lpstr>Noto Sans Symbols</vt:lpstr>
      <vt:lpstr>Roboto Slab</vt:lpstr>
      <vt:lpstr>Arial</vt:lpstr>
      <vt:lpstr>Calibri</vt:lpstr>
      <vt:lpstr>Times New Roman</vt:lpstr>
      <vt:lpstr>1_Office Theme</vt:lpstr>
      <vt:lpstr>Office Theme</vt:lpstr>
      <vt:lpstr>Office 主题​​</vt:lpstr>
      <vt:lpstr>PowerPoint Presentation</vt:lpstr>
      <vt:lpstr>Contents</vt:lpstr>
      <vt:lpstr>Overall practical application</vt:lpstr>
      <vt:lpstr>PowerPoint Presentation</vt:lpstr>
      <vt:lpstr>Contents</vt:lpstr>
      <vt:lpstr>Case study 1: Jingxi Wastewater Treatment Plant</vt:lpstr>
      <vt:lpstr>Case study 1: Jingxi Wastewater Treatment Plant</vt:lpstr>
      <vt:lpstr>Case study 1: Jingxi Wastewater Treatment Plant</vt:lpstr>
      <vt:lpstr>Case study 1: Jingxi Wastewater Treatment Plant</vt:lpstr>
      <vt:lpstr>Case study 1: Jingxi Wastewater Treatment Plant</vt:lpstr>
      <vt:lpstr>Case study 2: Tuas Water Reclamation Plant</vt:lpstr>
      <vt:lpstr>Case study 2: Tuas Water Reclamation Plant</vt:lpstr>
      <vt:lpstr>Case study 2: Tuas Water Reclamation Plant</vt:lpstr>
      <vt:lpstr>Case study 2: Tuas Water Reclamation Plant</vt:lpstr>
      <vt:lpstr>PowerPoint Presentation</vt:lpstr>
      <vt:lpstr>Contents</vt:lpstr>
      <vt:lpstr>Case study 3 </vt:lpstr>
      <vt:lpstr>Case study 3: for industrial wastewater </vt:lpstr>
      <vt:lpstr>Case study 3: for industrial wastewater </vt:lpstr>
      <vt:lpstr>Case study 4 </vt:lpstr>
      <vt:lpstr>Case study 4: for leachate treatment</vt:lpstr>
      <vt:lpstr>Case study 4: for leachate treatment</vt:lpstr>
      <vt:lpstr>Case study 4: for leachate treatment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Yufang Li</dc:creator>
  <cp:lastModifiedBy>Damir Brdanovic</cp:lastModifiedBy>
  <cp:revision>2</cp:revision>
  <dcterms:created xsi:type="dcterms:W3CDTF">2023-07-31T07:03:35Z</dcterms:created>
  <dcterms:modified xsi:type="dcterms:W3CDTF">2024-02-02T13:20:19Z</dcterms:modified>
</cp:coreProperties>
</file>