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4" r:id="rId2"/>
    <p:sldMasterId id="2147483677" r:id="rId3"/>
  </p:sldMasterIdLst>
  <p:notesMasterIdLst>
    <p:notesMasterId r:id="rId33"/>
  </p:notesMasterIdLst>
  <p:handoutMasterIdLst>
    <p:handoutMasterId r:id="rId34"/>
  </p:handoutMasterIdLst>
  <p:sldIdLst>
    <p:sldId id="837" r:id="rId4"/>
    <p:sldId id="741" r:id="rId5"/>
    <p:sldId id="742" r:id="rId6"/>
    <p:sldId id="838" r:id="rId7"/>
    <p:sldId id="777" r:id="rId8"/>
    <p:sldId id="776" r:id="rId9"/>
    <p:sldId id="774" r:id="rId10"/>
    <p:sldId id="804" r:id="rId11"/>
    <p:sldId id="805" r:id="rId12"/>
    <p:sldId id="806" r:id="rId13"/>
    <p:sldId id="807" r:id="rId14"/>
    <p:sldId id="808" r:id="rId15"/>
    <p:sldId id="809" r:id="rId16"/>
    <p:sldId id="810" r:id="rId17"/>
    <p:sldId id="814" r:id="rId18"/>
    <p:sldId id="827" r:id="rId19"/>
    <p:sldId id="811" r:id="rId20"/>
    <p:sldId id="813" r:id="rId21"/>
    <p:sldId id="812" r:id="rId22"/>
    <p:sldId id="815" r:id="rId23"/>
    <p:sldId id="818" r:id="rId24"/>
    <p:sldId id="819" r:id="rId25"/>
    <p:sldId id="820" r:id="rId26"/>
    <p:sldId id="821" r:id="rId27"/>
    <p:sldId id="822" r:id="rId28"/>
    <p:sldId id="823" r:id="rId29"/>
    <p:sldId id="824" r:id="rId30"/>
    <p:sldId id="825" r:id="rId31"/>
    <p:sldId id="82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C22995F-DFC3-474C-A3F9-5929E7A0C2A2}">
          <p14:sldIdLst/>
        </p14:section>
        <p14:section name="Before you start" id="{EC4E4FC4-003F-AB4B-B401-BD2D9B02BE03}">
          <p14:sldIdLst/>
        </p14:section>
        <p14:section name="Segment1 - HX (13.1-13.2)" id="{3D8435D5-A1A9-DB42-AE1F-E4F5845B546A}">
          <p14:sldIdLst/>
        </p14:section>
        <p14:section name="Segment2 - LS (13.3)" id="{C7D260CF-73AF-8843-B199-D9036A6EC671}">
          <p14:sldIdLst/>
        </p14:section>
        <p14:section name="Segment3- FgMeng (13.4)" id="{436BD41D-A15C-A749-BBDF-4DA2D1D4C7DC}">
          <p14:sldIdLst/>
        </p14:section>
        <p14:section name="Segment4 - FgMeng (13.4)" id="{57911346-19F4-4146-87E9-CD868A64D86A}">
          <p14:sldIdLst/>
        </p14:section>
        <p14:section name="Segment6 - XK (13.5)" id="{B527EA3E-B189-7842-8D00-6D552CA93394}">
          <p14:sldIdLst>
            <p14:sldId id="837"/>
            <p14:sldId id="741"/>
            <p14:sldId id="742"/>
            <p14:sldId id="838"/>
            <p14:sldId id="777"/>
            <p14:sldId id="776"/>
            <p14:sldId id="774"/>
            <p14:sldId id="804"/>
            <p14:sldId id="805"/>
            <p14:sldId id="806"/>
            <p14:sldId id="807"/>
            <p14:sldId id="808"/>
            <p14:sldId id="809"/>
            <p14:sldId id="810"/>
            <p14:sldId id="814"/>
            <p14:sldId id="827"/>
            <p14:sldId id="811"/>
            <p14:sldId id="813"/>
            <p14:sldId id="812"/>
            <p14:sldId id="815"/>
            <p14:sldId id="818"/>
            <p14:sldId id="819"/>
            <p14:sldId id="820"/>
            <p14:sldId id="821"/>
            <p14:sldId id="822"/>
            <p14:sldId id="823"/>
            <p14:sldId id="824"/>
            <p14:sldId id="825"/>
            <p14:sldId id="826"/>
          </p14:sldIdLst>
        </p14:section>
        <p14:section name="Segment7 - XK (13.5)" id="{F4B1C21D-3F5B-254E-8141-FC4E708AE902}">
          <p14:sldIdLst/>
        </p14:section>
        <p14:section name="Segment8 - JZ (13.6)" id="{CFB3FE4D-727D-D047-8344-657CEB7EDBB8}">
          <p14:sldIdLst/>
        </p14:section>
        <p14:section name="Segment9 - JZ (13.6)" id="{ACE83A31-7467-1F43-8873-38B92101D005}">
          <p14:sldIdLst/>
        </p14:section>
        <p14:section name="Segment10- Hector (13.6)" id="{22EF81C9-5A14-6B43-9A04-1719304450F3}">
          <p14:sldIdLst/>
        </p14:section>
        <p14:section name="Segment11 - HX (13.7)" id="{6338DF4D-A372-FF41-B43A-5A421A2039FD}">
          <p14:sldIdLst/>
        </p14:section>
        <p14:section name="Acknowledgment" id="{DECAABF0-C60F-104E-BCCA-F3F3ACBFB62C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fang Li" initials="YL" lastIdx="243" clrIdx="0">
    <p:extLst>
      <p:ext uri="{19B8F6BF-5375-455C-9EA6-DF929625EA0E}">
        <p15:presenceInfo xmlns:p15="http://schemas.microsoft.com/office/powerpoint/2012/main" userId="606fb74dae41beb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E9"/>
    <a:srgbClr val="FDF3ED"/>
    <a:srgbClr val="FFFFFF"/>
    <a:srgbClr val="FCEBE0"/>
    <a:srgbClr val="F5B68B"/>
    <a:srgbClr val="F4AF80"/>
    <a:srgbClr val="F19E65"/>
    <a:srgbClr val="EF8D4B"/>
    <a:srgbClr val="AD4F0F"/>
    <a:srgbClr val="BF57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48" autoAdjust="0"/>
    <p:restoredTop sz="93802" autoAdjust="0"/>
  </p:normalViewPr>
  <p:slideViewPr>
    <p:cSldViewPr snapToGrid="0">
      <p:cViewPr varScale="1">
        <p:scale>
          <a:sx n="153" d="100"/>
          <a:sy n="153" d="100"/>
        </p:scale>
        <p:origin x="76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6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32A28C7-21CC-4290-9F1B-2DB7E52F07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EA2FB6D-50B5-E233-44AB-DA421A846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BD825-1A90-4A4E-9ABD-9B317A82CEEB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33B71FD-39B6-0A55-1D06-40A630FD43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C253C6D-BA3F-7E95-7992-B2A73C40BD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93D9C-84A1-3549-8C8C-7573B53FC7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6281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B032A-5F9F-DB44-835D-9325BFE94D2D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ED0EF-A9F2-4B45-A06F-1BF405E4DA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3004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endParaRPr lang="zh-CN" altLang="zh-CN" sz="1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2590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8B66B4-3D0F-DED5-E46F-886B73FCD5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C3CE34-3CDC-CFCD-69F9-6ECE98140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3B0590-9D3C-1233-DDE8-638AE4571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584D2E-EAC1-2203-AD0B-D99462E88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A2D3C2-76FA-8BDD-8CF1-4F46DE626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171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C80EA-2E7A-EFB3-E128-74818864F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25CB76-8F8C-369C-0B22-06D9F6EF59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11B446-1B4C-DA81-3E15-2C8DBBC9A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FDF8DC-5E03-531B-D089-5835BA187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44709-4AF1-59EF-B31D-F66E10E51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1036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977CCDA-D956-7BFF-E61B-C7554F07D9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0FC2F3-9ADB-6D3E-F3E9-ABD4AF157F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BA9DBC-0D84-9EF8-0BAD-767A07ACB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07B6C-DEB8-F3D1-FDDE-28A6B17E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E750A0-4CCF-8C9F-05A6-FE9CB2B66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2278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Title, Subtitle &amp; Content - Fl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8" name="Content"/>
          <p:cNvSpPr>
            <a:spLocks noGrp="1"/>
          </p:cNvSpPr>
          <p:nvPr>
            <p:ph sz="quarter" idx="10"/>
          </p:nvPr>
        </p:nvSpPr>
        <p:spPr>
          <a:xfrm>
            <a:off x="695326" y="2470052"/>
            <a:ext cx="10801350" cy="3834456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4" y="1896223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694800" y="766800"/>
            <a:ext cx="10801350" cy="469056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add title</a:t>
            </a:r>
            <a:br>
              <a:rPr lang="en-AU" dirty="0"/>
            </a:br>
            <a:r>
              <a:rPr lang="en-AU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7559402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662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164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071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848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435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529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73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A99126-1C7A-EF39-D6B3-3FA68F200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744F0-8975-8ACF-B128-47D318D5E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C36AF2-26DB-9012-E072-BE71C9525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7EEE7F-CAA7-23C0-DC9F-8860F89D2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F0711-9257-952C-2B76-54B49F11E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12194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936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02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2407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652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Title, Subtitle &amp; Content - Fl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8" name="Content"/>
          <p:cNvSpPr>
            <a:spLocks noGrp="1"/>
          </p:cNvSpPr>
          <p:nvPr>
            <p:ph sz="quarter" idx="10"/>
          </p:nvPr>
        </p:nvSpPr>
        <p:spPr>
          <a:xfrm>
            <a:off x="695326" y="2470052"/>
            <a:ext cx="10801350" cy="3834456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4" y="1896223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694800" y="766800"/>
            <a:ext cx="10801350" cy="469056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add title</a:t>
            </a:r>
            <a:br>
              <a:rPr lang="en-AU" dirty="0"/>
            </a:br>
            <a:r>
              <a:rPr lang="en-AU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0340871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4846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2473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693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061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845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00D50-4371-7C31-5D4C-971F0A9E8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008116-3A39-8B1A-48CF-A296050FF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6AA98A-2C5A-B660-7804-C9FA27748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FB00D7-C6D2-075A-956A-A87C0F31E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8D9664-5EAD-77CC-8EBA-69D95A3D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07427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8965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12284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2100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3668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0347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778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90EB53-B3B3-A798-5E7C-3A899C001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D32FE8-7C23-C80B-5EFB-55D7640C90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B65846-7E50-5CBE-2F56-91E24A46E5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E631FC-3220-B244-C537-E39F4E2C4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D24872-2EB3-E66F-6A5B-84FD6BA74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5BD5FA-382D-4655-8EF1-7188A2335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18927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D24AA6-B2DC-C6ED-EAE7-B72E8BF99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9B8C62-DE43-17CE-4DF8-9F45671DB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F36C39-AA97-22AA-997F-74D218E0AB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B3A252-C2E5-0113-3F80-1F9E3E6547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A1BCA82-C517-D6D0-E010-438081899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EBD62C-F8C2-0582-82B8-3E23463B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EDB8A80-2ABE-70B2-28B5-E47EE5D6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4EBD4F9-FD2B-214A-38E7-C63DCA21F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824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3D13A9-CEB3-7BC8-1E55-BFA321404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0F5CE9-096E-2100-E8ED-7AC88F04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0669E3B-B4C9-4932-E909-588192369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2F56F38-EF4B-BB73-DEA6-848081272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3060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42DB8B3-A528-2CD5-8B33-962320978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D69A14-2BEA-7728-F093-D53330B6F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A902E3-6C9F-CE07-60DC-073B5C423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9351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9BBA7-A155-E4CA-7503-E40CB3EE5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052523-08FC-4925-F564-F0867C3AB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309E82-4254-CE7D-252F-EE3072448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12DEA1-DDF4-DBF5-59E7-82A5C61BB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DFA301-68CC-F6A9-C986-D2DE8F97E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3B7C16-1D7E-E76D-7E87-D1679C3D1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3203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BB33E4-3CCF-0434-C048-0785EB1A0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FFA61AD-1C97-C30C-A3EF-0596AC4BDD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966C25-D5C4-1363-6676-D3C7392E4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59B934-0F70-AE31-65AC-702FA0DF4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FE8466F-F247-5080-FDAC-2D0C7558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D051D4-0F08-FE8D-0927-FFEECFC0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7780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BE3671D-FF55-0F92-1A5C-EF88130B7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D3A64D-AE86-1459-3F3D-DA648993C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CEA944-DF44-F6A9-F7D7-03C44F5399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69E74-14E2-A14E-9811-9634AF5B1F3E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DDAA5C-4E77-0110-B636-C12AB14CD0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BEF2D0-39B6-4EC2-FA42-1D9A1B459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10788-CC5D-E74F-911C-A9A1E27E042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966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45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80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6" Type="http://schemas.openxmlformats.org/officeDocument/2006/relationships/image" Target="../media/image22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6" Type="http://schemas.openxmlformats.org/officeDocument/2006/relationships/image" Target="../media/image3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59471" y="857250"/>
            <a:ext cx="653252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Membrane Bioreactors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lvl="0"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MBR plant</a:t>
            </a:r>
            <a:r>
              <a:rPr lang="zh-CN" altLang="en-US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design,</a:t>
            </a:r>
            <a:r>
              <a:rPr lang="zh-CN" altLang="en-US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O&amp;M: </a:t>
            </a:r>
          </a:p>
          <a:p>
            <a:pPr lvl="0">
              <a:defRPr/>
            </a:pPr>
            <a:r>
              <a:rPr lang="en-US" altLang="zh-CN" sz="360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Biological Treatment Units</a:t>
            </a:r>
            <a:endParaRPr lang="en-US" altLang="zh-CN" sz="3600" dirty="0">
              <a:solidFill>
                <a:prstClr val="black"/>
              </a:solidFill>
              <a:latin typeface="Roboto Slab" pitchFamily="2" charset="0"/>
              <a:ea typeface="Roboto Slab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Kang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Xiao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87D8CAE-966C-807B-D129-0D6B9E68B838}"/>
              </a:ext>
            </a:extLst>
          </p:cNvPr>
          <p:cNvGrpSpPr/>
          <p:nvPr/>
        </p:nvGrpSpPr>
        <p:grpSpPr>
          <a:xfrm>
            <a:off x="5667373" y="5799551"/>
            <a:ext cx="3583098" cy="743392"/>
            <a:chOff x="2196544" y="1673554"/>
            <a:chExt cx="15729221" cy="3384157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37985136-D332-EC52-6155-377F6B15F20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40" t="-474" r="38009" b="55459"/>
            <a:stretch/>
          </p:blipFill>
          <p:spPr bwMode="auto">
            <a:xfrm>
              <a:off x="2196544" y="1689116"/>
              <a:ext cx="3485588" cy="3368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E9002B52-B376-A34D-6151-AF35AF7A878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/>
            <a:stretch/>
          </p:blipFill>
          <p:spPr bwMode="auto">
            <a:xfrm>
              <a:off x="6047488" y="1673554"/>
              <a:ext cx="11878277" cy="3368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633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53"/>
    </mc:Choice>
    <mc:Fallback xmlns="">
      <p:transition spd="slow" advTm="19153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AB2260D-E99C-548E-0CA2-2608B0BD50D1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4CAC4391-8289-13E3-3148-973805D8F3E2}"/>
              </a:ext>
            </a:extLst>
          </p:cNvPr>
          <p:cNvSpPr txBox="1"/>
          <p:nvPr/>
        </p:nvSpPr>
        <p:spPr>
          <a:xfrm>
            <a:off x="4727443" y="1099825"/>
            <a:ext cx="725704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Two methods to calculate the volume of </a:t>
            </a:r>
            <a:r>
              <a:rPr lang="en-US" altLang="zh-CN" sz="2000" b="1" i="0" u="sng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aerobic zone</a:t>
            </a: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  <a:r>
              <a:rPr lang="en-US" altLang="zh-CN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calculate from ammonia utilization rate and N mass balance</a:t>
            </a:r>
          </a:p>
        </p:txBody>
      </p:sp>
      <p:sp>
        <p:nvSpPr>
          <p:cNvPr id="10" name="标注: 下箭头 9">
            <a:extLst>
              <a:ext uri="{FF2B5EF4-FFF2-40B4-BE49-F238E27FC236}">
                <a16:creationId xmlns:a16="http://schemas.microsoft.com/office/drawing/2014/main" id="{CC578551-AD43-DABD-D785-D004FF1F619B}"/>
              </a:ext>
            </a:extLst>
          </p:cNvPr>
          <p:cNvSpPr/>
          <p:nvPr/>
        </p:nvSpPr>
        <p:spPr>
          <a:xfrm>
            <a:off x="4646428" y="2223040"/>
            <a:ext cx="7412114" cy="308344"/>
          </a:xfrm>
          <a:prstGeom prst="downArrowCallout">
            <a:avLst>
              <a:gd name="adj1" fmla="val 88516"/>
              <a:gd name="adj2" fmla="val 98415"/>
              <a:gd name="adj3" fmla="val 45690"/>
              <a:gd name="adj4" fmla="val 101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C097EDE-6C1A-467E-3775-4F5A3F7F5302}"/>
              </a:ext>
            </a:extLst>
          </p:cNvPr>
          <p:cNvSpPr/>
          <p:nvPr/>
        </p:nvSpPr>
        <p:spPr>
          <a:xfrm>
            <a:off x="4712032" y="2592327"/>
            <a:ext cx="7303977" cy="6796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626772E-6058-83C2-90A8-CD75E735A0D8}"/>
              </a:ext>
            </a:extLst>
          </p:cNvPr>
          <p:cNvSpPr/>
          <p:nvPr/>
        </p:nvSpPr>
        <p:spPr>
          <a:xfrm>
            <a:off x="5137944" y="2627412"/>
            <a:ext cx="64521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Utilization rate = uptake from wastewater – discharge with sludge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B59480-55D8-511D-9030-6B5850830F64}"/>
              </a:ext>
            </a:extLst>
          </p:cNvPr>
          <p:cNvSpPr/>
          <p:nvPr/>
        </p:nvSpPr>
        <p:spPr>
          <a:xfrm>
            <a:off x="5378712" y="2916994"/>
            <a:ext cx="1583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zh-CN" sz="1600" baseline="-25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OM1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zh-CN" sz="1600" baseline="-25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OM1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altLang="zh-CN" sz="16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zh-CN" sz="1600" baseline="-25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D81D6C9-9EE5-69BF-2526-287B8616AA67}"/>
              </a:ext>
            </a:extLst>
          </p:cNvPr>
          <p:cNvSpPr/>
          <p:nvPr/>
        </p:nvSpPr>
        <p:spPr>
          <a:xfrm>
            <a:off x="7292574" y="2916994"/>
            <a:ext cx="1489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l-GR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D2F6EAE-0644-FA36-5B81-B53169D9825C}"/>
              </a:ext>
            </a:extLst>
          </p:cNvPr>
          <p:cNvSpPr/>
          <p:nvPr/>
        </p:nvSpPr>
        <p:spPr>
          <a:xfrm>
            <a:off x="9568172" y="2916994"/>
            <a:ext cx="1489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(0.124*</a:t>
            </a:r>
            <a:r>
              <a:rPr lang="el-GR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sz="16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zh-CN" sz="1600" baseline="-25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98E69B8-EF7D-A69B-151D-BBCBBF535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899" y="3931976"/>
            <a:ext cx="4200577" cy="103141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28962C16-ADD5-45F8-056C-FEC9F0B13C93}"/>
              </a:ext>
            </a:extLst>
          </p:cNvPr>
          <p:cNvSpPr txBox="1"/>
          <p:nvPr/>
        </p:nvSpPr>
        <p:spPr>
          <a:xfrm>
            <a:off x="4912005" y="3874423"/>
            <a:ext cx="1205334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ts val="1400"/>
              </a:lnSpc>
            </a:pPr>
            <a:r>
              <a:rPr lang="en-US" altLang="zh-CN" dirty="0"/>
              <a:t>volume of aerobic zone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14D2378-92E1-CEBF-9731-12C7E8B13CC3}"/>
              </a:ext>
            </a:extLst>
          </p:cNvPr>
          <p:cNvSpPr txBox="1"/>
          <p:nvPr/>
        </p:nvSpPr>
        <p:spPr>
          <a:xfrm>
            <a:off x="6096586" y="3667829"/>
            <a:ext cx="9795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flow rate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291887D-7CEE-1E3D-D414-B9D68D8673BF}"/>
              </a:ext>
            </a:extLst>
          </p:cNvPr>
          <p:cNvSpPr txBox="1"/>
          <p:nvPr/>
        </p:nvSpPr>
        <p:spPr>
          <a:xfrm>
            <a:off x="7405946" y="4937227"/>
            <a:ext cx="168325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MLSS concentration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CE94F6E-BCD5-A89D-24CA-D7F97BF7C0EB}"/>
              </a:ext>
            </a:extLst>
          </p:cNvPr>
          <p:cNvSpPr txBox="1"/>
          <p:nvPr/>
        </p:nvSpPr>
        <p:spPr>
          <a:xfrm>
            <a:off x="10053695" y="3585499"/>
            <a:ext cx="1984057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400"/>
              </a:lnSpc>
              <a:defRPr sz="1400" b="0" i="0" u="none" strike="noStrike" baseline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biomass discharge rate</a:t>
            </a:r>
            <a:endParaRPr lang="zh-CN" altLang="en-US" dirty="0"/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BFD9ACB9-0633-7BE1-F4BF-251EE14BD11D}"/>
              </a:ext>
            </a:extLst>
          </p:cNvPr>
          <p:cNvCxnSpPr>
            <a:cxnSpLocks/>
          </p:cNvCxnSpPr>
          <p:nvPr/>
        </p:nvCxnSpPr>
        <p:spPr>
          <a:xfrm>
            <a:off x="6891104" y="3890043"/>
            <a:ext cx="355143" cy="172273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9ACBD2F1-2693-4ABA-AA4D-BD52788BD602}"/>
              </a:ext>
            </a:extLst>
          </p:cNvPr>
          <p:cNvCxnSpPr>
            <a:cxnSpLocks/>
          </p:cNvCxnSpPr>
          <p:nvPr/>
        </p:nvCxnSpPr>
        <p:spPr>
          <a:xfrm>
            <a:off x="5965809" y="4233496"/>
            <a:ext cx="292090" cy="13248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F2BEABCB-4976-2C75-AB3E-CCE40BD917BB}"/>
              </a:ext>
            </a:extLst>
          </p:cNvPr>
          <p:cNvGrpSpPr/>
          <p:nvPr/>
        </p:nvGrpSpPr>
        <p:grpSpPr>
          <a:xfrm>
            <a:off x="6968378" y="3379675"/>
            <a:ext cx="2558394" cy="552301"/>
            <a:chOff x="6968378" y="3379675"/>
            <a:chExt cx="2558394" cy="55230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F675DB2-E754-80CE-974D-580E2B473872}"/>
                </a:ext>
              </a:extLst>
            </p:cNvPr>
            <p:cNvSpPr txBox="1"/>
            <p:nvPr/>
          </p:nvSpPr>
          <p:spPr>
            <a:xfrm>
              <a:off x="6968378" y="3379675"/>
              <a:ext cx="255839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400" b="0" i="0" u="none" strike="noStrike" baseline="0" dirty="0" err="1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Kjeldahl</a:t>
              </a:r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 in influent &amp; effluent</a:t>
              </a:r>
              <a:endParaRPr lang="zh-CN" altLang="en-US" sz="14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624FF09C-6D35-3976-BAD0-6A6330FC8F7D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 flipH="1">
              <a:off x="7849939" y="3595119"/>
              <a:ext cx="397636" cy="33685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E2DA72BB-DF49-03D8-CFA6-1F4A6EB9C153}"/>
                </a:ext>
              </a:extLst>
            </p:cNvPr>
            <p:cNvCxnSpPr>
              <a:cxnSpLocks/>
              <a:stCxn id="35" idx="2"/>
            </p:cNvCxnSpPr>
            <p:nvPr/>
          </p:nvCxnSpPr>
          <p:spPr>
            <a:xfrm>
              <a:off x="8247575" y="3595119"/>
              <a:ext cx="355143" cy="33685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8954FD99-C6B6-6EE8-F00A-976DAB486F4E}"/>
              </a:ext>
            </a:extLst>
          </p:cNvPr>
          <p:cNvCxnSpPr>
            <a:cxnSpLocks/>
          </p:cNvCxnSpPr>
          <p:nvPr/>
        </p:nvCxnSpPr>
        <p:spPr>
          <a:xfrm flipV="1">
            <a:off x="8602718" y="4805916"/>
            <a:ext cx="179776" cy="13131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CB411AAE-06D8-58CA-3022-82E18E6081E1}"/>
              </a:ext>
            </a:extLst>
          </p:cNvPr>
          <p:cNvGrpSpPr/>
          <p:nvPr/>
        </p:nvGrpSpPr>
        <p:grpSpPr>
          <a:xfrm>
            <a:off x="4727442" y="5250095"/>
            <a:ext cx="4384659" cy="1420131"/>
            <a:chOff x="4727442" y="5250095"/>
            <a:chExt cx="4384659" cy="1420131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B516208C-130A-27EA-BB5C-D816C9DDCC0F}"/>
                </a:ext>
              </a:extLst>
            </p:cNvPr>
            <p:cNvSpPr/>
            <p:nvPr/>
          </p:nvSpPr>
          <p:spPr>
            <a:xfrm>
              <a:off x="4727442" y="5250095"/>
              <a:ext cx="4384659" cy="1420131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45B7E5A-0E71-0C67-DF83-B954832E75BB}"/>
                </a:ext>
              </a:extLst>
            </p:cNvPr>
            <p:cNvSpPr txBox="1"/>
            <p:nvPr/>
          </p:nvSpPr>
          <p:spPr>
            <a:xfrm>
              <a:off x="4821652" y="5267574"/>
              <a:ext cx="426755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Biomass discharge rate</a:t>
              </a:r>
            </a:p>
            <a:p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= </a:t>
              </a:r>
              <a:r>
                <a:rPr lang="en-US" altLang="zh-CN" sz="1600" dirty="0">
                  <a:highlight>
                    <a:srgbClr val="E7E6E6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biomass ratio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* </a:t>
              </a:r>
              <a:r>
                <a:rPr lang="en-US" altLang="zh-CN" sz="1600" dirty="0">
                  <a:highlight>
                    <a:srgbClr val="00FF00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sludge yield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 * </a:t>
              </a:r>
              <a:r>
                <a:rPr lang="en-US" altLang="zh-CN" sz="1600" dirty="0">
                  <a:highlight>
                    <a:srgbClr val="FF00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BOD</a:t>
              </a:r>
              <a:r>
                <a:rPr lang="en-US" altLang="zh-CN" sz="1600" baseline="-25000" dirty="0">
                  <a:highlight>
                    <a:srgbClr val="FF00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altLang="zh-CN" sz="1600" dirty="0">
                  <a:highlight>
                    <a:srgbClr val="FF00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 uptake</a:t>
              </a:r>
              <a:endParaRPr lang="zh-CN" altLang="en-US" sz="1600" dirty="0">
                <a:highlight>
                  <a:srgbClr val="FF00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16CD309C-E9D8-BA87-053F-D75953C58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26480" y="5883338"/>
              <a:ext cx="2186582" cy="733225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85F8E459-D864-0846-0875-3BC6735807EC}"/>
              </a:ext>
            </a:extLst>
          </p:cNvPr>
          <p:cNvSpPr txBox="1"/>
          <p:nvPr/>
        </p:nvSpPr>
        <p:spPr>
          <a:xfrm>
            <a:off x="10061560" y="4577519"/>
            <a:ext cx="1634594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ts val="1400"/>
              </a:lnSpc>
            </a:pPr>
            <a:r>
              <a:rPr lang="en-US" altLang="zh-CN" dirty="0">
                <a:solidFill>
                  <a:srgbClr val="00B050"/>
                </a:solidFill>
              </a:rPr>
              <a:t>specific ammonia utilization rate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17" name="对话气泡: 圆角矩形 16">
            <a:extLst>
              <a:ext uri="{FF2B5EF4-FFF2-40B4-BE49-F238E27FC236}">
                <a16:creationId xmlns:a16="http://schemas.microsoft.com/office/drawing/2014/main" id="{48F75264-8FFF-1EE5-B5BE-AEA346E42406}"/>
              </a:ext>
            </a:extLst>
          </p:cNvPr>
          <p:cNvSpPr/>
          <p:nvPr/>
        </p:nvSpPr>
        <p:spPr>
          <a:xfrm>
            <a:off x="9979266" y="4508237"/>
            <a:ext cx="1514529" cy="503853"/>
          </a:xfrm>
          <a:prstGeom prst="wedgeRoundRectCallout">
            <a:avLst>
              <a:gd name="adj1" fmla="val -70678"/>
              <a:gd name="adj2" fmla="val -1557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对话气泡: 圆角矩形 17">
            <a:extLst>
              <a:ext uri="{FF2B5EF4-FFF2-40B4-BE49-F238E27FC236}">
                <a16:creationId xmlns:a16="http://schemas.microsoft.com/office/drawing/2014/main" id="{DB24BC19-2F8F-9497-8F35-422675C14F0D}"/>
              </a:ext>
            </a:extLst>
          </p:cNvPr>
          <p:cNvSpPr/>
          <p:nvPr/>
        </p:nvSpPr>
        <p:spPr>
          <a:xfrm>
            <a:off x="9997331" y="3499694"/>
            <a:ext cx="1964298" cy="341047"/>
          </a:xfrm>
          <a:prstGeom prst="wedgeRoundRectCallout">
            <a:avLst>
              <a:gd name="adj1" fmla="val -36035"/>
              <a:gd name="adj2" fmla="val 9042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0" name="Group 15">
            <a:extLst>
              <a:ext uri="{FF2B5EF4-FFF2-40B4-BE49-F238E27FC236}">
                <a16:creationId xmlns:a16="http://schemas.microsoft.com/office/drawing/2014/main" id="{994E54A4-AA70-30D4-97D4-F3ED0C5D5E6F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21" name="组合 2">
              <a:extLst>
                <a:ext uri="{FF2B5EF4-FFF2-40B4-BE49-F238E27FC236}">
                  <a16:creationId xmlns:a16="http://schemas.microsoft.com/office/drawing/2014/main" id="{4E5630FD-5945-E6F2-19C3-CD1A76F9788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A3933C54-76BB-5B65-8D2D-E65B340CC390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4" name="直线连接符 9">
                <a:extLst>
                  <a:ext uri="{FF2B5EF4-FFF2-40B4-BE49-F238E27FC236}">
                    <a16:creationId xmlns:a16="http://schemas.microsoft.com/office/drawing/2014/main" id="{E17D5DDE-F023-2D56-28D6-35707A626B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Picture 17">
              <a:extLst>
                <a:ext uri="{FF2B5EF4-FFF2-40B4-BE49-F238E27FC236}">
                  <a16:creationId xmlns:a16="http://schemas.microsoft.com/office/drawing/2014/main" id="{B0B18A8D-EFF1-3FE1-026D-066677A94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354915940"/>
      </p:ext>
    </p:extLst>
  </p:cSld>
  <p:clrMapOvr>
    <a:masterClrMapping/>
  </p:clrMapOvr>
  <p:transition advTm="1089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8" grpId="0"/>
      <p:bldP spid="16" grpId="0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AB2260D-E99C-548E-0CA2-2608B0BD50D1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4CAC4391-8289-13E3-3148-973805D8F3E2}"/>
              </a:ext>
            </a:extLst>
          </p:cNvPr>
          <p:cNvSpPr txBox="1"/>
          <p:nvPr/>
        </p:nvSpPr>
        <p:spPr>
          <a:xfrm>
            <a:off x="4727443" y="1099825"/>
            <a:ext cx="725704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Two methods to calculate the volume of </a:t>
            </a: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aerobic zone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 </a:t>
            </a:r>
            <a:b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calculate from ammonia utilization rate and N mass balance</a:t>
            </a:r>
          </a:p>
        </p:txBody>
      </p:sp>
      <p:sp>
        <p:nvSpPr>
          <p:cNvPr id="10" name="标注: 下箭头 9">
            <a:extLst>
              <a:ext uri="{FF2B5EF4-FFF2-40B4-BE49-F238E27FC236}">
                <a16:creationId xmlns:a16="http://schemas.microsoft.com/office/drawing/2014/main" id="{CC578551-AD43-DABD-D785-D004FF1F619B}"/>
              </a:ext>
            </a:extLst>
          </p:cNvPr>
          <p:cNvSpPr/>
          <p:nvPr/>
        </p:nvSpPr>
        <p:spPr>
          <a:xfrm>
            <a:off x="4646428" y="2223040"/>
            <a:ext cx="7412114" cy="308344"/>
          </a:xfrm>
          <a:prstGeom prst="downArrowCallout">
            <a:avLst>
              <a:gd name="adj1" fmla="val 88516"/>
              <a:gd name="adj2" fmla="val 98415"/>
              <a:gd name="adj3" fmla="val 45690"/>
              <a:gd name="adj4" fmla="val 101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D98E69B8-EF7D-A69B-151D-BBCBBF535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899" y="3931976"/>
            <a:ext cx="4200577" cy="1031411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28962C16-ADD5-45F8-056C-FEC9F0B13C93}"/>
              </a:ext>
            </a:extLst>
          </p:cNvPr>
          <p:cNvSpPr txBox="1"/>
          <p:nvPr/>
        </p:nvSpPr>
        <p:spPr>
          <a:xfrm>
            <a:off x="4912005" y="3874423"/>
            <a:ext cx="1205334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volume of aerobic zone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14D2378-92E1-CEBF-9731-12C7E8B13CC3}"/>
              </a:ext>
            </a:extLst>
          </p:cNvPr>
          <p:cNvSpPr txBox="1"/>
          <p:nvPr/>
        </p:nvSpPr>
        <p:spPr>
          <a:xfrm>
            <a:off x="6096586" y="3667829"/>
            <a:ext cx="9795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flow rate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F675DB2-E754-80CE-974D-580E2B473872}"/>
              </a:ext>
            </a:extLst>
          </p:cNvPr>
          <p:cNvSpPr txBox="1"/>
          <p:nvPr/>
        </p:nvSpPr>
        <p:spPr>
          <a:xfrm>
            <a:off x="6968378" y="3379675"/>
            <a:ext cx="255839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Kjeldahl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N in influent &amp; effluent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291887D-7CEE-1E3D-D414-B9D68D8673BF}"/>
              </a:ext>
            </a:extLst>
          </p:cNvPr>
          <p:cNvSpPr txBox="1"/>
          <p:nvPr/>
        </p:nvSpPr>
        <p:spPr>
          <a:xfrm>
            <a:off x="7405946" y="4937227"/>
            <a:ext cx="168325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MLSS concentration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BFD9ACB9-0633-7BE1-F4BF-251EE14BD11D}"/>
              </a:ext>
            </a:extLst>
          </p:cNvPr>
          <p:cNvCxnSpPr>
            <a:cxnSpLocks/>
          </p:cNvCxnSpPr>
          <p:nvPr/>
        </p:nvCxnSpPr>
        <p:spPr>
          <a:xfrm>
            <a:off x="6891104" y="3890043"/>
            <a:ext cx="355143" cy="172273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9ACBD2F1-2693-4ABA-AA4D-BD52788BD602}"/>
              </a:ext>
            </a:extLst>
          </p:cNvPr>
          <p:cNvCxnSpPr>
            <a:cxnSpLocks/>
          </p:cNvCxnSpPr>
          <p:nvPr/>
        </p:nvCxnSpPr>
        <p:spPr>
          <a:xfrm>
            <a:off x="5965809" y="4233496"/>
            <a:ext cx="292090" cy="13248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624FF09C-6D35-3976-BAD0-6A6330FC8F7D}"/>
              </a:ext>
            </a:extLst>
          </p:cNvPr>
          <p:cNvCxnSpPr>
            <a:cxnSpLocks/>
            <a:stCxn id="35" idx="2"/>
          </p:cNvCxnSpPr>
          <p:nvPr/>
        </p:nvCxnSpPr>
        <p:spPr>
          <a:xfrm flipH="1">
            <a:off x="7849939" y="3595119"/>
            <a:ext cx="397636" cy="336857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E2DA72BB-DF49-03D8-CFA6-1F4A6EB9C153}"/>
              </a:ext>
            </a:extLst>
          </p:cNvPr>
          <p:cNvCxnSpPr>
            <a:cxnSpLocks/>
            <a:stCxn id="35" idx="2"/>
          </p:cNvCxnSpPr>
          <p:nvPr/>
        </p:nvCxnSpPr>
        <p:spPr>
          <a:xfrm>
            <a:off x="8247575" y="3595119"/>
            <a:ext cx="355143" cy="336857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8954FD99-C6B6-6EE8-F00A-976DAB486F4E}"/>
              </a:ext>
            </a:extLst>
          </p:cNvPr>
          <p:cNvCxnSpPr>
            <a:cxnSpLocks/>
          </p:cNvCxnSpPr>
          <p:nvPr/>
        </p:nvCxnSpPr>
        <p:spPr>
          <a:xfrm flipV="1">
            <a:off x="8602718" y="4805916"/>
            <a:ext cx="179776" cy="13131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EDEC2F0D-FD7E-8270-9691-AB89CE042FF7}"/>
              </a:ext>
            </a:extLst>
          </p:cNvPr>
          <p:cNvSpPr txBox="1"/>
          <p:nvPr/>
        </p:nvSpPr>
        <p:spPr>
          <a:xfrm>
            <a:off x="10061560" y="4577519"/>
            <a:ext cx="1634594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specific ammonia utilization rate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B516208C-130A-27EA-BB5C-D816C9DDCC0F}"/>
              </a:ext>
            </a:extLst>
          </p:cNvPr>
          <p:cNvSpPr/>
          <p:nvPr/>
        </p:nvSpPr>
        <p:spPr>
          <a:xfrm>
            <a:off x="4727442" y="5250095"/>
            <a:ext cx="4384659" cy="1420131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45B7E5A-0E71-0C67-DF83-B954832E75BB}"/>
              </a:ext>
            </a:extLst>
          </p:cNvPr>
          <p:cNvSpPr txBox="1"/>
          <p:nvPr/>
        </p:nvSpPr>
        <p:spPr>
          <a:xfrm>
            <a:off x="4821652" y="5267574"/>
            <a:ext cx="40315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Specific ammonia utilization rate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=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maximum rate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*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Monod’s expression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D4E2A8F-56D7-8958-7226-63FB67DAC7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766" y="5804046"/>
            <a:ext cx="2862207" cy="815156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1F6B8DF-E9ED-9F6D-5ACE-1AE706710524}"/>
              </a:ext>
            </a:extLst>
          </p:cNvPr>
          <p:cNvSpPr/>
          <p:nvPr/>
        </p:nvSpPr>
        <p:spPr>
          <a:xfrm>
            <a:off x="4712032" y="2592327"/>
            <a:ext cx="7303977" cy="6796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ED966E0-0EA6-8228-ABFD-A62BC4A8AA13}"/>
              </a:ext>
            </a:extLst>
          </p:cNvPr>
          <p:cNvSpPr/>
          <p:nvPr/>
        </p:nvSpPr>
        <p:spPr>
          <a:xfrm>
            <a:off x="5137944" y="2627412"/>
            <a:ext cx="64521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Utilization rate = uptake from wastewater – discharge with sludge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DDB82A4-4CBF-AE4C-3AE3-0EB38552BF4C}"/>
              </a:ext>
            </a:extLst>
          </p:cNvPr>
          <p:cNvSpPr/>
          <p:nvPr/>
        </p:nvSpPr>
        <p:spPr>
          <a:xfrm>
            <a:off x="5378712" y="2916994"/>
            <a:ext cx="1583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OM1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X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OM1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*</a:t>
            </a:r>
            <a:r>
              <a:rPr kumimoji="0" lang="en-US" altLang="zh-CN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</a:t>
            </a:r>
            <a:r>
              <a:rPr kumimoji="0" lang="en-US" altLang="zh-CN" sz="1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79E1232-11E7-BCD9-3599-6D2FAD0996BC}"/>
              </a:ext>
            </a:extLst>
          </p:cNvPr>
          <p:cNvSpPr/>
          <p:nvPr/>
        </p:nvSpPr>
        <p:spPr>
          <a:xfrm>
            <a:off x="7292574" y="2916994"/>
            <a:ext cx="1489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Q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*</a:t>
            </a:r>
            <a:r>
              <a:rPr kumimoji="0" lang="el-G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Δ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1199B09-AFAF-0555-CBDC-2343674FC87F}"/>
              </a:ext>
            </a:extLst>
          </p:cNvPr>
          <p:cNvSpPr/>
          <p:nvPr/>
        </p:nvSpPr>
        <p:spPr>
          <a:xfrm>
            <a:off x="9568172" y="2916994"/>
            <a:ext cx="1489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(0.124*</a:t>
            </a:r>
            <a:r>
              <a:rPr kumimoji="0" lang="el-G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Δ</a:t>
            </a:r>
            <a:r>
              <a:rPr kumimoji="0" lang="en-US" altLang="zh-CN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X</a:t>
            </a:r>
            <a:r>
              <a:rPr kumimoji="0" lang="en-US" altLang="zh-CN" sz="1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8" name="对话气泡: 圆角矩形 27">
            <a:extLst>
              <a:ext uri="{FF2B5EF4-FFF2-40B4-BE49-F238E27FC236}">
                <a16:creationId xmlns:a16="http://schemas.microsoft.com/office/drawing/2014/main" id="{45D4C693-C5FA-6B5C-BE4A-BE07E3A009B9}"/>
              </a:ext>
            </a:extLst>
          </p:cNvPr>
          <p:cNvSpPr/>
          <p:nvPr/>
        </p:nvSpPr>
        <p:spPr>
          <a:xfrm>
            <a:off x="9979266" y="4508237"/>
            <a:ext cx="1514529" cy="503853"/>
          </a:xfrm>
          <a:prstGeom prst="wedgeRoundRectCallout">
            <a:avLst>
              <a:gd name="adj1" fmla="val -70678"/>
              <a:gd name="adj2" fmla="val -1557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704D8AF-8DE2-106A-5D76-ED51782CFA3E}"/>
              </a:ext>
            </a:extLst>
          </p:cNvPr>
          <p:cNvSpPr txBox="1"/>
          <p:nvPr/>
        </p:nvSpPr>
        <p:spPr>
          <a:xfrm>
            <a:off x="10053695" y="3585499"/>
            <a:ext cx="1984057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400"/>
              </a:lnSpc>
              <a:defRPr sz="1400" b="0" i="0" u="none" strike="noStrike" baseline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biomass discharge rate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" name="对话气泡: 圆角矩形 30">
            <a:extLst>
              <a:ext uri="{FF2B5EF4-FFF2-40B4-BE49-F238E27FC236}">
                <a16:creationId xmlns:a16="http://schemas.microsoft.com/office/drawing/2014/main" id="{00081FD2-D911-6840-916F-2EEDF95D4407}"/>
              </a:ext>
            </a:extLst>
          </p:cNvPr>
          <p:cNvSpPr/>
          <p:nvPr/>
        </p:nvSpPr>
        <p:spPr>
          <a:xfrm>
            <a:off x="9997331" y="3499694"/>
            <a:ext cx="1964298" cy="341047"/>
          </a:xfrm>
          <a:prstGeom prst="wedgeRoundRectCallout">
            <a:avLst>
              <a:gd name="adj1" fmla="val -36035"/>
              <a:gd name="adj2" fmla="val 9042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F9B3E7C9-F8AF-87D7-1C28-17EA07B2B719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BA2306CE-D9AA-0D05-4293-575C31BC05FB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E69379A5-8B43-90CB-B558-E83020F4459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EB5CBD1E-B7F1-2991-0957-F044797CAE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6D26F104-2219-F4DD-4086-A99AFBB53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83470757"/>
      </p:ext>
    </p:extLst>
  </p:cSld>
  <p:clrMapOvr>
    <a:masterClrMapping/>
  </p:clrMapOvr>
  <p:transition advTm="199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CA460A-C145-7CF3-637B-45E6EB9C9BF4}"/>
              </a:ext>
            </a:extLst>
          </p:cNvPr>
          <p:cNvSpPr txBox="1"/>
          <p:nvPr/>
        </p:nvSpPr>
        <p:spPr>
          <a:xfrm>
            <a:off x="4727443" y="3397101"/>
            <a:ext cx="7257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Two methods to calculate the volume of </a:t>
            </a: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aerobic zone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3E9EF43-1AD3-F310-3877-8D70290332BA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112F671D-66F4-0973-C7C7-BCA01C30EE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4" r="2628"/>
          <a:stretch/>
        </p:blipFill>
        <p:spPr>
          <a:xfrm>
            <a:off x="4646428" y="1182836"/>
            <a:ext cx="7412115" cy="2189341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CDF4FB72-0D43-BB7D-EEAD-386EB290D3D6}"/>
              </a:ext>
            </a:extLst>
          </p:cNvPr>
          <p:cNvSpPr/>
          <p:nvPr/>
        </p:nvSpPr>
        <p:spPr>
          <a:xfrm>
            <a:off x="8352485" y="1603703"/>
            <a:ext cx="2999456" cy="925551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8742DE0-BB20-DF79-31BC-932C32BAF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949" y="4280610"/>
            <a:ext cx="2540927" cy="73334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3558BA7-3F89-EF3A-F351-2CA4646CC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4207" y="5747304"/>
            <a:ext cx="3144413" cy="77208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F6B888DD-2AB9-06E2-7A59-924642713679}"/>
              </a:ext>
            </a:extLst>
          </p:cNvPr>
          <p:cNvSpPr txBox="1"/>
          <p:nvPr/>
        </p:nvSpPr>
        <p:spPr>
          <a:xfrm>
            <a:off x="4727443" y="3796386"/>
            <a:ext cx="66244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from nitrifying bacteria growth rate and SRT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9DCA0DC-B9C2-4096-3063-C39ADEEF21E5}"/>
              </a:ext>
            </a:extLst>
          </p:cNvPr>
          <p:cNvSpPr txBox="1"/>
          <p:nvPr/>
        </p:nvSpPr>
        <p:spPr>
          <a:xfrm>
            <a:off x="4724378" y="5013957"/>
            <a:ext cx="450820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from ammonia utilization rate and N mass balance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ACBF5E-F9E0-3CB6-3EC3-9595866C1019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B8CAC1-DE14-CB71-358A-6507DE5E506F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74C7DE0-BE98-AC0C-50D7-81FA66D3F964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72BC14B-5428-F63D-6764-B99D7DB04B97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8" name="Group 15">
            <a:extLst>
              <a:ext uri="{FF2B5EF4-FFF2-40B4-BE49-F238E27FC236}">
                <a16:creationId xmlns:a16="http://schemas.microsoft.com/office/drawing/2014/main" id="{8C5E18B5-5E5C-64D2-F1B5-696C83DF19E7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9" name="组合 2">
              <a:extLst>
                <a:ext uri="{FF2B5EF4-FFF2-40B4-BE49-F238E27FC236}">
                  <a16:creationId xmlns:a16="http://schemas.microsoft.com/office/drawing/2014/main" id="{0D2636A9-4F62-F0D9-4042-1FFBC9B3908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23DAF36A-55C7-0F5E-B3AE-4A1C42346A8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24" name="直线连接符 9">
                <a:extLst>
                  <a:ext uri="{FF2B5EF4-FFF2-40B4-BE49-F238E27FC236}">
                    <a16:creationId xmlns:a16="http://schemas.microsoft.com/office/drawing/2014/main" id="{1C833BC3-0534-A1BD-076D-C32E21737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Picture 17">
              <a:extLst>
                <a:ext uri="{FF2B5EF4-FFF2-40B4-BE49-F238E27FC236}">
                  <a16:creationId xmlns:a16="http://schemas.microsoft.com/office/drawing/2014/main" id="{81CC1D13-2929-FBC1-BA27-DA26162C9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36280428"/>
      </p:ext>
    </p:extLst>
  </p:cSld>
  <p:clrMapOvr>
    <a:masterClrMapping/>
  </p:clrMapOvr>
  <p:transition advTm="33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2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mph" presetSubtype="0" repeatCount="2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CC3E77B-D045-FF31-23C5-99E25125825A}"/>
              </a:ext>
            </a:extLst>
          </p:cNvPr>
          <p:cNvSpPr txBox="1"/>
          <p:nvPr/>
        </p:nvSpPr>
        <p:spPr>
          <a:xfrm>
            <a:off x="5541607" y="3306160"/>
            <a:ext cx="5601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Volume of 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anoxic zone (A</a:t>
            </a:r>
            <a:r>
              <a:rPr kumimoji="0" lang="en-US" altLang="zh-CN" sz="1800" b="1" i="0" u="sng" strike="noStrike" kern="1200" cap="none" spc="0" normalizeH="0" baseline="-2500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calculated from denitrification rate and N mass balance:</a:t>
            </a: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1" kern="1200" baseline="-2500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4" name="图片 3">
            <a:extLst>
              <a:ext uri="{FF2B5EF4-FFF2-40B4-BE49-F238E27FC236}">
                <a16:creationId xmlns:a16="http://schemas.microsoft.com/office/drawing/2014/main" id="{E7E41564-2358-4C39-C4DF-11D8ED21C7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4" r="2628"/>
          <a:stretch/>
        </p:blipFill>
        <p:spPr>
          <a:xfrm>
            <a:off x="4646428" y="1182836"/>
            <a:ext cx="7412115" cy="2189341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CE43EE97-F832-047F-23FE-7BD8FC4EA971}"/>
              </a:ext>
            </a:extLst>
          </p:cNvPr>
          <p:cNvSpPr/>
          <p:nvPr/>
        </p:nvSpPr>
        <p:spPr>
          <a:xfrm>
            <a:off x="6879265" y="1603703"/>
            <a:ext cx="1350335" cy="925551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8D0EEB9-F3D1-8278-E0EC-3776079450E4}"/>
              </a:ext>
            </a:extLst>
          </p:cNvPr>
          <p:cNvSpPr/>
          <p:nvPr/>
        </p:nvSpPr>
        <p:spPr>
          <a:xfrm>
            <a:off x="4712032" y="3951398"/>
            <a:ext cx="7303977" cy="6796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9934490-8240-6B38-A9B2-2A2D6634910A}"/>
              </a:ext>
            </a:extLst>
          </p:cNvPr>
          <p:cNvSpPr/>
          <p:nvPr/>
        </p:nvSpPr>
        <p:spPr>
          <a:xfrm>
            <a:off x="5137944" y="3984087"/>
            <a:ext cx="64521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Denitrification rate = uptake from wastewater – discharge with sludge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1147AD2-6276-CA2D-3CD6-E737EECB4A19}"/>
              </a:ext>
            </a:extLst>
          </p:cNvPr>
          <p:cNvSpPr/>
          <p:nvPr/>
        </p:nvSpPr>
        <p:spPr>
          <a:xfrm>
            <a:off x="5463776" y="4276065"/>
            <a:ext cx="1583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A2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X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A2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*</a:t>
            </a:r>
            <a:r>
              <a:rPr kumimoji="0" lang="en-US" altLang="zh-CN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K</a:t>
            </a:r>
            <a:r>
              <a:rPr kumimoji="0" lang="en-US" altLang="zh-CN" sz="1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BFA18B3-652A-58BF-EE73-F76B0F7F5354}"/>
              </a:ext>
            </a:extLst>
          </p:cNvPr>
          <p:cNvSpPr/>
          <p:nvPr/>
        </p:nvSpPr>
        <p:spPr>
          <a:xfrm>
            <a:off x="7377638" y="4276065"/>
            <a:ext cx="1489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Q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*</a:t>
            </a:r>
            <a:r>
              <a:rPr kumimoji="0" lang="el-G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Δ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391D4CA-058E-E744-29AD-D57672E56286}"/>
              </a:ext>
            </a:extLst>
          </p:cNvPr>
          <p:cNvSpPr/>
          <p:nvPr/>
        </p:nvSpPr>
        <p:spPr>
          <a:xfrm>
            <a:off x="9653236" y="4276065"/>
            <a:ext cx="1489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(0.124*</a:t>
            </a:r>
            <a:r>
              <a:rPr kumimoji="0" lang="el-GR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Δ</a:t>
            </a:r>
            <a:r>
              <a:rPr kumimoji="0" lang="en-US" altLang="zh-CN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X</a:t>
            </a:r>
            <a:r>
              <a:rPr kumimoji="0" lang="en-US" altLang="zh-CN" sz="16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89A0F4AE-4FC8-80E9-F03D-3CB0A76ADB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4137" y="5149794"/>
            <a:ext cx="3870256" cy="95483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3521459-A2AC-B2C8-BEFE-8443D0A2AC45}"/>
              </a:ext>
            </a:extLst>
          </p:cNvPr>
          <p:cNvGrpSpPr/>
          <p:nvPr/>
        </p:nvGrpSpPr>
        <p:grpSpPr>
          <a:xfrm>
            <a:off x="5463776" y="4718906"/>
            <a:ext cx="2558394" cy="438683"/>
            <a:chOff x="5463776" y="4718906"/>
            <a:chExt cx="2558394" cy="43868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83207A6-C8E5-39C9-F5CE-39DAE676BD7E}"/>
                </a:ext>
              </a:extLst>
            </p:cNvPr>
            <p:cNvSpPr txBox="1"/>
            <p:nvPr/>
          </p:nvSpPr>
          <p:spPr>
            <a:xfrm>
              <a:off x="5463776" y="4718906"/>
              <a:ext cx="255839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TN in influent &amp; effluent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1" name="直接箭头连接符 30">
              <a:extLst>
                <a:ext uri="{FF2B5EF4-FFF2-40B4-BE49-F238E27FC236}">
                  <a16:creationId xmlns:a16="http://schemas.microsoft.com/office/drawing/2014/main" id="{9E16DD20-8F01-9D34-B6E6-9A14BABDF49D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 flipH="1">
              <a:off x="6390167" y="4934350"/>
              <a:ext cx="352806" cy="223239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3D40CD46-D16F-E680-FC1A-6D6C89ABE156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>
              <a:off x="6742973" y="4934350"/>
              <a:ext cx="304240" cy="223239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B346BD7D-4D2C-487C-51EC-B58C2128FC49}"/>
              </a:ext>
            </a:extLst>
          </p:cNvPr>
          <p:cNvSpPr txBox="1"/>
          <p:nvPr/>
        </p:nvSpPr>
        <p:spPr>
          <a:xfrm>
            <a:off x="8342381" y="4830063"/>
            <a:ext cx="1984057" cy="2228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biomass discharge rate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7D9B3DBC-9749-B45D-D22D-2DD00805F933}"/>
              </a:ext>
            </a:extLst>
          </p:cNvPr>
          <p:cNvCxnSpPr>
            <a:cxnSpLocks/>
          </p:cNvCxnSpPr>
          <p:nvPr/>
        </p:nvCxnSpPr>
        <p:spPr>
          <a:xfrm flipH="1">
            <a:off x="8648998" y="5031711"/>
            <a:ext cx="326419" cy="220268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CC71B267-4A87-1B1D-37CA-A2174EF22D9C}"/>
              </a:ext>
            </a:extLst>
          </p:cNvPr>
          <p:cNvGrpSpPr/>
          <p:nvPr/>
        </p:nvGrpSpPr>
        <p:grpSpPr>
          <a:xfrm>
            <a:off x="4646428" y="6013509"/>
            <a:ext cx="1765241" cy="450190"/>
            <a:chOff x="4646428" y="6013509"/>
            <a:chExt cx="1765241" cy="45019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CB78518-A86C-C4B6-9E4C-6FF9128E9FC1}"/>
                </a:ext>
              </a:extLst>
            </p:cNvPr>
            <p:cNvSpPr txBox="1"/>
            <p:nvPr/>
          </p:nvSpPr>
          <p:spPr>
            <a:xfrm>
              <a:off x="4646428" y="6104626"/>
              <a:ext cx="1133905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MLSS concentration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id="{C14E62A5-3EFF-C5C5-C940-E9731D6EF4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13644" y="6013509"/>
              <a:ext cx="598025" cy="178862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3E42941-249C-A836-751D-785946E633ED}"/>
              </a:ext>
            </a:extLst>
          </p:cNvPr>
          <p:cNvSpPr txBox="1"/>
          <p:nvPr/>
        </p:nvSpPr>
        <p:spPr>
          <a:xfrm>
            <a:off x="4492332" y="4822116"/>
            <a:ext cx="1205334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volume of anoxic zone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B6A91800-3696-2F55-BBE6-E15B059B1C8E}"/>
              </a:ext>
            </a:extLst>
          </p:cNvPr>
          <p:cNvCxnSpPr>
            <a:cxnSpLocks/>
          </p:cNvCxnSpPr>
          <p:nvPr/>
        </p:nvCxnSpPr>
        <p:spPr>
          <a:xfrm>
            <a:off x="4959330" y="5181189"/>
            <a:ext cx="126744" cy="166954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EB269076-AFA5-D1C6-9BFA-F06A2BD4515B}"/>
              </a:ext>
            </a:extLst>
          </p:cNvPr>
          <p:cNvGrpSpPr/>
          <p:nvPr/>
        </p:nvGrpSpPr>
        <p:grpSpPr>
          <a:xfrm>
            <a:off x="5911442" y="6241312"/>
            <a:ext cx="2179936" cy="404037"/>
            <a:chOff x="5911442" y="6241312"/>
            <a:chExt cx="2179936" cy="40403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B1C60EB-F274-C2D1-0A00-A25FFABA8BEF}"/>
                </a:ext>
              </a:extLst>
            </p:cNvPr>
            <p:cNvSpPr txBox="1"/>
            <p:nvPr/>
          </p:nvSpPr>
          <p:spPr>
            <a:xfrm>
              <a:off x="5911442" y="6263093"/>
              <a:ext cx="2161527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specific denitrification rate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0.03-0.06 kg</a:t>
              </a:r>
              <a:r>
                <a:rPr kumimoji="0" lang="pt-BR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NO</a:t>
              </a:r>
              <a:r>
                <a:rPr kumimoji="0" lang="pt-BR" altLang="zh-CN" sz="11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</a:t>
              </a:r>
              <a:r>
                <a:rPr kumimoji="0" lang="pt-BR" altLang="zh-CN" sz="11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-</a:t>
              </a:r>
              <a:r>
                <a:rPr kumimoji="0" lang="pt-BR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-N/(kgMLSS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·</a:t>
              </a:r>
              <a:r>
                <a:rPr kumimoji="0" lang="pt-BR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d)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2" name="对话气泡: 圆角矩形 51">
              <a:extLst>
                <a:ext uri="{FF2B5EF4-FFF2-40B4-BE49-F238E27FC236}">
                  <a16:creationId xmlns:a16="http://schemas.microsoft.com/office/drawing/2014/main" id="{D928077E-B64D-3BB4-6EAF-DDC5ED7DC6D8}"/>
                </a:ext>
              </a:extLst>
            </p:cNvPr>
            <p:cNvSpPr/>
            <p:nvPr/>
          </p:nvSpPr>
          <p:spPr>
            <a:xfrm>
              <a:off x="5918556" y="6241312"/>
              <a:ext cx="2172822" cy="404037"/>
            </a:xfrm>
            <a:prstGeom prst="wedgeRoundRectCallout">
              <a:avLst>
                <a:gd name="adj1" fmla="val 5029"/>
                <a:gd name="adj2" fmla="val -92451"/>
                <a:gd name="adj3" fmla="val 16667"/>
              </a:avLst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4E886A8F-B988-AE45-597F-69A1D12DAECC}"/>
              </a:ext>
            </a:extLst>
          </p:cNvPr>
          <p:cNvSpPr txBox="1"/>
          <p:nvPr/>
        </p:nvSpPr>
        <p:spPr>
          <a:xfrm>
            <a:off x="7980650" y="6090816"/>
            <a:ext cx="113390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temperature correction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54" name="直接箭头连接符 53">
            <a:extLst>
              <a:ext uri="{FF2B5EF4-FFF2-40B4-BE49-F238E27FC236}">
                <a16:creationId xmlns:a16="http://schemas.microsoft.com/office/drawing/2014/main" id="{51970133-4727-914F-408F-98EC6EF8139E}"/>
              </a:ext>
            </a:extLst>
          </p:cNvPr>
          <p:cNvCxnSpPr>
            <a:cxnSpLocks/>
            <a:stCxn id="53" idx="0"/>
          </p:cNvCxnSpPr>
          <p:nvPr/>
        </p:nvCxnSpPr>
        <p:spPr>
          <a:xfrm flipH="1" flipV="1">
            <a:off x="8342381" y="5873295"/>
            <a:ext cx="205222" cy="217521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A0C3EE81-9566-169B-BD91-1FF68A517E00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9F3EE8D-C8DC-C44E-6094-0DED5E1CC48D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B9BCFC7-30B1-A669-5229-98346F26D309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8E8F3BD-447A-664E-BABA-1DE5C84FB39C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FF7A64E8-B2B5-D9A8-2C2E-2788AE23876F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A5372D7E-6BB5-DD51-96C0-5FDBFE4BD822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E0B982E1-81F1-505E-85A0-80CEC2EDB24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EEE27938-93BF-054A-ECDF-BBB4A11BA4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5F1FC738-6386-BF5D-531F-04AA7A2DA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631533221"/>
      </p:ext>
    </p:extLst>
  </p:cSld>
  <p:clrMapOvr>
    <a:masterClrMapping/>
  </p:clrMapOvr>
  <p:transition advTm="598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5F6F0D-61C3-12B9-1F77-CA18EBDF2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653" y="4243575"/>
            <a:ext cx="1567569" cy="89827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CC3E77B-D045-FF31-23C5-99E25125825A}"/>
              </a:ext>
            </a:extLst>
          </p:cNvPr>
          <p:cNvSpPr txBox="1"/>
          <p:nvPr/>
        </p:nvSpPr>
        <p:spPr>
          <a:xfrm>
            <a:off x="4646428" y="3391224"/>
            <a:ext cx="733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Volume of 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anaerobic zone (A</a:t>
            </a:r>
            <a:r>
              <a:rPr kumimoji="0" lang="en-US" altLang="zh-CN" sz="1800" b="1" i="0" u="sng" strike="noStrike" kern="1200" cap="none" spc="0" normalizeH="0" baseline="-2500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empirically calculated from HRT:</a:t>
            </a: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1" kern="1200" baseline="-2500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1" kern="1200" baseline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4" name="图片 3">
            <a:extLst>
              <a:ext uri="{FF2B5EF4-FFF2-40B4-BE49-F238E27FC236}">
                <a16:creationId xmlns:a16="http://schemas.microsoft.com/office/drawing/2014/main" id="{E7E41564-2358-4C39-C4DF-11D8ED21C7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14" r="2628"/>
          <a:stretch/>
        </p:blipFill>
        <p:spPr>
          <a:xfrm>
            <a:off x="4646428" y="1182836"/>
            <a:ext cx="7412115" cy="2189341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CE43EE97-F832-047F-23FE-7BD8FC4EA971}"/>
              </a:ext>
            </a:extLst>
          </p:cNvPr>
          <p:cNvSpPr/>
          <p:nvPr/>
        </p:nvSpPr>
        <p:spPr>
          <a:xfrm>
            <a:off x="5336735" y="1603703"/>
            <a:ext cx="1350335" cy="925551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CB78518-A86C-C4B6-9E4C-6FF9128E9FC1}"/>
              </a:ext>
            </a:extLst>
          </p:cNvPr>
          <p:cNvSpPr txBox="1"/>
          <p:nvPr/>
        </p:nvSpPr>
        <p:spPr>
          <a:xfrm>
            <a:off x="6993121" y="3926143"/>
            <a:ext cx="1133905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flow rate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C14E62A5-3EFF-C5C5-C940-E9731D6EF4F1}"/>
              </a:ext>
            </a:extLst>
          </p:cNvPr>
          <p:cNvCxnSpPr>
            <a:cxnSpLocks/>
          </p:cNvCxnSpPr>
          <p:nvPr/>
        </p:nvCxnSpPr>
        <p:spPr>
          <a:xfrm>
            <a:off x="7919486" y="4130857"/>
            <a:ext cx="299014" cy="176515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DB1C60EB-F274-C2D1-0A00-A25FFABA8BEF}"/>
              </a:ext>
            </a:extLst>
          </p:cNvPr>
          <p:cNvSpPr txBox="1"/>
          <p:nvPr/>
        </p:nvSpPr>
        <p:spPr>
          <a:xfrm>
            <a:off x="9377660" y="4080777"/>
            <a:ext cx="260523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hydraulic retention time (HRT) of anaerobic zone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3E42941-249C-A836-751D-785946E633ED}"/>
              </a:ext>
            </a:extLst>
          </p:cNvPr>
          <p:cNvSpPr txBox="1"/>
          <p:nvPr/>
        </p:nvSpPr>
        <p:spPr>
          <a:xfrm>
            <a:off x="5965082" y="4038792"/>
            <a:ext cx="1338318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volume of anaerobic zone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B6A91800-3696-2F55-BBE6-E15B059B1C8E}"/>
              </a:ext>
            </a:extLst>
          </p:cNvPr>
          <p:cNvCxnSpPr>
            <a:cxnSpLocks/>
          </p:cNvCxnSpPr>
          <p:nvPr/>
        </p:nvCxnSpPr>
        <p:spPr>
          <a:xfrm>
            <a:off x="6718969" y="4395388"/>
            <a:ext cx="584431" cy="233966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对话气泡: 圆角矩形 51">
            <a:extLst>
              <a:ext uri="{FF2B5EF4-FFF2-40B4-BE49-F238E27FC236}">
                <a16:creationId xmlns:a16="http://schemas.microsoft.com/office/drawing/2014/main" id="{D928077E-B64D-3BB4-6EAF-DDC5ED7DC6D8}"/>
              </a:ext>
            </a:extLst>
          </p:cNvPr>
          <p:cNvSpPr/>
          <p:nvPr/>
        </p:nvSpPr>
        <p:spPr>
          <a:xfrm>
            <a:off x="9271591" y="4016465"/>
            <a:ext cx="2541181" cy="672493"/>
          </a:xfrm>
          <a:prstGeom prst="wedgeRoundRectCallout">
            <a:avLst>
              <a:gd name="adj1" fmla="val -69047"/>
              <a:gd name="adj2" fmla="val -24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02F142-926B-D20D-6F85-7071C9DCE5A5}"/>
              </a:ext>
            </a:extLst>
          </p:cNvPr>
          <p:cNvSpPr txBox="1"/>
          <p:nvPr/>
        </p:nvSpPr>
        <p:spPr>
          <a:xfrm>
            <a:off x="9670313" y="4688958"/>
            <a:ext cx="1828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(normally 1-2 h)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3E74861-859F-6029-98F4-62D1F4FE9E61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AD6D689-FFAD-B91F-8B3F-61EBA7299B11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6267AB1-079B-9EF7-1C31-73AD5E4D555A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AD19C6E-3764-15CD-2106-55D7340F083E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88CE9D43-E1DA-FC38-FC8C-B0CEADDF771F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id="{130D0D54-3166-9DA7-3D46-36A90A61C8A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B8EE596C-CCFA-89AD-7184-6DD23CA8113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3D7A3907-E2B6-26C4-68E6-5705B8BF0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5F7C0047-09A3-7601-F654-343E28F9C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176539682"/>
      </p:ext>
    </p:extLst>
  </p:cSld>
  <p:clrMapOvr>
    <a:masterClrMapping/>
  </p:clrMapOvr>
  <p:transition advTm="271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2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对话气泡: 圆角矩形 55">
            <a:extLst>
              <a:ext uri="{FF2B5EF4-FFF2-40B4-BE49-F238E27FC236}">
                <a16:creationId xmlns:a16="http://schemas.microsoft.com/office/drawing/2014/main" id="{9428701B-1B54-8737-5769-730B2FF16ABC}"/>
              </a:ext>
            </a:extLst>
          </p:cNvPr>
          <p:cNvSpPr/>
          <p:nvPr/>
        </p:nvSpPr>
        <p:spPr>
          <a:xfrm>
            <a:off x="4697818" y="3225317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83F30A4E-67FC-CE8F-1F63-A19FEE049E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9" r="2684"/>
          <a:stretch/>
        </p:blipFill>
        <p:spPr>
          <a:xfrm>
            <a:off x="4646428" y="1185235"/>
            <a:ext cx="7412115" cy="105822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133CCB-70D1-7006-3E6D-89004CB926C2}"/>
              </a:ext>
            </a:extLst>
          </p:cNvPr>
          <p:cNvGrpSpPr/>
          <p:nvPr/>
        </p:nvGrpSpPr>
        <p:grpSpPr>
          <a:xfrm>
            <a:off x="5216893" y="2060662"/>
            <a:ext cx="2714324" cy="798897"/>
            <a:chOff x="5216893" y="3484345"/>
            <a:chExt cx="2714324" cy="798897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9B1BC4D-3A1A-293B-F537-2112307F12BE}"/>
                </a:ext>
              </a:extLst>
            </p:cNvPr>
            <p:cNvCxnSpPr>
              <a:cxnSpLocks/>
            </p:cNvCxnSpPr>
            <p:nvPr/>
          </p:nvCxnSpPr>
          <p:spPr>
            <a:xfrm>
              <a:off x="7931217" y="3667225"/>
              <a:ext cx="0" cy="61601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FC1C364-825E-8011-56E1-260DCA04CFD1}"/>
                </a:ext>
              </a:extLst>
            </p:cNvPr>
            <p:cNvCxnSpPr/>
            <p:nvPr/>
          </p:nvCxnSpPr>
          <p:spPr>
            <a:xfrm flipH="1">
              <a:off x="5226518" y="4283242"/>
              <a:ext cx="2704699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697376E4-DCFC-A540-3101-BDC620A900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6893" y="3484345"/>
              <a:ext cx="0" cy="798897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1A2DAB-8BD4-803D-C7FF-FBB7D414F570}"/>
              </a:ext>
            </a:extLst>
          </p:cNvPr>
          <p:cNvGrpSpPr/>
          <p:nvPr/>
        </p:nvGrpSpPr>
        <p:grpSpPr>
          <a:xfrm>
            <a:off x="6728059" y="2070287"/>
            <a:ext cx="2772076" cy="978878"/>
            <a:chOff x="5216893" y="3484345"/>
            <a:chExt cx="2772076" cy="97887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286914C-E40E-87CB-1272-3668A8B4478B}"/>
                </a:ext>
              </a:extLst>
            </p:cNvPr>
            <p:cNvCxnSpPr>
              <a:cxnSpLocks/>
            </p:cNvCxnSpPr>
            <p:nvPr/>
          </p:nvCxnSpPr>
          <p:spPr>
            <a:xfrm>
              <a:off x="7988968" y="3635450"/>
              <a:ext cx="0" cy="82104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3DD9BC8-AF0D-7A86-5665-33E1C6856E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26518" y="4456496"/>
              <a:ext cx="2762451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D2780B19-B014-C96A-C5CD-C8E7DCC9EB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6893" y="3484345"/>
              <a:ext cx="0" cy="978878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D554F03-81DF-D62D-7A92-075174648A88}"/>
              </a:ext>
            </a:extLst>
          </p:cNvPr>
          <p:cNvCxnSpPr>
            <a:cxnSpLocks/>
          </p:cNvCxnSpPr>
          <p:nvPr/>
        </p:nvCxnSpPr>
        <p:spPr>
          <a:xfrm>
            <a:off x="11071570" y="2243542"/>
            <a:ext cx="0" cy="817378"/>
          </a:xfrm>
          <a:prstGeom prst="line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89F08063-27CE-33ED-EFAF-F3A40482F15E}"/>
              </a:ext>
            </a:extLst>
          </p:cNvPr>
          <p:cNvCxnSpPr>
            <a:cxnSpLocks/>
          </p:cNvCxnSpPr>
          <p:nvPr/>
        </p:nvCxnSpPr>
        <p:spPr>
          <a:xfrm flipH="1">
            <a:off x="8260996" y="2859559"/>
            <a:ext cx="281057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id="{6AAFF021-D08F-2AC5-420C-0EDBD3A53621}"/>
              </a:ext>
            </a:extLst>
          </p:cNvPr>
          <p:cNvCxnSpPr>
            <a:cxnSpLocks/>
          </p:cNvCxnSpPr>
          <p:nvPr/>
        </p:nvCxnSpPr>
        <p:spPr>
          <a:xfrm flipV="1">
            <a:off x="8251371" y="2060662"/>
            <a:ext cx="0" cy="798897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D27FB4FD-C905-BBE6-F26D-0F1771B6AA40}"/>
              </a:ext>
            </a:extLst>
          </p:cNvPr>
          <p:cNvSpPr txBox="1"/>
          <p:nvPr/>
        </p:nvSpPr>
        <p:spPr>
          <a:xfrm>
            <a:off x="4697818" y="3225317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#1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A2→A1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1-2)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对话气泡: 圆角矩形 56">
            <a:extLst>
              <a:ext uri="{FF2B5EF4-FFF2-40B4-BE49-F238E27FC236}">
                <a16:creationId xmlns:a16="http://schemas.microsoft.com/office/drawing/2014/main" id="{D71067BD-3209-BAD3-56C8-290ECF0BB7DE}"/>
              </a:ext>
            </a:extLst>
          </p:cNvPr>
          <p:cNvSpPr/>
          <p:nvPr/>
        </p:nvSpPr>
        <p:spPr>
          <a:xfrm>
            <a:off x="7047322" y="3443677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C3448DC-0766-BF80-CDCF-2E444E98145D}"/>
              </a:ext>
            </a:extLst>
          </p:cNvPr>
          <p:cNvSpPr txBox="1"/>
          <p:nvPr/>
        </p:nvSpPr>
        <p:spPr>
          <a:xfrm>
            <a:off x="7047322" y="3443677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#2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O→A2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3-5)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4329AD8-B18B-C0C4-CA43-05EF9844399E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99BF3E9-3D8D-7121-3A63-0B43895A614A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1C9E6C2-C1E6-3D8A-52F0-8B16F1208235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5187732-0A67-A585-D935-DA34B53EFC7B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3" name="对话气泡: 圆角矩形 62">
            <a:extLst>
              <a:ext uri="{FF2B5EF4-FFF2-40B4-BE49-F238E27FC236}">
                <a16:creationId xmlns:a16="http://schemas.microsoft.com/office/drawing/2014/main" id="{DD8FA9B0-712D-8C9E-25B3-72BEFD4172B4}"/>
              </a:ext>
            </a:extLst>
          </p:cNvPr>
          <p:cNvSpPr/>
          <p:nvPr/>
        </p:nvSpPr>
        <p:spPr>
          <a:xfrm>
            <a:off x="9396829" y="3240101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D912EFD-16D7-36A6-A57A-19308A88ED98}"/>
              </a:ext>
            </a:extLst>
          </p:cNvPr>
          <p:cNvSpPr txBox="1"/>
          <p:nvPr/>
        </p:nvSpPr>
        <p:spPr>
          <a:xfrm>
            <a:off x="9396829" y="3240101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#3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M→O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4-6)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C4EEA8C-DF38-CBEE-CD1A-98FDCD9EB3B9}"/>
              </a:ext>
            </a:extLst>
          </p:cNvPr>
          <p:cNvSpPr txBox="1"/>
          <p:nvPr/>
        </p:nvSpPr>
        <p:spPr>
          <a:xfrm>
            <a:off x="11069051" y="2930115"/>
            <a:ext cx="10951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Excess sludge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0" name="Group 15">
            <a:extLst>
              <a:ext uri="{FF2B5EF4-FFF2-40B4-BE49-F238E27FC236}">
                <a16:creationId xmlns:a16="http://schemas.microsoft.com/office/drawing/2014/main" id="{0E22FDE6-5F9D-284B-7701-41448DF8F67D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553618DB-5404-3951-092B-102F344F735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8" name="TextBox 15">
                <a:extLst>
                  <a:ext uri="{FF2B5EF4-FFF2-40B4-BE49-F238E27FC236}">
                    <a16:creationId xmlns:a16="http://schemas.microsoft.com/office/drawing/2014/main" id="{65BFDD5C-3BF4-65D4-8E1A-CE0A39175B2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9" name="直线连接符 9">
                <a:extLst>
                  <a:ext uri="{FF2B5EF4-FFF2-40B4-BE49-F238E27FC236}">
                    <a16:creationId xmlns:a16="http://schemas.microsoft.com/office/drawing/2014/main" id="{A8F1606B-7A42-520C-A645-C49B5DBC05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Picture 17">
              <a:extLst>
                <a:ext uri="{FF2B5EF4-FFF2-40B4-BE49-F238E27FC236}">
                  <a16:creationId xmlns:a16="http://schemas.microsoft.com/office/drawing/2014/main" id="{D201A8D4-62FF-A3A6-A123-5CD44488C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44492015"/>
      </p:ext>
    </p:extLst>
  </p:cSld>
  <p:clrMapOvr>
    <a:masterClrMapping/>
  </p:clrMapOvr>
  <p:transition advTm="9704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8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对话气泡: 圆角矩形 55">
            <a:extLst>
              <a:ext uri="{FF2B5EF4-FFF2-40B4-BE49-F238E27FC236}">
                <a16:creationId xmlns:a16="http://schemas.microsoft.com/office/drawing/2014/main" id="{9428701B-1B54-8737-5769-730B2FF16ABC}"/>
              </a:ext>
            </a:extLst>
          </p:cNvPr>
          <p:cNvSpPr/>
          <p:nvPr/>
        </p:nvSpPr>
        <p:spPr>
          <a:xfrm>
            <a:off x="4697818" y="3225317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83F30A4E-67FC-CE8F-1F63-A19FEE049E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9" r="2684"/>
          <a:stretch/>
        </p:blipFill>
        <p:spPr>
          <a:xfrm>
            <a:off x="4646428" y="1185235"/>
            <a:ext cx="7412115" cy="105822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133CCB-70D1-7006-3E6D-89004CB926C2}"/>
              </a:ext>
            </a:extLst>
          </p:cNvPr>
          <p:cNvGrpSpPr/>
          <p:nvPr/>
        </p:nvGrpSpPr>
        <p:grpSpPr>
          <a:xfrm>
            <a:off x="5216893" y="2060662"/>
            <a:ext cx="2714324" cy="798897"/>
            <a:chOff x="5216893" y="3484345"/>
            <a:chExt cx="2714324" cy="798897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9B1BC4D-3A1A-293B-F537-2112307F12BE}"/>
                </a:ext>
              </a:extLst>
            </p:cNvPr>
            <p:cNvCxnSpPr>
              <a:cxnSpLocks/>
            </p:cNvCxnSpPr>
            <p:nvPr/>
          </p:nvCxnSpPr>
          <p:spPr>
            <a:xfrm>
              <a:off x="7931217" y="3667225"/>
              <a:ext cx="0" cy="61601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FC1C364-825E-8011-56E1-260DCA04CFD1}"/>
                </a:ext>
              </a:extLst>
            </p:cNvPr>
            <p:cNvCxnSpPr/>
            <p:nvPr/>
          </p:nvCxnSpPr>
          <p:spPr>
            <a:xfrm flipH="1">
              <a:off x="5226518" y="4283242"/>
              <a:ext cx="2704699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697376E4-DCFC-A540-3101-BDC620A900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6893" y="3484345"/>
              <a:ext cx="0" cy="798897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1A2DAB-8BD4-803D-C7FF-FBB7D414F570}"/>
              </a:ext>
            </a:extLst>
          </p:cNvPr>
          <p:cNvGrpSpPr/>
          <p:nvPr/>
        </p:nvGrpSpPr>
        <p:grpSpPr>
          <a:xfrm>
            <a:off x="6728059" y="2070287"/>
            <a:ext cx="2772076" cy="978878"/>
            <a:chOff x="5216893" y="3484345"/>
            <a:chExt cx="2772076" cy="97887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286914C-E40E-87CB-1272-3668A8B4478B}"/>
                </a:ext>
              </a:extLst>
            </p:cNvPr>
            <p:cNvCxnSpPr>
              <a:cxnSpLocks/>
            </p:cNvCxnSpPr>
            <p:nvPr/>
          </p:nvCxnSpPr>
          <p:spPr>
            <a:xfrm>
              <a:off x="7988968" y="3635450"/>
              <a:ext cx="0" cy="82104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3DD9BC8-AF0D-7A86-5665-33E1C6856E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26518" y="4456496"/>
              <a:ext cx="2762451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D2780B19-B014-C96A-C5CD-C8E7DCC9EB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6893" y="3484345"/>
              <a:ext cx="0" cy="978878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D554F03-81DF-D62D-7A92-075174648A88}"/>
              </a:ext>
            </a:extLst>
          </p:cNvPr>
          <p:cNvCxnSpPr>
            <a:cxnSpLocks/>
          </p:cNvCxnSpPr>
          <p:nvPr/>
        </p:nvCxnSpPr>
        <p:spPr>
          <a:xfrm>
            <a:off x="11071570" y="2243542"/>
            <a:ext cx="0" cy="817378"/>
          </a:xfrm>
          <a:prstGeom prst="line">
            <a:avLst/>
          </a:prstGeom>
          <a:ln w="381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89F08063-27CE-33ED-EFAF-F3A40482F15E}"/>
              </a:ext>
            </a:extLst>
          </p:cNvPr>
          <p:cNvCxnSpPr>
            <a:cxnSpLocks/>
          </p:cNvCxnSpPr>
          <p:nvPr/>
        </p:nvCxnSpPr>
        <p:spPr>
          <a:xfrm flipH="1">
            <a:off x="8260996" y="2859559"/>
            <a:ext cx="2810574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id="{6AAFF021-D08F-2AC5-420C-0EDBD3A53621}"/>
              </a:ext>
            </a:extLst>
          </p:cNvPr>
          <p:cNvCxnSpPr>
            <a:cxnSpLocks/>
          </p:cNvCxnSpPr>
          <p:nvPr/>
        </p:nvCxnSpPr>
        <p:spPr>
          <a:xfrm flipV="1">
            <a:off x="8251371" y="2060662"/>
            <a:ext cx="0" cy="798897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D27FB4FD-C905-BBE6-F26D-0F1771B6AA40}"/>
              </a:ext>
            </a:extLst>
          </p:cNvPr>
          <p:cNvSpPr txBox="1"/>
          <p:nvPr/>
        </p:nvSpPr>
        <p:spPr>
          <a:xfrm>
            <a:off x="4697818" y="3225317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#1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A2→A1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1-2)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对话气泡: 圆角矩形 56">
            <a:extLst>
              <a:ext uri="{FF2B5EF4-FFF2-40B4-BE49-F238E27FC236}">
                <a16:creationId xmlns:a16="http://schemas.microsoft.com/office/drawing/2014/main" id="{D71067BD-3209-BAD3-56C8-290ECF0BB7DE}"/>
              </a:ext>
            </a:extLst>
          </p:cNvPr>
          <p:cNvSpPr/>
          <p:nvPr/>
        </p:nvSpPr>
        <p:spPr>
          <a:xfrm>
            <a:off x="7047322" y="3443677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C3448DC-0766-BF80-CDCF-2E444E98145D}"/>
              </a:ext>
            </a:extLst>
          </p:cNvPr>
          <p:cNvSpPr txBox="1"/>
          <p:nvPr/>
        </p:nvSpPr>
        <p:spPr>
          <a:xfrm>
            <a:off x="7047322" y="3443677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#2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O→A2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3-5)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4329AD8-B18B-C0C4-CA43-05EF9844399E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99BF3E9-3D8D-7121-3A63-0B43895A614A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1C9E6C2-C1E6-3D8A-52F0-8B16F1208235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5187732-0A67-A585-D935-DA34B53EFC7B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3" name="对话气泡: 圆角矩形 62">
            <a:extLst>
              <a:ext uri="{FF2B5EF4-FFF2-40B4-BE49-F238E27FC236}">
                <a16:creationId xmlns:a16="http://schemas.microsoft.com/office/drawing/2014/main" id="{DD8FA9B0-712D-8C9E-25B3-72BEFD4172B4}"/>
              </a:ext>
            </a:extLst>
          </p:cNvPr>
          <p:cNvSpPr/>
          <p:nvPr/>
        </p:nvSpPr>
        <p:spPr>
          <a:xfrm>
            <a:off x="9396829" y="3240101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D912EFD-16D7-36A6-A57A-19308A88ED98}"/>
              </a:ext>
            </a:extLst>
          </p:cNvPr>
          <p:cNvSpPr txBox="1"/>
          <p:nvPr/>
        </p:nvSpPr>
        <p:spPr>
          <a:xfrm>
            <a:off x="9396829" y="3240101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#3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M→O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4-6)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C4EEA8C-DF38-CBEE-CD1A-98FDCD9EB3B9}"/>
              </a:ext>
            </a:extLst>
          </p:cNvPr>
          <p:cNvSpPr txBox="1"/>
          <p:nvPr/>
        </p:nvSpPr>
        <p:spPr>
          <a:xfrm>
            <a:off x="11069051" y="2930115"/>
            <a:ext cx="10951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Excess sludge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A54BCA7-8EA9-7AC1-8C21-BD77E64D5CD2}"/>
              </a:ext>
            </a:extLst>
          </p:cNvPr>
          <p:cNvSpPr txBox="1"/>
          <p:nvPr/>
        </p:nvSpPr>
        <p:spPr>
          <a:xfrm>
            <a:off x="4912514" y="4791169"/>
            <a:ext cx="63686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Mixed liquor concentrations according to mass balance: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01B5807-AD25-248C-54EF-A357C1C6A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490" y="5134092"/>
            <a:ext cx="1737364" cy="58893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EC5AB89-D969-D241-5DED-EA273898FC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3679" y="5649799"/>
            <a:ext cx="1781534" cy="58525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1586141-B73D-92C4-BF92-F069781F30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8282" y="6212171"/>
            <a:ext cx="1884598" cy="552128"/>
          </a:xfrm>
          <a:prstGeom prst="rect">
            <a:avLst/>
          </a:prstGeom>
        </p:spPr>
      </p:pic>
      <p:sp>
        <p:nvSpPr>
          <p:cNvPr id="16" name="箭头: 下 15">
            <a:extLst>
              <a:ext uri="{FF2B5EF4-FFF2-40B4-BE49-F238E27FC236}">
                <a16:creationId xmlns:a16="http://schemas.microsoft.com/office/drawing/2014/main" id="{8806721A-C65E-0776-3D7E-A0BDF290CF41}"/>
              </a:ext>
            </a:extLst>
          </p:cNvPr>
          <p:cNvSpPr/>
          <p:nvPr/>
        </p:nvSpPr>
        <p:spPr>
          <a:xfrm rot="2691518">
            <a:off x="5680338" y="5085551"/>
            <a:ext cx="197883" cy="1559989"/>
          </a:xfrm>
          <a:prstGeom prst="downArrow">
            <a:avLst>
              <a:gd name="adj1" fmla="val 50000"/>
              <a:gd name="adj2" fmla="val 76676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34B985A-630B-ED83-AB81-408D6F389956}"/>
              </a:ext>
            </a:extLst>
          </p:cNvPr>
          <p:cNvSpPr txBox="1"/>
          <p:nvPr/>
        </p:nvSpPr>
        <p:spPr>
          <a:xfrm rot="18887231">
            <a:off x="5086143" y="5561314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Decreasing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0" name="Group 15">
            <a:extLst>
              <a:ext uri="{FF2B5EF4-FFF2-40B4-BE49-F238E27FC236}">
                <a16:creationId xmlns:a16="http://schemas.microsoft.com/office/drawing/2014/main" id="{0E22FDE6-5F9D-284B-7701-41448DF8F67D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553618DB-5404-3951-092B-102F344F735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8" name="TextBox 15">
                <a:extLst>
                  <a:ext uri="{FF2B5EF4-FFF2-40B4-BE49-F238E27FC236}">
                    <a16:creationId xmlns:a16="http://schemas.microsoft.com/office/drawing/2014/main" id="{65BFDD5C-3BF4-65D4-8E1A-CE0A39175B2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9" name="直线连接符 9">
                <a:extLst>
                  <a:ext uri="{FF2B5EF4-FFF2-40B4-BE49-F238E27FC236}">
                    <a16:creationId xmlns:a16="http://schemas.microsoft.com/office/drawing/2014/main" id="{A8F1606B-7A42-520C-A645-C49B5DBC05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Picture 17">
              <a:extLst>
                <a:ext uri="{FF2B5EF4-FFF2-40B4-BE49-F238E27FC236}">
                  <a16:creationId xmlns:a16="http://schemas.microsoft.com/office/drawing/2014/main" id="{D201A8D4-62FF-A3A6-A123-5CD44488C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32335781"/>
      </p:ext>
    </p:extLst>
  </p:cSld>
  <p:clrMapOvr>
    <a:masterClrMapping/>
  </p:clrMapOvr>
  <p:transition advTm="719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8" grpId="0"/>
      <p:bldP spid="16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对话气泡: 圆角矩形 55">
            <a:extLst>
              <a:ext uri="{FF2B5EF4-FFF2-40B4-BE49-F238E27FC236}">
                <a16:creationId xmlns:a16="http://schemas.microsoft.com/office/drawing/2014/main" id="{9428701B-1B54-8737-5769-730B2FF16ABC}"/>
              </a:ext>
            </a:extLst>
          </p:cNvPr>
          <p:cNvSpPr/>
          <p:nvPr/>
        </p:nvSpPr>
        <p:spPr>
          <a:xfrm>
            <a:off x="4697818" y="3225317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83F30A4E-67FC-CE8F-1F63-A19FEE049E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39" r="2684"/>
          <a:stretch/>
        </p:blipFill>
        <p:spPr>
          <a:xfrm>
            <a:off x="4646428" y="1185235"/>
            <a:ext cx="7412115" cy="105822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133CCB-70D1-7006-3E6D-89004CB926C2}"/>
              </a:ext>
            </a:extLst>
          </p:cNvPr>
          <p:cNvGrpSpPr/>
          <p:nvPr/>
        </p:nvGrpSpPr>
        <p:grpSpPr>
          <a:xfrm>
            <a:off x="5216893" y="2060662"/>
            <a:ext cx="2714324" cy="798897"/>
            <a:chOff x="5216893" y="3484345"/>
            <a:chExt cx="2714324" cy="798897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9B1BC4D-3A1A-293B-F537-2112307F12BE}"/>
                </a:ext>
              </a:extLst>
            </p:cNvPr>
            <p:cNvCxnSpPr>
              <a:cxnSpLocks/>
            </p:cNvCxnSpPr>
            <p:nvPr/>
          </p:nvCxnSpPr>
          <p:spPr>
            <a:xfrm>
              <a:off x="7931217" y="3667225"/>
              <a:ext cx="0" cy="616017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FC1C364-825E-8011-56E1-260DCA04CFD1}"/>
                </a:ext>
              </a:extLst>
            </p:cNvPr>
            <p:cNvCxnSpPr/>
            <p:nvPr/>
          </p:nvCxnSpPr>
          <p:spPr>
            <a:xfrm flipH="1">
              <a:off x="5226518" y="4283242"/>
              <a:ext cx="2704699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697376E4-DCFC-A540-3101-BDC620A900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6893" y="3484345"/>
              <a:ext cx="0" cy="798897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1A2DAB-8BD4-803D-C7FF-FBB7D414F570}"/>
              </a:ext>
            </a:extLst>
          </p:cNvPr>
          <p:cNvGrpSpPr/>
          <p:nvPr/>
        </p:nvGrpSpPr>
        <p:grpSpPr>
          <a:xfrm>
            <a:off x="6728059" y="2070287"/>
            <a:ext cx="2772076" cy="978878"/>
            <a:chOff x="5216893" y="3484345"/>
            <a:chExt cx="2772076" cy="978878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286914C-E40E-87CB-1272-3668A8B4478B}"/>
                </a:ext>
              </a:extLst>
            </p:cNvPr>
            <p:cNvCxnSpPr>
              <a:cxnSpLocks/>
            </p:cNvCxnSpPr>
            <p:nvPr/>
          </p:nvCxnSpPr>
          <p:spPr>
            <a:xfrm>
              <a:off x="7988968" y="3635450"/>
              <a:ext cx="0" cy="82104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3DD9BC8-AF0D-7A86-5665-33E1C6856E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26518" y="4456496"/>
              <a:ext cx="2762451" cy="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D2780B19-B014-C96A-C5CD-C8E7DCC9EB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6893" y="3484345"/>
              <a:ext cx="0" cy="978878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DDAB8BD-F91F-20DE-D815-E83101F7D9DD}"/>
              </a:ext>
            </a:extLst>
          </p:cNvPr>
          <p:cNvGrpSpPr/>
          <p:nvPr/>
        </p:nvGrpSpPr>
        <p:grpSpPr>
          <a:xfrm>
            <a:off x="8251371" y="2060662"/>
            <a:ext cx="2820199" cy="1000258"/>
            <a:chOff x="5216893" y="3484345"/>
            <a:chExt cx="2820199" cy="100025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AD554F03-81DF-D62D-7A92-075174648A88}"/>
                </a:ext>
              </a:extLst>
            </p:cNvPr>
            <p:cNvCxnSpPr>
              <a:cxnSpLocks/>
            </p:cNvCxnSpPr>
            <p:nvPr/>
          </p:nvCxnSpPr>
          <p:spPr>
            <a:xfrm>
              <a:off x="8037092" y="3667225"/>
              <a:ext cx="0" cy="817378"/>
            </a:xfrm>
            <a:prstGeom prst="line">
              <a:avLst/>
            </a:prstGeom>
            <a:ln w="38100">
              <a:solidFill>
                <a:srgbClr val="00206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89F08063-27CE-33ED-EFAF-F3A40482F1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26518" y="4283242"/>
              <a:ext cx="2810574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id="{6AAFF021-D08F-2AC5-420C-0EDBD3A536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16893" y="3484345"/>
              <a:ext cx="0" cy="798897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27FB4FD-C905-BBE6-F26D-0F1771B6AA40}"/>
              </a:ext>
            </a:extLst>
          </p:cNvPr>
          <p:cNvSpPr txBox="1"/>
          <p:nvPr/>
        </p:nvSpPr>
        <p:spPr>
          <a:xfrm>
            <a:off x="4697818" y="3225317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#1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A2→A1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1-2)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对话气泡: 圆角矩形 56">
            <a:extLst>
              <a:ext uri="{FF2B5EF4-FFF2-40B4-BE49-F238E27FC236}">
                <a16:creationId xmlns:a16="http://schemas.microsoft.com/office/drawing/2014/main" id="{D71067BD-3209-BAD3-56C8-290ECF0BB7DE}"/>
              </a:ext>
            </a:extLst>
          </p:cNvPr>
          <p:cNvSpPr/>
          <p:nvPr/>
        </p:nvSpPr>
        <p:spPr>
          <a:xfrm>
            <a:off x="7047322" y="3443677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C3448DC-0766-BF80-CDCF-2E444E98145D}"/>
              </a:ext>
            </a:extLst>
          </p:cNvPr>
          <p:cNvSpPr txBox="1"/>
          <p:nvPr/>
        </p:nvSpPr>
        <p:spPr>
          <a:xfrm>
            <a:off x="7047322" y="3443677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#2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O→A2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3-5)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4329AD8-B18B-C0C4-CA43-05EF9844399E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99BF3E9-3D8D-7121-3A63-0B43895A614A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1C9E6C2-C1E6-3D8A-52F0-8B16F1208235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5187732-0A67-A585-D935-DA34B53EFC7B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3" name="对话气泡: 圆角矩形 62">
            <a:extLst>
              <a:ext uri="{FF2B5EF4-FFF2-40B4-BE49-F238E27FC236}">
                <a16:creationId xmlns:a16="http://schemas.microsoft.com/office/drawing/2014/main" id="{DD8FA9B0-712D-8C9E-25B3-72BEFD4172B4}"/>
              </a:ext>
            </a:extLst>
          </p:cNvPr>
          <p:cNvSpPr/>
          <p:nvPr/>
        </p:nvSpPr>
        <p:spPr>
          <a:xfrm>
            <a:off x="9396829" y="3240101"/>
            <a:ext cx="2063910" cy="1282887"/>
          </a:xfrm>
          <a:prstGeom prst="wedgeRoundRectCallout">
            <a:avLst>
              <a:gd name="adj1" fmla="val -8984"/>
              <a:gd name="adj2" fmla="val -71765"/>
              <a:gd name="adj3" fmla="val 16667"/>
            </a:avLst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D912EFD-16D7-36A6-A57A-19308A88ED98}"/>
              </a:ext>
            </a:extLst>
          </p:cNvPr>
          <p:cNvSpPr txBox="1"/>
          <p:nvPr/>
        </p:nvSpPr>
        <p:spPr>
          <a:xfrm>
            <a:off x="9396829" y="3240101"/>
            <a:ext cx="2063911" cy="113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#3 recirculation ratio </a:t>
            </a:r>
            <a:r>
              <a:rPr kumimoji="0" lang="en-US" altLang="zh-CN" sz="2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M→O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(typically 4-6)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C4EEA8C-DF38-CBEE-CD1A-98FDCD9EB3B9}"/>
              </a:ext>
            </a:extLst>
          </p:cNvPr>
          <p:cNvSpPr txBox="1"/>
          <p:nvPr/>
        </p:nvSpPr>
        <p:spPr>
          <a:xfrm>
            <a:off x="11069051" y="2930115"/>
            <a:ext cx="10951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Excess sludge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A54BCA7-8EA9-7AC1-8C21-BD77E64D5CD2}"/>
              </a:ext>
            </a:extLst>
          </p:cNvPr>
          <p:cNvSpPr txBox="1"/>
          <p:nvPr/>
        </p:nvSpPr>
        <p:spPr>
          <a:xfrm>
            <a:off x="4912515" y="4791169"/>
            <a:ext cx="2926912" cy="380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ecirculation flow rates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9BB9559-E664-CBB2-8C75-C9515AE4E757}"/>
              </a:ext>
            </a:extLst>
          </p:cNvPr>
          <p:cNvGrpSpPr/>
          <p:nvPr/>
        </p:nvGrpSpPr>
        <p:grpSpPr>
          <a:xfrm>
            <a:off x="6039429" y="5183060"/>
            <a:ext cx="1825542" cy="1372777"/>
            <a:chOff x="4162425" y="2871787"/>
            <a:chExt cx="4038716" cy="3037047"/>
          </a:xfrm>
        </p:grpSpPr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E5E4F461-6BEF-6187-D156-B31EB58197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2425" y="2871787"/>
              <a:ext cx="3867150" cy="1114425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85D9C7DF-EBD7-C15B-0443-CC84D16B9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72066" y="3947655"/>
              <a:ext cx="4029075" cy="1009650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E87CBBCC-F5E1-C98C-3CB6-5F5B1E41C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01278" y="4965859"/>
              <a:ext cx="3943350" cy="942975"/>
            </a:xfrm>
            <a:prstGeom prst="rect">
              <a:avLst/>
            </a:prstGeom>
          </p:spPr>
        </p:pic>
      </p:grpSp>
      <p:sp>
        <p:nvSpPr>
          <p:cNvPr id="78" name="左大括号 77">
            <a:extLst>
              <a:ext uri="{FF2B5EF4-FFF2-40B4-BE49-F238E27FC236}">
                <a16:creationId xmlns:a16="http://schemas.microsoft.com/office/drawing/2014/main" id="{BA006275-B0A4-23D9-CE8F-68260EA682FD}"/>
              </a:ext>
            </a:extLst>
          </p:cNvPr>
          <p:cNvSpPr/>
          <p:nvPr/>
        </p:nvSpPr>
        <p:spPr>
          <a:xfrm>
            <a:off x="5596381" y="5295273"/>
            <a:ext cx="343786" cy="1137389"/>
          </a:xfrm>
          <a:prstGeom prst="leftBrace">
            <a:avLst>
              <a:gd name="adj1" fmla="val 46739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CE55C90A-C153-4308-8317-A7384EEC649D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136F52A2-0418-682B-731F-5AFC37AE30B2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8520D37F-4EB7-81B7-C7A3-EBB9AD5FF8AB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18426E27-F4BD-0900-B219-C663C506A6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5076A9C5-2DC0-2EE7-AFD2-1654ECDE9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1852456"/>
      </p:ext>
    </p:extLst>
  </p:cSld>
  <p:clrMapOvr>
    <a:masterClrMapping/>
  </p:clrMapOvr>
  <p:transition advTm="28956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9DF20F02-5DA9-127F-91CE-B4AC8C6D6C12}"/>
              </a:ext>
            </a:extLst>
          </p:cNvPr>
          <p:cNvSpPr txBox="1"/>
          <p:nvPr/>
        </p:nvSpPr>
        <p:spPr>
          <a:xfrm>
            <a:off x="4508206" y="1089557"/>
            <a:ext cx="7669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Three options to calculate the </a:t>
            </a: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excess sludge production rate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393B4E-12CD-D3BC-655F-48D02EECDE35}"/>
              </a:ext>
            </a:extLst>
          </p:cNvPr>
          <p:cNvSpPr txBox="1"/>
          <p:nvPr/>
        </p:nvSpPr>
        <p:spPr>
          <a:xfrm>
            <a:off x="4522494" y="1540518"/>
            <a:ext cx="76695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from synthesis yield of biomass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(for rigorous calculation)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F6C20-E0A4-09A3-2DE5-03C6E37C5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380" y="2114581"/>
            <a:ext cx="4465369" cy="7840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DBD9D55-3A90-75EC-F174-CAA7F6C8B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0246" y="2289245"/>
            <a:ext cx="712134" cy="38221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1523499-8D43-7076-81F8-06F597453E25}"/>
              </a:ext>
            </a:extLst>
          </p:cNvPr>
          <p:cNvGrpSpPr/>
          <p:nvPr/>
        </p:nvGrpSpPr>
        <p:grpSpPr>
          <a:xfrm>
            <a:off x="4765204" y="1991481"/>
            <a:ext cx="1338318" cy="480525"/>
            <a:chOff x="4765204" y="1991481"/>
            <a:chExt cx="1338318" cy="48052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C9EE33B-1989-E45F-E5C9-074365CECFF3}"/>
                </a:ext>
              </a:extLst>
            </p:cNvPr>
            <p:cNvSpPr txBox="1"/>
            <p:nvPr/>
          </p:nvSpPr>
          <p:spPr>
            <a:xfrm>
              <a:off x="4765204" y="1991481"/>
              <a:ext cx="1338318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excess sludge production rate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177441FC-2198-E739-923B-019CBA1DE8B7}"/>
                </a:ext>
              </a:extLst>
            </p:cNvPr>
            <p:cNvCxnSpPr>
              <a:cxnSpLocks/>
            </p:cNvCxnSpPr>
            <p:nvPr/>
          </p:nvCxnSpPr>
          <p:spPr>
            <a:xfrm>
              <a:off x="5523801" y="2331021"/>
              <a:ext cx="495094" cy="140985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819034-E37D-98BB-0718-E0A1B4531EDC}"/>
              </a:ext>
            </a:extLst>
          </p:cNvPr>
          <p:cNvGrpSpPr/>
          <p:nvPr/>
        </p:nvGrpSpPr>
        <p:grpSpPr>
          <a:xfrm>
            <a:off x="6772379" y="2898607"/>
            <a:ext cx="1393425" cy="402980"/>
            <a:chOff x="6772379" y="2898607"/>
            <a:chExt cx="1393425" cy="4029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24CE543-E69A-9DE8-D639-16A26189074C}"/>
                </a:ext>
              </a:extLst>
            </p:cNvPr>
            <p:cNvSpPr txBox="1"/>
            <p:nvPr/>
          </p:nvSpPr>
          <p:spPr>
            <a:xfrm>
              <a:off x="6772379" y="2927017"/>
              <a:ext cx="1393425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synthesis from BOD</a:t>
              </a:r>
              <a:r>
                <a:rPr kumimoji="0" lang="en-US" altLang="zh-CN" sz="1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</a:t>
              </a:r>
              <a:endParaRPr kumimoji="0" lang="zh-CN" altLang="en-US" sz="1400" b="0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4C17A0E-8B6B-422F-F444-52E0CF08F2C8}"/>
                </a:ext>
              </a:extLst>
            </p:cNvPr>
            <p:cNvSpPr/>
            <p:nvPr/>
          </p:nvSpPr>
          <p:spPr>
            <a:xfrm>
              <a:off x="6772379" y="2898607"/>
              <a:ext cx="1317173" cy="402980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655E20-D88C-95D4-ABCC-EAEF21FE8D13}"/>
              </a:ext>
            </a:extLst>
          </p:cNvPr>
          <p:cNvGrpSpPr/>
          <p:nvPr/>
        </p:nvGrpSpPr>
        <p:grpSpPr>
          <a:xfrm>
            <a:off x="8294392" y="2898607"/>
            <a:ext cx="1136686" cy="402980"/>
            <a:chOff x="8294392" y="2898607"/>
            <a:chExt cx="1136686" cy="40298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97A45BC-8A6A-7A96-2E8E-CB4129A3C3EC}"/>
                </a:ext>
              </a:extLst>
            </p:cNvPr>
            <p:cNvSpPr txBox="1"/>
            <p:nvPr/>
          </p:nvSpPr>
          <p:spPr>
            <a:xfrm>
              <a:off x="8294392" y="2927017"/>
              <a:ext cx="1136686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endogenous decay</a:t>
              </a:r>
              <a:endParaRPr kumimoji="0" lang="zh-CN" altLang="en-US" sz="1400" b="0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BCB28AB5-54AA-7671-B64D-AD26C0459251}"/>
                </a:ext>
              </a:extLst>
            </p:cNvPr>
            <p:cNvSpPr/>
            <p:nvPr/>
          </p:nvSpPr>
          <p:spPr>
            <a:xfrm>
              <a:off x="8294392" y="2898607"/>
              <a:ext cx="1136686" cy="402980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7BF3D19-ADED-D58C-1ADE-40B1AC9F0CDF}"/>
              </a:ext>
            </a:extLst>
          </p:cNvPr>
          <p:cNvGrpSpPr/>
          <p:nvPr/>
        </p:nvGrpSpPr>
        <p:grpSpPr>
          <a:xfrm>
            <a:off x="9668243" y="2898607"/>
            <a:ext cx="1393425" cy="402980"/>
            <a:chOff x="9668243" y="2898607"/>
            <a:chExt cx="1393425" cy="40298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70C5E20-FC44-DEA3-75F4-2320CA949F9E}"/>
                </a:ext>
              </a:extLst>
            </p:cNvPr>
            <p:cNvSpPr txBox="1"/>
            <p:nvPr/>
          </p:nvSpPr>
          <p:spPr>
            <a:xfrm>
              <a:off x="9668243" y="2927017"/>
              <a:ext cx="1393425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conversion from influent SS</a:t>
              </a:r>
              <a:endParaRPr kumimoji="0" lang="zh-CN" altLang="en-US" sz="1400" b="0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8C2ACB16-DDF9-7680-CF39-00C9DCB3FDB6}"/>
                </a:ext>
              </a:extLst>
            </p:cNvPr>
            <p:cNvSpPr/>
            <p:nvPr/>
          </p:nvSpPr>
          <p:spPr>
            <a:xfrm>
              <a:off x="9668243" y="2898607"/>
              <a:ext cx="1393425" cy="402980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985238F-307C-F28B-6D37-7F4A9DD44FFB}"/>
              </a:ext>
            </a:extLst>
          </p:cNvPr>
          <p:cNvSpPr txBox="1"/>
          <p:nvPr/>
        </p:nvSpPr>
        <p:spPr>
          <a:xfrm>
            <a:off x="5595059" y="3568328"/>
            <a:ext cx="6107877" cy="1200329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Y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––  synthesis yield of biomass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(0.3-0.6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kgMLVSS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/kgBOD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5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18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––  endogenous decay coefficient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(0.05-0.2 d</a:t>
            </a:r>
            <a:r>
              <a:rPr kumimoji="0" lang="en-US" altLang="zh-CN" sz="1600" b="0" i="0" u="none" strike="noStrike" kern="1200" cap="none" spc="0" normalizeH="0" baseline="3000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-1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y   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––  MLVSS/MLSS ratio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(0.4-0.7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kgMLVSS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/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kgMLSS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    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––  conversion rate of sludge from SS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(0.5-0.7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gMLSS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/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gSS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9CB4D609-1FE6-6729-6685-716F780449A4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544170AA-F688-5AD0-5A8C-4F4D7C135C62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7" name="TextBox 15">
                <a:extLst>
                  <a:ext uri="{FF2B5EF4-FFF2-40B4-BE49-F238E27FC236}">
                    <a16:creationId xmlns:a16="http://schemas.microsoft.com/office/drawing/2014/main" id="{EEA1175F-A0B1-2B73-AFD4-8B164E2A606F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8" name="直线连接符 9">
                <a:extLst>
                  <a:ext uri="{FF2B5EF4-FFF2-40B4-BE49-F238E27FC236}">
                    <a16:creationId xmlns:a16="http://schemas.microsoft.com/office/drawing/2014/main" id="{BD3F431B-6D2B-B321-F03D-DBCD69DD57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Picture 17">
              <a:extLst>
                <a:ext uri="{FF2B5EF4-FFF2-40B4-BE49-F238E27FC236}">
                  <a16:creationId xmlns:a16="http://schemas.microsoft.com/office/drawing/2014/main" id="{FF8670F6-C36F-67B4-E543-DB214ABE1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27709495"/>
      </p:ext>
    </p:extLst>
  </p:cSld>
  <p:clrMapOvr>
    <a:masterClrMapping/>
  </p:clrMapOvr>
  <p:transition advTm="925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9DF20F02-5DA9-127F-91CE-B4AC8C6D6C12}"/>
              </a:ext>
            </a:extLst>
          </p:cNvPr>
          <p:cNvSpPr txBox="1"/>
          <p:nvPr/>
        </p:nvSpPr>
        <p:spPr>
          <a:xfrm>
            <a:off x="4508206" y="1089557"/>
            <a:ext cx="7669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Three options to calculate the </a:t>
            </a: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excess sludge production rate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393B4E-12CD-D3BC-655F-48D02EECDE35}"/>
              </a:ext>
            </a:extLst>
          </p:cNvPr>
          <p:cNvSpPr txBox="1"/>
          <p:nvPr/>
        </p:nvSpPr>
        <p:spPr>
          <a:xfrm>
            <a:off x="4522494" y="1540518"/>
            <a:ext cx="76695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from synthesis yield of biomass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(for rigorous calculation)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F6C20-E0A4-09A3-2DE5-03C6E37C5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2380" y="2114581"/>
            <a:ext cx="4465369" cy="78402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DFFE7AA-D3B7-BAE6-6E40-BCE9916FC3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4757" y="3887536"/>
            <a:ext cx="1548154" cy="78402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DBD9D55-3A90-75EC-F174-CAA7F6C8B2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0246" y="2289245"/>
            <a:ext cx="712134" cy="38221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C5D479E-BF98-8A3B-0927-06A871F88A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623" y="4073428"/>
            <a:ext cx="712134" cy="382219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C3541D8-F83B-7EE7-46F0-CD17D8597205}"/>
              </a:ext>
            </a:extLst>
          </p:cNvPr>
          <p:cNvGrpSpPr/>
          <p:nvPr/>
        </p:nvGrpSpPr>
        <p:grpSpPr>
          <a:xfrm>
            <a:off x="6072622" y="5232555"/>
            <a:ext cx="1293190" cy="799946"/>
            <a:chOff x="6072622" y="5232555"/>
            <a:chExt cx="1293190" cy="799946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BFA2C1C-1567-D1FB-0439-2B5345C7A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84757" y="5232555"/>
              <a:ext cx="581055" cy="79994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D45DF064-1086-0C42-980D-4CD650EE41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72622" y="5401417"/>
              <a:ext cx="712134" cy="382219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C9EE33B-1989-E45F-E5C9-074365CECFF3}"/>
              </a:ext>
            </a:extLst>
          </p:cNvPr>
          <p:cNvSpPr txBox="1"/>
          <p:nvPr/>
        </p:nvSpPr>
        <p:spPr>
          <a:xfrm>
            <a:off x="4765204" y="1991481"/>
            <a:ext cx="1338318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excess sludge production rate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177441FC-2198-E739-923B-019CBA1DE8B7}"/>
              </a:ext>
            </a:extLst>
          </p:cNvPr>
          <p:cNvCxnSpPr>
            <a:cxnSpLocks/>
          </p:cNvCxnSpPr>
          <p:nvPr/>
        </p:nvCxnSpPr>
        <p:spPr>
          <a:xfrm>
            <a:off x="5523801" y="2331021"/>
            <a:ext cx="495094" cy="140985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C24CE543-E69A-9DE8-D639-16A26189074C}"/>
              </a:ext>
            </a:extLst>
          </p:cNvPr>
          <p:cNvSpPr txBox="1"/>
          <p:nvPr/>
        </p:nvSpPr>
        <p:spPr>
          <a:xfrm>
            <a:off x="6772379" y="2927017"/>
            <a:ext cx="139342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synthesis from BOD</a:t>
            </a:r>
            <a:r>
              <a:rPr kumimoji="0" lang="en-US" altLang="zh-CN" sz="1400" b="0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5</a:t>
            </a:r>
            <a:endParaRPr kumimoji="0" lang="zh-CN" altLang="en-US" sz="1400" b="0" i="0" u="none" strike="noStrike" kern="1200" cap="none" spc="0" normalizeH="0" baseline="-2500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4C17A0E-8B6B-422F-F444-52E0CF08F2C8}"/>
              </a:ext>
            </a:extLst>
          </p:cNvPr>
          <p:cNvSpPr/>
          <p:nvPr/>
        </p:nvSpPr>
        <p:spPr>
          <a:xfrm>
            <a:off x="6772379" y="2898607"/>
            <a:ext cx="1317173" cy="4029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7A45BC-8A6A-7A96-2E8E-CB4129A3C3EC}"/>
              </a:ext>
            </a:extLst>
          </p:cNvPr>
          <p:cNvSpPr txBox="1"/>
          <p:nvPr/>
        </p:nvSpPr>
        <p:spPr>
          <a:xfrm>
            <a:off x="8294392" y="2927017"/>
            <a:ext cx="11366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endogenous decay</a:t>
            </a:r>
            <a:endParaRPr kumimoji="0" lang="zh-CN" altLang="en-US" sz="1400" b="0" i="0" u="none" strike="noStrike" kern="1200" cap="none" spc="0" normalizeH="0" baseline="-2500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BCB28AB5-54AA-7671-B64D-AD26C0459251}"/>
              </a:ext>
            </a:extLst>
          </p:cNvPr>
          <p:cNvSpPr/>
          <p:nvPr/>
        </p:nvSpPr>
        <p:spPr>
          <a:xfrm>
            <a:off x="8294392" y="2898607"/>
            <a:ext cx="1136686" cy="4029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70C5E20-FC44-DEA3-75F4-2320CA949F9E}"/>
              </a:ext>
            </a:extLst>
          </p:cNvPr>
          <p:cNvSpPr txBox="1"/>
          <p:nvPr/>
        </p:nvSpPr>
        <p:spPr>
          <a:xfrm>
            <a:off x="9668243" y="2927017"/>
            <a:ext cx="1393425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conversion from influent SS</a:t>
            </a:r>
            <a:endParaRPr kumimoji="0" lang="zh-CN" altLang="en-US" sz="1400" b="0" i="0" u="none" strike="noStrike" kern="1200" cap="none" spc="0" normalizeH="0" baseline="-2500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8C2ACB16-DDF9-7680-CF39-00C9DCB3FDB6}"/>
              </a:ext>
            </a:extLst>
          </p:cNvPr>
          <p:cNvSpPr/>
          <p:nvPr/>
        </p:nvSpPr>
        <p:spPr>
          <a:xfrm>
            <a:off x="9668243" y="2898607"/>
            <a:ext cx="1393425" cy="40298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FB2DCBE-6F0D-1FDA-A1D0-34D347CA2B8E}"/>
              </a:ext>
            </a:extLst>
          </p:cNvPr>
          <p:cNvSpPr txBox="1"/>
          <p:nvPr/>
        </p:nvSpPr>
        <p:spPr>
          <a:xfrm>
            <a:off x="4522494" y="3457333"/>
            <a:ext cx="76695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from observed yield of solids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(for convenient estimation)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D9A0CD-B7CD-9B89-BCA8-A13201F2D40D}"/>
              </a:ext>
            </a:extLst>
          </p:cNvPr>
          <p:cNvSpPr txBox="1"/>
          <p:nvPr/>
        </p:nvSpPr>
        <p:spPr>
          <a:xfrm>
            <a:off x="4522494" y="4761732"/>
            <a:ext cx="68294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3: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from total sludge age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(for retrospective analysis)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B70D3C-541A-FFB5-C6FA-DA11A8A287ED}"/>
              </a:ext>
            </a:extLst>
          </p:cNvPr>
          <p:cNvGrpSpPr/>
          <p:nvPr/>
        </p:nvGrpSpPr>
        <p:grpSpPr>
          <a:xfrm>
            <a:off x="7304563" y="5183023"/>
            <a:ext cx="1722784" cy="359073"/>
            <a:chOff x="7304563" y="5183023"/>
            <a:chExt cx="1722784" cy="35907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9FEF450-D28B-1BD8-BC10-B687E7D0E3B7}"/>
                </a:ext>
              </a:extLst>
            </p:cNvPr>
            <p:cNvSpPr txBox="1"/>
            <p:nvPr/>
          </p:nvSpPr>
          <p:spPr>
            <a:xfrm>
              <a:off x="7689029" y="5183023"/>
              <a:ext cx="1338318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average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MLSS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concentration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6C1E62DF-E5FC-11B2-EB1C-169F44A41E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04563" y="5284510"/>
              <a:ext cx="332093" cy="131029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6B778E-96E1-1970-B3A7-1896B76824B2}"/>
              </a:ext>
            </a:extLst>
          </p:cNvPr>
          <p:cNvGrpSpPr/>
          <p:nvPr/>
        </p:nvGrpSpPr>
        <p:grpSpPr>
          <a:xfrm>
            <a:off x="8338924" y="3802284"/>
            <a:ext cx="3855652" cy="1041311"/>
            <a:chOff x="8338924" y="3802284"/>
            <a:chExt cx="3855652" cy="104131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8A61FB1-F51B-1A46-441D-C8BA2282FE6F}"/>
                </a:ext>
              </a:extLst>
            </p:cNvPr>
            <p:cNvSpPr txBox="1"/>
            <p:nvPr/>
          </p:nvSpPr>
          <p:spPr>
            <a:xfrm>
              <a:off x="8338925" y="4086571"/>
              <a:ext cx="1312456" cy="3690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empirical yield from BOD</a:t>
              </a:r>
              <a:r>
                <a:rPr kumimoji="0" lang="en-US" altLang="zh-CN" sz="14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</a:t>
              </a:r>
              <a:endParaRPr kumimoji="0" lang="zh-CN" altLang="en-US" sz="1400" b="0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5C89A83C-E7FF-B861-172E-172B7E99C478}"/>
                </a:ext>
              </a:extLst>
            </p:cNvPr>
            <p:cNvSpPr/>
            <p:nvPr/>
          </p:nvSpPr>
          <p:spPr>
            <a:xfrm>
              <a:off x="8338924" y="4058161"/>
              <a:ext cx="1317173" cy="402980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72F2393-E624-C6D8-E602-2ACB366F2FB0}"/>
                </a:ext>
              </a:extLst>
            </p:cNvPr>
            <p:cNvSpPr txBox="1"/>
            <p:nvPr/>
          </p:nvSpPr>
          <p:spPr>
            <a:xfrm>
              <a:off x="9710775" y="3802284"/>
              <a:ext cx="2483801" cy="104131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Y</a:t>
              </a:r>
              <a:r>
                <a:rPr kumimoji="0" lang="en-US" altLang="zh-CN" sz="1800" b="0" i="0" u="none" strike="noStrike" kern="1200" cap="none" spc="0" normalizeH="0" baseline="-2500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= 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 0.25-0.45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kgMLSS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/kgBOD</a:t>
              </a:r>
              <a:r>
                <a:rPr kumimoji="0" lang="en-US" altLang="zh-CN" sz="14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</a:t>
              </a:r>
              <a:b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</a:b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(with primary sedimentation)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 or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0.5-0.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9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kgMLSS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/kgBOD</a:t>
              </a:r>
              <a:r>
                <a:rPr kumimoji="0" lang="en-US" altLang="zh-CN" sz="14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5 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(w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/o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primary sedimentation)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465BC22-0572-C256-D31C-76AAC47026D3}"/>
              </a:ext>
            </a:extLst>
          </p:cNvPr>
          <p:cNvGrpSpPr/>
          <p:nvPr/>
        </p:nvGrpSpPr>
        <p:grpSpPr>
          <a:xfrm>
            <a:off x="5098876" y="5867911"/>
            <a:ext cx="2242591" cy="782437"/>
            <a:chOff x="5098876" y="5867911"/>
            <a:chExt cx="2242591" cy="782437"/>
          </a:xfrm>
        </p:grpSpPr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BF361EF8-76C3-1EA5-08D2-87EBA1F6F9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71939" y="5867911"/>
              <a:ext cx="322965" cy="204813"/>
            </a:xfrm>
            <a:prstGeom prst="straightConnector1">
              <a:avLst/>
            </a:prstGeom>
            <a:ln>
              <a:solidFill>
                <a:srgbClr val="00B05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271B50B-EE96-593C-F5A6-366B461CFEE4}"/>
                </a:ext>
              </a:extLst>
            </p:cNvPr>
            <p:cNvSpPr txBox="1"/>
            <p:nvPr/>
          </p:nvSpPr>
          <p:spPr>
            <a:xfrm>
              <a:off x="5239796" y="5962335"/>
              <a:ext cx="1312456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total sludge age (SRT)</a:t>
              </a:r>
              <a:endParaRPr kumimoji="0" lang="zh-CN" altLang="en-US" sz="1400" b="0" i="0" u="none" strike="noStrike" kern="1200" cap="none" spc="0" normalizeH="0" baseline="-250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F4A66772-D070-A848-4696-D7C42E5B8BE9}"/>
                </a:ext>
              </a:extLst>
            </p:cNvPr>
            <p:cNvSpPr/>
            <p:nvPr/>
          </p:nvSpPr>
          <p:spPr>
            <a:xfrm>
              <a:off x="5202801" y="5923292"/>
              <a:ext cx="1371103" cy="433512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7AB9AEC-697E-1C4C-C426-D895C522D796}"/>
                </a:ext>
              </a:extLst>
            </p:cNvPr>
            <p:cNvSpPr txBox="1"/>
            <p:nvPr/>
          </p:nvSpPr>
          <p:spPr>
            <a:xfrm>
              <a:off x="5098876" y="6342571"/>
              <a:ext cx="224259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typically 15-30 d for MBR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:a16="http://schemas.microsoft.com/office/drawing/2014/main" id="{8618F585-9893-A688-D6FA-557BA21F4726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20" name="组合 2">
              <a:extLst>
                <a:ext uri="{FF2B5EF4-FFF2-40B4-BE49-F238E27FC236}">
                  <a16:creationId xmlns:a16="http://schemas.microsoft.com/office/drawing/2014/main" id="{004E0F7D-384F-8F39-4A0B-4864110B77C2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9" name="TextBox 15">
                <a:extLst>
                  <a:ext uri="{FF2B5EF4-FFF2-40B4-BE49-F238E27FC236}">
                    <a16:creationId xmlns:a16="http://schemas.microsoft.com/office/drawing/2014/main" id="{333627F5-E037-6A8C-A15B-F5AC4796757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30" name="直线连接符 9">
                <a:extLst>
                  <a:ext uri="{FF2B5EF4-FFF2-40B4-BE49-F238E27FC236}">
                    <a16:creationId xmlns:a16="http://schemas.microsoft.com/office/drawing/2014/main" id="{476090B9-9EA4-40C8-DE99-203A5AED06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8" name="Picture 17">
              <a:extLst>
                <a:ext uri="{FF2B5EF4-FFF2-40B4-BE49-F238E27FC236}">
                  <a16:creationId xmlns:a16="http://schemas.microsoft.com/office/drawing/2014/main" id="{05A90DF9-A9C8-34B2-25A3-15F7CEDCA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33529287"/>
      </p:ext>
    </p:extLst>
  </p:cSld>
  <p:clrMapOvr>
    <a:masterClrMapping/>
  </p:clrMapOvr>
  <p:transition advTm="138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:a16="http://schemas.microsoft.com/office/drawing/2014/main" id="{677CEF24-AF28-456D-80AF-BC43535C4F3B}"/>
              </a:ext>
            </a:extLst>
          </p:cNvPr>
          <p:cNvSpPr/>
          <p:nvPr/>
        </p:nvSpPr>
        <p:spPr>
          <a:xfrm>
            <a:off x="1493726" y="2124327"/>
            <a:ext cx="5391152" cy="213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Process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composition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Pretreatment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Biological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treatment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units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Membrane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filtration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system</a:t>
            </a:r>
          </a:p>
        </p:txBody>
      </p:sp>
      <p:sp>
        <p:nvSpPr>
          <p:cNvPr id="7" name="标题 2">
            <a:extLst>
              <a:ext uri="{FF2B5EF4-FFF2-40B4-BE49-F238E27FC236}">
                <a16:creationId xmlns:a16="http://schemas.microsoft.com/office/drawing/2014/main" id="{B7DE1B81-F210-8E44-24BE-99E92FAC9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DF41F3F6-E2F8-CB37-2835-14787EB11186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6" name="组合 2">
              <a:extLst>
                <a:ext uri="{FF2B5EF4-FFF2-40B4-BE49-F238E27FC236}">
                  <a16:creationId xmlns:a16="http://schemas.microsoft.com/office/drawing/2014/main" id="{237766D6-2B58-B145-D9CC-80103616514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8" name="TextBox 15">
                <a:extLst>
                  <a:ext uri="{FF2B5EF4-FFF2-40B4-BE49-F238E27FC236}">
                    <a16:creationId xmlns:a16="http://schemas.microsoft.com/office/drawing/2014/main" id="{A19ADE1A-9026-CA41-A32A-9A3E5F157D4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9" name="直线连接符 9">
                <a:extLst>
                  <a:ext uri="{FF2B5EF4-FFF2-40B4-BE49-F238E27FC236}">
                    <a16:creationId xmlns:a16="http://schemas.microsoft.com/office/drawing/2014/main" id="{17B69646-2399-B5E1-0190-3A77FD7B9A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7" name="Picture 17">
              <a:extLst>
                <a:ext uri="{FF2B5EF4-FFF2-40B4-BE49-F238E27FC236}">
                  <a16:creationId xmlns:a16="http://schemas.microsoft.com/office/drawing/2014/main" id="{51B33E70-7612-3E2A-41B9-211B2DC2BB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0244498"/>
      </p:ext>
    </p:extLst>
  </p:cSld>
  <p:clrMapOvr>
    <a:masterClrMapping/>
  </p:clrMapOvr>
  <p:transition advTm="20146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E7B3FFB5-0C24-77BB-CED5-BE55B006914C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9DF20F02-5DA9-127F-91CE-B4AC8C6D6C12}"/>
              </a:ext>
            </a:extLst>
          </p:cNvPr>
          <p:cNvSpPr txBox="1"/>
          <p:nvPr/>
        </p:nvSpPr>
        <p:spPr>
          <a:xfrm>
            <a:off x="4508206" y="1089557"/>
            <a:ext cx="7669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Three options to calculate the </a:t>
            </a: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excess sludge production rate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F6C20-E0A4-09A3-2DE5-03C6E37C5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849" y="1739852"/>
            <a:ext cx="4465369" cy="78402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2031EA1-6818-EAA4-F2A7-753DA0357FD7}"/>
              </a:ext>
            </a:extLst>
          </p:cNvPr>
          <p:cNvSpPr txBox="1"/>
          <p:nvPr/>
        </p:nvSpPr>
        <p:spPr>
          <a:xfrm>
            <a:off x="4731488" y="3899259"/>
            <a:ext cx="7251405" cy="67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When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Al or Fe salts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are added for TP removal or membrane fouling control, </a:t>
            </a:r>
          </a:p>
          <a:p>
            <a:pPr marL="0" marR="0" lvl="0" indent="0" algn="ctr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additional amount of excess sludge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is estimated to be </a:t>
            </a:r>
            <a:r>
              <a:rPr kumimoji="0" lang="en-US" altLang="zh-CN" sz="1600" b="1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5*Al or 3.5*Fe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E41C71AA-33D0-ADC0-87F5-0B36EB2AF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849" y="2776908"/>
            <a:ext cx="1548154" cy="78402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BB868DB-F4EB-8321-127F-2528D57790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13163" y="2760988"/>
            <a:ext cx="581055" cy="79994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5D20BCE-C56F-5E3E-1100-3FB0F9AE22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6715" y="1914516"/>
            <a:ext cx="712134" cy="38221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226B0865-E30F-2F95-E09B-E1192AE067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6715" y="2962800"/>
            <a:ext cx="712134" cy="38221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357B13A0-DFBD-FA00-30A2-4457864328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01028" y="2929850"/>
            <a:ext cx="712134" cy="382219"/>
          </a:xfrm>
          <a:prstGeom prst="rect">
            <a:avLst/>
          </a:prstGeom>
        </p:spPr>
      </p:pic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5B2DCE74-C512-C6A6-711C-9A3FAF47EA6B}"/>
              </a:ext>
            </a:extLst>
          </p:cNvPr>
          <p:cNvSpPr/>
          <p:nvPr/>
        </p:nvSpPr>
        <p:spPr>
          <a:xfrm>
            <a:off x="4880452" y="1603703"/>
            <a:ext cx="6869471" cy="1019968"/>
          </a:xfrm>
          <a:prstGeom prst="roundRect">
            <a:avLst/>
          </a:prstGeom>
          <a:noFill/>
          <a:ln w="2857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5288DE7-BA17-8C2A-77DC-ADAF8B343A94}"/>
              </a:ext>
            </a:extLst>
          </p:cNvPr>
          <p:cNvSpPr txBox="1"/>
          <p:nvPr/>
        </p:nvSpPr>
        <p:spPr>
          <a:xfrm>
            <a:off x="5036878" y="1720497"/>
            <a:ext cx="1223412" cy="40011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F06203E1-0234-7E1C-5AEE-88B8CBED98F9}"/>
              </a:ext>
            </a:extLst>
          </p:cNvPr>
          <p:cNvSpPr/>
          <p:nvPr/>
        </p:nvSpPr>
        <p:spPr>
          <a:xfrm>
            <a:off x="4880452" y="2623671"/>
            <a:ext cx="3864241" cy="1019968"/>
          </a:xfrm>
          <a:prstGeom prst="roundRect">
            <a:avLst/>
          </a:prstGeom>
          <a:noFill/>
          <a:ln w="2857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DDD18ED-0ED6-B6D6-E4A1-125545955E82}"/>
              </a:ext>
            </a:extLst>
          </p:cNvPr>
          <p:cNvSpPr txBox="1"/>
          <p:nvPr/>
        </p:nvSpPr>
        <p:spPr>
          <a:xfrm>
            <a:off x="5036878" y="2740465"/>
            <a:ext cx="1223412" cy="40011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5D0EE6B-972F-0CF9-22F3-B4ED4B1C9CFF}"/>
              </a:ext>
            </a:extLst>
          </p:cNvPr>
          <p:cNvSpPr/>
          <p:nvPr/>
        </p:nvSpPr>
        <p:spPr>
          <a:xfrm>
            <a:off x="8744692" y="2623671"/>
            <a:ext cx="3005231" cy="1019968"/>
          </a:xfrm>
          <a:prstGeom prst="roundRect">
            <a:avLst/>
          </a:prstGeom>
          <a:noFill/>
          <a:ln w="2857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58A951A-EEA7-709D-6F06-43646D2F9655}"/>
              </a:ext>
            </a:extLst>
          </p:cNvPr>
          <p:cNvSpPr txBox="1"/>
          <p:nvPr/>
        </p:nvSpPr>
        <p:spPr>
          <a:xfrm>
            <a:off x="8901118" y="2740465"/>
            <a:ext cx="1223412" cy="40011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Option 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FDF739-224D-FE53-024D-0BA89026FCB9}"/>
              </a:ext>
            </a:extLst>
          </p:cNvPr>
          <p:cNvGrpSpPr/>
          <p:nvPr/>
        </p:nvGrpSpPr>
        <p:grpSpPr>
          <a:xfrm>
            <a:off x="4731488" y="4663607"/>
            <a:ext cx="7102548" cy="1854594"/>
            <a:chOff x="4731488" y="4663607"/>
            <a:chExt cx="7102548" cy="1854594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0D79A1B1-9382-934F-9E03-2E6154F18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65544" y="5647084"/>
              <a:ext cx="1285430" cy="871117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459D852-93D8-D77F-1444-00084949AD59}"/>
                </a:ext>
              </a:extLst>
            </p:cNvPr>
            <p:cNvSpPr txBox="1"/>
            <p:nvPr/>
          </p:nvSpPr>
          <p:spPr>
            <a:xfrm>
              <a:off x="4731488" y="5059578"/>
              <a:ext cx="4427133" cy="53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sng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Flow rate for excess sludge discharge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(pumped from membrane tank):</a:t>
              </a:r>
            </a:p>
          </p:txBody>
        </p:sp>
        <p:sp>
          <p:nvSpPr>
            <p:cNvPr id="44" name="箭头: 下 43">
              <a:extLst>
                <a:ext uri="{FF2B5EF4-FFF2-40B4-BE49-F238E27FC236}">
                  <a16:creationId xmlns:a16="http://schemas.microsoft.com/office/drawing/2014/main" id="{882168BB-77F1-BE17-F9B9-260BF0C98ECD}"/>
                </a:ext>
              </a:extLst>
            </p:cNvPr>
            <p:cNvSpPr/>
            <p:nvPr/>
          </p:nvSpPr>
          <p:spPr>
            <a:xfrm>
              <a:off x="6770861" y="4689922"/>
              <a:ext cx="489098" cy="343341"/>
            </a:xfrm>
            <a:prstGeom prst="downArrow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6B9D9AF7-1E61-8D0E-8575-1F1F5C13A95C}"/>
                </a:ext>
              </a:extLst>
            </p:cNvPr>
            <p:cNvSpPr/>
            <p:nvPr/>
          </p:nvSpPr>
          <p:spPr>
            <a:xfrm>
              <a:off x="4837920" y="4663607"/>
              <a:ext cx="6996116" cy="45719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8AB0118-F2C0-E5C7-505D-60AA5168A6E4}"/>
                </a:ext>
              </a:extLst>
            </p:cNvPr>
            <p:cNvSpPr txBox="1"/>
            <p:nvPr/>
          </p:nvSpPr>
          <p:spPr>
            <a:xfrm>
              <a:off x="7313910" y="6125526"/>
              <a:ext cx="1819139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MLSS concentration</a:t>
              </a:r>
            </a:p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of membrane tank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BD23C2F7-0EB6-34D2-532D-3FE892E953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45054" y="6276778"/>
              <a:ext cx="343284" cy="0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6FFBF8D1-92C5-04AA-7D13-A4D2F522D338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76C75B1F-2D05-32F4-899E-BF129BD5ECA8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B678A418-C658-1A4A-DEC4-BA039DF04DD4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5895BA85-24EA-B519-8FDF-375CC22D9D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52ADD87D-9FDA-ECF8-B2C7-919CC00F0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96000368"/>
      </p:ext>
    </p:extLst>
  </p:cSld>
  <p:clrMapOvr>
    <a:masterClrMapping/>
  </p:clrMapOvr>
  <p:transition advTm="720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D64BBCA9-DDB9-4B4B-06B0-FED57484F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352" y="4014836"/>
            <a:ext cx="5044703" cy="108477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1A15E6DD-CC2A-06AF-7441-702963CA6A06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73" name="箭头: 上弧形 72">
            <a:extLst>
              <a:ext uri="{FF2B5EF4-FFF2-40B4-BE49-F238E27FC236}">
                <a16:creationId xmlns:a16="http://schemas.microsoft.com/office/drawing/2014/main" id="{580238FD-398B-62DF-1A13-3CFBE4B628C6}"/>
              </a:ext>
            </a:extLst>
          </p:cNvPr>
          <p:cNvSpPr/>
          <p:nvPr/>
        </p:nvSpPr>
        <p:spPr>
          <a:xfrm rot="10800000">
            <a:off x="9206274" y="2228141"/>
            <a:ext cx="1156046" cy="303374"/>
          </a:xfrm>
          <a:prstGeom prst="curvedDownArrow">
            <a:avLst>
              <a:gd name="adj1" fmla="val 41484"/>
              <a:gd name="adj2" fmla="val 105701"/>
              <a:gd name="adj3" fmla="val 31698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箭头: 上弧形 73">
            <a:extLst>
              <a:ext uri="{FF2B5EF4-FFF2-40B4-BE49-F238E27FC236}">
                <a16:creationId xmlns:a16="http://schemas.microsoft.com/office/drawing/2014/main" id="{6879B020-36DD-59BD-60AE-A92EA4EF3D4E}"/>
              </a:ext>
            </a:extLst>
          </p:cNvPr>
          <p:cNvSpPr/>
          <p:nvPr/>
        </p:nvSpPr>
        <p:spPr>
          <a:xfrm rot="10800000">
            <a:off x="7683797" y="2245005"/>
            <a:ext cx="1156046" cy="240128"/>
          </a:xfrm>
          <a:prstGeom prst="curvedDownArrow">
            <a:avLst>
              <a:gd name="adj1" fmla="val 56952"/>
              <a:gd name="adj2" fmla="val 132491"/>
              <a:gd name="adj3" fmla="val 31698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1A5B353-375E-2004-6E54-B1F55E16FE8A}"/>
              </a:ext>
            </a:extLst>
          </p:cNvPr>
          <p:cNvSpPr txBox="1"/>
          <p:nvPr/>
        </p:nvSpPr>
        <p:spPr>
          <a:xfrm>
            <a:off x="9206274" y="249033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438A7-32EE-5270-8E4C-6BC244447C8E}"/>
              </a:ext>
            </a:extLst>
          </p:cNvPr>
          <p:cNvSpPr txBox="1"/>
          <p:nvPr/>
        </p:nvSpPr>
        <p:spPr>
          <a:xfrm>
            <a:off x="7317366" y="2444598"/>
            <a:ext cx="147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BOD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87DA17-2C8A-6499-BAF5-EA597B4571D2}"/>
              </a:ext>
            </a:extLst>
          </p:cNvPr>
          <p:cNvGrpSpPr/>
          <p:nvPr/>
        </p:nvGrpSpPr>
        <p:grpSpPr>
          <a:xfrm>
            <a:off x="5131068" y="3429000"/>
            <a:ext cx="2032185" cy="523220"/>
            <a:chOff x="5131068" y="3429000"/>
            <a:chExt cx="2032185" cy="523220"/>
          </a:xfrm>
        </p:grpSpPr>
        <p:sp>
          <p:nvSpPr>
            <p:cNvPr id="83" name="对话气泡: 圆角矩形 82">
              <a:extLst>
                <a:ext uri="{FF2B5EF4-FFF2-40B4-BE49-F238E27FC236}">
                  <a16:creationId xmlns:a16="http://schemas.microsoft.com/office/drawing/2014/main" id="{73107712-4C6F-D281-8EBC-6E8C9217C5FB}"/>
                </a:ext>
              </a:extLst>
            </p:cNvPr>
            <p:cNvSpPr/>
            <p:nvPr/>
          </p:nvSpPr>
          <p:spPr>
            <a:xfrm>
              <a:off x="5131069" y="3429000"/>
              <a:ext cx="1993050" cy="523220"/>
            </a:xfrm>
            <a:prstGeom prst="wedgeRoundRectCallout">
              <a:avLst>
                <a:gd name="adj1" fmla="val 45057"/>
                <a:gd name="adj2" fmla="val 104481"/>
                <a:gd name="adj3" fmla="val 16667"/>
              </a:avLst>
            </a:prstGeom>
            <a:solidFill>
              <a:srgbClr val="FFFF00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16F2F28-DED5-7D8C-5EBB-FCCDEF969A74}"/>
                </a:ext>
              </a:extLst>
            </p:cNvPr>
            <p:cNvSpPr txBox="1"/>
            <p:nvPr/>
          </p:nvSpPr>
          <p:spPr>
            <a:xfrm>
              <a:off x="5131068" y="3429000"/>
              <a:ext cx="20321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demand for 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oxidizing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organic carbon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836C1AD-F6CD-5024-496A-D7FAD1AF092E}"/>
              </a:ext>
            </a:extLst>
          </p:cNvPr>
          <p:cNvGrpSpPr/>
          <p:nvPr/>
        </p:nvGrpSpPr>
        <p:grpSpPr>
          <a:xfrm>
            <a:off x="7233895" y="3574302"/>
            <a:ext cx="1310162" cy="523220"/>
            <a:chOff x="7233895" y="3574302"/>
            <a:chExt cx="1310162" cy="523220"/>
          </a:xfrm>
        </p:grpSpPr>
        <p:sp>
          <p:nvSpPr>
            <p:cNvPr id="85" name="对话气泡: 圆角矩形 84">
              <a:extLst>
                <a:ext uri="{FF2B5EF4-FFF2-40B4-BE49-F238E27FC236}">
                  <a16:creationId xmlns:a16="http://schemas.microsoft.com/office/drawing/2014/main" id="{18C77DFA-654A-B367-770C-9196B07AE4BC}"/>
                </a:ext>
              </a:extLst>
            </p:cNvPr>
            <p:cNvSpPr/>
            <p:nvPr/>
          </p:nvSpPr>
          <p:spPr>
            <a:xfrm>
              <a:off x="7249892" y="3574302"/>
              <a:ext cx="1236124" cy="523220"/>
            </a:xfrm>
            <a:prstGeom prst="wedgeRoundRectCallout">
              <a:avLst>
                <a:gd name="adj1" fmla="val 1442"/>
                <a:gd name="adj2" fmla="val 79501"/>
                <a:gd name="adj3" fmla="val 16667"/>
              </a:avLst>
            </a:prstGeom>
            <a:solidFill>
              <a:srgbClr val="FFFF00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5C1468C1-6039-378A-E129-ACA0D29CCEA7}"/>
                </a:ext>
              </a:extLst>
            </p:cNvPr>
            <p:cNvSpPr txBox="1"/>
            <p:nvPr/>
          </p:nvSpPr>
          <p:spPr>
            <a:xfrm>
              <a:off x="7233895" y="3574302"/>
              <a:ext cx="1310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demand for 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nitrification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8B7316E-8E33-5CA9-B179-C980D90948E0}"/>
              </a:ext>
            </a:extLst>
          </p:cNvPr>
          <p:cNvGrpSpPr/>
          <p:nvPr/>
        </p:nvGrpSpPr>
        <p:grpSpPr>
          <a:xfrm>
            <a:off x="8588481" y="3459167"/>
            <a:ext cx="1449103" cy="523220"/>
            <a:chOff x="8588481" y="3459167"/>
            <a:chExt cx="1449103" cy="523220"/>
          </a:xfrm>
        </p:grpSpPr>
        <p:sp>
          <p:nvSpPr>
            <p:cNvPr id="87" name="对话气泡: 圆角矩形 86">
              <a:extLst>
                <a:ext uri="{FF2B5EF4-FFF2-40B4-BE49-F238E27FC236}">
                  <a16:creationId xmlns:a16="http://schemas.microsoft.com/office/drawing/2014/main" id="{41C4CDAA-9C60-0557-E150-01D9805AD00D}"/>
                </a:ext>
              </a:extLst>
            </p:cNvPr>
            <p:cNvSpPr/>
            <p:nvPr/>
          </p:nvSpPr>
          <p:spPr>
            <a:xfrm>
              <a:off x="8621934" y="3459167"/>
              <a:ext cx="1391062" cy="523220"/>
            </a:xfrm>
            <a:prstGeom prst="wedgeRoundRectCallout">
              <a:avLst>
                <a:gd name="adj1" fmla="val -46797"/>
                <a:gd name="adj2" fmla="val 102102"/>
                <a:gd name="adj3" fmla="val 16667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16B6C8C0-7EBE-577E-868E-5718DE537FEB}"/>
                </a:ext>
              </a:extLst>
            </p:cNvPr>
            <p:cNvSpPr txBox="1"/>
            <p:nvPr/>
          </p:nvSpPr>
          <p:spPr>
            <a:xfrm>
              <a:off x="8588481" y="3459167"/>
              <a:ext cx="1449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offset for 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denitrification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2326949-927F-89D0-ACD1-6190D3A9DDFD}"/>
              </a:ext>
            </a:extLst>
          </p:cNvPr>
          <p:cNvGrpSpPr/>
          <p:nvPr/>
        </p:nvGrpSpPr>
        <p:grpSpPr>
          <a:xfrm>
            <a:off x="10158937" y="3429000"/>
            <a:ext cx="1822276" cy="738664"/>
            <a:chOff x="10158937" y="3429000"/>
            <a:chExt cx="1822276" cy="738664"/>
          </a:xfrm>
        </p:grpSpPr>
        <p:sp>
          <p:nvSpPr>
            <p:cNvPr id="89" name="对话气泡: 圆角矩形 88">
              <a:extLst>
                <a:ext uri="{FF2B5EF4-FFF2-40B4-BE49-F238E27FC236}">
                  <a16:creationId xmlns:a16="http://schemas.microsoft.com/office/drawing/2014/main" id="{AF2DDF8F-8D3F-426D-124D-278690666851}"/>
                </a:ext>
              </a:extLst>
            </p:cNvPr>
            <p:cNvSpPr/>
            <p:nvPr/>
          </p:nvSpPr>
          <p:spPr>
            <a:xfrm>
              <a:off x="10158937" y="3429000"/>
              <a:ext cx="1725712" cy="721696"/>
            </a:xfrm>
            <a:prstGeom prst="wedgeRoundRectCallout">
              <a:avLst>
                <a:gd name="adj1" fmla="val 773"/>
                <a:gd name="adj2" fmla="val 74542"/>
                <a:gd name="adj3" fmla="val 16667"/>
              </a:avLst>
            </a:prstGeom>
            <a:solidFill>
              <a:srgbClr val="FFC000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50F07A7-4F39-C4E5-3F60-8CF9390DA41D}"/>
                </a:ext>
              </a:extLst>
            </p:cNvPr>
            <p:cNvSpPr txBox="1"/>
            <p:nvPr/>
          </p:nvSpPr>
          <p:spPr>
            <a:xfrm>
              <a:off x="10183525" y="3429000"/>
              <a:ext cx="179768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supplement by </a:t>
              </a: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recirculation from membrane tank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id="{792A436C-8A9A-A37E-5F28-50CC008DEC78}"/>
              </a:ext>
            </a:extLst>
          </p:cNvPr>
          <p:cNvSpPr txBox="1"/>
          <p:nvPr/>
        </p:nvSpPr>
        <p:spPr>
          <a:xfrm>
            <a:off x="4708359" y="4031546"/>
            <a:ext cx="1609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demand: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C1274F-7A7D-6027-0E36-F1154AE94DA9}"/>
              </a:ext>
            </a:extLst>
          </p:cNvPr>
          <p:cNvSpPr txBox="1"/>
          <p:nvPr/>
        </p:nvSpPr>
        <p:spPr>
          <a:xfrm>
            <a:off x="5388179" y="5136904"/>
            <a:ext cx="3406123" cy="58477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––  volume of aerobic tank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kumimoji="0" lang="en-US" altLang="zh-CN" sz="1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M1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––  free volume of membrane tank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箭头: 环形 10">
            <a:extLst>
              <a:ext uri="{FF2B5EF4-FFF2-40B4-BE49-F238E27FC236}">
                <a16:creationId xmlns:a16="http://schemas.microsoft.com/office/drawing/2014/main" id="{BB25D073-9B5E-DD61-22AE-98CD55A5BB57}"/>
              </a:ext>
            </a:extLst>
          </p:cNvPr>
          <p:cNvSpPr/>
          <p:nvPr/>
        </p:nvSpPr>
        <p:spPr>
          <a:xfrm>
            <a:off x="7800037" y="1320583"/>
            <a:ext cx="1338871" cy="13388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262308"/>
              <a:gd name="adj5" fmla="val 12500"/>
            </a:avLst>
          </a:prstGeom>
          <a:solidFill>
            <a:srgbClr val="FFFF0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B9BE37-ABC1-AA9B-BFE8-B0A54BC1B17A}"/>
              </a:ext>
            </a:extLst>
          </p:cNvPr>
          <p:cNvSpPr txBox="1"/>
          <p:nvPr/>
        </p:nvSpPr>
        <p:spPr>
          <a:xfrm>
            <a:off x="5879097" y="1259249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DA803306-DA0B-9DD9-41FE-109EBE2F79C3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AF39ECBE-C2E0-B6FB-D1A4-9781485CBF2C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E38BC428-4459-0760-4AA8-03B20A94F24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D67BDCC1-84D1-7250-F36D-A9319A7472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D067A1F1-5760-856A-BFD8-86D996A6B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40134721"/>
      </p:ext>
    </p:extLst>
  </p:cSld>
  <p:clrMapOvr>
    <a:masterClrMapping/>
  </p:clrMapOvr>
  <p:transition advTm="159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7" presetClass="emph" presetSubtype="0" repeatCount="2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mph" presetSubtype="0" repeatCount="2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7" grpId="0"/>
      <p:bldP spid="80" grpId="0"/>
      <p:bldP spid="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D64BBCA9-DDB9-4B4B-06B0-FED57484F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352" y="4014836"/>
            <a:ext cx="5044703" cy="1084779"/>
          </a:xfrm>
          <a:prstGeom prst="rect">
            <a:avLst/>
          </a:prstGeom>
        </p:spPr>
      </p:pic>
      <p:sp>
        <p:nvSpPr>
          <p:cNvPr id="83" name="对话气泡: 圆角矩形 82">
            <a:extLst>
              <a:ext uri="{FF2B5EF4-FFF2-40B4-BE49-F238E27FC236}">
                <a16:creationId xmlns:a16="http://schemas.microsoft.com/office/drawing/2014/main" id="{73107712-4C6F-D281-8EBC-6E8C9217C5FB}"/>
              </a:ext>
            </a:extLst>
          </p:cNvPr>
          <p:cNvSpPr/>
          <p:nvPr/>
        </p:nvSpPr>
        <p:spPr>
          <a:xfrm>
            <a:off x="5131069" y="3429000"/>
            <a:ext cx="1993050" cy="523220"/>
          </a:xfrm>
          <a:prstGeom prst="wedgeRoundRectCallout">
            <a:avLst>
              <a:gd name="adj1" fmla="val 45057"/>
              <a:gd name="adj2" fmla="val 10448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1A15E6DD-CC2A-06AF-7441-702963CA6A06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73" name="箭头: 上弧形 72">
            <a:extLst>
              <a:ext uri="{FF2B5EF4-FFF2-40B4-BE49-F238E27FC236}">
                <a16:creationId xmlns:a16="http://schemas.microsoft.com/office/drawing/2014/main" id="{580238FD-398B-62DF-1A13-3CFBE4B628C6}"/>
              </a:ext>
            </a:extLst>
          </p:cNvPr>
          <p:cNvSpPr/>
          <p:nvPr/>
        </p:nvSpPr>
        <p:spPr>
          <a:xfrm rot="10800000">
            <a:off x="9206274" y="2228141"/>
            <a:ext cx="1156046" cy="303374"/>
          </a:xfrm>
          <a:prstGeom prst="curvedDownArrow">
            <a:avLst>
              <a:gd name="adj1" fmla="val 41484"/>
              <a:gd name="adj2" fmla="val 105701"/>
              <a:gd name="adj3" fmla="val 31698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箭头: 上弧形 73">
            <a:extLst>
              <a:ext uri="{FF2B5EF4-FFF2-40B4-BE49-F238E27FC236}">
                <a16:creationId xmlns:a16="http://schemas.microsoft.com/office/drawing/2014/main" id="{6879B020-36DD-59BD-60AE-A92EA4EF3D4E}"/>
              </a:ext>
            </a:extLst>
          </p:cNvPr>
          <p:cNvSpPr/>
          <p:nvPr/>
        </p:nvSpPr>
        <p:spPr>
          <a:xfrm rot="10800000">
            <a:off x="7683797" y="2245005"/>
            <a:ext cx="1156046" cy="240128"/>
          </a:xfrm>
          <a:prstGeom prst="curvedDownArrow">
            <a:avLst>
              <a:gd name="adj1" fmla="val 56952"/>
              <a:gd name="adj2" fmla="val 132491"/>
              <a:gd name="adj3" fmla="val 31698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1A5B353-375E-2004-6E54-B1F55E16FE8A}"/>
              </a:ext>
            </a:extLst>
          </p:cNvPr>
          <p:cNvSpPr txBox="1"/>
          <p:nvPr/>
        </p:nvSpPr>
        <p:spPr>
          <a:xfrm>
            <a:off x="9206274" y="249033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438A7-32EE-5270-8E4C-6BC244447C8E}"/>
              </a:ext>
            </a:extLst>
          </p:cNvPr>
          <p:cNvSpPr txBox="1"/>
          <p:nvPr/>
        </p:nvSpPr>
        <p:spPr>
          <a:xfrm>
            <a:off x="7317366" y="2444598"/>
            <a:ext cx="147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BOD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16F2F28-DED5-7D8C-5EBB-FCCDEF969A74}"/>
              </a:ext>
            </a:extLst>
          </p:cNvPr>
          <p:cNvSpPr txBox="1"/>
          <p:nvPr/>
        </p:nvSpPr>
        <p:spPr>
          <a:xfrm>
            <a:off x="5131068" y="3429000"/>
            <a:ext cx="2032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oxidizing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organic carbon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5" name="对话气泡: 圆角矩形 84">
            <a:extLst>
              <a:ext uri="{FF2B5EF4-FFF2-40B4-BE49-F238E27FC236}">
                <a16:creationId xmlns:a16="http://schemas.microsoft.com/office/drawing/2014/main" id="{18C77DFA-654A-B367-770C-9196B07AE4BC}"/>
              </a:ext>
            </a:extLst>
          </p:cNvPr>
          <p:cNvSpPr/>
          <p:nvPr/>
        </p:nvSpPr>
        <p:spPr>
          <a:xfrm>
            <a:off x="7249892" y="3574302"/>
            <a:ext cx="1236124" cy="523220"/>
          </a:xfrm>
          <a:prstGeom prst="wedgeRoundRectCallout">
            <a:avLst>
              <a:gd name="adj1" fmla="val 1442"/>
              <a:gd name="adj2" fmla="val 7950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5C1468C1-6039-378A-E129-ACA0D29CCEA7}"/>
              </a:ext>
            </a:extLst>
          </p:cNvPr>
          <p:cNvSpPr txBox="1"/>
          <p:nvPr/>
        </p:nvSpPr>
        <p:spPr>
          <a:xfrm>
            <a:off x="7233895" y="3574302"/>
            <a:ext cx="1310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7" name="对话气泡: 圆角矩形 86">
            <a:extLst>
              <a:ext uri="{FF2B5EF4-FFF2-40B4-BE49-F238E27FC236}">
                <a16:creationId xmlns:a16="http://schemas.microsoft.com/office/drawing/2014/main" id="{41C4CDAA-9C60-0557-E150-01D9805AD00D}"/>
              </a:ext>
            </a:extLst>
          </p:cNvPr>
          <p:cNvSpPr/>
          <p:nvPr/>
        </p:nvSpPr>
        <p:spPr>
          <a:xfrm>
            <a:off x="8621934" y="3459167"/>
            <a:ext cx="1391062" cy="523220"/>
          </a:xfrm>
          <a:prstGeom prst="wedgeRoundRectCallout">
            <a:avLst>
              <a:gd name="adj1" fmla="val -46797"/>
              <a:gd name="adj2" fmla="val 102102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16B6C8C0-7EBE-577E-868E-5718DE537FEB}"/>
              </a:ext>
            </a:extLst>
          </p:cNvPr>
          <p:cNvSpPr txBox="1"/>
          <p:nvPr/>
        </p:nvSpPr>
        <p:spPr>
          <a:xfrm>
            <a:off x="8588481" y="3459167"/>
            <a:ext cx="1449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offset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9" name="对话气泡: 圆角矩形 88">
            <a:extLst>
              <a:ext uri="{FF2B5EF4-FFF2-40B4-BE49-F238E27FC236}">
                <a16:creationId xmlns:a16="http://schemas.microsoft.com/office/drawing/2014/main" id="{AF2DDF8F-8D3F-426D-124D-278690666851}"/>
              </a:ext>
            </a:extLst>
          </p:cNvPr>
          <p:cNvSpPr/>
          <p:nvPr/>
        </p:nvSpPr>
        <p:spPr>
          <a:xfrm>
            <a:off x="10158937" y="3429000"/>
            <a:ext cx="1725712" cy="721696"/>
          </a:xfrm>
          <a:prstGeom prst="wedgeRoundRectCallout">
            <a:avLst>
              <a:gd name="adj1" fmla="val 773"/>
              <a:gd name="adj2" fmla="val 74542"/>
              <a:gd name="adj3" fmla="val 16667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50F07A7-4F39-C4E5-3F60-8CF9390DA41D}"/>
              </a:ext>
            </a:extLst>
          </p:cNvPr>
          <p:cNvSpPr txBox="1"/>
          <p:nvPr/>
        </p:nvSpPr>
        <p:spPr>
          <a:xfrm>
            <a:off x="10183525" y="3429000"/>
            <a:ext cx="1797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supplement by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recirculation from membrane tank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792A436C-8A9A-A37E-5F28-50CC008DEC78}"/>
              </a:ext>
            </a:extLst>
          </p:cNvPr>
          <p:cNvSpPr txBox="1"/>
          <p:nvPr/>
        </p:nvSpPr>
        <p:spPr>
          <a:xfrm>
            <a:off x="4708359" y="4031546"/>
            <a:ext cx="1609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demand: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1F4D5F8-22B3-9DAE-5EE7-0EB0C8AAF4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07" y="5349398"/>
            <a:ext cx="3407027" cy="746064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333F9AC-1FAA-58FD-8239-BB9642E70B6A}"/>
              </a:ext>
            </a:extLst>
          </p:cNvPr>
          <p:cNvSpPr/>
          <p:nvPr/>
        </p:nvSpPr>
        <p:spPr>
          <a:xfrm>
            <a:off x="4650285" y="5082883"/>
            <a:ext cx="4366258" cy="1592346"/>
          </a:xfrm>
          <a:prstGeom prst="roundRect">
            <a:avLst>
              <a:gd name="adj" fmla="val 11993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01B19B-B35A-48DC-D3C9-D692C71527D2}"/>
              </a:ext>
            </a:extLst>
          </p:cNvPr>
          <p:cNvSpPr txBox="1"/>
          <p:nvPr/>
        </p:nvSpPr>
        <p:spPr>
          <a:xfrm>
            <a:off x="4650283" y="5059501"/>
            <a:ext cx="4366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 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oxidizing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organic carbon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C6B8BD-5B45-78F5-BD55-166078AA61E1}"/>
              </a:ext>
            </a:extLst>
          </p:cNvPr>
          <p:cNvSpPr txBox="1"/>
          <p:nvPr/>
        </p:nvSpPr>
        <p:spPr>
          <a:xfrm>
            <a:off x="7449167" y="6165504"/>
            <a:ext cx="14120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offset for biomass synthesis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B3DB20F6-A139-CF01-29E2-2BD6A77326DA}"/>
              </a:ext>
            </a:extLst>
          </p:cNvPr>
          <p:cNvCxnSpPr>
            <a:cxnSpLocks/>
          </p:cNvCxnSpPr>
          <p:nvPr/>
        </p:nvCxnSpPr>
        <p:spPr>
          <a:xfrm flipV="1">
            <a:off x="8155172" y="5870095"/>
            <a:ext cx="0" cy="242299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7BC37EB3-8A19-71BB-5607-646650D98FA1}"/>
              </a:ext>
            </a:extLst>
          </p:cNvPr>
          <p:cNvSpPr txBox="1"/>
          <p:nvPr/>
        </p:nvSpPr>
        <p:spPr>
          <a:xfrm>
            <a:off x="5712110" y="6165504"/>
            <a:ext cx="14120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consumption for BOD removal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79D7DFAC-4B3D-EE22-1A5C-F796D54979C5}"/>
              </a:ext>
            </a:extLst>
          </p:cNvPr>
          <p:cNvCxnSpPr>
            <a:cxnSpLocks/>
          </p:cNvCxnSpPr>
          <p:nvPr/>
        </p:nvCxnSpPr>
        <p:spPr>
          <a:xfrm flipV="1">
            <a:off x="6538039" y="5870095"/>
            <a:ext cx="0" cy="242299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箭头: 环形 28">
            <a:extLst>
              <a:ext uri="{FF2B5EF4-FFF2-40B4-BE49-F238E27FC236}">
                <a16:creationId xmlns:a16="http://schemas.microsoft.com/office/drawing/2014/main" id="{188C0310-2FAB-295C-C4D4-39531FDD113B}"/>
              </a:ext>
            </a:extLst>
          </p:cNvPr>
          <p:cNvSpPr/>
          <p:nvPr/>
        </p:nvSpPr>
        <p:spPr>
          <a:xfrm>
            <a:off x="7800037" y="1320583"/>
            <a:ext cx="1338871" cy="13388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262308"/>
              <a:gd name="adj5" fmla="val 12500"/>
            </a:avLst>
          </a:prstGeom>
          <a:solidFill>
            <a:srgbClr val="FFFF0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9E30149-CC46-DDD6-840B-B1CDEAA63123}"/>
              </a:ext>
            </a:extLst>
          </p:cNvPr>
          <p:cNvSpPr txBox="1"/>
          <p:nvPr/>
        </p:nvSpPr>
        <p:spPr>
          <a:xfrm>
            <a:off x="5879097" y="1259249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F37CAE60-D6C9-6AEB-63D7-F913F3DA6520}"/>
              </a:ext>
            </a:extLst>
          </p:cNvPr>
          <p:cNvSpPr/>
          <p:nvPr/>
        </p:nvSpPr>
        <p:spPr>
          <a:xfrm flipV="1">
            <a:off x="4848447" y="5349398"/>
            <a:ext cx="3991396" cy="45719"/>
          </a:xfrm>
          <a:prstGeom prst="roundRect">
            <a:avLst>
              <a:gd name="adj" fmla="val 45953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2AD7D109-54D4-4D05-C3A7-91FFF3180A9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84C3EF3D-1714-0B21-E7FF-4D20B383B71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CBEA0898-028E-A07F-88FF-EC9971F283A4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F79ED412-737D-740A-9714-B4FF51B0E0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8B1B7849-DE0D-4BD5-7F9B-42970EE552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688163742"/>
      </p:ext>
    </p:extLst>
  </p:cSld>
  <p:clrMapOvr>
    <a:masterClrMapping/>
  </p:clrMapOvr>
  <p:transition advTm="409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895C53C-3453-1064-5B32-83CACDF3C7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487" y="5371554"/>
            <a:ext cx="3834815" cy="743150"/>
          </a:xfrm>
          <a:prstGeom prst="rect">
            <a:avLst/>
          </a:prstGeom>
        </p:spPr>
      </p:pic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D64BBCA9-DDB9-4B4B-06B0-FED57484F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352" y="4014836"/>
            <a:ext cx="5044703" cy="1084779"/>
          </a:xfrm>
          <a:prstGeom prst="rect">
            <a:avLst/>
          </a:prstGeom>
        </p:spPr>
      </p:pic>
      <p:sp>
        <p:nvSpPr>
          <p:cNvPr id="83" name="对话气泡: 圆角矩形 82">
            <a:extLst>
              <a:ext uri="{FF2B5EF4-FFF2-40B4-BE49-F238E27FC236}">
                <a16:creationId xmlns:a16="http://schemas.microsoft.com/office/drawing/2014/main" id="{73107712-4C6F-D281-8EBC-6E8C9217C5FB}"/>
              </a:ext>
            </a:extLst>
          </p:cNvPr>
          <p:cNvSpPr/>
          <p:nvPr/>
        </p:nvSpPr>
        <p:spPr>
          <a:xfrm>
            <a:off x="5131069" y="3429000"/>
            <a:ext cx="1993050" cy="523220"/>
          </a:xfrm>
          <a:prstGeom prst="wedgeRoundRectCallout">
            <a:avLst>
              <a:gd name="adj1" fmla="val 45057"/>
              <a:gd name="adj2" fmla="val 10448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1A15E6DD-CC2A-06AF-7441-702963CA6A06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73" name="箭头: 上弧形 72">
            <a:extLst>
              <a:ext uri="{FF2B5EF4-FFF2-40B4-BE49-F238E27FC236}">
                <a16:creationId xmlns:a16="http://schemas.microsoft.com/office/drawing/2014/main" id="{580238FD-398B-62DF-1A13-3CFBE4B628C6}"/>
              </a:ext>
            </a:extLst>
          </p:cNvPr>
          <p:cNvSpPr/>
          <p:nvPr/>
        </p:nvSpPr>
        <p:spPr>
          <a:xfrm rot="10800000">
            <a:off x="9206274" y="2228141"/>
            <a:ext cx="1156046" cy="303374"/>
          </a:xfrm>
          <a:prstGeom prst="curvedDownArrow">
            <a:avLst>
              <a:gd name="adj1" fmla="val 41484"/>
              <a:gd name="adj2" fmla="val 105701"/>
              <a:gd name="adj3" fmla="val 31698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箭头: 上弧形 73">
            <a:extLst>
              <a:ext uri="{FF2B5EF4-FFF2-40B4-BE49-F238E27FC236}">
                <a16:creationId xmlns:a16="http://schemas.microsoft.com/office/drawing/2014/main" id="{6879B020-36DD-59BD-60AE-A92EA4EF3D4E}"/>
              </a:ext>
            </a:extLst>
          </p:cNvPr>
          <p:cNvSpPr/>
          <p:nvPr/>
        </p:nvSpPr>
        <p:spPr>
          <a:xfrm rot="10800000">
            <a:off x="7683797" y="2245005"/>
            <a:ext cx="1156046" cy="240128"/>
          </a:xfrm>
          <a:prstGeom prst="curvedDownArrow">
            <a:avLst>
              <a:gd name="adj1" fmla="val 56952"/>
              <a:gd name="adj2" fmla="val 132491"/>
              <a:gd name="adj3" fmla="val 31698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1A5B353-375E-2004-6E54-B1F55E16FE8A}"/>
              </a:ext>
            </a:extLst>
          </p:cNvPr>
          <p:cNvSpPr txBox="1"/>
          <p:nvPr/>
        </p:nvSpPr>
        <p:spPr>
          <a:xfrm>
            <a:off x="9206274" y="249033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438A7-32EE-5270-8E4C-6BC244447C8E}"/>
              </a:ext>
            </a:extLst>
          </p:cNvPr>
          <p:cNvSpPr txBox="1"/>
          <p:nvPr/>
        </p:nvSpPr>
        <p:spPr>
          <a:xfrm>
            <a:off x="7317366" y="2444598"/>
            <a:ext cx="147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BOD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16F2F28-DED5-7D8C-5EBB-FCCDEF969A74}"/>
              </a:ext>
            </a:extLst>
          </p:cNvPr>
          <p:cNvSpPr txBox="1"/>
          <p:nvPr/>
        </p:nvSpPr>
        <p:spPr>
          <a:xfrm>
            <a:off x="5131068" y="3429000"/>
            <a:ext cx="2032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oxidizing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organic carbon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5" name="对话气泡: 圆角矩形 84">
            <a:extLst>
              <a:ext uri="{FF2B5EF4-FFF2-40B4-BE49-F238E27FC236}">
                <a16:creationId xmlns:a16="http://schemas.microsoft.com/office/drawing/2014/main" id="{18C77DFA-654A-B367-770C-9196B07AE4BC}"/>
              </a:ext>
            </a:extLst>
          </p:cNvPr>
          <p:cNvSpPr/>
          <p:nvPr/>
        </p:nvSpPr>
        <p:spPr>
          <a:xfrm>
            <a:off x="7249892" y="3574302"/>
            <a:ext cx="1236124" cy="523220"/>
          </a:xfrm>
          <a:prstGeom prst="wedgeRoundRectCallout">
            <a:avLst>
              <a:gd name="adj1" fmla="val 1442"/>
              <a:gd name="adj2" fmla="val 7950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5C1468C1-6039-378A-E129-ACA0D29CCEA7}"/>
              </a:ext>
            </a:extLst>
          </p:cNvPr>
          <p:cNvSpPr txBox="1"/>
          <p:nvPr/>
        </p:nvSpPr>
        <p:spPr>
          <a:xfrm>
            <a:off x="7233895" y="3574302"/>
            <a:ext cx="1310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7" name="对话气泡: 圆角矩形 86">
            <a:extLst>
              <a:ext uri="{FF2B5EF4-FFF2-40B4-BE49-F238E27FC236}">
                <a16:creationId xmlns:a16="http://schemas.microsoft.com/office/drawing/2014/main" id="{41C4CDAA-9C60-0557-E150-01D9805AD00D}"/>
              </a:ext>
            </a:extLst>
          </p:cNvPr>
          <p:cNvSpPr/>
          <p:nvPr/>
        </p:nvSpPr>
        <p:spPr>
          <a:xfrm>
            <a:off x="8621934" y="3459167"/>
            <a:ext cx="1391062" cy="523220"/>
          </a:xfrm>
          <a:prstGeom prst="wedgeRoundRectCallout">
            <a:avLst>
              <a:gd name="adj1" fmla="val -46797"/>
              <a:gd name="adj2" fmla="val 102102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16B6C8C0-7EBE-577E-868E-5718DE537FEB}"/>
              </a:ext>
            </a:extLst>
          </p:cNvPr>
          <p:cNvSpPr txBox="1"/>
          <p:nvPr/>
        </p:nvSpPr>
        <p:spPr>
          <a:xfrm>
            <a:off x="8588481" y="3459167"/>
            <a:ext cx="1449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offset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9" name="对话气泡: 圆角矩形 88">
            <a:extLst>
              <a:ext uri="{FF2B5EF4-FFF2-40B4-BE49-F238E27FC236}">
                <a16:creationId xmlns:a16="http://schemas.microsoft.com/office/drawing/2014/main" id="{AF2DDF8F-8D3F-426D-124D-278690666851}"/>
              </a:ext>
            </a:extLst>
          </p:cNvPr>
          <p:cNvSpPr/>
          <p:nvPr/>
        </p:nvSpPr>
        <p:spPr>
          <a:xfrm>
            <a:off x="10158937" y="3429000"/>
            <a:ext cx="1725712" cy="721696"/>
          </a:xfrm>
          <a:prstGeom prst="wedgeRoundRectCallout">
            <a:avLst>
              <a:gd name="adj1" fmla="val 773"/>
              <a:gd name="adj2" fmla="val 74542"/>
              <a:gd name="adj3" fmla="val 16667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50F07A7-4F39-C4E5-3F60-8CF9390DA41D}"/>
              </a:ext>
            </a:extLst>
          </p:cNvPr>
          <p:cNvSpPr txBox="1"/>
          <p:nvPr/>
        </p:nvSpPr>
        <p:spPr>
          <a:xfrm>
            <a:off x="10183525" y="3429000"/>
            <a:ext cx="1797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supplement by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recirculation from membrane tank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792A436C-8A9A-A37E-5F28-50CC008DEC78}"/>
              </a:ext>
            </a:extLst>
          </p:cNvPr>
          <p:cNvSpPr txBox="1"/>
          <p:nvPr/>
        </p:nvSpPr>
        <p:spPr>
          <a:xfrm>
            <a:off x="4708359" y="4031546"/>
            <a:ext cx="1609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demand: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333F9AC-1FAA-58FD-8239-BB9642E70B6A}"/>
              </a:ext>
            </a:extLst>
          </p:cNvPr>
          <p:cNvSpPr/>
          <p:nvPr/>
        </p:nvSpPr>
        <p:spPr>
          <a:xfrm>
            <a:off x="4650285" y="5082883"/>
            <a:ext cx="4366258" cy="1592346"/>
          </a:xfrm>
          <a:prstGeom prst="roundRect">
            <a:avLst>
              <a:gd name="adj" fmla="val 11993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01B19B-B35A-48DC-D3C9-D692C71527D2}"/>
              </a:ext>
            </a:extLst>
          </p:cNvPr>
          <p:cNvSpPr txBox="1"/>
          <p:nvPr/>
        </p:nvSpPr>
        <p:spPr>
          <a:xfrm>
            <a:off x="4650283" y="5059501"/>
            <a:ext cx="4366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 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C6B8BD-5B45-78F5-BD55-166078AA61E1}"/>
              </a:ext>
            </a:extLst>
          </p:cNvPr>
          <p:cNvSpPr txBox="1"/>
          <p:nvPr/>
        </p:nvSpPr>
        <p:spPr>
          <a:xfrm>
            <a:off x="7449167" y="6216304"/>
            <a:ext cx="14120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offset for biomass synthesis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B3DB20F6-A139-CF01-29E2-2BD6A77326DA}"/>
              </a:ext>
            </a:extLst>
          </p:cNvPr>
          <p:cNvCxnSpPr>
            <a:cxnSpLocks/>
          </p:cNvCxnSpPr>
          <p:nvPr/>
        </p:nvCxnSpPr>
        <p:spPr>
          <a:xfrm flipV="1">
            <a:off x="8205972" y="5920895"/>
            <a:ext cx="0" cy="242299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7BC37EB3-8A19-71BB-5607-646650D98FA1}"/>
              </a:ext>
            </a:extLst>
          </p:cNvPr>
          <p:cNvSpPr txBox="1"/>
          <p:nvPr/>
        </p:nvSpPr>
        <p:spPr>
          <a:xfrm>
            <a:off x="5611366" y="6216304"/>
            <a:ext cx="14120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consumption for nitrification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79D7DFAC-4B3D-EE22-1A5C-F796D54979C5}"/>
              </a:ext>
            </a:extLst>
          </p:cNvPr>
          <p:cNvCxnSpPr>
            <a:cxnSpLocks/>
          </p:cNvCxnSpPr>
          <p:nvPr/>
        </p:nvCxnSpPr>
        <p:spPr>
          <a:xfrm flipV="1">
            <a:off x="6309439" y="5920895"/>
            <a:ext cx="0" cy="242299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箭头: 环形 19">
            <a:extLst>
              <a:ext uri="{FF2B5EF4-FFF2-40B4-BE49-F238E27FC236}">
                <a16:creationId xmlns:a16="http://schemas.microsoft.com/office/drawing/2014/main" id="{8D2FA8DC-43DA-DFA5-134D-90AD96CF1C16}"/>
              </a:ext>
            </a:extLst>
          </p:cNvPr>
          <p:cNvSpPr/>
          <p:nvPr/>
        </p:nvSpPr>
        <p:spPr>
          <a:xfrm>
            <a:off x="7800037" y="1320583"/>
            <a:ext cx="1338871" cy="13388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262308"/>
              <a:gd name="adj5" fmla="val 12500"/>
            </a:avLst>
          </a:prstGeom>
          <a:solidFill>
            <a:srgbClr val="FFFF0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B70A3D0-D0AE-43BD-4CF3-9422B0A5D30A}"/>
              </a:ext>
            </a:extLst>
          </p:cNvPr>
          <p:cNvSpPr txBox="1"/>
          <p:nvPr/>
        </p:nvSpPr>
        <p:spPr>
          <a:xfrm>
            <a:off x="5879097" y="1259249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E9D0FD-3F36-C952-4961-84BDED87C37C}"/>
              </a:ext>
            </a:extLst>
          </p:cNvPr>
          <p:cNvSpPr/>
          <p:nvPr/>
        </p:nvSpPr>
        <p:spPr>
          <a:xfrm flipV="1">
            <a:off x="4848447" y="5349398"/>
            <a:ext cx="3991396" cy="45719"/>
          </a:xfrm>
          <a:prstGeom prst="roundRect">
            <a:avLst>
              <a:gd name="adj" fmla="val 45953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D612EAD5-E1C1-0A08-2142-EC87D8879E4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F173B320-EC6A-A5CE-E705-2F0B65AD52A4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0B2EF65-FFD7-38B0-7D64-919D84E99F94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7" name="直线连接符 9">
                <a:extLst>
                  <a:ext uri="{FF2B5EF4-FFF2-40B4-BE49-F238E27FC236}">
                    <a16:creationId xmlns:a16="http://schemas.microsoft.com/office/drawing/2014/main" id="{2DCB2FD1-B4C2-943D-8105-64590505C8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B1CAAA57-6BBE-7A66-9770-BB6E6612D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350023528"/>
      </p:ext>
    </p:extLst>
  </p:cSld>
  <p:clrMapOvr>
    <a:masterClrMapping/>
  </p:clrMapOvr>
  <p:transition advTm="320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1EF18D-252B-F60D-6A00-E5007C4B0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181" y="5399078"/>
            <a:ext cx="3964995" cy="713453"/>
          </a:xfrm>
          <a:prstGeom prst="rect">
            <a:avLst/>
          </a:prstGeom>
        </p:spPr>
      </p:pic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D64BBCA9-DDB9-4B4B-06B0-FED57484F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352" y="4014836"/>
            <a:ext cx="5044703" cy="1084779"/>
          </a:xfrm>
          <a:prstGeom prst="rect">
            <a:avLst/>
          </a:prstGeom>
        </p:spPr>
      </p:pic>
      <p:sp>
        <p:nvSpPr>
          <p:cNvPr id="83" name="对话气泡: 圆角矩形 82">
            <a:extLst>
              <a:ext uri="{FF2B5EF4-FFF2-40B4-BE49-F238E27FC236}">
                <a16:creationId xmlns:a16="http://schemas.microsoft.com/office/drawing/2014/main" id="{73107712-4C6F-D281-8EBC-6E8C9217C5FB}"/>
              </a:ext>
            </a:extLst>
          </p:cNvPr>
          <p:cNvSpPr/>
          <p:nvPr/>
        </p:nvSpPr>
        <p:spPr>
          <a:xfrm>
            <a:off x="5131069" y="3429000"/>
            <a:ext cx="1993050" cy="523220"/>
          </a:xfrm>
          <a:prstGeom prst="wedgeRoundRectCallout">
            <a:avLst>
              <a:gd name="adj1" fmla="val 45057"/>
              <a:gd name="adj2" fmla="val 10448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73" name="箭头: 上弧形 72">
            <a:extLst>
              <a:ext uri="{FF2B5EF4-FFF2-40B4-BE49-F238E27FC236}">
                <a16:creationId xmlns:a16="http://schemas.microsoft.com/office/drawing/2014/main" id="{580238FD-398B-62DF-1A13-3CFBE4B628C6}"/>
              </a:ext>
            </a:extLst>
          </p:cNvPr>
          <p:cNvSpPr/>
          <p:nvPr/>
        </p:nvSpPr>
        <p:spPr>
          <a:xfrm rot="10800000">
            <a:off x="9206274" y="2228141"/>
            <a:ext cx="1156046" cy="303374"/>
          </a:xfrm>
          <a:prstGeom prst="curvedDownArrow">
            <a:avLst>
              <a:gd name="adj1" fmla="val 41484"/>
              <a:gd name="adj2" fmla="val 105701"/>
              <a:gd name="adj3" fmla="val 31698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箭头: 上弧形 73">
            <a:extLst>
              <a:ext uri="{FF2B5EF4-FFF2-40B4-BE49-F238E27FC236}">
                <a16:creationId xmlns:a16="http://schemas.microsoft.com/office/drawing/2014/main" id="{6879B020-36DD-59BD-60AE-A92EA4EF3D4E}"/>
              </a:ext>
            </a:extLst>
          </p:cNvPr>
          <p:cNvSpPr/>
          <p:nvPr/>
        </p:nvSpPr>
        <p:spPr>
          <a:xfrm rot="10800000">
            <a:off x="7683797" y="2245005"/>
            <a:ext cx="1156046" cy="240128"/>
          </a:xfrm>
          <a:prstGeom prst="curvedDownArrow">
            <a:avLst>
              <a:gd name="adj1" fmla="val 56952"/>
              <a:gd name="adj2" fmla="val 132491"/>
              <a:gd name="adj3" fmla="val 31698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1A5B353-375E-2004-6E54-B1F55E16FE8A}"/>
              </a:ext>
            </a:extLst>
          </p:cNvPr>
          <p:cNvSpPr txBox="1"/>
          <p:nvPr/>
        </p:nvSpPr>
        <p:spPr>
          <a:xfrm>
            <a:off x="9206274" y="249033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438A7-32EE-5270-8E4C-6BC244447C8E}"/>
              </a:ext>
            </a:extLst>
          </p:cNvPr>
          <p:cNvSpPr txBox="1"/>
          <p:nvPr/>
        </p:nvSpPr>
        <p:spPr>
          <a:xfrm>
            <a:off x="7317366" y="2444598"/>
            <a:ext cx="147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BOD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16F2F28-DED5-7D8C-5EBB-FCCDEF969A74}"/>
              </a:ext>
            </a:extLst>
          </p:cNvPr>
          <p:cNvSpPr txBox="1"/>
          <p:nvPr/>
        </p:nvSpPr>
        <p:spPr>
          <a:xfrm>
            <a:off x="5131068" y="3429000"/>
            <a:ext cx="2032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oxidizing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organic carbon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5" name="对话气泡: 圆角矩形 84">
            <a:extLst>
              <a:ext uri="{FF2B5EF4-FFF2-40B4-BE49-F238E27FC236}">
                <a16:creationId xmlns:a16="http://schemas.microsoft.com/office/drawing/2014/main" id="{18C77DFA-654A-B367-770C-9196B07AE4BC}"/>
              </a:ext>
            </a:extLst>
          </p:cNvPr>
          <p:cNvSpPr/>
          <p:nvPr/>
        </p:nvSpPr>
        <p:spPr>
          <a:xfrm>
            <a:off x="7249892" y="3574302"/>
            <a:ext cx="1236124" cy="523220"/>
          </a:xfrm>
          <a:prstGeom prst="wedgeRoundRectCallout">
            <a:avLst>
              <a:gd name="adj1" fmla="val 1442"/>
              <a:gd name="adj2" fmla="val 7950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5C1468C1-6039-378A-E129-ACA0D29CCEA7}"/>
              </a:ext>
            </a:extLst>
          </p:cNvPr>
          <p:cNvSpPr txBox="1"/>
          <p:nvPr/>
        </p:nvSpPr>
        <p:spPr>
          <a:xfrm>
            <a:off x="7233895" y="3574302"/>
            <a:ext cx="1310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7" name="对话气泡: 圆角矩形 86">
            <a:extLst>
              <a:ext uri="{FF2B5EF4-FFF2-40B4-BE49-F238E27FC236}">
                <a16:creationId xmlns:a16="http://schemas.microsoft.com/office/drawing/2014/main" id="{41C4CDAA-9C60-0557-E150-01D9805AD00D}"/>
              </a:ext>
            </a:extLst>
          </p:cNvPr>
          <p:cNvSpPr/>
          <p:nvPr/>
        </p:nvSpPr>
        <p:spPr>
          <a:xfrm>
            <a:off x="8621934" y="3459167"/>
            <a:ext cx="1391062" cy="523220"/>
          </a:xfrm>
          <a:prstGeom prst="wedgeRoundRectCallout">
            <a:avLst>
              <a:gd name="adj1" fmla="val -46797"/>
              <a:gd name="adj2" fmla="val 102102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16B6C8C0-7EBE-577E-868E-5718DE537FEB}"/>
              </a:ext>
            </a:extLst>
          </p:cNvPr>
          <p:cNvSpPr txBox="1"/>
          <p:nvPr/>
        </p:nvSpPr>
        <p:spPr>
          <a:xfrm>
            <a:off x="8588481" y="3459167"/>
            <a:ext cx="1449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offset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9" name="对话气泡: 圆角矩形 88">
            <a:extLst>
              <a:ext uri="{FF2B5EF4-FFF2-40B4-BE49-F238E27FC236}">
                <a16:creationId xmlns:a16="http://schemas.microsoft.com/office/drawing/2014/main" id="{AF2DDF8F-8D3F-426D-124D-278690666851}"/>
              </a:ext>
            </a:extLst>
          </p:cNvPr>
          <p:cNvSpPr/>
          <p:nvPr/>
        </p:nvSpPr>
        <p:spPr>
          <a:xfrm>
            <a:off x="10158937" y="3429000"/>
            <a:ext cx="1725712" cy="721696"/>
          </a:xfrm>
          <a:prstGeom prst="wedgeRoundRectCallout">
            <a:avLst>
              <a:gd name="adj1" fmla="val 773"/>
              <a:gd name="adj2" fmla="val 74542"/>
              <a:gd name="adj3" fmla="val 16667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50F07A7-4F39-C4E5-3F60-8CF9390DA41D}"/>
              </a:ext>
            </a:extLst>
          </p:cNvPr>
          <p:cNvSpPr txBox="1"/>
          <p:nvPr/>
        </p:nvSpPr>
        <p:spPr>
          <a:xfrm>
            <a:off x="10183525" y="3429000"/>
            <a:ext cx="1797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supplement by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recirculation from membrane tank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792A436C-8A9A-A37E-5F28-50CC008DEC78}"/>
              </a:ext>
            </a:extLst>
          </p:cNvPr>
          <p:cNvSpPr txBox="1"/>
          <p:nvPr/>
        </p:nvSpPr>
        <p:spPr>
          <a:xfrm>
            <a:off x="4708359" y="4031546"/>
            <a:ext cx="1609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demand: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333F9AC-1FAA-58FD-8239-BB9642E70B6A}"/>
              </a:ext>
            </a:extLst>
          </p:cNvPr>
          <p:cNvSpPr/>
          <p:nvPr/>
        </p:nvSpPr>
        <p:spPr>
          <a:xfrm>
            <a:off x="4650285" y="5082883"/>
            <a:ext cx="4366258" cy="1592346"/>
          </a:xfrm>
          <a:prstGeom prst="roundRect">
            <a:avLst>
              <a:gd name="adj" fmla="val 11993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01B19B-B35A-48DC-D3C9-D692C71527D2}"/>
              </a:ext>
            </a:extLst>
          </p:cNvPr>
          <p:cNvSpPr txBox="1"/>
          <p:nvPr/>
        </p:nvSpPr>
        <p:spPr>
          <a:xfrm>
            <a:off x="4650283" y="5059501"/>
            <a:ext cx="4366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 demand offset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C6B8BD-5B45-78F5-BD55-166078AA61E1}"/>
              </a:ext>
            </a:extLst>
          </p:cNvPr>
          <p:cNvSpPr txBox="1"/>
          <p:nvPr/>
        </p:nvSpPr>
        <p:spPr>
          <a:xfrm>
            <a:off x="7449167" y="6216304"/>
            <a:ext cx="1412009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offset for biomass synthesis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B3DB20F6-A139-CF01-29E2-2BD6A77326DA}"/>
              </a:ext>
            </a:extLst>
          </p:cNvPr>
          <p:cNvCxnSpPr>
            <a:cxnSpLocks/>
          </p:cNvCxnSpPr>
          <p:nvPr/>
        </p:nvCxnSpPr>
        <p:spPr>
          <a:xfrm flipV="1">
            <a:off x="8205972" y="5920895"/>
            <a:ext cx="0" cy="242299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7BC37EB3-8A19-71BB-5607-646650D98FA1}"/>
              </a:ext>
            </a:extLst>
          </p:cNvPr>
          <p:cNvSpPr txBox="1"/>
          <p:nvPr/>
        </p:nvSpPr>
        <p:spPr>
          <a:xfrm>
            <a:off x="5473708" y="6216304"/>
            <a:ext cx="1587768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 equivalent for denitrification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79D7DFAC-4B3D-EE22-1A5C-F796D54979C5}"/>
              </a:ext>
            </a:extLst>
          </p:cNvPr>
          <p:cNvCxnSpPr>
            <a:cxnSpLocks/>
          </p:cNvCxnSpPr>
          <p:nvPr/>
        </p:nvCxnSpPr>
        <p:spPr>
          <a:xfrm flipV="1">
            <a:off x="6347539" y="5920895"/>
            <a:ext cx="0" cy="242299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箭头: 环形 19">
            <a:extLst>
              <a:ext uri="{FF2B5EF4-FFF2-40B4-BE49-F238E27FC236}">
                <a16:creationId xmlns:a16="http://schemas.microsoft.com/office/drawing/2014/main" id="{8CBFE78E-90A9-3BF9-BC6F-24485AE179BF}"/>
              </a:ext>
            </a:extLst>
          </p:cNvPr>
          <p:cNvSpPr/>
          <p:nvPr/>
        </p:nvSpPr>
        <p:spPr>
          <a:xfrm>
            <a:off x="7800037" y="1320583"/>
            <a:ext cx="1338871" cy="13388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262308"/>
              <a:gd name="adj5" fmla="val 12500"/>
            </a:avLst>
          </a:prstGeom>
          <a:solidFill>
            <a:srgbClr val="FFFF0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F1971EB-C95A-9FBC-AFE2-9BEF2FAB45DE}"/>
              </a:ext>
            </a:extLst>
          </p:cNvPr>
          <p:cNvSpPr txBox="1"/>
          <p:nvPr/>
        </p:nvSpPr>
        <p:spPr>
          <a:xfrm>
            <a:off x="5879097" y="1259249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E81C7C8-6082-15ED-4818-6921E30D7634}"/>
              </a:ext>
            </a:extLst>
          </p:cNvPr>
          <p:cNvSpPr/>
          <p:nvPr/>
        </p:nvSpPr>
        <p:spPr>
          <a:xfrm flipV="1">
            <a:off x="4848447" y="5349398"/>
            <a:ext cx="3991396" cy="45719"/>
          </a:xfrm>
          <a:prstGeom prst="roundRect">
            <a:avLst>
              <a:gd name="adj" fmla="val 45953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6C8C1B82-B8CA-4660-DE58-41B825B5C42D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E9FB4F73-983D-A7CD-1FE1-933392FEC7FB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0F71AB2-DADF-3476-87DA-2D0641ED7FC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7" name="直线连接符 9">
                <a:extLst>
                  <a:ext uri="{FF2B5EF4-FFF2-40B4-BE49-F238E27FC236}">
                    <a16:creationId xmlns:a16="http://schemas.microsoft.com/office/drawing/2014/main" id="{3AD520E1-F75C-D963-F30E-CDCAC8F35F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06043D4D-352E-1469-DFEF-F05543060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8F78414-945C-4529-3DCF-7E314ED7F76F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983366"/>
      </p:ext>
    </p:extLst>
  </p:cSld>
  <p:clrMapOvr>
    <a:masterClrMapping/>
  </p:clrMapOvr>
  <p:transition advTm="285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8EB1E32-FDA4-DD98-CE63-0B84D408FD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1537" y="5404846"/>
            <a:ext cx="2422590" cy="731510"/>
          </a:xfrm>
          <a:prstGeom prst="rect">
            <a:avLst/>
          </a:prstGeom>
        </p:spPr>
      </p:pic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D64BBCA9-DDB9-4B4B-06B0-FED57484F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0352" y="4014836"/>
            <a:ext cx="5044703" cy="1084779"/>
          </a:xfrm>
          <a:prstGeom prst="rect">
            <a:avLst/>
          </a:prstGeom>
        </p:spPr>
      </p:pic>
      <p:sp>
        <p:nvSpPr>
          <p:cNvPr id="83" name="对话气泡: 圆角矩形 82">
            <a:extLst>
              <a:ext uri="{FF2B5EF4-FFF2-40B4-BE49-F238E27FC236}">
                <a16:creationId xmlns:a16="http://schemas.microsoft.com/office/drawing/2014/main" id="{73107712-4C6F-D281-8EBC-6E8C9217C5FB}"/>
              </a:ext>
            </a:extLst>
          </p:cNvPr>
          <p:cNvSpPr/>
          <p:nvPr/>
        </p:nvSpPr>
        <p:spPr>
          <a:xfrm>
            <a:off x="5131069" y="3429000"/>
            <a:ext cx="1993050" cy="523220"/>
          </a:xfrm>
          <a:prstGeom prst="wedgeRoundRectCallout">
            <a:avLst>
              <a:gd name="adj1" fmla="val 45057"/>
              <a:gd name="adj2" fmla="val 10448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73" name="箭头: 上弧形 72">
            <a:extLst>
              <a:ext uri="{FF2B5EF4-FFF2-40B4-BE49-F238E27FC236}">
                <a16:creationId xmlns:a16="http://schemas.microsoft.com/office/drawing/2014/main" id="{580238FD-398B-62DF-1A13-3CFBE4B628C6}"/>
              </a:ext>
            </a:extLst>
          </p:cNvPr>
          <p:cNvSpPr/>
          <p:nvPr/>
        </p:nvSpPr>
        <p:spPr>
          <a:xfrm rot="10800000">
            <a:off x="9206274" y="2228141"/>
            <a:ext cx="1156046" cy="303374"/>
          </a:xfrm>
          <a:prstGeom prst="curvedDownArrow">
            <a:avLst>
              <a:gd name="adj1" fmla="val 41484"/>
              <a:gd name="adj2" fmla="val 105701"/>
              <a:gd name="adj3" fmla="val 31698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箭头: 上弧形 73">
            <a:extLst>
              <a:ext uri="{FF2B5EF4-FFF2-40B4-BE49-F238E27FC236}">
                <a16:creationId xmlns:a16="http://schemas.microsoft.com/office/drawing/2014/main" id="{6879B020-36DD-59BD-60AE-A92EA4EF3D4E}"/>
              </a:ext>
            </a:extLst>
          </p:cNvPr>
          <p:cNvSpPr/>
          <p:nvPr/>
        </p:nvSpPr>
        <p:spPr>
          <a:xfrm rot="10800000">
            <a:off x="7683797" y="2245005"/>
            <a:ext cx="1156046" cy="240128"/>
          </a:xfrm>
          <a:prstGeom prst="curvedDownArrow">
            <a:avLst>
              <a:gd name="adj1" fmla="val 56952"/>
              <a:gd name="adj2" fmla="val 132491"/>
              <a:gd name="adj3" fmla="val 31698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箭头: 环形 74">
            <a:extLst>
              <a:ext uri="{FF2B5EF4-FFF2-40B4-BE49-F238E27FC236}">
                <a16:creationId xmlns:a16="http://schemas.microsoft.com/office/drawing/2014/main" id="{B1A5F6B9-CBF4-6BD5-5C2E-6333D1E5B94B}"/>
              </a:ext>
            </a:extLst>
          </p:cNvPr>
          <p:cNvSpPr/>
          <p:nvPr/>
        </p:nvSpPr>
        <p:spPr>
          <a:xfrm>
            <a:off x="7800037" y="1320583"/>
            <a:ext cx="1338871" cy="13388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262308"/>
              <a:gd name="adj5" fmla="val 12500"/>
            </a:avLst>
          </a:prstGeom>
          <a:solidFill>
            <a:srgbClr val="FFFF0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99EEB2F-5CA7-B67E-6D8A-0202C926C2E3}"/>
              </a:ext>
            </a:extLst>
          </p:cNvPr>
          <p:cNvSpPr txBox="1"/>
          <p:nvPr/>
        </p:nvSpPr>
        <p:spPr>
          <a:xfrm>
            <a:off x="5879097" y="1259249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1A5B353-375E-2004-6E54-B1F55E16FE8A}"/>
              </a:ext>
            </a:extLst>
          </p:cNvPr>
          <p:cNvSpPr txBox="1"/>
          <p:nvPr/>
        </p:nvSpPr>
        <p:spPr>
          <a:xfrm>
            <a:off x="9206274" y="249033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438A7-32EE-5270-8E4C-6BC244447C8E}"/>
              </a:ext>
            </a:extLst>
          </p:cNvPr>
          <p:cNvSpPr txBox="1"/>
          <p:nvPr/>
        </p:nvSpPr>
        <p:spPr>
          <a:xfrm>
            <a:off x="7317366" y="2444598"/>
            <a:ext cx="147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BOD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16F2F28-DED5-7D8C-5EBB-FCCDEF969A74}"/>
              </a:ext>
            </a:extLst>
          </p:cNvPr>
          <p:cNvSpPr txBox="1"/>
          <p:nvPr/>
        </p:nvSpPr>
        <p:spPr>
          <a:xfrm>
            <a:off x="5131068" y="3429000"/>
            <a:ext cx="2032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oxidizing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organic carbon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5" name="对话气泡: 圆角矩形 84">
            <a:extLst>
              <a:ext uri="{FF2B5EF4-FFF2-40B4-BE49-F238E27FC236}">
                <a16:creationId xmlns:a16="http://schemas.microsoft.com/office/drawing/2014/main" id="{18C77DFA-654A-B367-770C-9196B07AE4BC}"/>
              </a:ext>
            </a:extLst>
          </p:cNvPr>
          <p:cNvSpPr/>
          <p:nvPr/>
        </p:nvSpPr>
        <p:spPr>
          <a:xfrm>
            <a:off x="7249892" y="3574302"/>
            <a:ext cx="1236124" cy="523220"/>
          </a:xfrm>
          <a:prstGeom prst="wedgeRoundRectCallout">
            <a:avLst>
              <a:gd name="adj1" fmla="val 1442"/>
              <a:gd name="adj2" fmla="val 79501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5C1468C1-6039-378A-E129-ACA0D29CCEA7}"/>
              </a:ext>
            </a:extLst>
          </p:cNvPr>
          <p:cNvSpPr txBox="1"/>
          <p:nvPr/>
        </p:nvSpPr>
        <p:spPr>
          <a:xfrm>
            <a:off x="7233895" y="3574302"/>
            <a:ext cx="1310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demand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7" name="对话气泡: 圆角矩形 86">
            <a:extLst>
              <a:ext uri="{FF2B5EF4-FFF2-40B4-BE49-F238E27FC236}">
                <a16:creationId xmlns:a16="http://schemas.microsoft.com/office/drawing/2014/main" id="{41C4CDAA-9C60-0557-E150-01D9805AD00D}"/>
              </a:ext>
            </a:extLst>
          </p:cNvPr>
          <p:cNvSpPr/>
          <p:nvPr/>
        </p:nvSpPr>
        <p:spPr>
          <a:xfrm>
            <a:off x="8621934" y="3459167"/>
            <a:ext cx="1391062" cy="523220"/>
          </a:xfrm>
          <a:prstGeom prst="wedgeRoundRectCallout">
            <a:avLst>
              <a:gd name="adj1" fmla="val -46797"/>
              <a:gd name="adj2" fmla="val 102102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16B6C8C0-7EBE-577E-868E-5718DE537FEB}"/>
              </a:ext>
            </a:extLst>
          </p:cNvPr>
          <p:cNvSpPr txBox="1"/>
          <p:nvPr/>
        </p:nvSpPr>
        <p:spPr>
          <a:xfrm>
            <a:off x="8588481" y="3459167"/>
            <a:ext cx="1449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offset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denitrification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9" name="对话气泡: 圆角矩形 88">
            <a:extLst>
              <a:ext uri="{FF2B5EF4-FFF2-40B4-BE49-F238E27FC236}">
                <a16:creationId xmlns:a16="http://schemas.microsoft.com/office/drawing/2014/main" id="{AF2DDF8F-8D3F-426D-124D-278690666851}"/>
              </a:ext>
            </a:extLst>
          </p:cNvPr>
          <p:cNvSpPr/>
          <p:nvPr/>
        </p:nvSpPr>
        <p:spPr>
          <a:xfrm>
            <a:off x="10158937" y="3429000"/>
            <a:ext cx="1725712" cy="721696"/>
          </a:xfrm>
          <a:prstGeom prst="wedgeRoundRectCallout">
            <a:avLst>
              <a:gd name="adj1" fmla="val 773"/>
              <a:gd name="adj2" fmla="val 74542"/>
              <a:gd name="adj3" fmla="val 16667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50F07A7-4F39-C4E5-3F60-8CF9390DA41D}"/>
              </a:ext>
            </a:extLst>
          </p:cNvPr>
          <p:cNvSpPr txBox="1"/>
          <p:nvPr/>
        </p:nvSpPr>
        <p:spPr>
          <a:xfrm>
            <a:off x="10183525" y="3429000"/>
            <a:ext cx="1797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supplement by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recirculation from membrane tank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792A436C-8A9A-A37E-5F28-50CC008DEC78}"/>
              </a:ext>
            </a:extLst>
          </p:cNvPr>
          <p:cNvSpPr txBox="1"/>
          <p:nvPr/>
        </p:nvSpPr>
        <p:spPr>
          <a:xfrm>
            <a:off x="4708359" y="4031546"/>
            <a:ext cx="1609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demand: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333F9AC-1FAA-58FD-8239-BB9642E70B6A}"/>
              </a:ext>
            </a:extLst>
          </p:cNvPr>
          <p:cNvSpPr/>
          <p:nvPr/>
        </p:nvSpPr>
        <p:spPr>
          <a:xfrm>
            <a:off x="4650285" y="5082883"/>
            <a:ext cx="4366258" cy="1592346"/>
          </a:xfrm>
          <a:prstGeom prst="roundRect">
            <a:avLst>
              <a:gd name="adj" fmla="val 11993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301B19B-B35A-48DC-D3C9-D692C71527D2}"/>
              </a:ext>
            </a:extLst>
          </p:cNvPr>
          <p:cNvSpPr txBox="1"/>
          <p:nvPr/>
        </p:nvSpPr>
        <p:spPr>
          <a:xfrm>
            <a:off x="4650283" y="5059501"/>
            <a:ext cx="43662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 demand offset for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recirculation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B3DB20F6-A139-CF01-29E2-2BD6A77326DA}"/>
              </a:ext>
            </a:extLst>
          </p:cNvPr>
          <p:cNvCxnSpPr>
            <a:cxnSpLocks/>
          </p:cNvCxnSpPr>
          <p:nvPr/>
        </p:nvCxnSpPr>
        <p:spPr>
          <a:xfrm flipV="1">
            <a:off x="7673632" y="5931528"/>
            <a:ext cx="0" cy="242299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0C486E6-E3C3-1BBE-368D-F4E687DD2F2E}"/>
              </a:ext>
            </a:extLst>
          </p:cNvPr>
          <p:cNvSpPr txBox="1"/>
          <p:nvPr/>
        </p:nvSpPr>
        <p:spPr>
          <a:xfrm>
            <a:off x="6510898" y="6231548"/>
            <a:ext cx="2345798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ts val="1400"/>
              </a:lnSpc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in the recirculated flow (4-8 mg/L)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9936C82-8411-7BE6-EEE6-43C18BBD7214}"/>
              </a:ext>
            </a:extLst>
          </p:cNvPr>
          <p:cNvSpPr/>
          <p:nvPr/>
        </p:nvSpPr>
        <p:spPr>
          <a:xfrm flipV="1">
            <a:off x="4848447" y="5349398"/>
            <a:ext cx="3991396" cy="45719"/>
          </a:xfrm>
          <a:prstGeom prst="roundRect">
            <a:avLst>
              <a:gd name="adj" fmla="val 4595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098E73CD-2200-B183-44CA-8B60553CAC7D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74313866-11DF-BCB1-E971-68781FEDA480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298B7A8-16B8-1304-0917-9F16FCE3F11A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8" name="直线连接符 9">
                <a:extLst>
                  <a:ext uri="{FF2B5EF4-FFF2-40B4-BE49-F238E27FC236}">
                    <a16:creationId xmlns:a16="http://schemas.microsoft.com/office/drawing/2014/main" id="{CD4441E1-8A89-FC00-ECBA-BBA4F43C6B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55303C12-B0C2-0C17-620E-786F6FC51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2B3B88A-64AD-C216-BCA9-B1C78DD11673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12239939"/>
      </p:ext>
    </p:extLst>
  </p:cSld>
  <p:clrMapOvr>
    <a:masterClrMapping/>
  </p:clrMapOvr>
  <p:transition advTm="263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73" name="箭头: 上弧形 72">
            <a:extLst>
              <a:ext uri="{FF2B5EF4-FFF2-40B4-BE49-F238E27FC236}">
                <a16:creationId xmlns:a16="http://schemas.microsoft.com/office/drawing/2014/main" id="{580238FD-398B-62DF-1A13-3CFBE4B628C6}"/>
              </a:ext>
            </a:extLst>
          </p:cNvPr>
          <p:cNvSpPr/>
          <p:nvPr/>
        </p:nvSpPr>
        <p:spPr>
          <a:xfrm rot="10800000">
            <a:off x="9206274" y="2228141"/>
            <a:ext cx="1156046" cy="303374"/>
          </a:xfrm>
          <a:prstGeom prst="curvedDownArrow">
            <a:avLst>
              <a:gd name="adj1" fmla="val 41484"/>
              <a:gd name="adj2" fmla="val 105701"/>
              <a:gd name="adj3" fmla="val 31698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箭头: 上弧形 73">
            <a:extLst>
              <a:ext uri="{FF2B5EF4-FFF2-40B4-BE49-F238E27FC236}">
                <a16:creationId xmlns:a16="http://schemas.microsoft.com/office/drawing/2014/main" id="{6879B020-36DD-59BD-60AE-A92EA4EF3D4E}"/>
              </a:ext>
            </a:extLst>
          </p:cNvPr>
          <p:cNvSpPr/>
          <p:nvPr/>
        </p:nvSpPr>
        <p:spPr>
          <a:xfrm rot="10800000">
            <a:off x="7683797" y="2245005"/>
            <a:ext cx="1156046" cy="240128"/>
          </a:xfrm>
          <a:prstGeom prst="curvedDownArrow">
            <a:avLst>
              <a:gd name="adj1" fmla="val 56952"/>
              <a:gd name="adj2" fmla="val 132491"/>
              <a:gd name="adj3" fmla="val 31698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箭头: 环形 74">
            <a:extLst>
              <a:ext uri="{FF2B5EF4-FFF2-40B4-BE49-F238E27FC236}">
                <a16:creationId xmlns:a16="http://schemas.microsoft.com/office/drawing/2014/main" id="{B1A5F6B9-CBF4-6BD5-5C2E-6333D1E5B94B}"/>
              </a:ext>
            </a:extLst>
          </p:cNvPr>
          <p:cNvSpPr/>
          <p:nvPr/>
        </p:nvSpPr>
        <p:spPr>
          <a:xfrm>
            <a:off x="7800037" y="1320583"/>
            <a:ext cx="1338871" cy="13388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262308"/>
              <a:gd name="adj5" fmla="val 12500"/>
            </a:avLst>
          </a:prstGeom>
          <a:solidFill>
            <a:srgbClr val="FFFF0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99EEB2F-5CA7-B67E-6D8A-0202C926C2E3}"/>
              </a:ext>
            </a:extLst>
          </p:cNvPr>
          <p:cNvSpPr txBox="1"/>
          <p:nvPr/>
        </p:nvSpPr>
        <p:spPr>
          <a:xfrm>
            <a:off x="5879097" y="1259249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1A5B353-375E-2004-6E54-B1F55E16FE8A}"/>
              </a:ext>
            </a:extLst>
          </p:cNvPr>
          <p:cNvSpPr txBox="1"/>
          <p:nvPr/>
        </p:nvSpPr>
        <p:spPr>
          <a:xfrm>
            <a:off x="9206274" y="249033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438A7-32EE-5270-8E4C-6BC244447C8E}"/>
              </a:ext>
            </a:extLst>
          </p:cNvPr>
          <p:cNvSpPr txBox="1"/>
          <p:nvPr/>
        </p:nvSpPr>
        <p:spPr>
          <a:xfrm>
            <a:off x="7317366" y="2444598"/>
            <a:ext cx="147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BOD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BECC06-91A3-4CB8-4867-33D00DEB48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8872" y="4092515"/>
            <a:ext cx="4508205" cy="1072600"/>
          </a:xfrm>
          <a:prstGeom prst="rect">
            <a:avLst/>
          </a:pr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64498AFE-5E59-C15C-777D-3A4C2156062B}"/>
              </a:ext>
            </a:extLst>
          </p:cNvPr>
          <p:cNvSpPr/>
          <p:nvPr/>
        </p:nvSpPr>
        <p:spPr>
          <a:xfrm>
            <a:off x="4664556" y="3383987"/>
            <a:ext cx="7371092" cy="70222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61CE8AE-CC31-F02B-23CF-10D10227D3FF}"/>
              </a:ext>
            </a:extLst>
          </p:cNvPr>
          <p:cNvSpPr txBox="1"/>
          <p:nvPr/>
        </p:nvSpPr>
        <p:spPr>
          <a:xfrm>
            <a:off x="4664556" y="3407982"/>
            <a:ext cx="73710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Convert the net oxygen demand (</a:t>
            </a:r>
            <a:r>
              <a:rPr kumimoji="0" lang="en-US" altLang="zh-CN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 to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standard-state demand (</a:t>
            </a:r>
            <a:r>
              <a:rPr kumimoji="0" lang="en-US" altLang="zh-CN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r>
              <a:rPr kumimoji="0" lang="en-US" altLang="zh-CN" sz="18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std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(at 20 °C and 1 bar in clean water)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ACBD49D-5DCA-BCEB-8A0D-8FBA8F465958}"/>
              </a:ext>
            </a:extLst>
          </p:cNvPr>
          <p:cNvGrpSpPr/>
          <p:nvPr/>
        </p:nvGrpSpPr>
        <p:grpSpPr>
          <a:xfrm>
            <a:off x="6018872" y="4844145"/>
            <a:ext cx="1482180" cy="486678"/>
            <a:chOff x="6018872" y="4844145"/>
            <a:chExt cx="1482180" cy="48667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2235D20-0081-8A3C-70B2-0D6452CB5B87}"/>
                </a:ext>
              </a:extLst>
            </p:cNvPr>
            <p:cNvSpPr txBox="1"/>
            <p:nvPr/>
          </p:nvSpPr>
          <p:spPr>
            <a:xfrm>
              <a:off x="6018872" y="5020673"/>
              <a:ext cx="1482180" cy="3101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temperature correction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99A4BAB1-A9C6-3BE4-1F52-9823EDC2BB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44881" y="4844145"/>
              <a:ext cx="172485" cy="172865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09327386-7545-00F9-3904-F985CE3C8E71}"/>
              </a:ext>
            </a:extLst>
          </p:cNvPr>
          <p:cNvSpPr txBox="1"/>
          <p:nvPr/>
        </p:nvSpPr>
        <p:spPr>
          <a:xfrm>
            <a:off x="4959294" y="5700230"/>
            <a:ext cx="3510178" cy="1015663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42925" marR="0" lvl="0" indent="-5429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zh-CN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α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––  ratio of 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 transfer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coefficient in sludge </a:t>
            </a:r>
            <a:r>
              <a:rPr kumimoji="0" lang="en-US" altLang="zh-CN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in clean water</a:t>
            </a:r>
          </a:p>
          <a:p>
            <a:pPr marL="542925" marR="0" lvl="0" indent="-5429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β</a:t>
            </a:r>
            <a:r>
              <a:rPr kumimoji="0" lang="en-US" altLang="zh-CN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––  ratio of </a:t>
            </a:r>
            <a:r>
              <a:rPr kumimoji="0" lang="en-US" altLang="zh-CN" sz="1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saturated DO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concentration in sludge </a:t>
            </a:r>
            <a:r>
              <a:rPr kumimoji="0" lang="en-US" altLang="zh-CN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in clean water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对话气泡: 圆角矩形 28">
            <a:extLst>
              <a:ext uri="{FF2B5EF4-FFF2-40B4-BE49-F238E27FC236}">
                <a16:creationId xmlns:a16="http://schemas.microsoft.com/office/drawing/2014/main" id="{EDC3E727-8430-690F-6F79-B88F772AA132}"/>
              </a:ext>
            </a:extLst>
          </p:cNvPr>
          <p:cNvSpPr/>
          <p:nvPr/>
        </p:nvSpPr>
        <p:spPr>
          <a:xfrm>
            <a:off x="4839439" y="5441923"/>
            <a:ext cx="3701307" cy="1263050"/>
          </a:xfrm>
          <a:prstGeom prst="wedgeRoundRectCallout">
            <a:avLst>
              <a:gd name="adj1" fmla="val 30768"/>
              <a:gd name="adj2" fmla="val -8702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12A5055-8B88-4D5A-6A74-CD79E41F4E13}"/>
              </a:ext>
            </a:extLst>
          </p:cNvPr>
          <p:cNvGrpSpPr/>
          <p:nvPr/>
        </p:nvGrpSpPr>
        <p:grpSpPr>
          <a:xfrm>
            <a:off x="8920853" y="4174276"/>
            <a:ext cx="1791403" cy="156262"/>
            <a:chOff x="8920853" y="4174276"/>
            <a:chExt cx="1791403" cy="15626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6CDC6E5-E46D-BA0E-28ED-2907D186C222}"/>
                </a:ext>
              </a:extLst>
            </p:cNvPr>
            <p:cNvSpPr txBox="1"/>
            <p:nvPr/>
          </p:nvSpPr>
          <p:spPr>
            <a:xfrm>
              <a:off x="9409071" y="4174276"/>
              <a:ext cx="1303185" cy="1562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saturated DO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D3F24836-73B7-7CBA-65BD-738F2AAEDD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20853" y="4239292"/>
              <a:ext cx="453941" cy="839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E987FF-125E-B03F-8C16-EAE9DB5A90F5}"/>
              </a:ext>
            </a:extLst>
          </p:cNvPr>
          <p:cNvGrpSpPr/>
          <p:nvPr/>
        </p:nvGrpSpPr>
        <p:grpSpPr>
          <a:xfrm>
            <a:off x="10258315" y="4642363"/>
            <a:ext cx="1898131" cy="156261"/>
            <a:chOff x="10258315" y="4642363"/>
            <a:chExt cx="1898131" cy="15626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A33229B-57A7-A360-C7D7-5DEC070E2196}"/>
                </a:ext>
              </a:extLst>
            </p:cNvPr>
            <p:cNvSpPr txBox="1"/>
            <p:nvPr/>
          </p:nvSpPr>
          <p:spPr>
            <a:xfrm>
              <a:off x="10765826" y="4642363"/>
              <a:ext cx="1390620" cy="1562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background DO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7" name="直接箭头连接符 36">
              <a:extLst>
                <a:ext uri="{FF2B5EF4-FFF2-40B4-BE49-F238E27FC236}">
                  <a16:creationId xmlns:a16="http://schemas.microsoft.com/office/drawing/2014/main" id="{9640CFA9-99BE-E5AF-9FE4-2BF28670D5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58315" y="4702511"/>
              <a:ext cx="453941" cy="839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07159F6-E6AC-EFA2-7021-1553401BD83A}"/>
              </a:ext>
            </a:extLst>
          </p:cNvPr>
          <p:cNvGrpSpPr/>
          <p:nvPr/>
        </p:nvGrpSpPr>
        <p:grpSpPr>
          <a:xfrm>
            <a:off x="7958337" y="4938165"/>
            <a:ext cx="1482180" cy="482205"/>
            <a:chOff x="7958337" y="4938165"/>
            <a:chExt cx="1482180" cy="48220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FA1BC52-064F-D0C5-EB11-627037C65641}"/>
                </a:ext>
              </a:extLst>
            </p:cNvPr>
            <p:cNvSpPr txBox="1"/>
            <p:nvPr/>
          </p:nvSpPr>
          <p:spPr>
            <a:xfrm>
              <a:off x="7958337" y="5110220"/>
              <a:ext cx="1482180" cy="3101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pressure correction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1" name="直接箭头连接符 40">
              <a:extLst>
                <a:ext uri="{FF2B5EF4-FFF2-40B4-BE49-F238E27FC236}">
                  <a16:creationId xmlns:a16="http://schemas.microsoft.com/office/drawing/2014/main" id="{067C15F3-8468-64E9-1601-95A5011E63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00732" y="4938165"/>
              <a:ext cx="180824" cy="181222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186A263F-2D79-2D96-3205-334E3ECAA52C}"/>
              </a:ext>
            </a:extLst>
          </p:cNvPr>
          <p:cNvSpPr txBox="1"/>
          <p:nvPr/>
        </p:nvSpPr>
        <p:spPr>
          <a:xfrm>
            <a:off x="5006586" y="5538333"/>
            <a:ext cx="3241789" cy="1620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sludge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vs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clean water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correction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A3D102DC-8EAE-647E-CF0C-8A43B1878D57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127A4C04-58C9-429E-F1C2-6A6BD851BE05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8A44202F-3885-2FAE-EECF-AE7FD16EDB9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779C47FA-9184-C8D2-BB8A-31BAABC6B6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611DF351-F498-2064-8BCD-BA7889CC0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06BFB17-53E5-C942-36C8-34D919619F72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9431870"/>
      </p:ext>
    </p:extLst>
  </p:cSld>
  <p:clrMapOvr>
    <a:masterClrMapping/>
  </p:clrMapOvr>
  <p:transition advTm="851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  <p:bldP spid="29" grpId="0" animBg="1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1A15E6DD-CC2A-06AF-7441-702963CA6A06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73" name="箭头: 上弧形 72">
            <a:extLst>
              <a:ext uri="{FF2B5EF4-FFF2-40B4-BE49-F238E27FC236}">
                <a16:creationId xmlns:a16="http://schemas.microsoft.com/office/drawing/2014/main" id="{580238FD-398B-62DF-1A13-3CFBE4B628C6}"/>
              </a:ext>
            </a:extLst>
          </p:cNvPr>
          <p:cNvSpPr/>
          <p:nvPr/>
        </p:nvSpPr>
        <p:spPr>
          <a:xfrm rot="10800000">
            <a:off x="9206274" y="2228141"/>
            <a:ext cx="1156046" cy="303374"/>
          </a:xfrm>
          <a:prstGeom prst="curvedDownArrow">
            <a:avLst>
              <a:gd name="adj1" fmla="val 41484"/>
              <a:gd name="adj2" fmla="val 105701"/>
              <a:gd name="adj3" fmla="val 31698"/>
            </a:avLst>
          </a:prstGeom>
          <a:solidFill>
            <a:srgbClr val="FFC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箭头: 上弧形 73">
            <a:extLst>
              <a:ext uri="{FF2B5EF4-FFF2-40B4-BE49-F238E27FC236}">
                <a16:creationId xmlns:a16="http://schemas.microsoft.com/office/drawing/2014/main" id="{6879B020-36DD-59BD-60AE-A92EA4EF3D4E}"/>
              </a:ext>
            </a:extLst>
          </p:cNvPr>
          <p:cNvSpPr/>
          <p:nvPr/>
        </p:nvSpPr>
        <p:spPr>
          <a:xfrm rot="10800000">
            <a:off x="7683797" y="2245005"/>
            <a:ext cx="1156046" cy="240128"/>
          </a:xfrm>
          <a:prstGeom prst="curvedDownArrow">
            <a:avLst>
              <a:gd name="adj1" fmla="val 56952"/>
              <a:gd name="adj2" fmla="val 132491"/>
              <a:gd name="adj3" fmla="val 31698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箭头: 环形 74">
            <a:extLst>
              <a:ext uri="{FF2B5EF4-FFF2-40B4-BE49-F238E27FC236}">
                <a16:creationId xmlns:a16="http://schemas.microsoft.com/office/drawing/2014/main" id="{B1A5F6B9-CBF4-6BD5-5C2E-6333D1E5B94B}"/>
              </a:ext>
            </a:extLst>
          </p:cNvPr>
          <p:cNvSpPr/>
          <p:nvPr/>
        </p:nvSpPr>
        <p:spPr>
          <a:xfrm>
            <a:off x="7800037" y="1320583"/>
            <a:ext cx="1338871" cy="133887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262308"/>
              <a:gd name="adj5" fmla="val 12500"/>
            </a:avLst>
          </a:prstGeom>
          <a:solidFill>
            <a:srgbClr val="FFFF00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99EEB2F-5CA7-B67E-6D8A-0202C926C2E3}"/>
              </a:ext>
            </a:extLst>
          </p:cNvPr>
          <p:cNvSpPr txBox="1"/>
          <p:nvPr/>
        </p:nvSpPr>
        <p:spPr>
          <a:xfrm>
            <a:off x="5879097" y="1259249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Net oxygen demand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41A5B353-375E-2004-6E54-B1F55E16FE8A}"/>
              </a:ext>
            </a:extLst>
          </p:cNvPr>
          <p:cNvSpPr txBox="1"/>
          <p:nvPr/>
        </p:nvSpPr>
        <p:spPr>
          <a:xfrm>
            <a:off x="9206274" y="249033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DO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D1438A7-32EE-5270-8E4C-6BC244447C8E}"/>
              </a:ext>
            </a:extLst>
          </p:cNvPr>
          <p:cNvSpPr txBox="1"/>
          <p:nvPr/>
        </p:nvSpPr>
        <p:spPr>
          <a:xfrm>
            <a:off x="7317366" y="2444598"/>
            <a:ext cx="147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highlight>
                  <a:srgbClr val="00FFFF"/>
                </a:highlight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BOD offset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highlight>
                <a:srgbClr val="00FFFF"/>
              </a:highlight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ED944A-9B13-C365-26B1-7A97BC87C1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193" y="4269143"/>
            <a:ext cx="3090238" cy="216529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9CE735A-B2FF-C6A1-BA2E-7A9230078B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8838" y="4328792"/>
            <a:ext cx="2458810" cy="51107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CAC087B3-D224-C35C-C17E-4F552D8F62BD}"/>
              </a:ext>
            </a:extLst>
          </p:cNvPr>
          <p:cNvSpPr txBox="1"/>
          <p:nvPr/>
        </p:nvSpPr>
        <p:spPr>
          <a:xfrm>
            <a:off x="4571999" y="3607635"/>
            <a:ext cx="759672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he </a:t>
            </a:r>
            <a:r>
              <a:rPr kumimoji="0" lang="zh-CN" alt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α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factor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: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an important correction for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mass transfer in sludge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(generally larger in MBR than in CAS)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C5FA84B-DABE-7334-8E3B-4584F024FBE5}"/>
              </a:ext>
            </a:extLst>
          </p:cNvPr>
          <p:cNvSpPr txBox="1"/>
          <p:nvPr/>
        </p:nvSpPr>
        <p:spPr>
          <a:xfrm>
            <a:off x="7997676" y="4998808"/>
            <a:ext cx="114123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empirical parameter, ~1.7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BC100B3-78AA-A480-0D58-1ECCAC10AFFC}"/>
              </a:ext>
            </a:extLst>
          </p:cNvPr>
          <p:cNvCxnSpPr>
            <a:cxnSpLocks/>
          </p:cNvCxnSpPr>
          <p:nvPr/>
        </p:nvCxnSpPr>
        <p:spPr>
          <a:xfrm flipV="1">
            <a:off x="8794302" y="4720857"/>
            <a:ext cx="200842" cy="256517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E77E8ECA-104F-675F-C8A1-D2FAF6D6C02B}"/>
              </a:ext>
            </a:extLst>
          </p:cNvPr>
          <p:cNvSpPr txBox="1"/>
          <p:nvPr/>
        </p:nvSpPr>
        <p:spPr>
          <a:xfrm>
            <a:off x="9088001" y="4903695"/>
            <a:ext cx="2082120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empirical, ~0.08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758CD855-C75A-90C3-86BE-E798537EF3A1}"/>
              </a:ext>
            </a:extLst>
          </p:cNvPr>
          <p:cNvCxnSpPr>
            <a:cxnSpLocks/>
          </p:cNvCxnSpPr>
          <p:nvPr/>
        </p:nvCxnSpPr>
        <p:spPr>
          <a:xfrm flipV="1">
            <a:off x="10045181" y="4720126"/>
            <a:ext cx="100421" cy="181297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054F4601-24B7-D8EB-6626-9FDB2F20C545}"/>
              </a:ext>
            </a:extLst>
          </p:cNvPr>
          <p:cNvSpPr txBox="1"/>
          <p:nvPr/>
        </p:nvSpPr>
        <p:spPr>
          <a:xfrm>
            <a:off x="10897648" y="4125767"/>
            <a:ext cx="1041060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MLSS in the aerobic tank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39AF88A6-77FC-A534-59C0-7F0693E9527A}"/>
              </a:ext>
            </a:extLst>
          </p:cNvPr>
          <p:cNvCxnSpPr>
            <a:cxnSpLocks/>
            <a:stCxn id="36" idx="1"/>
          </p:cNvCxnSpPr>
          <p:nvPr/>
        </p:nvCxnSpPr>
        <p:spPr>
          <a:xfrm flipH="1">
            <a:off x="10600660" y="4305304"/>
            <a:ext cx="296988" cy="213603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占位符 3">
            <a:extLst>
              <a:ext uri="{FF2B5EF4-FFF2-40B4-BE49-F238E27FC236}">
                <a16:creationId xmlns:a16="http://schemas.microsoft.com/office/drawing/2014/main" id="{496E092D-1EDF-8C7D-6A1E-D3836FEFA63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02598" y="6487200"/>
            <a:ext cx="4146400" cy="311533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/>
              <a:t>Image</a:t>
            </a:r>
            <a:r>
              <a:rPr lang="zh-CN" altLang="en-US" dirty="0"/>
              <a:t> </a:t>
            </a:r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Xu et</a:t>
            </a:r>
            <a:r>
              <a:rPr lang="zh-CN" altLang="en-US" dirty="0"/>
              <a:t> </a:t>
            </a:r>
            <a:r>
              <a:rPr lang="en-US" altLang="zh-CN" dirty="0"/>
              <a:t>al. Evaluating oxygen mass transfer parameters for large-scale engineering application of membrane bioreactors. Process Biochemistry,</a:t>
            </a:r>
            <a:r>
              <a:rPr lang="zh-CN" altLang="en-US" dirty="0"/>
              <a:t> </a:t>
            </a:r>
            <a:r>
              <a:rPr lang="en-US" altLang="zh-CN" dirty="0"/>
              <a:t>2017 (60):13-18.</a:t>
            </a:r>
            <a:endParaRPr lang="zh-CN" altLang="en-US" dirty="0"/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4CE1B2F7-05F9-93E1-B973-E3C50999CE2C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FCD0A60D-C51E-1922-898C-40E586485EBC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D9E209B6-08DE-9F52-A5AF-3AA4A08C9788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5" name="直线连接符 9">
                <a:extLst>
                  <a:ext uri="{FF2B5EF4-FFF2-40B4-BE49-F238E27FC236}">
                    <a16:creationId xmlns:a16="http://schemas.microsoft.com/office/drawing/2014/main" id="{21461718-FECA-0580-52F4-6593A478BC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1C90A339-D424-4211-7037-528936C72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32806643"/>
      </p:ext>
    </p:extLst>
  </p:cSld>
  <p:clrMapOvr>
    <a:masterClrMapping/>
  </p:clrMapOvr>
  <p:transition advTm="498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流程图: 文档 97">
            <a:extLst>
              <a:ext uri="{FF2B5EF4-FFF2-40B4-BE49-F238E27FC236}">
                <a16:creationId xmlns:a16="http://schemas.microsoft.com/office/drawing/2014/main" id="{9A80E4EA-F300-36CF-BDD9-71BE9EF4FA12}"/>
              </a:ext>
            </a:extLst>
          </p:cNvPr>
          <p:cNvSpPr/>
          <p:nvPr/>
        </p:nvSpPr>
        <p:spPr>
          <a:xfrm>
            <a:off x="4508205" y="1038705"/>
            <a:ext cx="7683795" cy="2578513"/>
          </a:xfrm>
          <a:prstGeom prst="flowChartDocument">
            <a:avLst/>
          </a:prstGeom>
          <a:solidFill>
            <a:srgbClr val="FCE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1A15E6DD-CC2A-06AF-7441-702963CA6A06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3.4. Excess sludge production</a:t>
                      </a:r>
                      <a:endParaRPr lang="zh-CN" altLang="en-US" sz="1600" b="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spc="-6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3.5. Aeration demand for biological reactions</a:t>
                      </a:r>
                      <a:endParaRPr lang="zh-CN" altLang="en-US" sz="1600" b="1" kern="1200" spc="-6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b="1" kern="1200" baseline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71" name="图片 70">
            <a:extLst>
              <a:ext uri="{FF2B5EF4-FFF2-40B4-BE49-F238E27FC236}">
                <a16:creationId xmlns:a16="http://schemas.microsoft.com/office/drawing/2014/main" id="{079C75AD-2E1B-EC75-B792-59E501883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580" y="1182836"/>
            <a:ext cx="7861609" cy="218647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5D9925BF-65B1-955E-E945-1025A66F0F34}"/>
              </a:ext>
            </a:extLst>
          </p:cNvPr>
          <p:cNvSpPr txBox="1"/>
          <p:nvPr/>
        </p:nvSpPr>
        <p:spPr>
          <a:xfrm>
            <a:off x="4675624" y="3599169"/>
            <a:ext cx="72975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Calculate the operational 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air supply (</a:t>
            </a:r>
            <a:r>
              <a:rPr kumimoji="0" lang="en-US" altLang="zh-CN" sz="1800" b="1" i="1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</a:t>
            </a:r>
            <a:r>
              <a:rPr kumimoji="0" lang="en-US" altLang="zh-CN" sz="1800" b="1" i="0" u="sng" strike="noStrike" kern="1200" cap="none" spc="0" normalizeH="0" baseline="-2500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r>
              <a:rPr kumimoji="0" lang="en-US" altLang="zh-CN" sz="18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from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oxygen demand (</a:t>
            </a:r>
            <a:r>
              <a:rPr kumimoji="0" lang="en-US" altLang="zh-CN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r>
              <a:rPr kumimoji="0" lang="en-US" altLang="zh-CN" sz="18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std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according to aerator efficiency (blower or mechanical aerator):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4EEE931-083E-B379-F300-EC080EF7ABD6}"/>
              </a:ext>
            </a:extLst>
          </p:cNvPr>
          <p:cNvSpPr/>
          <p:nvPr/>
        </p:nvSpPr>
        <p:spPr>
          <a:xfrm>
            <a:off x="8327288" y="1139870"/>
            <a:ext cx="1486563" cy="368279"/>
          </a:xfrm>
          <a:prstGeom prst="ellipse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21A62D-CD28-A928-8041-77E5E132405D}"/>
              </a:ext>
            </a:extLst>
          </p:cNvPr>
          <p:cNvGrpSpPr/>
          <p:nvPr/>
        </p:nvGrpSpPr>
        <p:grpSpPr>
          <a:xfrm>
            <a:off x="4802312" y="4362990"/>
            <a:ext cx="3884957" cy="2085545"/>
            <a:chOff x="4802312" y="4362990"/>
            <a:chExt cx="3884957" cy="208554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6305E92-D2D7-FDD2-E6EB-CC31CE411D72}"/>
                </a:ext>
              </a:extLst>
            </p:cNvPr>
            <p:cNvSpPr txBox="1"/>
            <p:nvPr/>
          </p:nvSpPr>
          <p:spPr>
            <a:xfrm>
              <a:off x="4802312" y="4362990"/>
              <a:ext cx="276741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For 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blower aeration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:</a:t>
              </a: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060C5778-AF83-3C6F-11FD-CC1196447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392" y="5024690"/>
              <a:ext cx="2390896" cy="1025453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213521-C4AF-1EB9-41CA-577DB4181005}"/>
                </a:ext>
              </a:extLst>
            </p:cNvPr>
            <p:cNvSpPr txBox="1"/>
            <p:nvPr/>
          </p:nvSpPr>
          <p:spPr>
            <a:xfrm>
              <a:off x="7297293" y="4580762"/>
              <a:ext cx="1389976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standard-state oxygen demand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7" name="直接箭头连接符 26">
              <a:extLst>
                <a:ext uri="{FF2B5EF4-FFF2-40B4-BE49-F238E27FC236}">
                  <a16:creationId xmlns:a16="http://schemas.microsoft.com/office/drawing/2014/main" id="{8DBD1103-37FC-D86F-9CDB-C09A90158D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8242" y="4917760"/>
              <a:ext cx="216340" cy="218764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4BF171B-912D-13EE-814A-7A58280B74C2}"/>
                </a:ext>
              </a:extLst>
            </p:cNvPr>
            <p:cNvSpPr txBox="1"/>
            <p:nvPr/>
          </p:nvSpPr>
          <p:spPr>
            <a:xfrm>
              <a:off x="4824551" y="4925687"/>
              <a:ext cx="1161844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standard-state air supply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4DF5394D-507C-54C1-A4F1-53796ECA5E29}"/>
                </a:ext>
              </a:extLst>
            </p:cNvPr>
            <p:cNvCxnSpPr>
              <a:cxnSpLocks/>
            </p:cNvCxnSpPr>
            <p:nvPr/>
          </p:nvCxnSpPr>
          <p:spPr>
            <a:xfrm>
              <a:off x="5818261" y="5157589"/>
              <a:ext cx="218137" cy="194201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9B5FA6F-7362-01E4-80CB-F34ACBA425BB}"/>
                </a:ext>
              </a:extLst>
            </p:cNvPr>
            <p:cNvSpPr txBox="1"/>
            <p:nvPr/>
          </p:nvSpPr>
          <p:spPr>
            <a:xfrm>
              <a:off x="7006600" y="6201935"/>
              <a:ext cx="1642398" cy="179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aeration efficiency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0" name="直接箭头连接符 39">
              <a:extLst>
                <a:ext uri="{FF2B5EF4-FFF2-40B4-BE49-F238E27FC236}">
                  <a16:creationId xmlns:a16="http://schemas.microsoft.com/office/drawing/2014/main" id="{63DC17EE-D04B-BB1D-F72C-47046C6872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414582" y="5947980"/>
              <a:ext cx="173353" cy="253955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CBB7162-49A7-70E2-9B11-CC034BC0A838}"/>
                </a:ext>
              </a:extLst>
            </p:cNvPr>
            <p:cNvSpPr txBox="1"/>
            <p:nvPr/>
          </p:nvSpPr>
          <p:spPr>
            <a:xfrm>
              <a:off x="5562493" y="6089462"/>
              <a:ext cx="1247052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oxygen content in air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D2E76313-15D7-FDE7-BDDA-97D732DA0A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62600" y="5873295"/>
              <a:ext cx="239747" cy="21616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5">
            <a:extLst>
              <a:ext uri="{FF2B5EF4-FFF2-40B4-BE49-F238E27FC236}">
                <a16:creationId xmlns:a16="http://schemas.microsoft.com/office/drawing/2014/main" id="{78030E9B-BD62-51D3-0496-AB81B1582223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7E54A7FA-0817-A82C-33C6-3656C7B9E869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7" name="TextBox 15">
                <a:extLst>
                  <a:ext uri="{FF2B5EF4-FFF2-40B4-BE49-F238E27FC236}">
                    <a16:creationId xmlns:a16="http://schemas.microsoft.com/office/drawing/2014/main" id="{77150F95-A2AB-EB19-6630-2009C380B42C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0" name="直线连接符 9">
                <a:extLst>
                  <a:ext uri="{FF2B5EF4-FFF2-40B4-BE49-F238E27FC236}">
                    <a16:creationId xmlns:a16="http://schemas.microsoft.com/office/drawing/2014/main" id="{C7232EDB-E4C5-5A8C-41FA-466736B9C8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17">
              <a:extLst>
                <a:ext uri="{FF2B5EF4-FFF2-40B4-BE49-F238E27FC236}">
                  <a16:creationId xmlns:a16="http://schemas.microsoft.com/office/drawing/2014/main" id="{1FD7E81A-A1C6-DFA7-4466-A3114F453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69994056"/>
      </p:ext>
    </p:extLst>
  </p:cSld>
  <p:clrMapOvr>
    <a:masterClrMapping/>
  </p:clrMapOvr>
  <p:transition advTm="306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D566211-201F-26D2-73E4-3DE9577481B9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3.1. Selection of design parameters</a:t>
                      </a:r>
                      <a:endParaRPr lang="zh-CN" altLang="en-US" sz="16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kern="12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6A635D0B-6807-5D78-11BA-FB9C967C88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4" r="2628"/>
          <a:stretch/>
        </p:blipFill>
        <p:spPr>
          <a:xfrm>
            <a:off x="4646428" y="2208071"/>
            <a:ext cx="7412115" cy="218934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8E01DAD-586D-0BA9-AE05-9A4CA5D84C5F}"/>
              </a:ext>
            </a:extLst>
          </p:cNvPr>
          <p:cNvSpPr txBox="1"/>
          <p:nvPr/>
        </p:nvSpPr>
        <p:spPr>
          <a:xfrm>
            <a:off x="7247980" y="4390408"/>
            <a:ext cx="300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An example of AAO-MBR</a:t>
            </a:r>
            <a:endParaRPr kumimoji="0" lang="zh-CN" altLang="en-US" sz="16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3CB9CDA-8B48-8499-9050-CCF827ECB612}"/>
              </a:ext>
            </a:extLst>
          </p:cNvPr>
          <p:cNvSpPr txBox="1"/>
          <p:nvPr/>
        </p:nvSpPr>
        <p:spPr>
          <a:xfrm>
            <a:off x="7352757" y="324433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58BF7D9-2247-7689-70EE-4F81A7B5B09C}"/>
              </a:ext>
            </a:extLst>
          </p:cNvPr>
          <p:cNvSpPr txBox="1"/>
          <p:nvPr/>
        </p:nvSpPr>
        <p:spPr>
          <a:xfrm>
            <a:off x="8926814" y="324433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5C807D5-1FE0-3861-EDD5-C6CAD8BA3F50}"/>
              </a:ext>
            </a:extLst>
          </p:cNvPr>
          <p:cNvSpPr txBox="1"/>
          <p:nvPr/>
        </p:nvSpPr>
        <p:spPr>
          <a:xfrm>
            <a:off x="10450609" y="324433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8D1FC1-46B5-5056-BE11-AD8E16B47265}"/>
              </a:ext>
            </a:extLst>
          </p:cNvPr>
          <p:cNvSpPr txBox="1"/>
          <p:nvPr/>
        </p:nvSpPr>
        <p:spPr>
          <a:xfrm>
            <a:off x="4534694" y="2126038"/>
            <a:ext cx="17700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Summary: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3F78A01-06E5-F86B-9FF8-6944B8FF804F}"/>
              </a:ext>
            </a:extLst>
          </p:cNvPr>
          <p:cNvGrpSpPr/>
          <p:nvPr/>
        </p:nvGrpSpPr>
        <p:grpSpPr>
          <a:xfrm>
            <a:off x="4997160" y="4738120"/>
            <a:ext cx="3954720" cy="1710295"/>
            <a:chOff x="4997160" y="4738120"/>
            <a:chExt cx="3954720" cy="171029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0E1CDD6E-C994-FD69-8076-90028953E282}"/>
                </a:ext>
              </a:extLst>
            </p:cNvPr>
            <p:cNvSpPr/>
            <p:nvPr/>
          </p:nvSpPr>
          <p:spPr>
            <a:xfrm>
              <a:off x="4997160" y="4738120"/>
              <a:ext cx="2056777" cy="574354"/>
            </a:xfrm>
            <a:prstGeom prst="roundRect">
              <a:avLst/>
            </a:prstGeom>
            <a:noFill/>
            <a:ln w="28575">
              <a:solidFill>
                <a:srgbClr val="323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B82644E-4FAF-9C10-E69A-73750C063815}"/>
                </a:ext>
              </a:extLst>
            </p:cNvPr>
            <p:cNvSpPr txBox="1"/>
            <p:nvPr/>
          </p:nvSpPr>
          <p:spPr>
            <a:xfrm>
              <a:off x="4997160" y="4856081"/>
              <a:ext cx="2058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Volume of the tanks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C6F760C-8B8F-DED1-6B1F-388E97C063D4}"/>
                </a:ext>
              </a:extLst>
            </p:cNvPr>
            <p:cNvSpPr/>
            <p:nvPr/>
          </p:nvSpPr>
          <p:spPr>
            <a:xfrm>
              <a:off x="4999817" y="5505116"/>
              <a:ext cx="2056777" cy="574353"/>
            </a:xfrm>
            <a:prstGeom prst="roundRect">
              <a:avLst/>
            </a:prstGeom>
            <a:noFill/>
            <a:ln w="28575">
              <a:solidFill>
                <a:srgbClr val="323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BBA2BB0-35B6-02AB-4F98-221293004EC2}"/>
                </a:ext>
              </a:extLst>
            </p:cNvPr>
            <p:cNvSpPr txBox="1"/>
            <p:nvPr/>
          </p:nvSpPr>
          <p:spPr>
            <a:xfrm>
              <a:off x="4997161" y="5529982"/>
              <a:ext cx="205878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Mixed liquor recirculation ratios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A92EB0B-BC75-DE83-6866-9CB49C14938F}"/>
                </a:ext>
              </a:extLst>
            </p:cNvPr>
            <p:cNvSpPr/>
            <p:nvPr/>
          </p:nvSpPr>
          <p:spPr>
            <a:xfrm>
              <a:off x="6887372" y="5870041"/>
              <a:ext cx="2056777" cy="574353"/>
            </a:xfrm>
            <a:prstGeom prst="roundRect">
              <a:avLst/>
            </a:prstGeom>
            <a:noFill/>
            <a:ln w="28575">
              <a:solidFill>
                <a:srgbClr val="323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5B741B0-432C-07BB-8F55-C152150F1F26}"/>
                </a:ext>
              </a:extLst>
            </p:cNvPr>
            <p:cNvSpPr txBox="1"/>
            <p:nvPr/>
          </p:nvSpPr>
          <p:spPr>
            <a:xfrm>
              <a:off x="6884717" y="5894417"/>
              <a:ext cx="20587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Excess sludge production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5ADD5FD0-C67B-64EE-3691-6C3E29FBD437}"/>
                </a:ext>
              </a:extLst>
            </p:cNvPr>
            <p:cNvSpPr/>
            <p:nvPr/>
          </p:nvSpPr>
          <p:spPr>
            <a:xfrm>
              <a:off x="6895103" y="5113677"/>
              <a:ext cx="2056777" cy="574354"/>
            </a:xfrm>
            <a:prstGeom prst="roundRect">
              <a:avLst/>
            </a:prstGeom>
            <a:noFill/>
            <a:ln w="28575">
              <a:solidFill>
                <a:srgbClr val="323F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D10639-DB32-29B2-E13E-82D3E941782D}"/>
                </a:ext>
              </a:extLst>
            </p:cNvPr>
            <p:cNvSpPr txBox="1"/>
            <p:nvPr/>
          </p:nvSpPr>
          <p:spPr>
            <a:xfrm>
              <a:off x="6892446" y="5206527"/>
              <a:ext cx="2058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Aeration demand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58FF60E-E594-F57C-7DCB-AC53439C31CA}"/>
              </a:ext>
            </a:extLst>
          </p:cNvPr>
          <p:cNvSpPr txBox="1"/>
          <p:nvPr/>
        </p:nvSpPr>
        <p:spPr>
          <a:xfrm>
            <a:off x="5852862" y="324433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en-US" altLang="zh-CN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</a:t>
            </a:r>
            <a:endParaRPr kumimoji="0" lang="zh-CN" alt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3D734761-83D5-EC90-BAA4-BB16FC8F3131}"/>
              </a:ext>
            </a:extLst>
          </p:cNvPr>
          <p:cNvGrpSpPr/>
          <p:nvPr/>
        </p:nvGrpSpPr>
        <p:grpSpPr>
          <a:xfrm>
            <a:off x="8972536" y="407334"/>
            <a:ext cx="3121806" cy="447110"/>
            <a:chOff x="8844309" y="358006"/>
            <a:chExt cx="3121806" cy="447110"/>
          </a:xfrm>
        </p:grpSpPr>
        <p:grpSp>
          <p:nvGrpSpPr>
            <p:cNvPr id="8" name="组合 2">
              <a:extLst>
                <a:ext uri="{FF2B5EF4-FFF2-40B4-BE49-F238E27FC236}">
                  <a16:creationId xmlns:a16="http://schemas.microsoft.com/office/drawing/2014/main" id="{6738BD24-C39B-E4D2-10AD-DB14C548F6F8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3" name="TextBox 15">
                <a:extLst>
                  <a:ext uri="{FF2B5EF4-FFF2-40B4-BE49-F238E27FC236}">
                    <a16:creationId xmlns:a16="http://schemas.microsoft.com/office/drawing/2014/main" id="{5E935908-A08E-5167-EA81-01B9C44D0A35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Biological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Wastewater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Treatment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Online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Course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 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 Slab" pitchFamily="2" charset="0"/>
                    <a:ea typeface="Roboto Slab" pitchFamily="2" charset="0"/>
                    <a:cs typeface="+mn-cs"/>
                  </a:rPr>
                  <a:t>Series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+mn-cs"/>
                </a:endParaRPr>
              </a:p>
            </p:txBody>
          </p:sp>
          <p:cxnSp>
            <p:nvCxnSpPr>
              <p:cNvPr id="14" name="直线连接符 9">
                <a:extLst>
                  <a:ext uri="{FF2B5EF4-FFF2-40B4-BE49-F238E27FC236}">
                    <a16:creationId xmlns:a16="http://schemas.microsoft.com/office/drawing/2014/main" id="{D77FB95B-4A97-4A59-A75B-6D8432531E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17">
              <a:extLst>
                <a:ext uri="{FF2B5EF4-FFF2-40B4-BE49-F238E27FC236}">
                  <a16:creationId xmlns:a16="http://schemas.microsoft.com/office/drawing/2014/main" id="{A68E9E57-FF8F-85F6-750E-DAEF80ACDA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939319316"/>
      </p:ext>
    </p:extLst>
  </p:cSld>
  <p:clrMapOvr>
    <a:masterClrMapping/>
  </p:clrMapOvr>
  <p:transition advTm="425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CF739DA-C37E-9825-FAA2-B226342660FE}"/>
              </a:ext>
            </a:extLst>
          </p:cNvPr>
          <p:cNvSpPr/>
          <p:nvPr/>
        </p:nvSpPr>
        <p:spPr>
          <a:xfrm>
            <a:off x="254585" y="2315862"/>
            <a:ext cx="2040095" cy="129802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7F490E-5FDB-A44B-5E27-0BA076806585}"/>
              </a:ext>
            </a:extLst>
          </p:cNvPr>
          <p:cNvSpPr txBox="1"/>
          <p:nvPr/>
        </p:nvSpPr>
        <p:spPr>
          <a:xfrm>
            <a:off x="254585" y="2439652"/>
            <a:ext cx="20400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Design of</a:t>
            </a: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biological treatment units 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58E803C-9244-DC46-A676-99A52CD56856}"/>
              </a:ext>
            </a:extLst>
          </p:cNvPr>
          <p:cNvSpPr/>
          <p:nvPr/>
        </p:nvSpPr>
        <p:spPr>
          <a:xfrm>
            <a:off x="3593014" y="1182836"/>
            <a:ext cx="2727652" cy="574353"/>
          </a:xfrm>
          <a:prstGeom prst="roundRect">
            <a:avLst/>
          </a:prstGeom>
          <a:solidFill>
            <a:srgbClr val="FFFF00"/>
          </a:solidFill>
          <a:ln w="28575">
            <a:solidFill>
              <a:srgbClr val="323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1AA9975-7E0A-665F-DDAE-606BD327BCEE}"/>
              </a:ext>
            </a:extLst>
          </p:cNvPr>
          <p:cNvSpPr txBox="1"/>
          <p:nvPr/>
        </p:nvSpPr>
        <p:spPr>
          <a:xfrm>
            <a:off x="3593014" y="1299978"/>
            <a:ext cx="2730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zh-CN" sz="18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olume of the tanks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17BBE92-5583-B2D5-5802-36270C974858}"/>
              </a:ext>
            </a:extLst>
          </p:cNvPr>
          <p:cNvSpPr/>
          <p:nvPr/>
        </p:nvSpPr>
        <p:spPr>
          <a:xfrm>
            <a:off x="3593014" y="2146690"/>
            <a:ext cx="2727652" cy="646331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323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41F8375-FC9E-2A98-6B7A-899BBDAB2A5E}"/>
              </a:ext>
            </a:extLst>
          </p:cNvPr>
          <p:cNvSpPr txBox="1"/>
          <p:nvPr/>
        </p:nvSpPr>
        <p:spPr>
          <a:xfrm>
            <a:off x="3590357" y="2215425"/>
            <a:ext cx="27303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zh-CN" sz="18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ixed liquor recirculation routes and ratios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456B6F5-0498-AAC2-D093-D8C4264A9678}"/>
              </a:ext>
            </a:extLst>
          </p:cNvPr>
          <p:cNvSpPr/>
          <p:nvPr/>
        </p:nvSpPr>
        <p:spPr>
          <a:xfrm>
            <a:off x="3602339" y="4103638"/>
            <a:ext cx="2727653" cy="574353"/>
          </a:xfrm>
          <a:prstGeom prst="roundRect">
            <a:avLst/>
          </a:prstGeom>
          <a:solidFill>
            <a:srgbClr val="92D050"/>
          </a:solidFill>
          <a:ln w="28575">
            <a:solidFill>
              <a:srgbClr val="323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CBD147-83FA-FAEC-6BE2-69ABCF4688BE}"/>
              </a:ext>
            </a:extLst>
          </p:cNvPr>
          <p:cNvSpPr txBox="1"/>
          <p:nvPr/>
        </p:nvSpPr>
        <p:spPr>
          <a:xfrm>
            <a:off x="3599684" y="4128014"/>
            <a:ext cx="27303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zh-CN" sz="18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xcess sludge production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420F86D-637B-C63B-4929-13A4527AC538}"/>
              </a:ext>
            </a:extLst>
          </p:cNvPr>
          <p:cNvSpPr/>
          <p:nvPr/>
        </p:nvSpPr>
        <p:spPr>
          <a:xfrm>
            <a:off x="3610070" y="3219682"/>
            <a:ext cx="2727652" cy="574353"/>
          </a:xfrm>
          <a:prstGeom prst="roundRect">
            <a:avLst/>
          </a:prstGeom>
          <a:solidFill>
            <a:srgbClr val="00B0F0"/>
          </a:solidFill>
          <a:ln w="28575">
            <a:solidFill>
              <a:srgbClr val="323F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FECE59B-20A5-81D2-0EF6-BFF84B651765}"/>
              </a:ext>
            </a:extLst>
          </p:cNvPr>
          <p:cNvSpPr txBox="1"/>
          <p:nvPr/>
        </p:nvSpPr>
        <p:spPr>
          <a:xfrm>
            <a:off x="3607413" y="3312532"/>
            <a:ext cx="2730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Aeration demand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连接符: 曲线 27">
            <a:extLst>
              <a:ext uri="{FF2B5EF4-FFF2-40B4-BE49-F238E27FC236}">
                <a16:creationId xmlns:a16="http://schemas.microsoft.com/office/drawing/2014/main" id="{7892278F-AF69-46EC-94F8-C79A011E1BA2}"/>
              </a:ext>
            </a:extLst>
          </p:cNvPr>
          <p:cNvCxnSpPr>
            <a:cxnSpLocks/>
            <a:stCxn id="10" idx="3"/>
            <a:endCxn id="15" idx="1"/>
          </p:cNvCxnSpPr>
          <p:nvPr/>
        </p:nvCxnSpPr>
        <p:spPr>
          <a:xfrm flipV="1">
            <a:off x="2294680" y="1484644"/>
            <a:ext cx="1298334" cy="1462840"/>
          </a:xfrm>
          <a:prstGeom prst="curvedConnector3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连接符: 曲线 42">
            <a:extLst>
              <a:ext uri="{FF2B5EF4-FFF2-40B4-BE49-F238E27FC236}">
                <a16:creationId xmlns:a16="http://schemas.microsoft.com/office/drawing/2014/main" id="{87272DC5-0A5A-742C-F9AF-43B6C120AEF9}"/>
              </a:ext>
            </a:extLst>
          </p:cNvPr>
          <p:cNvCxnSpPr>
            <a:cxnSpLocks/>
            <a:stCxn id="10" idx="3"/>
            <a:endCxn id="24" idx="1"/>
          </p:cNvCxnSpPr>
          <p:nvPr/>
        </p:nvCxnSpPr>
        <p:spPr>
          <a:xfrm>
            <a:off x="2294680" y="2947484"/>
            <a:ext cx="1312733" cy="549714"/>
          </a:xfrm>
          <a:prstGeom prst="curvedConnector3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连接符: 曲线 45">
            <a:extLst>
              <a:ext uri="{FF2B5EF4-FFF2-40B4-BE49-F238E27FC236}">
                <a16:creationId xmlns:a16="http://schemas.microsoft.com/office/drawing/2014/main" id="{F8000523-BC61-CBBB-D9C2-431DADFF02A6}"/>
              </a:ext>
            </a:extLst>
          </p:cNvPr>
          <p:cNvCxnSpPr>
            <a:cxnSpLocks/>
            <a:stCxn id="10" idx="3"/>
            <a:endCxn id="20" idx="1"/>
          </p:cNvCxnSpPr>
          <p:nvPr/>
        </p:nvCxnSpPr>
        <p:spPr>
          <a:xfrm flipV="1">
            <a:off x="2294680" y="2492424"/>
            <a:ext cx="1295677" cy="455060"/>
          </a:xfrm>
          <a:prstGeom prst="curvedConnector3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连接符: 曲线 48">
            <a:extLst>
              <a:ext uri="{FF2B5EF4-FFF2-40B4-BE49-F238E27FC236}">
                <a16:creationId xmlns:a16="http://schemas.microsoft.com/office/drawing/2014/main" id="{7327E209-98AA-E616-F73E-B4B939DCF734}"/>
              </a:ext>
            </a:extLst>
          </p:cNvPr>
          <p:cNvCxnSpPr>
            <a:cxnSpLocks/>
            <a:stCxn id="10" idx="3"/>
            <a:endCxn id="22" idx="1"/>
          </p:cNvCxnSpPr>
          <p:nvPr/>
        </p:nvCxnSpPr>
        <p:spPr>
          <a:xfrm>
            <a:off x="2294680" y="2947484"/>
            <a:ext cx="1305004" cy="1457529"/>
          </a:xfrm>
          <a:prstGeom prst="curvedConnector3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D3A79F8-DFB9-4420-721E-A88455DC7EB8}"/>
              </a:ext>
            </a:extLst>
          </p:cNvPr>
          <p:cNvGrpSpPr/>
          <p:nvPr/>
        </p:nvGrpSpPr>
        <p:grpSpPr>
          <a:xfrm>
            <a:off x="6870452" y="1048326"/>
            <a:ext cx="4989950" cy="830997"/>
            <a:chOff x="6870452" y="1048326"/>
            <a:chExt cx="4989950" cy="830997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C7AE43D-4697-9893-1791-A64B08831809}"/>
                </a:ext>
              </a:extLst>
            </p:cNvPr>
            <p:cNvSpPr/>
            <p:nvPr/>
          </p:nvSpPr>
          <p:spPr>
            <a:xfrm>
              <a:off x="6870452" y="1117326"/>
              <a:ext cx="4974489" cy="737601"/>
            </a:xfrm>
            <a:prstGeom prst="rect">
              <a:avLst/>
            </a:prstGeom>
            <a:noFill/>
            <a:ln w="19050">
              <a:solidFill>
                <a:srgbClr val="FFFF0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0EF3101-D1B5-6CBB-6C8A-FFE4BEEB7BDF}"/>
                </a:ext>
              </a:extLst>
            </p:cNvPr>
            <p:cNvSpPr txBox="1"/>
            <p:nvPr/>
          </p:nvSpPr>
          <p:spPr>
            <a:xfrm>
              <a:off x="6878181" y="1048326"/>
              <a:ext cx="49822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0" i="0" u="none" strike="noStrike" baseline="0" dirty="0">
                  <a:latin typeface="Arial" panose="020B0604020202020204" pitchFamily="34" charset="0"/>
                  <a:cs typeface="Arial" panose="020B0604020202020204" pitchFamily="34" charset="0"/>
                </a:rPr>
                <a:t>Related to wastewater flow rate and quality, sludge concentration and loading rate, sludge yield and retention time, and/or reaction rate of the pollutants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DBB13B5-BCCF-2ECA-731C-D0A5D01CA31F}"/>
              </a:ext>
            </a:extLst>
          </p:cNvPr>
          <p:cNvGrpSpPr/>
          <p:nvPr/>
        </p:nvGrpSpPr>
        <p:grpSpPr>
          <a:xfrm>
            <a:off x="6858622" y="2042144"/>
            <a:ext cx="4986320" cy="830997"/>
            <a:chOff x="6858622" y="2042144"/>
            <a:chExt cx="4986320" cy="830997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DE3AC5E4-90A8-25CB-8CF6-8C4E5E6A6EA9}"/>
                </a:ext>
              </a:extLst>
            </p:cNvPr>
            <p:cNvSpPr/>
            <p:nvPr/>
          </p:nvSpPr>
          <p:spPr>
            <a:xfrm>
              <a:off x="6878181" y="2111144"/>
              <a:ext cx="4966761" cy="737601"/>
            </a:xfrm>
            <a:prstGeom prst="rect">
              <a:avLst/>
            </a:prstGeom>
            <a:noFill/>
            <a:ln w="19050">
              <a:solidFill>
                <a:srgbClr val="FFC00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A5412F4-F72A-7499-7272-E7CA60F2F583}"/>
                </a:ext>
              </a:extLst>
            </p:cNvPr>
            <p:cNvSpPr txBox="1"/>
            <p:nvPr/>
          </p:nvSpPr>
          <p:spPr>
            <a:xfrm>
              <a:off x="6858622" y="2042144"/>
              <a:ext cx="49822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0" i="0" u="none" strike="noStrike" baseline="0" dirty="0">
                  <a:latin typeface="Arial" panose="020B0604020202020204" pitchFamily="34" charset="0"/>
                  <a:cs typeface="Arial" panose="020B0604020202020204" pitchFamily="34" charset="0"/>
                </a:rPr>
                <a:t>Critical to affect distributions of DO concentrations, sludge concentrations, and pollutant removal efficiencies in the AAO-MBR tanks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88DB129-C09B-204F-32E4-4DDD4DB28AB1}"/>
              </a:ext>
            </a:extLst>
          </p:cNvPr>
          <p:cNvGrpSpPr/>
          <p:nvPr/>
        </p:nvGrpSpPr>
        <p:grpSpPr>
          <a:xfrm>
            <a:off x="6862724" y="3129046"/>
            <a:ext cx="4989949" cy="584775"/>
            <a:chOff x="6862724" y="3129046"/>
            <a:chExt cx="4989949" cy="584775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CFA9E8BB-205F-D93D-AA02-3AB6537A5D52}"/>
                </a:ext>
              </a:extLst>
            </p:cNvPr>
            <p:cNvSpPr/>
            <p:nvPr/>
          </p:nvSpPr>
          <p:spPr>
            <a:xfrm>
              <a:off x="6862724" y="3198046"/>
              <a:ext cx="4982220" cy="515775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2471ED3-DF4C-330B-AE65-92ED057865FB}"/>
                </a:ext>
              </a:extLst>
            </p:cNvPr>
            <p:cNvSpPr txBox="1"/>
            <p:nvPr/>
          </p:nvSpPr>
          <p:spPr>
            <a:xfrm>
              <a:off x="6870452" y="3129046"/>
              <a:ext cx="49822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b="0" i="0" u="none" strike="noStrike" baseline="0" dirty="0">
                  <a:latin typeface="Arial" panose="020B0604020202020204" pitchFamily="34" charset="0"/>
                  <a:cs typeface="Arial" panose="020B0604020202020204" pitchFamily="34" charset="0"/>
                </a:rPr>
                <a:t>To support oxidation reactions, DO concentration in separate O tank is recommended to be 1-2 mg/L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6E9CF5B-3314-5E43-8922-49E467CEBB35}"/>
              </a:ext>
            </a:extLst>
          </p:cNvPr>
          <p:cNvGrpSpPr/>
          <p:nvPr/>
        </p:nvGrpSpPr>
        <p:grpSpPr>
          <a:xfrm>
            <a:off x="6870452" y="4002981"/>
            <a:ext cx="5146291" cy="830997"/>
            <a:chOff x="6870452" y="4002981"/>
            <a:chExt cx="5146291" cy="830997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C8BEAD77-0076-8EC3-CB9E-6342F84BB80D}"/>
                </a:ext>
              </a:extLst>
            </p:cNvPr>
            <p:cNvSpPr/>
            <p:nvPr/>
          </p:nvSpPr>
          <p:spPr>
            <a:xfrm>
              <a:off x="6870452" y="4071981"/>
              <a:ext cx="4974491" cy="737601"/>
            </a:xfrm>
            <a:prstGeom prst="rect">
              <a:avLst/>
            </a:prstGeom>
            <a:noFill/>
            <a:ln w="19050">
              <a:solidFill>
                <a:srgbClr val="92D050"/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B0DD834-2FEA-2D3C-D581-5FD074CC84BD}"/>
                </a:ext>
              </a:extLst>
            </p:cNvPr>
            <p:cNvSpPr txBox="1"/>
            <p:nvPr/>
          </p:nvSpPr>
          <p:spPr>
            <a:xfrm>
              <a:off x="6878181" y="4002981"/>
              <a:ext cx="51385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Important </a:t>
              </a:r>
              <a:r>
                <a:rPr lang="en-US" altLang="zh-CN" sz="1600" b="0" i="0" u="none" strike="noStrike" baseline="0" dirty="0">
                  <a:latin typeface="Arial" panose="020B0604020202020204" pitchFamily="34" charset="0"/>
                  <a:cs typeface="Arial" panose="020B0604020202020204" pitchFamily="34" charset="0"/>
                </a:rPr>
                <a:t>to </a:t>
              </a: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the </a:t>
              </a:r>
              <a:r>
                <a:rPr lang="en-US" altLang="zh-CN" sz="1600" b="0" i="0" u="none" strike="noStrike" baseline="0" dirty="0">
                  <a:latin typeface="Arial" panose="020B0604020202020204" pitchFamily="34" charset="0"/>
                  <a:cs typeface="Arial" panose="020B0604020202020204" pitchFamily="34" charset="0"/>
                </a:rPr>
                <a:t>design of sludge discharge facilities; Should consider both biological sludge and chemical precipitates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CDBD678A-D3F7-5D63-BA23-60E8DD47D6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4" r="2628"/>
          <a:stretch/>
        </p:blipFill>
        <p:spPr>
          <a:xfrm>
            <a:off x="330519" y="4843599"/>
            <a:ext cx="6670323" cy="197023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F7C8A239-D0EA-CD21-AF46-F459E4B31992}"/>
              </a:ext>
            </a:extLst>
          </p:cNvPr>
          <p:cNvSpPr txBox="1"/>
          <p:nvPr/>
        </p:nvSpPr>
        <p:spPr>
          <a:xfrm>
            <a:off x="6439070" y="5828717"/>
            <a:ext cx="300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An example of AAO-MBR</a:t>
            </a:r>
            <a:endParaRPr lang="zh-CN" altLang="en-US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oup 15">
            <a:extLst>
              <a:ext uri="{FF2B5EF4-FFF2-40B4-BE49-F238E27FC236}">
                <a16:creationId xmlns:a16="http://schemas.microsoft.com/office/drawing/2014/main" id="{2529F65C-A770-919C-9027-C6E39426F082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38" name="组合 2">
              <a:extLst>
                <a:ext uri="{FF2B5EF4-FFF2-40B4-BE49-F238E27FC236}">
                  <a16:creationId xmlns:a16="http://schemas.microsoft.com/office/drawing/2014/main" id="{0B267098-EEE9-8551-586E-902FC7D59846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40" name="TextBox 15">
                <a:extLst>
                  <a:ext uri="{FF2B5EF4-FFF2-40B4-BE49-F238E27FC236}">
                    <a16:creationId xmlns:a16="http://schemas.microsoft.com/office/drawing/2014/main" id="{164EA70C-E15D-604A-D707-FEADC5448DD2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41" name="直线连接符 9">
                <a:extLst>
                  <a:ext uri="{FF2B5EF4-FFF2-40B4-BE49-F238E27FC236}">
                    <a16:creationId xmlns:a16="http://schemas.microsoft.com/office/drawing/2014/main" id="{879AF458-AAD3-C71F-E71D-3AB59A35B4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9" name="Picture 17">
              <a:extLst>
                <a:ext uri="{FF2B5EF4-FFF2-40B4-BE49-F238E27FC236}">
                  <a16:creationId xmlns:a16="http://schemas.microsoft.com/office/drawing/2014/main" id="{3711BA3C-75AB-14DB-7587-0304F7D1F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492068313"/>
      </p:ext>
    </p:extLst>
  </p:cSld>
  <p:clrMapOvr>
    <a:masterClrMapping/>
  </p:clrMapOvr>
  <p:transition advTm="2277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9" grpId="0" animBg="1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D566211-201F-26D2-73E4-3DE9577481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612936"/>
              </p:ext>
            </p:extLst>
          </p:nvPr>
        </p:nvGraphicFramePr>
        <p:xfrm>
          <a:off x="0" y="1038705"/>
          <a:ext cx="4508205" cy="25407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6A635D0B-6807-5D78-11BA-FB9C967C88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4" r="2628"/>
          <a:stretch/>
        </p:blipFill>
        <p:spPr>
          <a:xfrm>
            <a:off x="4646428" y="2208071"/>
            <a:ext cx="7412115" cy="218934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8E01DAD-586D-0BA9-AE05-9A4CA5D84C5F}"/>
              </a:ext>
            </a:extLst>
          </p:cNvPr>
          <p:cNvSpPr txBox="1"/>
          <p:nvPr/>
        </p:nvSpPr>
        <p:spPr>
          <a:xfrm>
            <a:off x="7407469" y="4559685"/>
            <a:ext cx="300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An example of AAO-MBR</a:t>
            </a:r>
            <a:endParaRPr lang="zh-CN" altLang="en-US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007CAAC-0942-B753-CB9E-751B07124AA2}"/>
              </a:ext>
            </a:extLst>
          </p:cNvPr>
          <p:cNvSpPr txBox="1"/>
          <p:nvPr/>
        </p:nvSpPr>
        <p:spPr>
          <a:xfrm>
            <a:off x="5852862" y="324433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3CB9CDA-8B48-8499-9050-CCF827ECB612}"/>
              </a:ext>
            </a:extLst>
          </p:cNvPr>
          <p:cNvSpPr txBox="1"/>
          <p:nvPr/>
        </p:nvSpPr>
        <p:spPr>
          <a:xfrm>
            <a:off x="7352757" y="324433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58BF7D9-2247-7689-70EE-4F81A7B5B09C}"/>
              </a:ext>
            </a:extLst>
          </p:cNvPr>
          <p:cNvSpPr txBox="1"/>
          <p:nvPr/>
        </p:nvSpPr>
        <p:spPr>
          <a:xfrm>
            <a:off x="8926814" y="324433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5C807D5-1FE0-3861-EDD5-C6CAD8BA3F50}"/>
              </a:ext>
            </a:extLst>
          </p:cNvPr>
          <p:cNvSpPr txBox="1"/>
          <p:nvPr/>
        </p:nvSpPr>
        <p:spPr>
          <a:xfrm>
            <a:off x="10450609" y="324433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59D8186E-44EF-39A3-B9D8-DBCC638125A9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7ED0E08C-75DA-DDD7-A00A-525374EDCB77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377ADB34-366D-2A54-F912-AF22B477DCAC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E64F0867-9524-F1E6-E651-F1B6340254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4477E0BD-3234-A494-4D01-2C215FEE4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903416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8510">
        <p159:morph option="byObject"/>
      </p:transition>
    </mc:Choice>
    <mc:Fallback xmlns="">
      <p:transition spd="slow" advTm="285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D566211-201F-26D2-73E4-3DE9577481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893208"/>
              </p:ext>
            </p:extLst>
          </p:nvPr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aseline="0" dirty="0">
                          <a:latin typeface="Arial" panose="020B0604020202020204" pitchFamily="34" charset="0"/>
                        </a:rPr>
                        <a:t>3.1. Selection of design parameters</a:t>
                      </a:r>
                      <a:endParaRPr lang="zh-CN" altLang="en-US" sz="1600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6A635D0B-6807-5D78-11BA-FB9C967C88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4" r="2628"/>
          <a:stretch/>
        </p:blipFill>
        <p:spPr>
          <a:xfrm>
            <a:off x="4646428" y="2208071"/>
            <a:ext cx="7412115" cy="218934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8E01DAD-586D-0BA9-AE05-9A4CA5D84C5F}"/>
              </a:ext>
            </a:extLst>
          </p:cNvPr>
          <p:cNvSpPr txBox="1"/>
          <p:nvPr/>
        </p:nvSpPr>
        <p:spPr>
          <a:xfrm>
            <a:off x="7407469" y="4559685"/>
            <a:ext cx="300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An example of AAO-MBR</a:t>
            </a:r>
            <a:endParaRPr lang="zh-CN" altLang="en-US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007CAAC-0942-B753-CB9E-751B07124AA2}"/>
              </a:ext>
            </a:extLst>
          </p:cNvPr>
          <p:cNvSpPr txBox="1"/>
          <p:nvPr/>
        </p:nvSpPr>
        <p:spPr>
          <a:xfrm>
            <a:off x="5852862" y="324433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3CB9CDA-8B48-8499-9050-CCF827ECB612}"/>
              </a:ext>
            </a:extLst>
          </p:cNvPr>
          <p:cNvSpPr txBox="1"/>
          <p:nvPr/>
        </p:nvSpPr>
        <p:spPr>
          <a:xfrm>
            <a:off x="7352757" y="3244334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58BF7D9-2247-7689-70EE-4F81A7B5B09C}"/>
              </a:ext>
            </a:extLst>
          </p:cNvPr>
          <p:cNvSpPr txBox="1"/>
          <p:nvPr/>
        </p:nvSpPr>
        <p:spPr>
          <a:xfrm>
            <a:off x="8926814" y="324433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5C807D5-1FE0-3861-EDD5-C6CAD8BA3F50}"/>
              </a:ext>
            </a:extLst>
          </p:cNvPr>
          <p:cNvSpPr txBox="1"/>
          <p:nvPr/>
        </p:nvSpPr>
        <p:spPr>
          <a:xfrm>
            <a:off x="10450609" y="324433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15">
            <a:extLst>
              <a:ext uri="{FF2B5EF4-FFF2-40B4-BE49-F238E27FC236}">
                <a16:creationId xmlns:a16="http://schemas.microsoft.com/office/drawing/2014/main" id="{59D8186E-44EF-39A3-B9D8-DBCC638125A9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7ED0E08C-75DA-DDD7-A00A-525374EDCB77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377ADB34-366D-2A54-F912-AF22B477DCAC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E64F0867-9524-F1E6-E651-F1B6340254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Picture 17">
              <a:extLst>
                <a:ext uri="{FF2B5EF4-FFF2-40B4-BE49-F238E27FC236}">
                  <a16:creationId xmlns:a16="http://schemas.microsoft.com/office/drawing/2014/main" id="{4477E0BD-3234-A494-4D01-2C215FEE4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782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7506"/>
    </mc:Choice>
    <mc:Fallback xmlns="">
      <p:transition advTm="27506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7303FCB-5F14-0513-3FC0-72094CC34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096" y="1077741"/>
            <a:ext cx="5569494" cy="416333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91785A1-F5BB-55A7-7FE1-489CC811D5D8}"/>
              </a:ext>
            </a:extLst>
          </p:cNvPr>
          <p:cNvSpPr txBox="1"/>
          <p:nvPr/>
        </p:nvSpPr>
        <p:spPr>
          <a:xfrm>
            <a:off x="5316272" y="5457796"/>
            <a:ext cx="32711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dopted from the </a:t>
            </a:r>
            <a:r>
              <a:rPr lang="en-US" altLang="zh-CN" sz="1200" b="0" i="0" u="none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‘Technical Specification for Design of Membrane Bioreactor Processes for Municipal Wastewater Treatment’</a:t>
            </a:r>
            <a:r>
              <a:rPr lang="en-US" altLang="zh-CN" sz="12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(Chinese standard T/CECS152-2017).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B6DC543E-1910-6AFC-691B-5DA35C1E2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463015"/>
              </p:ext>
            </p:extLst>
          </p:nvPr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D2168F22-3785-B104-8F50-28A944B81965}"/>
              </a:ext>
            </a:extLst>
          </p:cNvPr>
          <p:cNvSpPr txBox="1"/>
          <p:nvPr/>
        </p:nvSpPr>
        <p:spPr>
          <a:xfrm>
            <a:off x="9779255" y="2144039"/>
            <a:ext cx="2279287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Typical parameters for 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 design of MBR‐based 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biological treatment of 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municipal wastewater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A5739D70-4D1C-9B96-D81E-4B2A6FFB26D2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DA49E0C4-F104-7A12-C927-898B1A1506A7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7" name="TextBox 15">
                <a:extLst>
                  <a:ext uri="{FF2B5EF4-FFF2-40B4-BE49-F238E27FC236}">
                    <a16:creationId xmlns:a16="http://schemas.microsoft.com/office/drawing/2014/main" id="{5E0240EA-B46D-074E-4EB3-03B59BB0CEC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EBAF5BE1-1425-E5D5-BCDD-5E0B16FB95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17">
              <a:extLst>
                <a:ext uri="{FF2B5EF4-FFF2-40B4-BE49-F238E27FC236}">
                  <a16:creationId xmlns:a16="http://schemas.microsoft.com/office/drawing/2014/main" id="{C41F0D36-A1E2-9635-D2C6-DB440278D8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575971"/>
      </p:ext>
    </p:extLst>
  </p:cSld>
  <p:clrMapOvr>
    <a:masterClrMapping/>
  </p:clrMapOvr>
  <p:transition advTm="327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CA460A-C145-7CF3-637B-45E6EB9C9BF4}"/>
              </a:ext>
            </a:extLst>
          </p:cNvPr>
          <p:cNvSpPr txBox="1"/>
          <p:nvPr/>
        </p:nvSpPr>
        <p:spPr>
          <a:xfrm>
            <a:off x="4727443" y="3397101"/>
            <a:ext cx="72570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Two methods to calculate the volume of </a:t>
            </a:r>
            <a:r>
              <a:rPr lang="en-US" altLang="zh-CN" sz="2000" b="1" i="0" u="sng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aerobic zone</a:t>
            </a: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  <a:r>
              <a:rPr lang="en-US" altLang="zh-CN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calculate from nitrifying bacteria growth rate and SRT;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2</a:t>
            </a:r>
            <a:r>
              <a:rPr lang="en-US" altLang="zh-CN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calculate from ammonia utilization rate and N mass balance.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3E9EF43-1AD3-F310-3877-8D7029033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737343"/>
              </p:ext>
            </p:extLst>
          </p:nvPr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112F671D-66F4-0973-C7C7-BCA01C30EE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4" r="2628"/>
          <a:stretch/>
        </p:blipFill>
        <p:spPr>
          <a:xfrm>
            <a:off x="4646428" y="1182836"/>
            <a:ext cx="7412115" cy="2189341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CDF4FB72-0D43-BB7D-EEAD-386EB290D3D6}"/>
              </a:ext>
            </a:extLst>
          </p:cNvPr>
          <p:cNvSpPr/>
          <p:nvPr/>
        </p:nvSpPr>
        <p:spPr>
          <a:xfrm>
            <a:off x="8352485" y="1603703"/>
            <a:ext cx="2999456" cy="925551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2B86A1-4BD3-457D-8B68-14069428B047}"/>
              </a:ext>
            </a:extLst>
          </p:cNvPr>
          <p:cNvSpPr txBox="1"/>
          <p:nvPr/>
        </p:nvSpPr>
        <p:spPr>
          <a:xfrm>
            <a:off x="4727443" y="5275054"/>
            <a:ext cx="840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Note:</a:t>
            </a:r>
            <a:endParaRPr lang="zh-CN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A0C5384-406A-46D2-03BC-8F46FAE16A04}"/>
              </a:ext>
            </a:extLst>
          </p:cNvPr>
          <p:cNvSpPr txBox="1"/>
          <p:nvPr/>
        </p:nvSpPr>
        <p:spPr>
          <a:xfrm>
            <a:off x="5786976" y="5384702"/>
            <a:ext cx="2720617" cy="523220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zh-CN" sz="28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OM1 </a:t>
            </a: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altLang="zh-CN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zh-CN" sz="28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zh-CN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zh-CN" sz="28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M1</a:t>
            </a:r>
            <a:endParaRPr lang="zh-CN" altLang="en-US" sz="28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0CEFA3B-CD64-E159-7785-A89FBAD0FE42}"/>
              </a:ext>
            </a:extLst>
          </p:cNvPr>
          <p:cNvGrpSpPr/>
          <p:nvPr/>
        </p:nvGrpSpPr>
        <p:grpSpPr>
          <a:xfrm>
            <a:off x="4727443" y="5831840"/>
            <a:ext cx="4501224" cy="1000522"/>
            <a:chOff x="4727443" y="5831840"/>
            <a:chExt cx="4501224" cy="1000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BCA373-805B-3B7B-FF18-303D23F67303}"/>
                </a:ext>
              </a:extLst>
            </p:cNvPr>
            <p:cNvSpPr txBox="1"/>
            <p:nvPr/>
          </p:nvSpPr>
          <p:spPr>
            <a:xfrm>
              <a:off x="4727443" y="6021884"/>
              <a:ext cx="1573618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Volume of aerobic zone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B514B5C-85FE-2884-CE11-2E3AC4ECDA1E}"/>
                </a:ext>
              </a:extLst>
            </p:cNvPr>
            <p:cNvSpPr txBox="1"/>
            <p:nvPr/>
          </p:nvSpPr>
          <p:spPr>
            <a:xfrm>
              <a:off x="6139033" y="6021884"/>
              <a:ext cx="1573618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Volume of aerobic tank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450A08-18CF-A9F6-37E9-F6752A9EFCAD}"/>
                </a:ext>
              </a:extLst>
            </p:cNvPr>
            <p:cNvSpPr txBox="1"/>
            <p:nvPr/>
          </p:nvSpPr>
          <p:spPr>
            <a:xfrm>
              <a:off x="7567126" y="6021884"/>
              <a:ext cx="1661541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Free volume of membrane tank</a:t>
              </a:r>
            </a:p>
            <a:p>
              <a:pPr algn="ctr">
                <a:lnSpc>
                  <a:spcPts val="14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(w/o membrane cassette volume)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id="{31BE7263-F9EC-9AE9-5666-1794A5E62C15}"/>
                </a:ext>
              </a:extLst>
            </p:cNvPr>
            <p:cNvCxnSpPr>
              <a:cxnSpLocks/>
              <a:endCxn id="19" idx="0"/>
            </p:cNvCxnSpPr>
            <p:nvPr/>
          </p:nvCxnSpPr>
          <p:spPr>
            <a:xfrm flipH="1">
              <a:off x="5514252" y="5831840"/>
              <a:ext cx="405543" cy="1900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BB3FF765-F32B-78BC-CF51-3F519084DF3F}"/>
                </a:ext>
              </a:extLst>
            </p:cNvPr>
            <p:cNvCxnSpPr>
              <a:cxnSpLocks/>
              <a:endCxn id="23" idx="0"/>
            </p:cNvCxnSpPr>
            <p:nvPr/>
          </p:nvCxnSpPr>
          <p:spPr>
            <a:xfrm flipH="1">
              <a:off x="6925842" y="5831840"/>
              <a:ext cx="162028" cy="1900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BBA1FAD5-E4F2-071A-898C-FD98AB903AC2}"/>
                </a:ext>
              </a:extLst>
            </p:cNvPr>
            <p:cNvCxnSpPr>
              <a:cxnSpLocks/>
              <a:endCxn id="24" idx="0"/>
            </p:cNvCxnSpPr>
            <p:nvPr/>
          </p:nvCxnSpPr>
          <p:spPr>
            <a:xfrm>
              <a:off x="7908392" y="5831840"/>
              <a:ext cx="489505" cy="1900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97F111D-4596-FE1F-660D-6A6BC0F0C739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A2CCC3-85B9-1C54-BC0A-15E75FFF7429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2CE008-A421-18BB-6027-76C9F91A0872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3AD936-2E44-EBCB-874E-F8938E89E342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5">
            <a:extLst>
              <a:ext uri="{FF2B5EF4-FFF2-40B4-BE49-F238E27FC236}">
                <a16:creationId xmlns:a16="http://schemas.microsoft.com/office/drawing/2014/main" id="{8E92B1D5-E62D-4EB8-4D22-A56A34806CE2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8" name="组合 2">
              <a:extLst>
                <a:ext uri="{FF2B5EF4-FFF2-40B4-BE49-F238E27FC236}">
                  <a16:creationId xmlns:a16="http://schemas.microsoft.com/office/drawing/2014/main" id="{D8E6031E-C988-39AD-559F-917D2F930FF9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5" name="TextBox 15">
                <a:extLst>
                  <a:ext uri="{FF2B5EF4-FFF2-40B4-BE49-F238E27FC236}">
                    <a16:creationId xmlns:a16="http://schemas.microsoft.com/office/drawing/2014/main" id="{F403AC30-77B0-FABA-D89A-2E41AA356A5D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7" name="直线连接符 9">
                <a:extLst>
                  <a:ext uri="{FF2B5EF4-FFF2-40B4-BE49-F238E27FC236}">
                    <a16:creationId xmlns:a16="http://schemas.microsoft.com/office/drawing/2014/main" id="{40B4973F-6CB2-1569-FAE6-2C708B424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0" name="Picture 17">
              <a:extLst>
                <a:ext uri="{FF2B5EF4-FFF2-40B4-BE49-F238E27FC236}">
                  <a16:creationId xmlns:a16="http://schemas.microsoft.com/office/drawing/2014/main" id="{2FC6E0D9-74DD-B765-9E33-15BC6413C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04909451"/>
      </p:ext>
    </p:extLst>
  </p:cSld>
  <p:clrMapOvr>
    <a:masterClrMapping/>
  </p:clrMapOvr>
  <p:transition advTm="620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3B78CEB-C0E8-7448-94F1-22891701AEE9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06123003-3266-B632-D30B-6AC975E4B39B}"/>
              </a:ext>
            </a:extLst>
          </p:cNvPr>
          <p:cNvSpPr txBox="1"/>
          <p:nvPr/>
        </p:nvSpPr>
        <p:spPr>
          <a:xfrm>
            <a:off x="4727443" y="1099825"/>
            <a:ext cx="725704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Two methods to calculate the volume of </a:t>
            </a:r>
            <a:r>
              <a:rPr lang="en-US" altLang="zh-CN" sz="2000" b="1" i="0" u="sng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aerobic zone</a:t>
            </a: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  <a:r>
              <a:rPr lang="en-US" altLang="zh-CN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calculate from nitrifying bacteria growth rate and SRT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89523C4-1CFB-1796-B4D8-576460B64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4733" y="3996538"/>
            <a:ext cx="3575504" cy="1031941"/>
          </a:xfrm>
          <a:prstGeom prst="rect">
            <a:avLst/>
          </a:prstGeom>
        </p:spPr>
      </p:pic>
      <p:sp>
        <p:nvSpPr>
          <p:cNvPr id="15" name="标注: 下箭头 14">
            <a:extLst>
              <a:ext uri="{FF2B5EF4-FFF2-40B4-BE49-F238E27FC236}">
                <a16:creationId xmlns:a16="http://schemas.microsoft.com/office/drawing/2014/main" id="{47D082FA-94BF-EB71-4FF4-F95FF0D7B30C}"/>
              </a:ext>
            </a:extLst>
          </p:cNvPr>
          <p:cNvSpPr/>
          <p:nvPr/>
        </p:nvSpPr>
        <p:spPr>
          <a:xfrm>
            <a:off x="4646428" y="2223040"/>
            <a:ext cx="7412114" cy="308344"/>
          </a:xfrm>
          <a:prstGeom prst="downArrowCallout">
            <a:avLst>
              <a:gd name="adj1" fmla="val 88516"/>
              <a:gd name="adj2" fmla="val 98415"/>
              <a:gd name="adj3" fmla="val 45690"/>
              <a:gd name="adj4" fmla="val 101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52B34C0-5288-7F76-DC4C-17C6AF4DC81D}"/>
              </a:ext>
            </a:extLst>
          </p:cNvPr>
          <p:cNvGrpSpPr/>
          <p:nvPr/>
        </p:nvGrpSpPr>
        <p:grpSpPr>
          <a:xfrm>
            <a:off x="6428070" y="3667829"/>
            <a:ext cx="1149661" cy="394487"/>
            <a:chOff x="6428070" y="3667829"/>
            <a:chExt cx="1149661" cy="39448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AC04CA0-4788-4132-149E-DE0EB2879513}"/>
                </a:ext>
              </a:extLst>
            </p:cNvPr>
            <p:cNvSpPr txBox="1"/>
            <p:nvPr/>
          </p:nvSpPr>
          <p:spPr>
            <a:xfrm>
              <a:off x="6428070" y="3667829"/>
              <a:ext cx="97958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flow rate</a:t>
              </a:r>
              <a:endParaRPr lang="zh-CN" altLang="en-US" dirty="0"/>
            </a:p>
          </p:txBody>
        </p: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6BC8AA7F-BCA7-0A53-7458-6EEAEDD39B9C}"/>
                </a:ext>
              </a:extLst>
            </p:cNvPr>
            <p:cNvCxnSpPr>
              <a:cxnSpLocks/>
            </p:cNvCxnSpPr>
            <p:nvPr/>
          </p:nvCxnSpPr>
          <p:spPr>
            <a:xfrm>
              <a:off x="7222588" y="3890043"/>
              <a:ext cx="355143" cy="172273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A52603C-9E63-B733-CCAE-C678B37F2006}"/>
              </a:ext>
            </a:extLst>
          </p:cNvPr>
          <p:cNvGrpSpPr/>
          <p:nvPr/>
        </p:nvGrpSpPr>
        <p:grpSpPr>
          <a:xfrm>
            <a:off x="4912005" y="3874423"/>
            <a:ext cx="1543586" cy="525139"/>
            <a:chOff x="4912005" y="3874423"/>
            <a:chExt cx="1543586" cy="52513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09AF141-9AC0-80B9-4F52-4F03E58D78C4}"/>
                </a:ext>
              </a:extLst>
            </p:cNvPr>
            <p:cNvSpPr txBox="1"/>
            <p:nvPr/>
          </p:nvSpPr>
          <p:spPr>
            <a:xfrm>
              <a:off x="4912005" y="3874423"/>
              <a:ext cx="1205334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lnSpc>
                  <a:spcPts val="1400"/>
                </a:lnSpc>
              </a:pPr>
              <a:r>
                <a:rPr lang="en-US" altLang="zh-CN" dirty="0"/>
                <a:t>volume of aerobic zone</a:t>
              </a:r>
              <a:endParaRPr lang="zh-CN" altLang="en-US" dirty="0"/>
            </a:p>
          </p:txBody>
        </p: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305E5A15-F161-4EAD-717D-16CCCAB3204D}"/>
                </a:ext>
              </a:extLst>
            </p:cNvPr>
            <p:cNvCxnSpPr>
              <a:cxnSpLocks/>
            </p:cNvCxnSpPr>
            <p:nvPr/>
          </p:nvCxnSpPr>
          <p:spPr>
            <a:xfrm>
              <a:off x="5965809" y="4233496"/>
              <a:ext cx="489782" cy="16606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364C9B6-549B-364A-9B3A-0E9604A2629F}"/>
              </a:ext>
            </a:extLst>
          </p:cNvPr>
          <p:cNvGrpSpPr/>
          <p:nvPr/>
        </p:nvGrpSpPr>
        <p:grpSpPr>
          <a:xfrm>
            <a:off x="6968378" y="3379675"/>
            <a:ext cx="2331779" cy="592161"/>
            <a:chOff x="6968378" y="3379675"/>
            <a:chExt cx="2331779" cy="59216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3319AF2-1773-CECA-EA54-33C813918AF7}"/>
                </a:ext>
              </a:extLst>
            </p:cNvPr>
            <p:cNvSpPr txBox="1"/>
            <p:nvPr/>
          </p:nvSpPr>
          <p:spPr>
            <a:xfrm>
              <a:off x="6968378" y="3379675"/>
              <a:ext cx="233177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BOD</a:t>
              </a:r>
              <a:r>
                <a:rPr lang="en-US" altLang="zh-CN" sz="1400" b="0" i="0" u="none" strike="noStrike" baseline="-250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in feed &amp; effluent</a:t>
              </a:r>
              <a:endParaRPr lang="zh-CN" altLang="en-US" sz="14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1" name="直接箭头连接符 60">
              <a:extLst>
                <a:ext uri="{FF2B5EF4-FFF2-40B4-BE49-F238E27FC236}">
                  <a16:creationId xmlns:a16="http://schemas.microsoft.com/office/drawing/2014/main" id="{E732735B-CE49-A268-97C2-3C9EA0E03FF0}"/>
                </a:ext>
              </a:extLst>
            </p:cNvPr>
            <p:cNvCxnSpPr>
              <a:cxnSpLocks/>
              <a:stCxn id="54" idx="2"/>
            </p:cNvCxnSpPr>
            <p:nvPr/>
          </p:nvCxnSpPr>
          <p:spPr>
            <a:xfrm>
              <a:off x="8134268" y="3595119"/>
              <a:ext cx="0" cy="37671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>
              <a:extLst>
                <a:ext uri="{FF2B5EF4-FFF2-40B4-BE49-F238E27FC236}">
                  <a16:creationId xmlns:a16="http://schemas.microsoft.com/office/drawing/2014/main" id="{2EDC2146-2F46-6ADD-6E1D-5110FABDCCEE}"/>
                </a:ext>
              </a:extLst>
            </p:cNvPr>
            <p:cNvCxnSpPr>
              <a:cxnSpLocks/>
              <a:stCxn id="54" idx="2"/>
            </p:cNvCxnSpPr>
            <p:nvPr/>
          </p:nvCxnSpPr>
          <p:spPr>
            <a:xfrm>
              <a:off x="8134268" y="3595119"/>
              <a:ext cx="609352" cy="345748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D9CDF5-9AE1-35C8-56D0-5C28EA26AD64}"/>
              </a:ext>
            </a:extLst>
          </p:cNvPr>
          <p:cNvGrpSpPr/>
          <p:nvPr/>
        </p:nvGrpSpPr>
        <p:grpSpPr>
          <a:xfrm>
            <a:off x="10140237" y="3799495"/>
            <a:ext cx="1963605" cy="344554"/>
            <a:chOff x="10140237" y="3799495"/>
            <a:chExt cx="1963605" cy="34455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11ABC12-3ED2-6EE2-1A88-50C18A3B8D3E}"/>
                </a:ext>
              </a:extLst>
            </p:cNvPr>
            <p:cNvSpPr txBox="1"/>
            <p:nvPr/>
          </p:nvSpPr>
          <p:spPr>
            <a:xfrm>
              <a:off x="10227191" y="3799495"/>
              <a:ext cx="187665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observed yield of solids</a:t>
              </a:r>
              <a:endParaRPr lang="zh-CN" altLang="en-US" dirty="0"/>
            </a:p>
          </p:txBody>
        </p:sp>
        <p:cxnSp>
          <p:nvCxnSpPr>
            <p:cNvPr id="65" name="直接箭头连接符 64">
              <a:extLst>
                <a:ext uri="{FF2B5EF4-FFF2-40B4-BE49-F238E27FC236}">
                  <a16:creationId xmlns:a16="http://schemas.microsoft.com/office/drawing/2014/main" id="{556199CC-2866-544B-2580-5B2A10D8AD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40237" y="4040319"/>
              <a:ext cx="375780" cy="103730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B22346D-143A-17F5-35EC-AE0BFCB01ED5}"/>
              </a:ext>
            </a:extLst>
          </p:cNvPr>
          <p:cNvGrpSpPr/>
          <p:nvPr/>
        </p:nvGrpSpPr>
        <p:grpSpPr>
          <a:xfrm>
            <a:off x="9594885" y="4729420"/>
            <a:ext cx="2175358" cy="240146"/>
            <a:chOff x="9594885" y="4729420"/>
            <a:chExt cx="2175358" cy="24014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91BAC80-E5E5-B0C1-80F7-B4C54F8E82AE}"/>
                </a:ext>
              </a:extLst>
            </p:cNvPr>
            <p:cNvSpPr txBox="1"/>
            <p:nvPr/>
          </p:nvSpPr>
          <p:spPr>
            <a:xfrm>
              <a:off x="10086985" y="4754122"/>
              <a:ext cx="168325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MLSS concentration</a:t>
              </a:r>
              <a:endParaRPr lang="zh-CN" altLang="en-US" dirty="0"/>
            </a:p>
          </p:txBody>
        </p:sp>
        <p:cxnSp>
          <p:nvCxnSpPr>
            <p:cNvPr id="66" name="直接箭头连接符 65">
              <a:extLst>
                <a:ext uri="{FF2B5EF4-FFF2-40B4-BE49-F238E27FC236}">
                  <a16:creationId xmlns:a16="http://schemas.microsoft.com/office/drawing/2014/main" id="{B657FBEE-F2E2-71D3-5CD5-85E80DECDF17}"/>
                </a:ext>
              </a:extLst>
            </p:cNvPr>
            <p:cNvCxnSpPr>
              <a:cxnSpLocks/>
              <a:stCxn id="56" idx="1"/>
            </p:cNvCxnSpPr>
            <p:nvPr/>
          </p:nvCxnSpPr>
          <p:spPr>
            <a:xfrm flipH="1" flipV="1">
              <a:off x="9594885" y="4729420"/>
              <a:ext cx="492100" cy="132424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66F443E-D7AC-649D-190D-DAB23FFFB2B0}"/>
              </a:ext>
            </a:extLst>
          </p:cNvPr>
          <p:cNvGrpSpPr/>
          <p:nvPr/>
        </p:nvGrpSpPr>
        <p:grpSpPr>
          <a:xfrm>
            <a:off x="9300157" y="3525138"/>
            <a:ext cx="979588" cy="446698"/>
            <a:chOff x="9300157" y="3525138"/>
            <a:chExt cx="979588" cy="446698"/>
          </a:xfrm>
        </p:grpSpPr>
        <p:cxnSp>
          <p:nvCxnSpPr>
            <p:cNvPr id="63" name="直接箭头连接符 62">
              <a:extLst>
                <a:ext uri="{FF2B5EF4-FFF2-40B4-BE49-F238E27FC236}">
                  <a16:creationId xmlns:a16="http://schemas.microsoft.com/office/drawing/2014/main" id="{8F47F1CE-359C-EEA3-EA7A-522C2E3072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74794" y="3775551"/>
              <a:ext cx="151978" cy="196285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62BD1AC9-B2B5-2E32-662C-18B50FE1422B}"/>
                </a:ext>
              </a:extLst>
            </p:cNvPr>
            <p:cNvSpPr txBox="1"/>
            <p:nvPr/>
          </p:nvSpPr>
          <p:spPr>
            <a:xfrm>
              <a:off x="9300157" y="3525138"/>
              <a:ext cx="97958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sludge age</a:t>
              </a:r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C5588B7-DA31-777F-F369-FFEB67F50665}"/>
              </a:ext>
            </a:extLst>
          </p:cNvPr>
          <p:cNvGrpSpPr/>
          <p:nvPr/>
        </p:nvGrpSpPr>
        <p:grpSpPr>
          <a:xfrm>
            <a:off x="4727442" y="5250095"/>
            <a:ext cx="4418942" cy="1420131"/>
            <a:chOff x="4727442" y="5250095"/>
            <a:chExt cx="4418942" cy="1420131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3ABCF355-EA45-C62C-1FDF-F8A77E71C627}"/>
                </a:ext>
              </a:extLst>
            </p:cNvPr>
            <p:cNvSpPr/>
            <p:nvPr/>
          </p:nvSpPr>
          <p:spPr>
            <a:xfrm>
              <a:off x="4727442" y="5250095"/>
              <a:ext cx="4384659" cy="1420131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id="{3ADC12B5-285B-AD9E-473C-220333050A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9433" b="10404"/>
            <a:stretch/>
          </p:blipFill>
          <p:spPr>
            <a:xfrm>
              <a:off x="5520823" y="5676570"/>
              <a:ext cx="1879336" cy="923213"/>
            </a:xfrm>
            <a:prstGeom prst="rect">
              <a:avLst/>
            </a:prstGeom>
          </p:spPr>
        </p:pic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9EE1738F-406A-D353-E51A-CD7E4328A9A7}"/>
                </a:ext>
              </a:extLst>
            </p:cNvPr>
            <p:cNvSpPr txBox="1"/>
            <p:nvPr/>
          </p:nvSpPr>
          <p:spPr>
            <a:xfrm>
              <a:off x="4821652" y="5267574"/>
              <a:ext cx="403158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Minimum sludge age in the aerobic zone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9" name="直接箭头连接符 128">
              <a:extLst>
                <a:ext uri="{FF2B5EF4-FFF2-40B4-BE49-F238E27FC236}">
                  <a16:creationId xmlns:a16="http://schemas.microsoft.com/office/drawing/2014/main" id="{0EF5FBB3-5F23-24A1-3262-8159175F80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84711" y="6251943"/>
              <a:ext cx="318114" cy="110413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6E163E85-3978-C9F2-CFDA-6BF38D2254EF}"/>
                </a:ext>
              </a:extLst>
            </p:cNvPr>
            <p:cNvSpPr txBox="1"/>
            <p:nvPr/>
          </p:nvSpPr>
          <p:spPr>
            <a:xfrm>
              <a:off x="7151659" y="5724675"/>
              <a:ext cx="1965215" cy="179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lnSpc>
                  <a:spcPts val="1400"/>
                </a:lnSpc>
              </a:pPr>
              <a:r>
                <a:rPr lang="en-US" altLang="zh-CN" dirty="0"/>
                <a:t>safety factor (1.5-3)</a:t>
              </a:r>
              <a:endParaRPr lang="zh-CN" altLang="en-US" dirty="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3811534-9CCC-D8DA-706C-57BAC1815535}"/>
                </a:ext>
              </a:extLst>
            </p:cNvPr>
            <p:cNvSpPr/>
            <p:nvPr/>
          </p:nvSpPr>
          <p:spPr>
            <a:xfrm>
              <a:off x="6709144" y="5624379"/>
              <a:ext cx="606056" cy="191630"/>
            </a:xfrm>
            <a:custGeom>
              <a:avLst/>
              <a:gdLst>
                <a:gd name="connsiteX0" fmla="*/ 606056 w 606056"/>
                <a:gd name="connsiteY0" fmla="*/ 159733 h 191630"/>
                <a:gd name="connsiteX1" fmla="*/ 180754 w 606056"/>
                <a:gd name="connsiteY1" fmla="*/ 244 h 191630"/>
                <a:gd name="connsiteX2" fmla="*/ 0 w 606056"/>
                <a:gd name="connsiteY2" fmla="*/ 191630 h 19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6056" h="191630">
                  <a:moveTo>
                    <a:pt x="606056" y="159733"/>
                  </a:moveTo>
                  <a:cubicBezTo>
                    <a:pt x="443909" y="77330"/>
                    <a:pt x="281763" y="-5072"/>
                    <a:pt x="180754" y="244"/>
                  </a:cubicBezTo>
                  <a:cubicBezTo>
                    <a:pt x="79745" y="5560"/>
                    <a:pt x="39872" y="98595"/>
                    <a:pt x="0" y="191630"/>
                  </a:cubicBezTo>
                </a:path>
              </a:pathLst>
            </a:cu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AFBA183-0EF8-519D-CB1A-01EEADB8A9F2}"/>
                </a:ext>
              </a:extLst>
            </p:cNvPr>
            <p:cNvSpPr txBox="1"/>
            <p:nvPr/>
          </p:nvSpPr>
          <p:spPr>
            <a:xfrm>
              <a:off x="7511790" y="6093052"/>
              <a:ext cx="1634594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l">
                <a:lnSpc>
                  <a:spcPts val="1400"/>
                </a:lnSpc>
              </a:pPr>
              <a:r>
                <a:rPr lang="en-US" altLang="zh-CN" dirty="0"/>
                <a:t>specific growth rate of nitrifying bacteria</a:t>
              </a:r>
              <a:endParaRPr lang="zh-CN" altLang="en-US" dirty="0"/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278B46D-6FE1-0349-F75F-75926FECCDF7}"/>
              </a:ext>
            </a:extLst>
          </p:cNvPr>
          <p:cNvSpPr/>
          <p:nvPr/>
        </p:nvSpPr>
        <p:spPr>
          <a:xfrm>
            <a:off x="4712032" y="2592327"/>
            <a:ext cx="7303977" cy="6796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DE335C5-EABC-AF9A-0605-1CFBA7FB8EF4}"/>
              </a:ext>
            </a:extLst>
          </p:cNvPr>
          <p:cNvSpPr/>
          <p:nvPr/>
        </p:nvSpPr>
        <p:spPr>
          <a:xfrm>
            <a:off x="4754565" y="2758549"/>
            <a:ext cx="19226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Growth rate =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757CE4C-9EEA-FC55-3783-947CA4D804A5}"/>
              </a:ext>
            </a:extLst>
          </p:cNvPr>
          <p:cNvGrpSpPr/>
          <p:nvPr/>
        </p:nvGrpSpPr>
        <p:grpSpPr>
          <a:xfrm>
            <a:off x="6160465" y="2569644"/>
            <a:ext cx="2334952" cy="677621"/>
            <a:chOff x="4840931" y="3762903"/>
            <a:chExt cx="2078029" cy="67762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24708E-E793-2814-6E3C-B966465BB71F}"/>
                </a:ext>
              </a:extLst>
            </p:cNvPr>
            <p:cNvSpPr txBox="1"/>
            <p:nvPr/>
          </p:nvSpPr>
          <p:spPr>
            <a:xfrm>
              <a:off x="4840931" y="3762903"/>
              <a:ext cx="2078029" cy="677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sludge mass 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altLang="zh-CN" sz="1600" i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  <a:r>
                <a:rPr lang="en-US" altLang="zh-CN" sz="1600" baseline="-25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OM1</a:t>
              </a:r>
              <a:r>
                <a:rPr lang="en-US" altLang="zh-CN" sz="1600" i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r>
                <a:rPr lang="en-US" altLang="zh-CN" sz="1600" baseline="-25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OM1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sludge age 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l-GR" altLang="zh-CN" sz="1600" i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θ</a:t>
              </a:r>
              <a:r>
                <a:rPr lang="en-US" altLang="zh-CN" sz="1600" baseline="-25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OM1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zh-CN" altLang="en-US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1A64EA0-7873-AC82-5CA7-629C8AD21A7C}"/>
                </a:ext>
              </a:extLst>
            </p:cNvPr>
            <p:cNvCxnSpPr>
              <a:cxnSpLocks/>
            </p:cNvCxnSpPr>
            <p:nvPr/>
          </p:nvCxnSpPr>
          <p:spPr>
            <a:xfrm>
              <a:off x="4840931" y="4141589"/>
              <a:ext cx="2078029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F365BC07-7A7E-8FFE-B0B6-DE65EB88B36F}"/>
              </a:ext>
            </a:extLst>
          </p:cNvPr>
          <p:cNvSpPr/>
          <p:nvPr/>
        </p:nvSpPr>
        <p:spPr>
          <a:xfrm>
            <a:off x="8455690" y="2758549"/>
            <a:ext cx="3543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= substrate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l-GR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* sludge yield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6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CN" sz="1600" baseline="-25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10" name="Group 15">
            <a:extLst>
              <a:ext uri="{FF2B5EF4-FFF2-40B4-BE49-F238E27FC236}">
                <a16:creationId xmlns:a16="http://schemas.microsoft.com/office/drawing/2014/main" id="{FA7FAF91-7ECC-0C3B-B60D-AE0DF388CD4F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id="{2509A646-644F-4717-3BF0-ABE60011CACA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7" name="TextBox 15">
                <a:extLst>
                  <a:ext uri="{FF2B5EF4-FFF2-40B4-BE49-F238E27FC236}">
                    <a16:creationId xmlns:a16="http://schemas.microsoft.com/office/drawing/2014/main" id="{73BBCEF3-DD73-76FC-5F5D-D3A806A11BC4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8" name="直线连接符 9">
                <a:extLst>
                  <a:ext uri="{FF2B5EF4-FFF2-40B4-BE49-F238E27FC236}">
                    <a16:creationId xmlns:a16="http://schemas.microsoft.com/office/drawing/2014/main" id="{E33CB3A2-267D-9212-B925-7712D3CA0F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Picture 17">
              <a:extLst>
                <a:ext uri="{FF2B5EF4-FFF2-40B4-BE49-F238E27FC236}">
                  <a16:creationId xmlns:a16="http://schemas.microsoft.com/office/drawing/2014/main" id="{8D6EF649-5C07-E107-79F8-93C89BA75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43430110"/>
      </p:ext>
    </p:extLst>
  </p:cSld>
  <p:clrMapOvr>
    <a:masterClrMapping/>
  </p:clrMapOvr>
  <p:transition advTm="1567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Biological treatment units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3B78CEB-C0E8-7448-94F1-22891701AEE9}"/>
              </a:ext>
            </a:extLst>
          </p:cNvPr>
          <p:cNvGraphicFramePr>
            <a:graphicFrameLocks noGrp="1"/>
          </p:cNvGraphicFramePr>
          <p:nvPr/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1" kern="12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b="1" kern="1200" baseline="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3.2.2. Anoxic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3.2.3. Anaerobic zone (A</a:t>
                      </a:r>
                      <a:r>
                        <a:rPr lang="en-US" altLang="zh-CN" sz="1600" kern="1200" baseline="-25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)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06123003-3266-B632-D30B-6AC975E4B39B}"/>
              </a:ext>
            </a:extLst>
          </p:cNvPr>
          <p:cNvSpPr txBox="1"/>
          <p:nvPr/>
        </p:nvSpPr>
        <p:spPr>
          <a:xfrm>
            <a:off x="4727443" y="1099825"/>
            <a:ext cx="725704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Two methods to calculate the volume of </a:t>
            </a:r>
            <a:r>
              <a:rPr lang="en-US" altLang="zh-CN" sz="2000" b="1" i="0" u="sng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aerobic zone</a:t>
            </a: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l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1</a:t>
            </a:r>
            <a:r>
              <a:rPr lang="en-US" altLang="zh-CN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CN" sz="2000" b="1" i="0" u="sng" strike="noStrike" baseline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20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calculate from nitrifying bacteria growth rate and SRT</a:t>
            </a:r>
          </a:p>
        </p:txBody>
      </p:sp>
      <p:sp>
        <p:nvSpPr>
          <p:cNvPr id="15" name="标注: 下箭头 14">
            <a:extLst>
              <a:ext uri="{FF2B5EF4-FFF2-40B4-BE49-F238E27FC236}">
                <a16:creationId xmlns:a16="http://schemas.microsoft.com/office/drawing/2014/main" id="{47D082FA-94BF-EB71-4FF4-F95FF0D7B30C}"/>
              </a:ext>
            </a:extLst>
          </p:cNvPr>
          <p:cNvSpPr/>
          <p:nvPr/>
        </p:nvSpPr>
        <p:spPr>
          <a:xfrm>
            <a:off x="4646428" y="2223040"/>
            <a:ext cx="7412114" cy="308344"/>
          </a:xfrm>
          <a:prstGeom prst="downArrowCallout">
            <a:avLst>
              <a:gd name="adj1" fmla="val 88516"/>
              <a:gd name="adj2" fmla="val 98415"/>
              <a:gd name="adj3" fmla="val 45690"/>
              <a:gd name="adj4" fmla="val 1013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86F335C-A870-7044-9E7E-9644996420A5}"/>
              </a:ext>
            </a:extLst>
          </p:cNvPr>
          <p:cNvSpPr/>
          <p:nvPr/>
        </p:nvSpPr>
        <p:spPr>
          <a:xfrm>
            <a:off x="4712032" y="2592327"/>
            <a:ext cx="7303977" cy="6796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989F374-D99D-1C4B-D600-FC72089C119F}"/>
              </a:ext>
            </a:extLst>
          </p:cNvPr>
          <p:cNvSpPr/>
          <p:nvPr/>
        </p:nvSpPr>
        <p:spPr>
          <a:xfrm>
            <a:off x="4754565" y="2758549"/>
            <a:ext cx="19226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Growth rate =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1F68A0C-93D8-1F86-7874-CCBFBD39D1DF}"/>
              </a:ext>
            </a:extLst>
          </p:cNvPr>
          <p:cNvGrpSpPr/>
          <p:nvPr/>
        </p:nvGrpSpPr>
        <p:grpSpPr>
          <a:xfrm>
            <a:off x="6160465" y="2569644"/>
            <a:ext cx="2334952" cy="677621"/>
            <a:chOff x="4840931" y="3762903"/>
            <a:chExt cx="2078029" cy="67762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7BB68FC-04B4-2B64-DF36-E566E50FCB37}"/>
                </a:ext>
              </a:extLst>
            </p:cNvPr>
            <p:cNvSpPr txBox="1"/>
            <p:nvPr/>
          </p:nvSpPr>
          <p:spPr>
            <a:xfrm>
              <a:off x="4840931" y="3762903"/>
              <a:ext cx="2078029" cy="677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sludge mass 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altLang="zh-CN" sz="1600" i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</a:t>
              </a:r>
              <a:r>
                <a:rPr lang="en-US" altLang="zh-CN" sz="1600" baseline="-25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OM1</a:t>
              </a:r>
              <a:r>
                <a:rPr lang="en-US" altLang="zh-CN" sz="1600" i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r>
                <a:rPr lang="en-US" altLang="zh-CN" sz="1600" baseline="-25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OM1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sludge age 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l-GR" altLang="zh-CN" sz="1600" i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θ</a:t>
              </a:r>
              <a:r>
                <a:rPr lang="en-US" altLang="zh-CN" sz="1600" baseline="-25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OM1</a:t>
              </a:r>
              <a:r>
                <a:rPr lang="en-US" altLang="zh-CN" sz="16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zh-CN" altLang="en-US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7738111-F722-BFEA-9FD7-3DBB19761C10}"/>
                </a:ext>
              </a:extLst>
            </p:cNvPr>
            <p:cNvCxnSpPr>
              <a:cxnSpLocks/>
            </p:cNvCxnSpPr>
            <p:nvPr/>
          </p:nvCxnSpPr>
          <p:spPr>
            <a:xfrm>
              <a:off x="4840931" y="4141589"/>
              <a:ext cx="2078029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C585315A-48B7-979E-783E-4489E28392F8}"/>
              </a:ext>
            </a:extLst>
          </p:cNvPr>
          <p:cNvSpPr/>
          <p:nvPr/>
        </p:nvSpPr>
        <p:spPr>
          <a:xfrm>
            <a:off x="8455690" y="2758549"/>
            <a:ext cx="35430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= substrate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l-GR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* sludge yield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600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CN" sz="1600" baseline="-25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6B85F264-4B15-CA76-76FD-5662A41D22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022" y="3771731"/>
            <a:ext cx="3747880" cy="1068874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129CE4E4-DA7C-6C6E-0039-294C8DADC048}"/>
              </a:ext>
            </a:extLst>
          </p:cNvPr>
          <p:cNvGrpSpPr/>
          <p:nvPr/>
        </p:nvGrpSpPr>
        <p:grpSpPr>
          <a:xfrm>
            <a:off x="4727442" y="4359350"/>
            <a:ext cx="4418942" cy="2310876"/>
            <a:chOff x="4727442" y="4359350"/>
            <a:chExt cx="4418942" cy="2310876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5E1D401D-99FC-B458-FA81-7C04F0E4B940}"/>
                </a:ext>
              </a:extLst>
            </p:cNvPr>
            <p:cNvSpPr/>
            <p:nvPr/>
          </p:nvSpPr>
          <p:spPr>
            <a:xfrm>
              <a:off x="4727442" y="5250095"/>
              <a:ext cx="4384659" cy="1420131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5E13129-5AD8-B597-79AC-6AE74E97B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9433" b="10404"/>
            <a:stretch/>
          </p:blipFill>
          <p:spPr>
            <a:xfrm>
              <a:off x="5520823" y="5676570"/>
              <a:ext cx="1879336" cy="923213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ACD24C4-D161-3058-1FE0-EBF2786C9848}"/>
                </a:ext>
              </a:extLst>
            </p:cNvPr>
            <p:cNvSpPr txBox="1"/>
            <p:nvPr/>
          </p:nvSpPr>
          <p:spPr>
            <a:xfrm>
              <a:off x="4821652" y="5267574"/>
              <a:ext cx="403158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Minimum sludge age in the aerobic zone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0D4671A-77D6-3117-4C35-6B331650C898}"/>
                </a:ext>
              </a:extLst>
            </p:cNvPr>
            <p:cNvSpPr txBox="1"/>
            <p:nvPr/>
          </p:nvSpPr>
          <p:spPr>
            <a:xfrm>
              <a:off x="7511790" y="6093052"/>
              <a:ext cx="1634594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l">
                <a:lnSpc>
                  <a:spcPts val="1400"/>
                </a:lnSpc>
              </a:pPr>
              <a:r>
                <a:rPr lang="en-US" altLang="zh-CN" dirty="0"/>
                <a:t>specific growth rate of nitrifying bacteria</a:t>
              </a:r>
              <a:endParaRPr lang="zh-CN" altLang="en-US" dirty="0"/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C7564819-0B02-1EAD-F0A6-4A6910EE5B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84711" y="6251943"/>
              <a:ext cx="318114" cy="110413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6BFD83A-65ED-E6FE-29EC-9A96D35F44E8}"/>
                </a:ext>
              </a:extLst>
            </p:cNvPr>
            <p:cNvSpPr txBox="1"/>
            <p:nvPr/>
          </p:nvSpPr>
          <p:spPr>
            <a:xfrm>
              <a:off x="7151659" y="5724675"/>
              <a:ext cx="1965215" cy="179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lnSpc>
                  <a:spcPts val="1400"/>
                </a:lnSpc>
              </a:pPr>
              <a:r>
                <a:rPr lang="en-US" altLang="zh-CN" dirty="0"/>
                <a:t>safety factor (1.5-3)</a:t>
              </a:r>
              <a:endParaRPr lang="zh-CN" altLang="en-US" dirty="0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4F0DCA4-A496-5F69-A656-EBBD6346397B}"/>
                </a:ext>
              </a:extLst>
            </p:cNvPr>
            <p:cNvSpPr/>
            <p:nvPr/>
          </p:nvSpPr>
          <p:spPr>
            <a:xfrm>
              <a:off x="6709144" y="5624379"/>
              <a:ext cx="606056" cy="191630"/>
            </a:xfrm>
            <a:custGeom>
              <a:avLst/>
              <a:gdLst>
                <a:gd name="connsiteX0" fmla="*/ 606056 w 606056"/>
                <a:gd name="connsiteY0" fmla="*/ 159733 h 191630"/>
                <a:gd name="connsiteX1" fmla="*/ 180754 w 606056"/>
                <a:gd name="connsiteY1" fmla="*/ 244 h 191630"/>
                <a:gd name="connsiteX2" fmla="*/ 0 w 606056"/>
                <a:gd name="connsiteY2" fmla="*/ 191630 h 19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6056" h="191630">
                  <a:moveTo>
                    <a:pt x="606056" y="159733"/>
                  </a:moveTo>
                  <a:cubicBezTo>
                    <a:pt x="443909" y="77330"/>
                    <a:pt x="281763" y="-5072"/>
                    <a:pt x="180754" y="244"/>
                  </a:cubicBezTo>
                  <a:cubicBezTo>
                    <a:pt x="79745" y="5560"/>
                    <a:pt x="39872" y="98595"/>
                    <a:pt x="0" y="191630"/>
                  </a:cubicBezTo>
                </a:path>
              </a:pathLst>
            </a:cu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72814B9-9B70-7524-67C7-ADE699D0F6F3}"/>
                </a:ext>
              </a:extLst>
            </p:cNvPr>
            <p:cNvSpPr/>
            <p:nvPr/>
          </p:nvSpPr>
          <p:spPr>
            <a:xfrm>
              <a:off x="5568155" y="4359350"/>
              <a:ext cx="622748" cy="893134"/>
            </a:xfrm>
            <a:custGeom>
              <a:avLst/>
              <a:gdLst>
                <a:gd name="connsiteX0" fmla="*/ 469561 w 618417"/>
                <a:gd name="connsiteY0" fmla="*/ 786809 h 786809"/>
                <a:gd name="connsiteX1" fmla="*/ 1729 w 618417"/>
                <a:gd name="connsiteY1" fmla="*/ 308344 h 786809"/>
                <a:gd name="connsiteX2" fmla="*/ 618417 w 618417"/>
                <a:gd name="connsiteY2" fmla="*/ 0 h 786809"/>
                <a:gd name="connsiteX0" fmla="*/ 271874 w 622748"/>
                <a:gd name="connsiteY0" fmla="*/ 796288 h 796288"/>
                <a:gd name="connsiteX1" fmla="*/ 6060 w 622748"/>
                <a:gd name="connsiteY1" fmla="*/ 308344 h 796288"/>
                <a:gd name="connsiteX2" fmla="*/ 622748 w 622748"/>
                <a:gd name="connsiteY2" fmla="*/ 0 h 79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2748" h="796288">
                  <a:moveTo>
                    <a:pt x="271874" y="796288"/>
                  </a:moveTo>
                  <a:cubicBezTo>
                    <a:pt x="25553" y="622623"/>
                    <a:pt x="-18749" y="439479"/>
                    <a:pt x="6060" y="308344"/>
                  </a:cubicBezTo>
                  <a:cubicBezTo>
                    <a:pt x="30869" y="177209"/>
                    <a:pt x="326808" y="88604"/>
                    <a:pt x="622748" y="0"/>
                  </a:cubicBezTo>
                </a:path>
              </a:pathLst>
            </a:custGeom>
            <a:ln w="57150">
              <a:solidFill>
                <a:srgbClr val="0070C0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655A0E2-C442-0410-75EC-4F4C55181C2F}"/>
              </a:ext>
            </a:extLst>
          </p:cNvPr>
          <p:cNvSpPr txBox="1"/>
          <p:nvPr/>
        </p:nvSpPr>
        <p:spPr>
          <a:xfrm>
            <a:off x="4778744" y="3583455"/>
            <a:ext cx="1634594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ts val="1400"/>
              </a:lnSpc>
            </a:pPr>
            <a:r>
              <a:rPr lang="en-US" altLang="zh-CN" dirty="0"/>
              <a:t>specific growth rate of nitrifying bacteria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AD9E761C-65FD-360E-E049-CB1BA4B4759F}"/>
              </a:ext>
            </a:extLst>
          </p:cNvPr>
          <p:cNvCxnSpPr>
            <a:cxnSpLocks/>
          </p:cNvCxnSpPr>
          <p:nvPr/>
        </p:nvCxnSpPr>
        <p:spPr>
          <a:xfrm>
            <a:off x="6132436" y="3954069"/>
            <a:ext cx="192586" cy="208643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0D37DE9-801B-15EC-5362-32B8CB2DCF74}"/>
              </a:ext>
            </a:extLst>
          </p:cNvPr>
          <p:cNvGrpSpPr/>
          <p:nvPr/>
        </p:nvGrpSpPr>
        <p:grpSpPr>
          <a:xfrm>
            <a:off x="6461538" y="3439230"/>
            <a:ext cx="1444913" cy="558612"/>
            <a:chOff x="6461538" y="3439230"/>
            <a:chExt cx="1444913" cy="55861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23B61FA-B913-6CEF-9A07-CA4E8389D56E}"/>
                </a:ext>
              </a:extLst>
            </p:cNvPr>
            <p:cNvSpPr txBox="1"/>
            <p:nvPr/>
          </p:nvSpPr>
          <p:spPr>
            <a:xfrm>
              <a:off x="6461538" y="3439230"/>
              <a:ext cx="1444913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lnSpc>
                  <a:spcPts val="1400"/>
                </a:lnSpc>
              </a:pPr>
              <a:r>
                <a:rPr lang="en-US" altLang="zh-CN" dirty="0"/>
                <a:t>maximum specific growth rate</a:t>
              </a:r>
              <a:endParaRPr lang="zh-CN" altLang="en-US" dirty="0"/>
            </a:p>
          </p:txBody>
        </p: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BA08E3CC-6418-BA1C-5130-2DF1B25A88D0}"/>
                </a:ext>
              </a:extLst>
            </p:cNvPr>
            <p:cNvCxnSpPr>
              <a:cxnSpLocks/>
            </p:cNvCxnSpPr>
            <p:nvPr/>
          </p:nvCxnSpPr>
          <p:spPr>
            <a:xfrm>
              <a:off x="7168397" y="3812695"/>
              <a:ext cx="160190" cy="18514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0DDA69-C79C-21CB-A04F-82ADEF982D1F}"/>
              </a:ext>
            </a:extLst>
          </p:cNvPr>
          <p:cNvGrpSpPr/>
          <p:nvPr/>
        </p:nvGrpSpPr>
        <p:grpSpPr>
          <a:xfrm>
            <a:off x="6166041" y="4756708"/>
            <a:ext cx="2133500" cy="378410"/>
            <a:chOff x="6166041" y="4756708"/>
            <a:chExt cx="2133500" cy="3784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4424ABA-AF03-CE90-30A3-ED7607524FEF}"/>
                </a:ext>
              </a:extLst>
            </p:cNvPr>
            <p:cNvSpPr txBox="1"/>
            <p:nvPr/>
          </p:nvSpPr>
          <p:spPr>
            <a:xfrm>
              <a:off x="6166041" y="4955582"/>
              <a:ext cx="2133500" cy="179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400"/>
                </a:lnSpc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half-velocity constant</a:t>
              </a:r>
              <a:endParaRPr lang="zh-CN" altLang="en-US" dirty="0"/>
            </a:p>
          </p:txBody>
        </p: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437A7C4C-5830-BE87-AE7F-693C0E298F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74180" y="4756708"/>
              <a:ext cx="134119" cy="175113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163070F-BD93-40A7-C886-1CEA7A1257CF}"/>
              </a:ext>
            </a:extLst>
          </p:cNvPr>
          <p:cNvGrpSpPr/>
          <p:nvPr/>
        </p:nvGrpSpPr>
        <p:grpSpPr>
          <a:xfrm>
            <a:off x="8126843" y="3426743"/>
            <a:ext cx="2038645" cy="389892"/>
            <a:chOff x="8126843" y="3426743"/>
            <a:chExt cx="2038645" cy="38989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58A3729-BDD2-61F6-6116-EE9FC5169F93}"/>
                </a:ext>
              </a:extLst>
            </p:cNvPr>
            <p:cNvSpPr txBox="1"/>
            <p:nvPr/>
          </p:nvSpPr>
          <p:spPr>
            <a:xfrm>
              <a:off x="8126843" y="3426743"/>
              <a:ext cx="2038645" cy="179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>
                <a:lnSpc>
                  <a:spcPts val="1400"/>
                </a:lnSpc>
              </a:pPr>
              <a:r>
                <a:rPr lang="en-US" altLang="zh-CN" dirty="0"/>
                <a:t>temperature correction</a:t>
              </a:r>
              <a:endParaRPr lang="zh-CN" altLang="en-US" dirty="0"/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4A7CE9A2-C7A4-DD9B-BF92-F2A7CAF09C63}"/>
                </a:ext>
              </a:extLst>
            </p:cNvPr>
            <p:cNvCxnSpPr>
              <a:cxnSpLocks/>
            </p:cNvCxnSpPr>
            <p:nvPr/>
          </p:nvCxnSpPr>
          <p:spPr>
            <a:xfrm>
              <a:off x="9235853" y="3631488"/>
              <a:ext cx="160190" cy="185147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4DACBA2-E9DB-4A47-1FA4-A8F6DE90FE23}"/>
              </a:ext>
            </a:extLst>
          </p:cNvPr>
          <p:cNvGrpSpPr/>
          <p:nvPr/>
        </p:nvGrpSpPr>
        <p:grpSpPr>
          <a:xfrm>
            <a:off x="7969991" y="4196726"/>
            <a:ext cx="2201068" cy="942807"/>
            <a:chOff x="7969991" y="4196726"/>
            <a:chExt cx="2201068" cy="94280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37394CD-A6E7-847C-C21B-FB171B22E2E9}"/>
                </a:ext>
              </a:extLst>
            </p:cNvPr>
            <p:cNvSpPr txBox="1"/>
            <p:nvPr/>
          </p:nvSpPr>
          <p:spPr>
            <a:xfrm>
              <a:off x="8205843" y="4780460"/>
              <a:ext cx="1965216" cy="359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1400"/>
                </a:lnSpc>
                <a:defRPr sz="1400" b="0" i="0" u="none" strike="noStrike" baseline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it-IT" altLang="zh-CN" dirty="0"/>
                <a:t>ammonia concentration in the aerobic zone</a:t>
              </a:r>
              <a:endParaRPr lang="zh-CN" altLang="en-US" dirty="0"/>
            </a:p>
          </p:txBody>
        </p:sp>
        <p:cxnSp>
          <p:nvCxnSpPr>
            <p:cNvPr id="32" name="直接箭头连接符 31">
              <a:extLst>
                <a:ext uri="{FF2B5EF4-FFF2-40B4-BE49-F238E27FC236}">
                  <a16:creationId xmlns:a16="http://schemas.microsoft.com/office/drawing/2014/main" id="{44E6F20B-091E-4B37-29FB-F06A86EEA66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69991" y="4196726"/>
              <a:ext cx="1006641" cy="569665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id="{7216C1CD-41CE-5D91-5D87-D787D74142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76632" y="4616229"/>
              <a:ext cx="258371" cy="15752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8B4F9E52-43F7-2D87-DA0B-797EE9C0C43E}"/>
              </a:ext>
            </a:extLst>
          </p:cNvPr>
          <p:cNvSpPr txBox="1"/>
          <p:nvPr/>
        </p:nvSpPr>
        <p:spPr>
          <a:xfrm>
            <a:off x="10257994" y="3850312"/>
            <a:ext cx="1758015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Mono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d’s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relationship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bacteria growth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A1D4C607-6EAB-9456-2A56-45841C8C8E1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25" name="组合 2">
              <a:extLst>
                <a:ext uri="{FF2B5EF4-FFF2-40B4-BE49-F238E27FC236}">
                  <a16:creationId xmlns:a16="http://schemas.microsoft.com/office/drawing/2014/main" id="{5D4911FF-D755-0C33-4B1C-9A3573E78BAC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9" name="TextBox 15">
                <a:extLst>
                  <a:ext uri="{FF2B5EF4-FFF2-40B4-BE49-F238E27FC236}">
                    <a16:creationId xmlns:a16="http://schemas.microsoft.com/office/drawing/2014/main" id="{66693DC8-D8EC-7634-EF01-23656D715CAD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30" name="直线连接符 9">
                <a:extLst>
                  <a:ext uri="{FF2B5EF4-FFF2-40B4-BE49-F238E27FC236}">
                    <a16:creationId xmlns:a16="http://schemas.microsoft.com/office/drawing/2014/main" id="{81A26443-EBF5-EC79-BCCB-CB05BF8BF7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Picture 17">
              <a:extLst>
                <a:ext uri="{FF2B5EF4-FFF2-40B4-BE49-F238E27FC236}">
                  <a16:creationId xmlns:a16="http://schemas.microsoft.com/office/drawing/2014/main" id="{E109A55A-ADCB-F56C-E0B7-F1595F9AB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961234956"/>
      </p:ext>
    </p:extLst>
  </p:cSld>
  <p:clrMapOvr>
    <a:masterClrMapping/>
  </p:clrMapOvr>
  <p:transition advTm="874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8.7|27.9|99.2|38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8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5|38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33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8.5|5.6|3.8|3.4|4.8|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7.1|16.3|17.9|5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8|34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8.6|4.8|3.9|3.5|4.3|63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2.5|21.9|23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5.8|7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3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2|7.5|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0.6|31.1|6.2|10.2|3.7|20.3|32.7|19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7.7|6.4|4.2|16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7.7|20.3|2.8|10.9|14.6|13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7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7.7|16.6|10|1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8452</TotalTime>
  <Words>4456</Words>
  <Application>Microsoft Office PowerPoint</Application>
  <PresentationFormat>Widescreen</PresentationFormat>
  <Paragraphs>820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43" baseType="lpstr">
      <vt:lpstr>等线</vt:lpstr>
      <vt:lpstr>等线</vt:lpstr>
      <vt:lpstr>等线 Light</vt:lpstr>
      <vt:lpstr>微软雅黑</vt:lpstr>
      <vt:lpstr>宋体</vt:lpstr>
      <vt:lpstr>Arial</vt:lpstr>
      <vt:lpstr>Calibri</vt:lpstr>
      <vt:lpstr>Calibri Light</vt:lpstr>
      <vt:lpstr>Roboto Slab</vt:lpstr>
      <vt:lpstr>Times New Roman</vt:lpstr>
      <vt:lpstr>Wingdings</vt:lpstr>
      <vt:lpstr>Office 主题​​</vt:lpstr>
      <vt:lpstr>Office Theme</vt:lpstr>
      <vt:lpstr>1_Office Theme</vt:lpstr>
      <vt:lpstr>PowerPoint Presentation</vt:lpstr>
      <vt:lpstr>Contents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  <vt:lpstr>Biological treatment units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Yufang Li</dc:creator>
  <cp:lastModifiedBy>Damir Brdanovic</cp:lastModifiedBy>
  <cp:revision>959</cp:revision>
  <dcterms:created xsi:type="dcterms:W3CDTF">2023-07-31T07:03:35Z</dcterms:created>
  <dcterms:modified xsi:type="dcterms:W3CDTF">2024-02-02T13:38:43Z</dcterms:modified>
</cp:coreProperties>
</file>