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Roboto Slab" pitchFamily="2" charset="0"/>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gNnq6Nnz8LcupGAYFQwk8pPxdhq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a:latin typeface="Times New Roman"/>
                <a:ea typeface="Times New Roman"/>
                <a:cs typeface="Times New Roman"/>
                <a:sym typeface="Times New Roman"/>
              </a:rPr>
              <a:t>Hello everyone! I’m Professor Xia Huang from Tsinghua University. In this section, we are going to learn the future development trends of MBR systems.</a:t>
            </a:r>
            <a:endParaRPr>
              <a:latin typeface="Times New Roman"/>
              <a:ea typeface="Times New Roman"/>
              <a:cs typeface="Times New Roman"/>
              <a:sym typeface="Times New Roman"/>
            </a:endParaRPr>
          </a:p>
        </p:txBody>
      </p:sp>
      <p:sp>
        <p:nvSpPr>
          <p:cNvPr id="168" name="Google Shape;16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Owing to higher MLSS concentrations in MBRs than in conventional activated sludge processes, there </a:t>
            </a:r>
            <a:r>
              <a:rPr lang="en-US" sz="1800" u="sng">
                <a:solidFill>
                  <a:srgbClr val="000000"/>
                </a:solidFill>
                <a:latin typeface="Times New Roman"/>
                <a:ea typeface="Times New Roman"/>
                <a:cs typeface="Times New Roman"/>
                <a:sym typeface="Times New Roman"/>
              </a:rPr>
              <a:t>is a larger potential to improve the synergistic effects between microbes and membranes.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u="sng">
                <a:solidFill>
                  <a:srgbClr val="000000"/>
                </a:solidFill>
                <a:latin typeface="Times New Roman"/>
                <a:ea typeface="Times New Roman"/>
                <a:cs typeface="Times New Roman"/>
                <a:sym typeface="Times New Roman"/>
              </a:rPr>
              <a:t>For instance, there are opportunities to take advantage of bacterial populations with such a high concentration and high biodiversity.</a:t>
            </a:r>
            <a:r>
              <a:rPr lang="en-US" sz="1800">
                <a:solidFill>
                  <a:srgbClr val="000000"/>
                </a:solidFill>
                <a:latin typeface="Times New Roman"/>
                <a:ea typeface="Times New Roman"/>
                <a:cs typeface="Times New Roman"/>
                <a:sym typeface="Times New Roman"/>
              </a:rPr>
              <a:t>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Also, MBRs can allow the occurrence of multiple microbial functions, such as endogenous denitrification, sludge reduction, and the growth of specialized microorganisms.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In this way, the synergy between microbes and membranes could improve the pollutant removal and decrease operational costs of MBRs.</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Today, MBRs are preferred in water-deficient regions or densely populated cities where land usage is relatively expensive.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MBRs can also be used for decentralized wastewater treatment (such as in rural areas), because MBRs, compared with conventional activated sludge processes, are easier for modularized installation, with high flexibility in process configuration.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Moreover, combined MBRs+RO processes are very appropriate for achieving zero liquid discharge during industrial wastewater treatment. </a:t>
            </a:r>
            <a:endParaRPr sz="1800">
              <a:solidFill>
                <a:schemeClr val="dk1"/>
              </a:solidFill>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Because of the high selectivity of membranes and the strong biodegradation capacity of biomass, MBRs are also attractive for achieving resource and energy recovery from wastewater streams. </a:t>
            </a:r>
            <a:endParaRPr sz="1800">
              <a:latin typeface="Arial"/>
              <a:ea typeface="Arial"/>
              <a:cs typeface="Arial"/>
              <a:sym typeface="Arial"/>
            </a:endParaRPr>
          </a:p>
        </p:txBody>
      </p:sp>
      <p:sp>
        <p:nvSpPr>
          <p:cNvPr id="332" name="Google Shape;33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Times New Roman"/>
              <a:buNone/>
            </a:pPr>
            <a:r>
              <a:rPr lang="en-US" sz="1200">
                <a:solidFill>
                  <a:srgbClr val="000000"/>
                </a:solidFill>
                <a:latin typeface="Times New Roman"/>
                <a:ea typeface="Times New Roman"/>
                <a:cs typeface="Times New Roman"/>
                <a:sym typeface="Times New Roman"/>
              </a:rPr>
              <a:t>The above is the entire content of this chapter. I guess you already had a comprehensive understanding of MBR technology at this moment. I hope you enjoyed this chapter. Thank you!</a:t>
            </a:r>
            <a:r>
              <a:rPr lang="en-US"/>
              <a:t> </a:t>
            </a:r>
            <a:endParaRPr/>
          </a:p>
        </p:txBody>
      </p:sp>
      <p:sp>
        <p:nvSpPr>
          <p:cNvPr id="353" name="Google Shape;35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After half a century of development, MBRs are acknowledged to be a very promising alternative for municipal and industrial wastewater treatment.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As mentioned above, they have several advantages over conventional activated sludge processes because of the involvement of membrane separation. In all, the application of MBRs can substantially reduce land usage and improve effluent quality, etc. </a:t>
            </a:r>
            <a:r>
              <a:rPr lang="en-US" sz="1800" u="sng">
                <a:solidFill>
                  <a:srgbClr val="000000"/>
                </a:solidFill>
                <a:latin typeface="Times New Roman"/>
                <a:ea typeface="Times New Roman"/>
                <a:cs typeface="Times New Roman"/>
                <a:sym typeface="Times New Roman"/>
              </a:rPr>
              <a:t>As such, MBRs are an indispensable alternative in the field of wastewater treatment and reclamation.</a:t>
            </a:r>
            <a:r>
              <a:rPr lang="en-US" sz="1800">
                <a:solidFill>
                  <a:srgbClr val="000000"/>
                </a:solidFill>
                <a:latin typeface="Times New Roman"/>
                <a:ea typeface="Times New Roman"/>
                <a:cs typeface="Times New Roman"/>
                <a:sym typeface="Times New Roman"/>
              </a:rPr>
              <a:t>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However, challenges remain. </a:t>
            </a:r>
            <a:r>
              <a:rPr lang="en-US" sz="1800" u="sng">
                <a:solidFill>
                  <a:srgbClr val="000000"/>
                </a:solidFill>
                <a:latin typeface="Times New Roman"/>
                <a:ea typeface="Times New Roman"/>
                <a:cs typeface="Times New Roman"/>
                <a:sym typeface="Times New Roman"/>
              </a:rPr>
              <a:t>Future research should focus on addressing the following issues:</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Firstly, membrane fouling control;</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Secondly, further reduction on capital and operational costs</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Thirdly, improving the synergistic effects between membranes and microbes.</a:t>
            </a:r>
            <a:endParaRPr sz="1800">
              <a:latin typeface="Arial"/>
              <a:ea typeface="Arial"/>
              <a:cs typeface="Arial"/>
              <a:sym typeface="Arial"/>
            </a:endParaRPr>
          </a:p>
          <a:p>
            <a:pPr marL="342900" lvl="0" indent="-228600" algn="just" rtl="0">
              <a:lnSpc>
                <a:spcPct val="150000"/>
              </a:lnSpc>
              <a:spcBef>
                <a:spcPts val="0"/>
              </a:spcBef>
              <a:spcAft>
                <a:spcPts val="0"/>
              </a:spcAft>
              <a:buClr>
                <a:schemeClr val="dk1"/>
              </a:buClr>
              <a:buSzPts val="1800"/>
              <a:buFont typeface="Noto Sans Symbols"/>
              <a:buNone/>
            </a:pPr>
            <a:endParaRPr sz="1800">
              <a:latin typeface="Arial"/>
              <a:ea typeface="Arial"/>
              <a:cs typeface="Arial"/>
              <a:sym typeface="Arial"/>
            </a:endParaRPr>
          </a:p>
        </p:txBody>
      </p:sp>
      <p:sp>
        <p:nvSpPr>
          <p:cNvPr id="175" name="Google Shape;17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Among all, fouling control is undoubtedly one of the most urgent bottlenecks in the further promotion of all membrane-based technologies. </a:t>
            </a:r>
            <a:endParaRPr sz="1800">
              <a:latin typeface="Arial"/>
              <a:ea typeface="Arial"/>
              <a:cs typeface="Arial"/>
              <a:sym typeface="Arial"/>
            </a:endParaRPr>
          </a:p>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The occurrence of membrane fouling can ultimately result in unexpected and irregular manual maintenance such as the implementation of intensive cleaning. This leads to additional burdens for an MBR plant. Thus, </a:t>
            </a:r>
            <a:r>
              <a:rPr lang="en-US" sz="1800" u="sng">
                <a:solidFill>
                  <a:srgbClr val="000000"/>
                </a:solidFill>
                <a:latin typeface="Times New Roman"/>
                <a:ea typeface="Times New Roman"/>
                <a:cs typeface="Times New Roman"/>
                <a:sym typeface="Times New Roman"/>
              </a:rPr>
              <a:t>it is necessary to understand the fouling development patterns in large-scale MBR plants, such as the seasonal variations of membrane fouling rates.</a:t>
            </a:r>
            <a:endParaRPr/>
          </a:p>
        </p:txBody>
      </p:sp>
      <p:sp>
        <p:nvSpPr>
          <p:cNvPr id="197" name="Google Shape;19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Then, according to the big data of MBR plants, </a:t>
            </a:r>
            <a:r>
              <a:rPr lang="en-US" sz="1800" b="1">
                <a:solidFill>
                  <a:srgbClr val="000000"/>
                </a:solidFill>
                <a:latin typeface="Times New Roman"/>
                <a:ea typeface="Times New Roman"/>
                <a:cs typeface="Times New Roman"/>
                <a:sym typeface="Times New Roman"/>
              </a:rPr>
              <a:t>computer-aided diagnosis and control of membrane fouling </a:t>
            </a:r>
            <a:r>
              <a:rPr lang="en-US" sz="1800">
                <a:solidFill>
                  <a:srgbClr val="000000"/>
                </a:solidFill>
                <a:latin typeface="Times New Roman"/>
                <a:ea typeface="Times New Roman"/>
                <a:cs typeface="Times New Roman"/>
                <a:sym typeface="Times New Roman"/>
              </a:rPr>
              <a:t>(for example with the aid of artificial intelligence) can be realized in the near future.</a:t>
            </a:r>
            <a:endParaRPr/>
          </a:p>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By learning and predicting the changes of transmembrane pressure and flux, novel fouling control schemes could be developed.</a:t>
            </a:r>
            <a:endParaRPr sz="1800">
              <a:latin typeface="Arial"/>
              <a:ea typeface="Arial"/>
              <a:cs typeface="Arial"/>
              <a:sym typeface="Arial"/>
            </a:endParaRPr>
          </a:p>
        </p:txBody>
      </p:sp>
      <p:sp>
        <p:nvSpPr>
          <p:cNvPr id="219" name="Google Shape;21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In addition, because chemical cleaning is essential for flux recovery, future work should also focus on looking for more efficient cleaning agents and developing new cleaning modes. </a:t>
            </a:r>
            <a:endParaRPr sz="1800">
              <a:latin typeface="Arial"/>
              <a:ea typeface="Arial"/>
              <a:cs typeface="Arial"/>
              <a:sym typeface="Arial"/>
            </a:endParaRPr>
          </a:p>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Other mechanically-assisted fouling control methods such as mechanical vibration are a potential alternative.</a:t>
            </a:r>
            <a:endParaRPr sz="1800">
              <a:latin typeface="Arial"/>
              <a:ea typeface="Arial"/>
              <a:cs typeface="Arial"/>
              <a:sym typeface="Arial"/>
            </a:endParaRPr>
          </a:p>
          <a:p>
            <a:pPr marL="0" lvl="0" indent="0" algn="l" rtl="0">
              <a:spcBef>
                <a:spcPts val="0"/>
              </a:spcBef>
              <a:spcAft>
                <a:spcPts val="0"/>
              </a:spcAft>
              <a:buNone/>
            </a:pPr>
            <a:endParaRPr/>
          </a:p>
        </p:txBody>
      </p:sp>
      <p:sp>
        <p:nvSpPr>
          <p:cNvPr id="239" name="Google Shape;23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Next, although the manufacture and construction costs of MBR have already been reduced, there are still some potentials for further reduction on costs.</a:t>
            </a:r>
            <a:r>
              <a:rPr lang="en-US" sz="1800" u="sng">
                <a:solidFill>
                  <a:srgbClr val="000000"/>
                </a:solidFill>
                <a:latin typeface="Times New Roman"/>
                <a:ea typeface="Times New Roman"/>
                <a:cs typeface="Times New Roman"/>
                <a:sym typeface="Times New Roman"/>
              </a:rPr>
              <a:t> In fact, high capital and operational costs is another factor limiting the acceptance of MBRs by wastewater sectors.</a:t>
            </a:r>
            <a:r>
              <a:rPr lang="en-US" sz="1800">
                <a:solidFill>
                  <a:srgbClr val="000000"/>
                </a:solidFill>
                <a:latin typeface="Times New Roman"/>
                <a:ea typeface="Times New Roman"/>
                <a:cs typeface="Times New Roman"/>
                <a:sym typeface="Times New Roman"/>
              </a:rPr>
              <a:t> </a:t>
            </a:r>
            <a:endParaRPr sz="1800">
              <a:latin typeface="Arial"/>
              <a:ea typeface="Arial"/>
              <a:cs typeface="Arial"/>
              <a:sym typeface="Arial"/>
            </a:endParaRPr>
          </a:p>
        </p:txBody>
      </p:sp>
      <p:sp>
        <p:nvSpPr>
          <p:cNvPr id="256" name="Google Shape;25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b="1">
                <a:solidFill>
                  <a:srgbClr val="000000"/>
                </a:solidFill>
                <a:latin typeface="Times New Roman"/>
                <a:ea typeface="Times New Roman"/>
                <a:cs typeface="Times New Roman"/>
                <a:sym typeface="Times New Roman"/>
              </a:rPr>
              <a:t>A decrease in capital cost</a:t>
            </a:r>
            <a:r>
              <a:rPr lang="en-US" sz="1800">
                <a:solidFill>
                  <a:srgbClr val="000000"/>
                </a:solidFill>
                <a:latin typeface="Times New Roman"/>
                <a:ea typeface="Times New Roman"/>
                <a:cs typeface="Times New Roman"/>
                <a:sym typeface="Times New Roman"/>
              </a:rPr>
              <a:t> can be achieved through development of low-cost membranes or development of chemical-resistant membranes with a long lifespan. </a:t>
            </a:r>
            <a:endParaRPr sz="1800">
              <a:latin typeface="Arial"/>
              <a:ea typeface="Arial"/>
              <a:cs typeface="Arial"/>
              <a:sym typeface="Arial"/>
            </a:endParaRPr>
          </a:p>
        </p:txBody>
      </p:sp>
      <p:sp>
        <p:nvSpPr>
          <p:cNvPr id="274" name="Google Shape;27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b="1">
                <a:solidFill>
                  <a:srgbClr val="000000"/>
                </a:solidFill>
                <a:latin typeface="Times New Roman"/>
                <a:ea typeface="Times New Roman"/>
                <a:cs typeface="Times New Roman"/>
                <a:sym typeface="Times New Roman"/>
              </a:rPr>
              <a:t>The operational cost can be decreased by</a:t>
            </a:r>
            <a:r>
              <a:rPr lang="en-US" sz="1800">
                <a:solidFill>
                  <a:srgbClr val="000000"/>
                </a:solidFill>
                <a:latin typeface="Times New Roman"/>
                <a:ea typeface="Times New Roman"/>
                <a:cs typeface="Times New Roman"/>
                <a:sym typeface="Times New Roman"/>
              </a:rPr>
              <a:t> optimizing the membrane scouring and bioreactor aeration systems, which are linked with membrane fouling control and pollutant removal, respectively.</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Regardless, the aeration modes should be updated in order to enhance the fouling control of membranes and to increase oxygen transfer in the mixed liquor, which can lead to a decrease in aeration usage.</a:t>
            </a:r>
            <a:endParaRPr sz="1800">
              <a:latin typeface="Arial"/>
              <a:ea typeface="Arial"/>
              <a:cs typeface="Arial"/>
              <a:sym typeface="Arial"/>
            </a:endParaRPr>
          </a:p>
        </p:txBody>
      </p:sp>
      <p:sp>
        <p:nvSpPr>
          <p:cNvPr id="293" name="Google Shape;29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Owing to higher MLSS concentrations in MBRs than in conventional activated sludge processes, there </a:t>
            </a:r>
            <a:r>
              <a:rPr lang="en-US" sz="1800" u="sng">
                <a:solidFill>
                  <a:srgbClr val="000000"/>
                </a:solidFill>
                <a:latin typeface="Times New Roman"/>
                <a:ea typeface="Times New Roman"/>
                <a:cs typeface="Times New Roman"/>
                <a:sym typeface="Times New Roman"/>
              </a:rPr>
              <a:t>is a larger potential to improve the synergistic effects between microbes and membranes.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u="sng">
                <a:solidFill>
                  <a:srgbClr val="000000"/>
                </a:solidFill>
                <a:latin typeface="Times New Roman"/>
                <a:ea typeface="Times New Roman"/>
                <a:cs typeface="Times New Roman"/>
                <a:sym typeface="Times New Roman"/>
              </a:rPr>
              <a:t>For instance, there are opportunities to take advantage of bacterial populations with such a high concentration and high biodiversity.</a:t>
            </a:r>
            <a:r>
              <a:rPr lang="en-US" sz="1800">
                <a:solidFill>
                  <a:srgbClr val="000000"/>
                </a:solidFill>
                <a:latin typeface="Times New Roman"/>
                <a:ea typeface="Times New Roman"/>
                <a:cs typeface="Times New Roman"/>
                <a:sym typeface="Times New Roman"/>
              </a:rPr>
              <a:t>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Also, MBRs can allow the occurrence of multiple microbial functions, such as endogenous denitrification, sludge reduction, and the growth of specialized microorganisms.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In this way, the synergy between microbes and membranes could improve the pollutant removal and decrease operational costs of MBRs.</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Today, MBRs are preferred in water-deficient regions or densely populated cities where land usage is relatively expensive.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MBRs can also be used for decentralized wastewater treatment (such as in rural areas), because MBRs, compared with conventional activated sludge processes, are easier for modularized installation, with high flexibility in process configuration. </a:t>
            </a:r>
            <a:endParaRPr sz="1800">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Moreover, combined MBRs+RO processes are very appropriate for achieving zero liquid discharge during industrial wastewater treatment. </a:t>
            </a:r>
            <a:endParaRPr sz="1800">
              <a:solidFill>
                <a:schemeClr val="dk1"/>
              </a:solidFill>
              <a:latin typeface="Arial"/>
              <a:ea typeface="Arial"/>
              <a:cs typeface="Arial"/>
              <a:sym typeface="Arial"/>
            </a:endParaRPr>
          </a:p>
          <a:p>
            <a:pPr marL="342900" lvl="0" indent="-342900" algn="just" rtl="0">
              <a:lnSpc>
                <a:spcPct val="125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Because of the high selectivity of membranes and the strong biodegradation capacity of biomass, MBRs are also attractive for achieving resource and energy recovery from wastewater streams. </a:t>
            </a:r>
            <a:endParaRPr sz="1800">
              <a:latin typeface="Arial"/>
              <a:ea typeface="Arial"/>
              <a:cs typeface="Arial"/>
              <a:sym typeface="Arial"/>
            </a:endParaRPr>
          </a:p>
        </p:txBody>
      </p:sp>
      <p:sp>
        <p:nvSpPr>
          <p:cNvPr id="313" name="Google Shape;3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 Line Title, Subtitle &amp; Content - Flowers">
  <p:cSld name="2 Line Title, Subtitle &amp; Content - Flowers">
    <p:spTree>
      <p:nvGrpSpPr>
        <p:cNvPr id="1" name="Shape 90"/>
        <p:cNvGrpSpPr/>
        <p:nvPr/>
      </p:nvGrpSpPr>
      <p:grpSpPr>
        <a:xfrm>
          <a:off x="0" y="0"/>
          <a:ext cx="0" cy="0"/>
          <a:chOff x="0" y="0"/>
          <a:chExt cx="0" cy="0"/>
        </a:xfrm>
      </p:grpSpPr>
      <p:sp>
        <p:nvSpPr>
          <p:cNvPr id="91" name="Google Shape;91;p16"/>
          <p:cNvSpPr/>
          <p:nvPr/>
        </p:nvSpPr>
        <p:spPr>
          <a:xfrm>
            <a:off x="0" y="2996952"/>
            <a:ext cx="12192000" cy="3861048"/>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2" name="Google Shape;92;p16"/>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lvl1pPr marL="457200" lvl="0" indent="-279400" algn="r">
              <a:lnSpc>
                <a:spcPct val="90000"/>
              </a:lnSpc>
              <a:spcBef>
                <a:spcPts val="1000"/>
              </a:spcBef>
              <a:spcAft>
                <a:spcPts val="0"/>
              </a:spcAft>
              <a:buClr>
                <a:schemeClr val="dk1"/>
              </a:buClr>
              <a:buSzPts val="800"/>
              <a:buChar char="•"/>
              <a:defRPr sz="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16"/>
          <p:cNvSpPr txBox="1">
            <a:spLocks noGrp="1"/>
          </p:cNvSpPr>
          <p:nvPr>
            <p:ph type="body" idx="2"/>
          </p:nvPr>
        </p:nvSpPr>
        <p:spPr>
          <a:xfrm>
            <a:off x="695326" y="2470052"/>
            <a:ext cx="10801350" cy="38344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solidFill>
                  <a:schemeClr val="dk1"/>
                </a:solidFill>
              </a:defRPr>
            </a:lvl1pPr>
            <a:lvl2pPr marL="914400" lvl="1" indent="-381000" algn="l">
              <a:lnSpc>
                <a:spcPct val="90000"/>
              </a:lnSpc>
              <a:spcBef>
                <a:spcPts val="500"/>
              </a:spcBef>
              <a:spcAft>
                <a:spcPts val="0"/>
              </a:spcAft>
              <a:buClr>
                <a:schemeClr val="dk1"/>
              </a:buClr>
              <a:buSzPts val="2400"/>
              <a:buChar char="•"/>
              <a:defRPr>
                <a:solidFill>
                  <a:schemeClr val="dk1"/>
                </a:solidFill>
              </a:defRPr>
            </a:lvl2pPr>
            <a:lvl3pPr marL="1371600" lvl="2" indent="-355600" algn="l">
              <a:lnSpc>
                <a:spcPct val="90000"/>
              </a:lnSpc>
              <a:spcBef>
                <a:spcPts val="500"/>
              </a:spcBef>
              <a:spcAft>
                <a:spcPts val="0"/>
              </a:spcAft>
              <a:buClr>
                <a:schemeClr val="dk1"/>
              </a:buClr>
              <a:buSzPts val="2000"/>
              <a:buChar char="•"/>
              <a:defRPr>
                <a:solidFill>
                  <a:schemeClr val="dk1"/>
                </a:solidFill>
              </a:defRPr>
            </a:lvl3pPr>
            <a:lvl4pPr marL="1828800" lvl="3" indent="-342900" algn="l">
              <a:lnSpc>
                <a:spcPct val="90000"/>
              </a:lnSpc>
              <a:spcBef>
                <a:spcPts val="500"/>
              </a:spcBef>
              <a:spcAft>
                <a:spcPts val="0"/>
              </a:spcAft>
              <a:buClr>
                <a:schemeClr val="dk1"/>
              </a:buClr>
              <a:buSzPts val="1800"/>
              <a:buChar char="•"/>
              <a:defRPr>
                <a:solidFill>
                  <a:schemeClr val="dk1"/>
                </a:solidFill>
              </a:defRPr>
            </a:lvl4pPr>
            <a:lvl5pPr marL="2286000" lvl="4" indent="-342900" algn="l">
              <a:lnSpc>
                <a:spcPct val="90000"/>
              </a:lnSpc>
              <a:spcBef>
                <a:spcPts val="1200"/>
              </a:spcBef>
              <a:spcAft>
                <a:spcPts val="0"/>
              </a:spcAft>
              <a:buClr>
                <a:schemeClr val="dk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16"/>
          <p:cNvSpPr txBox="1">
            <a:spLocks noGrp="1"/>
          </p:cNvSpPr>
          <p:nvPr>
            <p:ph type="body" idx="3"/>
          </p:nvPr>
        </p:nvSpPr>
        <p:spPr>
          <a:xfrm>
            <a:off x="695324" y="1896223"/>
            <a:ext cx="10801350" cy="504825"/>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chemeClr val="dk1"/>
              </a:buClr>
              <a:buSzPts val="2400"/>
              <a:buChar char="•"/>
              <a:defRPr sz="2400" b="1">
                <a:solidFill>
                  <a:schemeClr val="dk1"/>
                </a:solidFill>
              </a:defRPr>
            </a:lvl1pPr>
            <a:lvl2pPr marL="914400" lvl="1" indent="-228600" algn="l">
              <a:lnSpc>
                <a:spcPct val="90000"/>
              </a:lnSpc>
              <a:spcBef>
                <a:spcPts val="500"/>
              </a:spcBef>
              <a:spcAft>
                <a:spcPts val="0"/>
              </a:spcAft>
              <a:buClr>
                <a:schemeClr val="dk1"/>
              </a:buClr>
              <a:buSzPts val="2400"/>
              <a:buNone/>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16"/>
          <p:cNvSpPr txBox="1">
            <a:spLocks noGrp="1"/>
          </p:cNvSpPr>
          <p:nvPr>
            <p:ph type="title"/>
          </p:nvPr>
        </p:nvSpPr>
        <p:spPr>
          <a:xfrm>
            <a:off x="694800" y="766800"/>
            <a:ext cx="10801350" cy="4690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96"/>
        <p:cNvGrpSpPr/>
        <p:nvPr/>
      </p:nvGrpSpPr>
      <p:grpSpPr>
        <a:xfrm>
          <a:off x="0" y="0"/>
          <a:ext cx="0" cy="0"/>
          <a:chOff x="0" y="0"/>
          <a:chExt cx="0" cy="0"/>
        </a:xfrm>
      </p:grpSpPr>
      <p:sp>
        <p:nvSpPr>
          <p:cNvPr id="97" name="Google Shape;97;p1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1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9" name="Google Shape;9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02"/>
        <p:cNvGrpSpPr/>
        <p:nvPr/>
      </p:nvGrpSpPr>
      <p:grpSpPr>
        <a:xfrm>
          <a:off x="0" y="0"/>
          <a:ext cx="0" cy="0"/>
          <a:chOff x="0" y="0"/>
          <a:chExt cx="0" cy="0"/>
        </a:xfrm>
      </p:grpSpPr>
      <p:sp>
        <p:nvSpPr>
          <p:cNvPr id="103" name="Google Shape;10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1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108"/>
        <p:cNvGrpSpPr/>
        <p:nvPr/>
      </p:nvGrpSpPr>
      <p:grpSpPr>
        <a:xfrm>
          <a:off x="0" y="0"/>
          <a:ext cx="0" cy="0"/>
          <a:chOff x="0" y="0"/>
          <a:chExt cx="0" cy="0"/>
        </a:xfrm>
      </p:grpSpPr>
      <p:sp>
        <p:nvSpPr>
          <p:cNvPr id="109" name="Google Shape;109;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11" name="Google Shape;11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114"/>
        <p:cNvGrpSpPr/>
        <p:nvPr/>
      </p:nvGrpSpPr>
      <p:grpSpPr>
        <a:xfrm>
          <a:off x="0" y="0"/>
          <a:ext cx="0" cy="0"/>
          <a:chOff x="0" y="0"/>
          <a:chExt cx="0" cy="0"/>
        </a:xfrm>
      </p:grpSpPr>
      <p:sp>
        <p:nvSpPr>
          <p:cNvPr id="115" name="Google Shape;115;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121"/>
        <p:cNvGrpSpPr/>
        <p:nvPr/>
      </p:nvGrpSpPr>
      <p:grpSpPr>
        <a:xfrm>
          <a:off x="0" y="0"/>
          <a:ext cx="0" cy="0"/>
          <a:chOff x="0" y="0"/>
          <a:chExt cx="0" cy="0"/>
        </a:xfrm>
      </p:grpSpPr>
      <p:sp>
        <p:nvSpPr>
          <p:cNvPr id="122" name="Google Shape;122;p2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4" name="Google Shape;124;p2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6" name="Google Shape;126;p2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130"/>
        <p:cNvGrpSpPr/>
        <p:nvPr/>
      </p:nvGrpSpPr>
      <p:grpSpPr>
        <a:xfrm>
          <a:off x="0" y="0"/>
          <a:ext cx="0" cy="0"/>
          <a:chOff x="0" y="0"/>
          <a:chExt cx="0" cy="0"/>
        </a:xfrm>
      </p:grpSpPr>
      <p:sp>
        <p:nvSpPr>
          <p:cNvPr id="131" name="Google Shape;131;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135"/>
        <p:cNvGrpSpPr/>
        <p:nvPr/>
      </p:nvGrpSpPr>
      <p:grpSpPr>
        <a:xfrm>
          <a:off x="0" y="0"/>
          <a:ext cx="0" cy="0"/>
          <a:chOff x="0" y="0"/>
          <a:chExt cx="0" cy="0"/>
        </a:xfrm>
      </p:grpSpPr>
      <p:sp>
        <p:nvSpPr>
          <p:cNvPr id="136" name="Google Shape;136;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1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139"/>
        <p:cNvGrpSpPr/>
        <p:nvPr/>
      </p:nvGrpSpPr>
      <p:grpSpPr>
        <a:xfrm>
          <a:off x="0" y="0"/>
          <a:ext cx="0" cy="0"/>
          <a:chOff x="0" y="0"/>
          <a:chExt cx="0" cy="0"/>
        </a:xfrm>
      </p:grpSpPr>
      <p:sp>
        <p:nvSpPr>
          <p:cNvPr id="140" name="Google Shape;140;p2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2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2" name="Google Shape;142;p2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3" name="Google Shape;143;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146"/>
        <p:cNvGrpSpPr/>
        <p:nvPr/>
      </p:nvGrpSpPr>
      <p:grpSpPr>
        <a:xfrm>
          <a:off x="0" y="0"/>
          <a:ext cx="0" cy="0"/>
          <a:chOff x="0" y="0"/>
          <a:chExt cx="0" cy="0"/>
        </a:xfrm>
      </p:grpSpPr>
      <p:sp>
        <p:nvSpPr>
          <p:cNvPr id="147" name="Google Shape;147;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26"/>
          <p:cNvSpPr>
            <a:spLocks noGrp="1"/>
          </p:cNvSpPr>
          <p:nvPr>
            <p:ph type="pic" idx="2"/>
          </p:nvPr>
        </p:nvSpPr>
        <p:spPr>
          <a:xfrm>
            <a:off x="5183188" y="987425"/>
            <a:ext cx="6172200" cy="4873625"/>
          </a:xfrm>
          <a:prstGeom prst="rect">
            <a:avLst/>
          </a:prstGeom>
          <a:noFill/>
          <a:ln>
            <a:noFill/>
          </a:ln>
        </p:spPr>
      </p:sp>
      <p:sp>
        <p:nvSpPr>
          <p:cNvPr id="149" name="Google Shape;149;p2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50" name="Google Shape;15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153"/>
        <p:cNvGrpSpPr/>
        <p:nvPr/>
      </p:nvGrpSpPr>
      <p:grpSpPr>
        <a:xfrm>
          <a:off x="0" y="0"/>
          <a:ext cx="0" cy="0"/>
          <a:chOff x="0" y="0"/>
          <a:chExt cx="0" cy="0"/>
        </a:xfrm>
      </p:grpSpPr>
      <p:sp>
        <p:nvSpPr>
          <p:cNvPr id="154" name="Google Shape;154;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2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159"/>
        <p:cNvGrpSpPr/>
        <p:nvPr/>
      </p:nvGrpSpPr>
      <p:grpSpPr>
        <a:xfrm>
          <a:off x="0" y="0"/>
          <a:ext cx="0" cy="0"/>
          <a:chOff x="0" y="0"/>
          <a:chExt cx="0" cy="0"/>
        </a:xfrm>
      </p:grpSpPr>
      <p:sp>
        <p:nvSpPr>
          <p:cNvPr id="160" name="Google Shape;160;p2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2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5"/>
          <p:cNvSpPr>
            <a:spLocks noGrp="1"/>
          </p:cNvSpPr>
          <p:nvPr>
            <p:ph type="pic" idx="2"/>
          </p:nvPr>
        </p:nvSpPr>
        <p:spPr>
          <a:xfrm>
            <a:off x="5183188" y="987425"/>
            <a:ext cx="6172200" cy="4873625"/>
          </a:xfrm>
          <a:prstGeom prst="rect">
            <a:avLst/>
          </a:prstGeom>
          <a:noFill/>
          <a:ln>
            <a:noFill/>
          </a:ln>
        </p:spPr>
      </p:sp>
      <p:sp>
        <p:nvSpPr>
          <p:cNvPr id="68" name="Google Shape;68;p3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7" name="Google Shape;8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8" name="Google Shape;8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9" name="Google Shape;8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jp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jpg"/><Relationship Id="rId5" Type="http://schemas.openxmlformats.org/officeDocument/2006/relationships/image" Target="../media/image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9"/>
        <p:cNvGrpSpPr/>
        <p:nvPr/>
      </p:nvGrpSpPr>
      <p:grpSpPr>
        <a:xfrm>
          <a:off x="0" y="0"/>
          <a:ext cx="0" cy="0"/>
          <a:chOff x="0" y="0"/>
          <a:chExt cx="0" cy="0"/>
        </a:xfrm>
      </p:grpSpPr>
      <p:sp>
        <p:nvSpPr>
          <p:cNvPr id="170" name="Google Shape;170;p1"/>
          <p:cNvSpPr txBox="1"/>
          <p:nvPr/>
        </p:nvSpPr>
        <p:spPr>
          <a:xfrm>
            <a:off x="5659471" y="857250"/>
            <a:ext cx="6532529" cy="360094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Roboto Slab"/>
              <a:buNone/>
            </a:pPr>
            <a:r>
              <a:rPr lang="en-US" sz="1400" b="0" i="0" u="none" strike="noStrike" cap="none" dirty="0">
                <a:solidFill>
                  <a:srgbClr val="FFFFFF"/>
                </a:solidFill>
                <a:latin typeface="Roboto Slab"/>
                <a:ea typeface="Roboto Slab"/>
                <a:cs typeface="Roboto Slab"/>
                <a:sym typeface="Roboto Slab"/>
              </a:rPr>
              <a:t>Course on Membrane Bioreactors</a:t>
            </a:r>
            <a:endParaRPr dirty="0"/>
          </a:p>
          <a:p>
            <a:pPr marL="0" marR="0" lvl="0" indent="0" algn="l" rtl="0">
              <a:lnSpc>
                <a:spcPct val="100000"/>
              </a:lnSpc>
              <a:spcBef>
                <a:spcPts val="0"/>
              </a:spcBef>
              <a:spcAft>
                <a:spcPts val="0"/>
              </a:spcAft>
              <a:buClr>
                <a:schemeClr val="dk1"/>
              </a:buClr>
              <a:buSzPts val="1400"/>
              <a:buFont typeface="Calibri"/>
              <a:buNone/>
            </a:pPr>
            <a:endParaRPr sz="1400" b="0" i="0" u="none" strike="noStrike" cap="none" dirty="0">
              <a:solidFill>
                <a:srgbClr val="FFFFFF"/>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2000"/>
              <a:buFont typeface="Calibri"/>
              <a:buNone/>
            </a:pPr>
            <a:endParaRPr sz="28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Future Trends of</a:t>
            </a:r>
            <a:endParaRPr dirty="0"/>
          </a:p>
          <a:p>
            <a:pPr marL="0" marR="0" lvl="0" indent="0" algn="l" rtl="0">
              <a:lnSpc>
                <a:spcPct val="100000"/>
              </a:lnSpc>
              <a:spcBef>
                <a:spcPts val="0"/>
              </a:spcBef>
              <a:spcAft>
                <a:spcPts val="0"/>
              </a:spcAft>
              <a:buClr>
                <a:srgbClr val="000000"/>
              </a:buClr>
              <a:buSzPts val="3600"/>
              <a:buFont typeface="Roboto Slab"/>
              <a:buNone/>
            </a:pPr>
            <a:r>
              <a:rPr lang="en-US" sz="3600" dirty="0">
                <a:latin typeface="Roboto Slab"/>
                <a:ea typeface="Roboto Slab"/>
                <a:cs typeface="Roboto Slab"/>
                <a:sym typeface="Roboto Slab"/>
              </a:rPr>
              <a:t>M</a:t>
            </a:r>
            <a:r>
              <a:rPr lang="en-US" sz="3600" b="0" i="0" u="none" strike="noStrike" cap="none" dirty="0">
                <a:solidFill>
                  <a:srgbClr val="000000"/>
                </a:solidFill>
                <a:latin typeface="Roboto Slab"/>
                <a:ea typeface="Roboto Slab"/>
                <a:cs typeface="Roboto Slab"/>
                <a:sym typeface="Roboto Slab"/>
              </a:rPr>
              <a:t>embrane </a:t>
            </a:r>
            <a:r>
              <a:rPr lang="en-US" sz="3600" dirty="0">
                <a:latin typeface="Roboto Slab"/>
                <a:ea typeface="Roboto Slab"/>
                <a:cs typeface="Roboto Slab"/>
                <a:sym typeface="Roboto Slab"/>
              </a:rPr>
              <a:t>B</a:t>
            </a:r>
            <a:r>
              <a:rPr lang="en-US" sz="3600" b="0" i="0" u="none" strike="noStrike" cap="none" dirty="0">
                <a:solidFill>
                  <a:srgbClr val="000000"/>
                </a:solidFill>
                <a:latin typeface="Roboto Slab"/>
                <a:ea typeface="Roboto Slab"/>
                <a:cs typeface="Roboto Slab"/>
                <a:sym typeface="Roboto Slab"/>
              </a:rPr>
              <a:t>ioreactors</a:t>
            </a:r>
            <a:endParaRPr dirty="0"/>
          </a:p>
          <a:p>
            <a:pPr marL="0" marR="0" lvl="0" indent="0" algn="l" rtl="0">
              <a:lnSpc>
                <a:spcPct val="100000"/>
              </a:lnSpc>
              <a:spcBef>
                <a:spcPts val="0"/>
              </a:spcBef>
              <a:spcAft>
                <a:spcPts val="0"/>
              </a:spcAft>
              <a:buClr>
                <a:srgbClr val="000000"/>
              </a:buClr>
              <a:buSzPts val="3600"/>
              <a:buFont typeface="Roboto Slab"/>
              <a:buNone/>
            </a:pPr>
            <a:r>
              <a:rPr lang="en-US" sz="3600" dirty="0">
                <a:latin typeface="Roboto Slab"/>
                <a:ea typeface="Roboto Slab"/>
                <a:cs typeface="Roboto Slab"/>
                <a:sym typeface="Roboto Slab"/>
              </a:rPr>
              <a:t>S</a:t>
            </a:r>
            <a:r>
              <a:rPr lang="en-US" sz="3600" b="0" i="0" u="none" strike="noStrike" cap="none" dirty="0">
                <a:solidFill>
                  <a:srgbClr val="000000"/>
                </a:solidFill>
                <a:latin typeface="Roboto Slab"/>
                <a:ea typeface="Roboto Slab"/>
                <a:cs typeface="Roboto Slab"/>
                <a:sym typeface="Roboto Slab"/>
              </a:rPr>
              <a:t>ystems</a:t>
            </a:r>
            <a:endParaRPr dirty="0"/>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2800"/>
              <a:buFont typeface="Roboto Slab"/>
              <a:buNone/>
            </a:pPr>
            <a:r>
              <a:rPr lang="en-US" sz="2800" b="0" i="0" u="none" strike="noStrike" cap="none" dirty="0">
                <a:solidFill>
                  <a:srgbClr val="000000"/>
                </a:solidFill>
                <a:latin typeface="Roboto Slab"/>
                <a:ea typeface="Roboto Slab"/>
                <a:cs typeface="Roboto Slab"/>
                <a:sym typeface="Roboto Slab"/>
              </a:rPr>
              <a:t>Xia Huang</a:t>
            </a:r>
            <a:endParaRPr sz="2800" dirty="0"/>
          </a:p>
        </p:txBody>
      </p:sp>
      <p:pic>
        <p:nvPicPr>
          <p:cNvPr id="171" name="Google Shape;171;p1"/>
          <p:cNvPicPr preferRelativeResize="0"/>
          <p:nvPr/>
        </p:nvPicPr>
        <p:blipFill rotWithShape="1">
          <a:blip r:embed="rId4">
            <a:alphaModFix/>
          </a:blip>
          <a:srcRect/>
          <a:stretch/>
        </p:blipFill>
        <p:spPr>
          <a:xfrm>
            <a:off x="5701662" y="5804946"/>
            <a:ext cx="2524513" cy="8499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0"/>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335" name="Google Shape;335;p10"/>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336" name="Google Shape;336;p10"/>
          <p:cNvSpPr/>
          <p:nvPr/>
        </p:nvSpPr>
        <p:spPr>
          <a:xfrm>
            <a:off x="589121" y="1788942"/>
            <a:ext cx="5381373" cy="2041585"/>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Bacterial population: high </a:t>
            </a:r>
            <a:r>
              <a:rPr lang="en-US" sz="2000" b="1" i="0" u="none" strike="noStrike" cap="none">
                <a:solidFill>
                  <a:srgbClr val="000000"/>
                </a:solidFill>
                <a:latin typeface="Arial"/>
                <a:ea typeface="Arial"/>
                <a:cs typeface="Arial"/>
                <a:sym typeface="Arial"/>
              </a:rPr>
              <a:t>diversity</a:t>
            </a:r>
            <a:r>
              <a:rPr lang="en-US" sz="2000" b="0" i="0" u="none" strike="noStrike" cap="none">
                <a:solidFill>
                  <a:srgbClr val="000000"/>
                </a:solidFill>
                <a:latin typeface="Arial"/>
                <a:ea typeface="Arial"/>
                <a:cs typeface="Arial"/>
                <a:sym typeface="Arial"/>
              </a:rPr>
              <a:t> and </a:t>
            </a:r>
            <a:r>
              <a:rPr lang="en-US" sz="2000" b="1" i="0" u="none" strike="noStrike" cap="none">
                <a:solidFill>
                  <a:srgbClr val="000000"/>
                </a:solidFill>
                <a:latin typeface="Arial"/>
                <a:ea typeface="Arial"/>
                <a:cs typeface="Arial"/>
                <a:sym typeface="Arial"/>
              </a:rPr>
              <a:t>concentration</a:t>
            </a:r>
            <a:r>
              <a:rPr lang="en-US" sz="2000" b="0" i="0" u="none" strike="noStrike" cap="none">
                <a:solidFill>
                  <a:srgbClr val="000000"/>
                </a:solidFill>
                <a:latin typeface="Arial"/>
                <a:ea typeface="Arial"/>
                <a:cs typeface="Arial"/>
                <a:sym typeface="Arial"/>
              </a:rPr>
              <a:t> in MBRs</a:t>
            </a:r>
            <a:endParaRPr sz="2000" b="0" i="0" u="none" strike="noStrike" cap="none">
              <a:solidFill>
                <a:schemeClr val="dk1"/>
              </a:solidFill>
              <a:latin typeface="Arial"/>
              <a:ea typeface="Arial"/>
              <a:cs typeface="Arial"/>
              <a:sym typeface="Arial"/>
            </a:endParaRPr>
          </a:p>
          <a:p>
            <a:pPr marL="538163" marR="0" lvl="1" indent="-177800" algn="l" rtl="0">
              <a:lnSpc>
                <a:spcPct val="100000"/>
              </a:lnSpc>
              <a:spcBef>
                <a:spcPts val="80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Multiple microbial functions:</a:t>
            </a:r>
            <a:r>
              <a:rPr lang="en-US" sz="2000" b="0" i="0" u="none" strike="noStrike" cap="none">
                <a:solidFill>
                  <a:schemeClr val="dk1"/>
                </a:solidFill>
                <a:latin typeface="Arial"/>
                <a:ea typeface="Arial"/>
                <a:cs typeface="Arial"/>
                <a:sym typeface="Arial"/>
              </a:rPr>
              <a:t> endogenous denitrification, sludge reduction, growth of specialized micro-organisms</a:t>
            </a:r>
            <a:endParaRPr sz="2000" b="0" i="0" u="none" strike="noStrike" cap="none">
              <a:solidFill>
                <a:schemeClr val="dk1"/>
              </a:solidFill>
              <a:latin typeface="Arial"/>
              <a:ea typeface="Arial"/>
              <a:cs typeface="Arial"/>
              <a:sym typeface="Arial"/>
            </a:endParaRPr>
          </a:p>
        </p:txBody>
      </p:sp>
      <p:sp>
        <p:nvSpPr>
          <p:cNvPr id="337" name="Google Shape;337;p10"/>
          <p:cNvSpPr/>
          <p:nvPr/>
        </p:nvSpPr>
        <p:spPr>
          <a:xfrm>
            <a:off x="244096" y="1322475"/>
            <a:ext cx="6834078" cy="430887"/>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200"/>
              <a:buFont typeface="Noto Sans Symbols"/>
              <a:buChar char="◆"/>
            </a:pPr>
            <a:r>
              <a:rPr lang="en-US" sz="2200" b="1" i="0" u="none" strike="noStrike" cap="none">
                <a:solidFill>
                  <a:srgbClr val="C55A11"/>
                </a:solidFill>
                <a:latin typeface="Arial"/>
                <a:ea typeface="Arial"/>
                <a:cs typeface="Arial"/>
                <a:sym typeface="Arial"/>
              </a:rPr>
              <a:t>Improve the synergistic effects</a:t>
            </a:r>
            <a:endParaRPr sz="2200" b="1" i="0" u="none" strike="noStrike" cap="none">
              <a:solidFill>
                <a:srgbClr val="C55A11"/>
              </a:solidFill>
              <a:latin typeface="Arial"/>
              <a:ea typeface="Arial"/>
              <a:cs typeface="Arial"/>
              <a:sym typeface="Arial"/>
            </a:endParaRPr>
          </a:p>
        </p:txBody>
      </p:sp>
      <p:sp>
        <p:nvSpPr>
          <p:cNvPr id="338" name="Google Shape;338;p10"/>
          <p:cNvSpPr/>
          <p:nvPr/>
        </p:nvSpPr>
        <p:spPr>
          <a:xfrm>
            <a:off x="244096" y="4077493"/>
            <a:ext cx="6834078" cy="430887"/>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200"/>
              <a:buFont typeface="Noto Sans Symbols"/>
              <a:buChar char="◆"/>
            </a:pPr>
            <a:r>
              <a:rPr lang="en-US" sz="2200" b="1" i="0" u="none" strike="noStrike" cap="none">
                <a:solidFill>
                  <a:srgbClr val="C55A11"/>
                </a:solidFill>
                <a:latin typeface="Arial"/>
                <a:ea typeface="Arial"/>
                <a:cs typeface="Arial"/>
                <a:sym typeface="Arial"/>
              </a:rPr>
              <a:t>Suitable applications</a:t>
            </a:r>
            <a:endParaRPr sz="2200" b="1" i="0" u="none" strike="noStrike" cap="none">
              <a:solidFill>
                <a:srgbClr val="C55A11"/>
              </a:solidFill>
              <a:latin typeface="Arial"/>
              <a:ea typeface="Arial"/>
              <a:cs typeface="Arial"/>
              <a:sym typeface="Arial"/>
            </a:endParaRPr>
          </a:p>
        </p:txBody>
      </p:sp>
      <p:sp>
        <p:nvSpPr>
          <p:cNvPr id="339" name="Google Shape;339;p10"/>
          <p:cNvSpPr/>
          <p:nvPr/>
        </p:nvSpPr>
        <p:spPr>
          <a:xfrm>
            <a:off x="589121" y="4554167"/>
            <a:ext cx="7532903" cy="1785104"/>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Regions: water-deficient, or densely populated cities</a:t>
            </a:r>
            <a:endParaRPr/>
          </a:p>
          <a:p>
            <a:pPr marL="538163" marR="0" lvl="1" indent="-177800" algn="l" rtl="0">
              <a:lnSpc>
                <a:spcPct val="100000"/>
              </a:lnSpc>
              <a:spcBef>
                <a:spcPts val="4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Decentralized wastewater treatment (e.g. rural areas)</a:t>
            </a:r>
            <a:endParaRPr sz="2000" b="0" i="0" u="none" strike="noStrike" cap="none">
              <a:solidFill>
                <a:srgbClr val="000000"/>
              </a:solidFill>
              <a:latin typeface="Arial"/>
              <a:ea typeface="Arial"/>
              <a:cs typeface="Arial"/>
              <a:sym typeface="Arial"/>
            </a:endParaRPr>
          </a:p>
          <a:p>
            <a:pPr marL="538163" marR="0" lvl="1" indent="-177800" algn="l" rtl="0">
              <a:lnSpc>
                <a:spcPct val="100000"/>
              </a:lnSpc>
              <a:spcBef>
                <a:spcPts val="4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Hybrid membrane process for zero-liquid discharge (e.g. MBR-RO)</a:t>
            </a:r>
            <a:endParaRPr/>
          </a:p>
          <a:p>
            <a:pPr marL="538163" marR="0" lvl="1" indent="-177800" algn="l" rtl="0">
              <a:lnSpc>
                <a:spcPct val="100000"/>
              </a:lnSpc>
              <a:spcBef>
                <a:spcPts val="4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Energy and resource recovery</a:t>
            </a:r>
            <a:endParaRPr sz="2000" b="0" i="0" u="none" strike="noStrike" cap="none">
              <a:solidFill>
                <a:schemeClr val="dk1"/>
              </a:solidFill>
              <a:latin typeface="Arial"/>
              <a:ea typeface="Arial"/>
              <a:cs typeface="Arial"/>
              <a:sym typeface="Arial"/>
            </a:endParaRPr>
          </a:p>
        </p:txBody>
      </p:sp>
      <p:pic>
        <p:nvPicPr>
          <p:cNvPr id="340" name="Google Shape;340;p10"/>
          <p:cNvPicPr preferRelativeResize="0"/>
          <p:nvPr/>
        </p:nvPicPr>
        <p:blipFill rotWithShape="1">
          <a:blip r:embed="rId3">
            <a:alphaModFix/>
          </a:blip>
          <a:srcRect l="9460" t="19436" r="8639" b="2095"/>
          <a:stretch/>
        </p:blipFill>
        <p:spPr>
          <a:xfrm>
            <a:off x="6221508" y="1411060"/>
            <a:ext cx="1997351" cy="1997351"/>
          </a:xfrm>
          <a:prstGeom prst="rect">
            <a:avLst/>
          </a:prstGeom>
          <a:noFill/>
          <a:ln>
            <a:noFill/>
          </a:ln>
        </p:spPr>
      </p:pic>
      <p:sp>
        <p:nvSpPr>
          <p:cNvPr id="341" name="Google Shape;341;p10"/>
          <p:cNvSpPr/>
          <p:nvPr/>
        </p:nvSpPr>
        <p:spPr>
          <a:xfrm>
            <a:off x="6421831" y="3520760"/>
            <a:ext cx="1700193" cy="441569"/>
          </a:xfrm>
          <a:custGeom>
            <a:avLst/>
            <a:gdLst/>
            <a:ahLst/>
            <a:cxnLst/>
            <a:rect l="l" t="t" r="r" b="b"/>
            <a:pathLst>
              <a:path w="1833449" h="916724" extrusionOk="0">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rgbClr val="C55A11"/>
          </a:solidFill>
          <a:ln w="12700" cap="flat" cmpd="sng">
            <a:solidFill>
              <a:schemeClr val="lt1"/>
            </a:solidFill>
            <a:prstDash val="solid"/>
            <a:miter lim="800000"/>
            <a:headEnd type="none" w="sm" len="sm"/>
            <a:tailEnd type="none" w="sm" len="sm"/>
          </a:ln>
        </p:spPr>
        <p:txBody>
          <a:bodyPr spcFirstLastPara="1" wrap="square" lIns="117125" tIns="117125" rIns="117125" bIns="11712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Microbes</a:t>
            </a:r>
            <a:endParaRPr sz="1800" b="0" i="0" u="none" strike="noStrike" cap="none">
              <a:solidFill>
                <a:schemeClr val="lt1"/>
              </a:solidFill>
              <a:latin typeface="Arial"/>
              <a:ea typeface="Arial"/>
              <a:cs typeface="Arial"/>
              <a:sym typeface="Arial"/>
            </a:endParaRPr>
          </a:p>
        </p:txBody>
      </p:sp>
      <p:sp>
        <p:nvSpPr>
          <p:cNvPr id="342" name="Google Shape;342;p10"/>
          <p:cNvSpPr/>
          <p:nvPr/>
        </p:nvSpPr>
        <p:spPr>
          <a:xfrm>
            <a:off x="8271266" y="2259510"/>
            <a:ext cx="489977" cy="489977"/>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43" name="Google Shape;343;p10"/>
          <p:cNvPicPr preferRelativeResize="0"/>
          <p:nvPr/>
        </p:nvPicPr>
        <p:blipFill rotWithShape="1">
          <a:blip r:embed="rId4">
            <a:alphaModFix/>
          </a:blip>
          <a:srcRect/>
          <a:stretch/>
        </p:blipFill>
        <p:spPr>
          <a:xfrm>
            <a:off x="8979428" y="1372096"/>
            <a:ext cx="1700193" cy="2125242"/>
          </a:xfrm>
          <a:prstGeom prst="rect">
            <a:avLst/>
          </a:prstGeom>
          <a:noFill/>
          <a:ln>
            <a:noFill/>
          </a:ln>
        </p:spPr>
      </p:pic>
      <p:sp>
        <p:nvSpPr>
          <p:cNvPr id="344" name="Google Shape;344;p10"/>
          <p:cNvSpPr/>
          <p:nvPr/>
        </p:nvSpPr>
        <p:spPr>
          <a:xfrm>
            <a:off x="9028726" y="3520760"/>
            <a:ext cx="1700193" cy="441569"/>
          </a:xfrm>
          <a:custGeom>
            <a:avLst/>
            <a:gdLst/>
            <a:ahLst/>
            <a:cxnLst/>
            <a:rect l="l" t="t" r="r" b="b"/>
            <a:pathLst>
              <a:path w="1833449" h="916724" extrusionOk="0">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rgbClr val="C55A11"/>
          </a:solidFill>
          <a:ln w="12700" cap="flat" cmpd="sng">
            <a:solidFill>
              <a:schemeClr val="lt1"/>
            </a:solidFill>
            <a:prstDash val="solid"/>
            <a:miter lim="800000"/>
            <a:headEnd type="none" w="sm" len="sm"/>
            <a:tailEnd type="none" w="sm" len="sm"/>
          </a:ln>
        </p:spPr>
        <p:txBody>
          <a:bodyPr spcFirstLastPara="1" wrap="square" lIns="117125" tIns="117125" rIns="117125" bIns="11712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Membranes</a:t>
            </a:r>
            <a:endParaRPr sz="1800" b="0" i="0" u="none" strike="noStrike" cap="none">
              <a:solidFill>
                <a:schemeClr val="lt1"/>
              </a:solidFill>
              <a:latin typeface="Arial"/>
              <a:ea typeface="Arial"/>
              <a:cs typeface="Arial"/>
              <a:sym typeface="Arial"/>
            </a:endParaRPr>
          </a:p>
        </p:txBody>
      </p:sp>
      <p:grpSp>
        <p:nvGrpSpPr>
          <p:cNvPr id="345" name="Google Shape;345;p10"/>
          <p:cNvGrpSpPr/>
          <p:nvPr/>
        </p:nvGrpSpPr>
        <p:grpSpPr>
          <a:xfrm>
            <a:off x="8972536" y="417967"/>
            <a:ext cx="3121806" cy="447110"/>
            <a:chOff x="8844309" y="358006"/>
            <a:chExt cx="3121806" cy="447110"/>
          </a:xfrm>
        </p:grpSpPr>
        <p:grpSp>
          <p:nvGrpSpPr>
            <p:cNvPr id="346" name="Google Shape;346;p10"/>
            <p:cNvGrpSpPr/>
            <p:nvPr/>
          </p:nvGrpSpPr>
          <p:grpSpPr>
            <a:xfrm>
              <a:off x="9715178" y="358006"/>
              <a:ext cx="2250937" cy="447110"/>
              <a:chOff x="9729466" y="157976"/>
              <a:chExt cx="2250937" cy="447110"/>
            </a:xfrm>
          </p:grpSpPr>
          <p:sp>
            <p:nvSpPr>
              <p:cNvPr id="347" name="Google Shape;347;p10"/>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348" name="Google Shape;348;p10"/>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49" name="Google Shape;349;p10"/>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par>
                                <p:cTn id="8" presetID="10" presetClass="entr" presetSubtype="0" fill="hold" nodeType="withEffect">
                                  <p:stCondLst>
                                    <p:cond delay="0"/>
                                  </p:stCondLst>
                                  <p:childTnLst>
                                    <p:set>
                                      <p:cBhvr>
                                        <p:cTn id="9" dur="1" fill="hold">
                                          <p:stCondLst>
                                            <p:cond delay="0"/>
                                          </p:stCondLst>
                                        </p:cTn>
                                        <p:tgtEl>
                                          <p:spTgt spid="339">
                                            <p:txEl>
                                              <p:pRg st="0" end="0"/>
                                            </p:txEl>
                                          </p:spTgt>
                                        </p:tgtEl>
                                        <p:attrNameLst>
                                          <p:attrName>style.visibility</p:attrName>
                                        </p:attrNameLst>
                                      </p:cBhvr>
                                      <p:to>
                                        <p:strVal val="visible"/>
                                      </p:to>
                                    </p:set>
                                    <p:animEffect transition="in" filter="fade">
                                      <p:cBhvr>
                                        <p:cTn id="10" dur="500"/>
                                        <p:tgtEl>
                                          <p:spTgt spid="33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9">
                                            <p:txEl>
                                              <p:pRg st="1" end="1"/>
                                            </p:txEl>
                                          </p:spTgt>
                                        </p:tgtEl>
                                        <p:attrNameLst>
                                          <p:attrName>style.visibility</p:attrName>
                                        </p:attrNameLst>
                                      </p:cBhvr>
                                      <p:to>
                                        <p:strVal val="visible"/>
                                      </p:to>
                                    </p:set>
                                    <p:animEffect transition="in" filter="fade">
                                      <p:cBhvr>
                                        <p:cTn id="13" dur="500"/>
                                        <p:tgtEl>
                                          <p:spTgt spid="33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39">
                                            <p:txEl>
                                              <p:pRg st="2" end="2"/>
                                            </p:txEl>
                                          </p:spTgt>
                                        </p:tgtEl>
                                        <p:attrNameLst>
                                          <p:attrName>style.visibility</p:attrName>
                                        </p:attrNameLst>
                                      </p:cBhvr>
                                      <p:to>
                                        <p:strVal val="visible"/>
                                      </p:to>
                                    </p:set>
                                    <p:animEffect transition="in" filter="fade">
                                      <p:cBhvr>
                                        <p:cTn id="16" dur="500"/>
                                        <p:tgtEl>
                                          <p:spTgt spid="339">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39">
                                            <p:txEl>
                                              <p:pRg st="3" end="3"/>
                                            </p:txEl>
                                          </p:spTgt>
                                        </p:tgtEl>
                                        <p:attrNameLst>
                                          <p:attrName>style.visibility</p:attrName>
                                        </p:attrNameLst>
                                      </p:cBhvr>
                                      <p:to>
                                        <p:strVal val="visible"/>
                                      </p:to>
                                    </p:set>
                                    <p:animEffect transition="in" filter="fade">
                                      <p:cBhvr>
                                        <p:cTn id="19" dur="500"/>
                                        <p:tgtEl>
                                          <p:spTgt spid="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54"/>
        <p:cNvGrpSpPr/>
        <p:nvPr/>
      </p:nvGrpSpPr>
      <p:grpSpPr>
        <a:xfrm>
          <a:off x="0" y="0"/>
          <a:ext cx="0" cy="0"/>
          <a:chOff x="0" y="0"/>
          <a:chExt cx="0" cy="0"/>
        </a:xfrm>
      </p:grpSpPr>
      <p:sp>
        <p:nvSpPr>
          <p:cNvPr id="355" name="Google Shape;355;p11"/>
          <p:cNvSpPr txBox="1"/>
          <p:nvPr/>
        </p:nvSpPr>
        <p:spPr>
          <a:xfrm>
            <a:off x="5667373" y="857250"/>
            <a:ext cx="6011597"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dirty="0">
                <a:solidFill>
                  <a:srgbClr val="FFFFFF"/>
                </a:solidFill>
                <a:latin typeface="Roboto Slab"/>
                <a:ea typeface="Roboto Slab"/>
                <a:cs typeface="Roboto Slab"/>
                <a:sym typeface="Roboto Slab"/>
              </a:rPr>
              <a:t>Course on Membrane Bioreactors</a:t>
            </a:r>
            <a:endParaRPr dirty="0"/>
          </a:p>
          <a:p>
            <a:pPr marL="0" marR="0" lvl="0" indent="0" algn="l" rtl="0">
              <a:lnSpc>
                <a:spcPct val="100000"/>
              </a:lnSpc>
              <a:spcBef>
                <a:spcPts val="0"/>
              </a:spcBef>
              <a:spcAft>
                <a:spcPts val="0"/>
              </a:spcAft>
              <a:buClr>
                <a:schemeClr val="dk1"/>
              </a:buClr>
              <a:buSzPts val="2000"/>
              <a:buFont typeface="Calibri"/>
              <a:buNone/>
            </a:pPr>
            <a:endParaRPr sz="20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2000"/>
              <a:buFont typeface="Calibri"/>
              <a:buNone/>
            </a:pPr>
            <a:endParaRPr sz="20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Acknowledgements</a:t>
            </a: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1400"/>
              <a:buFont typeface="Calibri"/>
              <a:buNone/>
            </a:pPr>
            <a:endParaRPr sz="1400" b="0" i="0" u="none" strike="noStrike" cap="none" dirty="0">
              <a:solidFill>
                <a:srgbClr val="000000"/>
              </a:solidFill>
              <a:latin typeface="Roboto Slab"/>
              <a:ea typeface="Roboto Slab"/>
              <a:cs typeface="Roboto Slab"/>
              <a:sym typeface="Roboto Slab"/>
            </a:endParaRPr>
          </a:p>
          <a:p>
            <a:pPr marL="0" marR="0" lvl="0" indent="0" algn="just" rtl="0">
              <a:spcBef>
                <a:spcPts val="0"/>
              </a:spcBef>
              <a:spcAft>
                <a:spcPts val="0"/>
              </a:spcAft>
              <a:buNone/>
            </a:pPr>
            <a:r>
              <a:rPr lang="en-US" sz="1400" b="0" i="0" u="none" strike="noStrike" cap="none" dirty="0">
                <a:solidFill>
                  <a:srgbClr val="000000"/>
                </a:solidFill>
                <a:latin typeface="Roboto Slab"/>
                <a:ea typeface="Roboto Slab"/>
                <a:cs typeface="Roboto Slab"/>
                <a:sym typeface="Roboto Slab"/>
              </a:rPr>
              <a:t>The presenters express their great appreciation to Dr. </a:t>
            </a:r>
            <a:r>
              <a:rPr lang="en-US" sz="1400" b="0" i="0" u="none" strike="noStrike" cap="none" dirty="0" err="1">
                <a:solidFill>
                  <a:srgbClr val="000000"/>
                </a:solidFill>
                <a:latin typeface="Roboto Slab"/>
                <a:ea typeface="Roboto Slab"/>
                <a:cs typeface="Roboto Slab"/>
                <a:sym typeface="Roboto Slab"/>
              </a:rPr>
              <a:t>Guihe</a:t>
            </a:r>
            <a:r>
              <a:rPr lang="en-US" sz="1400" b="0" i="0" u="none" strike="noStrike" cap="none" dirty="0">
                <a:solidFill>
                  <a:srgbClr val="000000"/>
                </a:solidFill>
                <a:latin typeface="Roboto Slab"/>
                <a:ea typeface="Roboto Slab"/>
                <a:cs typeface="Roboto Slab"/>
                <a:sym typeface="Roboto Slab"/>
              </a:rPr>
              <a:t> Tao from PUB, Singapore’s National Water Agency, Dr. </a:t>
            </a:r>
            <a:r>
              <a:rPr lang="en-US" sz="1400" b="0" i="0" u="none" strike="noStrike" cap="none" dirty="0" err="1">
                <a:solidFill>
                  <a:srgbClr val="000000"/>
                </a:solidFill>
                <a:latin typeface="Roboto Slab"/>
                <a:ea typeface="Roboto Slab"/>
                <a:cs typeface="Roboto Slab"/>
                <a:sym typeface="Roboto Slab"/>
              </a:rPr>
              <a:t>Jinsong</a:t>
            </a:r>
            <a:r>
              <a:rPr lang="en-US" sz="1400" b="0" i="0" u="none" strike="noStrike" cap="none" dirty="0">
                <a:solidFill>
                  <a:srgbClr val="000000"/>
                </a:solidFill>
                <a:latin typeface="Roboto Slab"/>
                <a:ea typeface="Roboto Slab"/>
                <a:cs typeface="Roboto Slab"/>
                <a:sym typeface="Roboto Slab"/>
              </a:rPr>
              <a:t> Zhang from CITIC Envirotech Ltd., Dr. Min Luo from SUEZ Water Technologies &amp; Solutions, and China Everbright International Ltd. for providing information about the full-scale case studies. We would also like to acknowledge Mr. Sang Yeob Kim and Mr. Mauricio Barreto, PhD students at IHE Delft Institute for Water Education, for their technical contribution to developing HL-MBR in case study. Thank </a:t>
            </a:r>
            <a:r>
              <a:rPr lang="en-US" sz="1400" b="0" i="0" u="none" strike="noStrike" cap="none" dirty="0" err="1">
                <a:solidFill>
                  <a:srgbClr val="000000"/>
                </a:solidFill>
                <a:latin typeface="Roboto Slab"/>
                <a:ea typeface="Roboto Slab"/>
                <a:cs typeface="Roboto Slab"/>
                <a:sym typeface="Roboto Slab"/>
              </a:rPr>
              <a:t>BlueInGreen</a:t>
            </a:r>
            <a:r>
              <a:rPr lang="en-US" sz="1400" b="0" i="0" u="none" strike="noStrike" cap="none" dirty="0">
                <a:solidFill>
                  <a:srgbClr val="000000"/>
                </a:solidFill>
                <a:latin typeface="Roboto Slab"/>
                <a:ea typeface="Roboto Slab"/>
                <a:cs typeface="Roboto Slab"/>
                <a:sym typeface="Roboto Slab"/>
              </a:rPr>
              <a:t> LLC, OVIVO Water-MBR Systems, and ECO Oxygen Technologies LLC for their financial support to conduct most of the research on HL-MBR presented in the case study. </a:t>
            </a:r>
            <a:endParaRPr dirty="0"/>
          </a:p>
          <a:p>
            <a:pPr marL="0" marR="0" lvl="0" indent="0" algn="just" rtl="0">
              <a:lnSpc>
                <a:spcPct val="100000"/>
              </a:lnSpc>
              <a:spcBef>
                <a:spcPts val="0"/>
              </a:spcBef>
              <a:spcAft>
                <a:spcPts val="0"/>
              </a:spcAft>
              <a:buClr>
                <a:schemeClr val="dk1"/>
              </a:buClr>
              <a:buSzPts val="1400"/>
              <a:buFont typeface="Calibri"/>
              <a:buNone/>
            </a:pPr>
            <a:endParaRPr sz="1400" b="0" i="0" u="none" strike="noStrike" cap="none" dirty="0">
              <a:solidFill>
                <a:srgbClr val="000000"/>
              </a:solidFill>
              <a:latin typeface="Roboto Slab"/>
              <a:ea typeface="Roboto Slab"/>
              <a:cs typeface="Roboto Slab"/>
              <a:sym typeface="Roboto Slab"/>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59"/>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178" name="Google Shape;178;p2"/>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pic>
        <p:nvPicPr>
          <p:cNvPr id="179" name="Google Shape;179;p2"/>
          <p:cNvPicPr preferRelativeResize="0"/>
          <p:nvPr/>
        </p:nvPicPr>
        <p:blipFill rotWithShape="1">
          <a:blip r:embed="rId3">
            <a:alphaModFix/>
          </a:blip>
          <a:srcRect l="6322" t="5220" r="4492" b="8432"/>
          <a:stretch/>
        </p:blipFill>
        <p:spPr>
          <a:xfrm>
            <a:off x="347028" y="2306652"/>
            <a:ext cx="3242985" cy="3837125"/>
          </a:xfrm>
          <a:prstGeom prst="rect">
            <a:avLst/>
          </a:prstGeom>
          <a:noFill/>
          <a:ln>
            <a:noFill/>
          </a:ln>
        </p:spPr>
      </p:pic>
      <p:sp>
        <p:nvSpPr>
          <p:cNvPr id="180" name="Google Shape;180;p2"/>
          <p:cNvSpPr/>
          <p:nvPr/>
        </p:nvSpPr>
        <p:spPr>
          <a:xfrm>
            <a:off x="3629769" y="2381038"/>
            <a:ext cx="4889438" cy="1057702"/>
          </a:xfrm>
          <a:prstGeom prst="wedgeRoundRectCallout">
            <a:avLst>
              <a:gd name="adj1" fmla="val -57449"/>
              <a:gd name="adj2" fmla="val 49132"/>
              <a:gd name="adj3" fmla="val 16667"/>
            </a:avLst>
          </a:prstGeom>
          <a:solidFill>
            <a:srgbClr val="FFF2CC"/>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None/>
            </a:pPr>
            <a:r>
              <a:rPr lang="en-US" sz="2400" b="1" i="0" u="none" strike="noStrike" cap="none">
                <a:solidFill>
                  <a:schemeClr val="dk1"/>
                </a:solidFill>
                <a:latin typeface="Arial"/>
                <a:ea typeface="Arial"/>
                <a:cs typeface="Arial"/>
                <a:sym typeface="Arial"/>
              </a:rPr>
              <a:t>Challenges remain …</a:t>
            </a:r>
            <a:endParaRPr/>
          </a:p>
          <a:p>
            <a:pPr marL="0" marR="0" lvl="0" indent="0" algn="ctr" rtl="0">
              <a:lnSpc>
                <a:spcPct val="120000"/>
              </a:lnSpc>
              <a:spcBef>
                <a:spcPts val="0"/>
              </a:spcBef>
              <a:spcAft>
                <a:spcPts val="0"/>
              </a:spcAft>
              <a:buNone/>
            </a:pPr>
            <a:r>
              <a:rPr lang="en-US" sz="2400" b="0" i="0" u="none" strike="noStrike" cap="none">
                <a:solidFill>
                  <a:schemeClr val="dk1"/>
                </a:solidFill>
                <a:latin typeface="Arial"/>
                <a:ea typeface="Arial"/>
                <a:cs typeface="Arial"/>
                <a:sym typeface="Arial"/>
              </a:rPr>
              <a:t>Future research should focus on?</a:t>
            </a:r>
            <a:endParaRPr sz="2400" b="0" i="0" u="none" strike="noStrike" cap="none">
              <a:solidFill>
                <a:schemeClr val="dk1"/>
              </a:solidFill>
              <a:latin typeface="Arial"/>
              <a:ea typeface="Arial"/>
              <a:cs typeface="Arial"/>
              <a:sym typeface="Arial"/>
            </a:endParaRPr>
          </a:p>
        </p:txBody>
      </p:sp>
      <p:sp>
        <p:nvSpPr>
          <p:cNvPr id="181" name="Google Shape;181;p2"/>
          <p:cNvSpPr/>
          <p:nvPr/>
        </p:nvSpPr>
        <p:spPr>
          <a:xfrm>
            <a:off x="3087022" y="1368846"/>
            <a:ext cx="7769049" cy="810478"/>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MBR: Promising alternative for wastewater treatment</a:t>
            </a:r>
            <a:endParaRPr/>
          </a:p>
          <a:p>
            <a:pPr marL="538163" marR="0" lvl="1" indent="-177800" algn="l" rtl="0">
              <a:lnSpc>
                <a:spcPct val="100000"/>
              </a:lnSpc>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Advantages: reduce land usage, improve effluent quality</a:t>
            </a:r>
            <a:endParaRPr sz="2000" b="0" i="0" u="none" strike="noStrike" cap="none">
              <a:solidFill>
                <a:srgbClr val="000000"/>
              </a:solidFill>
              <a:latin typeface="Arial"/>
              <a:ea typeface="Arial"/>
              <a:cs typeface="Arial"/>
              <a:sym typeface="Arial"/>
            </a:endParaRPr>
          </a:p>
        </p:txBody>
      </p:sp>
      <p:pic>
        <p:nvPicPr>
          <p:cNvPr id="182" name="Google Shape;182;p2"/>
          <p:cNvPicPr preferRelativeResize="0"/>
          <p:nvPr/>
        </p:nvPicPr>
        <p:blipFill rotWithShape="1">
          <a:blip r:embed="rId4">
            <a:alphaModFix/>
          </a:blip>
          <a:srcRect l="18589" r="18591"/>
          <a:stretch/>
        </p:blipFill>
        <p:spPr>
          <a:xfrm>
            <a:off x="3619414" y="3770106"/>
            <a:ext cx="2118209" cy="2249677"/>
          </a:xfrm>
          <a:prstGeom prst="rect">
            <a:avLst/>
          </a:prstGeom>
          <a:noFill/>
          <a:ln>
            <a:noFill/>
          </a:ln>
        </p:spPr>
      </p:pic>
      <p:pic>
        <p:nvPicPr>
          <p:cNvPr id="183" name="Google Shape;183;p2"/>
          <p:cNvPicPr preferRelativeResize="0"/>
          <p:nvPr/>
        </p:nvPicPr>
        <p:blipFill rotWithShape="1">
          <a:blip r:embed="rId5">
            <a:alphaModFix/>
          </a:blip>
          <a:srcRect r="12136"/>
          <a:stretch/>
        </p:blipFill>
        <p:spPr>
          <a:xfrm>
            <a:off x="5879540" y="3767280"/>
            <a:ext cx="2639667" cy="2249678"/>
          </a:xfrm>
          <a:prstGeom prst="rect">
            <a:avLst/>
          </a:prstGeom>
          <a:noFill/>
          <a:ln>
            <a:noFill/>
          </a:ln>
        </p:spPr>
      </p:pic>
      <p:sp>
        <p:nvSpPr>
          <p:cNvPr id="184" name="Google Shape;184;p2"/>
          <p:cNvSpPr txBox="1"/>
          <p:nvPr/>
        </p:nvSpPr>
        <p:spPr>
          <a:xfrm>
            <a:off x="3606688" y="5651776"/>
            <a:ext cx="2118209" cy="369332"/>
          </a:xfrm>
          <a:prstGeom prst="rect">
            <a:avLst/>
          </a:prstGeom>
          <a:solidFill>
            <a:srgbClr val="FFFFFF">
              <a:alpha val="69803"/>
            </a:srgb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000000"/>
                </a:solidFill>
                <a:latin typeface="Arial"/>
                <a:ea typeface="Arial"/>
                <a:cs typeface="Arial"/>
                <a:sym typeface="Arial"/>
              </a:rPr>
              <a:t>Fouling?</a:t>
            </a:r>
            <a:endParaRPr sz="1800" b="0" i="0" u="none" strike="noStrike" cap="none">
              <a:solidFill>
                <a:schemeClr val="dk1"/>
              </a:solidFill>
              <a:latin typeface="Arial"/>
              <a:ea typeface="Arial"/>
              <a:cs typeface="Arial"/>
              <a:sym typeface="Arial"/>
            </a:endParaRPr>
          </a:p>
        </p:txBody>
      </p:sp>
      <p:sp>
        <p:nvSpPr>
          <p:cNvPr id="185" name="Google Shape;185;p2"/>
          <p:cNvSpPr txBox="1"/>
          <p:nvPr/>
        </p:nvSpPr>
        <p:spPr>
          <a:xfrm>
            <a:off x="5879540" y="3767280"/>
            <a:ext cx="2639667" cy="369332"/>
          </a:xfrm>
          <a:prstGeom prst="rect">
            <a:avLst/>
          </a:prstGeom>
          <a:solidFill>
            <a:srgbClr val="FFFFFF">
              <a:alpha val="69803"/>
            </a:srgb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000000"/>
                </a:solidFill>
                <a:latin typeface="Arial"/>
                <a:ea typeface="Arial"/>
                <a:cs typeface="Arial"/>
                <a:sym typeface="Arial"/>
              </a:rPr>
              <a:t>Cost reduction? </a:t>
            </a:r>
            <a:endParaRPr sz="1800" b="0" i="0" u="none" strike="noStrike" cap="none">
              <a:solidFill>
                <a:schemeClr val="dk1"/>
              </a:solidFill>
              <a:latin typeface="Arial"/>
              <a:ea typeface="Arial"/>
              <a:cs typeface="Arial"/>
              <a:sym typeface="Arial"/>
            </a:endParaRPr>
          </a:p>
        </p:txBody>
      </p:sp>
      <p:grpSp>
        <p:nvGrpSpPr>
          <p:cNvPr id="186" name="Google Shape;186;p2"/>
          <p:cNvGrpSpPr/>
          <p:nvPr/>
        </p:nvGrpSpPr>
        <p:grpSpPr>
          <a:xfrm>
            <a:off x="8693954" y="2640945"/>
            <a:ext cx="2639667" cy="2097136"/>
            <a:chOff x="9127088" y="2640945"/>
            <a:chExt cx="2639667" cy="2097136"/>
          </a:xfrm>
        </p:grpSpPr>
        <p:pic>
          <p:nvPicPr>
            <p:cNvPr id="187" name="Google Shape;187;p2"/>
            <p:cNvPicPr preferRelativeResize="0"/>
            <p:nvPr/>
          </p:nvPicPr>
          <p:blipFill rotWithShape="1">
            <a:blip r:embed="rId6">
              <a:alphaModFix/>
            </a:blip>
            <a:srcRect/>
            <a:stretch/>
          </p:blipFill>
          <p:spPr>
            <a:xfrm>
              <a:off x="9127088" y="2645416"/>
              <a:ext cx="2639667" cy="2092665"/>
            </a:xfrm>
            <a:prstGeom prst="rect">
              <a:avLst/>
            </a:prstGeom>
            <a:noFill/>
            <a:ln>
              <a:noFill/>
            </a:ln>
          </p:spPr>
        </p:pic>
        <p:sp>
          <p:nvSpPr>
            <p:cNvPr id="188" name="Google Shape;188;p2"/>
            <p:cNvSpPr txBox="1"/>
            <p:nvPr/>
          </p:nvSpPr>
          <p:spPr>
            <a:xfrm>
              <a:off x="9127088" y="2640945"/>
              <a:ext cx="2639667" cy="646331"/>
            </a:xfrm>
            <a:prstGeom prst="rect">
              <a:avLst/>
            </a:prstGeom>
            <a:solidFill>
              <a:srgbClr val="FFFFFF">
                <a:alpha val="69803"/>
              </a:srgb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rgbClr val="000000"/>
                  </a:solidFill>
                  <a:latin typeface="Arial"/>
                  <a:ea typeface="Arial"/>
                  <a:cs typeface="Arial"/>
                  <a:sym typeface="Arial"/>
                </a:rPr>
                <a:t>Synergy between</a:t>
              </a:r>
              <a:endParaRPr sz="1800" b="0" i="0" u="none" strike="noStrike" cap="none">
                <a:solidFill>
                  <a:srgbClr val="000000"/>
                </a:solidFill>
                <a:latin typeface="Arial"/>
                <a:ea typeface="Arial"/>
                <a:cs typeface="Arial"/>
                <a:sym typeface="Arial"/>
              </a:endParaRPr>
            </a:p>
            <a:p>
              <a:pPr marL="0" marR="0" lvl="0" indent="0" algn="ctr" rtl="0">
                <a:spcBef>
                  <a:spcPts val="0"/>
                </a:spcBef>
                <a:spcAft>
                  <a:spcPts val="0"/>
                </a:spcAft>
                <a:buNone/>
              </a:pPr>
              <a:r>
                <a:rPr lang="en-US" sz="1800" b="0" i="0" u="none" strike="noStrike" cap="none">
                  <a:solidFill>
                    <a:srgbClr val="000000"/>
                  </a:solidFill>
                  <a:latin typeface="Arial"/>
                  <a:ea typeface="Arial"/>
                  <a:cs typeface="Arial"/>
                  <a:sym typeface="Arial"/>
                </a:rPr>
                <a:t>membrane-microbes?</a:t>
              </a:r>
              <a:endParaRPr sz="1800" b="0" i="0" u="none" strike="noStrike" cap="none">
                <a:solidFill>
                  <a:schemeClr val="dk1"/>
                </a:solidFill>
                <a:latin typeface="Arial"/>
                <a:ea typeface="Arial"/>
                <a:cs typeface="Arial"/>
                <a:sym typeface="Arial"/>
              </a:endParaRPr>
            </a:p>
          </p:txBody>
        </p:sp>
      </p:grpSp>
      <p:grpSp>
        <p:nvGrpSpPr>
          <p:cNvPr id="189" name="Google Shape;189;p2"/>
          <p:cNvGrpSpPr/>
          <p:nvPr/>
        </p:nvGrpSpPr>
        <p:grpSpPr>
          <a:xfrm>
            <a:off x="8972536" y="417967"/>
            <a:ext cx="3121806" cy="447110"/>
            <a:chOff x="8844309" y="358006"/>
            <a:chExt cx="3121806" cy="447110"/>
          </a:xfrm>
        </p:grpSpPr>
        <p:grpSp>
          <p:nvGrpSpPr>
            <p:cNvPr id="190" name="Google Shape;190;p2"/>
            <p:cNvGrpSpPr/>
            <p:nvPr/>
          </p:nvGrpSpPr>
          <p:grpSpPr>
            <a:xfrm>
              <a:off x="9715178" y="358006"/>
              <a:ext cx="2250937" cy="447110"/>
              <a:chOff x="9729466" y="157976"/>
              <a:chExt cx="2250937" cy="447110"/>
            </a:xfrm>
          </p:grpSpPr>
          <p:sp>
            <p:nvSpPr>
              <p:cNvPr id="191" name="Google Shape;191;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192" name="Google Shape;192;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193" name="Google Shape;193;p2"/>
            <p:cNvPicPr preferRelativeResize="0"/>
            <p:nvPr/>
          </p:nvPicPr>
          <p:blipFill rotWithShape="1">
            <a:blip r:embed="rId7">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
                                        </p:tgtEl>
                                        <p:attrNameLst>
                                          <p:attrName>style.visibility</p:attrName>
                                        </p:attrNameLst>
                                      </p:cBhvr>
                                      <p:to>
                                        <p:strVal val="visible"/>
                                      </p:to>
                                    </p:set>
                                    <p:animEffect transition="in" filter="fade">
                                      <p:cBhvr>
                                        <p:cTn id="7" dur="500"/>
                                        <p:tgtEl>
                                          <p:spTgt spid="184"/>
                                        </p:tgtEl>
                                      </p:cBhvr>
                                    </p:animEffect>
                                  </p:childTnLst>
                                </p:cTn>
                              </p:par>
                              <p:par>
                                <p:cTn id="8" presetID="10" presetClass="entr" presetSubtype="0" fill="hold" nodeType="withEffect">
                                  <p:stCondLst>
                                    <p:cond delay="0"/>
                                  </p:stCondLst>
                                  <p:childTnLst>
                                    <p:set>
                                      <p:cBhvr>
                                        <p:cTn id="9" dur="1" fill="hold">
                                          <p:stCondLst>
                                            <p:cond delay="0"/>
                                          </p:stCondLst>
                                        </p:cTn>
                                        <p:tgtEl>
                                          <p:spTgt spid="182"/>
                                        </p:tgtEl>
                                        <p:attrNameLst>
                                          <p:attrName>style.visibility</p:attrName>
                                        </p:attrNameLst>
                                      </p:cBhvr>
                                      <p:to>
                                        <p:strVal val="visible"/>
                                      </p:to>
                                    </p:set>
                                    <p:animEffect transition="in" filter="fade">
                                      <p:cBhvr>
                                        <p:cTn id="10" dur="500"/>
                                        <p:tgtEl>
                                          <p:spTgt spid="18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fade">
                                      <p:cBhvr>
                                        <p:cTn id="15" dur="500"/>
                                        <p:tgtEl>
                                          <p:spTgt spid="185"/>
                                        </p:tgtEl>
                                      </p:cBhvr>
                                    </p:animEffect>
                                  </p:childTnLst>
                                </p:cTn>
                              </p:par>
                              <p:par>
                                <p:cTn id="16" presetID="10" presetClass="entr" presetSubtype="0" fill="hold" nodeType="withEffect">
                                  <p:stCondLst>
                                    <p:cond delay="0"/>
                                  </p:stCondLst>
                                  <p:childTnLst>
                                    <p:set>
                                      <p:cBhvr>
                                        <p:cTn id="17" dur="1" fill="hold">
                                          <p:stCondLst>
                                            <p:cond delay="0"/>
                                          </p:stCondLst>
                                        </p:cTn>
                                        <p:tgtEl>
                                          <p:spTgt spid="183"/>
                                        </p:tgtEl>
                                        <p:attrNameLst>
                                          <p:attrName>style.visibility</p:attrName>
                                        </p:attrNameLst>
                                      </p:cBhvr>
                                      <p:to>
                                        <p:strVal val="visible"/>
                                      </p:to>
                                    </p:set>
                                    <p:animEffect transition="in" filter="fade">
                                      <p:cBhvr>
                                        <p:cTn id="18" dur="500"/>
                                        <p:tgtEl>
                                          <p:spTgt spid="18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00" name="Google Shape;200;p3"/>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pic>
        <p:nvPicPr>
          <p:cNvPr id="201" name="Google Shape;201;p3"/>
          <p:cNvPicPr preferRelativeResize="0"/>
          <p:nvPr/>
        </p:nvPicPr>
        <p:blipFill rotWithShape="1">
          <a:blip r:embed="rId3">
            <a:alphaModFix/>
          </a:blip>
          <a:srcRect l="18589" r="18591"/>
          <a:stretch/>
        </p:blipFill>
        <p:spPr>
          <a:xfrm>
            <a:off x="937374" y="2037604"/>
            <a:ext cx="3151253" cy="3346838"/>
          </a:xfrm>
          <a:prstGeom prst="rect">
            <a:avLst/>
          </a:prstGeom>
          <a:noFill/>
          <a:ln>
            <a:noFill/>
          </a:ln>
        </p:spPr>
      </p:pic>
      <p:sp>
        <p:nvSpPr>
          <p:cNvPr id="202" name="Google Shape;202;p3"/>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Controlling membrane fouling</a:t>
            </a:r>
            <a:endParaRPr/>
          </a:p>
        </p:txBody>
      </p:sp>
      <p:sp>
        <p:nvSpPr>
          <p:cNvPr id="203" name="Google Shape;203;p3"/>
          <p:cNvSpPr/>
          <p:nvPr/>
        </p:nvSpPr>
        <p:spPr>
          <a:xfrm>
            <a:off x="3959440" y="4697913"/>
            <a:ext cx="5867793" cy="1677382"/>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200"/>
              <a:buFont typeface="Arial"/>
              <a:buChar char="•"/>
            </a:pPr>
            <a:r>
              <a:rPr lang="en-US" sz="2200" b="1" i="0" u="none" strike="noStrike" cap="none">
                <a:solidFill>
                  <a:srgbClr val="C55A11"/>
                </a:solidFill>
                <a:latin typeface="Arial"/>
                <a:ea typeface="Arial"/>
                <a:cs typeface="Arial"/>
                <a:sym typeface="Arial"/>
              </a:rPr>
              <a:t>Urgent bottleneck</a:t>
            </a:r>
            <a:r>
              <a:rPr lang="en-US" sz="2200" b="1" i="0" u="none" strike="noStrike" cap="none">
                <a:solidFill>
                  <a:srgbClr val="000000"/>
                </a:solidFill>
                <a:latin typeface="Arial"/>
                <a:ea typeface="Arial"/>
                <a:cs typeface="Arial"/>
                <a:sym typeface="Arial"/>
              </a:rPr>
              <a:t>: membrane fouling</a:t>
            </a:r>
            <a:endParaRPr/>
          </a:p>
          <a:p>
            <a:pPr marL="703263" marR="0" lvl="1" indent="-342900" algn="l" rtl="0">
              <a:lnSpc>
                <a:spcPct val="100000"/>
              </a:lnSpc>
              <a:spcBef>
                <a:spcPts val="60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Require manual maintenance</a:t>
            </a:r>
            <a:endParaRPr/>
          </a:p>
          <a:p>
            <a:pPr marL="360363" marR="0" lvl="1" indent="0" algn="l" rtl="0">
              <a:lnSpc>
                <a:spcPct val="100000"/>
              </a:lnSpc>
              <a:spcBef>
                <a:spcPts val="600"/>
              </a:spcBef>
              <a:spcAft>
                <a:spcPts val="0"/>
              </a:spcAft>
              <a:buClr>
                <a:srgbClr val="C55A11"/>
              </a:buClr>
              <a:buSzPts val="2200"/>
              <a:buFont typeface="Arial"/>
              <a:buNone/>
            </a:pPr>
            <a:r>
              <a:rPr lang="en-US" sz="2200" b="0" i="0" u="none" strike="noStrike" cap="none">
                <a:solidFill>
                  <a:srgbClr val="C55A11"/>
                </a:solidFill>
                <a:latin typeface="Arial"/>
                <a:ea typeface="Arial"/>
                <a:cs typeface="Arial"/>
                <a:sym typeface="Arial"/>
              </a:rPr>
              <a:t>     e.g. intensive membrane cleaning</a:t>
            </a:r>
            <a:endParaRPr/>
          </a:p>
          <a:p>
            <a:pPr marL="703263" marR="0" lvl="1" indent="-342900" algn="l" rtl="0">
              <a:lnSpc>
                <a:spcPct val="100000"/>
              </a:lnSpc>
              <a:spcBef>
                <a:spcPts val="60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Result in additional burdens</a:t>
            </a:r>
            <a:endParaRPr/>
          </a:p>
        </p:txBody>
      </p:sp>
      <p:pic>
        <p:nvPicPr>
          <p:cNvPr id="204" name="Google Shape;204;p3"/>
          <p:cNvPicPr preferRelativeResize="0"/>
          <p:nvPr/>
        </p:nvPicPr>
        <p:blipFill rotWithShape="1">
          <a:blip r:embed="rId4">
            <a:alphaModFix amt="85000"/>
          </a:blip>
          <a:srcRect/>
          <a:stretch/>
        </p:blipFill>
        <p:spPr>
          <a:xfrm rot="-4160745">
            <a:off x="413121" y="1847209"/>
            <a:ext cx="2896168" cy="4353421"/>
          </a:xfrm>
          <a:prstGeom prst="rect">
            <a:avLst/>
          </a:prstGeom>
          <a:noFill/>
          <a:ln>
            <a:noFill/>
          </a:ln>
        </p:spPr>
      </p:pic>
      <p:grpSp>
        <p:nvGrpSpPr>
          <p:cNvPr id="205" name="Google Shape;205;p3"/>
          <p:cNvGrpSpPr/>
          <p:nvPr/>
        </p:nvGrpSpPr>
        <p:grpSpPr>
          <a:xfrm>
            <a:off x="8972536" y="417967"/>
            <a:ext cx="3121806" cy="447110"/>
            <a:chOff x="8844309" y="358006"/>
            <a:chExt cx="3121806" cy="447110"/>
          </a:xfrm>
        </p:grpSpPr>
        <p:grpSp>
          <p:nvGrpSpPr>
            <p:cNvPr id="206" name="Google Shape;206;p3"/>
            <p:cNvGrpSpPr/>
            <p:nvPr/>
          </p:nvGrpSpPr>
          <p:grpSpPr>
            <a:xfrm>
              <a:off x="9715178" y="358006"/>
              <a:ext cx="2250937" cy="447110"/>
              <a:chOff x="9729466" y="157976"/>
              <a:chExt cx="2250937" cy="447110"/>
            </a:xfrm>
          </p:grpSpPr>
          <p:sp>
            <p:nvSpPr>
              <p:cNvPr id="207" name="Google Shape;207;p3"/>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208" name="Google Shape;208;p3"/>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09" name="Google Shape;209;p3"/>
            <p:cNvPicPr preferRelativeResize="0"/>
            <p:nvPr/>
          </p:nvPicPr>
          <p:blipFill rotWithShape="1">
            <a:blip r:embed="rId5">
              <a:alphaModFix/>
            </a:blip>
            <a:srcRect/>
            <a:stretch/>
          </p:blipFill>
          <p:spPr>
            <a:xfrm>
              <a:off x="8844309" y="449065"/>
              <a:ext cx="791432" cy="298766"/>
            </a:xfrm>
            <a:prstGeom prst="rect">
              <a:avLst/>
            </a:prstGeom>
            <a:noFill/>
            <a:ln>
              <a:noFill/>
            </a:ln>
          </p:spPr>
        </p:pic>
      </p:grpSp>
      <p:pic>
        <p:nvPicPr>
          <p:cNvPr id="210" name="Google Shape;210;p3"/>
          <p:cNvPicPr preferRelativeResize="0"/>
          <p:nvPr/>
        </p:nvPicPr>
        <p:blipFill rotWithShape="1">
          <a:blip r:embed="rId6">
            <a:alphaModFix/>
          </a:blip>
          <a:srcRect l="7529" r="4700"/>
          <a:stretch/>
        </p:blipFill>
        <p:spPr>
          <a:xfrm>
            <a:off x="5914146" y="1462941"/>
            <a:ext cx="2456917" cy="2765698"/>
          </a:xfrm>
          <a:prstGeom prst="rect">
            <a:avLst/>
          </a:prstGeom>
          <a:noFill/>
          <a:ln>
            <a:noFill/>
          </a:ln>
        </p:spPr>
      </p:pic>
      <p:pic>
        <p:nvPicPr>
          <p:cNvPr id="211" name="Google Shape;211;p3"/>
          <p:cNvPicPr preferRelativeResize="0"/>
          <p:nvPr/>
        </p:nvPicPr>
        <p:blipFill rotWithShape="1">
          <a:blip r:embed="rId7">
            <a:alphaModFix/>
          </a:blip>
          <a:srcRect/>
          <a:stretch/>
        </p:blipFill>
        <p:spPr>
          <a:xfrm>
            <a:off x="4145098" y="2653674"/>
            <a:ext cx="2132955" cy="1275507"/>
          </a:xfrm>
          <a:prstGeom prst="rect">
            <a:avLst/>
          </a:prstGeom>
          <a:noFill/>
          <a:ln>
            <a:noFill/>
          </a:ln>
        </p:spPr>
      </p:pic>
      <p:sp>
        <p:nvSpPr>
          <p:cNvPr id="212" name="Google Shape;212;p3"/>
          <p:cNvSpPr/>
          <p:nvPr/>
        </p:nvSpPr>
        <p:spPr>
          <a:xfrm>
            <a:off x="5621170" y="4269665"/>
            <a:ext cx="2603670" cy="400110"/>
          </a:xfrm>
          <a:prstGeom prst="rect">
            <a:avLst/>
          </a:prstGeom>
          <a:noFill/>
          <a:ln>
            <a:noFill/>
          </a:ln>
        </p:spPr>
        <p:txBody>
          <a:bodyPr spcFirstLastPara="1" wrap="square" lIns="91425" tIns="45700" rIns="91425" bIns="45700" anchor="t" anchorCtr="0">
            <a:spAutoFit/>
          </a:bodyPr>
          <a:lstStyle/>
          <a:p>
            <a:pPr marL="360363" marR="0" lvl="1"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Clean MBR fiber</a:t>
            </a:r>
            <a:endParaRPr sz="2000" b="0" i="0" u="none" strike="noStrike" cap="none">
              <a:solidFill>
                <a:srgbClr val="C55A11"/>
              </a:solidFill>
              <a:latin typeface="Arial"/>
              <a:ea typeface="Arial"/>
              <a:cs typeface="Arial"/>
              <a:sym typeface="Arial"/>
            </a:endParaRPr>
          </a:p>
        </p:txBody>
      </p:sp>
      <p:sp>
        <p:nvSpPr>
          <p:cNvPr id="213" name="Google Shape;213;p3"/>
          <p:cNvSpPr/>
          <p:nvPr/>
        </p:nvSpPr>
        <p:spPr>
          <a:xfrm>
            <a:off x="1057465" y="5478658"/>
            <a:ext cx="2603670" cy="707886"/>
          </a:xfrm>
          <a:prstGeom prst="rect">
            <a:avLst/>
          </a:prstGeom>
          <a:noFill/>
          <a:ln>
            <a:noFill/>
          </a:ln>
        </p:spPr>
        <p:txBody>
          <a:bodyPr spcFirstLastPara="1" wrap="square" lIns="91425" tIns="45700" rIns="91425" bIns="45700" anchor="t" anchorCtr="0">
            <a:spAutoFit/>
          </a:bodyPr>
          <a:lstStyle/>
          <a:p>
            <a:pPr marL="360363" marR="0" lvl="1"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Severely fouled</a:t>
            </a:r>
            <a:endParaRPr/>
          </a:p>
          <a:p>
            <a:pPr marL="360363" marR="0" lvl="1" indent="0" algn="ctr"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Arial"/>
                <a:ea typeface="Arial"/>
                <a:cs typeface="Arial"/>
                <a:sym typeface="Arial"/>
              </a:rPr>
              <a:t>MBR fiber</a:t>
            </a:r>
            <a:endParaRPr sz="2000" b="0" i="0" u="none" strike="noStrike" cap="none">
              <a:solidFill>
                <a:srgbClr val="C55A11"/>
              </a:solidFill>
              <a:latin typeface="Arial"/>
              <a:ea typeface="Arial"/>
              <a:cs typeface="Arial"/>
              <a:sym typeface="Arial"/>
            </a:endParaRPr>
          </a:p>
        </p:txBody>
      </p:sp>
      <p:sp>
        <p:nvSpPr>
          <p:cNvPr id="214" name="Google Shape;214;p3"/>
          <p:cNvSpPr/>
          <p:nvPr/>
        </p:nvSpPr>
        <p:spPr>
          <a:xfrm>
            <a:off x="8298045" y="1764886"/>
            <a:ext cx="3768914" cy="2574423"/>
          </a:xfrm>
          <a:prstGeom prst="rect">
            <a:avLst/>
          </a:prstGeom>
          <a:gradFill>
            <a:gsLst>
              <a:gs pos="0">
                <a:schemeClr val="lt1"/>
              </a:gs>
              <a:gs pos="50000">
                <a:srgbClr val="FBE4D4"/>
              </a:gs>
              <a:gs pos="100000">
                <a:srgbClr val="FDE3D1"/>
              </a:gs>
            </a:gsLst>
            <a:lin ang="10800000" scaled="0"/>
          </a:gradFill>
          <a:ln>
            <a:noFill/>
          </a:ln>
        </p:spPr>
        <p:txBody>
          <a:bodyPr spcFirstLastPara="1" wrap="square" lIns="91425" tIns="45700" rIns="91425" bIns="45700" anchor="t" anchorCtr="0">
            <a:spAutoFit/>
          </a:bodyPr>
          <a:lstStyle/>
          <a:p>
            <a:pPr marL="360363" marR="0" lvl="1" indent="0" algn="ctr" rtl="0">
              <a:lnSpc>
                <a:spcPct val="150000"/>
              </a:lnSpc>
              <a:spcBef>
                <a:spcPts val="0"/>
              </a:spcBef>
              <a:spcAft>
                <a:spcPts val="0"/>
              </a:spcAft>
              <a:buClr>
                <a:srgbClr val="C55A11"/>
              </a:buClr>
              <a:buSzPts val="2200"/>
              <a:buFont typeface="Arial"/>
              <a:buNone/>
            </a:pPr>
            <a:r>
              <a:rPr lang="en-US" sz="2200" b="1" i="0" u="none" strike="noStrike" cap="none">
                <a:solidFill>
                  <a:srgbClr val="C55A11"/>
                </a:solidFill>
                <a:latin typeface="Arial"/>
                <a:ea typeface="Arial"/>
                <a:cs typeface="Arial"/>
                <a:sym typeface="Arial"/>
              </a:rPr>
              <a:t>It’s necessary to…</a:t>
            </a:r>
            <a:endParaRPr/>
          </a:p>
          <a:p>
            <a:pPr marL="646113" marR="0" lvl="1" indent="-285750" algn="l" rtl="0">
              <a:lnSpc>
                <a:spcPct val="110000"/>
              </a:lnSpc>
              <a:spcBef>
                <a:spcPts val="800"/>
              </a:spcBef>
              <a:spcAft>
                <a:spcPts val="0"/>
              </a:spcAft>
              <a:buClr>
                <a:srgbClr val="C55A11"/>
              </a:buClr>
              <a:buSzPts val="2400"/>
              <a:buFont typeface="Noto Sans Symbols"/>
              <a:buChar char="✔"/>
            </a:pPr>
            <a:r>
              <a:rPr lang="en-US" sz="2000" b="0" i="0" u="none" strike="noStrike" cap="none">
                <a:solidFill>
                  <a:srgbClr val="000000"/>
                </a:solidFill>
                <a:latin typeface="Arial"/>
                <a:ea typeface="Arial"/>
                <a:cs typeface="Arial"/>
                <a:sym typeface="Arial"/>
              </a:rPr>
              <a:t>Monitor operation data of large-scale MBR plants</a:t>
            </a:r>
            <a:endParaRPr/>
          </a:p>
          <a:p>
            <a:pPr marL="646113" marR="0" lvl="1" indent="-285750" algn="l" rtl="0">
              <a:lnSpc>
                <a:spcPct val="110000"/>
              </a:lnSpc>
              <a:spcBef>
                <a:spcPts val="800"/>
              </a:spcBef>
              <a:spcAft>
                <a:spcPts val="0"/>
              </a:spcAft>
              <a:buClr>
                <a:srgbClr val="C55A11"/>
              </a:buClr>
              <a:buSzPts val="2400"/>
              <a:buFont typeface="Noto Sans Symbols"/>
              <a:buChar char="✔"/>
            </a:pPr>
            <a:r>
              <a:rPr lang="en-US" sz="2000" b="0" i="0" u="sng" strike="noStrike" cap="none">
                <a:solidFill>
                  <a:srgbClr val="000000"/>
                </a:solidFill>
                <a:latin typeface="Arial"/>
                <a:ea typeface="Arial"/>
                <a:cs typeface="Arial"/>
                <a:sym typeface="Arial"/>
              </a:rPr>
              <a:t>Understand fouling development patterns</a:t>
            </a:r>
            <a:endParaRPr/>
          </a:p>
          <a:p>
            <a:pPr marL="360363" marR="0" lvl="1" indent="0" algn="l" rtl="0">
              <a:lnSpc>
                <a:spcPct val="110000"/>
              </a:lnSpc>
              <a:spcBef>
                <a:spcPts val="800"/>
              </a:spcBef>
              <a:spcAft>
                <a:spcPts val="0"/>
              </a:spcAft>
              <a:buClr>
                <a:srgbClr val="C55A11"/>
              </a:buClr>
              <a:buSzPts val="2400"/>
              <a:buFont typeface="Arial"/>
              <a:buNone/>
            </a:pPr>
            <a:r>
              <a:rPr lang="en-US" sz="2000" b="0" i="0" u="none" strike="noStrike" cap="none">
                <a:solidFill>
                  <a:srgbClr val="000000"/>
                </a:solidFill>
                <a:latin typeface="Arial"/>
                <a:ea typeface="Arial"/>
                <a:cs typeface="Arial"/>
                <a:sym typeface="Arial"/>
              </a:rPr>
              <a:t>e.g. seasonal variations</a:t>
            </a:r>
            <a:endParaRPr/>
          </a:p>
        </p:txBody>
      </p:sp>
      <p:pic>
        <p:nvPicPr>
          <p:cNvPr id="215" name="Google Shape;215;p3"/>
          <p:cNvPicPr preferRelativeResize="0"/>
          <p:nvPr/>
        </p:nvPicPr>
        <p:blipFill rotWithShape="1">
          <a:blip r:embed="rId8">
            <a:alphaModFix/>
          </a:blip>
          <a:srcRect l="19215" t="14082" r="16158" b="11964"/>
          <a:stretch/>
        </p:blipFill>
        <p:spPr>
          <a:xfrm rot="-840186">
            <a:off x="7623555" y="1014067"/>
            <a:ext cx="1348981" cy="15467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fade">
                                      <p:cBhvr>
                                        <p:cTn id="7" dur="500"/>
                                        <p:tgtEl>
                                          <p:spTgt spid="2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
                                        </p:tgtEl>
                                        <p:attrNameLst>
                                          <p:attrName>style.visibility</p:attrName>
                                        </p:attrNameLst>
                                      </p:cBhvr>
                                      <p:to>
                                        <p:strVal val="visible"/>
                                      </p:to>
                                    </p:set>
                                    <p:animEffect transition="in" filter="fade">
                                      <p:cBhvr>
                                        <p:cTn id="12" dur="500"/>
                                        <p:tgtEl>
                                          <p:spTgt spid="215"/>
                                        </p:tgtEl>
                                      </p:cBhvr>
                                    </p:animEffect>
                                  </p:childTnLst>
                                </p:cTn>
                              </p:par>
                              <p:par>
                                <p:cTn id="13" presetID="10" presetClass="entr" presetSubtype="0" fill="hold" nodeType="withEffect">
                                  <p:stCondLst>
                                    <p:cond delay="0"/>
                                  </p:stCondLst>
                                  <p:childTnLst>
                                    <p:set>
                                      <p:cBhvr>
                                        <p:cTn id="14" dur="1" fill="hold">
                                          <p:stCondLst>
                                            <p:cond delay="0"/>
                                          </p:stCondLst>
                                        </p:cTn>
                                        <p:tgtEl>
                                          <p:spTgt spid="214">
                                            <p:txEl>
                                              <p:pRg st="0" end="0"/>
                                            </p:txEl>
                                          </p:spTgt>
                                        </p:tgtEl>
                                        <p:attrNameLst>
                                          <p:attrName>style.visibility</p:attrName>
                                        </p:attrNameLst>
                                      </p:cBhvr>
                                      <p:to>
                                        <p:strVal val="visible"/>
                                      </p:to>
                                    </p:set>
                                    <p:animEffect transition="in" filter="fade">
                                      <p:cBhvr>
                                        <p:cTn id="15" dur="500"/>
                                        <p:tgtEl>
                                          <p:spTgt spid="214">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4">
                                            <p:txEl>
                                              <p:pRg st="1" end="1"/>
                                            </p:txEl>
                                          </p:spTgt>
                                        </p:tgtEl>
                                        <p:attrNameLst>
                                          <p:attrName>style.visibility</p:attrName>
                                        </p:attrNameLst>
                                      </p:cBhvr>
                                      <p:to>
                                        <p:strVal val="visible"/>
                                      </p:to>
                                    </p:set>
                                    <p:animEffect transition="in" filter="fade">
                                      <p:cBhvr>
                                        <p:cTn id="18" dur="500"/>
                                        <p:tgtEl>
                                          <p:spTgt spid="214">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4">
                                            <p:txEl>
                                              <p:pRg st="2" end="2"/>
                                            </p:txEl>
                                          </p:spTgt>
                                        </p:tgtEl>
                                        <p:attrNameLst>
                                          <p:attrName>style.visibility</p:attrName>
                                        </p:attrNameLst>
                                      </p:cBhvr>
                                      <p:to>
                                        <p:strVal val="visible"/>
                                      </p:to>
                                    </p:set>
                                    <p:animEffect transition="in" filter="fade">
                                      <p:cBhvr>
                                        <p:cTn id="21" dur="500"/>
                                        <p:tgtEl>
                                          <p:spTgt spid="214">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4">
                                            <p:txEl>
                                              <p:pRg st="3" end="3"/>
                                            </p:txEl>
                                          </p:spTgt>
                                        </p:tgtEl>
                                        <p:attrNameLst>
                                          <p:attrName>style.visibility</p:attrName>
                                        </p:attrNameLst>
                                      </p:cBhvr>
                                      <p:to>
                                        <p:strVal val="visible"/>
                                      </p:to>
                                    </p:set>
                                    <p:animEffect transition="in" filter="fade">
                                      <p:cBhvr>
                                        <p:cTn id="24" dur="500"/>
                                        <p:tgtEl>
                                          <p:spTgt spid="214">
                                            <p:txEl>
                                              <p:pRg st="3" end="3"/>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fade">
                                      <p:cBhvr>
                                        <p:cTn id="27"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4"/>
          <p:cNvPicPr preferRelativeResize="0"/>
          <p:nvPr/>
        </p:nvPicPr>
        <p:blipFill rotWithShape="1">
          <a:blip r:embed="rId3">
            <a:alphaModFix/>
          </a:blip>
          <a:srcRect l="53236" t="9200" b="14174"/>
          <a:stretch/>
        </p:blipFill>
        <p:spPr>
          <a:xfrm>
            <a:off x="5818772" y="3323829"/>
            <a:ext cx="3570508" cy="3050193"/>
          </a:xfrm>
          <a:prstGeom prst="rect">
            <a:avLst/>
          </a:prstGeom>
          <a:noFill/>
          <a:ln>
            <a:noFill/>
          </a:ln>
        </p:spPr>
      </p:pic>
      <p:pic>
        <p:nvPicPr>
          <p:cNvPr id="222" name="Google Shape;222;p4"/>
          <p:cNvPicPr preferRelativeResize="0"/>
          <p:nvPr/>
        </p:nvPicPr>
        <p:blipFill rotWithShape="1">
          <a:blip r:embed="rId4">
            <a:alphaModFix/>
          </a:blip>
          <a:srcRect/>
          <a:stretch/>
        </p:blipFill>
        <p:spPr>
          <a:xfrm>
            <a:off x="111773" y="4311914"/>
            <a:ext cx="2956304" cy="2218614"/>
          </a:xfrm>
          <a:prstGeom prst="rect">
            <a:avLst/>
          </a:prstGeom>
          <a:noFill/>
          <a:ln>
            <a:noFill/>
          </a:ln>
        </p:spPr>
      </p:pic>
      <p:sp>
        <p:nvSpPr>
          <p:cNvPr id="223" name="Google Shape;223;p4"/>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Image source: Niu et al. Artificial intelligence-incorporated membrane fouling prediction for membrane-based processes in the past 20 years: A critical review. Water Research, 2022 (216): 118299. </a:t>
            </a:r>
            <a:endParaRPr/>
          </a:p>
        </p:txBody>
      </p:sp>
      <p:sp>
        <p:nvSpPr>
          <p:cNvPr id="224" name="Google Shape;224;p4"/>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225" name="Google Shape;225;p4"/>
          <p:cNvSpPr/>
          <p:nvPr/>
        </p:nvSpPr>
        <p:spPr>
          <a:xfrm>
            <a:off x="2407453" y="1921049"/>
            <a:ext cx="6834078" cy="1661993"/>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a:ea typeface="Arial"/>
                <a:cs typeface="Arial"/>
                <a:sym typeface="Arial"/>
              </a:rPr>
              <a:t>Computer-aided diagnosis and control</a:t>
            </a:r>
            <a:endParaRPr/>
          </a:p>
          <a:p>
            <a:pPr marL="995363" marR="0" lvl="2" indent="-177800" algn="l" rtl="0">
              <a:spcBef>
                <a:spcPts val="8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Collect data, understand patterns</a:t>
            </a:r>
            <a:endParaRPr/>
          </a:p>
          <a:p>
            <a:pPr marL="995363" marR="0" lvl="2" indent="-177800" algn="l" rtl="0">
              <a:spcBef>
                <a:spcPts val="80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Diagnosis</a:t>
            </a:r>
            <a:r>
              <a:rPr lang="en-US" sz="2000" b="0" i="0" u="none" strike="noStrike" cap="none">
                <a:solidFill>
                  <a:srgbClr val="000000"/>
                </a:solidFill>
                <a:latin typeface="Arial"/>
                <a:ea typeface="Arial"/>
                <a:cs typeface="Arial"/>
                <a:sym typeface="Arial"/>
              </a:rPr>
              <a:t>, with the help of artificial intelligence</a:t>
            </a:r>
            <a:endParaRPr/>
          </a:p>
          <a:p>
            <a:pPr marL="995363" marR="0" lvl="2" indent="-177800" algn="l" rtl="0">
              <a:spcBef>
                <a:spcPts val="80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Design</a:t>
            </a:r>
            <a:r>
              <a:rPr lang="en-US" sz="2000" b="0" i="0" u="none" strike="noStrike" cap="none">
                <a:solidFill>
                  <a:srgbClr val="000000"/>
                </a:solidFill>
                <a:latin typeface="Arial"/>
                <a:ea typeface="Arial"/>
                <a:cs typeface="Arial"/>
                <a:sym typeface="Arial"/>
              </a:rPr>
              <a:t> novel controlling scheme</a:t>
            </a:r>
            <a:endParaRPr sz="2000" b="0" i="0" u="none" strike="noStrike" cap="none">
              <a:solidFill>
                <a:srgbClr val="000000"/>
              </a:solidFill>
              <a:latin typeface="Arial"/>
              <a:ea typeface="Arial"/>
              <a:cs typeface="Arial"/>
              <a:sym typeface="Arial"/>
            </a:endParaRPr>
          </a:p>
        </p:txBody>
      </p:sp>
      <p:pic>
        <p:nvPicPr>
          <p:cNvPr id="226" name="Google Shape;226;p4"/>
          <p:cNvPicPr preferRelativeResize="0"/>
          <p:nvPr/>
        </p:nvPicPr>
        <p:blipFill rotWithShape="1">
          <a:blip r:embed="rId5">
            <a:alphaModFix/>
          </a:blip>
          <a:srcRect l="18589" r="18591"/>
          <a:stretch/>
        </p:blipFill>
        <p:spPr>
          <a:xfrm>
            <a:off x="665903" y="2009028"/>
            <a:ext cx="1825704" cy="1939017"/>
          </a:xfrm>
          <a:prstGeom prst="rect">
            <a:avLst/>
          </a:prstGeom>
          <a:noFill/>
          <a:ln>
            <a:noFill/>
          </a:ln>
        </p:spPr>
      </p:pic>
      <p:sp>
        <p:nvSpPr>
          <p:cNvPr id="227" name="Google Shape;227;p4"/>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Controlling membrane fouling</a:t>
            </a:r>
            <a:endParaRPr sz="2400" b="1" i="0" u="none" strike="noStrike" cap="none">
              <a:solidFill>
                <a:srgbClr val="C55A11"/>
              </a:solidFill>
              <a:latin typeface="Arial"/>
              <a:ea typeface="Arial"/>
              <a:cs typeface="Arial"/>
              <a:sym typeface="Arial"/>
            </a:endParaRPr>
          </a:p>
        </p:txBody>
      </p:sp>
      <p:grpSp>
        <p:nvGrpSpPr>
          <p:cNvPr id="228" name="Google Shape;228;p4"/>
          <p:cNvGrpSpPr/>
          <p:nvPr/>
        </p:nvGrpSpPr>
        <p:grpSpPr>
          <a:xfrm>
            <a:off x="8972536" y="417967"/>
            <a:ext cx="3121806" cy="447110"/>
            <a:chOff x="8844309" y="358006"/>
            <a:chExt cx="3121806" cy="447110"/>
          </a:xfrm>
        </p:grpSpPr>
        <p:grpSp>
          <p:nvGrpSpPr>
            <p:cNvPr id="229" name="Google Shape;229;p4"/>
            <p:cNvGrpSpPr/>
            <p:nvPr/>
          </p:nvGrpSpPr>
          <p:grpSpPr>
            <a:xfrm>
              <a:off x="9715178" y="358006"/>
              <a:ext cx="2250937" cy="447110"/>
              <a:chOff x="9729466" y="157976"/>
              <a:chExt cx="2250937" cy="447110"/>
            </a:xfrm>
          </p:grpSpPr>
          <p:sp>
            <p:nvSpPr>
              <p:cNvPr id="230" name="Google Shape;230;p4"/>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231" name="Google Shape;231;p4"/>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32" name="Google Shape;232;p4"/>
            <p:cNvPicPr preferRelativeResize="0"/>
            <p:nvPr/>
          </p:nvPicPr>
          <p:blipFill rotWithShape="1">
            <a:blip r:embed="rId6">
              <a:alphaModFix/>
            </a:blip>
            <a:srcRect/>
            <a:stretch/>
          </p:blipFill>
          <p:spPr>
            <a:xfrm>
              <a:off x="8844309" y="449065"/>
              <a:ext cx="791432" cy="298766"/>
            </a:xfrm>
            <a:prstGeom prst="rect">
              <a:avLst/>
            </a:prstGeom>
            <a:noFill/>
            <a:ln>
              <a:noFill/>
            </a:ln>
          </p:spPr>
        </p:pic>
      </p:grpSp>
      <p:sp>
        <p:nvSpPr>
          <p:cNvPr id="233" name="Google Shape;233;p4"/>
          <p:cNvSpPr/>
          <p:nvPr/>
        </p:nvSpPr>
        <p:spPr>
          <a:xfrm>
            <a:off x="1344936" y="4047778"/>
            <a:ext cx="489977" cy="489977"/>
          </a:xfrm>
          <a:prstGeom prst="mathPlus">
            <a:avLst>
              <a:gd name="adj1" fmla="val 23520"/>
            </a:avLst>
          </a:prstGeom>
          <a:solidFill>
            <a:srgbClr val="C55A1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34" name="Google Shape;234;p4"/>
          <p:cNvSpPr/>
          <p:nvPr/>
        </p:nvSpPr>
        <p:spPr>
          <a:xfrm>
            <a:off x="2678340" y="4889564"/>
            <a:ext cx="807801" cy="461666"/>
          </a:xfrm>
          <a:prstGeom prst="rightArrow">
            <a:avLst>
              <a:gd name="adj1" fmla="val 50000"/>
              <a:gd name="adj2" fmla="val 78206"/>
            </a:avLst>
          </a:prstGeom>
          <a:solidFill>
            <a:srgbClr val="C55A1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235" name="Google Shape;235;p4"/>
          <p:cNvPicPr preferRelativeResize="0"/>
          <p:nvPr/>
        </p:nvPicPr>
        <p:blipFill rotWithShape="1">
          <a:blip r:embed="rId3">
            <a:alphaModFix/>
          </a:blip>
          <a:srcRect l="7085" t="12330" r="53791" b="12624"/>
          <a:stretch/>
        </p:blipFill>
        <p:spPr>
          <a:xfrm>
            <a:off x="3567770" y="3890875"/>
            <a:ext cx="2291452" cy="2291452"/>
          </a:xfrm>
          <a:prstGeom prst="ellipse">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5"/>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42" name="Google Shape;242;p5"/>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243" name="Google Shape;243;p5"/>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Controlling membrane fouling</a:t>
            </a:r>
            <a:endParaRPr sz="2400" b="1" i="0" u="none" strike="noStrike" cap="none">
              <a:solidFill>
                <a:srgbClr val="C55A11"/>
              </a:solidFill>
              <a:latin typeface="Arial"/>
              <a:ea typeface="Arial"/>
              <a:cs typeface="Arial"/>
              <a:sym typeface="Arial"/>
            </a:endParaRPr>
          </a:p>
        </p:txBody>
      </p:sp>
      <p:sp>
        <p:nvSpPr>
          <p:cNvPr id="244" name="Google Shape;244;p5"/>
          <p:cNvSpPr/>
          <p:nvPr/>
        </p:nvSpPr>
        <p:spPr>
          <a:xfrm>
            <a:off x="3314713" y="3832285"/>
            <a:ext cx="6834078" cy="1251625"/>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a:ea typeface="Arial"/>
                <a:cs typeface="Arial"/>
                <a:sym typeface="Arial"/>
              </a:rPr>
              <a:t>Improved membrane cleaning</a:t>
            </a:r>
            <a:endParaRPr/>
          </a:p>
          <a:p>
            <a:pPr marL="995363" marR="0" lvl="2" indent="-177800" algn="l" rtl="0">
              <a:spcBef>
                <a:spcPts val="8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More efficient </a:t>
            </a:r>
            <a:r>
              <a:rPr lang="en-US" sz="2000" b="0" i="0" u="none" strike="noStrike" cap="none">
                <a:solidFill>
                  <a:srgbClr val="C55A11"/>
                </a:solidFill>
                <a:latin typeface="Arial"/>
                <a:ea typeface="Arial"/>
                <a:cs typeface="Arial"/>
                <a:sym typeface="Arial"/>
              </a:rPr>
              <a:t>cleaning agents</a:t>
            </a:r>
            <a:endParaRPr/>
          </a:p>
          <a:p>
            <a:pPr marL="995363" marR="0" lvl="2" indent="-177800" algn="l" rtl="0">
              <a:spcBef>
                <a:spcPts val="8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New</a:t>
            </a:r>
            <a:r>
              <a:rPr lang="en-US" sz="2000" b="0" i="0" u="none" strike="noStrike" cap="none">
                <a:solidFill>
                  <a:srgbClr val="C55A11"/>
                </a:solidFill>
                <a:latin typeface="Arial"/>
                <a:ea typeface="Arial"/>
                <a:cs typeface="Arial"/>
                <a:sym typeface="Arial"/>
              </a:rPr>
              <a:t> cleaning modes</a:t>
            </a:r>
            <a:endParaRPr/>
          </a:p>
        </p:txBody>
      </p:sp>
      <p:sp>
        <p:nvSpPr>
          <p:cNvPr id="245" name="Google Shape;245;p5"/>
          <p:cNvSpPr/>
          <p:nvPr/>
        </p:nvSpPr>
        <p:spPr>
          <a:xfrm>
            <a:off x="4221973" y="5333153"/>
            <a:ext cx="5095170" cy="1179810"/>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a:ea typeface="Arial"/>
                <a:cs typeface="Arial"/>
                <a:sym typeface="Arial"/>
              </a:rPr>
              <a:t>Other mechanically-assisted fouling control methods</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e.g. mechanical vibration</a:t>
            </a:r>
            <a:endParaRPr sz="1800" b="0" i="0" u="none" strike="noStrike" cap="none">
              <a:solidFill>
                <a:srgbClr val="C55A11"/>
              </a:solidFill>
              <a:latin typeface="Arial"/>
              <a:ea typeface="Arial"/>
              <a:cs typeface="Arial"/>
              <a:sym typeface="Arial"/>
            </a:endParaRPr>
          </a:p>
        </p:txBody>
      </p:sp>
      <p:grpSp>
        <p:nvGrpSpPr>
          <p:cNvPr id="246" name="Google Shape;246;p5"/>
          <p:cNvGrpSpPr/>
          <p:nvPr/>
        </p:nvGrpSpPr>
        <p:grpSpPr>
          <a:xfrm>
            <a:off x="8972536" y="417967"/>
            <a:ext cx="3121806" cy="447110"/>
            <a:chOff x="8844309" y="358006"/>
            <a:chExt cx="3121806" cy="447110"/>
          </a:xfrm>
        </p:grpSpPr>
        <p:grpSp>
          <p:nvGrpSpPr>
            <p:cNvPr id="247" name="Google Shape;247;p5"/>
            <p:cNvGrpSpPr/>
            <p:nvPr/>
          </p:nvGrpSpPr>
          <p:grpSpPr>
            <a:xfrm>
              <a:off x="9715178" y="358006"/>
              <a:ext cx="2250937" cy="447110"/>
              <a:chOff x="9729466" y="157976"/>
              <a:chExt cx="2250937" cy="447110"/>
            </a:xfrm>
          </p:grpSpPr>
          <p:sp>
            <p:nvSpPr>
              <p:cNvPr id="248" name="Google Shape;248;p5"/>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249" name="Google Shape;249;p5"/>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50" name="Google Shape;250;p5"/>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51" name="Google Shape;251;p5"/>
          <p:cNvSpPr/>
          <p:nvPr/>
        </p:nvSpPr>
        <p:spPr>
          <a:xfrm>
            <a:off x="2407453" y="1921049"/>
            <a:ext cx="6834078" cy="1661993"/>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a:ea typeface="Arial"/>
                <a:cs typeface="Arial"/>
                <a:sym typeface="Arial"/>
              </a:rPr>
              <a:t>Computer-aided diagnosis and control</a:t>
            </a:r>
            <a:endParaRPr/>
          </a:p>
          <a:p>
            <a:pPr marL="995363" marR="0" lvl="2" indent="-177800" algn="l" rtl="0">
              <a:spcBef>
                <a:spcPts val="8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Collect data, understand patterns</a:t>
            </a:r>
            <a:endParaRPr/>
          </a:p>
          <a:p>
            <a:pPr marL="995363" marR="0" lvl="2" indent="-177800" algn="l" rtl="0">
              <a:spcBef>
                <a:spcPts val="80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Diagnosis</a:t>
            </a:r>
            <a:r>
              <a:rPr lang="en-US" sz="2000" b="0" i="0" u="none" strike="noStrike" cap="none">
                <a:solidFill>
                  <a:srgbClr val="000000"/>
                </a:solidFill>
                <a:latin typeface="Arial"/>
                <a:ea typeface="Arial"/>
                <a:cs typeface="Arial"/>
                <a:sym typeface="Arial"/>
              </a:rPr>
              <a:t>, with the help of artificial intelligence</a:t>
            </a:r>
            <a:endParaRPr/>
          </a:p>
          <a:p>
            <a:pPr marL="995363" marR="0" lvl="2" indent="-177800" algn="l" rtl="0">
              <a:spcBef>
                <a:spcPts val="80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Design</a:t>
            </a:r>
            <a:r>
              <a:rPr lang="en-US" sz="2000" b="0" i="0" u="none" strike="noStrike" cap="none">
                <a:solidFill>
                  <a:srgbClr val="000000"/>
                </a:solidFill>
                <a:latin typeface="Arial"/>
                <a:ea typeface="Arial"/>
                <a:cs typeface="Arial"/>
                <a:sym typeface="Arial"/>
              </a:rPr>
              <a:t> novel controlling scheme</a:t>
            </a:r>
            <a:endParaRPr sz="2000" b="0" i="0" u="none" strike="noStrike" cap="none">
              <a:solidFill>
                <a:srgbClr val="000000"/>
              </a:solidFill>
              <a:latin typeface="Arial"/>
              <a:ea typeface="Arial"/>
              <a:cs typeface="Arial"/>
              <a:sym typeface="Arial"/>
            </a:endParaRPr>
          </a:p>
        </p:txBody>
      </p:sp>
      <p:pic>
        <p:nvPicPr>
          <p:cNvPr id="252" name="Google Shape;252;p5"/>
          <p:cNvPicPr preferRelativeResize="0"/>
          <p:nvPr/>
        </p:nvPicPr>
        <p:blipFill rotWithShape="1">
          <a:blip r:embed="rId4">
            <a:alphaModFix/>
          </a:blip>
          <a:srcRect l="18589" r="18591"/>
          <a:stretch/>
        </p:blipFill>
        <p:spPr>
          <a:xfrm>
            <a:off x="665903" y="2009028"/>
            <a:ext cx="1825704" cy="193901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4">
                                            <p:txEl>
                                              <p:pRg st="0" end="0"/>
                                            </p:txEl>
                                          </p:spTgt>
                                        </p:tgtEl>
                                        <p:attrNameLst>
                                          <p:attrName>style.visibility</p:attrName>
                                        </p:attrNameLst>
                                      </p:cBhvr>
                                      <p:to>
                                        <p:strVal val="visible"/>
                                      </p:to>
                                    </p:set>
                                    <p:animEffect transition="in" filter="fade">
                                      <p:cBhvr>
                                        <p:cTn id="7" dur="500"/>
                                        <p:tgtEl>
                                          <p:spTgt spid="2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
                                            <p:txEl>
                                              <p:pRg st="1" end="1"/>
                                            </p:txEl>
                                          </p:spTgt>
                                        </p:tgtEl>
                                        <p:attrNameLst>
                                          <p:attrName>style.visibility</p:attrName>
                                        </p:attrNameLst>
                                      </p:cBhvr>
                                      <p:to>
                                        <p:strVal val="visible"/>
                                      </p:to>
                                    </p:set>
                                    <p:animEffect transition="in" filter="fade">
                                      <p:cBhvr>
                                        <p:cTn id="12" dur="500"/>
                                        <p:tgtEl>
                                          <p:spTgt spid="2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4">
                                            <p:txEl>
                                              <p:pRg st="2" end="2"/>
                                            </p:txEl>
                                          </p:spTgt>
                                        </p:tgtEl>
                                        <p:attrNameLst>
                                          <p:attrName>style.visibility</p:attrName>
                                        </p:attrNameLst>
                                      </p:cBhvr>
                                      <p:to>
                                        <p:strVal val="visible"/>
                                      </p:to>
                                    </p:set>
                                    <p:animEffect transition="in" filter="fade">
                                      <p:cBhvr>
                                        <p:cTn id="17" dur="500"/>
                                        <p:tgtEl>
                                          <p:spTgt spid="24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
                                            <p:txEl>
                                              <p:pRg st="0" end="0"/>
                                            </p:txEl>
                                          </p:spTgt>
                                        </p:tgtEl>
                                        <p:attrNameLst>
                                          <p:attrName>style.visibility</p:attrName>
                                        </p:attrNameLst>
                                      </p:cBhvr>
                                      <p:to>
                                        <p:strVal val="visible"/>
                                      </p:to>
                                    </p:set>
                                    <p:animEffect transition="in" filter="fade">
                                      <p:cBhvr>
                                        <p:cTn id="22" dur="500"/>
                                        <p:tgtEl>
                                          <p:spTgt spid="24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5">
                                            <p:txEl>
                                              <p:pRg st="1" end="1"/>
                                            </p:txEl>
                                          </p:spTgt>
                                        </p:tgtEl>
                                        <p:attrNameLst>
                                          <p:attrName>style.visibility</p:attrName>
                                        </p:attrNameLst>
                                      </p:cBhvr>
                                      <p:to>
                                        <p:strVal val="visible"/>
                                      </p:to>
                                    </p:set>
                                    <p:animEffect transition="in" filter="fade">
                                      <p:cBhvr>
                                        <p:cTn id="27" dur="500"/>
                                        <p:tgtEl>
                                          <p:spTgt spid="2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6"/>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59" name="Google Shape;259;p6"/>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260" name="Google Shape;260;p6"/>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Reducing costs</a:t>
            </a:r>
            <a:endParaRPr/>
          </a:p>
        </p:txBody>
      </p:sp>
      <p:grpSp>
        <p:nvGrpSpPr>
          <p:cNvPr id="261" name="Google Shape;261;p6"/>
          <p:cNvGrpSpPr/>
          <p:nvPr/>
        </p:nvGrpSpPr>
        <p:grpSpPr>
          <a:xfrm>
            <a:off x="8972536" y="417967"/>
            <a:ext cx="3121806" cy="447110"/>
            <a:chOff x="8844309" y="358006"/>
            <a:chExt cx="3121806" cy="447110"/>
          </a:xfrm>
        </p:grpSpPr>
        <p:grpSp>
          <p:nvGrpSpPr>
            <p:cNvPr id="262" name="Google Shape;262;p6"/>
            <p:cNvGrpSpPr/>
            <p:nvPr/>
          </p:nvGrpSpPr>
          <p:grpSpPr>
            <a:xfrm>
              <a:off x="9715178" y="358006"/>
              <a:ext cx="2250937" cy="447110"/>
              <a:chOff x="9729466" y="157976"/>
              <a:chExt cx="2250937" cy="447110"/>
            </a:xfrm>
          </p:grpSpPr>
          <p:sp>
            <p:nvSpPr>
              <p:cNvPr id="263" name="Google Shape;263;p6"/>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264" name="Google Shape;264;p6"/>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5" name="Google Shape;265;p6"/>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66" name="Google Shape;266;p6"/>
          <p:cNvSpPr/>
          <p:nvPr/>
        </p:nvSpPr>
        <p:spPr>
          <a:xfrm>
            <a:off x="2708900" y="2263006"/>
            <a:ext cx="370390" cy="370390"/>
          </a:xfrm>
          <a:prstGeom prst="mathEqual">
            <a:avLst>
              <a:gd name="adj1" fmla="val 23520"/>
              <a:gd name="adj2" fmla="val 1176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67" name="Google Shape;267;p6"/>
          <p:cNvSpPr/>
          <p:nvPr/>
        </p:nvSpPr>
        <p:spPr>
          <a:xfrm>
            <a:off x="695327" y="2152073"/>
            <a:ext cx="1809510" cy="592257"/>
          </a:xfrm>
          <a:prstGeom prst="roundRect">
            <a:avLst>
              <a:gd name="adj" fmla="val 16667"/>
            </a:avLst>
          </a:prstGeom>
          <a:solidFill>
            <a:schemeClr val="lt1"/>
          </a:solid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MBR Costs</a:t>
            </a:r>
            <a:endParaRPr sz="2000" b="1" i="0" u="none" strike="noStrike" cap="none">
              <a:solidFill>
                <a:srgbClr val="C55A11"/>
              </a:solidFill>
              <a:latin typeface="Arial"/>
              <a:ea typeface="Arial"/>
              <a:cs typeface="Arial"/>
              <a:sym typeface="Arial"/>
            </a:endParaRPr>
          </a:p>
        </p:txBody>
      </p:sp>
      <p:sp>
        <p:nvSpPr>
          <p:cNvPr id="268" name="Google Shape;268;p6"/>
          <p:cNvSpPr/>
          <p:nvPr/>
        </p:nvSpPr>
        <p:spPr>
          <a:xfrm>
            <a:off x="3283352" y="2152073"/>
            <a:ext cx="2812648" cy="592257"/>
          </a:xfrm>
          <a:prstGeom prst="roundRect">
            <a:avLst>
              <a:gd name="adj" fmla="val 16667"/>
            </a:avLst>
          </a:prstGeom>
          <a:no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Operational cost</a:t>
            </a:r>
            <a:endParaRPr sz="2000" b="1" i="0" u="none" strike="noStrike" cap="none">
              <a:solidFill>
                <a:srgbClr val="C55A11"/>
              </a:solidFill>
              <a:latin typeface="Arial"/>
              <a:ea typeface="Arial"/>
              <a:cs typeface="Arial"/>
              <a:sym typeface="Arial"/>
            </a:endParaRPr>
          </a:p>
        </p:txBody>
      </p:sp>
      <p:sp>
        <p:nvSpPr>
          <p:cNvPr id="269" name="Google Shape;269;p6"/>
          <p:cNvSpPr/>
          <p:nvPr/>
        </p:nvSpPr>
        <p:spPr>
          <a:xfrm>
            <a:off x="3283352" y="3118753"/>
            <a:ext cx="2812648" cy="592257"/>
          </a:xfrm>
          <a:prstGeom prst="roundRect">
            <a:avLst>
              <a:gd name="adj" fmla="val 16667"/>
            </a:avLst>
          </a:prstGeom>
          <a:no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Capital cost</a:t>
            </a:r>
            <a:endParaRPr sz="2000" b="1" i="0" u="none" strike="noStrike" cap="none">
              <a:solidFill>
                <a:srgbClr val="C55A11"/>
              </a:solidFill>
              <a:latin typeface="Arial"/>
              <a:ea typeface="Arial"/>
              <a:cs typeface="Arial"/>
              <a:sym typeface="Arial"/>
            </a:endParaRPr>
          </a:p>
        </p:txBody>
      </p:sp>
      <p:sp>
        <p:nvSpPr>
          <p:cNvPr id="270" name="Google Shape;270;p6"/>
          <p:cNvSpPr/>
          <p:nvPr/>
        </p:nvSpPr>
        <p:spPr>
          <a:xfrm>
            <a:off x="2713008" y="3235474"/>
            <a:ext cx="358815" cy="358815"/>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7"/>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77" name="Google Shape;277;p7"/>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278" name="Google Shape;278;p7"/>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Reducing costs</a:t>
            </a:r>
            <a:endParaRPr/>
          </a:p>
        </p:txBody>
      </p:sp>
      <p:grpSp>
        <p:nvGrpSpPr>
          <p:cNvPr id="279" name="Google Shape;279;p7"/>
          <p:cNvGrpSpPr/>
          <p:nvPr/>
        </p:nvGrpSpPr>
        <p:grpSpPr>
          <a:xfrm>
            <a:off x="8972536" y="417967"/>
            <a:ext cx="3121806" cy="447110"/>
            <a:chOff x="8844309" y="358006"/>
            <a:chExt cx="3121806" cy="447110"/>
          </a:xfrm>
        </p:grpSpPr>
        <p:grpSp>
          <p:nvGrpSpPr>
            <p:cNvPr id="280" name="Google Shape;280;p7"/>
            <p:cNvGrpSpPr/>
            <p:nvPr/>
          </p:nvGrpSpPr>
          <p:grpSpPr>
            <a:xfrm>
              <a:off x="9715178" y="358006"/>
              <a:ext cx="2250937" cy="447110"/>
              <a:chOff x="9729466" y="157976"/>
              <a:chExt cx="2250937" cy="447110"/>
            </a:xfrm>
          </p:grpSpPr>
          <p:sp>
            <p:nvSpPr>
              <p:cNvPr id="281" name="Google Shape;281;p7"/>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282" name="Google Shape;282;p7"/>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83" name="Google Shape;283;p7"/>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84" name="Google Shape;284;p7"/>
          <p:cNvSpPr/>
          <p:nvPr/>
        </p:nvSpPr>
        <p:spPr>
          <a:xfrm>
            <a:off x="695327" y="2152073"/>
            <a:ext cx="1809510" cy="592257"/>
          </a:xfrm>
          <a:prstGeom prst="roundRect">
            <a:avLst>
              <a:gd name="adj" fmla="val 16667"/>
            </a:avLst>
          </a:prstGeom>
          <a:solidFill>
            <a:schemeClr val="lt1"/>
          </a:solid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MBR Costs</a:t>
            </a:r>
            <a:endParaRPr sz="2000" b="1" i="0" u="none" strike="noStrike" cap="none">
              <a:solidFill>
                <a:srgbClr val="C55A11"/>
              </a:solidFill>
              <a:latin typeface="Arial"/>
              <a:ea typeface="Arial"/>
              <a:cs typeface="Arial"/>
              <a:sym typeface="Arial"/>
            </a:endParaRPr>
          </a:p>
        </p:txBody>
      </p:sp>
      <p:sp>
        <p:nvSpPr>
          <p:cNvPr id="285" name="Google Shape;285;p7"/>
          <p:cNvSpPr/>
          <p:nvPr/>
        </p:nvSpPr>
        <p:spPr>
          <a:xfrm>
            <a:off x="2200945" y="3918910"/>
            <a:ext cx="7934935" cy="1220847"/>
          </a:xfrm>
          <a:prstGeom prst="rect">
            <a:avLst/>
          </a:prstGeom>
          <a:noFill/>
          <a:ln>
            <a:noFill/>
          </a:ln>
        </p:spPr>
        <p:txBody>
          <a:bodyPr spcFirstLastPara="1" wrap="square" lIns="91425" tIns="45700" rIns="91425" bIns="45700" anchor="t" anchorCtr="0">
            <a:spAutoFit/>
          </a:bodyPr>
          <a:lstStyle/>
          <a:p>
            <a:pPr marL="995363" marR="0" lvl="2" indent="-177800" algn="l" rtl="0">
              <a:spcBef>
                <a:spcPts val="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Low cost membrane </a:t>
            </a:r>
            <a:r>
              <a:rPr lang="en-US" sz="2000" b="0" i="0" u="none" strike="noStrike" cap="none">
                <a:solidFill>
                  <a:schemeClr val="dk1"/>
                </a:solidFill>
                <a:latin typeface="Arial"/>
                <a:ea typeface="Arial"/>
                <a:cs typeface="Arial"/>
                <a:sym typeface="Arial"/>
              </a:rPr>
              <a:t>(material, configuration, construction)</a:t>
            </a:r>
            <a:endParaRPr/>
          </a:p>
          <a:p>
            <a:pPr marL="995363" marR="0" lvl="2" indent="-177800" algn="l" rtl="0">
              <a:spcBef>
                <a:spcPts val="80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Chemical-resistant</a:t>
            </a:r>
            <a:r>
              <a:rPr lang="en-US" sz="2000" b="0" i="0" u="none" strike="noStrike" cap="none">
                <a:solidFill>
                  <a:schemeClr val="dk1"/>
                </a:solidFill>
                <a:latin typeface="Arial"/>
                <a:ea typeface="Arial"/>
                <a:cs typeface="Arial"/>
                <a:sym typeface="Arial"/>
              </a:rPr>
              <a:t> membrane with long lifespan</a:t>
            </a:r>
            <a:endParaRPr/>
          </a:p>
          <a:p>
            <a:pPr marL="995363" marR="0" lvl="2" indent="-50800" algn="l" rtl="0">
              <a:spcBef>
                <a:spcPts val="800"/>
              </a:spcBef>
              <a:spcAft>
                <a:spcPts val="0"/>
              </a:spcAft>
              <a:buClr>
                <a:schemeClr val="dk1"/>
              </a:buClr>
              <a:buSzPts val="2000"/>
              <a:buFont typeface="Arial"/>
              <a:buNone/>
            </a:pPr>
            <a:endParaRPr sz="2000" b="0" i="0" u="none" strike="noStrike" cap="none">
              <a:solidFill>
                <a:schemeClr val="dk1"/>
              </a:solidFill>
              <a:latin typeface="Arial"/>
              <a:ea typeface="Arial"/>
              <a:cs typeface="Arial"/>
              <a:sym typeface="Arial"/>
            </a:endParaRPr>
          </a:p>
        </p:txBody>
      </p:sp>
      <p:sp>
        <p:nvSpPr>
          <p:cNvPr id="286" name="Google Shape;286;p7"/>
          <p:cNvSpPr/>
          <p:nvPr/>
        </p:nvSpPr>
        <p:spPr>
          <a:xfrm>
            <a:off x="2708900" y="2263006"/>
            <a:ext cx="370390" cy="370390"/>
          </a:xfrm>
          <a:prstGeom prst="mathEqual">
            <a:avLst>
              <a:gd name="adj1" fmla="val 23520"/>
              <a:gd name="adj2" fmla="val 1176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87" name="Google Shape;287;p7"/>
          <p:cNvSpPr/>
          <p:nvPr/>
        </p:nvSpPr>
        <p:spPr>
          <a:xfrm>
            <a:off x="3283352" y="2152073"/>
            <a:ext cx="2812648" cy="592257"/>
          </a:xfrm>
          <a:prstGeom prst="roundRect">
            <a:avLst>
              <a:gd name="adj" fmla="val 16667"/>
            </a:avLst>
          </a:prstGeom>
          <a:no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Operational cost</a:t>
            </a:r>
            <a:endParaRPr sz="2000" b="1" i="0" u="none" strike="noStrike" cap="none">
              <a:solidFill>
                <a:srgbClr val="C55A11"/>
              </a:solidFill>
              <a:latin typeface="Arial"/>
              <a:ea typeface="Arial"/>
              <a:cs typeface="Arial"/>
              <a:sym typeface="Arial"/>
            </a:endParaRPr>
          </a:p>
        </p:txBody>
      </p:sp>
      <p:sp>
        <p:nvSpPr>
          <p:cNvPr id="288" name="Google Shape;288;p7"/>
          <p:cNvSpPr/>
          <p:nvPr/>
        </p:nvSpPr>
        <p:spPr>
          <a:xfrm>
            <a:off x="3283352" y="3118753"/>
            <a:ext cx="2812648" cy="592257"/>
          </a:xfrm>
          <a:prstGeom prst="roundRect">
            <a:avLst>
              <a:gd name="adj" fmla="val 16667"/>
            </a:avLst>
          </a:prstGeom>
          <a:solidFill>
            <a:srgbClr val="FFF2CC"/>
          </a:solid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Capital cost</a:t>
            </a:r>
            <a:endParaRPr sz="2000" b="1" i="0" u="none" strike="noStrike" cap="none">
              <a:solidFill>
                <a:srgbClr val="C55A11"/>
              </a:solidFill>
              <a:latin typeface="Arial"/>
              <a:ea typeface="Arial"/>
              <a:cs typeface="Arial"/>
              <a:sym typeface="Arial"/>
            </a:endParaRPr>
          </a:p>
        </p:txBody>
      </p:sp>
      <p:sp>
        <p:nvSpPr>
          <p:cNvPr id="289" name="Google Shape;289;p7"/>
          <p:cNvSpPr/>
          <p:nvPr/>
        </p:nvSpPr>
        <p:spPr>
          <a:xfrm>
            <a:off x="2713008" y="3235474"/>
            <a:ext cx="358815" cy="358815"/>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96" name="Google Shape;296;p8"/>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297" name="Google Shape;297;p8"/>
          <p:cNvSpPr/>
          <p:nvPr/>
        </p:nvSpPr>
        <p:spPr>
          <a:xfrm>
            <a:off x="244096" y="1322475"/>
            <a:ext cx="683407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1" i="0" u="none" strike="noStrike" cap="none">
                <a:solidFill>
                  <a:srgbClr val="C55A11"/>
                </a:solidFill>
                <a:latin typeface="Arial"/>
                <a:ea typeface="Arial"/>
                <a:cs typeface="Arial"/>
                <a:sym typeface="Arial"/>
              </a:rPr>
              <a:t>Reducing costs</a:t>
            </a:r>
            <a:endParaRPr/>
          </a:p>
        </p:txBody>
      </p:sp>
      <p:grpSp>
        <p:nvGrpSpPr>
          <p:cNvPr id="298" name="Google Shape;298;p8"/>
          <p:cNvGrpSpPr/>
          <p:nvPr/>
        </p:nvGrpSpPr>
        <p:grpSpPr>
          <a:xfrm>
            <a:off x="8972536" y="417967"/>
            <a:ext cx="3121806" cy="447110"/>
            <a:chOff x="8844309" y="358006"/>
            <a:chExt cx="3121806" cy="447110"/>
          </a:xfrm>
        </p:grpSpPr>
        <p:grpSp>
          <p:nvGrpSpPr>
            <p:cNvPr id="299" name="Google Shape;299;p8"/>
            <p:cNvGrpSpPr/>
            <p:nvPr/>
          </p:nvGrpSpPr>
          <p:grpSpPr>
            <a:xfrm>
              <a:off x="9715178" y="358006"/>
              <a:ext cx="2250937" cy="447110"/>
              <a:chOff x="9729466" y="157976"/>
              <a:chExt cx="2250937" cy="447110"/>
            </a:xfrm>
          </p:grpSpPr>
          <p:sp>
            <p:nvSpPr>
              <p:cNvPr id="300" name="Google Shape;300;p8"/>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301" name="Google Shape;301;p8"/>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02" name="Google Shape;302;p8"/>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303" name="Google Shape;303;p8"/>
          <p:cNvSpPr/>
          <p:nvPr/>
        </p:nvSpPr>
        <p:spPr>
          <a:xfrm>
            <a:off x="2603860" y="2263006"/>
            <a:ext cx="370390" cy="370390"/>
          </a:xfrm>
          <a:prstGeom prst="mathEqual">
            <a:avLst>
              <a:gd name="adj1" fmla="val 23520"/>
              <a:gd name="adj2" fmla="val 1176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04" name="Google Shape;304;p8"/>
          <p:cNvSpPr/>
          <p:nvPr/>
        </p:nvSpPr>
        <p:spPr>
          <a:xfrm>
            <a:off x="695327" y="2152073"/>
            <a:ext cx="1809510" cy="592257"/>
          </a:xfrm>
          <a:prstGeom prst="roundRect">
            <a:avLst>
              <a:gd name="adj" fmla="val 16667"/>
            </a:avLst>
          </a:prstGeom>
          <a:solidFill>
            <a:schemeClr val="lt1"/>
          </a:solid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MBR Costs</a:t>
            </a:r>
            <a:endParaRPr sz="2000" b="1" i="0" u="none" strike="noStrike" cap="none">
              <a:solidFill>
                <a:srgbClr val="C55A11"/>
              </a:solidFill>
              <a:latin typeface="Arial"/>
              <a:ea typeface="Arial"/>
              <a:cs typeface="Arial"/>
              <a:sym typeface="Arial"/>
            </a:endParaRPr>
          </a:p>
        </p:txBody>
      </p:sp>
      <p:sp>
        <p:nvSpPr>
          <p:cNvPr id="305" name="Google Shape;305;p8"/>
          <p:cNvSpPr/>
          <p:nvPr/>
        </p:nvSpPr>
        <p:spPr>
          <a:xfrm>
            <a:off x="5674236" y="2036728"/>
            <a:ext cx="4871958" cy="2041585"/>
          </a:xfrm>
          <a:prstGeom prst="rect">
            <a:avLst/>
          </a:prstGeom>
          <a:noFill/>
          <a:ln>
            <a:noFill/>
          </a:ln>
        </p:spPr>
        <p:txBody>
          <a:bodyPr spcFirstLastPara="1" wrap="square" lIns="91425" tIns="45700" rIns="91425" bIns="45700" anchor="t" anchorCtr="0">
            <a:spAutoFit/>
          </a:bodyPr>
          <a:lstStyle/>
          <a:p>
            <a:pPr marL="995363" marR="0" lvl="2" indent="-177800" algn="l" rtl="0">
              <a:spcBef>
                <a:spcPts val="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Optimize membrane scouring</a:t>
            </a:r>
            <a:endParaRPr/>
          </a:p>
          <a:p>
            <a:pPr marL="995363" marR="0" lvl="2" indent="-177800" algn="l" rtl="0">
              <a:spcBef>
                <a:spcPts val="80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Update aeration modes</a:t>
            </a:r>
            <a:endParaRPr/>
          </a:p>
          <a:p>
            <a:pPr marL="1560513" marR="0" lvl="3" indent="-285750" algn="l" rtl="0">
              <a:spcBef>
                <a:spcPts val="800"/>
              </a:spcBef>
              <a:spcAft>
                <a:spcPts val="0"/>
              </a:spcAft>
              <a:buClr>
                <a:schemeClr val="dk1"/>
              </a:buClr>
              <a:buSzPts val="2000"/>
              <a:buFont typeface="Noto Sans Symbols"/>
              <a:buChar char="✔"/>
            </a:pPr>
            <a:r>
              <a:rPr lang="en-US" sz="2000" b="0" i="0" u="none" strike="noStrike" cap="none">
                <a:solidFill>
                  <a:schemeClr val="dk1"/>
                </a:solidFill>
                <a:latin typeface="Arial"/>
                <a:ea typeface="Arial"/>
                <a:cs typeface="Arial"/>
                <a:sym typeface="Arial"/>
              </a:rPr>
              <a:t>Reduced fouling</a:t>
            </a:r>
            <a:endParaRPr/>
          </a:p>
          <a:p>
            <a:pPr marL="1560513" marR="0" lvl="3" indent="-285750" algn="l" rtl="0">
              <a:spcBef>
                <a:spcPts val="800"/>
              </a:spcBef>
              <a:spcAft>
                <a:spcPts val="0"/>
              </a:spcAft>
              <a:buClr>
                <a:schemeClr val="dk1"/>
              </a:buClr>
              <a:buSzPts val="2000"/>
              <a:buFont typeface="Noto Sans Symbols"/>
              <a:buChar char="✔"/>
            </a:pPr>
            <a:r>
              <a:rPr lang="en-US" sz="2000" b="0" i="0" u="none" strike="noStrike" cap="none">
                <a:solidFill>
                  <a:schemeClr val="dk1"/>
                </a:solidFill>
                <a:latin typeface="Arial"/>
                <a:ea typeface="Arial"/>
                <a:cs typeface="Arial"/>
                <a:sym typeface="Arial"/>
              </a:rPr>
              <a:t>Increased mass transfer</a:t>
            </a:r>
            <a:endParaRPr/>
          </a:p>
          <a:p>
            <a:pPr marL="1560513" marR="0" lvl="3" indent="-285750" algn="l" rtl="0">
              <a:spcBef>
                <a:spcPts val="800"/>
              </a:spcBef>
              <a:spcAft>
                <a:spcPts val="0"/>
              </a:spcAft>
              <a:buClr>
                <a:schemeClr val="dk1"/>
              </a:buClr>
              <a:buSzPts val="2000"/>
              <a:buFont typeface="Noto Sans Symbols"/>
              <a:buChar char="✔"/>
            </a:pPr>
            <a:r>
              <a:rPr lang="en-US" sz="2000" b="0" i="0" u="none" strike="noStrike" cap="none">
                <a:solidFill>
                  <a:schemeClr val="dk1"/>
                </a:solidFill>
                <a:latin typeface="Arial"/>
                <a:ea typeface="Arial"/>
                <a:cs typeface="Arial"/>
                <a:sym typeface="Arial"/>
              </a:rPr>
              <a:t>Decrease in aeration usage</a:t>
            </a:r>
            <a:endParaRPr sz="2000" b="0" i="0" u="none" strike="noStrike" cap="none">
              <a:solidFill>
                <a:schemeClr val="dk1"/>
              </a:solidFill>
              <a:latin typeface="Arial"/>
              <a:ea typeface="Arial"/>
              <a:cs typeface="Arial"/>
              <a:sym typeface="Arial"/>
            </a:endParaRPr>
          </a:p>
        </p:txBody>
      </p:sp>
      <p:sp>
        <p:nvSpPr>
          <p:cNvPr id="306" name="Google Shape;306;p8"/>
          <p:cNvSpPr/>
          <p:nvPr/>
        </p:nvSpPr>
        <p:spPr>
          <a:xfrm>
            <a:off x="2708900" y="2263006"/>
            <a:ext cx="370390" cy="370390"/>
          </a:xfrm>
          <a:prstGeom prst="mathEqual">
            <a:avLst>
              <a:gd name="adj1" fmla="val 23520"/>
              <a:gd name="adj2" fmla="val 1176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07" name="Google Shape;307;p8"/>
          <p:cNvSpPr/>
          <p:nvPr/>
        </p:nvSpPr>
        <p:spPr>
          <a:xfrm>
            <a:off x="3283352" y="2152073"/>
            <a:ext cx="2812648" cy="592257"/>
          </a:xfrm>
          <a:prstGeom prst="roundRect">
            <a:avLst>
              <a:gd name="adj" fmla="val 16667"/>
            </a:avLst>
          </a:prstGeom>
          <a:solidFill>
            <a:srgbClr val="FFF2CC"/>
          </a:solid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Operational cost</a:t>
            </a:r>
            <a:endParaRPr sz="2000" b="1" i="0" u="none" strike="noStrike" cap="none">
              <a:solidFill>
                <a:srgbClr val="C55A11"/>
              </a:solidFill>
              <a:latin typeface="Arial"/>
              <a:ea typeface="Arial"/>
              <a:cs typeface="Arial"/>
              <a:sym typeface="Arial"/>
            </a:endParaRPr>
          </a:p>
        </p:txBody>
      </p:sp>
      <p:sp>
        <p:nvSpPr>
          <p:cNvPr id="308" name="Google Shape;308;p8"/>
          <p:cNvSpPr/>
          <p:nvPr/>
        </p:nvSpPr>
        <p:spPr>
          <a:xfrm>
            <a:off x="3283352" y="3118753"/>
            <a:ext cx="2812648" cy="592257"/>
          </a:xfrm>
          <a:prstGeom prst="roundRect">
            <a:avLst>
              <a:gd name="adj" fmla="val 16667"/>
            </a:avLst>
          </a:prstGeom>
          <a:noFill/>
          <a:ln w="381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b="1" i="0" u="none" strike="noStrike" cap="none">
                <a:solidFill>
                  <a:srgbClr val="C55A11"/>
                </a:solidFill>
                <a:latin typeface="Arial"/>
                <a:ea typeface="Arial"/>
                <a:cs typeface="Arial"/>
                <a:sym typeface="Arial"/>
              </a:rPr>
              <a:t>Capital cost</a:t>
            </a:r>
            <a:endParaRPr sz="2000" b="1" i="0" u="none" strike="noStrike" cap="none">
              <a:solidFill>
                <a:srgbClr val="C55A11"/>
              </a:solidFill>
              <a:latin typeface="Arial"/>
              <a:ea typeface="Arial"/>
              <a:cs typeface="Arial"/>
              <a:sym typeface="Arial"/>
            </a:endParaRPr>
          </a:p>
        </p:txBody>
      </p:sp>
      <p:sp>
        <p:nvSpPr>
          <p:cNvPr id="309" name="Google Shape;309;p8"/>
          <p:cNvSpPr/>
          <p:nvPr/>
        </p:nvSpPr>
        <p:spPr>
          <a:xfrm>
            <a:off x="2713008" y="3235474"/>
            <a:ext cx="358815" cy="358815"/>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9"/>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316" name="Google Shape;316;p9"/>
          <p:cNvSpPr txBox="1">
            <a:spLocks noGrp="1"/>
          </p:cNvSpPr>
          <p:nvPr>
            <p:ph type="title"/>
          </p:nvPr>
        </p:nvSpPr>
        <p:spPr>
          <a:xfrm>
            <a:off x="589121" y="377582"/>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Future trends in MBRs systems</a:t>
            </a:r>
            <a:endParaRPr sz="3600" b="1">
              <a:solidFill>
                <a:srgbClr val="323F50"/>
              </a:solidFill>
              <a:latin typeface="Arial"/>
              <a:ea typeface="Arial"/>
              <a:cs typeface="Arial"/>
              <a:sym typeface="Arial"/>
            </a:endParaRPr>
          </a:p>
        </p:txBody>
      </p:sp>
      <p:sp>
        <p:nvSpPr>
          <p:cNvPr id="317" name="Google Shape;317;p9"/>
          <p:cNvSpPr/>
          <p:nvPr/>
        </p:nvSpPr>
        <p:spPr>
          <a:xfrm>
            <a:off x="589121" y="1788942"/>
            <a:ext cx="5381373" cy="2041585"/>
          </a:xfrm>
          <a:prstGeom prst="rect">
            <a:avLst/>
          </a:prstGeom>
          <a:noFill/>
          <a:ln>
            <a:noFill/>
          </a:ln>
        </p:spPr>
        <p:txBody>
          <a:bodyPr spcFirstLastPara="1" wrap="square" lIns="91425" tIns="45700" rIns="91425" bIns="45700" anchor="t" anchorCtr="0">
            <a:spAutoFit/>
          </a:bodyPr>
          <a:lstStyle/>
          <a:p>
            <a:pPr marL="538163" marR="0" lvl="1" indent="-17780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Bacterial population: high </a:t>
            </a:r>
            <a:r>
              <a:rPr lang="en-US" sz="2000" b="1" i="0" u="none" strike="noStrike" cap="none">
                <a:solidFill>
                  <a:srgbClr val="000000"/>
                </a:solidFill>
                <a:latin typeface="Arial"/>
                <a:ea typeface="Arial"/>
                <a:cs typeface="Arial"/>
                <a:sym typeface="Arial"/>
              </a:rPr>
              <a:t>diversity</a:t>
            </a:r>
            <a:r>
              <a:rPr lang="en-US" sz="2000" b="0" i="0" u="none" strike="noStrike" cap="none">
                <a:solidFill>
                  <a:srgbClr val="000000"/>
                </a:solidFill>
                <a:latin typeface="Arial"/>
                <a:ea typeface="Arial"/>
                <a:cs typeface="Arial"/>
                <a:sym typeface="Arial"/>
              </a:rPr>
              <a:t> and </a:t>
            </a:r>
            <a:r>
              <a:rPr lang="en-US" sz="2000" b="1" i="0" u="none" strike="noStrike" cap="none">
                <a:solidFill>
                  <a:srgbClr val="000000"/>
                </a:solidFill>
                <a:latin typeface="Arial"/>
                <a:ea typeface="Arial"/>
                <a:cs typeface="Arial"/>
                <a:sym typeface="Arial"/>
              </a:rPr>
              <a:t>concentration</a:t>
            </a:r>
            <a:r>
              <a:rPr lang="en-US" sz="2000" b="0" i="0" u="none" strike="noStrike" cap="none">
                <a:solidFill>
                  <a:srgbClr val="000000"/>
                </a:solidFill>
                <a:latin typeface="Arial"/>
                <a:ea typeface="Arial"/>
                <a:cs typeface="Arial"/>
                <a:sym typeface="Arial"/>
              </a:rPr>
              <a:t> in MBRs</a:t>
            </a:r>
            <a:endParaRPr sz="2000" b="0" i="0" u="none" strike="noStrike" cap="none">
              <a:solidFill>
                <a:schemeClr val="dk1"/>
              </a:solidFill>
              <a:latin typeface="Arial"/>
              <a:ea typeface="Arial"/>
              <a:cs typeface="Arial"/>
              <a:sym typeface="Arial"/>
            </a:endParaRPr>
          </a:p>
          <a:p>
            <a:pPr marL="538163" marR="0" lvl="1" indent="-177800" algn="l" rtl="0">
              <a:lnSpc>
                <a:spcPct val="100000"/>
              </a:lnSpc>
              <a:spcBef>
                <a:spcPts val="80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Multiple microbial functions:</a:t>
            </a:r>
            <a:r>
              <a:rPr lang="en-US" sz="2000" b="0" i="0" u="none" strike="noStrike" cap="none">
                <a:solidFill>
                  <a:schemeClr val="dk1"/>
                </a:solidFill>
                <a:latin typeface="Arial"/>
                <a:ea typeface="Arial"/>
                <a:cs typeface="Arial"/>
                <a:sym typeface="Arial"/>
              </a:rPr>
              <a:t> endogenous denitrification, sludge reduction, growth of specialized micro-organisms</a:t>
            </a:r>
            <a:endParaRPr sz="2000" b="0" i="0" u="none" strike="noStrike" cap="none">
              <a:solidFill>
                <a:schemeClr val="dk1"/>
              </a:solidFill>
              <a:latin typeface="Arial"/>
              <a:ea typeface="Arial"/>
              <a:cs typeface="Arial"/>
              <a:sym typeface="Arial"/>
            </a:endParaRPr>
          </a:p>
        </p:txBody>
      </p:sp>
      <p:sp>
        <p:nvSpPr>
          <p:cNvPr id="318" name="Google Shape;318;p9"/>
          <p:cNvSpPr/>
          <p:nvPr/>
        </p:nvSpPr>
        <p:spPr>
          <a:xfrm>
            <a:off x="244096" y="1322475"/>
            <a:ext cx="6834078" cy="430887"/>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200"/>
              <a:buFont typeface="Noto Sans Symbols"/>
              <a:buChar char="◆"/>
            </a:pPr>
            <a:r>
              <a:rPr lang="en-US" sz="2200" b="1" i="0" u="none" strike="noStrike" cap="none">
                <a:solidFill>
                  <a:srgbClr val="C55A11"/>
                </a:solidFill>
                <a:latin typeface="Arial"/>
                <a:ea typeface="Arial"/>
                <a:cs typeface="Arial"/>
                <a:sym typeface="Arial"/>
              </a:rPr>
              <a:t>Improve the synergistic effects</a:t>
            </a:r>
            <a:endParaRPr sz="2200" b="1" i="0" u="none" strike="noStrike" cap="none">
              <a:solidFill>
                <a:srgbClr val="C55A11"/>
              </a:solidFill>
              <a:latin typeface="Arial"/>
              <a:ea typeface="Arial"/>
              <a:cs typeface="Arial"/>
              <a:sym typeface="Arial"/>
            </a:endParaRPr>
          </a:p>
        </p:txBody>
      </p:sp>
      <p:pic>
        <p:nvPicPr>
          <p:cNvPr id="319" name="Google Shape;319;p9"/>
          <p:cNvPicPr preferRelativeResize="0"/>
          <p:nvPr/>
        </p:nvPicPr>
        <p:blipFill rotWithShape="1">
          <a:blip r:embed="rId3">
            <a:alphaModFix/>
          </a:blip>
          <a:srcRect l="9460" t="19436" r="8639" b="2095"/>
          <a:stretch/>
        </p:blipFill>
        <p:spPr>
          <a:xfrm>
            <a:off x="6221508" y="1411060"/>
            <a:ext cx="1997351" cy="1997351"/>
          </a:xfrm>
          <a:prstGeom prst="rect">
            <a:avLst/>
          </a:prstGeom>
          <a:noFill/>
          <a:ln>
            <a:noFill/>
          </a:ln>
        </p:spPr>
      </p:pic>
      <p:sp>
        <p:nvSpPr>
          <p:cNvPr id="320" name="Google Shape;320;p9"/>
          <p:cNvSpPr/>
          <p:nvPr/>
        </p:nvSpPr>
        <p:spPr>
          <a:xfrm>
            <a:off x="6421831" y="3520760"/>
            <a:ext cx="1700193" cy="441569"/>
          </a:xfrm>
          <a:custGeom>
            <a:avLst/>
            <a:gdLst/>
            <a:ahLst/>
            <a:cxnLst/>
            <a:rect l="l" t="t" r="r" b="b"/>
            <a:pathLst>
              <a:path w="1833449" h="916724" extrusionOk="0">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rgbClr val="C55A11"/>
          </a:solidFill>
          <a:ln w="12700" cap="flat" cmpd="sng">
            <a:solidFill>
              <a:schemeClr val="lt1"/>
            </a:solidFill>
            <a:prstDash val="solid"/>
            <a:miter lim="800000"/>
            <a:headEnd type="none" w="sm" len="sm"/>
            <a:tailEnd type="none" w="sm" len="sm"/>
          </a:ln>
        </p:spPr>
        <p:txBody>
          <a:bodyPr spcFirstLastPara="1" wrap="square" lIns="117125" tIns="117125" rIns="117125" bIns="11712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Microbes</a:t>
            </a:r>
            <a:endParaRPr sz="1800" b="0" i="0" u="none" strike="noStrike" cap="none">
              <a:solidFill>
                <a:schemeClr val="lt1"/>
              </a:solidFill>
              <a:latin typeface="Arial"/>
              <a:ea typeface="Arial"/>
              <a:cs typeface="Arial"/>
              <a:sym typeface="Arial"/>
            </a:endParaRPr>
          </a:p>
        </p:txBody>
      </p:sp>
      <p:sp>
        <p:nvSpPr>
          <p:cNvPr id="321" name="Google Shape;321;p9"/>
          <p:cNvSpPr/>
          <p:nvPr/>
        </p:nvSpPr>
        <p:spPr>
          <a:xfrm>
            <a:off x="8271266" y="2259510"/>
            <a:ext cx="489977" cy="489977"/>
          </a:xfrm>
          <a:prstGeom prst="mathPlus">
            <a:avLst>
              <a:gd name="adj1" fmla="val 2352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22" name="Google Shape;322;p9"/>
          <p:cNvPicPr preferRelativeResize="0"/>
          <p:nvPr/>
        </p:nvPicPr>
        <p:blipFill rotWithShape="1">
          <a:blip r:embed="rId4">
            <a:alphaModFix/>
          </a:blip>
          <a:srcRect/>
          <a:stretch/>
        </p:blipFill>
        <p:spPr>
          <a:xfrm>
            <a:off x="8979428" y="1372096"/>
            <a:ext cx="1700193" cy="2125242"/>
          </a:xfrm>
          <a:prstGeom prst="rect">
            <a:avLst/>
          </a:prstGeom>
          <a:noFill/>
          <a:ln>
            <a:noFill/>
          </a:ln>
        </p:spPr>
      </p:pic>
      <p:sp>
        <p:nvSpPr>
          <p:cNvPr id="323" name="Google Shape;323;p9"/>
          <p:cNvSpPr/>
          <p:nvPr/>
        </p:nvSpPr>
        <p:spPr>
          <a:xfrm>
            <a:off x="9028726" y="3520760"/>
            <a:ext cx="1700193" cy="441569"/>
          </a:xfrm>
          <a:custGeom>
            <a:avLst/>
            <a:gdLst/>
            <a:ahLst/>
            <a:cxnLst/>
            <a:rect l="l" t="t" r="r" b="b"/>
            <a:pathLst>
              <a:path w="1833449" h="916724" extrusionOk="0">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rgbClr val="C55A11"/>
          </a:solidFill>
          <a:ln w="12700" cap="flat" cmpd="sng">
            <a:solidFill>
              <a:schemeClr val="lt1"/>
            </a:solidFill>
            <a:prstDash val="solid"/>
            <a:miter lim="800000"/>
            <a:headEnd type="none" w="sm" len="sm"/>
            <a:tailEnd type="none" w="sm" len="sm"/>
          </a:ln>
        </p:spPr>
        <p:txBody>
          <a:bodyPr spcFirstLastPara="1" wrap="square" lIns="117125" tIns="117125" rIns="117125" bIns="11712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Membranes</a:t>
            </a:r>
            <a:endParaRPr sz="1800" b="0" i="0" u="none" strike="noStrike" cap="none">
              <a:solidFill>
                <a:schemeClr val="lt1"/>
              </a:solidFill>
              <a:latin typeface="Arial"/>
              <a:ea typeface="Arial"/>
              <a:cs typeface="Arial"/>
              <a:sym typeface="Arial"/>
            </a:endParaRPr>
          </a:p>
        </p:txBody>
      </p:sp>
      <p:grpSp>
        <p:nvGrpSpPr>
          <p:cNvPr id="324" name="Google Shape;324;p9"/>
          <p:cNvGrpSpPr/>
          <p:nvPr/>
        </p:nvGrpSpPr>
        <p:grpSpPr>
          <a:xfrm>
            <a:off x="8972536" y="417967"/>
            <a:ext cx="3121806" cy="447110"/>
            <a:chOff x="8844309" y="358006"/>
            <a:chExt cx="3121806" cy="447110"/>
          </a:xfrm>
        </p:grpSpPr>
        <p:grpSp>
          <p:nvGrpSpPr>
            <p:cNvPr id="325" name="Google Shape;325;p9"/>
            <p:cNvGrpSpPr/>
            <p:nvPr/>
          </p:nvGrpSpPr>
          <p:grpSpPr>
            <a:xfrm>
              <a:off x="9715178" y="358006"/>
              <a:ext cx="2250937" cy="447110"/>
              <a:chOff x="9729466" y="157976"/>
              <a:chExt cx="2250937" cy="447110"/>
            </a:xfrm>
          </p:grpSpPr>
          <p:sp>
            <p:nvSpPr>
              <p:cNvPr id="326" name="Google Shape;326;p9"/>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b="0" i="0" u="none" strike="noStrike" cap="none">
                    <a:solidFill>
                      <a:schemeClr val="accent2"/>
                    </a:solidFill>
                    <a:latin typeface="Roboto Slab"/>
                    <a:ea typeface="Roboto Slab"/>
                    <a:cs typeface="Roboto Slab"/>
                    <a:sym typeface="Roboto Slab"/>
                  </a:rPr>
                  <a:t>Biological Wastewater Treatment </a:t>
                </a:r>
                <a:endParaRPr sz="1000" b="0" i="0" u="none" strike="noStrike" cap="none">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b="0" i="0" u="none" strike="noStrike" cap="none">
                    <a:solidFill>
                      <a:schemeClr val="dk1"/>
                    </a:solidFill>
                    <a:latin typeface="Roboto Slab"/>
                    <a:ea typeface="Roboto Slab"/>
                    <a:cs typeface="Roboto Slab"/>
                    <a:sym typeface="Roboto Slab"/>
                  </a:rPr>
                  <a:t>Online Course Series</a:t>
                </a:r>
                <a:endParaRPr sz="1000" b="0" i="0" u="none" strike="noStrike" cap="none">
                  <a:solidFill>
                    <a:schemeClr val="dk1"/>
                  </a:solidFill>
                  <a:latin typeface="Roboto Slab"/>
                  <a:ea typeface="Roboto Slab"/>
                  <a:cs typeface="Roboto Slab"/>
                  <a:sym typeface="Roboto Slab"/>
                </a:endParaRPr>
              </a:p>
            </p:txBody>
          </p:sp>
          <p:cxnSp>
            <p:nvCxnSpPr>
              <p:cNvPr id="327" name="Google Shape;327;p9"/>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28" name="Google Shape;328;p9"/>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1499</Words>
  <Application>Microsoft Office PowerPoint</Application>
  <PresentationFormat>Widescreen</PresentationFormat>
  <Paragraphs>157</Paragraphs>
  <Slides>12</Slides>
  <Notes>12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Noto Sans Symbols</vt:lpstr>
      <vt:lpstr>Roboto Slab</vt:lpstr>
      <vt:lpstr>Times New Roman</vt:lpstr>
      <vt:lpstr>1_Office Theme</vt:lpstr>
      <vt:lpstr>Office 主题​​</vt:lpstr>
      <vt:lpstr>PowerPoint Presentation</vt:lpstr>
      <vt:lpstr>Future trends in MBRs systems</vt:lpstr>
      <vt:lpstr>Future trends in MBRs systems</vt:lpstr>
      <vt:lpstr>Future trends in MBRs systems</vt:lpstr>
      <vt:lpstr>Future trends in MBRs systems</vt:lpstr>
      <vt:lpstr>Future trends in MBRs systems</vt:lpstr>
      <vt:lpstr>Future trends in MBRs systems</vt:lpstr>
      <vt:lpstr>Future trends in MBRs systems</vt:lpstr>
      <vt:lpstr>Future trends in MBRs systems</vt:lpstr>
      <vt:lpstr>Future trends in MBRs systems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Yufang Li</dc:creator>
  <cp:lastModifiedBy>Damir Brdanovic</cp:lastModifiedBy>
  <cp:revision>2</cp:revision>
  <dcterms:created xsi:type="dcterms:W3CDTF">2023-07-31T07:03:35Z</dcterms:created>
  <dcterms:modified xsi:type="dcterms:W3CDTF">2024-01-11T19:55:12Z</dcterms:modified>
</cp:coreProperties>
</file>