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  <p:sldMasterId id="2147483677" r:id="rId2"/>
  </p:sldMasterIdLst>
  <p:notesMasterIdLst>
    <p:notesMasterId r:id="rId19"/>
  </p:notesMasterIdLst>
  <p:handoutMasterIdLst>
    <p:handoutMasterId r:id="rId20"/>
  </p:handoutMasterIdLst>
  <p:sldIdLst>
    <p:sldId id="840" r:id="rId3"/>
    <p:sldId id="744" r:id="rId4"/>
    <p:sldId id="790" r:id="rId5"/>
    <p:sldId id="827" r:id="rId6"/>
    <p:sldId id="830" r:id="rId7"/>
    <p:sldId id="828" r:id="rId8"/>
    <p:sldId id="831" r:id="rId9"/>
    <p:sldId id="832" r:id="rId10"/>
    <p:sldId id="833" r:id="rId11"/>
    <p:sldId id="837" r:id="rId12"/>
    <p:sldId id="834" r:id="rId13"/>
    <p:sldId id="841" r:id="rId14"/>
    <p:sldId id="835" r:id="rId15"/>
    <p:sldId id="838" r:id="rId16"/>
    <p:sldId id="839" r:id="rId17"/>
    <p:sldId id="83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C22995F-DFC3-474C-A3F9-5929E7A0C2A2}">
          <p14:sldIdLst/>
        </p14:section>
        <p14:section name="Before you start" id="{EC4E4FC4-003F-AB4B-B401-BD2D9B02BE03}">
          <p14:sldIdLst/>
        </p14:section>
        <p14:section name="Segment1 - HX (13.1-13.2)" id="{3D8435D5-A1A9-DB42-AE1F-E4F5845B546A}">
          <p14:sldIdLst/>
        </p14:section>
        <p14:section name="Segment2 - LS (13.3)" id="{C7D260CF-73AF-8843-B199-D9036A6EC671}">
          <p14:sldIdLst/>
        </p14:section>
        <p14:section name="Segment3- FgMeng (13.4)" id="{436BD41D-A15C-A749-BBDF-4DA2D1D4C7DC}">
          <p14:sldIdLst/>
        </p14:section>
        <p14:section name="Segment4 - FgMeng (13.4)" id="{57911346-19F4-4146-87E9-CD868A64D86A}">
          <p14:sldIdLst/>
        </p14:section>
        <p14:section name="Segment6 - XK (13.5)" id="{B527EA3E-B189-7842-8D00-6D552CA93394}">
          <p14:sldIdLst/>
        </p14:section>
        <p14:section name="Segment7 - XK (13.5)" id="{F4B1C21D-3F5B-254E-8141-FC4E708AE902}">
          <p14:sldIdLst>
            <p14:sldId id="840"/>
            <p14:sldId id="744"/>
            <p14:sldId id="790"/>
            <p14:sldId id="827"/>
            <p14:sldId id="830"/>
            <p14:sldId id="828"/>
            <p14:sldId id="831"/>
            <p14:sldId id="832"/>
            <p14:sldId id="833"/>
            <p14:sldId id="837"/>
            <p14:sldId id="834"/>
            <p14:sldId id="841"/>
            <p14:sldId id="835"/>
            <p14:sldId id="838"/>
            <p14:sldId id="839"/>
            <p14:sldId id="836"/>
          </p14:sldIdLst>
        </p14:section>
        <p14:section name="Segment8 - JZ (13.6)" id="{CFB3FE4D-727D-D047-8344-657CEB7EDBB8}">
          <p14:sldIdLst/>
        </p14:section>
        <p14:section name="Segment9 - JZ (13.6)" id="{ACE83A31-7467-1F43-8873-38B92101D005}">
          <p14:sldIdLst/>
        </p14:section>
        <p14:section name="Segment10- Hector (13.6)" id="{22EF81C9-5A14-6B43-9A04-1719304450F3}">
          <p14:sldIdLst/>
        </p14:section>
        <p14:section name="Segment11 - HX (13.7)" id="{6338DF4D-A372-FF41-B43A-5A421A2039FD}">
          <p14:sldIdLst/>
        </p14:section>
        <p14:section name="Acknowledgment" id="{DECAABF0-C60F-104E-BCCA-F3F3ACBFB62C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ufang Li" initials="YL" lastIdx="243" clrIdx="0">
    <p:extLst>
      <p:ext uri="{19B8F6BF-5375-455C-9EA6-DF929625EA0E}">
        <p15:presenceInfo xmlns:p15="http://schemas.microsoft.com/office/powerpoint/2012/main" userId="606fb74dae41beb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E9"/>
    <a:srgbClr val="FDF3ED"/>
    <a:srgbClr val="FFFFFF"/>
    <a:srgbClr val="FCEBE0"/>
    <a:srgbClr val="F5B68B"/>
    <a:srgbClr val="F4AF80"/>
    <a:srgbClr val="F19E65"/>
    <a:srgbClr val="EF8D4B"/>
    <a:srgbClr val="AD4F0F"/>
    <a:srgbClr val="BF57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2" autoAdjust="0"/>
    <p:restoredTop sz="93802" autoAdjust="0"/>
  </p:normalViewPr>
  <p:slideViewPr>
    <p:cSldViewPr snapToGrid="0">
      <p:cViewPr varScale="1">
        <p:scale>
          <a:sx n="153" d="100"/>
          <a:sy n="153" d="100"/>
        </p:scale>
        <p:origin x="58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6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32A28C7-21CC-4290-9F1B-2DB7E52F07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A2FB6D-50B5-E233-44AB-DA421A846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BD825-1A90-4A4E-9ABD-9B317A82CEEB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33B71FD-39B6-0A55-1D06-40A630FD43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253C6D-BA3F-7E95-7992-B2A73C40BD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93D9C-84A1-3549-8C8C-7573B53FC7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6281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B032A-5F9F-DB44-835D-9325BFE94D2D}" type="datetimeFigureOut">
              <a:rPr kumimoji="1" lang="zh-CN" altLang="en-US" smtClean="0"/>
              <a:t>2024/2/2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ED0EF-A9F2-4B45-A06F-1BF405E4DA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3004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zh-CN" altLang="zh-CN" sz="1200" kern="100" dirty="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7ED0EF-A9F2-4B45-A06F-1BF405E4DA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590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029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662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24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65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Title, Subtitle &amp; Content - Flo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overlay"/>
          <p:cNvSpPr/>
          <p:nvPr userDrawn="1"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ttributions"/>
          <p:cNvSpPr>
            <a:spLocks noGrp="1"/>
          </p:cNvSpPr>
          <p:nvPr>
            <p:ph type="body" sz="quarter" idx="16" hasCustomPrompt="1"/>
          </p:nvPr>
        </p:nvSpPr>
        <p:spPr>
          <a:xfrm>
            <a:off x="695327" y="6487200"/>
            <a:ext cx="10801274" cy="271185"/>
          </a:xfrm>
        </p:spPr>
        <p:txBody>
          <a:bodyPr anchor="ctr">
            <a:noAutofit/>
          </a:bodyPr>
          <a:lstStyle>
            <a:lvl1pPr algn="r">
              <a:defRPr sz="800"/>
            </a:lvl1pPr>
          </a:lstStyle>
          <a:p>
            <a:pPr lvl="0"/>
            <a:r>
              <a:rPr lang="en-US" dirty="0"/>
              <a:t>Attribution #, Reference #</a:t>
            </a:r>
          </a:p>
        </p:txBody>
      </p:sp>
      <p:sp>
        <p:nvSpPr>
          <p:cNvPr id="8" name="Content"/>
          <p:cNvSpPr>
            <a:spLocks noGrp="1"/>
          </p:cNvSpPr>
          <p:nvPr>
            <p:ph sz="quarter" idx="10"/>
          </p:nvPr>
        </p:nvSpPr>
        <p:spPr>
          <a:xfrm>
            <a:off x="695326" y="2470052"/>
            <a:ext cx="10801350" cy="3834456"/>
          </a:xfrm>
          <a:prstGeom prst="rect">
            <a:avLst/>
          </a:prstGeom>
        </p:spPr>
        <p:txBody>
          <a:bodyPr/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lang="en-AU" dirty="0"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1" name="Sub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695324" y="1896223"/>
            <a:ext cx="10801350" cy="50482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  <a:lvl2pPr marL="635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6" name="Title"/>
          <p:cNvSpPr>
            <a:spLocks noGrp="1"/>
          </p:cNvSpPr>
          <p:nvPr>
            <p:ph type="title" hasCustomPrompt="1"/>
          </p:nvPr>
        </p:nvSpPr>
        <p:spPr>
          <a:xfrm>
            <a:off x="694800" y="766800"/>
            <a:ext cx="10801350" cy="469056"/>
          </a:xfrm>
        </p:spPr>
        <p:txBody>
          <a:bodyPr/>
          <a:lstStyle>
            <a:lvl1pPr>
              <a:defRPr/>
            </a:lvl1pPr>
          </a:lstStyle>
          <a:p>
            <a:r>
              <a:rPr lang="en-AU" dirty="0"/>
              <a:t>Click to add title</a:t>
            </a:r>
            <a:br>
              <a:rPr lang="en-AU" dirty="0"/>
            </a:br>
            <a:r>
              <a:rPr lang="en-AU" dirty="0"/>
              <a:t>Line 2</a:t>
            </a:r>
          </a:p>
        </p:txBody>
      </p:sp>
    </p:spTree>
    <p:extLst>
      <p:ext uri="{BB962C8B-B14F-4D97-AF65-F5344CB8AC3E}">
        <p14:creationId xmlns:p14="http://schemas.microsoft.com/office/powerpoint/2010/main" val="2034087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6860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457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870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5296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81313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0491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5092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164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4996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607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3828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51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071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848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43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52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733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936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0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45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51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59471" y="857250"/>
            <a:ext cx="65325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Course on Membrane Bioreactors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lvl="0"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MBR plant</a:t>
            </a:r>
            <a:r>
              <a:rPr lang="zh-CN" altLang="en-US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design,</a:t>
            </a:r>
            <a:r>
              <a:rPr lang="zh-CN" altLang="en-US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O&amp;M: </a:t>
            </a:r>
          </a:p>
          <a:p>
            <a:pPr lvl="0"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Membrane Filtration </a:t>
            </a:r>
          </a:p>
          <a:p>
            <a:pPr lvl="0">
              <a:defRPr/>
            </a:pPr>
            <a:r>
              <a:rPr lang="en-US" altLang="zh-CN" sz="3600" dirty="0">
                <a:solidFill>
                  <a:prstClr val="black"/>
                </a:solidFill>
                <a:latin typeface="Roboto Slab" pitchFamily="2" charset="0"/>
                <a:ea typeface="Roboto Slab" pitchFamily="2" charset="0"/>
              </a:rPr>
              <a:t>System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Kang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+mn-cs"/>
              </a:rPr>
              <a:t>Xiao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7D8CAE-966C-807B-D129-0D6B9E68B838}"/>
              </a:ext>
            </a:extLst>
          </p:cNvPr>
          <p:cNvGrpSpPr/>
          <p:nvPr/>
        </p:nvGrpSpPr>
        <p:grpSpPr>
          <a:xfrm>
            <a:off x="5659471" y="5833182"/>
            <a:ext cx="3609789" cy="768034"/>
            <a:chOff x="2196544" y="1673554"/>
            <a:chExt cx="15729221" cy="3384157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37985136-D332-EC52-6155-377F6B15F2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40" t="-474" r="38009" b="55459"/>
            <a:stretch/>
          </p:blipFill>
          <p:spPr bwMode="auto">
            <a:xfrm>
              <a:off x="2196544" y="1689116"/>
              <a:ext cx="3485588" cy="3368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E9002B52-B376-A34D-6151-AF35AF7A878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901"/>
            <a:stretch/>
          </p:blipFill>
          <p:spPr bwMode="auto">
            <a:xfrm>
              <a:off x="6047488" y="1673554"/>
              <a:ext cx="11878277" cy="33685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633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87"/>
    </mc:Choice>
    <mc:Fallback xmlns="">
      <p:transition spd="slow" advTm="16687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4735218-F67B-4FC6-7E79-BF007CD2A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56" y="1902296"/>
            <a:ext cx="2590774" cy="255222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90F92E2-F66D-21C9-82DE-C4563E82C065}"/>
              </a:ext>
            </a:extLst>
          </p:cNvPr>
          <p:cNvSpPr txBox="1"/>
          <p:nvPr/>
        </p:nvSpPr>
        <p:spPr>
          <a:xfrm>
            <a:off x="3039720" y="1702241"/>
            <a:ext cx="810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Air scouring to mitigate membrane fouling and clogging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1B166E7-76E1-A0FF-18D4-21E62E911A21}"/>
              </a:ext>
            </a:extLst>
          </p:cNvPr>
          <p:cNvSpPr txBox="1"/>
          <p:nvPr/>
        </p:nvSpPr>
        <p:spPr>
          <a:xfrm>
            <a:off x="3324878" y="2079295"/>
            <a:ext cx="8785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submerged MBRs, coarse-bubble aeration is normally applied for this purpose.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19F8C1D-CF62-6E66-3BAC-C8A8CA902A1E}"/>
              </a:ext>
            </a:extLst>
          </p:cNvPr>
          <p:cNvSpPr txBox="1"/>
          <p:nvPr/>
        </p:nvSpPr>
        <p:spPr>
          <a:xfrm>
            <a:off x="3039720" y="2593779"/>
            <a:ext cx="810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Specific aeration demand (SAD)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29" name="左大括号 28">
            <a:extLst>
              <a:ext uri="{FF2B5EF4-FFF2-40B4-BE49-F238E27FC236}">
                <a16:creationId xmlns:a16="http://schemas.microsoft.com/office/drawing/2014/main" id="{AE60393D-7655-EB8B-9EC0-089D6733274F}"/>
              </a:ext>
            </a:extLst>
          </p:cNvPr>
          <p:cNvSpPr/>
          <p:nvPr/>
        </p:nvSpPr>
        <p:spPr>
          <a:xfrm>
            <a:off x="3324878" y="3139041"/>
            <a:ext cx="329807" cy="1677508"/>
          </a:xfrm>
          <a:prstGeom prst="leftBrace">
            <a:avLst>
              <a:gd name="adj1" fmla="val 37485"/>
              <a:gd name="adj2" fmla="val 49582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4B05D00-D800-4C19-1FEF-F32C39D19C6C}"/>
              </a:ext>
            </a:extLst>
          </p:cNvPr>
          <p:cNvSpPr txBox="1"/>
          <p:nvPr/>
        </p:nvSpPr>
        <p:spPr>
          <a:xfrm>
            <a:off x="4666132" y="3079071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cassette footprint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F65E4E-3BC6-F5BD-1393-AF25CFA5D9A7}"/>
              </a:ext>
            </a:extLst>
          </p:cNvPr>
          <p:cNvSpPr txBox="1"/>
          <p:nvPr/>
        </p:nvSpPr>
        <p:spPr>
          <a:xfrm>
            <a:off x="3764520" y="3130367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EC8A701-C73F-FB63-6EC7-FDF2F1DE1307}"/>
              </a:ext>
            </a:extLst>
          </p:cNvPr>
          <p:cNvSpPr txBox="1"/>
          <p:nvPr/>
        </p:nvSpPr>
        <p:spPr>
          <a:xfrm>
            <a:off x="8536544" y="3119734"/>
            <a:ext cx="1784554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60-120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</a:t>
            </a:r>
            <a:endParaRPr lang="zh-CN" altLang="en-US" sz="16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DD9C57-0888-4CC7-CB87-B44ECBDB0DE8}"/>
              </a:ext>
            </a:extLst>
          </p:cNvPr>
          <p:cNvSpPr txBox="1"/>
          <p:nvPr/>
        </p:nvSpPr>
        <p:spPr>
          <a:xfrm>
            <a:off x="4666132" y="3728480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en-US" altLang="zh-CN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E37E5AE-0DA2-75F9-796E-16FB9BF9BE36}"/>
              </a:ext>
            </a:extLst>
          </p:cNvPr>
          <p:cNvSpPr txBox="1"/>
          <p:nvPr/>
        </p:nvSpPr>
        <p:spPr>
          <a:xfrm>
            <a:off x="3764520" y="3779776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EDF1871-AB9A-C7B6-40D3-66D4C1A5C727}"/>
              </a:ext>
            </a:extLst>
          </p:cNvPr>
          <p:cNvSpPr txBox="1"/>
          <p:nvPr/>
        </p:nvSpPr>
        <p:spPr>
          <a:xfrm>
            <a:off x="4666132" y="4363721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permeate flow amount</a:t>
            </a:r>
            <a:endParaRPr lang="en-US" altLang="zh-CN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56B0714-BB1D-F44C-8EFB-C9482CEBBFD1}"/>
              </a:ext>
            </a:extLst>
          </p:cNvPr>
          <p:cNvSpPr txBox="1"/>
          <p:nvPr/>
        </p:nvSpPr>
        <p:spPr>
          <a:xfrm>
            <a:off x="3764520" y="4415017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A291E01-0532-29E0-B269-AE153C5B6F69}"/>
              </a:ext>
            </a:extLst>
          </p:cNvPr>
          <p:cNvSpPr txBox="1"/>
          <p:nvPr/>
        </p:nvSpPr>
        <p:spPr>
          <a:xfrm>
            <a:off x="8536544" y="3598098"/>
            <a:ext cx="295667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0.3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for hollow-fiber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0.6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for flat-sheet</a:t>
            </a:r>
            <a:endParaRPr lang="zh-CN" altLang="en-US" sz="16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3B9B465-DD70-23D8-D0DB-770A99E4A802}"/>
              </a:ext>
            </a:extLst>
          </p:cNvPr>
          <p:cNvSpPr txBox="1"/>
          <p:nvPr/>
        </p:nvSpPr>
        <p:spPr>
          <a:xfrm>
            <a:off x="8536544" y="4322684"/>
            <a:ext cx="3501476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15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-permeate for hollow-fiber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-permeate for flat-sheet</a:t>
            </a:r>
            <a:endParaRPr lang="zh-CN" altLang="en-US" sz="16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985ACDC-A85B-2CD5-3D35-B319E1AD9ABC}"/>
              </a:ext>
            </a:extLst>
          </p:cNvPr>
          <p:cNvSpPr txBox="1"/>
          <p:nvPr/>
        </p:nvSpPr>
        <p:spPr>
          <a:xfrm>
            <a:off x="512572" y="5065848"/>
            <a:ext cx="4848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Air supply for membrane aeration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graphicFrame>
        <p:nvGraphicFramePr>
          <p:cNvPr id="52" name="对象 51">
            <a:extLst>
              <a:ext uri="{FF2B5EF4-FFF2-40B4-BE49-F238E27FC236}">
                <a16:creationId xmlns:a16="http://schemas.microsoft.com/office/drawing/2014/main" id="{C4430B53-AD52-A9D2-7AF6-46657471EA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3654" y="5265870"/>
          <a:ext cx="2357722" cy="13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1286016" imgH="733346" progId="Equation.DSMT4">
                  <p:embed/>
                </p:oleObj>
              </mc:Choice>
              <mc:Fallback>
                <p:oleObj name="Equation" r:id="rId5" imgW="1286016" imgH="733346" progId="Equation.DSMT4">
                  <p:embed/>
                  <p:pic>
                    <p:nvPicPr>
                      <p:cNvPr id="52" name="对象 51">
                        <a:extLst>
                          <a:ext uri="{FF2B5EF4-FFF2-40B4-BE49-F238E27FC236}">
                            <a16:creationId xmlns:a16="http://schemas.microsoft.com/office/drawing/2014/main" id="{C4430B53-AD52-A9D2-7AF6-46657471EA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73654" y="5265870"/>
                        <a:ext cx="2357722" cy="134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83C735-D254-54E3-B4E2-88E98CB9A9EC}"/>
              </a:ext>
            </a:extLst>
          </p:cNvPr>
          <p:cNvGrpSpPr/>
          <p:nvPr/>
        </p:nvGrpSpPr>
        <p:grpSpPr>
          <a:xfrm>
            <a:off x="6453963" y="5181266"/>
            <a:ext cx="2752845" cy="451406"/>
            <a:chOff x="6453963" y="5181266"/>
            <a:chExt cx="2752845" cy="45140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6CFF57E-6985-1BEE-FB71-42254DFE725E}"/>
                </a:ext>
              </a:extLst>
            </p:cNvPr>
            <p:cNvSpPr txBox="1"/>
            <p:nvPr/>
          </p:nvSpPr>
          <p:spPr>
            <a:xfrm>
              <a:off x="6831376" y="5181266"/>
              <a:ext cx="2375432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ts val="1400"/>
                </a:lnSpc>
              </a:pP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footprint of the membrane cassettes (m</a:t>
              </a:r>
              <a:r>
                <a:rPr lang="en-US" altLang="zh-CN" sz="1400" b="0" i="0" u="none" strike="noStrike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zh-CN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直接箭头连接符 56">
              <a:extLst>
                <a:ext uri="{FF2B5EF4-FFF2-40B4-BE49-F238E27FC236}">
                  <a16:creationId xmlns:a16="http://schemas.microsoft.com/office/drawing/2014/main" id="{6B03442F-96C3-B200-3AF1-8FA85EE8D3AB}"/>
                </a:ext>
              </a:extLst>
            </p:cNvPr>
            <p:cNvCxnSpPr>
              <a:cxnSpLocks/>
              <a:stCxn id="55" idx="1"/>
            </p:cNvCxnSpPr>
            <p:nvPr/>
          </p:nvCxnSpPr>
          <p:spPr>
            <a:xfrm flipH="1">
              <a:off x="6453963" y="5406969"/>
              <a:ext cx="377413" cy="58989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1F6C248-3658-8DC5-A060-C23A944D229C}"/>
              </a:ext>
            </a:extLst>
          </p:cNvPr>
          <p:cNvGrpSpPr/>
          <p:nvPr/>
        </p:nvGrpSpPr>
        <p:grpSpPr>
          <a:xfrm>
            <a:off x="6476689" y="5762781"/>
            <a:ext cx="2559725" cy="307777"/>
            <a:chOff x="6476689" y="5762781"/>
            <a:chExt cx="2559725" cy="30777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85D1024-2F7A-2552-4C92-80B02E976CBE}"/>
                </a:ext>
              </a:extLst>
            </p:cNvPr>
            <p:cNvSpPr txBox="1"/>
            <p:nvPr/>
          </p:nvSpPr>
          <p:spPr>
            <a:xfrm>
              <a:off x="6846317" y="5762781"/>
              <a:ext cx="21900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membrane area (m</a:t>
              </a:r>
              <a:r>
                <a:rPr lang="en-US" altLang="zh-CN" sz="1400" b="0" i="0" u="none" strike="noStrike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altLang="zh-CN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8" name="直接箭头连接符 57">
              <a:extLst>
                <a:ext uri="{FF2B5EF4-FFF2-40B4-BE49-F238E27FC236}">
                  <a16:creationId xmlns:a16="http://schemas.microsoft.com/office/drawing/2014/main" id="{868D88E0-4D9B-14BC-F8D5-862592A481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76689" y="5916669"/>
              <a:ext cx="411800" cy="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6DAC82F-D4DD-4793-7863-B3750E60FD6A}"/>
              </a:ext>
            </a:extLst>
          </p:cNvPr>
          <p:cNvGrpSpPr/>
          <p:nvPr/>
        </p:nvGrpSpPr>
        <p:grpSpPr>
          <a:xfrm>
            <a:off x="6294364" y="6484339"/>
            <a:ext cx="2829563" cy="307777"/>
            <a:chOff x="6294364" y="6484339"/>
            <a:chExt cx="2829563" cy="30777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AFAAB05-F513-185F-7ECC-040B27B72C71}"/>
                </a:ext>
              </a:extLst>
            </p:cNvPr>
            <p:cNvSpPr txBox="1"/>
            <p:nvPr/>
          </p:nvSpPr>
          <p:spPr>
            <a:xfrm>
              <a:off x="6528099" y="6484339"/>
              <a:ext cx="25958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permeate flow rate (m</a:t>
              </a:r>
              <a:r>
                <a:rPr lang="en-US" altLang="zh-CN" sz="1400" b="0" i="0" u="none" strike="noStrike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/d)</a:t>
              </a:r>
              <a:endParaRPr lang="en-US" altLang="zh-CN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BB1CABAC-EA60-3D33-11DF-75B6ED967A9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94364" y="6496460"/>
              <a:ext cx="276557" cy="114185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0D25456-CEB8-1F9D-D32D-DF7B50459637}"/>
              </a:ext>
            </a:extLst>
          </p:cNvPr>
          <p:cNvGrpSpPr/>
          <p:nvPr/>
        </p:nvGrpSpPr>
        <p:grpSpPr>
          <a:xfrm>
            <a:off x="1930424" y="5690456"/>
            <a:ext cx="2482126" cy="523220"/>
            <a:chOff x="1930424" y="5690456"/>
            <a:chExt cx="2482126" cy="52322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9E32A26-DF75-6125-3C54-AD0E9C12EB23}"/>
                </a:ext>
              </a:extLst>
            </p:cNvPr>
            <p:cNvSpPr txBox="1"/>
            <p:nvPr/>
          </p:nvSpPr>
          <p:spPr>
            <a:xfrm>
              <a:off x="1930424" y="5690456"/>
              <a:ext cx="22713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air supply to the membrane tank (Nm</a:t>
              </a:r>
              <a:r>
                <a:rPr lang="en-US" altLang="zh-CN" sz="1400" b="0" i="0" u="none" strike="noStrike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/h)</a:t>
              </a:r>
              <a:endParaRPr lang="en-US" altLang="zh-CN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9C237937-D98D-CD57-87B9-9B9CAFCF0B57}"/>
                </a:ext>
              </a:extLst>
            </p:cNvPr>
            <p:cNvCxnSpPr>
              <a:cxnSpLocks/>
            </p:cNvCxnSpPr>
            <p:nvPr/>
          </p:nvCxnSpPr>
          <p:spPr>
            <a:xfrm>
              <a:off x="3991397" y="5909701"/>
              <a:ext cx="421153" cy="1393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15">
            <a:extLst>
              <a:ext uri="{FF2B5EF4-FFF2-40B4-BE49-F238E27FC236}">
                <a16:creationId xmlns:a16="http://schemas.microsoft.com/office/drawing/2014/main" id="{E64D51D4-BBA9-6ED7-221E-00A99694806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F598188F-42B9-7AFD-BBA6-ACD19BE3502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4143E680-D440-01C3-DB57-BDA2D5578BF6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8CADF3C1-359E-A2D4-19C5-47EDFD6597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0D74301E-9EA0-C4ED-4F49-58A772AAE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90AD-E274-C79B-4346-122FD8FA769B}"/>
              </a:ext>
            </a:extLst>
          </p:cNvPr>
          <p:cNvSpPr txBox="1"/>
          <p:nvPr/>
        </p:nvSpPr>
        <p:spPr>
          <a:xfrm>
            <a:off x="360585" y="4486511"/>
            <a:ext cx="2170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submerged MBRs</a:t>
            </a:r>
            <a:endParaRPr lang="zh-CN" altLang="en-US" b="1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19430601"/>
      </p:ext>
    </p:extLst>
  </p:cSld>
  <p:clrMapOvr>
    <a:masterClrMapping/>
  </p:clrMapOvr>
  <p:transition advTm="439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2CD22A8C-72FB-95DC-56B7-2F2BF2C4FE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514" b="47516"/>
          <a:stretch/>
        </p:blipFill>
        <p:spPr>
          <a:xfrm>
            <a:off x="6562922" y="3860159"/>
            <a:ext cx="1998264" cy="222735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500042D-0B6C-7675-C56A-D2CBE2C4F1C3}"/>
              </a:ext>
            </a:extLst>
          </p:cNvPr>
          <p:cNvGrpSpPr/>
          <p:nvPr/>
        </p:nvGrpSpPr>
        <p:grpSpPr>
          <a:xfrm>
            <a:off x="4456514" y="2118710"/>
            <a:ext cx="7464411" cy="1753271"/>
            <a:chOff x="3196351" y="2739516"/>
            <a:chExt cx="8489621" cy="246121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D1109978-59C0-F38D-DEC6-4369B33FC35A}"/>
                </a:ext>
              </a:extLst>
            </p:cNvPr>
            <p:cNvSpPr/>
            <p:nvPr/>
          </p:nvSpPr>
          <p:spPr>
            <a:xfrm>
              <a:off x="3208576" y="2742835"/>
              <a:ext cx="4096414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4C526B-8747-29D8-442E-462A258F192C}"/>
                </a:ext>
              </a:extLst>
            </p:cNvPr>
            <p:cNvSpPr txBox="1"/>
            <p:nvPr/>
          </p:nvSpPr>
          <p:spPr>
            <a:xfrm>
              <a:off x="3208576" y="2749458"/>
              <a:ext cx="4096414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CIA, cleaning in air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F1048E5D-E265-2671-5F52-5878F01EC901}"/>
                </a:ext>
              </a:extLst>
            </p:cNvPr>
            <p:cNvSpPr/>
            <p:nvPr/>
          </p:nvSpPr>
          <p:spPr>
            <a:xfrm>
              <a:off x="3196351" y="3412297"/>
              <a:ext cx="4096413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395CD5E-2410-24B7-F51F-37A6BAD2CFD5}"/>
                </a:ext>
              </a:extLst>
            </p:cNvPr>
            <p:cNvSpPr txBox="1"/>
            <p:nvPr/>
          </p:nvSpPr>
          <p:spPr>
            <a:xfrm>
              <a:off x="3208577" y="3412721"/>
              <a:ext cx="4096412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CIP, cleaning in place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E3C5D8DA-6810-9561-4CCA-E7EB44EBDE64}"/>
                </a:ext>
              </a:extLst>
            </p:cNvPr>
            <p:cNvSpPr/>
            <p:nvPr/>
          </p:nvSpPr>
          <p:spPr>
            <a:xfrm>
              <a:off x="3208577" y="4052906"/>
              <a:ext cx="4096412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8CDFC82-3CBD-87EE-7EE4-F6A4C5BEFE85}"/>
                </a:ext>
              </a:extLst>
            </p:cNvPr>
            <p:cNvSpPr txBox="1"/>
            <p:nvPr/>
          </p:nvSpPr>
          <p:spPr>
            <a:xfrm>
              <a:off x="3208577" y="4056131"/>
              <a:ext cx="4108638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CEB, chemically enhanced backwash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CCD9BC94-3B6F-94B8-6974-6F027F53C19E}"/>
                </a:ext>
              </a:extLst>
            </p:cNvPr>
            <p:cNvSpPr/>
            <p:nvPr/>
          </p:nvSpPr>
          <p:spPr>
            <a:xfrm>
              <a:off x="3208576" y="4699119"/>
              <a:ext cx="4096412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6F0CA48-C1FB-AE3F-94B2-1498FB1936C0}"/>
                </a:ext>
              </a:extLst>
            </p:cNvPr>
            <p:cNvSpPr txBox="1"/>
            <p:nvPr/>
          </p:nvSpPr>
          <p:spPr>
            <a:xfrm>
              <a:off x="3208576" y="4702345"/>
              <a:ext cx="4108638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recovery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9C8FAC16-A5DF-429C-FCDA-704372298B02}"/>
                </a:ext>
              </a:extLst>
            </p:cNvPr>
            <p:cNvSpPr/>
            <p:nvPr/>
          </p:nvSpPr>
          <p:spPr>
            <a:xfrm>
              <a:off x="8995651" y="2743541"/>
              <a:ext cx="2690319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B4E977B-FAA7-3A66-96A0-91520C0298E0}"/>
                </a:ext>
              </a:extLst>
            </p:cNvPr>
            <p:cNvSpPr txBox="1"/>
            <p:nvPr/>
          </p:nvSpPr>
          <p:spPr>
            <a:xfrm>
              <a:off x="8983425" y="2739516"/>
              <a:ext cx="2685950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in situ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91804478-5730-E41C-38E9-D26F9E0981A0}"/>
                </a:ext>
              </a:extLst>
            </p:cNvPr>
            <p:cNvSpPr/>
            <p:nvPr/>
          </p:nvSpPr>
          <p:spPr>
            <a:xfrm>
              <a:off x="8995652" y="3362806"/>
              <a:ext cx="2690320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3B3CF20-C02B-E1AE-146B-872478FAA030}"/>
                </a:ext>
              </a:extLst>
            </p:cNvPr>
            <p:cNvSpPr txBox="1"/>
            <p:nvPr/>
          </p:nvSpPr>
          <p:spPr>
            <a:xfrm>
              <a:off x="8995651" y="3359610"/>
              <a:ext cx="2685950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ex situ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12323EA8-B5EC-229F-AADE-90B8395419D9}"/>
                </a:ext>
              </a:extLst>
            </p:cNvPr>
            <p:cNvSpPr/>
            <p:nvPr/>
          </p:nvSpPr>
          <p:spPr>
            <a:xfrm>
              <a:off x="8995651" y="3961487"/>
              <a:ext cx="2673725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FCC0532-D891-5237-6217-9DBED37EB1F7}"/>
                </a:ext>
              </a:extLst>
            </p:cNvPr>
            <p:cNvSpPr txBox="1"/>
            <p:nvPr/>
          </p:nvSpPr>
          <p:spPr>
            <a:xfrm>
              <a:off x="9007877" y="3967696"/>
              <a:ext cx="2673725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maintenance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4859ADB3-1355-9B58-AE50-06710737B56D}"/>
                </a:ext>
              </a:extLst>
            </p:cNvPr>
            <p:cNvSpPr/>
            <p:nvPr/>
          </p:nvSpPr>
          <p:spPr>
            <a:xfrm>
              <a:off x="8995651" y="4559810"/>
              <a:ext cx="2673725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5DCF3F0-EA93-A38D-2A96-45BFE74E1DE7}"/>
                </a:ext>
              </a:extLst>
            </p:cNvPr>
            <p:cNvSpPr txBox="1"/>
            <p:nvPr/>
          </p:nvSpPr>
          <p:spPr>
            <a:xfrm>
              <a:off x="9007877" y="4566019"/>
              <a:ext cx="2673725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recovery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7FF2910-0B9A-D064-FD58-72354F1DD2D3}"/>
                </a:ext>
              </a:extLst>
            </p:cNvPr>
            <p:cNvCxnSpPr>
              <a:stCxn id="68" idx="3"/>
              <a:endCxn id="77" idx="1"/>
            </p:cNvCxnSpPr>
            <p:nvPr/>
          </p:nvCxnSpPr>
          <p:spPr>
            <a:xfrm flipV="1">
              <a:off x="7317214" y="4758547"/>
              <a:ext cx="1690663" cy="13632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6C38B2AF-4CF4-4223-410D-0E4C9C1D81A2}"/>
                </a:ext>
              </a:extLst>
            </p:cNvPr>
            <p:cNvCxnSpPr>
              <a:cxnSpLocks/>
              <a:stCxn id="68" idx="3"/>
              <a:endCxn id="73" idx="1"/>
            </p:cNvCxnSpPr>
            <p:nvPr/>
          </p:nvCxnSpPr>
          <p:spPr>
            <a:xfrm flipV="1">
              <a:off x="7317214" y="3552138"/>
              <a:ext cx="1678437" cy="134273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76DA9C38-A4DB-DCA5-9209-2E1F5D808D5A}"/>
                </a:ext>
              </a:extLst>
            </p:cNvPr>
            <p:cNvCxnSpPr>
              <a:cxnSpLocks/>
              <a:stCxn id="68" idx="3"/>
              <a:endCxn id="71" idx="1"/>
            </p:cNvCxnSpPr>
            <p:nvPr/>
          </p:nvCxnSpPr>
          <p:spPr>
            <a:xfrm flipV="1">
              <a:off x="7317214" y="2932043"/>
              <a:ext cx="1666211" cy="196282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55D288B4-6DA2-1823-062A-2EF6A1EEBC14}"/>
                </a:ext>
              </a:extLst>
            </p:cNvPr>
            <p:cNvCxnSpPr>
              <a:cxnSpLocks/>
              <a:stCxn id="60" idx="3"/>
              <a:endCxn id="75" idx="1"/>
            </p:cNvCxnSpPr>
            <p:nvPr/>
          </p:nvCxnSpPr>
          <p:spPr>
            <a:xfrm flipV="1">
              <a:off x="7317215" y="4160224"/>
              <a:ext cx="1690662" cy="8843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9FB068AA-E9EA-6F1F-3839-B17610173519}"/>
                </a:ext>
              </a:extLst>
            </p:cNvPr>
            <p:cNvCxnSpPr>
              <a:cxnSpLocks/>
              <a:stCxn id="60" idx="3"/>
              <a:endCxn id="71" idx="1"/>
            </p:cNvCxnSpPr>
            <p:nvPr/>
          </p:nvCxnSpPr>
          <p:spPr>
            <a:xfrm flipV="1">
              <a:off x="7317215" y="2932043"/>
              <a:ext cx="1666210" cy="1316615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BFDD0994-C3F9-BADA-2D4F-227618B3A788}"/>
                </a:ext>
              </a:extLst>
            </p:cNvPr>
            <p:cNvCxnSpPr>
              <a:cxnSpLocks/>
              <a:stCxn id="58" idx="3"/>
              <a:endCxn id="75" idx="1"/>
            </p:cNvCxnSpPr>
            <p:nvPr/>
          </p:nvCxnSpPr>
          <p:spPr>
            <a:xfrm>
              <a:off x="7304990" y="3605248"/>
              <a:ext cx="1702887" cy="554976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2F039581-AB78-1123-6D1E-B46AF792B0DE}"/>
                </a:ext>
              </a:extLst>
            </p:cNvPr>
            <p:cNvCxnSpPr>
              <a:cxnSpLocks/>
              <a:stCxn id="58" idx="3"/>
              <a:endCxn id="71" idx="1"/>
            </p:cNvCxnSpPr>
            <p:nvPr/>
          </p:nvCxnSpPr>
          <p:spPr>
            <a:xfrm flipV="1">
              <a:off x="7304990" y="2932043"/>
              <a:ext cx="1678436" cy="673205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3772997-5926-5F5A-939C-9117E4D0C818}"/>
                </a:ext>
              </a:extLst>
            </p:cNvPr>
            <p:cNvCxnSpPr>
              <a:cxnSpLocks/>
              <a:stCxn id="55" idx="3"/>
              <a:endCxn id="71" idx="1"/>
            </p:cNvCxnSpPr>
            <p:nvPr/>
          </p:nvCxnSpPr>
          <p:spPr>
            <a:xfrm flipV="1">
              <a:off x="7304990" y="2932043"/>
              <a:ext cx="1678436" cy="6159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1610045A-0EBD-83D7-04DA-38FBB9A0B069}"/>
                </a:ext>
              </a:extLst>
            </p:cNvPr>
            <p:cNvCxnSpPr>
              <a:cxnSpLocks/>
              <a:stCxn id="55" idx="3"/>
              <a:endCxn id="75" idx="1"/>
            </p:cNvCxnSpPr>
            <p:nvPr/>
          </p:nvCxnSpPr>
          <p:spPr>
            <a:xfrm>
              <a:off x="7304990" y="2993639"/>
              <a:ext cx="1702887" cy="11665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05284" y="1715454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Chemical cleaning modes</a:t>
            </a:r>
            <a:endParaRPr lang="zh-CN" altLang="en-US" sz="2000" b="1" dirty="0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1A9F10A0-8959-FA78-AD34-9AFA0A749725}"/>
              </a:ext>
            </a:extLst>
          </p:cNvPr>
          <p:cNvSpPr txBox="1"/>
          <p:nvPr/>
        </p:nvSpPr>
        <p:spPr>
          <a:xfrm>
            <a:off x="690441" y="2285575"/>
            <a:ext cx="34325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ncludes </a:t>
            </a:r>
            <a:r>
              <a:rPr lang="en-US" altLang="zh-CN" sz="1800" b="1" i="1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situ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1800" b="1" i="1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 situ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according to the location of the cleaning, </a:t>
            </a: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 cleaning 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recovery cleaning 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according to the severity of fouling.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68FE0F6E-8EEF-B8C0-2F2D-8C2E1D8D36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717" b="47516"/>
          <a:stretch/>
        </p:blipFill>
        <p:spPr>
          <a:xfrm>
            <a:off x="1104272" y="3974463"/>
            <a:ext cx="5528995" cy="222735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CFF661-CCA4-BF61-E2AE-EE112913B36B}"/>
              </a:ext>
            </a:extLst>
          </p:cNvPr>
          <p:cNvGrpSpPr/>
          <p:nvPr/>
        </p:nvGrpSpPr>
        <p:grpSpPr>
          <a:xfrm>
            <a:off x="1612203" y="6157889"/>
            <a:ext cx="4806916" cy="350156"/>
            <a:chOff x="1612203" y="6157889"/>
            <a:chExt cx="4806916" cy="350156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144DC44-46AA-D299-F16C-35E94896BDC6}"/>
                </a:ext>
              </a:extLst>
            </p:cNvPr>
            <p:cNvSpPr txBox="1"/>
            <p:nvPr/>
          </p:nvSpPr>
          <p:spPr>
            <a:xfrm>
              <a:off x="3605933" y="6200268"/>
              <a:ext cx="7104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situ</a:t>
              </a:r>
              <a:endPara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左中括号 99">
              <a:extLst>
                <a:ext uri="{FF2B5EF4-FFF2-40B4-BE49-F238E27FC236}">
                  <a16:creationId xmlns:a16="http://schemas.microsoft.com/office/drawing/2014/main" id="{573C659A-9B29-5F03-FF5C-0781BDC2EC19}"/>
                </a:ext>
              </a:extLst>
            </p:cNvPr>
            <p:cNvSpPr/>
            <p:nvPr/>
          </p:nvSpPr>
          <p:spPr>
            <a:xfrm rot="16200000">
              <a:off x="3980984" y="3789108"/>
              <a:ext cx="69353" cy="4806916"/>
            </a:xfrm>
            <a:prstGeom prst="leftBracket">
              <a:avLst>
                <a:gd name="adj" fmla="val 88841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11A55B8-B5D3-C3C9-6FF7-B0BD4E7A4CCA}"/>
              </a:ext>
            </a:extLst>
          </p:cNvPr>
          <p:cNvGrpSpPr/>
          <p:nvPr/>
        </p:nvGrpSpPr>
        <p:grpSpPr>
          <a:xfrm>
            <a:off x="6633268" y="6157888"/>
            <a:ext cx="1241978" cy="350157"/>
            <a:chOff x="6633268" y="6157888"/>
            <a:chExt cx="1241978" cy="350157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DDA206E-E7D6-59A6-FDD7-DA01B2DB15A4}"/>
                </a:ext>
              </a:extLst>
            </p:cNvPr>
            <p:cNvSpPr txBox="1"/>
            <p:nvPr/>
          </p:nvSpPr>
          <p:spPr>
            <a:xfrm>
              <a:off x="6888817" y="6200268"/>
              <a:ext cx="771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 situ</a:t>
              </a:r>
              <a:endPara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左中括号 101">
              <a:extLst>
                <a:ext uri="{FF2B5EF4-FFF2-40B4-BE49-F238E27FC236}">
                  <a16:creationId xmlns:a16="http://schemas.microsoft.com/office/drawing/2014/main" id="{F0D1B7A2-EB46-E6EA-34D1-D7A35239EAF4}"/>
                </a:ext>
              </a:extLst>
            </p:cNvPr>
            <p:cNvSpPr/>
            <p:nvPr/>
          </p:nvSpPr>
          <p:spPr>
            <a:xfrm rot="16200000">
              <a:off x="7219580" y="5571576"/>
              <a:ext cx="69353" cy="1241978"/>
            </a:xfrm>
            <a:prstGeom prst="leftBracket">
              <a:avLst>
                <a:gd name="adj" fmla="val 88841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占位符 3">
            <a:extLst>
              <a:ext uri="{FF2B5EF4-FFF2-40B4-BE49-F238E27FC236}">
                <a16:creationId xmlns:a16="http://schemas.microsoft.com/office/drawing/2014/main" id="{A2664DC8-90B2-0B2A-649E-E7F23D8C31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9292" y="6560750"/>
            <a:ext cx="7575350" cy="187646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latin typeface="+mn-ea"/>
              </a:rPr>
              <a:t>Wang et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al. Membrane cleaning in membrane bioreactors: A review. Journal of Membrane Science, 2014,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468: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276-307.</a:t>
            </a:r>
            <a:endParaRPr lang="zh-CN" altLang="en-US" dirty="0">
              <a:latin typeface="+mn-ea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6BF0467F-065E-69BE-882B-6492F8886D7A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EB38FA9-0888-99B2-73C8-4EDCBF0A0E0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FF7AD537-AFD3-D387-7664-6413975BEA23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06F0DA16-6A61-7220-599B-67ACA5B02A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AB97B6AD-E05A-3512-5ADC-DDD5CA47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96846372"/>
      </p:ext>
    </p:extLst>
  </p:cSld>
  <p:clrMapOvr>
    <a:masterClrMapping/>
  </p:clrMapOvr>
  <p:transition advTm="703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2CD22A8C-72FB-95DC-56B7-2F2BF2C4FE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514" b="47516"/>
          <a:stretch/>
        </p:blipFill>
        <p:spPr>
          <a:xfrm>
            <a:off x="6562922" y="3860159"/>
            <a:ext cx="1998264" cy="222735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500042D-0B6C-7675-C56A-D2CBE2C4F1C3}"/>
              </a:ext>
            </a:extLst>
          </p:cNvPr>
          <p:cNvGrpSpPr/>
          <p:nvPr/>
        </p:nvGrpSpPr>
        <p:grpSpPr>
          <a:xfrm>
            <a:off x="4456514" y="2118710"/>
            <a:ext cx="7464411" cy="1753271"/>
            <a:chOff x="3196351" y="2739516"/>
            <a:chExt cx="8489621" cy="2461211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D1109978-59C0-F38D-DEC6-4369B33FC35A}"/>
                </a:ext>
              </a:extLst>
            </p:cNvPr>
            <p:cNvSpPr/>
            <p:nvPr/>
          </p:nvSpPr>
          <p:spPr>
            <a:xfrm>
              <a:off x="3208576" y="2742835"/>
              <a:ext cx="4096414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4C526B-8747-29D8-442E-462A258F192C}"/>
                </a:ext>
              </a:extLst>
            </p:cNvPr>
            <p:cNvSpPr txBox="1"/>
            <p:nvPr/>
          </p:nvSpPr>
          <p:spPr>
            <a:xfrm>
              <a:off x="3208576" y="2749458"/>
              <a:ext cx="4096414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CIA, cleaning in air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F1048E5D-E265-2671-5F52-5878F01EC901}"/>
                </a:ext>
              </a:extLst>
            </p:cNvPr>
            <p:cNvSpPr/>
            <p:nvPr/>
          </p:nvSpPr>
          <p:spPr>
            <a:xfrm>
              <a:off x="3196351" y="3412297"/>
              <a:ext cx="4096413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395CD5E-2410-24B7-F51F-37A6BAD2CFD5}"/>
                </a:ext>
              </a:extLst>
            </p:cNvPr>
            <p:cNvSpPr txBox="1"/>
            <p:nvPr/>
          </p:nvSpPr>
          <p:spPr>
            <a:xfrm>
              <a:off x="3208577" y="3412721"/>
              <a:ext cx="4096412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CIP, cleaning in place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E3C5D8DA-6810-9561-4CCA-E7EB44EBDE64}"/>
                </a:ext>
              </a:extLst>
            </p:cNvPr>
            <p:cNvSpPr/>
            <p:nvPr/>
          </p:nvSpPr>
          <p:spPr>
            <a:xfrm>
              <a:off x="3208577" y="4052906"/>
              <a:ext cx="4096412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8CDFC82-3CBD-87EE-7EE4-F6A4C5BEFE85}"/>
                </a:ext>
              </a:extLst>
            </p:cNvPr>
            <p:cNvSpPr txBox="1"/>
            <p:nvPr/>
          </p:nvSpPr>
          <p:spPr>
            <a:xfrm>
              <a:off x="3208577" y="4056131"/>
              <a:ext cx="4108638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CEB, chemically enhanced backwash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CCD9BC94-3B6F-94B8-6974-6F027F53C19E}"/>
                </a:ext>
              </a:extLst>
            </p:cNvPr>
            <p:cNvSpPr/>
            <p:nvPr/>
          </p:nvSpPr>
          <p:spPr>
            <a:xfrm>
              <a:off x="3208576" y="4699119"/>
              <a:ext cx="4096412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6F0CA48-C1FB-AE3F-94B2-1498FB1936C0}"/>
                </a:ext>
              </a:extLst>
            </p:cNvPr>
            <p:cNvSpPr txBox="1"/>
            <p:nvPr/>
          </p:nvSpPr>
          <p:spPr>
            <a:xfrm>
              <a:off x="3208576" y="4702345"/>
              <a:ext cx="4108638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recovery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9C8FAC16-A5DF-429C-FCDA-704372298B02}"/>
                </a:ext>
              </a:extLst>
            </p:cNvPr>
            <p:cNvSpPr/>
            <p:nvPr/>
          </p:nvSpPr>
          <p:spPr>
            <a:xfrm>
              <a:off x="8995651" y="2743541"/>
              <a:ext cx="2690319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B4E977B-FAA7-3A66-96A0-91520C0298E0}"/>
                </a:ext>
              </a:extLst>
            </p:cNvPr>
            <p:cNvSpPr txBox="1"/>
            <p:nvPr/>
          </p:nvSpPr>
          <p:spPr>
            <a:xfrm>
              <a:off x="8983425" y="2739516"/>
              <a:ext cx="2685950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in situ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91804478-5730-E41C-38E9-D26F9E0981A0}"/>
                </a:ext>
              </a:extLst>
            </p:cNvPr>
            <p:cNvSpPr/>
            <p:nvPr/>
          </p:nvSpPr>
          <p:spPr>
            <a:xfrm>
              <a:off x="8995652" y="3362806"/>
              <a:ext cx="2690320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3B3CF20-C02B-E1AE-146B-872478FAA030}"/>
                </a:ext>
              </a:extLst>
            </p:cNvPr>
            <p:cNvSpPr txBox="1"/>
            <p:nvPr/>
          </p:nvSpPr>
          <p:spPr>
            <a:xfrm>
              <a:off x="8995651" y="3359610"/>
              <a:ext cx="2685950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ex situ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12323EA8-B5EC-229F-AADE-90B8395419D9}"/>
                </a:ext>
              </a:extLst>
            </p:cNvPr>
            <p:cNvSpPr/>
            <p:nvPr/>
          </p:nvSpPr>
          <p:spPr>
            <a:xfrm>
              <a:off x="8995651" y="3961487"/>
              <a:ext cx="2673725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FCC0532-D891-5237-6217-9DBED37EB1F7}"/>
                </a:ext>
              </a:extLst>
            </p:cNvPr>
            <p:cNvSpPr txBox="1"/>
            <p:nvPr/>
          </p:nvSpPr>
          <p:spPr>
            <a:xfrm>
              <a:off x="9007877" y="3967696"/>
              <a:ext cx="2673725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maintenance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4859ADB3-1355-9B58-AE50-06710737B56D}"/>
                </a:ext>
              </a:extLst>
            </p:cNvPr>
            <p:cNvSpPr/>
            <p:nvPr/>
          </p:nvSpPr>
          <p:spPr>
            <a:xfrm>
              <a:off x="8995651" y="4559810"/>
              <a:ext cx="2673725" cy="501608"/>
            </a:xfrm>
            <a:prstGeom prst="roundRect">
              <a:avLst>
                <a:gd name="adj" fmla="val 31818"/>
              </a:avLst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35DCF3F0-EA93-A38D-2A96-45BFE74E1DE7}"/>
                </a:ext>
              </a:extLst>
            </p:cNvPr>
            <p:cNvSpPr txBox="1"/>
            <p:nvPr/>
          </p:nvSpPr>
          <p:spPr>
            <a:xfrm>
              <a:off x="9007877" y="4566019"/>
              <a:ext cx="2673725" cy="385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rPr>
                <a:t>recovery cleaning</a:t>
              </a:r>
              <a:endParaRPr lang="zh-CN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B7FF2910-0B9A-D064-FD58-72354F1DD2D3}"/>
                </a:ext>
              </a:extLst>
            </p:cNvPr>
            <p:cNvCxnSpPr>
              <a:stCxn id="68" idx="3"/>
              <a:endCxn id="77" idx="1"/>
            </p:cNvCxnSpPr>
            <p:nvPr/>
          </p:nvCxnSpPr>
          <p:spPr>
            <a:xfrm flipV="1">
              <a:off x="7317214" y="4758547"/>
              <a:ext cx="1690663" cy="13632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6C38B2AF-4CF4-4223-410D-0E4C9C1D81A2}"/>
                </a:ext>
              </a:extLst>
            </p:cNvPr>
            <p:cNvCxnSpPr>
              <a:cxnSpLocks/>
              <a:stCxn id="68" idx="3"/>
              <a:endCxn id="73" idx="1"/>
            </p:cNvCxnSpPr>
            <p:nvPr/>
          </p:nvCxnSpPr>
          <p:spPr>
            <a:xfrm flipV="1">
              <a:off x="7317214" y="3552138"/>
              <a:ext cx="1678437" cy="134273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76DA9C38-A4DB-DCA5-9209-2E1F5D808D5A}"/>
                </a:ext>
              </a:extLst>
            </p:cNvPr>
            <p:cNvCxnSpPr>
              <a:cxnSpLocks/>
              <a:stCxn id="68" idx="3"/>
              <a:endCxn id="71" idx="1"/>
            </p:cNvCxnSpPr>
            <p:nvPr/>
          </p:nvCxnSpPr>
          <p:spPr>
            <a:xfrm flipV="1">
              <a:off x="7317214" y="2932043"/>
              <a:ext cx="1666211" cy="196282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55D288B4-6DA2-1823-062A-2EF6A1EEBC14}"/>
                </a:ext>
              </a:extLst>
            </p:cNvPr>
            <p:cNvCxnSpPr>
              <a:cxnSpLocks/>
              <a:stCxn id="60" idx="3"/>
              <a:endCxn id="75" idx="1"/>
            </p:cNvCxnSpPr>
            <p:nvPr/>
          </p:nvCxnSpPr>
          <p:spPr>
            <a:xfrm flipV="1">
              <a:off x="7317215" y="4160224"/>
              <a:ext cx="1690662" cy="8843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9FB068AA-E9EA-6F1F-3839-B17610173519}"/>
                </a:ext>
              </a:extLst>
            </p:cNvPr>
            <p:cNvCxnSpPr>
              <a:cxnSpLocks/>
              <a:stCxn id="60" idx="3"/>
              <a:endCxn id="71" idx="1"/>
            </p:cNvCxnSpPr>
            <p:nvPr/>
          </p:nvCxnSpPr>
          <p:spPr>
            <a:xfrm flipV="1">
              <a:off x="7317215" y="2932043"/>
              <a:ext cx="1666210" cy="1316615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BFDD0994-C3F9-BADA-2D4F-227618B3A788}"/>
                </a:ext>
              </a:extLst>
            </p:cNvPr>
            <p:cNvCxnSpPr>
              <a:cxnSpLocks/>
              <a:stCxn id="58" idx="3"/>
              <a:endCxn id="75" idx="1"/>
            </p:cNvCxnSpPr>
            <p:nvPr/>
          </p:nvCxnSpPr>
          <p:spPr>
            <a:xfrm>
              <a:off x="7304990" y="3605248"/>
              <a:ext cx="1702887" cy="554976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2F039581-AB78-1123-6D1E-B46AF792B0DE}"/>
                </a:ext>
              </a:extLst>
            </p:cNvPr>
            <p:cNvCxnSpPr>
              <a:cxnSpLocks/>
              <a:stCxn id="58" idx="3"/>
              <a:endCxn id="71" idx="1"/>
            </p:cNvCxnSpPr>
            <p:nvPr/>
          </p:nvCxnSpPr>
          <p:spPr>
            <a:xfrm flipV="1">
              <a:off x="7304990" y="2932043"/>
              <a:ext cx="1678436" cy="673205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3772997-5926-5F5A-939C-9117E4D0C818}"/>
                </a:ext>
              </a:extLst>
            </p:cNvPr>
            <p:cNvCxnSpPr>
              <a:cxnSpLocks/>
              <a:stCxn id="55" idx="3"/>
              <a:endCxn id="71" idx="1"/>
            </p:cNvCxnSpPr>
            <p:nvPr/>
          </p:nvCxnSpPr>
          <p:spPr>
            <a:xfrm flipV="1">
              <a:off x="7304990" y="2932043"/>
              <a:ext cx="1678436" cy="6159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1610045A-0EBD-83D7-04DA-38FBB9A0B069}"/>
                </a:ext>
              </a:extLst>
            </p:cNvPr>
            <p:cNvCxnSpPr>
              <a:cxnSpLocks/>
              <a:stCxn id="55" idx="3"/>
              <a:endCxn id="75" idx="1"/>
            </p:cNvCxnSpPr>
            <p:nvPr/>
          </p:nvCxnSpPr>
          <p:spPr>
            <a:xfrm>
              <a:off x="7304990" y="2993639"/>
              <a:ext cx="1702887" cy="11665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05284" y="1715454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Chemical cleaning modes</a:t>
            </a:r>
            <a:endParaRPr lang="zh-CN" altLang="en-US" sz="2000" b="1" dirty="0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1A9F10A0-8959-FA78-AD34-9AFA0A749725}"/>
              </a:ext>
            </a:extLst>
          </p:cNvPr>
          <p:cNvSpPr txBox="1"/>
          <p:nvPr/>
        </p:nvSpPr>
        <p:spPr>
          <a:xfrm>
            <a:off x="690441" y="2285575"/>
            <a:ext cx="343256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ncludes </a:t>
            </a:r>
            <a:r>
              <a:rPr lang="en-US" altLang="zh-CN" sz="1800" b="1" i="1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situ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1800" b="1" i="1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 situ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cleaning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according to the location of the cleaning, </a:t>
            </a:r>
          </a:p>
          <a:p>
            <a:pPr>
              <a:lnSpc>
                <a:spcPts val="1800"/>
              </a:lnSpc>
              <a:spcAft>
                <a:spcPts val="1200"/>
              </a:spcAft>
            </a:pP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 cleaning 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800" b="1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recovery cleaning </a:t>
            </a:r>
            <a:r>
              <a:rPr lang="en-US" altLang="zh-CN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according to the severity of fouling.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68FE0F6E-8EEF-B8C0-2F2D-8C2E1D8D36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717" b="47516"/>
          <a:stretch/>
        </p:blipFill>
        <p:spPr>
          <a:xfrm>
            <a:off x="1104272" y="3974463"/>
            <a:ext cx="5528995" cy="222735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B5CFF661-CCA4-BF61-E2AE-EE112913B36B}"/>
              </a:ext>
            </a:extLst>
          </p:cNvPr>
          <p:cNvGrpSpPr/>
          <p:nvPr/>
        </p:nvGrpSpPr>
        <p:grpSpPr>
          <a:xfrm>
            <a:off x="1612203" y="6157889"/>
            <a:ext cx="4806916" cy="350156"/>
            <a:chOff x="1612203" y="6157889"/>
            <a:chExt cx="4806916" cy="350156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144DC44-46AA-D299-F16C-35E94896BDC6}"/>
                </a:ext>
              </a:extLst>
            </p:cNvPr>
            <p:cNvSpPr txBox="1"/>
            <p:nvPr/>
          </p:nvSpPr>
          <p:spPr>
            <a:xfrm>
              <a:off x="3605933" y="6200268"/>
              <a:ext cx="7104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situ</a:t>
              </a:r>
              <a:endPara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左中括号 99">
              <a:extLst>
                <a:ext uri="{FF2B5EF4-FFF2-40B4-BE49-F238E27FC236}">
                  <a16:creationId xmlns:a16="http://schemas.microsoft.com/office/drawing/2014/main" id="{573C659A-9B29-5F03-FF5C-0781BDC2EC19}"/>
                </a:ext>
              </a:extLst>
            </p:cNvPr>
            <p:cNvSpPr/>
            <p:nvPr/>
          </p:nvSpPr>
          <p:spPr>
            <a:xfrm rot="16200000">
              <a:off x="3980984" y="3789108"/>
              <a:ext cx="69353" cy="4806916"/>
            </a:xfrm>
            <a:prstGeom prst="leftBracket">
              <a:avLst>
                <a:gd name="adj" fmla="val 88841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11A55B8-B5D3-C3C9-6FF7-B0BD4E7A4CCA}"/>
              </a:ext>
            </a:extLst>
          </p:cNvPr>
          <p:cNvGrpSpPr/>
          <p:nvPr/>
        </p:nvGrpSpPr>
        <p:grpSpPr>
          <a:xfrm>
            <a:off x="6633268" y="6157888"/>
            <a:ext cx="1241978" cy="350157"/>
            <a:chOff x="6633268" y="6157888"/>
            <a:chExt cx="1241978" cy="350157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DDA206E-E7D6-59A6-FDD7-DA01B2DB15A4}"/>
                </a:ext>
              </a:extLst>
            </p:cNvPr>
            <p:cNvSpPr txBox="1"/>
            <p:nvPr/>
          </p:nvSpPr>
          <p:spPr>
            <a:xfrm>
              <a:off x="6888817" y="6200268"/>
              <a:ext cx="7713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 situ</a:t>
              </a:r>
              <a:endParaRPr lang="zh-CN" alt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左中括号 101">
              <a:extLst>
                <a:ext uri="{FF2B5EF4-FFF2-40B4-BE49-F238E27FC236}">
                  <a16:creationId xmlns:a16="http://schemas.microsoft.com/office/drawing/2014/main" id="{F0D1B7A2-EB46-E6EA-34D1-D7A35239EAF4}"/>
                </a:ext>
              </a:extLst>
            </p:cNvPr>
            <p:cNvSpPr/>
            <p:nvPr/>
          </p:nvSpPr>
          <p:spPr>
            <a:xfrm rot="16200000">
              <a:off x="7219580" y="5571576"/>
              <a:ext cx="69353" cy="1241978"/>
            </a:xfrm>
            <a:prstGeom prst="leftBracket">
              <a:avLst>
                <a:gd name="adj" fmla="val 88841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占位符 3">
            <a:extLst>
              <a:ext uri="{FF2B5EF4-FFF2-40B4-BE49-F238E27FC236}">
                <a16:creationId xmlns:a16="http://schemas.microsoft.com/office/drawing/2014/main" id="{A2664DC8-90B2-0B2A-649E-E7F23D8C31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99292" y="6560750"/>
            <a:ext cx="7575350" cy="187646"/>
          </a:xfrm>
        </p:spPr>
        <p:txBody>
          <a:bodyPr/>
          <a:lstStyle/>
          <a:p>
            <a:pPr marL="0" indent="0" algn="l">
              <a:buNone/>
            </a:pPr>
            <a:r>
              <a:rPr lang="en-US" altLang="zh-CN" dirty="0">
                <a:latin typeface="+mn-ea"/>
              </a:rPr>
              <a:t>Wang et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al. Membrane cleaning in membrane bioreactors: A review. Journal of Membrane Science, 2014,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468:</a:t>
            </a:r>
            <a:r>
              <a:rPr lang="zh-CN" altLang="en-US" dirty="0">
                <a:latin typeface="+mn-ea"/>
              </a:rPr>
              <a:t> </a:t>
            </a:r>
            <a:r>
              <a:rPr lang="en-US" altLang="zh-CN" dirty="0">
                <a:latin typeface="+mn-ea"/>
              </a:rPr>
              <a:t>276-307.</a:t>
            </a:r>
            <a:endParaRPr lang="zh-CN" altLang="en-US" dirty="0">
              <a:latin typeface="+mn-ea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6BF0467F-065E-69BE-882B-6492F8886D7A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7EB38FA9-0888-99B2-73C8-4EDCBF0A0E0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FF7AD537-AFD3-D387-7664-6413975BEA23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06F0DA16-6A61-7220-599B-67ACA5B02A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AB97B6AD-E05A-3512-5ADC-DDD5CA47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71839116"/>
      </p:ext>
    </p:extLst>
  </p:cSld>
  <p:clrMapOvr>
    <a:masterClrMapping/>
  </p:clrMapOvr>
  <p:transition advTm="31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05284" y="1715454"/>
            <a:ext cx="75753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Chemical cleaning procedures and conditions</a:t>
            </a:r>
            <a:endParaRPr lang="zh-CN" altLang="en-US" sz="2000" b="1" dirty="0"/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FDF795E2-DD3B-2CB6-A3B2-73EEAC17D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014879"/>
              </p:ext>
            </p:extLst>
          </p:nvPr>
        </p:nvGraphicFramePr>
        <p:xfrm>
          <a:off x="749480" y="2149481"/>
          <a:ext cx="10940902" cy="3257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642">
                  <a:extLst>
                    <a:ext uri="{9D8B030D-6E8A-4147-A177-3AD203B41FA5}">
                      <a16:colId xmlns:a16="http://schemas.microsoft.com/office/drawing/2014/main" val="803475093"/>
                    </a:ext>
                  </a:extLst>
                </a:gridCol>
                <a:gridCol w="1145932">
                  <a:extLst>
                    <a:ext uri="{9D8B030D-6E8A-4147-A177-3AD203B41FA5}">
                      <a16:colId xmlns:a16="http://schemas.microsoft.com/office/drawing/2014/main" val="891576613"/>
                    </a:ext>
                  </a:extLst>
                </a:gridCol>
                <a:gridCol w="2817627">
                  <a:extLst>
                    <a:ext uri="{9D8B030D-6E8A-4147-A177-3AD203B41FA5}">
                      <a16:colId xmlns:a16="http://schemas.microsoft.com/office/drawing/2014/main" val="1123251326"/>
                    </a:ext>
                  </a:extLst>
                </a:gridCol>
                <a:gridCol w="1977656">
                  <a:extLst>
                    <a:ext uri="{9D8B030D-6E8A-4147-A177-3AD203B41FA5}">
                      <a16:colId xmlns:a16="http://schemas.microsoft.com/office/drawing/2014/main" val="3944540089"/>
                    </a:ext>
                  </a:extLst>
                </a:gridCol>
                <a:gridCol w="3745045">
                  <a:extLst>
                    <a:ext uri="{9D8B030D-6E8A-4147-A177-3AD203B41FA5}">
                      <a16:colId xmlns:a16="http://schemas.microsoft.com/office/drawing/2014/main" val="1507196285"/>
                    </a:ext>
                  </a:extLst>
                </a:gridCol>
              </a:tblGrid>
              <a:tr h="23191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Module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Procedure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Dosage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947828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Maintenance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Weekly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0.5-1.0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420587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mandatory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(depending on the manufacturer)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9917102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Intensified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Monthly,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2-3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9784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Once every 3-6 months,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(8-15 min) → immersion (1-2 h)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3-5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4-6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94983"/>
                  </a:ext>
                </a:extLst>
              </a:tr>
              <a:tr h="844531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Recovery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Hollow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fiber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sheet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Regularly once a year,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immediately when TMP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50 kPa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(or when online cleaning fails to keep TMP &lt; 30 kPa)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Immersed in </a:t>
                      </a: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(3-5 g/L of chlorine) for 12-24 h,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immersed in </a:t>
                      </a: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(3-5 g/L of chlorine) and </a:t>
                      </a:r>
                      <a:b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citric/oxalic acid (10-20 g/L) alternately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005044"/>
                  </a:ext>
                </a:extLst>
              </a:tr>
            </a:tbl>
          </a:graphicData>
        </a:graphic>
      </p:graphicFrame>
      <p:grpSp>
        <p:nvGrpSpPr>
          <p:cNvPr id="3" name="Group 15">
            <a:extLst>
              <a:ext uri="{FF2B5EF4-FFF2-40B4-BE49-F238E27FC236}">
                <a16:creationId xmlns:a16="http://schemas.microsoft.com/office/drawing/2014/main" id="{3D7BFBF2-9A30-9052-1D8F-6313F80AC1E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F01A7F5E-0380-9522-AB9E-245B643218A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F5EC94C1-B070-EC8C-D7CB-F5ADAC9112A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2C42D00D-A223-6BE2-92E6-EAA12F9AD1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9DD8043E-0DCC-2B8C-69EC-69138C72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7459572"/>
      </p:ext>
    </p:extLst>
  </p:cSld>
  <p:clrMapOvr>
    <a:masterClrMapping/>
  </p:clrMapOvr>
  <p:transition advTm="14296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05284" y="1715454"/>
            <a:ext cx="75753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Chemical cleaning procedures and conditions</a:t>
            </a:r>
            <a:endParaRPr lang="zh-CN" altLang="en-US" sz="2000" b="1" dirty="0"/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FDF795E2-DD3B-2CB6-A3B2-73EEAC17D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541831"/>
              </p:ext>
            </p:extLst>
          </p:nvPr>
        </p:nvGraphicFramePr>
        <p:xfrm>
          <a:off x="749480" y="2149481"/>
          <a:ext cx="10940902" cy="3257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642">
                  <a:extLst>
                    <a:ext uri="{9D8B030D-6E8A-4147-A177-3AD203B41FA5}">
                      <a16:colId xmlns:a16="http://schemas.microsoft.com/office/drawing/2014/main" val="803475093"/>
                    </a:ext>
                  </a:extLst>
                </a:gridCol>
                <a:gridCol w="1145932">
                  <a:extLst>
                    <a:ext uri="{9D8B030D-6E8A-4147-A177-3AD203B41FA5}">
                      <a16:colId xmlns:a16="http://schemas.microsoft.com/office/drawing/2014/main" val="891576613"/>
                    </a:ext>
                  </a:extLst>
                </a:gridCol>
                <a:gridCol w="2817627">
                  <a:extLst>
                    <a:ext uri="{9D8B030D-6E8A-4147-A177-3AD203B41FA5}">
                      <a16:colId xmlns:a16="http://schemas.microsoft.com/office/drawing/2014/main" val="1123251326"/>
                    </a:ext>
                  </a:extLst>
                </a:gridCol>
                <a:gridCol w="1977656">
                  <a:extLst>
                    <a:ext uri="{9D8B030D-6E8A-4147-A177-3AD203B41FA5}">
                      <a16:colId xmlns:a16="http://schemas.microsoft.com/office/drawing/2014/main" val="3944540089"/>
                    </a:ext>
                  </a:extLst>
                </a:gridCol>
                <a:gridCol w="3745045">
                  <a:extLst>
                    <a:ext uri="{9D8B030D-6E8A-4147-A177-3AD203B41FA5}">
                      <a16:colId xmlns:a16="http://schemas.microsoft.com/office/drawing/2014/main" val="1507196285"/>
                    </a:ext>
                  </a:extLst>
                </a:gridCol>
              </a:tblGrid>
              <a:tr h="23191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Module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Procedure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Dosage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947828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Maintenance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Weekly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0.5-1.0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420587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mandatory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(depending on the manufacturer)</a:t>
                      </a:r>
                      <a:endParaRPr lang="zh-CN" altLang="en-US" sz="14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9917102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Intensified cleaning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Monthly,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2-3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9784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Once every 3-6 months,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(8-15 min) → immersion (1-2 h)</a:t>
                      </a:r>
                      <a:endParaRPr lang="zh-CN" altLang="en-US" sz="14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concentration: 3-5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4-6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94983"/>
                  </a:ext>
                </a:extLst>
              </a:tr>
              <a:tr h="844531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Recovery cleaning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Hollow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fiber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r>
                        <a:rPr lang="zh-CN" altLang="en-US" sz="14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sheet</a:t>
                      </a:r>
                      <a:endParaRPr lang="zh-CN" altLang="en-US" sz="1400" b="0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Regularly once a year,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immediately when TMP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50 kPa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(or when online cleaning fails to keep TMP &lt; 30 kPa)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Immersed in </a:t>
                      </a:r>
                      <a:r>
                        <a:rPr lang="en-US" altLang="zh-CN" sz="1400" b="0" i="0" u="none" strike="noStrike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(3-5 g/L of chlorine) for 12-24 h,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immersed in </a:t>
                      </a:r>
                      <a:r>
                        <a:rPr lang="en-US" altLang="zh-CN" sz="1400" b="0" i="0" u="none" strike="noStrike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(3-5 g/L of chlorine) and </a:t>
                      </a:r>
                      <a:b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altLang="zh-CN" sz="14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citric/oxalic acid (10-20 g/L) alternately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005044"/>
                  </a:ext>
                </a:extLst>
              </a:tr>
            </a:tbl>
          </a:graphicData>
        </a:graphic>
      </p:graphicFrame>
      <p:grpSp>
        <p:nvGrpSpPr>
          <p:cNvPr id="3" name="Group 15">
            <a:extLst>
              <a:ext uri="{FF2B5EF4-FFF2-40B4-BE49-F238E27FC236}">
                <a16:creationId xmlns:a16="http://schemas.microsoft.com/office/drawing/2014/main" id="{3D7BFBF2-9A30-9052-1D8F-6313F80AC1E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F01A7F5E-0380-9522-AB9E-245B643218A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F5EC94C1-B070-EC8C-D7CB-F5ADAC9112A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2C42D00D-A223-6BE2-92E6-EAA12F9AD1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9DD8043E-0DCC-2B8C-69EC-69138C72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2957461"/>
      </p:ext>
    </p:extLst>
  </p:cSld>
  <p:clrMapOvr>
    <a:masterClrMapping/>
  </p:clrMapOvr>
  <p:transition advTm="42168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05284" y="1715454"/>
            <a:ext cx="75753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Chemical cleaning procedures and conditions</a:t>
            </a:r>
            <a:endParaRPr lang="zh-CN" altLang="en-US" sz="2000" b="1" dirty="0"/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FDF795E2-DD3B-2CB6-A3B2-73EEAC17D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153457"/>
              </p:ext>
            </p:extLst>
          </p:nvPr>
        </p:nvGraphicFramePr>
        <p:xfrm>
          <a:off x="749480" y="2149481"/>
          <a:ext cx="10940902" cy="3257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642">
                  <a:extLst>
                    <a:ext uri="{9D8B030D-6E8A-4147-A177-3AD203B41FA5}">
                      <a16:colId xmlns:a16="http://schemas.microsoft.com/office/drawing/2014/main" val="803475093"/>
                    </a:ext>
                  </a:extLst>
                </a:gridCol>
                <a:gridCol w="1145932">
                  <a:extLst>
                    <a:ext uri="{9D8B030D-6E8A-4147-A177-3AD203B41FA5}">
                      <a16:colId xmlns:a16="http://schemas.microsoft.com/office/drawing/2014/main" val="891576613"/>
                    </a:ext>
                  </a:extLst>
                </a:gridCol>
                <a:gridCol w="2817627">
                  <a:extLst>
                    <a:ext uri="{9D8B030D-6E8A-4147-A177-3AD203B41FA5}">
                      <a16:colId xmlns:a16="http://schemas.microsoft.com/office/drawing/2014/main" val="1123251326"/>
                    </a:ext>
                  </a:extLst>
                </a:gridCol>
                <a:gridCol w="1977656">
                  <a:extLst>
                    <a:ext uri="{9D8B030D-6E8A-4147-A177-3AD203B41FA5}">
                      <a16:colId xmlns:a16="http://schemas.microsoft.com/office/drawing/2014/main" val="3944540089"/>
                    </a:ext>
                  </a:extLst>
                </a:gridCol>
                <a:gridCol w="3745045">
                  <a:extLst>
                    <a:ext uri="{9D8B030D-6E8A-4147-A177-3AD203B41FA5}">
                      <a16:colId xmlns:a16="http://schemas.microsoft.com/office/drawing/2014/main" val="1507196285"/>
                    </a:ext>
                  </a:extLst>
                </a:gridCol>
              </a:tblGrid>
              <a:tr h="231918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Module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Procedure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Dosage</a:t>
                      </a:r>
                      <a:endParaRPr lang="zh-CN" altLang="en-US" sz="14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947828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Maintenance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Weekly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1" i="0" u="none" strike="noStrike" kern="1200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concentration: 0.5-1.0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420587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mandatory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(depending on the manufacturer)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lang="zh-CN" alt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9917102"/>
                  </a:ext>
                </a:extLst>
              </a:tr>
              <a:tr h="538225">
                <a:tc row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Intensified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Hollow fiber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Monthly,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(30 min) → immersion (60 min) → aeration (30 min)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1" i="0" u="none" strike="noStrike" kern="1200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concentration: 2-3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3-5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679784"/>
                  </a:ext>
                </a:extLst>
              </a:tr>
              <a:tr h="38507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Flat sheet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Once every 3-6 months,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when TMP &gt; 30 kPa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Injection (8-15 min) → immersion (1-2 h)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1" i="0" u="none" strike="noStrike" kern="1200" baseline="0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1" i="0" u="none" strike="noStrike" kern="1200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concentration: 3-5 g/L of chlorine;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Dosing volume: 4-6 L/m</a:t>
                      </a:r>
                      <a:r>
                        <a:rPr lang="en-US" altLang="zh-CN" sz="1400" b="0" i="0" u="none" strike="noStrike" kern="1200" baseline="300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zh-CN" altLang="en-US" sz="14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94983"/>
                  </a:ext>
                </a:extLst>
              </a:tr>
              <a:tr h="844531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Recovery cleaning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Hollow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fiber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sheet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Regularly once a year,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immediately when TMP </a:t>
                      </a:r>
                      <a:r>
                        <a:rPr lang="zh-CN" altLang="en-US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50 kPa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(or when online cleaning fails to keep TMP &lt; 30 kPa)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Immersed in </a:t>
                      </a:r>
                      <a:r>
                        <a:rPr lang="en-US" altLang="zh-CN" sz="1400" b="1" i="0" u="none" strike="noStrike" kern="1200" baseline="0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(3-5 g/L of chlorine) for 12-24 h, </a:t>
                      </a:r>
                    </a:p>
                    <a:p>
                      <a:pPr>
                        <a:lnSpc>
                          <a:spcPts val="1400"/>
                        </a:lnSpc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 immersed in </a:t>
                      </a:r>
                      <a:r>
                        <a:rPr lang="en-US" altLang="zh-CN" sz="1400" b="1" i="0" u="none" strike="noStrike" kern="1200" baseline="0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NaOCl</a:t>
                      </a:r>
                      <a:r>
                        <a:rPr lang="en-US" altLang="zh-CN" sz="1400" b="1" i="0" u="none" strike="noStrike" kern="1200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(3-5 g/L of chlorine) and </a:t>
                      </a:r>
                      <a:b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altLang="zh-CN" sz="1400" b="1" i="0" u="none" strike="noStrike" kern="1200" baseline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citric/oxalic acid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(10-20 g/L) alternately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9005044"/>
                  </a:ext>
                </a:extLst>
              </a:tr>
            </a:tbl>
          </a:graphicData>
        </a:graphic>
      </p:graphicFrame>
      <p:grpSp>
        <p:nvGrpSpPr>
          <p:cNvPr id="3" name="Group 15">
            <a:extLst>
              <a:ext uri="{FF2B5EF4-FFF2-40B4-BE49-F238E27FC236}">
                <a16:creationId xmlns:a16="http://schemas.microsoft.com/office/drawing/2014/main" id="{3D7BFBF2-9A30-9052-1D8F-6313F80AC1E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F01A7F5E-0380-9522-AB9E-245B643218AE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F5EC94C1-B070-EC8C-D7CB-F5ADAC9112AA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2C42D00D-A223-6BE2-92E6-EAA12F9AD1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9DD8043E-0DCC-2B8C-69EC-69138C72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C73E054C-D342-24F8-47DB-1747EF3EC381}"/>
              </a:ext>
            </a:extLst>
          </p:cNvPr>
          <p:cNvSpPr/>
          <p:nvPr/>
        </p:nvSpPr>
        <p:spPr>
          <a:xfrm>
            <a:off x="749480" y="4557713"/>
            <a:ext cx="10940902" cy="849299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6467911"/>
      </p:ext>
    </p:extLst>
  </p:cSld>
  <p:clrMapOvr>
    <a:masterClrMapping/>
  </p:clrMapOvr>
  <p:transition advTm="791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卷形: 垂直 2">
            <a:extLst>
              <a:ext uri="{FF2B5EF4-FFF2-40B4-BE49-F238E27FC236}">
                <a16:creationId xmlns:a16="http://schemas.microsoft.com/office/drawing/2014/main" id="{FB257BB6-FE16-E4D2-1CD2-3D3EAD81C450}"/>
              </a:ext>
            </a:extLst>
          </p:cNvPr>
          <p:cNvSpPr/>
          <p:nvPr/>
        </p:nvSpPr>
        <p:spPr>
          <a:xfrm>
            <a:off x="9015194" y="1286760"/>
            <a:ext cx="3063392" cy="3795604"/>
          </a:xfrm>
          <a:prstGeom prst="verticalScroll">
            <a:avLst>
              <a:gd name="adj" fmla="val 8168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卷形: 垂直 6">
            <a:extLst>
              <a:ext uri="{FF2B5EF4-FFF2-40B4-BE49-F238E27FC236}">
                <a16:creationId xmlns:a16="http://schemas.microsoft.com/office/drawing/2014/main" id="{13F8226D-6243-6C76-CEAA-5E736EBDD3CE}"/>
              </a:ext>
            </a:extLst>
          </p:cNvPr>
          <p:cNvSpPr/>
          <p:nvPr/>
        </p:nvSpPr>
        <p:spPr>
          <a:xfrm>
            <a:off x="6071666" y="1286760"/>
            <a:ext cx="3063392" cy="4401660"/>
          </a:xfrm>
          <a:prstGeom prst="verticalScroll">
            <a:avLst>
              <a:gd name="adj" fmla="val 8168"/>
            </a:avLst>
          </a:prstGeom>
          <a:solidFill>
            <a:srgbClr val="FCEB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卷形: 垂直 9">
            <a:extLst>
              <a:ext uri="{FF2B5EF4-FFF2-40B4-BE49-F238E27FC236}">
                <a16:creationId xmlns:a16="http://schemas.microsoft.com/office/drawing/2014/main" id="{8A78CD5F-B689-BB28-6159-45279D85912F}"/>
              </a:ext>
            </a:extLst>
          </p:cNvPr>
          <p:cNvSpPr/>
          <p:nvPr/>
        </p:nvSpPr>
        <p:spPr>
          <a:xfrm>
            <a:off x="3127805" y="1286761"/>
            <a:ext cx="3063392" cy="3551054"/>
          </a:xfrm>
          <a:prstGeom prst="verticalScroll">
            <a:avLst>
              <a:gd name="adj" fmla="val 8168"/>
            </a:avLst>
          </a:prstGeom>
          <a:solidFill>
            <a:srgbClr val="FDF1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卷形: 垂直 10">
            <a:extLst>
              <a:ext uri="{FF2B5EF4-FFF2-40B4-BE49-F238E27FC236}">
                <a16:creationId xmlns:a16="http://schemas.microsoft.com/office/drawing/2014/main" id="{9D3EFBC5-66E2-0151-81C0-DE04C506501E}"/>
              </a:ext>
            </a:extLst>
          </p:cNvPr>
          <p:cNvSpPr/>
          <p:nvPr/>
        </p:nvSpPr>
        <p:spPr>
          <a:xfrm>
            <a:off x="182919" y="1286760"/>
            <a:ext cx="3063392" cy="4925734"/>
          </a:xfrm>
          <a:prstGeom prst="verticalScroll">
            <a:avLst>
              <a:gd name="adj" fmla="val 8168"/>
            </a:avLst>
          </a:prstGeom>
          <a:solidFill>
            <a:srgbClr val="FD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5B68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19E6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F8D4B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1726E6F-8B0B-06BC-524E-82126A032917}"/>
              </a:ext>
            </a:extLst>
          </p:cNvPr>
          <p:cNvSpPr txBox="1"/>
          <p:nvPr/>
        </p:nvSpPr>
        <p:spPr>
          <a:xfrm>
            <a:off x="417162" y="1644337"/>
            <a:ext cx="2563736" cy="284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Filtration cycle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Intermittent mode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Different fluxes</a:t>
            </a:r>
          </a:p>
          <a:p>
            <a:pPr marL="446088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Running flux</a:t>
            </a:r>
          </a:p>
          <a:p>
            <a:pPr marL="446088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Average flux</a:t>
            </a:r>
          </a:p>
          <a:p>
            <a:pPr marL="446088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Peak flux</a:t>
            </a:r>
          </a:p>
          <a:p>
            <a:pPr marL="446088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Temporary peak flux</a:t>
            </a:r>
          </a:p>
          <a:p>
            <a:pPr marL="446088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Critical flux</a:t>
            </a:r>
            <a:endParaRPr lang="en-US" altLang="zh-CN" dirty="0"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390B013-2C1F-BF74-35B1-E70077F107C1}"/>
              </a:ext>
            </a:extLst>
          </p:cNvPr>
          <p:cNvGrpSpPr/>
          <p:nvPr/>
        </p:nvGrpSpPr>
        <p:grpSpPr>
          <a:xfrm>
            <a:off x="3375320" y="1644337"/>
            <a:ext cx="2563736" cy="2980225"/>
            <a:chOff x="3375320" y="1644337"/>
            <a:chExt cx="2563736" cy="298022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B370A9-7D4B-2CBF-D9A9-DEC55E5304A9}"/>
                </a:ext>
              </a:extLst>
            </p:cNvPr>
            <p:cNvSpPr txBox="1"/>
            <p:nvPr/>
          </p:nvSpPr>
          <p:spPr>
            <a:xfrm>
              <a:off x="3375320" y="1644337"/>
              <a:ext cx="2563736" cy="15081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Total area</a:t>
              </a:r>
            </a:p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Cassette number</a:t>
              </a:r>
            </a:p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Membrane tank volume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E5AA9979-3F70-057C-110D-26226E9DE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28701" y="3857090"/>
              <a:ext cx="1705982" cy="767472"/>
            </a:xfrm>
            <a:prstGeom prst="rect">
              <a:avLst/>
            </a:prstGeom>
          </p:spPr>
        </p:pic>
        <p:graphicFrame>
          <p:nvGraphicFramePr>
            <p:cNvPr id="23" name="对象 22">
              <a:extLst>
                <a:ext uri="{FF2B5EF4-FFF2-40B4-BE49-F238E27FC236}">
                  <a16:creationId xmlns:a16="http://schemas.microsoft.com/office/drawing/2014/main" id="{8064FD25-6947-E79C-655C-EB886DFA0E8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9131529"/>
                </p:ext>
              </p:extLst>
            </p:nvPr>
          </p:nvGraphicFramePr>
          <p:xfrm>
            <a:off x="3801160" y="3176257"/>
            <a:ext cx="1561064" cy="604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5" imgW="1181248" imgH="457216" progId="Equation.DSMT4">
                    <p:embed/>
                  </p:oleObj>
                </mc:Choice>
                <mc:Fallback>
                  <p:oleObj name="Equation" r:id="rId5" imgW="1181248" imgH="457216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01160" y="3176257"/>
                          <a:ext cx="1561064" cy="6042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D5EC17-0AE7-B39B-28C8-58D02652BACF}"/>
              </a:ext>
            </a:extLst>
          </p:cNvPr>
          <p:cNvGrpSpPr/>
          <p:nvPr/>
        </p:nvGrpSpPr>
        <p:grpSpPr>
          <a:xfrm>
            <a:off x="9248261" y="1644337"/>
            <a:ext cx="2739554" cy="3279130"/>
            <a:chOff x="9248261" y="1644337"/>
            <a:chExt cx="2739554" cy="32791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FB71C9-51EC-BD60-D6F9-B54EC01379AF}"/>
                </a:ext>
              </a:extLst>
            </p:cNvPr>
            <p:cNvSpPr txBox="1"/>
            <p:nvPr/>
          </p:nvSpPr>
          <p:spPr>
            <a:xfrm>
              <a:off x="9248261" y="1644337"/>
              <a:ext cx="2651397" cy="22621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Chemical cleaning specifications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In situ cleaning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Ex situ cleaning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Maintenance cleaning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Intensified cleaning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Recovery cleaning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80B4FB1-8E4C-A550-9B4B-1B99AA0A6A18}"/>
                </a:ext>
              </a:extLst>
            </p:cNvPr>
            <p:cNvSpPr txBox="1"/>
            <p:nvPr/>
          </p:nvSpPr>
          <p:spPr>
            <a:xfrm>
              <a:off x="9248261" y="3907804"/>
              <a:ext cx="2739554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Cleaning conditions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Frequency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Dosage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FE7069B-16A4-42BB-B2B7-5CF5C9CB81DF}"/>
              </a:ext>
            </a:extLst>
          </p:cNvPr>
          <p:cNvGrpSpPr/>
          <p:nvPr/>
        </p:nvGrpSpPr>
        <p:grpSpPr>
          <a:xfrm>
            <a:off x="690441" y="4612335"/>
            <a:ext cx="2222579" cy="1479093"/>
            <a:chOff x="690441" y="4625535"/>
            <a:chExt cx="2222579" cy="1479093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6A7B341-6142-C105-606A-2E2854EBE7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0441" y="4625535"/>
              <a:ext cx="2053849" cy="1479093"/>
            </a:xfrm>
            <a:prstGeom prst="rect">
              <a:avLst/>
            </a:prstGeom>
          </p:spPr>
        </p:pic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47558C3D-513B-82AB-6E1A-FFA18AEE0205}"/>
                </a:ext>
              </a:extLst>
            </p:cNvPr>
            <p:cNvCxnSpPr>
              <a:cxnSpLocks/>
            </p:cNvCxnSpPr>
            <p:nvPr/>
          </p:nvCxnSpPr>
          <p:spPr>
            <a:xfrm>
              <a:off x="820876" y="5082364"/>
              <a:ext cx="1752203" cy="0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F59D730-8299-3098-6D74-E3C23460F5E8}"/>
                </a:ext>
              </a:extLst>
            </p:cNvPr>
            <p:cNvSpPr txBox="1"/>
            <p:nvPr/>
          </p:nvSpPr>
          <p:spPr>
            <a:xfrm>
              <a:off x="2466616" y="4940230"/>
              <a:ext cx="446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Avg</a:t>
              </a:r>
              <a:endParaRPr lang="zh-CN" altLang="en-US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6C22B6A-F2D6-AE73-2070-78C99501576E}"/>
              </a:ext>
            </a:extLst>
          </p:cNvPr>
          <p:cNvGrpSpPr/>
          <p:nvPr/>
        </p:nvGrpSpPr>
        <p:grpSpPr>
          <a:xfrm>
            <a:off x="6304401" y="1644337"/>
            <a:ext cx="2563736" cy="3926904"/>
            <a:chOff x="6304401" y="1644337"/>
            <a:chExt cx="2563736" cy="392690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C10937-16E2-9F5B-00D9-DDD1B57C9EFD}"/>
                </a:ext>
              </a:extLst>
            </p:cNvPr>
            <p:cNvSpPr txBox="1"/>
            <p:nvPr/>
          </p:nvSpPr>
          <p:spPr>
            <a:xfrm>
              <a:off x="6304401" y="1644337"/>
              <a:ext cx="2563736" cy="23237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Coarse-bubble scouring</a:t>
              </a:r>
            </a:p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ü"/>
              </a:pPr>
              <a:r>
                <a:rPr lang="en-US" altLang="zh-CN" b="1" dirty="0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Specific aeration demand (SAD)</a:t>
              </a: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SAD</a:t>
              </a:r>
              <a:r>
                <a:rPr lang="en-US" altLang="zh-CN" sz="1600" baseline="-250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f</a:t>
              </a:r>
              <a:endParaRPr lang="en-US" altLang="zh-CN" sz="16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SAD</a:t>
              </a:r>
              <a:r>
                <a:rPr lang="en-US" altLang="zh-CN" sz="1600" baseline="-250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</a:t>
              </a:r>
              <a:endParaRPr lang="en-US" altLang="zh-CN" sz="1600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  <a:p>
              <a:pPr marL="446088" indent="-180975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SAD</a:t>
              </a:r>
              <a:r>
                <a:rPr lang="en-US" altLang="zh-CN" sz="1600" baseline="-25000" dirty="0" err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p</a:t>
              </a:r>
              <a:endParaRPr lang="en-US" altLang="zh-CN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5D154EA8-D911-84DE-D36D-07016345EC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28180" y="4093672"/>
              <a:ext cx="1499889" cy="1477569"/>
            </a:xfrm>
            <a:prstGeom prst="rect">
              <a:avLst/>
            </a:prstGeom>
          </p:spPr>
        </p:pic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id="{684AC1CB-CBEE-6924-9FD3-02AF047B3F7F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15" name="组合 2">
              <a:extLst>
                <a:ext uri="{FF2B5EF4-FFF2-40B4-BE49-F238E27FC236}">
                  <a16:creationId xmlns:a16="http://schemas.microsoft.com/office/drawing/2014/main" id="{195DA8BB-1B9F-56A8-25DF-A2A0112EAD0D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24" name="TextBox 15">
                <a:extLst>
                  <a:ext uri="{FF2B5EF4-FFF2-40B4-BE49-F238E27FC236}">
                    <a16:creationId xmlns:a16="http://schemas.microsoft.com/office/drawing/2014/main" id="{DBDFD15E-D3EC-5A12-2561-C4A31012111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5" name="直线连接符 9">
                <a:extLst>
                  <a:ext uri="{FF2B5EF4-FFF2-40B4-BE49-F238E27FC236}">
                    <a16:creationId xmlns:a16="http://schemas.microsoft.com/office/drawing/2014/main" id="{3AD8274D-67B2-CD93-15E0-76589D6E8F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" name="Picture 17">
              <a:extLst>
                <a:ext uri="{FF2B5EF4-FFF2-40B4-BE49-F238E27FC236}">
                  <a16:creationId xmlns:a16="http://schemas.microsoft.com/office/drawing/2014/main" id="{4268C10E-6B49-CCD2-FEA2-FA6D1DBB8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2354206052"/>
      </p:ext>
    </p:extLst>
  </p:cSld>
  <p:clrMapOvr>
    <a:masterClrMapping/>
  </p:clrMapOvr>
  <p:transition advTm="61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1" grpId="0" animBg="1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:a16="http://schemas.microsoft.com/office/drawing/2014/main" id="{677CEF24-AF28-456D-80AF-BC43535C4F3B}"/>
              </a:ext>
            </a:extLst>
          </p:cNvPr>
          <p:cNvSpPr/>
          <p:nvPr/>
        </p:nvSpPr>
        <p:spPr>
          <a:xfrm>
            <a:off x="1493726" y="2124327"/>
            <a:ext cx="5391152" cy="213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Process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composition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Pretreatment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Biological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treatment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units</a:t>
            </a:r>
          </a:p>
          <a:p>
            <a:pPr marL="342900" marR="0" lvl="1" indent="-342900" algn="l" defTabSz="914400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Membrane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filtration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system</a:t>
            </a:r>
          </a:p>
        </p:txBody>
      </p:sp>
      <p:sp>
        <p:nvSpPr>
          <p:cNvPr id="7" name="标题 2">
            <a:extLst>
              <a:ext uri="{FF2B5EF4-FFF2-40B4-BE49-F238E27FC236}">
                <a16:creationId xmlns:a16="http://schemas.microsoft.com/office/drawing/2014/main" id="{B7DE1B81-F210-8E44-24BE-99E92FAC9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36901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744426D4-C091-6570-DF16-B3E8AC2D7823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4" name="组合 2">
              <a:extLst>
                <a:ext uri="{FF2B5EF4-FFF2-40B4-BE49-F238E27FC236}">
                  <a16:creationId xmlns:a16="http://schemas.microsoft.com/office/drawing/2014/main" id="{6891352C-D98A-CC42-4402-77CEC98E31AF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2" name="TextBox 15">
                <a:extLst>
                  <a:ext uri="{FF2B5EF4-FFF2-40B4-BE49-F238E27FC236}">
                    <a16:creationId xmlns:a16="http://schemas.microsoft.com/office/drawing/2014/main" id="{FAD99D41-31D6-965F-0EBE-F93B4F39074F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3" name="直线连接符 9">
                <a:extLst>
                  <a:ext uri="{FF2B5EF4-FFF2-40B4-BE49-F238E27FC236}">
                    <a16:creationId xmlns:a16="http://schemas.microsoft.com/office/drawing/2014/main" id="{22134F26-C49D-8A61-1C2A-788228D915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Picture 17">
              <a:extLst>
                <a:ext uri="{FF2B5EF4-FFF2-40B4-BE49-F238E27FC236}">
                  <a16:creationId xmlns:a16="http://schemas.microsoft.com/office/drawing/2014/main" id="{C343CC2A-7132-40A8-86AE-036FD7291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6833626"/>
      </p:ext>
    </p:extLst>
  </p:cSld>
  <p:clrMapOvr>
    <a:masterClrMapping/>
  </p:clrMapOvr>
  <p:transition advTm="21159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3740519-5053-5E55-4483-A5A1875A9D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930224"/>
              </p:ext>
            </p:extLst>
          </p:nvPr>
        </p:nvGraphicFramePr>
        <p:xfrm>
          <a:off x="0" y="1038705"/>
          <a:ext cx="4508205" cy="58307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08205">
                  <a:extLst>
                    <a:ext uri="{9D8B030D-6E8A-4147-A177-3AD203B41FA5}">
                      <a16:colId xmlns:a16="http://schemas.microsoft.com/office/drawing/2014/main" val="4294749457"/>
                    </a:ext>
                  </a:extLst>
                </a:gridCol>
              </a:tblGrid>
              <a:tr h="39088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Designing steps</a:t>
                      </a:r>
                      <a:endParaRPr lang="zh-CN" altLang="en-US" sz="180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000998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1. Selection of process flow 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29688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2. Design of pretreatment/primary treatment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3745480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latin typeface="Arial" panose="020B0604020202020204" pitchFamily="34" charset="0"/>
                        </a:rPr>
                        <a:t>3. Design of biological treatment units</a:t>
                      </a:r>
                      <a:endParaRPr lang="zh-CN" altLang="en-US" sz="1600" b="1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87268812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3.1. Selection of design parameters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C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05557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3.2. Tank volumes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848797"/>
                  </a:ext>
                </a:extLst>
              </a:tr>
              <a:tr h="879495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3.2.1. Aerobic zone (O)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3.2.2. Anoxic zone (A</a:t>
                      </a:r>
                      <a:r>
                        <a:rPr lang="en-US" altLang="zh-CN" sz="1600" b="0" kern="12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3.2.3. Anaerobic zone (A</a:t>
                      </a:r>
                      <a:r>
                        <a:rPr lang="en-US" altLang="zh-CN" sz="1600" b="0" kern="1200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altLang="zh-CN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zh-CN" altLang="en-US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5638206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3.3. Recirculation flow rates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922365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3.4. Excess sludge production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8963181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 Aeration demand for biological reactions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95638794"/>
                  </a:ext>
                </a:extLst>
              </a:tr>
              <a:tr h="618903">
                <a:tc>
                  <a:txBody>
                    <a:bodyPr/>
                    <a:lstStyle/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3.5.1. Oxygen demand</a:t>
                      </a:r>
                    </a:p>
                    <a:p>
                      <a:pPr marL="625475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</a:rPr>
                        <a:t>3.5.2. Air supply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754879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r>
                        <a:rPr lang="en-US" altLang="zh-CN" sz="1600" b="1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4. Design of membrane filtration system</a:t>
                      </a:r>
                      <a:endParaRPr lang="zh-CN" altLang="en-US" sz="16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165015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4.1. Membrane flux and membrane area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61099563"/>
                  </a:ext>
                </a:extLst>
              </a:tr>
              <a:tr h="358313">
                <a:tc>
                  <a:txBody>
                    <a:bodyPr/>
                    <a:lstStyle/>
                    <a:p>
                      <a:pPr marL="268288" indent="0" algn="l" defTabSz="914400" rtl="0" eaLnBrk="1" latinLnBrk="0" hangingPunct="1"/>
                      <a:r>
                        <a:rPr lang="en-US" altLang="zh-CN" sz="1600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4.2. Membrane aeration and cleaning</a:t>
                      </a:r>
                      <a:endParaRPr lang="zh-CN" altLang="en-US" sz="1600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793052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:a16="http://schemas.microsoft.com/office/drawing/2014/main" id="{E4C5419B-54FE-3255-E327-437BB1CC87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14" r="2628"/>
          <a:stretch/>
        </p:blipFill>
        <p:spPr>
          <a:xfrm>
            <a:off x="4646428" y="1182836"/>
            <a:ext cx="7412115" cy="218934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3B7E453-6E98-869D-69B4-168A1587E83E}"/>
              </a:ext>
            </a:extLst>
          </p:cNvPr>
          <p:cNvSpPr txBox="1"/>
          <p:nvPr/>
        </p:nvSpPr>
        <p:spPr>
          <a:xfrm>
            <a:off x="5852862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D15099F-8FBF-4E9F-F223-6C0C2D929CE8}"/>
              </a:ext>
            </a:extLst>
          </p:cNvPr>
          <p:cNvSpPr txBox="1"/>
          <p:nvPr/>
        </p:nvSpPr>
        <p:spPr>
          <a:xfrm>
            <a:off x="7352757" y="2181876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7428E1-29F0-B061-198F-6613D3B8C368}"/>
              </a:ext>
            </a:extLst>
          </p:cNvPr>
          <p:cNvSpPr txBox="1"/>
          <p:nvPr/>
        </p:nvSpPr>
        <p:spPr>
          <a:xfrm>
            <a:off x="8926814" y="218187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C783D0-432D-046A-A157-C812C8731B8F}"/>
              </a:ext>
            </a:extLst>
          </p:cNvPr>
          <p:cNvSpPr txBox="1"/>
          <p:nvPr/>
        </p:nvSpPr>
        <p:spPr>
          <a:xfrm>
            <a:off x="10450609" y="218187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EC97F3B-32F6-EF88-B8C5-7C4CE4761088}"/>
              </a:ext>
            </a:extLst>
          </p:cNvPr>
          <p:cNvSpPr/>
          <p:nvPr/>
        </p:nvSpPr>
        <p:spPr>
          <a:xfrm>
            <a:off x="6138858" y="3634609"/>
            <a:ext cx="2056777" cy="57435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5582C34-6620-33F7-BBC8-531B39A01CA2}"/>
              </a:ext>
            </a:extLst>
          </p:cNvPr>
          <p:cNvSpPr txBox="1"/>
          <p:nvPr/>
        </p:nvSpPr>
        <p:spPr>
          <a:xfrm>
            <a:off x="6138858" y="3752570"/>
            <a:ext cx="2058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2D4B0FB-535D-49D5-020D-D4131771480B}"/>
              </a:ext>
            </a:extLst>
          </p:cNvPr>
          <p:cNvSpPr/>
          <p:nvPr/>
        </p:nvSpPr>
        <p:spPr>
          <a:xfrm>
            <a:off x="6141188" y="4361536"/>
            <a:ext cx="2056777" cy="57435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06D1DF8-F1D0-648E-AFDF-8894A7176F3B}"/>
              </a:ext>
            </a:extLst>
          </p:cNvPr>
          <p:cNvSpPr txBox="1"/>
          <p:nvPr/>
        </p:nvSpPr>
        <p:spPr>
          <a:xfrm>
            <a:off x="6138532" y="4475718"/>
            <a:ext cx="20587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01031220-6787-8E49-B9BB-FF4F35917A48}"/>
              </a:ext>
            </a:extLst>
          </p:cNvPr>
          <p:cNvSpPr/>
          <p:nvPr/>
        </p:nvSpPr>
        <p:spPr>
          <a:xfrm>
            <a:off x="8388935" y="4354158"/>
            <a:ext cx="2056777" cy="57435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BB385CC-10D3-7451-E2FC-07DE6CC9DD9C}"/>
              </a:ext>
            </a:extLst>
          </p:cNvPr>
          <p:cNvSpPr txBox="1"/>
          <p:nvPr/>
        </p:nvSpPr>
        <p:spPr>
          <a:xfrm>
            <a:off x="8386280" y="4472172"/>
            <a:ext cx="20587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0F587DA-B8FD-9CED-2405-F3F655111FD3}"/>
              </a:ext>
            </a:extLst>
          </p:cNvPr>
          <p:cNvSpPr/>
          <p:nvPr/>
        </p:nvSpPr>
        <p:spPr>
          <a:xfrm>
            <a:off x="8389588" y="3634609"/>
            <a:ext cx="2056777" cy="574354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3885748-4A20-3F1A-84AD-BB4F0F69CE7F}"/>
              </a:ext>
            </a:extLst>
          </p:cNvPr>
          <p:cNvSpPr txBox="1"/>
          <p:nvPr/>
        </p:nvSpPr>
        <p:spPr>
          <a:xfrm>
            <a:off x="8386931" y="3727459"/>
            <a:ext cx="2058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300719D-4AD0-DBEE-0A4E-5FF0ABB34C1C}"/>
              </a:ext>
            </a:extLst>
          </p:cNvPr>
          <p:cNvSpPr/>
          <p:nvPr/>
        </p:nvSpPr>
        <p:spPr>
          <a:xfrm>
            <a:off x="9902283" y="1603703"/>
            <a:ext cx="1449658" cy="925551"/>
          </a:xfrm>
          <a:prstGeom prst="roundRect">
            <a:avLst/>
          </a:prstGeom>
          <a:noFill/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80C5E6E-F0A0-CB21-31B0-0263AA9B542D}"/>
              </a:ext>
            </a:extLst>
          </p:cNvPr>
          <p:cNvSpPr/>
          <p:nvPr/>
        </p:nvSpPr>
        <p:spPr>
          <a:xfrm rot="17100000">
            <a:off x="4069930" y="4493267"/>
            <a:ext cx="2351258" cy="1125367"/>
          </a:xfrm>
          <a:custGeom>
            <a:avLst/>
            <a:gdLst>
              <a:gd name="connsiteX0" fmla="*/ 1898492 w 1898492"/>
              <a:gd name="connsiteY0" fmla="*/ 851737 h 1015625"/>
              <a:gd name="connsiteX1" fmla="*/ 1763845 w 1898492"/>
              <a:gd name="connsiteY1" fmla="*/ 1015625 h 1015625"/>
              <a:gd name="connsiteX2" fmla="*/ 1568943 w 1898492"/>
              <a:gd name="connsiteY2" fmla="*/ 858046 h 1015625"/>
              <a:gd name="connsiteX3" fmla="*/ 1642165 w 1898492"/>
              <a:gd name="connsiteY3" fmla="*/ 856644 h 1015625"/>
              <a:gd name="connsiteX4" fmla="*/ 1123340 w 1898492"/>
              <a:gd name="connsiteY4" fmla="*/ 643161 h 1015625"/>
              <a:gd name="connsiteX5" fmla="*/ 1119193 w 1898492"/>
              <a:gd name="connsiteY5" fmla="*/ 632326 h 1015625"/>
              <a:gd name="connsiteX6" fmla="*/ 1037420 w 1898492"/>
              <a:gd name="connsiteY6" fmla="*/ 654960 h 1015625"/>
              <a:gd name="connsiteX7" fmla="*/ 438146 w 1898492"/>
              <a:gd name="connsiteY7" fmla="*/ 576637 h 1015625"/>
              <a:gd name="connsiteX8" fmla="*/ 0 w 1898492"/>
              <a:gd name="connsiteY8" fmla="*/ 47248 h 1015625"/>
              <a:gd name="connsiteX9" fmla="*/ 157516 w 1898492"/>
              <a:gd name="connsiteY9" fmla="*/ 0 h 1015625"/>
              <a:gd name="connsiteX10" fmla="*/ 514009 w 1898492"/>
              <a:gd name="connsiteY10" fmla="*/ 430732 h 1015625"/>
              <a:gd name="connsiteX11" fmla="*/ 1071363 w 1898492"/>
              <a:gd name="connsiteY11" fmla="*/ 475149 h 1015625"/>
              <a:gd name="connsiteX12" fmla="*/ 1073165 w 1898492"/>
              <a:gd name="connsiteY12" fmla="*/ 480580 h 1015625"/>
              <a:gd name="connsiteX13" fmla="*/ 1177090 w 1898492"/>
              <a:gd name="connsiteY13" fmla="*/ 452618 h 1015625"/>
              <a:gd name="connsiteX14" fmla="*/ 1522863 w 1898492"/>
              <a:gd name="connsiteY14" fmla="*/ 503476 h 1015625"/>
              <a:gd name="connsiteX15" fmla="*/ 1823334 w 1898492"/>
              <a:gd name="connsiteY15" fmla="*/ 853176 h 101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98492" h="1015625">
                <a:moveTo>
                  <a:pt x="1898492" y="851737"/>
                </a:moveTo>
                <a:lnTo>
                  <a:pt x="1763845" y="1015625"/>
                </a:lnTo>
                <a:lnTo>
                  <a:pt x="1568943" y="858046"/>
                </a:lnTo>
                <a:lnTo>
                  <a:pt x="1642165" y="856644"/>
                </a:lnTo>
                <a:cubicBezTo>
                  <a:pt x="1552993" y="659372"/>
                  <a:pt x="1325527" y="565775"/>
                  <a:pt x="1123340" y="643161"/>
                </a:cubicBezTo>
                <a:lnTo>
                  <a:pt x="1119193" y="632326"/>
                </a:lnTo>
                <a:lnTo>
                  <a:pt x="1037420" y="654960"/>
                </a:lnTo>
                <a:cubicBezTo>
                  <a:pt x="835606" y="700006"/>
                  <a:pt x="623279" y="672896"/>
                  <a:pt x="438146" y="576637"/>
                </a:cubicBezTo>
                <a:cubicBezTo>
                  <a:pt x="226564" y="466627"/>
                  <a:pt x="68517" y="275666"/>
                  <a:pt x="0" y="47248"/>
                </a:cubicBezTo>
                <a:lnTo>
                  <a:pt x="157516" y="0"/>
                </a:lnTo>
                <a:cubicBezTo>
                  <a:pt x="213264" y="185849"/>
                  <a:pt x="341857" y="341223"/>
                  <a:pt x="514009" y="430732"/>
                </a:cubicBezTo>
                <a:cubicBezTo>
                  <a:pt x="686159" y="520241"/>
                  <a:pt x="887208" y="536262"/>
                  <a:pt x="1071363" y="475149"/>
                </a:cubicBezTo>
                <a:lnTo>
                  <a:pt x="1073165" y="480580"/>
                </a:lnTo>
                <a:lnTo>
                  <a:pt x="1177090" y="452618"/>
                </a:lnTo>
                <a:cubicBezTo>
                  <a:pt x="1293899" y="433760"/>
                  <a:pt x="1414725" y="450954"/>
                  <a:pt x="1522863" y="503476"/>
                </a:cubicBezTo>
                <a:cubicBezTo>
                  <a:pt x="1667047" y="573505"/>
                  <a:pt x="1775813" y="700092"/>
                  <a:pt x="1823334" y="8531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CBE2BF2-2EF9-44F1-713F-68E6F5C06517}"/>
              </a:ext>
            </a:extLst>
          </p:cNvPr>
          <p:cNvSpPr txBox="1"/>
          <p:nvPr/>
        </p:nvSpPr>
        <p:spPr>
          <a:xfrm>
            <a:off x="5926342" y="6338850"/>
            <a:ext cx="12442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Submerged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AFAE05A-3B65-3112-11C1-D5C545FB4E47}"/>
              </a:ext>
            </a:extLst>
          </p:cNvPr>
          <p:cNvSpPr txBox="1"/>
          <p:nvPr/>
        </p:nvSpPr>
        <p:spPr>
          <a:xfrm>
            <a:off x="7507734" y="6338850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Side-stream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50C68787-8A1F-DF10-5C25-A4BCF4CDF0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6712" y="5191118"/>
            <a:ext cx="1733550" cy="126111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18EBCFE-D203-1D77-3932-BE42F23EA9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0980" y="5187853"/>
            <a:ext cx="1280160" cy="1261110"/>
          </a:xfrm>
          <a:prstGeom prst="rect">
            <a:avLst/>
          </a:prstGeom>
        </p:spPr>
      </p:pic>
      <p:grpSp>
        <p:nvGrpSpPr>
          <p:cNvPr id="3" name="Group 15">
            <a:extLst>
              <a:ext uri="{FF2B5EF4-FFF2-40B4-BE49-F238E27FC236}">
                <a16:creationId xmlns:a16="http://schemas.microsoft.com/office/drawing/2014/main" id="{070C20D4-8DA0-FE5D-DEAB-BDCD3C84C789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7" name="组合 2">
              <a:extLst>
                <a:ext uri="{FF2B5EF4-FFF2-40B4-BE49-F238E27FC236}">
                  <a16:creationId xmlns:a16="http://schemas.microsoft.com/office/drawing/2014/main" id="{FD355E3F-F6BD-564F-D2A3-484C6BAEB595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7" name="TextBox 15">
                <a:extLst>
                  <a:ext uri="{FF2B5EF4-FFF2-40B4-BE49-F238E27FC236}">
                    <a16:creationId xmlns:a16="http://schemas.microsoft.com/office/drawing/2014/main" id="{E54E2C78-5C44-9D59-0960-38D0CBBF14F9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8" name="直线连接符 9">
                <a:extLst>
                  <a:ext uri="{FF2B5EF4-FFF2-40B4-BE49-F238E27FC236}">
                    <a16:creationId xmlns:a16="http://schemas.microsoft.com/office/drawing/2014/main" id="{61ED2D33-0F3E-5602-EA2A-B07348EB7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Picture 17">
              <a:extLst>
                <a:ext uri="{FF2B5EF4-FFF2-40B4-BE49-F238E27FC236}">
                  <a16:creationId xmlns:a16="http://schemas.microsoft.com/office/drawing/2014/main" id="{8274DFA4-1E07-4AD8-BAD3-183D2F486F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24889445"/>
      </p:ext>
    </p:extLst>
  </p:cSld>
  <p:clrMapOvr>
    <a:masterClrMapping/>
  </p:clrMapOvr>
  <p:transition advTm="317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8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E84C29-070D-2105-AEC0-483E9C95B7D3}"/>
              </a:ext>
            </a:extLst>
          </p:cNvPr>
          <p:cNvSpPr txBox="1"/>
          <p:nvPr/>
        </p:nvSpPr>
        <p:spPr>
          <a:xfrm>
            <a:off x="690441" y="2081282"/>
            <a:ext cx="8977802" cy="381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average flux is maintained relatively constant during the filtration.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922E5C-62AC-5E66-A62F-AE611CF674FC}"/>
              </a:ext>
            </a:extLst>
          </p:cNvPr>
          <p:cNvSpPr txBox="1"/>
          <p:nvPr/>
        </p:nvSpPr>
        <p:spPr>
          <a:xfrm>
            <a:off x="405284" y="1678078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</a:t>
            </a:r>
            <a:r>
              <a:rPr lang="en-US" altLang="zh-CN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onstant-flux filtration mode</a:t>
            </a:r>
            <a:endParaRPr lang="zh-CN" altLang="en-US" sz="2000" b="1" dirty="0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34B0661-80F2-17E3-10BF-8713590D79BE}"/>
              </a:ext>
            </a:extLst>
          </p:cNvPr>
          <p:cNvGrpSpPr/>
          <p:nvPr/>
        </p:nvGrpSpPr>
        <p:grpSpPr>
          <a:xfrm>
            <a:off x="2453465" y="4621386"/>
            <a:ext cx="2805898" cy="2129047"/>
            <a:chOff x="6151270" y="4740384"/>
            <a:chExt cx="2805898" cy="2129047"/>
          </a:xfrm>
        </p:grpSpPr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id="{E942509E-716E-FACB-9E77-9F2B6F8B24DB}"/>
                </a:ext>
              </a:extLst>
            </p:cNvPr>
            <p:cNvSpPr txBox="1"/>
            <p:nvPr/>
          </p:nvSpPr>
          <p:spPr>
            <a:xfrm>
              <a:off x="8269471" y="6561654"/>
              <a:ext cx="6876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Time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47381EE-2B53-C895-25B8-B3FBE27CCD6E}"/>
                </a:ext>
              </a:extLst>
            </p:cNvPr>
            <p:cNvGrpSpPr/>
            <p:nvPr/>
          </p:nvGrpSpPr>
          <p:grpSpPr>
            <a:xfrm>
              <a:off x="6151270" y="4847942"/>
              <a:ext cx="2783635" cy="1698502"/>
              <a:chOff x="5552991" y="4836383"/>
              <a:chExt cx="2905778" cy="1698502"/>
            </a:xfrm>
          </p:grpSpPr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34DD677E-A1A7-7907-5C3F-8E7C1BBEDCCA}"/>
                  </a:ext>
                </a:extLst>
              </p:cNvPr>
              <p:cNvCxnSpPr/>
              <p:nvPr/>
            </p:nvCxnSpPr>
            <p:spPr>
              <a:xfrm flipV="1">
                <a:off x="5552991" y="4836383"/>
                <a:ext cx="0" cy="1698502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CCB8992D-1CF4-CC82-7DB4-45B58AC8F534}"/>
                  </a:ext>
                </a:extLst>
              </p:cNvPr>
              <p:cNvCxnSpPr/>
              <p:nvPr/>
            </p:nvCxnSpPr>
            <p:spPr>
              <a:xfrm>
                <a:off x="5562944" y="6534885"/>
                <a:ext cx="2895825" cy="0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86F957A-CC19-1802-30AA-60D761245D72}"/>
                  </a:ext>
                </a:extLst>
              </p:cNvPr>
              <p:cNvCxnSpPr/>
              <p:nvPr/>
            </p:nvCxnSpPr>
            <p:spPr>
              <a:xfrm flipV="1">
                <a:off x="5653216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3E5D080-BA9D-3748-D85E-2EDE4D04C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0709" y="5157588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9DE36F9-B453-64F7-2EE8-158778F4D608}"/>
                  </a:ext>
                </a:extLst>
              </p:cNvPr>
              <p:cNvCxnSpPr/>
              <p:nvPr/>
            </p:nvCxnSpPr>
            <p:spPr>
              <a:xfrm flipV="1">
                <a:off x="5958792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FFC256B-CCBF-3F5A-A01E-5D7236DB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8792" y="6487200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FB61C65-63B7-373A-6619-9579F5F43534}"/>
                  </a:ext>
                </a:extLst>
              </p:cNvPr>
              <p:cNvCxnSpPr/>
              <p:nvPr/>
            </p:nvCxnSpPr>
            <p:spPr>
              <a:xfrm flipV="1">
                <a:off x="6095964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32FDAB1-6FBA-4E14-69AC-BF7B31F6EA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03457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5371DBF-7CC2-3990-7536-F31580B451D2}"/>
                  </a:ext>
                </a:extLst>
              </p:cNvPr>
              <p:cNvCxnSpPr/>
              <p:nvPr/>
            </p:nvCxnSpPr>
            <p:spPr>
              <a:xfrm flipV="1">
                <a:off x="6401540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52348EC-C93F-3CF2-4479-8FE913E0214D}"/>
                  </a:ext>
                </a:extLst>
              </p:cNvPr>
              <p:cNvCxnSpPr/>
              <p:nvPr/>
            </p:nvCxnSpPr>
            <p:spPr>
              <a:xfrm>
                <a:off x="6401540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62C6F065-6D21-A0E8-B421-9B0EF7FDDAD1}"/>
                  </a:ext>
                </a:extLst>
              </p:cNvPr>
              <p:cNvCxnSpPr/>
              <p:nvPr/>
            </p:nvCxnSpPr>
            <p:spPr>
              <a:xfrm flipV="1">
                <a:off x="6538712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F91313D-8FBE-9F38-27EE-95C515E4E6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6205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CE10097-1D69-09F1-ABDE-64A249192448}"/>
                  </a:ext>
                </a:extLst>
              </p:cNvPr>
              <p:cNvCxnSpPr/>
              <p:nvPr/>
            </p:nvCxnSpPr>
            <p:spPr>
              <a:xfrm flipV="1">
                <a:off x="6844288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232A25C-7A58-8364-CE0D-7FECB2526A10}"/>
                  </a:ext>
                </a:extLst>
              </p:cNvPr>
              <p:cNvCxnSpPr/>
              <p:nvPr/>
            </p:nvCxnSpPr>
            <p:spPr>
              <a:xfrm>
                <a:off x="6844288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6D89A7DE-11E3-DAA8-C6C5-40EFF7067987}"/>
                  </a:ext>
                </a:extLst>
              </p:cNvPr>
              <p:cNvCxnSpPr/>
              <p:nvPr/>
            </p:nvCxnSpPr>
            <p:spPr>
              <a:xfrm flipV="1">
                <a:off x="6981460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84E89C7-E399-C489-58A0-D1E4741AB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88953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947BF86-C995-424B-0C8C-DA89F53DD288}"/>
                  </a:ext>
                </a:extLst>
              </p:cNvPr>
              <p:cNvCxnSpPr/>
              <p:nvPr/>
            </p:nvCxnSpPr>
            <p:spPr>
              <a:xfrm flipV="1">
                <a:off x="7287036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8A2DAFCF-775F-9F05-F5EA-D0645485F70C}"/>
                  </a:ext>
                </a:extLst>
              </p:cNvPr>
              <p:cNvCxnSpPr/>
              <p:nvPr/>
            </p:nvCxnSpPr>
            <p:spPr>
              <a:xfrm>
                <a:off x="7287036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AB7AE2C-4AB1-CA8F-EE58-157A686220A5}"/>
                  </a:ext>
                </a:extLst>
              </p:cNvPr>
              <p:cNvCxnSpPr/>
              <p:nvPr/>
            </p:nvCxnSpPr>
            <p:spPr>
              <a:xfrm flipV="1">
                <a:off x="7422148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AF46F8E-1CB6-95E5-9755-812EC6AA3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9641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716F72D-170F-D2CB-AD51-2CF0CE71F902}"/>
                  </a:ext>
                </a:extLst>
              </p:cNvPr>
              <p:cNvCxnSpPr/>
              <p:nvPr/>
            </p:nvCxnSpPr>
            <p:spPr>
              <a:xfrm flipV="1">
                <a:off x="7727724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51379DF-CF75-FF25-5C4A-7FF4D717E948}"/>
                  </a:ext>
                </a:extLst>
              </p:cNvPr>
              <p:cNvCxnSpPr/>
              <p:nvPr/>
            </p:nvCxnSpPr>
            <p:spPr>
              <a:xfrm>
                <a:off x="7727724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2A990B4A-613E-76CA-A65B-503DAC92A920}"/>
                  </a:ext>
                </a:extLst>
              </p:cNvPr>
              <p:cNvCxnSpPr/>
              <p:nvPr/>
            </p:nvCxnSpPr>
            <p:spPr>
              <a:xfrm flipV="1">
                <a:off x="7875193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69717F0A-9AA1-33B7-C6D1-C8D396652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2686" y="5163233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E33B6A2-405C-E327-17E3-BD5189B8CF7E}"/>
                  </a:ext>
                </a:extLst>
              </p:cNvPr>
              <p:cNvCxnSpPr/>
              <p:nvPr/>
            </p:nvCxnSpPr>
            <p:spPr>
              <a:xfrm flipV="1">
                <a:off x="8180769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20">
              <a:extLst>
                <a:ext uri="{FF2B5EF4-FFF2-40B4-BE49-F238E27FC236}">
                  <a16:creationId xmlns:a16="http://schemas.microsoft.com/office/drawing/2014/main" id="{9D9F1F62-A31D-DBBE-C825-B5A131ECFF37}"/>
                </a:ext>
              </a:extLst>
            </p:cNvPr>
            <p:cNvSpPr txBox="1"/>
            <p:nvPr/>
          </p:nvSpPr>
          <p:spPr>
            <a:xfrm>
              <a:off x="6188129" y="4740384"/>
              <a:ext cx="10973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Flux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641EBAE-BECA-BA4E-939F-9A59EA24F155}"/>
              </a:ext>
            </a:extLst>
          </p:cNvPr>
          <p:cNvGrpSpPr/>
          <p:nvPr/>
        </p:nvGrpSpPr>
        <p:grpSpPr>
          <a:xfrm>
            <a:off x="5950518" y="4632328"/>
            <a:ext cx="2774100" cy="2085506"/>
            <a:chOff x="2635249" y="4751326"/>
            <a:chExt cx="2774100" cy="2085506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EE86B6C-ED7E-B4FF-5E06-6192E64E6133}"/>
                </a:ext>
              </a:extLst>
            </p:cNvPr>
            <p:cNvGrpSpPr/>
            <p:nvPr/>
          </p:nvGrpSpPr>
          <p:grpSpPr>
            <a:xfrm>
              <a:off x="2635249" y="4859208"/>
              <a:ext cx="2774100" cy="1773992"/>
              <a:chOff x="1882690" y="4847649"/>
              <a:chExt cx="2895825" cy="1773992"/>
            </a:xfrm>
          </p:grpSpPr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3482C288-6BF9-03D6-11D1-0116E381786F}"/>
                  </a:ext>
                </a:extLst>
              </p:cNvPr>
              <p:cNvCxnSpPr/>
              <p:nvPr/>
            </p:nvCxnSpPr>
            <p:spPr>
              <a:xfrm flipV="1">
                <a:off x="1882690" y="4847649"/>
                <a:ext cx="0" cy="1698502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>
                <a:extLst>
                  <a:ext uri="{FF2B5EF4-FFF2-40B4-BE49-F238E27FC236}">
                    <a16:creationId xmlns:a16="http://schemas.microsoft.com/office/drawing/2014/main" id="{B02FB7F2-68FE-6D59-9913-6185C9E20D03}"/>
                  </a:ext>
                </a:extLst>
              </p:cNvPr>
              <p:cNvCxnSpPr/>
              <p:nvPr/>
            </p:nvCxnSpPr>
            <p:spPr>
              <a:xfrm>
                <a:off x="1882690" y="6546151"/>
                <a:ext cx="2895825" cy="0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BD306570-D4D6-1B1C-D64B-3B47DDE02186}"/>
                  </a:ext>
                </a:extLst>
              </p:cNvPr>
              <p:cNvCxnSpPr/>
              <p:nvPr/>
            </p:nvCxnSpPr>
            <p:spPr>
              <a:xfrm>
                <a:off x="1882690" y="6546151"/>
                <a:ext cx="25988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4" name="Picture 2">
                <a:extLst>
                  <a:ext uri="{FF2B5EF4-FFF2-40B4-BE49-F238E27FC236}">
                    <a16:creationId xmlns:a16="http://schemas.microsoft.com/office/drawing/2014/main" id="{1B7C5B8A-DB07-FB45-FD83-E2A45D6547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22" r="2788"/>
              <a:stretch/>
            </p:blipFill>
            <p:spPr bwMode="auto">
              <a:xfrm>
                <a:off x="1936096" y="4921331"/>
                <a:ext cx="2628212" cy="17003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A9D8030C-A00F-BFBB-26ED-473E79706CE1}"/>
                </a:ext>
              </a:extLst>
            </p:cNvPr>
            <p:cNvSpPr txBox="1"/>
            <p:nvPr/>
          </p:nvSpPr>
          <p:spPr>
            <a:xfrm>
              <a:off x="2686410" y="4751326"/>
              <a:ext cx="10973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Pressure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" name="TextBox 18">
              <a:extLst>
                <a:ext uri="{FF2B5EF4-FFF2-40B4-BE49-F238E27FC236}">
                  <a16:creationId xmlns:a16="http://schemas.microsoft.com/office/drawing/2014/main" id="{2D1223E1-517F-0460-AF9B-807A0C9A6327}"/>
                </a:ext>
              </a:extLst>
            </p:cNvPr>
            <p:cNvSpPr txBox="1"/>
            <p:nvPr/>
          </p:nvSpPr>
          <p:spPr>
            <a:xfrm>
              <a:off x="4688474" y="6529055"/>
              <a:ext cx="6876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Time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034C22EC-0519-C926-72D7-F42272E3906F}"/>
              </a:ext>
            </a:extLst>
          </p:cNvPr>
          <p:cNvSpPr txBox="1"/>
          <p:nvPr/>
        </p:nvSpPr>
        <p:spPr>
          <a:xfrm>
            <a:off x="405284" y="2637454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Intermittent operation manner</a:t>
            </a:r>
            <a:endParaRPr lang="zh-CN" altLang="en-US" sz="2000" b="1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0A2D5F8-54A6-98CD-C982-E0B4C62CE746}"/>
              </a:ext>
            </a:extLst>
          </p:cNvPr>
          <p:cNvSpPr txBox="1"/>
          <p:nvPr/>
        </p:nvSpPr>
        <p:spPr>
          <a:xfrm>
            <a:off x="690441" y="3014508"/>
            <a:ext cx="114872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suction pumps are operated in an on/off intermittent manner to impede fouling development.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 filtration cycle consists of a running period (e.g. 7-13 min) and a relaxation period (e.g. 1-3 min).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A310D0D-B63E-D334-3A46-63D616D4EEFC}"/>
              </a:ext>
            </a:extLst>
          </p:cNvPr>
          <p:cNvSpPr txBox="1"/>
          <p:nvPr/>
        </p:nvSpPr>
        <p:spPr>
          <a:xfrm>
            <a:off x="405284" y="3845783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Backwash requirement (optional)</a:t>
            </a:r>
            <a:endParaRPr lang="zh-CN" altLang="en-US" sz="2000" b="1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762BE7-30CF-7E27-8184-1A86D823CC09}"/>
              </a:ext>
            </a:extLst>
          </p:cNvPr>
          <p:cNvSpPr txBox="1"/>
          <p:nvPr/>
        </p:nvSpPr>
        <p:spPr>
          <a:xfrm>
            <a:off x="690442" y="4239203"/>
            <a:ext cx="11543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For side-stream MBRs, the membrane should be back-flushed at appropriate frequency, duration and intensity.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BFA4CCBD-D789-1647-1521-5A5D0BCFDFE5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9E29D03F-E930-89EC-1954-64F67847A788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36" name="TextBox 15">
                <a:extLst>
                  <a:ext uri="{FF2B5EF4-FFF2-40B4-BE49-F238E27FC236}">
                    <a16:creationId xmlns:a16="http://schemas.microsoft.com/office/drawing/2014/main" id="{71475D08-4943-E8D6-BD66-821B190E4DD2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37" name="直线连接符 9">
                <a:extLst>
                  <a:ext uri="{FF2B5EF4-FFF2-40B4-BE49-F238E27FC236}">
                    <a16:creationId xmlns:a16="http://schemas.microsoft.com/office/drawing/2014/main" id="{32EB269F-8833-3751-45D1-C8F0EF4E2A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Picture 17">
              <a:extLst>
                <a:ext uri="{FF2B5EF4-FFF2-40B4-BE49-F238E27FC236}">
                  <a16:creationId xmlns:a16="http://schemas.microsoft.com/office/drawing/2014/main" id="{596715CD-E954-13DE-F960-3B078A482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59489470"/>
      </p:ext>
    </p:extLst>
  </p:cSld>
  <p:clrMapOvr>
    <a:masterClrMapping/>
  </p:clrMapOvr>
  <p:transition advTm="681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1" grpId="0"/>
      <p:bldP spid="67" grpId="0"/>
      <p:bldP spid="69" grpId="0"/>
      <p:bldP spid="70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34B0661-80F2-17E3-10BF-8713590D79BE}"/>
              </a:ext>
            </a:extLst>
          </p:cNvPr>
          <p:cNvGrpSpPr/>
          <p:nvPr/>
        </p:nvGrpSpPr>
        <p:grpSpPr>
          <a:xfrm>
            <a:off x="2453465" y="4621386"/>
            <a:ext cx="2805898" cy="2129047"/>
            <a:chOff x="6151270" y="4740384"/>
            <a:chExt cx="2805898" cy="2129047"/>
          </a:xfrm>
        </p:grpSpPr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id="{E942509E-716E-FACB-9E77-9F2B6F8B24DB}"/>
                </a:ext>
              </a:extLst>
            </p:cNvPr>
            <p:cNvSpPr txBox="1"/>
            <p:nvPr/>
          </p:nvSpPr>
          <p:spPr>
            <a:xfrm>
              <a:off x="8269471" y="6561654"/>
              <a:ext cx="6876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Time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47381EE-2B53-C895-25B8-B3FBE27CCD6E}"/>
                </a:ext>
              </a:extLst>
            </p:cNvPr>
            <p:cNvGrpSpPr/>
            <p:nvPr/>
          </p:nvGrpSpPr>
          <p:grpSpPr>
            <a:xfrm>
              <a:off x="6151270" y="4847942"/>
              <a:ext cx="2783635" cy="1698502"/>
              <a:chOff x="5552991" y="4836383"/>
              <a:chExt cx="2905778" cy="1698502"/>
            </a:xfrm>
          </p:grpSpPr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34DD677E-A1A7-7907-5C3F-8E7C1BBEDCCA}"/>
                  </a:ext>
                </a:extLst>
              </p:cNvPr>
              <p:cNvCxnSpPr/>
              <p:nvPr/>
            </p:nvCxnSpPr>
            <p:spPr>
              <a:xfrm flipV="1">
                <a:off x="5552991" y="4836383"/>
                <a:ext cx="0" cy="1698502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CCB8992D-1CF4-CC82-7DB4-45B58AC8F534}"/>
                  </a:ext>
                </a:extLst>
              </p:cNvPr>
              <p:cNvCxnSpPr/>
              <p:nvPr/>
            </p:nvCxnSpPr>
            <p:spPr>
              <a:xfrm>
                <a:off x="5562944" y="6534885"/>
                <a:ext cx="2895825" cy="0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86F957A-CC19-1802-30AA-60D761245D72}"/>
                  </a:ext>
                </a:extLst>
              </p:cNvPr>
              <p:cNvCxnSpPr/>
              <p:nvPr/>
            </p:nvCxnSpPr>
            <p:spPr>
              <a:xfrm flipV="1">
                <a:off x="5653216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3E5D080-BA9D-3748-D85E-2EDE4D04C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0709" y="5157588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9DE36F9-B453-64F7-2EE8-158778F4D608}"/>
                  </a:ext>
                </a:extLst>
              </p:cNvPr>
              <p:cNvCxnSpPr/>
              <p:nvPr/>
            </p:nvCxnSpPr>
            <p:spPr>
              <a:xfrm flipV="1">
                <a:off x="5958792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FFC256B-CCBF-3F5A-A01E-5D7236DB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8792" y="6487200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FB61C65-63B7-373A-6619-9579F5F43534}"/>
                  </a:ext>
                </a:extLst>
              </p:cNvPr>
              <p:cNvCxnSpPr/>
              <p:nvPr/>
            </p:nvCxnSpPr>
            <p:spPr>
              <a:xfrm flipV="1">
                <a:off x="6095964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32FDAB1-6FBA-4E14-69AC-BF7B31F6EA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03457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5371DBF-7CC2-3990-7536-F31580B451D2}"/>
                  </a:ext>
                </a:extLst>
              </p:cNvPr>
              <p:cNvCxnSpPr/>
              <p:nvPr/>
            </p:nvCxnSpPr>
            <p:spPr>
              <a:xfrm flipV="1">
                <a:off x="6401540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52348EC-C93F-3CF2-4479-8FE913E0214D}"/>
                  </a:ext>
                </a:extLst>
              </p:cNvPr>
              <p:cNvCxnSpPr/>
              <p:nvPr/>
            </p:nvCxnSpPr>
            <p:spPr>
              <a:xfrm>
                <a:off x="6401540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62C6F065-6D21-A0E8-B421-9B0EF7FDDAD1}"/>
                  </a:ext>
                </a:extLst>
              </p:cNvPr>
              <p:cNvCxnSpPr/>
              <p:nvPr/>
            </p:nvCxnSpPr>
            <p:spPr>
              <a:xfrm flipV="1">
                <a:off x="6538712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F91313D-8FBE-9F38-27EE-95C515E4E6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6205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CE10097-1D69-09F1-ABDE-64A249192448}"/>
                  </a:ext>
                </a:extLst>
              </p:cNvPr>
              <p:cNvCxnSpPr/>
              <p:nvPr/>
            </p:nvCxnSpPr>
            <p:spPr>
              <a:xfrm flipV="1">
                <a:off x="6844288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232A25C-7A58-8364-CE0D-7FECB2526A10}"/>
                  </a:ext>
                </a:extLst>
              </p:cNvPr>
              <p:cNvCxnSpPr/>
              <p:nvPr/>
            </p:nvCxnSpPr>
            <p:spPr>
              <a:xfrm>
                <a:off x="6844288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6D89A7DE-11E3-DAA8-C6C5-40EFF7067987}"/>
                  </a:ext>
                </a:extLst>
              </p:cNvPr>
              <p:cNvCxnSpPr/>
              <p:nvPr/>
            </p:nvCxnSpPr>
            <p:spPr>
              <a:xfrm flipV="1">
                <a:off x="6981460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84E89C7-E399-C489-58A0-D1E4741AB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88953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947BF86-C995-424B-0C8C-DA89F53DD288}"/>
                  </a:ext>
                </a:extLst>
              </p:cNvPr>
              <p:cNvCxnSpPr/>
              <p:nvPr/>
            </p:nvCxnSpPr>
            <p:spPr>
              <a:xfrm flipV="1">
                <a:off x="7287036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8A2DAFCF-775F-9F05-F5EA-D0645485F70C}"/>
                  </a:ext>
                </a:extLst>
              </p:cNvPr>
              <p:cNvCxnSpPr/>
              <p:nvPr/>
            </p:nvCxnSpPr>
            <p:spPr>
              <a:xfrm>
                <a:off x="7287036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AB7AE2C-4AB1-CA8F-EE58-157A686220A5}"/>
                  </a:ext>
                </a:extLst>
              </p:cNvPr>
              <p:cNvCxnSpPr/>
              <p:nvPr/>
            </p:nvCxnSpPr>
            <p:spPr>
              <a:xfrm flipV="1">
                <a:off x="7422148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AF46F8E-1CB6-95E5-9755-812EC6AA3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9641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716F72D-170F-D2CB-AD51-2CF0CE71F902}"/>
                  </a:ext>
                </a:extLst>
              </p:cNvPr>
              <p:cNvCxnSpPr/>
              <p:nvPr/>
            </p:nvCxnSpPr>
            <p:spPr>
              <a:xfrm flipV="1">
                <a:off x="7727724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51379DF-CF75-FF25-5C4A-7FF4D717E948}"/>
                  </a:ext>
                </a:extLst>
              </p:cNvPr>
              <p:cNvCxnSpPr/>
              <p:nvPr/>
            </p:nvCxnSpPr>
            <p:spPr>
              <a:xfrm>
                <a:off x="7727724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2A990B4A-613E-76CA-A65B-503DAC92A920}"/>
                  </a:ext>
                </a:extLst>
              </p:cNvPr>
              <p:cNvCxnSpPr/>
              <p:nvPr/>
            </p:nvCxnSpPr>
            <p:spPr>
              <a:xfrm flipV="1">
                <a:off x="7875193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69717F0A-9AA1-33B7-C6D1-C8D396652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2686" y="5163233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E33B6A2-405C-E327-17E3-BD5189B8CF7E}"/>
                  </a:ext>
                </a:extLst>
              </p:cNvPr>
              <p:cNvCxnSpPr/>
              <p:nvPr/>
            </p:nvCxnSpPr>
            <p:spPr>
              <a:xfrm flipV="1">
                <a:off x="8180769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20">
              <a:extLst>
                <a:ext uri="{FF2B5EF4-FFF2-40B4-BE49-F238E27FC236}">
                  <a16:creationId xmlns:a16="http://schemas.microsoft.com/office/drawing/2014/main" id="{9D9F1F62-A31D-DBBE-C825-B5A131ECFF37}"/>
                </a:ext>
              </a:extLst>
            </p:cNvPr>
            <p:cNvSpPr txBox="1"/>
            <p:nvPr/>
          </p:nvSpPr>
          <p:spPr>
            <a:xfrm>
              <a:off x="6188129" y="4740384"/>
              <a:ext cx="10973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Flux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id="{AF5B71B6-06C9-883A-DD5B-40C351A16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207" y="5030998"/>
            <a:ext cx="2026517" cy="842297"/>
          </a:xfrm>
          <a:prstGeom prst="rect">
            <a:avLst/>
          </a:prstGeom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49196B8-D3ED-21B5-69B2-AB6E2513B570}"/>
              </a:ext>
            </a:extLst>
          </p:cNvPr>
          <p:cNvCxnSpPr>
            <a:cxnSpLocks/>
          </p:cNvCxnSpPr>
          <p:nvPr/>
        </p:nvCxnSpPr>
        <p:spPr>
          <a:xfrm>
            <a:off x="2123282" y="5050147"/>
            <a:ext cx="324616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BA5B519B-2168-A65F-E094-262ADCF6BF7F}"/>
              </a:ext>
            </a:extLst>
          </p:cNvPr>
          <p:cNvSpPr txBox="1"/>
          <p:nvPr/>
        </p:nvSpPr>
        <p:spPr>
          <a:xfrm>
            <a:off x="468568" y="4847894"/>
            <a:ext cx="1696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Running flux (</a:t>
            </a:r>
            <a:r>
              <a:rPr lang="en-US" altLang="zh-CN" sz="1600" i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en-US" altLang="zh-CN" sz="1600" baseline="-25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1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sz="16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4EE469C-A6A4-C3AE-E9CC-6D44A17CF24A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256271" y="5340839"/>
            <a:ext cx="3123803" cy="0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C33F368B-5032-4045-AB62-6AC02E3BC530}"/>
              </a:ext>
            </a:extLst>
          </p:cNvPr>
          <p:cNvSpPr txBox="1"/>
          <p:nvPr/>
        </p:nvSpPr>
        <p:spPr>
          <a:xfrm>
            <a:off x="417819" y="5171562"/>
            <a:ext cx="18384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flux (</a:t>
            </a:r>
            <a:r>
              <a:rPr lang="en-US" altLang="zh-CN" sz="1600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en-US" altLang="zh-CN" sz="1600" baseline="-25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avg</a:t>
            </a:r>
            <a:r>
              <a:rPr lang="en-US" altLang="zh-CN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BE7B795-1EE6-1C9B-95BC-B5410D3D74A3}"/>
              </a:ext>
            </a:extLst>
          </p:cNvPr>
          <p:cNvSpPr txBox="1"/>
          <p:nvPr/>
        </p:nvSpPr>
        <p:spPr>
          <a:xfrm>
            <a:off x="7796998" y="4658621"/>
            <a:ext cx="13899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/>
              <a:t>running period</a:t>
            </a:r>
            <a:endParaRPr lang="zh-CN" altLang="en-US" dirty="0"/>
          </a:p>
        </p:txBody>
      </p: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3A2D9AD8-B559-33F5-4156-2F2379EEE878}"/>
              </a:ext>
            </a:extLst>
          </p:cNvPr>
          <p:cNvCxnSpPr>
            <a:cxnSpLocks/>
          </p:cNvCxnSpPr>
          <p:nvPr/>
        </p:nvCxnSpPr>
        <p:spPr>
          <a:xfrm flipH="1">
            <a:off x="7635480" y="4850481"/>
            <a:ext cx="216340" cy="218764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595DF7C0-A64B-57C3-7419-8FE493237378}"/>
              </a:ext>
            </a:extLst>
          </p:cNvPr>
          <p:cNvSpPr txBox="1"/>
          <p:nvPr/>
        </p:nvSpPr>
        <p:spPr>
          <a:xfrm>
            <a:off x="6692951" y="6095867"/>
            <a:ext cx="13899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/>
              <a:t>relaxation period</a:t>
            </a:r>
            <a:endParaRPr lang="zh-CN" altLang="en-US" dirty="0"/>
          </a:p>
        </p:txBody>
      </p: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201ADF6C-D1A8-BEAC-989A-539B209E4C07}"/>
              </a:ext>
            </a:extLst>
          </p:cNvPr>
          <p:cNvCxnSpPr>
            <a:cxnSpLocks/>
            <a:stCxn id="82" idx="0"/>
          </p:cNvCxnSpPr>
          <p:nvPr/>
        </p:nvCxnSpPr>
        <p:spPr>
          <a:xfrm flipV="1">
            <a:off x="7387939" y="5795394"/>
            <a:ext cx="267278" cy="30047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6348E584-5D5F-0956-697E-B2B1078EEAF4}"/>
              </a:ext>
            </a:extLst>
          </p:cNvPr>
          <p:cNvSpPr txBox="1"/>
          <p:nvPr/>
        </p:nvSpPr>
        <p:spPr>
          <a:xfrm>
            <a:off x="405284" y="1702241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FFC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Running flux</a:t>
            </a:r>
            <a:endParaRPr lang="zh-CN" altLang="en-US" sz="2000" b="1" dirty="0">
              <a:solidFill>
                <a:srgbClr val="FFC000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84C4E71-1FAC-253A-A116-9A9F46CAC761}"/>
              </a:ext>
            </a:extLst>
          </p:cNvPr>
          <p:cNvSpPr txBox="1"/>
          <p:nvPr/>
        </p:nvSpPr>
        <p:spPr>
          <a:xfrm>
            <a:off x="690441" y="2079295"/>
            <a:ext cx="11487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instantaneous flux in the running period (e.g. 7-13 min) of a filtration cycle.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E63DCCB-B53B-017D-1C2C-D13D51A7AEEA}"/>
              </a:ext>
            </a:extLst>
          </p:cNvPr>
          <p:cNvSpPr txBox="1"/>
          <p:nvPr/>
        </p:nvSpPr>
        <p:spPr>
          <a:xfrm>
            <a:off x="405284" y="2570040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Average flux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5E6795C-01C3-7C49-4F92-1E3E86E2C981}"/>
              </a:ext>
            </a:extLst>
          </p:cNvPr>
          <p:cNvSpPr txBox="1"/>
          <p:nvPr/>
        </p:nvSpPr>
        <p:spPr>
          <a:xfrm>
            <a:off x="690442" y="2963460"/>
            <a:ext cx="11543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Weighted average of the fluxes in the running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(7-13 min)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and relaxation period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(1-3 min)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of a filtration cycle.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Normally 15-25 LMH for submerged MBRs and 30-45 LMH for side-stream MBRs for municipal wastewater.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E1809D8B-C27D-944E-41AE-87A570CB1096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C0357785-3F41-6131-0CDD-E6FD58E3D492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CC0C1F9F-E630-951C-2F78-7C4D4E377794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DA06C9B2-05DD-282F-25D1-9CC166CBA9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F422DC4F-DA17-D93A-9537-F00B7A6A8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72806615"/>
      </p:ext>
    </p:extLst>
  </p:cSld>
  <p:clrMapOvr>
    <a:masterClrMapping/>
  </p:clrMapOvr>
  <p:transition advTm="792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80" grpId="0"/>
      <p:bldP spid="82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>
            <a:extLst>
              <a:ext uri="{FF2B5EF4-FFF2-40B4-BE49-F238E27FC236}">
                <a16:creationId xmlns:a16="http://schemas.microsoft.com/office/drawing/2014/main" id="{256CF88E-C88F-5966-0F19-4828588BA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474" y="5070336"/>
            <a:ext cx="3404930" cy="81739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34B0661-80F2-17E3-10BF-8713590D79BE}"/>
              </a:ext>
            </a:extLst>
          </p:cNvPr>
          <p:cNvGrpSpPr/>
          <p:nvPr/>
        </p:nvGrpSpPr>
        <p:grpSpPr>
          <a:xfrm>
            <a:off x="2453465" y="4621386"/>
            <a:ext cx="2805898" cy="2129047"/>
            <a:chOff x="6151270" y="4740384"/>
            <a:chExt cx="2805898" cy="2129047"/>
          </a:xfrm>
        </p:grpSpPr>
        <p:sp>
          <p:nvSpPr>
            <p:cNvPr id="15" name="TextBox 18">
              <a:extLst>
                <a:ext uri="{FF2B5EF4-FFF2-40B4-BE49-F238E27FC236}">
                  <a16:creationId xmlns:a16="http://schemas.microsoft.com/office/drawing/2014/main" id="{E942509E-716E-FACB-9E77-9F2B6F8B24DB}"/>
                </a:ext>
              </a:extLst>
            </p:cNvPr>
            <p:cNvSpPr txBox="1"/>
            <p:nvPr/>
          </p:nvSpPr>
          <p:spPr>
            <a:xfrm>
              <a:off x="8269471" y="6561654"/>
              <a:ext cx="6876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Time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47381EE-2B53-C895-25B8-B3FBE27CCD6E}"/>
                </a:ext>
              </a:extLst>
            </p:cNvPr>
            <p:cNvGrpSpPr/>
            <p:nvPr/>
          </p:nvGrpSpPr>
          <p:grpSpPr>
            <a:xfrm>
              <a:off x="6151270" y="4847942"/>
              <a:ext cx="2783635" cy="1698502"/>
              <a:chOff x="5552991" y="4836383"/>
              <a:chExt cx="2905778" cy="1698502"/>
            </a:xfrm>
          </p:grpSpPr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34DD677E-A1A7-7907-5C3F-8E7C1BBEDCCA}"/>
                  </a:ext>
                </a:extLst>
              </p:cNvPr>
              <p:cNvCxnSpPr/>
              <p:nvPr/>
            </p:nvCxnSpPr>
            <p:spPr>
              <a:xfrm flipV="1">
                <a:off x="5552991" y="4836383"/>
                <a:ext cx="0" cy="1698502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CCB8992D-1CF4-CC82-7DB4-45B58AC8F534}"/>
                  </a:ext>
                </a:extLst>
              </p:cNvPr>
              <p:cNvCxnSpPr/>
              <p:nvPr/>
            </p:nvCxnSpPr>
            <p:spPr>
              <a:xfrm>
                <a:off x="5562944" y="6534885"/>
                <a:ext cx="2895825" cy="0"/>
              </a:xfrm>
              <a:prstGeom prst="straightConnector1">
                <a:avLst/>
              </a:prstGeom>
              <a:ln w="38100"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86F957A-CC19-1802-30AA-60D761245D72}"/>
                  </a:ext>
                </a:extLst>
              </p:cNvPr>
              <p:cNvCxnSpPr/>
              <p:nvPr/>
            </p:nvCxnSpPr>
            <p:spPr>
              <a:xfrm flipV="1">
                <a:off x="5653216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23E5D080-BA9D-3748-D85E-2EDE4D04C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0709" y="5157588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9DE36F9-B453-64F7-2EE8-158778F4D608}"/>
                  </a:ext>
                </a:extLst>
              </p:cNvPr>
              <p:cNvCxnSpPr/>
              <p:nvPr/>
            </p:nvCxnSpPr>
            <p:spPr>
              <a:xfrm flipV="1">
                <a:off x="5958792" y="5157589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6FFC256B-CCBF-3F5A-A01E-5D7236DB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8792" y="6487200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FB61C65-63B7-373A-6619-9579F5F43534}"/>
                  </a:ext>
                </a:extLst>
              </p:cNvPr>
              <p:cNvCxnSpPr/>
              <p:nvPr/>
            </p:nvCxnSpPr>
            <p:spPr>
              <a:xfrm flipV="1">
                <a:off x="6095964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32FDAB1-6FBA-4E14-69AC-BF7B31F6EA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03457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5371DBF-7CC2-3990-7536-F31580B451D2}"/>
                  </a:ext>
                </a:extLst>
              </p:cNvPr>
              <p:cNvCxnSpPr/>
              <p:nvPr/>
            </p:nvCxnSpPr>
            <p:spPr>
              <a:xfrm flipV="1">
                <a:off x="6401540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52348EC-C93F-3CF2-4479-8FE913E0214D}"/>
                  </a:ext>
                </a:extLst>
              </p:cNvPr>
              <p:cNvCxnSpPr/>
              <p:nvPr/>
            </p:nvCxnSpPr>
            <p:spPr>
              <a:xfrm>
                <a:off x="6401540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62C6F065-6D21-A0E8-B421-9B0EF7FDDAD1}"/>
                  </a:ext>
                </a:extLst>
              </p:cNvPr>
              <p:cNvCxnSpPr/>
              <p:nvPr/>
            </p:nvCxnSpPr>
            <p:spPr>
              <a:xfrm flipV="1">
                <a:off x="6538712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F91313D-8FBE-9F38-27EE-95C515E4E6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6205" y="5157587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9CE10097-1D69-09F1-ABDE-64A249192448}"/>
                  </a:ext>
                </a:extLst>
              </p:cNvPr>
              <p:cNvCxnSpPr/>
              <p:nvPr/>
            </p:nvCxnSpPr>
            <p:spPr>
              <a:xfrm flipV="1">
                <a:off x="6844288" y="5157588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232A25C-7A58-8364-CE0D-7FECB2526A10}"/>
                  </a:ext>
                </a:extLst>
              </p:cNvPr>
              <p:cNvCxnSpPr/>
              <p:nvPr/>
            </p:nvCxnSpPr>
            <p:spPr>
              <a:xfrm>
                <a:off x="6844288" y="6487199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6D89A7DE-11E3-DAA8-C6C5-40EFF7067987}"/>
                  </a:ext>
                </a:extLst>
              </p:cNvPr>
              <p:cNvCxnSpPr/>
              <p:nvPr/>
            </p:nvCxnSpPr>
            <p:spPr>
              <a:xfrm flipV="1">
                <a:off x="6981460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84E89C7-E399-C489-58A0-D1E4741AB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88953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947BF86-C995-424B-0C8C-DA89F53DD288}"/>
                  </a:ext>
                </a:extLst>
              </p:cNvPr>
              <p:cNvCxnSpPr/>
              <p:nvPr/>
            </p:nvCxnSpPr>
            <p:spPr>
              <a:xfrm flipV="1">
                <a:off x="7287036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8A2DAFCF-775F-9F05-F5EA-D0645485F70C}"/>
                  </a:ext>
                </a:extLst>
              </p:cNvPr>
              <p:cNvCxnSpPr/>
              <p:nvPr/>
            </p:nvCxnSpPr>
            <p:spPr>
              <a:xfrm>
                <a:off x="7287036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AB7AE2C-4AB1-CA8F-EE58-157A686220A5}"/>
                  </a:ext>
                </a:extLst>
              </p:cNvPr>
              <p:cNvCxnSpPr/>
              <p:nvPr/>
            </p:nvCxnSpPr>
            <p:spPr>
              <a:xfrm flipV="1">
                <a:off x="7422148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0AF46F8E-1CB6-95E5-9755-812EC6AA3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9641" y="5157586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5716F72D-170F-D2CB-AD51-2CF0CE71F902}"/>
                  </a:ext>
                </a:extLst>
              </p:cNvPr>
              <p:cNvCxnSpPr/>
              <p:nvPr/>
            </p:nvCxnSpPr>
            <p:spPr>
              <a:xfrm flipV="1">
                <a:off x="7727724" y="5157587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51379DF-CF75-FF25-5C4A-7FF4D717E948}"/>
                  </a:ext>
                </a:extLst>
              </p:cNvPr>
              <p:cNvCxnSpPr/>
              <p:nvPr/>
            </p:nvCxnSpPr>
            <p:spPr>
              <a:xfrm>
                <a:off x="7727724" y="6487198"/>
                <a:ext cx="13717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2A990B4A-613E-76CA-A65B-503DAC92A920}"/>
                  </a:ext>
                </a:extLst>
              </p:cNvPr>
              <p:cNvCxnSpPr/>
              <p:nvPr/>
            </p:nvCxnSpPr>
            <p:spPr>
              <a:xfrm flipV="1">
                <a:off x="7875193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69717F0A-9AA1-33B7-C6D1-C8D396652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2686" y="5163233"/>
                <a:ext cx="298083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E33B6A2-405C-E327-17E3-BD5189B8CF7E}"/>
                  </a:ext>
                </a:extLst>
              </p:cNvPr>
              <p:cNvCxnSpPr/>
              <p:nvPr/>
            </p:nvCxnSpPr>
            <p:spPr>
              <a:xfrm flipV="1">
                <a:off x="8180769" y="5163234"/>
                <a:ext cx="0" cy="132961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20">
              <a:extLst>
                <a:ext uri="{FF2B5EF4-FFF2-40B4-BE49-F238E27FC236}">
                  <a16:creationId xmlns:a16="http://schemas.microsoft.com/office/drawing/2014/main" id="{9D9F1F62-A31D-DBBE-C825-B5A131ECFF37}"/>
                </a:ext>
              </a:extLst>
            </p:cNvPr>
            <p:cNvSpPr txBox="1"/>
            <p:nvPr/>
          </p:nvSpPr>
          <p:spPr>
            <a:xfrm>
              <a:off x="6188129" y="4740384"/>
              <a:ext cx="10973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Flux</a:t>
              </a:r>
              <a:endParaRPr lang="zh-CN" altLang="en-US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9A310D0D-B63E-D334-3A46-63D616D4EEFC}"/>
              </a:ext>
            </a:extLst>
          </p:cNvPr>
          <p:cNvSpPr txBox="1"/>
          <p:nvPr/>
        </p:nvSpPr>
        <p:spPr>
          <a:xfrm>
            <a:off x="405284" y="3685706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B05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Average flux (with backwash)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762BE7-30CF-7E27-8184-1A86D823CC09}"/>
              </a:ext>
            </a:extLst>
          </p:cNvPr>
          <p:cNvSpPr txBox="1"/>
          <p:nvPr/>
        </p:nvSpPr>
        <p:spPr>
          <a:xfrm>
            <a:off x="690442" y="4079126"/>
            <a:ext cx="11543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reverse flux for backwash subtracted from average of flux subtracted from the average flux.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649196B8-D3ED-21B5-69B2-AB6E2513B570}"/>
              </a:ext>
            </a:extLst>
          </p:cNvPr>
          <p:cNvCxnSpPr>
            <a:cxnSpLocks/>
          </p:cNvCxnSpPr>
          <p:nvPr/>
        </p:nvCxnSpPr>
        <p:spPr>
          <a:xfrm>
            <a:off x="2123282" y="5050147"/>
            <a:ext cx="324616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BA5B519B-2168-A65F-E094-262ADCF6BF7F}"/>
              </a:ext>
            </a:extLst>
          </p:cNvPr>
          <p:cNvSpPr txBox="1"/>
          <p:nvPr/>
        </p:nvSpPr>
        <p:spPr>
          <a:xfrm>
            <a:off x="468568" y="4847894"/>
            <a:ext cx="1696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Running flux (</a:t>
            </a:r>
            <a:r>
              <a:rPr lang="en-US" altLang="zh-CN" sz="1600" i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en-US" altLang="zh-CN" sz="1600" baseline="-25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zh-CN" sz="16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sz="16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4EE469C-A6A4-C3AE-E9CC-6D44A17CF24A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256271" y="5340839"/>
            <a:ext cx="3123803" cy="0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C33F368B-5032-4045-AB62-6AC02E3BC530}"/>
              </a:ext>
            </a:extLst>
          </p:cNvPr>
          <p:cNvSpPr txBox="1"/>
          <p:nvPr/>
        </p:nvSpPr>
        <p:spPr>
          <a:xfrm>
            <a:off x="417819" y="5171562"/>
            <a:ext cx="18384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flux (</a:t>
            </a:r>
            <a:r>
              <a:rPr lang="en-US" altLang="zh-CN" sz="1600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en-US" altLang="zh-CN" sz="1600" baseline="-25000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avg</a:t>
            </a:r>
            <a:r>
              <a:rPr lang="en-US" altLang="zh-CN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zh-CN" altLang="en-US" sz="16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BE7B795-1EE6-1C9B-95BC-B5410D3D74A3}"/>
              </a:ext>
            </a:extLst>
          </p:cNvPr>
          <p:cNvSpPr txBox="1"/>
          <p:nvPr/>
        </p:nvSpPr>
        <p:spPr>
          <a:xfrm>
            <a:off x="7061140" y="4658621"/>
            <a:ext cx="138997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>
                <a:solidFill>
                  <a:srgbClr val="00B050"/>
                </a:solidFill>
              </a:rPr>
              <a:t>backwash flux</a:t>
            </a:r>
            <a:endParaRPr lang="zh-CN" altLang="en-US" dirty="0">
              <a:solidFill>
                <a:srgbClr val="00B050"/>
              </a:solidFill>
            </a:endParaRPr>
          </a:p>
        </p:txBody>
      </p: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3A2D9AD8-B559-33F5-4156-2F2379EEE878}"/>
              </a:ext>
            </a:extLst>
          </p:cNvPr>
          <p:cNvCxnSpPr>
            <a:cxnSpLocks/>
          </p:cNvCxnSpPr>
          <p:nvPr/>
        </p:nvCxnSpPr>
        <p:spPr>
          <a:xfrm>
            <a:off x="7660700" y="4847894"/>
            <a:ext cx="297881" cy="415222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595DF7C0-A64B-57C3-7419-8FE493237378}"/>
              </a:ext>
            </a:extLst>
          </p:cNvPr>
          <p:cNvSpPr txBox="1"/>
          <p:nvPr/>
        </p:nvSpPr>
        <p:spPr>
          <a:xfrm>
            <a:off x="7075303" y="6050503"/>
            <a:ext cx="1642890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>
                <a:solidFill>
                  <a:srgbClr val="00B050"/>
                </a:solidFill>
              </a:rPr>
              <a:t>backwash interval</a:t>
            </a:r>
            <a:endParaRPr lang="zh-CN" altLang="en-US" dirty="0">
              <a:solidFill>
                <a:srgbClr val="00B050"/>
              </a:solidFill>
            </a:endParaRPr>
          </a:p>
        </p:txBody>
      </p: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201ADF6C-D1A8-BEAC-989A-539B209E4C07}"/>
              </a:ext>
            </a:extLst>
          </p:cNvPr>
          <p:cNvCxnSpPr>
            <a:cxnSpLocks/>
            <a:stCxn id="82" idx="0"/>
          </p:cNvCxnSpPr>
          <p:nvPr/>
        </p:nvCxnSpPr>
        <p:spPr>
          <a:xfrm flipV="1">
            <a:off x="7896748" y="5750030"/>
            <a:ext cx="295064" cy="300473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6348E584-5D5F-0956-697E-B2B1078EEAF4}"/>
              </a:ext>
            </a:extLst>
          </p:cNvPr>
          <p:cNvSpPr txBox="1"/>
          <p:nvPr/>
        </p:nvSpPr>
        <p:spPr>
          <a:xfrm>
            <a:off x="405284" y="1702241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FFC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Running flux</a:t>
            </a:r>
            <a:endParaRPr lang="zh-CN" altLang="en-US" sz="2000" b="1" dirty="0">
              <a:solidFill>
                <a:srgbClr val="FFC000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84C4E71-1FAC-253A-A116-9A9F46CAC761}"/>
              </a:ext>
            </a:extLst>
          </p:cNvPr>
          <p:cNvSpPr txBox="1"/>
          <p:nvPr/>
        </p:nvSpPr>
        <p:spPr>
          <a:xfrm>
            <a:off x="690441" y="2079295"/>
            <a:ext cx="11487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instantaneous flux in the running period (e.g. 7-13 min) of a filtration cycle.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E63DCCB-B53B-017D-1C2C-D13D51A7AEEA}"/>
              </a:ext>
            </a:extLst>
          </p:cNvPr>
          <p:cNvSpPr txBox="1"/>
          <p:nvPr/>
        </p:nvSpPr>
        <p:spPr>
          <a:xfrm>
            <a:off x="405284" y="2570040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B0F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Average flux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5E6795C-01C3-7C49-4F92-1E3E86E2C981}"/>
              </a:ext>
            </a:extLst>
          </p:cNvPr>
          <p:cNvSpPr txBox="1"/>
          <p:nvPr/>
        </p:nvSpPr>
        <p:spPr>
          <a:xfrm>
            <a:off x="690442" y="2963460"/>
            <a:ext cx="11543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Weighted average of the fluxes in the running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(7-13 min)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and relaxation period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(1-3 min)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of a filtration cycle.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Normally 15-25 LMH for submerged MBRs and 30-45 LMH for side-stream MBRs for municipal wastewater.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4F999371-4FEF-E28D-5E64-9BE5423810FF}"/>
              </a:ext>
            </a:extLst>
          </p:cNvPr>
          <p:cNvSpPr txBox="1"/>
          <p:nvPr/>
        </p:nvSpPr>
        <p:spPr>
          <a:xfrm>
            <a:off x="8879711" y="4658622"/>
            <a:ext cx="1625256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0" i="0" u="none" strike="noStrike" baseline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ts val="1400"/>
              </a:lnSpc>
            </a:pPr>
            <a:r>
              <a:rPr lang="en-US" altLang="zh-CN" dirty="0">
                <a:solidFill>
                  <a:srgbClr val="00B050"/>
                </a:solidFill>
              </a:rPr>
              <a:t>backwash duration</a:t>
            </a:r>
            <a:endParaRPr lang="zh-CN" altLang="en-US" dirty="0">
              <a:solidFill>
                <a:srgbClr val="00B050"/>
              </a:solidFill>
            </a:endParaRPr>
          </a:p>
        </p:txBody>
      </p: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448F24DD-8F44-5879-F170-DB01AC05A734}"/>
              </a:ext>
            </a:extLst>
          </p:cNvPr>
          <p:cNvCxnSpPr>
            <a:cxnSpLocks/>
          </p:cNvCxnSpPr>
          <p:nvPr/>
        </p:nvCxnSpPr>
        <p:spPr>
          <a:xfrm flipH="1">
            <a:off x="8718193" y="4850481"/>
            <a:ext cx="216340" cy="218764"/>
          </a:xfrm>
          <a:prstGeom prst="straightConnector1">
            <a:avLst/>
          </a:prstGeom>
          <a:ln>
            <a:solidFill>
              <a:srgbClr val="00B050"/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488F62EE-0EF3-FE47-7D71-8EDFA7FD5714}"/>
              </a:ext>
            </a:extLst>
          </p:cNvPr>
          <p:cNvCxnSpPr>
            <a:cxnSpLocks/>
          </p:cNvCxnSpPr>
          <p:nvPr/>
        </p:nvCxnSpPr>
        <p:spPr>
          <a:xfrm>
            <a:off x="2256271" y="5578195"/>
            <a:ext cx="3123803" cy="0"/>
          </a:xfrm>
          <a:prstGeom prst="line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F8480AE-5411-E981-E6D5-71BE756E9B33}"/>
              </a:ext>
            </a:extLst>
          </p:cNvPr>
          <p:cNvSpPr txBox="1"/>
          <p:nvPr/>
        </p:nvSpPr>
        <p:spPr>
          <a:xfrm>
            <a:off x="417819" y="5482559"/>
            <a:ext cx="2624013" cy="27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Avg with backwash</a:t>
            </a:r>
            <a:endParaRPr lang="zh-CN" altLang="en-US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09DE3510-3AC7-DB47-150A-DAB8AD81D641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47FE5943-0C6E-9AA0-93C0-C1A79C2C1DD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CA82169D-5701-928F-D5BE-6BAFD610358F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6CAB89D9-9D3B-0D90-B1C6-AF62C69995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E520694C-ABFF-DA55-C286-4E64F5C57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95684311"/>
      </p:ext>
    </p:extLst>
  </p:cSld>
  <p:clrMapOvr>
    <a:masterClrMapping/>
  </p:clrMapOvr>
  <p:transition advTm="333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80" grpId="0"/>
      <p:bldP spid="82" grpId="0"/>
      <p:bldP spid="94" grpId="0"/>
      <p:bldP spid="1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A310D0D-B63E-D334-3A46-63D616D4EEFC}"/>
              </a:ext>
            </a:extLst>
          </p:cNvPr>
          <p:cNvSpPr txBox="1"/>
          <p:nvPr/>
        </p:nvSpPr>
        <p:spPr>
          <a:xfrm>
            <a:off x="405284" y="3685706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0000FF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Critical flux</a:t>
            </a:r>
            <a:endParaRPr lang="zh-CN" altLang="en-US" sz="2000" b="1" dirty="0">
              <a:solidFill>
                <a:srgbClr val="0000FF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762BE7-30CF-7E27-8184-1A86D823CC09}"/>
              </a:ext>
            </a:extLst>
          </p:cNvPr>
          <p:cNvSpPr txBox="1"/>
          <p:nvPr/>
        </p:nvSpPr>
        <p:spPr>
          <a:xfrm>
            <a:off x="690442" y="4079126"/>
            <a:ext cx="11543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threshold for slow/rapid fouling development. Operation above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critical flux will lead to severe fouling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348E584-5D5F-0956-697E-B2B1078EEAF4}"/>
              </a:ext>
            </a:extLst>
          </p:cNvPr>
          <p:cNvSpPr txBox="1"/>
          <p:nvPr/>
        </p:nvSpPr>
        <p:spPr>
          <a:xfrm>
            <a:off x="405284" y="1702241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Peak flux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84C4E71-1FAC-253A-A116-9A9F46CAC761}"/>
              </a:ext>
            </a:extLst>
          </p:cNvPr>
          <p:cNvSpPr txBox="1"/>
          <p:nvPr/>
        </p:nvSpPr>
        <p:spPr>
          <a:xfrm>
            <a:off x="690441" y="2079295"/>
            <a:ext cx="11487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Corresponds to the peak flow rate of the wastewater influent.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E63DCCB-B53B-017D-1C2C-D13D51A7AEEA}"/>
              </a:ext>
            </a:extLst>
          </p:cNvPr>
          <p:cNvSpPr txBox="1"/>
          <p:nvPr/>
        </p:nvSpPr>
        <p:spPr>
          <a:xfrm>
            <a:off x="405284" y="2570040"/>
            <a:ext cx="4602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Temporary peak flux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5E6795C-01C3-7C49-4F92-1E3E86E2C981}"/>
              </a:ext>
            </a:extLst>
          </p:cNvPr>
          <p:cNvSpPr txBox="1"/>
          <p:nvPr/>
        </p:nvSpPr>
        <p:spPr>
          <a:xfrm>
            <a:off x="690442" y="2963460"/>
            <a:ext cx="11543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W</a:t>
            </a:r>
            <a:r>
              <a:rPr lang="en-US" altLang="zh-CN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hen some of the membrane cassettes are suspended for membrane cleaning and equipment maintenance,</a:t>
            </a: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other membrane cassettes will sustain temporarily high flux.</a:t>
            </a:r>
            <a:endParaRPr lang="en-US" altLang="zh-CN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TextBox 18">
            <a:extLst>
              <a:ext uri="{FF2B5EF4-FFF2-40B4-BE49-F238E27FC236}">
                <a16:creationId xmlns:a16="http://schemas.microsoft.com/office/drawing/2014/main" id="{8472EA42-D224-6CE1-995D-95417CA445FF}"/>
              </a:ext>
            </a:extLst>
          </p:cNvPr>
          <p:cNvSpPr txBox="1"/>
          <p:nvPr/>
        </p:nvSpPr>
        <p:spPr>
          <a:xfrm>
            <a:off x="5876082" y="6442656"/>
            <a:ext cx="687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Flux</a:t>
            </a:r>
            <a:endParaRPr lang="zh-CN" altLang="en-US" sz="1400" b="1" dirty="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D9E0DF96-843B-8F3F-1252-0C5AC1FE1760}"/>
              </a:ext>
            </a:extLst>
          </p:cNvPr>
          <p:cNvCxnSpPr/>
          <p:nvPr/>
        </p:nvCxnSpPr>
        <p:spPr>
          <a:xfrm flipV="1">
            <a:off x="2453465" y="4728944"/>
            <a:ext cx="0" cy="169850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226F174D-4751-3C57-EC4A-672FA0F706D4}"/>
              </a:ext>
            </a:extLst>
          </p:cNvPr>
          <p:cNvCxnSpPr>
            <a:cxnSpLocks/>
          </p:cNvCxnSpPr>
          <p:nvPr/>
        </p:nvCxnSpPr>
        <p:spPr>
          <a:xfrm>
            <a:off x="2463000" y="6427446"/>
            <a:ext cx="4038160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0">
            <a:extLst>
              <a:ext uri="{FF2B5EF4-FFF2-40B4-BE49-F238E27FC236}">
                <a16:creationId xmlns:a16="http://schemas.microsoft.com/office/drawing/2014/main" id="{9FE9B4C7-A961-F278-1D40-8D69A6E73F36}"/>
              </a:ext>
            </a:extLst>
          </p:cNvPr>
          <p:cNvSpPr txBox="1"/>
          <p:nvPr/>
        </p:nvSpPr>
        <p:spPr>
          <a:xfrm>
            <a:off x="2490323" y="4621386"/>
            <a:ext cx="1223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Fouling</a:t>
            </a:r>
          </a:p>
          <a:p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(resistance)</a:t>
            </a:r>
            <a:endParaRPr lang="zh-CN" altLang="en-US" sz="1400" b="1" dirty="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6866DE89-DF74-DC9C-8826-D590816DAF7D}"/>
              </a:ext>
            </a:extLst>
          </p:cNvPr>
          <p:cNvSpPr/>
          <p:nvPr/>
        </p:nvSpPr>
        <p:spPr>
          <a:xfrm>
            <a:off x="2475571" y="4728943"/>
            <a:ext cx="3478438" cy="1538041"/>
          </a:xfrm>
          <a:custGeom>
            <a:avLst/>
            <a:gdLst>
              <a:gd name="connsiteX0" fmla="*/ 0 w 3100039"/>
              <a:gd name="connsiteY0" fmla="*/ 1661531 h 1661531"/>
              <a:gd name="connsiteX1" fmla="*/ 1405053 w 3100039"/>
              <a:gd name="connsiteY1" fmla="*/ 1605775 h 1661531"/>
              <a:gd name="connsiteX2" fmla="*/ 2051824 w 3100039"/>
              <a:gd name="connsiteY2" fmla="*/ 1471961 h 1661531"/>
              <a:gd name="connsiteX3" fmla="*/ 2453268 w 3100039"/>
              <a:gd name="connsiteY3" fmla="*/ 1126273 h 1661531"/>
              <a:gd name="connsiteX4" fmla="*/ 2966224 w 3100039"/>
              <a:gd name="connsiteY4" fmla="*/ 289931 h 1661531"/>
              <a:gd name="connsiteX5" fmla="*/ 3100039 w 3100039"/>
              <a:gd name="connsiteY5" fmla="*/ 0 h 1661531"/>
              <a:gd name="connsiteX0" fmla="*/ 0 w 3166947"/>
              <a:gd name="connsiteY0" fmla="*/ 1761892 h 1761892"/>
              <a:gd name="connsiteX1" fmla="*/ 1405053 w 3166947"/>
              <a:gd name="connsiteY1" fmla="*/ 1706136 h 1761892"/>
              <a:gd name="connsiteX2" fmla="*/ 2051824 w 3166947"/>
              <a:gd name="connsiteY2" fmla="*/ 1572322 h 1761892"/>
              <a:gd name="connsiteX3" fmla="*/ 2453268 w 3166947"/>
              <a:gd name="connsiteY3" fmla="*/ 1226634 h 1761892"/>
              <a:gd name="connsiteX4" fmla="*/ 2966224 w 3166947"/>
              <a:gd name="connsiteY4" fmla="*/ 390292 h 1761892"/>
              <a:gd name="connsiteX5" fmla="*/ 3166947 w 3166947"/>
              <a:gd name="connsiteY5" fmla="*/ 0 h 176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6947" h="1761892">
                <a:moveTo>
                  <a:pt x="0" y="1761892"/>
                </a:moveTo>
                <a:cubicBezTo>
                  <a:pt x="531541" y="1749811"/>
                  <a:pt x="1063082" y="1737731"/>
                  <a:pt x="1405053" y="1706136"/>
                </a:cubicBezTo>
                <a:cubicBezTo>
                  <a:pt x="1747024" y="1674541"/>
                  <a:pt x="1877122" y="1652239"/>
                  <a:pt x="2051824" y="1572322"/>
                </a:cubicBezTo>
                <a:cubicBezTo>
                  <a:pt x="2226526" y="1492405"/>
                  <a:pt x="2300868" y="1423639"/>
                  <a:pt x="2453268" y="1226634"/>
                </a:cubicBezTo>
                <a:cubicBezTo>
                  <a:pt x="2605668" y="1029629"/>
                  <a:pt x="2858429" y="578004"/>
                  <a:pt x="2966224" y="390292"/>
                </a:cubicBezTo>
                <a:cubicBezTo>
                  <a:pt x="3074019" y="202580"/>
                  <a:pt x="3153937" y="51109"/>
                  <a:pt x="3166947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E574F3F2-5071-85FF-5AE6-A37B61FB1E1E}"/>
              </a:ext>
            </a:extLst>
          </p:cNvPr>
          <p:cNvCxnSpPr>
            <a:cxnSpLocks/>
            <a:stCxn id="105" idx="2"/>
          </p:cNvCxnSpPr>
          <p:nvPr/>
        </p:nvCxnSpPr>
        <p:spPr>
          <a:xfrm>
            <a:off x="4777927" y="5083066"/>
            <a:ext cx="0" cy="1592163"/>
          </a:xfrm>
          <a:prstGeom prst="line">
            <a:avLst/>
          </a:prstGeom>
          <a:ln w="3810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04B60F5-E4D0-0267-5074-D742EA567960}"/>
              </a:ext>
            </a:extLst>
          </p:cNvPr>
          <p:cNvSpPr txBox="1"/>
          <p:nvPr/>
        </p:nvSpPr>
        <p:spPr>
          <a:xfrm>
            <a:off x="4121337" y="471373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flux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169ED338-86FF-885E-0E35-5C968269E8BB}"/>
              </a:ext>
            </a:extLst>
          </p:cNvPr>
          <p:cNvSpPr txBox="1"/>
          <p:nvPr/>
        </p:nvSpPr>
        <p:spPr>
          <a:xfrm>
            <a:off x="2947104" y="5425091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Sub-critical</a:t>
            </a:r>
            <a:endParaRPr lang="zh-CN" altLang="en-US" dirty="0">
              <a:solidFill>
                <a:schemeClr val="bg1"/>
              </a:solidFill>
              <a:highlight>
                <a:srgbClr val="00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CD53364B-433E-3E50-66CD-73D36D356196}"/>
              </a:ext>
            </a:extLst>
          </p:cNvPr>
          <p:cNvSpPr txBox="1"/>
          <p:nvPr/>
        </p:nvSpPr>
        <p:spPr>
          <a:xfrm>
            <a:off x="4982010" y="5425091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highlight>
                  <a:srgbClr val="FF00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Super-critical</a:t>
            </a:r>
            <a:endParaRPr lang="zh-CN" altLang="en-US" dirty="0">
              <a:solidFill>
                <a:schemeClr val="bg1"/>
              </a:solidFill>
              <a:highlight>
                <a:srgbClr val="FF00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02F357D-9762-C7AA-1BE6-C64031B5D9EF}"/>
              </a:ext>
            </a:extLst>
          </p:cNvPr>
          <p:cNvSpPr txBox="1"/>
          <p:nvPr/>
        </p:nvSpPr>
        <p:spPr>
          <a:xfrm>
            <a:off x="5954009" y="4725468"/>
            <a:ext cx="1494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Severe fouling</a:t>
            </a:r>
            <a:endParaRPr lang="zh-CN" altLang="en-US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52B74F16-FE23-0384-3ADB-BB28EFE60ACC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DDE2286D-34D8-B5C3-40E7-629E9E0E1C6A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076A4A21-13EB-9120-D7B4-CA5479C1B577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E5C239E3-66A2-A7D3-1300-B4822ED22F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D95A58C2-1564-DD64-786D-4A46836D1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44605444"/>
      </p:ext>
    </p:extLst>
  </p:cSld>
  <p:clrMapOvr>
    <a:masterClrMapping/>
  </p:clrMapOvr>
  <p:transition advTm="871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88" grpId="0"/>
      <p:bldP spid="90" grpId="0"/>
      <p:bldP spid="26" grpId="0"/>
      <p:bldP spid="36" grpId="0"/>
      <p:bldP spid="98" grpId="0" animBg="1"/>
      <p:bldP spid="105" grpId="0"/>
      <p:bldP spid="109" grpId="0"/>
      <p:bldP spid="110" grpId="0"/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A310D0D-B63E-D334-3A46-63D616D4EEFC}"/>
              </a:ext>
            </a:extLst>
          </p:cNvPr>
          <p:cNvSpPr txBox="1"/>
          <p:nvPr/>
        </p:nvSpPr>
        <p:spPr>
          <a:xfrm>
            <a:off x="405284" y="4951680"/>
            <a:ext cx="54636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Total volume of membrane tank (</a:t>
            </a:r>
            <a:r>
              <a:rPr lang="en-US" altLang="zh-CN" sz="2000" b="1" i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V</a:t>
            </a:r>
            <a:r>
              <a:rPr lang="en-US" altLang="zh-CN" sz="2000" b="1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m</a:t>
            </a:r>
            <a:r>
              <a:rPr lang="en-US" altLang="zh-CN" sz="2000" b="1" baseline="30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</a:t>
            </a: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en-US" sz="2000" b="1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348E584-5D5F-0956-697E-B2B1078EEAF4}"/>
              </a:ext>
            </a:extLst>
          </p:cNvPr>
          <p:cNvSpPr txBox="1"/>
          <p:nvPr/>
        </p:nvSpPr>
        <p:spPr>
          <a:xfrm>
            <a:off x="405284" y="1702241"/>
            <a:ext cx="4358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Total membrane area (</a:t>
            </a:r>
            <a:r>
              <a:rPr lang="en-US" altLang="zh-CN" sz="2000" b="1" i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</a:t>
            </a:r>
            <a:r>
              <a:rPr lang="en-US" altLang="zh-CN" sz="2000" b="1" baseline="-25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2000" b="1" baseline="300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</a:t>
            </a:r>
            <a:r>
              <a:rPr lang="en-US" altLang="zh-CN" sz="2000" b="1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en-US" sz="2000" b="1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AE63DCCB-B53B-017D-1C2C-D13D51A7AEEA}"/>
              </a:ext>
            </a:extLst>
          </p:cNvPr>
          <p:cNvSpPr txBox="1"/>
          <p:nvPr/>
        </p:nvSpPr>
        <p:spPr>
          <a:xfrm>
            <a:off x="405284" y="3326960"/>
            <a:ext cx="64208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i="0" u="none" strike="noStrike" baseline="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umber of membrane cassettes (</a:t>
            </a:r>
            <a:r>
              <a:rPr lang="en-US" altLang="zh-CN" sz="2000" b="1" i="1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2000" b="1" i="0" u="none" strike="noStrike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zh-CN" sz="20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zh-CN" altLang="en-US" sz="2000" b="1" dirty="0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1069BA-D262-421E-6E9C-C2BBE21E9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366" y="2125215"/>
            <a:ext cx="2365632" cy="9114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3797C78-1C16-1E68-E99E-504B0B49E4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7934" y="3917257"/>
            <a:ext cx="1292186" cy="92761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77A507A-1C2F-DC79-5F9E-62A28DDF17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7934" y="5413536"/>
            <a:ext cx="1194968" cy="919518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FA41207-A40A-7431-1C64-7EF9B5FFC1EC}"/>
              </a:ext>
            </a:extLst>
          </p:cNvPr>
          <p:cNvSpPr txBox="1"/>
          <p:nvPr/>
        </p:nvSpPr>
        <p:spPr>
          <a:xfrm>
            <a:off x="6218399" y="1866424"/>
            <a:ext cx="2114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flow rate (m</a:t>
            </a:r>
            <a:r>
              <a:rPr lang="en-US" altLang="zh-CN" sz="1400" b="0" i="0" u="none" strike="noStrike" baseline="30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/d)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DC44479-B7DB-7815-9B9F-E7A5FB748376}"/>
              </a:ext>
            </a:extLst>
          </p:cNvPr>
          <p:cNvSpPr txBox="1"/>
          <p:nvPr/>
        </p:nvSpPr>
        <p:spPr>
          <a:xfrm>
            <a:off x="6167905" y="3058008"/>
            <a:ext cx="2162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flux (L/m</a:t>
            </a:r>
            <a:r>
              <a:rPr lang="en-US" altLang="zh-CN" sz="1400" b="0" i="0" u="none" strike="noStrike" baseline="30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·h)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AEF5C510-B94D-E0D6-1D74-BDACA95D0545}"/>
              </a:ext>
            </a:extLst>
          </p:cNvPr>
          <p:cNvCxnSpPr>
            <a:cxnSpLocks/>
          </p:cNvCxnSpPr>
          <p:nvPr/>
        </p:nvCxnSpPr>
        <p:spPr>
          <a:xfrm flipH="1" flipV="1">
            <a:off x="6528391" y="2904210"/>
            <a:ext cx="212651" cy="232563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EB9DBC-A420-7912-2DDE-4169E7016EAD}"/>
              </a:ext>
            </a:extLst>
          </p:cNvPr>
          <p:cNvGrpSpPr/>
          <p:nvPr/>
        </p:nvGrpSpPr>
        <p:grpSpPr>
          <a:xfrm>
            <a:off x="6995998" y="2536691"/>
            <a:ext cx="4248708" cy="307777"/>
            <a:chOff x="6995998" y="2536691"/>
            <a:chExt cx="4248708" cy="30777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01D7F18-3C57-6C93-FC9E-814CA4DD69EB}"/>
                </a:ext>
              </a:extLst>
            </p:cNvPr>
            <p:cNvSpPr txBox="1"/>
            <p:nvPr/>
          </p:nvSpPr>
          <p:spPr>
            <a:xfrm>
              <a:off x="7687340" y="2536691"/>
              <a:ext cx="35573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safety factor, approximately 1.1-1.2</a:t>
              </a:r>
              <a:endParaRPr lang="en-US" altLang="zh-CN" sz="14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B8D5D7FC-9024-C4E5-9582-B551174ACA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95998" y="2580923"/>
              <a:ext cx="691342" cy="98482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04883AC0-5144-BD3A-0827-4327FA02AD77}"/>
              </a:ext>
            </a:extLst>
          </p:cNvPr>
          <p:cNvCxnSpPr>
            <a:cxnSpLocks/>
          </p:cNvCxnSpPr>
          <p:nvPr/>
        </p:nvCxnSpPr>
        <p:spPr>
          <a:xfrm flipH="1">
            <a:off x="6092604" y="2080522"/>
            <a:ext cx="194572" cy="155165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34C3B8BE-78F8-CF76-FFA2-A2FFEF899E80}"/>
              </a:ext>
            </a:extLst>
          </p:cNvPr>
          <p:cNvSpPr txBox="1"/>
          <p:nvPr/>
        </p:nvSpPr>
        <p:spPr>
          <a:xfrm>
            <a:off x="6879267" y="4260669"/>
            <a:ext cx="1945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 </a:t>
            </a:r>
          </a:p>
          <a:p>
            <a:pPr algn="l"/>
            <a:r>
              <a:rPr lang="it-IT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unit cassette (m</a:t>
            </a:r>
            <a:r>
              <a:rPr lang="it-IT" altLang="zh-CN" sz="1400" b="0" i="0" u="none" strike="noStrike" baseline="300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it-IT" altLang="zh-CN" sz="1400" b="0" i="0" u="none" strike="noStrike" baseline="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F84426B7-BCAA-2088-E435-90ABA29E68C1}"/>
              </a:ext>
            </a:extLst>
          </p:cNvPr>
          <p:cNvCxnSpPr>
            <a:cxnSpLocks/>
          </p:cNvCxnSpPr>
          <p:nvPr/>
        </p:nvCxnSpPr>
        <p:spPr>
          <a:xfrm flipH="1">
            <a:off x="6226324" y="4441761"/>
            <a:ext cx="684839" cy="107998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headEnd type="none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398829-A1AD-AA65-3EB5-DF64A69A0E73}"/>
              </a:ext>
            </a:extLst>
          </p:cNvPr>
          <p:cNvGrpSpPr/>
          <p:nvPr/>
        </p:nvGrpSpPr>
        <p:grpSpPr>
          <a:xfrm>
            <a:off x="6092604" y="6056670"/>
            <a:ext cx="3178765" cy="523220"/>
            <a:chOff x="6092604" y="6056670"/>
            <a:chExt cx="3178765" cy="52322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801DE0B-7AA6-27E7-6186-973D058EE46D}"/>
                </a:ext>
              </a:extLst>
            </p:cNvPr>
            <p:cNvSpPr txBox="1"/>
            <p:nvPr/>
          </p:nvSpPr>
          <p:spPr>
            <a:xfrm>
              <a:off x="6455742" y="6056670"/>
              <a:ext cx="2815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0" i="0" u="none" strike="noStrike" baseline="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apparent packing density of the whole membrane tank </a:t>
              </a:r>
              <a:r>
                <a:rPr lang="en-US" altLang="zh-CN" sz="14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(m</a:t>
              </a:r>
              <a:r>
                <a:rPr lang="en-US" altLang="zh-CN" sz="1400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zh-CN" sz="14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/m</a:t>
              </a:r>
              <a:r>
                <a:rPr lang="en-US" altLang="zh-CN" sz="1400" baseline="300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en-US" altLang="zh-CN" sz="1400" dirty="0">
                  <a:solidFill>
                    <a:schemeClr val="bg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1B32BD9A-463C-686A-92C3-1AB1C0DB908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092604" y="6128227"/>
              <a:ext cx="425154" cy="9182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立方体 62">
            <a:extLst>
              <a:ext uri="{FF2B5EF4-FFF2-40B4-BE49-F238E27FC236}">
                <a16:creationId xmlns:a16="http://schemas.microsoft.com/office/drawing/2014/main" id="{B2AB6CE9-3009-4E20-5460-265A45470446}"/>
              </a:ext>
            </a:extLst>
          </p:cNvPr>
          <p:cNvSpPr/>
          <p:nvPr/>
        </p:nvSpPr>
        <p:spPr>
          <a:xfrm>
            <a:off x="9294908" y="3788780"/>
            <a:ext cx="461852" cy="819616"/>
          </a:xfrm>
          <a:prstGeom prst="cube">
            <a:avLst>
              <a:gd name="adj" fmla="val 43417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>
            <a:extLst>
              <a:ext uri="{FF2B5EF4-FFF2-40B4-BE49-F238E27FC236}">
                <a16:creationId xmlns:a16="http://schemas.microsoft.com/office/drawing/2014/main" id="{923A1D3D-D024-6007-22EF-F5D2AE20C103}"/>
              </a:ext>
            </a:extLst>
          </p:cNvPr>
          <p:cNvSpPr/>
          <p:nvPr/>
        </p:nvSpPr>
        <p:spPr>
          <a:xfrm>
            <a:off x="9675026" y="3788780"/>
            <a:ext cx="461852" cy="819616"/>
          </a:xfrm>
          <a:prstGeom prst="cube">
            <a:avLst>
              <a:gd name="adj" fmla="val 43417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>
            <a:extLst>
              <a:ext uri="{FF2B5EF4-FFF2-40B4-BE49-F238E27FC236}">
                <a16:creationId xmlns:a16="http://schemas.microsoft.com/office/drawing/2014/main" id="{9B0DD17D-CB55-8948-D5DE-AA42D7125FEF}"/>
              </a:ext>
            </a:extLst>
          </p:cNvPr>
          <p:cNvSpPr/>
          <p:nvPr/>
        </p:nvSpPr>
        <p:spPr>
          <a:xfrm>
            <a:off x="10064437" y="3788780"/>
            <a:ext cx="461852" cy="819616"/>
          </a:xfrm>
          <a:prstGeom prst="cube">
            <a:avLst>
              <a:gd name="adj" fmla="val 43417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>
            <a:extLst>
              <a:ext uri="{FF2B5EF4-FFF2-40B4-BE49-F238E27FC236}">
                <a16:creationId xmlns:a16="http://schemas.microsoft.com/office/drawing/2014/main" id="{4FC98D07-E21C-EDB8-F805-E34F9BB842B3}"/>
              </a:ext>
            </a:extLst>
          </p:cNvPr>
          <p:cNvSpPr/>
          <p:nvPr/>
        </p:nvSpPr>
        <p:spPr>
          <a:xfrm>
            <a:off x="10444555" y="3788780"/>
            <a:ext cx="461852" cy="819616"/>
          </a:xfrm>
          <a:prstGeom prst="cube">
            <a:avLst>
              <a:gd name="adj" fmla="val 43417"/>
            </a:avLst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D75D0F0-5DD1-B5D9-544C-022431E3D32F}"/>
              </a:ext>
            </a:extLst>
          </p:cNvPr>
          <p:cNvSpPr txBox="1"/>
          <p:nvPr/>
        </p:nvSpPr>
        <p:spPr>
          <a:xfrm>
            <a:off x="10821530" y="3869781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立方体 60">
            <a:extLst>
              <a:ext uri="{FF2B5EF4-FFF2-40B4-BE49-F238E27FC236}">
                <a16:creationId xmlns:a16="http://schemas.microsoft.com/office/drawing/2014/main" id="{970420E7-524A-017A-9BFD-89C8BC91DA57}"/>
              </a:ext>
            </a:extLst>
          </p:cNvPr>
          <p:cNvSpPr/>
          <p:nvPr/>
        </p:nvSpPr>
        <p:spPr>
          <a:xfrm>
            <a:off x="9145716" y="3650362"/>
            <a:ext cx="2339384" cy="1034423"/>
          </a:xfrm>
          <a:prstGeom prst="cube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96B23FFC-EE89-2CD3-2C29-43F8E8CFC84E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B764A369-D199-27FE-F514-86D7BE56ABE3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9" name="TextBox 15">
                <a:extLst>
                  <a:ext uri="{FF2B5EF4-FFF2-40B4-BE49-F238E27FC236}">
                    <a16:creationId xmlns:a16="http://schemas.microsoft.com/office/drawing/2014/main" id="{8475A0BE-F214-D9B5-DB1C-669F62E86951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20" name="直线连接符 9">
                <a:extLst>
                  <a:ext uri="{FF2B5EF4-FFF2-40B4-BE49-F238E27FC236}">
                    <a16:creationId xmlns:a16="http://schemas.microsoft.com/office/drawing/2014/main" id="{FB9FA879-24C6-C432-BFDA-61222253D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57578BEC-1F95-993F-6C05-35CA0CE60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9038737"/>
      </p:ext>
    </p:extLst>
  </p:cSld>
  <p:clrMapOvr>
    <a:masterClrMapping/>
  </p:clrMapOvr>
  <p:transition advTm="725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88" grpId="0"/>
      <p:bldP spid="9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B4DC5C8-466B-4521-3B71-B1C49C53E38C}"/>
              </a:ext>
            </a:extLst>
          </p:cNvPr>
          <p:cNvSpPr/>
          <p:nvPr/>
        </p:nvSpPr>
        <p:spPr>
          <a:xfrm>
            <a:off x="3322" y="984705"/>
            <a:ext cx="12200400" cy="54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标题 2">
            <a:extLst>
              <a:ext uri="{FF2B5EF4-FFF2-40B4-BE49-F238E27FC236}">
                <a16:creationId xmlns:a16="http://schemas.microsoft.com/office/drawing/2014/main" id="{56988332-4A85-1152-5D30-40A74D705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21" y="361540"/>
            <a:ext cx="7769067" cy="522000"/>
          </a:xfrm>
          <a:noFill/>
        </p:spPr>
        <p:txBody>
          <a:bodyPr>
            <a:noAutofit/>
          </a:bodyPr>
          <a:lstStyle/>
          <a:p>
            <a:r>
              <a:rPr lang="en-US" altLang="zh-CN" sz="3600" b="1" dirty="0">
                <a:solidFill>
                  <a:srgbClr val="323F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filtration system</a:t>
            </a:r>
            <a:endParaRPr lang="zh-CN" altLang="en-US" sz="3600" b="1" dirty="0">
              <a:solidFill>
                <a:srgbClr val="323F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E02E390D-06C4-C9A3-FF70-8C1FACD97430}"/>
              </a:ext>
            </a:extLst>
          </p:cNvPr>
          <p:cNvSpPr/>
          <p:nvPr/>
        </p:nvSpPr>
        <p:spPr>
          <a:xfrm rot="10800000">
            <a:off x="8874642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509F49DF-3968-37A6-DAC2-F2BD40F5D325}"/>
              </a:ext>
            </a:extLst>
          </p:cNvPr>
          <p:cNvSpPr/>
          <p:nvPr/>
        </p:nvSpPr>
        <p:spPr>
          <a:xfrm rot="10800000">
            <a:off x="0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38D2A9-9873-8ACE-D84E-53106E21B40D}"/>
              </a:ext>
            </a:extLst>
          </p:cNvPr>
          <p:cNvSpPr txBox="1"/>
          <p:nvPr/>
        </p:nvSpPr>
        <p:spPr>
          <a:xfrm>
            <a:off x="690441" y="1086705"/>
            <a:ext cx="1992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flux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83759AC-F91A-96ED-BC20-EE13CF6C256A}"/>
              </a:ext>
            </a:extLst>
          </p:cNvPr>
          <p:cNvSpPr txBox="1"/>
          <p:nvPr/>
        </p:nvSpPr>
        <p:spPr>
          <a:xfrm>
            <a:off x="9145716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cleaning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554FB158-0381-94A1-1848-F94C867DA165}"/>
              </a:ext>
            </a:extLst>
          </p:cNvPr>
          <p:cNvSpPr/>
          <p:nvPr/>
        </p:nvSpPr>
        <p:spPr>
          <a:xfrm rot="10800000">
            <a:off x="2977006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BB71259-B57B-F577-5CF3-696C1D949879}"/>
              </a:ext>
            </a:extLst>
          </p:cNvPr>
          <p:cNvSpPr txBox="1"/>
          <p:nvPr/>
        </p:nvSpPr>
        <p:spPr>
          <a:xfrm>
            <a:off x="3391784" y="1086705"/>
            <a:ext cx="247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F5DF405E-3203-45B8-2C10-8628E1EE4141}"/>
              </a:ext>
            </a:extLst>
          </p:cNvPr>
          <p:cNvSpPr/>
          <p:nvPr/>
        </p:nvSpPr>
        <p:spPr>
          <a:xfrm rot="10800000">
            <a:off x="5954011" y="1054806"/>
            <a:ext cx="3317358" cy="4639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9C4964-C98C-7FBB-12BB-B4878551FDCF}"/>
              </a:ext>
            </a:extLst>
          </p:cNvPr>
          <p:cNvSpPr txBox="1"/>
          <p:nvPr/>
        </p:nvSpPr>
        <p:spPr>
          <a:xfrm>
            <a:off x="6219931" y="1086704"/>
            <a:ext cx="2775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aeration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4735218-F67B-4FC6-7E79-BF007CD2A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56" y="1902296"/>
            <a:ext cx="2590774" cy="255222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90F92E2-F66D-21C9-82DE-C4563E82C065}"/>
              </a:ext>
            </a:extLst>
          </p:cNvPr>
          <p:cNvSpPr txBox="1"/>
          <p:nvPr/>
        </p:nvSpPr>
        <p:spPr>
          <a:xfrm>
            <a:off x="3039720" y="1702241"/>
            <a:ext cx="810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Air scouring to mitigate membrane fouling and clogging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1B166E7-76E1-A0FF-18D4-21E62E911A21}"/>
              </a:ext>
            </a:extLst>
          </p:cNvPr>
          <p:cNvSpPr txBox="1"/>
          <p:nvPr/>
        </p:nvSpPr>
        <p:spPr>
          <a:xfrm>
            <a:off x="3324878" y="2079295"/>
            <a:ext cx="8785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submerged MBRs, coarse-bubble aeration is normally applied for this purpose.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19F8C1D-CF62-6E66-3BAC-C8A8CA902A1E}"/>
              </a:ext>
            </a:extLst>
          </p:cNvPr>
          <p:cNvSpPr txBox="1"/>
          <p:nvPr/>
        </p:nvSpPr>
        <p:spPr>
          <a:xfrm>
            <a:off x="3039720" y="2593779"/>
            <a:ext cx="8102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Specific aeration demand (SAD)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29" name="左大括号 28">
            <a:extLst>
              <a:ext uri="{FF2B5EF4-FFF2-40B4-BE49-F238E27FC236}">
                <a16:creationId xmlns:a16="http://schemas.microsoft.com/office/drawing/2014/main" id="{AE60393D-7655-EB8B-9EC0-089D6733274F}"/>
              </a:ext>
            </a:extLst>
          </p:cNvPr>
          <p:cNvSpPr/>
          <p:nvPr/>
        </p:nvSpPr>
        <p:spPr>
          <a:xfrm>
            <a:off x="3324878" y="3139041"/>
            <a:ext cx="329807" cy="1677508"/>
          </a:xfrm>
          <a:prstGeom prst="leftBrace">
            <a:avLst>
              <a:gd name="adj1" fmla="val 37485"/>
              <a:gd name="adj2" fmla="val 49582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4B05D00-D800-4C19-1FEF-F32C39D19C6C}"/>
              </a:ext>
            </a:extLst>
          </p:cNvPr>
          <p:cNvSpPr txBox="1"/>
          <p:nvPr/>
        </p:nvSpPr>
        <p:spPr>
          <a:xfrm>
            <a:off x="4666132" y="3079071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cassette footprint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F65E4E-3BC6-F5BD-1393-AF25CFA5D9A7}"/>
              </a:ext>
            </a:extLst>
          </p:cNvPr>
          <p:cNvSpPr txBox="1"/>
          <p:nvPr/>
        </p:nvSpPr>
        <p:spPr>
          <a:xfrm>
            <a:off x="3764520" y="3130367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EC8A701-C73F-FB63-6EC7-FDF2F1DE1307}"/>
              </a:ext>
            </a:extLst>
          </p:cNvPr>
          <p:cNvSpPr txBox="1"/>
          <p:nvPr/>
        </p:nvSpPr>
        <p:spPr>
          <a:xfrm>
            <a:off x="8536544" y="3119734"/>
            <a:ext cx="1784554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60-120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</a:t>
            </a:r>
            <a:endParaRPr lang="zh-CN" altLang="en-US" sz="16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ADD9C57-0888-4CC7-CB87-B44ECBDB0DE8}"/>
              </a:ext>
            </a:extLst>
          </p:cNvPr>
          <p:cNvSpPr txBox="1"/>
          <p:nvPr/>
        </p:nvSpPr>
        <p:spPr>
          <a:xfrm>
            <a:off x="4666132" y="3728480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membrane area</a:t>
            </a:r>
            <a:endParaRPr lang="en-US" altLang="zh-CN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E37E5AE-0DA2-75F9-796E-16FB9BF9BE36}"/>
              </a:ext>
            </a:extLst>
          </p:cNvPr>
          <p:cNvSpPr txBox="1"/>
          <p:nvPr/>
        </p:nvSpPr>
        <p:spPr>
          <a:xfrm>
            <a:off x="3764520" y="3779776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EDF1871-AB9A-C7B6-40D3-66D4C1A5C727}"/>
              </a:ext>
            </a:extLst>
          </p:cNvPr>
          <p:cNvSpPr txBox="1"/>
          <p:nvPr/>
        </p:nvSpPr>
        <p:spPr>
          <a:xfrm>
            <a:off x="4666132" y="4363721"/>
            <a:ext cx="4581085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specific aeration demand with respect to </a:t>
            </a:r>
            <a:r>
              <a:rPr lang="en-US" altLang="zh-CN" sz="1600" b="0" i="0" u="none" strike="noStrik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permeate flow amount</a:t>
            </a:r>
            <a:endParaRPr lang="en-US" altLang="zh-CN" sz="16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56B0714-BB1D-F44C-8EFB-C9482CEBBFD1}"/>
              </a:ext>
            </a:extLst>
          </p:cNvPr>
          <p:cNvSpPr txBox="1"/>
          <p:nvPr/>
        </p:nvSpPr>
        <p:spPr>
          <a:xfrm>
            <a:off x="3764520" y="4415017"/>
            <a:ext cx="880369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SAD</a:t>
            </a:r>
            <a:r>
              <a:rPr lang="en-US" altLang="zh-CN" sz="2000" b="1" baseline="-250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CN" altLang="en-US" sz="2000" b="1" baseline="-25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A291E01-0532-29E0-B269-AE153C5B6F69}"/>
              </a:ext>
            </a:extLst>
          </p:cNvPr>
          <p:cNvSpPr txBox="1"/>
          <p:nvPr/>
        </p:nvSpPr>
        <p:spPr>
          <a:xfrm>
            <a:off x="8536544" y="3598098"/>
            <a:ext cx="295667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0.3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for hollow-fiber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0.6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·h for flat-sheet</a:t>
            </a:r>
            <a:endParaRPr lang="zh-CN" altLang="en-US" sz="16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3B9B465-DD70-23D8-D0DB-770A99E4A802}"/>
              </a:ext>
            </a:extLst>
          </p:cNvPr>
          <p:cNvSpPr txBox="1"/>
          <p:nvPr/>
        </p:nvSpPr>
        <p:spPr>
          <a:xfrm>
            <a:off x="8536544" y="4322684"/>
            <a:ext cx="3501476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15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-permeate for hollow-fiber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 Nm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/m</a:t>
            </a:r>
            <a:r>
              <a:rPr lang="en-US" altLang="zh-CN" sz="1600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16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-permeate for flat-sheet</a:t>
            </a:r>
            <a:endParaRPr lang="zh-CN" altLang="en-US" sz="16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985ACDC-A85B-2CD5-3D35-B319E1AD9ABC}"/>
              </a:ext>
            </a:extLst>
          </p:cNvPr>
          <p:cNvSpPr txBox="1"/>
          <p:nvPr/>
        </p:nvSpPr>
        <p:spPr>
          <a:xfrm>
            <a:off x="512572" y="5065848"/>
            <a:ext cx="48480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Air supply for membrane aeration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graphicFrame>
        <p:nvGraphicFramePr>
          <p:cNvPr id="52" name="对象 51">
            <a:extLst>
              <a:ext uri="{FF2B5EF4-FFF2-40B4-BE49-F238E27FC236}">
                <a16:creationId xmlns:a16="http://schemas.microsoft.com/office/drawing/2014/main" id="{C4430B53-AD52-A9D2-7AF6-46657471EA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310366"/>
              </p:ext>
            </p:extLst>
          </p:nvPr>
        </p:nvGraphicFramePr>
        <p:xfrm>
          <a:off x="4473654" y="5265870"/>
          <a:ext cx="2357722" cy="13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1286016" imgH="733346" progId="Equation.DSMT4">
                  <p:embed/>
                </p:oleObj>
              </mc:Choice>
              <mc:Fallback>
                <p:oleObj name="Equation" r:id="rId5" imgW="1286016" imgH="7333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73654" y="5265870"/>
                        <a:ext cx="2357722" cy="134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5">
            <a:extLst>
              <a:ext uri="{FF2B5EF4-FFF2-40B4-BE49-F238E27FC236}">
                <a16:creationId xmlns:a16="http://schemas.microsoft.com/office/drawing/2014/main" id="{E64D51D4-BBA9-6ED7-221E-00A99694806D}"/>
              </a:ext>
            </a:extLst>
          </p:cNvPr>
          <p:cNvGrpSpPr/>
          <p:nvPr/>
        </p:nvGrpSpPr>
        <p:grpSpPr>
          <a:xfrm>
            <a:off x="8972536" y="417967"/>
            <a:ext cx="3121806" cy="447110"/>
            <a:chOff x="8844309" y="358006"/>
            <a:chExt cx="3121806" cy="447110"/>
          </a:xfrm>
        </p:grpSpPr>
        <p:grpSp>
          <p:nvGrpSpPr>
            <p:cNvPr id="5" name="组合 2">
              <a:extLst>
                <a:ext uri="{FF2B5EF4-FFF2-40B4-BE49-F238E27FC236}">
                  <a16:creationId xmlns:a16="http://schemas.microsoft.com/office/drawing/2014/main" id="{F598188F-42B9-7AFD-BBA6-ACD19BE35027}"/>
                </a:ext>
              </a:extLst>
            </p:cNvPr>
            <p:cNvGrpSpPr/>
            <p:nvPr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0" name="TextBox 15">
                <a:extLst>
                  <a:ext uri="{FF2B5EF4-FFF2-40B4-BE49-F238E27FC236}">
                    <a16:creationId xmlns:a16="http://schemas.microsoft.com/office/drawing/2014/main" id="{4143E680-D440-01C3-DB57-BDA2D5578BF6}"/>
                  </a:ext>
                </a:extLst>
              </p:cNvPr>
              <p:cNvSpPr txBox="1"/>
              <p:nvPr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 dirty="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 dirty="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 dirty="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1" name="直线连接符 9">
                <a:extLst>
                  <a:ext uri="{FF2B5EF4-FFF2-40B4-BE49-F238E27FC236}">
                    <a16:creationId xmlns:a16="http://schemas.microsoft.com/office/drawing/2014/main" id="{8CADF3C1-359E-A2D4-19C5-47EDFD6597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17">
              <a:extLst>
                <a:ext uri="{FF2B5EF4-FFF2-40B4-BE49-F238E27FC236}">
                  <a16:creationId xmlns:a16="http://schemas.microsoft.com/office/drawing/2014/main" id="{0D74301E-9EA0-C4ED-4F49-58A772AAE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168690AD-E274-C79B-4346-122FD8FA769B}"/>
              </a:ext>
            </a:extLst>
          </p:cNvPr>
          <p:cNvSpPr txBox="1"/>
          <p:nvPr/>
        </p:nvSpPr>
        <p:spPr>
          <a:xfrm>
            <a:off x="360585" y="4486511"/>
            <a:ext cx="2170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Submerged MBRs</a:t>
            </a:r>
            <a:endParaRPr lang="zh-CN" altLang="en-US" b="1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56376242"/>
      </p:ext>
    </p:extLst>
  </p:cSld>
  <p:clrMapOvr>
    <a:masterClrMapping/>
  </p:clrMapOvr>
  <p:transition advTm="1023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2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6" grpId="0"/>
      <p:bldP spid="28" grpId="0"/>
      <p:bldP spid="30" grpId="0"/>
      <p:bldP spid="33" grpId="0" animBg="1"/>
      <p:bldP spid="37" grpId="0" animBg="1"/>
      <p:bldP spid="38" grpId="0"/>
      <p:bldP spid="39" grpId="0" animBg="1"/>
      <p:bldP spid="43" grpId="0"/>
      <p:bldP spid="44" grpId="0" animBg="1"/>
      <p:bldP spid="46" grpId="0" animBg="1"/>
      <p:bldP spid="4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|9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7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19.5|13.8|8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0|23.3|2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6.5|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6.7|4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3|9.5|15.6|11.4|1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.3|19.4|5.8|21.3|7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9.7|3.7|4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5.1|3.4|6.2|6|41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8483</TotalTime>
  <Words>1904</Words>
  <Application>Microsoft Office PowerPoint</Application>
  <PresentationFormat>Widescreen</PresentationFormat>
  <Paragraphs>401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31" baseType="lpstr">
      <vt:lpstr>等线</vt:lpstr>
      <vt:lpstr>等线</vt:lpstr>
      <vt:lpstr>等线 Light</vt:lpstr>
      <vt:lpstr>微软雅黑</vt:lpstr>
      <vt:lpstr>黑体</vt:lpstr>
      <vt:lpstr>宋体</vt:lpstr>
      <vt:lpstr>Arial</vt:lpstr>
      <vt:lpstr>Calibri</vt:lpstr>
      <vt:lpstr>Calibri Light</vt:lpstr>
      <vt:lpstr>Roboto Slab</vt:lpstr>
      <vt:lpstr>Times New Roman</vt:lpstr>
      <vt:lpstr>Wingdings</vt:lpstr>
      <vt:lpstr>Office Theme</vt:lpstr>
      <vt:lpstr>1_Office Theme</vt:lpstr>
      <vt:lpstr>Equation</vt:lpstr>
      <vt:lpstr>PowerPoint Presentation</vt:lpstr>
      <vt:lpstr>Contents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  <vt:lpstr>Membrane filtration system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Yufang Li</dc:creator>
  <cp:lastModifiedBy>Damir Brdanovic</cp:lastModifiedBy>
  <cp:revision>984</cp:revision>
  <dcterms:created xsi:type="dcterms:W3CDTF">2023-07-31T07:03:35Z</dcterms:created>
  <dcterms:modified xsi:type="dcterms:W3CDTF">2024-02-02T13:37:35Z</dcterms:modified>
</cp:coreProperties>
</file>