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</p:sldMasterIdLst>
  <p:notesMasterIdLst>
    <p:notesMasterId r:id="rId18"/>
  </p:notesMasterIdLst>
  <p:sldIdLst>
    <p:sldId id="781" r:id="rId4"/>
    <p:sldId id="741" r:id="rId5"/>
    <p:sldId id="743" r:id="rId6"/>
    <p:sldId id="742" r:id="rId7"/>
    <p:sldId id="745" r:id="rId8"/>
    <p:sldId id="746" r:id="rId9"/>
    <p:sldId id="779" r:id="rId10"/>
    <p:sldId id="759" r:id="rId11"/>
    <p:sldId id="774" r:id="rId12"/>
    <p:sldId id="758" r:id="rId13"/>
    <p:sldId id="775" r:id="rId14"/>
    <p:sldId id="780" r:id="rId15"/>
    <p:sldId id="757" r:id="rId16"/>
    <p:sldId id="76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gment3- FgMeng (13.4-I)" id="{436BD41D-A15C-A749-BBDF-4DA2D1D4C7DC}">
          <p14:sldIdLst>
            <p14:sldId id="781"/>
            <p14:sldId id="741"/>
            <p14:sldId id="743"/>
            <p14:sldId id="742"/>
            <p14:sldId id="745"/>
            <p14:sldId id="746"/>
            <p14:sldId id="779"/>
            <p14:sldId id="759"/>
            <p14:sldId id="774"/>
            <p14:sldId id="758"/>
            <p14:sldId id="775"/>
            <p14:sldId id="780"/>
            <p14:sldId id="757"/>
            <p14:sldId id="7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fang Li" initials="YL" lastIdx="70" clrIdx="0">
    <p:extLst>
      <p:ext uri="{19B8F6BF-5375-455C-9EA6-DF929625EA0E}">
        <p15:presenceInfo xmlns:p15="http://schemas.microsoft.com/office/powerpoint/2012/main" userId="606fb74dae41beb8" providerId="Windows Live"/>
      </p:ext>
    </p:extLst>
  </p:cmAuthor>
  <p:cmAuthor id="2" name="Yu-Xi Huang" initials="YH" lastIdx="34" clrIdx="1">
    <p:extLst>
      <p:ext uri="{19B8F6BF-5375-455C-9EA6-DF929625EA0E}">
        <p15:presenceInfo xmlns:p15="http://schemas.microsoft.com/office/powerpoint/2012/main" userId="c6268a2bab6cc9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BF9"/>
    <a:srgbClr val="CCF4FC"/>
    <a:srgbClr val="FC7874"/>
    <a:srgbClr val="FFE4C5"/>
    <a:srgbClr val="F3F3F3"/>
    <a:srgbClr val="9B4ABC"/>
    <a:srgbClr val="FF9391"/>
    <a:srgbClr val="F4E6E6"/>
    <a:srgbClr val="FFE1C3"/>
    <a:srgbClr val="FEE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6" autoAdjust="0"/>
    <p:restoredTop sz="93388" autoAdjust="0"/>
  </p:normalViewPr>
  <p:slideViewPr>
    <p:cSldViewPr snapToGrid="0">
      <p:cViewPr varScale="1">
        <p:scale>
          <a:sx n="152" d="100"/>
          <a:sy n="152" d="100"/>
        </p:scale>
        <p:origin x="342" y="14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FD1C6-EFED-466A-B0DD-22BFF5570BBE}" type="datetimeFigureOut">
              <a:rPr lang="zh-CN" altLang="en-US" smtClean="0"/>
              <a:t>2024/2/2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39AA4-E6B8-4E67-BBC9-26CE49324C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68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313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标题中的</a:t>
            </a:r>
            <a:r>
              <a:rPr lang="en-US" altLang="zh-CN" dirty="0"/>
              <a:t>proteins and </a:t>
            </a:r>
            <a:r>
              <a:rPr lang="en-US" altLang="zh-CN" dirty="0" err="1"/>
              <a:t>humic</a:t>
            </a:r>
            <a:r>
              <a:rPr lang="en-US" altLang="zh-CN" dirty="0"/>
              <a:t> substances, </a:t>
            </a:r>
            <a:r>
              <a:rPr lang="zh-CN" altLang="en-US" dirty="0"/>
              <a:t>首字母是不是需要大写？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59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SMP</a:t>
            </a:r>
            <a:r>
              <a:rPr lang="zh-CN" altLang="en-US" dirty="0"/>
              <a:t>，标题中的</a:t>
            </a:r>
            <a:r>
              <a:rPr lang="en-US" altLang="zh-CN" dirty="0"/>
              <a:t>biofilm</a:t>
            </a:r>
            <a:r>
              <a:rPr lang="zh-CN" altLang="en-US" dirty="0"/>
              <a:t>首字母，大写？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90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19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SMP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27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SMP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492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339AA4-E6B8-4E67-BBC9-26CE49324CB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78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22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12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606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118452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B66B4-3D0F-DED5-E46F-886B73FCD5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C3CE34-3CDC-CFCD-69F9-6ECE98140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3B0590-9D3C-1233-DDE8-638AE4571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584D2E-EAC1-2203-AD0B-D99462E88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A2D3C2-76FA-8BDD-8CF1-4F46DE626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8931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A99126-1C7A-EF39-D6B3-3FA68F200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744F0-8975-8ACF-B128-47D318D5E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C36AF2-26DB-9012-E072-BE71C9525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EEE7F-CAA7-23C0-DC9F-8860F89D2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F0711-9257-952C-2B76-54B49F11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759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00D50-4371-7C31-5D4C-971F0A9E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008116-3A39-8B1A-48CF-A296050FF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6AA98A-2C5A-B660-7804-C9FA2774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FB00D7-C6D2-075A-956A-A87C0F31E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8D9664-5EAD-77CC-8EBA-69D95A3D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7267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0EB53-B3B3-A798-5E7C-3A899C00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D32FE8-7C23-C80B-5EFB-55D7640C9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B65846-7E50-5CBE-2F56-91E24A46E5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E631FC-3220-B244-C537-E39F4E2C4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D24872-2EB3-E66F-6A5B-84FD6BA7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5BD5FA-382D-4655-8EF1-7188A2335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6408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24AA6-B2DC-C6ED-EAE7-B72E8BF99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9B8C62-DE43-17CE-4DF8-9F45671DB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F36C39-AA97-22AA-997F-74D218E0A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B3A252-C2E5-0113-3F80-1F9E3E6547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A1BCA82-C517-D6D0-E010-438081899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EBD62C-F8C2-0582-82B8-3E23463B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EDB8A80-2ABE-70B2-28B5-E47EE5D6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EBD4F9-FD2B-214A-38E7-C63DCA21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0552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3D13A9-CEB3-7BC8-1E55-BFA321404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0F5CE9-096E-2100-E8ED-7AC88F04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669E3B-B4C9-4932-E909-588192369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F56F38-EF4B-BB73-DEA6-84808127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5297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2DB8B3-A528-2CD5-8B33-962320978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D69A14-2BEA-7728-F093-D53330B6F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A902E3-6C9F-CE07-60DC-073B5C423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4363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81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9BBA7-A155-E4CA-7503-E40CB3EE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052523-08FC-4925-F564-F0867C3AB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309E82-4254-CE7D-252F-EE3072448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12DEA1-DDF4-DBF5-59E7-82A5C61BB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DFA301-68CC-F6A9-C986-D2DE8F97E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3B7C16-1D7E-E76D-7E87-D1679C3D1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2555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BB33E4-3CCF-0434-C048-0785EB1A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FA61AD-1C97-C30C-A3EF-0596AC4BDD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966C25-D5C4-1363-6676-D3C7392E4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59B934-0F70-AE31-65AC-702FA0DF4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E8466F-F247-5080-FDAC-2D0C7558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D051D4-0F08-FE8D-0927-FFEECFC0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8817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C80EA-2E7A-EFB3-E128-74818864F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25CB76-8F8C-369C-0B22-06D9F6EF5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11B446-1B4C-DA81-3E15-2C8DBBC9A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FDF8DC-5E03-531B-D089-5835BA187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44709-4AF1-59EF-B31D-F66E10E51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62010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77CCDA-D956-7BFF-E61B-C7554F07D9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0FC2F3-9ADB-6D3E-F3E9-ABD4AF157F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BA9DBC-0D84-9EF8-0BAD-767A07ACB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07B6C-DEB8-F3D1-FDDE-28A6B17E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E750A0-4CCF-8C9F-05A6-FE9CB2B6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14554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4063414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12" name="Content"/>
          <p:cNvSpPr>
            <a:spLocks noGrp="1"/>
          </p:cNvSpPr>
          <p:nvPr>
            <p:ph sz="quarter" idx="10"/>
          </p:nvPr>
        </p:nvSpPr>
        <p:spPr>
          <a:xfrm>
            <a:off x="695326" y="1995889"/>
            <a:ext cx="10801350" cy="4308619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6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1419825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3" name="Title"/>
          <p:cNvSpPr>
            <a:spLocks noGrp="1"/>
          </p:cNvSpPr>
          <p:nvPr>
            <p:ph type="title"/>
          </p:nvPr>
        </p:nvSpPr>
        <p:spPr>
          <a:xfrm>
            <a:off x="695326" y="766800"/>
            <a:ext cx="10801350" cy="504056"/>
          </a:xfrm>
        </p:spPr>
        <p:txBody>
          <a:bodyPr/>
          <a:lstStyle>
            <a:lvl1pPr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1296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1396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757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8964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39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4298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3337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5549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0352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987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4918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9930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496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5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3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52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825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511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65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618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E3671D-FF55-0F92-1A5C-EF88130B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D3A64D-AE86-1459-3F3D-DA648993C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CEA944-DF44-F6A9-F7D7-03C44F5399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DDAA5C-4E77-0110-B636-C12AB14CD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BEF2D0-39B6-4EC2-FA42-1D9A1B459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720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00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59471" y="857250"/>
            <a:ext cx="653252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Membrane Bioreactors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Membrane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F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ouling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C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haracterization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err="1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Fangang</a:t>
            </a:r>
            <a:r>
              <a:rPr lang="zh-CN" altLang="en-US" sz="28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Meng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Yu-Xi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Huang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37AF02F-57E1-B0F7-9EB5-C3730280DC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7" t="28812" r="3547" b="30544"/>
          <a:stretch/>
        </p:blipFill>
        <p:spPr bwMode="auto">
          <a:xfrm>
            <a:off x="5667372" y="5760424"/>
            <a:ext cx="2736646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75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42"/>
    </mc:Choice>
    <mc:Fallback xmlns="">
      <p:transition spd="slow" advTm="15142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175BB81-F0A2-D3A2-A7DC-880EEBB921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r="14905"/>
          <a:stretch/>
        </p:blipFill>
        <p:spPr bwMode="auto">
          <a:xfrm>
            <a:off x="589121" y="1773985"/>
            <a:ext cx="4224791" cy="256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dirty="0">
                <a:cs typeface="Arial" panose="020B0604020202020204" pitchFamily="34" charset="0"/>
              </a:rPr>
              <a:t>Source:</a:t>
            </a:r>
            <a:r>
              <a:rPr lang="zh-CN" altLang="en-US" dirty="0">
                <a:cs typeface="Arial" panose="020B0604020202020204" pitchFamily="34" charset="0"/>
              </a:rPr>
              <a:t> </a:t>
            </a:r>
            <a:r>
              <a:rPr lang="en-US" altLang="zh-CN" dirty="0">
                <a:cs typeface="Arial" panose="020B0604020202020204" pitchFamily="34" charset="0"/>
              </a:rPr>
              <a:t>Ni, et al., </a:t>
            </a:r>
            <a:r>
              <a:rPr lang="en-US" altLang="zh-CN" i="1" dirty="0">
                <a:cs typeface="Arial" panose="020B0604020202020204" pitchFamily="34" charset="0"/>
              </a:rPr>
              <a:t>Trends in biotechnology</a:t>
            </a:r>
            <a:r>
              <a:rPr lang="en-US" altLang="zh-CN" dirty="0">
                <a:cs typeface="Arial" panose="020B0604020202020204" pitchFamily="34" charset="0"/>
              </a:rPr>
              <a:t>, 2011, 29(9): 454-463.</a:t>
            </a: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D9E01C-9938-059F-C81C-99C42E4827A7}"/>
              </a:ext>
            </a:extLst>
          </p:cNvPr>
          <p:cNvSpPr txBox="1"/>
          <p:nvPr/>
        </p:nvSpPr>
        <p:spPr>
          <a:xfrm>
            <a:off x="4785132" y="1809069"/>
            <a:ext cx="6113777" cy="3118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SMP are soluble organic compounds that are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released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during normal biomass metabolism and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decay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in mixed culture biotechnology</a:t>
            </a:r>
          </a:p>
          <a:p>
            <a:pPr marL="57150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SMP compounds play an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role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 fouling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stage</a:t>
            </a:r>
          </a:p>
          <a:p>
            <a:pPr marL="57150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Based on bioassay tests and multi-exponential G models, biopolymers in the bio-cake were found to be dominated by </a:t>
            </a:r>
            <a:r>
              <a:rPr lang="en-US" altLang="zh-CN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slowly biodegradable polysaccharides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that originated from SMP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43F161-E7D5-262F-5E8F-521B076ECB39}"/>
              </a:ext>
            </a:extLst>
          </p:cNvPr>
          <p:cNvSpPr txBox="1"/>
          <p:nvPr/>
        </p:nvSpPr>
        <p:spPr>
          <a:xfrm>
            <a:off x="695327" y="1254136"/>
            <a:ext cx="5534023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Soluble microbial products (SMP)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58DD636-2FCA-80F4-01E0-1B6F6AC8A850}"/>
              </a:ext>
            </a:extLst>
          </p:cNvPr>
          <p:cNvGrpSpPr>
            <a:grpSpLocks noChangeAspect="1"/>
          </p:cNvGrpSpPr>
          <p:nvPr/>
        </p:nvGrpSpPr>
        <p:grpSpPr>
          <a:xfrm>
            <a:off x="595311" y="4184575"/>
            <a:ext cx="4218601" cy="2203798"/>
            <a:chOff x="6009042" y="1295249"/>
            <a:chExt cx="5486962" cy="286639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077F8E5-CA94-4CDE-9155-D929D766C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5964" y="1295249"/>
              <a:ext cx="5400040" cy="2866390"/>
            </a:xfrm>
            <a:prstGeom prst="rect">
              <a:avLst/>
            </a:prstGeom>
          </p:spPr>
        </p:pic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E3D92D6-2558-A9F2-87A0-8BF60CF0C740}"/>
                </a:ext>
              </a:extLst>
            </p:cNvPr>
            <p:cNvSpPr/>
            <p:nvPr/>
          </p:nvSpPr>
          <p:spPr>
            <a:xfrm>
              <a:off x="6009042" y="2571433"/>
              <a:ext cx="3563471" cy="119974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Group 15">
            <a:extLst>
              <a:ext uri="{FF2B5EF4-FFF2-40B4-BE49-F238E27FC236}">
                <a16:creationId xmlns:a16="http://schemas.microsoft.com/office/drawing/2014/main" id="{234B6ECB-4C4C-D764-926D-E55DE9FC0145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9" name="组合 2">
              <a:extLst>
                <a:ext uri="{FF2B5EF4-FFF2-40B4-BE49-F238E27FC236}">
                  <a16:creationId xmlns:a16="http://schemas.microsoft.com/office/drawing/2014/main" id="{9F6F71B8-EA42-633F-0B6E-6C27538F4F8B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72F2416E-E6FF-646F-4127-EE180A57B42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2" name="直线连接符 9">
                <a:extLst>
                  <a:ext uri="{FF2B5EF4-FFF2-40B4-BE49-F238E27FC236}">
                    <a16:creationId xmlns:a16="http://schemas.microsoft.com/office/drawing/2014/main" id="{A7626653-2E64-6E88-B54B-96264D0EAB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AFB016B5-DC4C-E2D2-BD10-081303A53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872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5DD22C-7A8C-4D6C-F327-CF1352C69F63}"/>
              </a:ext>
            </a:extLst>
          </p:cNvPr>
          <p:cNvSpPr txBox="1"/>
          <p:nvPr/>
        </p:nvSpPr>
        <p:spPr>
          <a:xfrm>
            <a:off x="589120" y="1325512"/>
            <a:ext cx="7883368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Extracellular Polymeric Substances (EPS)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899208-C442-4806-A424-32A13F0F6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642" y="2127426"/>
            <a:ext cx="7405496" cy="345932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9DB8780-15A3-EE64-495D-F7FCD6BA1501}"/>
              </a:ext>
            </a:extLst>
          </p:cNvPr>
          <p:cNvSpPr txBox="1"/>
          <p:nvPr/>
        </p:nvSpPr>
        <p:spPr>
          <a:xfrm>
            <a:off x="3466625" y="5222230"/>
            <a:ext cx="47551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4CEC43-F829-5BC4-9AD1-6EA51792DC80}"/>
              </a:ext>
            </a:extLst>
          </p:cNvPr>
          <p:cNvSpPr txBox="1"/>
          <p:nvPr/>
        </p:nvSpPr>
        <p:spPr>
          <a:xfrm>
            <a:off x="8454601" y="2073292"/>
            <a:ext cx="3042000" cy="2762551"/>
          </a:xfrm>
          <a:prstGeom prst="rect">
            <a:avLst/>
          </a:prstGeom>
          <a:solidFill>
            <a:schemeClr val="accent2">
              <a:lumMod val="40000"/>
              <a:lumOff val="60000"/>
              <a:alpha val="32157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Bacteria deposition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as well as </a:t>
            </a: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biofilm development </a:t>
            </a:r>
          </a:p>
          <a:p>
            <a:pPr algn="ctr">
              <a:lnSpc>
                <a:spcPct val="140000"/>
              </a:lnSpc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on membranes is another key factor leading to </a:t>
            </a:r>
          </a:p>
          <a:p>
            <a:pPr algn="ctr">
              <a:lnSpc>
                <a:spcPct val="140000"/>
              </a:lnSpc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membrane fouling development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9B414B2F-B114-DC0B-7371-25FE3BB74FFB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6" name="组合 2">
              <a:extLst>
                <a:ext uri="{FF2B5EF4-FFF2-40B4-BE49-F238E27FC236}">
                  <a16:creationId xmlns:a16="http://schemas.microsoft.com/office/drawing/2014/main" id="{EB21D8A4-BAEE-6645-4E67-86F6668282B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9" name="TextBox 15">
                <a:extLst>
                  <a:ext uri="{FF2B5EF4-FFF2-40B4-BE49-F238E27FC236}">
                    <a16:creationId xmlns:a16="http://schemas.microsoft.com/office/drawing/2014/main" id="{7C111925-B014-186E-617C-BBEC8CC06DE2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0" name="直线连接符 9">
                <a:extLst>
                  <a:ext uri="{FF2B5EF4-FFF2-40B4-BE49-F238E27FC236}">
                    <a16:creationId xmlns:a16="http://schemas.microsoft.com/office/drawing/2014/main" id="{E5373B33-7AC1-138E-C582-61953601B4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929976EE-0723-96A6-DD19-977E2B3D8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562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89BA01-6F5E-8539-58D4-BAF431A06DDC}"/>
              </a:ext>
            </a:extLst>
          </p:cNvPr>
          <p:cNvSpPr txBox="1"/>
          <p:nvPr/>
        </p:nvSpPr>
        <p:spPr>
          <a:xfrm>
            <a:off x="615322" y="2018950"/>
            <a:ext cx="10276652" cy="2994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150000"/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EPS is a complex mixture of </a:t>
            </a:r>
            <a:r>
              <a:rPr lang="en-US" altLang="zh-CN" u="sng" dirty="0">
                <a:latin typeface="Arial" panose="020B0604020202020204" pitchFamily="34" charset="0"/>
                <a:cs typeface="Arial" panose="020B0604020202020204" pitchFamily="34" charset="0"/>
              </a:rPr>
              <a:t>high-molecular-weight polymers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and can be categorized into two types based on </a:t>
            </a:r>
            <a:r>
              <a:rPr lang="en-US" altLang="zh-CN" u="sng" dirty="0">
                <a:latin typeface="Arial" panose="020B0604020202020204" pitchFamily="34" charset="0"/>
                <a:cs typeface="Arial" panose="020B0604020202020204" pitchFamily="34" charset="0"/>
              </a:rPr>
              <a:t>solubility</a:t>
            </a:r>
          </a:p>
          <a:p>
            <a:pPr marL="742950" lvl="1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120000"/>
              <a:buFont typeface="Wingdings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bound EPS (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bEPS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742950" lvl="1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120000"/>
              <a:buFont typeface="Wingdings" pitchFamily="2" charset="2"/>
              <a:buChar char="ü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Soluble EPS (</a:t>
            </a:r>
            <a:r>
              <a:rPr lang="en-US" altLang="zh-CN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similar to soluble microbial products (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SMP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150000"/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EPS produced by the deposited microbial cells becomes a </a:t>
            </a:r>
            <a:r>
              <a:rPr lang="en-US" altLang="zh-CN" u="sng" dirty="0">
                <a:latin typeface="Arial" panose="020B0604020202020204" pitchFamily="34" charset="0"/>
                <a:cs typeface="Arial" panose="020B0604020202020204" pitchFamily="34" charset="0"/>
              </a:rPr>
              <a:t>major foulant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after the TMP jump</a:t>
            </a:r>
          </a:p>
          <a:p>
            <a:pPr marL="285750" indent="-285750">
              <a:lnSpc>
                <a:spcPct val="125000"/>
              </a:lnSpc>
              <a:spcBef>
                <a:spcPts val="1000"/>
              </a:spcBef>
              <a:buClr>
                <a:schemeClr val="accent2">
                  <a:lumMod val="75000"/>
                </a:schemeClr>
              </a:buClr>
              <a:buSzPct val="150000"/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presence of high concentrations of EPS in sludge significantly undermines its ability to form flocs, resulting in poor sedimentation performance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0F6D1ECC-9ADA-38BA-1B8B-1BAF25B6DF16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D1A1DA65-CAA9-ACE6-8289-330E7A73DFCD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807ECADE-125F-8C18-BE35-001E9A40709E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2" name="直线连接符 11">
                <a:extLst>
                  <a:ext uri="{FF2B5EF4-FFF2-40B4-BE49-F238E27FC236}">
                    <a16:creationId xmlns:a16="http://schemas.microsoft.com/office/drawing/2014/main" id="{BD446ABB-B7FF-22D8-8EDB-08B913AD2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A725D428-3ADB-E47F-2EFB-456F97909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0A3262E-A816-FDC6-E293-21BB6CBB372C}"/>
              </a:ext>
            </a:extLst>
          </p:cNvPr>
          <p:cNvSpPr txBox="1"/>
          <p:nvPr/>
        </p:nvSpPr>
        <p:spPr>
          <a:xfrm>
            <a:off x="589120" y="1325512"/>
            <a:ext cx="7883368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Extracellular Polymeric Substances (EPS)</a:t>
            </a:r>
            <a:endParaRPr lang="zh-CN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5B3915-5C92-A339-47F6-C1BC3F4024FC}"/>
              </a:ext>
            </a:extLst>
          </p:cNvPr>
          <p:cNvSpPr txBox="1"/>
          <p:nvPr/>
        </p:nvSpPr>
        <p:spPr>
          <a:xfrm>
            <a:off x="589121" y="1325512"/>
            <a:ext cx="3250164" cy="439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Species Level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BDE1533-A468-0B6C-49C7-E98534C2B11F}"/>
              </a:ext>
            </a:extLst>
          </p:cNvPr>
          <p:cNvGrpSpPr/>
          <p:nvPr/>
        </p:nvGrpSpPr>
        <p:grpSpPr>
          <a:xfrm>
            <a:off x="495363" y="1184843"/>
            <a:ext cx="11335461" cy="3843870"/>
            <a:chOff x="593789" y="1184201"/>
            <a:chExt cx="11129357" cy="378904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08B5FDF-803E-C90E-ACAC-E755F27C17E2}"/>
                </a:ext>
              </a:extLst>
            </p:cNvPr>
            <p:cNvGrpSpPr/>
            <p:nvPr/>
          </p:nvGrpSpPr>
          <p:grpSpPr>
            <a:xfrm>
              <a:off x="3869970" y="1184201"/>
              <a:ext cx="7853176" cy="3789044"/>
              <a:chOff x="3609063" y="1142642"/>
              <a:chExt cx="8032114" cy="3884238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2E942D3-A54D-BC04-6367-F2D186209607}"/>
                  </a:ext>
                </a:extLst>
              </p:cNvPr>
              <p:cNvGrpSpPr/>
              <p:nvPr/>
            </p:nvGrpSpPr>
            <p:grpSpPr>
              <a:xfrm>
                <a:off x="3609063" y="1142642"/>
                <a:ext cx="8032114" cy="3884238"/>
                <a:chOff x="4100398" y="946876"/>
                <a:chExt cx="8032114" cy="3884238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179AD16A-0503-67DD-E9BC-8874DC8EC5B3}"/>
                    </a:ext>
                  </a:extLst>
                </p:cNvPr>
                <p:cNvGrpSpPr/>
                <p:nvPr/>
              </p:nvGrpSpPr>
              <p:grpSpPr>
                <a:xfrm>
                  <a:off x="4100398" y="946876"/>
                  <a:ext cx="7650333" cy="3884238"/>
                  <a:chOff x="3687704" y="1170541"/>
                  <a:chExt cx="7650333" cy="3884238"/>
                </a:xfrm>
              </p:grpSpPr>
              <p:grpSp>
                <p:nvGrpSpPr>
                  <p:cNvPr id="14" name="组合 13">
                    <a:extLst>
                      <a:ext uri="{FF2B5EF4-FFF2-40B4-BE49-F238E27FC236}">
                        <a16:creationId xmlns:a16="http://schemas.microsoft.com/office/drawing/2014/main" id="{BFB925A1-C703-C01B-5A44-9812A5D42412}"/>
                      </a:ext>
                    </a:extLst>
                  </p:cNvPr>
                  <p:cNvGrpSpPr/>
                  <p:nvPr/>
                </p:nvGrpSpPr>
                <p:grpSpPr>
                  <a:xfrm>
                    <a:off x="3687704" y="2606706"/>
                    <a:ext cx="2042158" cy="1771856"/>
                    <a:chOff x="4068956" y="2495427"/>
                    <a:chExt cx="1876899" cy="1759439"/>
                  </a:xfrm>
                </p:grpSpPr>
                <p:sp>
                  <p:nvSpPr>
                    <p:cNvPr id="9" name="矩形 8">
                      <a:extLst>
                        <a:ext uri="{FF2B5EF4-FFF2-40B4-BE49-F238E27FC236}">
                          <a16:creationId xmlns:a16="http://schemas.microsoft.com/office/drawing/2014/main" id="{569DBC43-CD68-9F2A-1C6E-233D65E05A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8956" y="2495427"/>
                      <a:ext cx="1876899" cy="586775"/>
                    </a:xfrm>
                    <a:prstGeom prst="rect">
                      <a:avLst/>
                    </a:prstGeom>
                    <a:solidFill>
                      <a:srgbClr val="FEF7F3"/>
                    </a:solidFill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altLang="zh-CN" sz="16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High throughput sequencing </a:t>
                      </a:r>
                    </a:p>
                  </p:txBody>
                </p:sp>
                <p:sp>
                  <p:nvSpPr>
                    <p:cNvPr id="10" name="文本框 9">
                      <a:extLst>
                        <a:ext uri="{FF2B5EF4-FFF2-40B4-BE49-F238E27FC236}">
                          <a16:creationId xmlns:a16="http://schemas.microsoft.com/office/drawing/2014/main" id="{6782A0FC-96E0-C16F-A4C5-2DA3E75A5D5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97330" y="3653009"/>
                      <a:ext cx="1848524" cy="601857"/>
                    </a:xfrm>
                    <a:prstGeom prst="rect">
                      <a:avLst/>
                    </a:prstGeom>
                    <a:solidFill>
                      <a:srgbClr val="FEF7F3"/>
                    </a:solidFill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US" altLang="zh-CN" sz="16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Molecular</a:t>
                      </a:r>
                    </a:p>
                    <a:p>
                      <a:pPr algn="ctr"/>
                      <a:r>
                        <a:rPr lang="en-US" altLang="zh-CN" sz="16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biology</a:t>
                      </a:r>
                      <a:endParaRPr lang="zh-CN" altLang="en-US" sz="16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22" name="组合 21">
                    <a:extLst>
                      <a:ext uri="{FF2B5EF4-FFF2-40B4-BE49-F238E27FC236}">
                        <a16:creationId xmlns:a16="http://schemas.microsoft.com/office/drawing/2014/main" id="{1B879213-207E-8B43-B0C2-BBA923DD252A}"/>
                      </a:ext>
                    </a:extLst>
                  </p:cNvPr>
                  <p:cNvGrpSpPr/>
                  <p:nvPr/>
                </p:nvGrpSpPr>
                <p:grpSpPr>
                  <a:xfrm>
                    <a:off x="5785712" y="1170541"/>
                    <a:ext cx="5552325" cy="3884238"/>
                    <a:chOff x="7077118" y="939590"/>
                    <a:chExt cx="5134685" cy="3705487"/>
                  </a:xfrm>
                </p:grpSpPr>
                <p:grpSp>
                  <p:nvGrpSpPr>
                    <p:cNvPr id="71" name="组合 70">
                      <a:extLst>
                        <a:ext uri="{FF2B5EF4-FFF2-40B4-BE49-F238E27FC236}">
                          <a16:creationId xmlns:a16="http://schemas.microsoft.com/office/drawing/2014/main" id="{94E2586F-775C-453D-04F4-0676C68539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077118" y="939590"/>
                      <a:ext cx="4830245" cy="3142761"/>
                      <a:chOff x="6062915" y="739235"/>
                      <a:chExt cx="5819365" cy="3309479"/>
                    </a:xfrm>
                  </p:grpSpPr>
                  <p:grpSp>
                    <p:nvGrpSpPr>
                      <p:cNvPr id="57" name="组合 56">
                        <a:extLst>
                          <a:ext uri="{FF2B5EF4-FFF2-40B4-BE49-F238E27FC236}">
                            <a16:creationId xmlns:a16="http://schemas.microsoft.com/office/drawing/2014/main" id="{3506D515-9ABA-186D-D6C9-DC981B6D49F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062915" y="739235"/>
                        <a:ext cx="5819365" cy="3309479"/>
                        <a:chOff x="5775196" y="383003"/>
                        <a:chExt cx="5985213" cy="3313667"/>
                      </a:xfrm>
                    </p:grpSpPr>
                    <p:pic>
                      <p:nvPicPr>
                        <p:cNvPr id="24" name="图片 23">
                          <a:extLst>
                            <a:ext uri="{FF2B5EF4-FFF2-40B4-BE49-F238E27FC236}">
                              <a16:creationId xmlns:a16="http://schemas.microsoft.com/office/drawing/2014/main" id="{17855F38-0AD1-4C15-B1D1-1BE790553D5A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716926" y="1972694"/>
                          <a:ext cx="1941221" cy="1723976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4" name="矩形 3">
                          <a:extLst>
                            <a:ext uri="{FF2B5EF4-FFF2-40B4-BE49-F238E27FC236}">
                              <a16:creationId xmlns:a16="http://schemas.microsoft.com/office/drawing/2014/main" id="{76132B20-9A2A-F353-0592-F285E45013F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34409" y="383003"/>
                          <a:ext cx="4826000" cy="656945"/>
                        </a:xfrm>
                        <a:prstGeom prst="rect">
                          <a:avLst/>
                        </a:prstGeom>
                      </p:spPr>
                      <p:txBody>
                        <a:bodyPr wrap="square">
                          <a:spAutoFit/>
                        </a:bodyPr>
                        <a:lstStyle>
                          <a:defPPr>
                            <a:defRPr lang="zh-CN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r>
                            <a:rPr lang="en-US" altLang="zh-CN" b="1" dirty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Arial" panose="020B0604020202020204" pitchFamily="34" charset="0"/>
                              <a:ea typeface="微软雅黑" panose="020B0503020204020204" pitchFamily="34" charset="-122"/>
                              <a:cs typeface="Arial" panose="020B0604020202020204" pitchFamily="34" charset="0"/>
                            </a:rPr>
                            <a:t>Unclear ecological mechanism of membrane fouling </a:t>
                          </a:r>
                          <a:endParaRPr lang="zh-CN" altLang="en-US" b="1" dirty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Arial" panose="020B0604020202020204" pitchFamily="34" charset="0"/>
                            <a:ea typeface="微软雅黑" panose="020B0503020204020204" pitchFamily="34" charset="-122"/>
                            <a:cs typeface="Arial" panose="020B0604020202020204" pitchFamily="34" charset="0"/>
                          </a:endParaRPr>
                        </a:p>
                      </p:txBody>
                    </p:sp>
                    <p:grpSp>
                      <p:nvGrpSpPr>
                        <p:cNvPr id="5" name="组合 4">
                          <a:extLst>
                            <a:ext uri="{FF2B5EF4-FFF2-40B4-BE49-F238E27FC236}">
                              <a16:creationId xmlns:a16="http://schemas.microsoft.com/office/drawing/2014/main" id="{E1618AC0-7084-60A4-2583-AB1879482BA3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775196" y="2053941"/>
                          <a:ext cx="3328047" cy="1388436"/>
                          <a:chOff x="7616066" y="5308251"/>
                          <a:chExt cx="3328047" cy="1388436"/>
                        </a:xfrm>
                      </p:grpSpPr>
                      <p:pic>
                        <p:nvPicPr>
                          <p:cNvPr id="11" name="图片 10">
                            <a:extLst>
                              <a:ext uri="{FF2B5EF4-FFF2-40B4-BE49-F238E27FC236}">
                                <a16:creationId xmlns:a16="http://schemas.microsoft.com/office/drawing/2014/main" id="{AF88C01E-B1BB-2993-9B2A-3930E47973F5}"/>
                              </a:ext>
                            </a:extLst>
                          </p:cNvPr>
                          <p:cNvPicPr>
                            <a:picLocks noChangeAspect="1"/>
                          </p:cNvPicPr>
                          <p:nvPr/>
                        </p:nvPicPr>
                        <p:blipFill rotWithShape="1">
                          <a:blip r:embed="rId4"/>
                          <a:srcRect l="75639" t="82027" r="12398"/>
                          <a:stretch>
                            <a:fillRect/>
                          </a:stretch>
                        </p:blipFill>
                        <p:spPr>
                          <a:xfrm>
                            <a:off x="9375802" y="5308251"/>
                            <a:ext cx="1568311" cy="1388436"/>
                          </a:xfrm>
                          <a:prstGeom prst="rect">
                            <a:avLst/>
                          </a:prstGeom>
                          <a:ln>
                            <a:solidFill>
                              <a:srgbClr val="FFFFFF"/>
                            </a:solidFill>
                          </a:ln>
                        </p:spPr>
                      </p:pic>
                      <p:sp>
                        <p:nvSpPr>
                          <p:cNvPr id="12" name="文本框 45">
                            <a:extLst>
                              <a:ext uri="{FF2B5EF4-FFF2-40B4-BE49-F238E27FC236}">
                                <a16:creationId xmlns:a16="http://schemas.microsoft.com/office/drawing/2014/main" id="{1966C5ED-CACE-DF97-C921-A596D55242F4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7616066" y="5491962"/>
                            <a:ext cx="2121004" cy="344114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>
                            <a:spAutoFit/>
                          </a:bodyPr>
                          <a:lstStyle>
                            <a:defPPr>
                              <a:defRPr lang="zh-CN"/>
                            </a:defPPr>
                            <a:lvl1pPr marL="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algn="l" defTabSz="914400" rtl="0" eaLnBrk="1" latinLnBrk="0" hangingPunct="1">
                              <a:defRPr sz="1800" kern="1200">
                                <a:solidFill>
                                  <a:schemeClr val="tx1"/>
                                </a:solidFill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r>
                              <a:rPr lang="en-US" altLang="zh-CN" sz="1600" dirty="0">
                                <a:solidFill>
                                  <a:srgbClr val="1F4E79"/>
                                </a:solidFill>
                                <a:latin typeface="Arial" panose="020B0604020202020204" pitchFamily="34" charset="0"/>
                                <a:ea typeface="微软雅黑" panose="020B0503020204020204" pitchFamily="34" charset="-122"/>
                                <a:cs typeface="Arial" panose="020B0604020202020204" pitchFamily="34" charset="0"/>
                              </a:rPr>
                              <a:t>Determinative</a:t>
                            </a:r>
                          </a:p>
                        </p:txBody>
                      </p:sp>
                    </p:grpSp>
                    <p:sp>
                      <p:nvSpPr>
                        <p:cNvPr id="6" name="AutoShape 5">
                          <a:extLst>
                            <a:ext uri="{FF2B5EF4-FFF2-40B4-BE49-F238E27FC236}">
                              <a16:creationId xmlns:a16="http://schemas.microsoft.com/office/drawing/2014/main" id="{55CEF451-A550-9377-94C8-C54B497FE244}"/>
                            </a:ext>
                          </a:extLst>
                        </p:cNvPr>
                        <p:cNvSpPr/>
                        <p:nvPr/>
                      </p:nvSpPr>
                      <p:spPr bwMode="auto">
                        <a:xfrm rot="5400000">
                          <a:off x="9135507" y="-888429"/>
                          <a:ext cx="428875" cy="4210109"/>
                        </a:xfrm>
                        <a:prstGeom prst="leftBrace">
                          <a:avLst>
                            <a:gd name="adj1" fmla="val 82576"/>
                            <a:gd name="adj2" fmla="val 50000"/>
                          </a:avLst>
                        </a:prstGeom>
                        <a:noFill/>
                        <a:ln w="38100">
                          <a:solidFill>
                            <a:schemeClr val="accent2"/>
                          </a:solidFill>
                          <a:round/>
                        </a:ln>
                      </p:spPr>
                      <p:txBody>
                        <a:bodyPr wrap="none" anchor="ctr"/>
                        <a:lstStyle>
                          <a:defPPr>
                            <a:defRPr lang="zh-CN"/>
                          </a:defPPr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pPr algn="ctr"/>
                          <a:endParaRPr lang="zh-CN" altLang="en-US" sz="3000" b="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endParaRPr>
                        </a:p>
                      </p:txBody>
                    </p:sp>
                  </p:grpSp>
                  <p:sp>
                    <p:nvSpPr>
                      <p:cNvPr id="65" name="文本框 64">
                        <a:extLst>
                          <a:ext uri="{FF2B5EF4-FFF2-40B4-BE49-F238E27FC236}">
                            <a16:creationId xmlns:a16="http://schemas.microsoft.com/office/drawing/2014/main" id="{3B159B67-67E4-EEE1-0410-EAAA1577C41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104205" y="3342659"/>
                        <a:ext cx="1896935" cy="34367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n-US" altLang="zh-CN" sz="1600" dirty="0">
                            <a:solidFill>
                              <a:srgbClr val="ED7D31"/>
                            </a:solidFill>
                            <a:latin typeface="Arial" panose="020B0604020202020204" pitchFamily="34" charset="0"/>
                            <a:ea typeface="微软雅黑" panose="020B0503020204020204" pitchFamily="34" charset="-122"/>
                            <a:cs typeface="Arial" panose="020B0604020202020204" pitchFamily="34" charset="0"/>
                          </a:rPr>
                          <a:t>Randomness</a:t>
                        </a:r>
                        <a:endParaRPr lang="zh-CN" altLang="en-US" sz="1600" dirty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67" name="矩形 66">
                      <a:extLst>
                        <a:ext uri="{FF2B5EF4-FFF2-40B4-BE49-F238E27FC236}">
                          <a16:creationId xmlns:a16="http://schemas.microsoft.com/office/drawing/2014/main" id="{5AF8270E-395A-F84D-F1BC-2DAF43876A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12283" y="4289041"/>
                      <a:ext cx="4499520" cy="356036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n-US" altLang="zh-CN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Microbial diversity and structure</a:t>
                      </a:r>
                      <a:endParaRPr lang="zh-CN" altLang="en-US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77" name="组合 76">
                      <a:extLst>
                        <a:ext uri="{FF2B5EF4-FFF2-40B4-BE49-F238E27FC236}">
                          <a16:creationId xmlns:a16="http://schemas.microsoft.com/office/drawing/2014/main" id="{662C2CD2-A1C5-0A4F-5D4C-D8DE13E8D7A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99203" y="3832810"/>
                      <a:ext cx="746394" cy="591389"/>
                      <a:chOff x="9170412" y="3847530"/>
                      <a:chExt cx="932573" cy="682831"/>
                    </a:xfrm>
                    <a:solidFill>
                      <a:srgbClr val="1F4E79"/>
                    </a:solidFill>
                  </p:grpSpPr>
                  <p:sp>
                    <p:nvSpPr>
                      <p:cNvPr id="75" name="AutoShape 35">
                        <a:extLst>
                          <a:ext uri="{FF2B5EF4-FFF2-40B4-BE49-F238E27FC236}">
                            <a16:creationId xmlns:a16="http://schemas.microsoft.com/office/drawing/2014/main" id="{A11FFF8E-FEDB-71CC-5D86-909BD8711B14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 rot="3118307">
                        <a:off x="8958292" y="4059650"/>
                        <a:ext cx="675728" cy="251487"/>
                      </a:xfrm>
                      <a:prstGeom prst="rightArrow">
                        <a:avLst>
                          <a:gd name="adj1" fmla="val 50000"/>
                          <a:gd name="adj2" fmla="val 136700"/>
                        </a:avLst>
                      </a:prstGeom>
                      <a:grp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zh-CN" altLang="en-US" sz="135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76" name="AutoShape 35">
                        <a:extLst>
                          <a:ext uri="{FF2B5EF4-FFF2-40B4-BE49-F238E27FC236}">
                            <a16:creationId xmlns:a16="http://schemas.microsoft.com/office/drawing/2014/main" id="{B1A16EE3-98D9-6002-2358-D80721033FF2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 rot="7785214">
                        <a:off x="9633603" y="4060978"/>
                        <a:ext cx="667102" cy="271663"/>
                      </a:xfrm>
                      <a:prstGeom prst="rightArrow">
                        <a:avLst>
                          <a:gd name="adj1" fmla="val 45656"/>
                          <a:gd name="adj2" fmla="val 133428"/>
                        </a:avLst>
                      </a:prstGeom>
                      <a:grpFill/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zh-CN" altLang="en-US" sz="135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</p:grp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DE5D3AEE-2C9B-CE1A-744F-C073F7F7BAC9}"/>
                    </a:ext>
                  </a:extLst>
                </p:cNvPr>
                <p:cNvSpPr txBox="1"/>
                <p:nvPr/>
              </p:nvSpPr>
              <p:spPr>
                <a:xfrm>
                  <a:off x="6056657" y="1968820"/>
                  <a:ext cx="3400034" cy="59091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The ecological process driving membrane </a:t>
                  </a:r>
                  <a:r>
                    <a:rPr lang="en-US" altLang="zh-CN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fouling</a:t>
                  </a:r>
                  <a:r>
                    <a:rPr lang="zh-CN" altLang="en-US" sz="1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?</a:t>
                  </a:r>
                </a:p>
              </p:txBody>
            </p:sp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3DE9453A-786B-2259-BCD5-D1FA4E0857A6}"/>
                    </a:ext>
                  </a:extLst>
                </p:cNvPr>
                <p:cNvSpPr txBox="1"/>
                <p:nvPr/>
              </p:nvSpPr>
              <p:spPr>
                <a:xfrm>
                  <a:off x="9456550" y="1963203"/>
                  <a:ext cx="2675962" cy="65311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Interactions between species?</a:t>
                  </a:r>
                </a:p>
              </p:txBody>
            </p:sp>
          </p:grpSp>
          <p:sp>
            <p:nvSpPr>
              <p:cNvPr id="33" name="右箭头 45">
                <a:extLst>
                  <a:ext uri="{FF2B5EF4-FFF2-40B4-BE49-F238E27FC236}">
                    <a16:creationId xmlns:a16="http://schemas.microsoft.com/office/drawing/2014/main" id="{111E2DD4-E9C7-429F-9335-C45F763A2D75}"/>
                  </a:ext>
                </a:extLst>
              </p:cNvPr>
              <p:cNvSpPr/>
              <p:nvPr/>
            </p:nvSpPr>
            <p:spPr>
              <a:xfrm>
                <a:off x="3616161" y="3235815"/>
                <a:ext cx="2035058" cy="439287"/>
              </a:xfrm>
              <a:prstGeom prst="rightArrow">
                <a:avLst>
                  <a:gd name="adj1" fmla="val 50000"/>
                  <a:gd name="adj2" fmla="val 97894"/>
                </a:avLst>
              </a:prstGeom>
              <a:gradFill flip="none" rotWithShape="1">
                <a:gsLst>
                  <a:gs pos="0">
                    <a:srgbClr val="FFC000"/>
                  </a:gs>
                  <a:gs pos="50000">
                    <a:srgbClr val="7BD254">
                      <a:lumMod val="60000"/>
                      <a:lumOff val="40000"/>
                    </a:srgbClr>
                  </a:gs>
                  <a:gs pos="100000">
                    <a:srgbClr val="7BD254">
                      <a:lumMod val="20000"/>
                      <a:lumOff val="8000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宋体"/>
                </a:endParaRPr>
              </a:p>
            </p:txBody>
          </p:sp>
        </p:grp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850EA335-7E10-9180-7F9F-AA7B2EF9A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789" y="2244121"/>
              <a:ext cx="3057766" cy="2220927"/>
            </a:xfrm>
            <a:prstGeom prst="rect">
              <a:avLst/>
            </a:prstGeom>
            <a:noFill/>
          </p:spPr>
        </p:pic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E0E823B0-2B6E-B305-2741-26B0B571DF03}"/>
              </a:ext>
            </a:extLst>
          </p:cNvPr>
          <p:cNvSpPr txBox="1"/>
          <p:nvPr/>
        </p:nvSpPr>
        <p:spPr>
          <a:xfrm>
            <a:off x="495363" y="5182447"/>
            <a:ext cx="8153635" cy="1058944"/>
          </a:xfrm>
          <a:prstGeom prst="rect">
            <a:avLst/>
          </a:prstGeom>
          <a:solidFill>
            <a:srgbClr val="EBE9C9"/>
          </a:solidFill>
          <a:ln>
            <a:solidFill>
              <a:srgbClr val="FEF7F3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Clarifying </a:t>
            </a: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assembly mechanism of microorganisms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is crucial for </a:t>
            </a:r>
          </a:p>
          <a:p>
            <a:pPr algn="ctr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deepening our understanding and providing a theoretical basis for </a:t>
            </a:r>
          </a:p>
          <a:p>
            <a:pPr algn="ctr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optimizing fouling control methods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C7AEA201-2517-93E2-C0B1-5F85F52C5622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AE1453CA-6904-8A36-EA1A-003B1849EC9A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A2AA5348-66A6-5B78-9E96-AB9E4F9E1B17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6" name="直线连接符 25">
                <a:extLst>
                  <a:ext uri="{FF2B5EF4-FFF2-40B4-BE49-F238E27FC236}">
                    <a16:creationId xmlns:a16="http://schemas.microsoft.com/office/drawing/2014/main" id="{260E248D-2503-1D5E-B240-073A75DE66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Picture 17">
              <a:extLst>
                <a:ext uri="{FF2B5EF4-FFF2-40B4-BE49-F238E27FC236}">
                  <a16:creationId xmlns:a16="http://schemas.microsoft.com/office/drawing/2014/main" id="{B5EE3F11-A871-32FA-129B-2F78E0057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4939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F4213B5-1135-A6E0-87D3-7A80E6174263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65B3915-5C92-A339-47F6-C1BC3F4024FC}"/>
              </a:ext>
            </a:extLst>
          </p:cNvPr>
          <p:cNvSpPr txBox="1"/>
          <p:nvPr/>
        </p:nvSpPr>
        <p:spPr>
          <a:xfrm>
            <a:off x="589121" y="1325512"/>
            <a:ext cx="3250164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In the Future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6DC6ADD-E2D0-4E76-9372-2AC8CBF3E415}"/>
              </a:ext>
            </a:extLst>
          </p:cNvPr>
          <p:cNvSpPr txBox="1"/>
          <p:nvPr/>
        </p:nvSpPr>
        <p:spPr>
          <a:xfrm>
            <a:off x="278371" y="2099876"/>
            <a:ext cx="7960465" cy="232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01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Understanding of the dynamic changes in both biopolymers and bacteria in real MBR plants </a:t>
            </a:r>
          </a:p>
          <a:p>
            <a:pPr marL="570150" indent="-285750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 tracking method to identify the dynamic membrane fouling process and the foulant source</a:t>
            </a:r>
          </a:p>
          <a:p>
            <a:pPr marL="570150" indent="-285750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Understanding the functional and metabolic processes in bio-cake and multi-omics is recommended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349D4C03-50B3-701E-4020-0292E7E0FDD0}"/>
              </a:ext>
            </a:extLst>
          </p:cNvPr>
          <p:cNvGrpSpPr/>
          <p:nvPr/>
        </p:nvGrpSpPr>
        <p:grpSpPr>
          <a:xfrm>
            <a:off x="8972536" y="403679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E5DBF035-F2EC-39E5-E733-0F36017110B9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834A1799-153E-72D9-FEB7-FC85DA458F2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id="{105D68B7-6369-CAFC-0D5A-13EEEC9929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F3B6828A-DF8F-7042-2C69-FC5E94FF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0039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677CEF24-AF28-456D-80AF-BC43535C4F3B}"/>
              </a:ext>
            </a:extLst>
          </p:cNvPr>
          <p:cNvSpPr/>
          <p:nvPr/>
        </p:nvSpPr>
        <p:spPr>
          <a:xfrm>
            <a:off x="1493726" y="2124327"/>
            <a:ext cx="5391152" cy="1040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Definition of membrane fouling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B7DE1B81-F210-8E44-24BE-99E92FAC9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F551102B-65D9-35DC-3F81-DAA75E532CDA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09F903B-0BE8-0C3C-EB07-73FADDE43FA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EFC0A62C-B8C5-C4E9-E844-784FEBFA65D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8F6B0064-B7E1-7558-85FA-6617D6BA0B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133A152D-D719-C983-F5B9-34AA97923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201282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5213" y="6473346"/>
            <a:ext cx="10801274" cy="271185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cs typeface="Arial" panose="020B0604020202020204" pitchFamily="34" charset="0"/>
              </a:rPr>
              <a:t>Source:</a:t>
            </a:r>
            <a:r>
              <a:rPr lang="zh-CN" altLang="en-US" dirty="0">
                <a:cs typeface="Arial" panose="020B0604020202020204" pitchFamily="34" charset="0"/>
              </a:rPr>
              <a:t> </a:t>
            </a:r>
            <a:r>
              <a:rPr lang="en-US" altLang="zh-CN" dirty="0" err="1">
                <a:cs typeface="Arial" panose="020B0604020202020204" pitchFamily="34" charset="0"/>
              </a:rPr>
              <a:t>Meng</a:t>
            </a:r>
            <a:r>
              <a:rPr lang="en-US" altLang="zh-CN" dirty="0">
                <a:cs typeface="Arial" panose="020B0604020202020204" pitchFamily="34" charset="0"/>
              </a:rPr>
              <a:t>, et al., </a:t>
            </a:r>
            <a:r>
              <a:rPr lang="en-US" altLang="zh-CN" i="1" dirty="0">
                <a:cs typeface="Arial" panose="020B0604020202020204" pitchFamily="34" charset="0"/>
              </a:rPr>
              <a:t>Water Research</a:t>
            </a:r>
            <a:r>
              <a:rPr lang="en-US" altLang="zh-CN" dirty="0">
                <a:cs typeface="Arial" panose="020B0604020202020204" pitchFamily="34" charset="0"/>
              </a:rPr>
              <a:t>, 2008;</a:t>
            </a:r>
            <a:r>
              <a:rPr lang="zh-CN" altLang="en-US" dirty="0">
                <a:cs typeface="Arial" panose="020B0604020202020204" pitchFamily="34" charset="0"/>
              </a:rPr>
              <a:t> </a:t>
            </a:r>
            <a:r>
              <a:rPr lang="en-US" altLang="zh-CN" dirty="0">
                <a:cs typeface="Arial" panose="020B0604020202020204" pitchFamily="34" charset="0"/>
              </a:rPr>
              <a:t>43(6), 1489-1512. 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fouling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9FE7B3-A9B4-70D4-5BA7-5DE9695917E3}"/>
              </a:ext>
            </a:extLst>
          </p:cNvPr>
          <p:cNvSpPr txBox="1"/>
          <p:nvPr/>
        </p:nvSpPr>
        <p:spPr>
          <a:xfrm>
            <a:off x="589121" y="1225666"/>
            <a:ext cx="11389939" cy="82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Membrane Fouling</a:t>
            </a:r>
          </a:p>
          <a:p>
            <a:pPr algn="just">
              <a:lnSpc>
                <a:spcPct val="125000"/>
              </a:lnSpc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accumulation of sludge flocs, colloids, solutes in membrane pores and/or membrane surfaces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B59AE04-1D62-DD57-EEB0-B5810C1F3588}"/>
              </a:ext>
            </a:extLst>
          </p:cNvPr>
          <p:cNvGrpSpPr/>
          <p:nvPr/>
        </p:nvGrpSpPr>
        <p:grpSpPr>
          <a:xfrm>
            <a:off x="796229" y="2213151"/>
            <a:ext cx="8397348" cy="3968633"/>
            <a:chOff x="430657" y="2349511"/>
            <a:chExt cx="8397348" cy="396863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C840638-BE6E-A0AB-345D-6CB704858B17}"/>
                </a:ext>
              </a:extLst>
            </p:cNvPr>
            <p:cNvGrpSpPr/>
            <p:nvPr/>
          </p:nvGrpSpPr>
          <p:grpSpPr>
            <a:xfrm>
              <a:off x="430657" y="2349511"/>
              <a:ext cx="8066732" cy="3837025"/>
              <a:chOff x="598012" y="2314592"/>
              <a:chExt cx="8228650" cy="4020273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30D5172-FB19-FEA9-E586-6B3D045E22F3}"/>
                  </a:ext>
                </a:extLst>
              </p:cNvPr>
              <p:cNvGrpSpPr/>
              <p:nvPr/>
            </p:nvGrpSpPr>
            <p:grpSpPr>
              <a:xfrm>
                <a:off x="598012" y="2314592"/>
                <a:ext cx="3676450" cy="3867938"/>
                <a:chOff x="549293" y="2146528"/>
                <a:chExt cx="3704734" cy="4094566"/>
              </a:xfrm>
            </p:grpSpPr>
            <p:grpSp>
              <p:nvGrpSpPr>
                <p:cNvPr id="37" name="组 9">
                  <a:extLst>
                    <a:ext uri="{FF2B5EF4-FFF2-40B4-BE49-F238E27FC236}">
                      <a16:creationId xmlns:a16="http://schemas.microsoft.com/office/drawing/2014/main" id="{1C3F754F-45C8-18FF-98F6-C9D0D4E53F9D}"/>
                    </a:ext>
                  </a:extLst>
                </p:cNvPr>
                <p:cNvGrpSpPr/>
                <p:nvPr/>
              </p:nvGrpSpPr>
              <p:grpSpPr>
                <a:xfrm>
                  <a:off x="549294" y="2146528"/>
                  <a:ext cx="3543300" cy="1985959"/>
                  <a:chOff x="4572001" y="2062468"/>
                  <a:chExt cx="3543300" cy="1985959"/>
                </a:xfrm>
              </p:grpSpPr>
              <p:pic>
                <p:nvPicPr>
                  <p:cNvPr id="40" name="图片 39">
                    <a:extLst>
                      <a:ext uri="{FF2B5EF4-FFF2-40B4-BE49-F238E27FC236}">
                        <a16:creationId xmlns:a16="http://schemas.microsoft.com/office/drawing/2014/main" id="{404EA258-C3B3-D5BB-8F27-923AFD08CE9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 rot="5400000">
                    <a:off x="5468613" y="1401740"/>
                    <a:ext cx="1750075" cy="3543300"/>
                  </a:xfrm>
                  <a:prstGeom prst="rect">
                    <a:avLst/>
                  </a:prstGeom>
                </p:spPr>
              </p:pic>
              <p:sp>
                <p:nvSpPr>
                  <p:cNvPr id="41" name="文本框 20">
                    <a:extLst>
                      <a:ext uri="{FF2B5EF4-FFF2-40B4-BE49-F238E27FC236}">
                        <a16:creationId xmlns:a16="http://schemas.microsoft.com/office/drawing/2014/main" id="{93C7843C-960F-B368-1D2A-8C1594403C20}"/>
                      </a:ext>
                    </a:extLst>
                  </p:cNvPr>
                  <p:cNvSpPr txBox="1"/>
                  <p:nvPr/>
                </p:nvSpPr>
                <p:spPr>
                  <a:xfrm>
                    <a:off x="6659379" y="2062468"/>
                    <a:ext cx="819298" cy="27693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kumimoji="1" lang="en-US" altLang="zh-CN" sz="1100" dirty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a:t>EPS/SMP</a:t>
                    </a:r>
                    <a:endParaRPr kumimoji="1" lang="zh-CN" altLang="en-US" sz="1100" dirty="0">
                      <a:latin typeface="Arial" panose="020B0604020202020204" pitchFamily="34" charset="0"/>
                      <a:ea typeface="Times New Roman" panose="02020603050405020304" pitchFamily="18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2" name="文本框 21">
                    <a:extLst>
                      <a:ext uri="{FF2B5EF4-FFF2-40B4-BE49-F238E27FC236}">
                        <a16:creationId xmlns:a16="http://schemas.microsoft.com/office/drawing/2014/main" id="{F32831B3-08B7-F281-0F5A-27A710577CF9}"/>
                      </a:ext>
                    </a:extLst>
                  </p:cNvPr>
                  <p:cNvSpPr txBox="1"/>
                  <p:nvPr/>
                </p:nvSpPr>
                <p:spPr>
                  <a:xfrm>
                    <a:off x="5957302" y="2237909"/>
                    <a:ext cx="691687" cy="27693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kumimoji="1" lang="en-US" altLang="zh-CN" sz="1100" dirty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a:t>microbe</a:t>
                    </a:r>
                    <a:endParaRPr kumimoji="1" lang="zh-CN" altLang="en-US" sz="1100" dirty="0">
                      <a:latin typeface="Arial" panose="020B0604020202020204" pitchFamily="34" charset="0"/>
                      <a:ea typeface="Times New Roman" panose="02020603050405020304" pitchFamily="18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" name="文本框 23">
                    <a:extLst>
                      <a:ext uri="{FF2B5EF4-FFF2-40B4-BE49-F238E27FC236}">
                        <a16:creationId xmlns:a16="http://schemas.microsoft.com/office/drawing/2014/main" id="{0A9F2305-BE68-01AD-83E2-F9113B44262C}"/>
                      </a:ext>
                    </a:extLst>
                  </p:cNvPr>
                  <p:cNvSpPr txBox="1"/>
                  <p:nvPr/>
                </p:nvSpPr>
                <p:spPr>
                  <a:xfrm>
                    <a:off x="5233494" y="2127372"/>
                    <a:ext cx="827376" cy="27693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kumimoji="1" lang="en-US" altLang="zh-CN" sz="1100" dirty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a:t>cell debris</a:t>
                    </a:r>
                    <a:endParaRPr kumimoji="1" lang="zh-CN" altLang="en-US" sz="1100" dirty="0">
                      <a:latin typeface="Arial" panose="020B0604020202020204" pitchFamily="34" charset="0"/>
                      <a:ea typeface="Times New Roman" panose="02020603050405020304" pitchFamily="18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" name="文本框 24">
                    <a:extLst>
                      <a:ext uri="{FF2B5EF4-FFF2-40B4-BE49-F238E27FC236}">
                        <a16:creationId xmlns:a16="http://schemas.microsoft.com/office/drawing/2014/main" id="{8A2B4EE1-7481-7893-FEDC-A41089823CD7}"/>
                      </a:ext>
                    </a:extLst>
                  </p:cNvPr>
                  <p:cNvSpPr txBox="1"/>
                  <p:nvPr/>
                </p:nvSpPr>
                <p:spPr>
                  <a:xfrm>
                    <a:off x="6188537" y="2510761"/>
                    <a:ext cx="1071291" cy="27693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kumimoji="1" lang="en-US" altLang="zh-CN" sz="1100" dirty="0"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a:t>Inorganic ions</a:t>
                    </a:r>
                    <a:endParaRPr kumimoji="1" lang="zh-CN" altLang="en-US" sz="1100" dirty="0">
                      <a:latin typeface="Arial" panose="020B0604020202020204" pitchFamily="34" charset="0"/>
                      <a:ea typeface="Times New Roman" panose="02020603050405020304" pitchFamily="18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45" name="直线连接符 6">
                    <a:extLst>
                      <a:ext uri="{FF2B5EF4-FFF2-40B4-BE49-F238E27FC236}">
                        <a16:creationId xmlns:a16="http://schemas.microsoft.com/office/drawing/2014/main" id="{A555E8BB-1B4D-3BF3-1CA8-1E8ED7A8ED3F}"/>
                      </a:ext>
                    </a:extLst>
                  </p:cNvPr>
                  <p:cNvCxnSpPr/>
                  <p:nvPr/>
                </p:nvCxnSpPr>
                <p:spPr>
                  <a:xfrm>
                    <a:off x="6900969" y="2294892"/>
                    <a:ext cx="174736" cy="203011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线连接符 35">
                    <a:extLst>
                      <a:ext uri="{FF2B5EF4-FFF2-40B4-BE49-F238E27FC236}">
                        <a16:creationId xmlns:a16="http://schemas.microsoft.com/office/drawing/2014/main" id="{F96093F3-BB5A-A55F-1C8C-0E199E861AE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588646" y="2762637"/>
                    <a:ext cx="37311" cy="25463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线连接符 36">
                    <a:extLst>
                      <a:ext uri="{FF2B5EF4-FFF2-40B4-BE49-F238E27FC236}">
                        <a16:creationId xmlns:a16="http://schemas.microsoft.com/office/drawing/2014/main" id="{B3EE2B7F-55EF-7ECB-0713-C2162A5E952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6132791" y="2510761"/>
                    <a:ext cx="134470" cy="30769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线连接符 37">
                    <a:extLst>
                      <a:ext uri="{FF2B5EF4-FFF2-40B4-BE49-F238E27FC236}">
                        <a16:creationId xmlns:a16="http://schemas.microsoft.com/office/drawing/2014/main" id="{851BCE32-0CBA-04EA-69A5-D4106BEA0FF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5396270" y="2367858"/>
                    <a:ext cx="94549" cy="19845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9D748DBB-FC98-19B8-1D6D-077FEDC172FE}"/>
                    </a:ext>
                  </a:extLst>
                </p:cNvPr>
                <p:cNvGrpSpPr/>
                <p:nvPr/>
              </p:nvGrpSpPr>
              <p:grpSpPr>
                <a:xfrm>
                  <a:off x="549293" y="4327453"/>
                  <a:ext cx="3704734" cy="1913641"/>
                  <a:chOff x="4243633" y="2472180"/>
                  <a:chExt cx="3704734" cy="1913641"/>
                </a:xfrm>
              </p:grpSpPr>
              <p:sp>
                <p:nvSpPr>
                  <p:cNvPr id="50" name="文本框 36">
                    <a:extLst>
                      <a:ext uri="{FF2B5EF4-FFF2-40B4-BE49-F238E27FC236}">
                        <a16:creationId xmlns:a16="http://schemas.microsoft.com/office/drawing/2014/main" id="{88202712-7140-6800-603B-960C2C96025B}"/>
                      </a:ext>
                    </a:extLst>
                  </p:cNvPr>
                  <p:cNvSpPr txBox="1"/>
                  <p:nvPr/>
                </p:nvSpPr>
                <p:spPr>
                  <a:xfrm>
                    <a:off x="4243633" y="2472180"/>
                    <a:ext cx="3704734" cy="1913641"/>
                  </a:xfrm>
                  <a:prstGeom prst="rect">
                    <a:avLst/>
                  </a:prstGeom>
                  <a:noFill/>
                  <a:ln w="28575">
                    <a:solidFill>
                      <a:srgbClr val="1F4E79"/>
                    </a:solidFill>
                  </a:ln>
                </p:spPr>
                <p:txBody>
                  <a:bodyPr wrap="square" rtlCol="0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285750" indent="-285750" algn="l">
                      <a:buFont typeface="Arial" panose="020B0604020202020204" pitchFamily="34" charset="0"/>
                      <a:buChar char="•"/>
                    </a:pPr>
                    <a:endParaRPr lang="zh-CN" altLang="en-US" sz="2000" dirty="0"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4A8987C2-A611-685C-1E95-2F5943CA7F36}"/>
                      </a:ext>
                    </a:extLst>
                  </p:cNvPr>
                  <p:cNvGrpSpPr/>
                  <p:nvPr/>
                </p:nvGrpSpPr>
                <p:grpSpPr>
                  <a:xfrm>
                    <a:off x="4264385" y="2501155"/>
                    <a:ext cx="3635473" cy="1851954"/>
                    <a:chOff x="4264385" y="2501155"/>
                    <a:chExt cx="3635473" cy="1851954"/>
                  </a:xfrm>
                </p:grpSpPr>
                <p:pic>
                  <p:nvPicPr>
                    <p:cNvPr id="51" name="图片 50">
                      <a:extLst>
                        <a:ext uri="{FF2B5EF4-FFF2-40B4-BE49-F238E27FC236}">
                          <a16:creationId xmlns:a16="http://schemas.microsoft.com/office/drawing/2014/main" id="{10B5457A-394B-D839-905B-888E7CDF89A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5708803" y="2534676"/>
                      <a:ext cx="2191055" cy="179999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2" name="图片 51">
                      <a:extLst>
                        <a:ext uri="{FF2B5EF4-FFF2-40B4-BE49-F238E27FC236}">
                          <a16:creationId xmlns:a16="http://schemas.microsoft.com/office/drawing/2014/main" id="{A5DAD12F-8460-29CC-A699-CE465AE3109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4264385" y="2501155"/>
                      <a:ext cx="1383216" cy="1851954"/>
                    </a:xfrm>
                    <a:prstGeom prst="rect">
                      <a:avLst/>
                    </a:prstGeom>
                  </p:spPr>
                </p:pic>
              </p:grpSp>
            </p:grpSp>
          </p:grp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A832CF18-2567-D242-C581-321B318385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5360" b="-1"/>
              <a:stretch>
                <a:fillRect/>
              </a:stretch>
            </p:blipFill>
            <p:spPr>
              <a:xfrm>
                <a:off x="4733973" y="3747729"/>
                <a:ext cx="4092689" cy="258713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" name="箭头: 圆角右 24">
                <a:extLst>
                  <a:ext uri="{FF2B5EF4-FFF2-40B4-BE49-F238E27FC236}">
                    <a16:creationId xmlns:a16="http://schemas.microsoft.com/office/drawing/2014/main" id="{1401FF27-2577-45BA-8105-E2EE2A042614}"/>
                  </a:ext>
                </a:extLst>
              </p:cNvPr>
              <p:cNvSpPr/>
              <p:nvPr/>
            </p:nvSpPr>
            <p:spPr>
              <a:xfrm rot="5400000">
                <a:off x="5420833" y="2716184"/>
                <a:ext cx="711863" cy="2207055"/>
              </a:xfrm>
              <a:prstGeom prst="bentArrow">
                <a:avLst>
                  <a:gd name="adj1" fmla="val 26807"/>
                  <a:gd name="adj2" fmla="val 25000"/>
                  <a:gd name="adj3" fmla="val 25000"/>
                  <a:gd name="adj4" fmla="val 43750"/>
                </a:avLst>
              </a:prstGeom>
              <a:solidFill>
                <a:srgbClr val="C55A11">
                  <a:alpha val="52157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7F2E61-6489-EF0C-BFBF-E4182461C94A}"/>
                </a:ext>
              </a:extLst>
            </p:cNvPr>
            <p:cNvSpPr txBox="1"/>
            <p:nvPr/>
          </p:nvSpPr>
          <p:spPr>
            <a:xfrm>
              <a:off x="6092930" y="6041145"/>
              <a:ext cx="99277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Time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BC525D3-6AD7-8C34-E658-3904B8A773E7}"/>
                </a:ext>
              </a:extLst>
            </p:cNvPr>
            <p:cNvSpPr txBox="1"/>
            <p:nvPr/>
          </p:nvSpPr>
          <p:spPr>
            <a:xfrm>
              <a:off x="7753443" y="5701275"/>
              <a:ext cx="992777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cs typeface="Arial" panose="020B0604020202020204" pitchFamily="34" charset="0"/>
                </a:rPr>
                <a:t>Membrane</a:t>
              </a:r>
              <a:endParaRPr lang="zh-CN" alt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911348B-C77E-F660-08AC-E7F12E85F7BA}"/>
                </a:ext>
              </a:extLst>
            </p:cNvPr>
            <p:cNvSpPr txBox="1"/>
            <p:nvPr/>
          </p:nvSpPr>
          <p:spPr>
            <a:xfrm>
              <a:off x="7835228" y="4892225"/>
              <a:ext cx="992777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Arial" panose="020B0604020202020204" pitchFamily="34" charset="0"/>
                  <a:cs typeface="Arial" panose="020B0604020202020204" pitchFamily="34" charset="0"/>
                </a:rPr>
                <a:t>Cake layer</a:t>
              </a:r>
              <a:endParaRPr lang="zh-CN" alt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E98F12B-B3BE-3DCE-03F9-BF153BCE4FD8}"/>
                </a:ext>
              </a:extLst>
            </p:cNvPr>
            <p:cNvSpPr txBox="1"/>
            <p:nvPr/>
          </p:nvSpPr>
          <p:spPr>
            <a:xfrm>
              <a:off x="4236402" y="4942354"/>
              <a:ext cx="727126" cy="2711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>
                  <a:latin typeface="Arial" panose="020B0604020202020204" pitchFamily="34" charset="0"/>
                  <a:cs typeface="Arial" panose="020B0604020202020204" pitchFamily="34" charset="0"/>
                </a:rPr>
                <a:t>TMP</a:t>
              </a:r>
              <a:endParaRPr lang="zh-CN" alt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3AB35C41-AE58-30B3-BC88-360882C85E01}"/>
              </a:ext>
            </a:extLst>
          </p:cNvPr>
          <p:cNvSpPr txBox="1"/>
          <p:nvPr/>
        </p:nvSpPr>
        <p:spPr>
          <a:xfrm>
            <a:off x="5501808" y="4036350"/>
            <a:ext cx="1838075" cy="7869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1B41A54-B095-13D2-3E28-660021180370}"/>
              </a:ext>
            </a:extLst>
          </p:cNvPr>
          <p:cNvSpPr txBox="1"/>
          <p:nvPr/>
        </p:nvSpPr>
        <p:spPr>
          <a:xfrm>
            <a:off x="7703887" y="2379983"/>
            <a:ext cx="3928712" cy="1497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Reduction of permeate flux 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Increase of transmembrane pressure (</a:t>
            </a:r>
            <a:r>
              <a:rPr lang="en-US" altLang="zh-CN" sz="20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TMP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id="{A3D2B15B-C611-E640-F21C-26F94222B6E2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498D776C-A161-6F90-9827-76F68BDDD22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E8012044-407F-086C-33D3-AFEDD13B2BA3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1" name="直线连接符 9">
                <a:extLst>
                  <a:ext uri="{FF2B5EF4-FFF2-40B4-BE49-F238E27FC236}">
                    <a16:creationId xmlns:a16="http://schemas.microsoft.com/office/drawing/2014/main" id="{67686057-C436-38D5-9815-470173D0B5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" name="Picture 17">
              <a:extLst>
                <a:ext uri="{FF2B5EF4-FFF2-40B4-BE49-F238E27FC236}">
                  <a16:creationId xmlns:a16="http://schemas.microsoft.com/office/drawing/2014/main" id="{D0C359A1-F80E-305C-E68E-7EF6E8E07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88664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/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fouling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8355D7-9BED-F4C7-B5F9-82BDB09DD6A4}"/>
              </a:ext>
            </a:extLst>
          </p:cNvPr>
          <p:cNvSpPr txBox="1"/>
          <p:nvPr/>
        </p:nvSpPr>
        <p:spPr>
          <a:xfrm>
            <a:off x="589121" y="1251724"/>
            <a:ext cx="9578461" cy="824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Reversible Fouling</a:t>
            </a:r>
          </a:p>
          <a:p>
            <a:pPr>
              <a:lnSpc>
                <a:spcPct val="125000"/>
              </a:lnSpc>
            </a:pPr>
            <a:r>
              <a:rPr lang="en-US" altLang="zh-CN" sz="20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Reversible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fouling can be easily eliminated by implementation of </a:t>
            </a:r>
            <a:r>
              <a:rPr lang="en-US" altLang="zh-CN" sz="2000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 cleaning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62" name="组合 2061">
            <a:extLst>
              <a:ext uri="{FF2B5EF4-FFF2-40B4-BE49-F238E27FC236}">
                <a16:creationId xmlns:a16="http://schemas.microsoft.com/office/drawing/2014/main" id="{9891650F-2ED8-7255-4689-7C3BE210DFB2}"/>
              </a:ext>
            </a:extLst>
          </p:cNvPr>
          <p:cNvGrpSpPr/>
          <p:nvPr/>
        </p:nvGrpSpPr>
        <p:grpSpPr>
          <a:xfrm>
            <a:off x="310109" y="3212595"/>
            <a:ext cx="8020469" cy="2939102"/>
            <a:chOff x="121615" y="2633105"/>
            <a:chExt cx="7630463" cy="2353777"/>
          </a:xfrm>
        </p:grpSpPr>
        <p:grpSp>
          <p:nvGrpSpPr>
            <p:cNvPr id="2061" name="组合 2060">
              <a:extLst>
                <a:ext uri="{FF2B5EF4-FFF2-40B4-BE49-F238E27FC236}">
                  <a16:creationId xmlns:a16="http://schemas.microsoft.com/office/drawing/2014/main" id="{50D0A23C-1935-F787-F2C2-C6E379A0DCC4}"/>
                </a:ext>
              </a:extLst>
            </p:cNvPr>
            <p:cNvGrpSpPr/>
            <p:nvPr/>
          </p:nvGrpSpPr>
          <p:grpSpPr>
            <a:xfrm>
              <a:off x="121615" y="2937691"/>
              <a:ext cx="7630463" cy="2049191"/>
              <a:chOff x="121615" y="2937691"/>
              <a:chExt cx="7630463" cy="2049191"/>
            </a:xfrm>
          </p:grpSpPr>
          <p:grpSp>
            <p:nvGrpSpPr>
              <p:cNvPr id="2055" name="组合 2054">
                <a:extLst>
                  <a:ext uri="{FF2B5EF4-FFF2-40B4-BE49-F238E27FC236}">
                    <a16:creationId xmlns:a16="http://schemas.microsoft.com/office/drawing/2014/main" id="{41024838-9F6F-82A2-26A6-95D9121271B2}"/>
                  </a:ext>
                </a:extLst>
              </p:cNvPr>
              <p:cNvGrpSpPr/>
              <p:nvPr/>
            </p:nvGrpSpPr>
            <p:grpSpPr>
              <a:xfrm>
                <a:off x="121615" y="2937691"/>
                <a:ext cx="7630463" cy="1823799"/>
                <a:chOff x="525568" y="3240064"/>
                <a:chExt cx="7630463" cy="1823799"/>
              </a:xfrm>
              <a:solidFill>
                <a:srgbClr val="ED7D31"/>
              </a:solidFill>
            </p:grpSpPr>
            <p:pic>
              <p:nvPicPr>
                <p:cNvPr id="2057" name="图片 2056">
                  <a:extLst>
                    <a:ext uri="{FF2B5EF4-FFF2-40B4-BE49-F238E27FC236}">
                      <a16:creationId xmlns:a16="http://schemas.microsoft.com/office/drawing/2014/main" id="{0B6C289F-10B6-DFA7-5145-6A0D0A9A95E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408" t="79929" r="58721" b="7486"/>
                <a:stretch/>
              </p:blipFill>
              <p:spPr>
                <a:xfrm>
                  <a:off x="525568" y="3971499"/>
                  <a:ext cx="3477013" cy="1092364"/>
                </a:xfrm>
                <a:prstGeom prst="rect">
                  <a:avLst/>
                </a:prstGeom>
                <a:grpFill/>
              </p:spPr>
            </p:pic>
            <p:pic>
              <p:nvPicPr>
                <p:cNvPr id="2058" name="图片 2057">
                  <a:extLst>
                    <a:ext uri="{FF2B5EF4-FFF2-40B4-BE49-F238E27FC236}">
                      <a16:creationId xmlns:a16="http://schemas.microsoft.com/office/drawing/2014/main" id="{6EE5A9E5-432E-650A-EA89-1B32D3E020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4407" t="71503" r="1041" b="8457"/>
                <a:stretch/>
              </p:blipFill>
              <p:spPr>
                <a:xfrm>
                  <a:off x="4287083" y="3240064"/>
                  <a:ext cx="3868948" cy="1801446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sp>
              <p:nvSpPr>
                <p:cNvPr id="2059" name="箭头: 右 2058">
                  <a:extLst>
                    <a:ext uri="{FF2B5EF4-FFF2-40B4-BE49-F238E27FC236}">
                      <a16:creationId xmlns:a16="http://schemas.microsoft.com/office/drawing/2014/main" id="{B2543C42-85E2-0720-6ABF-C973A247C34F}"/>
                    </a:ext>
                  </a:extLst>
                </p:cNvPr>
                <p:cNvSpPr/>
                <p:nvPr/>
              </p:nvSpPr>
              <p:spPr>
                <a:xfrm>
                  <a:off x="3857873" y="4241925"/>
                  <a:ext cx="790010" cy="458014"/>
                </a:xfrm>
                <a:prstGeom prst="rightArrow">
                  <a:avLst/>
                </a:prstGeom>
                <a:solidFill>
                  <a:srgbClr val="ED7D31">
                    <a:alpha val="50196"/>
                  </a:srgb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60" name="文本框 2059">
                <a:extLst>
                  <a:ext uri="{FF2B5EF4-FFF2-40B4-BE49-F238E27FC236}">
                    <a16:creationId xmlns:a16="http://schemas.microsoft.com/office/drawing/2014/main" id="{1DEFC5FC-4EA0-D89F-F4F2-923F96E62EFF}"/>
                  </a:ext>
                </a:extLst>
              </p:cNvPr>
              <p:cNvSpPr txBox="1"/>
              <p:nvPr/>
            </p:nvSpPr>
            <p:spPr>
              <a:xfrm>
                <a:off x="4914924" y="4639156"/>
                <a:ext cx="2396962" cy="2957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Arial" panose="020B0604020202020204" pitchFamily="34" charset="0"/>
                    <a:cs typeface="Arial" panose="020B0604020202020204" pitchFamily="34" charset="0"/>
                  </a:rPr>
                  <a:t>Bio-cake disruption </a:t>
                </a:r>
                <a:endParaRPr lang="zh-CN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39979F0F-C7CB-937A-BF94-94479AD61FF0}"/>
                  </a:ext>
                </a:extLst>
              </p:cNvPr>
              <p:cNvSpPr txBox="1"/>
              <p:nvPr/>
            </p:nvSpPr>
            <p:spPr>
              <a:xfrm>
                <a:off x="927504" y="4669744"/>
                <a:ext cx="2396961" cy="3171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Arial" panose="020B0604020202020204" pitchFamily="34" charset="0"/>
                    <a:cs typeface="Arial" panose="020B0604020202020204" pitchFamily="34" charset="0"/>
                  </a:rPr>
                  <a:t>Physical cleaning</a:t>
                </a:r>
                <a:endParaRPr lang="zh-CN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56" name="形状 11">
              <a:extLst>
                <a:ext uri="{FF2B5EF4-FFF2-40B4-BE49-F238E27FC236}">
                  <a16:creationId xmlns:a16="http://schemas.microsoft.com/office/drawing/2014/main" id="{49CC867B-5F59-9162-00A7-1EBCB8E2FD8D}"/>
                </a:ext>
              </a:extLst>
            </p:cNvPr>
            <p:cNvSpPr/>
            <p:nvPr/>
          </p:nvSpPr>
          <p:spPr>
            <a:xfrm rot="19467024" flipV="1">
              <a:off x="1025204" y="2633105"/>
              <a:ext cx="1669833" cy="1379145"/>
            </a:xfrm>
            <a:prstGeom prst="swooshArrow">
              <a:avLst>
                <a:gd name="adj1" fmla="val 18690"/>
                <a:gd name="adj2" fmla="val 29712"/>
              </a:avLst>
            </a:prstGeom>
            <a:solidFill>
              <a:srgbClr val="D9D853">
                <a:alpha val="89804"/>
              </a:srgb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00E3B45E-A0B6-F6ED-AFBF-39487C3E305F}"/>
              </a:ext>
            </a:extLst>
          </p:cNvPr>
          <p:cNvSpPr/>
          <p:nvPr/>
        </p:nvSpPr>
        <p:spPr>
          <a:xfrm>
            <a:off x="7662371" y="2406904"/>
            <a:ext cx="4105614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3263" lvl="1" indent="-34290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Easily eliminated</a:t>
            </a:r>
          </a:p>
          <a:p>
            <a:pPr marL="703263" lvl="1" indent="-34290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Loosely attached foulants</a:t>
            </a:r>
          </a:p>
          <a:p>
            <a:pPr marL="703263" lvl="1" indent="-342900"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Formation of cake layer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AA8415-9849-C8B2-C2C5-BBD636460DCD}"/>
              </a:ext>
            </a:extLst>
          </p:cNvPr>
          <p:cNvGrpSpPr/>
          <p:nvPr/>
        </p:nvGrpSpPr>
        <p:grpSpPr>
          <a:xfrm>
            <a:off x="3034894" y="2376427"/>
            <a:ext cx="2722067" cy="1836313"/>
            <a:chOff x="3000386" y="2706803"/>
            <a:chExt cx="2622777" cy="1721741"/>
          </a:xfrm>
        </p:grpSpPr>
        <p:sp>
          <p:nvSpPr>
            <p:cNvPr id="10" name="对话气泡: 椭圆形 9">
              <a:extLst>
                <a:ext uri="{FF2B5EF4-FFF2-40B4-BE49-F238E27FC236}">
                  <a16:creationId xmlns:a16="http://schemas.microsoft.com/office/drawing/2014/main" id="{7E1A0109-0319-875D-6B00-9C61D76AB81D}"/>
                </a:ext>
              </a:extLst>
            </p:cNvPr>
            <p:cNvSpPr/>
            <p:nvPr/>
          </p:nvSpPr>
          <p:spPr>
            <a:xfrm rot="832840">
              <a:off x="3112179" y="2706803"/>
              <a:ext cx="2510984" cy="1721741"/>
            </a:xfrm>
            <a:prstGeom prst="wedgeEllipseCallout">
              <a:avLst>
                <a:gd name="adj1" fmla="val -34006"/>
                <a:gd name="adj2" fmla="val 98244"/>
              </a:avLst>
            </a:prstGeom>
            <a:solidFill>
              <a:srgbClr val="EBE9C9"/>
            </a:solidFill>
            <a:ln w="19050">
              <a:noFill/>
              <a:prstDash val="lgDash"/>
            </a:ln>
            <a:effectLst>
              <a:glow rad="63500">
                <a:schemeClr val="bg1">
                  <a:alpha val="40000"/>
                </a:schemeClr>
              </a:glow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6A32BA0-06BF-2EBE-4A6F-8CFB5836A45A}"/>
                </a:ext>
              </a:extLst>
            </p:cNvPr>
            <p:cNvGrpSpPr/>
            <p:nvPr/>
          </p:nvGrpSpPr>
          <p:grpSpPr>
            <a:xfrm rot="17510685">
              <a:off x="3928572" y="2637898"/>
              <a:ext cx="958369" cy="1548275"/>
              <a:chOff x="4640128" y="2225236"/>
              <a:chExt cx="958369" cy="1548275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24D6F50A-DA33-D9DF-051B-C4DE469EA842}"/>
                  </a:ext>
                </a:extLst>
              </p:cNvPr>
              <p:cNvGrpSpPr/>
              <p:nvPr/>
            </p:nvGrpSpPr>
            <p:grpSpPr>
              <a:xfrm>
                <a:off x="4640128" y="2342038"/>
                <a:ext cx="958369" cy="1329475"/>
                <a:chOff x="4840243" y="2141806"/>
                <a:chExt cx="958369" cy="1329475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AAFCFC33-86D2-E091-F854-770281DC5BAE}"/>
                    </a:ext>
                  </a:extLst>
                </p:cNvPr>
                <p:cNvSpPr/>
                <p:nvPr/>
              </p:nvSpPr>
              <p:spPr>
                <a:xfrm flipH="1">
                  <a:off x="5440686" y="3217072"/>
                  <a:ext cx="173899" cy="173899"/>
                </a:xfrm>
                <a:prstGeom prst="ellipse">
                  <a:avLst/>
                </a:prstGeom>
                <a:solidFill>
                  <a:srgbClr val="CC9900"/>
                </a:solidFill>
                <a:ln>
                  <a:noFill/>
                </a:ln>
                <a:effectLst>
                  <a:glow rad="101600">
                    <a:srgbClr val="CCCC00">
                      <a:alpha val="60000"/>
                    </a:srgb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黑体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53203012-BBF0-0439-22EC-CB7D3E23DC18}"/>
                    </a:ext>
                  </a:extLst>
                </p:cNvPr>
                <p:cNvGrpSpPr/>
                <p:nvPr/>
              </p:nvGrpSpPr>
              <p:grpSpPr>
                <a:xfrm>
                  <a:off x="4840243" y="2141806"/>
                  <a:ext cx="958369" cy="1329475"/>
                  <a:chOff x="4666059" y="1907074"/>
                  <a:chExt cx="1031529" cy="1498481"/>
                </a:xfrm>
              </p:grpSpPr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897117BB-980C-226B-0DD9-1F18D06809AB}"/>
                      </a:ext>
                    </a:extLst>
                  </p:cNvPr>
                  <p:cNvGrpSpPr/>
                  <p:nvPr/>
                </p:nvGrpSpPr>
                <p:grpSpPr>
                  <a:xfrm>
                    <a:off x="4666059" y="2020394"/>
                    <a:ext cx="698239" cy="1385161"/>
                    <a:chOff x="4361120" y="2365531"/>
                    <a:chExt cx="822849" cy="1663863"/>
                  </a:xfrm>
                </p:grpSpPr>
                <p:sp>
                  <p:nvSpPr>
                    <p:cNvPr id="52" name="矩形 51">
                      <a:extLst>
                        <a:ext uri="{FF2B5EF4-FFF2-40B4-BE49-F238E27FC236}">
                          <a16:creationId xmlns:a16="http://schemas.microsoft.com/office/drawing/2014/main" id="{90DACFE6-6C7E-0D03-E65A-6DE02E94B3D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65770" y="3757154"/>
                      <a:ext cx="817199" cy="272240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19050">
                      <a:solidFill>
                        <a:schemeClr val="tx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黑体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3" name="矩形 52">
                      <a:extLst>
                        <a:ext uri="{FF2B5EF4-FFF2-40B4-BE49-F238E27FC236}">
                          <a16:creationId xmlns:a16="http://schemas.microsoft.com/office/drawing/2014/main" id="{C14C2B99-9D37-7667-1CE2-BBF5300D59C1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66769" y="3325693"/>
                      <a:ext cx="817200" cy="272240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19050">
                      <a:solidFill>
                        <a:schemeClr val="tx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黑体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4" name="矩形 53">
                      <a:extLst>
                        <a:ext uri="{FF2B5EF4-FFF2-40B4-BE49-F238E27FC236}">
                          <a16:creationId xmlns:a16="http://schemas.microsoft.com/office/drawing/2014/main" id="{8E838D95-F8D0-C9C6-AC6B-D6287BDCA0CD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61121" y="2365531"/>
                      <a:ext cx="817200" cy="272240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19050">
                      <a:solidFill>
                        <a:schemeClr val="tx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黑体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5" name="矩形 54">
                      <a:extLst>
                        <a:ext uri="{FF2B5EF4-FFF2-40B4-BE49-F238E27FC236}">
                          <a16:creationId xmlns:a16="http://schemas.microsoft.com/office/drawing/2014/main" id="{404BB604-11ED-EF7B-65EC-46FEFA55B127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4361120" y="2826354"/>
                      <a:ext cx="817200" cy="272240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19050">
                      <a:solidFill>
                        <a:schemeClr val="tx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黑体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id="{6D8133E5-9B41-1FFC-2E6F-E92050410B27}"/>
                      </a:ext>
                    </a:extLst>
                  </p:cNvPr>
                  <p:cNvSpPr/>
                  <p:nvPr/>
                </p:nvSpPr>
                <p:spPr>
                  <a:xfrm flipH="1">
                    <a:off x="5302445" y="2628510"/>
                    <a:ext cx="173899" cy="173899"/>
                  </a:xfrm>
                  <a:prstGeom prst="ellipse">
                    <a:avLst/>
                  </a:prstGeom>
                  <a:solidFill>
                    <a:srgbClr val="CC9900"/>
                  </a:solidFill>
                  <a:ln>
                    <a:noFill/>
                  </a:ln>
                  <a:effectLst>
                    <a:glow rad="101600">
                      <a:srgbClr val="CCCC00">
                        <a:alpha val="60000"/>
                      </a:srgb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id="{CFA336C7-2248-896F-1520-047B45FA4479}"/>
                      </a:ext>
                    </a:extLst>
                  </p:cNvPr>
                  <p:cNvSpPr/>
                  <p:nvPr/>
                </p:nvSpPr>
                <p:spPr>
                  <a:xfrm flipH="1">
                    <a:off x="5389395" y="2353438"/>
                    <a:ext cx="145613" cy="145613"/>
                  </a:xfrm>
                  <a:prstGeom prst="ellipse">
                    <a:avLst/>
                  </a:prstGeom>
                  <a:solidFill>
                    <a:srgbClr val="CC9900"/>
                  </a:solidFill>
                  <a:ln>
                    <a:noFill/>
                  </a:ln>
                  <a:effectLst>
                    <a:glow rad="101600">
                      <a:srgbClr val="CCCC00">
                        <a:alpha val="60000"/>
                      </a:srgb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id="{113A2536-279B-5F7D-ABD9-F9F400D862F9}"/>
                      </a:ext>
                    </a:extLst>
                  </p:cNvPr>
                  <p:cNvSpPr/>
                  <p:nvPr/>
                </p:nvSpPr>
                <p:spPr>
                  <a:xfrm flipH="1">
                    <a:off x="5400939" y="2060127"/>
                    <a:ext cx="145613" cy="145613"/>
                  </a:xfrm>
                  <a:prstGeom prst="ellipse">
                    <a:avLst/>
                  </a:prstGeom>
                  <a:solidFill>
                    <a:srgbClr val="CC9900"/>
                  </a:solidFill>
                  <a:ln>
                    <a:noFill/>
                  </a:ln>
                  <a:effectLst>
                    <a:glow rad="101600">
                      <a:srgbClr val="CCCC00">
                        <a:alpha val="60000"/>
                      </a:srgb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id="{78BC9637-D265-FAAD-E497-3374954A1C18}"/>
                      </a:ext>
                    </a:extLst>
                  </p:cNvPr>
                  <p:cNvSpPr/>
                  <p:nvPr/>
                </p:nvSpPr>
                <p:spPr>
                  <a:xfrm flipH="1">
                    <a:off x="5302445" y="2924103"/>
                    <a:ext cx="148553" cy="148553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id="{FD259D89-E0A8-C95A-A40B-15ED1DB9BF67}"/>
                      </a:ext>
                    </a:extLst>
                  </p:cNvPr>
                  <p:cNvSpPr/>
                  <p:nvPr/>
                </p:nvSpPr>
                <p:spPr>
                  <a:xfrm flipH="1">
                    <a:off x="5523689" y="2492432"/>
                    <a:ext cx="148553" cy="148553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id="{E50AAA2E-C1DA-45A6-8AD1-1A53FC721B05}"/>
                      </a:ext>
                    </a:extLst>
                  </p:cNvPr>
                  <p:cNvSpPr/>
                  <p:nvPr/>
                </p:nvSpPr>
                <p:spPr>
                  <a:xfrm flipH="1">
                    <a:off x="5523689" y="2729638"/>
                    <a:ext cx="173899" cy="173899"/>
                  </a:xfrm>
                  <a:prstGeom prst="ellipse">
                    <a:avLst/>
                  </a:prstGeom>
                  <a:solidFill>
                    <a:srgbClr val="CC9900"/>
                  </a:solidFill>
                  <a:ln>
                    <a:noFill/>
                  </a:ln>
                  <a:effectLst>
                    <a:glow rad="101600">
                      <a:srgbClr val="CCCC00">
                        <a:alpha val="60000"/>
                      </a:srgbClr>
                    </a:glo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id="{4B813DAA-F623-40C9-89FE-23AA67F058A8}"/>
                      </a:ext>
                    </a:extLst>
                  </p:cNvPr>
                  <p:cNvSpPr/>
                  <p:nvPr/>
                </p:nvSpPr>
                <p:spPr>
                  <a:xfrm flipH="1">
                    <a:off x="5325192" y="1907074"/>
                    <a:ext cx="148553" cy="148553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黑体"/>
                      <a:cs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C369AA1B-395A-57AB-0818-CD2907148EB9}"/>
                  </a:ext>
                </a:extLst>
              </p:cNvPr>
              <p:cNvCxnSpPr>
                <a:cxnSpLocks/>
              </p:cNvCxnSpPr>
              <p:nvPr/>
            </p:nvCxnSpPr>
            <p:spPr>
              <a:xfrm rot="4089315">
                <a:off x="4404085" y="2682599"/>
                <a:ext cx="1548275" cy="63355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E64881F-67EC-62BB-E5AF-C76E2CB21FCE}"/>
                </a:ext>
              </a:extLst>
            </p:cNvPr>
            <p:cNvSpPr/>
            <p:nvPr/>
          </p:nvSpPr>
          <p:spPr>
            <a:xfrm rot="1266302" flipH="1">
              <a:off x="3000386" y="3898489"/>
              <a:ext cx="237335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黑体"/>
                  <a:cs typeface="Arial" panose="020B0604020202020204" pitchFamily="34" charset="0"/>
                </a:rPr>
                <a:t>Membrane pores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5">
            <a:extLst>
              <a:ext uri="{FF2B5EF4-FFF2-40B4-BE49-F238E27FC236}">
                <a16:creationId xmlns:a16="http://schemas.microsoft.com/office/drawing/2014/main" id="{CB89C793-A1BF-6351-6273-39AADF6E08B6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5" name="组合 2">
              <a:extLst>
                <a:ext uri="{FF2B5EF4-FFF2-40B4-BE49-F238E27FC236}">
                  <a16:creationId xmlns:a16="http://schemas.microsoft.com/office/drawing/2014/main" id="{B723A173-F57E-DC1F-4FFC-EB182A1281B1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0" name="TextBox 15">
                <a:extLst>
                  <a:ext uri="{FF2B5EF4-FFF2-40B4-BE49-F238E27FC236}">
                    <a16:creationId xmlns:a16="http://schemas.microsoft.com/office/drawing/2014/main" id="{3C0041D0-8A3F-502A-EC96-BF0EAEFFDA1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1" name="直线连接符 9">
                <a:extLst>
                  <a:ext uri="{FF2B5EF4-FFF2-40B4-BE49-F238E27FC236}">
                    <a16:creationId xmlns:a16="http://schemas.microsoft.com/office/drawing/2014/main" id="{9CD626FF-481F-C64C-547C-A1B7AF9C2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" name="Picture 17">
              <a:extLst>
                <a:ext uri="{FF2B5EF4-FFF2-40B4-BE49-F238E27FC236}">
                  <a16:creationId xmlns:a16="http://schemas.microsoft.com/office/drawing/2014/main" id="{0310CF0C-C8CF-E254-1CBD-086E58640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52465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5421A2-6ACE-7ED2-E4E2-072D42616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l"/>
            <a:endParaRPr lang="zh-CN" altLang="en-US" dirty="0"/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zh-CN" altLang="en-US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fouling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CF002B0-D74B-F067-D3CE-B3ACFCDD7102}"/>
              </a:ext>
            </a:extLst>
          </p:cNvPr>
          <p:cNvSpPr txBox="1"/>
          <p:nvPr/>
        </p:nvSpPr>
        <p:spPr>
          <a:xfrm>
            <a:off x="610171" y="1216352"/>
            <a:ext cx="10886430" cy="1174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Irreversible Fouling and Irrecoverable Fouling 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Irreversible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fouling that can be readily removed by chemical cleaning</a:t>
            </a: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Irrecoverable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fouling which cannot be removed by any approaches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E1D84E8-493E-C75D-48AC-8EAE2E9E2456}"/>
              </a:ext>
            </a:extLst>
          </p:cNvPr>
          <p:cNvGrpSpPr/>
          <p:nvPr/>
        </p:nvGrpSpPr>
        <p:grpSpPr>
          <a:xfrm>
            <a:off x="1894351" y="2562229"/>
            <a:ext cx="8422662" cy="2870502"/>
            <a:chOff x="695327" y="2244378"/>
            <a:chExt cx="10830092" cy="400782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2D3717B-216C-5888-1A06-9A7F8F7B5E38}"/>
                </a:ext>
              </a:extLst>
            </p:cNvPr>
            <p:cNvGrpSpPr/>
            <p:nvPr/>
          </p:nvGrpSpPr>
          <p:grpSpPr>
            <a:xfrm>
              <a:off x="695327" y="2539980"/>
              <a:ext cx="7020979" cy="3712226"/>
              <a:chOff x="394902" y="2438876"/>
              <a:chExt cx="8254096" cy="4123746"/>
            </a:xfrm>
          </p:grpSpPr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6142C44D-2AA8-AB5A-09B7-5086BD251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94902" y="2438876"/>
                <a:ext cx="5245069" cy="4123746"/>
              </a:xfrm>
              <a:prstGeom prst="rect">
                <a:avLst/>
              </a:prstGeom>
            </p:spPr>
          </p:pic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76279AD4-0978-ADAB-B4F4-B50A63B3C24D}"/>
                  </a:ext>
                </a:extLst>
              </p:cNvPr>
              <p:cNvGrpSpPr/>
              <p:nvPr/>
            </p:nvGrpSpPr>
            <p:grpSpPr>
              <a:xfrm>
                <a:off x="5519599" y="3611014"/>
                <a:ext cx="3129399" cy="2041478"/>
                <a:chOff x="5180215" y="3367543"/>
                <a:chExt cx="3459060" cy="2310869"/>
              </a:xfrm>
            </p:grpSpPr>
            <p:sp>
              <p:nvSpPr>
                <p:cNvPr id="21" name="对话气泡: 椭圆形 20">
                  <a:extLst>
                    <a:ext uri="{FF2B5EF4-FFF2-40B4-BE49-F238E27FC236}">
                      <a16:creationId xmlns:a16="http://schemas.microsoft.com/office/drawing/2014/main" id="{165D9B6D-068F-505C-FFA5-A5AB07B268C2}"/>
                    </a:ext>
                  </a:extLst>
                </p:cNvPr>
                <p:cNvSpPr/>
                <p:nvPr/>
              </p:nvSpPr>
              <p:spPr>
                <a:xfrm rot="1860785">
                  <a:off x="5180215" y="3367543"/>
                  <a:ext cx="3459060" cy="2310869"/>
                </a:xfrm>
                <a:prstGeom prst="wedgeEllipseCallout">
                  <a:avLst>
                    <a:gd name="adj1" fmla="val -28517"/>
                    <a:gd name="adj2" fmla="val 76256"/>
                  </a:avLst>
                </a:prstGeom>
                <a:noFill/>
                <a:ln w="19050">
                  <a:solidFill>
                    <a:srgbClr val="1F4E79"/>
                  </a:solidFill>
                  <a:prstDash val="lgDash"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9F7E0586-50E5-808A-A3FF-0C4F7948B2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017" t="4053" r="49931" b="3834"/>
                <a:stretch/>
              </p:blipFill>
              <p:spPr>
                <a:xfrm rot="2362048">
                  <a:off x="5778193" y="3759263"/>
                  <a:ext cx="2236822" cy="158054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6E168B7-220F-0A2E-6C8D-A8E9D73FF82F}"/>
                </a:ext>
              </a:extLst>
            </p:cNvPr>
            <p:cNvGrpSpPr/>
            <p:nvPr/>
          </p:nvGrpSpPr>
          <p:grpSpPr>
            <a:xfrm>
              <a:off x="6597294" y="2244378"/>
              <a:ext cx="3544691" cy="1712506"/>
              <a:chOff x="4637286" y="2543735"/>
              <a:chExt cx="3544691" cy="171250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3E8A0153-C049-F528-198D-F20208DEE2C9}"/>
                  </a:ext>
                </a:extLst>
              </p:cNvPr>
              <p:cNvSpPr/>
              <p:nvPr/>
            </p:nvSpPr>
            <p:spPr>
              <a:xfrm>
                <a:off x="5226135" y="2543735"/>
                <a:ext cx="2955842" cy="816469"/>
              </a:xfrm>
              <a:prstGeom prst="rect">
                <a:avLst/>
              </a:prstGeom>
              <a:solidFill>
                <a:srgbClr val="EBE9C9"/>
              </a:solidFill>
            </p:spPr>
            <p:txBody>
              <a:bodyPr wrap="square">
                <a:spAutoFit/>
              </a:bodyPr>
              <a:lstStyle/>
              <a:p>
                <a:pPr marL="0" lvl="1" algn="ctr">
                  <a:spcBef>
                    <a:spcPts val="800"/>
                  </a:spcBef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Needs chemical cleaning</a:t>
                </a:r>
              </a:p>
            </p:txBody>
          </p:sp>
          <p:cxnSp>
            <p:nvCxnSpPr>
              <p:cNvPr id="26" name="连接符: 肘形 25">
                <a:extLst>
                  <a:ext uri="{FF2B5EF4-FFF2-40B4-BE49-F238E27FC236}">
                    <a16:creationId xmlns:a16="http://schemas.microsoft.com/office/drawing/2014/main" id="{3696DFA3-4BC6-B236-DD29-BFB7B8943E0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4637286" y="2997590"/>
                <a:ext cx="588848" cy="1258651"/>
              </a:xfrm>
              <a:prstGeom prst="bentConnector2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50B0052-6536-4909-79E2-907F88D3FB3C}"/>
                </a:ext>
              </a:extLst>
            </p:cNvPr>
            <p:cNvGrpSpPr/>
            <p:nvPr/>
          </p:nvGrpSpPr>
          <p:grpSpPr>
            <a:xfrm>
              <a:off x="7064218" y="3466865"/>
              <a:ext cx="4461201" cy="1223883"/>
              <a:chOff x="5367556" y="3419381"/>
              <a:chExt cx="5595251" cy="1223883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ECCA2963-9B4F-880C-BD2C-5B4639F984F0}"/>
                  </a:ext>
                </a:extLst>
              </p:cNvPr>
              <p:cNvSpPr/>
              <p:nvPr/>
            </p:nvSpPr>
            <p:spPr>
              <a:xfrm>
                <a:off x="6200736" y="3419381"/>
                <a:ext cx="4762071" cy="814410"/>
              </a:xfrm>
              <a:prstGeom prst="rect">
                <a:avLst/>
              </a:prstGeom>
              <a:solidFill>
                <a:srgbClr val="EBE9C9"/>
              </a:solidFill>
            </p:spPr>
            <p:txBody>
              <a:bodyPr wrap="square">
                <a:spAutoFit/>
              </a:bodyPr>
              <a:lstStyle/>
              <a:p>
                <a:pPr marL="0" lvl="1" algn="ctr"/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Pore blocking and strongly attached foulants </a:t>
                </a:r>
              </a:p>
            </p:txBody>
          </p:sp>
          <p:cxnSp>
            <p:nvCxnSpPr>
              <p:cNvPr id="32" name="连接符: 肘形 31">
                <a:extLst>
                  <a:ext uri="{FF2B5EF4-FFF2-40B4-BE49-F238E27FC236}">
                    <a16:creationId xmlns:a16="http://schemas.microsoft.com/office/drawing/2014/main" id="{695DD017-E744-CD34-21B7-A290BE13BF7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V="1">
                <a:off x="5367556" y="3816447"/>
                <a:ext cx="828453" cy="826817"/>
              </a:xfrm>
              <a:prstGeom prst="bentConnector2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A1A1B1A-7B62-BBFB-9B99-DE1E203F6FD1}"/>
              </a:ext>
            </a:extLst>
          </p:cNvPr>
          <p:cNvSpPr txBox="1"/>
          <p:nvPr/>
        </p:nvSpPr>
        <p:spPr>
          <a:xfrm>
            <a:off x="623113" y="5426722"/>
            <a:ext cx="8427421" cy="923330"/>
          </a:xfrm>
          <a:prstGeom prst="rect">
            <a:avLst/>
          </a:prstGeom>
          <a:solidFill>
            <a:schemeClr val="accent2">
              <a:lumMod val="20000"/>
              <a:lumOff val="80000"/>
              <a:alpha val="50196"/>
            </a:schemeClr>
          </a:solidFill>
          <a:ln>
            <a:solidFill>
              <a:srgbClr val="FEFBF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In comparison, the accumulation of irrecoverable fouling can be considered as a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indicator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of the deterioration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of membrane</a:t>
            </a:r>
          </a:p>
          <a:p>
            <a:pPr algn="ct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A1DCA117-8232-07E1-C53A-90A18D7913FA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A7F0BD87-77D7-0978-8537-316F5084223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AFD6286F-BB99-F89C-AB21-98C82BB4571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7" name="直线连接符 9">
                <a:extLst>
                  <a:ext uri="{FF2B5EF4-FFF2-40B4-BE49-F238E27FC236}">
                    <a16:creationId xmlns:a16="http://schemas.microsoft.com/office/drawing/2014/main" id="{E6EAA1E8-96D8-97F5-F947-CE2F3BBC3C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A96F79E6-3F5A-732A-A5A3-24A5AA999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19538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8244" y="6444447"/>
            <a:ext cx="10801274" cy="271185"/>
          </a:xfrm>
        </p:spPr>
        <p:txBody>
          <a:bodyPr/>
          <a:lstStyle/>
          <a:p>
            <a:pPr marL="241200" indent="0" algn="l">
              <a:spcBef>
                <a:spcPts val="0"/>
              </a:spcBef>
              <a:buNone/>
            </a:pPr>
            <a:r>
              <a:rPr lang="en-US" altLang="zh-CN" dirty="0">
                <a:cs typeface="Arial" panose="020B0604020202020204" pitchFamily="34" charset="0"/>
              </a:rPr>
              <a:t>Source:</a:t>
            </a:r>
            <a:r>
              <a:rPr lang="zh-CN" altLang="en-US" dirty="0">
                <a:cs typeface="Arial" panose="020B0604020202020204" pitchFamily="34" charset="0"/>
              </a:rPr>
              <a:t> </a:t>
            </a:r>
            <a:r>
              <a:rPr lang="en-US" altLang="zh-CN" dirty="0">
                <a:cs typeface="Arial" panose="020B0604020202020204" pitchFamily="34" charset="0"/>
              </a:rPr>
              <a:t>Zhang, et al., </a:t>
            </a:r>
            <a:r>
              <a:rPr lang="en-US" altLang="zh-CN" i="1" dirty="0">
                <a:cs typeface="Arial" panose="020B0604020202020204" pitchFamily="34" charset="0"/>
              </a:rPr>
              <a:t>Biotechnology for Biofuels</a:t>
            </a:r>
            <a:r>
              <a:rPr lang="en-US" altLang="zh-CN" dirty="0">
                <a:cs typeface="Arial" panose="020B0604020202020204" pitchFamily="34" charset="0"/>
              </a:rPr>
              <a:t>, 2021, 14(1): 158.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2513106-9E42-685D-11CE-489D53044DA7}"/>
              </a:ext>
            </a:extLst>
          </p:cNvPr>
          <p:cNvSpPr txBox="1"/>
          <p:nvPr/>
        </p:nvSpPr>
        <p:spPr>
          <a:xfrm>
            <a:off x="1022483" y="5248479"/>
            <a:ext cx="7950054" cy="823559"/>
          </a:xfrm>
          <a:prstGeom prst="rect">
            <a:avLst/>
          </a:prstGeom>
          <a:solidFill>
            <a:srgbClr val="EBE9C9"/>
          </a:solidFill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Polysaccharides are composed of numerous blocks, </a:t>
            </a:r>
          </a:p>
          <a:p>
            <a:pPr algn="ctr">
              <a:lnSpc>
                <a:spcPct val="140000"/>
              </a:lnSpc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α-guluronic acid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(i.e., </a:t>
            </a:r>
            <a:r>
              <a:rPr lang="en-US" altLang="zh-CN" b="1" u="sng" dirty="0">
                <a:latin typeface="Arial" panose="020B0604020202020204" pitchFamily="34" charset="0"/>
                <a:cs typeface="Arial" panose="020B0604020202020204" pitchFamily="34" charset="0"/>
              </a:rPr>
              <a:t>GG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β-mannuronic acid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(i.e., </a:t>
            </a:r>
            <a:r>
              <a:rPr lang="en-US" altLang="zh-CN" b="1" u="sng" dirty="0">
                <a:latin typeface="Arial" panose="020B0604020202020204" pitchFamily="34" charset="0"/>
                <a:cs typeface="Arial" panose="020B0604020202020204" pitchFamily="34" charset="0"/>
              </a:rPr>
              <a:t>MM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11" descr="9 Od &#10;9 Od &#10;0 ◇ ◇ 00 ◇ 00 ◇ ◇ ◇ ◇ ◇ ◇ ◇ &#10;0 &#10;(n)poe O!uOJnuueLu-O-€f &#10;uo 內 aov &#10;(O)poe 0 ! uo 亅 纠 n 1 0 &#10;山 opn d &#10;丿 O 2q0 ; 0 ~ V ">
            <a:extLst>
              <a:ext uri="{FF2B5EF4-FFF2-40B4-BE49-F238E27FC236}">
                <a16:creationId xmlns:a16="http://schemas.microsoft.com/office/drawing/2014/main" id="{2E48B632-9A2D-4514-A734-7A1D1F188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7"/>
          <a:stretch/>
        </p:blipFill>
        <p:spPr bwMode="auto">
          <a:xfrm>
            <a:off x="2189662" y="1989304"/>
            <a:ext cx="6098906" cy="3116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" name="Group 15">
            <a:extLst>
              <a:ext uri="{FF2B5EF4-FFF2-40B4-BE49-F238E27FC236}">
                <a16:creationId xmlns:a16="http://schemas.microsoft.com/office/drawing/2014/main" id="{56F2856C-4161-3802-80C4-2F8B0C12386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C9FF2F37-978F-1A59-4DBC-B1F4B92CEBAA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2C1EB428-40DD-86D3-501F-9D4B785CB9A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B3508BD6-89BE-512B-A896-D1EFAB53D7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00C8D8D4-15B4-81A0-7844-0BD45376D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92EF4BC-61DC-46C2-BFC0-D4F30451495B}"/>
              </a:ext>
            </a:extLst>
          </p:cNvPr>
          <p:cNvSpPr txBox="1"/>
          <p:nvPr/>
        </p:nvSpPr>
        <p:spPr>
          <a:xfrm>
            <a:off x="695327" y="1344535"/>
            <a:ext cx="6376986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Compound Level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Polysaccharides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8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418692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5DD22C-7A8C-4D6C-F327-CF1352C69F63}"/>
              </a:ext>
            </a:extLst>
          </p:cNvPr>
          <p:cNvSpPr txBox="1"/>
          <p:nvPr/>
        </p:nvSpPr>
        <p:spPr>
          <a:xfrm>
            <a:off x="695327" y="1344535"/>
            <a:ext cx="6148386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</a:pP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Compound Level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—</a:t>
            </a:r>
            <a:r>
              <a:rPr lang="zh-CN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latin typeface="Arial" panose="020B0604020202020204" pitchFamily="34" charset="0"/>
                <a:cs typeface="Arial" panose="020B0604020202020204" pitchFamily="34" charset="0"/>
              </a:rPr>
              <a:t>Polysaccharides</a:t>
            </a:r>
            <a:endParaRPr lang="zh-CN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189A2E-12E9-5BE9-13AB-941C6613AAD8}"/>
              </a:ext>
            </a:extLst>
          </p:cNvPr>
          <p:cNvSpPr txBox="1"/>
          <p:nvPr/>
        </p:nvSpPr>
        <p:spPr>
          <a:xfrm>
            <a:off x="338997" y="2716512"/>
            <a:ext cx="10905266" cy="2289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01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size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of  polysaccharides, leading to the higher accumulation potentials of polysaccharides in both mixed liquor and bio-cake</a:t>
            </a:r>
          </a:p>
          <a:p>
            <a:pPr marL="570150" indent="-285750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Polysaccharides have a strong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gelling propensity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which is associated with the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cross-linked structure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of polysaccharide molecules</a:t>
            </a:r>
          </a:p>
          <a:p>
            <a:pPr marL="570150" indent="-285750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presence of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multi-valent cations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wastewater streams can considerably increase the </a:t>
            </a:r>
            <a:r>
              <a:rPr lang="en-US" altLang="zh-CN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 layer formation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 membranes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2ADE40-4232-4731-59E1-50EEB2A62622}"/>
              </a:ext>
            </a:extLst>
          </p:cNvPr>
          <p:cNvSpPr txBox="1"/>
          <p:nvPr/>
        </p:nvSpPr>
        <p:spPr>
          <a:xfrm>
            <a:off x="589121" y="2011640"/>
            <a:ext cx="561312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000" b="1" dirty="0">
                <a:solidFill>
                  <a:srgbClr val="78370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Fouling characteristics of polysaccharides</a:t>
            </a:r>
            <a:endParaRPr lang="zh-CN" altLang="en-US" sz="2000" dirty="0">
              <a:solidFill>
                <a:srgbClr val="78370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1FB03C4B-098A-A127-BB36-6F8424E8A5C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52039CDF-15B4-2CEA-8E82-2CE174F9799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29D7B6E2-936E-CB5A-39A2-C82D6BC56E3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7" name="直线连接符 9">
                <a:extLst>
                  <a:ext uri="{FF2B5EF4-FFF2-40B4-BE49-F238E27FC236}">
                    <a16:creationId xmlns:a16="http://schemas.microsoft.com/office/drawing/2014/main" id="{C4DFB81F-0AEF-BE5F-F491-D7633C42B1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3D9F039A-0890-4352-0A6E-7949548D3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60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1035" y="6496460"/>
            <a:ext cx="8569500" cy="318364"/>
          </a:xfrm>
        </p:spPr>
        <p:txBody>
          <a:bodyPr/>
          <a:lstStyle/>
          <a:p>
            <a:pPr marL="241200" indent="0" algn="l">
              <a:spcBef>
                <a:spcPts val="0"/>
              </a:spcBef>
              <a:buNone/>
            </a:pPr>
            <a:r>
              <a:rPr lang="en-US" altLang="zh-CN" dirty="0">
                <a:cs typeface="Arial" panose="020B0604020202020204" pitchFamily="34" charset="0"/>
              </a:rPr>
              <a:t>Source:</a:t>
            </a:r>
            <a:r>
              <a:rPr lang="zh-CN" altLang="en-US" dirty="0">
                <a:cs typeface="Arial" panose="020B0604020202020204" pitchFamily="34" charset="0"/>
              </a:rPr>
              <a:t> </a:t>
            </a:r>
            <a:r>
              <a:rPr lang="en-US" altLang="zh-CN" dirty="0">
                <a:cs typeface="Arial" panose="020B0604020202020204" pitchFamily="34" charset="0"/>
              </a:rPr>
              <a:t>Zhu, et al., </a:t>
            </a:r>
            <a:r>
              <a:rPr lang="en-US" altLang="zh-CN" b="0" i="1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ACS EST Water</a:t>
            </a:r>
            <a:r>
              <a:rPr lang="en-US" altLang="zh-CN" b="0" i="0" dirty="0">
                <a:solidFill>
                  <a:srgbClr val="000000"/>
                </a:solidFill>
                <a:effectLst/>
                <a:cs typeface="Arial" panose="020B0604020202020204" pitchFamily="34" charset="0"/>
              </a:rPr>
              <a:t> 2022, 2, 12, 2716–2723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404404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5DD22C-7A8C-4D6C-F327-CF1352C69F63}"/>
              </a:ext>
            </a:extLst>
          </p:cNvPr>
          <p:cNvSpPr txBox="1"/>
          <p:nvPr/>
        </p:nvSpPr>
        <p:spPr>
          <a:xfrm>
            <a:off x="596934" y="1325512"/>
            <a:ext cx="7918416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sz="2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Compound Level</a:t>
            </a:r>
            <a:r>
              <a:rPr lang="zh-CN" altLang="en-US" dirty="0"/>
              <a:t> </a:t>
            </a:r>
            <a:r>
              <a:rPr lang="en-US" altLang="zh-CN" dirty="0"/>
              <a:t>—</a:t>
            </a:r>
            <a:r>
              <a:rPr lang="zh-CN" altLang="en-US" dirty="0"/>
              <a:t>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Proteins</a:t>
            </a:r>
            <a:r>
              <a:rPr lang="en-US" altLang="zh-CN" dirty="0"/>
              <a:t> and </a:t>
            </a:r>
            <a:r>
              <a:rPr lang="en-US" altLang="zh-CN" dirty="0" err="1">
                <a:solidFill>
                  <a:schemeClr val="accent2">
                    <a:lumMod val="75000"/>
                  </a:schemeClr>
                </a:solidFill>
              </a:rPr>
              <a:t>Humic</a:t>
            </a:r>
            <a:r>
              <a:rPr lang="en-US" altLang="zh-CN" dirty="0"/>
              <a:t> Substances 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189A2E-12E9-5BE9-13AB-941C6613AAD8}"/>
              </a:ext>
            </a:extLst>
          </p:cNvPr>
          <p:cNvSpPr txBox="1"/>
          <p:nvPr/>
        </p:nvSpPr>
        <p:spPr>
          <a:xfrm>
            <a:off x="5642377" y="3116040"/>
            <a:ext cx="6031692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0150" indent="-28575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Humic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substances are expected to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incorporate with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other types of compounds, such as polysaccharides and proteins, via hydrophobic and electrostatic interactions </a:t>
            </a:r>
          </a:p>
          <a:p>
            <a:pPr marL="570150" indent="-285750">
              <a:lnSpc>
                <a:spcPct val="125000"/>
              </a:lnSpc>
              <a:spcBef>
                <a:spcPts val="6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Proteins and polysaccharides were also found to participate in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non-covalent interaction</a:t>
            </a:r>
            <a:endParaRPr lang="zh-CN" altLang="en-US" sz="1600" b="1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7DF178-8118-C119-F366-700E7896146E}"/>
              </a:ext>
            </a:extLst>
          </p:cNvPr>
          <p:cNvGrpSpPr/>
          <p:nvPr/>
        </p:nvGrpSpPr>
        <p:grpSpPr>
          <a:xfrm>
            <a:off x="758166" y="2257853"/>
            <a:ext cx="4472729" cy="3200272"/>
            <a:chOff x="602034" y="1575926"/>
            <a:chExt cx="5091120" cy="3809880"/>
          </a:xfrm>
        </p:grpSpPr>
        <p:pic>
          <p:nvPicPr>
            <p:cNvPr id="3" name="Main graphic">
              <a:extLst>
                <a:ext uri="{FF2B5EF4-FFF2-40B4-BE49-F238E27FC236}">
                  <a16:creationId xmlns:a16="http://schemas.microsoft.com/office/drawing/2014/main" id="{04A0A578-9B27-E1B4-05BC-83B34B75E69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02034" y="1575926"/>
              <a:ext cx="5091120" cy="380988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D18A6A6-20DA-33C2-544F-30EF152822C8}"/>
                </a:ext>
              </a:extLst>
            </p:cNvPr>
            <p:cNvSpPr/>
            <p:nvPr/>
          </p:nvSpPr>
          <p:spPr>
            <a:xfrm>
              <a:off x="1735015" y="3112477"/>
              <a:ext cx="890954" cy="6330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0866F40-3B0C-9DCE-336D-C98E8E8C9B98}"/>
                </a:ext>
              </a:extLst>
            </p:cNvPr>
            <p:cNvSpPr/>
            <p:nvPr/>
          </p:nvSpPr>
          <p:spPr>
            <a:xfrm>
              <a:off x="783435" y="3179720"/>
              <a:ext cx="637897" cy="446597"/>
            </a:xfrm>
            <a:prstGeom prst="rect">
              <a:avLst/>
            </a:prstGeom>
            <a:solidFill>
              <a:srgbClr val="FFF2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21426D5-10B0-ACA1-9308-0D1D0D799D29}"/>
                </a:ext>
              </a:extLst>
            </p:cNvPr>
            <p:cNvSpPr/>
            <p:nvPr/>
          </p:nvSpPr>
          <p:spPr>
            <a:xfrm>
              <a:off x="3173687" y="4790011"/>
              <a:ext cx="1029694" cy="227466"/>
            </a:xfrm>
            <a:prstGeom prst="rect">
              <a:avLst/>
            </a:prstGeom>
            <a:solidFill>
              <a:srgbClr val="FFFCF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8904112-3CD2-FA4A-FC89-66B5C8A998D4}"/>
                </a:ext>
              </a:extLst>
            </p:cNvPr>
            <p:cNvSpPr/>
            <p:nvPr/>
          </p:nvSpPr>
          <p:spPr>
            <a:xfrm>
              <a:off x="4196863" y="4790009"/>
              <a:ext cx="644416" cy="446597"/>
            </a:xfrm>
            <a:prstGeom prst="rect">
              <a:avLst/>
            </a:prstGeom>
            <a:solidFill>
              <a:srgbClr val="FFF2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DBFA6F5-2D66-245F-3BDD-0ABE192EB359}"/>
                </a:ext>
              </a:extLst>
            </p:cNvPr>
            <p:cNvSpPr/>
            <p:nvPr/>
          </p:nvSpPr>
          <p:spPr>
            <a:xfrm>
              <a:off x="3173687" y="5085448"/>
              <a:ext cx="1029694" cy="174949"/>
            </a:xfrm>
            <a:prstGeom prst="rect">
              <a:avLst/>
            </a:prstGeom>
            <a:solidFill>
              <a:srgbClr val="FFF2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9E3D1A9-F71D-F523-224E-18FFBE5E2CF7}"/>
              </a:ext>
            </a:extLst>
          </p:cNvPr>
          <p:cNvSpPr txBox="1"/>
          <p:nvPr/>
        </p:nvSpPr>
        <p:spPr>
          <a:xfrm>
            <a:off x="5976761" y="2332216"/>
            <a:ext cx="5697308" cy="646331"/>
          </a:xfrm>
          <a:prstGeom prst="rect">
            <a:avLst/>
          </a:prstGeom>
          <a:solidFill>
            <a:srgbClr val="B1C2E1">
              <a:alpha val="36078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Involvement of proteins and humic substances – making MBR fouling more complex </a:t>
            </a:r>
            <a:endParaRPr lang="zh-CN" altLang="en-US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id="{80A5A6C0-34BD-A26B-EFB3-DC38FD6D833E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AFA8F228-5B90-17AA-7E1B-24D47DEAE05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017CDC27-70B8-A0F9-7018-655FA9E097C7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3" name="直线连接符 9">
                <a:extLst>
                  <a:ext uri="{FF2B5EF4-FFF2-40B4-BE49-F238E27FC236}">
                    <a16:creationId xmlns:a16="http://schemas.microsoft.com/office/drawing/2014/main" id="{B035C75D-3AE1-6B59-0120-2BCA81DE16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Picture 17">
              <a:extLst>
                <a:ext uri="{FF2B5EF4-FFF2-40B4-BE49-F238E27FC236}">
                  <a16:creationId xmlns:a16="http://schemas.microsoft.com/office/drawing/2014/main" id="{7CC6C1D6-B86A-EDC6-61AB-A66566596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077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571ABF-BC64-ED61-9A20-E2A8ADB831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6" name="标题 2">
            <a:extLst>
              <a:ext uri="{FF2B5EF4-FFF2-40B4-BE49-F238E27FC236}">
                <a16:creationId xmlns:a16="http://schemas.microsoft.com/office/drawing/2014/main" id="{0E4C1D72-DF26-5D86-AD3D-7C66A9666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methods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97D5C6F-9D64-1842-3DCF-A08548FEBF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r="1604"/>
          <a:stretch/>
        </p:blipFill>
        <p:spPr bwMode="auto">
          <a:xfrm>
            <a:off x="315392" y="1534619"/>
            <a:ext cx="6660292" cy="422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745C455-C49E-9CC3-05CA-178232E70B08}"/>
              </a:ext>
            </a:extLst>
          </p:cNvPr>
          <p:cNvSpPr txBox="1"/>
          <p:nvPr/>
        </p:nvSpPr>
        <p:spPr>
          <a:xfrm>
            <a:off x="5717121" y="2807528"/>
            <a:ext cx="6074804" cy="204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285750">
              <a:lnSpc>
                <a:spcPct val="125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Biofilm formation is normally started by the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 attachment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of bacteria or microorganisms to membranes</a:t>
            </a:r>
          </a:p>
          <a:p>
            <a:pPr marL="571500" indent="-285750">
              <a:lnSpc>
                <a:spcPct val="125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deposited bacteria or the developed biofilms on membranes can produce a large amount of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EPS or SMP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may contribute to the </a:t>
            </a:r>
            <a:r>
              <a:rPr lang="en-US" altLang="zh-CN" sz="16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biopolymer accumulation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 membranes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C4E47C-23E6-9040-0FC4-681C163AC43D}"/>
              </a:ext>
            </a:extLst>
          </p:cNvPr>
          <p:cNvSpPr txBox="1"/>
          <p:nvPr/>
        </p:nvSpPr>
        <p:spPr>
          <a:xfrm>
            <a:off x="589120" y="1325512"/>
            <a:ext cx="4525045" cy="47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lnSpc>
                <a:spcPct val="125000"/>
              </a:lnSpc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 sz="2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Compound Level-Biofilm</a:t>
            </a:r>
            <a:endParaRPr lang="zh-CN" altLang="en-US" dirty="0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C0346D5E-B26D-2BFD-4F47-94E3297245CB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36792F70-8205-4A31-CA74-6A833CF35836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9" name="TextBox 15">
                <a:extLst>
                  <a:ext uri="{FF2B5EF4-FFF2-40B4-BE49-F238E27FC236}">
                    <a16:creationId xmlns:a16="http://schemas.microsoft.com/office/drawing/2014/main" id="{129DB4BE-F84B-F23E-9399-FB3E3B08AA93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0" name="直线连接符 9">
                <a:extLst>
                  <a:ext uri="{FF2B5EF4-FFF2-40B4-BE49-F238E27FC236}">
                    <a16:creationId xmlns:a16="http://schemas.microsoft.com/office/drawing/2014/main" id="{16A8FA65-A2E8-4B7C-98D9-DFB21C63A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755F7F98-CC05-A2B3-FB32-CED508BB3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221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5927</TotalTime>
  <Words>870</Words>
  <Application>Microsoft Office PowerPoint</Application>
  <PresentationFormat>Widescreen</PresentationFormat>
  <Paragraphs>138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等线</vt:lpstr>
      <vt:lpstr>等线 Light</vt:lpstr>
      <vt:lpstr>微软雅黑</vt:lpstr>
      <vt:lpstr>黑体</vt:lpstr>
      <vt:lpstr>宋体</vt:lpstr>
      <vt:lpstr>Arial</vt:lpstr>
      <vt:lpstr>Calibri</vt:lpstr>
      <vt:lpstr>Calibri Light</vt:lpstr>
      <vt:lpstr>Roboto Slab</vt:lpstr>
      <vt:lpstr>Times New Roman</vt:lpstr>
      <vt:lpstr>Wingdings</vt:lpstr>
      <vt:lpstr>Office Theme</vt:lpstr>
      <vt:lpstr>1_Office 主题​​</vt:lpstr>
      <vt:lpstr>1_Office Theme</vt:lpstr>
      <vt:lpstr>PowerPoint Presentation</vt:lpstr>
      <vt:lpstr>Contents</vt:lpstr>
      <vt:lpstr>Definition of membrane fouling</vt:lpstr>
      <vt:lpstr>Definition of membrane fouling</vt:lpstr>
      <vt:lpstr>Definition of membrane fouling</vt:lpstr>
      <vt:lpstr>Characterization methods</vt:lpstr>
      <vt:lpstr>Characterization methods</vt:lpstr>
      <vt:lpstr>Characterization methods</vt:lpstr>
      <vt:lpstr>Characterization methods</vt:lpstr>
      <vt:lpstr>Characterization methods</vt:lpstr>
      <vt:lpstr>Characterization methods</vt:lpstr>
      <vt:lpstr>Characterization methods</vt:lpstr>
      <vt:lpstr>Characterization methods</vt:lpstr>
      <vt:lpstr>Characterization methods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配色和字号  Color &amp; Font Suggestions</dc:title>
  <dc:creator>继 齐</dc:creator>
  <cp:lastModifiedBy>Damir Brdanovic</cp:lastModifiedBy>
  <cp:revision>192</cp:revision>
  <dcterms:created xsi:type="dcterms:W3CDTF">2023-10-08T11:58:28Z</dcterms:created>
  <dcterms:modified xsi:type="dcterms:W3CDTF">2024-02-02T13:37:03Z</dcterms:modified>
</cp:coreProperties>
</file>