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4" r:id="rId2"/>
    <p:sldMasterId id="2147483677" r:id="rId3"/>
  </p:sldMasterIdLst>
  <p:notesMasterIdLst>
    <p:notesMasterId r:id="rId27"/>
  </p:notesMasterIdLst>
  <p:handoutMasterIdLst>
    <p:handoutMasterId r:id="rId28"/>
  </p:handoutMasterIdLst>
  <p:sldIdLst>
    <p:sldId id="770" r:id="rId4"/>
    <p:sldId id="739" r:id="rId5"/>
    <p:sldId id="745" r:id="rId6"/>
    <p:sldId id="751" r:id="rId7"/>
    <p:sldId id="804" r:id="rId8"/>
    <p:sldId id="752" r:id="rId9"/>
    <p:sldId id="805" r:id="rId10"/>
    <p:sldId id="753" r:id="rId11"/>
    <p:sldId id="801" r:id="rId12"/>
    <p:sldId id="802" r:id="rId13"/>
    <p:sldId id="773" r:id="rId14"/>
    <p:sldId id="754" r:id="rId15"/>
    <p:sldId id="755" r:id="rId16"/>
    <p:sldId id="803" r:id="rId17"/>
    <p:sldId id="806" r:id="rId18"/>
    <p:sldId id="756" r:id="rId19"/>
    <p:sldId id="807" r:id="rId20"/>
    <p:sldId id="757" r:id="rId21"/>
    <p:sldId id="758" r:id="rId22"/>
    <p:sldId id="759" r:id="rId23"/>
    <p:sldId id="808" r:id="rId24"/>
    <p:sldId id="760" r:id="rId25"/>
    <p:sldId id="76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C22995F-DFC3-474C-A3F9-5929E7A0C2A2}">
          <p14:sldIdLst/>
        </p14:section>
        <p14:section name="Before you start" id="{EC4E4FC4-003F-AB4B-B401-BD2D9B02BE03}">
          <p14:sldIdLst/>
        </p14:section>
        <p14:section name="Segment1 - HX (13.1-13.2)" id="{3D8435D5-A1A9-DB42-AE1F-E4F5845B546A}">
          <p14:sldIdLst/>
        </p14:section>
        <p14:section name="Segment2 - LS (13.3)" id="{C7D260CF-73AF-8843-B199-D9036A6EC671}">
          <p14:sldIdLst/>
        </p14:section>
        <p14:section name="Segment3- FgMeng (13.4)" id="{436BD41D-A15C-A749-BBDF-4DA2D1D4C7DC}">
          <p14:sldIdLst/>
        </p14:section>
        <p14:section name="Segment4 - FgMeng (13.4)" id="{57911346-19F4-4146-87E9-CD868A64D86A}">
          <p14:sldIdLst/>
        </p14:section>
        <p14:section name="Segment5 - XK (13.5)" id="{9B1A61CB-EC0C-C747-A1D6-2DFAE1D1913D}">
          <p14:sldIdLst>
            <p14:sldId id="770"/>
            <p14:sldId id="739"/>
            <p14:sldId id="745"/>
            <p14:sldId id="751"/>
            <p14:sldId id="804"/>
            <p14:sldId id="752"/>
            <p14:sldId id="805"/>
            <p14:sldId id="753"/>
            <p14:sldId id="801"/>
            <p14:sldId id="802"/>
            <p14:sldId id="773"/>
            <p14:sldId id="754"/>
            <p14:sldId id="755"/>
            <p14:sldId id="803"/>
            <p14:sldId id="806"/>
            <p14:sldId id="756"/>
            <p14:sldId id="807"/>
            <p14:sldId id="757"/>
            <p14:sldId id="758"/>
            <p14:sldId id="759"/>
            <p14:sldId id="808"/>
            <p14:sldId id="760"/>
            <p14:sldId id="761"/>
          </p14:sldIdLst>
        </p14:section>
        <p14:section name="Segment6 - XK (13.5)" id="{B527EA3E-B189-7842-8D00-6D552CA93394}">
          <p14:sldIdLst/>
        </p14:section>
        <p14:section name="Segment7 - XK (13.5)" id="{F4B1C21D-3F5B-254E-8141-FC4E708AE902}">
          <p14:sldIdLst/>
        </p14:section>
        <p14:section name="Segment8 - JZ (13.6)" id="{CFB3FE4D-727D-D047-8344-657CEB7EDBB8}">
          <p14:sldIdLst/>
        </p14:section>
        <p14:section name="Segment9 - JZ (13.6)" id="{ACE83A31-7467-1F43-8873-38B92101D005}">
          <p14:sldIdLst/>
        </p14:section>
        <p14:section name="Segment10- Hector (13.6)" id="{22EF81C9-5A14-6B43-9A04-1719304450F3}">
          <p14:sldIdLst/>
        </p14:section>
        <p14:section name="Segment11 - HX (13.7)" id="{6338DF4D-A372-FF41-B43A-5A421A2039FD}">
          <p14:sldIdLst/>
        </p14:section>
        <p14:section name="Acknowledgment" id="{DECAABF0-C60F-104E-BCCA-F3F3ACBFB62C}">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ufang Li" initials="YL" lastIdx="243" clrIdx="0">
    <p:extLst>
      <p:ext uri="{19B8F6BF-5375-455C-9EA6-DF929625EA0E}">
        <p15:presenceInfo xmlns:p15="http://schemas.microsoft.com/office/powerpoint/2012/main" userId="606fb74dae41beb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1E9"/>
    <a:srgbClr val="FDF3ED"/>
    <a:srgbClr val="FFFFFF"/>
    <a:srgbClr val="FCEBE0"/>
    <a:srgbClr val="F5B68B"/>
    <a:srgbClr val="F4AF80"/>
    <a:srgbClr val="F19E65"/>
    <a:srgbClr val="EF8D4B"/>
    <a:srgbClr val="AD4F0F"/>
    <a:srgbClr val="BF57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07" autoAdjust="0"/>
    <p:restoredTop sz="93802" autoAdjust="0"/>
  </p:normalViewPr>
  <p:slideViewPr>
    <p:cSldViewPr snapToGrid="0">
      <p:cViewPr varScale="1">
        <p:scale>
          <a:sx n="153" d="100"/>
          <a:sy n="153" d="100"/>
        </p:scale>
        <p:origin x="498" y="138"/>
      </p:cViewPr>
      <p:guideLst/>
    </p:cSldViewPr>
  </p:slideViewPr>
  <p:notesTextViewPr>
    <p:cViewPr>
      <p:scale>
        <a:sx n="1" d="1"/>
        <a:sy n="1" d="1"/>
      </p:scale>
      <p:origin x="0" y="0"/>
    </p:cViewPr>
  </p:notesTextViewPr>
  <p:notesViewPr>
    <p:cSldViewPr snapToGrid="0">
      <p:cViewPr varScale="1">
        <p:scale>
          <a:sx n="84" d="100"/>
          <a:sy n="84" d="100"/>
        </p:scale>
        <p:origin x="3960"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C32A28C7-21CC-4290-9F1B-2DB7E52F073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9EA2FB6D-50B5-E233-44AB-DA421A846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93BD825-1A90-4A4E-9ABD-9B317A82CEEB}" type="datetimeFigureOut">
              <a:rPr kumimoji="1" lang="zh-CN" altLang="en-US" smtClean="0"/>
              <a:t>2024/2/2</a:t>
            </a:fld>
            <a:endParaRPr kumimoji="1" lang="zh-CN" altLang="en-US"/>
          </a:p>
        </p:txBody>
      </p:sp>
      <p:sp>
        <p:nvSpPr>
          <p:cNvPr id="4" name="页脚占位符 3">
            <a:extLst>
              <a:ext uri="{FF2B5EF4-FFF2-40B4-BE49-F238E27FC236}">
                <a16:creationId xmlns:a16="http://schemas.microsoft.com/office/drawing/2014/main" id="{133B71FD-39B6-0A55-1D06-40A630FD43F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DC253C6D-BA3F-7E95-7992-B2A73C40BD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F93D9C-84A1-3549-8C8C-7573B53FC739}" type="slidenum">
              <a:rPr kumimoji="1" lang="zh-CN" altLang="en-US" smtClean="0"/>
              <a:t>‹#›</a:t>
            </a:fld>
            <a:endParaRPr kumimoji="1" lang="zh-CN" altLang="en-US"/>
          </a:p>
        </p:txBody>
      </p:sp>
    </p:spTree>
    <p:extLst>
      <p:ext uri="{BB962C8B-B14F-4D97-AF65-F5344CB8AC3E}">
        <p14:creationId xmlns:p14="http://schemas.microsoft.com/office/powerpoint/2010/main" val="2326281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DB032A-5F9F-DB44-835D-9325BFE94D2D}" type="datetimeFigureOut">
              <a:rPr kumimoji="1" lang="zh-CN" altLang="en-US" smtClean="0"/>
              <a:t>2024/2/2</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7ED0EF-A9F2-4B45-A06F-1BF405E4DA6C}" type="slidenum">
              <a:rPr kumimoji="1" lang="zh-CN" altLang="en-US" smtClean="0"/>
              <a:t>‹#›</a:t>
            </a:fld>
            <a:endParaRPr kumimoji="1" lang="zh-CN" altLang="en-US"/>
          </a:p>
        </p:txBody>
      </p:sp>
    </p:spTree>
    <p:extLst>
      <p:ext uri="{BB962C8B-B14F-4D97-AF65-F5344CB8AC3E}">
        <p14:creationId xmlns:p14="http://schemas.microsoft.com/office/powerpoint/2010/main" val="1303004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ct val="150000"/>
              </a:lnSpc>
              <a:spcBef>
                <a:spcPts val="600"/>
              </a:spcBef>
            </a:pP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Hello everyone! I’m Jiao</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Zhang</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from Tsinghua University. In this Case</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study</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section, we are going to review</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several</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practical</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applications</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of</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MBR</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technology, which could help you better</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understand</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its</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usage</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and</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effect</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in</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the</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whole</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treatment</a:t>
            </a:r>
            <a:r>
              <a:rPr lang="zh-CN" altLang="en-US"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 </a:t>
            </a:r>
            <a:r>
              <a:rPr lang="en-US" altLang="zh-CN" sz="1200" kern="100" dirty="0">
                <a:solidFill>
                  <a:srgbClr val="000000"/>
                </a:solidFill>
                <a:effectLst/>
                <a:latin typeface="Times New Roman" panose="02020603050405020304" pitchFamily="18" charset="0"/>
                <a:ea typeface="DengXian" panose="02010600030101010101" pitchFamily="2" charset="-122"/>
                <a:cs typeface="Times New Roman" panose="02020603050405020304" pitchFamily="18" charset="0"/>
              </a:rPr>
              <a:t>process.</a:t>
            </a:r>
            <a:endParaRPr lang="zh-CN" altLang="zh-CN" sz="1200" kern="100" dirty="0">
              <a:effectLst/>
              <a:latin typeface="DengXian" panose="02010600030101010101" pitchFamily="2" charset="-122"/>
              <a:ea typeface="DengXian"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7ED0EF-A9F2-4B45-A06F-1BF405E4DA6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19313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8B66B4-3D0F-DED5-E46F-886B73FCD562}"/>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C3CE34-3CDC-CFCD-69F9-6ECE981404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7E3B0590-9D3C-1233-DDE8-638AE457197C}"/>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DC584D2E-EAC1-2203-AD0B-D99462E88A23}"/>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7A2D3C2-76FA-8BDD-8CF1-4F46DE6266A0}"/>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04171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C80EA-2E7A-EFB3-E128-74818864FA60}"/>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2D25CB76-8F8C-369C-0B22-06D9F6EF597B}"/>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911B446-1B4C-DA81-3E15-2C8DBBC9A20D}"/>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63FDF8DC-5E03-531B-D089-5835BA187D10}"/>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F9944709-4AF1-59EF-B31D-F66E10E51DA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4041036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977CCDA-D956-7BFF-E61B-C7554F07D98C}"/>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BC0FC2F3-9ADB-6D3E-F3E9-ABD4AF157F17}"/>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E0BA9DBC-0D84-9EF8-0BAD-767A07ACB8D2}"/>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96607B6C-DEB8-F3D1-FDDE-28A6B17E35F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00E750A0-4CCF-8C9F-05A6-FE9CB2B6659D}"/>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262278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 Line Title, Subtitle &amp; Content - Flowers">
    <p:spTree>
      <p:nvGrpSpPr>
        <p:cNvPr id="1" name=""/>
        <p:cNvGrpSpPr/>
        <p:nvPr/>
      </p:nvGrpSpPr>
      <p:grpSpPr>
        <a:xfrm>
          <a:off x="0" y="0"/>
          <a:ext cx="0" cy="0"/>
          <a:chOff x="0" y="0"/>
          <a:chExt cx="0" cy="0"/>
        </a:xfrm>
      </p:grpSpPr>
      <p:sp>
        <p:nvSpPr>
          <p:cNvPr id="12" name="White overlay"/>
          <p:cNvSpPr/>
          <p:nvPr userDrawn="1"/>
        </p:nvSpPr>
        <p:spPr>
          <a:xfrm>
            <a:off x="0" y="2996952"/>
            <a:ext cx="12192000" cy="386104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ttributions"/>
          <p:cNvSpPr>
            <a:spLocks noGrp="1"/>
          </p:cNvSpPr>
          <p:nvPr>
            <p:ph type="body" sz="quarter" idx="16" hasCustomPrompt="1"/>
          </p:nvPr>
        </p:nvSpPr>
        <p:spPr>
          <a:xfrm>
            <a:off x="695327" y="6487200"/>
            <a:ext cx="10801274" cy="271185"/>
          </a:xfrm>
        </p:spPr>
        <p:txBody>
          <a:bodyPr anchor="ctr">
            <a:noAutofit/>
          </a:bodyPr>
          <a:lstStyle>
            <a:lvl1pPr algn="r">
              <a:defRPr sz="800"/>
            </a:lvl1pPr>
          </a:lstStyle>
          <a:p>
            <a:pPr lvl="0"/>
            <a:r>
              <a:rPr lang="en-US" dirty="0"/>
              <a:t>Attribution #, Reference #</a:t>
            </a:r>
          </a:p>
        </p:txBody>
      </p:sp>
      <p:sp>
        <p:nvSpPr>
          <p:cNvPr id="8" name="Content"/>
          <p:cNvSpPr>
            <a:spLocks noGrp="1"/>
          </p:cNvSpPr>
          <p:nvPr>
            <p:ph sz="quarter" idx="10"/>
          </p:nvPr>
        </p:nvSpPr>
        <p:spPr>
          <a:xfrm>
            <a:off x="695326" y="2470052"/>
            <a:ext cx="10801350" cy="3834456"/>
          </a:xfrm>
          <a:prstGeom prst="rect">
            <a:avLst/>
          </a:prstGeom>
        </p:spPr>
        <p:txBody>
          <a:bodyPr/>
          <a:lstStyle>
            <a:lvl1pP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spcBef>
                <a:spcPts val="1200"/>
              </a:spcBef>
              <a:defRPr lang="en-AU" dirty="0">
                <a:solidFill>
                  <a:schemeClr val="tx1"/>
                </a:solidFill>
              </a:defRPr>
            </a:lvl5pPr>
            <a:lvl6pPr>
              <a:defRPr/>
            </a:lvl6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Subtitle"/>
          <p:cNvSpPr>
            <a:spLocks noGrp="1"/>
          </p:cNvSpPr>
          <p:nvPr>
            <p:ph type="body" sz="quarter" idx="14" hasCustomPrompt="1"/>
          </p:nvPr>
        </p:nvSpPr>
        <p:spPr>
          <a:xfrm>
            <a:off x="695324" y="1896223"/>
            <a:ext cx="10801350" cy="504825"/>
          </a:xfrm>
        </p:spPr>
        <p:txBody>
          <a:bodyPr>
            <a:noAutofit/>
          </a:bodyPr>
          <a:lstStyle>
            <a:lvl1pPr>
              <a:defRPr sz="2400" b="1">
                <a:solidFill>
                  <a:schemeClr val="tx1"/>
                </a:solidFill>
              </a:defRPr>
            </a:lvl1pPr>
            <a:lvl2pPr marL="635" indent="0">
              <a:buNone/>
              <a:defRPr/>
            </a:lvl2pPr>
          </a:lstStyle>
          <a:p>
            <a:pPr lvl="0"/>
            <a:r>
              <a:rPr lang="en-US" dirty="0"/>
              <a:t>[Subtitle]</a:t>
            </a:r>
          </a:p>
        </p:txBody>
      </p:sp>
      <p:sp>
        <p:nvSpPr>
          <p:cNvPr id="16" name="Title"/>
          <p:cNvSpPr>
            <a:spLocks noGrp="1"/>
          </p:cNvSpPr>
          <p:nvPr>
            <p:ph type="title" hasCustomPrompt="1"/>
          </p:nvPr>
        </p:nvSpPr>
        <p:spPr>
          <a:xfrm>
            <a:off x="694800" y="766800"/>
            <a:ext cx="10801350" cy="469056"/>
          </a:xfrm>
        </p:spPr>
        <p:txBody>
          <a:bodyPr/>
          <a:lstStyle>
            <a:lvl1pPr>
              <a:defRPr/>
            </a:lvl1pPr>
          </a:lstStyle>
          <a:p>
            <a:r>
              <a:rPr lang="en-AU" dirty="0"/>
              <a:t>Click to add title</a:t>
            </a:r>
            <a:br>
              <a:rPr lang="en-AU" dirty="0"/>
            </a:br>
            <a:r>
              <a:rPr lang="en-AU" dirty="0"/>
              <a:t>Line 2</a:t>
            </a:r>
          </a:p>
        </p:txBody>
      </p:sp>
    </p:spTree>
    <p:extLst>
      <p:ext uri="{BB962C8B-B14F-4D97-AF65-F5344CB8AC3E}">
        <p14:creationId xmlns:p14="http://schemas.microsoft.com/office/powerpoint/2010/main" val="7559402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76662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396164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520717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0708487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671435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004529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144733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A99126-1C7A-EF39-D6B3-3FA68F200D9E}"/>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5BD744F0-8975-8ACF-B128-47D318D5E7E7}"/>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9C36AF2-26DB-9012-E072-BE71C95252EC}"/>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B47EEE7F-CAA7-23C0-DC9F-8860F89D2EED}"/>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2DBF0711-9257-952C-2B76-54B49F11E6BB}"/>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8412194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6879366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687022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1292407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42686528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 Line Title, Subtitle &amp; Content - Flowers">
    <p:spTree>
      <p:nvGrpSpPr>
        <p:cNvPr id="1" name=""/>
        <p:cNvGrpSpPr/>
        <p:nvPr/>
      </p:nvGrpSpPr>
      <p:grpSpPr>
        <a:xfrm>
          <a:off x="0" y="0"/>
          <a:ext cx="0" cy="0"/>
          <a:chOff x="0" y="0"/>
          <a:chExt cx="0" cy="0"/>
        </a:xfrm>
      </p:grpSpPr>
      <p:sp>
        <p:nvSpPr>
          <p:cNvPr id="12" name="White overlay"/>
          <p:cNvSpPr/>
          <p:nvPr userDrawn="1"/>
        </p:nvSpPr>
        <p:spPr>
          <a:xfrm>
            <a:off x="0" y="2996952"/>
            <a:ext cx="12192000" cy="386104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ttributions"/>
          <p:cNvSpPr>
            <a:spLocks noGrp="1"/>
          </p:cNvSpPr>
          <p:nvPr>
            <p:ph type="body" sz="quarter" idx="16" hasCustomPrompt="1"/>
          </p:nvPr>
        </p:nvSpPr>
        <p:spPr>
          <a:xfrm>
            <a:off x="695327" y="6487200"/>
            <a:ext cx="10801274" cy="271185"/>
          </a:xfrm>
        </p:spPr>
        <p:txBody>
          <a:bodyPr anchor="ctr">
            <a:noAutofit/>
          </a:bodyPr>
          <a:lstStyle>
            <a:lvl1pPr algn="r">
              <a:defRPr sz="800"/>
            </a:lvl1pPr>
          </a:lstStyle>
          <a:p>
            <a:pPr lvl="0"/>
            <a:r>
              <a:rPr lang="en-US" dirty="0"/>
              <a:t>Attribution #, Reference #</a:t>
            </a:r>
          </a:p>
        </p:txBody>
      </p:sp>
      <p:sp>
        <p:nvSpPr>
          <p:cNvPr id="8" name="Content"/>
          <p:cNvSpPr>
            <a:spLocks noGrp="1"/>
          </p:cNvSpPr>
          <p:nvPr>
            <p:ph sz="quarter" idx="10"/>
          </p:nvPr>
        </p:nvSpPr>
        <p:spPr>
          <a:xfrm>
            <a:off x="695326" y="2470052"/>
            <a:ext cx="10801350" cy="3834456"/>
          </a:xfrm>
          <a:prstGeom prst="rect">
            <a:avLst/>
          </a:prstGeom>
        </p:spPr>
        <p:txBody>
          <a:bodyPr/>
          <a:lstStyle>
            <a:lvl1pP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spcBef>
                <a:spcPts val="1200"/>
              </a:spcBef>
              <a:defRPr lang="en-AU" dirty="0">
                <a:solidFill>
                  <a:schemeClr val="tx1"/>
                </a:solidFill>
              </a:defRPr>
            </a:lvl5pPr>
            <a:lvl6pPr>
              <a:defRPr/>
            </a:lvl6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Subtitle"/>
          <p:cNvSpPr>
            <a:spLocks noGrp="1"/>
          </p:cNvSpPr>
          <p:nvPr>
            <p:ph type="body" sz="quarter" idx="14" hasCustomPrompt="1"/>
          </p:nvPr>
        </p:nvSpPr>
        <p:spPr>
          <a:xfrm>
            <a:off x="695324" y="1896223"/>
            <a:ext cx="10801350" cy="504825"/>
          </a:xfrm>
        </p:spPr>
        <p:txBody>
          <a:bodyPr>
            <a:noAutofit/>
          </a:bodyPr>
          <a:lstStyle>
            <a:lvl1pPr>
              <a:defRPr sz="2400" b="1">
                <a:solidFill>
                  <a:schemeClr val="tx1"/>
                </a:solidFill>
              </a:defRPr>
            </a:lvl1pPr>
            <a:lvl2pPr marL="635" indent="0">
              <a:buNone/>
              <a:defRPr/>
            </a:lvl2pPr>
          </a:lstStyle>
          <a:p>
            <a:pPr lvl="0"/>
            <a:r>
              <a:rPr lang="en-US" dirty="0"/>
              <a:t>[Subtitle]</a:t>
            </a:r>
          </a:p>
        </p:txBody>
      </p:sp>
      <p:sp>
        <p:nvSpPr>
          <p:cNvPr id="16" name="Title"/>
          <p:cNvSpPr>
            <a:spLocks noGrp="1"/>
          </p:cNvSpPr>
          <p:nvPr>
            <p:ph type="title" hasCustomPrompt="1"/>
          </p:nvPr>
        </p:nvSpPr>
        <p:spPr>
          <a:xfrm>
            <a:off x="694800" y="766800"/>
            <a:ext cx="10801350" cy="469056"/>
          </a:xfrm>
        </p:spPr>
        <p:txBody>
          <a:bodyPr/>
          <a:lstStyle>
            <a:lvl1pPr>
              <a:defRPr/>
            </a:lvl1pPr>
          </a:lstStyle>
          <a:p>
            <a:r>
              <a:rPr lang="en-AU" dirty="0"/>
              <a:t>Click to add title</a:t>
            </a:r>
            <a:br>
              <a:rPr lang="en-AU" dirty="0"/>
            </a:br>
            <a:r>
              <a:rPr lang="en-AU" dirty="0"/>
              <a:t>Line 2</a:t>
            </a:r>
          </a:p>
        </p:txBody>
      </p:sp>
    </p:spTree>
    <p:extLst>
      <p:ext uri="{BB962C8B-B14F-4D97-AF65-F5344CB8AC3E}">
        <p14:creationId xmlns:p14="http://schemas.microsoft.com/office/powerpoint/2010/main" val="20340871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EE1C3-4D92-460D-A04B-E4DA6E65BD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FE2F84F-08CD-4FE2-9169-0E0C27B530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8DAA2B-5B00-459D-BC3C-C8D9487C9ADD}"/>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7B97C6E-4340-4E9F-B3F5-DA1BB2E19F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1E6BF8-9B8C-402A-9DD3-004317B8CA8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294846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95405-3CC4-42D1-9070-AC1E55FEDB2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5F7BAB3-7D4A-46B4-AE8A-F187351AD9E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2CDCD-9622-4D34-A639-14E0E988FE3E}"/>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61013A46-79B9-422E-940C-BF1C497B52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9250E6-F645-4732-B61A-868AF7F9989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9032473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875DB-AA62-4A76-9758-087C92BA90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D5BE83A-995E-4D9C-B091-58F51ACA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5396D53-9A72-4444-AC64-DD87A05761AD}"/>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2245E3BF-1F7C-4829-955E-493EA3EC9DA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1580A2-EF67-4CFF-AA88-C9E94207A33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2446939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DECC4-86B7-486E-9B31-9E89AE7A917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7F64F64-38A8-47F4-95D6-007A8E59B5C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7D9682-F19F-4904-9E57-E47EC7B5CEA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91BBCC8-906B-44DC-AE4A-DDE17F6410A4}"/>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69D2FFAD-68EB-43C5-A6F3-7F600D25935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1349E3D-8B37-420D-83E6-5789D6403160}"/>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7410613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DF2AA-6CBE-4223-AABB-35EF8C4E985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624F28-8F13-4CF5-BF81-8BA57A76A4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F27BAD-C186-4833-B786-D22FF293DFE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67E4BBF-84A7-451D-AE9F-EF9C9765E6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3C52D30-B1C0-4C67-97AD-7A0CBF1F974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2E58205-4C72-4ECE-9E2E-6F80BE49481D}"/>
              </a:ext>
            </a:extLst>
          </p:cNvPr>
          <p:cNvSpPr>
            <a:spLocks noGrp="1"/>
          </p:cNvSpPr>
          <p:nvPr>
            <p:ph type="dt" sz="half" idx="10"/>
          </p:nvPr>
        </p:nvSpPr>
        <p:spPr/>
        <p:txBody>
          <a:bodyPr/>
          <a:lstStyle/>
          <a:p>
            <a:endParaRPr lang="en-GB"/>
          </a:p>
        </p:txBody>
      </p:sp>
      <p:sp>
        <p:nvSpPr>
          <p:cNvPr id="8" name="Footer Placeholder 7">
            <a:extLst>
              <a:ext uri="{FF2B5EF4-FFF2-40B4-BE49-F238E27FC236}">
                <a16:creationId xmlns:a16="http://schemas.microsoft.com/office/drawing/2014/main" id="{AC00DFD0-7D9E-4F40-968F-98ED681438D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5EE6A27-4373-47DC-9FA2-8829548797DD}"/>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1960845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E00D50-4371-7C31-5D4C-971F0A9E8BF6}"/>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5F008116-3A39-8B1A-48CF-A296050FF1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1F6AA98A-2C5A-B660-7804-C9FA2774820A}"/>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22FB00D7-C6D2-075A-956A-A87C0F31E1EF}"/>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A8D9664-5EAD-77CC-8EBA-69D95A3D5E04}"/>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9807427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6F3B6-2E0A-4934-9E5C-D8CD30C29D0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E14741D-9811-4271-8CE3-3A82A934E472}"/>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A8DFB011-3DF2-43DF-80F0-51F36936E26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471F5DE-5A96-4A27-B4A8-7DB46F70C5E5}"/>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7588965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D42D4E-EC37-4BB5-8B2E-9628FB31C06B}"/>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8BE90598-27B1-458A-A1D5-1404F7C882C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B0D081-2A8E-4B96-B282-C07AA284FDD6}"/>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3712284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2793-FF0B-4C3B-B78D-E41226C6B6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DF3BA8C-C620-4295-88B6-670691CA87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1D2AB8-94B8-4680-B0CB-3062BC4582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896C0BB-F812-42E4-B1CE-25BA162A2617}"/>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E8ABC48D-69A3-4980-9003-272D11334A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3A91EA1-779A-4E46-9552-242093703E4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9212100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0ADAA-3E84-4AF2-9C24-1A63C357BE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607CED-F060-4356-A00D-1569C44304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FCFB9B-AC40-488B-87E9-620C063C35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8DDF08B-9915-4442-9497-D8EB631A6372}"/>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69EFA330-277B-4AB7-8047-1D9307E430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6B1864-0EC9-4400-87CA-3471C50C7DC9}"/>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6423668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73F8F-65F8-4D04-9CEE-CAFBC6C0028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F4B226C-F710-431C-B48C-CAC2D41E10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3AEAA7-D40A-47EF-99EE-B39D6053EE51}"/>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6B109A3-3AED-4F60-97C4-531823FF87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025569-2A0F-4148-9C1D-495298A1218E}"/>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241403475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DD4939-3063-454D-97C7-99A4A66EAB9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2DCD71-DFCE-4E88-9A32-6D1A91A4B2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4D5C62-12EC-4611-BB85-909ACE953188}"/>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D0BD584-5E3C-4596-B076-35D17D5133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842F0-70DC-44EE-A2AE-55477D2D1C87}"/>
              </a:ext>
            </a:extLst>
          </p:cNvPr>
          <p:cNvSpPr>
            <a:spLocks noGrp="1"/>
          </p:cNvSpPr>
          <p:nvPr>
            <p:ph type="sldNum" sz="quarter" idx="12"/>
          </p:nvPr>
        </p:nvSpPr>
        <p:spPr/>
        <p:txBody>
          <a:bodyPr/>
          <a:lstStyle/>
          <a:p>
            <a:fld id="{D85F53FA-F3BD-439A-9C7D-11AF7DE498E3}" type="slidenum">
              <a:rPr lang="en-GB" smtClean="0"/>
              <a:t>‹#›</a:t>
            </a:fld>
            <a:endParaRPr lang="en-GB"/>
          </a:p>
        </p:txBody>
      </p:sp>
    </p:spTree>
    <p:extLst>
      <p:ext uri="{BB962C8B-B14F-4D97-AF65-F5344CB8AC3E}">
        <p14:creationId xmlns:p14="http://schemas.microsoft.com/office/powerpoint/2010/main" val="3313778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90EB53-B3B3-A798-5E7C-3A899C001918}"/>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07D32FE8-7C23-C80B-5EFB-55D7640C9098}"/>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1DB65846-7E50-5CBE-2F56-91E24A46E5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CDE631FC-3220-B244-C537-E39F4E2C438D}"/>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6" name="页脚占位符 5">
            <a:extLst>
              <a:ext uri="{FF2B5EF4-FFF2-40B4-BE49-F238E27FC236}">
                <a16:creationId xmlns:a16="http://schemas.microsoft.com/office/drawing/2014/main" id="{32D24872-2EB3-E66F-6A5B-84FD6BA74D4D}"/>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245BD5FA-382D-4655-8EF1-7188A2335EBC}"/>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418927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D24AA6-B2DC-C6ED-EAE7-B72E8BF99A35}"/>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19B8C62-DE43-17CE-4DF8-9F45671DBD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91F36C39-AA97-22AA-997F-74D218E0AB7F}"/>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C0B3A252-C2E5-0113-3F80-1F9E3E6547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2A1BCA82-C517-D6D0-E010-438081899F8E}"/>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93EBD62C-F8C2-0582-82B8-3E23463B4F8D}"/>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8" name="页脚占位符 7">
            <a:extLst>
              <a:ext uri="{FF2B5EF4-FFF2-40B4-BE49-F238E27FC236}">
                <a16:creationId xmlns:a16="http://schemas.microsoft.com/office/drawing/2014/main" id="{3EDB8A80-2ABE-70B2-28B5-E47EE5D60078}"/>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54EBD4F9-FD2B-214A-38E7-C63DCA21F185}"/>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192824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3D13A9-CEB3-7BC8-1E55-BFA321404457}"/>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B40F5CE9-096E-2100-E8ED-7AC88F045B0B}"/>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4" name="页脚占位符 3">
            <a:extLst>
              <a:ext uri="{FF2B5EF4-FFF2-40B4-BE49-F238E27FC236}">
                <a16:creationId xmlns:a16="http://schemas.microsoft.com/office/drawing/2014/main" id="{F0669E3B-B4C9-4932-E909-588192369B77}"/>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2F56F38-EF4B-BB73-DEA6-848081272CDC}"/>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653060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42DB8B3-A528-2CD5-8B33-962320978965}"/>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3" name="页脚占位符 2">
            <a:extLst>
              <a:ext uri="{FF2B5EF4-FFF2-40B4-BE49-F238E27FC236}">
                <a16:creationId xmlns:a16="http://schemas.microsoft.com/office/drawing/2014/main" id="{28D69A14-2BEA-7728-F093-D53330B6F294}"/>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50A902E3-6C9F-CE07-60DC-073B5C4237A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459351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79BBA7-A155-E4CA-7503-E40CB3EE585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38052523-08FC-4925-F564-F0867C3AB2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7C309E82-4254-CE7D-252F-EE30724481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BB12DEA1-DDF4-DBF5-59E7-82A5C61BB325}"/>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6" name="页脚占位符 5">
            <a:extLst>
              <a:ext uri="{FF2B5EF4-FFF2-40B4-BE49-F238E27FC236}">
                <a16:creationId xmlns:a16="http://schemas.microsoft.com/office/drawing/2014/main" id="{D8DFA301-68CC-F6A9-C986-D2DE8F97E88E}"/>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D73B7C16-1D7E-E76D-7E87-D1679C3D1EC2}"/>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2332030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BB33E4-3CCF-0434-C048-0785EB1A0EC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8FFA61AD-1C97-C30C-A3EF-0596AC4BDD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56966C25-D5C4-1363-6676-D3C7392E41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E459B934-0F70-AE31-65AC-702FA0DF449A}"/>
              </a:ext>
            </a:extLst>
          </p:cNvPr>
          <p:cNvSpPr>
            <a:spLocks noGrp="1"/>
          </p:cNvSpPr>
          <p:nvPr>
            <p:ph type="dt" sz="half" idx="10"/>
          </p:nvPr>
        </p:nvSpPr>
        <p:spPr/>
        <p:txBody>
          <a:bodyPr/>
          <a:lstStyle/>
          <a:p>
            <a:fld id="{19769E74-14E2-A14E-9811-9634AF5B1F3E}" type="datetimeFigureOut">
              <a:rPr kumimoji="1" lang="zh-CN" altLang="en-US" smtClean="0"/>
              <a:t>2024/2/2</a:t>
            </a:fld>
            <a:endParaRPr kumimoji="1" lang="zh-CN" altLang="en-US"/>
          </a:p>
        </p:txBody>
      </p:sp>
      <p:sp>
        <p:nvSpPr>
          <p:cNvPr id="6" name="页脚占位符 5">
            <a:extLst>
              <a:ext uri="{FF2B5EF4-FFF2-40B4-BE49-F238E27FC236}">
                <a16:creationId xmlns:a16="http://schemas.microsoft.com/office/drawing/2014/main" id="{AFE8466F-F247-5080-FDAC-2D0C7558F40F}"/>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AD051D4-0F08-FE8D-0927-FFEECFC071CF}"/>
              </a:ext>
            </a:extLst>
          </p:cNvPr>
          <p:cNvSpPr>
            <a:spLocks noGrp="1"/>
          </p:cNvSpPr>
          <p:nvPr>
            <p:ph type="sldNum" sz="quarter" idx="12"/>
          </p:nvPr>
        </p:nvSpPr>
        <p:spPr/>
        <p:txBody>
          <a:body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807780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BE3671D-FF55-0F92-1A5C-EF88130B7B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6D3A64D-AE86-1459-3F3D-DA648993CA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21CEA944-DF44-F6A9-F7D7-03C44F5399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69E74-14E2-A14E-9811-9634AF5B1F3E}" type="datetimeFigureOut">
              <a:rPr kumimoji="1" lang="zh-CN" altLang="en-US" smtClean="0"/>
              <a:t>2024/2/2</a:t>
            </a:fld>
            <a:endParaRPr kumimoji="1" lang="zh-CN" altLang="en-US"/>
          </a:p>
        </p:txBody>
      </p:sp>
      <p:sp>
        <p:nvSpPr>
          <p:cNvPr id="5" name="页脚占位符 4">
            <a:extLst>
              <a:ext uri="{FF2B5EF4-FFF2-40B4-BE49-F238E27FC236}">
                <a16:creationId xmlns:a16="http://schemas.microsoft.com/office/drawing/2014/main" id="{9BDDAA5C-4E77-0110-B636-C12AB14CD0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01BEF2D0-39B6-4EC2-FA42-1D9A1B459F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910788-CC5D-E74F-911C-A9A1E27E042E}" type="slidenum">
              <a:rPr kumimoji="1" lang="zh-CN" altLang="en-US" smtClean="0"/>
              <a:t>‹#›</a:t>
            </a:fld>
            <a:endParaRPr kumimoji="1" lang="zh-CN" altLang="en-US"/>
          </a:p>
        </p:txBody>
      </p:sp>
    </p:spTree>
    <p:extLst>
      <p:ext uri="{BB962C8B-B14F-4D97-AF65-F5344CB8AC3E}">
        <p14:creationId xmlns:p14="http://schemas.microsoft.com/office/powerpoint/2010/main" val="34396618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D28B5D-3818-41C4-8DDF-CE07A0D667B7}" type="datetimeFigureOut">
              <a:rPr lang="en-GB" smtClean="0"/>
              <a:t>02/02/2024</a:t>
            </a:fld>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314145106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80FD12-FA8C-4380-89C3-2B80744139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0AC3CA6-9501-4132-97B1-2F1DF4C39A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5ED3E6-1EE3-4ACA-8D6A-1FA1D49C3E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a:extLst>
              <a:ext uri="{FF2B5EF4-FFF2-40B4-BE49-F238E27FC236}">
                <a16:creationId xmlns:a16="http://schemas.microsoft.com/office/drawing/2014/main" id="{F644F560-6EDF-4A80-BDD3-15D67C0553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39084A6-7522-4B60-8FA8-FA00A30B4B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F53FA-F3BD-439A-9C7D-11AF7DE498E3}" type="slidenum">
              <a:rPr lang="en-GB" smtClean="0"/>
              <a:t>‹#›</a:t>
            </a:fld>
            <a:endParaRPr lang="en-GB"/>
          </a:p>
        </p:txBody>
      </p:sp>
    </p:spTree>
    <p:extLst>
      <p:ext uri="{BB962C8B-B14F-4D97-AF65-F5344CB8AC3E}">
        <p14:creationId xmlns:p14="http://schemas.microsoft.com/office/powerpoint/2010/main" val="87580640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6.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emf"/><Relationship Id="rId7" Type="http://schemas.openxmlformats.org/officeDocument/2006/relationships/image" Target="../media/image12.emf"/><Relationship Id="rId2" Type="http://schemas.openxmlformats.org/officeDocument/2006/relationships/image" Target="../media/image7.emf"/><Relationship Id="rId1" Type="http://schemas.openxmlformats.org/officeDocument/2006/relationships/slideLayout" Target="../slideLayouts/slideLayout1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2.xml"/><Relationship Id="rId1" Type="http://schemas.openxmlformats.org/officeDocument/2006/relationships/tags" Target="../tags/tag13.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12.xml"/><Relationship Id="rId1" Type="http://schemas.openxmlformats.org/officeDocument/2006/relationships/tags" Target="../tags/tag14.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12.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6.emf"/><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6.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ACFF7CD-44A2-43D3-A1F5-5A2BFEAA7F46}"/>
              </a:ext>
            </a:extLst>
          </p:cNvPr>
          <p:cNvSpPr txBox="1"/>
          <p:nvPr/>
        </p:nvSpPr>
        <p:spPr>
          <a:xfrm>
            <a:off x="5659471" y="857250"/>
            <a:ext cx="6532529"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rPr>
              <a:t>Course on Membrane Bioreactors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dirty="0">
                <a:solidFill>
                  <a:prstClr val="black"/>
                </a:solidFill>
                <a:latin typeface="Roboto Slab" pitchFamily="2" charset="0"/>
                <a:ea typeface="Roboto Slab" pitchFamily="2" charset="0"/>
              </a:rPr>
              <a:t>MBR plant</a:t>
            </a:r>
            <a:r>
              <a:rPr lang="zh-CN" altLang="en-US" sz="3600" dirty="0">
                <a:solidFill>
                  <a:prstClr val="black"/>
                </a:solidFill>
                <a:latin typeface="Roboto Slab" pitchFamily="2" charset="0"/>
                <a:ea typeface="Roboto Slab" pitchFamily="2" charset="0"/>
              </a:rPr>
              <a:t> </a:t>
            </a:r>
            <a:r>
              <a:rPr lang="en-US" altLang="zh-CN" sz="3600" dirty="0">
                <a:solidFill>
                  <a:prstClr val="black"/>
                </a:solidFill>
                <a:latin typeface="Roboto Slab" pitchFamily="2" charset="0"/>
                <a:ea typeface="Roboto Slab" pitchFamily="2" charset="0"/>
              </a:rPr>
              <a:t>design,</a:t>
            </a:r>
            <a:r>
              <a:rPr lang="zh-CN" altLang="en-US" sz="3600" dirty="0">
                <a:solidFill>
                  <a:prstClr val="black"/>
                </a:solidFill>
                <a:latin typeface="Roboto Slab" pitchFamily="2" charset="0"/>
                <a:ea typeface="Roboto Slab" pitchFamily="2" charset="0"/>
              </a:rPr>
              <a:t> </a:t>
            </a:r>
            <a:r>
              <a:rPr lang="en-US" altLang="zh-CN" sz="3600" dirty="0">
                <a:solidFill>
                  <a:prstClr val="black"/>
                </a:solidFill>
                <a:latin typeface="Roboto Slab" pitchFamily="2" charset="0"/>
                <a:ea typeface="Roboto Slab" pitchFamily="2" charset="0"/>
              </a:rPr>
              <a:t>O&amp;M: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Process Composition and Pre-treatment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Kang</a:t>
            </a:r>
            <a:r>
              <a:rPr kumimoji="0" lang="zh-CN" altLang="en-US"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28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Xiao</a:t>
            </a:r>
          </a:p>
        </p:txBody>
      </p:sp>
      <p:grpSp>
        <p:nvGrpSpPr>
          <p:cNvPr id="3" name="组合 2">
            <a:extLst>
              <a:ext uri="{FF2B5EF4-FFF2-40B4-BE49-F238E27FC236}">
                <a16:creationId xmlns:a16="http://schemas.microsoft.com/office/drawing/2014/main" id="{187D8CAE-966C-807B-D129-0D6B9E68B838}"/>
              </a:ext>
            </a:extLst>
          </p:cNvPr>
          <p:cNvGrpSpPr/>
          <p:nvPr/>
        </p:nvGrpSpPr>
        <p:grpSpPr>
          <a:xfrm>
            <a:off x="5667373" y="5736921"/>
            <a:ext cx="3626939" cy="806022"/>
            <a:chOff x="2196544" y="1673554"/>
            <a:chExt cx="15729221" cy="3384157"/>
          </a:xfrm>
        </p:grpSpPr>
        <p:pic>
          <p:nvPicPr>
            <p:cNvPr id="4" name="Picture 6">
              <a:extLst>
                <a:ext uri="{FF2B5EF4-FFF2-40B4-BE49-F238E27FC236}">
                  <a16:creationId xmlns:a16="http://schemas.microsoft.com/office/drawing/2014/main" id="{37985136-D332-EC52-6155-377F6B15F20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6140" t="-474" r="38009" b="55459"/>
            <a:stretch/>
          </p:blipFill>
          <p:spPr bwMode="auto">
            <a:xfrm>
              <a:off x="2196544" y="1689116"/>
              <a:ext cx="3485588" cy="33685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a:extLst>
                <a:ext uri="{FF2B5EF4-FFF2-40B4-BE49-F238E27FC236}">
                  <a16:creationId xmlns:a16="http://schemas.microsoft.com/office/drawing/2014/main" id="{E9002B52-B376-A34D-6151-AF35AF7A878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8901"/>
            <a:stretch/>
          </p:blipFill>
          <p:spPr bwMode="auto">
            <a:xfrm>
              <a:off x="6047488" y="1673554"/>
              <a:ext cx="11878277" cy="336859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78759668"/>
      </p:ext>
    </p:extLst>
  </p:cSld>
  <p:clrMapOvr>
    <a:masterClrMapping/>
  </p:clrMapOvr>
  <mc:AlternateContent xmlns:mc="http://schemas.openxmlformats.org/markup-compatibility/2006" xmlns:p14="http://schemas.microsoft.com/office/powerpoint/2010/main">
    <mc:Choice Requires="p14">
      <p:transition spd="slow" p14:dur="2000" advTm="17767"/>
    </mc:Choice>
    <mc:Fallback xmlns="">
      <p:transition spd="slow" advTm="1776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 name="矩形 2">
            <a:extLst>
              <a:ext uri="{FF2B5EF4-FFF2-40B4-BE49-F238E27FC236}">
                <a16:creationId xmlns:a16="http://schemas.microsoft.com/office/drawing/2014/main" id="{578F1E96-DE83-A3F1-5D3C-E41F2C4C706C}"/>
              </a:ext>
            </a:extLst>
          </p:cNvPr>
          <p:cNvSpPr/>
          <p:nvPr/>
        </p:nvSpPr>
        <p:spPr>
          <a:xfrm>
            <a:off x="532261" y="1216406"/>
            <a:ext cx="11127479"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Several </a:t>
            </a:r>
            <a:r>
              <a:rPr kumimoji="0" lang="en-US" altLang="zh-CN" sz="24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customized variants of the AAO-MBR process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have been developed through modifying the spatial locations of the A/O tanks, the temporal alternation of the A/O tanks, the routes of raw wastewater, and the routes of mixed liquor recirculation.</a:t>
            </a:r>
          </a:p>
        </p:txBody>
      </p:sp>
      <p:sp>
        <p:nvSpPr>
          <p:cNvPr id="416" name="矩形 415">
            <a:extLst>
              <a:ext uri="{FF2B5EF4-FFF2-40B4-BE49-F238E27FC236}">
                <a16:creationId xmlns:a16="http://schemas.microsoft.com/office/drawing/2014/main" id="{E2B197ED-CC08-8DEF-FD80-6AAD3A53CC4E}"/>
              </a:ext>
            </a:extLst>
          </p:cNvPr>
          <p:cNvSpPr/>
          <p:nvPr/>
        </p:nvSpPr>
        <p:spPr>
          <a:xfrm>
            <a:off x="589121" y="5324546"/>
            <a:ext cx="7769067" cy="95866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Example: </a:t>
            </a:r>
            <a:r>
              <a:rPr kumimoji="0" lang="en-US" altLang="zh-CN" sz="2000" b="1" i="0" u="none" strike="noStrike" kern="1200" cap="none" spc="0" normalizeH="0" baseline="0" noProof="0" dirty="0">
                <a:ln>
                  <a:noFill/>
                </a:ln>
                <a:solidFill>
                  <a:srgbClr val="00B050"/>
                </a:solidFill>
                <a:effectLst/>
                <a:uLnTx/>
                <a:uFillTx/>
                <a:latin typeface="Arial" panose="020B0604020202020204" pitchFamily="34" charset="0"/>
                <a:ea typeface="等线" panose="02010600030101010101" pitchFamily="2" charset="-122"/>
                <a:cs typeface="Arial" panose="020B0604020202020204" pitchFamily="34" charset="0"/>
              </a:rPr>
              <a:t>side-stream of wastewater</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Scenario: </a:t>
            </a:r>
            <a:r>
              <a:rPr kumimoji="0" lang="en-US" altLang="zh-CN" sz="2000" b="0" i="0" u="none" strike="noStrike" kern="1200" cap="none" spc="0" normalizeH="0" baseline="0" noProof="0" dirty="0">
                <a:ln>
                  <a:noFill/>
                </a:ln>
                <a:solidFill>
                  <a:srgbClr val="00B050"/>
                </a:solidFill>
                <a:effectLst/>
                <a:uLnTx/>
                <a:uFillTx/>
                <a:latin typeface="Arial" panose="020B0604020202020204" pitchFamily="34" charset="0"/>
                <a:ea typeface="等线" panose="02010600030101010101" pitchFamily="2" charset="-122"/>
                <a:cs typeface="Arial" panose="020B0604020202020204" pitchFamily="34" charset="0"/>
              </a:rPr>
              <a:t>to save the carbon source for denitrification</a:t>
            </a:r>
          </a:p>
        </p:txBody>
      </p:sp>
      <p:cxnSp>
        <p:nvCxnSpPr>
          <p:cNvPr id="16" name="直接箭头连接符 15">
            <a:extLst>
              <a:ext uri="{FF2B5EF4-FFF2-40B4-BE49-F238E27FC236}">
                <a16:creationId xmlns:a16="http://schemas.microsoft.com/office/drawing/2014/main" id="{7616DF5E-F79A-C3B9-733F-89AA9BA4DBED}"/>
              </a:ext>
            </a:extLst>
          </p:cNvPr>
          <p:cNvCxnSpPr>
            <a:cxnSpLocks/>
          </p:cNvCxnSpPr>
          <p:nvPr/>
        </p:nvCxnSpPr>
        <p:spPr>
          <a:xfrm>
            <a:off x="5180157" y="2971682"/>
            <a:ext cx="0" cy="432420"/>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2F265C22-9C60-1EDD-273E-E8ED6B2F790B}"/>
              </a:ext>
            </a:extLst>
          </p:cNvPr>
          <p:cNvSpPr txBox="1"/>
          <p:nvPr/>
        </p:nvSpPr>
        <p:spPr>
          <a:xfrm>
            <a:off x="4267550" y="2660569"/>
            <a:ext cx="1810346" cy="265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Air demand G</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O1</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8" name="文本框 17">
            <a:extLst>
              <a:ext uri="{FF2B5EF4-FFF2-40B4-BE49-F238E27FC236}">
                <a16:creationId xmlns:a16="http://schemas.microsoft.com/office/drawing/2014/main" id="{95DD78B1-9353-5E64-B5FF-1CB74C0E0657}"/>
              </a:ext>
            </a:extLst>
          </p:cNvPr>
          <p:cNvSpPr txBox="1"/>
          <p:nvPr/>
        </p:nvSpPr>
        <p:spPr>
          <a:xfrm>
            <a:off x="9897954" y="2659612"/>
            <a:ext cx="1810346" cy="265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Air demand G</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19" name="直接箭头连接符 18">
            <a:extLst>
              <a:ext uri="{FF2B5EF4-FFF2-40B4-BE49-F238E27FC236}">
                <a16:creationId xmlns:a16="http://schemas.microsoft.com/office/drawing/2014/main" id="{3FB6C166-5071-DF36-C881-CE1503765B3E}"/>
              </a:ext>
            </a:extLst>
          </p:cNvPr>
          <p:cNvCxnSpPr>
            <a:cxnSpLocks/>
          </p:cNvCxnSpPr>
          <p:nvPr/>
        </p:nvCxnSpPr>
        <p:spPr>
          <a:xfrm>
            <a:off x="7062804" y="2971682"/>
            <a:ext cx="0" cy="441980"/>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3C86C5A4-B643-75F8-1E82-5F0DE120C438}"/>
              </a:ext>
            </a:extLst>
          </p:cNvPr>
          <p:cNvSpPr txBox="1"/>
          <p:nvPr/>
        </p:nvSpPr>
        <p:spPr>
          <a:xfrm>
            <a:off x="6152004" y="2660569"/>
            <a:ext cx="1810346" cy="265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External carbon</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21" name="直接箭头连接符 20">
            <a:extLst>
              <a:ext uri="{FF2B5EF4-FFF2-40B4-BE49-F238E27FC236}">
                <a16:creationId xmlns:a16="http://schemas.microsoft.com/office/drawing/2014/main" id="{FCC35BCD-DEB9-9E25-6B78-DD2563D94B19}"/>
              </a:ext>
            </a:extLst>
          </p:cNvPr>
          <p:cNvCxnSpPr>
            <a:cxnSpLocks/>
          </p:cNvCxnSpPr>
          <p:nvPr/>
        </p:nvCxnSpPr>
        <p:spPr>
          <a:xfrm>
            <a:off x="11243440" y="3773099"/>
            <a:ext cx="0" cy="1256258"/>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B1A305E0-6124-4300-5C4E-851DD231DF9E}"/>
              </a:ext>
            </a:extLst>
          </p:cNvPr>
          <p:cNvCxnSpPr>
            <a:cxnSpLocks/>
          </p:cNvCxnSpPr>
          <p:nvPr/>
        </p:nvCxnSpPr>
        <p:spPr>
          <a:xfrm flipH="1">
            <a:off x="523012" y="4337713"/>
            <a:ext cx="7095582" cy="0"/>
          </a:xfrm>
          <a:prstGeom prst="line">
            <a:avLst/>
          </a:prstGeom>
          <a:ln w="19050">
            <a:solidFill>
              <a:schemeClr val="accent5">
                <a:lumMod val="60000"/>
                <a:lumOff val="40000"/>
              </a:schemeClr>
            </a:solidFill>
            <a:tailEnd w="med" len="lg"/>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BDF3A1B2-7381-388F-4463-149BF22B5DDA}"/>
              </a:ext>
            </a:extLst>
          </p:cNvPr>
          <p:cNvCxnSpPr>
            <a:cxnSpLocks/>
          </p:cNvCxnSpPr>
          <p:nvPr/>
        </p:nvCxnSpPr>
        <p:spPr>
          <a:xfrm flipV="1">
            <a:off x="4211421" y="3652057"/>
            <a:ext cx="0" cy="1162457"/>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83F1E4F3-6CE8-43FB-D886-013A30793F39}"/>
              </a:ext>
            </a:extLst>
          </p:cNvPr>
          <p:cNvCxnSpPr>
            <a:cxnSpLocks/>
          </p:cNvCxnSpPr>
          <p:nvPr/>
        </p:nvCxnSpPr>
        <p:spPr>
          <a:xfrm flipH="1">
            <a:off x="4213548" y="4814515"/>
            <a:ext cx="7029892" cy="0"/>
          </a:xfrm>
          <a:prstGeom prst="line">
            <a:avLst/>
          </a:prstGeom>
          <a:ln w="19050">
            <a:solidFill>
              <a:schemeClr val="accent5">
                <a:lumMod val="60000"/>
                <a:lumOff val="40000"/>
              </a:schemeClr>
            </a:solidFill>
            <a:tailEnd w="med" len="lg"/>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CFCD15AE-6D54-4792-E9BB-CECE93774F43}"/>
              </a:ext>
            </a:extLst>
          </p:cNvPr>
          <p:cNvCxnSpPr>
            <a:cxnSpLocks/>
          </p:cNvCxnSpPr>
          <p:nvPr/>
        </p:nvCxnSpPr>
        <p:spPr>
          <a:xfrm flipV="1">
            <a:off x="9554335" y="3850506"/>
            <a:ext cx="0" cy="753481"/>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564C4C10-30E8-3FCB-E3D2-5EE005606F9D}"/>
              </a:ext>
            </a:extLst>
          </p:cNvPr>
          <p:cNvCxnSpPr>
            <a:cxnSpLocks/>
          </p:cNvCxnSpPr>
          <p:nvPr/>
        </p:nvCxnSpPr>
        <p:spPr>
          <a:xfrm flipV="1">
            <a:off x="7618594" y="3857599"/>
            <a:ext cx="0" cy="480114"/>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F33E8406-A331-9064-267A-1CD4A95A8C6F}"/>
              </a:ext>
            </a:extLst>
          </p:cNvPr>
          <p:cNvCxnSpPr>
            <a:cxnSpLocks/>
          </p:cNvCxnSpPr>
          <p:nvPr/>
        </p:nvCxnSpPr>
        <p:spPr>
          <a:xfrm flipV="1">
            <a:off x="2333358" y="3645553"/>
            <a:ext cx="0" cy="958434"/>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D8E8E1AD-7FAC-21FF-99E9-A102EE3C8989}"/>
              </a:ext>
            </a:extLst>
          </p:cNvPr>
          <p:cNvCxnSpPr>
            <a:cxnSpLocks/>
          </p:cNvCxnSpPr>
          <p:nvPr/>
        </p:nvCxnSpPr>
        <p:spPr>
          <a:xfrm flipV="1">
            <a:off x="523012" y="3654639"/>
            <a:ext cx="0" cy="683074"/>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6291BCB7-7B18-A363-5703-C6CBF966367A}"/>
              </a:ext>
            </a:extLst>
          </p:cNvPr>
          <p:cNvSpPr txBox="1"/>
          <p:nvPr/>
        </p:nvSpPr>
        <p:spPr>
          <a:xfrm>
            <a:off x="204350" y="4344605"/>
            <a:ext cx="2198852" cy="265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Recirculation R</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2" name="文本框 41">
            <a:extLst>
              <a:ext uri="{FF2B5EF4-FFF2-40B4-BE49-F238E27FC236}">
                <a16:creationId xmlns:a16="http://schemas.microsoft.com/office/drawing/2014/main" id="{1181A409-5ECB-5698-35E5-94B1D51D2761}"/>
              </a:ext>
            </a:extLst>
          </p:cNvPr>
          <p:cNvSpPr txBox="1"/>
          <p:nvPr/>
        </p:nvSpPr>
        <p:spPr>
          <a:xfrm>
            <a:off x="2167085" y="4614544"/>
            <a:ext cx="2198852" cy="265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Recirculation R</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3" name="文本框 42">
            <a:extLst>
              <a:ext uri="{FF2B5EF4-FFF2-40B4-BE49-F238E27FC236}">
                <a16:creationId xmlns:a16="http://schemas.microsoft.com/office/drawing/2014/main" id="{BFD59E3F-E29D-7485-F6DC-FC09987B4248}"/>
              </a:ext>
            </a:extLst>
          </p:cNvPr>
          <p:cNvSpPr txBox="1"/>
          <p:nvPr/>
        </p:nvSpPr>
        <p:spPr>
          <a:xfrm>
            <a:off x="11262499" y="4446492"/>
            <a:ext cx="974651" cy="45925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Excess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51" name="直接箭头连接符 50">
            <a:extLst>
              <a:ext uri="{FF2B5EF4-FFF2-40B4-BE49-F238E27FC236}">
                <a16:creationId xmlns:a16="http://schemas.microsoft.com/office/drawing/2014/main" id="{8C3B4954-E24D-0A99-F713-F5D51974DB25}"/>
              </a:ext>
            </a:extLst>
          </p:cNvPr>
          <p:cNvCxnSpPr>
            <a:cxnSpLocks/>
          </p:cNvCxnSpPr>
          <p:nvPr/>
        </p:nvCxnSpPr>
        <p:spPr>
          <a:xfrm>
            <a:off x="8926107" y="2998240"/>
            <a:ext cx="0" cy="409737"/>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grpSp>
        <p:nvGrpSpPr>
          <p:cNvPr id="52" name="组合 51">
            <a:extLst>
              <a:ext uri="{FF2B5EF4-FFF2-40B4-BE49-F238E27FC236}">
                <a16:creationId xmlns:a16="http://schemas.microsoft.com/office/drawing/2014/main" id="{DCE6145B-1120-BAED-AC6F-AFF04B126703}"/>
              </a:ext>
            </a:extLst>
          </p:cNvPr>
          <p:cNvGrpSpPr/>
          <p:nvPr/>
        </p:nvGrpSpPr>
        <p:grpSpPr>
          <a:xfrm>
            <a:off x="9887356" y="3426413"/>
            <a:ext cx="1810346" cy="424092"/>
            <a:chOff x="4787567" y="3050872"/>
            <a:chExt cx="1810346" cy="540000"/>
          </a:xfrm>
        </p:grpSpPr>
        <p:sp>
          <p:nvSpPr>
            <p:cNvPr id="361" name="矩形 360">
              <a:extLst>
                <a:ext uri="{FF2B5EF4-FFF2-40B4-BE49-F238E27FC236}">
                  <a16:creationId xmlns:a16="http://schemas.microsoft.com/office/drawing/2014/main" id="{B87DBBA8-28CF-F40B-D086-8027C57FB4D3}"/>
                </a:ext>
              </a:extLst>
            </p:cNvPr>
            <p:cNvSpPr/>
            <p:nvPr/>
          </p:nvSpPr>
          <p:spPr>
            <a:xfrm>
              <a:off x="4936740" y="3050872"/>
              <a:ext cx="1512000" cy="540000"/>
            </a:xfrm>
            <a:prstGeom prst="rect">
              <a:avLst/>
            </a:prstGeom>
            <a:solidFill>
              <a:srgbClr val="FFFF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5" name="文本框 364">
              <a:extLst>
                <a:ext uri="{FF2B5EF4-FFF2-40B4-BE49-F238E27FC236}">
                  <a16:creationId xmlns:a16="http://schemas.microsoft.com/office/drawing/2014/main" id="{9E50536E-A705-2839-29D1-0A8D8131B9CD}"/>
                </a:ext>
              </a:extLst>
            </p:cNvPr>
            <p:cNvSpPr txBox="1"/>
            <p:nvPr/>
          </p:nvSpPr>
          <p:spPr>
            <a:xfrm>
              <a:off x="4787567" y="3113608"/>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56" name="组合 55">
            <a:extLst>
              <a:ext uri="{FF2B5EF4-FFF2-40B4-BE49-F238E27FC236}">
                <a16:creationId xmlns:a16="http://schemas.microsoft.com/office/drawing/2014/main" id="{6EAAF376-2E00-A63B-FAD0-67EA374538A8}"/>
              </a:ext>
            </a:extLst>
          </p:cNvPr>
          <p:cNvGrpSpPr/>
          <p:nvPr/>
        </p:nvGrpSpPr>
        <p:grpSpPr>
          <a:xfrm>
            <a:off x="523012" y="3426900"/>
            <a:ext cx="1810346" cy="424092"/>
            <a:chOff x="749878" y="3056693"/>
            <a:chExt cx="1810346" cy="540000"/>
          </a:xfrm>
        </p:grpSpPr>
        <p:sp>
          <p:nvSpPr>
            <p:cNvPr id="356" name="矩形 355">
              <a:extLst>
                <a:ext uri="{FF2B5EF4-FFF2-40B4-BE49-F238E27FC236}">
                  <a16:creationId xmlns:a16="http://schemas.microsoft.com/office/drawing/2014/main" id="{C89FB466-AA6D-5563-2C64-9BF2F9F1082D}"/>
                </a:ext>
              </a:extLst>
            </p:cNvPr>
            <p:cNvSpPr/>
            <p:nvPr/>
          </p:nvSpPr>
          <p:spPr>
            <a:xfrm>
              <a:off x="899051" y="3056693"/>
              <a:ext cx="1512000" cy="540000"/>
            </a:xfrm>
            <a:prstGeom prst="rect">
              <a:avLst/>
            </a:prstGeom>
            <a:solidFill>
              <a:srgbClr val="0000FF"/>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7" name="文本框 356">
              <a:extLst>
                <a:ext uri="{FF2B5EF4-FFF2-40B4-BE49-F238E27FC236}">
                  <a16:creationId xmlns:a16="http://schemas.microsoft.com/office/drawing/2014/main" id="{FEEA7DC9-FEF8-D9F0-DC6C-F8F753680FB5}"/>
                </a:ext>
              </a:extLst>
            </p:cNvPr>
            <p:cNvSpPr txBox="1"/>
            <p:nvPr/>
          </p:nvSpPr>
          <p:spPr>
            <a:xfrm>
              <a:off x="749878" y="3119429"/>
              <a:ext cx="1810346" cy="43108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Anaerobic tank</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57" name="组合 56">
            <a:extLst>
              <a:ext uri="{FF2B5EF4-FFF2-40B4-BE49-F238E27FC236}">
                <a16:creationId xmlns:a16="http://schemas.microsoft.com/office/drawing/2014/main" id="{B5B90476-151F-AF91-BC70-C0AB1DEA9F1C}"/>
              </a:ext>
            </a:extLst>
          </p:cNvPr>
          <p:cNvGrpSpPr/>
          <p:nvPr/>
        </p:nvGrpSpPr>
        <p:grpSpPr>
          <a:xfrm>
            <a:off x="8037245" y="3433507"/>
            <a:ext cx="1810346" cy="424092"/>
            <a:chOff x="6802273" y="4531741"/>
            <a:chExt cx="1810346" cy="540000"/>
          </a:xfrm>
        </p:grpSpPr>
        <p:sp>
          <p:nvSpPr>
            <p:cNvPr id="354" name="矩形 353">
              <a:extLst>
                <a:ext uri="{FF2B5EF4-FFF2-40B4-BE49-F238E27FC236}">
                  <a16:creationId xmlns:a16="http://schemas.microsoft.com/office/drawing/2014/main" id="{CA975926-AEC4-EE0F-6BC8-66027ACDAA76}"/>
                </a:ext>
              </a:extLst>
            </p:cNvPr>
            <p:cNvSpPr/>
            <p:nvPr/>
          </p:nvSpPr>
          <p:spPr>
            <a:xfrm>
              <a:off x="6951446" y="4531741"/>
              <a:ext cx="1512000" cy="540000"/>
            </a:xfrm>
            <a:prstGeom prst="rect">
              <a:avLst/>
            </a:prstGeom>
            <a:solidFill>
              <a:schemeClr val="accent5">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5" name="文本框 354">
              <a:extLst>
                <a:ext uri="{FF2B5EF4-FFF2-40B4-BE49-F238E27FC236}">
                  <a16:creationId xmlns:a16="http://schemas.microsoft.com/office/drawing/2014/main" id="{DE6FB833-E525-662D-E303-B296BC7E602C}"/>
                </a:ext>
              </a:extLst>
            </p:cNvPr>
            <p:cNvSpPr txBox="1"/>
            <p:nvPr/>
          </p:nvSpPr>
          <p:spPr>
            <a:xfrm>
              <a:off x="6802273" y="4594477"/>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Aerobic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59" name="组合 58">
            <a:extLst>
              <a:ext uri="{FF2B5EF4-FFF2-40B4-BE49-F238E27FC236}">
                <a16:creationId xmlns:a16="http://schemas.microsoft.com/office/drawing/2014/main" id="{21361153-DA8A-DFB2-2910-BA3B4C089AF9}"/>
              </a:ext>
            </a:extLst>
          </p:cNvPr>
          <p:cNvGrpSpPr/>
          <p:nvPr/>
        </p:nvGrpSpPr>
        <p:grpSpPr>
          <a:xfrm>
            <a:off x="2403202" y="3426413"/>
            <a:ext cx="1810346" cy="424092"/>
            <a:chOff x="2768722" y="3056693"/>
            <a:chExt cx="1810346" cy="540000"/>
          </a:xfrm>
        </p:grpSpPr>
        <p:sp>
          <p:nvSpPr>
            <p:cNvPr id="352" name="矩形 351">
              <a:extLst>
                <a:ext uri="{FF2B5EF4-FFF2-40B4-BE49-F238E27FC236}">
                  <a16:creationId xmlns:a16="http://schemas.microsoft.com/office/drawing/2014/main" id="{D8D36A4F-95C6-3438-0FFA-ECB2FBC318C4}"/>
                </a:ext>
              </a:extLst>
            </p:cNvPr>
            <p:cNvSpPr/>
            <p:nvPr/>
          </p:nvSpPr>
          <p:spPr>
            <a:xfrm>
              <a:off x="2917895" y="3056693"/>
              <a:ext cx="1512000" cy="540000"/>
            </a:xfrm>
            <a:prstGeom prst="rect">
              <a:avLst/>
            </a:prstGeom>
            <a:solidFill>
              <a:srgbClr val="92D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3" name="文本框 352">
              <a:extLst>
                <a:ext uri="{FF2B5EF4-FFF2-40B4-BE49-F238E27FC236}">
                  <a16:creationId xmlns:a16="http://schemas.microsoft.com/office/drawing/2014/main" id="{DCC5E04B-A65E-C170-4B47-6CCB74429B4F}"/>
                </a:ext>
              </a:extLst>
            </p:cNvPr>
            <p:cNvSpPr txBox="1"/>
            <p:nvPr/>
          </p:nvSpPr>
          <p:spPr>
            <a:xfrm>
              <a:off x="2768722" y="3119429"/>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Anoxic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63" name="组合 62">
            <a:extLst>
              <a:ext uri="{FF2B5EF4-FFF2-40B4-BE49-F238E27FC236}">
                <a16:creationId xmlns:a16="http://schemas.microsoft.com/office/drawing/2014/main" id="{566ECEC5-56E9-B875-F7BF-9E60BE0B6AD1}"/>
              </a:ext>
            </a:extLst>
          </p:cNvPr>
          <p:cNvGrpSpPr/>
          <p:nvPr/>
        </p:nvGrpSpPr>
        <p:grpSpPr>
          <a:xfrm>
            <a:off x="6152004" y="3426413"/>
            <a:ext cx="1810346" cy="424092"/>
            <a:chOff x="9134162" y="4104061"/>
            <a:chExt cx="1810346" cy="540000"/>
          </a:xfrm>
        </p:grpSpPr>
        <p:sp>
          <p:nvSpPr>
            <p:cNvPr id="350" name="矩形 349">
              <a:extLst>
                <a:ext uri="{FF2B5EF4-FFF2-40B4-BE49-F238E27FC236}">
                  <a16:creationId xmlns:a16="http://schemas.microsoft.com/office/drawing/2014/main" id="{FC7078F9-DB3A-50B4-7B2B-5923D0B1AF52}"/>
                </a:ext>
              </a:extLst>
            </p:cNvPr>
            <p:cNvSpPr/>
            <p:nvPr/>
          </p:nvSpPr>
          <p:spPr>
            <a:xfrm>
              <a:off x="9283335" y="4104061"/>
              <a:ext cx="1512000" cy="540000"/>
            </a:xfrm>
            <a:prstGeom prst="rect">
              <a:avLst/>
            </a:prstGeom>
            <a:solidFill>
              <a:srgbClr val="92D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1" name="文本框 350">
              <a:extLst>
                <a:ext uri="{FF2B5EF4-FFF2-40B4-BE49-F238E27FC236}">
                  <a16:creationId xmlns:a16="http://schemas.microsoft.com/office/drawing/2014/main" id="{5D92D413-28F8-DC7B-D641-420419547EEA}"/>
                </a:ext>
              </a:extLst>
            </p:cNvPr>
            <p:cNvSpPr txBox="1"/>
            <p:nvPr/>
          </p:nvSpPr>
          <p:spPr>
            <a:xfrm>
              <a:off x="9134162" y="4166797"/>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Anoxic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320" name="组合 319">
            <a:extLst>
              <a:ext uri="{FF2B5EF4-FFF2-40B4-BE49-F238E27FC236}">
                <a16:creationId xmlns:a16="http://schemas.microsoft.com/office/drawing/2014/main" id="{611607DC-035A-3CD5-07FC-E5180219D790}"/>
              </a:ext>
            </a:extLst>
          </p:cNvPr>
          <p:cNvGrpSpPr/>
          <p:nvPr/>
        </p:nvGrpSpPr>
        <p:grpSpPr>
          <a:xfrm>
            <a:off x="4277603" y="3426413"/>
            <a:ext cx="1810346" cy="424092"/>
            <a:chOff x="749878" y="3056693"/>
            <a:chExt cx="1810346" cy="540000"/>
          </a:xfrm>
        </p:grpSpPr>
        <p:sp>
          <p:nvSpPr>
            <p:cNvPr id="348" name="矩形 347">
              <a:extLst>
                <a:ext uri="{FF2B5EF4-FFF2-40B4-BE49-F238E27FC236}">
                  <a16:creationId xmlns:a16="http://schemas.microsoft.com/office/drawing/2014/main" id="{A0A0201B-7719-497C-7774-688D05463A2B}"/>
                </a:ext>
              </a:extLst>
            </p:cNvPr>
            <p:cNvSpPr/>
            <p:nvPr/>
          </p:nvSpPr>
          <p:spPr>
            <a:xfrm>
              <a:off x="899051" y="3056693"/>
              <a:ext cx="1512000" cy="540000"/>
            </a:xfrm>
            <a:prstGeom prst="rect">
              <a:avLst/>
            </a:prstGeom>
            <a:solidFill>
              <a:schemeClr val="accent5">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9" name="文本框 348">
              <a:extLst>
                <a:ext uri="{FF2B5EF4-FFF2-40B4-BE49-F238E27FC236}">
                  <a16:creationId xmlns:a16="http://schemas.microsoft.com/office/drawing/2014/main" id="{21AF046A-B642-8C6C-3F45-253DBBBA124D}"/>
                </a:ext>
              </a:extLst>
            </p:cNvPr>
            <p:cNvSpPr txBox="1"/>
            <p:nvPr/>
          </p:nvSpPr>
          <p:spPr>
            <a:xfrm>
              <a:off x="749878" y="3119429"/>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Aerobic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cxnSp>
        <p:nvCxnSpPr>
          <p:cNvPr id="321" name="直接箭头连接符 320">
            <a:extLst>
              <a:ext uri="{FF2B5EF4-FFF2-40B4-BE49-F238E27FC236}">
                <a16:creationId xmlns:a16="http://schemas.microsoft.com/office/drawing/2014/main" id="{30DCAB94-A47F-37C9-576B-F5426089D850}"/>
              </a:ext>
            </a:extLst>
          </p:cNvPr>
          <p:cNvCxnSpPr>
            <a:cxnSpLocks/>
          </p:cNvCxnSpPr>
          <p:nvPr/>
        </p:nvCxnSpPr>
        <p:spPr>
          <a:xfrm>
            <a:off x="2184185" y="3652057"/>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2" name="直接箭头连接符 321">
            <a:extLst>
              <a:ext uri="{FF2B5EF4-FFF2-40B4-BE49-F238E27FC236}">
                <a16:creationId xmlns:a16="http://schemas.microsoft.com/office/drawing/2014/main" id="{C9AC8807-9B45-8D2D-ABE3-A9968235DFA4}"/>
              </a:ext>
            </a:extLst>
          </p:cNvPr>
          <p:cNvCxnSpPr>
            <a:cxnSpLocks/>
          </p:cNvCxnSpPr>
          <p:nvPr/>
        </p:nvCxnSpPr>
        <p:spPr>
          <a:xfrm>
            <a:off x="4064375" y="3638460"/>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8" name="直接箭头连接符 327">
            <a:extLst>
              <a:ext uri="{FF2B5EF4-FFF2-40B4-BE49-F238E27FC236}">
                <a16:creationId xmlns:a16="http://schemas.microsoft.com/office/drawing/2014/main" id="{E843532F-834A-966D-5CED-027C86E61609}"/>
              </a:ext>
            </a:extLst>
          </p:cNvPr>
          <p:cNvCxnSpPr>
            <a:cxnSpLocks/>
          </p:cNvCxnSpPr>
          <p:nvPr/>
        </p:nvCxnSpPr>
        <p:spPr>
          <a:xfrm>
            <a:off x="5938776" y="3652057"/>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9" name="直接箭头连接符 328">
            <a:extLst>
              <a:ext uri="{FF2B5EF4-FFF2-40B4-BE49-F238E27FC236}">
                <a16:creationId xmlns:a16="http://schemas.microsoft.com/office/drawing/2014/main" id="{D3A3E757-B6AA-F649-C898-46FA6A5FF070}"/>
              </a:ext>
            </a:extLst>
          </p:cNvPr>
          <p:cNvCxnSpPr>
            <a:cxnSpLocks/>
          </p:cNvCxnSpPr>
          <p:nvPr/>
        </p:nvCxnSpPr>
        <p:spPr>
          <a:xfrm>
            <a:off x="7809456" y="3645553"/>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1" name="直接箭头连接符 330">
            <a:extLst>
              <a:ext uri="{FF2B5EF4-FFF2-40B4-BE49-F238E27FC236}">
                <a16:creationId xmlns:a16="http://schemas.microsoft.com/office/drawing/2014/main" id="{45E29FA3-2BDA-4F86-5324-302556818278}"/>
              </a:ext>
            </a:extLst>
          </p:cNvPr>
          <p:cNvCxnSpPr>
            <a:cxnSpLocks/>
          </p:cNvCxnSpPr>
          <p:nvPr/>
        </p:nvCxnSpPr>
        <p:spPr>
          <a:xfrm>
            <a:off x="9698418" y="3652057"/>
            <a:ext cx="351637"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3" name="直接箭头连接符 332">
            <a:extLst>
              <a:ext uri="{FF2B5EF4-FFF2-40B4-BE49-F238E27FC236}">
                <a16:creationId xmlns:a16="http://schemas.microsoft.com/office/drawing/2014/main" id="{FC635A2B-C600-414A-34C1-3F8161CFFACD}"/>
              </a:ext>
            </a:extLst>
          </p:cNvPr>
          <p:cNvCxnSpPr>
            <a:cxnSpLocks/>
          </p:cNvCxnSpPr>
          <p:nvPr/>
        </p:nvCxnSpPr>
        <p:spPr>
          <a:xfrm>
            <a:off x="11548529" y="3652057"/>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4" name="直接箭头连接符 333">
            <a:extLst>
              <a:ext uri="{FF2B5EF4-FFF2-40B4-BE49-F238E27FC236}">
                <a16:creationId xmlns:a16="http://schemas.microsoft.com/office/drawing/2014/main" id="{EC4D82E8-2581-CF38-762A-ADAFA678917F}"/>
              </a:ext>
            </a:extLst>
          </p:cNvPr>
          <p:cNvCxnSpPr>
            <a:cxnSpLocks/>
          </p:cNvCxnSpPr>
          <p:nvPr/>
        </p:nvCxnSpPr>
        <p:spPr>
          <a:xfrm>
            <a:off x="269590" y="3632202"/>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5" name="文本框 334">
            <a:extLst>
              <a:ext uri="{FF2B5EF4-FFF2-40B4-BE49-F238E27FC236}">
                <a16:creationId xmlns:a16="http://schemas.microsoft.com/office/drawing/2014/main" id="{8D4EEF8B-8698-222C-0C2B-550F55B1D13C}"/>
              </a:ext>
            </a:extLst>
          </p:cNvPr>
          <p:cNvSpPr txBox="1"/>
          <p:nvPr/>
        </p:nvSpPr>
        <p:spPr>
          <a:xfrm>
            <a:off x="11199798" y="3155766"/>
            <a:ext cx="1100055" cy="265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Effluent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37" name="直接箭头连接符 336">
            <a:extLst>
              <a:ext uri="{FF2B5EF4-FFF2-40B4-BE49-F238E27FC236}">
                <a16:creationId xmlns:a16="http://schemas.microsoft.com/office/drawing/2014/main" id="{6830F6C3-C9E3-18AB-30AB-C1A0906E5D9C}"/>
              </a:ext>
            </a:extLst>
          </p:cNvPr>
          <p:cNvCxnSpPr>
            <a:cxnSpLocks/>
          </p:cNvCxnSpPr>
          <p:nvPr/>
        </p:nvCxnSpPr>
        <p:spPr>
          <a:xfrm>
            <a:off x="10852553" y="2988007"/>
            <a:ext cx="0" cy="398950"/>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338" name="文本框 337">
            <a:extLst>
              <a:ext uri="{FF2B5EF4-FFF2-40B4-BE49-F238E27FC236}">
                <a16:creationId xmlns:a16="http://schemas.microsoft.com/office/drawing/2014/main" id="{F4F88AE1-D0D1-DA92-C347-56070CBA528B}"/>
              </a:ext>
            </a:extLst>
          </p:cNvPr>
          <p:cNvSpPr txBox="1"/>
          <p:nvPr/>
        </p:nvSpPr>
        <p:spPr>
          <a:xfrm>
            <a:off x="8006184" y="2660569"/>
            <a:ext cx="1810346" cy="265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Air demand G</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O2</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45" name="直接连接符 344">
            <a:extLst>
              <a:ext uri="{FF2B5EF4-FFF2-40B4-BE49-F238E27FC236}">
                <a16:creationId xmlns:a16="http://schemas.microsoft.com/office/drawing/2014/main" id="{5797CE44-6EDE-AD9A-779A-72FCA341D0B8}"/>
              </a:ext>
            </a:extLst>
          </p:cNvPr>
          <p:cNvCxnSpPr>
            <a:cxnSpLocks/>
          </p:cNvCxnSpPr>
          <p:nvPr/>
        </p:nvCxnSpPr>
        <p:spPr>
          <a:xfrm flipH="1">
            <a:off x="2333358" y="4603987"/>
            <a:ext cx="7225624" cy="0"/>
          </a:xfrm>
          <a:prstGeom prst="line">
            <a:avLst/>
          </a:prstGeom>
          <a:ln w="19050">
            <a:solidFill>
              <a:schemeClr val="accent5">
                <a:lumMod val="60000"/>
                <a:lumOff val="40000"/>
              </a:schemeClr>
            </a:solidFill>
            <a:tailEnd w="med" len="lg"/>
          </a:ln>
        </p:spPr>
        <p:style>
          <a:lnRef idx="1">
            <a:schemeClr val="accent1"/>
          </a:lnRef>
          <a:fillRef idx="0">
            <a:schemeClr val="accent1"/>
          </a:fillRef>
          <a:effectRef idx="0">
            <a:schemeClr val="accent1"/>
          </a:effectRef>
          <a:fontRef idx="minor">
            <a:schemeClr val="tx1"/>
          </a:fontRef>
        </p:style>
      </p:cxnSp>
      <p:sp>
        <p:nvSpPr>
          <p:cNvPr id="346" name="文本框 345">
            <a:extLst>
              <a:ext uri="{FF2B5EF4-FFF2-40B4-BE49-F238E27FC236}">
                <a16:creationId xmlns:a16="http://schemas.microsoft.com/office/drawing/2014/main" id="{3A5EB623-8DCB-9157-0B46-6DC2F4F580F4}"/>
              </a:ext>
            </a:extLst>
          </p:cNvPr>
          <p:cNvSpPr txBox="1"/>
          <p:nvPr/>
        </p:nvSpPr>
        <p:spPr>
          <a:xfrm>
            <a:off x="-311677" y="2927700"/>
            <a:ext cx="1364577" cy="45925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Settled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sewage</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47" name="文本框 346">
            <a:extLst>
              <a:ext uri="{FF2B5EF4-FFF2-40B4-BE49-F238E27FC236}">
                <a16:creationId xmlns:a16="http://schemas.microsoft.com/office/drawing/2014/main" id="{F4CE67F2-2A3D-4634-A593-C0075168F4F5}"/>
              </a:ext>
            </a:extLst>
          </p:cNvPr>
          <p:cNvSpPr txBox="1"/>
          <p:nvPr/>
        </p:nvSpPr>
        <p:spPr>
          <a:xfrm>
            <a:off x="6050395" y="4825309"/>
            <a:ext cx="2198852" cy="265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Recirculation R</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9" name="组合 8">
            <a:extLst>
              <a:ext uri="{FF2B5EF4-FFF2-40B4-BE49-F238E27FC236}">
                <a16:creationId xmlns:a16="http://schemas.microsoft.com/office/drawing/2014/main" id="{6D3ED89F-CC49-A8D8-16A5-ECEAA2D0887F}"/>
              </a:ext>
            </a:extLst>
          </p:cNvPr>
          <p:cNvGrpSpPr/>
          <p:nvPr/>
        </p:nvGrpSpPr>
        <p:grpSpPr>
          <a:xfrm>
            <a:off x="381018" y="2500308"/>
            <a:ext cx="5770986" cy="1151749"/>
            <a:chOff x="381018" y="2500308"/>
            <a:chExt cx="5770986" cy="1151749"/>
          </a:xfrm>
        </p:grpSpPr>
        <p:cxnSp>
          <p:nvCxnSpPr>
            <p:cNvPr id="339" name="直接连接符 338">
              <a:extLst>
                <a:ext uri="{FF2B5EF4-FFF2-40B4-BE49-F238E27FC236}">
                  <a16:creationId xmlns:a16="http://schemas.microsoft.com/office/drawing/2014/main" id="{A59F62B2-97AE-B544-D860-A46779CAB9BE}"/>
                </a:ext>
              </a:extLst>
            </p:cNvPr>
            <p:cNvCxnSpPr>
              <a:cxnSpLocks/>
            </p:cNvCxnSpPr>
            <p:nvPr/>
          </p:nvCxnSpPr>
          <p:spPr>
            <a:xfrm flipV="1">
              <a:off x="386637" y="2500308"/>
              <a:ext cx="0" cy="113189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1" name="直接箭头连接符 340">
              <a:extLst>
                <a:ext uri="{FF2B5EF4-FFF2-40B4-BE49-F238E27FC236}">
                  <a16:creationId xmlns:a16="http://schemas.microsoft.com/office/drawing/2014/main" id="{D1099EFC-9B04-A535-6D9B-B3960909F5B6}"/>
                </a:ext>
              </a:extLst>
            </p:cNvPr>
            <p:cNvCxnSpPr>
              <a:cxnSpLocks/>
            </p:cNvCxnSpPr>
            <p:nvPr/>
          </p:nvCxnSpPr>
          <p:spPr>
            <a:xfrm>
              <a:off x="6152004" y="2523459"/>
              <a:ext cx="0" cy="1128598"/>
            </a:xfrm>
            <a:prstGeom prst="straightConnector1">
              <a:avLst/>
            </a:prstGeom>
            <a:ln w="28575">
              <a:solidFill>
                <a:srgbClr val="FF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D86162B3-79AF-E0AB-75B5-CB920F642301}"/>
                </a:ext>
              </a:extLst>
            </p:cNvPr>
            <p:cNvCxnSpPr>
              <a:cxnSpLocks/>
            </p:cNvCxnSpPr>
            <p:nvPr/>
          </p:nvCxnSpPr>
          <p:spPr>
            <a:xfrm flipH="1" flipV="1">
              <a:off x="381018" y="2506566"/>
              <a:ext cx="5770986" cy="16727"/>
            </a:xfrm>
            <a:prstGeom prst="line">
              <a:avLst/>
            </a:prstGeom>
            <a:ln w="28575">
              <a:solidFill>
                <a:srgbClr val="FF0000"/>
              </a:solidFill>
              <a:tailEnd w="med" len="lg"/>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18FE492A-8EBE-C05B-4DC7-D20C9D67A6C9}"/>
              </a:ext>
            </a:extLst>
          </p:cNvPr>
          <p:cNvGrpSpPr/>
          <p:nvPr/>
        </p:nvGrpSpPr>
        <p:grpSpPr>
          <a:xfrm>
            <a:off x="1990334" y="2212351"/>
            <a:ext cx="1810348" cy="458545"/>
            <a:chOff x="1990334" y="2212351"/>
            <a:chExt cx="1810348" cy="458545"/>
          </a:xfrm>
        </p:grpSpPr>
        <p:sp>
          <p:nvSpPr>
            <p:cNvPr id="343" name="文本框 342">
              <a:extLst>
                <a:ext uri="{FF2B5EF4-FFF2-40B4-BE49-F238E27FC236}">
                  <a16:creationId xmlns:a16="http://schemas.microsoft.com/office/drawing/2014/main" id="{F80DD33A-80C6-4869-9D85-E919E8B77F0B}"/>
                </a:ext>
              </a:extLst>
            </p:cNvPr>
            <p:cNvSpPr txBox="1"/>
            <p:nvPr/>
          </p:nvSpPr>
          <p:spPr>
            <a:xfrm>
              <a:off x="1990336" y="2212351"/>
              <a:ext cx="181034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Side-stream</a:t>
              </a:r>
              <a:endParaRPr kumimoji="0" lang="zh-CN" altLang="en-US" sz="1800" b="1" i="0" u="none" strike="noStrike" kern="1200" cap="none" spc="0" normalizeH="0" baseline="-2500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 name="矩形: 圆角 3">
              <a:extLst>
                <a:ext uri="{FF2B5EF4-FFF2-40B4-BE49-F238E27FC236}">
                  <a16:creationId xmlns:a16="http://schemas.microsoft.com/office/drawing/2014/main" id="{434416AA-EC85-3A9C-A176-3BB305D2D0C7}"/>
                </a:ext>
              </a:extLst>
            </p:cNvPr>
            <p:cNvSpPr/>
            <p:nvPr/>
          </p:nvSpPr>
          <p:spPr>
            <a:xfrm>
              <a:off x="1990334" y="2220281"/>
              <a:ext cx="1730327" cy="450615"/>
            </a:xfrm>
            <a:prstGeom prst="roundRect">
              <a:avLst>
                <a:gd name="adj" fmla="val 50000"/>
              </a:avLst>
            </a:prstGeom>
            <a:noFill/>
            <a:ln w="28575">
              <a:solidFill>
                <a:srgbClr val="FF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 name="文本框 4">
            <a:extLst>
              <a:ext uri="{FF2B5EF4-FFF2-40B4-BE49-F238E27FC236}">
                <a16:creationId xmlns:a16="http://schemas.microsoft.com/office/drawing/2014/main" id="{F247D9F8-4694-24EC-A6B4-FD0847C8EAAB}"/>
              </a:ext>
            </a:extLst>
          </p:cNvPr>
          <p:cNvSpPr txBox="1"/>
          <p:nvPr/>
        </p:nvSpPr>
        <p:spPr>
          <a:xfrm>
            <a:off x="1234151" y="3843412"/>
            <a:ext cx="46519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en-US" altLang="zh-CN"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 name="文本框 6">
            <a:extLst>
              <a:ext uri="{FF2B5EF4-FFF2-40B4-BE49-F238E27FC236}">
                <a16:creationId xmlns:a16="http://schemas.microsoft.com/office/drawing/2014/main" id="{3D3CA156-2E22-EED6-71FF-B8A7E1E62C9B}"/>
              </a:ext>
            </a:extLst>
          </p:cNvPr>
          <p:cNvSpPr txBox="1"/>
          <p:nvPr/>
        </p:nvSpPr>
        <p:spPr>
          <a:xfrm>
            <a:off x="3075079" y="3843412"/>
            <a:ext cx="46519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en-US" altLang="zh-CN"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id="{65B6C93A-40EA-EC75-619F-40133DBCBBBC}"/>
              </a:ext>
            </a:extLst>
          </p:cNvPr>
          <p:cNvSpPr txBox="1"/>
          <p:nvPr/>
        </p:nvSpPr>
        <p:spPr>
          <a:xfrm>
            <a:off x="4981004" y="3843412"/>
            <a:ext cx="38343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 name="文本框 10">
            <a:extLst>
              <a:ext uri="{FF2B5EF4-FFF2-40B4-BE49-F238E27FC236}">
                <a16:creationId xmlns:a16="http://schemas.microsoft.com/office/drawing/2014/main" id="{79411169-14FC-0544-C086-78A7EB15501A}"/>
              </a:ext>
            </a:extLst>
          </p:cNvPr>
          <p:cNvSpPr txBox="1"/>
          <p:nvPr/>
        </p:nvSpPr>
        <p:spPr>
          <a:xfrm>
            <a:off x="10656171" y="3843412"/>
            <a:ext cx="397866"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2" name="文本框 21">
            <a:extLst>
              <a:ext uri="{FF2B5EF4-FFF2-40B4-BE49-F238E27FC236}">
                <a16:creationId xmlns:a16="http://schemas.microsoft.com/office/drawing/2014/main" id="{90856D88-9AEB-4EEF-9531-E701E4016A6E}"/>
              </a:ext>
            </a:extLst>
          </p:cNvPr>
          <p:cNvSpPr txBox="1"/>
          <p:nvPr/>
        </p:nvSpPr>
        <p:spPr>
          <a:xfrm>
            <a:off x="6816249" y="3843412"/>
            <a:ext cx="46519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en-US" altLang="zh-CN"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3" name="文本框 22">
            <a:extLst>
              <a:ext uri="{FF2B5EF4-FFF2-40B4-BE49-F238E27FC236}">
                <a16:creationId xmlns:a16="http://schemas.microsoft.com/office/drawing/2014/main" id="{B8DF6F93-B7A5-B39D-26A2-E06F35CA6E89}"/>
              </a:ext>
            </a:extLst>
          </p:cNvPr>
          <p:cNvSpPr txBox="1"/>
          <p:nvPr/>
        </p:nvSpPr>
        <p:spPr>
          <a:xfrm>
            <a:off x="8718408" y="3843412"/>
            <a:ext cx="38343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27" name="Group 15">
            <a:extLst>
              <a:ext uri="{FF2B5EF4-FFF2-40B4-BE49-F238E27FC236}">
                <a16:creationId xmlns:a16="http://schemas.microsoft.com/office/drawing/2014/main" id="{159D2206-50BA-4D73-744C-1492B99CEC0B}"/>
              </a:ext>
            </a:extLst>
          </p:cNvPr>
          <p:cNvGrpSpPr/>
          <p:nvPr/>
        </p:nvGrpSpPr>
        <p:grpSpPr>
          <a:xfrm>
            <a:off x="8972536" y="407334"/>
            <a:ext cx="3121806" cy="447110"/>
            <a:chOff x="8844309" y="358006"/>
            <a:chExt cx="3121806" cy="447110"/>
          </a:xfrm>
        </p:grpSpPr>
        <p:grpSp>
          <p:nvGrpSpPr>
            <p:cNvPr id="34" name="组合 2">
              <a:extLst>
                <a:ext uri="{FF2B5EF4-FFF2-40B4-BE49-F238E27FC236}">
                  <a16:creationId xmlns:a16="http://schemas.microsoft.com/office/drawing/2014/main" id="{BC62569B-07AF-E687-BF11-93B1ED333CFC}"/>
                </a:ext>
              </a:extLst>
            </p:cNvPr>
            <p:cNvGrpSpPr/>
            <p:nvPr/>
          </p:nvGrpSpPr>
          <p:grpSpPr>
            <a:xfrm>
              <a:off x="9715178" y="358006"/>
              <a:ext cx="2250937" cy="447110"/>
              <a:chOff x="9729466" y="157976"/>
              <a:chExt cx="2250937" cy="447110"/>
            </a:xfrm>
          </p:grpSpPr>
          <p:sp>
            <p:nvSpPr>
              <p:cNvPr id="36" name="TextBox 15">
                <a:extLst>
                  <a:ext uri="{FF2B5EF4-FFF2-40B4-BE49-F238E27FC236}">
                    <a16:creationId xmlns:a16="http://schemas.microsoft.com/office/drawing/2014/main" id="{57DFD9C0-CEC5-BEF9-4BA8-83E52413AEEA}"/>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37" name="直线连接符 9">
                <a:extLst>
                  <a:ext uri="{FF2B5EF4-FFF2-40B4-BE49-F238E27FC236}">
                    <a16:creationId xmlns:a16="http://schemas.microsoft.com/office/drawing/2014/main" id="{6F26008E-13AF-9075-DB66-C9A78CD30987}"/>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35" name="Picture 17">
              <a:extLst>
                <a:ext uri="{FF2B5EF4-FFF2-40B4-BE49-F238E27FC236}">
                  <a16:creationId xmlns:a16="http://schemas.microsoft.com/office/drawing/2014/main" id="{B99E6164-647A-18E8-EB9F-2ECFB04C75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2241119511"/>
      </p:ext>
    </p:extLst>
  </p:cSld>
  <p:clrMapOvr>
    <a:masterClrMapping/>
  </p:clrMapOvr>
  <p:transition advTm="2257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416">
                                            <p:txEl>
                                              <p:pRg st="1" end="1"/>
                                            </p:txEl>
                                          </p:spTgt>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A5421A2-6ACE-7ED2-E4E2-072D42616761}"/>
              </a:ext>
            </a:extLst>
          </p:cNvPr>
          <p:cNvSpPr>
            <a:spLocks noGrp="1"/>
          </p:cNvSpPr>
          <p:nvPr>
            <p:ph type="body" sz="quarter" idx="16"/>
          </p:nvPr>
        </p:nvSpPr>
        <p:spPr>
          <a:xfrm>
            <a:off x="695327" y="6487200"/>
            <a:ext cx="7828563" cy="291577"/>
          </a:xfrm>
        </p:spPr>
        <p:txBody>
          <a:bodyPr/>
          <a:lstStyle/>
          <a:p>
            <a:pPr marL="0" indent="0" algn="l">
              <a:buNone/>
            </a:pPr>
            <a:r>
              <a:rPr lang="en-US" altLang="zh-CN" dirty="0"/>
              <a:t>Source:</a:t>
            </a:r>
            <a:r>
              <a:rPr lang="zh-CN" altLang="en-US" dirty="0"/>
              <a:t> </a:t>
            </a:r>
            <a:r>
              <a:rPr lang="en-US" altLang="zh-CN" dirty="0"/>
              <a:t>Xiao et</a:t>
            </a:r>
            <a:r>
              <a:rPr lang="zh-CN" altLang="en-US" dirty="0"/>
              <a:t> </a:t>
            </a:r>
            <a:r>
              <a:rPr lang="en-US" altLang="zh-CN" dirty="0"/>
              <a:t>al.</a:t>
            </a:r>
            <a:r>
              <a:rPr lang="zh-CN" altLang="en-US" dirty="0"/>
              <a:t> </a:t>
            </a:r>
            <a:r>
              <a:rPr lang="en-US" altLang="zh-CN" dirty="0"/>
              <a:t>Engineering application of membrane bioreactor for wastewater treatment in China: Current state and future prospect. Frontiers of Environmental Science and Engineering, 2014(8): 805-819.</a:t>
            </a:r>
            <a:endParaRPr lang="zh-CN" altLang="en-US" dirty="0"/>
          </a:p>
        </p:txBody>
      </p:sp>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10" name="矩形 9">
            <a:extLst>
              <a:ext uri="{FF2B5EF4-FFF2-40B4-BE49-F238E27FC236}">
                <a16:creationId xmlns:a16="http://schemas.microsoft.com/office/drawing/2014/main" id="{26DD8C12-1FB4-12AA-EC67-C5CE3D206FD4}"/>
              </a:ext>
            </a:extLst>
          </p:cNvPr>
          <p:cNvSpPr/>
          <p:nvPr/>
        </p:nvSpPr>
        <p:spPr>
          <a:xfrm>
            <a:off x="532261" y="1216406"/>
            <a:ext cx="11127479"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Several </a:t>
            </a:r>
            <a:r>
              <a:rPr kumimoji="0" lang="en-US" altLang="zh-CN" sz="24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customized variants of the AAO-MBR process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have been developed through modifying the spatial locations of the A/O tanks, the temporal alternation of the A/O tanks, the routes of raw wastewater, and the routes of mixed liquor recirculation.</a:t>
            </a:r>
          </a:p>
        </p:txBody>
      </p:sp>
      <p:graphicFrame>
        <p:nvGraphicFramePr>
          <p:cNvPr id="15" name="表格 14">
            <a:extLst>
              <a:ext uri="{FF2B5EF4-FFF2-40B4-BE49-F238E27FC236}">
                <a16:creationId xmlns:a16="http://schemas.microsoft.com/office/drawing/2014/main" id="{06FC6969-CB8C-5A89-BAAA-2726A377499D}"/>
              </a:ext>
            </a:extLst>
          </p:cNvPr>
          <p:cNvGraphicFramePr>
            <a:graphicFrameLocks noGrp="1"/>
          </p:cNvGraphicFramePr>
          <p:nvPr/>
        </p:nvGraphicFramePr>
        <p:xfrm>
          <a:off x="646395" y="2293626"/>
          <a:ext cx="10635927" cy="4069865"/>
        </p:xfrm>
        <a:graphic>
          <a:graphicData uri="http://schemas.openxmlformats.org/drawingml/2006/table">
            <a:tbl>
              <a:tblPr firstRow="1" firstCol="1" bandRow="1">
                <a:tableStyleId>{69012ECD-51FC-41F1-AA8D-1B2483CD663E}</a:tableStyleId>
              </a:tblPr>
              <a:tblGrid>
                <a:gridCol w="2685384">
                  <a:extLst>
                    <a:ext uri="{9D8B030D-6E8A-4147-A177-3AD203B41FA5}">
                      <a16:colId xmlns:a16="http://schemas.microsoft.com/office/drawing/2014/main" val="4217869788"/>
                    </a:ext>
                  </a:extLst>
                </a:gridCol>
                <a:gridCol w="7950543">
                  <a:extLst>
                    <a:ext uri="{9D8B030D-6E8A-4147-A177-3AD203B41FA5}">
                      <a16:colId xmlns:a16="http://schemas.microsoft.com/office/drawing/2014/main" val="2072268299"/>
                    </a:ext>
                  </a:extLst>
                </a:gridCol>
              </a:tblGrid>
              <a:tr h="271699">
                <a:tc>
                  <a:txBody>
                    <a:bodyPr/>
                    <a:lstStyle/>
                    <a:p>
                      <a:pPr algn="ctr"/>
                      <a:r>
                        <a:rPr lang="en-US" sz="1800" kern="100" dirty="0">
                          <a:effectLst/>
                          <a:latin typeface="Arial" panose="020B0604020202020204" pitchFamily="34" charset="0"/>
                          <a:cs typeface="Arial" panose="020B0604020202020204" pitchFamily="34" charset="0"/>
                        </a:rPr>
                        <a:t>Process flow</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ctr"/>
                      <a:r>
                        <a:rPr lang="en-US" sz="1800" kern="100" dirty="0">
                          <a:effectLst/>
                          <a:latin typeface="Arial" panose="020B0604020202020204" pitchFamily="34" charset="0"/>
                          <a:cs typeface="Arial" panose="020B0604020202020204" pitchFamily="34" charset="0"/>
                        </a:rPr>
                        <a:t>Process feature</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2672376764"/>
                  </a:ext>
                </a:extLst>
              </a:tr>
              <a:tr h="612805">
                <a:tc>
                  <a:txBody>
                    <a:bodyPr/>
                    <a:lstStyle/>
                    <a:p>
                      <a:pPr algn="l"/>
                      <a:endParaRPr lang="en-US"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l"/>
                      <a:r>
                        <a:rPr lang="en-US" sz="1600" b="1" kern="100" dirty="0">
                          <a:solidFill>
                            <a:srgbClr val="00B050"/>
                          </a:solidFill>
                          <a:effectLst/>
                          <a:latin typeface="Arial" panose="020B0604020202020204" pitchFamily="34" charset="0"/>
                          <a:cs typeface="Arial" panose="020B0604020202020204" pitchFamily="34" charset="0"/>
                        </a:rPr>
                        <a:t>Bypassing</a:t>
                      </a:r>
                      <a:r>
                        <a:rPr lang="en-US" sz="1600" kern="100" dirty="0">
                          <a:effectLst/>
                          <a:latin typeface="Arial" panose="020B0604020202020204" pitchFamily="34" charset="0"/>
                          <a:cs typeface="Arial" panose="020B0604020202020204" pitchFamily="34" charset="0"/>
                        </a:rPr>
                        <a:t> </a:t>
                      </a:r>
                      <a:r>
                        <a:rPr lang="en-US" altLang="zh-CN" sz="1600" b="1" kern="100" dirty="0">
                          <a:solidFill>
                            <a:srgbClr val="0070C0"/>
                          </a:solidFill>
                          <a:effectLst/>
                          <a:latin typeface="Arial" panose="020B0604020202020204" pitchFamily="34" charset="0"/>
                          <a:cs typeface="Arial" panose="020B0604020202020204" pitchFamily="34" charset="0"/>
                        </a:rPr>
                        <a:t>reverse </a:t>
                      </a:r>
                      <a:r>
                        <a:rPr lang="en-US" sz="1600" kern="100" dirty="0">
                          <a:effectLst/>
                          <a:latin typeface="Arial" panose="020B0604020202020204" pitchFamily="34" charset="0"/>
                          <a:cs typeface="Arial" panose="020B0604020202020204" pitchFamily="34" charset="0"/>
                        </a:rPr>
                        <a:t>AAO-MBR, to save carbon source for denitrification </a:t>
                      </a:r>
                      <a:br>
                        <a:rPr lang="en-US" sz="1600" kern="100" dirty="0">
                          <a:effectLst/>
                          <a:latin typeface="Arial" panose="020B0604020202020204" pitchFamily="34" charset="0"/>
                          <a:cs typeface="Arial" panose="020B0604020202020204" pitchFamily="34" charset="0"/>
                        </a:rPr>
                      </a:br>
                      <a:r>
                        <a:rPr lang="en-US" sz="1600" kern="100" dirty="0">
                          <a:effectLst/>
                          <a:latin typeface="Arial" panose="020B0604020202020204" pitchFamily="34" charset="0"/>
                          <a:cs typeface="Arial" panose="020B0604020202020204" pitchFamily="34" charset="0"/>
                        </a:rPr>
                        <a:t>and diminish adverse impact of aerobic recirculation on the anaerobic zone</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2135784158"/>
                  </a:ext>
                </a:extLst>
              </a:tr>
              <a:tr h="612805">
                <a:tc>
                  <a:txBody>
                    <a:bodyPr/>
                    <a:lstStyle/>
                    <a:p>
                      <a:pPr algn="l"/>
                      <a:endParaRPr lang="en-US"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l"/>
                      <a:r>
                        <a:rPr lang="en-US" sz="1600" kern="100" dirty="0">
                          <a:effectLst/>
                          <a:latin typeface="Arial" panose="020B0604020202020204" pitchFamily="34" charset="0"/>
                          <a:cs typeface="Arial" panose="020B0604020202020204" pitchFamily="34" charset="0"/>
                        </a:rPr>
                        <a:t>University of Cape Town (</a:t>
                      </a:r>
                      <a:r>
                        <a:rPr lang="en-US" sz="1600" b="1" kern="100" dirty="0">
                          <a:solidFill>
                            <a:srgbClr val="0070C0"/>
                          </a:solidFill>
                          <a:effectLst/>
                          <a:latin typeface="Arial" panose="020B0604020202020204" pitchFamily="34" charset="0"/>
                          <a:cs typeface="Arial" panose="020B0604020202020204" pitchFamily="34" charset="0"/>
                        </a:rPr>
                        <a:t>UCT</a:t>
                      </a:r>
                      <a:r>
                        <a:rPr lang="en-US" sz="1600" kern="100" dirty="0">
                          <a:effectLst/>
                          <a:latin typeface="Arial" panose="020B0604020202020204" pitchFamily="34" charset="0"/>
                          <a:cs typeface="Arial" panose="020B0604020202020204" pitchFamily="34" charset="0"/>
                        </a:rPr>
                        <a:t>)-MBR, a variant of AAO-MBR, </a:t>
                      </a:r>
                      <a:br>
                        <a:rPr lang="en-US" sz="1600" kern="100" dirty="0">
                          <a:effectLst/>
                          <a:latin typeface="Arial" panose="020B0604020202020204" pitchFamily="34" charset="0"/>
                          <a:cs typeface="Arial" panose="020B0604020202020204" pitchFamily="34" charset="0"/>
                        </a:rPr>
                      </a:br>
                      <a:r>
                        <a:rPr lang="en-US" sz="1600" kern="100" dirty="0">
                          <a:effectLst/>
                          <a:latin typeface="Arial" panose="020B0604020202020204" pitchFamily="34" charset="0"/>
                          <a:cs typeface="Arial" panose="020B0604020202020204" pitchFamily="34" charset="0"/>
                        </a:rPr>
                        <a:t>to diminish adverse impact of aerobic recirculation on the anaerobic zone</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3175141352"/>
                  </a:ext>
                </a:extLst>
              </a:tr>
              <a:tr h="612805">
                <a:tc>
                  <a:txBody>
                    <a:bodyPr/>
                    <a:lstStyle/>
                    <a:p>
                      <a:pPr algn="l"/>
                      <a:endParaRPr lang="en-US" sz="1800" kern="10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l"/>
                      <a:r>
                        <a:rPr lang="en-US" sz="1600" b="1" kern="100" dirty="0">
                          <a:solidFill>
                            <a:srgbClr val="00B050"/>
                          </a:solidFill>
                          <a:effectLst/>
                          <a:latin typeface="Arial" panose="020B0604020202020204" pitchFamily="34" charset="0"/>
                          <a:cs typeface="Arial" panose="020B0604020202020204" pitchFamily="34" charset="0"/>
                        </a:rPr>
                        <a:t>Bypassing</a:t>
                      </a:r>
                      <a:r>
                        <a:rPr lang="en-US" sz="1600" kern="100" dirty="0">
                          <a:effectLst/>
                          <a:latin typeface="Arial" panose="020B0604020202020204" pitchFamily="34" charset="0"/>
                          <a:cs typeface="Arial" panose="020B0604020202020204" pitchFamily="34" charset="0"/>
                        </a:rPr>
                        <a:t> UCT-MBR, to save carbon source for denitrification</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185317680"/>
                  </a:ext>
                </a:extLst>
              </a:tr>
              <a:tr h="612805">
                <a:tc>
                  <a:txBody>
                    <a:bodyPr/>
                    <a:lstStyle/>
                    <a:p>
                      <a:pPr algn="l"/>
                      <a:endParaRPr lang="en-US" sz="1800" kern="10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l"/>
                      <a:r>
                        <a:rPr lang="en-US" sz="1600" kern="100" dirty="0">
                          <a:effectLst/>
                          <a:latin typeface="Arial" panose="020B0604020202020204" pitchFamily="34" charset="0"/>
                          <a:cs typeface="Arial" panose="020B0604020202020204" pitchFamily="34" charset="0"/>
                        </a:rPr>
                        <a:t>Modified UCT-MBR, </a:t>
                      </a:r>
                      <a:r>
                        <a:rPr lang="en-US" sz="1600" b="1" kern="100" dirty="0">
                          <a:solidFill>
                            <a:srgbClr val="0070C0"/>
                          </a:solidFill>
                          <a:effectLst/>
                          <a:latin typeface="Arial" panose="020B0604020202020204" pitchFamily="34" charset="0"/>
                          <a:cs typeface="Arial" panose="020B0604020202020204" pitchFamily="34" charset="0"/>
                        </a:rPr>
                        <a:t>one more anoxic zone </a:t>
                      </a:r>
                      <a:r>
                        <a:rPr lang="en-US" sz="1600" kern="100" dirty="0">
                          <a:effectLst/>
                          <a:latin typeface="Arial" panose="020B0604020202020204" pitchFamily="34" charset="0"/>
                          <a:cs typeface="Arial" panose="020B0604020202020204" pitchFamily="34" charset="0"/>
                        </a:rPr>
                        <a:t>than UCT-MBR, </a:t>
                      </a:r>
                      <a:br>
                        <a:rPr lang="en-US" sz="1600" kern="100" dirty="0">
                          <a:effectLst/>
                          <a:latin typeface="Arial" panose="020B0604020202020204" pitchFamily="34" charset="0"/>
                          <a:cs typeface="Arial" panose="020B0604020202020204" pitchFamily="34" charset="0"/>
                        </a:rPr>
                      </a:br>
                      <a:r>
                        <a:rPr lang="en-US" sz="1600" kern="100" dirty="0">
                          <a:effectLst/>
                          <a:latin typeface="Arial" panose="020B0604020202020204" pitchFamily="34" charset="0"/>
                          <a:cs typeface="Arial" panose="020B0604020202020204" pitchFamily="34" charset="0"/>
                        </a:rPr>
                        <a:t>to enhance endogenous denitrification</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1447492045"/>
                  </a:ext>
                </a:extLst>
              </a:tr>
              <a:tr h="612805">
                <a:tc>
                  <a:txBody>
                    <a:bodyPr/>
                    <a:lstStyle/>
                    <a:p>
                      <a:pPr algn="l"/>
                      <a:endParaRPr lang="en-US" sz="1800" kern="10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l"/>
                      <a:r>
                        <a:rPr lang="en-US" sz="1600" kern="100" dirty="0">
                          <a:effectLst/>
                          <a:latin typeface="Arial" panose="020B0604020202020204" pitchFamily="34" charset="0"/>
                          <a:cs typeface="Arial" panose="020B0604020202020204" pitchFamily="34" charset="0"/>
                        </a:rPr>
                        <a:t>Similar to multi-stage AO-MBR, </a:t>
                      </a:r>
                      <a:r>
                        <a:rPr lang="en-US" sz="1600" b="1" kern="100" dirty="0">
                          <a:solidFill>
                            <a:srgbClr val="0070C0"/>
                          </a:solidFill>
                          <a:effectLst/>
                          <a:latin typeface="Arial" panose="020B0604020202020204" pitchFamily="34" charset="0"/>
                          <a:cs typeface="Arial" panose="020B0604020202020204" pitchFamily="34" charset="0"/>
                        </a:rPr>
                        <a:t>a second anoxic zone </a:t>
                      </a:r>
                      <a:br>
                        <a:rPr lang="en-US" sz="1600" b="1" kern="100" dirty="0">
                          <a:solidFill>
                            <a:srgbClr val="0070C0"/>
                          </a:solidFill>
                          <a:effectLst/>
                          <a:latin typeface="Arial" panose="020B0604020202020204" pitchFamily="34" charset="0"/>
                          <a:cs typeface="Arial" panose="020B0604020202020204" pitchFamily="34" charset="0"/>
                        </a:rPr>
                      </a:br>
                      <a:r>
                        <a:rPr lang="en-US" sz="1600" kern="100" dirty="0">
                          <a:effectLst/>
                          <a:latin typeface="Arial" panose="020B0604020202020204" pitchFamily="34" charset="0"/>
                          <a:cs typeface="Arial" panose="020B0604020202020204" pitchFamily="34" charset="0"/>
                        </a:rPr>
                        <a:t>after the aerobic zone to enhance endogenous denitrification</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867998885"/>
                  </a:ext>
                </a:extLst>
              </a:tr>
              <a:tr h="697904">
                <a:tc>
                  <a:txBody>
                    <a:bodyPr/>
                    <a:lstStyle/>
                    <a:p>
                      <a:pPr algn="l"/>
                      <a:endParaRPr lang="en-US"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l"/>
                      <a:r>
                        <a:rPr lang="en-US" sz="1600" kern="100" dirty="0">
                          <a:effectLst/>
                          <a:latin typeface="Arial" panose="020B0604020202020204" pitchFamily="34" charset="0"/>
                          <a:cs typeface="Arial" panose="020B0604020202020204" pitchFamily="34" charset="0"/>
                        </a:rPr>
                        <a:t>An </a:t>
                      </a:r>
                      <a:r>
                        <a:rPr lang="en-US" sz="1600" b="1" kern="100" dirty="0">
                          <a:solidFill>
                            <a:srgbClr val="FF0000"/>
                          </a:solidFill>
                          <a:effectLst/>
                          <a:latin typeface="Arial" panose="020B0604020202020204" pitchFamily="34" charset="0"/>
                          <a:cs typeface="Arial" panose="020B0604020202020204" pitchFamily="34" charset="0"/>
                        </a:rPr>
                        <a:t>additional zone (X)</a:t>
                      </a:r>
                      <a:r>
                        <a:rPr lang="en-US" sz="1600" kern="100" dirty="0">
                          <a:effectLst/>
                          <a:latin typeface="Arial" panose="020B0604020202020204" pitchFamily="34" charset="0"/>
                          <a:cs typeface="Arial" panose="020B0604020202020204" pitchFamily="34" charset="0"/>
                        </a:rPr>
                        <a:t> after the aerobic zone, </a:t>
                      </a:r>
                      <a:br>
                        <a:rPr lang="en-US" sz="1600" kern="100" dirty="0">
                          <a:effectLst/>
                          <a:latin typeface="Arial" panose="020B0604020202020204" pitchFamily="34" charset="0"/>
                          <a:cs typeface="Arial" panose="020B0604020202020204" pitchFamily="34" charset="0"/>
                        </a:rPr>
                      </a:br>
                      <a:r>
                        <a:rPr lang="en-US" sz="1600" b="1" kern="100" dirty="0">
                          <a:solidFill>
                            <a:srgbClr val="FF0000"/>
                          </a:solidFill>
                          <a:effectLst/>
                          <a:latin typeface="Arial" panose="020B0604020202020204" pitchFamily="34" charset="0"/>
                          <a:cs typeface="Arial" panose="020B0604020202020204" pitchFamily="34" charset="0"/>
                        </a:rPr>
                        <a:t>switchable between anoxic and aerobic</a:t>
                      </a:r>
                      <a:r>
                        <a:rPr lang="en-US" sz="1600" kern="100" dirty="0">
                          <a:effectLst/>
                          <a:latin typeface="Arial" panose="020B0604020202020204" pitchFamily="34" charset="0"/>
                          <a:cs typeface="Arial" panose="020B0604020202020204" pitchFamily="34" charset="0"/>
                        </a:rPr>
                        <a:t>, </a:t>
                      </a:r>
                      <a:br>
                        <a:rPr lang="en-US" sz="1600" kern="100" dirty="0">
                          <a:effectLst/>
                          <a:latin typeface="Arial" panose="020B0604020202020204" pitchFamily="34" charset="0"/>
                          <a:cs typeface="Arial" panose="020B0604020202020204" pitchFamily="34" charset="0"/>
                        </a:rPr>
                      </a:br>
                      <a:r>
                        <a:rPr lang="en-US" sz="1600" kern="100" dirty="0">
                          <a:effectLst/>
                          <a:latin typeface="Arial" panose="020B0604020202020204" pitchFamily="34" charset="0"/>
                          <a:cs typeface="Arial" panose="020B0604020202020204" pitchFamily="34" charset="0"/>
                        </a:rPr>
                        <a:t>to increase the flexibility of process adjustment</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2867566176"/>
                  </a:ext>
                </a:extLst>
              </a:tr>
            </a:tbl>
          </a:graphicData>
        </a:graphic>
      </p:graphicFrame>
      <p:pic>
        <p:nvPicPr>
          <p:cNvPr id="1030" name="图片 32">
            <a:extLst>
              <a:ext uri="{FF2B5EF4-FFF2-40B4-BE49-F238E27FC236}">
                <a16:creationId xmlns:a16="http://schemas.microsoft.com/office/drawing/2014/main" id="{0DCADA4F-57B7-B771-5C43-0D04C1531D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9347" y="2617472"/>
            <a:ext cx="1749926" cy="515256"/>
          </a:xfrm>
          <a:prstGeom prst="rect">
            <a:avLst/>
          </a:prstGeom>
          <a:noFill/>
          <a:extLst>
            <a:ext uri="{909E8E84-426E-40DD-AFC4-6F175D3DCCD1}">
              <a14:hiddenFill xmlns:a14="http://schemas.microsoft.com/office/drawing/2010/main">
                <a:solidFill>
                  <a:srgbClr val="FFFFFF"/>
                </a:solidFill>
              </a14:hiddenFill>
            </a:ext>
          </a:extLst>
        </p:spPr>
      </p:pic>
      <p:pic>
        <p:nvPicPr>
          <p:cNvPr id="1029" name="图片 33">
            <a:extLst>
              <a:ext uri="{FF2B5EF4-FFF2-40B4-BE49-F238E27FC236}">
                <a16:creationId xmlns:a16="http://schemas.microsoft.com/office/drawing/2014/main" id="{19A2D543-21C7-A95A-A9B9-4249EF32F0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9346" y="3223137"/>
            <a:ext cx="1759649" cy="524979"/>
          </a:xfrm>
          <a:prstGeom prst="rect">
            <a:avLst/>
          </a:prstGeom>
          <a:noFill/>
          <a:extLst>
            <a:ext uri="{909E8E84-426E-40DD-AFC4-6F175D3DCCD1}">
              <a14:hiddenFill xmlns:a14="http://schemas.microsoft.com/office/drawing/2010/main">
                <a:solidFill>
                  <a:srgbClr val="FFFFFF"/>
                </a:solidFill>
              </a14:hiddenFill>
            </a:ext>
          </a:extLst>
        </p:spPr>
      </p:pic>
      <p:pic>
        <p:nvPicPr>
          <p:cNvPr id="1028" name="图片 34">
            <a:extLst>
              <a:ext uri="{FF2B5EF4-FFF2-40B4-BE49-F238E27FC236}">
                <a16:creationId xmlns:a16="http://schemas.microsoft.com/office/drawing/2014/main" id="{CA4AD565-9E54-AA20-E4DA-6DF37B989F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9346" y="3834939"/>
            <a:ext cx="1759649" cy="524979"/>
          </a:xfrm>
          <a:prstGeom prst="rect">
            <a:avLst/>
          </a:prstGeom>
          <a:noFill/>
          <a:extLst>
            <a:ext uri="{909E8E84-426E-40DD-AFC4-6F175D3DCCD1}">
              <a14:hiddenFill xmlns:a14="http://schemas.microsoft.com/office/drawing/2010/main">
                <a:solidFill>
                  <a:srgbClr val="FFFFFF"/>
                </a:solidFill>
              </a14:hiddenFill>
            </a:ext>
          </a:extLst>
        </p:spPr>
      </p:pic>
      <p:pic>
        <p:nvPicPr>
          <p:cNvPr id="1027" name="图片 35">
            <a:extLst>
              <a:ext uri="{FF2B5EF4-FFF2-40B4-BE49-F238E27FC236}">
                <a16:creationId xmlns:a16="http://schemas.microsoft.com/office/drawing/2014/main" id="{9B8EBF5F-AB6B-260B-DB28-53734DE1D5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9346" y="4467760"/>
            <a:ext cx="2158242" cy="515256"/>
          </a:xfrm>
          <a:prstGeom prst="rect">
            <a:avLst/>
          </a:prstGeom>
          <a:noFill/>
          <a:extLst>
            <a:ext uri="{909E8E84-426E-40DD-AFC4-6F175D3DCCD1}">
              <a14:hiddenFill xmlns:a14="http://schemas.microsoft.com/office/drawing/2010/main">
                <a:solidFill>
                  <a:srgbClr val="FFFFFF"/>
                </a:solidFill>
              </a14:hiddenFill>
            </a:ext>
          </a:extLst>
        </p:spPr>
      </p:pic>
      <p:pic>
        <p:nvPicPr>
          <p:cNvPr id="1026" name="图片 36">
            <a:extLst>
              <a:ext uri="{FF2B5EF4-FFF2-40B4-BE49-F238E27FC236}">
                <a16:creationId xmlns:a16="http://schemas.microsoft.com/office/drawing/2014/main" id="{761D3C20-6FFB-FF2B-2D80-D50696D8822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9346" y="5073338"/>
            <a:ext cx="2158242" cy="515256"/>
          </a:xfrm>
          <a:prstGeom prst="rect">
            <a:avLst/>
          </a:prstGeom>
          <a:noFill/>
          <a:extLst>
            <a:ext uri="{909E8E84-426E-40DD-AFC4-6F175D3DCCD1}">
              <a14:hiddenFill xmlns:a14="http://schemas.microsoft.com/office/drawing/2010/main">
                <a:solidFill>
                  <a:srgbClr val="FFFFFF"/>
                </a:solidFill>
              </a14:hiddenFill>
            </a:ext>
          </a:extLst>
        </p:spPr>
      </p:pic>
      <p:pic>
        <p:nvPicPr>
          <p:cNvPr id="1025" name="图片 37">
            <a:extLst>
              <a:ext uri="{FF2B5EF4-FFF2-40B4-BE49-F238E27FC236}">
                <a16:creationId xmlns:a16="http://schemas.microsoft.com/office/drawing/2014/main" id="{A153F44D-B259-582C-2F9A-EC311B2535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9345" y="5776450"/>
            <a:ext cx="2090189" cy="515257"/>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15">
            <a:extLst>
              <a:ext uri="{FF2B5EF4-FFF2-40B4-BE49-F238E27FC236}">
                <a16:creationId xmlns:a16="http://schemas.microsoft.com/office/drawing/2014/main" id="{0105318E-5891-4214-EA4D-5EE90488BB11}"/>
              </a:ext>
            </a:extLst>
          </p:cNvPr>
          <p:cNvGrpSpPr/>
          <p:nvPr/>
        </p:nvGrpSpPr>
        <p:grpSpPr>
          <a:xfrm>
            <a:off x="8972536" y="407334"/>
            <a:ext cx="3121806" cy="447110"/>
            <a:chOff x="8844309" y="358006"/>
            <a:chExt cx="3121806" cy="447110"/>
          </a:xfrm>
        </p:grpSpPr>
        <p:grpSp>
          <p:nvGrpSpPr>
            <p:cNvPr id="5" name="组合 2">
              <a:extLst>
                <a:ext uri="{FF2B5EF4-FFF2-40B4-BE49-F238E27FC236}">
                  <a16:creationId xmlns:a16="http://schemas.microsoft.com/office/drawing/2014/main" id="{373CB8DD-220F-DE02-B88E-5C8968771F4B}"/>
                </a:ext>
              </a:extLst>
            </p:cNvPr>
            <p:cNvGrpSpPr/>
            <p:nvPr/>
          </p:nvGrpSpPr>
          <p:grpSpPr>
            <a:xfrm>
              <a:off x="9715178" y="358006"/>
              <a:ext cx="2250937" cy="447110"/>
              <a:chOff x="9729466" y="157976"/>
              <a:chExt cx="2250937" cy="447110"/>
            </a:xfrm>
          </p:grpSpPr>
          <p:sp>
            <p:nvSpPr>
              <p:cNvPr id="11" name="TextBox 15">
                <a:extLst>
                  <a:ext uri="{FF2B5EF4-FFF2-40B4-BE49-F238E27FC236}">
                    <a16:creationId xmlns:a16="http://schemas.microsoft.com/office/drawing/2014/main" id="{88F33F92-D3BD-B302-C68F-D9381BD17410}"/>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6" name="直线连接符 9">
                <a:extLst>
                  <a:ext uri="{FF2B5EF4-FFF2-40B4-BE49-F238E27FC236}">
                    <a16:creationId xmlns:a16="http://schemas.microsoft.com/office/drawing/2014/main" id="{74023F3F-9D62-26B7-91BB-6C9237C9E41C}"/>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7" name="Picture 17">
              <a:extLst>
                <a:ext uri="{FF2B5EF4-FFF2-40B4-BE49-F238E27FC236}">
                  <a16:creationId xmlns:a16="http://schemas.microsoft.com/office/drawing/2014/main" id="{F8927110-7AAD-0297-53E3-B05731C518B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3964129343"/>
      </p:ext>
    </p:extLst>
  </p:cSld>
  <p:clrMapOvr>
    <a:masterClrMapping/>
  </p:clrMapOvr>
  <p:transition advTm="55545"/>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 name="星形: 六角 2">
            <a:extLst>
              <a:ext uri="{FF2B5EF4-FFF2-40B4-BE49-F238E27FC236}">
                <a16:creationId xmlns:a16="http://schemas.microsoft.com/office/drawing/2014/main" id="{2E5BB2CA-2839-2508-F87A-CBFE28CBB742}"/>
              </a:ext>
            </a:extLst>
          </p:cNvPr>
          <p:cNvSpPr/>
          <p:nvPr/>
        </p:nvSpPr>
        <p:spPr>
          <a:xfrm>
            <a:off x="4829241" y="2389156"/>
            <a:ext cx="2533518" cy="2559509"/>
          </a:xfrm>
          <a:prstGeom prst="star6">
            <a:avLst>
              <a:gd name="adj" fmla="val 34823"/>
              <a:gd name="hf" fmla="val 115470"/>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a:extLst>
              <a:ext uri="{FF2B5EF4-FFF2-40B4-BE49-F238E27FC236}">
                <a16:creationId xmlns:a16="http://schemas.microsoft.com/office/drawing/2014/main" id="{4618E58C-589B-7239-1185-3B15224828B3}"/>
              </a:ext>
            </a:extLst>
          </p:cNvPr>
          <p:cNvSpPr txBox="1"/>
          <p:nvPr/>
        </p:nvSpPr>
        <p:spPr>
          <a:xfrm>
            <a:off x="5159416" y="3247181"/>
            <a:ext cx="189913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Industrial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Wastewater</a:t>
            </a:r>
            <a:endParaRPr kumimoji="0" lang="zh-CN" altLang="en-US" sz="24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 name="文本框 10">
            <a:extLst>
              <a:ext uri="{FF2B5EF4-FFF2-40B4-BE49-F238E27FC236}">
                <a16:creationId xmlns:a16="http://schemas.microsoft.com/office/drawing/2014/main" id="{FA3F3031-8B8B-D3A4-736D-DAA03B9E4839}"/>
              </a:ext>
            </a:extLst>
          </p:cNvPr>
          <p:cNvSpPr txBox="1"/>
          <p:nvPr/>
        </p:nvSpPr>
        <p:spPr>
          <a:xfrm>
            <a:off x="7547163" y="2335980"/>
            <a:ext cx="4421317"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Printing and dyeing wastewater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t>large water volume, high content of organic pollutants, and high alkalinity</a:t>
            </a:r>
            <a:endParaRPr kumimoji="0" lang="en-US" altLang="zh-CN" sz="1600" b="0"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endParaRPr>
          </a:p>
        </p:txBody>
      </p:sp>
      <p:sp>
        <p:nvSpPr>
          <p:cNvPr id="15" name="文本框 14">
            <a:extLst>
              <a:ext uri="{FF2B5EF4-FFF2-40B4-BE49-F238E27FC236}">
                <a16:creationId xmlns:a16="http://schemas.microsoft.com/office/drawing/2014/main" id="{C54CFB3B-91C6-56AE-8B50-6FCC937C6D8C}"/>
              </a:ext>
            </a:extLst>
          </p:cNvPr>
          <p:cNvSpPr txBox="1"/>
          <p:nvPr/>
        </p:nvSpPr>
        <p:spPr>
          <a:xfrm>
            <a:off x="7666892" y="3965950"/>
            <a:ext cx="400694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mn-cs"/>
              </a:rPr>
              <a:t>Medical wastewater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t>pathogens, refractory organic compounds, and/or radioactive pollutants</a:t>
            </a:r>
            <a:endParaRPr kumimoji="0" lang="en-US" altLang="zh-CN" sz="1600" b="0"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endParaRPr>
          </a:p>
        </p:txBody>
      </p:sp>
      <p:sp>
        <p:nvSpPr>
          <p:cNvPr id="19" name="文本框 18">
            <a:extLst>
              <a:ext uri="{FF2B5EF4-FFF2-40B4-BE49-F238E27FC236}">
                <a16:creationId xmlns:a16="http://schemas.microsoft.com/office/drawing/2014/main" id="{FC0BA55B-C9DD-1945-61DB-B908B45D893A}"/>
              </a:ext>
            </a:extLst>
          </p:cNvPr>
          <p:cNvSpPr txBox="1"/>
          <p:nvPr/>
        </p:nvSpPr>
        <p:spPr>
          <a:xfrm>
            <a:off x="363810" y="2341326"/>
            <a:ext cx="4161857" cy="120032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mn-cs"/>
              </a:rPr>
              <a:t>Food industry wastewater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t>high suspended solids and oil content, large BOD</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mn-cs"/>
              </a:rPr>
              <a:t>5</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t>/COD value, and high nitrogen and phosphorus content</a:t>
            </a:r>
            <a:endParaRPr kumimoji="0" lang="en-US" altLang="zh-CN" sz="1600" b="0"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endParaRPr>
          </a:p>
        </p:txBody>
      </p:sp>
      <p:sp>
        <p:nvSpPr>
          <p:cNvPr id="20" name="文本框 19">
            <a:extLst>
              <a:ext uri="{FF2B5EF4-FFF2-40B4-BE49-F238E27FC236}">
                <a16:creationId xmlns:a16="http://schemas.microsoft.com/office/drawing/2014/main" id="{01F2BC5D-DAF1-0B58-51C9-21298C9A1D55}"/>
              </a:ext>
            </a:extLst>
          </p:cNvPr>
          <p:cNvSpPr txBox="1"/>
          <p:nvPr/>
        </p:nvSpPr>
        <p:spPr>
          <a:xfrm>
            <a:off x="1005840" y="3965950"/>
            <a:ext cx="3515309"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mn-cs"/>
              </a:rPr>
              <a:t>Chemical wastewater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t>highly toxic and refractory pollutants, </a:t>
            </a:r>
            <a:b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b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t>with varied acidity or alkalinity</a:t>
            </a:r>
            <a:endParaRPr kumimoji="0" lang="en-US" altLang="zh-CN" sz="1600" b="0"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endParaRPr>
          </a:p>
        </p:txBody>
      </p:sp>
      <p:sp>
        <p:nvSpPr>
          <p:cNvPr id="21" name="文本框 20">
            <a:extLst>
              <a:ext uri="{FF2B5EF4-FFF2-40B4-BE49-F238E27FC236}">
                <a16:creationId xmlns:a16="http://schemas.microsoft.com/office/drawing/2014/main" id="{D2896A6E-A073-A310-C555-A6913043FCA3}"/>
              </a:ext>
            </a:extLst>
          </p:cNvPr>
          <p:cNvSpPr txBox="1"/>
          <p:nvPr/>
        </p:nvSpPr>
        <p:spPr>
          <a:xfrm>
            <a:off x="4216400" y="5114490"/>
            <a:ext cx="3765813" cy="11695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mn-cs"/>
              </a:rPr>
              <a:t>Electronic wastewater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t>containing various heavy metal ions, cyanide, acidic and alkaline substances, highly toxic and refractory</a:t>
            </a:r>
            <a:endParaRPr kumimoji="0" lang="en-US" altLang="zh-CN" sz="1600" b="0"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endParaRPr>
          </a:p>
        </p:txBody>
      </p:sp>
      <p:sp>
        <p:nvSpPr>
          <p:cNvPr id="22" name="文本框 21">
            <a:extLst>
              <a:ext uri="{FF2B5EF4-FFF2-40B4-BE49-F238E27FC236}">
                <a16:creationId xmlns:a16="http://schemas.microsoft.com/office/drawing/2014/main" id="{EFD8896F-D872-FB4E-876E-16B6CE8821DE}"/>
              </a:ext>
            </a:extLst>
          </p:cNvPr>
          <p:cNvSpPr txBox="1"/>
          <p:nvPr/>
        </p:nvSpPr>
        <p:spPr>
          <a:xfrm>
            <a:off x="3958198" y="1309412"/>
            <a:ext cx="4290647"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mn-cs"/>
              </a:rPr>
              <a:t>Mining wastewater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t>high turbidity, poor settleability of SS, high COD, and toxic and harmful heavy metal ions</a:t>
            </a:r>
            <a:endParaRPr kumimoji="0" lang="en-US" altLang="zh-CN" sz="1600" b="0"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endParaRPr>
          </a:p>
        </p:txBody>
      </p:sp>
      <p:grpSp>
        <p:nvGrpSpPr>
          <p:cNvPr id="4" name="Group 15">
            <a:extLst>
              <a:ext uri="{FF2B5EF4-FFF2-40B4-BE49-F238E27FC236}">
                <a16:creationId xmlns:a16="http://schemas.microsoft.com/office/drawing/2014/main" id="{A3ECB77F-9919-0B8A-397D-6C7D60945DC3}"/>
              </a:ext>
            </a:extLst>
          </p:cNvPr>
          <p:cNvGrpSpPr/>
          <p:nvPr/>
        </p:nvGrpSpPr>
        <p:grpSpPr>
          <a:xfrm>
            <a:off x="8972536" y="407334"/>
            <a:ext cx="3121806" cy="447110"/>
            <a:chOff x="8844309" y="358006"/>
            <a:chExt cx="3121806" cy="447110"/>
          </a:xfrm>
        </p:grpSpPr>
        <p:grpSp>
          <p:nvGrpSpPr>
            <p:cNvPr id="5" name="组合 2">
              <a:extLst>
                <a:ext uri="{FF2B5EF4-FFF2-40B4-BE49-F238E27FC236}">
                  <a16:creationId xmlns:a16="http://schemas.microsoft.com/office/drawing/2014/main" id="{4437176F-0EAE-B23A-17E2-78B5C618B536}"/>
                </a:ext>
              </a:extLst>
            </p:cNvPr>
            <p:cNvGrpSpPr/>
            <p:nvPr/>
          </p:nvGrpSpPr>
          <p:grpSpPr>
            <a:xfrm>
              <a:off x="9715178" y="358006"/>
              <a:ext cx="2250937" cy="447110"/>
              <a:chOff x="9729466" y="157976"/>
              <a:chExt cx="2250937" cy="447110"/>
            </a:xfrm>
          </p:grpSpPr>
          <p:sp>
            <p:nvSpPr>
              <p:cNvPr id="16" name="TextBox 15">
                <a:extLst>
                  <a:ext uri="{FF2B5EF4-FFF2-40B4-BE49-F238E27FC236}">
                    <a16:creationId xmlns:a16="http://schemas.microsoft.com/office/drawing/2014/main" id="{B0E7DBA4-D986-1CB1-7A1F-65A482E3DF87}"/>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7" name="直线连接符 9">
                <a:extLst>
                  <a:ext uri="{FF2B5EF4-FFF2-40B4-BE49-F238E27FC236}">
                    <a16:creationId xmlns:a16="http://schemas.microsoft.com/office/drawing/2014/main" id="{7E1ABA06-AC18-7B39-5013-AC877C3391E5}"/>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7" name="Picture 17">
              <a:extLst>
                <a:ext uri="{FF2B5EF4-FFF2-40B4-BE49-F238E27FC236}">
                  <a16:creationId xmlns:a16="http://schemas.microsoft.com/office/drawing/2014/main" id="{8D50C286-51B1-8A98-9804-32D2305969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360747530"/>
      </p:ext>
    </p:extLst>
  </p:cSld>
  <p:clrMapOvr>
    <a:masterClrMapping/>
  </p:clrMapOvr>
  <p:transition advTm="7644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2000" fill="hold" grpId="0" nodeType="click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par>
                                <p:cTn id="8" presetID="26" presetClass="emph" presetSubtype="0" repeatCount="2000" fill="hold" grpId="0" nodeType="withEffect">
                                  <p:stCondLst>
                                    <p:cond delay="0"/>
                                  </p:stCondLst>
                                  <p:childTnLst>
                                    <p:animEffect transition="out" filter="fade">
                                      <p:cBhvr>
                                        <p:cTn id="9" dur="500" tmFilter="0, 0; .2, .5; .8, .5; 1, 0"/>
                                        <p:tgtEl>
                                          <p:spTgt spid="3"/>
                                        </p:tgtEl>
                                      </p:cBhvr>
                                    </p:animEffect>
                                    <p:animScale>
                                      <p:cBhvr>
                                        <p:cTn id="10"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 name="文本框 2">
            <a:extLst>
              <a:ext uri="{FF2B5EF4-FFF2-40B4-BE49-F238E27FC236}">
                <a16:creationId xmlns:a16="http://schemas.microsoft.com/office/drawing/2014/main" id="{FF2F69EC-1406-BA76-1FC5-3F1456738DA6}"/>
              </a:ext>
            </a:extLst>
          </p:cNvPr>
          <p:cNvSpPr txBox="1"/>
          <p:nvPr/>
        </p:nvSpPr>
        <p:spPr>
          <a:xfrm>
            <a:off x="1262424" y="1629938"/>
            <a:ext cx="6990622" cy="2015936"/>
          </a:xfrm>
          <a:prstGeom prst="rect">
            <a:avLst/>
          </a:prstGeom>
          <a:noFill/>
        </p:spPr>
        <p:txBody>
          <a:bodyPr wrap="square" rtlCol="0">
            <a:spAutoFit/>
          </a:bodyPr>
          <a:lstStyle/>
          <a:p>
            <a:pPr marL="342900" marR="0" lvl="0" indent="-342900" algn="l" defTabSz="914400" rtl="0" eaLnBrk="1" fontAlgn="auto" latinLnBrk="0" hangingPunct="1">
              <a:lnSpc>
                <a:spcPct val="125000"/>
              </a:lnSpc>
              <a:spcBef>
                <a:spcPts val="0"/>
              </a:spcBef>
              <a:spcAft>
                <a:spcPts val="0"/>
              </a:spcAft>
              <a:buClrTx/>
              <a:buSzTx/>
              <a:buFont typeface="Wingdings" panose="05000000000000000000" pitchFamily="2" charset="2"/>
              <a:buChar char="n"/>
              <a:tabLst/>
              <a:defRPr/>
            </a:pPr>
            <a:r>
              <a:rPr kumimoji="0" lang="en-US" altLang="zh-CN" sz="2000" b="1" i="0" u="sng"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Pretreatment</a:t>
            </a:r>
            <a:r>
              <a:rPr kumimoji="0" lang="en-US" altLang="zh-CN" sz="2000" b="1"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(prior to MBR-based biological treatment)</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t>Oil/water separation</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Floatation</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Coagulation and chemical precipitation</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pH conditioning</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Hydrolysis-acidification</a:t>
            </a:r>
          </a:p>
        </p:txBody>
      </p:sp>
      <p:sp>
        <p:nvSpPr>
          <p:cNvPr id="7" name="文本框 6">
            <a:extLst>
              <a:ext uri="{FF2B5EF4-FFF2-40B4-BE49-F238E27FC236}">
                <a16:creationId xmlns:a16="http://schemas.microsoft.com/office/drawing/2014/main" id="{E2010319-AEAD-8DB0-B701-DCD188E57E59}"/>
              </a:ext>
            </a:extLst>
          </p:cNvPr>
          <p:cNvSpPr txBox="1"/>
          <p:nvPr/>
        </p:nvSpPr>
        <p:spPr>
          <a:xfrm>
            <a:off x="1262423" y="3814028"/>
            <a:ext cx="7550429" cy="1708160"/>
          </a:xfrm>
          <a:prstGeom prst="rect">
            <a:avLst/>
          </a:prstGeom>
          <a:noFill/>
        </p:spPr>
        <p:txBody>
          <a:bodyPr wrap="square" rtlCol="0">
            <a:spAutoFit/>
          </a:bodyPr>
          <a:lstStyle/>
          <a:p>
            <a:pPr marL="342900" marR="0" lvl="0" indent="-342900" algn="l" defTabSz="914400" rtl="0" eaLnBrk="1" fontAlgn="auto" latinLnBrk="0" hangingPunct="1">
              <a:lnSpc>
                <a:spcPct val="125000"/>
              </a:lnSpc>
              <a:spcBef>
                <a:spcPts val="0"/>
              </a:spcBef>
              <a:spcAft>
                <a:spcPts val="0"/>
              </a:spcAft>
              <a:buClrTx/>
              <a:buSzTx/>
              <a:buFont typeface="Wingdings" panose="05000000000000000000" pitchFamily="2" charset="2"/>
              <a:buChar char="n"/>
              <a:tabLst/>
              <a:defRPr/>
            </a:pPr>
            <a:r>
              <a:rPr kumimoji="0" lang="en-US" altLang="zh-CN" sz="2000" b="1" i="0" u="sng"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Post-treatment</a:t>
            </a:r>
            <a:r>
              <a:rPr kumimoji="0" lang="en-US" altLang="zh-CN" sz="2000" b="1"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(after MBR-based biological treatment)</a:t>
            </a:r>
            <a:endParaRPr kumimoji="0" lang="en-US" altLang="zh-CN" sz="2000" b="1" i="0" u="none" strike="noStrike" kern="1200" cap="none" spc="0" normalizeH="0" baseline="0" noProof="0" dirty="0">
              <a:ln>
                <a:noFill/>
              </a:ln>
              <a:solidFill>
                <a:srgbClr val="ED7D31"/>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endParaRP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mn-cs"/>
              </a:rPr>
              <a:t>Activated carbon adsorption</a:t>
            </a:r>
            <a:endParaRPr kumimoji="0" lang="en-US" altLang="zh-CN" sz="2000" b="0" i="0" u="none" strike="noStrike" kern="1200" cap="none" spc="0" normalizeH="0" baseline="0" noProof="0" dirty="0">
              <a:ln>
                <a:noFill/>
              </a:ln>
              <a:solidFill>
                <a:prstClr val="black"/>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endParaRP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Advanced oxidation</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Biological aerated filter treatment</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Further membrane separation (NF, RO, etc.)</a:t>
            </a:r>
          </a:p>
        </p:txBody>
      </p:sp>
      <p:sp>
        <p:nvSpPr>
          <p:cNvPr id="10" name="文本框 9">
            <a:extLst>
              <a:ext uri="{FF2B5EF4-FFF2-40B4-BE49-F238E27FC236}">
                <a16:creationId xmlns:a16="http://schemas.microsoft.com/office/drawing/2014/main" id="{4A67EF13-50F0-2EBE-21DE-385FAF1F45AF}"/>
              </a:ext>
            </a:extLst>
          </p:cNvPr>
          <p:cNvSpPr txBox="1"/>
          <p:nvPr/>
        </p:nvSpPr>
        <p:spPr>
          <a:xfrm>
            <a:off x="695327" y="1139870"/>
            <a:ext cx="883607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Special considerations for industrial wastewater treatment:</a:t>
            </a:r>
            <a:endParaRPr kumimoji="0" lang="zh-CN" altLang="en-US" sz="2400" b="1"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15" name="直接连接符 14">
            <a:extLst>
              <a:ext uri="{FF2B5EF4-FFF2-40B4-BE49-F238E27FC236}">
                <a16:creationId xmlns:a16="http://schemas.microsoft.com/office/drawing/2014/main" id="{63B32382-E881-A585-395D-F94D5C1AE20A}"/>
              </a:ext>
            </a:extLst>
          </p:cNvPr>
          <p:cNvCxnSpPr/>
          <p:nvPr/>
        </p:nvCxnSpPr>
        <p:spPr>
          <a:xfrm>
            <a:off x="695327" y="1601535"/>
            <a:ext cx="8836073" cy="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1F737A04-16A7-8E0A-12C5-80E2C269F588}"/>
              </a:ext>
            </a:extLst>
          </p:cNvPr>
          <p:cNvSpPr txBox="1"/>
          <p:nvPr/>
        </p:nvSpPr>
        <p:spPr>
          <a:xfrm>
            <a:off x="1058733" y="5713526"/>
            <a:ext cx="7299455" cy="76944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black"/>
                </a:solidFill>
                <a:effectLst/>
                <a:uLnTx/>
                <a:uFill>
                  <a:solidFill>
                    <a:srgbClr val="ED7D31"/>
                  </a:solidFill>
                </a:uFill>
                <a:latin typeface="Arial" panose="020B0604020202020204" pitchFamily="34" charset="0"/>
                <a:ea typeface="等线" panose="02010600030101010101" pitchFamily="2" charset="-122"/>
                <a:cs typeface="Arial" panose="020B0604020202020204" pitchFamily="34" charset="0"/>
              </a:rPr>
              <a:t>Specific configuration of the whole process depends on the wastewater quality and the treatment goal</a:t>
            </a:r>
          </a:p>
        </p:txBody>
      </p:sp>
      <p:grpSp>
        <p:nvGrpSpPr>
          <p:cNvPr id="4" name="Group 15">
            <a:extLst>
              <a:ext uri="{FF2B5EF4-FFF2-40B4-BE49-F238E27FC236}">
                <a16:creationId xmlns:a16="http://schemas.microsoft.com/office/drawing/2014/main" id="{255DA341-8BCA-EFAB-1EA7-BDDF24177CE1}"/>
              </a:ext>
            </a:extLst>
          </p:cNvPr>
          <p:cNvGrpSpPr/>
          <p:nvPr/>
        </p:nvGrpSpPr>
        <p:grpSpPr>
          <a:xfrm>
            <a:off x="8972536" y="407334"/>
            <a:ext cx="3121806" cy="447110"/>
            <a:chOff x="8844309" y="358006"/>
            <a:chExt cx="3121806" cy="447110"/>
          </a:xfrm>
        </p:grpSpPr>
        <p:grpSp>
          <p:nvGrpSpPr>
            <p:cNvPr id="5" name="组合 2">
              <a:extLst>
                <a:ext uri="{FF2B5EF4-FFF2-40B4-BE49-F238E27FC236}">
                  <a16:creationId xmlns:a16="http://schemas.microsoft.com/office/drawing/2014/main" id="{961A5E53-D449-DEDC-87E0-F42C126A52AC}"/>
                </a:ext>
              </a:extLst>
            </p:cNvPr>
            <p:cNvGrpSpPr/>
            <p:nvPr/>
          </p:nvGrpSpPr>
          <p:grpSpPr>
            <a:xfrm>
              <a:off x="9715178" y="358006"/>
              <a:ext cx="2250937" cy="447110"/>
              <a:chOff x="9729466" y="157976"/>
              <a:chExt cx="2250937" cy="447110"/>
            </a:xfrm>
          </p:grpSpPr>
          <p:sp>
            <p:nvSpPr>
              <p:cNvPr id="16" name="TextBox 15">
                <a:extLst>
                  <a:ext uri="{FF2B5EF4-FFF2-40B4-BE49-F238E27FC236}">
                    <a16:creationId xmlns:a16="http://schemas.microsoft.com/office/drawing/2014/main" id="{EC8185B2-5237-788D-60B4-D51274E85848}"/>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7" name="直线连接符 9">
                <a:extLst>
                  <a:ext uri="{FF2B5EF4-FFF2-40B4-BE49-F238E27FC236}">
                    <a16:creationId xmlns:a16="http://schemas.microsoft.com/office/drawing/2014/main" id="{DD59B8FF-BEE2-8B7B-C1F1-B46B050E42DB}"/>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1" name="Picture 17">
              <a:extLst>
                <a:ext uri="{FF2B5EF4-FFF2-40B4-BE49-F238E27FC236}">
                  <a16:creationId xmlns:a16="http://schemas.microsoft.com/office/drawing/2014/main" id="{AD326670-0DC8-77F8-496F-1FB32CF400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014436968"/>
      </p:ext>
    </p:extLst>
  </p:cSld>
  <p:clrMapOvr>
    <a:masterClrMapping/>
  </p:clrMapOvr>
  <p:transition advTm="4825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
                                            <p:txEl>
                                              <p:pRg st="0" end="0"/>
                                            </p:txEl>
                                          </p:spTgt>
                                        </p:tgtEl>
                                      </p:cBhvr>
                                    </p:animEffect>
                                    <p:animScale>
                                      <p:cBhvr>
                                        <p:cTn id="7" dur="250" autoRev="1" fill="hold"/>
                                        <p:tgtEl>
                                          <p:spTgt spid="3">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7">
                                            <p:txEl>
                                              <p:pRg st="0" end="0"/>
                                            </p:txEl>
                                          </p:spTgt>
                                        </p:tgtEl>
                                      </p:cBhvr>
                                    </p:animEffect>
                                    <p:animScale>
                                      <p:cBhvr>
                                        <p:cTn id="12" dur="250" autoRev="1" fill="hold"/>
                                        <p:tgtEl>
                                          <p:spTgt spid="7">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10" name="文本框 9">
            <a:extLst>
              <a:ext uri="{FF2B5EF4-FFF2-40B4-BE49-F238E27FC236}">
                <a16:creationId xmlns:a16="http://schemas.microsoft.com/office/drawing/2014/main" id="{4A67EF13-50F0-2EBE-21DE-385FAF1F45AF}"/>
              </a:ext>
            </a:extLst>
          </p:cNvPr>
          <p:cNvSpPr txBox="1"/>
          <p:nvPr/>
        </p:nvSpPr>
        <p:spPr>
          <a:xfrm>
            <a:off x="589121" y="1240461"/>
            <a:ext cx="90380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Some examples of industrial wastewater treatment process from the literature:</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aphicFrame>
        <p:nvGraphicFramePr>
          <p:cNvPr id="11" name="表格 10">
            <a:extLst>
              <a:ext uri="{FF2B5EF4-FFF2-40B4-BE49-F238E27FC236}">
                <a16:creationId xmlns:a16="http://schemas.microsoft.com/office/drawing/2014/main" id="{66E1CB7C-A815-315B-C6E4-740953EE0C35}"/>
              </a:ext>
            </a:extLst>
          </p:cNvPr>
          <p:cNvGraphicFramePr>
            <a:graphicFrameLocks noGrp="1"/>
          </p:cNvGraphicFramePr>
          <p:nvPr/>
        </p:nvGraphicFramePr>
        <p:xfrm>
          <a:off x="264160" y="1795736"/>
          <a:ext cx="11704320" cy="3281113"/>
        </p:xfrm>
        <a:graphic>
          <a:graphicData uri="http://schemas.openxmlformats.org/drawingml/2006/table">
            <a:tbl>
              <a:tblPr firstRow="1" firstCol="1" bandRow="1">
                <a:tableStyleId>{69012ECD-51FC-41F1-AA8D-1B2483CD663E}</a:tableStyleId>
              </a:tblPr>
              <a:tblGrid>
                <a:gridCol w="3286688">
                  <a:extLst>
                    <a:ext uri="{9D8B030D-6E8A-4147-A177-3AD203B41FA5}">
                      <a16:colId xmlns:a16="http://schemas.microsoft.com/office/drawing/2014/main" val="689089678"/>
                    </a:ext>
                  </a:extLst>
                </a:gridCol>
                <a:gridCol w="8417632">
                  <a:extLst>
                    <a:ext uri="{9D8B030D-6E8A-4147-A177-3AD203B41FA5}">
                      <a16:colId xmlns:a16="http://schemas.microsoft.com/office/drawing/2014/main" val="3845218686"/>
                    </a:ext>
                  </a:extLst>
                </a:gridCol>
              </a:tblGrid>
              <a:tr h="164516">
                <a:tc>
                  <a:txBody>
                    <a:bodyPr/>
                    <a:lstStyle/>
                    <a:p>
                      <a:pPr algn="ctr"/>
                      <a:r>
                        <a:rPr lang="en-US" sz="1600" kern="100" dirty="0">
                          <a:effectLst/>
                          <a:latin typeface="Arial" panose="020B0604020202020204" pitchFamily="34" charset="0"/>
                          <a:cs typeface="Arial" panose="020B0604020202020204" pitchFamily="34" charset="0"/>
                        </a:rPr>
                        <a:t>Wastewater source</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pPr algn="ctr"/>
                      <a:r>
                        <a:rPr lang="en-US" sz="1600" kern="100" dirty="0">
                          <a:effectLst/>
                          <a:latin typeface="Arial" panose="020B0604020202020204" pitchFamily="34" charset="0"/>
                          <a:cs typeface="Arial" panose="020B0604020202020204" pitchFamily="34" charset="0"/>
                        </a:rPr>
                        <a:t>Treatment process</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2114021723"/>
                  </a:ext>
                </a:extLst>
              </a:tr>
              <a:tr h="329033">
                <a:tc>
                  <a:txBody>
                    <a:bodyPr/>
                    <a:lstStyle/>
                    <a:p>
                      <a:r>
                        <a:rPr lang="en-US" sz="1600" kern="100" dirty="0">
                          <a:effectLst/>
                          <a:latin typeface="Arial" panose="020B0604020202020204" pitchFamily="34" charset="0"/>
                          <a:cs typeface="Arial" panose="020B0604020202020204" pitchFamily="34" charset="0"/>
                        </a:rPr>
                        <a:t>Industrial park</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acidification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disinfection</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3449261103"/>
                  </a:ext>
                </a:extLst>
              </a:tr>
              <a:tr h="329033">
                <a:tc>
                  <a:txBody>
                    <a:bodyPr/>
                    <a:lstStyle/>
                    <a:p>
                      <a:r>
                        <a:rPr lang="en-US" sz="1600" kern="100" dirty="0">
                          <a:effectLst/>
                          <a:latin typeface="Arial" panose="020B0604020202020204" pitchFamily="34" charset="0"/>
                          <a:cs typeface="Arial" panose="020B0604020202020204" pitchFamily="34" charset="0"/>
                        </a:rPr>
                        <a:t>Industrial park (coal chemical)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air floatation precipitation → acidification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/O/A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disinfection</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2229089516"/>
                  </a:ext>
                </a:extLst>
              </a:tr>
              <a:tr h="329033">
                <a:tc>
                  <a:txBody>
                    <a:bodyPr/>
                    <a:lstStyle/>
                    <a:p>
                      <a:r>
                        <a:rPr lang="en-US" sz="1600" kern="100" dirty="0">
                          <a:effectLst/>
                          <a:latin typeface="Arial" panose="020B0604020202020204" pitchFamily="34" charset="0"/>
                          <a:cs typeface="Arial" panose="020B0604020202020204" pitchFamily="34" charset="0"/>
                        </a:rPr>
                        <a:t>Industrial park (</a:t>
                      </a:r>
                      <a:r>
                        <a:rPr lang="en-US" altLang="zh-CN" sz="1600" kern="100" dirty="0">
                          <a:effectLst/>
                          <a:latin typeface="Arial" panose="020B0604020202020204" pitchFamily="34" charset="0"/>
                          <a:cs typeface="Arial" panose="020B0604020202020204" pitchFamily="34" charset="0"/>
                        </a:rPr>
                        <a:t>d</a:t>
                      </a:r>
                      <a:r>
                        <a:rPr lang="en-US" sz="1600" kern="100" dirty="0">
                          <a:effectLst/>
                          <a:latin typeface="Arial" panose="020B0604020202020204" pitchFamily="34" charset="0"/>
                          <a:cs typeface="Arial" panose="020B0604020202020204" pitchFamily="34" charset="0"/>
                        </a:rPr>
                        <a:t>yeing)</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pH neutralization → acidification → </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advanced oxidation (O</a:t>
                      </a:r>
                      <a:r>
                        <a:rPr lang="en-US" sz="1600" kern="100" baseline="-25000" dirty="0">
                          <a:effectLst/>
                          <a:latin typeface="Arial" panose="020B0604020202020204" pitchFamily="34" charset="0"/>
                          <a:cs typeface="Arial" panose="020B0604020202020204" pitchFamily="34" charset="0"/>
                        </a:rPr>
                        <a:t>3</a:t>
                      </a:r>
                      <a:r>
                        <a:rPr lang="en-US" sz="1600" kern="100" dirty="0">
                          <a:effectLst/>
                          <a:latin typeface="Arial" panose="020B0604020202020204" pitchFamily="34" charset="0"/>
                          <a:cs typeface="Arial" panose="020B0604020202020204" pitchFamily="34" charset="0"/>
                        </a:rPr>
                        <a:t>)</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2558029963"/>
                  </a:ext>
                </a:extLst>
              </a:tr>
              <a:tr h="329033">
                <a:tc>
                  <a:txBody>
                    <a:bodyPr/>
                    <a:lstStyle/>
                    <a:p>
                      <a:r>
                        <a:rPr lang="en-US" sz="1600" kern="100" dirty="0">
                          <a:effectLst/>
                          <a:latin typeface="Arial" panose="020B0604020202020204" pitchFamily="34" charset="0"/>
                          <a:cs typeface="Arial" panose="020B0604020202020204" pitchFamily="34" charset="0"/>
                        </a:rPr>
                        <a:t>Industrial park (food)</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acidification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disinfection</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3834125618"/>
                  </a:ext>
                </a:extLst>
              </a:tr>
              <a:tr h="329033">
                <a:tc>
                  <a:txBody>
                    <a:bodyPr/>
                    <a:lstStyle/>
                    <a:p>
                      <a:r>
                        <a:rPr lang="en-US" sz="1600" kern="100" dirty="0">
                          <a:effectLst/>
                          <a:latin typeface="Arial" panose="020B0604020202020204" pitchFamily="34" charset="0"/>
                          <a:cs typeface="Arial" panose="020B0604020202020204" pitchFamily="34" charset="0"/>
                        </a:rPr>
                        <a:t>Iron &amp; steel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pH regulating → air floatation → EGSB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endParaRPr lang="zh-CN" sz="1600" kern="1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3910508308"/>
                  </a:ext>
                </a:extLst>
              </a:tr>
              <a:tr h="246362">
                <a:tc>
                  <a:txBody>
                    <a:bodyPr/>
                    <a:lstStyle/>
                    <a:p>
                      <a:r>
                        <a:rPr lang="en-US" sz="1600" kern="100" dirty="0">
                          <a:effectLst/>
                          <a:latin typeface="Arial" panose="020B0604020202020204" pitchFamily="34" charset="0"/>
                          <a:cs typeface="Arial" panose="020B0604020202020204" pitchFamily="34" charset="0"/>
                        </a:rPr>
                        <a:t>Fine chemical (pharmaceutical)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fr-FR" sz="1600" kern="100" dirty="0">
                          <a:effectLst/>
                          <a:latin typeface="Arial" panose="020B0604020202020204" pitchFamily="34" charset="0"/>
                          <a:cs typeface="Arial" panose="020B0604020202020204" pitchFamily="34" charset="0"/>
                        </a:rPr>
                        <a:t>→ sedimentation→ pre-Acidification → IC anaerobic → </a:t>
                      </a:r>
                      <a:r>
                        <a:rPr lang="fr-FR" sz="1600" kern="100" dirty="0">
                          <a:solidFill>
                            <a:srgbClr val="0070C0"/>
                          </a:solidFill>
                          <a:effectLst/>
                          <a:latin typeface="Arial" panose="020B0604020202020204" pitchFamily="34" charset="0"/>
                          <a:cs typeface="Arial" panose="020B0604020202020204" pitchFamily="34" charset="0"/>
                        </a:rPr>
                        <a:t>A</a:t>
                      </a:r>
                      <a:r>
                        <a:rPr lang="fr-FR" sz="1600" kern="100" baseline="-25000" dirty="0">
                          <a:solidFill>
                            <a:srgbClr val="0070C0"/>
                          </a:solidFill>
                          <a:effectLst/>
                          <a:latin typeface="Arial" panose="020B0604020202020204" pitchFamily="34" charset="0"/>
                          <a:cs typeface="Arial" panose="020B0604020202020204" pitchFamily="34" charset="0"/>
                        </a:rPr>
                        <a:t>2</a:t>
                      </a:r>
                      <a:r>
                        <a:rPr lang="fr-FR" sz="1600" kern="100" dirty="0">
                          <a:solidFill>
                            <a:srgbClr val="0070C0"/>
                          </a:solidFill>
                          <a:effectLst/>
                          <a:latin typeface="Arial" panose="020B0604020202020204" pitchFamily="34" charset="0"/>
                          <a:cs typeface="Arial" panose="020B0604020202020204" pitchFamily="34" charset="0"/>
                        </a:rPr>
                        <a:t>/O-</a:t>
                      </a:r>
                      <a:r>
                        <a:rPr lang="fr-FR" sz="1600" kern="100" dirty="0">
                          <a:solidFill>
                            <a:srgbClr val="FF0000"/>
                          </a:solidFill>
                          <a:effectLst/>
                          <a:latin typeface="Arial" panose="020B0604020202020204" pitchFamily="34" charset="0"/>
                          <a:cs typeface="Arial" panose="020B0604020202020204" pitchFamily="34" charset="0"/>
                        </a:rPr>
                        <a:t>M</a:t>
                      </a:r>
                      <a:r>
                        <a:rPr lang="fr-FR" sz="1600" kern="100" dirty="0">
                          <a:effectLst/>
                          <a:latin typeface="Arial" panose="020B0604020202020204" pitchFamily="34" charset="0"/>
                          <a:cs typeface="Arial" panose="020B0604020202020204" pitchFamily="34" charset="0"/>
                        </a:rPr>
                        <a:t> →BAF</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809945908"/>
                  </a:ext>
                </a:extLst>
              </a:tr>
              <a:tr h="329033">
                <a:tc>
                  <a:txBody>
                    <a:bodyPr/>
                    <a:lstStyle/>
                    <a:p>
                      <a:r>
                        <a:rPr lang="en-US" sz="1600" kern="100" dirty="0">
                          <a:effectLst/>
                          <a:latin typeface="Arial" panose="020B0604020202020204" pitchFamily="34" charset="0"/>
                          <a:cs typeface="Arial" panose="020B0604020202020204" pitchFamily="34" charset="0"/>
                        </a:rPr>
                        <a:t>Petro-chemical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a:t>
                      </a:r>
                      <a:r>
                        <a:rPr lang="en-US" sz="1600" kern="100" dirty="0" err="1">
                          <a:effectLst/>
                          <a:latin typeface="Arial" panose="020B0604020202020204" pitchFamily="34" charset="0"/>
                          <a:cs typeface="Arial" panose="020B0604020202020204" pitchFamily="34" charset="0"/>
                        </a:rPr>
                        <a:t>deoiling</a:t>
                      </a:r>
                      <a:r>
                        <a:rPr lang="en-US" sz="1600" kern="100" dirty="0">
                          <a:effectLst/>
                          <a:latin typeface="Arial" panose="020B0604020202020204" pitchFamily="34" charset="0"/>
                          <a:cs typeface="Arial" panose="020B0604020202020204" pitchFamily="34" charset="0"/>
                        </a:rPr>
                        <a:t> → air floatation → acidification → </a:t>
                      </a:r>
                      <a:r>
                        <a:rPr lang="en-US" sz="1600" kern="100" dirty="0">
                          <a:solidFill>
                            <a:srgbClr val="0070C0"/>
                          </a:solidFill>
                          <a:effectLst/>
                          <a:latin typeface="Arial" panose="020B0604020202020204" pitchFamily="34" charset="0"/>
                          <a:cs typeface="Arial" panose="020B0604020202020204" pitchFamily="34" charset="0"/>
                        </a:rPr>
                        <a:t>O/O-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sedimentation → BAF</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514855580"/>
                  </a:ext>
                </a:extLst>
              </a:tr>
              <a:tr h="164516">
                <a:tc>
                  <a:txBody>
                    <a:bodyPr/>
                    <a:lstStyle/>
                    <a:p>
                      <a:r>
                        <a:rPr lang="en-US" sz="1600" kern="100" dirty="0">
                          <a:effectLst/>
                          <a:latin typeface="Arial" panose="020B0604020202020204" pitchFamily="34" charset="0"/>
                          <a:cs typeface="Arial" panose="020B0604020202020204" pitchFamily="34" charset="0"/>
                        </a:rPr>
                        <a:t>Coal chemical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altLang="zh-CN" sz="1600" kern="100" dirty="0">
                          <a:effectLst/>
                          <a:latin typeface="Arial" panose="020B0604020202020204" pitchFamily="34" charset="0"/>
                          <a:cs typeface="Arial" panose="020B0604020202020204" pitchFamily="34" charset="0"/>
                        </a:rPr>
                        <a:t>→ </a:t>
                      </a:r>
                      <a:r>
                        <a:rPr lang="en-US" sz="1600" kern="100" dirty="0">
                          <a:effectLst/>
                          <a:latin typeface="Arial" panose="020B0604020202020204" pitchFamily="34" charset="0"/>
                          <a:cs typeface="Arial" panose="020B0604020202020204" pitchFamily="34" charset="0"/>
                        </a:rPr>
                        <a:t>secondary effluent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endParaRPr lang="zh-CN" sz="1600" kern="1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2048713692"/>
                  </a:ext>
                </a:extLst>
              </a:tr>
              <a:tr h="329033">
                <a:tc>
                  <a:txBody>
                    <a:bodyPr/>
                    <a:lstStyle/>
                    <a:p>
                      <a:r>
                        <a:rPr lang="en-US" sz="1600" kern="100" dirty="0">
                          <a:effectLst/>
                          <a:latin typeface="Arial" panose="020B0604020202020204" pitchFamily="34" charset="0"/>
                          <a:cs typeface="Arial" panose="020B0604020202020204" pitchFamily="34" charset="0"/>
                        </a:rPr>
                        <a:t>Coal chemical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EC anaerobic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effectLst/>
                          <a:latin typeface="Arial" panose="020B0604020202020204" pitchFamily="34" charset="0"/>
                          <a:cs typeface="Arial" panose="020B0604020202020204" pitchFamily="34" charset="0"/>
                        </a:rPr>
                        <a:t> → sedimentation → </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advanced oxidation (O</a:t>
                      </a:r>
                      <a:r>
                        <a:rPr lang="en-US" sz="1600" kern="100" baseline="-25000" dirty="0">
                          <a:effectLst/>
                          <a:latin typeface="Arial" panose="020B0604020202020204" pitchFamily="34" charset="0"/>
                          <a:cs typeface="Arial" panose="020B0604020202020204" pitchFamily="34" charset="0"/>
                        </a:rPr>
                        <a:t>3</a:t>
                      </a:r>
                      <a:r>
                        <a:rPr lang="en-US" sz="1600" kern="100" dirty="0">
                          <a:effectLst/>
                          <a:latin typeface="Arial" panose="020B0604020202020204" pitchFamily="34" charset="0"/>
                          <a:cs typeface="Arial" panose="020B0604020202020204" pitchFamily="34" charset="0"/>
                        </a:rPr>
                        <a:t>)</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1868220165"/>
                  </a:ext>
                </a:extLst>
              </a:tr>
              <a:tr h="164516">
                <a:tc>
                  <a:txBody>
                    <a:bodyPr/>
                    <a:lstStyle/>
                    <a:p>
                      <a:r>
                        <a:rPr lang="en-US" sz="1600" kern="100" dirty="0">
                          <a:effectLst/>
                          <a:latin typeface="Arial" panose="020B0604020202020204" pitchFamily="34" charset="0"/>
                          <a:cs typeface="Arial" panose="020B0604020202020204" pitchFamily="34" charset="0"/>
                        </a:rPr>
                        <a:t>Electronic &amp; electroplating</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pH regulating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disinfection → RO</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1376814618"/>
                  </a:ext>
                </a:extLst>
              </a:tr>
            </a:tbl>
          </a:graphicData>
        </a:graphic>
      </p:graphicFrame>
      <p:sp>
        <p:nvSpPr>
          <p:cNvPr id="22" name="文本框 21">
            <a:extLst>
              <a:ext uri="{FF2B5EF4-FFF2-40B4-BE49-F238E27FC236}">
                <a16:creationId xmlns:a16="http://schemas.microsoft.com/office/drawing/2014/main" id="{20699B5B-C8A4-036A-B47C-42E4AD915111}"/>
              </a:ext>
            </a:extLst>
          </p:cNvPr>
          <p:cNvSpPr txBox="1"/>
          <p:nvPr/>
        </p:nvSpPr>
        <p:spPr>
          <a:xfrm>
            <a:off x="929680" y="5181214"/>
            <a:ext cx="5013246"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BAF:	biological aerated filter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EC: 	external circulation anaerobic reactor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IC: 	internal circulation anaerobic reactor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EGSB: 	anaerobic expanded granular sludge bed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RO:	reverse osmosis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3" name="文本占位符 3">
            <a:extLst>
              <a:ext uri="{FF2B5EF4-FFF2-40B4-BE49-F238E27FC236}">
                <a16:creationId xmlns:a16="http://schemas.microsoft.com/office/drawing/2014/main" id="{FA88BFBE-C432-2BB7-E7B8-EDF572CE3EC8}"/>
              </a:ext>
            </a:extLst>
          </p:cNvPr>
          <p:cNvSpPr>
            <a:spLocks noGrp="1"/>
          </p:cNvSpPr>
          <p:nvPr>
            <p:ph type="body" sz="quarter" idx="16"/>
          </p:nvPr>
        </p:nvSpPr>
        <p:spPr>
          <a:xfrm>
            <a:off x="695327" y="6487200"/>
            <a:ext cx="6741793" cy="299680"/>
          </a:xfrm>
        </p:spPr>
        <p:txBody>
          <a:bodyPr/>
          <a:lstStyle/>
          <a:p>
            <a:pPr marL="0" indent="0" algn="l">
              <a:buNone/>
            </a:pPr>
            <a:r>
              <a:rPr lang="en-US" altLang="zh-CN" dirty="0"/>
              <a:t>Source:</a:t>
            </a:r>
            <a:r>
              <a:rPr lang="zh-CN" altLang="en-US" dirty="0"/>
              <a:t> </a:t>
            </a:r>
            <a:r>
              <a:rPr lang="en-US" altLang="zh-CN" dirty="0"/>
              <a:t>Zhang et</a:t>
            </a:r>
            <a:r>
              <a:rPr lang="zh-CN" altLang="en-US" dirty="0"/>
              <a:t> </a:t>
            </a:r>
            <a:r>
              <a:rPr lang="en-US" altLang="zh-CN" dirty="0"/>
              <a:t>al. Large-scale membrane bioreactors for industrial wastewater treatment in China: Technical and economic features, driving forces, and perspectives. Engineering,</a:t>
            </a:r>
            <a:r>
              <a:rPr lang="zh-CN" altLang="en-US" dirty="0"/>
              <a:t> </a:t>
            </a:r>
            <a:r>
              <a:rPr lang="en-US" altLang="zh-CN" dirty="0"/>
              <a:t>2021 (7): 868-880.</a:t>
            </a:r>
            <a:endParaRPr lang="zh-CN" altLang="en-US" dirty="0"/>
          </a:p>
        </p:txBody>
      </p:sp>
      <p:sp>
        <p:nvSpPr>
          <p:cNvPr id="24" name="文本框 23">
            <a:extLst>
              <a:ext uri="{FF2B5EF4-FFF2-40B4-BE49-F238E27FC236}">
                <a16:creationId xmlns:a16="http://schemas.microsoft.com/office/drawing/2014/main" id="{3A6F2E07-E39B-DAC0-D8C6-09C8DCCFE995}"/>
              </a:ext>
            </a:extLst>
          </p:cNvPr>
          <p:cNvSpPr txBox="1"/>
          <p:nvPr/>
        </p:nvSpPr>
        <p:spPr>
          <a:xfrm>
            <a:off x="6177279" y="5181213"/>
            <a:ext cx="2205394"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rPr>
              <a:t>M:   membrane unit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A</a:t>
            </a:r>
            <a:r>
              <a:rPr kumimoji="0" lang="en-US" altLang="zh-CN" sz="1600" b="0" i="0" u="none" strike="noStrike" kern="1200" cap="none" spc="0" normalizeH="0" baseline="-2500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1</a:t>
            </a:r>
            <a:r>
              <a:rPr kumimoji="0" lang="en-US" altLang="zh-CN" sz="16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  anaerobic zone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A</a:t>
            </a:r>
            <a:r>
              <a:rPr kumimoji="0" lang="en-US" altLang="zh-CN" sz="1600" b="0" i="0" u="none" strike="noStrike" kern="1200" cap="none" spc="0" normalizeH="0" baseline="-2500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2</a:t>
            </a:r>
            <a:r>
              <a:rPr kumimoji="0" lang="en-US" altLang="zh-CN" sz="16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  anoxic zone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O:   aerobic zone</a:t>
            </a:r>
          </a:p>
        </p:txBody>
      </p:sp>
      <p:grpSp>
        <p:nvGrpSpPr>
          <p:cNvPr id="3" name="Group 15">
            <a:extLst>
              <a:ext uri="{FF2B5EF4-FFF2-40B4-BE49-F238E27FC236}">
                <a16:creationId xmlns:a16="http://schemas.microsoft.com/office/drawing/2014/main" id="{C4D77BCD-2E67-8E95-121A-1A8B941AE6F3}"/>
              </a:ext>
            </a:extLst>
          </p:cNvPr>
          <p:cNvGrpSpPr/>
          <p:nvPr/>
        </p:nvGrpSpPr>
        <p:grpSpPr>
          <a:xfrm>
            <a:off x="8972536" y="407334"/>
            <a:ext cx="3121806" cy="447110"/>
            <a:chOff x="8844309" y="358006"/>
            <a:chExt cx="3121806" cy="447110"/>
          </a:xfrm>
        </p:grpSpPr>
        <p:grpSp>
          <p:nvGrpSpPr>
            <p:cNvPr id="4" name="组合 2">
              <a:extLst>
                <a:ext uri="{FF2B5EF4-FFF2-40B4-BE49-F238E27FC236}">
                  <a16:creationId xmlns:a16="http://schemas.microsoft.com/office/drawing/2014/main" id="{D58997D8-3002-7EFF-B472-CF9A4DC8B498}"/>
                </a:ext>
              </a:extLst>
            </p:cNvPr>
            <p:cNvGrpSpPr/>
            <p:nvPr/>
          </p:nvGrpSpPr>
          <p:grpSpPr>
            <a:xfrm>
              <a:off x="9715178" y="358006"/>
              <a:ext cx="2250937" cy="447110"/>
              <a:chOff x="9729466" y="157976"/>
              <a:chExt cx="2250937" cy="447110"/>
            </a:xfrm>
          </p:grpSpPr>
          <p:sp>
            <p:nvSpPr>
              <p:cNvPr id="7" name="TextBox 15">
                <a:extLst>
                  <a:ext uri="{FF2B5EF4-FFF2-40B4-BE49-F238E27FC236}">
                    <a16:creationId xmlns:a16="http://schemas.microsoft.com/office/drawing/2014/main" id="{C6201FE7-1A60-2B9B-0229-F4B9C092F253}"/>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5" name="直线连接符 9">
                <a:extLst>
                  <a:ext uri="{FF2B5EF4-FFF2-40B4-BE49-F238E27FC236}">
                    <a16:creationId xmlns:a16="http://schemas.microsoft.com/office/drawing/2014/main" id="{41666C34-EA0B-DF64-2F86-40157DAB3BF4}"/>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5" name="Picture 17">
              <a:extLst>
                <a:ext uri="{FF2B5EF4-FFF2-40B4-BE49-F238E27FC236}">
                  <a16:creationId xmlns:a16="http://schemas.microsoft.com/office/drawing/2014/main" id="{8109D024-0D5A-85BF-F30B-5317043F21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2747196918"/>
      </p:ext>
    </p:extLst>
  </p:cSld>
  <p:clrMapOvr>
    <a:masterClrMapping/>
  </p:clrMapOvr>
  <p:transition advTm="27946"/>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10" name="文本框 9">
            <a:extLst>
              <a:ext uri="{FF2B5EF4-FFF2-40B4-BE49-F238E27FC236}">
                <a16:creationId xmlns:a16="http://schemas.microsoft.com/office/drawing/2014/main" id="{4A67EF13-50F0-2EBE-21DE-385FAF1F45AF}"/>
              </a:ext>
            </a:extLst>
          </p:cNvPr>
          <p:cNvSpPr txBox="1"/>
          <p:nvPr/>
        </p:nvSpPr>
        <p:spPr>
          <a:xfrm>
            <a:off x="589121" y="1240461"/>
            <a:ext cx="90380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Some examples of industrial wastewater treatment process from the literature:</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aphicFrame>
        <p:nvGraphicFramePr>
          <p:cNvPr id="11" name="表格 10">
            <a:extLst>
              <a:ext uri="{FF2B5EF4-FFF2-40B4-BE49-F238E27FC236}">
                <a16:creationId xmlns:a16="http://schemas.microsoft.com/office/drawing/2014/main" id="{66E1CB7C-A815-315B-C6E4-740953EE0C35}"/>
              </a:ext>
            </a:extLst>
          </p:cNvPr>
          <p:cNvGraphicFramePr>
            <a:graphicFrameLocks noGrp="1"/>
          </p:cNvGraphicFramePr>
          <p:nvPr/>
        </p:nvGraphicFramePr>
        <p:xfrm>
          <a:off x="264160" y="1795736"/>
          <a:ext cx="11704320" cy="3281113"/>
        </p:xfrm>
        <a:graphic>
          <a:graphicData uri="http://schemas.openxmlformats.org/drawingml/2006/table">
            <a:tbl>
              <a:tblPr firstRow="1" firstCol="1" bandRow="1">
                <a:tableStyleId>{69012ECD-51FC-41F1-AA8D-1B2483CD663E}</a:tableStyleId>
              </a:tblPr>
              <a:tblGrid>
                <a:gridCol w="3286688">
                  <a:extLst>
                    <a:ext uri="{9D8B030D-6E8A-4147-A177-3AD203B41FA5}">
                      <a16:colId xmlns:a16="http://schemas.microsoft.com/office/drawing/2014/main" val="689089678"/>
                    </a:ext>
                  </a:extLst>
                </a:gridCol>
                <a:gridCol w="8417632">
                  <a:extLst>
                    <a:ext uri="{9D8B030D-6E8A-4147-A177-3AD203B41FA5}">
                      <a16:colId xmlns:a16="http://schemas.microsoft.com/office/drawing/2014/main" val="3845218686"/>
                    </a:ext>
                  </a:extLst>
                </a:gridCol>
              </a:tblGrid>
              <a:tr h="164516">
                <a:tc>
                  <a:txBody>
                    <a:bodyPr/>
                    <a:lstStyle/>
                    <a:p>
                      <a:pPr algn="ctr"/>
                      <a:r>
                        <a:rPr lang="en-US" sz="1600" kern="100" dirty="0">
                          <a:effectLst/>
                          <a:latin typeface="Arial" panose="020B0604020202020204" pitchFamily="34" charset="0"/>
                          <a:cs typeface="Arial" panose="020B0604020202020204" pitchFamily="34" charset="0"/>
                        </a:rPr>
                        <a:t>Wastewater source</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pPr algn="ctr"/>
                      <a:r>
                        <a:rPr lang="en-US" sz="1600" kern="100" dirty="0">
                          <a:effectLst/>
                          <a:latin typeface="Arial" panose="020B0604020202020204" pitchFamily="34" charset="0"/>
                          <a:cs typeface="Arial" panose="020B0604020202020204" pitchFamily="34" charset="0"/>
                        </a:rPr>
                        <a:t>Treatment process</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2114021723"/>
                  </a:ext>
                </a:extLst>
              </a:tr>
              <a:tr h="329033">
                <a:tc>
                  <a:txBody>
                    <a:bodyPr/>
                    <a:lstStyle/>
                    <a:p>
                      <a:r>
                        <a:rPr lang="en-US" sz="1600" kern="100" dirty="0">
                          <a:effectLst/>
                          <a:latin typeface="Arial" panose="020B0604020202020204" pitchFamily="34" charset="0"/>
                          <a:cs typeface="Arial" panose="020B0604020202020204" pitchFamily="34" charset="0"/>
                        </a:rPr>
                        <a:t>Industrial park</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acidification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disinfection</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3449261103"/>
                  </a:ext>
                </a:extLst>
              </a:tr>
              <a:tr h="329033">
                <a:tc>
                  <a:txBody>
                    <a:bodyPr/>
                    <a:lstStyle/>
                    <a:p>
                      <a:r>
                        <a:rPr lang="en-US" sz="1600" kern="100" dirty="0">
                          <a:effectLst/>
                          <a:latin typeface="Arial" panose="020B0604020202020204" pitchFamily="34" charset="0"/>
                          <a:cs typeface="Arial" panose="020B0604020202020204" pitchFamily="34" charset="0"/>
                        </a:rPr>
                        <a:t>Industrial park (coal chemical)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air floatation precipitation → acidification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/O/A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disinfection</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2229089516"/>
                  </a:ext>
                </a:extLst>
              </a:tr>
              <a:tr h="329033">
                <a:tc>
                  <a:txBody>
                    <a:bodyPr/>
                    <a:lstStyle/>
                    <a:p>
                      <a:r>
                        <a:rPr lang="en-US" sz="1600" kern="100" dirty="0">
                          <a:effectLst/>
                          <a:latin typeface="Arial" panose="020B0604020202020204" pitchFamily="34" charset="0"/>
                          <a:cs typeface="Arial" panose="020B0604020202020204" pitchFamily="34" charset="0"/>
                        </a:rPr>
                        <a:t>Industrial park (</a:t>
                      </a:r>
                      <a:r>
                        <a:rPr lang="en-US" altLang="zh-CN" sz="1600" kern="100" dirty="0">
                          <a:effectLst/>
                          <a:latin typeface="Arial" panose="020B0604020202020204" pitchFamily="34" charset="0"/>
                          <a:cs typeface="Arial" panose="020B0604020202020204" pitchFamily="34" charset="0"/>
                        </a:rPr>
                        <a:t>d</a:t>
                      </a:r>
                      <a:r>
                        <a:rPr lang="en-US" sz="1600" kern="100" dirty="0">
                          <a:effectLst/>
                          <a:latin typeface="Arial" panose="020B0604020202020204" pitchFamily="34" charset="0"/>
                          <a:cs typeface="Arial" panose="020B0604020202020204" pitchFamily="34" charset="0"/>
                        </a:rPr>
                        <a:t>yeing)</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pH neutralization → acidification → </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advanced oxidation (O</a:t>
                      </a:r>
                      <a:r>
                        <a:rPr lang="en-US" sz="1600" kern="100" baseline="-25000" dirty="0">
                          <a:effectLst/>
                          <a:latin typeface="Arial" panose="020B0604020202020204" pitchFamily="34" charset="0"/>
                          <a:cs typeface="Arial" panose="020B0604020202020204" pitchFamily="34" charset="0"/>
                        </a:rPr>
                        <a:t>3</a:t>
                      </a:r>
                      <a:r>
                        <a:rPr lang="en-US" sz="1600" kern="100" dirty="0">
                          <a:effectLst/>
                          <a:latin typeface="Arial" panose="020B0604020202020204" pitchFamily="34" charset="0"/>
                          <a:cs typeface="Arial" panose="020B0604020202020204" pitchFamily="34" charset="0"/>
                        </a:rPr>
                        <a:t>)</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2558029963"/>
                  </a:ext>
                </a:extLst>
              </a:tr>
              <a:tr h="329033">
                <a:tc>
                  <a:txBody>
                    <a:bodyPr/>
                    <a:lstStyle/>
                    <a:p>
                      <a:r>
                        <a:rPr lang="en-US" sz="1600" kern="100" dirty="0">
                          <a:effectLst/>
                          <a:latin typeface="Arial" panose="020B0604020202020204" pitchFamily="34" charset="0"/>
                          <a:cs typeface="Arial" panose="020B0604020202020204" pitchFamily="34" charset="0"/>
                        </a:rPr>
                        <a:t>Industrial park (food)</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acidification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disinfection</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3834125618"/>
                  </a:ext>
                </a:extLst>
              </a:tr>
              <a:tr h="329033">
                <a:tc>
                  <a:txBody>
                    <a:bodyPr/>
                    <a:lstStyle/>
                    <a:p>
                      <a:r>
                        <a:rPr lang="en-US" sz="1600" kern="100" dirty="0">
                          <a:effectLst/>
                          <a:latin typeface="Arial" panose="020B0604020202020204" pitchFamily="34" charset="0"/>
                          <a:cs typeface="Arial" panose="020B0604020202020204" pitchFamily="34" charset="0"/>
                        </a:rPr>
                        <a:t>Iron &amp; steel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pH regulating → air floatation → EGSB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endParaRPr lang="zh-CN" sz="1600" kern="1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3910508308"/>
                  </a:ext>
                </a:extLst>
              </a:tr>
              <a:tr h="246362">
                <a:tc>
                  <a:txBody>
                    <a:bodyPr/>
                    <a:lstStyle/>
                    <a:p>
                      <a:r>
                        <a:rPr lang="en-US" sz="1600" kern="100" dirty="0">
                          <a:effectLst/>
                          <a:latin typeface="Arial" panose="020B0604020202020204" pitchFamily="34" charset="0"/>
                          <a:cs typeface="Arial" panose="020B0604020202020204" pitchFamily="34" charset="0"/>
                        </a:rPr>
                        <a:t>Fine chemical (pharmaceutical)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fr-FR" sz="1600" kern="100" dirty="0">
                          <a:effectLst/>
                          <a:latin typeface="Arial" panose="020B0604020202020204" pitchFamily="34" charset="0"/>
                          <a:cs typeface="Arial" panose="020B0604020202020204" pitchFamily="34" charset="0"/>
                        </a:rPr>
                        <a:t>→ sedimentation→ pre-Acidification → IC anaerobic → </a:t>
                      </a:r>
                      <a:r>
                        <a:rPr lang="fr-FR" sz="1600" kern="100" dirty="0">
                          <a:solidFill>
                            <a:srgbClr val="0070C0"/>
                          </a:solidFill>
                          <a:effectLst/>
                          <a:latin typeface="Arial" panose="020B0604020202020204" pitchFamily="34" charset="0"/>
                          <a:cs typeface="Arial" panose="020B0604020202020204" pitchFamily="34" charset="0"/>
                        </a:rPr>
                        <a:t>A</a:t>
                      </a:r>
                      <a:r>
                        <a:rPr lang="fr-FR" sz="1600" kern="100" baseline="-25000" dirty="0">
                          <a:solidFill>
                            <a:srgbClr val="0070C0"/>
                          </a:solidFill>
                          <a:effectLst/>
                          <a:latin typeface="Arial" panose="020B0604020202020204" pitchFamily="34" charset="0"/>
                          <a:cs typeface="Arial" panose="020B0604020202020204" pitchFamily="34" charset="0"/>
                        </a:rPr>
                        <a:t>2</a:t>
                      </a:r>
                      <a:r>
                        <a:rPr lang="fr-FR" sz="1600" kern="100" dirty="0">
                          <a:solidFill>
                            <a:srgbClr val="0070C0"/>
                          </a:solidFill>
                          <a:effectLst/>
                          <a:latin typeface="Arial" panose="020B0604020202020204" pitchFamily="34" charset="0"/>
                          <a:cs typeface="Arial" panose="020B0604020202020204" pitchFamily="34" charset="0"/>
                        </a:rPr>
                        <a:t>/O-</a:t>
                      </a:r>
                      <a:r>
                        <a:rPr lang="fr-FR" sz="1600" kern="100" dirty="0">
                          <a:solidFill>
                            <a:srgbClr val="FF0000"/>
                          </a:solidFill>
                          <a:effectLst/>
                          <a:latin typeface="Arial" panose="020B0604020202020204" pitchFamily="34" charset="0"/>
                          <a:cs typeface="Arial" panose="020B0604020202020204" pitchFamily="34" charset="0"/>
                        </a:rPr>
                        <a:t>M</a:t>
                      </a:r>
                      <a:r>
                        <a:rPr lang="fr-FR" sz="1600" kern="100" dirty="0">
                          <a:effectLst/>
                          <a:latin typeface="Arial" panose="020B0604020202020204" pitchFamily="34" charset="0"/>
                          <a:cs typeface="Arial" panose="020B0604020202020204" pitchFamily="34" charset="0"/>
                        </a:rPr>
                        <a:t> →BAF</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809945908"/>
                  </a:ext>
                </a:extLst>
              </a:tr>
              <a:tr h="329033">
                <a:tc>
                  <a:txBody>
                    <a:bodyPr/>
                    <a:lstStyle/>
                    <a:p>
                      <a:r>
                        <a:rPr lang="en-US" sz="1600" kern="100" dirty="0">
                          <a:effectLst/>
                          <a:latin typeface="Arial" panose="020B0604020202020204" pitchFamily="34" charset="0"/>
                          <a:cs typeface="Arial" panose="020B0604020202020204" pitchFamily="34" charset="0"/>
                        </a:rPr>
                        <a:t>Petro-chemical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a:t>
                      </a:r>
                      <a:r>
                        <a:rPr lang="en-US" sz="1600" kern="100" dirty="0" err="1">
                          <a:effectLst/>
                          <a:latin typeface="Arial" panose="020B0604020202020204" pitchFamily="34" charset="0"/>
                          <a:cs typeface="Arial" panose="020B0604020202020204" pitchFamily="34" charset="0"/>
                        </a:rPr>
                        <a:t>deoiling</a:t>
                      </a:r>
                      <a:r>
                        <a:rPr lang="en-US" sz="1600" kern="100" dirty="0">
                          <a:effectLst/>
                          <a:latin typeface="Arial" panose="020B0604020202020204" pitchFamily="34" charset="0"/>
                          <a:cs typeface="Arial" panose="020B0604020202020204" pitchFamily="34" charset="0"/>
                        </a:rPr>
                        <a:t> → air floatation → acidification → </a:t>
                      </a:r>
                      <a:r>
                        <a:rPr lang="en-US" sz="1600" kern="100" dirty="0">
                          <a:solidFill>
                            <a:srgbClr val="0070C0"/>
                          </a:solidFill>
                          <a:effectLst/>
                          <a:latin typeface="Arial" panose="020B0604020202020204" pitchFamily="34" charset="0"/>
                          <a:cs typeface="Arial" panose="020B0604020202020204" pitchFamily="34" charset="0"/>
                        </a:rPr>
                        <a:t>O/O-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sedimentation → BAF</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514855580"/>
                  </a:ext>
                </a:extLst>
              </a:tr>
              <a:tr h="164516">
                <a:tc>
                  <a:txBody>
                    <a:bodyPr/>
                    <a:lstStyle/>
                    <a:p>
                      <a:r>
                        <a:rPr lang="en-US" sz="1600" kern="100" dirty="0">
                          <a:effectLst/>
                          <a:latin typeface="Arial" panose="020B0604020202020204" pitchFamily="34" charset="0"/>
                          <a:cs typeface="Arial" panose="020B0604020202020204" pitchFamily="34" charset="0"/>
                        </a:rPr>
                        <a:t>Coal chemical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altLang="zh-CN" sz="1600" kern="100" dirty="0">
                          <a:effectLst/>
                          <a:latin typeface="Arial" panose="020B0604020202020204" pitchFamily="34" charset="0"/>
                          <a:cs typeface="Arial" panose="020B0604020202020204" pitchFamily="34" charset="0"/>
                        </a:rPr>
                        <a:t>→ </a:t>
                      </a:r>
                      <a:r>
                        <a:rPr lang="en-US" sz="1600" kern="100" dirty="0">
                          <a:effectLst/>
                          <a:latin typeface="Arial" panose="020B0604020202020204" pitchFamily="34" charset="0"/>
                          <a:cs typeface="Arial" panose="020B0604020202020204" pitchFamily="34" charset="0"/>
                        </a:rPr>
                        <a:t>secondary effluent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endParaRPr lang="zh-CN" sz="1600" kern="1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2048713692"/>
                  </a:ext>
                </a:extLst>
              </a:tr>
              <a:tr h="329033">
                <a:tc>
                  <a:txBody>
                    <a:bodyPr/>
                    <a:lstStyle/>
                    <a:p>
                      <a:r>
                        <a:rPr lang="en-US" sz="1600" kern="100" dirty="0">
                          <a:effectLst/>
                          <a:latin typeface="Arial" panose="020B0604020202020204" pitchFamily="34" charset="0"/>
                          <a:cs typeface="Arial" panose="020B0604020202020204" pitchFamily="34" charset="0"/>
                        </a:rPr>
                        <a:t>Coal chemical</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regulating → EC anaerobic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effectLst/>
                          <a:latin typeface="Arial" panose="020B0604020202020204" pitchFamily="34" charset="0"/>
                          <a:cs typeface="Arial" panose="020B0604020202020204" pitchFamily="34" charset="0"/>
                        </a:rPr>
                        <a:t> → sedimentation → </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advanced oxidation (O</a:t>
                      </a:r>
                      <a:r>
                        <a:rPr lang="en-US" sz="1600" kern="100" baseline="-25000" dirty="0">
                          <a:effectLst/>
                          <a:latin typeface="Arial" panose="020B0604020202020204" pitchFamily="34" charset="0"/>
                          <a:cs typeface="Arial" panose="020B0604020202020204" pitchFamily="34" charset="0"/>
                        </a:rPr>
                        <a:t>3</a:t>
                      </a:r>
                      <a:r>
                        <a:rPr lang="en-US" sz="1600" kern="100" dirty="0">
                          <a:effectLst/>
                          <a:latin typeface="Arial" panose="020B0604020202020204" pitchFamily="34" charset="0"/>
                          <a:cs typeface="Arial" panose="020B0604020202020204" pitchFamily="34" charset="0"/>
                        </a:rPr>
                        <a:t>)</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1868220165"/>
                  </a:ext>
                </a:extLst>
              </a:tr>
              <a:tr h="164516">
                <a:tc>
                  <a:txBody>
                    <a:bodyPr/>
                    <a:lstStyle/>
                    <a:p>
                      <a:r>
                        <a:rPr lang="en-US" sz="1600" kern="100" dirty="0">
                          <a:effectLst/>
                          <a:latin typeface="Arial" panose="020B0604020202020204" pitchFamily="34" charset="0"/>
                          <a:cs typeface="Arial" panose="020B0604020202020204" pitchFamily="34" charset="0"/>
                        </a:rPr>
                        <a:t>Electronic &amp; electroplating</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tc>
                  <a:txBody>
                    <a:bodyPr/>
                    <a:lstStyle/>
                    <a:p>
                      <a:r>
                        <a:rPr lang="en-US" sz="1600" kern="100" dirty="0">
                          <a:effectLst/>
                          <a:latin typeface="Arial" panose="020B0604020202020204" pitchFamily="34" charset="0"/>
                          <a:cs typeface="Arial" panose="020B0604020202020204" pitchFamily="34" charset="0"/>
                        </a:rPr>
                        <a:t>→ pH regulating → </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1</a:t>
                      </a:r>
                      <a:r>
                        <a:rPr lang="en-US" sz="1600" kern="100" dirty="0">
                          <a:solidFill>
                            <a:srgbClr val="0070C0"/>
                          </a:solidFill>
                          <a:effectLst/>
                          <a:latin typeface="Arial" panose="020B0604020202020204" pitchFamily="34" charset="0"/>
                          <a:cs typeface="Arial" panose="020B0604020202020204" pitchFamily="34" charset="0"/>
                        </a:rPr>
                        <a:t>/A</a:t>
                      </a:r>
                      <a:r>
                        <a:rPr lang="en-US" sz="1600" kern="100" baseline="-25000" dirty="0">
                          <a:solidFill>
                            <a:srgbClr val="0070C0"/>
                          </a:solidFill>
                          <a:effectLst/>
                          <a:latin typeface="Arial" panose="020B0604020202020204" pitchFamily="34" charset="0"/>
                          <a:cs typeface="Arial" panose="020B0604020202020204" pitchFamily="34" charset="0"/>
                        </a:rPr>
                        <a:t>2</a:t>
                      </a:r>
                      <a:r>
                        <a:rPr lang="en-US" sz="1600" kern="100" dirty="0">
                          <a:solidFill>
                            <a:srgbClr val="0070C0"/>
                          </a:solidFill>
                          <a:effectLst/>
                          <a:latin typeface="Arial" panose="020B0604020202020204" pitchFamily="34" charset="0"/>
                          <a:cs typeface="Arial" panose="020B0604020202020204" pitchFamily="34" charset="0"/>
                        </a:rPr>
                        <a:t>/O-</a:t>
                      </a:r>
                      <a:r>
                        <a:rPr lang="en-US" sz="1600" kern="100" dirty="0">
                          <a:solidFill>
                            <a:srgbClr val="FF0000"/>
                          </a:solidFill>
                          <a:effectLst/>
                          <a:latin typeface="Arial" panose="020B0604020202020204" pitchFamily="34" charset="0"/>
                          <a:cs typeface="Arial" panose="020B0604020202020204" pitchFamily="34" charset="0"/>
                        </a:rPr>
                        <a:t>M</a:t>
                      </a:r>
                      <a:r>
                        <a:rPr lang="en-US" sz="1600" kern="100" dirty="0">
                          <a:effectLst/>
                          <a:latin typeface="Arial" panose="020B0604020202020204" pitchFamily="34" charset="0"/>
                          <a:cs typeface="Arial" panose="020B0604020202020204" pitchFamily="34" charset="0"/>
                        </a:rPr>
                        <a:t> → disinfection → RO</a:t>
                      </a:r>
                      <a:endParaRPr lang="zh-CN" sz="1600" kern="100" dirty="0">
                        <a:effectLst/>
                        <a:latin typeface="Arial" panose="020B0604020202020204" pitchFamily="34" charset="0"/>
                        <a:ea typeface="等线" panose="02010600030101010101" pitchFamily="2" charset="-122"/>
                        <a:cs typeface="Arial" panose="020B0604020202020204" pitchFamily="34" charset="0"/>
                      </a:endParaRPr>
                    </a:p>
                  </a:txBody>
                  <a:tcPr marL="47739" marR="47739" marT="0" marB="0" anchor="ctr"/>
                </a:tc>
                <a:extLst>
                  <a:ext uri="{0D108BD9-81ED-4DB2-BD59-A6C34878D82A}">
                    <a16:rowId xmlns:a16="http://schemas.microsoft.com/office/drawing/2014/main" val="1376814618"/>
                  </a:ext>
                </a:extLst>
              </a:tr>
            </a:tbl>
          </a:graphicData>
        </a:graphic>
      </p:graphicFrame>
      <p:sp>
        <p:nvSpPr>
          <p:cNvPr id="22" name="文本框 21">
            <a:extLst>
              <a:ext uri="{FF2B5EF4-FFF2-40B4-BE49-F238E27FC236}">
                <a16:creationId xmlns:a16="http://schemas.microsoft.com/office/drawing/2014/main" id="{20699B5B-C8A4-036A-B47C-42E4AD915111}"/>
              </a:ext>
            </a:extLst>
          </p:cNvPr>
          <p:cNvSpPr txBox="1"/>
          <p:nvPr/>
        </p:nvSpPr>
        <p:spPr>
          <a:xfrm>
            <a:off x="929680" y="5181214"/>
            <a:ext cx="5013246"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BAF:	biological aerated filter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EC: 	external circulation anaerobic reactor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IC: 	internal circulation anaerobic reactor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EGSB: 	anaerobic expanded granular sludge bed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RO:	reverse osmosis</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3" name="文本占位符 3">
            <a:extLst>
              <a:ext uri="{FF2B5EF4-FFF2-40B4-BE49-F238E27FC236}">
                <a16:creationId xmlns:a16="http://schemas.microsoft.com/office/drawing/2014/main" id="{FA88BFBE-C432-2BB7-E7B8-EDF572CE3EC8}"/>
              </a:ext>
            </a:extLst>
          </p:cNvPr>
          <p:cNvSpPr>
            <a:spLocks noGrp="1"/>
          </p:cNvSpPr>
          <p:nvPr>
            <p:ph type="body" sz="quarter" idx="16"/>
          </p:nvPr>
        </p:nvSpPr>
        <p:spPr>
          <a:xfrm>
            <a:off x="695327" y="6487200"/>
            <a:ext cx="6741793" cy="299680"/>
          </a:xfrm>
        </p:spPr>
        <p:txBody>
          <a:bodyPr/>
          <a:lstStyle/>
          <a:p>
            <a:pPr marL="0" indent="0" algn="l">
              <a:buNone/>
            </a:pPr>
            <a:r>
              <a:rPr lang="en-US" altLang="zh-CN" dirty="0"/>
              <a:t>Source:</a:t>
            </a:r>
            <a:r>
              <a:rPr lang="zh-CN" altLang="en-US" dirty="0"/>
              <a:t> </a:t>
            </a:r>
            <a:r>
              <a:rPr lang="en-US" altLang="zh-CN" dirty="0"/>
              <a:t>Zhang et</a:t>
            </a:r>
            <a:r>
              <a:rPr lang="zh-CN" altLang="en-US" dirty="0"/>
              <a:t> </a:t>
            </a:r>
            <a:r>
              <a:rPr lang="en-US" altLang="zh-CN" dirty="0"/>
              <a:t>al. Large-scale membrane bioreactors for industrial wastewater treatment in China: Technical and economic features, driving forces, and perspectives. Engineering,</a:t>
            </a:r>
            <a:r>
              <a:rPr lang="zh-CN" altLang="en-US" dirty="0"/>
              <a:t> </a:t>
            </a:r>
            <a:r>
              <a:rPr lang="en-US" altLang="zh-CN" dirty="0"/>
              <a:t>2021 (7): 868-880.</a:t>
            </a:r>
            <a:endParaRPr lang="zh-CN" altLang="en-US" dirty="0"/>
          </a:p>
        </p:txBody>
      </p:sp>
      <p:sp>
        <p:nvSpPr>
          <p:cNvPr id="24" name="文本框 23">
            <a:extLst>
              <a:ext uri="{FF2B5EF4-FFF2-40B4-BE49-F238E27FC236}">
                <a16:creationId xmlns:a16="http://schemas.microsoft.com/office/drawing/2014/main" id="{3A6F2E07-E39B-DAC0-D8C6-09C8DCCFE995}"/>
              </a:ext>
            </a:extLst>
          </p:cNvPr>
          <p:cNvSpPr txBox="1"/>
          <p:nvPr/>
        </p:nvSpPr>
        <p:spPr>
          <a:xfrm>
            <a:off x="6177279" y="5181213"/>
            <a:ext cx="2205394" cy="10772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rPr>
              <a:t>M:   membrane unit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A</a:t>
            </a:r>
            <a:r>
              <a:rPr kumimoji="0" lang="en-US" altLang="zh-CN" sz="1600" b="0" i="0" u="none" strike="noStrike" kern="1200" cap="none" spc="0" normalizeH="0" baseline="-2500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1</a:t>
            </a:r>
            <a:r>
              <a:rPr kumimoji="0" lang="en-US" altLang="zh-CN" sz="16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  anaerobic zone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A</a:t>
            </a:r>
            <a:r>
              <a:rPr kumimoji="0" lang="en-US" altLang="zh-CN" sz="1600" b="0" i="0" u="none" strike="noStrike" kern="1200" cap="none" spc="0" normalizeH="0" baseline="-2500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2</a:t>
            </a:r>
            <a:r>
              <a:rPr kumimoji="0" lang="en-US" altLang="zh-CN" sz="16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  anoxic zone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Arial" panose="020B0604020202020204" pitchFamily="34" charset="0"/>
              </a:rPr>
              <a:t>O:   aerobic zone</a:t>
            </a:r>
          </a:p>
        </p:txBody>
      </p:sp>
      <p:grpSp>
        <p:nvGrpSpPr>
          <p:cNvPr id="3" name="Group 15">
            <a:extLst>
              <a:ext uri="{FF2B5EF4-FFF2-40B4-BE49-F238E27FC236}">
                <a16:creationId xmlns:a16="http://schemas.microsoft.com/office/drawing/2014/main" id="{C4D77BCD-2E67-8E95-121A-1A8B941AE6F3}"/>
              </a:ext>
            </a:extLst>
          </p:cNvPr>
          <p:cNvGrpSpPr/>
          <p:nvPr/>
        </p:nvGrpSpPr>
        <p:grpSpPr>
          <a:xfrm>
            <a:off x="8972536" y="407334"/>
            <a:ext cx="3121806" cy="447110"/>
            <a:chOff x="8844309" y="358006"/>
            <a:chExt cx="3121806" cy="447110"/>
          </a:xfrm>
        </p:grpSpPr>
        <p:grpSp>
          <p:nvGrpSpPr>
            <p:cNvPr id="4" name="组合 2">
              <a:extLst>
                <a:ext uri="{FF2B5EF4-FFF2-40B4-BE49-F238E27FC236}">
                  <a16:creationId xmlns:a16="http://schemas.microsoft.com/office/drawing/2014/main" id="{D58997D8-3002-7EFF-B472-CF9A4DC8B498}"/>
                </a:ext>
              </a:extLst>
            </p:cNvPr>
            <p:cNvGrpSpPr/>
            <p:nvPr/>
          </p:nvGrpSpPr>
          <p:grpSpPr>
            <a:xfrm>
              <a:off x="9715178" y="358006"/>
              <a:ext cx="2250937" cy="447110"/>
              <a:chOff x="9729466" y="157976"/>
              <a:chExt cx="2250937" cy="447110"/>
            </a:xfrm>
          </p:grpSpPr>
          <p:sp>
            <p:nvSpPr>
              <p:cNvPr id="7" name="TextBox 15">
                <a:extLst>
                  <a:ext uri="{FF2B5EF4-FFF2-40B4-BE49-F238E27FC236}">
                    <a16:creationId xmlns:a16="http://schemas.microsoft.com/office/drawing/2014/main" id="{C6201FE7-1A60-2B9B-0229-F4B9C092F253}"/>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5" name="直线连接符 9">
                <a:extLst>
                  <a:ext uri="{FF2B5EF4-FFF2-40B4-BE49-F238E27FC236}">
                    <a16:creationId xmlns:a16="http://schemas.microsoft.com/office/drawing/2014/main" id="{41666C34-EA0B-DF64-2F86-40157DAB3BF4}"/>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5" name="Picture 17">
              <a:extLst>
                <a:ext uri="{FF2B5EF4-FFF2-40B4-BE49-F238E27FC236}">
                  <a16:creationId xmlns:a16="http://schemas.microsoft.com/office/drawing/2014/main" id="{8109D024-0D5A-85BF-F30B-5317043F21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2545438666"/>
      </p:ext>
    </p:extLst>
  </p:cSld>
  <p:clrMapOvr>
    <a:masterClrMapping/>
  </p:clrMapOvr>
  <p:transition advTm="27946"/>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Pretreatment</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7" name="矩形 6">
            <a:extLst>
              <a:ext uri="{FF2B5EF4-FFF2-40B4-BE49-F238E27FC236}">
                <a16:creationId xmlns:a16="http://schemas.microsoft.com/office/drawing/2014/main" id="{23BCBB57-2C80-7BCD-53AF-6228918CB13A}"/>
              </a:ext>
            </a:extLst>
          </p:cNvPr>
          <p:cNvSpPr/>
          <p:nvPr/>
        </p:nvSpPr>
        <p:spPr>
          <a:xfrm>
            <a:off x="695327" y="1212901"/>
            <a:ext cx="69012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General pretreatment facilities</a:t>
            </a:r>
          </a:p>
        </p:txBody>
      </p:sp>
      <p:sp>
        <p:nvSpPr>
          <p:cNvPr id="10" name="矩形: 圆角 9">
            <a:extLst>
              <a:ext uri="{FF2B5EF4-FFF2-40B4-BE49-F238E27FC236}">
                <a16:creationId xmlns:a16="http://schemas.microsoft.com/office/drawing/2014/main" id="{1484816B-B62C-1497-0603-BA2B4D302988}"/>
              </a:ext>
            </a:extLst>
          </p:cNvPr>
          <p:cNvSpPr/>
          <p:nvPr/>
        </p:nvSpPr>
        <p:spPr>
          <a:xfrm>
            <a:off x="2249162" y="2037892"/>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a:extLst>
              <a:ext uri="{FF2B5EF4-FFF2-40B4-BE49-F238E27FC236}">
                <a16:creationId xmlns:a16="http://schemas.microsoft.com/office/drawing/2014/main" id="{9FBA4698-3CD6-38AD-963D-259CAB6297D4}"/>
              </a:ext>
            </a:extLst>
          </p:cNvPr>
          <p:cNvSpPr txBox="1"/>
          <p:nvPr/>
        </p:nvSpPr>
        <p:spPr>
          <a:xfrm>
            <a:off x="2249162" y="2135468"/>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Influent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Pump Station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3" name="矩形: 圆角 22">
            <a:extLst>
              <a:ext uri="{FF2B5EF4-FFF2-40B4-BE49-F238E27FC236}">
                <a16:creationId xmlns:a16="http://schemas.microsoft.com/office/drawing/2014/main" id="{396294F5-003E-BF7A-8642-5010183AD6CB}"/>
              </a:ext>
            </a:extLst>
          </p:cNvPr>
          <p:cNvSpPr/>
          <p:nvPr/>
        </p:nvSpPr>
        <p:spPr>
          <a:xfrm>
            <a:off x="6356017" y="2037892"/>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文本框 23">
            <a:extLst>
              <a:ext uri="{FF2B5EF4-FFF2-40B4-BE49-F238E27FC236}">
                <a16:creationId xmlns:a16="http://schemas.microsoft.com/office/drawing/2014/main" id="{CB3C431E-7506-79CE-CFBB-308075658948}"/>
              </a:ext>
            </a:extLst>
          </p:cNvPr>
          <p:cNvSpPr txBox="1"/>
          <p:nvPr/>
        </p:nvSpPr>
        <p:spPr>
          <a:xfrm>
            <a:off x="6356017" y="2135468"/>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Grit Separation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5" name="矩形: 圆角 24">
            <a:extLst>
              <a:ext uri="{FF2B5EF4-FFF2-40B4-BE49-F238E27FC236}">
                <a16:creationId xmlns:a16="http://schemas.microsoft.com/office/drawing/2014/main" id="{A09A8D7A-8FB5-1504-E729-D2190F9D4635}"/>
              </a:ext>
            </a:extLst>
          </p:cNvPr>
          <p:cNvSpPr/>
          <p:nvPr/>
        </p:nvSpPr>
        <p:spPr>
          <a:xfrm>
            <a:off x="8394364" y="2018785"/>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文本框 25">
            <a:extLst>
              <a:ext uri="{FF2B5EF4-FFF2-40B4-BE49-F238E27FC236}">
                <a16:creationId xmlns:a16="http://schemas.microsoft.com/office/drawing/2014/main" id="{1DA46DAA-5F16-4B67-18C0-5A6CA88A5757}"/>
              </a:ext>
            </a:extLst>
          </p:cNvPr>
          <p:cNvSpPr txBox="1"/>
          <p:nvPr/>
        </p:nvSpPr>
        <p:spPr>
          <a:xfrm>
            <a:off x="8350894" y="1975338"/>
            <a:ext cx="165783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Primary Sedimentation Tank</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1" name="直接箭头连接符 30">
            <a:extLst>
              <a:ext uri="{FF2B5EF4-FFF2-40B4-BE49-F238E27FC236}">
                <a16:creationId xmlns:a16="http://schemas.microsoft.com/office/drawing/2014/main" id="{0C0AFE6D-9FC9-CE34-7802-67CD14FDF678}"/>
              </a:ext>
            </a:extLst>
          </p:cNvPr>
          <p:cNvCxnSpPr>
            <a:cxnSpLocks/>
          </p:cNvCxnSpPr>
          <p:nvPr/>
        </p:nvCxnSpPr>
        <p:spPr>
          <a:xfrm>
            <a:off x="3829778" y="2427341"/>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B9C75704-E41D-9AE8-F3EE-97E41854ECC5}"/>
              </a:ext>
            </a:extLst>
          </p:cNvPr>
          <p:cNvCxnSpPr>
            <a:cxnSpLocks/>
          </p:cNvCxnSpPr>
          <p:nvPr/>
        </p:nvCxnSpPr>
        <p:spPr>
          <a:xfrm>
            <a:off x="5878309" y="2437975"/>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6" name="直接箭头连接符 35">
            <a:extLst>
              <a:ext uri="{FF2B5EF4-FFF2-40B4-BE49-F238E27FC236}">
                <a16:creationId xmlns:a16="http://schemas.microsoft.com/office/drawing/2014/main" id="{F6F15024-F8A6-EBC0-A94A-5BEA50156E46}"/>
              </a:ext>
            </a:extLst>
          </p:cNvPr>
          <p:cNvCxnSpPr>
            <a:cxnSpLocks/>
          </p:cNvCxnSpPr>
          <p:nvPr/>
        </p:nvCxnSpPr>
        <p:spPr>
          <a:xfrm>
            <a:off x="1776743" y="2427341"/>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a16="http://schemas.microsoft.com/office/drawing/2014/main" id="{85AB1986-0C4C-ED4D-8C53-66F04D073F34}"/>
              </a:ext>
            </a:extLst>
          </p:cNvPr>
          <p:cNvCxnSpPr>
            <a:cxnSpLocks/>
          </p:cNvCxnSpPr>
          <p:nvPr/>
        </p:nvCxnSpPr>
        <p:spPr>
          <a:xfrm>
            <a:off x="7936617" y="2445690"/>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a16="http://schemas.microsoft.com/office/drawing/2014/main" id="{FBA295CA-65A2-54E0-CCD9-DE23166B0B1D}"/>
              </a:ext>
            </a:extLst>
          </p:cNvPr>
          <p:cNvCxnSpPr>
            <a:cxnSpLocks/>
          </p:cNvCxnSpPr>
          <p:nvPr/>
        </p:nvCxnSpPr>
        <p:spPr>
          <a:xfrm>
            <a:off x="9952462" y="2427340"/>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id="{15EF2A6E-201F-56CC-56DB-1B2BE85CBE48}"/>
              </a:ext>
            </a:extLst>
          </p:cNvPr>
          <p:cNvSpPr/>
          <p:nvPr/>
        </p:nvSpPr>
        <p:spPr>
          <a:xfrm>
            <a:off x="693549" y="4077772"/>
            <a:ext cx="7830488" cy="181588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Bar screen or mesh screen</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2000" b="1" i="0" u="sng"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Coarse screen</a:t>
            </a:r>
            <a:r>
              <a:rPr kumimoji="0" lang="en-US" altLang="zh-CN" sz="20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is used to remove larger floating and suspended substances, in order to protect the operation of pumps.</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2000" b="1" i="0" u="sng"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Fine screen</a:t>
            </a:r>
            <a:r>
              <a:rPr kumimoji="0" lang="en-US" altLang="zh-CN" sz="20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is used to remove small suspended particles and reduce the operational load of subsequent sewage treatment.</a:t>
            </a:r>
          </a:p>
        </p:txBody>
      </p:sp>
      <p:grpSp>
        <p:nvGrpSpPr>
          <p:cNvPr id="2" name="组合 1">
            <a:extLst>
              <a:ext uri="{FF2B5EF4-FFF2-40B4-BE49-F238E27FC236}">
                <a16:creationId xmlns:a16="http://schemas.microsoft.com/office/drawing/2014/main" id="{EAAFABC1-5034-4A9E-57EB-5E311E44928B}"/>
              </a:ext>
            </a:extLst>
          </p:cNvPr>
          <p:cNvGrpSpPr/>
          <p:nvPr/>
        </p:nvGrpSpPr>
        <p:grpSpPr>
          <a:xfrm>
            <a:off x="184116" y="2024949"/>
            <a:ext cx="1570892" cy="1696814"/>
            <a:chOff x="184116" y="2024949"/>
            <a:chExt cx="1570892" cy="1696814"/>
          </a:xfrm>
        </p:grpSpPr>
        <p:sp>
          <p:nvSpPr>
            <p:cNvPr id="15" name="矩形: 圆角 14">
              <a:extLst>
                <a:ext uri="{FF2B5EF4-FFF2-40B4-BE49-F238E27FC236}">
                  <a16:creationId xmlns:a16="http://schemas.microsoft.com/office/drawing/2014/main" id="{537DF27C-273E-790A-3291-7C07AC40FC86}"/>
                </a:ext>
              </a:extLst>
            </p:cNvPr>
            <p:cNvSpPr/>
            <p:nvPr/>
          </p:nvSpPr>
          <p:spPr>
            <a:xfrm>
              <a:off x="184116" y="2024949"/>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B18FB3EF-26F1-1DD6-4F1D-83D3DB427DEA}"/>
                </a:ext>
              </a:extLst>
            </p:cNvPr>
            <p:cNvSpPr txBox="1"/>
            <p:nvPr/>
          </p:nvSpPr>
          <p:spPr>
            <a:xfrm>
              <a:off x="184116" y="2122525"/>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Coarse Screen</a:t>
              </a:r>
              <a:endParaRPr kumimoji="0" lang="zh-CN" altLang="en-US" sz="18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74" name="组合 73">
              <a:extLst>
                <a:ext uri="{FF2B5EF4-FFF2-40B4-BE49-F238E27FC236}">
                  <a16:creationId xmlns:a16="http://schemas.microsoft.com/office/drawing/2014/main" id="{2E3F4C53-049E-77AE-C527-1385E35B8DC4}"/>
                </a:ext>
              </a:extLst>
            </p:cNvPr>
            <p:cNvGrpSpPr>
              <a:grpSpLocks noChangeAspect="1"/>
            </p:cNvGrpSpPr>
            <p:nvPr/>
          </p:nvGrpSpPr>
          <p:grpSpPr>
            <a:xfrm>
              <a:off x="423848" y="2910613"/>
              <a:ext cx="1080000" cy="811150"/>
              <a:chOff x="8562144" y="3000905"/>
              <a:chExt cx="2745978" cy="2062407"/>
            </a:xfrm>
          </p:grpSpPr>
          <p:sp>
            <p:nvSpPr>
              <p:cNvPr id="75" name="流程图: 决策 74">
                <a:extLst>
                  <a:ext uri="{FF2B5EF4-FFF2-40B4-BE49-F238E27FC236}">
                    <a16:creationId xmlns:a16="http://schemas.microsoft.com/office/drawing/2014/main" id="{4970B9F2-BCDA-EE61-A9F7-7D22802948CD}"/>
                  </a:ext>
                </a:extLst>
              </p:cNvPr>
              <p:cNvSpPr/>
              <p:nvPr/>
            </p:nvSpPr>
            <p:spPr>
              <a:xfrm rot="3896381">
                <a:off x="8903929" y="2659120"/>
                <a:ext cx="2062407" cy="2745978"/>
              </a:xfrm>
              <a:prstGeom prst="flowChartDecision">
                <a:avLst/>
              </a:prstGeom>
              <a:solidFill>
                <a:schemeClr val="bg1">
                  <a:lumMod val="95000"/>
                </a:schemeClr>
              </a:solidFill>
              <a:ln w="28575">
                <a:solidFill>
                  <a:schemeClr val="tx1"/>
                </a:solidFill>
              </a:ln>
              <a:effectLst>
                <a:outerShdw blurRad="50800" dist="38100" dir="2700000" algn="tl" rotWithShape="0">
                  <a:prstClr val="black">
                    <a:alpha val="40000"/>
                  </a:prstClr>
                </a:outerShdw>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76" name="直接连接符 75">
                <a:extLst>
                  <a:ext uri="{FF2B5EF4-FFF2-40B4-BE49-F238E27FC236}">
                    <a16:creationId xmlns:a16="http://schemas.microsoft.com/office/drawing/2014/main" id="{F70F3FB3-E5ED-CB6B-E419-339CFB8010B5}"/>
                  </a:ext>
                </a:extLst>
              </p:cNvPr>
              <p:cNvCxnSpPr>
                <a:cxnSpLocks/>
              </p:cNvCxnSpPr>
              <p:nvPr/>
            </p:nvCxnSpPr>
            <p:spPr>
              <a:xfrm>
                <a:off x="9634994" y="3243299"/>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658C27B0-B137-8897-BEFE-B888D36DAEB2}"/>
                  </a:ext>
                </a:extLst>
              </p:cNvPr>
              <p:cNvCxnSpPr>
                <a:cxnSpLocks/>
              </p:cNvCxnSpPr>
              <p:nvPr/>
            </p:nvCxnSpPr>
            <p:spPr>
              <a:xfrm>
                <a:off x="9561722" y="337994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0B3DDFB7-CD10-4566-6DA4-D5F54281593F}"/>
                  </a:ext>
                </a:extLst>
              </p:cNvPr>
              <p:cNvCxnSpPr>
                <a:cxnSpLocks/>
              </p:cNvCxnSpPr>
              <p:nvPr/>
            </p:nvCxnSpPr>
            <p:spPr>
              <a:xfrm>
                <a:off x="9469494" y="3557444"/>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0513E77E-6F1F-7AE4-9357-4904FC4BD589}"/>
                  </a:ext>
                </a:extLst>
              </p:cNvPr>
              <p:cNvCxnSpPr>
                <a:cxnSpLocks/>
              </p:cNvCxnSpPr>
              <p:nvPr/>
            </p:nvCxnSpPr>
            <p:spPr>
              <a:xfrm>
                <a:off x="9353226" y="375397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E1ACD8F2-3237-2F9D-1FC7-15036B15136B}"/>
                  </a:ext>
                </a:extLst>
              </p:cNvPr>
              <p:cNvCxnSpPr>
                <a:cxnSpLocks/>
              </p:cNvCxnSpPr>
              <p:nvPr/>
            </p:nvCxnSpPr>
            <p:spPr>
              <a:xfrm>
                <a:off x="9247877" y="395953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FDBD35B1-D7D3-40C6-26AA-830E7F179A6E}"/>
                  </a:ext>
                </a:extLst>
              </p:cNvPr>
              <p:cNvCxnSpPr>
                <a:cxnSpLocks/>
              </p:cNvCxnSpPr>
              <p:nvPr/>
            </p:nvCxnSpPr>
            <p:spPr>
              <a:xfrm>
                <a:off x="9172460" y="413545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F14AB5B7-E745-7230-9799-150306071C04}"/>
                  </a:ext>
                </a:extLst>
              </p:cNvPr>
              <p:cNvCxnSpPr>
                <a:cxnSpLocks/>
              </p:cNvCxnSpPr>
              <p:nvPr/>
            </p:nvCxnSpPr>
            <p:spPr>
              <a:xfrm>
                <a:off x="9067743" y="431957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F3B969F9-54CD-85F6-194C-0917171BB487}"/>
                  </a:ext>
                </a:extLst>
              </p:cNvPr>
              <p:cNvCxnSpPr>
                <a:cxnSpLocks/>
              </p:cNvCxnSpPr>
              <p:nvPr/>
            </p:nvCxnSpPr>
            <p:spPr>
              <a:xfrm>
                <a:off x="8960119" y="4520927"/>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grpSp>
      <p:sp>
        <p:nvSpPr>
          <p:cNvPr id="84" name="文本框 83">
            <a:extLst>
              <a:ext uri="{FF2B5EF4-FFF2-40B4-BE49-F238E27FC236}">
                <a16:creationId xmlns:a16="http://schemas.microsoft.com/office/drawing/2014/main" id="{135502C9-39AA-9B88-F325-A5CDDBE7FFAD}"/>
              </a:ext>
            </a:extLst>
          </p:cNvPr>
          <p:cNvSpPr txBox="1"/>
          <p:nvPr/>
        </p:nvSpPr>
        <p:spPr>
          <a:xfrm>
            <a:off x="361780" y="3732397"/>
            <a:ext cx="11566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16-25 mm</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8" name="组合 7">
            <a:extLst>
              <a:ext uri="{FF2B5EF4-FFF2-40B4-BE49-F238E27FC236}">
                <a16:creationId xmlns:a16="http://schemas.microsoft.com/office/drawing/2014/main" id="{B161A140-595F-A3FD-6C0D-D6DBE9530DB5}"/>
              </a:ext>
            </a:extLst>
          </p:cNvPr>
          <p:cNvGrpSpPr/>
          <p:nvPr/>
        </p:nvGrpSpPr>
        <p:grpSpPr>
          <a:xfrm>
            <a:off x="4306717" y="2019714"/>
            <a:ext cx="1570892" cy="2061048"/>
            <a:chOff x="4306717" y="2019714"/>
            <a:chExt cx="1570892" cy="2061048"/>
          </a:xfrm>
        </p:grpSpPr>
        <p:sp>
          <p:nvSpPr>
            <p:cNvPr id="21" name="矩形: 圆角 20">
              <a:extLst>
                <a:ext uri="{FF2B5EF4-FFF2-40B4-BE49-F238E27FC236}">
                  <a16:creationId xmlns:a16="http://schemas.microsoft.com/office/drawing/2014/main" id="{0443C3AA-DCE9-1F4A-6DC3-906730758AD9}"/>
                </a:ext>
              </a:extLst>
            </p:cNvPr>
            <p:cNvSpPr/>
            <p:nvPr/>
          </p:nvSpPr>
          <p:spPr>
            <a:xfrm>
              <a:off x="4306717" y="2019714"/>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文本框 21">
              <a:extLst>
                <a:ext uri="{FF2B5EF4-FFF2-40B4-BE49-F238E27FC236}">
                  <a16:creationId xmlns:a16="http://schemas.microsoft.com/office/drawing/2014/main" id="{1F426E4B-B98D-1670-300D-AC93D9E1DC79}"/>
                </a:ext>
              </a:extLst>
            </p:cNvPr>
            <p:cNvSpPr txBox="1"/>
            <p:nvPr/>
          </p:nvSpPr>
          <p:spPr>
            <a:xfrm>
              <a:off x="4306717" y="2253784"/>
              <a:ext cx="157089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Fine Screen</a:t>
              </a:r>
              <a:endParaRPr kumimoji="0" lang="zh-CN" altLang="en-US" sz="18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61" name="组合 60">
              <a:extLst>
                <a:ext uri="{FF2B5EF4-FFF2-40B4-BE49-F238E27FC236}">
                  <a16:creationId xmlns:a16="http://schemas.microsoft.com/office/drawing/2014/main" id="{CCC296EB-5998-8C81-39A6-FABB138A8692}"/>
                </a:ext>
              </a:extLst>
            </p:cNvPr>
            <p:cNvGrpSpPr>
              <a:grpSpLocks noChangeAspect="1"/>
            </p:cNvGrpSpPr>
            <p:nvPr/>
          </p:nvGrpSpPr>
          <p:grpSpPr>
            <a:xfrm>
              <a:off x="4556109" y="2917163"/>
              <a:ext cx="1080000" cy="839891"/>
              <a:chOff x="4941302" y="2729103"/>
              <a:chExt cx="2745978" cy="2062407"/>
            </a:xfrm>
          </p:grpSpPr>
          <p:sp>
            <p:nvSpPr>
              <p:cNvPr id="62" name="流程图: 决策 61">
                <a:extLst>
                  <a:ext uri="{FF2B5EF4-FFF2-40B4-BE49-F238E27FC236}">
                    <a16:creationId xmlns:a16="http://schemas.microsoft.com/office/drawing/2014/main" id="{CCDD29A6-3141-F675-1FA7-9F5903F92758}"/>
                  </a:ext>
                </a:extLst>
              </p:cNvPr>
              <p:cNvSpPr/>
              <p:nvPr/>
            </p:nvSpPr>
            <p:spPr>
              <a:xfrm rot="3896381">
                <a:off x="5283087" y="2387318"/>
                <a:ext cx="2062407" cy="2745978"/>
              </a:xfrm>
              <a:prstGeom prst="flowChartDecision">
                <a:avLst/>
              </a:prstGeom>
              <a:solidFill>
                <a:schemeClr val="bg1">
                  <a:lumMod val="95000"/>
                </a:schemeClr>
              </a:solidFill>
              <a:ln w="28575">
                <a:solidFill>
                  <a:schemeClr val="tx1"/>
                </a:solidFill>
              </a:ln>
              <a:effectLst>
                <a:outerShdw blurRad="50800" dist="38100" dir="2700000" algn="tl" rotWithShape="0">
                  <a:prstClr val="black">
                    <a:alpha val="40000"/>
                  </a:prstClr>
                </a:outerShdw>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63" name="直接连接符 62">
                <a:extLst>
                  <a:ext uri="{FF2B5EF4-FFF2-40B4-BE49-F238E27FC236}">
                    <a16:creationId xmlns:a16="http://schemas.microsoft.com/office/drawing/2014/main" id="{E3E897E5-A15E-61B3-7F21-6DA0DB4F4F9E}"/>
                  </a:ext>
                </a:extLst>
              </p:cNvPr>
              <p:cNvCxnSpPr>
                <a:cxnSpLocks/>
              </p:cNvCxnSpPr>
              <p:nvPr/>
            </p:nvCxnSpPr>
            <p:spPr>
              <a:xfrm>
                <a:off x="6037367" y="294942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2AD438EF-8284-FB6B-48CA-C21130121CD0}"/>
                  </a:ext>
                </a:extLst>
              </p:cNvPr>
              <p:cNvCxnSpPr>
                <a:cxnSpLocks/>
              </p:cNvCxnSpPr>
              <p:nvPr/>
            </p:nvCxnSpPr>
            <p:spPr>
              <a:xfrm>
                <a:off x="5971678" y="3069396"/>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E324EA7D-F8FF-3DAB-683B-7EAA81B3C22F}"/>
                  </a:ext>
                </a:extLst>
              </p:cNvPr>
              <p:cNvCxnSpPr>
                <a:cxnSpLocks/>
              </p:cNvCxnSpPr>
              <p:nvPr/>
            </p:nvCxnSpPr>
            <p:spPr>
              <a:xfrm>
                <a:off x="5838820" y="333762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8C68B922-38B6-5753-A053-5E61325DD1B6}"/>
                  </a:ext>
                </a:extLst>
              </p:cNvPr>
              <p:cNvCxnSpPr>
                <a:cxnSpLocks/>
              </p:cNvCxnSpPr>
              <p:nvPr/>
            </p:nvCxnSpPr>
            <p:spPr>
              <a:xfrm>
                <a:off x="5732384" y="348216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4696781E-92EF-1F5C-D45C-A5C5B9E9AF41}"/>
                  </a:ext>
                </a:extLst>
              </p:cNvPr>
              <p:cNvCxnSpPr>
                <a:cxnSpLocks/>
              </p:cNvCxnSpPr>
              <p:nvPr/>
            </p:nvCxnSpPr>
            <p:spPr>
              <a:xfrm>
                <a:off x="5679818" y="362123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8F9897B5-5BD7-8623-E8DE-6AD9D01F5C33}"/>
                  </a:ext>
                </a:extLst>
              </p:cNvPr>
              <p:cNvCxnSpPr>
                <a:cxnSpLocks/>
              </p:cNvCxnSpPr>
              <p:nvPr/>
            </p:nvCxnSpPr>
            <p:spPr>
              <a:xfrm>
                <a:off x="5591854" y="3777586"/>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845D4400-78FD-1F25-01F5-3676C350ACB6}"/>
                  </a:ext>
                </a:extLst>
              </p:cNvPr>
              <p:cNvCxnSpPr>
                <a:cxnSpLocks/>
              </p:cNvCxnSpPr>
              <p:nvPr/>
            </p:nvCxnSpPr>
            <p:spPr>
              <a:xfrm>
                <a:off x="5543310" y="389756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749A8BDD-3671-9A9A-27F5-603B5BDD9ACF}"/>
                  </a:ext>
                </a:extLst>
              </p:cNvPr>
              <p:cNvCxnSpPr>
                <a:cxnSpLocks/>
              </p:cNvCxnSpPr>
              <p:nvPr/>
            </p:nvCxnSpPr>
            <p:spPr>
              <a:xfrm>
                <a:off x="5446901" y="4047776"/>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1EEB8A8B-5C48-BF85-CFEB-BCACD6C81C50}"/>
                  </a:ext>
                </a:extLst>
              </p:cNvPr>
              <p:cNvCxnSpPr>
                <a:cxnSpLocks/>
              </p:cNvCxnSpPr>
              <p:nvPr/>
            </p:nvCxnSpPr>
            <p:spPr>
              <a:xfrm>
                <a:off x="5889850" y="3198705"/>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F81FB600-D27E-0948-D3DD-D6D2FCF80BF8}"/>
                  </a:ext>
                </a:extLst>
              </p:cNvPr>
              <p:cNvCxnSpPr>
                <a:cxnSpLocks/>
              </p:cNvCxnSpPr>
              <p:nvPr/>
            </p:nvCxnSpPr>
            <p:spPr>
              <a:xfrm>
                <a:off x="5289155" y="433630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7B235F6F-5A32-D258-C3EB-9A096B82164E}"/>
                  </a:ext>
                </a:extLst>
              </p:cNvPr>
              <p:cNvCxnSpPr>
                <a:cxnSpLocks/>
              </p:cNvCxnSpPr>
              <p:nvPr/>
            </p:nvCxnSpPr>
            <p:spPr>
              <a:xfrm>
                <a:off x="5364572" y="4200313"/>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sp>
          <p:nvSpPr>
            <p:cNvPr id="85" name="文本框 84">
              <a:extLst>
                <a:ext uri="{FF2B5EF4-FFF2-40B4-BE49-F238E27FC236}">
                  <a16:creationId xmlns:a16="http://schemas.microsoft.com/office/drawing/2014/main" id="{31FD8246-3BA4-FFE2-DD72-03EB83BB2417}"/>
                </a:ext>
              </a:extLst>
            </p:cNvPr>
            <p:cNvSpPr txBox="1"/>
            <p:nvPr/>
          </p:nvSpPr>
          <p:spPr>
            <a:xfrm>
              <a:off x="4469772" y="3742208"/>
              <a:ext cx="137166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1.5-10 mm</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9" name="组合 8">
            <a:extLst>
              <a:ext uri="{FF2B5EF4-FFF2-40B4-BE49-F238E27FC236}">
                <a16:creationId xmlns:a16="http://schemas.microsoft.com/office/drawing/2014/main" id="{5CBD3C91-E06C-3C22-829E-78AD8A1042EA}"/>
              </a:ext>
            </a:extLst>
          </p:cNvPr>
          <p:cNvGrpSpPr/>
          <p:nvPr/>
        </p:nvGrpSpPr>
        <p:grpSpPr>
          <a:xfrm>
            <a:off x="10420462" y="2011680"/>
            <a:ext cx="1570892" cy="2102783"/>
            <a:chOff x="10420462" y="2011680"/>
            <a:chExt cx="1570892" cy="2102783"/>
          </a:xfrm>
        </p:grpSpPr>
        <p:sp>
          <p:nvSpPr>
            <p:cNvPr id="27" name="矩形: 圆角 26">
              <a:extLst>
                <a:ext uri="{FF2B5EF4-FFF2-40B4-BE49-F238E27FC236}">
                  <a16:creationId xmlns:a16="http://schemas.microsoft.com/office/drawing/2014/main" id="{23AF4528-618B-E029-1394-D2A3A856D5EE}"/>
                </a:ext>
              </a:extLst>
            </p:cNvPr>
            <p:cNvSpPr/>
            <p:nvPr/>
          </p:nvSpPr>
          <p:spPr>
            <a:xfrm>
              <a:off x="10420462" y="2011680"/>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文本框 27">
              <a:extLst>
                <a:ext uri="{FF2B5EF4-FFF2-40B4-BE49-F238E27FC236}">
                  <a16:creationId xmlns:a16="http://schemas.microsoft.com/office/drawing/2014/main" id="{530A5D7B-EC94-C48E-E133-A2ABF9893A93}"/>
                </a:ext>
              </a:extLst>
            </p:cNvPr>
            <p:cNvSpPr txBox="1"/>
            <p:nvPr/>
          </p:nvSpPr>
          <p:spPr>
            <a:xfrm>
              <a:off x="10420462" y="2109256"/>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Ultrafine Screen</a:t>
              </a:r>
              <a:endParaRPr kumimoji="0" lang="zh-CN" altLang="en-US" sz="18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42" name="组合 41">
              <a:extLst>
                <a:ext uri="{FF2B5EF4-FFF2-40B4-BE49-F238E27FC236}">
                  <a16:creationId xmlns:a16="http://schemas.microsoft.com/office/drawing/2014/main" id="{9F5ACB0F-AA2E-305A-FCBA-07634F6D00F6}"/>
                </a:ext>
              </a:extLst>
            </p:cNvPr>
            <p:cNvGrpSpPr>
              <a:grpSpLocks noChangeAspect="1"/>
            </p:cNvGrpSpPr>
            <p:nvPr/>
          </p:nvGrpSpPr>
          <p:grpSpPr>
            <a:xfrm>
              <a:off x="10679621" y="2960302"/>
              <a:ext cx="1080000" cy="765662"/>
              <a:chOff x="1514556" y="2371237"/>
              <a:chExt cx="2745978" cy="2062407"/>
            </a:xfrm>
          </p:grpSpPr>
          <p:sp>
            <p:nvSpPr>
              <p:cNvPr id="43" name="流程图: 决策 42">
                <a:extLst>
                  <a:ext uri="{FF2B5EF4-FFF2-40B4-BE49-F238E27FC236}">
                    <a16:creationId xmlns:a16="http://schemas.microsoft.com/office/drawing/2014/main" id="{15B8B3BD-91FE-D624-25A0-93D90658E6F4}"/>
                  </a:ext>
                </a:extLst>
              </p:cNvPr>
              <p:cNvSpPr/>
              <p:nvPr/>
            </p:nvSpPr>
            <p:spPr>
              <a:xfrm rot="3896381">
                <a:off x="1856341" y="2029452"/>
                <a:ext cx="2062407" cy="2745978"/>
              </a:xfrm>
              <a:prstGeom prst="flowChartDecision">
                <a:avLst/>
              </a:prstGeom>
              <a:solidFill>
                <a:schemeClr val="bg1">
                  <a:lumMod val="95000"/>
                </a:schemeClr>
              </a:solidFill>
              <a:ln w="28575">
                <a:solidFill>
                  <a:schemeClr val="tx1"/>
                </a:solidFill>
              </a:ln>
              <a:effectLst>
                <a:outerShdw blurRad="50800" dist="38100" dir="2700000" algn="tl" rotWithShape="0">
                  <a:prstClr val="black">
                    <a:alpha val="40000"/>
                  </a:prstClr>
                </a:outerShdw>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4" name="直接连接符 43">
                <a:extLst>
                  <a:ext uri="{FF2B5EF4-FFF2-40B4-BE49-F238E27FC236}">
                    <a16:creationId xmlns:a16="http://schemas.microsoft.com/office/drawing/2014/main" id="{54858A65-3069-6141-2704-DD2C746E015D}"/>
                  </a:ext>
                </a:extLst>
              </p:cNvPr>
              <p:cNvCxnSpPr>
                <a:cxnSpLocks/>
              </p:cNvCxnSpPr>
              <p:nvPr/>
            </p:nvCxnSpPr>
            <p:spPr>
              <a:xfrm>
                <a:off x="2587406" y="2613631"/>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F3CEB38F-D3F0-7719-4C0B-7ED66CDEF1C8}"/>
                  </a:ext>
                </a:extLst>
              </p:cNvPr>
              <p:cNvCxnSpPr>
                <a:cxnSpLocks/>
              </p:cNvCxnSpPr>
              <p:nvPr/>
            </p:nvCxnSpPr>
            <p:spPr>
              <a:xfrm>
                <a:off x="2514134" y="275027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2C6FEEC2-6A92-5B1F-15C8-A63274823FCB}"/>
                  </a:ext>
                </a:extLst>
              </p:cNvPr>
              <p:cNvCxnSpPr>
                <a:cxnSpLocks/>
              </p:cNvCxnSpPr>
              <p:nvPr/>
            </p:nvCxnSpPr>
            <p:spPr>
              <a:xfrm>
                <a:off x="2421906" y="2927776"/>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BAA8D255-130A-52BC-3D58-ED69CC9BD36B}"/>
                  </a:ext>
                </a:extLst>
              </p:cNvPr>
              <p:cNvCxnSpPr>
                <a:cxnSpLocks/>
              </p:cNvCxnSpPr>
              <p:nvPr/>
            </p:nvCxnSpPr>
            <p:spPr>
              <a:xfrm>
                <a:off x="2381835" y="302128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0CE35DE5-A0B5-CE2A-66D7-AFB0DE590516}"/>
                  </a:ext>
                </a:extLst>
              </p:cNvPr>
              <p:cNvCxnSpPr>
                <a:cxnSpLocks/>
              </p:cNvCxnSpPr>
              <p:nvPr/>
            </p:nvCxnSpPr>
            <p:spPr>
              <a:xfrm>
                <a:off x="2305638" y="312430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A43C2B70-7106-1A58-B355-4ECAD7619993}"/>
                  </a:ext>
                </a:extLst>
              </p:cNvPr>
              <p:cNvCxnSpPr>
                <a:cxnSpLocks/>
              </p:cNvCxnSpPr>
              <p:nvPr/>
            </p:nvCxnSpPr>
            <p:spPr>
              <a:xfrm>
                <a:off x="2247504" y="3229916"/>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D09BF1FE-EB1B-5156-1EDE-8FDF2A416248}"/>
                  </a:ext>
                </a:extLst>
              </p:cNvPr>
              <p:cNvCxnSpPr>
                <a:cxnSpLocks/>
              </p:cNvCxnSpPr>
              <p:nvPr/>
            </p:nvCxnSpPr>
            <p:spPr>
              <a:xfrm>
                <a:off x="2200289" y="332986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5336EA92-8AA7-5767-355F-4411E7BE5A68}"/>
                  </a:ext>
                </a:extLst>
              </p:cNvPr>
              <p:cNvCxnSpPr>
                <a:cxnSpLocks/>
              </p:cNvCxnSpPr>
              <p:nvPr/>
            </p:nvCxnSpPr>
            <p:spPr>
              <a:xfrm>
                <a:off x="2165108" y="341972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1D49B562-CB3C-CF06-750B-68A0287122E5}"/>
                  </a:ext>
                </a:extLst>
              </p:cNvPr>
              <p:cNvCxnSpPr>
                <a:cxnSpLocks/>
              </p:cNvCxnSpPr>
              <p:nvPr/>
            </p:nvCxnSpPr>
            <p:spPr>
              <a:xfrm>
                <a:off x="2124872" y="3505784"/>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73C4EAAE-28A2-6E44-0F2F-C0B73915C2EE}"/>
                  </a:ext>
                </a:extLst>
              </p:cNvPr>
              <p:cNvCxnSpPr>
                <a:cxnSpLocks/>
              </p:cNvCxnSpPr>
              <p:nvPr/>
            </p:nvCxnSpPr>
            <p:spPr>
              <a:xfrm>
                <a:off x="2077657" y="3598501"/>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FFC3DDF6-7124-82D0-72D4-40274223FB80}"/>
                  </a:ext>
                </a:extLst>
              </p:cNvPr>
              <p:cNvCxnSpPr>
                <a:cxnSpLocks/>
              </p:cNvCxnSpPr>
              <p:nvPr/>
            </p:nvCxnSpPr>
            <p:spPr>
              <a:xfrm>
                <a:off x="2020155" y="368991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BD2CFC43-3AF5-489D-EAD3-94E6C04EAA00}"/>
                  </a:ext>
                </a:extLst>
              </p:cNvPr>
              <p:cNvCxnSpPr>
                <a:cxnSpLocks/>
              </p:cNvCxnSpPr>
              <p:nvPr/>
            </p:nvCxnSpPr>
            <p:spPr>
              <a:xfrm>
                <a:off x="1970033" y="379128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D3CEBDE7-08D5-89A6-72FA-D4A0E955B3EF}"/>
                  </a:ext>
                </a:extLst>
              </p:cNvPr>
              <p:cNvCxnSpPr>
                <a:cxnSpLocks/>
              </p:cNvCxnSpPr>
              <p:nvPr/>
            </p:nvCxnSpPr>
            <p:spPr>
              <a:xfrm>
                <a:off x="2550770" y="2684637"/>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7F5FFA37-996B-C9C8-6123-868C34886728}"/>
                  </a:ext>
                </a:extLst>
              </p:cNvPr>
              <p:cNvCxnSpPr>
                <a:cxnSpLocks/>
              </p:cNvCxnSpPr>
              <p:nvPr/>
            </p:nvCxnSpPr>
            <p:spPr>
              <a:xfrm>
                <a:off x="2463104" y="2840839"/>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CC86F4F7-7FBC-7843-EA17-E9517FD9699E}"/>
                  </a:ext>
                </a:extLst>
              </p:cNvPr>
              <p:cNvCxnSpPr>
                <a:cxnSpLocks/>
              </p:cNvCxnSpPr>
              <p:nvPr/>
            </p:nvCxnSpPr>
            <p:spPr>
              <a:xfrm>
                <a:off x="2617401" y="255653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CBD4FA6E-F651-64FA-B6F9-CE71357C7965}"/>
                  </a:ext>
                </a:extLst>
              </p:cNvPr>
              <p:cNvCxnSpPr>
                <a:cxnSpLocks/>
              </p:cNvCxnSpPr>
              <p:nvPr/>
            </p:nvCxnSpPr>
            <p:spPr>
              <a:xfrm>
                <a:off x="1862409" y="397844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DBB40ADE-17D0-3D87-A5F9-52B9A99653E6}"/>
                  </a:ext>
                </a:extLst>
              </p:cNvPr>
              <p:cNvCxnSpPr>
                <a:cxnSpLocks/>
              </p:cNvCxnSpPr>
              <p:nvPr/>
            </p:nvCxnSpPr>
            <p:spPr>
              <a:xfrm>
                <a:off x="1912531" y="3891259"/>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sp>
          <p:nvSpPr>
            <p:cNvPr id="86" name="文本框 85">
              <a:extLst>
                <a:ext uri="{FF2B5EF4-FFF2-40B4-BE49-F238E27FC236}">
                  <a16:creationId xmlns:a16="http://schemas.microsoft.com/office/drawing/2014/main" id="{9F4DAA93-7901-DFD4-A3DA-B020CB21A231}"/>
                </a:ext>
              </a:extLst>
            </p:cNvPr>
            <p:cNvSpPr txBox="1"/>
            <p:nvPr/>
          </p:nvSpPr>
          <p:spPr>
            <a:xfrm>
              <a:off x="10658987" y="3775909"/>
              <a:ext cx="11566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0.2-1 mm</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3" name="Group 15">
            <a:extLst>
              <a:ext uri="{FF2B5EF4-FFF2-40B4-BE49-F238E27FC236}">
                <a16:creationId xmlns:a16="http://schemas.microsoft.com/office/drawing/2014/main" id="{E4F17D92-C444-3ED2-7CBF-D86481DA5348}"/>
              </a:ext>
            </a:extLst>
          </p:cNvPr>
          <p:cNvGrpSpPr/>
          <p:nvPr/>
        </p:nvGrpSpPr>
        <p:grpSpPr>
          <a:xfrm>
            <a:off x="8972536" y="407334"/>
            <a:ext cx="3121806" cy="447110"/>
            <a:chOff x="8844309" y="358006"/>
            <a:chExt cx="3121806" cy="447110"/>
          </a:xfrm>
        </p:grpSpPr>
        <p:grpSp>
          <p:nvGrpSpPr>
            <p:cNvPr id="4" name="组合 2">
              <a:extLst>
                <a:ext uri="{FF2B5EF4-FFF2-40B4-BE49-F238E27FC236}">
                  <a16:creationId xmlns:a16="http://schemas.microsoft.com/office/drawing/2014/main" id="{0B9F0FC6-42DF-3894-9FF3-F1E7390691B4}"/>
                </a:ext>
              </a:extLst>
            </p:cNvPr>
            <p:cNvGrpSpPr/>
            <p:nvPr/>
          </p:nvGrpSpPr>
          <p:grpSpPr>
            <a:xfrm>
              <a:off x="9715178" y="358006"/>
              <a:ext cx="2250937" cy="447110"/>
              <a:chOff x="9729466" y="157976"/>
              <a:chExt cx="2250937" cy="447110"/>
            </a:xfrm>
          </p:grpSpPr>
          <p:sp>
            <p:nvSpPr>
              <p:cNvPr id="16" name="TextBox 15">
                <a:extLst>
                  <a:ext uri="{FF2B5EF4-FFF2-40B4-BE49-F238E27FC236}">
                    <a16:creationId xmlns:a16="http://schemas.microsoft.com/office/drawing/2014/main" id="{9E634FBD-B263-C5E9-6705-7E7EA82934DB}"/>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7" name="直线连接符 9">
                <a:extLst>
                  <a:ext uri="{FF2B5EF4-FFF2-40B4-BE49-F238E27FC236}">
                    <a16:creationId xmlns:a16="http://schemas.microsoft.com/office/drawing/2014/main" id="{53E793DC-CA0F-99B7-58D7-174E52E22BD1}"/>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5" name="Picture 17">
              <a:extLst>
                <a:ext uri="{FF2B5EF4-FFF2-40B4-BE49-F238E27FC236}">
                  <a16:creationId xmlns:a16="http://schemas.microsoft.com/office/drawing/2014/main" id="{332FB19F-8C04-8E01-04E2-6AD5CD7525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930102682"/>
      </p:ext>
    </p:extLst>
  </p:cSld>
  <p:clrMapOvr>
    <a:masterClrMapping/>
  </p:clrMapOvr>
  <p:transition advTm="6805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8"/>
                                        </p:tgtEl>
                                      </p:cBhvr>
                                    </p:animEffect>
                                    <p:animScale>
                                      <p:cBhvr>
                                        <p:cTn id="10" dur="250" autoRev="1" fill="hold"/>
                                        <p:tgtEl>
                                          <p:spTgt spid="8"/>
                                        </p:tgtEl>
                                      </p:cBhvr>
                                      <p:by x="105000" y="105000"/>
                                    </p:animScale>
                                  </p:childTnLst>
                                </p:cTn>
                              </p:par>
                            </p:childTnLst>
                          </p:cTn>
                        </p:par>
                        <p:par>
                          <p:cTn id="11" fill="hold">
                            <p:stCondLst>
                              <p:cond delay="500"/>
                            </p:stCondLst>
                            <p:childTnLst>
                              <p:par>
                                <p:cTn id="12" presetID="26" presetClass="emph" presetSubtype="0" fill="hold" nodeType="afterEffect">
                                  <p:stCondLst>
                                    <p:cond delay="0"/>
                                  </p:stCondLst>
                                  <p:childTnLst>
                                    <p:animEffect transition="out" filter="fade">
                                      <p:cBhvr>
                                        <p:cTn id="13" dur="500" tmFilter="0, 0; .2, .5; .8, .5; 1, 0"/>
                                        <p:tgtEl>
                                          <p:spTgt spid="40">
                                            <p:txEl>
                                              <p:pRg st="1" end="1"/>
                                            </p:txEl>
                                          </p:spTgt>
                                        </p:tgtEl>
                                      </p:cBhvr>
                                    </p:animEffect>
                                    <p:animScale>
                                      <p:cBhvr>
                                        <p:cTn id="14" dur="250" autoRev="1" fill="hold"/>
                                        <p:tgtEl>
                                          <p:spTgt spid="40">
                                            <p:txEl>
                                              <p:pRg st="1" end="1"/>
                                            </p:txEl>
                                          </p:spTgt>
                                        </p:tgtEl>
                                      </p:cBhvr>
                                      <p:by x="105000" y="105000"/>
                                    </p:animScale>
                                  </p:childTnLst>
                                </p:cTn>
                              </p:par>
                              <p:par>
                                <p:cTn id="15" presetID="26" presetClass="emph" presetSubtype="0" fill="hold" nodeType="withEffect">
                                  <p:stCondLst>
                                    <p:cond delay="0"/>
                                  </p:stCondLst>
                                  <p:childTnLst>
                                    <p:animEffect transition="out" filter="fade">
                                      <p:cBhvr>
                                        <p:cTn id="16" dur="500" tmFilter="0, 0; .2, .5; .8, .5; 1, 0"/>
                                        <p:tgtEl>
                                          <p:spTgt spid="40">
                                            <p:txEl>
                                              <p:pRg st="2" end="2"/>
                                            </p:txEl>
                                          </p:spTgt>
                                        </p:tgtEl>
                                      </p:cBhvr>
                                    </p:animEffect>
                                    <p:animScale>
                                      <p:cBhvr>
                                        <p:cTn id="17" dur="250" autoRev="1" fill="hold"/>
                                        <p:tgtEl>
                                          <p:spTgt spid="40">
                                            <p:txEl>
                                              <p:pRg st="2" end="2"/>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Pretreatment</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7" name="矩形 6">
            <a:extLst>
              <a:ext uri="{FF2B5EF4-FFF2-40B4-BE49-F238E27FC236}">
                <a16:creationId xmlns:a16="http://schemas.microsoft.com/office/drawing/2014/main" id="{23BCBB57-2C80-7BCD-53AF-6228918CB13A}"/>
              </a:ext>
            </a:extLst>
          </p:cNvPr>
          <p:cNvSpPr/>
          <p:nvPr/>
        </p:nvSpPr>
        <p:spPr>
          <a:xfrm>
            <a:off x="695327" y="1212901"/>
            <a:ext cx="69012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General pretreatment facilities</a:t>
            </a:r>
          </a:p>
        </p:txBody>
      </p:sp>
      <p:sp>
        <p:nvSpPr>
          <p:cNvPr id="10" name="矩形: 圆角 9">
            <a:extLst>
              <a:ext uri="{FF2B5EF4-FFF2-40B4-BE49-F238E27FC236}">
                <a16:creationId xmlns:a16="http://schemas.microsoft.com/office/drawing/2014/main" id="{1484816B-B62C-1497-0603-BA2B4D302988}"/>
              </a:ext>
            </a:extLst>
          </p:cNvPr>
          <p:cNvSpPr/>
          <p:nvPr/>
        </p:nvSpPr>
        <p:spPr>
          <a:xfrm>
            <a:off x="2249162" y="2037892"/>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a:extLst>
              <a:ext uri="{FF2B5EF4-FFF2-40B4-BE49-F238E27FC236}">
                <a16:creationId xmlns:a16="http://schemas.microsoft.com/office/drawing/2014/main" id="{9FBA4698-3CD6-38AD-963D-259CAB6297D4}"/>
              </a:ext>
            </a:extLst>
          </p:cNvPr>
          <p:cNvSpPr txBox="1"/>
          <p:nvPr/>
        </p:nvSpPr>
        <p:spPr>
          <a:xfrm>
            <a:off x="2249162" y="2135468"/>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Influent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Pump Station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3" name="矩形: 圆角 22">
            <a:extLst>
              <a:ext uri="{FF2B5EF4-FFF2-40B4-BE49-F238E27FC236}">
                <a16:creationId xmlns:a16="http://schemas.microsoft.com/office/drawing/2014/main" id="{396294F5-003E-BF7A-8642-5010183AD6CB}"/>
              </a:ext>
            </a:extLst>
          </p:cNvPr>
          <p:cNvSpPr/>
          <p:nvPr/>
        </p:nvSpPr>
        <p:spPr>
          <a:xfrm>
            <a:off x="6356017" y="2037892"/>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文本框 23">
            <a:extLst>
              <a:ext uri="{FF2B5EF4-FFF2-40B4-BE49-F238E27FC236}">
                <a16:creationId xmlns:a16="http://schemas.microsoft.com/office/drawing/2014/main" id="{CB3C431E-7506-79CE-CFBB-308075658948}"/>
              </a:ext>
            </a:extLst>
          </p:cNvPr>
          <p:cNvSpPr txBox="1"/>
          <p:nvPr/>
        </p:nvSpPr>
        <p:spPr>
          <a:xfrm>
            <a:off x="6356017" y="2135468"/>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Grit Separation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5" name="矩形: 圆角 24">
            <a:extLst>
              <a:ext uri="{FF2B5EF4-FFF2-40B4-BE49-F238E27FC236}">
                <a16:creationId xmlns:a16="http://schemas.microsoft.com/office/drawing/2014/main" id="{A09A8D7A-8FB5-1504-E729-D2190F9D4635}"/>
              </a:ext>
            </a:extLst>
          </p:cNvPr>
          <p:cNvSpPr/>
          <p:nvPr/>
        </p:nvSpPr>
        <p:spPr>
          <a:xfrm>
            <a:off x="8394364" y="2018785"/>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文本框 25">
            <a:extLst>
              <a:ext uri="{FF2B5EF4-FFF2-40B4-BE49-F238E27FC236}">
                <a16:creationId xmlns:a16="http://schemas.microsoft.com/office/drawing/2014/main" id="{1DA46DAA-5F16-4B67-18C0-5A6CA88A5757}"/>
              </a:ext>
            </a:extLst>
          </p:cNvPr>
          <p:cNvSpPr txBox="1"/>
          <p:nvPr/>
        </p:nvSpPr>
        <p:spPr>
          <a:xfrm>
            <a:off x="8350894" y="1975338"/>
            <a:ext cx="165783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Primary Sedimentation Tank</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1" name="直接箭头连接符 30">
            <a:extLst>
              <a:ext uri="{FF2B5EF4-FFF2-40B4-BE49-F238E27FC236}">
                <a16:creationId xmlns:a16="http://schemas.microsoft.com/office/drawing/2014/main" id="{0C0AFE6D-9FC9-CE34-7802-67CD14FDF678}"/>
              </a:ext>
            </a:extLst>
          </p:cNvPr>
          <p:cNvCxnSpPr>
            <a:cxnSpLocks/>
          </p:cNvCxnSpPr>
          <p:nvPr/>
        </p:nvCxnSpPr>
        <p:spPr>
          <a:xfrm>
            <a:off x="3829778" y="2427341"/>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B9C75704-E41D-9AE8-F3EE-97E41854ECC5}"/>
              </a:ext>
            </a:extLst>
          </p:cNvPr>
          <p:cNvCxnSpPr>
            <a:cxnSpLocks/>
          </p:cNvCxnSpPr>
          <p:nvPr/>
        </p:nvCxnSpPr>
        <p:spPr>
          <a:xfrm>
            <a:off x="5878309" y="2437975"/>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6" name="直接箭头连接符 35">
            <a:extLst>
              <a:ext uri="{FF2B5EF4-FFF2-40B4-BE49-F238E27FC236}">
                <a16:creationId xmlns:a16="http://schemas.microsoft.com/office/drawing/2014/main" id="{F6F15024-F8A6-EBC0-A94A-5BEA50156E46}"/>
              </a:ext>
            </a:extLst>
          </p:cNvPr>
          <p:cNvCxnSpPr>
            <a:cxnSpLocks/>
          </p:cNvCxnSpPr>
          <p:nvPr/>
        </p:nvCxnSpPr>
        <p:spPr>
          <a:xfrm>
            <a:off x="1776743" y="2427341"/>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a16="http://schemas.microsoft.com/office/drawing/2014/main" id="{85AB1986-0C4C-ED4D-8C53-66F04D073F34}"/>
              </a:ext>
            </a:extLst>
          </p:cNvPr>
          <p:cNvCxnSpPr>
            <a:cxnSpLocks/>
          </p:cNvCxnSpPr>
          <p:nvPr/>
        </p:nvCxnSpPr>
        <p:spPr>
          <a:xfrm>
            <a:off x="7936617" y="2445690"/>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a16="http://schemas.microsoft.com/office/drawing/2014/main" id="{FBA295CA-65A2-54E0-CCD9-DE23166B0B1D}"/>
              </a:ext>
            </a:extLst>
          </p:cNvPr>
          <p:cNvCxnSpPr>
            <a:cxnSpLocks/>
          </p:cNvCxnSpPr>
          <p:nvPr/>
        </p:nvCxnSpPr>
        <p:spPr>
          <a:xfrm>
            <a:off x="9952462" y="2427340"/>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id="{15EF2A6E-201F-56CC-56DB-1B2BE85CBE48}"/>
              </a:ext>
            </a:extLst>
          </p:cNvPr>
          <p:cNvSpPr/>
          <p:nvPr/>
        </p:nvSpPr>
        <p:spPr>
          <a:xfrm>
            <a:off x="693549" y="4077772"/>
            <a:ext cx="7830488" cy="250837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Bar screen or mesh screen</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2000" b="1" i="0" u="sng"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Coarse screen</a:t>
            </a:r>
            <a:r>
              <a:rPr kumimoji="0" lang="en-US" altLang="zh-CN" sz="20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is used to remove larger floating and suspended substances, in order to protect the operation of pumps.</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2000" b="1" i="0" u="sng"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Fine screen</a:t>
            </a:r>
            <a:r>
              <a:rPr kumimoji="0" lang="en-US" altLang="zh-CN" sz="20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is used to remove small suspended particles and reduce the operational load of subsequent sewage treatment.</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2000" b="1" i="0" u="sng"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Ultrafine screen</a:t>
            </a:r>
            <a:r>
              <a:rPr kumimoji="0" lang="en-US" altLang="zh-CN" sz="20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is used to remove small fibrous substances such as hair, in order to protect the membrane system.</a:t>
            </a:r>
          </a:p>
        </p:txBody>
      </p:sp>
      <p:grpSp>
        <p:nvGrpSpPr>
          <p:cNvPr id="2" name="组合 1">
            <a:extLst>
              <a:ext uri="{FF2B5EF4-FFF2-40B4-BE49-F238E27FC236}">
                <a16:creationId xmlns:a16="http://schemas.microsoft.com/office/drawing/2014/main" id="{EAAFABC1-5034-4A9E-57EB-5E311E44928B}"/>
              </a:ext>
            </a:extLst>
          </p:cNvPr>
          <p:cNvGrpSpPr/>
          <p:nvPr/>
        </p:nvGrpSpPr>
        <p:grpSpPr>
          <a:xfrm>
            <a:off x="184116" y="2024949"/>
            <a:ext cx="1570892" cy="1696814"/>
            <a:chOff x="184116" y="2024949"/>
            <a:chExt cx="1570892" cy="1696814"/>
          </a:xfrm>
        </p:grpSpPr>
        <p:sp>
          <p:nvSpPr>
            <p:cNvPr id="15" name="矩形: 圆角 14">
              <a:extLst>
                <a:ext uri="{FF2B5EF4-FFF2-40B4-BE49-F238E27FC236}">
                  <a16:creationId xmlns:a16="http://schemas.microsoft.com/office/drawing/2014/main" id="{537DF27C-273E-790A-3291-7C07AC40FC86}"/>
                </a:ext>
              </a:extLst>
            </p:cNvPr>
            <p:cNvSpPr/>
            <p:nvPr/>
          </p:nvSpPr>
          <p:spPr>
            <a:xfrm>
              <a:off x="184116" y="2024949"/>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B18FB3EF-26F1-1DD6-4F1D-83D3DB427DEA}"/>
                </a:ext>
              </a:extLst>
            </p:cNvPr>
            <p:cNvSpPr txBox="1"/>
            <p:nvPr/>
          </p:nvSpPr>
          <p:spPr>
            <a:xfrm>
              <a:off x="184116" y="2122525"/>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Coarse Screen</a:t>
              </a:r>
              <a:endParaRPr kumimoji="0" lang="zh-CN" altLang="en-US" sz="18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74" name="组合 73">
              <a:extLst>
                <a:ext uri="{FF2B5EF4-FFF2-40B4-BE49-F238E27FC236}">
                  <a16:creationId xmlns:a16="http://schemas.microsoft.com/office/drawing/2014/main" id="{2E3F4C53-049E-77AE-C527-1385E35B8DC4}"/>
                </a:ext>
              </a:extLst>
            </p:cNvPr>
            <p:cNvGrpSpPr>
              <a:grpSpLocks noChangeAspect="1"/>
            </p:cNvGrpSpPr>
            <p:nvPr/>
          </p:nvGrpSpPr>
          <p:grpSpPr>
            <a:xfrm>
              <a:off x="423848" y="2910613"/>
              <a:ext cx="1080000" cy="811150"/>
              <a:chOff x="8562144" y="3000905"/>
              <a:chExt cx="2745978" cy="2062407"/>
            </a:xfrm>
          </p:grpSpPr>
          <p:sp>
            <p:nvSpPr>
              <p:cNvPr id="75" name="流程图: 决策 74">
                <a:extLst>
                  <a:ext uri="{FF2B5EF4-FFF2-40B4-BE49-F238E27FC236}">
                    <a16:creationId xmlns:a16="http://schemas.microsoft.com/office/drawing/2014/main" id="{4970B9F2-BCDA-EE61-A9F7-7D22802948CD}"/>
                  </a:ext>
                </a:extLst>
              </p:cNvPr>
              <p:cNvSpPr/>
              <p:nvPr/>
            </p:nvSpPr>
            <p:spPr>
              <a:xfrm rot="3896381">
                <a:off x="8903929" y="2659120"/>
                <a:ext cx="2062407" cy="2745978"/>
              </a:xfrm>
              <a:prstGeom prst="flowChartDecision">
                <a:avLst/>
              </a:prstGeom>
              <a:solidFill>
                <a:schemeClr val="bg1">
                  <a:lumMod val="95000"/>
                </a:schemeClr>
              </a:solidFill>
              <a:ln w="28575">
                <a:solidFill>
                  <a:schemeClr val="tx1"/>
                </a:solidFill>
              </a:ln>
              <a:effectLst>
                <a:outerShdw blurRad="50800" dist="38100" dir="2700000" algn="tl" rotWithShape="0">
                  <a:prstClr val="black">
                    <a:alpha val="40000"/>
                  </a:prstClr>
                </a:outerShdw>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76" name="直接连接符 75">
                <a:extLst>
                  <a:ext uri="{FF2B5EF4-FFF2-40B4-BE49-F238E27FC236}">
                    <a16:creationId xmlns:a16="http://schemas.microsoft.com/office/drawing/2014/main" id="{F70F3FB3-E5ED-CB6B-E419-339CFB8010B5}"/>
                  </a:ext>
                </a:extLst>
              </p:cNvPr>
              <p:cNvCxnSpPr>
                <a:cxnSpLocks/>
              </p:cNvCxnSpPr>
              <p:nvPr/>
            </p:nvCxnSpPr>
            <p:spPr>
              <a:xfrm>
                <a:off x="9634994" y="3243299"/>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658C27B0-B137-8897-BEFE-B888D36DAEB2}"/>
                  </a:ext>
                </a:extLst>
              </p:cNvPr>
              <p:cNvCxnSpPr>
                <a:cxnSpLocks/>
              </p:cNvCxnSpPr>
              <p:nvPr/>
            </p:nvCxnSpPr>
            <p:spPr>
              <a:xfrm>
                <a:off x="9561722" y="337994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0B3DDFB7-CD10-4566-6DA4-D5F54281593F}"/>
                  </a:ext>
                </a:extLst>
              </p:cNvPr>
              <p:cNvCxnSpPr>
                <a:cxnSpLocks/>
              </p:cNvCxnSpPr>
              <p:nvPr/>
            </p:nvCxnSpPr>
            <p:spPr>
              <a:xfrm>
                <a:off x="9469494" y="3557444"/>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0513E77E-6F1F-7AE4-9357-4904FC4BD589}"/>
                  </a:ext>
                </a:extLst>
              </p:cNvPr>
              <p:cNvCxnSpPr>
                <a:cxnSpLocks/>
              </p:cNvCxnSpPr>
              <p:nvPr/>
            </p:nvCxnSpPr>
            <p:spPr>
              <a:xfrm>
                <a:off x="9353226" y="375397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E1ACD8F2-3237-2F9D-1FC7-15036B15136B}"/>
                  </a:ext>
                </a:extLst>
              </p:cNvPr>
              <p:cNvCxnSpPr>
                <a:cxnSpLocks/>
              </p:cNvCxnSpPr>
              <p:nvPr/>
            </p:nvCxnSpPr>
            <p:spPr>
              <a:xfrm>
                <a:off x="9247877" y="395953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FDBD35B1-D7D3-40C6-26AA-830E7F179A6E}"/>
                  </a:ext>
                </a:extLst>
              </p:cNvPr>
              <p:cNvCxnSpPr>
                <a:cxnSpLocks/>
              </p:cNvCxnSpPr>
              <p:nvPr/>
            </p:nvCxnSpPr>
            <p:spPr>
              <a:xfrm>
                <a:off x="9172460" y="413545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F14AB5B7-E745-7230-9799-150306071C04}"/>
                  </a:ext>
                </a:extLst>
              </p:cNvPr>
              <p:cNvCxnSpPr>
                <a:cxnSpLocks/>
              </p:cNvCxnSpPr>
              <p:nvPr/>
            </p:nvCxnSpPr>
            <p:spPr>
              <a:xfrm>
                <a:off x="9067743" y="431957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F3B969F9-54CD-85F6-194C-0917171BB487}"/>
                  </a:ext>
                </a:extLst>
              </p:cNvPr>
              <p:cNvCxnSpPr>
                <a:cxnSpLocks/>
              </p:cNvCxnSpPr>
              <p:nvPr/>
            </p:nvCxnSpPr>
            <p:spPr>
              <a:xfrm>
                <a:off x="8960119" y="4520927"/>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grpSp>
      <p:sp>
        <p:nvSpPr>
          <p:cNvPr id="84" name="文本框 83">
            <a:extLst>
              <a:ext uri="{FF2B5EF4-FFF2-40B4-BE49-F238E27FC236}">
                <a16:creationId xmlns:a16="http://schemas.microsoft.com/office/drawing/2014/main" id="{135502C9-39AA-9B88-F325-A5CDDBE7FFAD}"/>
              </a:ext>
            </a:extLst>
          </p:cNvPr>
          <p:cNvSpPr txBox="1"/>
          <p:nvPr/>
        </p:nvSpPr>
        <p:spPr>
          <a:xfrm>
            <a:off x="361780" y="3732397"/>
            <a:ext cx="11566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16-25 mm</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8" name="组合 7">
            <a:extLst>
              <a:ext uri="{FF2B5EF4-FFF2-40B4-BE49-F238E27FC236}">
                <a16:creationId xmlns:a16="http://schemas.microsoft.com/office/drawing/2014/main" id="{B161A140-595F-A3FD-6C0D-D6DBE9530DB5}"/>
              </a:ext>
            </a:extLst>
          </p:cNvPr>
          <p:cNvGrpSpPr/>
          <p:nvPr/>
        </p:nvGrpSpPr>
        <p:grpSpPr>
          <a:xfrm>
            <a:off x="4306717" y="2019714"/>
            <a:ext cx="1570892" cy="2061048"/>
            <a:chOff x="4306717" y="2019714"/>
            <a:chExt cx="1570892" cy="2061048"/>
          </a:xfrm>
        </p:grpSpPr>
        <p:sp>
          <p:nvSpPr>
            <p:cNvPr id="21" name="矩形: 圆角 20">
              <a:extLst>
                <a:ext uri="{FF2B5EF4-FFF2-40B4-BE49-F238E27FC236}">
                  <a16:creationId xmlns:a16="http://schemas.microsoft.com/office/drawing/2014/main" id="{0443C3AA-DCE9-1F4A-6DC3-906730758AD9}"/>
                </a:ext>
              </a:extLst>
            </p:cNvPr>
            <p:cNvSpPr/>
            <p:nvPr/>
          </p:nvSpPr>
          <p:spPr>
            <a:xfrm>
              <a:off x="4306717" y="2019714"/>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文本框 21">
              <a:extLst>
                <a:ext uri="{FF2B5EF4-FFF2-40B4-BE49-F238E27FC236}">
                  <a16:creationId xmlns:a16="http://schemas.microsoft.com/office/drawing/2014/main" id="{1F426E4B-B98D-1670-300D-AC93D9E1DC79}"/>
                </a:ext>
              </a:extLst>
            </p:cNvPr>
            <p:cNvSpPr txBox="1"/>
            <p:nvPr/>
          </p:nvSpPr>
          <p:spPr>
            <a:xfrm>
              <a:off x="4306717" y="2253784"/>
              <a:ext cx="157089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rPr>
                <a:t>Fine Screen</a:t>
              </a:r>
              <a:endParaRPr kumimoji="0" lang="zh-CN" altLang="en-US" sz="1800" b="1" i="0" u="none" strike="noStrike" kern="1200" cap="none" spc="0" normalizeH="0" baseline="0" noProof="0" dirty="0">
                <a:ln>
                  <a:noFill/>
                </a:ln>
                <a:solidFill>
                  <a:srgbClr val="0070C0"/>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61" name="组合 60">
              <a:extLst>
                <a:ext uri="{FF2B5EF4-FFF2-40B4-BE49-F238E27FC236}">
                  <a16:creationId xmlns:a16="http://schemas.microsoft.com/office/drawing/2014/main" id="{CCC296EB-5998-8C81-39A6-FABB138A8692}"/>
                </a:ext>
              </a:extLst>
            </p:cNvPr>
            <p:cNvGrpSpPr>
              <a:grpSpLocks noChangeAspect="1"/>
            </p:cNvGrpSpPr>
            <p:nvPr/>
          </p:nvGrpSpPr>
          <p:grpSpPr>
            <a:xfrm>
              <a:off x="4556109" y="2917163"/>
              <a:ext cx="1080000" cy="839891"/>
              <a:chOff x="4941302" y="2729103"/>
              <a:chExt cx="2745978" cy="2062407"/>
            </a:xfrm>
          </p:grpSpPr>
          <p:sp>
            <p:nvSpPr>
              <p:cNvPr id="62" name="流程图: 决策 61">
                <a:extLst>
                  <a:ext uri="{FF2B5EF4-FFF2-40B4-BE49-F238E27FC236}">
                    <a16:creationId xmlns:a16="http://schemas.microsoft.com/office/drawing/2014/main" id="{CCDD29A6-3141-F675-1FA7-9F5903F92758}"/>
                  </a:ext>
                </a:extLst>
              </p:cNvPr>
              <p:cNvSpPr/>
              <p:nvPr/>
            </p:nvSpPr>
            <p:spPr>
              <a:xfrm rot="3896381">
                <a:off x="5283087" y="2387318"/>
                <a:ext cx="2062407" cy="2745978"/>
              </a:xfrm>
              <a:prstGeom prst="flowChartDecision">
                <a:avLst/>
              </a:prstGeom>
              <a:solidFill>
                <a:schemeClr val="bg1">
                  <a:lumMod val="95000"/>
                </a:schemeClr>
              </a:solidFill>
              <a:ln w="28575">
                <a:solidFill>
                  <a:schemeClr val="tx1"/>
                </a:solidFill>
              </a:ln>
              <a:effectLst>
                <a:outerShdw blurRad="50800" dist="38100" dir="2700000" algn="tl" rotWithShape="0">
                  <a:prstClr val="black">
                    <a:alpha val="40000"/>
                  </a:prstClr>
                </a:outerShdw>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63" name="直接连接符 62">
                <a:extLst>
                  <a:ext uri="{FF2B5EF4-FFF2-40B4-BE49-F238E27FC236}">
                    <a16:creationId xmlns:a16="http://schemas.microsoft.com/office/drawing/2014/main" id="{E3E897E5-A15E-61B3-7F21-6DA0DB4F4F9E}"/>
                  </a:ext>
                </a:extLst>
              </p:cNvPr>
              <p:cNvCxnSpPr>
                <a:cxnSpLocks/>
              </p:cNvCxnSpPr>
              <p:nvPr/>
            </p:nvCxnSpPr>
            <p:spPr>
              <a:xfrm>
                <a:off x="6037367" y="294942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2AD438EF-8284-FB6B-48CA-C21130121CD0}"/>
                  </a:ext>
                </a:extLst>
              </p:cNvPr>
              <p:cNvCxnSpPr>
                <a:cxnSpLocks/>
              </p:cNvCxnSpPr>
              <p:nvPr/>
            </p:nvCxnSpPr>
            <p:spPr>
              <a:xfrm>
                <a:off x="5971678" y="3069396"/>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E324EA7D-F8FF-3DAB-683B-7EAA81B3C22F}"/>
                  </a:ext>
                </a:extLst>
              </p:cNvPr>
              <p:cNvCxnSpPr>
                <a:cxnSpLocks/>
              </p:cNvCxnSpPr>
              <p:nvPr/>
            </p:nvCxnSpPr>
            <p:spPr>
              <a:xfrm>
                <a:off x="5838820" y="333762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8C68B922-38B6-5753-A053-5E61325DD1B6}"/>
                  </a:ext>
                </a:extLst>
              </p:cNvPr>
              <p:cNvCxnSpPr>
                <a:cxnSpLocks/>
              </p:cNvCxnSpPr>
              <p:nvPr/>
            </p:nvCxnSpPr>
            <p:spPr>
              <a:xfrm>
                <a:off x="5732384" y="348216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4696781E-92EF-1F5C-D45C-A5C5B9E9AF41}"/>
                  </a:ext>
                </a:extLst>
              </p:cNvPr>
              <p:cNvCxnSpPr>
                <a:cxnSpLocks/>
              </p:cNvCxnSpPr>
              <p:nvPr/>
            </p:nvCxnSpPr>
            <p:spPr>
              <a:xfrm>
                <a:off x="5679818" y="362123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8F9897B5-5BD7-8623-E8DE-6AD9D01F5C33}"/>
                  </a:ext>
                </a:extLst>
              </p:cNvPr>
              <p:cNvCxnSpPr>
                <a:cxnSpLocks/>
              </p:cNvCxnSpPr>
              <p:nvPr/>
            </p:nvCxnSpPr>
            <p:spPr>
              <a:xfrm>
                <a:off x="5591854" y="3777586"/>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845D4400-78FD-1F25-01F5-3676C350ACB6}"/>
                  </a:ext>
                </a:extLst>
              </p:cNvPr>
              <p:cNvCxnSpPr>
                <a:cxnSpLocks/>
              </p:cNvCxnSpPr>
              <p:nvPr/>
            </p:nvCxnSpPr>
            <p:spPr>
              <a:xfrm>
                <a:off x="5543310" y="389756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749A8BDD-3671-9A9A-27F5-603B5BDD9ACF}"/>
                  </a:ext>
                </a:extLst>
              </p:cNvPr>
              <p:cNvCxnSpPr>
                <a:cxnSpLocks/>
              </p:cNvCxnSpPr>
              <p:nvPr/>
            </p:nvCxnSpPr>
            <p:spPr>
              <a:xfrm>
                <a:off x="5446901" y="4047776"/>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1EEB8A8B-5C48-BF85-CFEB-BCACD6C81C50}"/>
                  </a:ext>
                </a:extLst>
              </p:cNvPr>
              <p:cNvCxnSpPr>
                <a:cxnSpLocks/>
              </p:cNvCxnSpPr>
              <p:nvPr/>
            </p:nvCxnSpPr>
            <p:spPr>
              <a:xfrm>
                <a:off x="5889850" y="3198705"/>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F81FB600-D27E-0948-D3DD-D6D2FCF80BF8}"/>
                  </a:ext>
                </a:extLst>
              </p:cNvPr>
              <p:cNvCxnSpPr>
                <a:cxnSpLocks/>
              </p:cNvCxnSpPr>
              <p:nvPr/>
            </p:nvCxnSpPr>
            <p:spPr>
              <a:xfrm>
                <a:off x="5289155" y="433630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7B235F6F-5A32-D258-C3EB-9A096B82164E}"/>
                  </a:ext>
                </a:extLst>
              </p:cNvPr>
              <p:cNvCxnSpPr>
                <a:cxnSpLocks/>
              </p:cNvCxnSpPr>
              <p:nvPr/>
            </p:nvCxnSpPr>
            <p:spPr>
              <a:xfrm>
                <a:off x="5364572" y="4200313"/>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sp>
          <p:nvSpPr>
            <p:cNvPr id="85" name="文本框 84">
              <a:extLst>
                <a:ext uri="{FF2B5EF4-FFF2-40B4-BE49-F238E27FC236}">
                  <a16:creationId xmlns:a16="http://schemas.microsoft.com/office/drawing/2014/main" id="{31FD8246-3BA4-FFE2-DD72-03EB83BB2417}"/>
                </a:ext>
              </a:extLst>
            </p:cNvPr>
            <p:cNvSpPr txBox="1"/>
            <p:nvPr/>
          </p:nvSpPr>
          <p:spPr>
            <a:xfrm>
              <a:off x="4469772" y="3742208"/>
              <a:ext cx="137166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1.5-10 mm</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9" name="组合 8">
            <a:extLst>
              <a:ext uri="{FF2B5EF4-FFF2-40B4-BE49-F238E27FC236}">
                <a16:creationId xmlns:a16="http://schemas.microsoft.com/office/drawing/2014/main" id="{5CBD3C91-E06C-3C22-829E-78AD8A1042EA}"/>
              </a:ext>
            </a:extLst>
          </p:cNvPr>
          <p:cNvGrpSpPr/>
          <p:nvPr/>
        </p:nvGrpSpPr>
        <p:grpSpPr>
          <a:xfrm>
            <a:off x="10420462" y="2011680"/>
            <a:ext cx="1570892" cy="2102783"/>
            <a:chOff x="10420462" y="2011680"/>
            <a:chExt cx="1570892" cy="2102783"/>
          </a:xfrm>
        </p:grpSpPr>
        <p:sp>
          <p:nvSpPr>
            <p:cNvPr id="27" name="矩形: 圆角 26">
              <a:extLst>
                <a:ext uri="{FF2B5EF4-FFF2-40B4-BE49-F238E27FC236}">
                  <a16:creationId xmlns:a16="http://schemas.microsoft.com/office/drawing/2014/main" id="{23AF4528-618B-E029-1394-D2A3A856D5EE}"/>
                </a:ext>
              </a:extLst>
            </p:cNvPr>
            <p:cNvSpPr/>
            <p:nvPr/>
          </p:nvSpPr>
          <p:spPr>
            <a:xfrm>
              <a:off x="10420462" y="2011680"/>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文本框 27">
              <a:extLst>
                <a:ext uri="{FF2B5EF4-FFF2-40B4-BE49-F238E27FC236}">
                  <a16:creationId xmlns:a16="http://schemas.microsoft.com/office/drawing/2014/main" id="{530A5D7B-EC94-C48E-E133-A2ABF9893A93}"/>
                </a:ext>
              </a:extLst>
            </p:cNvPr>
            <p:cNvSpPr txBox="1"/>
            <p:nvPr/>
          </p:nvSpPr>
          <p:spPr>
            <a:xfrm>
              <a:off x="10420462" y="2109256"/>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Ultrafine Screen</a:t>
              </a:r>
              <a:endParaRPr kumimoji="0" lang="zh-CN" altLang="en-US" sz="18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42" name="组合 41">
              <a:extLst>
                <a:ext uri="{FF2B5EF4-FFF2-40B4-BE49-F238E27FC236}">
                  <a16:creationId xmlns:a16="http://schemas.microsoft.com/office/drawing/2014/main" id="{9F5ACB0F-AA2E-305A-FCBA-07634F6D00F6}"/>
                </a:ext>
              </a:extLst>
            </p:cNvPr>
            <p:cNvGrpSpPr>
              <a:grpSpLocks noChangeAspect="1"/>
            </p:cNvGrpSpPr>
            <p:nvPr/>
          </p:nvGrpSpPr>
          <p:grpSpPr>
            <a:xfrm>
              <a:off x="10679621" y="2960302"/>
              <a:ext cx="1080000" cy="765662"/>
              <a:chOff x="1514556" y="2371237"/>
              <a:chExt cx="2745978" cy="2062407"/>
            </a:xfrm>
          </p:grpSpPr>
          <p:sp>
            <p:nvSpPr>
              <p:cNvPr id="43" name="流程图: 决策 42">
                <a:extLst>
                  <a:ext uri="{FF2B5EF4-FFF2-40B4-BE49-F238E27FC236}">
                    <a16:creationId xmlns:a16="http://schemas.microsoft.com/office/drawing/2014/main" id="{15B8B3BD-91FE-D624-25A0-93D90658E6F4}"/>
                  </a:ext>
                </a:extLst>
              </p:cNvPr>
              <p:cNvSpPr/>
              <p:nvPr/>
            </p:nvSpPr>
            <p:spPr>
              <a:xfrm rot="3896381">
                <a:off x="1856341" y="2029452"/>
                <a:ext cx="2062407" cy="2745978"/>
              </a:xfrm>
              <a:prstGeom prst="flowChartDecision">
                <a:avLst/>
              </a:prstGeom>
              <a:solidFill>
                <a:schemeClr val="bg1">
                  <a:lumMod val="95000"/>
                </a:schemeClr>
              </a:solidFill>
              <a:ln w="28575">
                <a:solidFill>
                  <a:schemeClr val="tx1"/>
                </a:solidFill>
              </a:ln>
              <a:effectLst>
                <a:outerShdw blurRad="50800" dist="38100" dir="2700000" algn="tl" rotWithShape="0">
                  <a:prstClr val="black">
                    <a:alpha val="40000"/>
                  </a:prstClr>
                </a:outerShdw>
                <a:softEdge rad="3175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4" name="直接连接符 43">
                <a:extLst>
                  <a:ext uri="{FF2B5EF4-FFF2-40B4-BE49-F238E27FC236}">
                    <a16:creationId xmlns:a16="http://schemas.microsoft.com/office/drawing/2014/main" id="{54858A65-3069-6141-2704-DD2C746E015D}"/>
                  </a:ext>
                </a:extLst>
              </p:cNvPr>
              <p:cNvCxnSpPr>
                <a:cxnSpLocks/>
              </p:cNvCxnSpPr>
              <p:nvPr/>
            </p:nvCxnSpPr>
            <p:spPr>
              <a:xfrm>
                <a:off x="2587406" y="2613631"/>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F3CEB38F-D3F0-7719-4C0B-7ED66CDEF1C8}"/>
                  </a:ext>
                </a:extLst>
              </p:cNvPr>
              <p:cNvCxnSpPr>
                <a:cxnSpLocks/>
              </p:cNvCxnSpPr>
              <p:nvPr/>
            </p:nvCxnSpPr>
            <p:spPr>
              <a:xfrm>
                <a:off x="2514134" y="275027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2C6FEEC2-6A92-5B1F-15C8-A63274823FCB}"/>
                  </a:ext>
                </a:extLst>
              </p:cNvPr>
              <p:cNvCxnSpPr>
                <a:cxnSpLocks/>
              </p:cNvCxnSpPr>
              <p:nvPr/>
            </p:nvCxnSpPr>
            <p:spPr>
              <a:xfrm>
                <a:off x="2421906" y="2927776"/>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BAA8D255-130A-52BC-3D58-ED69CC9BD36B}"/>
                  </a:ext>
                </a:extLst>
              </p:cNvPr>
              <p:cNvCxnSpPr>
                <a:cxnSpLocks/>
              </p:cNvCxnSpPr>
              <p:nvPr/>
            </p:nvCxnSpPr>
            <p:spPr>
              <a:xfrm>
                <a:off x="2381835" y="302128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0CE35DE5-A0B5-CE2A-66D7-AFB0DE590516}"/>
                  </a:ext>
                </a:extLst>
              </p:cNvPr>
              <p:cNvCxnSpPr>
                <a:cxnSpLocks/>
              </p:cNvCxnSpPr>
              <p:nvPr/>
            </p:nvCxnSpPr>
            <p:spPr>
              <a:xfrm>
                <a:off x="2305638" y="312430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A43C2B70-7106-1A58-B355-4ECAD7619993}"/>
                  </a:ext>
                </a:extLst>
              </p:cNvPr>
              <p:cNvCxnSpPr>
                <a:cxnSpLocks/>
              </p:cNvCxnSpPr>
              <p:nvPr/>
            </p:nvCxnSpPr>
            <p:spPr>
              <a:xfrm>
                <a:off x="2247504" y="3229916"/>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D09BF1FE-EB1B-5156-1EDE-8FDF2A416248}"/>
                  </a:ext>
                </a:extLst>
              </p:cNvPr>
              <p:cNvCxnSpPr>
                <a:cxnSpLocks/>
              </p:cNvCxnSpPr>
              <p:nvPr/>
            </p:nvCxnSpPr>
            <p:spPr>
              <a:xfrm>
                <a:off x="2200289" y="332986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5336EA92-8AA7-5767-355F-4411E7BE5A68}"/>
                  </a:ext>
                </a:extLst>
              </p:cNvPr>
              <p:cNvCxnSpPr>
                <a:cxnSpLocks/>
              </p:cNvCxnSpPr>
              <p:nvPr/>
            </p:nvCxnSpPr>
            <p:spPr>
              <a:xfrm>
                <a:off x="2165108" y="341972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1D49B562-CB3C-CF06-750B-68A0287122E5}"/>
                  </a:ext>
                </a:extLst>
              </p:cNvPr>
              <p:cNvCxnSpPr>
                <a:cxnSpLocks/>
              </p:cNvCxnSpPr>
              <p:nvPr/>
            </p:nvCxnSpPr>
            <p:spPr>
              <a:xfrm>
                <a:off x="2124872" y="3505784"/>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73C4EAAE-28A2-6E44-0F2F-C0B73915C2EE}"/>
                  </a:ext>
                </a:extLst>
              </p:cNvPr>
              <p:cNvCxnSpPr>
                <a:cxnSpLocks/>
              </p:cNvCxnSpPr>
              <p:nvPr/>
            </p:nvCxnSpPr>
            <p:spPr>
              <a:xfrm>
                <a:off x="2077657" y="3598501"/>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FFC3DDF6-7124-82D0-72D4-40274223FB80}"/>
                  </a:ext>
                </a:extLst>
              </p:cNvPr>
              <p:cNvCxnSpPr>
                <a:cxnSpLocks/>
              </p:cNvCxnSpPr>
              <p:nvPr/>
            </p:nvCxnSpPr>
            <p:spPr>
              <a:xfrm>
                <a:off x="2020155" y="3689910"/>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BD2CFC43-3AF5-489D-EAD3-94E6C04EAA00}"/>
                  </a:ext>
                </a:extLst>
              </p:cNvPr>
              <p:cNvCxnSpPr>
                <a:cxnSpLocks/>
              </p:cNvCxnSpPr>
              <p:nvPr/>
            </p:nvCxnSpPr>
            <p:spPr>
              <a:xfrm>
                <a:off x="1970033" y="3791288"/>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D3CEBDE7-08D5-89A6-72FA-D4A0E955B3EF}"/>
                  </a:ext>
                </a:extLst>
              </p:cNvPr>
              <p:cNvCxnSpPr>
                <a:cxnSpLocks/>
              </p:cNvCxnSpPr>
              <p:nvPr/>
            </p:nvCxnSpPr>
            <p:spPr>
              <a:xfrm>
                <a:off x="2550770" y="2684637"/>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7F5FFA37-996B-C9C8-6123-868C34886728}"/>
                  </a:ext>
                </a:extLst>
              </p:cNvPr>
              <p:cNvCxnSpPr>
                <a:cxnSpLocks/>
              </p:cNvCxnSpPr>
              <p:nvPr/>
            </p:nvCxnSpPr>
            <p:spPr>
              <a:xfrm>
                <a:off x="2463104" y="2840839"/>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CC86F4F7-7FBC-7843-EA17-E9517FD9699E}"/>
                  </a:ext>
                </a:extLst>
              </p:cNvPr>
              <p:cNvCxnSpPr>
                <a:cxnSpLocks/>
              </p:cNvCxnSpPr>
              <p:nvPr/>
            </p:nvCxnSpPr>
            <p:spPr>
              <a:xfrm>
                <a:off x="2617401" y="255653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CBD4FA6E-F651-64FA-B6F9-CE71357C7965}"/>
                  </a:ext>
                </a:extLst>
              </p:cNvPr>
              <p:cNvCxnSpPr>
                <a:cxnSpLocks/>
              </p:cNvCxnSpPr>
              <p:nvPr/>
            </p:nvCxnSpPr>
            <p:spPr>
              <a:xfrm>
                <a:off x="1862409" y="3978442"/>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DBB40ADE-17D0-3D87-A5F9-52B9A99653E6}"/>
                  </a:ext>
                </a:extLst>
              </p:cNvPr>
              <p:cNvCxnSpPr>
                <a:cxnSpLocks/>
              </p:cNvCxnSpPr>
              <p:nvPr/>
            </p:nvCxnSpPr>
            <p:spPr>
              <a:xfrm>
                <a:off x="1912531" y="3891259"/>
                <a:ext cx="1253765" cy="254523"/>
              </a:xfrm>
              <a:prstGeom prst="line">
                <a:avLst/>
              </a:prstGeom>
              <a:ln w="28575">
                <a:solidFill>
                  <a:schemeClr val="tx1">
                    <a:lumMod val="50000"/>
                    <a:lumOff val="50000"/>
                  </a:schemeClr>
                </a:solidFill>
              </a:ln>
              <a:effectLst>
                <a:glow rad="635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grpSp>
        <p:sp>
          <p:nvSpPr>
            <p:cNvPr id="86" name="文本框 85">
              <a:extLst>
                <a:ext uri="{FF2B5EF4-FFF2-40B4-BE49-F238E27FC236}">
                  <a16:creationId xmlns:a16="http://schemas.microsoft.com/office/drawing/2014/main" id="{9F4DAA93-7901-DFD4-A3DA-B020CB21A231}"/>
                </a:ext>
              </a:extLst>
            </p:cNvPr>
            <p:cNvSpPr txBox="1"/>
            <p:nvPr/>
          </p:nvSpPr>
          <p:spPr>
            <a:xfrm>
              <a:off x="10658987" y="3775909"/>
              <a:ext cx="115664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0.2-1 mm</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3" name="Group 15">
            <a:extLst>
              <a:ext uri="{FF2B5EF4-FFF2-40B4-BE49-F238E27FC236}">
                <a16:creationId xmlns:a16="http://schemas.microsoft.com/office/drawing/2014/main" id="{E4F17D92-C444-3ED2-7CBF-D86481DA5348}"/>
              </a:ext>
            </a:extLst>
          </p:cNvPr>
          <p:cNvGrpSpPr/>
          <p:nvPr/>
        </p:nvGrpSpPr>
        <p:grpSpPr>
          <a:xfrm>
            <a:off x="8972536" y="407334"/>
            <a:ext cx="3121806" cy="447110"/>
            <a:chOff x="8844309" y="358006"/>
            <a:chExt cx="3121806" cy="447110"/>
          </a:xfrm>
        </p:grpSpPr>
        <p:grpSp>
          <p:nvGrpSpPr>
            <p:cNvPr id="4" name="组合 2">
              <a:extLst>
                <a:ext uri="{FF2B5EF4-FFF2-40B4-BE49-F238E27FC236}">
                  <a16:creationId xmlns:a16="http://schemas.microsoft.com/office/drawing/2014/main" id="{0B9F0FC6-42DF-3894-9FF3-F1E7390691B4}"/>
                </a:ext>
              </a:extLst>
            </p:cNvPr>
            <p:cNvGrpSpPr/>
            <p:nvPr/>
          </p:nvGrpSpPr>
          <p:grpSpPr>
            <a:xfrm>
              <a:off x="9715178" y="358006"/>
              <a:ext cx="2250937" cy="447110"/>
              <a:chOff x="9729466" y="157976"/>
              <a:chExt cx="2250937" cy="447110"/>
            </a:xfrm>
          </p:grpSpPr>
          <p:sp>
            <p:nvSpPr>
              <p:cNvPr id="16" name="TextBox 15">
                <a:extLst>
                  <a:ext uri="{FF2B5EF4-FFF2-40B4-BE49-F238E27FC236}">
                    <a16:creationId xmlns:a16="http://schemas.microsoft.com/office/drawing/2014/main" id="{9E634FBD-B263-C5E9-6705-7E7EA82934DB}"/>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7" name="直线连接符 9">
                <a:extLst>
                  <a:ext uri="{FF2B5EF4-FFF2-40B4-BE49-F238E27FC236}">
                    <a16:creationId xmlns:a16="http://schemas.microsoft.com/office/drawing/2014/main" id="{53E793DC-CA0F-99B7-58D7-174E52E22BD1}"/>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5" name="Picture 17">
              <a:extLst>
                <a:ext uri="{FF2B5EF4-FFF2-40B4-BE49-F238E27FC236}">
                  <a16:creationId xmlns:a16="http://schemas.microsoft.com/office/drawing/2014/main" id="{332FB19F-8C04-8E01-04E2-6AD5CD7525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097881996"/>
      </p:ext>
    </p:extLst>
  </p:cSld>
  <p:clrMapOvr>
    <a:masterClrMapping/>
  </p:clrMapOvr>
  <p:transition advTm="6360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2000" fill="hold" nodeType="click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0">
                                            <p:txEl>
                                              <p:pRg st="3" end="3"/>
                                            </p:txEl>
                                          </p:spTgt>
                                        </p:tgtEl>
                                        <p:attrNameLst>
                                          <p:attrName>style.visibility</p:attrName>
                                        </p:attrNameLst>
                                      </p:cBhvr>
                                      <p:to>
                                        <p:strVal val="visible"/>
                                      </p:to>
                                    </p:set>
                                    <p:animEffect transition="in" filter="fade">
                                      <p:cBhvr>
                                        <p:cTn id="11" dur="500"/>
                                        <p:tgtEl>
                                          <p:spTgt spid="4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Pretreatment</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34" name="组合 33">
            <a:extLst>
              <a:ext uri="{FF2B5EF4-FFF2-40B4-BE49-F238E27FC236}">
                <a16:creationId xmlns:a16="http://schemas.microsoft.com/office/drawing/2014/main" id="{B1C71E3B-222F-3225-CA5D-35051C364C98}"/>
              </a:ext>
            </a:extLst>
          </p:cNvPr>
          <p:cNvGrpSpPr/>
          <p:nvPr/>
        </p:nvGrpSpPr>
        <p:grpSpPr>
          <a:xfrm>
            <a:off x="184116" y="1975338"/>
            <a:ext cx="11807238" cy="923330"/>
            <a:chOff x="184116" y="1975338"/>
            <a:chExt cx="11807238" cy="923330"/>
          </a:xfrm>
        </p:grpSpPr>
        <p:sp>
          <p:nvSpPr>
            <p:cNvPr id="10" name="矩形: 圆角 9">
              <a:extLst>
                <a:ext uri="{FF2B5EF4-FFF2-40B4-BE49-F238E27FC236}">
                  <a16:creationId xmlns:a16="http://schemas.microsoft.com/office/drawing/2014/main" id="{29954A48-6A09-7A0F-744E-2CECE2B62BEC}"/>
                </a:ext>
              </a:extLst>
            </p:cNvPr>
            <p:cNvSpPr/>
            <p:nvPr/>
          </p:nvSpPr>
          <p:spPr>
            <a:xfrm>
              <a:off x="2249162" y="2037892"/>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a:extLst>
                <a:ext uri="{FF2B5EF4-FFF2-40B4-BE49-F238E27FC236}">
                  <a16:creationId xmlns:a16="http://schemas.microsoft.com/office/drawing/2014/main" id="{AC006EB0-3206-E02A-BD26-DD2BBE15C99F}"/>
                </a:ext>
              </a:extLst>
            </p:cNvPr>
            <p:cNvSpPr txBox="1"/>
            <p:nvPr/>
          </p:nvSpPr>
          <p:spPr>
            <a:xfrm>
              <a:off x="2249162" y="2135468"/>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Influent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Pump Station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5" name="矩形: 圆角 14">
              <a:extLst>
                <a:ext uri="{FF2B5EF4-FFF2-40B4-BE49-F238E27FC236}">
                  <a16:creationId xmlns:a16="http://schemas.microsoft.com/office/drawing/2014/main" id="{7B762E23-8526-9923-07DC-9BF7EBAF4D0F}"/>
                </a:ext>
              </a:extLst>
            </p:cNvPr>
            <p:cNvSpPr/>
            <p:nvPr/>
          </p:nvSpPr>
          <p:spPr>
            <a:xfrm>
              <a:off x="184116" y="2024949"/>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id="{39BA1698-734D-E2FC-6093-FBEAEFFACCBD}"/>
                </a:ext>
              </a:extLst>
            </p:cNvPr>
            <p:cNvSpPr txBox="1"/>
            <p:nvPr/>
          </p:nvSpPr>
          <p:spPr>
            <a:xfrm>
              <a:off x="184116" y="2122525"/>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Coarse Screen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0" name="矩形: 圆角 19">
              <a:extLst>
                <a:ext uri="{FF2B5EF4-FFF2-40B4-BE49-F238E27FC236}">
                  <a16:creationId xmlns:a16="http://schemas.microsoft.com/office/drawing/2014/main" id="{70C6A833-7F50-3F20-06BD-24BDB98785C5}"/>
                </a:ext>
              </a:extLst>
            </p:cNvPr>
            <p:cNvSpPr/>
            <p:nvPr/>
          </p:nvSpPr>
          <p:spPr>
            <a:xfrm>
              <a:off x="4306717" y="2019714"/>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文本框 20">
              <a:extLst>
                <a:ext uri="{FF2B5EF4-FFF2-40B4-BE49-F238E27FC236}">
                  <a16:creationId xmlns:a16="http://schemas.microsoft.com/office/drawing/2014/main" id="{7DAEFE41-17D4-BE1F-BCB3-86E4AC9F42E4}"/>
                </a:ext>
              </a:extLst>
            </p:cNvPr>
            <p:cNvSpPr txBox="1"/>
            <p:nvPr/>
          </p:nvSpPr>
          <p:spPr>
            <a:xfrm>
              <a:off x="4306717" y="2253784"/>
              <a:ext cx="157089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Fine Screen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2" name="矩形: 圆角 21">
              <a:extLst>
                <a:ext uri="{FF2B5EF4-FFF2-40B4-BE49-F238E27FC236}">
                  <a16:creationId xmlns:a16="http://schemas.microsoft.com/office/drawing/2014/main" id="{953ADC29-D464-F21A-FED1-8C2A9D2B2E28}"/>
                </a:ext>
              </a:extLst>
            </p:cNvPr>
            <p:cNvSpPr/>
            <p:nvPr/>
          </p:nvSpPr>
          <p:spPr>
            <a:xfrm>
              <a:off x="6356017" y="2037892"/>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文本框 22">
              <a:extLst>
                <a:ext uri="{FF2B5EF4-FFF2-40B4-BE49-F238E27FC236}">
                  <a16:creationId xmlns:a16="http://schemas.microsoft.com/office/drawing/2014/main" id="{A585531B-2705-4A35-3E43-4AE8987A3D56}"/>
                </a:ext>
              </a:extLst>
            </p:cNvPr>
            <p:cNvSpPr txBox="1"/>
            <p:nvPr/>
          </p:nvSpPr>
          <p:spPr>
            <a:xfrm>
              <a:off x="6356017" y="2135468"/>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Grit Separation</a:t>
              </a:r>
              <a:endParaRPr kumimoji="0" lang="zh-CN" altLang="en-US" sz="1800" b="1"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4" name="矩形: 圆角 23">
              <a:extLst>
                <a:ext uri="{FF2B5EF4-FFF2-40B4-BE49-F238E27FC236}">
                  <a16:creationId xmlns:a16="http://schemas.microsoft.com/office/drawing/2014/main" id="{D6905384-BDA8-8799-D177-085BAA8408BA}"/>
                </a:ext>
              </a:extLst>
            </p:cNvPr>
            <p:cNvSpPr/>
            <p:nvPr/>
          </p:nvSpPr>
          <p:spPr>
            <a:xfrm>
              <a:off x="8394364" y="2018785"/>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文本框 24">
              <a:extLst>
                <a:ext uri="{FF2B5EF4-FFF2-40B4-BE49-F238E27FC236}">
                  <a16:creationId xmlns:a16="http://schemas.microsoft.com/office/drawing/2014/main" id="{E31C5B29-9691-C2CF-3E48-57A5D570EFF6}"/>
                </a:ext>
              </a:extLst>
            </p:cNvPr>
            <p:cNvSpPr txBox="1"/>
            <p:nvPr/>
          </p:nvSpPr>
          <p:spPr>
            <a:xfrm>
              <a:off x="8350894" y="1975338"/>
              <a:ext cx="165783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Primary Sedimentation Tank</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6" name="矩形: 圆角 25">
              <a:extLst>
                <a:ext uri="{FF2B5EF4-FFF2-40B4-BE49-F238E27FC236}">
                  <a16:creationId xmlns:a16="http://schemas.microsoft.com/office/drawing/2014/main" id="{CE027F19-4796-3D96-668C-AB700E9300F4}"/>
                </a:ext>
              </a:extLst>
            </p:cNvPr>
            <p:cNvSpPr/>
            <p:nvPr/>
          </p:nvSpPr>
          <p:spPr>
            <a:xfrm>
              <a:off x="10420462" y="2011680"/>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文本框 26">
              <a:extLst>
                <a:ext uri="{FF2B5EF4-FFF2-40B4-BE49-F238E27FC236}">
                  <a16:creationId xmlns:a16="http://schemas.microsoft.com/office/drawing/2014/main" id="{426389BA-E039-84E4-916B-76CA06234B6F}"/>
                </a:ext>
              </a:extLst>
            </p:cNvPr>
            <p:cNvSpPr txBox="1"/>
            <p:nvPr/>
          </p:nvSpPr>
          <p:spPr>
            <a:xfrm>
              <a:off x="10420462" y="2109256"/>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Ultrafine Screen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28" name="直接箭头连接符 27">
              <a:extLst>
                <a:ext uri="{FF2B5EF4-FFF2-40B4-BE49-F238E27FC236}">
                  <a16:creationId xmlns:a16="http://schemas.microsoft.com/office/drawing/2014/main" id="{CBC1549F-2FE0-8907-40C7-2CAC78CADE0E}"/>
                </a:ext>
              </a:extLst>
            </p:cNvPr>
            <p:cNvCxnSpPr>
              <a:cxnSpLocks/>
            </p:cNvCxnSpPr>
            <p:nvPr/>
          </p:nvCxnSpPr>
          <p:spPr>
            <a:xfrm>
              <a:off x="3829778" y="2427341"/>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id="{BB5EC716-28C7-EC5B-CC18-338837884D28}"/>
                </a:ext>
              </a:extLst>
            </p:cNvPr>
            <p:cNvCxnSpPr>
              <a:cxnSpLocks/>
            </p:cNvCxnSpPr>
            <p:nvPr/>
          </p:nvCxnSpPr>
          <p:spPr>
            <a:xfrm>
              <a:off x="5878309" y="2437975"/>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A44ACF6D-680C-CFDB-5506-12D84D5ECCFF}"/>
                </a:ext>
              </a:extLst>
            </p:cNvPr>
            <p:cNvCxnSpPr>
              <a:cxnSpLocks/>
            </p:cNvCxnSpPr>
            <p:nvPr/>
          </p:nvCxnSpPr>
          <p:spPr>
            <a:xfrm>
              <a:off x="1776743" y="2427341"/>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EFF523A9-D275-B3C5-F6E0-D21776227CDE}"/>
                </a:ext>
              </a:extLst>
            </p:cNvPr>
            <p:cNvCxnSpPr>
              <a:cxnSpLocks/>
            </p:cNvCxnSpPr>
            <p:nvPr/>
          </p:nvCxnSpPr>
          <p:spPr>
            <a:xfrm>
              <a:off x="7936617" y="2445690"/>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471B2D09-8D82-907B-A62A-B02ED37A76DF}"/>
                </a:ext>
              </a:extLst>
            </p:cNvPr>
            <p:cNvCxnSpPr>
              <a:cxnSpLocks/>
            </p:cNvCxnSpPr>
            <p:nvPr/>
          </p:nvCxnSpPr>
          <p:spPr>
            <a:xfrm>
              <a:off x="9952462" y="2427340"/>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grpSp>
      <p:pic>
        <p:nvPicPr>
          <p:cNvPr id="36" name="图片 35">
            <a:extLst>
              <a:ext uri="{FF2B5EF4-FFF2-40B4-BE49-F238E27FC236}">
                <a16:creationId xmlns:a16="http://schemas.microsoft.com/office/drawing/2014/main" id="{C9C7E4F5-FB17-46C0-4159-2AB4E6CCD542}"/>
              </a:ext>
            </a:extLst>
          </p:cNvPr>
          <p:cNvPicPr>
            <a:picLocks noChangeAspect="1"/>
          </p:cNvPicPr>
          <p:nvPr/>
        </p:nvPicPr>
        <p:blipFill>
          <a:blip r:embed="rId3"/>
          <a:stretch>
            <a:fillRect/>
          </a:stretch>
        </p:blipFill>
        <p:spPr>
          <a:xfrm>
            <a:off x="6346309" y="2928591"/>
            <a:ext cx="1570892" cy="1724512"/>
          </a:xfrm>
          <a:prstGeom prst="rect">
            <a:avLst/>
          </a:prstGeom>
        </p:spPr>
      </p:pic>
      <p:sp>
        <p:nvSpPr>
          <p:cNvPr id="37" name="矩形 36">
            <a:extLst>
              <a:ext uri="{FF2B5EF4-FFF2-40B4-BE49-F238E27FC236}">
                <a16:creationId xmlns:a16="http://schemas.microsoft.com/office/drawing/2014/main" id="{C0AEF606-CE26-4DD3-B1EA-67ED789422A5}"/>
              </a:ext>
            </a:extLst>
          </p:cNvPr>
          <p:cNvSpPr/>
          <p:nvPr/>
        </p:nvSpPr>
        <p:spPr>
          <a:xfrm>
            <a:off x="695327" y="4549856"/>
            <a:ext cx="7655567" cy="181588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Grit separation</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2000" b="1" i="0" u="sng"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Grit chamber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removes grit larger than 0.2 mm to avoid abrasion of the mechanical equipment and membrane modules and mitigate interference in the biological systems.</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2000" b="0" i="0" u="sng"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Aerated grit chamber</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recommended for MBR systems.</a:t>
            </a:r>
          </a:p>
        </p:txBody>
      </p:sp>
      <p:sp>
        <p:nvSpPr>
          <p:cNvPr id="33" name="矩形 32">
            <a:extLst>
              <a:ext uri="{FF2B5EF4-FFF2-40B4-BE49-F238E27FC236}">
                <a16:creationId xmlns:a16="http://schemas.microsoft.com/office/drawing/2014/main" id="{BFBAA5E4-58AC-FF48-9BB7-54F89B65973D}"/>
              </a:ext>
            </a:extLst>
          </p:cNvPr>
          <p:cNvSpPr/>
          <p:nvPr/>
        </p:nvSpPr>
        <p:spPr>
          <a:xfrm>
            <a:off x="695327" y="1212901"/>
            <a:ext cx="69012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General pretreatment facilities</a:t>
            </a:r>
          </a:p>
        </p:txBody>
      </p:sp>
      <p:grpSp>
        <p:nvGrpSpPr>
          <p:cNvPr id="3" name="Group 15">
            <a:extLst>
              <a:ext uri="{FF2B5EF4-FFF2-40B4-BE49-F238E27FC236}">
                <a16:creationId xmlns:a16="http://schemas.microsoft.com/office/drawing/2014/main" id="{EA9608C8-3EF2-ABF4-68BB-05CA1F304D12}"/>
              </a:ext>
            </a:extLst>
          </p:cNvPr>
          <p:cNvGrpSpPr/>
          <p:nvPr/>
        </p:nvGrpSpPr>
        <p:grpSpPr>
          <a:xfrm>
            <a:off x="8972536" y="407334"/>
            <a:ext cx="3121806" cy="447110"/>
            <a:chOff x="8844309" y="358006"/>
            <a:chExt cx="3121806" cy="447110"/>
          </a:xfrm>
        </p:grpSpPr>
        <p:grpSp>
          <p:nvGrpSpPr>
            <p:cNvPr id="4" name="组合 2">
              <a:extLst>
                <a:ext uri="{FF2B5EF4-FFF2-40B4-BE49-F238E27FC236}">
                  <a16:creationId xmlns:a16="http://schemas.microsoft.com/office/drawing/2014/main" id="{278EFFCA-042D-BBD3-5C63-936C39A228C7}"/>
                </a:ext>
              </a:extLst>
            </p:cNvPr>
            <p:cNvGrpSpPr/>
            <p:nvPr/>
          </p:nvGrpSpPr>
          <p:grpSpPr>
            <a:xfrm>
              <a:off x="9715178" y="358006"/>
              <a:ext cx="2250937" cy="447110"/>
              <a:chOff x="9729466" y="157976"/>
              <a:chExt cx="2250937" cy="447110"/>
            </a:xfrm>
          </p:grpSpPr>
          <p:sp>
            <p:nvSpPr>
              <p:cNvPr id="7" name="TextBox 15">
                <a:extLst>
                  <a:ext uri="{FF2B5EF4-FFF2-40B4-BE49-F238E27FC236}">
                    <a16:creationId xmlns:a16="http://schemas.microsoft.com/office/drawing/2014/main" id="{0C4F70AE-22D1-3C72-61D9-3E9F45CE8225}"/>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6" name="直线连接符 9">
                <a:extLst>
                  <a:ext uri="{FF2B5EF4-FFF2-40B4-BE49-F238E27FC236}">
                    <a16:creationId xmlns:a16="http://schemas.microsoft.com/office/drawing/2014/main" id="{A3C47530-A5BA-C34E-EE8A-AFDEB8F25207}"/>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5" name="Picture 17">
              <a:extLst>
                <a:ext uri="{FF2B5EF4-FFF2-40B4-BE49-F238E27FC236}">
                  <a16:creationId xmlns:a16="http://schemas.microsoft.com/office/drawing/2014/main" id="{D529AC52-9CBE-DB19-4B2A-A53D80A7FB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
        <p:nvSpPr>
          <p:cNvPr id="35" name="文本占位符 34">
            <a:extLst>
              <a:ext uri="{FF2B5EF4-FFF2-40B4-BE49-F238E27FC236}">
                <a16:creationId xmlns:a16="http://schemas.microsoft.com/office/drawing/2014/main" id="{5CC7E1AF-2F7F-E370-E33B-8AD5B6C49B3E}"/>
              </a:ext>
            </a:extLst>
          </p:cNvPr>
          <p:cNvSpPr>
            <a:spLocks noGrp="1"/>
          </p:cNvSpPr>
          <p:nvPr>
            <p:ph type="body" sz="quarter" idx="16"/>
          </p:nvPr>
        </p:nvSpPr>
        <p:spPr/>
        <p:txBody>
          <a:bodyPr/>
          <a:lstStyle/>
          <a:p>
            <a:endParaRPr lang="zh-CN" altLang="en-US"/>
          </a:p>
        </p:txBody>
      </p:sp>
      <p:sp>
        <p:nvSpPr>
          <p:cNvPr id="38" name="矩形 37">
            <a:extLst>
              <a:ext uri="{FF2B5EF4-FFF2-40B4-BE49-F238E27FC236}">
                <a16:creationId xmlns:a16="http://schemas.microsoft.com/office/drawing/2014/main" id="{755E6806-B416-6F66-3C5A-41D5E7D83771}"/>
              </a:ext>
            </a:extLst>
          </p:cNvPr>
          <p:cNvSpPr/>
          <p:nvPr/>
        </p:nvSpPr>
        <p:spPr>
          <a:xfrm>
            <a:off x="5486402" y="4972051"/>
            <a:ext cx="912479" cy="371475"/>
          </a:xfrm>
          <a:prstGeom prst="rect">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2" name="组合 41">
            <a:extLst>
              <a:ext uri="{FF2B5EF4-FFF2-40B4-BE49-F238E27FC236}">
                <a16:creationId xmlns:a16="http://schemas.microsoft.com/office/drawing/2014/main" id="{6D9C47D0-ABA5-83AE-44A5-686AB88F31E4}"/>
              </a:ext>
            </a:extLst>
          </p:cNvPr>
          <p:cNvGrpSpPr/>
          <p:nvPr/>
        </p:nvGrpSpPr>
        <p:grpSpPr>
          <a:xfrm>
            <a:off x="7936617" y="3161219"/>
            <a:ext cx="3108654" cy="1269441"/>
            <a:chOff x="7936617" y="3161219"/>
            <a:chExt cx="3108654" cy="1269441"/>
          </a:xfrm>
        </p:grpSpPr>
        <p:sp>
          <p:nvSpPr>
            <p:cNvPr id="40" name="任意形状 39">
              <a:extLst>
                <a:ext uri="{FF2B5EF4-FFF2-40B4-BE49-F238E27FC236}">
                  <a16:creationId xmlns:a16="http://schemas.microsoft.com/office/drawing/2014/main" id="{5EF683FA-A527-FF31-339E-F1C0EF5E4DCE}"/>
                </a:ext>
              </a:extLst>
            </p:cNvPr>
            <p:cNvSpPr/>
            <p:nvPr/>
          </p:nvSpPr>
          <p:spPr>
            <a:xfrm>
              <a:off x="8641538" y="3729216"/>
              <a:ext cx="2403733" cy="701444"/>
            </a:xfrm>
            <a:custGeom>
              <a:avLst/>
              <a:gdLst>
                <a:gd name="connsiteX0" fmla="*/ 0 w 1833449"/>
                <a:gd name="connsiteY0" fmla="*/ 152790 h 916724"/>
                <a:gd name="connsiteX1" fmla="*/ 152790 w 1833449"/>
                <a:gd name="connsiteY1" fmla="*/ 0 h 916724"/>
                <a:gd name="connsiteX2" fmla="*/ 1680659 w 1833449"/>
                <a:gd name="connsiteY2" fmla="*/ 0 h 916724"/>
                <a:gd name="connsiteX3" fmla="*/ 1833449 w 1833449"/>
                <a:gd name="connsiteY3" fmla="*/ 152790 h 916724"/>
                <a:gd name="connsiteX4" fmla="*/ 1833449 w 1833449"/>
                <a:gd name="connsiteY4" fmla="*/ 763934 h 916724"/>
                <a:gd name="connsiteX5" fmla="*/ 1680659 w 1833449"/>
                <a:gd name="connsiteY5" fmla="*/ 916724 h 916724"/>
                <a:gd name="connsiteX6" fmla="*/ 152790 w 1833449"/>
                <a:gd name="connsiteY6" fmla="*/ 916724 h 916724"/>
                <a:gd name="connsiteX7" fmla="*/ 0 w 1833449"/>
                <a:gd name="connsiteY7" fmla="*/ 763934 h 916724"/>
                <a:gd name="connsiteX8" fmla="*/ 0 w 1833449"/>
                <a:gd name="connsiteY8" fmla="*/ 152790 h 91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3449" h="916724">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a:solidFill>
              <a:schemeClr val="accent2">
                <a:lumMod val="75000"/>
              </a:schemeClr>
            </a:solidFill>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117141" tIns="117141" rIns="117141" bIns="117141" numCol="1" spcCol="1270" anchor="ctr" anchorCtr="0">
              <a:noAutofit/>
            </a:bodyPr>
            <a:lstStyle/>
            <a:p>
              <a:pPr marL="0" marR="0" lvl="0" indent="0" algn="ctr" defTabSz="844550" rtl="0" eaLnBrk="1" fontAlgn="auto" latinLnBrk="0" hangingPunct="1">
                <a:lnSpc>
                  <a:spcPct val="90000"/>
                </a:lnSpc>
                <a:spcBef>
                  <a:spcPct val="0"/>
                </a:spcBef>
                <a:spcAft>
                  <a:spcPct val="3500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Oil</a:t>
              </a:r>
              <a:r>
                <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and</a:t>
              </a:r>
              <a:r>
                <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grease</a:t>
              </a:r>
              <a:r>
                <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removal</a:t>
              </a:r>
              <a:endPar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39" name="Picture 2">
              <a:extLst>
                <a:ext uri="{FF2B5EF4-FFF2-40B4-BE49-F238E27FC236}">
                  <a16:creationId xmlns:a16="http://schemas.microsoft.com/office/drawing/2014/main" id="{8BEEE1D8-EFB4-663A-F6D8-A5119765FECC}"/>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656">
                          <a14:foregroundMark x1="46557" y1="10656" x2="46557" y2="10656"/>
                          <a14:foregroundMark x1="59508" y1="25410" x2="59508" y2="25410"/>
                          <a14:foregroundMark x1="72951" y1="29672" x2="72951" y2="29672"/>
                          <a14:foregroundMark x1="90656" y1="44918" x2="90656" y2="44918"/>
                          <a14:foregroundMark x1="48525" y1="88361" x2="48525" y2="88361"/>
                          <a14:foregroundMark x1="12951" y1="49836" x2="12951" y2="49836"/>
                          <a14:foregroundMark x1="12951" y1="49836" x2="12951" y2="49836"/>
                          <a14:foregroundMark x1="11148" y1="49836" x2="11148" y2="49836"/>
                          <a14:foregroundMark x1="45410" y1="50984" x2="45410" y2="50984"/>
                          <a14:foregroundMark x1="41803" y1="48033" x2="41803" y2="48033"/>
                          <a14:foregroundMark x1="61311" y1="50984" x2="61311" y2="50984"/>
                          <a14:foregroundMark x1="55738" y1="59016" x2="55738" y2="59016"/>
                          <a14:foregroundMark x1="49672" y1="43115" x2="49672" y2="43115"/>
                          <a14:foregroundMark x1="54590" y1="41311" x2="54590" y2="41311"/>
                          <a14:foregroundMark x1="61311" y1="38197" x2="61311" y2="38197"/>
                          <a14:foregroundMark x1="35082" y1="50984" x2="35082" y2="50984"/>
                          <a14:foregroundMark x1="41148" y1="53443" x2="41148" y2="53443"/>
                          <a14:foregroundMark x1="34426" y1="61967" x2="34426" y2="61967"/>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36617" y="3161219"/>
              <a:ext cx="1036301" cy="1036301"/>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515309511"/>
      </p:ext>
    </p:extLst>
  </p:cSld>
  <p:clrMapOvr>
    <a:masterClrMapping/>
  </p:clrMapOvr>
  <p:transition advTm="7315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2000" fill="hold" nodeType="clickEffect">
                                  <p:stCondLst>
                                    <p:cond delay="0"/>
                                  </p:stCondLst>
                                  <p:childTnLst>
                                    <p:animEffect transition="out" filter="fade">
                                      <p:cBhvr>
                                        <p:cTn id="6" dur="500" tmFilter="0, 0; .2, .5; .8, .5; 1, 0"/>
                                        <p:tgtEl>
                                          <p:spTgt spid="36"/>
                                        </p:tgtEl>
                                      </p:cBhvr>
                                    </p:animEffect>
                                    <p:animScale>
                                      <p:cBhvr>
                                        <p:cTn id="7" dur="250" autoRev="1" fill="hold"/>
                                        <p:tgtEl>
                                          <p:spTgt spid="3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圆角 41">
            <a:extLst>
              <a:ext uri="{FF2B5EF4-FFF2-40B4-BE49-F238E27FC236}">
                <a16:creationId xmlns:a16="http://schemas.microsoft.com/office/drawing/2014/main" id="{008F2517-04E8-08F9-6D5E-6902CE154EDE}"/>
              </a:ext>
            </a:extLst>
          </p:cNvPr>
          <p:cNvSpPr/>
          <p:nvPr/>
        </p:nvSpPr>
        <p:spPr>
          <a:xfrm>
            <a:off x="1032864" y="5534263"/>
            <a:ext cx="7207246" cy="860597"/>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Pretreatment</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10" name="组合 9">
            <a:extLst>
              <a:ext uri="{FF2B5EF4-FFF2-40B4-BE49-F238E27FC236}">
                <a16:creationId xmlns:a16="http://schemas.microsoft.com/office/drawing/2014/main" id="{DEE84C67-AD82-6951-3487-8F4EA82D0042}"/>
              </a:ext>
            </a:extLst>
          </p:cNvPr>
          <p:cNvGrpSpPr/>
          <p:nvPr/>
        </p:nvGrpSpPr>
        <p:grpSpPr>
          <a:xfrm>
            <a:off x="184116" y="1975338"/>
            <a:ext cx="11807238" cy="923330"/>
            <a:chOff x="184116" y="1975338"/>
            <a:chExt cx="11807238" cy="923330"/>
          </a:xfrm>
        </p:grpSpPr>
        <p:sp>
          <p:nvSpPr>
            <p:cNvPr id="11" name="矩形: 圆角 10">
              <a:extLst>
                <a:ext uri="{FF2B5EF4-FFF2-40B4-BE49-F238E27FC236}">
                  <a16:creationId xmlns:a16="http://schemas.microsoft.com/office/drawing/2014/main" id="{3E5980F9-282B-35B6-8D04-E4DE691B56A9}"/>
                </a:ext>
              </a:extLst>
            </p:cNvPr>
            <p:cNvSpPr/>
            <p:nvPr/>
          </p:nvSpPr>
          <p:spPr>
            <a:xfrm>
              <a:off x="2249162" y="2037892"/>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a16="http://schemas.microsoft.com/office/drawing/2014/main" id="{A8784449-094A-594F-3F03-BA3D520E2D30}"/>
                </a:ext>
              </a:extLst>
            </p:cNvPr>
            <p:cNvSpPr txBox="1"/>
            <p:nvPr/>
          </p:nvSpPr>
          <p:spPr>
            <a:xfrm>
              <a:off x="2249162" y="2135468"/>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Influent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Pump Station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9" name="矩形: 圆角 18">
              <a:extLst>
                <a:ext uri="{FF2B5EF4-FFF2-40B4-BE49-F238E27FC236}">
                  <a16:creationId xmlns:a16="http://schemas.microsoft.com/office/drawing/2014/main" id="{37E122F6-472A-DE0A-AA37-D7B89371DC64}"/>
                </a:ext>
              </a:extLst>
            </p:cNvPr>
            <p:cNvSpPr/>
            <p:nvPr/>
          </p:nvSpPr>
          <p:spPr>
            <a:xfrm>
              <a:off x="184116" y="2024949"/>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600920E9-7808-A4C6-CE25-2CFFA49BA672}"/>
                </a:ext>
              </a:extLst>
            </p:cNvPr>
            <p:cNvSpPr txBox="1"/>
            <p:nvPr/>
          </p:nvSpPr>
          <p:spPr>
            <a:xfrm>
              <a:off x="184116" y="2122525"/>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Coarse Screen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1" name="矩形: 圆角 20">
              <a:extLst>
                <a:ext uri="{FF2B5EF4-FFF2-40B4-BE49-F238E27FC236}">
                  <a16:creationId xmlns:a16="http://schemas.microsoft.com/office/drawing/2014/main" id="{1AA9A40A-7D1D-FC74-1D30-7E4F161AD859}"/>
                </a:ext>
              </a:extLst>
            </p:cNvPr>
            <p:cNvSpPr/>
            <p:nvPr/>
          </p:nvSpPr>
          <p:spPr>
            <a:xfrm>
              <a:off x="4306717" y="2019714"/>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文本框 21">
              <a:extLst>
                <a:ext uri="{FF2B5EF4-FFF2-40B4-BE49-F238E27FC236}">
                  <a16:creationId xmlns:a16="http://schemas.microsoft.com/office/drawing/2014/main" id="{D4141FAA-ADB0-F831-2916-E0CDD54A73B1}"/>
                </a:ext>
              </a:extLst>
            </p:cNvPr>
            <p:cNvSpPr txBox="1"/>
            <p:nvPr/>
          </p:nvSpPr>
          <p:spPr>
            <a:xfrm>
              <a:off x="4306717" y="2253784"/>
              <a:ext cx="157089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Fine Screen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3" name="矩形: 圆角 22">
              <a:extLst>
                <a:ext uri="{FF2B5EF4-FFF2-40B4-BE49-F238E27FC236}">
                  <a16:creationId xmlns:a16="http://schemas.microsoft.com/office/drawing/2014/main" id="{7CC9D3DB-DF4E-966E-779C-8C03C1B177E7}"/>
                </a:ext>
              </a:extLst>
            </p:cNvPr>
            <p:cNvSpPr/>
            <p:nvPr/>
          </p:nvSpPr>
          <p:spPr>
            <a:xfrm>
              <a:off x="6356017" y="2037892"/>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文本框 23">
              <a:extLst>
                <a:ext uri="{FF2B5EF4-FFF2-40B4-BE49-F238E27FC236}">
                  <a16:creationId xmlns:a16="http://schemas.microsoft.com/office/drawing/2014/main" id="{BD10608C-8297-78DF-40B9-957837AE6ECA}"/>
                </a:ext>
              </a:extLst>
            </p:cNvPr>
            <p:cNvSpPr txBox="1"/>
            <p:nvPr/>
          </p:nvSpPr>
          <p:spPr>
            <a:xfrm>
              <a:off x="6356017" y="2135468"/>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Grit Separation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5" name="矩形: 圆角 24">
              <a:extLst>
                <a:ext uri="{FF2B5EF4-FFF2-40B4-BE49-F238E27FC236}">
                  <a16:creationId xmlns:a16="http://schemas.microsoft.com/office/drawing/2014/main" id="{A1DDB82D-8C92-2A71-91BC-E086B2937368}"/>
                </a:ext>
              </a:extLst>
            </p:cNvPr>
            <p:cNvSpPr/>
            <p:nvPr/>
          </p:nvSpPr>
          <p:spPr>
            <a:xfrm>
              <a:off x="8394364" y="2018785"/>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文本框 25">
              <a:extLst>
                <a:ext uri="{FF2B5EF4-FFF2-40B4-BE49-F238E27FC236}">
                  <a16:creationId xmlns:a16="http://schemas.microsoft.com/office/drawing/2014/main" id="{24F5963B-05C5-BABD-5137-C4F99B671DEA}"/>
                </a:ext>
              </a:extLst>
            </p:cNvPr>
            <p:cNvSpPr txBox="1"/>
            <p:nvPr/>
          </p:nvSpPr>
          <p:spPr>
            <a:xfrm>
              <a:off x="8240110" y="1975338"/>
              <a:ext cx="188135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7030A0"/>
                  </a:solidFill>
                  <a:effectLst/>
                  <a:uLnTx/>
                  <a:uFillTx/>
                  <a:latin typeface="Arial" panose="020B0604020202020204" pitchFamily="34" charset="0"/>
                  <a:ea typeface="等线" panose="02010600030101010101" pitchFamily="2" charset="-122"/>
                  <a:cs typeface="Arial" panose="020B0604020202020204" pitchFamily="34" charset="0"/>
                </a:rPr>
                <a:t>Primary Sedimentation Tank</a:t>
              </a:r>
              <a:endParaRPr kumimoji="0" lang="zh-CN" altLang="en-US" sz="1800" b="1" i="0" u="none" strike="noStrike" kern="1200" cap="none" spc="0" normalizeH="0" baseline="0" noProof="0" dirty="0">
                <a:ln>
                  <a:noFill/>
                </a:ln>
                <a:solidFill>
                  <a:srgbClr val="7030A0"/>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7" name="矩形: 圆角 26">
              <a:extLst>
                <a:ext uri="{FF2B5EF4-FFF2-40B4-BE49-F238E27FC236}">
                  <a16:creationId xmlns:a16="http://schemas.microsoft.com/office/drawing/2014/main" id="{DE60E6DB-6345-5BF7-0380-D74552BB9CD9}"/>
                </a:ext>
              </a:extLst>
            </p:cNvPr>
            <p:cNvSpPr/>
            <p:nvPr/>
          </p:nvSpPr>
          <p:spPr>
            <a:xfrm>
              <a:off x="10420462" y="2011680"/>
              <a:ext cx="1570892" cy="841481"/>
            </a:xfrm>
            <a:prstGeom prst="roundRect">
              <a:avLst/>
            </a:prstGeom>
            <a:noFill/>
            <a:ln w="381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文本框 27">
              <a:extLst>
                <a:ext uri="{FF2B5EF4-FFF2-40B4-BE49-F238E27FC236}">
                  <a16:creationId xmlns:a16="http://schemas.microsoft.com/office/drawing/2014/main" id="{D085E9DC-23FD-71A4-1D41-A9A918554451}"/>
                </a:ext>
              </a:extLst>
            </p:cNvPr>
            <p:cNvSpPr txBox="1"/>
            <p:nvPr/>
          </p:nvSpPr>
          <p:spPr>
            <a:xfrm>
              <a:off x="10420462" y="2109256"/>
              <a:ext cx="157089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Ultrafine Screen</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29" name="直接箭头连接符 28">
              <a:extLst>
                <a:ext uri="{FF2B5EF4-FFF2-40B4-BE49-F238E27FC236}">
                  <a16:creationId xmlns:a16="http://schemas.microsoft.com/office/drawing/2014/main" id="{82FE88E2-79C1-D716-FAA1-3724EEAC4260}"/>
                </a:ext>
              </a:extLst>
            </p:cNvPr>
            <p:cNvCxnSpPr>
              <a:cxnSpLocks/>
            </p:cNvCxnSpPr>
            <p:nvPr/>
          </p:nvCxnSpPr>
          <p:spPr>
            <a:xfrm>
              <a:off x="3829778" y="2427341"/>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2E2460DF-14AB-E12D-D599-017736857386}"/>
                </a:ext>
              </a:extLst>
            </p:cNvPr>
            <p:cNvCxnSpPr>
              <a:cxnSpLocks/>
            </p:cNvCxnSpPr>
            <p:nvPr/>
          </p:nvCxnSpPr>
          <p:spPr>
            <a:xfrm>
              <a:off x="5878309" y="2437975"/>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58DE95E9-EBD0-0A96-F0D9-6D2AA5509A49}"/>
                </a:ext>
              </a:extLst>
            </p:cNvPr>
            <p:cNvCxnSpPr>
              <a:cxnSpLocks/>
            </p:cNvCxnSpPr>
            <p:nvPr/>
          </p:nvCxnSpPr>
          <p:spPr>
            <a:xfrm>
              <a:off x="1776743" y="2427341"/>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BAF5A7B4-34CE-B695-71E0-731D7D04E4F7}"/>
                </a:ext>
              </a:extLst>
            </p:cNvPr>
            <p:cNvCxnSpPr>
              <a:cxnSpLocks/>
            </p:cNvCxnSpPr>
            <p:nvPr/>
          </p:nvCxnSpPr>
          <p:spPr>
            <a:xfrm>
              <a:off x="7936617" y="2445690"/>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id="{11FF5A78-682B-1A3C-151E-B465174C8B0D}"/>
                </a:ext>
              </a:extLst>
            </p:cNvPr>
            <p:cNvCxnSpPr>
              <a:cxnSpLocks/>
            </p:cNvCxnSpPr>
            <p:nvPr/>
          </p:nvCxnSpPr>
          <p:spPr>
            <a:xfrm>
              <a:off x="9952462" y="2427340"/>
              <a:ext cx="468000" cy="1"/>
            </a:xfrm>
            <a:prstGeom prst="straightConnector1">
              <a:avLst/>
            </a:prstGeom>
            <a:ln w="57150">
              <a:solidFill>
                <a:schemeClr val="accent3">
                  <a:lumMod val="75000"/>
                </a:schemeClr>
              </a:solidFill>
              <a:tailEnd type="arrow" w="med" len="med"/>
            </a:ln>
          </p:spPr>
          <p:style>
            <a:lnRef idx="1">
              <a:schemeClr val="accent1"/>
            </a:lnRef>
            <a:fillRef idx="0">
              <a:schemeClr val="accent1"/>
            </a:fillRef>
            <a:effectRef idx="0">
              <a:schemeClr val="accent1"/>
            </a:effectRef>
            <a:fontRef idx="minor">
              <a:schemeClr val="tx1"/>
            </a:fontRef>
          </p:style>
        </p:cxnSp>
      </p:grpSp>
      <p:sp>
        <p:nvSpPr>
          <p:cNvPr id="34" name="矩形 33">
            <a:extLst>
              <a:ext uri="{FF2B5EF4-FFF2-40B4-BE49-F238E27FC236}">
                <a16:creationId xmlns:a16="http://schemas.microsoft.com/office/drawing/2014/main" id="{C52E286A-8D18-E8EC-5EC2-D755A13F6BD4}"/>
              </a:ext>
            </a:extLst>
          </p:cNvPr>
          <p:cNvSpPr/>
          <p:nvPr/>
        </p:nvSpPr>
        <p:spPr>
          <a:xfrm>
            <a:off x="695326" y="3831981"/>
            <a:ext cx="8204833" cy="150810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Primary sedimentation tank</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2000" b="1" i="0" u="sng" strike="noStrike" kern="1200" cap="none" spc="0" normalizeH="0" baseline="0" noProof="0" dirty="0">
                <a:ln>
                  <a:noFill/>
                </a:ln>
                <a:solidFill>
                  <a:srgbClr val="7030A0"/>
                </a:solidFill>
                <a:effectLst/>
                <a:uLnTx/>
                <a:uFillTx/>
                <a:latin typeface="Arial" panose="020B0604020202020204" pitchFamily="34" charset="0"/>
                <a:ea typeface="等线" panose="02010600030101010101" pitchFamily="2" charset="-122"/>
                <a:cs typeface="+mn-cs"/>
              </a:rPr>
              <a:t>Primary sedimentation tank</a:t>
            </a:r>
            <a:r>
              <a:rPr kumimoji="0" lang="en-US" altLang="zh-CN" sz="2000" b="0" i="0" u="none" strike="noStrike" kern="1200" cap="none" spc="0" normalizeH="0" baseline="0" noProof="0" dirty="0">
                <a:ln>
                  <a:noFill/>
                </a:ln>
                <a:solidFill>
                  <a:srgbClr val="333333"/>
                </a:solidFill>
                <a:effectLst/>
                <a:uLnTx/>
                <a:uFillTx/>
                <a:latin typeface="Arial" panose="020B0604020202020204" pitchFamily="34" charset="0"/>
                <a:ea typeface="等线" panose="02010600030101010101" pitchFamily="2" charset="-122"/>
                <a:cs typeface="+mn-cs"/>
              </a:rPr>
              <a:t> is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used to remove settleable suspended solids</a:t>
            </a:r>
            <a:r>
              <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SS</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from wastewater.</a:t>
            </a:r>
          </a:p>
          <a:p>
            <a:pPr marL="342900" marR="0" lvl="0"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HRT = 0.5-2 h (or 0.5-1 h when the wastewater has low C/N ratio).</a:t>
            </a:r>
          </a:p>
        </p:txBody>
      </p:sp>
      <p:pic>
        <p:nvPicPr>
          <p:cNvPr id="36" name="图片 35">
            <a:extLst>
              <a:ext uri="{FF2B5EF4-FFF2-40B4-BE49-F238E27FC236}">
                <a16:creationId xmlns:a16="http://schemas.microsoft.com/office/drawing/2014/main" id="{4807AA24-7CC7-8211-3CD9-1FB41BDBD37B}"/>
              </a:ext>
            </a:extLst>
          </p:cNvPr>
          <p:cNvPicPr>
            <a:picLocks noChangeAspect="1"/>
          </p:cNvPicPr>
          <p:nvPr/>
        </p:nvPicPr>
        <p:blipFill>
          <a:blip r:embed="rId3"/>
          <a:stretch>
            <a:fillRect/>
          </a:stretch>
        </p:blipFill>
        <p:spPr>
          <a:xfrm>
            <a:off x="7634384" y="3192586"/>
            <a:ext cx="3090852" cy="938345"/>
          </a:xfrm>
          <a:prstGeom prst="rect">
            <a:avLst/>
          </a:prstGeom>
        </p:spPr>
      </p:pic>
      <p:sp>
        <p:nvSpPr>
          <p:cNvPr id="35" name="矩形 34">
            <a:extLst>
              <a:ext uri="{FF2B5EF4-FFF2-40B4-BE49-F238E27FC236}">
                <a16:creationId xmlns:a16="http://schemas.microsoft.com/office/drawing/2014/main" id="{9AE28552-3C08-F4B6-FD03-28D60D1E7E96}"/>
              </a:ext>
            </a:extLst>
          </p:cNvPr>
          <p:cNvSpPr/>
          <p:nvPr/>
        </p:nvSpPr>
        <p:spPr>
          <a:xfrm>
            <a:off x="1032864" y="5771695"/>
            <a:ext cx="7616134"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hydraulic loading rate = 			   = 1.5-4.5 m</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a:t>
            </a:r>
          </a:p>
        </p:txBody>
      </p:sp>
      <p:grpSp>
        <p:nvGrpSpPr>
          <p:cNvPr id="41" name="组合 40">
            <a:extLst>
              <a:ext uri="{FF2B5EF4-FFF2-40B4-BE49-F238E27FC236}">
                <a16:creationId xmlns:a16="http://schemas.microsoft.com/office/drawing/2014/main" id="{52ED9D03-87B2-DDAA-BED7-D3AE1858D53E}"/>
              </a:ext>
            </a:extLst>
          </p:cNvPr>
          <p:cNvGrpSpPr/>
          <p:nvPr/>
        </p:nvGrpSpPr>
        <p:grpSpPr>
          <a:xfrm>
            <a:off x="3820054" y="5520225"/>
            <a:ext cx="2078029" cy="824008"/>
            <a:chOff x="4840931" y="3699105"/>
            <a:chExt cx="2078029" cy="824008"/>
          </a:xfrm>
        </p:grpSpPr>
        <p:sp>
          <p:nvSpPr>
            <p:cNvPr id="37" name="文本框 36">
              <a:extLst>
                <a:ext uri="{FF2B5EF4-FFF2-40B4-BE49-F238E27FC236}">
                  <a16:creationId xmlns:a16="http://schemas.microsoft.com/office/drawing/2014/main" id="{3028C5F2-500B-067A-A610-58DFC579306C}"/>
                </a:ext>
              </a:extLst>
            </p:cNvPr>
            <p:cNvSpPr txBox="1"/>
            <p:nvPr/>
          </p:nvSpPr>
          <p:spPr>
            <a:xfrm>
              <a:off x="4840931" y="3699105"/>
              <a:ext cx="2078029" cy="824008"/>
            </a:xfrm>
            <a:prstGeom prst="rect">
              <a:avLst/>
            </a:prstGeom>
            <a:noFill/>
          </p:spPr>
          <p:txBody>
            <a:bodyPr wrap="square" rtlCol="0">
              <a:spAutoFit/>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flow rate (m</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a:t>
              </a:r>
            </a:p>
            <a:p>
              <a:pPr marL="0" marR="0" lvl="0" indent="0" algn="ctr" defTabSz="914400" rtl="0" eaLnBrk="1" fontAlgn="auto" latinLnBrk="0" hangingPunct="1">
                <a:lnSpc>
                  <a:spcPct val="125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tank area (m</a:t>
              </a:r>
              <a:r>
                <a:rPr kumimoji="0" lang="en-US" altLang="zh-CN" sz="2000" b="0" i="0" u="none" strike="noStrike" kern="1200" cap="none" spc="0" normalizeH="0" baseline="30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9" name="直接连接符 38">
              <a:extLst>
                <a:ext uri="{FF2B5EF4-FFF2-40B4-BE49-F238E27FC236}">
                  <a16:creationId xmlns:a16="http://schemas.microsoft.com/office/drawing/2014/main" id="{83AF4DFB-0057-46D2-F12A-23251984F988}"/>
                </a:ext>
              </a:extLst>
            </p:cNvPr>
            <p:cNvCxnSpPr>
              <a:cxnSpLocks/>
            </p:cNvCxnSpPr>
            <p:nvPr/>
          </p:nvCxnSpPr>
          <p:spPr>
            <a:xfrm>
              <a:off x="4840931" y="4141589"/>
              <a:ext cx="2006909"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43" name="矩形 42">
            <a:extLst>
              <a:ext uri="{FF2B5EF4-FFF2-40B4-BE49-F238E27FC236}">
                <a16:creationId xmlns:a16="http://schemas.microsoft.com/office/drawing/2014/main" id="{96978EC9-4F42-B98D-A84C-CF339E4CF8FD}"/>
              </a:ext>
            </a:extLst>
          </p:cNvPr>
          <p:cNvSpPr/>
          <p:nvPr/>
        </p:nvSpPr>
        <p:spPr>
          <a:xfrm>
            <a:off x="695327" y="1212901"/>
            <a:ext cx="69012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General pretreatment facilities</a:t>
            </a:r>
          </a:p>
        </p:txBody>
      </p:sp>
      <p:grpSp>
        <p:nvGrpSpPr>
          <p:cNvPr id="3" name="Group 15">
            <a:extLst>
              <a:ext uri="{FF2B5EF4-FFF2-40B4-BE49-F238E27FC236}">
                <a16:creationId xmlns:a16="http://schemas.microsoft.com/office/drawing/2014/main" id="{69E3B3AD-BA75-8679-E94C-CCF62514972F}"/>
              </a:ext>
            </a:extLst>
          </p:cNvPr>
          <p:cNvGrpSpPr/>
          <p:nvPr/>
        </p:nvGrpSpPr>
        <p:grpSpPr>
          <a:xfrm>
            <a:off x="8972536" y="407334"/>
            <a:ext cx="3121806" cy="447110"/>
            <a:chOff x="8844309" y="358006"/>
            <a:chExt cx="3121806" cy="447110"/>
          </a:xfrm>
        </p:grpSpPr>
        <p:grpSp>
          <p:nvGrpSpPr>
            <p:cNvPr id="4" name="组合 2">
              <a:extLst>
                <a:ext uri="{FF2B5EF4-FFF2-40B4-BE49-F238E27FC236}">
                  <a16:creationId xmlns:a16="http://schemas.microsoft.com/office/drawing/2014/main" id="{4A0FF953-3458-E0E2-1AA7-FE39A4A2932F}"/>
                </a:ext>
              </a:extLst>
            </p:cNvPr>
            <p:cNvGrpSpPr/>
            <p:nvPr/>
          </p:nvGrpSpPr>
          <p:grpSpPr>
            <a:xfrm>
              <a:off x="9715178" y="358006"/>
              <a:ext cx="2250937" cy="447110"/>
              <a:chOff x="9729466" y="157976"/>
              <a:chExt cx="2250937" cy="447110"/>
            </a:xfrm>
          </p:grpSpPr>
          <p:sp>
            <p:nvSpPr>
              <p:cNvPr id="7" name="TextBox 15">
                <a:extLst>
                  <a:ext uri="{FF2B5EF4-FFF2-40B4-BE49-F238E27FC236}">
                    <a16:creationId xmlns:a16="http://schemas.microsoft.com/office/drawing/2014/main" id="{C28D8B62-FED5-B601-12BA-942C87EE589A}"/>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6" name="直线连接符 9">
                <a:extLst>
                  <a:ext uri="{FF2B5EF4-FFF2-40B4-BE49-F238E27FC236}">
                    <a16:creationId xmlns:a16="http://schemas.microsoft.com/office/drawing/2014/main" id="{59792698-AA77-3818-B274-3314AC453911}"/>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5" name="Picture 17">
              <a:extLst>
                <a:ext uri="{FF2B5EF4-FFF2-40B4-BE49-F238E27FC236}">
                  <a16:creationId xmlns:a16="http://schemas.microsoft.com/office/drawing/2014/main" id="{EDB12ACE-E56E-8455-41BE-D6A6FEDCC8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grpSp>
        <p:nvGrpSpPr>
          <p:cNvPr id="18" name="组合 17">
            <a:extLst>
              <a:ext uri="{FF2B5EF4-FFF2-40B4-BE49-F238E27FC236}">
                <a16:creationId xmlns:a16="http://schemas.microsoft.com/office/drawing/2014/main" id="{E257FDCF-F270-0A4D-6A27-94BBF50022B4}"/>
              </a:ext>
            </a:extLst>
          </p:cNvPr>
          <p:cNvGrpSpPr/>
          <p:nvPr/>
        </p:nvGrpSpPr>
        <p:grpSpPr>
          <a:xfrm>
            <a:off x="4758104" y="2925673"/>
            <a:ext cx="2694306" cy="1205257"/>
            <a:chOff x="8350965" y="3161219"/>
            <a:chExt cx="2694306" cy="1205257"/>
          </a:xfrm>
        </p:grpSpPr>
        <p:sp>
          <p:nvSpPr>
            <p:cNvPr id="38" name="任意形状 37">
              <a:extLst>
                <a:ext uri="{FF2B5EF4-FFF2-40B4-BE49-F238E27FC236}">
                  <a16:creationId xmlns:a16="http://schemas.microsoft.com/office/drawing/2014/main" id="{0FD68B9F-EC38-BEF1-B029-3407C63DC972}"/>
                </a:ext>
              </a:extLst>
            </p:cNvPr>
            <p:cNvSpPr/>
            <p:nvPr/>
          </p:nvSpPr>
          <p:spPr>
            <a:xfrm>
              <a:off x="9122124" y="3729216"/>
              <a:ext cx="1923147" cy="637260"/>
            </a:xfrm>
            <a:custGeom>
              <a:avLst/>
              <a:gdLst>
                <a:gd name="connsiteX0" fmla="*/ 0 w 1833449"/>
                <a:gd name="connsiteY0" fmla="*/ 152790 h 916724"/>
                <a:gd name="connsiteX1" fmla="*/ 152790 w 1833449"/>
                <a:gd name="connsiteY1" fmla="*/ 0 h 916724"/>
                <a:gd name="connsiteX2" fmla="*/ 1680659 w 1833449"/>
                <a:gd name="connsiteY2" fmla="*/ 0 h 916724"/>
                <a:gd name="connsiteX3" fmla="*/ 1833449 w 1833449"/>
                <a:gd name="connsiteY3" fmla="*/ 152790 h 916724"/>
                <a:gd name="connsiteX4" fmla="*/ 1833449 w 1833449"/>
                <a:gd name="connsiteY4" fmla="*/ 763934 h 916724"/>
                <a:gd name="connsiteX5" fmla="*/ 1680659 w 1833449"/>
                <a:gd name="connsiteY5" fmla="*/ 916724 h 916724"/>
                <a:gd name="connsiteX6" fmla="*/ 152790 w 1833449"/>
                <a:gd name="connsiteY6" fmla="*/ 916724 h 916724"/>
                <a:gd name="connsiteX7" fmla="*/ 0 w 1833449"/>
                <a:gd name="connsiteY7" fmla="*/ 763934 h 916724"/>
                <a:gd name="connsiteX8" fmla="*/ 0 w 1833449"/>
                <a:gd name="connsiteY8" fmla="*/ 152790 h 916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3449" h="916724">
                  <a:moveTo>
                    <a:pt x="0" y="152790"/>
                  </a:moveTo>
                  <a:cubicBezTo>
                    <a:pt x="0" y="68406"/>
                    <a:pt x="68406" y="0"/>
                    <a:pt x="152790" y="0"/>
                  </a:cubicBezTo>
                  <a:lnTo>
                    <a:pt x="1680659" y="0"/>
                  </a:lnTo>
                  <a:cubicBezTo>
                    <a:pt x="1765043" y="0"/>
                    <a:pt x="1833449" y="68406"/>
                    <a:pt x="1833449" y="152790"/>
                  </a:cubicBezTo>
                  <a:lnTo>
                    <a:pt x="1833449" y="763934"/>
                  </a:lnTo>
                  <a:cubicBezTo>
                    <a:pt x="1833449" y="848318"/>
                    <a:pt x="1765043" y="916724"/>
                    <a:pt x="1680659" y="916724"/>
                  </a:cubicBezTo>
                  <a:lnTo>
                    <a:pt x="152790" y="916724"/>
                  </a:lnTo>
                  <a:cubicBezTo>
                    <a:pt x="68406" y="916724"/>
                    <a:pt x="0" y="848318"/>
                    <a:pt x="0" y="763934"/>
                  </a:cubicBezTo>
                  <a:lnTo>
                    <a:pt x="0" y="152790"/>
                  </a:lnTo>
                  <a:close/>
                </a:path>
              </a:pathLst>
            </a:custGeom>
            <a:solidFill>
              <a:schemeClr val="accent2">
                <a:lumMod val="75000"/>
              </a:schemeClr>
            </a:solidFill>
          </p:spPr>
          <p:style>
            <a:lnRef idx="2">
              <a:schemeClr val="lt1">
                <a:hueOff val="0"/>
                <a:satOff val="0"/>
                <a:lumOff val="0"/>
                <a:alphaOff val="0"/>
              </a:schemeClr>
            </a:lnRef>
            <a:fillRef idx="1">
              <a:schemeClr val="accent2">
                <a:hueOff val="-363841"/>
                <a:satOff val="-20982"/>
                <a:lumOff val="2157"/>
                <a:alphaOff val="0"/>
              </a:schemeClr>
            </a:fillRef>
            <a:effectRef idx="0">
              <a:schemeClr val="accent2">
                <a:hueOff val="-363841"/>
                <a:satOff val="-20982"/>
                <a:lumOff val="2157"/>
                <a:alphaOff val="0"/>
              </a:schemeClr>
            </a:effectRef>
            <a:fontRef idx="minor">
              <a:schemeClr val="lt1"/>
            </a:fontRef>
          </p:style>
          <p:txBody>
            <a:bodyPr spcFirstLastPara="0" vert="horz" wrap="square" lIns="117141" tIns="117141" rIns="117141" bIns="117141" numCol="1" spcCol="1270" anchor="ctr" anchorCtr="0">
              <a:noAutofit/>
            </a:bodyPr>
            <a:lstStyle/>
            <a:p>
              <a:pPr marL="0" marR="0" lvl="0" indent="0" algn="ctr" defTabSz="844550" rtl="0" eaLnBrk="1" fontAlgn="auto" latinLnBrk="0" hangingPunct="1">
                <a:lnSpc>
                  <a:spcPct val="90000"/>
                </a:lnSpc>
                <a:spcBef>
                  <a:spcPct val="0"/>
                </a:spcBef>
                <a:spcAft>
                  <a:spcPct val="3500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SS</a:t>
              </a:r>
              <a:r>
                <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removal</a:t>
              </a:r>
              <a:endPar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40" name="Picture 2">
              <a:extLst>
                <a:ext uri="{FF2B5EF4-FFF2-40B4-BE49-F238E27FC236}">
                  <a16:creationId xmlns:a16="http://schemas.microsoft.com/office/drawing/2014/main" id="{CA2D59E1-C959-874B-225A-FE555B752C3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656">
                          <a14:foregroundMark x1="46557" y1="10656" x2="46557" y2="10656"/>
                          <a14:foregroundMark x1="59508" y1="25410" x2="59508" y2="25410"/>
                          <a14:foregroundMark x1="72951" y1="29672" x2="72951" y2="29672"/>
                          <a14:foregroundMark x1="90656" y1="44918" x2="90656" y2="44918"/>
                          <a14:foregroundMark x1="48525" y1="88361" x2="48525" y2="88361"/>
                          <a14:foregroundMark x1="12951" y1="49836" x2="12951" y2="49836"/>
                          <a14:foregroundMark x1="12951" y1="49836" x2="12951" y2="49836"/>
                          <a14:foregroundMark x1="11148" y1="49836" x2="11148" y2="49836"/>
                          <a14:foregroundMark x1="45410" y1="50984" x2="45410" y2="50984"/>
                          <a14:foregroundMark x1="41803" y1="48033" x2="41803" y2="48033"/>
                          <a14:foregroundMark x1="61311" y1="50984" x2="61311" y2="50984"/>
                          <a14:foregroundMark x1="55738" y1="59016" x2="55738" y2="59016"/>
                          <a14:foregroundMark x1="49672" y1="43115" x2="49672" y2="43115"/>
                          <a14:foregroundMark x1="54590" y1="41311" x2="54590" y2="41311"/>
                          <a14:foregroundMark x1="61311" y1="38197" x2="61311" y2="38197"/>
                          <a14:foregroundMark x1="35082" y1="50984" x2="35082" y2="50984"/>
                          <a14:foregroundMark x1="41148" y1="53443" x2="41148" y2="53443"/>
                          <a14:foregroundMark x1="34426" y1="61967" x2="34426" y2="61967"/>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8350965" y="3161219"/>
              <a:ext cx="1036301" cy="1036301"/>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3562244316"/>
      </p:ext>
    </p:extLst>
  </p:cSld>
  <p:clrMapOvr>
    <a:masterClrMapping/>
  </p:clrMapOvr>
  <p:transition advTm="6600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2000" fill="hold" nodeType="clickEffect">
                                  <p:stCondLst>
                                    <p:cond delay="0"/>
                                  </p:stCondLst>
                                  <p:childTnLst>
                                    <p:animEffect transition="out" filter="fade">
                                      <p:cBhvr>
                                        <p:cTn id="6" dur="500" tmFilter="0, 0; .2, .5; .8, .5; 1, 0"/>
                                        <p:tgtEl>
                                          <p:spTgt spid="36"/>
                                        </p:tgtEl>
                                      </p:cBhvr>
                                    </p:animEffect>
                                    <p:animScale>
                                      <p:cBhvr>
                                        <p:cTn id="7" dur="250" autoRev="1" fill="hold"/>
                                        <p:tgtEl>
                                          <p:spTgt spid="3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34">
                                            <p:txEl>
                                              <p:pRg st="2" end="2"/>
                                            </p:txEl>
                                          </p:spTgt>
                                        </p:tgtEl>
                                      </p:cBhvr>
                                    </p:animEffect>
                                    <p:animScale>
                                      <p:cBhvr>
                                        <p:cTn id="17" dur="250" autoRev="1" fill="hold"/>
                                        <p:tgtEl>
                                          <p:spTgt spid="34">
                                            <p:txEl>
                                              <p:pRg st="2" end="2"/>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500" tmFilter="0, 0; .2, .5; .8, .5; 1, 0"/>
                                        <p:tgtEl>
                                          <p:spTgt spid="42"/>
                                        </p:tgtEl>
                                      </p:cBhvr>
                                    </p:animEffect>
                                    <p:animScale>
                                      <p:cBhvr>
                                        <p:cTn id="22" dur="25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7">
            <a:extLst>
              <a:ext uri="{FF2B5EF4-FFF2-40B4-BE49-F238E27FC236}">
                <a16:creationId xmlns:a16="http://schemas.microsoft.com/office/drawing/2014/main" id="{677CEF24-AF28-456D-80AF-BC43535C4F3B}"/>
              </a:ext>
            </a:extLst>
          </p:cNvPr>
          <p:cNvSpPr/>
          <p:nvPr/>
        </p:nvSpPr>
        <p:spPr>
          <a:xfrm>
            <a:off x="1493726" y="2124327"/>
            <a:ext cx="5391152" cy="2132122"/>
          </a:xfrm>
          <a:prstGeom prst="rect">
            <a:avLst/>
          </a:prstGeom>
        </p:spPr>
        <p:txBody>
          <a:bodyPr wrap="square">
            <a:spAutoFit/>
          </a:bodyPr>
          <a:lstStyle/>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Process</a:t>
            </a:r>
            <a:r>
              <a:rPr kumimoji="0" lang="zh-CN" alt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composition</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lang="en-US" altLang="zh-CN" sz="2400" kern="0" dirty="0">
                <a:solidFill>
                  <a:prstClr val="black"/>
                </a:solidFill>
                <a:latin typeface="Arial" panose="020B0604020202020204" pitchFamily="34" charset="0"/>
                <a:ea typeface="微软雅黑" panose="020B0503020204020204" pitchFamily="34" charset="-122"/>
                <a:cs typeface="Arial" panose="020B0604020202020204" pitchFamily="34" charset="0"/>
              </a:rPr>
              <a:t>Pretreatment</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lang="en-US" altLang="zh-CN" sz="2400" kern="0" dirty="0">
                <a:solidFill>
                  <a:schemeClr val="bg2">
                    <a:lumMod val="90000"/>
                  </a:schemeClr>
                </a:solidFill>
                <a:latin typeface="Arial" panose="020B0604020202020204" pitchFamily="34" charset="0"/>
                <a:ea typeface="微软雅黑" panose="020B0503020204020204" pitchFamily="34" charset="-122"/>
                <a:cs typeface="Arial" panose="020B0604020202020204" pitchFamily="34" charset="0"/>
              </a:rPr>
              <a:t>Biological</a:t>
            </a:r>
            <a:r>
              <a:rPr lang="zh-CN" altLang="en-US" sz="2400" kern="0" dirty="0">
                <a:solidFill>
                  <a:schemeClr val="bg2">
                    <a:lumMod val="90000"/>
                  </a:schemeClr>
                </a:solidFill>
                <a:latin typeface="Arial" panose="020B0604020202020204" pitchFamily="34" charset="0"/>
                <a:ea typeface="微软雅黑" panose="020B0503020204020204" pitchFamily="34" charset="-122"/>
                <a:cs typeface="Arial" panose="020B0604020202020204" pitchFamily="34" charset="0"/>
              </a:rPr>
              <a:t> </a:t>
            </a:r>
            <a:r>
              <a:rPr lang="en-US" altLang="zh-CN" sz="2400" kern="0" dirty="0">
                <a:solidFill>
                  <a:schemeClr val="bg2">
                    <a:lumMod val="90000"/>
                  </a:schemeClr>
                </a:solidFill>
                <a:latin typeface="Arial" panose="020B0604020202020204" pitchFamily="34" charset="0"/>
                <a:ea typeface="微软雅黑" panose="020B0503020204020204" pitchFamily="34" charset="-122"/>
                <a:cs typeface="Arial" panose="020B0604020202020204" pitchFamily="34" charset="0"/>
              </a:rPr>
              <a:t>treatment</a:t>
            </a:r>
            <a:r>
              <a:rPr lang="zh-CN" altLang="en-US" sz="2400" kern="0" dirty="0">
                <a:solidFill>
                  <a:schemeClr val="bg2">
                    <a:lumMod val="90000"/>
                  </a:schemeClr>
                </a:solidFill>
                <a:latin typeface="Arial" panose="020B0604020202020204" pitchFamily="34" charset="0"/>
                <a:ea typeface="微软雅黑" panose="020B0503020204020204" pitchFamily="34" charset="-122"/>
                <a:cs typeface="Arial" panose="020B0604020202020204" pitchFamily="34" charset="0"/>
              </a:rPr>
              <a:t> </a:t>
            </a:r>
            <a:r>
              <a:rPr lang="en-US" altLang="zh-CN" sz="2400" kern="0" dirty="0">
                <a:solidFill>
                  <a:schemeClr val="bg2">
                    <a:lumMod val="90000"/>
                  </a:schemeClr>
                </a:solidFill>
                <a:latin typeface="Arial" panose="020B0604020202020204" pitchFamily="34" charset="0"/>
                <a:ea typeface="微软雅黑" panose="020B0503020204020204" pitchFamily="34" charset="-122"/>
                <a:cs typeface="Arial" panose="020B0604020202020204" pitchFamily="34" charset="0"/>
              </a:rPr>
              <a:t>units</a:t>
            </a:r>
          </a:p>
          <a:p>
            <a:pPr marL="342900" marR="0" lvl="1" indent="-342900" algn="l" defTabSz="914400" rtl="0" eaLnBrk="1" fontAlgn="auto" latinLnBrk="0" hangingPunct="1">
              <a:lnSpc>
                <a:spcPct val="120000"/>
              </a:lnSpc>
              <a:spcBef>
                <a:spcPts val="800"/>
              </a:spcBef>
              <a:spcAft>
                <a:spcPts val="0"/>
              </a:spcAft>
              <a:buClr>
                <a:srgbClr val="ED7D31"/>
              </a:buClr>
              <a:buSzTx/>
              <a:buFont typeface="Wingdings" pitchFamily="2" charset="2"/>
              <a:buChar char="n"/>
              <a:tabLst/>
              <a:defRPr/>
            </a:pPr>
            <a:r>
              <a:rPr kumimoji="0" lang="en-US" altLang="zh-CN" sz="2400" b="0" i="0" u="none" strike="noStrike" kern="0" cap="none" spc="0" normalizeH="0" baseline="0" noProof="0" dirty="0">
                <a:ln>
                  <a:noFill/>
                </a:ln>
                <a:solidFill>
                  <a:schemeClr val="bg2">
                    <a:lumMod val="90000"/>
                  </a:schemeClr>
                </a:solidFill>
                <a:effectLst/>
                <a:uLnTx/>
                <a:uFillTx/>
                <a:latin typeface="Arial" panose="020B0604020202020204" pitchFamily="34" charset="0"/>
                <a:ea typeface="微软雅黑" panose="020B0503020204020204" pitchFamily="34" charset="-122"/>
                <a:cs typeface="Arial" panose="020B0604020202020204" pitchFamily="34" charset="0"/>
              </a:rPr>
              <a:t>Membrane</a:t>
            </a:r>
            <a:r>
              <a:rPr kumimoji="0" lang="zh-CN" altLang="en-US" sz="2400" b="0" i="0" u="none" strike="noStrike" kern="0" cap="none" spc="0" normalizeH="0" baseline="0" noProof="0" dirty="0">
                <a:ln>
                  <a:noFill/>
                </a:ln>
                <a:solidFill>
                  <a:schemeClr val="bg2">
                    <a:lumMod val="90000"/>
                  </a:schemeClr>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schemeClr val="bg2">
                    <a:lumMod val="90000"/>
                  </a:schemeClr>
                </a:solidFill>
                <a:effectLst/>
                <a:uLnTx/>
                <a:uFillTx/>
                <a:latin typeface="Arial" panose="020B0604020202020204" pitchFamily="34" charset="0"/>
                <a:ea typeface="微软雅黑" panose="020B0503020204020204" pitchFamily="34" charset="-122"/>
                <a:cs typeface="Arial" panose="020B0604020202020204" pitchFamily="34" charset="0"/>
              </a:rPr>
              <a:t>filtration</a:t>
            </a:r>
            <a:r>
              <a:rPr kumimoji="0" lang="zh-CN" altLang="en-US" sz="2400" b="0" i="0" u="none" strike="noStrike" kern="0" cap="none" spc="0" normalizeH="0" baseline="0" noProof="0" dirty="0">
                <a:ln>
                  <a:noFill/>
                </a:ln>
                <a:solidFill>
                  <a:schemeClr val="bg2">
                    <a:lumMod val="90000"/>
                  </a:schemeClr>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0" cap="none" spc="0" normalizeH="0" baseline="0" noProof="0" dirty="0">
                <a:ln>
                  <a:noFill/>
                </a:ln>
                <a:solidFill>
                  <a:schemeClr val="bg2">
                    <a:lumMod val="90000"/>
                  </a:schemeClr>
                </a:solidFill>
                <a:effectLst/>
                <a:uLnTx/>
                <a:uFillTx/>
                <a:latin typeface="Arial" panose="020B0604020202020204" pitchFamily="34" charset="0"/>
                <a:ea typeface="微软雅黑" panose="020B0503020204020204" pitchFamily="34" charset="-122"/>
                <a:cs typeface="Arial" panose="020B0604020202020204" pitchFamily="34" charset="0"/>
              </a:rPr>
              <a:t>system</a:t>
            </a:r>
          </a:p>
        </p:txBody>
      </p:sp>
      <p:sp>
        <p:nvSpPr>
          <p:cNvPr id="7" name="标题 2">
            <a:extLst>
              <a:ext uri="{FF2B5EF4-FFF2-40B4-BE49-F238E27FC236}">
                <a16:creationId xmlns:a16="http://schemas.microsoft.com/office/drawing/2014/main" id="{B7DE1B81-F210-8E44-24BE-99E92FAC9809}"/>
              </a:ext>
            </a:extLst>
          </p:cNvPr>
          <p:cNvSpPr>
            <a:spLocks noGrp="1"/>
          </p:cNvSpPr>
          <p:nvPr>
            <p:ph type="title"/>
          </p:nvPr>
        </p:nvSpPr>
        <p:spPr>
          <a:xfrm>
            <a:off x="589121" y="361540"/>
            <a:ext cx="736901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Contents</a:t>
            </a:r>
            <a:endParaRPr lang="zh-CN" altLang="en-US" sz="3600" b="1" dirty="0">
              <a:solidFill>
                <a:srgbClr val="323F50"/>
              </a:solidFill>
              <a:latin typeface="Arial" panose="020B0604020202020204" pitchFamily="34" charset="0"/>
              <a:cs typeface="Arial" panose="020B0604020202020204" pitchFamily="34" charset="0"/>
            </a:endParaRPr>
          </a:p>
        </p:txBody>
      </p:sp>
      <p:grpSp>
        <p:nvGrpSpPr>
          <p:cNvPr id="2" name="Group 15">
            <a:extLst>
              <a:ext uri="{FF2B5EF4-FFF2-40B4-BE49-F238E27FC236}">
                <a16:creationId xmlns:a16="http://schemas.microsoft.com/office/drawing/2014/main" id="{FEE06B5E-288B-69C3-B203-EE13EF663EFD}"/>
              </a:ext>
            </a:extLst>
          </p:cNvPr>
          <p:cNvGrpSpPr/>
          <p:nvPr/>
        </p:nvGrpSpPr>
        <p:grpSpPr>
          <a:xfrm>
            <a:off x="8972536" y="417967"/>
            <a:ext cx="3121806" cy="447110"/>
            <a:chOff x="8844309" y="358006"/>
            <a:chExt cx="3121806" cy="447110"/>
          </a:xfrm>
        </p:grpSpPr>
        <p:grpSp>
          <p:nvGrpSpPr>
            <p:cNvPr id="3" name="组合 2">
              <a:extLst>
                <a:ext uri="{FF2B5EF4-FFF2-40B4-BE49-F238E27FC236}">
                  <a16:creationId xmlns:a16="http://schemas.microsoft.com/office/drawing/2014/main" id="{7D8E5042-B132-5075-2F59-A875D08F30AB}"/>
                </a:ext>
              </a:extLst>
            </p:cNvPr>
            <p:cNvGrpSpPr/>
            <p:nvPr/>
          </p:nvGrpSpPr>
          <p:grpSpPr>
            <a:xfrm>
              <a:off x="9715178" y="358006"/>
              <a:ext cx="2250937" cy="447110"/>
              <a:chOff x="9729466" y="157976"/>
              <a:chExt cx="2250937" cy="447110"/>
            </a:xfrm>
          </p:grpSpPr>
          <p:sp>
            <p:nvSpPr>
              <p:cNvPr id="5" name="TextBox 15">
                <a:extLst>
                  <a:ext uri="{FF2B5EF4-FFF2-40B4-BE49-F238E27FC236}">
                    <a16:creationId xmlns:a16="http://schemas.microsoft.com/office/drawing/2014/main" id="{0BD7ABC0-6BCB-64FF-25B5-81CBE0B36ADE}"/>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8" name="直线连接符 9">
                <a:extLst>
                  <a:ext uri="{FF2B5EF4-FFF2-40B4-BE49-F238E27FC236}">
                    <a16:creationId xmlns:a16="http://schemas.microsoft.com/office/drawing/2014/main" id="{D416C786-EBD0-AC19-9C70-1A56FAE007F9}"/>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4" name="Picture 17">
              <a:extLst>
                <a:ext uri="{FF2B5EF4-FFF2-40B4-BE49-F238E27FC236}">
                  <a16:creationId xmlns:a16="http://schemas.microsoft.com/office/drawing/2014/main" id="{D8423762-51FC-6CD2-9A3C-1F287F2F8D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extLst>
      <p:ext uri="{BB962C8B-B14F-4D97-AF65-F5344CB8AC3E}">
        <p14:creationId xmlns:p14="http://schemas.microsoft.com/office/powerpoint/2010/main" val="3119433935"/>
      </p:ext>
    </p:extLst>
  </p:cSld>
  <p:clrMapOvr>
    <a:masterClrMapping/>
  </p:clrMapOvr>
  <p:transition advTm="19888"/>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Pretreatment</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5" name="矩形 4">
            <a:extLst>
              <a:ext uri="{FF2B5EF4-FFF2-40B4-BE49-F238E27FC236}">
                <a16:creationId xmlns:a16="http://schemas.microsoft.com/office/drawing/2014/main" id="{33F9B9D8-8D4D-52E2-8B95-1FC4B7EC6C9C}"/>
              </a:ext>
            </a:extLst>
          </p:cNvPr>
          <p:cNvSpPr/>
          <p:nvPr/>
        </p:nvSpPr>
        <p:spPr>
          <a:xfrm>
            <a:off x="695326" y="2104747"/>
            <a:ext cx="11181714" cy="1547283"/>
          </a:xfrm>
          <a:prstGeom prst="rect">
            <a:avLst/>
          </a:prstGeom>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Oil/water separation and floatation facilities</a:t>
            </a:r>
          </a:p>
          <a:p>
            <a:pPr marL="355600" marR="0" lvl="0" indent="3175" algn="l" defTabSz="914400" rtl="0" eaLnBrk="1" fontAlgn="auto" latinLnBrk="0" hangingPunct="1">
              <a:lnSpc>
                <a:spcPct val="125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pretreatment (and primary treatment) should ensure sufficient removal of oily substances.</a:t>
            </a:r>
          </a:p>
          <a:p>
            <a:pPr marL="698500" marR="0" lvl="0" indent="-342900" algn="l" defTabSz="914400" rtl="0" eaLnBrk="1" fontAlgn="auto" latinLnBrk="0" hangingPunct="1">
              <a:lnSpc>
                <a:spcPct val="125000"/>
              </a:lnSpc>
              <a:spcBef>
                <a:spcPts val="0"/>
              </a:spcBef>
              <a:spcAft>
                <a:spcPts val="0"/>
              </a:spcAft>
              <a:buClrTx/>
              <a:buSzTx/>
              <a:buFont typeface="Wingdings"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Animal and vegetable oils: </a:t>
            </a:r>
            <a:r>
              <a:rPr kumimoji="0" lang="en-US" altLang="zh-CN" sz="20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&lt;50 mg/l</a:t>
            </a:r>
          </a:p>
          <a:p>
            <a:pPr marL="698500" marR="0" lvl="0" indent="-342900" algn="l" defTabSz="914400" rtl="0" eaLnBrk="1" fontAlgn="auto" latinLnBrk="0" hangingPunct="1">
              <a:lnSpc>
                <a:spcPct val="125000"/>
              </a:lnSpc>
              <a:spcBef>
                <a:spcPts val="0"/>
              </a:spcBef>
              <a:spcAft>
                <a:spcPts val="0"/>
              </a:spcAft>
              <a:buClrTx/>
              <a:buSzTx/>
              <a:buFont typeface="Wingdings" pitchFamily="2" charset="2"/>
              <a:buChar char="ü"/>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Petroleum-like substances: </a:t>
            </a:r>
            <a:r>
              <a:rPr kumimoji="0" lang="en-US" altLang="zh-CN" sz="20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&lt;5 mg/l</a:t>
            </a: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 name="矩形 6">
            <a:extLst>
              <a:ext uri="{FF2B5EF4-FFF2-40B4-BE49-F238E27FC236}">
                <a16:creationId xmlns:a16="http://schemas.microsoft.com/office/drawing/2014/main" id="{9E6183C3-2595-0871-3D28-CC899AF4F52F}"/>
              </a:ext>
            </a:extLst>
          </p:cNvPr>
          <p:cNvSpPr/>
          <p:nvPr/>
        </p:nvSpPr>
        <p:spPr>
          <a:xfrm>
            <a:off x="695327" y="1212901"/>
            <a:ext cx="69012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Other pretreatment facilities</a:t>
            </a:r>
          </a:p>
        </p:txBody>
      </p:sp>
      <p:grpSp>
        <p:nvGrpSpPr>
          <p:cNvPr id="16" name="Group 15">
            <a:extLst>
              <a:ext uri="{FF2B5EF4-FFF2-40B4-BE49-F238E27FC236}">
                <a16:creationId xmlns:a16="http://schemas.microsoft.com/office/drawing/2014/main" id="{2F92C272-5F33-4F48-0B9E-9B0D2B90FC5C}"/>
              </a:ext>
            </a:extLst>
          </p:cNvPr>
          <p:cNvGrpSpPr/>
          <p:nvPr/>
        </p:nvGrpSpPr>
        <p:grpSpPr>
          <a:xfrm>
            <a:off x="8972536" y="417967"/>
            <a:ext cx="3121806" cy="447110"/>
            <a:chOff x="8844309" y="358006"/>
            <a:chExt cx="3121806" cy="447110"/>
          </a:xfrm>
        </p:grpSpPr>
        <p:grpSp>
          <p:nvGrpSpPr>
            <p:cNvPr id="17" name="组合 16">
              <a:extLst>
                <a:ext uri="{FF2B5EF4-FFF2-40B4-BE49-F238E27FC236}">
                  <a16:creationId xmlns:a16="http://schemas.microsoft.com/office/drawing/2014/main" id="{A5F7E92F-CD34-7D40-6604-EBDD8C1A0778}"/>
                </a:ext>
              </a:extLst>
            </p:cNvPr>
            <p:cNvGrpSpPr/>
            <p:nvPr/>
          </p:nvGrpSpPr>
          <p:grpSpPr>
            <a:xfrm>
              <a:off x="9715178" y="358006"/>
              <a:ext cx="2250937" cy="447110"/>
              <a:chOff x="9729466" y="157976"/>
              <a:chExt cx="2250937" cy="447110"/>
            </a:xfrm>
          </p:grpSpPr>
          <p:sp>
            <p:nvSpPr>
              <p:cNvPr id="19" name="TextBox 15">
                <a:extLst>
                  <a:ext uri="{FF2B5EF4-FFF2-40B4-BE49-F238E27FC236}">
                    <a16:creationId xmlns:a16="http://schemas.microsoft.com/office/drawing/2014/main" id="{187D54B6-1DED-198C-BCF5-48E9457AD144}"/>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0" name="直线连接符 9">
                <a:extLst>
                  <a:ext uri="{FF2B5EF4-FFF2-40B4-BE49-F238E27FC236}">
                    <a16:creationId xmlns:a16="http://schemas.microsoft.com/office/drawing/2014/main" id="{5C1ABC9B-9C52-04F6-F841-99D12F55A576}"/>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8" name="Picture 17">
              <a:extLst>
                <a:ext uri="{FF2B5EF4-FFF2-40B4-BE49-F238E27FC236}">
                  <a16:creationId xmlns:a16="http://schemas.microsoft.com/office/drawing/2014/main" id="{BCE20240-5FEA-1ACD-A8B1-75A7A565CE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671195870"/>
      </p:ext>
    </p:extLst>
  </p:cSld>
  <p:clrMapOvr>
    <a:masterClrMapping/>
  </p:clrMapOvr>
  <p:transition advTm="5427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5">
                                            <p:txEl>
                                              <p:pRg st="0" end="0"/>
                                            </p:txEl>
                                          </p:spTgt>
                                        </p:tgtEl>
                                      </p:cBhvr>
                                    </p:animEffect>
                                    <p:animScale>
                                      <p:cBhvr>
                                        <p:cTn id="7" dur="250" autoRev="1" fill="hold"/>
                                        <p:tgtEl>
                                          <p:spTgt spid="5">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5">
                                            <p:txEl>
                                              <p:pRg st="2" end="2"/>
                                            </p:txEl>
                                          </p:spTgt>
                                        </p:tgtEl>
                                      </p:cBhvr>
                                    </p:animEffect>
                                    <p:animScale>
                                      <p:cBhvr>
                                        <p:cTn id="12" dur="250" autoRev="1" fill="hold"/>
                                        <p:tgtEl>
                                          <p:spTgt spid="5">
                                            <p:txEl>
                                              <p:pRg st="2" end="2"/>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5">
                                            <p:txEl>
                                              <p:pRg st="3" end="3"/>
                                            </p:txEl>
                                          </p:spTgt>
                                        </p:tgtEl>
                                      </p:cBhvr>
                                    </p:animEffect>
                                    <p:animScale>
                                      <p:cBhvr>
                                        <p:cTn id="17" dur="250" autoRev="1" fill="hold"/>
                                        <p:tgtEl>
                                          <p:spTgt spid="5">
                                            <p:txEl>
                                              <p:pRg st="3" end="3"/>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Pretreatment</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5" name="矩形 4">
            <a:extLst>
              <a:ext uri="{FF2B5EF4-FFF2-40B4-BE49-F238E27FC236}">
                <a16:creationId xmlns:a16="http://schemas.microsoft.com/office/drawing/2014/main" id="{33F9B9D8-8D4D-52E2-8B95-1FC4B7EC6C9C}"/>
              </a:ext>
            </a:extLst>
          </p:cNvPr>
          <p:cNvSpPr/>
          <p:nvPr/>
        </p:nvSpPr>
        <p:spPr>
          <a:xfrm>
            <a:off x="695326" y="2104747"/>
            <a:ext cx="11181714" cy="2923877"/>
          </a:xfrm>
          <a:prstGeom prst="rect">
            <a:avLst/>
          </a:prstGeom>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Oil/water separation and floatation facilities</a:t>
            </a:r>
          </a:p>
          <a:p>
            <a:pPr marL="355600" marR="0" lvl="0" indent="3175" algn="l" defTabSz="914400" rtl="0" eaLnBrk="1" fontAlgn="auto" latinLnBrk="0" hangingPunct="1">
              <a:lnSpc>
                <a:spcPct val="125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pretreatment (and primary treatment) should ensure sufficient removal of oily substances</a:t>
            </a:r>
          </a:p>
          <a:p>
            <a:pPr marL="355600" marR="0" lvl="0" indent="3175" algn="l" defTabSz="914400" rtl="0" eaLnBrk="1" fontAlgn="auto" latinLnBrk="0" hangingPunct="1">
              <a:lnSpc>
                <a:spcPct val="125000"/>
              </a:lnSpc>
              <a:spcBef>
                <a:spcPts val="0"/>
              </a:spcBef>
              <a:spcAft>
                <a:spcPts val="0"/>
              </a:spcAft>
              <a:buClrTx/>
              <a:buSzTx/>
              <a:buFontTx/>
              <a:buNone/>
              <a:tabLst/>
              <a:defRPr/>
            </a:pP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22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pH conditioning tank</a:t>
            </a:r>
          </a:p>
          <a:p>
            <a:pPr marL="355600" marR="0" lvl="0" indent="3175" algn="l" defTabSz="914400" rtl="0" eaLnBrk="1" fontAlgn="auto" latinLnBrk="0" hangingPunct="1">
              <a:lnSpc>
                <a:spcPct val="125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When the pH of the wastewater is </a:t>
            </a:r>
            <a:r>
              <a:rPr kumimoji="0" lang="en-US" altLang="zh-CN" sz="20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out of the range of 6-9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and becomes unsuitable </a:t>
            </a:r>
            <a:b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b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for a biological system, a pH conditioning tank is required in the pretreatment section.</a:t>
            </a:r>
            <a:endParaRPr kumimoji="0" lang="zh-CN" altLang="en-US"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 name="矩形 6">
            <a:extLst>
              <a:ext uri="{FF2B5EF4-FFF2-40B4-BE49-F238E27FC236}">
                <a16:creationId xmlns:a16="http://schemas.microsoft.com/office/drawing/2014/main" id="{9E6183C3-2595-0871-3D28-CC899AF4F52F}"/>
              </a:ext>
            </a:extLst>
          </p:cNvPr>
          <p:cNvSpPr/>
          <p:nvPr/>
        </p:nvSpPr>
        <p:spPr>
          <a:xfrm>
            <a:off x="695327" y="1212901"/>
            <a:ext cx="690122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Other pretreatment facilities</a:t>
            </a:r>
          </a:p>
        </p:txBody>
      </p:sp>
      <p:grpSp>
        <p:nvGrpSpPr>
          <p:cNvPr id="16" name="Group 15">
            <a:extLst>
              <a:ext uri="{FF2B5EF4-FFF2-40B4-BE49-F238E27FC236}">
                <a16:creationId xmlns:a16="http://schemas.microsoft.com/office/drawing/2014/main" id="{2F92C272-5F33-4F48-0B9E-9B0D2B90FC5C}"/>
              </a:ext>
            </a:extLst>
          </p:cNvPr>
          <p:cNvGrpSpPr/>
          <p:nvPr/>
        </p:nvGrpSpPr>
        <p:grpSpPr>
          <a:xfrm>
            <a:off x="8972536" y="417967"/>
            <a:ext cx="3121806" cy="447110"/>
            <a:chOff x="8844309" y="358006"/>
            <a:chExt cx="3121806" cy="447110"/>
          </a:xfrm>
        </p:grpSpPr>
        <p:grpSp>
          <p:nvGrpSpPr>
            <p:cNvPr id="17" name="组合 16">
              <a:extLst>
                <a:ext uri="{FF2B5EF4-FFF2-40B4-BE49-F238E27FC236}">
                  <a16:creationId xmlns:a16="http://schemas.microsoft.com/office/drawing/2014/main" id="{A5F7E92F-CD34-7D40-6604-EBDD8C1A0778}"/>
                </a:ext>
              </a:extLst>
            </p:cNvPr>
            <p:cNvGrpSpPr/>
            <p:nvPr/>
          </p:nvGrpSpPr>
          <p:grpSpPr>
            <a:xfrm>
              <a:off x="9715178" y="358006"/>
              <a:ext cx="2250937" cy="447110"/>
              <a:chOff x="9729466" y="157976"/>
              <a:chExt cx="2250937" cy="447110"/>
            </a:xfrm>
          </p:grpSpPr>
          <p:sp>
            <p:nvSpPr>
              <p:cNvPr id="19" name="TextBox 15">
                <a:extLst>
                  <a:ext uri="{FF2B5EF4-FFF2-40B4-BE49-F238E27FC236}">
                    <a16:creationId xmlns:a16="http://schemas.microsoft.com/office/drawing/2014/main" id="{187D54B6-1DED-198C-BCF5-48E9457AD144}"/>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0" name="直线连接符 9">
                <a:extLst>
                  <a:ext uri="{FF2B5EF4-FFF2-40B4-BE49-F238E27FC236}">
                    <a16:creationId xmlns:a16="http://schemas.microsoft.com/office/drawing/2014/main" id="{5C1ABC9B-9C52-04F6-F841-99D12F55A576}"/>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8" name="Picture 17">
              <a:extLst>
                <a:ext uri="{FF2B5EF4-FFF2-40B4-BE49-F238E27FC236}">
                  <a16:creationId xmlns:a16="http://schemas.microsoft.com/office/drawing/2014/main" id="{BCE20240-5FEA-1ACD-A8B1-75A7A565CE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103967091"/>
      </p:ext>
    </p:extLst>
  </p:cSld>
  <p:clrMapOvr>
    <a:masterClrMapping/>
  </p:clrMapOvr>
  <p:transition advTm="3017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500"/>
                                        <p:tgtEl>
                                          <p:spTgt spid="5">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5" end="5"/>
                                            </p:txEl>
                                          </p:spTgt>
                                        </p:tgtEl>
                                        <p:attrNameLst>
                                          <p:attrName>style.visibility</p:attrName>
                                        </p:attrNameLst>
                                      </p:cBhvr>
                                      <p:to>
                                        <p:strVal val="visible"/>
                                      </p:to>
                                    </p:set>
                                    <p:animEffect transition="in" filter="fade">
                                      <p:cBhvr>
                                        <p:cTn id="10"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Pretreatment</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5" name="矩形 4">
            <a:extLst>
              <a:ext uri="{FF2B5EF4-FFF2-40B4-BE49-F238E27FC236}">
                <a16:creationId xmlns:a16="http://schemas.microsoft.com/office/drawing/2014/main" id="{08BBA46A-C036-2D3A-2837-2D0CFF4440B3}"/>
              </a:ext>
            </a:extLst>
          </p:cNvPr>
          <p:cNvSpPr/>
          <p:nvPr/>
        </p:nvSpPr>
        <p:spPr>
          <a:xfrm>
            <a:off x="695327" y="1690127"/>
            <a:ext cx="11034218" cy="2164695"/>
          </a:xfrm>
          <a:prstGeom prst="rect">
            <a:avLst/>
          </a:prstGeom>
        </p:spPr>
        <p:txBody>
          <a:bodyPr wrap="square">
            <a:sp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altLang="zh-CN" sz="22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mn-cs"/>
              </a:rPr>
              <a:t>[Aim]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For industrial wastewater, the aim of pretreatment is to reduce the concentrations of SS, oily substances, and  refractory  pollutants,  improve  the biodegradability, and adjust the pH of the wastewater, which is critical to subsequent biological treatment. </a:t>
            </a:r>
          </a:p>
          <a:p>
            <a:pPr marL="0" marR="0" lvl="0" indent="0" algn="l" defTabSz="914400" rtl="0" eaLnBrk="1" fontAlgn="auto" latinLnBrk="0" hangingPunct="1">
              <a:lnSpc>
                <a:spcPct val="100000"/>
              </a:lnSpc>
              <a:spcBef>
                <a:spcPts val="800"/>
              </a:spcBef>
              <a:spcAft>
                <a:spcPts val="0"/>
              </a:spcAft>
              <a:buClrTx/>
              <a:buSzTx/>
              <a:buFontTx/>
              <a:buNone/>
              <a:tabLst/>
              <a:defRPr/>
            </a:pPr>
            <a:r>
              <a:rPr kumimoji="0" lang="en-US" altLang="zh-CN" sz="2200" b="1"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[Special facilities]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Wastewater pretreatment facilities may include </a:t>
            </a:r>
            <a:r>
              <a:rPr kumimoji="0" lang="en-US" altLang="zh-CN" sz="20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oil separation, floatation, flocculation, pH conditioning, chemical precipitation,  or  hydrolysis-acidification  units</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according to the wastewater characteristics. </a:t>
            </a:r>
          </a:p>
        </p:txBody>
      </p:sp>
      <p:sp>
        <p:nvSpPr>
          <p:cNvPr id="10" name="矩形: 圆角 9">
            <a:extLst>
              <a:ext uri="{FF2B5EF4-FFF2-40B4-BE49-F238E27FC236}">
                <a16:creationId xmlns:a16="http://schemas.microsoft.com/office/drawing/2014/main" id="{A883F8DF-0CFD-C1C7-9A9C-FD847F05AA9F}"/>
              </a:ext>
            </a:extLst>
          </p:cNvPr>
          <p:cNvSpPr/>
          <p:nvPr/>
        </p:nvSpPr>
        <p:spPr>
          <a:xfrm>
            <a:off x="338742" y="5436727"/>
            <a:ext cx="1511568" cy="884458"/>
          </a:xfrm>
          <a:prstGeom prst="roundRect">
            <a:avLst/>
          </a:prstGeom>
          <a:noFill/>
          <a:ln w="28575">
            <a:solidFill>
              <a:srgbClr val="323F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a:extLst>
              <a:ext uri="{FF2B5EF4-FFF2-40B4-BE49-F238E27FC236}">
                <a16:creationId xmlns:a16="http://schemas.microsoft.com/office/drawing/2014/main" id="{1E8EDF46-6407-4C8A-5057-BD463A764562}"/>
              </a:ext>
            </a:extLst>
          </p:cNvPr>
          <p:cNvSpPr txBox="1"/>
          <p:nvPr/>
        </p:nvSpPr>
        <p:spPr>
          <a:xfrm>
            <a:off x="349971" y="5467136"/>
            <a:ext cx="151156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Oil/water separation and floatation</a:t>
            </a:r>
            <a:endParaRPr kumimoji="0" lang="zh-CN" altLang="en-US" sz="16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2" name="矩形: 圆角 21">
            <a:extLst>
              <a:ext uri="{FF2B5EF4-FFF2-40B4-BE49-F238E27FC236}">
                <a16:creationId xmlns:a16="http://schemas.microsoft.com/office/drawing/2014/main" id="{5D55E491-A20A-F112-8109-401D69795BA0}"/>
              </a:ext>
            </a:extLst>
          </p:cNvPr>
          <p:cNvSpPr/>
          <p:nvPr/>
        </p:nvSpPr>
        <p:spPr>
          <a:xfrm>
            <a:off x="370525" y="3952046"/>
            <a:ext cx="1172308" cy="785508"/>
          </a:xfrm>
          <a:prstGeom prst="roundRect">
            <a:avLst/>
          </a:prstGeom>
          <a:noFill/>
          <a:ln w="28575">
            <a:solidFill>
              <a:srgbClr val="323F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文本框 22">
            <a:extLst>
              <a:ext uri="{FF2B5EF4-FFF2-40B4-BE49-F238E27FC236}">
                <a16:creationId xmlns:a16="http://schemas.microsoft.com/office/drawing/2014/main" id="{F88E6F00-1772-8BB3-C953-4B6BFAAB8554}"/>
              </a:ext>
            </a:extLst>
          </p:cNvPr>
          <p:cNvSpPr txBox="1"/>
          <p:nvPr/>
        </p:nvSpPr>
        <p:spPr>
          <a:xfrm>
            <a:off x="370525" y="4045321"/>
            <a:ext cx="117230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Petroleum industry</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2" name="矩形: 圆角 31">
            <a:extLst>
              <a:ext uri="{FF2B5EF4-FFF2-40B4-BE49-F238E27FC236}">
                <a16:creationId xmlns:a16="http://schemas.microsoft.com/office/drawing/2014/main" id="{006F1679-E3D1-8D60-65EE-810F3D033658}"/>
              </a:ext>
            </a:extLst>
          </p:cNvPr>
          <p:cNvSpPr/>
          <p:nvPr/>
        </p:nvSpPr>
        <p:spPr>
          <a:xfrm>
            <a:off x="2120178" y="3951307"/>
            <a:ext cx="1172308" cy="785508"/>
          </a:xfrm>
          <a:prstGeom prst="roundRect">
            <a:avLst/>
          </a:prstGeom>
          <a:noFill/>
          <a:ln w="28575">
            <a:solidFill>
              <a:srgbClr val="323F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文本框 32">
            <a:extLst>
              <a:ext uri="{FF2B5EF4-FFF2-40B4-BE49-F238E27FC236}">
                <a16:creationId xmlns:a16="http://schemas.microsoft.com/office/drawing/2014/main" id="{9FE53763-B44B-2711-2958-C7FF5EB397BB}"/>
              </a:ext>
            </a:extLst>
          </p:cNvPr>
          <p:cNvSpPr txBox="1"/>
          <p:nvPr/>
        </p:nvSpPr>
        <p:spPr>
          <a:xfrm>
            <a:off x="2120178" y="4044582"/>
            <a:ext cx="117230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Chemical industry</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4" name="矩形: 圆角 33">
            <a:extLst>
              <a:ext uri="{FF2B5EF4-FFF2-40B4-BE49-F238E27FC236}">
                <a16:creationId xmlns:a16="http://schemas.microsoft.com/office/drawing/2014/main" id="{8F2F11AA-8F82-A267-70DF-EDBD4C3C2ADC}"/>
              </a:ext>
            </a:extLst>
          </p:cNvPr>
          <p:cNvSpPr/>
          <p:nvPr/>
        </p:nvSpPr>
        <p:spPr>
          <a:xfrm>
            <a:off x="3883467" y="3951307"/>
            <a:ext cx="1172308" cy="785508"/>
          </a:xfrm>
          <a:prstGeom prst="roundRect">
            <a:avLst/>
          </a:prstGeom>
          <a:noFill/>
          <a:ln w="28575">
            <a:solidFill>
              <a:srgbClr val="323F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文本框 34">
            <a:extLst>
              <a:ext uri="{FF2B5EF4-FFF2-40B4-BE49-F238E27FC236}">
                <a16:creationId xmlns:a16="http://schemas.microsoft.com/office/drawing/2014/main" id="{36CA5A96-FDE8-2BF1-07C5-8BA2A67B4ED4}"/>
              </a:ext>
            </a:extLst>
          </p:cNvPr>
          <p:cNvSpPr txBox="1"/>
          <p:nvPr/>
        </p:nvSpPr>
        <p:spPr>
          <a:xfrm>
            <a:off x="3883467" y="4044582"/>
            <a:ext cx="117230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Electronic industry</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6" name="矩形: 圆角 35">
            <a:extLst>
              <a:ext uri="{FF2B5EF4-FFF2-40B4-BE49-F238E27FC236}">
                <a16:creationId xmlns:a16="http://schemas.microsoft.com/office/drawing/2014/main" id="{AEE9D5DE-8211-7C43-EDC4-C3550237C865}"/>
              </a:ext>
            </a:extLst>
          </p:cNvPr>
          <p:cNvSpPr/>
          <p:nvPr/>
        </p:nvSpPr>
        <p:spPr>
          <a:xfrm>
            <a:off x="5720436" y="3951307"/>
            <a:ext cx="1410463" cy="785508"/>
          </a:xfrm>
          <a:prstGeom prst="roundRect">
            <a:avLst/>
          </a:prstGeom>
          <a:noFill/>
          <a:ln w="28575">
            <a:solidFill>
              <a:srgbClr val="323F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文本框 36">
            <a:extLst>
              <a:ext uri="{FF2B5EF4-FFF2-40B4-BE49-F238E27FC236}">
                <a16:creationId xmlns:a16="http://schemas.microsoft.com/office/drawing/2014/main" id="{AE8A1E0C-D0A4-1E78-7DC9-153270C53DB9}"/>
              </a:ext>
            </a:extLst>
          </p:cNvPr>
          <p:cNvSpPr txBox="1"/>
          <p:nvPr/>
        </p:nvSpPr>
        <p:spPr>
          <a:xfrm>
            <a:off x="5720435" y="3928562"/>
            <a:ext cx="141046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Papermaking and dyeing industry</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8" name="矩形: 圆角 37">
            <a:extLst>
              <a:ext uri="{FF2B5EF4-FFF2-40B4-BE49-F238E27FC236}">
                <a16:creationId xmlns:a16="http://schemas.microsoft.com/office/drawing/2014/main" id="{D3E3186F-AE3E-44D3-8BDE-BA850B567959}"/>
              </a:ext>
            </a:extLst>
          </p:cNvPr>
          <p:cNvSpPr/>
          <p:nvPr/>
        </p:nvSpPr>
        <p:spPr>
          <a:xfrm>
            <a:off x="2483369" y="5411761"/>
            <a:ext cx="1511568" cy="884458"/>
          </a:xfrm>
          <a:prstGeom prst="roundRect">
            <a:avLst/>
          </a:prstGeom>
          <a:noFill/>
          <a:ln w="28575">
            <a:solidFill>
              <a:srgbClr val="323F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文本框 38">
            <a:extLst>
              <a:ext uri="{FF2B5EF4-FFF2-40B4-BE49-F238E27FC236}">
                <a16:creationId xmlns:a16="http://schemas.microsoft.com/office/drawing/2014/main" id="{A2218A35-728F-2C6D-901A-71AE824D48F3}"/>
              </a:ext>
            </a:extLst>
          </p:cNvPr>
          <p:cNvSpPr txBox="1"/>
          <p:nvPr/>
        </p:nvSpPr>
        <p:spPr>
          <a:xfrm>
            <a:off x="2493326" y="5435322"/>
            <a:ext cx="151156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Coagulation and chemical precipitation</a:t>
            </a:r>
            <a:endParaRPr kumimoji="0" lang="zh-CN" altLang="en-US" sz="16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0" name="矩形: 圆角 39">
            <a:extLst>
              <a:ext uri="{FF2B5EF4-FFF2-40B4-BE49-F238E27FC236}">
                <a16:creationId xmlns:a16="http://schemas.microsoft.com/office/drawing/2014/main" id="{0632D291-EA39-ECF4-8D88-82D837121775}"/>
              </a:ext>
            </a:extLst>
          </p:cNvPr>
          <p:cNvSpPr/>
          <p:nvPr/>
        </p:nvSpPr>
        <p:spPr>
          <a:xfrm>
            <a:off x="4637952" y="5411761"/>
            <a:ext cx="1511568" cy="884458"/>
          </a:xfrm>
          <a:prstGeom prst="roundRect">
            <a:avLst/>
          </a:prstGeom>
          <a:noFill/>
          <a:ln w="28575">
            <a:solidFill>
              <a:srgbClr val="323F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文本框 40">
            <a:extLst>
              <a:ext uri="{FF2B5EF4-FFF2-40B4-BE49-F238E27FC236}">
                <a16:creationId xmlns:a16="http://schemas.microsoft.com/office/drawing/2014/main" id="{D8A94D26-5336-F9E1-3B21-5EADB3D9AEB8}"/>
              </a:ext>
            </a:extLst>
          </p:cNvPr>
          <p:cNvSpPr txBox="1"/>
          <p:nvPr/>
        </p:nvSpPr>
        <p:spPr>
          <a:xfrm>
            <a:off x="4649181" y="5586568"/>
            <a:ext cx="15115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pH conditioning</a:t>
            </a:r>
            <a:endParaRPr kumimoji="0" lang="zh-CN" altLang="en-US" sz="16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2" name="矩形: 圆角 41">
            <a:extLst>
              <a:ext uri="{FF2B5EF4-FFF2-40B4-BE49-F238E27FC236}">
                <a16:creationId xmlns:a16="http://schemas.microsoft.com/office/drawing/2014/main" id="{AA3CAB89-36B0-F6CC-49F1-2900A20F0490}"/>
              </a:ext>
            </a:extLst>
          </p:cNvPr>
          <p:cNvSpPr/>
          <p:nvPr/>
        </p:nvSpPr>
        <p:spPr>
          <a:xfrm>
            <a:off x="6770078" y="5369955"/>
            <a:ext cx="2286036" cy="884458"/>
          </a:xfrm>
          <a:prstGeom prst="roundRect">
            <a:avLst/>
          </a:prstGeom>
          <a:noFill/>
          <a:ln w="28575">
            <a:solidFill>
              <a:srgbClr val="323F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文本框 42">
            <a:extLst>
              <a:ext uri="{FF2B5EF4-FFF2-40B4-BE49-F238E27FC236}">
                <a16:creationId xmlns:a16="http://schemas.microsoft.com/office/drawing/2014/main" id="{E832D96D-CAF7-D507-95DB-87ACAE0E2B2A}"/>
              </a:ext>
            </a:extLst>
          </p:cNvPr>
          <p:cNvSpPr txBox="1"/>
          <p:nvPr/>
        </p:nvSpPr>
        <p:spPr>
          <a:xfrm>
            <a:off x="6781307" y="5400364"/>
            <a:ext cx="228603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Hydrolysis-acidification and anaerobic sludge beds/blankets</a:t>
            </a:r>
            <a:endParaRPr kumimoji="0" lang="zh-CN" altLang="en-US" sz="1600" b="0" i="0"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4" name="矩形: 圆角 43">
            <a:extLst>
              <a:ext uri="{FF2B5EF4-FFF2-40B4-BE49-F238E27FC236}">
                <a16:creationId xmlns:a16="http://schemas.microsoft.com/office/drawing/2014/main" id="{6A70A9C4-F3E7-82D7-7A78-DB5FC40A0EC4}"/>
              </a:ext>
            </a:extLst>
          </p:cNvPr>
          <p:cNvSpPr/>
          <p:nvPr/>
        </p:nvSpPr>
        <p:spPr>
          <a:xfrm>
            <a:off x="7793684" y="3949187"/>
            <a:ext cx="1273657" cy="785508"/>
          </a:xfrm>
          <a:prstGeom prst="roundRect">
            <a:avLst/>
          </a:prstGeom>
          <a:noFill/>
          <a:ln w="28575">
            <a:solidFill>
              <a:srgbClr val="323F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id="{3C449B07-429E-0B9B-4E5B-99ADFAEE5D6D}"/>
              </a:ext>
            </a:extLst>
          </p:cNvPr>
          <p:cNvSpPr txBox="1"/>
          <p:nvPr/>
        </p:nvSpPr>
        <p:spPr>
          <a:xfrm>
            <a:off x="7843154" y="4174783"/>
            <a:ext cx="117230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and so on</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47" name="直接箭头连接符 46">
            <a:extLst>
              <a:ext uri="{FF2B5EF4-FFF2-40B4-BE49-F238E27FC236}">
                <a16:creationId xmlns:a16="http://schemas.microsoft.com/office/drawing/2014/main" id="{1E517678-7AA8-D89D-86A4-61143CE40C9A}"/>
              </a:ext>
            </a:extLst>
          </p:cNvPr>
          <p:cNvCxnSpPr>
            <a:stCxn id="22" idx="2"/>
            <a:endCxn id="10" idx="0"/>
          </p:cNvCxnSpPr>
          <p:nvPr/>
        </p:nvCxnSpPr>
        <p:spPr>
          <a:xfrm>
            <a:off x="956679" y="4737554"/>
            <a:ext cx="137847" cy="699173"/>
          </a:xfrm>
          <a:prstGeom prst="straightConnector1">
            <a:avLst/>
          </a:prstGeom>
          <a:ln w="28575">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a16="http://schemas.microsoft.com/office/drawing/2014/main" id="{A2DB4E82-28D5-B159-512B-E4365CD12323}"/>
              </a:ext>
            </a:extLst>
          </p:cNvPr>
          <p:cNvCxnSpPr>
            <a:cxnSpLocks/>
            <a:endCxn id="38" idx="0"/>
          </p:cNvCxnSpPr>
          <p:nvPr/>
        </p:nvCxnSpPr>
        <p:spPr>
          <a:xfrm>
            <a:off x="960230" y="4734695"/>
            <a:ext cx="2278923" cy="677066"/>
          </a:xfrm>
          <a:prstGeom prst="straightConnector1">
            <a:avLst/>
          </a:prstGeom>
          <a:ln w="28575">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id="{E9EB0024-1D56-192D-8A6C-25C850A49534}"/>
              </a:ext>
            </a:extLst>
          </p:cNvPr>
          <p:cNvCxnSpPr>
            <a:cxnSpLocks/>
            <a:stCxn id="32" idx="2"/>
            <a:endCxn id="38" idx="0"/>
          </p:cNvCxnSpPr>
          <p:nvPr/>
        </p:nvCxnSpPr>
        <p:spPr>
          <a:xfrm>
            <a:off x="2706332" y="4736815"/>
            <a:ext cx="532821" cy="674946"/>
          </a:xfrm>
          <a:prstGeom prst="straightConnector1">
            <a:avLst/>
          </a:prstGeom>
          <a:ln w="28575">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id="{0E45675C-DDA3-AD3C-AF17-7C211E11E188}"/>
              </a:ext>
            </a:extLst>
          </p:cNvPr>
          <p:cNvCxnSpPr>
            <a:cxnSpLocks/>
            <a:stCxn id="32" idx="2"/>
            <a:endCxn id="40" idx="0"/>
          </p:cNvCxnSpPr>
          <p:nvPr/>
        </p:nvCxnSpPr>
        <p:spPr>
          <a:xfrm>
            <a:off x="2706332" y="4736815"/>
            <a:ext cx="2687404" cy="674946"/>
          </a:xfrm>
          <a:prstGeom prst="straightConnector1">
            <a:avLst/>
          </a:prstGeom>
          <a:ln w="28575">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8" name="直接箭头连接符 57">
            <a:extLst>
              <a:ext uri="{FF2B5EF4-FFF2-40B4-BE49-F238E27FC236}">
                <a16:creationId xmlns:a16="http://schemas.microsoft.com/office/drawing/2014/main" id="{8314389A-0DC4-7255-2022-4CF80D8E06C9}"/>
              </a:ext>
            </a:extLst>
          </p:cNvPr>
          <p:cNvCxnSpPr>
            <a:cxnSpLocks/>
            <a:stCxn id="37" idx="2"/>
            <a:endCxn id="42" idx="0"/>
          </p:cNvCxnSpPr>
          <p:nvPr/>
        </p:nvCxnSpPr>
        <p:spPr>
          <a:xfrm>
            <a:off x="6425667" y="4759559"/>
            <a:ext cx="1487429" cy="610396"/>
          </a:xfrm>
          <a:prstGeom prst="straightConnector1">
            <a:avLst/>
          </a:prstGeom>
          <a:ln w="285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61" name="直接箭头连接符 60">
            <a:extLst>
              <a:ext uri="{FF2B5EF4-FFF2-40B4-BE49-F238E27FC236}">
                <a16:creationId xmlns:a16="http://schemas.microsoft.com/office/drawing/2014/main" id="{82DA15F4-746F-CA8B-ECB5-FF8564F49617}"/>
              </a:ext>
            </a:extLst>
          </p:cNvPr>
          <p:cNvCxnSpPr>
            <a:cxnSpLocks/>
            <a:stCxn id="37" idx="2"/>
            <a:endCxn id="40" idx="0"/>
          </p:cNvCxnSpPr>
          <p:nvPr/>
        </p:nvCxnSpPr>
        <p:spPr>
          <a:xfrm flipH="1">
            <a:off x="5393736" y="4759559"/>
            <a:ext cx="1031931" cy="652202"/>
          </a:xfrm>
          <a:prstGeom prst="straightConnector1">
            <a:avLst/>
          </a:prstGeom>
          <a:ln w="285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20" name="直接箭头连接符 319">
            <a:extLst>
              <a:ext uri="{FF2B5EF4-FFF2-40B4-BE49-F238E27FC236}">
                <a16:creationId xmlns:a16="http://schemas.microsoft.com/office/drawing/2014/main" id="{C4385A02-554C-16D4-1BF3-99E2E9400B77}"/>
              </a:ext>
            </a:extLst>
          </p:cNvPr>
          <p:cNvCxnSpPr>
            <a:cxnSpLocks/>
            <a:stCxn id="34" idx="2"/>
            <a:endCxn id="40" idx="0"/>
          </p:cNvCxnSpPr>
          <p:nvPr/>
        </p:nvCxnSpPr>
        <p:spPr>
          <a:xfrm>
            <a:off x="4469621" y="4736815"/>
            <a:ext cx="924115" cy="674946"/>
          </a:xfrm>
          <a:prstGeom prst="straightConnector1">
            <a:avLst/>
          </a:prstGeom>
          <a:ln w="28575">
            <a:solidFill>
              <a:schemeClr val="accent4"/>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23" name="直接箭头连接符 322">
            <a:extLst>
              <a:ext uri="{FF2B5EF4-FFF2-40B4-BE49-F238E27FC236}">
                <a16:creationId xmlns:a16="http://schemas.microsoft.com/office/drawing/2014/main" id="{22A557DE-06B5-729C-36DE-BDA19A368F2F}"/>
              </a:ext>
            </a:extLst>
          </p:cNvPr>
          <p:cNvCxnSpPr>
            <a:cxnSpLocks/>
            <a:stCxn id="34" idx="2"/>
            <a:endCxn id="38" idx="0"/>
          </p:cNvCxnSpPr>
          <p:nvPr/>
        </p:nvCxnSpPr>
        <p:spPr>
          <a:xfrm flipH="1">
            <a:off x="3239153" y="4736815"/>
            <a:ext cx="1230468" cy="674946"/>
          </a:xfrm>
          <a:prstGeom prst="straightConnector1">
            <a:avLst/>
          </a:prstGeom>
          <a:ln w="28575">
            <a:solidFill>
              <a:schemeClr val="accent4"/>
            </a:solidFill>
            <a:tailEnd type="triangle" w="med" len="lg"/>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3A1158CE-CD40-D8ED-F577-294482F037DD}"/>
              </a:ext>
            </a:extLst>
          </p:cNvPr>
          <p:cNvSpPr/>
          <p:nvPr/>
        </p:nvSpPr>
        <p:spPr>
          <a:xfrm>
            <a:off x="695327" y="1161558"/>
            <a:ext cx="10046245"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Special considerations for pretreatment of industrial wastewater</a:t>
            </a:r>
          </a:p>
        </p:txBody>
      </p:sp>
      <p:sp>
        <p:nvSpPr>
          <p:cNvPr id="15" name="文本框 14">
            <a:extLst>
              <a:ext uri="{FF2B5EF4-FFF2-40B4-BE49-F238E27FC236}">
                <a16:creationId xmlns:a16="http://schemas.microsoft.com/office/drawing/2014/main" id="{2F271C17-BADA-C55F-EEDA-729903B20AE3}"/>
              </a:ext>
            </a:extLst>
          </p:cNvPr>
          <p:cNvSpPr txBox="1"/>
          <p:nvPr/>
        </p:nvSpPr>
        <p:spPr>
          <a:xfrm>
            <a:off x="7806766" y="4745731"/>
            <a:ext cx="117230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19" name="Group 15">
            <a:extLst>
              <a:ext uri="{FF2B5EF4-FFF2-40B4-BE49-F238E27FC236}">
                <a16:creationId xmlns:a16="http://schemas.microsoft.com/office/drawing/2014/main" id="{7DD03A16-9D00-4615-FE17-CD8E33A59555}"/>
              </a:ext>
            </a:extLst>
          </p:cNvPr>
          <p:cNvGrpSpPr/>
          <p:nvPr/>
        </p:nvGrpSpPr>
        <p:grpSpPr>
          <a:xfrm>
            <a:off x="8972536" y="417967"/>
            <a:ext cx="3121806" cy="447110"/>
            <a:chOff x="8844309" y="358006"/>
            <a:chExt cx="3121806" cy="447110"/>
          </a:xfrm>
        </p:grpSpPr>
        <p:grpSp>
          <p:nvGrpSpPr>
            <p:cNvPr id="20" name="组合 19">
              <a:extLst>
                <a:ext uri="{FF2B5EF4-FFF2-40B4-BE49-F238E27FC236}">
                  <a16:creationId xmlns:a16="http://schemas.microsoft.com/office/drawing/2014/main" id="{97332F4D-18B4-1627-0719-63ADD5E3AC9F}"/>
                </a:ext>
              </a:extLst>
            </p:cNvPr>
            <p:cNvGrpSpPr/>
            <p:nvPr/>
          </p:nvGrpSpPr>
          <p:grpSpPr>
            <a:xfrm>
              <a:off x="9715178" y="358006"/>
              <a:ext cx="2250937" cy="447110"/>
              <a:chOff x="9729466" y="157976"/>
              <a:chExt cx="2250937" cy="447110"/>
            </a:xfrm>
          </p:grpSpPr>
          <p:sp>
            <p:nvSpPr>
              <p:cNvPr id="24" name="TextBox 15">
                <a:extLst>
                  <a:ext uri="{FF2B5EF4-FFF2-40B4-BE49-F238E27FC236}">
                    <a16:creationId xmlns:a16="http://schemas.microsoft.com/office/drawing/2014/main" id="{A044F81C-1B4A-A081-8C1C-2545EA608A36}"/>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5" name="直线连接符 9">
                <a:extLst>
                  <a:ext uri="{FF2B5EF4-FFF2-40B4-BE49-F238E27FC236}">
                    <a16:creationId xmlns:a16="http://schemas.microsoft.com/office/drawing/2014/main" id="{AA2D57DD-9AB9-1293-BA10-B42326851026}"/>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1" name="Picture 17">
              <a:extLst>
                <a:ext uri="{FF2B5EF4-FFF2-40B4-BE49-F238E27FC236}">
                  <a16:creationId xmlns:a16="http://schemas.microsoft.com/office/drawing/2014/main" id="{4408EED1-4049-FD0E-B56F-68667AF034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4292568683"/>
      </p:ext>
    </p:extLst>
  </p:cSld>
  <p:clrMapOvr>
    <a:masterClrMapping/>
  </p:clrMapOvr>
  <p:transition advTm="13619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5">
                                            <p:txEl>
                                              <p:pRg st="0" end="0"/>
                                            </p:txEl>
                                          </p:spTgt>
                                        </p:tgtEl>
                                      </p:cBhvr>
                                    </p:animEffect>
                                    <p:animScale>
                                      <p:cBhvr>
                                        <p:cTn id="7" dur="250" autoRev="1" fill="hold"/>
                                        <p:tgtEl>
                                          <p:spTgt spid="5">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Pretreatment</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5" name="矩形 4">
            <a:extLst>
              <a:ext uri="{FF2B5EF4-FFF2-40B4-BE49-F238E27FC236}">
                <a16:creationId xmlns:a16="http://schemas.microsoft.com/office/drawing/2014/main" id="{70D02222-2540-E8AE-9290-5FD3B9463EC7}"/>
              </a:ext>
            </a:extLst>
          </p:cNvPr>
          <p:cNvSpPr/>
          <p:nvPr/>
        </p:nvSpPr>
        <p:spPr>
          <a:xfrm>
            <a:off x="695326" y="1141639"/>
            <a:ext cx="11363216" cy="161582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altLang="zh-CN" sz="2400" b="1" i="0" u="sng"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Summary:</a:t>
            </a:r>
            <a:r>
              <a:rPr kumimoji="0" lang="en-US" altLang="zh-CN" sz="2400" b="1" i="0" u="none" strike="noStrike" kern="1200" cap="none" spc="0" normalizeH="0" baseline="0" noProof="0" dirty="0">
                <a:ln>
                  <a:noFill/>
                </a:ln>
                <a:solidFill>
                  <a:srgbClr val="ED7D31"/>
                </a:solidFill>
                <a:effectLst/>
                <a:uLnTx/>
                <a:uFillTx/>
                <a:latin typeface="Arial" panose="020B0604020202020204" pitchFamily="34" charset="0"/>
                <a:ea typeface="等线" panose="02010600030101010101" pitchFamily="2" charset="-122"/>
                <a:cs typeface="Arial" panose="020B0604020202020204" pitchFamily="34" charset="0"/>
              </a:rPr>
              <a:t>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The purpose of pretreatment is to:</a:t>
            </a:r>
          </a:p>
          <a:p>
            <a:pPr marL="457200" marR="0" lvl="0" indent="-457200" algn="l" defTabSz="914400" rtl="0" eaLnBrk="1" fontAlgn="auto" latinLnBrk="0" hangingPunct="1">
              <a:lnSpc>
                <a:spcPct val="100000"/>
              </a:lnSpc>
              <a:spcBef>
                <a:spcPts val="0"/>
              </a:spcBef>
              <a:spcAft>
                <a:spcPts val="600"/>
              </a:spcAft>
              <a:buClrTx/>
              <a:buSzTx/>
              <a:buFontTx/>
              <a:buAutoNum type="arabicParenBoth"/>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remove impurities, reduce inorganic particles and SS, and reduce oil substances; </a:t>
            </a:r>
          </a:p>
          <a:p>
            <a:pPr marL="457200" marR="0" lvl="0" indent="-457200" algn="l" defTabSz="914400" rtl="0" eaLnBrk="1" fontAlgn="auto" latinLnBrk="0" hangingPunct="1">
              <a:lnSpc>
                <a:spcPct val="100000"/>
              </a:lnSpc>
              <a:spcBef>
                <a:spcPts val="0"/>
              </a:spcBef>
              <a:spcAft>
                <a:spcPts val="600"/>
              </a:spcAft>
              <a:buClrTx/>
              <a:buSzTx/>
              <a:buFontTx/>
              <a:buAutoNum type="arabicParenBoth"/>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improve biodegradability, regulate pH condition, and facilitate reaction of biological units; </a:t>
            </a:r>
          </a:p>
          <a:p>
            <a:pPr marL="457200" marR="0" lvl="0" indent="-457200" algn="l" defTabSz="914400" rtl="0" eaLnBrk="1" fontAlgn="auto" latinLnBrk="0" hangingPunct="1">
              <a:lnSpc>
                <a:spcPct val="100000"/>
              </a:lnSpc>
              <a:spcBef>
                <a:spcPts val="0"/>
              </a:spcBef>
              <a:spcAft>
                <a:spcPts val="600"/>
              </a:spcAft>
              <a:buClrTx/>
              <a:buSzTx/>
              <a:buFontTx/>
              <a:buAutoNum type="arabicParenBoth"/>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protect subsequent membrane filtration system. </a:t>
            </a:r>
          </a:p>
        </p:txBody>
      </p:sp>
      <p:graphicFrame>
        <p:nvGraphicFramePr>
          <p:cNvPr id="7" name="表格 6">
            <a:extLst>
              <a:ext uri="{FF2B5EF4-FFF2-40B4-BE49-F238E27FC236}">
                <a16:creationId xmlns:a16="http://schemas.microsoft.com/office/drawing/2014/main" id="{0F20FB77-E2F9-E7D7-1EEE-A330D6B48721}"/>
              </a:ext>
            </a:extLst>
          </p:cNvPr>
          <p:cNvGraphicFramePr>
            <a:graphicFrameLocks noGrp="1"/>
          </p:cNvGraphicFramePr>
          <p:nvPr/>
        </p:nvGraphicFramePr>
        <p:xfrm>
          <a:off x="133458" y="2895709"/>
          <a:ext cx="9534649" cy="3779520"/>
        </p:xfrm>
        <a:graphic>
          <a:graphicData uri="http://schemas.openxmlformats.org/drawingml/2006/table">
            <a:tbl>
              <a:tblPr firstRow="1" bandRow="1">
                <a:tableStyleId>{5C22544A-7EE6-4342-B048-85BDC9FD1C3A}</a:tableStyleId>
              </a:tblPr>
              <a:tblGrid>
                <a:gridCol w="1360805">
                  <a:extLst>
                    <a:ext uri="{9D8B030D-6E8A-4147-A177-3AD203B41FA5}">
                      <a16:colId xmlns:a16="http://schemas.microsoft.com/office/drawing/2014/main" val="3364300170"/>
                    </a:ext>
                  </a:extLst>
                </a:gridCol>
                <a:gridCol w="2263698">
                  <a:extLst>
                    <a:ext uri="{9D8B030D-6E8A-4147-A177-3AD203B41FA5}">
                      <a16:colId xmlns:a16="http://schemas.microsoft.com/office/drawing/2014/main" val="3186967726"/>
                    </a:ext>
                  </a:extLst>
                </a:gridCol>
                <a:gridCol w="2642839">
                  <a:extLst>
                    <a:ext uri="{9D8B030D-6E8A-4147-A177-3AD203B41FA5}">
                      <a16:colId xmlns:a16="http://schemas.microsoft.com/office/drawing/2014/main" val="3050453211"/>
                    </a:ext>
                  </a:extLst>
                </a:gridCol>
                <a:gridCol w="3267307">
                  <a:extLst>
                    <a:ext uri="{9D8B030D-6E8A-4147-A177-3AD203B41FA5}">
                      <a16:colId xmlns:a16="http://schemas.microsoft.com/office/drawing/2014/main" val="1140295287"/>
                    </a:ext>
                  </a:extLst>
                </a:gridCol>
              </a:tblGrid>
              <a:tr h="439765">
                <a:tc>
                  <a:txBody>
                    <a:bodyPr/>
                    <a:lstStyle/>
                    <a:p>
                      <a:pPr algn="ctr">
                        <a:lnSpc>
                          <a:spcPts val="1500"/>
                        </a:lnSpc>
                      </a:pPr>
                      <a:r>
                        <a:rPr lang="en-US" altLang="zh-CN" sz="1600" b="1" dirty="0">
                          <a:solidFill>
                            <a:schemeClr val="tx1"/>
                          </a:solidFill>
                          <a:latin typeface="Arial" panose="020B0604020202020204" pitchFamily="34" charset="0"/>
                          <a:cs typeface="Arial" panose="020B0604020202020204" pitchFamily="34" charset="0"/>
                        </a:rPr>
                        <a:t>Category</a:t>
                      </a:r>
                      <a:endParaRPr lang="zh-CN" altLang="en-US" sz="16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lnSpc>
                          <a:spcPts val="1500"/>
                        </a:lnSpc>
                      </a:pPr>
                      <a:r>
                        <a:rPr lang="en-US" altLang="zh-CN" sz="1600" b="1" dirty="0">
                          <a:solidFill>
                            <a:schemeClr val="tx1"/>
                          </a:solidFill>
                          <a:latin typeface="Arial" panose="020B0604020202020204" pitchFamily="34" charset="0"/>
                          <a:cs typeface="Arial" panose="020B0604020202020204" pitchFamily="34" charset="0"/>
                        </a:rPr>
                        <a:t>Facility</a:t>
                      </a:r>
                      <a:endParaRPr lang="zh-CN" altLang="en-US" sz="16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lnSpc>
                          <a:spcPts val="1500"/>
                        </a:lnSpc>
                      </a:pPr>
                      <a:r>
                        <a:rPr lang="en-US" altLang="zh-CN" sz="1600" b="1" dirty="0">
                          <a:solidFill>
                            <a:schemeClr val="tx1"/>
                          </a:solidFill>
                          <a:latin typeface="Arial" panose="020B0604020202020204" pitchFamily="34" charset="0"/>
                          <a:cs typeface="Arial" panose="020B0604020202020204" pitchFamily="34" charset="0"/>
                        </a:rPr>
                        <a:t>General function </a:t>
                      </a:r>
                      <a:endParaRPr lang="zh-CN" altLang="en-US" sz="16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lnSpc>
                          <a:spcPts val="1500"/>
                        </a:lnSpc>
                      </a:pPr>
                      <a:r>
                        <a:rPr lang="en-US" altLang="zh-CN" sz="1600" b="1" dirty="0">
                          <a:solidFill>
                            <a:schemeClr val="tx1"/>
                          </a:solidFill>
                          <a:latin typeface="Arial" panose="020B0604020202020204" pitchFamily="34" charset="0"/>
                          <a:cs typeface="Arial" panose="020B0604020202020204" pitchFamily="34" charset="0"/>
                        </a:rPr>
                        <a:t>Special consideration for MBR </a:t>
                      </a:r>
                      <a:br>
                        <a:rPr lang="en-US" altLang="zh-CN" sz="1600" b="1" dirty="0">
                          <a:solidFill>
                            <a:schemeClr val="tx1"/>
                          </a:solidFill>
                          <a:latin typeface="Arial" panose="020B0604020202020204" pitchFamily="34" charset="0"/>
                          <a:cs typeface="Arial" panose="020B0604020202020204" pitchFamily="34" charset="0"/>
                        </a:rPr>
                      </a:br>
                      <a:r>
                        <a:rPr lang="en-US" altLang="zh-CN" sz="1600" b="1" dirty="0">
                          <a:solidFill>
                            <a:schemeClr val="tx1"/>
                          </a:solidFill>
                          <a:latin typeface="Arial" panose="020B0604020202020204" pitchFamily="34" charset="0"/>
                          <a:cs typeface="Arial" panose="020B0604020202020204" pitchFamily="34" charset="0"/>
                        </a:rPr>
                        <a:t>or wastewater characteristics</a:t>
                      </a:r>
                      <a:endParaRPr lang="zh-CN" altLang="en-US" sz="16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1110770641"/>
                  </a:ext>
                </a:extLst>
              </a:tr>
              <a:tr h="439765">
                <a:tc rowSpan="3">
                  <a:txBody>
                    <a:bodyPr/>
                    <a:lstStyle/>
                    <a:p>
                      <a:pPr algn="ctr">
                        <a:lnSpc>
                          <a:spcPts val="1500"/>
                        </a:lnSpc>
                      </a:pPr>
                      <a:r>
                        <a:rPr lang="en-US" altLang="zh-CN" sz="1600" b="0" dirty="0">
                          <a:solidFill>
                            <a:schemeClr val="tx1"/>
                          </a:solidFill>
                          <a:latin typeface="Arial" panose="020B0604020202020204" pitchFamily="34" charset="0"/>
                          <a:cs typeface="Arial" panose="020B0604020202020204" pitchFamily="34" charset="0"/>
                        </a:rPr>
                        <a:t>General pretreatment</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b="0" dirty="0">
                          <a:solidFill>
                            <a:schemeClr val="tx1"/>
                          </a:solidFill>
                          <a:latin typeface="Arial" panose="020B0604020202020204" pitchFamily="34" charset="0"/>
                          <a:cs typeface="Arial" panose="020B0604020202020204" pitchFamily="34" charset="0"/>
                        </a:rPr>
                        <a:t>Screen</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b="0" dirty="0">
                          <a:latin typeface="Arial" panose="020B0604020202020204" pitchFamily="34" charset="0"/>
                          <a:cs typeface="Arial" panose="020B0604020202020204" pitchFamily="34" charset="0"/>
                        </a:rPr>
                        <a:t>Remove larger floating and suspended substances</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b="1" dirty="0">
                          <a:solidFill>
                            <a:srgbClr val="FF0000"/>
                          </a:solidFill>
                          <a:latin typeface="Arial" panose="020B0604020202020204" pitchFamily="34" charset="0"/>
                          <a:cs typeface="Arial" panose="020B0604020202020204" pitchFamily="34" charset="0"/>
                        </a:rPr>
                        <a:t>Ultrafine screen </a:t>
                      </a:r>
                      <a:r>
                        <a:rPr lang="en-US" altLang="zh-CN" sz="1600" b="0" dirty="0">
                          <a:latin typeface="Arial" panose="020B0604020202020204" pitchFamily="34" charset="0"/>
                          <a:cs typeface="Arial" panose="020B0604020202020204" pitchFamily="34" charset="0"/>
                        </a:rPr>
                        <a:t>to remove fibers </a:t>
                      </a:r>
                    </a:p>
                    <a:p>
                      <a:pPr algn="ctr">
                        <a:lnSpc>
                          <a:spcPts val="1500"/>
                        </a:lnSpc>
                      </a:pPr>
                      <a:r>
                        <a:rPr lang="en-US" altLang="zh-CN" sz="1600" b="0" dirty="0">
                          <a:latin typeface="Arial" panose="020B0604020202020204" pitchFamily="34" charset="0"/>
                          <a:cs typeface="Arial" panose="020B0604020202020204" pitchFamily="34" charset="0"/>
                        </a:rPr>
                        <a:t>to mitigate membrane clogging</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3700975"/>
                  </a:ext>
                </a:extLst>
              </a:tr>
              <a:tr h="623001">
                <a:tc vMerge="1">
                  <a:txBody>
                    <a:bodyPr/>
                    <a:lstStyle/>
                    <a:p>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b="0" dirty="0">
                          <a:solidFill>
                            <a:schemeClr val="tx1"/>
                          </a:solidFill>
                          <a:latin typeface="Arial" panose="020B0604020202020204" pitchFamily="34" charset="0"/>
                          <a:cs typeface="Arial" panose="020B0604020202020204" pitchFamily="34" charset="0"/>
                        </a:rPr>
                        <a:t>Grit chamber</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b="0" dirty="0">
                          <a:latin typeface="Arial" panose="020B0604020202020204" pitchFamily="34" charset="0"/>
                          <a:cs typeface="Arial" panose="020B0604020202020204" pitchFamily="34" charset="0"/>
                        </a:rPr>
                        <a:t>Remove grit to facilitate biological process and protect equipment</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b="1" dirty="0">
                          <a:solidFill>
                            <a:srgbClr val="FF0000"/>
                          </a:solidFill>
                          <a:latin typeface="Arial" panose="020B0604020202020204" pitchFamily="34" charset="0"/>
                          <a:cs typeface="Arial" panose="020B0604020202020204" pitchFamily="34" charset="0"/>
                        </a:rPr>
                        <a:t>Protect membrane </a:t>
                      </a:r>
                      <a:r>
                        <a:rPr lang="en-US" altLang="zh-CN" sz="1600" b="0" dirty="0">
                          <a:latin typeface="Arial" panose="020B0604020202020204" pitchFamily="34" charset="0"/>
                          <a:cs typeface="Arial" panose="020B0604020202020204" pitchFamily="34" charset="0"/>
                        </a:rPr>
                        <a:t>modules </a:t>
                      </a:r>
                      <a:br>
                        <a:rPr lang="en-US" altLang="zh-CN" sz="1600" b="0" dirty="0">
                          <a:latin typeface="Arial" panose="020B0604020202020204" pitchFamily="34" charset="0"/>
                          <a:cs typeface="Arial" panose="020B0604020202020204" pitchFamily="34" charset="0"/>
                        </a:rPr>
                      </a:br>
                      <a:r>
                        <a:rPr lang="en-US" altLang="zh-CN" sz="1600" b="0" dirty="0">
                          <a:latin typeface="Arial" panose="020B0604020202020204" pitchFamily="34" charset="0"/>
                          <a:cs typeface="Arial" panose="020B0604020202020204" pitchFamily="34" charset="0"/>
                        </a:rPr>
                        <a:t>from abrasion</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0039828"/>
                  </a:ext>
                </a:extLst>
              </a:tr>
              <a:tr h="439765">
                <a:tc vMerge="1">
                  <a:txBody>
                    <a:bodyPr/>
                    <a:lstStyle/>
                    <a:p>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b="0" dirty="0">
                          <a:latin typeface="Arial" panose="020B0604020202020204" pitchFamily="34" charset="0"/>
                          <a:cs typeface="Arial" panose="020B0604020202020204" pitchFamily="34" charset="0"/>
                        </a:rPr>
                        <a:t>Primary sedimentation</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b="0" dirty="0">
                          <a:latin typeface="Arial" panose="020B0604020202020204" pitchFamily="34" charset="0"/>
                          <a:cs typeface="Arial" panose="020B0604020202020204" pitchFamily="34" charset="0"/>
                        </a:rPr>
                        <a:t>Remove settleable SS</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b="0" dirty="0">
                          <a:latin typeface="Arial" panose="020B0604020202020204" pitchFamily="34" charset="0"/>
                          <a:cs typeface="Arial" panose="020B0604020202020204" pitchFamily="34" charset="0"/>
                        </a:rPr>
                        <a:t>Adjust design parameter </a:t>
                      </a:r>
                      <a:br>
                        <a:rPr lang="en-US" altLang="zh-CN" sz="1600" b="0" dirty="0">
                          <a:latin typeface="Arial" panose="020B0604020202020204" pitchFamily="34" charset="0"/>
                          <a:cs typeface="Arial" panose="020B0604020202020204" pitchFamily="34" charset="0"/>
                        </a:rPr>
                      </a:br>
                      <a:r>
                        <a:rPr lang="en-US" altLang="zh-CN" sz="1600" b="0" dirty="0">
                          <a:latin typeface="Arial" panose="020B0604020202020204" pitchFamily="34" charset="0"/>
                          <a:cs typeface="Arial" panose="020B0604020202020204" pitchFamily="34" charset="0"/>
                        </a:rPr>
                        <a:t>to</a:t>
                      </a:r>
                      <a:r>
                        <a:rPr lang="zh-CN" altLang="en-US" sz="1600" b="0" dirty="0">
                          <a:latin typeface="Arial" panose="020B0604020202020204" pitchFamily="34" charset="0"/>
                          <a:cs typeface="Arial" panose="020B0604020202020204" pitchFamily="34" charset="0"/>
                        </a:rPr>
                        <a:t> </a:t>
                      </a:r>
                      <a:r>
                        <a:rPr lang="en-US" altLang="zh-CN" sz="1600" b="1" dirty="0">
                          <a:solidFill>
                            <a:srgbClr val="FF0000"/>
                          </a:solidFill>
                          <a:latin typeface="Arial" panose="020B0604020202020204" pitchFamily="34" charset="0"/>
                          <a:cs typeface="Arial" panose="020B0604020202020204" pitchFamily="34" charset="0"/>
                        </a:rPr>
                        <a:t>save carbon source </a:t>
                      </a:r>
                      <a:endParaRPr lang="zh-CN" altLang="en-US" sz="1600" b="1" dirty="0">
                        <a:solidFill>
                          <a:srgbClr val="FF0000"/>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1345315"/>
                  </a:ext>
                </a:extLst>
              </a:tr>
              <a:tr h="439765">
                <a:tc rowSpan="4">
                  <a:txBody>
                    <a:bodyPr/>
                    <a:lstStyle/>
                    <a:p>
                      <a:pPr algn="ctr">
                        <a:lnSpc>
                          <a:spcPts val="1500"/>
                        </a:lnSpc>
                      </a:pPr>
                      <a:r>
                        <a:rPr lang="en-US" altLang="zh-CN" sz="1600" b="0" dirty="0">
                          <a:solidFill>
                            <a:schemeClr val="tx1"/>
                          </a:solidFill>
                          <a:latin typeface="Arial" panose="020B0604020202020204" pitchFamily="34" charset="0"/>
                          <a:cs typeface="Arial" panose="020B0604020202020204" pitchFamily="34" charset="0"/>
                        </a:rPr>
                        <a:t>Special pretreatment</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500"/>
                        </a:lnSpc>
                      </a:pPr>
                      <a:r>
                        <a:rPr lang="en-US" altLang="zh-CN" sz="1600" b="0" dirty="0">
                          <a:solidFill>
                            <a:schemeClr val="tx1"/>
                          </a:solidFill>
                          <a:latin typeface="Arial" panose="020B0604020202020204" pitchFamily="34" charset="0"/>
                          <a:cs typeface="Arial" panose="020B0604020202020204" pitchFamily="34" charset="0"/>
                        </a:rPr>
                        <a:t>pH conditioning</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500"/>
                        </a:lnSpc>
                      </a:pPr>
                      <a:r>
                        <a:rPr lang="en-US" altLang="zh-CN" sz="1600" b="0" dirty="0">
                          <a:solidFill>
                            <a:schemeClr val="tx1"/>
                          </a:solidFill>
                          <a:latin typeface="Arial" panose="020B0604020202020204" pitchFamily="34" charset="0"/>
                          <a:cs typeface="Arial" panose="020B0604020202020204" pitchFamily="34" charset="0"/>
                        </a:rPr>
                        <a:t>Adjust pH</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500"/>
                        </a:lnSpc>
                      </a:pPr>
                      <a:r>
                        <a:rPr lang="en-US" altLang="zh-CN" sz="1600" b="0" dirty="0">
                          <a:solidFill>
                            <a:schemeClr val="tx1"/>
                          </a:solidFill>
                          <a:latin typeface="Arial" panose="020B0604020202020204" pitchFamily="34" charset="0"/>
                          <a:cs typeface="Arial" panose="020B0604020202020204" pitchFamily="34" charset="0"/>
                        </a:rPr>
                        <a:t>Strong acidic or alkaline wastewater</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173036251"/>
                  </a:ext>
                </a:extLst>
              </a:tr>
              <a:tr h="256530">
                <a:tc vMerge="1">
                  <a:txBody>
                    <a:bodyPr/>
                    <a:lstStyle/>
                    <a:p>
                      <a:endParaRPr lang="zh-CN" altLang="en-US"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dirty="0">
                          <a:latin typeface="Arial" panose="020B0604020202020204" pitchFamily="34" charset="0"/>
                          <a:cs typeface="Arial" panose="020B0604020202020204" pitchFamily="34" charset="0"/>
                        </a:rPr>
                        <a:t>Chemical precipitation </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500"/>
                        </a:lnSpc>
                      </a:pPr>
                      <a:r>
                        <a:rPr lang="en-US" altLang="zh-CN" sz="1600" b="0" dirty="0">
                          <a:solidFill>
                            <a:schemeClr val="tx1"/>
                          </a:solidFill>
                          <a:latin typeface="Arial" panose="020B0604020202020204" pitchFamily="34" charset="0"/>
                          <a:cs typeface="Arial" panose="020B0604020202020204" pitchFamily="34" charset="0"/>
                        </a:rPr>
                        <a:t>Remove impurities</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500"/>
                        </a:lnSpc>
                      </a:pPr>
                      <a:r>
                        <a:rPr lang="en-US" altLang="zh-CN" sz="1600" dirty="0">
                          <a:latin typeface="Arial" panose="020B0604020202020204" pitchFamily="34" charset="0"/>
                          <a:cs typeface="Arial" panose="020B0604020202020204" pitchFamily="34" charset="0"/>
                        </a:rPr>
                        <a:t>Heavy metal wastewater </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667188042"/>
                  </a:ext>
                </a:extLst>
              </a:tr>
              <a:tr h="439765">
                <a:tc vMerge="1">
                  <a:txBody>
                    <a:bodyPr/>
                    <a:lstStyle/>
                    <a:p>
                      <a:endParaRPr lang="zh-CN" altLang="en-US"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dirty="0">
                          <a:latin typeface="Arial" panose="020B0604020202020204" pitchFamily="34" charset="0"/>
                          <a:cs typeface="Arial" panose="020B0604020202020204" pitchFamily="34" charset="0"/>
                        </a:rPr>
                        <a:t>Coagulation</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500"/>
                        </a:lnSpc>
                      </a:pPr>
                      <a:r>
                        <a:rPr lang="en-US" altLang="zh-CN" sz="1600" b="0" dirty="0">
                          <a:solidFill>
                            <a:schemeClr val="tx1"/>
                          </a:solidFill>
                          <a:latin typeface="Arial" panose="020B0604020202020204" pitchFamily="34" charset="0"/>
                          <a:cs typeface="Arial" panose="020B0604020202020204" pitchFamily="34" charset="0"/>
                        </a:rPr>
                        <a:t>Aggregate SS and colloids</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500"/>
                        </a:lnSpc>
                      </a:pPr>
                      <a:r>
                        <a:rPr lang="en-US" altLang="zh-CN" sz="1600" dirty="0">
                          <a:latin typeface="Arial" panose="020B0604020202020204" pitchFamily="34" charset="0"/>
                          <a:cs typeface="Arial" panose="020B0604020202020204" pitchFamily="34" charset="0"/>
                        </a:rPr>
                        <a:t>Highly toxic or refractory wastewater</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524947063"/>
                  </a:ext>
                </a:extLst>
              </a:tr>
              <a:tr h="439765">
                <a:tc vMerge="1">
                  <a:txBody>
                    <a:bodyPr/>
                    <a:lstStyle/>
                    <a:p>
                      <a:endParaRPr lang="zh-CN" altLang="en-US" sz="16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500"/>
                        </a:lnSpc>
                      </a:pPr>
                      <a:r>
                        <a:rPr lang="en-US" altLang="zh-CN" sz="1600" dirty="0">
                          <a:latin typeface="Arial" panose="020B0604020202020204" pitchFamily="34" charset="0"/>
                          <a:cs typeface="Arial" panose="020B0604020202020204" pitchFamily="34" charset="0"/>
                        </a:rPr>
                        <a:t>Hydrolysis-acidification and anaerobic reactor</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500"/>
                        </a:lnSpc>
                      </a:pPr>
                      <a:r>
                        <a:rPr lang="en-US" altLang="zh-CN" sz="1600" b="0" dirty="0">
                          <a:solidFill>
                            <a:schemeClr val="tx1"/>
                          </a:solidFill>
                          <a:latin typeface="Arial" panose="020B0604020202020204" pitchFamily="34" charset="0"/>
                          <a:cs typeface="Arial" panose="020B0604020202020204" pitchFamily="34" charset="0"/>
                        </a:rPr>
                        <a:t>Improve biodegradability</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lnSpc>
                          <a:spcPts val="1500"/>
                        </a:lnSpc>
                      </a:pPr>
                      <a:r>
                        <a:rPr lang="en-US" altLang="zh-CN" sz="1600" dirty="0">
                          <a:latin typeface="Arial" panose="020B0604020202020204" pitchFamily="34" charset="0"/>
                          <a:cs typeface="Arial" panose="020B0604020202020204" pitchFamily="34" charset="0"/>
                        </a:rPr>
                        <a:t>High strength and/or low biodegradability</a:t>
                      </a:r>
                      <a:endParaRPr lang="zh-CN" altLang="en-US" sz="16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166018217"/>
                  </a:ext>
                </a:extLst>
              </a:tr>
            </a:tbl>
          </a:graphicData>
        </a:graphic>
      </p:graphicFrame>
      <p:sp>
        <p:nvSpPr>
          <p:cNvPr id="10" name="箭头: 左 9">
            <a:extLst>
              <a:ext uri="{FF2B5EF4-FFF2-40B4-BE49-F238E27FC236}">
                <a16:creationId xmlns:a16="http://schemas.microsoft.com/office/drawing/2014/main" id="{BDC8F889-FB44-D544-5B1C-FC82D871ADE8}"/>
              </a:ext>
            </a:extLst>
          </p:cNvPr>
          <p:cNvSpPr/>
          <p:nvPr/>
        </p:nvSpPr>
        <p:spPr>
          <a:xfrm rot="1483236">
            <a:off x="9838369" y="3745703"/>
            <a:ext cx="925033" cy="217967"/>
          </a:xfrm>
          <a:prstGeom prst="lef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箭头: 左 10">
            <a:extLst>
              <a:ext uri="{FF2B5EF4-FFF2-40B4-BE49-F238E27FC236}">
                <a16:creationId xmlns:a16="http://schemas.microsoft.com/office/drawing/2014/main" id="{50422D85-32F4-19C7-5174-6E9A8A520C44}"/>
              </a:ext>
            </a:extLst>
          </p:cNvPr>
          <p:cNvSpPr/>
          <p:nvPr/>
        </p:nvSpPr>
        <p:spPr>
          <a:xfrm>
            <a:off x="9813851" y="4038121"/>
            <a:ext cx="925033" cy="217967"/>
          </a:xfrm>
          <a:prstGeom prst="lef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箭头: 左 14">
            <a:extLst>
              <a:ext uri="{FF2B5EF4-FFF2-40B4-BE49-F238E27FC236}">
                <a16:creationId xmlns:a16="http://schemas.microsoft.com/office/drawing/2014/main" id="{07E09245-9276-976D-AA49-A9ABD09600BD}"/>
              </a:ext>
            </a:extLst>
          </p:cNvPr>
          <p:cNvSpPr/>
          <p:nvPr/>
        </p:nvSpPr>
        <p:spPr>
          <a:xfrm rot="20176723">
            <a:off x="9839944" y="4323962"/>
            <a:ext cx="925033" cy="217967"/>
          </a:xfrm>
          <a:prstGeom prst="lef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id="{6A044990-D0A6-E42C-3601-B5D93BCA6FFE}"/>
              </a:ext>
            </a:extLst>
          </p:cNvPr>
          <p:cNvSpPr txBox="1"/>
          <p:nvPr/>
        </p:nvSpPr>
        <p:spPr>
          <a:xfrm>
            <a:off x="10738884" y="3962437"/>
            <a:ext cx="125386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For MBR</a:t>
            </a:r>
            <a:endParaRPr kumimoji="0" lang="zh-CN" altLang="en-US" sz="20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0" name="矩形: 圆角 19">
            <a:extLst>
              <a:ext uri="{FF2B5EF4-FFF2-40B4-BE49-F238E27FC236}">
                <a16:creationId xmlns:a16="http://schemas.microsoft.com/office/drawing/2014/main" id="{2E6F1D8B-6E8C-586E-B003-80FAA939B079}"/>
              </a:ext>
            </a:extLst>
          </p:cNvPr>
          <p:cNvSpPr/>
          <p:nvPr/>
        </p:nvSpPr>
        <p:spPr>
          <a:xfrm>
            <a:off x="6294474" y="3306726"/>
            <a:ext cx="3488517" cy="1690576"/>
          </a:xfrm>
          <a:prstGeom prst="roundRect">
            <a:avLst/>
          </a:prstGeom>
          <a:noFill/>
          <a:ln w="38100">
            <a:solidFill>
              <a:srgbClr val="FF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6" name="Group 15">
            <a:extLst>
              <a:ext uri="{FF2B5EF4-FFF2-40B4-BE49-F238E27FC236}">
                <a16:creationId xmlns:a16="http://schemas.microsoft.com/office/drawing/2014/main" id="{B1268F91-F70A-E6FC-99E8-70B17B92D007}"/>
              </a:ext>
            </a:extLst>
          </p:cNvPr>
          <p:cNvGrpSpPr/>
          <p:nvPr/>
        </p:nvGrpSpPr>
        <p:grpSpPr>
          <a:xfrm>
            <a:off x="8972536" y="417967"/>
            <a:ext cx="3121806" cy="447110"/>
            <a:chOff x="8844309" y="358006"/>
            <a:chExt cx="3121806" cy="447110"/>
          </a:xfrm>
        </p:grpSpPr>
        <p:grpSp>
          <p:nvGrpSpPr>
            <p:cNvPr id="27" name="组合 26">
              <a:extLst>
                <a:ext uri="{FF2B5EF4-FFF2-40B4-BE49-F238E27FC236}">
                  <a16:creationId xmlns:a16="http://schemas.microsoft.com/office/drawing/2014/main" id="{7C91C0D5-3246-9A27-8A67-C190C78FBAE6}"/>
                </a:ext>
              </a:extLst>
            </p:cNvPr>
            <p:cNvGrpSpPr/>
            <p:nvPr/>
          </p:nvGrpSpPr>
          <p:grpSpPr>
            <a:xfrm>
              <a:off x="9715178" y="358006"/>
              <a:ext cx="2250937" cy="447110"/>
              <a:chOff x="9729466" y="157976"/>
              <a:chExt cx="2250937" cy="447110"/>
            </a:xfrm>
          </p:grpSpPr>
          <p:sp>
            <p:nvSpPr>
              <p:cNvPr id="29" name="TextBox 15">
                <a:extLst>
                  <a:ext uri="{FF2B5EF4-FFF2-40B4-BE49-F238E27FC236}">
                    <a16:creationId xmlns:a16="http://schemas.microsoft.com/office/drawing/2014/main" id="{F4828726-5DCA-616E-00CB-ED694A885990}"/>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30" name="直线连接符 9">
                <a:extLst>
                  <a:ext uri="{FF2B5EF4-FFF2-40B4-BE49-F238E27FC236}">
                    <a16:creationId xmlns:a16="http://schemas.microsoft.com/office/drawing/2014/main" id="{F048D17A-67E0-3CB0-3522-63C5CDFDBCEA}"/>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28" name="Picture 17">
              <a:extLst>
                <a:ext uri="{FF2B5EF4-FFF2-40B4-BE49-F238E27FC236}">
                  <a16:creationId xmlns:a16="http://schemas.microsoft.com/office/drawing/2014/main" id="{523E3E73-1EB3-5049-FCC4-41B8D60225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368219175"/>
      </p:ext>
    </p:extLst>
  </p:cSld>
  <p:clrMapOvr>
    <a:masterClrMapping/>
  </p:clrMapOvr>
  <p:transition advTm="5015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5">
                                            <p:txEl>
                                              <p:pRg st="1" end="1"/>
                                            </p:txEl>
                                          </p:spTgt>
                                        </p:tgtEl>
                                      </p:cBhvr>
                                    </p:animEffect>
                                    <p:animScale>
                                      <p:cBhvr>
                                        <p:cTn id="7" dur="250" autoRev="1" fill="hold"/>
                                        <p:tgtEl>
                                          <p:spTgt spid="5">
                                            <p:txEl>
                                              <p:pRg st="1" end="1"/>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5">
                                            <p:txEl>
                                              <p:pRg st="2" end="2"/>
                                            </p:txEl>
                                          </p:spTgt>
                                        </p:tgtEl>
                                      </p:cBhvr>
                                    </p:animEffect>
                                    <p:animScale>
                                      <p:cBhvr>
                                        <p:cTn id="12" dur="250" autoRev="1" fill="hold"/>
                                        <p:tgtEl>
                                          <p:spTgt spid="5">
                                            <p:txEl>
                                              <p:pRg st="2" end="2"/>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5">
                                            <p:txEl>
                                              <p:pRg st="3" end="3"/>
                                            </p:txEl>
                                          </p:spTgt>
                                        </p:tgtEl>
                                      </p:cBhvr>
                                    </p:animEffect>
                                    <p:animScale>
                                      <p:cBhvr>
                                        <p:cTn id="17" dur="250" autoRev="1" fill="hold"/>
                                        <p:tgtEl>
                                          <p:spTgt spid="5">
                                            <p:txEl>
                                              <p:pRg st="3" end="3"/>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9" grpId="0"/>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a16="http://schemas.microsoft.com/office/drawing/2014/main" id="{09C78F24-AE92-3FF0-DC8E-36EEFA5656F6}"/>
              </a:ext>
            </a:extLst>
          </p:cNvPr>
          <p:cNvSpPr/>
          <p:nvPr/>
        </p:nvSpPr>
        <p:spPr>
          <a:xfrm>
            <a:off x="2108376" y="1279473"/>
            <a:ext cx="4800444" cy="707886"/>
          </a:xfrm>
          <a:prstGeom prst="roundRect">
            <a:avLst/>
          </a:prstGeom>
          <a:solidFill>
            <a:srgbClr val="00B0F0"/>
          </a:solidFill>
          <a:ln>
            <a:solidFill>
              <a:srgbClr val="32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1" name="矩形 360">
            <a:extLst>
              <a:ext uri="{FF2B5EF4-FFF2-40B4-BE49-F238E27FC236}">
                <a16:creationId xmlns:a16="http://schemas.microsoft.com/office/drawing/2014/main" id="{5B903A62-7101-418C-88EE-ED8B6E44EE2E}"/>
              </a:ext>
            </a:extLst>
          </p:cNvPr>
          <p:cNvSpPr/>
          <p:nvPr/>
        </p:nvSpPr>
        <p:spPr>
          <a:xfrm>
            <a:off x="2139873" y="1433361"/>
            <a:ext cx="4724750" cy="398833"/>
          </a:xfrm>
          <a:prstGeom prst="rect">
            <a:avLst/>
          </a:prstGeom>
        </p:spPr>
        <p:txBody>
          <a:bodyPr wrap="square">
            <a:spAutoFit/>
          </a:bodyPr>
          <a:lstStyle/>
          <a:p>
            <a:pPr marL="0" marR="0" lvl="1" algn="ctr" defTabSz="914400" rtl="0" eaLnBrk="1" fontAlgn="auto" latinLnBrk="0" hangingPunct="1">
              <a:lnSpc>
                <a:spcPct val="100000"/>
              </a:lnSpc>
              <a:spcAft>
                <a:spcPts val="0"/>
              </a:spcAft>
              <a:buClrTx/>
              <a:buSzTx/>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MBR-based waste</a:t>
            </a:r>
            <a:r>
              <a:rPr lang="en-US" altLang="zh-CN" sz="2000" b="1" dirty="0">
                <a:solidFill>
                  <a:prstClr val="black"/>
                </a:solidFill>
                <a:latin typeface="Arial" panose="020B0604020202020204" pitchFamily="34" charset="0"/>
                <a:ea typeface="等线" panose="02010600030101010101" pitchFamily="2" charset="-122"/>
                <a:cs typeface="Arial" panose="020B0604020202020204" pitchFamily="34" charset="0"/>
              </a:rPr>
              <a:t>water treatment</a:t>
            </a:r>
            <a:r>
              <a:rPr kumimoji="0" lang="en-US" altLang="zh-CN" sz="2000" b="1" i="0" u="none" strike="noStrike" kern="1200" cap="none" spc="0" normalizeH="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 </a:t>
            </a:r>
            <a:endPar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7" name="矩形: 圆角 6">
            <a:extLst>
              <a:ext uri="{FF2B5EF4-FFF2-40B4-BE49-F238E27FC236}">
                <a16:creationId xmlns:a16="http://schemas.microsoft.com/office/drawing/2014/main" id="{98E4B98F-E24A-031B-9FB4-F0CDCC82BB06}"/>
              </a:ext>
            </a:extLst>
          </p:cNvPr>
          <p:cNvSpPr/>
          <p:nvPr/>
        </p:nvSpPr>
        <p:spPr>
          <a:xfrm>
            <a:off x="873305" y="2474481"/>
            <a:ext cx="1752852" cy="1059917"/>
          </a:xfrm>
          <a:prstGeom prst="roundRect">
            <a:avLst/>
          </a:prstGeom>
          <a:noFill/>
          <a:ln w="19050">
            <a:solidFill>
              <a:srgbClr val="32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a16="http://schemas.microsoft.com/office/drawing/2014/main" id="{583A5DC4-7A24-318C-AE27-90F9798C7842}"/>
              </a:ext>
            </a:extLst>
          </p:cNvPr>
          <p:cNvSpPr txBox="1"/>
          <p:nvPr/>
        </p:nvSpPr>
        <p:spPr>
          <a:xfrm>
            <a:off x="873305" y="2804384"/>
            <a:ext cx="1810346" cy="400110"/>
          </a:xfrm>
          <a:prstGeom prst="rect">
            <a:avLst/>
          </a:prstGeom>
          <a:noFill/>
        </p:spPr>
        <p:txBody>
          <a:bodyPr wrap="square" rtlCol="0">
            <a:spAutoFit/>
          </a:bodyPr>
          <a:lstStyle/>
          <a:p>
            <a:pPr algn="ctr"/>
            <a:r>
              <a:rPr lang="en-US" altLang="zh-CN" sz="2000" b="1" dirty="0">
                <a:solidFill>
                  <a:srgbClr val="323F50"/>
                </a:solidFill>
                <a:latin typeface="Arial" panose="020B0604020202020204" pitchFamily="34" charset="0"/>
                <a:cs typeface="Arial" panose="020B0604020202020204" pitchFamily="34" charset="0"/>
              </a:rPr>
              <a:t>Pretreatment</a:t>
            </a:r>
            <a:endParaRPr lang="zh-CN" altLang="en-US" sz="2000" dirty="0"/>
          </a:p>
        </p:txBody>
      </p:sp>
      <p:sp>
        <p:nvSpPr>
          <p:cNvPr id="19" name="矩形: 圆角 18">
            <a:extLst>
              <a:ext uri="{FF2B5EF4-FFF2-40B4-BE49-F238E27FC236}">
                <a16:creationId xmlns:a16="http://schemas.microsoft.com/office/drawing/2014/main" id="{C8D66D10-107C-2C75-290C-4D44A3396495}"/>
              </a:ext>
            </a:extLst>
          </p:cNvPr>
          <p:cNvSpPr/>
          <p:nvPr/>
        </p:nvSpPr>
        <p:spPr>
          <a:xfrm>
            <a:off x="3632172" y="2474481"/>
            <a:ext cx="1752852" cy="1059917"/>
          </a:xfrm>
          <a:prstGeom prst="roundRect">
            <a:avLst/>
          </a:prstGeom>
          <a:noFill/>
          <a:ln w="19050">
            <a:solidFill>
              <a:srgbClr val="32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a:extLst>
              <a:ext uri="{FF2B5EF4-FFF2-40B4-BE49-F238E27FC236}">
                <a16:creationId xmlns:a16="http://schemas.microsoft.com/office/drawing/2014/main" id="{D41647B9-13C6-FBCF-F735-CD67BA4DDCA2}"/>
              </a:ext>
            </a:extLst>
          </p:cNvPr>
          <p:cNvSpPr txBox="1"/>
          <p:nvPr/>
        </p:nvSpPr>
        <p:spPr>
          <a:xfrm>
            <a:off x="3632172" y="2674072"/>
            <a:ext cx="1752852" cy="707886"/>
          </a:xfrm>
          <a:prstGeom prst="rect">
            <a:avLst/>
          </a:prstGeom>
          <a:noFill/>
        </p:spPr>
        <p:txBody>
          <a:bodyPr wrap="square" rtlCol="0">
            <a:spAutoFit/>
          </a:bodyPr>
          <a:lstStyle/>
          <a:p>
            <a:pPr algn="ctr"/>
            <a:r>
              <a:rPr lang="en-US" altLang="zh-CN" sz="2000" b="1" dirty="0">
                <a:solidFill>
                  <a:srgbClr val="323F50"/>
                </a:solidFill>
                <a:latin typeface="Arial" panose="020B0604020202020204" pitchFamily="34" charset="0"/>
                <a:cs typeface="Arial" panose="020B0604020202020204" pitchFamily="34" charset="0"/>
              </a:rPr>
              <a:t>Biological</a:t>
            </a:r>
          </a:p>
          <a:p>
            <a:pPr algn="ctr"/>
            <a:r>
              <a:rPr lang="en-US" altLang="zh-CN" sz="2000" b="1" dirty="0">
                <a:solidFill>
                  <a:srgbClr val="323F50"/>
                </a:solidFill>
                <a:latin typeface="Arial" panose="020B0604020202020204" pitchFamily="34" charset="0"/>
                <a:cs typeface="Arial" panose="020B0604020202020204" pitchFamily="34" charset="0"/>
              </a:rPr>
              <a:t>treatment</a:t>
            </a:r>
            <a:endParaRPr lang="zh-CN" altLang="en-US" sz="2000" dirty="0"/>
          </a:p>
        </p:txBody>
      </p:sp>
      <p:sp>
        <p:nvSpPr>
          <p:cNvPr id="21" name="矩形: 圆角 20">
            <a:extLst>
              <a:ext uri="{FF2B5EF4-FFF2-40B4-BE49-F238E27FC236}">
                <a16:creationId xmlns:a16="http://schemas.microsoft.com/office/drawing/2014/main" id="{F8D39B49-6C63-EC40-1A2F-49FF89546A6B}"/>
              </a:ext>
            </a:extLst>
          </p:cNvPr>
          <p:cNvSpPr/>
          <p:nvPr/>
        </p:nvSpPr>
        <p:spPr>
          <a:xfrm>
            <a:off x="6392786" y="2474481"/>
            <a:ext cx="1752852" cy="1059917"/>
          </a:xfrm>
          <a:prstGeom prst="roundRect">
            <a:avLst/>
          </a:prstGeom>
          <a:solidFill>
            <a:srgbClr val="FFC000"/>
          </a:solidFill>
          <a:ln w="19050">
            <a:solidFill>
              <a:srgbClr val="32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a:extLst>
              <a:ext uri="{FF2B5EF4-FFF2-40B4-BE49-F238E27FC236}">
                <a16:creationId xmlns:a16="http://schemas.microsoft.com/office/drawing/2014/main" id="{D6D178F9-123F-6A04-AE24-1E922EC675CC}"/>
              </a:ext>
            </a:extLst>
          </p:cNvPr>
          <p:cNvSpPr txBox="1"/>
          <p:nvPr/>
        </p:nvSpPr>
        <p:spPr>
          <a:xfrm>
            <a:off x="6391039" y="2661492"/>
            <a:ext cx="1752852" cy="707886"/>
          </a:xfrm>
          <a:prstGeom prst="rect">
            <a:avLst/>
          </a:prstGeom>
          <a:noFill/>
        </p:spPr>
        <p:txBody>
          <a:bodyPr wrap="square" rtlCol="0">
            <a:spAutoFit/>
          </a:bodyPr>
          <a:lstStyle/>
          <a:p>
            <a:pPr algn="ctr"/>
            <a:r>
              <a:rPr lang="en-US" altLang="zh-CN" sz="2000" b="1" dirty="0">
                <a:solidFill>
                  <a:srgbClr val="323F50"/>
                </a:solidFill>
                <a:latin typeface="Arial" panose="020B0604020202020204" pitchFamily="34" charset="0"/>
                <a:cs typeface="Arial" panose="020B0604020202020204" pitchFamily="34" charset="0"/>
              </a:rPr>
              <a:t>Membrane</a:t>
            </a:r>
          </a:p>
          <a:p>
            <a:pPr algn="ctr"/>
            <a:r>
              <a:rPr lang="en-US" altLang="zh-CN" sz="2000" b="1" dirty="0">
                <a:solidFill>
                  <a:srgbClr val="323F50"/>
                </a:solidFill>
                <a:latin typeface="Arial" panose="020B0604020202020204" pitchFamily="34" charset="0"/>
                <a:cs typeface="Arial" panose="020B0604020202020204" pitchFamily="34" charset="0"/>
              </a:rPr>
              <a:t>filtration</a:t>
            </a:r>
            <a:endParaRPr lang="zh-CN" altLang="en-US" sz="2000" dirty="0"/>
          </a:p>
        </p:txBody>
      </p:sp>
      <p:sp>
        <p:nvSpPr>
          <p:cNvPr id="23" name="矩形: 圆角 22">
            <a:extLst>
              <a:ext uri="{FF2B5EF4-FFF2-40B4-BE49-F238E27FC236}">
                <a16:creationId xmlns:a16="http://schemas.microsoft.com/office/drawing/2014/main" id="{42DC2402-8F65-2BC0-488B-C5E1A33824D0}"/>
              </a:ext>
            </a:extLst>
          </p:cNvPr>
          <p:cNvSpPr/>
          <p:nvPr/>
        </p:nvSpPr>
        <p:spPr>
          <a:xfrm>
            <a:off x="2372818" y="4118719"/>
            <a:ext cx="4258860" cy="596134"/>
          </a:xfrm>
          <a:prstGeom prst="roundRect">
            <a:avLst/>
          </a:prstGeom>
          <a:solidFill>
            <a:schemeClr val="accent1">
              <a:lumMod val="20000"/>
              <a:lumOff val="80000"/>
            </a:schemeClr>
          </a:solidFill>
          <a:ln w="19050">
            <a:solidFill>
              <a:srgbClr val="32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a:extLst>
              <a:ext uri="{FF2B5EF4-FFF2-40B4-BE49-F238E27FC236}">
                <a16:creationId xmlns:a16="http://schemas.microsoft.com/office/drawing/2014/main" id="{E491BDB5-B7A0-A3F2-9C79-2EBF63CEC047}"/>
              </a:ext>
            </a:extLst>
          </p:cNvPr>
          <p:cNvSpPr txBox="1"/>
          <p:nvPr/>
        </p:nvSpPr>
        <p:spPr>
          <a:xfrm>
            <a:off x="2372818" y="4222075"/>
            <a:ext cx="4258860" cy="400110"/>
          </a:xfrm>
          <a:prstGeom prst="rect">
            <a:avLst/>
          </a:prstGeom>
          <a:noFill/>
        </p:spPr>
        <p:txBody>
          <a:bodyPr wrap="square" rtlCol="0">
            <a:spAutoFit/>
          </a:bodyPr>
          <a:lstStyle/>
          <a:p>
            <a:pPr algn="ctr"/>
            <a:r>
              <a:rPr lang="en-US" altLang="zh-CN" sz="2000" b="1" dirty="0">
                <a:solidFill>
                  <a:srgbClr val="323F50"/>
                </a:solidFill>
                <a:latin typeface="Arial" panose="020B0604020202020204" pitchFamily="34" charset="0"/>
                <a:cs typeface="Arial" panose="020B0604020202020204" pitchFamily="34" charset="0"/>
              </a:rPr>
              <a:t>Monitoring and control system</a:t>
            </a:r>
            <a:endParaRPr lang="zh-CN" altLang="en-US" sz="2000" dirty="0"/>
          </a:p>
        </p:txBody>
      </p:sp>
      <p:cxnSp>
        <p:nvCxnSpPr>
          <p:cNvPr id="31" name="连接符: 肘形 30">
            <a:extLst>
              <a:ext uri="{FF2B5EF4-FFF2-40B4-BE49-F238E27FC236}">
                <a16:creationId xmlns:a16="http://schemas.microsoft.com/office/drawing/2014/main" id="{A5298DAB-19A2-AB66-36CF-070E3EDE8288}"/>
              </a:ext>
            </a:extLst>
          </p:cNvPr>
          <p:cNvCxnSpPr>
            <a:cxnSpLocks/>
            <a:stCxn id="27" idx="2"/>
            <a:endCxn id="7" idx="0"/>
          </p:cNvCxnSpPr>
          <p:nvPr/>
        </p:nvCxnSpPr>
        <p:spPr>
          <a:xfrm rot="5400000">
            <a:off x="2885604" y="851487"/>
            <a:ext cx="487122" cy="2758867"/>
          </a:xfrm>
          <a:prstGeom prst="bentConnector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连接符: 肘形 39">
            <a:extLst>
              <a:ext uri="{FF2B5EF4-FFF2-40B4-BE49-F238E27FC236}">
                <a16:creationId xmlns:a16="http://schemas.microsoft.com/office/drawing/2014/main" id="{381107B9-1D55-AE3A-3BE6-3FDA5EA3D3A3}"/>
              </a:ext>
            </a:extLst>
          </p:cNvPr>
          <p:cNvCxnSpPr>
            <a:cxnSpLocks/>
          </p:cNvCxnSpPr>
          <p:nvPr/>
        </p:nvCxnSpPr>
        <p:spPr>
          <a:xfrm rot="5400000">
            <a:off x="4275207" y="2230920"/>
            <a:ext cx="487122" cy="12700"/>
          </a:xfrm>
          <a:prstGeom prst="bentConnector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连接符: 肘形 41">
            <a:extLst>
              <a:ext uri="{FF2B5EF4-FFF2-40B4-BE49-F238E27FC236}">
                <a16:creationId xmlns:a16="http://schemas.microsoft.com/office/drawing/2014/main" id="{964FCE38-86D8-8320-B4AC-9978CB1EDCDF}"/>
              </a:ext>
            </a:extLst>
          </p:cNvPr>
          <p:cNvCxnSpPr>
            <a:stCxn id="27" idx="2"/>
            <a:endCxn id="21" idx="0"/>
          </p:cNvCxnSpPr>
          <p:nvPr/>
        </p:nvCxnSpPr>
        <p:spPr>
          <a:xfrm rot="16200000" flipH="1">
            <a:off x="5645344" y="850613"/>
            <a:ext cx="487122" cy="2760614"/>
          </a:xfrm>
          <a:prstGeom prst="bentConnector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FEED8730-3E79-C561-24D9-46B699E4F5E9}"/>
              </a:ext>
            </a:extLst>
          </p:cNvPr>
          <p:cNvSpPr/>
          <p:nvPr/>
        </p:nvSpPr>
        <p:spPr>
          <a:xfrm>
            <a:off x="686474" y="5299174"/>
            <a:ext cx="7574360" cy="1077218"/>
          </a:xfrm>
          <a:prstGeom prst="rect">
            <a:avLst/>
          </a:prstGeom>
        </p:spPr>
        <p:txBody>
          <a:bodyPr wrap="square">
            <a:spAutoFit/>
          </a:bodyPr>
          <a:lstStyle/>
          <a:p>
            <a:pPr algn="ctr"/>
            <a:r>
              <a:rPr lang="en-US" altLang="zh-CN" sz="2400" b="1" dirty="0">
                <a:solidFill>
                  <a:schemeClr val="accent2"/>
                </a:solidFill>
                <a:latin typeface="Arial" panose="020B0604020202020204" pitchFamily="34" charset="0"/>
                <a:cs typeface="Arial" panose="020B0604020202020204" pitchFamily="34" charset="0"/>
              </a:rPr>
              <a:t>The design of the whole process </a:t>
            </a:r>
            <a:r>
              <a:rPr lang="en-US" altLang="zh-CN" sz="2000" dirty="0">
                <a:latin typeface="Arial" panose="020B0604020202020204" pitchFamily="34" charset="0"/>
                <a:cs typeface="Arial" panose="020B0604020202020204" pitchFamily="34" charset="0"/>
              </a:rPr>
              <a:t>should be compatible with the </a:t>
            </a:r>
            <a:r>
              <a:rPr lang="en-US" altLang="zh-CN" sz="2000" u="sng" dirty="0">
                <a:latin typeface="Arial" panose="020B0604020202020204" pitchFamily="34" charset="0"/>
                <a:cs typeface="Arial" panose="020B0604020202020204" pitchFamily="34" charset="0"/>
              </a:rPr>
              <a:t>raw wastewater quality</a:t>
            </a:r>
            <a:r>
              <a:rPr lang="en-US" altLang="zh-CN" sz="2000" dirty="0">
                <a:latin typeface="Arial" panose="020B0604020202020204" pitchFamily="34" charset="0"/>
                <a:cs typeface="Arial" panose="020B0604020202020204" pitchFamily="34" charset="0"/>
              </a:rPr>
              <a:t> and </a:t>
            </a:r>
            <a:r>
              <a:rPr lang="en-US" altLang="zh-CN" sz="2000" u="sng" dirty="0">
                <a:latin typeface="Arial" panose="020B0604020202020204" pitchFamily="34" charset="0"/>
                <a:cs typeface="Arial" panose="020B0604020202020204" pitchFamily="34" charset="0"/>
              </a:rPr>
              <a:t>treatment requirements</a:t>
            </a:r>
            <a:r>
              <a:rPr lang="en-US" altLang="zh-CN" sz="2000" dirty="0">
                <a:latin typeface="Arial" panose="020B0604020202020204" pitchFamily="34" charset="0"/>
                <a:cs typeface="Arial" panose="020B0604020202020204" pitchFamily="34" charset="0"/>
              </a:rPr>
              <a:t>, </a:t>
            </a:r>
            <a:br>
              <a:rPr lang="en-US" altLang="zh-CN" sz="2000" dirty="0">
                <a:latin typeface="Arial" panose="020B0604020202020204" pitchFamily="34" charset="0"/>
                <a:cs typeface="Arial" panose="020B0604020202020204" pitchFamily="34" charset="0"/>
              </a:rPr>
            </a:br>
            <a:r>
              <a:rPr lang="en-US" altLang="zh-CN" sz="2000" dirty="0">
                <a:latin typeface="Arial" panose="020B0604020202020204" pitchFamily="34" charset="0"/>
                <a:cs typeface="Arial" panose="020B0604020202020204" pitchFamily="34" charset="0"/>
              </a:rPr>
              <a:t>in terms of the removal of C/N/P and other pollutants.</a:t>
            </a:r>
            <a:endParaRPr lang="zh-CN" altLang="en-US" sz="2000" dirty="0">
              <a:latin typeface="Arial" panose="020B0604020202020204" pitchFamily="34" charset="0"/>
              <a:cs typeface="Arial" panose="020B0604020202020204" pitchFamily="34" charset="0"/>
            </a:endParaRPr>
          </a:p>
        </p:txBody>
      </p:sp>
      <p:cxnSp>
        <p:nvCxnSpPr>
          <p:cNvPr id="29" name="直接连接符 28">
            <a:extLst>
              <a:ext uri="{FF2B5EF4-FFF2-40B4-BE49-F238E27FC236}">
                <a16:creationId xmlns:a16="http://schemas.microsoft.com/office/drawing/2014/main" id="{34BA573B-D02A-E54A-9DFB-A95228BC0A07}"/>
              </a:ext>
            </a:extLst>
          </p:cNvPr>
          <p:cNvCxnSpPr/>
          <p:nvPr/>
        </p:nvCxnSpPr>
        <p:spPr>
          <a:xfrm>
            <a:off x="966952" y="3720673"/>
            <a:ext cx="705544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0" name="箭头: 上 29">
            <a:extLst>
              <a:ext uri="{FF2B5EF4-FFF2-40B4-BE49-F238E27FC236}">
                <a16:creationId xmlns:a16="http://schemas.microsoft.com/office/drawing/2014/main" id="{C3D673B4-F0EC-7B70-40A8-5C2C33206244}"/>
              </a:ext>
            </a:extLst>
          </p:cNvPr>
          <p:cNvSpPr/>
          <p:nvPr/>
        </p:nvSpPr>
        <p:spPr>
          <a:xfrm>
            <a:off x="4116132" y="3778240"/>
            <a:ext cx="757085" cy="257418"/>
          </a:xfrm>
          <a:prstGeom prst="upArrow">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对话气泡: 矩形 31">
            <a:extLst>
              <a:ext uri="{FF2B5EF4-FFF2-40B4-BE49-F238E27FC236}">
                <a16:creationId xmlns:a16="http://schemas.microsoft.com/office/drawing/2014/main" id="{9608D94D-63BA-2CB7-DA46-1C7B4A108592}"/>
              </a:ext>
            </a:extLst>
          </p:cNvPr>
          <p:cNvSpPr/>
          <p:nvPr/>
        </p:nvSpPr>
        <p:spPr>
          <a:xfrm>
            <a:off x="9028414" y="2473143"/>
            <a:ext cx="2890820" cy="2149041"/>
          </a:xfrm>
          <a:prstGeom prst="wedgeRectCallout">
            <a:avLst>
              <a:gd name="adj1" fmla="val -75362"/>
              <a:gd name="adj2" fmla="val -28251"/>
            </a:avLst>
          </a:prstGeom>
          <a:noFill/>
          <a:ln w="28575">
            <a:solidFill>
              <a:schemeClr val="accent4">
                <a:lumMod val="75000"/>
              </a:schemeClr>
            </a:solid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marL="342900" indent="-342900">
              <a:lnSpc>
                <a:spcPts val="2000"/>
              </a:lnSpc>
              <a:spcAft>
                <a:spcPts val="1200"/>
              </a:spcAft>
              <a:buFont typeface="Wingdings" panose="05000000000000000000" pitchFamily="2" charset="2"/>
              <a:buChar char="ü"/>
            </a:pPr>
            <a:r>
              <a:rPr lang="en-US" altLang="zh-CN" sz="2000" dirty="0">
                <a:solidFill>
                  <a:schemeClr val="accent4">
                    <a:lumMod val="75000"/>
                  </a:schemeClr>
                </a:solidFill>
                <a:latin typeface="Arial" panose="020B0604020202020204" pitchFamily="34" charset="0"/>
                <a:cs typeface="Arial" panose="020B0604020202020204" pitchFamily="34" charset="0"/>
              </a:rPr>
              <a:t>Membrane modules/cassettes</a:t>
            </a:r>
          </a:p>
          <a:p>
            <a:pPr marL="342900" indent="-342900">
              <a:lnSpc>
                <a:spcPts val="2000"/>
              </a:lnSpc>
              <a:spcAft>
                <a:spcPts val="1200"/>
              </a:spcAft>
              <a:buFont typeface="Wingdings" panose="05000000000000000000" pitchFamily="2" charset="2"/>
              <a:buChar char="ü"/>
            </a:pPr>
            <a:r>
              <a:rPr lang="en-US" altLang="zh-CN" sz="2000" dirty="0">
                <a:solidFill>
                  <a:schemeClr val="accent4">
                    <a:lumMod val="75000"/>
                  </a:schemeClr>
                </a:solidFill>
                <a:latin typeface="Arial" panose="020B0604020202020204" pitchFamily="34" charset="0"/>
                <a:cs typeface="Arial" panose="020B0604020202020204" pitchFamily="34" charset="0"/>
              </a:rPr>
              <a:t>Membrane tanks</a:t>
            </a:r>
          </a:p>
          <a:p>
            <a:pPr marL="342900" indent="-342900">
              <a:lnSpc>
                <a:spcPts val="2000"/>
              </a:lnSpc>
              <a:spcAft>
                <a:spcPts val="1200"/>
              </a:spcAft>
              <a:buFont typeface="Wingdings" panose="05000000000000000000" pitchFamily="2" charset="2"/>
              <a:buChar char="ü"/>
            </a:pPr>
            <a:r>
              <a:rPr lang="en-US" altLang="zh-CN" sz="2000" dirty="0">
                <a:solidFill>
                  <a:schemeClr val="accent4">
                    <a:lumMod val="75000"/>
                  </a:schemeClr>
                </a:solidFill>
                <a:latin typeface="Arial" panose="020B0604020202020204" pitchFamily="34" charset="0"/>
                <a:cs typeface="Arial" panose="020B0604020202020204" pitchFamily="34" charset="0"/>
              </a:rPr>
              <a:t>Membrane filtration/aeration/</a:t>
            </a:r>
            <a:br>
              <a:rPr lang="en-US" altLang="zh-CN" sz="2000" dirty="0">
                <a:solidFill>
                  <a:schemeClr val="accent4">
                    <a:lumMod val="75000"/>
                  </a:schemeClr>
                </a:solidFill>
                <a:latin typeface="Arial" panose="020B0604020202020204" pitchFamily="34" charset="0"/>
                <a:cs typeface="Arial" panose="020B0604020202020204" pitchFamily="34" charset="0"/>
              </a:rPr>
            </a:br>
            <a:r>
              <a:rPr lang="en-US" altLang="zh-CN" sz="2000" dirty="0">
                <a:solidFill>
                  <a:schemeClr val="accent4">
                    <a:lumMod val="75000"/>
                  </a:schemeClr>
                </a:solidFill>
                <a:latin typeface="Arial" panose="020B0604020202020204" pitchFamily="34" charset="0"/>
                <a:cs typeface="Arial" panose="020B0604020202020204" pitchFamily="34" charset="0"/>
              </a:rPr>
              <a:t>cleaning facilities</a:t>
            </a:r>
            <a:endParaRPr kumimoji="0" lang="en-US" altLang="zh-CN" sz="2000" b="1" i="0" u="none" strike="noStrike" kern="1200" cap="none" spc="0" normalizeH="0" baseline="0" noProof="0" dirty="0">
              <a:ln>
                <a:noFill/>
              </a:ln>
              <a:solidFill>
                <a:schemeClr val="accent4">
                  <a:lumMod val="75000"/>
                </a:schemeClr>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3" name="Group 15">
            <a:extLst>
              <a:ext uri="{FF2B5EF4-FFF2-40B4-BE49-F238E27FC236}">
                <a16:creationId xmlns:a16="http://schemas.microsoft.com/office/drawing/2014/main" id="{859006F5-1A48-DDC2-4AF5-F48455812417}"/>
              </a:ext>
            </a:extLst>
          </p:cNvPr>
          <p:cNvGrpSpPr/>
          <p:nvPr/>
        </p:nvGrpSpPr>
        <p:grpSpPr>
          <a:xfrm>
            <a:off x="8972536" y="417967"/>
            <a:ext cx="3121806" cy="447110"/>
            <a:chOff x="8844309" y="358006"/>
            <a:chExt cx="3121806" cy="447110"/>
          </a:xfrm>
        </p:grpSpPr>
        <p:grpSp>
          <p:nvGrpSpPr>
            <p:cNvPr id="4" name="组合 2">
              <a:extLst>
                <a:ext uri="{FF2B5EF4-FFF2-40B4-BE49-F238E27FC236}">
                  <a16:creationId xmlns:a16="http://schemas.microsoft.com/office/drawing/2014/main" id="{CE48814E-AC9B-8440-48D9-820F504D2224}"/>
                </a:ext>
              </a:extLst>
            </p:cNvPr>
            <p:cNvGrpSpPr/>
            <p:nvPr/>
          </p:nvGrpSpPr>
          <p:grpSpPr>
            <a:xfrm>
              <a:off x="9715178" y="358006"/>
              <a:ext cx="2250937" cy="447110"/>
              <a:chOff x="9729466" y="157976"/>
              <a:chExt cx="2250937" cy="447110"/>
            </a:xfrm>
          </p:grpSpPr>
          <p:sp>
            <p:nvSpPr>
              <p:cNvPr id="10" name="TextBox 15">
                <a:extLst>
                  <a:ext uri="{FF2B5EF4-FFF2-40B4-BE49-F238E27FC236}">
                    <a16:creationId xmlns:a16="http://schemas.microsoft.com/office/drawing/2014/main" id="{C45265EA-41A3-E620-0320-54C78C686922}"/>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1" name="直线连接符 9">
                <a:extLst>
                  <a:ext uri="{FF2B5EF4-FFF2-40B4-BE49-F238E27FC236}">
                    <a16:creationId xmlns:a16="http://schemas.microsoft.com/office/drawing/2014/main" id="{F81DB766-6EEA-727B-13C4-51CD328D70FA}"/>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5" name="Picture 17">
              <a:extLst>
                <a:ext uri="{FF2B5EF4-FFF2-40B4-BE49-F238E27FC236}">
                  <a16:creationId xmlns:a16="http://schemas.microsoft.com/office/drawing/2014/main" id="{DD70CD86-4E4B-8910-5A0F-45CE0E852A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69581313"/>
      </p:ext>
    </p:extLst>
  </p:cSld>
  <p:clrMapOvr>
    <a:masterClrMapping/>
  </p:clrMapOvr>
  <p:transition advTm="4755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repeatCount="2000" fill="hold" grpId="0" nodeType="clickEffect">
                                  <p:stCondLst>
                                    <p:cond delay="0"/>
                                  </p:stCondLst>
                                  <p:childTnLst>
                                    <p:animEffect transition="out" filter="fade">
                                      <p:cBhvr>
                                        <p:cTn id="11" dur="500" tmFilter="0, 0; .2, .5; .8, .5; 1, 0"/>
                                        <p:tgtEl>
                                          <p:spTgt spid="49"/>
                                        </p:tgtEl>
                                      </p:cBhvr>
                                    </p:animEffect>
                                    <p:animScale>
                                      <p:cBhvr>
                                        <p:cTn id="12" dur="250" autoRev="1" fill="hold"/>
                                        <p:tgtEl>
                                          <p:spTgt spid="4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矩形 360">
            <a:extLst>
              <a:ext uri="{FF2B5EF4-FFF2-40B4-BE49-F238E27FC236}">
                <a16:creationId xmlns:a16="http://schemas.microsoft.com/office/drawing/2014/main" id="{5B903A62-7101-418C-88EE-ED8B6E44EE2E}"/>
              </a:ext>
            </a:extLst>
          </p:cNvPr>
          <p:cNvSpPr/>
          <p:nvPr/>
        </p:nvSpPr>
        <p:spPr>
          <a:xfrm>
            <a:off x="451779" y="1609709"/>
            <a:ext cx="5686848" cy="923330"/>
          </a:xfrm>
          <a:prstGeom prst="rect">
            <a:avLst/>
          </a:prstGeom>
        </p:spPr>
        <p:txBody>
          <a:bodyPr wrap="square">
            <a:spAutoFit/>
          </a:bodyPr>
          <a:lstStyle/>
          <a:p>
            <a:pPr marL="285750"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When </a:t>
            </a:r>
            <a:r>
              <a:rPr lang="en-US" altLang="zh-CN" dirty="0">
                <a:solidFill>
                  <a:schemeClr val="accent2"/>
                </a:solidFill>
                <a:latin typeface="Arial" panose="020B0604020202020204" pitchFamily="34" charset="0"/>
                <a:cs typeface="Arial" panose="020B0604020202020204" pitchFamily="34" charset="0"/>
              </a:rPr>
              <a:t>COD and BOD are the main target and there is no requirement for TN or TP removal</a:t>
            </a:r>
            <a:r>
              <a:rPr lang="en-US" altLang="zh-CN" dirty="0">
                <a:latin typeface="Arial" panose="020B0604020202020204" pitchFamily="34" charset="0"/>
                <a:cs typeface="Arial" panose="020B0604020202020204" pitchFamily="34" charset="0"/>
              </a:rPr>
              <a:t>, a primitive aerobic MBR may be adequate for this purpose. </a:t>
            </a:r>
          </a:p>
        </p:txBody>
      </p:sp>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 name="矩形 2">
            <a:extLst>
              <a:ext uri="{FF2B5EF4-FFF2-40B4-BE49-F238E27FC236}">
                <a16:creationId xmlns:a16="http://schemas.microsoft.com/office/drawing/2014/main" id="{F1CC9BD4-5139-A5D6-E811-5105AF703FAB}"/>
              </a:ext>
            </a:extLst>
          </p:cNvPr>
          <p:cNvSpPr/>
          <p:nvPr/>
        </p:nvSpPr>
        <p:spPr>
          <a:xfrm>
            <a:off x="6664803" y="1565922"/>
            <a:ext cx="5178920" cy="923330"/>
          </a:xfrm>
          <a:prstGeom prst="rect">
            <a:avLst/>
          </a:prstGeom>
        </p:spPr>
        <p:txBody>
          <a:bodyPr wrap="square">
            <a:spAutoFit/>
          </a:bodyPr>
          <a:lstStyle/>
          <a:p>
            <a:pPr marL="285750"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When the </a:t>
            </a:r>
            <a:r>
              <a:rPr lang="en-US" altLang="zh-CN" dirty="0">
                <a:solidFill>
                  <a:schemeClr val="accent2"/>
                </a:solidFill>
                <a:latin typeface="Arial" panose="020B0604020202020204" pitchFamily="34" charset="0"/>
                <a:cs typeface="Arial" panose="020B0604020202020204" pitchFamily="34" charset="0"/>
              </a:rPr>
              <a:t>removal of TN </a:t>
            </a:r>
            <a:r>
              <a:rPr lang="en-US" altLang="zh-CN" dirty="0">
                <a:latin typeface="Arial" panose="020B0604020202020204" pitchFamily="34" charset="0"/>
                <a:cs typeface="Arial" panose="020B0604020202020204" pitchFamily="34" charset="0"/>
              </a:rPr>
              <a:t>is taken into account, an anoxic zone is required to compose the anoxic/aerobic-MBR (AO-MBR) process. </a:t>
            </a:r>
          </a:p>
        </p:txBody>
      </p:sp>
      <p:sp>
        <p:nvSpPr>
          <p:cNvPr id="7" name="矩形 6">
            <a:extLst>
              <a:ext uri="{FF2B5EF4-FFF2-40B4-BE49-F238E27FC236}">
                <a16:creationId xmlns:a16="http://schemas.microsoft.com/office/drawing/2014/main" id="{FDA5CA94-D2FC-6C97-5364-006FA79C0D40}"/>
              </a:ext>
            </a:extLst>
          </p:cNvPr>
          <p:cNvSpPr/>
          <p:nvPr/>
        </p:nvSpPr>
        <p:spPr>
          <a:xfrm>
            <a:off x="451779" y="4611085"/>
            <a:ext cx="8874202" cy="369332"/>
          </a:xfrm>
          <a:prstGeom prst="rect">
            <a:avLst/>
          </a:prstGeom>
        </p:spPr>
        <p:txBody>
          <a:bodyPr wrap="square">
            <a:spAutoFit/>
          </a:bodyPr>
          <a:lstStyle/>
          <a:p>
            <a:pPr marL="285750"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For </a:t>
            </a:r>
            <a:r>
              <a:rPr lang="en-US" altLang="zh-CN" dirty="0">
                <a:solidFill>
                  <a:schemeClr val="accent2"/>
                </a:solidFill>
                <a:latin typeface="Arial" panose="020B0604020202020204" pitchFamily="34" charset="0"/>
                <a:cs typeface="Arial" panose="020B0604020202020204" pitchFamily="34" charset="0"/>
              </a:rPr>
              <a:t>simultaneous biological removal of N and P</a:t>
            </a:r>
            <a:r>
              <a:rPr lang="en-US" altLang="zh-CN" dirty="0">
                <a:latin typeface="Arial" panose="020B0604020202020204" pitchFamily="34" charset="0"/>
                <a:cs typeface="Arial" panose="020B0604020202020204" pitchFamily="34" charset="0"/>
              </a:rPr>
              <a:t>, the AAO-MBR process is needed.</a:t>
            </a:r>
            <a:endParaRPr lang="zh-CN" altLang="en-US" dirty="0">
              <a:latin typeface="Arial" panose="020B0604020202020204" pitchFamily="34" charset="0"/>
              <a:cs typeface="Arial" panose="020B0604020202020204" pitchFamily="34" charset="0"/>
            </a:endParaRPr>
          </a:p>
        </p:txBody>
      </p:sp>
      <p:sp>
        <p:nvSpPr>
          <p:cNvPr id="19" name="文本框 18">
            <a:extLst>
              <a:ext uri="{FF2B5EF4-FFF2-40B4-BE49-F238E27FC236}">
                <a16:creationId xmlns:a16="http://schemas.microsoft.com/office/drawing/2014/main" id="{17191E66-83C2-4B7A-9D5B-58ABDAF74371}"/>
              </a:ext>
            </a:extLst>
          </p:cNvPr>
          <p:cNvSpPr txBox="1"/>
          <p:nvPr/>
        </p:nvSpPr>
        <p:spPr>
          <a:xfrm>
            <a:off x="362827" y="1128342"/>
            <a:ext cx="3731653" cy="461665"/>
          </a:xfrm>
          <a:prstGeom prst="rect">
            <a:avLst/>
          </a:prstGeom>
          <a:noFill/>
        </p:spPr>
        <p:txBody>
          <a:bodyPr wrap="square" rtlCol="0">
            <a:spAutoFit/>
          </a:bodyPr>
          <a:lstStyle/>
          <a:p>
            <a:r>
              <a:rPr lang="en-US" altLang="zh-CN" sz="2400" b="1" dirty="0">
                <a:latin typeface="Arial" panose="020B0604020202020204" pitchFamily="34" charset="0"/>
                <a:cs typeface="Arial" panose="020B0604020202020204" pitchFamily="34" charset="0"/>
              </a:rPr>
              <a:t>Option 1: </a:t>
            </a:r>
            <a:r>
              <a:rPr lang="en-US" altLang="zh-CN" sz="2000" dirty="0">
                <a:latin typeface="Arial" panose="020B0604020202020204" pitchFamily="34" charset="0"/>
                <a:cs typeface="Arial" panose="020B0604020202020204" pitchFamily="34" charset="0"/>
              </a:rPr>
              <a:t>removal of C</a:t>
            </a:r>
            <a:endParaRPr lang="zh-CN" altLang="en-US" sz="2400" dirty="0">
              <a:latin typeface="Arial" panose="020B0604020202020204" pitchFamily="34" charset="0"/>
              <a:cs typeface="Arial" panose="020B0604020202020204" pitchFamily="34" charset="0"/>
            </a:endParaRPr>
          </a:p>
        </p:txBody>
      </p:sp>
      <p:pic>
        <p:nvPicPr>
          <p:cNvPr id="23" name="图片 22">
            <a:extLst>
              <a:ext uri="{FF2B5EF4-FFF2-40B4-BE49-F238E27FC236}">
                <a16:creationId xmlns:a16="http://schemas.microsoft.com/office/drawing/2014/main" id="{A7C36020-B08A-1CDC-F489-C2952FD7490F}"/>
              </a:ext>
            </a:extLst>
          </p:cNvPr>
          <p:cNvPicPr>
            <a:picLocks noChangeAspect="1"/>
          </p:cNvPicPr>
          <p:nvPr/>
        </p:nvPicPr>
        <p:blipFill>
          <a:blip r:embed="rId3"/>
          <a:stretch>
            <a:fillRect/>
          </a:stretch>
        </p:blipFill>
        <p:spPr>
          <a:xfrm>
            <a:off x="934361" y="2663650"/>
            <a:ext cx="3607387" cy="1390964"/>
          </a:xfrm>
          <a:prstGeom prst="rect">
            <a:avLst/>
          </a:prstGeom>
        </p:spPr>
      </p:pic>
      <p:pic>
        <p:nvPicPr>
          <p:cNvPr id="26" name="图片 25">
            <a:extLst>
              <a:ext uri="{FF2B5EF4-FFF2-40B4-BE49-F238E27FC236}">
                <a16:creationId xmlns:a16="http://schemas.microsoft.com/office/drawing/2014/main" id="{CE02088B-F91D-72CD-C994-5816E3CB574F}"/>
              </a:ext>
            </a:extLst>
          </p:cNvPr>
          <p:cNvPicPr>
            <a:picLocks noChangeAspect="1"/>
          </p:cNvPicPr>
          <p:nvPr/>
        </p:nvPicPr>
        <p:blipFill>
          <a:blip r:embed="rId4"/>
          <a:stretch>
            <a:fillRect/>
          </a:stretch>
        </p:blipFill>
        <p:spPr>
          <a:xfrm>
            <a:off x="6766617" y="2683454"/>
            <a:ext cx="4784006" cy="1418328"/>
          </a:xfrm>
          <a:prstGeom prst="rect">
            <a:avLst/>
          </a:prstGeom>
        </p:spPr>
      </p:pic>
      <p:pic>
        <p:nvPicPr>
          <p:cNvPr id="28" name="图片 27">
            <a:extLst>
              <a:ext uri="{FF2B5EF4-FFF2-40B4-BE49-F238E27FC236}">
                <a16:creationId xmlns:a16="http://schemas.microsoft.com/office/drawing/2014/main" id="{0CFB8326-645F-28B0-8E43-0F1C125B202F}"/>
              </a:ext>
            </a:extLst>
          </p:cNvPr>
          <p:cNvPicPr>
            <a:picLocks noChangeAspect="1"/>
          </p:cNvPicPr>
          <p:nvPr/>
        </p:nvPicPr>
        <p:blipFill>
          <a:blip r:embed="rId5"/>
          <a:stretch>
            <a:fillRect/>
          </a:stretch>
        </p:blipFill>
        <p:spPr>
          <a:xfrm>
            <a:off x="2305288" y="5083390"/>
            <a:ext cx="6343710" cy="1682839"/>
          </a:xfrm>
          <a:prstGeom prst="rect">
            <a:avLst/>
          </a:prstGeom>
        </p:spPr>
      </p:pic>
      <p:sp>
        <p:nvSpPr>
          <p:cNvPr id="29" name="文本框 28">
            <a:extLst>
              <a:ext uri="{FF2B5EF4-FFF2-40B4-BE49-F238E27FC236}">
                <a16:creationId xmlns:a16="http://schemas.microsoft.com/office/drawing/2014/main" id="{EA8176B9-A98F-C10E-2434-FE4B3D3D6118}"/>
              </a:ext>
            </a:extLst>
          </p:cNvPr>
          <p:cNvSpPr txBox="1"/>
          <p:nvPr/>
        </p:nvSpPr>
        <p:spPr>
          <a:xfrm>
            <a:off x="6664803" y="1153231"/>
            <a:ext cx="3731653" cy="461665"/>
          </a:xfrm>
          <a:prstGeom prst="rect">
            <a:avLst/>
          </a:prstGeom>
          <a:noFill/>
        </p:spPr>
        <p:txBody>
          <a:bodyPr wrap="square" rtlCol="0">
            <a:spAutoFit/>
          </a:bodyPr>
          <a:lstStyle/>
          <a:p>
            <a:r>
              <a:rPr lang="en-US" altLang="zh-CN" sz="2400" b="1" dirty="0">
                <a:latin typeface="Arial" panose="020B0604020202020204" pitchFamily="34" charset="0"/>
                <a:cs typeface="Arial" panose="020B0604020202020204" pitchFamily="34" charset="0"/>
              </a:rPr>
              <a:t>Option 2: </a:t>
            </a:r>
            <a:r>
              <a:rPr lang="en-US" altLang="zh-CN" sz="2000" dirty="0">
                <a:latin typeface="Arial" panose="020B0604020202020204" pitchFamily="34" charset="0"/>
                <a:cs typeface="Arial" panose="020B0604020202020204" pitchFamily="34" charset="0"/>
              </a:rPr>
              <a:t>removal of C/TN</a:t>
            </a:r>
            <a:endParaRPr lang="zh-CN" altLang="en-US" sz="2400" dirty="0">
              <a:latin typeface="Arial" panose="020B0604020202020204" pitchFamily="34" charset="0"/>
              <a:cs typeface="Arial" panose="020B0604020202020204" pitchFamily="34" charset="0"/>
            </a:endParaRPr>
          </a:p>
        </p:txBody>
      </p:sp>
      <p:sp>
        <p:nvSpPr>
          <p:cNvPr id="30" name="文本框 29">
            <a:extLst>
              <a:ext uri="{FF2B5EF4-FFF2-40B4-BE49-F238E27FC236}">
                <a16:creationId xmlns:a16="http://schemas.microsoft.com/office/drawing/2014/main" id="{E8E6E51B-E622-F88A-3CBE-AC732C714256}"/>
              </a:ext>
            </a:extLst>
          </p:cNvPr>
          <p:cNvSpPr txBox="1"/>
          <p:nvPr/>
        </p:nvSpPr>
        <p:spPr>
          <a:xfrm>
            <a:off x="362827" y="4163212"/>
            <a:ext cx="4209173" cy="461665"/>
          </a:xfrm>
          <a:prstGeom prst="rect">
            <a:avLst/>
          </a:prstGeom>
          <a:noFill/>
        </p:spPr>
        <p:txBody>
          <a:bodyPr wrap="square" rtlCol="0">
            <a:spAutoFit/>
          </a:bodyPr>
          <a:lstStyle/>
          <a:p>
            <a:r>
              <a:rPr lang="en-US" altLang="zh-CN" sz="2400" b="1" dirty="0">
                <a:latin typeface="Arial" panose="020B0604020202020204" pitchFamily="34" charset="0"/>
                <a:cs typeface="Arial" panose="020B0604020202020204" pitchFamily="34" charset="0"/>
              </a:rPr>
              <a:t>Option 3: </a:t>
            </a:r>
            <a:r>
              <a:rPr lang="en-US" altLang="zh-CN" sz="2000" dirty="0">
                <a:latin typeface="Arial" panose="020B0604020202020204" pitchFamily="34" charset="0"/>
                <a:cs typeface="Arial" panose="020B0604020202020204" pitchFamily="34" charset="0"/>
              </a:rPr>
              <a:t>removal of C/TN/TP</a:t>
            </a:r>
            <a:endParaRPr lang="zh-CN" altLang="en-US" sz="2400" dirty="0">
              <a:latin typeface="Arial" panose="020B0604020202020204" pitchFamily="34" charset="0"/>
              <a:cs typeface="Arial" panose="020B0604020202020204" pitchFamily="34" charset="0"/>
            </a:endParaRPr>
          </a:p>
        </p:txBody>
      </p:sp>
      <p:cxnSp>
        <p:nvCxnSpPr>
          <p:cNvPr id="32" name="直接连接符 31">
            <a:extLst>
              <a:ext uri="{FF2B5EF4-FFF2-40B4-BE49-F238E27FC236}">
                <a16:creationId xmlns:a16="http://schemas.microsoft.com/office/drawing/2014/main" id="{1592E7F7-C60C-D13D-7A2A-6763F0C8AE90}"/>
              </a:ext>
            </a:extLst>
          </p:cNvPr>
          <p:cNvCxnSpPr>
            <a:cxnSpLocks/>
          </p:cNvCxnSpPr>
          <p:nvPr/>
        </p:nvCxnSpPr>
        <p:spPr>
          <a:xfrm flipV="1">
            <a:off x="0" y="4101782"/>
            <a:ext cx="12192000" cy="2032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BFF0B1BF-73A5-0825-7085-0FC42EDC46DA}"/>
              </a:ext>
            </a:extLst>
          </p:cNvPr>
          <p:cNvCxnSpPr/>
          <p:nvPr/>
        </p:nvCxnSpPr>
        <p:spPr>
          <a:xfrm flipV="1">
            <a:off x="6362147" y="1011705"/>
            <a:ext cx="0" cy="3110397"/>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Group 15">
            <a:extLst>
              <a:ext uri="{FF2B5EF4-FFF2-40B4-BE49-F238E27FC236}">
                <a16:creationId xmlns:a16="http://schemas.microsoft.com/office/drawing/2014/main" id="{59920608-C51C-C4F0-0710-1F2938F7B03F}"/>
              </a:ext>
            </a:extLst>
          </p:cNvPr>
          <p:cNvGrpSpPr/>
          <p:nvPr/>
        </p:nvGrpSpPr>
        <p:grpSpPr>
          <a:xfrm>
            <a:off x="8972536" y="407334"/>
            <a:ext cx="3121806" cy="447110"/>
            <a:chOff x="8844309" y="358006"/>
            <a:chExt cx="3121806" cy="447110"/>
          </a:xfrm>
        </p:grpSpPr>
        <p:grpSp>
          <p:nvGrpSpPr>
            <p:cNvPr id="5" name="组合 2">
              <a:extLst>
                <a:ext uri="{FF2B5EF4-FFF2-40B4-BE49-F238E27FC236}">
                  <a16:creationId xmlns:a16="http://schemas.microsoft.com/office/drawing/2014/main" id="{6F66BF55-A6F4-5859-83B6-43B6837D50AB}"/>
                </a:ext>
              </a:extLst>
            </p:cNvPr>
            <p:cNvGrpSpPr/>
            <p:nvPr/>
          </p:nvGrpSpPr>
          <p:grpSpPr>
            <a:xfrm>
              <a:off x="9715178" y="358006"/>
              <a:ext cx="2250937" cy="447110"/>
              <a:chOff x="9729466" y="157976"/>
              <a:chExt cx="2250937" cy="447110"/>
            </a:xfrm>
          </p:grpSpPr>
          <p:sp>
            <p:nvSpPr>
              <p:cNvPr id="11" name="TextBox 15">
                <a:extLst>
                  <a:ext uri="{FF2B5EF4-FFF2-40B4-BE49-F238E27FC236}">
                    <a16:creationId xmlns:a16="http://schemas.microsoft.com/office/drawing/2014/main" id="{2CF8FC7C-3253-681E-2A52-51E294E8B851}"/>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5" name="直线连接符 9">
                <a:extLst>
                  <a:ext uri="{FF2B5EF4-FFF2-40B4-BE49-F238E27FC236}">
                    <a16:creationId xmlns:a16="http://schemas.microsoft.com/office/drawing/2014/main" id="{571F1DC4-050B-5669-3E82-B5F31AC77D42}"/>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0" name="Picture 17">
              <a:extLst>
                <a:ext uri="{FF2B5EF4-FFF2-40B4-BE49-F238E27FC236}">
                  <a16:creationId xmlns:a16="http://schemas.microsoft.com/office/drawing/2014/main" id="{28C9028D-E580-D37A-82D1-EF0249134C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106332108"/>
      </p:ext>
    </p:extLst>
  </p:cSld>
  <p:clrMapOvr>
    <a:masterClrMapping/>
  </p:clrMapOvr>
  <p:transition advTm="10138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19"/>
                                        </p:tgtEl>
                                        <p:attrNameLst>
                                          <p:attrName>style.textDecorationUnderline</p:attrName>
                                        </p:attrNameLst>
                                      </p:cBhvr>
                                      <p:to>
                                        <p:strVal val="true"/>
                                      </p:to>
                                    </p:set>
                                  </p:childTnLst>
                                </p:cTn>
                              </p:par>
                            </p:childTnLst>
                          </p:cTn>
                        </p:par>
                        <p:par>
                          <p:cTn id="7" fill="hold">
                            <p:stCondLst>
                              <p:cond delay="840"/>
                            </p:stCondLst>
                            <p:childTnLst>
                              <p:par>
                                <p:cTn id="8" presetID="26" presetClass="emph" presetSubtype="0" fill="hold" nodeType="afterEffect">
                                  <p:stCondLst>
                                    <p:cond delay="0"/>
                                  </p:stCondLst>
                                  <p:childTnLst>
                                    <p:animEffect transition="out" filter="fade">
                                      <p:cBhvr>
                                        <p:cTn id="9" dur="500" tmFilter="0, 0; .2, .5; .8, .5; 1, 0"/>
                                        <p:tgtEl>
                                          <p:spTgt spid="23"/>
                                        </p:tgtEl>
                                      </p:cBhvr>
                                    </p:animEffect>
                                    <p:animScale>
                                      <p:cBhvr>
                                        <p:cTn id="10" dur="250" autoRev="1" fill="hold"/>
                                        <p:tgtEl>
                                          <p:spTgt spid="23"/>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8" presetClass="emph" presetSubtype="0" fill="hold" grpId="0" nodeType="clickEffect">
                                  <p:stCondLst>
                                    <p:cond delay="0"/>
                                  </p:stCondLst>
                                  <p:iterate type="lt">
                                    <p:tmPct val="4000"/>
                                  </p:iterate>
                                  <p:childTnLst>
                                    <p:set>
                                      <p:cBhvr override="childStyle">
                                        <p:cTn id="14" dur="500" fill="hold"/>
                                        <p:tgtEl>
                                          <p:spTgt spid="29"/>
                                        </p:tgtEl>
                                        <p:attrNameLst>
                                          <p:attrName>style.textDecorationUnderline</p:attrName>
                                        </p:attrNameLst>
                                      </p:cBhvr>
                                      <p:to>
                                        <p:strVal val="true"/>
                                      </p:to>
                                    </p:set>
                                  </p:childTnLst>
                                </p:cTn>
                              </p:par>
                            </p:childTnLst>
                          </p:cTn>
                        </p:par>
                        <p:par>
                          <p:cTn id="15" fill="hold">
                            <p:stCondLst>
                              <p:cond delay="900"/>
                            </p:stCondLst>
                            <p:childTnLst>
                              <p:par>
                                <p:cTn id="16" presetID="26" presetClass="emph" presetSubtype="0" fill="hold" nodeType="afterEffect">
                                  <p:stCondLst>
                                    <p:cond delay="0"/>
                                  </p:stCondLst>
                                  <p:childTnLst>
                                    <p:animEffect transition="out" filter="fade">
                                      <p:cBhvr>
                                        <p:cTn id="17" dur="500" tmFilter="0, 0; .2, .5; .8, .5; 1, 0"/>
                                        <p:tgtEl>
                                          <p:spTgt spid="26"/>
                                        </p:tgtEl>
                                      </p:cBhvr>
                                    </p:animEffect>
                                    <p:animScale>
                                      <p:cBhvr>
                                        <p:cTn id="18" dur="250" autoRev="1" fill="hold"/>
                                        <p:tgtEl>
                                          <p:spTgt spid="26"/>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18" presetClass="emph" presetSubtype="0" fill="hold" grpId="0" nodeType="clickEffect">
                                  <p:stCondLst>
                                    <p:cond delay="0"/>
                                  </p:stCondLst>
                                  <p:iterate type="lt">
                                    <p:tmPct val="4000"/>
                                  </p:iterate>
                                  <p:childTnLst>
                                    <p:set>
                                      <p:cBhvr override="childStyle">
                                        <p:cTn id="22" dur="500" fill="hold"/>
                                        <p:tgtEl>
                                          <p:spTgt spid="30"/>
                                        </p:tgtEl>
                                        <p:attrNameLst>
                                          <p:attrName>style.textDecorationUnderline</p:attrName>
                                        </p:attrNameLst>
                                      </p:cBhvr>
                                      <p:to>
                                        <p:strVal val="true"/>
                                      </p:to>
                                    </p:set>
                                  </p:childTnLst>
                                </p:cTn>
                              </p:par>
                            </p:childTnLst>
                          </p:cTn>
                        </p:par>
                        <p:par>
                          <p:cTn id="23" fill="hold">
                            <p:stCondLst>
                              <p:cond delay="960"/>
                            </p:stCondLst>
                            <p:childTnLst>
                              <p:par>
                                <p:cTn id="24" presetID="26" presetClass="emph" presetSubtype="0" fill="hold" nodeType="afterEffect">
                                  <p:stCondLst>
                                    <p:cond delay="0"/>
                                  </p:stCondLst>
                                  <p:childTnLst>
                                    <p:animEffect transition="out" filter="fade">
                                      <p:cBhvr>
                                        <p:cTn id="25" dur="500" tmFilter="0, 0; .2, .5; .8, .5; 1, 0"/>
                                        <p:tgtEl>
                                          <p:spTgt spid="28"/>
                                        </p:tgtEl>
                                      </p:cBhvr>
                                    </p:animEffect>
                                    <p:animScale>
                                      <p:cBhvr>
                                        <p:cTn id="26" dur="25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矩形 360">
            <a:extLst>
              <a:ext uri="{FF2B5EF4-FFF2-40B4-BE49-F238E27FC236}">
                <a16:creationId xmlns:a16="http://schemas.microsoft.com/office/drawing/2014/main" id="{5B903A62-7101-418C-88EE-ED8B6E44EE2E}"/>
              </a:ext>
            </a:extLst>
          </p:cNvPr>
          <p:cNvSpPr/>
          <p:nvPr/>
        </p:nvSpPr>
        <p:spPr>
          <a:xfrm>
            <a:off x="451779" y="1609709"/>
            <a:ext cx="5686848" cy="923330"/>
          </a:xfrm>
          <a:prstGeom prst="rect">
            <a:avLst/>
          </a:prstGeom>
        </p:spPr>
        <p:txBody>
          <a:bodyPr wrap="square">
            <a:spAutoFit/>
          </a:bodyPr>
          <a:lstStyle/>
          <a:p>
            <a:pPr marL="285750"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When </a:t>
            </a:r>
            <a:r>
              <a:rPr lang="en-US" altLang="zh-CN" dirty="0">
                <a:solidFill>
                  <a:schemeClr val="accent2"/>
                </a:solidFill>
                <a:latin typeface="Arial" panose="020B0604020202020204" pitchFamily="34" charset="0"/>
                <a:cs typeface="Arial" panose="020B0604020202020204" pitchFamily="34" charset="0"/>
              </a:rPr>
              <a:t>COD and BOD are the main target and there is no requirement for TN or TP removal</a:t>
            </a:r>
            <a:r>
              <a:rPr lang="en-US" altLang="zh-CN" dirty="0">
                <a:latin typeface="Arial" panose="020B0604020202020204" pitchFamily="34" charset="0"/>
                <a:cs typeface="Arial" panose="020B0604020202020204" pitchFamily="34" charset="0"/>
              </a:rPr>
              <a:t>, a primitive aerobic MBR may be adequate for this purpose. </a:t>
            </a:r>
          </a:p>
        </p:txBody>
      </p:sp>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 name="矩形 2">
            <a:extLst>
              <a:ext uri="{FF2B5EF4-FFF2-40B4-BE49-F238E27FC236}">
                <a16:creationId xmlns:a16="http://schemas.microsoft.com/office/drawing/2014/main" id="{F1CC9BD4-5139-A5D6-E811-5105AF703FAB}"/>
              </a:ext>
            </a:extLst>
          </p:cNvPr>
          <p:cNvSpPr/>
          <p:nvPr/>
        </p:nvSpPr>
        <p:spPr>
          <a:xfrm>
            <a:off x="6664803" y="1565922"/>
            <a:ext cx="5178920" cy="923330"/>
          </a:xfrm>
          <a:prstGeom prst="rect">
            <a:avLst/>
          </a:prstGeom>
        </p:spPr>
        <p:txBody>
          <a:bodyPr wrap="square">
            <a:spAutoFit/>
          </a:bodyPr>
          <a:lstStyle/>
          <a:p>
            <a:pPr marL="285750"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When the </a:t>
            </a:r>
            <a:r>
              <a:rPr lang="en-US" altLang="zh-CN" dirty="0">
                <a:solidFill>
                  <a:schemeClr val="accent2"/>
                </a:solidFill>
                <a:latin typeface="Arial" panose="020B0604020202020204" pitchFamily="34" charset="0"/>
                <a:cs typeface="Arial" panose="020B0604020202020204" pitchFamily="34" charset="0"/>
              </a:rPr>
              <a:t>removal of TN </a:t>
            </a:r>
            <a:r>
              <a:rPr lang="en-US" altLang="zh-CN" dirty="0">
                <a:latin typeface="Arial" panose="020B0604020202020204" pitchFamily="34" charset="0"/>
                <a:cs typeface="Arial" panose="020B0604020202020204" pitchFamily="34" charset="0"/>
              </a:rPr>
              <a:t>is taken into account, an anoxic zone is required to compose the anoxic/aerobic-MBR (AO-MBR) process. </a:t>
            </a:r>
          </a:p>
        </p:txBody>
      </p:sp>
      <p:sp>
        <p:nvSpPr>
          <p:cNvPr id="7" name="矩形 6">
            <a:extLst>
              <a:ext uri="{FF2B5EF4-FFF2-40B4-BE49-F238E27FC236}">
                <a16:creationId xmlns:a16="http://schemas.microsoft.com/office/drawing/2014/main" id="{FDA5CA94-D2FC-6C97-5364-006FA79C0D40}"/>
              </a:ext>
            </a:extLst>
          </p:cNvPr>
          <p:cNvSpPr/>
          <p:nvPr/>
        </p:nvSpPr>
        <p:spPr>
          <a:xfrm>
            <a:off x="451779" y="4611085"/>
            <a:ext cx="8874202" cy="369332"/>
          </a:xfrm>
          <a:prstGeom prst="rect">
            <a:avLst/>
          </a:prstGeom>
        </p:spPr>
        <p:txBody>
          <a:bodyPr wrap="square">
            <a:spAutoFit/>
          </a:bodyPr>
          <a:lstStyle/>
          <a:p>
            <a:pPr marL="285750" indent="-285750">
              <a:buFont typeface="Arial" panose="020B0604020202020204" pitchFamily="34" charset="0"/>
              <a:buChar char="•"/>
            </a:pPr>
            <a:r>
              <a:rPr lang="en-US" altLang="zh-CN" dirty="0">
                <a:latin typeface="Arial" panose="020B0604020202020204" pitchFamily="34" charset="0"/>
                <a:cs typeface="Arial" panose="020B0604020202020204" pitchFamily="34" charset="0"/>
              </a:rPr>
              <a:t>For </a:t>
            </a:r>
            <a:r>
              <a:rPr lang="en-US" altLang="zh-CN" dirty="0">
                <a:solidFill>
                  <a:schemeClr val="accent2"/>
                </a:solidFill>
                <a:latin typeface="Arial" panose="020B0604020202020204" pitchFamily="34" charset="0"/>
                <a:cs typeface="Arial" panose="020B0604020202020204" pitchFamily="34" charset="0"/>
              </a:rPr>
              <a:t>simultaneous biological removal of N and P</a:t>
            </a:r>
            <a:r>
              <a:rPr lang="en-US" altLang="zh-CN" dirty="0">
                <a:latin typeface="Arial" panose="020B0604020202020204" pitchFamily="34" charset="0"/>
                <a:cs typeface="Arial" panose="020B0604020202020204" pitchFamily="34" charset="0"/>
              </a:rPr>
              <a:t>, the AAO-MBR process is needed.</a:t>
            </a:r>
            <a:endParaRPr lang="zh-CN" altLang="en-US" dirty="0">
              <a:latin typeface="Arial" panose="020B0604020202020204" pitchFamily="34" charset="0"/>
              <a:cs typeface="Arial" panose="020B0604020202020204" pitchFamily="34" charset="0"/>
            </a:endParaRPr>
          </a:p>
        </p:txBody>
      </p:sp>
      <p:sp>
        <p:nvSpPr>
          <p:cNvPr id="19" name="文本框 18">
            <a:extLst>
              <a:ext uri="{FF2B5EF4-FFF2-40B4-BE49-F238E27FC236}">
                <a16:creationId xmlns:a16="http://schemas.microsoft.com/office/drawing/2014/main" id="{17191E66-83C2-4B7A-9D5B-58ABDAF74371}"/>
              </a:ext>
            </a:extLst>
          </p:cNvPr>
          <p:cNvSpPr txBox="1"/>
          <p:nvPr/>
        </p:nvSpPr>
        <p:spPr>
          <a:xfrm>
            <a:off x="362827" y="1128342"/>
            <a:ext cx="3731653" cy="461665"/>
          </a:xfrm>
          <a:prstGeom prst="rect">
            <a:avLst/>
          </a:prstGeom>
          <a:noFill/>
        </p:spPr>
        <p:txBody>
          <a:bodyPr wrap="square" rtlCol="0">
            <a:spAutoFit/>
          </a:bodyPr>
          <a:lstStyle/>
          <a:p>
            <a:r>
              <a:rPr lang="en-US" altLang="zh-CN" sz="2400" b="1" dirty="0">
                <a:latin typeface="Arial" panose="020B0604020202020204" pitchFamily="34" charset="0"/>
                <a:cs typeface="Arial" panose="020B0604020202020204" pitchFamily="34" charset="0"/>
              </a:rPr>
              <a:t>Option 1: </a:t>
            </a:r>
            <a:r>
              <a:rPr lang="en-US" altLang="zh-CN" sz="2000" dirty="0">
                <a:latin typeface="Arial" panose="020B0604020202020204" pitchFamily="34" charset="0"/>
                <a:cs typeface="Arial" panose="020B0604020202020204" pitchFamily="34" charset="0"/>
              </a:rPr>
              <a:t>removal of C</a:t>
            </a:r>
            <a:endParaRPr lang="zh-CN" altLang="en-US" sz="2400" dirty="0">
              <a:latin typeface="Arial" panose="020B0604020202020204" pitchFamily="34" charset="0"/>
              <a:cs typeface="Arial" panose="020B0604020202020204" pitchFamily="34" charset="0"/>
            </a:endParaRPr>
          </a:p>
        </p:txBody>
      </p:sp>
      <p:pic>
        <p:nvPicPr>
          <p:cNvPr id="23" name="图片 22">
            <a:extLst>
              <a:ext uri="{FF2B5EF4-FFF2-40B4-BE49-F238E27FC236}">
                <a16:creationId xmlns:a16="http://schemas.microsoft.com/office/drawing/2014/main" id="{A7C36020-B08A-1CDC-F489-C2952FD7490F}"/>
              </a:ext>
            </a:extLst>
          </p:cNvPr>
          <p:cNvPicPr>
            <a:picLocks noChangeAspect="1"/>
          </p:cNvPicPr>
          <p:nvPr/>
        </p:nvPicPr>
        <p:blipFill>
          <a:blip r:embed="rId3"/>
          <a:stretch>
            <a:fillRect/>
          </a:stretch>
        </p:blipFill>
        <p:spPr>
          <a:xfrm>
            <a:off x="934361" y="2663650"/>
            <a:ext cx="3607387" cy="1390964"/>
          </a:xfrm>
          <a:prstGeom prst="rect">
            <a:avLst/>
          </a:prstGeom>
        </p:spPr>
      </p:pic>
      <p:pic>
        <p:nvPicPr>
          <p:cNvPr id="26" name="图片 25">
            <a:extLst>
              <a:ext uri="{FF2B5EF4-FFF2-40B4-BE49-F238E27FC236}">
                <a16:creationId xmlns:a16="http://schemas.microsoft.com/office/drawing/2014/main" id="{CE02088B-F91D-72CD-C994-5816E3CB574F}"/>
              </a:ext>
            </a:extLst>
          </p:cNvPr>
          <p:cNvPicPr>
            <a:picLocks noChangeAspect="1"/>
          </p:cNvPicPr>
          <p:nvPr/>
        </p:nvPicPr>
        <p:blipFill>
          <a:blip r:embed="rId4"/>
          <a:stretch>
            <a:fillRect/>
          </a:stretch>
        </p:blipFill>
        <p:spPr>
          <a:xfrm>
            <a:off x="6766617" y="2683454"/>
            <a:ext cx="4784006" cy="1418328"/>
          </a:xfrm>
          <a:prstGeom prst="rect">
            <a:avLst/>
          </a:prstGeom>
        </p:spPr>
      </p:pic>
      <p:pic>
        <p:nvPicPr>
          <p:cNvPr id="28" name="图片 27">
            <a:extLst>
              <a:ext uri="{FF2B5EF4-FFF2-40B4-BE49-F238E27FC236}">
                <a16:creationId xmlns:a16="http://schemas.microsoft.com/office/drawing/2014/main" id="{0CFB8326-645F-28B0-8E43-0F1C125B202F}"/>
              </a:ext>
            </a:extLst>
          </p:cNvPr>
          <p:cNvPicPr>
            <a:picLocks noChangeAspect="1"/>
          </p:cNvPicPr>
          <p:nvPr/>
        </p:nvPicPr>
        <p:blipFill>
          <a:blip r:embed="rId5"/>
          <a:stretch>
            <a:fillRect/>
          </a:stretch>
        </p:blipFill>
        <p:spPr>
          <a:xfrm>
            <a:off x="2305288" y="5083390"/>
            <a:ext cx="6343710" cy="1682839"/>
          </a:xfrm>
          <a:prstGeom prst="rect">
            <a:avLst/>
          </a:prstGeom>
        </p:spPr>
      </p:pic>
      <p:sp>
        <p:nvSpPr>
          <p:cNvPr id="29" name="文本框 28">
            <a:extLst>
              <a:ext uri="{FF2B5EF4-FFF2-40B4-BE49-F238E27FC236}">
                <a16:creationId xmlns:a16="http://schemas.microsoft.com/office/drawing/2014/main" id="{EA8176B9-A98F-C10E-2434-FE4B3D3D6118}"/>
              </a:ext>
            </a:extLst>
          </p:cNvPr>
          <p:cNvSpPr txBox="1"/>
          <p:nvPr/>
        </p:nvSpPr>
        <p:spPr>
          <a:xfrm>
            <a:off x="6664803" y="1153231"/>
            <a:ext cx="3731653" cy="461665"/>
          </a:xfrm>
          <a:prstGeom prst="rect">
            <a:avLst/>
          </a:prstGeom>
          <a:noFill/>
        </p:spPr>
        <p:txBody>
          <a:bodyPr wrap="square" rtlCol="0">
            <a:spAutoFit/>
          </a:bodyPr>
          <a:lstStyle/>
          <a:p>
            <a:r>
              <a:rPr lang="en-US" altLang="zh-CN" sz="2400" b="1" dirty="0">
                <a:latin typeface="Arial" panose="020B0604020202020204" pitchFamily="34" charset="0"/>
                <a:cs typeface="Arial" panose="020B0604020202020204" pitchFamily="34" charset="0"/>
              </a:rPr>
              <a:t>Option 2: </a:t>
            </a:r>
            <a:r>
              <a:rPr lang="en-US" altLang="zh-CN" sz="2000" dirty="0">
                <a:latin typeface="Arial" panose="020B0604020202020204" pitchFamily="34" charset="0"/>
                <a:cs typeface="Arial" panose="020B0604020202020204" pitchFamily="34" charset="0"/>
              </a:rPr>
              <a:t>removal of C/TN</a:t>
            </a:r>
            <a:endParaRPr lang="zh-CN" altLang="en-US" sz="2400" dirty="0">
              <a:latin typeface="Arial" panose="020B0604020202020204" pitchFamily="34" charset="0"/>
              <a:cs typeface="Arial" panose="020B0604020202020204" pitchFamily="34" charset="0"/>
            </a:endParaRPr>
          </a:p>
        </p:txBody>
      </p:sp>
      <p:sp>
        <p:nvSpPr>
          <p:cNvPr id="30" name="文本框 29">
            <a:extLst>
              <a:ext uri="{FF2B5EF4-FFF2-40B4-BE49-F238E27FC236}">
                <a16:creationId xmlns:a16="http://schemas.microsoft.com/office/drawing/2014/main" id="{E8E6E51B-E622-F88A-3CBE-AC732C714256}"/>
              </a:ext>
            </a:extLst>
          </p:cNvPr>
          <p:cNvSpPr txBox="1"/>
          <p:nvPr/>
        </p:nvSpPr>
        <p:spPr>
          <a:xfrm>
            <a:off x="362827" y="4163212"/>
            <a:ext cx="4209173" cy="461665"/>
          </a:xfrm>
          <a:prstGeom prst="rect">
            <a:avLst/>
          </a:prstGeom>
          <a:noFill/>
        </p:spPr>
        <p:txBody>
          <a:bodyPr wrap="square" rtlCol="0">
            <a:spAutoFit/>
          </a:bodyPr>
          <a:lstStyle/>
          <a:p>
            <a:r>
              <a:rPr lang="en-US" altLang="zh-CN" sz="2400" b="1" dirty="0">
                <a:latin typeface="Arial" panose="020B0604020202020204" pitchFamily="34" charset="0"/>
                <a:cs typeface="Arial" panose="020B0604020202020204" pitchFamily="34" charset="0"/>
              </a:rPr>
              <a:t>Option 3: </a:t>
            </a:r>
            <a:r>
              <a:rPr lang="en-US" altLang="zh-CN" sz="2000" dirty="0">
                <a:latin typeface="Arial" panose="020B0604020202020204" pitchFamily="34" charset="0"/>
                <a:cs typeface="Arial" panose="020B0604020202020204" pitchFamily="34" charset="0"/>
              </a:rPr>
              <a:t>removal of C/TN/TP</a:t>
            </a:r>
            <a:endParaRPr lang="zh-CN" altLang="en-US" sz="2400" dirty="0">
              <a:latin typeface="Arial" panose="020B0604020202020204" pitchFamily="34" charset="0"/>
              <a:cs typeface="Arial" panose="020B0604020202020204" pitchFamily="34" charset="0"/>
            </a:endParaRPr>
          </a:p>
        </p:txBody>
      </p:sp>
      <p:cxnSp>
        <p:nvCxnSpPr>
          <p:cNvPr id="32" name="直接连接符 31">
            <a:extLst>
              <a:ext uri="{FF2B5EF4-FFF2-40B4-BE49-F238E27FC236}">
                <a16:creationId xmlns:a16="http://schemas.microsoft.com/office/drawing/2014/main" id="{1592E7F7-C60C-D13D-7A2A-6763F0C8AE90}"/>
              </a:ext>
            </a:extLst>
          </p:cNvPr>
          <p:cNvCxnSpPr>
            <a:cxnSpLocks/>
          </p:cNvCxnSpPr>
          <p:nvPr/>
        </p:nvCxnSpPr>
        <p:spPr>
          <a:xfrm flipV="1">
            <a:off x="0" y="4101782"/>
            <a:ext cx="12192000" cy="2032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BFF0B1BF-73A5-0825-7085-0FC42EDC46DA}"/>
              </a:ext>
            </a:extLst>
          </p:cNvPr>
          <p:cNvCxnSpPr/>
          <p:nvPr/>
        </p:nvCxnSpPr>
        <p:spPr>
          <a:xfrm flipV="1">
            <a:off x="6362147" y="1011705"/>
            <a:ext cx="0" cy="3110397"/>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Group 15">
            <a:extLst>
              <a:ext uri="{FF2B5EF4-FFF2-40B4-BE49-F238E27FC236}">
                <a16:creationId xmlns:a16="http://schemas.microsoft.com/office/drawing/2014/main" id="{59920608-C51C-C4F0-0710-1F2938F7B03F}"/>
              </a:ext>
            </a:extLst>
          </p:cNvPr>
          <p:cNvGrpSpPr/>
          <p:nvPr/>
        </p:nvGrpSpPr>
        <p:grpSpPr>
          <a:xfrm>
            <a:off x="8972536" y="407334"/>
            <a:ext cx="3121806" cy="447110"/>
            <a:chOff x="8844309" y="358006"/>
            <a:chExt cx="3121806" cy="447110"/>
          </a:xfrm>
        </p:grpSpPr>
        <p:grpSp>
          <p:nvGrpSpPr>
            <p:cNvPr id="5" name="组合 2">
              <a:extLst>
                <a:ext uri="{FF2B5EF4-FFF2-40B4-BE49-F238E27FC236}">
                  <a16:creationId xmlns:a16="http://schemas.microsoft.com/office/drawing/2014/main" id="{6F66BF55-A6F4-5859-83B6-43B6837D50AB}"/>
                </a:ext>
              </a:extLst>
            </p:cNvPr>
            <p:cNvGrpSpPr/>
            <p:nvPr/>
          </p:nvGrpSpPr>
          <p:grpSpPr>
            <a:xfrm>
              <a:off x="9715178" y="358006"/>
              <a:ext cx="2250937" cy="447110"/>
              <a:chOff x="9729466" y="157976"/>
              <a:chExt cx="2250937" cy="447110"/>
            </a:xfrm>
          </p:grpSpPr>
          <p:sp>
            <p:nvSpPr>
              <p:cNvPr id="11" name="TextBox 15">
                <a:extLst>
                  <a:ext uri="{FF2B5EF4-FFF2-40B4-BE49-F238E27FC236}">
                    <a16:creationId xmlns:a16="http://schemas.microsoft.com/office/drawing/2014/main" id="{2CF8FC7C-3253-681E-2A52-51E294E8B851}"/>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5" name="直线连接符 9">
                <a:extLst>
                  <a:ext uri="{FF2B5EF4-FFF2-40B4-BE49-F238E27FC236}">
                    <a16:creationId xmlns:a16="http://schemas.microsoft.com/office/drawing/2014/main" id="{571F1DC4-050B-5669-3E82-B5F31AC77D42}"/>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0" name="Picture 17">
              <a:extLst>
                <a:ext uri="{FF2B5EF4-FFF2-40B4-BE49-F238E27FC236}">
                  <a16:creationId xmlns:a16="http://schemas.microsoft.com/office/drawing/2014/main" id="{28C9028D-E580-D37A-82D1-EF0249134C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272825700"/>
      </p:ext>
    </p:extLst>
  </p:cSld>
  <p:clrMapOvr>
    <a:masterClrMapping/>
  </p:clrMapOvr>
  <p:transition advTm="2994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30"/>
                                        </p:tgtEl>
                                        <p:attrNameLst>
                                          <p:attrName>style.textDecorationUnderline</p:attrName>
                                        </p:attrNameLst>
                                      </p:cBhvr>
                                      <p:to>
                                        <p:strVal val="true"/>
                                      </p:to>
                                    </p:set>
                                  </p:childTnLst>
                                </p:cTn>
                              </p:par>
                            </p:childTnLst>
                          </p:cTn>
                        </p:par>
                        <p:par>
                          <p:cTn id="7" fill="hold">
                            <p:stCondLst>
                              <p:cond delay="960"/>
                            </p:stCondLst>
                            <p:childTnLst>
                              <p:par>
                                <p:cTn id="8" presetID="26" presetClass="emph" presetSubtype="0" fill="hold" nodeType="afterEffect">
                                  <p:stCondLst>
                                    <p:cond delay="0"/>
                                  </p:stCondLst>
                                  <p:childTnLst>
                                    <p:animEffect transition="out" filter="fade">
                                      <p:cBhvr>
                                        <p:cTn id="9" dur="500" tmFilter="0, 0; .2, .5; .8, .5; 1, 0"/>
                                        <p:tgtEl>
                                          <p:spTgt spid="28"/>
                                        </p:tgtEl>
                                      </p:cBhvr>
                                    </p:animEffect>
                                    <p:animScale>
                                      <p:cBhvr>
                                        <p:cTn id="10" dur="25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 name="矩形 2">
            <a:extLst>
              <a:ext uri="{FF2B5EF4-FFF2-40B4-BE49-F238E27FC236}">
                <a16:creationId xmlns:a16="http://schemas.microsoft.com/office/drawing/2014/main" id="{788A3949-245A-F76E-6694-CA6203C0BE1A}"/>
              </a:ext>
            </a:extLst>
          </p:cNvPr>
          <p:cNvSpPr/>
          <p:nvPr/>
        </p:nvSpPr>
        <p:spPr>
          <a:xfrm>
            <a:off x="695327" y="1212901"/>
            <a:ext cx="10666356" cy="461665"/>
          </a:xfrm>
          <a:prstGeom prst="rect">
            <a:avLst/>
          </a:prstGeom>
        </p:spPr>
        <p:txBody>
          <a:bodyPr wrap="square">
            <a:spAutoFit/>
          </a:bodyPr>
          <a:lstStyle/>
          <a:p>
            <a:r>
              <a:rPr lang="en-US" altLang="zh-CN" sz="2000" dirty="0">
                <a:latin typeface="Arial" panose="020B0604020202020204" pitchFamily="34" charset="0"/>
                <a:cs typeface="Arial" panose="020B0604020202020204" pitchFamily="34" charset="0"/>
              </a:rPr>
              <a:t>The </a:t>
            </a:r>
            <a:r>
              <a:rPr lang="en-US" altLang="zh-CN" sz="2400" b="1" dirty="0">
                <a:solidFill>
                  <a:srgbClr val="FF0000"/>
                </a:solidFill>
                <a:latin typeface="Arial" panose="020B0604020202020204" pitchFamily="34" charset="0"/>
                <a:cs typeface="Arial" panose="020B0604020202020204" pitchFamily="34" charset="0"/>
              </a:rPr>
              <a:t>AAO-MBR</a:t>
            </a:r>
            <a:r>
              <a:rPr lang="en-US" altLang="zh-CN" sz="2000" dirty="0">
                <a:latin typeface="Arial" panose="020B0604020202020204" pitchFamily="34" charset="0"/>
                <a:cs typeface="Arial" panose="020B0604020202020204" pitchFamily="34" charset="0"/>
              </a:rPr>
              <a:t> process is most commonly applied for municipal wastewater treatment.</a:t>
            </a:r>
          </a:p>
        </p:txBody>
      </p:sp>
      <p:sp>
        <p:nvSpPr>
          <p:cNvPr id="25" name="文本框 24">
            <a:extLst>
              <a:ext uri="{FF2B5EF4-FFF2-40B4-BE49-F238E27FC236}">
                <a16:creationId xmlns:a16="http://schemas.microsoft.com/office/drawing/2014/main" id="{44B38979-50BC-CA0A-D7FF-270B74AFEFFE}"/>
              </a:ext>
            </a:extLst>
          </p:cNvPr>
          <p:cNvSpPr txBox="1"/>
          <p:nvPr/>
        </p:nvSpPr>
        <p:spPr>
          <a:xfrm>
            <a:off x="-278836" y="2602332"/>
            <a:ext cx="1810346" cy="646331"/>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Settled </a:t>
            </a:r>
          </a:p>
          <a:p>
            <a:pPr algn="ctr"/>
            <a:r>
              <a:rPr lang="en-US" altLang="zh-CN" sz="1800" b="0" i="0" u="none" strike="noStrike" baseline="0" dirty="0">
                <a:latin typeface="Arial" panose="020B0604020202020204" pitchFamily="34" charset="0"/>
                <a:cs typeface="Arial" panose="020B0604020202020204" pitchFamily="34" charset="0"/>
              </a:rPr>
              <a:t>sewage</a:t>
            </a:r>
            <a:endParaRPr lang="zh-CN" altLang="en-US" sz="2000" dirty="0">
              <a:latin typeface="Arial" panose="020B0604020202020204" pitchFamily="34" charset="0"/>
              <a:cs typeface="Arial" panose="020B0604020202020204" pitchFamily="34" charset="0"/>
            </a:endParaRPr>
          </a:p>
        </p:txBody>
      </p:sp>
      <p:grpSp>
        <p:nvGrpSpPr>
          <p:cNvPr id="2" name="组合 1">
            <a:extLst>
              <a:ext uri="{FF2B5EF4-FFF2-40B4-BE49-F238E27FC236}">
                <a16:creationId xmlns:a16="http://schemas.microsoft.com/office/drawing/2014/main" id="{F14B90BE-62AE-B4AE-F1E4-FFA6599705CC}"/>
              </a:ext>
            </a:extLst>
          </p:cNvPr>
          <p:cNvGrpSpPr/>
          <p:nvPr/>
        </p:nvGrpSpPr>
        <p:grpSpPr>
          <a:xfrm>
            <a:off x="6291420" y="3026465"/>
            <a:ext cx="1810346" cy="612432"/>
            <a:chOff x="6291420" y="3026465"/>
            <a:chExt cx="1810346" cy="612432"/>
          </a:xfrm>
        </p:grpSpPr>
        <p:sp>
          <p:nvSpPr>
            <p:cNvPr id="21" name="矩形 20">
              <a:extLst>
                <a:ext uri="{FF2B5EF4-FFF2-40B4-BE49-F238E27FC236}">
                  <a16:creationId xmlns:a16="http://schemas.microsoft.com/office/drawing/2014/main" id="{B9153CD8-742C-A678-4350-FB18B5D96D34}"/>
                </a:ext>
              </a:extLst>
            </p:cNvPr>
            <p:cNvSpPr/>
            <p:nvPr/>
          </p:nvSpPr>
          <p:spPr>
            <a:xfrm>
              <a:off x="6291420" y="3026465"/>
              <a:ext cx="1810346" cy="612432"/>
            </a:xfrm>
            <a:prstGeom prst="rect">
              <a:avLst/>
            </a:prstGeom>
            <a:solidFill>
              <a:schemeClr val="accent5">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CBE0B077-B0B6-088F-EE04-7ACF8FACEE03}"/>
                </a:ext>
              </a:extLst>
            </p:cNvPr>
            <p:cNvSpPr txBox="1"/>
            <p:nvPr/>
          </p:nvSpPr>
          <p:spPr>
            <a:xfrm>
              <a:off x="6291420" y="3148450"/>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Aerobic tank</a:t>
              </a:r>
              <a:endParaRPr lang="zh-CN" altLang="en-US" sz="2000" dirty="0">
                <a:latin typeface="Arial" panose="020B0604020202020204" pitchFamily="34" charset="0"/>
                <a:cs typeface="Arial" panose="020B0604020202020204" pitchFamily="34" charset="0"/>
              </a:endParaRPr>
            </a:p>
          </p:txBody>
        </p:sp>
      </p:grpSp>
      <p:cxnSp>
        <p:nvCxnSpPr>
          <p:cNvPr id="27" name="直接箭头连接符 26">
            <a:extLst>
              <a:ext uri="{FF2B5EF4-FFF2-40B4-BE49-F238E27FC236}">
                <a16:creationId xmlns:a16="http://schemas.microsoft.com/office/drawing/2014/main" id="{AC3897F0-F6AF-0EA9-7552-8AD0C774E221}"/>
              </a:ext>
            </a:extLst>
          </p:cNvPr>
          <p:cNvCxnSpPr>
            <a:cxnSpLocks/>
            <a:stCxn id="10" idx="3"/>
            <a:endCxn id="15" idx="1"/>
          </p:cNvCxnSpPr>
          <p:nvPr/>
        </p:nvCxnSpPr>
        <p:spPr>
          <a:xfrm>
            <a:off x="3055985" y="3333110"/>
            <a:ext cx="713322" cy="6"/>
          </a:xfrm>
          <a:prstGeom prst="straightConnector1">
            <a:avLst/>
          </a:prstGeom>
          <a:ln w="635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id="{7F9B0843-BC24-8E64-A3AC-11728E7B49C0}"/>
              </a:ext>
            </a:extLst>
          </p:cNvPr>
          <p:cNvCxnSpPr/>
          <p:nvPr/>
        </p:nvCxnSpPr>
        <p:spPr>
          <a:xfrm>
            <a:off x="5579653" y="3332681"/>
            <a:ext cx="711767" cy="0"/>
          </a:xfrm>
          <a:prstGeom prst="straightConnector1">
            <a:avLst/>
          </a:prstGeom>
          <a:ln w="635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92AABD12-B2E7-CC11-FF39-D680DF757192}"/>
              </a:ext>
            </a:extLst>
          </p:cNvPr>
          <p:cNvCxnSpPr/>
          <p:nvPr/>
        </p:nvCxnSpPr>
        <p:spPr>
          <a:xfrm>
            <a:off x="8101766" y="3332681"/>
            <a:ext cx="711767" cy="0"/>
          </a:xfrm>
          <a:prstGeom prst="straightConnector1">
            <a:avLst/>
          </a:prstGeom>
          <a:ln w="635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8D51182D-2669-5EA2-42DC-3703EB72D648}"/>
              </a:ext>
            </a:extLst>
          </p:cNvPr>
          <p:cNvCxnSpPr/>
          <p:nvPr/>
        </p:nvCxnSpPr>
        <p:spPr>
          <a:xfrm>
            <a:off x="10623879" y="3332681"/>
            <a:ext cx="711767" cy="0"/>
          </a:xfrm>
          <a:prstGeom prst="straightConnector1">
            <a:avLst/>
          </a:prstGeom>
          <a:ln w="635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8E15FA86-2A1A-22EB-06FF-BA12F67EEA8E}"/>
              </a:ext>
            </a:extLst>
          </p:cNvPr>
          <p:cNvCxnSpPr/>
          <p:nvPr/>
        </p:nvCxnSpPr>
        <p:spPr>
          <a:xfrm>
            <a:off x="513443" y="3325890"/>
            <a:ext cx="711767" cy="0"/>
          </a:xfrm>
          <a:prstGeom prst="straightConnector1">
            <a:avLst/>
          </a:prstGeom>
          <a:ln w="635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1DD0955D-262C-53D9-8C89-ACA1C2D7954E}"/>
              </a:ext>
            </a:extLst>
          </p:cNvPr>
          <p:cNvSpPr txBox="1"/>
          <p:nvPr/>
        </p:nvSpPr>
        <p:spPr>
          <a:xfrm>
            <a:off x="10438476" y="2843272"/>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Effluent</a:t>
            </a:r>
            <a:endParaRPr lang="zh-CN" altLang="en-US" sz="2000" dirty="0">
              <a:latin typeface="Arial" panose="020B0604020202020204" pitchFamily="34" charset="0"/>
              <a:cs typeface="Arial" panose="020B0604020202020204" pitchFamily="34" charset="0"/>
            </a:endParaRPr>
          </a:p>
        </p:txBody>
      </p:sp>
      <p:cxnSp>
        <p:nvCxnSpPr>
          <p:cNvPr id="39" name="直接箭头连接符 38">
            <a:extLst>
              <a:ext uri="{FF2B5EF4-FFF2-40B4-BE49-F238E27FC236}">
                <a16:creationId xmlns:a16="http://schemas.microsoft.com/office/drawing/2014/main" id="{A7066B7F-E98D-DBB5-5CA5-4B07FCEA470A}"/>
              </a:ext>
            </a:extLst>
          </p:cNvPr>
          <p:cNvCxnSpPr>
            <a:cxnSpLocks/>
          </p:cNvCxnSpPr>
          <p:nvPr/>
        </p:nvCxnSpPr>
        <p:spPr>
          <a:xfrm>
            <a:off x="9730772" y="2356833"/>
            <a:ext cx="0" cy="669631"/>
          </a:xfrm>
          <a:prstGeom prst="straightConnector1">
            <a:avLst/>
          </a:prstGeom>
          <a:ln w="38100">
            <a:solidFill>
              <a:schemeClr val="accent5">
                <a:lumMod val="60000"/>
                <a:lumOff val="40000"/>
              </a:schemeClr>
            </a:solidFill>
            <a:prstDash val="sysDot"/>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a16="http://schemas.microsoft.com/office/drawing/2014/main" id="{7556E68E-F818-4368-98CA-78EE08E0C615}"/>
              </a:ext>
            </a:extLst>
          </p:cNvPr>
          <p:cNvCxnSpPr>
            <a:cxnSpLocks/>
          </p:cNvCxnSpPr>
          <p:nvPr/>
        </p:nvCxnSpPr>
        <p:spPr>
          <a:xfrm>
            <a:off x="7196593" y="2356833"/>
            <a:ext cx="0" cy="669631"/>
          </a:xfrm>
          <a:prstGeom prst="straightConnector1">
            <a:avLst/>
          </a:prstGeom>
          <a:ln w="38100">
            <a:solidFill>
              <a:schemeClr val="accent5">
                <a:lumMod val="60000"/>
                <a:lumOff val="40000"/>
              </a:schemeClr>
            </a:solidFill>
            <a:prstDash val="sysDot"/>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4" name="直接箭头连接符 43">
            <a:extLst>
              <a:ext uri="{FF2B5EF4-FFF2-40B4-BE49-F238E27FC236}">
                <a16:creationId xmlns:a16="http://schemas.microsoft.com/office/drawing/2014/main" id="{E5D92E71-8BB8-6E42-FD45-BE93655227AF}"/>
              </a:ext>
            </a:extLst>
          </p:cNvPr>
          <p:cNvCxnSpPr>
            <a:cxnSpLocks/>
          </p:cNvCxnSpPr>
          <p:nvPr/>
        </p:nvCxnSpPr>
        <p:spPr>
          <a:xfrm>
            <a:off x="10374023" y="3638897"/>
            <a:ext cx="0" cy="1306590"/>
          </a:xfrm>
          <a:prstGeom prst="straightConnector1">
            <a:avLst/>
          </a:prstGeom>
          <a:ln w="38100">
            <a:solidFill>
              <a:schemeClr val="accent5">
                <a:lumMod val="60000"/>
                <a:lumOff val="4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9F8C0468-3204-BE83-27CF-A55F36EC6FB0}"/>
              </a:ext>
            </a:extLst>
          </p:cNvPr>
          <p:cNvSpPr txBox="1"/>
          <p:nvPr/>
        </p:nvSpPr>
        <p:spPr>
          <a:xfrm>
            <a:off x="6291420" y="1945135"/>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Air demand G</a:t>
            </a:r>
            <a:r>
              <a:rPr lang="en-US" altLang="zh-CN" sz="1800" b="0" i="0" u="none" strike="noStrike" baseline="-25000" dirty="0">
                <a:latin typeface="Arial" panose="020B0604020202020204" pitchFamily="34" charset="0"/>
                <a:cs typeface="Arial" panose="020B0604020202020204" pitchFamily="34" charset="0"/>
              </a:rPr>
              <a:t>O</a:t>
            </a:r>
            <a:endParaRPr lang="zh-CN" altLang="en-US" sz="2000" baseline="-25000" dirty="0">
              <a:latin typeface="Arial" panose="020B0604020202020204" pitchFamily="34" charset="0"/>
              <a:cs typeface="Arial" panose="020B0604020202020204" pitchFamily="34" charset="0"/>
            </a:endParaRPr>
          </a:p>
        </p:txBody>
      </p:sp>
      <p:sp>
        <p:nvSpPr>
          <p:cNvPr id="48" name="文本框 47">
            <a:extLst>
              <a:ext uri="{FF2B5EF4-FFF2-40B4-BE49-F238E27FC236}">
                <a16:creationId xmlns:a16="http://schemas.microsoft.com/office/drawing/2014/main" id="{FE598B7C-F193-4E70-DD5E-8514FFE69233}"/>
              </a:ext>
            </a:extLst>
          </p:cNvPr>
          <p:cNvSpPr txBox="1"/>
          <p:nvPr/>
        </p:nvSpPr>
        <p:spPr>
          <a:xfrm>
            <a:off x="8813533" y="1942979"/>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Air demand G</a:t>
            </a:r>
            <a:r>
              <a:rPr lang="en-US" altLang="zh-CN" baseline="-25000" dirty="0">
                <a:latin typeface="Arial" panose="020B0604020202020204" pitchFamily="34" charset="0"/>
                <a:cs typeface="Arial" panose="020B0604020202020204" pitchFamily="34" charset="0"/>
              </a:rPr>
              <a:t>M</a:t>
            </a:r>
            <a:endParaRPr lang="zh-CN" altLang="en-US" sz="2000" baseline="-25000" dirty="0">
              <a:latin typeface="Arial" panose="020B0604020202020204" pitchFamily="34" charset="0"/>
              <a:cs typeface="Arial" panose="020B0604020202020204" pitchFamily="34" charset="0"/>
            </a:endParaRPr>
          </a:p>
        </p:txBody>
      </p:sp>
      <p:sp>
        <p:nvSpPr>
          <p:cNvPr id="49" name="文本框 48">
            <a:extLst>
              <a:ext uri="{FF2B5EF4-FFF2-40B4-BE49-F238E27FC236}">
                <a16:creationId xmlns:a16="http://schemas.microsoft.com/office/drawing/2014/main" id="{351D2614-5E3A-93F5-2713-A924F5BE4C8E}"/>
              </a:ext>
            </a:extLst>
          </p:cNvPr>
          <p:cNvSpPr txBox="1"/>
          <p:nvPr/>
        </p:nvSpPr>
        <p:spPr>
          <a:xfrm>
            <a:off x="857133" y="4677211"/>
            <a:ext cx="2198852"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Recirculation R</a:t>
            </a:r>
            <a:r>
              <a:rPr lang="en-US" altLang="zh-CN" sz="1800" b="0" i="0" u="none" strike="noStrike" baseline="-25000" dirty="0">
                <a:latin typeface="Arial" panose="020B0604020202020204" pitchFamily="34" charset="0"/>
                <a:cs typeface="Arial" panose="020B0604020202020204" pitchFamily="34" charset="0"/>
              </a:rPr>
              <a:t>1</a:t>
            </a:r>
            <a:endParaRPr lang="zh-CN" altLang="en-US" sz="2000" baseline="-25000" dirty="0">
              <a:latin typeface="Arial" panose="020B0604020202020204" pitchFamily="34" charset="0"/>
              <a:cs typeface="Arial" panose="020B0604020202020204" pitchFamily="34" charset="0"/>
            </a:endParaRPr>
          </a:p>
        </p:txBody>
      </p:sp>
      <p:sp>
        <p:nvSpPr>
          <p:cNvPr id="52" name="文本框 51">
            <a:extLst>
              <a:ext uri="{FF2B5EF4-FFF2-40B4-BE49-F238E27FC236}">
                <a16:creationId xmlns:a16="http://schemas.microsoft.com/office/drawing/2014/main" id="{AB7BF9A4-0A95-4276-176A-3975D645F228}"/>
              </a:ext>
            </a:extLst>
          </p:cNvPr>
          <p:cNvSpPr txBox="1"/>
          <p:nvPr/>
        </p:nvSpPr>
        <p:spPr>
          <a:xfrm>
            <a:off x="4405969" y="5019374"/>
            <a:ext cx="2198852"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Recirculation R</a:t>
            </a:r>
            <a:r>
              <a:rPr lang="en-US" altLang="zh-CN" sz="1800" b="0" i="0" u="none" strike="noStrike" baseline="-25000" dirty="0">
                <a:latin typeface="Arial" panose="020B0604020202020204" pitchFamily="34" charset="0"/>
                <a:cs typeface="Arial" panose="020B0604020202020204" pitchFamily="34" charset="0"/>
              </a:rPr>
              <a:t>2</a:t>
            </a:r>
            <a:endParaRPr lang="zh-CN" altLang="en-US" sz="2000" baseline="-25000" dirty="0">
              <a:latin typeface="Arial" panose="020B0604020202020204" pitchFamily="34" charset="0"/>
              <a:cs typeface="Arial" panose="020B0604020202020204" pitchFamily="34" charset="0"/>
            </a:endParaRPr>
          </a:p>
        </p:txBody>
      </p:sp>
      <p:sp>
        <p:nvSpPr>
          <p:cNvPr id="53" name="文本框 52">
            <a:extLst>
              <a:ext uri="{FF2B5EF4-FFF2-40B4-BE49-F238E27FC236}">
                <a16:creationId xmlns:a16="http://schemas.microsoft.com/office/drawing/2014/main" id="{9BD95BD5-9E1C-822A-32DE-096B48E73937}"/>
              </a:ext>
            </a:extLst>
          </p:cNvPr>
          <p:cNvSpPr txBox="1"/>
          <p:nvPr/>
        </p:nvSpPr>
        <p:spPr>
          <a:xfrm>
            <a:off x="7993934" y="4677211"/>
            <a:ext cx="2198852"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Recirculation R</a:t>
            </a:r>
            <a:r>
              <a:rPr lang="en-US" altLang="zh-CN" sz="1800" b="0" i="0" u="none" strike="noStrike" baseline="-25000" dirty="0">
                <a:latin typeface="Arial" panose="020B0604020202020204" pitchFamily="34" charset="0"/>
                <a:cs typeface="Arial" panose="020B0604020202020204" pitchFamily="34" charset="0"/>
              </a:rPr>
              <a:t>3</a:t>
            </a:r>
            <a:endParaRPr lang="zh-CN" altLang="en-US" sz="2000" baseline="-25000" dirty="0">
              <a:latin typeface="Arial" panose="020B0604020202020204" pitchFamily="34" charset="0"/>
              <a:cs typeface="Arial" panose="020B0604020202020204" pitchFamily="34" charset="0"/>
            </a:endParaRPr>
          </a:p>
        </p:txBody>
      </p:sp>
      <p:sp>
        <p:nvSpPr>
          <p:cNvPr id="54" name="文本框 53">
            <a:extLst>
              <a:ext uri="{FF2B5EF4-FFF2-40B4-BE49-F238E27FC236}">
                <a16:creationId xmlns:a16="http://schemas.microsoft.com/office/drawing/2014/main" id="{482F99AC-A9A2-0114-5716-FE81F0818D7A}"/>
              </a:ext>
            </a:extLst>
          </p:cNvPr>
          <p:cNvSpPr txBox="1"/>
          <p:nvPr/>
        </p:nvSpPr>
        <p:spPr>
          <a:xfrm>
            <a:off x="10135696" y="4763562"/>
            <a:ext cx="2198852"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Excess sludge</a:t>
            </a:r>
            <a:endParaRPr lang="zh-CN" altLang="en-US" sz="2000" baseline="-25000" dirty="0">
              <a:latin typeface="Arial" panose="020B0604020202020204" pitchFamily="34" charset="0"/>
              <a:cs typeface="Arial" panose="020B0604020202020204" pitchFamily="34" charset="0"/>
            </a:endParaRPr>
          </a:p>
        </p:txBody>
      </p:sp>
      <p:cxnSp>
        <p:nvCxnSpPr>
          <p:cNvPr id="61" name="直接连接符 60">
            <a:extLst>
              <a:ext uri="{FF2B5EF4-FFF2-40B4-BE49-F238E27FC236}">
                <a16:creationId xmlns:a16="http://schemas.microsoft.com/office/drawing/2014/main" id="{C1622EA3-36C6-F5AE-7E76-7F094FCC100B}"/>
              </a:ext>
            </a:extLst>
          </p:cNvPr>
          <p:cNvCxnSpPr/>
          <p:nvPr/>
        </p:nvCxnSpPr>
        <p:spPr>
          <a:xfrm flipH="1">
            <a:off x="5791462" y="4659546"/>
            <a:ext cx="4582561" cy="0"/>
          </a:xfrm>
          <a:prstGeom prst="line">
            <a:avLst/>
          </a:prstGeom>
          <a:ln w="381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8B84F2EC-C5B5-11B3-9C83-6AE3330B2CFC}"/>
              </a:ext>
            </a:extLst>
          </p:cNvPr>
          <p:cNvCxnSpPr>
            <a:cxnSpLocks/>
          </p:cNvCxnSpPr>
          <p:nvPr/>
        </p:nvCxnSpPr>
        <p:spPr>
          <a:xfrm flipV="1">
            <a:off x="5791462" y="3359947"/>
            <a:ext cx="0" cy="1299599"/>
          </a:xfrm>
          <a:prstGeom prst="straightConnector1">
            <a:avLst/>
          </a:prstGeom>
          <a:ln w="38100">
            <a:solidFill>
              <a:schemeClr val="accent5">
                <a:lumMod val="60000"/>
                <a:lumOff val="4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24" name="直接连接符 323">
            <a:extLst>
              <a:ext uri="{FF2B5EF4-FFF2-40B4-BE49-F238E27FC236}">
                <a16:creationId xmlns:a16="http://schemas.microsoft.com/office/drawing/2014/main" id="{15C05CAD-5E65-2772-7658-16C0F2447978}"/>
              </a:ext>
            </a:extLst>
          </p:cNvPr>
          <p:cNvCxnSpPr>
            <a:cxnSpLocks/>
          </p:cNvCxnSpPr>
          <p:nvPr/>
        </p:nvCxnSpPr>
        <p:spPr>
          <a:xfrm flipH="1">
            <a:off x="869326" y="4659546"/>
            <a:ext cx="4394105" cy="0"/>
          </a:xfrm>
          <a:prstGeom prst="line">
            <a:avLst/>
          </a:prstGeom>
          <a:ln w="381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a16="http://schemas.microsoft.com/office/drawing/2014/main" id="{E0C5082D-5595-26C7-4837-A8EE8DCD048B}"/>
              </a:ext>
            </a:extLst>
          </p:cNvPr>
          <p:cNvCxnSpPr>
            <a:cxnSpLocks/>
          </p:cNvCxnSpPr>
          <p:nvPr/>
        </p:nvCxnSpPr>
        <p:spPr>
          <a:xfrm flipV="1">
            <a:off x="5263431" y="3638897"/>
            <a:ext cx="0" cy="1020649"/>
          </a:xfrm>
          <a:prstGeom prst="line">
            <a:avLst/>
          </a:prstGeom>
          <a:ln w="381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1" name="直接箭头连接符 330">
            <a:extLst>
              <a:ext uri="{FF2B5EF4-FFF2-40B4-BE49-F238E27FC236}">
                <a16:creationId xmlns:a16="http://schemas.microsoft.com/office/drawing/2014/main" id="{76F41498-38A4-D8D6-16A0-77AC7A016992}"/>
              </a:ext>
            </a:extLst>
          </p:cNvPr>
          <p:cNvCxnSpPr>
            <a:cxnSpLocks/>
          </p:cNvCxnSpPr>
          <p:nvPr/>
        </p:nvCxnSpPr>
        <p:spPr>
          <a:xfrm flipV="1">
            <a:off x="869326" y="3359947"/>
            <a:ext cx="0" cy="1299599"/>
          </a:xfrm>
          <a:prstGeom prst="straightConnector1">
            <a:avLst/>
          </a:prstGeom>
          <a:ln w="38100">
            <a:solidFill>
              <a:schemeClr val="accent5">
                <a:lumMod val="60000"/>
                <a:lumOff val="4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id="{6E1EC91A-EEE8-9B54-929B-91559811C311}"/>
              </a:ext>
            </a:extLst>
          </p:cNvPr>
          <p:cNvCxnSpPr>
            <a:cxnSpLocks/>
          </p:cNvCxnSpPr>
          <p:nvPr/>
        </p:nvCxnSpPr>
        <p:spPr>
          <a:xfrm flipH="1">
            <a:off x="3305840" y="4945487"/>
            <a:ext cx="4521622" cy="0"/>
          </a:xfrm>
          <a:prstGeom prst="line">
            <a:avLst/>
          </a:prstGeom>
          <a:ln w="381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4" name="直接箭头连接符 333">
            <a:extLst>
              <a:ext uri="{FF2B5EF4-FFF2-40B4-BE49-F238E27FC236}">
                <a16:creationId xmlns:a16="http://schemas.microsoft.com/office/drawing/2014/main" id="{70761F5E-B526-A94A-86C7-C729B5C14936}"/>
              </a:ext>
            </a:extLst>
          </p:cNvPr>
          <p:cNvCxnSpPr>
            <a:cxnSpLocks/>
          </p:cNvCxnSpPr>
          <p:nvPr/>
        </p:nvCxnSpPr>
        <p:spPr>
          <a:xfrm flipV="1">
            <a:off x="3305840" y="3359947"/>
            <a:ext cx="0" cy="1585540"/>
          </a:xfrm>
          <a:prstGeom prst="straightConnector1">
            <a:avLst/>
          </a:prstGeom>
          <a:ln w="38100">
            <a:solidFill>
              <a:schemeClr val="accent5">
                <a:lumMod val="60000"/>
                <a:lumOff val="4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id="{5F798EEA-17DA-CA75-4517-27F0C6FC3536}"/>
              </a:ext>
            </a:extLst>
          </p:cNvPr>
          <p:cNvCxnSpPr>
            <a:cxnSpLocks/>
          </p:cNvCxnSpPr>
          <p:nvPr/>
        </p:nvCxnSpPr>
        <p:spPr>
          <a:xfrm flipV="1">
            <a:off x="7827462" y="3638897"/>
            <a:ext cx="0" cy="1306590"/>
          </a:xfrm>
          <a:prstGeom prst="line">
            <a:avLst/>
          </a:prstGeom>
          <a:ln w="381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519900EC-B6E4-B759-1F67-60FFA8693C75}"/>
              </a:ext>
            </a:extLst>
          </p:cNvPr>
          <p:cNvGrpSpPr/>
          <p:nvPr/>
        </p:nvGrpSpPr>
        <p:grpSpPr>
          <a:xfrm>
            <a:off x="1247194" y="3026465"/>
            <a:ext cx="1810346" cy="1122131"/>
            <a:chOff x="1247194" y="3026465"/>
            <a:chExt cx="1810346" cy="1122131"/>
          </a:xfrm>
        </p:grpSpPr>
        <p:sp>
          <p:nvSpPr>
            <p:cNvPr id="7" name="矩形 6">
              <a:extLst>
                <a:ext uri="{FF2B5EF4-FFF2-40B4-BE49-F238E27FC236}">
                  <a16:creationId xmlns:a16="http://schemas.microsoft.com/office/drawing/2014/main" id="{6A0C11D9-1937-1209-7545-B6830D311169}"/>
                </a:ext>
              </a:extLst>
            </p:cNvPr>
            <p:cNvSpPr/>
            <p:nvPr/>
          </p:nvSpPr>
          <p:spPr>
            <a:xfrm>
              <a:off x="1247194" y="3026465"/>
              <a:ext cx="1810346" cy="612432"/>
            </a:xfrm>
            <a:prstGeom prst="rect">
              <a:avLst/>
            </a:prstGeom>
            <a:solidFill>
              <a:srgbClr val="0000FF"/>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99AEC1D5-17B4-E9BE-A3B2-F187643EF2AC}"/>
                </a:ext>
              </a:extLst>
            </p:cNvPr>
            <p:cNvSpPr txBox="1"/>
            <p:nvPr/>
          </p:nvSpPr>
          <p:spPr>
            <a:xfrm>
              <a:off x="1247194" y="3148450"/>
              <a:ext cx="1808791" cy="369320"/>
            </a:xfrm>
            <a:prstGeom prst="rect">
              <a:avLst/>
            </a:prstGeom>
            <a:noFill/>
          </p:spPr>
          <p:txBody>
            <a:bodyPr wrap="square" rtlCol="0">
              <a:spAutoFit/>
            </a:bodyPr>
            <a:lstStyle/>
            <a:p>
              <a:pPr algn="ctr"/>
              <a:r>
                <a:rPr lang="en-US" altLang="zh-CN" sz="1800" b="0" i="0" u="none" strike="noStrike" baseline="0" dirty="0">
                  <a:solidFill>
                    <a:schemeClr val="bg1"/>
                  </a:solidFill>
                  <a:latin typeface="Arial" panose="020B0604020202020204" pitchFamily="34" charset="0"/>
                  <a:cs typeface="Arial" panose="020B0604020202020204" pitchFamily="34" charset="0"/>
                </a:rPr>
                <a:t>Anaerobic tank</a:t>
              </a:r>
              <a:endParaRPr lang="zh-CN" altLang="en-US" sz="2000" dirty="0">
                <a:solidFill>
                  <a:schemeClr val="bg1"/>
                </a:solidFill>
                <a:latin typeface="Arial" panose="020B0604020202020204" pitchFamily="34" charset="0"/>
                <a:cs typeface="Arial" panose="020B0604020202020204" pitchFamily="34" charset="0"/>
              </a:endParaRPr>
            </a:p>
          </p:txBody>
        </p:sp>
        <p:sp>
          <p:nvSpPr>
            <p:cNvPr id="20" name="文本框 19">
              <a:extLst>
                <a:ext uri="{FF2B5EF4-FFF2-40B4-BE49-F238E27FC236}">
                  <a16:creationId xmlns:a16="http://schemas.microsoft.com/office/drawing/2014/main" id="{F0F08B44-944E-C6BE-76F6-67A42CE842BC}"/>
                </a:ext>
              </a:extLst>
            </p:cNvPr>
            <p:cNvSpPr txBox="1"/>
            <p:nvPr/>
          </p:nvSpPr>
          <p:spPr>
            <a:xfrm>
              <a:off x="1908520" y="3686931"/>
              <a:ext cx="521297" cy="461665"/>
            </a:xfrm>
            <a:prstGeom prst="rect">
              <a:avLst/>
            </a:prstGeom>
            <a:noFill/>
          </p:spPr>
          <p:txBody>
            <a:bodyPr wrap="none" rtlCol="0">
              <a:spAutoFit/>
            </a:bodyPr>
            <a:lstStyle/>
            <a:p>
              <a:pPr algn="ctr"/>
              <a:r>
                <a:rPr lang="en-US" altLang="zh-CN" sz="2400" b="1" dirty="0">
                  <a:latin typeface="Arial" panose="020B0604020202020204" pitchFamily="34" charset="0"/>
                  <a:cs typeface="Arial" panose="020B0604020202020204" pitchFamily="34" charset="0"/>
                </a:rPr>
                <a:t>A</a:t>
              </a:r>
              <a:r>
                <a:rPr lang="en-US" altLang="zh-CN" sz="2400" b="1" baseline="-25000" dirty="0">
                  <a:latin typeface="Arial" panose="020B0604020202020204" pitchFamily="34" charset="0"/>
                  <a:cs typeface="Arial" panose="020B0604020202020204" pitchFamily="34" charset="0"/>
                </a:rPr>
                <a:t>1</a:t>
              </a:r>
              <a:endParaRPr lang="zh-CN" altLang="en-US" sz="2400" b="1" baseline="-25000" dirty="0">
                <a:latin typeface="Arial" panose="020B0604020202020204" pitchFamily="34" charset="0"/>
                <a:cs typeface="Arial" panose="020B0604020202020204" pitchFamily="34" charset="0"/>
              </a:endParaRPr>
            </a:p>
          </p:txBody>
        </p:sp>
      </p:grpSp>
      <p:grpSp>
        <p:nvGrpSpPr>
          <p:cNvPr id="8" name="组合 7">
            <a:extLst>
              <a:ext uri="{FF2B5EF4-FFF2-40B4-BE49-F238E27FC236}">
                <a16:creationId xmlns:a16="http://schemas.microsoft.com/office/drawing/2014/main" id="{2D968BCC-F45F-F758-01CB-184F8135AD8F}"/>
              </a:ext>
            </a:extLst>
          </p:cNvPr>
          <p:cNvGrpSpPr/>
          <p:nvPr/>
        </p:nvGrpSpPr>
        <p:grpSpPr>
          <a:xfrm>
            <a:off x="3769307" y="3026465"/>
            <a:ext cx="1810346" cy="1122131"/>
            <a:chOff x="3769307" y="3026465"/>
            <a:chExt cx="1810346" cy="1122131"/>
          </a:xfrm>
        </p:grpSpPr>
        <p:sp>
          <p:nvSpPr>
            <p:cNvPr id="11" name="矩形 10">
              <a:extLst>
                <a:ext uri="{FF2B5EF4-FFF2-40B4-BE49-F238E27FC236}">
                  <a16:creationId xmlns:a16="http://schemas.microsoft.com/office/drawing/2014/main" id="{A90ECB82-8F97-BAA1-FD15-6CFAFC7EC8BA}"/>
                </a:ext>
              </a:extLst>
            </p:cNvPr>
            <p:cNvSpPr/>
            <p:nvPr/>
          </p:nvSpPr>
          <p:spPr>
            <a:xfrm>
              <a:off x="3769307" y="3026465"/>
              <a:ext cx="1810346" cy="612432"/>
            </a:xfrm>
            <a:prstGeom prst="rect">
              <a:avLst/>
            </a:prstGeom>
            <a:solidFill>
              <a:srgbClr val="92D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B92761A5-1DC6-093E-1D03-4B0D097650F2}"/>
                </a:ext>
              </a:extLst>
            </p:cNvPr>
            <p:cNvSpPr txBox="1"/>
            <p:nvPr/>
          </p:nvSpPr>
          <p:spPr>
            <a:xfrm>
              <a:off x="3769307" y="3148450"/>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Anoxic tank</a:t>
              </a:r>
              <a:endParaRPr lang="zh-CN" altLang="en-US" sz="2000" dirty="0">
                <a:latin typeface="Arial" panose="020B0604020202020204" pitchFamily="34" charset="0"/>
                <a:cs typeface="Arial" panose="020B0604020202020204" pitchFamily="34" charset="0"/>
              </a:endParaRPr>
            </a:p>
          </p:txBody>
        </p:sp>
        <p:sp>
          <p:nvSpPr>
            <p:cNvPr id="26" name="文本框 25">
              <a:extLst>
                <a:ext uri="{FF2B5EF4-FFF2-40B4-BE49-F238E27FC236}">
                  <a16:creationId xmlns:a16="http://schemas.microsoft.com/office/drawing/2014/main" id="{EA921D75-E82F-87B5-09E8-F8CD77429AE6}"/>
                </a:ext>
              </a:extLst>
            </p:cNvPr>
            <p:cNvSpPr txBox="1"/>
            <p:nvPr/>
          </p:nvSpPr>
          <p:spPr>
            <a:xfrm>
              <a:off x="4407883" y="3686931"/>
              <a:ext cx="521297" cy="461665"/>
            </a:xfrm>
            <a:prstGeom prst="rect">
              <a:avLst/>
            </a:prstGeom>
            <a:noFill/>
          </p:spPr>
          <p:txBody>
            <a:bodyPr wrap="none" rtlCol="0">
              <a:spAutoFit/>
            </a:bodyPr>
            <a:lstStyle/>
            <a:p>
              <a:pPr algn="ctr"/>
              <a:r>
                <a:rPr lang="en-US" altLang="zh-CN" sz="2400" b="1" dirty="0">
                  <a:latin typeface="Arial" panose="020B0604020202020204" pitchFamily="34" charset="0"/>
                  <a:cs typeface="Arial" panose="020B0604020202020204" pitchFamily="34" charset="0"/>
                </a:rPr>
                <a:t>A</a:t>
              </a:r>
              <a:r>
                <a:rPr lang="en-US" altLang="zh-CN" sz="2400" b="1" baseline="-25000" dirty="0">
                  <a:latin typeface="Arial" panose="020B0604020202020204" pitchFamily="34" charset="0"/>
                  <a:cs typeface="Arial" panose="020B0604020202020204" pitchFamily="34" charset="0"/>
                </a:rPr>
                <a:t>2</a:t>
              </a:r>
              <a:endParaRPr lang="zh-CN" altLang="en-US" sz="2400" b="1" baseline="-25000" dirty="0">
                <a:latin typeface="Arial" panose="020B0604020202020204" pitchFamily="34" charset="0"/>
                <a:cs typeface="Arial" panose="020B0604020202020204" pitchFamily="34" charset="0"/>
              </a:endParaRPr>
            </a:p>
          </p:txBody>
        </p:sp>
      </p:grpSp>
      <p:sp>
        <p:nvSpPr>
          <p:cNvPr id="29" name="文本框 28">
            <a:extLst>
              <a:ext uri="{FF2B5EF4-FFF2-40B4-BE49-F238E27FC236}">
                <a16:creationId xmlns:a16="http://schemas.microsoft.com/office/drawing/2014/main" id="{8F74BA47-72FC-E239-DAA6-BDF6C0D79F38}"/>
              </a:ext>
            </a:extLst>
          </p:cNvPr>
          <p:cNvSpPr txBox="1"/>
          <p:nvPr/>
        </p:nvSpPr>
        <p:spPr>
          <a:xfrm>
            <a:off x="6978364" y="3686931"/>
            <a:ext cx="423513" cy="461665"/>
          </a:xfrm>
          <a:prstGeom prst="rect">
            <a:avLst/>
          </a:prstGeom>
          <a:noFill/>
        </p:spPr>
        <p:txBody>
          <a:bodyPr wrap="none" rtlCol="0">
            <a:spAutoFit/>
          </a:bodyPr>
          <a:lstStyle/>
          <a:p>
            <a:pPr algn="ctr"/>
            <a:r>
              <a:rPr lang="en-US" altLang="zh-CN" sz="2400" b="1" dirty="0">
                <a:latin typeface="Arial" panose="020B0604020202020204" pitchFamily="34" charset="0"/>
                <a:cs typeface="Arial" panose="020B0604020202020204" pitchFamily="34" charset="0"/>
              </a:rPr>
              <a:t>O</a:t>
            </a:r>
            <a:endParaRPr lang="zh-CN" altLang="en-US" sz="2400" b="1" baseline="-25000" dirty="0">
              <a:latin typeface="Arial" panose="020B0604020202020204" pitchFamily="34" charset="0"/>
              <a:cs typeface="Arial" panose="020B0604020202020204" pitchFamily="34" charset="0"/>
            </a:endParaRPr>
          </a:p>
        </p:txBody>
      </p:sp>
      <p:grpSp>
        <p:nvGrpSpPr>
          <p:cNvPr id="4" name="组合 3">
            <a:extLst>
              <a:ext uri="{FF2B5EF4-FFF2-40B4-BE49-F238E27FC236}">
                <a16:creationId xmlns:a16="http://schemas.microsoft.com/office/drawing/2014/main" id="{981AE8F7-DF2E-8A43-F22C-E5BB482538D0}"/>
              </a:ext>
            </a:extLst>
          </p:cNvPr>
          <p:cNvGrpSpPr/>
          <p:nvPr/>
        </p:nvGrpSpPr>
        <p:grpSpPr>
          <a:xfrm>
            <a:off x="8813533" y="3026465"/>
            <a:ext cx="1810346" cy="1122131"/>
            <a:chOff x="8813533" y="3026465"/>
            <a:chExt cx="1810346" cy="1122131"/>
          </a:xfrm>
        </p:grpSpPr>
        <p:sp>
          <p:nvSpPr>
            <p:cNvPr id="23" name="矩形 22">
              <a:extLst>
                <a:ext uri="{FF2B5EF4-FFF2-40B4-BE49-F238E27FC236}">
                  <a16:creationId xmlns:a16="http://schemas.microsoft.com/office/drawing/2014/main" id="{B1438376-AF00-8D40-1E93-DD6DCE6E1321}"/>
                </a:ext>
              </a:extLst>
            </p:cNvPr>
            <p:cNvSpPr/>
            <p:nvPr/>
          </p:nvSpPr>
          <p:spPr>
            <a:xfrm>
              <a:off x="8813533" y="3026465"/>
              <a:ext cx="1810346" cy="612432"/>
            </a:xfrm>
            <a:prstGeom prst="rect">
              <a:avLst/>
            </a:prstGeom>
            <a:solidFill>
              <a:srgbClr val="FFFF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8BA4607E-9144-8A13-912F-AD45583EBDC1}"/>
                </a:ext>
              </a:extLst>
            </p:cNvPr>
            <p:cNvSpPr txBox="1"/>
            <p:nvPr/>
          </p:nvSpPr>
          <p:spPr>
            <a:xfrm>
              <a:off x="8813533" y="3148450"/>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Membrane tank</a:t>
              </a:r>
              <a:endParaRPr lang="zh-CN" altLang="en-US" sz="2000" dirty="0">
                <a:latin typeface="Arial" panose="020B0604020202020204" pitchFamily="34" charset="0"/>
                <a:cs typeface="Arial" panose="020B0604020202020204" pitchFamily="34" charset="0"/>
              </a:endParaRPr>
            </a:p>
          </p:txBody>
        </p:sp>
        <p:sp>
          <p:nvSpPr>
            <p:cNvPr id="33" name="文本框 32">
              <a:extLst>
                <a:ext uri="{FF2B5EF4-FFF2-40B4-BE49-F238E27FC236}">
                  <a16:creationId xmlns:a16="http://schemas.microsoft.com/office/drawing/2014/main" id="{E9E169B5-7189-4C0D-F49D-CF39B1278913}"/>
                </a:ext>
              </a:extLst>
            </p:cNvPr>
            <p:cNvSpPr txBox="1"/>
            <p:nvPr/>
          </p:nvSpPr>
          <p:spPr>
            <a:xfrm>
              <a:off x="9512989" y="3686931"/>
              <a:ext cx="441146" cy="461665"/>
            </a:xfrm>
            <a:prstGeom prst="rect">
              <a:avLst/>
            </a:prstGeom>
            <a:noFill/>
          </p:spPr>
          <p:txBody>
            <a:bodyPr wrap="none" rtlCol="0">
              <a:spAutoFit/>
            </a:bodyPr>
            <a:lstStyle/>
            <a:p>
              <a:pPr algn="ctr"/>
              <a:r>
                <a:rPr lang="en-US" altLang="zh-CN" sz="2400" b="1" dirty="0">
                  <a:latin typeface="Arial" panose="020B0604020202020204" pitchFamily="34" charset="0"/>
                  <a:cs typeface="Arial" panose="020B0604020202020204" pitchFamily="34" charset="0"/>
                </a:rPr>
                <a:t>M</a:t>
              </a:r>
              <a:endParaRPr lang="zh-CN" altLang="en-US" sz="2400" b="1" baseline="-25000" dirty="0">
                <a:latin typeface="Arial" panose="020B0604020202020204" pitchFamily="34" charset="0"/>
                <a:cs typeface="Arial" panose="020B0604020202020204" pitchFamily="34" charset="0"/>
              </a:endParaRPr>
            </a:p>
          </p:txBody>
        </p:sp>
      </p:grpSp>
      <p:grpSp>
        <p:nvGrpSpPr>
          <p:cNvPr id="5" name="Group 15">
            <a:extLst>
              <a:ext uri="{FF2B5EF4-FFF2-40B4-BE49-F238E27FC236}">
                <a16:creationId xmlns:a16="http://schemas.microsoft.com/office/drawing/2014/main" id="{3D0FBD25-1818-FA81-2101-261D2C246496}"/>
              </a:ext>
            </a:extLst>
          </p:cNvPr>
          <p:cNvGrpSpPr/>
          <p:nvPr/>
        </p:nvGrpSpPr>
        <p:grpSpPr>
          <a:xfrm>
            <a:off x="8972536" y="407334"/>
            <a:ext cx="3121806" cy="447110"/>
            <a:chOff x="8844309" y="358006"/>
            <a:chExt cx="3121806" cy="447110"/>
          </a:xfrm>
        </p:grpSpPr>
        <p:grpSp>
          <p:nvGrpSpPr>
            <p:cNvPr id="16" name="组合 2">
              <a:extLst>
                <a:ext uri="{FF2B5EF4-FFF2-40B4-BE49-F238E27FC236}">
                  <a16:creationId xmlns:a16="http://schemas.microsoft.com/office/drawing/2014/main" id="{6ABA8908-7863-BAD3-F996-1CA8639D2B10}"/>
                </a:ext>
              </a:extLst>
            </p:cNvPr>
            <p:cNvGrpSpPr/>
            <p:nvPr/>
          </p:nvGrpSpPr>
          <p:grpSpPr>
            <a:xfrm>
              <a:off x="9715178" y="358006"/>
              <a:ext cx="2250937" cy="447110"/>
              <a:chOff x="9729466" y="157976"/>
              <a:chExt cx="2250937" cy="447110"/>
            </a:xfrm>
          </p:grpSpPr>
          <p:sp>
            <p:nvSpPr>
              <p:cNvPr id="18" name="TextBox 15">
                <a:extLst>
                  <a:ext uri="{FF2B5EF4-FFF2-40B4-BE49-F238E27FC236}">
                    <a16:creationId xmlns:a16="http://schemas.microsoft.com/office/drawing/2014/main" id="{4FA5574E-026D-60D2-1134-AF1E7C279DF2}"/>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9" name="直线连接符 9">
                <a:extLst>
                  <a:ext uri="{FF2B5EF4-FFF2-40B4-BE49-F238E27FC236}">
                    <a16:creationId xmlns:a16="http://schemas.microsoft.com/office/drawing/2014/main" id="{B80FE6EB-CA2B-627A-436B-9FDB504E33E1}"/>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7" name="Picture 17">
              <a:extLst>
                <a:ext uri="{FF2B5EF4-FFF2-40B4-BE49-F238E27FC236}">
                  <a16:creationId xmlns:a16="http://schemas.microsoft.com/office/drawing/2014/main" id="{72AD4CF9-7C3F-BB18-71C5-599B551E27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2055044662"/>
      </p:ext>
    </p:extLst>
  </p:cSld>
  <p:clrMapOvr>
    <a:masterClrMapping/>
  </p:clrMapOvr>
  <p:transition advTm="4485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2000" fill="hold" grpId="0" nodeType="clickEffect">
                                  <p:stCondLst>
                                    <p:cond delay="0"/>
                                  </p:stCondLst>
                                  <p:childTnLst>
                                    <p:animEffect transition="out" filter="fade">
                                      <p:cBhvr>
                                        <p:cTn id="6" dur="500" tmFilter="0, 0; .2, .5; .8, .5; 1, 0"/>
                                        <p:tgtEl>
                                          <p:spTgt spid="29"/>
                                        </p:tgtEl>
                                      </p:cBhvr>
                                    </p:animEffect>
                                    <p:animScale>
                                      <p:cBhvr>
                                        <p:cTn id="7" dur="250" autoRev="1" fill="hold"/>
                                        <p:tgtEl>
                                          <p:spTgt spid="29"/>
                                        </p:tgtEl>
                                      </p:cBhvr>
                                      <p:by x="105000" y="105000"/>
                                    </p:animScale>
                                  </p:childTnLst>
                                </p:cTn>
                              </p:par>
                              <p:par>
                                <p:cTn id="8" presetID="26" presetClass="emph" presetSubtype="0" repeatCount="2000" fill="hold" nodeType="withEffect">
                                  <p:stCondLst>
                                    <p:cond delay="0"/>
                                  </p:stCondLst>
                                  <p:childTnLst>
                                    <p:animEffect transition="out" filter="fade">
                                      <p:cBhvr>
                                        <p:cTn id="9" dur="500" tmFilter="0, 0; .2, .5; .8, .5; 1, 0"/>
                                        <p:tgtEl>
                                          <p:spTgt spid="2"/>
                                        </p:tgtEl>
                                      </p:cBhvr>
                                    </p:animEffect>
                                    <p:animScale>
                                      <p:cBhvr>
                                        <p:cTn id="10" dur="250" autoRev="1" fill="hold"/>
                                        <p:tgtEl>
                                          <p:spTgt spid="2"/>
                                        </p:tgtEl>
                                      </p:cBhvr>
                                      <p:by x="105000" y="105000"/>
                                    </p:animScale>
                                  </p:childTnLst>
                                </p:cTn>
                              </p:par>
                              <p:par>
                                <p:cTn id="11" presetID="26" presetClass="emph" presetSubtype="0" repeatCount="2000" fill="hold" grpId="0" nodeType="withEffect">
                                  <p:stCondLst>
                                    <p:cond delay="0"/>
                                  </p:stCondLst>
                                  <p:childTnLst>
                                    <p:animEffect transition="out" filter="fade">
                                      <p:cBhvr>
                                        <p:cTn id="12" dur="500" tmFilter="0, 0; .2, .5; .8, .5; 1, 0"/>
                                        <p:tgtEl>
                                          <p:spTgt spid="47"/>
                                        </p:tgtEl>
                                      </p:cBhvr>
                                    </p:animEffect>
                                    <p:animScale>
                                      <p:cBhvr>
                                        <p:cTn id="13" dur="250" autoRev="1" fill="hold"/>
                                        <p:tgtEl>
                                          <p:spTgt spid="47"/>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6" presetClass="emph" presetSubtype="0" repeatCount="2000" fill="hold" nodeType="clickEffect">
                                  <p:stCondLst>
                                    <p:cond delay="0"/>
                                  </p:stCondLst>
                                  <p:childTnLst>
                                    <p:animEffect transition="out" filter="fade">
                                      <p:cBhvr>
                                        <p:cTn id="17" dur="500" tmFilter="0, 0; .2, .5; .8, .5; 1, 0"/>
                                        <p:tgtEl>
                                          <p:spTgt spid="4"/>
                                        </p:tgtEl>
                                      </p:cBhvr>
                                    </p:animEffect>
                                    <p:animScale>
                                      <p:cBhvr>
                                        <p:cTn id="18" dur="250" autoRev="1" fill="hold"/>
                                        <p:tgtEl>
                                          <p:spTgt spid="4"/>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8"/>
                                        </p:tgtEl>
                                      </p:cBhvr>
                                    </p:animEffect>
                                    <p:animScale>
                                      <p:cBhvr>
                                        <p:cTn id="23" dur="250" autoRev="1" fill="hold"/>
                                        <p:tgtEl>
                                          <p:spTgt spid="8"/>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nodeType="clickEffect">
                                  <p:stCondLst>
                                    <p:cond delay="0"/>
                                  </p:stCondLst>
                                  <p:childTnLst>
                                    <p:animEffect transition="out" filter="fade">
                                      <p:cBhvr>
                                        <p:cTn id="27" dur="500" tmFilter="0, 0; .2, .5; .8, .5; 1, 0"/>
                                        <p:tgtEl>
                                          <p:spTgt spid="9"/>
                                        </p:tgtEl>
                                      </p:cBhvr>
                                    </p:animEffect>
                                    <p:animScale>
                                      <p:cBhvr>
                                        <p:cTn id="28"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 name="矩形 2">
            <a:extLst>
              <a:ext uri="{FF2B5EF4-FFF2-40B4-BE49-F238E27FC236}">
                <a16:creationId xmlns:a16="http://schemas.microsoft.com/office/drawing/2014/main" id="{788A3949-245A-F76E-6694-CA6203C0BE1A}"/>
              </a:ext>
            </a:extLst>
          </p:cNvPr>
          <p:cNvSpPr/>
          <p:nvPr/>
        </p:nvSpPr>
        <p:spPr>
          <a:xfrm>
            <a:off x="695327" y="1212901"/>
            <a:ext cx="10666356" cy="461665"/>
          </a:xfrm>
          <a:prstGeom prst="rect">
            <a:avLst/>
          </a:prstGeom>
        </p:spPr>
        <p:txBody>
          <a:bodyPr wrap="square">
            <a:spAutoFit/>
          </a:bodyPr>
          <a:lstStyle/>
          <a:p>
            <a:r>
              <a:rPr lang="en-US" altLang="zh-CN" sz="2000" dirty="0">
                <a:latin typeface="Arial" panose="020B0604020202020204" pitchFamily="34" charset="0"/>
                <a:cs typeface="Arial" panose="020B0604020202020204" pitchFamily="34" charset="0"/>
              </a:rPr>
              <a:t>The </a:t>
            </a:r>
            <a:r>
              <a:rPr lang="en-US" altLang="zh-CN" sz="2400" b="1" dirty="0">
                <a:solidFill>
                  <a:srgbClr val="FF0000"/>
                </a:solidFill>
                <a:latin typeface="Arial" panose="020B0604020202020204" pitchFamily="34" charset="0"/>
                <a:cs typeface="Arial" panose="020B0604020202020204" pitchFamily="34" charset="0"/>
              </a:rPr>
              <a:t>AAO-MBR</a:t>
            </a:r>
            <a:r>
              <a:rPr lang="en-US" altLang="zh-CN" sz="2000" dirty="0">
                <a:latin typeface="Arial" panose="020B0604020202020204" pitchFamily="34" charset="0"/>
                <a:cs typeface="Arial" panose="020B0604020202020204" pitchFamily="34" charset="0"/>
              </a:rPr>
              <a:t> process is most commonly applied for municipal wastewater treatment.</a:t>
            </a:r>
          </a:p>
        </p:txBody>
      </p:sp>
      <p:sp>
        <p:nvSpPr>
          <p:cNvPr id="25" name="文本框 24">
            <a:extLst>
              <a:ext uri="{FF2B5EF4-FFF2-40B4-BE49-F238E27FC236}">
                <a16:creationId xmlns:a16="http://schemas.microsoft.com/office/drawing/2014/main" id="{44B38979-50BC-CA0A-D7FF-270B74AFEFFE}"/>
              </a:ext>
            </a:extLst>
          </p:cNvPr>
          <p:cNvSpPr txBox="1"/>
          <p:nvPr/>
        </p:nvSpPr>
        <p:spPr>
          <a:xfrm>
            <a:off x="-278836" y="2602332"/>
            <a:ext cx="1810346" cy="646331"/>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Settled </a:t>
            </a:r>
          </a:p>
          <a:p>
            <a:pPr algn="ctr"/>
            <a:r>
              <a:rPr lang="en-US" altLang="zh-CN" sz="1800" b="0" i="0" u="none" strike="noStrike" baseline="0" dirty="0">
                <a:latin typeface="Arial" panose="020B0604020202020204" pitchFamily="34" charset="0"/>
                <a:cs typeface="Arial" panose="020B0604020202020204" pitchFamily="34" charset="0"/>
              </a:rPr>
              <a:t>sewage</a:t>
            </a:r>
            <a:endParaRPr lang="zh-CN" altLang="en-US" sz="2000" dirty="0">
              <a:latin typeface="Arial" panose="020B0604020202020204" pitchFamily="34" charset="0"/>
              <a:cs typeface="Arial" panose="020B0604020202020204" pitchFamily="34" charset="0"/>
            </a:endParaRPr>
          </a:p>
        </p:txBody>
      </p:sp>
      <p:grpSp>
        <p:nvGrpSpPr>
          <p:cNvPr id="2" name="组合 1">
            <a:extLst>
              <a:ext uri="{FF2B5EF4-FFF2-40B4-BE49-F238E27FC236}">
                <a16:creationId xmlns:a16="http://schemas.microsoft.com/office/drawing/2014/main" id="{F14B90BE-62AE-B4AE-F1E4-FFA6599705CC}"/>
              </a:ext>
            </a:extLst>
          </p:cNvPr>
          <p:cNvGrpSpPr/>
          <p:nvPr/>
        </p:nvGrpSpPr>
        <p:grpSpPr>
          <a:xfrm>
            <a:off x="6291420" y="3026465"/>
            <a:ext cx="1810346" cy="612432"/>
            <a:chOff x="6291420" y="3026465"/>
            <a:chExt cx="1810346" cy="612432"/>
          </a:xfrm>
        </p:grpSpPr>
        <p:sp>
          <p:nvSpPr>
            <p:cNvPr id="21" name="矩形 20">
              <a:extLst>
                <a:ext uri="{FF2B5EF4-FFF2-40B4-BE49-F238E27FC236}">
                  <a16:creationId xmlns:a16="http://schemas.microsoft.com/office/drawing/2014/main" id="{B9153CD8-742C-A678-4350-FB18B5D96D34}"/>
                </a:ext>
              </a:extLst>
            </p:cNvPr>
            <p:cNvSpPr/>
            <p:nvPr/>
          </p:nvSpPr>
          <p:spPr>
            <a:xfrm>
              <a:off x="6291420" y="3026465"/>
              <a:ext cx="1810346" cy="612432"/>
            </a:xfrm>
            <a:prstGeom prst="rect">
              <a:avLst/>
            </a:prstGeom>
            <a:solidFill>
              <a:schemeClr val="accent5">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CBE0B077-B0B6-088F-EE04-7ACF8FACEE03}"/>
                </a:ext>
              </a:extLst>
            </p:cNvPr>
            <p:cNvSpPr txBox="1"/>
            <p:nvPr/>
          </p:nvSpPr>
          <p:spPr>
            <a:xfrm>
              <a:off x="6291420" y="3148450"/>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Aerobic tank</a:t>
              </a:r>
              <a:endParaRPr lang="zh-CN" altLang="en-US" sz="2000" dirty="0">
                <a:latin typeface="Arial" panose="020B0604020202020204" pitchFamily="34" charset="0"/>
                <a:cs typeface="Arial" panose="020B0604020202020204" pitchFamily="34" charset="0"/>
              </a:endParaRPr>
            </a:p>
          </p:txBody>
        </p:sp>
      </p:grpSp>
      <p:cxnSp>
        <p:nvCxnSpPr>
          <p:cNvPr id="27" name="直接箭头连接符 26">
            <a:extLst>
              <a:ext uri="{FF2B5EF4-FFF2-40B4-BE49-F238E27FC236}">
                <a16:creationId xmlns:a16="http://schemas.microsoft.com/office/drawing/2014/main" id="{AC3897F0-F6AF-0EA9-7552-8AD0C774E221}"/>
              </a:ext>
            </a:extLst>
          </p:cNvPr>
          <p:cNvCxnSpPr>
            <a:cxnSpLocks/>
            <a:stCxn id="10" idx="3"/>
            <a:endCxn id="15" idx="1"/>
          </p:cNvCxnSpPr>
          <p:nvPr/>
        </p:nvCxnSpPr>
        <p:spPr>
          <a:xfrm>
            <a:off x="3055985" y="3333110"/>
            <a:ext cx="713322" cy="6"/>
          </a:xfrm>
          <a:prstGeom prst="straightConnector1">
            <a:avLst/>
          </a:prstGeom>
          <a:ln w="635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id="{7F9B0843-BC24-8E64-A3AC-11728E7B49C0}"/>
              </a:ext>
            </a:extLst>
          </p:cNvPr>
          <p:cNvCxnSpPr/>
          <p:nvPr/>
        </p:nvCxnSpPr>
        <p:spPr>
          <a:xfrm>
            <a:off x="5579653" y="3332681"/>
            <a:ext cx="711767" cy="0"/>
          </a:xfrm>
          <a:prstGeom prst="straightConnector1">
            <a:avLst/>
          </a:prstGeom>
          <a:ln w="635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92AABD12-B2E7-CC11-FF39-D680DF757192}"/>
              </a:ext>
            </a:extLst>
          </p:cNvPr>
          <p:cNvCxnSpPr/>
          <p:nvPr/>
        </p:nvCxnSpPr>
        <p:spPr>
          <a:xfrm>
            <a:off x="8101766" y="3332681"/>
            <a:ext cx="711767" cy="0"/>
          </a:xfrm>
          <a:prstGeom prst="straightConnector1">
            <a:avLst/>
          </a:prstGeom>
          <a:ln w="635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8D51182D-2669-5EA2-42DC-3703EB72D648}"/>
              </a:ext>
            </a:extLst>
          </p:cNvPr>
          <p:cNvCxnSpPr/>
          <p:nvPr/>
        </p:nvCxnSpPr>
        <p:spPr>
          <a:xfrm>
            <a:off x="10623879" y="3332681"/>
            <a:ext cx="711767" cy="0"/>
          </a:xfrm>
          <a:prstGeom prst="straightConnector1">
            <a:avLst/>
          </a:prstGeom>
          <a:ln w="635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8E15FA86-2A1A-22EB-06FF-BA12F67EEA8E}"/>
              </a:ext>
            </a:extLst>
          </p:cNvPr>
          <p:cNvCxnSpPr/>
          <p:nvPr/>
        </p:nvCxnSpPr>
        <p:spPr>
          <a:xfrm>
            <a:off x="513443" y="3325890"/>
            <a:ext cx="711767" cy="0"/>
          </a:xfrm>
          <a:prstGeom prst="straightConnector1">
            <a:avLst/>
          </a:prstGeom>
          <a:ln w="635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1DD0955D-262C-53D9-8C89-ACA1C2D7954E}"/>
              </a:ext>
            </a:extLst>
          </p:cNvPr>
          <p:cNvSpPr txBox="1"/>
          <p:nvPr/>
        </p:nvSpPr>
        <p:spPr>
          <a:xfrm>
            <a:off x="10438476" y="2843272"/>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Effluent</a:t>
            </a:r>
            <a:endParaRPr lang="zh-CN" altLang="en-US" sz="2000" dirty="0">
              <a:latin typeface="Arial" panose="020B0604020202020204" pitchFamily="34" charset="0"/>
              <a:cs typeface="Arial" panose="020B0604020202020204" pitchFamily="34" charset="0"/>
            </a:endParaRPr>
          </a:p>
        </p:txBody>
      </p:sp>
      <p:cxnSp>
        <p:nvCxnSpPr>
          <p:cNvPr id="39" name="直接箭头连接符 38">
            <a:extLst>
              <a:ext uri="{FF2B5EF4-FFF2-40B4-BE49-F238E27FC236}">
                <a16:creationId xmlns:a16="http://schemas.microsoft.com/office/drawing/2014/main" id="{A7066B7F-E98D-DBB5-5CA5-4B07FCEA470A}"/>
              </a:ext>
            </a:extLst>
          </p:cNvPr>
          <p:cNvCxnSpPr>
            <a:cxnSpLocks/>
          </p:cNvCxnSpPr>
          <p:nvPr/>
        </p:nvCxnSpPr>
        <p:spPr>
          <a:xfrm>
            <a:off x="9730772" y="2356833"/>
            <a:ext cx="0" cy="669631"/>
          </a:xfrm>
          <a:prstGeom prst="straightConnector1">
            <a:avLst/>
          </a:prstGeom>
          <a:ln w="38100">
            <a:solidFill>
              <a:schemeClr val="accent5">
                <a:lumMod val="60000"/>
                <a:lumOff val="40000"/>
              </a:schemeClr>
            </a:solidFill>
            <a:prstDash val="sysDot"/>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a16="http://schemas.microsoft.com/office/drawing/2014/main" id="{7556E68E-F818-4368-98CA-78EE08E0C615}"/>
              </a:ext>
            </a:extLst>
          </p:cNvPr>
          <p:cNvCxnSpPr>
            <a:cxnSpLocks/>
          </p:cNvCxnSpPr>
          <p:nvPr/>
        </p:nvCxnSpPr>
        <p:spPr>
          <a:xfrm>
            <a:off x="7196593" y="2356833"/>
            <a:ext cx="0" cy="669631"/>
          </a:xfrm>
          <a:prstGeom prst="straightConnector1">
            <a:avLst/>
          </a:prstGeom>
          <a:ln w="38100">
            <a:solidFill>
              <a:schemeClr val="accent5">
                <a:lumMod val="60000"/>
                <a:lumOff val="40000"/>
              </a:schemeClr>
            </a:solidFill>
            <a:prstDash val="sysDot"/>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4" name="直接箭头连接符 43">
            <a:extLst>
              <a:ext uri="{FF2B5EF4-FFF2-40B4-BE49-F238E27FC236}">
                <a16:creationId xmlns:a16="http://schemas.microsoft.com/office/drawing/2014/main" id="{E5D92E71-8BB8-6E42-FD45-BE93655227AF}"/>
              </a:ext>
            </a:extLst>
          </p:cNvPr>
          <p:cNvCxnSpPr>
            <a:cxnSpLocks/>
          </p:cNvCxnSpPr>
          <p:nvPr/>
        </p:nvCxnSpPr>
        <p:spPr>
          <a:xfrm>
            <a:off x="10374023" y="3638897"/>
            <a:ext cx="0" cy="1306590"/>
          </a:xfrm>
          <a:prstGeom prst="straightConnector1">
            <a:avLst/>
          </a:prstGeom>
          <a:ln w="38100">
            <a:solidFill>
              <a:schemeClr val="accent5">
                <a:lumMod val="60000"/>
                <a:lumOff val="4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9F8C0468-3204-BE83-27CF-A55F36EC6FB0}"/>
              </a:ext>
            </a:extLst>
          </p:cNvPr>
          <p:cNvSpPr txBox="1"/>
          <p:nvPr/>
        </p:nvSpPr>
        <p:spPr>
          <a:xfrm>
            <a:off x="6291420" y="1945135"/>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Air demand G</a:t>
            </a:r>
            <a:r>
              <a:rPr lang="en-US" altLang="zh-CN" sz="1800" b="0" i="0" u="none" strike="noStrike" baseline="-25000" dirty="0">
                <a:latin typeface="Arial" panose="020B0604020202020204" pitchFamily="34" charset="0"/>
                <a:cs typeface="Arial" panose="020B0604020202020204" pitchFamily="34" charset="0"/>
              </a:rPr>
              <a:t>O</a:t>
            </a:r>
            <a:endParaRPr lang="zh-CN" altLang="en-US" sz="2000" baseline="-25000" dirty="0">
              <a:latin typeface="Arial" panose="020B0604020202020204" pitchFamily="34" charset="0"/>
              <a:cs typeface="Arial" panose="020B0604020202020204" pitchFamily="34" charset="0"/>
            </a:endParaRPr>
          </a:p>
        </p:txBody>
      </p:sp>
      <p:sp>
        <p:nvSpPr>
          <p:cNvPr id="48" name="文本框 47">
            <a:extLst>
              <a:ext uri="{FF2B5EF4-FFF2-40B4-BE49-F238E27FC236}">
                <a16:creationId xmlns:a16="http://schemas.microsoft.com/office/drawing/2014/main" id="{FE598B7C-F193-4E70-DD5E-8514FFE69233}"/>
              </a:ext>
            </a:extLst>
          </p:cNvPr>
          <p:cNvSpPr txBox="1"/>
          <p:nvPr/>
        </p:nvSpPr>
        <p:spPr>
          <a:xfrm>
            <a:off x="8813533" y="1942979"/>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Air demand G</a:t>
            </a:r>
            <a:r>
              <a:rPr lang="en-US" altLang="zh-CN" baseline="-25000" dirty="0">
                <a:latin typeface="Arial" panose="020B0604020202020204" pitchFamily="34" charset="0"/>
                <a:cs typeface="Arial" panose="020B0604020202020204" pitchFamily="34" charset="0"/>
              </a:rPr>
              <a:t>M</a:t>
            </a:r>
            <a:endParaRPr lang="zh-CN" altLang="en-US" sz="2000" baseline="-25000" dirty="0">
              <a:latin typeface="Arial" panose="020B0604020202020204" pitchFamily="34" charset="0"/>
              <a:cs typeface="Arial" panose="020B0604020202020204" pitchFamily="34" charset="0"/>
            </a:endParaRPr>
          </a:p>
        </p:txBody>
      </p:sp>
      <p:sp>
        <p:nvSpPr>
          <p:cNvPr id="49" name="文本框 48">
            <a:extLst>
              <a:ext uri="{FF2B5EF4-FFF2-40B4-BE49-F238E27FC236}">
                <a16:creationId xmlns:a16="http://schemas.microsoft.com/office/drawing/2014/main" id="{351D2614-5E3A-93F5-2713-A924F5BE4C8E}"/>
              </a:ext>
            </a:extLst>
          </p:cNvPr>
          <p:cNvSpPr txBox="1"/>
          <p:nvPr/>
        </p:nvSpPr>
        <p:spPr>
          <a:xfrm>
            <a:off x="857133" y="4677211"/>
            <a:ext cx="2198852"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Recirculation R</a:t>
            </a:r>
            <a:r>
              <a:rPr lang="en-US" altLang="zh-CN" sz="1800" b="0" i="0" u="none" strike="noStrike" baseline="-25000" dirty="0">
                <a:latin typeface="Arial" panose="020B0604020202020204" pitchFamily="34" charset="0"/>
                <a:cs typeface="Arial" panose="020B0604020202020204" pitchFamily="34" charset="0"/>
              </a:rPr>
              <a:t>1</a:t>
            </a:r>
            <a:endParaRPr lang="zh-CN" altLang="en-US" sz="2000" baseline="-25000" dirty="0">
              <a:latin typeface="Arial" panose="020B0604020202020204" pitchFamily="34" charset="0"/>
              <a:cs typeface="Arial" panose="020B0604020202020204" pitchFamily="34" charset="0"/>
            </a:endParaRPr>
          </a:p>
        </p:txBody>
      </p:sp>
      <p:sp>
        <p:nvSpPr>
          <p:cNvPr id="52" name="文本框 51">
            <a:extLst>
              <a:ext uri="{FF2B5EF4-FFF2-40B4-BE49-F238E27FC236}">
                <a16:creationId xmlns:a16="http://schemas.microsoft.com/office/drawing/2014/main" id="{AB7BF9A4-0A95-4276-176A-3975D645F228}"/>
              </a:ext>
            </a:extLst>
          </p:cNvPr>
          <p:cNvSpPr txBox="1"/>
          <p:nvPr/>
        </p:nvSpPr>
        <p:spPr>
          <a:xfrm>
            <a:off x="4405969" y="5019374"/>
            <a:ext cx="2198852"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Recirculation R</a:t>
            </a:r>
            <a:r>
              <a:rPr lang="en-US" altLang="zh-CN" sz="1800" b="0" i="0" u="none" strike="noStrike" baseline="-25000" dirty="0">
                <a:latin typeface="Arial" panose="020B0604020202020204" pitchFamily="34" charset="0"/>
                <a:cs typeface="Arial" panose="020B0604020202020204" pitchFamily="34" charset="0"/>
              </a:rPr>
              <a:t>2</a:t>
            </a:r>
            <a:endParaRPr lang="zh-CN" altLang="en-US" sz="2000" baseline="-25000" dirty="0">
              <a:latin typeface="Arial" panose="020B0604020202020204" pitchFamily="34" charset="0"/>
              <a:cs typeface="Arial" panose="020B0604020202020204" pitchFamily="34" charset="0"/>
            </a:endParaRPr>
          </a:p>
        </p:txBody>
      </p:sp>
      <p:sp>
        <p:nvSpPr>
          <p:cNvPr id="53" name="文本框 52">
            <a:extLst>
              <a:ext uri="{FF2B5EF4-FFF2-40B4-BE49-F238E27FC236}">
                <a16:creationId xmlns:a16="http://schemas.microsoft.com/office/drawing/2014/main" id="{9BD95BD5-9E1C-822A-32DE-096B48E73937}"/>
              </a:ext>
            </a:extLst>
          </p:cNvPr>
          <p:cNvSpPr txBox="1"/>
          <p:nvPr/>
        </p:nvSpPr>
        <p:spPr>
          <a:xfrm>
            <a:off x="7993934" y="4677211"/>
            <a:ext cx="2198852"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Recirculation R</a:t>
            </a:r>
            <a:r>
              <a:rPr lang="en-US" altLang="zh-CN" sz="1800" b="0" i="0" u="none" strike="noStrike" baseline="-25000" dirty="0">
                <a:latin typeface="Arial" panose="020B0604020202020204" pitchFamily="34" charset="0"/>
                <a:cs typeface="Arial" panose="020B0604020202020204" pitchFamily="34" charset="0"/>
              </a:rPr>
              <a:t>3</a:t>
            </a:r>
            <a:endParaRPr lang="zh-CN" altLang="en-US" sz="2000" baseline="-25000" dirty="0">
              <a:latin typeface="Arial" panose="020B0604020202020204" pitchFamily="34" charset="0"/>
              <a:cs typeface="Arial" panose="020B0604020202020204" pitchFamily="34" charset="0"/>
            </a:endParaRPr>
          </a:p>
        </p:txBody>
      </p:sp>
      <p:sp>
        <p:nvSpPr>
          <p:cNvPr id="54" name="文本框 53">
            <a:extLst>
              <a:ext uri="{FF2B5EF4-FFF2-40B4-BE49-F238E27FC236}">
                <a16:creationId xmlns:a16="http://schemas.microsoft.com/office/drawing/2014/main" id="{482F99AC-A9A2-0114-5716-FE81F0818D7A}"/>
              </a:ext>
            </a:extLst>
          </p:cNvPr>
          <p:cNvSpPr txBox="1"/>
          <p:nvPr/>
        </p:nvSpPr>
        <p:spPr>
          <a:xfrm>
            <a:off x="10135696" y="4763562"/>
            <a:ext cx="2198852"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Excess sludge</a:t>
            </a:r>
            <a:endParaRPr lang="zh-CN" altLang="en-US" sz="2000" baseline="-25000" dirty="0">
              <a:latin typeface="Arial" panose="020B0604020202020204" pitchFamily="34" charset="0"/>
              <a:cs typeface="Arial" panose="020B0604020202020204" pitchFamily="34" charset="0"/>
            </a:endParaRPr>
          </a:p>
        </p:txBody>
      </p:sp>
      <p:cxnSp>
        <p:nvCxnSpPr>
          <p:cNvPr id="61" name="直接连接符 60">
            <a:extLst>
              <a:ext uri="{FF2B5EF4-FFF2-40B4-BE49-F238E27FC236}">
                <a16:creationId xmlns:a16="http://schemas.microsoft.com/office/drawing/2014/main" id="{C1622EA3-36C6-F5AE-7E76-7F094FCC100B}"/>
              </a:ext>
            </a:extLst>
          </p:cNvPr>
          <p:cNvCxnSpPr/>
          <p:nvPr/>
        </p:nvCxnSpPr>
        <p:spPr>
          <a:xfrm flipH="1">
            <a:off x="5791462" y="4659546"/>
            <a:ext cx="4582561" cy="0"/>
          </a:xfrm>
          <a:prstGeom prst="line">
            <a:avLst/>
          </a:prstGeom>
          <a:ln w="381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8B84F2EC-C5B5-11B3-9C83-6AE3330B2CFC}"/>
              </a:ext>
            </a:extLst>
          </p:cNvPr>
          <p:cNvCxnSpPr>
            <a:cxnSpLocks/>
          </p:cNvCxnSpPr>
          <p:nvPr/>
        </p:nvCxnSpPr>
        <p:spPr>
          <a:xfrm flipV="1">
            <a:off x="5791462" y="3359947"/>
            <a:ext cx="0" cy="1299599"/>
          </a:xfrm>
          <a:prstGeom prst="straightConnector1">
            <a:avLst/>
          </a:prstGeom>
          <a:ln w="38100">
            <a:solidFill>
              <a:schemeClr val="accent5">
                <a:lumMod val="60000"/>
                <a:lumOff val="4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24" name="直接连接符 323">
            <a:extLst>
              <a:ext uri="{FF2B5EF4-FFF2-40B4-BE49-F238E27FC236}">
                <a16:creationId xmlns:a16="http://schemas.microsoft.com/office/drawing/2014/main" id="{15C05CAD-5E65-2772-7658-16C0F2447978}"/>
              </a:ext>
            </a:extLst>
          </p:cNvPr>
          <p:cNvCxnSpPr>
            <a:cxnSpLocks/>
          </p:cNvCxnSpPr>
          <p:nvPr/>
        </p:nvCxnSpPr>
        <p:spPr>
          <a:xfrm flipH="1">
            <a:off x="869326" y="4659546"/>
            <a:ext cx="4394105" cy="0"/>
          </a:xfrm>
          <a:prstGeom prst="line">
            <a:avLst/>
          </a:prstGeom>
          <a:ln w="381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a16="http://schemas.microsoft.com/office/drawing/2014/main" id="{E0C5082D-5595-26C7-4837-A8EE8DCD048B}"/>
              </a:ext>
            </a:extLst>
          </p:cNvPr>
          <p:cNvCxnSpPr>
            <a:cxnSpLocks/>
          </p:cNvCxnSpPr>
          <p:nvPr/>
        </p:nvCxnSpPr>
        <p:spPr>
          <a:xfrm flipV="1">
            <a:off x="5263431" y="3638897"/>
            <a:ext cx="0" cy="1020649"/>
          </a:xfrm>
          <a:prstGeom prst="line">
            <a:avLst/>
          </a:prstGeom>
          <a:ln w="381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1" name="直接箭头连接符 330">
            <a:extLst>
              <a:ext uri="{FF2B5EF4-FFF2-40B4-BE49-F238E27FC236}">
                <a16:creationId xmlns:a16="http://schemas.microsoft.com/office/drawing/2014/main" id="{76F41498-38A4-D8D6-16A0-77AC7A016992}"/>
              </a:ext>
            </a:extLst>
          </p:cNvPr>
          <p:cNvCxnSpPr>
            <a:cxnSpLocks/>
          </p:cNvCxnSpPr>
          <p:nvPr/>
        </p:nvCxnSpPr>
        <p:spPr>
          <a:xfrm flipV="1">
            <a:off x="869326" y="3359947"/>
            <a:ext cx="0" cy="1299599"/>
          </a:xfrm>
          <a:prstGeom prst="straightConnector1">
            <a:avLst/>
          </a:prstGeom>
          <a:ln w="38100">
            <a:solidFill>
              <a:schemeClr val="accent5">
                <a:lumMod val="60000"/>
                <a:lumOff val="4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id="{6E1EC91A-EEE8-9B54-929B-91559811C311}"/>
              </a:ext>
            </a:extLst>
          </p:cNvPr>
          <p:cNvCxnSpPr>
            <a:cxnSpLocks/>
          </p:cNvCxnSpPr>
          <p:nvPr/>
        </p:nvCxnSpPr>
        <p:spPr>
          <a:xfrm flipH="1">
            <a:off x="3305840" y="4945487"/>
            <a:ext cx="4521622" cy="0"/>
          </a:xfrm>
          <a:prstGeom prst="line">
            <a:avLst/>
          </a:prstGeom>
          <a:ln w="381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4" name="直接箭头连接符 333">
            <a:extLst>
              <a:ext uri="{FF2B5EF4-FFF2-40B4-BE49-F238E27FC236}">
                <a16:creationId xmlns:a16="http://schemas.microsoft.com/office/drawing/2014/main" id="{70761F5E-B526-A94A-86C7-C729B5C14936}"/>
              </a:ext>
            </a:extLst>
          </p:cNvPr>
          <p:cNvCxnSpPr>
            <a:cxnSpLocks/>
          </p:cNvCxnSpPr>
          <p:nvPr/>
        </p:nvCxnSpPr>
        <p:spPr>
          <a:xfrm flipV="1">
            <a:off x="3305840" y="3359947"/>
            <a:ext cx="0" cy="1585540"/>
          </a:xfrm>
          <a:prstGeom prst="straightConnector1">
            <a:avLst/>
          </a:prstGeom>
          <a:ln w="38100">
            <a:solidFill>
              <a:schemeClr val="accent5">
                <a:lumMod val="60000"/>
                <a:lumOff val="4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id="{5F798EEA-17DA-CA75-4517-27F0C6FC3536}"/>
              </a:ext>
            </a:extLst>
          </p:cNvPr>
          <p:cNvCxnSpPr>
            <a:cxnSpLocks/>
          </p:cNvCxnSpPr>
          <p:nvPr/>
        </p:nvCxnSpPr>
        <p:spPr>
          <a:xfrm flipV="1">
            <a:off x="7827462" y="3638897"/>
            <a:ext cx="0" cy="1306590"/>
          </a:xfrm>
          <a:prstGeom prst="line">
            <a:avLst/>
          </a:prstGeom>
          <a:ln w="381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519900EC-B6E4-B759-1F67-60FFA8693C75}"/>
              </a:ext>
            </a:extLst>
          </p:cNvPr>
          <p:cNvGrpSpPr/>
          <p:nvPr/>
        </p:nvGrpSpPr>
        <p:grpSpPr>
          <a:xfrm>
            <a:off x="1247194" y="3026465"/>
            <a:ext cx="1810346" cy="1122131"/>
            <a:chOff x="1247194" y="3026465"/>
            <a:chExt cx="1810346" cy="1122131"/>
          </a:xfrm>
        </p:grpSpPr>
        <p:sp>
          <p:nvSpPr>
            <p:cNvPr id="7" name="矩形 6">
              <a:extLst>
                <a:ext uri="{FF2B5EF4-FFF2-40B4-BE49-F238E27FC236}">
                  <a16:creationId xmlns:a16="http://schemas.microsoft.com/office/drawing/2014/main" id="{6A0C11D9-1937-1209-7545-B6830D311169}"/>
                </a:ext>
              </a:extLst>
            </p:cNvPr>
            <p:cNvSpPr/>
            <p:nvPr/>
          </p:nvSpPr>
          <p:spPr>
            <a:xfrm>
              <a:off x="1247194" y="3026465"/>
              <a:ext cx="1810346" cy="612432"/>
            </a:xfrm>
            <a:prstGeom prst="rect">
              <a:avLst/>
            </a:prstGeom>
            <a:solidFill>
              <a:srgbClr val="0000FF"/>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99AEC1D5-17B4-E9BE-A3B2-F187643EF2AC}"/>
                </a:ext>
              </a:extLst>
            </p:cNvPr>
            <p:cNvSpPr txBox="1"/>
            <p:nvPr/>
          </p:nvSpPr>
          <p:spPr>
            <a:xfrm>
              <a:off x="1247194" y="3148450"/>
              <a:ext cx="1808791" cy="369320"/>
            </a:xfrm>
            <a:prstGeom prst="rect">
              <a:avLst/>
            </a:prstGeom>
            <a:noFill/>
          </p:spPr>
          <p:txBody>
            <a:bodyPr wrap="square" rtlCol="0">
              <a:spAutoFit/>
            </a:bodyPr>
            <a:lstStyle/>
            <a:p>
              <a:pPr algn="ctr"/>
              <a:r>
                <a:rPr lang="en-US" altLang="zh-CN" sz="1800" b="0" i="0" u="none" strike="noStrike" baseline="0" dirty="0">
                  <a:solidFill>
                    <a:schemeClr val="bg1"/>
                  </a:solidFill>
                  <a:latin typeface="Arial" panose="020B0604020202020204" pitchFamily="34" charset="0"/>
                  <a:cs typeface="Arial" panose="020B0604020202020204" pitchFamily="34" charset="0"/>
                </a:rPr>
                <a:t>Anaerobic tank</a:t>
              </a:r>
              <a:endParaRPr lang="zh-CN" altLang="en-US" sz="2000" dirty="0">
                <a:solidFill>
                  <a:schemeClr val="bg1"/>
                </a:solidFill>
                <a:latin typeface="Arial" panose="020B0604020202020204" pitchFamily="34" charset="0"/>
                <a:cs typeface="Arial" panose="020B0604020202020204" pitchFamily="34" charset="0"/>
              </a:endParaRPr>
            </a:p>
          </p:txBody>
        </p:sp>
        <p:sp>
          <p:nvSpPr>
            <p:cNvPr id="20" name="文本框 19">
              <a:extLst>
                <a:ext uri="{FF2B5EF4-FFF2-40B4-BE49-F238E27FC236}">
                  <a16:creationId xmlns:a16="http://schemas.microsoft.com/office/drawing/2014/main" id="{F0F08B44-944E-C6BE-76F6-67A42CE842BC}"/>
                </a:ext>
              </a:extLst>
            </p:cNvPr>
            <p:cNvSpPr txBox="1"/>
            <p:nvPr/>
          </p:nvSpPr>
          <p:spPr>
            <a:xfrm>
              <a:off x="1908520" y="3686931"/>
              <a:ext cx="521297" cy="461665"/>
            </a:xfrm>
            <a:prstGeom prst="rect">
              <a:avLst/>
            </a:prstGeom>
            <a:noFill/>
          </p:spPr>
          <p:txBody>
            <a:bodyPr wrap="none" rtlCol="0">
              <a:spAutoFit/>
            </a:bodyPr>
            <a:lstStyle/>
            <a:p>
              <a:pPr algn="ctr"/>
              <a:r>
                <a:rPr lang="en-US" altLang="zh-CN" sz="2400" b="1" dirty="0">
                  <a:latin typeface="Arial" panose="020B0604020202020204" pitchFamily="34" charset="0"/>
                  <a:cs typeface="Arial" panose="020B0604020202020204" pitchFamily="34" charset="0"/>
                </a:rPr>
                <a:t>A</a:t>
              </a:r>
              <a:r>
                <a:rPr lang="en-US" altLang="zh-CN" sz="2400" b="1" baseline="-25000" dirty="0">
                  <a:latin typeface="Arial" panose="020B0604020202020204" pitchFamily="34" charset="0"/>
                  <a:cs typeface="Arial" panose="020B0604020202020204" pitchFamily="34" charset="0"/>
                </a:rPr>
                <a:t>1</a:t>
              </a:r>
              <a:endParaRPr lang="zh-CN" altLang="en-US" sz="2400" b="1" baseline="-25000" dirty="0">
                <a:latin typeface="Arial" panose="020B0604020202020204" pitchFamily="34" charset="0"/>
                <a:cs typeface="Arial" panose="020B0604020202020204" pitchFamily="34" charset="0"/>
              </a:endParaRPr>
            </a:p>
          </p:txBody>
        </p:sp>
      </p:grpSp>
      <p:grpSp>
        <p:nvGrpSpPr>
          <p:cNvPr id="8" name="组合 7">
            <a:extLst>
              <a:ext uri="{FF2B5EF4-FFF2-40B4-BE49-F238E27FC236}">
                <a16:creationId xmlns:a16="http://schemas.microsoft.com/office/drawing/2014/main" id="{2D968BCC-F45F-F758-01CB-184F8135AD8F}"/>
              </a:ext>
            </a:extLst>
          </p:cNvPr>
          <p:cNvGrpSpPr/>
          <p:nvPr/>
        </p:nvGrpSpPr>
        <p:grpSpPr>
          <a:xfrm>
            <a:off x="3769307" y="3026465"/>
            <a:ext cx="1810346" cy="1122131"/>
            <a:chOff x="3769307" y="3026465"/>
            <a:chExt cx="1810346" cy="1122131"/>
          </a:xfrm>
        </p:grpSpPr>
        <p:sp>
          <p:nvSpPr>
            <p:cNvPr id="11" name="矩形 10">
              <a:extLst>
                <a:ext uri="{FF2B5EF4-FFF2-40B4-BE49-F238E27FC236}">
                  <a16:creationId xmlns:a16="http://schemas.microsoft.com/office/drawing/2014/main" id="{A90ECB82-8F97-BAA1-FD15-6CFAFC7EC8BA}"/>
                </a:ext>
              </a:extLst>
            </p:cNvPr>
            <p:cNvSpPr/>
            <p:nvPr/>
          </p:nvSpPr>
          <p:spPr>
            <a:xfrm>
              <a:off x="3769307" y="3026465"/>
              <a:ext cx="1810346" cy="612432"/>
            </a:xfrm>
            <a:prstGeom prst="rect">
              <a:avLst/>
            </a:prstGeom>
            <a:solidFill>
              <a:srgbClr val="92D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B92761A5-1DC6-093E-1D03-4B0D097650F2}"/>
                </a:ext>
              </a:extLst>
            </p:cNvPr>
            <p:cNvSpPr txBox="1"/>
            <p:nvPr/>
          </p:nvSpPr>
          <p:spPr>
            <a:xfrm>
              <a:off x="3769307" y="3148450"/>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Anoxic tank</a:t>
              </a:r>
              <a:endParaRPr lang="zh-CN" altLang="en-US" sz="2000" dirty="0">
                <a:latin typeface="Arial" panose="020B0604020202020204" pitchFamily="34" charset="0"/>
                <a:cs typeface="Arial" panose="020B0604020202020204" pitchFamily="34" charset="0"/>
              </a:endParaRPr>
            </a:p>
          </p:txBody>
        </p:sp>
        <p:sp>
          <p:nvSpPr>
            <p:cNvPr id="26" name="文本框 25">
              <a:extLst>
                <a:ext uri="{FF2B5EF4-FFF2-40B4-BE49-F238E27FC236}">
                  <a16:creationId xmlns:a16="http://schemas.microsoft.com/office/drawing/2014/main" id="{EA921D75-E82F-87B5-09E8-F8CD77429AE6}"/>
                </a:ext>
              </a:extLst>
            </p:cNvPr>
            <p:cNvSpPr txBox="1"/>
            <p:nvPr/>
          </p:nvSpPr>
          <p:spPr>
            <a:xfrm>
              <a:off x="4407883" y="3686931"/>
              <a:ext cx="521297" cy="461665"/>
            </a:xfrm>
            <a:prstGeom prst="rect">
              <a:avLst/>
            </a:prstGeom>
            <a:noFill/>
          </p:spPr>
          <p:txBody>
            <a:bodyPr wrap="none" rtlCol="0">
              <a:spAutoFit/>
            </a:bodyPr>
            <a:lstStyle/>
            <a:p>
              <a:pPr algn="ctr"/>
              <a:r>
                <a:rPr lang="en-US" altLang="zh-CN" sz="2400" b="1" dirty="0">
                  <a:latin typeface="Arial" panose="020B0604020202020204" pitchFamily="34" charset="0"/>
                  <a:cs typeface="Arial" panose="020B0604020202020204" pitchFamily="34" charset="0"/>
                </a:rPr>
                <a:t>A</a:t>
              </a:r>
              <a:r>
                <a:rPr lang="en-US" altLang="zh-CN" sz="2400" b="1" baseline="-25000" dirty="0">
                  <a:latin typeface="Arial" panose="020B0604020202020204" pitchFamily="34" charset="0"/>
                  <a:cs typeface="Arial" panose="020B0604020202020204" pitchFamily="34" charset="0"/>
                </a:rPr>
                <a:t>2</a:t>
              </a:r>
              <a:endParaRPr lang="zh-CN" altLang="en-US" sz="2400" b="1" baseline="-25000" dirty="0">
                <a:latin typeface="Arial" panose="020B0604020202020204" pitchFamily="34" charset="0"/>
                <a:cs typeface="Arial" panose="020B0604020202020204" pitchFamily="34" charset="0"/>
              </a:endParaRPr>
            </a:p>
          </p:txBody>
        </p:sp>
      </p:grpSp>
      <p:sp>
        <p:nvSpPr>
          <p:cNvPr id="29" name="文本框 28">
            <a:extLst>
              <a:ext uri="{FF2B5EF4-FFF2-40B4-BE49-F238E27FC236}">
                <a16:creationId xmlns:a16="http://schemas.microsoft.com/office/drawing/2014/main" id="{8F74BA47-72FC-E239-DAA6-BDF6C0D79F38}"/>
              </a:ext>
            </a:extLst>
          </p:cNvPr>
          <p:cNvSpPr txBox="1"/>
          <p:nvPr/>
        </p:nvSpPr>
        <p:spPr>
          <a:xfrm>
            <a:off x="6978364" y="3686931"/>
            <a:ext cx="423513" cy="461665"/>
          </a:xfrm>
          <a:prstGeom prst="rect">
            <a:avLst/>
          </a:prstGeom>
          <a:noFill/>
        </p:spPr>
        <p:txBody>
          <a:bodyPr wrap="none" rtlCol="0">
            <a:spAutoFit/>
          </a:bodyPr>
          <a:lstStyle/>
          <a:p>
            <a:pPr algn="ctr"/>
            <a:r>
              <a:rPr lang="en-US" altLang="zh-CN" sz="2400" b="1" dirty="0">
                <a:latin typeface="Arial" panose="020B0604020202020204" pitchFamily="34" charset="0"/>
                <a:cs typeface="Arial" panose="020B0604020202020204" pitchFamily="34" charset="0"/>
              </a:rPr>
              <a:t>O</a:t>
            </a:r>
            <a:endParaRPr lang="zh-CN" altLang="en-US" sz="2400" b="1" baseline="-25000" dirty="0">
              <a:latin typeface="Arial" panose="020B0604020202020204" pitchFamily="34" charset="0"/>
              <a:cs typeface="Arial" panose="020B0604020202020204" pitchFamily="34" charset="0"/>
            </a:endParaRPr>
          </a:p>
        </p:txBody>
      </p:sp>
      <p:grpSp>
        <p:nvGrpSpPr>
          <p:cNvPr id="4" name="组合 3">
            <a:extLst>
              <a:ext uri="{FF2B5EF4-FFF2-40B4-BE49-F238E27FC236}">
                <a16:creationId xmlns:a16="http://schemas.microsoft.com/office/drawing/2014/main" id="{981AE8F7-DF2E-8A43-F22C-E5BB482538D0}"/>
              </a:ext>
            </a:extLst>
          </p:cNvPr>
          <p:cNvGrpSpPr/>
          <p:nvPr/>
        </p:nvGrpSpPr>
        <p:grpSpPr>
          <a:xfrm>
            <a:off x="8813533" y="3026465"/>
            <a:ext cx="1810346" cy="1122131"/>
            <a:chOff x="8813533" y="3026465"/>
            <a:chExt cx="1810346" cy="1122131"/>
          </a:xfrm>
        </p:grpSpPr>
        <p:sp>
          <p:nvSpPr>
            <p:cNvPr id="23" name="矩形 22">
              <a:extLst>
                <a:ext uri="{FF2B5EF4-FFF2-40B4-BE49-F238E27FC236}">
                  <a16:creationId xmlns:a16="http://schemas.microsoft.com/office/drawing/2014/main" id="{B1438376-AF00-8D40-1E93-DD6DCE6E1321}"/>
                </a:ext>
              </a:extLst>
            </p:cNvPr>
            <p:cNvSpPr/>
            <p:nvPr/>
          </p:nvSpPr>
          <p:spPr>
            <a:xfrm>
              <a:off x="8813533" y="3026465"/>
              <a:ext cx="1810346" cy="612432"/>
            </a:xfrm>
            <a:prstGeom prst="rect">
              <a:avLst/>
            </a:prstGeom>
            <a:solidFill>
              <a:srgbClr val="FFFF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8BA4607E-9144-8A13-912F-AD45583EBDC1}"/>
                </a:ext>
              </a:extLst>
            </p:cNvPr>
            <p:cNvSpPr txBox="1"/>
            <p:nvPr/>
          </p:nvSpPr>
          <p:spPr>
            <a:xfrm>
              <a:off x="8813533" y="3148450"/>
              <a:ext cx="1810346" cy="369332"/>
            </a:xfrm>
            <a:prstGeom prst="rect">
              <a:avLst/>
            </a:prstGeom>
            <a:noFill/>
          </p:spPr>
          <p:txBody>
            <a:bodyPr wrap="square" rtlCol="0">
              <a:spAutoFit/>
            </a:bodyPr>
            <a:lstStyle/>
            <a:p>
              <a:pPr algn="ctr"/>
              <a:r>
                <a:rPr lang="en-US" altLang="zh-CN" sz="1800" b="0" i="0" u="none" strike="noStrike" baseline="0" dirty="0">
                  <a:latin typeface="Arial" panose="020B0604020202020204" pitchFamily="34" charset="0"/>
                  <a:cs typeface="Arial" panose="020B0604020202020204" pitchFamily="34" charset="0"/>
                </a:rPr>
                <a:t>Membrane tank</a:t>
              </a:r>
              <a:endParaRPr lang="zh-CN" altLang="en-US" sz="2000" dirty="0">
                <a:latin typeface="Arial" panose="020B0604020202020204" pitchFamily="34" charset="0"/>
                <a:cs typeface="Arial" panose="020B0604020202020204" pitchFamily="34" charset="0"/>
              </a:endParaRPr>
            </a:p>
          </p:txBody>
        </p:sp>
        <p:sp>
          <p:nvSpPr>
            <p:cNvPr id="33" name="文本框 32">
              <a:extLst>
                <a:ext uri="{FF2B5EF4-FFF2-40B4-BE49-F238E27FC236}">
                  <a16:creationId xmlns:a16="http://schemas.microsoft.com/office/drawing/2014/main" id="{E9E169B5-7189-4C0D-F49D-CF39B1278913}"/>
                </a:ext>
              </a:extLst>
            </p:cNvPr>
            <p:cNvSpPr txBox="1"/>
            <p:nvPr/>
          </p:nvSpPr>
          <p:spPr>
            <a:xfrm>
              <a:off x="9512989" y="3686931"/>
              <a:ext cx="441146" cy="461665"/>
            </a:xfrm>
            <a:prstGeom prst="rect">
              <a:avLst/>
            </a:prstGeom>
            <a:noFill/>
          </p:spPr>
          <p:txBody>
            <a:bodyPr wrap="none" rtlCol="0">
              <a:spAutoFit/>
            </a:bodyPr>
            <a:lstStyle/>
            <a:p>
              <a:pPr algn="ctr"/>
              <a:r>
                <a:rPr lang="en-US" altLang="zh-CN" sz="2400" b="1" dirty="0">
                  <a:latin typeface="Arial" panose="020B0604020202020204" pitchFamily="34" charset="0"/>
                  <a:cs typeface="Arial" panose="020B0604020202020204" pitchFamily="34" charset="0"/>
                </a:rPr>
                <a:t>M</a:t>
              </a:r>
              <a:endParaRPr lang="zh-CN" altLang="en-US" sz="2400" b="1" baseline="-25000" dirty="0">
                <a:latin typeface="Arial" panose="020B0604020202020204" pitchFamily="34" charset="0"/>
                <a:cs typeface="Arial" panose="020B0604020202020204" pitchFamily="34" charset="0"/>
              </a:endParaRPr>
            </a:p>
          </p:txBody>
        </p:sp>
      </p:grpSp>
      <p:grpSp>
        <p:nvGrpSpPr>
          <p:cNvPr id="5" name="Group 15">
            <a:extLst>
              <a:ext uri="{FF2B5EF4-FFF2-40B4-BE49-F238E27FC236}">
                <a16:creationId xmlns:a16="http://schemas.microsoft.com/office/drawing/2014/main" id="{3D0FBD25-1818-FA81-2101-261D2C246496}"/>
              </a:ext>
            </a:extLst>
          </p:cNvPr>
          <p:cNvGrpSpPr/>
          <p:nvPr/>
        </p:nvGrpSpPr>
        <p:grpSpPr>
          <a:xfrm>
            <a:off x="8972536" y="407334"/>
            <a:ext cx="3121806" cy="447110"/>
            <a:chOff x="8844309" y="358006"/>
            <a:chExt cx="3121806" cy="447110"/>
          </a:xfrm>
        </p:grpSpPr>
        <p:grpSp>
          <p:nvGrpSpPr>
            <p:cNvPr id="16" name="组合 2">
              <a:extLst>
                <a:ext uri="{FF2B5EF4-FFF2-40B4-BE49-F238E27FC236}">
                  <a16:creationId xmlns:a16="http://schemas.microsoft.com/office/drawing/2014/main" id="{6ABA8908-7863-BAD3-F996-1CA8639D2B10}"/>
                </a:ext>
              </a:extLst>
            </p:cNvPr>
            <p:cNvGrpSpPr/>
            <p:nvPr/>
          </p:nvGrpSpPr>
          <p:grpSpPr>
            <a:xfrm>
              <a:off x="9715178" y="358006"/>
              <a:ext cx="2250937" cy="447110"/>
              <a:chOff x="9729466" y="157976"/>
              <a:chExt cx="2250937" cy="447110"/>
            </a:xfrm>
          </p:grpSpPr>
          <p:sp>
            <p:nvSpPr>
              <p:cNvPr id="18" name="TextBox 15">
                <a:extLst>
                  <a:ext uri="{FF2B5EF4-FFF2-40B4-BE49-F238E27FC236}">
                    <a16:creationId xmlns:a16="http://schemas.microsoft.com/office/drawing/2014/main" id="{4FA5574E-026D-60D2-1134-AF1E7C279DF2}"/>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19" name="直线连接符 9">
                <a:extLst>
                  <a:ext uri="{FF2B5EF4-FFF2-40B4-BE49-F238E27FC236}">
                    <a16:creationId xmlns:a16="http://schemas.microsoft.com/office/drawing/2014/main" id="{B80FE6EB-CA2B-627A-436B-9FDB504E33E1}"/>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7" name="Picture 17">
              <a:extLst>
                <a:ext uri="{FF2B5EF4-FFF2-40B4-BE49-F238E27FC236}">
                  <a16:creationId xmlns:a16="http://schemas.microsoft.com/office/drawing/2014/main" id="{72AD4CF9-7C3F-BB18-71C5-599B551E27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2102307433"/>
      </p:ext>
    </p:extLst>
  </p:cSld>
  <p:clrMapOvr>
    <a:masterClrMapping/>
  </p:clrMapOvr>
  <p:transition advTm="11096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2000" fill="hold" nodeType="click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8"/>
                                        </p:tgtEl>
                                      </p:cBhvr>
                                    </p:animEffect>
                                    <p:animScale>
                                      <p:cBhvr>
                                        <p:cTn id="12" dur="250" autoRev="1" fill="hold"/>
                                        <p:tgtEl>
                                          <p:spTgt spid="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9"/>
                                        </p:tgtEl>
                                      </p:cBhvr>
                                    </p:animEffect>
                                    <p:animScale>
                                      <p:cBhvr>
                                        <p:cTn id="17"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 name="矩形 2">
            <a:extLst>
              <a:ext uri="{FF2B5EF4-FFF2-40B4-BE49-F238E27FC236}">
                <a16:creationId xmlns:a16="http://schemas.microsoft.com/office/drawing/2014/main" id="{578F1E96-DE83-A3F1-5D3C-E41F2C4C706C}"/>
              </a:ext>
            </a:extLst>
          </p:cNvPr>
          <p:cNvSpPr/>
          <p:nvPr/>
        </p:nvSpPr>
        <p:spPr>
          <a:xfrm>
            <a:off x="532261" y="1216406"/>
            <a:ext cx="11127479"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Several </a:t>
            </a:r>
            <a:r>
              <a:rPr kumimoji="0" lang="en-US" altLang="zh-CN" sz="24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customized variants of the AAO-MBR process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have been developed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through modifying the spatial locations of the A/O tanks, the temporal alternation of the A/O tanks, the routes of raw wastewater, and the routes of mixed liquor recirculation.</a:t>
            </a:r>
          </a:p>
        </p:txBody>
      </p:sp>
      <p:sp>
        <p:nvSpPr>
          <p:cNvPr id="363" name="文本框 362">
            <a:extLst>
              <a:ext uri="{FF2B5EF4-FFF2-40B4-BE49-F238E27FC236}">
                <a16:creationId xmlns:a16="http://schemas.microsoft.com/office/drawing/2014/main" id="{1D3C5444-77F2-AAC0-5838-DD5FEB633F83}"/>
              </a:ext>
            </a:extLst>
          </p:cNvPr>
          <p:cNvSpPr txBox="1"/>
          <p:nvPr/>
        </p:nvSpPr>
        <p:spPr>
          <a:xfrm>
            <a:off x="4769216" y="4858049"/>
            <a:ext cx="219885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Recirculation R</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425" name="组合 424">
            <a:extLst>
              <a:ext uri="{FF2B5EF4-FFF2-40B4-BE49-F238E27FC236}">
                <a16:creationId xmlns:a16="http://schemas.microsoft.com/office/drawing/2014/main" id="{A7D000E0-4863-B2B6-CCB7-E34C57FBA0F8}"/>
              </a:ext>
            </a:extLst>
          </p:cNvPr>
          <p:cNvGrpSpPr/>
          <p:nvPr/>
        </p:nvGrpSpPr>
        <p:grpSpPr>
          <a:xfrm>
            <a:off x="-159277" y="2446991"/>
            <a:ext cx="12431565" cy="2838897"/>
            <a:chOff x="-159277" y="2688727"/>
            <a:chExt cx="12431565" cy="2328750"/>
          </a:xfrm>
        </p:grpSpPr>
        <p:cxnSp>
          <p:nvCxnSpPr>
            <p:cNvPr id="27" name="直接箭头连接符 26">
              <a:extLst>
                <a:ext uri="{FF2B5EF4-FFF2-40B4-BE49-F238E27FC236}">
                  <a16:creationId xmlns:a16="http://schemas.microsoft.com/office/drawing/2014/main" id="{F94A1F96-D5F5-40AB-0DF0-6B59D6B9FE2F}"/>
                </a:ext>
              </a:extLst>
            </p:cNvPr>
            <p:cNvCxnSpPr>
              <a:cxnSpLocks/>
            </p:cNvCxnSpPr>
            <p:nvPr/>
          </p:nvCxnSpPr>
          <p:spPr>
            <a:xfrm>
              <a:off x="10784834" y="3762103"/>
              <a:ext cx="711767"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9CD0C1EB-C78F-8A89-E06B-B945D55283F4}"/>
                </a:ext>
              </a:extLst>
            </p:cNvPr>
            <p:cNvGrpSpPr/>
            <p:nvPr/>
          </p:nvGrpSpPr>
          <p:grpSpPr>
            <a:xfrm>
              <a:off x="1023321" y="3492103"/>
              <a:ext cx="9910686" cy="547981"/>
              <a:chOff x="749878" y="3050872"/>
              <a:chExt cx="9910686" cy="547981"/>
            </a:xfrm>
          </p:grpSpPr>
          <p:grpSp>
            <p:nvGrpSpPr>
              <p:cNvPr id="44" name="组合 43">
                <a:extLst>
                  <a:ext uri="{FF2B5EF4-FFF2-40B4-BE49-F238E27FC236}">
                    <a16:creationId xmlns:a16="http://schemas.microsoft.com/office/drawing/2014/main" id="{B5800850-325D-EF61-1C70-448EC0809646}"/>
                  </a:ext>
                </a:extLst>
              </p:cNvPr>
              <p:cNvGrpSpPr/>
              <p:nvPr/>
            </p:nvGrpSpPr>
            <p:grpSpPr>
              <a:xfrm>
                <a:off x="8850218" y="3050872"/>
                <a:ext cx="1810346" cy="540000"/>
                <a:chOff x="4787567" y="3050872"/>
                <a:chExt cx="1810346" cy="540000"/>
              </a:xfrm>
            </p:grpSpPr>
            <p:sp>
              <p:nvSpPr>
                <p:cNvPr id="22" name="矩形 21">
                  <a:extLst>
                    <a:ext uri="{FF2B5EF4-FFF2-40B4-BE49-F238E27FC236}">
                      <a16:creationId xmlns:a16="http://schemas.microsoft.com/office/drawing/2014/main" id="{CF03EE9B-E1E7-2658-B29C-40693925881B}"/>
                    </a:ext>
                  </a:extLst>
                </p:cNvPr>
                <p:cNvSpPr/>
                <p:nvPr/>
              </p:nvSpPr>
              <p:spPr>
                <a:xfrm>
                  <a:off x="4936740" y="3050872"/>
                  <a:ext cx="1512000" cy="540000"/>
                </a:xfrm>
                <a:prstGeom prst="rect">
                  <a:avLst/>
                </a:prstGeom>
                <a:solidFill>
                  <a:srgbClr val="FFFF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文本框 22">
                  <a:extLst>
                    <a:ext uri="{FF2B5EF4-FFF2-40B4-BE49-F238E27FC236}">
                      <a16:creationId xmlns:a16="http://schemas.microsoft.com/office/drawing/2014/main" id="{8648771B-E114-8547-DDD7-2829B61F0581}"/>
                    </a:ext>
                  </a:extLst>
                </p:cNvPr>
                <p:cNvSpPr txBox="1"/>
                <p:nvPr/>
              </p:nvSpPr>
              <p:spPr>
                <a:xfrm>
                  <a:off x="4787567" y="3153755"/>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46" name="组合 45">
                <a:extLst>
                  <a:ext uri="{FF2B5EF4-FFF2-40B4-BE49-F238E27FC236}">
                    <a16:creationId xmlns:a16="http://schemas.microsoft.com/office/drawing/2014/main" id="{DDE3CF1B-4A68-E419-AC98-FD91584F374C}"/>
                  </a:ext>
                </a:extLst>
              </p:cNvPr>
              <p:cNvGrpSpPr/>
              <p:nvPr/>
            </p:nvGrpSpPr>
            <p:grpSpPr>
              <a:xfrm>
                <a:off x="749878" y="3056693"/>
                <a:ext cx="1810346" cy="540000"/>
                <a:chOff x="749878" y="3056693"/>
                <a:chExt cx="1810346" cy="540000"/>
              </a:xfrm>
            </p:grpSpPr>
            <p:sp>
              <p:nvSpPr>
                <p:cNvPr id="34" name="矩形 33">
                  <a:extLst>
                    <a:ext uri="{FF2B5EF4-FFF2-40B4-BE49-F238E27FC236}">
                      <a16:creationId xmlns:a16="http://schemas.microsoft.com/office/drawing/2014/main" id="{D3112EEC-AF5F-244D-8FDF-B5911A6A9CAC}"/>
                    </a:ext>
                  </a:extLst>
                </p:cNvPr>
                <p:cNvSpPr/>
                <p:nvPr/>
              </p:nvSpPr>
              <p:spPr>
                <a:xfrm>
                  <a:off x="899051" y="3056693"/>
                  <a:ext cx="1512000" cy="540000"/>
                </a:xfrm>
                <a:prstGeom prst="rect">
                  <a:avLst/>
                </a:prstGeom>
                <a:solidFill>
                  <a:srgbClr val="0000FF"/>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文本框 34">
                  <a:extLst>
                    <a:ext uri="{FF2B5EF4-FFF2-40B4-BE49-F238E27FC236}">
                      <a16:creationId xmlns:a16="http://schemas.microsoft.com/office/drawing/2014/main" id="{F8FE4602-459B-E96B-C0D6-CC56FCEA08C3}"/>
                    </a:ext>
                  </a:extLst>
                </p:cNvPr>
                <p:cNvSpPr txBox="1"/>
                <p:nvPr/>
              </p:nvSpPr>
              <p:spPr>
                <a:xfrm>
                  <a:off x="749878" y="3159576"/>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Anaerobic tank</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47" name="组合 46">
                <a:extLst>
                  <a:ext uri="{FF2B5EF4-FFF2-40B4-BE49-F238E27FC236}">
                    <a16:creationId xmlns:a16="http://schemas.microsoft.com/office/drawing/2014/main" id="{80373F18-135C-76FE-6B04-93EA1A740B15}"/>
                  </a:ext>
                </a:extLst>
              </p:cNvPr>
              <p:cNvGrpSpPr/>
              <p:nvPr/>
            </p:nvGrpSpPr>
            <p:grpSpPr>
              <a:xfrm>
                <a:off x="4787566" y="3058853"/>
                <a:ext cx="1810346" cy="540000"/>
                <a:chOff x="6802273" y="4531741"/>
                <a:chExt cx="1810346" cy="540000"/>
              </a:xfrm>
            </p:grpSpPr>
            <p:sp>
              <p:nvSpPr>
                <p:cNvPr id="36" name="矩形 35">
                  <a:extLst>
                    <a:ext uri="{FF2B5EF4-FFF2-40B4-BE49-F238E27FC236}">
                      <a16:creationId xmlns:a16="http://schemas.microsoft.com/office/drawing/2014/main" id="{FFC38002-CA94-A9CF-3926-58655289A604}"/>
                    </a:ext>
                  </a:extLst>
                </p:cNvPr>
                <p:cNvSpPr/>
                <p:nvPr/>
              </p:nvSpPr>
              <p:spPr>
                <a:xfrm>
                  <a:off x="6951446" y="4531741"/>
                  <a:ext cx="1512000" cy="540000"/>
                </a:xfrm>
                <a:prstGeom prst="rect">
                  <a:avLst/>
                </a:prstGeom>
                <a:solidFill>
                  <a:schemeClr val="accent5">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文本框 36">
                  <a:extLst>
                    <a:ext uri="{FF2B5EF4-FFF2-40B4-BE49-F238E27FC236}">
                      <a16:creationId xmlns:a16="http://schemas.microsoft.com/office/drawing/2014/main" id="{8E359E98-2544-96AE-E3B0-87139296F05F}"/>
                    </a:ext>
                  </a:extLst>
                </p:cNvPr>
                <p:cNvSpPr txBox="1"/>
                <p:nvPr/>
              </p:nvSpPr>
              <p:spPr>
                <a:xfrm>
                  <a:off x="6802273" y="4634624"/>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Aerobic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45" name="组合 44">
                <a:extLst>
                  <a:ext uri="{FF2B5EF4-FFF2-40B4-BE49-F238E27FC236}">
                    <a16:creationId xmlns:a16="http://schemas.microsoft.com/office/drawing/2014/main" id="{4AE2F9AD-249D-B148-E67D-5E01420DF808}"/>
                  </a:ext>
                </a:extLst>
              </p:cNvPr>
              <p:cNvGrpSpPr/>
              <p:nvPr/>
            </p:nvGrpSpPr>
            <p:grpSpPr>
              <a:xfrm>
                <a:off x="2768722" y="3050872"/>
                <a:ext cx="1810346" cy="540000"/>
                <a:chOff x="2768722" y="3056693"/>
                <a:chExt cx="1810346" cy="540000"/>
              </a:xfrm>
            </p:grpSpPr>
            <p:sp>
              <p:nvSpPr>
                <p:cNvPr id="38" name="矩形 37">
                  <a:extLst>
                    <a:ext uri="{FF2B5EF4-FFF2-40B4-BE49-F238E27FC236}">
                      <a16:creationId xmlns:a16="http://schemas.microsoft.com/office/drawing/2014/main" id="{D0075898-0970-5ACB-0889-B8D2C3716699}"/>
                    </a:ext>
                  </a:extLst>
                </p:cNvPr>
                <p:cNvSpPr/>
                <p:nvPr/>
              </p:nvSpPr>
              <p:spPr>
                <a:xfrm>
                  <a:off x="2917895" y="3056693"/>
                  <a:ext cx="1512000" cy="540000"/>
                </a:xfrm>
                <a:prstGeom prst="rect">
                  <a:avLst/>
                </a:prstGeom>
                <a:solidFill>
                  <a:srgbClr val="92D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文本框 38">
                  <a:extLst>
                    <a:ext uri="{FF2B5EF4-FFF2-40B4-BE49-F238E27FC236}">
                      <a16:creationId xmlns:a16="http://schemas.microsoft.com/office/drawing/2014/main" id="{6E723681-9489-95C6-E32A-C8D816BEE5E4}"/>
                    </a:ext>
                  </a:extLst>
                </p:cNvPr>
                <p:cNvSpPr txBox="1"/>
                <p:nvPr/>
              </p:nvSpPr>
              <p:spPr>
                <a:xfrm>
                  <a:off x="2768722" y="3159576"/>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Anoxic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48" name="组合 47">
                <a:extLst>
                  <a:ext uri="{FF2B5EF4-FFF2-40B4-BE49-F238E27FC236}">
                    <a16:creationId xmlns:a16="http://schemas.microsoft.com/office/drawing/2014/main" id="{6E4B936C-B15A-EB97-7B23-062D4B8B48C8}"/>
                  </a:ext>
                </a:extLst>
              </p:cNvPr>
              <p:cNvGrpSpPr/>
              <p:nvPr/>
            </p:nvGrpSpPr>
            <p:grpSpPr>
              <a:xfrm>
                <a:off x="6832138" y="3050872"/>
                <a:ext cx="1810346" cy="540000"/>
                <a:chOff x="9134162" y="4104061"/>
                <a:chExt cx="1810346" cy="540000"/>
              </a:xfrm>
            </p:grpSpPr>
            <p:sp>
              <p:nvSpPr>
                <p:cNvPr id="40" name="矩形 39">
                  <a:extLst>
                    <a:ext uri="{FF2B5EF4-FFF2-40B4-BE49-F238E27FC236}">
                      <a16:creationId xmlns:a16="http://schemas.microsoft.com/office/drawing/2014/main" id="{23423371-4535-3A44-E931-335CFF6E0AFB}"/>
                    </a:ext>
                  </a:extLst>
                </p:cNvPr>
                <p:cNvSpPr/>
                <p:nvPr/>
              </p:nvSpPr>
              <p:spPr>
                <a:xfrm>
                  <a:off x="9283335" y="4104061"/>
                  <a:ext cx="1512000" cy="540000"/>
                </a:xfrm>
                <a:prstGeom prst="rect">
                  <a:avLst/>
                </a:prstGeom>
                <a:solidFill>
                  <a:srgbClr val="92D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文本框 40">
                  <a:extLst>
                    <a:ext uri="{FF2B5EF4-FFF2-40B4-BE49-F238E27FC236}">
                      <a16:creationId xmlns:a16="http://schemas.microsoft.com/office/drawing/2014/main" id="{28628D76-B255-1F66-6E4E-474BEEA55D86}"/>
                    </a:ext>
                  </a:extLst>
                </p:cNvPr>
                <p:cNvSpPr txBox="1"/>
                <p:nvPr/>
              </p:nvSpPr>
              <p:spPr>
                <a:xfrm>
                  <a:off x="9134162" y="4206944"/>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Anoxic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cxnSp>
          <p:nvCxnSpPr>
            <p:cNvPr id="50" name="直接箭头连接符 49">
              <a:extLst>
                <a:ext uri="{FF2B5EF4-FFF2-40B4-BE49-F238E27FC236}">
                  <a16:creationId xmlns:a16="http://schemas.microsoft.com/office/drawing/2014/main" id="{E95E9CBC-58D1-956E-D705-5C2A95D1E68C}"/>
                </a:ext>
              </a:extLst>
            </p:cNvPr>
            <p:cNvCxnSpPr>
              <a:cxnSpLocks/>
            </p:cNvCxnSpPr>
            <p:nvPr/>
          </p:nvCxnSpPr>
          <p:spPr>
            <a:xfrm>
              <a:off x="8699462" y="3770084"/>
              <a:ext cx="573372"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a16="http://schemas.microsoft.com/office/drawing/2014/main" id="{0727B289-AE49-0148-60F4-DB26753E1720}"/>
                </a:ext>
              </a:extLst>
            </p:cNvPr>
            <p:cNvCxnSpPr>
              <a:cxnSpLocks/>
            </p:cNvCxnSpPr>
            <p:nvPr/>
          </p:nvCxnSpPr>
          <p:spPr>
            <a:xfrm>
              <a:off x="6681382" y="3762103"/>
              <a:ext cx="573372"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a16="http://schemas.microsoft.com/office/drawing/2014/main" id="{481C80DF-BBDE-D001-2F84-346B71F63695}"/>
                </a:ext>
              </a:extLst>
            </p:cNvPr>
            <p:cNvCxnSpPr>
              <a:cxnSpLocks/>
            </p:cNvCxnSpPr>
            <p:nvPr/>
          </p:nvCxnSpPr>
          <p:spPr>
            <a:xfrm>
              <a:off x="2684494" y="3770084"/>
              <a:ext cx="506844"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a:extLst>
                <a:ext uri="{FF2B5EF4-FFF2-40B4-BE49-F238E27FC236}">
                  <a16:creationId xmlns:a16="http://schemas.microsoft.com/office/drawing/2014/main" id="{057F812F-9D42-7202-ADA0-983865B224EE}"/>
                </a:ext>
              </a:extLst>
            </p:cNvPr>
            <p:cNvCxnSpPr>
              <a:cxnSpLocks/>
            </p:cNvCxnSpPr>
            <p:nvPr/>
          </p:nvCxnSpPr>
          <p:spPr>
            <a:xfrm>
              <a:off x="4703338" y="3762103"/>
              <a:ext cx="506844" cy="7981"/>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a:extLst>
                <a:ext uri="{FF2B5EF4-FFF2-40B4-BE49-F238E27FC236}">
                  <a16:creationId xmlns:a16="http://schemas.microsoft.com/office/drawing/2014/main" id="{47049615-89A8-92A6-2301-C3F6886BA633}"/>
                </a:ext>
              </a:extLst>
            </p:cNvPr>
            <p:cNvCxnSpPr>
              <a:cxnSpLocks/>
            </p:cNvCxnSpPr>
            <p:nvPr/>
          </p:nvCxnSpPr>
          <p:spPr>
            <a:xfrm>
              <a:off x="471785" y="3779028"/>
              <a:ext cx="711767"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a:extLst>
                <a:ext uri="{FF2B5EF4-FFF2-40B4-BE49-F238E27FC236}">
                  <a16:creationId xmlns:a16="http://schemas.microsoft.com/office/drawing/2014/main" id="{C3D79ED3-164E-5529-E483-24A9D347E6DF}"/>
                </a:ext>
              </a:extLst>
            </p:cNvPr>
            <p:cNvCxnSpPr>
              <a:cxnSpLocks/>
              <a:stCxn id="61" idx="2"/>
            </p:cNvCxnSpPr>
            <p:nvPr/>
          </p:nvCxnSpPr>
          <p:spPr>
            <a:xfrm flipH="1">
              <a:off x="5981879" y="3051496"/>
              <a:ext cx="1493" cy="461383"/>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id="{DFE53C1F-399D-6C83-A7D9-02A7B8C6A3F9}"/>
                </a:ext>
              </a:extLst>
            </p:cNvPr>
            <p:cNvSpPr txBox="1"/>
            <p:nvPr/>
          </p:nvSpPr>
          <p:spPr>
            <a:xfrm>
              <a:off x="5078199" y="2712942"/>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Air demand G</a:t>
              </a:r>
              <a:r>
                <a:rPr kumimoji="0" lang="en-US" altLang="zh-CN" sz="1600" b="0" i="0" u="none" strike="noStrike" kern="1200" cap="none" spc="0" normalizeH="0" baseline="-2500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62" name="文本框 61">
              <a:extLst>
                <a:ext uri="{FF2B5EF4-FFF2-40B4-BE49-F238E27FC236}">
                  <a16:creationId xmlns:a16="http://schemas.microsoft.com/office/drawing/2014/main" id="{78BD8CB5-7E76-76C7-6507-91C92514C6CC}"/>
                </a:ext>
              </a:extLst>
            </p:cNvPr>
            <p:cNvSpPr txBox="1"/>
            <p:nvPr/>
          </p:nvSpPr>
          <p:spPr>
            <a:xfrm>
              <a:off x="9150509" y="2689124"/>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Air demand G</a:t>
              </a:r>
              <a:r>
                <a:rPr kumimoji="0" lang="en-US" altLang="zh-CN" sz="1600" b="0" i="0" u="none" strike="noStrike" kern="1200" cap="none" spc="0" normalizeH="0" baseline="-2500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23" name="直接箭头连接符 322">
              <a:extLst>
                <a:ext uri="{FF2B5EF4-FFF2-40B4-BE49-F238E27FC236}">
                  <a16:creationId xmlns:a16="http://schemas.microsoft.com/office/drawing/2014/main" id="{2FC38442-A472-DF45-37BC-8420D9FDBA18}"/>
                </a:ext>
              </a:extLst>
            </p:cNvPr>
            <p:cNvCxnSpPr>
              <a:cxnSpLocks/>
              <a:stCxn id="324" idx="2"/>
            </p:cNvCxnSpPr>
            <p:nvPr/>
          </p:nvCxnSpPr>
          <p:spPr>
            <a:xfrm>
              <a:off x="8018120" y="3027281"/>
              <a:ext cx="2814" cy="482752"/>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324" name="文本框 323">
              <a:extLst>
                <a:ext uri="{FF2B5EF4-FFF2-40B4-BE49-F238E27FC236}">
                  <a16:creationId xmlns:a16="http://schemas.microsoft.com/office/drawing/2014/main" id="{4AE41A19-72A4-0161-94E3-82C0AE3E3714}"/>
                </a:ext>
              </a:extLst>
            </p:cNvPr>
            <p:cNvSpPr txBox="1"/>
            <p:nvPr/>
          </p:nvSpPr>
          <p:spPr>
            <a:xfrm>
              <a:off x="7112947" y="2688727"/>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External carbon</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25" name="直接箭头连接符 324">
              <a:extLst>
                <a:ext uri="{FF2B5EF4-FFF2-40B4-BE49-F238E27FC236}">
                  <a16:creationId xmlns:a16="http://schemas.microsoft.com/office/drawing/2014/main" id="{6A322632-7B5D-9FDA-D2D5-E7891258FE1C}"/>
                </a:ext>
              </a:extLst>
            </p:cNvPr>
            <p:cNvCxnSpPr>
              <a:cxnSpLocks/>
            </p:cNvCxnSpPr>
            <p:nvPr/>
          </p:nvCxnSpPr>
          <p:spPr>
            <a:xfrm>
              <a:off x="10582689" y="4037924"/>
              <a:ext cx="0" cy="979553"/>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a16="http://schemas.microsoft.com/office/drawing/2014/main" id="{5C86DDA7-1705-73D5-3EB0-77712785B6DB}"/>
                </a:ext>
              </a:extLst>
            </p:cNvPr>
            <p:cNvCxnSpPr>
              <a:cxnSpLocks/>
            </p:cNvCxnSpPr>
            <p:nvPr/>
          </p:nvCxnSpPr>
          <p:spPr>
            <a:xfrm flipH="1">
              <a:off x="4852511" y="4649217"/>
              <a:ext cx="5716236" cy="0"/>
            </a:xfrm>
            <a:prstGeom prst="line">
              <a:avLst/>
            </a:prstGeom>
            <a:ln w="19050">
              <a:solidFill>
                <a:schemeClr val="accent5">
                  <a:lumMod val="60000"/>
                  <a:lumOff val="40000"/>
                </a:schemeClr>
              </a:solidFill>
              <a:tailEnd w="med" len="lg"/>
            </a:ln>
          </p:spPr>
          <p:style>
            <a:lnRef idx="1">
              <a:schemeClr val="accent1"/>
            </a:lnRef>
            <a:fillRef idx="0">
              <a:schemeClr val="accent1"/>
            </a:fillRef>
            <a:effectRef idx="0">
              <a:schemeClr val="accent1"/>
            </a:effectRef>
            <a:fontRef idx="minor">
              <a:schemeClr val="tx1"/>
            </a:fontRef>
          </p:style>
        </p:cxnSp>
        <p:cxnSp>
          <p:nvCxnSpPr>
            <p:cNvPr id="327" name="直接箭头连接符 326">
              <a:extLst>
                <a:ext uri="{FF2B5EF4-FFF2-40B4-BE49-F238E27FC236}">
                  <a16:creationId xmlns:a16="http://schemas.microsoft.com/office/drawing/2014/main" id="{0B11DE5F-61CD-3B8F-370E-CB96B9A46187}"/>
                </a:ext>
              </a:extLst>
            </p:cNvPr>
            <p:cNvCxnSpPr>
              <a:cxnSpLocks/>
            </p:cNvCxnSpPr>
            <p:nvPr/>
          </p:nvCxnSpPr>
          <p:spPr>
            <a:xfrm flipV="1">
              <a:off x="4841743" y="3781532"/>
              <a:ext cx="0" cy="872684"/>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a16="http://schemas.microsoft.com/office/drawing/2014/main" id="{5CED4A48-111E-EA96-750E-0D971E5EB90F}"/>
                </a:ext>
              </a:extLst>
            </p:cNvPr>
            <p:cNvCxnSpPr>
              <a:cxnSpLocks/>
            </p:cNvCxnSpPr>
            <p:nvPr/>
          </p:nvCxnSpPr>
          <p:spPr>
            <a:xfrm flipH="1">
              <a:off x="742004" y="4296225"/>
              <a:ext cx="7789658" cy="0"/>
            </a:xfrm>
            <a:prstGeom prst="line">
              <a:avLst/>
            </a:prstGeom>
            <a:ln w="19050">
              <a:solidFill>
                <a:schemeClr val="accent5">
                  <a:lumMod val="60000"/>
                  <a:lumOff val="40000"/>
                </a:schemeClr>
              </a:solidFill>
              <a:tailEnd w="med" len="lg"/>
            </a:ln>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id="{3E8F1626-B542-889F-FF29-77D831FE38C5}"/>
                </a:ext>
              </a:extLst>
            </p:cNvPr>
            <p:cNvCxnSpPr>
              <a:cxnSpLocks/>
            </p:cNvCxnSpPr>
            <p:nvPr/>
          </p:nvCxnSpPr>
          <p:spPr>
            <a:xfrm flipV="1">
              <a:off x="8531662" y="4040084"/>
              <a:ext cx="0" cy="256141"/>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id="{9C412D5E-7622-A6F0-9CB7-5D56CAFF75A3}"/>
                </a:ext>
              </a:extLst>
            </p:cNvPr>
            <p:cNvCxnSpPr>
              <a:cxnSpLocks/>
            </p:cNvCxnSpPr>
            <p:nvPr/>
          </p:nvCxnSpPr>
          <p:spPr>
            <a:xfrm flipH="1">
              <a:off x="2847610" y="4478861"/>
              <a:ext cx="3762253" cy="14195"/>
            </a:xfrm>
            <a:prstGeom prst="line">
              <a:avLst/>
            </a:prstGeom>
            <a:ln w="19050">
              <a:solidFill>
                <a:schemeClr val="accent5">
                  <a:lumMod val="60000"/>
                  <a:lumOff val="40000"/>
                </a:schemeClr>
              </a:solidFill>
              <a:tailEnd w="med" len="lg"/>
            </a:ln>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id="{2898CB74-4F12-DD53-DDCF-ABB162B80CA4}"/>
                </a:ext>
              </a:extLst>
            </p:cNvPr>
            <p:cNvCxnSpPr>
              <a:cxnSpLocks/>
            </p:cNvCxnSpPr>
            <p:nvPr/>
          </p:nvCxnSpPr>
          <p:spPr>
            <a:xfrm flipV="1">
              <a:off x="6595920" y="4040084"/>
              <a:ext cx="0" cy="452972"/>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2" name="直接箭头连接符 341">
              <a:extLst>
                <a:ext uri="{FF2B5EF4-FFF2-40B4-BE49-F238E27FC236}">
                  <a16:creationId xmlns:a16="http://schemas.microsoft.com/office/drawing/2014/main" id="{33CC1BD4-C220-7049-3B4B-C460C7AC26AB}"/>
                </a:ext>
              </a:extLst>
            </p:cNvPr>
            <p:cNvCxnSpPr>
              <a:cxnSpLocks/>
            </p:cNvCxnSpPr>
            <p:nvPr/>
          </p:nvCxnSpPr>
          <p:spPr>
            <a:xfrm flipV="1">
              <a:off x="2847610" y="3779028"/>
              <a:ext cx="0" cy="714028"/>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cxnSp>
          <p:nvCxnSpPr>
            <p:cNvPr id="344" name="直接箭头连接符 343">
              <a:extLst>
                <a:ext uri="{FF2B5EF4-FFF2-40B4-BE49-F238E27FC236}">
                  <a16:creationId xmlns:a16="http://schemas.microsoft.com/office/drawing/2014/main" id="{F9FF68B7-4C4D-6784-C17C-10AA7107D67B}"/>
                </a:ext>
              </a:extLst>
            </p:cNvPr>
            <p:cNvCxnSpPr>
              <a:cxnSpLocks/>
            </p:cNvCxnSpPr>
            <p:nvPr/>
          </p:nvCxnSpPr>
          <p:spPr>
            <a:xfrm flipH="1" flipV="1">
              <a:off x="738459" y="3779028"/>
              <a:ext cx="3545" cy="517197"/>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sp>
          <p:nvSpPr>
            <p:cNvPr id="358" name="文本框 357">
              <a:extLst>
                <a:ext uri="{FF2B5EF4-FFF2-40B4-BE49-F238E27FC236}">
                  <a16:creationId xmlns:a16="http://schemas.microsoft.com/office/drawing/2014/main" id="{DD886E52-D8B5-32EA-B490-C20ACE01E4A6}"/>
                </a:ext>
              </a:extLst>
            </p:cNvPr>
            <p:cNvSpPr txBox="1"/>
            <p:nvPr/>
          </p:nvSpPr>
          <p:spPr>
            <a:xfrm>
              <a:off x="-159277" y="3158293"/>
              <a:ext cx="136457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Settled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sewage</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59" name="文本框 358">
              <a:extLst>
                <a:ext uri="{FF2B5EF4-FFF2-40B4-BE49-F238E27FC236}">
                  <a16:creationId xmlns:a16="http://schemas.microsoft.com/office/drawing/2014/main" id="{F066963D-9EF2-6B3C-D0E7-BE217F28902F}"/>
                </a:ext>
              </a:extLst>
            </p:cNvPr>
            <p:cNvSpPr txBox="1"/>
            <p:nvPr/>
          </p:nvSpPr>
          <p:spPr>
            <a:xfrm>
              <a:off x="10828668" y="3388057"/>
              <a:ext cx="144362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Effluent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60" name="文本框 359">
              <a:extLst>
                <a:ext uri="{FF2B5EF4-FFF2-40B4-BE49-F238E27FC236}">
                  <a16:creationId xmlns:a16="http://schemas.microsoft.com/office/drawing/2014/main" id="{6F4C8A2C-2927-380E-ABCF-8B3430323DD8}"/>
                </a:ext>
              </a:extLst>
            </p:cNvPr>
            <p:cNvSpPr txBox="1"/>
            <p:nvPr/>
          </p:nvSpPr>
          <p:spPr>
            <a:xfrm>
              <a:off x="523012" y="4310663"/>
              <a:ext cx="219885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Recirculation R</a:t>
              </a:r>
              <a:r>
                <a:rPr kumimoji="0" lang="en-US" altLang="zh-CN" sz="1600" b="0" i="0" u="none" strike="noStrike" kern="1200" cap="none" spc="0" normalizeH="0" baseline="-2500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62" name="文本框 361">
              <a:extLst>
                <a:ext uri="{FF2B5EF4-FFF2-40B4-BE49-F238E27FC236}">
                  <a16:creationId xmlns:a16="http://schemas.microsoft.com/office/drawing/2014/main" id="{E1153663-93A1-D8D5-CB9B-100301917132}"/>
                </a:ext>
              </a:extLst>
            </p:cNvPr>
            <p:cNvSpPr txBox="1"/>
            <p:nvPr/>
          </p:nvSpPr>
          <p:spPr>
            <a:xfrm>
              <a:off x="2684494" y="4510024"/>
              <a:ext cx="219885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Recirculation R</a:t>
              </a:r>
              <a:r>
                <a:rPr kumimoji="0" lang="en-US" altLang="zh-CN" sz="1600" b="0" i="0" u="none" strike="noStrike" kern="1200" cap="none" spc="0" normalizeH="0" baseline="-2500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64" name="文本框 363">
              <a:extLst>
                <a:ext uri="{FF2B5EF4-FFF2-40B4-BE49-F238E27FC236}">
                  <a16:creationId xmlns:a16="http://schemas.microsoft.com/office/drawing/2014/main" id="{B7CF6083-5FAA-B166-8D08-1F120F120526}"/>
                </a:ext>
              </a:extLst>
            </p:cNvPr>
            <p:cNvSpPr txBox="1"/>
            <p:nvPr/>
          </p:nvSpPr>
          <p:spPr>
            <a:xfrm>
              <a:off x="10553142" y="4666300"/>
              <a:ext cx="1603834"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Excess sludge</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75" name="直接箭头连接符 374">
              <a:extLst>
                <a:ext uri="{FF2B5EF4-FFF2-40B4-BE49-F238E27FC236}">
                  <a16:creationId xmlns:a16="http://schemas.microsoft.com/office/drawing/2014/main" id="{7AAF876A-61EE-4EEA-5EDF-68DEB64686D0}"/>
                </a:ext>
              </a:extLst>
            </p:cNvPr>
            <p:cNvCxnSpPr>
              <a:cxnSpLocks/>
              <a:stCxn id="62" idx="2"/>
            </p:cNvCxnSpPr>
            <p:nvPr/>
          </p:nvCxnSpPr>
          <p:spPr>
            <a:xfrm>
              <a:off x="10055682" y="3027678"/>
              <a:ext cx="0" cy="482355"/>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grpSp>
      <p:sp>
        <p:nvSpPr>
          <p:cNvPr id="416" name="矩形 415">
            <a:extLst>
              <a:ext uri="{FF2B5EF4-FFF2-40B4-BE49-F238E27FC236}">
                <a16:creationId xmlns:a16="http://schemas.microsoft.com/office/drawing/2014/main" id="{E2B197ED-CC08-8DEF-FD80-6AAD3A53CC4E}"/>
              </a:ext>
            </a:extLst>
          </p:cNvPr>
          <p:cNvSpPr/>
          <p:nvPr/>
        </p:nvSpPr>
        <p:spPr>
          <a:xfrm>
            <a:off x="589121" y="5324546"/>
            <a:ext cx="7470121" cy="95866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Example: </a:t>
            </a:r>
            <a:r>
              <a:rPr kumimoji="0" lang="en-US" altLang="zh-CN" sz="2000" b="1" i="0" u="none" strike="noStrike" kern="1200" cap="none" spc="0" normalizeH="0" baseline="0" noProof="0" dirty="0">
                <a:ln>
                  <a:noFill/>
                </a:ln>
                <a:solidFill>
                  <a:srgbClr val="00B050"/>
                </a:solidFill>
                <a:effectLst/>
                <a:uLnTx/>
                <a:uFillTx/>
                <a:latin typeface="Arial" panose="020B0604020202020204" pitchFamily="34" charset="0"/>
                <a:ea typeface="等线" panose="02010600030101010101" pitchFamily="2" charset="-122"/>
                <a:cs typeface="Arial" panose="020B0604020202020204" pitchFamily="34" charset="0"/>
              </a:rPr>
              <a:t>AAOA-MBR process</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Scenario: </a:t>
            </a:r>
            <a:r>
              <a:rPr kumimoji="0" lang="en-US" altLang="zh-CN" sz="2000" b="0" i="0" u="none" strike="noStrike" kern="1200" cap="none" spc="0" normalizeH="0" baseline="0" noProof="0" dirty="0">
                <a:ln>
                  <a:noFill/>
                </a:ln>
                <a:solidFill>
                  <a:srgbClr val="00B050"/>
                </a:solidFill>
                <a:effectLst/>
                <a:uLnTx/>
                <a:uFillTx/>
                <a:latin typeface="Arial" panose="020B0604020202020204" pitchFamily="34" charset="0"/>
                <a:ea typeface="等线" panose="02010600030101010101" pitchFamily="2" charset="-122"/>
                <a:cs typeface="Arial" panose="020B0604020202020204" pitchFamily="34" charset="0"/>
              </a:rPr>
              <a:t>insufficient carbon source (low C/N ratio)</a:t>
            </a:r>
          </a:p>
        </p:txBody>
      </p:sp>
      <p:grpSp>
        <p:nvGrpSpPr>
          <p:cNvPr id="2" name="组合 1">
            <a:extLst>
              <a:ext uri="{FF2B5EF4-FFF2-40B4-BE49-F238E27FC236}">
                <a16:creationId xmlns:a16="http://schemas.microsoft.com/office/drawing/2014/main" id="{6CBA0ABE-CAE3-5232-916F-560008676A6B}"/>
              </a:ext>
            </a:extLst>
          </p:cNvPr>
          <p:cNvGrpSpPr/>
          <p:nvPr/>
        </p:nvGrpSpPr>
        <p:grpSpPr>
          <a:xfrm>
            <a:off x="7105581" y="2406869"/>
            <a:ext cx="1822795" cy="3005143"/>
            <a:chOff x="7105581" y="2406869"/>
            <a:chExt cx="1822795" cy="3005143"/>
          </a:xfrm>
        </p:grpSpPr>
        <p:sp>
          <p:nvSpPr>
            <p:cNvPr id="7" name="矩形: 圆角 6">
              <a:extLst>
                <a:ext uri="{FF2B5EF4-FFF2-40B4-BE49-F238E27FC236}">
                  <a16:creationId xmlns:a16="http://schemas.microsoft.com/office/drawing/2014/main" id="{9FCEC029-62FD-B312-D917-21E3211B6BEA}"/>
                </a:ext>
              </a:extLst>
            </p:cNvPr>
            <p:cNvSpPr/>
            <p:nvPr/>
          </p:nvSpPr>
          <p:spPr>
            <a:xfrm>
              <a:off x="7112947" y="2406869"/>
              <a:ext cx="1815429" cy="2610607"/>
            </a:xfrm>
            <a:prstGeom prst="roundRect">
              <a:avLst/>
            </a:prstGeom>
            <a:noFill/>
            <a:ln w="28575">
              <a:solidFill>
                <a:srgbClr val="FF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a16="http://schemas.microsoft.com/office/drawing/2014/main" id="{E9FE8CE8-492A-9793-960B-4553A1BB3AE7}"/>
                </a:ext>
              </a:extLst>
            </p:cNvPr>
            <p:cNvSpPr/>
            <p:nvPr/>
          </p:nvSpPr>
          <p:spPr>
            <a:xfrm>
              <a:off x="7105581" y="5011902"/>
              <a:ext cx="1801486"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Additional</a:t>
              </a:r>
            </a:p>
          </p:txBody>
        </p:sp>
      </p:grpSp>
      <p:sp>
        <p:nvSpPr>
          <p:cNvPr id="4" name="文本框 3">
            <a:extLst>
              <a:ext uri="{FF2B5EF4-FFF2-40B4-BE49-F238E27FC236}">
                <a16:creationId xmlns:a16="http://schemas.microsoft.com/office/drawing/2014/main" id="{78115980-531F-7101-F595-13F1205563DE}"/>
              </a:ext>
            </a:extLst>
          </p:cNvPr>
          <p:cNvSpPr txBox="1"/>
          <p:nvPr/>
        </p:nvSpPr>
        <p:spPr>
          <a:xfrm>
            <a:off x="1745910" y="4032389"/>
            <a:ext cx="46519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en-US" altLang="zh-CN"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6" name="文本框 15">
            <a:extLst>
              <a:ext uri="{FF2B5EF4-FFF2-40B4-BE49-F238E27FC236}">
                <a16:creationId xmlns:a16="http://schemas.microsoft.com/office/drawing/2014/main" id="{0102221B-CB1C-A664-0860-3EC20718F476}"/>
              </a:ext>
            </a:extLst>
          </p:cNvPr>
          <p:cNvSpPr txBox="1"/>
          <p:nvPr/>
        </p:nvSpPr>
        <p:spPr>
          <a:xfrm>
            <a:off x="3744590" y="4032389"/>
            <a:ext cx="46519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en-US" altLang="zh-CN"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7" name="文本框 16">
            <a:extLst>
              <a:ext uri="{FF2B5EF4-FFF2-40B4-BE49-F238E27FC236}">
                <a16:creationId xmlns:a16="http://schemas.microsoft.com/office/drawing/2014/main" id="{0D7443B5-13ED-1C74-9B3B-A6CD8D218C93}"/>
              </a:ext>
            </a:extLst>
          </p:cNvPr>
          <p:cNvSpPr txBox="1"/>
          <p:nvPr/>
        </p:nvSpPr>
        <p:spPr>
          <a:xfrm>
            <a:off x="7782040" y="4032389"/>
            <a:ext cx="46519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en-US" altLang="zh-CN"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8" name="文本框 17">
            <a:extLst>
              <a:ext uri="{FF2B5EF4-FFF2-40B4-BE49-F238E27FC236}">
                <a16:creationId xmlns:a16="http://schemas.microsoft.com/office/drawing/2014/main" id="{AC601D7A-22AD-8654-1A4C-0283BF5CF32B}"/>
              </a:ext>
            </a:extLst>
          </p:cNvPr>
          <p:cNvSpPr txBox="1"/>
          <p:nvPr/>
        </p:nvSpPr>
        <p:spPr>
          <a:xfrm>
            <a:off x="5794583" y="4032389"/>
            <a:ext cx="38343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9" name="文本框 18">
            <a:extLst>
              <a:ext uri="{FF2B5EF4-FFF2-40B4-BE49-F238E27FC236}">
                <a16:creationId xmlns:a16="http://schemas.microsoft.com/office/drawing/2014/main" id="{05F1CF2E-7CF3-CAC0-85EC-F631ADD461E2}"/>
              </a:ext>
            </a:extLst>
          </p:cNvPr>
          <p:cNvSpPr txBox="1"/>
          <p:nvPr/>
        </p:nvSpPr>
        <p:spPr>
          <a:xfrm>
            <a:off x="9834303" y="4032389"/>
            <a:ext cx="397866"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5" name="Group 15">
            <a:extLst>
              <a:ext uri="{FF2B5EF4-FFF2-40B4-BE49-F238E27FC236}">
                <a16:creationId xmlns:a16="http://schemas.microsoft.com/office/drawing/2014/main" id="{5F7229D0-326A-78AA-AF64-B397C1B963DA}"/>
              </a:ext>
            </a:extLst>
          </p:cNvPr>
          <p:cNvGrpSpPr/>
          <p:nvPr/>
        </p:nvGrpSpPr>
        <p:grpSpPr>
          <a:xfrm>
            <a:off x="8972536" y="407334"/>
            <a:ext cx="3121806" cy="447110"/>
            <a:chOff x="8844309" y="358006"/>
            <a:chExt cx="3121806" cy="447110"/>
          </a:xfrm>
        </p:grpSpPr>
        <p:grpSp>
          <p:nvGrpSpPr>
            <p:cNvPr id="11" name="组合 2">
              <a:extLst>
                <a:ext uri="{FF2B5EF4-FFF2-40B4-BE49-F238E27FC236}">
                  <a16:creationId xmlns:a16="http://schemas.microsoft.com/office/drawing/2014/main" id="{C353C7A9-67B6-806D-53BA-B6077AF8CDBF}"/>
                </a:ext>
              </a:extLst>
            </p:cNvPr>
            <p:cNvGrpSpPr/>
            <p:nvPr/>
          </p:nvGrpSpPr>
          <p:grpSpPr>
            <a:xfrm>
              <a:off x="9715178" y="358006"/>
              <a:ext cx="2250937" cy="447110"/>
              <a:chOff x="9729466" y="157976"/>
              <a:chExt cx="2250937" cy="447110"/>
            </a:xfrm>
          </p:grpSpPr>
          <p:sp>
            <p:nvSpPr>
              <p:cNvPr id="20" name="TextBox 15">
                <a:extLst>
                  <a:ext uri="{FF2B5EF4-FFF2-40B4-BE49-F238E27FC236}">
                    <a16:creationId xmlns:a16="http://schemas.microsoft.com/office/drawing/2014/main" id="{FEB480CA-C33B-DF74-7DAB-A7D6C979994C}"/>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21" name="直线连接符 9">
                <a:extLst>
                  <a:ext uri="{FF2B5EF4-FFF2-40B4-BE49-F238E27FC236}">
                    <a16:creationId xmlns:a16="http://schemas.microsoft.com/office/drawing/2014/main" id="{A2C89B4B-4E05-3123-62B0-C15475EABD26}"/>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15" name="Picture 17">
              <a:extLst>
                <a:ext uri="{FF2B5EF4-FFF2-40B4-BE49-F238E27FC236}">
                  <a16:creationId xmlns:a16="http://schemas.microsoft.com/office/drawing/2014/main" id="{0A2AEA3F-7E4F-5E09-2F7A-9C4AF15A4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1767455702"/>
      </p:ext>
    </p:extLst>
  </p:cSld>
  <p:clrMapOvr>
    <a:masterClrMapping/>
  </p:clrMapOvr>
  <p:transition advTm="4652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
                                            <p:txEl>
                                              <p:pRg st="0" end="0"/>
                                            </p:txEl>
                                          </p:spTgt>
                                        </p:tgtEl>
                                      </p:cBhvr>
                                    </p:animEffect>
                                    <p:animScale>
                                      <p:cBhvr>
                                        <p:cTn id="7" dur="250" autoRev="1" fill="hold"/>
                                        <p:tgtEl>
                                          <p:spTgt spid="3">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8" presetClass="emph" presetSubtype="0" fill="hold" nodeType="clickEffect">
                                  <p:stCondLst>
                                    <p:cond delay="0"/>
                                  </p:stCondLst>
                                  <p:iterate type="lt">
                                    <p:tmPct val="4000"/>
                                  </p:iterate>
                                  <p:childTnLst>
                                    <p:set>
                                      <p:cBhvr override="childStyle">
                                        <p:cTn id="11" dur="500" fill="hold"/>
                                        <p:tgtEl>
                                          <p:spTgt spid="416">
                                            <p:txEl>
                                              <p:pRg st="0" end="0"/>
                                            </p:txEl>
                                          </p:spTgt>
                                        </p:tgtEl>
                                        <p:attrNameLst>
                                          <p:attrName>style.textDecorationUnderline</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26" presetClass="emph" presetSubtype="0" repeatCount="2000" fill="hold" nodeType="clickEffect">
                                  <p:stCondLst>
                                    <p:cond delay="0"/>
                                  </p:stCondLst>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16">
                                            <p:txEl>
                                              <p:pRg st="1" end="1"/>
                                            </p:txEl>
                                          </p:spTgt>
                                        </p:tgtEl>
                                      </p:cBhvr>
                                    </p:animEffect>
                                    <p:animScale>
                                      <p:cBhvr>
                                        <p:cTn id="21" dur="250" autoRev="1" fill="hold"/>
                                        <p:tgtEl>
                                          <p:spTgt spid="416">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B4DC5C8-466B-4521-3B71-B1C49C53E38C}"/>
              </a:ext>
            </a:extLst>
          </p:cNvPr>
          <p:cNvSpPr/>
          <p:nvPr/>
        </p:nvSpPr>
        <p:spPr>
          <a:xfrm>
            <a:off x="3322" y="984705"/>
            <a:ext cx="12200400" cy="54000"/>
          </a:xfrm>
          <a:prstGeom prst="rect">
            <a:avLst/>
          </a:prstGeom>
          <a:gradFill flip="none" rotWithShape="1">
            <a:gsLst>
              <a:gs pos="0">
                <a:schemeClr val="accent2"/>
              </a:gs>
              <a:gs pos="50000">
                <a:schemeClr val="accent2">
                  <a:lumMod val="60000"/>
                  <a:lumOff val="40000"/>
                </a:schemeClr>
              </a:gs>
              <a:gs pos="100000">
                <a:schemeClr val="accent2">
                  <a:lumMod val="20000"/>
                  <a:lumOff val="8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标题 2">
            <a:extLst>
              <a:ext uri="{FF2B5EF4-FFF2-40B4-BE49-F238E27FC236}">
                <a16:creationId xmlns:a16="http://schemas.microsoft.com/office/drawing/2014/main" id="{56988332-4A85-1152-5D30-40A74D705BD5}"/>
              </a:ext>
            </a:extLst>
          </p:cNvPr>
          <p:cNvSpPr>
            <a:spLocks noGrp="1"/>
          </p:cNvSpPr>
          <p:nvPr>
            <p:ph type="title"/>
          </p:nvPr>
        </p:nvSpPr>
        <p:spPr>
          <a:xfrm>
            <a:off x="589121" y="361540"/>
            <a:ext cx="7769067" cy="522000"/>
          </a:xfrm>
          <a:noFill/>
        </p:spPr>
        <p:txBody>
          <a:bodyPr>
            <a:noAutofit/>
          </a:bodyPr>
          <a:lstStyle/>
          <a:p>
            <a:r>
              <a:rPr lang="en-US" altLang="zh-CN" sz="3600" b="1" dirty="0">
                <a:solidFill>
                  <a:srgbClr val="323F50"/>
                </a:solidFill>
                <a:latin typeface="Arial" panose="020B0604020202020204" pitchFamily="34" charset="0"/>
                <a:cs typeface="Arial" panose="020B0604020202020204" pitchFamily="34" charset="0"/>
              </a:rPr>
              <a:t>Process</a:t>
            </a:r>
            <a:r>
              <a:rPr lang="zh-CN" altLang="en-US" sz="3600" b="1" dirty="0">
                <a:solidFill>
                  <a:srgbClr val="323F50"/>
                </a:solidFill>
                <a:latin typeface="Arial" panose="020B0604020202020204" pitchFamily="34" charset="0"/>
                <a:cs typeface="Arial" panose="020B0604020202020204" pitchFamily="34" charset="0"/>
              </a:rPr>
              <a:t> </a:t>
            </a:r>
            <a:r>
              <a:rPr lang="en-US" altLang="zh-CN" sz="3600" b="1" dirty="0">
                <a:solidFill>
                  <a:srgbClr val="323F50"/>
                </a:solidFill>
                <a:latin typeface="Arial" panose="020B0604020202020204" pitchFamily="34" charset="0"/>
                <a:cs typeface="Arial" panose="020B0604020202020204" pitchFamily="34" charset="0"/>
              </a:rPr>
              <a:t>composition</a:t>
            </a:r>
            <a:endParaRPr lang="zh-CN" altLang="en-US" sz="3600" b="1" dirty="0">
              <a:solidFill>
                <a:srgbClr val="323F50"/>
              </a:solidFill>
              <a:latin typeface="Arial" panose="020B0604020202020204" pitchFamily="34" charset="0"/>
              <a:cs typeface="Arial" panose="020B0604020202020204" pitchFamily="34" charset="0"/>
            </a:endParaRPr>
          </a:p>
        </p:txBody>
      </p:sp>
      <p:sp>
        <p:nvSpPr>
          <p:cNvPr id="3" name="矩形 2">
            <a:extLst>
              <a:ext uri="{FF2B5EF4-FFF2-40B4-BE49-F238E27FC236}">
                <a16:creationId xmlns:a16="http://schemas.microsoft.com/office/drawing/2014/main" id="{578F1E96-DE83-A3F1-5D3C-E41F2C4C706C}"/>
              </a:ext>
            </a:extLst>
          </p:cNvPr>
          <p:cNvSpPr/>
          <p:nvPr/>
        </p:nvSpPr>
        <p:spPr>
          <a:xfrm>
            <a:off x="532261" y="1216406"/>
            <a:ext cx="11127479"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Several </a:t>
            </a:r>
            <a:r>
              <a:rPr kumimoji="0" lang="en-US" altLang="zh-CN" sz="24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customized variants of the AAO-MBR process </a:t>
            </a:r>
            <a:r>
              <a:rPr kumimoji="0" lang="en-US" altLang="zh-CN" sz="20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have been developed through modifying the spatial locations of the A/O tanks, the temporal alternation of the A/O tanks, the routes of raw wastewater, and the routes of mixed liquor recirculation.</a:t>
            </a:r>
          </a:p>
        </p:txBody>
      </p:sp>
      <p:sp>
        <p:nvSpPr>
          <p:cNvPr id="416" name="矩形 415">
            <a:extLst>
              <a:ext uri="{FF2B5EF4-FFF2-40B4-BE49-F238E27FC236}">
                <a16:creationId xmlns:a16="http://schemas.microsoft.com/office/drawing/2014/main" id="{E2B197ED-CC08-8DEF-FD80-6AAD3A53CC4E}"/>
              </a:ext>
            </a:extLst>
          </p:cNvPr>
          <p:cNvSpPr/>
          <p:nvPr/>
        </p:nvSpPr>
        <p:spPr>
          <a:xfrm>
            <a:off x="589121" y="5324546"/>
            <a:ext cx="7769067" cy="95866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Example: </a:t>
            </a:r>
            <a:r>
              <a:rPr kumimoji="0" lang="en-US" altLang="zh-CN" sz="2000" b="1" i="0" u="none" strike="noStrike" kern="1200" cap="none" spc="0" normalizeH="0" baseline="0" noProof="0" dirty="0">
                <a:ln>
                  <a:noFill/>
                </a:ln>
                <a:solidFill>
                  <a:srgbClr val="00B050"/>
                </a:solidFill>
                <a:effectLst/>
                <a:uLnTx/>
                <a:uFillTx/>
                <a:latin typeface="Arial" panose="020B0604020202020204" pitchFamily="34" charset="0"/>
                <a:ea typeface="等线" panose="02010600030101010101" pitchFamily="2" charset="-122"/>
                <a:cs typeface="Arial" panose="020B0604020202020204" pitchFamily="34" charset="0"/>
              </a:rPr>
              <a:t>two-stage AO-MBR process</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Scenario: </a:t>
            </a:r>
            <a:r>
              <a:rPr kumimoji="0" lang="en-US" altLang="zh-CN" sz="2000" b="0" i="0" u="none" strike="noStrike" kern="1200" cap="none" spc="0" normalizeH="0" baseline="0" noProof="0" dirty="0">
                <a:ln>
                  <a:noFill/>
                </a:ln>
                <a:solidFill>
                  <a:srgbClr val="00B050"/>
                </a:solidFill>
                <a:effectLst/>
                <a:uLnTx/>
                <a:uFillTx/>
                <a:latin typeface="Arial" panose="020B0604020202020204" pitchFamily="34" charset="0"/>
                <a:ea typeface="等线" panose="02010600030101010101" pitchFamily="2" charset="-122"/>
                <a:cs typeface="Arial" panose="020B0604020202020204" pitchFamily="34" charset="0"/>
              </a:rPr>
              <a:t>for thorough utilization of endogenous carbon source</a:t>
            </a:r>
          </a:p>
        </p:txBody>
      </p:sp>
      <p:grpSp>
        <p:nvGrpSpPr>
          <p:cNvPr id="15" name="组合 14">
            <a:extLst>
              <a:ext uri="{FF2B5EF4-FFF2-40B4-BE49-F238E27FC236}">
                <a16:creationId xmlns:a16="http://schemas.microsoft.com/office/drawing/2014/main" id="{ACB34F20-5737-19AF-253B-883EFD61D134}"/>
              </a:ext>
            </a:extLst>
          </p:cNvPr>
          <p:cNvGrpSpPr/>
          <p:nvPr/>
        </p:nvGrpSpPr>
        <p:grpSpPr>
          <a:xfrm>
            <a:off x="-311677" y="2212351"/>
            <a:ext cx="12611530" cy="2878843"/>
            <a:chOff x="-311677" y="1300681"/>
            <a:chExt cx="12611530" cy="3665653"/>
          </a:xfrm>
        </p:grpSpPr>
        <p:cxnSp>
          <p:nvCxnSpPr>
            <p:cNvPr id="16" name="直接箭头连接符 15">
              <a:extLst>
                <a:ext uri="{FF2B5EF4-FFF2-40B4-BE49-F238E27FC236}">
                  <a16:creationId xmlns:a16="http://schemas.microsoft.com/office/drawing/2014/main" id="{7616DF5E-F79A-C3B9-733F-89AA9BA4DBED}"/>
                </a:ext>
              </a:extLst>
            </p:cNvPr>
            <p:cNvCxnSpPr>
              <a:cxnSpLocks/>
            </p:cNvCxnSpPr>
            <p:nvPr/>
          </p:nvCxnSpPr>
          <p:spPr>
            <a:xfrm>
              <a:off x="5180157" y="2267543"/>
              <a:ext cx="0" cy="550604"/>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2F265C22-9C60-1EDD-273E-E8ED6B2F790B}"/>
                </a:ext>
              </a:extLst>
            </p:cNvPr>
            <p:cNvSpPr txBox="1"/>
            <p:nvPr/>
          </p:nvSpPr>
          <p:spPr>
            <a:xfrm>
              <a:off x="4267550" y="1871400"/>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Air demand G</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O1</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8" name="文本框 17">
              <a:extLst>
                <a:ext uri="{FF2B5EF4-FFF2-40B4-BE49-F238E27FC236}">
                  <a16:creationId xmlns:a16="http://schemas.microsoft.com/office/drawing/2014/main" id="{95DD78B1-9353-5E64-B5FF-1CB74C0E0657}"/>
                </a:ext>
              </a:extLst>
            </p:cNvPr>
            <p:cNvSpPr txBox="1"/>
            <p:nvPr/>
          </p:nvSpPr>
          <p:spPr>
            <a:xfrm>
              <a:off x="9897954" y="1870182"/>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Air demand G</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19" name="直接箭头连接符 18">
              <a:extLst>
                <a:ext uri="{FF2B5EF4-FFF2-40B4-BE49-F238E27FC236}">
                  <a16:creationId xmlns:a16="http://schemas.microsoft.com/office/drawing/2014/main" id="{3FB6C166-5071-DF36-C881-CE1503765B3E}"/>
                </a:ext>
              </a:extLst>
            </p:cNvPr>
            <p:cNvCxnSpPr>
              <a:cxnSpLocks/>
            </p:cNvCxnSpPr>
            <p:nvPr/>
          </p:nvCxnSpPr>
          <p:spPr>
            <a:xfrm>
              <a:off x="7062804" y="2267543"/>
              <a:ext cx="0" cy="562777"/>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3C86C5A4-B643-75F8-1E82-5F0DE120C438}"/>
                </a:ext>
              </a:extLst>
            </p:cNvPr>
            <p:cNvSpPr txBox="1"/>
            <p:nvPr/>
          </p:nvSpPr>
          <p:spPr>
            <a:xfrm>
              <a:off x="6152004" y="1871400"/>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External carbon</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21" name="直接箭头连接符 20">
              <a:extLst>
                <a:ext uri="{FF2B5EF4-FFF2-40B4-BE49-F238E27FC236}">
                  <a16:creationId xmlns:a16="http://schemas.microsoft.com/office/drawing/2014/main" id="{FCC35BCD-DEB9-9E25-6B78-DD2563D94B19}"/>
                </a:ext>
              </a:extLst>
            </p:cNvPr>
            <p:cNvCxnSpPr>
              <a:cxnSpLocks/>
            </p:cNvCxnSpPr>
            <p:nvPr/>
          </p:nvCxnSpPr>
          <p:spPr>
            <a:xfrm>
              <a:off x="11243440" y="3287993"/>
              <a:ext cx="0" cy="1599603"/>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B1A305E0-6124-4300-5C4E-851DD231DF9E}"/>
                </a:ext>
              </a:extLst>
            </p:cNvPr>
            <p:cNvCxnSpPr>
              <a:cxnSpLocks/>
            </p:cNvCxnSpPr>
            <p:nvPr/>
          </p:nvCxnSpPr>
          <p:spPr>
            <a:xfrm flipH="1">
              <a:off x="523012" y="4006921"/>
              <a:ext cx="7095582" cy="0"/>
            </a:xfrm>
            <a:prstGeom prst="line">
              <a:avLst/>
            </a:prstGeom>
            <a:ln w="19050">
              <a:solidFill>
                <a:schemeClr val="accent5">
                  <a:lumMod val="60000"/>
                  <a:lumOff val="40000"/>
                </a:schemeClr>
              </a:solidFill>
              <a:tailEnd w="med" len="lg"/>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BDF3A1B2-7381-388F-4463-149BF22B5DDA}"/>
                </a:ext>
              </a:extLst>
            </p:cNvPr>
            <p:cNvCxnSpPr>
              <a:cxnSpLocks/>
            </p:cNvCxnSpPr>
            <p:nvPr/>
          </p:nvCxnSpPr>
          <p:spPr>
            <a:xfrm flipV="1">
              <a:off x="4211421" y="3133870"/>
              <a:ext cx="0" cy="1480166"/>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83F1E4F3-6CE8-43FB-D886-013A30793F39}"/>
                </a:ext>
              </a:extLst>
            </p:cNvPr>
            <p:cNvCxnSpPr>
              <a:cxnSpLocks/>
            </p:cNvCxnSpPr>
            <p:nvPr/>
          </p:nvCxnSpPr>
          <p:spPr>
            <a:xfrm flipH="1">
              <a:off x="4213548" y="4614036"/>
              <a:ext cx="7029892" cy="0"/>
            </a:xfrm>
            <a:prstGeom prst="line">
              <a:avLst/>
            </a:prstGeom>
            <a:ln w="19050">
              <a:solidFill>
                <a:schemeClr val="accent5">
                  <a:lumMod val="60000"/>
                  <a:lumOff val="40000"/>
                </a:schemeClr>
              </a:solidFill>
              <a:tailEnd w="med" len="lg"/>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CFCD15AE-6D54-4792-E9BB-CECE93774F43}"/>
                </a:ext>
              </a:extLst>
            </p:cNvPr>
            <p:cNvCxnSpPr>
              <a:cxnSpLocks/>
            </p:cNvCxnSpPr>
            <p:nvPr/>
          </p:nvCxnSpPr>
          <p:spPr>
            <a:xfrm flipV="1">
              <a:off x="9554335" y="3386556"/>
              <a:ext cx="0" cy="95941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D86162B3-79AF-E0AB-75B5-CB920F642301}"/>
                </a:ext>
              </a:extLst>
            </p:cNvPr>
            <p:cNvCxnSpPr>
              <a:cxnSpLocks/>
            </p:cNvCxnSpPr>
            <p:nvPr/>
          </p:nvCxnSpPr>
          <p:spPr>
            <a:xfrm flipH="1" flipV="1">
              <a:off x="381018" y="1675307"/>
              <a:ext cx="5770986" cy="21299"/>
            </a:xfrm>
            <a:prstGeom prst="line">
              <a:avLst/>
            </a:prstGeom>
            <a:ln w="19050">
              <a:solidFill>
                <a:schemeClr val="accent5">
                  <a:lumMod val="60000"/>
                  <a:lumOff val="40000"/>
                </a:schemeClr>
              </a:solidFill>
              <a:tailEnd w="med" len="lg"/>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564C4C10-30E8-3FCB-E3D2-5EE005606F9D}"/>
                </a:ext>
              </a:extLst>
            </p:cNvPr>
            <p:cNvCxnSpPr>
              <a:cxnSpLocks/>
            </p:cNvCxnSpPr>
            <p:nvPr/>
          </p:nvCxnSpPr>
          <p:spPr>
            <a:xfrm flipV="1">
              <a:off x="7618594" y="3395588"/>
              <a:ext cx="0" cy="6113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F33E8406-A331-9064-267A-1CD4A95A8C6F}"/>
                </a:ext>
              </a:extLst>
            </p:cNvPr>
            <p:cNvCxnSpPr>
              <a:cxnSpLocks/>
            </p:cNvCxnSpPr>
            <p:nvPr/>
          </p:nvCxnSpPr>
          <p:spPr>
            <a:xfrm flipV="1">
              <a:off x="2333358" y="3125588"/>
              <a:ext cx="0" cy="1220381"/>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D8E8E1AD-7FAC-21FF-99E9-A102EE3C8989}"/>
                </a:ext>
              </a:extLst>
            </p:cNvPr>
            <p:cNvCxnSpPr>
              <a:cxnSpLocks/>
            </p:cNvCxnSpPr>
            <p:nvPr/>
          </p:nvCxnSpPr>
          <p:spPr>
            <a:xfrm flipV="1">
              <a:off x="523012" y="3137158"/>
              <a:ext cx="0" cy="869763"/>
            </a:xfrm>
            <a:prstGeom prst="straightConnector1">
              <a:avLst/>
            </a:prstGeom>
            <a:ln w="19050">
              <a:solidFill>
                <a:schemeClr val="accent5">
                  <a:lumMod val="60000"/>
                  <a:lumOff val="40000"/>
                </a:schemeClr>
              </a:solidFill>
              <a:headEnd type="none" w="lg" len="lg"/>
              <a:tailEnd type="triangle" w="med" len="lg"/>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6291BCB7-7B18-A363-5703-C6CBF966367A}"/>
                </a:ext>
              </a:extLst>
            </p:cNvPr>
            <p:cNvSpPr txBox="1"/>
            <p:nvPr/>
          </p:nvSpPr>
          <p:spPr>
            <a:xfrm>
              <a:off x="204350" y="4015697"/>
              <a:ext cx="219885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Recirculation R</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2" name="文本框 41">
              <a:extLst>
                <a:ext uri="{FF2B5EF4-FFF2-40B4-BE49-F238E27FC236}">
                  <a16:creationId xmlns:a16="http://schemas.microsoft.com/office/drawing/2014/main" id="{1181A409-5ECB-5698-35E5-94B1D51D2761}"/>
                </a:ext>
              </a:extLst>
            </p:cNvPr>
            <p:cNvSpPr txBox="1"/>
            <p:nvPr/>
          </p:nvSpPr>
          <p:spPr>
            <a:xfrm>
              <a:off x="2167085" y="4359412"/>
              <a:ext cx="219885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Recirculation R</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43" name="文本框 42">
              <a:extLst>
                <a:ext uri="{FF2B5EF4-FFF2-40B4-BE49-F238E27FC236}">
                  <a16:creationId xmlns:a16="http://schemas.microsoft.com/office/drawing/2014/main" id="{BFD59E3F-E29D-7485-F6DC-FC09987B4248}"/>
                </a:ext>
              </a:extLst>
            </p:cNvPr>
            <p:cNvSpPr txBox="1"/>
            <p:nvPr/>
          </p:nvSpPr>
          <p:spPr>
            <a:xfrm>
              <a:off x="11262499" y="4145430"/>
              <a:ext cx="97465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Excess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sludge</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51" name="直接箭头连接符 50">
              <a:extLst>
                <a:ext uri="{FF2B5EF4-FFF2-40B4-BE49-F238E27FC236}">
                  <a16:creationId xmlns:a16="http://schemas.microsoft.com/office/drawing/2014/main" id="{8C3B4954-E24D-0A99-F713-F5D51974DB25}"/>
                </a:ext>
              </a:extLst>
            </p:cNvPr>
            <p:cNvCxnSpPr>
              <a:cxnSpLocks/>
            </p:cNvCxnSpPr>
            <p:nvPr/>
          </p:nvCxnSpPr>
          <p:spPr>
            <a:xfrm>
              <a:off x="8926107" y="2301360"/>
              <a:ext cx="0" cy="521721"/>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grpSp>
          <p:nvGrpSpPr>
            <p:cNvPr id="52" name="组合 51">
              <a:extLst>
                <a:ext uri="{FF2B5EF4-FFF2-40B4-BE49-F238E27FC236}">
                  <a16:creationId xmlns:a16="http://schemas.microsoft.com/office/drawing/2014/main" id="{DCE6145B-1120-BAED-AC6F-AFF04B126703}"/>
                </a:ext>
              </a:extLst>
            </p:cNvPr>
            <p:cNvGrpSpPr/>
            <p:nvPr/>
          </p:nvGrpSpPr>
          <p:grpSpPr>
            <a:xfrm>
              <a:off x="9887356" y="2846556"/>
              <a:ext cx="1810346" cy="540000"/>
              <a:chOff x="4787567" y="3050872"/>
              <a:chExt cx="1810346" cy="540000"/>
            </a:xfrm>
          </p:grpSpPr>
          <p:sp>
            <p:nvSpPr>
              <p:cNvPr id="361" name="矩形 360">
                <a:extLst>
                  <a:ext uri="{FF2B5EF4-FFF2-40B4-BE49-F238E27FC236}">
                    <a16:creationId xmlns:a16="http://schemas.microsoft.com/office/drawing/2014/main" id="{B87DBBA8-28CF-F40B-D086-8027C57FB4D3}"/>
                  </a:ext>
                </a:extLst>
              </p:cNvPr>
              <p:cNvSpPr/>
              <p:nvPr/>
            </p:nvSpPr>
            <p:spPr>
              <a:xfrm>
                <a:off x="4936740" y="3050872"/>
                <a:ext cx="1512000" cy="540000"/>
              </a:xfrm>
              <a:prstGeom prst="rect">
                <a:avLst/>
              </a:prstGeom>
              <a:solidFill>
                <a:srgbClr val="FFFF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5" name="文本框 364">
                <a:extLst>
                  <a:ext uri="{FF2B5EF4-FFF2-40B4-BE49-F238E27FC236}">
                    <a16:creationId xmlns:a16="http://schemas.microsoft.com/office/drawing/2014/main" id="{9E50536E-A705-2839-29D1-0A8D8131B9CD}"/>
                  </a:ext>
                </a:extLst>
              </p:cNvPr>
              <p:cNvSpPr txBox="1"/>
              <p:nvPr/>
            </p:nvSpPr>
            <p:spPr>
              <a:xfrm>
                <a:off x="4787567" y="3113608"/>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Membrane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56" name="组合 55">
              <a:extLst>
                <a:ext uri="{FF2B5EF4-FFF2-40B4-BE49-F238E27FC236}">
                  <a16:creationId xmlns:a16="http://schemas.microsoft.com/office/drawing/2014/main" id="{6EAAF376-2E00-A63B-FAD0-67EA374538A8}"/>
                </a:ext>
              </a:extLst>
            </p:cNvPr>
            <p:cNvGrpSpPr/>
            <p:nvPr/>
          </p:nvGrpSpPr>
          <p:grpSpPr>
            <a:xfrm>
              <a:off x="523012" y="2847175"/>
              <a:ext cx="1810346" cy="540000"/>
              <a:chOff x="749878" y="3056693"/>
              <a:chExt cx="1810346" cy="540000"/>
            </a:xfrm>
          </p:grpSpPr>
          <p:sp>
            <p:nvSpPr>
              <p:cNvPr id="356" name="矩形 355">
                <a:extLst>
                  <a:ext uri="{FF2B5EF4-FFF2-40B4-BE49-F238E27FC236}">
                    <a16:creationId xmlns:a16="http://schemas.microsoft.com/office/drawing/2014/main" id="{C89FB466-AA6D-5563-2C64-9BF2F9F1082D}"/>
                  </a:ext>
                </a:extLst>
              </p:cNvPr>
              <p:cNvSpPr/>
              <p:nvPr/>
            </p:nvSpPr>
            <p:spPr>
              <a:xfrm>
                <a:off x="899051" y="3056693"/>
                <a:ext cx="1512000" cy="540000"/>
              </a:xfrm>
              <a:prstGeom prst="rect">
                <a:avLst/>
              </a:prstGeom>
              <a:solidFill>
                <a:srgbClr val="0000FF"/>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7" name="文本框 356">
                <a:extLst>
                  <a:ext uri="{FF2B5EF4-FFF2-40B4-BE49-F238E27FC236}">
                    <a16:creationId xmlns:a16="http://schemas.microsoft.com/office/drawing/2014/main" id="{FEEA7DC9-FEF8-D9F0-DC6C-F8F753680FB5}"/>
                  </a:ext>
                </a:extLst>
              </p:cNvPr>
              <p:cNvSpPr txBox="1"/>
              <p:nvPr/>
            </p:nvSpPr>
            <p:spPr>
              <a:xfrm>
                <a:off x="749878" y="3119429"/>
                <a:ext cx="1810346" cy="43108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Anaerobic tank</a:t>
                </a:r>
                <a:endParaRPr kumimoji="0" lang="zh-CN" altLang="en-US" sz="1600" b="0" i="0" u="none" strike="noStrike" kern="120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57" name="组合 56">
              <a:extLst>
                <a:ext uri="{FF2B5EF4-FFF2-40B4-BE49-F238E27FC236}">
                  <a16:creationId xmlns:a16="http://schemas.microsoft.com/office/drawing/2014/main" id="{B5B90476-151F-AF91-BC70-C0AB1DEA9F1C}"/>
                </a:ext>
              </a:extLst>
            </p:cNvPr>
            <p:cNvGrpSpPr/>
            <p:nvPr/>
          </p:nvGrpSpPr>
          <p:grpSpPr>
            <a:xfrm>
              <a:off x="8037245" y="2855588"/>
              <a:ext cx="1810346" cy="540000"/>
              <a:chOff x="6802273" y="4531741"/>
              <a:chExt cx="1810346" cy="540000"/>
            </a:xfrm>
          </p:grpSpPr>
          <p:sp>
            <p:nvSpPr>
              <p:cNvPr id="354" name="矩形 353">
                <a:extLst>
                  <a:ext uri="{FF2B5EF4-FFF2-40B4-BE49-F238E27FC236}">
                    <a16:creationId xmlns:a16="http://schemas.microsoft.com/office/drawing/2014/main" id="{CA975926-AEC4-EE0F-6BC8-66027ACDAA76}"/>
                  </a:ext>
                </a:extLst>
              </p:cNvPr>
              <p:cNvSpPr/>
              <p:nvPr/>
            </p:nvSpPr>
            <p:spPr>
              <a:xfrm>
                <a:off x="6951446" y="4531741"/>
                <a:ext cx="1512000" cy="540000"/>
              </a:xfrm>
              <a:prstGeom prst="rect">
                <a:avLst/>
              </a:prstGeom>
              <a:solidFill>
                <a:schemeClr val="accent5">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5" name="文本框 354">
                <a:extLst>
                  <a:ext uri="{FF2B5EF4-FFF2-40B4-BE49-F238E27FC236}">
                    <a16:creationId xmlns:a16="http://schemas.microsoft.com/office/drawing/2014/main" id="{DE6FB833-E525-662D-E303-B296BC7E602C}"/>
                  </a:ext>
                </a:extLst>
              </p:cNvPr>
              <p:cNvSpPr txBox="1"/>
              <p:nvPr/>
            </p:nvSpPr>
            <p:spPr>
              <a:xfrm>
                <a:off x="6802273" y="4594477"/>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Aerobic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59" name="组合 58">
              <a:extLst>
                <a:ext uri="{FF2B5EF4-FFF2-40B4-BE49-F238E27FC236}">
                  <a16:creationId xmlns:a16="http://schemas.microsoft.com/office/drawing/2014/main" id="{21361153-DA8A-DFB2-2910-BA3B4C089AF9}"/>
                </a:ext>
              </a:extLst>
            </p:cNvPr>
            <p:cNvGrpSpPr/>
            <p:nvPr/>
          </p:nvGrpSpPr>
          <p:grpSpPr>
            <a:xfrm>
              <a:off x="2403202" y="2846556"/>
              <a:ext cx="1810346" cy="540000"/>
              <a:chOff x="2768722" y="3056693"/>
              <a:chExt cx="1810346" cy="540000"/>
            </a:xfrm>
          </p:grpSpPr>
          <p:sp>
            <p:nvSpPr>
              <p:cNvPr id="352" name="矩形 351">
                <a:extLst>
                  <a:ext uri="{FF2B5EF4-FFF2-40B4-BE49-F238E27FC236}">
                    <a16:creationId xmlns:a16="http://schemas.microsoft.com/office/drawing/2014/main" id="{D8D36A4F-95C6-3438-0FFA-ECB2FBC318C4}"/>
                  </a:ext>
                </a:extLst>
              </p:cNvPr>
              <p:cNvSpPr/>
              <p:nvPr/>
            </p:nvSpPr>
            <p:spPr>
              <a:xfrm>
                <a:off x="2917895" y="3056693"/>
                <a:ext cx="1512000" cy="540000"/>
              </a:xfrm>
              <a:prstGeom prst="rect">
                <a:avLst/>
              </a:prstGeom>
              <a:solidFill>
                <a:srgbClr val="92D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3" name="文本框 352">
                <a:extLst>
                  <a:ext uri="{FF2B5EF4-FFF2-40B4-BE49-F238E27FC236}">
                    <a16:creationId xmlns:a16="http://schemas.microsoft.com/office/drawing/2014/main" id="{DCC5E04B-A65E-C170-4B47-6CCB74429B4F}"/>
                  </a:ext>
                </a:extLst>
              </p:cNvPr>
              <p:cNvSpPr txBox="1"/>
              <p:nvPr/>
            </p:nvSpPr>
            <p:spPr>
              <a:xfrm>
                <a:off x="2768722" y="3119429"/>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Anoxic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63" name="组合 62">
              <a:extLst>
                <a:ext uri="{FF2B5EF4-FFF2-40B4-BE49-F238E27FC236}">
                  <a16:creationId xmlns:a16="http://schemas.microsoft.com/office/drawing/2014/main" id="{566ECEC5-56E9-B875-F7BF-9E60BE0B6AD1}"/>
                </a:ext>
              </a:extLst>
            </p:cNvPr>
            <p:cNvGrpSpPr/>
            <p:nvPr/>
          </p:nvGrpSpPr>
          <p:grpSpPr>
            <a:xfrm>
              <a:off x="6152004" y="2846556"/>
              <a:ext cx="1810346" cy="540000"/>
              <a:chOff x="9134162" y="4104061"/>
              <a:chExt cx="1810346" cy="540000"/>
            </a:xfrm>
          </p:grpSpPr>
          <p:sp>
            <p:nvSpPr>
              <p:cNvPr id="350" name="矩形 349">
                <a:extLst>
                  <a:ext uri="{FF2B5EF4-FFF2-40B4-BE49-F238E27FC236}">
                    <a16:creationId xmlns:a16="http://schemas.microsoft.com/office/drawing/2014/main" id="{FC7078F9-DB3A-50B4-7B2B-5923D0B1AF52}"/>
                  </a:ext>
                </a:extLst>
              </p:cNvPr>
              <p:cNvSpPr/>
              <p:nvPr/>
            </p:nvSpPr>
            <p:spPr>
              <a:xfrm>
                <a:off x="9283335" y="4104061"/>
                <a:ext cx="1512000" cy="540000"/>
              </a:xfrm>
              <a:prstGeom prst="rect">
                <a:avLst/>
              </a:prstGeom>
              <a:solidFill>
                <a:srgbClr val="92D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1" name="文本框 350">
                <a:extLst>
                  <a:ext uri="{FF2B5EF4-FFF2-40B4-BE49-F238E27FC236}">
                    <a16:creationId xmlns:a16="http://schemas.microsoft.com/office/drawing/2014/main" id="{5D92D413-28F8-DC7B-D641-420419547EEA}"/>
                  </a:ext>
                </a:extLst>
              </p:cNvPr>
              <p:cNvSpPr txBox="1"/>
              <p:nvPr/>
            </p:nvSpPr>
            <p:spPr>
              <a:xfrm>
                <a:off x="9134162" y="4166797"/>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Anoxic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320" name="组合 319">
              <a:extLst>
                <a:ext uri="{FF2B5EF4-FFF2-40B4-BE49-F238E27FC236}">
                  <a16:creationId xmlns:a16="http://schemas.microsoft.com/office/drawing/2014/main" id="{611607DC-035A-3CD5-07FC-E5180219D790}"/>
                </a:ext>
              </a:extLst>
            </p:cNvPr>
            <p:cNvGrpSpPr/>
            <p:nvPr/>
          </p:nvGrpSpPr>
          <p:grpSpPr>
            <a:xfrm>
              <a:off x="4277603" y="2846556"/>
              <a:ext cx="1810346" cy="540000"/>
              <a:chOff x="749878" y="3056693"/>
              <a:chExt cx="1810346" cy="540000"/>
            </a:xfrm>
          </p:grpSpPr>
          <p:sp>
            <p:nvSpPr>
              <p:cNvPr id="348" name="矩形 347">
                <a:extLst>
                  <a:ext uri="{FF2B5EF4-FFF2-40B4-BE49-F238E27FC236}">
                    <a16:creationId xmlns:a16="http://schemas.microsoft.com/office/drawing/2014/main" id="{A0A0201B-7719-497C-7774-688D05463A2B}"/>
                  </a:ext>
                </a:extLst>
              </p:cNvPr>
              <p:cNvSpPr/>
              <p:nvPr/>
            </p:nvSpPr>
            <p:spPr>
              <a:xfrm>
                <a:off x="899051" y="3056693"/>
                <a:ext cx="1512000" cy="540000"/>
              </a:xfrm>
              <a:prstGeom prst="rect">
                <a:avLst/>
              </a:prstGeom>
              <a:solidFill>
                <a:schemeClr val="accent5">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9" name="文本框 348">
                <a:extLst>
                  <a:ext uri="{FF2B5EF4-FFF2-40B4-BE49-F238E27FC236}">
                    <a16:creationId xmlns:a16="http://schemas.microsoft.com/office/drawing/2014/main" id="{21AF046A-B642-8C6C-3F45-253DBBBA124D}"/>
                  </a:ext>
                </a:extLst>
              </p:cNvPr>
              <p:cNvSpPr txBox="1"/>
              <p:nvPr/>
            </p:nvSpPr>
            <p:spPr>
              <a:xfrm>
                <a:off x="749878" y="3119429"/>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Aerobic tank</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cxnSp>
          <p:nvCxnSpPr>
            <p:cNvPr id="321" name="直接箭头连接符 320">
              <a:extLst>
                <a:ext uri="{FF2B5EF4-FFF2-40B4-BE49-F238E27FC236}">
                  <a16:creationId xmlns:a16="http://schemas.microsoft.com/office/drawing/2014/main" id="{30DCAB94-A47F-37C9-576B-F5426089D850}"/>
                </a:ext>
              </a:extLst>
            </p:cNvPr>
            <p:cNvCxnSpPr>
              <a:cxnSpLocks/>
            </p:cNvCxnSpPr>
            <p:nvPr/>
          </p:nvCxnSpPr>
          <p:spPr>
            <a:xfrm>
              <a:off x="2184185" y="3133870"/>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2" name="直接箭头连接符 321">
              <a:extLst>
                <a:ext uri="{FF2B5EF4-FFF2-40B4-BE49-F238E27FC236}">
                  <a16:creationId xmlns:a16="http://schemas.microsoft.com/office/drawing/2014/main" id="{C9AC8807-9B45-8D2D-ABE3-A9968235DFA4}"/>
                </a:ext>
              </a:extLst>
            </p:cNvPr>
            <p:cNvCxnSpPr>
              <a:cxnSpLocks/>
            </p:cNvCxnSpPr>
            <p:nvPr/>
          </p:nvCxnSpPr>
          <p:spPr>
            <a:xfrm>
              <a:off x="4064375" y="3116556"/>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8" name="直接箭头连接符 327">
              <a:extLst>
                <a:ext uri="{FF2B5EF4-FFF2-40B4-BE49-F238E27FC236}">
                  <a16:creationId xmlns:a16="http://schemas.microsoft.com/office/drawing/2014/main" id="{E843532F-834A-966D-5CED-027C86E61609}"/>
                </a:ext>
              </a:extLst>
            </p:cNvPr>
            <p:cNvCxnSpPr>
              <a:cxnSpLocks/>
            </p:cNvCxnSpPr>
            <p:nvPr/>
          </p:nvCxnSpPr>
          <p:spPr>
            <a:xfrm>
              <a:off x="5938776" y="3133870"/>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9" name="直接箭头连接符 328">
              <a:extLst>
                <a:ext uri="{FF2B5EF4-FFF2-40B4-BE49-F238E27FC236}">
                  <a16:creationId xmlns:a16="http://schemas.microsoft.com/office/drawing/2014/main" id="{D3A3E757-B6AA-F649-C898-46FA6A5FF070}"/>
                </a:ext>
              </a:extLst>
            </p:cNvPr>
            <p:cNvCxnSpPr>
              <a:cxnSpLocks/>
            </p:cNvCxnSpPr>
            <p:nvPr/>
          </p:nvCxnSpPr>
          <p:spPr>
            <a:xfrm>
              <a:off x="7809456" y="3125588"/>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1" name="直接箭头连接符 330">
              <a:extLst>
                <a:ext uri="{FF2B5EF4-FFF2-40B4-BE49-F238E27FC236}">
                  <a16:creationId xmlns:a16="http://schemas.microsoft.com/office/drawing/2014/main" id="{45E29FA3-2BDA-4F86-5324-302556818278}"/>
                </a:ext>
              </a:extLst>
            </p:cNvPr>
            <p:cNvCxnSpPr>
              <a:cxnSpLocks/>
            </p:cNvCxnSpPr>
            <p:nvPr/>
          </p:nvCxnSpPr>
          <p:spPr>
            <a:xfrm>
              <a:off x="9698418" y="3133870"/>
              <a:ext cx="351637"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3" name="直接箭头连接符 332">
              <a:extLst>
                <a:ext uri="{FF2B5EF4-FFF2-40B4-BE49-F238E27FC236}">
                  <a16:creationId xmlns:a16="http://schemas.microsoft.com/office/drawing/2014/main" id="{FC635A2B-C600-414A-34C1-3F8161CFFACD}"/>
                </a:ext>
              </a:extLst>
            </p:cNvPr>
            <p:cNvCxnSpPr>
              <a:cxnSpLocks/>
            </p:cNvCxnSpPr>
            <p:nvPr/>
          </p:nvCxnSpPr>
          <p:spPr>
            <a:xfrm>
              <a:off x="11548529" y="3133870"/>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4" name="直接箭头连接符 333">
              <a:extLst>
                <a:ext uri="{FF2B5EF4-FFF2-40B4-BE49-F238E27FC236}">
                  <a16:creationId xmlns:a16="http://schemas.microsoft.com/office/drawing/2014/main" id="{EC4D82E8-2581-CF38-762A-ADAFA678917F}"/>
                </a:ext>
              </a:extLst>
            </p:cNvPr>
            <p:cNvCxnSpPr>
              <a:cxnSpLocks/>
            </p:cNvCxnSpPr>
            <p:nvPr/>
          </p:nvCxnSpPr>
          <p:spPr>
            <a:xfrm>
              <a:off x="269590" y="3108588"/>
              <a:ext cx="402595" cy="0"/>
            </a:xfrm>
            <a:prstGeom prst="straightConnector1">
              <a:avLst/>
            </a:prstGeom>
            <a:ln w="3810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5" name="文本框 334">
              <a:extLst>
                <a:ext uri="{FF2B5EF4-FFF2-40B4-BE49-F238E27FC236}">
                  <a16:creationId xmlns:a16="http://schemas.microsoft.com/office/drawing/2014/main" id="{8D4EEF8B-8698-222C-0C2B-550F55B1D13C}"/>
                </a:ext>
              </a:extLst>
            </p:cNvPr>
            <p:cNvSpPr txBox="1"/>
            <p:nvPr/>
          </p:nvSpPr>
          <p:spPr>
            <a:xfrm>
              <a:off x="11199798" y="2501938"/>
              <a:ext cx="110005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Effluent</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37" name="直接箭头连接符 336">
              <a:extLst>
                <a:ext uri="{FF2B5EF4-FFF2-40B4-BE49-F238E27FC236}">
                  <a16:creationId xmlns:a16="http://schemas.microsoft.com/office/drawing/2014/main" id="{6830F6C3-C9E3-18AB-30AB-C1A0906E5D9C}"/>
                </a:ext>
              </a:extLst>
            </p:cNvPr>
            <p:cNvCxnSpPr>
              <a:cxnSpLocks/>
            </p:cNvCxnSpPr>
            <p:nvPr/>
          </p:nvCxnSpPr>
          <p:spPr>
            <a:xfrm>
              <a:off x="10852553" y="2288330"/>
              <a:ext cx="0" cy="507986"/>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338" name="文本框 337">
              <a:extLst>
                <a:ext uri="{FF2B5EF4-FFF2-40B4-BE49-F238E27FC236}">
                  <a16:creationId xmlns:a16="http://schemas.microsoft.com/office/drawing/2014/main" id="{F4F88AE1-D0D1-DA92-C347-56070CBA528B}"/>
                </a:ext>
              </a:extLst>
            </p:cNvPr>
            <p:cNvSpPr txBox="1"/>
            <p:nvPr/>
          </p:nvSpPr>
          <p:spPr>
            <a:xfrm>
              <a:off x="8006184" y="1871400"/>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Air demand G</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O2</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39" name="直接连接符 338">
              <a:extLst>
                <a:ext uri="{FF2B5EF4-FFF2-40B4-BE49-F238E27FC236}">
                  <a16:creationId xmlns:a16="http://schemas.microsoft.com/office/drawing/2014/main" id="{A59F62B2-97AE-B544-D860-A46779CAB9BE}"/>
                </a:ext>
              </a:extLst>
            </p:cNvPr>
            <p:cNvCxnSpPr>
              <a:cxnSpLocks/>
            </p:cNvCxnSpPr>
            <p:nvPr/>
          </p:nvCxnSpPr>
          <p:spPr>
            <a:xfrm flipV="1">
              <a:off x="386637" y="1667339"/>
              <a:ext cx="0" cy="1441249"/>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1" name="直接箭头连接符 340">
              <a:extLst>
                <a:ext uri="{FF2B5EF4-FFF2-40B4-BE49-F238E27FC236}">
                  <a16:creationId xmlns:a16="http://schemas.microsoft.com/office/drawing/2014/main" id="{D1099EFC-9B04-A535-6D9B-B3960909F5B6}"/>
                </a:ext>
              </a:extLst>
            </p:cNvPr>
            <p:cNvCxnSpPr>
              <a:cxnSpLocks/>
            </p:cNvCxnSpPr>
            <p:nvPr/>
          </p:nvCxnSpPr>
          <p:spPr>
            <a:xfrm>
              <a:off x="6152004" y="1696817"/>
              <a:ext cx="0" cy="1437053"/>
            </a:xfrm>
            <a:prstGeom prst="straightConnector1">
              <a:avLst/>
            </a:prstGeom>
            <a:ln w="19050">
              <a:solidFill>
                <a:schemeClr val="accent5">
                  <a:lumMod val="60000"/>
                  <a:lumOff val="40000"/>
                </a:schemeClr>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343" name="文本框 342">
              <a:extLst>
                <a:ext uri="{FF2B5EF4-FFF2-40B4-BE49-F238E27FC236}">
                  <a16:creationId xmlns:a16="http://schemas.microsoft.com/office/drawing/2014/main" id="{F80DD33A-80C6-4869-9D85-E919E8B77F0B}"/>
                </a:ext>
              </a:extLst>
            </p:cNvPr>
            <p:cNvSpPr txBox="1"/>
            <p:nvPr/>
          </p:nvSpPr>
          <p:spPr>
            <a:xfrm>
              <a:off x="1990336" y="1300681"/>
              <a:ext cx="181034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Side-stream</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cxnSp>
          <p:nvCxnSpPr>
            <p:cNvPr id="345" name="直接连接符 344">
              <a:extLst>
                <a:ext uri="{FF2B5EF4-FFF2-40B4-BE49-F238E27FC236}">
                  <a16:creationId xmlns:a16="http://schemas.microsoft.com/office/drawing/2014/main" id="{5797CE44-6EDE-AD9A-779A-72FCA341D0B8}"/>
                </a:ext>
              </a:extLst>
            </p:cNvPr>
            <p:cNvCxnSpPr>
              <a:cxnSpLocks/>
            </p:cNvCxnSpPr>
            <p:nvPr/>
          </p:nvCxnSpPr>
          <p:spPr>
            <a:xfrm flipH="1">
              <a:off x="2333358" y="4345969"/>
              <a:ext cx="7225624" cy="0"/>
            </a:xfrm>
            <a:prstGeom prst="line">
              <a:avLst/>
            </a:prstGeom>
            <a:ln w="19050">
              <a:solidFill>
                <a:schemeClr val="accent5">
                  <a:lumMod val="60000"/>
                  <a:lumOff val="40000"/>
                </a:schemeClr>
              </a:solidFill>
              <a:tailEnd w="med" len="lg"/>
            </a:ln>
          </p:spPr>
          <p:style>
            <a:lnRef idx="1">
              <a:schemeClr val="accent1"/>
            </a:lnRef>
            <a:fillRef idx="0">
              <a:schemeClr val="accent1"/>
            </a:fillRef>
            <a:effectRef idx="0">
              <a:schemeClr val="accent1"/>
            </a:effectRef>
            <a:fontRef idx="minor">
              <a:schemeClr val="tx1"/>
            </a:fontRef>
          </p:style>
        </p:cxnSp>
        <p:sp>
          <p:nvSpPr>
            <p:cNvPr id="346" name="文本框 345">
              <a:extLst>
                <a:ext uri="{FF2B5EF4-FFF2-40B4-BE49-F238E27FC236}">
                  <a16:creationId xmlns:a16="http://schemas.microsoft.com/office/drawing/2014/main" id="{3A5EB623-8DCB-9157-0B46-6DC2F4F580F4}"/>
                </a:ext>
              </a:extLst>
            </p:cNvPr>
            <p:cNvSpPr txBox="1"/>
            <p:nvPr/>
          </p:nvSpPr>
          <p:spPr>
            <a:xfrm>
              <a:off x="-311677" y="2211541"/>
              <a:ext cx="136457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Settled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sewage</a:t>
              </a:r>
              <a:endPar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47" name="文本框 346">
              <a:extLst>
                <a:ext uri="{FF2B5EF4-FFF2-40B4-BE49-F238E27FC236}">
                  <a16:creationId xmlns:a16="http://schemas.microsoft.com/office/drawing/2014/main" id="{F4CE67F2-2A3D-4634-A593-C0075168F4F5}"/>
                </a:ext>
              </a:extLst>
            </p:cNvPr>
            <p:cNvSpPr txBox="1"/>
            <p:nvPr/>
          </p:nvSpPr>
          <p:spPr>
            <a:xfrm>
              <a:off x="4213548" y="4627781"/>
              <a:ext cx="2198852" cy="33855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Recirculation R</a:t>
              </a:r>
              <a:r>
                <a:rPr kumimoji="0" lang="en-US" altLang="zh-CN"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3</a:t>
              </a:r>
              <a:endParaRPr kumimoji="0" lang="zh-CN" altLang="en-US" sz="1600" b="0"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nvGrpSpPr>
          <p:cNvPr id="2" name="组合 1">
            <a:extLst>
              <a:ext uri="{FF2B5EF4-FFF2-40B4-BE49-F238E27FC236}">
                <a16:creationId xmlns:a16="http://schemas.microsoft.com/office/drawing/2014/main" id="{1E542170-8EEE-077A-9618-AED2C05F1BD1}"/>
              </a:ext>
            </a:extLst>
          </p:cNvPr>
          <p:cNvGrpSpPr/>
          <p:nvPr/>
        </p:nvGrpSpPr>
        <p:grpSpPr>
          <a:xfrm>
            <a:off x="6243306" y="2406869"/>
            <a:ext cx="3580539" cy="3269557"/>
            <a:chOff x="6243306" y="2406869"/>
            <a:chExt cx="3580539" cy="3269557"/>
          </a:xfrm>
        </p:grpSpPr>
        <p:sp>
          <p:nvSpPr>
            <p:cNvPr id="366" name="矩形: 圆角 365">
              <a:extLst>
                <a:ext uri="{FF2B5EF4-FFF2-40B4-BE49-F238E27FC236}">
                  <a16:creationId xmlns:a16="http://schemas.microsoft.com/office/drawing/2014/main" id="{6EB4CC65-FFE0-E28A-8016-2944DCBAA490}"/>
                </a:ext>
              </a:extLst>
            </p:cNvPr>
            <p:cNvSpPr/>
            <p:nvPr/>
          </p:nvSpPr>
          <p:spPr>
            <a:xfrm>
              <a:off x="6243999" y="2406869"/>
              <a:ext cx="3579846" cy="2837330"/>
            </a:xfrm>
            <a:prstGeom prst="roundRect">
              <a:avLst>
                <a:gd name="adj" fmla="val 9823"/>
              </a:avLst>
            </a:prstGeom>
            <a:noFill/>
            <a:ln w="28575">
              <a:solidFill>
                <a:srgbClr val="FF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7" name="矩形 366">
              <a:extLst>
                <a:ext uri="{FF2B5EF4-FFF2-40B4-BE49-F238E27FC236}">
                  <a16:creationId xmlns:a16="http://schemas.microsoft.com/office/drawing/2014/main" id="{5533F186-57C8-519F-3F9D-5D36B18685B7}"/>
                </a:ext>
              </a:extLst>
            </p:cNvPr>
            <p:cNvSpPr/>
            <p:nvPr/>
          </p:nvSpPr>
          <p:spPr>
            <a:xfrm>
              <a:off x="6243306" y="5276316"/>
              <a:ext cx="3552351"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0000"/>
                  </a:solidFill>
                  <a:effectLst/>
                  <a:uLnTx/>
                  <a:uFillTx/>
                  <a:latin typeface="Arial" panose="020B0604020202020204" pitchFamily="34" charset="0"/>
                  <a:ea typeface="等线" panose="02010600030101010101" pitchFamily="2" charset="-122"/>
                  <a:cs typeface="Arial" panose="020B0604020202020204" pitchFamily="34" charset="0"/>
                </a:rPr>
                <a:t>2nd stage</a:t>
              </a:r>
            </a:p>
          </p:txBody>
        </p:sp>
      </p:grpSp>
      <p:sp>
        <p:nvSpPr>
          <p:cNvPr id="4" name="文本框 3">
            <a:extLst>
              <a:ext uri="{FF2B5EF4-FFF2-40B4-BE49-F238E27FC236}">
                <a16:creationId xmlns:a16="http://schemas.microsoft.com/office/drawing/2014/main" id="{B81C1BB5-95D4-026F-0817-925C93712E06}"/>
              </a:ext>
            </a:extLst>
          </p:cNvPr>
          <p:cNvSpPr txBox="1"/>
          <p:nvPr/>
        </p:nvSpPr>
        <p:spPr>
          <a:xfrm>
            <a:off x="1234151" y="3843412"/>
            <a:ext cx="46519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en-US" altLang="zh-CN"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1</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5" name="文本框 4">
            <a:extLst>
              <a:ext uri="{FF2B5EF4-FFF2-40B4-BE49-F238E27FC236}">
                <a16:creationId xmlns:a16="http://schemas.microsoft.com/office/drawing/2014/main" id="{4E482D5A-2456-FD84-6A5B-7E33DE1E00EE}"/>
              </a:ext>
            </a:extLst>
          </p:cNvPr>
          <p:cNvSpPr txBox="1"/>
          <p:nvPr/>
        </p:nvSpPr>
        <p:spPr>
          <a:xfrm>
            <a:off x="3075079" y="3843412"/>
            <a:ext cx="46519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en-US" altLang="zh-CN"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7" name="文本框 6">
            <a:extLst>
              <a:ext uri="{FF2B5EF4-FFF2-40B4-BE49-F238E27FC236}">
                <a16:creationId xmlns:a16="http://schemas.microsoft.com/office/drawing/2014/main" id="{6071D580-495F-3723-5DE3-E005F2B886A6}"/>
              </a:ext>
            </a:extLst>
          </p:cNvPr>
          <p:cNvSpPr txBox="1"/>
          <p:nvPr/>
        </p:nvSpPr>
        <p:spPr>
          <a:xfrm>
            <a:off x="4981004" y="3843412"/>
            <a:ext cx="38343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id="{F26CCFC2-EF3A-B8D5-9015-FFC26AFD06E4}"/>
              </a:ext>
            </a:extLst>
          </p:cNvPr>
          <p:cNvSpPr txBox="1"/>
          <p:nvPr/>
        </p:nvSpPr>
        <p:spPr>
          <a:xfrm>
            <a:off x="10656171" y="3843412"/>
            <a:ext cx="397866"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M</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1" name="文本框 10">
            <a:extLst>
              <a:ext uri="{FF2B5EF4-FFF2-40B4-BE49-F238E27FC236}">
                <a16:creationId xmlns:a16="http://schemas.microsoft.com/office/drawing/2014/main" id="{AC111A27-C9ED-1927-B0B9-A894B06C4696}"/>
              </a:ext>
            </a:extLst>
          </p:cNvPr>
          <p:cNvSpPr txBox="1"/>
          <p:nvPr/>
        </p:nvSpPr>
        <p:spPr>
          <a:xfrm>
            <a:off x="6816249" y="3843412"/>
            <a:ext cx="46519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A</a:t>
            </a:r>
            <a:r>
              <a:rPr kumimoji="0" lang="en-US" altLang="zh-CN"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2</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22" name="文本框 21">
            <a:extLst>
              <a:ext uri="{FF2B5EF4-FFF2-40B4-BE49-F238E27FC236}">
                <a16:creationId xmlns:a16="http://schemas.microsoft.com/office/drawing/2014/main" id="{3FCA8E95-80FE-553E-E114-A6A5D1A82A02}"/>
              </a:ext>
            </a:extLst>
          </p:cNvPr>
          <p:cNvSpPr txBox="1"/>
          <p:nvPr/>
        </p:nvSpPr>
        <p:spPr>
          <a:xfrm>
            <a:off x="8718408" y="3843412"/>
            <a:ext cx="38343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rPr>
              <a:t>O</a:t>
            </a:r>
            <a:endParaRPr kumimoji="0" lang="zh-CN" altLang="en-US" sz="2000" b="1" i="0" u="none" strike="noStrike" kern="1200" cap="none" spc="0" normalizeH="0" baseline="-25000" noProof="0" dirty="0">
              <a:ln>
                <a:noFill/>
              </a:ln>
              <a:solidFill>
                <a:prstClr val="black"/>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23" name="Group 15">
            <a:extLst>
              <a:ext uri="{FF2B5EF4-FFF2-40B4-BE49-F238E27FC236}">
                <a16:creationId xmlns:a16="http://schemas.microsoft.com/office/drawing/2014/main" id="{74CDE260-9856-B137-978F-B2E213D0A0E1}"/>
              </a:ext>
            </a:extLst>
          </p:cNvPr>
          <p:cNvGrpSpPr/>
          <p:nvPr/>
        </p:nvGrpSpPr>
        <p:grpSpPr>
          <a:xfrm>
            <a:off x="8972536" y="407334"/>
            <a:ext cx="3121806" cy="447110"/>
            <a:chOff x="8844309" y="358006"/>
            <a:chExt cx="3121806" cy="447110"/>
          </a:xfrm>
        </p:grpSpPr>
        <p:grpSp>
          <p:nvGrpSpPr>
            <p:cNvPr id="27" name="组合 2">
              <a:extLst>
                <a:ext uri="{FF2B5EF4-FFF2-40B4-BE49-F238E27FC236}">
                  <a16:creationId xmlns:a16="http://schemas.microsoft.com/office/drawing/2014/main" id="{1FE3E713-C26E-49BC-AAE3-3BA8E5F7A4D4}"/>
                </a:ext>
              </a:extLst>
            </p:cNvPr>
            <p:cNvGrpSpPr/>
            <p:nvPr/>
          </p:nvGrpSpPr>
          <p:grpSpPr>
            <a:xfrm>
              <a:off x="9715178" y="358006"/>
              <a:ext cx="2250937" cy="447110"/>
              <a:chOff x="9729466" y="157976"/>
              <a:chExt cx="2250937" cy="447110"/>
            </a:xfrm>
          </p:grpSpPr>
          <p:sp>
            <p:nvSpPr>
              <p:cNvPr id="35" name="TextBox 15">
                <a:extLst>
                  <a:ext uri="{FF2B5EF4-FFF2-40B4-BE49-F238E27FC236}">
                    <a16:creationId xmlns:a16="http://schemas.microsoft.com/office/drawing/2014/main" id="{269A0B6E-8AD7-0C4C-7E09-446B8C9425EE}"/>
                  </a:ext>
                </a:extLst>
              </p:cNvPr>
              <p:cNvSpPr txBox="1"/>
              <p:nvPr/>
            </p:nvSpPr>
            <p:spPr>
              <a:xfrm>
                <a:off x="9729466" y="157976"/>
                <a:ext cx="2250937" cy="447110"/>
              </a:xfrm>
              <a:prstGeom prst="rect">
                <a:avLst/>
              </a:prstGeom>
              <a:noFill/>
            </p:spPr>
            <p:txBody>
              <a:bodyPr wrap="non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Biological</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Wastewater</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Treatment</a:t>
                </a:r>
                <a:r>
                  <a:rPr kumimoji="0" lang="zh-CN" altLang="en-US"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rPr>
                  <a:t> </a:t>
                </a:r>
                <a:endParaRPr kumimoji="0" lang="en-US" altLang="zh-CN" sz="1000" b="0" i="0" u="none" strike="noStrike" kern="1200" cap="none" spc="0" normalizeH="0" baseline="0" noProof="0" dirty="0">
                  <a:ln>
                    <a:noFill/>
                  </a:ln>
                  <a:solidFill>
                    <a:srgbClr val="ED7D31"/>
                  </a:solidFill>
                  <a:effectLst/>
                  <a:uLnTx/>
                  <a:uFillTx/>
                  <a:latin typeface="Roboto Slab" pitchFamily="2" charset="0"/>
                  <a:ea typeface="Roboto Slab"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Online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Course</a:t>
                </a:r>
                <a:r>
                  <a:rPr kumimoji="0" lang="zh-CN" altLang="en-US"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 </a:t>
                </a:r>
                <a:r>
                  <a:rPr kumimoji="0" lang="en-US" altLang="zh-CN"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rPr>
                  <a:t>Series</a:t>
                </a:r>
                <a:endParaRPr kumimoji="0" lang="en-GB" sz="1000" b="0" i="0" u="none" strike="noStrike" kern="1200" cap="none" spc="0" normalizeH="0" baseline="0" noProof="0" dirty="0">
                  <a:ln>
                    <a:noFill/>
                  </a:ln>
                  <a:solidFill>
                    <a:prstClr val="black"/>
                  </a:solidFill>
                  <a:effectLst/>
                  <a:uLnTx/>
                  <a:uFillTx/>
                  <a:latin typeface="Roboto Slab" pitchFamily="2" charset="0"/>
                  <a:ea typeface="Roboto Slab" pitchFamily="2" charset="0"/>
                  <a:cs typeface="+mn-cs"/>
                </a:endParaRPr>
              </a:p>
            </p:txBody>
          </p:sp>
          <p:cxnSp>
            <p:nvCxnSpPr>
              <p:cNvPr id="36" name="直线连接符 9">
                <a:extLst>
                  <a:ext uri="{FF2B5EF4-FFF2-40B4-BE49-F238E27FC236}">
                    <a16:creationId xmlns:a16="http://schemas.microsoft.com/office/drawing/2014/main" id="{36B464EA-5DAD-586E-AB61-DD7F345B7E85}"/>
                  </a:ext>
                </a:extLst>
              </p:cNvPr>
              <p:cNvCxnSpPr>
                <a:cxnSpLocks/>
              </p:cNvCxnSpPr>
              <p:nvPr/>
            </p:nvCxnSpPr>
            <p:spPr>
              <a:xfrm>
                <a:off x="9729466" y="213523"/>
                <a:ext cx="0" cy="371474"/>
              </a:xfrm>
              <a:prstGeom prst="line">
                <a:avLst/>
              </a:prstGeom>
              <a:ln w="12700">
                <a:solidFill>
                  <a:srgbClr val="323F50"/>
                </a:solidFill>
              </a:ln>
            </p:spPr>
            <p:style>
              <a:lnRef idx="1">
                <a:schemeClr val="accent1"/>
              </a:lnRef>
              <a:fillRef idx="0">
                <a:schemeClr val="accent1"/>
              </a:fillRef>
              <a:effectRef idx="0">
                <a:schemeClr val="accent1"/>
              </a:effectRef>
              <a:fontRef idx="minor">
                <a:schemeClr val="tx1"/>
              </a:fontRef>
            </p:style>
          </p:cxnSp>
        </p:grpSp>
        <p:pic>
          <p:nvPicPr>
            <p:cNvPr id="34" name="Picture 17">
              <a:extLst>
                <a:ext uri="{FF2B5EF4-FFF2-40B4-BE49-F238E27FC236}">
                  <a16:creationId xmlns:a16="http://schemas.microsoft.com/office/drawing/2014/main" id="{E986548A-D14E-45B1-C46C-A03E632994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309" y="449065"/>
              <a:ext cx="791432" cy="298766"/>
            </a:xfrm>
            <a:prstGeom prst="rect">
              <a:avLst/>
            </a:prstGeom>
          </p:spPr>
        </p:pic>
      </p:grpSp>
    </p:spTree>
    <p:custDataLst>
      <p:tags r:id="rId1"/>
    </p:custDataLst>
    <p:extLst>
      <p:ext uri="{BB962C8B-B14F-4D97-AF65-F5344CB8AC3E}">
        <p14:creationId xmlns:p14="http://schemas.microsoft.com/office/powerpoint/2010/main" val="3374617043"/>
      </p:ext>
    </p:extLst>
  </p:cSld>
  <p:clrMapOvr>
    <a:masterClrMapping/>
  </p:clrMapOvr>
  <p:transition advTm="3324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416">
                                            <p:txEl>
                                              <p:pRg st="1" end="1"/>
                                            </p:txEl>
                                          </p:spTgt>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repeatCount="2000" fill="hold" nodeType="clickEffect">
                                  <p:stCondLst>
                                    <p:cond delay="0"/>
                                  </p:stCondLst>
                                  <p:childTnLst>
                                    <p:animEffect transition="out" filter="fade">
                                      <p:cBhvr>
                                        <p:cTn id="10" dur="500" tmFilter="0, 0; .2, .5; .8, .5; 1, 0"/>
                                        <p:tgtEl>
                                          <p:spTgt spid="2"/>
                                        </p:tgtEl>
                                      </p:cBhvr>
                                    </p:animEffect>
                                    <p:animScale>
                                      <p:cBhvr>
                                        <p:cTn id="11"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9.1|12.4"/>
</p:tagLst>
</file>

<file path=ppt/tags/tag10.xml><?xml version="1.0" encoding="utf-8"?>
<p:tagLst xmlns:a="http://schemas.openxmlformats.org/drawingml/2006/main" xmlns:r="http://schemas.openxmlformats.org/officeDocument/2006/relationships" xmlns:p="http://schemas.openxmlformats.org/presentationml/2006/main">
  <p:tag name="TIMING" val="|12.4|18"/>
</p:tagLst>
</file>

<file path=ppt/tags/tag11.xml><?xml version="1.0" encoding="utf-8"?>
<p:tagLst xmlns:a="http://schemas.openxmlformats.org/drawingml/2006/main" xmlns:r="http://schemas.openxmlformats.org/officeDocument/2006/relationships" xmlns:p="http://schemas.openxmlformats.org/presentationml/2006/main">
  <p:tag name="TIMING" val="|28.3"/>
</p:tagLst>
</file>

<file path=ppt/tags/tag12.xml><?xml version="1.0" encoding="utf-8"?>
<p:tagLst xmlns:a="http://schemas.openxmlformats.org/drawingml/2006/main" xmlns:r="http://schemas.openxmlformats.org/officeDocument/2006/relationships" xmlns:p="http://schemas.openxmlformats.org/presentationml/2006/main">
  <p:tag name="TIMING" val="|6.1"/>
</p:tagLst>
</file>

<file path=ppt/tags/tag13.xml><?xml version="1.0" encoding="utf-8"?>
<p:tagLst xmlns:a="http://schemas.openxmlformats.org/drawingml/2006/main" xmlns:r="http://schemas.openxmlformats.org/officeDocument/2006/relationships" xmlns:p="http://schemas.openxmlformats.org/presentationml/2006/main">
  <p:tag name="TIMING" val="|1.6|3.9|56.9"/>
</p:tagLst>
</file>

<file path=ppt/tags/tag14.xml><?xml version="1.0" encoding="utf-8"?>
<p:tagLst xmlns:a="http://schemas.openxmlformats.org/drawingml/2006/main" xmlns:r="http://schemas.openxmlformats.org/officeDocument/2006/relationships" xmlns:p="http://schemas.openxmlformats.org/presentationml/2006/main">
  <p:tag name="TIMING" val="|2.2|4.6|11.5|3.9"/>
</p:tagLst>
</file>

<file path=ppt/tags/tag15.xml><?xml version="1.0" encoding="utf-8"?>
<p:tagLst xmlns:a="http://schemas.openxmlformats.org/drawingml/2006/main" xmlns:r="http://schemas.openxmlformats.org/officeDocument/2006/relationships" xmlns:p="http://schemas.openxmlformats.org/presentationml/2006/main">
  <p:tag name="TIMING" val="|15.9|15|8.7"/>
</p:tagLst>
</file>

<file path=ppt/tags/tag16.xml><?xml version="1.0" encoding="utf-8"?>
<p:tagLst xmlns:a="http://schemas.openxmlformats.org/drawingml/2006/main" xmlns:r="http://schemas.openxmlformats.org/officeDocument/2006/relationships" xmlns:p="http://schemas.openxmlformats.org/presentationml/2006/main">
  <p:tag name="TIMING" val="|4.7"/>
</p:tagLst>
</file>

<file path=ppt/tags/tag17.xml><?xml version="1.0" encoding="utf-8"?>
<p:tagLst xmlns:a="http://schemas.openxmlformats.org/drawingml/2006/main" xmlns:r="http://schemas.openxmlformats.org/officeDocument/2006/relationships" xmlns:p="http://schemas.openxmlformats.org/presentationml/2006/main">
  <p:tag name="TIMING" val="|3.8|34.6"/>
</p:tagLst>
</file>

<file path=ppt/tags/tag18.xml><?xml version="1.0" encoding="utf-8"?>
<p:tagLst xmlns:a="http://schemas.openxmlformats.org/drawingml/2006/main" xmlns:r="http://schemas.openxmlformats.org/officeDocument/2006/relationships" xmlns:p="http://schemas.openxmlformats.org/presentationml/2006/main">
  <p:tag name="TIMING" val="|6.1|9.7|9.5|13.5"/>
</p:tagLst>
</file>

<file path=ppt/tags/tag2.xml><?xml version="1.0" encoding="utf-8"?>
<p:tagLst xmlns:a="http://schemas.openxmlformats.org/drawingml/2006/main" xmlns:r="http://schemas.openxmlformats.org/officeDocument/2006/relationships" xmlns:p="http://schemas.openxmlformats.org/presentationml/2006/main">
  <p:tag name="TIMING" val="|17.4|31.1|29.8"/>
</p:tagLst>
</file>

<file path=ppt/tags/tag3.xml><?xml version="1.0" encoding="utf-8"?>
<p:tagLst xmlns:a="http://schemas.openxmlformats.org/drawingml/2006/main" xmlns:r="http://schemas.openxmlformats.org/officeDocument/2006/relationships" xmlns:p="http://schemas.openxmlformats.org/presentationml/2006/main">
  <p:tag name="TIMING" val="|2.1"/>
</p:tagLst>
</file>

<file path=ppt/tags/tag4.xml><?xml version="1.0" encoding="utf-8"?>
<p:tagLst xmlns:a="http://schemas.openxmlformats.org/drawingml/2006/main" xmlns:r="http://schemas.openxmlformats.org/officeDocument/2006/relationships" xmlns:p="http://schemas.openxmlformats.org/presentationml/2006/main">
  <p:tag name="TIMING" val="|30.5"/>
</p:tagLst>
</file>

<file path=ppt/tags/tag5.xml><?xml version="1.0" encoding="utf-8"?>
<p:tagLst xmlns:a="http://schemas.openxmlformats.org/drawingml/2006/main" xmlns:r="http://schemas.openxmlformats.org/officeDocument/2006/relationships" xmlns:p="http://schemas.openxmlformats.org/presentationml/2006/main">
  <p:tag name="TIMING" val="|2.7|58.7|7.1"/>
</p:tagLst>
</file>

<file path=ppt/tags/tag6.xml><?xml version="1.0" encoding="utf-8"?>
<p:tagLst xmlns:a="http://schemas.openxmlformats.org/drawingml/2006/main" xmlns:r="http://schemas.openxmlformats.org/officeDocument/2006/relationships" xmlns:p="http://schemas.openxmlformats.org/presentationml/2006/main">
  <p:tag name="TIMING" val="|8.1|17.1|4.1|10.6"/>
</p:tagLst>
</file>

<file path=ppt/tags/tag7.xml><?xml version="1.0" encoding="utf-8"?>
<p:tagLst xmlns:a="http://schemas.openxmlformats.org/drawingml/2006/main" xmlns:r="http://schemas.openxmlformats.org/officeDocument/2006/relationships" xmlns:p="http://schemas.openxmlformats.org/presentationml/2006/main">
  <p:tag name="TIMING" val="|8.9|10.1"/>
</p:tagLst>
</file>

<file path=ppt/tags/tag8.xml><?xml version="1.0" encoding="utf-8"?>
<p:tagLst xmlns:a="http://schemas.openxmlformats.org/drawingml/2006/main" xmlns:r="http://schemas.openxmlformats.org/officeDocument/2006/relationships" xmlns:p="http://schemas.openxmlformats.org/presentationml/2006/main">
  <p:tag name="TIMING" val="|3.2|4.1"/>
</p:tagLst>
</file>

<file path=ppt/tags/tag9.xml><?xml version="1.0" encoding="utf-8"?>
<p:tagLst xmlns:a="http://schemas.openxmlformats.org/drawingml/2006/main" xmlns:r="http://schemas.openxmlformats.org/officeDocument/2006/relationships" xmlns:p="http://schemas.openxmlformats.org/presentationml/2006/main">
  <p:tag name="TIMING" val="|2.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8536</TotalTime>
  <Words>2471</Words>
  <Application>Microsoft Office PowerPoint</Application>
  <PresentationFormat>Widescreen</PresentationFormat>
  <Paragraphs>438</Paragraphs>
  <Slides>23</Slides>
  <Notes>1</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23</vt:i4>
      </vt:variant>
    </vt:vector>
  </HeadingPairs>
  <TitlesOfParts>
    <vt:vector size="37" baseType="lpstr">
      <vt:lpstr>等线</vt:lpstr>
      <vt:lpstr>等线</vt:lpstr>
      <vt:lpstr>等线 Light</vt:lpstr>
      <vt:lpstr>微软雅黑</vt:lpstr>
      <vt:lpstr>宋体</vt:lpstr>
      <vt:lpstr>Arial</vt:lpstr>
      <vt:lpstr>Calibri</vt:lpstr>
      <vt:lpstr>Calibri Light</vt:lpstr>
      <vt:lpstr>Roboto Slab</vt:lpstr>
      <vt:lpstr>Times New Roman</vt:lpstr>
      <vt:lpstr>Wingdings</vt:lpstr>
      <vt:lpstr>Office 主题​​</vt:lpstr>
      <vt:lpstr>Office Theme</vt:lpstr>
      <vt:lpstr>1_Office Theme</vt:lpstr>
      <vt:lpstr>PowerPoint Presentation</vt:lpstr>
      <vt:lpstr>Contents</vt:lpstr>
      <vt:lpstr>Process composition</vt:lpstr>
      <vt:lpstr>Process composition</vt:lpstr>
      <vt:lpstr>Process composition</vt:lpstr>
      <vt:lpstr>Process composition</vt:lpstr>
      <vt:lpstr>Process composition</vt:lpstr>
      <vt:lpstr>Process composition</vt:lpstr>
      <vt:lpstr>Process composition</vt:lpstr>
      <vt:lpstr>Process composition</vt:lpstr>
      <vt:lpstr>Process composition</vt:lpstr>
      <vt:lpstr>Process composition</vt:lpstr>
      <vt:lpstr>Process composition</vt:lpstr>
      <vt:lpstr>Process composition</vt:lpstr>
      <vt:lpstr>Process composition</vt:lpstr>
      <vt:lpstr>Pretreatment</vt:lpstr>
      <vt:lpstr>Pretreatment</vt:lpstr>
      <vt:lpstr>Pretreatment</vt:lpstr>
      <vt:lpstr>Pretreatment</vt:lpstr>
      <vt:lpstr>Pretreatment</vt:lpstr>
      <vt:lpstr>Pretreatment</vt:lpstr>
      <vt:lpstr>Pretreatment</vt:lpstr>
      <vt:lpstr>Pretreatment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Yufang Li</dc:creator>
  <cp:lastModifiedBy>Damir Brdanovic</cp:lastModifiedBy>
  <cp:revision>960</cp:revision>
  <dcterms:created xsi:type="dcterms:W3CDTF">2023-07-31T07:03:35Z</dcterms:created>
  <dcterms:modified xsi:type="dcterms:W3CDTF">2024-02-02T13:39:09Z</dcterms:modified>
</cp:coreProperties>
</file>